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6" r:id="rId9"/>
    <p:sldId id="267" r:id="rId10"/>
    <p:sldId id="268"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150000"/>
              </a:lnSpc>
            </a:pPr>
            <a:r>
              <a:rPr lang="ar-DZ" sz="3600" b="1" dirty="0" smtClean="0">
                <a:cs typeface="+mn-cs"/>
              </a:rPr>
              <a:t>ماستر1</a:t>
            </a:r>
            <a:r>
              <a:rPr lang="ar-DZ" sz="3600" b="1" dirty="0">
                <a:cs typeface="+mn-cs"/>
              </a:rPr>
              <a:t>: تخصص صيانة وترميم   </a:t>
            </a:r>
            <a:r>
              <a:rPr lang="fr-FR" sz="3600" b="1" dirty="0" smtClean="0">
                <a:cs typeface="+mn-cs"/>
              </a:rPr>
              <a:t/>
            </a:r>
            <a:br>
              <a:rPr lang="fr-FR" sz="3600" b="1" dirty="0" smtClean="0">
                <a:cs typeface="+mn-cs"/>
              </a:rPr>
            </a:br>
            <a:r>
              <a:rPr lang="ar-DZ" sz="3600" b="1" dirty="0" smtClean="0">
                <a:cs typeface="+mn-cs"/>
              </a:rPr>
              <a:t>مقياس</a:t>
            </a:r>
            <a:r>
              <a:rPr lang="ar-DZ" sz="3600" b="1" dirty="0">
                <a:cs typeface="+mn-cs"/>
              </a:rPr>
              <a:t>: الحفظ الوقائي المتحفي2</a:t>
            </a:r>
            <a:r>
              <a:rPr lang="fr-FR" sz="3600" dirty="0">
                <a:cs typeface="+mn-cs"/>
              </a:rPr>
              <a:t/>
            </a:r>
            <a:br>
              <a:rPr lang="fr-FR" sz="3600" dirty="0">
                <a:cs typeface="+mn-cs"/>
              </a:rPr>
            </a:br>
            <a:r>
              <a:rPr lang="ar-DZ" sz="3600" b="1" dirty="0" smtClean="0">
                <a:cs typeface="+mn-cs"/>
              </a:rPr>
              <a:t>المحاضرة</a:t>
            </a:r>
            <a:r>
              <a:rPr lang="fr-FR" sz="3600" b="1" dirty="0" smtClean="0">
                <a:cs typeface="+mn-cs"/>
              </a:rPr>
              <a:t>2</a:t>
            </a:r>
            <a:r>
              <a:rPr lang="ar-DZ" sz="3600" b="1" dirty="0">
                <a:cs typeface="+mn-cs"/>
              </a:rPr>
              <a:t> </a:t>
            </a:r>
            <a:r>
              <a:rPr lang="fr-FR" sz="3600" dirty="0">
                <a:cs typeface="+mn-cs"/>
              </a:rPr>
              <a:t/>
            </a:r>
            <a:br>
              <a:rPr lang="fr-FR" sz="3600" dirty="0">
                <a:cs typeface="+mn-cs"/>
              </a:rPr>
            </a:br>
            <a:r>
              <a:rPr lang="ar-DZ" sz="3600" b="1" u="sng" dirty="0">
                <a:cs typeface="+mn-cs"/>
              </a:rPr>
              <a:t>المواد الأثرية المحفوظة بالمتحف</a:t>
            </a:r>
            <a:r>
              <a:rPr lang="fr-FR" sz="3600" dirty="0">
                <a:cs typeface="+mn-cs"/>
              </a:rPr>
              <a:t/>
            </a:r>
            <a:br>
              <a:rPr lang="fr-FR" sz="3600" dirty="0">
                <a:cs typeface="+mn-cs"/>
              </a:rPr>
            </a:br>
            <a:r>
              <a:rPr lang="ar-DZ" sz="3600" b="1" u="sng" dirty="0">
                <a:cs typeface="+mn-cs"/>
              </a:rPr>
              <a:t>المخطوطات</a:t>
            </a:r>
            <a:r>
              <a:rPr lang="fr-FR" sz="3600" dirty="0">
                <a:cs typeface="+mn-cs"/>
              </a:rPr>
              <a:t/>
            </a:r>
            <a:br>
              <a:rPr lang="fr-FR" sz="3600" dirty="0">
                <a:cs typeface="+mn-cs"/>
              </a:rPr>
            </a:br>
            <a:endParaRPr lang="fr-FR" sz="3600" dirty="0">
              <a:cs typeface="+mn-cs"/>
            </a:endParaRPr>
          </a:p>
        </p:txBody>
      </p:sp>
    </p:spTree>
    <p:extLst>
      <p:ext uri="{BB962C8B-B14F-4D97-AF65-F5344CB8AC3E}">
        <p14:creationId xmlns:p14="http://schemas.microsoft.com/office/powerpoint/2010/main" val="209506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Autofit/>
          </a:bodyPr>
          <a:lstStyle/>
          <a:p>
            <a:pPr rtl="1">
              <a:lnSpc>
                <a:spcPct val="200000"/>
              </a:lnSpc>
            </a:pPr>
            <a:r>
              <a:rPr lang="ar-DZ" sz="3200" b="1" dirty="0"/>
              <a:t>تأثير الدخان: </a:t>
            </a:r>
            <a:r>
              <a:rPr lang="fr-FR" sz="3200" dirty="0"/>
              <a:t/>
            </a:r>
            <a:br>
              <a:rPr lang="fr-FR" sz="3200" dirty="0"/>
            </a:br>
            <a:r>
              <a:rPr lang="fr-FR" sz="3200" dirty="0">
                <a:cs typeface="+mn-cs"/>
              </a:rPr>
              <a:t/>
            </a:r>
            <a:br>
              <a:rPr lang="fr-FR" sz="3200" dirty="0">
                <a:cs typeface="+mn-cs"/>
              </a:rPr>
            </a:br>
            <a:endParaRPr lang="fr-FR" sz="3200" dirty="0">
              <a:cs typeface="+mn-cs"/>
            </a:endParaRPr>
          </a:p>
        </p:txBody>
      </p:sp>
    </p:spTree>
    <p:extLst>
      <p:ext uri="{BB962C8B-B14F-4D97-AF65-F5344CB8AC3E}">
        <p14:creationId xmlns:p14="http://schemas.microsoft.com/office/powerpoint/2010/main" val="1577243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fontScale="90000"/>
          </a:bodyPr>
          <a:lstStyle/>
          <a:p>
            <a:pPr rtl="1">
              <a:lnSpc>
                <a:spcPct val="200000"/>
              </a:lnSpc>
            </a:pPr>
            <a:r>
              <a:rPr lang="ar-DZ" sz="3600" b="1" u="sng" dirty="0"/>
              <a:t>تمهيد: </a:t>
            </a:r>
            <a:r>
              <a:rPr lang="fr-FR" sz="3600" dirty="0"/>
              <a:t/>
            </a:r>
            <a:br>
              <a:rPr lang="fr-FR" sz="3600" dirty="0"/>
            </a:br>
            <a:r>
              <a:rPr lang="ar-DZ" sz="3600" dirty="0"/>
              <a:t>تعتبر المخطوطات كنزا حضاريا وتاريخيا وثقافيا، يمثل عراقة الشعوب التي تفتخر حجة ومصداقية  ومن اكثر الدلائل والبراهين على مدى تقدم وتطور الشعوب في شتى العلوم لذلك اهتمت معظم مراكز بجمع وحماية هذا الرصيد من التلف والضياع.</a:t>
            </a:r>
            <a:r>
              <a:rPr lang="fr-FR" dirty="0"/>
              <a:t/>
            </a:r>
            <a:br>
              <a:rPr lang="fr-FR" dirty="0"/>
            </a:br>
            <a:endParaRPr lang="fr-FR" dirty="0"/>
          </a:p>
        </p:txBody>
      </p:sp>
    </p:spTree>
    <p:extLst>
      <p:ext uri="{BB962C8B-B14F-4D97-AF65-F5344CB8AC3E}">
        <p14:creationId xmlns:p14="http://schemas.microsoft.com/office/powerpoint/2010/main" val="2310868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200000"/>
              </a:lnSpc>
            </a:pPr>
            <a:r>
              <a:rPr lang="ar-DZ" sz="3200" b="1" dirty="0"/>
              <a:t>تعريف المخطوط:</a:t>
            </a:r>
            <a:r>
              <a:rPr lang="fr-FR" sz="3200" dirty="0"/>
              <a:t/>
            </a:r>
            <a:br>
              <a:rPr lang="fr-FR" sz="3200" dirty="0"/>
            </a:br>
            <a:r>
              <a:rPr lang="ar-DZ" sz="3200" b="1" dirty="0"/>
              <a:t>التعريف اللغوي: </a:t>
            </a:r>
            <a:r>
              <a:rPr lang="ar-DZ" sz="3200" dirty="0"/>
              <a:t>كلمة مخطوطة مشتقة من الفعل خط...يخط أي كتب وصور اللفظ بحروف هجائية.</a:t>
            </a:r>
            <a:r>
              <a:rPr lang="fr-FR" sz="3200" dirty="0"/>
              <a:t/>
            </a:r>
            <a:br>
              <a:rPr lang="fr-FR" sz="3200" dirty="0"/>
            </a:br>
            <a:r>
              <a:rPr lang="ar-DZ" sz="3200" b="1" dirty="0"/>
              <a:t>التعريف الاصطلاحي:</a:t>
            </a:r>
            <a:r>
              <a:rPr lang="ar-DZ" sz="3200" dirty="0"/>
              <a:t> </a:t>
            </a:r>
            <a:r>
              <a:rPr lang="fr-FR" sz="3200" dirty="0"/>
              <a:t/>
            </a:r>
            <a:br>
              <a:rPr lang="fr-FR" sz="3200" dirty="0"/>
            </a:br>
            <a:r>
              <a:rPr lang="ar-DZ" sz="3200" dirty="0"/>
              <a:t>يستخدم مصطلح مخطوط للدلالة على كل وثيقة كتبت بخط اليد على أوراق عادية أو أوراق البردي أو الرق.</a:t>
            </a:r>
            <a:endParaRPr lang="fr-FR" sz="3200" dirty="0"/>
          </a:p>
        </p:txBody>
      </p:sp>
    </p:spTree>
    <p:extLst>
      <p:ext uri="{BB962C8B-B14F-4D97-AF65-F5344CB8AC3E}">
        <p14:creationId xmlns:p14="http://schemas.microsoft.com/office/powerpoint/2010/main" val="873409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r>
              <a:rPr lang="ar-DZ" sz="3200" b="1" dirty="0"/>
              <a:t>المواد الأساسية المكونة للمخطوط:</a:t>
            </a:r>
            <a:r>
              <a:rPr lang="fr-FR" sz="3200" dirty="0"/>
              <a:t/>
            </a:r>
            <a:br>
              <a:rPr lang="fr-FR" sz="3200" dirty="0"/>
            </a:br>
            <a:r>
              <a:rPr lang="ar-DZ" sz="3200" b="1" dirty="0"/>
              <a:t>السيليلوز </a:t>
            </a:r>
            <a:r>
              <a:rPr lang="ar-DZ" sz="3200" b="1" dirty="0" smtClean="0"/>
              <a:t>:</a:t>
            </a:r>
            <a:r>
              <a:rPr lang="fr-FR" sz="3200" dirty="0"/>
              <a:t/>
            </a:r>
            <a:br>
              <a:rPr lang="fr-FR" sz="3200" dirty="0"/>
            </a:br>
            <a:r>
              <a:rPr lang="ar-DZ" sz="3200" b="1" dirty="0"/>
              <a:t> </a:t>
            </a:r>
            <a:r>
              <a:rPr lang="fr-FR" sz="3200" dirty="0"/>
              <a:t/>
            </a:r>
            <a:br>
              <a:rPr lang="fr-FR" sz="3200" dirty="0"/>
            </a:br>
            <a:r>
              <a:rPr lang="ar-DZ" sz="3200" b="1" dirty="0"/>
              <a:t>اللجنين </a:t>
            </a:r>
            <a:r>
              <a:rPr lang="ar-DZ" sz="3200" b="1" dirty="0" smtClean="0"/>
              <a:t>:</a:t>
            </a:r>
            <a:r>
              <a:rPr lang="fr-FR" sz="3200" dirty="0"/>
              <a:t/>
            </a:r>
            <a:br>
              <a:rPr lang="fr-FR" sz="3200" dirty="0"/>
            </a:br>
            <a:endParaRPr lang="fr-FR" sz="3200" dirty="0"/>
          </a:p>
        </p:txBody>
      </p:sp>
    </p:spTree>
    <p:extLst>
      <p:ext uri="{BB962C8B-B14F-4D97-AF65-F5344CB8AC3E}">
        <p14:creationId xmlns:p14="http://schemas.microsoft.com/office/powerpoint/2010/main" val="3102088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r>
              <a:rPr lang="ar-DZ" sz="3200" b="1" dirty="0"/>
              <a:t>تأثير عوامل التلف على </a:t>
            </a:r>
            <a:r>
              <a:rPr lang="ar-DZ" sz="3200" b="1" dirty="0" smtClean="0"/>
              <a:t>المخطوطات</a:t>
            </a:r>
            <a:r>
              <a:rPr lang="fr-FR" sz="3200" dirty="0"/>
              <a:t/>
            </a:r>
            <a:br>
              <a:rPr lang="fr-FR" sz="3200" dirty="0"/>
            </a:br>
            <a:r>
              <a:rPr lang="ar-DZ" sz="3200" b="1" dirty="0" smtClean="0">
                <a:cs typeface="+mn-cs"/>
              </a:rPr>
              <a:t>1</a:t>
            </a:r>
            <a:r>
              <a:rPr lang="ar-DZ" sz="3200" dirty="0" smtClean="0"/>
              <a:t>-</a:t>
            </a:r>
            <a:r>
              <a:rPr lang="ar-DZ" sz="3200" b="1" dirty="0" smtClean="0"/>
              <a:t>العوامل </a:t>
            </a:r>
            <a:r>
              <a:rPr lang="ar-DZ" sz="3200" b="1" dirty="0"/>
              <a:t>البيولوجية:</a:t>
            </a:r>
            <a:r>
              <a:rPr lang="fr-FR" sz="3200" dirty="0"/>
              <a:t/>
            </a:r>
            <a:br>
              <a:rPr lang="fr-FR" sz="3200" dirty="0"/>
            </a:br>
            <a:endParaRPr lang="fr-FR" sz="3200" dirty="0"/>
          </a:p>
        </p:txBody>
      </p:sp>
    </p:spTree>
    <p:extLst>
      <p:ext uri="{BB962C8B-B14F-4D97-AF65-F5344CB8AC3E}">
        <p14:creationId xmlns:p14="http://schemas.microsoft.com/office/powerpoint/2010/main" val="4136913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150000"/>
              </a:lnSpc>
            </a:pPr>
            <a:r>
              <a:rPr lang="ar-DZ" sz="3600" b="1" dirty="0" smtClean="0">
                <a:cs typeface="+mn-cs"/>
              </a:rPr>
              <a:t>2</a:t>
            </a:r>
            <a:r>
              <a:rPr lang="ar-DZ" sz="3600" b="1" dirty="0" smtClean="0"/>
              <a:t>-العوامل </a:t>
            </a:r>
            <a:r>
              <a:rPr lang="ar-DZ" sz="3600" b="1" dirty="0"/>
              <a:t>الفيزيوكيميائية:</a:t>
            </a:r>
            <a:r>
              <a:rPr lang="fr-FR" sz="3600" dirty="0"/>
              <a:t/>
            </a:r>
            <a:br>
              <a:rPr lang="fr-FR" sz="3600" dirty="0"/>
            </a:br>
            <a:r>
              <a:rPr lang="ar-DZ" sz="3600" b="1" dirty="0"/>
              <a:t>درجة الحرارة:</a:t>
            </a:r>
            <a:r>
              <a:rPr lang="fr-FR" sz="3600" dirty="0"/>
              <a:t/>
            </a:r>
            <a:br>
              <a:rPr lang="fr-FR" sz="3600" dirty="0"/>
            </a:br>
            <a:r>
              <a:rPr lang="fr-FR" dirty="0"/>
              <a:t/>
            </a:r>
            <a:br>
              <a:rPr lang="fr-FR" dirty="0"/>
            </a:br>
            <a:endParaRPr lang="fr-FR" dirty="0"/>
          </a:p>
        </p:txBody>
      </p:sp>
    </p:spTree>
    <p:extLst>
      <p:ext uri="{BB962C8B-B14F-4D97-AF65-F5344CB8AC3E}">
        <p14:creationId xmlns:p14="http://schemas.microsoft.com/office/powerpoint/2010/main" val="4192029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150000"/>
              </a:lnSpc>
            </a:pPr>
            <a:r>
              <a:rPr lang="ar-DZ" sz="3200" b="1" dirty="0"/>
              <a:t>الرطوبة النسبية:</a:t>
            </a:r>
            <a:r>
              <a:rPr lang="fr-FR" sz="3200" dirty="0"/>
              <a:t/>
            </a:r>
            <a:br>
              <a:rPr lang="fr-FR" sz="3200" dirty="0"/>
            </a:br>
            <a:r>
              <a:rPr lang="ar-DZ" sz="3200" dirty="0" smtClean="0"/>
              <a:t>ويحدث نتيجة لهذا التردد أو الانتقال السريع من الحالة الأولى إلى الحالة الثانية مظاهر التلف الآتية:</a:t>
            </a:r>
            <a:r>
              <a:rPr lang="fr-FR" sz="3200" dirty="0"/>
              <a:t/>
            </a:r>
            <a:br>
              <a:rPr lang="fr-FR" sz="3200" dirty="0"/>
            </a:br>
            <a:endParaRPr lang="fr-FR" sz="3200" dirty="0"/>
          </a:p>
        </p:txBody>
      </p:sp>
    </p:spTree>
    <p:extLst>
      <p:ext uri="{BB962C8B-B14F-4D97-AF65-F5344CB8AC3E}">
        <p14:creationId xmlns:p14="http://schemas.microsoft.com/office/powerpoint/2010/main" val="3590883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200000"/>
              </a:lnSpc>
            </a:pPr>
            <a:r>
              <a:rPr lang="ar-DZ" sz="3200" b="1" dirty="0"/>
              <a:t>تأثير شدة الضوء على المخطوط: </a:t>
            </a:r>
            <a:r>
              <a:rPr lang="fr-FR" sz="3200" dirty="0"/>
              <a:t/>
            </a:r>
            <a:br>
              <a:rPr lang="fr-FR" sz="3200" dirty="0"/>
            </a:br>
            <a:r>
              <a:rPr lang="ar-DZ" sz="3200" b="1" dirty="0" smtClean="0"/>
              <a:t>-</a:t>
            </a:r>
            <a:r>
              <a:rPr lang="fr-FR" sz="3200" dirty="0"/>
              <a:t/>
            </a:r>
            <a:br>
              <a:rPr lang="fr-FR" sz="3200" dirty="0"/>
            </a:br>
            <a:endParaRPr lang="fr-FR" sz="3200" dirty="0"/>
          </a:p>
        </p:txBody>
      </p:sp>
    </p:spTree>
    <p:extLst>
      <p:ext uri="{BB962C8B-B14F-4D97-AF65-F5344CB8AC3E}">
        <p14:creationId xmlns:p14="http://schemas.microsoft.com/office/powerpoint/2010/main" val="941764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200000"/>
              </a:lnSpc>
            </a:pPr>
            <a:r>
              <a:rPr lang="ar-DZ" sz="3200" b="1" dirty="0"/>
              <a:t>تأثير التلوث الجوي على المخوط:</a:t>
            </a:r>
            <a:r>
              <a:rPr lang="fr-FR" sz="3200" dirty="0"/>
              <a:t/>
            </a:r>
            <a:br>
              <a:rPr lang="fr-FR" sz="3200" dirty="0"/>
            </a:br>
            <a:r>
              <a:rPr lang="fr-FR" sz="3200" dirty="0"/>
              <a:t/>
            </a:r>
            <a:br>
              <a:rPr lang="fr-FR" sz="3200" dirty="0"/>
            </a:br>
            <a:endParaRPr lang="fr-FR" sz="3200" dirty="0"/>
          </a:p>
        </p:txBody>
      </p:sp>
    </p:spTree>
    <p:extLst>
      <p:ext uri="{BB962C8B-B14F-4D97-AF65-F5344CB8AC3E}">
        <p14:creationId xmlns:p14="http://schemas.microsoft.com/office/powerpoint/2010/main" val="34156884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41</Words>
  <Application>Microsoft Office PowerPoint</Application>
  <PresentationFormat>Affichage à l'écran (4:3)</PresentationFormat>
  <Paragraphs>10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ماستر1: تخصص صيانة وترميم    مقياس: الحفظ الوقائي المتحفي2 المحاضرة2  المواد الأثرية المحفوظة بالمتحف المخطوطات </vt:lpstr>
      <vt:lpstr>تمهيد:  تعتبر المخطوطات كنزا حضاريا وتاريخيا وثقافيا، يمثل عراقة الشعوب التي تفتخر حجة ومصداقية  ومن اكثر الدلائل والبراهين على مدى تقدم وتطور الشعوب في شتى العلوم لذلك اهتمت معظم مراكز بجمع وحماية هذا الرصيد من التلف والضياع. </vt:lpstr>
      <vt:lpstr>تعريف المخطوط: التعريف اللغوي: كلمة مخطوطة مشتقة من الفعل خط...يخط أي كتب وصور اللفظ بحروف هجائية. التعريف الاصطلاحي:  يستخدم مصطلح مخطوط للدلالة على كل وثيقة كتبت بخط اليد على أوراق عادية أو أوراق البردي أو الرق.</vt:lpstr>
      <vt:lpstr>المواد الأساسية المكونة للمخطوط: السيليلوز :   اللجنين : </vt:lpstr>
      <vt:lpstr>تأثير عوامل التلف على المخطوطات 1-العوامل البيولوجية: </vt:lpstr>
      <vt:lpstr>2-العوامل الفيزيوكيميائية: درجة الحرارة:  </vt:lpstr>
      <vt:lpstr>الرطوبة النسبية: ويحدث نتيجة لهذا التردد أو الانتقال السريع من الحالة الأولى إلى الحالة الثانية مظاهر التلف الآتية: </vt:lpstr>
      <vt:lpstr>تأثير شدة الضوء على المخطوط:  - </vt:lpstr>
      <vt:lpstr>تأثير التلوث الجوي على المخوط:  </vt:lpstr>
      <vt:lpstr>تأثير الدخان: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pc</cp:lastModifiedBy>
  <cp:revision>12</cp:revision>
  <dcterms:created xsi:type="dcterms:W3CDTF">2020-04-22T16:56:36Z</dcterms:created>
  <dcterms:modified xsi:type="dcterms:W3CDTF">2024-05-05T18:23:34Z</dcterms:modified>
</cp:coreProperties>
</file>