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6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780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34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119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12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26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061078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1144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9624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15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87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60759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710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3964174-7CE0-4034-A58D-B4243348F1A3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7EF51B0-B6E6-4218-93E8-0E65A723C4C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7543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0" r:id="rId1"/>
    <p:sldLayoutId id="2147484101" r:id="rId2"/>
    <p:sldLayoutId id="2147484102" r:id="rId3"/>
    <p:sldLayoutId id="2147484103" r:id="rId4"/>
    <p:sldLayoutId id="2147484104" r:id="rId5"/>
    <p:sldLayoutId id="2147484105" r:id="rId6"/>
    <p:sldLayoutId id="2147484106" r:id="rId7"/>
    <p:sldLayoutId id="2147484107" r:id="rId8"/>
    <p:sldLayoutId id="2147484108" r:id="rId9"/>
    <p:sldLayoutId id="2147484109" r:id="rId10"/>
    <p:sldLayoutId id="2147484110" r:id="rId11"/>
    <p:sldLayoutId id="214748411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56B317-64BE-4455-B1E5-1E79328049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La légende d’une carte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4250E3-94C0-454F-B5FA-AA6E2496BE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864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9A6D93-B281-4716-B768-872104AC6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B – Le Classement administratif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4847E-13BB-413C-9CBA-0756E33D16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51678" y="2063396"/>
            <a:ext cx="9828829" cy="3311189"/>
          </a:xfrm>
        </p:spPr>
        <p:txBody>
          <a:bodyPr>
            <a:normAutofit/>
          </a:bodyPr>
          <a:lstStyle/>
          <a:p>
            <a:r>
              <a:rPr lang="fr-FR" sz="2800" b="1" dirty="0">
                <a:solidFill>
                  <a:schemeClr val="tx1"/>
                </a:solidFill>
              </a:rPr>
              <a:t>Le Statut de la voie : </a:t>
            </a:r>
            <a:r>
              <a:rPr lang="fr-FR" sz="2800" dirty="0">
                <a:solidFill>
                  <a:schemeClr val="tx1"/>
                </a:solidFill>
              </a:rPr>
              <a:t>Des textes officiels déterminent le classement administratif, aux niveaux international, national ou local.</a:t>
            </a:r>
          </a:p>
          <a:p>
            <a:r>
              <a:rPr lang="fr-FR" sz="2800" b="1" dirty="0">
                <a:solidFill>
                  <a:schemeClr val="tx1"/>
                </a:solidFill>
              </a:rPr>
              <a:t>Les signes conventionnels : </a:t>
            </a:r>
            <a:r>
              <a:rPr lang="fr-FR" sz="2800" dirty="0">
                <a:solidFill>
                  <a:schemeClr val="tx1"/>
                </a:solidFill>
              </a:rPr>
              <a:t>indiqués par une lettre et un numéro, exemple RN15, RW3, RC10</a:t>
            </a:r>
          </a:p>
          <a:p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279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C0DE85-0F52-4929-A880-17C36F53A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 – Les franchissements 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50D015-FE86-49C7-88F5-C30146D04E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04552" y="2063396"/>
            <a:ext cx="10856890" cy="3311189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tx1"/>
                </a:solidFill>
              </a:rPr>
              <a:t>Quelle que soit l’échelle, la représentation des carrefours est semblable à la réalité, il en est de même pour les passages à niveau (voie ferrée) ou pour les franchissements de cours d’eau.</a:t>
            </a: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Pont, avec ou sans figuration du signe selon l’échelle. Mentionner si nécessaire, la largeur et la force portante.</a:t>
            </a: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Tunnel, porter éventuellement le gabarit.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045560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4A1F19-A68C-4CA3-8846-B7EB99829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2 – chemins de fer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343DA1-8D2A-4B83-AF2D-2F519C2C7B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51678" y="1432331"/>
            <a:ext cx="9689589" cy="4231490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tx1"/>
                </a:solidFill>
              </a:rPr>
              <a:t>La classification est plus simple</a:t>
            </a:r>
          </a:p>
          <a:p>
            <a:r>
              <a:rPr lang="fr-FR" sz="2800" b="1" dirty="0">
                <a:solidFill>
                  <a:schemeClr val="tx1"/>
                </a:solidFill>
              </a:rPr>
              <a:t>Notion qualitative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L’écartement des rails : voies normales (1,44m), voies étroites (1m, 0.6 m), ou très étroites pour certaines voies industrielles.</a:t>
            </a: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L’énergie motrice : électrifiée ou non.</a:t>
            </a:r>
          </a:p>
          <a:p>
            <a:r>
              <a:rPr lang="fr-FR" sz="2800" b="1" dirty="0">
                <a:solidFill>
                  <a:schemeClr val="tx1"/>
                </a:solidFill>
              </a:rPr>
              <a:t>Notion quantitative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Nombre des voies.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507914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EC4F96-30FE-43EF-8D22-3E6F9D04E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D6E742-C7E9-4CEB-B61F-091EE5F03CB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51678" y="2063396"/>
            <a:ext cx="9828829" cy="4528473"/>
          </a:xfrm>
        </p:spPr>
        <p:txBody>
          <a:bodyPr>
            <a:normAutofit fontScale="92500" lnSpcReduction="10000"/>
          </a:bodyPr>
          <a:lstStyle/>
          <a:p>
            <a:r>
              <a:rPr lang="fr-FR" sz="3300" b="1" dirty="0">
                <a:solidFill>
                  <a:schemeClr val="tx1"/>
                </a:solidFill>
              </a:rPr>
              <a:t>Signes conventionnels</a:t>
            </a:r>
            <a:endParaRPr lang="fr-FR" sz="3300" dirty="0">
              <a:solidFill>
                <a:schemeClr val="tx1"/>
              </a:solidFill>
            </a:endParaRPr>
          </a:p>
          <a:p>
            <a:r>
              <a:rPr lang="fr-FR" sz="3300" dirty="0">
                <a:solidFill>
                  <a:schemeClr val="tx1"/>
                </a:solidFill>
              </a:rPr>
              <a:t>A toutes échelles, l’implantation linéaire, imprimée le plus souvent en noir.</a:t>
            </a:r>
          </a:p>
          <a:p>
            <a:pPr lvl="0"/>
            <a:r>
              <a:rPr lang="fr-FR" sz="3300" dirty="0">
                <a:solidFill>
                  <a:schemeClr val="tx1"/>
                </a:solidFill>
              </a:rPr>
              <a:t>L’écartement est donné par l’épaisseur du trait</a:t>
            </a:r>
          </a:p>
          <a:p>
            <a:pPr lvl="0"/>
            <a:r>
              <a:rPr lang="fr-FR" sz="3300" dirty="0">
                <a:solidFill>
                  <a:schemeClr val="tx1"/>
                </a:solidFill>
              </a:rPr>
              <a:t>Le nombre des voies est représenté en vraie grandeur</a:t>
            </a:r>
          </a:p>
          <a:p>
            <a:pPr lvl="0"/>
            <a:r>
              <a:rPr lang="fr-FR" sz="3300" dirty="0">
                <a:solidFill>
                  <a:schemeClr val="tx1"/>
                </a:solidFill>
              </a:rPr>
              <a:t>L’électrification est traduite par un signe</a:t>
            </a:r>
          </a:p>
          <a:p>
            <a:pPr lvl="0"/>
            <a:r>
              <a:rPr lang="fr-FR" sz="3300" dirty="0">
                <a:solidFill>
                  <a:schemeClr val="tx1"/>
                </a:solidFill>
              </a:rPr>
              <a:t>Les câbles transporteurs (téléphérique, télésiège) ont une sémiologie comparable.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6295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09B6BF-BF7D-457D-897A-4CFBC19A4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3 – Constructions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3D551B-C833-43D5-8EEC-30E7445F8A1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05719" y="2063396"/>
            <a:ext cx="9674788" cy="3311189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chemeClr val="tx1"/>
                </a:solidFill>
              </a:rPr>
              <a:t>Lorsque l’échelle et la densité le permettent, les bâtiments sont représentés par leur projection horizontale. Mais lorsque l’échelle diminue, les contraintes de place et de lisibilité obligent à changer la technique de représentation. Allant d’un agrégat de constructions jusqu’au point.</a:t>
            </a:r>
          </a:p>
          <a:p>
            <a:endParaRPr lang="fr-F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529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E05C65-94C7-4011-8E30-5C1F846BD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79745"/>
          </a:xfrm>
        </p:spPr>
        <p:txBody>
          <a:bodyPr/>
          <a:lstStyle/>
          <a:p>
            <a:r>
              <a:rPr lang="fr-FR" b="1" dirty="0"/>
              <a:t>Les éléments naturels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C3212F21-66C2-4DCC-AFC1-331F35EC947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 rotWithShape="1">
          <a:blip r:embed="rId2"/>
          <a:srcRect l="13773" t="9798" r="13757" b="25999"/>
          <a:stretch/>
        </p:blipFill>
        <p:spPr>
          <a:xfrm>
            <a:off x="929448" y="1262129"/>
            <a:ext cx="11008267" cy="5483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341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70FA7B-2290-4260-AF03-017E732AF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5400" b="1" dirty="0"/>
              <a:t>1 – L’hydrographie</a:t>
            </a:r>
            <a:br>
              <a:rPr lang="fr-FR" sz="5400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BE11AC-8A0C-45B4-A5F5-9F89A624A2E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54157" y="1470991"/>
            <a:ext cx="10866782" cy="5102087"/>
          </a:xfrm>
        </p:spPr>
        <p:txBody>
          <a:bodyPr>
            <a:normAutofit/>
          </a:bodyPr>
          <a:lstStyle/>
          <a:p>
            <a:pPr lvl="0"/>
            <a:r>
              <a:rPr lang="fr-FR" sz="2800" b="1" dirty="0">
                <a:solidFill>
                  <a:schemeClr val="tx1"/>
                </a:solidFill>
              </a:rPr>
              <a:t>Implantation zonale</a:t>
            </a:r>
            <a:endParaRPr lang="fr-FR" sz="2800" dirty="0">
              <a:solidFill>
                <a:schemeClr val="tx1"/>
              </a:solidFill>
            </a:endParaRPr>
          </a:p>
          <a:p>
            <a:r>
              <a:rPr lang="fr-FR" sz="2800" b="1" dirty="0">
                <a:solidFill>
                  <a:schemeClr val="tx1"/>
                </a:solidFill>
              </a:rPr>
              <a:t> </a:t>
            </a:r>
            <a:endParaRPr lang="fr-FR" sz="2800" dirty="0">
              <a:solidFill>
                <a:schemeClr val="tx1"/>
              </a:solidFill>
            </a:endParaRPr>
          </a:p>
          <a:p>
            <a:pPr lvl="0"/>
            <a:r>
              <a:rPr lang="fr-FR" sz="2800" b="1" dirty="0">
                <a:solidFill>
                  <a:schemeClr val="tx1"/>
                </a:solidFill>
              </a:rPr>
              <a:t>Eau permanente: </a:t>
            </a:r>
            <a:r>
              <a:rPr lang="fr-FR" sz="2800" dirty="0">
                <a:solidFill>
                  <a:schemeClr val="tx1"/>
                </a:solidFill>
              </a:rPr>
              <a:t>(zone toujours immergée, mer, lac) traduite par une teinte homogène, généralement bleue.</a:t>
            </a:r>
          </a:p>
          <a:p>
            <a:pPr lvl="0"/>
            <a:r>
              <a:rPr lang="fr-FR" sz="2800" b="1" dirty="0">
                <a:solidFill>
                  <a:schemeClr val="tx1"/>
                </a:solidFill>
              </a:rPr>
              <a:t>Eau temporaire</a:t>
            </a:r>
            <a:r>
              <a:rPr lang="fr-FR" sz="2800" dirty="0">
                <a:solidFill>
                  <a:schemeClr val="tx1"/>
                </a:solidFill>
              </a:rPr>
              <a:t> : (zone inondable, marais, sables, vase, estran, …), traduite par des teintes plus claires ou des signes évocateurs. </a:t>
            </a: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Remarque: Si les limites sont indécises, la couleur fera limite, sinon elles seront matérialisées par un trait tiret.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331734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A14F1C-43EF-4789-A53E-29E641CFC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288D0C-7174-47B9-8C50-DE75E5D9BAD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3426" y="2063396"/>
            <a:ext cx="10495722" cy="4412219"/>
          </a:xfrm>
        </p:spPr>
        <p:txBody>
          <a:bodyPr>
            <a:normAutofit/>
          </a:bodyPr>
          <a:lstStyle/>
          <a:p>
            <a:pPr lvl="0"/>
            <a:r>
              <a:rPr lang="fr-FR" sz="2800" b="1" dirty="0"/>
              <a:t>Implantation linéaire</a:t>
            </a:r>
            <a:endParaRPr lang="fr-FR" sz="2800" dirty="0"/>
          </a:p>
          <a:p>
            <a:r>
              <a:rPr lang="fr-FR" sz="2800" b="1" dirty="0"/>
              <a:t>Les cours d’eau</a:t>
            </a:r>
            <a:endParaRPr lang="fr-FR" sz="2800" dirty="0"/>
          </a:p>
          <a:p>
            <a:pPr lvl="0"/>
            <a:r>
              <a:rPr lang="fr-FR" sz="2800" dirty="0"/>
              <a:t>Si leur largeur est importante, ils seront figurés par une teinte bordée de traits, s’ils sont plus étroits, le trait simple suffira.</a:t>
            </a:r>
          </a:p>
          <a:p>
            <a:pPr lvl="0"/>
            <a:r>
              <a:rPr lang="fr-FR" sz="2800" dirty="0"/>
              <a:t>Les cours d’eau temporaires sont figurés par un trait simple en tirés.</a:t>
            </a:r>
          </a:p>
          <a:p>
            <a:r>
              <a:rPr lang="fr-FR" sz="2800" b="1" dirty="0"/>
              <a:t>Les canaux</a:t>
            </a:r>
            <a:endParaRPr lang="fr-FR" sz="2800" dirty="0"/>
          </a:p>
          <a:p>
            <a:r>
              <a:rPr lang="fr-FR" sz="2800" dirty="0"/>
              <a:t>Ils sont classés selon L’aptitude à la navigation (tonnage et gabarit)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13238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CA62EC-A093-45D1-B657-3C820E074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59C4C8-0927-4415-BD9B-1524FF33B04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61375" y="2063396"/>
            <a:ext cx="9419132" cy="3311189"/>
          </a:xfrm>
        </p:spPr>
        <p:txBody>
          <a:bodyPr>
            <a:normAutofit/>
          </a:bodyPr>
          <a:lstStyle/>
          <a:p>
            <a:pPr lvl="0"/>
            <a:r>
              <a:rPr lang="fr-FR" sz="3200" b="1" dirty="0">
                <a:solidFill>
                  <a:schemeClr val="tx1"/>
                </a:solidFill>
              </a:rPr>
              <a:t>Implantation ponctuelle</a:t>
            </a:r>
            <a:endParaRPr lang="fr-FR" sz="3200" dirty="0">
              <a:solidFill>
                <a:schemeClr val="tx1"/>
              </a:solidFill>
            </a:endParaRPr>
          </a:p>
          <a:p>
            <a:r>
              <a:rPr lang="fr-FR" sz="3200" dirty="0">
                <a:solidFill>
                  <a:schemeClr val="tx1"/>
                </a:solidFill>
              </a:rPr>
              <a:t>Des signes spécifiques sont utilisés pour chaque objet qu’il soit d’origine naturelle ou artificielle.</a:t>
            </a: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74868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7F34B-5B13-4B39-AD03-839407B28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2 – La végétation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19A29B-80F7-41CE-B340-1265BA1BB6B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51677" y="2063396"/>
            <a:ext cx="9828829" cy="403715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</a:rPr>
              <a:t>	Elle comprend la végétation naturelle et les cultures. Pour chacun d’elles, on distingue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>
                <a:solidFill>
                  <a:schemeClr val="tx1"/>
                </a:solidFill>
              </a:rPr>
              <a:t>le type de couverture végétale (bois, broussaille, vergers, savane, plantations, … etc.),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>
                <a:solidFill>
                  <a:schemeClr val="tx1"/>
                </a:solidFill>
              </a:rPr>
              <a:t>les essences (conifères, feuillus, peupleraie, palmeraie, … etc.)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>
                <a:solidFill>
                  <a:schemeClr val="tx1"/>
                </a:solidFill>
              </a:rPr>
              <a:t>et certaines cultures (vignes, oliviers, céréaliculture, … etc.)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1696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0DC8D5-F2C4-40B2-A9B1-329343A39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15350"/>
          </a:xfrm>
        </p:spPr>
        <p:txBody>
          <a:bodyPr/>
          <a:lstStyle/>
          <a:p>
            <a:r>
              <a:rPr lang="fr-FR" dirty="0"/>
              <a:t>définition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F659A7-A765-4C76-AC25-7599C1E961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51678" y="1419368"/>
            <a:ext cx="9828829" cy="3955218"/>
          </a:xfrm>
        </p:spPr>
        <p:txBody>
          <a:bodyPr>
            <a:normAutofit fontScale="92500"/>
          </a:bodyPr>
          <a:lstStyle/>
          <a:p>
            <a:r>
              <a:rPr lang="fr-FR" sz="3200" dirty="0">
                <a:solidFill>
                  <a:schemeClr val="tx1"/>
                </a:solidFill>
              </a:rPr>
              <a:t>Toutes les cartes, dont les cartes topographiques, ont besoin d’une légende:</a:t>
            </a:r>
          </a:p>
          <a:p>
            <a:r>
              <a:rPr lang="fr-FR" sz="3200" dirty="0">
                <a:solidFill>
                  <a:schemeClr val="tx1"/>
                </a:solidFill>
              </a:rPr>
              <a:t>Ensemble des conventions (signes, couleurs) qui permettent la compréhension d'une carte, d'un schéma, etc. (Larousse)</a:t>
            </a:r>
          </a:p>
          <a:p>
            <a:r>
              <a:rPr lang="fr-FR" sz="3200" dirty="0">
                <a:solidFill>
                  <a:schemeClr val="tx1"/>
                </a:solidFill>
              </a:rPr>
              <a:t>Description, tableau expliquant les symboles ou autre information mentionnée sur une carte ou un graphique afin d’en faciliter la compréhension et l’interprétation. </a:t>
            </a:r>
          </a:p>
        </p:txBody>
      </p:sp>
    </p:spTree>
    <p:extLst>
      <p:ext uri="{BB962C8B-B14F-4D97-AF65-F5344CB8AC3E}">
        <p14:creationId xmlns:p14="http://schemas.microsoft.com/office/powerpoint/2010/main" val="1570529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252A4C-E88D-4262-A8B0-F876C1138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AECC22-054F-488A-B268-0957BF0FBD3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51678" y="1323833"/>
            <a:ext cx="9828829" cy="5534167"/>
          </a:xfrm>
        </p:spPr>
        <p:txBody>
          <a:bodyPr>
            <a:normAutofit/>
          </a:bodyPr>
          <a:lstStyle/>
          <a:p>
            <a:pPr lvl="0"/>
            <a:r>
              <a:rPr lang="fr-FR" sz="2400" b="1" dirty="0">
                <a:solidFill>
                  <a:schemeClr val="tx1"/>
                </a:solidFill>
              </a:rPr>
              <a:t>Implantation zonale</a:t>
            </a:r>
            <a:r>
              <a:rPr lang="fr-FR" sz="2400" dirty="0">
                <a:solidFill>
                  <a:schemeClr val="tx1"/>
                </a:solidFill>
              </a:rPr>
              <a:t> :</a:t>
            </a: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Une gamme de teintes dégradées, proportionnelle à la densité de la végétation.</a:t>
            </a: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Des poncifs représentés en projections horizontale ou verticale permettant de différencier les essences.</a:t>
            </a: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Des limites de zones en fonction du degré de précision de la limite : traits continus ou discontinus.</a:t>
            </a:r>
          </a:p>
          <a:p>
            <a:r>
              <a:rPr lang="fr-FR" sz="2400" dirty="0">
                <a:solidFill>
                  <a:schemeClr val="tx1"/>
                </a:solidFill>
              </a:rPr>
              <a:t> </a:t>
            </a:r>
          </a:p>
          <a:p>
            <a:pPr lvl="0"/>
            <a:r>
              <a:rPr lang="fr-FR" sz="2400" b="1" dirty="0">
                <a:solidFill>
                  <a:schemeClr val="tx1"/>
                </a:solidFill>
              </a:rPr>
              <a:t>Implantation linéaire</a:t>
            </a:r>
            <a:r>
              <a:rPr lang="fr-FR" sz="2400" dirty="0">
                <a:solidFill>
                  <a:schemeClr val="tx1"/>
                </a:solidFill>
              </a:rPr>
              <a:t> : Rangées d’arbres représentées par une succession d’objets ponctuels.</a:t>
            </a:r>
          </a:p>
          <a:p>
            <a:pPr lvl="0"/>
            <a:r>
              <a:rPr lang="fr-FR" sz="2400" b="1" dirty="0">
                <a:solidFill>
                  <a:schemeClr val="tx1"/>
                </a:solidFill>
              </a:rPr>
              <a:t>Implantation ponctuelle </a:t>
            </a:r>
            <a:r>
              <a:rPr lang="fr-FR" sz="2400" dirty="0">
                <a:solidFill>
                  <a:schemeClr val="tx1"/>
                </a:solidFill>
              </a:rPr>
              <a:t>: les arbres isolés ne sont conservés que lorsqu’ils ont une valeur de point de repère.</a:t>
            </a:r>
          </a:p>
          <a:p>
            <a:endParaRPr lang="fr-F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6579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0639C6-43B5-4C47-9845-2FF082020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DD27E-F8AA-4044-A641-1467FF54B89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690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4C36EA-F0A3-4672-8A4B-33282AF60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5F465A-D43E-43DF-A46B-EBD82C994EF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941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A6FC9E-CC90-456A-92FF-49F08631A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II - Principaux éléments représentés sur la carte topographique : 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57BB7C-E1A2-4471-B3AD-555C00F48B0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3485" y="1501254"/>
            <a:ext cx="10394707" cy="525438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r-FR" sz="2400" dirty="0">
                <a:solidFill>
                  <a:schemeClr val="tx1"/>
                </a:solidFill>
              </a:rPr>
              <a:t>Les éléments d’origine humaine (ville, infrastructure). </a:t>
            </a: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Toponymie : (Noms des lieux et des reliefs) en noir. </a:t>
            </a: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Hydrographie : en bleu (source, rivières, lacs,…). </a:t>
            </a: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La végétation : en vert. </a:t>
            </a: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Des symboles pour des lieux ou points repérés (Mosquées, mégalithes, ruines, points géodésiques). </a:t>
            </a:r>
          </a:p>
          <a:p>
            <a:r>
              <a:rPr lang="fr-FR" sz="2400" dirty="0">
                <a:solidFill>
                  <a:schemeClr val="tx1"/>
                </a:solidFill>
              </a:rPr>
              <a:t>Les courbes de niveaux qui expriment le relief. </a:t>
            </a:r>
            <a:r>
              <a:rPr lang="fr-FR" sz="2800" dirty="0">
                <a:solidFill>
                  <a:schemeClr val="tx1"/>
                </a:solidFill>
              </a:rPr>
              <a:t>en bistre (teinte voisine du marron)</a:t>
            </a:r>
            <a:endParaRPr lang="fr-FR" sz="2400" dirty="0">
              <a:solidFill>
                <a:schemeClr val="tx1"/>
              </a:solidFill>
            </a:endParaRP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Les points de même altitude sont sur des isohypses. </a:t>
            </a: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Points cotés remarquables (sommets, croisements, ponts, col, etc.…). </a:t>
            </a:r>
          </a:p>
          <a:p>
            <a:pPr lvl="0"/>
            <a:r>
              <a:rPr lang="fr-FR" sz="2400" dirty="0">
                <a:solidFill>
                  <a:schemeClr val="tx1"/>
                </a:solidFill>
              </a:rPr>
              <a:t>L’impression de relief est donnée par un ombrage, par un éclairement oblique venant du NW (incidence d’une lampe de bureau mais pas réelle sous nos latitudes occidentales).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3341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4C1686-0D46-494F-8FF2-E1F7D504E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293" y="382385"/>
            <a:ext cx="10632966" cy="647925"/>
          </a:xfrm>
        </p:spPr>
        <p:txBody>
          <a:bodyPr>
            <a:noAutofit/>
          </a:bodyPr>
          <a:lstStyle/>
          <a:p>
            <a:r>
              <a:rPr lang="fr-FR" sz="3600" b="1" dirty="0"/>
              <a:t>III – Etablissement des cartes topographiques</a:t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1D896B-5ED5-471A-BDBF-9E77666D3D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91018" y="2090691"/>
            <a:ext cx="10394707" cy="3311189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tx1"/>
                </a:solidFill>
              </a:rPr>
              <a:t>La mise au point d’une carte nécessite deux opérations importantes : </a:t>
            </a:r>
          </a:p>
          <a:p>
            <a:r>
              <a:rPr lang="fr-FR" sz="3600" dirty="0">
                <a:solidFill>
                  <a:srgbClr val="FF0000"/>
                </a:solidFill>
              </a:rPr>
              <a:t>l’orographie </a:t>
            </a:r>
          </a:p>
          <a:p>
            <a:r>
              <a:rPr lang="fr-FR" sz="3600" dirty="0"/>
              <a:t>et la </a:t>
            </a:r>
            <a:r>
              <a:rPr lang="fr-FR" sz="3600" dirty="0">
                <a:solidFill>
                  <a:srgbClr val="FF0000"/>
                </a:solidFill>
              </a:rPr>
              <a:t>planimétrie.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67452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A70FAD-A38B-4247-8716-70188E03E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A – L’orographie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25958F-5BC7-4776-8CB0-6A9B1F2800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33341" y="2063396"/>
            <a:ext cx="9947166" cy="3311189"/>
          </a:xfrm>
        </p:spPr>
        <p:txBody>
          <a:bodyPr>
            <a:normAutofit fontScale="85000" lnSpcReduction="10000"/>
          </a:bodyPr>
          <a:lstStyle/>
          <a:p>
            <a:r>
              <a:rPr lang="fr-FR" sz="2800" dirty="0">
                <a:solidFill>
                  <a:srgbClr val="FF0000"/>
                </a:solidFill>
              </a:rPr>
              <a:t>Permet de représenter le relief du terrain, mais cette représentation pose des problèmes : </a:t>
            </a:r>
            <a:r>
              <a:rPr lang="fr-FR" sz="2800" dirty="0">
                <a:solidFill>
                  <a:schemeClr val="tx1"/>
                </a:solidFill>
              </a:rPr>
              <a:t>on ne peut indiquer l’altitude de chaque point de la carte aussi </a:t>
            </a:r>
            <a:r>
              <a:rPr lang="fr-FR" sz="2800" dirty="0">
                <a:solidFill>
                  <a:srgbClr val="FF0000"/>
                </a:solidFill>
              </a:rPr>
              <a:t>on a imaginé différents modes de représentation du relief </a:t>
            </a:r>
            <a:r>
              <a:rPr lang="fr-FR" sz="2800" dirty="0">
                <a:solidFill>
                  <a:schemeClr val="tx1"/>
                </a:solidFill>
              </a:rPr>
              <a:t>:</a:t>
            </a:r>
          </a:p>
          <a:p>
            <a:pPr lvl="0"/>
            <a:r>
              <a:rPr lang="fr-FR" sz="2800" dirty="0">
                <a:solidFill>
                  <a:srgbClr val="FF0000"/>
                </a:solidFill>
              </a:rPr>
              <a:t>Système des courbes de niveau</a:t>
            </a:r>
          </a:p>
          <a:p>
            <a:pPr lvl="0"/>
            <a:r>
              <a:rPr lang="fr-FR" sz="2800" dirty="0">
                <a:solidFill>
                  <a:srgbClr val="FF0000"/>
                </a:solidFill>
              </a:rPr>
              <a:t>Système des hachures </a:t>
            </a:r>
            <a:r>
              <a:rPr lang="fr-FR" sz="2800" dirty="0">
                <a:solidFill>
                  <a:schemeClr val="tx1"/>
                </a:solidFill>
              </a:rPr>
              <a:t>(abandonné car trop imprécis)</a:t>
            </a:r>
          </a:p>
          <a:p>
            <a:pPr lvl="0"/>
            <a:r>
              <a:rPr lang="fr-FR" sz="2800" dirty="0">
                <a:solidFill>
                  <a:srgbClr val="FF0000"/>
                </a:solidFill>
              </a:rPr>
              <a:t>L’estompage</a:t>
            </a:r>
            <a:r>
              <a:rPr lang="fr-FR" sz="2800" dirty="0">
                <a:solidFill>
                  <a:schemeClr val="tx1"/>
                </a:solidFill>
              </a:rPr>
              <a:t>: technique d’ombrage visant à rehausser le relief par les effets de luminosité et d’ombre. La projection de la lumière se fait à partir de l’angle nord-ouest de la carte,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17214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41F73E-53DB-4F5B-9D0E-9C7781754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/>
              <a:t>B – Planimétrie</a:t>
            </a:r>
            <a:endParaRPr lang="fr-FR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6D8A81-E28B-4439-94D3-56D599DFCE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59099" y="2063396"/>
            <a:ext cx="9921408" cy="3311189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chemeClr val="tx1"/>
                </a:solidFill>
              </a:rPr>
              <a:t>C’est la représentation des divers éléments de la surface terrestre sur la carte topographique par des figurés caractéristiques conventionnée dont la signification est indiquée dans la légende de la carte. </a:t>
            </a:r>
          </a:p>
        </p:txBody>
      </p:sp>
    </p:spTree>
    <p:extLst>
      <p:ext uri="{BB962C8B-B14F-4D97-AF65-F5344CB8AC3E}">
        <p14:creationId xmlns:p14="http://schemas.microsoft.com/office/powerpoint/2010/main" val="1489478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C4CDA9-D362-484A-AD19-53A1AD3AE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infrastructures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83367647-852D-439D-B93B-E80FCA79722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 rotWithShape="1">
          <a:blip r:embed="rId2"/>
          <a:srcRect l="19647" t="11574" r="20223" b="11831"/>
          <a:stretch/>
        </p:blipFill>
        <p:spPr>
          <a:xfrm>
            <a:off x="762000" y="1395663"/>
            <a:ext cx="10726065" cy="546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407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23702D-A99F-4FE2-B697-475620EA8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1 – Routes et chemins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F77C31-D40C-441C-8B49-82B52CC76D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35616" y="2810371"/>
            <a:ext cx="9702468" cy="3311189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chemeClr val="tx1"/>
                </a:solidFill>
              </a:rPr>
              <a:t>Quelle que soit l’échelle, l’implantation demeure linéaire, les routes et chemins se caractérisent par leurs :</a:t>
            </a:r>
          </a:p>
          <a:p>
            <a:pPr lvl="0"/>
            <a:r>
              <a:rPr lang="fr-FR" sz="3200" dirty="0">
                <a:solidFill>
                  <a:schemeClr val="tx1"/>
                </a:solidFill>
              </a:rPr>
              <a:t>Viabilité ;</a:t>
            </a:r>
          </a:p>
          <a:p>
            <a:pPr lvl="0"/>
            <a:r>
              <a:rPr lang="fr-FR" sz="3200" dirty="0">
                <a:solidFill>
                  <a:schemeClr val="tx1"/>
                </a:solidFill>
              </a:rPr>
              <a:t>Classement administratif ;</a:t>
            </a:r>
          </a:p>
          <a:p>
            <a:pPr lvl="0"/>
            <a:r>
              <a:rPr lang="fr-FR" sz="3200" dirty="0">
                <a:solidFill>
                  <a:schemeClr val="tx1"/>
                </a:solidFill>
              </a:rPr>
              <a:t>Topologie dont les franchissements.</a:t>
            </a: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131243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7E091A-ACB0-4AAC-A45B-5B58A44C3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57018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A - La viabilité : </a:t>
            </a:r>
            <a:r>
              <a:rPr lang="fr-FR" sz="3600" dirty="0">
                <a:latin typeface="+mn-lt"/>
              </a:rPr>
              <a:t>elle s’exprime par </a:t>
            </a:r>
            <a:r>
              <a:rPr lang="fr-FR" dirty="0"/>
              <a:t>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282D47-C82B-4599-A78E-8B90542E48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2185" y="1481070"/>
            <a:ext cx="10178322" cy="5376930"/>
          </a:xfrm>
        </p:spPr>
        <p:txBody>
          <a:bodyPr>
            <a:normAutofit lnSpcReduction="10000"/>
          </a:bodyPr>
          <a:lstStyle/>
          <a:p>
            <a:r>
              <a:rPr lang="fr-FR" sz="2600" b="1" dirty="0">
                <a:solidFill>
                  <a:schemeClr val="tx1"/>
                </a:solidFill>
              </a:rPr>
              <a:t>La nature de la chaussée (notion qualitative)</a:t>
            </a:r>
            <a:endParaRPr lang="fr-FR" sz="2600" dirty="0">
              <a:solidFill>
                <a:schemeClr val="tx1"/>
              </a:solidFill>
            </a:endParaRPr>
          </a:p>
          <a:p>
            <a:pPr lvl="0"/>
            <a:r>
              <a:rPr lang="fr-FR" sz="2600" dirty="0">
                <a:solidFill>
                  <a:schemeClr val="tx1"/>
                </a:solidFill>
              </a:rPr>
              <a:t>Le revêtement : goudronné, entretenue ou pas, praticabilité saisonnière (pays tropicaux).</a:t>
            </a:r>
          </a:p>
          <a:p>
            <a:pPr lvl="0"/>
            <a:r>
              <a:rPr lang="fr-FR" sz="2600" dirty="0">
                <a:solidFill>
                  <a:schemeClr val="tx1"/>
                </a:solidFill>
              </a:rPr>
              <a:t>L’état actuel : en construction ou vestige de voie.</a:t>
            </a:r>
          </a:p>
          <a:p>
            <a:r>
              <a:rPr lang="fr-FR" sz="2600" b="1" dirty="0">
                <a:solidFill>
                  <a:schemeClr val="tx1"/>
                </a:solidFill>
              </a:rPr>
              <a:t>La largeur (notion quantitative)</a:t>
            </a:r>
            <a:endParaRPr lang="fr-FR" sz="2600" dirty="0">
              <a:solidFill>
                <a:schemeClr val="tx1"/>
              </a:solidFill>
            </a:endParaRPr>
          </a:p>
          <a:p>
            <a:pPr lvl="0"/>
            <a:r>
              <a:rPr lang="fr-FR" sz="2600" dirty="0">
                <a:solidFill>
                  <a:schemeClr val="tx1"/>
                </a:solidFill>
              </a:rPr>
              <a:t>Chaussées séparées</a:t>
            </a:r>
          </a:p>
          <a:p>
            <a:pPr lvl="0"/>
            <a:r>
              <a:rPr lang="fr-FR" sz="2600" dirty="0">
                <a:solidFill>
                  <a:schemeClr val="tx1"/>
                </a:solidFill>
              </a:rPr>
              <a:t>Nombre de voies</a:t>
            </a:r>
          </a:p>
          <a:p>
            <a:pPr lvl="0"/>
            <a:r>
              <a:rPr lang="fr-FR" sz="2600" dirty="0">
                <a:solidFill>
                  <a:schemeClr val="tx1"/>
                </a:solidFill>
              </a:rPr>
              <a:t>Voies larges ou étroites</a:t>
            </a:r>
          </a:p>
          <a:p>
            <a:r>
              <a:rPr lang="fr-FR" sz="2600" b="1" dirty="0">
                <a:solidFill>
                  <a:schemeClr val="tx1"/>
                </a:solidFill>
              </a:rPr>
              <a:t>Les signes conventionnels</a:t>
            </a:r>
            <a:endParaRPr lang="fr-FR" sz="2600" dirty="0">
              <a:solidFill>
                <a:schemeClr val="tx1"/>
              </a:solidFill>
            </a:endParaRPr>
          </a:p>
          <a:p>
            <a:r>
              <a:rPr lang="fr-FR" sz="2600" dirty="0">
                <a:solidFill>
                  <a:schemeClr val="tx1"/>
                </a:solidFill>
              </a:rPr>
              <a:t>On utilise deux traits parallèles, généralement noirs, variables en épaisseur et en écartement, ou des traits simples.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15799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340</TotalTime>
  <Words>1041</Words>
  <Application>Microsoft Office PowerPoint</Application>
  <PresentationFormat>Grand écran</PresentationFormat>
  <Paragraphs>91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Arial</vt:lpstr>
      <vt:lpstr>Gill Sans MT</vt:lpstr>
      <vt:lpstr>Impact</vt:lpstr>
      <vt:lpstr>Wingdings</vt:lpstr>
      <vt:lpstr>Badge</vt:lpstr>
      <vt:lpstr>La légende d’une carte</vt:lpstr>
      <vt:lpstr>définition</vt:lpstr>
      <vt:lpstr>II - Principaux éléments représentés sur la carte topographique : </vt:lpstr>
      <vt:lpstr>III – Etablissement des cartes topographiques </vt:lpstr>
      <vt:lpstr>A – L’orographie </vt:lpstr>
      <vt:lpstr>B – Planimétrie</vt:lpstr>
      <vt:lpstr>Les infrastructures</vt:lpstr>
      <vt:lpstr>1 – Routes et chemins </vt:lpstr>
      <vt:lpstr>A - La viabilité : elle s’exprime par : </vt:lpstr>
      <vt:lpstr>B – Le Classement administratif</vt:lpstr>
      <vt:lpstr>C – Les franchissements : </vt:lpstr>
      <vt:lpstr>2 – chemins de fer </vt:lpstr>
      <vt:lpstr>Présentation PowerPoint</vt:lpstr>
      <vt:lpstr>3 – Constructions </vt:lpstr>
      <vt:lpstr>Les éléments naturels</vt:lpstr>
      <vt:lpstr>1 – L’hydrographie </vt:lpstr>
      <vt:lpstr>Présentation PowerPoint</vt:lpstr>
      <vt:lpstr>Présentation PowerPoint</vt:lpstr>
      <vt:lpstr>2 – La végétation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légende d’une carte</dc:title>
  <dc:creator>N'tic</dc:creator>
  <cp:lastModifiedBy>Benzian Fazilet</cp:lastModifiedBy>
  <cp:revision>9</cp:revision>
  <dcterms:created xsi:type="dcterms:W3CDTF">2019-12-17T22:25:12Z</dcterms:created>
  <dcterms:modified xsi:type="dcterms:W3CDTF">2024-12-09T10:33:13Z</dcterms:modified>
</cp:coreProperties>
</file>