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21"/>
  </p:notesMasterIdLst>
  <p:sldIdLst>
    <p:sldId id="256" r:id="rId2"/>
    <p:sldId id="373" r:id="rId3"/>
    <p:sldId id="374" r:id="rId4"/>
    <p:sldId id="375" r:id="rId5"/>
    <p:sldId id="376" r:id="rId6"/>
    <p:sldId id="377" r:id="rId7"/>
    <p:sldId id="379" r:id="rId8"/>
    <p:sldId id="389" r:id="rId9"/>
    <p:sldId id="380" r:id="rId10"/>
    <p:sldId id="390" r:id="rId11"/>
    <p:sldId id="382" r:id="rId12"/>
    <p:sldId id="391" r:id="rId13"/>
    <p:sldId id="383" r:id="rId14"/>
    <p:sldId id="384" r:id="rId15"/>
    <p:sldId id="385" r:id="rId16"/>
    <p:sldId id="392" r:id="rId17"/>
    <p:sldId id="386" r:id="rId18"/>
    <p:sldId id="387" r:id="rId19"/>
    <p:sldId id="3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49" autoAdjust="0"/>
  </p:normalViewPr>
  <p:slideViewPr>
    <p:cSldViewPr snapToGrid="0">
      <p:cViewPr>
        <p:scale>
          <a:sx n="50" d="100"/>
          <a:sy n="50"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F0E8BD-F35D-344E-AE75-1C94A8223A83}" type="doc">
      <dgm:prSet loTypeId="urn:microsoft.com/office/officeart/2011/layout/TabList#2" loCatId="list" qsTypeId="urn:microsoft.com/office/officeart/2005/8/quickstyle/simple1#6" qsCatId="simple" csTypeId="urn:microsoft.com/office/officeart/2005/8/colors/accent1_2#8" csCatId="accent1" phldr="1"/>
      <dgm:spPr/>
      <dgm:t>
        <a:bodyPr/>
        <a:lstStyle/>
        <a:p>
          <a:endParaRPr lang="fr-FR"/>
        </a:p>
      </dgm:t>
    </dgm:pt>
    <dgm:pt modelId="{A1A03AD9-3A26-1B48-8B2B-250B93431C3E}">
      <dgm:prSet phldrT="[Texte]"/>
      <dgm:spPr/>
      <dgm:t>
        <a:bodyPr/>
        <a:lstStyle/>
        <a:p>
          <a:r>
            <a:rPr lang="fr-FR" dirty="0"/>
            <a:t>Multimodal</a:t>
          </a:r>
        </a:p>
      </dgm:t>
    </dgm:pt>
    <dgm:pt modelId="{D7E23BA8-9019-9D43-AF52-9F4C5D0AA32E}" type="parTrans" cxnId="{F33D4CC4-3E81-574F-8BAD-40C04389A8D0}">
      <dgm:prSet/>
      <dgm:spPr/>
      <dgm:t>
        <a:bodyPr/>
        <a:lstStyle/>
        <a:p>
          <a:endParaRPr lang="fr-FR"/>
        </a:p>
      </dgm:t>
    </dgm:pt>
    <dgm:pt modelId="{CC6FC38B-41A5-B24C-B6F8-9763A7CBF9E2}" type="sibTrans" cxnId="{F33D4CC4-3E81-574F-8BAD-40C04389A8D0}">
      <dgm:prSet/>
      <dgm:spPr/>
      <dgm:t>
        <a:bodyPr/>
        <a:lstStyle/>
        <a:p>
          <a:endParaRPr lang="fr-FR"/>
        </a:p>
      </dgm:t>
    </dgm:pt>
    <dgm:pt modelId="{54FDB78B-6C3E-8240-B289-63A97D7DDB67}">
      <dgm:prSet phldrT="[Texte]"/>
      <dgm:spPr/>
      <dgm:t>
        <a:bodyPr/>
        <a:lstStyle/>
        <a:p>
          <a:r>
            <a:rPr lang="fr-FR" dirty="0"/>
            <a:t>Meilleure mobilisation de l’attention</a:t>
          </a:r>
        </a:p>
      </dgm:t>
    </dgm:pt>
    <dgm:pt modelId="{2184E803-1F50-274D-89D4-5F9C285F8F1F}" type="parTrans" cxnId="{E7118D36-CED4-CB42-A9AF-6C96E6DF5DC6}">
      <dgm:prSet/>
      <dgm:spPr/>
      <dgm:t>
        <a:bodyPr/>
        <a:lstStyle/>
        <a:p>
          <a:endParaRPr lang="fr-FR"/>
        </a:p>
      </dgm:t>
    </dgm:pt>
    <dgm:pt modelId="{2E868A59-000D-7E45-AE40-8D12ACAA0095}" type="sibTrans" cxnId="{E7118D36-CED4-CB42-A9AF-6C96E6DF5DC6}">
      <dgm:prSet/>
      <dgm:spPr/>
      <dgm:t>
        <a:bodyPr/>
        <a:lstStyle/>
        <a:p>
          <a:endParaRPr lang="fr-FR"/>
        </a:p>
      </dgm:t>
    </dgm:pt>
    <dgm:pt modelId="{C5CA76D6-91B4-0E43-889D-65BC1D07965B}">
      <dgm:prSet phldrT="[Texte]"/>
      <dgm:spPr/>
      <dgm:t>
        <a:bodyPr/>
        <a:lstStyle/>
        <a:p>
          <a:r>
            <a:rPr lang="fr-FR" dirty="0"/>
            <a:t>Corrige les erreurs de l’environnement</a:t>
          </a:r>
        </a:p>
      </dgm:t>
    </dgm:pt>
    <dgm:pt modelId="{4065C294-9BFC-F946-B7AF-168D7E099C68}" type="parTrans" cxnId="{CFC78E5A-0F16-8346-A261-CA362B30EF8E}">
      <dgm:prSet/>
      <dgm:spPr/>
      <dgm:t>
        <a:bodyPr/>
        <a:lstStyle/>
        <a:p>
          <a:endParaRPr lang="fr-FR"/>
        </a:p>
      </dgm:t>
    </dgm:pt>
    <dgm:pt modelId="{DBD864D7-7FAA-9A43-8E51-D7F961287A31}" type="sibTrans" cxnId="{CFC78E5A-0F16-8346-A261-CA362B30EF8E}">
      <dgm:prSet/>
      <dgm:spPr/>
      <dgm:t>
        <a:bodyPr/>
        <a:lstStyle/>
        <a:p>
          <a:endParaRPr lang="fr-FR"/>
        </a:p>
      </dgm:t>
    </dgm:pt>
    <dgm:pt modelId="{417D2377-221B-D14C-ACAF-A6E744338821}">
      <dgm:prSet/>
      <dgm:spPr/>
      <dgm:t>
        <a:bodyPr/>
        <a:lstStyle/>
        <a:p>
          <a:r>
            <a:rPr lang="fr-FR" dirty="0"/>
            <a:t>L’environnement est multimodal (congruence avec traitements)</a:t>
          </a:r>
        </a:p>
      </dgm:t>
    </dgm:pt>
    <dgm:pt modelId="{62BEA9C8-D09D-D545-A3BE-D39ADB0BBA4B}" type="parTrans" cxnId="{F677657D-4830-F949-9B44-3CB3135EE74A}">
      <dgm:prSet/>
      <dgm:spPr/>
      <dgm:t>
        <a:bodyPr/>
        <a:lstStyle/>
        <a:p>
          <a:endParaRPr lang="fr-FR"/>
        </a:p>
      </dgm:t>
    </dgm:pt>
    <dgm:pt modelId="{819D39D2-6061-2947-9EAE-8F27DF81FEB9}" type="sibTrans" cxnId="{F677657D-4830-F949-9B44-3CB3135EE74A}">
      <dgm:prSet/>
      <dgm:spPr/>
      <dgm:t>
        <a:bodyPr/>
        <a:lstStyle/>
        <a:p>
          <a:endParaRPr lang="fr-FR"/>
        </a:p>
      </dgm:t>
    </dgm:pt>
    <dgm:pt modelId="{9C671E5B-B7BE-4056-98A5-B07B9C123A1B}" type="pres">
      <dgm:prSet presAssocID="{46F0E8BD-F35D-344E-AE75-1C94A8223A83}" presName="Name0" presStyleCnt="0">
        <dgm:presLayoutVars>
          <dgm:chMax/>
          <dgm:chPref val="3"/>
          <dgm:dir/>
          <dgm:animOne val="branch"/>
          <dgm:animLvl val="lvl"/>
        </dgm:presLayoutVars>
      </dgm:prSet>
      <dgm:spPr/>
    </dgm:pt>
    <dgm:pt modelId="{B638EE60-C534-4957-9D5F-D0D9206910D2}" type="pres">
      <dgm:prSet presAssocID="{A1A03AD9-3A26-1B48-8B2B-250B93431C3E}" presName="composite" presStyleCnt="0"/>
      <dgm:spPr/>
    </dgm:pt>
    <dgm:pt modelId="{201271E2-6709-4232-88C4-482D6050FA48}" type="pres">
      <dgm:prSet presAssocID="{A1A03AD9-3A26-1B48-8B2B-250B93431C3E}" presName="FirstChild" presStyleLbl="revTx" presStyleIdx="0" presStyleCnt="2">
        <dgm:presLayoutVars>
          <dgm:chMax val="0"/>
          <dgm:chPref val="0"/>
          <dgm:bulletEnabled val="1"/>
        </dgm:presLayoutVars>
      </dgm:prSet>
      <dgm:spPr/>
    </dgm:pt>
    <dgm:pt modelId="{762D9C77-2BA6-4FE5-A000-F0CB1123A98F}" type="pres">
      <dgm:prSet presAssocID="{A1A03AD9-3A26-1B48-8B2B-250B93431C3E}" presName="Parent" presStyleLbl="alignNode1" presStyleIdx="0" presStyleCnt="1">
        <dgm:presLayoutVars>
          <dgm:chMax val="3"/>
          <dgm:chPref val="3"/>
          <dgm:bulletEnabled val="1"/>
        </dgm:presLayoutVars>
      </dgm:prSet>
      <dgm:spPr/>
    </dgm:pt>
    <dgm:pt modelId="{FC0946DD-6093-4841-BACE-08D73C0E116A}" type="pres">
      <dgm:prSet presAssocID="{A1A03AD9-3A26-1B48-8B2B-250B93431C3E}" presName="Accent" presStyleLbl="parChTrans1D1" presStyleIdx="0" presStyleCnt="1"/>
      <dgm:spPr/>
    </dgm:pt>
    <dgm:pt modelId="{C37CADCB-1B85-4D74-82B8-8F7BDB8DB90A}" type="pres">
      <dgm:prSet presAssocID="{A1A03AD9-3A26-1B48-8B2B-250B93431C3E}" presName="Child" presStyleLbl="revTx" presStyleIdx="1" presStyleCnt="2">
        <dgm:presLayoutVars>
          <dgm:chMax val="0"/>
          <dgm:chPref val="0"/>
          <dgm:bulletEnabled val="1"/>
        </dgm:presLayoutVars>
      </dgm:prSet>
      <dgm:spPr/>
    </dgm:pt>
  </dgm:ptLst>
  <dgm:cxnLst>
    <dgm:cxn modelId="{E7118D36-CED4-CB42-A9AF-6C96E6DF5DC6}" srcId="{A1A03AD9-3A26-1B48-8B2B-250B93431C3E}" destId="{54FDB78B-6C3E-8240-B289-63A97D7DDB67}" srcOrd="0" destOrd="0" parTransId="{2184E803-1F50-274D-89D4-5F9C285F8F1F}" sibTransId="{2E868A59-000D-7E45-AE40-8D12ACAA0095}"/>
    <dgm:cxn modelId="{172E9147-AB68-4466-B87D-3B358C84C24C}" type="presOf" srcId="{46F0E8BD-F35D-344E-AE75-1C94A8223A83}" destId="{9C671E5B-B7BE-4056-98A5-B07B9C123A1B}" srcOrd="0" destOrd="0" presId="urn:microsoft.com/office/officeart/2011/layout/TabList#2"/>
    <dgm:cxn modelId="{CFC78E5A-0F16-8346-A261-CA362B30EF8E}" srcId="{A1A03AD9-3A26-1B48-8B2B-250B93431C3E}" destId="{C5CA76D6-91B4-0E43-889D-65BC1D07965B}" srcOrd="1" destOrd="0" parTransId="{4065C294-9BFC-F946-B7AF-168D7E099C68}" sibTransId="{DBD864D7-7FAA-9A43-8E51-D7F961287A31}"/>
    <dgm:cxn modelId="{F677657D-4830-F949-9B44-3CB3135EE74A}" srcId="{A1A03AD9-3A26-1B48-8B2B-250B93431C3E}" destId="{417D2377-221B-D14C-ACAF-A6E744338821}" srcOrd="2" destOrd="0" parTransId="{62BEA9C8-D09D-D545-A3BE-D39ADB0BBA4B}" sibTransId="{819D39D2-6061-2947-9EAE-8F27DF81FEB9}"/>
    <dgm:cxn modelId="{F33D4CC4-3E81-574F-8BAD-40C04389A8D0}" srcId="{46F0E8BD-F35D-344E-AE75-1C94A8223A83}" destId="{A1A03AD9-3A26-1B48-8B2B-250B93431C3E}" srcOrd="0" destOrd="0" parTransId="{D7E23BA8-9019-9D43-AF52-9F4C5D0AA32E}" sibTransId="{CC6FC38B-41A5-B24C-B6F8-9763A7CBF9E2}"/>
    <dgm:cxn modelId="{CED037C6-A999-444E-997F-3AEF19441B24}" type="presOf" srcId="{417D2377-221B-D14C-ACAF-A6E744338821}" destId="{C37CADCB-1B85-4D74-82B8-8F7BDB8DB90A}" srcOrd="0" destOrd="1" presId="urn:microsoft.com/office/officeart/2011/layout/TabList#2"/>
    <dgm:cxn modelId="{70ECC3CC-1367-412B-9592-4B9DD46B2516}" type="presOf" srcId="{54FDB78B-6C3E-8240-B289-63A97D7DDB67}" destId="{201271E2-6709-4232-88C4-482D6050FA48}" srcOrd="0" destOrd="0" presId="urn:microsoft.com/office/officeart/2011/layout/TabList#2"/>
    <dgm:cxn modelId="{E8BCF2D6-FE65-4D89-8345-4C6FDA1D6252}" type="presOf" srcId="{C5CA76D6-91B4-0E43-889D-65BC1D07965B}" destId="{C37CADCB-1B85-4D74-82B8-8F7BDB8DB90A}" srcOrd="0" destOrd="0" presId="urn:microsoft.com/office/officeart/2011/layout/TabList#2"/>
    <dgm:cxn modelId="{8A92C9E8-0B04-40A3-850D-CDAA684DB45B}" type="presOf" srcId="{A1A03AD9-3A26-1B48-8B2B-250B93431C3E}" destId="{762D9C77-2BA6-4FE5-A000-F0CB1123A98F}" srcOrd="0" destOrd="0" presId="urn:microsoft.com/office/officeart/2011/layout/TabList#2"/>
    <dgm:cxn modelId="{94FEF60D-2E4A-4939-9677-830EA317A773}" type="presParOf" srcId="{9C671E5B-B7BE-4056-98A5-B07B9C123A1B}" destId="{B638EE60-C534-4957-9D5F-D0D9206910D2}" srcOrd="0" destOrd="0" presId="urn:microsoft.com/office/officeart/2011/layout/TabList#2"/>
    <dgm:cxn modelId="{F14EF78F-259F-4515-AB70-A9C2B628B8D6}" type="presParOf" srcId="{B638EE60-C534-4957-9D5F-D0D9206910D2}" destId="{201271E2-6709-4232-88C4-482D6050FA48}" srcOrd="0" destOrd="0" presId="urn:microsoft.com/office/officeart/2011/layout/TabList#2"/>
    <dgm:cxn modelId="{97E50914-0AA2-4AE9-B724-5A02AE1A66E6}" type="presParOf" srcId="{B638EE60-C534-4957-9D5F-D0D9206910D2}" destId="{762D9C77-2BA6-4FE5-A000-F0CB1123A98F}" srcOrd="1" destOrd="0" presId="urn:microsoft.com/office/officeart/2011/layout/TabList#2"/>
    <dgm:cxn modelId="{27883862-0AA0-4EED-A494-0259ADAF54E2}" type="presParOf" srcId="{B638EE60-C534-4957-9D5F-D0D9206910D2}" destId="{FC0946DD-6093-4841-BACE-08D73C0E116A}" srcOrd="2" destOrd="0" presId="urn:microsoft.com/office/officeart/2011/layout/TabList#2"/>
    <dgm:cxn modelId="{453F87D3-C733-4613-AB75-0E04F7917EA3}" type="presParOf" srcId="{9C671E5B-B7BE-4056-98A5-B07B9C123A1B}" destId="{C37CADCB-1B85-4D74-82B8-8F7BDB8DB90A}" srcOrd="1"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946DD-6093-4841-BACE-08D73C0E116A}">
      <dsp:nvSpPr>
        <dsp:cNvPr id="0" name=""/>
        <dsp:cNvSpPr/>
      </dsp:nvSpPr>
      <dsp:spPr>
        <a:xfrm>
          <a:off x="0" y="1552419"/>
          <a:ext cx="88138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271E2-6709-4232-88C4-482D6050FA48}">
      <dsp:nvSpPr>
        <dsp:cNvPr id="0" name=""/>
        <dsp:cNvSpPr/>
      </dsp:nvSpPr>
      <dsp:spPr bwMode="white">
        <a:xfrm>
          <a:off x="2291587" y="0"/>
          <a:ext cx="6522212" cy="1552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fr-FR" sz="2900" kern="1200" dirty="0"/>
            <a:t>Meilleure mobilisation de l’attention</a:t>
          </a:r>
        </a:p>
      </dsp:txBody>
      <dsp:txXfrm>
        <a:off x="2291587" y="0"/>
        <a:ext cx="6522212" cy="1552419"/>
      </dsp:txXfrm>
    </dsp:sp>
    <dsp:sp modelId="{762D9C77-2BA6-4FE5-A000-F0CB1123A98F}">
      <dsp:nvSpPr>
        <dsp:cNvPr id="0" name=""/>
        <dsp:cNvSpPr/>
      </dsp:nvSpPr>
      <dsp:spPr bwMode="white">
        <a:xfrm>
          <a:off x="0" y="0"/>
          <a:ext cx="2291588" cy="155241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fr-FR" sz="2900" kern="1200" dirty="0"/>
            <a:t>Multimodal</a:t>
          </a:r>
        </a:p>
      </dsp:txBody>
      <dsp:txXfrm>
        <a:off x="75796" y="75796"/>
        <a:ext cx="2139996" cy="1476623"/>
      </dsp:txXfrm>
    </dsp:sp>
    <dsp:sp modelId="{C37CADCB-1B85-4D74-82B8-8F7BDB8DB90A}">
      <dsp:nvSpPr>
        <dsp:cNvPr id="0" name=""/>
        <dsp:cNvSpPr/>
      </dsp:nvSpPr>
      <dsp:spPr bwMode="white">
        <a:xfrm>
          <a:off x="0" y="1552419"/>
          <a:ext cx="8813800" cy="310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r>
            <a:rPr lang="fr-FR" sz="2300" kern="1200" dirty="0"/>
            <a:t>Corrige les erreurs de l’environnement</a:t>
          </a:r>
        </a:p>
        <a:p>
          <a:pPr marL="228600" lvl="1" indent="-228600" algn="l" defTabSz="1022350">
            <a:lnSpc>
              <a:spcPct val="90000"/>
            </a:lnSpc>
            <a:spcBef>
              <a:spcPct val="0"/>
            </a:spcBef>
            <a:spcAft>
              <a:spcPct val="15000"/>
            </a:spcAft>
            <a:buChar char="•"/>
          </a:pPr>
          <a:r>
            <a:rPr lang="fr-FR" sz="2300" kern="1200" dirty="0"/>
            <a:t>L’environnement est multimodal (congruence avec traitements)</a:t>
          </a:r>
        </a:p>
      </dsp:txBody>
      <dsp:txXfrm>
        <a:off x="0" y="1552419"/>
        <a:ext cx="8813800" cy="3105305"/>
      </dsp:txXfrm>
    </dsp:sp>
  </dsp:spTree>
</dsp:drawing>
</file>

<file path=ppt/diagrams/layout1.xml><?xml version="1.0" encoding="utf-8"?>
<dgm:layoutDef xmlns:dgm="http://schemas.openxmlformats.org/drawingml/2006/diagram" xmlns:a="http://schemas.openxmlformats.org/drawingml/2006/main" uniqueId="urn:microsoft.com/office/officeart/2011/layout/TabList#2">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parTxRTLAlign" val="l"/>
                <dgm:param type="txAnchorVertCh" val="b"/>
                <dgm:param type="txAnchorVert" val="b"/>
              </dgm:alg>
            </dgm:if>
            <dgm:else name="Name6">
              <dgm:alg type="tx">
                <dgm:param type="parTxLTRAlign" val="r"/>
                <dgm:param type="parTxRTLAlign" val="r"/>
                <dgm:param type="shpTxLTRAlignCh" val="r"/>
                <dgm:param type="txAnchorVertCh" val="b"/>
                <dgm:param type="txAnchorVert" val="b"/>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parTxLTRAlign" val="l"/>
                  <dgm:param type="parTxRTLAlign" val="l"/>
                  <dgm:param type="stBulletLvl" val="1"/>
                  <dgm:param type="txAnchorVert" val="t"/>
                </dgm:alg>
              </dgm:if>
              <dgm:else name="Name14">
                <dgm:alg type="tx">
                  <dgm:param type="parTxLTRAlign" val="r"/>
                  <dgm:param type="parTxRTLAlign" val="r"/>
                  <dgm:param type="shpTxLTRAlignCh" val="r"/>
                  <dgm:param type="stBulletLvl" val="1"/>
                  <dgm:param type="txAnchorVert" val="t"/>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E80D4-A816-4D61-9133-11C25D422271}" type="datetimeFigureOut">
              <a:rPr lang="fr-FR" smtClean="0"/>
              <a:t>01/12/2025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6F3D5-B64A-45DB-B796-80C09B489D68}" type="slidenum">
              <a:rPr lang="fr-FR" smtClean="0"/>
              <a:t>‹#›</a:t>
            </a:fld>
            <a:endParaRPr lang="fr-FR"/>
          </a:p>
        </p:txBody>
      </p:sp>
    </p:spTree>
    <p:extLst>
      <p:ext uri="{BB962C8B-B14F-4D97-AF65-F5344CB8AC3E}">
        <p14:creationId xmlns:p14="http://schemas.microsoft.com/office/powerpoint/2010/main" val="280175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لمفاهيم الثلاثة:1. الأمودالية (</a:t>
            </a:r>
            <a:r>
              <a:rPr lang="fr-FR" dirty="0"/>
              <a:t>Amodalité)</a:t>
            </a:r>
            <a:r>
              <a:rPr lang="ar-DZ" dirty="0"/>
              <a:t>تمثيل مجرد للمعلومة، بغض النظر عن الحاسة.2. الترابط بين الحواس (</a:t>
            </a:r>
            <a:r>
              <a:rPr lang="fr-FR" dirty="0"/>
              <a:t>Intermodalité)</a:t>
            </a:r>
            <a:r>
              <a:rPr lang="ar-DZ" dirty="0"/>
              <a:t>دمج معلومات من حاستين أو أكثر لتكوين معرفة موحدة.3. تعدد الحواس (</a:t>
            </a:r>
            <a:r>
              <a:rPr lang="fr-FR" dirty="0"/>
              <a:t>Multimodalité)</a:t>
            </a:r>
            <a:r>
              <a:rPr lang="ar-DZ" dirty="0"/>
              <a:t>استخدام عدة حواس في عملية معرفية واحدة.الشرحالطفل لا يعتمد على حاسة واحدة بل يدمج السمع، البصر، اللمس.</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3</a:t>
            </a:fld>
            <a:endParaRPr lang="fr-FR" dirty="0"/>
          </a:p>
        </p:txBody>
      </p:sp>
    </p:spTree>
    <p:extLst>
      <p:ext uri="{BB962C8B-B14F-4D97-AF65-F5344CB8AC3E}">
        <p14:creationId xmlns:p14="http://schemas.microsoft.com/office/powerpoint/2010/main" val="6573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6</a:t>
            </a:fld>
            <a:endParaRPr lang="fr-FR" dirty="0"/>
          </a:p>
        </p:txBody>
      </p:sp>
    </p:spTree>
    <p:extLst>
      <p:ext uri="{BB962C8B-B14F-4D97-AF65-F5344CB8AC3E}">
        <p14:creationId xmlns:p14="http://schemas.microsoft.com/office/powerpoint/2010/main" val="82964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التنسيقات الأولى بين السمع والبصرالمحتوىدراسات مبكرة (</a:t>
            </a:r>
            <a:r>
              <a:rPr lang="fr-FR" dirty="0"/>
              <a:t>Wertheimer, Muir, Morrongiello) </a:t>
            </a:r>
            <a:r>
              <a:rPr lang="ar-DZ" dirty="0"/>
              <a:t>أظهرت أن الرضع يربطون بين:الشيء المرئيوالصوت المرافق لهالشرححتى في عمر مبكر جداً، يبدأ الدماغ بدمج الحواس لتكوين صورة موحدة للعالم.</a:t>
            </a:r>
          </a:p>
          <a:p>
            <a:pPr algn="r" rtl="1"/>
            <a:r>
              <a:rPr lang="ar-DZ" dirty="0"/>
              <a:t>الانتقال بين اللمس-الفم والبصرالمحتوىتجارب على رضّع (</a:t>
            </a:r>
            <a:r>
              <a:rPr lang="fr-FR" dirty="0"/>
              <a:t>Meltzoff &amp; Borton, 1979) </a:t>
            </a:r>
            <a:r>
              <a:rPr lang="ar-DZ" dirty="0"/>
              <a:t>تُظهر أنهم:يمصون مصاصة ذات شكل معين،ثم يتعرفون عليها بصريًا دون لمسها.الشرحهذا دليل على وجود تمثيل مشترك بين اللمس والبصر.</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7</a:t>
            </a:fld>
            <a:endParaRPr lang="fr-FR" dirty="0"/>
          </a:p>
        </p:txBody>
      </p:sp>
    </p:spTree>
    <p:extLst>
      <p:ext uri="{BB962C8B-B14F-4D97-AF65-F5344CB8AC3E}">
        <p14:creationId xmlns:p14="http://schemas.microsoft.com/office/powerpoint/2010/main" val="204810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الانتقال بين اللمس-الفم والبصرالمحتوىتجارب على رضّع (</a:t>
            </a:r>
            <a:r>
              <a:rPr lang="fr-FR" dirty="0"/>
              <a:t>Meltzoff &amp; Borton, 1979) </a:t>
            </a:r>
            <a:r>
              <a:rPr lang="ar-DZ" dirty="0"/>
              <a:t>تُظهر أنهم:يمصون مصاصة ذات شكل معين،ثم يتعرفون عليها بصريًا دون لمسها.الشرحهذا دليل على وجود تمثيل مشترك بين اللمس والبصر.</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9</a:t>
            </a:fld>
            <a:endParaRPr lang="fr-FR" dirty="0"/>
          </a:p>
        </p:txBody>
      </p:sp>
    </p:spTree>
    <p:extLst>
      <p:ext uri="{BB962C8B-B14F-4D97-AF65-F5344CB8AC3E}">
        <p14:creationId xmlns:p14="http://schemas.microsoft.com/office/powerpoint/2010/main" val="62750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انتقال اللمس إلى البصر عند المواليد</a:t>
            </a:r>
            <a:r>
              <a:rPr lang="fr-FR" dirty="0"/>
              <a:t>Kaye &amp; Bower (1974)</a:t>
            </a:r>
            <a:r>
              <a:rPr lang="ar-DZ" dirty="0"/>
              <a:t>الرضع في عمر 13 ساعة فقط يميزون:الصلب / اللينالقاسي / المرنالشرحاللمس الفمي يتطور قبل اللمس اليدوي، وهو أساس الإدراك المتعدد الحواس</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11</a:t>
            </a:fld>
            <a:endParaRPr lang="fr-FR" dirty="0"/>
          </a:p>
        </p:txBody>
      </p:sp>
    </p:spTree>
    <p:extLst>
      <p:ext uri="{BB962C8B-B14F-4D97-AF65-F5344CB8AC3E}">
        <p14:creationId xmlns:p14="http://schemas.microsoft.com/office/powerpoint/2010/main" val="350719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التآلف والتجاوب (</a:t>
            </a:r>
            <a:r>
              <a:rPr lang="fr-FR" dirty="0"/>
              <a:t>Habituation &amp; Réponse à la nouveauté)</a:t>
            </a:r>
            <a:r>
              <a:rPr lang="ar-DZ" dirty="0"/>
              <a:t>المحتوىالتعود: انخفاض الاستجابة مع التكرارالتمييز: استعادة الانتباه عند ظهور شيء جديدالنقل: انتقال تمثيل الشيء من اللمس إلى البصرالشرحهذه الآليات تؤكد قدرة الطفل على التعلم اللمسي.</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13</a:t>
            </a:fld>
            <a:endParaRPr lang="fr-FR" dirty="0"/>
          </a:p>
        </p:txBody>
      </p:sp>
    </p:spTree>
    <p:extLst>
      <p:ext uri="{BB962C8B-B14F-4D97-AF65-F5344CB8AC3E}">
        <p14:creationId xmlns:p14="http://schemas.microsoft.com/office/powerpoint/2010/main" val="347694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التناسق بين حركة الشفاه والصوت (</a:t>
            </a:r>
            <a:r>
              <a:rPr lang="fr-FR" dirty="0"/>
              <a:t>Effet McGurk)</a:t>
            </a:r>
            <a:r>
              <a:rPr lang="ar-DZ" dirty="0"/>
              <a:t>المحتوىإذا رأى الطفل:الشفتين تقولان /</a:t>
            </a:r>
            <a:r>
              <a:rPr lang="fr-FR" dirty="0" err="1"/>
              <a:t>ga</a:t>
            </a:r>
            <a:r>
              <a:rPr lang="fr-FR" dirty="0"/>
              <a:t>/</a:t>
            </a:r>
            <a:r>
              <a:rPr lang="ar-DZ" dirty="0"/>
              <a:t>وسمع صوتًا /</a:t>
            </a:r>
            <a:r>
              <a:rPr lang="fr-FR" dirty="0"/>
              <a:t>ba/</a:t>
            </a:r>
            <a:r>
              <a:rPr lang="ar-DZ" dirty="0"/>
              <a:t>سيُدرك /</a:t>
            </a:r>
            <a:r>
              <a:rPr lang="fr-FR" dirty="0"/>
              <a:t>da/.</a:t>
            </a:r>
            <a:r>
              <a:rPr lang="ar-DZ" dirty="0"/>
              <a:t>الشرحهذا يعني أن الدماغ يدمج البصر والسمع، ولا يعتمد على حاسة واحدة.</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17</a:t>
            </a:fld>
            <a:endParaRPr lang="fr-FR" dirty="0"/>
          </a:p>
        </p:txBody>
      </p:sp>
    </p:spTree>
    <p:extLst>
      <p:ext uri="{BB962C8B-B14F-4D97-AF65-F5344CB8AC3E}">
        <p14:creationId xmlns:p14="http://schemas.microsoft.com/office/powerpoint/2010/main" val="212691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الإدراك المزدوج للانفعالاتالمحتوىرضع بين 5–7 أشهر:يفضلون الصور المتوافقة مع الصوت العاطفي (حزين/مرح).الشرحالعاطفة تُفهم عبر تعدد الحواس منذ الشهور الأولى.</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18</a:t>
            </a:fld>
            <a:endParaRPr lang="fr-FR" dirty="0"/>
          </a:p>
        </p:txBody>
      </p:sp>
    </p:spTree>
    <p:extLst>
      <p:ext uri="{BB962C8B-B14F-4D97-AF65-F5344CB8AC3E}">
        <p14:creationId xmlns:p14="http://schemas.microsoft.com/office/powerpoint/2010/main" val="398048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لماذا المعالجة متعددة الحواس أكثر فاعلية؟الأسباب:تحسين الانتباهتصحيح الأخطاءزيادة ثبات المعلوماتبناء صورة أوضح عن البيئةالشرحكلما زادت الحواس المشاركة، كان التعلم أسرع وأعمق.</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19</a:t>
            </a:fld>
            <a:endParaRPr lang="fr-FR" dirty="0"/>
          </a:p>
        </p:txBody>
      </p:sp>
    </p:spTree>
    <p:extLst>
      <p:ext uri="{BB962C8B-B14F-4D97-AF65-F5344CB8AC3E}">
        <p14:creationId xmlns:p14="http://schemas.microsoft.com/office/powerpoint/2010/main" val="3482092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13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96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45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058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0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924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760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50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7760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1_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90552" y="103188"/>
            <a:ext cx="10991849" cy="1314450"/>
          </a:xfrm>
        </p:spPr>
        <p:txBody>
          <a:bodyPr/>
          <a:lstStyle/>
          <a:p>
            <a:r>
              <a:rPr lang="fr-FR"/>
              <a:t>Cliquez et modifiez le titre</a:t>
            </a:r>
          </a:p>
        </p:txBody>
      </p:sp>
      <p:sp>
        <p:nvSpPr>
          <p:cNvPr id="3" name="Espace réservé du texte 2"/>
          <p:cNvSpPr>
            <a:spLocks noGrp="1"/>
          </p:cNvSpPr>
          <p:nvPr>
            <p:ph type="body" sz="half" idx="1" hasCustomPrompt="1"/>
          </p:nvPr>
        </p:nvSpPr>
        <p:spPr>
          <a:xfrm>
            <a:off x="609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6197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fld id="{A570DE60-F5E1-4321-927F-EA543C1E3AE4}" type="datetime1">
              <a:rPr lang="fr-FR" altLang="fr-FR"/>
              <a:t>01/12/2025</a:t>
            </a:fld>
            <a:endParaRPr lang="fr-FR" altLang="fr-FR" dirty="0"/>
          </a:p>
        </p:txBody>
      </p:sp>
      <p:sp>
        <p:nvSpPr>
          <p:cNvPr id="6" name="Footer Placeholder 4"/>
          <p:cNvSpPr>
            <a:spLocks noGrp="1"/>
          </p:cNvSpPr>
          <p:nvPr>
            <p:ph type="ftr" sz="quarter" idx="11"/>
          </p:nvPr>
        </p:nvSpPr>
        <p:spPr/>
        <p:txBody>
          <a:bodyPr/>
          <a:lstStyle>
            <a:lvl1pPr>
              <a:defRPr/>
            </a:lvl1pPr>
          </a:lstStyle>
          <a:p>
            <a:pPr>
              <a:defRPr/>
            </a:pPr>
            <a:endParaRPr lang="fr-FR" dirty="0"/>
          </a:p>
        </p:txBody>
      </p:sp>
      <p:sp>
        <p:nvSpPr>
          <p:cNvPr id="7" name="Slide Number Placeholder 5"/>
          <p:cNvSpPr>
            <a:spLocks noGrp="1"/>
          </p:cNvSpPr>
          <p:nvPr>
            <p:ph type="sldNum" sz="quarter" idx="12"/>
          </p:nvPr>
        </p:nvSpPr>
        <p:spPr/>
        <p:txBody>
          <a:bodyPr/>
          <a:lstStyle>
            <a:lvl1pPr>
              <a:defRPr/>
            </a:lvl1pPr>
          </a:lstStyle>
          <a:p>
            <a:fld id="{E820FEA8-E16F-4EFA-BFC1-90A78502A4D0}" type="slidenum">
              <a:rPr lang="fr-FR" altLang="fr-FR"/>
              <a:t>‹#›</a:t>
            </a:fld>
            <a:endParaRPr lang="fr-FR" altLang="fr-FR" dirty="0"/>
          </a:p>
        </p:txBody>
      </p:sp>
    </p:spTree>
    <p:extLst>
      <p:ext uri="{BB962C8B-B14F-4D97-AF65-F5344CB8AC3E}">
        <p14:creationId xmlns:p14="http://schemas.microsoft.com/office/powerpoint/2010/main" val="11005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59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37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03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8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10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14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12/1/2025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2580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07DA-C38C-B01E-9BE9-6BC89C1EEF93}"/>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4B10A5C4-8750-E835-E82B-1D15159F0C8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1240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F3F9-CE03-02AC-984F-45A56DC510D0}"/>
              </a:ext>
            </a:extLst>
          </p:cNvPr>
          <p:cNvSpPr>
            <a:spLocks noGrp="1"/>
          </p:cNvSpPr>
          <p:nvPr>
            <p:ph type="title"/>
          </p:nvPr>
        </p:nvSpPr>
        <p:spPr>
          <a:xfrm>
            <a:off x="1415441" y="351014"/>
            <a:ext cx="10078232" cy="1293028"/>
          </a:xfrm>
        </p:spPr>
        <p:txBody>
          <a:bodyPr>
            <a:normAutofit fontScale="90000"/>
          </a:bodyPr>
          <a:lstStyle/>
          <a:p>
            <a:pPr algn="l" rtl="1"/>
            <a:r>
              <a:rPr lang="ar-DZ" dirty="0"/>
              <a:t>للهايات</a:t>
            </a:r>
            <a:r>
              <a:rPr lang="fr-FR" dirty="0"/>
              <a:t>(sucette) </a:t>
            </a:r>
            <a:r>
              <a:rPr lang="ar-DZ" dirty="0"/>
              <a:t> </a:t>
            </a:r>
            <a:r>
              <a:rPr lang="fr-FR" dirty="0"/>
              <a:t> </a:t>
            </a:r>
            <a:r>
              <a:rPr lang="ar-DZ" dirty="0"/>
              <a:t>التجريبية المستخدمة في دراسة النقل بين الحواس (الرؤية – الاستكشاف اللمسي) عند رضّع بعمر 29 يومًا</a:t>
            </a:r>
            <a:br>
              <a:rPr lang="ar-DZ" dirty="0"/>
            </a:br>
            <a:endParaRPr lang="fr-FR" dirty="0"/>
          </a:p>
        </p:txBody>
      </p:sp>
      <p:sp>
        <p:nvSpPr>
          <p:cNvPr id="3" name="TextBox 2">
            <a:extLst>
              <a:ext uri="{FF2B5EF4-FFF2-40B4-BE49-F238E27FC236}">
                <a16:creationId xmlns:a16="http://schemas.microsoft.com/office/drawing/2014/main" id="{081C1F50-7755-0227-37B6-4604617BB8DC}"/>
              </a:ext>
            </a:extLst>
          </p:cNvPr>
          <p:cNvSpPr txBox="1"/>
          <p:nvPr/>
        </p:nvSpPr>
        <p:spPr>
          <a:xfrm>
            <a:off x="0" y="1465545"/>
            <a:ext cx="11493673" cy="5262979"/>
          </a:xfrm>
          <a:prstGeom prst="rect">
            <a:avLst/>
          </a:prstGeom>
          <a:noFill/>
        </p:spPr>
        <p:txBody>
          <a:bodyPr wrap="square" rtlCol="0">
            <a:spAutoFit/>
          </a:bodyPr>
          <a:lstStyle/>
          <a:p>
            <a:pPr algn="r" rtl="1"/>
            <a:r>
              <a:rPr lang="ar-DZ" sz="2400" b="1" dirty="0"/>
              <a:t>التعريف :</a:t>
            </a:r>
            <a:br>
              <a:rPr lang="ar-DZ" sz="2400" dirty="0"/>
            </a:br>
            <a:r>
              <a:rPr lang="ar-DZ" sz="2400" dirty="0"/>
              <a:t>في هذه الدراسة، استخدمت اللهايات التجريبية كأدوات لدراسة </a:t>
            </a:r>
            <a:r>
              <a:rPr lang="ar-DZ" sz="2400" b="1" dirty="0"/>
              <a:t>القدرة على الربط بين الحواس</a:t>
            </a:r>
            <a:r>
              <a:rPr lang="ar-DZ" sz="2400" dirty="0"/>
              <a:t> عند الرضع، أي ما يُسمى </a:t>
            </a:r>
            <a:r>
              <a:rPr lang="ar-DZ" sz="2400" b="1" dirty="0"/>
              <a:t>التحويل بين الحاسة البصرية والحاسة اللمسية</a:t>
            </a:r>
            <a:r>
              <a:rPr lang="ar-DZ" sz="2400" dirty="0"/>
              <a:t> (</a:t>
            </a:r>
            <a:r>
              <a:rPr lang="fr-FR" sz="2400" dirty="0"/>
              <a:t>intermodal </a:t>
            </a:r>
            <a:r>
              <a:rPr lang="fr-FR" sz="2400" dirty="0" err="1"/>
              <a:t>transfer</a:t>
            </a:r>
            <a:r>
              <a:rPr lang="fr-FR" sz="2400" dirty="0"/>
              <a:t>: vision → tactile exploration).</a:t>
            </a:r>
          </a:p>
          <a:p>
            <a:pPr algn="r" rtl="1"/>
            <a:r>
              <a:rPr lang="ar-DZ" sz="2400" b="1" dirty="0"/>
              <a:t>الهدف من التجربة :</a:t>
            </a:r>
            <a:endParaRPr lang="ar-DZ" sz="2400" dirty="0"/>
          </a:p>
          <a:p>
            <a:pPr algn="r" rtl="1"/>
            <a:r>
              <a:rPr lang="ar-DZ" sz="2400" dirty="0"/>
              <a:t>معرفة ما إذا كان الرضيع قادرًا على </a:t>
            </a:r>
            <a:r>
              <a:rPr lang="ar-DZ" sz="2400" b="1" dirty="0"/>
              <a:t>تمييز شكل اللهاية باللمس بعد رؤيتها بصريًا</a:t>
            </a:r>
            <a:r>
              <a:rPr lang="ar-DZ" sz="2400" dirty="0"/>
              <a:t>، رغم أنه لم يلمسها من قبل.</a:t>
            </a:r>
          </a:p>
          <a:p>
            <a:pPr algn="r" rtl="1"/>
            <a:r>
              <a:rPr lang="ar-DZ" sz="2400" dirty="0"/>
              <a:t>دراسة </a:t>
            </a:r>
            <a:r>
              <a:rPr lang="ar-DZ" sz="2400" b="1" dirty="0"/>
              <a:t>القدرات الإدراكية المبكرة</a:t>
            </a:r>
            <a:r>
              <a:rPr lang="ar-DZ" sz="2400" dirty="0"/>
              <a:t> عند عمر 29 يومًا فقط، أي خلال الشهر الأول من الحياة.</a:t>
            </a:r>
          </a:p>
          <a:p>
            <a:pPr algn="r" rtl="1"/>
            <a:r>
              <a:rPr lang="ar-DZ" sz="2400" b="1" dirty="0"/>
              <a:t>الآلية التجريبية :</a:t>
            </a:r>
            <a:endParaRPr lang="ar-DZ" sz="2400" dirty="0"/>
          </a:p>
          <a:p>
            <a:pPr algn="r" rtl="1"/>
            <a:r>
              <a:rPr lang="ar-DZ" sz="2400" dirty="0"/>
              <a:t>يُعرض للرضيع شكل اللهاية بصريًا لفترة قصيرة.</a:t>
            </a:r>
          </a:p>
          <a:p>
            <a:pPr algn="r" rtl="1"/>
            <a:r>
              <a:rPr lang="ar-DZ" sz="2400" dirty="0"/>
              <a:t>بعد ذلك، يُعطى الرضيع اللهاية ليلمّسها بيده دون النظر إليها.</a:t>
            </a:r>
          </a:p>
          <a:p>
            <a:pPr algn="r" rtl="1"/>
            <a:r>
              <a:rPr lang="ar-DZ" sz="2400" dirty="0"/>
              <a:t>يُقاس </a:t>
            </a:r>
            <a:r>
              <a:rPr lang="ar-DZ" sz="2400" b="1" dirty="0"/>
              <a:t>مدة الاستكشاف اللمسي</a:t>
            </a:r>
            <a:r>
              <a:rPr lang="ar-DZ" sz="2400" dirty="0"/>
              <a:t> والاهتمام باللهاية التي تم رؤيتها سابقًا مقابل شكل جديد.</a:t>
            </a:r>
          </a:p>
          <a:p>
            <a:pPr algn="r" rtl="1"/>
            <a:r>
              <a:rPr lang="ar-DZ" sz="2400" b="1" dirty="0"/>
              <a:t>النتيجة :</a:t>
            </a:r>
            <a:br>
              <a:rPr lang="ar-DZ" sz="2400" dirty="0"/>
            </a:br>
            <a:r>
              <a:rPr lang="ar-DZ" sz="2400" dirty="0"/>
              <a:t>الرضيع قادرًا على </a:t>
            </a:r>
            <a:r>
              <a:rPr lang="ar-DZ" sz="2400" b="1" dirty="0"/>
              <a:t>التحويل بين الرؤية واللمس</a:t>
            </a:r>
            <a:r>
              <a:rPr lang="ar-DZ" sz="2400" dirty="0"/>
              <a:t>، فإنه تعرف </a:t>
            </a:r>
            <a:r>
              <a:rPr lang="ar-DZ" sz="2400" b="1" dirty="0"/>
              <a:t>اللهاية المألوفة بصريًا</a:t>
            </a:r>
            <a:r>
              <a:rPr lang="ar-DZ" sz="2400" dirty="0"/>
              <a:t> بطريقة مختلفة عن اللهاية الجديدة، مما يدل على </a:t>
            </a:r>
            <a:r>
              <a:rPr lang="ar-DZ" sz="2400" b="1" dirty="0"/>
              <a:t>تمثيل ذهني مبكر وارتباط بين الحواس</a:t>
            </a:r>
            <a:r>
              <a:rPr lang="ar-DZ" sz="2400" dirty="0"/>
              <a:t>.</a:t>
            </a:r>
          </a:p>
        </p:txBody>
      </p:sp>
    </p:spTree>
    <p:extLst>
      <p:ext uri="{BB962C8B-B14F-4D97-AF65-F5344CB8AC3E}">
        <p14:creationId xmlns:p14="http://schemas.microsoft.com/office/powerpoint/2010/main" val="36385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2855914" y="672747"/>
            <a:ext cx="8610600" cy="1293028"/>
          </a:xfrm>
        </p:spPr>
        <p:txBody>
          <a:bodyPr>
            <a:normAutofit fontScale="90000"/>
          </a:bodyPr>
          <a:lstStyle/>
          <a:p>
            <a:pPr eaLnBrk="1" hangingPunct="1"/>
            <a:r>
              <a:rPr lang="fr-FR" sz="2400" dirty="0"/>
              <a:t>Kaye et Bower (1994)</a:t>
            </a:r>
            <a:br>
              <a:rPr lang="fr-FR" sz="4000" dirty="0"/>
            </a:br>
            <a:r>
              <a:rPr lang="fr-FR" sz="4000" dirty="0"/>
              <a:t>Bébés de 13 heures: </a:t>
            </a:r>
            <a:br>
              <a:rPr lang="fr-FR" sz="4000" dirty="0"/>
            </a:br>
            <a:r>
              <a:rPr lang="fr-FR" sz="4000" dirty="0"/>
              <a:t>dur/mou et souple/rigide</a:t>
            </a:r>
          </a:p>
        </p:txBody>
      </p:sp>
      <p:pic>
        <p:nvPicPr>
          <p:cNvPr id="46083" name="Picture 12" descr="MCj02159470000[1]"/>
          <p:cNvPicPr>
            <a:picLocks noGrp="1" noChangeAspect="1" noChangeArrowheads="1"/>
          </p:cNvPicPr>
          <p:nvPr>
            <p:ph sz="half" idx="1"/>
          </p:nvPr>
        </p:nvPicPr>
        <p:blipFill>
          <a:blip r:embed="rId3"/>
          <a:srcRect/>
          <a:stretch>
            <a:fillRect/>
          </a:stretch>
        </p:blipFill>
        <p:spPr>
          <a:xfrm>
            <a:off x="2855914" y="2060575"/>
            <a:ext cx="2232025" cy="3384550"/>
          </a:xfrm>
        </p:spPr>
      </p:pic>
      <p:pic>
        <p:nvPicPr>
          <p:cNvPr id="46084" name="Picture 14" descr="MCj03842680000[1]"/>
          <p:cNvPicPr>
            <a:picLocks noGrp="1" noChangeAspect="1" noChangeArrowheads="1"/>
          </p:cNvPicPr>
          <p:nvPr>
            <p:ph sz="half" idx="2"/>
          </p:nvPr>
        </p:nvPicPr>
        <p:blipFill>
          <a:blip r:embed="rId4"/>
          <a:srcRect/>
          <a:stretch>
            <a:fillRect/>
          </a:stretch>
        </p:blipFill>
        <p:spPr>
          <a:xfrm>
            <a:off x="6816726" y="2133600"/>
            <a:ext cx="2297113" cy="3240088"/>
          </a:xfrm>
        </p:spPr>
      </p:pic>
      <p:sp>
        <p:nvSpPr>
          <p:cNvPr id="2" name="ZoneTexte 1"/>
          <p:cNvSpPr txBox="1"/>
          <p:nvPr/>
        </p:nvSpPr>
        <p:spPr>
          <a:xfrm>
            <a:off x="4439816" y="6021289"/>
            <a:ext cx="2448272" cy="646331"/>
          </a:xfrm>
          <a:prstGeom prst="rect">
            <a:avLst/>
          </a:prstGeom>
          <a:noFill/>
        </p:spPr>
        <p:txBody>
          <a:bodyPr wrap="square" rtlCol="0">
            <a:spAutoFit/>
          </a:bodyPr>
          <a:lstStyle/>
          <a:p>
            <a:r>
              <a:rPr lang="fr-FR" dirty="0"/>
              <a:t>Réponse à la nouveauté</a:t>
            </a:r>
          </a:p>
        </p:txBody>
      </p:sp>
      <p:sp>
        <p:nvSpPr>
          <p:cNvPr id="3" name="ZoneTexte 2"/>
          <p:cNvSpPr txBox="1"/>
          <p:nvPr/>
        </p:nvSpPr>
        <p:spPr>
          <a:xfrm>
            <a:off x="4439816" y="4653136"/>
            <a:ext cx="2376264" cy="1200328"/>
          </a:xfrm>
          <a:prstGeom prst="rect">
            <a:avLst/>
          </a:prstGeom>
          <a:noFill/>
        </p:spPr>
        <p:txBody>
          <a:bodyPr wrap="square" rtlCol="0">
            <a:spAutoFit/>
          </a:bodyPr>
          <a:lstStyle/>
          <a:p>
            <a:pPr algn="ctr"/>
            <a:r>
              <a:rPr lang="fr-FR" sz="2400" dirty="0">
                <a:solidFill>
                  <a:srgbClr val="FF9900"/>
                </a:solidFill>
              </a:rPr>
              <a:t>Stéri &amp; al., (2003)</a:t>
            </a:r>
          </a:p>
          <a:p>
            <a:pPr algn="ctr"/>
            <a:r>
              <a:rPr lang="fr-FR" sz="2400" dirty="0">
                <a:solidFill>
                  <a:srgbClr val="FF9900"/>
                </a:solidFill>
              </a:rPr>
              <a:t>Naissance</a:t>
            </a:r>
          </a:p>
        </p:txBody>
      </p:sp>
      <p:pic>
        <p:nvPicPr>
          <p:cNvPr id="4" name="Image 3"/>
          <p:cNvPicPr>
            <a:picLocks noChangeAspect="1"/>
          </p:cNvPicPr>
          <p:nvPr/>
        </p:nvPicPr>
        <p:blipFill>
          <a:blip r:embed="rId5"/>
          <a:srcRect l="53579" b="29798"/>
          <a:stretch>
            <a:fillRect/>
          </a:stretch>
        </p:blipFill>
        <p:spPr>
          <a:xfrm>
            <a:off x="-349250" y="2825115"/>
            <a:ext cx="2717800" cy="13912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51B94-0A25-F645-742D-D7B09A68EDE6}"/>
              </a:ext>
            </a:extLst>
          </p:cNvPr>
          <p:cNvSpPr>
            <a:spLocks noGrp="1"/>
          </p:cNvSpPr>
          <p:nvPr>
            <p:ph type="title"/>
          </p:nvPr>
        </p:nvSpPr>
        <p:spPr/>
        <p:txBody>
          <a:bodyPr/>
          <a:lstStyle/>
          <a:p>
            <a:r>
              <a:rPr lang="ar-DZ" dirty="0"/>
              <a:t>كاي وباور (</a:t>
            </a:r>
            <a:r>
              <a:rPr lang="fr-FR" dirty="0"/>
              <a:t>Kaye et Bower, 1994)</a:t>
            </a:r>
            <a:br>
              <a:rPr lang="fr-FR" dirty="0"/>
            </a:br>
            <a:endParaRPr lang="fr-FR" dirty="0"/>
          </a:p>
        </p:txBody>
      </p:sp>
      <p:sp>
        <p:nvSpPr>
          <p:cNvPr id="6" name="Content Placeholder 5">
            <a:extLst>
              <a:ext uri="{FF2B5EF4-FFF2-40B4-BE49-F238E27FC236}">
                <a16:creationId xmlns:a16="http://schemas.microsoft.com/office/drawing/2014/main" id="{7694A660-78F1-5F44-F1F6-8BCCE10EE56F}"/>
              </a:ext>
            </a:extLst>
          </p:cNvPr>
          <p:cNvSpPr>
            <a:spLocks noGrp="1"/>
          </p:cNvSpPr>
          <p:nvPr>
            <p:ph idx="1"/>
          </p:nvPr>
        </p:nvSpPr>
        <p:spPr/>
        <p:txBody>
          <a:bodyPr/>
          <a:lstStyle/>
          <a:p>
            <a:pPr algn="r" rtl="1"/>
            <a:r>
              <a:rPr lang="ar-DZ" dirty="0"/>
              <a:t>العمر: رضّع بعمر 13 ساعة فقط </a:t>
            </a:r>
          </a:p>
          <a:p>
            <a:pPr algn="r" rtl="1"/>
            <a:r>
              <a:rPr lang="ar-DZ" dirty="0"/>
              <a:t>موضوع الدراسة :فحص قدرة الرضع حديثي الولادة على التمييز بين خصائص ملمس الأشياء، مثل:صلب / ناعممرن / جامدآلية التجربة :يُعرض للرضيع جسم أو قطعة ذات ملمس معين.يُلاحظ استجابته الملمسية: مدة الإمساك، الحركة، التعبير عن الاهتمام أو التفاعل.النتائج :حتى بعد 13 ساعة فقط من الولادة، يستطيع الرضع التمييز بين الصلب والناعم، وبين المرن والجامد.هذا يدل على أن الحس اللمسي دقيق جدًا ويعمل منذ الولادة مباشرة، وهو أساس لاحق لتعلم التعامل مع الأشياء وفهم خصائصها.</a:t>
            </a:r>
          </a:p>
          <a:p>
            <a:pPr algn="r" rtl="1"/>
            <a:r>
              <a:rPr lang="ar-DZ" dirty="0"/>
              <a:t>الاستنتاج :الإدراك اللمسي عند الرضع حديثي الولادة نشط وفعال جدًا.الرضع يمتلكون قدرة فطرية على التمييز بين خصائص ملمسية مختلفة منذ الساعات الأولى من الحياة.</a:t>
            </a:r>
            <a:endParaRPr lang="fr-FR" dirty="0"/>
          </a:p>
        </p:txBody>
      </p:sp>
    </p:spTree>
    <p:extLst>
      <p:ext uri="{BB962C8B-B14F-4D97-AF65-F5344CB8AC3E}">
        <p14:creationId xmlns:p14="http://schemas.microsoft.com/office/powerpoint/2010/main" val="410413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74926" y="115888"/>
            <a:ext cx="7192963" cy="457200"/>
          </a:xfrm>
          <a:prstGeom prst="rect">
            <a:avLst/>
          </a:prstGeom>
          <a:noFill/>
          <a:ln w="9525">
            <a:noFill/>
            <a:miter lim="800000"/>
          </a:ln>
        </p:spPr>
        <p:txBody>
          <a:bodyPr>
            <a:spAutoFit/>
          </a:bodyPr>
          <a:lstStyle/>
          <a:p>
            <a:pPr algn="ctr"/>
            <a:endParaRPr kumimoji="1" lang="fr-FR" sz="2400" dirty="0">
              <a:solidFill>
                <a:schemeClr val="tx2"/>
              </a:solidFill>
            </a:endParaRPr>
          </a:p>
        </p:txBody>
      </p:sp>
      <p:sp>
        <p:nvSpPr>
          <p:cNvPr id="47107" name="Oval 3"/>
          <p:cNvSpPr>
            <a:spLocks noChangeArrowheads="1"/>
          </p:cNvSpPr>
          <p:nvPr/>
        </p:nvSpPr>
        <p:spPr bwMode="auto">
          <a:xfrm>
            <a:off x="3048000" y="1371600"/>
            <a:ext cx="533400" cy="533400"/>
          </a:xfrm>
          <a:prstGeom prst="ellipse">
            <a:avLst/>
          </a:prstGeom>
          <a:solidFill>
            <a:schemeClr val="bg2"/>
          </a:solidFill>
          <a:ln w="9525">
            <a:solidFill>
              <a:schemeClr val="tx1"/>
            </a:solidFill>
            <a:round/>
          </a:ln>
        </p:spPr>
        <p:txBody>
          <a:bodyPr wrap="none" anchor="ctr"/>
          <a:lstStyle/>
          <a:p>
            <a:endParaRPr lang="fr-FR" dirty="0"/>
          </a:p>
        </p:txBody>
      </p:sp>
      <p:sp>
        <p:nvSpPr>
          <p:cNvPr id="47108" name="Line 4"/>
          <p:cNvSpPr>
            <a:spLocks noChangeShapeType="1"/>
          </p:cNvSpPr>
          <p:nvPr/>
        </p:nvSpPr>
        <p:spPr bwMode="auto">
          <a:xfrm>
            <a:off x="3352800" y="1905000"/>
            <a:ext cx="0" cy="1600200"/>
          </a:xfrm>
          <a:prstGeom prst="line">
            <a:avLst/>
          </a:prstGeom>
          <a:noFill/>
          <a:ln w="9525">
            <a:solidFill>
              <a:schemeClr val="tx1"/>
            </a:solidFill>
            <a:round/>
          </a:ln>
        </p:spPr>
        <p:txBody>
          <a:bodyPr wrap="none"/>
          <a:lstStyle/>
          <a:p>
            <a:endParaRPr lang="fr-FR" dirty="0"/>
          </a:p>
        </p:txBody>
      </p:sp>
      <p:sp>
        <p:nvSpPr>
          <p:cNvPr id="47109" name="Line 5"/>
          <p:cNvSpPr>
            <a:spLocks noChangeShapeType="1"/>
          </p:cNvSpPr>
          <p:nvPr/>
        </p:nvSpPr>
        <p:spPr bwMode="auto">
          <a:xfrm flipH="1">
            <a:off x="2895600" y="2133600"/>
            <a:ext cx="457200" cy="457200"/>
          </a:xfrm>
          <a:prstGeom prst="line">
            <a:avLst/>
          </a:prstGeom>
          <a:noFill/>
          <a:ln w="9525">
            <a:solidFill>
              <a:schemeClr val="tx1"/>
            </a:solidFill>
            <a:round/>
            <a:tailEnd type="triangle" w="med" len="med"/>
          </a:ln>
        </p:spPr>
        <p:txBody>
          <a:bodyPr wrap="none"/>
          <a:lstStyle/>
          <a:p>
            <a:endParaRPr lang="fr-FR" dirty="0"/>
          </a:p>
        </p:txBody>
      </p:sp>
      <p:sp>
        <p:nvSpPr>
          <p:cNvPr id="47110" name="Line 6"/>
          <p:cNvSpPr>
            <a:spLocks noChangeShapeType="1"/>
          </p:cNvSpPr>
          <p:nvPr/>
        </p:nvSpPr>
        <p:spPr bwMode="auto">
          <a:xfrm>
            <a:off x="3352800" y="2133600"/>
            <a:ext cx="457200" cy="457200"/>
          </a:xfrm>
          <a:prstGeom prst="line">
            <a:avLst/>
          </a:prstGeom>
          <a:noFill/>
          <a:ln w="9525">
            <a:solidFill>
              <a:schemeClr val="tx1"/>
            </a:solidFill>
            <a:round/>
            <a:tailEnd type="triangle" w="med" len="med"/>
          </a:ln>
        </p:spPr>
        <p:txBody>
          <a:bodyPr wrap="none"/>
          <a:lstStyle/>
          <a:p>
            <a:endParaRPr lang="fr-FR" dirty="0"/>
          </a:p>
        </p:txBody>
      </p:sp>
      <p:sp>
        <p:nvSpPr>
          <p:cNvPr id="47111" name="Line 7"/>
          <p:cNvSpPr>
            <a:spLocks noChangeShapeType="1"/>
          </p:cNvSpPr>
          <p:nvPr/>
        </p:nvSpPr>
        <p:spPr bwMode="auto">
          <a:xfrm flipH="1">
            <a:off x="3048000" y="3505200"/>
            <a:ext cx="304800" cy="228600"/>
          </a:xfrm>
          <a:prstGeom prst="line">
            <a:avLst/>
          </a:prstGeom>
          <a:noFill/>
          <a:ln w="9525">
            <a:solidFill>
              <a:schemeClr val="tx1"/>
            </a:solidFill>
            <a:round/>
          </a:ln>
        </p:spPr>
        <p:txBody>
          <a:bodyPr wrap="none"/>
          <a:lstStyle/>
          <a:p>
            <a:endParaRPr lang="fr-FR" dirty="0"/>
          </a:p>
        </p:txBody>
      </p:sp>
      <p:sp>
        <p:nvSpPr>
          <p:cNvPr id="47112" name="Line 8"/>
          <p:cNvSpPr>
            <a:spLocks noChangeShapeType="1"/>
          </p:cNvSpPr>
          <p:nvPr/>
        </p:nvSpPr>
        <p:spPr bwMode="auto">
          <a:xfrm>
            <a:off x="3352800" y="3505200"/>
            <a:ext cx="304800" cy="228600"/>
          </a:xfrm>
          <a:prstGeom prst="line">
            <a:avLst/>
          </a:prstGeom>
          <a:noFill/>
          <a:ln w="9525">
            <a:solidFill>
              <a:schemeClr val="tx1"/>
            </a:solidFill>
            <a:round/>
          </a:ln>
        </p:spPr>
        <p:txBody>
          <a:bodyPr wrap="none"/>
          <a:lstStyle/>
          <a:p>
            <a:endParaRPr lang="fr-FR" dirty="0"/>
          </a:p>
        </p:txBody>
      </p:sp>
      <p:sp>
        <p:nvSpPr>
          <p:cNvPr id="47113" name="Rectangle 9"/>
          <p:cNvSpPr>
            <a:spLocks noChangeArrowheads="1"/>
          </p:cNvSpPr>
          <p:nvPr/>
        </p:nvSpPr>
        <p:spPr bwMode="auto">
          <a:xfrm>
            <a:off x="4007768" y="1844824"/>
            <a:ext cx="228600" cy="228600"/>
          </a:xfrm>
          <a:prstGeom prst="rect">
            <a:avLst/>
          </a:prstGeom>
          <a:solidFill>
            <a:schemeClr val="accent1"/>
          </a:solidFill>
          <a:ln w="9525">
            <a:solidFill>
              <a:schemeClr val="tx1"/>
            </a:solidFill>
            <a:miter lim="800000"/>
          </a:ln>
        </p:spPr>
        <p:txBody>
          <a:bodyPr wrap="none" anchor="ctr"/>
          <a:lstStyle/>
          <a:p>
            <a:endParaRPr lang="fr-FR" dirty="0"/>
          </a:p>
        </p:txBody>
      </p:sp>
      <p:sp>
        <p:nvSpPr>
          <p:cNvPr id="47114" name="Oval 10"/>
          <p:cNvSpPr>
            <a:spLocks noChangeArrowheads="1"/>
          </p:cNvSpPr>
          <p:nvPr/>
        </p:nvSpPr>
        <p:spPr bwMode="auto">
          <a:xfrm>
            <a:off x="6096000" y="1447800"/>
            <a:ext cx="533400" cy="533400"/>
          </a:xfrm>
          <a:prstGeom prst="ellipse">
            <a:avLst/>
          </a:prstGeom>
          <a:solidFill>
            <a:schemeClr val="bg1"/>
          </a:solidFill>
          <a:ln w="9525">
            <a:solidFill>
              <a:schemeClr val="tx1"/>
            </a:solidFill>
            <a:round/>
          </a:ln>
        </p:spPr>
        <p:txBody>
          <a:bodyPr wrap="none" anchor="ctr"/>
          <a:lstStyle/>
          <a:p>
            <a:endParaRPr lang="fr-FR" dirty="0"/>
          </a:p>
        </p:txBody>
      </p:sp>
      <p:sp>
        <p:nvSpPr>
          <p:cNvPr id="47115" name="Line 11"/>
          <p:cNvSpPr>
            <a:spLocks noChangeShapeType="1"/>
          </p:cNvSpPr>
          <p:nvPr/>
        </p:nvSpPr>
        <p:spPr bwMode="auto">
          <a:xfrm>
            <a:off x="6400800" y="1981200"/>
            <a:ext cx="0" cy="1600200"/>
          </a:xfrm>
          <a:prstGeom prst="line">
            <a:avLst/>
          </a:prstGeom>
          <a:noFill/>
          <a:ln w="9525">
            <a:solidFill>
              <a:schemeClr val="tx1"/>
            </a:solidFill>
            <a:round/>
          </a:ln>
        </p:spPr>
        <p:txBody>
          <a:bodyPr wrap="none"/>
          <a:lstStyle/>
          <a:p>
            <a:endParaRPr lang="fr-FR" dirty="0"/>
          </a:p>
        </p:txBody>
      </p:sp>
      <p:sp>
        <p:nvSpPr>
          <p:cNvPr id="47116" name="Line 12"/>
          <p:cNvSpPr>
            <a:spLocks noChangeShapeType="1"/>
          </p:cNvSpPr>
          <p:nvPr/>
        </p:nvSpPr>
        <p:spPr bwMode="auto">
          <a:xfrm>
            <a:off x="6400800" y="2209800"/>
            <a:ext cx="457200" cy="457200"/>
          </a:xfrm>
          <a:prstGeom prst="line">
            <a:avLst/>
          </a:prstGeom>
          <a:noFill/>
          <a:ln w="9525">
            <a:solidFill>
              <a:schemeClr val="tx1"/>
            </a:solidFill>
            <a:round/>
            <a:tailEnd type="triangle" w="med" len="med"/>
          </a:ln>
        </p:spPr>
        <p:txBody>
          <a:bodyPr wrap="none"/>
          <a:lstStyle/>
          <a:p>
            <a:endParaRPr lang="fr-FR" dirty="0"/>
          </a:p>
        </p:txBody>
      </p:sp>
      <p:sp>
        <p:nvSpPr>
          <p:cNvPr id="47117" name="Line 13"/>
          <p:cNvSpPr>
            <a:spLocks noChangeShapeType="1"/>
          </p:cNvSpPr>
          <p:nvPr/>
        </p:nvSpPr>
        <p:spPr bwMode="auto">
          <a:xfrm flipH="1">
            <a:off x="6096000" y="3581400"/>
            <a:ext cx="304800" cy="228600"/>
          </a:xfrm>
          <a:prstGeom prst="line">
            <a:avLst/>
          </a:prstGeom>
          <a:noFill/>
          <a:ln w="9525">
            <a:solidFill>
              <a:schemeClr val="tx1"/>
            </a:solidFill>
            <a:round/>
          </a:ln>
        </p:spPr>
        <p:txBody>
          <a:bodyPr wrap="none"/>
          <a:lstStyle/>
          <a:p>
            <a:endParaRPr lang="fr-FR" dirty="0"/>
          </a:p>
        </p:txBody>
      </p:sp>
      <p:sp>
        <p:nvSpPr>
          <p:cNvPr id="47118" name="Line 14"/>
          <p:cNvSpPr>
            <a:spLocks noChangeShapeType="1"/>
          </p:cNvSpPr>
          <p:nvPr/>
        </p:nvSpPr>
        <p:spPr bwMode="auto">
          <a:xfrm>
            <a:off x="6400800" y="3581400"/>
            <a:ext cx="304800" cy="228600"/>
          </a:xfrm>
          <a:prstGeom prst="line">
            <a:avLst/>
          </a:prstGeom>
          <a:noFill/>
          <a:ln w="9525">
            <a:solidFill>
              <a:schemeClr val="tx1"/>
            </a:solidFill>
            <a:round/>
          </a:ln>
        </p:spPr>
        <p:txBody>
          <a:bodyPr wrap="none"/>
          <a:lstStyle/>
          <a:p>
            <a:endParaRPr lang="fr-FR" dirty="0"/>
          </a:p>
        </p:txBody>
      </p:sp>
      <p:sp>
        <p:nvSpPr>
          <p:cNvPr id="47119" name="Line 15"/>
          <p:cNvSpPr>
            <a:spLocks noChangeShapeType="1"/>
          </p:cNvSpPr>
          <p:nvPr/>
        </p:nvSpPr>
        <p:spPr bwMode="auto">
          <a:xfrm>
            <a:off x="6400800" y="2133600"/>
            <a:ext cx="609600" cy="0"/>
          </a:xfrm>
          <a:prstGeom prst="line">
            <a:avLst/>
          </a:prstGeom>
          <a:noFill/>
          <a:ln w="9525">
            <a:solidFill>
              <a:schemeClr val="tx1"/>
            </a:solidFill>
            <a:round/>
            <a:tailEnd type="triangle" w="med" len="med"/>
          </a:ln>
        </p:spPr>
        <p:txBody>
          <a:bodyPr wrap="none"/>
          <a:lstStyle/>
          <a:p>
            <a:endParaRPr lang="fr-FR" dirty="0"/>
          </a:p>
        </p:txBody>
      </p:sp>
      <p:sp>
        <p:nvSpPr>
          <p:cNvPr id="47120" name="Rectangle 16"/>
          <p:cNvSpPr>
            <a:spLocks noChangeArrowheads="1"/>
          </p:cNvSpPr>
          <p:nvPr/>
        </p:nvSpPr>
        <p:spPr bwMode="auto">
          <a:xfrm>
            <a:off x="7696200" y="2286000"/>
            <a:ext cx="228600" cy="228600"/>
          </a:xfrm>
          <a:prstGeom prst="rect">
            <a:avLst/>
          </a:prstGeom>
          <a:solidFill>
            <a:schemeClr val="accent1"/>
          </a:solidFill>
          <a:ln w="9525">
            <a:solidFill>
              <a:schemeClr val="tx1"/>
            </a:solidFill>
            <a:miter lim="800000"/>
          </a:ln>
        </p:spPr>
        <p:txBody>
          <a:bodyPr wrap="none" anchor="ctr"/>
          <a:lstStyle/>
          <a:p>
            <a:endParaRPr lang="fr-FR" dirty="0"/>
          </a:p>
        </p:txBody>
      </p:sp>
      <p:sp>
        <p:nvSpPr>
          <p:cNvPr id="47121" name="Oval 17"/>
          <p:cNvSpPr>
            <a:spLocks noChangeArrowheads="1"/>
          </p:cNvSpPr>
          <p:nvPr/>
        </p:nvSpPr>
        <p:spPr bwMode="auto">
          <a:xfrm>
            <a:off x="7696200" y="1143000"/>
            <a:ext cx="228600" cy="228600"/>
          </a:xfrm>
          <a:prstGeom prst="ellipse">
            <a:avLst/>
          </a:prstGeom>
          <a:solidFill>
            <a:schemeClr val="accent1"/>
          </a:solidFill>
          <a:ln w="9525">
            <a:solidFill>
              <a:schemeClr val="tx1"/>
            </a:solidFill>
            <a:round/>
          </a:ln>
        </p:spPr>
        <p:txBody>
          <a:bodyPr wrap="none" anchor="ctr"/>
          <a:lstStyle/>
          <a:p>
            <a:endParaRPr lang="fr-FR" dirty="0"/>
          </a:p>
        </p:txBody>
      </p:sp>
      <p:sp>
        <p:nvSpPr>
          <p:cNvPr id="47122" name="Text Box 18"/>
          <p:cNvSpPr txBox="1">
            <a:spLocks noChangeArrowheads="1"/>
          </p:cNvSpPr>
          <p:nvPr/>
        </p:nvSpPr>
        <p:spPr bwMode="auto">
          <a:xfrm>
            <a:off x="137795" y="4114800"/>
            <a:ext cx="5719445" cy="1260475"/>
          </a:xfrm>
          <a:prstGeom prst="rect">
            <a:avLst/>
          </a:prstGeom>
          <a:noFill/>
          <a:ln w="9525">
            <a:noFill/>
            <a:miter lim="800000"/>
          </a:ln>
        </p:spPr>
        <p:txBody>
          <a:bodyPr wrap="square">
            <a:spAutoFit/>
          </a:bodyPr>
          <a:lstStyle/>
          <a:p>
            <a:pPr algn="ctr"/>
            <a:r>
              <a:rPr lang="fr-FR" sz="2800" u="sng" dirty="0"/>
              <a:t>Habituation </a:t>
            </a:r>
            <a:r>
              <a:rPr lang="ar-DZ" sz="2800" u="sng" dirty="0"/>
              <a:t>التعود</a:t>
            </a:r>
            <a:endParaRPr lang="fr-FR" sz="2800" u="sng" dirty="0"/>
          </a:p>
          <a:p>
            <a:pPr algn="ctr"/>
            <a:r>
              <a:rPr lang="fr-FR" sz="2400" dirty="0"/>
              <a:t>Paramètre de </a:t>
            </a:r>
            <a:r>
              <a:rPr lang="fr-FR" sz="2400" u="sng" dirty="0"/>
              <a:t>forme</a:t>
            </a:r>
            <a:r>
              <a:rPr lang="ar-DZ" altLang="fr-FR" sz="2400" u="sng" dirty="0"/>
              <a:t> معايير الشكلية </a:t>
            </a:r>
            <a:endParaRPr lang="fr-FR" sz="2400" u="sng" dirty="0"/>
          </a:p>
          <a:p>
            <a:pPr algn="ctr"/>
            <a:r>
              <a:rPr lang="fr-FR" sz="2400" dirty="0"/>
              <a:t>sous référentiel tactile</a:t>
            </a:r>
            <a:r>
              <a:rPr lang="ar-DZ" altLang="fr-FR" sz="2400" dirty="0"/>
              <a:t> تحت المرجع اللمسي </a:t>
            </a:r>
          </a:p>
        </p:txBody>
      </p:sp>
      <p:sp>
        <p:nvSpPr>
          <p:cNvPr id="47123" name="Text Box 19"/>
          <p:cNvSpPr txBox="1">
            <a:spLocks noChangeArrowheads="1"/>
          </p:cNvSpPr>
          <p:nvPr/>
        </p:nvSpPr>
        <p:spPr bwMode="auto">
          <a:xfrm>
            <a:off x="6019799" y="4114801"/>
            <a:ext cx="4282003" cy="2368550"/>
          </a:xfrm>
          <a:prstGeom prst="rect">
            <a:avLst/>
          </a:prstGeom>
          <a:noFill/>
          <a:ln w="9525">
            <a:noFill/>
            <a:miter lim="800000"/>
          </a:ln>
        </p:spPr>
        <p:txBody>
          <a:bodyPr wrap="square">
            <a:spAutoFit/>
          </a:bodyPr>
          <a:lstStyle/>
          <a:p>
            <a:r>
              <a:rPr lang="fr-FR" sz="2800" u="sng" dirty="0"/>
              <a:t>Différenciation</a:t>
            </a:r>
            <a:r>
              <a:rPr lang="ar-DZ" altLang="fr-FR" sz="2800" u="sng" dirty="0"/>
              <a:t> التمييز  </a:t>
            </a:r>
            <a:endParaRPr lang="fr-FR" sz="2800" u="sng" dirty="0"/>
          </a:p>
          <a:p>
            <a:r>
              <a:rPr lang="fr-FR" sz="2400" dirty="0"/>
              <a:t>Transfert du tactile</a:t>
            </a:r>
            <a:r>
              <a:rPr lang="ar-DZ" altLang="fr-FR" sz="2400" dirty="0"/>
              <a:t> نقل ما بين اللمس و البصر                         </a:t>
            </a:r>
            <a:endParaRPr lang="fr-FR" sz="2400" dirty="0"/>
          </a:p>
          <a:p>
            <a:r>
              <a:rPr lang="fr-FR" sz="2400" dirty="0"/>
              <a:t>au visuel</a:t>
            </a:r>
          </a:p>
          <a:p>
            <a:endParaRPr lang="fr-FR" sz="2400" dirty="0"/>
          </a:p>
          <a:p>
            <a:endParaRPr lang="fr-FR" sz="2400" dirty="0"/>
          </a:p>
        </p:txBody>
      </p:sp>
      <p:sp>
        <p:nvSpPr>
          <p:cNvPr id="47124" name="AutoShape 20"/>
          <p:cNvSpPr>
            <a:spLocks noChangeArrowheads="1"/>
          </p:cNvSpPr>
          <p:nvPr/>
        </p:nvSpPr>
        <p:spPr bwMode="auto">
          <a:xfrm rot="-1071855">
            <a:off x="6553200" y="1447800"/>
            <a:ext cx="838200" cy="76200"/>
          </a:xfrm>
          <a:prstGeom prst="rightArrow">
            <a:avLst>
              <a:gd name="adj1" fmla="val 50000"/>
              <a:gd name="adj2" fmla="val 275000"/>
            </a:avLst>
          </a:prstGeom>
          <a:solidFill>
            <a:schemeClr val="accent1"/>
          </a:solidFill>
          <a:ln w="9525">
            <a:solidFill>
              <a:schemeClr val="tx1"/>
            </a:solidFill>
            <a:miter lim="800000"/>
          </a:ln>
        </p:spPr>
        <p:txBody>
          <a:bodyPr wrap="none" anchor="ctr"/>
          <a:lstStyle/>
          <a:p>
            <a:endParaRPr lang="fr-FR" dirty="0"/>
          </a:p>
        </p:txBody>
      </p:sp>
      <p:sp>
        <p:nvSpPr>
          <p:cNvPr id="47125" name="AutoShape 21"/>
          <p:cNvSpPr>
            <a:spLocks noChangeArrowheads="1"/>
          </p:cNvSpPr>
          <p:nvPr/>
        </p:nvSpPr>
        <p:spPr bwMode="auto">
          <a:xfrm rot="1546178">
            <a:off x="6553200" y="1752600"/>
            <a:ext cx="838200" cy="76200"/>
          </a:xfrm>
          <a:prstGeom prst="rightArrow">
            <a:avLst>
              <a:gd name="adj1" fmla="val 50000"/>
              <a:gd name="adj2" fmla="val 275000"/>
            </a:avLst>
          </a:prstGeom>
          <a:solidFill>
            <a:schemeClr val="accent1"/>
          </a:solidFill>
          <a:ln w="9525">
            <a:solidFill>
              <a:schemeClr val="tx1"/>
            </a:solidFill>
            <a:miter lim="800000"/>
          </a:ln>
        </p:spPr>
        <p:txBody>
          <a:bodyPr wrap="none" anchor="ctr"/>
          <a:lstStyle/>
          <a:p>
            <a:endParaRPr lang="fr-FR" dirty="0"/>
          </a:p>
        </p:txBody>
      </p:sp>
      <p:sp>
        <p:nvSpPr>
          <p:cNvPr id="47126" name="Text Box 22"/>
          <p:cNvSpPr txBox="1">
            <a:spLocks noChangeArrowheads="1"/>
          </p:cNvSpPr>
          <p:nvPr/>
        </p:nvSpPr>
        <p:spPr bwMode="auto">
          <a:xfrm>
            <a:off x="2927351" y="333376"/>
            <a:ext cx="6264275" cy="701675"/>
          </a:xfrm>
          <a:prstGeom prst="rect">
            <a:avLst/>
          </a:prstGeom>
          <a:noFill/>
          <a:ln w="12700" cap="sq">
            <a:noFill/>
            <a:miter lim="800000"/>
            <a:headEnd type="none" w="sm" len="sm"/>
            <a:tailEnd type="none" w="sm" len="sm"/>
          </a:ln>
        </p:spPr>
        <p:txBody>
          <a:bodyPr>
            <a:spAutoFit/>
          </a:bodyPr>
          <a:lstStyle/>
          <a:p>
            <a:pPr algn="ctr">
              <a:spcBef>
                <a:spcPct val="50000"/>
              </a:spcBef>
            </a:pPr>
            <a:r>
              <a:rPr lang="fr-FR" sz="4000" dirty="0">
                <a:solidFill>
                  <a:schemeClr val="tx2"/>
                </a:solidFill>
              </a:rPr>
              <a:t>« Transfert » tactile-visuel</a:t>
            </a:r>
          </a:p>
        </p:txBody>
      </p:sp>
      <p:cxnSp>
        <p:nvCxnSpPr>
          <p:cNvPr id="3" name="Connecteur droit avec flèche 2"/>
          <p:cNvCxnSpPr/>
          <p:nvPr/>
        </p:nvCxnSpPr>
        <p:spPr bwMode="auto">
          <a:xfrm flipH="1" flipV="1">
            <a:off x="3287688" y="1700808"/>
            <a:ext cx="648072" cy="216024"/>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5" name="Connecteur droit avec flèche 4"/>
          <p:cNvCxnSpPr/>
          <p:nvPr/>
        </p:nvCxnSpPr>
        <p:spPr bwMode="auto">
          <a:xfrm flipH="1">
            <a:off x="3863752" y="2132856"/>
            <a:ext cx="216024" cy="36004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7" name="ZoneTexte 6"/>
          <p:cNvSpPr txBox="1"/>
          <p:nvPr/>
        </p:nvSpPr>
        <p:spPr>
          <a:xfrm>
            <a:off x="548640" y="5630545"/>
            <a:ext cx="10717530" cy="982980"/>
          </a:xfrm>
          <a:prstGeom prst="rect">
            <a:avLst/>
          </a:prstGeom>
          <a:noFill/>
        </p:spPr>
        <p:txBody>
          <a:bodyPr wrap="square" rtlCol="0">
            <a:noAutofit/>
          </a:bodyPr>
          <a:lstStyle/>
          <a:p>
            <a:pPr algn="ctr"/>
            <a:r>
              <a:rPr lang="fr-FR" dirty="0"/>
              <a:t>Streri (1991) : à 2 mois les bébés reconnaissent visuellement un objet préalablement tenu ;</a:t>
            </a:r>
            <a:r>
              <a:rPr lang="ar-DZ" altLang="fr-FR" dirty="0"/>
              <a:t> في حدود شهرين يتعرف الطفل بصريا على اشكال لمسها من قبل </a:t>
            </a:r>
            <a:endParaRPr lang="fr-FR" dirty="0"/>
          </a:p>
          <a:p>
            <a:pPr algn="ct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normAutofit/>
          </a:bodyPr>
          <a:lstStyle/>
          <a:p>
            <a:pPr algn="ctr" eaLnBrk="1" hangingPunct="1"/>
            <a:r>
              <a:rPr lang="fr-FR" dirty="0"/>
              <a:t>Asymétrie développementale</a:t>
            </a:r>
            <a:br>
              <a:rPr lang="fr-FR" dirty="0"/>
            </a:br>
            <a:r>
              <a:rPr lang="ar-DZ" altLang="fr-FR" dirty="0"/>
              <a:t>نمو غير متزامن        </a:t>
            </a:r>
          </a:p>
        </p:txBody>
      </p:sp>
      <p:sp>
        <p:nvSpPr>
          <p:cNvPr id="49155" name="Text Box 5"/>
          <p:cNvSpPr txBox="1">
            <a:spLocks noChangeArrowheads="1"/>
          </p:cNvSpPr>
          <p:nvPr/>
        </p:nvSpPr>
        <p:spPr bwMode="auto">
          <a:xfrm>
            <a:off x="2927351" y="2276475"/>
            <a:ext cx="1655763" cy="1476375"/>
          </a:xfrm>
          <a:prstGeom prst="rect">
            <a:avLst/>
          </a:prstGeom>
          <a:noFill/>
          <a:ln w="12700" cap="sq">
            <a:noFill/>
            <a:miter lim="800000"/>
            <a:headEnd type="none" w="sm" len="sm"/>
            <a:tailEnd type="none" w="sm" len="sm"/>
          </a:ln>
        </p:spPr>
        <p:txBody>
          <a:bodyPr>
            <a:spAutoFit/>
          </a:bodyPr>
          <a:lstStyle/>
          <a:p>
            <a:pPr>
              <a:spcBef>
                <a:spcPct val="50000"/>
              </a:spcBef>
            </a:pPr>
            <a:r>
              <a:rPr lang="fr-FR" sz="3600" dirty="0"/>
              <a:t>Tactile</a:t>
            </a:r>
          </a:p>
          <a:p>
            <a:pPr>
              <a:spcBef>
                <a:spcPct val="50000"/>
              </a:spcBef>
            </a:pPr>
            <a:r>
              <a:rPr lang="ar-DZ" altLang="fr-FR" sz="3600" dirty="0"/>
              <a:t>لمس</a:t>
            </a:r>
          </a:p>
        </p:txBody>
      </p:sp>
      <p:sp>
        <p:nvSpPr>
          <p:cNvPr id="49156" name="Text Box 6"/>
          <p:cNvSpPr txBox="1">
            <a:spLocks noChangeArrowheads="1"/>
          </p:cNvSpPr>
          <p:nvPr/>
        </p:nvSpPr>
        <p:spPr bwMode="auto">
          <a:xfrm>
            <a:off x="7967663" y="2349500"/>
            <a:ext cx="1441450" cy="1476375"/>
          </a:xfrm>
          <a:prstGeom prst="rect">
            <a:avLst/>
          </a:prstGeom>
          <a:noFill/>
          <a:ln w="12700" cap="sq">
            <a:noFill/>
            <a:miter lim="800000"/>
            <a:headEnd type="none" w="sm" len="sm"/>
            <a:tailEnd type="none" w="sm" len="sm"/>
          </a:ln>
        </p:spPr>
        <p:txBody>
          <a:bodyPr>
            <a:spAutoFit/>
          </a:bodyPr>
          <a:lstStyle/>
          <a:p>
            <a:pPr>
              <a:spcBef>
                <a:spcPct val="50000"/>
              </a:spcBef>
            </a:pPr>
            <a:r>
              <a:rPr lang="fr-FR" sz="3600" dirty="0"/>
              <a:t>Vision</a:t>
            </a:r>
          </a:p>
          <a:p>
            <a:pPr>
              <a:spcBef>
                <a:spcPct val="50000"/>
              </a:spcBef>
            </a:pPr>
            <a:r>
              <a:rPr lang="ar-DZ" altLang="fr-FR" sz="3600" dirty="0"/>
              <a:t>بصر</a:t>
            </a:r>
          </a:p>
        </p:txBody>
      </p:sp>
      <p:sp>
        <p:nvSpPr>
          <p:cNvPr id="49157" name="Text Box 7"/>
          <p:cNvSpPr txBox="1">
            <a:spLocks noChangeArrowheads="1"/>
          </p:cNvSpPr>
          <p:nvPr/>
        </p:nvSpPr>
        <p:spPr bwMode="auto">
          <a:xfrm flipH="1">
            <a:off x="5448300" y="1773238"/>
            <a:ext cx="1079500" cy="457200"/>
          </a:xfrm>
          <a:prstGeom prst="rect">
            <a:avLst/>
          </a:prstGeom>
          <a:noFill/>
          <a:ln w="12700" cap="sq">
            <a:noFill/>
            <a:miter lim="800000"/>
            <a:headEnd type="none" w="sm" len="sm"/>
            <a:tailEnd type="none" w="sm" len="sm"/>
          </a:ln>
        </p:spPr>
        <p:txBody>
          <a:bodyPr>
            <a:spAutoFit/>
          </a:bodyPr>
          <a:lstStyle/>
          <a:p>
            <a:pPr>
              <a:spcBef>
                <a:spcPct val="50000"/>
              </a:spcBef>
            </a:pPr>
            <a:r>
              <a:rPr lang="fr-FR" sz="2400" dirty="0">
                <a:solidFill>
                  <a:schemeClr val="tx2"/>
                </a:solidFill>
              </a:rPr>
              <a:t>2 mois</a:t>
            </a:r>
          </a:p>
        </p:txBody>
      </p:sp>
      <p:sp>
        <p:nvSpPr>
          <p:cNvPr id="49158" name="Text Box 11"/>
          <p:cNvSpPr txBox="1">
            <a:spLocks noChangeArrowheads="1"/>
          </p:cNvSpPr>
          <p:nvPr/>
        </p:nvSpPr>
        <p:spPr bwMode="auto">
          <a:xfrm>
            <a:off x="5448301" y="4076700"/>
            <a:ext cx="1152525" cy="457200"/>
          </a:xfrm>
          <a:prstGeom prst="rect">
            <a:avLst/>
          </a:prstGeom>
          <a:noFill/>
          <a:ln w="12700" cap="sq">
            <a:noFill/>
            <a:miter lim="800000"/>
            <a:headEnd type="none" w="sm" len="sm"/>
            <a:tailEnd type="none" w="sm" len="sm"/>
          </a:ln>
        </p:spPr>
        <p:txBody>
          <a:bodyPr>
            <a:spAutoFit/>
          </a:bodyPr>
          <a:lstStyle/>
          <a:p>
            <a:pPr>
              <a:spcBef>
                <a:spcPct val="50000"/>
              </a:spcBef>
            </a:pPr>
            <a:r>
              <a:rPr lang="fr-FR" sz="2400" dirty="0">
                <a:solidFill>
                  <a:schemeClr val="tx2"/>
                </a:solidFill>
              </a:rPr>
              <a:t>5 mois</a:t>
            </a:r>
          </a:p>
        </p:txBody>
      </p:sp>
      <p:sp>
        <p:nvSpPr>
          <p:cNvPr id="49159" name="Text Box 12"/>
          <p:cNvSpPr txBox="1">
            <a:spLocks noChangeArrowheads="1"/>
          </p:cNvSpPr>
          <p:nvPr/>
        </p:nvSpPr>
        <p:spPr bwMode="auto">
          <a:xfrm>
            <a:off x="3000376" y="4581525"/>
            <a:ext cx="1800225" cy="1476375"/>
          </a:xfrm>
          <a:prstGeom prst="rect">
            <a:avLst/>
          </a:prstGeom>
          <a:noFill/>
          <a:ln w="12700" cap="sq">
            <a:noFill/>
            <a:miter lim="800000"/>
            <a:headEnd type="none" w="sm" len="sm"/>
            <a:tailEnd type="none" w="sm" len="sm"/>
          </a:ln>
        </p:spPr>
        <p:txBody>
          <a:bodyPr>
            <a:spAutoFit/>
          </a:bodyPr>
          <a:lstStyle/>
          <a:p>
            <a:pPr>
              <a:spcBef>
                <a:spcPct val="50000"/>
              </a:spcBef>
            </a:pPr>
            <a:r>
              <a:rPr lang="fr-FR" sz="3600" dirty="0"/>
              <a:t>Vision</a:t>
            </a:r>
          </a:p>
          <a:p>
            <a:pPr>
              <a:spcBef>
                <a:spcPct val="50000"/>
              </a:spcBef>
            </a:pPr>
            <a:r>
              <a:rPr lang="ar-DZ" altLang="fr-FR" sz="3600" dirty="0"/>
              <a:t>بصر</a:t>
            </a:r>
          </a:p>
        </p:txBody>
      </p:sp>
      <p:sp>
        <p:nvSpPr>
          <p:cNvPr id="49160" name="Text Box 13"/>
          <p:cNvSpPr txBox="1">
            <a:spLocks noChangeArrowheads="1"/>
          </p:cNvSpPr>
          <p:nvPr/>
        </p:nvSpPr>
        <p:spPr bwMode="auto">
          <a:xfrm>
            <a:off x="8040688" y="4581525"/>
            <a:ext cx="1727200" cy="1476375"/>
          </a:xfrm>
          <a:prstGeom prst="rect">
            <a:avLst/>
          </a:prstGeom>
          <a:noFill/>
          <a:ln w="12700" cap="sq">
            <a:noFill/>
            <a:miter lim="800000"/>
            <a:headEnd type="none" w="sm" len="sm"/>
            <a:tailEnd type="none" w="sm" len="sm"/>
          </a:ln>
        </p:spPr>
        <p:txBody>
          <a:bodyPr>
            <a:spAutoFit/>
          </a:bodyPr>
          <a:lstStyle/>
          <a:p>
            <a:pPr>
              <a:spcBef>
                <a:spcPct val="50000"/>
              </a:spcBef>
            </a:pPr>
            <a:r>
              <a:rPr lang="fr-FR" sz="3600" dirty="0"/>
              <a:t>Tactile</a:t>
            </a:r>
          </a:p>
          <a:p>
            <a:pPr>
              <a:spcBef>
                <a:spcPct val="50000"/>
              </a:spcBef>
            </a:pPr>
            <a:r>
              <a:rPr lang="ar-DZ" altLang="fr-FR" sz="3600" dirty="0"/>
              <a:t>لمس</a:t>
            </a:r>
          </a:p>
        </p:txBody>
      </p:sp>
      <p:sp>
        <p:nvSpPr>
          <p:cNvPr id="49161" name="AutoShape 14"/>
          <p:cNvSpPr>
            <a:spLocks noChangeArrowheads="1"/>
          </p:cNvSpPr>
          <p:nvPr/>
        </p:nvSpPr>
        <p:spPr bwMode="auto">
          <a:xfrm>
            <a:off x="4727575" y="4724400"/>
            <a:ext cx="3024188" cy="433388"/>
          </a:xfrm>
          <a:prstGeom prst="rightArrow">
            <a:avLst>
              <a:gd name="adj1" fmla="val 50000"/>
              <a:gd name="adj2" fmla="val 174450"/>
            </a:avLst>
          </a:prstGeom>
          <a:solidFill>
            <a:schemeClr val="accent1"/>
          </a:solidFill>
          <a:ln w="12700" cap="sq">
            <a:solidFill>
              <a:schemeClr val="tx1"/>
            </a:solidFill>
            <a:miter lim="800000"/>
            <a:headEnd type="none" w="sm" len="sm"/>
            <a:tailEnd type="none" w="sm" len="sm"/>
          </a:ln>
        </p:spPr>
        <p:txBody>
          <a:bodyPr wrap="none" anchor="ctr"/>
          <a:lstStyle/>
          <a:p>
            <a:endParaRPr lang="fr-FR" dirty="0"/>
          </a:p>
        </p:txBody>
      </p:sp>
      <p:sp>
        <p:nvSpPr>
          <p:cNvPr id="49162" name="AutoShape 15"/>
          <p:cNvSpPr>
            <a:spLocks noChangeArrowheads="1"/>
          </p:cNvSpPr>
          <p:nvPr/>
        </p:nvSpPr>
        <p:spPr bwMode="auto">
          <a:xfrm>
            <a:off x="4656139" y="2492375"/>
            <a:ext cx="3311525" cy="431800"/>
          </a:xfrm>
          <a:prstGeom prst="notchedRightArrow">
            <a:avLst>
              <a:gd name="adj1" fmla="val 50000"/>
              <a:gd name="adj2" fmla="val 191728"/>
            </a:avLst>
          </a:prstGeom>
          <a:solidFill>
            <a:schemeClr val="accent2"/>
          </a:solidFill>
          <a:ln w="12700" cap="sq">
            <a:solidFill>
              <a:schemeClr val="tx1"/>
            </a:solidFill>
            <a:miter lim="800000"/>
            <a:headEnd type="none" w="sm" len="sm"/>
            <a:tailEnd type="none" w="sm" len="sm"/>
          </a:ln>
        </p:spPr>
        <p:txBody>
          <a:bodyPr wrap="none" anchor="ctr"/>
          <a:lstStyle/>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normAutofit fontScale="90000"/>
          </a:bodyPr>
          <a:lstStyle/>
          <a:p>
            <a:pPr eaLnBrk="1" hangingPunct="1"/>
            <a:r>
              <a:rPr lang="fr-FR" sz="4000" dirty="0"/>
              <a:t>Appariement scène visuelle/son</a:t>
            </a:r>
            <a:br>
              <a:rPr lang="fr-FR" sz="4000" dirty="0"/>
            </a:br>
            <a:r>
              <a:rPr lang="fr-FR" sz="3200" dirty="0"/>
              <a:t>Bahrick (1987)</a:t>
            </a:r>
            <a:br>
              <a:rPr lang="fr-FR" sz="3200" dirty="0"/>
            </a:br>
            <a:r>
              <a:rPr lang="ar-DZ" altLang="fr-FR" sz="3200" dirty="0"/>
              <a:t>تنسيق بين صورة و صوت </a:t>
            </a:r>
          </a:p>
        </p:txBody>
      </p:sp>
      <p:pic>
        <p:nvPicPr>
          <p:cNvPr id="55299" name="Picture 5"/>
          <p:cNvPicPr>
            <a:picLocks noChangeAspect="1" noChangeArrowheads="1"/>
          </p:cNvPicPr>
          <p:nvPr/>
        </p:nvPicPr>
        <p:blipFill>
          <a:blip r:embed="rId2"/>
          <a:srcRect/>
          <a:stretch>
            <a:fillRect/>
          </a:stretch>
        </p:blipFill>
        <p:spPr bwMode="auto">
          <a:xfrm>
            <a:off x="4008439" y="2492375"/>
            <a:ext cx="4200525" cy="2990850"/>
          </a:xfrm>
          <a:prstGeom prst="rect">
            <a:avLst/>
          </a:prstGeom>
          <a:noFill/>
          <a:ln w="9525">
            <a:noFill/>
            <a:miter lim="800000"/>
            <a:headEnd/>
            <a:tailEnd/>
          </a:ln>
        </p:spPr>
      </p:pic>
      <p:sp>
        <p:nvSpPr>
          <p:cNvPr id="55300" name="Text Box 6"/>
          <p:cNvSpPr txBox="1">
            <a:spLocks noChangeArrowheads="1"/>
          </p:cNvSpPr>
          <p:nvPr/>
        </p:nvSpPr>
        <p:spPr bwMode="auto">
          <a:xfrm>
            <a:off x="4367213" y="5734050"/>
            <a:ext cx="3168650" cy="1014730"/>
          </a:xfrm>
          <a:prstGeom prst="rect">
            <a:avLst/>
          </a:prstGeom>
          <a:noFill/>
          <a:ln w="12700" cap="sq">
            <a:noFill/>
            <a:miter lim="800000"/>
            <a:headEnd type="none" w="sm" len="sm"/>
            <a:tailEnd type="none" w="sm" len="sm"/>
          </a:ln>
        </p:spPr>
        <p:txBody>
          <a:bodyPr>
            <a:spAutoFit/>
          </a:bodyPr>
          <a:lstStyle/>
          <a:p>
            <a:pPr algn="ctr">
              <a:spcBef>
                <a:spcPct val="50000"/>
              </a:spcBef>
            </a:pPr>
            <a:r>
              <a:rPr lang="fr-FR" sz="2400" dirty="0"/>
              <a:t>Bébés de cinq mois</a:t>
            </a:r>
          </a:p>
          <a:p>
            <a:pPr algn="ctr">
              <a:spcBef>
                <a:spcPct val="50000"/>
              </a:spcBef>
            </a:pPr>
            <a:r>
              <a:rPr lang="ar-DZ" altLang="fr-FR" sz="2400" dirty="0"/>
              <a:t>طفل 5 اشهر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F872A-6132-C969-8AAA-05BBED6F5BB2}"/>
              </a:ext>
            </a:extLst>
          </p:cNvPr>
          <p:cNvSpPr>
            <a:spLocks noGrp="1"/>
          </p:cNvSpPr>
          <p:nvPr>
            <p:ph type="title"/>
          </p:nvPr>
        </p:nvSpPr>
        <p:spPr/>
        <p:txBody>
          <a:bodyPr>
            <a:normAutofit fontScale="90000"/>
          </a:bodyPr>
          <a:lstStyle/>
          <a:p>
            <a:r>
              <a:rPr lang="ar-DZ" dirty="0"/>
              <a:t>التنسيق بين المشهد البصري والصوت (</a:t>
            </a:r>
            <a:r>
              <a:rPr lang="fr-FR" dirty="0"/>
              <a:t>Appariement scène visuelle / son)</a:t>
            </a:r>
            <a:br>
              <a:rPr lang="fr-FR" dirty="0"/>
            </a:br>
            <a:r>
              <a:rPr lang="ar-DZ" b="1" dirty="0"/>
              <a:t>تنسيق بين صورة وصوت</a:t>
            </a:r>
            <a:br>
              <a:rPr lang="ar-DZ" b="1" dirty="0"/>
            </a:br>
            <a:endParaRPr lang="fr-FR" dirty="0"/>
          </a:p>
        </p:txBody>
      </p:sp>
      <p:sp>
        <p:nvSpPr>
          <p:cNvPr id="4" name="Content Placeholder 3">
            <a:extLst>
              <a:ext uri="{FF2B5EF4-FFF2-40B4-BE49-F238E27FC236}">
                <a16:creationId xmlns:a16="http://schemas.microsoft.com/office/drawing/2014/main" id="{311855B5-4840-FEA7-3874-764AEF7EA5F3}"/>
              </a:ext>
            </a:extLst>
          </p:cNvPr>
          <p:cNvSpPr>
            <a:spLocks noGrp="1"/>
          </p:cNvSpPr>
          <p:nvPr>
            <p:ph idx="1"/>
          </p:nvPr>
        </p:nvSpPr>
        <p:spPr>
          <a:xfrm>
            <a:off x="685800" y="2194560"/>
            <a:ext cx="11225254" cy="4024125"/>
          </a:xfrm>
        </p:spPr>
        <p:txBody>
          <a:bodyPr>
            <a:normAutofit fontScale="40000" lnSpcReduction="20000"/>
          </a:bodyPr>
          <a:lstStyle/>
          <a:p>
            <a:pPr algn="r" rtl="1"/>
            <a:r>
              <a:rPr lang="ar-DZ" sz="4300" b="1" dirty="0"/>
              <a:t>الفكرة الأساسية :</a:t>
            </a:r>
            <a:br>
              <a:rPr lang="ar-DZ" sz="4300" dirty="0"/>
            </a:br>
            <a:r>
              <a:rPr lang="ar-DZ" sz="4300" dirty="0"/>
              <a:t>درست “با</a:t>
            </a:r>
            <a:r>
              <a:rPr lang="fr-FR" sz="4300" dirty="0" err="1"/>
              <a:t>HRick</a:t>
            </a:r>
            <a:r>
              <a:rPr lang="fr-FR" sz="4300" dirty="0"/>
              <a:t>” </a:t>
            </a:r>
            <a:r>
              <a:rPr lang="ar-DZ" sz="4300" dirty="0"/>
              <a:t>قدرة الرضّع على </a:t>
            </a:r>
            <a:r>
              <a:rPr lang="ar-DZ" sz="4300" b="1" dirty="0"/>
              <a:t>الربط بين ما يرونه وما يسمعونه</a:t>
            </a:r>
            <a:r>
              <a:rPr lang="ar-DZ" sz="4300" dirty="0"/>
              <a:t>، أي دمج المعلومات السمعية والبصرية في الوقت نفسه.</a:t>
            </a:r>
            <a:br>
              <a:rPr lang="ar-DZ" sz="4300" dirty="0"/>
            </a:br>
            <a:endParaRPr lang="ar-DZ" sz="4300" dirty="0"/>
          </a:p>
          <a:p>
            <a:pPr algn="r" rtl="1"/>
            <a:r>
              <a:rPr lang="ar-DZ" sz="4300" b="1" dirty="0"/>
              <a:t>وصف التجربة :</a:t>
            </a:r>
          </a:p>
          <a:p>
            <a:pPr algn="r" rtl="1"/>
            <a:r>
              <a:rPr lang="ar-DZ" sz="4300" dirty="0"/>
              <a:t>يُعرض على الرضيع </a:t>
            </a:r>
            <a:r>
              <a:rPr lang="ar-DZ" sz="4300" b="1" dirty="0"/>
              <a:t>مشهد بصري</a:t>
            </a:r>
            <a:r>
              <a:rPr lang="ar-DZ" sz="4300" dirty="0"/>
              <a:t> (مثل وجه شخص يتحدث، أو جسم يتحرك).</a:t>
            </a:r>
          </a:p>
          <a:p>
            <a:pPr algn="r" rtl="1"/>
            <a:r>
              <a:rPr lang="ar-DZ" sz="4300" dirty="0"/>
              <a:t>وفي الوقت نفسه يُقدَّم </a:t>
            </a:r>
            <a:r>
              <a:rPr lang="ar-DZ" sz="4300" b="1" dirty="0"/>
              <a:t>صوت</a:t>
            </a:r>
            <a:r>
              <a:rPr lang="ar-DZ" sz="4300" dirty="0"/>
              <a:t> مرتبط أو غير مرتبط بذلك المشهد.</a:t>
            </a:r>
          </a:p>
          <a:p>
            <a:pPr algn="r" rtl="1"/>
            <a:r>
              <a:rPr lang="ar-DZ" sz="4300" dirty="0"/>
              <a:t>الباحثة تلاحظ:</a:t>
            </a:r>
          </a:p>
          <a:p>
            <a:pPr lvl="1" algn="r" rtl="1"/>
            <a:r>
              <a:rPr lang="ar-DZ" sz="4300" dirty="0"/>
              <a:t>هل سينظر الرضيع لمدة أطول نحو الصورة التي </a:t>
            </a:r>
            <a:r>
              <a:rPr lang="ar-DZ" sz="4300" b="1" dirty="0"/>
              <a:t>تتطابق</a:t>
            </a:r>
            <a:r>
              <a:rPr lang="ar-DZ" sz="4300" dirty="0"/>
              <a:t> مع الصوت؟</a:t>
            </a:r>
          </a:p>
          <a:p>
            <a:pPr lvl="1" algn="r" rtl="1"/>
            <a:r>
              <a:rPr lang="ar-DZ" sz="4300" dirty="0"/>
              <a:t>أم لا يميز بينهما؟</a:t>
            </a:r>
            <a:br>
              <a:rPr lang="ar-DZ" sz="4300" dirty="0"/>
            </a:br>
            <a:endParaRPr lang="ar-DZ" sz="4300" dirty="0"/>
          </a:p>
          <a:p>
            <a:pPr algn="r" rtl="1"/>
            <a:r>
              <a:rPr lang="ar-DZ" sz="4300" b="1" dirty="0"/>
              <a:t>النتائج :</a:t>
            </a:r>
          </a:p>
          <a:p>
            <a:pPr algn="r" rtl="1"/>
            <a:r>
              <a:rPr lang="ar-DZ" sz="4300" dirty="0"/>
              <a:t>أظهرت الدراسة أن الرضع قادرون على </a:t>
            </a:r>
            <a:r>
              <a:rPr lang="ar-DZ" sz="4300" b="1" dirty="0"/>
              <a:t>مطابقة الصوت مع الحركة أو الصورة المناسبة</a:t>
            </a:r>
            <a:r>
              <a:rPr lang="ar-DZ" sz="4300" dirty="0"/>
              <a:t>.</a:t>
            </a:r>
          </a:p>
          <a:p>
            <a:pPr algn="r" rtl="1"/>
            <a:r>
              <a:rPr lang="ar-DZ" sz="4300" dirty="0"/>
              <a:t>مثال:</a:t>
            </a:r>
            <a:br>
              <a:rPr lang="ar-DZ" sz="4300" dirty="0"/>
            </a:br>
            <a:r>
              <a:rPr lang="ar-DZ" sz="4300" dirty="0"/>
              <a:t>إذا شاهد الرضيع شخصًا على اليمين يفتح فمه ويتكلم، وعلى اليسار شخصًا لا يتحرك، وسمع صوت كلام، فإنه </a:t>
            </a:r>
            <a:r>
              <a:rPr lang="ar-DZ" sz="4300" b="1" dirty="0"/>
              <a:t>ينظر أكثر</a:t>
            </a:r>
            <a:r>
              <a:rPr lang="ar-DZ" sz="4300" dirty="0"/>
              <a:t> إلى الشخص الذي يتحرك فمه.</a:t>
            </a:r>
          </a:p>
          <a:p>
            <a:pPr algn="r" rtl="1"/>
            <a:r>
              <a:rPr lang="ar-DZ" sz="4300" dirty="0"/>
              <a:t>هذا يدل على أن الرضيع </a:t>
            </a:r>
            <a:r>
              <a:rPr lang="ar-DZ" sz="4300" b="1" dirty="0"/>
              <a:t>يدمج السمع والبصر</a:t>
            </a:r>
            <a:r>
              <a:rPr lang="ar-DZ" sz="4300" dirty="0"/>
              <a:t> منذ الأشهر الأولى.</a:t>
            </a:r>
          </a:p>
          <a:p>
            <a:endParaRPr lang="fr-FR" dirty="0"/>
          </a:p>
        </p:txBody>
      </p:sp>
    </p:spTree>
    <p:extLst>
      <p:ext uri="{BB962C8B-B14F-4D97-AF65-F5344CB8AC3E}">
        <p14:creationId xmlns:p14="http://schemas.microsoft.com/office/powerpoint/2010/main" val="355049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title"/>
          </p:nvPr>
        </p:nvSpPr>
        <p:spPr/>
        <p:txBody>
          <a:bodyPr/>
          <a:lstStyle/>
          <a:p>
            <a:pPr eaLnBrk="1" hangingPunct="1"/>
            <a:r>
              <a:rPr lang="fr-FR" dirty="0"/>
              <a:t>McDonald et McGurk, 1978</a:t>
            </a:r>
          </a:p>
        </p:txBody>
      </p:sp>
      <p:sp>
        <p:nvSpPr>
          <p:cNvPr id="54275" name="Rectangle 14"/>
          <p:cNvSpPr>
            <a:spLocks noGrp="1" noChangeArrowheads="1"/>
          </p:cNvSpPr>
          <p:nvPr>
            <p:ph type="body" sz="half" idx="1"/>
          </p:nvPr>
        </p:nvSpPr>
        <p:spPr/>
        <p:txBody>
          <a:bodyPr>
            <a:normAutofit lnSpcReduction="10000"/>
          </a:bodyPr>
          <a:lstStyle/>
          <a:p>
            <a:pPr eaLnBrk="1" hangingPunct="1"/>
            <a:endParaRPr lang="fr-FR" sz="2800" dirty="0"/>
          </a:p>
          <a:p>
            <a:pPr eaLnBrk="1" hangingPunct="1"/>
            <a:endParaRPr lang="fr-FR" sz="2800" dirty="0"/>
          </a:p>
          <a:p>
            <a:pPr eaLnBrk="1" hangingPunct="1"/>
            <a:r>
              <a:rPr lang="fr-FR" sz="2800" dirty="0"/>
              <a:t>Configuration lèvres:</a:t>
            </a:r>
          </a:p>
          <a:p>
            <a:pPr eaLnBrk="1" hangingPunct="1"/>
            <a:r>
              <a:rPr lang="fr-FR" sz="2800" dirty="0"/>
              <a:t>/ga-ga/</a:t>
            </a:r>
            <a:r>
              <a:rPr lang="ar-DZ" altLang="fr-FR" sz="2800" dirty="0"/>
              <a:t>الشفتان تنطق </a:t>
            </a:r>
            <a:endParaRPr lang="fr-FR" sz="2800" dirty="0"/>
          </a:p>
          <a:p>
            <a:pPr eaLnBrk="1" hangingPunct="1"/>
            <a:r>
              <a:rPr lang="fr-FR" sz="2800" dirty="0"/>
              <a:t>Production haut parleur:</a:t>
            </a:r>
          </a:p>
          <a:p>
            <a:pPr eaLnBrk="1" hangingPunct="1"/>
            <a:r>
              <a:rPr lang="fr-FR" sz="2800" dirty="0"/>
              <a:t>/ba-ba/</a:t>
            </a:r>
            <a:r>
              <a:rPr lang="ar-DZ" altLang="fr-FR" sz="2800" dirty="0"/>
              <a:t>انتاج  الصوت باستعمال مكبر صوت </a:t>
            </a:r>
            <a:endParaRPr lang="fr-FR" sz="2800" dirty="0"/>
          </a:p>
          <a:p>
            <a:pPr eaLnBrk="1" hangingPunct="1"/>
            <a:r>
              <a:rPr lang="fr-FR" sz="2800" dirty="0"/>
              <a:t>Son perçu par auditeur:</a:t>
            </a:r>
          </a:p>
          <a:p>
            <a:pPr eaLnBrk="1" hangingPunct="1"/>
            <a:r>
              <a:rPr lang="fr-FR" sz="2800" dirty="0"/>
              <a:t>/da-da/</a:t>
            </a:r>
            <a:r>
              <a:rPr lang="ar-DZ" altLang="fr-FR" sz="2800" dirty="0"/>
              <a:t>الصوت المسموع من طرف الافراد</a:t>
            </a:r>
          </a:p>
        </p:txBody>
      </p:sp>
      <p:pic>
        <p:nvPicPr>
          <p:cNvPr id="54276" name="Picture 12" descr="MCj02829140000[1]"/>
          <p:cNvPicPr>
            <a:picLocks noGrp="1" noChangeAspect="1" noChangeArrowheads="1"/>
          </p:cNvPicPr>
          <p:nvPr>
            <p:ph sz="half" idx="2"/>
          </p:nvPr>
        </p:nvPicPr>
        <p:blipFill>
          <a:blip r:embed="rId3"/>
          <a:srcRect/>
          <a:stretch>
            <a:fillRect/>
          </a:stretch>
        </p:blipFill>
        <p:spPr>
          <a:xfrm>
            <a:off x="6816725" y="2276476"/>
            <a:ext cx="3240088" cy="34575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normAutofit fontScale="90000"/>
          </a:bodyPr>
          <a:lstStyle/>
          <a:p>
            <a:pPr eaLnBrk="1" hangingPunct="1"/>
            <a:r>
              <a:rPr lang="fr-FR" dirty="0"/>
              <a:t>Perception bimodale des émotions</a:t>
            </a:r>
            <a:br>
              <a:rPr lang="fr-FR" dirty="0"/>
            </a:br>
            <a:r>
              <a:rPr lang="fr-FR" sz="2800" dirty="0"/>
              <a:t>(Walker, 1982)</a:t>
            </a:r>
            <a:br>
              <a:rPr lang="fr-FR" sz="2800" dirty="0"/>
            </a:br>
            <a:r>
              <a:rPr lang="ar-DZ" altLang="fr-FR" sz="2800" dirty="0"/>
              <a:t>الادراك المزدوج للانفعلات </a:t>
            </a:r>
          </a:p>
        </p:txBody>
      </p:sp>
      <p:pic>
        <p:nvPicPr>
          <p:cNvPr id="52227" name="Picture 7" descr="MPj03992870000[1]"/>
          <p:cNvPicPr>
            <a:picLocks noGrp="1" noChangeAspect="1" noChangeArrowheads="1"/>
          </p:cNvPicPr>
          <p:nvPr>
            <p:ph sz="half" idx="1"/>
          </p:nvPr>
        </p:nvPicPr>
        <p:blipFill>
          <a:blip r:embed="rId3"/>
          <a:srcRect/>
          <a:stretch>
            <a:fillRect/>
          </a:stretch>
        </p:blipFill>
        <p:spPr>
          <a:xfrm>
            <a:off x="887413" y="2127251"/>
            <a:ext cx="2544762" cy="3529013"/>
          </a:xfrm>
        </p:spPr>
      </p:pic>
      <p:pic>
        <p:nvPicPr>
          <p:cNvPr id="52228" name="Picture 8" descr="MPj03169240000[1]"/>
          <p:cNvPicPr>
            <a:picLocks noGrp="1" noChangeAspect="1" noChangeArrowheads="1"/>
          </p:cNvPicPr>
          <p:nvPr>
            <p:ph sz="half" idx="2"/>
          </p:nvPr>
        </p:nvPicPr>
        <p:blipFill>
          <a:blip r:embed="rId4"/>
          <a:srcRect/>
          <a:stretch>
            <a:fillRect/>
          </a:stretch>
        </p:blipFill>
        <p:spPr>
          <a:xfrm>
            <a:off x="8332788" y="2176463"/>
            <a:ext cx="2432050" cy="3657600"/>
          </a:xfrm>
        </p:spPr>
      </p:pic>
      <p:sp>
        <p:nvSpPr>
          <p:cNvPr id="52229" name="Text Box 9"/>
          <p:cNvSpPr txBox="1">
            <a:spLocks noChangeArrowheads="1"/>
          </p:cNvSpPr>
          <p:nvPr/>
        </p:nvSpPr>
        <p:spPr bwMode="auto">
          <a:xfrm>
            <a:off x="4864100" y="1989455"/>
            <a:ext cx="2701290" cy="2491740"/>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fr-FR" sz="2400" dirty="0"/>
              <a:t>Bébés de 5 à 7 mois</a:t>
            </a:r>
            <a:r>
              <a:rPr lang="ar-DZ" altLang="fr-FR" sz="2400" dirty="0"/>
              <a:t> </a:t>
            </a:r>
          </a:p>
          <a:p>
            <a:pPr algn="ctr">
              <a:spcBef>
                <a:spcPct val="50000"/>
              </a:spcBef>
            </a:pPr>
            <a:r>
              <a:rPr lang="ar-DZ" altLang="fr-FR" sz="2400" dirty="0"/>
              <a:t>يفضل الطفل الصورت (الايماءات ) التي تتناسب مع الصوت المسموع </a:t>
            </a:r>
          </a:p>
        </p:txBody>
      </p:sp>
      <p:sp>
        <p:nvSpPr>
          <p:cNvPr id="52230" name="Text Box 10"/>
          <p:cNvSpPr txBox="1">
            <a:spLocks noChangeArrowheads="1"/>
          </p:cNvSpPr>
          <p:nvPr/>
        </p:nvSpPr>
        <p:spPr bwMode="auto">
          <a:xfrm>
            <a:off x="2855913" y="5949950"/>
            <a:ext cx="6769100" cy="1014730"/>
          </a:xfrm>
          <a:prstGeom prst="rect">
            <a:avLst/>
          </a:prstGeom>
          <a:noFill/>
          <a:ln w="12700" cap="sq">
            <a:noFill/>
            <a:miter lim="800000"/>
            <a:headEnd type="none" w="sm" len="sm"/>
            <a:tailEnd type="none" w="sm" len="sm"/>
          </a:ln>
        </p:spPr>
        <p:txBody>
          <a:bodyPr>
            <a:spAutoFit/>
          </a:bodyPr>
          <a:lstStyle/>
          <a:p>
            <a:pPr algn="ctr">
              <a:spcBef>
                <a:spcPct val="50000"/>
              </a:spcBef>
            </a:pPr>
            <a:r>
              <a:rPr lang="fr-FR" sz="2400" dirty="0"/>
              <a:t>Intérêt pour la bande sonore congruente</a:t>
            </a:r>
          </a:p>
          <a:p>
            <a:pPr algn="ctr">
              <a:spcBef>
                <a:spcPct val="50000"/>
              </a:spcBef>
            </a:pPr>
            <a:r>
              <a:rPr lang="ar-DZ" altLang="fr-FR" sz="2400" dirty="0"/>
              <a:t>صورة ترافقها صوت حزين او مرح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Pourquoi le traitement </a:t>
            </a:r>
            <a:br>
              <a:rPr lang="fr-FR" dirty="0"/>
            </a:br>
            <a:r>
              <a:rPr lang="fr-FR" dirty="0"/>
              <a:t>multimodal est-il plus efficace?</a:t>
            </a:r>
          </a:p>
        </p:txBody>
      </p:sp>
      <p:graphicFrame>
        <p:nvGraphicFramePr>
          <p:cNvPr id="4" name="Espace réservé du contenu 3"/>
          <p:cNvGraphicFramePr>
            <a:graphicFrameLocks noGrp="1"/>
          </p:cNvGraphicFramePr>
          <p:nvPr>
            <p:ph idx="1"/>
          </p:nvPr>
        </p:nvGraphicFramePr>
        <p:xfrm>
          <a:off x="279400" y="1834149"/>
          <a:ext cx="8813800"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 de texte 4"/>
          <p:cNvSpPr txBox="1"/>
          <p:nvPr/>
        </p:nvSpPr>
        <p:spPr>
          <a:xfrm>
            <a:off x="9201785" y="2463800"/>
            <a:ext cx="2818765" cy="3112135"/>
          </a:xfrm>
          <a:prstGeom prst="rect">
            <a:avLst/>
          </a:prstGeom>
          <a:noFill/>
        </p:spPr>
        <p:txBody>
          <a:bodyPr wrap="square" rtlCol="0">
            <a:noAutofit/>
          </a:bodyPr>
          <a:lstStyle/>
          <a:p>
            <a:pPr marL="285750" indent="-285750" algn="r">
              <a:buFont typeface="Arial" panose="020B0604020202020204" pitchFamily="34" charset="0"/>
              <a:buChar char="•"/>
            </a:pPr>
            <a:r>
              <a:rPr lang="ar-DZ" altLang="en-US"/>
              <a:t>تعدد الحواس يسمح ب استعمال احسن للانتباه </a:t>
            </a:r>
          </a:p>
          <a:p>
            <a:pPr marL="285750" indent="-285750" algn="r">
              <a:buFont typeface="Arial" panose="020B0604020202020204" pitchFamily="34" charset="0"/>
              <a:buChar char="•"/>
            </a:pPr>
            <a:r>
              <a:rPr lang="ar-DZ" altLang="en-US"/>
              <a:t>تصحيح اخطاء في المعلومات في البيئة</a:t>
            </a:r>
          </a:p>
          <a:p>
            <a:pPr marL="285750" indent="-285750" algn="r">
              <a:buFont typeface="Arial" panose="020B0604020202020204" pitchFamily="34" charset="0"/>
              <a:buChar char="•"/>
            </a:pPr>
            <a:r>
              <a:rPr lang="ar-DZ" altLang="en-US"/>
              <a:t>البيئة تقدم لنا معلومات متعددة الحواس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0322" y="3635409"/>
            <a:ext cx="8144134" cy="1373070"/>
          </a:xfrm>
        </p:spPr>
        <p:txBody>
          <a:bodyPr>
            <a:normAutofit fontScale="90000"/>
          </a:bodyPr>
          <a:lstStyle/>
          <a:p>
            <a:r>
              <a:rPr lang="fr-FR" dirty="0"/>
              <a:t>Coordination des modalité sensorielles</a:t>
            </a:r>
            <a:br>
              <a:rPr lang="fr-FR" dirty="0"/>
            </a:br>
            <a:r>
              <a:rPr lang="ar-DZ" altLang="fr-FR" dirty="0"/>
              <a:t>التناسق بين الحواس </a:t>
            </a:r>
          </a:p>
        </p:txBody>
      </p:sp>
      <p:pic>
        <p:nvPicPr>
          <p:cNvPr id="7" name="Picture 6"/>
          <p:cNvPicPr>
            <a:picLocks noChangeAspect="1"/>
          </p:cNvPicPr>
          <p:nvPr/>
        </p:nvPicPr>
        <p:blipFill>
          <a:blip r:embed="rId2"/>
          <a:stretch>
            <a:fillRect/>
          </a:stretch>
        </p:blipFill>
        <p:spPr>
          <a:xfrm>
            <a:off x="7941924" y="0"/>
            <a:ext cx="4250076" cy="2599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dirty="0"/>
              <a:t>Définition des concepts </a:t>
            </a:r>
            <a:br>
              <a:rPr lang="fr-FR" dirty="0"/>
            </a:br>
            <a:r>
              <a:rPr lang="ar-DZ" altLang="fr-FR" dirty="0"/>
              <a:t>تعريف المفاهيم </a:t>
            </a:r>
            <a:r>
              <a:rPr lang="fr-FR" dirty="0"/>
              <a:t> </a:t>
            </a:r>
          </a:p>
        </p:txBody>
      </p:sp>
      <p:sp>
        <p:nvSpPr>
          <p:cNvPr id="5" name="Content Placeholder 4"/>
          <p:cNvSpPr>
            <a:spLocks noGrp="1"/>
          </p:cNvSpPr>
          <p:nvPr>
            <p:ph idx="1"/>
          </p:nvPr>
        </p:nvSpPr>
        <p:spPr/>
        <p:txBody>
          <a:bodyPr/>
          <a:lstStyle/>
          <a:p>
            <a:r>
              <a:rPr lang="fr-FR" b="1" dirty="0" err="1"/>
              <a:t>amodalité</a:t>
            </a:r>
            <a:r>
              <a:rPr lang="fr-FR" b="1" dirty="0"/>
              <a:t> </a:t>
            </a:r>
          </a:p>
          <a:p>
            <a:r>
              <a:rPr lang="fr-FR" b="1" dirty="0"/>
              <a:t>sensorielle</a:t>
            </a:r>
            <a:r>
              <a:rPr lang="fr-FR" dirty="0"/>
              <a:t> fait référence à la capacité de notre cerveau à représenter des informations sensorielles de manière abstraite, indépendamment de la modalité sensorielle spécifique qui les a générées</a:t>
            </a:r>
          </a:p>
        </p:txBody>
      </p:sp>
      <p:sp>
        <p:nvSpPr>
          <p:cNvPr id="8" name="TextBox 7">
            <a:extLst>
              <a:ext uri="{FF2B5EF4-FFF2-40B4-BE49-F238E27FC236}">
                <a16:creationId xmlns:a16="http://schemas.microsoft.com/office/drawing/2014/main" id="{D9B9F196-A47A-CFC2-7A38-FBA0A3C4A26D}"/>
              </a:ext>
            </a:extLst>
          </p:cNvPr>
          <p:cNvSpPr txBox="1"/>
          <p:nvPr/>
        </p:nvSpPr>
        <p:spPr>
          <a:xfrm>
            <a:off x="1279742" y="3883882"/>
            <a:ext cx="9632515" cy="2031325"/>
          </a:xfrm>
          <a:prstGeom prst="rect">
            <a:avLst/>
          </a:prstGeom>
          <a:noFill/>
        </p:spPr>
        <p:txBody>
          <a:bodyPr wrap="square">
            <a:spAutoFit/>
          </a:bodyPr>
          <a:lstStyle/>
          <a:p>
            <a:pPr algn="r" rtl="1">
              <a:buNone/>
            </a:pPr>
            <a:br>
              <a:rPr lang="ar-DZ" dirty="0"/>
            </a:br>
            <a:r>
              <a:rPr lang="ar-DZ" dirty="0"/>
              <a:t>هي القدرة على تكوين </a:t>
            </a:r>
            <a:r>
              <a:rPr lang="ar-DZ" b="1" dirty="0"/>
              <a:t>تمثيل ذهني مجرّد للمعلومة</a:t>
            </a:r>
            <a:r>
              <a:rPr lang="ar-DZ" dirty="0"/>
              <a:t>، دون ارتباطها بحاسة معينة.</a:t>
            </a:r>
            <a:br>
              <a:rPr lang="ar-DZ" dirty="0"/>
            </a:br>
            <a:r>
              <a:rPr lang="ar-DZ" dirty="0"/>
              <a:t>أي أنّ الطفل يفهم فكرة أو خاصية ما </a:t>
            </a:r>
            <a:r>
              <a:rPr lang="ar-DZ" b="1" dirty="0"/>
              <a:t>بغضّ النظر عن الطريقة التي وصلته بها</a:t>
            </a:r>
            <a:r>
              <a:rPr lang="ar-DZ" dirty="0"/>
              <a:t> (سمعًا، رؤيةً، لمسًا…).</a:t>
            </a:r>
          </a:p>
          <a:p>
            <a:pPr algn="r" rtl="1">
              <a:buNone/>
            </a:pPr>
            <a:r>
              <a:rPr lang="ar-DZ" b="1" dirty="0"/>
              <a:t>مثال :</a:t>
            </a:r>
            <a:br>
              <a:rPr lang="ar-DZ" dirty="0"/>
            </a:br>
            <a:r>
              <a:rPr lang="ar-DZ" dirty="0"/>
              <a:t>إذا لمس الطفل اسطوانة بيده فعرف أنها </a:t>
            </a:r>
            <a:r>
              <a:rPr lang="ar-DZ" b="1" dirty="0"/>
              <a:t>مستديرة</a:t>
            </a:r>
            <a:r>
              <a:rPr lang="ar-DZ" dirty="0"/>
              <a:t>, ثم رأى فيما بعد شيئًا آخر مستديرًا، فسوف يتعرّف على خاصية “الاستدارة” لأنه يملك تمثيلًا ذهنيًا </a:t>
            </a:r>
            <a:r>
              <a:rPr lang="ar-DZ" b="1" dirty="0"/>
              <a:t>غير مرتبط بحاسة معينة</a:t>
            </a:r>
            <a:r>
              <a:rPr lang="ar-DZ" dirty="0"/>
              <a:t>.</a:t>
            </a:r>
            <a:br>
              <a:rPr lang="ar-DZ" dirty="0"/>
            </a:br>
            <a:r>
              <a:rPr lang="ar-DZ" dirty="0"/>
              <a:t>هنا خاصية الشكل (الدائري) هي </a:t>
            </a:r>
            <a:r>
              <a:rPr lang="ar-DZ" b="1" dirty="0"/>
              <a:t>معلومة أمودالية</a:t>
            </a:r>
            <a:r>
              <a:rPr lang="ar-DZ" dirty="0"/>
              <a:t> لأنها مشتركة بين الحواس.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Définition des concepts </a:t>
            </a:r>
          </a:p>
        </p:txBody>
      </p:sp>
      <p:sp>
        <p:nvSpPr>
          <p:cNvPr id="3" name="Content Placeholder 2"/>
          <p:cNvSpPr>
            <a:spLocks noGrp="1"/>
          </p:cNvSpPr>
          <p:nvPr>
            <p:ph idx="1"/>
          </p:nvPr>
        </p:nvSpPr>
        <p:spPr/>
        <p:txBody>
          <a:bodyPr/>
          <a:lstStyle/>
          <a:p>
            <a:r>
              <a:rPr lang="fr-FR" dirty="0"/>
              <a:t>L'</a:t>
            </a:r>
            <a:r>
              <a:rPr lang="fr-FR" b="1" dirty="0"/>
              <a:t>intermodalité sensorielle</a:t>
            </a:r>
            <a:r>
              <a:rPr lang="fr-FR" dirty="0"/>
              <a:t> </a:t>
            </a:r>
          </a:p>
          <a:p>
            <a:r>
              <a:rPr lang="fr-FR" dirty="0"/>
              <a:t>va un peu plus loin : elle désigne la capacité de notre cerveau à lier et à intégrer des informations provenant de différentes modalités sensorielles pour former une perception cohérente et unifiée.</a:t>
            </a:r>
          </a:p>
        </p:txBody>
      </p:sp>
      <p:sp>
        <p:nvSpPr>
          <p:cNvPr id="6" name="TextBox 5">
            <a:extLst>
              <a:ext uri="{FF2B5EF4-FFF2-40B4-BE49-F238E27FC236}">
                <a16:creationId xmlns:a16="http://schemas.microsoft.com/office/drawing/2014/main" id="{F1716723-D170-9B5C-D546-06E3E82B66ED}"/>
              </a:ext>
            </a:extLst>
          </p:cNvPr>
          <p:cNvSpPr txBox="1"/>
          <p:nvPr/>
        </p:nvSpPr>
        <p:spPr>
          <a:xfrm>
            <a:off x="1515649" y="3583181"/>
            <a:ext cx="10208712" cy="3046988"/>
          </a:xfrm>
          <a:prstGeom prst="rect">
            <a:avLst/>
          </a:prstGeom>
          <a:noFill/>
        </p:spPr>
        <p:txBody>
          <a:bodyPr wrap="square">
            <a:spAutoFit/>
          </a:bodyPr>
          <a:lstStyle/>
          <a:p>
            <a:pPr algn="r" rtl="1">
              <a:buNone/>
            </a:pPr>
            <a:br>
              <a:rPr lang="ar-DZ" sz="2400" dirty="0"/>
            </a:br>
            <a:r>
              <a:rPr lang="ar-DZ" sz="2400" dirty="0"/>
              <a:t>هي قدرة الطفل على </a:t>
            </a:r>
            <a:r>
              <a:rPr lang="ar-DZ" sz="2400" b="1" dirty="0"/>
              <a:t>ربط المعلومات القادمة من حاستين مختلفتين</a:t>
            </a:r>
            <a:r>
              <a:rPr lang="ar-DZ" sz="2400" dirty="0"/>
              <a:t>، مثل ربط ما يسمعه بما يراه، أو ما يلمسه بما يراه…</a:t>
            </a:r>
            <a:br>
              <a:rPr lang="ar-DZ" sz="2400" dirty="0"/>
            </a:br>
            <a:r>
              <a:rPr lang="ar-DZ" sz="2400" b="1" dirty="0"/>
              <a:t>هي عملية انتقال أو ترجمة بين حاسة وأخرى.</a:t>
            </a:r>
            <a:endParaRPr lang="ar-DZ" sz="2400" dirty="0"/>
          </a:p>
          <a:p>
            <a:pPr algn="r" rtl="1">
              <a:buNone/>
            </a:pPr>
            <a:r>
              <a:rPr lang="ar-DZ" sz="2400" b="1" dirty="0"/>
              <a:t>مثال :</a:t>
            </a:r>
            <a:br>
              <a:rPr lang="ar-DZ" sz="2400" dirty="0"/>
            </a:br>
            <a:r>
              <a:rPr lang="ar-DZ" sz="2400" dirty="0"/>
              <a:t>طفل يلمس لعبة ذات شكل معيّن ثم تُعرض عليه بصريًا مجموعة ألعاب مختلفة، فيستطيع اختيار اللعبة التي لمسها سابقًا </a:t>
            </a:r>
            <a:r>
              <a:rPr lang="ar-DZ" sz="2400" b="1" dirty="0"/>
              <a:t>دون أن يراها أثناء اللمس</a:t>
            </a:r>
            <a:r>
              <a:rPr lang="ar-DZ" sz="2400" dirty="0"/>
              <a:t>.</a:t>
            </a:r>
            <a:br>
              <a:rPr lang="ar-DZ" sz="2400" dirty="0"/>
            </a:br>
            <a:r>
              <a:rPr lang="ar-DZ" sz="2400" dirty="0"/>
              <a:t>هنا قام الطفل بربط </a:t>
            </a:r>
            <a:r>
              <a:rPr lang="ar-DZ" sz="2400" b="1" dirty="0"/>
              <a:t>اللمس → بالرؤية</a:t>
            </a:r>
            <a:r>
              <a:rPr lang="ar-DZ" sz="2400" dirty="0"/>
              <a:t>، وهذا هو الترابط بين الحواس.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Définition des concepts </a:t>
            </a:r>
          </a:p>
        </p:txBody>
      </p:sp>
      <p:sp>
        <p:nvSpPr>
          <p:cNvPr id="3" name="Content Placeholder 2"/>
          <p:cNvSpPr>
            <a:spLocks noGrp="1"/>
          </p:cNvSpPr>
          <p:nvPr>
            <p:ph idx="1"/>
          </p:nvPr>
        </p:nvSpPr>
        <p:spPr/>
        <p:txBody>
          <a:bodyPr/>
          <a:lstStyle/>
          <a:p>
            <a:r>
              <a:rPr lang="fr-FR" dirty="0"/>
              <a:t>La </a:t>
            </a:r>
            <a:r>
              <a:rPr lang="fr-FR" b="1" dirty="0"/>
              <a:t>multimodalité sensorielle</a:t>
            </a:r>
            <a:r>
              <a:rPr lang="fr-FR" dirty="0"/>
              <a:t> </a:t>
            </a:r>
          </a:p>
          <a:p>
            <a:r>
              <a:rPr lang="fr-FR" dirty="0"/>
              <a:t>est un terme plus général qui englobe à la fois l'</a:t>
            </a:r>
            <a:r>
              <a:rPr lang="fr-FR" dirty="0" err="1"/>
              <a:t>amodalité</a:t>
            </a:r>
            <a:r>
              <a:rPr lang="fr-FR" dirty="0"/>
              <a:t> et l'intermodalité. Elle fait référence à l'utilisation de plusieurs modalités sensorielles dans un processus cognitif donné.</a:t>
            </a:r>
          </a:p>
        </p:txBody>
      </p:sp>
      <p:sp>
        <p:nvSpPr>
          <p:cNvPr id="6" name="TextBox 5">
            <a:extLst>
              <a:ext uri="{FF2B5EF4-FFF2-40B4-BE49-F238E27FC236}">
                <a16:creationId xmlns:a16="http://schemas.microsoft.com/office/drawing/2014/main" id="{8A397598-02AD-A564-B969-4B5B4946C19F}"/>
              </a:ext>
            </a:extLst>
          </p:cNvPr>
          <p:cNvSpPr txBox="1"/>
          <p:nvPr/>
        </p:nvSpPr>
        <p:spPr>
          <a:xfrm>
            <a:off x="851771" y="3633362"/>
            <a:ext cx="10359024" cy="2862322"/>
          </a:xfrm>
          <a:prstGeom prst="rect">
            <a:avLst/>
          </a:prstGeom>
          <a:noFill/>
        </p:spPr>
        <p:txBody>
          <a:bodyPr wrap="square">
            <a:spAutoFit/>
          </a:bodyPr>
          <a:lstStyle/>
          <a:p>
            <a:pPr algn="r" rtl="1">
              <a:buNone/>
            </a:pPr>
            <a:br>
              <a:rPr lang="ar-DZ" sz="2000" dirty="0"/>
            </a:br>
            <a:r>
              <a:rPr lang="ar-DZ" sz="2000" dirty="0"/>
              <a:t>هي استخدام </a:t>
            </a:r>
            <a:r>
              <a:rPr lang="ar-DZ" sz="2000" b="1" dirty="0"/>
              <a:t>عدة حواس في الوقت نفسه</a:t>
            </a:r>
            <a:r>
              <a:rPr lang="ar-DZ" sz="2000" dirty="0"/>
              <a:t> من أجل فهم شيء أو أداء مهمة.</a:t>
            </a:r>
            <a:br>
              <a:rPr lang="ar-DZ" sz="2000" dirty="0"/>
            </a:br>
            <a:r>
              <a:rPr lang="ar-DZ" sz="2000" dirty="0"/>
              <a:t>الترابط بين الحواس هنا يكون </a:t>
            </a:r>
            <a:r>
              <a:rPr lang="ar-DZ" sz="2000" b="1" dirty="0"/>
              <a:t>متزامنًا</a:t>
            </a:r>
            <a:r>
              <a:rPr lang="ar-DZ" sz="2000" dirty="0"/>
              <a:t>.</a:t>
            </a:r>
          </a:p>
          <a:p>
            <a:pPr algn="r" rtl="1">
              <a:buNone/>
            </a:pPr>
            <a:r>
              <a:rPr lang="ar-DZ" sz="2000" b="1" dirty="0"/>
              <a:t>مثال :</a:t>
            </a:r>
            <a:br>
              <a:rPr lang="ar-DZ" sz="2000" dirty="0"/>
            </a:br>
            <a:r>
              <a:rPr lang="ar-DZ" sz="2000" dirty="0"/>
              <a:t>عندما يأخذ الطفل كوبًا، فهو :</a:t>
            </a:r>
          </a:p>
          <a:p>
            <a:pPr algn="r" rtl="1">
              <a:buFont typeface="Arial" panose="020B0604020202020204" pitchFamily="34" charset="0"/>
              <a:buChar char="•"/>
            </a:pPr>
            <a:r>
              <a:rPr lang="ar-DZ" sz="2000" b="1" dirty="0"/>
              <a:t>يراه بعينيه</a:t>
            </a:r>
            <a:r>
              <a:rPr lang="ar-DZ" sz="2000" dirty="0"/>
              <a:t> (حاسة البصر)،</a:t>
            </a:r>
          </a:p>
          <a:p>
            <a:pPr algn="r" rtl="1">
              <a:buFont typeface="Arial" panose="020B0604020202020204" pitchFamily="34" charset="0"/>
              <a:buChar char="•"/>
            </a:pPr>
            <a:r>
              <a:rPr lang="ar-DZ" sz="2000" b="1" dirty="0"/>
              <a:t>يلمسه بيده</a:t>
            </a:r>
            <a:r>
              <a:rPr lang="ar-DZ" sz="2000" dirty="0"/>
              <a:t> (حاسة اللمس)،</a:t>
            </a:r>
          </a:p>
          <a:p>
            <a:pPr algn="r" rtl="1">
              <a:buFont typeface="Arial" panose="020B0604020202020204" pitchFamily="34" charset="0"/>
              <a:buChar char="•"/>
            </a:pPr>
            <a:r>
              <a:rPr lang="ar-DZ" sz="2000" b="1" dirty="0"/>
              <a:t>يسمع صوت الكوب عند وضعه على الطاولة</a:t>
            </a:r>
            <a:r>
              <a:rPr lang="ar-DZ" sz="2000" dirty="0"/>
              <a:t> (السمع).</a:t>
            </a:r>
          </a:p>
          <a:p>
            <a:pPr algn="r" rtl="1">
              <a:buNone/>
            </a:pPr>
            <a:r>
              <a:rPr lang="ar-DZ" sz="2000" dirty="0"/>
              <a:t>هذه الحواس تعمل معًا في اللحظة نفسها لتكوين </a:t>
            </a:r>
            <a:r>
              <a:rPr lang="ar-DZ" sz="2000" b="1" dirty="0"/>
              <a:t>تجربة متعددة الحواس</a:t>
            </a:r>
            <a:r>
              <a:rPr lang="ar-DZ" sz="2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Définition des concepts </a:t>
            </a:r>
          </a:p>
        </p:txBody>
      </p:sp>
      <p:sp>
        <p:nvSpPr>
          <p:cNvPr id="3" name="Content Placeholder 2"/>
          <p:cNvSpPr>
            <a:spLocks noGrp="1"/>
          </p:cNvSpPr>
          <p:nvPr>
            <p:ph idx="1"/>
          </p:nvPr>
        </p:nvSpPr>
        <p:spPr/>
        <p:txBody>
          <a:bodyPr/>
          <a:lstStyle/>
          <a:p>
            <a:br>
              <a:rPr lang="fr-FR" dirty="0"/>
            </a:br>
            <a:endParaRPr lang="fr-FR" dirty="0"/>
          </a:p>
        </p:txBody>
      </p:sp>
      <p:graphicFrame>
        <p:nvGraphicFramePr>
          <p:cNvPr id="7" name="Table 6"/>
          <p:cNvGraphicFramePr>
            <a:graphicFrameLocks noGrp="1"/>
          </p:cNvGraphicFramePr>
          <p:nvPr>
            <p:custDataLst>
              <p:tags r:id="rId1"/>
            </p:custDataLst>
          </p:nvPr>
        </p:nvGraphicFramePr>
        <p:xfrm>
          <a:off x="110490" y="1783080"/>
          <a:ext cx="7164705" cy="5210908"/>
        </p:xfrm>
        <a:graphic>
          <a:graphicData uri="http://schemas.openxmlformats.org/drawingml/2006/table">
            <a:tbl>
              <a:tblPr>
                <a:tableStyleId>{3C2FFA5D-87B4-456A-9821-1D502468CF0F}</a:tableStyleId>
              </a:tblPr>
              <a:tblGrid>
                <a:gridCol w="2388235">
                  <a:extLst>
                    <a:ext uri="{9D8B030D-6E8A-4147-A177-3AD203B41FA5}">
                      <a16:colId xmlns:a16="http://schemas.microsoft.com/office/drawing/2014/main" val="20000"/>
                    </a:ext>
                  </a:extLst>
                </a:gridCol>
                <a:gridCol w="2388235">
                  <a:extLst>
                    <a:ext uri="{9D8B030D-6E8A-4147-A177-3AD203B41FA5}">
                      <a16:colId xmlns:a16="http://schemas.microsoft.com/office/drawing/2014/main" val="20001"/>
                    </a:ext>
                  </a:extLst>
                </a:gridCol>
                <a:gridCol w="2388235">
                  <a:extLst>
                    <a:ext uri="{9D8B030D-6E8A-4147-A177-3AD203B41FA5}">
                      <a16:colId xmlns:a16="http://schemas.microsoft.com/office/drawing/2014/main" val="20002"/>
                    </a:ext>
                  </a:extLst>
                </a:gridCol>
              </a:tblGrid>
              <a:tr h="312420">
                <a:tc>
                  <a:txBody>
                    <a:bodyPr/>
                    <a:lstStyle/>
                    <a:p>
                      <a:pPr rtl="0" fontAlgn="b"/>
                      <a:r>
                        <a:rPr lang="fr-FR" sz="2000" dirty="0">
                          <a:effectLst/>
                        </a:rPr>
                        <a:t>Concept</a:t>
                      </a:r>
                    </a:p>
                  </a:txBody>
                  <a:tcPr marL="5276" marR="5276" marT="3517" marB="3517" anchor="b"/>
                </a:tc>
                <a:tc>
                  <a:txBody>
                    <a:bodyPr/>
                    <a:lstStyle/>
                    <a:p>
                      <a:pPr rtl="0" fontAlgn="b"/>
                      <a:r>
                        <a:rPr lang="fr-FR" sz="2000" dirty="0">
                          <a:effectLst/>
                        </a:rPr>
                        <a:t>Définition</a:t>
                      </a:r>
                    </a:p>
                  </a:txBody>
                  <a:tcPr marL="5276" marR="5276" marT="3517" marB="3517" anchor="b"/>
                </a:tc>
                <a:tc>
                  <a:txBody>
                    <a:bodyPr/>
                    <a:lstStyle/>
                    <a:p>
                      <a:pPr rtl="0" fontAlgn="b"/>
                      <a:r>
                        <a:rPr lang="fr-FR" sz="2000" dirty="0">
                          <a:effectLst/>
                        </a:rPr>
                        <a:t>Exemple</a:t>
                      </a:r>
                    </a:p>
                  </a:txBody>
                  <a:tcPr marL="5276" marR="5276" marT="3517" marB="3517" anchor="b"/>
                </a:tc>
                <a:extLst>
                  <a:ext uri="{0D108BD9-81ED-4DB2-BD59-A6C34878D82A}">
                    <a16:rowId xmlns:a16="http://schemas.microsoft.com/office/drawing/2014/main" val="10000"/>
                  </a:ext>
                </a:extLst>
              </a:tr>
              <a:tr h="1260475">
                <a:tc>
                  <a:txBody>
                    <a:bodyPr/>
                    <a:lstStyle/>
                    <a:p>
                      <a:pPr rtl="0" fontAlgn="b"/>
                      <a:r>
                        <a:rPr lang="fr-FR" sz="2000" dirty="0">
                          <a:effectLst/>
                        </a:rPr>
                        <a:t>Amodalité</a:t>
                      </a:r>
                    </a:p>
                  </a:txBody>
                  <a:tcPr marL="5276" marR="5276" marT="3517" marB="3517" anchor="b"/>
                </a:tc>
                <a:tc>
                  <a:txBody>
                    <a:bodyPr/>
                    <a:lstStyle/>
                    <a:p>
                      <a:pPr rtl="0" fontAlgn="b"/>
                      <a:r>
                        <a:rPr lang="fr-FR" sz="2000" dirty="0">
                          <a:effectLst/>
                        </a:rPr>
                        <a:t>Représentation abstraite, indépendante de la modalité sensorielle</a:t>
                      </a:r>
                    </a:p>
                  </a:txBody>
                  <a:tcPr marL="5276" marR="5276" marT="3517" marB="3517" anchor="b"/>
                </a:tc>
                <a:tc>
                  <a:txBody>
                    <a:bodyPr/>
                    <a:lstStyle/>
                    <a:p>
                      <a:pPr rtl="0" fontAlgn="b"/>
                      <a:r>
                        <a:rPr lang="fr-FR" sz="2000" dirty="0">
                          <a:effectLst/>
                        </a:rPr>
                        <a:t>Reconnaître un objet par le toucher ou la vue</a:t>
                      </a:r>
                    </a:p>
                  </a:txBody>
                  <a:tcPr marL="0" marR="0" marT="3517" marB="3517" anchor="b"/>
                </a:tc>
                <a:extLst>
                  <a:ext uri="{0D108BD9-81ED-4DB2-BD59-A6C34878D82A}">
                    <a16:rowId xmlns:a16="http://schemas.microsoft.com/office/drawing/2014/main" val="10001"/>
                  </a:ext>
                </a:extLst>
              </a:tr>
              <a:tr h="1836420">
                <a:tc>
                  <a:txBody>
                    <a:bodyPr/>
                    <a:lstStyle/>
                    <a:p>
                      <a:pPr rtl="0" fontAlgn="b"/>
                      <a:r>
                        <a:rPr lang="fr-FR" sz="2000" dirty="0">
                          <a:effectLst/>
                        </a:rPr>
                        <a:t>Intermodalité</a:t>
                      </a:r>
                    </a:p>
                  </a:txBody>
                  <a:tcPr marL="5276" marR="5276" marT="3517" marB="3517" anchor="b"/>
                </a:tc>
                <a:tc>
                  <a:txBody>
                    <a:bodyPr/>
                    <a:lstStyle/>
                    <a:p>
                      <a:pPr rtl="0" fontAlgn="b"/>
                      <a:r>
                        <a:rPr lang="fr-FR" sz="2000" dirty="0">
                          <a:effectLst/>
                        </a:rPr>
                        <a:t>Intégration d'informations provenant de différentes modalités sensorielles</a:t>
                      </a:r>
                    </a:p>
                  </a:txBody>
                  <a:tcPr marL="5276" marR="5276" marT="3517" marB="3517" anchor="b"/>
                </a:tc>
                <a:tc>
                  <a:txBody>
                    <a:bodyPr/>
                    <a:lstStyle/>
                    <a:p>
                      <a:pPr rtl="0" fontAlgn="b"/>
                      <a:r>
                        <a:rPr lang="fr-FR" sz="2000" dirty="0">
                          <a:effectLst/>
                        </a:rPr>
                        <a:t>Comprendre la parole en combinant la vue et l'ouïe</a:t>
                      </a:r>
                    </a:p>
                  </a:txBody>
                  <a:tcPr marL="0" marR="0" marT="3517" marB="3517" anchor="b"/>
                </a:tc>
                <a:extLst>
                  <a:ext uri="{0D108BD9-81ED-4DB2-BD59-A6C34878D82A}">
                    <a16:rowId xmlns:a16="http://schemas.microsoft.com/office/drawing/2014/main" val="10002"/>
                  </a:ext>
                </a:extLst>
              </a:tr>
              <a:tr h="1511300">
                <a:tc>
                  <a:txBody>
                    <a:bodyPr/>
                    <a:lstStyle/>
                    <a:p>
                      <a:pPr rtl="0" fontAlgn="b"/>
                      <a:r>
                        <a:rPr lang="fr-FR" sz="2000" dirty="0">
                          <a:effectLst/>
                        </a:rPr>
                        <a:t>Multimodalité</a:t>
                      </a:r>
                    </a:p>
                  </a:txBody>
                  <a:tcPr marL="5276" marR="5276" marT="3517" marB="3517" anchor="b"/>
                </a:tc>
                <a:tc>
                  <a:txBody>
                    <a:bodyPr/>
                    <a:lstStyle/>
                    <a:p>
                      <a:pPr rtl="0" fontAlgn="b"/>
                      <a:r>
                        <a:rPr lang="fr-FR" sz="2000" dirty="0">
                          <a:effectLst/>
                        </a:rPr>
                        <a:t>Utilisation de plusieurs modalités sensorielles dans un processus cognitif</a:t>
                      </a:r>
                    </a:p>
                  </a:txBody>
                  <a:tcPr marL="5276" marR="5276" marT="3517" marB="3517" anchor="b"/>
                </a:tc>
                <a:tc>
                  <a:txBody>
                    <a:bodyPr/>
                    <a:lstStyle/>
                    <a:p>
                      <a:pPr rtl="0" fontAlgn="b"/>
                      <a:r>
                        <a:rPr lang="fr-FR" sz="2000" dirty="0">
                          <a:effectLst/>
                        </a:rPr>
                        <a:t>Lire un livre (vue) ou l'écouter (ouïe)</a:t>
                      </a:r>
                    </a:p>
                  </a:txBody>
                  <a:tcPr marL="0" marR="0" marT="3517" marB="3517" anchor="b"/>
                </a:tc>
                <a:extLst>
                  <a:ext uri="{0D108BD9-81ED-4DB2-BD59-A6C34878D82A}">
                    <a16:rowId xmlns:a16="http://schemas.microsoft.com/office/drawing/2014/main" val="10003"/>
                  </a:ext>
                </a:extLst>
              </a:tr>
            </a:tbl>
          </a:graphicData>
        </a:graphic>
      </p:graphicFrame>
      <p:sp>
        <p:nvSpPr>
          <p:cNvPr id="5" name="Zone de texte 4"/>
          <p:cNvSpPr txBox="1"/>
          <p:nvPr/>
        </p:nvSpPr>
        <p:spPr>
          <a:xfrm>
            <a:off x="853440" y="3596005"/>
            <a:ext cx="5080000" cy="994410"/>
          </a:xfrm>
          <a:prstGeom prst="rect">
            <a:avLst/>
          </a:prstGeom>
        </p:spPr>
        <p:txBody>
          <a:bodyPr>
            <a:noAutofit/>
          </a:bodyPr>
          <a:lstStyle/>
          <a:p>
            <a:r>
              <a:rPr sz="1600"/>
              <a:t>Exporter vers Sheets</a:t>
            </a:r>
          </a:p>
        </p:txBody>
      </p:sp>
      <p:pic>
        <p:nvPicPr>
          <p:cNvPr id="8" name="Image 7"/>
          <p:cNvPicPr>
            <a:picLocks noChangeAspect="1"/>
          </p:cNvPicPr>
          <p:nvPr/>
        </p:nvPicPr>
        <p:blipFill>
          <a:blip r:embed="rId4"/>
          <a:stretch>
            <a:fillRect/>
          </a:stretch>
        </p:blipFill>
        <p:spPr>
          <a:xfrm>
            <a:off x="7275195" y="2682875"/>
            <a:ext cx="4916805" cy="41744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dirty="0"/>
              <a:t>Les premières coordinations vision-audition</a:t>
            </a:r>
            <a:br>
              <a:rPr lang="fr-FR" dirty="0"/>
            </a:br>
            <a:r>
              <a:rPr lang="fr-FR" dirty="0"/>
              <a:t>Wertheimer, 1961; Muir &amp; Field, 1979; Morrongiello et al., 1994</a:t>
            </a:r>
            <a:br>
              <a:rPr lang="fr-FR" dirty="0"/>
            </a:br>
            <a:r>
              <a:rPr lang="ar-DZ" dirty="0"/>
              <a:t>اول تنسيق بين الرؤية و السمع </a:t>
            </a:r>
          </a:p>
        </p:txBody>
      </p:sp>
      <p:pic>
        <p:nvPicPr>
          <p:cNvPr id="6" name="Content Placeholder 5"/>
          <p:cNvPicPr>
            <a:picLocks noGrp="1" noChangeAspect="1"/>
          </p:cNvPicPr>
          <p:nvPr>
            <p:ph idx="1"/>
          </p:nvPr>
        </p:nvPicPr>
        <p:blipFill>
          <a:blip r:embed="rId3"/>
          <a:stretch>
            <a:fillRect/>
          </a:stretch>
        </p:blipFill>
        <p:spPr>
          <a:xfrm>
            <a:off x="2489875" y="2794000"/>
            <a:ext cx="5996225" cy="35988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97B5-DC97-3DA2-3F53-8B6A8977127E}"/>
              </a:ext>
            </a:extLst>
          </p:cNvPr>
          <p:cNvSpPr>
            <a:spLocks noGrp="1"/>
          </p:cNvSpPr>
          <p:nvPr>
            <p:ph type="title"/>
          </p:nvPr>
        </p:nvSpPr>
        <p:spPr>
          <a:xfrm>
            <a:off x="3033387" y="213227"/>
            <a:ext cx="8610600" cy="1293028"/>
          </a:xfrm>
        </p:spPr>
        <p:txBody>
          <a:bodyPr>
            <a:normAutofit fontScale="90000"/>
          </a:bodyPr>
          <a:lstStyle/>
          <a:p>
            <a:r>
              <a:rPr lang="ar-DZ" dirty="0"/>
              <a:t>أول تنسيق بين الرؤية والسمع (</a:t>
            </a:r>
            <a:r>
              <a:rPr lang="fr-FR" dirty="0"/>
              <a:t>Les premières coordinations vision-audition)</a:t>
            </a:r>
            <a:br>
              <a:rPr lang="fr-FR" dirty="0"/>
            </a:br>
            <a:endParaRPr lang="fr-FR" dirty="0"/>
          </a:p>
        </p:txBody>
      </p:sp>
      <p:sp>
        <p:nvSpPr>
          <p:cNvPr id="3" name="Content Placeholder 2">
            <a:extLst>
              <a:ext uri="{FF2B5EF4-FFF2-40B4-BE49-F238E27FC236}">
                <a16:creationId xmlns:a16="http://schemas.microsoft.com/office/drawing/2014/main" id="{14710A7C-8E12-A1D4-3F5C-21BDE32EBCFB}"/>
              </a:ext>
            </a:extLst>
          </p:cNvPr>
          <p:cNvSpPr>
            <a:spLocks noGrp="1"/>
          </p:cNvSpPr>
          <p:nvPr>
            <p:ph idx="1"/>
          </p:nvPr>
        </p:nvSpPr>
        <p:spPr>
          <a:xfrm>
            <a:off x="685800" y="1340286"/>
            <a:ext cx="10820400" cy="4878400"/>
          </a:xfrm>
        </p:spPr>
        <p:txBody>
          <a:bodyPr>
            <a:normAutofit fontScale="77500" lnSpcReduction="20000"/>
          </a:bodyPr>
          <a:lstStyle/>
          <a:p>
            <a:pPr marL="0" indent="0" algn="r" rtl="1">
              <a:buNone/>
            </a:pPr>
            <a:endParaRPr lang="ar-DZ" dirty="0"/>
          </a:p>
          <a:p>
            <a:pPr algn="r" rtl="1">
              <a:lnSpc>
                <a:spcPct val="120000"/>
              </a:lnSpc>
            </a:pPr>
            <a:r>
              <a:rPr lang="ar-DZ" dirty="0"/>
              <a:t>الدراسات: </a:t>
            </a:r>
            <a:r>
              <a:rPr lang="ar-DZ" b="1" dirty="0"/>
              <a:t>ويرثيمر (1961)، مور وفيلد (1979)، مورونجيلو وآخرون (1994)</a:t>
            </a:r>
            <a:endParaRPr lang="ar-DZ" dirty="0"/>
          </a:p>
          <a:p>
            <a:pPr algn="r" rtl="1">
              <a:lnSpc>
                <a:spcPct val="120000"/>
              </a:lnSpc>
            </a:pPr>
            <a:r>
              <a:rPr lang="ar-DZ" b="1" dirty="0"/>
              <a:t>التعريف :</a:t>
            </a:r>
            <a:br>
              <a:rPr lang="ar-DZ" dirty="0"/>
            </a:br>
            <a:r>
              <a:rPr lang="ar-DZ" dirty="0"/>
              <a:t>أول مراحل </a:t>
            </a:r>
            <a:r>
              <a:rPr lang="ar-DZ" b="1" dirty="0"/>
              <a:t>تنسيق الحواس</a:t>
            </a:r>
            <a:r>
              <a:rPr lang="ar-DZ" dirty="0"/>
              <a:t> عند الرضيع حيث يبدأ الطفل بربط المعلومات القادمة من حاستي البصر والسمع. هذا التنسيق يُعتبر من أهم مهارات الإدراك المبكر لأنه يمكّن الطفل من فهم البيئة من حوله بشكل متكامل.</a:t>
            </a:r>
          </a:p>
          <a:p>
            <a:pPr algn="r" rtl="1">
              <a:lnSpc>
                <a:spcPct val="120000"/>
              </a:lnSpc>
            </a:pPr>
            <a:r>
              <a:rPr lang="ar-DZ" b="1" dirty="0"/>
              <a:t>أمثلة من الدراسات :</a:t>
            </a:r>
            <a:endParaRPr lang="ar-DZ" dirty="0"/>
          </a:p>
          <a:p>
            <a:pPr algn="r" rtl="1">
              <a:lnSpc>
                <a:spcPct val="120000"/>
              </a:lnSpc>
            </a:pPr>
            <a:r>
              <a:rPr lang="fr-FR" b="1" dirty="0"/>
              <a:t>Wertheimer, 1961</a:t>
            </a:r>
            <a:r>
              <a:rPr lang="fr-FR" dirty="0"/>
              <a:t> : </a:t>
            </a:r>
            <a:r>
              <a:rPr lang="ar-DZ" dirty="0"/>
              <a:t>لاحظ أن الرضع يستطيعون متابعة مصدر صوتي بعينيهم، مثل النظر نحو الصوت المصدَر عن الألعاب.</a:t>
            </a:r>
          </a:p>
          <a:p>
            <a:pPr algn="r" rtl="1">
              <a:lnSpc>
                <a:spcPct val="120000"/>
              </a:lnSpc>
            </a:pPr>
            <a:r>
              <a:rPr lang="fr-FR" b="1" dirty="0"/>
              <a:t>Muir &amp; Field, 1979</a:t>
            </a:r>
            <a:r>
              <a:rPr lang="fr-FR" dirty="0"/>
              <a:t> : </a:t>
            </a:r>
            <a:r>
              <a:rPr lang="ar-DZ" dirty="0"/>
              <a:t>أظهرت التجارب أن الرضّع يوجهون نظرتهم تلقائيًا نحو مكان الصوت، حتى لو لم يروا الجسم الذي يصدره مباشرة.</a:t>
            </a:r>
          </a:p>
          <a:p>
            <a:pPr algn="r" rtl="1">
              <a:lnSpc>
                <a:spcPct val="120000"/>
              </a:lnSpc>
            </a:pPr>
            <a:r>
              <a:rPr lang="fr-FR" b="1" dirty="0"/>
              <a:t>Morrongiello et al., 1994</a:t>
            </a:r>
            <a:r>
              <a:rPr lang="fr-FR" dirty="0"/>
              <a:t> : </a:t>
            </a:r>
            <a:r>
              <a:rPr lang="ar-DZ" dirty="0"/>
              <a:t>أظهرت الدراسات أن الرضع في عمر بضعة أشهر قادرون على </a:t>
            </a:r>
            <a:r>
              <a:rPr lang="ar-DZ" b="1" dirty="0"/>
              <a:t>ربط الوجه المتحرك بالصوت الصادر منه</a:t>
            </a:r>
            <a:r>
              <a:rPr lang="ar-DZ" dirty="0"/>
              <a:t>، مثل الابتسامة أو الكلام.</a:t>
            </a:r>
          </a:p>
          <a:p>
            <a:pPr algn="r" rtl="1">
              <a:lnSpc>
                <a:spcPct val="120000"/>
              </a:lnSpc>
            </a:pPr>
            <a:r>
              <a:rPr lang="ar-DZ" b="1" dirty="0"/>
              <a:t>الاستنتاج :</a:t>
            </a:r>
            <a:endParaRPr lang="ar-DZ" dirty="0"/>
          </a:p>
          <a:p>
            <a:pPr algn="r" rtl="1">
              <a:lnSpc>
                <a:spcPct val="120000"/>
              </a:lnSpc>
            </a:pPr>
            <a:r>
              <a:rPr lang="ar-DZ" dirty="0"/>
              <a:t>الرضيع لا يلتقط كل حاسة بشكل منفصل، بل يبدأ منذ الأشهر الأولى </a:t>
            </a:r>
            <a:r>
              <a:rPr lang="ar-DZ" b="1" dirty="0"/>
              <a:t>بتناغم الرؤية والسمع</a:t>
            </a:r>
            <a:r>
              <a:rPr lang="ar-DZ" dirty="0"/>
              <a:t>.</a:t>
            </a:r>
          </a:p>
          <a:p>
            <a:pPr algn="r" rtl="1">
              <a:lnSpc>
                <a:spcPct val="120000"/>
              </a:lnSpc>
            </a:pPr>
            <a:r>
              <a:rPr lang="ar-DZ" dirty="0"/>
              <a:t>هذا التنسيق هو أساس لاحق لتعلم اللغة والتفاعل الاجتماعي وفهم البيئة المحيطة.</a:t>
            </a:r>
          </a:p>
          <a:p>
            <a:pPr algn="r" rtl="1"/>
            <a:endParaRPr lang="fr-FR" dirty="0"/>
          </a:p>
        </p:txBody>
      </p:sp>
    </p:spTree>
    <p:extLst>
      <p:ext uri="{BB962C8B-B14F-4D97-AF65-F5344CB8AC3E}">
        <p14:creationId xmlns:p14="http://schemas.microsoft.com/office/powerpoint/2010/main" val="200258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normAutofit fontScale="90000"/>
          </a:bodyPr>
          <a:lstStyle/>
          <a:p>
            <a:pPr eaLnBrk="1" hangingPunct="1"/>
            <a:r>
              <a:rPr lang="fr-FR" sz="2400" dirty="0"/>
              <a:t>Tétines expérimentales utilisées dans l’étude sur le transfert intermodal vision-exploration tactile chez des bébés de 29 jours</a:t>
            </a:r>
            <a:br>
              <a:rPr lang="fr-FR" sz="2400" dirty="0"/>
            </a:br>
            <a:r>
              <a:rPr lang="fr-FR" sz="2400" dirty="0"/>
              <a:t>(d’après Meltzoff et Borton, 1979)</a:t>
            </a:r>
          </a:p>
        </p:txBody>
      </p:sp>
      <p:pic>
        <p:nvPicPr>
          <p:cNvPr id="45059" name="Picture 5"/>
          <p:cNvPicPr>
            <a:picLocks noChangeAspect="1" noChangeArrowheads="1"/>
          </p:cNvPicPr>
          <p:nvPr/>
        </p:nvPicPr>
        <p:blipFill>
          <a:blip r:embed="rId3"/>
          <a:srcRect/>
          <a:stretch>
            <a:fillRect/>
          </a:stretch>
        </p:blipFill>
        <p:spPr bwMode="auto">
          <a:xfrm>
            <a:off x="400050" y="2894965"/>
            <a:ext cx="5391150" cy="3350260"/>
          </a:xfrm>
          <a:prstGeom prst="rect">
            <a:avLst/>
          </a:prstGeom>
          <a:noFill/>
          <a:ln w="9525">
            <a:noFill/>
            <a:miter lim="800000"/>
            <a:headEnd/>
            <a:tailEnd/>
          </a:ln>
        </p:spPr>
      </p:pic>
      <p:sp>
        <p:nvSpPr>
          <p:cNvPr id="2" name="ZoneTexte 1"/>
          <p:cNvSpPr txBox="1"/>
          <p:nvPr/>
        </p:nvSpPr>
        <p:spPr>
          <a:xfrm>
            <a:off x="6353810" y="3542665"/>
            <a:ext cx="4680585" cy="1568450"/>
          </a:xfrm>
          <a:prstGeom prst="rect">
            <a:avLst/>
          </a:prstGeom>
          <a:noFill/>
        </p:spPr>
        <p:txBody>
          <a:bodyPr wrap="square" rtlCol="0">
            <a:spAutoFit/>
          </a:bodyPr>
          <a:lstStyle/>
          <a:p>
            <a:pPr algn="ctr"/>
            <a:r>
              <a:rPr lang="fr-FR" sz="3200" dirty="0"/>
              <a:t>Transfert intermodal de la modalité tactile-orale a la modalité visuelle </a:t>
            </a:r>
          </a:p>
        </p:txBody>
      </p:sp>
      <p:pic>
        <p:nvPicPr>
          <p:cNvPr id="3" name="Image 2"/>
          <p:cNvPicPr>
            <a:picLocks noChangeAspect="1"/>
          </p:cNvPicPr>
          <p:nvPr/>
        </p:nvPicPr>
        <p:blipFill>
          <a:blip r:embed="rId4"/>
          <a:stretch>
            <a:fillRect/>
          </a:stretch>
        </p:blipFill>
        <p:spPr>
          <a:xfrm>
            <a:off x="2863850" y="2094230"/>
            <a:ext cx="7861300" cy="1187450"/>
          </a:xfrm>
          <a:prstGeom prst="rect">
            <a:avLst/>
          </a:prstGeom>
        </p:spPr>
      </p:pic>
      <p:pic>
        <p:nvPicPr>
          <p:cNvPr id="5" name="Image 4"/>
          <p:cNvPicPr>
            <a:picLocks noChangeAspect="1"/>
          </p:cNvPicPr>
          <p:nvPr/>
        </p:nvPicPr>
        <p:blipFill>
          <a:blip r:embed="rId5"/>
          <a:srcRect r="42039" b="6780"/>
          <a:stretch>
            <a:fillRect/>
          </a:stretch>
        </p:blipFill>
        <p:spPr>
          <a:xfrm>
            <a:off x="6553200" y="5519420"/>
            <a:ext cx="4655820" cy="58483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64*357"/>
  <p:tag name="TABLE_ENDDRAG_RECT" val="8*170*564*35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50</TotalTime>
  <Words>1744</Words>
  <Application>Microsoft Office PowerPoint</Application>
  <PresentationFormat>Widescreen</PresentationFormat>
  <Paragraphs>141</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PowerPoint Presentation</vt:lpstr>
      <vt:lpstr>Coordination des modalité sensorielles التناسق بين الحواس </vt:lpstr>
      <vt:lpstr>Définition des concepts  تعريف المفاهيم  </vt:lpstr>
      <vt:lpstr>Définition des concepts </vt:lpstr>
      <vt:lpstr>Définition des concepts </vt:lpstr>
      <vt:lpstr>Définition des concepts </vt:lpstr>
      <vt:lpstr>Les premières coordinations vision-audition Wertheimer, 1961; Muir &amp; Field, 1979; Morrongiello et al., 1994 اول تنسيق بين الرؤية و السمع </vt:lpstr>
      <vt:lpstr>أول تنسيق بين الرؤية والسمع (Les premières coordinations vision-audition) </vt:lpstr>
      <vt:lpstr>Tétines expérimentales utilisées dans l’étude sur le transfert intermodal vision-exploration tactile chez des bébés de 29 jours (d’après Meltzoff et Borton, 1979)</vt:lpstr>
      <vt:lpstr>للهايات(sucette)   التجريبية المستخدمة في دراسة النقل بين الحواس (الرؤية – الاستكشاف اللمسي) عند رضّع بعمر 29 يومًا </vt:lpstr>
      <vt:lpstr>Kaye et Bower (1994) Bébés de 13 heures:  dur/mou et souple/rigide</vt:lpstr>
      <vt:lpstr>كاي وباور (Kaye et Bower, 1994) </vt:lpstr>
      <vt:lpstr>PowerPoint Presentation</vt:lpstr>
      <vt:lpstr>Asymétrie développementale نمو غير متزامن        </vt:lpstr>
      <vt:lpstr>Appariement scène visuelle/son Bahrick (1987) تنسيق بين صورة و صوت </vt:lpstr>
      <vt:lpstr>التنسيق بين المشهد البصري والصوت (Appariement scène visuelle / son) تنسيق بين صورة وصوت </vt:lpstr>
      <vt:lpstr>McDonald et McGurk, 1978</vt:lpstr>
      <vt:lpstr>Perception bimodale des émotions (Walker, 1982) الادراك المزدوج للانفعلات </vt:lpstr>
      <vt:lpstr>Pourquoi le traitement  multimodal est-il plus efficace?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tima borsali</dc:creator>
  <cp:lastModifiedBy>tima borsali</cp:lastModifiedBy>
  <cp:revision>1</cp:revision>
  <dcterms:created xsi:type="dcterms:W3CDTF">2025-12-01T17:11:27Z</dcterms:created>
  <dcterms:modified xsi:type="dcterms:W3CDTF">2025-12-01T18:01:41Z</dcterms:modified>
</cp:coreProperties>
</file>