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Bodoni FLF" charset="1" panose="02000606090000020003"/>
      <p:regular r:id="rId13"/>
    </p:embeddedFont>
    <p:embeddedFont>
      <p:font typeface="Archivo Black" charset="1" panose="020B0A03020202020B04"/>
      <p:regular r:id="rId14"/>
    </p:embeddedFont>
    <p:embeddedFont>
      <p:font typeface="DM Sans" charset="1" panose="00000000000000000000"/>
      <p:regular r:id="rId15"/>
    </p:embeddedFont>
    <p:embeddedFont>
      <p:font typeface="Alatsi" charset="1" panose="00000500000000000000"/>
      <p:regular r:id="rId16"/>
    </p:embeddedFont>
    <p:embeddedFont>
      <p:font typeface="Agrandir Bold" charset="1" panose="00000800000000000000"/>
      <p:regular r:id="rId17"/>
    </p:embeddedFont>
    <p:embeddedFont>
      <p:font typeface="Helvetica World" charset="1" panose="020B0500040000020004"/>
      <p:regular r:id="rId18"/>
    </p:embeddedFont>
    <p:embeddedFont>
      <p:font typeface="Helvetica World Bold" charset="1" panose="020B0800040000020004"/>
      <p:regular r:id="rId19"/>
    </p:embeddedFont>
    <p:embeddedFont>
      <p:font typeface="TT Chocolates Bold" charset="1" panose="02000803020000020003"/>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svg" Type="http://schemas.openxmlformats.org/officeDocument/2006/relationships/image"/><Relationship Id="rId2" Target="../media/image9.png" Type="http://schemas.openxmlformats.org/officeDocument/2006/relationships/image"/><Relationship Id="rId3" Target="../media/image10.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 Id="rId3" Target="../media/image22.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4814" t="-164" r="0" b="-1383"/>
            </a:stretch>
          </a:blipFill>
        </p:spPr>
      </p:sp>
      <p:sp>
        <p:nvSpPr>
          <p:cNvPr name="AutoShape 3" id="3"/>
          <p:cNvSpPr/>
          <p:nvPr/>
        </p:nvSpPr>
        <p:spPr>
          <a:xfrm>
            <a:off x="2314330" y="5172649"/>
            <a:ext cx="6829670" cy="0"/>
          </a:xfrm>
          <a:prstGeom prst="line">
            <a:avLst/>
          </a:prstGeom>
          <a:ln cap="rnd" w="19050">
            <a:solidFill>
              <a:srgbClr val="000000"/>
            </a:solidFill>
            <a:prstDash val="solid"/>
            <a:headEnd type="none" len="sm" w="sm"/>
            <a:tailEnd type="none" len="sm" w="sm"/>
          </a:ln>
        </p:spPr>
      </p:sp>
      <p:sp>
        <p:nvSpPr>
          <p:cNvPr name="AutoShape 4" id="4"/>
          <p:cNvSpPr/>
          <p:nvPr/>
        </p:nvSpPr>
        <p:spPr>
          <a:xfrm>
            <a:off x="2895471" y="6592901"/>
            <a:ext cx="6829670" cy="0"/>
          </a:xfrm>
          <a:prstGeom prst="line">
            <a:avLst/>
          </a:prstGeom>
          <a:ln cap="rnd" w="19050">
            <a:solidFill>
              <a:srgbClr val="000000"/>
            </a:solidFill>
            <a:prstDash val="solid"/>
            <a:headEnd type="none" len="sm" w="sm"/>
            <a:tailEnd type="none" len="sm" w="sm"/>
          </a:ln>
        </p:spPr>
      </p:sp>
      <p:grpSp>
        <p:nvGrpSpPr>
          <p:cNvPr name="Group 5" id="5"/>
          <p:cNvGrpSpPr/>
          <p:nvPr/>
        </p:nvGrpSpPr>
        <p:grpSpPr>
          <a:xfrm rot="0">
            <a:off x="2629292" y="7815599"/>
            <a:ext cx="6028410" cy="1763765"/>
            <a:chOff x="0" y="0"/>
            <a:chExt cx="1587729" cy="464531"/>
          </a:xfrm>
        </p:grpSpPr>
        <p:sp>
          <p:nvSpPr>
            <p:cNvPr name="Freeform 6" id="6"/>
            <p:cNvSpPr/>
            <p:nvPr/>
          </p:nvSpPr>
          <p:spPr>
            <a:xfrm flipH="false" flipV="false" rot="0">
              <a:off x="0" y="0"/>
              <a:ext cx="1587729" cy="464531"/>
            </a:xfrm>
            <a:custGeom>
              <a:avLst/>
              <a:gdLst/>
              <a:ahLst/>
              <a:cxnLst/>
              <a:rect r="r" b="b" t="t" l="l"/>
              <a:pathLst>
                <a:path h="464531" w="1587729">
                  <a:moveTo>
                    <a:pt x="107876" y="0"/>
                  </a:moveTo>
                  <a:lnTo>
                    <a:pt x="1479853" y="0"/>
                  </a:lnTo>
                  <a:cubicBezTo>
                    <a:pt x="1508464" y="0"/>
                    <a:pt x="1535902" y="11365"/>
                    <a:pt x="1556133" y="31596"/>
                  </a:cubicBezTo>
                  <a:cubicBezTo>
                    <a:pt x="1576364" y="51827"/>
                    <a:pt x="1587729" y="79266"/>
                    <a:pt x="1587729" y="107876"/>
                  </a:cubicBezTo>
                  <a:lnTo>
                    <a:pt x="1587729" y="356655"/>
                  </a:lnTo>
                  <a:cubicBezTo>
                    <a:pt x="1587729" y="385265"/>
                    <a:pt x="1576364" y="412704"/>
                    <a:pt x="1556133" y="432935"/>
                  </a:cubicBezTo>
                  <a:cubicBezTo>
                    <a:pt x="1535902" y="453165"/>
                    <a:pt x="1508464" y="464531"/>
                    <a:pt x="1479853" y="464531"/>
                  </a:cubicBezTo>
                  <a:lnTo>
                    <a:pt x="107876" y="464531"/>
                  </a:lnTo>
                  <a:cubicBezTo>
                    <a:pt x="79266" y="464531"/>
                    <a:pt x="51827" y="453165"/>
                    <a:pt x="31596" y="432935"/>
                  </a:cubicBezTo>
                  <a:cubicBezTo>
                    <a:pt x="11365" y="412704"/>
                    <a:pt x="0" y="385265"/>
                    <a:pt x="0" y="356655"/>
                  </a:cubicBezTo>
                  <a:lnTo>
                    <a:pt x="0" y="107876"/>
                  </a:lnTo>
                  <a:cubicBezTo>
                    <a:pt x="0" y="79266"/>
                    <a:pt x="11365" y="51827"/>
                    <a:pt x="31596" y="31596"/>
                  </a:cubicBezTo>
                  <a:cubicBezTo>
                    <a:pt x="51827" y="11365"/>
                    <a:pt x="79266" y="0"/>
                    <a:pt x="107876" y="0"/>
                  </a:cubicBezTo>
                  <a:close/>
                </a:path>
              </a:pathLst>
            </a:custGeom>
            <a:solidFill>
              <a:srgbClr val="FFFFFF">
                <a:alpha val="73725"/>
              </a:srgbClr>
            </a:solidFill>
          </p:spPr>
        </p:sp>
        <p:sp>
          <p:nvSpPr>
            <p:cNvPr name="TextBox 7" id="7"/>
            <p:cNvSpPr txBox="true"/>
            <p:nvPr/>
          </p:nvSpPr>
          <p:spPr>
            <a:xfrm>
              <a:off x="0" y="-38100"/>
              <a:ext cx="1587729" cy="502631"/>
            </a:xfrm>
            <a:prstGeom prst="rect">
              <a:avLst/>
            </a:prstGeom>
          </p:spPr>
          <p:txBody>
            <a:bodyPr anchor="ctr" rtlCol="false" tIns="50800" lIns="50800" bIns="50800" rIns="50800"/>
            <a:lstStyle/>
            <a:p>
              <a:pPr algn="ctr">
                <a:lnSpc>
                  <a:spcPts val="2630"/>
                </a:lnSpc>
              </a:pPr>
            </a:p>
          </p:txBody>
        </p:sp>
      </p:grpSp>
      <p:grpSp>
        <p:nvGrpSpPr>
          <p:cNvPr name="Group 8" id="8"/>
          <p:cNvGrpSpPr/>
          <p:nvPr/>
        </p:nvGrpSpPr>
        <p:grpSpPr>
          <a:xfrm rot="0">
            <a:off x="230221" y="173896"/>
            <a:ext cx="2665250" cy="2947749"/>
            <a:chOff x="0" y="0"/>
            <a:chExt cx="412917" cy="456684"/>
          </a:xfrm>
        </p:grpSpPr>
        <p:sp>
          <p:nvSpPr>
            <p:cNvPr name="Freeform 9" id="9"/>
            <p:cNvSpPr/>
            <p:nvPr/>
          </p:nvSpPr>
          <p:spPr>
            <a:xfrm flipH="false" flipV="false" rot="0">
              <a:off x="0" y="0"/>
              <a:ext cx="412917" cy="456684"/>
            </a:xfrm>
            <a:custGeom>
              <a:avLst/>
              <a:gdLst/>
              <a:ahLst/>
              <a:cxnLst/>
              <a:rect r="r" b="b" t="t" l="l"/>
              <a:pathLst>
                <a:path h="456684" w="412917">
                  <a:moveTo>
                    <a:pt x="66810" y="0"/>
                  </a:moveTo>
                  <a:lnTo>
                    <a:pt x="346107" y="0"/>
                  </a:lnTo>
                  <a:cubicBezTo>
                    <a:pt x="363826" y="0"/>
                    <a:pt x="380820" y="7039"/>
                    <a:pt x="393349" y="19568"/>
                  </a:cubicBezTo>
                  <a:cubicBezTo>
                    <a:pt x="405878" y="32097"/>
                    <a:pt x="412917" y="49091"/>
                    <a:pt x="412917" y="66810"/>
                  </a:cubicBezTo>
                  <a:lnTo>
                    <a:pt x="412917" y="389874"/>
                  </a:lnTo>
                  <a:cubicBezTo>
                    <a:pt x="412917" y="407593"/>
                    <a:pt x="405878" y="424586"/>
                    <a:pt x="393349" y="437115"/>
                  </a:cubicBezTo>
                  <a:cubicBezTo>
                    <a:pt x="380820" y="449645"/>
                    <a:pt x="363826" y="456684"/>
                    <a:pt x="346107" y="456684"/>
                  </a:cubicBezTo>
                  <a:lnTo>
                    <a:pt x="66810" y="456684"/>
                  </a:lnTo>
                  <a:cubicBezTo>
                    <a:pt x="49091" y="456684"/>
                    <a:pt x="32097" y="449645"/>
                    <a:pt x="19568" y="437115"/>
                  </a:cubicBezTo>
                  <a:cubicBezTo>
                    <a:pt x="7039" y="424586"/>
                    <a:pt x="0" y="407593"/>
                    <a:pt x="0" y="389874"/>
                  </a:cubicBezTo>
                  <a:lnTo>
                    <a:pt x="0" y="66810"/>
                  </a:lnTo>
                  <a:cubicBezTo>
                    <a:pt x="0" y="49091"/>
                    <a:pt x="7039" y="32097"/>
                    <a:pt x="19568" y="19568"/>
                  </a:cubicBezTo>
                  <a:cubicBezTo>
                    <a:pt x="32097" y="7039"/>
                    <a:pt x="49091" y="0"/>
                    <a:pt x="66810" y="0"/>
                  </a:cubicBezTo>
                  <a:close/>
                </a:path>
              </a:pathLst>
            </a:custGeom>
            <a:blipFill>
              <a:blip r:embed="rId3"/>
              <a:stretch>
                <a:fillRect l="0" t="-12099" r="0" b="-12099"/>
              </a:stretch>
            </a:blipFill>
          </p:spPr>
        </p:sp>
      </p:grpSp>
      <p:sp>
        <p:nvSpPr>
          <p:cNvPr name="TextBox 10" id="10"/>
          <p:cNvSpPr txBox="true"/>
          <p:nvPr/>
        </p:nvSpPr>
        <p:spPr>
          <a:xfrm rot="0">
            <a:off x="3235690" y="3637393"/>
            <a:ext cx="8115300" cy="1218391"/>
          </a:xfrm>
          <a:prstGeom prst="rect">
            <a:avLst/>
          </a:prstGeom>
        </p:spPr>
        <p:txBody>
          <a:bodyPr anchor="t" rtlCol="false" tIns="0" lIns="0" bIns="0" rIns="0">
            <a:spAutoFit/>
          </a:bodyPr>
          <a:lstStyle/>
          <a:p>
            <a:pPr algn="r" rtl="true">
              <a:lnSpc>
                <a:spcPts val="9494"/>
              </a:lnSpc>
            </a:pPr>
            <a:r>
              <a:rPr lang="ar-EG" sz="6781">
                <a:solidFill>
                  <a:srgbClr val="000000"/>
                </a:solidFill>
                <a:latin typeface="Bodoni FLF"/>
                <a:ea typeface="Bodoni FLF"/>
                <a:cs typeface="Bodoni FLF"/>
                <a:sym typeface="Bodoni FLF"/>
                <a:rtl val="true"/>
              </a:rPr>
              <a:t>المحاضرة السابعة (تابع)</a:t>
            </a:r>
          </a:p>
        </p:txBody>
      </p:sp>
      <p:sp>
        <p:nvSpPr>
          <p:cNvPr name="TextBox 11" id="11"/>
          <p:cNvSpPr txBox="true"/>
          <p:nvPr/>
        </p:nvSpPr>
        <p:spPr>
          <a:xfrm rot="0">
            <a:off x="3513153" y="8643760"/>
            <a:ext cx="3780187" cy="614540"/>
          </a:xfrm>
          <a:prstGeom prst="rect">
            <a:avLst/>
          </a:prstGeom>
        </p:spPr>
        <p:txBody>
          <a:bodyPr anchor="t" rtlCol="false" tIns="0" lIns="0" bIns="0" rIns="0">
            <a:spAutoFit/>
          </a:bodyPr>
          <a:lstStyle/>
          <a:p>
            <a:pPr algn="ctr" rtl="true">
              <a:lnSpc>
                <a:spcPts val="4977"/>
              </a:lnSpc>
            </a:pPr>
            <a:r>
              <a:rPr lang="ar-EG" sz="3555">
                <a:solidFill>
                  <a:srgbClr val="000000"/>
                </a:solidFill>
                <a:latin typeface="Archivo Black"/>
                <a:ea typeface="Archivo Black"/>
                <a:cs typeface="Archivo Black"/>
                <a:sym typeface="Archivo Black"/>
                <a:rtl val="true"/>
              </a:rPr>
              <a:t>د.هواري أحلام</a:t>
            </a:r>
          </a:p>
        </p:txBody>
      </p:sp>
      <p:sp>
        <p:nvSpPr>
          <p:cNvPr name="TextBox 12" id="12"/>
          <p:cNvSpPr txBox="true"/>
          <p:nvPr/>
        </p:nvSpPr>
        <p:spPr>
          <a:xfrm rot="0">
            <a:off x="4861538" y="8114721"/>
            <a:ext cx="4863603" cy="605239"/>
          </a:xfrm>
          <a:prstGeom prst="rect">
            <a:avLst/>
          </a:prstGeom>
        </p:spPr>
        <p:txBody>
          <a:bodyPr anchor="t" rtlCol="false" tIns="0" lIns="0" bIns="0" rIns="0">
            <a:spAutoFit/>
          </a:bodyPr>
          <a:lstStyle/>
          <a:p>
            <a:pPr algn="ctr" rtl="true">
              <a:lnSpc>
                <a:spcPts val="4965"/>
              </a:lnSpc>
              <a:spcBef>
                <a:spcPct val="0"/>
              </a:spcBef>
            </a:pPr>
            <a:r>
              <a:rPr lang="ar-EG" sz="3546">
                <a:solidFill>
                  <a:srgbClr val="000000"/>
                </a:solidFill>
                <a:latin typeface="DM Sans"/>
                <a:ea typeface="DM Sans"/>
                <a:cs typeface="DM Sans"/>
                <a:sym typeface="DM Sans"/>
                <a:rtl val="true"/>
              </a:rPr>
              <a:t>من اعداد:</a:t>
            </a:r>
          </a:p>
        </p:txBody>
      </p:sp>
      <p:sp>
        <p:nvSpPr>
          <p:cNvPr name="TextBox 13" id="13"/>
          <p:cNvSpPr txBox="true"/>
          <p:nvPr/>
        </p:nvSpPr>
        <p:spPr>
          <a:xfrm rot="0">
            <a:off x="3982471" y="5001199"/>
            <a:ext cx="7724961" cy="1591702"/>
          </a:xfrm>
          <a:prstGeom prst="rect">
            <a:avLst/>
          </a:prstGeom>
        </p:spPr>
        <p:txBody>
          <a:bodyPr anchor="t" rtlCol="false" tIns="0" lIns="0" bIns="0" rIns="0">
            <a:spAutoFit/>
          </a:bodyPr>
          <a:lstStyle/>
          <a:p>
            <a:pPr algn="ctr" rtl="true">
              <a:lnSpc>
                <a:spcPts val="13068"/>
              </a:lnSpc>
            </a:pPr>
            <a:r>
              <a:rPr lang="ar-EG" sz="9334">
                <a:solidFill>
                  <a:srgbClr val="000000"/>
                </a:solidFill>
                <a:latin typeface="Alatsi"/>
                <a:ea typeface="Alatsi"/>
                <a:cs typeface="Alatsi"/>
                <a:sym typeface="Alatsi"/>
                <a:rtl val="true"/>
              </a:rPr>
              <a:t>نموذج كوتر</a:t>
            </a:r>
          </a:p>
        </p:txBody>
      </p:sp>
      <p:sp>
        <p:nvSpPr>
          <p:cNvPr name="TextBox 14" id="14"/>
          <p:cNvSpPr txBox="true"/>
          <p:nvPr/>
        </p:nvSpPr>
        <p:spPr>
          <a:xfrm rot="0">
            <a:off x="2314330" y="601124"/>
            <a:ext cx="9898961" cy="2007569"/>
          </a:xfrm>
          <a:prstGeom prst="rect">
            <a:avLst/>
          </a:prstGeom>
        </p:spPr>
        <p:txBody>
          <a:bodyPr anchor="t" rtlCol="false" tIns="0" lIns="0" bIns="0" rIns="0">
            <a:spAutoFit/>
          </a:bodyPr>
          <a:lstStyle/>
          <a:p>
            <a:pPr algn="ctr" rtl="true">
              <a:lnSpc>
                <a:spcPts val="5308"/>
              </a:lnSpc>
            </a:pPr>
            <a:r>
              <a:rPr lang="ar-EG" b="true" sz="4826">
                <a:solidFill>
                  <a:srgbClr val="FFFFFF"/>
                </a:solidFill>
                <a:latin typeface="Agrandir Bold"/>
                <a:ea typeface="Agrandir Bold"/>
                <a:cs typeface="Agrandir Bold"/>
                <a:sym typeface="Agrandir Bold"/>
                <a:rtl val="true"/>
              </a:rPr>
              <a:t>جامعة أبو بكر بلقايد</a:t>
            </a:r>
          </a:p>
          <a:p>
            <a:pPr algn="ctr" rtl="true">
              <a:lnSpc>
                <a:spcPts val="5308"/>
              </a:lnSpc>
            </a:pPr>
            <a:r>
              <a:rPr lang="ar-EG" b="true" sz="4826">
                <a:solidFill>
                  <a:srgbClr val="FFFFFF"/>
                </a:solidFill>
                <a:latin typeface="Agrandir Bold"/>
                <a:ea typeface="Agrandir Bold"/>
                <a:cs typeface="Agrandir Bold"/>
                <a:sym typeface="Agrandir Bold"/>
                <a:rtl val="true"/>
              </a:rPr>
              <a:t>كلية العلوم الانسانية والاجتماعية</a:t>
            </a:r>
          </a:p>
          <a:p>
            <a:pPr algn="ctr" rtl="true">
              <a:lnSpc>
                <a:spcPts val="4208"/>
              </a:lnSpc>
            </a:pPr>
            <a:r>
              <a:rPr lang="ar-EG" b="true" sz="3826">
                <a:solidFill>
                  <a:srgbClr val="FFFFFF"/>
                </a:solidFill>
                <a:latin typeface="Agrandir Bold"/>
                <a:ea typeface="Agrandir Bold"/>
                <a:cs typeface="Agrandir Bold"/>
                <a:sym typeface="Agrandir Bold"/>
                <a:rtl val="true"/>
              </a:rPr>
              <a:t>قسم علم النفس</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232998" y="1028700"/>
            <a:ext cx="6055002" cy="5174275"/>
          </a:xfrm>
          <a:custGeom>
            <a:avLst/>
            <a:gdLst/>
            <a:ahLst/>
            <a:cxnLst/>
            <a:rect r="r" b="b" t="t" l="l"/>
            <a:pathLst>
              <a:path h="5174275" w="6055002">
                <a:moveTo>
                  <a:pt x="0" y="0"/>
                </a:moveTo>
                <a:lnTo>
                  <a:pt x="6055002" y="0"/>
                </a:lnTo>
                <a:lnTo>
                  <a:pt x="6055002" y="5174275"/>
                </a:lnTo>
                <a:lnTo>
                  <a:pt x="0" y="51742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04419" y="7724635"/>
            <a:ext cx="4460488" cy="4114800"/>
          </a:xfrm>
          <a:custGeom>
            <a:avLst/>
            <a:gdLst/>
            <a:ahLst/>
            <a:cxnLst/>
            <a:rect r="r" b="b" t="t" l="l"/>
            <a:pathLst>
              <a:path h="4114800" w="4460488">
                <a:moveTo>
                  <a:pt x="0" y="0"/>
                </a:moveTo>
                <a:lnTo>
                  <a:pt x="4460488" y="0"/>
                </a:lnTo>
                <a:lnTo>
                  <a:pt x="446048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646647" y="790575"/>
            <a:ext cx="11586351" cy="8597624"/>
          </a:xfrm>
          <a:prstGeom prst="rect">
            <a:avLst/>
          </a:prstGeom>
        </p:spPr>
        <p:txBody>
          <a:bodyPr anchor="t" rtlCol="false" tIns="0" lIns="0" bIns="0" rIns="0">
            <a:spAutoFit/>
          </a:bodyPr>
          <a:lstStyle/>
          <a:p>
            <a:pPr algn="just" rtl="true">
              <a:lnSpc>
                <a:spcPts val="9688"/>
              </a:lnSpc>
            </a:pPr>
            <a:r>
              <a:rPr lang="ar-EG" sz="6055">
                <a:solidFill>
                  <a:srgbClr val="000000"/>
                </a:solidFill>
                <a:latin typeface="Archivo Black"/>
                <a:ea typeface="Archivo Black"/>
                <a:cs typeface="Archivo Black"/>
                <a:sym typeface="Archivo Black"/>
                <a:rtl val="true"/>
              </a:rPr>
              <a:t> وهو من أكثر النماذج شهرة في التغيير التنظيمي، حيث تم الرجوع إليه في عدة دراسات حديثة كما أنّه صالح لكل المنظمات وفي جميع البيئات، فيقترح الباحث أن التغيير التنظيمي الناجح يتبع الخطوات التالية: </a:t>
            </a:r>
          </a:p>
          <a:p>
            <a:pPr algn="l">
              <a:lnSpc>
                <a:spcPts val="10328"/>
              </a:lnSpc>
            </a:pPr>
          </a:p>
        </p:txBody>
      </p:sp>
      <p:sp>
        <p:nvSpPr>
          <p:cNvPr name="Freeform 5" id="5"/>
          <p:cNvSpPr/>
          <p:nvPr/>
        </p:nvSpPr>
        <p:spPr>
          <a:xfrm flipH="false" flipV="false" rot="0">
            <a:off x="12789148" y="7724635"/>
            <a:ext cx="4942703" cy="4114800"/>
          </a:xfrm>
          <a:custGeom>
            <a:avLst/>
            <a:gdLst/>
            <a:ahLst/>
            <a:cxnLst/>
            <a:rect r="r" b="b" t="t" l="l"/>
            <a:pathLst>
              <a:path h="4114800" w="4942703">
                <a:moveTo>
                  <a:pt x="0" y="0"/>
                </a:moveTo>
                <a:lnTo>
                  <a:pt x="4942702" y="0"/>
                </a:lnTo>
                <a:lnTo>
                  <a:pt x="494270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transition spd="fast">
    <p:push dir="l"/>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350746"/>
            <a:ext cx="3977109" cy="6281270"/>
            <a:chOff x="0" y="0"/>
            <a:chExt cx="812800" cy="1283700"/>
          </a:xfrm>
        </p:grpSpPr>
        <p:sp>
          <p:nvSpPr>
            <p:cNvPr name="Freeform 3" id="3"/>
            <p:cNvSpPr/>
            <p:nvPr/>
          </p:nvSpPr>
          <p:spPr>
            <a:xfrm flipH="false" flipV="false" rot="0">
              <a:off x="0" y="0"/>
              <a:ext cx="812800" cy="1283700"/>
            </a:xfrm>
            <a:custGeom>
              <a:avLst/>
              <a:gdLst/>
              <a:ahLst/>
              <a:cxnLst/>
              <a:rect r="r" b="b" t="t" l="l"/>
              <a:pathLst>
                <a:path h="1283700" w="812800">
                  <a:moveTo>
                    <a:pt x="9733" y="0"/>
                  </a:moveTo>
                  <a:lnTo>
                    <a:pt x="803067" y="0"/>
                  </a:lnTo>
                  <a:cubicBezTo>
                    <a:pt x="808442" y="0"/>
                    <a:pt x="812800" y="4358"/>
                    <a:pt x="812800" y="9733"/>
                  </a:cubicBezTo>
                  <a:lnTo>
                    <a:pt x="812800" y="1273967"/>
                  </a:lnTo>
                  <a:cubicBezTo>
                    <a:pt x="812800" y="1279343"/>
                    <a:pt x="808442" y="1283700"/>
                    <a:pt x="803067" y="1283700"/>
                  </a:cubicBezTo>
                  <a:lnTo>
                    <a:pt x="9733" y="1283700"/>
                  </a:lnTo>
                  <a:cubicBezTo>
                    <a:pt x="4358" y="1283700"/>
                    <a:pt x="0" y="1279343"/>
                    <a:pt x="0" y="1273967"/>
                  </a:cubicBezTo>
                  <a:lnTo>
                    <a:pt x="0" y="9733"/>
                  </a:lnTo>
                  <a:cubicBezTo>
                    <a:pt x="0" y="4358"/>
                    <a:pt x="4358" y="0"/>
                    <a:pt x="9733" y="0"/>
                  </a:cubicBezTo>
                  <a:close/>
                </a:path>
              </a:pathLst>
            </a:custGeom>
            <a:solidFill>
              <a:srgbClr val="C3CDC8"/>
            </a:solidFill>
          </p:spPr>
        </p:sp>
        <p:sp>
          <p:nvSpPr>
            <p:cNvPr name="TextBox 4" id="4"/>
            <p:cNvSpPr txBox="true"/>
            <p:nvPr/>
          </p:nvSpPr>
          <p:spPr>
            <a:xfrm>
              <a:off x="0" y="-38100"/>
              <a:ext cx="812800" cy="1321800"/>
            </a:xfrm>
            <a:prstGeom prst="rect">
              <a:avLst/>
            </a:prstGeom>
          </p:spPr>
          <p:txBody>
            <a:bodyPr anchor="ctr" rtlCol="false" tIns="50800" lIns="50800" bIns="50800" rIns="50800"/>
            <a:lstStyle/>
            <a:p>
              <a:pPr algn="ctr">
                <a:lnSpc>
                  <a:spcPts val="2660"/>
                </a:lnSpc>
              </a:pPr>
            </a:p>
          </p:txBody>
        </p:sp>
      </p:grpSp>
      <p:grpSp>
        <p:nvGrpSpPr>
          <p:cNvPr name="Group 5" id="5"/>
          <p:cNvGrpSpPr/>
          <p:nvPr/>
        </p:nvGrpSpPr>
        <p:grpSpPr>
          <a:xfrm rot="0">
            <a:off x="-71676" y="4005730"/>
            <a:ext cx="3977109" cy="6281270"/>
            <a:chOff x="0" y="0"/>
            <a:chExt cx="812800" cy="1283700"/>
          </a:xfrm>
        </p:grpSpPr>
        <p:sp>
          <p:nvSpPr>
            <p:cNvPr name="Freeform 6" id="6"/>
            <p:cNvSpPr/>
            <p:nvPr/>
          </p:nvSpPr>
          <p:spPr>
            <a:xfrm flipH="false" flipV="false" rot="0">
              <a:off x="0" y="0"/>
              <a:ext cx="812800" cy="1283700"/>
            </a:xfrm>
            <a:custGeom>
              <a:avLst/>
              <a:gdLst/>
              <a:ahLst/>
              <a:cxnLst/>
              <a:rect r="r" b="b" t="t" l="l"/>
              <a:pathLst>
                <a:path h="1283700" w="812800">
                  <a:moveTo>
                    <a:pt x="9733" y="0"/>
                  </a:moveTo>
                  <a:lnTo>
                    <a:pt x="803067" y="0"/>
                  </a:lnTo>
                  <a:cubicBezTo>
                    <a:pt x="808442" y="0"/>
                    <a:pt x="812800" y="4358"/>
                    <a:pt x="812800" y="9733"/>
                  </a:cubicBezTo>
                  <a:lnTo>
                    <a:pt x="812800" y="1273967"/>
                  </a:lnTo>
                  <a:cubicBezTo>
                    <a:pt x="812800" y="1279343"/>
                    <a:pt x="808442" y="1283700"/>
                    <a:pt x="803067" y="1283700"/>
                  </a:cubicBezTo>
                  <a:lnTo>
                    <a:pt x="9733" y="1283700"/>
                  </a:lnTo>
                  <a:cubicBezTo>
                    <a:pt x="4358" y="1283700"/>
                    <a:pt x="0" y="1279343"/>
                    <a:pt x="0" y="1273967"/>
                  </a:cubicBezTo>
                  <a:lnTo>
                    <a:pt x="0" y="9733"/>
                  </a:lnTo>
                  <a:cubicBezTo>
                    <a:pt x="0" y="4358"/>
                    <a:pt x="4358" y="0"/>
                    <a:pt x="9733" y="0"/>
                  </a:cubicBezTo>
                  <a:close/>
                </a:path>
              </a:pathLst>
            </a:custGeom>
            <a:solidFill>
              <a:srgbClr val="F0F1F3"/>
            </a:solidFill>
          </p:spPr>
        </p:sp>
        <p:sp>
          <p:nvSpPr>
            <p:cNvPr name="TextBox 7" id="7"/>
            <p:cNvSpPr txBox="true"/>
            <p:nvPr/>
          </p:nvSpPr>
          <p:spPr>
            <a:xfrm>
              <a:off x="0" y="-38100"/>
              <a:ext cx="812800" cy="1321800"/>
            </a:xfrm>
            <a:prstGeom prst="rect">
              <a:avLst/>
            </a:prstGeom>
          </p:spPr>
          <p:txBody>
            <a:bodyPr anchor="ctr" rtlCol="false" tIns="50800" lIns="50800" bIns="50800" rIns="50800"/>
            <a:lstStyle/>
            <a:p>
              <a:pPr algn="ctr">
                <a:lnSpc>
                  <a:spcPts val="2660"/>
                </a:lnSpc>
              </a:pPr>
            </a:p>
          </p:txBody>
        </p:sp>
      </p:grpSp>
      <p:grpSp>
        <p:nvGrpSpPr>
          <p:cNvPr name="Group 8" id="8"/>
          <p:cNvGrpSpPr/>
          <p:nvPr/>
        </p:nvGrpSpPr>
        <p:grpSpPr>
          <a:xfrm rot="0">
            <a:off x="17773650" y="9772650"/>
            <a:ext cx="556708" cy="556708"/>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69533" y="0"/>
                  </a:moveTo>
                  <a:lnTo>
                    <a:pt x="743267" y="0"/>
                  </a:lnTo>
                  <a:cubicBezTo>
                    <a:pt x="761708" y="0"/>
                    <a:pt x="779394" y="7326"/>
                    <a:pt x="792434" y="20366"/>
                  </a:cubicBezTo>
                  <a:cubicBezTo>
                    <a:pt x="805474" y="33406"/>
                    <a:pt x="812800" y="51092"/>
                    <a:pt x="812800" y="69533"/>
                  </a:cubicBezTo>
                  <a:lnTo>
                    <a:pt x="812800" y="743267"/>
                  </a:lnTo>
                  <a:cubicBezTo>
                    <a:pt x="812800" y="761708"/>
                    <a:pt x="805474" y="779394"/>
                    <a:pt x="792434" y="792434"/>
                  </a:cubicBezTo>
                  <a:cubicBezTo>
                    <a:pt x="779394" y="805474"/>
                    <a:pt x="761708" y="812800"/>
                    <a:pt x="743267" y="812800"/>
                  </a:cubicBezTo>
                  <a:lnTo>
                    <a:pt x="69533" y="812800"/>
                  </a:lnTo>
                  <a:cubicBezTo>
                    <a:pt x="51092" y="812800"/>
                    <a:pt x="33406" y="805474"/>
                    <a:pt x="20366" y="792434"/>
                  </a:cubicBezTo>
                  <a:cubicBezTo>
                    <a:pt x="7326" y="779394"/>
                    <a:pt x="0" y="761708"/>
                    <a:pt x="0" y="743267"/>
                  </a:cubicBezTo>
                  <a:lnTo>
                    <a:pt x="0" y="69533"/>
                  </a:lnTo>
                  <a:cubicBezTo>
                    <a:pt x="0" y="51092"/>
                    <a:pt x="7326" y="33406"/>
                    <a:pt x="20366" y="20366"/>
                  </a:cubicBezTo>
                  <a:cubicBezTo>
                    <a:pt x="33406" y="7326"/>
                    <a:pt x="51092" y="0"/>
                    <a:pt x="69533" y="0"/>
                  </a:cubicBezTo>
                  <a:close/>
                </a:path>
              </a:pathLst>
            </a:custGeom>
            <a:solidFill>
              <a:srgbClr val="D4D6D8"/>
            </a:solidFill>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60"/>
                </a:lnSpc>
              </a:pPr>
              <a:r>
                <a:rPr lang="en-US" sz="1900">
                  <a:solidFill>
                    <a:srgbClr val="000000"/>
                  </a:solidFill>
                  <a:latin typeface="Helvetica World"/>
                  <a:ea typeface="Helvetica World"/>
                  <a:cs typeface="Helvetica World"/>
                  <a:sym typeface="Helvetica World"/>
                </a:rPr>
                <a:t>3</a:t>
              </a:r>
            </a:p>
          </p:txBody>
        </p:sp>
      </p:grpSp>
      <p:grpSp>
        <p:nvGrpSpPr>
          <p:cNvPr name="Group 11" id="11"/>
          <p:cNvGrpSpPr/>
          <p:nvPr/>
        </p:nvGrpSpPr>
        <p:grpSpPr>
          <a:xfrm rot="0">
            <a:off x="17773650" y="-42358"/>
            <a:ext cx="556708" cy="556708"/>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69533" y="0"/>
                  </a:moveTo>
                  <a:lnTo>
                    <a:pt x="743267" y="0"/>
                  </a:lnTo>
                  <a:cubicBezTo>
                    <a:pt x="761708" y="0"/>
                    <a:pt x="779394" y="7326"/>
                    <a:pt x="792434" y="20366"/>
                  </a:cubicBezTo>
                  <a:cubicBezTo>
                    <a:pt x="805474" y="33406"/>
                    <a:pt x="812800" y="51092"/>
                    <a:pt x="812800" y="69533"/>
                  </a:cubicBezTo>
                  <a:lnTo>
                    <a:pt x="812800" y="743267"/>
                  </a:lnTo>
                  <a:cubicBezTo>
                    <a:pt x="812800" y="761708"/>
                    <a:pt x="805474" y="779394"/>
                    <a:pt x="792434" y="792434"/>
                  </a:cubicBezTo>
                  <a:cubicBezTo>
                    <a:pt x="779394" y="805474"/>
                    <a:pt x="761708" y="812800"/>
                    <a:pt x="743267" y="812800"/>
                  </a:cubicBezTo>
                  <a:lnTo>
                    <a:pt x="69533" y="812800"/>
                  </a:lnTo>
                  <a:cubicBezTo>
                    <a:pt x="51092" y="812800"/>
                    <a:pt x="33406" y="805474"/>
                    <a:pt x="20366" y="792434"/>
                  </a:cubicBezTo>
                  <a:cubicBezTo>
                    <a:pt x="7326" y="779394"/>
                    <a:pt x="0" y="761708"/>
                    <a:pt x="0" y="743267"/>
                  </a:cubicBezTo>
                  <a:lnTo>
                    <a:pt x="0" y="69533"/>
                  </a:lnTo>
                  <a:cubicBezTo>
                    <a:pt x="0" y="51092"/>
                    <a:pt x="7326" y="33406"/>
                    <a:pt x="20366" y="20366"/>
                  </a:cubicBezTo>
                  <a:cubicBezTo>
                    <a:pt x="33406" y="7326"/>
                    <a:pt x="51092" y="0"/>
                    <a:pt x="69533" y="0"/>
                  </a:cubicBezTo>
                  <a:close/>
                </a:path>
              </a:pathLst>
            </a:custGeom>
            <a:solidFill>
              <a:srgbClr val="2E4033"/>
            </a:solidFill>
          </p:spPr>
        </p:sp>
        <p:sp>
          <p:nvSpPr>
            <p:cNvPr name="TextBox 13" id="13"/>
            <p:cNvSpPr txBox="true"/>
            <p:nvPr/>
          </p:nvSpPr>
          <p:spPr>
            <a:xfrm>
              <a:off x="0" y="-38100"/>
              <a:ext cx="812800" cy="850900"/>
            </a:xfrm>
            <a:prstGeom prst="rect">
              <a:avLst/>
            </a:prstGeom>
          </p:spPr>
          <p:txBody>
            <a:bodyPr anchor="ctr" rtlCol="false" tIns="50800" lIns="50800" bIns="50800" rIns="50800"/>
            <a:lstStyle/>
            <a:p>
              <a:pPr algn="ctr">
                <a:lnSpc>
                  <a:spcPts val="2660"/>
                </a:lnSpc>
              </a:pPr>
            </a:p>
          </p:txBody>
        </p:sp>
      </p:grpSp>
      <p:sp>
        <p:nvSpPr>
          <p:cNvPr name="TextBox 14" id="14"/>
          <p:cNvSpPr txBox="true"/>
          <p:nvPr/>
        </p:nvSpPr>
        <p:spPr>
          <a:xfrm rot="0">
            <a:off x="336668" y="1008864"/>
            <a:ext cx="17436982" cy="7983522"/>
          </a:xfrm>
          <a:prstGeom prst="rect">
            <a:avLst/>
          </a:prstGeom>
        </p:spPr>
        <p:txBody>
          <a:bodyPr anchor="t" rtlCol="false" tIns="0" lIns="0" bIns="0" rIns="0">
            <a:spAutoFit/>
          </a:bodyPr>
          <a:lstStyle/>
          <a:p>
            <a:pPr algn="just" rtl="true">
              <a:lnSpc>
                <a:spcPts val="10207"/>
              </a:lnSpc>
            </a:pPr>
            <a:r>
              <a:rPr lang="en-US" b="true" sz="6112" spc="-79">
                <a:solidFill>
                  <a:srgbClr val="F4B4B7"/>
                </a:solidFill>
                <a:latin typeface="Helvetica World Bold"/>
                <a:ea typeface="Helvetica World Bold"/>
                <a:cs typeface="Helvetica World Bold"/>
                <a:sym typeface="Helvetica World Bold"/>
              </a:rPr>
              <a:t>1</a:t>
            </a:r>
            <a:r>
              <a:rPr lang="ar-EG" b="true" sz="6112" spc="-79">
                <a:solidFill>
                  <a:srgbClr val="F4B4B7"/>
                </a:solidFill>
                <a:latin typeface="Helvetica World Bold"/>
                <a:ea typeface="Helvetica World Bold"/>
                <a:cs typeface="Helvetica World Bold"/>
                <a:sym typeface="Helvetica World Bold"/>
                <a:rtl val="true"/>
              </a:rPr>
              <a:t>-ايجاد شعور بالحاجة للتغيير:</a:t>
            </a:r>
            <a:r>
              <a:rPr lang="ar-EG" sz="6112" spc="-79">
                <a:solidFill>
                  <a:srgbClr val="F4B4B7"/>
                </a:solidFill>
                <a:latin typeface="Helvetica World"/>
                <a:ea typeface="Helvetica World"/>
                <a:cs typeface="Helvetica World"/>
                <a:sym typeface="Helvetica World"/>
                <a:rtl val="true"/>
              </a:rPr>
              <a:t> </a:t>
            </a:r>
            <a:r>
              <a:rPr lang="ar-EG" sz="6112" spc="-79">
                <a:solidFill>
                  <a:srgbClr val="000000"/>
                </a:solidFill>
                <a:latin typeface="Helvetica World"/>
                <a:ea typeface="Helvetica World"/>
                <a:cs typeface="Helvetica World"/>
                <a:sym typeface="Helvetica World"/>
                <a:rtl val="true"/>
              </a:rPr>
              <a:t>تتضمن رصد الحقائق التنافسية، والأزمات الحالية، والأزمات والفرص المحتملة .</a:t>
            </a:r>
          </a:p>
          <a:p>
            <a:pPr algn="just" rtl="true">
              <a:lnSpc>
                <a:spcPts val="10207"/>
              </a:lnSpc>
            </a:pPr>
            <a:r>
              <a:rPr lang="ar-EG" b="true" sz="6112" spc="-79">
                <a:solidFill>
                  <a:srgbClr val="000000"/>
                </a:solidFill>
                <a:latin typeface="Helvetica World Bold"/>
                <a:ea typeface="Helvetica World Bold"/>
                <a:cs typeface="Helvetica World Bold"/>
                <a:sym typeface="Helvetica World Bold"/>
                <a:rtl val="true"/>
              </a:rPr>
              <a:t> </a:t>
            </a:r>
            <a:r>
              <a:rPr lang="en-US" b="true" sz="6112" spc="-79">
                <a:solidFill>
                  <a:srgbClr val="F4B4B7"/>
                </a:solidFill>
                <a:latin typeface="Helvetica World Bold"/>
                <a:ea typeface="Helvetica World Bold"/>
                <a:cs typeface="Helvetica World Bold"/>
                <a:sym typeface="Helvetica World Bold"/>
              </a:rPr>
              <a:t>2</a:t>
            </a:r>
            <a:r>
              <a:rPr lang="ar-EG" b="true" sz="6112" spc="-79">
                <a:solidFill>
                  <a:srgbClr val="F4B4B7"/>
                </a:solidFill>
                <a:latin typeface="Helvetica World Bold"/>
                <a:ea typeface="Helvetica World Bold"/>
                <a:cs typeface="Helvetica World Bold"/>
                <a:sym typeface="Helvetica World Bold"/>
                <a:rtl val="true"/>
              </a:rPr>
              <a:t>-ايجاد تحالف موجه للتغيير:</a:t>
            </a:r>
            <a:r>
              <a:rPr lang="ar-EG" sz="6112" spc="-79">
                <a:solidFill>
                  <a:srgbClr val="000000"/>
                </a:solidFill>
                <a:latin typeface="Helvetica World"/>
                <a:ea typeface="Helvetica World"/>
                <a:cs typeface="Helvetica World"/>
                <a:sym typeface="Helvetica World"/>
                <a:rtl val="true"/>
              </a:rPr>
              <a:t> إن جهود التغيير التنظيمي تتطلب جماعة قوية في المنظمة لتوجيه التغيير، ويجب أن يعمل هذا التحالف بمثابة فريق عمل.</a:t>
            </a:r>
          </a:p>
          <a:p>
            <a:pPr algn="l">
              <a:lnSpc>
                <a:spcPts val="10517"/>
              </a:lnSpc>
            </a:pPr>
          </a:p>
        </p:txBody>
      </p:sp>
      <p:sp>
        <p:nvSpPr>
          <p:cNvPr name="Freeform 15" id="15"/>
          <p:cNvSpPr/>
          <p:nvPr/>
        </p:nvSpPr>
        <p:spPr>
          <a:xfrm flipH="false" flipV="false" rot="0">
            <a:off x="13109301" y="7993604"/>
            <a:ext cx="4942703" cy="4114800"/>
          </a:xfrm>
          <a:custGeom>
            <a:avLst/>
            <a:gdLst/>
            <a:ahLst/>
            <a:cxnLst/>
            <a:rect r="r" b="b" t="t" l="l"/>
            <a:pathLst>
              <a:path h="4114800" w="4942703">
                <a:moveTo>
                  <a:pt x="0" y="0"/>
                </a:moveTo>
                <a:lnTo>
                  <a:pt x="4942703" y="0"/>
                </a:lnTo>
                <a:lnTo>
                  <a:pt x="494270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0">
            <a:off x="-748151" y="6346812"/>
            <a:ext cx="3763172" cy="4114800"/>
          </a:xfrm>
          <a:custGeom>
            <a:avLst/>
            <a:gdLst/>
            <a:ahLst/>
            <a:cxnLst/>
            <a:rect r="r" b="b" t="t" l="l"/>
            <a:pathLst>
              <a:path h="4114800" w="3763172">
                <a:moveTo>
                  <a:pt x="0" y="0"/>
                </a:moveTo>
                <a:lnTo>
                  <a:pt x="3763172" y="0"/>
                </a:lnTo>
                <a:lnTo>
                  <a:pt x="376317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0">
            <a:off x="588921" y="7425374"/>
            <a:ext cx="2655916" cy="4114800"/>
          </a:xfrm>
          <a:custGeom>
            <a:avLst/>
            <a:gdLst/>
            <a:ahLst/>
            <a:cxnLst/>
            <a:rect r="r" b="b" t="t" l="l"/>
            <a:pathLst>
              <a:path h="4114800" w="2655916">
                <a:moveTo>
                  <a:pt x="0" y="0"/>
                </a:moveTo>
                <a:lnTo>
                  <a:pt x="2655916" y="0"/>
                </a:lnTo>
                <a:lnTo>
                  <a:pt x="265591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transition spd="fast">
    <p:push dir="l"/>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14350" y="514350"/>
            <a:ext cx="17259300" cy="9258300"/>
            <a:chOff x="0" y="0"/>
            <a:chExt cx="4545659" cy="2438400"/>
          </a:xfrm>
        </p:grpSpPr>
        <p:sp>
          <p:nvSpPr>
            <p:cNvPr name="Freeform 3" id="3"/>
            <p:cNvSpPr/>
            <p:nvPr/>
          </p:nvSpPr>
          <p:spPr>
            <a:xfrm flipH="false" flipV="false" rot="0">
              <a:off x="0" y="0"/>
              <a:ext cx="4545659" cy="2438400"/>
            </a:xfrm>
            <a:custGeom>
              <a:avLst/>
              <a:gdLst/>
              <a:ahLst/>
              <a:cxnLst/>
              <a:rect r="r" b="b" t="t" l="l"/>
              <a:pathLst>
                <a:path h="2438400" w="4545659">
                  <a:moveTo>
                    <a:pt x="2243" y="0"/>
                  </a:moveTo>
                  <a:lnTo>
                    <a:pt x="4543416" y="0"/>
                  </a:lnTo>
                  <a:cubicBezTo>
                    <a:pt x="4544011" y="0"/>
                    <a:pt x="4544582" y="236"/>
                    <a:pt x="4545002" y="657"/>
                  </a:cubicBezTo>
                  <a:cubicBezTo>
                    <a:pt x="4545423" y="1078"/>
                    <a:pt x="4545659" y="1648"/>
                    <a:pt x="4545659" y="2243"/>
                  </a:cubicBezTo>
                  <a:lnTo>
                    <a:pt x="4545659" y="2436157"/>
                  </a:lnTo>
                  <a:cubicBezTo>
                    <a:pt x="4545659" y="2437396"/>
                    <a:pt x="4544655" y="2438400"/>
                    <a:pt x="4543416" y="2438400"/>
                  </a:cubicBezTo>
                  <a:lnTo>
                    <a:pt x="2243" y="2438400"/>
                  </a:lnTo>
                  <a:cubicBezTo>
                    <a:pt x="1648" y="2438400"/>
                    <a:pt x="1078" y="2438164"/>
                    <a:pt x="657" y="2437743"/>
                  </a:cubicBezTo>
                  <a:cubicBezTo>
                    <a:pt x="236" y="2437323"/>
                    <a:pt x="0" y="2436752"/>
                    <a:pt x="0" y="2436157"/>
                  </a:cubicBezTo>
                  <a:lnTo>
                    <a:pt x="0" y="2243"/>
                  </a:lnTo>
                  <a:cubicBezTo>
                    <a:pt x="0" y="1648"/>
                    <a:pt x="236" y="1078"/>
                    <a:pt x="657" y="657"/>
                  </a:cubicBezTo>
                  <a:cubicBezTo>
                    <a:pt x="1078" y="236"/>
                    <a:pt x="1648" y="0"/>
                    <a:pt x="2243" y="0"/>
                  </a:cubicBezTo>
                  <a:close/>
                </a:path>
              </a:pathLst>
            </a:custGeom>
            <a:solidFill>
              <a:srgbClr val="F0F1F3"/>
            </a:solidFill>
          </p:spPr>
        </p:sp>
        <p:sp>
          <p:nvSpPr>
            <p:cNvPr name="TextBox 4" id="4"/>
            <p:cNvSpPr txBox="true"/>
            <p:nvPr/>
          </p:nvSpPr>
          <p:spPr>
            <a:xfrm>
              <a:off x="0" y="-38100"/>
              <a:ext cx="4545659" cy="2476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7773650" y="9772650"/>
            <a:ext cx="556708" cy="55670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69533" y="0"/>
                  </a:moveTo>
                  <a:lnTo>
                    <a:pt x="743267" y="0"/>
                  </a:lnTo>
                  <a:cubicBezTo>
                    <a:pt x="761708" y="0"/>
                    <a:pt x="779394" y="7326"/>
                    <a:pt x="792434" y="20366"/>
                  </a:cubicBezTo>
                  <a:cubicBezTo>
                    <a:pt x="805474" y="33406"/>
                    <a:pt x="812800" y="51092"/>
                    <a:pt x="812800" y="69533"/>
                  </a:cubicBezTo>
                  <a:lnTo>
                    <a:pt x="812800" y="743267"/>
                  </a:lnTo>
                  <a:cubicBezTo>
                    <a:pt x="812800" y="761708"/>
                    <a:pt x="805474" y="779394"/>
                    <a:pt x="792434" y="792434"/>
                  </a:cubicBezTo>
                  <a:cubicBezTo>
                    <a:pt x="779394" y="805474"/>
                    <a:pt x="761708" y="812800"/>
                    <a:pt x="743267" y="812800"/>
                  </a:cubicBezTo>
                  <a:lnTo>
                    <a:pt x="69533" y="812800"/>
                  </a:lnTo>
                  <a:cubicBezTo>
                    <a:pt x="51092" y="812800"/>
                    <a:pt x="33406" y="805474"/>
                    <a:pt x="20366" y="792434"/>
                  </a:cubicBezTo>
                  <a:cubicBezTo>
                    <a:pt x="7326" y="779394"/>
                    <a:pt x="0" y="761708"/>
                    <a:pt x="0" y="743267"/>
                  </a:cubicBezTo>
                  <a:lnTo>
                    <a:pt x="0" y="69533"/>
                  </a:lnTo>
                  <a:cubicBezTo>
                    <a:pt x="0" y="51092"/>
                    <a:pt x="7326" y="33406"/>
                    <a:pt x="20366" y="20366"/>
                  </a:cubicBezTo>
                  <a:cubicBezTo>
                    <a:pt x="33406" y="7326"/>
                    <a:pt x="51092" y="0"/>
                    <a:pt x="69533" y="0"/>
                  </a:cubicBezTo>
                  <a:close/>
                </a:path>
              </a:pathLst>
            </a:custGeom>
            <a:solidFill>
              <a:srgbClr val="EAEEEC"/>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60"/>
                </a:lnSpc>
              </a:pPr>
              <a:r>
                <a:rPr lang="en-US" sz="1900">
                  <a:solidFill>
                    <a:srgbClr val="000000"/>
                  </a:solidFill>
                  <a:latin typeface="Helvetica World"/>
                  <a:ea typeface="Helvetica World"/>
                  <a:cs typeface="Helvetica World"/>
                  <a:sym typeface="Helvetica World"/>
                </a:rPr>
                <a:t>4</a:t>
              </a:r>
            </a:p>
          </p:txBody>
        </p:sp>
      </p:grpSp>
      <p:grpSp>
        <p:nvGrpSpPr>
          <p:cNvPr name="Group 8" id="8"/>
          <p:cNvGrpSpPr/>
          <p:nvPr/>
        </p:nvGrpSpPr>
        <p:grpSpPr>
          <a:xfrm rot="0">
            <a:off x="16488007" y="-42358"/>
            <a:ext cx="1842351" cy="1842351"/>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21011" y="0"/>
                  </a:moveTo>
                  <a:lnTo>
                    <a:pt x="791789" y="0"/>
                  </a:lnTo>
                  <a:cubicBezTo>
                    <a:pt x="797361" y="0"/>
                    <a:pt x="802706" y="2214"/>
                    <a:pt x="806646" y="6154"/>
                  </a:cubicBezTo>
                  <a:cubicBezTo>
                    <a:pt x="810586" y="10094"/>
                    <a:pt x="812800" y="15439"/>
                    <a:pt x="812800" y="21011"/>
                  </a:cubicBezTo>
                  <a:lnTo>
                    <a:pt x="812800" y="791789"/>
                  </a:lnTo>
                  <a:cubicBezTo>
                    <a:pt x="812800" y="797361"/>
                    <a:pt x="810586" y="802706"/>
                    <a:pt x="806646" y="806646"/>
                  </a:cubicBezTo>
                  <a:cubicBezTo>
                    <a:pt x="802706" y="810586"/>
                    <a:pt x="797361" y="812800"/>
                    <a:pt x="791789" y="812800"/>
                  </a:cubicBezTo>
                  <a:lnTo>
                    <a:pt x="21011" y="812800"/>
                  </a:lnTo>
                  <a:cubicBezTo>
                    <a:pt x="15439" y="812800"/>
                    <a:pt x="10094" y="810586"/>
                    <a:pt x="6154" y="806646"/>
                  </a:cubicBezTo>
                  <a:cubicBezTo>
                    <a:pt x="2214" y="802706"/>
                    <a:pt x="0" y="797361"/>
                    <a:pt x="0" y="791789"/>
                  </a:cubicBezTo>
                  <a:lnTo>
                    <a:pt x="0" y="21011"/>
                  </a:lnTo>
                  <a:cubicBezTo>
                    <a:pt x="0" y="15439"/>
                    <a:pt x="2214" y="10094"/>
                    <a:pt x="6154" y="6154"/>
                  </a:cubicBezTo>
                  <a:cubicBezTo>
                    <a:pt x="10094" y="2214"/>
                    <a:pt x="15439" y="0"/>
                    <a:pt x="21011" y="0"/>
                  </a:cubicBezTo>
                  <a:close/>
                </a:path>
              </a:pathLst>
            </a:custGeom>
            <a:solidFill>
              <a:srgbClr val="2E4033"/>
            </a:solidFill>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60"/>
                </a:lnSpc>
              </a:pPr>
            </a:p>
          </p:txBody>
        </p:sp>
      </p:grpSp>
      <p:sp>
        <p:nvSpPr>
          <p:cNvPr name="TextBox 11" id="11"/>
          <p:cNvSpPr txBox="true"/>
          <p:nvPr/>
        </p:nvSpPr>
        <p:spPr>
          <a:xfrm rot="0">
            <a:off x="759157" y="1871183"/>
            <a:ext cx="16650025" cy="5920424"/>
          </a:xfrm>
          <a:prstGeom prst="rect">
            <a:avLst/>
          </a:prstGeom>
        </p:spPr>
        <p:txBody>
          <a:bodyPr anchor="t" rtlCol="false" tIns="0" lIns="0" bIns="0" rIns="0">
            <a:spAutoFit/>
          </a:bodyPr>
          <a:lstStyle/>
          <a:p>
            <a:pPr algn="just" rtl="true">
              <a:lnSpc>
                <a:spcPts val="8709"/>
              </a:lnSpc>
            </a:pPr>
            <a:r>
              <a:rPr lang="en-US" b="true" sz="6221" spc="-205">
                <a:solidFill>
                  <a:srgbClr val="F4B4B7"/>
                </a:solidFill>
                <a:latin typeface="Helvetica World Bold"/>
                <a:ea typeface="Helvetica World Bold"/>
                <a:cs typeface="Helvetica World Bold"/>
                <a:sym typeface="Helvetica World Bold"/>
              </a:rPr>
              <a:t>3</a:t>
            </a:r>
            <a:r>
              <a:rPr lang="ar-EG" b="true" sz="6221" spc="-205">
                <a:solidFill>
                  <a:srgbClr val="F4B4B7"/>
                </a:solidFill>
                <a:latin typeface="Helvetica World Bold"/>
                <a:ea typeface="Helvetica World Bold"/>
                <a:cs typeface="Helvetica World Bold"/>
                <a:sym typeface="Helvetica World Bold"/>
                <a:rtl val="true"/>
              </a:rPr>
              <a:t>-تطوير رؤية استراتيجية:</a:t>
            </a:r>
            <a:r>
              <a:rPr lang="ar-EG" sz="6221" spc="-205">
                <a:solidFill>
                  <a:srgbClr val="F4B4B7"/>
                </a:solidFill>
                <a:latin typeface="Helvetica World"/>
                <a:ea typeface="Helvetica World"/>
                <a:cs typeface="Helvetica World"/>
                <a:sym typeface="Helvetica World"/>
                <a:rtl val="true"/>
              </a:rPr>
              <a:t> </a:t>
            </a:r>
            <a:r>
              <a:rPr lang="ar-EG" sz="6221" spc="-205">
                <a:solidFill>
                  <a:srgbClr val="000000"/>
                </a:solidFill>
                <a:latin typeface="Helvetica World"/>
                <a:ea typeface="Helvetica World"/>
                <a:cs typeface="Helvetica World"/>
                <a:sym typeface="Helvetica World"/>
                <a:rtl val="true"/>
              </a:rPr>
              <a:t>إن قائد التغيير الناجح لديه رؤية لتوجيه التغيير واستراتيجيات لتحقيق هذه الرؤية.</a:t>
            </a:r>
          </a:p>
          <a:p>
            <a:pPr algn="just" rtl="true">
              <a:lnSpc>
                <a:spcPts val="8709"/>
              </a:lnSpc>
            </a:pPr>
            <a:r>
              <a:rPr lang="en-US" b="true" sz="6221" spc="-205">
                <a:solidFill>
                  <a:srgbClr val="F4B4B7"/>
                </a:solidFill>
                <a:latin typeface="Helvetica World Bold"/>
                <a:ea typeface="Helvetica World Bold"/>
                <a:cs typeface="Helvetica World Bold"/>
                <a:sym typeface="Helvetica World Bold"/>
              </a:rPr>
              <a:t>4</a:t>
            </a:r>
            <a:r>
              <a:rPr lang="ar-EG" b="true" sz="6221" spc="-205">
                <a:solidFill>
                  <a:srgbClr val="F4B4B7"/>
                </a:solidFill>
                <a:latin typeface="Helvetica World Bold"/>
                <a:ea typeface="Helvetica World Bold"/>
                <a:cs typeface="Helvetica World Bold"/>
                <a:sym typeface="Helvetica World Bold"/>
                <a:rtl val="true"/>
              </a:rPr>
              <a:t>-ا</a:t>
            </a:r>
            <a:r>
              <a:rPr lang="ar-EG" b="true" sz="6221" spc="-205">
                <a:solidFill>
                  <a:srgbClr val="F4B4B7"/>
                </a:solidFill>
                <a:latin typeface="Helvetica World Bold"/>
                <a:ea typeface="Helvetica World Bold"/>
                <a:cs typeface="Helvetica World Bold"/>
                <a:sym typeface="Helvetica World Bold"/>
                <a:rtl val="true"/>
              </a:rPr>
              <a:t>يصال رؤية التغيير:</a:t>
            </a:r>
            <a:r>
              <a:rPr lang="ar-EG" b="true" sz="6221" spc="-205">
                <a:solidFill>
                  <a:srgbClr val="000000"/>
                </a:solidFill>
                <a:latin typeface="Helvetica World Bold"/>
                <a:ea typeface="Helvetica World Bold"/>
                <a:cs typeface="Helvetica World Bold"/>
                <a:sym typeface="Helvetica World Bold"/>
                <a:rtl val="true"/>
              </a:rPr>
              <a:t> </a:t>
            </a:r>
            <a:r>
              <a:rPr lang="ar-EG" sz="6221" spc="-205">
                <a:solidFill>
                  <a:srgbClr val="000000"/>
                </a:solidFill>
                <a:latin typeface="Helvetica World"/>
                <a:ea typeface="Helvetica World"/>
                <a:cs typeface="Helvetica World"/>
                <a:sym typeface="Helvetica World"/>
                <a:rtl val="true"/>
              </a:rPr>
              <a:t>إن قائد التغيير الناجح يستخدم كل وسيلة ممكنة</a:t>
            </a:r>
            <a:r>
              <a:rPr lang="ar-EG" b="true" sz="6221" spc="-205">
                <a:solidFill>
                  <a:srgbClr val="000000"/>
                </a:solidFill>
                <a:latin typeface="Helvetica World Bold"/>
                <a:ea typeface="Helvetica World Bold"/>
                <a:cs typeface="Helvetica World Bold"/>
                <a:sym typeface="Helvetica World Bold"/>
                <a:rtl val="true"/>
              </a:rPr>
              <a:t> </a:t>
            </a:r>
            <a:r>
              <a:rPr lang="ar-EG" sz="6221" spc="-205">
                <a:solidFill>
                  <a:srgbClr val="000000"/>
                </a:solidFill>
                <a:latin typeface="Helvetica World"/>
                <a:ea typeface="Helvetica World"/>
                <a:cs typeface="Helvetica World"/>
                <a:sym typeface="Helvetica World"/>
                <a:rtl val="true"/>
              </a:rPr>
              <a:t>لتوصيل الرؤية الجديدة واستراتيجيات تحقيقها.</a:t>
            </a:r>
          </a:p>
          <a:p>
            <a:pPr algn="just">
              <a:lnSpc>
                <a:spcPts val="10989"/>
              </a:lnSpc>
            </a:pPr>
          </a:p>
        </p:txBody>
      </p:sp>
      <p:sp>
        <p:nvSpPr>
          <p:cNvPr name="Freeform 12" id="12"/>
          <p:cNvSpPr/>
          <p:nvPr/>
        </p:nvSpPr>
        <p:spPr>
          <a:xfrm flipH="false" flipV="false" rot="0">
            <a:off x="14010478" y="7200900"/>
            <a:ext cx="3763172" cy="4114800"/>
          </a:xfrm>
          <a:custGeom>
            <a:avLst/>
            <a:gdLst/>
            <a:ahLst/>
            <a:cxnLst/>
            <a:rect r="r" b="b" t="t" l="l"/>
            <a:pathLst>
              <a:path h="4114800" w="3763172">
                <a:moveTo>
                  <a:pt x="0" y="0"/>
                </a:moveTo>
                <a:lnTo>
                  <a:pt x="3763172" y="0"/>
                </a:lnTo>
                <a:lnTo>
                  <a:pt x="376317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3872071" y="7200900"/>
            <a:ext cx="2019993" cy="4114800"/>
          </a:xfrm>
          <a:custGeom>
            <a:avLst/>
            <a:gdLst/>
            <a:ahLst/>
            <a:cxnLst/>
            <a:rect r="r" b="b" t="t" l="l"/>
            <a:pathLst>
              <a:path h="4114800" w="2019993">
                <a:moveTo>
                  <a:pt x="0" y="0"/>
                </a:moveTo>
                <a:lnTo>
                  <a:pt x="2019993" y="0"/>
                </a:lnTo>
                <a:lnTo>
                  <a:pt x="201999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0" y="7715250"/>
            <a:ext cx="4442429" cy="4114800"/>
          </a:xfrm>
          <a:custGeom>
            <a:avLst/>
            <a:gdLst/>
            <a:ahLst/>
            <a:cxnLst/>
            <a:rect r="r" b="b" t="t" l="l"/>
            <a:pathLst>
              <a:path h="4114800" w="4442429">
                <a:moveTo>
                  <a:pt x="0" y="0"/>
                </a:moveTo>
                <a:lnTo>
                  <a:pt x="4442429" y="0"/>
                </a:lnTo>
                <a:lnTo>
                  <a:pt x="444242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838390" y="8616202"/>
            <a:ext cx="3734181" cy="4114800"/>
          </a:xfrm>
          <a:custGeom>
            <a:avLst/>
            <a:gdLst/>
            <a:ahLst/>
            <a:cxnLst/>
            <a:rect r="r" b="b" t="t" l="l"/>
            <a:pathLst>
              <a:path h="4114800" w="3734181">
                <a:moveTo>
                  <a:pt x="0" y="0"/>
                </a:moveTo>
                <a:lnTo>
                  <a:pt x="3734180" y="0"/>
                </a:lnTo>
                <a:lnTo>
                  <a:pt x="373418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596368">
            <a:off x="321919" y="-1543050"/>
            <a:ext cx="4424516" cy="4114800"/>
          </a:xfrm>
          <a:custGeom>
            <a:avLst/>
            <a:gdLst/>
            <a:ahLst/>
            <a:cxnLst/>
            <a:rect r="r" b="b" t="t" l="l"/>
            <a:pathLst>
              <a:path h="4114800" w="4424516">
                <a:moveTo>
                  <a:pt x="0" y="0"/>
                </a:moveTo>
                <a:lnTo>
                  <a:pt x="4424516" y="0"/>
                </a:lnTo>
                <a:lnTo>
                  <a:pt x="4424516"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false" flipV="false" rot="-8711937">
            <a:off x="3048361" y="-2057400"/>
            <a:ext cx="2019993" cy="4114800"/>
          </a:xfrm>
          <a:custGeom>
            <a:avLst/>
            <a:gdLst/>
            <a:ahLst/>
            <a:cxnLst/>
            <a:rect r="r" b="b" t="t" l="l"/>
            <a:pathLst>
              <a:path h="4114800" w="2019993">
                <a:moveTo>
                  <a:pt x="0" y="0"/>
                </a:moveTo>
                <a:lnTo>
                  <a:pt x="2019993" y="0"/>
                </a:lnTo>
                <a:lnTo>
                  <a:pt x="201999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707744" y="4913896"/>
            <a:ext cx="3121702" cy="4858754"/>
            <a:chOff x="0" y="0"/>
            <a:chExt cx="637981" cy="992982"/>
          </a:xfrm>
        </p:grpSpPr>
        <p:sp>
          <p:nvSpPr>
            <p:cNvPr name="Freeform 3" id="3"/>
            <p:cNvSpPr/>
            <p:nvPr/>
          </p:nvSpPr>
          <p:spPr>
            <a:xfrm flipH="false" flipV="false" rot="0">
              <a:off x="0" y="0"/>
              <a:ext cx="637981" cy="992982"/>
            </a:xfrm>
            <a:custGeom>
              <a:avLst/>
              <a:gdLst/>
              <a:ahLst/>
              <a:cxnLst/>
              <a:rect r="r" b="b" t="t" l="l"/>
              <a:pathLst>
                <a:path h="992982" w="637981">
                  <a:moveTo>
                    <a:pt x="12400" y="0"/>
                  </a:moveTo>
                  <a:lnTo>
                    <a:pt x="625581" y="0"/>
                  </a:lnTo>
                  <a:cubicBezTo>
                    <a:pt x="632429" y="0"/>
                    <a:pt x="637981" y="5552"/>
                    <a:pt x="637981" y="12400"/>
                  </a:cubicBezTo>
                  <a:lnTo>
                    <a:pt x="637981" y="980581"/>
                  </a:lnTo>
                  <a:cubicBezTo>
                    <a:pt x="637981" y="983870"/>
                    <a:pt x="636675" y="987024"/>
                    <a:pt x="634349" y="989350"/>
                  </a:cubicBezTo>
                  <a:cubicBezTo>
                    <a:pt x="632024" y="991675"/>
                    <a:pt x="628870" y="992982"/>
                    <a:pt x="625581" y="992982"/>
                  </a:cubicBezTo>
                  <a:lnTo>
                    <a:pt x="12400" y="992982"/>
                  </a:lnTo>
                  <a:cubicBezTo>
                    <a:pt x="5552" y="992982"/>
                    <a:pt x="0" y="987430"/>
                    <a:pt x="0" y="980581"/>
                  </a:cubicBezTo>
                  <a:lnTo>
                    <a:pt x="0" y="12400"/>
                  </a:lnTo>
                  <a:cubicBezTo>
                    <a:pt x="0" y="9111"/>
                    <a:pt x="1306" y="5957"/>
                    <a:pt x="3632" y="3632"/>
                  </a:cubicBezTo>
                  <a:cubicBezTo>
                    <a:pt x="5957" y="1306"/>
                    <a:pt x="9111" y="0"/>
                    <a:pt x="12400" y="0"/>
                  </a:cubicBezTo>
                  <a:close/>
                </a:path>
              </a:pathLst>
            </a:custGeom>
            <a:solidFill>
              <a:srgbClr val="8FA3B4"/>
            </a:solidFill>
          </p:spPr>
        </p:sp>
        <p:sp>
          <p:nvSpPr>
            <p:cNvPr name="TextBox 4" id="4"/>
            <p:cNvSpPr txBox="true"/>
            <p:nvPr/>
          </p:nvSpPr>
          <p:spPr>
            <a:xfrm>
              <a:off x="0" y="-38100"/>
              <a:ext cx="637981" cy="1031082"/>
            </a:xfrm>
            <a:prstGeom prst="rect">
              <a:avLst/>
            </a:prstGeom>
          </p:spPr>
          <p:txBody>
            <a:bodyPr anchor="ctr" rtlCol="false" tIns="50800" lIns="50800" bIns="50800" rIns="50800"/>
            <a:lstStyle/>
            <a:p>
              <a:pPr algn="ctr">
                <a:lnSpc>
                  <a:spcPts val="2660"/>
                </a:lnSpc>
              </a:pPr>
            </a:p>
          </p:txBody>
        </p:sp>
      </p:grpSp>
      <p:grpSp>
        <p:nvGrpSpPr>
          <p:cNvPr name="Group 5" id="5"/>
          <p:cNvGrpSpPr/>
          <p:nvPr/>
        </p:nvGrpSpPr>
        <p:grpSpPr>
          <a:xfrm rot="0">
            <a:off x="514350" y="514350"/>
            <a:ext cx="7699977" cy="7666939"/>
            <a:chOff x="0" y="0"/>
            <a:chExt cx="2027977" cy="2019276"/>
          </a:xfrm>
        </p:grpSpPr>
        <p:sp>
          <p:nvSpPr>
            <p:cNvPr name="Freeform 6" id="6"/>
            <p:cNvSpPr/>
            <p:nvPr/>
          </p:nvSpPr>
          <p:spPr>
            <a:xfrm flipH="false" flipV="false" rot="0">
              <a:off x="0" y="0"/>
              <a:ext cx="2027977" cy="2019276"/>
            </a:xfrm>
            <a:custGeom>
              <a:avLst/>
              <a:gdLst/>
              <a:ahLst/>
              <a:cxnLst/>
              <a:rect r="r" b="b" t="t" l="l"/>
              <a:pathLst>
                <a:path h="2019276" w="2027977">
                  <a:moveTo>
                    <a:pt x="5027" y="0"/>
                  </a:moveTo>
                  <a:lnTo>
                    <a:pt x="2022950" y="0"/>
                  </a:lnTo>
                  <a:cubicBezTo>
                    <a:pt x="2024283" y="0"/>
                    <a:pt x="2025562" y="530"/>
                    <a:pt x="2026505" y="1472"/>
                  </a:cubicBezTo>
                  <a:cubicBezTo>
                    <a:pt x="2027448" y="2415"/>
                    <a:pt x="2027977" y="3694"/>
                    <a:pt x="2027977" y="5027"/>
                  </a:cubicBezTo>
                  <a:lnTo>
                    <a:pt x="2027977" y="2014249"/>
                  </a:lnTo>
                  <a:cubicBezTo>
                    <a:pt x="2027977" y="2017025"/>
                    <a:pt x="2025727" y="2019276"/>
                    <a:pt x="2022950" y="2019276"/>
                  </a:cubicBezTo>
                  <a:lnTo>
                    <a:pt x="5027" y="2019276"/>
                  </a:lnTo>
                  <a:cubicBezTo>
                    <a:pt x="3694" y="2019276"/>
                    <a:pt x="2415" y="2018746"/>
                    <a:pt x="1472" y="2017804"/>
                  </a:cubicBezTo>
                  <a:cubicBezTo>
                    <a:pt x="530" y="2016861"/>
                    <a:pt x="0" y="2015582"/>
                    <a:pt x="0" y="2014249"/>
                  </a:cubicBezTo>
                  <a:lnTo>
                    <a:pt x="0" y="5027"/>
                  </a:lnTo>
                  <a:cubicBezTo>
                    <a:pt x="0" y="3694"/>
                    <a:pt x="530" y="2415"/>
                    <a:pt x="1472" y="1472"/>
                  </a:cubicBezTo>
                  <a:cubicBezTo>
                    <a:pt x="2415" y="530"/>
                    <a:pt x="3694" y="0"/>
                    <a:pt x="5027" y="0"/>
                  </a:cubicBezTo>
                  <a:close/>
                </a:path>
              </a:pathLst>
            </a:custGeom>
            <a:solidFill>
              <a:srgbClr val="758D7C"/>
            </a:solidFill>
          </p:spPr>
        </p:sp>
        <p:sp>
          <p:nvSpPr>
            <p:cNvPr name="TextBox 7" id="7"/>
            <p:cNvSpPr txBox="true"/>
            <p:nvPr/>
          </p:nvSpPr>
          <p:spPr>
            <a:xfrm>
              <a:off x="0" y="-38100"/>
              <a:ext cx="2027977" cy="2057376"/>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7773650" y="9772650"/>
            <a:ext cx="556708" cy="556708"/>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69533" y="0"/>
                  </a:moveTo>
                  <a:lnTo>
                    <a:pt x="743267" y="0"/>
                  </a:lnTo>
                  <a:cubicBezTo>
                    <a:pt x="761708" y="0"/>
                    <a:pt x="779394" y="7326"/>
                    <a:pt x="792434" y="20366"/>
                  </a:cubicBezTo>
                  <a:cubicBezTo>
                    <a:pt x="805474" y="33406"/>
                    <a:pt x="812800" y="51092"/>
                    <a:pt x="812800" y="69533"/>
                  </a:cubicBezTo>
                  <a:lnTo>
                    <a:pt x="812800" y="743267"/>
                  </a:lnTo>
                  <a:cubicBezTo>
                    <a:pt x="812800" y="761708"/>
                    <a:pt x="805474" y="779394"/>
                    <a:pt x="792434" y="792434"/>
                  </a:cubicBezTo>
                  <a:cubicBezTo>
                    <a:pt x="779394" y="805474"/>
                    <a:pt x="761708" y="812800"/>
                    <a:pt x="743267" y="812800"/>
                  </a:cubicBezTo>
                  <a:lnTo>
                    <a:pt x="69533" y="812800"/>
                  </a:lnTo>
                  <a:cubicBezTo>
                    <a:pt x="51092" y="812800"/>
                    <a:pt x="33406" y="805474"/>
                    <a:pt x="20366" y="792434"/>
                  </a:cubicBezTo>
                  <a:cubicBezTo>
                    <a:pt x="7326" y="779394"/>
                    <a:pt x="0" y="761708"/>
                    <a:pt x="0" y="743267"/>
                  </a:cubicBezTo>
                  <a:lnTo>
                    <a:pt x="0" y="69533"/>
                  </a:lnTo>
                  <a:cubicBezTo>
                    <a:pt x="0" y="51092"/>
                    <a:pt x="7326" y="33406"/>
                    <a:pt x="20366" y="20366"/>
                  </a:cubicBezTo>
                  <a:cubicBezTo>
                    <a:pt x="33406" y="7326"/>
                    <a:pt x="51092" y="0"/>
                    <a:pt x="69533" y="0"/>
                  </a:cubicBezTo>
                  <a:close/>
                </a:path>
              </a:pathLst>
            </a:custGeom>
            <a:solidFill>
              <a:srgbClr val="EAEEEC"/>
            </a:solidFill>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60"/>
                </a:lnSpc>
              </a:pPr>
              <a:r>
                <a:rPr lang="en-US" sz="1900">
                  <a:solidFill>
                    <a:srgbClr val="000000"/>
                  </a:solidFill>
                  <a:latin typeface="Helvetica World"/>
                  <a:ea typeface="Helvetica World"/>
                  <a:cs typeface="Helvetica World"/>
                  <a:sym typeface="Helvetica World"/>
                </a:rPr>
                <a:t>8</a:t>
              </a:r>
            </a:p>
          </p:txBody>
        </p:sp>
      </p:grpSp>
      <p:grpSp>
        <p:nvGrpSpPr>
          <p:cNvPr name="Group 11" id="11"/>
          <p:cNvGrpSpPr/>
          <p:nvPr/>
        </p:nvGrpSpPr>
        <p:grpSpPr>
          <a:xfrm rot="0">
            <a:off x="17773650" y="-42358"/>
            <a:ext cx="556708" cy="556708"/>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69533" y="0"/>
                  </a:moveTo>
                  <a:lnTo>
                    <a:pt x="743267" y="0"/>
                  </a:lnTo>
                  <a:cubicBezTo>
                    <a:pt x="761708" y="0"/>
                    <a:pt x="779394" y="7326"/>
                    <a:pt x="792434" y="20366"/>
                  </a:cubicBezTo>
                  <a:cubicBezTo>
                    <a:pt x="805474" y="33406"/>
                    <a:pt x="812800" y="51092"/>
                    <a:pt x="812800" y="69533"/>
                  </a:cubicBezTo>
                  <a:lnTo>
                    <a:pt x="812800" y="743267"/>
                  </a:lnTo>
                  <a:cubicBezTo>
                    <a:pt x="812800" y="761708"/>
                    <a:pt x="805474" y="779394"/>
                    <a:pt x="792434" y="792434"/>
                  </a:cubicBezTo>
                  <a:cubicBezTo>
                    <a:pt x="779394" y="805474"/>
                    <a:pt x="761708" y="812800"/>
                    <a:pt x="743267" y="812800"/>
                  </a:cubicBezTo>
                  <a:lnTo>
                    <a:pt x="69533" y="812800"/>
                  </a:lnTo>
                  <a:cubicBezTo>
                    <a:pt x="51092" y="812800"/>
                    <a:pt x="33406" y="805474"/>
                    <a:pt x="20366" y="792434"/>
                  </a:cubicBezTo>
                  <a:cubicBezTo>
                    <a:pt x="7326" y="779394"/>
                    <a:pt x="0" y="761708"/>
                    <a:pt x="0" y="743267"/>
                  </a:cubicBezTo>
                  <a:lnTo>
                    <a:pt x="0" y="69533"/>
                  </a:lnTo>
                  <a:cubicBezTo>
                    <a:pt x="0" y="51092"/>
                    <a:pt x="7326" y="33406"/>
                    <a:pt x="20366" y="20366"/>
                  </a:cubicBezTo>
                  <a:cubicBezTo>
                    <a:pt x="33406" y="7326"/>
                    <a:pt x="51092" y="0"/>
                    <a:pt x="69533" y="0"/>
                  </a:cubicBezTo>
                  <a:close/>
                </a:path>
              </a:pathLst>
            </a:custGeom>
            <a:solidFill>
              <a:srgbClr val="2E4033"/>
            </a:solidFill>
          </p:spPr>
        </p:sp>
        <p:sp>
          <p:nvSpPr>
            <p:cNvPr name="TextBox 13" id="13"/>
            <p:cNvSpPr txBox="true"/>
            <p:nvPr/>
          </p:nvSpPr>
          <p:spPr>
            <a:xfrm>
              <a:off x="0" y="-38100"/>
              <a:ext cx="812800" cy="850900"/>
            </a:xfrm>
            <a:prstGeom prst="rect">
              <a:avLst/>
            </a:prstGeom>
          </p:spPr>
          <p:txBody>
            <a:bodyPr anchor="ctr" rtlCol="false" tIns="50800" lIns="50800" bIns="50800" rIns="50800"/>
            <a:lstStyle/>
            <a:p>
              <a:pPr algn="ctr">
                <a:lnSpc>
                  <a:spcPts val="2660"/>
                </a:lnSpc>
              </a:pPr>
            </a:p>
          </p:txBody>
        </p:sp>
      </p:grpSp>
      <p:sp>
        <p:nvSpPr>
          <p:cNvPr name="TextBox 14" id="14"/>
          <p:cNvSpPr txBox="true"/>
          <p:nvPr/>
        </p:nvSpPr>
        <p:spPr>
          <a:xfrm rot="0">
            <a:off x="514350" y="1287441"/>
            <a:ext cx="17537654" cy="8408609"/>
          </a:xfrm>
          <a:prstGeom prst="rect">
            <a:avLst/>
          </a:prstGeom>
        </p:spPr>
        <p:txBody>
          <a:bodyPr anchor="t" rtlCol="false" tIns="0" lIns="0" bIns="0" rIns="0">
            <a:spAutoFit/>
          </a:bodyPr>
          <a:lstStyle/>
          <a:p>
            <a:pPr algn="just" rtl="true">
              <a:lnSpc>
                <a:spcPts val="9820"/>
              </a:lnSpc>
            </a:pPr>
            <a:r>
              <a:rPr lang="en-US" b="true" sz="6099">
                <a:solidFill>
                  <a:srgbClr val="F4B4B7"/>
                </a:solidFill>
                <a:latin typeface="Helvetica World Bold"/>
                <a:ea typeface="Helvetica World Bold"/>
                <a:cs typeface="Helvetica World Bold"/>
                <a:sym typeface="Helvetica World Bold"/>
              </a:rPr>
              <a:t>5</a:t>
            </a:r>
            <a:r>
              <a:rPr lang="ar-EG" b="true" sz="6099">
                <a:solidFill>
                  <a:srgbClr val="F4B4B7"/>
                </a:solidFill>
                <a:latin typeface="Helvetica World Bold"/>
                <a:ea typeface="Helvetica World Bold"/>
                <a:cs typeface="Helvetica World Bold"/>
                <a:sym typeface="Helvetica World Bold"/>
                <a:rtl val="true"/>
              </a:rPr>
              <a:t>-تمكين العمل ذي القاعدة العريضة: </a:t>
            </a:r>
            <a:r>
              <a:rPr lang="ar-EG" sz="6099">
                <a:solidFill>
                  <a:srgbClr val="000000"/>
                </a:solidFill>
                <a:latin typeface="Helvetica World"/>
                <a:ea typeface="Helvetica World"/>
                <a:cs typeface="Helvetica World"/>
                <a:sym typeface="Helvetica World"/>
                <a:rtl val="true"/>
              </a:rPr>
              <a:t>تتطلب جهود التغيير إزالة المعوقات، وتغيير العمليات والهياكل التي تعيق التغيير، وتشجيع الطرق غير التقليدية لإنجاز التغيير.</a:t>
            </a:r>
          </a:p>
          <a:p>
            <a:pPr algn="just" rtl="true">
              <a:lnSpc>
                <a:spcPts val="9820"/>
              </a:lnSpc>
            </a:pPr>
            <a:r>
              <a:rPr lang="en-US" sz="6099">
                <a:solidFill>
                  <a:srgbClr val="F4B4B7"/>
                </a:solidFill>
                <a:latin typeface="Helvetica World"/>
                <a:ea typeface="Helvetica World"/>
                <a:cs typeface="Helvetica World"/>
                <a:sym typeface="Helvetica World"/>
              </a:rPr>
              <a:t>6</a:t>
            </a:r>
            <a:r>
              <a:rPr lang="ar-EG" sz="6099">
                <a:solidFill>
                  <a:srgbClr val="F4B4B7"/>
                </a:solidFill>
                <a:latin typeface="Helvetica World"/>
                <a:ea typeface="Helvetica World"/>
                <a:cs typeface="Helvetica World"/>
                <a:sym typeface="Helvetica World"/>
                <a:rtl val="true"/>
              </a:rPr>
              <a:t>-</a:t>
            </a:r>
            <a:r>
              <a:rPr lang="ar-EG" b="true" sz="6099">
                <a:solidFill>
                  <a:srgbClr val="F4B4B7"/>
                </a:solidFill>
                <a:latin typeface="Helvetica World Bold"/>
                <a:ea typeface="Helvetica World Bold"/>
                <a:cs typeface="Helvetica World Bold"/>
                <a:sym typeface="Helvetica World Bold"/>
                <a:rtl val="true"/>
              </a:rPr>
              <a:t>تحقيق مكاسب على المدى القصير: </a:t>
            </a:r>
            <a:r>
              <a:rPr lang="ar-EG" sz="6099">
                <a:solidFill>
                  <a:srgbClr val="000000"/>
                </a:solidFill>
                <a:latin typeface="Helvetica World"/>
                <a:ea typeface="Helvetica World"/>
                <a:cs typeface="Helvetica World"/>
                <a:sym typeface="Helvetica World"/>
                <a:rtl val="true"/>
              </a:rPr>
              <a:t>من الضروري التخطيط لتحسينات ملموسة، وتحقيق التحسين، ومكافأة أولئك الذين يسهمون بشكل فعال.</a:t>
            </a:r>
          </a:p>
          <a:p>
            <a:pPr algn="just" rtl="true">
              <a:lnSpc>
                <a:spcPts val="6159"/>
              </a:lnSpc>
            </a:pP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14350" y="514350"/>
            <a:ext cx="17259300" cy="9258300"/>
            <a:chOff x="0" y="0"/>
            <a:chExt cx="4545659" cy="2438400"/>
          </a:xfrm>
        </p:grpSpPr>
        <p:sp>
          <p:nvSpPr>
            <p:cNvPr name="Freeform 3" id="3"/>
            <p:cNvSpPr/>
            <p:nvPr/>
          </p:nvSpPr>
          <p:spPr>
            <a:xfrm flipH="false" flipV="false" rot="0">
              <a:off x="0" y="0"/>
              <a:ext cx="4545659" cy="2438400"/>
            </a:xfrm>
            <a:custGeom>
              <a:avLst/>
              <a:gdLst/>
              <a:ahLst/>
              <a:cxnLst/>
              <a:rect r="r" b="b" t="t" l="l"/>
              <a:pathLst>
                <a:path h="2438400" w="4545659">
                  <a:moveTo>
                    <a:pt x="2243" y="0"/>
                  </a:moveTo>
                  <a:lnTo>
                    <a:pt x="4543416" y="0"/>
                  </a:lnTo>
                  <a:cubicBezTo>
                    <a:pt x="4544011" y="0"/>
                    <a:pt x="4544582" y="236"/>
                    <a:pt x="4545002" y="657"/>
                  </a:cubicBezTo>
                  <a:cubicBezTo>
                    <a:pt x="4545423" y="1078"/>
                    <a:pt x="4545659" y="1648"/>
                    <a:pt x="4545659" y="2243"/>
                  </a:cubicBezTo>
                  <a:lnTo>
                    <a:pt x="4545659" y="2436157"/>
                  </a:lnTo>
                  <a:cubicBezTo>
                    <a:pt x="4545659" y="2437396"/>
                    <a:pt x="4544655" y="2438400"/>
                    <a:pt x="4543416" y="2438400"/>
                  </a:cubicBezTo>
                  <a:lnTo>
                    <a:pt x="2243" y="2438400"/>
                  </a:lnTo>
                  <a:cubicBezTo>
                    <a:pt x="1648" y="2438400"/>
                    <a:pt x="1078" y="2438164"/>
                    <a:pt x="657" y="2437743"/>
                  </a:cubicBezTo>
                  <a:cubicBezTo>
                    <a:pt x="236" y="2437323"/>
                    <a:pt x="0" y="2436752"/>
                    <a:pt x="0" y="2436157"/>
                  </a:cubicBezTo>
                  <a:lnTo>
                    <a:pt x="0" y="2243"/>
                  </a:lnTo>
                  <a:cubicBezTo>
                    <a:pt x="0" y="1648"/>
                    <a:pt x="236" y="1078"/>
                    <a:pt x="657" y="657"/>
                  </a:cubicBezTo>
                  <a:cubicBezTo>
                    <a:pt x="1078" y="236"/>
                    <a:pt x="1648" y="0"/>
                    <a:pt x="2243" y="0"/>
                  </a:cubicBezTo>
                  <a:close/>
                </a:path>
              </a:pathLst>
            </a:custGeom>
            <a:solidFill>
              <a:srgbClr val="EAEEEC"/>
            </a:solidFill>
          </p:spPr>
        </p:sp>
        <p:sp>
          <p:nvSpPr>
            <p:cNvPr name="TextBox 4" id="4"/>
            <p:cNvSpPr txBox="true"/>
            <p:nvPr/>
          </p:nvSpPr>
          <p:spPr>
            <a:xfrm>
              <a:off x="0" y="-38100"/>
              <a:ext cx="4545659" cy="2476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7773650" y="9772650"/>
            <a:ext cx="556708" cy="55670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69533" y="0"/>
                  </a:moveTo>
                  <a:lnTo>
                    <a:pt x="743267" y="0"/>
                  </a:lnTo>
                  <a:cubicBezTo>
                    <a:pt x="761708" y="0"/>
                    <a:pt x="779394" y="7326"/>
                    <a:pt x="792434" y="20366"/>
                  </a:cubicBezTo>
                  <a:cubicBezTo>
                    <a:pt x="805474" y="33406"/>
                    <a:pt x="812800" y="51092"/>
                    <a:pt x="812800" y="69533"/>
                  </a:cubicBezTo>
                  <a:lnTo>
                    <a:pt x="812800" y="743267"/>
                  </a:lnTo>
                  <a:cubicBezTo>
                    <a:pt x="812800" y="761708"/>
                    <a:pt x="805474" y="779394"/>
                    <a:pt x="792434" y="792434"/>
                  </a:cubicBezTo>
                  <a:cubicBezTo>
                    <a:pt x="779394" y="805474"/>
                    <a:pt x="761708" y="812800"/>
                    <a:pt x="743267" y="812800"/>
                  </a:cubicBezTo>
                  <a:lnTo>
                    <a:pt x="69533" y="812800"/>
                  </a:lnTo>
                  <a:cubicBezTo>
                    <a:pt x="51092" y="812800"/>
                    <a:pt x="33406" y="805474"/>
                    <a:pt x="20366" y="792434"/>
                  </a:cubicBezTo>
                  <a:cubicBezTo>
                    <a:pt x="7326" y="779394"/>
                    <a:pt x="0" y="761708"/>
                    <a:pt x="0" y="743267"/>
                  </a:cubicBezTo>
                  <a:lnTo>
                    <a:pt x="0" y="69533"/>
                  </a:lnTo>
                  <a:cubicBezTo>
                    <a:pt x="0" y="51092"/>
                    <a:pt x="7326" y="33406"/>
                    <a:pt x="20366" y="20366"/>
                  </a:cubicBezTo>
                  <a:cubicBezTo>
                    <a:pt x="33406" y="7326"/>
                    <a:pt x="51092" y="0"/>
                    <a:pt x="69533" y="0"/>
                  </a:cubicBezTo>
                  <a:close/>
                </a:path>
              </a:pathLst>
            </a:custGeom>
            <a:solidFill>
              <a:srgbClr val="EAEEEC"/>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60"/>
                </a:lnSpc>
              </a:pPr>
              <a:r>
                <a:rPr lang="en-US" sz="1900">
                  <a:solidFill>
                    <a:srgbClr val="000000"/>
                  </a:solidFill>
                  <a:latin typeface="Helvetica World"/>
                  <a:ea typeface="Helvetica World"/>
                  <a:cs typeface="Helvetica World"/>
                  <a:sym typeface="Helvetica World"/>
                </a:rPr>
                <a:t>9</a:t>
              </a:r>
            </a:p>
          </p:txBody>
        </p:sp>
      </p:grpSp>
      <p:grpSp>
        <p:nvGrpSpPr>
          <p:cNvPr name="Group 8" id="8"/>
          <p:cNvGrpSpPr/>
          <p:nvPr/>
        </p:nvGrpSpPr>
        <p:grpSpPr>
          <a:xfrm rot="0">
            <a:off x="17773650" y="-42358"/>
            <a:ext cx="556708" cy="556708"/>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69533" y="0"/>
                  </a:moveTo>
                  <a:lnTo>
                    <a:pt x="743267" y="0"/>
                  </a:lnTo>
                  <a:cubicBezTo>
                    <a:pt x="761708" y="0"/>
                    <a:pt x="779394" y="7326"/>
                    <a:pt x="792434" y="20366"/>
                  </a:cubicBezTo>
                  <a:cubicBezTo>
                    <a:pt x="805474" y="33406"/>
                    <a:pt x="812800" y="51092"/>
                    <a:pt x="812800" y="69533"/>
                  </a:cubicBezTo>
                  <a:lnTo>
                    <a:pt x="812800" y="743267"/>
                  </a:lnTo>
                  <a:cubicBezTo>
                    <a:pt x="812800" y="761708"/>
                    <a:pt x="805474" y="779394"/>
                    <a:pt x="792434" y="792434"/>
                  </a:cubicBezTo>
                  <a:cubicBezTo>
                    <a:pt x="779394" y="805474"/>
                    <a:pt x="761708" y="812800"/>
                    <a:pt x="743267" y="812800"/>
                  </a:cubicBezTo>
                  <a:lnTo>
                    <a:pt x="69533" y="812800"/>
                  </a:lnTo>
                  <a:cubicBezTo>
                    <a:pt x="51092" y="812800"/>
                    <a:pt x="33406" y="805474"/>
                    <a:pt x="20366" y="792434"/>
                  </a:cubicBezTo>
                  <a:cubicBezTo>
                    <a:pt x="7326" y="779394"/>
                    <a:pt x="0" y="761708"/>
                    <a:pt x="0" y="743267"/>
                  </a:cubicBezTo>
                  <a:lnTo>
                    <a:pt x="0" y="69533"/>
                  </a:lnTo>
                  <a:cubicBezTo>
                    <a:pt x="0" y="51092"/>
                    <a:pt x="7326" y="33406"/>
                    <a:pt x="20366" y="20366"/>
                  </a:cubicBezTo>
                  <a:cubicBezTo>
                    <a:pt x="33406" y="7326"/>
                    <a:pt x="51092" y="0"/>
                    <a:pt x="69533" y="0"/>
                  </a:cubicBezTo>
                  <a:close/>
                </a:path>
              </a:pathLst>
            </a:custGeom>
            <a:solidFill>
              <a:srgbClr val="2E4033"/>
            </a:solidFill>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60"/>
                </a:lnSpc>
              </a:pPr>
            </a:p>
          </p:txBody>
        </p:sp>
      </p:grpSp>
      <p:sp>
        <p:nvSpPr>
          <p:cNvPr name="TextBox 11" id="11"/>
          <p:cNvSpPr txBox="true"/>
          <p:nvPr/>
        </p:nvSpPr>
        <p:spPr>
          <a:xfrm rot="0">
            <a:off x="514350" y="1499890"/>
            <a:ext cx="17259300" cy="6996432"/>
          </a:xfrm>
          <a:prstGeom prst="rect">
            <a:avLst/>
          </a:prstGeom>
        </p:spPr>
        <p:txBody>
          <a:bodyPr anchor="t" rtlCol="false" tIns="0" lIns="0" bIns="0" rIns="0">
            <a:spAutoFit/>
          </a:bodyPr>
          <a:lstStyle/>
          <a:p>
            <a:pPr algn="just" rtl="true">
              <a:lnSpc>
                <a:spcPts val="7699"/>
              </a:lnSpc>
            </a:pPr>
            <a:r>
              <a:rPr lang="en-US" b="true" sz="5499">
                <a:solidFill>
                  <a:srgbClr val="F4B4B7"/>
                </a:solidFill>
                <a:latin typeface="Helvetica World Bold"/>
                <a:ea typeface="Helvetica World Bold"/>
                <a:cs typeface="Helvetica World Bold"/>
                <a:sym typeface="Helvetica World Bold"/>
              </a:rPr>
              <a:t>7</a:t>
            </a:r>
            <a:r>
              <a:rPr lang="ar-EG" b="true" sz="5499">
                <a:solidFill>
                  <a:srgbClr val="F4B4B7"/>
                </a:solidFill>
                <a:latin typeface="Helvetica World Bold"/>
                <a:ea typeface="Helvetica World Bold"/>
                <a:cs typeface="Helvetica World Bold"/>
                <a:sym typeface="Helvetica World Bold"/>
                <a:rtl val="true"/>
              </a:rPr>
              <a:t>-تكريس المكاسب وتحقيق مزيد من التغيير:</a:t>
            </a:r>
            <a:r>
              <a:rPr lang="ar-EG" b="true" sz="5499">
                <a:solidFill>
                  <a:srgbClr val="000000"/>
                </a:solidFill>
                <a:latin typeface="Helvetica World Bold"/>
                <a:ea typeface="Helvetica World Bold"/>
                <a:cs typeface="Helvetica World Bold"/>
                <a:sym typeface="Helvetica World Bold"/>
                <a:rtl val="true"/>
              </a:rPr>
              <a:t> </a:t>
            </a:r>
            <a:r>
              <a:rPr lang="ar-EG" sz="5499">
                <a:solidFill>
                  <a:srgbClr val="000000"/>
                </a:solidFill>
                <a:latin typeface="Helvetica World"/>
                <a:ea typeface="Helvetica World"/>
                <a:cs typeface="Helvetica World"/>
                <a:sym typeface="Helvetica World"/>
                <a:rtl val="true"/>
              </a:rPr>
              <a:t>ومع تزايد قوة الدفع،</a:t>
            </a:r>
            <a:r>
              <a:rPr lang="ar-EG" b="true" sz="5499">
                <a:solidFill>
                  <a:srgbClr val="000000"/>
                </a:solidFill>
                <a:latin typeface="Helvetica World Bold"/>
                <a:ea typeface="Helvetica World Bold"/>
                <a:cs typeface="Helvetica World Bold"/>
                <a:sym typeface="Helvetica World Bold"/>
                <a:rtl val="true"/>
              </a:rPr>
              <a:t> </a:t>
            </a:r>
            <a:r>
              <a:rPr lang="ar-EG" sz="5499">
                <a:solidFill>
                  <a:srgbClr val="000000"/>
                </a:solidFill>
                <a:latin typeface="Helvetica World"/>
                <a:ea typeface="Helvetica World"/>
                <a:cs typeface="Helvetica World"/>
                <a:sym typeface="Helvetica World"/>
                <a:rtl val="true"/>
              </a:rPr>
              <a:t>تستخدم المكاسب لتحقيق مكاسب اضافية ومزيد من المشاركين الذين يستطيعون تجديد وتفعيل التغيير بصورة أكبر.</a:t>
            </a:r>
          </a:p>
          <a:p>
            <a:pPr algn="just" rtl="true">
              <a:lnSpc>
                <a:spcPts val="7839"/>
              </a:lnSpc>
            </a:pPr>
            <a:r>
              <a:rPr lang="en-US" sz="5599">
                <a:solidFill>
                  <a:srgbClr val="F4B4B7"/>
                </a:solidFill>
                <a:latin typeface="Helvetica World"/>
                <a:ea typeface="Helvetica World"/>
                <a:cs typeface="Helvetica World"/>
                <a:sym typeface="Helvetica World"/>
              </a:rPr>
              <a:t>8</a:t>
            </a:r>
            <a:r>
              <a:rPr lang="ar-EG" sz="5599">
                <a:solidFill>
                  <a:srgbClr val="F4B4B7"/>
                </a:solidFill>
                <a:latin typeface="Helvetica World"/>
                <a:ea typeface="Helvetica World"/>
                <a:cs typeface="Helvetica World"/>
                <a:sym typeface="Helvetica World"/>
                <a:rtl val="true"/>
              </a:rPr>
              <a:t>-</a:t>
            </a:r>
            <a:r>
              <a:rPr lang="ar-EG" b="true" sz="5599">
                <a:solidFill>
                  <a:srgbClr val="F4B4B7"/>
                </a:solidFill>
                <a:latin typeface="Helvetica World Bold"/>
                <a:ea typeface="Helvetica World Bold"/>
                <a:cs typeface="Helvetica World Bold"/>
                <a:sym typeface="Helvetica World Bold"/>
                <a:rtl val="true"/>
              </a:rPr>
              <a:t>ترسيخ مناهج جديدة في ثقافة المنظمة: </a:t>
            </a:r>
            <a:r>
              <a:rPr lang="ar-EG" sz="5599">
                <a:solidFill>
                  <a:srgbClr val="000000"/>
                </a:solidFill>
                <a:latin typeface="Helvetica World"/>
                <a:ea typeface="Helvetica World"/>
                <a:cs typeface="Helvetica World"/>
                <a:sym typeface="Helvetica World"/>
                <a:rtl val="true"/>
              </a:rPr>
              <a:t>إنّ قيادة التغيير الناجحة</a:t>
            </a:r>
            <a:r>
              <a:rPr lang="ar-EG" b="true" sz="5599">
                <a:solidFill>
                  <a:srgbClr val="000000"/>
                </a:solidFill>
                <a:latin typeface="Helvetica World Bold"/>
                <a:ea typeface="Helvetica World Bold"/>
                <a:cs typeface="Helvetica World Bold"/>
                <a:sym typeface="Helvetica World Bold"/>
                <a:rtl val="true"/>
              </a:rPr>
              <a:t> </a:t>
            </a:r>
            <a:r>
              <a:rPr lang="ar-EG" sz="5599">
                <a:solidFill>
                  <a:srgbClr val="000000"/>
                </a:solidFill>
                <a:latin typeface="Helvetica World"/>
                <a:ea typeface="Helvetica World"/>
                <a:cs typeface="Helvetica World"/>
                <a:sym typeface="Helvetica World"/>
                <a:rtl val="true"/>
              </a:rPr>
              <a:t>توضح بعناية الارتباط بين السلوكيات الجديدة ونجاح المنظمة، وتسعى إلى اتخاذ الاجراءات التي تضمن استمرار جهود، التغيير وليست مرهونة ببقاء فرد معين، حتى وإن كان هو القائد.</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14350" y="3862176"/>
            <a:ext cx="17259300" cy="5910474"/>
            <a:chOff x="0" y="0"/>
            <a:chExt cx="4545659" cy="1556668"/>
          </a:xfrm>
        </p:grpSpPr>
        <p:sp>
          <p:nvSpPr>
            <p:cNvPr name="Freeform 3" id="3"/>
            <p:cNvSpPr/>
            <p:nvPr/>
          </p:nvSpPr>
          <p:spPr>
            <a:xfrm flipH="false" flipV="false" rot="0">
              <a:off x="0" y="0"/>
              <a:ext cx="4545659" cy="1556668"/>
            </a:xfrm>
            <a:custGeom>
              <a:avLst/>
              <a:gdLst/>
              <a:ahLst/>
              <a:cxnLst/>
              <a:rect r="r" b="b" t="t" l="l"/>
              <a:pathLst>
                <a:path h="1556668" w="4545659">
                  <a:moveTo>
                    <a:pt x="2243" y="0"/>
                  </a:moveTo>
                  <a:lnTo>
                    <a:pt x="4543416" y="0"/>
                  </a:lnTo>
                  <a:cubicBezTo>
                    <a:pt x="4544011" y="0"/>
                    <a:pt x="4544582" y="236"/>
                    <a:pt x="4545002" y="657"/>
                  </a:cubicBezTo>
                  <a:cubicBezTo>
                    <a:pt x="4545423" y="1078"/>
                    <a:pt x="4545659" y="1648"/>
                    <a:pt x="4545659" y="2243"/>
                  </a:cubicBezTo>
                  <a:lnTo>
                    <a:pt x="4545659" y="1554425"/>
                  </a:lnTo>
                  <a:cubicBezTo>
                    <a:pt x="4545659" y="1555664"/>
                    <a:pt x="4544655" y="1556668"/>
                    <a:pt x="4543416" y="1556668"/>
                  </a:cubicBezTo>
                  <a:lnTo>
                    <a:pt x="2243" y="1556668"/>
                  </a:lnTo>
                  <a:cubicBezTo>
                    <a:pt x="1648" y="1556668"/>
                    <a:pt x="1078" y="1556432"/>
                    <a:pt x="657" y="1556011"/>
                  </a:cubicBezTo>
                  <a:cubicBezTo>
                    <a:pt x="236" y="1555591"/>
                    <a:pt x="0" y="1555020"/>
                    <a:pt x="0" y="1554425"/>
                  </a:cubicBezTo>
                  <a:lnTo>
                    <a:pt x="0" y="2243"/>
                  </a:lnTo>
                  <a:cubicBezTo>
                    <a:pt x="0" y="1648"/>
                    <a:pt x="236" y="1078"/>
                    <a:pt x="657" y="657"/>
                  </a:cubicBezTo>
                  <a:cubicBezTo>
                    <a:pt x="1078" y="236"/>
                    <a:pt x="1648" y="0"/>
                    <a:pt x="2243" y="0"/>
                  </a:cubicBezTo>
                  <a:close/>
                </a:path>
              </a:pathLst>
            </a:custGeom>
            <a:solidFill>
              <a:srgbClr val="2E4033"/>
            </a:solidFill>
          </p:spPr>
        </p:sp>
        <p:sp>
          <p:nvSpPr>
            <p:cNvPr name="TextBox 4" id="4"/>
            <p:cNvSpPr txBox="true"/>
            <p:nvPr/>
          </p:nvSpPr>
          <p:spPr>
            <a:xfrm>
              <a:off x="0" y="-38100"/>
              <a:ext cx="4545659" cy="1594768"/>
            </a:xfrm>
            <a:prstGeom prst="rect">
              <a:avLst/>
            </a:prstGeom>
          </p:spPr>
          <p:txBody>
            <a:bodyPr anchor="ctr" rtlCol="false" tIns="50800" lIns="50800" bIns="50800" rIns="50800"/>
            <a:lstStyle/>
            <a:p>
              <a:pPr algn="ctr">
                <a:lnSpc>
                  <a:spcPts val="2659"/>
                </a:lnSpc>
              </a:pPr>
            </a:p>
            <a:p>
              <a:pPr algn="ctr">
                <a:lnSpc>
                  <a:spcPts val="2659"/>
                </a:lnSpc>
              </a:pPr>
            </a:p>
            <a:p>
              <a:pPr algn="ctr">
                <a:lnSpc>
                  <a:spcPts val="2659"/>
                </a:lnSpc>
                <a:spcBef>
                  <a:spcPct val="0"/>
                </a:spcBef>
              </a:pPr>
            </a:p>
          </p:txBody>
        </p:sp>
      </p:grpSp>
      <p:sp>
        <p:nvSpPr>
          <p:cNvPr name="TextBox 5" id="5"/>
          <p:cNvSpPr txBox="true"/>
          <p:nvPr/>
        </p:nvSpPr>
        <p:spPr>
          <a:xfrm rot="0">
            <a:off x="1442657" y="3662151"/>
            <a:ext cx="13606364" cy="1975828"/>
          </a:xfrm>
          <a:prstGeom prst="rect">
            <a:avLst/>
          </a:prstGeom>
        </p:spPr>
        <p:txBody>
          <a:bodyPr anchor="t" rtlCol="false" tIns="0" lIns="0" bIns="0" rIns="0">
            <a:spAutoFit/>
          </a:bodyPr>
          <a:lstStyle/>
          <a:p>
            <a:pPr algn="r" rtl="true">
              <a:lnSpc>
                <a:spcPts val="14996"/>
              </a:lnSpc>
            </a:pPr>
            <a:r>
              <a:rPr lang="ar-EG" b="true" sz="10711" spc="-353">
                <a:solidFill>
                  <a:srgbClr val="FFFFFF"/>
                </a:solidFill>
                <a:latin typeface="Helvetica World Bold"/>
                <a:ea typeface="Helvetica World Bold"/>
                <a:cs typeface="Helvetica World Bold"/>
                <a:sym typeface="Helvetica World Bold"/>
                <a:rtl val="true"/>
              </a:rPr>
              <a:t>شكرا على حسن تتبعكم</a:t>
            </a:r>
          </a:p>
        </p:txBody>
      </p:sp>
      <p:grpSp>
        <p:nvGrpSpPr>
          <p:cNvPr name="Group 6" id="6"/>
          <p:cNvGrpSpPr/>
          <p:nvPr/>
        </p:nvGrpSpPr>
        <p:grpSpPr>
          <a:xfrm rot="0">
            <a:off x="514350" y="514350"/>
            <a:ext cx="17259300" cy="3347826"/>
            <a:chOff x="0" y="0"/>
            <a:chExt cx="2673917" cy="518666"/>
          </a:xfrm>
        </p:grpSpPr>
        <p:sp>
          <p:nvSpPr>
            <p:cNvPr name="Freeform 7" id="7"/>
            <p:cNvSpPr/>
            <p:nvPr/>
          </p:nvSpPr>
          <p:spPr>
            <a:xfrm flipH="false" flipV="false" rot="0">
              <a:off x="0" y="0"/>
              <a:ext cx="2673917" cy="518666"/>
            </a:xfrm>
            <a:custGeom>
              <a:avLst/>
              <a:gdLst/>
              <a:ahLst/>
              <a:cxnLst/>
              <a:rect r="r" b="b" t="t" l="l"/>
              <a:pathLst>
                <a:path h="518666" w="2673917">
                  <a:moveTo>
                    <a:pt x="0" y="0"/>
                  </a:moveTo>
                  <a:lnTo>
                    <a:pt x="2673917" y="0"/>
                  </a:lnTo>
                  <a:lnTo>
                    <a:pt x="2673917" y="518666"/>
                  </a:lnTo>
                  <a:lnTo>
                    <a:pt x="0" y="518666"/>
                  </a:lnTo>
                  <a:close/>
                </a:path>
              </a:pathLst>
            </a:custGeom>
            <a:blipFill>
              <a:blip r:embed="rId2"/>
              <a:stretch>
                <a:fillRect l="0" t="-139645" r="0" b="-16834"/>
              </a:stretch>
            </a:blipFill>
          </p:spPr>
        </p:sp>
      </p:grpSp>
      <p:sp>
        <p:nvSpPr>
          <p:cNvPr name="TextBox 8" id="8"/>
          <p:cNvSpPr txBox="true"/>
          <p:nvPr/>
        </p:nvSpPr>
        <p:spPr>
          <a:xfrm rot="0">
            <a:off x="5935389" y="6304969"/>
            <a:ext cx="7547740" cy="512444"/>
          </a:xfrm>
          <a:prstGeom prst="rect">
            <a:avLst/>
          </a:prstGeom>
        </p:spPr>
        <p:txBody>
          <a:bodyPr anchor="t" rtlCol="false" tIns="0" lIns="0" bIns="0" rIns="0">
            <a:spAutoFit/>
          </a:bodyPr>
          <a:lstStyle/>
          <a:p>
            <a:pPr algn="ctr">
              <a:lnSpc>
                <a:spcPts val="3959"/>
              </a:lnSpc>
            </a:pPr>
            <a:r>
              <a:rPr lang="en-US" sz="3599" b="true">
                <a:solidFill>
                  <a:srgbClr val="000000"/>
                </a:solidFill>
                <a:latin typeface="TT Chocolates Bold"/>
                <a:ea typeface="TT Chocolates Bold"/>
                <a:cs typeface="TT Chocolates Bold"/>
                <a:sym typeface="TT Chocolates Bold"/>
              </a:rPr>
              <a:t>ahlam.houari@univ-tlemcen.dz</a:t>
            </a:r>
          </a:p>
        </p:txBody>
      </p:sp>
      <p:sp>
        <p:nvSpPr>
          <p:cNvPr name="Freeform 9" id="9"/>
          <p:cNvSpPr/>
          <p:nvPr/>
        </p:nvSpPr>
        <p:spPr>
          <a:xfrm flipH="false" flipV="false" rot="0">
            <a:off x="5143192" y="6007497"/>
            <a:ext cx="1078813" cy="1078813"/>
          </a:xfrm>
          <a:custGeom>
            <a:avLst/>
            <a:gdLst/>
            <a:ahLst/>
            <a:cxnLst/>
            <a:rect r="r" b="b" t="t" l="l"/>
            <a:pathLst>
              <a:path h="1078813" w="1078813">
                <a:moveTo>
                  <a:pt x="0" y="0"/>
                </a:moveTo>
                <a:lnTo>
                  <a:pt x="1078813" y="0"/>
                </a:lnTo>
                <a:lnTo>
                  <a:pt x="1078813" y="1078813"/>
                </a:lnTo>
                <a:lnTo>
                  <a:pt x="0" y="1078813"/>
                </a:lnTo>
                <a:lnTo>
                  <a:pt x="0" y="0"/>
                </a:lnTo>
                <a:close/>
              </a:path>
            </a:pathLst>
          </a:custGeom>
          <a:blipFill>
            <a:blip r:embed="rId3"/>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DAGVikr2wmk</dc:identifier>
  <dcterms:modified xsi:type="dcterms:W3CDTF">2011-08-01T06:04:30Z</dcterms:modified>
  <cp:revision>1</cp:revision>
  <dc:title>المحاضرة السابعة</dc:title>
</cp:coreProperties>
</file>