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66" r:id="rId4"/>
    <p:sldId id="258" r:id="rId5"/>
    <p:sldId id="259" r:id="rId6"/>
    <p:sldId id="260" r:id="rId7"/>
    <p:sldId id="267" r:id="rId8"/>
    <p:sldId id="261" r:id="rId9"/>
    <p:sldId id="262" r:id="rId10"/>
    <p:sldId id="263" r:id="rId11"/>
    <p:sldId id="264" r:id="rId12"/>
    <p:sldId id="265" r:id="rId13"/>
  </p:sldIdLst>
  <p:sldSz cx="14630400" cy="8229600"/>
  <p:notesSz cx="8229600" cy="14630400"/>
  <p:embeddedFontLst>
    <p:embeddedFont>
      <p:font typeface="Montserrat Bold"/>
      <p:bold r:id="rId15"/>
    </p:embeddedFont>
    <p:embeddedFont>
      <p:font typeface="Montserrat Medium" panose="00000600000000000000" pitchFamily="2" charset="0"/>
      <p:regular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97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C1CCA-FDA6-F145-B315-EE4F68A41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7458A-AC5D-C19E-E7F0-43D2AAACE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74AAB-E6BF-0EC1-F2BB-E36DF59874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520E1B-0336-2876-6F2D-9999FE30B4D1}"/>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4084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0E34-3EDB-1E43-8E65-5ED35A51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A4E4-EF48-1AF0-0727-D27C255D1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17875-9B22-E82C-577A-C07ECF1E35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E629A2-E309-3AB9-111A-CFF6B174EEED}"/>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79691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49260" y="1117878"/>
            <a:ext cx="13131879" cy="1969770"/>
          </a:xfrm>
          <a:prstGeom prst="rect">
            <a:avLst/>
          </a:prstGeom>
          <a:noFill/>
          <a:ln/>
        </p:spPr>
        <p:txBody>
          <a:bodyPr wrap="square" lIns="0" tIns="0" rIns="0" bIns="0" rtlCol="0" anchor="t"/>
          <a:lstStyle/>
          <a:p>
            <a:pPr marL="0" indent="0">
              <a:lnSpc>
                <a:spcPts val="7750"/>
              </a:lnSpc>
              <a:buNone/>
            </a:pPr>
            <a:r>
              <a:rPr lang="en-US" sz="6200" b="1" dirty="0">
                <a:solidFill>
                  <a:srgbClr val="FFB393"/>
                </a:solidFill>
                <a:latin typeface="Brygada 1918 Bold" pitchFamily="34" charset="0"/>
                <a:ea typeface="Brygada 1918 Bold" pitchFamily="34" charset="-122"/>
                <a:cs typeface="Brygada 1918 Bold" pitchFamily="34" charset="-120"/>
              </a:rPr>
              <a:t>DNA Replication in Eukaryotes:</a:t>
            </a:r>
            <a:endParaRPr lang="en-US" sz="6200" dirty="0"/>
          </a:p>
        </p:txBody>
      </p:sp>
      <p:sp>
        <p:nvSpPr>
          <p:cNvPr id="3" name="Text 1"/>
          <p:cNvSpPr/>
          <p:nvPr/>
        </p:nvSpPr>
        <p:spPr>
          <a:xfrm>
            <a:off x="749260" y="3515797"/>
            <a:ext cx="13131879" cy="1369695"/>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DNA replication is a fundamental process that ensures the accurate transmission of genetic information from one generation to the next. In eukaryotic organisms, this intricate molecular dance unfolds within the nucleus of each cell, orchestrating the faithful duplication of the entire genome before cell division occurs. This process is essential for growth, development, and the maintenance of all living organisms.</a:t>
            </a:r>
            <a:endParaRPr lang="en-US" sz="1650" dirty="0"/>
          </a:p>
        </p:txBody>
      </p:sp>
      <p:sp>
        <p:nvSpPr>
          <p:cNvPr id="4" name="Text 2"/>
          <p:cNvSpPr/>
          <p:nvPr/>
        </p:nvSpPr>
        <p:spPr>
          <a:xfrm>
            <a:off x="749260" y="5126355"/>
            <a:ext cx="13131879" cy="1369695"/>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Understanding DNA replication in eukaryotes not only provides insights into the basic mechanisms of life but also has far-reaching implications for fields such as medicine, biotechnology, and evolutionary biology. As we delve into the complexities of this process, we'll uncover the molecular players, the precise steps, and the regulatory mechanisms that ensure the integrity of our genetic material.</a:t>
            </a:r>
            <a:endParaRPr lang="en-US" sz="1650" dirty="0"/>
          </a:p>
        </p:txBody>
      </p:sp>
      <p:sp>
        <p:nvSpPr>
          <p:cNvPr id="7" name="Text 5"/>
          <p:cNvSpPr/>
          <p:nvPr/>
        </p:nvSpPr>
        <p:spPr>
          <a:xfrm>
            <a:off x="1198840" y="6736913"/>
            <a:ext cx="2020491" cy="374690"/>
          </a:xfrm>
          <a:prstGeom prst="rect">
            <a:avLst/>
          </a:prstGeom>
          <a:noFill/>
          <a:ln/>
        </p:spPr>
        <p:txBody>
          <a:bodyPr wrap="none" lIns="0" tIns="0" rIns="0" bIns="0" rtlCol="0" anchor="t"/>
          <a:lstStyle/>
          <a:p>
            <a:pPr marL="0" indent="0" algn="l">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a:t>
            </a:r>
            <a:r>
              <a:rPr lang="en-US" sz="2100" b="1" dirty="0" err="1">
                <a:solidFill>
                  <a:srgbClr val="F4CAB8"/>
                </a:solidFill>
                <a:latin typeface="Montserrat Bold" pitchFamily="34" charset="0"/>
                <a:ea typeface="Montserrat Bold" pitchFamily="34" charset="-122"/>
                <a:cs typeface="Montserrat Bold" pitchFamily="34" charset="-120"/>
              </a:rPr>
              <a:t>Mouderas</a:t>
            </a:r>
            <a:r>
              <a:rPr lang="en-US" sz="2100" b="1" dirty="0">
                <a:solidFill>
                  <a:srgbClr val="F4CAB8"/>
                </a:solidFill>
                <a:latin typeface="Montserrat Bold" pitchFamily="34" charset="0"/>
                <a:ea typeface="Montserrat Bold" pitchFamily="34" charset="-122"/>
                <a:cs typeface="Montserrat Bold" pitchFamily="34" charset="-120"/>
              </a:rPr>
              <a:t> F.</a:t>
            </a:r>
            <a:endParaRPr lang="en-US" sz="2100" dirty="0"/>
          </a:p>
        </p:txBody>
      </p:sp>
      <p:sp>
        <p:nvSpPr>
          <p:cNvPr id="8" name="ZoneTexte 7">
            <a:extLst>
              <a:ext uri="{FF2B5EF4-FFF2-40B4-BE49-F238E27FC236}">
                <a16:creationId xmlns:a16="http://schemas.microsoft.com/office/drawing/2014/main" id="{6D162D10-2D50-65BA-A1BA-94C0DF1BCABF}"/>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D45427FD-DBA9-F72C-B14F-5BAC075CF0D0}"/>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0" name="ZoneTexte 9">
            <a:extLst>
              <a:ext uri="{FF2B5EF4-FFF2-40B4-BE49-F238E27FC236}">
                <a16:creationId xmlns:a16="http://schemas.microsoft.com/office/drawing/2014/main" id="{DF1CFB37-27AC-97CF-6C96-F75F5C9206BB}"/>
              </a:ext>
            </a:extLst>
          </p:cNvPr>
          <p:cNvSpPr txBox="1"/>
          <p:nvPr/>
        </p:nvSpPr>
        <p:spPr>
          <a:xfrm>
            <a:off x="-106017" y="-119"/>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65058"/>
          </a:xfrm>
          <a:prstGeom prst="rect">
            <a:avLst/>
          </a:prstGeom>
        </p:spPr>
      </p:pic>
      <p:pic>
        <p:nvPicPr>
          <p:cNvPr id="3" name="Image 1" descr="preencoded.png"/>
          <p:cNvPicPr>
            <a:picLocks noChangeAspect="1"/>
          </p:cNvPicPr>
          <p:nvPr/>
        </p:nvPicPr>
        <p:blipFill>
          <a:blip r:embed="rId4"/>
          <a:stretch>
            <a:fillRect/>
          </a:stretch>
        </p:blipFill>
        <p:spPr>
          <a:xfrm>
            <a:off x="6469644" y="476727"/>
            <a:ext cx="1187529" cy="1892141"/>
          </a:xfrm>
          <a:prstGeom prst="rect">
            <a:avLst/>
          </a:prstGeom>
        </p:spPr>
      </p:pic>
      <p:sp>
        <p:nvSpPr>
          <p:cNvPr id="4" name="Text 0"/>
          <p:cNvSpPr/>
          <p:nvPr/>
        </p:nvSpPr>
        <p:spPr>
          <a:xfrm>
            <a:off x="662226" y="2885361"/>
            <a:ext cx="13305949" cy="1261348"/>
          </a:xfrm>
          <a:prstGeom prst="rect">
            <a:avLst/>
          </a:prstGeom>
          <a:noFill/>
          <a:ln/>
        </p:spPr>
        <p:txBody>
          <a:bodyPr wrap="square" lIns="0" tIns="0" rIns="0" bIns="0" rtlCol="0" anchor="t"/>
          <a:lstStyle/>
          <a:p>
            <a:pPr marL="0" indent="0">
              <a:lnSpc>
                <a:spcPts val="4950"/>
              </a:lnSpc>
              <a:buNone/>
            </a:pPr>
            <a:r>
              <a:rPr lang="en-US" sz="3950" b="1" dirty="0">
                <a:solidFill>
                  <a:srgbClr val="FFB393"/>
                </a:solidFill>
                <a:latin typeface="Brygada 1918 Bold" pitchFamily="34" charset="0"/>
                <a:ea typeface="Brygada 1918 Bold" pitchFamily="34" charset="-122"/>
                <a:cs typeface="Brygada 1918 Bold" pitchFamily="34" charset="-120"/>
              </a:rPr>
              <a:t>Differences Between Prokaryotic and Eukaryotic DNA Replication</a:t>
            </a:r>
            <a:endParaRPr lang="en-US" sz="3950" dirty="0"/>
          </a:p>
        </p:txBody>
      </p:sp>
      <p:sp>
        <p:nvSpPr>
          <p:cNvPr id="5" name="Shape 1"/>
          <p:cNvSpPr/>
          <p:nvPr/>
        </p:nvSpPr>
        <p:spPr>
          <a:xfrm>
            <a:off x="662226" y="4430435"/>
            <a:ext cx="13305949" cy="3284220"/>
          </a:xfrm>
          <a:prstGeom prst="roundRect">
            <a:avLst>
              <a:gd name="adj" fmla="val 864"/>
            </a:avLst>
          </a:prstGeom>
          <a:noFill/>
          <a:ln w="7620">
            <a:solidFill>
              <a:srgbClr val="FFFFFF">
                <a:alpha val="24000"/>
              </a:srgbClr>
            </a:solidFill>
            <a:prstDash val="solid"/>
          </a:ln>
        </p:spPr>
      </p:sp>
      <p:sp>
        <p:nvSpPr>
          <p:cNvPr id="6" name="Shape 2"/>
          <p:cNvSpPr/>
          <p:nvPr/>
        </p:nvSpPr>
        <p:spPr>
          <a:xfrm>
            <a:off x="669846" y="4438055"/>
            <a:ext cx="13289280" cy="544830"/>
          </a:xfrm>
          <a:prstGeom prst="rect">
            <a:avLst/>
          </a:prstGeom>
          <a:solidFill>
            <a:srgbClr val="FFFFFF">
              <a:alpha val="4000"/>
            </a:srgbClr>
          </a:solidFill>
          <a:ln/>
        </p:spPr>
      </p:sp>
      <p:sp>
        <p:nvSpPr>
          <p:cNvPr id="7" name="Text 3"/>
          <p:cNvSpPr/>
          <p:nvPr/>
        </p:nvSpPr>
        <p:spPr>
          <a:xfrm>
            <a:off x="860584" y="455914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Feature</a:t>
            </a:r>
            <a:endParaRPr lang="en-US" sz="1450" dirty="0"/>
          </a:p>
        </p:txBody>
      </p:sp>
      <p:sp>
        <p:nvSpPr>
          <p:cNvPr id="8" name="Text 4"/>
          <p:cNvSpPr/>
          <p:nvPr/>
        </p:nvSpPr>
        <p:spPr>
          <a:xfrm>
            <a:off x="5293638" y="455914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Prokaryotes</a:t>
            </a:r>
            <a:endParaRPr lang="en-US" sz="1450" dirty="0"/>
          </a:p>
        </p:txBody>
      </p:sp>
      <p:sp>
        <p:nvSpPr>
          <p:cNvPr id="9" name="Text 5"/>
          <p:cNvSpPr/>
          <p:nvPr/>
        </p:nvSpPr>
        <p:spPr>
          <a:xfrm>
            <a:off x="9722882" y="455914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Eukaryotes</a:t>
            </a:r>
            <a:endParaRPr lang="en-US" sz="1450" dirty="0"/>
          </a:p>
        </p:txBody>
      </p:sp>
      <p:sp>
        <p:nvSpPr>
          <p:cNvPr id="10" name="Shape 6"/>
          <p:cNvSpPr/>
          <p:nvPr/>
        </p:nvSpPr>
        <p:spPr>
          <a:xfrm>
            <a:off x="669846" y="4982885"/>
            <a:ext cx="13289280" cy="544830"/>
          </a:xfrm>
          <a:prstGeom prst="rect">
            <a:avLst/>
          </a:prstGeom>
          <a:solidFill>
            <a:srgbClr val="000000">
              <a:alpha val="4000"/>
            </a:srgbClr>
          </a:solidFill>
          <a:ln/>
        </p:spPr>
      </p:sp>
      <p:sp>
        <p:nvSpPr>
          <p:cNvPr id="11" name="Text 7"/>
          <p:cNvSpPr/>
          <p:nvPr/>
        </p:nvSpPr>
        <p:spPr>
          <a:xfrm>
            <a:off x="860584" y="510397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Origin of Replication</a:t>
            </a:r>
            <a:endParaRPr lang="en-US" sz="1450" dirty="0"/>
          </a:p>
        </p:txBody>
      </p:sp>
      <p:sp>
        <p:nvSpPr>
          <p:cNvPr id="12" name="Text 8"/>
          <p:cNvSpPr/>
          <p:nvPr/>
        </p:nvSpPr>
        <p:spPr>
          <a:xfrm>
            <a:off x="5293638" y="510397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Single origin</a:t>
            </a:r>
            <a:endParaRPr lang="en-US" sz="1450" dirty="0"/>
          </a:p>
        </p:txBody>
      </p:sp>
      <p:sp>
        <p:nvSpPr>
          <p:cNvPr id="13" name="Text 9"/>
          <p:cNvSpPr/>
          <p:nvPr/>
        </p:nvSpPr>
        <p:spPr>
          <a:xfrm>
            <a:off x="9722882" y="510397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Multiple origins</a:t>
            </a:r>
            <a:endParaRPr lang="en-US" sz="1450" dirty="0"/>
          </a:p>
        </p:txBody>
      </p:sp>
      <p:sp>
        <p:nvSpPr>
          <p:cNvPr id="14" name="Shape 10"/>
          <p:cNvSpPr/>
          <p:nvPr/>
        </p:nvSpPr>
        <p:spPr>
          <a:xfrm>
            <a:off x="669846" y="5527715"/>
            <a:ext cx="13289280" cy="544830"/>
          </a:xfrm>
          <a:prstGeom prst="rect">
            <a:avLst/>
          </a:prstGeom>
          <a:solidFill>
            <a:srgbClr val="FFFFFF">
              <a:alpha val="4000"/>
            </a:srgbClr>
          </a:solidFill>
          <a:ln/>
        </p:spPr>
      </p:sp>
      <p:sp>
        <p:nvSpPr>
          <p:cNvPr id="15" name="Text 11"/>
          <p:cNvSpPr/>
          <p:nvPr/>
        </p:nvSpPr>
        <p:spPr>
          <a:xfrm>
            <a:off x="860584" y="564880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Replication Speed</a:t>
            </a:r>
            <a:endParaRPr lang="en-US" sz="1450" dirty="0"/>
          </a:p>
        </p:txBody>
      </p:sp>
      <p:sp>
        <p:nvSpPr>
          <p:cNvPr id="16" name="Text 12"/>
          <p:cNvSpPr/>
          <p:nvPr/>
        </p:nvSpPr>
        <p:spPr>
          <a:xfrm>
            <a:off x="5293638" y="564880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Faster (~1000 nucleotides/sec)</a:t>
            </a:r>
            <a:endParaRPr lang="en-US" sz="1450" dirty="0"/>
          </a:p>
        </p:txBody>
      </p:sp>
      <p:sp>
        <p:nvSpPr>
          <p:cNvPr id="17" name="Text 13"/>
          <p:cNvSpPr/>
          <p:nvPr/>
        </p:nvSpPr>
        <p:spPr>
          <a:xfrm>
            <a:off x="9722882" y="564880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Slower (~50 nucleotides/sec)</a:t>
            </a:r>
            <a:endParaRPr lang="en-US" sz="1450" dirty="0"/>
          </a:p>
        </p:txBody>
      </p:sp>
      <p:sp>
        <p:nvSpPr>
          <p:cNvPr id="18" name="Shape 14"/>
          <p:cNvSpPr/>
          <p:nvPr/>
        </p:nvSpPr>
        <p:spPr>
          <a:xfrm>
            <a:off x="669846" y="6072545"/>
            <a:ext cx="13289280" cy="544830"/>
          </a:xfrm>
          <a:prstGeom prst="rect">
            <a:avLst/>
          </a:prstGeom>
          <a:solidFill>
            <a:srgbClr val="000000">
              <a:alpha val="4000"/>
            </a:srgbClr>
          </a:solidFill>
          <a:ln/>
        </p:spPr>
      </p:sp>
      <p:sp>
        <p:nvSpPr>
          <p:cNvPr id="19" name="Text 15"/>
          <p:cNvSpPr/>
          <p:nvPr/>
        </p:nvSpPr>
        <p:spPr>
          <a:xfrm>
            <a:off x="860584" y="619363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Main DNA Polymerase</a:t>
            </a:r>
            <a:endParaRPr lang="en-US" sz="1450" dirty="0"/>
          </a:p>
        </p:txBody>
      </p:sp>
      <p:sp>
        <p:nvSpPr>
          <p:cNvPr id="20" name="Text 16"/>
          <p:cNvSpPr/>
          <p:nvPr/>
        </p:nvSpPr>
        <p:spPr>
          <a:xfrm>
            <a:off x="5293638" y="619363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DNA Polymerase III</a:t>
            </a:r>
            <a:endParaRPr lang="en-US" sz="1450" dirty="0"/>
          </a:p>
        </p:txBody>
      </p:sp>
      <p:sp>
        <p:nvSpPr>
          <p:cNvPr id="21" name="Text 17"/>
          <p:cNvSpPr/>
          <p:nvPr/>
        </p:nvSpPr>
        <p:spPr>
          <a:xfrm>
            <a:off x="9722882" y="619363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DNA Polymerases δ and ε</a:t>
            </a:r>
            <a:endParaRPr lang="en-US" sz="1450" dirty="0"/>
          </a:p>
        </p:txBody>
      </p:sp>
      <p:sp>
        <p:nvSpPr>
          <p:cNvPr id="22" name="Shape 18"/>
          <p:cNvSpPr/>
          <p:nvPr/>
        </p:nvSpPr>
        <p:spPr>
          <a:xfrm>
            <a:off x="669846" y="6617375"/>
            <a:ext cx="13289280" cy="544830"/>
          </a:xfrm>
          <a:prstGeom prst="rect">
            <a:avLst/>
          </a:prstGeom>
          <a:solidFill>
            <a:srgbClr val="FFFFFF">
              <a:alpha val="4000"/>
            </a:srgbClr>
          </a:solidFill>
          <a:ln/>
        </p:spPr>
      </p:sp>
      <p:sp>
        <p:nvSpPr>
          <p:cNvPr id="23" name="Text 19"/>
          <p:cNvSpPr/>
          <p:nvPr/>
        </p:nvSpPr>
        <p:spPr>
          <a:xfrm>
            <a:off x="860584" y="673846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Replication Timing</a:t>
            </a:r>
            <a:endParaRPr lang="en-US" sz="1450" dirty="0"/>
          </a:p>
        </p:txBody>
      </p:sp>
      <p:sp>
        <p:nvSpPr>
          <p:cNvPr id="24" name="Text 20"/>
          <p:cNvSpPr/>
          <p:nvPr/>
        </p:nvSpPr>
        <p:spPr>
          <a:xfrm>
            <a:off x="5293638" y="673846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Throughout cell cycle</a:t>
            </a:r>
            <a:endParaRPr lang="en-US" sz="1450" dirty="0"/>
          </a:p>
        </p:txBody>
      </p:sp>
      <p:sp>
        <p:nvSpPr>
          <p:cNvPr id="25" name="Text 21"/>
          <p:cNvSpPr/>
          <p:nvPr/>
        </p:nvSpPr>
        <p:spPr>
          <a:xfrm>
            <a:off x="9722882" y="673846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Restricted to S phase</a:t>
            </a:r>
            <a:endParaRPr lang="en-US" sz="1450" dirty="0"/>
          </a:p>
        </p:txBody>
      </p:sp>
      <p:sp>
        <p:nvSpPr>
          <p:cNvPr id="26" name="Shape 22"/>
          <p:cNvSpPr/>
          <p:nvPr/>
        </p:nvSpPr>
        <p:spPr>
          <a:xfrm>
            <a:off x="669846" y="7162205"/>
            <a:ext cx="13289280" cy="544830"/>
          </a:xfrm>
          <a:prstGeom prst="rect">
            <a:avLst/>
          </a:prstGeom>
          <a:solidFill>
            <a:srgbClr val="000000">
              <a:alpha val="4000"/>
            </a:srgbClr>
          </a:solidFill>
          <a:ln/>
        </p:spPr>
      </p:sp>
      <p:sp>
        <p:nvSpPr>
          <p:cNvPr id="27" name="Text 23"/>
          <p:cNvSpPr/>
          <p:nvPr/>
        </p:nvSpPr>
        <p:spPr>
          <a:xfrm>
            <a:off x="860584" y="728329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Chromosome Structure</a:t>
            </a:r>
            <a:endParaRPr lang="en-US" sz="1450" dirty="0"/>
          </a:p>
        </p:txBody>
      </p:sp>
      <p:sp>
        <p:nvSpPr>
          <p:cNvPr id="28" name="Text 24"/>
          <p:cNvSpPr/>
          <p:nvPr/>
        </p:nvSpPr>
        <p:spPr>
          <a:xfrm>
            <a:off x="5293638" y="7283291"/>
            <a:ext cx="404324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Circular</a:t>
            </a:r>
            <a:endParaRPr lang="en-US" sz="1450" dirty="0"/>
          </a:p>
        </p:txBody>
      </p:sp>
      <p:sp>
        <p:nvSpPr>
          <p:cNvPr id="29" name="Text 25"/>
          <p:cNvSpPr/>
          <p:nvPr/>
        </p:nvSpPr>
        <p:spPr>
          <a:xfrm>
            <a:off x="9722882" y="7283291"/>
            <a:ext cx="4047053" cy="302657"/>
          </a:xfrm>
          <a:prstGeom prst="rect">
            <a:avLst/>
          </a:prstGeom>
          <a:noFill/>
          <a:ln/>
        </p:spPr>
        <p:txBody>
          <a:bodyPr wrap="non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Linear</a:t>
            </a:r>
            <a:endParaRPr lang="en-US" sz="1450" dirty="0"/>
          </a:p>
        </p:txBody>
      </p:sp>
      <p:sp>
        <p:nvSpPr>
          <p:cNvPr id="30" name="ZoneTexte 29">
            <a:extLst>
              <a:ext uri="{FF2B5EF4-FFF2-40B4-BE49-F238E27FC236}">
                <a16:creationId xmlns:a16="http://schemas.microsoft.com/office/drawing/2014/main" id="{D9749F1C-7067-929F-7CC2-04C02206C544}"/>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31" name="ZoneTexte 30">
            <a:extLst>
              <a:ext uri="{FF2B5EF4-FFF2-40B4-BE49-F238E27FC236}">
                <a16:creationId xmlns:a16="http://schemas.microsoft.com/office/drawing/2014/main" id="{CA28EABE-C02E-709E-9605-71031F082F2B}"/>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10979" y="2460427"/>
            <a:ext cx="5064323" cy="3308747"/>
          </a:xfrm>
          <a:prstGeom prst="rect">
            <a:avLst/>
          </a:prstGeom>
        </p:spPr>
      </p:pic>
      <p:sp>
        <p:nvSpPr>
          <p:cNvPr id="4" name="Text 0"/>
          <p:cNvSpPr/>
          <p:nvPr/>
        </p:nvSpPr>
        <p:spPr>
          <a:xfrm>
            <a:off x="6077188" y="646986"/>
            <a:ext cx="6262092" cy="562689"/>
          </a:xfrm>
          <a:prstGeom prst="rect">
            <a:avLst/>
          </a:prstGeom>
          <a:noFill/>
          <a:ln/>
        </p:spPr>
        <p:txBody>
          <a:bodyPr wrap="none" lIns="0" tIns="0" rIns="0" bIns="0" rtlCol="0" anchor="t"/>
          <a:lstStyle/>
          <a:p>
            <a:pPr marL="0" indent="0">
              <a:lnSpc>
                <a:spcPts val="4400"/>
              </a:lnSpc>
              <a:buNone/>
            </a:pPr>
            <a:r>
              <a:rPr lang="en-US" sz="3500" b="1" dirty="0">
                <a:solidFill>
                  <a:srgbClr val="FFB393"/>
                </a:solidFill>
                <a:latin typeface="Brygada 1918 Bold" pitchFamily="34" charset="0"/>
                <a:ea typeface="Brygada 1918 Bold" pitchFamily="34" charset="-122"/>
                <a:cs typeface="Brygada 1918 Bold" pitchFamily="34" charset="-120"/>
              </a:rPr>
              <a:t>DNA Replication and Disease</a:t>
            </a:r>
            <a:endParaRPr lang="en-US" sz="3500" dirty="0"/>
          </a:p>
        </p:txBody>
      </p:sp>
      <p:pic>
        <p:nvPicPr>
          <p:cNvPr id="5" name="Image 2" descr="preencoded.png"/>
          <p:cNvPicPr>
            <a:picLocks noChangeAspect="1"/>
          </p:cNvPicPr>
          <p:nvPr/>
        </p:nvPicPr>
        <p:blipFill>
          <a:blip r:embed="rId5"/>
          <a:stretch>
            <a:fillRect/>
          </a:stretch>
        </p:blipFill>
        <p:spPr>
          <a:xfrm>
            <a:off x="6077188" y="1462802"/>
            <a:ext cx="844034" cy="1529953"/>
          </a:xfrm>
          <a:prstGeom prst="rect">
            <a:avLst/>
          </a:prstGeom>
        </p:spPr>
      </p:pic>
      <p:sp>
        <p:nvSpPr>
          <p:cNvPr id="6" name="Text 1"/>
          <p:cNvSpPr/>
          <p:nvPr/>
        </p:nvSpPr>
        <p:spPr>
          <a:xfrm>
            <a:off x="7174349" y="1631513"/>
            <a:ext cx="2250758" cy="281226"/>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Replication Errors</a:t>
            </a:r>
            <a:endParaRPr lang="en-US" sz="1750" dirty="0"/>
          </a:p>
        </p:txBody>
      </p:sp>
      <p:sp>
        <p:nvSpPr>
          <p:cNvPr id="7" name="Text 2"/>
          <p:cNvSpPr/>
          <p:nvPr/>
        </p:nvSpPr>
        <p:spPr>
          <a:xfrm>
            <a:off x="7174349" y="2013942"/>
            <a:ext cx="6865263" cy="810101"/>
          </a:xfrm>
          <a:prstGeom prst="rect">
            <a:avLst/>
          </a:prstGeom>
          <a:noFill/>
          <a:ln/>
        </p:spPr>
        <p:txBody>
          <a:bodyPr wrap="square" lIns="0" tIns="0" rIns="0" bIns="0" rtlCol="0" anchor="t"/>
          <a:lstStyle/>
          <a:p>
            <a:pPr marL="0" indent="0" algn="l">
              <a:lnSpc>
                <a:spcPts val="2100"/>
              </a:lnSpc>
              <a:buNone/>
            </a:pPr>
            <a:r>
              <a:rPr lang="en-US" sz="1300" dirty="0">
                <a:solidFill>
                  <a:srgbClr val="F4CAB8"/>
                </a:solidFill>
                <a:latin typeface="Montserrat Medium" pitchFamily="34" charset="0"/>
                <a:ea typeface="Montserrat Medium" pitchFamily="34" charset="-122"/>
                <a:cs typeface="Montserrat Medium" pitchFamily="34" charset="-120"/>
              </a:rPr>
              <a:t>Mutations in genes encoding replication machinery or DNA repair proteins can lead to increased mutation rates and genomic instability, contributing to various diseases, including cancer.</a:t>
            </a:r>
            <a:endParaRPr lang="en-US" sz="1300" dirty="0"/>
          </a:p>
        </p:txBody>
      </p:sp>
      <p:pic>
        <p:nvPicPr>
          <p:cNvPr id="8" name="Image 3" descr="preencoded.png"/>
          <p:cNvPicPr>
            <a:picLocks noChangeAspect="1"/>
          </p:cNvPicPr>
          <p:nvPr/>
        </p:nvPicPr>
        <p:blipFill>
          <a:blip r:embed="rId6"/>
          <a:stretch>
            <a:fillRect/>
          </a:stretch>
        </p:blipFill>
        <p:spPr>
          <a:xfrm>
            <a:off x="6077188" y="2992755"/>
            <a:ext cx="844034" cy="1529953"/>
          </a:xfrm>
          <a:prstGeom prst="rect">
            <a:avLst/>
          </a:prstGeom>
        </p:spPr>
      </p:pic>
      <p:sp>
        <p:nvSpPr>
          <p:cNvPr id="9" name="Text 3"/>
          <p:cNvSpPr/>
          <p:nvPr/>
        </p:nvSpPr>
        <p:spPr>
          <a:xfrm>
            <a:off x="7174349" y="3161467"/>
            <a:ext cx="2250758" cy="281226"/>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Replication Stress</a:t>
            </a:r>
            <a:endParaRPr lang="en-US" sz="1750" dirty="0"/>
          </a:p>
        </p:txBody>
      </p:sp>
      <p:sp>
        <p:nvSpPr>
          <p:cNvPr id="10" name="Text 4"/>
          <p:cNvSpPr/>
          <p:nvPr/>
        </p:nvSpPr>
        <p:spPr>
          <a:xfrm>
            <a:off x="7174349" y="3543895"/>
            <a:ext cx="6865263" cy="810101"/>
          </a:xfrm>
          <a:prstGeom prst="rect">
            <a:avLst/>
          </a:prstGeom>
          <a:noFill/>
          <a:ln/>
        </p:spPr>
        <p:txBody>
          <a:bodyPr wrap="square" lIns="0" tIns="0" rIns="0" bIns="0" rtlCol="0" anchor="t"/>
          <a:lstStyle/>
          <a:p>
            <a:pPr marL="0" indent="0" algn="l">
              <a:lnSpc>
                <a:spcPts val="2100"/>
              </a:lnSpc>
              <a:buNone/>
            </a:pPr>
            <a:r>
              <a:rPr lang="en-US" sz="1300" dirty="0">
                <a:solidFill>
                  <a:srgbClr val="F4CAB8"/>
                </a:solidFill>
                <a:latin typeface="Montserrat Medium" pitchFamily="34" charset="0"/>
                <a:ea typeface="Montserrat Medium" pitchFamily="34" charset="-122"/>
                <a:cs typeface="Montserrat Medium" pitchFamily="34" charset="-120"/>
              </a:rPr>
              <a:t>Chronic replication stress, often seen in pre-cancerous lesions, can drive genomic instability and tumor progression. Understanding these mechanisms is crucial for developing new cancer therapies.</a:t>
            </a:r>
            <a:endParaRPr lang="en-US" sz="1300" dirty="0"/>
          </a:p>
        </p:txBody>
      </p:sp>
      <p:pic>
        <p:nvPicPr>
          <p:cNvPr id="11" name="Image 4" descr="preencoded.png"/>
          <p:cNvPicPr>
            <a:picLocks noChangeAspect="1"/>
          </p:cNvPicPr>
          <p:nvPr/>
        </p:nvPicPr>
        <p:blipFill>
          <a:blip r:embed="rId7"/>
          <a:stretch>
            <a:fillRect/>
          </a:stretch>
        </p:blipFill>
        <p:spPr>
          <a:xfrm>
            <a:off x="6077188" y="4522708"/>
            <a:ext cx="844034" cy="1529953"/>
          </a:xfrm>
          <a:prstGeom prst="rect">
            <a:avLst/>
          </a:prstGeom>
        </p:spPr>
      </p:pic>
      <p:sp>
        <p:nvSpPr>
          <p:cNvPr id="12" name="Text 5"/>
          <p:cNvSpPr/>
          <p:nvPr/>
        </p:nvSpPr>
        <p:spPr>
          <a:xfrm>
            <a:off x="7174349" y="4691420"/>
            <a:ext cx="2755225" cy="281226"/>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Developmental Disorders</a:t>
            </a:r>
            <a:endParaRPr lang="en-US" sz="1750" dirty="0"/>
          </a:p>
        </p:txBody>
      </p:sp>
      <p:sp>
        <p:nvSpPr>
          <p:cNvPr id="13" name="Text 6"/>
          <p:cNvSpPr/>
          <p:nvPr/>
        </p:nvSpPr>
        <p:spPr>
          <a:xfrm>
            <a:off x="7174349" y="5073848"/>
            <a:ext cx="6865263" cy="810101"/>
          </a:xfrm>
          <a:prstGeom prst="rect">
            <a:avLst/>
          </a:prstGeom>
          <a:noFill/>
          <a:ln/>
        </p:spPr>
        <p:txBody>
          <a:bodyPr wrap="square" lIns="0" tIns="0" rIns="0" bIns="0" rtlCol="0" anchor="t"/>
          <a:lstStyle/>
          <a:p>
            <a:pPr marL="0" indent="0" algn="l">
              <a:lnSpc>
                <a:spcPts val="2100"/>
              </a:lnSpc>
              <a:buNone/>
            </a:pPr>
            <a:r>
              <a:rPr lang="en-US" sz="1300" dirty="0">
                <a:solidFill>
                  <a:srgbClr val="F4CAB8"/>
                </a:solidFill>
                <a:latin typeface="Montserrat Medium" pitchFamily="34" charset="0"/>
                <a:ea typeface="Montserrat Medium" pitchFamily="34" charset="-122"/>
                <a:cs typeface="Montserrat Medium" pitchFamily="34" charset="-120"/>
              </a:rPr>
              <a:t>Defects in replication timing or origin usage can lead to developmental abnormalities. For example, mutations in ORC genes are associated with Meier-Gorlin syndrome, characterized by growth retardation.</a:t>
            </a:r>
            <a:endParaRPr lang="en-US" sz="1300" dirty="0"/>
          </a:p>
        </p:txBody>
      </p:sp>
      <p:pic>
        <p:nvPicPr>
          <p:cNvPr id="14" name="Image 5" descr="preencoded.png"/>
          <p:cNvPicPr>
            <a:picLocks noChangeAspect="1"/>
          </p:cNvPicPr>
          <p:nvPr/>
        </p:nvPicPr>
        <p:blipFill>
          <a:blip r:embed="rId8"/>
          <a:stretch>
            <a:fillRect/>
          </a:stretch>
        </p:blipFill>
        <p:spPr>
          <a:xfrm>
            <a:off x="6077188" y="6052661"/>
            <a:ext cx="844034" cy="1529953"/>
          </a:xfrm>
          <a:prstGeom prst="rect">
            <a:avLst/>
          </a:prstGeom>
        </p:spPr>
      </p:pic>
      <p:sp>
        <p:nvSpPr>
          <p:cNvPr id="15" name="Text 7"/>
          <p:cNvSpPr/>
          <p:nvPr/>
        </p:nvSpPr>
        <p:spPr>
          <a:xfrm>
            <a:off x="7174349" y="6221373"/>
            <a:ext cx="2250758" cy="281226"/>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Aging</a:t>
            </a:r>
            <a:endParaRPr lang="en-US" sz="1750" dirty="0"/>
          </a:p>
        </p:txBody>
      </p:sp>
      <p:sp>
        <p:nvSpPr>
          <p:cNvPr id="16" name="Text 8"/>
          <p:cNvSpPr/>
          <p:nvPr/>
        </p:nvSpPr>
        <p:spPr>
          <a:xfrm>
            <a:off x="7174349" y="6603802"/>
            <a:ext cx="6865263" cy="810101"/>
          </a:xfrm>
          <a:prstGeom prst="rect">
            <a:avLst/>
          </a:prstGeom>
          <a:noFill/>
          <a:ln/>
        </p:spPr>
        <p:txBody>
          <a:bodyPr wrap="square" lIns="0" tIns="0" rIns="0" bIns="0" rtlCol="0" anchor="t"/>
          <a:lstStyle/>
          <a:p>
            <a:pPr marL="0" indent="0" algn="l">
              <a:lnSpc>
                <a:spcPts val="2100"/>
              </a:lnSpc>
              <a:buNone/>
            </a:pPr>
            <a:r>
              <a:rPr lang="en-US" sz="1300" dirty="0">
                <a:solidFill>
                  <a:srgbClr val="F4CAB8"/>
                </a:solidFill>
                <a:latin typeface="Montserrat Medium" pitchFamily="34" charset="0"/>
                <a:ea typeface="Montserrat Medium" pitchFamily="34" charset="-122"/>
                <a:cs typeface="Montserrat Medium" pitchFamily="34" charset="-120"/>
              </a:rPr>
              <a:t>Accumulation of replication errors over time contributes to the aging process. Telomere shortening, a consequence of the end-replication problem, is also linked to cellular senescence and aging-related diseases.</a:t>
            </a:r>
            <a:endParaRPr lang="en-US" sz="1300" dirty="0"/>
          </a:p>
        </p:txBody>
      </p:sp>
      <p:sp>
        <p:nvSpPr>
          <p:cNvPr id="17" name="ZoneTexte 16">
            <a:extLst>
              <a:ext uri="{FF2B5EF4-FFF2-40B4-BE49-F238E27FC236}">
                <a16:creationId xmlns:a16="http://schemas.microsoft.com/office/drawing/2014/main" id="{CCA98A6A-9C9E-1D4D-9DC2-342D675FA3F4}"/>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72C11691-D1F7-2ABC-CEB3-39A3EB040541}"/>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5687" y="716994"/>
            <a:ext cx="12618125" cy="700683"/>
          </a:xfrm>
          <a:prstGeom prst="rect">
            <a:avLst/>
          </a:prstGeom>
          <a:noFill/>
          <a:ln/>
        </p:spPr>
        <p:txBody>
          <a:bodyPr wrap="none" lIns="0" tIns="0" rIns="0" bIns="0" rtlCol="0" anchor="t"/>
          <a:lstStyle/>
          <a:p>
            <a:pPr marL="0" indent="0">
              <a:lnSpc>
                <a:spcPts val="5500"/>
              </a:lnSpc>
              <a:buNone/>
            </a:pPr>
            <a:r>
              <a:rPr lang="en-US" sz="4400" b="1" dirty="0">
                <a:solidFill>
                  <a:srgbClr val="FFB393"/>
                </a:solidFill>
                <a:latin typeface="Brygada 1918 Bold" pitchFamily="34" charset="0"/>
                <a:ea typeface="Brygada 1918 Bold" pitchFamily="34" charset="-122"/>
                <a:cs typeface="Brygada 1918 Bold" pitchFamily="34" charset="-120"/>
              </a:rPr>
              <a:t>Future Directions in DNA Replication Research</a:t>
            </a:r>
            <a:endParaRPr lang="en-US" sz="4400" dirty="0"/>
          </a:p>
        </p:txBody>
      </p:sp>
      <p:pic>
        <p:nvPicPr>
          <p:cNvPr id="3" name="Image 0" descr="preencoded.png"/>
          <p:cNvPicPr>
            <a:picLocks noChangeAspect="1"/>
          </p:cNvPicPr>
          <p:nvPr/>
        </p:nvPicPr>
        <p:blipFill>
          <a:blip r:embed="rId3"/>
          <a:stretch>
            <a:fillRect/>
          </a:stretch>
        </p:blipFill>
        <p:spPr>
          <a:xfrm>
            <a:off x="735687" y="1838087"/>
            <a:ext cx="4176117" cy="2580918"/>
          </a:xfrm>
          <a:prstGeom prst="rect">
            <a:avLst/>
          </a:prstGeom>
        </p:spPr>
      </p:pic>
      <p:sp>
        <p:nvSpPr>
          <p:cNvPr id="4" name="Text 1"/>
          <p:cNvSpPr/>
          <p:nvPr/>
        </p:nvSpPr>
        <p:spPr>
          <a:xfrm>
            <a:off x="735687" y="4681657"/>
            <a:ext cx="3247906" cy="350282"/>
          </a:xfrm>
          <a:prstGeom prst="rect">
            <a:avLst/>
          </a:prstGeom>
          <a:noFill/>
          <a:ln/>
        </p:spPr>
        <p:txBody>
          <a:bodyPr wrap="none" lIns="0" tIns="0" rIns="0" bIns="0" rtlCol="0" anchor="t"/>
          <a:lstStyle/>
          <a:p>
            <a:pPr marL="0" indent="0" algn="l">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Single-Molecule Studies</a:t>
            </a:r>
            <a:endParaRPr lang="en-US" sz="2200" dirty="0"/>
          </a:p>
        </p:txBody>
      </p:sp>
      <p:sp>
        <p:nvSpPr>
          <p:cNvPr id="5" name="Text 2"/>
          <p:cNvSpPr/>
          <p:nvPr/>
        </p:nvSpPr>
        <p:spPr>
          <a:xfrm>
            <a:off x="735687" y="5158026"/>
            <a:ext cx="4176117" cy="2354461"/>
          </a:xfrm>
          <a:prstGeom prst="rect">
            <a:avLst/>
          </a:prstGeom>
          <a:noFill/>
          <a:ln/>
        </p:spPr>
        <p:txBody>
          <a:bodyPr wrap="square" lIns="0" tIns="0" rIns="0" bIns="0" rtlCol="0" anchor="t"/>
          <a:lstStyle/>
          <a:p>
            <a:pPr marL="0" indent="0" algn="l">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Advanced techniques like single-molecule real-time sequencing are providing unprecedented insights into the dynamics of individual replication forks, revealing heterogeneity in replication processes that were previously obscured in bulk studies.</a:t>
            </a:r>
            <a:endParaRPr lang="en-US" sz="1650" dirty="0"/>
          </a:p>
        </p:txBody>
      </p:sp>
      <p:pic>
        <p:nvPicPr>
          <p:cNvPr id="6" name="Image 1" descr="preencoded.png"/>
          <p:cNvPicPr>
            <a:picLocks noChangeAspect="1"/>
          </p:cNvPicPr>
          <p:nvPr/>
        </p:nvPicPr>
        <p:blipFill>
          <a:blip r:embed="rId3"/>
          <a:stretch>
            <a:fillRect/>
          </a:stretch>
        </p:blipFill>
        <p:spPr>
          <a:xfrm>
            <a:off x="5227082" y="1838087"/>
            <a:ext cx="4176117" cy="2580918"/>
          </a:xfrm>
          <a:prstGeom prst="rect">
            <a:avLst/>
          </a:prstGeom>
        </p:spPr>
      </p:pic>
      <p:sp>
        <p:nvSpPr>
          <p:cNvPr id="7" name="Text 3"/>
          <p:cNvSpPr/>
          <p:nvPr/>
        </p:nvSpPr>
        <p:spPr>
          <a:xfrm>
            <a:off x="5227082" y="4681657"/>
            <a:ext cx="3997285" cy="350282"/>
          </a:xfrm>
          <a:prstGeom prst="rect">
            <a:avLst/>
          </a:prstGeom>
          <a:noFill/>
          <a:ln/>
        </p:spPr>
        <p:txBody>
          <a:bodyPr wrap="none" lIns="0" tIns="0" rIns="0" bIns="0" rtlCol="0" anchor="t"/>
          <a:lstStyle/>
          <a:p>
            <a:pPr marL="0" indent="0" algn="l">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Genome Editing Technologies</a:t>
            </a:r>
            <a:endParaRPr lang="en-US" sz="2200" dirty="0"/>
          </a:p>
        </p:txBody>
      </p:sp>
      <p:sp>
        <p:nvSpPr>
          <p:cNvPr id="8" name="Text 4"/>
          <p:cNvSpPr/>
          <p:nvPr/>
        </p:nvSpPr>
        <p:spPr>
          <a:xfrm>
            <a:off x="5227082" y="5158026"/>
            <a:ext cx="4176117" cy="2354461"/>
          </a:xfrm>
          <a:prstGeom prst="rect">
            <a:avLst/>
          </a:prstGeom>
          <a:noFill/>
          <a:ln/>
        </p:spPr>
        <p:txBody>
          <a:bodyPr wrap="square" lIns="0" tIns="0" rIns="0" bIns="0" rtlCol="0" anchor="t"/>
          <a:lstStyle/>
          <a:p>
            <a:pPr marL="0" indent="0" algn="l">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CRISPR-Cas9 and other genome editing tools are enabling precise manipulation of replication factors and origins, allowing researchers to study the consequences of specific alterations in replication dynamics on genome stability and cell fate.</a:t>
            </a:r>
            <a:endParaRPr lang="en-US" sz="1650" dirty="0"/>
          </a:p>
        </p:txBody>
      </p:sp>
      <p:pic>
        <p:nvPicPr>
          <p:cNvPr id="9" name="Image 2" descr="preencoded.png"/>
          <p:cNvPicPr>
            <a:picLocks noChangeAspect="1"/>
          </p:cNvPicPr>
          <p:nvPr/>
        </p:nvPicPr>
        <p:blipFill>
          <a:blip r:embed="rId4"/>
          <a:stretch>
            <a:fillRect/>
          </a:stretch>
        </p:blipFill>
        <p:spPr>
          <a:xfrm>
            <a:off x="9718477" y="1838087"/>
            <a:ext cx="4176117" cy="2580918"/>
          </a:xfrm>
          <a:prstGeom prst="rect">
            <a:avLst/>
          </a:prstGeom>
        </p:spPr>
      </p:pic>
      <p:sp>
        <p:nvSpPr>
          <p:cNvPr id="10" name="Text 5"/>
          <p:cNvSpPr/>
          <p:nvPr/>
        </p:nvSpPr>
        <p:spPr>
          <a:xfrm>
            <a:off x="9718477" y="4681657"/>
            <a:ext cx="4031456" cy="350282"/>
          </a:xfrm>
          <a:prstGeom prst="rect">
            <a:avLst/>
          </a:prstGeom>
          <a:noFill/>
          <a:ln/>
        </p:spPr>
        <p:txBody>
          <a:bodyPr wrap="none" lIns="0" tIns="0" rIns="0" bIns="0" rtlCol="0" anchor="t"/>
          <a:lstStyle/>
          <a:p>
            <a:pPr marL="0" indent="0" algn="l">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Synthetic Biology Approaches</a:t>
            </a:r>
            <a:endParaRPr lang="en-US" sz="2200" dirty="0"/>
          </a:p>
        </p:txBody>
      </p:sp>
      <p:sp>
        <p:nvSpPr>
          <p:cNvPr id="11" name="Text 6"/>
          <p:cNvSpPr/>
          <p:nvPr/>
        </p:nvSpPr>
        <p:spPr>
          <a:xfrm>
            <a:off x="9718477" y="5158026"/>
            <a:ext cx="4176117" cy="2018109"/>
          </a:xfrm>
          <a:prstGeom prst="rect">
            <a:avLst/>
          </a:prstGeom>
          <a:noFill/>
          <a:ln/>
        </p:spPr>
        <p:txBody>
          <a:bodyPr wrap="square" lIns="0" tIns="0" rIns="0" bIns="0" rtlCol="0" anchor="t"/>
          <a:lstStyle/>
          <a:p>
            <a:pPr marL="0" indent="0" algn="l">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The creation of artificial chromosomes and minimal genomes is pushing the boundaries of our understanding of replication requirements and may lead to new applications in biotechnology and medicine.</a:t>
            </a:r>
            <a:endParaRPr lang="en-US" sz="1650" dirty="0"/>
          </a:p>
        </p:txBody>
      </p:sp>
      <p:sp>
        <p:nvSpPr>
          <p:cNvPr id="12" name="ZoneTexte 11">
            <a:extLst>
              <a:ext uri="{FF2B5EF4-FFF2-40B4-BE49-F238E27FC236}">
                <a16:creationId xmlns:a16="http://schemas.microsoft.com/office/drawing/2014/main" id="{8BB6EB43-CB0B-94D0-09D3-A893FEF5AAE0}"/>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49F9BE9D-C910-91C7-7E85-429654992FA2}"/>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4" name="ZoneTexte 13">
            <a:extLst>
              <a:ext uri="{FF2B5EF4-FFF2-40B4-BE49-F238E27FC236}">
                <a16:creationId xmlns:a16="http://schemas.microsoft.com/office/drawing/2014/main" id="{90712E62-1454-F18C-5C3F-1F3294E613D5}"/>
              </a:ext>
            </a:extLst>
          </p:cNvPr>
          <p:cNvSpPr txBox="1"/>
          <p:nvPr/>
        </p:nvSpPr>
        <p:spPr>
          <a:xfrm>
            <a:off x="0" y="-131802"/>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1567816" y="354164"/>
            <a:ext cx="11231699" cy="7246620"/>
          </a:xfrm>
          <a:prstGeom prst="rect">
            <a:avLst/>
          </a:prstGeom>
        </p:spPr>
      </p:pic>
      <p:sp>
        <p:nvSpPr>
          <p:cNvPr id="5" name="Shape 1"/>
          <p:cNvSpPr/>
          <p:nvPr/>
        </p:nvSpPr>
        <p:spPr>
          <a:xfrm>
            <a:off x="772478" y="3148965"/>
            <a:ext cx="22860" cy="4651653"/>
          </a:xfrm>
          <a:prstGeom prst="roundRect">
            <a:avLst>
              <a:gd name="adj" fmla="val 102892"/>
            </a:avLst>
          </a:prstGeom>
          <a:solidFill>
            <a:srgbClr val="662E42"/>
          </a:solidFill>
          <a:ln/>
        </p:spPr>
      </p:sp>
      <p:sp>
        <p:nvSpPr>
          <p:cNvPr id="6" name="Shape 2"/>
          <p:cNvSpPr/>
          <p:nvPr/>
        </p:nvSpPr>
        <p:spPr>
          <a:xfrm>
            <a:off x="937439" y="3490198"/>
            <a:ext cx="548759" cy="22860"/>
          </a:xfrm>
          <a:prstGeom prst="roundRect">
            <a:avLst>
              <a:gd name="adj" fmla="val 102892"/>
            </a:avLst>
          </a:prstGeom>
          <a:solidFill>
            <a:srgbClr val="662E42"/>
          </a:solidFill>
          <a:ln/>
        </p:spPr>
      </p:sp>
      <p:sp>
        <p:nvSpPr>
          <p:cNvPr id="11" name="Shape 7"/>
          <p:cNvSpPr/>
          <p:nvPr/>
        </p:nvSpPr>
        <p:spPr>
          <a:xfrm>
            <a:off x="937439" y="4817745"/>
            <a:ext cx="548759" cy="22860"/>
          </a:xfrm>
          <a:prstGeom prst="roundRect">
            <a:avLst>
              <a:gd name="adj" fmla="val 102892"/>
            </a:avLst>
          </a:prstGeom>
          <a:solidFill>
            <a:srgbClr val="662E42"/>
          </a:solidFill>
          <a:ln/>
        </p:spPr>
      </p:sp>
      <p:sp>
        <p:nvSpPr>
          <p:cNvPr id="16" name="Shape 12"/>
          <p:cNvSpPr/>
          <p:nvPr/>
        </p:nvSpPr>
        <p:spPr>
          <a:xfrm>
            <a:off x="937439" y="6145292"/>
            <a:ext cx="548759" cy="22860"/>
          </a:xfrm>
          <a:prstGeom prst="roundRect">
            <a:avLst>
              <a:gd name="adj" fmla="val 102892"/>
            </a:avLst>
          </a:prstGeom>
          <a:solidFill>
            <a:srgbClr val="662E42"/>
          </a:solidFill>
          <a:ln/>
        </p:spPr>
      </p:sp>
      <p:sp>
        <p:nvSpPr>
          <p:cNvPr id="21" name="Shape 17"/>
          <p:cNvSpPr/>
          <p:nvPr/>
        </p:nvSpPr>
        <p:spPr>
          <a:xfrm>
            <a:off x="937439" y="7221974"/>
            <a:ext cx="548759" cy="22860"/>
          </a:xfrm>
          <a:prstGeom prst="roundRect">
            <a:avLst>
              <a:gd name="adj" fmla="val 102892"/>
            </a:avLst>
          </a:prstGeom>
          <a:solidFill>
            <a:srgbClr val="662E42"/>
          </a:solidFill>
          <a:ln/>
        </p:spPr>
      </p:sp>
      <p:sp>
        <p:nvSpPr>
          <p:cNvPr id="23" name="Text 19"/>
          <p:cNvSpPr/>
          <p:nvPr/>
        </p:nvSpPr>
        <p:spPr>
          <a:xfrm>
            <a:off x="704910" y="7108031"/>
            <a:ext cx="157996" cy="250865"/>
          </a:xfrm>
          <a:prstGeom prst="rect">
            <a:avLst/>
          </a:prstGeom>
          <a:noFill/>
          <a:ln/>
        </p:spPr>
        <p:txBody>
          <a:bodyPr wrap="none" lIns="0" tIns="0" rIns="0" bIns="0" rtlCol="0" anchor="t"/>
          <a:lstStyle/>
          <a:p>
            <a:pPr marL="0" indent="0" algn="ctr">
              <a:lnSpc>
                <a:spcPts val="1950"/>
              </a:lnSpc>
              <a:buNone/>
            </a:pPr>
            <a:r>
              <a:rPr lang="en-US" sz="1950" b="1" dirty="0">
                <a:solidFill>
                  <a:srgbClr val="F4CAB8"/>
                </a:solidFill>
                <a:latin typeface="Brygada 1918 Bold" pitchFamily="34" charset="0"/>
                <a:ea typeface="Brygada 1918 Bold" pitchFamily="34" charset="-122"/>
                <a:cs typeface="Brygada 1918 Bold" pitchFamily="34" charset="-120"/>
              </a:rPr>
              <a:t>4</a:t>
            </a:r>
            <a:endParaRPr lang="en-US" sz="1950" dirty="0"/>
          </a:p>
        </p:txBody>
      </p:sp>
      <p:sp>
        <p:nvSpPr>
          <p:cNvPr id="26" name="ZoneTexte 25">
            <a:extLst>
              <a:ext uri="{FF2B5EF4-FFF2-40B4-BE49-F238E27FC236}">
                <a16:creationId xmlns:a16="http://schemas.microsoft.com/office/drawing/2014/main" id="{7A8E7E22-8CD5-06C6-DAD4-9DE21005E8F3}"/>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28" name="ZoneTexte 27">
            <a:extLst>
              <a:ext uri="{FF2B5EF4-FFF2-40B4-BE49-F238E27FC236}">
                <a16:creationId xmlns:a16="http://schemas.microsoft.com/office/drawing/2014/main" id="{440C64DB-2BBA-129D-7BCC-5C1BA5F97D97}"/>
              </a:ext>
            </a:extLst>
          </p:cNvPr>
          <p:cNvSpPr txBox="1"/>
          <p:nvPr/>
        </p:nvSpPr>
        <p:spPr>
          <a:xfrm>
            <a:off x="12832635" y="7779026"/>
            <a:ext cx="1680707" cy="369332"/>
          </a:xfrm>
          <a:prstGeom prst="rect">
            <a:avLst/>
          </a:prstGeom>
          <a:solidFill>
            <a:schemeClr val="accent5">
              <a:lumMod val="20000"/>
              <a:lumOff val="80000"/>
            </a:schemeClr>
          </a:solidFill>
        </p:spPr>
        <p:txBody>
          <a:bodyPr wrap="square" rtlCol="0">
            <a:spAutoFit/>
          </a:bodyPr>
          <a:lstStyle/>
          <a:p>
            <a:r>
              <a:rPr lang="fr-FR" b="1" dirty="0"/>
              <a:t>By </a:t>
            </a:r>
            <a:r>
              <a:rPr lang="fr-FR" b="1" dirty="0" err="1"/>
              <a:t>Mouderas</a:t>
            </a:r>
            <a:r>
              <a:rPr lang="fr-FR" b="1" dirty="0"/>
              <a:t> F.</a:t>
            </a:r>
          </a:p>
        </p:txBody>
      </p:sp>
      <p:sp>
        <p:nvSpPr>
          <p:cNvPr id="29" name="ZoneTexte 28">
            <a:extLst>
              <a:ext uri="{FF2B5EF4-FFF2-40B4-BE49-F238E27FC236}">
                <a16:creationId xmlns:a16="http://schemas.microsoft.com/office/drawing/2014/main" id="{078E29D1-A117-9527-20FE-4633BE1FF282}"/>
              </a:ext>
            </a:extLst>
          </p:cNvPr>
          <p:cNvSpPr txBox="1"/>
          <p:nvPr/>
        </p:nvSpPr>
        <p:spPr>
          <a:xfrm>
            <a:off x="12874604" y="7697784"/>
            <a:ext cx="1596770" cy="450574"/>
          </a:xfrm>
          <a:prstGeom prst="rect">
            <a:avLst/>
          </a:prstGeom>
          <a:noFill/>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09E0-9B7A-8885-1A3E-04B1AAF5ACBE}"/>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1923D54-12D7-B61D-AB98-B7E3548C2397}"/>
              </a:ext>
            </a:extLst>
          </p:cNvPr>
          <p:cNvPicPr>
            <a:picLocks noChangeAspect="1"/>
          </p:cNvPicPr>
          <p:nvPr/>
        </p:nvPicPr>
        <p:blipFill>
          <a:blip r:embed="rId3"/>
          <a:stretch>
            <a:fillRect/>
          </a:stretch>
        </p:blipFill>
        <p:spPr>
          <a:xfrm>
            <a:off x="0" y="0"/>
            <a:ext cx="14630400" cy="45719"/>
          </a:xfrm>
          <a:prstGeom prst="rect">
            <a:avLst/>
          </a:prstGeom>
        </p:spPr>
      </p:pic>
      <p:sp>
        <p:nvSpPr>
          <p:cNvPr id="4" name="Text 0">
            <a:extLst>
              <a:ext uri="{FF2B5EF4-FFF2-40B4-BE49-F238E27FC236}">
                <a16:creationId xmlns:a16="http://schemas.microsoft.com/office/drawing/2014/main" id="{5F297A40-52DC-ACA0-464C-C268C40F58EA}"/>
              </a:ext>
            </a:extLst>
          </p:cNvPr>
          <p:cNvSpPr/>
          <p:nvPr/>
        </p:nvSpPr>
        <p:spPr>
          <a:xfrm>
            <a:off x="548759" y="2391132"/>
            <a:ext cx="6680954" cy="522684"/>
          </a:xfrm>
          <a:prstGeom prst="rect">
            <a:avLst/>
          </a:prstGeom>
          <a:noFill/>
          <a:ln/>
        </p:spPr>
        <p:txBody>
          <a:bodyPr wrap="none" lIns="0" tIns="0" rIns="0" bIns="0" rtlCol="0" anchor="t"/>
          <a:lstStyle/>
          <a:p>
            <a:pPr marL="0" indent="0">
              <a:lnSpc>
                <a:spcPts val="4100"/>
              </a:lnSpc>
              <a:buNone/>
            </a:pPr>
            <a:r>
              <a:rPr lang="en-US" sz="3250" b="1" dirty="0">
                <a:solidFill>
                  <a:srgbClr val="FFB393"/>
                </a:solidFill>
                <a:latin typeface="Brygada 1918 Bold" pitchFamily="34" charset="0"/>
                <a:ea typeface="Brygada 1918 Bold" pitchFamily="34" charset="-122"/>
                <a:cs typeface="Brygada 1918 Bold" pitchFamily="34" charset="-120"/>
              </a:rPr>
              <a:t>The Initiation of DNA Replication</a:t>
            </a:r>
            <a:endParaRPr lang="en-US" sz="3250" dirty="0"/>
          </a:p>
        </p:txBody>
      </p:sp>
      <p:sp>
        <p:nvSpPr>
          <p:cNvPr id="5" name="Shape 1">
            <a:extLst>
              <a:ext uri="{FF2B5EF4-FFF2-40B4-BE49-F238E27FC236}">
                <a16:creationId xmlns:a16="http://schemas.microsoft.com/office/drawing/2014/main" id="{91D6669B-FE77-7A65-88DD-67E98B961196}"/>
              </a:ext>
            </a:extLst>
          </p:cNvPr>
          <p:cNvSpPr/>
          <p:nvPr/>
        </p:nvSpPr>
        <p:spPr>
          <a:xfrm>
            <a:off x="772478" y="3148965"/>
            <a:ext cx="22860" cy="4651653"/>
          </a:xfrm>
          <a:prstGeom prst="roundRect">
            <a:avLst>
              <a:gd name="adj" fmla="val 102892"/>
            </a:avLst>
          </a:prstGeom>
          <a:solidFill>
            <a:srgbClr val="662E42"/>
          </a:solidFill>
          <a:ln/>
        </p:spPr>
      </p:sp>
      <p:sp>
        <p:nvSpPr>
          <p:cNvPr id="6" name="Shape 2">
            <a:extLst>
              <a:ext uri="{FF2B5EF4-FFF2-40B4-BE49-F238E27FC236}">
                <a16:creationId xmlns:a16="http://schemas.microsoft.com/office/drawing/2014/main" id="{FACA74CA-6C92-3AAE-1710-02CB1929B397}"/>
              </a:ext>
            </a:extLst>
          </p:cNvPr>
          <p:cNvSpPr/>
          <p:nvPr/>
        </p:nvSpPr>
        <p:spPr>
          <a:xfrm>
            <a:off x="937439" y="3490198"/>
            <a:ext cx="548759" cy="22860"/>
          </a:xfrm>
          <a:prstGeom prst="roundRect">
            <a:avLst>
              <a:gd name="adj" fmla="val 102892"/>
            </a:avLst>
          </a:prstGeom>
          <a:solidFill>
            <a:srgbClr val="662E42"/>
          </a:solidFill>
          <a:ln/>
        </p:spPr>
      </p:sp>
      <p:sp>
        <p:nvSpPr>
          <p:cNvPr id="7" name="Shape 3">
            <a:extLst>
              <a:ext uri="{FF2B5EF4-FFF2-40B4-BE49-F238E27FC236}">
                <a16:creationId xmlns:a16="http://schemas.microsoft.com/office/drawing/2014/main" id="{1593823A-2547-AD25-BE08-F3CB7D13E89C}"/>
              </a:ext>
            </a:extLst>
          </p:cNvPr>
          <p:cNvSpPr/>
          <p:nvPr/>
        </p:nvSpPr>
        <p:spPr>
          <a:xfrm>
            <a:off x="607516" y="3325297"/>
            <a:ext cx="352782" cy="352782"/>
          </a:xfrm>
          <a:prstGeom prst="roundRect">
            <a:avLst>
              <a:gd name="adj" fmla="val 6667"/>
            </a:avLst>
          </a:prstGeom>
          <a:solidFill>
            <a:srgbClr val="4D1529"/>
          </a:solidFill>
          <a:ln/>
        </p:spPr>
      </p:sp>
      <p:sp>
        <p:nvSpPr>
          <p:cNvPr id="8" name="Text 4">
            <a:extLst>
              <a:ext uri="{FF2B5EF4-FFF2-40B4-BE49-F238E27FC236}">
                <a16:creationId xmlns:a16="http://schemas.microsoft.com/office/drawing/2014/main" id="{7E6E42D3-E54E-4C9B-A87B-E33C1778B5EE}"/>
              </a:ext>
            </a:extLst>
          </p:cNvPr>
          <p:cNvSpPr/>
          <p:nvPr/>
        </p:nvSpPr>
        <p:spPr>
          <a:xfrm>
            <a:off x="721102" y="3376255"/>
            <a:ext cx="125492" cy="250865"/>
          </a:xfrm>
          <a:prstGeom prst="rect">
            <a:avLst/>
          </a:prstGeom>
          <a:noFill/>
          <a:ln/>
        </p:spPr>
        <p:txBody>
          <a:bodyPr wrap="none" lIns="0" tIns="0" rIns="0" bIns="0" rtlCol="0" anchor="t"/>
          <a:lstStyle/>
          <a:p>
            <a:pPr marL="0" indent="0" algn="ctr">
              <a:lnSpc>
                <a:spcPts val="1950"/>
              </a:lnSpc>
              <a:buNone/>
            </a:pPr>
            <a:r>
              <a:rPr lang="en-US" sz="1950" b="1" dirty="0">
                <a:solidFill>
                  <a:srgbClr val="F4CAB8"/>
                </a:solidFill>
                <a:latin typeface="Brygada 1918 Bold" pitchFamily="34" charset="0"/>
                <a:ea typeface="Brygada 1918 Bold" pitchFamily="34" charset="-122"/>
                <a:cs typeface="Brygada 1918 Bold" pitchFamily="34" charset="-120"/>
              </a:rPr>
              <a:t>1</a:t>
            </a:r>
            <a:endParaRPr lang="en-US" sz="1950" dirty="0"/>
          </a:p>
        </p:txBody>
      </p:sp>
      <p:sp>
        <p:nvSpPr>
          <p:cNvPr id="9" name="Text 5">
            <a:extLst>
              <a:ext uri="{FF2B5EF4-FFF2-40B4-BE49-F238E27FC236}">
                <a16:creationId xmlns:a16="http://schemas.microsoft.com/office/drawing/2014/main" id="{C561DF74-243F-03D0-AAAB-AF04E4B580C4}"/>
              </a:ext>
            </a:extLst>
          </p:cNvPr>
          <p:cNvSpPr/>
          <p:nvPr/>
        </p:nvSpPr>
        <p:spPr>
          <a:xfrm>
            <a:off x="1646277" y="3305770"/>
            <a:ext cx="2090738" cy="261342"/>
          </a:xfrm>
          <a:prstGeom prst="rect">
            <a:avLst/>
          </a:prstGeom>
          <a:noFill/>
          <a:ln/>
        </p:spPr>
        <p:txBody>
          <a:bodyPr wrap="none" lIns="0" tIns="0" rIns="0" bIns="0" rtlCol="0" anchor="t"/>
          <a:lstStyle/>
          <a:p>
            <a:pPr marL="0" indent="0" algn="l">
              <a:lnSpc>
                <a:spcPts val="2050"/>
              </a:lnSpc>
              <a:buNone/>
            </a:pPr>
            <a:r>
              <a:rPr lang="en-US" sz="1600" b="1" dirty="0">
                <a:solidFill>
                  <a:srgbClr val="F4CAB8"/>
                </a:solidFill>
                <a:latin typeface="Brygada 1918 Bold" pitchFamily="34" charset="0"/>
                <a:ea typeface="Brygada 1918 Bold" pitchFamily="34" charset="-122"/>
                <a:cs typeface="Brygada 1918 Bold" pitchFamily="34" charset="-120"/>
              </a:rPr>
              <a:t>Origin Recognition</a:t>
            </a:r>
            <a:endParaRPr lang="en-US" sz="1600" dirty="0"/>
          </a:p>
        </p:txBody>
      </p:sp>
      <p:sp>
        <p:nvSpPr>
          <p:cNvPr id="10" name="Text 6">
            <a:extLst>
              <a:ext uri="{FF2B5EF4-FFF2-40B4-BE49-F238E27FC236}">
                <a16:creationId xmlns:a16="http://schemas.microsoft.com/office/drawing/2014/main" id="{B877003A-1438-8459-414E-C2BF39560F2E}"/>
              </a:ext>
            </a:extLst>
          </p:cNvPr>
          <p:cNvSpPr/>
          <p:nvPr/>
        </p:nvSpPr>
        <p:spPr>
          <a:xfrm>
            <a:off x="1646277" y="3661172"/>
            <a:ext cx="12435364" cy="501729"/>
          </a:xfrm>
          <a:prstGeom prst="rect">
            <a:avLst/>
          </a:prstGeom>
          <a:noFill/>
          <a:ln/>
        </p:spPr>
        <p:txBody>
          <a:bodyPr wrap="square" lIns="0" tIns="0" rIns="0" bIns="0" rtlCol="0" anchor="t"/>
          <a:lstStyle/>
          <a:p>
            <a:pPr marL="0" indent="0" algn="l">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The process begins with the identification of specific DNA sequences called origins of replication. In eukaryotes, these origins are scattered throughout the genome, allowing for multiple replication start points.</a:t>
            </a:r>
            <a:endParaRPr lang="en-US" sz="1200" dirty="0"/>
          </a:p>
        </p:txBody>
      </p:sp>
      <p:sp>
        <p:nvSpPr>
          <p:cNvPr id="11" name="Shape 7">
            <a:extLst>
              <a:ext uri="{FF2B5EF4-FFF2-40B4-BE49-F238E27FC236}">
                <a16:creationId xmlns:a16="http://schemas.microsoft.com/office/drawing/2014/main" id="{864B98BC-FFFA-00A7-EE9E-0B8A7F7B8973}"/>
              </a:ext>
            </a:extLst>
          </p:cNvPr>
          <p:cNvSpPr/>
          <p:nvPr/>
        </p:nvSpPr>
        <p:spPr>
          <a:xfrm>
            <a:off x="937439" y="4817745"/>
            <a:ext cx="548759" cy="22860"/>
          </a:xfrm>
          <a:prstGeom prst="roundRect">
            <a:avLst>
              <a:gd name="adj" fmla="val 102892"/>
            </a:avLst>
          </a:prstGeom>
          <a:solidFill>
            <a:srgbClr val="662E42"/>
          </a:solidFill>
          <a:ln/>
        </p:spPr>
      </p:sp>
      <p:sp>
        <p:nvSpPr>
          <p:cNvPr id="12" name="Shape 8">
            <a:extLst>
              <a:ext uri="{FF2B5EF4-FFF2-40B4-BE49-F238E27FC236}">
                <a16:creationId xmlns:a16="http://schemas.microsoft.com/office/drawing/2014/main" id="{7109C946-719F-1AB6-3E43-5928C4568E54}"/>
              </a:ext>
            </a:extLst>
          </p:cNvPr>
          <p:cNvSpPr/>
          <p:nvPr/>
        </p:nvSpPr>
        <p:spPr>
          <a:xfrm>
            <a:off x="607516" y="4652843"/>
            <a:ext cx="352782" cy="352782"/>
          </a:xfrm>
          <a:prstGeom prst="roundRect">
            <a:avLst>
              <a:gd name="adj" fmla="val 6667"/>
            </a:avLst>
          </a:prstGeom>
          <a:solidFill>
            <a:srgbClr val="4D1529"/>
          </a:solidFill>
          <a:ln/>
        </p:spPr>
      </p:sp>
      <p:sp>
        <p:nvSpPr>
          <p:cNvPr id="13" name="Text 9">
            <a:extLst>
              <a:ext uri="{FF2B5EF4-FFF2-40B4-BE49-F238E27FC236}">
                <a16:creationId xmlns:a16="http://schemas.microsoft.com/office/drawing/2014/main" id="{E554FEFC-3324-8DDC-B393-6B8672C8E76A}"/>
              </a:ext>
            </a:extLst>
          </p:cNvPr>
          <p:cNvSpPr/>
          <p:nvPr/>
        </p:nvSpPr>
        <p:spPr>
          <a:xfrm>
            <a:off x="712410" y="4703802"/>
            <a:ext cx="142994" cy="250865"/>
          </a:xfrm>
          <a:prstGeom prst="rect">
            <a:avLst/>
          </a:prstGeom>
          <a:noFill/>
          <a:ln/>
        </p:spPr>
        <p:txBody>
          <a:bodyPr wrap="none" lIns="0" tIns="0" rIns="0" bIns="0" rtlCol="0" anchor="t"/>
          <a:lstStyle/>
          <a:p>
            <a:pPr marL="0" indent="0" algn="ctr">
              <a:lnSpc>
                <a:spcPts val="1950"/>
              </a:lnSpc>
              <a:buNone/>
            </a:pPr>
            <a:r>
              <a:rPr lang="en-US" sz="1950" b="1" dirty="0">
                <a:solidFill>
                  <a:srgbClr val="F4CAB8"/>
                </a:solidFill>
                <a:latin typeface="Brygada 1918 Bold" pitchFamily="34" charset="0"/>
                <a:ea typeface="Brygada 1918 Bold" pitchFamily="34" charset="-122"/>
                <a:cs typeface="Brygada 1918 Bold" pitchFamily="34" charset="-120"/>
              </a:rPr>
              <a:t>2</a:t>
            </a:r>
            <a:endParaRPr lang="en-US" sz="1950" dirty="0"/>
          </a:p>
        </p:txBody>
      </p:sp>
      <p:sp>
        <p:nvSpPr>
          <p:cNvPr id="14" name="Text 10">
            <a:extLst>
              <a:ext uri="{FF2B5EF4-FFF2-40B4-BE49-F238E27FC236}">
                <a16:creationId xmlns:a16="http://schemas.microsoft.com/office/drawing/2014/main" id="{22E426F3-69DF-52C7-286E-91B1332A1428}"/>
              </a:ext>
            </a:extLst>
          </p:cNvPr>
          <p:cNvSpPr/>
          <p:nvPr/>
        </p:nvSpPr>
        <p:spPr>
          <a:xfrm>
            <a:off x="1646277" y="4633317"/>
            <a:ext cx="3629858" cy="261342"/>
          </a:xfrm>
          <a:prstGeom prst="rect">
            <a:avLst/>
          </a:prstGeom>
          <a:noFill/>
          <a:ln/>
        </p:spPr>
        <p:txBody>
          <a:bodyPr wrap="none" lIns="0" tIns="0" rIns="0" bIns="0" rtlCol="0" anchor="t"/>
          <a:lstStyle/>
          <a:p>
            <a:pPr marL="0" indent="0" algn="l">
              <a:lnSpc>
                <a:spcPts val="2050"/>
              </a:lnSpc>
              <a:buNone/>
            </a:pPr>
            <a:r>
              <a:rPr lang="en-US" sz="1600" b="1" dirty="0">
                <a:solidFill>
                  <a:srgbClr val="F4CAB8"/>
                </a:solidFill>
                <a:latin typeface="Brygada 1918 Bold" pitchFamily="34" charset="0"/>
                <a:ea typeface="Brygada 1918 Bold" pitchFamily="34" charset="-122"/>
                <a:cs typeface="Brygada 1918 Bold" pitchFamily="34" charset="-120"/>
              </a:rPr>
              <a:t>Pre-Replication Complex Formation</a:t>
            </a:r>
            <a:endParaRPr lang="en-US" sz="1600" dirty="0"/>
          </a:p>
        </p:txBody>
      </p:sp>
      <p:sp>
        <p:nvSpPr>
          <p:cNvPr id="15" name="Text 11">
            <a:extLst>
              <a:ext uri="{FF2B5EF4-FFF2-40B4-BE49-F238E27FC236}">
                <a16:creationId xmlns:a16="http://schemas.microsoft.com/office/drawing/2014/main" id="{E7E3F4AB-3A5B-68B2-EC52-5AF83D864914}"/>
              </a:ext>
            </a:extLst>
          </p:cNvPr>
          <p:cNvSpPr/>
          <p:nvPr/>
        </p:nvSpPr>
        <p:spPr>
          <a:xfrm>
            <a:off x="1646277" y="4988719"/>
            <a:ext cx="12435364" cy="501729"/>
          </a:xfrm>
          <a:prstGeom prst="rect">
            <a:avLst/>
          </a:prstGeom>
          <a:noFill/>
          <a:ln/>
        </p:spPr>
        <p:txBody>
          <a:bodyPr wrap="square" lIns="0" tIns="0" rIns="0" bIns="0" rtlCol="0" anchor="t"/>
          <a:lstStyle/>
          <a:p>
            <a:pPr marL="0" indent="0" algn="l">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Proteins known as the Origin Recognition Complex (ORC) bind to these origins, serving as a landing pad for additional proteins that form the pre-replication complex (pre-RC).</a:t>
            </a:r>
            <a:endParaRPr lang="en-US" sz="1200" dirty="0"/>
          </a:p>
        </p:txBody>
      </p:sp>
      <p:sp>
        <p:nvSpPr>
          <p:cNvPr id="16" name="Shape 12">
            <a:extLst>
              <a:ext uri="{FF2B5EF4-FFF2-40B4-BE49-F238E27FC236}">
                <a16:creationId xmlns:a16="http://schemas.microsoft.com/office/drawing/2014/main" id="{44E2B421-AEF7-A21B-93C8-3223DCEFC413}"/>
              </a:ext>
            </a:extLst>
          </p:cNvPr>
          <p:cNvSpPr/>
          <p:nvPr/>
        </p:nvSpPr>
        <p:spPr>
          <a:xfrm>
            <a:off x="937439" y="6145292"/>
            <a:ext cx="548759" cy="22860"/>
          </a:xfrm>
          <a:prstGeom prst="roundRect">
            <a:avLst>
              <a:gd name="adj" fmla="val 102892"/>
            </a:avLst>
          </a:prstGeom>
          <a:solidFill>
            <a:srgbClr val="662E42"/>
          </a:solidFill>
          <a:ln/>
        </p:spPr>
      </p:sp>
      <p:sp>
        <p:nvSpPr>
          <p:cNvPr id="17" name="Shape 13">
            <a:extLst>
              <a:ext uri="{FF2B5EF4-FFF2-40B4-BE49-F238E27FC236}">
                <a16:creationId xmlns:a16="http://schemas.microsoft.com/office/drawing/2014/main" id="{4086EB54-88EA-042C-B171-BD0B04CBDE49}"/>
              </a:ext>
            </a:extLst>
          </p:cNvPr>
          <p:cNvSpPr/>
          <p:nvPr/>
        </p:nvSpPr>
        <p:spPr>
          <a:xfrm>
            <a:off x="607516" y="5980390"/>
            <a:ext cx="352782" cy="352782"/>
          </a:xfrm>
          <a:prstGeom prst="roundRect">
            <a:avLst>
              <a:gd name="adj" fmla="val 6667"/>
            </a:avLst>
          </a:prstGeom>
          <a:solidFill>
            <a:srgbClr val="4D1529"/>
          </a:solidFill>
          <a:ln/>
        </p:spPr>
      </p:sp>
      <p:sp>
        <p:nvSpPr>
          <p:cNvPr id="18" name="Text 14">
            <a:extLst>
              <a:ext uri="{FF2B5EF4-FFF2-40B4-BE49-F238E27FC236}">
                <a16:creationId xmlns:a16="http://schemas.microsoft.com/office/drawing/2014/main" id="{AB922350-9D30-DB71-65EE-C1BFD5EEF4C4}"/>
              </a:ext>
            </a:extLst>
          </p:cNvPr>
          <p:cNvSpPr/>
          <p:nvPr/>
        </p:nvSpPr>
        <p:spPr>
          <a:xfrm>
            <a:off x="707410" y="6031349"/>
            <a:ext cx="152995" cy="250865"/>
          </a:xfrm>
          <a:prstGeom prst="rect">
            <a:avLst/>
          </a:prstGeom>
          <a:noFill/>
          <a:ln/>
        </p:spPr>
        <p:txBody>
          <a:bodyPr wrap="none" lIns="0" tIns="0" rIns="0" bIns="0" rtlCol="0" anchor="t"/>
          <a:lstStyle/>
          <a:p>
            <a:pPr marL="0" indent="0" algn="ctr">
              <a:lnSpc>
                <a:spcPts val="1950"/>
              </a:lnSpc>
              <a:buNone/>
            </a:pPr>
            <a:r>
              <a:rPr lang="en-US" sz="1950" b="1" dirty="0">
                <a:solidFill>
                  <a:srgbClr val="F4CAB8"/>
                </a:solidFill>
                <a:latin typeface="Brygada 1918 Bold" pitchFamily="34" charset="0"/>
                <a:ea typeface="Brygada 1918 Bold" pitchFamily="34" charset="-122"/>
                <a:cs typeface="Brygada 1918 Bold" pitchFamily="34" charset="-120"/>
              </a:rPr>
              <a:t>3</a:t>
            </a:r>
            <a:endParaRPr lang="en-US" sz="1950" dirty="0"/>
          </a:p>
        </p:txBody>
      </p:sp>
      <p:sp>
        <p:nvSpPr>
          <p:cNvPr id="19" name="Text 15">
            <a:extLst>
              <a:ext uri="{FF2B5EF4-FFF2-40B4-BE49-F238E27FC236}">
                <a16:creationId xmlns:a16="http://schemas.microsoft.com/office/drawing/2014/main" id="{FCBD55F7-A885-F9D0-C2F9-FAC5CDE1C9DC}"/>
              </a:ext>
            </a:extLst>
          </p:cNvPr>
          <p:cNvSpPr/>
          <p:nvPr/>
        </p:nvSpPr>
        <p:spPr>
          <a:xfrm>
            <a:off x="1646277" y="5960864"/>
            <a:ext cx="2090738" cy="261342"/>
          </a:xfrm>
          <a:prstGeom prst="rect">
            <a:avLst/>
          </a:prstGeom>
          <a:noFill/>
          <a:ln/>
        </p:spPr>
        <p:txBody>
          <a:bodyPr wrap="none" lIns="0" tIns="0" rIns="0" bIns="0" rtlCol="0" anchor="t"/>
          <a:lstStyle/>
          <a:p>
            <a:pPr marL="0" indent="0" algn="l">
              <a:lnSpc>
                <a:spcPts val="2050"/>
              </a:lnSpc>
              <a:buNone/>
            </a:pPr>
            <a:r>
              <a:rPr lang="en-US" sz="1600" b="1" dirty="0">
                <a:solidFill>
                  <a:srgbClr val="F4CAB8"/>
                </a:solidFill>
                <a:latin typeface="Brygada 1918 Bold" pitchFamily="34" charset="0"/>
                <a:ea typeface="Brygada 1918 Bold" pitchFamily="34" charset="-122"/>
                <a:cs typeface="Brygada 1918 Bold" pitchFamily="34" charset="-120"/>
              </a:rPr>
              <a:t>Helicase Loading</a:t>
            </a:r>
            <a:endParaRPr lang="en-US" sz="1600" dirty="0"/>
          </a:p>
        </p:txBody>
      </p:sp>
      <p:sp>
        <p:nvSpPr>
          <p:cNvPr id="20" name="Text 16">
            <a:extLst>
              <a:ext uri="{FF2B5EF4-FFF2-40B4-BE49-F238E27FC236}">
                <a16:creationId xmlns:a16="http://schemas.microsoft.com/office/drawing/2014/main" id="{1458D8A1-EC07-D032-01EE-667E7F8C6FA3}"/>
              </a:ext>
            </a:extLst>
          </p:cNvPr>
          <p:cNvSpPr/>
          <p:nvPr/>
        </p:nvSpPr>
        <p:spPr>
          <a:xfrm>
            <a:off x="1646277" y="6316266"/>
            <a:ext cx="12435364" cy="250865"/>
          </a:xfrm>
          <a:prstGeom prst="rect">
            <a:avLst/>
          </a:prstGeom>
          <a:noFill/>
          <a:ln/>
        </p:spPr>
        <p:txBody>
          <a:bodyPr wrap="none" lIns="0" tIns="0" rIns="0" bIns="0" rtlCol="0" anchor="t"/>
          <a:lstStyle/>
          <a:p>
            <a:pPr marL="0" indent="0" algn="l">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The MCM2-7 helicase complex is loaded onto the DNA, primed to unwind the double helix and initiate replication when activated.</a:t>
            </a:r>
            <a:endParaRPr lang="en-US" sz="1200" dirty="0"/>
          </a:p>
        </p:txBody>
      </p:sp>
      <p:sp>
        <p:nvSpPr>
          <p:cNvPr id="21" name="Shape 17">
            <a:extLst>
              <a:ext uri="{FF2B5EF4-FFF2-40B4-BE49-F238E27FC236}">
                <a16:creationId xmlns:a16="http://schemas.microsoft.com/office/drawing/2014/main" id="{FE8D502C-4990-0477-B5D7-FEEA83F8F9F6}"/>
              </a:ext>
            </a:extLst>
          </p:cNvPr>
          <p:cNvSpPr/>
          <p:nvPr/>
        </p:nvSpPr>
        <p:spPr>
          <a:xfrm>
            <a:off x="937439" y="7221974"/>
            <a:ext cx="548759" cy="22860"/>
          </a:xfrm>
          <a:prstGeom prst="roundRect">
            <a:avLst>
              <a:gd name="adj" fmla="val 102892"/>
            </a:avLst>
          </a:prstGeom>
          <a:solidFill>
            <a:srgbClr val="662E42"/>
          </a:solidFill>
          <a:ln/>
        </p:spPr>
      </p:sp>
      <p:sp>
        <p:nvSpPr>
          <p:cNvPr id="22" name="Shape 18">
            <a:extLst>
              <a:ext uri="{FF2B5EF4-FFF2-40B4-BE49-F238E27FC236}">
                <a16:creationId xmlns:a16="http://schemas.microsoft.com/office/drawing/2014/main" id="{CD2EF165-7581-91D9-1B20-99D970307D91}"/>
              </a:ext>
            </a:extLst>
          </p:cNvPr>
          <p:cNvSpPr/>
          <p:nvPr/>
        </p:nvSpPr>
        <p:spPr>
          <a:xfrm>
            <a:off x="607516" y="7057073"/>
            <a:ext cx="352782" cy="352782"/>
          </a:xfrm>
          <a:prstGeom prst="roundRect">
            <a:avLst>
              <a:gd name="adj" fmla="val 6667"/>
            </a:avLst>
          </a:prstGeom>
          <a:solidFill>
            <a:srgbClr val="4D1529"/>
          </a:solidFill>
          <a:ln/>
        </p:spPr>
      </p:sp>
      <p:sp>
        <p:nvSpPr>
          <p:cNvPr id="23" name="Text 19">
            <a:extLst>
              <a:ext uri="{FF2B5EF4-FFF2-40B4-BE49-F238E27FC236}">
                <a16:creationId xmlns:a16="http://schemas.microsoft.com/office/drawing/2014/main" id="{C373C977-A841-833E-4542-C15A80E4CFB5}"/>
              </a:ext>
            </a:extLst>
          </p:cNvPr>
          <p:cNvSpPr/>
          <p:nvPr/>
        </p:nvSpPr>
        <p:spPr>
          <a:xfrm>
            <a:off x="704910" y="7108031"/>
            <a:ext cx="157996" cy="250865"/>
          </a:xfrm>
          <a:prstGeom prst="rect">
            <a:avLst/>
          </a:prstGeom>
          <a:noFill/>
          <a:ln/>
        </p:spPr>
        <p:txBody>
          <a:bodyPr wrap="none" lIns="0" tIns="0" rIns="0" bIns="0" rtlCol="0" anchor="t"/>
          <a:lstStyle/>
          <a:p>
            <a:pPr marL="0" indent="0" algn="ctr">
              <a:lnSpc>
                <a:spcPts val="1950"/>
              </a:lnSpc>
              <a:buNone/>
            </a:pPr>
            <a:r>
              <a:rPr lang="en-US" sz="1950" b="1" dirty="0">
                <a:solidFill>
                  <a:srgbClr val="F4CAB8"/>
                </a:solidFill>
                <a:latin typeface="Brygada 1918 Bold" pitchFamily="34" charset="0"/>
                <a:ea typeface="Brygada 1918 Bold" pitchFamily="34" charset="-122"/>
                <a:cs typeface="Brygada 1918 Bold" pitchFamily="34" charset="-120"/>
              </a:rPr>
              <a:t>4</a:t>
            </a:r>
            <a:endParaRPr lang="en-US" sz="1950" dirty="0"/>
          </a:p>
        </p:txBody>
      </p:sp>
      <p:sp>
        <p:nvSpPr>
          <p:cNvPr id="24" name="Text 20">
            <a:extLst>
              <a:ext uri="{FF2B5EF4-FFF2-40B4-BE49-F238E27FC236}">
                <a16:creationId xmlns:a16="http://schemas.microsoft.com/office/drawing/2014/main" id="{B894107B-E037-C7F4-9D14-90E8E52219C7}"/>
              </a:ext>
            </a:extLst>
          </p:cNvPr>
          <p:cNvSpPr/>
          <p:nvPr/>
        </p:nvSpPr>
        <p:spPr>
          <a:xfrm>
            <a:off x="1646277" y="7037546"/>
            <a:ext cx="2090738" cy="261342"/>
          </a:xfrm>
          <a:prstGeom prst="rect">
            <a:avLst/>
          </a:prstGeom>
          <a:noFill/>
          <a:ln/>
        </p:spPr>
        <p:txBody>
          <a:bodyPr wrap="none" lIns="0" tIns="0" rIns="0" bIns="0" rtlCol="0" anchor="t"/>
          <a:lstStyle/>
          <a:p>
            <a:pPr marL="0" indent="0" algn="l">
              <a:lnSpc>
                <a:spcPts val="2050"/>
              </a:lnSpc>
              <a:buNone/>
            </a:pPr>
            <a:r>
              <a:rPr lang="en-US" sz="1600" b="1" dirty="0">
                <a:solidFill>
                  <a:srgbClr val="F4CAB8"/>
                </a:solidFill>
                <a:latin typeface="Brygada 1918 Bold" pitchFamily="34" charset="0"/>
                <a:ea typeface="Brygada 1918 Bold" pitchFamily="34" charset="-122"/>
                <a:cs typeface="Brygada 1918 Bold" pitchFamily="34" charset="-120"/>
              </a:rPr>
              <a:t>Origin Firing</a:t>
            </a:r>
            <a:endParaRPr lang="en-US" sz="1600" dirty="0"/>
          </a:p>
        </p:txBody>
      </p:sp>
      <p:sp>
        <p:nvSpPr>
          <p:cNvPr id="25" name="Text 21">
            <a:extLst>
              <a:ext uri="{FF2B5EF4-FFF2-40B4-BE49-F238E27FC236}">
                <a16:creationId xmlns:a16="http://schemas.microsoft.com/office/drawing/2014/main" id="{EEA110EC-7735-300E-D0F2-509D91E9CFBE}"/>
              </a:ext>
            </a:extLst>
          </p:cNvPr>
          <p:cNvSpPr/>
          <p:nvPr/>
        </p:nvSpPr>
        <p:spPr>
          <a:xfrm>
            <a:off x="1646277" y="7392948"/>
            <a:ext cx="12435364" cy="250865"/>
          </a:xfrm>
          <a:prstGeom prst="rect">
            <a:avLst/>
          </a:prstGeom>
          <a:noFill/>
          <a:ln/>
        </p:spPr>
        <p:txBody>
          <a:bodyPr wrap="none" lIns="0" tIns="0" rIns="0" bIns="0" rtlCol="0" anchor="t"/>
          <a:lstStyle/>
          <a:p>
            <a:pPr marL="0" indent="0" algn="l">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Upon receiving cellular signals, the pre-RC is activated, leading to the unwinding of DNA and the recruitment of replication machinery.</a:t>
            </a:r>
            <a:endParaRPr lang="en-US" sz="1200" dirty="0"/>
          </a:p>
        </p:txBody>
      </p:sp>
      <p:sp>
        <p:nvSpPr>
          <p:cNvPr id="26" name="ZoneTexte 25">
            <a:extLst>
              <a:ext uri="{FF2B5EF4-FFF2-40B4-BE49-F238E27FC236}">
                <a16:creationId xmlns:a16="http://schemas.microsoft.com/office/drawing/2014/main" id="{E6BE34F1-30B5-BEAE-B63C-D2B3E22D2B6B}"/>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27" name="ZoneTexte 26">
            <a:extLst>
              <a:ext uri="{FF2B5EF4-FFF2-40B4-BE49-F238E27FC236}">
                <a16:creationId xmlns:a16="http://schemas.microsoft.com/office/drawing/2014/main" id="{2BB22E65-9404-1258-5954-A9C1040508CF}"/>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30" name="ZoneTexte 29">
            <a:extLst>
              <a:ext uri="{FF2B5EF4-FFF2-40B4-BE49-F238E27FC236}">
                <a16:creationId xmlns:a16="http://schemas.microsoft.com/office/drawing/2014/main" id="{5E5D5DB2-8288-EAB7-C5A2-73B96C3C3EAD}"/>
              </a:ext>
            </a:extLst>
          </p:cNvPr>
          <p:cNvSpPr txBox="1"/>
          <p:nvPr/>
        </p:nvSpPr>
        <p:spPr>
          <a:xfrm>
            <a:off x="-106017" y="-119"/>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extLst>
      <p:ext uri="{BB962C8B-B14F-4D97-AF65-F5344CB8AC3E}">
        <p14:creationId xmlns:p14="http://schemas.microsoft.com/office/powerpoint/2010/main" val="9708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9260" y="1895832"/>
            <a:ext cx="13131879" cy="1427083"/>
          </a:xfrm>
          <a:prstGeom prst="rect">
            <a:avLst/>
          </a:prstGeom>
          <a:noFill/>
          <a:ln/>
        </p:spPr>
        <p:txBody>
          <a:bodyPr wrap="square" lIns="0" tIns="0" rIns="0" bIns="0" rtlCol="0" anchor="t"/>
          <a:lstStyle/>
          <a:p>
            <a:pPr marL="0" indent="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The Replication Fork: Where the Action Happens</a:t>
            </a:r>
            <a:endParaRPr lang="en-US" sz="4450" dirty="0"/>
          </a:p>
        </p:txBody>
      </p:sp>
      <p:sp>
        <p:nvSpPr>
          <p:cNvPr id="3" name="Text 1"/>
          <p:cNvSpPr/>
          <p:nvPr/>
        </p:nvSpPr>
        <p:spPr>
          <a:xfrm>
            <a:off x="749260" y="3858101"/>
            <a:ext cx="3514130" cy="356830"/>
          </a:xfrm>
          <a:prstGeom prst="rect">
            <a:avLst/>
          </a:prstGeom>
          <a:noFill/>
          <a:ln/>
        </p:spPr>
        <p:txBody>
          <a:bodyPr wrap="none" lIns="0" tIns="0" rIns="0" bIns="0" rtlCol="0" anchor="t"/>
          <a:lstStyle/>
          <a:p>
            <a:pPr marL="0" indent="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Leading Strand Synthesis</a:t>
            </a:r>
            <a:endParaRPr lang="en-US" sz="2200" dirty="0"/>
          </a:p>
        </p:txBody>
      </p:sp>
      <p:sp>
        <p:nvSpPr>
          <p:cNvPr id="4" name="Text 2"/>
          <p:cNvSpPr/>
          <p:nvPr/>
        </p:nvSpPr>
        <p:spPr>
          <a:xfrm>
            <a:off x="749260" y="4429006"/>
            <a:ext cx="4028599" cy="1712119"/>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On the leading strand, DNA polymerase ε continuously synthesizes new DNA in the 5' to 3' direction, keeping pace with the unwinding helicase.</a:t>
            </a:r>
            <a:endParaRPr lang="en-US" sz="1650" dirty="0"/>
          </a:p>
        </p:txBody>
      </p:sp>
      <p:sp>
        <p:nvSpPr>
          <p:cNvPr id="5" name="Text 3"/>
          <p:cNvSpPr/>
          <p:nvPr/>
        </p:nvSpPr>
        <p:spPr>
          <a:xfrm>
            <a:off x="5307687" y="3858101"/>
            <a:ext cx="3504367" cy="356830"/>
          </a:xfrm>
          <a:prstGeom prst="rect">
            <a:avLst/>
          </a:prstGeom>
          <a:noFill/>
          <a:ln/>
        </p:spPr>
        <p:txBody>
          <a:bodyPr wrap="none" lIns="0" tIns="0" rIns="0" bIns="0" rtlCol="0" anchor="t"/>
          <a:lstStyle/>
          <a:p>
            <a:pPr marL="0" indent="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Lagging Strand Synthesis</a:t>
            </a:r>
            <a:endParaRPr lang="en-US" sz="2200" dirty="0"/>
          </a:p>
        </p:txBody>
      </p:sp>
      <p:sp>
        <p:nvSpPr>
          <p:cNvPr id="6" name="Text 4"/>
          <p:cNvSpPr/>
          <p:nvPr/>
        </p:nvSpPr>
        <p:spPr>
          <a:xfrm>
            <a:off x="5307687" y="4429006"/>
            <a:ext cx="4028599" cy="1712119"/>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lagging strand is synthesized discontinuously by DNA polymerase δ, creating short Okazaki fragments that are later joined together by DNA ligase.</a:t>
            </a:r>
            <a:endParaRPr lang="en-US" sz="1650" dirty="0"/>
          </a:p>
        </p:txBody>
      </p:sp>
      <p:sp>
        <p:nvSpPr>
          <p:cNvPr id="7" name="Text 5"/>
          <p:cNvSpPr/>
          <p:nvPr/>
        </p:nvSpPr>
        <p:spPr>
          <a:xfrm>
            <a:off x="9866114" y="3858101"/>
            <a:ext cx="2854643" cy="356830"/>
          </a:xfrm>
          <a:prstGeom prst="rect">
            <a:avLst/>
          </a:prstGeom>
          <a:noFill/>
          <a:ln/>
        </p:spPr>
        <p:txBody>
          <a:bodyPr wrap="none" lIns="0" tIns="0" rIns="0" bIns="0" rtlCol="0" anchor="t"/>
          <a:lstStyle/>
          <a:p>
            <a:pPr marL="0" indent="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Primase Activity</a:t>
            </a:r>
            <a:endParaRPr lang="en-US" sz="2200" dirty="0"/>
          </a:p>
        </p:txBody>
      </p:sp>
      <p:sp>
        <p:nvSpPr>
          <p:cNvPr id="8" name="Text 6"/>
          <p:cNvSpPr/>
          <p:nvPr/>
        </p:nvSpPr>
        <p:spPr>
          <a:xfrm>
            <a:off x="9866114" y="4429006"/>
            <a:ext cx="4028599" cy="1369695"/>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RNA primers are laid down by primase to initiate DNA synthesis on both strands, as DNA polymerases cannot start chains de novo.</a:t>
            </a:r>
            <a:endParaRPr lang="en-US" sz="1650" dirty="0"/>
          </a:p>
        </p:txBody>
      </p:sp>
      <p:sp>
        <p:nvSpPr>
          <p:cNvPr id="9" name="ZoneTexte 8">
            <a:extLst>
              <a:ext uri="{FF2B5EF4-FFF2-40B4-BE49-F238E27FC236}">
                <a16:creationId xmlns:a16="http://schemas.microsoft.com/office/drawing/2014/main" id="{4650CFEE-1995-A2C1-026C-D530A782439A}"/>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93C19BFB-D7F6-C52B-1497-1A8315CD10E7}"/>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1" name="ZoneTexte 10">
            <a:extLst>
              <a:ext uri="{FF2B5EF4-FFF2-40B4-BE49-F238E27FC236}">
                <a16:creationId xmlns:a16="http://schemas.microsoft.com/office/drawing/2014/main" id="{3149BFA0-FD6D-8530-CC95-082FC51EFE6A}"/>
              </a:ext>
            </a:extLst>
          </p:cNvPr>
          <p:cNvSpPr txBox="1"/>
          <p:nvPr/>
        </p:nvSpPr>
        <p:spPr>
          <a:xfrm>
            <a:off x="-53010" y="-14981"/>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32353"/>
          </a:xfrm>
          <a:prstGeom prst="rect">
            <a:avLst/>
          </a:prstGeom>
        </p:spPr>
      </p:pic>
      <p:pic>
        <p:nvPicPr>
          <p:cNvPr id="3" name="Image 1" descr="preencoded.png"/>
          <p:cNvPicPr>
            <a:picLocks noChangeAspect="1"/>
          </p:cNvPicPr>
          <p:nvPr/>
        </p:nvPicPr>
        <p:blipFill>
          <a:blip r:embed="rId4"/>
          <a:stretch>
            <a:fillRect/>
          </a:stretch>
        </p:blipFill>
        <p:spPr>
          <a:xfrm>
            <a:off x="3591340" y="180261"/>
            <a:ext cx="6741262" cy="2369225"/>
          </a:xfrm>
          <a:prstGeom prst="rect">
            <a:avLst/>
          </a:prstGeom>
        </p:spPr>
      </p:pic>
      <p:sp>
        <p:nvSpPr>
          <p:cNvPr id="4" name="Text 0"/>
          <p:cNvSpPr/>
          <p:nvPr/>
        </p:nvSpPr>
        <p:spPr>
          <a:xfrm>
            <a:off x="736997" y="3378756"/>
            <a:ext cx="11394043" cy="701993"/>
          </a:xfrm>
          <a:prstGeom prst="rect">
            <a:avLst/>
          </a:prstGeom>
          <a:noFill/>
          <a:ln/>
        </p:spPr>
        <p:txBody>
          <a:bodyPr wrap="none" lIns="0" tIns="0" rIns="0" bIns="0" rtlCol="0" anchor="t"/>
          <a:lstStyle/>
          <a:p>
            <a:pPr marL="0" indent="0">
              <a:lnSpc>
                <a:spcPts val="5500"/>
              </a:lnSpc>
              <a:buNone/>
            </a:pPr>
            <a:r>
              <a:rPr lang="en-US" sz="4400" b="1" dirty="0">
                <a:solidFill>
                  <a:srgbClr val="FFB393"/>
                </a:solidFill>
                <a:latin typeface="Brygada 1918 Bold" pitchFamily="34" charset="0"/>
                <a:ea typeface="Brygada 1918 Bold" pitchFamily="34" charset="-122"/>
                <a:cs typeface="Brygada 1918 Bold" pitchFamily="34" charset="-120"/>
              </a:rPr>
              <a:t>Key Players in Eukaryotic DNA Replication</a:t>
            </a:r>
            <a:endParaRPr lang="en-US" sz="4400" dirty="0"/>
          </a:p>
        </p:txBody>
      </p:sp>
      <p:sp>
        <p:nvSpPr>
          <p:cNvPr id="5" name="Shape 1"/>
          <p:cNvSpPr/>
          <p:nvPr/>
        </p:nvSpPr>
        <p:spPr>
          <a:xfrm>
            <a:off x="736997" y="4633436"/>
            <a:ext cx="473750" cy="473750"/>
          </a:xfrm>
          <a:prstGeom prst="roundRect">
            <a:avLst>
              <a:gd name="adj" fmla="val 6668"/>
            </a:avLst>
          </a:prstGeom>
          <a:solidFill>
            <a:srgbClr val="4D1529"/>
          </a:solidFill>
          <a:ln/>
        </p:spPr>
      </p:sp>
      <p:sp>
        <p:nvSpPr>
          <p:cNvPr id="6" name="Text 2"/>
          <p:cNvSpPr/>
          <p:nvPr/>
        </p:nvSpPr>
        <p:spPr>
          <a:xfrm>
            <a:off x="889635" y="4701778"/>
            <a:ext cx="168473" cy="336947"/>
          </a:xfrm>
          <a:prstGeom prst="rect">
            <a:avLst/>
          </a:prstGeom>
          <a:noFill/>
          <a:ln/>
        </p:spPr>
        <p:txBody>
          <a:bodyPr wrap="none" lIns="0" tIns="0" rIns="0" bIns="0" rtlCol="0" anchor="t"/>
          <a:lstStyle/>
          <a:p>
            <a:pPr marL="0" indent="0" algn="ctr">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7" name="Text 3"/>
          <p:cNvSpPr/>
          <p:nvPr/>
        </p:nvSpPr>
        <p:spPr>
          <a:xfrm>
            <a:off x="1421249" y="4633436"/>
            <a:ext cx="2807851" cy="350877"/>
          </a:xfrm>
          <a:prstGeom prst="rect">
            <a:avLst/>
          </a:prstGeom>
          <a:noFill/>
          <a:ln/>
        </p:spPr>
        <p:txBody>
          <a:bodyPr wrap="none" lIns="0" tIns="0" rIns="0" bIns="0" rtlCol="0" anchor="t"/>
          <a:lstStyle/>
          <a:p>
            <a:pPr marL="0" indent="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DNA Polymerases</a:t>
            </a:r>
            <a:endParaRPr lang="en-US" sz="2200" dirty="0"/>
          </a:p>
        </p:txBody>
      </p:sp>
      <p:sp>
        <p:nvSpPr>
          <p:cNvPr id="8" name="Text 4"/>
          <p:cNvSpPr/>
          <p:nvPr/>
        </p:nvSpPr>
        <p:spPr>
          <a:xfrm>
            <a:off x="1421249" y="5110639"/>
            <a:ext cx="3560921" cy="2358628"/>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Eukaryotes employ multiple specialized DNA polymerases. Polymerase α initiates synthesis, while polymerases δ and ε are responsible for the bulk of DNA replication on the lagging and leading strands, respectively.</a:t>
            </a:r>
            <a:endParaRPr lang="en-US" sz="1650" dirty="0"/>
          </a:p>
        </p:txBody>
      </p:sp>
      <p:sp>
        <p:nvSpPr>
          <p:cNvPr id="9" name="Shape 5"/>
          <p:cNvSpPr/>
          <p:nvPr/>
        </p:nvSpPr>
        <p:spPr>
          <a:xfrm>
            <a:off x="5192673" y="4633436"/>
            <a:ext cx="473750" cy="473750"/>
          </a:xfrm>
          <a:prstGeom prst="roundRect">
            <a:avLst>
              <a:gd name="adj" fmla="val 6668"/>
            </a:avLst>
          </a:prstGeom>
          <a:solidFill>
            <a:srgbClr val="4D1529"/>
          </a:solidFill>
          <a:ln/>
        </p:spPr>
      </p:sp>
      <p:sp>
        <p:nvSpPr>
          <p:cNvPr id="10" name="Text 6"/>
          <p:cNvSpPr/>
          <p:nvPr/>
        </p:nvSpPr>
        <p:spPr>
          <a:xfrm>
            <a:off x="5333524" y="4701778"/>
            <a:ext cx="192048" cy="336947"/>
          </a:xfrm>
          <a:prstGeom prst="rect">
            <a:avLst/>
          </a:prstGeom>
          <a:noFill/>
          <a:ln/>
        </p:spPr>
        <p:txBody>
          <a:bodyPr wrap="none" lIns="0" tIns="0" rIns="0" bIns="0" rtlCol="0" anchor="t"/>
          <a:lstStyle/>
          <a:p>
            <a:pPr marL="0" indent="0" algn="ctr">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11" name="Text 7"/>
          <p:cNvSpPr/>
          <p:nvPr/>
        </p:nvSpPr>
        <p:spPr>
          <a:xfrm>
            <a:off x="5876925" y="4633436"/>
            <a:ext cx="3560921" cy="701754"/>
          </a:xfrm>
          <a:prstGeom prst="rect">
            <a:avLst/>
          </a:prstGeom>
          <a:noFill/>
          <a:ln/>
        </p:spPr>
        <p:txBody>
          <a:bodyPr wrap="square" lIns="0" tIns="0" rIns="0" bIns="0" rtlCol="0" anchor="t"/>
          <a:lstStyle/>
          <a:p>
            <a:pPr marL="0" indent="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Helicases and Topoisomerases</a:t>
            </a:r>
            <a:endParaRPr lang="en-US" sz="2200" dirty="0"/>
          </a:p>
        </p:txBody>
      </p:sp>
      <p:sp>
        <p:nvSpPr>
          <p:cNvPr id="12" name="Text 8"/>
          <p:cNvSpPr/>
          <p:nvPr/>
        </p:nvSpPr>
        <p:spPr>
          <a:xfrm>
            <a:off x="5876925" y="5461516"/>
            <a:ext cx="3560921" cy="2021681"/>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MCM2-7 complex serves as the main replicative helicase, unwinding the DNA ahead of the replication fork. Topoisomerases relieve the supercoiling stress caused by this unwinding.</a:t>
            </a:r>
            <a:endParaRPr lang="en-US" sz="1650" dirty="0"/>
          </a:p>
        </p:txBody>
      </p:sp>
      <p:sp>
        <p:nvSpPr>
          <p:cNvPr id="13" name="Shape 9"/>
          <p:cNvSpPr/>
          <p:nvPr/>
        </p:nvSpPr>
        <p:spPr>
          <a:xfrm>
            <a:off x="9648349" y="4633436"/>
            <a:ext cx="473750" cy="473750"/>
          </a:xfrm>
          <a:prstGeom prst="roundRect">
            <a:avLst>
              <a:gd name="adj" fmla="val 6668"/>
            </a:avLst>
          </a:prstGeom>
          <a:solidFill>
            <a:srgbClr val="4D1529"/>
          </a:solidFill>
          <a:ln/>
        </p:spPr>
      </p:sp>
      <p:sp>
        <p:nvSpPr>
          <p:cNvPr id="14" name="Text 10"/>
          <p:cNvSpPr/>
          <p:nvPr/>
        </p:nvSpPr>
        <p:spPr>
          <a:xfrm>
            <a:off x="9782413" y="4701778"/>
            <a:ext cx="205502" cy="336947"/>
          </a:xfrm>
          <a:prstGeom prst="rect">
            <a:avLst/>
          </a:prstGeom>
          <a:noFill/>
          <a:ln/>
        </p:spPr>
        <p:txBody>
          <a:bodyPr wrap="none" lIns="0" tIns="0" rIns="0" bIns="0" rtlCol="0" anchor="t"/>
          <a:lstStyle/>
          <a:p>
            <a:pPr marL="0" indent="0" algn="ctr">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5" name="Text 11"/>
          <p:cNvSpPr/>
          <p:nvPr/>
        </p:nvSpPr>
        <p:spPr>
          <a:xfrm>
            <a:off x="10332601" y="4633436"/>
            <a:ext cx="2807851" cy="350877"/>
          </a:xfrm>
          <a:prstGeom prst="rect">
            <a:avLst/>
          </a:prstGeom>
          <a:noFill/>
          <a:ln/>
        </p:spPr>
        <p:txBody>
          <a:bodyPr wrap="none" lIns="0" tIns="0" rIns="0" bIns="0" rtlCol="0" anchor="t"/>
          <a:lstStyle/>
          <a:p>
            <a:pPr marL="0" indent="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Accessory Proteins</a:t>
            </a:r>
            <a:endParaRPr lang="en-US" sz="2200" dirty="0"/>
          </a:p>
        </p:txBody>
      </p:sp>
      <p:sp>
        <p:nvSpPr>
          <p:cNvPr id="16" name="Text 12"/>
          <p:cNvSpPr/>
          <p:nvPr/>
        </p:nvSpPr>
        <p:spPr>
          <a:xfrm>
            <a:off x="10332601" y="5110639"/>
            <a:ext cx="3560921" cy="2358628"/>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PCNA (Proliferating Cell Nuclear Antigen) acts as a sliding clamp, enhancing the processivity of DNA polymerases. RPA (Replication Protein A) coats and stabilizes single-stranded DNA during replication.</a:t>
            </a:r>
            <a:endParaRPr lang="en-US" sz="1650" dirty="0"/>
          </a:p>
        </p:txBody>
      </p:sp>
      <p:sp>
        <p:nvSpPr>
          <p:cNvPr id="17" name="ZoneTexte 16">
            <a:extLst>
              <a:ext uri="{FF2B5EF4-FFF2-40B4-BE49-F238E27FC236}">
                <a16:creationId xmlns:a16="http://schemas.microsoft.com/office/drawing/2014/main" id="{C80C1EEC-142C-21C8-45C2-9FFBF797A6CC}"/>
              </a:ext>
            </a:extLst>
          </p:cNvPr>
          <p:cNvSpPr txBox="1"/>
          <p:nvPr/>
        </p:nvSpPr>
        <p:spPr>
          <a:xfrm>
            <a:off x="12881113" y="7779026"/>
            <a:ext cx="1590261" cy="369332"/>
          </a:xfrm>
          <a:prstGeom prst="rect">
            <a:avLst/>
          </a:prstGeom>
          <a:solidFill>
            <a:srgbClr val="660033"/>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2F9EAFBC-D79E-1CBB-FA2B-6549F71A93B7}"/>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88554" y="1866067"/>
            <a:ext cx="4997172" cy="4497467"/>
          </a:xfrm>
          <a:prstGeom prst="rect">
            <a:avLst/>
          </a:prstGeom>
        </p:spPr>
      </p:pic>
      <p:sp>
        <p:nvSpPr>
          <p:cNvPr id="4" name="Text 0"/>
          <p:cNvSpPr/>
          <p:nvPr/>
        </p:nvSpPr>
        <p:spPr>
          <a:xfrm>
            <a:off x="684848" y="661154"/>
            <a:ext cx="7774305" cy="1304449"/>
          </a:xfrm>
          <a:prstGeom prst="rect">
            <a:avLst/>
          </a:prstGeom>
          <a:noFill/>
          <a:ln/>
        </p:spPr>
        <p:txBody>
          <a:bodyPr wrap="square" lIns="0" tIns="0" rIns="0" bIns="0" rtlCol="0" anchor="t"/>
          <a:lstStyle/>
          <a:p>
            <a:pPr marL="0" indent="0">
              <a:lnSpc>
                <a:spcPts val="5100"/>
              </a:lnSpc>
              <a:buNone/>
            </a:pPr>
            <a:r>
              <a:rPr lang="en-US" sz="4100" b="1" dirty="0">
                <a:solidFill>
                  <a:srgbClr val="FFB393"/>
                </a:solidFill>
                <a:latin typeface="Brygada 1918 Bold" pitchFamily="34" charset="0"/>
                <a:ea typeface="Brygada 1918 Bold" pitchFamily="34" charset="-122"/>
                <a:cs typeface="Brygada 1918 Bold" pitchFamily="34" charset="-120"/>
              </a:rPr>
              <a:t>Ensuring Accuracy: Proofreading and Repair</a:t>
            </a:r>
            <a:endParaRPr lang="en-US" sz="4100" dirty="0"/>
          </a:p>
        </p:txBody>
      </p:sp>
      <p:sp>
        <p:nvSpPr>
          <p:cNvPr id="5" name="Shape 1"/>
          <p:cNvSpPr/>
          <p:nvPr/>
        </p:nvSpPr>
        <p:spPr>
          <a:xfrm>
            <a:off x="684848" y="2259092"/>
            <a:ext cx="3789402" cy="2713434"/>
          </a:xfrm>
          <a:prstGeom prst="roundRect">
            <a:avLst>
              <a:gd name="adj" fmla="val 1082"/>
            </a:avLst>
          </a:prstGeom>
          <a:solidFill>
            <a:srgbClr val="4D1529"/>
          </a:solidFill>
          <a:ln/>
        </p:spPr>
      </p:sp>
      <p:sp>
        <p:nvSpPr>
          <p:cNvPr id="6" name="Text 2"/>
          <p:cNvSpPr/>
          <p:nvPr/>
        </p:nvSpPr>
        <p:spPr>
          <a:xfrm>
            <a:off x="880467" y="2454712"/>
            <a:ext cx="3170634" cy="325993"/>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Polymerase Proofreading</a:t>
            </a:r>
            <a:endParaRPr lang="en-US" sz="2050" dirty="0"/>
          </a:p>
        </p:txBody>
      </p:sp>
      <p:sp>
        <p:nvSpPr>
          <p:cNvPr id="7" name="Text 3"/>
          <p:cNvSpPr/>
          <p:nvPr/>
        </p:nvSpPr>
        <p:spPr>
          <a:xfrm>
            <a:off x="880467" y="2898100"/>
            <a:ext cx="3398163" cy="1878806"/>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DNA polymerases δ and ε possess 3' to 5' exonuclease activity, allowing them to detect and remove incorrectly incorporated nucleotides immediately during synthesis.</a:t>
            </a:r>
            <a:endParaRPr lang="en-US" sz="1500" dirty="0"/>
          </a:p>
        </p:txBody>
      </p:sp>
      <p:sp>
        <p:nvSpPr>
          <p:cNvPr id="8" name="Shape 4"/>
          <p:cNvSpPr/>
          <p:nvPr/>
        </p:nvSpPr>
        <p:spPr>
          <a:xfrm>
            <a:off x="4669869" y="2259092"/>
            <a:ext cx="3789402" cy="2713434"/>
          </a:xfrm>
          <a:prstGeom prst="roundRect">
            <a:avLst>
              <a:gd name="adj" fmla="val 1082"/>
            </a:avLst>
          </a:prstGeom>
          <a:solidFill>
            <a:srgbClr val="4D1529"/>
          </a:solidFill>
          <a:ln/>
        </p:spPr>
      </p:sp>
      <p:sp>
        <p:nvSpPr>
          <p:cNvPr id="9" name="Text 5"/>
          <p:cNvSpPr/>
          <p:nvPr/>
        </p:nvSpPr>
        <p:spPr>
          <a:xfrm>
            <a:off x="4865489" y="2454712"/>
            <a:ext cx="2609136" cy="325993"/>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Mismatch Repair</a:t>
            </a:r>
            <a:endParaRPr lang="en-US" sz="2050" dirty="0"/>
          </a:p>
        </p:txBody>
      </p:sp>
      <p:sp>
        <p:nvSpPr>
          <p:cNvPr id="10" name="Text 6"/>
          <p:cNvSpPr/>
          <p:nvPr/>
        </p:nvSpPr>
        <p:spPr>
          <a:xfrm>
            <a:off x="4865489" y="2898100"/>
            <a:ext cx="3398163" cy="1878806"/>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After replication, the mismatch repair system scans the newly synthesized DNA for errors that escaped proofreading, significantly enhancing overall replication fidelity.</a:t>
            </a:r>
            <a:endParaRPr lang="en-US" sz="1500" dirty="0"/>
          </a:p>
        </p:txBody>
      </p:sp>
      <p:sp>
        <p:nvSpPr>
          <p:cNvPr id="11" name="Shape 7"/>
          <p:cNvSpPr/>
          <p:nvPr/>
        </p:nvSpPr>
        <p:spPr>
          <a:xfrm>
            <a:off x="684848" y="5168146"/>
            <a:ext cx="3789402" cy="2400300"/>
          </a:xfrm>
          <a:prstGeom prst="roundRect">
            <a:avLst>
              <a:gd name="adj" fmla="val 1223"/>
            </a:avLst>
          </a:prstGeom>
          <a:solidFill>
            <a:srgbClr val="4D1529"/>
          </a:solidFill>
          <a:ln/>
        </p:spPr>
      </p:sp>
      <p:sp>
        <p:nvSpPr>
          <p:cNvPr id="12" name="Text 8"/>
          <p:cNvSpPr/>
          <p:nvPr/>
        </p:nvSpPr>
        <p:spPr>
          <a:xfrm>
            <a:off x="880467" y="5363766"/>
            <a:ext cx="2609136" cy="325993"/>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Base Excision Repair</a:t>
            </a:r>
            <a:endParaRPr lang="en-US" sz="2050" dirty="0"/>
          </a:p>
        </p:txBody>
      </p:sp>
      <p:sp>
        <p:nvSpPr>
          <p:cNvPr id="13" name="Text 9"/>
          <p:cNvSpPr/>
          <p:nvPr/>
        </p:nvSpPr>
        <p:spPr>
          <a:xfrm>
            <a:off x="880467" y="5807154"/>
            <a:ext cx="3398163" cy="1565672"/>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This system removes and replaces damaged bases that could lead to mutations if left unrepaired during subsequent rounds of replication.</a:t>
            </a:r>
            <a:endParaRPr lang="en-US" sz="1500" dirty="0"/>
          </a:p>
        </p:txBody>
      </p:sp>
      <p:sp>
        <p:nvSpPr>
          <p:cNvPr id="14" name="Shape 10"/>
          <p:cNvSpPr/>
          <p:nvPr/>
        </p:nvSpPr>
        <p:spPr>
          <a:xfrm>
            <a:off x="4669869" y="5168146"/>
            <a:ext cx="3789402" cy="2400300"/>
          </a:xfrm>
          <a:prstGeom prst="roundRect">
            <a:avLst>
              <a:gd name="adj" fmla="val 1223"/>
            </a:avLst>
          </a:prstGeom>
          <a:solidFill>
            <a:srgbClr val="4D1529"/>
          </a:solidFill>
          <a:ln/>
        </p:spPr>
      </p:sp>
      <p:sp>
        <p:nvSpPr>
          <p:cNvPr id="15" name="Text 11"/>
          <p:cNvSpPr/>
          <p:nvPr/>
        </p:nvSpPr>
        <p:spPr>
          <a:xfrm>
            <a:off x="4865489" y="5363766"/>
            <a:ext cx="3376732" cy="325993"/>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Nucleotide Excision Repair</a:t>
            </a:r>
            <a:endParaRPr lang="en-US" sz="2050" dirty="0"/>
          </a:p>
        </p:txBody>
      </p:sp>
      <p:sp>
        <p:nvSpPr>
          <p:cNvPr id="16" name="Text 12"/>
          <p:cNvSpPr/>
          <p:nvPr/>
        </p:nvSpPr>
        <p:spPr>
          <a:xfrm>
            <a:off x="4865489" y="5807154"/>
            <a:ext cx="3398163" cy="1565672"/>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For larger DNA lesions, this pathway excises and replaces entire sections of damaged nucleotides, maintaining genome integrity.</a:t>
            </a:r>
            <a:endParaRPr lang="en-US" sz="1500" dirty="0"/>
          </a:p>
        </p:txBody>
      </p:sp>
      <p:sp>
        <p:nvSpPr>
          <p:cNvPr id="17" name="ZoneTexte 16">
            <a:extLst>
              <a:ext uri="{FF2B5EF4-FFF2-40B4-BE49-F238E27FC236}">
                <a16:creationId xmlns:a16="http://schemas.microsoft.com/office/drawing/2014/main" id="{18A27C13-60F0-94B6-6CB6-AE651833DDBA}"/>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8" name="ZoneTexte 17">
            <a:extLst>
              <a:ext uri="{FF2B5EF4-FFF2-40B4-BE49-F238E27FC236}">
                <a16:creationId xmlns:a16="http://schemas.microsoft.com/office/drawing/2014/main" id="{5091793A-FB30-CE56-DDCF-EBA1D9B5271E}"/>
              </a:ext>
            </a:extLst>
          </p:cNvPr>
          <p:cNvSpPr txBox="1"/>
          <p:nvPr/>
        </p:nvSpPr>
        <p:spPr>
          <a:xfrm>
            <a:off x="0" y="-131802"/>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29C5-76BB-A030-F654-FFFFFAB75807}"/>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DED271F-84B0-EEF8-A023-427D4C8D484B}"/>
              </a:ext>
            </a:extLst>
          </p:cNvPr>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a:extLst>
              <a:ext uri="{FF2B5EF4-FFF2-40B4-BE49-F238E27FC236}">
                <a16:creationId xmlns:a16="http://schemas.microsoft.com/office/drawing/2014/main" id="{626513A7-410C-0DD7-69D8-0DE907B11937}"/>
              </a:ext>
            </a:extLst>
          </p:cNvPr>
          <p:cNvPicPr>
            <a:picLocks noChangeAspect="1"/>
          </p:cNvPicPr>
          <p:nvPr/>
        </p:nvPicPr>
        <p:blipFill>
          <a:blip r:embed="rId4"/>
          <a:stretch>
            <a:fillRect/>
          </a:stretch>
        </p:blipFill>
        <p:spPr>
          <a:xfrm>
            <a:off x="0" y="237530"/>
            <a:ext cx="14630399" cy="7622738"/>
          </a:xfrm>
          <a:prstGeom prst="rect">
            <a:avLst/>
          </a:prstGeom>
        </p:spPr>
      </p:pic>
      <p:sp>
        <p:nvSpPr>
          <p:cNvPr id="17" name="ZoneTexte 16">
            <a:extLst>
              <a:ext uri="{FF2B5EF4-FFF2-40B4-BE49-F238E27FC236}">
                <a16:creationId xmlns:a16="http://schemas.microsoft.com/office/drawing/2014/main" id="{F8935ECB-060B-841B-5694-FB46F758646E}"/>
              </a:ext>
            </a:extLst>
          </p:cNvPr>
          <p:cNvSpPr txBox="1"/>
          <p:nvPr/>
        </p:nvSpPr>
        <p:spPr>
          <a:xfrm>
            <a:off x="-1"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8" name="ZoneTexte 17">
            <a:extLst>
              <a:ext uri="{FF2B5EF4-FFF2-40B4-BE49-F238E27FC236}">
                <a16:creationId xmlns:a16="http://schemas.microsoft.com/office/drawing/2014/main" id="{6FD73800-A9BC-B842-C054-D6C4FFF11D14}"/>
              </a:ext>
            </a:extLst>
          </p:cNvPr>
          <p:cNvSpPr txBox="1"/>
          <p:nvPr/>
        </p:nvSpPr>
        <p:spPr>
          <a:xfrm>
            <a:off x="0" y="-131802"/>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extLst>
      <p:ext uri="{BB962C8B-B14F-4D97-AF65-F5344CB8AC3E}">
        <p14:creationId xmlns:p14="http://schemas.microsoft.com/office/powerpoint/2010/main" val="166215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62718" y="1821775"/>
            <a:ext cx="5048845" cy="4586049"/>
          </a:xfrm>
          <a:prstGeom prst="rect">
            <a:avLst/>
          </a:prstGeom>
        </p:spPr>
      </p:pic>
      <p:sp>
        <p:nvSpPr>
          <p:cNvPr id="4" name="Text 0"/>
          <p:cNvSpPr/>
          <p:nvPr/>
        </p:nvSpPr>
        <p:spPr>
          <a:xfrm>
            <a:off x="612577" y="815578"/>
            <a:ext cx="7823716" cy="583406"/>
          </a:xfrm>
          <a:prstGeom prst="rect">
            <a:avLst/>
          </a:prstGeom>
          <a:noFill/>
          <a:ln/>
        </p:spPr>
        <p:txBody>
          <a:bodyPr wrap="none" lIns="0" tIns="0" rIns="0" bIns="0" rtlCol="0" anchor="t"/>
          <a:lstStyle/>
          <a:p>
            <a:pPr marL="0" indent="0">
              <a:lnSpc>
                <a:spcPts val="4550"/>
              </a:lnSpc>
              <a:buNone/>
            </a:pPr>
            <a:r>
              <a:rPr lang="en-US" sz="3650" b="1" dirty="0">
                <a:solidFill>
                  <a:srgbClr val="FFB393"/>
                </a:solidFill>
                <a:latin typeface="Brygada 1918 Bold" pitchFamily="34" charset="0"/>
                <a:ea typeface="Brygada 1918 Bold" pitchFamily="34" charset="-122"/>
                <a:cs typeface="Brygada 1918 Bold" pitchFamily="34" charset="-120"/>
              </a:rPr>
              <a:t>Replication Timing and Regulation</a:t>
            </a:r>
            <a:endParaRPr lang="en-US" sz="3650" dirty="0"/>
          </a:p>
        </p:txBody>
      </p:sp>
      <p:sp>
        <p:nvSpPr>
          <p:cNvPr id="5" name="Shape 1"/>
          <p:cNvSpPr/>
          <p:nvPr/>
        </p:nvSpPr>
        <p:spPr>
          <a:xfrm>
            <a:off x="863679" y="1661517"/>
            <a:ext cx="22860" cy="5752386"/>
          </a:xfrm>
          <a:prstGeom prst="roundRect">
            <a:avLst>
              <a:gd name="adj" fmla="val 114853"/>
            </a:avLst>
          </a:prstGeom>
          <a:solidFill>
            <a:srgbClr val="662E42"/>
          </a:solidFill>
          <a:ln/>
        </p:spPr>
      </p:sp>
      <p:sp>
        <p:nvSpPr>
          <p:cNvPr id="6" name="Shape 2"/>
          <p:cNvSpPr/>
          <p:nvPr/>
        </p:nvSpPr>
        <p:spPr>
          <a:xfrm>
            <a:off x="1049119" y="2043708"/>
            <a:ext cx="612577" cy="22860"/>
          </a:xfrm>
          <a:prstGeom prst="roundRect">
            <a:avLst>
              <a:gd name="adj" fmla="val 114853"/>
            </a:avLst>
          </a:prstGeom>
          <a:solidFill>
            <a:srgbClr val="662E42"/>
          </a:solidFill>
          <a:ln/>
        </p:spPr>
      </p:sp>
      <p:sp>
        <p:nvSpPr>
          <p:cNvPr id="7" name="Shape 3"/>
          <p:cNvSpPr/>
          <p:nvPr/>
        </p:nvSpPr>
        <p:spPr>
          <a:xfrm>
            <a:off x="678240" y="1858328"/>
            <a:ext cx="393740" cy="393740"/>
          </a:xfrm>
          <a:prstGeom prst="roundRect">
            <a:avLst>
              <a:gd name="adj" fmla="val 6668"/>
            </a:avLst>
          </a:prstGeom>
          <a:solidFill>
            <a:srgbClr val="4D1529"/>
          </a:solidFill>
          <a:ln/>
        </p:spPr>
      </p:sp>
      <p:sp>
        <p:nvSpPr>
          <p:cNvPr id="8" name="Text 4"/>
          <p:cNvSpPr/>
          <p:nvPr/>
        </p:nvSpPr>
        <p:spPr>
          <a:xfrm>
            <a:off x="805041" y="1915120"/>
            <a:ext cx="140137" cy="280035"/>
          </a:xfrm>
          <a:prstGeom prst="rect">
            <a:avLst/>
          </a:prstGeom>
          <a:noFill/>
          <a:ln/>
        </p:spPr>
        <p:txBody>
          <a:bodyPr wrap="none" lIns="0" tIns="0" rIns="0" bIns="0" rtlCol="0" anchor="t"/>
          <a:lstStyle/>
          <a:p>
            <a:pPr marL="0" indent="0" algn="ctr">
              <a:lnSpc>
                <a:spcPts val="2200"/>
              </a:lnSpc>
              <a:buNone/>
            </a:pPr>
            <a:r>
              <a:rPr lang="en-US" sz="2200" b="1" dirty="0">
                <a:solidFill>
                  <a:srgbClr val="F4CAB8"/>
                </a:solidFill>
                <a:latin typeface="Brygada 1918 Bold" pitchFamily="34" charset="0"/>
                <a:ea typeface="Brygada 1918 Bold" pitchFamily="34" charset="-122"/>
                <a:cs typeface="Brygada 1918 Bold" pitchFamily="34" charset="-120"/>
              </a:rPr>
              <a:t>1</a:t>
            </a:r>
            <a:endParaRPr lang="en-US" sz="2200" dirty="0"/>
          </a:p>
        </p:txBody>
      </p:sp>
      <p:sp>
        <p:nvSpPr>
          <p:cNvPr id="9" name="Text 5"/>
          <p:cNvSpPr/>
          <p:nvPr/>
        </p:nvSpPr>
        <p:spPr>
          <a:xfrm>
            <a:off x="1837730" y="1836539"/>
            <a:ext cx="2333744" cy="291703"/>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G1 Phase</a:t>
            </a:r>
            <a:endParaRPr lang="en-US" sz="1800" dirty="0"/>
          </a:p>
        </p:txBody>
      </p:sp>
      <p:sp>
        <p:nvSpPr>
          <p:cNvPr id="10" name="Text 6"/>
          <p:cNvSpPr/>
          <p:nvPr/>
        </p:nvSpPr>
        <p:spPr>
          <a:xfrm>
            <a:off x="1837730" y="2233255"/>
            <a:ext cx="6693694" cy="560070"/>
          </a:xfrm>
          <a:prstGeom prst="rect">
            <a:avLst/>
          </a:prstGeom>
          <a:noFill/>
          <a:ln/>
        </p:spPr>
        <p:txBody>
          <a:bodyPr wrap="square" lIns="0" tIns="0" rIns="0" bIns="0" rtlCol="0" anchor="t"/>
          <a:lstStyle/>
          <a:p>
            <a:pPr marL="0" indent="0" algn="l">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Origins are licensed by the assembly of pre-replication complexes, but actual replication is prevented by low CDK activity.</a:t>
            </a:r>
            <a:endParaRPr lang="en-US" sz="1350" dirty="0"/>
          </a:p>
        </p:txBody>
      </p:sp>
      <p:sp>
        <p:nvSpPr>
          <p:cNvPr id="11" name="Shape 7"/>
          <p:cNvSpPr/>
          <p:nvPr/>
        </p:nvSpPr>
        <p:spPr>
          <a:xfrm>
            <a:off x="1049119" y="3525560"/>
            <a:ext cx="612577" cy="22860"/>
          </a:xfrm>
          <a:prstGeom prst="roundRect">
            <a:avLst>
              <a:gd name="adj" fmla="val 114853"/>
            </a:avLst>
          </a:prstGeom>
          <a:solidFill>
            <a:srgbClr val="662E42"/>
          </a:solidFill>
          <a:ln/>
        </p:spPr>
      </p:sp>
      <p:sp>
        <p:nvSpPr>
          <p:cNvPr id="12" name="Shape 8"/>
          <p:cNvSpPr/>
          <p:nvPr/>
        </p:nvSpPr>
        <p:spPr>
          <a:xfrm>
            <a:off x="678240" y="3340179"/>
            <a:ext cx="393740" cy="393740"/>
          </a:xfrm>
          <a:prstGeom prst="roundRect">
            <a:avLst>
              <a:gd name="adj" fmla="val 6668"/>
            </a:avLst>
          </a:prstGeom>
          <a:solidFill>
            <a:srgbClr val="4D1529"/>
          </a:solidFill>
          <a:ln/>
        </p:spPr>
      </p:sp>
      <p:sp>
        <p:nvSpPr>
          <p:cNvPr id="13" name="Text 9"/>
          <p:cNvSpPr/>
          <p:nvPr/>
        </p:nvSpPr>
        <p:spPr>
          <a:xfrm>
            <a:off x="795278" y="3396972"/>
            <a:ext cx="159663" cy="280035"/>
          </a:xfrm>
          <a:prstGeom prst="rect">
            <a:avLst/>
          </a:prstGeom>
          <a:noFill/>
          <a:ln/>
        </p:spPr>
        <p:txBody>
          <a:bodyPr wrap="none" lIns="0" tIns="0" rIns="0" bIns="0" rtlCol="0" anchor="t"/>
          <a:lstStyle/>
          <a:p>
            <a:pPr marL="0" indent="0" algn="ctr">
              <a:lnSpc>
                <a:spcPts val="2200"/>
              </a:lnSpc>
              <a:buNone/>
            </a:pPr>
            <a:r>
              <a:rPr lang="en-US" sz="2200" b="1" dirty="0">
                <a:solidFill>
                  <a:srgbClr val="F4CAB8"/>
                </a:solidFill>
                <a:latin typeface="Brygada 1918 Bold" pitchFamily="34" charset="0"/>
                <a:ea typeface="Brygada 1918 Bold" pitchFamily="34" charset="-122"/>
                <a:cs typeface="Brygada 1918 Bold" pitchFamily="34" charset="-120"/>
              </a:rPr>
              <a:t>2</a:t>
            </a:r>
            <a:endParaRPr lang="en-US" sz="2200" dirty="0"/>
          </a:p>
        </p:txBody>
      </p:sp>
      <p:sp>
        <p:nvSpPr>
          <p:cNvPr id="14" name="Text 10"/>
          <p:cNvSpPr/>
          <p:nvPr/>
        </p:nvSpPr>
        <p:spPr>
          <a:xfrm>
            <a:off x="1837730" y="3318391"/>
            <a:ext cx="2333744" cy="291703"/>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S Phase Entry</a:t>
            </a:r>
            <a:endParaRPr lang="en-US" sz="1800" dirty="0"/>
          </a:p>
        </p:txBody>
      </p:sp>
      <p:sp>
        <p:nvSpPr>
          <p:cNvPr id="15" name="Text 11"/>
          <p:cNvSpPr/>
          <p:nvPr/>
        </p:nvSpPr>
        <p:spPr>
          <a:xfrm>
            <a:off x="1837730" y="3715107"/>
            <a:ext cx="6693694" cy="560070"/>
          </a:xfrm>
          <a:prstGeom prst="rect">
            <a:avLst/>
          </a:prstGeom>
          <a:noFill/>
          <a:ln/>
        </p:spPr>
        <p:txBody>
          <a:bodyPr wrap="square" lIns="0" tIns="0" rIns="0" bIns="0" rtlCol="0" anchor="t"/>
          <a:lstStyle/>
          <a:p>
            <a:pPr marL="0" indent="0" algn="l">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Rising CDK and DDK levels activate origins, initiating replication. Early and late-replicating regions are established.</a:t>
            </a:r>
            <a:endParaRPr lang="en-US" sz="1350" dirty="0"/>
          </a:p>
        </p:txBody>
      </p:sp>
      <p:sp>
        <p:nvSpPr>
          <p:cNvPr id="16" name="Shape 12"/>
          <p:cNvSpPr/>
          <p:nvPr/>
        </p:nvSpPr>
        <p:spPr>
          <a:xfrm>
            <a:off x="1049119" y="5007412"/>
            <a:ext cx="612577" cy="22860"/>
          </a:xfrm>
          <a:prstGeom prst="roundRect">
            <a:avLst>
              <a:gd name="adj" fmla="val 114853"/>
            </a:avLst>
          </a:prstGeom>
          <a:solidFill>
            <a:srgbClr val="662E42"/>
          </a:solidFill>
          <a:ln/>
        </p:spPr>
      </p:sp>
      <p:sp>
        <p:nvSpPr>
          <p:cNvPr id="17" name="Shape 13"/>
          <p:cNvSpPr/>
          <p:nvPr/>
        </p:nvSpPr>
        <p:spPr>
          <a:xfrm>
            <a:off x="678240" y="4822031"/>
            <a:ext cx="393740" cy="393740"/>
          </a:xfrm>
          <a:prstGeom prst="roundRect">
            <a:avLst>
              <a:gd name="adj" fmla="val 6668"/>
            </a:avLst>
          </a:prstGeom>
          <a:solidFill>
            <a:srgbClr val="4D1529"/>
          </a:solidFill>
          <a:ln/>
        </p:spPr>
      </p:sp>
      <p:sp>
        <p:nvSpPr>
          <p:cNvPr id="18" name="Text 14"/>
          <p:cNvSpPr/>
          <p:nvPr/>
        </p:nvSpPr>
        <p:spPr>
          <a:xfrm>
            <a:off x="789682" y="4878824"/>
            <a:ext cx="170855" cy="280035"/>
          </a:xfrm>
          <a:prstGeom prst="rect">
            <a:avLst/>
          </a:prstGeom>
          <a:noFill/>
          <a:ln/>
        </p:spPr>
        <p:txBody>
          <a:bodyPr wrap="none" lIns="0" tIns="0" rIns="0" bIns="0" rtlCol="0" anchor="t"/>
          <a:lstStyle/>
          <a:p>
            <a:pPr marL="0" indent="0" algn="ctr">
              <a:lnSpc>
                <a:spcPts val="2200"/>
              </a:lnSpc>
              <a:buNone/>
            </a:pPr>
            <a:r>
              <a:rPr lang="en-US" sz="2200" b="1" dirty="0">
                <a:solidFill>
                  <a:srgbClr val="F4CAB8"/>
                </a:solidFill>
                <a:latin typeface="Brygada 1918 Bold" pitchFamily="34" charset="0"/>
                <a:ea typeface="Brygada 1918 Bold" pitchFamily="34" charset="-122"/>
                <a:cs typeface="Brygada 1918 Bold" pitchFamily="34" charset="-120"/>
              </a:rPr>
              <a:t>3</a:t>
            </a:r>
            <a:endParaRPr lang="en-US" sz="2200" dirty="0"/>
          </a:p>
        </p:txBody>
      </p:sp>
      <p:sp>
        <p:nvSpPr>
          <p:cNvPr id="19" name="Text 15"/>
          <p:cNvSpPr/>
          <p:nvPr/>
        </p:nvSpPr>
        <p:spPr>
          <a:xfrm>
            <a:off x="1837730" y="4800243"/>
            <a:ext cx="2333744" cy="291703"/>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S Phase Progression</a:t>
            </a:r>
            <a:endParaRPr lang="en-US" sz="1800" dirty="0"/>
          </a:p>
        </p:txBody>
      </p:sp>
      <p:sp>
        <p:nvSpPr>
          <p:cNvPr id="20" name="Text 16"/>
          <p:cNvSpPr/>
          <p:nvPr/>
        </p:nvSpPr>
        <p:spPr>
          <a:xfrm>
            <a:off x="1837730" y="5196959"/>
            <a:ext cx="6693694" cy="560070"/>
          </a:xfrm>
          <a:prstGeom prst="rect">
            <a:avLst/>
          </a:prstGeom>
          <a:noFill/>
          <a:ln/>
        </p:spPr>
        <p:txBody>
          <a:bodyPr wrap="square" lIns="0" tIns="0" rIns="0" bIns="0" rtlCol="0" anchor="t"/>
          <a:lstStyle/>
          <a:p>
            <a:pPr marL="0" indent="0" algn="l">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Replication proceeds with a defined temporal program. Origin firing is regulated to prevent re-replication and manage replication stress.</a:t>
            </a:r>
            <a:endParaRPr lang="en-US" sz="1350" dirty="0"/>
          </a:p>
        </p:txBody>
      </p:sp>
      <p:sp>
        <p:nvSpPr>
          <p:cNvPr id="21" name="Shape 17"/>
          <p:cNvSpPr/>
          <p:nvPr/>
        </p:nvSpPr>
        <p:spPr>
          <a:xfrm>
            <a:off x="1049119" y="6489263"/>
            <a:ext cx="612577" cy="22860"/>
          </a:xfrm>
          <a:prstGeom prst="roundRect">
            <a:avLst>
              <a:gd name="adj" fmla="val 114853"/>
            </a:avLst>
          </a:prstGeom>
          <a:solidFill>
            <a:srgbClr val="662E42"/>
          </a:solidFill>
          <a:ln/>
        </p:spPr>
      </p:sp>
      <p:sp>
        <p:nvSpPr>
          <p:cNvPr id="22" name="Shape 18"/>
          <p:cNvSpPr/>
          <p:nvPr/>
        </p:nvSpPr>
        <p:spPr>
          <a:xfrm>
            <a:off x="678240" y="6303883"/>
            <a:ext cx="393740" cy="393740"/>
          </a:xfrm>
          <a:prstGeom prst="roundRect">
            <a:avLst>
              <a:gd name="adj" fmla="val 6668"/>
            </a:avLst>
          </a:prstGeom>
          <a:solidFill>
            <a:srgbClr val="4D1529"/>
          </a:solidFill>
          <a:ln/>
        </p:spPr>
      </p:sp>
      <p:sp>
        <p:nvSpPr>
          <p:cNvPr id="23" name="Text 19"/>
          <p:cNvSpPr/>
          <p:nvPr/>
        </p:nvSpPr>
        <p:spPr>
          <a:xfrm>
            <a:off x="786825" y="6360676"/>
            <a:ext cx="176451" cy="280035"/>
          </a:xfrm>
          <a:prstGeom prst="rect">
            <a:avLst/>
          </a:prstGeom>
          <a:noFill/>
          <a:ln/>
        </p:spPr>
        <p:txBody>
          <a:bodyPr wrap="none" lIns="0" tIns="0" rIns="0" bIns="0" rtlCol="0" anchor="t"/>
          <a:lstStyle/>
          <a:p>
            <a:pPr marL="0" indent="0" algn="ctr">
              <a:lnSpc>
                <a:spcPts val="2200"/>
              </a:lnSpc>
              <a:buNone/>
            </a:pPr>
            <a:r>
              <a:rPr lang="en-US" sz="2200" b="1" dirty="0">
                <a:solidFill>
                  <a:srgbClr val="F4CAB8"/>
                </a:solidFill>
                <a:latin typeface="Brygada 1918 Bold" pitchFamily="34" charset="0"/>
                <a:ea typeface="Brygada 1918 Bold" pitchFamily="34" charset="-122"/>
                <a:cs typeface="Brygada 1918 Bold" pitchFamily="34" charset="-120"/>
              </a:rPr>
              <a:t>4</a:t>
            </a:r>
            <a:endParaRPr lang="en-US" sz="2200" dirty="0"/>
          </a:p>
        </p:txBody>
      </p:sp>
      <p:sp>
        <p:nvSpPr>
          <p:cNvPr id="24" name="Text 20"/>
          <p:cNvSpPr/>
          <p:nvPr/>
        </p:nvSpPr>
        <p:spPr>
          <a:xfrm>
            <a:off x="1837730" y="6282095"/>
            <a:ext cx="2333744" cy="291703"/>
          </a:xfrm>
          <a:prstGeom prst="rect">
            <a:avLst/>
          </a:prstGeom>
          <a:noFill/>
          <a:ln/>
        </p:spPr>
        <p:txBody>
          <a:bodyPr wrap="none" lIns="0" tIns="0" rIns="0" bIns="0" rtlCol="0" anchor="t"/>
          <a:lstStyle/>
          <a:p>
            <a:pPr marL="0" indent="0" algn="l">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G2 Phase</a:t>
            </a:r>
            <a:endParaRPr lang="en-US" sz="1800" dirty="0"/>
          </a:p>
        </p:txBody>
      </p:sp>
      <p:sp>
        <p:nvSpPr>
          <p:cNvPr id="25" name="Text 21"/>
          <p:cNvSpPr/>
          <p:nvPr/>
        </p:nvSpPr>
        <p:spPr>
          <a:xfrm>
            <a:off x="1837730" y="6678811"/>
            <a:ext cx="6693694" cy="560070"/>
          </a:xfrm>
          <a:prstGeom prst="rect">
            <a:avLst/>
          </a:prstGeom>
          <a:noFill/>
          <a:ln/>
        </p:spPr>
        <p:txBody>
          <a:bodyPr wrap="square" lIns="0" tIns="0" rIns="0" bIns="0" rtlCol="0" anchor="t"/>
          <a:lstStyle/>
          <a:p>
            <a:pPr marL="0" indent="0" algn="l">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Replication completion is verified. Any unreplicated regions are resolved before mitosis to maintain genome stability.</a:t>
            </a:r>
            <a:endParaRPr lang="en-US" sz="1350" dirty="0"/>
          </a:p>
        </p:txBody>
      </p:sp>
      <p:sp>
        <p:nvSpPr>
          <p:cNvPr id="26" name="ZoneTexte 25">
            <a:extLst>
              <a:ext uri="{FF2B5EF4-FFF2-40B4-BE49-F238E27FC236}">
                <a16:creationId xmlns:a16="http://schemas.microsoft.com/office/drawing/2014/main" id="{57688F03-C141-B376-18BB-1C083C15DCA5}"/>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27" name="ZoneTexte 26">
            <a:extLst>
              <a:ext uri="{FF2B5EF4-FFF2-40B4-BE49-F238E27FC236}">
                <a16:creationId xmlns:a16="http://schemas.microsoft.com/office/drawing/2014/main" id="{132B5694-4F00-62FF-299B-CD5DE22DEFCC}"/>
              </a:ext>
            </a:extLst>
          </p:cNvPr>
          <p:cNvSpPr txBox="1"/>
          <p:nvPr/>
        </p:nvSpPr>
        <p:spPr>
          <a:xfrm>
            <a:off x="0" y="-131802"/>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815"/>
          </a:xfrm>
          <a:prstGeom prst="rect">
            <a:avLst/>
          </a:prstGeom>
        </p:spPr>
      </p:pic>
      <p:sp>
        <p:nvSpPr>
          <p:cNvPr id="3" name="Shape 0"/>
          <p:cNvSpPr/>
          <p:nvPr/>
        </p:nvSpPr>
        <p:spPr>
          <a:xfrm>
            <a:off x="9144000" y="0"/>
            <a:ext cx="5486400" cy="8232815"/>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a:off x="9144000" y="0"/>
            <a:ext cx="5486400" cy="8232815"/>
          </a:xfrm>
          <a:prstGeom prst="rect">
            <a:avLst/>
          </a:prstGeom>
        </p:spPr>
      </p:pic>
      <p:sp>
        <p:nvSpPr>
          <p:cNvPr id="5" name="Text 1"/>
          <p:cNvSpPr/>
          <p:nvPr/>
        </p:nvSpPr>
        <p:spPr>
          <a:xfrm>
            <a:off x="628293" y="493633"/>
            <a:ext cx="7887414" cy="1196816"/>
          </a:xfrm>
          <a:prstGeom prst="rect">
            <a:avLst/>
          </a:prstGeom>
          <a:noFill/>
          <a:ln/>
        </p:spPr>
        <p:txBody>
          <a:bodyPr wrap="square" lIns="0" tIns="0" rIns="0" bIns="0" rtlCol="0" anchor="t"/>
          <a:lstStyle/>
          <a:p>
            <a:pPr marL="0" indent="0">
              <a:lnSpc>
                <a:spcPts val="4700"/>
              </a:lnSpc>
              <a:buNone/>
            </a:pPr>
            <a:r>
              <a:rPr lang="en-US" sz="3750" b="1" dirty="0">
                <a:solidFill>
                  <a:srgbClr val="FFB393"/>
                </a:solidFill>
                <a:latin typeface="Brygada 1918 Bold" pitchFamily="34" charset="0"/>
                <a:ea typeface="Brygada 1918 Bold" pitchFamily="34" charset="-122"/>
                <a:cs typeface="Brygada 1918 Bold" pitchFamily="34" charset="-120"/>
              </a:rPr>
              <a:t>Challenges in Eukaryotic DNA Replication</a:t>
            </a:r>
            <a:endParaRPr lang="en-US" sz="3750" dirty="0"/>
          </a:p>
        </p:txBody>
      </p:sp>
      <p:pic>
        <p:nvPicPr>
          <p:cNvPr id="6" name="Image 2" descr="preencoded.png"/>
          <p:cNvPicPr>
            <a:picLocks noChangeAspect="1"/>
          </p:cNvPicPr>
          <p:nvPr/>
        </p:nvPicPr>
        <p:blipFill>
          <a:blip r:embed="rId5"/>
          <a:stretch>
            <a:fillRect/>
          </a:stretch>
        </p:blipFill>
        <p:spPr>
          <a:xfrm>
            <a:off x="628293" y="1959650"/>
            <a:ext cx="448747" cy="448747"/>
          </a:xfrm>
          <a:prstGeom prst="rect">
            <a:avLst/>
          </a:prstGeom>
        </p:spPr>
      </p:pic>
      <p:sp>
        <p:nvSpPr>
          <p:cNvPr id="7" name="Text 2"/>
          <p:cNvSpPr/>
          <p:nvPr/>
        </p:nvSpPr>
        <p:spPr>
          <a:xfrm>
            <a:off x="628293" y="2587823"/>
            <a:ext cx="3809048" cy="598408"/>
          </a:xfrm>
          <a:prstGeom prst="rect">
            <a:avLst/>
          </a:prstGeom>
          <a:noFill/>
          <a:ln/>
        </p:spPr>
        <p:txBody>
          <a:bodyPr wrap="square" lIns="0" tIns="0" rIns="0" bIns="0" rtlCol="0" anchor="t"/>
          <a:lstStyle/>
          <a:p>
            <a:pPr marL="0" indent="0" algn="l">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Replication-Transcription Conflicts</a:t>
            </a:r>
            <a:endParaRPr lang="en-US" sz="1850" dirty="0"/>
          </a:p>
        </p:txBody>
      </p:sp>
      <p:sp>
        <p:nvSpPr>
          <p:cNvPr id="8" name="Text 3"/>
          <p:cNvSpPr/>
          <p:nvPr/>
        </p:nvSpPr>
        <p:spPr>
          <a:xfrm>
            <a:off x="628293" y="3293864"/>
            <a:ext cx="3809048" cy="143589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Collisions between replication and transcription machinery can lead to genomic instability. Cells employ various mechanisms to prevent and resolve these conflicts.</a:t>
            </a:r>
            <a:endParaRPr lang="en-US" sz="1400" dirty="0"/>
          </a:p>
        </p:txBody>
      </p:sp>
      <p:pic>
        <p:nvPicPr>
          <p:cNvPr id="9" name="Image 3" descr="preencoded.png"/>
          <p:cNvPicPr>
            <a:picLocks noChangeAspect="1"/>
          </p:cNvPicPr>
          <p:nvPr/>
        </p:nvPicPr>
        <p:blipFill>
          <a:blip r:embed="rId6"/>
          <a:stretch>
            <a:fillRect/>
          </a:stretch>
        </p:blipFill>
        <p:spPr>
          <a:xfrm>
            <a:off x="4706541" y="1959650"/>
            <a:ext cx="448747" cy="448747"/>
          </a:xfrm>
          <a:prstGeom prst="rect">
            <a:avLst/>
          </a:prstGeom>
        </p:spPr>
      </p:pic>
      <p:sp>
        <p:nvSpPr>
          <p:cNvPr id="10" name="Text 4"/>
          <p:cNvSpPr/>
          <p:nvPr/>
        </p:nvSpPr>
        <p:spPr>
          <a:xfrm>
            <a:off x="4706541" y="2587823"/>
            <a:ext cx="2393752" cy="299204"/>
          </a:xfrm>
          <a:prstGeom prst="rect">
            <a:avLst/>
          </a:prstGeom>
          <a:noFill/>
          <a:ln/>
        </p:spPr>
        <p:txBody>
          <a:bodyPr wrap="none" lIns="0" tIns="0" rIns="0" bIns="0" rtlCol="0" anchor="t"/>
          <a:lstStyle/>
          <a:p>
            <a:pPr marL="0" indent="0" algn="l">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Replication Barriers</a:t>
            </a:r>
            <a:endParaRPr lang="en-US" sz="1850" dirty="0"/>
          </a:p>
        </p:txBody>
      </p:sp>
      <p:sp>
        <p:nvSpPr>
          <p:cNvPr id="11" name="Text 5"/>
          <p:cNvSpPr/>
          <p:nvPr/>
        </p:nvSpPr>
        <p:spPr>
          <a:xfrm>
            <a:off x="4706541" y="2994660"/>
            <a:ext cx="3809167" cy="143589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Certain DNA sequences or structures, such as G-quadruplexes or tightly bound proteins, can impede replication fork progression, requiring specialized mechanisms for bypass.</a:t>
            </a:r>
            <a:endParaRPr lang="en-US" sz="1400" dirty="0"/>
          </a:p>
        </p:txBody>
      </p:sp>
      <p:pic>
        <p:nvPicPr>
          <p:cNvPr id="12" name="Image 4" descr="preencoded.png"/>
          <p:cNvPicPr>
            <a:picLocks noChangeAspect="1"/>
          </p:cNvPicPr>
          <p:nvPr/>
        </p:nvPicPr>
        <p:blipFill>
          <a:blip r:embed="rId7"/>
          <a:stretch>
            <a:fillRect/>
          </a:stretch>
        </p:blipFill>
        <p:spPr>
          <a:xfrm>
            <a:off x="628293" y="5268278"/>
            <a:ext cx="448747" cy="448747"/>
          </a:xfrm>
          <a:prstGeom prst="rect">
            <a:avLst/>
          </a:prstGeom>
        </p:spPr>
      </p:pic>
      <p:sp>
        <p:nvSpPr>
          <p:cNvPr id="13" name="Text 6"/>
          <p:cNvSpPr/>
          <p:nvPr/>
        </p:nvSpPr>
        <p:spPr>
          <a:xfrm>
            <a:off x="628293" y="5896451"/>
            <a:ext cx="2393752" cy="299204"/>
          </a:xfrm>
          <a:prstGeom prst="rect">
            <a:avLst/>
          </a:prstGeom>
          <a:noFill/>
          <a:ln/>
        </p:spPr>
        <p:txBody>
          <a:bodyPr wrap="none" lIns="0" tIns="0" rIns="0" bIns="0" rtlCol="0" anchor="t"/>
          <a:lstStyle/>
          <a:p>
            <a:pPr marL="0" indent="0" algn="l">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Replication Stress</a:t>
            </a:r>
            <a:endParaRPr lang="en-US" sz="1850" dirty="0"/>
          </a:p>
        </p:txBody>
      </p:sp>
      <p:sp>
        <p:nvSpPr>
          <p:cNvPr id="14" name="Text 7"/>
          <p:cNvSpPr/>
          <p:nvPr/>
        </p:nvSpPr>
        <p:spPr>
          <a:xfrm>
            <a:off x="628293" y="6303288"/>
            <a:ext cx="3809048" cy="143589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Factors like nucleotide depletion or DNA damage can cause replication fork stalling or collapse. Cells activate checkpoint responses to stabilize forks and prevent genomic instability.</a:t>
            </a:r>
            <a:endParaRPr lang="en-US" sz="1400" dirty="0"/>
          </a:p>
        </p:txBody>
      </p:sp>
      <p:pic>
        <p:nvPicPr>
          <p:cNvPr id="15" name="Image 5" descr="preencoded.png"/>
          <p:cNvPicPr>
            <a:picLocks noChangeAspect="1"/>
          </p:cNvPicPr>
          <p:nvPr/>
        </p:nvPicPr>
        <p:blipFill>
          <a:blip r:embed="rId8"/>
          <a:stretch>
            <a:fillRect/>
          </a:stretch>
        </p:blipFill>
        <p:spPr>
          <a:xfrm>
            <a:off x="4706541" y="5268278"/>
            <a:ext cx="448747" cy="448747"/>
          </a:xfrm>
          <a:prstGeom prst="rect">
            <a:avLst/>
          </a:prstGeom>
        </p:spPr>
      </p:pic>
      <p:sp>
        <p:nvSpPr>
          <p:cNvPr id="16" name="Text 8"/>
          <p:cNvSpPr/>
          <p:nvPr/>
        </p:nvSpPr>
        <p:spPr>
          <a:xfrm>
            <a:off x="4706541" y="5896451"/>
            <a:ext cx="2467689" cy="299204"/>
          </a:xfrm>
          <a:prstGeom prst="rect">
            <a:avLst/>
          </a:prstGeom>
          <a:noFill/>
          <a:ln/>
        </p:spPr>
        <p:txBody>
          <a:bodyPr wrap="none" lIns="0" tIns="0" rIns="0" bIns="0" rtlCol="0" anchor="t"/>
          <a:lstStyle/>
          <a:p>
            <a:pPr marL="0" indent="0" algn="l">
              <a:lnSpc>
                <a:spcPts val="2350"/>
              </a:lnSpc>
              <a:buNone/>
            </a:pPr>
            <a:r>
              <a:rPr lang="en-US" sz="1850" b="1" dirty="0">
                <a:solidFill>
                  <a:srgbClr val="F4CAB8"/>
                </a:solidFill>
                <a:latin typeface="Brygada 1918 Bold" pitchFamily="34" charset="0"/>
                <a:ea typeface="Brygada 1918 Bold" pitchFamily="34" charset="-122"/>
                <a:cs typeface="Brygada 1918 Bold" pitchFamily="34" charset="-120"/>
              </a:rPr>
              <a:t>Telomere Replication</a:t>
            </a:r>
            <a:endParaRPr lang="en-US" sz="1850" dirty="0"/>
          </a:p>
        </p:txBody>
      </p:sp>
      <p:sp>
        <p:nvSpPr>
          <p:cNvPr id="17" name="Text 9"/>
          <p:cNvSpPr/>
          <p:nvPr/>
        </p:nvSpPr>
        <p:spPr>
          <a:xfrm>
            <a:off x="4706541" y="6303288"/>
            <a:ext cx="3809167" cy="143589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The ends of linear chromosomes pose unique challenges for replication. Telomerase and ALT mechanisms are employed to maintain telomere length and prevent end-to-end fusions.</a:t>
            </a:r>
            <a:endParaRPr lang="en-US" sz="1400" dirty="0"/>
          </a:p>
        </p:txBody>
      </p:sp>
      <p:sp>
        <p:nvSpPr>
          <p:cNvPr id="18" name="ZoneTexte 17">
            <a:extLst>
              <a:ext uri="{FF2B5EF4-FFF2-40B4-BE49-F238E27FC236}">
                <a16:creationId xmlns:a16="http://schemas.microsoft.com/office/drawing/2014/main" id="{9F2A45D9-D0FA-17F4-94AC-96E548A9FB5E}"/>
              </a:ext>
            </a:extLst>
          </p:cNvPr>
          <p:cNvSpPr txBox="1"/>
          <p:nvPr/>
        </p:nvSpPr>
        <p:spPr>
          <a:xfrm>
            <a:off x="0" y="7860268"/>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
        <p:nvSpPr>
          <p:cNvPr id="19" name="ZoneTexte 18">
            <a:extLst>
              <a:ext uri="{FF2B5EF4-FFF2-40B4-BE49-F238E27FC236}">
                <a16:creationId xmlns:a16="http://schemas.microsoft.com/office/drawing/2014/main" id="{F93009EF-075E-610E-1DF3-A94176A6DBD5}"/>
              </a:ext>
            </a:extLst>
          </p:cNvPr>
          <p:cNvSpPr txBox="1"/>
          <p:nvPr/>
        </p:nvSpPr>
        <p:spPr>
          <a:xfrm>
            <a:off x="0" y="-131802"/>
            <a:ext cx="14736417" cy="369332"/>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1103</Words>
  <Application>Microsoft Office PowerPoint</Application>
  <PresentationFormat>Personnalisé</PresentationFormat>
  <Paragraphs>114</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Montserrat Medium</vt:lpstr>
      <vt:lpstr>Arial</vt:lpstr>
      <vt:lpstr>Brygada 1918 Bold</vt:lpstr>
      <vt:lpstr>Montserrat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4</cp:revision>
  <dcterms:created xsi:type="dcterms:W3CDTF">2024-10-22T22:32:36Z</dcterms:created>
  <dcterms:modified xsi:type="dcterms:W3CDTF">2024-11-15T21:43:51Z</dcterms:modified>
</cp:coreProperties>
</file>