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9" r:id="rId14"/>
    <p:sldId id="268"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3520962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530600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09885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12681028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015333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2297227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32983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659899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692955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055300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853109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398186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35745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498018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956276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6DFF08F-DC6B-4601-B491-B0F83F6DD2DA}" type="datetimeFigureOut">
              <a:rPr lang="en-US" smtClean="0"/>
              <a:t>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22601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6DFF08F-DC6B-4601-B491-B0F83F6DD2DA}" type="datetimeFigureOut">
              <a:rPr lang="en-US" smtClean="0"/>
              <a:pPr/>
              <a:t>3/1/2020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236434178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8815AF-FB01-450A-A77F-254DDFF15D60}"/>
              </a:ext>
            </a:extLst>
          </p:cNvPr>
          <p:cNvSpPr>
            <a:spLocks noGrp="1"/>
          </p:cNvSpPr>
          <p:nvPr>
            <p:ph type="ctrTitle"/>
          </p:nvPr>
        </p:nvSpPr>
        <p:spPr>
          <a:xfrm>
            <a:off x="1109980" y="566670"/>
            <a:ext cx="9966960" cy="2421696"/>
          </a:xfrm>
        </p:spPr>
        <p:txBody>
          <a:bodyPr/>
          <a:lstStyle/>
          <a:p>
            <a:r>
              <a:rPr lang="fr-FR" dirty="0"/>
              <a:t>Gestion des entreprises</a:t>
            </a:r>
          </a:p>
        </p:txBody>
      </p:sp>
      <p:sp>
        <p:nvSpPr>
          <p:cNvPr id="3" name="Sous-titre 2">
            <a:extLst>
              <a:ext uri="{FF2B5EF4-FFF2-40B4-BE49-F238E27FC236}">
                <a16:creationId xmlns:a16="http://schemas.microsoft.com/office/drawing/2014/main" id="{1DE4EF3B-691A-4B66-8F5E-A4D92478BFA6}"/>
              </a:ext>
            </a:extLst>
          </p:cNvPr>
          <p:cNvSpPr>
            <a:spLocks noGrp="1"/>
          </p:cNvSpPr>
          <p:nvPr>
            <p:ph type="subTitle" idx="1"/>
          </p:nvPr>
        </p:nvSpPr>
        <p:spPr>
          <a:xfrm>
            <a:off x="1262130" y="3554569"/>
            <a:ext cx="9710670" cy="2736761"/>
          </a:xfrm>
        </p:spPr>
        <p:txBody>
          <a:bodyPr>
            <a:normAutofit fontScale="85000" lnSpcReduction="20000"/>
          </a:bodyPr>
          <a:lstStyle/>
          <a:p>
            <a:pPr algn="l">
              <a:defRPr/>
            </a:pPr>
            <a:endParaRPr lang="fr-FR" altLang="fr-FR" sz="2000" dirty="0">
              <a:latin typeface="AvantGarde Bk BT" pitchFamily="34" charset="0"/>
            </a:endParaRPr>
          </a:p>
          <a:p>
            <a:pPr algn="l">
              <a:defRPr/>
            </a:pPr>
            <a:r>
              <a:rPr lang="fr-FR" altLang="fr-FR" sz="2000" dirty="0">
                <a:latin typeface="AvantGarde Bk BT" pitchFamily="34" charset="0"/>
              </a:rPr>
              <a:t>Licence 3 : Biologie: Agroalimentaire et contrôle de qualité.</a:t>
            </a:r>
          </a:p>
          <a:p>
            <a:pPr algn="l">
              <a:defRPr/>
            </a:pPr>
            <a:r>
              <a:rPr lang="fr-FR" altLang="fr-FR" sz="2000" dirty="0">
                <a:latin typeface="AvantGarde Bk BT" pitchFamily="34" charset="0"/>
              </a:rPr>
              <a:t>Module: Gestion des entreprises</a:t>
            </a:r>
          </a:p>
          <a:p>
            <a:pPr algn="l">
              <a:defRPr/>
            </a:pPr>
            <a:r>
              <a:rPr lang="fr-FR" altLang="fr-FR" sz="2000" dirty="0">
                <a:latin typeface="AvantGarde Bk BT" pitchFamily="34" charset="0"/>
              </a:rPr>
              <a:t>Année universitaire: 2019/ 2020</a:t>
            </a:r>
          </a:p>
          <a:p>
            <a:pPr algn="l">
              <a:defRPr/>
            </a:pPr>
            <a:r>
              <a:rPr lang="fr-FR" altLang="fr-FR" sz="2000" dirty="0">
                <a:latin typeface="AvantGarde Bk BT" pitchFamily="34" charset="0"/>
              </a:rPr>
              <a:t>Université de Tlemcen</a:t>
            </a:r>
            <a:endParaRPr lang="fr-FR" altLang="fr-FR" dirty="0">
              <a:latin typeface="AvantGarde Bk BT" pitchFamily="34" charset="0"/>
            </a:endParaRPr>
          </a:p>
          <a:p>
            <a:pPr>
              <a:defRPr/>
            </a:pPr>
            <a:endParaRPr lang="fr-FR" altLang="fr-FR" dirty="0">
              <a:latin typeface="AvantGarde Bk BT" pitchFamily="34" charset="0"/>
            </a:endParaRPr>
          </a:p>
          <a:p>
            <a:pPr algn="r">
              <a:defRPr/>
            </a:pPr>
            <a:r>
              <a:rPr lang="fr-FR" altLang="fr-FR" sz="1800" dirty="0">
                <a:latin typeface="AvantGarde Bk BT" pitchFamily="34" charset="0"/>
              </a:rPr>
              <a:t>Mme </a:t>
            </a:r>
            <a:r>
              <a:rPr lang="fr-FR" altLang="fr-FR" sz="1800" dirty="0" err="1">
                <a:latin typeface="AvantGarde Bk BT" pitchFamily="34" charset="0"/>
              </a:rPr>
              <a:t>Borsali</a:t>
            </a:r>
            <a:r>
              <a:rPr lang="fr-FR" altLang="fr-FR" sz="1800" dirty="0">
                <a:latin typeface="AvantGarde Bk BT" pitchFamily="34" charset="0"/>
              </a:rPr>
              <a:t>. N</a:t>
            </a:r>
          </a:p>
          <a:p>
            <a:pPr algn="r">
              <a:defRPr/>
            </a:pPr>
            <a:r>
              <a:rPr lang="fr-FR" altLang="fr-FR" sz="1800" dirty="0">
                <a:latin typeface="AvantGarde Bk BT" pitchFamily="34" charset="0"/>
              </a:rPr>
              <a:t>Nadjiba.borsali.d1@gmail.com</a:t>
            </a:r>
          </a:p>
          <a:p>
            <a:endParaRPr lang="fr-FR" dirty="0"/>
          </a:p>
        </p:txBody>
      </p:sp>
    </p:spTree>
    <p:extLst>
      <p:ext uri="{BB962C8B-B14F-4D97-AF65-F5344CB8AC3E}">
        <p14:creationId xmlns:p14="http://schemas.microsoft.com/office/powerpoint/2010/main" val="1439674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D71911-BCAE-4FEE-B987-FC5A6697E517}"/>
              </a:ext>
            </a:extLst>
          </p:cNvPr>
          <p:cNvSpPr>
            <a:spLocks noGrp="1"/>
          </p:cNvSpPr>
          <p:nvPr>
            <p:ph type="title"/>
          </p:nvPr>
        </p:nvSpPr>
        <p:spPr>
          <a:xfrm>
            <a:off x="677334" y="0"/>
            <a:ext cx="8596668" cy="552450"/>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B0177710-5049-4CDB-919F-74FD751EC3ED}"/>
              </a:ext>
            </a:extLst>
          </p:cNvPr>
          <p:cNvSpPr>
            <a:spLocks noGrp="1"/>
          </p:cNvSpPr>
          <p:nvPr>
            <p:ph idx="1"/>
          </p:nvPr>
        </p:nvSpPr>
        <p:spPr>
          <a:xfrm>
            <a:off x="677334" y="552449"/>
            <a:ext cx="8596668" cy="5488913"/>
          </a:xfrm>
        </p:spPr>
        <p:txBody>
          <a:bodyPr/>
          <a:lstStyle/>
          <a:p>
            <a:r>
              <a:rPr lang="fr-FR" dirty="0"/>
              <a:t>1.3 critères de performances des entreprises</a:t>
            </a:r>
          </a:p>
          <a:p>
            <a:pPr marL="0" indent="0">
              <a:buNone/>
            </a:pPr>
            <a:r>
              <a:rPr lang="fr-FR" dirty="0"/>
              <a:t>Généralement les critères de performances retenus sont économiques, que nous adoptons par les revenus économiques (Expansion d’entreprise, usine nouvelle,…) afin de classer annuellement les entreprises.</a:t>
            </a:r>
          </a:p>
          <a:p>
            <a:pPr marL="0" indent="0">
              <a:buNone/>
            </a:pPr>
            <a:r>
              <a:rPr lang="fr-FR" dirty="0"/>
              <a:t>Aujourd’hui, les entreprises sont de plus en plus nombreuses à juger leur développement sur « le développement durable » c’est-à-dire le développement qui réponde aux besoins présent sans handicaper la capacité des générations futures.</a:t>
            </a:r>
          </a:p>
          <a:p>
            <a:pPr marL="0" indent="0">
              <a:buNone/>
            </a:pPr>
            <a:r>
              <a:rPr lang="fr-FR" dirty="0"/>
              <a:t>Le développement durable se traduit par le « Triple Bottom Line » (Triple résultat) qui pousse l’entreprise à évaluer la performance sociétale sous trois angles: économique, sociaux et environnementaux.</a:t>
            </a:r>
          </a:p>
        </p:txBody>
      </p:sp>
    </p:spTree>
    <p:extLst>
      <p:ext uri="{BB962C8B-B14F-4D97-AF65-F5344CB8AC3E}">
        <p14:creationId xmlns:p14="http://schemas.microsoft.com/office/powerpoint/2010/main" val="2412851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05EEAC-2430-4069-B781-A014B098F49C}"/>
              </a:ext>
            </a:extLst>
          </p:cNvPr>
          <p:cNvSpPr>
            <a:spLocks noGrp="1"/>
          </p:cNvSpPr>
          <p:nvPr>
            <p:ph type="title"/>
          </p:nvPr>
        </p:nvSpPr>
        <p:spPr/>
        <p:txBody>
          <a:bodyPr/>
          <a:lstStyle/>
          <a:p>
            <a:endParaRPr lang="fr-FR" dirty="0"/>
          </a:p>
        </p:txBody>
      </p:sp>
      <p:pic>
        <p:nvPicPr>
          <p:cNvPr id="4" name="Espace réservé du contenu 3">
            <a:extLst>
              <a:ext uri="{FF2B5EF4-FFF2-40B4-BE49-F238E27FC236}">
                <a16:creationId xmlns:a16="http://schemas.microsoft.com/office/drawing/2014/main" id="{EB0B8A66-5CCB-4B41-8AED-67B3BEAA0768}"/>
              </a:ext>
            </a:extLst>
          </p:cNvPr>
          <p:cNvPicPr>
            <a:picLocks noGrp="1" noChangeAspect="1"/>
          </p:cNvPicPr>
          <p:nvPr>
            <p:ph idx="1"/>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421707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EB394-2BEA-483F-8217-DDB7AD39D5F1}"/>
              </a:ext>
            </a:extLst>
          </p:cNvPr>
          <p:cNvSpPr>
            <a:spLocks noGrp="1"/>
          </p:cNvSpPr>
          <p:nvPr>
            <p:ph type="title"/>
          </p:nvPr>
        </p:nvSpPr>
        <p:spPr>
          <a:xfrm>
            <a:off x="677334" y="156238"/>
            <a:ext cx="8596668" cy="1320800"/>
          </a:xfrm>
        </p:spPr>
        <p:txBody>
          <a:bodyPr/>
          <a:lstStyle/>
          <a:p>
            <a:r>
              <a:rPr lang="fr-FR" dirty="0"/>
              <a:t>II. EVOLUTION ORGANISATIONNELLE DE L’ENTREPRISE</a:t>
            </a:r>
          </a:p>
        </p:txBody>
      </p:sp>
      <p:sp>
        <p:nvSpPr>
          <p:cNvPr id="3" name="Espace réservé du contenu 2">
            <a:extLst>
              <a:ext uri="{FF2B5EF4-FFF2-40B4-BE49-F238E27FC236}">
                <a16:creationId xmlns:a16="http://schemas.microsoft.com/office/drawing/2014/main" id="{6F5111AE-97AF-4BAB-8B60-D457D56F3160}"/>
              </a:ext>
            </a:extLst>
          </p:cNvPr>
          <p:cNvSpPr>
            <a:spLocks noGrp="1"/>
          </p:cNvSpPr>
          <p:nvPr>
            <p:ph idx="1"/>
          </p:nvPr>
        </p:nvSpPr>
        <p:spPr>
          <a:xfrm>
            <a:off x="251460" y="1477038"/>
            <a:ext cx="9578340" cy="5224724"/>
          </a:xfrm>
        </p:spPr>
        <p:txBody>
          <a:bodyPr/>
          <a:lstStyle/>
          <a:p>
            <a:pPr marL="0" indent="0">
              <a:buNone/>
            </a:pPr>
            <a:r>
              <a:rPr lang="fr-FR" dirty="0"/>
              <a:t>II.1. Naissance du management (école classique): Taylor et Fayol en sont les principaux fondateurs.</a:t>
            </a:r>
          </a:p>
          <a:p>
            <a:r>
              <a:rPr lang="fr-FR" dirty="0"/>
              <a:t>Frederic Winslow Taylor: (1856-1915) est né aux USA dans une famille protestante. Après avoir abandonné le collège de Harvard, il entre en apprentissage à la Bethlehem Midvale Steel, puis passe un diplôme d’ingénieur. Il écrit « The Principales of Scientific Management » (1911). Il est le fondateur de l’Organisation Scientifique du Travail (OST) avec pour objectif l’élimination des gaspillages de temps, d’argent, de matières, en recourant à une méthode « scientifique », pour une hausse de la productivité.</a:t>
            </a:r>
          </a:p>
          <a:p>
            <a:r>
              <a:rPr lang="fr-FR" dirty="0"/>
              <a:t>Henri Fayol: (1841-1925) Français, Ecole des Mines de St Etienne, Ingénieur (DG) à </a:t>
            </a:r>
            <a:r>
              <a:rPr lang="fr-FR" dirty="0" err="1"/>
              <a:t>Commentary-Fouchambault</a:t>
            </a:r>
            <a:r>
              <a:rPr lang="fr-FR" dirty="0"/>
              <a:t> et Decazeville. Publie « Administration industrielle et générale ¨Prévoyance, Organisation, Commandement, Coordination et Contrôle » en 1916.</a:t>
            </a:r>
          </a:p>
          <a:p>
            <a:r>
              <a:rPr lang="fr-FR" dirty="0"/>
              <a:t>Taylor et Fayol appartiennent au mouvement classique de l’organisation du travail car ils ont été des précurseurs dans ce domaine et ont considérablement influencé l’organisation du travail dans les entreprises, dés la première guerre mondiale.</a:t>
            </a:r>
          </a:p>
        </p:txBody>
      </p:sp>
    </p:spTree>
    <p:extLst>
      <p:ext uri="{BB962C8B-B14F-4D97-AF65-F5344CB8AC3E}">
        <p14:creationId xmlns:p14="http://schemas.microsoft.com/office/powerpoint/2010/main" val="1558410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10A6C4-5B3D-4417-A418-C2CD48B56C02}"/>
              </a:ext>
            </a:extLst>
          </p:cNvPr>
          <p:cNvSpPr>
            <a:spLocks noGrp="1"/>
          </p:cNvSpPr>
          <p:nvPr>
            <p:ph type="title"/>
          </p:nvPr>
        </p:nvSpPr>
        <p:spPr>
          <a:xfrm>
            <a:off x="677334" y="0"/>
            <a:ext cx="8596668" cy="594360"/>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1171FC22-AB0D-4480-B1A2-A54A479DE8A3}"/>
              </a:ext>
            </a:extLst>
          </p:cNvPr>
          <p:cNvSpPr>
            <a:spLocks noGrp="1"/>
          </p:cNvSpPr>
          <p:nvPr>
            <p:ph idx="1"/>
          </p:nvPr>
        </p:nvSpPr>
        <p:spPr>
          <a:xfrm>
            <a:off x="0" y="594360"/>
            <a:ext cx="9692640" cy="6263639"/>
          </a:xfrm>
        </p:spPr>
        <p:txBody>
          <a:bodyPr/>
          <a:lstStyle/>
          <a:p>
            <a:r>
              <a:rPr lang="fr-FR" dirty="0"/>
              <a:t>Les structures d’organisation hiérarchique et fonctionnelle:</a:t>
            </a:r>
          </a:p>
          <a:p>
            <a:r>
              <a:rPr lang="fr-FR" dirty="0"/>
              <a:t>Taylor fut le défenseur de la structure fonctionnelle:</a:t>
            </a:r>
          </a:p>
          <a:p>
            <a:endParaRPr lang="fr-FR" dirty="0"/>
          </a:p>
          <a:p>
            <a:endParaRPr lang="fr-FR" dirty="0"/>
          </a:p>
          <a:p>
            <a:endParaRPr lang="fr-FR" dirty="0"/>
          </a:p>
          <a:p>
            <a:endParaRPr lang="fr-FR" dirty="0"/>
          </a:p>
          <a:p>
            <a:endParaRPr lang="fr-FR" dirty="0"/>
          </a:p>
          <a:p>
            <a:endParaRPr lang="fr-FR" dirty="0"/>
          </a:p>
          <a:p>
            <a:r>
              <a:rPr lang="fr-FR" dirty="0"/>
              <a:t>Fayol préconisait la structure hiérarchique:</a:t>
            </a:r>
          </a:p>
          <a:p>
            <a:endParaRPr lang="fr-FR" dirty="0"/>
          </a:p>
        </p:txBody>
      </p:sp>
      <p:pic>
        <p:nvPicPr>
          <p:cNvPr id="4" name="Image 3">
            <a:extLst>
              <a:ext uri="{FF2B5EF4-FFF2-40B4-BE49-F238E27FC236}">
                <a16:creationId xmlns:a16="http://schemas.microsoft.com/office/drawing/2014/main" id="{4AA5A0F6-F57B-4F48-8152-F1AEB92F9070}"/>
              </a:ext>
            </a:extLst>
          </p:cNvPr>
          <p:cNvPicPr>
            <a:picLocks noChangeAspect="1"/>
          </p:cNvPicPr>
          <p:nvPr/>
        </p:nvPicPr>
        <p:blipFill>
          <a:blip r:embed="rId2"/>
          <a:stretch>
            <a:fillRect/>
          </a:stretch>
        </p:blipFill>
        <p:spPr>
          <a:xfrm>
            <a:off x="403860" y="1455896"/>
            <a:ext cx="8931102" cy="2011680"/>
          </a:xfrm>
          <a:prstGeom prst="rect">
            <a:avLst/>
          </a:prstGeom>
        </p:spPr>
      </p:pic>
      <p:pic>
        <p:nvPicPr>
          <p:cNvPr id="5" name="Image 4">
            <a:extLst>
              <a:ext uri="{FF2B5EF4-FFF2-40B4-BE49-F238E27FC236}">
                <a16:creationId xmlns:a16="http://schemas.microsoft.com/office/drawing/2014/main" id="{71D471CF-82F7-4529-9A38-AAF59D143BD1}"/>
              </a:ext>
            </a:extLst>
          </p:cNvPr>
          <p:cNvPicPr>
            <a:picLocks noChangeAspect="1"/>
          </p:cNvPicPr>
          <p:nvPr/>
        </p:nvPicPr>
        <p:blipFill>
          <a:blip r:embed="rId3"/>
          <a:stretch>
            <a:fillRect/>
          </a:stretch>
        </p:blipFill>
        <p:spPr>
          <a:xfrm>
            <a:off x="510117" y="4329113"/>
            <a:ext cx="9433983" cy="2528886"/>
          </a:xfrm>
          <a:prstGeom prst="rect">
            <a:avLst/>
          </a:prstGeom>
        </p:spPr>
      </p:pic>
    </p:spTree>
    <p:extLst>
      <p:ext uri="{BB962C8B-B14F-4D97-AF65-F5344CB8AC3E}">
        <p14:creationId xmlns:p14="http://schemas.microsoft.com/office/powerpoint/2010/main" val="3616174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8B2B83-9D53-4573-9AEC-A697CD398F40}"/>
              </a:ext>
            </a:extLst>
          </p:cNvPr>
          <p:cNvSpPr>
            <a:spLocks noGrp="1"/>
          </p:cNvSpPr>
          <p:nvPr>
            <p:ph type="title"/>
          </p:nvPr>
        </p:nvSpPr>
        <p:spPr>
          <a:xfrm>
            <a:off x="205740" y="0"/>
            <a:ext cx="9068262" cy="388620"/>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197C3C1A-2870-48F5-A1B4-E07B503906EB}"/>
              </a:ext>
            </a:extLst>
          </p:cNvPr>
          <p:cNvSpPr>
            <a:spLocks noGrp="1"/>
          </p:cNvSpPr>
          <p:nvPr>
            <p:ph idx="1"/>
          </p:nvPr>
        </p:nvSpPr>
        <p:spPr>
          <a:xfrm>
            <a:off x="0" y="388620"/>
            <a:ext cx="9784080" cy="6469379"/>
          </a:xfrm>
        </p:spPr>
        <p:txBody>
          <a:bodyPr/>
          <a:lstStyle/>
          <a:p>
            <a:r>
              <a:rPr lang="fr-FR" dirty="0"/>
              <a:t>Pour concilier les avantages des deux types de structures, de nombreuses entreprises ont adopté des structures </a:t>
            </a:r>
            <a:r>
              <a:rPr lang="fr-FR" dirty="0" err="1"/>
              <a:t>hiérarchico</a:t>
            </a:r>
            <a:r>
              <a:rPr lang="fr-FR" dirty="0"/>
              <a:t>-fonctionnelles (staff and line). Une ligne dispose d’une autorité générale. (Line: pouvoir de commandement), une autre dispose d’une autorité dans une spécialité particulière (staff: pouvoir de conseil). La ligne hiérarchique est celle des décideurs, elle est composée des opérationnels. La ligne de conseil est formée des fonctionnels qui étudient, proposent, suggèrent.</a:t>
            </a:r>
          </a:p>
          <a:p>
            <a:endParaRPr lang="fr-FR" dirty="0"/>
          </a:p>
        </p:txBody>
      </p:sp>
      <p:pic>
        <p:nvPicPr>
          <p:cNvPr id="4" name="Image 3">
            <a:extLst>
              <a:ext uri="{FF2B5EF4-FFF2-40B4-BE49-F238E27FC236}">
                <a16:creationId xmlns:a16="http://schemas.microsoft.com/office/drawing/2014/main" id="{B0ADDCE7-82A3-470F-99A1-38397A4E7F27}"/>
              </a:ext>
            </a:extLst>
          </p:cNvPr>
          <p:cNvPicPr>
            <a:picLocks noChangeAspect="1"/>
          </p:cNvPicPr>
          <p:nvPr/>
        </p:nvPicPr>
        <p:blipFill>
          <a:blip r:embed="rId2"/>
          <a:stretch>
            <a:fillRect/>
          </a:stretch>
        </p:blipFill>
        <p:spPr>
          <a:xfrm>
            <a:off x="205740" y="2456496"/>
            <a:ext cx="10104120" cy="4012884"/>
          </a:xfrm>
          <a:prstGeom prst="rect">
            <a:avLst/>
          </a:prstGeom>
        </p:spPr>
      </p:pic>
    </p:spTree>
    <p:extLst>
      <p:ext uri="{BB962C8B-B14F-4D97-AF65-F5344CB8AC3E}">
        <p14:creationId xmlns:p14="http://schemas.microsoft.com/office/powerpoint/2010/main" val="3386593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75FE92-F6CD-4386-ADD7-C1B2A98A1DD5}"/>
              </a:ext>
            </a:extLst>
          </p:cNvPr>
          <p:cNvSpPr>
            <a:spLocks noGrp="1"/>
          </p:cNvSpPr>
          <p:nvPr>
            <p:ph type="title"/>
          </p:nvPr>
        </p:nvSpPr>
        <p:spPr>
          <a:xfrm>
            <a:off x="0" y="0"/>
            <a:ext cx="9274002" cy="816638"/>
          </a:xfrm>
        </p:spPr>
        <p:txBody>
          <a:bodyPr/>
          <a:lstStyle/>
          <a:p>
            <a:r>
              <a:rPr lang="fr-FR" dirty="0"/>
              <a:t>III. L’ENTREPRISE EN EVOLUTION</a:t>
            </a:r>
          </a:p>
        </p:txBody>
      </p:sp>
      <p:sp>
        <p:nvSpPr>
          <p:cNvPr id="3" name="Espace réservé du contenu 2">
            <a:extLst>
              <a:ext uri="{FF2B5EF4-FFF2-40B4-BE49-F238E27FC236}">
                <a16:creationId xmlns:a16="http://schemas.microsoft.com/office/drawing/2014/main" id="{FC32E84F-4F9C-47E4-8470-6598761174DD}"/>
              </a:ext>
            </a:extLst>
          </p:cNvPr>
          <p:cNvSpPr>
            <a:spLocks noGrp="1"/>
          </p:cNvSpPr>
          <p:nvPr>
            <p:ph idx="1"/>
          </p:nvPr>
        </p:nvSpPr>
        <p:spPr>
          <a:xfrm>
            <a:off x="0" y="816638"/>
            <a:ext cx="9944100" cy="6041361"/>
          </a:xfrm>
        </p:spPr>
        <p:txBody>
          <a:bodyPr/>
          <a:lstStyle/>
          <a:p>
            <a:pPr marL="0" indent="0">
              <a:buNone/>
            </a:pPr>
            <a:r>
              <a:rPr lang="fr-FR" dirty="0"/>
              <a:t>PME: (Petites et Moyennes Entreprises):</a:t>
            </a:r>
          </a:p>
          <a:p>
            <a:pPr marL="0" indent="0">
              <a:buNone/>
            </a:pPr>
            <a:r>
              <a:rPr lang="fr-FR" dirty="0"/>
              <a:t>Sont considérées comme PME les entreprises indépendantes de moins de 250 salariés. Selon l’U.E. celles-ci se déclinent en:</a:t>
            </a:r>
          </a:p>
          <a:p>
            <a:pPr>
              <a:buFontTx/>
              <a:buChar char="-"/>
            </a:pPr>
            <a:r>
              <a:rPr lang="fr-FR" dirty="0"/>
              <a:t>Micro entreprises: 0 à 9 salariés.</a:t>
            </a:r>
          </a:p>
          <a:p>
            <a:pPr>
              <a:buFontTx/>
              <a:buChar char="-"/>
            </a:pPr>
            <a:r>
              <a:rPr lang="fr-FR" dirty="0"/>
              <a:t>TPE « Très petites entreprises »: 0 à 19 salariés.</a:t>
            </a:r>
          </a:p>
          <a:p>
            <a:pPr>
              <a:buFontTx/>
              <a:buChar char="-"/>
            </a:pPr>
            <a:r>
              <a:rPr lang="fr-FR" dirty="0"/>
              <a:t>PME « petites et moyennes entreprises »: 0 à 249 salariés</a:t>
            </a:r>
          </a:p>
          <a:p>
            <a:pPr>
              <a:buFontTx/>
              <a:buChar char="-"/>
            </a:pPr>
            <a:endParaRPr lang="fr-FR" dirty="0"/>
          </a:p>
          <a:p>
            <a:pPr>
              <a:buFontTx/>
              <a:buChar char="-"/>
            </a:pPr>
            <a:endParaRPr lang="fr-FR" dirty="0"/>
          </a:p>
          <a:p>
            <a:pPr>
              <a:buFontTx/>
              <a:buChar char="-"/>
            </a:pPr>
            <a:r>
              <a:rPr lang="fr-FR" dirty="0"/>
              <a:t>Remarque: PME-PMI: quelle différence?</a:t>
            </a:r>
          </a:p>
          <a:p>
            <a:pPr marL="0" indent="0">
              <a:buNone/>
            </a:pPr>
            <a:r>
              <a:rPr lang="fr-FR" dirty="0"/>
              <a:t>Les termes de PME et PMI recouvrent tous deux des concepts de petites et moyennes entreprises. Simplement, les PMI sont des entreprises spécialisées dans le domaine industriel. Les PMI sont donc un sous-ensemble d’entreprises parmi les PME.</a:t>
            </a:r>
          </a:p>
        </p:txBody>
      </p:sp>
    </p:spTree>
    <p:extLst>
      <p:ext uri="{BB962C8B-B14F-4D97-AF65-F5344CB8AC3E}">
        <p14:creationId xmlns:p14="http://schemas.microsoft.com/office/powerpoint/2010/main" val="3041295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017A58-3A4E-4627-97C7-58CE1A3AAA1B}"/>
              </a:ext>
            </a:extLst>
          </p:cNvPr>
          <p:cNvSpPr>
            <a:spLocks noGrp="1"/>
          </p:cNvSpPr>
          <p:nvPr>
            <p:ph type="title"/>
          </p:nvPr>
        </p:nvSpPr>
        <p:spPr>
          <a:xfrm>
            <a:off x="677334" y="-1"/>
            <a:ext cx="8596668" cy="901521"/>
          </a:xfrm>
        </p:spPr>
        <p:txBody>
          <a:bodyPr>
            <a:normAutofit/>
          </a:bodyPr>
          <a:lstStyle/>
          <a:p>
            <a:r>
              <a:rPr lang="fr-FR" dirty="0"/>
              <a:t>Exposés </a:t>
            </a:r>
          </a:p>
        </p:txBody>
      </p:sp>
      <p:sp>
        <p:nvSpPr>
          <p:cNvPr id="3" name="Espace réservé du contenu 2">
            <a:extLst>
              <a:ext uri="{FF2B5EF4-FFF2-40B4-BE49-F238E27FC236}">
                <a16:creationId xmlns:a16="http://schemas.microsoft.com/office/drawing/2014/main" id="{541417D1-6E5D-4255-A89C-6B4B9E983DEE}"/>
              </a:ext>
            </a:extLst>
          </p:cNvPr>
          <p:cNvSpPr>
            <a:spLocks noGrp="1"/>
          </p:cNvSpPr>
          <p:nvPr>
            <p:ph idx="1"/>
          </p:nvPr>
        </p:nvSpPr>
        <p:spPr>
          <a:xfrm>
            <a:off x="320040" y="901521"/>
            <a:ext cx="9372600" cy="5956478"/>
          </a:xfrm>
        </p:spPr>
        <p:txBody>
          <a:bodyPr/>
          <a:lstStyle/>
          <a:p>
            <a:pPr>
              <a:buFont typeface="+mj-lt"/>
              <a:buAutoNum type="arabicPeriod"/>
            </a:pPr>
            <a:r>
              <a:rPr lang="fr-FR" dirty="0"/>
              <a:t>Gestion d’entreprise</a:t>
            </a:r>
          </a:p>
          <a:p>
            <a:pPr>
              <a:buFont typeface="+mj-lt"/>
              <a:buAutoNum type="arabicPeriod"/>
            </a:pPr>
            <a:r>
              <a:rPr lang="fr-FR" dirty="0"/>
              <a:t>Gestionnaire d’entreprise</a:t>
            </a:r>
          </a:p>
          <a:p>
            <a:pPr>
              <a:buFont typeface="+mj-lt"/>
              <a:buAutoNum type="arabicPeriod"/>
            </a:pPr>
            <a:r>
              <a:rPr lang="fr-FR" dirty="0"/>
              <a:t>Typologie d’entreprises</a:t>
            </a:r>
          </a:p>
          <a:p>
            <a:pPr>
              <a:buFont typeface="+mj-lt"/>
              <a:buAutoNum type="arabicPeriod"/>
            </a:pPr>
            <a:r>
              <a:rPr lang="fr-FR" dirty="0"/>
              <a:t>Domaines de la gestion</a:t>
            </a:r>
          </a:p>
          <a:p>
            <a:pPr marL="800100" lvl="1" indent="-342900">
              <a:buFont typeface="+mj-lt"/>
              <a:buAutoNum type="arabicParenR"/>
            </a:pPr>
            <a:r>
              <a:rPr lang="fr-FR" dirty="0"/>
              <a:t>Direction ou Management</a:t>
            </a:r>
          </a:p>
          <a:p>
            <a:pPr marL="800100" lvl="1" indent="-342900">
              <a:buFont typeface="+mj-lt"/>
              <a:buAutoNum type="arabicParenR"/>
            </a:pPr>
            <a:r>
              <a:rPr lang="fr-FR" dirty="0"/>
              <a:t>Gestion des Approvisionnements et Logistiques</a:t>
            </a:r>
          </a:p>
          <a:p>
            <a:pPr marL="800100" lvl="1" indent="-342900">
              <a:buFont typeface="+mj-lt"/>
              <a:buAutoNum type="arabicParenR"/>
            </a:pPr>
            <a:r>
              <a:rPr lang="fr-FR" dirty="0"/>
              <a:t>Gestion de la Production ou Productique</a:t>
            </a:r>
          </a:p>
          <a:p>
            <a:pPr marL="800100" lvl="1" indent="-342900">
              <a:buFont typeface="+mj-lt"/>
              <a:buAutoNum type="arabicParenR"/>
            </a:pPr>
            <a:r>
              <a:rPr lang="fr-FR" dirty="0"/>
              <a:t>Commercialisation et Marketing</a:t>
            </a:r>
          </a:p>
          <a:p>
            <a:pPr marL="800100" lvl="1" indent="-342900">
              <a:buFont typeface="+mj-lt"/>
              <a:buAutoNum type="arabicParenR"/>
            </a:pPr>
            <a:r>
              <a:rPr lang="fr-FR" dirty="0"/>
              <a:t>Comptabilité et Gestion Financière</a:t>
            </a:r>
          </a:p>
          <a:p>
            <a:pPr marL="800100" lvl="1" indent="-342900">
              <a:buFont typeface="+mj-lt"/>
              <a:buAutoNum type="arabicParenR"/>
            </a:pPr>
            <a:r>
              <a:rPr lang="fr-FR" dirty="0"/>
              <a:t>Gestion des Ressources Humaines</a:t>
            </a:r>
          </a:p>
        </p:txBody>
      </p:sp>
    </p:spTree>
    <p:extLst>
      <p:ext uri="{BB962C8B-B14F-4D97-AF65-F5344CB8AC3E}">
        <p14:creationId xmlns:p14="http://schemas.microsoft.com/office/powerpoint/2010/main" val="3806222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662E5E-1776-43DD-B642-9D36E1DC379E}"/>
              </a:ext>
            </a:extLst>
          </p:cNvPr>
          <p:cNvSpPr>
            <a:spLocks noGrp="1"/>
          </p:cNvSpPr>
          <p:nvPr>
            <p:ph type="title"/>
          </p:nvPr>
        </p:nvSpPr>
        <p:spPr>
          <a:xfrm>
            <a:off x="677334" y="0"/>
            <a:ext cx="8596668" cy="323850"/>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42AB7B87-7354-4930-8864-DAFCE9A27273}"/>
              </a:ext>
            </a:extLst>
          </p:cNvPr>
          <p:cNvSpPr>
            <a:spLocks noGrp="1"/>
          </p:cNvSpPr>
          <p:nvPr>
            <p:ph idx="1"/>
          </p:nvPr>
        </p:nvSpPr>
        <p:spPr>
          <a:xfrm>
            <a:off x="677334" y="476251"/>
            <a:ext cx="8596668" cy="5565112"/>
          </a:xfrm>
        </p:spPr>
        <p:txBody>
          <a:bodyPr/>
          <a:lstStyle/>
          <a:p>
            <a:r>
              <a:rPr lang="fr-FR" dirty="0"/>
              <a:t>L’objectif du cours:</a:t>
            </a:r>
          </a:p>
          <a:p>
            <a:pPr marL="0" indent="0">
              <a:buNone/>
            </a:pPr>
            <a:r>
              <a:rPr lang="fr-FR" dirty="0"/>
              <a:t>Ce cours vise à découvrir les notions clés qui sont nécessaires pour comprendre le développement de l’entreprise, organisation humaine et économique fondamental.</a:t>
            </a:r>
          </a:p>
        </p:txBody>
      </p:sp>
    </p:spTree>
    <p:extLst>
      <p:ext uri="{BB962C8B-B14F-4D97-AF65-F5344CB8AC3E}">
        <p14:creationId xmlns:p14="http://schemas.microsoft.com/office/powerpoint/2010/main" val="2273308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19AB12-3A26-48D3-99BA-ACECEF143EEB}"/>
              </a:ext>
            </a:extLst>
          </p:cNvPr>
          <p:cNvSpPr>
            <a:spLocks noGrp="1"/>
          </p:cNvSpPr>
          <p:nvPr>
            <p:ph type="title"/>
          </p:nvPr>
        </p:nvSpPr>
        <p:spPr>
          <a:xfrm>
            <a:off x="677334" y="609600"/>
            <a:ext cx="8596668" cy="639651"/>
          </a:xfrm>
        </p:spPr>
        <p:txBody>
          <a:bodyPr>
            <a:normAutofit fontScale="90000"/>
          </a:bodyPr>
          <a:lstStyle/>
          <a:p>
            <a:r>
              <a:rPr lang="fr-FR" dirty="0"/>
              <a:t>Introduction</a:t>
            </a:r>
          </a:p>
        </p:txBody>
      </p:sp>
      <p:sp>
        <p:nvSpPr>
          <p:cNvPr id="3" name="Espace réservé du contenu 2">
            <a:extLst>
              <a:ext uri="{FF2B5EF4-FFF2-40B4-BE49-F238E27FC236}">
                <a16:creationId xmlns:a16="http://schemas.microsoft.com/office/drawing/2014/main" id="{2D204C7C-A3BD-4BD3-BB82-0F703359B950}"/>
              </a:ext>
            </a:extLst>
          </p:cNvPr>
          <p:cNvSpPr>
            <a:spLocks noGrp="1"/>
          </p:cNvSpPr>
          <p:nvPr>
            <p:ph idx="1"/>
          </p:nvPr>
        </p:nvSpPr>
        <p:spPr>
          <a:xfrm>
            <a:off x="677334" y="1249251"/>
            <a:ext cx="8596668" cy="4792111"/>
          </a:xfrm>
        </p:spPr>
        <p:txBody>
          <a:bodyPr/>
          <a:lstStyle/>
          <a:p>
            <a:pPr>
              <a:buFont typeface="Wingdings" panose="05000000000000000000" pitchFamily="2" charset="2"/>
              <a:buChar char="v"/>
            </a:pPr>
            <a:r>
              <a:rPr lang="fr-FR" dirty="0"/>
              <a:t>Qu’est ce que la gestion?</a:t>
            </a:r>
          </a:p>
          <a:p>
            <a:pPr marL="0" indent="0">
              <a:buNone/>
            </a:pPr>
            <a:r>
              <a:rPr lang="fr-FR" dirty="0"/>
              <a:t>Ensemble d’activités qui permettent la conduite de l’organisation.</a:t>
            </a:r>
          </a:p>
          <a:p>
            <a:pPr>
              <a:buFont typeface="Wingdings" panose="05000000000000000000" pitchFamily="2" charset="2"/>
              <a:buChar char="v"/>
            </a:pPr>
            <a:r>
              <a:rPr lang="fr-FR" dirty="0"/>
              <a:t>Le travail du gestionnaire est de:</a:t>
            </a:r>
          </a:p>
          <a:p>
            <a:pPr lvl="1">
              <a:buFont typeface="Wingdings" panose="05000000000000000000" pitchFamily="2" charset="2"/>
              <a:buChar char="Ø"/>
            </a:pPr>
            <a:r>
              <a:rPr lang="fr-FR" dirty="0"/>
              <a:t>Prendre des décisions en fonction d’objectif à atteindre </a:t>
            </a:r>
          </a:p>
          <a:p>
            <a:pPr lvl="1">
              <a:buFont typeface="Wingdings" panose="05000000000000000000" pitchFamily="2" charset="2"/>
              <a:buChar char="Ø"/>
            </a:pPr>
            <a:r>
              <a:rPr lang="fr-FR" dirty="0"/>
              <a:t>Prendre des décisions en fonction d’informations sur la situation actuelle et passée de l’organisation et de son environnement.</a:t>
            </a:r>
          </a:p>
          <a:p>
            <a:pPr lvl="1">
              <a:buFont typeface="Wingdings" panose="05000000000000000000" pitchFamily="2" charset="2"/>
              <a:buChar char="Ø"/>
            </a:pPr>
            <a:r>
              <a:rPr lang="fr-FR" dirty="0"/>
              <a:t>De contraintes à respecter</a:t>
            </a:r>
          </a:p>
          <a:p>
            <a:pPr lvl="1">
              <a:buFont typeface="Wingdings" panose="05000000000000000000" pitchFamily="2" charset="2"/>
              <a:buChar char="Ø"/>
            </a:pPr>
            <a:r>
              <a:rPr lang="fr-FR" dirty="0"/>
              <a:t>Faire appliquer les décisions prises</a:t>
            </a:r>
          </a:p>
          <a:p>
            <a:endParaRPr lang="fr-FR" dirty="0"/>
          </a:p>
        </p:txBody>
      </p:sp>
    </p:spTree>
    <p:extLst>
      <p:ext uri="{BB962C8B-B14F-4D97-AF65-F5344CB8AC3E}">
        <p14:creationId xmlns:p14="http://schemas.microsoft.com/office/powerpoint/2010/main" val="951974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8CA298-13DC-4269-A8CA-D6164976B4F8}"/>
              </a:ext>
            </a:extLst>
          </p:cNvPr>
          <p:cNvSpPr>
            <a:spLocks noGrp="1"/>
          </p:cNvSpPr>
          <p:nvPr>
            <p:ph type="title"/>
          </p:nvPr>
        </p:nvSpPr>
        <p:spPr>
          <a:xfrm>
            <a:off x="677334" y="609600"/>
            <a:ext cx="8596668" cy="207038"/>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721796E7-0AE3-4AC9-809B-A398B69C3EF1}"/>
              </a:ext>
            </a:extLst>
          </p:cNvPr>
          <p:cNvSpPr>
            <a:spLocks noGrp="1"/>
          </p:cNvSpPr>
          <p:nvPr>
            <p:ph idx="1"/>
          </p:nvPr>
        </p:nvSpPr>
        <p:spPr>
          <a:xfrm>
            <a:off x="677334" y="816639"/>
            <a:ext cx="8596668" cy="5224724"/>
          </a:xfrm>
        </p:spPr>
        <p:txBody>
          <a:bodyPr/>
          <a:lstStyle/>
          <a:p>
            <a:pPr>
              <a:buFont typeface="Wingdings" panose="05000000000000000000" pitchFamily="2" charset="2"/>
              <a:buChar char="v"/>
            </a:pPr>
            <a:r>
              <a:rPr lang="fr-FR" dirty="0"/>
              <a:t>L’objet de la gestion:</a:t>
            </a:r>
          </a:p>
          <a:p>
            <a:pPr lvl="1">
              <a:buFont typeface="Wingdings" panose="05000000000000000000" pitchFamily="2" charset="2"/>
              <a:buChar char="Ø"/>
            </a:pPr>
            <a:r>
              <a:rPr lang="fr-FR" dirty="0"/>
              <a:t>Chaque entreprise a des objectifs différents (service public, profit,…) et donc des modes de gestion différentes .</a:t>
            </a:r>
          </a:p>
          <a:p>
            <a:pPr lvl="1">
              <a:buFont typeface="Wingdings" panose="05000000000000000000" pitchFamily="2" charset="2"/>
              <a:buChar char="Ø"/>
            </a:pPr>
            <a:r>
              <a:rPr lang="fr-FR" dirty="0"/>
              <a:t>Rappelons qu’il existe des entreprises: publiques, privée, administration, association, collectivité locale, organisation non gouvernementale,…</a:t>
            </a:r>
          </a:p>
          <a:p>
            <a:pPr>
              <a:buFont typeface="Wingdings" panose="05000000000000000000" pitchFamily="2" charset="2"/>
              <a:buChar char="v"/>
            </a:pPr>
            <a:r>
              <a:rPr lang="fr-FR" dirty="0"/>
              <a:t>Les sciences de gestion:</a:t>
            </a:r>
          </a:p>
          <a:p>
            <a:pPr marL="0" indent="0">
              <a:buNone/>
            </a:pPr>
            <a:r>
              <a:rPr lang="fr-FR" dirty="0"/>
              <a:t>Apparues en France vers la fin des années 1970, début des années 1980. Elles combinent deux approches:</a:t>
            </a:r>
          </a:p>
          <a:p>
            <a:pPr>
              <a:buFont typeface="+mj-lt"/>
              <a:buAutoNum type="arabicPeriod"/>
            </a:pPr>
            <a:r>
              <a:rPr lang="fr-FR" dirty="0"/>
              <a:t>Déductives: à partir de théorie qu’on teste, on produit des outils de gestion et on modifie la théorie.</a:t>
            </a:r>
          </a:p>
          <a:p>
            <a:pPr>
              <a:buFont typeface="+mj-lt"/>
              <a:buAutoNum type="arabicPeriod"/>
            </a:pPr>
            <a:r>
              <a:rPr lang="fr-FR" dirty="0"/>
              <a:t>Inductives: à partir d’une observation de la réalité managériale, on essaye de comprendre les dysfonctionnements d’une organisation.</a:t>
            </a:r>
          </a:p>
          <a:p>
            <a:pPr marL="0" indent="0">
              <a:buNone/>
            </a:pPr>
            <a:r>
              <a:rPr lang="fr-FR" dirty="0"/>
              <a:t>Ceci produit ce que certains auteurs appellent: une connaissance technoscientifique.</a:t>
            </a:r>
          </a:p>
        </p:txBody>
      </p:sp>
    </p:spTree>
    <p:extLst>
      <p:ext uri="{BB962C8B-B14F-4D97-AF65-F5344CB8AC3E}">
        <p14:creationId xmlns:p14="http://schemas.microsoft.com/office/powerpoint/2010/main" val="114975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8C38A0-4766-428F-B416-FF5F1E9DA0CB}"/>
              </a:ext>
            </a:extLst>
          </p:cNvPr>
          <p:cNvSpPr>
            <a:spLocks noGrp="1"/>
          </p:cNvSpPr>
          <p:nvPr>
            <p:ph type="title"/>
          </p:nvPr>
        </p:nvSpPr>
        <p:spPr>
          <a:xfrm>
            <a:off x="677334" y="0"/>
            <a:ext cx="8596668" cy="323850"/>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BE5B1F95-EE11-4C74-9235-3C038DD053D0}"/>
              </a:ext>
            </a:extLst>
          </p:cNvPr>
          <p:cNvSpPr>
            <a:spLocks noGrp="1"/>
          </p:cNvSpPr>
          <p:nvPr>
            <p:ph idx="1"/>
          </p:nvPr>
        </p:nvSpPr>
        <p:spPr>
          <a:xfrm>
            <a:off x="677334" y="323851"/>
            <a:ext cx="8596668" cy="5717512"/>
          </a:xfrm>
        </p:spPr>
        <p:txBody>
          <a:bodyPr/>
          <a:lstStyle/>
          <a:p>
            <a:r>
              <a:rPr lang="fr-FR" dirty="0"/>
              <a:t>Les domaines de la gestion: la gestion est généralement segmentée en différents domaines qui correspondent aux différentes fonctions de l’entreprise et qui constituent aujourd’hui différentes disciplines connexes de gestion, comme suit:</a:t>
            </a:r>
          </a:p>
          <a:p>
            <a:pPr>
              <a:buFont typeface="Wingdings" panose="05000000000000000000" pitchFamily="2" charset="2"/>
              <a:buChar char="q"/>
            </a:pPr>
            <a:r>
              <a:rPr lang="fr-FR" dirty="0"/>
              <a:t>Direction ou Management</a:t>
            </a:r>
          </a:p>
          <a:p>
            <a:pPr>
              <a:buFont typeface="Wingdings" panose="05000000000000000000" pitchFamily="2" charset="2"/>
              <a:buChar char="q"/>
            </a:pPr>
            <a:r>
              <a:rPr lang="fr-FR" dirty="0"/>
              <a:t>Gestion des Approvisionnements et Logistiques</a:t>
            </a:r>
          </a:p>
          <a:p>
            <a:pPr>
              <a:buFont typeface="Wingdings" panose="05000000000000000000" pitchFamily="2" charset="2"/>
              <a:buChar char="q"/>
            </a:pPr>
            <a:r>
              <a:rPr lang="fr-FR" dirty="0"/>
              <a:t>Gestion de la Production ou Productique</a:t>
            </a:r>
          </a:p>
          <a:p>
            <a:pPr>
              <a:buFont typeface="Wingdings" panose="05000000000000000000" pitchFamily="2" charset="2"/>
              <a:buChar char="q"/>
            </a:pPr>
            <a:r>
              <a:rPr lang="fr-FR" dirty="0"/>
              <a:t>Commercialisation et Marketing</a:t>
            </a:r>
          </a:p>
          <a:p>
            <a:pPr>
              <a:buFont typeface="Wingdings" panose="05000000000000000000" pitchFamily="2" charset="2"/>
              <a:buChar char="q"/>
            </a:pPr>
            <a:r>
              <a:rPr lang="fr-FR" dirty="0"/>
              <a:t>Comptabilité et Gestion Financière</a:t>
            </a:r>
          </a:p>
          <a:p>
            <a:pPr>
              <a:buFont typeface="Wingdings" panose="05000000000000000000" pitchFamily="2" charset="2"/>
              <a:buChar char="q"/>
            </a:pPr>
            <a:r>
              <a:rPr lang="fr-FR" dirty="0"/>
              <a:t>Gestion des Ressources Humaines</a:t>
            </a:r>
          </a:p>
          <a:p>
            <a:pPr marL="0" indent="0">
              <a:buNone/>
            </a:pPr>
            <a:endParaRPr lang="fr-FR" dirty="0"/>
          </a:p>
        </p:txBody>
      </p:sp>
    </p:spTree>
    <p:extLst>
      <p:ext uri="{BB962C8B-B14F-4D97-AF65-F5344CB8AC3E}">
        <p14:creationId xmlns:p14="http://schemas.microsoft.com/office/powerpoint/2010/main" val="123979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496482-976F-4D46-8939-EA353D3DE06C}"/>
              </a:ext>
            </a:extLst>
          </p:cNvPr>
          <p:cNvSpPr>
            <a:spLocks noGrp="1"/>
          </p:cNvSpPr>
          <p:nvPr>
            <p:ph type="title"/>
          </p:nvPr>
        </p:nvSpPr>
        <p:spPr>
          <a:xfrm>
            <a:off x="677334" y="0"/>
            <a:ext cx="8596668" cy="816638"/>
          </a:xfrm>
        </p:spPr>
        <p:txBody>
          <a:bodyPr/>
          <a:lstStyle/>
          <a:p>
            <a:pPr marL="857250" indent="-857250">
              <a:buFont typeface="+mj-lt"/>
              <a:buAutoNum type="romanUcPeriod"/>
            </a:pPr>
            <a:r>
              <a:rPr lang="fr-FR" dirty="0"/>
              <a:t>Approche générale de l’entreprise</a:t>
            </a:r>
          </a:p>
        </p:txBody>
      </p:sp>
      <p:sp>
        <p:nvSpPr>
          <p:cNvPr id="3" name="Espace réservé du contenu 2">
            <a:extLst>
              <a:ext uri="{FF2B5EF4-FFF2-40B4-BE49-F238E27FC236}">
                <a16:creationId xmlns:a16="http://schemas.microsoft.com/office/drawing/2014/main" id="{9BA9051D-4C9E-41F6-87C9-91EAF96D7358}"/>
              </a:ext>
            </a:extLst>
          </p:cNvPr>
          <p:cNvSpPr>
            <a:spLocks noGrp="1"/>
          </p:cNvSpPr>
          <p:nvPr>
            <p:ph idx="1"/>
          </p:nvPr>
        </p:nvSpPr>
        <p:spPr>
          <a:xfrm>
            <a:off x="677334" y="816639"/>
            <a:ext cx="8596668" cy="5224724"/>
          </a:xfrm>
        </p:spPr>
        <p:txBody>
          <a:bodyPr/>
          <a:lstStyle/>
          <a:p>
            <a:pPr>
              <a:buFont typeface="+mj-lt"/>
              <a:buAutoNum type="arabicPeriod"/>
            </a:pPr>
            <a:r>
              <a:rPr lang="fr-FR" dirty="0"/>
              <a:t>Définition de l’entreprise: il n’est pas possible de donner une définition unique à la gestion: le mot entreprise peut tout aussi bien être attribué à un artisan cordonnier qui travail seul dans son atelier qu’un grand groupe industriel implanté à l’international. Cela dépend aussi des approches diverses et généralement complémentaires: pragmatique, économique, psychosociologique,…</a:t>
            </a:r>
          </a:p>
          <a:p>
            <a:pPr marL="0" indent="0">
              <a:buNone/>
            </a:pPr>
            <a:endParaRPr lang="fr-FR" dirty="0"/>
          </a:p>
        </p:txBody>
      </p:sp>
    </p:spTree>
    <p:extLst>
      <p:ext uri="{BB962C8B-B14F-4D97-AF65-F5344CB8AC3E}">
        <p14:creationId xmlns:p14="http://schemas.microsoft.com/office/powerpoint/2010/main" val="390998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E1E3D9-DF07-4A2E-8B38-29977EF675FA}"/>
              </a:ext>
            </a:extLst>
          </p:cNvPr>
          <p:cNvSpPr>
            <a:spLocks noGrp="1"/>
          </p:cNvSpPr>
          <p:nvPr>
            <p:ph type="title"/>
          </p:nvPr>
        </p:nvSpPr>
        <p:spPr>
          <a:xfrm>
            <a:off x="677334" y="0"/>
            <a:ext cx="8596668" cy="438150"/>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C583E066-0550-4037-A9BB-6651C969A5E9}"/>
              </a:ext>
            </a:extLst>
          </p:cNvPr>
          <p:cNvSpPr>
            <a:spLocks noGrp="1"/>
          </p:cNvSpPr>
          <p:nvPr>
            <p:ph idx="1"/>
          </p:nvPr>
        </p:nvSpPr>
        <p:spPr>
          <a:xfrm>
            <a:off x="677334" y="438151"/>
            <a:ext cx="8596668" cy="5603212"/>
          </a:xfrm>
        </p:spPr>
        <p:txBody>
          <a:bodyPr/>
          <a:lstStyle/>
          <a:p>
            <a:pPr>
              <a:buFont typeface="+mj-lt"/>
              <a:buAutoNum type="arabicPeriod" startAt="2"/>
            </a:pPr>
            <a:r>
              <a:rPr lang="fr-FR" dirty="0"/>
              <a:t>Typologie des entreprises:</a:t>
            </a:r>
          </a:p>
          <a:p>
            <a:pPr marL="0" indent="0">
              <a:buNone/>
            </a:pPr>
            <a:r>
              <a:rPr lang="fr-FR" dirty="0"/>
              <a:t>Il existe plusieurs critères sur lesquels on peut classer les types d’entreprises:</a:t>
            </a:r>
          </a:p>
          <a:p>
            <a:pPr>
              <a:buFontTx/>
              <a:buChar char="-"/>
            </a:pPr>
            <a:r>
              <a:rPr lang="fr-FR" dirty="0"/>
              <a:t>La tailles ou dimension: qui définit souvent la puissance économique: TPE, PME, Grande Entreprise,…</a:t>
            </a:r>
          </a:p>
          <a:p>
            <a:pPr>
              <a:buFontTx/>
              <a:buChar char="-"/>
            </a:pPr>
            <a:r>
              <a:rPr lang="fr-FR" dirty="0"/>
              <a:t>Nature de l’activité: Industrielle, commerciale, service,…</a:t>
            </a:r>
          </a:p>
          <a:p>
            <a:pPr>
              <a:buFontTx/>
              <a:buChar char="-"/>
            </a:pPr>
            <a:r>
              <a:rPr lang="fr-FR" dirty="0"/>
              <a:t>L’espace géographique de son intervention: Local, National, International,…</a:t>
            </a:r>
          </a:p>
          <a:p>
            <a:pPr>
              <a:buFontTx/>
              <a:buChar char="-"/>
            </a:pPr>
            <a:endParaRPr lang="fr-FR" dirty="0"/>
          </a:p>
          <a:p>
            <a:pPr marL="0" indent="0">
              <a:buNone/>
            </a:pPr>
            <a:endParaRPr lang="fr-FR" dirty="0"/>
          </a:p>
          <a:p>
            <a:pPr>
              <a:buFontTx/>
              <a:buChar char="-"/>
            </a:pPr>
            <a:endParaRPr lang="fr-FR" dirty="0"/>
          </a:p>
        </p:txBody>
      </p:sp>
    </p:spTree>
    <p:extLst>
      <p:ext uri="{BB962C8B-B14F-4D97-AF65-F5344CB8AC3E}">
        <p14:creationId xmlns:p14="http://schemas.microsoft.com/office/powerpoint/2010/main" val="1507346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EC38ED-C71E-473B-A68E-17E75D241C27}"/>
              </a:ext>
            </a:extLst>
          </p:cNvPr>
          <p:cNvSpPr>
            <a:spLocks noGrp="1"/>
          </p:cNvSpPr>
          <p:nvPr>
            <p:ph type="title"/>
          </p:nvPr>
        </p:nvSpPr>
        <p:spPr>
          <a:xfrm>
            <a:off x="677334" y="0"/>
            <a:ext cx="8596668" cy="381000"/>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80EEFF67-280C-4C80-ADFF-DFF2755F0C87}"/>
              </a:ext>
            </a:extLst>
          </p:cNvPr>
          <p:cNvSpPr>
            <a:spLocks noGrp="1"/>
          </p:cNvSpPr>
          <p:nvPr>
            <p:ph idx="1"/>
          </p:nvPr>
        </p:nvSpPr>
        <p:spPr>
          <a:xfrm>
            <a:off x="677334" y="381001"/>
            <a:ext cx="8596668" cy="5660362"/>
          </a:xfrm>
        </p:spPr>
        <p:txBody>
          <a:bodyPr/>
          <a:lstStyle/>
          <a:p>
            <a:pPr marL="0" indent="0">
              <a:buNone/>
            </a:pPr>
            <a:r>
              <a:rPr lang="fr-FR" dirty="0"/>
              <a:t>2.1. principaux types d’entreprises: nous proposons une typologie s’appuyant sur deux critères juridiques:</a:t>
            </a:r>
          </a:p>
          <a:p>
            <a:pPr marL="0" indent="0">
              <a:buNone/>
            </a:pPr>
            <a:endParaRPr lang="fr-FR" dirty="0"/>
          </a:p>
          <a:p>
            <a:pPr marL="400050" lvl="1" indent="0">
              <a:buNone/>
            </a:pPr>
            <a:r>
              <a:rPr lang="fr-FR" dirty="0"/>
              <a:t>2.1.1. critère de la propriété de l’entreprise: Qui est propriétaire? Qui a apporté les ressources propres? Ce critère permettra de faire la distinction entre les entreprises du secteur privé, celles du secteur public et celles de l’économie sociale.</a:t>
            </a:r>
          </a:p>
          <a:p>
            <a:pPr marL="400050" lvl="1" indent="0">
              <a:buNone/>
            </a:pPr>
            <a:r>
              <a:rPr lang="fr-FR" dirty="0"/>
              <a:t>2.1.2. Critère de la personnalité: qui a l’aptitude a être titulaire de droits et d’obligations? Ce critère nous permettra de faire la distinction entre les entreprises individuelles et les entreprises sociétaires.</a:t>
            </a:r>
          </a:p>
          <a:p>
            <a:endParaRPr lang="fr-FR" dirty="0"/>
          </a:p>
        </p:txBody>
      </p:sp>
    </p:spTree>
    <p:extLst>
      <p:ext uri="{BB962C8B-B14F-4D97-AF65-F5344CB8AC3E}">
        <p14:creationId xmlns:p14="http://schemas.microsoft.com/office/powerpoint/2010/main" val="2721730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79E559-50F7-4F74-B4D7-06909C420F02}"/>
              </a:ext>
            </a:extLst>
          </p:cNvPr>
          <p:cNvSpPr>
            <a:spLocks noGrp="1"/>
          </p:cNvSpPr>
          <p:nvPr>
            <p:ph type="title"/>
          </p:nvPr>
        </p:nvSpPr>
        <p:spPr>
          <a:xfrm>
            <a:off x="677334" y="0"/>
            <a:ext cx="8596668" cy="361950"/>
          </a:xfrm>
        </p:spPr>
        <p:txBody>
          <a:bodyPr>
            <a:normAutofit fontScale="90000"/>
          </a:bodyPr>
          <a:lstStyle/>
          <a:p>
            <a:endParaRPr lang="fr-FR" dirty="0"/>
          </a:p>
        </p:txBody>
      </p:sp>
      <p:pic>
        <p:nvPicPr>
          <p:cNvPr id="4" name="Espace réservé du contenu 3">
            <a:extLst>
              <a:ext uri="{FF2B5EF4-FFF2-40B4-BE49-F238E27FC236}">
                <a16:creationId xmlns:a16="http://schemas.microsoft.com/office/drawing/2014/main" id="{F0DFA940-8014-4697-BEB0-1A37C7054574}"/>
              </a:ext>
            </a:extLst>
          </p:cNvPr>
          <p:cNvPicPr>
            <a:picLocks noGrp="1" noChangeAspect="1"/>
          </p:cNvPicPr>
          <p:nvPr>
            <p:ph idx="1"/>
          </p:nvPr>
        </p:nvPicPr>
        <p:blipFill>
          <a:blip r:embed="rId2"/>
          <a:stretch>
            <a:fillRect/>
          </a:stretch>
        </p:blipFill>
        <p:spPr>
          <a:xfrm>
            <a:off x="1" y="0"/>
            <a:ext cx="12192000" cy="6858000"/>
          </a:xfrm>
          <a:prstGeom prst="rect">
            <a:avLst/>
          </a:prstGeom>
        </p:spPr>
      </p:pic>
    </p:spTree>
    <p:extLst>
      <p:ext uri="{BB962C8B-B14F-4D97-AF65-F5344CB8AC3E}">
        <p14:creationId xmlns:p14="http://schemas.microsoft.com/office/powerpoint/2010/main" val="2639257538"/>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8543</TotalTime>
  <Words>1088</Words>
  <Application>Microsoft Office PowerPoint</Application>
  <PresentationFormat>Grand écran</PresentationFormat>
  <Paragraphs>86</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AvantGarde Bk BT</vt:lpstr>
      <vt:lpstr>Trebuchet MS</vt:lpstr>
      <vt:lpstr>Wingdings</vt:lpstr>
      <vt:lpstr>Wingdings 3</vt:lpstr>
      <vt:lpstr>Facette</vt:lpstr>
      <vt:lpstr>Gestion des entreprises</vt:lpstr>
      <vt:lpstr>Présentation PowerPoint</vt:lpstr>
      <vt:lpstr>Introduction</vt:lpstr>
      <vt:lpstr>Présentation PowerPoint</vt:lpstr>
      <vt:lpstr>Présentation PowerPoint</vt:lpstr>
      <vt:lpstr>Approche générale de l’entreprise</vt:lpstr>
      <vt:lpstr>Présentation PowerPoint</vt:lpstr>
      <vt:lpstr>Présentation PowerPoint</vt:lpstr>
      <vt:lpstr>Présentation PowerPoint</vt:lpstr>
      <vt:lpstr>Présentation PowerPoint</vt:lpstr>
      <vt:lpstr>Présentation PowerPoint</vt:lpstr>
      <vt:lpstr>II. EVOLUTION ORGANISATIONNELLE DE L’ENTREPRISE</vt:lpstr>
      <vt:lpstr>Présentation PowerPoint</vt:lpstr>
      <vt:lpstr>Présentation PowerPoint</vt:lpstr>
      <vt:lpstr>III. L’ENTREPRISE EN EVOLUTION</vt:lpstr>
      <vt:lpstr>Exposés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Gestion des entreprises</dc:title>
  <dc:creator>KIMEDIAS</dc:creator>
  <cp:lastModifiedBy>KIMEDIAS</cp:lastModifiedBy>
  <cp:revision>131</cp:revision>
  <dcterms:created xsi:type="dcterms:W3CDTF">2020-01-22T11:59:34Z</dcterms:created>
  <dcterms:modified xsi:type="dcterms:W3CDTF">2020-03-01T12:07:20Z</dcterms:modified>
</cp:coreProperties>
</file>