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70" r:id="rId5"/>
    <p:sldId id="271" r:id="rId6"/>
    <p:sldId id="266" r:id="rId7"/>
    <p:sldId id="274" r:id="rId8"/>
    <p:sldId id="280" r:id="rId9"/>
    <p:sldId id="262" r:id="rId10"/>
    <p:sldId id="263" r:id="rId11"/>
    <p:sldId id="267" r:id="rId12"/>
    <p:sldId id="281" r:id="rId13"/>
    <p:sldId id="292" r:id="rId14"/>
    <p:sldId id="264" r:id="rId15"/>
    <p:sldId id="287" r:id="rId16"/>
    <p:sldId id="265" r:id="rId17"/>
    <p:sldId id="269" r:id="rId18"/>
    <p:sldId id="282" r:id="rId19"/>
    <p:sldId id="260" r:id="rId20"/>
    <p:sldId id="261" r:id="rId21"/>
    <p:sldId id="272" r:id="rId22"/>
    <p:sldId id="283" r:id="rId23"/>
    <p:sldId id="273" r:id="rId24"/>
    <p:sldId id="285" r:id="rId25"/>
    <p:sldId id="284" r:id="rId26"/>
    <p:sldId id="288" r:id="rId27"/>
    <p:sldId id="289" r:id="rId28"/>
    <p:sldId id="290" r:id="rId29"/>
    <p:sldId id="286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t>17/04/2023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t>17/04/2023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t>17/04/2023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t>17/04/2023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t>17/04/2023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t>17/04/2023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t>17/04/2023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t>17/04/2023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t>17/04/2023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t>17/04/2023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t>17/04/2023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E1D0-F189-49F7-811F-089229CF1542}" type="datetimeFigureOut">
              <a:rPr lang="fr-FR" smtClean="0"/>
              <a:t>17/04/2023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59B43-64EC-41B4-ACED-7DC0B0ABF00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javascript:void(0)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javascript:void(0)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9552" y="1556792"/>
            <a:ext cx="6400800" cy="792088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Département d’Informatique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3</a:t>
            </a:r>
            <a:r>
              <a:rPr lang="fr-FR" sz="2000" b="1" baseline="30000" dirty="0">
                <a:solidFill>
                  <a:schemeClr val="tx1"/>
                </a:solidFill>
              </a:rPr>
              <a:t>ème</a:t>
            </a:r>
            <a:r>
              <a:rPr lang="fr-FR" sz="2000" b="1" dirty="0">
                <a:solidFill>
                  <a:schemeClr val="tx1"/>
                </a:solidFill>
              </a:rPr>
              <a:t> année Licence</a:t>
            </a:r>
          </a:p>
        </p:txBody>
      </p:sp>
      <p:pic>
        <p:nvPicPr>
          <p:cNvPr id="1026" name="Picture 2" descr="https://www.univ-tlemcen.dz/assets/img/logo-f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3333750" cy="1238250"/>
          </a:xfrm>
          <a:prstGeom prst="rect">
            <a:avLst/>
          </a:prstGeom>
          <a:noFill/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755576" y="3356992"/>
            <a:ext cx="8136904" cy="1152128"/>
          </a:xfrm>
          <a:prstGeom prst="rect">
            <a:avLst/>
          </a:prstGeom>
          <a:ln w="31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Apprentissage automatique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5662989"/>
            <a:ext cx="3198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Mme Asma SARI née AMRAOUI</a:t>
            </a:r>
          </a:p>
          <a:p>
            <a:r>
              <a:rPr lang="fr-FR" dirty="0"/>
              <a:t>amraoui.asma@gmail.com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796136" y="64440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Année universitaire</a:t>
            </a:r>
            <a:r>
              <a:rPr lang="fr-FR"/>
              <a:t>: 2022 - 2023</a:t>
            </a:r>
            <a:endParaRPr lang="fr-FR" dirty="0"/>
          </a:p>
        </p:txBody>
      </p:sp>
      <p:sp>
        <p:nvSpPr>
          <p:cNvPr id="2" name="AutoShape 2" descr="Résultat de recherche d'images pour &quot;intelligence artificie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Résultat de recherche d'images pour &quot;intelligence artificie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 descr="Résultat de recherche d'images pour &quot;artificial intelligence png transparent&quot;"/>
          <p:cNvPicPr>
            <a:picLocks noChangeAspect="1" noChangeArrowheads="1"/>
          </p:cNvPicPr>
          <p:nvPr/>
        </p:nvPicPr>
        <p:blipFill>
          <a:blip r:embed="rId3" cstate="print"/>
          <a:srcRect t="17241" b="17241"/>
          <a:stretch>
            <a:fillRect/>
          </a:stretch>
        </p:blipFill>
        <p:spPr bwMode="auto">
          <a:xfrm>
            <a:off x="5163494" y="4941168"/>
            <a:ext cx="3728986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Apprentissage supervisé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Un expert  doit préalablement étiqueter des exemples. 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L’apprenant doit alors trouver ou approximer la fonction qui permet d’affecter la bonne étiquette à ces exemples.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dirty="0"/>
              <a:t>Les classes sont prédéterminées et les exemples connus. 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Apprentissage supervisé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Le processus se passe en deux phases:</a:t>
            </a:r>
          </a:p>
          <a:p>
            <a:pPr lvl="1" algn="just">
              <a:buFont typeface="Wingdings" pitchFamily="2" charset="2"/>
              <a:buChar char="q"/>
            </a:pPr>
            <a:r>
              <a:rPr lang="fr-FR" dirty="0"/>
              <a:t>1ère phase (Phase d'</a:t>
            </a:r>
            <a:r>
              <a:rPr lang="fr-FR" i="1" dirty="0"/>
              <a:t>apprentissage</a:t>
            </a:r>
            <a:r>
              <a:rPr lang="fr-FR" dirty="0"/>
              <a:t>): déterminer un modèle des données étiquetées. </a:t>
            </a:r>
          </a:p>
          <a:p>
            <a:pPr lvl="1" algn="just">
              <a:buFont typeface="Wingdings" pitchFamily="2" charset="2"/>
              <a:buChar char="q"/>
            </a:pPr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phase (Phase de </a:t>
            </a:r>
            <a:r>
              <a:rPr lang="fr-FR" i="1" dirty="0"/>
              <a:t>test</a:t>
            </a:r>
            <a:r>
              <a:rPr lang="fr-FR" dirty="0"/>
              <a:t>): Prédire l'étiquette d'une nouvelle donnée, connaissant le modèle préalablement appris. 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Apprentissage supervisé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1276350"/>
            <a:ext cx="69818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Exemple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253" t="26684" r="19240" b="6606"/>
          <a:stretch>
            <a:fillRect/>
          </a:stretch>
        </p:blipFill>
        <p:spPr bwMode="auto">
          <a:xfrm>
            <a:off x="1907704" y="2132856"/>
            <a:ext cx="5544616" cy="43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colade fermante 5"/>
          <p:cNvSpPr/>
          <p:nvPr/>
        </p:nvSpPr>
        <p:spPr>
          <a:xfrm rot="16200000">
            <a:off x="4031940" y="-351419"/>
            <a:ext cx="576064" cy="4536504"/>
          </a:xfrm>
          <a:prstGeom prst="rightBrace">
            <a:avLst>
              <a:gd name="adj1" fmla="val 8333"/>
              <a:gd name="adj2" fmla="val 506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16216" y="13407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Classe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51920" y="1268760"/>
            <a:ext cx="103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Attributs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6804248" y="184482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Apprentissage non supervisé 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Quand le système ou l'opérateur ne disposent que d'exemples, mais non d'étiquettes, et que le nombre de classes et leur nature n'ont pas été prédéterminés, on parle d'apprentissage non supervisé. 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Aucun expert n'est requis. 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L'algorithme doit découvrir par lui-même la structure plus ou moins </a:t>
            </a:r>
            <a:r>
              <a:rPr lang="fr-FR" i="1" dirty="0"/>
              <a:t>cachée</a:t>
            </a:r>
            <a:r>
              <a:rPr lang="fr-FR" dirty="0"/>
              <a:t> des données.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Apprentissage non supervisé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Les problèmes d’apprentissage non supervisé les plus populaires sont les analyses de </a:t>
            </a:r>
            <a:r>
              <a:rPr lang="fr-FR" dirty="0" err="1"/>
              <a:t>clustering</a:t>
            </a:r>
            <a:r>
              <a:rPr lang="fr-FR" dirty="0"/>
              <a:t>. 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En cluster </a:t>
            </a:r>
            <a:r>
              <a:rPr lang="fr-FR" dirty="0" err="1"/>
              <a:t>analysis</a:t>
            </a:r>
            <a:r>
              <a:rPr lang="fr-FR" dirty="0"/>
              <a:t>, on essaye de séparer les données en </a:t>
            </a:r>
            <a:r>
              <a:rPr lang="fr-FR" b="1" dirty="0"/>
              <a:t>k groupes.</a:t>
            </a:r>
            <a:r>
              <a:rPr lang="fr-FR" dirty="0"/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Pour faire ce classement on va optimiser deux choses : </a:t>
            </a:r>
            <a:br>
              <a:rPr lang="fr-FR" dirty="0"/>
            </a:br>
            <a:endParaRPr lang="fr-FR" dirty="0"/>
          </a:p>
          <a:p>
            <a:pPr lvl="1" algn="just">
              <a:buFont typeface="Wingdings" pitchFamily="2" charset="2"/>
              <a:buChar char="Ø"/>
            </a:pPr>
            <a:r>
              <a:rPr lang="fr-FR" dirty="0"/>
              <a:t>Maximiser l’homogénéité des données au sein des groupes, c’est à dire faire en sorte que les observations contenues dans un même groupe se ressemblent le plus possible ; 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dirty="0"/>
              <a:t>Maximiser l’hétérogénéité entre les groupes, c’est à dire faire en sorte que des observations appartenant à des groupes distincts soient les plus différentes possible.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Apprentissage par renforcement (AR)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fontAlgn="base">
              <a:buFont typeface="Wingdings" pitchFamily="2" charset="2"/>
              <a:buChar char="q"/>
            </a:pPr>
            <a:r>
              <a:rPr lang="fr-FR" dirty="0"/>
              <a:t>L’agent intelligent:</a:t>
            </a:r>
          </a:p>
          <a:p>
            <a:pPr lvl="1" algn="just" fontAlgn="base">
              <a:buFont typeface="Wingdings" pitchFamily="2" charset="2"/>
              <a:buChar char="§"/>
            </a:pPr>
            <a:r>
              <a:rPr lang="fr-FR" dirty="0"/>
              <a:t>Observe les effets de ses actions</a:t>
            </a:r>
          </a:p>
          <a:p>
            <a:pPr lvl="1" algn="just" fontAlgn="base">
              <a:buFont typeface="Wingdings" pitchFamily="2" charset="2"/>
              <a:buChar char="§"/>
            </a:pPr>
            <a:r>
              <a:rPr lang="fr-FR" dirty="0"/>
              <a:t>Déduit de ses observations la qualité de ses actions</a:t>
            </a:r>
          </a:p>
          <a:p>
            <a:pPr lvl="1" algn="just" fontAlgn="base">
              <a:buFont typeface="Wingdings" pitchFamily="2" charset="2"/>
              <a:buChar char="§"/>
            </a:pPr>
            <a:r>
              <a:rPr lang="fr-FR" dirty="0"/>
              <a:t>Améliore ses actions futures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L'action de l'algorithme sur l'environnement produit une valeur de retour qui guide l'algorithme d'apprentissage.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L’agent intelligent décide d’effectuer une action en </a:t>
            </a:r>
            <a:r>
              <a:rPr lang="fr-FR" b="1" dirty="0"/>
              <a:t>fonction de son état</a:t>
            </a:r>
            <a:r>
              <a:rPr lang="fr-FR" dirty="0"/>
              <a:t> pour interagir avec son environnement. L’environnement lui renvoie un renforcement sous la forme d’</a:t>
            </a:r>
            <a:r>
              <a:rPr lang="fr-FR" b="1" dirty="0"/>
              <a:t>une récompense positive ou négative</a:t>
            </a:r>
            <a:r>
              <a:rPr lang="fr-FR" dirty="0"/>
              <a:t>. Charge ensuite à l’agent de </a:t>
            </a:r>
            <a:r>
              <a:rPr lang="fr-FR" b="1" dirty="0"/>
              <a:t>maximiser ce renforcement</a:t>
            </a:r>
            <a:r>
              <a:rPr lang="fr-FR" dirty="0"/>
              <a:t>.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Apprentissage par renforcement (AR)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Lorsqu’il y a de l’incertain dans la manière dont l’environnement évolue.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L’AR se distingue des autres approches d’apprentissage par plusieurs aspects :  L’apprentissage se fait sans supervision  Il repose sur le principe d’essai/erreur</a:t>
            </a:r>
          </a:p>
          <a:p>
            <a:pPr algn="just">
              <a:buNone/>
            </a:pPr>
            <a:endParaRPr lang="fr-FR" dirty="0"/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Apprentissage par renforcement (AR)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l="24272" t="28814" r="16506" b="32203"/>
          <a:stretch>
            <a:fillRect/>
          </a:stretch>
        </p:blipFill>
        <p:spPr bwMode="auto">
          <a:xfrm>
            <a:off x="1187624" y="2060848"/>
            <a:ext cx="69847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Données d’Apprentissage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b="1" dirty="0">
                <a:solidFill>
                  <a:srgbClr val="0070C0"/>
                </a:solidFill>
              </a:rPr>
              <a:t>Ensemble d’apprentissage </a:t>
            </a:r>
            <a:r>
              <a:rPr lang="fr-FR" dirty="0"/>
              <a:t>ou population d’entrainement : constitue l’ensemble des candidats ou exemples (images, attributs, DB, …) utilisés pour générer le modèle d’apprentissage. </a:t>
            </a:r>
          </a:p>
          <a:p>
            <a:pPr algn="just">
              <a:buFont typeface="Wingdings" pitchFamily="2" charset="2"/>
              <a:buChar char="q"/>
            </a:pPr>
            <a:r>
              <a:rPr lang="fr-FR" b="1" dirty="0">
                <a:solidFill>
                  <a:srgbClr val="0070C0"/>
                </a:solidFill>
              </a:rPr>
              <a:t>Ensemble de Test </a:t>
            </a:r>
            <a:r>
              <a:rPr lang="fr-FR" dirty="0"/>
              <a:t>est constitué des candidats sur lesquels sera appliqué le modèle d’apprentissage (pour tester et corriger l’algorithme).</a:t>
            </a:r>
          </a:p>
          <a:p>
            <a:pPr algn="just">
              <a:buFont typeface="Wingdings" pitchFamily="2" charset="2"/>
              <a:buChar char="q"/>
            </a:pPr>
            <a:r>
              <a:rPr lang="fr-FR" b="1" dirty="0">
                <a:solidFill>
                  <a:srgbClr val="0070C0"/>
                </a:solidFill>
              </a:rPr>
              <a:t>Ensemble de validation </a:t>
            </a:r>
            <a:r>
              <a:rPr lang="fr-FR" dirty="0"/>
              <a:t>peut être utilisé lors de l’apprentissage (comme sous population de l’ensemble d’apprentissage) afin de valider (intégrer) le modèle et d’éviter le sur apprentissage.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50000"/>
              </a:lnSpc>
              <a:buNone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Apprentissage artificiel</a:t>
            </a:r>
          </a:p>
          <a:p>
            <a:pPr algn="ctr">
              <a:lnSpc>
                <a:spcPct val="250000"/>
              </a:lnSpc>
              <a:buNone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Machine Learning</a:t>
            </a:r>
          </a:p>
          <a:p>
            <a:pPr algn="ctr">
              <a:lnSpc>
                <a:spcPct val="250000"/>
              </a:lnSpc>
              <a:buNone/>
            </a:pPr>
            <a:r>
              <a:rPr lang="ar-DZ" b="1" dirty="0">
                <a:solidFill>
                  <a:schemeClr val="bg1">
                    <a:lumMod val="50000"/>
                  </a:schemeClr>
                </a:solidFill>
              </a:rPr>
              <a:t>تعلم الآلة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250000"/>
              </a:lnSpc>
              <a:buNone/>
            </a:pP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539552" y="476672"/>
            <a:ext cx="8136904" cy="864096"/>
          </a:xfrm>
          <a:prstGeom prst="rect">
            <a:avLst/>
          </a:prstGeom>
          <a:ln w="31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600" b="1" dirty="0">
                <a:solidFill>
                  <a:srgbClr val="C00000"/>
                </a:solidFill>
              </a:rPr>
              <a:t>Apprentissage automatique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Sur apprentissage </a:t>
            </a:r>
            <a:r>
              <a:rPr lang="fr-FR" b="1" dirty="0">
                <a:solidFill>
                  <a:srgbClr val="0070C0"/>
                </a:solidFill>
              </a:rPr>
              <a:t>(</a:t>
            </a:r>
            <a:r>
              <a:rPr lang="fr-FR" b="1" dirty="0" err="1">
                <a:solidFill>
                  <a:srgbClr val="0070C0"/>
                </a:solidFill>
              </a:rPr>
              <a:t>overfitting</a:t>
            </a:r>
            <a:r>
              <a:rPr lang="fr-FR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En général, l’erreur d’apprentissage diminue à chaque étape. 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L’erreur réelle (de validation) </a:t>
            </a:r>
            <a:r>
              <a:rPr lang="fr-FR" b="1" dirty="0"/>
              <a:t>diminue</a:t>
            </a:r>
            <a:r>
              <a:rPr lang="fr-FR" dirty="0"/>
              <a:t>, se </a:t>
            </a:r>
            <a:r>
              <a:rPr lang="fr-FR" b="1" dirty="0"/>
              <a:t>stabilise</a:t>
            </a:r>
            <a:r>
              <a:rPr lang="fr-FR" dirty="0"/>
              <a:t> et puis </a:t>
            </a:r>
            <a:r>
              <a:rPr lang="fr-FR" b="1" dirty="0"/>
              <a:t>augmente</a:t>
            </a:r>
            <a:r>
              <a:rPr lang="fr-FR" dirty="0"/>
              <a:t> ! 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C’est le phénomène de sur-apprentissage.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lvl="1" algn="just">
              <a:buFont typeface="Wingdings" pitchFamily="2" charset="2"/>
              <a:buChar char="Ø"/>
            </a:pPr>
            <a:r>
              <a:rPr lang="fr-FR" dirty="0"/>
              <a:t>Eviter le Sur-apprentissage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Critères de Performance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L'évaluation de la performance d'un </a:t>
            </a:r>
            <a:r>
              <a:rPr lang="fr-FR" dirty="0" err="1"/>
              <a:t>classifieur</a:t>
            </a:r>
            <a:r>
              <a:rPr lang="fr-FR" dirty="0"/>
              <a:t> se fait par le taux de bonnes classifications. 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Exemple, si pour 100 exemples de tests, 89 ont été prédits correctement par notre modèle de prédiction, on pourra dire que ce modèle a une précision de 89% (souvent écrit 0,89). 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Mais la précision n'est pas le seul critère à prendre en compte, notamment pour les problèmes à deux classes. 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En effet, lorsque l'on travaille avec des modèles de prédiction binaires, de nouveaux critères peuvent entrer en jeu (par exemple, dans le domaine médical).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Critères de Performance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0070C0"/>
                </a:solidFill>
              </a:rPr>
              <a:t>Tableau de confusion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098" name="Picture 2" descr="Résultat de recherche d'images pour &quot;vrai positif faux positif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912768" cy="5184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Critères de Performance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La </a:t>
            </a:r>
            <a:r>
              <a:rPr lang="fr-FR" b="1" dirty="0"/>
              <a:t>sensibilité</a:t>
            </a:r>
            <a:r>
              <a:rPr lang="fr-FR" dirty="0"/>
              <a:t> représente la proportion de personnes vraiment atteintes de la maladie, dans la population ciblée, qui sont identifiées par le test de dépistage comme étant atteintes de la maladie (c’est-à-dire qu’elles ont des résultats élevés). </a:t>
            </a:r>
          </a:p>
          <a:p>
            <a:pPr algn="just">
              <a:buNone/>
            </a:pPr>
            <a:r>
              <a:rPr lang="fr-FR" dirty="0"/>
              <a:t>	La sensibilité indique la probabilité que le test diagnostiquera correctement un cas.</a:t>
            </a:r>
          </a:p>
          <a:p>
            <a:pPr algn="just">
              <a:buNone/>
            </a:pPr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La </a:t>
            </a:r>
            <a:r>
              <a:rPr lang="fr-FR" b="1" dirty="0"/>
              <a:t>spécificité</a:t>
            </a:r>
            <a:r>
              <a:rPr lang="fr-FR" dirty="0"/>
              <a:t> représente la proportion de personnes </a:t>
            </a:r>
            <a:r>
              <a:rPr lang="fr-FR" i="1" dirty="0"/>
              <a:t>non atteintes de</a:t>
            </a:r>
            <a:r>
              <a:rPr lang="fr-FR" dirty="0"/>
              <a:t> la maladie qui a des résultats peu élevés sur le test de dépistage: la probabilité que le test identifiera correctement une personne n’étant pas atteinte de la maladie.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Critères de Performance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0070C0"/>
                </a:solidFill>
              </a:rPr>
              <a:t>Exactitude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accuracy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/>
              <a:t>Le taux de bonne classification</a:t>
            </a:r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 algn="ctr">
              <a:buNone/>
            </a:pPr>
            <a:r>
              <a:rPr lang="fr-FR" sz="3600" b="1" dirty="0"/>
              <a:t>𝑎𝑐𝑐 = 𝑡𝑏𝑐 = 𝑇𝑃 + 𝑇𝑁 𝑇𝑃 + 𝐹𝑁 + 𝑇𝑁 + 𝐹𝑃 </a:t>
            </a:r>
          </a:p>
          <a:p>
            <a:pPr algn="ctr">
              <a:buNone/>
            </a:pPr>
            <a:r>
              <a:rPr lang="fr-FR" sz="3600" b="1" dirty="0"/>
              <a:t>≈ 𝑇𝑃 + 𝐹𝑁 ∗ 𝑡𝑝𝑟 + 𝐹𝑃 + 𝑇𝑁 ∗ 1 − 𝑓𝑝𝑟 </a:t>
            </a:r>
          </a:p>
          <a:p>
            <a:pPr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Critères de Performance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>Sensibilité/</a:t>
            </a:r>
            <a:r>
              <a:rPr lang="fr-FR" b="1" dirty="0" err="1">
                <a:solidFill>
                  <a:srgbClr val="C00000"/>
                </a:solidFill>
              </a:rPr>
              <a:t>Spécifité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La sensibilité et la spécificité d'une classification doivent toujours être données ensemble.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On peut d'ailleurs définir l'indice de </a:t>
            </a:r>
            <a:r>
              <a:rPr lang="fr-FR" dirty="0" err="1"/>
              <a:t>Youden</a:t>
            </a:r>
            <a:r>
              <a:rPr lang="fr-FR" dirty="0"/>
              <a:t> : </a:t>
            </a:r>
          </a:p>
          <a:p>
            <a:pPr algn="ctr">
              <a:buNone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𝐼𝑌𝑜𝑢𝑑𝑒𝑛 = 𝑆𝑒 + 𝑆𝑝 − 1</a:t>
            </a:r>
          </a:p>
          <a:p>
            <a:pPr algn="ctr">
              <a:buNone/>
            </a:pP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Cet indice révèle l'efficacité de la prédiction :</a:t>
            </a:r>
          </a:p>
          <a:p>
            <a:pPr lvl="1" algn="just">
              <a:buFont typeface="Wingdings" pitchFamily="2" charset="2"/>
              <a:buChar char="q"/>
            </a:pPr>
            <a:r>
              <a:rPr lang="fr-FR" dirty="0"/>
              <a:t> S'il est négatif ou nul, la classification est inefficace. </a:t>
            </a:r>
          </a:p>
          <a:p>
            <a:pPr lvl="1" algn="just">
              <a:buFont typeface="Wingdings" pitchFamily="2" charset="2"/>
              <a:buChar char="q"/>
            </a:pPr>
            <a:r>
              <a:rPr lang="fr-FR" dirty="0"/>
              <a:t>Elle est d'autant plus efficace qu'il se rapproche de 1.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Exemple applicatif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sz="3100" b="1" dirty="0">
                <a:solidFill>
                  <a:srgbClr val="0070C0"/>
                </a:solidFill>
              </a:rPr>
              <a:t>Comportement des clients dans une grande surface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Grâce au programme de fidélité, la grande surface récolte des données sur les habitudes de consommation de ses clients.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b="1" u="sng" dirty="0"/>
              <a:t>Objectif</a:t>
            </a:r>
            <a:r>
              <a:rPr lang="fr-FR" dirty="0"/>
              <a:t>:  Classer les clients selon deux critères afin d’adapter une stratégie marketing.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lvl="1" algn="just">
              <a:buFont typeface="Wingdings" pitchFamily="2" charset="2"/>
              <a:buChar char="q"/>
            </a:pPr>
            <a:r>
              <a:rPr lang="fr-FR" dirty="0"/>
              <a:t>Le </a:t>
            </a:r>
            <a:r>
              <a:rPr lang="fr-FR" b="1" dirty="0"/>
              <a:t>taux de fidélité aux marques</a:t>
            </a:r>
            <a:r>
              <a:rPr lang="fr-FR" dirty="0"/>
              <a:t>, qui nous permet de savoir si un client achète régulièrement les produits des mêmes marques ou si au contraire il n’est pas regardant sur ce critère. </a:t>
            </a:r>
            <a:br>
              <a:rPr lang="fr-FR" dirty="0"/>
            </a:br>
            <a:endParaRPr lang="fr-FR" dirty="0"/>
          </a:p>
          <a:p>
            <a:pPr lvl="1" algn="just">
              <a:buFont typeface="Wingdings" pitchFamily="2" charset="2"/>
              <a:buChar char="q"/>
            </a:pPr>
            <a:r>
              <a:rPr lang="fr-FR" dirty="0"/>
              <a:t>La </a:t>
            </a:r>
            <a:r>
              <a:rPr lang="fr-FR" b="1" dirty="0"/>
              <a:t>sensibilité au prix</a:t>
            </a:r>
            <a:r>
              <a:rPr lang="fr-FR" dirty="0"/>
              <a:t>, qui nous permet de savoir si un client préfère choisir les plus petits prix ou si au contraire il n’hésite pas à payer plus cher pour certains produits. </a:t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Exemple applicatif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sz="3100" b="1" dirty="0">
                <a:solidFill>
                  <a:srgbClr val="0070C0"/>
                </a:solidFill>
              </a:rPr>
              <a:t>Comportement des clients dans une grande surface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programme de fidélité compte 400 clients actifs. </a:t>
            </a:r>
          </a:p>
          <a:p>
            <a:endParaRPr lang="fr-FR" dirty="0"/>
          </a:p>
        </p:txBody>
      </p:sp>
      <p:pic>
        <p:nvPicPr>
          <p:cNvPr id="4" name="Image 3" descr="Figure 5 : sensibilité au prix et fidélité aux marques">
            <a:hlinkClick r:id="rId2" tooltip="&quot;Figure 5 : sensibilité au prix et fidélité aux marques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8064896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Exemple applicatif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sz="3100" b="1" dirty="0">
                <a:solidFill>
                  <a:srgbClr val="0070C0"/>
                </a:solidFill>
              </a:rPr>
              <a:t>Comportement des clients dans une grande surface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Utilisation d’un algorithme qui se base sur la densité locale des observations. (non supervisé)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  <p:pic>
        <p:nvPicPr>
          <p:cNvPr id="4" name="Image 3" descr="Figure 6 : densité des observations et détection des outliers">
            <a:hlinkClick r:id="rId2" tooltip="&quot;Figure 6 : densité des observations et détection des outliers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40968"/>
            <a:ext cx="72008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/>
              <a:t>L'apprentissage automatique est un domaine en constante innovation, il est important de garder à l'esprit que les algorithmes, les méthodes et les approches continueront de </a:t>
            </a:r>
            <a:r>
              <a:rPr lang="fr-FR"/>
              <a:t>changer.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Les algorithmes intelligents, permettant aux systèmes à la fois d’apprendre et de raisonner.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Début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 C’est Alan Turing lui-même qui après avoir, en 1936, jeté les bases conceptuelles du calcul sur machine, donc de l’ordinateur.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Il envisage en 1948 des « </a:t>
            </a:r>
            <a:r>
              <a:rPr lang="fr-FR" i="1" dirty="0" err="1"/>
              <a:t>learning</a:t>
            </a:r>
            <a:r>
              <a:rPr lang="fr-FR" i="1" dirty="0"/>
              <a:t> machines</a:t>
            </a:r>
            <a:r>
              <a:rPr lang="fr-FR" dirty="0"/>
              <a:t> » susceptibles de construire elles-mêmes leurs propres codes.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Apprentissage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Processus de construire un modèle général à partir de données (observations) particulières du monde réel.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 Ainsi, le but est double : </a:t>
            </a:r>
          </a:p>
          <a:p>
            <a:pPr algn="just">
              <a:buNone/>
            </a:pPr>
            <a:r>
              <a:rPr lang="fr-FR" dirty="0"/>
              <a:t>-   Prédire un comportement face à une nouvelle donnée. </a:t>
            </a:r>
          </a:p>
          <a:p>
            <a:pPr algn="just">
              <a:buFontTx/>
              <a:buChar char="-"/>
            </a:pPr>
            <a:r>
              <a:rPr lang="fr-FR" dirty="0"/>
              <a:t>Approximer une fonction ou une densité de probabilité. </a:t>
            </a:r>
          </a:p>
          <a:p>
            <a:pPr algn="just">
              <a:buFontTx/>
              <a:buChar char="-"/>
            </a:pPr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L’apprentissage est définit comme étant la capacité à améliorer les performances au fur et à mesure de l’exercice d’une activité.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Apprentissage automatique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L'apprentissage automatique fait référence au développement, à l’analyse et à l’implémentation de méthodes qui permettent à une machine d’évoluer grâce à un processus d’apprentissage, et ainsi de remplir des tâches qu’il est difficile ou impossible de remplir par des moyens algorithmiques plus classiques. 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 </a:t>
            </a:r>
            <a:r>
              <a:rPr lang="fr-FR" b="1" u="sng" dirty="0">
                <a:solidFill>
                  <a:srgbClr val="0070C0"/>
                </a:solidFill>
              </a:rPr>
              <a:t>Objectif</a:t>
            </a:r>
            <a:r>
              <a:rPr lang="fr-FR" dirty="0"/>
              <a:t> : extraire et exploiter automatiquement l'information présente dans un jeu de données.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Apprentissage automatique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Technique de science des données qui permet aux ordinateurs d’utiliser des données existantes afin de prévoir les tendances, les résultats et les comportements futurs.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r>
              <a:rPr lang="fr-FR" dirty="0"/>
              <a:t>« Champ d'étude qui donne aux ordinateurs la capacité d'apprendre sans être explicitement programmés » [Arthur Samuel]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Champs d’application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dirty="0"/>
              <a:t>Classification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Régression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Détection d’anomalies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Moteurs de recommandation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Types d’apprentissage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r-FR" dirty="0"/>
              <a:t> Apprentissage supervisé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r-FR" dirty="0"/>
              <a:t> Apprentissage non </a:t>
            </a:r>
            <a:r>
              <a:rPr lang="fr-FR" dirty="0" err="1"/>
              <a:t>supervié</a:t>
            </a:r>
            <a:endParaRPr lang="fr-FR" dirty="0"/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r-FR" dirty="0"/>
              <a:t> Apprentissage par renforcement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1285</Words>
  <Application>Microsoft Office PowerPoint</Application>
  <PresentationFormat>Affichage à l'écran (4:3)</PresentationFormat>
  <Paragraphs>124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Introduction</vt:lpstr>
      <vt:lpstr>Début</vt:lpstr>
      <vt:lpstr>Apprentissage</vt:lpstr>
      <vt:lpstr>Apprentissage automatique</vt:lpstr>
      <vt:lpstr>Apprentissage automatique</vt:lpstr>
      <vt:lpstr>Champs d’application</vt:lpstr>
      <vt:lpstr>Types d’apprentissage</vt:lpstr>
      <vt:lpstr>Apprentissage supervisé</vt:lpstr>
      <vt:lpstr>Apprentissage supervisé</vt:lpstr>
      <vt:lpstr>Apprentissage supervisé</vt:lpstr>
      <vt:lpstr>Exemple</vt:lpstr>
      <vt:lpstr>Apprentissage non supervisé </vt:lpstr>
      <vt:lpstr>Apprentissage non supervisé</vt:lpstr>
      <vt:lpstr>Apprentissage par renforcement (AR)</vt:lpstr>
      <vt:lpstr>Apprentissage par renforcement (AR)</vt:lpstr>
      <vt:lpstr>Apprentissage par renforcement (AR)</vt:lpstr>
      <vt:lpstr>Données d’Apprentissage </vt:lpstr>
      <vt:lpstr>Sur apprentissage (overfitting)</vt:lpstr>
      <vt:lpstr>Critères de Performance</vt:lpstr>
      <vt:lpstr>Critères de Performance Tableau de confusion</vt:lpstr>
      <vt:lpstr>Critères de Performance</vt:lpstr>
      <vt:lpstr>Critères de Performance Exactitude (accuracy)</vt:lpstr>
      <vt:lpstr>Critères de Performance Sensibilité/Spécifité</vt:lpstr>
      <vt:lpstr>Exemple applicatif Comportement des clients dans une grande surface</vt:lpstr>
      <vt:lpstr>Exemple applicatif Comportement des clients dans une grande surface</vt:lpstr>
      <vt:lpstr>Exemple applicatif Comportement des clients dans une grande surface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AsmaPC</dc:creator>
  <cp:lastModifiedBy>Asma Asma</cp:lastModifiedBy>
  <cp:revision>9</cp:revision>
  <dcterms:created xsi:type="dcterms:W3CDTF">2017-11-15T06:14:14Z</dcterms:created>
  <dcterms:modified xsi:type="dcterms:W3CDTF">2023-04-17T08:07:25Z</dcterms:modified>
</cp:coreProperties>
</file>