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2" d="100"/>
          <a:sy n="72" d="100"/>
        </p:scale>
        <p:origin x="-110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53ACA8F-F5BB-4E54-B102-FF47195929FC}" type="datetimeFigureOut">
              <a:rPr lang="ar-SA" smtClean="0"/>
              <a:pPr/>
              <a:t>26/05/1442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C7BC784-EAA4-474A-B832-142A4516E709}" type="slidenum">
              <a:rPr lang="ar-SA" smtClean="0"/>
              <a:pPr/>
              <a:t>‹N°›</a:t>
            </a:fld>
            <a:endParaRPr lang="ar-SA"/>
          </a:p>
        </p:txBody>
      </p:sp>
    </p:spTree>
    <p:extLst>
      <p:ext uri="{BB962C8B-B14F-4D97-AF65-F5344CB8AC3E}">
        <p14:creationId xmlns:p14="http://schemas.microsoft.com/office/powerpoint/2010/main" xmlns="" val="65965909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6</a:t>
            </a:fld>
            <a:endParaRPr lang="en-GB" dirty="0"/>
          </a:p>
        </p:txBody>
      </p:sp>
    </p:spTree>
    <p:extLst>
      <p:ext uri="{BB962C8B-B14F-4D97-AF65-F5344CB8AC3E}">
        <p14:creationId xmlns:p14="http://schemas.microsoft.com/office/powerpoint/2010/main" xmlns="" val="1999218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15</a:t>
            </a:fld>
            <a:endParaRPr lang="en-GB" dirty="0"/>
          </a:p>
        </p:txBody>
      </p:sp>
    </p:spTree>
    <p:extLst>
      <p:ext uri="{BB962C8B-B14F-4D97-AF65-F5344CB8AC3E}">
        <p14:creationId xmlns:p14="http://schemas.microsoft.com/office/powerpoint/2010/main" xmlns="" val="3614286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16</a:t>
            </a:fld>
            <a:endParaRPr lang="en-GB" dirty="0"/>
          </a:p>
        </p:txBody>
      </p:sp>
    </p:spTree>
    <p:extLst>
      <p:ext uri="{BB962C8B-B14F-4D97-AF65-F5344CB8AC3E}">
        <p14:creationId xmlns:p14="http://schemas.microsoft.com/office/powerpoint/2010/main" xmlns="" val="2648242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17</a:t>
            </a:fld>
            <a:endParaRPr lang="en-GB" dirty="0"/>
          </a:p>
        </p:txBody>
      </p:sp>
    </p:spTree>
    <p:extLst>
      <p:ext uri="{BB962C8B-B14F-4D97-AF65-F5344CB8AC3E}">
        <p14:creationId xmlns:p14="http://schemas.microsoft.com/office/powerpoint/2010/main" xmlns="" val="2615704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18</a:t>
            </a:fld>
            <a:endParaRPr lang="en-GB" dirty="0"/>
          </a:p>
        </p:txBody>
      </p:sp>
    </p:spTree>
    <p:extLst>
      <p:ext uri="{BB962C8B-B14F-4D97-AF65-F5344CB8AC3E}">
        <p14:creationId xmlns:p14="http://schemas.microsoft.com/office/powerpoint/2010/main" xmlns="" val="672851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19</a:t>
            </a:fld>
            <a:endParaRPr lang="en-GB" dirty="0"/>
          </a:p>
        </p:txBody>
      </p:sp>
    </p:spTree>
    <p:extLst>
      <p:ext uri="{BB962C8B-B14F-4D97-AF65-F5344CB8AC3E}">
        <p14:creationId xmlns:p14="http://schemas.microsoft.com/office/powerpoint/2010/main" xmlns="" val="2851666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20</a:t>
            </a:fld>
            <a:endParaRPr lang="en-GB" dirty="0"/>
          </a:p>
        </p:txBody>
      </p:sp>
    </p:spTree>
    <p:extLst>
      <p:ext uri="{BB962C8B-B14F-4D97-AF65-F5344CB8AC3E}">
        <p14:creationId xmlns:p14="http://schemas.microsoft.com/office/powerpoint/2010/main" xmlns="" val="4267137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21</a:t>
            </a:fld>
            <a:endParaRPr lang="en-GB" dirty="0"/>
          </a:p>
        </p:txBody>
      </p:sp>
    </p:spTree>
    <p:extLst>
      <p:ext uri="{BB962C8B-B14F-4D97-AF65-F5344CB8AC3E}">
        <p14:creationId xmlns:p14="http://schemas.microsoft.com/office/powerpoint/2010/main" xmlns="" val="2863727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عنصر نائب لصورة الشريحة 1"/>
          <p:cNvSpPr>
            <a:spLocks noGrp="1" noRot="1" noChangeAspect="1" noTextEdit="1"/>
          </p:cNvSpPr>
          <p:nvPr>
            <p:ph type="sldImg"/>
          </p:nvPr>
        </p:nvSpPr>
        <p:spPr>
          <a:xfrm>
            <a:off x="1146175" y="687388"/>
            <a:ext cx="4568825" cy="3427412"/>
          </a:xfrm>
          <a:ln/>
        </p:spPr>
      </p:sp>
      <p:sp>
        <p:nvSpPr>
          <p:cNvPr id="47107" name="عنصر نائب للملاحظات 2"/>
          <p:cNvSpPr>
            <a:spLocks noGrp="1"/>
          </p:cNvSpPr>
          <p:nvPr>
            <p:ph type="body" idx="1"/>
          </p:nvPr>
        </p:nvSpPr>
        <p:spPr>
          <a:noFill/>
          <a:ln/>
        </p:spPr>
        <p:txBody>
          <a:bodyPr/>
          <a:lstStyle/>
          <a:p>
            <a:pPr eaLnBrk="1" hangingPunct="1"/>
            <a:endParaRPr lang="en-GB" dirty="0" smtClean="0"/>
          </a:p>
        </p:txBody>
      </p:sp>
      <p:sp>
        <p:nvSpPr>
          <p:cNvPr id="47108" name="عنصر نائب لرقم الشريحة 3"/>
          <p:cNvSpPr>
            <a:spLocks noGrp="1"/>
          </p:cNvSpPr>
          <p:nvPr>
            <p:ph type="sldNum" sz="quarter" idx="5"/>
          </p:nvPr>
        </p:nvSpPr>
        <p:spPr>
          <a:noFill/>
        </p:spPr>
        <p:txBody>
          <a:bodyPr/>
          <a:lstStyle/>
          <a:p>
            <a:fld id="{5DADD249-0C6C-4F05-BFC4-8BDD39CAD0C1}" type="slidenum">
              <a:rPr lang="ar-SA"/>
              <a:pPr/>
              <a:t>22</a:t>
            </a:fld>
            <a:endParaRPr lang="en-GB" dirty="0"/>
          </a:p>
        </p:txBody>
      </p:sp>
    </p:spTree>
    <p:extLst>
      <p:ext uri="{BB962C8B-B14F-4D97-AF65-F5344CB8AC3E}">
        <p14:creationId xmlns:p14="http://schemas.microsoft.com/office/powerpoint/2010/main" xmlns="" val="1946289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عنصر نائب لصورة الشريحة 1"/>
          <p:cNvSpPr>
            <a:spLocks noGrp="1" noRot="1" noChangeAspect="1" noTextEdit="1"/>
          </p:cNvSpPr>
          <p:nvPr>
            <p:ph type="sldImg"/>
          </p:nvPr>
        </p:nvSpPr>
        <p:spPr>
          <a:xfrm>
            <a:off x="1146175" y="687388"/>
            <a:ext cx="4568825" cy="3427412"/>
          </a:xfrm>
          <a:ln/>
        </p:spPr>
      </p:sp>
      <p:sp>
        <p:nvSpPr>
          <p:cNvPr id="48131" name="عنصر نائب للملاحظات 2"/>
          <p:cNvSpPr>
            <a:spLocks noGrp="1"/>
          </p:cNvSpPr>
          <p:nvPr>
            <p:ph type="body" idx="1"/>
          </p:nvPr>
        </p:nvSpPr>
        <p:spPr>
          <a:noFill/>
          <a:ln/>
        </p:spPr>
        <p:txBody>
          <a:bodyPr/>
          <a:lstStyle/>
          <a:p>
            <a:pPr eaLnBrk="1" hangingPunct="1"/>
            <a:endParaRPr lang="en-GB" dirty="0" smtClean="0"/>
          </a:p>
        </p:txBody>
      </p:sp>
      <p:sp>
        <p:nvSpPr>
          <p:cNvPr id="48132" name="عنصر نائب لرقم الشريحة 3"/>
          <p:cNvSpPr>
            <a:spLocks noGrp="1"/>
          </p:cNvSpPr>
          <p:nvPr>
            <p:ph type="sldNum" sz="quarter" idx="5"/>
          </p:nvPr>
        </p:nvSpPr>
        <p:spPr>
          <a:noFill/>
        </p:spPr>
        <p:txBody>
          <a:bodyPr/>
          <a:lstStyle/>
          <a:p>
            <a:fld id="{5A8B1CC1-341B-4989-A709-5FED7EE7A4B1}" type="slidenum">
              <a:rPr lang="ar-SA"/>
              <a:pPr/>
              <a:t>23</a:t>
            </a:fld>
            <a:endParaRPr lang="en-GB" dirty="0"/>
          </a:p>
        </p:txBody>
      </p:sp>
    </p:spTree>
    <p:extLst>
      <p:ext uri="{BB962C8B-B14F-4D97-AF65-F5344CB8AC3E}">
        <p14:creationId xmlns:p14="http://schemas.microsoft.com/office/powerpoint/2010/main" xmlns="" val="3076220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عنصر نائب لصورة الشريحة 1"/>
          <p:cNvSpPr>
            <a:spLocks noGrp="1" noRot="1" noChangeAspect="1" noTextEdit="1"/>
          </p:cNvSpPr>
          <p:nvPr>
            <p:ph type="sldImg"/>
          </p:nvPr>
        </p:nvSpPr>
        <p:spPr>
          <a:xfrm>
            <a:off x="1146175" y="687388"/>
            <a:ext cx="4568825" cy="3427412"/>
          </a:xfrm>
          <a:ln/>
        </p:spPr>
      </p:sp>
      <p:sp>
        <p:nvSpPr>
          <p:cNvPr id="49155" name="عنصر نائب للملاحظات 2"/>
          <p:cNvSpPr>
            <a:spLocks noGrp="1"/>
          </p:cNvSpPr>
          <p:nvPr>
            <p:ph type="body" idx="1"/>
          </p:nvPr>
        </p:nvSpPr>
        <p:spPr>
          <a:noFill/>
          <a:ln/>
        </p:spPr>
        <p:txBody>
          <a:bodyPr/>
          <a:lstStyle/>
          <a:p>
            <a:pPr eaLnBrk="1" hangingPunct="1"/>
            <a:endParaRPr lang="en-GB" dirty="0" smtClean="0"/>
          </a:p>
        </p:txBody>
      </p:sp>
      <p:sp>
        <p:nvSpPr>
          <p:cNvPr id="49156" name="عنصر نائب لرقم الشريحة 3"/>
          <p:cNvSpPr>
            <a:spLocks noGrp="1"/>
          </p:cNvSpPr>
          <p:nvPr>
            <p:ph type="sldNum" sz="quarter" idx="5"/>
          </p:nvPr>
        </p:nvSpPr>
        <p:spPr>
          <a:noFill/>
        </p:spPr>
        <p:txBody>
          <a:bodyPr/>
          <a:lstStyle/>
          <a:p>
            <a:fld id="{85140D3B-A4B1-4380-9866-F0DB5864F8AE}" type="slidenum">
              <a:rPr lang="ar-SA"/>
              <a:pPr/>
              <a:t>24</a:t>
            </a:fld>
            <a:endParaRPr lang="en-GB" dirty="0"/>
          </a:p>
        </p:txBody>
      </p:sp>
    </p:spTree>
    <p:extLst>
      <p:ext uri="{BB962C8B-B14F-4D97-AF65-F5344CB8AC3E}">
        <p14:creationId xmlns:p14="http://schemas.microsoft.com/office/powerpoint/2010/main" xmlns="" val="342073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6175" y="687388"/>
            <a:ext cx="4568825" cy="3427412"/>
          </a:xfrm>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CA4C2B5C-40C6-4701-8D5A-4F0D52F3B85C}" type="slidenum">
              <a:rPr lang="ar-SA" smtClean="0"/>
              <a:pPr/>
              <a:t>7</a:t>
            </a:fld>
            <a:endParaRPr lang="en-GB" dirty="0"/>
          </a:p>
        </p:txBody>
      </p:sp>
    </p:spTree>
    <p:extLst>
      <p:ext uri="{BB962C8B-B14F-4D97-AF65-F5344CB8AC3E}">
        <p14:creationId xmlns:p14="http://schemas.microsoft.com/office/powerpoint/2010/main" xmlns="" val="25339815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عنصر نائب لصورة الشريحة 1"/>
          <p:cNvSpPr>
            <a:spLocks noGrp="1" noRot="1" noChangeAspect="1" noTextEdit="1"/>
          </p:cNvSpPr>
          <p:nvPr>
            <p:ph type="sldImg"/>
          </p:nvPr>
        </p:nvSpPr>
        <p:spPr>
          <a:xfrm>
            <a:off x="1146175" y="687388"/>
            <a:ext cx="4568825" cy="3427412"/>
          </a:xfrm>
          <a:ln/>
        </p:spPr>
      </p:sp>
      <p:sp>
        <p:nvSpPr>
          <p:cNvPr id="50179" name="عنصر نائب للملاحظات 2"/>
          <p:cNvSpPr>
            <a:spLocks noGrp="1"/>
          </p:cNvSpPr>
          <p:nvPr>
            <p:ph type="body" idx="1"/>
          </p:nvPr>
        </p:nvSpPr>
        <p:spPr>
          <a:noFill/>
          <a:ln/>
        </p:spPr>
        <p:txBody>
          <a:bodyPr/>
          <a:lstStyle/>
          <a:p>
            <a:pPr eaLnBrk="1" hangingPunct="1"/>
            <a:endParaRPr lang="en-GB" dirty="0" smtClean="0"/>
          </a:p>
        </p:txBody>
      </p:sp>
      <p:sp>
        <p:nvSpPr>
          <p:cNvPr id="50180" name="عنصر نائب لرقم الشريحة 3"/>
          <p:cNvSpPr>
            <a:spLocks noGrp="1"/>
          </p:cNvSpPr>
          <p:nvPr>
            <p:ph type="sldNum" sz="quarter" idx="5"/>
          </p:nvPr>
        </p:nvSpPr>
        <p:spPr>
          <a:noFill/>
        </p:spPr>
        <p:txBody>
          <a:bodyPr/>
          <a:lstStyle/>
          <a:p>
            <a:fld id="{60E5C1F6-1248-4BBF-9672-49AA53BBCA9D}" type="slidenum">
              <a:rPr lang="ar-SA"/>
              <a:pPr/>
              <a:t>25</a:t>
            </a:fld>
            <a:endParaRPr lang="en-GB" dirty="0"/>
          </a:p>
        </p:txBody>
      </p:sp>
    </p:spTree>
    <p:extLst>
      <p:ext uri="{BB962C8B-B14F-4D97-AF65-F5344CB8AC3E}">
        <p14:creationId xmlns:p14="http://schemas.microsoft.com/office/powerpoint/2010/main" xmlns="" val="1284988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عنصر نائب لصورة الشريحة 1"/>
          <p:cNvSpPr>
            <a:spLocks noGrp="1" noRot="1" noChangeAspect="1" noTextEdit="1"/>
          </p:cNvSpPr>
          <p:nvPr>
            <p:ph type="sldImg"/>
          </p:nvPr>
        </p:nvSpPr>
        <p:spPr>
          <a:xfrm>
            <a:off x="1146175" y="687388"/>
            <a:ext cx="4568825" cy="3427412"/>
          </a:xfrm>
          <a:ln/>
        </p:spPr>
      </p:sp>
      <p:sp>
        <p:nvSpPr>
          <p:cNvPr id="51203" name="عنصر نائب للملاحظات 2"/>
          <p:cNvSpPr>
            <a:spLocks noGrp="1"/>
          </p:cNvSpPr>
          <p:nvPr>
            <p:ph type="body" idx="1"/>
          </p:nvPr>
        </p:nvSpPr>
        <p:spPr>
          <a:noFill/>
          <a:ln/>
        </p:spPr>
        <p:txBody>
          <a:bodyPr/>
          <a:lstStyle/>
          <a:p>
            <a:pPr eaLnBrk="1" hangingPunct="1"/>
            <a:endParaRPr lang="en-GB" dirty="0" smtClean="0"/>
          </a:p>
        </p:txBody>
      </p:sp>
      <p:sp>
        <p:nvSpPr>
          <p:cNvPr id="51204" name="عنصر نائب لرقم الشريحة 3"/>
          <p:cNvSpPr>
            <a:spLocks noGrp="1"/>
          </p:cNvSpPr>
          <p:nvPr>
            <p:ph type="sldNum" sz="quarter" idx="5"/>
          </p:nvPr>
        </p:nvSpPr>
        <p:spPr>
          <a:noFill/>
        </p:spPr>
        <p:txBody>
          <a:bodyPr/>
          <a:lstStyle/>
          <a:p>
            <a:fld id="{10BAEF59-8F97-4AFD-814D-C9408930061D}" type="slidenum">
              <a:rPr lang="ar-SA"/>
              <a:pPr/>
              <a:t>26</a:t>
            </a:fld>
            <a:endParaRPr lang="en-GB" dirty="0"/>
          </a:p>
        </p:txBody>
      </p:sp>
    </p:spTree>
    <p:extLst>
      <p:ext uri="{BB962C8B-B14F-4D97-AF65-F5344CB8AC3E}">
        <p14:creationId xmlns:p14="http://schemas.microsoft.com/office/powerpoint/2010/main" xmlns="" val="49330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8</a:t>
            </a:fld>
            <a:endParaRPr lang="en-GB" dirty="0"/>
          </a:p>
        </p:txBody>
      </p:sp>
    </p:spTree>
    <p:extLst>
      <p:ext uri="{BB962C8B-B14F-4D97-AF65-F5344CB8AC3E}">
        <p14:creationId xmlns:p14="http://schemas.microsoft.com/office/powerpoint/2010/main" xmlns="" val="244622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6175" y="687388"/>
            <a:ext cx="4568825" cy="3427412"/>
          </a:xfrm>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CA4C2B5C-40C6-4701-8D5A-4F0D52F3B85C}" type="slidenum">
              <a:rPr lang="ar-SA" smtClean="0"/>
              <a:pPr/>
              <a:t>9</a:t>
            </a:fld>
            <a:endParaRPr lang="en-GB" dirty="0"/>
          </a:p>
        </p:txBody>
      </p:sp>
    </p:spTree>
    <p:extLst>
      <p:ext uri="{BB962C8B-B14F-4D97-AF65-F5344CB8AC3E}">
        <p14:creationId xmlns:p14="http://schemas.microsoft.com/office/powerpoint/2010/main" xmlns="" val="2495467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10</a:t>
            </a:fld>
            <a:endParaRPr lang="en-GB" dirty="0"/>
          </a:p>
        </p:txBody>
      </p:sp>
    </p:spTree>
    <p:extLst>
      <p:ext uri="{BB962C8B-B14F-4D97-AF65-F5344CB8AC3E}">
        <p14:creationId xmlns:p14="http://schemas.microsoft.com/office/powerpoint/2010/main" xmlns="" val="1363813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11</a:t>
            </a:fld>
            <a:endParaRPr lang="en-GB" dirty="0"/>
          </a:p>
        </p:txBody>
      </p:sp>
    </p:spTree>
    <p:extLst>
      <p:ext uri="{BB962C8B-B14F-4D97-AF65-F5344CB8AC3E}">
        <p14:creationId xmlns:p14="http://schemas.microsoft.com/office/powerpoint/2010/main" xmlns="" val="108016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12</a:t>
            </a:fld>
            <a:endParaRPr lang="en-GB" dirty="0"/>
          </a:p>
        </p:txBody>
      </p:sp>
    </p:spTree>
    <p:extLst>
      <p:ext uri="{BB962C8B-B14F-4D97-AF65-F5344CB8AC3E}">
        <p14:creationId xmlns:p14="http://schemas.microsoft.com/office/powerpoint/2010/main" xmlns="" val="2876065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7DB216D1-6931-4C8D-B8E4-9684D63CCDC0}" type="slidenum">
              <a:rPr lang="en-GB" smtClean="0"/>
              <a:pPr/>
              <a:t>13</a:t>
            </a:fld>
            <a:endParaRPr lang="en-GB" dirty="0"/>
          </a:p>
        </p:txBody>
      </p:sp>
    </p:spTree>
    <p:extLst>
      <p:ext uri="{BB962C8B-B14F-4D97-AF65-F5344CB8AC3E}">
        <p14:creationId xmlns:p14="http://schemas.microsoft.com/office/powerpoint/2010/main" xmlns="" val="667018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6175" y="687388"/>
            <a:ext cx="4568825" cy="3427412"/>
          </a:xfrm>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CA4C2B5C-40C6-4701-8D5A-4F0D52F3B85C}" type="slidenum">
              <a:rPr lang="ar-SA" smtClean="0"/>
              <a:pPr/>
              <a:t>14</a:t>
            </a:fld>
            <a:endParaRPr lang="en-GB" dirty="0"/>
          </a:p>
        </p:txBody>
      </p:sp>
    </p:spTree>
    <p:extLst>
      <p:ext uri="{BB962C8B-B14F-4D97-AF65-F5344CB8AC3E}">
        <p14:creationId xmlns:p14="http://schemas.microsoft.com/office/powerpoint/2010/main" xmlns="" val="183163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242922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220833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3117167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en-GB"/>
          </a:p>
        </p:txBody>
      </p:sp>
      <p:sp>
        <p:nvSpPr>
          <p:cNvPr id="3" name="عنصر نائب للجدول 2"/>
          <p:cNvSpPr>
            <a:spLocks noGrp="1"/>
          </p:cNvSpPr>
          <p:nvPr>
            <p:ph type="tbl" idx="1"/>
          </p:nvPr>
        </p:nvSpPr>
        <p:spPr>
          <a:xfrm>
            <a:off x="457200" y="1600200"/>
            <a:ext cx="8229600" cy="4525963"/>
          </a:xfrm>
        </p:spPr>
        <p:txBody>
          <a:bodyPr/>
          <a:lstStyle/>
          <a:p>
            <a:endParaRPr lang="en-GB" dirty="0"/>
          </a:p>
        </p:txBody>
      </p:sp>
      <p:sp>
        <p:nvSpPr>
          <p:cNvPr id="4" name="عنصر نائب للتاريخ 3"/>
          <p:cNvSpPr>
            <a:spLocks noGrp="1"/>
          </p:cNvSpPr>
          <p:nvPr>
            <p:ph type="dt" sz="half" idx="10"/>
          </p:nvPr>
        </p:nvSpPr>
        <p:spPr>
          <a:xfrm>
            <a:off x="6553200" y="6245225"/>
            <a:ext cx="2133600" cy="476250"/>
          </a:xfrm>
        </p:spPr>
        <p:txBody>
          <a:bodyPr/>
          <a:lstStyle>
            <a:lvl1pPr>
              <a:defRPr/>
            </a:lvl1pPr>
          </a:lstStyle>
          <a:p>
            <a:fld id="{F65582FA-3DAF-4425-97E5-16451D3954A9}" type="datetime1">
              <a:rPr lang="en-US" smtClean="0"/>
              <a:pPr/>
              <a:t>1/9/2021</a:t>
            </a:fld>
            <a:endParaRPr lang="en-GB" dirty="0"/>
          </a:p>
        </p:txBody>
      </p:sp>
      <p:sp>
        <p:nvSpPr>
          <p:cNvPr id="5" name="عنصر نائب للتذييل 4"/>
          <p:cNvSpPr>
            <a:spLocks noGrp="1"/>
          </p:cNvSpPr>
          <p:nvPr>
            <p:ph type="ftr" sz="quarter" idx="11"/>
          </p:nvPr>
        </p:nvSpPr>
        <p:spPr>
          <a:xfrm>
            <a:off x="3124200" y="6245225"/>
            <a:ext cx="2895600" cy="476250"/>
          </a:xfrm>
        </p:spPr>
        <p:txBody>
          <a:bodyPr/>
          <a:lstStyle>
            <a:lvl1pPr>
              <a:defRPr/>
            </a:lvl1pPr>
          </a:lstStyle>
          <a:p>
            <a:endParaRPr lang="en-GB" dirty="0"/>
          </a:p>
        </p:txBody>
      </p:sp>
      <p:sp>
        <p:nvSpPr>
          <p:cNvPr id="6" name="عنصر نائب لرقم الشريحة 5"/>
          <p:cNvSpPr>
            <a:spLocks noGrp="1"/>
          </p:cNvSpPr>
          <p:nvPr>
            <p:ph type="sldNum" sz="quarter" idx="12"/>
          </p:nvPr>
        </p:nvSpPr>
        <p:spPr>
          <a:xfrm>
            <a:off x="228600" y="6381750"/>
            <a:ext cx="2133600" cy="476250"/>
          </a:xfrm>
        </p:spPr>
        <p:txBody>
          <a:bodyPr/>
          <a:lstStyle>
            <a:lvl1pPr>
              <a:defRPr/>
            </a:lvl1pPr>
          </a:lstStyle>
          <a:p>
            <a:fld id="{5292F916-D066-4029-AD54-38C80C01B048}" type="slidenum">
              <a:rPr lang="ar-SA"/>
              <a:pPr/>
              <a:t>‹N°›</a:t>
            </a:fld>
            <a:endParaRPr lang="en-GB" dirty="0"/>
          </a:p>
        </p:txBody>
      </p:sp>
    </p:spTree>
    <p:extLst>
      <p:ext uri="{BB962C8B-B14F-4D97-AF65-F5344CB8AC3E}">
        <p14:creationId xmlns:p14="http://schemas.microsoft.com/office/powerpoint/2010/main" xmlns="" val="412405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1303089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4032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416537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254652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41307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186802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404189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197CCF-1AA0-4055-BFE6-B9D59D32557F}" type="datetimeFigureOut">
              <a:rPr lang="ar-SA" smtClean="0"/>
              <a:pPr/>
              <a:t>26/05/1442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2098191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197CCF-1AA0-4055-BFE6-B9D59D32557F}" type="datetimeFigureOut">
              <a:rPr lang="ar-SA" smtClean="0"/>
              <a:pPr/>
              <a:t>26/05/1442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34B79BF-4CA4-4801-9FE8-D2D79A030294}" type="slidenum">
              <a:rPr lang="ar-SA" smtClean="0"/>
              <a:pPr/>
              <a:t>‹N°›</a:t>
            </a:fld>
            <a:endParaRPr lang="ar-SA"/>
          </a:p>
        </p:txBody>
      </p:sp>
    </p:spTree>
    <p:extLst>
      <p:ext uri="{BB962C8B-B14F-4D97-AF65-F5344CB8AC3E}">
        <p14:creationId xmlns:p14="http://schemas.microsoft.com/office/powerpoint/2010/main" xmlns="" val="4160080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16633"/>
            <a:ext cx="7772400" cy="1008111"/>
          </a:xfrm>
        </p:spPr>
        <p:txBody>
          <a:bodyPr>
            <a:normAutofit/>
          </a:bodyPr>
          <a:lstStyle/>
          <a:p>
            <a:r>
              <a:rPr lang="ar-SA" sz="4800" b="1" dirty="0" smtClean="0"/>
              <a:t>التنفيذ الاستراتيجي</a:t>
            </a:r>
            <a:endParaRPr lang="ar-SA" sz="4800" b="1" dirty="0"/>
          </a:p>
        </p:txBody>
      </p:sp>
      <p:sp>
        <p:nvSpPr>
          <p:cNvPr id="3" name="عنوان فرعي 2"/>
          <p:cNvSpPr>
            <a:spLocks noGrp="1"/>
          </p:cNvSpPr>
          <p:nvPr>
            <p:ph type="subTitle" idx="1"/>
          </p:nvPr>
        </p:nvSpPr>
        <p:spPr>
          <a:xfrm>
            <a:off x="755576" y="1052736"/>
            <a:ext cx="7776864" cy="4968552"/>
          </a:xfrm>
        </p:spPr>
        <p:txBody>
          <a:bodyPr>
            <a:normAutofit fontScale="25000" lnSpcReduction="20000"/>
          </a:bodyPr>
          <a:lstStyle/>
          <a:p>
            <a:pPr algn="r"/>
            <a:r>
              <a:rPr lang="ar-SA" sz="16000" b="1" dirty="0" smtClean="0">
                <a:solidFill>
                  <a:schemeClr val="tx1"/>
                </a:solidFill>
              </a:rPr>
              <a:t>مفهوم وأهمية التنفيذ الاستراتيجي</a:t>
            </a:r>
          </a:p>
          <a:p>
            <a:pPr algn="r"/>
            <a:r>
              <a:rPr lang="ar-SA" sz="11200" b="1" dirty="0" smtClean="0">
                <a:solidFill>
                  <a:schemeClr val="tx1"/>
                </a:solidFill>
              </a:rPr>
              <a:t>تنفيذ الاستراتيجية عبارة عن سلسلة من الانشطة المترابطة مع بعضها البعض والتي تتضمن متطلبات الاستراتيجية التي يتم اختيارها </a:t>
            </a:r>
          </a:p>
          <a:p>
            <a:pPr algn="r">
              <a:lnSpc>
                <a:spcPct val="145000"/>
              </a:lnSpc>
              <a:buClr>
                <a:schemeClr val="tx1"/>
              </a:buClr>
            </a:pPr>
            <a:r>
              <a:rPr lang="ar-SA" sz="11200" b="1" dirty="0" smtClean="0">
                <a:solidFill>
                  <a:schemeClr val="tx1"/>
                </a:solidFill>
                <a:cs typeface="Simplified Arabic" pitchFamily="2" charset="-78"/>
              </a:rPr>
              <a:t>إن النجاح في تخطيط أو صياغة الاستراتيجية لا يضمن بالضرورة النجاح في تطبيقها، فكم من استراتيجية جيدة كتب لها الفشل بسبب التطبيق، فالتنفيذ قد يحول خطة </a:t>
            </a:r>
            <a:r>
              <a:rPr lang="ar-AE" sz="11200" b="1" dirty="0" smtClean="0">
                <a:solidFill>
                  <a:schemeClr val="tx1"/>
                </a:solidFill>
                <a:cs typeface="Simplified Arabic" pitchFamily="2" charset="-78"/>
              </a:rPr>
              <a:t>جيدة </a:t>
            </a:r>
            <a:r>
              <a:rPr lang="ar-SA" sz="11200" b="1" dirty="0" smtClean="0">
                <a:solidFill>
                  <a:schemeClr val="tx1"/>
                </a:solidFill>
                <a:cs typeface="Simplified Arabic" pitchFamily="2" charset="-78"/>
              </a:rPr>
              <a:t>إلى فاشلة، أو خطة مشكوك فيها إلى ناجحة.</a:t>
            </a:r>
          </a:p>
          <a:p>
            <a:pPr algn="r">
              <a:lnSpc>
                <a:spcPct val="145000"/>
              </a:lnSpc>
              <a:buClr>
                <a:schemeClr val="tx1"/>
              </a:buClr>
            </a:pPr>
            <a:r>
              <a:rPr lang="ar-SA" sz="11200" b="1" dirty="0" smtClean="0">
                <a:solidFill>
                  <a:schemeClr val="tx1"/>
                </a:solidFill>
                <a:cs typeface="Simplified Arabic" pitchFamily="2" charset="-78"/>
              </a:rPr>
              <a:t> وغالبا ما يكون التطبيق أكثر صعوبة من التخطيط أو الصياغة، لأنه يحتوي على عمليات وأنشطة فعلية</a:t>
            </a:r>
            <a:endParaRPr lang="en-GB" sz="11200" b="1" dirty="0" smtClean="0">
              <a:solidFill>
                <a:schemeClr val="tx1"/>
              </a:solidFill>
              <a:cs typeface="Simplified Arabic" pitchFamily="2" charset="-78"/>
            </a:endParaRPr>
          </a:p>
          <a:p>
            <a:pPr algn="r"/>
            <a:endParaRPr lang="ar-SA" b="1" dirty="0">
              <a:solidFill>
                <a:schemeClr val="tx1"/>
              </a:solidFill>
            </a:endParaRPr>
          </a:p>
        </p:txBody>
      </p:sp>
    </p:spTree>
    <p:extLst>
      <p:ext uri="{BB962C8B-B14F-4D97-AF65-F5344CB8AC3E}">
        <p14:creationId xmlns:p14="http://schemas.microsoft.com/office/powerpoint/2010/main" xmlns="" val="1337748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kern="10" dirty="0" smtClean="0">
                <a:ln w="31750">
                  <a:solidFill>
                    <a:srgbClr val="0000FF"/>
                  </a:solidFill>
                  <a:round/>
                  <a:headEnd/>
                  <a:tailEnd/>
                </a:ln>
                <a:solidFill>
                  <a:srgbClr val="0000FF"/>
                </a:solidFill>
                <a:latin typeface="Arial Black"/>
              </a:rPr>
              <a:t>1- تحديد الأهداف السنوية</a:t>
            </a:r>
            <a:r>
              <a:rPr lang="en-GB" kern="10" dirty="0" smtClean="0">
                <a:ln w="31750">
                  <a:solidFill>
                    <a:srgbClr val="0000FF"/>
                  </a:solidFill>
                  <a:round/>
                  <a:headEnd/>
                  <a:tailEnd/>
                </a:ln>
                <a:solidFill>
                  <a:srgbClr val="0000FF"/>
                </a:solidFill>
                <a:latin typeface="Arial Black"/>
              </a:rPr>
              <a:t/>
            </a:r>
            <a:br>
              <a:rPr lang="en-GB" kern="10" dirty="0" smtClean="0">
                <a:ln w="31750">
                  <a:solidFill>
                    <a:srgbClr val="0000FF"/>
                  </a:solidFill>
                  <a:round/>
                  <a:headEnd/>
                  <a:tailEnd/>
                </a:ln>
                <a:solidFill>
                  <a:srgbClr val="0000FF"/>
                </a:solidFill>
                <a:latin typeface="Arial Black"/>
              </a:rPr>
            </a:br>
            <a:endParaRPr lang="en-GB" dirty="0"/>
          </a:p>
        </p:txBody>
      </p:sp>
      <p:sp>
        <p:nvSpPr>
          <p:cNvPr id="3" name="عنصر نائب للمحتوى 2"/>
          <p:cNvSpPr>
            <a:spLocks noGrp="1"/>
          </p:cNvSpPr>
          <p:nvPr>
            <p:ph idx="1"/>
          </p:nvPr>
        </p:nvSpPr>
        <p:spPr/>
        <p:txBody>
          <a:bodyPr/>
          <a:lstStyle/>
          <a:p>
            <a:pPr algn="r" rtl="1">
              <a:lnSpc>
                <a:spcPct val="155000"/>
              </a:lnSpc>
              <a:buClr>
                <a:schemeClr val="tx1"/>
              </a:buClr>
              <a:buFontTx/>
              <a:buNone/>
            </a:pPr>
            <a:r>
              <a:rPr lang="ar-SA" b="1" dirty="0" smtClean="0"/>
              <a:t>حتى يمكن تنفيذ  الإستراتيجية لا بد من تحديد الأهداف السنوية، ويتم تحديدها بطريقة لامركزية، إذ يقوم مدير كل إدارة أو قسم بتحديد الأهداف الخاصة  بإدارته أو قسمه، وذلك في ضوء الأهداف الإستراتيجية  أو الطويلة الأجل للمنظمة</a:t>
            </a:r>
            <a:endParaRPr lang="en-GB" b="1"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10</a:t>
            </a:fld>
            <a:endParaRPr lang="en-GB" dirty="0"/>
          </a:p>
        </p:txBody>
      </p:sp>
    </p:spTree>
    <p:extLst>
      <p:ext uri="{BB962C8B-B14F-4D97-AF65-F5344CB8AC3E}">
        <p14:creationId xmlns:p14="http://schemas.microsoft.com/office/powerpoint/2010/main" xmlns="" val="2497852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1"/>
            <a:r>
              <a:rPr lang="ar-SA" b="1" kern="10" dirty="0" smtClean="0">
                <a:ln w="31750">
                  <a:solidFill>
                    <a:srgbClr val="008000"/>
                  </a:solidFill>
                  <a:round/>
                  <a:headEnd/>
                  <a:tailEnd/>
                </a:ln>
                <a:solidFill>
                  <a:srgbClr val="008000"/>
                </a:solidFill>
                <a:latin typeface="Impact"/>
              </a:rPr>
              <a:t>أهمية تحديد الأهداف السنوية</a:t>
            </a:r>
            <a:r>
              <a:rPr lang="en-GB" kern="10" dirty="0" smtClean="0">
                <a:ln w="31750">
                  <a:solidFill>
                    <a:srgbClr val="008000"/>
                  </a:solidFill>
                  <a:round/>
                  <a:headEnd/>
                  <a:tailEnd/>
                </a:ln>
                <a:solidFill>
                  <a:srgbClr val="008000"/>
                </a:solidFill>
                <a:latin typeface="Impact"/>
              </a:rPr>
              <a:t/>
            </a:r>
            <a:br>
              <a:rPr lang="en-GB" kern="10" dirty="0" smtClean="0">
                <a:ln w="31750">
                  <a:solidFill>
                    <a:srgbClr val="008000"/>
                  </a:solidFill>
                  <a:round/>
                  <a:headEnd/>
                  <a:tailEnd/>
                </a:ln>
                <a:solidFill>
                  <a:srgbClr val="008000"/>
                </a:solidFill>
                <a:latin typeface="Impact"/>
              </a:rPr>
            </a:br>
            <a:endParaRPr lang="en-GB" dirty="0"/>
          </a:p>
        </p:txBody>
      </p:sp>
      <p:sp>
        <p:nvSpPr>
          <p:cNvPr id="3" name="عنصر نائب للمحتوى 2"/>
          <p:cNvSpPr>
            <a:spLocks noGrp="1"/>
          </p:cNvSpPr>
          <p:nvPr>
            <p:ph idx="1"/>
          </p:nvPr>
        </p:nvSpPr>
        <p:spPr/>
        <p:txBody>
          <a:bodyPr>
            <a:normAutofit fontScale="92500" lnSpcReduction="20000"/>
          </a:bodyPr>
          <a:lstStyle/>
          <a:p>
            <a:pPr algn="r" rtl="1">
              <a:lnSpc>
                <a:spcPct val="145000"/>
              </a:lnSpc>
              <a:buClr>
                <a:schemeClr val="tx1"/>
              </a:buClr>
              <a:buFontTx/>
              <a:buNone/>
            </a:pPr>
            <a:r>
              <a:rPr lang="ar-SA" b="1" dirty="0" smtClean="0"/>
              <a:t>يعد تحديد الأهداف السنوية عاملا رئيسيا يأتي في مقدمة المتطلبات اللازمة لعملية تطبيق الإستراتيجية وذلك لأنها:</a:t>
            </a:r>
          </a:p>
          <a:p>
            <a:pPr algn="r" rtl="1">
              <a:lnSpc>
                <a:spcPct val="145000"/>
              </a:lnSpc>
              <a:buClr>
                <a:schemeClr val="tx1"/>
              </a:buClr>
              <a:buFontTx/>
              <a:buBlip>
                <a:blip r:embed="rId3"/>
              </a:buBlip>
            </a:pPr>
            <a:r>
              <a:rPr lang="ar-SA" b="1" dirty="0" smtClean="0">
                <a:solidFill>
                  <a:schemeClr val="tx1">
                    <a:lumMod val="85000"/>
                    <a:lumOff val="15000"/>
                  </a:schemeClr>
                </a:solidFill>
              </a:rPr>
              <a:t>1- تقدم الأسس والمبادئ لتوزيع وتخصيص الموارد.</a:t>
            </a:r>
          </a:p>
          <a:p>
            <a:pPr algn="r" rtl="1">
              <a:lnSpc>
                <a:spcPct val="145000"/>
              </a:lnSpc>
              <a:buClr>
                <a:schemeClr val="tx1"/>
              </a:buClr>
              <a:buFontTx/>
              <a:buBlip>
                <a:blip r:embed="rId3"/>
              </a:buBlip>
            </a:pPr>
            <a:r>
              <a:rPr lang="ar-SA" b="1" dirty="0" smtClean="0">
                <a:solidFill>
                  <a:schemeClr val="tx1">
                    <a:lumMod val="85000"/>
                    <a:lumOff val="15000"/>
                  </a:schemeClr>
                </a:solidFill>
              </a:rPr>
              <a:t>2- تستخدم كمعايير لتقييم المديرين.</a:t>
            </a:r>
          </a:p>
          <a:p>
            <a:pPr algn="r" rtl="1">
              <a:lnSpc>
                <a:spcPct val="145000"/>
              </a:lnSpc>
              <a:buClr>
                <a:schemeClr val="tx1"/>
              </a:buClr>
              <a:buFontTx/>
              <a:buBlip>
                <a:blip r:embed="rId3"/>
              </a:buBlip>
            </a:pPr>
            <a:r>
              <a:rPr lang="ar-SA" b="1" dirty="0" smtClean="0">
                <a:solidFill>
                  <a:schemeClr val="tx1">
                    <a:lumMod val="85000"/>
                    <a:lumOff val="15000"/>
                  </a:schemeClr>
                </a:solidFill>
              </a:rPr>
              <a:t>3- تعد محدد رئيسي لمدى التقدم في تحقيق الأهداف طويلة الأجل.</a:t>
            </a:r>
          </a:p>
          <a:p>
            <a:pPr algn="r" rtl="1">
              <a:lnSpc>
                <a:spcPct val="145000"/>
              </a:lnSpc>
              <a:buClr>
                <a:schemeClr val="tx1"/>
              </a:buClr>
              <a:buFontTx/>
              <a:buBlip>
                <a:blip r:embed="rId3"/>
              </a:buBlip>
            </a:pPr>
            <a:r>
              <a:rPr lang="ar-SA" b="1" dirty="0" smtClean="0">
                <a:solidFill>
                  <a:schemeClr val="tx1">
                    <a:lumMod val="85000"/>
                    <a:lumOff val="15000"/>
                  </a:schemeClr>
                </a:solidFill>
              </a:rPr>
              <a:t>4- تحدد الأولويات الخاصة بالأفراد والإدارات والأقسام</a:t>
            </a:r>
            <a:r>
              <a:rPr lang="ar-SA" b="1" dirty="0" smtClean="0">
                <a:solidFill>
                  <a:schemeClr val="bg2"/>
                </a:solidFill>
              </a:rPr>
              <a:t>. </a:t>
            </a:r>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11</a:t>
            </a:fld>
            <a:endParaRPr lang="en-GB" dirty="0"/>
          </a:p>
        </p:txBody>
      </p:sp>
    </p:spTree>
    <p:extLst>
      <p:ext uri="{BB962C8B-B14F-4D97-AF65-F5344CB8AC3E}">
        <p14:creationId xmlns:p14="http://schemas.microsoft.com/office/powerpoint/2010/main" xmlns="" val="3157104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kern="10" dirty="0" smtClean="0">
                <a:ln w="34925">
                  <a:solidFill>
                    <a:srgbClr val="993366"/>
                  </a:solidFill>
                  <a:round/>
                  <a:headEnd/>
                  <a:tailEnd/>
                </a:ln>
                <a:solidFill>
                  <a:srgbClr val="800080"/>
                </a:solidFill>
                <a:latin typeface="Impact"/>
              </a:rPr>
              <a:t>2- صياغة أو تحديد السياسات</a:t>
            </a:r>
            <a:endParaRPr lang="en-GB" b="1" kern="10" dirty="0">
              <a:ln w="34925">
                <a:solidFill>
                  <a:srgbClr val="993366"/>
                </a:solidFill>
                <a:round/>
                <a:headEnd/>
                <a:tailEnd/>
              </a:ln>
              <a:solidFill>
                <a:srgbClr val="800080"/>
              </a:solidFill>
              <a:latin typeface="Impact"/>
            </a:endParaRPr>
          </a:p>
        </p:txBody>
      </p:sp>
      <p:sp>
        <p:nvSpPr>
          <p:cNvPr id="3" name="عنصر نائب للمحتوى 2"/>
          <p:cNvSpPr>
            <a:spLocks noGrp="1"/>
          </p:cNvSpPr>
          <p:nvPr>
            <p:ph idx="1"/>
          </p:nvPr>
        </p:nvSpPr>
        <p:spPr/>
        <p:txBody>
          <a:bodyPr>
            <a:normAutofit fontScale="77500" lnSpcReduction="20000"/>
          </a:bodyPr>
          <a:lstStyle/>
          <a:p>
            <a:pPr algn="r" rtl="1">
              <a:lnSpc>
                <a:spcPct val="160000"/>
              </a:lnSpc>
              <a:spcBef>
                <a:spcPct val="30000"/>
              </a:spcBef>
              <a:buClr>
                <a:schemeClr val="tx1"/>
              </a:buClr>
              <a:buFontTx/>
              <a:buNone/>
            </a:pPr>
            <a:r>
              <a:rPr lang="ar-SA" b="1" dirty="0" smtClean="0"/>
              <a:t>لتحويل الإستراتيجيات التي تم اختيارها من أفكار وخطط إلى واقع تنفيذي لا بد من وضع المنظمة لعدد من السياسات، فالسياسات هي الأداة التي يتم بها تنفيذ الإستراتيجية، وبمعنى آخر تترجم الإستراتيجية إلى واقع عملي.</a:t>
            </a:r>
          </a:p>
          <a:p>
            <a:pPr algn="r" rtl="1">
              <a:lnSpc>
                <a:spcPct val="160000"/>
              </a:lnSpc>
              <a:spcBef>
                <a:spcPct val="30000"/>
              </a:spcBef>
              <a:buClr>
                <a:schemeClr val="tx1"/>
              </a:buClr>
              <a:buFontTx/>
              <a:buNone/>
            </a:pPr>
            <a:r>
              <a:rPr lang="ar-SA" b="1" dirty="0" smtClean="0"/>
              <a:t>            فالسياسة تحدد الوظائف الداخلية والاختصاصات وحدود السلطة من جهة، و تشير إلى الخطوات العامة المحددة والطرق والإجراءات والقواعد، وفي  تحديد من المسئول ومتى يبدأ العمل ومتى ينتهي وأين يتم العمل، بما يساعد على تحقيق الأهداف الموضوعة.</a:t>
            </a:r>
            <a:endParaRPr lang="en-GB" b="1" dirty="0" smtClean="0"/>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12</a:t>
            </a:fld>
            <a:endParaRPr lang="en-GB" dirty="0"/>
          </a:p>
        </p:txBody>
      </p:sp>
    </p:spTree>
    <p:extLst>
      <p:ext uri="{BB962C8B-B14F-4D97-AF65-F5344CB8AC3E}">
        <p14:creationId xmlns:p14="http://schemas.microsoft.com/office/powerpoint/2010/main" xmlns="" val="4164225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b="1" kern="10" dirty="0">
                <a:ln w="9525">
                  <a:solidFill>
                    <a:srgbClr val="000000"/>
                  </a:solidFill>
                  <a:round/>
                  <a:headEnd/>
                  <a:tailEnd/>
                </a:ln>
                <a:solidFill>
                  <a:srgbClr val="000000"/>
                </a:solidFill>
                <a:latin typeface="Times New Roman"/>
              </a:rPr>
              <a:t>أهمية تحديد السياسات</a:t>
            </a:r>
            <a:endParaRPr lang="en-GB" b="1" dirty="0"/>
          </a:p>
        </p:txBody>
      </p:sp>
      <p:sp>
        <p:nvSpPr>
          <p:cNvPr id="3" name="عنصر نائب للمحتوى 2"/>
          <p:cNvSpPr>
            <a:spLocks noGrp="1"/>
          </p:cNvSpPr>
          <p:nvPr>
            <p:ph idx="1"/>
          </p:nvPr>
        </p:nvSpPr>
        <p:spPr/>
        <p:txBody>
          <a:bodyPr>
            <a:normAutofit fontScale="92500" lnSpcReduction="20000"/>
          </a:bodyPr>
          <a:lstStyle/>
          <a:p>
            <a:pPr algn="r" rtl="1">
              <a:lnSpc>
                <a:spcPct val="155000"/>
              </a:lnSpc>
              <a:buClr>
                <a:schemeClr val="tx1"/>
              </a:buClr>
              <a:buFontTx/>
              <a:buBlip>
                <a:blip r:embed="rId3"/>
              </a:buBlip>
            </a:pPr>
            <a:r>
              <a:rPr lang="ar-SA" b="1" dirty="0" smtClean="0"/>
              <a:t>تساعد المديرين والعاملين في التعرف على ما هو مطلوب منهم.</a:t>
            </a:r>
          </a:p>
          <a:p>
            <a:pPr algn="r" rtl="1">
              <a:lnSpc>
                <a:spcPct val="155000"/>
              </a:lnSpc>
              <a:buClr>
                <a:schemeClr val="tx1"/>
              </a:buClr>
              <a:buFontTx/>
              <a:buBlip>
                <a:blip r:embed="rId3"/>
              </a:buBlip>
            </a:pPr>
            <a:r>
              <a:rPr lang="ar-SA" b="1" dirty="0" smtClean="0"/>
              <a:t>توفر أسس للرقابة الإدارية.</a:t>
            </a:r>
          </a:p>
          <a:p>
            <a:pPr algn="r" rtl="1">
              <a:lnSpc>
                <a:spcPct val="155000"/>
              </a:lnSpc>
              <a:buClr>
                <a:schemeClr val="tx1"/>
              </a:buClr>
              <a:buFontTx/>
              <a:buBlip>
                <a:blip r:embed="rId3"/>
              </a:buBlip>
            </a:pPr>
            <a:r>
              <a:rPr lang="ar-SA" b="1" dirty="0" smtClean="0"/>
              <a:t>تسمح بالتنسيق والتعاون بين الوحدات التنظيمية.</a:t>
            </a:r>
          </a:p>
          <a:p>
            <a:pPr algn="r" rtl="1">
              <a:lnSpc>
                <a:spcPct val="155000"/>
              </a:lnSpc>
              <a:buClr>
                <a:schemeClr val="tx1"/>
              </a:buClr>
              <a:buFontTx/>
              <a:buBlip>
                <a:blip r:embed="rId3"/>
              </a:buBlip>
            </a:pPr>
            <a:r>
              <a:rPr lang="ar-SA" b="1" dirty="0" smtClean="0"/>
              <a:t>تخفض من كمية الوقت الذي يقضيه المديرين لاتخاذ القرارات.</a:t>
            </a:r>
          </a:p>
          <a:p>
            <a:pPr algn="r" rtl="1"/>
            <a:endParaRPr lang="ar-SA" b="1" dirty="0" smtClean="0">
              <a:solidFill>
                <a:schemeClr val="tx1">
                  <a:lumMod val="85000"/>
                  <a:lumOff val="15000"/>
                </a:schemeClr>
              </a:solidFill>
            </a:endParaRPr>
          </a:p>
          <a:p>
            <a:pPr algn="r" rtl="1"/>
            <a:r>
              <a:rPr lang="ar-SA" b="1" dirty="0" smtClean="0">
                <a:solidFill>
                  <a:schemeClr val="tx1">
                    <a:lumMod val="85000"/>
                    <a:lumOff val="15000"/>
                  </a:schemeClr>
                </a:solidFill>
              </a:rPr>
              <a:t>يجب أن تكون السياسات مكتوبة بقدر الإمكان</a:t>
            </a:r>
            <a:endParaRPr lang="en-GB" b="1" dirty="0" smtClean="0">
              <a:solidFill>
                <a:schemeClr val="tx1">
                  <a:lumMod val="85000"/>
                  <a:lumOff val="15000"/>
                </a:schemeClr>
              </a:solidFill>
            </a:endParaRPr>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13</a:t>
            </a:fld>
            <a:endParaRPr lang="en-GB" dirty="0"/>
          </a:p>
        </p:txBody>
      </p:sp>
    </p:spTree>
    <p:extLst>
      <p:ext uri="{BB962C8B-B14F-4D97-AF65-F5344CB8AC3E}">
        <p14:creationId xmlns:p14="http://schemas.microsoft.com/office/powerpoint/2010/main" xmlns="" val="3016376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p>
            <a:fld id="{8ABF46E4-088D-4CB4-AEFF-3E622F1FD4DE}" type="slidenum">
              <a:rPr lang="ar-SA"/>
              <a:pPr/>
              <a:t>14</a:t>
            </a:fld>
            <a:endParaRPr lang="en-GB" dirty="0"/>
          </a:p>
        </p:txBody>
      </p:sp>
      <p:sp>
        <p:nvSpPr>
          <p:cNvPr id="18444" name="AutoShape 12"/>
          <p:cNvSpPr>
            <a:spLocks noChangeArrowheads="1"/>
          </p:cNvSpPr>
          <p:nvPr/>
        </p:nvSpPr>
        <p:spPr bwMode="auto">
          <a:xfrm>
            <a:off x="2667000" y="381000"/>
            <a:ext cx="4267200" cy="1295400"/>
          </a:xfrm>
          <a:prstGeom prst="flowChartMagneticDisk">
            <a:avLst/>
          </a:prstGeom>
          <a:solidFill>
            <a:srgbClr val="DEF4E9"/>
          </a:solidFill>
          <a:ln w="50800">
            <a:solidFill>
              <a:srgbClr val="339966"/>
            </a:solidFill>
            <a:round/>
            <a:headEnd/>
            <a:tailEnd/>
          </a:ln>
          <a:effectLst/>
        </p:spPr>
        <p:txBody>
          <a:bodyPr wrap="none" anchor="ctr"/>
          <a:lstStyle/>
          <a:p>
            <a:endParaRPr lang="en-GB" dirty="0"/>
          </a:p>
        </p:txBody>
      </p:sp>
      <p:sp>
        <p:nvSpPr>
          <p:cNvPr id="18440" name="WordArt 8"/>
          <p:cNvSpPr>
            <a:spLocks noChangeArrowheads="1" noChangeShapeType="1" noTextEdit="1"/>
          </p:cNvSpPr>
          <p:nvPr/>
        </p:nvSpPr>
        <p:spPr bwMode="auto">
          <a:xfrm>
            <a:off x="2819400" y="685800"/>
            <a:ext cx="3962400" cy="835025"/>
          </a:xfrm>
          <a:prstGeom prst="rect">
            <a:avLst/>
          </a:prstGeom>
        </p:spPr>
        <p:txBody>
          <a:bodyPr wrap="none" fromWordArt="1">
            <a:prstTxWarp prst="textCanDown">
              <a:avLst>
                <a:gd name="adj" fmla="val 14287"/>
              </a:avLst>
            </a:prstTxWarp>
          </a:bodyPr>
          <a:lstStyle/>
          <a:p>
            <a:pPr algn="ctr"/>
            <a:r>
              <a:rPr lang="ar-SA" sz="3600" kern="10" dirty="0">
                <a:ln w="31750">
                  <a:solidFill>
                    <a:srgbClr val="2D875A"/>
                  </a:solidFill>
                  <a:round/>
                  <a:headEnd/>
                  <a:tailEnd/>
                </a:ln>
                <a:solidFill>
                  <a:srgbClr val="000000"/>
                </a:solidFill>
                <a:latin typeface="Impact"/>
              </a:rPr>
              <a:t>أنواع السياسات</a:t>
            </a:r>
            <a:endParaRPr lang="en-GB" sz="3600" kern="10" dirty="0">
              <a:ln w="31750">
                <a:solidFill>
                  <a:srgbClr val="2D875A"/>
                </a:solidFill>
                <a:round/>
                <a:headEnd/>
                <a:tailEnd/>
              </a:ln>
              <a:solidFill>
                <a:srgbClr val="000000"/>
              </a:solidFill>
              <a:latin typeface="Impact"/>
            </a:endParaRPr>
          </a:p>
        </p:txBody>
      </p:sp>
      <p:sp>
        <p:nvSpPr>
          <p:cNvPr id="18442" name="AutoShape 10"/>
          <p:cNvSpPr>
            <a:spLocks noChangeArrowheads="1"/>
          </p:cNvSpPr>
          <p:nvPr/>
        </p:nvSpPr>
        <p:spPr bwMode="auto">
          <a:xfrm>
            <a:off x="4953000" y="1905000"/>
            <a:ext cx="3733800" cy="4648200"/>
          </a:xfrm>
          <a:prstGeom prst="can">
            <a:avLst>
              <a:gd name="adj" fmla="val 25469"/>
            </a:avLst>
          </a:prstGeom>
          <a:solidFill>
            <a:srgbClr val="BDDEFF"/>
          </a:solidFill>
          <a:ln w="38100">
            <a:solidFill>
              <a:srgbClr val="0078F0"/>
            </a:solidFill>
            <a:round/>
            <a:headEnd/>
            <a:tailEnd/>
          </a:ln>
          <a:effectLst/>
        </p:spPr>
        <p:txBody>
          <a:bodyPr wrap="none" tIns="0" bIns="228600" anchor="ctr"/>
          <a:lstStyle/>
          <a:p>
            <a:pPr algn="ctr">
              <a:lnSpc>
                <a:spcPct val="140000"/>
              </a:lnSpc>
              <a:buClrTx/>
            </a:pPr>
            <a:endParaRPr lang="ar-SA" sz="3200" dirty="0"/>
          </a:p>
          <a:p>
            <a:pPr algn="ctr">
              <a:lnSpc>
                <a:spcPct val="140000"/>
              </a:lnSpc>
              <a:buClrTx/>
            </a:pPr>
            <a:r>
              <a:rPr lang="ar-SA" sz="3200" b="1" dirty="0"/>
              <a:t>تطبق على جميع الإدارات</a:t>
            </a:r>
          </a:p>
          <a:p>
            <a:pPr algn="ctr">
              <a:lnSpc>
                <a:spcPct val="140000"/>
              </a:lnSpc>
              <a:buClrTx/>
            </a:pPr>
            <a:r>
              <a:rPr lang="ar-SA" sz="3200" b="1" dirty="0"/>
              <a:t>والأقسام مثل: </a:t>
            </a:r>
          </a:p>
          <a:p>
            <a:pPr algn="ctr">
              <a:lnSpc>
                <a:spcPct val="140000"/>
              </a:lnSpc>
              <a:buClrTx/>
            </a:pPr>
            <a:r>
              <a:rPr lang="ar-SA" sz="3200" b="1" dirty="0"/>
              <a:t>” </a:t>
            </a:r>
            <a:r>
              <a:rPr lang="ar-SA" sz="3200" b="1" dirty="0">
                <a:solidFill>
                  <a:srgbClr val="9933FF"/>
                </a:solidFill>
              </a:rPr>
              <a:t>تقدم كل الأقسام تقرير</a:t>
            </a:r>
          </a:p>
          <a:p>
            <a:pPr algn="ctr">
              <a:lnSpc>
                <a:spcPct val="140000"/>
              </a:lnSpc>
              <a:buClrTx/>
            </a:pPr>
            <a:r>
              <a:rPr lang="ar-SA" sz="3200" b="1" dirty="0">
                <a:solidFill>
                  <a:srgbClr val="9933FF"/>
                </a:solidFill>
              </a:rPr>
              <a:t> تفصيلي بصورة شهرية </a:t>
            </a:r>
          </a:p>
          <a:p>
            <a:pPr algn="ctr">
              <a:lnSpc>
                <a:spcPct val="140000"/>
              </a:lnSpc>
              <a:buClrTx/>
            </a:pPr>
            <a:r>
              <a:rPr lang="ar-SA" sz="3200" b="1" dirty="0">
                <a:solidFill>
                  <a:srgbClr val="9933FF"/>
                </a:solidFill>
              </a:rPr>
              <a:t>عن كل الأمور بالقسم“.</a:t>
            </a:r>
            <a:endParaRPr lang="en-GB" sz="3200" b="1" dirty="0">
              <a:solidFill>
                <a:srgbClr val="9933FF"/>
              </a:solidFill>
            </a:endParaRPr>
          </a:p>
          <a:p>
            <a:pPr algn="ctr">
              <a:lnSpc>
                <a:spcPct val="100000"/>
              </a:lnSpc>
              <a:buClrTx/>
            </a:pPr>
            <a:endParaRPr lang="en-GB" sz="3200" dirty="0"/>
          </a:p>
        </p:txBody>
      </p:sp>
      <p:sp>
        <p:nvSpPr>
          <p:cNvPr id="18443" name="AutoShape 11"/>
          <p:cNvSpPr>
            <a:spLocks noChangeArrowheads="1"/>
          </p:cNvSpPr>
          <p:nvPr/>
        </p:nvSpPr>
        <p:spPr bwMode="auto">
          <a:xfrm>
            <a:off x="533400" y="1905000"/>
            <a:ext cx="4038600" cy="4648200"/>
          </a:xfrm>
          <a:prstGeom prst="can">
            <a:avLst>
              <a:gd name="adj" fmla="val 23658"/>
            </a:avLst>
          </a:prstGeom>
          <a:solidFill>
            <a:srgbClr val="BDDEFF"/>
          </a:solidFill>
          <a:ln w="38100">
            <a:solidFill>
              <a:srgbClr val="0078F0"/>
            </a:solidFill>
            <a:round/>
            <a:headEnd/>
            <a:tailEnd/>
          </a:ln>
          <a:effectLst/>
        </p:spPr>
        <p:txBody>
          <a:bodyPr wrap="none" anchor="ctr"/>
          <a:lstStyle/>
          <a:p>
            <a:pPr algn="ctr">
              <a:lnSpc>
                <a:spcPct val="140000"/>
              </a:lnSpc>
              <a:buClrTx/>
            </a:pPr>
            <a:endParaRPr lang="ar-SA" sz="3200" dirty="0"/>
          </a:p>
          <a:p>
            <a:pPr algn="ctr">
              <a:lnSpc>
                <a:spcPct val="140000"/>
              </a:lnSpc>
              <a:buClrTx/>
            </a:pPr>
            <a:r>
              <a:rPr lang="ar-SA" sz="3200" b="1" dirty="0"/>
              <a:t>تكون خاصة بإدارة  أو قسم </a:t>
            </a:r>
          </a:p>
          <a:p>
            <a:pPr algn="ctr">
              <a:lnSpc>
                <a:spcPct val="140000"/>
              </a:lnSpc>
              <a:buClrTx/>
            </a:pPr>
            <a:r>
              <a:rPr lang="ar-SA" sz="3200" b="1" dirty="0"/>
              <a:t>معين مثل: </a:t>
            </a:r>
          </a:p>
          <a:p>
            <a:pPr algn="ctr">
              <a:lnSpc>
                <a:spcPct val="140000"/>
              </a:lnSpc>
              <a:buClrTx/>
            </a:pPr>
            <a:r>
              <a:rPr lang="ar-SA" sz="3200" b="1" dirty="0">
                <a:solidFill>
                  <a:srgbClr val="9933FF"/>
                </a:solidFill>
              </a:rPr>
              <a:t>” يجب أن يحصل العاملين </a:t>
            </a:r>
          </a:p>
          <a:p>
            <a:pPr algn="ctr">
              <a:lnSpc>
                <a:spcPct val="140000"/>
              </a:lnSpc>
              <a:buClrTx/>
            </a:pPr>
            <a:r>
              <a:rPr lang="ar-SA" sz="3200" b="1" dirty="0">
                <a:solidFill>
                  <a:srgbClr val="9933FF"/>
                </a:solidFill>
              </a:rPr>
              <a:t>في إدارة الحسابات على</a:t>
            </a:r>
          </a:p>
          <a:p>
            <a:pPr algn="ctr">
              <a:lnSpc>
                <a:spcPct val="140000"/>
              </a:lnSpc>
              <a:buClrTx/>
            </a:pPr>
            <a:r>
              <a:rPr lang="ar-SA" sz="3200" b="1" dirty="0">
                <a:solidFill>
                  <a:srgbClr val="9933FF"/>
                </a:solidFill>
              </a:rPr>
              <a:t> دورة تدريبية كل سنة“.</a:t>
            </a:r>
            <a:endParaRPr lang="en-GB" sz="3200" b="1" dirty="0">
              <a:solidFill>
                <a:srgbClr val="9933FF"/>
              </a:solidFill>
            </a:endParaRPr>
          </a:p>
          <a:p>
            <a:pPr algn="ctr">
              <a:lnSpc>
                <a:spcPct val="140000"/>
              </a:lnSpc>
              <a:buClrTx/>
            </a:pPr>
            <a:endParaRPr lang="en-GB" sz="3200" dirty="0">
              <a:solidFill>
                <a:srgbClr val="9933FF"/>
              </a:solidFill>
            </a:endParaRPr>
          </a:p>
        </p:txBody>
      </p:sp>
      <p:sp>
        <p:nvSpPr>
          <p:cNvPr id="18445" name="WordArt 13"/>
          <p:cNvSpPr>
            <a:spLocks noChangeArrowheads="1" noChangeShapeType="1" noTextEdit="1"/>
          </p:cNvSpPr>
          <p:nvPr/>
        </p:nvSpPr>
        <p:spPr bwMode="auto">
          <a:xfrm>
            <a:off x="5562600" y="2057400"/>
            <a:ext cx="2667000" cy="611188"/>
          </a:xfrm>
          <a:prstGeom prst="rect">
            <a:avLst/>
          </a:prstGeom>
        </p:spPr>
        <p:txBody>
          <a:bodyPr wrap="none" fromWordArt="1">
            <a:prstTxWarp prst="textCanDown">
              <a:avLst>
                <a:gd name="adj" fmla="val 33333"/>
              </a:avLst>
            </a:prstTxWarp>
          </a:bodyPr>
          <a:lstStyle/>
          <a:p>
            <a:pPr algn="ctr"/>
            <a:r>
              <a:rPr lang="ar-SA" sz="3600" kern="10" dirty="0">
                <a:ln w="25400">
                  <a:solidFill>
                    <a:srgbClr val="800080"/>
                  </a:solidFill>
                  <a:round/>
                  <a:headEnd/>
                  <a:tailEnd/>
                </a:ln>
                <a:solidFill>
                  <a:srgbClr val="000000"/>
                </a:solidFill>
                <a:latin typeface="Times New Roman"/>
                <a:cs typeface="Times New Roman"/>
              </a:rPr>
              <a:t>سياسات عامة</a:t>
            </a:r>
            <a:endParaRPr lang="en-GB" sz="3600" kern="10" dirty="0">
              <a:ln w="25400">
                <a:solidFill>
                  <a:srgbClr val="800080"/>
                </a:solidFill>
                <a:round/>
                <a:headEnd/>
                <a:tailEnd/>
              </a:ln>
              <a:solidFill>
                <a:srgbClr val="000000"/>
              </a:solidFill>
              <a:latin typeface="Times New Roman"/>
              <a:cs typeface="Times New Roman"/>
            </a:endParaRPr>
          </a:p>
        </p:txBody>
      </p:sp>
      <p:sp>
        <p:nvSpPr>
          <p:cNvPr id="18446" name="WordArt 14"/>
          <p:cNvSpPr>
            <a:spLocks noChangeArrowheads="1" noChangeShapeType="1" noTextEdit="1"/>
          </p:cNvSpPr>
          <p:nvPr/>
        </p:nvSpPr>
        <p:spPr bwMode="auto">
          <a:xfrm>
            <a:off x="1143000" y="2057400"/>
            <a:ext cx="2819400" cy="687388"/>
          </a:xfrm>
          <a:prstGeom prst="rect">
            <a:avLst/>
          </a:prstGeom>
        </p:spPr>
        <p:txBody>
          <a:bodyPr wrap="none" fromWordArt="1">
            <a:prstTxWarp prst="textCanDown">
              <a:avLst>
                <a:gd name="adj" fmla="val 33333"/>
              </a:avLst>
            </a:prstTxWarp>
          </a:bodyPr>
          <a:lstStyle/>
          <a:p>
            <a:pPr algn="ctr"/>
            <a:r>
              <a:rPr lang="ar-SA" sz="3600" kern="10" dirty="0">
                <a:ln w="25400">
                  <a:solidFill>
                    <a:srgbClr val="800080"/>
                  </a:solidFill>
                  <a:round/>
                  <a:headEnd/>
                  <a:tailEnd/>
                </a:ln>
                <a:solidFill>
                  <a:srgbClr val="000000"/>
                </a:solidFill>
                <a:latin typeface="Times New Roman"/>
                <a:cs typeface="Times New Roman"/>
              </a:rPr>
              <a:t>سياسات خاصة</a:t>
            </a:r>
            <a:endParaRPr lang="en-GB" sz="3600" kern="10" dirty="0">
              <a:ln w="25400">
                <a:solidFill>
                  <a:srgbClr val="800080"/>
                </a:solidFill>
                <a:round/>
                <a:headEnd/>
                <a:tailEnd/>
              </a:ln>
              <a:solidFill>
                <a:srgbClr val="000000"/>
              </a:solidFill>
              <a:latin typeface="Times New Roman"/>
              <a:cs typeface="Times New Roman"/>
            </a:endParaRPr>
          </a:p>
        </p:txBody>
      </p:sp>
      <p:sp>
        <p:nvSpPr>
          <p:cNvPr id="11" name="مستطيل 10"/>
          <p:cNvSpPr/>
          <p:nvPr/>
        </p:nvSpPr>
        <p:spPr>
          <a:xfrm flipH="1" flipV="1">
            <a:off x="1500165" y="642918"/>
            <a:ext cx="1320391" cy="369332"/>
          </a:xfrm>
          <a:prstGeom prst="rect">
            <a:avLst/>
          </a:prstGeom>
        </p:spPr>
        <p:txBody>
          <a:bodyPr wrap="square">
            <a:spAutoFit/>
          </a:bodyPr>
          <a:lstStyle/>
          <a:p>
            <a:pPr algn="ctr">
              <a:lnSpc>
                <a:spcPct val="100000"/>
              </a:lnSpc>
              <a:buClrTx/>
            </a:pPr>
            <a:r>
              <a:rPr lang="ar-SA" b="1" dirty="0" smtClean="0">
                <a:solidFill>
                  <a:srgbClr val="339966"/>
                </a:solidFill>
              </a:rPr>
              <a:t> </a:t>
            </a:r>
            <a:endParaRPr lang="en-GB" b="1" dirty="0">
              <a:solidFill>
                <a:srgbClr val="339966"/>
              </a:solidFill>
            </a:endParaRPr>
          </a:p>
        </p:txBody>
      </p:sp>
    </p:spTree>
    <p:extLst>
      <p:ext uri="{BB962C8B-B14F-4D97-AF65-F5344CB8AC3E}">
        <p14:creationId xmlns:p14="http://schemas.microsoft.com/office/powerpoint/2010/main" xmlns="" val="6770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44"/>
                                        </p:tgtEl>
                                        <p:attrNameLst>
                                          <p:attrName>style.visibility</p:attrName>
                                        </p:attrNameLst>
                                      </p:cBhvr>
                                      <p:to>
                                        <p:strVal val="visible"/>
                                      </p:to>
                                    </p:set>
                                    <p:animEffect transition="in" filter="wipe(down)">
                                      <p:cBhvr>
                                        <p:cTn id="7" dur="580">
                                          <p:stCondLst>
                                            <p:cond delay="0"/>
                                          </p:stCondLst>
                                        </p:cTn>
                                        <p:tgtEl>
                                          <p:spTgt spid="18444"/>
                                        </p:tgtEl>
                                      </p:cBhvr>
                                    </p:animEffect>
                                    <p:anim calcmode="lin" valueType="num">
                                      <p:cBhvr>
                                        <p:cTn id="8" dur="1822" tmFilter="0,0; 0.14,0.36; 0.43,0.73; 0.71,0.91; 1.0,1.0">
                                          <p:stCondLst>
                                            <p:cond delay="0"/>
                                          </p:stCondLst>
                                        </p:cTn>
                                        <p:tgtEl>
                                          <p:spTgt spid="1844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4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4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4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44"/>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44"/>
                                        </p:tgtEl>
                                      </p:cBhvr>
                                      <p:to x="100000" y="60000"/>
                                    </p:animScale>
                                    <p:animScale>
                                      <p:cBhvr>
                                        <p:cTn id="14" dur="166" decel="50000">
                                          <p:stCondLst>
                                            <p:cond delay="676"/>
                                          </p:stCondLst>
                                        </p:cTn>
                                        <p:tgtEl>
                                          <p:spTgt spid="18444"/>
                                        </p:tgtEl>
                                      </p:cBhvr>
                                      <p:to x="100000" y="100000"/>
                                    </p:animScale>
                                    <p:animScale>
                                      <p:cBhvr>
                                        <p:cTn id="15" dur="26">
                                          <p:stCondLst>
                                            <p:cond delay="1312"/>
                                          </p:stCondLst>
                                        </p:cTn>
                                        <p:tgtEl>
                                          <p:spTgt spid="18444"/>
                                        </p:tgtEl>
                                      </p:cBhvr>
                                      <p:to x="100000" y="80000"/>
                                    </p:animScale>
                                    <p:animScale>
                                      <p:cBhvr>
                                        <p:cTn id="16" dur="166" decel="50000">
                                          <p:stCondLst>
                                            <p:cond delay="1338"/>
                                          </p:stCondLst>
                                        </p:cTn>
                                        <p:tgtEl>
                                          <p:spTgt spid="18444"/>
                                        </p:tgtEl>
                                      </p:cBhvr>
                                      <p:to x="100000" y="100000"/>
                                    </p:animScale>
                                    <p:animScale>
                                      <p:cBhvr>
                                        <p:cTn id="17" dur="26">
                                          <p:stCondLst>
                                            <p:cond delay="1642"/>
                                          </p:stCondLst>
                                        </p:cTn>
                                        <p:tgtEl>
                                          <p:spTgt spid="18444"/>
                                        </p:tgtEl>
                                      </p:cBhvr>
                                      <p:to x="100000" y="90000"/>
                                    </p:animScale>
                                    <p:animScale>
                                      <p:cBhvr>
                                        <p:cTn id="18" dur="166" decel="50000">
                                          <p:stCondLst>
                                            <p:cond delay="1668"/>
                                          </p:stCondLst>
                                        </p:cTn>
                                        <p:tgtEl>
                                          <p:spTgt spid="18444"/>
                                        </p:tgtEl>
                                      </p:cBhvr>
                                      <p:to x="100000" y="100000"/>
                                    </p:animScale>
                                    <p:animScale>
                                      <p:cBhvr>
                                        <p:cTn id="19" dur="26">
                                          <p:stCondLst>
                                            <p:cond delay="1808"/>
                                          </p:stCondLst>
                                        </p:cTn>
                                        <p:tgtEl>
                                          <p:spTgt spid="18444"/>
                                        </p:tgtEl>
                                      </p:cBhvr>
                                      <p:to x="100000" y="95000"/>
                                    </p:animScale>
                                    <p:animScale>
                                      <p:cBhvr>
                                        <p:cTn id="20" dur="166" decel="50000">
                                          <p:stCondLst>
                                            <p:cond delay="1834"/>
                                          </p:stCondLst>
                                        </p:cTn>
                                        <p:tgtEl>
                                          <p:spTgt spid="18444"/>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18440"/>
                                        </p:tgtEl>
                                        <p:attrNameLst>
                                          <p:attrName>style.visibility</p:attrName>
                                        </p:attrNameLst>
                                      </p:cBhvr>
                                      <p:to>
                                        <p:strVal val="visible"/>
                                      </p:to>
                                    </p:set>
                                    <p:animEffect transition="in" filter="wipe(down)">
                                      <p:cBhvr>
                                        <p:cTn id="24" dur="580">
                                          <p:stCondLst>
                                            <p:cond delay="0"/>
                                          </p:stCondLst>
                                        </p:cTn>
                                        <p:tgtEl>
                                          <p:spTgt spid="18440"/>
                                        </p:tgtEl>
                                      </p:cBhvr>
                                    </p:animEffect>
                                    <p:anim calcmode="lin" valueType="num">
                                      <p:cBhvr>
                                        <p:cTn id="25" dur="1822" tmFilter="0,0; 0.14,0.36; 0.43,0.73; 0.71,0.91; 1.0,1.0">
                                          <p:stCondLst>
                                            <p:cond delay="0"/>
                                          </p:stCondLst>
                                        </p:cTn>
                                        <p:tgtEl>
                                          <p:spTgt spid="18440"/>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8440"/>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8440"/>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8440"/>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8440"/>
                                        </p:tgtEl>
                                        <p:attrNameLst>
                                          <p:attrName>ppt_y</p:attrName>
                                        </p:attrNameLst>
                                      </p:cBhvr>
                                      <p:tavLst>
                                        <p:tav tm="0" fmla="#ppt_y-sin(pi*$)/81">
                                          <p:val>
                                            <p:fltVal val="0"/>
                                          </p:val>
                                        </p:tav>
                                        <p:tav tm="100000">
                                          <p:val>
                                            <p:fltVal val="1"/>
                                          </p:val>
                                        </p:tav>
                                      </p:tavLst>
                                    </p:anim>
                                    <p:animScale>
                                      <p:cBhvr>
                                        <p:cTn id="30" dur="26">
                                          <p:stCondLst>
                                            <p:cond delay="650"/>
                                          </p:stCondLst>
                                        </p:cTn>
                                        <p:tgtEl>
                                          <p:spTgt spid="18440"/>
                                        </p:tgtEl>
                                      </p:cBhvr>
                                      <p:to x="100000" y="60000"/>
                                    </p:animScale>
                                    <p:animScale>
                                      <p:cBhvr>
                                        <p:cTn id="31" dur="166" decel="50000">
                                          <p:stCondLst>
                                            <p:cond delay="676"/>
                                          </p:stCondLst>
                                        </p:cTn>
                                        <p:tgtEl>
                                          <p:spTgt spid="18440"/>
                                        </p:tgtEl>
                                      </p:cBhvr>
                                      <p:to x="100000" y="100000"/>
                                    </p:animScale>
                                    <p:animScale>
                                      <p:cBhvr>
                                        <p:cTn id="32" dur="26">
                                          <p:stCondLst>
                                            <p:cond delay="1312"/>
                                          </p:stCondLst>
                                        </p:cTn>
                                        <p:tgtEl>
                                          <p:spTgt spid="18440"/>
                                        </p:tgtEl>
                                      </p:cBhvr>
                                      <p:to x="100000" y="80000"/>
                                    </p:animScale>
                                    <p:animScale>
                                      <p:cBhvr>
                                        <p:cTn id="33" dur="166" decel="50000">
                                          <p:stCondLst>
                                            <p:cond delay="1338"/>
                                          </p:stCondLst>
                                        </p:cTn>
                                        <p:tgtEl>
                                          <p:spTgt spid="18440"/>
                                        </p:tgtEl>
                                      </p:cBhvr>
                                      <p:to x="100000" y="100000"/>
                                    </p:animScale>
                                    <p:animScale>
                                      <p:cBhvr>
                                        <p:cTn id="34" dur="26">
                                          <p:stCondLst>
                                            <p:cond delay="1642"/>
                                          </p:stCondLst>
                                        </p:cTn>
                                        <p:tgtEl>
                                          <p:spTgt spid="18440"/>
                                        </p:tgtEl>
                                      </p:cBhvr>
                                      <p:to x="100000" y="90000"/>
                                    </p:animScale>
                                    <p:animScale>
                                      <p:cBhvr>
                                        <p:cTn id="35" dur="166" decel="50000">
                                          <p:stCondLst>
                                            <p:cond delay="1668"/>
                                          </p:stCondLst>
                                        </p:cTn>
                                        <p:tgtEl>
                                          <p:spTgt spid="18440"/>
                                        </p:tgtEl>
                                      </p:cBhvr>
                                      <p:to x="100000" y="100000"/>
                                    </p:animScale>
                                    <p:animScale>
                                      <p:cBhvr>
                                        <p:cTn id="36" dur="26">
                                          <p:stCondLst>
                                            <p:cond delay="1808"/>
                                          </p:stCondLst>
                                        </p:cTn>
                                        <p:tgtEl>
                                          <p:spTgt spid="18440"/>
                                        </p:tgtEl>
                                      </p:cBhvr>
                                      <p:to x="100000" y="95000"/>
                                    </p:animScale>
                                    <p:animScale>
                                      <p:cBhvr>
                                        <p:cTn id="37" dur="166" decel="50000">
                                          <p:stCondLst>
                                            <p:cond delay="1834"/>
                                          </p:stCondLst>
                                        </p:cTn>
                                        <p:tgtEl>
                                          <p:spTgt spid="18440"/>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18445"/>
                                        </p:tgtEl>
                                        <p:attrNameLst>
                                          <p:attrName>style.visibility</p:attrName>
                                        </p:attrNameLst>
                                      </p:cBhvr>
                                      <p:to>
                                        <p:strVal val="visible"/>
                                      </p:to>
                                    </p:set>
                                    <p:animEffect transition="in" filter="wipe(down)">
                                      <p:cBhvr>
                                        <p:cTn id="42" dur="580">
                                          <p:stCondLst>
                                            <p:cond delay="0"/>
                                          </p:stCondLst>
                                        </p:cTn>
                                        <p:tgtEl>
                                          <p:spTgt spid="18445"/>
                                        </p:tgtEl>
                                      </p:cBhvr>
                                    </p:animEffect>
                                    <p:anim calcmode="lin" valueType="num">
                                      <p:cBhvr>
                                        <p:cTn id="43" dur="1822" tmFilter="0,0; 0.14,0.36; 0.43,0.73; 0.71,0.91; 1.0,1.0">
                                          <p:stCondLst>
                                            <p:cond delay="0"/>
                                          </p:stCondLst>
                                        </p:cTn>
                                        <p:tgtEl>
                                          <p:spTgt spid="18445"/>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8445"/>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8445"/>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8445"/>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8445"/>
                                        </p:tgtEl>
                                        <p:attrNameLst>
                                          <p:attrName>ppt_y</p:attrName>
                                        </p:attrNameLst>
                                      </p:cBhvr>
                                      <p:tavLst>
                                        <p:tav tm="0" fmla="#ppt_y-sin(pi*$)/81">
                                          <p:val>
                                            <p:fltVal val="0"/>
                                          </p:val>
                                        </p:tav>
                                        <p:tav tm="100000">
                                          <p:val>
                                            <p:fltVal val="1"/>
                                          </p:val>
                                        </p:tav>
                                      </p:tavLst>
                                    </p:anim>
                                    <p:animScale>
                                      <p:cBhvr>
                                        <p:cTn id="48" dur="26">
                                          <p:stCondLst>
                                            <p:cond delay="650"/>
                                          </p:stCondLst>
                                        </p:cTn>
                                        <p:tgtEl>
                                          <p:spTgt spid="18445"/>
                                        </p:tgtEl>
                                      </p:cBhvr>
                                      <p:to x="100000" y="60000"/>
                                    </p:animScale>
                                    <p:animScale>
                                      <p:cBhvr>
                                        <p:cTn id="49" dur="166" decel="50000">
                                          <p:stCondLst>
                                            <p:cond delay="676"/>
                                          </p:stCondLst>
                                        </p:cTn>
                                        <p:tgtEl>
                                          <p:spTgt spid="18445"/>
                                        </p:tgtEl>
                                      </p:cBhvr>
                                      <p:to x="100000" y="100000"/>
                                    </p:animScale>
                                    <p:animScale>
                                      <p:cBhvr>
                                        <p:cTn id="50" dur="26">
                                          <p:stCondLst>
                                            <p:cond delay="1312"/>
                                          </p:stCondLst>
                                        </p:cTn>
                                        <p:tgtEl>
                                          <p:spTgt spid="18445"/>
                                        </p:tgtEl>
                                      </p:cBhvr>
                                      <p:to x="100000" y="80000"/>
                                    </p:animScale>
                                    <p:animScale>
                                      <p:cBhvr>
                                        <p:cTn id="51" dur="166" decel="50000">
                                          <p:stCondLst>
                                            <p:cond delay="1338"/>
                                          </p:stCondLst>
                                        </p:cTn>
                                        <p:tgtEl>
                                          <p:spTgt spid="18445"/>
                                        </p:tgtEl>
                                      </p:cBhvr>
                                      <p:to x="100000" y="100000"/>
                                    </p:animScale>
                                    <p:animScale>
                                      <p:cBhvr>
                                        <p:cTn id="52" dur="26">
                                          <p:stCondLst>
                                            <p:cond delay="1642"/>
                                          </p:stCondLst>
                                        </p:cTn>
                                        <p:tgtEl>
                                          <p:spTgt spid="18445"/>
                                        </p:tgtEl>
                                      </p:cBhvr>
                                      <p:to x="100000" y="90000"/>
                                    </p:animScale>
                                    <p:animScale>
                                      <p:cBhvr>
                                        <p:cTn id="53" dur="166" decel="50000">
                                          <p:stCondLst>
                                            <p:cond delay="1668"/>
                                          </p:stCondLst>
                                        </p:cTn>
                                        <p:tgtEl>
                                          <p:spTgt spid="18445"/>
                                        </p:tgtEl>
                                      </p:cBhvr>
                                      <p:to x="100000" y="100000"/>
                                    </p:animScale>
                                    <p:animScale>
                                      <p:cBhvr>
                                        <p:cTn id="54" dur="26">
                                          <p:stCondLst>
                                            <p:cond delay="1808"/>
                                          </p:stCondLst>
                                        </p:cTn>
                                        <p:tgtEl>
                                          <p:spTgt spid="18445"/>
                                        </p:tgtEl>
                                      </p:cBhvr>
                                      <p:to x="100000" y="95000"/>
                                    </p:animScale>
                                    <p:animScale>
                                      <p:cBhvr>
                                        <p:cTn id="55" dur="166" decel="50000">
                                          <p:stCondLst>
                                            <p:cond delay="1834"/>
                                          </p:stCondLst>
                                        </p:cTn>
                                        <p:tgtEl>
                                          <p:spTgt spid="18445"/>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18446"/>
                                        </p:tgtEl>
                                        <p:attrNameLst>
                                          <p:attrName>style.visibility</p:attrName>
                                        </p:attrNameLst>
                                      </p:cBhvr>
                                      <p:to>
                                        <p:strVal val="visible"/>
                                      </p:to>
                                    </p:set>
                                    <p:animEffect transition="in" filter="wipe(down)">
                                      <p:cBhvr>
                                        <p:cTn id="60" dur="580">
                                          <p:stCondLst>
                                            <p:cond delay="0"/>
                                          </p:stCondLst>
                                        </p:cTn>
                                        <p:tgtEl>
                                          <p:spTgt spid="18446"/>
                                        </p:tgtEl>
                                      </p:cBhvr>
                                    </p:animEffect>
                                    <p:anim calcmode="lin" valueType="num">
                                      <p:cBhvr>
                                        <p:cTn id="61" dur="1822" tmFilter="0,0; 0.14,0.36; 0.43,0.73; 0.71,0.91; 1.0,1.0">
                                          <p:stCondLst>
                                            <p:cond delay="0"/>
                                          </p:stCondLst>
                                        </p:cTn>
                                        <p:tgtEl>
                                          <p:spTgt spid="18446"/>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8446"/>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8446"/>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8446"/>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8446"/>
                                        </p:tgtEl>
                                        <p:attrNameLst>
                                          <p:attrName>ppt_y</p:attrName>
                                        </p:attrNameLst>
                                      </p:cBhvr>
                                      <p:tavLst>
                                        <p:tav tm="0" fmla="#ppt_y-sin(pi*$)/81">
                                          <p:val>
                                            <p:fltVal val="0"/>
                                          </p:val>
                                        </p:tav>
                                        <p:tav tm="100000">
                                          <p:val>
                                            <p:fltVal val="1"/>
                                          </p:val>
                                        </p:tav>
                                      </p:tavLst>
                                    </p:anim>
                                    <p:animScale>
                                      <p:cBhvr>
                                        <p:cTn id="66" dur="26">
                                          <p:stCondLst>
                                            <p:cond delay="650"/>
                                          </p:stCondLst>
                                        </p:cTn>
                                        <p:tgtEl>
                                          <p:spTgt spid="18446"/>
                                        </p:tgtEl>
                                      </p:cBhvr>
                                      <p:to x="100000" y="60000"/>
                                    </p:animScale>
                                    <p:animScale>
                                      <p:cBhvr>
                                        <p:cTn id="67" dur="166" decel="50000">
                                          <p:stCondLst>
                                            <p:cond delay="676"/>
                                          </p:stCondLst>
                                        </p:cTn>
                                        <p:tgtEl>
                                          <p:spTgt spid="18446"/>
                                        </p:tgtEl>
                                      </p:cBhvr>
                                      <p:to x="100000" y="100000"/>
                                    </p:animScale>
                                    <p:animScale>
                                      <p:cBhvr>
                                        <p:cTn id="68" dur="26">
                                          <p:stCondLst>
                                            <p:cond delay="1312"/>
                                          </p:stCondLst>
                                        </p:cTn>
                                        <p:tgtEl>
                                          <p:spTgt spid="18446"/>
                                        </p:tgtEl>
                                      </p:cBhvr>
                                      <p:to x="100000" y="80000"/>
                                    </p:animScale>
                                    <p:animScale>
                                      <p:cBhvr>
                                        <p:cTn id="69" dur="166" decel="50000">
                                          <p:stCondLst>
                                            <p:cond delay="1338"/>
                                          </p:stCondLst>
                                        </p:cTn>
                                        <p:tgtEl>
                                          <p:spTgt spid="18446"/>
                                        </p:tgtEl>
                                      </p:cBhvr>
                                      <p:to x="100000" y="100000"/>
                                    </p:animScale>
                                    <p:animScale>
                                      <p:cBhvr>
                                        <p:cTn id="70" dur="26">
                                          <p:stCondLst>
                                            <p:cond delay="1642"/>
                                          </p:stCondLst>
                                        </p:cTn>
                                        <p:tgtEl>
                                          <p:spTgt spid="18446"/>
                                        </p:tgtEl>
                                      </p:cBhvr>
                                      <p:to x="100000" y="90000"/>
                                    </p:animScale>
                                    <p:animScale>
                                      <p:cBhvr>
                                        <p:cTn id="71" dur="166" decel="50000">
                                          <p:stCondLst>
                                            <p:cond delay="1668"/>
                                          </p:stCondLst>
                                        </p:cTn>
                                        <p:tgtEl>
                                          <p:spTgt spid="18446"/>
                                        </p:tgtEl>
                                      </p:cBhvr>
                                      <p:to x="100000" y="100000"/>
                                    </p:animScale>
                                    <p:animScale>
                                      <p:cBhvr>
                                        <p:cTn id="72" dur="26">
                                          <p:stCondLst>
                                            <p:cond delay="1808"/>
                                          </p:stCondLst>
                                        </p:cTn>
                                        <p:tgtEl>
                                          <p:spTgt spid="18446"/>
                                        </p:tgtEl>
                                      </p:cBhvr>
                                      <p:to x="100000" y="95000"/>
                                    </p:animScale>
                                    <p:animScale>
                                      <p:cBhvr>
                                        <p:cTn id="73" dur="166" decel="50000">
                                          <p:stCondLst>
                                            <p:cond delay="1834"/>
                                          </p:stCondLst>
                                        </p:cTn>
                                        <p:tgtEl>
                                          <p:spTgt spid="18446"/>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7" presetClass="entr" presetSubtype="4" fill="hold" grpId="0" nodeType="clickEffect">
                                  <p:stCondLst>
                                    <p:cond delay="0"/>
                                  </p:stCondLst>
                                  <p:childTnLst>
                                    <p:set>
                                      <p:cBhvr>
                                        <p:cTn id="77" dur="1" fill="hold">
                                          <p:stCondLst>
                                            <p:cond delay="0"/>
                                          </p:stCondLst>
                                        </p:cTn>
                                        <p:tgtEl>
                                          <p:spTgt spid="18442"/>
                                        </p:tgtEl>
                                        <p:attrNameLst>
                                          <p:attrName>style.visibility</p:attrName>
                                        </p:attrNameLst>
                                      </p:cBhvr>
                                      <p:to>
                                        <p:strVal val="visible"/>
                                      </p:to>
                                    </p:set>
                                    <p:anim calcmode="lin" valueType="num">
                                      <p:cBhvr additive="base">
                                        <p:cTn id="78" dur="2000" fill="hold"/>
                                        <p:tgtEl>
                                          <p:spTgt spid="18442"/>
                                        </p:tgtEl>
                                        <p:attrNameLst>
                                          <p:attrName>ppt_x</p:attrName>
                                        </p:attrNameLst>
                                      </p:cBhvr>
                                      <p:tavLst>
                                        <p:tav tm="0">
                                          <p:val>
                                            <p:strVal val="#ppt_x"/>
                                          </p:val>
                                        </p:tav>
                                        <p:tav tm="100000">
                                          <p:val>
                                            <p:strVal val="#ppt_x"/>
                                          </p:val>
                                        </p:tav>
                                      </p:tavLst>
                                    </p:anim>
                                    <p:anim calcmode="lin" valueType="num">
                                      <p:cBhvr additive="base">
                                        <p:cTn id="79" dur="2000" fill="hold"/>
                                        <p:tgtEl>
                                          <p:spTgt spid="18442"/>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7" presetClass="entr" presetSubtype="4" fill="hold" grpId="0" nodeType="clickEffect">
                                  <p:stCondLst>
                                    <p:cond delay="0"/>
                                  </p:stCondLst>
                                  <p:childTnLst>
                                    <p:set>
                                      <p:cBhvr>
                                        <p:cTn id="83" dur="1" fill="hold">
                                          <p:stCondLst>
                                            <p:cond delay="0"/>
                                          </p:stCondLst>
                                        </p:cTn>
                                        <p:tgtEl>
                                          <p:spTgt spid="18443"/>
                                        </p:tgtEl>
                                        <p:attrNameLst>
                                          <p:attrName>style.visibility</p:attrName>
                                        </p:attrNameLst>
                                      </p:cBhvr>
                                      <p:to>
                                        <p:strVal val="visible"/>
                                      </p:to>
                                    </p:set>
                                    <p:anim calcmode="lin" valueType="num">
                                      <p:cBhvr additive="base">
                                        <p:cTn id="84" dur="2000" fill="hold"/>
                                        <p:tgtEl>
                                          <p:spTgt spid="18443"/>
                                        </p:tgtEl>
                                        <p:attrNameLst>
                                          <p:attrName>ppt_x</p:attrName>
                                        </p:attrNameLst>
                                      </p:cBhvr>
                                      <p:tavLst>
                                        <p:tav tm="0">
                                          <p:val>
                                            <p:strVal val="#ppt_x"/>
                                          </p:val>
                                        </p:tav>
                                        <p:tav tm="100000">
                                          <p:val>
                                            <p:strVal val="#ppt_x"/>
                                          </p:val>
                                        </p:tav>
                                      </p:tavLst>
                                    </p:anim>
                                    <p:anim calcmode="lin" valueType="num">
                                      <p:cBhvr additive="base">
                                        <p:cTn id="85" dur="2000" fill="hold"/>
                                        <p:tgtEl>
                                          <p:spTgt spid="184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4" grpId="0" animBg="1"/>
      <p:bldP spid="18440" grpId="0" animBg="1"/>
      <p:bldP spid="18442" grpId="0" animBg="1"/>
      <p:bldP spid="18443" grpId="0" animBg="1"/>
      <p:bldP spid="18445" grpId="0" animBg="1"/>
      <p:bldP spid="1844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31750">
                  <a:solidFill>
                    <a:srgbClr val="000000"/>
                  </a:solidFill>
                  <a:round/>
                  <a:headEnd/>
                  <a:tailEnd/>
                </a:ln>
                <a:solidFill>
                  <a:srgbClr val="0000FF"/>
                </a:solidFill>
                <a:latin typeface="Impact"/>
              </a:rPr>
              <a:t>3- توزيع وتخصيص الموارد</a:t>
            </a:r>
            <a:r>
              <a:rPr lang="en-GB" kern="10" dirty="0" smtClean="0">
                <a:ln w="31750">
                  <a:solidFill>
                    <a:srgbClr val="000000"/>
                  </a:solidFill>
                  <a:round/>
                  <a:headEnd/>
                  <a:tailEnd/>
                </a:ln>
                <a:solidFill>
                  <a:srgbClr val="0000FF"/>
                </a:solidFill>
                <a:latin typeface="Impact"/>
              </a:rPr>
              <a:t/>
            </a:r>
            <a:br>
              <a:rPr lang="en-GB" kern="10" dirty="0" smtClean="0">
                <a:ln w="31750">
                  <a:solidFill>
                    <a:srgbClr val="000000"/>
                  </a:solidFill>
                  <a:round/>
                  <a:headEnd/>
                  <a:tailEnd/>
                </a:ln>
                <a:solidFill>
                  <a:srgbClr val="0000FF"/>
                </a:solidFill>
                <a:latin typeface="Impact"/>
              </a:rPr>
            </a:br>
            <a:endParaRPr lang="en-GB" dirty="0"/>
          </a:p>
        </p:txBody>
      </p:sp>
      <p:sp>
        <p:nvSpPr>
          <p:cNvPr id="3" name="عنصر نائب للمحتوى 2"/>
          <p:cNvSpPr>
            <a:spLocks noGrp="1"/>
          </p:cNvSpPr>
          <p:nvPr>
            <p:ph idx="1"/>
          </p:nvPr>
        </p:nvSpPr>
        <p:spPr/>
        <p:txBody>
          <a:bodyPr>
            <a:normAutofit fontScale="92500" lnSpcReduction="10000"/>
          </a:bodyPr>
          <a:lstStyle/>
          <a:p>
            <a:pPr algn="r" rtl="1">
              <a:lnSpc>
                <a:spcPct val="155000"/>
              </a:lnSpc>
              <a:spcBef>
                <a:spcPct val="45000"/>
              </a:spcBef>
              <a:buClr>
                <a:schemeClr val="tx1"/>
              </a:buClr>
              <a:buFontTx/>
              <a:buNone/>
            </a:pPr>
            <a:r>
              <a:rPr lang="ar-SA" b="1" dirty="0" smtClean="0"/>
              <a:t>يجب عند تخصيص الموارد أن يتم ربطها بالأهداف المحددة حسب أولوية كل منها وفي ضوء السياسة العامة التي تحكمها.</a:t>
            </a:r>
          </a:p>
          <a:p>
            <a:pPr algn="r" rtl="1">
              <a:lnSpc>
                <a:spcPct val="155000"/>
              </a:lnSpc>
              <a:spcBef>
                <a:spcPct val="45000"/>
              </a:spcBef>
              <a:buClr>
                <a:schemeClr val="tx1"/>
              </a:buClr>
              <a:buFontTx/>
              <a:buNone/>
            </a:pPr>
            <a:r>
              <a:rPr lang="ar-SA" b="1" dirty="0" smtClean="0"/>
              <a:t>	وإذا تم التخصيص بشكل غير مناسب فإنه من الصعوبة بمكان القيام بإجراء تصحيحي، وذلك لأنه بمجرد تخصيص الموارد وتوزيعها على المجالات المختلفة يتم فقدها كلها أو بعضها ويصعب بعد ذلك استعادتها كما هي.</a:t>
            </a:r>
            <a:endParaRPr lang="en-GB" b="1"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15</a:t>
            </a:fld>
            <a:endParaRPr lang="en-GB" dirty="0"/>
          </a:p>
        </p:txBody>
      </p:sp>
    </p:spTree>
    <p:extLst>
      <p:ext uri="{BB962C8B-B14F-4D97-AF65-F5344CB8AC3E}">
        <p14:creationId xmlns:p14="http://schemas.microsoft.com/office/powerpoint/2010/main" xmlns="" val="3089324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9525">
                  <a:solidFill>
                    <a:srgbClr val="FF0000"/>
                  </a:solidFill>
                  <a:round/>
                  <a:headEnd/>
                  <a:tailEnd/>
                </a:ln>
                <a:solidFill>
                  <a:srgbClr val="FF6600"/>
                </a:solidFill>
                <a:latin typeface="Arial Black"/>
              </a:rPr>
              <a:t>العوامل التي يجب مراعاتها في توزيع الموارد</a:t>
            </a:r>
            <a:r>
              <a:rPr lang="en-GB" kern="10" dirty="0" smtClean="0">
                <a:ln w="9525">
                  <a:solidFill>
                    <a:srgbClr val="FF0000"/>
                  </a:solidFill>
                  <a:round/>
                  <a:headEnd/>
                  <a:tailEnd/>
                </a:ln>
                <a:solidFill>
                  <a:srgbClr val="FF6600"/>
                </a:solidFill>
                <a:latin typeface="Arial Black"/>
              </a:rPr>
              <a:t/>
            </a:r>
            <a:br>
              <a:rPr lang="en-GB" kern="10" dirty="0" smtClean="0">
                <a:ln w="9525">
                  <a:solidFill>
                    <a:srgbClr val="FF0000"/>
                  </a:solidFill>
                  <a:round/>
                  <a:headEnd/>
                  <a:tailEnd/>
                </a:ln>
                <a:solidFill>
                  <a:srgbClr val="FF6600"/>
                </a:solidFill>
                <a:latin typeface="Arial Black"/>
              </a:rPr>
            </a:br>
            <a:endParaRPr lang="en-GB" dirty="0"/>
          </a:p>
        </p:txBody>
      </p:sp>
      <p:sp>
        <p:nvSpPr>
          <p:cNvPr id="3" name="عنصر نائب للمحتوى 2"/>
          <p:cNvSpPr>
            <a:spLocks noGrp="1"/>
          </p:cNvSpPr>
          <p:nvPr>
            <p:ph idx="1"/>
          </p:nvPr>
        </p:nvSpPr>
        <p:spPr/>
        <p:txBody>
          <a:bodyPr>
            <a:normAutofit lnSpcReduction="10000"/>
          </a:bodyPr>
          <a:lstStyle/>
          <a:p>
            <a:pPr algn="r" rtl="1">
              <a:lnSpc>
                <a:spcPct val="140000"/>
              </a:lnSpc>
              <a:buClr>
                <a:schemeClr val="tx1"/>
              </a:buClr>
              <a:buFontTx/>
              <a:buBlip>
                <a:blip r:embed="rId3"/>
              </a:buBlip>
            </a:pPr>
            <a:r>
              <a:rPr lang="ar-SA" b="1" dirty="0" smtClean="0"/>
              <a:t> الحفاظ على الموارد النادرة ووقايتها.</a:t>
            </a:r>
          </a:p>
          <a:p>
            <a:pPr algn="r" rtl="1">
              <a:lnSpc>
                <a:spcPct val="140000"/>
              </a:lnSpc>
              <a:buClr>
                <a:schemeClr val="tx1"/>
              </a:buClr>
              <a:buFontTx/>
              <a:buBlip>
                <a:blip r:embed="rId3"/>
              </a:buBlip>
            </a:pPr>
            <a:r>
              <a:rPr lang="ar-SA" b="1" dirty="0" smtClean="0"/>
              <a:t> مراعاة المعايير المالية في الأجل القصير.</a:t>
            </a:r>
          </a:p>
          <a:p>
            <a:pPr algn="r" rtl="1">
              <a:lnSpc>
                <a:spcPct val="140000"/>
              </a:lnSpc>
              <a:buClr>
                <a:schemeClr val="tx1"/>
              </a:buClr>
              <a:buFontTx/>
              <a:buBlip>
                <a:blip r:embed="rId3"/>
              </a:buBlip>
            </a:pPr>
            <a:r>
              <a:rPr lang="ar-SA" b="1" dirty="0" smtClean="0"/>
              <a:t>البناء التنظيمي المناسب.</a:t>
            </a:r>
          </a:p>
          <a:p>
            <a:pPr algn="r" rtl="1">
              <a:lnSpc>
                <a:spcPct val="140000"/>
              </a:lnSpc>
              <a:buClr>
                <a:schemeClr val="tx1"/>
              </a:buClr>
              <a:buFontTx/>
              <a:buBlip>
                <a:blip r:embed="rId3"/>
              </a:buBlip>
            </a:pPr>
            <a:r>
              <a:rPr lang="ar-SA" b="1" dirty="0" smtClean="0"/>
              <a:t> مراعاة غموض الإستراتيجية.</a:t>
            </a:r>
          </a:p>
          <a:p>
            <a:pPr algn="r" rtl="1">
              <a:lnSpc>
                <a:spcPct val="140000"/>
              </a:lnSpc>
              <a:buClr>
                <a:schemeClr val="tx1"/>
              </a:buClr>
              <a:buFontTx/>
              <a:buBlip>
                <a:blip r:embed="rId3"/>
              </a:buBlip>
            </a:pPr>
            <a:r>
              <a:rPr lang="ar-SA" b="1" dirty="0" smtClean="0"/>
              <a:t> مراعاة مختلف المخاطر.</a:t>
            </a:r>
          </a:p>
          <a:p>
            <a:pPr algn="r" rtl="1">
              <a:lnSpc>
                <a:spcPct val="140000"/>
              </a:lnSpc>
              <a:buClr>
                <a:schemeClr val="tx1"/>
              </a:buClr>
              <a:buFontTx/>
              <a:buBlip>
                <a:blip r:embed="rId3"/>
              </a:buBlip>
            </a:pPr>
            <a:r>
              <a:rPr lang="ar-SA" b="1" dirty="0" smtClean="0"/>
              <a:t> الدقة في معرفة احتياجات كل إدارة ومتى تحتاج إليها.</a:t>
            </a:r>
            <a:endParaRPr lang="en-GB" b="1" dirty="0" smtClean="0"/>
          </a:p>
          <a:p>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16</a:t>
            </a:fld>
            <a:endParaRPr lang="en-GB" dirty="0"/>
          </a:p>
        </p:txBody>
      </p:sp>
    </p:spTree>
    <p:extLst>
      <p:ext uri="{BB962C8B-B14F-4D97-AF65-F5344CB8AC3E}">
        <p14:creationId xmlns:p14="http://schemas.microsoft.com/office/powerpoint/2010/main" xmlns="" val="1157347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31750">
                  <a:solidFill>
                    <a:srgbClr val="993366"/>
                  </a:solidFill>
                  <a:round/>
                  <a:headEnd/>
                  <a:tailEnd/>
                </a:ln>
                <a:solidFill>
                  <a:srgbClr val="993366"/>
                </a:solidFill>
                <a:latin typeface="Impact"/>
              </a:rPr>
              <a:t>4- بناء الهيكل التنظيمي</a:t>
            </a:r>
            <a:r>
              <a:rPr lang="en-GB" kern="10" dirty="0" smtClean="0">
                <a:ln w="31750">
                  <a:solidFill>
                    <a:srgbClr val="993366"/>
                  </a:solidFill>
                  <a:round/>
                  <a:headEnd/>
                  <a:tailEnd/>
                </a:ln>
                <a:solidFill>
                  <a:srgbClr val="993366"/>
                </a:solidFill>
                <a:latin typeface="Impact"/>
              </a:rPr>
              <a:t/>
            </a:r>
            <a:br>
              <a:rPr lang="en-GB" kern="10" dirty="0" smtClean="0">
                <a:ln w="31750">
                  <a:solidFill>
                    <a:srgbClr val="993366"/>
                  </a:solidFill>
                  <a:round/>
                  <a:headEnd/>
                  <a:tailEnd/>
                </a:ln>
                <a:solidFill>
                  <a:srgbClr val="993366"/>
                </a:solidFill>
                <a:latin typeface="Impact"/>
              </a:rPr>
            </a:br>
            <a:endParaRPr lang="en-GB" dirty="0"/>
          </a:p>
        </p:txBody>
      </p:sp>
      <p:sp>
        <p:nvSpPr>
          <p:cNvPr id="3" name="عنصر نائب للمحتوى 2"/>
          <p:cNvSpPr>
            <a:spLocks noGrp="1"/>
          </p:cNvSpPr>
          <p:nvPr>
            <p:ph idx="1"/>
          </p:nvPr>
        </p:nvSpPr>
        <p:spPr/>
        <p:txBody>
          <a:bodyPr>
            <a:normAutofit/>
          </a:bodyPr>
          <a:lstStyle/>
          <a:p>
            <a:pPr algn="r" rtl="1"/>
            <a:r>
              <a:rPr lang="ar-SA" sz="3600" b="1" dirty="0" smtClean="0">
                <a:cs typeface="Simplified Arabic" pitchFamily="2" charset="-78"/>
              </a:rPr>
              <a:t>نجاح التنفيذ يتوقف بدرجة كبيرة على توفر الهيكل التنظيمي الملائم، إذ يتطلب تنفيذ الإستراتيجية أن يتواكب الهيكل التنظيمي مع الإستراتيجية التي تم اختيارها، بحيث يكون الهيكل مساندا للإستراتيجية ويخدم متطلباتها. فنوع الإستراتيجية يؤثر في الهيكل التنظيمي الواجب إتباعه.</a:t>
            </a:r>
            <a:endParaRPr lang="en-GB" sz="3600" b="1" dirty="0">
              <a:cs typeface="Simplified Arabic" pitchFamily="2" charset="-78"/>
            </a:endParaRPr>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17</a:t>
            </a:fld>
            <a:endParaRPr lang="en-GB" dirty="0"/>
          </a:p>
        </p:txBody>
      </p:sp>
    </p:spTree>
    <p:extLst>
      <p:ext uri="{BB962C8B-B14F-4D97-AF65-F5344CB8AC3E}">
        <p14:creationId xmlns:p14="http://schemas.microsoft.com/office/powerpoint/2010/main" xmlns="" val="2348122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31750">
                  <a:solidFill>
                    <a:srgbClr val="808080"/>
                  </a:solidFill>
                  <a:round/>
                  <a:headEnd/>
                  <a:tailEnd/>
                </a:ln>
                <a:solidFill>
                  <a:srgbClr val="808080"/>
                </a:solidFill>
                <a:latin typeface="Impact"/>
              </a:rPr>
              <a:t>العلاقة بين نوع الإستراتيجية  والهيكل التنظيمي </a:t>
            </a:r>
            <a:r>
              <a:rPr lang="en-GB" kern="10" dirty="0" smtClean="0">
                <a:ln w="31750">
                  <a:solidFill>
                    <a:srgbClr val="808080"/>
                  </a:solidFill>
                  <a:round/>
                  <a:headEnd/>
                  <a:tailEnd/>
                </a:ln>
                <a:solidFill>
                  <a:srgbClr val="808080"/>
                </a:solidFill>
                <a:latin typeface="Impact"/>
              </a:rPr>
              <a:t/>
            </a:r>
            <a:br>
              <a:rPr lang="en-GB" kern="10" dirty="0" smtClean="0">
                <a:ln w="31750">
                  <a:solidFill>
                    <a:srgbClr val="808080"/>
                  </a:solidFill>
                  <a:round/>
                  <a:headEnd/>
                  <a:tailEnd/>
                </a:ln>
                <a:solidFill>
                  <a:srgbClr val="808080"/>
                </a:solidFill>
                <a:latin typeface="Impact"/>
              </a:rPr>
            </a:br>
            <a:endParaRPr lang="en-GB" dirty="0"/>
          </a:p>
        </p:txBody>
      </p:sp>
      <p:sp>
        <p:nvSpPr>
          <p:cNvPr id="3" name="عنصر نائب للمحتوى 2"/>
          <p:cNvSpPr>
            <a:spLocks noGrp="1"/>
          </p:cNvSpPr>
          <p:nvPr>
            <p:ph idx="1"/>
          </p:nvPr>
        </p:nvSpPr>
        <p:spPr/>
        <p:txBody>
          <a:bodyPr>
            <a:normAutofit fontScale="92500" lnSpcReduction="20000"/>
          </a:bodyPr>
          <a:lstStyle/>
          <a:p>
            <a:pPr algn="r" rtl="1">
              <a:lnSpc>
                <a:spcPct val="150000"/>
              </a:lnSpc>
              <a:buClr>
                <a:schemeClr val="tx1"/>
              </a:buClr>
              <a:buFontTx/>
              <a:buNone/>
            </a:pPr>
            <a:r>
              <a:rPr lang="ar-SA" b="1" dirty="0" smtClean="0">
                <a:cs typeface="Simplified Arabic" pitchFamily="2" charset="-78"/>
              </a:rPr>
              <a:t>إذا كانت الإستراتيجية  بسيطة تعتمد على إنتاج منتج واحد، أو تتعامل مع سوق واحد أو مجموعة من العملاء فحينئذ يكون التنظيم على أساس وظيفي هو الأنسب.</a:t>
            </a:r>
          </a:p>
          <a:p>
            <a:pPr algn="r" rtl="1">
              <a:lnSpc>
                <a:spcPct val="150000"/>
              </a:lnSpc>
              <a:buClr>
                <a:schemeClr val="tx1"/>
              </a:buClr>
              <a:buFontTx/>
              <a:buNone/>
            </a:pPr>
            <a:r>
              <a:rPr lang="ar-SA" b="1" dirty="0" smtClean="0">
                <a:cs typeface="Simplified Arabic" pitchFamily="2" charset="-78"/>
              </a:rPr>
              <a:t>	بينما إذا اعتمدت إستراتيجية المنظمة على النمو والتوسع فإنها حينئذ تنوع منتجاتها وأسواقها وتعدد مراحل الإنتاج بها وتعدد عملائها واختلاف أنماط التكنولوجيا التي تتبعها، فحينئذ نجد أن التنظيم على أساس الغرض هو الأكثر مناسبة لوضعها.</a:t>
            </a:r>
            <a:endParaRPr lang="en-GB" b="1" dirty="0" smtClean="0">
              <a:cs typeface="Simplified Arabic" pitchFamily="2" charset="-78"/>
            </a:endParaRPr>
          </a:p>
          <a:p>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18</a:t>
            </a:fld>
            <a:endParaRPr lang="en-GB" dirty="0"/>
          </a:p>
        </p:txBody>
      </p:sp>
    </p:spTree>
    <p:extLst>
      <p:ext uri="{BB962C8B-B14F-4D97-AF65-F5344CB8AC3E}">
        <p14:creationId xmlns:p14="http://schemas.microsoft.com/office/powerpoint/2010/main" xmlns="" val="2422926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31750">
                  <a:solidFill>
                    <a:srgbClr val="008080"/>
                  </a:solidFill>
                  <a:round/>
                  <a:headEnd/>
                  <a:tailEnd/>
                </a:ln>
                <a:solidFill>
                  <a:srgbClr val="008080"/>
                </a:solidFill>
                <a:latin typeface="Impact"/>
              </a:rPr>
              <a:t>5- الإدارة الفعالة للعمليات التنظيمية</a:t>
            </a:r>
            <a:r>
              <a:rPr lang="en-GB" kern="10" dirty="0" smtClean="0">
                <a:ln w="31750">
                  <a:solidFill>
                    <a:srgbClr val="008080"/>
                  </a:solidFill>
                  <a:round/>
                  <a:headEnd/>
                  <a:tailEnd/>
                </a:ln>
                <a:solidFill>
                  <a:srgbClr val="008080"/>
                </a:solidFill>
                <a:latin typeface="Impact"/>
              </a:rPr>
              <a:t/>
            </a:r>
            <a:br>
              <a:rPr lang="en-GB" kern="10" dirty="0" smtClean="0">
                <a:ln w="31750">
                  <a:solidFill>
                    <a:srgbClr val="008080"/>
                  </a:solidFill>
                  <a:round/>
                  <a:headEnd/>
                  <a:tailEnd/>
                </a:ln>
                <a:solidFill>
                  <a:srgbClr val="008080"/>
                </a:solidFill>
                <a:latin typeface="Impact"/>
              </a:rPr>
            </a:br>
            <a:endParaRPr lang="en-GB" dirty="0"/>
          </a:p>
        </p:txBody>
      </p:sp>
      <p:sp>
        <p:nvSpPr>
          <p:cNvPr id="3" name="عنصر نائب للمحتوى 2"/>
          <p:cNvSpPr>
            <a:spLocks noGrp="1"/>
          </p:cNvSpPr>
          <p:nvPr>
            <p:ph idx="1"/>
          </p:nvPr>
        </p:nvSpPr>
        <p:spPr/>
        <p:txBody>
          <a:bodyPr>
            <a:normAutofit lnSpcReduction="10000"/>
          </a:bodyPr>
          <a:lstStyle/>
          <a:p>
            <a:pPr algn="r" rtl="1">
              <a:lnSpc>
                <a:spcPct val="145000"/>
              </a:lnSpc>
              <a:buClr>
                <a:schemeClr val="tx1"/>
              </a:buClr>
              <a:buFontTx/>
              <a:buNone/>
            </a:pPr>
            <a:r>
              <a:rPr lang="ar-SA" dirty="0" smtClean="0"/>
              <a:t>	</a:t>
            </a:r>
            <a:r>
              <a:rPr lang="ar-SA" b="1" dirty="0" smtClean="0"/>
              <a:t>حتى يمكن تطبيق الإستراتيجية بنجاح، فإنه يجب - بجانب تصميم الهيكل المناسب - الاستفادة المثلى من الموارد المتاحة، ويتطلب ذلك تحديد ما يلي:</a:t>
            </a:r>
          </a:p>
          <a:p>
            <a:pPr algn="r" rtl="1">
              <a:lnSpc>
                <a:spcPct val="145000"/>
              </a:lnSpc>
              <a:buClr>
                <a:schemeClr val="tx1"/>
              </a:buClr>
              <a:buFontTx/>
              <a:buBlip>
                <a:blip r:embed="rId3"/>
              </a:buBlip>
            </a:pPr>
            <a:r>
              <a:rPr lang="ar-SA" b="1" dirty="0" smtClean="0"/>
              <a:t> بناء أو وضع المعايير لقياس الأداء.</a:t>
            </a:r>
          </a:p>
          <a:p>
            <a:pPr algn="r" rtl="1">
              <a:lnSpc>
                <a:spcPct val="145000"/>
              </a:lnSpc>
              <a:buClr>
                <a:schemeClr val="tx1"/>
              </a:buClr>
              <a:buFontTx/>
              <a:buBlip>
                <a:blip r:embed="rId3"/>
              </a:buBlip>
            </a:pPr>
            <a:r>
              <a:rPr lang="ar-SA" b="1" dirty="0" smtClean="0"/>
              <a:t> الدافعية ونظام الحوافز.</a:t>
            </a:r>
          </a:p>
          <a:p>
            <a:pPr algn="r" rtl="1">
              <a:lnSpc>
                <a:spcPct val="145000"/>
              </a:lnSpc>
              <a:buClr>
                <a:schemeClr val="tx1"/>
              </a:buClr>
              <a:buFontTx/>
              <a:buBlip>
                <a:blip r:embed="rId3"/>
              </a:buBlip>
            </a:pPr>
            <a:r>
              <a:rPr lang="ar-SA" b="1" dirty="0" smtClean="0"/>
              <a:t> نظام للعقاب والردع.</a:t>
            </a:r>
            <a:endParaRPr lang="en-GB" b="1" dirty="0" smtClean="0"/>
          </a:p>
          <a:p>
            <a:pPr algn="l"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19</a:t>
            </a:fld>
            <a:endParaRPr lang="en-GB" dirty="0"/>
          </a:p>
        </p:txBody>
      </p:sp>
    </p:spTree>
    <p:extLst>
      <p:ext uri="{BB962C8B-B14F-4D97-AF65-F5344CB8AC3E}">
        <p14:creationId xmlns:p14="http://schemas.microsoft.com/office/powerpoint/2010/main" xmlns="" val="207382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العلاقة بين صياغة الاستراتيجية وتنفيذها</a:t>
            </a:r>
            <a:endParaRPr lang="ar-SA" b="1" dirty="0"/>
          </a:p>
        </p:txBody>
      </p:sp>
      <p:sp>
        <p:nvSpPr>
          <p:cNvPr id="3" name="عنصر نائب للمحتوى 2"/>
          <p:cNvSpPr>
            <a:spLocks noGrp="1"/>
          </p:cNvSpPr>
          <p:nvPr>
            <p:ph idx="1"/>
          </p:nvPr>
        </p:nvSpPr>
        <p:spPr/>
        <p:txBody>
          <a:bodyPr>
            <a:normAutofit fontScale="85000" lnSpcReduction="10000"/>
          </a:bodyPr>
          <a:lstStyle/>
          <a:p>
            <a:pPr>
              <a:lnSpc>
                <a:spcPct val="150000"/>
              </a:lnSpc>
              <a:spcBef>
                <a:spcPct val="30000"/>
              </a:spcBef>
              <a:buClr>
                <a:schemeClr val="tx1"/>
              </a:buClr>
              <a:buNone/>
            </a:pPr>
            <a:r>
              <a:rPr lang="ar-SA" sz="3300" b="1" dirty="0" smtClean="0">
                <a:cs typeface="Simplified Arabic" pitchFamily="2" charset="-78"/>
              </a:rPr>
              <a:t>جانبان الاستراتيجية التخطيطي والتنفيذي يمكن فصلهما من الناحية النظرية، ولكن من الناحية الواقعية لا يمكن فصلهما، لأننا أثناء التنفيذ قد تحدث انحرافات أو قد تواجهنا ظروف أو تغيرات لم تكن موجودة في الخطة، مما يتطلب إعادة التخطيط.</a:t>
            </a:r>
          </a:p>
          <a:p>
            <a:pPr>
              <a:lnSpc>
                <a:spcPct val="150000"/>
              </a:lnSpc>
              <a:spcBef>
                <a:spcPct val="30000"/>
              </a:spcBef>
              <a:buClr>
                <a:schemeClr val="tx1"/>
              </a:buClr>
              <a:buNone/>
            </a:pPr>
            <a:r>
              <a:rPr lang="ar-SA" sz="3300" b="1" dirty="0" smtClean="0">
                <a:cs typeface="Simplified Arabic" pitchFamily="2" charset="-78"/>
              </a:rPr>
              <a:t> 		وهكذا نجد أنه أثناء تنفيذ الاستراتيجية لا نستطيع الاستغناء عن التخطيط، فلن ينتهي التخطيط حيث يبدأ التنفيذ، وإنما التخطيط عملية مستمرة قبل وأثناء وبعد التنفيذ</a:t>
            </a:r>
            <a:r>
              <a:rPr lang="ar-SA" dirty="0" smtClean="0"/>
              <a:t>.</a:t>
            </a:r>
          </a:p>
          <a:p>
            <a:endParaRPr lang="ar-SA" dirty="0"/>
          </a:p>
        </p:txBody>
      </p:sp>
    </p:spTree>
    <p:extLst>
      <p:ext uri="{BB962C8B-B14F-4D97-AF65-F5344CB8AC3E}">
        <p14:creationId xmlns:p14="http://schemas.microsoft.com/office/powerpoint/2010/main" xmlns="" val="291207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kern="10" dirty="0" smtClean="0">
                <a:ln w="31750">
                  <a:solidFill>
                    <a:srgbClr val="008080"/>
                  </a:solidFill>
                  <a:round/>
                  <a:headEnd/>
                  <a:tailEnd/>
                </a:ln>
                <a:solidFill>
                  <a:srgbClr val="000000"/>
                </a:solidFill>
                <a:latin typeface="Arial"/>
                <a:cs typeface="Arial"/>
              </a:rPr>
              <a:t>6- تنمية القدرات والكفاءات الإدارية والقيادية</a:t>
            </a:r>
            <a:endParaRPr lang="en-GB" dirty="0"/>
          </a:p>
        </p:txBody>
      </p:sp>
      <p:sp>
        <p:nvSpPr>
          <p:cNvPr id="3" name="عنصر نائب للمحتوى 2"/>
          <p:cNvSpPr>
            <a:spLocks noGrp="1"/>
          </p:cNvSpPr>
          <p:nvPr>
            <p:ph idx="1"/>
          </p:nvPr>
        </p:nvSpPr>
        <p:spPr/>
        <p:txBody>
          <a:bodyPr>
            <a:normAutofit/>
          </a:bodyPr>
          <a:lstStyle/>
          <a:p>
            <a:pPr algn="r" rtl="1"/>
            <a:r>
              <a:rPr lang="ar-SA" sz="3600" b="1" dirty="0" smtClean="0">
                <a:cs typeface="Simplified Arabic" pitchFamily="2" charset="-78"/>
              </a:rPr>
              <a:t>	يعتبر اختيار القيادة التي تتناسب مع الاستراتيجية الجديدة من أهم خطوات عملية التطبيق، لذلك يجب الاهتمام باختيار القادة، كما يجب الاهتمام بتنمية وإعداد القادة بصورة مستمرة،  لآن لكل استراتيجية متطلباتها من الكوادر الإدارية ذات المواصفات والخصائص التي قد لا تتفق مع غيرها من الإستراتيجيات.</a:t>
            </a:r>
            <a:endParaRPr lang="en-GB" sz="3600" b="1" dirty="0">
              <a:cs typeface="Simplified Arabic" pitchFamily="2" charset="-78"/>
            </a:endParaRPr>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20</a:t>
            </a:fld>
            <a:endParaRPr lang="en-GB" dirty="0"/>
          </a:p>
        </p:txBody>
      </p:sp>
    </p:spTree>
    <p:extLst>
      <p:ext uri="{BB962C8B-B14F-4D97-AF65-F5344CB8AC3E}">
        <p14:creationId xmlns:p14="http://schemas.microsoft.com/office/powerpoint/2010/main" xmlns="" val="3785314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19256" cy="936104"/>
          </a:xfrm>
        </p:spPr>
        <p:txBody>
          <a:bodyPr>
            <a:normAutofit fontScale="90000"/>
          </a:bodyPr>
          <a:lstStyle/>
          <a:p>
            <a:r>
              <a:rPr lang="ar-SA" kern="10" dirty="0" smtClean="0">
                <a:ln w="31750">
                  <a:solidFill>
                    <a:srgbClr val="800080"/>
                  </a:solidFill>
                  <a:round/>
                  <a:headEnd/>
                  <a:tailEnd/>
                </a:ln>
                <a:solidFill>
                  <a:srgbClr val="000000"/>
                </a:solidFill>
                <a:latin typeface="Arial"/>
                <a:cs typeface="Arial"/>
              </a:rPr>
              <a:t>خطوات تكوين وتنمية القدرات والكفاءات </a:t>
            </a:r>
            <a:br>
              <a:rPr lang="ar-SA" kern="10" dirty="0" smtClean="0">
                <a:ln w="31750">
                  <a:solidFill>
                    <a:srgbClr val="800080"/>
                  </a:solidFill>
                  <a:round/>
                  <a:headEnd/>
                  <a:tailEnd/>
                </a:ln>
                <a:solidFill>
                  <a:srgbClr val="000000"/>
                </a:solidFill>
                <a:latin typeface="Arial"/>
                <a:cs typeface="Arial"/>
              </a:rPr>
            </a:br>
            <a:r>
              <a:rPr lang="ar-SA" kern="10" dirty="0" smtClean="0">
                <a:ln w="31750">
                  <a:solidFill>
                    <a:srgbClr val="800080"/>
                  </a:solidFill>
                  <a:round/>
                  <a:headEnd/>
                  <a:tailEnd/>
                </a:ln>
                <a:solidFill>
                  <a:srgbClr val="000000"/>
                </a:solidFill>
                <a:latin typeface="Arial"/>
                <a:cs typeface="Arial"/>
              </a:rPr>
              <a:t>الإدارية والقيادية </a:t>
            </a:r>
            <a:r>
              <a:rPr lang="en-GB" kern="10" dirty="0" smtClean="0">
                <a:ln w="31750">
                  <a:solidFill>
                    <a:srgbClr val="800080"/>
                  </a:solidFill>
                  <a:round/>
                  <a:headEnd/>
                  <a:tailEnd/>
                </a:ln>
                <a:solidFill>
                  <a:srgbClr val="000000"/>
                </a:solidFill>
                <a:latin typeface="Arial"/>
                <a:cs typeface="Arial"/>
              </a:rPr>
              <a:t/>
            </a:r>
            <a:br>
              <a:rPr lang="en-GB" kern="10" dirty="0" smtClean="0">
                <a:ln w="31750">
                  <a:solidFill>
                    <a:srgbClr val="800080"/>
                  </a:solidFill>
                  <a:round/>
                  <a:headEnd/>
                  <a:tailEnd/>
                </a:ln>
                <a:solidFill>
                  <a:srgbClr val="000000"/>
                </a:solidFill>
                <a:latin typeface="Arial"/>
                <a:cs typeface="Arial"/>
              </a:rPr>
            </a:br>
            <a:endParaRPr lang="en-GB" dirty="0"/>
          </a:p>
        </p:txBody>
      </p:sp>
      <p:sp>
        <p:nvSpPr>
          <p:cNvPr id="3" name="عنصر نائب للمحتوى 2"/>
          <p:cNvSpPr>
            <a:spLocks noGrp="1"/>
          </p:cNvSpPr>
          <p:nvPr>
            <p:ph idx="1"/>
          </p:nvPr>
        </p:nvSpPr>
        <p:spPr/>
        <p:txBody>
          <a:bodyPr>
            <a:normAutofit fontScale="92500" lnSpcReduction="20000"/>
          </a:bodyPr>
          <a:lstStyle/>
          <a:p>
            <a:pPr algn="r" rtl="1">
              <a:lnSpc>
                <a:spcPct val="145000"/>
              </a:lnSpc>
              <a:buClr>
                <a:schemeClr val="tx1"/>
              </a:buClr>
              <a:buNone/>
            </a:pPr>
            <a:r>
              <a:rPr lang="ar-SA" b="1" dirty="0" smtClean="0">
                <a:solidFill>
                  <a:srgbClr val="0000CC"/>
                </a:solidFill>
                <a:cs typeface="Simplified Arabic" pitchFamily="2" charset="-78"/>
              </a:rPr>
              <a:t>1-</a:t>
            </a:r>
            <a:r>
              <a:rPr lang="ar-SA" dirty="0" smtClean="0">
                <a:cs typeface="Simplified Arabic" pitchFamily="2" charset="-78"/>
              </a:rPr>
              <a:t> </a:t>
            </a:r>
            <a:r>
              <a:rPr lang="ar-SA" b="1" dirty="0" smtClean="0">
                <a:cs typeface="Simplified Arabic" pitchFamily="2" charset="-78"/>
              </a:rPr>
              <a:t>تحديد عدد الأشخاص المطلوبين لتطبيق الاستراتيجية.</a:t>
            </a:r>
          </a:p>
          <a:p>
            <a:pPr algn="r" rtl="1">
              <a:lnSpc>
                <a:spcPct val="145000"/>
              </a:lnSpc>
              <a:buClr>
                <a:schemeClr val="tx1"/>
              </a:buClr>
              <a:buNone/>
            </a:pPr>
            <a:r>
              <a:rPr lang="ar-SA" b="1" dirty="0" smtClean="0">
                <a:solidFill>
                  <a:srgbClr val="0000CC"/>
                </a:solidFill>
                <a:cs typeface="Simplified Arabic" pitchFamily="2" charset="-78"/>
              </a:rPr>
              <a:t>2-</a:t>
            </a:r>
            <a:r>
              <a:rPr lang="ar-SA" b="1" dirty="0" smtClean="0">
                <a:cs typeface="Simplified Arabic" pitchFamily="2" charset="-78"/>
              </a:rPr>
              <a:t> معرفة العدد الموجود بالمنظمة منها، وبناء عليه تحديد عدد الأفراد الجدد المطلوب تعيينهم.</a:t>
            </a:r>
          </a:p>
          <a:p>
            <a:pPr algn="r" rtl="1">
              <a:lnSpc>
                <a:spcPct val="145000"/>
              </a:lnSpc>
              <a:buClr>
                <a:schemeClr val="tx1"/>
              </a:buClr>
              <a:buNone/>
            </a:pPr>
            <a:r>
              <a:rPr lang="ar-SA" b="1" dirty="0" smtClean="0">
                <a:solidFill>
                  <a:srgbClr val="0000CC"/>
                </a:solidFill>
                <a:cs typeface="Simplified Arabic" pitchFamily="2" charset="-78"/>
              </a:rPr>
              <a:t>3-</a:t>
            </a:r>
            <a:r>
              <a:rPr lang="ar-SA" b="1" dirty="0" smtClean="0">
                <a:cs typeface="Simplified Arabic" pitchFamily="2" charset="-78"/>
              </a:rPr>
              <a:t> تحديد الصفات والسمات المطلوب توافرها في المديرين لتنفيذ الاستراتيجية بفعالية.</a:t>
            </a:r>
          </a:p>
          <a:p>
            <a:pPr algn="r" rtl="1">
              <a:lnSpc>
                <a:spcPct val="145000"/>
              </a:lnSpc>
              <a:buClr>
                <a:schemeClr val="tx1"/>
              </a:buClr>
              <a:buNone/>
            </a:pPr>
            <a:r>
              <a:rPr lang="ar-SA" b="1" dirty="0" smtClean="0">
                <a:solidFill>
                  <a:srgbClr val="0000CC"/>
                </a:solidFill>
                <a:cs typeface="Simplified Arabic" pitchFamily="2" charset="-78"/>
              </a:rPr>
              <a:t>4-</a:t>
            </a:r>
            <a:r>
              <a:rPr lang="ar-SA" b="1" dirty="0" smtClean="0">
                <a:cs typeface="Simplified Arabic" pitchFamily="2" charset="-78"/>
              </a:rPr>
              <a:t> تحديد نواحي التنمية المطلوبة بالنسبة لهم لمواجهة متطلبات الاستراتيجية طوال مدتها. </a:t>
            </a:r>
            <a:endParaRPr lang="en-GB" b="1" dirty="0" smtClean="0">
              <a:cs typeface="Simplified Arabic" pitchFamily="2" charset="-78"/>
            </a:endParaRPr>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21</a:t>
            </a:fld>
            <a:endParaRPr lang="en-GB" dirty="0"/>
          </a:p>
        </p:txBody>
      </p:sp>
    </p:spTree>
    <p:extLst>
      <p:ext uri="{BB962C8B-B14F-4D97-AF65-F5344CB8AC3E}">
        <p14:creationId xmlns:p14="http://schemas.microsoft.com/office/powerpoint/2010/main" xmlns="" val="1343284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صر نائب لرقم الشريحة 5"/>
          <p:cNvSpPr>
            <a:spLocks noGrp="1"/>
          </p:cNvSpPr>
          <p:nvPr>
            <p:ph type="sldNum" sz="quarter" idx="12"/>
          </p:nvPr>
        </p:nvSpPr>
        <p:spPr>
          <a:noFill/>
        </p:spPr>
        <p:txBody>
          <a:bodyPr/>
          <a:lstStyle/>
          <a:p>
            <a:fld id="{59C87894-99A6-4397-941A-F38B92114648}" type="slidenum">
              <a:rPr lang="ar-SA"/>
              <a:pPr/>
              <a:t>22</a:t>
            </a:fld>
            <a:endParaRPr lang="en-GB" dirty="0"/>
          </a:p>
        </p:txBody>
      </p:sp>
      <p:sp>
        <p:nvSpPr>
          <p:cNvPr id="37891" name="Rectangle 3"/>
          <p:cNvSpPr>
            <a:spLocks noGrp="1" noChangeArrowheads="1"/>
          </p:cNvSpPr>
          <p:nvPr>
            <p:ph type="body" idx="1"/>
          </p:nvPr>
        </p:nvSpPr>
        <p:spPr>
          <a:xfrm>
            <a:off x="0" y="1524000"/>
            <a:ext cx="9144000" cy="4678363"/>
          </a:xfrm>
        </p:spPr>
        <p:txBody>
          <a:bodyPr/>
          <a:lstStyle/>
          <a:p>
            <a:pPr eaLnBrk="1" hangingPunct="1">
              <a:lnSpc>
                <a:spcPct val="150000"/>
              </a:lnSpc>
              <a:buClr>
                <a:schemeClr val="tx1"/>
              </a:buClr>
              <a:buFontTx/>
              <a:buNone/>
            </a:pPr>
            <a:r>
              <a:rPr lang="ar-SA" dirty="0" smtClean="0"/>
              <a:t>  </a:t>
            </a:r>
            <a:r>
              <a:rPr lang="ar-SA" dirty="0" smtClean="0">
                <a:solidFill>
                  <a:srgbClr val="0000CC"/>
                </a:solidFill>
              </a:rPr>
              <a:t>قسم البعض الأدوار المنتظر من القائد القيام بها إلى ثلاثة مجموعات:</a:t>
            </a:r>
            <a:endParaRPr lang="en-GB" dirty="0" smtClean="0">
              <a:solidFill>
                <a:srgbClr val="0000CC"/>
              </a:solidFill>
            </a:endParaRPr>
          </a:p>
        </p:txBody>
      </p:sp>
      <p:sp>
        <p:nvSpPr>
          <p:cNvPr id="37901" name="AutoShape 13"/>
          <p:cNvSpPr>
            <a:spLocks noChangeArrowheads="1"/>
          </p:cNvSpPr>
          <p:nvPr/>
        </p:nvSpPr>
        <p:spPr bwMode="auto">
          <a:xfrm>
            <a:off x="5562600" y="2819400"/>
            <a:ext cx="3200400" cy="1744663"/>
          </a:xfrm>
          <a:prstGeom prst="flowChartPunchedTape">
            <a:avLst/>
          </a:prstGeom>
          <a:solidFill>
            <a:srgbClr val="FFE7FF"/>
          </a:solidFill>
          <a:ln w="38100">
            <a:solidFill>
              <a:srgbClr val="FF00FF"/>
            </a:solidFill>
            <a:miter lim="800000"/>
            <a:headEnd/>
            <a:tailEnd/>
          </a:ln>
        </p:spPr>
        <p:txBody>
          <a:bodyPr wrap="none" anchor="ctr"/>
          <a:lstStyle/>
          <a:p>
            <a:pPr algn="ctr">
              <a:lnSpc>
                <a:spcPct val="125000"/>
              </a:lnSpc>
              <a:buClrTx/>
            </a:pPr>
            <a:r>
              <a:rPr lang="ar-SA" sz="3200" b="1" dirty="0">
                <a:solidFill>
                  <a:srgbClr val="9900CC"/>
                </a:solidFill>
              </a:rPr>
              <a:t>مجموعة الأدوار</a:t>
            </a:r>
          </a:p>
          <a:p>
            <a:pPr algn="ctr">
              <a:lnSpc>
                <a:spcPct val="125000"/>
              </a:lnSpc>
              <a:buClrTx/>
            </a:pPr>
            <a:r>
              <a:rPr lang="ar-SA" sz="3200" b="1" dirty="0">
                <a:solidFill>
                  <a:srgbClr val="9900CC"/>
                </a:solidFill>
              </a:rPr>
              <a:t> الشخصية</a:t>
            </a:r>
            <a:endParaRPr lang="en-GB" sz="3200" b="1" dirty="0">
              <a:solidFill>
                <a:srgbClr val="9900CC"/>
              </a:solidFill>
            </a:endParaRPr>
          </a:p>
        </p:txBody>
      </p:sp>
      <p:sp>
        <p:nvSpPr>
          <p:cNvPr id="37902" name="AutoShape 14"/>
          <p:cNvSpPr>
            <a:spLocks noChangeArrowheads="1"/>
          </p:cNvSpPr>
          <p:nvPr/>
        </p:nvSpPr>
        <p:spPr bwMode="auto">
          <a:xfrm>
            <a:off x="381000" y="2895600"/>
            <a:ext cx="3581400" cy="1752600"/>
          </a:xfrm>
          <a:prstGeom prst="flowChartPunchedTape">
            <a:avLst/>
          </a:prstGeom>
          <a:solidFill>
            <a:srgbClr val="FFE3FF"/>
          </a:solidFill>
          <a:ln w="38100">
            <a:solidFill>
              <a:srgbClr val="FF00FF"/>
            </a:solidFill>
            <a:miter lim="800000"/>
            <a:headEnd/>
            <a:tailEnd/>
          </a:ln>
        </p:spPr>
        <p:txBody>
          <a:bodyPr wrap="none" anchor="ctr"/>
          <a:lstStyle/>
          <a:p>
            <a:pPr algn="ctr">
              <a:lnSpc>
                <a:spcPct val="125000"/>
              </a:lnSpc>
              <a:buClrTx/>
            </a:pPr>
            <a:r>
              <a:rPr lang="ar-SA" sz="3200" b="1" dirty="0">
                <a:solidFill>
                  <a:srgbClr val="9900CC"/>
                </a:solidFill>
              </a:rPr>
              <a:t>مجموعة الأدوار المتعلقة </a:t>
            </a:r>
          </a:p>
          <a:p>
            <a:pPr algn="ctr">
              <a:lnSpc>
                <a:spcPct val="125000"/>
              </a:lnSpc>
              <a:buClrTx/>
            </a:pPr>
            <a:r>
              <a:rPr lang="ar-SA" sz="3200" b="1" dirty="0">
                <a:solidFill>
                  <a:srgbClr val="9900CC"/>
                </a:solidFill>
              </a:rPr>
              <a:t>بالقرارات</a:t>
            </a:r>
            <a:endParaRPr lang="en-GB" sz="3200" b="1" dirty="0">
              <a:solidFill>
                <a:srgbClr val="9900CC"/>
              </a:solidFill>
            </a:endParaRPr>
          </a:p>
        </p:txBody>
      </p:sp>
      <p:sp>
        <p:nvSpPr>
          <p:cNvPr id="37903" name="AutoShape 15"/>
          <p:cNvSpPr>
            <a:spLocks noChangeArrowheads="1"/>
          </p:cNvSpPr>
          <p:nvPr/>
        </p:nvSpPr>
        <p:spPr bwMode="auto">
          <a:xfrm>
            <a:off x="2590800" y="5113338"/>
            <a:ext cx="3657600" cy="1744662"/>
          </a:xfrm>
          <a:prstGeom prst="flowChartPunchedTape">
            <a:avLst/>
          </a:prstGeom>
          <a:solidFill>
            <a:srgbClr val="FFE3FF"/>
          </a:solidFill>
          <a:ln w="38100">
            <a:solidFill>
              <a:srgbClr val="FF00FF"/>
            </a:solidFill>
            <a:miter lim="800000"/>
            <a:headEnd/>
            <a:tailEnd/>
          </a:ln>
        </p:spPr>
        <p:txBody>
          <a:bodyPr wrap="none" anchor="ctr"/>
          <a:lstStyle/>
          <a:p>
            <a:pPr algn="ctr">
              <a:lnSpc>
                <a:spcPct val="125000"/>
              </a:lnSpc>
              <a:buClrTx/>
            </a:pPr>
            <a:r>
              <a:rPr lang="ar-SA" sz="3200" b="1" dirty="0">
                <a:solidFill>
                  <a:srgbClr val="9900CC"/>
                </a:solidFill>
              </a:rPr>
              <a:t>مجموعة الأدوار المتعلقة </a:t>
            </a:r>
          </a:p>
          <a:p>
            <a:pPr algn="ctr">
              <a:lnSpc>
                <a:spcPct val="125000"/>
              </a:lnSpc>
              <a:buClrTx/>
            </a:pPr>
            <a:r>
              <a:rPr lang="ar-SA" sz="3200" b="1" dirty="0">
                <a:solidFill>
                  <a:srgbClr val="9900CC"/>
                </a:solidFill>
              </a:rPr>
              <a:t>بالمعلومات</a:t>
            </a:r>
            <a:endParaRPr lang="en-GB" sz="3200" b="1" dirty="0">
              <a:solidFill>
                <a:srgbClr val="9900CC"/>
              </a:solidFill>
            </a:endParaRPr>
          </a:p>
        </p:txBody>
      </p:sp>
      <p:sp>
        <p:nvSpPr>
          <p:cNvPr id="37905" name="Line 17"/>
          <p:cNvSpPr>
            <a:spLocks noChangeShapeType="1"/>
          </p:cNvSpPr>
          <p:nvPr/>
        </p:nvSpPr>
        <p:spPr bwMode="auto">
          <a:xfrm flipH="1">
            <a:off x="3429000" y="2209800"/>
            <a:ext cx="1371600" cy="685800"/>
          </a:xfrm>
          <a:prstGeom prst="line">
            <a:avLst/>
          </a:prstGeom>
          <a:noFill/>
          <a:ln w="63500">
            <a:solidFill>
              <a:srgbClr val="0000CC"/>
            </a:solidFill>
            <a:round/>
            <a:headEnd/>
            <a:tailEnd type="triangle" w="med" len="med"/>
          </a:ln>
        </p:spPr>
        <p:txBody>
          <a:bodyPr/>
          <a:lstStyle/>
          <a:p>
            <a:endParaRPr lang="en-GB" dirty="0"/>
          </a:p>
        </p:txBody>
      </p:sp>
      <p:sp>
        <p:nvSpPr>
          <p:cNvPr id="37906" name="Line 18"/>
          <p:cNvSpPr>
            <a:spLocks noChangeShapeType="1"/>
          </p:cNvSpPr>
          <p:nvPr/>
        </p:nvSpPr>
        <p:spPr bwMode="auto">
          <a:xfrm flipH="1">
            <a:off x="4800600" y="2286000"/>
            <a:ext cx="0" cy="2590800"/>
          </a:xfrm>
          <a:prstGeom prst="line">
            <a:avLst/>
          </a:prstGeom>
          <a:noFill/>
          <a:ln w="63500">
            <a:solidFill>
              <a:srgbClr val="0000CC"/>
            </a:solidFill>
            <a:round/>
            <a:headEnd/>
            <a:tailEnd type="triangle" w="med" len="med"/>
          </a:ln>
        </p:spPr>
        <p:txBody>
          <a:bodyPr/>
          <a:lstStyle/>
          <a:p>
            <a:endParaRPr lang="en-GB" dirty="0"/>
          </a:p>
        </p:txBody>
      </p:sp>
      <p:sp>
        <p:nvSpPr>
          <p:cNvPr id="37907" name="Line 19"/>
          <p:cNvSpPr>
            <a:spLocks noChangeShapeType="1"/>
          </p:cNvSpPr>
          <p:nvPr/>
        </p:nvSpPr>
        <p:spPr bwMode="auto">
          <a:xfrm>
            <a:off x="4800600" y="2209800"/>
            <a:ext cx="1447800" cy="914400"/>
          </a:xfrm>
          <a:prstGeom prst="line">
            <a:avLst/>
          </a:prstGeom>
          <a:noFill/>
          <a:ln w="63500">
            <a:solidFill>
              <a:srgbClr val="0000CC"/>
            </a:solidFill>
            <a:round/>
            <a:headEnd/>
            <a:tailEnd type="triangle" w="med" len="med"/>
          </a:ln>
        </p:spPr>
        <p:txBody>
          <a:bodyPr/>
          <a:lstStyle/>
          <a:p>
            <a:endParaRPr lang="en-GB" dirty="0"/>
          </a:p>
        </p:txBody>
      </p:sp>
      <p:sp>
        <p:nvSpPr>
          <p:cNvPr id="37908" name="WordArt 20"/>
          <p:cNvSpPr>
            <a:spLocks noChangeArrowheads="1" noChangeShapeType="1" noTextEdit="1"/>
          </p:cNvSpPr>
          <p:nvPr/>
        </p:nvSpPr>
        <p:spPr bwMode="auto">
          <a:xfrm>
            <a:off x="1143000" y="457200"/>
            <a:ext cx="7239000" cy="1230313"/>
          </a:xfrm>
          <a:prstGeom prst="rect">
            <a:avLst/>
          </a:prstGeom>
        </p:spPr>
        <p:txBody>
          <a:bodyPr wrap="none" fromWordArt="1">
            <a:prstTxWarp prst="textWave2">
              <a:avLst>
                <a:gd name="adj1" fmla="val 13005"/>
                <a:gd name="adj2" fmla="val 0"/>
              </a:avLst>
            </a:prstTxWarp>
          </a:bodyPr>
          <a:lstStyle/>
          <a:p>
            <a:pPr algn="ctr"/>
            <a:r>
              <a:rPr lang="ar-SA" sz="3600" kern="10" dirty="0">
                <a:ln w="31750">
                  <a:solidFill>
                    <a:srgbClr val="008080"/>
                  </a:solidFill>
                  <a:round/>
                  <a:headEnd/>
                  <a:tailEnd/>
                </a:ln>
                <a:solidFill>
                  <a:srgbClr val="008080"/>
                </a:solidFill>
                <a:latin typeface="Arial"/>
                <a:cs typeface="Arial"/>
              </a:rPr>
              <a:t>الأدوار المنتظر من القائد القيام بها</a:t>
            </a:r>
            <a:endParaRPr lang="en-GB" sz="3600" kern="10" dirty="0">
              <a:ln w="31750">
                <a:solidFill>
                  <a:srgbClr val="008080"/>
                </a:solidFill>
                <a:round/>
                <a:headEnd/>
                <a:tailEnd/>
              </a:ln>
              <a:solidFill>
                <a:srgbClr val="008080"/>
              </a:solidFill>
              <a:latin typeface="Arial"/>
              <a:cs typeface="Arial"/>
            </a:endParaRPr>
          </a:p>
        </p:txBody>
      </p:sp>
    </p:spTree>
    <p:extLst>
      <p:ext uri="{BB962C8B-B14F-4D97-AF65-F5344CB8AC3E}">
        <p14:creationId xmlns:p14="http://schemas.microsoft.com/office/powerpoint/2010/main" xmlns="" val="411710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7908"/>
                                        </p:tgtEl>
                                        <p:attrNameLst>
                                          <p:attrName>style.visibility</p:attrName>
                                        </p:attrNameLst>
                                      </p:cBhvr>
                                      <p:to>
                                        <p:strVal val="visible"/>
                                      </p:to>
                                    </p:set>
                                    <p:animEffect transition="in" filter="slide(fromBottom)">
                                      <p:cBhvr>
                                        <p:cTn id="7" dur="500"/>
                                        <p:tgtEl>
                                          <p:spTgt spid="3790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37891">
                                            <p:txEl>
                                              <p:pRg st="0" end="0"/>
                                            </p:txEl>
                                          </p:spTgt>
                                        </p:tgtEl>
                                        <p:attrNameLst>
                                          <p:attrName>style.visibility</p:attrName>
                                        </p:attrNameLst>
                                      </p:cBhvr>
                                      <p:to>
                                        <p:strVal val="visible"/>
                                      </p:to>
                                    </p:set>
                                    <p:anim calcmode="discrete" valueType="clr">
                                      <p:cBhvr override="childStyle">
                                        <p:cTn id="12" dur="80"/>
                                        <p:tgtEl>
                                          <p:spTgt spid="3789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7891">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37891">
                                            <p:txEl>
                                              <p:pRg st="0" end="0"/>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7907"/>
                                        </p:tgtEl>
                                        <p:attrNameLst>
                                          <p:attrName>style.visibility</p:attrName>
                                        </p:attrNameLst>
                                      </p:cBhvr>
                                      <p:to>
                                        <p:strVal val="visible"/>
                                      </p:to>
                                    </p:set>
                                    <p:anim calcmode="lin" valueType="num">
                                      <p:cBhvr additive="base">
                                        <p:cTn id="19" dur="1000" fill="hold"/>
                                        <p:tgtEl>
                                          <p:spTgt spid="37907"/>
                                        </p:tgtEl>
                                        <p:attrNameLst>
                                          <p:attrName>ppt_x</p:attrName>
                                        </p:attrNameLst>
                                      </p:cBhvr>
                                      <p:tavLst>
                                        <p:tav tm="0">
                                          <p:val>
                                            <p:strVal val="#ppt_x"/>
                                          </p:val>
                                        </p:tav>
                                        <p:tav tm="100000">
                                          <p:val>
                                            <p:strVal val="#ppt_x"/>
                                          </p:val>
                                        </p:tav>
                                      </p:tavLst>
                                    </p:anim>
                                    <p:anim calcmode="lin" valueType="num">
                                      <p:cBhvr additive="base">
                                        <p:cTn id="20" dur="1000" fill="hold"/>
                                        <p:tgtEl>
                                          <p:spTgt spid="37907"/>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7" presetClass="entr" presetSubtype="4" fill="hold" grpId="0" nodeType="afterEffect">
                                  <p:stCondLst>
                                    <p:cond delay="0"/>
                                  </p:stCondLst>
                                  <p:childTnLst>
                                    <p:set>
                                      <p:cBhvr>
                                        <p:cTn id="23" dur="1" fill="hold">
                                          <p:stCondLst>
                                            <p:cond delay="0"/>
                                          </p:stCondLst>
                                        </p:cTn>
                                        <p:tgtEl>
                                          <p:spTgt spid="37901"/>
                                        </p:tgtEl>
                                        <p:attrNameLst>
                                          <p:attrName>style.visibility</p:attrName>
                                        </p:attrNameLst>
                                      </p:cBhvr>
                                      <p:to>
                                        <p:strVal val="visible"/>
                                      </p:to>
                                    </p:set>
                                    <p:anim calcmode="lin" valueType="num">
                                      <p:cBhvr additive="base">
                                        <p:cTn id="24" dur="1000" fill="hold"/>
                                        <p:tgtEl>
                                          <p:spTgt spid="37901"/>
                                        </p:tgtEl>
                                        <p:attrNameLst>
                                          <p:attrName>ppt_x</p:attrName>
                                        </p:attrNameLst>
                                      </p:cBhvr>
                                      <p:tavLst>
                                        <p:tav tm="0">
                                          <p:val>
                                            <p:strVal val="#ppt_x"/>
                                          </p:val>
                                        </p:tav>
                                        <p:tav tm="100000">
                                          <p:val>
                                            <p:strVal val="#ppt_x"/>
                                          </p:val>
                                        </p:tav>
                                      </p:tavLst>
                                    </p:anim>
                                    <p:anim calcmode="lin" valueType="num">
                                      <p:cBhvr additive="base">
                                        <p:cTn id="25" dur="1000" fill="hold"/>
                                        <p:tgtEl>
                                          <p:spTgt spid="3790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0" presetClass="entr" presetSubtype="0" fill="hold" grpId="0" nodeType="clickEffect">
                                  <p:stCondLst>
                                    <p:cond delay="0"/>
                                  </p:stCondLst>
                                  <p:childTnLst>
                                    <p:set>
                                      <p:cBhvr>
                                        <p:cTn id="29" dur="1" fill="hold">
                                          <p:stCondLst>
                                            <p:cond delay="0"/>
                                          </p:stCondLst>
                                        </p:cTn>
                                        <p:tgtEl>
                                          <p:spTgt spid="37906"/>
                                        </p:tgtEl>
                                        <p:attrNameLst>
                                          <p:attrName>style.visibility</p:attrName>
                                        </p:attrNameLst>
                                      </p:cBhvr>
                                      <p:to>
                                        <p:strVal val="visible"/>
                                      </p:to>
                                    </p:set>
                                    <p:animEffect transition="in" filter="fade">
                                      <p:cBhvr>
                                        <p:cTn id="30" dur="800" decel="100000"/>
                                        <p:tgtEl>
                                          <p:spTgt spid="37906"/>
                                        </p:tgtEl>
                                      </p:cBhvr>
                                    </p:animEffect>
                                    <p:anim calcmode="lin" valueType="num">
                                      <p:cBhvr>
                                        <p:cTn id="31" dur="800" decel="100000" fill="hold"/>
                                        <p:tgtEl>
                                          <p:spTgt spid="37906"/>
                                        </p:tgtEl>
                                        <p:attrNameLst>
                                          <p:attrName>style.rotation</p:attrName>
                                        </p:attrNameLst>
                                      </p:cBhvr>
                                      <p:tavLst>
                                        <p:tav tm="0">
                                          <p:val>
                                            <p:fltVal val="-90"/>
                                          </p:val>
                                        </p:tav>
                                        <p:tav tm="100000">
                                          <p:val>
                                            <p:fltVal val="0"/>
                                          </p:val>
                                        </p:tav>
                                      </p:tavLst>
                                    </p:anim>
                                    <p:anim calcmode="lin" valueType="num">
                                      <p:cBhvr>
                                        <p:cTn id="32" dur="800" decel="100000" fill="hold"/>
                                        <p:tgtEl>
                                          <p:spTgt spid="37906"/>
                                        </p:tgtEl>
                                        <p:attrNameLst>
                                          <p:attrName>ppt_x</p:attrName>
                                        </p:attrNameLst>
                                      </p:cBhvr>
                                      <p:tavLst>
                                        <p:tav tm="0">
                                          <p:val>
                                            <p:strVal val="#ppt_x+0.4"/>
                                          </p:val>
                                        </p:tav>
                                        <p:tav tm="100000">
                                          <p:val>
                                            <p:strVal val="#ppt_x-0.05"/>
                                          </p:val>
                                        </p:tav>
                                      </p:tavLst>
                                    </p:anim>
                                    <p:anim calcmode="lin" valueType="num">
                                      <p:cBhvr>
                                        <p:cTn id="33" dur="800" decel="100000" fill="hold"/>
                                        <p:tgtEl>
                                          <p:spTgt spid="37906"/>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37906"/>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37906"/>
                                        </p:tgtEl>
                                        <p:attrNameLst>
                                          <p:attrName>ppt_y</p:attrName>
                                        </p:attrNameLst>
                                      </p:cBhvr>
                                      <p:tavLst>
                                        <p:tav tm="0">
                                          <p:val>
                                            <p:strVal val="#ppt_y+0.1"/>
                                          </p:val>
                                        </p:tav>
                                        <p:tav tm="100000">
                                          <p:val>
                                            <p:strVal val="#ppt_y"/>
                                          </p:val>
                                        </p:tav>
                                      </p:tavLst>
                                    </p:anim>
                                  </p:childTnLst>
                                </p:cTn>
                              </p:par>
                            </p:childTnLst>
                          </p:cTn>
                        </p:par>
                        <p:par>
                          <p:cTn id="36" fill="hold">
                            <p:stCondLst>
                              <p:cond delay="1000"/>
                            </p:stCondLst>
                            <p:childTnLst>
                              <p:par>
                                <p:cTn id="37" presetID="7" presetClass="entr" presetSubtype="4" fill="hold" grpId="0" nodeType="afterEffect">
                                  <p:stCondLst>
                                    <p:cond delay="0"/>
                                  </p:stCondLst>
                                  <p:childTnLst>
                                    <p:set>
                                      <p:cBhvr>
                                        <p:cTn id="38" dur="1" fill="hold">
                                          <p:stCondLst>
                                            <p:cond delay="0"/>
                                          </p:stCondLst>
                                        </p:cTn>
                                        <p:tgtEl>
                                          <p:spTgt spid="37903"/>
                                        </p:tgtEl>
                                        <p:attrNameLst>
                                          <p:attrName>style.visibility</p:attrName>
                                        </p:attrNameLst>
                                      </p:cBhvr>
                                      <p:to>
                                        <p:strVal val="visible"/>
                                      </p:to>
                                    </p:set>
                                    <p:anim calcmode="lin" valueType="num">
                                      <p:cBhvr additive="base">
                                        <p:cTn id="39" dur="1000" fill="hold"/>
                                        <p:tgtEl>
                                          <p:spTgt spid="37903"/>
                                        </p:tgtEl>
                                        <p:attrNameLst>
                                          <p:attrName>ppt_x</p:attrName>
                                        </p:attrNameLst>
                                      </p:cBhvr>
                                      <p:tavLst>
                                        <p:tav tm="0">
                                          <p:val>
                                            <p:strVal val="#ppt_x"/>
                                          </p:val>
                                        </p:tav>
                                        <p:tav tm="100000">
                                          <p:val>
                                            <p:strVal val="#ppt_x"/>
                                          </p:val>
                                        </p:tav>
                                      </p:tavLst>
                                    </p:anim>
                                    <p:anim calcmode="lin" valueType="num">
                                      <p:cBhvr additive="base">
                                        <p:cTn id="40" dur="1000" fill="hold"/>
                                        <p:tgtEl>
                                          <p:spTgt spid="3790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0" presetClass="entr" presetSubtype="0" fill="hold" grpId="0" nodeType="clickEffect">
                                  <p:stCondLst>
                                    <p:cond delay="0"/>
                                  </p:stCondLst>
                                  <p:childTnLst>
                                    <p:set>
                                      <p:cBhvr>
                                        <p:cTn id="44" dur="1" fill="hold">
                                          <p:stCondLst>
                                            <p:cond delay="0"/>
                                          </p:stCondLst>
                                        </p:cTn>
                                        <p:tgtEl>
                                          <p:spTgt spid="37905"/>
                                        </p:tgtEl>
                                        <p:attrNameLst>
                                          <p:attrName>style.visibility</p:attrName>
                                        </p:attrNameLst>
                                      </p:cBhvr>
                                      <p:to>
                                        <p:strVal val="visible"/>
                                      </p:to>
                                    </p:set>
                                    <p:animEffect transition="in" filter="fade">
                                      <p:cBhvr>
                                        <p:cTn id="45" dur="800" decel="100000"/>
                                        <p:tgtEl>
                                          <p:spTgt spid="37905"/>
                                        </p:tgtEl>
                                      </p:cBhvr>
                                    </p:animEffect>
                                    <p:anim calcmode="lin" valueType="num">
                                      <p:cBhvr>
                                        <p:cTn id="46" dur="800" decel="100000" fill="hold"/>
                                        <p:tgtEl>
                                          <p:spTgt spid="37905"/>
                                        </p:tgtEl>
                                        <p:attrNameLst>
                                          <p:attrName>style.rotation</p:attrName>
                                        </p:attrNameLst>
                                      </p:cBhvr>
                                      <p:tavLst>
                                        <p:tav tm="0">
                                          <p:val>
                                            <p:fltVal val="-90"/>
                                          </p:val>
                                        </p:tav>
                                        <p:tav tm="100000">
                                          <p:val>
                                            <p:fltVal val="0"/>
                                          </p:val>
                                        </p:tav>
                                      </p:tavLst>
                                    </p:anim>
                                    <p:anim calcmode="lin" valueType="num">
                                      <p:cBhvr>
                                        <p:cTn id="47" dur="800" decel="100000" fill="hold"/>
                                        <p:tgtEl>
                                          <p:spTgt spid="37905"/>
                                        </p:tgtEl>
                                        <p:attrNameLst>
                                          <p:attrName>ppt_x</p:attrName>
                                        </p:attrNameLst>
                                      </p:cBhvr>
                                      <p:tavLst>
                                        <p:tav tm="0">
                                          <p:val>
                                            <p:strVal val="#ppt_x+0.4"/>
                                          </p:val>
                                        </p:tav>
                                        <p:tav tm="100000">
                                          <p:val>
                                            <p:strVal val="#ppt_x-0.05"/>
                                          </p:val>
                                        </p:tav>
                                      </p:tavLst>
                                    </p:anim>
                                    <p:anim calcmode="lin" valueType="num">
                                      <p:cBhvr>
                                        <p:cTn id="48" dur="800" decel="100000" fill="hold"/>
                                        <p:tgtEl>
                                          <p:spTgt spid="37905"/>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37905"/>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37905"/>
                                        </p:tgtEl>
                                        <p:attrNameLst>
                                          <p:attrName>ppt_y</p:attrName>
                                        </p:attrNameLst>
                                      </p:cBhvr>
                                      <p:tavLst>
                                        <p:tav tm="0">
                                          <p:val>
                                            <p:strVal val="#ppt_y+0.1"/>
                                          </p:val>
                                        </p:tav>
                                        <p:tav tm="100000">
                                          <p:val>
                                            <p:strVal val="#ppt_y"/>
                                          </p:val>
                                        </p:tav>
                                      </p:tavLst>
                                    </p:anim>
                                  </p:childTnLst>
                                </p:cTn>
                              </p:par>
                            </p:childTnLst>
                          </p:cTn>
                        </p:par>
                        <p:par>
                          <p:cTn id="51" fill="hold">
                            <p:stCondLst>
                              <p:cond delay="1000"/>
                            </p:stCondLst>
                            <p:childTnLst>
                              <p:par>
                                <p:cTn id="52" presetID="7" presetClass="entr" presetSubtype="8" fill="hold" grpId="0" nodeType="afterEffect">
                                  <p:stCondLst>
                                    <p:cond delay="0"/>
                                  </p:stCondLst>
                                  <p:childTnLst>
                                    <p:set>
                                      <p:cBhvr>
                                        <p:cTn id="53" dur="1" fill="hold">
                                          <p:stCondLst>
                                            <p:cond delay="0"/>
                                          </p:stCondLst>
                                        </p:cTn>
                                        <p:tgtEl>
                                          <p:spTgt spid="37902"/>
                                        </p:tgtEl>
                                        <p:attrNameLst>
                                          <p:attrName>style.visibility</p:attrName>
                                        </p:attrNameLst>
                                      </p:cBhvr>
                                      <p:to>
                                        <p:strVal val="visible"/>
                                      </p:to>
                                    </p:set>
                                    <p:anim calcmode="lin" valueType="num">
                                      <p:cBhvr additive="base">
                                        <p:cTn id="54" dur="1000" fill="hold"/>
                                        <p:tgtEl>
                                          <p:spTgt spid="37902"/>
                                        </p:tgtEl>
                                        <p:attrNameLst>
                                          <p:attrName>ppt_x</p:attrName>
                                        </p:attrNameLst>
                                      </p:cBhvr>
                                      <p:tavLst>
                                        <p:tav tm="0">
                                          <p:val>
                                            <p:strVal val="0-#ppt_w/2"/>
                                          </p:val>
                                        </p:tav>
                                        <p:tav tm="100000">
                                          <p:val>
                                            <p:strVal val="#ppt_x"/>
                                          </p:val>
                                        </p:tav>
                                      </p:tavLst>
                                    </p:anim>
                                    <p:anim calcmode="lin" valueType="num">
                                      <p:cBhvr additive="base">
                                        <p:cTn id="55" dur="1000" fill="hold"/>
                                        <p:tgtEl>
                                          <p:spTgt spid="379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1" grpId="0" animBg="1"/>
      <p:bldP spid="37902" grpId="0" animBg="1"/>
      <p:bldP spid="37903" grpId="0" animBg="1"/>
      <p:bldP spid="37905" grpId="0" animBg="1"/>
      <p:bldP spid="37906" grpId="0" animBg="1"/>
      <p:bldP spid="37907" grpId="0" animBg="1"/>
      <p:bldP spid="3790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صر نائب لرقم الشريحة 5"/>
          <p:cNvSpPr>
            <a:spLocks noGrp="1"/>
          </p:cNvSpPr>
          <p:nvPr>
            <p:ph type="sldNum" sz="quarter" idx="12"/>
          </p:nvPr>
        </p:nvSpPr>
        <p:spPr>
          <a:noFill/>
        </p:spPr>
        <p:txBody>
          <a:bodyPr/>
          <a:lstStyle/>
          <a:p>
            <a:fld id="{88621857-4674-43D1-9035-412A8F0B9E92}" type="slidenum">
              <a:rPr lang="ar-SA"/>
              <a:pPr/>
              <a:t>23</a:t>
            </a:fld>
            <a:endParaRPr lang="en-GB" dirty="0"/>
          </a:p>
        </p:txBody>
      </p:sp>
      <p:sp>
        <p:nvSpPr>
          <p:cNvPr id="40965" name="AutoShape 5"/>
          <p:cNvSpPr>
            <a:spLocks noChangeArrowheads="1"/>
          </p:cNvSpPr>
          <p:nvPr/>
        </p:nvSpPr>
        <p:spPr bwMode="auto">
          <a:xfrm>
            <a:off x="3276600" y="304800"/>
            <a:ext cx="3048000" cy="1981200"/>
          </a:xfrm>
          <a:prstGeom prst="flowChartConnector">
            <a:avLst/>
          </a:prstGeom>
          <a:solidFill>
            <a:srgbClr val="DFDFFF"/>
          </a:solidFill>
          <a:ln w="63500">
            <a:solidFill>
              <a:srgbClr val="9595FF"/>
            </a:solidFill>
            <a:round/>
            <a:headEnd/>
            <a:tailEnd/>
          </a:ln>
        </p:spPr>
        <p:txBody>
          <a:bodyPr wrap="none" anchor="ctr"/>
          <a:lstStyle/>
          <a:p>
            <a:pPr algn="ctr">
              <a:lnSpc>
                <a:spcPct val="130000"/>
              </a:lnSpc>
              <a:buClrTx/>
            </a:pPr>
            <a:r>
              <a:rPr lang="ar-SA" sz="4000" b="1" dirty="0">
                <a:solidFill>
                  <a:srgbClr val="9900CC"/>
                </a:solidFill>
              </a:rPr>
              <a:t>مجموعة الأدوار</a:t>
            </a:r>
          </a:p>
          <a:p>
            <a:pPr algn="ctr">
              <a:lnSpc>
                <a:spcPct val="130000"/>
              </a:lnSpc>
              <a:buClrTx/>
            </a:pPr>
            <a:r>
              <a:rPr lang="ar-SA" sz="4000" b="1" dirty="0">
                <a:solidFill>
                  <a:srgbClr val="9900CC"/>
                </a:solidFill>
              </a:rPr>
              <a:t>الشخصية</a:t>
            </a:r>
            <a:endParaRPr lang="en-GB" sz="4000" b="1" dirty="0">
              <a:solidFill>
                <a:srgbClr val="9900CC"/>
              </a:solidFill>
            </a:endParaRPr>
          </a:p>
        </p:txBody>
      </p:sp>
      <p:sp>
        <p:nvSpPr>
          <p:cNvPr id="40968" name="AutoShape 8"/>
          <p:cNvSpPr>
            <a:spLocks noChangeArrowheads="1"/>
          </p:cNvSpPr>
          <p:nvPr/>
        </p:nvSpPr>
        <p:spPr bwMode="auto">
          <a:xfrm>
            <a:off x="2743200" y="4800600"/>
            <a:ext cx="34290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t> </a:t>
            </a:r>
            <a:r>
              <a:rPr lang="ar-SA" sz="3600" dirty="0">
                <a:solidFill>
                  <a:srgbClr val="008080"/>
                </a:solidFill>
              </a:rPr>
              <a:t>دوره كقائد لمجموعة </a:t>
            </a:r>
          </a:p>
          <a:p>
            <a:pPr algn="ctr">
              <a:lnSpc>
                <a:spcPct val="140000"/>
              </a:lnSpc>
              <a:buClrTx/>
            </a:pPr>
            <a:r>
              <a:rPr lang="ar-SA" sz="3600" dirty="0">
                <a:solidFill>
                  <a:srgbClr val="008080"/>
                </a:solidFill>
              </a:rPr>
              <a:t>من المرؤوسين</a:t>
            </a:r>
            <a:endParaRPr lang="en-GB" sz="3600" dirty="0">
              <a:solidFill>
                <a:srgbClr val="008080"/>
              </a:solidFill>
            </a:endParaRPr>
          </a:p>
        </p:txBody>
      </p:sp>
      <p:sp>
        <p:nvSpPr>
          <p:cNvPr id="40969" name="AutoShape 9"/>
          <p:cNvSpPr>
            <a:spLocks noChangeArrowheads="1"/>
          </p:cNvSpPr>
          <p:nvPr/>
        </p:nvSpPr>
        <p:spPr bwMode="auto">
          <a:xfrm>
            <a:off x="381000" y="2743200"/>
            <a:ext cx="32004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solidFill>
                  <a:srgbClr val="008080"/>
                </a:solidFill>
              </a:rPr>
              <a:t>علاقاته العاطفية</a:t>
            </a:r>
          </a:p>
          <a:p>
            <a:pPr algn="ctr">
              <a:lnSpc>
                <a:spcPct val="140000"/>
              </a:lnSpc>
              <a:buClrTx/>
            </a:pPr>
            <a:r>
              <a:rPr lang="ar-SA" sz="3600" dirty="0">
                <a:solidFill>
                  <a:srgbClr val="008080"/>
                </a:solidFill>
              </a:rPr>
              <a:t>أو الأفقية</a:t>
            </a:r>
            <a:endParaRPr lang="en-GB" sz="3600" dirty="0">
              <a:solidFill>
                <a:srgbClr val="008080"/>
              </a:solidFill>
            </a:endParaRPr>
          </a:p>
        </p:txBody>
      </p:sp>
      <p:sp>
        <p:nvSpPr>
          <p:cNvPr id="40970" name="AutoShape 10"/>
          <p:cNvSpPr>
            <a:spLocks noChangeArrowheads="1"/>
          </p:cNvSpPr>
          <p:nvPr/>
        </p:nvSpPr>
        <p:spPr bwMode="auto">
          <a:xfrm>
            <a:off x="5715000" y="2819400"/>
            <a:ext cx="31242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solidFill>
                  <a:srgbClr val="008080"/>
                </a:solidFill>
              </a:rPr>
              <a:t>دوره كرئيس </a:t>
            </a:r>
          </a:p>
          <a:p>
            <a:pPr algn="ctr">
              <a:lnSpc>
                <a:spcPct val="140000"/>
              </a:lnSpc>
              <a:buClrTx/>
            </a:pPr>
            <a:r>
              <a:rPr lang="ar-SA" sz="3600" dirty="0">
                <a:solidFill>
                  <a:srgbClr val="008080"/>
                </a:solidFill>
              </a:rPr>
              <a:t>صوري للمنظمة</a:t>
            </a:r>
            <a:endParaRPr lang="en-GB" sz="3600" dirty="0">
              <a:solidFill>
                <a:srgbClr val="008080"/>
              </a:solidFill>
            </a:endParaRPr>
          </a:p>
        </p:txBody>
      </p:sp>
      <p:sp>
        <p:nvSpPr>
          <p:cNvPr id="40971" name="Line 11"/>
          <p:cNvSpPr>
            <a:spLocks noChangeShapeType="1"/>
          </p:cNvSpPr>
          <p:nvPr/>
        </p:nvSpPr>
        <p:spPr bwMode="auto">
          <a:xfrm flipH="1">
            <a:off x="1905000" y="1524000"/>
            <a:ext cx="1371600" cy="1219200"/>
          </a:xfrm>
          <a:prstGeom prst="line">
            <a:avLst/>
          </a:prstGeom>
          <a:noFill/>
          <a:ln w="76200">
            <a:solidFill>
              <a:srgbClr val="CC0066"/>
            </a:solidFill>
            <a:round/>
            <a:headEnd/>
            <a:tailEnd type="triangle" w="med" len="med"/>
          </a:ln>
        </p:spPr>
        <p:txBody>
          <a:bodyPr/>
          <a:lstStyle/>
          <a:p>
            <a:endParaRPr lang="en-GB" dirty="0"/>
          </a:p>
        </p:txBody>
      </p:sp>
      <p:sp>
        <p:nvSpPr>
          <p:cNvPr id="40972" name="Line 12"/>
          <p:cNvSpPr>
            <a:spLocks noChangeShapeType="1"/>
          </p:cNvSpPr>
          <p:nvPr/>
        </p:nvSpPr>
        <p:spPr bwMode="auto">
          <a:xfrm flipH="1">
            <a:off x="4648200" y="2286000"/>
            <a:ext cx="76200" cy="2514600"/>
          </a:xfrm>
          <a:prstGeom prst="line">
            <a:avLst/>
          </a:prstGeom>
          <a:noFill/>
          <a:ln w="76200">
            <a:solidFill>
              <a:srgbClr val="CC0066"/>
            </a:solidFill>
            <a:round/>
            <a:headEnd/>
            <a:tailEnd type="triangle" w="med" len="med"/>
          </a:ln>
        </p:spPr>
        <p:txBody>
          <a:bodyPr/>
          <a:lstStyle/>
          <a:p>
            <a:endParaRPr lang="en-GB" dirty="0"/>
          </a:p>
        </p:txBody>
      </p:sp>
      <p:sp>
        <p:nvSpPr>
          <p:cNvPr id="40973" name="Line 13"/>
          <p:cNvSpPr>
            <a:spLocks noChangeShapeType="1"/>
          </p:cNvSpPr>
          <p:nvPr/>
        </p:nvSpPr>
        <p:spPr bwMode="auto">
          <a:xfrm>
            <a:off x="6248400" y="1676400"/>
            <a:ext cx="990600" cy="1143000"/>
          </a:xfrm>
          <a:prstGeom prst="line">
            <a:avLst/>
          </a:prstGeom>
          <a:noFill/>
          <a:ln w="76200">
            <a:solidFill>
              <a:srgbClr val="CC0066"/>
            </a:solidFill>
            <a:round/>
            <a:headEnd/>
            <a:tailEnd type="triangle" w="med" len="med"/>
          </a:ln>
        </p:spPr>
        <p:txBody>
          <a:bodyPr/>
          <a:lstStyle/>
          <a:p>
            <a:endParaRPr lang="en-GB" dirty="0"/>
          </a:p>
        </p:txBody>
      </p:sp>
    </p:spTree>
    <p:extLst>
      <p:ext uri="{BB962C8B-B14F-4D97-AF65-F5344CB8AC3E}">
        <p14:creationId xmlns:p14="http://schemas.microsoft.com/office/powerpoint/2010/main" xmlns="" val="144934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0965"/>
                                        </p:tgtEl>
                                        <p:attrNameLst>
                                          <p:attrName>style.visibility</p:attrName>
                                        </p:attrNameLst>
                                      </p:cBhvr>
                                      <p:to>
                                        <p:strVal val="visible"/>
                                      </p:to>
                                    </p:set>
                                    <p:anim calcmode="lin" valueType="num">
                                      <p:cBhvr additive="base">
                                        <p:cTn id="7" dur="1000" fill="hold"/>
                                        <p:tgtEl>
                                          <p:spTgt spid="40965"/>
                                        </p:tgtEl>
                                        <p:attrNameLst>
                                          <p:attrName>ppt_x</p:attrName>
                                        </p:attrNameLst>
                                      </p:cBhvr>
                                      <p:tavLst>
                                        <p:tav tm="0">
                                          <p:val>
                                            <p:strVal val="#ppt_x"/>
                                          </p:val>
                                        </p:tav>
                                        <p:tav tm="100000">
                                          <p:val>
                                            <p:strVal val="#ppt_x"/>
                                          </p:val>
                                        </p:tav>
                                      </p:tavLst>
                                    </p:anim>
                                    <p:anim calcmode="lin" valueType="num">
                                      <p:cBhvr additive="base">
                                        <p:cTn id="8" dur="1000" fill="hold"/>
                                        <p:tgtEl>
                                          <p:spTgt spid="4096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0973"/>
                                        </p:tgtEl>
                                        <p:attrNameLst>
                                          <p:attrName>style.visibility</p:attrName>
                                        </p:attrNameLst>
                                      </p:cBhvr>
                                      <p:to>
                                        <p:strVal val="visible"/>
                                      </p:to>
                                    </p:set>
                                    <p:animEffect transition="in" filter="box(in)">
                                      <p:cBhvr>
                                        <p:cTn id="13" dur="500"/>
                                        <p:tgtEl>
                                          <p:spTgt spid="40973"/>
                                        </p:tgtEl>
                                      </p:cBhvr>
                                    </p:animEffect>
                                  </p:childTnLst>
                                </p:cTn>
                              </p:par>
                            </p:childTnLst>
                          </p:cTn>
                        </p:par>
                        <p:par>
                          <p:cTn id="14" fill="hold">
                            <p:stCondLst>
                              <p:cond delay="500"/>
                            </p:stCondLst>
                            <p:childTnLst>
                              <p:par>
                                <p:cTn id="15" presetID="7" presetClass="entr" presetSubtype="2" fill="hold" grpId="0" nodeType="afterEffect">
                                  <p:stCondLst>
                                    <p:cond delay="0"/>
                                  </p:stCondLst>
                                  <p:childTnLst>
                                    <p:set>
                                      <p:cBhvr>
                                        <p:cTn id="16" dur="1" fill="hold">
                                          <p:stCondLst>
                                            <p:cond delay="0"/>
                                          </p:stCondLst>
                                        </p:cTn>
                                        <p:tgtEl>
                                          <p:spTgt spid="40970"/>
                                        </p:tgtEl>
                                        <p:attrNameLst>
                                          <p:attrName>style.visibility</p:attrName>
                                        </p:attrNameLst>
                                      </p:cBhvr>
                                      <p:to>
                                        <p:strVal val="visible"/>
                                      </p:to>
                                    </p:set>
                                    <p:anim calcmode="lin" valueType="num">
                                      <p:cBhvr additive="base">
                                        <p:cTn id="17" dur="1000" fill="hold"/>
                                        <p:tgtEl>
                                          <p:spTgt spid="40970"/>
                                        </p:tgtEl>
                                        <p:attrNameLst>
                                          <p:attrName>ppt_x</p:attrName>
                                        </p:attrNameLst>
                                      </p:cBhvr>
                                      <p:tavLst>
                                        <p:tav tm="0">
                                          <p:val>
                                            <p:strVal val="1+#ppt_w/2"/>
                                          </p:val>
                                        </p:tav>
                                        <p:tav tm="100000">
                                          <p:val>
                                            <p:strVal val="#ppt_x"/>
                                          </p:val>
                                        </p:tav>
                                      </p:tavLst>
                                    </p:anim>
                                    <p:anim calcmode="lin" valueType="num">
                                      <p:cBhvr additive="base">
                                        <p:cTn id="18" dur="1000" fill="hold"/>
                                        <p:tgtEl>
                                          <p:spTgt spid="4097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40972"/>
                                        </p:tgtEl>
                                        <p:attrNameLst>
                                          <p:attrName>style.visibility</p:attrName>
                                        </p:attrNameLst>
                                      </p:cBhvr>
                                      <p:to>
                                        <p:strVal val="visible"/>
                                      </p:to>
                                    </p:set>
                                    <p:animEffect transition="in" filter="box(in)">
                                      <p:cBhvr>
                                        <p:cTn id="23" dur="500"/>
                                        <p:tgtEl>
                                          <p:spTgt spid="40972"/>
                                        </p:tgtEl>
                                      </p:cBhvr>
                                    </p:animEffect>
                                  </p:childTnLst>
                                </p:cTn>
                              </p:par>
                            </p:childTnLst>
                          </p:cTn>
                        </p:par>
                        <p:par>
                          <p:cTn id="24" fill="hold">
                            <p:stCondLst>
                              <p:cond delay="500"/>
                            </p:stCondLst>
                            <p:childTnLst>
                              <p:par>
                                <p:cTn id="25" presetID="7" presetClass="entr" presetSubtype="4" fill="hold" grpId="0" nodeType="afterEffect">
                                  <p:stCondLst>
                                    <p:cond delay="0"/>
                                  </p:stCondLst>
                                  <p:childTnLst>
                                    <p:set>
                                      <p:cBhvr>
                                        <p:cTn id="26" dur="1" fill="hold">
                                          <p:stCondLst>
                                            <p:cond delay="0"/>
                                          </p:stCondLst>
                                        </p:cTn>
                                        <p:tgtEl>
                                          <p:spTgt spid="40968"/>
                                        </p:tgtEl>
                                        <p:attrNameLst>
                                          <p:attrName>style.visibility</p:attrName>
                                        </p:attrNameLst>
                                      </p:cBhvr>
                                      <p:to>
                                        <p:strVal val="visible"/>
                                      </p:to>
                                    </p:set>
                                    <p:anim calcmode="lin" valueType="num">
                                      <p:cBhvr additive="base">
                                        <p:cTn id="27" dur="1000" fill="hold"/>
                                        <p:tgtEl>
                                          <p:spTgt spid="40968"/>
                                        </p:tgtEl>
                                        <p:attrNameLst>
                                          <p:attrName>ppt_x</p:attrName>
                                        </p:attrNameLst>
                                      </p:cBhvr>
                                      <p:tavLst>
                                        <p:tav tm="0">
                                          <p:val>
                                            <p:strVal val="#ppt_x"/>
                                          </p:val>
                                        </p:tav>
                                        <p:tav tm="100000">
                                          <p:val>
                                            <p:strVal val="#ppt_x"/>
                                          </p:val>
                                        </p:tav>
                                      </p:tavLst>
                                    </p:anim>
                                    <p:anim calcmode="lin" valueType="num">
                                      <p:cBhvr additive="base">
                                        <p:cTn id="28" dur="1000" fill="hold"/>
                                        <p:tgtEl>
                                          <p:spTgt spid="4096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40971"/>
                                        </p:tgtEl>
                                        <p:attrNameLst>
                                          <p:attrName>style.visibility</p:attrName>
                                        </p:attrNameLst>
                                      </p:cBhvr>
                                      <p:to>
                                        <p:strVal val="visible"/>
                                      </p:to>
                                    </p:set>
                                    <p:anim calcmode="lin" valueType="num">
                                      <p:cBhvr additive="base">
                                        <p:cTn id="33" dur="1000" fill="hold"/>
                                        <p:tgtEl>
                                          <p:spTgt spid="40971"/>
                                        </p:tgtEl>
                                        <p:attrNameLst>
                                          <p:attrName>ppt_x</p:attrName>
                                        </p:attrNameLst>
                                      </p:cBhvr>
                                      <p:tavLst>
                                        <p:tav tm="0">
                                          <p:val>
                                            <p:strVal val="#ppt_x"/>
                                          </p:val>
                                        </p:tav>
                                        <p:tav tm="100000">
                                          <p:val>
                                            <p:strVal val="#ppt_x"/>
                                          </p:val>
                                        </p:tav>
                                      </p:tavLst>
                                    </p:anim>
                                    <p:anim calcmode="lin" valueType="num">
                                      <p:cBhvr additive="base">
                                        <p:cTn id="34" dur="1000" fill="hold"/>
                                        <p:tgtEl>
                                          <p:spTgt spid="40971"/>
                                        </p:tgtEl>
                                        <p:attrNameLst>
                                          <p:attrName>ppt_y</p:attrName>
                                        </p:attrNameLst>
                                      </p:cBhvr>
                                      <p:tavLst>
                                        <p:tav tm="0">
                                          <p:val>
                                            <p:strVal val="1+#ppt_h/2"/>
                                          </p:val>
                                        </p:tav>
                                        <p:tav tm="100000">
                                          <p:val>
                                            <p:strVal val="#ppt_y"/>
                                          </p:val>
                                        </p:tav>
                                      </p:tavLst>
                                    </p:anim>
                                  </p:childTnLst>
                                </p:cTn>
                              </p:par>
                            </p:childTnLst>
                          </p:cTn>
                        </p:par>
                        <p:par>
                          <p:cTn id="35" fill="hold">
                            <p:stCondLst>
                              <p:cond delay="1000"/>
                            </p:stCondLst>
                            <p:childTnLst>
                              <p:par>
                                <p:cTn id="36" presetID="12" presetClass="entr" presetSubtype="8" fill="hold" grpId="0" nodeType="afterEffect">
                                  <p:stCondLst>
                                    <p:cond delay="0"/>
                                  </p:stCondLst>
                                  <p:childTnLst>
                                    <p:set>
                                      <p:cBhvr>
                                        <p:cTn id="37" dur="1" fill="hold">
                                          <p:stCondLst>
                                            <p:cond delay="0"/>
                                          </p:stCondLst>
                                        </p:cTn>
                                        <p:tgtEl>
                                          <p:spTgt spid="40969"/>
                                        </p:tgtEl>
                                        <p:attrNameLst>
                                          <p:attrName>style.visibility</p:attrName>
                                        </p:attrNameLst>
                                      </p:cBhvr>
                                      <p:to>
                                        <p:strVal val="visible"/>
                                      </p:to>
                                    </p:set>
                                    <p:animEffect transition="in" filter="slide(fromLeft)">
                                      <p:cBhvr>
                                        <p:cTn id="38"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animBg="1"/>
      <p:bldP spid="40968" grpId="0" animBg="1"/>
      <p:bldP spid="40969" grpId="0" animBg="1"/>
      <p:bldP spid="40970" grpId="0" animBg="1"/>
      <p:bldP spid="40971" grpId="0" animBg="1"/>
      <p:bldP spid="40972" grpId="0" animBg="1"/>
      <p:bldP spid="4097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صر نائب لرقم الشريحة 5"/>
          <p:cNvSpPr>
            <a:spLocks noGrp="1"/>
          </p:cNvSpPr>
          <p:nvPr>
            <p:ph type="sldNum" sz="quarter" idx="12"/>
          </p:nvPr>
        </p:nvSpPr>
        <p:spPr>
          <a:noFill/>
        </p:spPr>
        <p:txBody>
          <a:bodyPr/>
          <a:lstStyle/>
          <a:p>
            <a:fld id="{8F8FED19-873C-4FB7-8F49-9A738975D0F6}" type="slidenum">
              <a:rPr lang="ar-SA"/>
              <a:pPr/>
              <a:t>24</a:t>
            </a:fld>
            <a:endParaRPr lang="en-GB" dirty="0"/>
          </a:p>
        </p:txBody>
      </p:sp>
      <p:sp>
        <p:nvSpPr>
          <p:cNvPr id="43012" name="AutoShape 4"/>
          <p:cNvSpPr>
            <a:spLocks noChangeArrowheads="1"/>
          </p:cNvSpPr>
          <p:nvPr/>
        </p:nvSpPr>
        <p:spPr bwMode="auto">
          <a:xfrm>
            <a:off x="3124200" y="304800"/>
            <a:ext cx="3429000" cy="1981200"/>
          </a:xfrm>
          <a:prstGeom prst="flowChartConnector">
            <a:avLst/>
          </a:prstGeom>
          <a:solidFill>
            <a:srgbClr val="DFDFFF"/>
          </a:solidFill>
          <a:ln w="63500">
            <a:solidFill>
              <a:srgbClr val="9595FF"/>
            </a:solidFill>
            <a:round/>
            <a:headEnd/>
            <a:tailEnd/>
          </a:ln>
        </p:spPr>
        <p:txBody>
          <a:bodyPr wrap="none" anchor="ctr"/>
          <a:lstStyle/>
          <a:p>
            <a:pPr algn="ctr">
              <a:lnSpc>
                <a:spcPct val="130000"/>
              </a:lnSpc>
              <a:buClrTx/>
            </a:pPr>
            <a:r>
              <a:rPr lang="ar-SA" sz="3600" b="1" dirty="0">
                <a:solidFill>
                  <a:srgbClr val="9900CC"/>
                </a:solidFill>
              </a:rPr>
              <a:t>مجموعة الأدوار</a:t>
            </a:r>
          </a:p>
          <a:p>
            <a:pPr algn="ctr">
              <a:lnSpc>
                <a:spcPct val="130000"/>
              </a:lnSpc>
              <a:buClrTx/>
            </a:pPr>
            <a:r>
              <a:rPr lang="ar-SA" sz="3600" b="1" dirty="0">
                <a:solidFill>
                  <a:srgbClr val="9900CC"/>
                </a:solidFill>
              </a:rPr>
              <a:t>المتعلقة بالمعلومات</a:t>
            </a:r>
            <a:endParaRPr lang="en-GB" sz="3600" b="1" dirty="0">
              <a:solidFill>
                <a:srgbClr val="9900CC"/>
              </a:solidFill>
            </a:endParaRPr>
          </a:p>
        </p:txBody>
      </p:sp>
      <p:sp>
        <p:nvSpPr>
          <p:cNvPr id="43013" name="AutoShape 5"/>
          <p:cNvSpPr>
            <a:spLocks noChangeArrowheads="1"/>
          </p:cNvSpPr>
          <p:nvPr/>
        </p:nvSpPr>
        <p:spPr bwMode="auto">
          <a:xfrm>
            <a:off x="2590800" y="4724400"/>
            <a:ext cx="3962400" cy="16764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t> </a:t>
            </a:r>
            <a:r>
              <a:rPr lang="ar-SA" sz="3600" dirty="0">
                <a:solidFill>
                  <a:srgbClr val="008080"/>
                </a:solidFill>
              </a:rPr>
              <a:t>دوره كمتحدث رسمي فيما </a:t>
            </a:r>
          </a:p>
          <a:p>
            <a:pPr algn="ctr">
              <a:lnSpc>
                <a:spcPct val="140000"/>
              </a:lnSpc>
              <a:buClrTx/>
            </a:pPr>
            <a:r>
              <a:rPr lang="ar-SA" sz="3600" dirty="0">
                <a:solidFill>
                  <a:srgbClr val="008080"/>
                </a:solidFill>
              </a:rPr>
              <a:t>يتعلق بأمور المنظمة</a:t>
            </a:r>
            <a:endParaRPr lang="en-GB" sz="3600" dirty="0">
              <a:solidFill>
                <a:srgbClr val="008080"/>
              </a:solidFill>
            </a:endParaRPr>
          </a:p>
        </p:txBody>
      </p:sp>
      <p:sp>
        <p:nvSpPr>
          <p:cNvPr id="43014" name="AutoShape 6"/>
          <p:cNvSpPr>
            <a:spLocks noChangeArrowheads="1"/>
          </p:cNvSpPr>
          <p:nvPr/>
        </p:nvSpPr>
        <p:spPr bwMode="auto">
          <a:xfrm>
            <a:off x="381000" y="2743200"/>
            <a:ext cx="32004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solidFill>
                  <a:srgbClr val="008080"/>
                </a:solidFill>
              </a:rPr>
              <a:t>دوره كناشر</a:t>
            </a:r>
          </a:p>
          <a:p>
            <a:pPr algn="ctr">
              <a:lnSpc>
                <a:spcPct val="140000"/>
              </a:lnSpc>
              <a:buClrTx/>
            </a:pPr>
            <a:r>
              <a:rPr lang="ar-SA" sz="3600" dirty="0">
                <a:solidFill>
                  <a:srgbClr val="008080"/>
                </a:solidFill>
              </a:rPr>
              <a:t> للمعلومات</a:t>
            </a:r>
            <a:endParaRPr lang="en-GB" sz="3600" dirty="0">
              <a:solidFill>
                <a:srgbClr val="008080"/>
              </a:solidFill>
            </a:endParaRPr>
          </a:p>
        </p:txBody>
      </p:sp>
      <p:sp>
        <p:nvSpPr>
          <p:cNvPr id="43015" name="AutoShape 7"/>
          <p:cNvSpPr>
            <a:spLocks noChangeArrowheads="1"/>
          </p:cNvSpPr>
          <p:nvPr/>
        </p:nvSpPr>
        <p:spPr bwMode="auto">
          <a:xfrm>
            <a:off x="5715000" y="2819400"/>
            <a:ext cx="31242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solidFill>
                  <a:srgbClr val="008080"/>
                </a:solidFill>
              </a:rPr>
              <a:t>دوره كمستقبل </a:t>
            </a:r>
          </a:p>
          <a:p>
            <a:pPr algn="ctr">
              <a:lnSpc>
                <a:spcPct val="140000"/>
              </a:lnSpc>
              <a:buClrTx/>
            </a:pPr>
            <a:r>
              <a:rPr lang="ar-SA" sz="3600" dirty="0">
                <a:solidFill>
                  <a:srgbClr val="008080"/>
                </a:solidFill>
              </a:rPr>
              <a:t>للمعلومات</a:t>
            </a:r>
            <a:endParaRPr lang="en-GB" sz="3600" dirty="0">
              <a:solidFill>
                <a:srgbClr val="008080"/>
              </a:solidFill>
            </a:endParaRPr>
          </a:p>
        </p:txBody>
      </p:sp>
      <p:sp>
        <p:nvSpPr>
          <p:cNvPr id="43016" name="Line 8"/>
          <p:cNvSpPr>
            <a:spLocks noChangeShapeType="1"/>
          </p:cNvSpPr>
          <p:nvPr/>
        </p:nvSpPr>
        <p:spPr bwMode="auto">
          <a:xfrm flipH="1">
            <a:off x="1905000" y="1676400"/>
            <a:ext cx="1295400" cy="1066800"/>
          </a:xfrm>
          <a:prstGeom prst="line">
            <a:avLst/>
          </a:prstGeom>
          <a:noFill/>
          <a:ln w="76200">
            <a:solidFill>
              <a:srgbClr val="CC0066"/>
            </a:solidFill>
            <a:round/>
            <a:headEnd/>
            <a:tailEnd type="triangle" w="med" len="med"/>
          </a:ln>
        </p:spPr>
        <p:txBody>
          <a:bodyPr/>
          <a:lstStyle/>
          <a:p>
            <a:endParaRPr lang="en-GB" dirty="0"/>
          </a:p>
        </p:txBody>
      </p:sp>
      <p:sp>
        <p:nvSpPr>
          <p:cNvPr id="43017" name="Line 9"/>
          <p:cNvSpPr>
            <a:spLocks noChangeShapeType="1"/>
          </p:cNvSpPr>
          <p:nvPr/>
        </p:nvSpPr>
        <p:spPr bwMode="auto">
          <a:xfrm flipH="1">
            <a:off x="4648200" y="2209800"/>
            <a:ext cx="76200" cy="2514600"/>
          </a:xfrm>
          <a:prstGeom prst="line">
            <a:avLst/>
          </a:prstGeom>
          <a:noFill/>
          <a:ln w="76200">
            <a:solidFill>
              <a:srgbClr val="CC0066"/>
            </a:solidFill>
            <a:round/>
            <a:headEnd/>
            <a:tailEnd type="triangle" w="med" len="med"/>
          </a:ln>
        </p:spPr>
        <p:txBody>
          <a:bodyPr/>
          <a:lstStyle/>
          <a:p>
            <a:endParaRPr lang="en-GB" dirty="0"/>
          </a:p>
        </p:txBody>
      </p:sp>
      <p:sp>
        <p:nvSpPr>
          <p:cNvPr id="43018" name="Line 10"/>
          <p:cNvSpPr>
            <a:spLocks noChangeShapeType="1"/>
          </p:cNvSpPr>
          <p:nvPr/>
        </p:nvSpPr>
        <p:spPr bwMode="auto">
          <a:xfrm>
            <a:off x="6400800" y="1828800"/>
            <a:ext cx="838200" cy="990600"/>
          </a:xfrm>
          <a:prstGeom prst="line">
            <a:avLst/>
          </a:prstGeom>
          <a:noFill/>
          <a:ln w="76200">
            <a:solidFill>
              <a:srgbClr val="CC0066"/>
            </a:solidFill>
            <a:round/>
            <a:headEnd/>
            <a:tailEnd type="triangle" w="med" len="med"/>
          </a:ln>
        </p:spPr>
        <p:txBody>
          <a:bodyPr/>
          <a:lstStyle/>
          <a:p>
            <a:endParaRPr lang="en-GB" dirty="0"/>
          </a:p>
        </p:txBody>
      </p:sp>
    </p:spTree>
    <p:extLst>
      <p:ext uri="{BB962C8B-B14F-4D97-AF65-F5344CB8AC3E}">
        <p14:creationId xmlns:p14="http://schemas.microsoft.com/office/powerpoint/2010/main" xmlns="" val="138496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 calcmode="lin" valueType="num">
                                      <p:cBhvr additive="base">
                                        <p:cTn id="7" dur="1000" fill="hold"/>
                                        <p:tgtEl>
                                          <p:spTgt spid="43012"/>
                                        </p:tgtEl>
                                        <p:attrNameLst>
                                          <p:attrName>ppt_x</p:attrName>
                                        </p:attrNameLst>
                                      </p:cBhvr>
                                      <p:tavLst>
                                        <p:tav tm="0">
                                          <p:val>
                                            <p:strVal val="#ppt_x"/>
                                          </p:val>
                                        </p:tav>
                                        <p:tav tm="100000">
                                          <p:val>
                                            <p:strVal val="#ppt_x"/>
                                          </p:val>
                                        </p:tav>
                                      </p:tavLst>
                                    </p:anim>
                                    <p:anim calcmode="lin" valueType="num">
                                      <p:cBhvr additive="base">
                                        <p:cTn id="8" dur="1000" fill="hold"/>
                                        <p:tgtEl>
                                          <p:spTgt spid="430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3018"/>
                                        </p:tgtEl>
                                        <p:attrNameLst>
                                          <p:attrName>style.visibility</p:attrName>
                                        </p:attrNameLst>
                                      </p:cBhvr>
                                      <p:to>
                                        <p:strVal val="visible"/>
                                      </p:to>
                                    </p:set>
                                    <p:animEffect transition="in" filter="box(in)">
                                      <p:cBhvr>
                                        <p:cTn id="13" dur="500"/>
                                        <p:tgtEl>
                                          <p:spTgt spid="43018"/>
                                        </p:tgtEl>
                                      </p:cBhvr>
                                    </p:animEffect>
                                  </p:childTnLst>
                                </p:cTn>
                              </p:par>
                            </p:childTnLst>
                          </p:cTn>
                        </p:par>
                        <p:par>
                          <p:cTn id="14" fill="hold">
                            <p:stCondLst>
                              <p:cond delay="500"/>
                            </p:stCondLst>
                            <p:childTnLst>
                              <p:par>
                                <p:cTn id="15" presetID="7" presetClass="entr" presetSubtype="2" fill="hold" grpId="0" nodeType="afterEffect">
                                  <p:stCondLst>
                                    <p:cond delay="0"/>
                                  </p:stCondLst>
                                  <p:childTnLst>
                                    <p:set>
                                      <p:cBhvr>
                                        <p:cTn id="16" dur="1" fill="hold">
                                          <p:stCondLst>
                                            <p:cond delay="0"/>
                                          </p:stCondLst>
                                        </p:cTn>
                                        <p:tgtEl>
                                          <p:spTgt spid="43015"/>
                                        </p:tgtEl>
                                        <p:attrNameLst>
                                          <p:attrName>style.visibility</p:attrName>
                                        </p:attrNameLst>
                                      </p:cBhvr>
                                      <p:to>
                                        <p:strVal val="visible"/>
                                      </p:to>
                                    </p:set>
                                    <p:anim calcmode="lin" valueType="num">
                                      <p:cBhvr additive="base">
                                        <p:cTn id="17" dur="1000" fill="hold"/>
                                        <p:tgtEl>
                                          <p:spTgt spid="43015"/>
                                        </p:tgtEl>
                                        <p:attrNameLst>
                                          <p:attrName>ppt_x</p:attrName>
                                        </p:attrNameLst>
                                      </p:cBhvr>
                                      <p:tavLst>
                                        <p:tav tm="0">
                                          <p:val>
                                            <p:strVal val="1+#ppt_w/2"/>
                                          </p:val>
                                        </p:tav>
                                        <p:tav tm="100000">
                                          <p:val>
                                            <p:strVal val="#ppt_x"/>
                                          </p:val>
                                        </p:tav>
                                      </p:tavLst>
                                    </p:anim>
                                    <p:anim calcmode="lin" valueType="num">
                                      <p:cBhvr additive="base">
                                        <p:cTn id="18" dur="1000" fill="hold"/>
                                        <p:tgtEl>
                                          <p:spTgt spid="4301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43017"/>
                                        </p:tgtEl>
                                        <p:attrNameLst>
                                          <p:attrName>style.visibility</p:attrName>
                                        </p:attrNameLst>
                                      </p:cBhvr>
                                      <p:to>
                                        <p:strVal val="visible"/>
                                      </p:to>
                                    </p:set>
                                    <p:animEffect transition="in" filter="box(in)">
                                      <p:cBhvr>
                                        <p:cTn id="23" dur="500"/>
                                        <p:tgtEl>
                                          <p:spTgt spid="43017"/>
                                        </p:tgtEl>
                                      </p:cBhvr>
                                    </p:animEffect>
                                  </p:childTnLst>
                                </p:cTn>
                              </p:par>
                            </p:childTnLst>
                          </p:cTn>
                        </p:par>
                        <p:par>
                          <p:cTn id="24" fill="hold">
                            <p:stCondLst>
                              <p:cond delay="500"/>
                            </p:stCondLst>
                            <p:childTnLst>
                              <p:par>
                                <p:cTn id="25" presetID="7" presetClass="entr" presetSubtype="4" fill="hold" grpId="0" nodeType="afterEffect">
                                  <p:stCondLst>
                                    <p:cond delay="0"/>
                                  </p:stCondLst>
                                  <p:childTnLst>
                                    <p:set>
                                      <p:cBhvr>
                                        <p:cTn id="26" dur="1" fill="hold">
                                          <p:stCondLst>
                                            <p:cond delay="0"/>
                                          </p:stCondLst>
                                        </p:cTn>
                                        <p:tgtEl>
                                          <p:spTgt spid="43013"/>
                                        </p:tgtEl>
                                        <p:attrNameLst>
                                          <p:attrName>style.visibility</p:attrName>
                                        </p:attrNameLst>
                                      </p:cBhvr>
                                      <p:to>
                                        <p:strVal val="visible"/>
                                      </p:to>
                                    </p:set>
                                    <p:anim calcmode="lin" valueType="num">
                                      <p:cBhvr additive="base">
                                        <p:cTn id="27" dur="1000" fill="hold"/>
                                        <p:tgtEl>
                                          <p:spTgt spid="43013"/>
                                        </p:tgtEl>
                                        <p:attrNameLst>
                                          <p:attrName>ppt_x</p:attrName>
                                        </p:attrNameLst>
                                      </p:cBhvr>
                                      <p:tavLst>
                                        <p:tav tm="0">
                                          <p:val>
                                            <p:strVal val="#ppt_x"/>
                                          </p:val>
                                        </p:tav>
                                        <p:tav tm="100000">
                                          <p:val>
                                            <p:strVal val="#ppt_x"/>
                                          </p:val>
                                        </p:tav>
                                      </p:tavLst>
                                    </p:anim>
                                    <p:anim calcmode="lin" valueType="num">
                                      <p:cBhvr additive="base">
                                        <p:cTn id="28" dur="1000" fill="hold"/>
                                        <p:tgtEl>
                                          <p:spTgt spid="430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43016"/>
                                        </p:tgtEl>
                                        <p:attrNameLst>
                                          <p:attrName>style.visibility</p:attrName>
                                        </p:attrNameLst>
                                      </p:cBhvr>
                                      <p:to>
                                        <p:strVal val="visible"/>
                                      </p:to>
                                    </p:set>
                                    <p:animEffect transition="in" filter="box(in)">
                                      <p:cBhvr>
                                        <p:cTn id="33" dur="500"/>
                                        <p:tgtEl>
                                          <p:spTgt spid="43016"/>
                                        </p:tgtEl>
                                      </p:cBhvr>
                                    </p:animEffect>
                                  </p:childTnLst>
                                </p:cTn>
                              </p:par>
                            </p:childTnLst>
                          </p:cTn>
                        </p:par>
                        <p:par>
                          <p:cTn id="34" fill="hold">
                            <p:stCondLst>
                              <p:cond delay="500"/>
                            </p:stCondLst>
                            <p:childTnLst>
                              <p:par>
                                <p:cTn id="35" presetID="7" presetClass="entr" presetSubtype="8" fill="hold" grpId="0" nodeType="afterEffect">
                                  <p:stCondLst>
                                    <p:cond delay="0"/>
                                  </p:stCondLst>
                                  <p:childTnLst>
                                    <p:set>
                                      <p:cBhvr>
                                        <p:cTn id="36" dur="1" fill="hold">
                                          <p:stCondLst>
                                            <p:cond delay="0"/>
                                          </p:stCondLst>
                                        </p:cTn>
                                        <p:tgtEl>
                                          <p:spTgt spid="43014"/>
                                        </p:tgtEl>
                                        <p:attrNameLst>
                                          <p:attrName>style.visibility</p:attrName>
                                        </p:attrNameLst>
                                      </p:cBhvr>
                                      <p:to>
                                        <p:strVal val="visible"/>
                                      </p:to>
                                    </p:set>
                                    <p:anim calcmode="lin" valueType="num">
                                      <p:cBhvr additive="base">
                                        <p:cTn id="37" dur="1000" fill="hold"/>
                                        <p:tgtEl>
                                          <p:spTgt spid="43014"/>
                                        </p:tgtEl>
                                        <p:attrNameLst>
                                          <p:attrName>ppt_x</p:attrName>
                                        </p:attrNameLst>
                                      </p:cBhvr>
                                      <p:tavLst>
                                        <p:tav tm="0">
                                          <p:val>
                                            <p:strVal val="0-#ppt_w/2"/>
                                          </p:val>
                                        </p:tav>
                                        <p:tav tm="100000">
                                          <p:val>
                                            <p:strVal val="#ppt_x"/>
                                          </p:val>
                                        </p:tav>
                                      </p:tavLst>
                                    </p:anim>
                                    <p:anim calcmode="lin" valueType="num">
                                      <p:cBhvr additive="base">
                                        <p:cTn id="38" dur="1000" fill="hold"/>
                                        <p:tgtEl>
                                          <p:spTgt spid="430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P spid="43013" grpId="0" animBg="1"/>
      <p:bldP spid="43014" grpId="0" animBg="1"/>
      <p:bldP spid="43015" grpId="0" animBg="1"/>
      <p:bldP spid="43016" grpId="0" animBg="1"/>
      <p:bldP spid="43017" grpId="0" animBg="1"/>
      <p:bldP spid="430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صر نائب لرقم الشريحة 5"/>
          <p:cNvSpPr>
            <a:spLocks noGrp="1"/>
          </p:cNvSpPr>
          <p:nvPr>
            <p:ph type="sldNum" sz="quarter" idx="12"/>
          </p:nvPr>
        </p:nvSpPr>
        <p:spPr>
          <a:noFill/>
        </p:spPr>
        <p:txBody>
          <a:bodyPr/>
          <a:lstStyle/>
          <a:p>
            <a:fld id="{A10CE4DA-88CC-467D-A126-1E4BC5424A47}" type="slidenum">
              <a:rPr lang="ar-SA"/>
              <a:pPr/>
              <a:t>25</a:t>
            </a:fld>
            <a:endParaRPr lang="en-GB" dirty="0"/>
          </a:p>
        </p:txBody>
      </p:sp>
      <p:sp>
        <p:nvSpPr>
          <p:cNvPr id="44037" name="AutoShape 5"/>
          <p:cNvSpPr>
            <a:spLocks noChangeArrowheads="1"/>
          </p:cNvSpPr>
          <p:nvPr/>
        </p:nvSpPr>
        <p:spPr bwMode="auto">
          <a:xfrm>
            <a:off x="3124200" y="304800"/>
            <a:ext cx="3429000" cy="1981200"/>
          </a:xfrm>
          <a:prstGeom prst="flowChartConnector">
            <a:avLst/>
          </a:prstGeom>
          <a:solidFill>
            <a:srgbClr val="DFDFFF"/>
          </a:solidFill>
          <a:ln w="63500">
            <a:solidFill>
              <a:srgbClr val="9595FF"/>
            </a:solidFill>
            <a:round/>
            <a:headEnd/>
            <a:tailEnd/>
          </a:ln>
        </p:spPr>
        <p:txBody>
          <a:bodyPr wrap="none" anchor="ctr"/>
          <a:lstStyle/>
          <a:p>
            <a:pPr algn="ctr">
              <a:lnSpc>
                <a:spcPct val="130000"/>
              </a:lnSpc>
              <a:buClrTx/>
            </a:pPr>
            <a:r>
              <a:rPr lang="ar-SA" sz="3600" b="1" dirty="0">
                <a:solidFill>
                  <a:srgbClr val="9900CC"/>
                </a:solidFill>
              </a:rPr>
              <a:t>مجموعة الأدوار</a:t>
            </a:r>
          </a:p>
          <a:p>
            <a:pPr algn="ctr">
              <a:lnSpc>
                <a:spcPct val="130000"/>
              </a:lnSpc>
              <a:buClrTx/>
            </a:pPr>
            <a:r>
              <a:rPr lang="ar-SA" sz="3600" b="1" dirty="0">
                <a:solidFill>
                  <a:srgbClr val="9900CC"/>
                </a:solidFill>
              </a:rPr>
              <a:t>المتعلقة بالقرارات</a:t>
            </a:r>
            <a:endParaRPr lang="en-GB" sz="3600" b="1" dirty="0">
              <a:solidFill>
                <a:srgbClr val="9900CC"/>
              </a:solidFill>
            </a:endParaRPr>
          </a:p>
        </p:txBody>
      </p:sp>
      <p:sp>
        <p:nvSpPr>
          <p:cNvPr id="44038" name="AutoShape 6"/>
          <p:cNvSpPr>
            <a:spLocks noChangeArrowheads="1"/>
          </p:cNvSpPr>
          <p:nvPr/>
        </p:nvSpPr>
        <p:spPr bwMode="auto">
          <a:xfrm>
            <a:off x="2209800" y="4800600"/>
            <a:ext cx="4495800" cy="16764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t> </a:t>
            </a:r>
            <a:r>
              <a:rPr lang="ar-SA" sz="3600" dirty="0">
                <a:solidFill>
                  <a:srgbClr val="008080"/>
                </a:solidFill>
              </a:rPr>
              <a:t>دوره في تخصيص وتوزيع </a:t>
            </a:r>
          </a:p>
          <a:p>
            <a:pPr algn="ctr">
              <a:lnSpc>
                <a:spcPct val="140000"/>
              </a:lnSpc>
              <a:buClrTx/>
            </a:pPr>
            <a:r>
              <a:rPr lang="ar-SA" sz="3600" dirty="0">
                <a:solidFill>
                  <a:srgbClr val="008080"/>
                </a:solidFill>
              </a:rPr>
              <a:t>الموارد  والإمكانيات المتاحة</a:t>
            </a:r>
            <a:endParaRPr lang="en-GB" sz="3600" dirty="0">
              <a:solidFill>
                <a:srgbClr val="008080"/>
              </a:solidFill>
            </a:endParaRPr>
          </a:p>
        </p:txBody>
      </p:sp>
      <p:sp>
        <p:nvSpPr>
          <p:cNvPr id="44039" name="AutoShape 7"/>
          <p:cNvSpPr>
            <a:spLocks noChangeArrowheads="1"/>
          </p:cNvSpPr>
          <p:nvPr/>
        </p:nvSpPr>
        <p:spPr bwMode="auto">
          <a:xfrm>
            <a:off x="381000" y="2819400"/>
            <a:ext cx="30480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600" dirty="0">
                <a:solidFill>
                  <a:srgbClr val="008080"/>
                </a:solidFill>
              </a:rPr>
              <a:t>دوره كمفاوض </a:t>
            </a:r>
          </a:p>
          <a:p>
            <a:pPr algn="ctr">
              <a:lnSpc>
                <a:spcPct val="140000"/>
              </a:lnSpc>
              <a:buClrTx/>
            </a:pPr>
            <a:r>
              <a:rPr lang="ar-SA" sz="3600" dirty="0">
                <a:solidFill>
                  <a:srgbClr val="008080"/>
                </a:solidFill>
              </a:rPr>
              <a:t>مع الغير</a:t>
            </a:r>
            <a:endParaRPr lang="en-GB" sz="3600" dirty="0">
              <a:solidFill>
                <a:srgbClr val="008080"/>
              </a:solidFill>
            </a:endParaRPr>
          </a:p>
        </p:txBody>
      </p:sp>
      <p:sp>
        <p:nvSpPr>
          <p:cNvPr id="44040" name="AutoShape 8"/>
          <p:cNvSpPr>
            <a:spLocks noChangeArrowheads="1"/>
          </p:cNvSpPr>
          <p:nvPr/>
        </p:nvSpPr>
        <p:spPr bwMode="auto">
          <a:xfrm>
            <a:off x="5410200" y="2895600"/>
            <a:ext cx="3429000" cy="1600200"/>
          </a:xfrm>
          <a:prstGeom prst="foldedCorner">
            <a:avLst>
              <a:gd name="adj" fmla="val 12500"/>
            </a:avLst>
          </a:prstGeom>
          <a:solidFill>
            <a:srgbClr val="FFEFFF"/>
          </a:solidFill>
          <a:ln w="50800">
            <a:solidFill>
              <a:srgbClr val="3366FF"/>
            </a:solidFill>
            <a:round/>
            <a:headEnd/>
            <a:tailEnd/>
          </a:ln>
        </p:spPr>
        <p:txBody>
          <a:bodyPr wrap="none" anchor="ctr"/>
          <a:lstStyle/>
          <a:p>
            <a:pPr algn="ctr">
              <a:lnSpc>
                <a:spcPct val="140000"/>
              </a:lnSpc>
              <a:buClrTx/>
            </a:pPr>
            <a:r>
              <a:rPr lang="ar-SA" sz="3400" dirty="0">
                <a:solidFill>
                  <a:srgbClr val="008080"/>
                </a:solidFill>
              </a:rPr>
              <a:t>دوره في رعاية مصالح</a:t>
            </a:r>
          </a:p>
          <a:p>
            <a:pPr algn="ctr">
              <a:lnSpc>
                <a:spcPct val="140000"/>
              </a:lnSpc>
              <a:buClrTx/>
            </a:pPr>
            <a:r>
              <a:rPr lang="ar-SA" sz="3400" dirty="0">
                <a:solidFill>
                  <a:srgbClr val="008080"/>
                </a:solidFill>
              </a:rPr>
              <a:t>وأهداف المنظمة</a:t>
            </a:r>
            <a:endParaRPr lang="en-GB" sz="3400" dirty="0">
              <a:solidFill>
                <a:srgbClr val="008080"/>
              </a:solidFill>
            </a:endParaRPr>
          </a:p>
        </p:txBody>
      </p:sp>
      <p:sp>
        <p:nvSpPr>
          <p:cNvPr id="44041" name="Line 9"/>
          <p:cNvSpPr>
            <a:spLocks noChangeShapeType="1"/>
          </p:cNvSpPr>
          <p:nvPr/>
        </p:nvSpPr>
        <p:spPr bwMode="auto">
          <a:xfrm flipH="1">
            <a:off x="1905000" y="1676400"/>
            <a:ext cx="1295400" cy="1066800"/>
          </a:xfrm>
          <a:prstGeom prst="line">
            <a:avLst/>
          </a:prstGeom>
          <a:noFill/>
          <a:ln w="76200">
            <a:solidFill>
              <a:srgbClr val="CC0066"/>
            </a:solidFill>
            <a:round/>
            <a:headEnd/>
            <a:tailEnd type="triangle" w="med" len="med"/>
          </a:ln>
        </p:spPr>
        <p:txBody>
          <a:bodyPr/>
          <a:lstStyle/>
          <a:p>
            <a:endParaRPr lang="en-GB" dirty="0"/>
          </a:p>
        </p:txBody>
      </p:sp>
      <p:sp>
        <p:nvSpPr>
          <p:cNvPr id="44042" name="Line 10"/>
          <p:cNvSpPr>
            <a:spLocks noChangeShapeType="1"/>
          </p:cNvSpPr>
          <p:nvPr/>
        </p:nvSpPr>
        <p:spPr bwMode="auto">
          <a:xfrm flipH="1">
            <a:off x="4724400" y="2286000"/>
            <a:ext cx="0" cy="2514600"/>
          </a:xfrm>
          <a:prstGeom prst="line">
            <a:avLst/>
          </a:prstGeom>
          <a:noFill/>
          <a:ln w="76200">
            <a:solidFill>
              <a:srgbClr val="CC0066"/>
            </a:solidFill>
            <a:round/>
            <a:headEnd/>
            <a:tailEnd type="triangle" w="med" len="med"/>
          </a:ln>
        </p:spPr>
        <p:txBody>
          <a:bodyPr/>
          <a:lstStyle/>
          <a:p>
            <a:endParaRPr lang="en-GB" dirty="0"/>
          </a:p>
        </p:txBody>
      </p:sp>
      <p:sp>
        <p:nvSpPr>
          <p:cNvPr id="44043" name="Line 11"/>
          <p:cNvSpPr>
            <a:spLocks noChangeShapeType="1"/>
          </p:cNvSpPr>
          <p:nvPr/>
        </p:nvSpPr>
        <p:spPr bwMode="auto">
          <a:xfrm>
            <a:off x="6248400" y="1905000"/>
            <a:ext cx="838200" cy="990600"/>
          </a:xfrm>
          <a:prstGeom prst="line">
            <a:avLst/>
          </a:prstGeom>
          <a:noFill/>
          <a:ln w="76200">
            <a:solidFill>
              <a:srgbClr val="CC0066"/>
            </a:solidFill>
            <a:round/>
            <a:headEnd/>
            <a:tailEnd type="triangle" w="med" len="med"/>
          </a:ln>
        </p:spPr>
        <p:txBody>
          <a:bodyPr/>
          <a:lstStyle/>
          <a:p>
            <a:endParaRPr lang="en-GB" dirty="0"/>
          </a:p>
        </p:txBody>
      </p:sp>
    </p:spTree>
    <p:extLst>
      <p:ext uri="{BB962C8B-B14F-4D97-AF65-F5344CB8AC3E}">
        <p14:creationId xmlns:p14="http://schemas.microsoft.com/office/powerpoint/2010/main" xmlns="" val="260974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slide(fromBottom)">
                                      <p:cBhvr>
                                        <p:cTn id="7" dur="1000"/>
                                        <p:tgtEl>
                                          <p:spTgt spid="4403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43"/>
                                        </p:tgtEl>
                                        <p:attrNameLst>
                                          <p:attrName>style.visibility</p:attrName>
                                        </p:attrNameLst>
                                      </p:cBhvr>
                                      <p:to>
                                        <p:strVal val="visible"/>
                                      </p:to>
                                    </p:set>
                                    <p:animEffect transition="in" filter="box(in)">
                                      <p:cBhvr>
                                        <p:cTn id="12" dur="500"/>
                                        <p:tgtEl>
                                          <p:spTgt spid="44043"/>
                                        </p:tgtEl>
                                      </p:cBhvr>
                                    </p:animEffect>
                                  </p:childTnLst>
                                </p:cTn>
                              </p:par>
                            </p:childTnLst>
                          </p:cTn>
                        </p:par>
                        <p:par>
                          <p:cTn id="13" fill="hold">
                            <p:stCondLst>
                              <p:cond delay="500"/>
                            </p:stCondLst>
                            <p:childTnLst>
                              <p:par>
                                <p:cTn id="14" presetID="30" presetClass="entr" presetSubtype="0" fill="hold" grpId="0" nodeType="afterEffect">
                                  <p:stCondLst>
                                    <p:cond delay="0"/>
                                  </p:stCondLst>
                                  <p:childTnLst>
                                    <p:set>
                                      <p:cBhvr>
                                        <p:cTn id="15" dur="1" fill="hold">
                                          <p:stCondLst>
                                            <p:cond delay="0"/>
                                          </p:stCondLst>
                                        </p:cTn>
                                        <p:tgtEl>
                                          <p:spTgt spid="44040"/>
                                        </p:tgtEl>
                                        <p:attrNameLst>
                                          <p:attrName>style.visibility</p:attrName>
                                        </p:attrNameLst>
                                      </p:cBhvr>
                                      <p:to>
                                        <p:strVal val="visible"/>
                                      </p:to>
                                    </p:set>
                                    <p:animEffect transition="in" filter="fade">
                                      <p:cBhvr>
                                        <p:cTn id="16" dur="800" decel="100000"/>
                                        <p:tgtEl>
                                          <p:spTgt spid="44040"/>
                                        </p:tgtEl>
                                      </p:cBhvr>
                                    </p:animEffect>
                                    <p:anim calcmode="lin" valueType="num">
                                      <p:cBhvr>
                                        <p:cTn id="17" dur="800" decel="100000" fill="hold"/>
                                        <p:tgtEl>
                                          <p:spTgt spid="44040"/>
                                        </p:tgtEl>
                                        <p:attrNameLst>
                                          <p:attrName>style.rotation</p:attrName>
                                        </p:attrNameLst>
                                      </p:cBhvr>
                                      <p:tavLst>
                                        <p:tav tm="0">
                                          <p:val>
                                            <p:fltVal val="-90"/>
                                          </p:val>
                                        </p:tav>
                                        <p:tav tm="100000">
                                          <p:val>
                                            <p:fltVal val="0"/>
                                          </p:val>
                                        </p:tav>
                                      </p:tavLst>
                                    </p:anim>
                                    <p:anim calcmode="lin" valueType="num">
                                      <p:cBhvr>
                                        <p:cTn id="18" dur="800" decel="100000" fill="hold"/>
                                        <p:tgtEl>
                                          <p:spTgt spid="44040"/>
                                        </p:tgtEl>
                                        <p:attrNameLst>
                                          <p:attrName>ppt_x</p:attrName>
                                        </p:attrNameLst>
                                      </p:cBhvr>
                                      <p:tavLst>
                                        <p:tav tm="0">
                                          <p:val>
                                            <p:strVal val="#ppt_x+0.4"/>
                                          </p:val>
                                        </p:tav>
                                        <p:tav tm="100000">
                                          <p:val>
                                            <p:strVal val="#ppt_x-0.05"/>
                                          </p:val>
                                        </p:tav>
                                      </p:tavLst>
                                    </p:anim>
                                    <p:anim calcmode="lin" valueType="num">
                                      <p:cBhvr>
                                        <p:cTn id="19" dur="800" decel="100000" fill="hold"/>
                                        <p:tgtEl>
                                          <p:spTgt spid="44040"/>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4040"/>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4040"/>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44042"/>
                                        </p:tgtEl>
                                        <p:attrNameLst>
                                          <p:attrName>style.visibility</p:attrName>
                                        </p:attrNameLst>
                                      </p:cBhvr>
                                      <p:to>
                                        <p:strVal val="visible"/>
                                      </p:to>
                                    </p:set>
                                    <p:animEffect transition="in" filter="box(in)">
                                      <p:cBhvr>
                                        <p:cTn id="26" dur="500"/>
                                        <p:tgtEl>
                                          <p:spTgt spid="44042"/>
                                        </p:tgtEl>
                                      </p:cBhvr>
                                    </p:animEffect>
                                  </p:childTnLst>
                                </p:cTn>
                              </p:par>
                            </p:childTnLst>
                          </p:cTn>
                        </p:par>
                        <p:par>
                          <p:cTn id="27" fill="hold">
                            <p:stCondLst>
                              <p:cond delay="500"/>
                            </p:stCondLst>
                            <p:childTnLst>
                              <p:par>
                                <p:cTn id="28" presetID="30" presetClass="entr" presetSubtype="0" fill="hold" grpId="0" nodeType="afterEffect">
                                  <p:stCondLst>
                                    <p:cond delay="0"/>
                                  </p:stCondLst>
                                  <p:childTnLst>
                                    <p:set>
                                      <p:cBhvr>
                                        <p:cTn id="29" dur="1" fill="hold">
                                          <p:stCondLst>
                                            <p:cond delay="0"/>
                                          </p:stCondLst>
                                        </p:cTn>
                                        <p:tgtEl>
                                          <p:spTgt spid="44038"/>
                                        </p:tgtEl>
                                        <p:attrNameLst>
                                          <p:attrName>style.visibility</p:attrName>
                                        </p:attrNameLst>
                                      </p:cBhvr>
                                      <p:to>
                                        <p:strVal val="visible"/>
                                      </p:to>
                                    </p:set>
                                    <p:animEffect transition="in" filter="fade">
                                      <p:cBhvr>
                                        <p:cTn id="30" dur="800" decel="100000"/>
                                        <p:tgtEl>
                                          <p:spTgt spid="44038"/>
                                        </p:tgtEl>
                                      </p:cBhvr>
                                    </p:animEffect>
                                    <p:anim calcmode="lin" valueType="num">
                                      <p:cBhvr>
                                        <p:cTn id="31" dur="800" decel="100000" fill="hold"/>
                                        <p:tgtEl>
                                          <p:spTgt spid="44038"/>
                                        </p:tgtEl>
                                        <p:attrNameLst>
                                          <p:attrName>style.rotation</p:attrName>
                                        </p:attrNameLst>
                                      </p:cBhvr>
                                      <p:tavLst>
                                        <p:tav tm="0">
                                          <p:val>
                                            <p:fltVal val="-90"/>
                                          </p:val>
                                        </p:tav>
                                        <p:tav tm="100000">
                                          <p:val>
                                            <p:fltVal val="0"/>
                                          </p:val>
                                        </p:tav>
                                      </p:tavLst>
                                    </p:anim>
                                    <p:anim calcmode="lin" valueType="num">
                                      <p:cBhvr>
                                        <p:cTn id="32" dur="800" decel="100000" fill="hold"/>
                                        <p:tgtEl>
                                          <p:spTgt spid="44038"/>
                                        </p:tgtEl>
                                        <p:attrNameLst>
                                          <p:attrName>ppt_x</p:attrName>
                                        </p:attrNameLst>
                                      </p:cBhvr>
                                      <p:tavLst>
                                        <p:tav tm="0">
                                          <p:val>
                                            <p:strVal val="#ppt_x+0.4"/>
                                          </p:val>
                                        </p:tav>
                                        <p:tav tm="100000">
                                          <p:val>
                                            <p:strVal val="#ppt_x-0.05"/>
                                          </p:val>
                                        </p:tav>
                                      </p:tavLst>
                                    </p:anim>
                                    <p:anim calcmode="lin" valueType="num">
                                      <p:cBhvr>
                                        <p:cTn id="33" dur="800" decel="100000" fill="hold"/>
                                        <p:tgtEl>
                                          <p:spTgt spid="44038"/>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44038"/>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44038"/>
                                        </p:tgtEl>
                                        <p:attrNameLst>
                                          <p:attrName>ppt_y</p:attrName>
                                        </p:attrNameLst>
                                      </p:cBhvr>
                                      <p:tavLst>
                                        <p:tav tm="0">
                                          <p:val>
                                            <p:strVal val="#ppt_y+0.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44041"/>
                                        </p:tgtEl>
                                        <p:attrNameLst>
                                          <p:attrName>style.visibility</p:attrName>
                                        </p:attrNameLst>
                                      </p:cBhvr>
                                      <p:to>
                                        <p:strVal val="visible"/>
                                      </p:to>
                                    </p:set>
                                    <p:animEffect transition="in" filter="box(in)">
                                      <p:cBhvr>
                                        <p:cTn id="40" dur="500"/>
                                        <p:tgtEl>
                                          <p:spTgt spid="44041"/>
                                        </p:tgtEl>
                                      </p:cBhvr>
                                    </p:animEffect>
                                  </p:childTnLst>
                                </p:cTn>
                              </p:par>
                            </p:childTnLst>
                          </p:cTn>
                        </p:par>
                        <p:par>
                          <p:cTn id="41" fill="hold">
                            <p:stCondLst>
                              <p:cond delay="500"/>
                            </p:stCondLst>
                            <p:childTnLst>
                              <p:par>
                                <p:cTn id="42" presetID="30" presetClass="entr" presetSubtype="0" fill="hold" grpId="0" nodeType="afterEffect">
                                  <p:stCondLst>
                                    <p:cond delay="0"/>
                                  </p:stCondLst>
                                  <p:childTnLst>
                                    <p:set>
                                      <p:cBhvr>
                                        <p:cTn id="43" dur="1" fill="hold">
                                          <p:stCondLst>
                                            <p:cond delay="0"/>
                                          </p:stCondLst>
                                        </p:cTn>
                                        <p:tgtEl>
                                          <p:spTgt spid="44039"/>
                                        </p:tgtEl>
                                        <p:attrNameLst>
                                          <p:attrName>style.visibility</p:attrName>
                                        </p:attrNameLst>
                                      </p:cBhvr>
                                      <p:to>
                                        <p:strVal val="visible"/>
                                      </p:to>
                                    </p:set>
                                    <p:animEffect transition="in" filter="fade">
                                      <p:cBhvr>
                                        <p:cTn id="44" dur="800" decel="100000"/>
                                        <p:tgtEl>
                                          <p:spTgt spid="44039"/>
                                        </p:tgtEl>
                                      </p:cBhvr>
                                    </p:animEffect>
                                    <p:anim calcmode="lin" valueType="num">
                                      <p:cBhvr>
                                        <p:cTn id="45" dur="800" decel="100000" fill="hold"/>
                                        <p:tgtEl>
                                          <p:spTgt spid="44039"/>
                                        </p:tgtEl>
                                        <p:attrNameLst>
                                          <p:attrName>style.rotation</p:attrName>
                                        </p:attrNameLst>
                                      </p:cBhvr>
                                      <p:tavLst>
                                        <p:tav tm="0">
                                          <p:val>
                                            <p:fltVal val="-90"/>
                                          </p:val>
                                        </p:tav>
                                        <p:tav tm="100000">
                                          <p:val>
                                            <p:fltVal val="0"/>
                                          </p:val>
                                        </p:tav>
                                      </p:tavLst>
                                    </p:anim>
                                    <p:anim calcmode="lin" valueType="num">
                                      <p:cBhvr>
                                        <p:cTn id="46" dur="800" decel="100000" fill="hold"/>
                                        <p:tgtEl>
                                          <p:spTgt spid="44039"/>
                                        </p:tgtEl>
                                        <p:attrNameLst>
                                          <p:attrName>ppt_x</p:attrName>
                                        </p:attrNameLst>
                                      </p:cBhvr>
                                      <p:tavLst>
                                        <p:tav tm="0">
                                          <p:val>
                                            <p:strVal val="#ppt_x+0.4"/>
                                          </p:val>
                                        </p:tav>
                                        <p:tav tm="100000">
                                          <p:val>
                                            <p:strVal val="#ppt_x-0.05"/>
                                          </p:val>
                                        </p:tav>
                                      </p:tavLst>
                                    </p:anim>
                                    <p:anim calcmode="lin" valueType="num">
                                      <p:cBhvr>
                                        <p:cTn id="47" dur="800" decel="100000" fill="hold"/>
                                        <p:tgtEl>
                                          <p:spTgt spid="44039"/>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44039"/>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4403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8" grpId="0" animBg="1"/>
      <p:bldP spid="44039" grpId="0" animBg="1"/>
      <p:bldP spid="44040" grpId="0" animBg="1"/>
      <p:bldP spid="44041" grpId="0" animBg="1"/>
      <p:bldP spid="44042" grpId="0" animBg="1"/>
      <p:bldP spid="4404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صر نائب لرقم الشريحة 5"/>
          <p:cNvSpPr>
            <a:spLocks noGrp="1"/>
          </p:cNvSpPr>
          <p:nvPr>
            <p:ph type="sldNum" sz="quarter" idx="12"/>
          </p:nvPr>
        </p:nvSpPr>
        <p:spPr>
          <a:noFill/>
        </p:spPr>
        <p:txBody>
          <a:bodyPr/>
          <a:lstStyle/>
          <a:p>
            <a:fld id="{983B1831-7B1F-4C63-BBBD-97FB7056C307}" type="slidenum">
              <a:rPr lang="ar-SA"/>
              <a:pPr/>
              <a:t>26</a:t>
            </a:fld>
            <a:endParaRPr lang="en-GB" dirty="0"/>
          </a:p>
        </p:txBody>
      </p:sp>
      <p:sp>
        <p:nvSpPr>
          <p:cNvPr id="45059" name="Rectangle 3"/>
          <p:cNvSpPr>
            <a:spLocks noGrp="1" noChangeArrowheads="1"/>
          </p:cNvSpPr>
          <p:nvPr>
            <p:ph type="body" idx="1"/>
          </p:nvPr>
        </p:nvSpPr>
        <p:spPr>
          <a:xfrm>
            <a:off x="251520" y="1828800"/>
            <a:ext cx="8663880" cy="5029200"/>
          </a:xfrm>
        </p:spPr>
        <p:txBody>
          <a:bodyPr/>
          <a:lstStyle/>
          <a:p>
            <a:pPr algn="r" rtl="1" eaLnBrk="1" hangingPunct="1">
              <a:lnSpc>
                <a:spcPct val="150000"/>
              </a:lnSpc>
              <a:spcBef>
                <a:spcPct val="30000"/>
              </a:spcBef>
              <a:buClr>
                <a:schemeClr val="tx1"/>
              </a:buClr>
              <a:buFontTx/>
              <a:buBlip>
                <a:blip r:embed="rId3"/>
              </a:buBlip>
            </a:pPr>
            <a:r>
              <a:rPr lang="ar-SA" dirty="0" smtClean="0">
                <a:cs typeface="Simplified Arabic" pitchFamily="2" charset="-78"/>
              </a:rPr>
              <a:t> </a:t>
            </a:r>
            <a:r>
              <a:rPr lang="ar-SA" b="1" dirty="0" smtClean="0">
                <a:cs typeface="Simplified Arabic" pitchFamily="2" charset="-78"/>
              </a:rPr>
              <a:t>مهارات مراعاة قيم وأخلاقيات مرؤوسيه، ومختلف الأطراف التي يتعامل معها.</a:t>
            </a:r>
          </a:p>
          <a:p>
            <a:pPr algn="r" rtl="1" eaLnBrk="1" hangingPunct="1">
              <a:lnSpc>
                <a:spcPct val="150000"/>
              </a:lnSpc>
              <a:spcBef>
                <a:spcPct val="30000"/>
              </a:spcBef>
              <a:buClr>
                <a:schemeClr val="tx1"/>
              </a:buClr>
              <a:buFontTx/>
              <a:buBlip>
                <a:blip r:embed="rId3"/>
              </a:buBlip>
            </a:pPr>
            <a:r>
              <a:rPr lang="ar-SA" b="1" dirty="0" smtClean="0">
                <a:cs typeface="Simplified Arabic" pitchFamily="2" charset="-78"/>
              </a:rPr>
              <a:t> مهارات تشخيص وحل المشكلات واتخاذ القرارات.</a:t>
            </a:r>
          </a:p>
          <a:p>
            <a:pPr algn="r" rtl="1" eaLnBrk="1" hangingPunct="1">
              <a:lnSpc>
                <a:spcPct val="150000"/>
              </a:lnSpc>
              <a:spcBef>
                <a:spcPct val="30000"/>
              </a:spcBef>
              <a:buClr>
                <a:schemeClr val="tx1"/>
              </a:buClr>
              <a:buFontTx/>
              <a:buBlip>
                <a:blip r:embed="rId3"/>
              </a:buBlip>
            </a:pPr>
            <a:r>
              <a:rPr lang="ar-SA" b="1" dirty="0" smtClean="0">
                <a:cs typeface="Simplified Arabic" pitchFamily="2" charset="-78"/>
              </a:rPr>
              <a:t> مهارات رفع الروح المعنوية للعاملين.</a:t>
            </a:r>
          </a:p>
          <a:p>
            <a:pPr algn="r" rtl="1" eaLnBrk="1" hangingPunct="1">
              <a:lnSpc>
                <a:spcPct val="150000"/>
              </a:lnSpc>
              <a:spcBef>
                <a:spcPct val="30000"/>
              </a:spcBef>
              <a:buClr>
                <a:schemeClr val="tx1"/>
              </a:buClr>
              <a:buFontTx/>
              <a:buBlip>
                <a:blip r:embed="rId3"/>
              </a:buBlip>
            </a:pPr>
            <a:r>
              <a:rPr lang="ar-SA" b="1" dirty="0" smtClean="0">
                <a:cs typeface="Simplified Arabic" pitchFamily="2" charset="-78"/>
              </a:rPr>
              <a:t> مهارات الاتصال بحيث يمكن اتمام عمليات الاتصال على الوجه المطلوب.</a:t>
            </a:r>
          </a:p>
          <a:p>
            <a:pPr eaLnBrk="1" hangingPunct="1"/>
            <a:endParaRPr lang="en-GB" dirty="0" smtClean="0">
              <a:solidFill>
                <a:srgbClr val="000099"/>
              </a:solidFill>
            </a:endParaRPr>
          </a:p>
        </p:txBody>
      </p:sp>
      <p:sp>
        <p:nvSpPr>
          <p:cNvPr id="45060" name="WordArt 4"/>
          <p:cNvSpPr>
            <a:spLocks noChangeArrowheads="1" noChangeShapeType="1" noTextEdit="1"/>
          </p:cNvSpPr>
          <p:nvPr/>
        </p:nvSpPr>
        <p:spPr bwMode="auto">
          <a:xfrm>
            <a:off x="533400" y="381000"/>
            <a:ext cx="7970838" cy="1727200"/>
          </a:xfrm>
          <a:prstGeom prst="rect">
            <a:avLst/>
          </a:prstGeom>
        </p:spPr>
        <p:txBody>
          <a:bodyPr wrap="none" fromWordArt="1">
            <a:prstTxWarp prst="textSlantUp">
              <a:avLst>
                <a:gd name="adj" fmla="val 55556"/>
              </a:avLst>
            </a:prstTxWarp>
          </a:bodyPr>
          <a:lstStyle/>
          <a:p>
            <a:pPr algn="ctr"/>
            <a:r>
              <a:rPr lang="ar-SA" sz="3600" kern="10" dirty="0">
                <a:ln w="31750">
                  <a:solidFill>
                    <a:srgbClr val="666699"/>
                  </a:solidFill>
                  <a:round/>
                  <a:headEnd/>
                  <a:tailEnd/>
                </a:ln>
                <a:solidFill>
                  <a:srgbClr val="000000"/>
                </a:solidFill>
                <a:latin typeface="Arial"/>
                <a:cs typeface="Arial"/>
              </a:rPr>
              <a:t>المهارات الواجب توافرها في الكوادر الإدارية والقيادية</a:t>
            </a:r>
            <a:endParaRPr lang="en-GB" sz="3600" kern="10" dirty="0">
              <a:ln w="31750">
                <a:solidFill>
                  <a:srgbClr val="666699"/>
                </a:solidFill>
                <a:round/>
                <a:headEnd/>
                <a:tailEnd/>
              </a:ln>
              <a:solidFill>
                <a:srgbClr val="000000"/>
              </a:solidFill>
              <a:latin typeface="Arial"/>
              <a:cs typeface="Arial"/>
            </a:endParaRPr>
          </a:p>
        </p:txBody>
      </p:sp>
    </p:spTree>
    <p:extLst>
      <p:ext uri="{BB962C8B-B14F-4D97-AF65-F5344CB8AC3E}">
        <p14:creationId xmlns:p14="http://schemas.microsoft.com/office/powerpoint/2010/main" xmlns="" val="192497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fade">
                                      <p:cBhvr>
                                        <p:cTn id="7" dur="800" decel="100000"/>
                                        <p:tgtEl>
                                          <p:spTgt spid="45060"/>
                                        </p:tgtEl>
                                      </p:cBhvr>
                                    </p:animEffect>
                                    <p:anim calcmode="lin" valueType="num">
                                      <p:cBhvr>
                                        <p:cTn id="8" dur="800" decel="100000" fill="hold"/>
                                        <p:tgtEl>
                                          <p:spTgt spid="45060"/>
                                        </p:tgtEl>
                                        <p:attrNameLst>
                                          <p:attrName>style.rotation</p:attrName>
                                        </p:attrNameLst>
                                      </p:cBhvr>
                                      <p:tavLst>
                                        <p:tav tm="0">
                                          <p:val>
                                            <p:fltVal val="-90"/>
                                          </p:val>
                                        </p:tav>
                                        <p:tav tm="100000">
                                          <p:val>
                                            <p:fltVal val="0"/>
                                          </p:val>
                                        </p:tav>
                                      </p:tavLst>
                                    </p:anim>
                                    <p:anim calcmode="lin" valueType="num">
                                      <p:cBhvr>
                                        <p:cTn id="9" dur="800" decel="100000" fill="hold"/>
                                        <p:tgtEl>
                                          <p:spTgt spid="45060"/>
                                        </p:tgtEl>
                                        <p:attrNameLst>
                                          <p:attrName>ppt_x</p:attrName>
                                        </p:attrNameLst>
                                      </p:cBhvr>
                                      <p:tavLst>
                                        <p:tav tm="0">
                                          <p:val>
                                            <p:strVal val="#ppt_x+0.4"/>
                                          </p:val>
                                        </p:tav>
                                        <p:tav tm="100000">
                                          <p:val>
                                            <p:strVal val="#ppt_x-0.05"/>
                                          </p:val>
                                        </p:tav>
                                      </p:tavLst>
                                    </p:anim>
                                    <p:anim calcmode="lin" valueType="num">
                                      <p:cBhvr>
                                        <p:cTn id="10" dur="800" decel="100000" fill="hold"/>
                                        <p:tgtEl>
                                          <p:spTgt spid="4506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506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506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7" dur="1000"/>
                                        <p:tgtEl>
                                          <p:spTgt spid="4505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45059">
                                            <p:txEl>
                                              <p:pRg st="1" end="1"/>
                                            </p:txEl>
                                          </p:spTgt>
                                        </p:tgtEl>
                                        <p:attrNameLst>
                                          <p:attrName>style.visibility</p:attrName>
                                        </p:attrNameLst>
                                      </p:cBhvr>
                                      <p:to>
                                        <p:strVal val="visible"/>
                                      </p:to>
                                    </p:set>
                                    <p:animEffect transition="in" filter="slide(fromBottom)">
                                      <p:cBhvr>
                                        <p:cTn id="22" dur="1000"/>
                                        <p:tgtEl>
                                          <p:spTgt spid="4505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45059">
                                            <p:txEl>
                                              <p:pRg st="2" end="2"/>
                                            </p:txEl>
                                          </p:spTgt>
                                        </p:tgtEl>
                                        <p:attrNameLst>
                                          <p:attrName>style.visibility</p:attrName>
                                        </p:attrNameLst>
                                      </p:cBhvr>
                                      <p:to>
                                        <p:strVal val="visible"/>
                                      </p:to>
                                    </p:set>
                                    <p:animEffect transition="in" filter="slide(fromBottom)">
                                      <p:cBhvr>
                                        <p:cTn id="27" dur="1000"/>
                                        <p:tgtEl>
                                          <p:spTgt spid="4505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45059">
                                            <p:txEl>
                                              <p:pRg st="3" end="3"/>
                                            </p:txEl>
                                          </p:spTgt>
                                        </p:tgtEl>
                                        <p:attrNameLst>
                                          <p:attrName>style.visibility</p:attrName>
                                        </p:attrNameLst>
                                      </p:cBhvr>
                                      <p:to>
                                        <p:strVal val="visible"/>
                                      </p:to>
                                    </p:set>
                                    <p:animEffect transition="in" filter="slide(fromBottom)">
                                      <p:cBhvr>
                                        <p:cTn id="32" dur="10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مراحل تنفيذ الخطة الاستراتيجية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تعتبر مرحلة التنفيذ أهم مراحل الادارة الاستراتيجية . </a:t>
            </a:r>
          </a:p>
          <a:p>
            <a:r>
              <a:rPr lang="ar-SA" dirty="0" smtClean="0"/>
              <a:t>حيث إن التنفيذ غير الفاعل للخطط والسياسات يؤدي الى الفشل بينما التنفيذ الفاعل يؤدى الى التعويض عن التخطيط غير المناسب</a:t>
            </a:r>
          </a:p>
          <a:p>
            <a:r>
              <a:rPr lang="ar-SA" dirty="0" smtClean="0"/>
              <a:t>ويعتمد التنفيذ الناجح على مجموعة من المحددات الهامة والتي تقع جميعها ضمن البيئة الداخلية للمنظمة</a:t>
            </a:r>
          </a:p>
          <a:p>
            <a:r>
              <a:rPr lang="ar-SA" b="1" dirty="0" smtClean="0"/>
              <a:t>وتتضمن مراحل تنفيذ الخطة الاستراتيجية :</a:t>
            </a:r>
          </a:p>
          <a:p>
            <a:r>
              <a:rPr lang="ar-SA" dirty="0" smtClean="0"/>
              <a:t>1- صنع الاختيارات   2- المحاذاة       3- تنفيذ المبادرات</a:t>
            </a:r>
          </a:p>
          <a:p>
            <a:r>
              <a:rPr lang="ar-SA" dirty="0" smtClean="0"/>
              <a:t>4- تأسيس العمليات</a:t>
            </a:r>
            <a:endParaRPr lang="ar-SA" dirty="0"/>
          </a:p>
        </p:txBody>
      </p:sp>
    </p:spTree>
    <p:extLst>
      <p:ext uri="{BB962C8B-B14F-4D97-AF65-F5344CB8AC3E}">
        <p14:creationId xmlns:p14="http://schemas.microsoft.com/office/powerpoint/2010/main" xmlns="" val="267258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930222"/>
          </a:xfrm>
        </p:spPr>
        <p:txBody>
          <a:bodyPr/>
          <a:lstStyle/>
          <a:p>
            <a:endParaRPr lang="ar-SA" dirty="0"/>
          </a:p>
        </p:txBody>
      </p:sp>
      <p:sp>
        <p:nvSpPr>
          <p:cNvPr id="3" name="عنصر نائب للمحتوى 2"/>
          <p:cNvSpPr>
            <a:spLocks noGrp="1"/>
          </p:cNvSpPr>
          <p:nvPr>
            <p:ph idx="1"/>
          </p:nvPr>
        </p:nvSpPr>
        <p:spPr>
          <a:xfrm>
            <a:off x="457200" y="1196752"/>
            <a:ext cx="8229600" cy="5040560"/>
          </a:xfrm>
        </p:spPr>
        <p:txBody>
          <a:bodyPr>
            <a:normAutofit fontScale="92500"/>
          </a:bodyPr>
          <a:lstStyle/>
          <a:p>
            <a:pPr marL="0" indent="0">
              <a:buNone/>
            </a:pPr>
            <a:r>
              <a:rPr lang="ar-SA" b="1" dirty="0" smtClean="0"/>
              <a:t>1- صنع الاختيارات </a:t>
            </a:r>
            <a:r>
              <a:rPr lang="ar-SA" dirty="0" smtClean="0"/>
              <a:t>: ويجب على المديرين التنفيذين في المنظمات أن يتعهدوا بالاختيارات حول الاسواق والمنتجات و  هذه الاختيارات تجبر اقسام المنظمة على التعهد بكيفية تنفيذها</a:t>
            </a:r>
            <a:endParaRPr lang="ar-SA" dirty="0"/>
          </a:p>
          <a:p>
            <a:pPr marL="0" indent="0">
              <a:buNone/>
            </a:pPr>
            <a:r>
              <a:rPr lang="ar-SA" b="1" dirty="0" smtClean="0"/>
              <a:t>2- المحاذاة </a:t>
            </a:r>
            <a:r>
              <a:rPr lang="ar-SA" dirty="0" smtClean="0"/>
              <a:t>: لجعل العاملين جميعهم ملتزمين  بالغرض العام للمنظمة   وهذه يؤدي الى قيام العاملين بالأعمال المطلوبة</a:t>
            </a:r>
          </a:p>
          <a:p>
            <a:pPr marL="0" indent="0">
              <a:buNone/>
            </a:pPr>
            <a:r>
              <a:rPr lang="ar-SA" b="1" dirty="0" smtClean="0"/>
              <a:t>3- تنفيذ المبادرات </a:t>
            </a:r>
            <a:r>
              <a:rPr lang="ar-SA" dirty="0" smtClean="0"/>
              <a:t>:يبدأ العاملون بالإنجاز لتحقيق تقدم ونجاح المنظمة وهذا يتطلب تكامل الخطة الاستراتيجية مع الخطط العملية والتشغيلية </a:t>
            </a:r>
          </a:p>
          <a:p>
            <a:pPr marL="0" indent="0">
              <a:buNone/>
            </a:pPr>
            <a:r>
              <a:rPr lang="ar-SA" b="1" dirty="0" smtClean="0"/>
              <a:t>4-تأسيس العمليات </a:t>
            </a:r>
            <a:r>
              <a:rPr lang="ar-SA" dirty="0" smtClean="0"/>
              <a:t>:القيام بالمراقبة بشكل مستمر مع متابعة تنفيذ الاستراتيجية والعمليات والممارسات التي ضمن تنفيذ الاستراتيجية </a:t>
            </a:r>
            <a:endParaRPr lang="ar-SA" dirty="0"/>
          </a:p>
        </p:txBody>
      </p:sp>
    </p:spTree>
    <p:extLst>
      <p:ext uri="{BB962C8B-B14F-4D97-AF65-F5344CB8AC3E}">
        <p14:creationId xmlns:p14="http://schemas.microsoft.com/office/powerpoint/2010/main" xmlns="" val="216036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اسباب وراء فشل تنفيذ الاستراتيجية</a:t>
            </a:r>
            <a:endParaRPr lang="ar-SA" b="1" dirty="0"/>
          </a:p>
        </p:txBody>
      </p:sp>
      <p:sp>
        <p:nvSpPr>
          <p:cNvPr id="3" name="عنصر نائب للمحتوى 2"/>
          <p:cNvSpPr>
            <a:spLocks noGrp="1"/>
          </p:cNvSpPr>
          <p:nvPr>
            <p:ph idx="1"/>
          </p:nvPr>
        </p:nvSpPr>
        <p:spPr/>
        <p:txBody>
          <a:bodyPr/>
          <a:lstStyle/>
          <a:p>
            <a:r>
              <a:rPr lang="ar-SA" dirty="0" smtClean="0"/>
              <a:t>1- اعتماد رؤية وخطط غير واضحة</a:t>
            </a:r>
          </a:p>
          <a:p>
            <a:r>
              <a:rPr lang="ar-SA" dirty="0" smtClean="0"/>
              <a:t>2- عدم التحديد الصحيح للأهداف الاستراتيجية</a:t>
            </a:r>
          </a:p>
          <a:p>
            <a:r>
              <a:rPr lang="ar-SA" dirty="0" smtClean="0"/>
              <a:t>3- الافتقار الى التوافق حول الرؤية والاهداف</a:t>
            </a:r>
          </a:p>
          <a:p>
            <a:r>
              <a:rPr lang="ar-SA" dirty="0" smtClean="0"/>
              <a:t>4- الضعف في عملية ايصال الخطط الاستراتيجية </a:t>
            </a:r>
          </a:p>
          <a:p>
            <a:r>
              <a:rPr lang="ar-SA" dirty="0" smtClean="0"/>
              <a:t>5- عدم وجود تغزيه عكسية</a:t>
            </a:r>
          </a:p>
          <a:p>
            <a:r>
              <a:rPr lang="ar-SA" dirty="0" smtClean="0"/>
              <a:t>6- فشل العمليات الادارية في تدعيم الانشطة</a:t>
            </a:r>
          </a:p>
          <a:p>
            <a:r>
              <a:rPr lang="ar-SA" dirty="0" smtClean="0"/>
              <a:t>7- تخصيص غير ملائم للموارد</a:t>
            </a:r>
            <a:endParaRPr lang="ar-SA" dirty="0"/>
          </a:p>
        </p:txBody>
      </p:sp>
    </p:spTree>
    <p:extLst>
      <p:ext uri="{BB962C8B-B14F-4D97-AF65-F5344CB8AC3E}">
        <p14:creationId xmlns:p14="http://schemas.microsoft.com/office/powerpoint/2010/main" xmlns="" val="208010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r>
              <a:rPr lang="ar-SA" b="1" kern="10" dirty="0" smtClean="0">
                <a:ln w="31750">
                  <a:solidFill>
                    <a:srgbClr val="808080"/>
                  </a:solidFill>
                  <a:round/>
                  <a:headEnd/>
                  <a:tailEnd/>
                </a:ln>
                <a:solidFill>
                  <a:srgbClr val="000000"/>
                </a:solidFill>
                <a:latin typeface="Arial Black"/>
              </a:rPr>
              <a:t>2-  عناصر نجاح تطبيق الإستراتيجية </a:t>
            </a:r>
            <a:r>
              <a:rPr lang="en-GB" kern="10" dirty="0" smtClean="0">
                <a:ln w="31750">
                  <a:solidFill>
                    <a:srgbClr val="808080"/>
                  </a:solidFill>
                  <a:round/>
                  <a:headEnd/>
                  <a:tailEnd/>
                </a:ln>
                <a:solidFill>
                  <a:srgbClr val="000000"/>
                </a:solidFill>
                <a:latin typeface="Arial Black"/>
              </a:rPr>
              <a:t/>
            </a:r>
            <a:br>
              <a:rPr lang="en-GB" kern="10" dirty="0" smtClean="0">
                <a:ln w="31750">
                  <a:solidFill>
                    <a:srgbClr val="808080"/>
                  </a:solidFill>
                  <a:round/>
                  <a:headEnd/>
                  <a:tailEnd/>
                </a:ln>
                <a:solidFill>
                  <a:srgbClr val="000000"/>
                </a:solidFill>
                <a:latin typeface="Arial Black"/>
              </a:rPr>
            </a:br>
            <a:endParaRPr lang="en-GB" dirty="0"/>
          </a:p>
        </p:txBody>
      </p:sp>
      <p:sp>
        <p:nvSpPr>
          <p:cNvPr id="3" name="عنصر نائب للمحتوى 2"/>
          <p:cNvSpPr>
            <a:spLocks noGrp="1"/>
          </p:cNvSpPr>
          <p:nvPr>
            <p:ph idx="1"/>
          </p:nvPr>
        </p:nvSpPr>
        <p:spPr/>
        <p:txBody>
          <a:bodyPr/>
          <a:lstStyle/>
          <a:p>
            <a:pPr algn="r" rtl="1">
              <a:lnSpc>
                <a:spcPct val="175000"/>
              </a:lnSpc>
              <a:buClr>
                <a:schemeClr val="tx1"/>
              </a:buClr>
              <a:buFontTx/>
              <a:buNone/>
            </a:pPr>
            <a:r>
              <a:rPr lang="ar-SA" dirty="0" smtClean="0">
                <a:solidFill>
                  <a:srgbClr val="000099"/>
                </a:solidFill>
                <a:cs typeface="Simplified Arabic" pitchFamily="2" charset="-78"/>
              </a:rPr>
              <a:t>قدمت مجموعة ماكينزي  </a:t>
            </a:r>
            <a:r>
              <a:rPr lang="en-US" dirty="0" smtClean="0">
                <a:solidFill>
                  <a:srgbClr val="000099"/>
                </a:solidFill>
                <a:cs typeface="Simplified Arabic" pitchFamily="2" charset="-78"/>
              </a:rPr>
              <a:t>Mckinsy</a:t>
            </a:r>
            <a:r>
              <a:rPr lang="ar-SA" dirty="0" smtClean="0">
                <a:solidFill>
                  <a:srgbClr val="000099"/>
                </a:solidFill>
                <a:cs typeface="Simplified Arabic" pitchFamily="2" charset="-78"/>
              </a:rPr>
              <a:t> </a:t>
            </a:r>
          </a:p>
          <a:p>
            <a:pPr algn="r" rtl="1">
              <a:lnSpc>
                <a:spcPct val="175000"/>
              </a:lnSpc>
              <a:buClr>
                <a:schemeClr val="tx1"/>
              </a:buClr>
              <a:buNone/>
            </a:pPr>
            <a:r>
              <a:rPr lang="ar-SA" dirty="0" smtClean="0">
                <a:solidFill>
                  <a:srgbClr val="000099"/>
                </a:solidFill>
                <a:cs typeface="Simplified Arabic" pitchFamily="2" charset="-78"/>
              </a:rPr>
              <a:t>الاستشارية نموذج عرف باسمها يهتم ببيان العناصر الإدارية والتنظيمية السبعة الضرورية لنجاح تطبيق الإستراتيجية.</a:t>
            </a:r>
            <a:endParaRPr lang="en-GB" dirty="0" smtClean="0">
              <a:solidFill>
                <a:srgbClr val="000099"/>
              </a:solidFill>
              <a:cs typeface="Simplified Arabic" pitchFamily="2" charset="-78"/>
            </a:endParaRPr>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6</a:t>
            </a:fld>
            <a:endParaRPr lang="en-GB" dirty="0"/>
          </a:p>
        </p:txBody>
      </p:sp>
    </p:spTree>
    <p:extLst>
      <p:ext uri="{BB962C8B-B14F-4D97-AF65-F5344CB8AC3E}">
        <p14:creationId xmlns:p14="http://schemas.microsoft.com/office/powerpoint/2010/main" xmlns="" val="4109112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عنصر نائب لرقم الشريحة 5"/>
          <p:cNvSpPr>
            <a:spLocks noGrp="1"/>
          </p:cNvSpPr>
          <p:nvPr>
            <p:ph type="sldNum" sz="quarter" idx="12"/>
          </p:nvPr>
        </p:nvSpPr>
        <p:spPr/>
        <p:txBody>
          <a:bodyPr/>
          <a:lstStyle/>
          <a:p>
            <a:fld id="{1A40013C-C339-4487-899C-610C28C7F605}" type="slidenum">
              <a:rPr lang="ar-SA"/>
              <a:pPr/>
              <a:t>7</a:t>
            </a:fld>
            <a:endParaRPr lang="en-GB" dirty="0"/>
          </a:p>
        </p:txBody>
      </p:sp>
      <p:sp>
        <p:nvSpPr>
          <p:cNvPr id="9220" name="AutoShape 4"/>
          <p:cNvSpPr>
            <a:spLocks noChangeArrowheads="1"/>
          </p:cNvSpPr>
          <p:nvPr/>
        </p:nvSpPr>
        <p:spPr bwMode="auto">
          <a:xfrm>
            <a:off x="5943600" y="1295400"/>
            <a:ext cx="1524000" cy="10668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a:t>الأنظمة</a:t>
            </a:r>
            <a:endParaRPr lang="en-GB" sz="3200" dirty="0"/>
          </a:p>
        </p:txBody>
      </p:sp>
      <p:sp>
        <p:nvSpPr>
          <p:cNvPr id="9221" name="AutoShape 5"/>
          <p:cNvSpPr>
            <a:spLocks noChangeArrowheads="1"/>
          </p:cNvSpPr>
          <p:nvPr/>
        </p:nvSpPr>
        <p:spPr bwMode="auto">
          <a:xfrm>
            <a:off x="1981200" y="1295400"/>
            <a:ext cx="1524000" cy="10668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a:t>الهيكل</a:t>
            </a:r>
            <a:endParaRPr lang="en-GB" sz="3200" dirty="0"/>
          </a:p>
        </p:txBody>
      </p:sp>
      <p:sp>
        <p:nvSpPr>
          <p:cNvPr id="9222" name="AutoShape 6"/>
          <p:cNvSpPr>
            <a:spLocks noChangeArrowheads="1"/>
          </p:cNvSpPr>
          <p:nvPr/>
        </p:nvSpPr>
        <p:spPr bwMode="auto">
          <a:xfrm>
            <a:off x="7162800" y="3352800"/>
            <a:ext cx="1752600" cy="11430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a:t>نمط الإدارة</a:t>
            </a:r>
            <a:endParaRPr lang="en-GB" sz="3200" dirty="0"/>
          </a:p>
        </p:txBody>
      </p:sp>
      <p:sp>
        <p:nvSpPr>
          <p:cNvPr id="9223" name="AutoShape 7"/>
          <p:cNvSpPr>
            <a:spLocks noChangeArrowheads="1"/>
          </p:cNvSpPr>
          <p:nvPr/>
        </p:nvSpPr>
        <p:spPr bwMode="auto">
          <a:xfrm>
            <a:off x="381000" y="3276600"/>
            <a:ext cx="1676400" cy="10668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smtClean="0"/>
              <a:t>الإستراتيجية</a:t>
            </a:r>
            <a:endParaRPr lang="en-GB" sz="3200" dirty="0"/>
          </a:p>
        </p:txBody>
      </p:sp>
      <p:sp>
        <p:nvSpPr>
          <p:cNvPr id="9224" name="AutoShape 8"/>
          <p:cNvSpPr>
            <a:spLocks noChangeArrowheads="1"/>
          </p:cNvSpPr>
          <p:nvPr/>
        </p:nvSpPr>
        <p:spPr bwMode="auto">
          <a:xfrm>
            <a:off x="6096000" y="5334000"/>
            <a:ext cx="1524000" cy="1219200"/>
          </a:xfrm>
          <a:prstGeom prst="flowChartConnector">
            <a:avLst/>
          </a:prstGeom>
          <a:noFill/>
          <a:ln w="44450">
            <a:solidFill>
              <a:srgbClr val="B871FF"/>
            </a:solidFill>
            <a:round/>
            <a:headEnd/>
            <a:tailEnd/>
          </a:ln>
          <a:effectLst/>
        </p:spPr>
        <p:txBody>
          <a:bodyPr wrap="none" anchor="ctr"/>
          <a:lstStyle/>
          <a:p>
            <a:pPr algn="ctr">
              <a:lnSpc>
                <a:spcPct val="100000"/>
              </a:lnSpc>
              <a:buClrTx/>
            </a:pPr>
            <a:r>
              <a:rPr lang="ar-SA" sz="3200" dirty="0"/>
              <a:t>الموظفين</a:t>
            </a:r>
            <a:endParaRPr lang="en-GB" sz="3200" dirty="0"/>
          </a:p>
        </p:txBody>
      </p:sp>
      <p:sp>
        <p:nvSpPr>
          <p:cNvPr id="9225" name="AutoShape 9"/>
          <p:cNvSpPr>
            <a:spLocks noChangeArrowheads="1"/>
          </p:cNvSpPr>
          <p:nvPr/>
        </p:nvSpPr>
        <p:spPr bwMode="auto">
          <a:xfrm>
            <a:off x="1981200" y="5257800"/>
            <a:ext cx="1524000" cy="12192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a:t>المهارات</a:t>
            </a:r>
            <a:endParaRPr lang="en-GB" sz="3200" dirty="0"/>
          </a:p>
        </p:txBody>
      </p:sp>
      <p:sp>
        <p:nvSpPr>
          <p:cNvPr id="9226" name="AutoShape 10"/>
          <p:cNvSpPr>
            <a:spLocks noChangeArrowheads="1"/>
          </p:cNvSpPr>
          <p:nvPr/>
        </p:nvSpPr>
        <p:spPr bwMode="auto">
          <a:xfrm>
            <a:off x="3657600" y="3276600"/>
            <a:ext cx="1981200" cy="1066800"/>
          </a:xfrm>
          <a:prstGeom prst="flowChartConnector">
            <a:avLst/>
          </a:prstGeom>
          <a:solidFill>
            <a:srgbClr val="EBD7FF"/>
          </a:solidFill>
          <a:ln w="44450">
            <a:solidFill>
              <a:srgbClr val="B871FF"/>
            </a:solidFill>
            <a:round/>
            <a:headEnd/>
            <a:tailEnd/>
          </a:ln>
          <a:effectLst/>
        </p:spPr>
        <p:txBody>
          <a:bodyPr wrap="none" anchor="ctr"/>
          <a:lstStyle/>
          <a:p>
            <a:pPr algn="ctr">
              <a:lnSpc>
                <a:spcPct val="100000"/>
              </a:lnSpc>
              <a:buClrTx/>
            </a:pPr>
            <a:r>
              <a:rPr lang="ar-SA" sz="3200" dirty="0"/>
              <a:t>القيم المشتركة</a:t>
            </a:r>
            <a:endParaRPr lang="en-GB" sz="3200" dirty="0"/>
          </a:p>
        </p:txBody>
      </p:sp>
      <p:sp>
        <p:nvSpPr>
          <p:cNvPr id="9227" name="Line 11"/>
          <p:cNvSpPr>
            <a:spLocks noChangeShapeType="1"/>
          </p:cNvSpPr>
          <p:nvPr/>
        </p:nvSpPr>
        <p:spPr bwMode="auto">
          <a:xfrm flipH="1">
            <a:off x="3124200" y="4191000"/>
            <a:ext cx="914400" cy="1066800"/>
          </a:xfrm>
          <a:prstGeom prst="line">
            <a:avLst/>
          </a:prstGeom>
          <a:noFill/>
          <a:ln w="76200">
            <a:solidFill>
              <a:srgbClr val="0000FF"/>
            </a:solidFill>
            <a:round/>
            <a:headEnd/>
            <a:tailEnd/>
          </a:ln>
          <a:effectLst/>
        </p:spPr>
        <p:txBody>
          <a:bodyPr/>
          <a:lstStyle/>
          <a:p>
            <a:endParaRPr lang="en-GB" dirty="0"/>
          </a:p>
        </p:txBody>
      </p:sp>
      <p:sp>
        <p:nvSpPr>
          <p:cNvPr id="9228" name="Line 12"/>
          <p:cNvSpPr>
            <a:spLocks noChangeShapeType="1"/>
          </p:cNvSpPr>
          <p:nvPr/>
        </p:nvSpPr>
        <p:spPr bwMode="auto">
          <a:xfrm flipH="1">
            <a:off x="5257800" y="2286000"/>
            <a:ext cx="914400" cy="1066800"/>
          </a:xfrm>
          <a:prstGeom prst="line">
            <a:avLst/>
          </a:prstGeom>
          <a:noFill/>
          <a:ln w="76200">
            <a:solidFill>
              <a:srgbClr val="0000FF"/>
            </a:solidFill>
            <a:round/>
            <a:headEnd/>
            <a:tailEnd/>
          </a:ln>
          <a:effectLst/>
        </p:spPr>
        <p:txBody>
          <a:bodyPr/>
          <a:lstStyle/>
          <a:p>
            <a:endParaRPr lang="en-GB" dirty="0"/>
          </a:p>
        </p:txBody>
      </p:sp>
      <p:sp>
        <p:nvSpPr>
          <p:cNvPr id="9229" name="Line 13"/>
          <p:cNvSpPr>
            <a:spLocks noChangeShapeType="1"/>
          </p:cNvSpPr>
          <p:nvPr/>
        </p:nvSpPr>
        <p:spPr bwMode="auto">
          <a:xfrm flipH="1">
            <a:off x="5638800" y="3733800"/>
            <a:ext cx="1524000" cy="152400"/>
          </a:xfrm>
          <a:prstGeom prst="line">
            <a:avLst/>
          </a:prstGeom>
          <a:noFill/>
          <a:ln w="76200">
            <a:solidFill>
              <a:srgbClr val="0000FF"/>
            </a:solidFill>
            <a:round/>
            <a:headEnd/>
            <a:tailEnd/>
          </a:ln>
          <a:effectLst/>
        </p:spPr>
        <p:txBody>
          <a:bodyPr/>
          <a:lstStyle/>
          <a:p>
            <a:endParaRPr lang="en-GB" dirty="0"/>
          </a:p>
        </p:txBody>
      </p:sp>
      <p:sp>
        <p:nvSpPr>
          <p:cNvPr id="9230" name="Line 14"/>
          <p:cNvSpPr>
            <a:spLocks noChangeShapeType="1"/>
          </p:cNvSpPr>
          <p:nvPr/>
        </p:nvSpPr>
        <p:spPr bwMode="auto">
          <a:xfrm flipH="1" flipV="1">
            <a:off x="5334000" y="4267200"/>
            <a:ext cx="1066800" cy="1143000"/>
          </a:xfrm>
          <a:prstGeom prst="line">
            <a:avLst/>
          </a:prstGeom>
          <a:noFill/>
          <a:ln w="76200">
            <a:solidFill>
              <a:srgbClr val="0000FF"/>
            </a:solidFill>
            <a:round/>
            <a:headEnd/>
            <a:tailEnd/>
          </a:ln>
          <a:effectLst/>
        </p:spPr>
        <p:txBody>
          <a:bodyPr/>
          <a:lstStyle/>
          <a:p>
            <a:endParaRPr lang="en-GB" dirty="0"/>
          </a:p>
        </p:txBody>
      </p:sp>
      <p:sp>
        <p:nvSpPr>
          <p:cNvPr id="9231" name="Line 15"/>
          <p:cNvSpPr>
            <a:spLocks noChangeShapeType="1"/>
          </p:cNvSpPr>
          <p:nvPr/>
        </p:nvSpPr>
        <p:spPr bwMode="auto">
          <a:xfrm flipH="1" flipV="1">
            <a:off x="3200400" y="2286000"/>
            <a:ext cx="914400" cy="990600"/>
          </a:xfrm>
          <a:prstGeom prst="line">
            <a:avLst/>
          </a:prstGeom>
          <a:noFill/>
          <a:ln w="76200">
            <a:solidFill>
              <a:srgbClr val="0000FF"/>
            </a:solidFill>
            <a:round/>
            <a:headEnd/>
            <a:tailEnd/>
          </a:ln>
          <a:effectLst/>
        </p:spPr>
        <p:txBody>
          <a:bodyPr/>
          <a:lstStyle/>
          <a:p>
            <a:endParaRPr lang="en-GB" dirty="0"/>
          </a:p>
        </p:txBody>
      </p:sp>
      <p:sp>
        <p:nvSpPr>
          <p:cNvPr id="9232" name="Line 16"/>
          <p:cNvSpPr>
            <a:spLocks noChangeShapeType="1"/>
          </p:cNvSpPr>
          <p:nvPr/>
        </p:nvSpPr>
        <p:spPr bwMode="auto">
          <a:xfrm flipH="1" flipV="1">
            <a:off x="1371600" y="4343400"/>
            <a:ext cx="1066800" cy="990600"/>
          </a:xfrm>
          <a:prstGeom prst="line">
            <a:avLst/>
          </a:prstGeom>
          <a:noFill/>
          <a:ln w="76200">
            <a:solidFill>
              <a:srgbClr val="0000FF"/>
            </a:solidFill>
            <a:round/>
            <a:headEnd/>
            <a:tailEnd/>
          </a:ln>
          <a:effectLst/>
        </p:spPr>
        <p:txBody>
          <a:bodyPr/>
          <a:lstStyle/>
          <a:p>
            <a:endParaRPr lang="en-GB" dirty="0"/>
          </a:p>
        </p:txBody>
      </p:sp>
      <p:sp>
        <p:nvSpPr>
          <p:cNvPr id="9233" name="Line 17"/>
          <p:cNvSpPr>
            <a:spLocks noChangeShapeType="1"/>
          </p:cNvSpPr>
          <p:nvPr/>
        </p:nvSpPr>
        <p:spPr bwMode="auto">
          <a:xfrm flipH="1">
            <a:off x="1524000" y="2286000"/>
            <a:ext cx="838200" cy="990600"/>
          </a:xfrm>
          <a:prstGeom prst="line">
            <a:avLst/>
          </a:prstGeom>
          <a:noFill/>
          <a:ln w="76200">
            <a:solidFill>
              <a:srgbClr val="0000FF"/>
            </a:solidFill>
            <a:round/>
            <a:headEnd/>
            <a:tailEnd/>
          </a:ln>
          <a:effectLst/>
        </p:spPr>
        <p:txBody>
          <a:bodyPr/>
          <a:lstStyle/>
          <a:p>
            <a:endParaRPr lang="en-GB" dirty="0"/>
          </a:p>
        </p:txBody>
      </p:sp>
      <p:sp>
        <p:nvSpPr>
          <p:cNvPr id="9234" name="Line 18"/>
          <p:cNvSpPr>
            <a:spLocks noChangeShapeType="1"/>
          </p:cNvSpPr>
          <p:nvPr/>
        </p:nvSpPr>
        <p:spPr bwMode="auto">
          <a:xfrm flipH="1">
            <a:off x="3657600" y="5943600"/>
            <a:ext cx="2438400" cy="0"/>
          </a:xfrm>
          <a:prstGeom prst="line">
            <a:avLst/>
          </a:prstGeom>
          <a:noFill/>
          <a:ln w="76200">
            <a:solidFill>
              <a:srgbClr val="0000FF"/>
            </a:solidFill>
            <a:round/>
            <a:headEnd/>
            <a:tailEnd/>
          </a:ln>
          <a:effectLst/>
        </p:spPr>
        <p:txBody>
          <a:bodyPr/>
          <a:lstStyle/>
          <a:p>
            <a:endParaRPr lang="en-GB" dirty="0"/>
          </a:p>
        </p:txBody>
      </p:sp>
      <p:sp>
        <p:nvSpPr>
          <p:cNvPr id="9235" name="Line 19"/>
          <p:cNvSpPr>
            <a:spLocks noChangeShapeType="1"/>
          </p:cNvSpPr>
          <p:nvPr/>
        </p:nvSpPr>
        <p:spPr bwMode="auto">
          <a:xfrm flipH="1">
            <a:off x="7391400" y="4495800"/>
            <a:ext cx="381000" cy="990600"/>
          </a:xfrm>
          <a:prstGeom prst="line">
            <a:avLst/>
          </a:prstGeom>
          <a:noFill/>
          <a:ln w="76200">
            <a:solidFill>
              <a:srgbClr val="0000FF"/>
            </a:solidFill>
            <a:round/>
            <a:headEnd/>
            <a:tailEnd/>
          </a:ln>
          <a:effectLst/>
        </p:spPr>
        <p:txBody>
          <a:bodyPr/>
          <a:lstStyle/>
          <a:p>
            <a:endParaRPr lang="en-GB" dirty="0"/>
          </a:p>
        </p:txBody>
      </p:sp>
      <p:sp>
        <p:nvSpPr>
          <p:cNvPr id="9236" name="Line 20"/>
          <p:cNvSpPr>
            <a:spLocks noChangeShapeType="1"/>
          </p:cNvSpPr>
          <p:nvPr/>
        </p:nvSpPr>
        <p:spPr bwMode="auto">
          <a:xfrm>
            <a:off x="7286644" y="2143116"/>
            <a:ext cx="609600" cy="1219200"/>
          </a:xfrm>
          <a:prstGeom prst="line">
            <a:avLst/>
          </a:prstGeom>
          <a:noFill/>
          <a:ln w="76200">
            <a:solidFill>
              <a:srgbClr val="0000FF"/>
            </a:solidFill>
            <a:round/>
            <a:headEnd/>
            <a:tailEnd/>
          </a:ln>
          <a:effectLst/>
        </p:spPr>
        <p:txBody>
          <a:bodyPr/>
          <a:lstStyle/>
          <a:p>
            <a:endParaRPr lang="en-GB" dirty="0"/>
          </a:p>
        </p:txBody>
      </p:sp>
      <p:sp>
        <p:nvSpPr>
          <p:cNvPr id="9237" name="Line 21"/>
          <p:cNvSpPr>
            <a:spLocks noChangeShapeType="1"/>
          </p:cNvSpPr>
          <p:nvPr/>
        </p:nvSpPr>
        <p:spPr bwMode="auto">
          <a:xfrm flipH="1">
            <a:off x="3505200" y="1676400"/>
            <a:ext cx="2438400" cy="76200"/>
          </a:xfrm>
          <a:prstGeom prst="line">
            <a:avLst/>
          </a:prstGeom>
          <a:noFill/>
          <a:ln w="76200">
            <a:solidFill>
              <a:srgbClr val="0000FF"/>
            </a:solidFill>
            <a:round/>
            <a:headEnd/>
            <a:tailEnd/>
          </a:ln>
          <a:effectLst/>
        </p:spPr>
        <p:txBody>
          <a:bodyPr/>
          <a:lstStyle/>
          <a:p>
            <a:endParaRPr lang="en-GB" dirty="0"/>
          </a:p>
        </p:txBody>
      </p:sp>
      <p:sp>
        <p:nvSpPr>
          <p:cNvPr id="9238" name="Line 22"/>
          <p:cNvSpPr>
            <a:spLocks noChangeShapeType="1"/>
          </p:cNvSpPr>
          <p:nvPr/>
        </p:nvSpPr>
        <p:spPr bwMode="auto">
          <a:xfrm flipH="1">
            <a:off x="3581400" y="4038600"/>
            <a:ext cx="3581400" cy="1524000"/>
          </a:xfrm>
          <a:prstGeom prst="line">
            <a:avLst/>
          </a:prstGeom>
          <a:noFill/>
          <a:ln w="76200">
            <a:solidFill>
              <a:srgbClr val="0000FF"/>
            </a:solidFill>
            <a:round/>
            <a:headEnd/>
            <a:tailEnd/>
          </a:ln>
          <a:effectLst/>
        </p:spPr>
        <p:txBody>
          <a:bodyPr/>
          <a:lstStyle/>
          <a:p>
            <a:endParaRPr lang="en-GB" dirty="0"/>
          </a:p>
        </p:txBody>
      </p:sp>
      <p:sp>
        <p:nvSpPr>
          <p:cNvPr id="9239" name="Line 23"/>
          <p:cNvSpPr>
            <a:spLocks noChangeShapeType="1"/>
          </p:cNvSpPr>
          <p:nvPr/>
        </p:nvSpPr>
        <p:spPr bwMode="auto">
          <a:xfrm flipH="1">
            <a:off x="6705600" y="2362200"/>
            <a:ext cx="0" cy="2971800"/>
          </a:xfrm>
          <a:prstGeom prst="line">
            <a:avLst/>
          </a:prstGeom>
          <a:noFill/>
          <a:ln w="76200">
            <a:solidFill>
              <a:srgbClr val="0000FF"/>
            </a:solidFill>
            <a:round/>
            <a:headEnd/>
            <a:tailEnd/>
          </a:ln>
          <a:effectLst/>
        </p:spPr>
        <p:txBody>
          <a:bodyPr/>
          <a:lstStyle/>
          <a:p>
            <a:endParaRPr lang="en-GB" dirty="0"/>
          </a:p>
        </p:txBody>
      </p:sp>
      <p:sp>
        <p:nvSpPr>
          <p:cNvPr id="9240" name="Line 24"/>
          <p:cNvSpPr>
            <a:spLocks noChangeShapeType="1"/>
          </p:cNvSpPr>
          <p:nvPr/>
        </p:nvSpPr>
        <p:spPr bwMode="auto">
          <a:xfrm flipH="1">
            <a:off x="1981200" y="1981200"/>
            <a:ext cx="3962400" cy="1600200"/>
          </a:xfrm>
          <a:prstGeom prst="line">
            <a:avLst/>
          </a:prstGeom>
          <a:noFill/>
          <a:ln w="76200">
            <a:solidFill>
              <a:srgbClr val="0000FF"/>
            </a:solidFill>
            <a:round/>
            <a:headEnd/>
            <a:tailEnd/>
          </a:ln>
          <a:effectLst/>
        </p:spPr>
        <p:txBody>
          <a:bodyPr/>
          <a:lstStyle/>
          <a:p>
            <a:endParaRPr lang="en-GB" dirty="0"/>
          </a:p>
        </p:txBody>
      </p:sp>
      <p:sp>
        <p:nvSpPr>
          <p:cNvPr id="9241" name="Line 25"/>
          <p:cNvSpPr>
            <a:spLocks noChangeShapeType="1"/>
          </p:cNvSpPr>
          <p:nvPr/>
        </p:nvSpPr>
        <p:spPr bwMode="auto">
          <a:xfrm flipH="1" flipV="1">
            <a:off x="1981200" y="4038600"/>
            <a:ext cx="4191000" cy="1600200"/>
          </a:xfrm>
          <a:prstGeom prst="line">
            <a:avLst/>
          </a:prstGeom>
          <a:noFill/>
          <a:ln w="76200">
            <a:solidFill>
              <a:srgbClr val="0000FF"/>
            </a:solidFill>
            <a:round/>
            <a:headEnd/>
            <a:tailEnd/>
          </a:ln>
          <a:effectLst/>
        </p:spPr>
        <p:txBody>
          <a:bodyPr/>
          <a:lstStyle/>
          <a:p>
            <a:endParaRPr lang="en-GB" dirty="0"/>
          </a:p>
        </p:txBody>
      </p:sp>
      <p:sp>
        <p:nvSpPr>
          <p:cNvPr id="9242" name="Line 26"/>
          <p:cNvSpPr>
            <a:spLocks noChangeShapeType="1"/>
          </p:cNvSpPr>
          <p:nvPr/>
        </p:nvSpPr>
        <p:spPr bwMode="auto">
          <a:xfrm flipH="1">
            <a:off x="2819400" y="2362200"/>
            <a:ext cx="76200" cy="2819400"/>
          </a:xfrm>
          <a:prstGeom prst="line">
            <a:avLst/>
          </a:prstGeom>
          <a:noFill/>
          <a:ln w="76200">
            <a:solidFill>
              <a:srgbClr val="0000FF"/>
            </a:solidFill>
            <a:round/>
            <a:headEnd/>
            <a:tailEnd/>
          </a:ln>
          <a:effectLst/>
        </p:spPr>
        <p:txBody>
          <a:bodyPr/>
          <a:lstStyle/>
          <a:p>
            <a:endParaRPr lang="en-GB" dirty="0"/>
          </a:p>
        </p:txBody>
      </p:sp>
      <p:sp>
        <p:nvSpPr>
          <p:cNvPr id="9243" name="Line 27"/>
          <p:cNvSpPr>
            <a:spLocks noChangeShapeType="1"/>
          </p:cNvSpPr>
          <p:nvPr/>
        </p:nvSpPr>
        <p:spPr bwMode="auto">
          <a:xfrm flipH="1">
            <a:off x="2057400" y="3886200"/>
            <a:ext cx="1524000" cy="0"/>
          </a:xfrm>
          <a:prstGeom prst="line">
            <a:avLst/>
          </a:prstGeom>
          <a:noFill/>
          <a:ln w="76200">
            <a:solidFill>
              <a:srgbClr val="0000FF"/>
            </a:solidFill>
            <a:round/>
            <a:headEnd/>
            <a:tailEnd/>
          </a:ln>
          <a:effectLst/>
        </p:spPr>
        <p:txBody>
          <a:bodyPr/>
          <a:lstStyle/>
          <a:p>
            <a:endParaRPr lang="en-GB" dirty="0"/>
          </a:p>
        </p:txBody>
      </p:sp>
      <p:sp>
        <p:nvSpPr>
          <p:cNvPr id="9244" name="Line 28"/>
          <p:cNvSpPr>
            <a:spLocks noChangeShapeType="1"/>
          </p:cNvSpPr>
          <p:nvPr/>
        </p:nvSpPr>
        <p:spPr bwMode="auto">
          <a:xfrm flipH="1" flipV="1">
            <a:off x="3429000" y="1981200"/>
            <a:ext cx="4114800" cy="1447800"/>
          </a:xfrm>
          <a:prstGeom prst="line">
            <a:avLst/>
          </a:prstGeom>
          <a:noFill/>
          <a:ln w="76200">
            <a:solidFill>
              <a:srgbClr val="0000FF"/>
            </a:solidFill>
            <a:round/>
            <a:headEnd/>
            <a:tailEnd/>
          </a:ln>
          <a:effectLst/>
        </p:spPr>
        <p:txBody>
          <a:bodyPr/>
          <a:lstStyle/>
          <a:p>
            <a:endParaRPr lang="en-GB" dirty="0"/>
          </a:p>
        </p:txBody>
      </p:sp>
      <p:sp>
        <p:nvSpPr>
          <p:cNvPr id="9245" name="WordArt 29"/>
          <p:cNvSpPr>
            <a:spLocks noChangeArrowheads="1" noChangeShapeType="1" noTextEdit="1"/>
          </p:cNvSpPr>
          <p:nvPr/>
        </p:nvSpPr>
        <p:spPr bwMode="auto">
          <a:xfrm>
            <a:off x="304800" y="0"/>
            <a:ext cx="7440613" cy="1457325"/>
          </a:xfrm>
          <a:prstGeom prst="rect">
            <a:avLst/>
          </a:prstGeom>
        </p:spPr>
        <p:txBody>
          <a:bodyPr wrap="none" fromWordArt="1">
            <a:prstTxWarp prst="textSlantUp">
              <a:avLst>
                <a:gd name="adj" fmla="val 55556"/>
              </a:avLst>
            </a:prstTxWarp>
          </a:bodyPr>
          <a:lstStyle/>
          <a:p>
            <a:pPr algn="ctr"/>
            <a:r>
              <a:rPr lang="ar-SA" sz="3600" b="1" kern="10" dirty="0">
                <a:ln w="31750">
                  <a:solidFill>
                    <a:srgbClr val="B163FF"/>
                  </a:solidFill>
                  <a:round/>
                  <a:headEnd/>
                  <a:tailEnd/>
                </a:ln>
                <a:solidFill>
                  <a:srgbClr val="000000"/>
                </a:solidFill>
                <a:latin typeface="Arial Black"/>
              </a:rPr>
              <a:t>إطار ماكينزي لتحقيق فعالية تنفيذ </a:t>
            </a:r>
            <a:r>
              <a:rPr lang="ar-SA" sz="3600" b="1" kern="10" dirty="0" smtClean="0">
                <a:ln w="31750">
                  <a:solidFill>
                    <a:srgbClr val="B163FF"/>
                  </a:solidFill>
                  <a:round/>
                  <a:headEnd/>
                  <a:tailEnd/>
                </a:ln>
                <a:solidFill>
                  <a:srgbClr val="000000"/>
                </a:solidFill>
                <a:latin typeface="Arial Black"/>
              </a:rPr>
              <a:t>الإستراتيجية </a:t>
            </a:r>
            <a:endParaRPr lang="en-GB" sz="3600" b="1" kern="10" dirty="0">
              <a:ln w="31750">
                <a:solidFill>
                  <a:srgbClr val="B163FF"/>
                </a:solidFill>
                <a:round/>
                <a:headEnd/>
                <a:tailEnd/>
              </a:ln>
              <a:solidFill>
                <a:srgbClr val="000000"/>
              </a:solidFill>
              <a:latin typeface="Arial Black"/>
            </a:endParaRPr>
          </a:p>
        </p:txBody>
      </p:sp>
    </p:spTree>
    <p:extLst>
      <p:ext uri="{BB962C8B-B14F-4D97-AF65-F5344CB8AC3E}">
        <p14:creationId xmlns:p14="http://schemas.microsoft.com/office/powerpoint/2010/main" xmlns="" val="88729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slide(fromLeft)">
                                      <p:cBhvr>
                                        <p:cTn id="7" dur="2000"/>
                                        <p:tgtEl>
                                          <p:spTgt spid="9221"/>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9245"/>
                                        </p:tgtEl>
                                        <p:attrNameLst>
                                          <p:attrName>style.visibility</p:attrName>
                                        </p:attrNameLst>
                                      </p:cBhvr>
                                      <p:to>
                                        <p:strVal val="visible"/>
                                      </p:to>
                                    </p:set>
                                    <p:anim calcmode="lin" valueType="num">
                                      <p:cBhvr additive="base">
                                        <p:cTn id="12" dur="2000" fill="hold"/>
                                        <p:tgtEl>
                                          <p:spTgt spid="9245"/>
                                        </p:tgtEl>
                                        <p:attrNameLst>
                                          <p:attrName>ppt_x</p:attrName>
                                        </p:attrNameLst>
                                      </p:cBhvr>
                                      <p:tavLst>
                                        <p:tav tm="0">
                                          <p:val>
                                            <p:strVal val="#ppt_x"/>
                                          </p:val>
                                        </p:tav>
                                        <p:tav tm="100000">
                                          <p:val>
                                            <p:strVal val="#ppt_x"/>
                                          </p:val>
                                        </p:tav>
                                      </p:tavLst>
                                    </p:anim>
                                    <p:anim calcmode="lin" valueType="num">
                                      <p:cBhvr additive="base">
                                        <p:cTn id="13" dur="2000" fill="hold"/>
                                        <p:tgtEl>
                                          <p:spTgt spid="9245"/>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8" fill="hold" grpId="0" nodeType="clickEffect">
                                  <p:stCondLst>
                                    <p:cond delay="0"/>
                                  </p:stCondLst>
                                  <p:childTnLst>
                                    <p:set>
                                      <p:cBhvr>
                                        <p:cTn id="17" dur="1" fill="hold">
                                          <p:stCondLst>
                                            <p:cond delay="0"/>
                                          </p:stCondLst>
                                        </p:cTn>
                                        <p:tgtEl>
                                          <p:spTgt spid="9223"/>
                                        </p:tgtEl>
                                        <p:attrNameLst>
                                          <p:attrName>style.visibility</p:attrName>
                                        </p:attrNameLst>
                                      </p:cBhvr>
                                      <p:to>
                                        <p:strVal val="visible"/>
                                      </p:to>
                                    </p:set>
                                    <p:anim calcmode="lin" valueType="num">
                                      <p:cBhvr additive="base">
                                        <p:cTn id="18" dur="2000" fill="hold"/>
                                        <p:tgtEl>
                                          <p:spTgt spid="9223"/>
                                        </p:tgtEl>
                                        <p:attrNameLst>
                                          <p:attrName>ppt_x</p:attrName>
                                        </p:attrNameLst>
                                      </p:cBhvr>
                                      <p:tavLst>
                                        <p:tav tm="0">
                                          <p:val>
                                            <p:strVal val="0-#ppt_w/2"/>
                                          </p:val>
                                        </p:tav>
                                        <p:tav tm="100000">
                                          <p:val>
                                            <p:strVal val="#ppt_x"/>
                                          </p:val>
                                        </p:tav>
                                      </p:tavLst>
                                    </p:anim>
                                    <p:anim calcmode="lin" valueType="num">
                                      <p:cBhvr additive="base">
                                        <p:cTn id="19" dur="2000" fill="hold"/>
                                        <p:tgtEl>
                                          <p:spTgt spid="922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8" fill="hold" grpId="0" nodeType="clickEffect">
                                  <p:stCondLst>
                                    <p:cond delay="0"/>
                                  </p:stCondLst>
                                  <p:childTnLst>
                                    <p:set>
                                      <p:cBhvr>
                                        <p:cTn id="23" dur="1" fill="hold">
                                          <p:stCondLst>
                                            <p:cond delay="0"/>
                                          </p:stCondLst>
                                        </p:cTn>
                                        <p:tgtEl>
                                          <p:spTgt spid="9233"/>
                                        </p:tgtEl>
                                        <p:attrNameLst>
                                          <p:attrName>style.visibility</p:attrName>
                                        </p:attrNameLst>
                                      </p:cBhvr>
                                      <p:to>
                                        <p:strVal val="visible"/>
                                      </p:to>
                                    </p:set>
                                    <p:anim calcmode="lin" valueType="num">
                                      <p:cBhvr additive="base">
                                        <p:cTn id="24" dur="1000" fill="hold"/>
                                        <p:tgtEl>
                                          <p:spTgt spid="9233"/>
                                        </p:tgtEl>
                                        <p:attrNameLst>
                                          <p:attrName>ppt_x</p:attrName>
                                        </p:attrNameLst>
                                      </p:cBhvr>
                                      <p:tavLst>
                                        <p:tav tm="0">
                                          <p:val>
                                            <p:strVal val="0-#ppt_w/2"/>
                                          </p:val>
                                        </p:tav>
                                        <p:tav tm="100000">
                                          <p:val>
                                            <p:strVal val="#ppt_x"/>
                                          </p:val>
                                        </p:tav>
                                      </p:tavLst>
                                    </p:anim>
                                    <p:anim calcmode="lin" valueType="num">
                                      <p:cBhvr additive="base">
                                        <p:cTn id="25" dur="1000" fill="hold"/>
                                        <p:tgtEl>
                                          <p:spTgt spid="923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2" presetClass="entr" presetSubtype="2" fill="hold" grpId="0" nodeType="clickEffect">
                                  <p:stCondLst>
                                    <p:cond delay="0"/>
                                  </p:stCondLst>
                                  <p:childTnLst>
                                    <p:set>
                                      <p:cBhvr>
                                        <p:cTn id="29" dur="1" fill="hold">
                                          <p:stCondLst>
                                            <p:cond delay="0"/>
                                          </p:stCondLst>
                                        </p:cTn>
                                        <p:tgtEl>
                                          <p:spTgt spid="9237"/>
                                        </p:tgtEl>
                                        <p:attrNameLst>
                                          <p:attrName>style.visibility</p:attrName>
                                        </p:attrNameLst>
                                      </p:cBhvr>
                                      <p:to>
                                        <p:strVal val="visible"/>
                                      </p:to>
                                    </p:set>
                                    <p:animEffect transition="in" filter="slide(fromRight)">
                                      <p:cBhvr>
                                        <p:cTn id="30" dur="2000"/>
                                        <p:tgtEl>
                                          <p:spTgt spid="9237"/>
                                        </p:tgtEl>
                                      </p:cBhvr>
                                    </p:animEffect>
                                  </p:childTnLst>
                                </p:cTn>
                              </p:par>
                            </p:childTnLst>
                          </p:cTn>
                        </p:par>
                        <p:par>
                          <p:cTn id="31" fill="hold">
                            <p:stCondLst>
                              <p:cond delay="2000"/>
                            </p:stCondLst>
                            <p:childTnLst>
                              <p:par>
                                <p:cTn id="32" presetID="12" presetClass="entr" presetSubtype="2" fill="hold" grpId="0" nodeType="afterEffect">
                                  <p:stCondLst>
                                    <p:cond delay="0"/>
                                  </p:stCondLst>
                                  <p:childTnLst>
                                    <p:set>
                                      <p:cBhvr>
                                        <p:cTn id="33" dur="1" fill="hold">
                                          <p:stCondLst>
                                            <p:cond delay="0"/>
                                          </p:stCondLst>
                                        </p:cTn>
                                        <p:tgtEl>
                                          <p:spTgt spid="9220"/>
                                        </p:tgtEl>
                                        <p:attrNameLst>
                                          <p:attrName>style.visibility</p:attrName>
                                        </p:attrNameLst>
                                      </p:cBhvr>
                                      <p:to>
                                        <p:strVal val="visible"/>
                                      </p:to>
                                    </p:set>
                                    <p:animEffect transition="in" filter="slide(fromRight)">
                                      <p:cBhvr>
                                        <p:cTn id="34" dur="2000"/>
                                        <p:tgtEl>
                                          <p:spTgt spid="9220"/>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2" fill="hold" grpId="0" nodeType="clickEffect">
                                  <p:stCondLst>
                                    <p:cond delay="0"/>
                                  </p:stCondLst>
                                  <p:childTnLst>
                                    <p:set>
                                      <p:cBhvr>
                                        <p:cTn id="38" dur="1" fill="hold">
                                          <p:stCondLst>
                                            <p:cond delay="0"/>
                                          </p:stCondLst>
                                        </p:cTn>
                                        <p:tgtEl>
                                          <p:spTgt spid="9236"/>
                                        </p:tgtEl>
                                        <p:attrNameLst>
                                          <p:attrName>style.visibility</p:attrName>
                                        </p:attrNameLst>
                                      </p:cBhvr>
                                      <p:to>
                                        <p:strVal val="visible"/>
                                      </p:to>
                                    </p:set>
                                    <p:animEffect transition="in" filter="slide(fromRight)">
                                      <p:cBhvr>
                                        <p:cTn id="39" dur="1000"/>
                                        <p:tgtEl>
                                          <p:spTgt spid="9236"/>
                                        </p:tgtEl>
                                      </p:cBhvr>
                                    </p:animEffect>
                                  </p:childTnLst>
                                </p:cTn>
                              </p:par>
                            </p:childTnLst>
                          </p:cTn>
                        </p:par>
                        <p:par>
                          <p:cTn id="40" fill="hold">
                            <p:stCondLst>
                              <p:cond delay="1000"/>
                            </p:stCondLst>
                            <p:childTnLst>
                              <p:par>
                                <p:cTn id="41" presetID="12" presetClass="entr" presetSubtype="2" fill="hold" grpId="0" nodeType="afterEffect">
                                  <p:stCondLst>
                                    <p:cond delay="0"/>
                                  </p:stCondLst>
                                  <p:childTnLst>
                                    <p:set>
                                      <p:cBhvr>
                                        <p:cTn id="42" dur="1" fill="hold">
                                          <p:stCondLst>
                                            <p:cond delay="0"/>
                                          </p:stCondLst>
                                        </p:cTn>
                                        <p:tgtEl>
                                          <p:spTgt spid="9222"/>
                                        </p:tgtEl>
                                        <p:attrNameLst>
                                          <p:attrName>style.visibility</p:attrName>
                                        </p:attrNameLst>
                                      </p:cBhvr>
                                      <p:to>
                                        <p:strVal val="visible"/>
                                      </p:to>
                                    </p:set>
                                    <p:animEffect transition="in" filter="slide(fromRight)">
                                      <p:cBhvr>
                                        <p:cTn id="43" dur="2000"/>
                                        <p:tgtEl>
                                          <p:spTgt spid="9222"/>
                                        </p:tgtEl>
                                      </p:cBhvr>
                                    </p:animEffect>
                                  </p:childTnLst>
                                </p:cTn>
                              </p:par>
                            </p:childTnLst>
                          </p:cTn>
                        </p:par>
                      </p:childTnLst>
                    </p:cTn>
                  </p:par>
                  <p:par>
                    <p:cTn id="44" fill="hold">
                      <p:stCondLst>
                        <p:cond delay="indefinite"/>
                      </p:stCondLst>
                      <p:childTnLst>
                        <p:par>
                          <p:cTn id="45" fill="hold">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9235"/>
                                        </p:tgtEl>
                                        <p:attrNameLst>
                                          <p:attrName>style.visibility</p:attrName>
                                        </p:attrNameLst>
                                      </p:cBhvr>
                                      <p:to>
                                        <p:strVal val="visible"/>
                                      </p:to>
                                    </p:set>
                                    <p:anim calcmode="lin" valueType="num">
                                      <p:cBhvr additive="base">
                                        <p:cTn id="48" dur="1000" fill="hold"/>
                                        <p:tgtEl>
                                          <p:spTgt spid="9235"/>
                                        </p:tgtEl>
                                        <p:attrNameLst>
                                          <p:attrName>ppt_x</p:attrName>
                                        </p:attrNameLst>
                                      </p:cBhvr>
                                      <p:tavLst>
                                        <p:tav tm="0">
                                          <p:val>
                                            <p:strVal val="#ppt_x"/>
                                          </p:val>
                                        </p:tav>
                                        <p:tav tm="100000">
                                          <p:val>
                                            <p:strVal val="#ppt_x"/>
                                          </p:val>
                                        </p:tav>
                                      </p:tavLst>
                                    </p:anim>
                                    <p:anim calcmode="lin" valueType="num">
                                      <p:cBhvr additive="base">
                                        <p:cTn id="49" dur="1000" fill="hold"/>
                                        <p:tgtEl>
                                          <p:spTgt spid="9235"/>
                                        </p:tgtEl>
                                        <p:attrNameLst>
                                          <p:attrName>ppt_y</p:attrName>
                                        </p:attrNameLst>
                                      </p:cBhvr>
                                      <p:tavLst>
                                        <p:tav tm="0">
                                          <p:val>
                                            <p:strVal val="1+#ppt_h/2"/>
                                          </p:val>
                                        </p:tav>
                                        <p:tav tm="100000">
                                          <p:val>
                                            <p:strVal val="#ppt_y"/>
                                          </p:val>
                                        </p:tav>
                                      </p:tavLst>
                                    </p:anim>
                                  </p:childTnLst>
                                </p:cTn>
                              </p:par>
                            </p:childTnLst>
                          </p:cTn>
                        </p:par>
                        <p:par>
                          <p:cTn id="50" fill="hold">
                            <p:stCondLst>
                              <p:cond delay="1000"/>
                            </p:stCondLst>
                            <p:childTnLst>
                              <p:par>
                                <p:cTn id="51" presetID="7" presetClass="entr" presetSubtype="4" fill="hold" grpId="0" nodeType="afterEffect">
                                  <p:stCondLst>
                                    <p:cond delay="0"/>
                                  </p:stCondLst>
                                  <p:childTnLst>
                                    <p:set>
                                      <p:cBhvr>
                                        <p:cTn id="52" dur="1" fill="hold">
                                          <p:stCondLst>
                                            <p:cond delay="0"/>
                                          </p:stCondLst>
                                        </p:cTn>
                                        <p:tgtEl>
                                          <p:spTgt spid="9224"/>
                                        </p:tgtEl>
                                        <p:attrNameLst>
                                          <p:attrName>style.visibility</p:attrName>
                                        </p:attrNameLst>
                                      </p:cBhvr>
                                      <p:to>
                                        <p:strVal val="visible"/>
                                      </p:to>
                                    </p:set>
                                    <p:anim calcmode="lin" valueType="num">
                                      <p:cBhvr additive="base">
                                        <p:cTn id="53" dur="2000" fill="hold"/>
                                        <p:tgtEl>
                                          <p:spTgt spid="9224"/>
                                        </p:tgtEl>
                                        <p:attrNameLst>
                                          <p:attrName>ppt_x</p:attrName>
                                        </p:attrNameLst>
                                      </p:cBhvr>
                                      <p:tavLst>
                                        <p:tav tm="0">
                                          <p:val>
                                            <p:strVal val="#ppt_x"/>
                                          </p:val>
                                        </p:tav>
                                        <p:tav tm="100000">
                                          <p:val>
                                            <p:strVal val="#ppt_x"/>
                                          </p:val>
                                        </p:tav>
                                      </p:tavLst>
                                    </p:anim>
                                    <p:anim calcmode="lin" valueType="num">
                                      <p:cBhvr additive="base">
                                        <p:cTn id="54" dur="2000" fill="hold"/>
                                        <p:tgtEl>
                                          <p:spTgt spid="922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9230"/>
                                        </p:tgtEl>
                                        <p:attrNameLst>
                                          <p:attrName>style.visibility</p:attrName>
                                        </p:attrNameLst>
                                      </p:cBhvr>
                                      <p:to>
                                        <p:strVal val="visible"/>
                                      </p:to>
                                    </p:set>
                                    <p:animEffect transition="in" filter="checkerboard(across)">
                                      <p:cBhvr>
                                        <p:cTn id="59" dur="2000"/>
                                        <p:tgtEl>
                                          <p:spTgt spid="9230"/>
                                        </p:tgtEl>
                                      </p:cBhvr>
                                    </p:animEffect>
                                  </p:childTnLst>
                                </p:cTn>
                              </p:par>
                            </p:childTnLst>
                          </p:cTn>
                        </p:par>
                        <p:par>
                          <p:cTn id="60" fill="hold">
                            <p:stCondLst>
                              <p:cond delay="2000"/>
                            </p:stCondLst>
                            <p:childTnLst>
                              <p:par>
                                <p:cTn id="61" presetID="7" presetClass="entr" presetSubtype="4" fill="hold" grpId="0" nodeType="afterEffect">
                                  <p:stCondLst>
                                    <p:cond delay="0"/>
                                  </p:stCondLst>
                                  <p:childTnLst>
                                    <p:set>
                                      <p:cBhvr>
                                        <p:cTn id="62" dur="1" fill="hold">
                                          <p:stCondLst>
                                            <p:cond delay="0"/>
                                          </p:stCondLst>
                                        </p:cTn>
                                        <p:tgtEl>
                                          <p:spTgt spid="9226"/>
                                        </p:tgtEl>
                                        <p:attrNameLst>
                                          <p:attrName>style.visibility</p:attrName>
                                        </p:attrNameLst>
                                      </p:cBhvr>
                                      <p:to>
                                        <p:strVal val="visible"/>
                                      </p:to>
                                    </p:set>
                                    <p:anim calcmode="lin" valueType="num">
                                      <p:cBhvr additive="base">
                                        <p:cTn id="63" dur="2000" fill="hold"/>
                                        <p:tgtEl>
                                          <p:spTgt spid="9226"/>
                                        </p:tgtEl>
                                        <p:attrNameLst>
                                          <p:attrName>ppt_x</p:attrName>
                                        </p:attrNameLst>
                                      </p:cBhvr>
                                      <p:tavLst>
                                        <p:tav tm="0">
                                          <p:val>
                                            <p:strVal val="#ppt_x"/>
                                          </p:val>
                                        </p:tav>
                                        <p:tav tm="100000">
                                          <p:val>
                                            <p:strVal val="#ppt_x"/>
                                          </p:val>
                                        </p:tav>
                                      </p:tavLst>
                                    </p:anim>
                                    <p:anim calcmode="lin" valueType="num">
                                      <p:cBhvr additive="base">
                                        <p:cTn id="64" dur="2000" fill="hold"/>
                                        <p:tgtEl>
                                          <p:spTgt spid="922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7" presetClass="entr" presetSubtype="4" fill="hold" grpId="0" nodeType="clickEffect">
                                  <p:stCondLst>
                                    <p:cond delay="0"/>
                                  </p:stCondLst>
                                  <p:childTnLst>
                                    <p:set>
                                      <p:cBhvr>
                                        <p:cTn id="68" dur="1" fill="hold">
                                          <p:stCondLst>
                                            <p:cond delay="0"/>
                                          </p:stCondLst>
                                        </p:cTn>
                                        <p:tgtEl>
                                          <p:spTgt spid="9227"/>
                                        </p:tgtEl>
                                        <p:attrNameLst>
                                          <p:attrName>style.visibility</p:attrName>
                                        </p:attrNameLst>
                                      </p:cBhvr>
                                      <p:to>
                                        <p:strVal val="visible"/>
                                      </p:to>
                                    </p:set>
                                    <p:anim calcmode="lin" valueType="num">
                                      <p:cBhvr additive="base">
                                        <p:cTn id="69" dur="1000" fill="hold"/>
                                        <p:tgtEl>
                                          <p:spTgt spid="9227"/>
                                        </p:tgtEl>
                                        <p:attrNameLst>
                                          <p:attrName>ppt_x</p:attrName>
                                        </p:attrNameLst>
                                      </p:cBhvr>
                                      <p:tavLst>
                                        <p:tav tm="0">
                                          <p:val>
                                            <p:strVal val="#ppt_x"/>
                                          </p:val>
                                        </p:tav>
                                        <p:tav tm="100000">
                                          <p:val>
                                            <p:strVal val="#ppt_x"/>
                                          </p:val>
                                        </p:tav>
                                      </p:tavLst>
                                    </p:anim>
                                    <p:anim calcmode="lin" valueType="num">
                                      <p:cBhvr additive="base">
                                        <p:cTn id="70" dur="1000" fill="hold"/>
                                        <p:tgtEl>
                                          <p:spTgt spid="9227"/>
                                        </p:tgtEl>
                                        <p:attrNameLst>
                                          <p:attrName>ppt_y</p:attrName>
                                        </p:attrNameLst>
                                      </p:cBhvr>
                                      <p:tavLst>
                                        <p:tav tm="0">
                                          <p:val>
                                            <p:strVal val="1+#ppt_h/2"/>
                                          </p:val>
                                        </p:tav>
                                        <p:tav tm="100000">
                                          <p:val>
                                            <p:strVal val="#ppt_y"/>
                                          </p:val>
                                        </p:tav>
                                      </p:tavLst>
                                    </p:anim>
                                  </p:childTnLst>
                                </p:cTn>
                              </p:par>
                            </p:childTnLst>
                          </p:cTn>
                        </p:par>
                        <p:par>
                          <p:cTn id="71" fill="hold">
                            <p:stCondLst>
                              <p:cond delay="1000"/>
                            </p:stCondLst>
                            <p:childTnLst>
                              <p:par>
                                <p:cTn id="72" presetID="7" presetClass="entr" presetSubtype="4" fill="hold" grpId="0" nodeType="afterEffect">
                                  <p:stCondLst>
                                    <p:cond delay="0"/>
                                  </p:stCondLst>
                                  <p:childTnLst>
                                    <p:set>
                                      <p:cBhvr>
                                        <p:cTn id="73" dur="1" fill="hold">
                                          <p:stCondLst>
                                            <p:cond delay="0"/>
                                          </p:stCondLst>
                                        </p:cTn>
                                        <p:tgtEl>
                                          <p:spTgt spid="9225"/>
                                        </p:tgtEl>
                                        <p:attrNameLst>
                                          <p:attrName>style.visibility</p:attrName>
                                        </p:attrNameLst>
                                      </p:cBhvr>
                                      <p:to>
                                        <p:strVal val="visible"/>
                                      </p:to>
                                    </p:set>
                                    <p:anim calcmode="lin" valueType="num">
                                      <p:cBhvr additive="base">
                                        <p:cTn id="74" dur="2000" fill="hold"/>
                                        <p:tgtEl>
                                          <p:spTgt spid="9225"/>
                                        </p:tgtEl>
                                        <p:attrNameLst>
                                          <p:attrName>ppt_x</p:attrName>
                                        </p:attrNameLst>
                                      </p:cBhvr>
                                      <p:tavLst>
                                        <p:tav tm="0">
                                          <p:val>
                                            <p:strVal val="#ppt_x"/>
                                          </p:val>
                                        </p:tav>
                                        <p:tav tm="100000">
                                          <p:val>
                                            <p:strVal val="#ppt_x"/>
                                          </p:val>
                                        </p:tav>
                                      </p:tavLst>
                                    </p:anim>
                                    <p:anim calcmode="lin" valueType="num">
                                      <p:cBhvr additive="base">
                                        <p:cTn id="75" dur="20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5" presetClass="entr" presetSubtype="10" fill="hold" grpId="0" nodeType="clickEffect">
                                  <p:stCondLst>
                                    <p:cond delay="0"/>
                                  </p:stCondLst>
                                  <p:childTnLst>
                                    <p:set>
                                      <p:cBhvr>
                                        <p:cTn id="79" dur="1" fill="hold">
                                          <p:stCondLst>
                                            <p:cond delay="0"/>
                                          </p:stCondLst>
                                        </p:cTn>
                                        <p:tgtEl>
                                          <p:spTgt spid="9232"/>
                                        </p:tgtEl>
                                        <p:attrNameLst>
                                          <p:attrName>style.visibility</p:attrName>
                                        </p:attrNameLst>
                                      </p:cBhvr>
                                      <p:to>
                                        <p:strVal val="visible"/>
                                      </p:to>
                                    </p:set>
                                    <p:animEffect transition="in" filter="checkerboard(across)">
                                      <p:cBhvr>
                                        <p:cTn id="80" dur="500"/>
                                        <p:tgtEl>
                                          <p:spTgt spid="9232"/>
                                        </p:tgtEl>
                                      </p:cBhvr>
                                    </p:animEffect>
                                  </p:childTnLst>
                                </p:cTn>
                              </p:par>
                            </p:childTnLst>
                          </p:cTn>
                        </p:par>
                        <p:par>
                          <p:cTn id="81" fill="hold">
                            <p:stCondLst>
                              <p:cond delay="500"/>
                            </p:stCondLst>
                            <p:childTnLst>
                              <p:par>
                                <p:cTn id="82" presetID="5" presetClass="entr" presetSubtype="10" fill="hold" grpId="0" nodeType="afterEffect">
                                  <p:stCondLst>
                                    <p:cond delay="0"/>
                                  </p:stCondLst>
                                  <p:childTnLst>
                                    <p:set>
                                      <p:cBhvr>
                                        <p:cTn id="83" dur="1" fill="hold">
                                          <p:stCondLst>
                                            <p:cond delay="0"/>
                                          </p:stCondLst>
                                        </p:cTn>
                                        <p:tgtEl>
                                          <p:spTgt spid="9240"/>
                                        </p:tgtEl>
                                        <p:attrNameLst>
                                          <p:attrName>style.visibility</p:attrName>
                                        </p:attrNameLst>
                                      </p:cBhvr>
                                      <p:to>
                                        <p:strVal val="visible"/>
                                      </p:to>
                                    </p:set>
                                    <p:animEffect transition="in" filter="checkerboard(across)">
                                      <p:cBhvr>
                                        <p:cTn id="84" dur="500"/>
                                        <p:tgtEl>
                                          <p:spTgt spid="9240"/>
                                        </p:tgtEl>
                                      </p:cBhvr>
                                    </p:animEffect>
                                  </p:childTnLst>
                                </p:cTn>
                              </p:par>
                            </p:childTnLst>
                          </p:cTn>
                        </p:par>
                        <p:par>
                          <p:cTn id="85" fill="hold">
                            <p:stCondLst>
                              <p:cond delay="1000"/>
                            </p:stCondLst>
                            <p:childTnLst>
                              <p:par>
                                <p:cTn id="86" presetID="5" presetClass="entr" presetSubtype="10" fill="hold" grpId="0" nodeType="afterEffect">
                                  <p:stCondLst>
                                    <p:cond delay="0"/>
                                  </p:stCondLst>
                                  <p:childTnLst>
                                    <p:set>
                                      <p:cBhvr>
                                        <p:cTn id="87" dur="1" fill="hold">
                                          <p:stCondLst>
                                            <p:cond delay="0"/>
                                          </p:stCondLst>
                                        </p:cTn>
                                        <p:tgtEl>
                                          <p:spTgt spid="9228"/>
                                        </p:tgtEl>
                                        <p:attrNameLst>
                                          <p:attrName>style.visibility</p:attrName>
                                        </p:attrNameLst>
                                      </p:cBhvr>
                                      <p:to>
                                        <p:strVal val="visible"/>
                                      </p:to>
                                    </p:set>
                                    <p:animEffect transition="in" filter="checkerboard(across)">
                                      <p:cBhvr>
                                        <p:cTn id="88" dur="500"/>
                                        <p:tgtEl>
                                          <p:spTgt spid="9228"/>
                                        </p:tgtEl>
                                      </p:cBhvr>
                                    </p:animEffect>
                                  </p:childTnLst>
                                </p:cTn>
                              </p:par>
                            </p:childTnLst>
                          </p:cTn>
                        </p:par>
                        <p:par>
                          <p:cTn id="89" fill="hold">
                            <p:stCondLst>
                              <p:cond delay="1500"/>
                            </p:stCondLst>
                            <p:childTnLst>
                              <p:par>
                                <p:cTn id="90" presetID="5" presetClass="entr" presetSubtype="10" fill="hold" grpId="0" nodeType="afterEffect">
                                  <p:stCondLst>
                                    <p:cond delay="0"/>
                                  </p:stCondLst>
                                  <p:childTnLst>
                                    <p:set>
                                      <p:cBhvr>
                                        <p:cTn id="91" dur="1" fill="hold">
                                          <p:stCondLst>
                                            <p:cond delay="0"/>
                                          </p:stCondLst>
                                        </p:cTn>
                                        <p:tgtEl>
                                          <p:spTgt spid="9231"/>
                                        </p:tgtEl>
                                        <p:attrNameLst>
                                          <p:attrName>style.visibility</p:attrName>
                                        </p:attrNameLst>
                                      </p:cBhvr>
                                      <p:to>
                                        <p:strVal val="visible"/>
                                      </p:to>
                                    </p:set>
                                    <p:animEffect transition="in" filter="checkerboard(across)">
                                      <p:cBhvr>
                                        <p:cTn id="92" dur="500"/>
                                        <p:tgtEl>
                                          <p:spTgt spid="9231"/>
                                        </p:tgtEl>
                                      </p:cBhvr>
                                    </p:animEffect>
                                  </p:childTnLst>
                                </p:cTn>
                              </p:par>
                            </p:childTnLst>
                          </p:cTn>
                        </p:par>
                        <p:par>
                          <p:cTn id="93" fill="hold">
                            <p:stCondLst>
                              <p:cond delay="2000"/>
                            </p:stCondLst>
                            <p:childTnLst>
                              <p:par>
                                <p:cTn id="94" presetID="5" presetClass="entr" presetSubtype="10" fill="hold" grpId="0" nodeType="afterEffect">
                                  <p:stCondLst>
                                    <p:cond delay="0"/>
                                  </p:stCondLst>
                                  <p:childTnLst>
                                    <p:set>
                                      <p:cBhvr>
                                        <p:cTn id="95" dur="1" fill="hold">
                                          <p:stCondLst>
                                            <p:cond delay="0"/>
                                          </p:stCondLst>
                                        </p:cTn>
                                        <p:tgtEl>
                                          <p:spTgt spid="9241"/>
                                        </p:tgtEl>
                                        <p:attrNameLst>
                                          <p:attrName>style.visibility</p:attrName>
                                        </p:attrNameLst>
                                      </p:cBhvr>
                                      <p:to>
                                        <p:strVal val="visible"/>
                                      </p:to>
                                    </p:set>
                                    <p:animEffect transition="in" filter="checkerboard(across)">
                                      <p:cBhvr>
                                        <p:cTn id="96" dur="500"/>
                                        <p:tgtEl>
                                          <p:spTgt spid="9241"/>
                                        </p:tgtEl>
                                      </p:cBhvr>
                                    </p:animEffect>
                                  </p:childTnLst>
                                </p:cTn>
                              </p:par>
                            </p:childTnLst>
                          </p:cTn>
                        </p:par>
                        <p:par>
                          <p:cTn id="97" fill="hold">
                            <p:stCondLst>
                              <p:cond delay="2500"/>
                            </p:stCondLst>
                            <p:childTnLst>
                              <p:par>
                                <p:cTn id="98" presetID="5" presetClass="entr" presetSubtype="10" fill="hold" grpId="0" nodeType="afterEffect">
                                  <p:stCondLst>
                                    <p:cond delay="0"/>
                                  </p:stCondLst>
                                  <p:childTnLst>
                                    <p:set>
                                      <p:cBhvr>
                                        <p:cTn id="99" dur="1" fill="hold">
                                          <p:stCondLst>
                                            <p:cond delay="0"/>
                                          </p:stCondLst>
                                        </p:cTn>
                                        <p:tgtEl>
                                          <p:spTgt spid="9234"/>
                                        </p:tgtEl>
                                        <p:attrNameLst>
                                          <p:attrName>style.visibility</p:attrName>
                                        </p:attrNameLst>
                                      </p:cBhvr>
                                      <p:to>
                                        <p:strVal val="visible"/>
                                      </p:to>
                                    </p:set>
                                    <p:animEffect transition="in" filter="checkerboard(across)">
                                      <p:cBhvr>
                                        <p:cTn id="100" dur="500"/>
                                        <p:tgtEl>
                                          <p:spTgt spid="9234"/>
                                        </p:tgtEl>
                                      </p:cBhvr>
                                    </p:animEffect>
                                  </p:childTnLst>
                                </p:cTn>
                              </p:par>
                            </p:childTnLst>
                          </p:cTn>
                        </p:par>
                        <p:par>
                          <p:cTn id="101" fill="hold">
                            <p:stCondLst>
                              <p:cond delay="3000"/>
                            </p:stCondLst>
                            <p:childTnLst>
                              <p:par>
                                <p:cTn id="102" presetID="5" presetClass="entr" presetSubtype="10" fill="hold" grpId="0" nodeType="afterEffect">
                                  <p:stCondLst>
                                    <p:cond delay="0"/>
                                  </p:stCondLst>
                                  <p:childTnLst>
                                    <p:set>
                                      <p:cBhvr>
                                        <p:cTn id="103" dur="1" fill="hold">
                                          <p:stCondLst>
                                            <p:cond delay="0"/>
                                          </p:stCondLst>
                                        </p:cTn>
                                        <p:tgtEl>
                                          <p:spTgt spid="9244"/>
                                        </p:tgtEl>
                                        <p:attrNameLst>
                                          <p:attrName>style.visibility</p:attrName>
                                        </p:attrNameLst>
                                      </p:cBhvr>
                                      <p:to>
                                        <p:strVal val="visible"/>
                                      </p:to>
                                    </p:set>
                                    <p:animEffect transition="in" filter="checkerboard(across)">
                                      <p:cBhvr>
                                        <p:cTn id="104" dur="500"/>
                                        <p:tgtEl>
                                          <p:spTgt spid="9244"/>
                                        </p:tgtEl>
                                      </p:cBhvr>
                                    </p:animEffect>
                                  </p:childTnLst>
                                </p:cTn>
                              </p:par>
                            </p:childTnLst>
                          </p:cTn>
                        </p:par>
                        <p:par>
                          <p:cTn id="105" fill="hold">
                            <p:stCondLst>
                              <p:cond delay="3500"/>
                            </p:stCondLst>
                            <p:childTnLst>
                              <p:par>
                                <p:cTn id="106" presetID="5" presetClass="entr" presetSubtype="10" fill="hold" grpId="0" nodeType="afterEffect">
                                  <p:stCondLst>
                                    <p:cond delay="0"/>
                                  </p:stCondLst>
                                  <p:childTnLst>
                                    <p:set>
                                      <p:cBhvr>
                                        <p:cTn id="107" dur="1" fill="hold">
                                          <p:stCondLst>
                                            <p:cond delay="0"/>
                                          </p:stCondLst>
                                        </p:cTn>
                                        <p:tgtEl>
                                          <p:spTgt spid="9239"/>
                                        </p:tgtEl>
                                        <p:attrNameLst>
                                          <p:attrName>style.visibility</p:attrName>
                                        </p:attrNameLst>
                                      </p:cBhvr>
                                      <p:to>
                                        <p:strVal val="visible"/>
                                      </p:to>
                                    </p:set>
                                    <p:animEffect transition="in" filter="checkerboard(across)">
                                      <p:cBhvr>
                                        <p:cTn id="108" dur="500"/>
                                        <p:tgtEl>
                                          <p:spTgt spid="9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animBg="1"/>
      <p:bldP spid="9222" grpId="0" animBg="1"/>
      <p:bldP spid="9223" grpId="0" animBg="1"/>
      <p:bldP spid="9224" grpId="0" animBg="1"/>
      <p:bldP spid="9225" grpId="0" animBg="1"/>
      <p:bldP spid="9226" grpId="0" animBg="1"/>
      <p:bldP spid="9227" grpId="0" animBg="1"/>
      <p:bldP spid="9228" grpId="0" animBg="1"/>
      <p:bldP spid="9230" grpId="0" animBg="1"/>
      <p:bldP spid="9231" grpId="0" animBg="1"/>
      <p:bldP spid="9232" grpId="0" animBg="1"/>
      <p:bldP spid="9233" grpId="0" animBg="1"/>
      <p:bldP spid="9234" grpId="0" animBg="1"/>
      <p:bldP spid="9235" grpId="0" animBg="1"/>
      <p:bldP spid="9236" grpId="0" animBg="1"/>
      <p:bldP spid="9237" grpId="0" animBg="1"/>
      <p:bldP spid="9239" grpId="0" animBg="1"/>
      <p:bldP spid="9240" grpId="0" animBg="1"/>
      <p:bldP spid="9241" grpId="0" animBg="1"/>
      <p:bldP spid="9244" grpId="0" animBg="1"/>
      <p:bldP spid="924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kern="10" dirty="0" smtClean="0">
                <a:ln w="31750">
                  <a:solidFill>
                    <a:srgbClr val="B163FF"/>
                  </a:solidFill>
                  <a:round/>
                  <a:headEnd/>
                  <a:tailEnd/>
                </a:ln>
                <a:solidFill>
                  <a:srgbClr val="000000"/>
                </a:solidFill>
                <a:latin typeface="Arial Black"/>
              </a:rPr>
              <a:t> </a:t>
            </a:r>
            <a:r>
              <a:rPr lang="en-GB" kern="10" dirty="0" smtClean="0">
                <a:ln w="31750">
                  <a:solidFill>
                    <a:srgbClr val="B163FF"/>
                  </a:solidFill>
                  <a:round/>
                  <a:headEnd/>
                  <a:tailEnd/>
                </a:ln>
                <a:solidFill>
                  <a:srgbClr val="000000"/>
                </a:solidFill>
                <a:latin typeface="Arial Black"/>
              </a:rPr>
              <a:t/>
            </a:r>
            <a:br>
              <a:rPr lang="en-GB" kern="10" dirty="0" smtClean="0">
                <a:ln w="31750">
                  <a:solidFill>
                    <a:srgbClr val="B163FF"/>
                  </a:solidFill>
                  <a:round/>
                  <a:headEnd/>
                  <a:tailEnd/>
                </a:ln>
                <a:solidFill>
                  <a:srgbClr val="000000"/>
                </a:solidFill>
                <a:latin typeface="Arial Black"/>
              </a:rPr>
            </a:br>
            <a:r>
              <a:rPr lang="ar-SA" kern="10" dirty="0" smtClean="0">
                <a:ln w="9525">
                  <a:solidFill>
                    <a:srgbClr val="000000"/>
                  </a:solidFill>
                  <a:round/>
                  <a:headEnd/>
                  <a:tailEnd/>
                </a:ln>
                <a:solidFill>
                  <a:srgbClr val="000000"/>
                </a:solidFill>
                <a:latin typeface="Impact"/>
              </a:rPr>
              <a:t>3- متطلبات تطبيق الإستراتيجية</a:t>
            </a:r>
            <a:r>
              <a:rPr lang="en-GB" kern="10" dirty="0" smtClean="0">
                <a:ln w="9525">
                  <a:solidFill>
                    <a:srgbClr val="000000"/>
                  </a:solidFill>
                  <a:round/>
                  <a:headEnd/>
                  <a:tailEnd/>
                </a:ln>
                <a:solidFill>
                  <a:srgbClr val="000000"/>
                </a:solidFill>
                <a:latin typeface="Impact"/>
              </a:rPr>
              <a:t/>
            </a:r>
            <a:br>
              <a:rPr lang="en-GB" kern="10" dirty="0" smtClean="0">
                <a:ln w="9525">
                  <a:solidFill>
                    <a:srgbClr val="000000"/>
                  </a:solidFill>
                  <a:round/>
                  <a:headEnd/>
                  <a:tailEnd/>
                </a:ln>
                <a:solidFill>
                  <a:srgbClr val="000000"/>
                </a:solidFill>
                <a:latin typeface="Impact"/>
              </a:rPr>
            </a:br>
            <a:endParaRPr lang="en-GB" dirty="0"/>
          </a:p>
        </p:txBody>
      </p:sp>
      <p:sp>
        <p:nvSpPr>
          <p:cNvPr id="3" name="عنصر نائب للمحتوى 2"/>
          <p:cNvSpPr>
            <a:spLocks noGrp="1"/>
          </p:cNvSpPr>
          <p:nvPr>
            <p:ph idx="1"/>
          </p:nvPr>
        </p:nvSpPr>
        <p:spPr/>
        <p:txBody>
          <a:bodyPr>
            <a:normAutofit fontScale="92500" lnSpcReduction="10000"/>
          </a:bodyPr>
          <a:lstStyle/>
          <a:p>
            <a:pPr algn="r" rtl="1">
              <a:lnSpc>
                <a:spcPct val="160000"/>
              </a:lnSpc>
              <a:buClr>
                <a:schemeClr val="tx1"/>
              </a:buClr>
              <a:buFontTx/>
              <a:buNone/>
            </a:pPr>
            <a:r>
              <a:rPr lang="ar-SA" b="1" dirty="0" smtClean="0">
                <a:cs typeface="Simplified Arabic" pitchFamily="2" charset="-78"/>
              </a:rPr>
              <a:t>إن صياغة الإستراتيجية في حاجة إلى قدرة فكرية وتحليلية، بينما وضعها موضع التطبيق فيحتاج إلى قدرات ومهارات إدارية وفنية متعددة الجوانب. ويشمل تطبيق الإستراتيجية كافة الجهود التي تبذل لوضع الإستراتيجية موضع التطبيق.</a:t>
            </a:r>
          </a:p>
          <a:p>
            <a:pPr algn="r" rtl="1">
              <a:lnSpc>
                <a:spcPct val="160000"/>
              </a:lnSpc>
              <a:spcBef>
                <a:spcPct val="30000"/>
              </a:spcBef>
              <a:buClr>
                <a:schemeClr val="tx1"/>
              </a:buClr>
              <a:buFontTx/>
              <a:buNone/>
            </a:pPr>
            <a:r>
              <a:rPr lang="ar-SA" b="1" dirty="0" smtClean="0">
                <a:cs typeface="Simplified Arabic" pitchFamily="2" charset="-78"/>
              </a:rPr>
              <a:t>	ويمكن تقسيم المتطلبات الواجب مراعاتها لتطبيق الإستراتيجية في المجموعات التي يوضحها الشكل التالي</a:t>
            </a:r>
            <a:r>
              <a:rPr lang="ar-SA" b="1" dirty="0" smtClean="0"/>
              <a:t>:</a:t>
            </a:r>
            <a:endParaRPr lang="en-GB" b="1" dirty="0" smtClean="0"/>
          </a:p>
          <a:p>
            <a:pPr algn="r" rtl="1"/>
            <a:endParaRPr lang="en-GB" dirty="0"/>
          </a:p>
        </p:txBody>
      </p:sp>
      <p:sp>
        <p:nvSpPr>
          <p:cNvPr id="4" name="عنصر نائب لرقم الشريحة 3"/>
          <p:cNvSpPr>
            <a:spLocks noGrp="1"/>
          </p:cNvSpPr>
          <p:nvPr>
            <p:ph type="sldNum" sz="quarter" idx="12"/>
          </p:nvPr>
        </p:nvSpPr>
        <p:spPr/>
        <p:txBody>
          <a:bodyPr/>
          <a:lstStyle/>
          <a:p>
            <a:fld id="{BD168542-1DD0-4C1D-A3BD-E6F88CD2E711}" type="slidenum">
              <a:rPr lang="en-GB" smtClean="0"/>
              <a:pPr/>
              <a:t>8</a:t>
            </a:fld>
            <a:endParaRPr lang="en-GB" dirty="0"/>
          </a:p>
        </p:txBody>
      </p:sp>
    </p:spTree>
    <p:extLst>
      <p:ext uri="{BB962C8B-B14F-4D97-AF65-F5344CB8AC3E}">
        <p14:creationId xmlns:p14="http://schemas.microsoft.com/office/powerpoint/2010/main" xmlns="" val="2616779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عنصر نائب لرقم الشريحة 5"/>
          <p:cNvSpPr>
            <a:spLocks noGrp="1"/>
          </p:cNvSpPr>
          <p:nvPr>
            <p:ph type="sldNum" sz="quarter" idx="12"/>
          </p:nvPr>
        </p:nvSpPr>
        <p:spPr/>
        <p:txBody>
          <a:bodyPr/>
          <a:lstStyle/>
          <a:p>
            <a:fld id="{BBA0FB31-BB18-4CAA-8756-178E5D57BDA6}" type="slidenum">
              <a:rPr lang="ar-SA"/>
              <a:pPr/>
              <a:t>9</a:t>
            </a:fld>
            <a:endParaRPr lang="en-GB" dirty="0"/>
          </a:p>
        </p:txBody>
      </p:sp>
      <p:graphicFrame>
        <p:nvGraphicFramePr>
          <p:cNvPr id="11331" name="Group 67"/>
          <p:cNvGraphicFramePr>
            <a:graphicFrameLocks noGrp="1"/>
          </p:cNvGraphicFramePr>
          <p:nvPr>
            <p:ph idx="1"/>
            <p:extLst>
              <p:ext uri="{D42A27DB-BD31-4B8C-83A1-F6EECF244321}">
                <p14:modId xmlns:p14="http://schemas.microsoft.com/office/powerpoint/2010/main" xmlns="" val="72920422"/>
              </p:ext>
            </p:extLst>
          </p:nvPr>
        </p:nvGraphicFramePr>
        <p:xfrm>
          <a:off x="457200" y="1219200"/>
          <a:ext cx="8229600" cy="5208397"/>
        </p:xfrm>
        <a:graphic>
          <a:graphicData uri="http://schemas.openxmlformats.org/drawingml/2006/table">
            <a:tbl>
              <a:tblPr rtl="1"/>
              <a:tblGrid>
                <a:gridCol w="2743200"/>
                <a:gridCol w="2743200"/>
                <a:gridCol w="2743200"/>
              </a:tblGrid>
              <a:tr h="1660525">
                <a:tc>
                  <a:txBody>
                    <a:bodyPr/>
                    <a:lstStyle/>
                    <a:p>
                      <a:pPr marL="0" marR="0" lvl="0" indent="0" algn="ctr" defTabSz="914400" rtl="1" eaLnBrk="1" fontAlgn="base" latinLnBrk="0" hangingPunct="1">
                        <a:lnSpc>
                          <a:spcPct val="15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تحديد الأهداف السنوية</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FFD3"/>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5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تنمية القدرات والكفاءات الإدارية</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FFD3"/>
                    </a:solidFill>
                  </a:tcPr>
                </a:tc>
              </a:tr>
              <a:tr h="15097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charset="0"/>
                        <a:cs typeface="Arial"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صياغة السياسات</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FFD3"/>
                    </a:solidFill>
                  </a:tcPr>
                </a:tc>
                <a:tc>
                  <a:txBody>
                    <a:bodyPr/>
                    <a:lstStyle/>
                    <a:p>
                      <a:pPr marL="0" marR="0" lvl="0" indent="0" algn="ctr" defTabSz="914400" rtl="1" eaLnBrk="1" fontAlgn="base" latinLnBrk="0" hangingPunct="1">
                        <a:lnSpc>
                          <a:spcPct val="13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المتطلبات الواجب</a:t>
                      </a:r>
                      <a:r>
                        <a:rPr kumimoji="0" lang="ar-SA" sz="2800" b="1" i="0" u="none" strike="noStrike" cap="none" normalizeH="0" baseline="0" dirty="0" smtClean="0">
                          <a:ln>
                            <a:noFill/>
                          </a:ln>
                          <a:solidFill>
                            <a:schemeClr val="tx1"/>
                          </a:solidFill>
                          <a:effectLst/>
                          <a:latin typeface="Arial" charset="0"/>
                          <a:cs typeface="Arial" charset="0"/>
                        </a:rPr>
                        <a:t> </a:t>
                      </a:r>
                      <a:r>
                        <a:rPr kumimoji="0" lang="ar-SA" sz="3200" b="1" i="0" u="none" strike="noStrike" cap="none" normalizeH="0" baseline="0" dirty="0" smtClean="0">
                          <a:ln>
                            <a:noFill/>
                          </a:ln>
                          <a:solidFill>
                            <a:schemeClr val="tx1"/>
                          </a:solidFill>
                          <a:effectLst/>
                          <a:latin typeface="Arial" charset="0"/>
                          <a:cs typeface="Arial" charset="0"/>
                        </a:rPr>
                        <a:t>مراعاتها عند تطبيق</a:t>
                      </a:r>
                      <a:r>
                        <a:rPr kumimoji="0" lang="ar-SA" sz="2800" b="1" i="0" u="none" strike="noStrike" cap="none" normalizeH="0" baseline="0" dirty="0" smtClean="0">
                          <a:ln>
                            <a:noFill/>
                          </a:ln>
                          <a:solidFill>
                            <a:schemeClr val="tx1"/>
                          </a:solidFill>
                          <a:effectLst/>
                          <a:latin typeface="Arial" charset="0"/>
                          <a:cs typeface="Arial" charset="0"/>
                        </a:rPr>
                        <a:t> </a:t>
                      </a:r>
                      <a:r>
                        <a:rPr kumimoji="0" lang="ar-SA" sz="3200" b="1" i="0" u="none" strike="noStrike" cap="none" normalizeH="0" baseline="0" dirty="0" smtClean="0">
                          <a:ln>
                            <a:noFill/>
                          </a:ln>
                          <a:solidFill>
                            <a:schemeClr val="tx1"/>
                          </a:solidFill>
                          <a:effectLst/>
                          <a:latin typeface="Arial" charset="0"/>
                          <a:cs typeface="Arial" charset="0"/>
                        </a:rPr>
                        <a:t>الإستراتيجية</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DDEFF"/>
                    </a:solidFill>
                  </a:tcPr>
                </a:tc>
                <a:tc>
                  <a:txBody>
                    <a:bodyPr/>
                    <a:lstStyle/>
                    <a:p>
                      <a:pPr marL="0" marR="0" lvl="0" indent="0" algn="ctr" defTabSz="914400" rtl="1" eaLnBrk="1" fontAlgn="base" latinLnBrk="0" hangingPunct="1">
                        <a:lnSpc>
                          <a:spcPct val="15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الإدارة الفعالة للعمليات التنظيمية</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FFD3"/>
                    </a:solidFill>
                  </a:tcPr>
                </a:tc>
              </a:tr>
              <a:tr h="1508125">
                <a:tc>
                  <a:txBody>
                    <a:bodyPr/>
                    <a:lstStyle/>
                    <a:p>
                      <a:pPr marL="0" marR="0" lvl="0" indent="0" algn="ctr" defTabSz="914400" rtl="1" eaLnBrk="1" fontAlgn="base" latinLnBrk="0" hangingPunct="1">
                        <a:lnSpc>
                          <a:spcPct val="145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توزيع وتخصيص الموارد</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2FFD3"/>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50000"/>
                        </a:lnSpc>
                        <a:spcBef>
                          <a:spcPct val="2000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charset="0"/>
                          <a:cs typeface="Arial" charset="0"/>
                        </a:rPr>
                        <a:t>بناء الهيكل التنظيمي</a:t>
                      </a:r>
                      <a:endParaRPr kumimoji="0" lang="en-GB" sz="32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2FFD3"/>
                    </a:solidFill>
                  </a:tcPr>
                </a:tc>
              </a:tr>
            </a:tbl>
          </a:graphicData>
        </a:graphic>
      </p:graphicFrame>
      <p:sp>
        <p:nvSpPr>
          <p:cNvPr id="11324" name="WordArt 60"/>
          <p:cNvSpPr>
            <a:spLocks noChangeArrowheads="1" noChangeShapeType="1" noTextEdit="1"/>
          </p:cNvSpPr>
          <p:nvPr/>
        </p:nvSpPr>
        <p:spPr bwMode="auto">
          <a:xfrm>
            <a:off x="1447800" y="0"/>
            <a:ext cx="5803900" cy="1216025"/>
          </a:xfrm>
          <a:prstGeom prst="rect">
            <a:avLst/>
          </a:prstGeom>
        </p:spPr>
        <p:txBody>
          <a:bodyPr wrap="none" fromWordArt="1">
            <a:prstTxWarp prst="textDeflate">
              <a:avLst>
                <a:gd name="adj" fmla="val 26227"/>
              </a:avLst>
            </a:prstTxWarp>
          </a:bodyPr>
          <a:lstStyle/>
          <a:p>
            <a:pPr algn="ctr"/>
            <a:r>
              <a:rPr lang="ar-SA" sz="3600" kern="10" dirty="0">
                <a:ln w="31750">
                  <a:solidFill>
                    <a:srgbClr val="008000"/>
                  </a:solidFill>
                  <a:round/>
                  <a:headEnd/>
                  <a:tailEnd/>
                </a:ln>
                <a:solidFill>
                  <a:srgbClr val="339966"/>
                </a:solidFill>
                <a:latin typeface="Impact"/>
              </a:rPr>
              <a:t>متطلبات تطبيق </a:t>
            </a:r>
            <a:r>
              <a:rPr lang="ar-SA" sz="3600" kern="10" dirty="0" smtClean="0">
                <a:ln w="31750">
                  <a:solidFill>
                    <a:srgbClr val="008000"/>
                  </a:solidFill>
                  <a:round/>
                  <a:headEnd/>
                  <a:tailEnd/>
                </a:ln>
                <a:solidFill>
                  <a:srgbClr val="339966"/>
                </a:solidFill>
                <a:latin typeface="Impact"/>
              </a:rPr>
              <a:t>الإستراتيجية</a:t>
            </a:r>
            <a:endParaRPr lang="en-GB" sz="3600" kern="10" dirty="0">
              <a:ln w="31750">
                <a:solidFill>
                  <a:srgbClr val="008000"/>
                </a:solidFill>
                <a:round/>
                <a:headEnd/>
                <a:tailEnd/>
              </a:ln>
              <a:solidFill>
                <a:srgbClr val="339966"/>
              </a:solidFill>
              <a:latin typeface="Impact"/>
            </a:endParaRPr>
          </a:p>
        </p:txBody>
      </p:sp>
    </p:spTree>
    <p:extLst>
      <p:ext uri="{BB962C8B-B14F-4D97-AF65-F5344CB8AC3E}">
        <p14:creationId xmlns:p14="http://schemas.microsoft.com/office/powerpoint/2010/main" xmlns="" val="363265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1324"/>
                                        </p:tgtEl>
                                        <p:attrNameLst>
                                          <p:attrName>style.visibility</p:attrName>
                                        </p:attrNameLst>
                                      </p:cBhvr>
                                      <p:to>
                                        <p:strVal val="visible"/>
                                      </p:to>
                                    </p:set>
                                    <p:animEffect transition="in" filter="barn(inHorizontal)">
                                      <p:cBhvr>
                                        <p:cTn id="7" dur="500"/>
                                        <p:tgtEl>
                                          <p:spTgt spid="1132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11331"/>
                                        </p:tgtEl>
                                        <p:attrNameLst>
                                          <p:attrName>style.visibility</p:attrName>
                                        </p:attrNameLst>
                                      </p:cBhvr>
                                      <p:to>
                                        <p:strVal val="visible"/>
                                      </p:to>
                                    </p:set>
                                    <p:anim calcmode="lin" valueType="num">
                                      <p:cBhvr additive="base">
                                        <p:cTn id="12" dur="5000" fill="hold"/>
                                        <p:tgtEl>
                                          <p:spTgt spid="11331"/>
                                        </p:tgtEl>
                                        <p:attrNameLst>
                                          <p:attrName>ppt_x</p:attrName>
                                        </p:attrNameLst>
                                      </p:cBhvr>
                                      <p:tavLst>
                                        <p:tav tm="0">
                                          <p:val>
                                            <p:strVal val="#ppt_x"/>
                                          </p:val>
                                        </p:tav>
                                        <p:tav tm="100000">
                                          <p:val>
                                            <p:strVal val="#ppt_x"/>
                                          </p:val>
                                        </p:tav>
                                      </p:tavLst>
                                    </p:anim>
                                    <p:anim calcmode="lin" valueType="num">
                                      <p:cBhvr additive="base">
                                        <p:cTn id="13" dur="5000" fill="hold"/>
                                        <p:tgtEl>
                                          <p:spTgt spid="113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4"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1092</Words>
  <Application>Microsoft Office PowerPoint</Application>
  <PresentationFormat>Affichage à l'écran (4:3)</PresentationFormat>
  <Paragraphs>190</Paragraphs>
  <Slides>26</Slides>
  <Notes>21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نسق Office</vt:lpstr>
      <vt:lpstr>التنفيذ الاستراتيجي</vt:lpstr>
      <vt:lpstr>العلاقة بين صياغة الاستراتيجية وتنفيذها</vt:lpstr>
      <vt:lpstr>مراحل تنفيذ الخطة الاستراتيجية</vt:lpstr>
      <vt:lpstr>Diapositive 4</vt:lpstr>
      <vt:lpstr>اسباب وراء فشل تنفيذ الاستراتيجية</vt:lpstr>
      <vt:lpstr>2-  عناصر نجاح تطبيق الإستراتيجية  </vt:lpstr>
      <vt:lpstr>Diapositive 7</vt:lpstr>
      <vt:lpstr>  3- متطلبات تطبيق الإستراتيجية </vt:lpstr>
      <vt:lpstr>Diapositive 9</vt:lpstr>
      <vt:lpstr>1- تحديد الأهداف السنوية </vt:lpstr>
      <vt:lpstr>أهمية تحديد الأهداف السنوية </vt:lpstr>
      <vt:lpstr>2- صياغة أو تحديد السياسات</vt:lpstr>
      <vt:lpstr>أهمية تحديد السياسات</vt:lpstr>
      <vt:lpstr>Diapositive 14</vt:lpstr>
      <vt:lpstr>3- توزيع وتخصيص الموارد </vt:lpstr>
      <vt:lpstr>العوامل التي يجب مراعاتها في توزيع الموارد </vt:lpstr>
      <vt:lpstr>4- بناء الهيكل التنظيمي </vt:lpstr>
      <vt:lpstr>العلاقة بين نوع الإستراتيجية  والهيكل التنظيمي  </vt:lpstr>
      <vt:lpstr>5- الإدارة الفعالة للعمليات التنظيمية </vt:lpstr>
      <vt:lpstr>6- تنمية القدرات والكفاءات الإدارية والقيادية</vt:lpstr>
      <vt:lpstr>خطوات تكوين وتنمية القدرات والكفاءات  الإدارية والقيادية  </vt:lpstr>
      <vt:lpstr>Diapositive 22</vt:lpstr>
      <vt:lpstr>Diapositive 23</vt:lpstr>
      <vt:lpstr>Diapositive 24</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التنفيذ الاستراتيجي</dc:title>
  <dc:creator>jit</dc:creator>
  <cp:lastModifiedBy>USER18112020</cp:lastModifiedBy>
  <cp:revision>11</cp:revision>
  <dcterms:created xsi:type="dcterms:W3CDTF">2014-12-19T08:52:04Z</dcterms:created>
  <dcterms:modified xsi:type="dcterms:W3CDTF">2021-01-09T10:25:21Z</dcterms:modified>
</cp:coreProperties>
</file>