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4" r:id="rId1"/>
  </p:sldMasterIdLst>
  <p:notesMasterIdLst>
    <p:notesMasterId r:id="rId81"/>
  </p:notesMasterIdLst>
  <p:sldIdLst>
    <p:sldId id="256" r:id="rId2"/>
    <p:sldId id="465"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4" r:id="rId34"/>
    <p:sldId id="355" r:id="rId35"/>
    <p:sldId id="356" r:id="rId36"/>
    <p:sldId id="357" r:id="rId37"/>
    <p:sldId id="358" r:id="rId38"/>
    <p:sldId id="359" r:id="rId39"/>
    <p:sldId id="360" r:id="rId40"/>
    <p:sldId id="361" r:id="rId41"/>
    <p:sldId id="362" r:id="rId42"/>
    <p:sldId id="363" r:id="rId43"/>
    <p:sldId id="364" r:id="rId44"/>
    <p:sldId id="366" r:id="rId45"/>
    <p:sldId id="367" r:id="rId46"/>
    <p:sldId id="368" r:id="rId47"/>
    <p:sldId id="369" r:id="rId48"/>
    <p:sldId id="370" r:id="rId49"/>
    <p:sldId id="372" r:id="rId50"/>
    <p:sldId id="373" r:id="rId51"/>
    <p:sldId id="374" r:id="rId52"/>
    <p:sldId id="375" r:id="rId53"/>
    <p:sldId id="376" r:id="rId54"/>
    <p:sldId id="377" r:id="rId55"/>
    <p:sldId id="378" r:id="rId56"/>
    <p:sldId id="379" r:id="rId57"/>
    <p:sldId id="380" r:id="rId58"/>
    <p:sldId id="381" r:id="rId59"/>
    <p:sldId id="382" r:id="rId60"/>
    <p:sldId id="384" r:id="rId61"/>
    <p:sldId id="385" r:id="rId62"/>
    <p:sldId id="386" r:id="rId63"/>
    <p:sldId id="387"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90" r:id="rId80"/>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0" autoAdjust="0"/>
    <p:restoredTop sz="95699" autoAdjust="0"/>
  </p:normalViewPr>
  <p:slideViewPr>
    <p:cSldViewPr>
      <p:cViewPr>
        <p:scale>
          <a:sx n="80" d="100"/>
          <a:sy n="80" d="100"/>
        </p:scale>
        <p:origin x="-10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D2F478C-FCC1-424F-8C21-4150F86E11E3}" type="datetimeFigureOut">
              <a:rPr lang="fr-FR"/>
              <a:pPr>
                <a:defRPr/>
              </a:pPr>
              <a:t>13/03/2020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A32EAD-D54F-4973-88AF-11273FB56B6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033869-9EC2-4BB5-A542-3DD20BE5F7E3}" type="slidenum">
              <a:rPr lang="fr-FR" altLang="fr-FR" smtClean="0">
                <a:latin typeface="Arial" pitchFamily="34" charset="0"/>
                <a:cs typeface="Arial" pitchFamily="34" charset="0"/>
              </a:rPr>
              <a:pPr/>
              <a:t>3</a:t>
            </a:fld>
            <a:endParaRPr lang="fr-FR" altLang="fr-FR" smtClean="0">
              <a:latin typeface="Arial" pitchFamily="34" charset="0"/>
              <a:cs typeface="Arial" pitchFamily="34" charset="0"/>
            </a:endParaRPr>
          </a:p>
        </p:txBody>
      </p:sp>
      <p:sp>
        <p:nvSpPr>
          <p:cNvPr id="272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2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93D520-887A-4D5F-AE68-6EC2BA5CB049}" type="slidenum">
              <a:rPr lang="fr-FR" altLang="fr-FR" smtClean="0">
                <a:latin typeface="Arial" pitchFamily="34" charset="0"/>
                <a:cs typeface="Arial" pitchFamily="34" charset="0"/>
              </a:rPr>
              <a:pPr/>
              <a:t>12</a:t>
            </a:fld>
            <a:endParaRPr lang="fr-FR" altLang="fr-FR" smtClean="0">
              <a:latin typeface="Arial" pitchFamily="34" charset="0"/>
              <a:cs typeface="Arial" pitchFamily="34" charset="0"/>
            </a:endParaRPr>
          </a:p>
        </p:txBody>
      </p:sp>
      <p:sp>
        <p:nvSpPr>
          <p:cNvPr id="281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1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2CF630-7CF2-4506-A0A0-26BEE8B60502}" type="slidenum">
              <a:rPr lang="fr-FR" altLang="fr-FR" smtClean="0">
                <a:latin typeface="Arial" pitchFamily="34" charset="0"/>
                <a:cs typeface="Arial" pitchFamily="34" charset="0"/>
              </a:rPr>
              <a:pPr/>
              <a:t>13</a:t>
            </a:fld>
            <a:endParaRPr lang="fr-FR" altLang="fr-FR" smtClean="0">
              <a:latin typeface="Arial" pitchFamily="34" charset="0"/>
              <a:cs typeface="Arial" pitchFamily="34" charset="0"/>
            </a:endParaRPr>
          </a:p>
        </p:txBody>
      </p:sp>
      <p:sp>
        <p:nvSpPr>
          <p:cNvPr id="282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2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9E1087-7121-4B7E-8DF7-72A43524DF82}" type="slidenum">
              <a:rPr lang="fr-FR" altLang="fr-FR" smtClean="0">
                <a:latin typeface="Arial" pitchFamily="34" charset="0"/>
                <a:cs typeface="Arial" pitchFamily="34" charset="0"/>
              </a:rPr>
              <a:pPr/>
              <a:t>14</a:t>
            </a:fld>
            <a:endParaRPr lang="fr-FR" altLang="fr-FR" smtClean="0">
              <a:latin typeface="Arial" pitchFamily="34" charset="0"/>
              <a:cs typeface="Arial" pitchFamily="34" charset="0"/>
            </a:endParaRPr>
          </a:p>
        </p:txBody>
      </p:sp>
      <p:sp>
        <p:nvSpPr>
          <p:cNvPr id="283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3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11B61A-1315-486C-B3CC-94FFF51D5BFE}" type="slidenum">
              <a:rPr lang="fr-FR" altLang="fr-FR" smtClean="0">
                <a:latin typeface="Arial" pitchFamily="34" charset="0"/>
                <a:cs typeface="Arial" pitchFamily="34" charset="0"/>
              </a:rPr>
              <a:pPr/>
              <a:t>15</a:t>
            </a:fld>
            <a:endParaRPr lang="fr-FR" altLang="fr-FR" smtClean="0">
              <a:latin typeface="Arial" pitchFamily="34" charset="0"/>
              <a:cs typeface="Arial" pitchFamily="34" charset="0"/>
            </a:endParaRPr>
          </a:p>
        </p:txBody>
      </p:sp>
      <p:sp>
        <p:nvSpPr>
          <p:cNvPr id="284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4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7BDF96-1809-4CEE-BAFE-2C79D80B7451}" type="slidenum">
              <a:rPr lang="fr-FR" altLang="fr-FR" smtClean="0">
                <a:latin typeface="Arial" pitchFamily="34" charset="0"/>
                <a:cs typeface="Arial" pitchFamily="34" charset="0"/>
              </a:rPr>
              <a:pPr/>
              <a:t>16</a:t>
            </a:fld>
            <a:endParaRPr lang="fr-FR" altLang="fr-FR" smtClean="0">
              <a:latin typeface="Arial" pitchFamily="34" charset="0"/>
              <a:cs typeface="Arial" pitchFamily="34" charset="0"/>
            </a:endParaRPr>
          </a:p>
        </p:txBody>
      </p:sp>
      <p:sp>
        <p:nvSpPr>
          <p:cNvPr id="285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5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DFFB45-779A-4B55-ABE8-8934D2AB8757}" type="slidenum">
              <a:rPr lang="fr-FR" altLang="fr-FR" smtClean="0">
                <a:latin typeface="Arial" pitchFamily="34" charset="0"/>
                <a:cs typeface="Arial" pitchFamily="34" charset="0"/>
              </a:rPr>
              <a:pPr/>
              <a:t>17</a:t>
            </a:fld>
            <a:endParaRPr lang="fr-FR" altLang="fr-FR" smtClean="0">
              <a:latin typeface="Arial" pitchFamily="34" charset="0"/>
              <a:cs typeface="Arial" pitchFamily="34" charset="0"/>
            </a:endParaRPr>
          </a:p>
        </p:txBody>
      </p:sp>
      <p:sp>
        <p:nvSpPr>
          <p:cNvPr id="286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E13EE7D-E73A-44E0-9A5E-4FC98BFE7B74}" type="slidenum">
              <a:rPr lang="fr-FR" altLang="fr-FR" smtClean="0">
                <a:latin typeface="Arial" pitchFamily="34" charset="0"/>
                <a:cs typeface="Arial" pitchFamily="34" charset="0"/>
              </a:rPr>
              <a:pPr/>
              <a:t>18</a:t>
            </a:fld>
            <a:endParaRPr lang="fr-FR" altLang="fr-FR" smtClean="0">
              <a:latin typeface="Arial" pitchFamily="34" charset="0"/>
              <a:cs typeface="Arial" pitchFamily="34" charset="0"/>
            </a:endParaRPr>
          </a:p>
        </p:txBody>
      </p:sp>
      <p:sp>
        <p:nvSpPr>
          <p:cNvPr id="287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7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2EC3135-8276-4E3B-B901-CFA17362B554}" type="slidenum">
              <a:rPr lang="fr-FR" altLang="fr-FR" smtClean="0">
                <a:latin typeface="Arial" pitchFamily="34" charset="0"/>
                <a:cs typeface="Arial" pitchFamily="34" charset="0"/>
              </a:rPr>
              <a:pPr/>
              <a:t>19</a:t>
            </a:fld>
            <a:endParaRPr lang="fr-FR" altLang="fr-FR" smtClean="0">
              <a:latin typeface="Arial" pitchFamily="34" charset="0"/>
              <a:cs typeface="Arial" pitchFamily="34" charset="0"/>
            </a:endParaRPr>
          </a:p>
        </p:txBody>
      </p:sp>
      <p:sp>
        <p:nvSpPr>
          <p:cNvPr id="288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8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D18586-C0FD-4904-8AFC-8734ED7531FA}" type="slidenum">
              <a:rPr lang="fr-FR" altLang="fr-FR" smtClean="0">
                <a:latin typeface="Arial" pitchFamily="34" charset="0"/>
                <a:cs typeface="Arial" pitchFamily="34" charset="0"/>
              </a:rPr>
              <a:pPr/>
              <a:t>20</a:t>
            </a:fld>
            <a:endParaRPr lang="fr-FR" altLang="fr-FR" smtClean="0">
              <a:latin typeface="Arial" pitchFamily="34" charset="0"/>
              <a:cs typeface="Arial" pitchFamily="34" charset="0"/>
            </a:endParaRPr>
          </a:p>
        </p:txBody>
      </p:sp>
      <p:sp>
        <p:nvSpPr>
          <p:cNvPr id="289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9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262905-D90E-4D51-BACA-53C37A25FD7A}" type="slidenum">
              <a:rPr lang="fr-FR" altLang="fr-FR" smtClean="0">
                <a:latin typeface="Arial" pitchFamily="34" charset="0"/>
                <a:cs typeface="Arial" pitchFamily="34" charset="0"/>
              </a:rPr>
              <a:pPr/>
              <a:t>21</a:t>
            </a:fld>
            <a:endParaRPr lang="fr-FR" altLang="fr-FR" smtClean="0">
              <a:latin typeface="Arial" pitchFamily="34" charset="0"/>
              <a:cs typeface="Arial" pitchFamily="34" charset="0"/>
            </a:endParaRPr>
          </a:p>
        </p:txBody>
      </p:sp>
      <p:sp>
        <p:nvSpPr>
          <p:cNvPr id="290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0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EC491B-9ABF-456E-96F0-C67418F10A83}" type="slidenum">
              <a:rPr lang="fr-FR" altLang="fr-FR" smtClean="0">
                <a:latin typeface="Arial" pitchFamily="34" charset="0"/>
                <a:cs typeface="Arial" pitchFamily="34" charset="0"/>
              </a:rPr>
              <a:pPr/>
              <a:t>4</a:t>
            </a:fld>
            <a:endParaRPr lang="fr-FR" altLang="fr-FR" smtClean="0">
              <a:latin typeface="Arial" pitchFamily="34" charset="0"/>
              <a:cs typeface="Arial" pitchFamily="34" charset="0"/>
            </a:endParaRPr>
          </a:p>
        </p:txBody>
      </p:sp>
      <p:sp>
        <p:nvSpPr>
          <p:cNvPr id="273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3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0B8E0D-5333-4865-A8FE-D3BBB4EB15E5}" type="slidenum">
              <a:rPr lang="fr-FR" altLang="fr-FR" smtClean="0">
                <a:latin typeface="Arial" pitchFamily="34" charset="0"/>
                <a:cs typeface="Arial" pitchFamily="34" charset="0"/>
              </a:rPr>
              <a:pPr/>
              <a:t>22</a:t>
            </a:fld>
            <a:endParaRPr lang="fr-FR" altLang="fr-FR" smtClean="0">
              <a:latin typeface="Arial" pitchFamily="34" charset="0"/>
              <a:cs typeface="Arial" pitchFamily="34" charset="0"/>
            </a:endParaRPr>
          </a:p>
        </p:txBody>
      </p:sp>
      <p:sp>
        <p:nvSpPr>
          <p:cNvPr id="291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1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6FB8D9-8BF5-40CE-815E-35126DFF7DF5}" type="slidenum">
              <a:rPr lang="fr-FR" altLang="fr-FR" smtClean="0">
                <a:latin typeface="Arial" pitchFamily="34" charset="0"/>
                <a:cs typeface="Arial" pitchFamily="34" charset="0"/>
              </a:rPr>
              <a:pPr/>
              <a:t>23</a:t>
            </a:fld>
            <a:endParaRPr lang="fr-FR" altLang="fr-FR" smtClean="0">
              <a:latin typeface="Arial" pitchFamily="34" charset="0"/>
              <a:cs typeface="Arial" pitchFamily="34" charset="0"/>
            </a:endParaRPr>
          </a:p>
        </p:txBody>
      </p:sp>
      <p:sp>
        <p:nvSpPr>
          <p:cNvPr id="292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2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2A6F9E-836D-4412-A117-AFDC546CD857}" type="slidenum">
              <a:rPr lang="fr-FR" altLang="fr-FR" smtClean="0">
                <a:latin typeface="Arial" pitchFamily="34" charset="0"/>
                <a:cs typeface="Arial" pitchFamily="34" charset="0"/>
              </a:rPr>
              <a:pPr/>
              <a:t>24</a:t>
            </a:fld>
            <a:endParaRPr lang="fr-FR" altLang="fr-FR" smtClean="0">
              <a:latin typeface="Arial" pitchFamily="34" charset="0"/>
              <a:cs typeface="Arial" pitchFamily="34" charset="0"/>
            </a:endParaRPr>
          </a:p>
        </p:txBody>
      </p:sp>
      <p:sp>
        <p:nvSpPr>
          <p:cNvPr id="293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3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47C5CF-006F-4A1C-B17D-03D7A3EF717B}" type="slidenum">
              <a:rPr lang="fr-FR" altLang="fr-FR" smtClean="0">
                <a:latin typeface="Arial" pitchFamily="34" charset="0"/>
                <a:cs typeface="Arial" pitchFamily="34" charset="0"/>
              </a:rPr>
              <a:pPr/>
              <a:t>25</a:t>
            </a:fld>
            <a:endParaRPr lang="fr-FR" altLang="fr-FR" smtClean="0">
              <a:latin typeface="Arial" pitchFamily="34" charset="0"/>
              <a:cs typeface="Arial" pitchFamily="34" charset="0"/>
            </a:endParaRPr>
          </a:p>
        </p:txBody>
      </p:sp>
      <p:sp>
        <p:nvSpPr>
          <p:cNvPr id="294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4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D4D516-DB12-4A69-A462-4148A45C6CF1}" type="slidenum">
              <a:rPr lang="fr-FR" altLang="fr-FR" smtClean="0">
                <a:latin typeface="Arial" pitchFamily="34" charset="0"/>
                <a:cs typeface="Arial" pitchFamily="34" charset="0"/>
              </a:rPr>
              <a:pPr/>
              <a:t>26</a:t>
            </a:fld>
            <a:endParaRPr lang="fr-FR" altLang="fr-FR" smtClean="0">
              <a:latin typeface="Arial" pitchFamily="34" charset="0"/>
              <a:cs typeface="Arial" pitchFamily="34" charset="0"/>
            </a:endParaRPr>
          </a:p>
        </p:txBody>
      </p:sp>
      <p:sp>
        <p:nvSpPr>
          <p:cNvPr id="295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5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FD5C09-BD17-47F5-9D56-93F96C2FFCF5}" type="slidenum">
              <a:rPr lang="fr-FR" altLang="fr-FR" smtClean="0">
                <a:latin typeface="Arial" pitchFamily="34" charset="0"/>
                <a:cs typeface="Arial" pitchFamily="34" charset="0"/>
              </a:rPr>
              <a:pPr/>
              <a:t>27</a:t>
            </a:fld>
            <a:endParaRPr lang="fr-FR" altLang="fr-FR" smtClean="0">
              <a:latin typeface="Arial" pitchFamily="34" charset="0"/>
              <a:cs typeface="Arial" pitchFamily="34" charset="0"/>
            </a:endParaRPr>
          </a:p>
        </p:txBody>
      </p:sp>
      <p:sp>
        <p:nvSpPr>
          <p:cNvPr id="296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0A2081-EF99-4B90-8616-295E4CE81CA1}" type="slidenum">
              <a:rPr lang="fr-FR" altLang="fr-FR" smtClean="0">
                <a:latin typeface="Arial" pitchFamily="34" charset="0"/>
                <a:cs typeface="Arial" pitchFamily="34" charset="0"/>
              </a:rPr>
              <a:pPr/>
              <a:t>28</a:t>
            </a:fld>
            <a:endParaRPr lang="fr-FR" altLang="fr-FR" smtClean="0">
              <a:latin typeface="Arial" pitchFamily="34" charset="0"/>
              <a:cs typeface="Arial" pitchFamily="34" charset="0"/>
            </a:endParaRPr>
          </a:p>
        </p:txBody>
      </p:sp>
      <p:sp>
        <p:nvSpPr>
          <p:cNvPr id="297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046D5E-2D4B-48E3-88A2-7303239B6478}" type="slidenum">
              <a:rPr lang="fr-FR" altLang="fr-FR" smtClean="0">
                <a:latin typeface="Arial" pitchFamily="34" charset="0"/>
                <a:cs typeface="Arial" pitchFamily="34" charset="0"/>
              </a:rPr>
              <a:pPr/>
              <a:t>29</a:t>
            </a:fld>
            <a:endParaRPr lang="fr-FR" altLang="fr-FR" smtClean="0">
              <a:latin typeface="Arial" pitchFamily="34" charset="0"/>
              <a:cs typeface="Arial" pitchFamily="34" charset="0"/>
            </a:endParaRPr>
          </a:p>
        </p:txBody>
      </p:sp>
      <p:sp>
        <p:nvSpPr>
          <p:cNvPr id="299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9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2D92BC-EAAC-4CF6-9E69-9A2966308A99}" type="slidenum">
              <a:rPr lang="fr-FR" altLang="fr-FR" smtClean="0">
                <a:latin typeface="Arial" pitchFamily="34" charset="0"/>
                <a:cs typeface="Arial" pitchFamily="34" charset="0"/>
              </a:rPr>
              <a:pPr/>
              <a:t>30</a:t>
            </a:fld>
            <a:endParaRPr lang="fr-FR" altLang="fr-FR" smtClean="0">
              <a:latin typeface="Arial" pitchFamily="34" charset="0"/>
              <a:cs typeface="Arial" pitchFamily="34" charset="0"/>
            </a:endParaRPr>
          </a:p>
        </p:txBody>
      </p:sp>
      <p:sp>
        <p:nvSpPr>
          <p:cNvPr id="300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0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CFCB3F-4CE4-46FC-A127-BEA6F5E9AC81}" type="slidenum">
              <a:rPr lang="fr-FR" altLang="fr-FR" smtClean="0">
                <a:latin typeface="Arial" pitchFamily="34" charset="0"/>
                <a:cs typeface="Arial" pitchFamily="34" charset="0"/>
              </a:rPr>
              <a:pPr/>
              <a:t>31</a:t>
            </a:fld>
            <a:endParaRPr lang="fr-FR" altLang="fr-FR" smtClean="0">
              <a:latin typeface="Arial" pitchFamily="34" charset="0"/>
              <a:cs typeface="Arial" pitchFamily="34" charset="0"/>
            </a:endParaRPr>
          </a:p>
        </p:txBody>
      </p:sp>
      <p:sp>
        <p:nvSpPr>
          <p:cNvPr id="301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1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143E93-0954-4624-8266-F5CA2AEFDDE9}" type="slidenum">
              <a:rPr lang="fr-FR" altLang="fr-FR" smtClean="0">
                <a:latin typeface="Arial" pitchFamily="34" charset="0"/>
                <a:cs typeface="Arial" pitchFamily="34" charset="0"/>
              </a:rPr>
              <a:pPr/>
              <a:t>5</a:t>
            </a:fld>
            <a:endParaRPr lang="fr-FR" altLang="fr-FR" smtClean="0">
              <a:latin typeface="Arial" pitchFamily="34" charset="0"/>
              <a:cs typeface="Arial" pitchFamily="34" charset="0"/>
            </a:endParaRPr>
          </a:p>
        </p:txBody>
      </p:sp>
      <p:sp>
        <p:nvSpPr>
          <p:cNvPr id="274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4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03D989-513A-4849-B9B0-A50A194B2C05}" type="slidenum">
              <a:rPr lang="fr-FR" altLang="fr-FR" smtClean="0">
                <a:latin typeface="Arial" pitchFamily="34" charset="0"/>
                <a:cs typeface="Arial" pitchFamily="34" charset="0"/>
              </a:rPr>
              <a:pPr/>
              <a:t>32</a:t>
            </a:fld>
            <a:endParaRPr lang="fr-FR" altLang="fr-FR" smtClean="0">
              <a:latin typeface="Arial" pitchFamily="34" charset="0"/>
              <a:cs typeface="Arial" pitchFamily="34" charset="0"/>
            </a:endParaRPr>
          </a:p>
        </p:txBody>
      </p:sp>
      <p:sp>
        <p:nvSpPr>
          <p:cNvPr id="302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2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86C2F3-2CA9-4262-9C27-A02E96DC34A7}" type="slidenum">
              <a:rPr lang="fr-FR" altLang="fr-FR" smtClean="0">
                <a:latin typeface="Arial" pitchFamily="34" charset="0"/>
                <a:cs typeface="Arial" pitchFamily="34" charset="0"/>
              </a:rPr>
              <a:pPr/>
              <a:t>33</a:t>
            </a:fld>
            <a:endParaRPr lang="fr-FR" altLang="fr-FR" smtClean="0">
              <a:latin typeface="Arial" pitchFamily="34" charset="0"/>
              <a:cs typeface="Arial" pitchFamily="34" charset="0"/>
            </a:endParaRPr>
          </a:p>
        </p:txBody>
      </p:sp>
      <p:sp>
        <p:nvSpPr>
          <p:cNvPr id="304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FA9517-C27F-4B83-AAB2-C4ADE2DA2E1B}" type="slidenum">
              <a:rPr lang="fr-FR" altLang="fr-FR" smtClean="0">
                <a:latin typeface="Arial" pitchFamily="34" charset="0"/>
                <a:cs typeface="Arial" pitchFamily="34" charset="0"/>
              </a:rPr>
              <a:pPr/>
              <a:t>34</a:t>
            </a:fld>
            <a:endParaRPr lang="fr-FR" altLang="fr-FR" smtClean="0">
              <a:latin typeface="Arial" pitchFamily="34" charset="0"/>
              <a:cs typeface="Arial" pitchFamily="34" charset="0"/>
            </a:endParaRPr>
          </a:p>
        </p:txBody>
      </p:sp>
      <p:sp>
        <p:nvSpPr>
          <p:cNvPr id="305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5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9464F4A-54CA-4E2C-A4B6-001FA69CD2EA}" type="slidenum">
              <a:rPr lang="fr-FR" altLang="fr-FR" smtClean="0">
                <a:latin typeface="Arial" pitchFamily="34" charset="0"/>
                <a:cs typeface="Arial" pitchFamily="34" charset="0"/>
              </a:rPr>
              <a:pPr/>
              <a:t>35</a:t>
            </a:fld>
            <a:endParaRPr lang="fr-FR" altLang="fr-FR" smtClean="0">
              <a:latin typeface="Arial" pitchFamily="34" charset="0"/>
              <a:cs typeface="Arial" pitchFamily="34" charset="0"/>
            </a:endParaRPr>
          </a:p>
        </p:txBody>
      </p:sp>
      <p:sp>
        <p:nvSpPr>
          <p:cNvPr id="306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6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9621BA-8A18-4855-9241-737F88A2F345}" type="slidenum">
              <a:rPr lang="fr-FR" altLang="fr-FR" smtClean="0">
                <a:latin typeface="Arial" pitchFamily="34" charset="0"/>
                <a:cs typeface="Arial" pitchFamily="34" charset="0"/>
              </a:rPr>
              <a:pPr/>
              <a:t>36</a:t>
            </a:fld>
            <a:endParaRPr lang="fr-FR" altLang="fr-FR" smtClean="0">
              <a:latin typeface="Arial" pitchFamily="34" charset="0"/>
              <a:cs typeface="Arial" pitchFamily="34" charset="0"/>
            </a:endParaRPr>
          </a:p>
        </p:txBody>
      </p:sp>
      <p:sp>
        <p:nvSpPr>
          <p:cNvPr id="307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EBC6C07-F50A-485C-84F2-E98B0FD6BC87}" type="slidenum">
              <a:rPr lang="fr-FR" altLang="fr-FR" smtClean="0">
                <a:latin typeface="Arial" pitchFamily="34" charset="0"/>
                <a:cs typeface="Arial" pitchFamily="34" charset="0"/>
              </a:rPr>
              <a:pPr/>
              <a:t>37</a:t>
            </a:fld>
            <a:endParaRPr lang="fr-FR" altLang="fr-FR" smtClean="0">
              <a:latin typeface="Arial" pitchFamily="34" charset="0"/>
              <a:cs typeface="Arial" pitchFamily="34" charset="0"/>
            </a:endParaRPr>
          </a:p>
        </p:txBody>
      </p:sp>
      <p:sp>
        <p:nvSpPr>
          <p:cNvPr id="308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D091AA-ACED-46E9-ABFB-52FA98217867}" type="slidenum">
              <a:rPr lang="fr-FR" altLang="fr-FR" smtClean="0">
                <a:latin typeface="Arial" pitchFamily="34" charset="0"/>
                <a:cs typeface="Arial" pitchFamily="34" charset="0"/>
              </a:rPr>
              <a:pPr/>
              <a:t>38</a:t>
            </a:fld>
            <a:endParaRPr lang="fr-FR" altLang="fr-FR" smtClean="0">
              <a:latin typeface="Arial" pitchFamily="34" charset="0"/>
              <a:cs typeface="Arial" pitchFamily="34" charset="0"/>
            </a:endParaRPr>
          </a:p>
        </p:txBody>
      </p:sp>
      <p:sp>
        <p:nvSpPr>
          <p:cNvPr id="309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9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0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
        <p:nvSpPr>
          <p:cNvPr id="310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EC6D40-B2A8-497F-8203-D3E14EC845B5}" type="slidenum">
              <a:rPr lang="fr-FR" altLang="fr-FR" smtClean="0">
                <a:latin typeface="Arial" pitchFamily="34" charset="0"/>
                <a:cs typeface="Arial" pitchFamily="34" charset="0"/>
              </a:rPr>
              <a:pPr/>
              <a:t>39</a:t>
            </a:fld>
            <a:endParaRPr lang="fr-FR" altLang="fr-FR"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8F8EC0F-E8CF-4E59-A8D2-969679C34847}" type="slidenum">
              <a:rPr lang="fr-FR" altLang="fr-FR" smtClean="0">
                <a:latin typeface="Arial" pitchFamily="34" charset="0"/>
                <a:cs typeface="Arial" pitchFamily="34" charset="0"/>
              </a:rPr>
              <a:pPr/>
              <a:t>40</a:t>
            </a:fld>
            <a:endParaRPr lang="fr-FR" altLang="fr-FR" smtClean="0">
              <a:latin typeface="Arial" pitchFamily="34" charset="0"/>
              <a:cs typeface="Arial" pitchFamily="34" charset="0"/>
            </a:endParaRPr>
          </a:p>
        </p:txBody>
      </p:sp>
      <p:sp>
        <p:nvSpPr>
          <p:cNvPr id="311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1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FD561F-02FE-4A5A-B95D-D6D6C318EC2B}" type="slidenum">
              <a:rPr lang="fr-FR" altLang="fr-FR" smtClean="0">
                <a:latin typeface="Arial" pitchFamily="34" charset="0"/>
                <a:cs typeface="Arial" pitchFamily="34" charset="0"/>
              </a:rPr>
              <a:pPr/>
              <a:t>41</a:t>
            </a:fld>
            <a:endParaRPr lang="fr-FR" altLang="fr-FR" smtClean="0">
              <a:latin typeface="Arial" pitchFamily="34" charset="0"/>
              <a:cs typeface="Arial" pitchFamily="34" charset="0"/>
            </a:endParaRPr>
          </a:p>
        </p:txBody>
      </p:sp>
      <p:sp>
        <p:nvSpPr>
          <p:cNvPr id="312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2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98F65C3-2B8A-4D40-B0B4-02691C7DEB1E}" type="slidenum">
              <a:rPr lang="fr-FR" altLang="fr-FR" smtClean="0">
                <a:latin typeface="Arial" pitchFamily="34" charset="0"/>
                <a:cs typeface="Arial" pitchFamily="34" charset="0"/>
              </a:rPr>
              <a:pPr/>
              <a:t>6</a:t>
            </a:fld>
            <a:endParaRPr lang="fr-FR" altLang="fr-FR" smtClean="0">
              <a:latin typeface="Arial" pitchFamily="34" charset="0"/>
              <a:cs typeface="Arial" pitchFamily="34" charset="0"/>
            </a:endParaRPr>
          </a:p>
        </p:txBody>
      </p:sp>
      <p:sp>
        <p:nvSpPr>
          <p:cNvPr id="275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5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3D7DD7-0D90-4A0B-80EB-69325E3A95C6}" type="slidenum">
              <a:rPr lang="fr-FR" altLang="fr-FR" smtClean="0">
                <a:latin typeface="Arial" pitchFamily="34" charset="0"/>
                <a:cs typeface="Arial" pitchFamily="34" charset="0"/>
              </a:rPr>
              <a:pPr/>
              <a:t>42</a:t>
            </a:fld>
            <a:endParaRPr lang="fr-FR" altLang="fr-FR" smtClean="0">
              <a:latin typeface="Arial" pitchFamily="34" charset="0"/>
              <a:cs typeface="Arial" pitchFamily="34" charset="0"/>
            </a:endParaRPr>
          </a:p>
        </p:txBody>
      </p:sp>
      <p:sp>
        <p:nvSpPr>
          <p:cNvPr id="313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3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1CE132E-9AF2-433D-9A27-D28502F7090D}" type="slidenum">
              <a:rPr lang="fr-FR" altLang="fr-FR" smtClean="0">
                <a:latin typeface="Arial" pitchFamily="34" charset="0"/>
                <a:cs typeface="Arial" pitchFamily="34" charset="0"/>
              </a:rPr>
              <a:pPr/>
              <a:t>43</a:t>
            </a:fld>
            <a:endParaRPr lang="fr-FR" altLang="fr-FR" smtClean="0">
              <a:latin typeface="Arial" pitchFamily="34" charset="0"/>
              <a:cs typeface="Arial" pitchFamily="34" charset="0"/>
            </a:endParaRPr>
          </a:p>
        </p:txBody>
      </p:sp>
      <p:sp>
        <p:nvSpPr>
          <p:cNvPr id="314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7D345F-4572-4958-9F4D-87F9E5941E65}" type="slidenum">
              <a:rPr lang="fr-FR" altLang="fr-FR" smtClean="0">
                <a:latin typeface="Arial" pitchFamily="34" charset="0"/>
                <a:cs typeface="Arial" pitchFamily="34" charset="0"/>
              </a:rPr>
              <a:pPr/>
              <a:t>44</a:t>
            </a:fld>
            <a:endParaRPr lang="fr-FR" altLang="fr-FR" smtClean="0">
              <a:latin typeface="Arial" pitchFamily="34" charset="0"/>
              <a:cs typeface="Arial" pitchFamily="34" charset="0"/>
            </a:endParaRPr>
          </a:p>
        </p:txBody>
      </p:sp>
      <p:sp>
        <p:nvSpPr>
          <p:cNvPr id="316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6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E2A30FC-E89A-4EEE-A404-D8E092783AD5}" type="slidenum">
              <a:rPr lang="fr-FR" altLang="fr-FR" smtClean="0">
                <a:latin typeface="Arial" pitchFamily="34" charset="0"/>
                <a:cs typeface="Arial" pitchFamily="34" charset="0"/>
              </a:rPr>
              <a:pPr/>
              <a:t>45</a:t>
            </a:fld>
            <a:endParaRPr lang="fr-FR" altLang="fr-FR" smtClean="0">
              <a:latin typeface="Arial" pitchFamily="34" charset="0"/>
              <a:cs typeface="Arial" pitchFamily="34" charset="0"/>
            </a:endParaRPr>
          </a:p>
        </p:txBody>
      </p:sp>
      <p:sp>
        <p:nvSpPr>
          <p:cNvPr id="317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952C1D-3E91-4CB7-9FC3-ACD5F513BEE1}" type="slidenum">
              <a:rPr lang="fr-FR" altLang="fr-FR" smtClean="0">
                <a:latin typeface="Arial" pitchFamily="34" charset="0"/>
                <a:cs typeface="Arial" pitchFamily="34" charset="0"/>
              </a:rPr>
              <a:pPr/>
              <a:t>46</a:t>
            </a:fld>
            <a:endParaRPr lang="fr-FR" altLang="fr-FR" smtClean="0">
              <a:latin typeface="Arial" pitchFamily="34" charset="0"/>
              <a:cs typeface="Arial" pitchFamily="34" charset="0"/>
            </a:endParaRPr>
          </a:p>
        </p:txBody>
      </p:sp>
      <p:sp>
        <p:nvSpPr>
          <p:cNvPr id="318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8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10D11B-9467-4677-831A-54FB6184168D}" type="slidenum">
              <a:rPr lang="fr-FR" altLang="fr-FR" smtClean="0">
                <a:latin typeface="Arial" pitchFamily="34" charset="0"/>
                <a:cs typeface="Arial" pitchFamily="34" charset="0"/>
              </a:rPr>
              <a:pPr/>
              <a:t>47</a:t>
            </a:fld>
            <a:endParaRPr lang="fr-FR" altLang="fr-FR" smtClean="0">
              <a:latin typeface="Arial" pitchFamily="34" charset="0"/>
              <a:cs typeface="Arial" pitchFamily="34" charset="0"/>
            </a:endParaRPr>
          </a:p>
        </p:txBody>
      </p:sp>
      <p:sp>
        <p:nvSpPr>
          <p:cNvPr id="319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9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914AB2-9C88-4B3E-BB2A-CA00707BA351}" type="slidenum">
              <a:rPr lang="fr-FR" altLang="fr-FR" smtClean="0">
                <a:latin typeface="Arial" pitchFamily="34" charset="0"/>
                <a:cs typeface="Arial" pitchFamily="34" charset="0"/>
              </a:rPr>
              <a:pPr/>
              <a:t>48</a:t>
            </a:fld>
            <a:endParaRPr lang="fr-FR" altLang="fr-FR" smtClean="0">
              <a:latin typeface="Arial" pitchFamily="34" charset="0"/>
              <a:cs typeface="Arial" pitchFamily="34" charset="0"/>
            </a:endParaRPr>
          </a:p>
        </p:txBody>
      </p:sp>
      <p:sp>
        <p:nvSpPr>
          <p:cNvPr id="320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0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E3DC04-88D1-48EE-A570-FADDD9F34F53}" type="slidenum">
              <a:rPr lang="fr-FR" altLang="fr-FR" smtClean="0">
                <a:latin typeface="Arial" pitchFamily="34" charset="0"/>
                <a:cs typeface="Arial" pitchFamily="34" charset="0"/>
              </a:rPr>
              <a:pPr/>
              <a:t>49</a:t>
            </a:fld>
            <a:endParaRPr lang="fr-FR" altLang="fr-FR" smtClean="0">
              <a:latin typeface="Arial" pitchFamily="34" charset="0"/>
              <a:cs typeface="Arial" pitchFamily="34" charset="0"/>
            </a:endParaRPr>
          </a:p>
        </p:txBody>
      </p:sp>
      <p:sp>
        <p:nvSpPr>
          <p:cNvPr id="321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1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A56A26-3315-403C-BA23-5FF6726D8777}" type="slidenum">
              <a:rPr lang="fr-FR" altLang="fr-FR" smtClean="0">
                <a:latin typeface="Arial" pitchFamily="34" charset="0"/>
                <a:cs typeface="Arial" pitchFamily="34" charset="0"/>
              </a:rPr>
              <a:pPr/>
              <a:t>50</a:t>
            </a:fld>
            <a:endParaRPr lang="fr-FR" altLang="fr-FR" smtClean="0">
              <a:latin typeface="Arial" pitchFamily="34" charset="0"/>
              <a:cs typeface="Arial" pitchFamily="34" charset="0"/>
            </a:endParaRPr>
          </a:p>
        </p:txBody>
      </p:sp>
      <p:sp>
        <p:nvSpPr>
          <p:cNvPr id="322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2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6535E2-94A9-477A-8D0C-0B2F22D7E6D1}" type="slidenum">
              <a:rPr lang="fr-FR" altLang="fr-FR" smtClean="0">
                <a:latin typeface="Arial" pitchFamily="34" charset="0"/>
                <a:cs typeface="Arial" pitchFamily="34" charset="0"/>
              </a:rPr>
              <a:pPr/>
              <a:t>51</a:t>
            </a:fld>
            <a:endParaRPr lang="fr-FR" altLang="fr-FR" smtClean="0">
              <a:latin typeface="Arial" pitchFamily="34" charset="0"/>
              <a:cs typeface="Arial" pitchFamily="34" charset="0"/>
            </a:endParaRPr>
          </a:p>
        </p:txBody>
      </p:sp>
      <p:sp>
        <p:nvSpPr>
          <p:cNvPr id="323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3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F09B8C9-0813-4324-BFF9-8031BBC15795}" type="slidenum">
              <a:rPr lang="fr-FR" altLang="fr-FR" smtClean="0">
                <a:latin typeface="Arial" pitchFamily="34" charset="0"/>
                <a:cs typeface="Arial" pitchFamily="34" charset="0"/>
              </a:rPr>
              <a:pPr/>
              <a:t>7</a:t>
            </a:fld>
            <a:endParaRPr lang="fr-FR" altLang="fr-FR" smtClean="0">
              <a:latin typeface="Arial" pitchFamily="34" charset="0"/>
              <a:cs typeface="Arial" pitchFamily="34" charset="0"/>
            </a:endParaRPr>
          </a:p>
        </p:txBody>
      </p:sp>
      <p:sp>
        <p:nvSpPr>
          <p:cNvPr id="276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5B08862-9F2E-4CA6-98BD-FEBEE858ECE7}" type="slidenum">
              <a:rPr lang="fr-FR" altLang="fr-FR" smtClean="0">
                <a:latin typeface="Arial" pitchFamily="34" charset="0"/>
                <a:cs typeface="Arial" pitchFamily="34" charset="0"/>
              </a:rPr>
              <a:pPr/>
              <a:t>52</a:t>
            </a:fld>
            <a:endParaRPr lang="fr-FR" altLang="fr-FR" smtClean="0">
              <a:latin typeface="Arial" pitchFamily="34" charset="0"/>
              <a:cs typeface="Arial" pitchFamily="34" charset="0"/>
            </a:endParaRPr>
          </a:p>
        </p:txBody>
      </p:sp>
      <p:sp>
        <p:nvSpPr>
          <p:cNvPr id="324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4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03B423-1064-4ED4-8533-76A81FB1EF9F}" type="slidenum">
              <a:rPr lang="fr-FR" altLang="fr-FR" smtClean="0">
                <a:latin typeface="Arial" pitchFamily="34" charset="0"/>
                <a:cs typeface="Arial" pitchFamily="34" charset="0"/>
              </a:rPr>
              <a:pPr/>
              <a:t>53</a:t>
            </a:fld>
            <a:endParaRPr lang="fr-FR" altLang="fr-FR" smtClean="0">
              <a:latin typeface="Arial" pitchFamily="34" charset="0"/>
              <a:cs typeface="Arial" pitchFamily="34" charset="0"/>
            </a:endParaRPr>
          </a:p>
        </p:txBody>
      </p:sp>
      <p:sp>
        <p:nvSpPr>
          <p:cNvPr id="325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5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3BC584-5042-4ED5-A11F-32E3DAACBC00}" type="slidenum">
              <a:rPr lang="fr-FR" altLang="fr-FR" smtClean="0">
                <a:latin typeface="Arial" pitchFamily="34" charset="0"/>
                <a:cs typeface="Arial" pitchFamily="34" charset="0"/>
              </a:rPr>
              <a:pPr/>
              <a:t>54</a:t>
            </a:fld>
            <a:endParaRPr lang="fr-FR" altLang="fr-FR" smtClean="0">
              <a:latin typeface="Arial" pitchFamily="34" charset="0"/>
              <a:cs typeface="Arial" pitchFamily="34" charset="0"/>
            </a:endParaRPr>
          </a:p>
        </p:txBody>
      </p:sp>
      <p:sp>
        <p:nvSpPr>
          <p:cNvPr id="326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C0D0B6-6BA0-4DF5-861C-8DB204ADF7AF}" type="slidenum">
              <a:rPr lang="fr-FR" altLang="fr-FR" smtClean="0">
                <a:latin typeface="Arial" pitchFamily="34" charset="0"/>
                <a:cs typeface="Arial" pitchFamily="34" charset="0"/>
              </a:rPr>
              <a:pPr/>
              <a:t>55</a:t>
            </a:fld>
            <a:endParaRPr lang="fr-FR" altLang="fr-FR" smtClean="0">
              <a:latin typeface="Arial" pitchFamily="34" charset="0"/>
              <a:cs typeface="Arial" pitchFamily="34" charset="0"/>
            </a:endParaRPr>
          </a:p>
        </p:txBody>
      </p:sp>
      <p:sp>
        <p:nvSpPr>
          <p:cNvPr id="327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FC8B8B-6FA6-4328-A759-44F691FF9868}" type="slidenum">
              <a:rPr lang="fr-FR" altLang="fr-FR" smtClean="0">
                <a:latin typeface="Arial" pitchFamily="34" charset="0"/>
                <a:cs typeface="Arial" pitchFamily="34" charset="0"/>
              </a:rPr>
              <a:pPr/>
              <a:t>56</a:t>
            </a:fld>
            <a:endParaRPr lang="fr-FR" altLang="fr-FR" smtClean="0">
              <a:latin typeface="Arial" pitchFamily="34" charset="0"/>
              <a:cs typeface="Arial" pitchFamily="34" charset="0"/>
            </a:endParaRPr>
          </a:p>
        </p:txBody>
      </p:sp>
      <p:sp>
        <p:nvSpPr>
          <p:cNvPr id="328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8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CAC855-4E2B-4E21-AD6A-E3AAF5E1C81E}" type="slidenum">
              <a:rPr lang="fr-FR" altLang="fr-FR" smtClean="0">
                <a:latin typeface="Arial" pitchFamily="34" charset="0"/>
                <a:cs typeface="Arial" pitchFamily="34" charset="0"/>
              </a:rPr>
              <a:pPr/>
              <a:t>57</a:t>
            </a:fld>
            <a:endParaRPr lang="fr-FR" altLang="fr-FR" smtClean="0">
              <a:latin typeface="Arial" pitchFamily="34" charset="0"/>
              <a:cs typeface="Arial" pitchFamily="34" charset="0"/>
            </a:endParaRPr>
          </a:p>
        </p:txBody>
      </p:sp>
      <p:sp>
        <p:nvSpPr>
          <p:cNvPr id="329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9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776C94-83EF-4113-9DD7-3DED1040E504}" type="slidenum">
              <a:rPr lang="fr-FR" altLang="fr-FR" smtClean="0">
                <a:latin typeface="Arial" pitchFamily="34" charset="0"/>
                <a:cs typeface="Arial" pitchFamily="34" charset="0"/>
              </a:rPr>
              <a:pPr/>
              <a:t>58</a:t>
            </a:fld>
            <a:endParaRPr lang="fr-FR" altLang="fr-FR" smtClean="0">
              <a:latin typeface="Arial" pitchFamily="34" charset="0"/>
              <a:cs typeface="Arial" pitchFamily="34" charset="0"/>
            </a:endParaRPr>
          </a:p>
        </p:txBody>
      </p:sp>
      <p:sp>
        <p:nvSpPr>
          <p:cNvPr id="330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0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792F66-7874-41D3-9EFE-A66C4FF784BA}" type="slidenum">
              <a:rPr lang="fr-FR" altLang="fr-FR" smtClean="0">
                <a:latin typeface="Arial" pitchFamily="34" charset="0"/>
                <a:cs typeface="Arial" pitchFamily="34" charset="0"/>
              </a:rPr>
              <a:pPr/>
              <a:t>59</a:t>
            </a:fld>
            <a:endParaRPr lang="fr-FR" altLang="fr-FR" smtClean="0">
              <a:latin typeface="Arial" pitchFamily="34" charset="0"/>
              <a:cs typeface="Arial" pitchFamily="34" charset="0"/>
            </a:endParaRPr>
          </a:p>
        </p:txBody>
      </p:sp>
      <p:sp>
        <p:nvSpPr>
          <p:cNvPr id="331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1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76500E-043D-4437-8FAB-F7E553BC68C3}" type="slidenum">
              <a:rPr lang="fr-FR" altLang="fr-FR" smtClean="0">
                <a:latin typeface="Arial" pitchFamily="34" charset="0"/>
                <a:cs typeface="Arial" pitchFamily="34" charset="0"/>
              </a:rPr>
              <a:pPr/>
              <a:t>60</a:t>
            </a:fld>
            <a:endParaRPr lang="fr-FR" altLang="fr-FR" smtClean="0">
              <a:latin typeface="Arial" pitchFamily="34" charset="0"/>
              <a:cs typeface="Arial" pitchFamily="34" charset="0"/>
            </a:endParaRPr>
          </a:p>
        </p:txBody>
      </p:sp>
      <p:sp>
        <p:nvSpPr>
          <p:cNvPr id="332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2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6D069C-D609-4ADB-9B97-1F3B14A87E0B}" type="slidenum">
              <a:rPr lang="fr-FR" altLang="fr-FR" smtClean="0">
                <a:latin typeface="Arial" pitchFamily="34" charset="0"/>
                <a:cs typeface="Arial" pitchFamily="34" charset="0"/>
              </a:rPr>
              <a:pPr/>
              <a:t>61</a:t>
            </a:fld>
            <a:endParaRPr lang="fr-FR" altLang="fr-FR" dirty="0" smtClean="0">
              <a:latin typeface="Arial" pitchFamily="34" charset="0"/>
              <a:cs typeface="Arial" pitchFamily="34" charset="0"/>
            </a:endParaRPr>
          </a:p>
        </p:txBody>
      </p:sp>
      <p:sp>
        <p:nvSpPr>
          <p:cNvPr id="333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3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1B85CB-FD36-4C17-A613-DD34B06E9E07}" type="slidenum">
              <a:rPr lang="fr-FR" altLang="fr-FR" smtClean="0">
                <a:latin typeface="Arial" pitchFamily="34" charset="0"/>
                <a:cs typeface="Arial" pitchFamily="34" charset="0"/>
              </a:rPr>
              <a:pPr/>
              <a:t>8</a:t>
            </a:fld>
            <a:endParaRPr lang="fr-FR" altLang="fr-FR" smtClean="0">
              <a:latin typeface="Arial" pitchFamily="34" charset="0"/>
              <a:cs typeface="Arial" pitchFamily="34" charset="0"/>
            </a:endParaRPr>
          </a:p>
        </p:txBody>
      </p:sp>
      <p:sp>
        <p:nvSpPr>
          <p:cNvPr id="277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7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B89D4B-6BD7-407C-A94D-715106742466}" type="slidenum">
              <a:rPr lang="fr-FR" altLang="fr-FR" smtClean="0">
                <a:latin typeface="Arial" pitchFamily="34" charset="0"/>
                <a:cs typeface="Arial" pitchFamily="34" charset="0"/>
              </a:rPr>
              <a:pPr/>
              <a:t>62</a:t>
            </a:fld>
            <a:endParaRPr lang="fr-FR" altLang="fr-FR" dirty="0" smtClean="0">
              <a:latin typeface="Arial" pitchFamily="34" charset="0"/>
              <a:cs typeface="Arial" pitchFamily="34" charset="0"/>
            </a:endParaRPr>
          </a:p>
        </p:txBody>
      </p:sp>
      <p:sp>
        <p:nvSpPr>
          <p:cNvPr id="334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4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dirty="0" smtClean="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0B6FC4E-B563-4B65-82AE-D1E9C56FB635}" type="slidenum">
              <a:rPr lang="fr-FR" altLang="fr-FR" smtClean="0">
                <a:latin typeface="Arial" pitchFamily="34" charset="0"/>
                <a:cs typeface="Arial" pitchFamily="34" charset="0"/>
              </a:rPr>
              <a:pPr/>
              <a:t>63</a:t>
            </a:fld>
            <a:endParaRPr lang="fr-FR" altLang="fr-FR" smtClean="0">
              <a:latin typeface="Arial" pitchFamily="34" charset="0"/>
              <a:cs typeface="Arial" pitchFamily="34" charset="0"/>
            </a:endParaRPr>
          </a:p>
        </p:txBody>
      </p:sp>
      <p:sp>
        <p:nvSpPr>
          <p:cNvPr id="335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5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CF7DDA-4779-4D38-AEC4-C19DA80EE810}" type="slidenum">
              <a:rPr lang="fr-FR" altLang="fr-FR" smtClean="0">
                <a:latin typeface="Arial" pitchFamily="34" charset="0"/>
                <a:cs typeface="Arial" pitchFamily="34" charset="0"/>
              </a:rPr>
              <a:pPr/>
              <a:t>64</a:t>
            </a:fld>
            <a:endParaRPr lang="fr-FR" altLang="fr-FR" smtClean="0">
              <a:latin typeface="Arial" pitchFamily="34" charset="0"/>
              <a:cs typeface="Arial" pitchFamily="34" charset="0"/>
            </a:endParaRPr>
          </a:p>
        </p:txBody>
      </p:sp>
      <p:sp>
        <p:nvSpPr>
          <p:cNvPr id="336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6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650D0A2-DF00-4509-BDEE-7A461147777B}" type="slidenum">
              <a:rPr lang="fr-FR" altLang="fr-FR" smtClean="0">
                <a:latin typeface="Arial" pitchFamily="34" charset="0"/>
                <a:cs typeface="Arial" pitchFamily="34" charset="0"/>
              </a:rPr>
              <a:pPr/>
              <a:t>65</a:t>
            </a:fld>
            <a:endParaRPr lang="fr-FR" altLang="fr-FR" smtClean="0">
              <a:latin typeface="Arial" pitchFamily="34" charset="0"/>
              <a:cs typeface="Arial" pitchFamily="34" charset="0"/>
            </a:endParaRPr>
          </a:p>
        </p:txBody>
      </p:sp>
      <p:sp>
        <p:nvSpPr>
          <p:cNvPr id="337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C56F75-7590-4601-B5CD-35EFCD83B10F}" type="slidenum">
              <a:rPr lang="fr-FR" altLang="fr-FR" smtClean="0">
                <a:latin typeface="Arial" pitchFamily="34" charset="0"/>
                <a:cs typeface="Arial" pitchFamily="34" charset="0"/>
              </a:rPr>
              <a:pPr/>
              <a:t>66</a:t>
            </a:fld>
            <a:endParaRPr lang="fr-FR" altLang="fr-FR" smtClean="0">
              <a:latin typeface="Arial" pitchFamily="34" charset="0"/>
              <a:cs typeface="Arial" pitchFamily="34" charset="0"/>
            </a:endParaRPr>
          </a:p>
        </p:txBody>
      </p:sp>
      <p:sp>
        <p:nvSpPr>
          <p:cNvPr id="338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9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
        <p:nvSpPr>
          <p:cNvPr id="3399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5E2429-1E98-4109-970B-0F6A2CE081FB}" type="slidenum">
              <a:rPr lang="fr-FR" altLang="fr-FR" smtClean="0">
                <a:latin typeface="Arial" pitchFamily="34" charset="0"/>
                <a:cs typeface="Arial" pitchFamily="34" charset="0"/>
              </a:rPr>
              <a:pPr/>
              <a:t>67</a:t>
            </a:fld>
            <a:endParaRPr lang="fr-FR" altLang="fr-FR" smtClean="0">
              <a:latin typeface="Arial" pitchFamily="34" charset="0"/>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223510-EE19-497A-ADE0-1F96CC86CD32}" type="slidenum">
              <a:rPr lang="fr-FR" altLang="fr-FR" smtClean="0">
                <a:latin typeface="Arial" pitchFamily="34" charset="0"/>
                <a:cs typeface="Arial" pitchFamily="34" charset="0"/>
              </a:rPr>
              <a:pPr/>
              <a:t>68</a:t>
            </a:fld>
            <a:endParaRPr lang="fr-FR" altLang="fr-FR" smtClean="0">
              <a:latin typeface="Arial" pitchFamily="34" charset="0"/>
              <a:cs typeface="Arial" pitchFamily="34" charset="0"/>
            </a:endParaRPr>
          </a:p>
        </p:txBody>
      </p:sp>
      <p:sp>
        <p:nvSpPr>
          <p:cNvPr id="340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0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81C6ADB-4AC3-4E21-B60B-04E71836B16C}" type="slidenum">
              <a:rPr lang="fr-FR" altLang="fr-FR" smtClean="0">
                <a:latin typeface="Arial" pitchFamily="34" charset="0"/>
                <a:cs typeface="Arial" pitchFamily="34" charset="0"/>
              </a:rPr>
              <a:pPr/>
              <a:t>69</a:t>
            </a:fld>
            <a:endParaRPr lang="fr-FR" altLang="fr-FR" smtClean="0">
              <a:latin typeface="Arial" pitchFamily="34" charset="0"/>
              <a:cs typeface="Arial" pitchFamily="34" charset="0"/>
            </a:endParaRPr>
          </a:p>
        </p:txBody>
      </p:sp>
      <p:sp>
        <p:nvSpPr>
          <p:cNvPr id="342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2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30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
        <p:nvSpPr>
          <p:cNvPr id="3430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6191C0-B1FD-4188-96B0-5CCFE0EF1D90}" type="slidenum">
              <a:rPr lang="fr-FR" altLang="fr-FR" smtClean="0">
                <a:latin typeface="Arial" pitchFamily="34" charset="0"/>
                <a:cs typeface="Arial" pitchFamily="34" charset="0"/>
              </a:rPr>
              <a:pPr/>
              <a:t>70</a:t>
            </a:fld>
            <a:endParaRPr lang="fr-FR" altLang="fr-FR" smtClean="0">
              <a:latin typeface="Arial" pitchFamily="34" charset="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813874-5B33-47C1-A3FD-6654F99ED285}" type="slidenum">
              <a:rPr lang="fr-FR" altLang="fr-FR" smtClean="0">
                <a:latin typeface="Arial" pitchFamily="34" charset="0"/>
                <a:cs typeface="Arial" pitchFamily="34" charset="0"/>
              </a:rPr>
              <a:pPr/>
              <a:t>71</a:t>
            </a:fld>
            <a:endParaRPr lang="fr-FR" altLang="fr-FR" smtClean="0">
              <a:latin typeface="Arial" pitchFamily="34" charset="0"/>
              <a:cs typeface="Arial" pitchFamily="34" charset="0"/>
            </a:endParaRPr>
          </a:p>
        </p:txBody>
      </p:sp>
      <p:sp>
        <p:nvSpPr>
          <p:cNvPr id="344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4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A42DED5-03FA-4FB1-B92A-6B3F453BD4B4}" type="slidenum">
              <a:rPr lang="fr-FR" altLang="fr-FR" smtClean="0">
                <a:latin typeface="Arial" pitchFamily="34" charset="0"/>
                <a:cs typeface="Arial" pitchFamily="34" charset="0"/>
              </a:rPr>
              <a:pPr/>
              <a:t>9</a:t>
            </a:fld>
            <a:endParaRPr lang="fr-FR" altLang="fr-FR" smtClean="0">
              <a:latin typeface="Arial" pitchFamily="34" charset="0"/>
              <a:cs typeface="Arial" pitchFamily="34" charset="0"/>
            </a:endParaRPr>
          </a:p>
        </p:txBody>
      </p:sp>
      <p:sp>
        <p:nvSpPr>
          <p:cNvPr id="278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8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50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
        <p:nvSpPr>
          <p:cNvPr id="3450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A73F6F-9A5D-4A71-9829-2195BD2E4EE2}" type="slidenum">
              <a:rPr lang="fr-FR" altLang="fr-FR" smtClean="0">
                <a:latin typeface="Arial" pitchFamily="34" charset="0"/>
                <a:cs typeface="Arial" pitchFamily="34" charset="0"/>
              </a:rPr>
              <a:pPr/>
              <a:t>72</a:t>
            </a:fld>
            <a:endParaRPr lang="fr-FR" altLang="fr-FR" smtClean="0">
              <a:latin typeface="Arial"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618161-43A8-4B7B-AABD-720D3B7301FE}" type="slidenum">
              <a:rPr lang="fr-FR" altLang="fr-FR" smtClean="0">
                <a:latin typeface="Arial" pitchFamily="34" charset="0"/>
                <a:cs typeface="Arial" pitchFamily="34" charset="0"/>
              </a:rPr>
              <a:pPr/>
              <a:t>73</a:t>
            </a:fld>
            <a:endParaRPr lang="fr-FR" altLang="fr-FR" smtClean="0">
              <a:latin typeface="Arial" pitchFamily="34" charset="0"/>
              <a:cs typeface="Arial" pitchFamily="34" charset="0"/>
            </a:endParaRPr>
          </a:p>
        </p:txBody>
      </p:sp>
      <p:sp>
        <p:nvSpPr>
          <p:cNvPr id="346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6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42C73F-C42B-4557-8C8A-C1C7E9FA52AF}" type="slidenum">
              <a:rPr lang="fr-FR" altLang="fr-FR" smtClean="0">
                <a:latin typeface="Arial" pitchFamily="34" charset="0"/>
                <a:cs typeface="Arial" pitchFamily="34" charset="0"/>
              </a:rPr>
              <a:pPr/>
              <a:t>74</a:t>
            </a:fld>
            <a:endParaRPr lang="fr-FR" altLang="fr-FR" smtClean="0">
              <a:latin typeface="Arial" pitchFamily="34" charset="0"/>
              <a:cs typeface="Arial" pitchFamily="34" charset="0"/>
            </a:endParaRPr>
          </a:p>
        </p:txBody>
      </p:sp>
      <p:sp>
        <p:nvSpPr>
          <p:cNvPr id="347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7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4523FF-34A2-4AE1-8022-2E436A884A3B}" type="slidenum">
              <a:rPr lang="fr-FR" altLang="fr-FR" smtClean="0">
                <a:latin typeface="Arial" pitchFamily="34" charset="0"/>
                <a:cs typeface="Arial" pitchFamily="34" charset="0"/>
              </a:rPr>
              <a:pPr/>
              <a:t>75</a:t>
            </a:fld>
            <a:endParaRPr lang="fr-FR" altLang="fr-FR" smtClean="0">
              <a:latin typeface="Arial" pitchFamily="34" charset="0"/>
              <a:cs typeface="Arial" pitchFamily="34" charset="0"/>
            </a:endParaRPr>
          </a:p>
        </p:txBody>
      </p:sp>
      <p:sp>
        <p:nvSpPr>
          <p:cNvPr id="348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1FA452F-8FD3-4803-8844-1A853423DA8D}" type="slidenum">
              <a:rPr lang="fr-FR" altLang="fr-FR" smtClean="0">
                <a:latin typeface="Arial" pitchFamily="34" charset="0"/>
                <a:cs typeface="Arial" pitchFamily="34" charset="0"/>
              </a:rPr>
              <a:pPr/>
              <a:t>76</a:t>
            </a:fld>
            <a:endParaRPr lang="fr-FR" altLang="fr-FR" smtClean="0">
              <a:latin typeface="Arial" pitchFamily="34" charset="0"/>
              <a:cs typeface="Arial" pitchFamily="34" charset="0"/>
            </a:endParaRPr>
          </a:p>
        </p:txBody>
      </p:sp>
      <p:sp>
        <p:nvSpPr>
          <p:cNvPr id="349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9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88F628-9B50-48BB-B6CF-9DD66D95FD06}" type="slidenum">
              <a:rPr lang="fr-FR" altLang="fr-FR" smtClean="0">
                <a:latin typeface="Arial" pitchFamily="34" charset="0"/>
                <a:cs typeface="Arial" pitchFamily="34" charset="0"/>
              </a:rPr>
              <a:pPr/>
              <a:t>77</a:t>
            </a:fld>
            <a:endParaRPr lang="fr-FR" altLang="fr-FR" smtClean="0">
              <a:latin typeface="Arial" pitchFamily="34" charset="0"/>
              <a:cs typeface="Arial" pitchFamily="34" charset="0"/>
            </a:endParaRPr>
          </a:p>
        </p:txBody>
      </p:sp>
      <p:sp>
        <p:nvSpPr>
          <p:cNvPr id="350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0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C38448C-7B0B-4C22-8FD9-BADC762D5681}" type="slidenum">
              <a:rPr lang="fr-FR" altLang="fr-FR" smtClean="0">
                <a:latin typeface="Arial" pitchFamily="34" charset="0"/>
                <a:cs typeface="Arial" pitchFamily="34" charset="0"/>
              </a:rPr>
              <a:pPr/>
              <a:t>78</a:t>
            </a:fld>
            <a:endParaRPr lang="fr-FR" altLang="fr-FR" smtClean="0">
              <a:latin typeface="Arial" pitchFamily="34" charset="0"/>
              <a:cs typeface="Arial" pitchFamily="34" charset="0"/>
            </a:endParaRPr>
          </a:p>
        </p:txBody>
      </p:sp>
      <p:sp>
        <p:nvSpPr>
          <p:cNvPr id="351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1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EEC06F-2505-4819-98FA-3D06B3E44B33}" type="slidenum">
              <a:rPr lang="fr-FR" altLang="fr-FR" smtClean="0">
                <a:latin typeface="Arial" pitchFamily="34" charset="0"/>
                <a:cs typeface="Arial" pitchFamily="34" charset="0"/>
              </a:rPr>
              <a:pPr/>
              <a:t>10</a:t>
            </a:fld>
            <a:endParaRPr lang="fr-FR" altLang="fr-FR" smtClean="0">
              <a:latin typeface="Arial" pitchFamily="34" charset="0"/>
              <a:cs typeface="Arial" pitchFamily="34" charset="0"/>
            </a:endParaRPr>
          </a:p>
        </p:txBody>
      </p:sp>
      <p:sp>
        <p:nvSpPr>
          <p:cNvPr id="279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9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9D4634-666F-4627-AEEC-CE9B3B0BE2E1}" type="slidenum">
              <a:rPr lang="fr-FR" altLang="fr-FR" smtClean="0">
                <a:latin typeface="Arial" pitchFamily="34" charset="0"/>
                <a:cs typeface="Arial" pitchFamily="34" charset="0"/>
              </a:rPr>
              <a:pPr/>
              <a:t>11</a:t>
            </a:fld>
            <a:endParaRPr lang="fr-FR" altLang="fr-FR" smtClean="0">
              <a:latin typeface="Arial" pitchFamily="34" charset="0"/>
              <a:cs typeface="Arial" pitchFamily="34" charset="0"/>
            </a:endParaRPr>
          </a:p>
        </p:txBody>
      </p:sp>
      <p:sp>
        <p:nvSpPr>
          <p:cNvPr id="280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0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22"/>
          <p:cNvSpPr>
            <a:spLocks noGrp="1"/>
          </p:cNvSpPr>
          <p:nvPr>
            <p:ph type="sldNum" sz="quarter" idx="12"/>
          </p:nvPr>
        </p:nvSpPr>
        <p:spPr/>
        <p:txBody>
          <a:bodyPr/>
          <a:lstStyle>
            <a:lvl1pPr>
              <a:defRPr/>
            </a:lvl1pPr>
          </a:lstStyle>
          <a:p>
            <a:pPr>
              <a:defRPr/>
            </a:pPr>
            <a:fld id="{1708BB47-91DE-43EC-BAE4-6F57C4EE6BA0}"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22"/>
          <p:cNvSpPr>
            <a:spLocks noGrp="1"/>
          </p:cNvSpPr>
          <p:nvPr>
            <p:ph type="sldNum" sz="quarter" idx="12"/>
          </p:nvPr>
        </p:nvSpPr>
        <p:spPr/>
        <p:txBody>
          <a:bodyPr/>
          <a:lstStyle>
            <a:lvl1pPr>
              <a:defRPr/>
            </a:lvl1pPr>
          </a:lstStyle>
          <a:p>
            <a:pPr>
              <a:defRPr/>
            </a:pPr>
            <a:fld id="{525EB603-F2FF-4193-81A7-A2E65A51A9F2}"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22"/>
          <p:cNvSpPr>
            <a:spLocks noGrp="1"/>
          </p:cNvSpPr>
          <p:nvPr>
            <p:ph type="sldNum" sz="quarter" idx="12"/>
          </p:nvPr>
        </p:nvSpPr>
        <p:spPr/>
        <p:txBody>
          <a:bodyPr/>
          <a:lstStyle>
            <a:lvl1pPr>
              <a:defRPr/>
            </a:lvl1pPr>
          </a:lstStyle>
          <a:p>
            <a:pPr>
              <a:defRPr/>
            </a:pPr>
            <a:fld id="{8F9160FF-54F2-4C87-A690-5AD52696BB29}"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ltLang="fr-FR"/>
          </a:p>
        </p:txBody>
      </p:sp>
      <p:sp>
        <p:nvSpPr>
          <p:cNvPr id="5"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22"/>
          <p:cNvSpPr>
            <a:spLocks noGrp="1"/>
          </p:cNvSpPr>
          <p:nvPr>
            <p:ph type="sldNum" sz="quarter" idx="12"/>
          </p:nvPr>
        </p:nvSpPr>
        <p:spPr/>
        <p:txBody>
          <a:bodyPr/>
          <a:lstStyle>
            <a:lvl1pPr>
              <a:defRPr/>
            </a:lvl1pPr>
          </a:lstStyle>
          <a:p>
            <a:pPr>
              <a:defRPr/>
            </a:pPr>
            <a:fld id="{305CA1C9-7F07-4E42-B1BB-A6B0C3E68E50}"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defRPr/>
            </a:lvl1pPr>
          </a:lstStyle>
          <a:p>
            <a:pPr>
              <a:defRPr/>
            </a:pPr>
            <a:fld id="{152032B2-A8EF-4398-91F0-2F4E2637FAB8}" type="slidenum">
              <a:rPr lang="fr-FR" altLang="fr-FR"/>
              <a:pPr>
                <a:defRPr/>
              </a:pPr>
              <a:t>‹N°›</a:t>
            </a:fld>
            <a:endParaRPr lang="fr-FR" altLang="fr-FR"/>
          </a:p>
        </p:txBody>
      </p:sp>
    </p:spTree>
  </p:cSld>
  <p:clrMapOvr>
    <a:overrideClrMapping bg1="dk1" tx1="lt1" bg2="dk2" tx2="lt2" accent1="accent1" accent2="accent2" accent3="accent3" accent4="accent4" accent5="accent5" accent6="accent6" hlink="hlink" folHlink="folHlink"/>
  </p:clrMapOvr>
  <p:transition spd="med">
    <p:split orient="vert"/>
    <p:sndAc>
      <p:stSnd loop="1">
        <p:snd r:embed="rId1" name="wind.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ltLang="fr-FR"/>
          </a:p>
        </p:txBody>
      </p:sp>
      <p:sp>
        <p:nvSpPr>
          <p:cNvPr id="6"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22"/>
          <p:cNvSpPr>
            <a:spLocks noGrp="1"/>
          </p:cNvSpPr>
          <p:nvPr>
            <p:ph type="sldNum" sz="quarter" idx="12"/>
          </p:nvPr>
        </p:nvSpPr>
        <p:spPr/>
        <p:txBody>
          <a:bodyPr/>
          <a:lstStyle>
            <a:lvl1pPr>
              <a:defRPr/>
            </a:lvl1pPr>
          </a:lstStyle>
          <a:p>
            <a:pPr>
              <a:defRPr/>
            </a:pPr>
            <a:fld id="{4D2B6077-9D28-4063-8697-F14CBB9D9A05}"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endParaRPr lang="fr-FR" altLang="fr-FR"/>
          </a:p>
        </p:txBody>
      </p:sp>
      <p:sp>
        <p:nvSpPr>
          <p:cNvPr id="8"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9" name="Espace réservé du numéro de diapositive 22"/>
          <p:cNvSpPr>
            <a:spLocks noGrp="1"/>
          </p:cNvSpPr>
          <p:nvPr>
            <p:ph type="sldNum" sz="quarter" idx="12"/>
          </p:nvPr>
        </p:nvSpPr>
        <p:spPr/>
        <p:txBody>
          <a:bodyPr/>
          <a:lstStyle>
            <a:lvl1pPr>
              <a:defRPr/>
            </a:lvl1pPr>
          </a:lstStyle>
          <a:p>
            <a:pPr>
              <a:defRPr/>
            </a:pPr>
            <a:fld id="{BC494825-B188-4B90-80EC-EC40775FD518}"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endParaRPr lang="fr-FR" altLang="fr-FR"/>
          </a:p>
        </p:txBody>
      </p:sp>
      <p:sp>
        <p:nvSpPr>
          <p:cNvPr id="4"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5" name="Espace réservé du numéro de diapositive 22"/>
          <p:cNvSpPr>
            <a:spLocks noGrp="1"/>
          </p:cNvSpPr>
          <p:nvPr>
            <p:ph type="sldNum" sz="quarter" idx="12"/>
          </p:nvPr>
        </p:nvSpPr>
        <p:spPr/>
        <p:txBody>
          <a:bodyPr/>
          <a:lstStyle>
            <a:lvl1pPr>
              <a:defRPr/>
            </a:lvl1pPr>
          </a:lstStyle>
          <a:p>
            <a:pPr>
              <a:defRPr/>
            </a:pPr>
            <a:fld id="{4CE18B27-0A7E-4B8F-9731-4ED090B67CE1}"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ltLang="fr-FR"/>
          </a:p>
        </p:txBody>
      </p:sp>
      <p:sp>
        <p:nvSpPr>
          <p:cNvPr id="3"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4" name="Espace réservé du numéro de diapositive 22"/>
          <p:cNvSpPr>
            <a:spLocks noGrp="1"/>
          </p:cNvSpPr>
          <p:nvPr>
            <p:ph type="sldNum" sz="quarter" idx="12"/>
          </p:nvPr>
        </p:nvSpPr>
        <p:spPr/>
        <p:txBody>
          <a:bodyPr/>
          <a:lstStyle>
            <a:lvl1pPr>
              <a:defRPr/>
            </a:lvl1pPr>
          </a:lstStyle>
          <a:p>
            <a:pPr>
              <a:defRPr/>
            </a:pPr>
            <a:fld id="{0377918F-E557-4F0B-9625-B2320039CA30}"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ltLang="fr-FR"/>
          </a:p>
        </p:txBody>
      </p:sp>
      <p:sp>
        <p:nvSpPr>
          <p:cNvPr id="6"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22"/>
          <p:cNvSpPr>
            <a:spLocks noGrp="1"/>
          </p:cNvSpPr>
          <p:nvPr>
            <p:ph type="sldNum" sz="quarter" idx="12"/>
          </p:nvPr>
        </p:nvSpPr>
        <p:spPr/>
        <p:txBody>
          <a:bodyPr/>
          <a:lstStyle>
            <a:lvl1pPr>
              <a:defRPr/>
            </a:lvl1pPr>
          </a:lstStyle>
          <a:p>
            <a:pPr>
              <a:defRPr/>
            </a:pPr>
            <a:fld id="{24D99EDD-894E-4070-8C86-B159366CE14C}"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endParaRPr lang="fr-FR" altLang="fr-FR"/>
          </a:p>
        </p:txBody>
      </p:sp>
      <p:sp>
        <p:nvSpPr>
          <p:cNvPr id="6" name="Espace réservé du pied de page 2"/>
          <p:cNvSpPr>
            <a:spLocks noGrp="1"/>
          </p:cNvSpPr>
          <p:nvPr>
            <p:ph type="ftr" sz="quarter" idx="11"/>
          </p:nvPr>
        </p:nvSpPr>
        <p:spPr/>
        <p:txBody>
          <a:bodyPr/>
          <a:lstStyle>
            <a:lvl1pPr>
              <a:defRPr/>
            </a:lvl1pPr>
          </a:lstStyle>
          <a:p>
            <a:pPr>
              <a:defRPr/>
            </a:pPr>
            <a:endParaRPr lang="fr-FR" altLang="fr-FR"/>
          </a:p>
        </p:txBody>
      </p:sp>
      <p:sp>
        <p:nvSpPr>
          <p:cNvPr id="7" name="Espace réservé du numéro de diapositive 22"/>
          <p:cNvSpPr>
            <a:spLocks noGrp="1"/>
          </p:cNvSpPr>
          <p:nvPr>
            <p:ph type="sldNum" sz="quarter" idx="12"/>
          </p:nvPr>
        </p:nvSpPr>
        <p:spPr/>
        <p:txBody>
          <a:bodyPr/>
          <a:lstStyle>
            <a:lvl1pPr>
              <a:defRPr/>
            </a:lvl1pPr>
          </a:lstStyle>
          <a:p>
            <a:pPr>
              <a:defRPr/>
            </a:pPr>
            <a:fld id="{D0931F84-F154-4AAA-9E8B-744E7253A0B4}" type="slidenum">
              <a:rPr lang="fr-FR" altLang="fr-FR"/>
              <a:pPr>
                <a:defRPr/>
              </a:pPr>
              <a:t>‹N°›</a:t>
            </a:fld>
            <a:endParaRPr lang="fr-FR" altLang="fr-FR"/>
          </a:p>
        </p:txBody>
      </p:sp>
    </p:spTree>
  </p:cSld>
  <p:clrMapOvr>
    <a:masterClrMapping/>
  </p:clrMapOvr>
  <p:transition spd="med">
    <p:split orient="vert"/>
    <p:sndAc>
      <p:stSnd loop="1">
        <p:snd r:embed="rId1" name="wind.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3075" name="Espace réservé du texte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lt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lt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4E18AAA4-3C8D-4906-B9EE-53632FEFD3C2}" type="slidenum">
              <a:rPr lang="fr-FR" altLang="fr-FR"/>
              <a:pPr>
                <a:defRPr/>
              </a:pPr>
              <a:t>‹N°›</a:t>
            </a:fld>
            <a:endParaRPr lang="fr-FR" altLang="fr-FR"/>
          </a:p>
        </p:txBody>
      </p:sp>
    </p:spTree>
  </p:cSld>
  <p:clrMap bg1="dk1" tx1="lt1" bg2="dk2" tx2="lt2" accent1="accent1" accent2="accent2" accent3="accent3" accent4="accent4" accent5="accent5" accent6="accent6" hlink="hlink" folHlink="folHlink"/>
  <p:sldLayoutIdLst>
    <p:sldLayoutId id="2147485041" r:id="rId1"/>
    <p:sldLayoutId id="2147485042" r:id="rId2"/>
    <p:sldLayoutId id="2147485051"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Lst>
  <p:transition spd="med">
    <p:split orient="vert"/>
    <p:sndAc>
      <p:stSnd loop="1">
        <p:snd r:embed="rId13" name="wind.wav" builtIn="1"/>
      </p:stSnd>
    </p:sndAc>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a/imgres?imgurl=http://acnm.free.fr/truite%20fario04.jpg&amp;imgrefurl=http://acnm.free.fr/photos.htm&amp;h=882&amp;w=1174&amp;sz=289&amp;hl=fr&amp;start=12&amp;um=1&amp;usg=__dQGGu0D5O-ywbrSSWiKGoGFESlo=&amp;tbnid=7ANuVEFg1G0WWM:&amp;tbnh=113&amp;tbnw=150&amp;prev=/images?q=La+truite&amp;gbv=2&amp;um=1&amp;hl=f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mages.google.co.ma/imgres?imgurl=http://surfcastingmersois.free.fr/lotte.jpg&amp;imgrefurl=http://surfcastingmersois.free.fr/les_poissons.htm&amp;h=149&amp;w=260&amp;sz=11&amp;hl=fr&amp;start=4&amp;um=1&amp;usg=__hJFeW2ArDK6HPINgE6hgXrSk4zo=&amp;tbnid=tdTYYbvAyhMdZM:&amp;tbnh=64&amp;tbnw=112&amp;prev=/images?q=La+lotte&amp;gbv=2&amp;um=1&amp;hl=fr" TargetMode="External"/><Relationship Id="rId5" Type="http://schemas.openxmlformats.org/officeDocument/2006/relationships/image" Target="../media/image11.jpeg"/><Relationship Id="rId4" Type="http://schemas.openxmlformats.org/officeDocument/2006/relationships/hyperlink" Target="http://images.google.co.ma/imgres?imgurl=http://www.ocearium-croisic.fr/media/especes/photo%20fiches/lotte.jpg&amp;imgrefurl=http://www.ocearium-croisic.fr/pages/3-oceans/belle-ile/la-lotte.php&amp;h=240&amp;w=320&amp;sz=24&amp;hl=fr&amp;start=1&amp;um=1&amp;usg=__aDAGCxN8GDmTe0YxwrDw8xV04vY=&amp;tbnid=p6YyZwYlNqqkTM:&amp;tbnh=89&amp;tbnw=118&amp;prev=/images?q=La+lotte&amp;gbv=2&amp;um=1&amp;hl=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images.google.co.ma/imgres?imgurl=http://csi-buhl.oldiblog.com/sites/images/articles/164/article_1641445.jpg&amp;imgrefurl=http://csi-buhl.oldiblog.com/?page=articles&amp;rub=423011&amp;nba=3&amp;h=210&amp;w=299&amp;sz=19&amp;hl=fr&amp;start=1&amp;um=1&amp;usg=__PxXn-HkkRzKBxSa9ANFje321PoA=&amp;tbnid=zFaNJjeXCPN_FM:&amp;tbnh=81&amp;tbnw=116&amp;prev=/images?q=Le+gardon&amp;gbv=2&amp;um=1&amp;hl=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images.google.co.ma/imgres?imgurl=http://nadinature.unblog.fr/files/2008/01/rcifs009copie.jpg&amp;imgrefurl=http://nadinature.unblog.fr/&amp;h=954&amp;w=1277&amp;sz=330&amp;hl=fr&amp;start=6&amp;usg=__T_-wekg1gLD0mdyS-Vpy8RZKjkU=&amp;tbnid=uvLKecG6u0ALcM:&amp;tbnh=112&amp;tbnw=150&amp;prev=/images?q=cnidaires&amp;gbv=2&amp;hl=fr" TargetMode="External"/><Relationship Id="rId5" Type="http://schemas.openxmlformats.org/officeDocument/2006/relationships/image" Target="../media/image16.jpeg"/><Relationship Id="rId4" Type="http://schemas.openxmlformats.org/officeDocument/2006/relationships/hyperlink" Target="http://images.google.co.ma/imgres?imgurl=http://www.futura-sciences.com/uploads/RTEmagicC_0a20290d2f.jpg.jpg&amp;imgrefurl=http://www.futura-sciences.com/fr/doc/t/geologie/d/au-coeur-de-la-silice-du-silex-au-wafer_567/c3/221/p7/&amp;h=450&amp;w=393&amp;sz=38&amp;hl=fr&amp;start=1&amp;usg=__waK0tZF0PlfBfQIuijoorlzwDfE=&amp;tbnid=YTekhbxAqq_SXM:&amp;tbnh=127&amp;tbnw=111&amp;prev=/images?q=radiolaires&amp;gbv=2&amp;hl=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images.google.co.ma/imgres?imgurl=http://www.univ-lehavre.fr/cybernat/images/carcmaen.jpg&amp;imgrefurl=http://www.univ-lehavre.fr/cybernat/pages/carcmoen.htm&amp;h=283&amp;w=547&amp;sz=40&amp;hl=fr&amp;start=9&amp;usg=__huFtI8PgSECvBZIpd2M6zlg3zH4=&amp;tbnid=JpBrqy2_QlAj1M:&amp;tbnh=69&amp;tbnw=133&amp;prev=/images?q=crabe+carcinus&amp;gbv=2&amp;hl=fr" TargetMode="External"/><Relationship Id="rId5" Type="http://schemas.openxmlformats.org/officeDocument/2006/relationships/image" Target="../media/image18.jpeg"/><Relationship Id="rId4" Type="http://schemas.openxmlformats.org/officeDocument/2006/relationships/hyperlink" Target="http://images.google.co.ma/imgres?imgurl=http://www.scienceaction.asso.fr/img_video/124-aaurelia0001-zoom.jpg&amp;imgrefurl=http://www.scienceaction.asso.fr/Videos/Mer-et-littoral-Secrets-intimes-de-la-belle-Aurelia--Les--124.htm&amp;h=150&amp;w=200&amp;sz=23&amp;hl=fr&amp;start=5&amp;usg=__wvUWdbHksrh6mgbEbZ5VYkO6imY=&amp;tbnid=ypbL8Mq6PJn2RM:&amp;tbnh=78&amp;tbnw=104&amp;prev=/images?q=M%C3%A9duse+aurelia&amp;gbv=2&amp;hl=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images.google.co.ma/imgres?imgurl=http://clabedan.typepad.com/photos/uncategorized/2007/11/23/termites1.jpg&amp;imgrefurl=http://www.leblogenergie.com/habitat/index.html&amp;h=368&amp;w=490&amp;sz=71&amp;hl=fr&amp;start=17&amp;usg=__HT1gwWSzTZ7dw1pNhxrzzz7Bx1Y=&amp;tbnid=omwZBATha7jVMM:&amp;tbnh=98&amp;tbnw=130&amp;prev=/images?q=termites&amp;gbv=2&amp;hl=fr" TargetMode="External"/><Relationship Id="rId5" Type="http://schemas.openxmlformats.org/officeDocument/2006/relationships/image" Target="../media/image20.jpeg"/><Relationship Id="rId4" Type="http://schemas.openxmlformats.org/officeDocument/2006/relationships/hyperlink" Target="http://images.google.co.ma/imgres?imgurl=http://www.termites-traitement.fr/images/termite.jpg&amp;imgrefurl=http://www.termites-traitement.fr/&amp;h=961&amp;w=640&amp;sz=205&amp;hl=fr&amp;start=2&amp;usg=__PNAZ8L4ptGbmOgJNPaPyfohbcYA=&amp;tbnid=DLVC_TNpYaEdgM:&amp;tbnh=148&amp;tbnw=99&amp;prev=/images?q=termites&amp;gbv=2&amp;hl=f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images.google.co.ma/imgres?imgurl=http://colleges.ac-rouen.fr/sainte-marie/hotpotatoes/images/lombric.jpg&amp;imgrefurl=http://colleges.ac-rouen.fr/sainte-marie/hotpotatoes/lemondedesanimaux.htm&amp;h=675&amp;w=800&amp;sz=115&amp;hl=fr&amp;start=1&amp;usg=__oCknT93zAaonsDtcd0IZunNuKfk=&amp;tbnid=jpJ3R8rSn2atYM:&amp;tbnh=121&amp;tbnw=143&amp;prev=/images?q=lombric&amp;gbv=2&amp;hl=fr" TargetMode="Externa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images.google.co.ma/imgres?imgurl=http://colleges.ac-rouen.fr/sainte-marie/hotpotatoes/images/lombric.jpg&amp;imgrefurl=http://colleges.ac-rouen.fr/sainte-marie/hotpotatoes/lemondedesanimaux.htm&amp;h=675&amp;w=800&amp;sz=115&amp;hl=fr&amp;start=1&amp;usg=__oCknT93zAaonsDtcd0IZunNuKfk=&amp;tbnid=jpJ3R8rSn2atYM:&amp;tbnh=121&amp;tbnw=143&amp;prev=/images?q=lombric&amp;gbv=2&amp;hl=fr" TargetMode="Externa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images.google.co.ma/imgres?imgurl=http://doris.ffessm.fr/gestionenligne/photos_fiche_vig/patella_vulgata-fa1.jpg&amp;imgrefurl=http://doris.ffessm.fr/fiches_liste.asp?groupe_numero=31&amp;h=112&amp;w=150&amp;sz=8&amp;hl=fr&amp;start=11&amp;um=1&amp;usg=__79GR2fTLi4LLMAm9KONtqx0WtL8=&amp;tbnid=1KZZJksVqetufM:&amp;tbnh=72&amp;tbnw=96&amp;prev=/images?q=Patella,+Haliotis&amp;gbv=2&amp;um=1&amp;hl=fr" TargetMode="External"/><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images.google.co.ma/imgres?imgurl=http://www.unige.ch/sciences/biologie/biani/msg/teaching/photos%20liste/Haliotis%20tuberculata2.jpg&amp;imgrefurl=http://www.biani.unige.ch/msg/teaching/Luc_04.doc&amp;h=468&amp;w=624&amp;sz=30&amp;hl=fr&amp;start=5&amp;um=1&amp;usg=__RlLAUTNoVbsOVbug8-7w1sd561w=&amp;tbnid=FIEodjNSDi8AiM:&amp;tbnh=102&amp;tbnw=136&amp;prev=/images?q=Patella,+Haliotis&amp;gbv=2&amp;um=1&amp;hl=fr" TargetMode="Externa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hyperlink" Target="http://images.google.co.ma/imgres?imgurl=http://www.biopix.eu/Temp/JCS%20Gobius%20niger%2022315.jpg&amp;imgrefurl=http://www.biopix.eu/Photo.asp?PhotoId=16848&amp;Photo=Gobie-noir-(Gobius-niger)&amp;h=480&amp;w=640&amp;sz=62&amp;hl=fr&amp;start=6&amp;um=1&amp;usg=__PntlFKql3vdL7oquJ7PwQ-GfnGc=&amp;tbnid=jw3ZsMe4ZQH1BM:&amp;tbnh=103&amp;tbnw=137&amp;prev=/images?q=Gobius&amp;gbv=2&amp;um=1&amp;hl=fr" TargetMode="External"/><Relationship Id="rId4" Type="http://schemas.openxmlformats.org/officeDocument/2006/relationships/hyperlink" Target="http://images.google.co.ma/imgres?imgurl=http://www.marlin.ac.uk/imgs/Species/Crustacea/o_balcre.jpg&amp;imgrefurl=http://www.marlin.ac.uk/species/balanuscrenatus.htm&amp;h=600&amp;w=800&amp;sz=39&amp;hl=fr&amp;start=5&amp;um=1&amp;usg=__Hm5YYu36mHOY5Zn6MJx9Wlp_ndE=&amp;tbnid=Rkw458xwDBC_yM:&amp;tbnh=107&amp;tbnw=143&amp;prev=/images?q=Balanus&amp;gbv=2&amp;um=1&amp;hl=fr"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0063" y="457200"/>
            <a:ext cx="8215312" cy="2251075"/>
          </a:xfrm>
          <a:solidFill>
            <a:schemeClr val="accent1"/>
          </a:solidFill>
        </p:spPr>
        <p:txBody>
          <a:bodyPr/>
          <a:lstStyle/>
          <a:p>
            <a:pPr eaLnBrk="1" fontAlgn="auto" hangingPunct="1">
              <a:spcAft>
                <a:spcPts val="0"/>
              </a:spcAft>
              <a:defRPr/>
            </a:pPr>
            <a:r>
              <a:rPr lang="fr-FR" altLang="fr-FR" sz="4000" dirty="0" smtClean="0">
                <a:solidFill>
                  <a:schemeClr val="bg1"/>
                </a:solidFill>
              </a:rPr>
              <a:t>MATIERE:ECOLOGIE GENERALE </a:t>
            </a:r>
            <a:r>
              <a:rPr lang="fr-FR" altLang="fr-FR" sz="5400" dirty="0" smtClean="0">
                <a:solidFill>
                  <a:schemeClr val="bg1"/>
                </a:solidFill>
              </a:rPr>
              <a:t/>
            </a:r>
            <a:br>
              <a:rPr lang="fr-FR" altLang="fr-FR" sz="5400" dirty="0" smtClean="0">
                <a:solidFill>
                  <a:schemeClr val="bg1"/>
                </a:solidFill>
              </a:rPr>
            </a:br>
            <a:r>
              <a:rPr lang="fr-FR" altLang="fr-FR" sz="3600" dirty="0" smtClean="0">
                <a:solidFill>
                  <a:schemeClr val="bg1"/>
                </a:solidFill>
              </a:rPr>
              <a:t> </a:t>
            </a:r>
            <a:r>
              <a:rPr lang="fr-FR" altLang="fr-FR" sz="3600" dirty="0" smtClean="0">
                <a:solidFill>
                  <a:schemeClr val="tx2">
                    <a:tint val="100000"/>
                    <a:shade val="90000"/>
                    <a:satMod val="250000"/>
                    <a:alpha val="100000"/>
                  </a:schemeClr>
                </a:solidFill>
              </a:rPr>
              <a:t/>
            </a:r>
            <a:br>
              <a:rPr lang="fr-FR" altLang="fr-FR" sz="3600" dirty="0" smtClean="0">
                <a:solidFill>
                  <a:schemeClr val="tx2">
                    <a:tint val="100000"/>
                    <a:shade val="90000"/>
                    <a:satMod val="250000"/>
                    <a:alpha val="100000"/>
                  </a:schemeClr>
                </a:solidFill>
              </a:rPr>
            </a:br>
            <a:endParaRPr lang="fr-FR" altLang="fr-FR" sz="2000" dirty="0" smtClean="0">
              <a:solidFill>
                <a:schemeClr val="tx2">
                  <a:tint val="100000"/>
                  <a:shade val="90000"/>
                  <a:satMod val="250000"/>
                  <a:alpha val="100000"/>
                </a:schemeClr>
              </a:solidFill>
            </a:endParaRPr>
          </a:p>
        </p:txBody>
      </p:sp>
      <p:sp>
        <p:nvSpPr>
          <p:cNvPr id="2051" name="Rectangle 3"/>
          <p:cNvSpPr>
            <a:spLocks noGrp="1" noChangeArrowheads="1"/>
          </p:cNvSpPr>
          <p:nvPr>
            <p:ph type="subTitle" idx="1"/>
          </p:nvPr>
        </p:nvSpPr>
        <p:spPr>
          <a:xfrm>
            <a:off x="457200" y="2819400"/>
            <a:ext cx="8291513" cy="3538538"/>
          </a:xfrm>
          <a:solidFill>
            <a:schemeClr val="accent1"/>
          </a:solidFill>
        </p:spPr>
        <p:txBody>
          <a:bodyPr>
            <a:normAutofit fontScale="32500" lnSpcReduction="20000"/>
          </a:bodyPr>
          <a:lstStyle/>
          <a:p>
            <a:pPr eaLnBrk="1" fontAlgn="auto" hangingPunct="1">
              <a:spcAft>
                <a:spcPts val="0"/>
              </a:spcAft>
              <a:buFont typeface="Wingdings 2"/>
              <a:buNone/>
              <a:defRPr/>
            </a:pPr>
            <a:r>
              <a:rPr lang="fr-FR" altLang="fr-FR" sz="4800" dirty="0" smtClean="0">
                <a:solidFill>
                  <a:schemeClr val="bg1"/>
                </a:solidFill>
                <a:latin typeface="Times New Roman" pitchFamily="18" charset="0"/>
                <a:cs typeface="Times New Roman" pitchFamily="18" charset="0"/>
              </a:rPr>
              <a:t>Domaine: SNV</a:t>
            </a:r>
          </a:p>
          <a:p>
            <a:pPr eaLnBrk="1" fontAlgn="auto" hangingPunct="1">
              <a:spcAft>
                <a:spcPts val="0"/>
              </a:spcAft>
              <a:buFont typeface="Wingdings 2"/>
              <a:buNone/>
              <a:defRPr/>
            </a:pPr>
            <a:r>
              <a:rPr lang="fr-FR" altLang="fr-FR" sz="4800" dirty="0" smtClean="0">
                <a:solidFill>
                  <a:schemeClr val="bg1"/>
                </a:solidFill>
                <a:latin typeface="Times New Roman" pitchFamily="18" charset="0"/>
                <a:cs typeface="Times New Roman" pitchFamily="18" charset="0"/>
              </a:rPr>
              <a:t>Filière: Écologie et Environnement  </a:t>
            </a:r>
            <a:r>
              <a:rPr lang="fr-FR" altLang="fr-FR" sz="4800" b="1" dirty="0" smtClean="0">
                <a:solidFill>
                  <a:schemeClr val="bg1"/>
                </a:solidFill>
                <a:latin typeface="Times New Roman" pitchFamily="18" charset="0"/>
                <a:cs typeface="Times New Roman" pitchFamily="18" charset="0"/>
              </a:rPr>
              <a:t>crédits:8 coefficient:4</a:t>
            </a:r>
          </a:p>
          <a:p>
            <a:pPr eaLnBrk="1" fontAlgn="auto" hangingPunct="1">
              <a:spcAft>
                <a:spcPts val="0"/>
              </a:spcAft>
              <a:buFont typeface="Wingdings 2"/>
              <a:buNone/>
              <a:defRPr/>
            </a:pPr>
            <a:endParaRPr lang="fr-FR" altLang="fr-FR" sz="4800" b="1" dirty="0" smtClean="0">
              <a:solidFill>
                <a:schemeClr val="bg1"/>
              </a:solidFill>
              <a:latin typeface="Times New Roman" pitchFamily="18" charset="0"/>
              <a:cs typeface="Times New Roman" pitchFamily="18" charset="0"/>
            </a:endParaRPr>
          </a:p>
          <a:p>
            <a:pPr eaLnBrk="1" fontAlgn="auto" hangingPunct="1">
              <a:spcAft>
                <a:spcPts val="0"/>
              </a:spcAft>
              <a:defRPr/>
            </a:pPr>
            <a:r>
              <a:rPr lang="fr-FR" altLang="fr-FR" sz="4800" dirty="0" smtClean="0">
                <a:solidFill>
                  <a:schemeClr val="bg1"/>
                </a:solidFill>
                <a:latin typeface="Times New Roman" pitchFamily="18" charset="0"/>
                <a:cs typeface="Times New Roman" pitchFamily="18" charset="0"/>
              </a:rPr>
              <a:t>Filières: Sciences Biologiques Sciences agronomiques, Hydrologie continentale et marine</a:t>
            </a:r>
          </a:p>
          <a:p>
            <a:pPr eaLnBrk="1" fontAlgn="auto" hangingPunct="1">
              <a:spcAft>
                <a:spcPts val="0"/>
              </a:spcAft>
              <a:defRPr/>
            </a:pPr>
            <a:r>
              <a:rPr lang="fr-FR" altLang="fr-FR" sz="4800" b="1" dirty="0" smtClean="0">
                <a:solidFill>
                  <a:schemeClr val="bg1"/>
                </a:solidFill>
                <a:latin typeface="Times New Roman" pitchFamily="18" charset="0"/>
                <a:cs typeface="Times New Roman" pitchFamily="18" charset="0"/>
              </a:rPr>
              <a:t>crédits:2 coefficient:2</a:t>
            </a:r>
          </a:p>
          <a:p>
            <a:pPr eaLnBrk="1" fontAlgn="auto" hangingPunct="1">
              <a:spcAft>
                <a:spcPts val="0"/>
              </a:spcAft>
              <a:buFont typeface="Wingdings 2"/>
              <a:buNone/>
              <a:defRPr/>
            </a:pPr>
            <a:endParaRPr lang="fr-FR" sz="4800" dirty="0" smtClean="0">
              <a:solidFill>
                <a:schemeClr val="bg1"/>
              </a:solidFill>
            </a:endParaRPr>
          </a:p>
          <a:p>
            <a:pPr eaLnBrk="1" fontAlgn="auto" hangingPunct="1">
              <a:spcAft>
                <a:spcPts val="0"/>
              </a:spcAft>
              <a:buFont typeface="Wingdings 2"/>
              <a:buNone/>
              <a:defRPr/>
            </a:pPr>
            <a:endParaRPr lang="fr-FR" sz="6000" dirty="0" smtClean="0">
              <a:solidFill>
                <a:schemeClr val="bg1"/>
              </a:solidFill>
            </a:endParaRPr>
          </a:p>
          <a:p>
            <a:pPr eaLnBrk="1" fontAlgn="auto" hangingPunct="1">
              <a:spcAft>
                <a:spcPts val="0"/>
              </a:spcAft>
              <a:buFont typeface="Wingdings 2"/>
              <a:buNone/>
              <a:defRPr/>
            </a:pPr>
            <a:r>
              <a:rPr lang="fr-FR" sz="6000" dirty="0" smtClean="0">
                <a:solidFill>
                  <a:schemeClr val="bg1"/>
                </a:solidFill>
              </a:rPr>
              <a:t>M. ABOURA </a:t>
            </a:r>
            <a:r>
              <a:rPr lang="fr-FR" sz="6000" dirty="0" err="1" smtClean="0">
                <a:solidFill>
                  <a:schemeClr val="bg1"/>
                </a:solidFill>
              </a:rPr>
              <a:t>Rédda</a:t>
            </a:r>
            <a:r>
              <a:rPr lang="fr-FR" sz="6000" dirty="0" smtClean="0">
                <a:solidFill>
                  <a:schemeClr val="bg1"/>
                </a:solidFill>
              </a:rPr>
              <a:t> </a:t>
            </a:r>
            <a:r>
              <a:rPr lang="fr-FR" sz="4800" dirty="0" smtClean="0">
                <a:solidFill>
                  <a:schemeClr val="bg1"/>
                </a:solidFill>
              </a:rPr>
              <a:t>                </a:t>
            </a:r>
            <a:endParaRPr lang="fr-FR" sz="4800" dirty="0">
              <a:solidFill>
                <a:schemeClr val="bg1"/>
              </a:solidFill>
            </a:endParaRPr>
          </a:p>
          <a:p>
            <a:pPr eaLnBrk="1" fontAlgn="auto" hangingPunct="1">
              <a:spcAft>
                <a:spcPts val="0"/>
              </a:spcAft>
              <a:buFont typeface="Wingdings 2"/>
              <a:buNone/>
              <a:defRPr/>
            </a:pPr>
            <a:r>
              <a:rPr lang="fr-FR" sz="4400" dirty="0" smtClean="0">
                <a:solidFill>
                  <a:schemeClr val="bg1"/>
                </a:solidFill>
                <a:latin typeface="Times New Roman" pitchFamily="18" charset="0"/>
                <a:cs typeface="Times New Roman" pitchFamily="18" charset="0"/>
              </a:rPr>
              <a:t>              </a:t>
            </a:r>
            <a:endParaRPr lang="fr-FR" sz="4400" dirty="0" smtClean="0">
              <a:solidFill>
                <a:schemeClr val="bg1"/>
              </a:solidFill>
            </a:endParaRPr>
          </a:p>
          <a:p>
            <a:pPr eaLnBrk="1" fontAlgn="auto" hangingPunct="1">
              <a:spcAft>
                <a:spcPts val="0"/>
              </a:spcAft>
              <a:buFont typeface="Wingdings 2"/>
              <a:buNone/>
              <a:defRPr/>
            </a:pPr>
            <a:endParaRPr lang="fr-FR" sz="4800" dirty="0">
              <a:solidFill>
                <a:schemeClr val="bg1"/>
              </a:solidFill>
            </a:endParaRPr>
          </a:p>
          <a:p>
            <a:pPr eaLnBrk="1" fontAlgn="auto" hangingPunct="1">
              <a:spcAft>
                <a:spcPts val="0"/>
              </a:spcAft>
              <a:buFont typeface="Wingdings 2"/>
              <a:buNone/>
              <a:defRPr/>
            </a:pPr>
            <a:endParaRPr lang="fr-FR" sz="4800" dirty="0">
              <a:solidFill>
                <a:schemeClr val="bg1"/>
              </a:solidFill>
            </a:endParaRPr>
          </a:p>
          <a:p>
            <a:pPr eaLnBrk="1" fontAlgn="auto" hangingPunct="1">
              <a:spcAft>
                <a:spcPts val="0"/>
              </a:spcAft>
              <a:buFont typeface="Wingdings 2"/>
              <a:buNone/>
              <a:defRPr/>
            </a:pPr>
            <a:endParaRPr lang="fr-FR" altLang="fr-FR" sz="4800" dirty="0" smtClean="0">
              <a:solidFill>
                <a:schemeClr val="bg1"/>
              </a:solidFill>
            </a:endParaRPr>
          </a:p>
          <a:p>
            <a:pPr eaLnBrk="1" fontAlgn="auto" hangingPunct="1">
              <a:spcAft>
                <a:spcPts val="0"/>
              </a:spcAft>
              <a:buFont typeface="Wingdings 2"/>
              <a:buNone/>
              <a:defRPr/>
            </a:pPr>
            <a:r>
              <a:rPr lang="fr-FR" altLang="fr-FR" sz="4800" dirty="0" smtClean="0">
                <a:solidFill>
                  <a:schemeClr val="bg1"/>
                </a:solidFill>
              </a:rPr>
              <a:t>ANNEE 2019--2020</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out)">
                                      <p:cBhvr>
                                        <p:cTn id="7" dur="500"/>
                                        <p:tgtEl>
                                          <p:spTgt spid="20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box(out)">
                                      <p:cBhvr>
                                        <p:cTn id="12" dur="500"/>
                                        <p:tgtEl>
                                          <p:spTgt spid="205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51">
                                            <p:txEl>
                                              <p:pRg st="3" end="3"/>
                                            </p:txEl>
                                          </p:spTgt>
                                        </p:tgtEl>
                                        <p:attrNameLst>
                                          <p:attrName>style.visibility</p:attrName>
                                        </p:attrNameLst>
                                      </p:cBhvr>
                                      <p:to>
                                        <p:strVal val="visible"/>
                                      </p:to>
                                    </p:set>
                                    <p:animEffect transition="in" filter="box(out)">
                                      <p:cBhvr>
                                        <p:cTn id="17" dur="500"/>
                                        <p:tgtEl>
                                          <p:spTgt spid="2051">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51">
                                            <p:txEl>
                                              <p:pRg st="4" end="4"/>
                                            </p:txEl>
                                          </p:spTgt>
                                        </p:tgtEl>
                                        <p:attrNameLst>
                                          <p:attrName>style.visibility</p:attrName>
                                        </p:attrNameLst>
                                      </p:cBhvr>
                                      <p:to>
                                        <p:strVal val="visible"/>
                                      </p:to>
                                    </p:set>
                                    <p:animEffect transition="in" filter="box(out)">
                                      <p:cBhvr>
                                        <p:cTn id="22" dur="500"/>
                                        <p:tgtEl>
                                          <p:spTgt spid="2051">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51">
                                            <p:txEl>
                                              <p:pRg st="7" end="7"/>
                                            </p:txEl>
                                          </p:spTgt>
                                        </p:tgtEl>
                                        <p:attrNameLst>
                                          <p:attrName>style.visibility</p:attrName>
                                        </p:attrNameLst>
                                      </p:cBhvr>
                                      <p:to>
                                        <p:strVal val="visible"/>
                                      </p:to>
                                    </p:set>
                                    <p:animEffect transition="in" filter="box(out)">
                                      <p:cBhvr>
                                        <p:cTn id="27" dur="500"/>
                                        <p:tgtEl>
                                          <p:spTgt spid="2051">
                                            <p:txEl>
                                              <p:pRg st="7" end="7"/>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builtIn="1"/>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51">
                                            <p:txEl>
                                              <p:pRg st="8" end="8"/>
                                            </p:txEl>
                                          </p:spTgt>
                                        </p:tgtEl>
                                        <p:attrNameLst>
                                          <p:attrName>style.visibility</p:attrName>
                                        </p:attrNameLst>
                                      </p:cBhvr>
                                      <p:to>
                                        <p:strVal val="visible"/>
                                      </p:to>
                                    </p:set>
                                    <p:animEffect transition="in" filter="box(out)">
                                      <p:cBhvr>
                                        <p:cTn id="32" dur="500"/>
                                        <p:tgtEl>
                                          <p:spTgt spid="2051">
                                            <p:txEl>
                                              <p:pRg st="8" end="8"/>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builtIn="1"/>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051">
                                            <p:txEl>
                                              <p:pRg st="12" end="12"/>
                                            </p:txEl>
                                          </p:spTgt>
                                        </p:tgtEl>
                                        <p:attrNameLst>
                                          <p:attrName>style.visibility</p:attrName>
                                        </p:attrNameLst>
                                      </p:cBhvr>
                                      <p:to>
                                        <p:strVal val="visible"/>
                                      </p:to>
                                    </p:set>
                                    <p:animEffect transition="in" filter="box(out)">
                                      <p:cBhvr>
                                        <p:cTn id="37" dur="500"/>
                                        <p:tgtEl>
                                          <p:spTgt spid="2051">
                                            <p:txEl>
                                              <p:pRg st="12" end="12"/>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fr-FR" altLang="fr-FR" sz="4000" dirty="0" smtClean="0">
                <a:solidFill>
                  <a:schemeClr val="accent3">
                    <a:lumMod val="50000"/>
                  </a:schemeClr>
                </a:solidFill>
              </a:rPr>
              <a:t>A- substances dissoutes ou en suspension dans l’eau : </a:t>
            </a:r>
          </a:p>
        </p:txBody>
      </p:sp>
      <p:sp>
        <p:nvSpPr>
          <p:cNvPr id="97283" name="Rectangle 3"/>
          <p:cNvSpPr>
            <a:spLocks noGrp="1" noChangeArrowheads="1"/>
          </p:cNvSpPr>
          <p:nvPr>
            <p:ph idx="1"/>
          </p:nvPr>
        </p:nvSpPr>
        <p:spPr>
          <a:xfrm>
            <a:off x="457200" y="1600200"/>
            <a:ext cx="8329613" cy="4525963"/>
          </a:xfrm>
        </p:spPr>
        <p:txBody>
          <a:bodyPr/>
          <a:lstStyle/>
          <a:p>
            <a:pPr eaLnBrk="1" hangingPunct="1">
              <a:buFontTx/>
              <a:buNone/>
            </a:pPr>
            <a:r>
              <a:rPr lang="fr-FR" altLang="fr-FR" b="1" dirty="0" smtClean="0"/>
              <a:t>	</a:t>
            </a:r>
            <a:r>
              <a:rPr lang="fr-FR" altLang="fr-FR" b="1" dirty="0" smtClean="0">
                <a:solidFill>
                  <a:schemeClr val="bg1"/>
                </a:solidFill>
              </a:rPr>
              <a:t>a) turbidité de l’eau : </a:t>
            </a:r>
          </a:p>
          <a:p>
            <a:pPr eaLnBrk="1" hangingPunct="1">
              <a:buFontTx/>
              <a:buNone/>
            </a:pPr>
            <a:r>
              <a:rPr lang="fr-FR" altLang="fr-FR" dirty="0" smtClean="0">
                <a:solidFill>
                  <a:schemeClr val="bg1"/>
                </a:solidFill>
              </a:rPr>
              <a:t>		Une eau chargée de matière en suspension est dite turbide, on assiste alors à une diminution de l’intensité lumineuse et par conséquent les organismes ayant besoin d’un fort éclairement disparaissent. </a:t>
            </a:r>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0" y="260350"/>
            <a:ext cx="9144000" cy="4525963"/>
          </a:xfrm>
        </p:spPr>
        <p:txBody>
          <a:bodyPr/>
          <a:lstStyle/>
          <a:p>
            <a:pPr eaLnBrk="1" hangingPunct="1">
              <a:buFontTx/>
              <a:buNone/>
            </a:pPr>
            <a:r>
              <a:rPr lang="fr-FR" altLang="fr-FR" smtClean="0"/>
              <a:t>		</a:t>
            </a:r>
            <a:r>
              <a:rPr lang="fr-FR" altLang="fr-FR" smtClean="0">
                <a:solidFill>
                  <a:schemeClr val="bg1"/>
                </a:solidFill>
              </a:rPr>
              <a:t>D’autres présentent des adaptations , telles que la réduction des yeux et recherchent leur proies grâce à des organes tactiles ce qui rend les yeux facultatifs. </a:t>
            </a:r>
          </a:p>
          <a:p>
            <a:pPr eaLnBrk="1" hangingPunct="1">
              <a:buFontTx/>
              <a:buNone/>
            </a:pPr>
            <a:r>
              <a:rPr lang="fr-FR" altLang="fr-FR" smtClean="0">
                <a:solidFill>
                  <a:schemeClr val="bg1"/>
                </a:solidFill>
              </a:rPr>
              <a:t>	Ex : Le poisson </a:t>
            </a:r>
            <a:r>
              <a:rPr lang="fr-FR" altLang="fr-FR" b="1" i="1" u="sng" smtClean="0">
                <a:solidFill>
                  <a:schemeClr val="bg1"/>
                </a:solidFill>
              </a:rPr>
              <a:t>Nemachilus </a:t>
            </a:r>
            <a:r>
              <a:rPr lang="fr-FR" altLang="fr-FR" smtClean="0">
                <a:solidFill>
                  <a:schemeClr val="bg1"/>
                </a:solidFill>
              </a:rPr>
              <a:t>vit dans les torrents de l’Himalaya </a:t>
            </a:r>
          </a:p>
          <a:p>
            <a:pPr eaLnBrk="1" hangingPunct="1"/>
            <a:endParaRPr lang="fr-FR" altLang="fr-FR" smtClean="0"/>
          </a:p>
        </p:txBody>
      </p:sp>
      <p:pic>
        <p:nvPicPr>
          <p:cNvPr id="98307" name="Picture 5" descr="C65EE0E87F547572DBBF5AD542E5FD48_full"/>
          <p:cNvPicPr>
            <a:picLocks noChangeAspect="1" noChangeArrowheads="1"/>
          </p:cNvPicPr>
          <p:nvPr/>
        </p:nvPicPr>
        <p:blipFill>
          <a:blip r:embed="rId4"/>
          <a:srcRect/>
          <a:stretch>
            <a:fillRect/>
          </a:stretch>
        </p:blipFill>
        <p:spPr bwMode="auto">
          <a:xfrm>
            <a:off x="2268538" y="3357563"/>
            <a:ext cx="5619750" cy="32385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marL="54864" eaLnBrk="1" fontAlgn="auto" hangingPunct="1">
              <a:spcAft>
                <a:spcPts val="0"/>
              </a:spcAft>
              <a:defRPr/>
            </a:pPr>
            <a:r>
              <a:rPr lang="fr-FR" altLang="fr-FR" dirty="0" smtClean="0">
                <a:solidFill>
                  <a:schemeClr val="bg1"/>
                </a:solidFill>
              </a:rPr>
              <a:t>b) Les gaz dissous :</a:t>
            </a:r>
          </a:p>
        </p:txBody>
      </p:sp>
      <p:sp>
        <p:nvSpPr>
          <p:cNvPr id="99331" name="Rectangle 3"/>
          <p:cNvSpPr>
            <a:spLocks noGrp="1" noChangeArrowheads="1"/>
          </p:cNvSpPr>
          <p:nvPr>
            <p:ph idx="1"/>
          </p:nvPr>
        </p:nvSpPr>
        <p:spPr>
          <a:xfrm>
            <a:off x="571500" y="1600200"/>
            <a:ext cx="7786688" cy="4525963"/>
          </a:xfrm>
        </p:spPr>
        <p:txBody>
          <a:bodyPr/>
          <a:lstStyle/>
          <a:p>
            <a:pPr eaLnBrk="1" hangingPunct="1">
              <a:buFontTx/>
              <a:buNone/>
            </a:pPr>
            <a:r>
              <a:rPr lang="fr-FR" altLang="fr-FR" dirty="0" smtClean="0"/>
              <a:t>		</a:t>
            </a:r>
            <a:r>
              <a:rPr lang="fr-FR" altLang="fr-FR" sz="3600" dirty="0" smtClean="0">
                <a:solidFill>
                  <a:schemeClr val="bg1"/>
                </a:solidFill>
              </a:rPr>
              <a:t>L’O</a:t>
            </a:r>
            <a:r>
              <a:rPr lang="fr-FR" altLang="fr-FR" sz="3600" baseline="-25000" dirty="0" smtClean="0">
                <a:solidFill>
                  <a:schemeClr val="bg1"/>
                </a:solidFill>
              </a:rPr>
              <a:t>2</a:t>
            </a:r>
            <a:r>
              <a:rPr lang="fr-FR" altLang="fr-FR" sz="3600" dirty="0" smtClean="0">
                <a:solidFill>
                  <a:schemeClr val="bg1"/>
                </a:solidFill>
              </a:rPr>
              <a:t> et le CO</a:t>
            </a:r>
            <a:r>
              <a:rPr lang="fr-FR" altLang="fr-FR" sz="3600" baseline="-25000" dirty="0" smtClean="0">
                <a:solidFill>
                  <a:schemeClr val="bg1"/>
                </a:solidFill>
              </a:rPr>
              <a:t>2 </a:t>
            </a:r>
            <a:r>
              <a:rPr lang="fr-FR" altLang="fr-FR" sz="3600" dirty="0" smtClean="0">
                <a:solidFill>
                  <a:schemeClr val="bg1"/>
                </a:solidFill>
              </a:rPr>
              <a:t>sont les gaz les plus importants en milieu aquatique.</a:t>
            </a:r>
          </a:p>
          <a:p>
            <a:pPr eaLnBrk="1" hangingPunct="1">
              <a:buFontTx/>
              <a:buNone/>
            </a:pPr>
            <a:r>
              <a:rPr lang="fr-FR" altLang="fr-FR" sz="3600" dirty="0" smtClean="0"/>
              <a:t>		</a:t>
            </a: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0354" name="Rectangle 5"/>
          <p:cNvSpPr>
            <a:spLocks noChangeArrowheads="1"/>
          </p:cNvSpPr>
          <p:nvPr/>
        </p:nvSpPr>
        <p:spPr bwMode="auto">
          <a:xfrm>
            <a:off x="428625" y="549275"/>
            <a:ext cx="8215313" cy="2849563"/>
          </a:xfrm>
          <a:prstGeom prst="rect">
            <a:avLst/>
          </a:prstGeom>
          <a:noFill/>
          <a:ln w="9525">
            <a:noFill/>
            <a:miter lim="800000"/>
            <a:headEnd/>
            <a:tailEnd/>
          </a:ln>
        </p:spPr>
        <p:txBody>
          <a:bodyPr>
            <a:spAutoFit/>
          </a:bodyPr>
          <a:lstStyle/>
          <a:p>
            <a:pPr>
              <a:lnSpc>
                <a:spcPct val="90000"/>
              </a:lnSpc>
              <a:spcBef>
                <a:spcPct val="20000"/>
              </a:spcBef>
            </a:pPr>
            <a:r>
              <a:rPr lang="fr-FR" altLang="fr-FR" sz="3200" dirty="0">
                <a:latin typeface="Arial" pitchFamily="34" charset="0"/>
                <a:cs typeface="Arial" pitchFamily="34" charset="0"/>
              </a:rPr>
              <a:t>	</a:t>
            </a:r>
            <a:r>
              <a:rPr lang="fr-FR" altLang="fr-FR" sz="3200" dirty="0">
                <a:solidFill>
                  <a:schemeClr val="bg1"/>
                </a:solidFill>
                <a:latin typeface="Arial" pitchFamily="34" charset="0"/>
                <a:cs typeface="Arial" pitchFamily="34" charset="0"/>
              </a:rPr>
              <a:t>En milieu aquatique l’oxygène joue souvent le rôle de facteur limitant. </a:t>
            </a:r>
          </a:p>
          <a:p>
            <a:pPr>
              <a:lnSpc>
                <a:spcPct val="90000"/>
              </a:lnSpc>
              <a:spcBef>
                <a:spcPct val="20000"/>
              </a:spcBef>
            </a:pPr>
            <a:r>
              <a:rPr lang="fr-FR" altLang="fr-FR" sz="3200" dirty="0">
                <a:solidFill>
                  <a:schemeClr val="bg1"/>
                </a:solidFill>
                <a:latin typeface="Arial" pitchFamily="34" charset="0"/>
                <a:cs typeface="Arial" pitchFamily="34" charset="0"/>
              </a:rPr>
              <a:t>	Le taux d’O</a:t>
            </a:r>
            <a:r>
              <a:rPr lang="fr-FR" altLang="fr-FR" sz="3200" baseline="-25000" dirty="0">
                <a:solidFill>
                  <a:schemeClr val="bg1"/>
                </a:solidFill>
                <a:latin typeface="Arial" pitchFamily="34" charset="0"/>
                <a:cs typeface="Arial" pitchFamily="34" charset="0"/>
              </a:rPr>
              <a:t>2</a:t>
            </a:r>
            <a:r>
              <a:rPr lang="fr-FR" altLang="fr-FR" sz="3200" dirty="0">
                <a:solidFill>
                  <a:schemeClr val="bg1"/>
                </a:solidFill>
                <a:latin typeface="Arial" pitchFamily="34" charset="0"/>
                <a:cs typeface="Arial" pitchFamily="34" charset="0"/>
              </a:rPr>
              <a:t> dissous dans l’eau est en fonction décroissante de la température et elle est plus faible dans l’eau de mer que dans l’eau </a:t>
            </a:r>
            <a:r>
              <a:rPr lang="fr-FR" altLang="fr-FR" sz="3200" dirty="0" smtClean="0">
                <a:solidFill>
                  <a:schemeClr val="bg1"/>
                </a:solidFill>
                <a:latin typeface="Arial" pitchFamily="34" charset="0"/>
                <a:cs typeface="Arial" pitchFamily="34" charset="0"/>
              </a:rPr>
              <a:t>douce</a:t>
            </a:r>
            <a:r>
              <a:rPr lang="fr-FR" altLang="fr-FR" dirty="0" smtClean="0">
                <a:solidFill>
                  <a:schemeClr val="bg1"/>
                </a:solidFill>
                <a:latin typeface="Arial" pitchFamily="34" charset="0"/>
                <a:cs typeface="Arial" pitchFamily="34" charset="0"/>
              </a:rPr>
              <a:t>.</a:t>
            </a:r>
            <a:endParaRPr lang="fr-FR" altLang="fr-FR" dirty="0">
              <a:solidFill>
                <a:schemeClr val="bg1"/>
              </a:solidFill>
              <a:latin typeface="Arial" pitchFamily="34" charset="0"/>
              <a:cs typeface="Arial" pitchFamily="34" charset="0"/>
            </a:endParaRPr>
          </a:p>
        </p:txBody>
      </p:sp>
      <p:sp>
        <p:nvSpPr>
          <p:cNvPr id="87043" name="Rectangle 6"/>
          <p:cNvSpPr>
            <a:spLocks noGrp="1" noChangeArrowheads="1"/>
          </p:cNvSpPr>
          <p:nvPr>
            <p:ph type="title"/>
          </p:nvPr>
        </p:nvSpPr>
        <p:spPr>
          <a:xfrm>
            <a:off x="914400" y="0"/>
            <a:ext cx="8229600" cy="642942"/>
          </a:xfrm>
        </p:spPr>
        <p:txBody>
          <a:bodyPr>
            <a:normAutofit fontScale="90000"/>
          </a:bodyPr>
          <a:lstStyle/>
          <a:p>
            <a:pPr marL="54864" eaLnBrk="1" fontAlgn="auto" hangingPunct="1">
              <a:spcAft>
                <a:spcPts val="0"/>
              </a:spcAft>
              <a:defRPr/>
            </a:pPr>
            <a:r>
              <a:rPr lang="fr-FR" altLang="fr-FR" dirty="0" smtClean="0">
                <a:solidFill>
                  <a:schemeClr val="bg1"/>
                </a:solidFill>
              </a:rPr>
              <a:t>b1- L’oxygène</a:t>
            </a:r>
          </a:p>
        </p:txBody>
      </p:sp>
      <p:pic>
        <p:nvPicPr>
          <p:cNvPr id="100356" name="Picture 5"/>
          <p:cNvPicPr>
            <a:picLocks noChangeAspect="1" noChangeArrowheads="1"/>
          </p:cNvPicPr>
          <p:nvPr/>
        </p:nvPicPr>
        <p:blipFill>
          <a:blip r:embed="rId4"/>
          <a:srcRect/>
          <a:stretch>
            <a:fillRect/>
          </a:stretch>
        </p:blipFill>
        <p:spPr bwMode="auto">
          <a:xfrm>
            <a:off x="1071563" y="3286125"/>
            <a:ext cx="6824662" cy="33528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1378" name="Rectangle 3"/>
          <p:cNvSpPr>
            <a:spLocks noGrp="1" noChangeArrowheads="1"/>
          </p:cNvSpPr>
          <p:nvPr>
            <p:ph idx="1"/>
          </p:nvPr>
        </p:nvSpPr>
        <p:spPr>
          <a:xfrm>
            <a:off x="428625" y="1600200"/>
            <a:ext cx="8143875" cy="4525963"/>
          </a:xfrm>
        </p:spPr>
        <p:txBody>
          <a:bodyPr/>
          <a:lstStyle/>
          <a:p>
            <a:pPr eaLnBrk="1" hangingPunct="1">
              <a:buFontTx/>
              <a:buNone/>
            </a:pPr>
            <a:r>
              <a:rPr lang="fr-FR" altLang="fr-FR" dirty="0" smtClean="0"/>
              <a:t>		</a:t>
            </a:r>
            <a:r>
              <a:rPr lang="fr-FR" altLang="fr-FR" sz="3600" dirty="0" smtClean="0">
                <a:solidFill>
                  <a:schemeClr val="bg1"/>
                </a:solidFill>
              </a:rPr>
              <a:t>La résistance des animaux aquatiques aux faibles teneurs en O</a:t>
            </a:r>
            <a:r>
              <a:rPr lang="fr-FR" altLang="fr-FR" sz="3600" baseline="-25000" dirty="0" smtClean="0">
                <a:solidFill>
                  <a:schemeClr val="bg1"/>
                </a:solidFill>
              </a:rPr>
              <a:t>2</a:t>
            </a:r>
            <a:r>
              <a:rPr lang="fr-FR" altLang="fr-FR" sz="3600" dirty="0" smtClean="0">
                <a:solidFill>
                  <a:schemeClr val="bg1"/>
                </a:solidFill>
              </a:rPr>
              <a:t> est très variable selon les espèces : </a:t>
            </a:r>
          </a:p>
          <a:p>
            <a:pPr eaLnBrk="1" hangingPunct="1">
              <a:buFontTx/>
              <a:buNone/>
            </a:pPr>
            <a:endParaRPr lang="fr-FR" altLang="fr-FR" sz="3600" dirty="0" smtClean="0">
              <a:solidFill>
                <a:schemeClr val="bg1"/>
              </a:solidFill>
            </a:endParaRPr>
          </a:p>
          <a:p>
            <a:pPr eaLnBrk="1" hangingPunct="1">
              <a:buFontTx/>
              <a:buNone/>
            </a:pPr>
            <a:r>
              <a:rPr lang="fr-FR" altLang="fr-FR" sz="3600" dirty="0" smtClean="0">
                <a:solidFill>
                  <a:schemeClr val="bg1"/>
                </a:solidFill>
              </a:rPr>
              <a:t>		Chez les poissons on distingue 4 groupes</a:t>
            </a:r>
            <a:r>
              <a:rPr lang="fr-FR" altLang="fr-FR" dirty="0" smtClean="0">
                <a:solidFill>
                  <a:schemeClr val="bg1"/>
                </a:solidFill>
              </a:rPr>
              <a:t> :</a:t>
            </a: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0" y="549275"/>
            <a:ext cx="9144000" cy="5576888"/>
          </a:xfrm>
        </p:spPr>
        <p:txBody>
          <a:bodyPr/>
          <a:lstStyle/>
          <a:p>
            <a:pPr marL="609600" indent="-609600" eaLnBrk="1" hangingPunct="1">
              <a:buFontTx/>
              <a:buNone/>
            </a:pPr>
            <a:r>
              <a:rPr lang="fr-FR" altLang="fr-FR" dirty="0" smtClean="0"/>
              <a:t>		</a:t>
            </a:r>
            <a:r>
              <a:rPr lang="fr-FR" altLang="fr-FR" dirty="0" smtClean="0">
                <a:solidFill>
                  <a:schemeClr val="bg1"/>
                </a:solidFill>
              </a:rPr>
              <a:t>1- les espèces aux besoins élevés en O</a:t>
            </a:r>
            <a:r>
              <a:rPr lang="fr-FR" altLang="fr-FR" baseline="-25000" dirty="0" smtClean="0">
                <a:solidFill>
                  <a:schemeClr val="bg1"/>
                </a:solidFill>
              </a:rPr>
              <a:t>2 </a:t>
            </a:r>
            <a:r>
              <a:rPr lang="fr-FR" altLang="fr-FR" dirty="0" smtClean="0">
                <a:solidFill>
                  <a:schemeClr val="bg1"/>
                </a:solidFill>
              </a:rPr>
              <a:t>: </a:t>
            </a:r>
          </a:p>
          <a:p>
            <a:pPr marL="609600" indent="-609600" eaLnBrk="1" hangingPunct="1">
              <a:buFontTx/>
              <a:buNone/>
            </a:pPr>
            <a:endParaRPr lang="fr-FR" altLang="fr-FR" dirty="0" smtClean="0">
              <a:solidFill>
                <a:schemeClr val="bg1"/>
              </a:solidFill>
            </a:endParaRPr>
          </a:p>
          <a:p>
            <a:pPr marL="609600" indent="-609600" eaLnBrk="1" hangingPunct="1">
              <a:buFontTx/>
              <a:buNone/>
            </a:pPr>
            <a:r>
              <a:rPr lang="fr-FR" altLang="fr-FR" dirty="0" smtClean="0">
                <a:solidFill>
                  <a:schemeClr val="bg1"/>
                </a:solidFill>
              </a:rPr>
              <a:t>	7 à 11 cm</a:t>
            </a:r>
            <a:r>
              <a:rPr lang="fr-FR" altLang="fr-FR" baseline="30000" dirty="0" smtClean="0">
                <a:solidFill>
                  <a:schemeClr val="bg1"/>
                </a:solidFill>
              </a:rPr>
              <a:t>3</a:t>
            </a:r>
            <a:r>
              <a:rPr lang="fr-FR" altLang="fr-FR" dirty="0" smtClean="0">
                <a:solidFill>
                  <a:schemeClr val="bg1"/>
                </a:solidFill>
              </a:rPr>
              <a:t>/l, ce sont des espèces d’eau froide et rapide  Ex : </a:t>
            </a:r>
            <a:r>
              <a:rPr lang="fr-FR" altLang="fr-FR" b="1" dirty="0" smtClean="0">
                <a:solidFill>
                  <a:schemeClr val="bg1"/>
                </a:solidFill>
              </a:rPr>
              <a:t>La truite</a:t>
            </a:r>
            <a:r>
              <a:rPr lang="fr-FR" altLang="fr-FR" b="1" dirty="0" smtClean="0">
                <a:solidFill>
                  <a:srgbClr val="33CC33"/>
                </a:solidFill>
              </a:rPr>
              <a:t> </a:t>
            </a:r>
          </a:p>
        </p:txBody>
      </p:sp>
      <p:pic>
        <p:nvPicPr>
          <p:cNvPr id="102403" name="Picture 5" descr="truite%2520fario04">
            <a:hlinkClick r:id="rId4"/>
          </p:cNvPr>
          <p:cNvPicPr>
            <a:picLocks noChangeAspect="1" noChangeArrowheads="1"/>
          </p:cNvPicPr>
          <p:nvPr/>
        </p:nvPicPr>
        <p:blipFill>
          <a:blip r:embed="rId5"/>
          <a:srcRect/>
          <a:stretch>
            <a:fillRect/>
          </a:stretch>
        </p:blipFill>
        <p:spPr bwMode="auto">
          <a:xfrm>
            <a:off x="2411413" y="2781300"/>
            <a:ext cx="4176712" cy="314642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p:txBody>
          <a:bodyPr/>
          <a:lstStyle/>
          <a:p>
            <a:pPr marL="609600" indent="-609600" eaLnBrk="1" hangingPunct="1">
              <a:buFontTx/>
              <a:buNone/>
            </a:pPr>
            <a:r>
              <a:rPr lang="fr-FR" altLang="fr-FR" smtClean="0"/>
              <a:t>		</a:t>
            </a:r>
            <a:r>
              <a:rPr lang="fr-FR" altLang="fr-FR" smtClean="0">
                <a:solidFill>
                  <a:schemeClr val="bg1"/>
                </a:solidFill>
              </a:rPr>
              <a:t>2- les espèces qui se contentent de 5 à 7 cm</a:t>
            </a:r>
            <a:r>
              <a:rPr lang="fr-FR" altLang="fr-FR" baseline="30000" smtClean="0">
                <a:solidFill>
                  <a:schemeClr val="bg1"/>
                </a:solidFill>
              </a:rPr>
              <a:t>3</a:t>
            </a:r>
            <a:r>
              <a:rPr lang="fr-FR" altLang="fr-FR" smtClean="0">
                <a:solidFill>
                  <a:schemeClr val="bg1"/>
                </a:solidFill>
              </a:rPr>
              <a:t>/L. Ex : </a:t>
            </a:r>
            <a:r>
              <a:rPr lang="fr-FR" altLang="fr-FR" b="1" smtClean="0">
                <a:solidFill>
                  <a:schemeClr val="bg1"/>
                </a:solidFill>
              </a:rPr>
              <a:t>La lotte</a:t>
            </a:r>
          </a:p>
        </p:txBody>
      </p:sp>
      <p:pic>
        <p:nvPicPr>
          <p:cNvPr id="103427" name="Picture 5" descr="lotte">
            <a:hlinkClick r:id="rId4"/>
          </p:cNvPr>
          <p:cNvPicPr>
            <a:picLocks noChangeAspect="1" noChangeArrowheads="1"/>
          </p:cNvPicPr>
          <p:nvPr/>
        </p:nvPicPr>
        <p:blipFill>
          <a:blip r:embed="rId5"/>
          <a:srcRect/>
          <a:stretch>
            <a:fillRect/>
          </a:stretch>
        </p:blipFill>
        <p:spPr bwMode="auto">
          <a:xfrm>
            <a:off x="1643063" y="3071813"/>
            <a:ext cx="3154362" cy="2379662"/>
          </a:xfrm>
          <a:prstGeom prst="rect">
            <a:avLst/>
          </a:prstGeom>
          <a:noFill/>
          <a:ln w="9525">
            <a:noFill/>
            <a:miter lim="800000"/>
            <a:headEnd/>
            <a:tailEnd/>
          </a:ln>
        </p:spPr>
      </p:pic>
      <p:pic>
        <p:nvPicPr>
          <p:cNvPr id="103428" name="Picture 7" descr="lotte">
            <a:hlinkClick r:id="rId6"/>
          </p:cNvPr>
          <p:cNvPicPr>
            <a:picLocks noChangeAspect="1" noChangeArrowheads="1"/>
          </p:cNvPicPr>
          <p:nvPr/>
        </p:nvPicPr>
        <p:blipFill>
          <a:blip r:embed="rId7"/>
          <a:srcRect/>
          <a:stretch>
            <a:fillRect/>
          </a:stretch>
        </p:blipFill>
        <p:spPr bwMode="auto">
          <a:xfrm>
            <a:off x="5867400" y="2887663"/>
            <a:ext cx="3276600" cy="187166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p:txBody>
          <a:bodyPr/>
          <a:lstStyle/>
          <a:p>
            <a:pPr marL="609600" indent="-609600" eaLnBrk="1" hangingPunct="1">
              <a:buFontTx/>
              <a:buNone/>
            </a:pPr>
            <a:r>
              <a:rPr lang="fr-FR" altLang="fr-FR" dirty="0" smtClean="0"/>
              <a:t>	</a:t>
            </a:r>
            <a:r>
              <a:rPr lang="fr-FR" altLang="fr-FR" dirty="0" smtClean="0">
                <a:solidFill>
                  <a:schemeClr val="bg1"/>
                </a:solidFill>
              </a:rPr>
              <a:t>	3- les espèces peu exigeantes: de 4 cm</a:t>
            </a:r>
            <a:r>
              <a:rPr lang="fr-FR" altLang="fr-FR" baseline="30000" dirty="0" smtClean="0">
                <a:solidFill>
                  <a:schemeClr val="bg1"/>
                </a:solidFill>
              </a:rPr>
              <a:t>3</a:t>
            </a:r>
            <a:r>
              <a:rPr lang="fr-FR" altLang="fr-FR" dirty="0" smtClean="0">
                <a:solidFill>
                  <a:schemeClr val="bg1"/>
                </a:solidFill>
              </a:rPr>
              <a:t>/l. Ex : </a:t>
            </a:r>
            <a:r>
              <a:rPr lang="fr-FR" altLang="fr-FR" b="1" dirty="0" smtClean="0">
                <a:solidFill>
                  <a:schemeClr val="bg1"/>
                </a:solidFill>
              </a:rPr>
              <a:t>Le gardon</a:t>
            </a:r>
            <a:endParaRPr lang="fr-FR" altLang="fr-FR" dirty="0" smtClean="0">
              <a:solidFill>
                <a:schemeClr val="bg1"/>
              </a:solidFill>
            </a:endParaRPr>
          </a:p>
        </p:txBody>
      </p:sp>
      <p:pic>
        <p:nvPicPr>
          <p:cNvPr id="104451" name="Picture 5" descr="article_1641445">
            <a:hlinkClick r:id="rId4"/>
          </p:cNvPr>
          <p:cNvPicPr>
            <a:picLocks noChangeAspect="1" noChangeArrowheads="1"/>
          </p:cNvPicPr>
          <p:nvPr/>
        </p:nvPicPr>
        <p:blipFill>
          <a:blip r:embed="rId5"/>
          <a:srcRect/>
          <a:stretch>
            <a:fillRect/>
          </a:stretch>
        </p:blipFill>
        <p:spPr bwMode="auto">
          <a:xfrm>
            <a:off x="2700338" y="2997200"/>
            <a:ext cx="3744912" cy="2614613"/>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idx="1"/>
          </p:nvPr>
        </p:nvSpPr>
        <p:spPr>
          <a:xfrm>
            <a:off x="214313" y="0"/>
            <a:ext cx="8572500" cy="4525963"/>
          </a:xfrm>
        </p:spPr>
        <p:txBody>
          <a:bodyPr/>
          <a:lstStyle/>
          <a:p>
            <a:pPr eaLnBrk="1" hangingPunct="1">
              <a:buFontTx/>
              <a:buNone/>
            </a:pPr>
            <a:r>
              <a:rPr lang="fr-FR" altLang="fr-FR" dirty="0" smtClean="0"/>
              <a:t>		</a:t>
            </a:r>
            <a:r>
              <a:rPr lang="fr-FR" altLang="fr-FR" dirty="0" smtClean="0">
                <a:solidFill>
                  <a:schemeClr val="bg1"/>
                </a:solidFill>
              </a:rPr>
              <a:t>4- D’autres restent constamment immergés mais entourés d’une bulle d’air qui est retenue par un feutrage très dense de poils hydrophobe. </a:t>
            </a:r>
          </a:p>
        </p:txBody>
      </p:sp>
      <p:pic>
        <p:nvPicPr>
          <p:cNvPr id="105475" name="Picture 3"/>
          <p:cNvPicPr>
            <a:picLocks noChangeAspect="1" noChangeArrowheads="1"/>
          </p:cNvPicPr>
          <p:nvPr/>
        </p:nvPicPr>
        <p:blipFill>
          <a:blip r:embed="rId4"/>
          <a:srcRect/>
          <a:stretch>
            <a:fillRect/>
          </a:stretch>
        </p:blipFill>
        <p:spPr bwMode="auto">
          <a:xfrm>
            <a:off x="1979613" y="1916113"/>
            <a:ext cx="4464050" cy="3343275"/>
          </a:xfrm>
          <a:prstGeom prst="rect">
            <a:avLst/>
          </a:prstGeom>
          <a:noFill/>
          <a:ln w="9525">
            <a:noFill/>
            <a:miter lim="800000"/>
            <a:headEnd/>
            <a:tailEnd/>
          </a:ln>
        </p:spPr>
      </p:pic>
      <p:sp>
        <p:nvSpPr>
          <p:cNvPr id="105476" name="Rectangle 3"/>
          <p:cNvSpPr>
            <a:spLocks noChangeArrowheads="1"/>
          </p:cNvSpPr>
          <p:nvPr/>
        </p:nvSpPr>
        <p:spPr bwMode="auto">
          <a:xfrm>
            <a:off x="1763713" y="5300663"/>
            <a:ext cx="5472112" cy="646112"/>
          </a:xfrm>
          <a:prstGeom prst="rect">
            <a:avLst/>
          </a:prstGeom>
          <a:noFill/>
          <a:ln w="9525">
            <a:noFill/>
            <a:miter lim="800000"/>
            <a:headEnd/>
            <a:tailEnd/>
          </a:ln>
        </p:spPr>
        <p:txBody>
          <a:bodyPr>
            <a:spAutoFit/>
          </a:bodyPr>
          <a:lstStyle/>
          <a:p>
            <a:r>
              <a:rPr lang="fr-FR" altLang="fr-FR" b="1" i="1">
                <a:latin typeface="Arial" pitchFamily="34" charset="0"/>
                <a:cs typeface="Arial" pitchFamily="34" charset="0"/>
              </a:rPr>
              <a:t>hygrobia (notez la bulle d'air au derrière.)</a:t>
            </a:r>
            <a:endParaRPr lang="fr-FR" altLang="fr-FR">
              <a:latin typeface="Arial" pitchFamily="34" charset="0"/>
              <a:cs typeface="Arial" pitchFamily="34" charset="0"/>
            </a:endParaRPr>
          </a:p>
          <a:p>
            <a:r>
              <a:rPr lang="fr-FR" altLang="fr-FR">
                <a:latin typeface="Arial" pitchFamily="34" charset="0"/>
                <a:cs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23850" y="0"/>
            <a:ext cx="8229600" cy="1143000"/>
          </a:xfrm>
        </p:spPr>
        <p:txBody>
          <a:bodyPr/>
          <a:lstStyle/>
          <a:p>
            <a:pPr marL="54864" eaLnBrk="1" fontAlgn="auto" hangingPunct="1">
              <a:spcAft>
                <a:spcPts val="0"/>
              </a:spcAft>
              <a:defRPr/>
            </a:pPr>
            <a:r>
              <a:rPr lang="fr-FR" altLang="fr-FR" dirty="0" smtClean="0">
                <a:solidFill>
                  <a:schemeClr val="accent5">
                    <a:lumMod val="50000"/>
                  </a:schemeClr>
                </a:solidFill>
              </a:rPr>
              <a:t>b2- le gaz carbonique : </a:t>
            </a:r>
          </a:p>
        </p:txBody>
      </p:sp>
      <p:sp>
        <p:nvSpPr>
          <p:cNvPr id="106499" name="Rectangle 3"/>
          <p:cNvSpPr>
            <a:spLocks noGrp="1" noChangeArrowheads="1"/>
          </p:cNvSpPr>
          <p:nvPr>
            <p:ph idx="1"/>
          </p:nvPr>
        </p:nvSpPr>
        <p:spPr>
          <a:xfrm>
            <a:off x="0" y="1600200"/>
            <a:ext cx="9144000" cy="4997450"/>
          </a:xfrm>
        </p:spPr>
        <p:txBody>
          <a:bodyPr/>
          <a:lstStyle/>
          <a:p>
            <a:pPr eaLnBrk="1" hangingPunct="1">
              <a:buFontTx/>
              <a:buNone/>
            </a:pPr>
            <a:r>
              <a:rPr lang="fr-FR" altLang="fr-FR" smtClean="0"/>
              <a:t>		</a:t>
            </a:r>
            <a:r>
              <a:rPr lang="fr-FR" altLang="fr-FR" smtClean="0">
                <a:solidFill>
                  <a:schemeClr val="bg1"/>
                </a:solidFill>
              </a:rPr>
              <a:t>Le gaz carbonique joue un rôle considérable en agissant sur le pH de l’eau et sur sa réserve alcaline. </a:t>
            </a:r>
          </a:p>
          <a:p>
            <a:pPr eaLnBrk="1" hangingPunct="1">
              <a:buFontTx/>
              <a:buNone/>
            </a:pPr>
            <a:r>
              <a:rPr lang="fr-FR" altLang="fr-FR" smtClean="0">
                <a:solidFill>
                  <a:schemeClr val="bg1"/>
                </a:solidFill>
              </a:rPr>
              <a:t>		Le CO</a:t>
            </a:r>
            <a:r>
              <a:rPr lang="fr-FR" altLang="fr-FR" baseline="-25000" smtClean="0">
                <a:solidFill>
                  <a:schemeClr val="bg1"/>
                </a:solidFill>
              </a:rPr>
              <a:t>2</a:t>
            </a:r>
            <a:r>
              <a:rPr lang="fr-FR" altLang="fr-FR" smtClean="0">
                <a:solidFill>
                  <a:schemeClr val="bg1"/>
                </a:solidFill>
              </a:rPr>
              <a:t> intervient aussi dans l’édification des formations calcaires :</a:t>
            </a:r>
          </a:p>
          <a:p>
            <a:pPr eaLnBrk="1" hangingPunct="1">
              <a:buFontTx/>
              <a:buNone/>
            </a:pPr>
            <a:r>
              <a:rPr lang="fr-FR" altLang="fr-FR" smtClean="0">
                <a:solidFill>
                  <a:schemeClr val="bg1"/>
                </a:solidFill>
              </a:rPr>
              <a:t>		- coquilles,</a:t>
            </a:r>
          </a:p>
          <a:p>
            <a:pPr eaLnBrk="1" hangingPunct="1">
              <a:buFontTx/>
              <a:buNone/>
            </a:pPr>
            <a:r>
              <a:rPr lang="fr-FR" altLang="fr-FR" smtClean="0">
                <a:solidFill>
                  <a:schemeClr val="bg1"/>
                </a:solidFill>
              </a:rPr>
              <a:t>		- squelette, </a:t>
            </a:r>
          </a:p>
          <a:p>
            <a:pPr eaLnBrk="1" hangingPunct="1">
              <a:buFontTx/>
              <a:buNone/>
            </a:pPr>
            <a:r>
              <a:rPr lang="fr-FR" altLang="fr-FR" smtClean="0">
                <a:solidFill>
                  <a:schemeClr val="bg1"/>
                </a:solidFill>
              </a:rPr>
              <a:t>		- carapace de nombreux invertébrés). </a:t>
            </a: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428868"/>
            <a:ext cx="8229600" cy="1143000"/>
          </a:xfrm>
        </p:spPr>
        <p:txBody>
          <a:bodyPr/>
          <a:lstStyle/>
          <a:p>
            <a:pPr eaLnBrk="1" fontAlgn="auto" hangingPunct="1">
              <a:spcAft>
                <a:spcPts val="0"/>
              </a:spcAft>
              <a:defRPr/>
            </a:pPr>
            <a:r>
              <a:rPr lang="fr-FR" dirty="0" smtClean="0">
                <a:solidFill>
                  <a:schemeClr val="tx2">
                    <a:satMod val="130000"/>
                  </a:schemeClr>
                </a:solidFill>
              </a:rPr>
              <a:t>Cours </a:t>
            </a:r>
            <a:r>
              <a:rPr lang="fr-FR" dirty="0" smtClean="0">
                <a:solidFill>
                  <a:schemeClr val="tx2">
                    <a:satMod val="130000"/>
                  </a:schemeClr>
                </a:solidFill>
              </a:rPr>
              <a:t>pour 1 mois</a:t>
            </a:r>
            <a:endParaRPr lang="fr-FR" dirty="0">
              <a:solidFill>
                <a:schemeClr val="tx2">
                  <a:satMod val="130000"/>
                </a:schemeClr>
              </a:solidFill>
            </a:endParaRPr>
          </a:p>
        </p:txBody>
      </p:sp>
    </p:spTree>
  </p:cSld>
  <p:clrMapOvr>
    <a:masterClrMapping/>
  </p:clrMapOvr>
  <p:transition spd="med">
    <p:split orient="vert"/>
    <p:sndAc>
      <p:stSnd loop="1">
        <p:snd r:embed="rId2" name="wind.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marL="54864" eaLnBrk="1" fontAlgn="auto" hangingPunct="1">
              <a:spcAft>
                <a:spcPts val="0"/>
              </a:spcAft>
              <a:defRPr/>
            </a:pPr>
            <a:r>
              <a:rPr lang="fr-FR" altLang="fr-FR" dirty="0" smtClean="0">
                <a:solidFill>
                  <a:srgbClr val="0066FF"/>
                </a:solidFill>
              </a:rPr>
              <a:t>C) Les sels minéraux</a:t>
            </a:r>
            <a:r>
              <a:rPr lang="fr-FR" altLang="fr-FR" dirty="0" smtClean="0">
                <a:solidFill>
                  <a:schemeClr val="tx2">
                    <a:tint val="100000"/>
                    <a:shade val="90000"/>
                    <a:satMod val="250000"/>
                    <a:alpha val="100000"/>
                  </a:schemeClr>
                </a:solidFill>
              </a:rPr>
              <a:t> :</a:t>
            </a:r>
          </a:p>
        </p:txBody>
      </p:sp>
      <p:sp>
        <p:nvSpPr>
          <p:cNvPr id="107523" name="Rectangle 3"/>
          <p:cNvSpPr>
            <a:spLocks noGrp="1" noChangeArrowheads="1"/>
          </p:cNvSpPr>
          <p:nvPr>
            <p:ph idx="1"/>
          </p:nvPr>
        </p:nvSpPr>
        <p:spPr>
          <a:xfrm>
            <a:off x="457200" y="1600200"/>
            <a:ext cx="8686800" cy="4525963"/>
          </a:xfrm>
        </p:spPr>
        <p:txBody>
          <a:bodyPr/>
          <a:lstStyle/>
          <a:p>
            <a:pPr eaLnBrk="1" hangingPunct="1">
              <a:buFontTx/>
              <a:buNone/>
            </a:pPr>
            <a:r>
              <a:rPr lang="fr-FR" altLang="fr-FR" smtClean="0"/>
              <a:t>		</a:t>
            </a:r>
            <a:r>
              <a:rPr lang="fr-FR" altLang="fr-FR" smtClean="0">
                <a:solidFill>
                  <a:schemeClr val="bg1"/>
                </a:solidFill>
              </a:rPr>
              <a:t>les eaux naturelles ont des concentrations en sels dissous très variables.</a:t>
            </a: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68313" y="0"/>
            <a:ext cx="8229600" cy="936625"/>
          </a:xfrm>
        </p:spPr>
        <p:txBody>
          <a:bodyPr/>
          <a:lstStyle/>
          <a:p>
            <a:pPr marL="54864" eaLnBrk="1" fontAlgn="auto" hangingPunct="1">
              <a:spcAft>
                <a:spcPts val="0"/>
              </a:spcAft>
              <a:defRPr/>
            </a:pPr>
            <a:r>
              <a:rPr lang="fr-FR" altLang="fr-FR" smtClean="0">
                <a:solidFill>
                  <a:srgbClr val="00FFFF"/>
                </a:solidFill>
              </a:rPr>
              <a:t>C1- les eaux douces :</a:t>
            </a:r>
            <a:r>
              <a:rPr lang="fr-FR" altLang="fr-FR" smtClean="0">
                <a:solidFill>
                  <a:schemeClr val="tx2">
                    <a:tint val="100000"/>
                    <a:shade val="90000"/>
                    <a:satMod val="250000"/>
                    <a:alpha val="100000"/>
                  </a:schemeClr>
                </a:solidFill>
              </a:rPr>
              <a:t> </a:t>
            </a:r>
          </a:p>
        </p:txBody>
      </p:sp>
      <p:sp>
        <p:nvSpPr>
          <p:cNvPr id="108547" name="Rectangle 3"/>
          <p:cNvSpPr>
            <a:spLocks noGrp="1" noChangeArrowheads="1"/>
          </p:cNvSpPr>
          <p:nvPr>
            <p:ph idx="1"/>
          </p:nvPr>
        </p:nvSpPr>
        <p:spPr>
          <a:xfrm>
            <a:off x="179388" y="908050"/>
            <a:ext cx="8686800" cy="5949950"/>
          </a:xfrm>
        </p:spPr>
        <p:txBody>
          <a:bodyPr/>
          <a:lstStyle/>
          <a:p>
            <a:pPr eaLnBrk="1" hangingPunct="1">
              <a:lnSpc>
                <a:spcPct val="80000"/>
              </a:lnSpc>
              <a:buFontTx/>
              <a:buNone/>
            </a:pPr>
            <a:r>
              <a:rPr lang="fr-FR" altLang="fr-FR" smtClean="0"/>
              <a:t>		</a:t>
            </a:r>
            <a:r>
              <a:rPr lang="fr-FR" altLang="fr-FR" smtClean="0">
                <a:solidFill>
                  <a:schemeClr val="bg1"/>
                </a:solidFill>
              </a:rPr>
              <a:t>les substances dissoutes les plus importantes sont dans l’ordre : </a:t>
            </a:r>
          </a:p>
          <a:p>
            <a:pPr eaLnBrk="1" hangingPunct="1">
              <a:lnSpc>
                <a:spcPct val="80000"/>
              </a:lnSpc>
              <a:buFontTx/>
              <a:buNone/>
            </a:pPr>
            <a:r>
              <a:rPr lang="fr-FR" altLang="fr-FR" smtClean="0">
                <a:solidFill>
                  <a:srgbClr val="CC3300"/>
                </a:solidFill>
              </a:rPr>
              <a:t>			</a:t>
            </a:r>
            <a:r>
              <a:rPr lang="fr-FR" altLang="fr-FR" b="1" smtClean="0">
                <a:solidFill>
                  <a:srgbClr val="CC3300"/>
                </a:solidFill>
              </a:rPr>
              <a:t>les carbonates, </a:t>
            </a:r>
          </a:p>
          <a:p>
            <a:pPr eaLnBrk="1" hangingPunct="1">
              <a:lnSpc>
                <a:spcPct val="80000"/>
              </a:lnSpc>
              <a:buFontTx/>
              <a:buNone/>
            </a:pPr>
            <a:r>
              <a:rPr lang="fr-FR" altLang="fr-FR" b="1" smtClean="0">
                <a:solidFill>
                  <a:srgbClr val="CC3300"/>
                </a:solidFill>
              </a:rPr>
              <a:t>			les sulfates, </a:t>
            </a:r>
          </a:p>
          <a:p>
            <a:pPr eaLnBrk="1" hangingPunct="1">
              <a:lnSpc>
                <a:spcPct val="80000"/>
              </a:lnSpc>
              <a:buFontTx/>
              <a:buNone/>
            </a:pPr>
            <a:r>
              <a:rPr lang="fr-FR" altLang="fr-FR" b="1" smtClean="0">
                <a:solidFill>
                  <a:srgbClr val="CC3300"/>
                </a:solidFill>
              </a:rPr>
              <a:t>			les chlorures</a:t>
            </a:r>
            <a:r>
              <a:rPr lang="fr-FR" altLang="fr-FR" b="1" smtClean="0"/>
              <a:t>. </a:t>
            </a:r>
          </a:p>
          <a:p>
            <a:pPr eaLnBrk="1" hangingPunct="1">
              <a:lnSpc>
                <a:spcPct val="80000"/>
              </a:lnSpc>
              <a:buFontTx/>
              <a:buNone/>
            </a:pPr>
            <a:endParaRPr lang="fr-FR" altLang="fr-FR" b="1" smtClean="0"/>
          </a:p>
          <a:p>
            <a:pPr eaLnBrk="1" hangingPunct="1">
              <a:lnSpc>
                <a:spcPct val="80000"/>
              </a:lnSpc>
              <a:buFontTx/>
              <a:buNone/>
            </a:pPr>
            <a:r>
              <a:rPr lang="fr-FR" altLang="fr-FR" smtClean="0"/>
              <a:t>	</a:t>
            </a:r>
            <a:r>
              <a:rPr lang="fr-FR" altLang="fr-FR" smtClean="0">
                <a:solidFill>
                  <a:schemeClr val="bg1"/>
                </a:solidFill>
              </a:rPr>
              <a:t>	Alors que l’ordre d’importance des cations est : </a:t>
            </a:r>
          </a:p>
          <a:p>
            <a:pPr eaLnBrk="1" hangingPunct="1">
              <a:lnSpc>
                <a:spcPct val="80000"/>
              </a:lnSpc>
              <a:buFontTx/>
              <a:buNone/>
            </a:pPr>
            <a:r>
              <a:rPr lang="fr-FR" altLang="fr-FR" smtClean="0">
                <a:solidFill>
                  <a:srgbClr val="CC3300"/>
                </a:solidFill>
              </a:rPr>
              <a:t>			</a:t>
            </a:r>
            <a:r>
              <a:rPr lang="fr-FR" altLang="fr-FR" b="1" smtClean="0">
                <a:solidFill>
                  <a:srgbClr val="CC3300"/>
                </a:solidFill>
              </a:rPr>
              <a:t>calcium, </a:t>
            </a:r>
          </a:p>
          <a:p>
            <a:pPr eaLnBrk="1" hangingPunct="1">
              <a:lnSpc>
                <a:spcPct val="80000"/>
              </a:lnSpc>
              <a:buFontTx/>
              <a:buNone/>
            </a:pPr>
            <a:r>
              <a:rPr lang="fr-FR" altLang="fr-FR" b="1" smtClean="0">
                <a:solidFill>
                  <a:srgbClr val="CC3300"/>
                </a:solidFill>
              </a:rPr>
              <a:t>			magnésium, </a:t>
            </a:r>
          </a:p>
          <a:p>
            <a:pPr eaLnBrk="1" hangingPunct="1">
              <a:lnSpc>
                <a:spcPct val="80000"/>
              </a:lnSpc>
              <a:buFontTx/>
              <a:buNone/>
            </a:pPr>
            <a:r>
              <a:rPr lang="fr-FR" altLang="fr-FR" b="1" smtClean="0">
                <a:solidFill>
                  <a:srgbClr val="CC3300"/>
                </a:solidFill>
              </a:rPr>
              <a:t>			sodium, </a:t>
            </a:r>
          </a:p>
          <a:p>
            <a:pPr eaLnBrk="1" hangingPunct="1">
              <a:lnSpc>
                <a:spcPct val="80000"/>
              </a:lnSpc>
              <a:buFontTx/>
              <a:buNone/>
            </a:pPr>
            <a:r>
              <a:rPr lang="fr-FR" altLang="fr-FR" b="1" smtClean="0">
                <a:solidFill>
                  <a:srgbClr val="CC3300"/>
                </a:solidFill>
              </a:rPr>
              <a:t>			potassium.</a:t>
            </a:r>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p:txBody>
          <a:bodyPr/>
          <a:lstStyle/>
          <a:p>
            <a:pPr eaLnBrk="1" hangingPunct="1"/>
            <a:r>
              <a:rPr lang="fr-FR" altLang="fr-FR" dirty="0" smtClean="0">
                <a:solidFill>
                  <a:schemeClr val="bg1"/>
                </a:solidFill>
              </a:rPr>
              <a:t>Beaucoup de mollusques et de crustacés ont besoin de calcium pour fabriquer leurs coquilles et leurs carapaces.</a:t>
            </a:r>
          </a:p>
        </p:txBody>
      </p:sp>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4864" eaLnBrk="1" fontAlgn="auto" hangingPunct="1">
              <a:spcAft>
                <a:spcPts val="0"/>
              </a:spcAft>
              <a:defRPr/>
            </a:pPr>
            <a:r>
              <a:rPr lang="fr-FR" altLang="fr-FR" smtClean="0">
                <a:solidFill>
                  <a:srgbClr val="00FFFF"/>
                </a:solidFill>
              </a:rPr>
              <a:t>C2- l’eau de mer :</a:t>
            </a:r>
            <a:r>
              <a:rPr lang="fr-FR" altLang="fr-FR" smtClean="0">
                <a:solidFill>
                  <a:schemeClr val="tx2">
                    <a:tint val="100000"/>
                    <a:shade val="90000"/>
                    <a:satMod val="250000"/>
                    <a:alpha val="100000"/>
                  </a:schemeClr>
                </a:solidFill>
              </a:rPr>
              <a:t> </a:t>
            </a:r>
          </a:p>
        </p:txBody>
      </p:sp>
      <p:sp>
        <p:nvSpPr>
          <p:cNvPr id="110595" name="Rectangle 3"/>
          <p:cNvSpPr>
            <a:spLocks noGrp="1" noChangeArrowheads="1"/>
          </p:cNvSpPr>
          <p:nvPr>
            <p:ph idx="1"/>
          </p:nvPr>
        </p:nvSpPr>
        <p:spPr>
          <a:xfrm>
            <a:off x="-180975" y="1412875"/>
            <a:ext cx="9324975" cy="4525963"/>
          </a:xfrm>
        </p:spPr>
        <p:txBody>
          <a:bodyPr/>
          <a:lstStyle/>
          <a:p>
            <a:pPr eaLnBrk="1" hangingPunct="1">
              <a:buFontTx/>
              <a:buNone/>
            </a:pPr>
            <a:r>
              <a:rPr lang="fr-FR" altLang="fr-FR" dirty="0" smtClean="0"/>
              <a:t>		</a:t>
            </a:r>
            <a:r>
              <a:rPr lang="fr-FR" altLang="fr-FR" dirty="0" smtClean="0">
                <a:solidFill>
                  <a:schemeClr val="bg1"/>
                </a:solidFill>
              </a:rPr>
              <a:t>Sa composition chimique est plus stable que celle des eaux douces. </a:t>
            </a:r>
          </a:p>
          <a:p>
            <a:pPr eaLnBrk="1" hangingPunct="1">
              <a:buFontTx/>
              <a:buNone/>
            </a:pPr>
            <a:r>
              <a:rPr lang="fr-FR" altLang="fr-FR" dirty="0" smtClean="0">
                <a:solidFill>
                  <a:srgbClr val="CC3300"/>
                </a:solidFill>
              </a:rPr>
              <a:t>		La salinité </a:t>
            </a:r>
            <a:r>
              <a:rPr lang="fr-FR" altLang="fr-FR" dirty="0" smtClean="0">
                <a:solidFill>
                  <a:schemeClr val="bg1"/>
                </a:solidFill>
              </a:rPr>
              <a:t>moyenne est de l’ordre de </a:t>
            </a:r>
            <a:r>
              <a:rPr lang="fr-FR" altLang="fr-FR" dirty="0" smtClean="0">
                <a:solidFill>
                  <a:srgbClr val="CC3300"/>
                </a:solidFill>
              </a:rPr>
              <a:t>35%°</a:t>
            </a:r>
            <a:endParaRPr lang="fr-FR" altLang="fr-FR" dirty="0" smtClean="0"/>
          </a:p>
        </p:txBody>
      </p:sp>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fr-FR" altLang="fr-FR" sz="4000" smtClean="0">
                <a:solidFill>
                  <a:srgbClr val="00FFFF"/>
                </a:solidFill>
              </a:rPr>
              <a:t>C3- Action de la salinité sur les êtres vivants :</a:t>
            </a:r>
            <a:r>
              <a:rPr lang="fr-FR" altLang="fr-FR" sz="4000" smtClean="0">
                <a:solidFill>
                  <a:schemeClr val="tx2">
                    <a:tint val="100000"/>
                    <a:shade val="90000"/>
                    <a:satMod val="250000"/>
                    <a:alpha val="100000"/>
                  </a:schemeClr>
                </a:solidFill>
              </a:rPr>
              <a:t> </a:t>
            </a:r>
          </a:p>
        </p:txBody>
      </p:sp>
      <p:sp>
        <p:nvSpPr>
          <p:cNvPr id="111619" name="Rectangle 3"/>
          <p:cNvSpPr>
            <a:spLocks noGrp="1" noChangeArrowheads="1"/>
          </p:cNvSpPr>
          <p:nvPr>
            <p:ph idx="1"/>
          </p:nvPr>
        </p:nvSpPr>
        <p:spPr>
          <a:xfrm>
            <a:off x="0" y="1628775"/>
            <a:ext cx="6372225" cy="4997450"/>
          </a:xfrm>
        </p:spPr>
        <p:txBody>
          <a:bodyPr/>
          <a:lstStyle/>
          <a:p>
            <a:pPr eaLnBrk="1" hangingPunct="1"/>
            <a:r>
              <a:rPr lang="fr-FR" altLang="fr-FR" b="1" smtClean="0">
                <a:solidFill>
                  <a:srgbClr val="FF9933"/>
                </a:solidFill>
              </a:rPr>
              <a:t>- action sur leur répartition</a:t>
            </a:r>
            <a:r>
              <a:rPr lang="fr-FR" altLang="fr-FR" smtClean="0">
                <a:solidFill>
                  <a:srgbClr val="FF9933"/>
                </a:solidFill>
              </a:rPr>
              <a:t> </a:t>
            </a:r>
          </a:p>
          <a:p>
            <a:pPr eaLnBrk="1" hangingPunct="1">
              <a:buFontTx/>
              <a:buNone/>
            </a:pPr>
            <a:r>
              <a:rPr lang="fr-FR" altLang="fr-FR" smtClean="0"/>
              <a:t>		</a:t>
            </a:r>
            <a:r>
              <a:rPr lang="fr-FR" altLang="fr-FR" smtClean="0">
                <a:solidFill>
                  <a:schemeClr val="bg1"/>
                </a:solidFill>
              </a:rPr>
              <a:t>Il existe des espèces capables de supporter des salinités élevées jusqu'à 350g/l de sel</a:t>
            </a:r>
            <a:r>
              <a:rPr lang="fr-FR" altLang="fr-FR" smtClean="0"/>
              <a:t>: </a:t>
            </a:r>
            <a:r>
              <a:rPr lang="fr-FR" altLang="fr-FR" b="1" i="1" u="sng" smtClean="0">
                <a:solidFill>
                  <a:schemeClr val="folHlink"/>
                </a:solidFill>
              </a:rPr>
              <a:t>artemia</a:t>
            </a:r>
            <a:r>
              <a:rPr lang="fr-FR" altLang="fr-FR" smtClean="0">
                <a:solidFill>
                  <a:schemeClr val="folHlink"/>
                </a:solidFill>
              </a:rPr>
              <a:t> </a:t>
            </a:r>
            <a:r>
              <a:rPr lang="fr-FR" altLang="fr-FR" b="1" i="1" u="sng" smtClean="0">
                <a:solidFill>
                  <a:schemeClr val="folHlink"/>
                </a:solidFill>
              </a:rPr>
              <a:t>salina</a:t>
            </a:r>
            <a:r>
              <a:rPr lang="fr-FR" altLang="fr-FR" smtClean="0"/>
              <a:t> </a:t>
            </a:r>
          </a:p>
          <a:p>
            <a:pPr eaLnBrk="1" hangingPunct="1">
              <a:buFontTx/>
              <a:buNone/>
            </a:pPr>
            <a:r>
              <a:rPr lang="fr-FR" altLang="fr-FR" smtClean="0"/>
              <a:t>	</a:t>
            </a:r>
            <a:r>
              <a:rPr lang="fr-FR" altLang="fr-FR" smtClean="0">
                <a:solidFill>
                  <a:schemeClr val="bg1"/>
                </a:solidFill>
              </a:rPr>
              <a:t>eaux saumâtres</a:t>
            </a:r>
            <a:r>
              <a:rPr lang="fr-FR" altLang="fr-FR" smtClean="0"/>
              <a:t> : </a:t>
            </a:r>
            <a:r>
              <a:rPr lang="fr-FR" altLang="fr-FR" smtClean="0">
                <a:solidFill>
                  <a:srgbClr val="CC3300"/>
                </a:solidFill>
              </a:rPr>
              <a:t>les marais salants</a:t>
            </a:r>
            <a:endParaRPr lang="fr-FR" altLang="fr-FR" smtClean="0"/>
          </a:p>
        </p:txBody>
      </p:sp>
      <p:pic>
        <p:nvPicPr>
          <p:cNvPr id="111620" name="Picture 5"/>
          <p:cNvPicPr>
            <a:picLocks noChangeAspect="1" noChangeArrowheads="1"/>
          </p:cNvPicPr>
          <p:nvPr/>
        </p:nvPicPr>
        <p:blipFill>
          <a:blip r:embed="rId4"/>
          <a:srcRect/>
          <a:stretch>
            <a:fillRect/>
          </a:stretch>
        </p:blipFill>
        <p:spPr bwMode="auto">
          <a:xfrm>
            <a:off x="6300788" y="1557338"/>
            <a:ext cx="2843212" cy="431958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42" name="Rectangle 3"/>
          <p:cNvSpPr>
            <a:spLocks noGrp="1" noChangeArrowheads="1"/>
          </p:cNvSpPr>
          <p:nvPr>
            <p:ph idx="1"/>
          </p:nvPr>
        </p:nvSpPr>
        <p:spPr>
          <a:xfrm>
            <a:off x="179388" y="404813"/>
            <a:ext cx="8785225" cy="2808287"/>
          </a:xfrm>
        </p:spPr>
        <p:txBody>
          <a:bodyPr/>
          <a:lstStyle/>
          <a:p>
            <a:pPr eaLnBrk="1" hangingPunct="1">
              <a:buFontTx/>
              <a:buNone/>
            </a:pPr>
            <a:r>
              <a:rPr lang="fr-FR" altLang="fr-FR" dirty="0" smtClean="0"/>
              <a:t>		</a:t>
            </a:r>
            <a:r>
              <a:rPr lang="fr-FR" altLang="fr-FR" dirty="0" smtClean="0">
                <a:solidFill>
                  <a:srgbClr val="C00000"/>
                </a:solidFill>
              </a:rPr>
              <a:t>les espèces </a:t>
            </a:r>
            <a:r>
              <a:rPr lang="fr-FR" altLang="fr-FR" b="1" dirty="0" smtClean="0">
                <a:solidFill>
                  <a:srgbClr val="C00000"/>
                </a:solidFill>
              </a:rPr>
              <a:t>sténohalines</a:t>
            </a:r>
            <a:r>
              <a:rPr lang="fr-FR" altLang="fr-FR" dirty="0" smtClean="0"/>
              <a:t>: </a:t>
            </a:r>
          </a:p>
          <a:p>
            <a:pPr eaLnBrk="1" hangingPunct="1">
              <a:buFontTx/>
              <a:buNone/>
            </a:pPr>
            <a:r>
              <a:rPr lang="fr-FR" altLang="fr-FR" dirty="0" smtClean="0">
                <a:solidFill>
                  <a:srgbClr val="0066FF"/>
                </a:solidFill>
              </a:rPr>
              <a:t>tolérance étroite </a:t>
            </a:r>
            <a:r>
              <a:rPr lang="fr-FR" altLang="fr-FR" dirty="0" smtClean="0">
                <a:solidFill>
                  <a:schemeClr val="bg1"/>
                </a:solidFill>
              </a:rPr>
              <a:t>aux variations de salinité.</a:t>
            </a:r>
            <a:r>
              <a:rPr lang="fr-FR" altLang="fr-FR" dirty="0" smtClean="0"/>
              <a:t> </a:t>
            </a:r>
          </a:p>
          <a:p>
            <a:pPr eaLnBrk="1" hangingPunct="1">
              <a:buFontTx/>
              <a:buNone/>
            </a:pPr>
            <a:endParaRPr lang="fr-FR" altLang="fr-FR" b="1" i="1" u="sng" dirty="0" smtClean="0"/>
          </a:p>
        </p:txBody>
      </p:sp>
      <p:pic>
        <p:nvPicPr>
          <p:cNvPr id="112643" name="Picture 5" descr="RTEmagicC_0a20290d2f">
            <a:hlinkClick r:id="rId4"/>
          </p:cNvPr>
          <p:cNvPicPr>
            <a:picLocks noChangeAspect="1" noChangeArrowheads="1"/>
          </p:cNvPicPr>
          <p:nvPr/>
        </p:nvPicPr>
        <p:blipFill>
          <a:blip r:embed="rId5"/>
          <a:srcRect/>
          <a:stretch>
            <a:fillRect/>
          </a:stretch>
        </p:blipFill>
        <p:spPr bwMode="auto">
          <a:xfrm>
            <a:off x="971550" y="2276475"/>
            <a:ext cx="2695575" cy="3082925"/>
          </a:xfrm>
          <a:prstGeom prst="rect">
            <a:avLst/>
          </a:prstGeom>
          <a:noFill/>
          <a:ln w="9525">
            <a:noFill/>
            <a:miter lim="800000"/>
            <a:headEnd/>
            <a:tailEnd/>
          </a:ln>
        </p:spPr>
      </p:pic>
      <p:pic>
        <p:nvPicPr>
          <p:cNvPr id="112644" name="Picture 7" descr="rcifs009copie">
            <a:hlinkClick r:id="rId6"/>
          </p:cNvPr>
          <p:cNvPicPr>
            <a:picLocks noChangeAspect="1" noChangeArrowheads="1"/>
          </p:cNvPicPr>
          <p:nvPr/>
        </p:nvPicPr>
        <p:blipFill>
          <a:blip r:embed="rId7"/>
          <a:srcRect/>
          <a:stretch>
            <a:fillRect/>
          </a:stretch>
        </p:blipFill>
        <p:spPr bwMode="auto">
          <a:xfrm>
            <a:off x="4643438" y="2133600"/>
            <a:ext cx="3960812" cy="2957513"/>
          </a:xfrm>
          <a:prstGeom prst="rect">
            <a:avLst/>
          </a:prstGeom>
          <a:noFill/>
          <a:ln w="9525">
            <a:noFill/>
            <a:miter lim="800000"/>
            <a:headEnd/>
            <a:tailEnd/>
          </a:ln>
        </p:spPr>
      </p:pic>
      <p:sp>
        <p:nvSpPr>
          <p:cNvPr id="112645" name="Rectangle 8"/>
          <p:cNvSpPr>
            <a:spLocks noChangeArrowheads="1"/>
          </p:cNvSpPr>
          <p:nvPr/>
        </p:nvSpPr>
        <p:spPr bwMode="auto">
          <a:xfrm>
            <a:off x="1331913" y="5589588"/>
            <a:ext cx="2232025" cy="830262"/>
          </a:xfrm>
          <a:prstGeom prst="rect">
            <a:avLst/>
          </a:prstGeom>
          <a:noFill/>
          <a:ln w="9525">
            <a:noFill/>
            <a:miter lim="800000"/>
            <a:headEnd/>
            <a:tailEnd/>
          </a:ln>
        </p:spPr>
        <p:txBody>
          <a:bodyPr>
            <a:spAutoFit/>
          </a:bodyPr>
          <a:lstStyle/>
          <a:p>
            <a:r>
              <a:rPr lang="fr-FR" altLang="fr-FR">
                <a:solidFill>
                  <a:srgbClr val="CC3300"/>
                </a:solidFill>
                <a:latin typeface="Arial" pitchFamily="34" charset="0"/>
                <a:cs typeface="Arial" pitchFamily="34" charset="0"/>
              </a:rPr>
              <a:t>radiolaires</a:t>
            </a:r>
            <a:r>
              <a:rPr lang="fr-FR" altLang="fr-FR">
                <a:latin typeface="Arial" pitchFamily="34" charset="0"/>
                <a:cs typeface="Arial" pitchFamily="34" charset="0"/>
              </a:rPr>
              <a:t> (protozoaires), </a:t>
            </a:r>
            <a:endParaRPr lang="fr-FR" altLang="fr-FR">
              <a:solidFill>
                <a:srgbClr val="CC3300"/>
              </a:solidFill>
              <a:latin typeface="Arial" pitchFamily="34" charset="0"/>
              <a:cs typeface="Arial" pitchFamily="34" charset="0"/>
            </a:endParaRPr>
          </a:p>
        </p:txBody>
      </p:sp>
      <p:sp>
        <p:nvSpPr>
          <p:cNvPr id="112646" name="Rectangle 9"/>
          <p:cNvSpPr>
            <a:spLocks noChangeArrowheads="1"/>
          </p:cNvSpPr>
          <p:nvPr/>
        </p:nvSpPr>
        <p:spPr bwMode="auto">
          <a:xfrm>
            <a:off x="6156325" y="5373688"/>
            <a:ext cx="1406525" cy="457200"/>
          </a:xfrm>
          <a:prstGeom prst="rect">
            <a:avLst/>
          </a:prstGeom>
          <a:noFill/>
          <a:ln w="9525">
            <a:noFill/>
            <a:miter lim="800000"/>
            <a:headEnd/>
            <a:tailEnd/>
          </a:ln>
        </p:spPr>
        <p:txBody>
          <a:bodyPr wrap="none">
            <a:spAutoFit/>
          </a:bodyPr>
          <a:lstStyle/>
          <a:p>
            <a:r>
              <a:rPr lang="fr-FR" altLang="fr-FR">
                <a:solidFill>
                  <a:srgbClr val="CC3300"/>
                </a:solidFill>
                <a:latin typeface="Arial" pitchFamily="34" charset="0"/>
                <a:cs typeface="Arial" pitchFamily="34" charset="0"/>
              </a:rPr>
              <a:t>cnidaires</a:t>
            </a:r>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179388" y="188913"/>
            <a:ext cx="9288462" cy="5505450"/>
          </a:xfrm>
        </p:spPr>
        <p:txBody>
          <a:bodyPr/>
          <a:lstStyle/>
          <a:p>
            <a:pPr eaLnBrk="1" hangingPunct="1"/>
            <a:r>
              <a:rPr lang="fr-FR" altLang="fr-FR" dirty="0" smtClean="0">
                <a:solidFill>
                  <a:srgbClr val="FF0000"/>
                </a:solidFill>
              </a:rPr>
              <a:t>Les espèces euryhalines: </a:t>
            </a:r>
          </a:p>
          <a:p>
            <a:pPr eaLnBrk="1" hangingPunct="1">
              <a:buFontTx/>
              <a:buNone/>
            </a:pPr>
            <a:r>
              <a:rPr lang="fr-FR" altLang="fr-FR" dirty="0" smtClean="0">
                <a:solidFill>
                  <a:srgbClr val="FF0000"/>
                </a:solidFill>
              </a:rPr>
              <a:t>	</a:t>
            </a:r>
            <a:r>
              <a:rPr lang="fr-FR" altLang="fr-FR" dirty="0" smtClean="0">
                <a:solidFill>
                  <a:schemeClr val="bg1"/>
                </a:solidFill>
              </a:rPr>
              <a:t>supportent d’ importantes variations de salinité. 		</a:t>
            </a:r>
          </a:p>
          <a:p>
            <a:pPr eaLnBrk="1" hangingPunct="1">
              <a:buFontTx/>
              <a:buNone/>
            </a:pPr>
            <a:endParaRPr lang="fr-FR" altLang="fr-FR" dirty="0" smtClean="0"/>
          </a:p>
          <a:p>
            <a:pPr eaLnBrk="1" hangingPunct="1">
              <a:buFontTx/>
              <a:buNone/>
            </a:pPr>
            <a:r>
              <a:rPr lang="fr-FR" altLang="fr-FR" dirty="0" smtClean="0"/>
              <a:t>Méduse </a:t>
            </a:r>
            <a:r>
              <a:rPr lang="fr-FR" altLang="fr-FR" b="1" i="1" u="sng" dirty="0" err="1" smtClean="0">
                <a:solidFill>
                  <a:srgbClr val="33CC33"/>
                </a:solidFill>
              </a:rPr>
              <a:t>aurelia</a:t>
            </a:r>
            <a:r>
              <a:rPr lang="fr-FR" altLang="fr-FR" b="1" i="1" dirty="0" smtClean="0"/>
              <a:t>,</a:t>
            </a:r>
            <a:r>
              <a:rPr lang="fr-FR" altLang="fr-FR" dirty="0" smtClean="0"/>
              <a:t> </a:t>
            </a:r>
          </a:p>
          <a:p>
            <a:pPr eaLnBrk="1" hangingPunct="1"/>
            <a:endParaRPr lang="fr-FR" altLang="fr-FR" dirty="0" smtClean="0"/>
          </a:p>
          <a:p>
            <a:pPr eaLnBrk="1" hangingPunct="1">
              <a:buFontTx/>
              <a:buNone/>
            </a:pPr>
            <a:endParaRPr lang="fr-FR" altLang="fr-FR" dirty="0" smtClean="0"/>
          </a:p>
          <a:p>
            <a:pPr eaLnBrk="1" hangingPunct="1"/>
            <a:endParaRPr lang="fr-FR" altLang="fr-FR" dirty="0" smtClean="0"/>
          </a:p>
          <a:p>
            <a:pPr eaLnBrk="1" hangingPunct="1">
              <a:buFontTx/>
              <a:buNone/>
            </a:pPr>
            <a:r>
              <a:rPr lang="fr-FR" altLang="fr-FR" dirty="0" smtClean="0"/>
              <a:t>				</a:t>
            </a:r>
          </a:p>
          <a:p>
            <a:pPr eaLnBrk="1" hangingPunct="1">
              <a:buFontTx/>
              <a:buNone/>
            </a:pPr>
            <a:endParaRPr lang="fr-FR" altLang="fr-FR" dirty="0" smtClean="0">
              <a:solidFill>
                <a:srgbClr val="33CC33"/>
              </a:solidFill>
            </a:endParaRPr>
          </a:p>
        </p:txBody>
      </p:sp>
      <p:pic>
        <p:nvPicPr>
          <p:cNvPr id="113667" name="Picture 5" descr="124-aaurelia0001-zoom">
            <a:hlinkClick r:id="rId4"/>
          </p:cNvPr>
          <p:cNvPicPr>
            <a:picLocks noChangeAspect="1" noChangeArrowheads="1"/>
          </p:cNvPicPr>
          <p:nvPr/>
        </p:nvPicPr>
        <p:blipFill>
          <a:blip r:embed="rId5"/>
          <a:srcRect/>
          <a:stretch>
            <a:fillRect/>
          </a:stretch>
        </p:blipFill>
        <p:spPr bwMode="auto">
          <a:xfrm>
            <a:off x="395288" y="3644900"/>
            <a:ext cx="2232025" cy="1674813"/>
          </a:xfrm>
          <a:prstGeom prst="rect">
            <a:avLst/>
          </a:prstGeom>
          <a:noFill/>
          <a:ln w="9525">
            <a:noFill/>
            <a:miter lim="800000"/>
            <a:headEnd/>
            <a:tailEnd/>
          </a:ln>
        </p:spPr>
      </p:pic>
      <p:pic>
        <p:nvPicPr>
          <p:cNvPr id="113668" name="Picture 13" descr="carcmaen">
            <a:hlinkClick r:id="rId6"/>
          </p:cNvPr>
          <p:cNvPicPr>
            <a:picLocks noChangeAspect="1" noChangeArrowheads="1"/>
          </p:cNvPicPr>
          <p:nvPr/>
        </p:nvPicPr>
        <p:blipFill>
          <a:blip r:embed="rId7"/>
          <a:srcRect/>
          <a:stretch>
            <a:fillRect/>
          </a:stretch>
        </p:blipFill>
        <p:spPr bwMode="auto">
          <a:xfrm>
            <a:off x="5795963" y="3357563"/>
            <a:ext cx="3168650" cy="1644650"/>
          </a:xfrm>
          <a:prstGeom prst="rect">
            <a:avLst/>
          </a:prstGeom>
          <a:noFill/>
          <a:ln w="9525">
            <a:noFill/>
            <a:miter lim="800000"/>
            <a:headEnd/>
            <a:tailEnd/>
          </a:ln>
        </p:spPr>
      </p:pic>
      <p:sp>
        <p:nvSpPr>
          <p:cNvPr id="113669" name="Rectangle 8"/>
          <p:cNvSpPr>
            <a:spLocks noChangeArrowheads="1"/>
          </p:cNvSpPr>
          <p:nvPr/>
        </p:nvSpPr>
        <p:spPr bwMode="auto">
          <a:xfrm>
            <a:off x="5703888" y="2781300"/>
            <a:ext cx="3440112" cy="584200"/>
          </a:xfrm>
          <a:prstGeom prst="rect">
            <a:avLst/>
          </a:prstGeom>
          <a:noFill/>
          <a:ln w="9525">
            <a:noFill/>
            <a:miter lim="800000"/>
            <a:headEnd/>
            <a:tailEnd/>
          </a:ln>
        </p:spPr>
        <p:txBody>
          <a:bodyPr wrap="none">
            <a:spAutoFit/>
          </a:bodyPr>
          <a:lstStyle/>
          <a:p>
            <a:r>
              <a:rPr lang="fr-FR" altLang="fr-FR" sz="3200">
                <a:latin typeface="Arial" pitchFamily="34" charset="0"/>
                <a:cs typeface="Arial" pitchFamily="34" charset="0"/>
              </a:rPr>
              <a:t>le crabe</a:t>
            </a:r>
            <a:r>
              <a:rPr lang="fr-FR" altLang="fr-FR" sz="3200" b="1" i="1">
                <a:latin typeface="Arial" pitchFamily="34" charset="0"/>
                <a:cs typeface="Arial" pitchFamily="34" charset="0"/>
              </a:rPr>
              <a:t> </a:t>
            </a:r>
            <a:r>
              <a:rPr lang="fr-FR" altLang="fr-FR" sz="3200" b="1" i="1" u="sng">
                <a:solidFill>
                  <a:srgbClr val="33CC33"/>
                </a:solidFill>
                <a:latin typeface="Arial" pitchFamily="34" charset="0"/>
                <a:cs typeface="Arial" pitchFamily="34" charset="0"/>
              </a:rPr>
              <a:t>carcinus</a:t>
            </a:r>
          </a:p>
        </p:txBody>
      </p:sp>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179388" y="404813"/>
            <a:ext cx="8964612" cy="6037262"/>
          </a:xfrm>
        </p:spPr>
        <p:txBody>
          <a:bodyPr/>
          <a:lstStyle/>
          <a:p>
            <a:pPr eaLnBrk="1" hangingPunct="1"/>
            <a:r>
              <a:rPr lang="fr-FR" altLang="fr-FR" b="1" dirty="0" smtClean="0">
                <a:solidFill>
                  <a:srgbClr val="FF9933"/>
                </a:solidFill>
              </a:rPr>
              <a:t>- action sur la morphologie</a:t>
            </a:r>
            <a:r>
              <a:rPr lang="fr-FR" altLang="fr-FR" dirty="0" smtClean="0">
                <a:solidFill>
                  <a:srgbClr val="FF9933"/>
                </a:solidFill>
              </a:rPr>
              <a:t> </a:t>
            </a:r>
          </a:p>
          <a:p>
            <a:pPr eaLnBrk="1" hangingPunct="1">
              <a:buFontTx/>
              <a:buNone/>
            </a:pPr>
            <a:r>
              <a:rPr lang="fr-FR" altLang="fr-FR" dirty="0" smtClean="0"/>
              <a:t>		</a:t>
            </a:r>
            <a:r>
              <a:rPr lang="fr-FR" altLang="fr-FR" dirty="0" smtClean="0">
                <a:solidFill>
                  <a:schemeClr val="bg1"/>
                </a:solidFill>
              </a:rPr>
              <a:t> La salinité agit sur la taille des espèces.</a:t>
            </a:r>
          </a:p>
          <a:p>
            <a:pPr eaLnBrk="1" hangingPunct="1">
              <a:buFontTx/>
              <a:buNone/>
            </a:pPr>
            <a:r>
              <a:rPr lang="fr-FR" altLang="fr-FR" dirty="0" smtClean="0">
                <a:solidFill>
                  <a:schemeClr val="bg1"/>
                </a:solidFill>
              </a:rPr>
              <a:t>	Ex : </a:t>
            </a:r>
            <a:r>
              <a:rPr lang="fr-FR" altLang="fr-FR" b="1" i="1" u="sng" dirty="0" err="1" smtClean="0">
                <a:solidFill>
                  <a:schemeClr val="bg1"/>
                </a:solidFill>
              </a:rPr>
              <a:t>artemia</a:t>
            </a:r>
            <a:r>
              <a:rPr lang="fr-FR" altLang="fr-FR" b="1" i="1" u="sng" dirty="0" smtClean="0">
                <a:solidFill>
                  <a:schemeClr val="bg1"/>
                </a:solidFill>
              </a:rPr>
              <a:t> salina</a:t>
            </a:r>
            <a:r>
              <a:rPr lang="fr-FR" altLang="fr-FR" dirty="0" smtClean="0">
                <a:solidFill>
                  <a:schemeClr val="bg1"/>
                </a:solidFill>
              </a:rPr>
              <a:t> (espèces euryhalines), sa taille qui passe: </a:t>
            </a:r>
          </a:p>
          <a:p>
            <a:pPr eaLnBrk="1" hangingPunct="1">
              <a:buFont typeface="Wingdings" pitchFamily="2" charset="2"/>
              <a:buChar char="§"/>
            </a:pPr>
            <a:r>
              <a:rPr lang="fr-FR" altLang="fr-FR" dirty="0" smtClean="0">
                <a:solidFill>
                  <a:schemeClr val="bg1"/>
                </a:solidFill>
              </a:rPr>
              <a:t>		de 10 mm pour une salinité de 122%° </a:t>
            </a:r>
          </a:p>
          <a:p>
            <a:pPr eaLnBrk="1" hangingPunct="1">
              <a:buFont typeface="Wingdings" pitchFamily="2" charset="2"/>
              <a:buChar char="§"/>
            </a:pPr>
            <a:r>
              <a:rPr lang="fr-FR" altLang="fr-FR" dirty="0" smtClean="0">
                <a:solidFill>
                  <a:schemeClr val="bg1"/>
                </a:solidFill>
              </a:rPr>
              <a:t>		à 24-32 mm pour une salinité de 20%°. 	</a:t>
            </a:r>
          </a:p>
          <a:p>
            <a:pPr eaLnBrk="1" hangingPunct="1">
              <a:buFont typeface="Wingdings" pitchFamily="2" charset="2"/>
              <a:buNone/>
            </a:pPr>
            <a:r>
              <a:rPr lang="fr-FR" altLang="fr-FR" dirty="0" smtClean="0">
                <a:solidFill>
                  <a:schemeClr val="bg1"/>
                </a:solidFill>
              </a:rPr>
              <a:t>		La forme des appendices, la couleur et la forme du corps varient aussi.</a:t>
            </a:r>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marL="54864" eaLnBrk="1" fontAlgn="auto" hangingPunct="1">
              <a:spcAft>
                <a:spcPts val="0"/>
              </a:spcAft>
              <a:defRPr/>
            </a:pPr>
            <a:r>
              <a:rPr lang="fr-FR" altLang="fr-FR" dirty="0" smtClean="0">
                <a:solidFill>
                  <a:schemeClr val="folHlink"/>
                </a:solidFill>
              </a:rPr>
              <a:t>II 2 : Le sol </a:t>
            </a:r>
          </a:p>
        </p:txBody>
      </p:sp>
      <p:sp>
        <p:nvSpPr>
          <p:cNvPr id="115715" name="Rectangle 3"/>
          <p:cNvSpPr>
            <a:spLocks noGrp="1" noChangeArrowheads="1"/>
          </p:cNvSpPr>
          <p:nvPr>
            <p:ph idx="1"/>
          </p:nvPr>
        </p:nvSpPr>
        <p:spPr>
          <a:xfrm>
            <a:off x="0" y="1268413"/>
            <a:ext cx="9010650" cy="4525962"/>
          </a:xfrm>
        </p:spPr>
        <p:txBody>
          <a:bodyPr/>
          <a:lstStyle/>
          <a:p>
            <a:pPr eaLnBrk="1" hangingPunct="1">
              <a:buFontTx/>
              <a:buNone/>
            </a:pPr>
            <a:r>
              <a:rPr lang="fr-FR" altLang="fr-FR" smtClean="0"/>
              <a:t>		</a:t>
            </a:r>
          </a:p>
          <a:p>
            <a:pPr eaLnBrk="1" hangingPunct="1">
              <a:buFontTx/>
              <a:buNone/>
            </a:pPr>
            <a:r>
              <a:rPr lang="fr-FR" altLang="fr-FR" smtClean="0"/>
              <a:t>		</a:t>
            </a:r>
            <a:r>
              <a:rPr lang="fr-FR" altLang="fr-FR" smtClean="0">
                <a:solidFill>
                  <a:schemeClr val="bg1"/>
                </a:solidFill>
              </a:rPr>
              <a:t>Plusieurs facteurs abiotiques interviennent sur la faune du sol, on se limitera à quelques uns :</a:t>
            </a:r>
          </a:p>
        </p:txBody>
      </p:sp>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4864" eaLnBrk="1" fontAlgn="auto" hangingPunct="1">
              <a:spcAft>
                <a:spcPts val="0"/>
              </a:spcAft>
              <a:defRPr/>
            </a:pPr>
            <a:r>
              <a:rPr lang="fr-FR" altLang="fr-FR" dirty="0" smtClean="0">
                <a:solidFill>
                  <a:schemeClr val="accent2"/>
                </a:solidFill>
              </a:rPr>
              <a:t>A- l’eau dans le sol :</a:t>
            </a:r>
            <a:r>
              <a:rPr lang="fr-FR" altLang="fr-FR" dirty="0" smtClean="0">
                <a:solidFill>
                  <a:schemeClr val="tx2">
                    <a:tint val="100000"/>
                    <a:shade val="90000"/>
                    <a:satMod val="250000"/>
                    <a:alpha val="100000"/>
                  </a:schemeClr>
                </a:solidFill>
              </a:rPr>
              <a:t> </a:t>
            </a:r>
          </a:p>
        </p:txBody>
      </p:sp>
      <p:sp>
        <p:nvSpPr>
          <p:cNvPr id="116739" name="Rectangle 3"/>
          <p:cNvSpPr>
            <a:spLocks noGrp="1" noChangeArrowheads="1"/>
          </p:cNvSpPr>
          <p:nvPr>
            <p:ph idx="1"/>
          </p:nvPr>
        </p:nvSpPr>
        <p:spPr>
          <a:xfrm>
            <a:off x="457200" y="1600200"/>
            <a:ext cx="8686800" cy="4525963"/>
          </a:xfrm>
        </p:spPr>
        <p:txBody>
          <a:bodyPr/>
          <a:lstStyle/>
          <a:p>
            <a:pPr eaLnBrk="1" hangingPunct="1">
              <a:buFontTx/>
              <a:buNone/>
            </a:pPr>
            <a:r>
              <a:rPr lang="fr-FR" altLang="fr-FR" smtClean="0"/>
              <a:t>		</a:t>
            </a:r>
            <a:r>
              <a:rPr lang="fr-FR" altLang="fr-FR" smtClean="0">
                <a:solidFill>
                  <a:schemeClr val="bg1"/>
                </a:solidFill>
              </a:rPr>
              <a:t>Il existe des espèces animales qui exigent une forte humidité au niveau du sol d’autres se contentent d’une faible humidité.</a:t>
            </a:r>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8313" y="0"/>
            <a:ext cx="8229600" cy="1143000"/>
          </a:xfrm>
        </p:spPr>
        <p:txBody>
          <a:bodyPr/>
          <a:lstStyle/>
          <a:p>
            <a:pPr marL="54864" eaLnBrk="1" fontAlgn="auto" hangingPunct="1">
              <a:spcAft>
                <a:spcPts val="0"/>
              </a:spcAft>
              <a:defRPr/>
            </a:pPr>
            <a:r>
              <a:rPr lang="fr-FR" altLang="fr-FR" smtClean="0">
                <a:solidFill>
                  <a:schemeClr val="folHlink"/>
                </a:solidFill>
              </a:rPr>
              <a:t>II- Facteurs édaphiques</a:t>
            </a:r>
          </a:p>
        </p:txBody>
      </p:sp>
      <p:sp>
        <p:nvSpPr>
          <p:cNvPr id="90115" name="Rectangle 3"/>
          <p:cNvSpPr>
            <a:spLocks noGrp="1" noChangeArrowheads="1"/>
          </p:cNvSpPr>
          <p:nvPr>
            <p:ph idx="1"/>
          </p:nvPr>
        </p:nvSpPr>
        <p:spPr>
          <a:xfrm>
            <a:off x="142844" y="1071546"/>
            <a:ext cx="8785225" cy="4525963"/>
          </a:xfrm>
        </p:spPr>
        <p:txBody>
          <a:bodyPr/>
          <a:lstStyle/>
          <a:p>
            <a:pPr eaLnBrk="1" hangingPunct="1">
              <a:lnSpc>
                <a:spcPct val="90000"/>
              </a:lnSpc>
              <a:buFontTx/>
              <a:buNone/>
            </a:pPr>
            <a:r>
              <a:rPr lang="fr-FR" altLang="fr-FR" sz="3600" dirty="0" smtClean="0"/>
              <a:t>		</a:t>
            </a:r>
            <a:r>
              <a:rPr lang="fr-FR" altLang="fr-FR" sz="3600" dirty="0" smtClean="0">
                <a:solidFill>
                  <a:schemeClr val="bg1"/>
                </a:solidFill>
              </a:rPr>
              <a:t>Ce sont des facteurs liés au substrat : sol. </a:t>
            </a:r>
          </a:p>
          <a:p>
            <a:pPr eaLnBrk="1" hangingPunct="1">
              <a:lnSpc>
                <a:spcPct val="90000"/>
              </a:lnSpc>
              <a:buFontTx/>
              <a:buNone/>
            </a:pPr>
            <a:r>
              <a:rPr lang="fr-FR" altLang="fr-FR" sz="3600" dirty="0" smtClean="0">
                <a:solidFill>
                  <a:schemeClr val="bg1"/>
                </a:solidFill>
              </a:rPr>
              <a:t>		Ils peuvent être chimiques :</a:t>
            </a:r>
          </a:p>
          <a:p>
            <a:pPr eaLnBrk="1" hangingPunct="1">
              <a:lnSpc>
                <a:spcPct val="90000"/>
              </a:lnSpc>
            </a:pPr>
            <a:r>
              <a:rPr lang="fr-FR" altLang="fr-FR" sz="3600" dirty="0" smtClean="0">
                <a:solidFill>
                  <a:schemeClr val="bg1"/>
                </a:solidFill>
              </a:rPr>
              <a:t>acidité, </a:t>
            </a:r>
          </a:p>
          <a:p>
            <a:pPr eaLnBrk="1" hangingPunct="1">
              <a:lnSpc>
                <a:spcPct val="90000"/>
              </a:lnSpc>
            </a:pPr>
            <a:r>
              <a:rPr lang="fr-FR" altLang="fr-FR" sz="3600" dirty="0" smtClean="0">
                <a:solidFill>
                  <a:schemeClr val="bg1"/>
                </a:solidFill>
              </a:rPr>
              <a:t>salinité, etc.…</a:t>
            </a:r>
          </a:p>
          <a:p>
            <a:pPr eaLnBrk="1" hangingPunct="1">
              <a:lnSpc>
                <a:spcPct val="90000"/>
              </a:lnSpc>
              <a:buFontTx/>
              <a:buNone/>
            </a:pPr>
            <a:r>
              <a:rPr lang="fr-FR" altLang="fr-FR" sz="3600" dirty="0" smtClean="0">
                <a:solidFill>
                  <a:schemeClr val="bg1"/>
                </a:solidFill>
              </a:rPr>
              <a:t>		 ou physiques :</a:t>
            </a:r>
          </a:p>
          <a:p>
            <a:pPr eaLnBrk="1" hangingPunct="1">
              <a:lnSpc>
                <a:spcPct val="90000"/>
              </a:lnSpc>
            </a:pPr>
            <a:r>
              <a:rPr lang="fr-FR" altLang="fr-FR" sz="3600" dirty="0" smtClean="0">
                <a:solidFill>
                  <a:schemeClr val="bg1"/>
                </a:solidFill>
              </a:rPr>
              <a:t>structure et porosité du sol, </a:t>
            </a:r>
          </a:p>
          <a:p>
            <a:pPr eaLnBrk="1" hangingPunct="1">
              <a:lnSpc>
                <a:spcPct val="90000"/>
              </a:lnSpc>
            </a:pPr>
            <a:r>
              <a:rPr lang="fr-FR" altLang="fr-FR" sz="3600" dirty="0" smtClean="0">
                <a:solidFill>
                  <a:schemeClr val="bg1"/>
                </a:solidFill>
              </a:rPr>
              <a:t>Texture…</a:t>
            </a:r>
          </a:p>
          <a:p>
            <a:pPr eaLnBrk="1" hangingPunct="1">
              <a:lnSpc>
                <a:spcPct val="90000"/>
              </a:lnSpc>
            </a:pPr>
            <a:r>
              <a:rPr lang="fr-FR" altLang="fr-FR" sz="3600" dirty="0" smtClean="0">
                <a:solidFill>
                  <a:schemeClr val="bg1"/>
                </a:solidFill>
              </a:rPr>
              <a:t>Vitesse de l’eau… courant d’une rivière</a:t>
            </a:r>
          </a:p>
        </p:txBody>
      </p:sp>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7762" name="Rectangle 3"/>
          <p:cNvSpPr>
            <a:spLocks noGrp="1" noChangeArrowheads="1"/>
          </p:cNvSpPr>
          <p:nvPr>
            <p:ph idx="1"/>
          </p:nvPr>
        </p:nvSpPr>
        <p:spPr>
          <a:xfrm>
            <a:off x="357188" y="620713"/>
            <a:ext cx="8786812" cy="2808287"/>
          </a:xfrm>
        </p:spPr>
        <p:txBody>
          <a:bodyPr/>
          <a:lstStyle/>
          <a:p>
            <a:pPr eaLnBrk="1" hangingPunct="1">
              <a:buFontTx/>
              <a:buNone/>
            </a:pPr>
            <a:r>
              <a:rPr lang="fr-FR" altLang="fr-FR" smtClean="0"/>
              <a:t>		</a:t>
            </a:r>
            <a:r>
              <a:rPr lang="fr-FR" altLang="fr-FR" smtClean="0">
                <a:solidFill>
                  <a:schemeClr val="bg1"/>
                </a:solidFill>
              </a:rPr>
              <a:t>Ex</a:t>
            </a:r>
            <a:r>
              <a:rPr lang="fr-FR" altLang="fr-FR" baseline="-25000" smtClean="0">
                <a:solidFill>
                  <a:schemeClr val="bg1"/>
                </a:solidFill>
              </a:rPr>
              <a:t>1</a:t>
            </a:r>
            <a:r>
              <a:rPr lang="fr-FR" altLang="fr-FR" smtClean="0">
                <a:solidFill>
                  <a:schemeClr val="bg1"/>
                </a:solidFill>
              </a:rPr>
              <a:t> : Les termites vivent dans une atmosphère d’au moins 50% d’humidité relative et ils peuvent aller chercher l’eau jusqu'à 12 mètres de profondeur.</a:t>
            </a:r>
          </a:p>
        </p:txBody>
      </p:sp>
      <p:pic>
        <p:nvPicPr>
          <p:cNvPr id="117763" name="Picture 9" descr="termite">
            <a:hlinkClick r:id="rId4"/>
          </p:cNvPr>
          <p:cNvPicPr>
            <a:picLocks noChangeAspect="1" noChangeArrowheads="1"/>
          </p:cNvPicPr>
          <p:nvPr/>
        </p:nvPicPr>
        <p:blipFill>
          <a:blip r:embed="rId5"/>
          <a:srcRect/>
          <a:stretch>
            <a:fillRect/>
          </a:stretch>
        </p:blipFill>
        <p:spPr bwMode="auto">
          <a:xfrm>
            <a:off x="5651500" y="2997200"/>
            <a:ext cx="2243138" cy="3354388"/>
          </a:xfrm>
          <a:prstGeom prst="rect">
            <a:avLst/>
          </a:prstGeom>
          <a:noFill/>
          <a:ln w="9525">
            <a:noFill/>
            <a:miter lim="800000"/>
            <a:headEnd/>
            <a:tailEnd/>
          </a:ln>
        </p:spPr>
      </p:pic>
      <p:pic>
        <p:nvPicPr>
          <p:cNvPr id="117764" name="Picture 11" descr="termites1">
            <a:hlinkClick r:id="rId6"/>
          </p:cNvPr>
          <p:cNvPicPr>
            <a:picLocks noChangeAspect="1" noChangeArrowheads="1"/>
          </p:cNvPicPr>
          <p:nvPr/>
        </p:nvPicPr>
        <p:blipFill>
          <a:blip r:embed="rId7"/>
          <a:srcRect/>
          <a:stretch>
            <a:fillRect/>
          </a:stretch>
        </p:blipFill>
        <p:spPr bwMode="auto">
          <a:xfrm>
            <a:off x="1403350" y="3503613"/>
            <a:ext cx="3240088" cy="244316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4864" eaLnBrk="1" fontAlgn="auto" hangingPunct="1">
              <a:spcAft>
                <a:spcPts val="0"/>
              </a:spcAft>
              <a:defRPr/>
            </a:pPr>
            <a:r>
              <a:rPr lang="fr-FR" altLang="fr-FR" dirty="0" smtClean="0">
                <a:solidFill>
                  <a:srgbClr val="0066FF"/>
                </a:solidFill>
              </a:rPr>
              <a:t>B-  La texture du sol :</a:t>
            </a:r>
            <a:r>
              <a:rPr lang="fr-FR" altLang="fr-FR" dirty="0" smtClean="0">
                <a:solidFill>
                  <a:schemeClr val="tx2">
                    <a:tint val="100000"/>
                    <a:shade val="90000"/>
                    <a:satMod val="250000"/>
                    <a:alpha val="100000"/>
                  </a:schemeClr>
                </a:solidFill>
              </a:rPr>
              <a:t> </a:t>
            </a:r>
          </a:p>
        </p:txBody>
      </p:sp>
      <p:sp>
        <p:nvSpPr>
          <p:cNvPr id="111619" name="Rectangle 3"/>
          <p:cNvSpPr>
            <a:spLocks noGrp="1" noChangeArrowheads="1"/>
          </p:cNvSpPr>
          <p:nvPr>
            <p:ph idx="1"/>
          </p:nvPr>
        </p:nvSpPr>
        <p:spPr>
          <a:xfrm>
            <a:off x="785813" y="1557338"/>
            <a:ext cx="8001000" cy="4525962"/>
          </a:xfrm>
        </p:spPr>
        <p:txBody>
          <a:bodyPr>
            <a:normAutofit fontScale="77500" lnSpcReduction="20000"/>
          </a:bodyPr>
          <a:lstStyle/>
          <a:p>
            <a:pPr marL="640080" lvl="1" indent="-283464" eaLnBrk="1" fontAlgn="auto" hangingPunct="1">
              <a:spcAft>
                <a:spcPts val="0"/>
              </a:spcAft>
              <a:buFontTx/>
              <a:buNone/>
              <a:defRPr/>
            </a:pPr>
            <a:r>
              <a:rPr lang="fr-FR" altLang="fr-FR" sz="3600" dirty="0" smtClean="0"/>
              <a:t>		</a:t>
            </a:r>
            <a:r>
              <a:rPr lang="fr-FR" altLang="fr-FR" sz="3600" dirty="0" smtClean="0">
                <a:solidFill>
                  <a:schemeClr val="bg1"/>
                </a:solidFill>
              </a:rPr>
              <a:t>Correspond à sa composition granulométrique: taille des grains</a:t>
            </a:r>
          </a:p>
          <a:p>
            <a:pPr marL="640080" lvl="1" indent="-283464" eaLnBrk="1" fontAlgn="auto" hangingPunct="1">
              <a:spcAft>
                <a:spcPts val="0"/>
              </a:spcAft>
              <a:buFontTx/>
              <a:buNone/>
              <a:defRPr/>
            </a:pPr>
            <a:r>
              <a:rPr lang="fr-FR" altLang="fr-FR" sz="3600" dirty="0" smtClean="0">
                <a:solidFill>
                  <a:schemeClr val="bg1"/>
                </a:solidFill>
              </a:rPr>
              <a:t>		Elle concerne surtout la terre fine.</a:t>
            </a:r>
          </a:p>
          <a:p>
            <a:pPr marL="640080" lvl="1" indent="-283464" eaLnBrk="1" fontAlgn="auto" hangingPunct="1">
              <a:spcAft>
                <a:spcPts val="0"/>
              </a:spcAft>
              <a:buFontTx/>
              <a:buNone/>
              <a:defRPr/>
            </a:pPr>
            <a:endParaRPr lang="fr-FR" altLang="fr-FR" sz="3600" dirty="0" smtClean="0">
              <a:solidFill>
                <a:schemeClr val="bg1"/>
              </a:solidFill>
            </a:endParaRPr>
          </a:p>
          <a:p>
            <a:pPr marL="548640" indent="-411480" eaLnBrk="1" fontAlgn="auto" hangingPunct="1">
              <a:spcBef>
                <a:spcPts val="0"/>
              </a:spcBef>
              <a:spcAft>
                <a:spcPts val="0"/>
              </a:spcAft>
              <a:buClr>
                <a:schemeClr val="tx1">
                  <a:shade val="95000"/>
                </a:schemeClr>
              </a:buClr>
              <a:buNone/>
              <a:defRPr/>
            </a:pPr>
            <a:r>
              <a:rPr lang="fr-FR" altLang="fr-FR" sz="3600" dirty="0" smtClean="0">
                <a:solidFill>
                  <a:schemeClr val="bg1"/>
                </a:solidFill>
              </a:rPr>
              <a:t>    Argiles : &lt; 2 µm</a:t>
            </a:r>
          </a:p>
          <a:p>
            <a:pPr marL="548640" indent="-411480" eaLnBrk="1" fontAlgn="auto" hangingPunct="1">
              <a:spcBef>
                <a:spcPts val="0"/>
              </a:spcBef>
              <a:spcAft>
                <a:spcPts val="0"/>
              </a:spcAft>
              <a:buClr>
                <a:schemeClr val="tx1">
                  <a:shade val="95000"/>
                </a:schemeClr>
              </a:buClr>
              <a:buNone/>
              <a:defRPr/>
            </a:pPr>
            <a:r>
              <a:rPr lang="fr-FR" altLang="fr-FR" sz="3600" dirty="0" smtClean="0">
                <a:solidFill>
                  <a:schemeClr val="bg1"/>
                </a:solidFill>
              </a:rPr>
              <a:t>    Limons : de 2 µm à 50 µm</a:t>
            </a:r>
          </a:p>
          <a:p>
            <a:pPr marL="548640" indent="-411480" eaLnBrk="1" fontAlgn="auto" hangingPunct="1">
              <a:spcBef>
                <a:spcPts val="0"/>
              </a:spcBef>
              <a:spcAft>
                <a:spcPts val="0"/>
              </a:spcAft>
              <a:buClr>
                <a:schemeClr val="tx1">
                  <a:shade val="95000"/>
                </a:schemeClr>
              </a:buClr>
              <a:buNone/>
              <a:defRPr/>
            </a:pPr>
            <a:r>
              <a:rPr lang="fr-FR" altLang="fr-FR" sz="3600" dirty="0" smtClean="0">
                <a:solidFill>
                  <a:schemeClr val="bg1"/>
                </a:solidFill>
              </a:rPr>
              <a:t>    Sables : de 50 µm à 2 mm.</a:t>
            </a:r>
          </a:p>
          <a:p>
            <a:pPr marL="548640" indent="-411480" eaLnBrk="1" fontAlgn="auto" hangingPunct="1">
              <a:spcBef>
                <a:spcPts val="0"/>
              </a:spcBef>
              <a:spcAft>
                <a:spcPts val="0"/>
              </a:spcAft>
              <a:buClr>
                <a:schemeClr val="tx1">
                  <a:shade val="95000"/>
                </a:schemeClr>
              </a:buClr>
              <a:buFontTx/>
              <a:buNone/>
              <a:defRPr/>
            </a:pPr>
            <a:endParaRPr lang="fr-FR" altLang="fr-FR" sz="3600" dirty="0" smtClean="0">
              <a:solidFill>
                <a:srgbClr val="0066FF"/>
              </a:solidFill>
            </a:endParaRPr>
          </a:p>
          <a:p>
            <a:pPr marL="548640" indent="-411480" eaLnBrk="1" fontAlgn="auto" hangingPunct="1">
              <a:spcBef>
                <a:spcPts val="0"/>
              </a:spcBef>
              <a:spcAft>
                <a:spcPts val="0"/>
              </a:spcAft>
              <a:buClr>
                <a:schemeClr val="tx1">
                  <a:shade val="95000"/>
                </a:schemeClr>
              </a:buClr>
              <a:buFontTx/>
              <a:buNone/>
              <a:defRPr/>
            </a:pPr>
            <a:endParaRPr lang="fr-FR" altLang="fr-FR" sz="3600" dirty="0" smtClean="0">
              <a:solidFill>
                <a:srgbClr val="0066FF"/>
              </a:solidFill>
            </a:endParaRPr>
          </a:p>
          <a:p>
            <a:pPr marL="548640" indent="-411480" eaLnBrk="1" fontAlgn="auto" hangingPunct="1">
              <a:spcBef>
                <a:spcPts val="0"/>
              </a:spcBef>
              <a:spcAft>
                <a:spcPts val="0"/>
              </a:spcAft>
              <a:buClr>
                <a:schemeClr val="tx1">
                  <a:shade val="95000"/>
                </a:schemeClr>
              </a:buClr>
              <a:buFontTx/>
              <a:buNone/>
              <a:defRPr/>
            </a:pPr>
            <a:endParaRPr lang="fr-FR" altLang="fr-FR" sz="3600" dirty="0" smtClean="0">
              <a:solidFill>
                <a:srgbClr val="0066FF"/>
              </a:solidFill>
            </a:endParaRPr>
          </a:p>
          <a:p>
            <a:pPr marL="548640" indent="-411480" eaLnBrk="1" fontAlgn="auto" hangingPunct="1">
              <a:spcBef>
                <a:spcPts val="0"/>
              </a:spcBef>
              <a:spcAft>
                <a:spcPts val="0"/>
              </a:spcAft>
              <a:buClr>
                <a:schemeClr val="tx1">
                  <a:shade val="95000"/>
                </a:schemeClr>
              </a:buClr>
              <a:buFontTx/>
              <a:buNone/>
              <a:defRPr/>
            </a:pPr>
            <a:r>
              <a:rPr lang="fr-FR" altLang="fr-FR" sz="3600" dirty="0" smtClean="0"/>
              <a:t>	</a:t>
            </a:r>
          </a:p>
          <a:p>
            <a:pPr marL="548640" indent="-411480" eaLnBrk="1" fontAlgn="auto" hangingPunct="1">
              <a:spcBef>
                <a:spcPts val="0"/>
              </a:spcBef>
              <a:spcAft>
                <a:spcPts val="0"/>
              </a:spcAft>
              <a:buClr>
                <a:schemeClr val="tx1">
                  <a:shade val="95000"/>
                </a:schemeClr>
              </a:buClr>
              <a:buFontTx/>
              <a:buNone/>
              <a:defRPr/>
            </a:pPr>
            <a:r>
              <a:rPr lang="fr-FR" altLang="fr-FR" dirty="0" smtClean="0"/>
              <a:t> </a:t>
            </a:r>
          </a:p>
        </p:txBody>
      </p:sp>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253536"/>
            <a:ext cx="8229600" cy="1961018"/>
          </a:xfrm>
        </p:spPr>
        <p:txBody>
          <a:bodyPr>
            <a:normAutofit/>
          </a:bodyPr>
          <a:lstStyle/>
          <a:p>
            <a:pPr marL="54864" eaLnBrk="1" fontAlgn="auto" hangingPunct="1">
              <a:spcAft>
                <a:spcPts val="0"/>
              </a:spcAft>
              <a:defRPr/>
            </a:pPr>
            <a:r>
              <a:rPr lang="fr-FR" altLang="fr-FR" sz="3600" dirty="0" smtClean="0">
                <a:solidFill>
                  <a:srgbClr val="CC3300"/>
                </a:solidFill>
              </a:rPr>
              <a:t>La granulométrie joue un rôle considérable dans la répartition des animaux :</a:t>
            </a:r>
            <a:r>
              <a:rPr lang="fr-FR" altLang="fr-FR" sz="3600" dirty="0" smtClean="0">
                <a:solidFill>
                  <a:schemeClr val="tx2">
                    <a:tint val="100000"/>
                    <a:shade val="90000"/>
                    <a:satMod val="250000"/>
                    <a:alpha val="100000"/>
                  </a:schemeClr>
                </a:solidFill>
              </a:rPr>
              <a:t> </a:t>
            </a:r>
          </a:p>
        </p:txBody>
      </p:sp>
      <p:sp>
        <p:nvSpPr>
          <p:cNvPr id="120835" name="Rectangle 3"/>
          <p:cNvSpPr>
            <a:spLocks noGrp="1" noChangeArrowheads="1"/>
          </p:cNvSpPr>
          <p:nvPr>
            <p:ph idx="1"/>
          </p:nvPr>
        </p:nvSpPr>
        <p:spPr>
          <a:xfrm>
            <a:off x="428596" y="2428868"/>
            <a:ext cx="8229600" cy="3214687"/>
          </a:xfrm>
        </p:spPr>
        <p:txBody>
          <a:bodyPr/>
          <a:lstStyle/>
          <a:p>
            <a:pPr algn="just" eaLnBrk="1" hangingPunct="1"/>
            <a:r>
              <a:rPr lang="fr-FR" altLang="fr-FR" sz="3600" dirty="0" smtClean="0">
                <a:solidFill>
                  <a:schemeClr val="folHlink"/>
                </a:solidFill>
              </a:rPr>
              <a:t>Les verres de terre</a:t>
            </a:r>
            <a:r>
              <a:rPr lang="fr-FR" altLang="fr-FR" sz="3600" dirty="0" smtClean="0"/>
              <a:t> </a:t>
            </a:r>
            <a:r>
              <a:rPr lang="fr-FR" altLang="fr-FR" sz="3600" dirty="0" smtClean="0">
                <a:solidFill>
                  <a:schemeClr val="bg1"/>
                </a:solidFill>
              </a:rPr>
              <a:t>sont plus nombreux dans les sols</a:t>
            </a:r>
            <a:r>
              <a:rPr lang="fr-FR" altLang="fr-FR" sz="3600" dirty="0" smtClean="0"/>
              <a:t> </a:t>
            </a:r>
            <a:r>
              <a:rPr lang="fr-FR" altLang="fr-FR" sz="3600" dirty="0" smtClean="0">
                <a:solidFill>
                  <a:srgbClr val="FF0000"/>
                </a:solidFill>
              </a:rPr>
              <a:t>limoneux</a:t>
            </a:r>
            <a:r>
              <a:rPr lang="fr-FR" altLang="fr-FR" sz="3600" dirty="0" smtClean="0"/>
              <a:t> </a:t>
            </a:r>
            <a:r>
              <a:rPr lang="fr-FR" altLang="fr-FR" sz="3600" dirty="0" smtClean="0">
                <a:solidFill>
                  <a:schemeClr val="bg1"/>
                </a:solidFill>
              </a:rPr>
              <a:t>ou</a:t>
            </a:r>
            <a:r>
              <a:rPr lang="fr-FR" altLang="fr-FR" sz="3600" dirty="0" smtClean="0"/>
              <a:t> </a:t>
            </a:r>
            <a:r>
              <a:rPr lang="fr-FR" altLang="fr-FR" sz="3600" dirty="0" smtClean="0">
                <a:solidFill>
                  <a:srgbClr val="FF0000"/>
                </a:solidFill>
              </a:rPr>
              <a:t>argilo sableux.</a:t>
            </a:r>
          </a:p>
          <a:p>
            <a:pPr algn="just" eaLnBrk="1" hangingPunct="1"/>
            <a:r>
              <a:rPr lang="fr-FR" altLang="fr-FR" sz="3600" dirty="0" smtClean="0">
                <a:solidFill>
                  <a:schemeClr val="bg1"/>
                </a:solidFill>
              </a:rPr>
              <a:t>Les coléoptères du sol vivent dans les sols fins: argiles et limons qui retiennent l’eau nécessaire.</a:t>
            </a:r>
          </a:p>
          <a:p>
            <a:pPr algn="just" eaLnBrk="1" hangingPunct="1"/>
            <a:endParaRPr lang="fr-FR" altLang="fr-FR" sz="3600" dirty="0" smtClean="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a:xfrm>
            <a:off x="357188" y="2332038"/>
            <a:ext cx="3998912" cy="4240212"/>
          </a:xfrm>
        </p:spPr>
        <p:txBody>
          <a:bodyPr/>
          <a:lstStyle/>
          <a:p>
            <a:pPr eaLnBrk="1" hangingPunct="1">
              <a:buFontTx/>
              <a:buNone/>
            </a:pPr>
            <a:r>
              <a:rPr lang="fr-FR" altLang="fr-FR" sz="3600" dirty="0" smtClean="0"/>
              <a:t>		</a:t>
            </a:r>
            <a:r>
              <a:rPr lang="fr-FR" altLang="fr-FR" sz="3600" dirty="0" smtClean="0">
                <a:solidFill>
                  <a:schemeClr val="bg1"/>
                </a:solidFill>
              </a:rPr>
              <a:t>Il existe des espèces animales </a:t>
            </a:r>
            <a:r>
              <a:rPr lang="fr-FR" altLang="fr-FR" sz="3600" b="1" dirty="0" smtClean="0">
                <a:solidFill>
                  <a:srgbClr val="CC3300"/>
                </a:solidFill>
              </a:rPr>
              <a:t>halophiles</a:t>
            </a:r>
            <a:r>
              <a:rPr lang="fr-FR" altLang="fr-FR" sz="3600" dirty="0" smtClean="0">
                <a:solidFill>
                  <a:srgbClr val="C00000"/>
                </a:solidFill>
              </a:rPr>
              <a:t>,</a:t>
            </a:r>
            <a:r>
              <a:rPr lang="fr-FR" altLang="fr-FR" sz="3600" dirty="0" smtClean="0"/>
              <a:t> </a:t>
            </a:r>
            <a:r>
              <a:rPr lang="fr-FR" altLang="fr-FR" sz="3600" dirty="0" smtClean="0">
                <a:solidFill>
                  <a:schemeClr val="bg1"/>
                </a:solidFill>
              </a:rPr>
              <a:t>Ex :</a:t>
            </a:r>
            <a:r>
              <a:rPr lang="fr-FR" altLang="fr-FR" sz="3600" dirty="0" smtClean="0"/>
              <a:t> </a:t>
            </a:r>
            <a:r>
              <a:rPr lang="fr-FR" altLang="fr-FR" sz="3600" b="1" i="1" u="sng" dirty="0" err="1" smtClean="0">
                <a:solidFill>
                  <a:schemeClr val="folHlink"/>
                </a:solidFill>
              </a:rPr>
              <a:t>Cicindela</a:t>
            </a:r>
            <a:r>
              <a:rPr lang="fr-FR" altLang="fr-FR" sz="3600" b="1" i="1" u="sng" dirty="0" smtClean="0">
                <a:solidFill>
                  <a:schemeClr val="folHlink"/>
                </a:solidFill>
              </a:rPr>
              <a:t> </a:t>
            </a:r>
            <a:r>
              <a:rPr lang="fr-FR" altLang="fr-FR" sz="3600" dirty="0" smtClean="0">
                <a:solidFill>
                  <a:schemeClr val="bg1"/>
                </a:solidFill>
              </a:rPr>
              <a:t>(coléoptère)</a:t>
            </a:r>
            <a:r>
              <a:rPr lang="fr-FR" altLang="fr-FR" sz="3600" dirty="0" smtClean="0"/>
              <a:t>,</a:t>
            </a:r>
            <a:endParaRPr lang="fr-FR" altLang="fr-FR" sz="3600" b="1" i="1" u="sng" dirty="0" smtClean="0">
              <a:solidFill>
                <a:srgbClr val="CC3300"/>
              </a:solidFill>
            </a:endParaRPr>
          </a:p>
        </p:txBody>
      </p:sp>
      <p:sp>
        <p:nvSpPr>
          <p:cNvPr id="4" name="Rectangle 2"/>
          <p:cNvSpPr txBox="1">
            <a:spLocks noChangeArrowheads="1"/>
          </p:cNvSpPr>
          <p:nvPr/>
        </p:nvSpPr>
        <p:spPr bwMode="auto">
          <a:xfrm>
            <a:off x="323850" y="0"/>
            <a:ext cx="8229600" cy="549275"/>
          </a:xfrm>
          <a:prstGeom prst="rect">
            <a:avLst/>
          </a:prstGeom>
          <a:noFill/>
          <a:ln w="9525">
            <a:noFill/>
            <a:miter lim="800000"/>
            <a:headEnd/>
            <a:tailEnd/>
          </a:ln>
        </p:spPr>
        <p:txBody>
          <a:bodyPr anchor="ctr"/>
          <a:lstStyle/>
          <a:p>
            <a:pPr algn="ctr">
              <a:defRPr/>
            </a:pPr>
            <a:r>
              <a:rPr lang="fr-FR" sz="4400" b="1" kern="0" dirty="0">
                <a:solidFill>
                  <a:srgbClr val="0066FF"/>
                </a:solidFill>
                <a:latin typeface="+mj-lt"/>
                <a:ea typeface="+mj-ea"/>
                <a:cs typeface="+mj-cs"/>
              </a:rPr>
              <a:t>C- la salinité :</a:t>
            </a:r>
            <a:r>
              <a:rPr lang="fr-FR" sz="4400" kern="0" dirty="0">
                <a:solidFill>
                  <a:schemeClr val="tx2"/>
                </a:solidFill>
                <a:latin typeface="+mj-lt"/>
                <a:ea typeface="+mj-ea"/>
                <a:cs typeface="+mj-cs"/>
              </a:rPr>
              <a:t> </a:t>
            </a:r>
          </a:p>
        </p:txBody>
      </p:sp>
      <p:pic>
        <p:nvPicPr>
          <p:cNvPr id="122884" name="Picture 5" descr="Cicindela (Cicindela) sexguttata Fabricius, 1775"/>
          <p:cNvPicPr>
            <a:picLocks noChangeAspect="1" noChangeArrowheads="1"/>
          </p:cNvPicPr>
          <p:nvPr/>
        </p:nvPicPr>
        <p:blipFill>
          <a:blip r:embed="rId4"/>
          <a:srcRect/>
          <a:stretch>
            <a:fillRect/>
          </a:stretch>
        </p:blipFill>
        <p:spPr bwMode="auto">
          <a:xfrm>
            <a:off x="3357563" y="4857750"/>
            <a:ext cx="1285875" cy="1654175"/>
          </a:xfrm>
          <a:prstGeom prst="rect">
            <a:avLst/>
          </a:prstGeom>
          <a:noFill/>
          <a:ln w="9525">
            <a:noFill/>
            <a:miter lim="800000"/>
            <a:headEnd/>
            <a:tailEnd/>
          </a:ln>
        </p:spPr>
      </p:pic>
      <p:sp>
        <p:nvSpPr>
          <p:cNvPr id="122885" name="Rectangle 5"/>
          <p:cNvSpPr>
            <a:spLocks noChangeArrowheads="1"/>
          </p:cNvSpPr>
          <p:nvPr/>
        </p:nvSpPr>
        <p:spPr bwMode="auto">
          <a:xfrm>
            <a:off x="5072066" y="2071678"/>
            <a:ext cx="3852863" cy="2554545"/>
          </a:xfrm>
          <a:prstGeom prst="rect">
            <a:avLst/>
          </a:prstGeom>
          <a:noFill/>
          <a:ln w="9525">
            <a:noFill/>
            <a:miter lim="800000"/>
            <a:headEnd/>
            <a:tailEnd/>
          </a:ln>
        </p:spPr>
        <p:txBody>
          <a:bodyPr>
            <a:spAutoFit/>
          </a:bodyPr>
          <a:lstStyle/>
          <a:p>
            <a:r>
              <a:rPr lang="fr-FR" altLang="fr-FR" sz="3200" dirty="0" smtClean="0">
                <a:solidFill>
                  <a:schemeClr val="bg1"/>
                </a:solidFill>
                <a:latin typeface="Arial" pitchFamily="34" charset="0"/>
                <a:cs typeface="Arial" pitchFamily="34" charset="0"/>
              </a:rPr>
              <a:t>	D’autres ne supportent pas l’excès de salinité, </a:t>
            </a:r>
            <a:r>
              <a:rPr lang="fr-FR" altLang="fr-FR" sz="3200" b="1" dirty="0" err="1" smtClean="0">
                <a:solidFill>
                  <a:srgbClr val="C00000"/>
                </a:solidFill>
                <a:latin typeface="Arial" pitchFamily="34" charset="0"/>
                <a:cs typeface="Arial" pitchFamily="34" charset="0"/>
              </a:rPr>
              <a:t>halophobes</a:t>
            </a:r>
            <a:r>
              <a:rPr lang="fr-FR" altLang="fr-FR" sz="3200" b="1" dirty="0" smtClean="0">
                <a:solidFill>
                  <a:schemeClr val="bg1"/>
                </a:solidFill>
                <a:latin typeface="Arial" pitchFamily="34" charset="0"/>
                <a:cs typeface="Arial" pitchFamily="34" charset="0"/>
              </a:rPr>
              <a:t> </a:t>
            </a:r>
            <a:r>
              <a:rPr lang="fr-FR" altLang="fr-FR" sz="3200" dirty="0" smtClean="0">
                <a:solidFill>
                  <a:schemeClr val="bg1"/>
                </a:solidFill>
                <a:latin typeface="Arial" pitchFamily="34" charset="0"/>
                <a:cs typeface="Arial" pitchFamily="34" charset="0"/>
              </a:rPr>
              <a:t>Ex : </a:t>
            </a:r>
            <a:r>
              <a:rPr lang="fr-FR" altLang="fr-FR" sz="3200" b="1" i="1" u="sng" dirty="0" smtClean="0">
                <a:solidFill>
                  <a:schemeClr val="accent6"/>
                </a:solidFill>
                <a:latin typeface="Arial" pitchFamily="34" charset="0"/>
                <a:cs typeface="Arial" pitchFamily="34" charset="0"/>
              </a:rPr>
              <a:t>Lombric</a:t>
            </a:r>
            <a:endParaRPr lang="fr-FR" altLang="fr-FR" sz="3200" b="1" i="1" u="sng" dirty="0">
              <a:solidFill>
                <a:schemeClr val="accent6"/>
              </a:solidFill>
              <a:latin typeface="Arial" pitchFamily="34" charset="0"/>
              <a:cs typeface="Arial" pitchFamily="34" charset="0"/>
            </a:endParaRPr>
          </a:p>
        </p:txBody>
      </p:sp>
      <p:pic>
        <p:nvPicPr>
          <p:cNvPr id="122886" name="Picture 8" descr="lombric">
            <a:hlinkClick r:id="rId5"/>
          </p:cNvPr>
          <p:cNvPicPr>
            <a:picLocks noChangeAspect="1" noChangeArrowheads="1"/>
          </p:cNvPicPr>
          <p:nvPr/>
        </p:nvPicPr>
        <p:blipFill>
          <a:blip r:embed="rId6"/>
          <a:srcRect/>
          <a:stretch>
            <a:fillRect/>
          </a:stretch>
        </p:blipFill>
        <p:spPr bwMode="auto">
          <a:xfrm>
            <a:off x="6929454" y="4714884"/>
            <a:ext cx="1928796" cy="1840130"/>
          </a:xfrm>
          <a:prstGeom prst="rect">
            <a:avLst/>
          </a:prstGeom>
          <a:noFill/>
          <a:ln w="9525">
            <a:noFill/>
            <a:miter lim="800000"/>
            <a:headEnd/>
            <a:tailEnd/>
          </a:ln>
        </p:spPr>
      </p:pic>
      <p:sp>
        <p:nvSpPr>
          <p:cNvPr id="122887" name="Rectangle 18"/>
          <p:cNvSpPr>
            <a:spLocks noChangeArrowheads="1"/>
          </p:cNvSpPr>
          <p:nvPr/>
        </p:nvSpPr>
        <p:spPr bwMode="auto">
          <a:xfrm>
            <a:off x="1" y="1000108"/>
            <a:ext cx="9144000" cy="1077218"/>
          </a:xfrm>
          <a:prstGeom prst="rect">
            <a:avLst/>
          </a:prstGeom>
          <a:noFill/>
          <a:ln w="9525">
            <a:noFill/>
            <a:miter lim="800000"/>
            <a:headEnd/>
            <a:tailEnd/>
          </a:ln>
        </p:spPr>
        <p:txBody>
          <a:bodyPr wrap="square">
            <a:spAutoFit/>
          </a:bodyPr>
          <a:lstStyle/>
          <a:p>
            <a:r>
              <a:rPr lang="fr-FR" altLang="fr-FR" sz="3200" dirty="0" smtClean="0">
                <a:latin typeface="Arial" pitchFamily="34" charset="0"/>
                <a:cs typeface="Arial" pitchFamily="34" charset="0"/>
              </a:rPr>
              <a:t>	</a:t>
            </a:r>
            <a:r>
              <a:rPr lang="fr-FR" altLang="fr-FR" sz="3200" dirty="0" smtClean="0">
                <a:solidFill>
                  <a:schemeClr val="bg1"/>
                </a:solidFill>
                <a:latin typeface="Arial" pitchFamily="34" charset="0"/>
                <a:cs typeface="Arial" pitchFamily="34" charset="0"/>
              </a:rPr>
              <a:t>La salinité est une mesure de la concentration des minéraux dissous dans le sol. </a:t>
            </a:r>
            <a:endParaRPr lang="fr-FR" altLang="fr-FR" sz="3200" dirty="0">
              <a:solidFill>
                <a:schemeClr val="bg1"/>
              </a:solidFill>
              <a:latin typeface="Arial" pitchFamily="34" charset="0"/>
              <a:cs typeface="Arial" pitchFamily="34" charset="0"/>
            </a:endParaRPr>
          </a:p>
        </p:txBody>
      </p:sp>
      <p:cxnSp>
        <p:nvCxnSpPr>
          <p:cNvPr id="9" name="Connecteur droit 8"/>
          <p:cNvCxnSpPr/>
          <p:nvPr/>
        </p:nvCxnSpPr>
        <p:spPr>
          <a:xfrm rot="16200000" flipH="1">
            <a:off x="2029619" y="4171156"/>
            <a:ext cx="5229225" cy="14446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marL="54864" eaLnBrk="1" fontAlgn="auto" hangingPunct="1">
              <a:spcAft>
                <a:spcPts val="0"/>
              </a:spcAft>
              <a:defRPr/>
            </a:pPr>
            <a:r>
              <a:rPr lang="fr-FR" altLang="fr-FR" dirty="0" smtClean="0">
                <a:solidFill>
                  <a:srgbClr val="0066FF"/>
                </a:solidFill>
              </a:rPr>
              <a:t>D- Le pH :</a:t>
            </a:r>
            <a:r>
              <a:rPr lang="fr-FR" altLang="fr-FR" dirty="0" smtClean="0">
                <a:solidFill>
                  <a:schemeClr val="tx2">
                    <a:tint val="100000"/>
                    <a:shade val="90000"/>
                    <a:satMod val="250000"/>
                    <a:alpha val="100000"/>
                  </a:schemeClr>
                </a:solidFill>
              </a:rPr>
              <a:t> </a:t>
            </a:r>
          </a:p>
        </p:txBody>
      </p:sp>
      <p:sp>
        <p:nvSpPr>
          <p:cNvPr id="123907" name="Rectangle 3"/>
          <p:cNvSpPr>
            <a:spLocks noGrp="1" noChangeArrowheads="1"/>
          </p:cNvSpPr>
          <p:nvPr>
            <p:ph idx="1"/>
          </p:nvPr>
        </p:nvSpPr>
        <p:spPr>
          <a:xfrm>
            <a:off x="457200" y="1600200"/>
            <a:ext cx="8686800" cy="4525963"/>
          </a:xfrm>
        </p:spPr>
        <p:txBody>
          <a:bodyPr/>
          <a:lstStyle/>
          <a:p>
            <a:pPr eaLnBrk="1" hangingPunct="1">
              <a:buFontTx/>
              <a:buNone/>
            </a:pPr>
            <a:r>
              <a:rPr lang="fr-FR" altLang="fr-FR" dirty="0" smtClean="0">
                <a:solidFill>
                  <a:srgbClr val="CC3300"/>
                </a:solidFill>
              </a:rPr>
              <a:t>		</a:t>
            </a:r>
            <a:r>
              <a:rPr lang="fr-FR" altLang="fr-FR" sz="3600" dirty="0" smtClean="0">
                <a:solidFill>
                  <a:schemeClr val="bg1"/>
                </a:solidFill>
              </a:rPr>
              <a:t>le pH du sol dépend de:</a:t>
            </a:r>
          </a:p>
          <a:p>
            <a:pPr eaLnBrk="1" hangingPunct="1">
              <a:buFont typeface="Wingdings" pitchFamily="2" charset="2"/>
              <a:buChar char="Ø"/>
            </a:pPr>
            <a:r>
              <a:rPr lang="fr-FR" altLang="fr-FR" sz="3600" dirty="0" smtClean="0">
                <a:solidFill>
                  <a:schemeClr val="bg1"/>
                </a:solidFill>
              </a:rPr>
              <a:t>  - La nature du sol, </a:t>
            </a:r>
          </a:p>
          <a:p>
            <a:pPr eaLnBrk="1" hangingPunct="1">
              <a:buFont typeface="Wingdings" pitchFamily="2" charset="2"/>
              <a:buChar char="Ø"/>
            </a:pPr>
            <a:r>
              <a:rPr lang="fr-FR" altLang="fr-FR" sz="3600" dirty="0" smtClean="0">
                <a:solidFill>
                  <a:schemeClr val="bg1"/>
                </a:solidFill>
              </a:rPr>
              <a:t>  - La nature du couvert végétal,</a:t>
            </a:r>
          </a:p>
          <a:p>
            <a:pPr eaLnBrk="1" hangingPunct="1">
              <a:buFont typeface="Wingdings" pitchFamily="2" charset="2"/>
              <a:buChar char="Ø"/>
            </a:pPr>
            <a:r>
              <a:rPr lang="fr-FR" altLang="fr-FR" sz="3600" dirty="0" smtClean="0">
                <a:solidFill>
                  <a:schemeClr val="bg1"/>
                </a:solidFill>
              </a:rPr>
              <a:t>  - Des conditions climatiques. </a:t>
            </a:r>
          </a:p>
          <a:p>
            <a:pPr eaLnBrk="1" hangingPunct="1">
              <a:buFontTx/>
              <a:buNone/>
            </a:pPr>
            <a:r>
              <a:rPr lang="fr-FR" altLang="fr-FR" sz="3600" dirty="0" smtClean="0"/>
              <a:t>		</a:t>
            </a:r>
          </a:p>
        </p:txBody>
      </p:sp>
    </p:spTree>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250825" y="404813"/>
            <a:ext cx="8893175" cy="6119812"/>
          </a:xfrm>
        </p:spPr>
        <p:txBody>
          <a:bodyPr/>
          <a:lstStyle/>
          <a:p>
            <a:pPr eaLnBrk="1" hangingPunct="1"/>
            <a:r>
              <a:rPr lang="fr-FR" altLang="fr-FR" smtClean="0">
                <a:solidFill>
                  <a:schemeClr val="bg1"/>
                </a:solidFill>
              </a:rPr>
              <a:t>     </a:t>
            </a:r>
            <a:r>
              <a:rPr lang="fr-FR" altLang="fr-FR" sz="3600" smtClean="0">
                <a:solidFill>
                  <a:schemeClr val="bg1"/>
                </a:solidFill>
              </a:rPr>
              <a:t>Il existe des espèces acidophiles qui recherchent des sols à pH inférieur à 6 : quelques  Thécamébiens, et quelques lombrics.</a:t>
            </a:r>
          </a:p>
          <a:p>
            <a:pPr eaLnBrk="1" hangingPunct="1">
              <a:buFontTx/>
              <a:buNone/>
            </a:pPr>
            <a:r>
              <a:rPr lang="fr-FR" altLang="fr-FR" smtClean="0"/>
              <a:t>		</a:t>
            </a:r>
          </a:p>
        </p:txBody>
      </p:sp>
      <p:pic>
        <p:nvPicPr>
          <p:cNvPr id="124931" name="Picture 5" descr="Image attachée"/>
          <p:cNvPicPr>
            <a:picLocks noChangeAspect="1" noChangeArrowheads="1"/>
          </p:cNvPicPr>
          <p:nvPr/>
        </p:nvPicPr>
        <p:blipFill>
          <a:blip r:embed="rId4"/>
          <a:srcRect/>
          <a:stretch>
            <a:fillRect/>
          </a:stretch>
        </p:blipFill>
        <p:spPr bwMode="auto">
          <a:xfrm>
            <a:off x="539750" y="2708275"/>
            <a:ext cx="4271963" cy="3203575"/>
          </a:xfrm>
          <a:prstGeom prst="rect">
            <a:avLst/>
          </a:prstGeom>
          <a:noFill/>
          <a:ln w="9525">
            <a:noFill/>
            <a:miter lim="800000"/>
            <a:headEnd/>
            <a:tailEnd/>
          </a:ln>
        </p:spPr>
      </p:pic>
      <p:sp>
        <p:nvSpPr>
          <p:cNvPr id="124932" name="Rectangle 6"/>
          <p:cNvSpPr>
            <a:spLocks noChangeArrowheads="1"/>
          </p:cNvSpPr>
          <p:nvPr/>
        </p:nvSpPr>
        <p:spPr bwMode="auto">
          <a:xfrm>
            <a:off x="1692275" y="5876925"/>
            <a:ext cx="1682750" cy="366713"/>
          </a:xfrm>
          <a:prstGeom prst="rect">
            <a:avLst/>
          </a:prstGeom>
          <a:noFill/>
          <a:ln w="9525">
            <a:noFill/>
            <a:miter lim="800000"/>
            <a:headEnd/>
            <a:tailEnd/>
          </a:ln>
        </p:spPr>
        <p:txBody>
          <a:bodyPr wrap="none">
            <a:spAutoFit/>
          </a:bodyPr>
          <a:lstStyle/>
          <a:p>
            <a:r>
              <a:rPr lang="fr-FR" altLang="fr-FR">
                <a:latin typeface="Arial" pitchFamily="34" charset="0"/>
                <a:cs typeface="Arial" pitchFamily="34" charset="0"/>
              </a:rPr>
              <a:t>Thécamébiens</a:t>
            </a:r>
          </a:p>
        </p:txBody>
      </p:sp>
      <p:pic>
        <p:nvPicPr>
          <p:cNvPr id="124933" name="Picture 7" descr="lombric">
            <a:hlinkClick r:id="rId5"/>
          </p:cNvPr>
          <p:cNvPicPr>
            <a:picLocks noChangeAspect="1" noChangeArrowheads="1"/>
          </p:cNvPicPr>
          <p:nvPr/>
        </p:nvPicPr>
        <p:blipFill>
          <a:blip r:embed="rId6"/>
          <a:srcRect/>
          <a:stretch>
            <a:fillRect/>
          </a:stretch>
        </p:blipFill>
        <p:spPr bwMode="auto">
          <a:xfrm>
            <a:off x="5076825" y="2924175"/>
            <a:ext cx="3348038" cy="2833688"/>
          </a:xfrm>
          <a:prstGeom prst="rect">
            <a:avLst/>
          </a:prstGeom>
          <a:noFill/>
          <a:ln w="9525">
            <a:noFill/>
            <a:miter lim="800000"/>
            <a:headEnd/>
            <a:tailEnd/>
          </a:ln>
        </p:spPr>
      </p:pic>
      <p:sp>
        <p:nvSpPr>
          <p:cNvPr id="124934" name="Rectangle 8"/>
          <p:cNvSpPr>
            <a:spLocks noChangeArrowheads="1"/>
          </p:cNvSpPr>
          <p:nvPr/>
        </p:nvSpPr>
        <p:spPr bwMode="auto">
          <a:xfrm>
            <a:off x="6588125" y="5734050"/>
            <a:ext cx="920750" cy="366713"/>
          </a:xfrm>
          <a:prstGeom prst="rect">
            <a:avLst/>
          </a:prstGeom>
          <a:noFill/>
          <a:ln w="9525">
            <a:noFill/>
            <a:miter lim="800000"/>
            <a:headEnd/>
            <a:tailEnd/>
          </a:ln>
        </p:spPr>
        <p:txBody>
          <a:bodyPr wrap="none">
            <a:spAutoFit/>
          </a:bodyPr>
          <a:lstStyle/>
          <a:p>
            <a:r>
              <a:rPr lang="fr-FR" altLang="fr-FR">
                <a:latin typeface="Arial" pitchFamily="34" charset="0"/>
                <a:cs typeface="Arial" pitchFamily="34" charset="0"/>
              </a:rPr>
              <a:t>lombric</a:t>
            </a:r>
          </a:p>
        </p:txBody>
      </p:sp>
    </p:spTree>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0" y="0"/>
            <a:ext cx="8785225" cy="4525963"/>
          </a:xfrm>
        </p:spPr>
        <p:txBody>
          <a:bodyPr/>
          <a:lstStyle/>
          <a:p>
            <a:pPr eaLnBrk="1" hangingPunct="1"/>
            <a:r>
              <a:rPr lang="fr-FR" altLang="fr-FR" sz="3600" smtClean="0">
                <a:solidFill>
                  <a:schemeClr val="bg1"/>
                </a:solidFill>
              </a:rPr>
              <a:t>Des espèces neutrophiles (les plus nombreuses) qui vivent dans les sols à pH compris entre 6 et 7 :</a:t>
            </a:r>
            <a:r>
              <a:rPr lang="fr-FR" altLang="fr-FR" sz="3600" b="1" i="1" smtClean="0">
                <a:solidFill>
                  <a:schemeClr val="bg1"/>
                </a:solidFill>
              </a:rPr>
              <a:t> </a:t>
            </a:r>
          </a:p>
          <a:p>
            <a:pPr eaLnBrk="1" hangingPunct="1">
              <a:buFontTx/>
              <a:buNone/>
            </a:pPr>
            <a:r>
              <a:rPr lang="fr-FR" altLang="fr-FR" sz="3600" b="1" i="1" smtClean="0">
                <a:solidFill>
                  <a:schemeClr val="bg1"/>
                </a:solidFill>
              </a:rPr>
              <a:t>				Ex:Thalictrum </a:t>
            </a:r>
            <a:endParaRPr lang="fr-FR" altLang="fr-FR" sz="3600" smtClean="0">
              <a:solidFill>
                <a:schemeClr val="bg1"/>
              </a:solidFill>
            </a:endParaRPr>
          </a:p>
          <a:p>
            <a:pPr eaLnBrk="1" hangingPunct="1"/>
            <a:endParaRPr lang="fr-FR" altLang="fr-FR" smtClean="0"/>
          </a:p>
        </p:txBody>
      </p:sp>
      <p:pic>
        <p:nvPicPr>
          <p:cNvPr id="125955" name="Picture 4"/>
          <p:cNvPicPr>
            <a:picLocks noChangeAspect="1" noChangeArrowheads="1"/>
          </p:cNvPicPr>
          <p:nvPr/>
        </p:nvPicPr>
        <p:blipFill>
          <a:blip r:embed="rId4"/>
          <a:srcRect/>
          <a:stretch>
            <a:fillRect/>
          </a:stretch>
        </p:blipFill>
        <p:spPr bwMode="auto">
          <a:xfrm>
            <a:off x="1908175" y="2565400"/>
            <a:ext cx="5486400" cy="41148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idx="1"/>
          </p:nvPr>
        </p:nvSpPr>
        <p:spPr>
          <a:xfrm>
            <a:off x="250825" y="188913"/>
            <a:ext cx="8713788" cy="1584325"/>
          </a:xfrm>
        </p:spPr>
        <p:txBody>
          <a:bodyPr>
            <a:normAutofit lnSpcReduction="10000"/>
          </a:bodyPr>
          <a:lstStyle/>
          <a:p>
            <a:pPr marL="548640" indent="-411480" eaLnBrk="1" fontAlgn="auto" hangingPunct="1">
              <a:spcBef>
                <a:spcPts val="0"/>
              </a:spcBef>
              <a:spcAft>
                <a:spcPts val="0"/>
              </a:spcAft>
              <a:buClr>
                <a:schemeClr val="tx1">
                  <a:shade val="95000"/>
                </a:schemeClr>
              </a:buClr>
              <a:buFont typeface="Wingdings 2"/>
              <a:buChar char=""/>
              <a:defRPr/>
            </a:pPr>
            <a:r>
              <a:rPr lang="fr-FR" altLang="fr-FR" sz="3600" dirty="0" smtClean="0">
                <a:solidFill>
                  <a:schemeClr val="bg1"/>
                </a:solidFill>
              </a:rPr>
              <a:t>Des espèces basophiles qui se rencontrent dans les sols dont le pH est supérieur à 7 : </a:t>
            </a:r>
            <a:r>
              <a:rPr lang="fr-FR" altLang="fr-FR" sz="3600" i="1" u="sng" dirty="0" err="1" smtClean="0">
                <a:solidFill>
                  <a:srgbClr val="C00000"/>
                </a:solidFill>
              </a:rPr>
              <a:t>Centropyxis</a:t>
            </a:r>
            <a:r>
              <a:rPr lang="fr-FR" altLang="fr-FR" sz="3600" i="1" u="sng" dirty="0" smtClean="0">
                <a:solidFill>
                  <a:srgbClr val="C00000"/>
                </a:solidFill>
              </a:rPr>
              <a:t> </a:t>
            </a:r>
            <a:endParaRPr lang="fr-FR" altLang="fr-FR" sz="3600" dirty="0" smtClean="0">
              <a:solidFill>
                <a:srgbClr val="C00000"/>
              </a:solidFill>
            </a:endParaRPr>
          </a:p>
          <a:p>
            <a:pPr marL="548640" indent="-411480" eaLnBrk="1" fontAlgn="auto" hangingPunct="1">
              <a:spcBef>
                <a:spcPts val="0"/>
              </a:spcBef>
              <a:spcAft>
                <a:spcPts val="0"/>
              </a:spcAft>
              <a:buClr>
                <a:schemeClr val="tx1">
                  <a:shade val="95000"/>
                </a:schemeClr>
              </a:buClr>
              <a:buFont typeface="Wingdings 2"/>
              <a:buChar char=""/>
              <a:defRPr/>
            </a:pPr>
            <a:endParaRPr lang="fr-FR" altLang="fr-FR" dirty="0" smtClean="0"/>
          </a:p>
        </p:txBody>
      </p:sp>
      <p:pic>
        <p:nvPicPr>
          <p:cNvPr id="126979" name="Picture 5" descr="Image attachée"/>
          <p:cNvPicPr>
            <a:picLocks noChangeAspect="1" noChangeArrowheads="1"/>
          </p:cNvPicPr>
          <p:nvPr/>
        </p:nvPicPr>
        <p:blipFill>
          <a:blip r:embed="rId4"/>
          <a:srcRect/>
          <a:stretch>
            <a:fillRect/>
          </a:stretch>
        </p:blipFill>
        <p:spPr bwMode="auto">
          <a:xfrm>
            <a:off x="2495550" y="2420938"/>
            <a:ext cx="5605463" cy="420052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marL="54864" eaLnBrk="1" fontAlgn="auto" hangingPunct="1">
              <a:spcAft>
                <a:spcPts val="0"/>
              </a:spcAft>
              <a:defRPr/>
            </a:pPr>
            <a:r>
              <a:rPr lang="fr-FR" altLang="fr-FR" dirty="0" smtClean="0">
                <a:solidFill>
                  <a:schemeClr val="tx2">
                    <a:tint val="100000"/>
                    <a:shade val="90000"/>
                    <a:satMod val="250000"/>
                    <a:alpha val="100000"/>
                  </a:schemeClr>
                </a:solidFill>
              </a:rPr>
              <a:t> </a:t>
            </a:r>
          </a:p>
        </p:txBody>
      </p:sp>
      <p:sp>
        <p:nvSpPr>
          <p:cNvPr id="128003" name="Rectangle 3"/>
          <p:cNvSpPr>
            <a:spLocks noGrp="1" noChangeArrowheads="1"/>
          </p:cNvSpPr>
          <p:nvPr>
            <p:ph idx="1"/>
          </p:nvPr>
        </p:nvSpPr>
        <p:spPr>
          <a:xfrm>
            <a:off x="250825" y="1196975"/>
            <a:ext cx="8713788" cy="5256213"/>
          </a:xfrm>
        </p:spPr>
        <p:txBody>
          <a:bodyPr/>
          <a:lstStyle/>
          <a:p>
            <a:pPr eaLnBrk="1" hangingPunct="1">
              <a:buFontTx/>
              <a:buNone/>
            </a:pPr>
            <a:r>
              <a:rPr lang="fr-FR" altLang="fr-FR" dirty="0" smtClean="0"/>
              <a:t>		</a:t>
            </a:r>
            <a:r>
              <a:rPr lang="fr-FR" altLang="fr-FR" sz="3600" dirty="0" smtClean="0">
                <a:solidFill>
                  <a:schemeClr val="bg1"/>
                </a:solidFill>
              </a:rPr>
              <a:t>La nourriture est un facteur très important. Elle agit selon sa qualité et son abondance sur: </a:t>
            </a:r>
          </a:p>
          <a:p>
            <a:pPr eaLnBrk="1" hangingPunct="1">
              <a:buFont typeface="Wingdings" pitchFamily="2" charset="2"/>
              <a:buChar char="ü"/>
            </a:pPr>
            <a:r>
              <a:rPr lang="fr-FR" altLang="fr-FR" sz="3600" dirty="0" smtClean="0">
                <a:solidFill>
                  <a:schemeClr val="bg1"/>
                </a:solidFill>
              </a:rPr>
              <a:t>	- La fécondité, </a:t>
            </a:r>
          </a:p>
          <a:p>
            <a:pPr eaLnBrk="1" hangingPunct="1">
              <a:buFont typeface="Wingdings" pitchFamily="2" charset="2"/>
              <a:buChar char="ü"/>
            </a:pPr>
            <a:r>
              <a:rPr lang="fr-FR" altLang="fr-FR" sz="3600" dirty="0" smtClean="0">
                <a:solidFill>
                  <a:schemeClr val="bg1"/>
                </a:solidFill>
              </a:rPr>
              <a:t>	- La longévité, </a:t>
            </a:r>
          </a:p>
          <a:p>
            <a:pPr eaLnBrk="1" hangingPunct="1">
              <a:buFont typeface="Wingdings" pitchFamily="2" charset="2"/>
              <a:buChar char="ü"/>
            </a:pPr>
            <a:r>
              <a:rPr lang="fr-FR" altLang="fr-FR" sz="3600" dirty="0" smtClean="0">
                <a:solidFill>
                  <a:schemeClr val="bg1"/>
                </a:solidFill>
              </a:rPr>
              <a:t>	- La vitesse de développement,</a:t>
            </a:r>
          </a:p>
          <a:p>
            <a:pPr eaLnBrk="1" hangingPunct="1">
              <a:buFont typeface="Wingdings" pitchFamily="2" charset="2"/>
              <a:buChar char="ü"/>
            </a:pPr>
            <a:r>
              <a:rPr lang="fr-FR" altLang="fr-FR" sz="3600" dirty="0" smtClean="0">
                <a:solidFill>
                  <a:schemeClr val="bg1"/>
                </a:solidFill>
              </a:rPr>
              <a:t>	- La mortalité des animaux…</a:t>
            </a:r>
          </a:p>
        </p:txBody>
      </p:sp>
      <p:sp>
        <p:nvSpPr>
          <p:cNvPr id="128004" name="Rectangle 4"/>
          <p:cNvSpPr>
            <a:spLocks noChangeArrowheads="1"/>
          </p:cNvSpPr>
          <p:nvPr/>
        </p:nvSpPr>
        <p:spPr bwMode="auto">
          <a:xfrm>
            <a:off x="1835150" y="260350"/>
            <a:ext cx="6930102" cy="646331"/>
          </a:xfrm>
          <a:prstGeom prst="rect">
            <a:avLst/>
          </a:prstGeom>
          <a:noFill/>
          <a:ln w="9525">
            <a:noFill/>
            <a:miter lim="800000"/>
            <a:headEnd/>
            <a:tailEnd/>
          </a:ln>
        </p:spPr>
        <p:txBody>
          <a:bodyPr wrap="none" anchor="ctr">
            <a:spAutoFit/>
          </a:bodyPr>
          <a:lstStyle/>
          <a:p>
            <a:r>
              <a:rPr lang="fr-FR" altLang="fr-FR" sz="3600" b="1" dirty="0" smtClean="0">
                <a:solidFill>
                  <a:srgbClr val="C00000"/>
                </a:solidFill>
                <a:latin typeface="Arial" pitchFamily="34" charset="0"/>
                <a:cs typeface="Arial" pitchFamily="34" charset="0"/>
              </a:rPr>
              <a:t>III- Les </a:t>
            </a:r>
            <a:r>
              <a:rPr lang="fr-FR" altLang="fr-FR" sz="3600" b="1" dirty="0">
                <a:solidFill>
                  <a:srgbClr val="C00000"/>
                </a:solidFill>
                <a:latin typeface="Arial" pitchFamily="34" charset="0"/>
                <a:cs typeface="Arial" pitchFamily="34" charset="0"/>
              </a:rPr>
              <a:t>facteurs alimentaires :</a:t>
            </a:r>
            <a:r>
              <a:rPr lang="fr-FR" altLang="fr-FR" sz="3600" dirty="0">
                <a:solidFill>
                  <a:srgbClr val="C00000"/>
                </a:solidFill>
                <a:latin typeface="Arial" pitchFamily="34" charset="0"/>
                <a:cs typeface="Arial" pitchFamily="34" charset="0"/>
              </a:rPr>
              <a:t>  </a:t>
            </a:r>
          </a:p>
        </p:txBody>
      </p:sp>
    </p:spTree>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9026" name="Espace réservé du contenu 2"/>
          <p:cNvSpPr>
            <a:spLocks noGrp="1"/>
          </p:cNvSpPr>
          <p:nvPr>
            <p:ph idx="1"/>
          </p:nvPr>
        </p:nvSpPr>
        <p:spPr>
          <a:xfrm>
            <a:off x="357188" y="428625"/>
            <a:ext cx="8215340" cy="4097338"/>
          </a:xfrm>
        </p:spPr>
        <p:txBody>
          <a:bodyPr/>
          <a:lstStyle/>
          <a:p>
            <a:pPr eaLnBrk="1" hangingPunct="1"/>
            <a:r>
              <a:rPr lang="fr-FR" altLang="fr-FR" sz="3600" dirty="0" smtClean="0">
                <a:solidFill>
                  <a:schemeClr val="bg1"/>
                </a:solidFill>
              </a:rPr>
              <a:t>Nourriture du </a:t>
            </a:r>
            <a:r>
              <a:rPr lang="fr-FR" altLang="fr-FR" sz="3600" i="1" u="sng" dirty="0" smtClean="0">
                <a:solidFill>
                  <a:schemeClr val="bg1"/>
                </a:solidFill>
              </a:rPr>
              <a:t>Doryphore</a:t>
            </a:r>
            <a:r>
              <a:rPr lang="fr-FR" altLang="fr-FR" sz="3600" dirty="0" smtClean="0">
                <a:solidFill>
                  <a:schemeClr val="bg1"/>
                </a:solidFill>
              </a:rPr>
              <a:t>: </a:t>
            </a:r>
          </a:p>
          <a:p>
            <a:pPr eaLnBrk="1" hangingPunct="1"/>
            <a:r>
              <a:rPr lang="fr-FR" altLang="fr-FR" sz="3600" dirty="0" smtClean="0">
                <a:solidFill>
                  <a:schemeClr val="bg1"/>
                </a:solidFill>
              </a:rPr>
              <a:t>- Vieilles feuilles de pommes de terre </a:t>
            </a:r>
          </a:p>
          <a:p>
            <a:pPr eaLnBrk="1" hangingPunct="1">
              <a:buFontTx/>
              <a:buNone/>
            </a:pPr>
            <a:r>
              <a:rPr lang="fr-FR" altLang="fr-FR" sz="3600" dirty="0" smtClean="0">
                <a:solidFill>
                  <a:schemeClr val="bg1"/>
                </a:solidFill>
              </a:rPr>
              <a:t> </a:t>
            </a:r>
          </a:p>
          <a:p>
            <a:pPr eaLnBrk="1" hangingPunct="1">
              <a:buFontTx/>
              <a:buNone/>
            </a:pPr>
            <a:r>
              <a:rPr lang="fr-FR" altLang="fr-FR" sz="3600" dirty="0" smtClean="0">
                <a:solidFill>
                  <a:schemeClr val="bg1"/>
                </a:solidFill>
              </a:rPr>
              <a:t>			la moitié des femelles cessent de pondre au bout de trois jours </a:t>
            </a:r>
          </a:p>
          <a:p>
            <a:pPr eaLnBrk="1" hangingPunct="1">
              <a:buFontTx/>
              <a:buNone/>
            </a:pPr>
            <a:endParaRPr lang="fr-FR" altLang="fr-FR" sz="3600" dirty="0" smtClean="0">
              <a:solidFill>
                <a:schemeClr val="bg1"/>
              </a:solidFill>
            </a:endParaRPr>
          </a:p>
          <a:p>
            <a:pPr eaLnBrk="1" hangingPunct="1">
              <a:buFontTx/>
              <a:buNone/>
            </a:pPr>
            <a:r>
              <a:rPr lang="fr-FR" altLang="fr-FR" sz="3600" dirty="0" smtClean="0">
                <a:solidFill>
                  <a:schemeClr val="bg1"/>
                </a:solidFill>
              </a:rPr>
              <a:t>			la ponte s’arrête chez toute les femelles au bout de 11 jours.</a:t>
            </a:r>
          </a:p>
          <a:p>
            <a:pPr eaLnBrk="1" hangingPunct="1">
              <a:buFontTx/>
              <a:buNone/>
            </a:pPr>
            <a:endParaRPr lang="fr-FR" altLang="fr-FR" sz="3600" dirty="0" smtClean="0"/>
          </a:p>
          <a:p>
            <a:pPr eaLnBrk="1" hangingPunct="1"/>
            <a:endParaRPr lang="fr-FR" altLang="fr-FR" sz="3600" dirty="0" smtClean="0"/>
          </a:p>
        </p:txBody>
      </p:sp>
      <p:sp>
        <p:nvSpPr>
          <p:cNvPr id="4" name="Flèche droite 3"/>
          <p:cNvSpPr/>
          <p:nvPr/>
        </p:nvSpPr>
        <p:spPr>
          <a:xfrm>
            <a:off x="755650" y="19891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lèche droite 4"/>
          <p:cNvSpPr/>
          <p:nvPr/>
        </p:nvSpPr>
        <p:spPr>
          <a:xfrm>
            <a:off x="755650" y="37893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9029" name="Picture 7" descr="doryphore"/>
          <p:cNvPicPr>
            <a:picLocks noChangeAspect="1" noChangeArrowheads="1"/>
          </p:cNvPicPr>
          <p:nvPr/>
        </p:nvPicPr>
        <p:blipFill>
          <a:blip r:embed="rId4"/>
          <a:srcRect/>
          <a:stretch>
            <a:fillRect/>
          </a:stretch>
        </p:blipFill>
        <p:spPr bwMode="auto">
          <a:xfrm>
            <a:off x="6286500" y="5429250"/>
            <a:ext cx="2287588" cy="121443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fr-FR" altLang="fr-FR" sz="4000" smtClean="0">
                <a:solidFill>
                  <a:schemeClr val="folHlink"/>
                </a:solidFill>
              </a:rPr>
              <a:t>II-1 : L’eau comme facteur écologique :</a:t>
            </a:r>
          </a:p>
        </p:txBody>
      </p:sp>
      <p:sp>
        <p:nvSpPr>
          <p:cNvPr id="91139" name="Rectangle 3"/>
          <p:cNvSpPr>
            <a:spLocks noGrp="1" noChangeArrowheads="1"/>
          </p:cNvSpPr>
          <p:nvPr>
            <p:ph idx="1"/>
          </p:nvPr>
        </p:nvSpPr>
        <p:spPr>
          <a:xfrm>
            <a:off x="457200" y="1600200"/>
            <a:ext cx="8229600" cy="5257800"/>
          </a:xfrm>
        </p:spPr>
        <p:txBody>
          <a:bodyPr/>
          <a:lstStyle/>
          <a:p>
            <a:pPr eaLnBrk="1" hangingPunct="1">
              <a:buFontTx/>
              <a:buNone/>
            </a:pPr>
            <a:r>
              <a:rPr lang="fr-FR" altLang="fr-FR" dirty="0" smtClean="0"/>
              <a:t>		</a:t>
            </a:r>
            <a:r>
              <a:rPr lang="fr-FR" altLang="fr-FR" dirty="0" smtClean="0">
                <a:solidFill>
                  <a:schemeClr val="bg1"/>
                </a:solidFill>
              </a:rPr>
              <a:t>Les eaux douces comprennent: </a:t>
            </a:r>
          </a:p>
          <a:p>
            <a:pPr eaLnBrk="1" hangingPunct="1">
              <a:buFontTx/>
              <a:buNone/>
            </a:pPr>
            <a:endParaRPr lang="fr-FR" altLang="fr-FR" dirty="0" smtClean="0">
              <a:solidFill>
                <a:schemeClr val="bg1"/>
              </a:solidFill>
            </a:endParaRPr>
          </a:p>
          <a:p>
            <a:pPr eaLnBrk="1" hangingPunct="1"/>
            <a:r>
              <a:rPr lang="fr-FR" altLang="fr-FR" dirty="0" smtClean="0">
                <a:solidFill>
                  <a:schemeClr val="bg1"/>
                </a:solidFill>
              </a:rPr>
              <a:t>	les eaux dormantes: lacs et barrages.</a:t>
            </a:r>
          </a:p>
          <a:p>
            <a:pPr eaLnBrk="1" hangingPunct="1"/>
            <a:r>
              <a:rPr lang="fr-FR" altLang="fr-FR" dirty="0" smtClean="0">
                <a:solidFill>
                  <a:schemeClr val="bg1"/>
                </a:solidFill>
              </a:rPr>
              <a:t>	les eaux courantes: rivières, ruisseaux fleuves... </a:t>
            </a:r>
          </a:p>
          <a:p>
            <a:pPr eaLnBrk="1" hangingPunct="1">
              <a:buFontTx/>
              <a:buNone/>
            </a:pPr>
            <a:r>
              <a:rPr lang="fr-FR" altLang="fr-FR" dirty="0" smtClean="0">
                <a:solidFill>
                  <a:schemeClr val="bg1"/>
                </a:solidFill>
              </a:rPr>
              <a:t>		</a:t>
            </a:r>
          </a:p>
        </p:txBody>
      </p:sp>
    </p:spTree>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p:txBody>
          <a:bodyPr/>
          <a:lstStyle/>
          <a:p>
            <a:pPr algn="just" eaLnBrk="1" hangingPunct="1">
              <a:buFontTx/>
              <a:buNone/>
            </a:pPr>
            <a:r>
              <a:rPr lang="fr-FR" altLang="fr-FR" dirty="0" smtClean="0"/>
              <a:t>		</a:t>
            </a:r>
            <a:r>
              <a:rPr lang="fr-FR" altLang="fr-FR" sz="3600" dirty="0" smtClean="0">
                <a:solidFill>
                  <a:schemeClr val="bg1"/>
                </a:solidFill>
              </a:rPr>
              <a:t>L’effet de la nourriture est réversible et la fécondité redevient normale quand on redonne comme nourriture des jeunes feuilles.</a:t>
            </a:r>
          </a:p>
          <a:p>
            <a:pPr algn="just" eaLnBrk="1" hangingPunct="1">
              <a:buFontTx/>
              <a:buNone/>
            </a:pPr>
            <a:r>
              <a:rPr lang="fr-FR" altLang="fr-FR" sz="3600" dirty="0" smtClean="0"/>
              <a:t>		</a:t>
            </a:r>
          </a:p>
          <a:p>
            <a:pPr algn="just" eaLnBrk="1" hangingPunct="1"/>
            <a:endParaRPr lang="fr-FR" altLang="fr-FR" dirty="0" smtClean="0"/>
          </a:p>
        </p:txBody>
      </p:sp>
    </p:spTree>
  </p:cSld>
  <p:clrMapOvr>
    <a:masterClrMapping/>
  </p:clrMapOvr>
  <p:transition spd="med">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250825" y="476250"/>
            <a:ext cx="8569325" cy="4525963"/>
          </a:xfrm>
        </p:spPr>
        <p:txBody>
          <a:bodyPr/>
          <a:lstStyle/>
          <a:p>
            <a:pPr eaLnBrk="1" hangingPunct="1">
              <a:buFontTx/>
              <a:buNone/>
            </a:pPr>
            <a:r>
              <a:rPr lang="fr-FR" altLang="fr-FR" smtClean="0"/>
              <a:t>		</a:t>
            </a:r>
            <a:r>
              <a:rPr lang="fr-FR" altLang="fr-FR" smtClean="0">
                <a:solidFill>
                  <a:schemeClr val="bg1"/>
                </a:solidFill>
              </a:rPr>
              <a:t>Chez l’abeille selon que la larve est nourrie par la gelée royale ou non, elle se transforme en reine féconde ou en ouvrière stérile. </a:t>
            </a:r>
          </a:p>
          <a:p>
            <a:pPr eaLnBrk="1" hangingPunct="1"/>
            <a:endParaRPr lang="fr-FR" altLang="fr-FR" smtClean="0"/>
          </a:p>
        </p:txBody>
      </p:sp>
      <p:pic>
        <p:nvPicPr>
          <p:cNvPr id="131075" name="Picture 5" descr="abeille2"/>
          <p:cNvPicPr>
            <a:picLocks noChangeAspect="1" noChangeArrowheads="1"/>
          </p:cNvPicPr>
          <p:nvPr/>
        </p:nvPicPr>
        <p:blipFill>
          <a:blip r:embed="rId4"/>
          <a:srcRect/>
          <a:stretch>
            <a:fillRect/>
          </a:stretch>
        </p:blipFill>
        <p:spPr bwMode="auto">
          <a:xfrm>
            <a:off x="4140200" y="2565400"/>
            <a:ext cx="4103688" cy="352107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idx="1"/>
          </p:nvPr>
        </p:nvSpPr>
        <p:spPr>
          <a:xfrm>
            <a:off x="323850" y="836613"/>
            <a:ext cx="8820150" cy="5289550"/>
          </a:xfrm>
        </p:spPr>
        <p:txBody>
          <a:bodyPr/>
          <a:lstStyle/>
          <a:p>
            <a:pPr eaLnBrk="1" hangingPunct="1"/>
            <a:r>
              <a:rPr lang="fr-FR" altLang="fr-FR" b="1" dirty="0" smtClean="0">
                <a:solidFill>
                  <a:srgbClr val="33CC33"/>
                </a:solidFill>
              </a:rPr>
              <a:t>- Action sur la longévité</a:t>
            </a:r>
            <a:r>
              <a:rPr lang="fr-FR" altLang="fr-FR" dirty="0" smtClean="0">
                <a:solidFill>
                  <a:srgbClr val="33CC33"/>
                </a:solidFill>
              </a:rPr>
              <a:t> :</a:t>
            </a:r>
            <a:r>
              <a:rPr lang="fr-FR" altLang="fr-FR" dirty="0" smtClean="0"/>
              <a:t> </a:t>
            </a:r>
          </a:p>
          <a:p>
            <a:pPr eaLnBrk="1" hangingPunct="1">
              <a:buFontTx/>
              <a:buNone/>
            </a:pPr>
            <a:r>
              <a:rPr lang="fr-FR" altLang="fr-FR" b="1" i="1" dirty="0" smtClean="0">
                <a:solidFill>
                  <a:schemeClr val="accent2"/>
                </a:solidFill>
              </a:rPr>
              <a:t>	</a:t>
            </a:r>
            <a:r>
              <a:rPr lang="fr-FR" altLang="fr-FR" b="1" i="1" u="sng" dirty="0" smtClean="0">
                <a:solidFill>
                  <a:schemeClr val="folHlink"/>
                </a:solidFill>
              </a:rPr>
              <a:t>Thrips </a:t>
            </a:r>
            <a:r>
              <a:rPr lang="fr-FR" altLang="fr-FR" b="1" i="1" u="sng" dirty="0" err="1" smtClean="0">
                <a:solidFill>
                  <a:schemeClr val="folHlink"/>
                </a:solidFill>
              </a:rPr>
              <a:t>imaginis</a:t>
            </a:r>
            <a:r>
              <a:rPr lang="fr-FR" altLang="fr-FR" b="1" i="1" dirty="0" smtClean="0"/>
              <a:t> </a:t>
            </a:r>
            <a:r>
              <a:rPr lang="fr-FR" altLang="fr-FR" dirty="0" smtClean="0">
                <a:solidFill>
                  <a:schemeClr val="bg1"/>
                </a:solidFill>
              </a:rPr>
              <a:t>insecte élevé à 23°C , la longévité et la fécondité sont plus grandes quand la nourriture est additionnée de pollen.</a:t>
            </a:r>
          </a:p>
        </p:txBody>
      </p:sp>
      <p:pic>
        <p:nvPicPr>
          <p:cNvPr id="132099" name="Picture 4" descr="cain1198"/>
          <p:cNvPicPr>
            <a:picLocks noChangeAspect="1" noChangeArrowheads="1"/>
          </p:cNvPicPr>
          <p:nvPr/>
        </p:nvPicPr>
        <p:blipFill>
          <a:blip r:embed="rId4"/>
          <a:srcRect/>
          <a:stretch>
            <a:fillRect/>
          </a:stretch>
        </p:blipFill>
        <p:spPr bwMode="auto">
          <a:xfrm>
            <a:off x="3357563" y="2857500"/>
            <a:ext cx="2857500" cy="333375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pPr marL="54864" algn="just" eaLnBrk="1" fontAlgn="auto" hangingPunct="1">
              <a:spcAft>
                <a:spcPts val="0"/>
              </a:spcAft>
              <a:defRPr/>
            </a:pPr>
            <a:r>
              <a:rPr lang="fr-FR" altLang="fr-FR" sz="4000" dirty="0" smtClean="0">
                <a:solidFill>
                  <a:srgbClr val="FF0000"/>
                </a:solidFill>
              </a:rPr>
              <a:t>Influence de la </a:t>
            </a:r>
            <a:r>
              <a:rPr lang="fr-FR" altLang="fr-FR" sz="4000" i="1" u="sng" dirty="0" smtClean="0">
                <a:solidFill>
                  <a:srgbClr val="FF0000"/>
                </a:solidFill>
              </a:rPr>
              <a:t>quantité</a:t>
            </a:r>
            <a:r>
              <a:rPr lang="fr-FR" altLang="fr-FR" sz="4000" dirty="0" smtClean="0">
                <a:solidFill>
                  <a:srgbClr val="FF0000"/>
                </a:solidFill>
              </a:rPr>
              <a:t> de la nourriture.</a:t>
            </a:r>
          </a:p>
        </p:txBody>
      </p:sp>
      <p:sp>
        <p:nvSpPr>
          <p:cNvPr id="133123" name="Rectangle 3"/>
          <p:cNvSpPr>
            <a:spLocks noGrp="1" noChangeArrowheads="1"/>
          </p:cNvSpPr>
          <p:nvPr>
            <p:ph idx="1"/>
          </p:nvPr>
        </p:nvSpPr>
        <p:spPr>
          <a:xfrm>
            <a:off x="0" y="1714488"/>
            <a:ext cx="9144000" cy="4411675"/>
          </a:xfrm>
        </p:spPr>
        <p:txBody>
          <a:bodyPr/>
          <a:lstStyle/>
          <a:p>
            <a:pPr algn="just" eaLnBrk="1" hangingPunct="1">
              <a:buFontTx/>
              <a:buNone/>
            </a:pPr>
            <a:r>
              <a:rPr lang="fr-FR" altLang="fr-FR" dirty="0" smtClean="0"/>
              <a:t>		</a:t>
            </a:r>
            <a:r>
              <a:rPr lang="fr-FR" altLang="fr-FR" sz="3600" dirty="0" smtClean="0">
                <a:solidFill>
                  <a:schemeClr val="bg1"/>
                </a:solidFill>
              </a:rPr>
              <a:t>La quantité de nourriture nécessaire est, à poids égale, beaucoup plus grande chez les espèces de petite taille que chez les grandes. </a:t>
            </a:r>
          </a:p>
          <a:p>
            <a:pPr algn="just" eaLnBrk="1" hangingPunct="1">
              <a:buNone/>
            </a:pPr>
            <a:r>
              <a:rPr lang="fr-FR" altLang="fr-FR" sz="3600" dirty="0" smtClean="0">
                <a:solidFill>
                  <a:schemeClr val="bg1"/>
                </a:solidFill>
              </a:rPr>
              <a:t>      Elle est également plus grande chez les espèces Homéothermes qui doivent maintenir leur température interne constante que chez les poïkilothermes.</a:t>
            </a:r>
          </a:p>
          <a:p>
            <a:pPr algn="just" eaLnBrk="1" hangingPunct="1">
              <a:buFontTx/>
              <a:buNone/>
            </a:pPr>
            <a:endParaRPr lang="fr-FR" altLang="fr-FR" sz="3600" dirty="0" smtClean="0">
              <a:solidFill>
                <a:schemeClr val="bg1"/>
              </a:solidFill>
            </a:endParaRPr>
          </a:p>
          <a:p>
            <a:pPr algn="just" eaLnBrk="1" hangingPunct="1">
              <a:buFontTx/>
              <a:buNone/>
            </a:pPr>
            <a:r>
              <a:rPr lang="fr-FR" altLang="fr-FR" sz="3600" dirty="0" smtClean="0">
                <a:solidFill>
                  <a:schemeClr val="bg1"/>
                </a:solidFill>
              </a:rPr>
              <a:t>		</a:t>
            </a:r>
          </a:p>
        </p:txBody>
      </p:sp>
    </p:spTree>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68313" y="2781300"/>
            <a:ext cx="8229600" cy="1143000"/>
          </a:xfrm>
        </p:spPr>
        <p:txBody>
          <a:bodyPr>
            <a:normAutofit fontScale="90000"/>
          </a:bodyPr>
          <a:lstStyle/>
          <a:p>
            <a:pPr marL="54864" eaLnBrk="1" fontAlgn="auto" hangingPunct="1">
              <a:spcAft>
                <a:spcPts val="0"/>
              </a:spcAft>
              <a:defRPr/>
            </a:pPr>
            <a:r>
              <a:rPr lang="fr-FR" altLang="fr-FR" sz="4800" smtClean="0">
                <a:solidFill>
                  <a:srgbClr val="800080"/>
                </a:solidFill>
              </a:rPr>
              <a:t>LES</a:t>
            </a:r>
            <a:br>
              <a:rPr lang="fr-FR" altLang="fr-FR" sz="4800" smtClean="0">
                <a:solidFill>
                  <a:srgbClr val="800080"/>
                </a:solidFill>
              </a:rPr>
            </a:br>
            <a:r>
              <a:rPr lang="fr-FR" altLang="fr-FR" sz="4800" smtClean="0">
                <a:solidFill>
                  <a:srgbClr val="800080"/>
                </a:solidFill>
              </a:rPr>
              <a:t>FACTEURS BIOTIQUES</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additive="base">
                                        <p:cTn id="7" dur="500" fill="hold"/>
                                        <p:tgtEl>
                                          <p:spTgt spid="185346"/>
                                        </p:tgtEl>
                                        <p:attrNameLst>
                                          <p:attrName>ppt_x</p:attrName>
                                        </p:attrNameLst>
                                      </p:cBhvr>
                                      <p:tavLst>
                                        <p:tav tm="0">
                                          <p:val>
                                            <p:strVal val="#ppt_x"/>
                                          </p:val>
                                        </p:tav>
                                        <p:tav tm="100000">
                                          <p:val>
                                            <p:strVal val="#ppt_x"/>
                                          </p:val>
                                        </p:tav>
                                      </p:tavLst>
                                    </p:anim>
                                    <p:anim calcmode="lin" valueType="num">
                                      <p:cBhvr additive="base">
                                        <p:cTn id="8" dur="500" fill="hold"/>
                                        <p:tgtEl>
                                          <p:spTgt spid="185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idx="1"/>
          </p:nvPr>
        </p:nvSpPr>
        <p:spPr>
          <a:xfrm>
            <a:off x="214313" y="908050"/>
            <a:ext cx="8572500" cy="5218113"/>
          </a:xfrm>
        </p:spPr>
        <p:txBody>
          <a:bodyPr/>
          <a:lstStyle/>
          <a:p>
            <a:pPr algn="just" eaLnBrk="1" hangingPunct="1">
              <a:buFontTx/>
              <a:buNone/>
            </a:pPr>
            <a:r>
              <a:rPr lang="fr-FR" altLang="fr-FR" dirty="0" smtClean="0"/>
              <a:t>		</a:t>
            </a:r>
            <a:r>
              <a:rPr lang="fr-FR" altLang="fr-FR" dirty="0" smtClean="0">
                <a:solidFill>
                  <a:schemeClr val="bg1"/>
                </a:solidFill>
              </a:rPr>
              <a:t>Ce sont les interactions qui se produisent entre les divers organismes qui peuplent un  milieu donné. </a:t>
            </a:r>
          </a:p>
          <a:p>
            <a:pPr algn="just" eaLnBrk="1" hangingPunct="1">
              <a:buFontTx/>
              <a:buNone/>
            </a:pPr>
            <a:r>
              <a:rPr lang="fr-FR" altLang="fr-FR" dirty="0" smtClean="0">
                <a:solidFill>
                  <a:schemeClr val="bg1"/>
                </a:solidFill>
              </a:rPr>
              <a:t>		Ces interactions peuvent se produire: </a:t>
            </a:r>
          </a:p>
          <a:p>
            <a:pPr algn="just" eaLnBrk="1" hangingPunct="1">
              <a:buFont typeface="Wingdings" pitchFamily="2" charset="2"/>
              <a:buChar char="ü"/>
            </a:pPr>
            <a:r>
              <a:rPr lang="fr-FR" altLang="fr-FR" dirty="0" smtClean="0">
                <a:solidFill>
                  <a:schemeClr val="bg1"/>
                </a:solidFill>
              </a:rPr>
              <a:t>- Entre individus de la même espèce, ce sont des réactions </a:t>
            </a:r>
            <a:r>
              <a:rPr lang="fr-FR" altLang="fr-FR" dirty="0" smtClean="0">
                <a:solidFill>
                  <a:srgbClr val="FF0000"/>
                </a:solidFill>
              </a:rPr>
              <a:t>homotypiques</a:t>
            </a:r>
            <a:r>
              <a:rPr lang="fr-FR" altLang="fr-FR" dirty="0" smtClean="0">
                <a:solidFill>
                  <a:schemeClr val="bg1"/>
                </a:solidFill>
              </a:rPr>
              <a:t> ou </a:t>
            </a:r>
            <a:r>
              <a:rPr lang="fr-FR" altLang="fr-FR" dirty="0" err="1" smtClean="0">
                <a:solidFill>
                  <a:srgbClr val="C00000"/>
                </a:solidFill>
              </a:rPr>
              <a:t>intraspécifiques</a:t>
            </a:r>
            <a:r>
              <a:rPr lang="fr-FR" altLang="fr-FR" dirty="0" smtClean="0">
                <a:solidFill>
                  <a:srgbClr val="C00000"/>
                </a:solidFill>
              </a:rPr>
              <a:t>  </a:t>
            </a:r>
          </a:p>
          <a:p>
            <a:pPr algn="just" eaLnBrk="1" hangingPunct="1">
              <a:buFont typeface="Wingdings" pitchFamily="2" charset="2"/>
              <a:buChar char="ü"/>
            </a:pPr>
            <a:r>
              <a:rPr lang="fr-FR" altLang="fr-FR" dirty="0" smtClean="0">
                <a:solidFill>
                  <a:schemeClr val="bg1"/>
                </a:solidFill>
              </a:rPr>
              <a:t>- Entre les individus d’espèces différentes ce sont les relations </a:t>
            </a:r>
            <a:r>
              <a:rPr lang="fr-FR" altLang="fr-FR" dirty="0" err="1" smtClean="0">
                <a:solidFill>
                  <a:srgbClr val="FF0000"/>
                </a:solidFill>
              </a:rPr>
              <a:t>hétérotypiques</a:t>
            </a:r>
            <a:r>
              <a:rPr lang="fr-FR" altLang="fr-FR" dirty="0" smtClean="0">
                <a:solidFill>
                  <a:schemeClr val="bg1"/>
                </a:solidFill>
              </a:rPr>
              <a:t> ou  </a:t>
            </a:r>
            <a:r>
              <a:rPr lang="fr-FR" altLang="fr-FR" dirty="0" smtClean="0">
                <a:solidFill>
                  <a:srgbClr val="C00000"/>
                </a:solidFill>
              </a:rPr>
              <a:t>interspécifiques</a:t>
            </a:r>
            <a:r>
              <a:rPr lang="fr-FR" altLang="fr-FR" dirty="0" smtClean="0">
                <a:solidFill>
                  <a:schemeClr val="bg1"/>
                </a:solidFill>
              </a:rPr>
              <a:t>.</a:t>
            </a:r>
          </a:p>
        </p:txBody>
      </p:sp>
    </p:spTree>
  </p:cSld>
  <p:clrMapOvr>
    <a:masterClrMapping/>
  </p:clrMapOvr>
  <p:transition spd="med">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fr-FR" altLang="fr-FR" sz="4000" dirty="0" smtClean="0">
                <a:solidFill>
                  <a:schemeClr val="folHlink"/>
                </a:solidFill>
              </a:rPr>
              <a:t>I- Relations </a:t>
            </a:r>
            <a:r>
              <a:rPr lang="fr-FR" altLang="fr-FR" sz="4000" dirty="0" err="1" smtClean="0">
                <a:solidFill>
                  <a:schemeClr val="folHlink"/>
                </a:solidFill>
              </a:rPr>
              <a:t>intraspécifiques</a:t>
            </a:r>
            <a:r>
              <a:rPr lang="fr-FR" altLang="fr-FR" sz="4000" dirty="0" smtClean="0">
                <a:solidFill>
                  <a:schemeClr val="folHlink"/>
                </a:solidFill>
              </a:rPr>
              <a:t> = homotypiques</a:t>
            </a:r>
          </a:p>
        </p:txBody>
      </p:sp>
      <p:sp>
        <p:nvSpPr>
          <p:cNvPr id="138243" name="Rectangle 3"/>
          <p:cNvSpPr>
            <a:spLocks noGrp="1" noChangeArrowheads="1"/>
          </p:cNvSpPr>
          <p:nvPr>
            <p:ph idx="1"/>
          </p:nvPr>
        </p:nvSpPr>
        <p:spPr>
          <a:xfrm>
            <a:off x="179388" y="1557338"/>
            <a:ext cx="8750300" cy="4525962"/>
          </a:xfrm>
        </p:spPr>
        <p:txBody>
          <a:bodyPr/>
          <a:lstStyle/>
          <a:p>
            <a:pPr marL="609600" indent="-609600" algn="just" eaLnBrk="1" hangingPunct="1">
              <a:lnSpc>
                <a:spcPct val="90000"/>
              </a:lnSpc>
            </a:pPr>
            <a:r>
              <a:rPr lang="fr-FR" altLang="fr-FR" b="1" dirty="0" smtClean="0">
                <a:solidFill>
                  <a:schemeClr val="bg1"/>
                </a:solidFill>
              </a:rPr>
              <a:t>I-1 L’effet de groupe</a:t>
            </a:r>
            <a:r>
              <a:rPr lang="fr-FR" altLang="fr-FR" dirty="0" smtClean="0">
                <a:solidFill>
                  <a:schemeClr val="bg1"/>
                </a:solidFill>
              </a:rPr>
              <a:t>. </a:t>
            </a:r>
          </a:p>
          <a:p>
            <a:pPr marL="609600" indent="-609600" algn="just" eaLnBrk="1" hangingPunct="1">
              <a:lnSpc>
                <a:spcPct val="90000"/>
              </a:lnSpc>
            </a:pPr>
            <a:endParaRPr lang="fr-FR" altLang="fr-FR" dirty="0" smtClean="0">
              <a:solidFill>
                <a:schemeClr val="bg1"/>
              </a:solidFill>
            </a:endParaRPr>
          </a:p>
          <a:p>
            <a:pPr marL="609600" indent="-609600" algn="just" eaLnBrk="1" hangingPunct="1">
              <a:buFontTx/>
              <a:buNone/>
            </a:pPr>
            <a:r>
              <a:rPr lang="fr-FR" altLang="fr-FR" dirty="0" smtClean="0">
                <a:solidFill>
                  <a:schemeClr val="bg1"/>
                </a:solidFill>
              </a:rPr>
              <a:t>		Ce sont les modifications physiologiques, morphologiques ou comportementales qui apparaissent lorsque plusieurs individus de </a:t>
            </a:r>
            <a:r>
              <a:rPr lang="fr-FR" altLang="fr-FR" b="1" i="1" u="sng" dirty="0" smtClean="0">
                <a:solidFill>
                  <a:schemeClr val="bg1"/>
                </a:solidFill>
              </a:rPr>
              <a:t>la même espèce</a:t>
            </a:r>
            <a:r>
              <a:rPr lang="fr-FR" altLang="fr-FR" dirty="0" smtClean="0">
                <a:solidFill>
                  <a:schemeClr val="bg1"/>
                </a:solidFill>
              </a:rPr>
              <a:t> vivent ensemble, dans un </a:t>
            </a:r>
            <a:r>
              <a:rPr lang="fr-FR" altLang="fr-FR" b="1" i="1" u="sng" dirty="0" smtClean="0">
                <a:solidFill>
                  <a:schemeClr val="bg1"/>
                </a:solidFill>
              </a:rPr>
              <a:t>espace raisonnable </a:t>
            </a:r>
            <a:r>
              <a:rPr lang="fr-FR" altLang="fr-FR" dirty="0" smtClean="0">
                <a:solidFill>
                  <a:schemeClr val="bg1"/>
                </a:solidFill>
              </a:rPr>
              <a:t>et avec une </a:t>
            </a:r>
            <a:r>
              <a:rPr lang="fr-FR" altLang="fr-FR" b="1" i="1" u="sng" dirty="0" smtClean="0">
                <a:solidFill>
                  <a:schemeClr val="bg1"/>
                </a:solidFill>
              </a:rPr>
              <a:t>quantité de nourriture suffisante</a:t>
            </a:r>
            <a:r>
              <a:rPr lang="fr-FR" altLang="fr-FR" dirty="0" smtClean="0">
                <a:solidFill>
                  <a:schemeClr val="bg1"/>
                </a:solidFill>
              </a:rPr>
              <a:t>.</a:t>
            </a:r>
          </a:p>
        </p:txBody>
      </p:sp>
    </p:spTree>
  </p:cSld>
  <p:clrMapOvr>
    <a:masterClrMapping/>
  </p:clrMapOvr>
  <p:transition spd="med">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idx="1"/>
          </p:nvPr>
        </p:nvSpPr>
        <p:spPr>
          <a:xfrm>
            <a:off x="0" y="476250"/>
            <a:ext cx="8507413" cy="2476500"/>
          </a:xfrm>
        </p:spPr>
        <p:txBody>
          <a:bodyPr>
            <a:normAutofit/>
          </a:bodyPr>
          <a:lstStyle/>
          <a:p>
            <a:pPr marL="548640" indent="-411480" eaLnBrk="1" fontAlgn="auto" hangingPunct="1">
              <a:spcBef>
                <a:spcPts val="0"/>
              </a:spcBef>
              <a:spcAft>
                <a:spcPts val="0"/>
              </a:spcAft>
              <a:buClr>
                <a:schemeClr val="tx1">
                  <a:shade val="95000"/>
                </a:schemeClr>
              </a:buClr>
              <a:buFont typeface="Wingdings 2"/>
              <a:buChar char=""/>
              <a:defRPr/>
            </a:pPr>
            <a:r>
              <a:rPr lang="fr-FR" altLang="fr-FR" dirty="0" smtClean="0">
                <a:solidFill>
                  <a:schemeClr val="bg1"/>
                </a:solidFill>
              </a:rPr>
              <a:t>Ex : Chez le têtard</a:t>
            </a:r>
            <a:r>
              <a:rPr lang="fr-FR" altLang="fr-FR" dirty="0" smtClean="0"/>
              <a:t> </a:t>
            </a:r>
            <a:r>
              <a:rPr lang="fr-FR" altLang="fr-FR" b="1" i="1" u="sng" dirty="0" smtClean="0">
                <a:solidFill>
                  <a:srgbClr val="33CC33"/>
                </a:solidFill>
              </a:rPr>
              <a:t>Alytes</a:t>
            </a:r>
            <a:r>
              <a:rPr lang="fr-FR" altLang="fr-FR" b="1" i="1" dirty="0" smtClean="0">
                <a:solidFill>
                  <a:srgbClr val="33CC33"/>
                </a:solidFill>
              </a:rPr>
              <a:t> </a:t>
            </a:r>
            <a:r>
              <a:rPr lang="fr-FR" altLang="fr-FR" b="1" i="1" u="sng" dirty="0" err="1" smtClean="0">
                <a:solidFill>
                  <a:srgbClr val="33CC33"/>
                </a:solidFill>
              </a:rPr>
              <a:t>obstetricans</a:t>
            </a:r>
            <a:r>
              <a:rPr lang="fr-FR" altLang="fr-FR" dirty="0" smtClean="0">
                <a:solidFill>
                  <a:srgbClr val="33CC33"/>
                </a:solidFill>
              </a:rPr>
              <a:t> :</a:t>
            </a:r>
          </a:p>
          <a:p>
            <a:pPr marL="548640" indent="-411480" eaLnBrk="1" fontAlgn="auto" hangingPunct="1">
              <a:spcBef>
                <a:spcPts val="0"/>
              </a:spcBef>
              <a:spcAft>
                <a:spcPts val="0"/>
              </a:spcAft>
              <a:buClr>
                <a:schemeClr val="tx1">
                  <a:shade val="95000"/>
                </a:schemeClr>
              </a:buClr>
              <a:buFontTx/>
              <a:buNone/>
              <a:defRPr/>
            </a:pPr>
            <a:r>
              <a:rPr lang="fr-FR" altLang="fr-FR" dirty="0" smtClean="0"/>
              <a:t>		</a:t>
            </a:r>
            <a:r>
              <a:rPr lang="fr-FR" altLang="fr-FR" dirty="0" smtClean="0">
                <a:solidFill>
                  <a:schemeClr val="bg1"/>
                </a:solidFill>
              </a:rPr>
              <a:t>La croissance et le poids sont 2 à 5 fois </a:t>
            </a:r>
            <a:r>
              <a:rPr lang="fr-FR" altLang="fr-FR" dirty="0" err="1" smtClean="0">
                <a:solidFill>
                  <a:schemeClr val="bg1"/>
                </a:solidFill>
              </a:rPr>
              <a:t>repectivement</a:t>
            </a:r>
            <a:r>
              <a:rPr lang="fr-FR" altLang="fr-FR" dirty="0" smtClean="0">
                <a:solidFill>
                  <a:schemeClr val="bg1"/>
                </a:solidFill>
              </a:rPr>
              <a:t> plus rapide et plus élevé chez les individus groupés par apport aux individus isolés.</a:t>
            </a:r>
          </a:p>
        </p:txBody>
      </p:sp>
      <p:pic>
        <p:nvPicPr>
          <p:cNvPr id="139267" name="Picture 4" descr="alytes_obstetricans"/>
          <p:cNvPicPr>
            <a:picLocks noChangeAspect="1" noChangeArrowheads="1"/>
          </p:cNvPicPr>
          <p:nvPr/>
        </p:nvPicPr>
        <p:blipFill>
          <a:blip r:embed="rId4"/>
          <a:srcRect/>
          <a:stretch>
            <a:fillRect/>
          </a:stretch>
        </p:blipFill>
        <p:spPr bwMode="auto">
          <a:xfrm>
            <a:off x="714375" y="2357438"/>
            <a:ext cx="8072438" cy="41402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idx="1"/>
          </p:nvPr>
        </p:nvSpPr>
        <p:spPr>
          <a:xfrm>
            <a:off x="214313" y="357188"/>
            <a:ext cx="8229600" cy="5738812"/>
          </a:xfrm>
        </p:spPr>
        <p:txBody>
          <a:bodyPr/>
          <a:lstStyle/>
          <a:p>
            <a:pPr algn="just" eaLnBrk="1" hangingPunct="1">
              <a:spcBef>
                <a:spcPct val="0"/>
              </a:spcBef>
              <a:buFont typeface="Wingdings 2" pitchFamily="18" charset="2"/>
              <a:buNone/>
            </a:pPr>
            <a:r>
              <a:rPr lang="fr-FR" altLang="fr-FR" dirty="0" smtClean="0"/>
              <a:t>	</a:t>
            </a:r>
          </a:p>
          <a:p>
            <a:pPr algn="just" eaLnBrk="1" hangingPunct="1">
              <a:spcBef>
                <a:spcPct val="0"/>
              </a:spcBef>
              <a:buFont typeface="Wingdings" pitchFamily="2" charset="2"/>
              <a:buChar char="ü"/>
            </a:pPr>
            <a:r>
              <a:rPr lang="fr-FR" altLang="fr-FR" sz="3200" dirty="0" smtClean="0">
                <a:solidFill>
                  <a:schemeClr val="bg1"/>
                </a:solidFill>
              </a:rPr>
              <a:t>La recherche de la nourriture et la lutte contre les ennemis sont facilités par la vie en groupe : </a:t>
            </a:r>
          </a:p>
          <a:p>
            <a:pPr algn="just" eaLnBrk="1" hangingPunct="1">
              <a:spcBef>
                <a:spcPct val="0"/>
              </a:spcBef>
              <a:buFontTx/>
              <a:buNone/>
            </a:pPr>
            <a:r>
              <a:rPr lang="fr-FR" altLang="fr-FR" sz="3200" dirty="0" smtClean="0">
                <a:solidFill>
                  <a:schemeClr val="bg1"/>
                </a:solidFill>
              </a:rPr>
              <a:t>	EX: les loups peuvent tuer des proies de grandes taille quand ils sont en bande (la meute de loups) alors qu’ils en sont incapables quand ils sont isolés. </a:t>
            </a:r>
          </a:p>
          <a:p>
            <a:pPr algn="just" eaLnBrk="1" hangingPunct="1">
              <a:spcBef>
                <a:spcPct val="0"/>
              </a:spcBef>
              <a:buFont typeface="Wingdings 2" pitchFamily="18" charset="2"/>
              <a:buNone/>
            </a:pPr>
            <a:r>
              <a:rPr lang="fr-FR" altLang="fr-FR" sz="3200" dirty="0" smtClean="0">
                <a:solidFill>
                  <a:schemeClr val="bg1"/>
                </a:solidFill>
              </a:rPr>
              <a:t>    Ce principe de « population minimum » explique pourquoi il parait parfois impossible de sauver certaines espèces devenues très rares. </a:t>
            </a:r>
          </a:p>
          <a:p>
            <a:pPr algn="just" eaLnBrk="1" hangingPunct="1">
              <a:spcBef>
                <a:spcPct val="0"/>
              </a:spcBef>
              <a:buFontTx/>
              <a:buNone/>
            </a:pPr>
            <a:endParaRPr lang="fr-FR" altLang="fr-FR" sz="3600" dirty="0" smtClean="0">
              <a:solidFill>
                <a:schemeClr val="bg1"/>
              </a:solidFill>
            </a:endParaRPr>
          </a:p>
          <a:p>
            <a:pPr algn="just" eaLnBrk="1" hangingPunct="1">
              <a:spcBef>
                <a:spcPct val="0"/>
              </a:spcBef>
              <a:buFontTx/>
              <a:buNone/>
            </a:pPr>
            <a:endParaRPr lang="fr-FR" altLang="fr-FR" sz="3600" dirty="0" smtClean="0">
              <a:solidFill>
                <a:schemeClr val="bg1"/>
              </a:solidFill>
            </a:endParaRPr>
          </a:p>
        </p:txBody>
      </p:sp>
    </p:spTree>
  </p:cSld>
  <p:clrMapOvr>
    <a:masterClrMapping/>
  </p:clrMapOvr>
  <p:transition spd="med">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692150"/>
            <a:ext cx="9144000" cy="1143000"/>
          </a:xfrm>
        </p:spPr>
        <p:txBody>
          <a:bodyPr>
            <a:normAutofit fontScale="90000"/>
          </a:bodyPr>
          <a:lstStyle/>
          <a:p>
            <a:pPr marL="54864" eaLnBrk="1" fontAlgn="auto" hangingPunct="1">
              <a:spcAft>
                <a:spcPts val="0"/>
              </a:spcAft>
              <a:defRPr/>
            </a:pPr>
            <a:r>
              <a:rPr lang="fr-FR" altLang="fr-FR" sz="3600" dirty="0" smtClean="0">
                <a:solidFill>
                  <a:schemeClr val="bg1"/>
                </a:solidFill>
              </a:rPr>
              <a:t>Ainsi, dans une population de rennes, pour un effectif inférieur à 350 individus, la survie du troupeau est sérieusement compromise.</a:t>
            </a:r>
          </a:p>
        </p:txBody>
      </p:sp>
      <p:pic>
        <p:nvPicPr>
          <p:cNvPr id="141315" name="Picture 5" descr="VMKA933 Troupeau de rennes"/>
          <p:cNvPicPr>
            <a:picLocks noChangeAspect="1" noChangeArrowheads="1"/>
          </p:cNvPicPr>
          <p:nvPr/>
        </p:nvPicPr>
        <p:blipFill>
          <a:blip r:embed="rId4"/>
          <a:srcRect/>
          <a:stretch>
            <a:fillRect/>
          </a:stretch>
        </p:blipFill>
        <p:spPr bwMode="auto">
          <a:xfrm>
            <a:off x="500063" y="2363788"/>
            <a:ext cx="8215312" cy="42799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0" y="908050"/>
            <a:ext cx="8893175" cy="5218113"/>
          </a:xfrm>
        </p:spPr>
        <p:txBody>
          <a:bodyPr/>
          <a:lstStyle/>
          <a:p>
            <a:pPr algn="just" eaLnBrk="1" hangingPunct="1">
              <a:buFontTx/>
              <a:buNone/>
            </a:pPr>
            <a:r>
              <a:rPr lang="fr-FR" altLang="fr-FR" dirty="0" smtClean="0"/>
              <a:t>		</a:t>
            </a:r>
          </a:p>
          <a:p>
            <a:pPr algn="just" eaLnBrk="1" hangingPunct="1">
              <a:buFontTx/>
              <a:buNone/>
            </a:pPr>
            <a:r>
              <a:rPr lang="fr-FR" altLang="fr-FR" sz="3600" dirty="0" smtClean="0">
                <a:solidFill>
                  <a:schemeClr val="bg1"/>
                </a:solidFill>
              </a:rPr>
              <a:t>   Le mouvement de l’eau induit un brassage et par conséquent une égalisation des températures dans toute son épaisseur ainsi qu’une élévation de la teneur en oxygène dissous dans l’eau.</a:t>
            </a:r>
          </a:p>
          <a:p>
            <a:pPr algn="just" eaLnBrk="1" hangingPunct="1"/>
            <a:endParaRPr lang="fr-FR" altLang="fr-FR" sz="3600" dirty="0" smtClean="0"/>
          </a:p>
        </p:txBody>
      </p:sp>
    </p:spTree>
  </p:cSld>
  <p:clrMapOvr>
    <a:masterClrMapping/>
  </p:clrMapOvr>
  <p:transition spd="med">
    <p:split orient="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idx="1"/>
          </p:nvPr>
        </p:nvSpPr>
        <p:spPr>
          <a:xfrm>
            <a:off x="250825" y="549275"/>
            <a:ext cx="8893175" cy="6119813"/>
          </a:xfrm>
        </p:spPr>
        <p:txBody>
          <a:bodyPr/>
          <a:lstStyle/>
          <a:p>
            <a:pPr marL="609600" indent="-609600" eaLnBrk="1" hangingPunct="1">
              <a:spcBef>
                <a:spcPct val="0"/>
              </a:spcBef>
            </a:pPr>
            <a:r>
              <a:rPr lang="fr-FR" altLang="fr-FR" sz="3600" b="1" dirty="0" smtClean="0">
                <a:solidFill>
                  <a:schemeClr val="bg1"/>
                </a:solidFill>
              </a:rPr>
              <a:t>I-2 L’effet de masse</a:t>
            </a:r>
            <a:r>
              <a:rPr lang="fr-FR" altLang="fr-FR" sz="3600" dirty="0" smtClean="0">
                <a:solidFill>
                  <a:schemeClr val="bg1"/>
                </a:solidFill>
              </a:rPr>
              <a:t>. </a:t>
            </a:r>
          </a:p>
          <a:p>
            <a:pPr marL="609600" indent="-609600" eaLnBrk="1" hangingPunct="1">
              <a:spcBef>
                <a:spcPct val="0"/>
              </a:spcBef>
              <a:buFontTx/>
              <a:buNone/>
            </a:pPr>
            <a:r>
              <a:rPr lang="fr-FR" altLang="fr-FR" sz="3600" dirty="0" smtClean="0">
                <a:solidFill>
                  <a:schemeClr val="bg1"/>
                </a:solidFill>
              </a:rPr>
              <a:t>	Il désigne les effets liés au surpeuplement, il peut se traduire par:</a:t>
            </a:r>
          </a:p>
          <a:p>
            <a:pPr marL="609600" indent="-609600" eaLnBrk="1" hangingPunct="1">
              <a:spcBef>
                <a:spcPct val="0"/>
              </a:spcBef>
              <a:buFontTx/>
              <a:buNone/>
            </a:pPr>
            <a:r>
              <a:rPr lang="fr-FR" altLang="fr-FR" sz="3600" dirty="0" smtClean="0">
                <a:solidFill>
                  <a:schemeClr val="bg1"/>
                </a:solidFill>
              </a:rPr>
              <a:t> </a:t>
            </a:r>
          </a:p>
          <a:p>
            <a:pPr marL="609600" indent="-609600" eaLnBrk="1" hangingPunct="1">
              <a:spcBef>
                <a:spcPct val="0"/>
              </a:spcBef>
              <a:buFont typeface="Wingdings" pitchFamily="2" charset="2"/>
              <a:buChar char="ü"/>
            </a:pPr>
            <a:r>
              <a:rPr lang="fr-FR" altLang="fr-FR" sz="3600" dirty="0" smtClean="0">
                <a:solidFill>
                  <a:schemeClr val="bg1"/>
                </a:solidFill>
              </a:rPr>
              <a:t>une diminution de la fécondité, </a:t>
            </a:r>
          </a:p>
          <a:p>
            <a:pPr marL="609600" indent="-609600" eaLnBrk="1" hangingPunct="1">
              <a:spcBef>
                <a:spcPct val="0"/>
              </a:spcBef>
              <a:buFont typeface="Wingdings" pitchFamily="2" charset="2"/>
              <a:buChar char="ü"/>
            </a:pPr>
            <a:r>
              <a:rPr lang="fr-FR" altLang="fr-FR" sz="3600" dirty="0" smtClean="0">
                <a:solidFill>
                  <a:schemeClr val="bg1"/>
                </a:solidFill>
              </a:rPr>
              <a:t>des troubles physiologiques, </a:t>
            </a:r>
          </a:p>
          <a:p>
            <a:pPr marL="609600" indent="-609600" eaLnBrk="1" hangingPunct="1">
              <a:spcBef>
                <a:spcPct val="0"/>
              </a:spcBef>
              <a:buFont typeface="Wingdings" pitchFamily="2" charset="2"/>
              <a:buChar char="ü"/>
            </a:pPr>
            <a:r>
              <a:rPr lang="fr-FR" altLang="fr-FR" sz="3600" dirty="0" smtClean="0">
                <a:solidFill>
                  <a:schemeClr val="bg1"/>
                </a:solidFill>
              </a:rPr>
              <a:t>des comportements aberrants comme le cannibalisme à l’égard des œufs ou des jeunes. </a:t>
            </a:r>
          </a:p>
          <a:p>
            <a:pPr marL="609600" indent="-609600" eaLnBrk="1" hangingPunct="1">
              <a:spcBef>
                <a:spcPct val="0"/>
              </a:spcBef>
              <a:buFontTx/>
              <a:buNone/>
            </a:pPr>
            <a:r>
              <a:rPr lang="fr-FR" altLang="fr-FR" sz="3600" dirty="0" smtClean="0">
                <a:solidFill>
                  <a:schemeClr val="bg1"/>
                </a:solidFill>
              </a:rPr>
              <a:t>		</a:t>
            </a:r>
          </a:p>
        </p:txBody>
      </p:sp>
    </p:spTree>
  </p:cSld>
  <p:clrMapOvr>
    <a:masterClrMapping/>
  </p:clrMapOvr>
  <p:transition spd="med">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62" name="Rectangle 3"/>
          <p:cNvSpPr>
            <a:spLocks noGrp="1" noChangeArrowheads="1"/>
          </p:cNvSpPr>
          <p:nvPr>
            <p:ph idx="1"/>
          </p:nvPr>
        </p:nvSpPr>
        <p:spPr>
          <a:xfrm>
            <a:off x="0" y="428625"/>
            <a:ext cx="9144000" cy="5697538"/>
          </a:xfrm>
        </p:spPr>
        <p:txBody>
          <a:bodyPr/>
          <a:lstStyle/>
          <a:p>
            <a:pPr eaLnBrk="1" hangingPunct="1">
              <a:buFontTx/>
              <a:buNone/>
            </a:pPr>
            <a:r>
              <a:rPr lang="fr-FR" altLang="fr-FR" dirty="0" smtClean="0">
                <a:solidFill>
                  <a:srgbClr val="FF0000"/>
                </a:solidFill>
              </a:rPr>
              <a:t>	</a:t>
            </a:r>
            <a:r>
              <a:rPr lang="fr-FR" altLang="fr-FR" sz="3600" dirty="0" smtClean="0">
                <a:solidFill>
                  <a:schemeClr val="bg1"/>
                </a:solidFill>
              </a:rPr>
              <a:t>Les causes sont le plus souvent: </a:t>
            </a:r>
          </a:p>
          <a:p>
            <a:pPr eaLnBrk="1" hangingPunct="1">
              <a:buFontTx/>
              <a:buNone/>
            </a:pPr>
            <a:endParaRPr lang="fr-FR" altLang="fr-FR" sz="3600" dirty="0" smtClean="0">
              <a:solidFill>
                <a:schemeClr val="bg1"/>
              </a:solidFill>
            </a:endParaRPr>
          </a:p>
          <a:p>
            <a:pPr eaLnBrk="1" hangingPunct="1">
              <a:buFont typeface="Wingdings" pitchFamily="2" charset="2"/>
              <a:buChar char="ü"/>
            </a:pPr>
            <a:r>
              <a:rPr lang="fr-FR" altLang="fr-FR" sz="3600" dirty="0" smtClean="0">
                <a:solidFill>
                  <a:schemeClr val="bg1"/>
                </a:solidFill>
              </a:rPr>
              <a:t>	la limitation de la quantité de nourriture disponible. </a:t>
            </a:r>
          </a:p>
          <a:p>
            <a:pPr eaLnBrk="1" hangingPunct="1">
              <a:buFont typeface="Wingdings" pitchFamily="2" charset="2"/>
              <a:buChar char="ü"/>
            </a:pPr>
            <a:r>
              <a:rPr lang="fr-FR" altLang="fr-FR" sz="3600" dirty="0" smtClean="0">
                <a:solidFill>
                  <a:schemeClr val="bg1"/>
                </a:solidFill>
              </a:rPr>
              <a:t>	le manque d’espace. </a:t>
            </a:r>
          </a:p>
          <a:p>
            <a:pPr eaLnBrk="1" hangingPunct="1">
              <a:buFont typeface="Wingdings" pitchFamily="2" charset="2"/>
              <a:buChar char="ü"/>
            </a:pPr>
            <a:endParaRPr lang="fr-FR" altLang="fr-FR" sz="3600" dirty="0" smtClean="0">
              <a:solidFill>
                <a:schemeClr val="bg1"/>
              </a:solidFill>
            </a:endParaRPr>
          </a:p>
          <a:p>
            <a:pPr eaLnBrk="1" hangingPunct="1">
              <a:buFontTx/>
              <a:buNone/>
            </a:pPr>
            <a:r>
              <a:rPr lang="fr-FR" altLang="fr-FR" sz="3600" dirty="0" smtClean="0">
                <a:solidFill>
                  <a:schemeClr val="bg1"/>
                </a:solidFill>
              </a:rPr>
              <a:t>	Ces phénomènes dus aux effets de masse sont aussi appelés :</a:t>
            </a:r>
          </a:p>
          <a:p>
            <a:pPr eaLnBrk="1" hangingPunct="1">
              <a:buFontTx/>
              <a:buNone/>
            </a:pPr>
            <a:r>
              <a:rPr lang="fr-FR" altLang="fr-FR" sz="3600" dirty="0" smtClean="0">
                <a:solidFill>
                  <a:schemeClr val="bg1"/>
                </a:solidFill>
              </a:rPr>
              <a:t>			       </a:t>
            </a:r>
            <a:r>
              <a:rPr lang="fr-FR" altLang="fr-FR" sz="3600" b="1" i="1" u="sng" dirty="0" smtClean="0">
                <a:solidFill>
                  <a:schemeClr val="bg1"/>
                </a:solidFill>
              </a:rPr>
              <a:t>phénomène d’autolimitation</a:t>
            </a:r>
          </a:p>
        </p:txBody>
      </p:sp>
    </p:spTree>
  </p:cSld>
  <p:clrMapOvr>
    <a:masterClrMapping/>
  </p:clrMapOvr>
  <p:transition spd="med">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4386" name="Rectangle 3"/>
          <p:cNvSpPr>
            <a:spLocks noGrp="1" noChangeArrowheads="1"/>
          </p:cNvSpPr>
          <p:nvPr>
            <p:ph idx="1"/>
          </p:nvPr>
        </p:nvSpPr>
        <p:spPr>
          <a:xfrm>
            <a:off x="323850" y="188913"/>
            <a:ext cx="8820150" cy="4525962"/>
          </a:xfrm>
        </p:spPr>
        <p:txBody>
          <a:bodyPr/>
          <a:lstStyle/>
          <a:p>
            <a:pPr eaLnBrk="1" hangingPunct="1"/>
            <a:r>
              <a:rPr lang="fr-FR" altLang="fr-FR" sz="3600" smtClean="0">
                <a:solidFill>
                  <a:schemeClr val="bg1"/>
                </a:solidFill>
              </a:rPr>
              <a:t>Ex1 : le cas des Goélands argentés. Dans certaines colonies à forte densité d'individus (Pays-Bas), il se produit des phénomènes de cannibalisme à l'égard des nichées</a:t>
            </a:r>
            <a:r>
              <a:rPr lang="fr-FR" altLang="fr-FR" sz="3600" smtClean="0">
                <a:solidFill>
                  <a:srgbClr val="FF3300"/>
                </a:solidFill>
              </a:rPr>
              <a:t>. </a:t>
            </a:r>
          </a:p>
        </p:txBody>
      </p:sp>
      <p:pic>
        <p:nvPicPr>
          <p:cNvPr id="144387" name="Picture 5" descr="HG3_l"/>
          <p:cNvPicPr>
            <a:picLocks noChangeAspect="1" noChangeArrowheads="1"/>
          </p:cNvPicPr>
          <p:nvPr/>
        </p:nvPicPr>
        <p:blipFill>
          <a:blip r:embed="rId4"/>
          <a:srcRect/>
          <a:stretch>
            <a:fillRect/>
          </a:stretch>
        </p:blipFill>
        <p:spPr bwMode="auto">
          <a:xfrm>
            <a:off x="928688" y="3071813"/>
            <a:ext cx="8215312" cy="378618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74638"/>
            <a:ext cx="8686800" cy="1143000"/>
          </a:xfrm>
        </p:spPr>
        <p:txBody>
          <a:bodyPr>
            <a:normAutofit fontScale="90000"/>
          </a:bodyPr>
          <a:lstStyle/>
          <a:p>
            <a:pPr marL="838200" indent="-838200" eaLnBrk="1" fontAlgn="auto" hangingPunct="1">
              <a:spcAft>
                <a:spcPts val="0"/>
              </a:spcAft>
              <a:defRPr/>
            </a:pPr>
            <a:r>
              <a:rPr lang="fr-FR" altLang="fr-FR" sz="4000" dirty="0" smtClean="0">
                <a:solidFill>
                  <a:schemeClr val="folHlink"/>
                </a:solidFill>
              </a:rPr>
              <a:t>I-3 la compétition </a:t>
            </a:r>
            <a:r>
              <a:rPr lang="fr-FR" altLang="fr-FR" sz="4000" dirty="0" err="1" smtClean="0">
                <a:solidFill>
                  <a:schemeClr val="folHlink"/>
                </a:solidFill>
              </a:rPr>
              <a:t>intraspécifique</a:t>
            </a:r>
            <a:r>
              <a:rPr lang="fr-FR" altLang="fr-FR" sz="4000" dirty="0" smtClean="0">
                <a:solidFill>
                  <a:schemeClr val="tx2">
                    <a:tint val="100000"/>
                    <a:shade val="90000"/>
                    <a:satMod val="250000"/>
                    <a:alpha val="100000"/>
                  </a:schemeClr>
                </a:solidFill>
              </a:rPr>
              <a:t> : </a:t>
            </a:r>
          </a:p>
        </p:txBody>
      </p:sp>
      <p:sp>
        <p:nvSpPr>
          <p:cNvPr id="146435" name="Rectangle 3"/>
          <p:cNvSpPr>
            <a:spLocks noGrp="1" noChangeArrowheads="1"/>
          </p:cNvSpPr>
          <p:nvPr>
            <p:ph idx="1"/>
          </p:nvPr>
        </p:nvSpPr>
        <p:spPr>
          <a:xfrm>
            <a:off x="428625" y="1143000"/>
            <a:ext cx="8501063" cy="5083175"/>
          </a:xfrm>
        </p:spPr>
        <p:txBody>
          <a:bodyPr/>
          <a:lstStyle/>
          <a:p>
            <a:pPr algn="just" eaLnBrk="1" hangingPunct="1">
              <a:buFontTx/>
              <a:buNone/>
            </a:pPr>
            <a:r>
              <a:rPr lang="fr-FR" altLang="fr-FR" dirty="0" smtClean="0"/>
              <a:t>		</a:t>
            </a:r>
            <a:r>
              <a:rPr lang="fr-FR" altLang="fr-FR" sz="3200" dirty="0" smtClean="0">
                <a:solidFill>
                  <a:schemeClr val="bg1"/>
                </a:solidFill>
              </a:rPr>
              <a:t>La compétition est la concurrence qui s’exerce entre plusieurs organismes lorsque la somme de leur demande en nourriture, en certains éléments minéraux, en eau, en espace libre etc.…est supérieure à ce qui est réellement disponible</a:t>
            </a:r>
            <a:r>
              <a:rPr lang="fr-FR" altLang="fr-FR" sz="3600" dirty="0" smtClean="0">
                <a:solidFill>
                  <a:schemeClr val="bg1"/>
                </a:solidFill>
              </a:rPr>
              <a:t>.</a:t>
            </a:r>
          </a:p>
          <a:p>
            <a:pPr algn="just" eaLnBrk="1" hangingPunct="1">
              <a:buFont typeface="Wingdings 2" pitchFamily="18" charset="2"/>
              <a:buNone/>
            </a:pPr>
            <a:r>
              <a:rPr lang="fr-FR" altLang="fr-FR" sz="3600" dirty="0" smtClean="0">
                <a:solidFill>
                  <a:srgbClr val="FF0000"/>
                </a:solidFill>
              </a:rPr>
              <a:t>Ex1:</a:t>
            </a:r>
            <a:r>
              <a:rPr lang="fr-FR" altLang="fr-FR" sz="3600" dirty="0" smtClean="0">
                <a:solidFill>
                  <a:schemeClr val="bg1"/>
                </a:solidFill>
              </a:rPr>
              <a:t> Comportement territorial avec défense par un animal d’une certaine surface autour du lieu de reproduction.</a:t>
            </a:r>
          </a:p>
          <a:p>
            <a:pPr algn="just" eaLnBrk="1" hangingPunct="1">
              <a:buFontTx/>
              <a:buNone/>
            </a:pPr>
            <a:endParaRPr lang="fr-FR" altLang="fr-FR" sz="3600" dirty="0" smtClean="0">
              <a:solidFill>
                <a:schemeClr val="bg1"/>
              </a:solidFill>
            </a:endParaRPr>
          </a:p>
          <a:p>
            <a:pPr algn="just" eaLnBrk="1" hangingPunct="1">
              <a:buFontTx/>
              <a:buNone/>
            </a:pPr>
            <a:endParaRPr lang="fr-FR" altLang="fr-FR" sz="3600" dirty="0" smtClean="0">
              <a:solidFill>
                <a:schemeClr val="bg1"/>
              </a:solidFill>
            </a:endParaRPr>
          </a:p>
          <a:p>
            <a:pPr eaLnBrk="1" hangingPunct="1">
              <a:buFontTx/>
              <a:buNone/>
            </a:pPr>
            <a:r>
              <a:rPr lang="fr-FR" altLang="fr-FR" dirty="0" smtClean="0">
                <a:solidFill>
                  <a:srgbClr val="FF0000"/>
                </a:solidFill>
              </a:rPr>
              <a:t> 	</a:t>
            </a:r>
            <a:endParaRPr lang="fr-FR" altLang="fr-FR" dirty="0" smtClean="0"/>
          </a:p>
        </p:txBody>
      </p:sp>
    </p:spTree>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7458" name="Rectangle 3"/>
          <p:cNvSpPr>
            <a:spLocks noGrp="1" noChangeArrowheads="1"/>
          </p:cNvSpPr>
          <p:nvPr>
            <p:ph idx="1"/>
          </p:nvPr>
        </p:nvSpPr>
        <p:spPr>
          <a:xfrm>
            <a:off x="395288" y="260350"/>
            <a:ext cx="8229600" cy="4525963"/>
          </a:xfrm>
        </p:spPr>
        <p:txBody>
          <a:bodyPr/>
          <a:lstStyle/>
          <a:p>
            <a:pPr eaLnBrk="1" hangingPunct="1">
              <a:buFontTx/>
              <a:buNone/>
            </a:pPr>
            <a:r>
              <a:rPr lang="fr-FR" altLang="fr-FR" sz="3600" dirty="0" smtClean="0"/>
              <a:t>	</a:t>
            </a:r>
          </a:p>
          <a:p>
            <a:pPr eaLnBrk="1" hangingPunct="1"/>
            <a:endParaRPr lang="fr-FR" altLang="fr-FR" dirty="0" smtClean="0"/>
          </a:p>
        </p:txBody>
      </p:sp>
      <p:pic>
        <p:nvPicPr>
          <p:cNvPr id="147459" name="Picture 5" descr="Blennius rouxi"/>
          <p:cNvPicPr>
            <a:picLocks noChangeAspect="1" noChangeArrowheads="1"/>
          </p:cNvPicPr>
          <p:nvPr/>
        </p:nvPicPr>
        <p:blipFill>
          <a:blip r:embed="rId4"/>
          <a:srcRect/>
          <a:stretch>
            <a:fillRect/>
          </a:stretch>
        </p:blipFill>
        <p:spPr bwMode="auto">
          <a:xfrm>
            <a:off x="357188" y="1357313"/>
            <a:ext cx="4643437" cy="4097337"/>
          </a:xfrm>
          <a:prstGeom prst="rect">
            <a:avLst/>
          </a:prstGeom>
          <a:noFill/>
          <a:ln w="9525">
            <a:noFill/>
            <a:miter lim="800000"/>
            <a:headEnd/>
            <a:tailEnd/>
          </a:ln>
        </p:spPr>
      </p:pic>
      <p:sp>
        <p:nvSpPr>
          <p:cNvPr id="147460" name="Rectangle 6"/>
          <p:cNvSpPr>
            <a:spLocks noChangeArrowheads="1"/>
          </p:cNvSpPr>
          <p:nvPr/>
        </p:nvSpPr>
        <p:spPr bwMode="auto">
          <a:xfrm>
            <a:off x="5219700" y="1428750"/>
            <a:ext cx="3567113" cy="4000500"/>
          </a:xfrm>
          <a:prstGeom prst="rect">
            <a:avLst/>
          </a:prstGeom>
          <a:noFill/>
          <a:ln w="9525">
            <a:noFill/>
            <a:miter lim="800000"/>
            <a:headEnd/>
            <a:tailEnd/>
          </a:ln>
        </p:spPr>
        <p:txBody>
          <a:bodyPr lIns="0" tIns="0" rIns="0" bIns="0" anchor="ctr">
            <a:spAutoFit/>
          </a:bodyPr>
          <a:lstStyle/>
          <a:p>
            <a:r>
              <a:rPr lang="fr-FR" altLang="fr-FR" sz="3200" i="1" u="sng" dirty="0" err="1">
                <a:solidFill>
                  <a:schemeClr val="bg1"/>
                </a:solidFill>
                <a:latin typeface="Arial" pitchFamily="34" charset="0"/>
                <a:cs typeface="Arial" pitchFamily="34" charset="0"/>
              </a:rPr>
              <a:t>Blennius</a:t>
            </a:r>
            <a:r>
              <a:rPr lang="fr-FR" altLang="fr-FR" sz="3200" i="1" u="sng" dirty="0">
                <a:solidFill>
                  <a:schemeClr val="bg1"/>
                </a:solidFill>
                <a:latin typeface="Arial" pitchFamily="34" charset="0"/>
                <a:cs typeface="Arial" pitchFamily="34" charset="0"/>
              </a:rPr>
              <a:t>: </a:t>
            </a:r>
            <a:r>
              <a:rPr lang="fr-FR" altLang="fr-FR" sz="3200" dirty="0" smtClean="0">
                <a:solidFill>
                  <a:schemeClr val="bg1"/>
                </a:solidFill>
                <a:latin typeface="Arial" pitchFamily="34" charset="0"/>
                <a:cs typeface="Arial" pitchFamily="34" charset="0"/>
              </a:rPr>
              <a:t>Comportement </a:t>
            </a:r>
            <a:r>
              <a:rPr lang="fr-FR" altLang="fr-FR" sz="3200" dirty="0">
                <a:solidFill>
                  <a:schemeClr val="bg1"/>
                </a:solidFill>
                <a:latin typeface="Arial" pitchFamily="34" charset="0"/>
                <a:cs typeface="Arial" pitchFamily="34" charset="0"/>
              </a:rPr>
              <a:t>territorial très marqué, qui les conduit à pourchasser tout être osant pénétrer sur leur territoire</a:t>
            </a:r>
            <a:r>
              <a:rPr lang="fr-FR" altLang="fr-FR" sz="3600" dirty="0">
                <a:solidFill>
                  <a:schemeClr val="bg1"/>
                </a:solidFill>
                <a:latin typeface="Arial" pitchFamily="34" charset="0"/>
                <a:cs typeface="Arial" pitchFamily="34" charset="0"/>
              </a:rPr>
              <a:t>.</a:t>
            </a:r>
          </a:p>
        </p:txBody>
      </p:sp>
    </p:spTree>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8482" name="Rectangle 3"/>
          <p:cNvSpPr>
            <a:spLocks noGrp="1" noChangeArrowheads="1"/>
          </p:cNvSpPr>
          <p:nvPr>
            <p:ph idx="1"/>
          </p:nvPr>
        </p:nvSpPr>
        <p:spPr>
          <a:xfrm>
            <a:off x="457200" y="571500"/>
            <a:ext cx="8229600" cy="5737225"/>
          </a:xfrm>
        </p:spPr>
        <p:txBody>
          <a:bodyPr/>
          <a:lstStyle/>
          <a:p>
            <a:pPr eaLnBrk="1" hangingPunct="1"/>
            <a:endParaRPr lang="fr-FR" altLang="fr-FR" sz="3600" dirty="0" smtClean="0">
              <a:solidFill>
                <a:schemeClr val="bg1"/>
              </a:solidFill>
            </a:endParaRPr>
          </a:p>
          <a:p>
            <a:pPr eaLnBrk="1" hangingPunct="1"/>
            <a:r>
              <a:rPr lang="fr-FR" altLang="fr-FR" sz="3600" dirty="0" smtClean="0">
                <a:solidFill>
                  <a:srgbClr val="FF0000"/>
                </a:solidFill>
              </a:rPr>
              <a:t>Ex2:</a:t>
            </a:r>
            <a:r>
              <a:rPr lang="fr-FR" altLang="fr-FR" sz="3600" dirty="0" smtClean="0">
                <a:solidFill>
                  <a:schemeClr val="bg1"/>
                </a:solidFill>
              </a:rPr>
              <a:t> Compétition alimentaire entre individus de la même espèce surtout quand la densité de la population devient très élevée.</a:t>
            </a:r>
          </a:p>
          <a:p>
            <a:pPr eaLnBrk="1" hangingPunct="1"/>
            <a:endParaRPr lang="fr-FR" altLang="fr-FR" sz="3600" dirty="0" smtClean="0"/>
          </a:p>
        </p:txBody>
      </p:sp>
    </p:spTree>
  </p:cSld>
  <p:clrMapOvr>
    <a:masterClrMapping/>
  </p:clrMapOvr>
  <p:transition spd="med">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0" y="274638"/>
            <a:ext cx="9144000" cy="1143000"/>
          </a:xfrm>
        </p:spPr>
        <p:txBody>
          <a:bodyPr>
            <a:normAutofit fontScale="90000"/>
          </a:bodyPr>
          <a:lstStyle/>
          <a:p>
            <a:pPr marL="54864" eaLnBrk="1" fontAlgn="auto" hangingPunct="1">
              <a:spcAft>
                <a:spcPts val="0"/>
              </a:spcAft>
              <a:defRPr/>
            </a:pPr>
            <a:r>
              <a:rPr lang="fr-FR" altLang="fr-FR" dirty="0" smtClean="0">
                <a:solidFill>
                  <a:schemeClr val="folHlink"/>
                </a:solidFill>
              </a:rPr>
              <a:t>II- Relations interspécifiques = </a:t>
            </a:r>
            <a:r>
              <a:rPr lang="fr-FR" altLang="fr-FR" dirty="0" err="1" smtClean="0">
                <a:solidFill>
                  <a:schemeClr val="folHlink"/>
                </a:solidFill>
              </a:rPr>
              <a:t>hétérotypiques</a:t>
            </a:r>
            <a:r>
              <a:rPr lang="fr-FR" altLang="fr-FR" dirty="0" smtClean="0">
                <a:solidFill>
                  <a:schemeClr val="folHlink"/>
                </a:solidFill>
              </a:rPr>
              <a:t> :</a:t>
            </a:r>
            <a:r>
              <a:rPr lang="fr-FR" altLang="fr-FR" dirty="0" smtClean="0">
                <a:solidFill>
                  <a:schemeClr val="tx2">
                    <a:tint val="100000"/>
                    <a:shade val="90000"/>
                    <a:satMod val="250000"/>
                    <a:alpha val="100000"/>
                  </a:schemeClr>
                </a:solidFill>
              </a:rPr>
              <a:t> </a:t>
            </a:r>
          </a:p>
        </p:txBody>
      </p:sp>
      <p:sp>
        <p:nvSpPr>
          <p:cNvPr id="149507" name="Rectangle 3"/>
          <p:cNvSpPr>
            <a:spLocks noGrp="1" noChangeArrowheads="1"/>
          </p:cNvSpPr>
          <p:nvPr>
            <p:ph idx="1"/>
          </p:nvPr>
        </p:nvSpPr>
        <p:spPr/>
        <p:txBody>
          <a:bodyPr/>
          <a:lstStyle/>
          <a:p>
            <a:pPr eaLnBrk="1" hangingPunct="1">
              <a:buFontTx/>
              <a:buNone/>
            </a:pPr>
            <a:r>
              <a:rPr lang="fr-FR" altLang="fr-FR" dirty="0" smtClean="0"/>
              <a:t>	</a:t>
            </a:r>
            <a:r>
              <a:rPr lang="fr-FR" altLang="fr-FR" sz="4000" dirty="0" smtClean="0">
                <a:solidFill>
                  <a:schemeClr val="bg1"/>
                </a:solidFill>
              </a:rPr>
              <a:t>La cohabitation de deux espèces différentes peut avoir sur chacune d’entre elles une influence:</a:t>
            </a:r>
          </a:p>
          <a:p>
            <a:pPr eaLnBrk="1" hangingPunct="1">
              <a:buFont typeface="Wingdings" pitchFamily="2" charset="2"/>
              <a:buChar char="ü"/>
            </a:pPr>
            <a:r>
              <a:rPr lang="fr-FR" altLang="fr-FR" sz="4000" dirty="0" smtClean="0">
                <a:solidFill>
                  <a:schemeClr val="bg1"/>
                </a:solidFill>
              </a:rPr>
              <a:t>  favorable (+), </a:t>
            </a:r>
          </a:p>
          <a:p>
            <a:pPr eaLnBrk="1" hangingPunct="1">
              <a:buFont typeface="Wingdings" pitchFamily="2" charset="2"/>
              <a:buChar char="ü"/>
            </a:pPr>
            <a:r>
              <a:rPr lang="fr-FR" altLang="fr-FR" sz="4000" dirty="0" smtClean="0">
                <a:solidFill>
                  <a:schemeClr val="bg1"/>
                </a:solidFill>
              </a:rPr>
              <a:t>  défavorable (-),</a:t>
            </a:r>
          </a:p>
          <a:p>
            <a:pPr eaLnBrk="1" hangingPunct="1">
              <a:buFont typeface="Wingdings" pitchFamily="2" charset="2"/>
              <a:buChar char="ü"/>
            </a:pPr>
            <a:r>
              <a:rPr lang="fr-FR" altLang="fr-FR" sz="4000" dirty="0" smtClean="0">
                <a:solidFill>
                  <a:schemeClr val="bg1"/>
                </a:solidFill>
              </a:rPr>
              <a:t>  ou nulle (0).</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diamond(in)">
                                      <p:cBhvr>
                                        <p:cTn id="7" dur="2000"/>
                                        <p:tgtEl>
                                          <p:spTgt spid="265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idx="1"/>
          </p:nvPr>
        </p:nvGraphicFramePr>
        <p:xfrm>
          <a:off x="179388" y="260350"/>
          <a:ext cx="8785225" cy="5616574"/>
        </p:xfrm>
        <a:graphic>
          <a:graphicData uri="http://schemas.openxmlformats.org/drawingml/2006/table">
            <a:tbl>
              <a:tblPr/>
              <a:tblGrid>
                <a:gridCol w="6192864"/>
                <a:gridCol w="1287350"/>
                <a:gridCol w="1305011"/>
              </a:tblGrid>
              <a:tr h="1142355">
                <a:tc>
                  <a:txBody>
                    <a:bodyPr/>
                    <a:lstStyle/>
                    <a:p>
                      <a:pPr>
                        <a:lnSpc>
                          <a:spcPct val="115000"/>
                        </a:lnSpc>
                        <a:spcAft>
                          <a:spcPts val="0"/>
                        </a:spcAft>
                      </a:pPr>
                      <a:r>
                        <a:rPr lang="fr-FR" sz="3000" b="1" dirty="0">
                          <a:solidFill>
                            <a:schemeClr val="bg1"/>
                          </a:solidFill>
                          <a:latin typeface="Calibri"/>
                          <a:ea typeface="Calibri"/>
                          <a:cs typeface="Times New Roman"/>
                        </a:rPr>
                        <a:t>Types de relation</a:t>
                      </a:r>
                      <a:endParaRPr lang="fr-FR" sz="3000" dirty="0">
                        <a:solidFill>
                          <a:schemeClr val="bg1"/>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rgbClr val="FF0000"/>
                          </a:solidFill>
                          <a:latin typeface="Calibri"/>
                          <a:ea typeface="Calibri"/>
                          <a:cs typeface="Times New Roman"/>
                        </a:rPr>
                        <a:t>Espèce A</a:t>
                      </a:r>
                      <a:endParaRPr lang="fr-FR" sz="3000" dirty="0">
                        <a:solidFill>
                          <a:srgbClr val="FF0000"/>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rgbClr val="00B0F0"/>
                          </a:solidFill>
                          <a:latin typeface="Calibri"/>
                          <a:ea typeface="Calibri"/>
                          <a:cs typeface="Times New Roman"/>
                        </a:rPr>
                        <a:t>Espèce B</a:t>
                      </a:r>
                      <a:endParaRPr lang="fr-FR" sz="3000" dirty="0">
                        <a:solidFill>
                          <a:srgbClr val="00B0F0"/>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497">
                <a:tc>
                  <a:txBody>
                    <a:bodyPr/>
                    <a:lstStyle/>
                    <a:p>
                      <a:pPr>
                        <a:lnSpc>
                          <a:spcPct val="115000"/>
                        </a:lnSpc>
                        <a:spcAft>
                          <a:spcPts val="0"/>
                        </a:spcAft>
                      </a:pPr>
                      <a:r>
                        <a:rPr lang="fr-FR" sz="3000" b="1" dirty="0">
                          <a:solidFill>
                            <a:schemeClr val="bg1"/>
                          </a:solidFill>
                          <a:latin typeface="Calibri"/>
                          <a:ea typeface="Calibri"/>
                          <a:cs typeface="Times New Roman"/>
                        </a:rPr>
                        <a:t>Compétition interspécifique</a:t>
                      </a:r>
                      <a:endParaRPr lang="fr-FR" sz="3000" dirty="0">
                        <a:solidFill>
                          <a:schemeClr val="bg1"/>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075">
                <a:tc>
                  <a:txBody>
                    <a:bodyPr/>
                    <a:lstStyle/>
                    <a:p>
                      <a:pPr>
                        <a:lnSpc>
                          <a:spcPct val="115000"/>
                        </a:lnSpc>
                        <a:spcAft>
                          <a:spcPts val="0"/>
                        </a:spcAft>
                      </a:pPr>
                      <a:r>
                        <a:rPr lang="fr-FR" sz="3000" b="1" dirty="0">
                          <a:solidFill>
                            <a:schemeClr val="bg1"/>
                          </a:solidFill>
                          <a:latin typeface="Calibri"/>
                          <a:ea typeface="Calibri"/>
                          <a:cs typeface="Times New Roman"/>
                        </a:rPr>
                        <a:t>Prédation (A prédateur, B proie)</a:t>
                      </a:r>
                      <a:endParaRPr lang="fr-FR" sz="3000" dirty="0">
                        <a:solidFill>
                          <a:schemeClr val="bg1"/>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075">
                <a:tc>
                  <a:txBody>
                    <a:bodyPr/>
                    <a:lstStyle/>
                    <a:p>
                      <a:pPr>
                        <a:lnSpc>
                          <a:spcPct val="115000"/>
                        </a:lnSpc>
                        <a:spcAft>
                          <a:spcPts val="0"/>
                        </a:spcAft>
                      </a:pPr>
                      <a:r>
                        <a:rPr lang="fr-FR" sz="3000" b="1" dirty="0">
                          <a:solidFill>
                            <a:schemeClr val="bg1"/>
                          </a:solidFill>
                          <a:latin typeface="Calibri"/>
                          <a:ea typeface="Calibri"/>
                          <a:cs typeface="Times New Roman"/>
                        </a:rPr>
                        <a:t>Parasitisme (A parasite, B Hôte)</a:t>
                      </a:r>
                      <a:endParaRPr lang="fr-FR" sz="3000" dirty="0">
                        <a:solidFill>
                          <a:schemeClr val="bg1"/>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075">
                <a:tc>
                  <a:txBody>
                    <a:bodyPr/>
                    <a:lstStyle/>
                    <a:p>
                      <a:pPr>
                        <a:lnSpc>
                          <a:spcPct val="115000"/>
                        </a:lnSpc>
                        <a:spcAft>
                          <a:spcPts val="0"/>
                        </a:spcAft>
                      </a:pPr>
                      <a:r>
                        <a:rPr lang="fr-FR" sz="3000" b="1" dirty="0">
                          <a:solidFill>
                            <a:schemeClr val="bg1"/>
                          </a:solidFill>
                          <a:latin typeface="Calibri"/>
                          <a:ea typeface="Calibri"/>
                          <a:cs typeface="Times New Roman"/>
                        </a:rPr>
                        <a:t>Symbiose ou mutualisme</a:t>
                      </a:r>
                      <a:endParaRPr lang="fr-FR" sz="3000" dirty="0">
                        <a:solidFill>
                          <a:schemeClr val="bg1"/>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497">
                <a:tc>
                  <a:txBody>
                    <a:bodyPr/>
                    <a:lstStyle/>
                    <a:p>
                      <a:pPr>
                        <a:lnSpc>
                          <a:spcPct val="115000"/>
                        </a:lnSpc>
                        <a:spcAft>
                          <a:spcPts val="0"/>
                        </a:spcAft>
                      </a:pPr>
                      <a:r>
                        <a:rPr lang="fr-FR" sz="3000" b="1" dirty="0">
                          <a:solidFill>
                            <a:schemeClr val="bg1"/>
                          </a:solidFill>
                          <a:latin typeface="Calibri"/>
                          <a:ea typeface="Calibri"/>
                          <a:cs typeface="Times New Roman"/>
                        </a:rPr>
                        <a:t>Commensalisme (A commensale de B)</a:t>
                      </a:r>
                      <a:endParaRPr lang="fr-FR" sz="3000" dirty="0">
                        <a:solidFill>
                          <a:schemeClr val="bg1"/>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000" b="1" dirty="0">
                          <a:solidFill>
                            <a:schemeClr val="bg2"/>
                          </a:solidFill>
                          <a:latin typeface="Calibri"/>
                          <a:ea typeface="Calibri"/>
                          <a:cs typeface="Times New Roman"/>
                        </a:rPr>
                        <a:t>0</a:t>
                      </a:r>
                      <a:endParaRPr lang="fr-FR" sz="3000" dirty="0">
                        <a:solidFill>
                          <a:schemeClr val="bg2"/>
                        </a:solidFill>
                        <a:latin typeface="Calibri"/>
                        <a:ea typeface="Calibri"/>
                        <a:cs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0560" name="Rectangle 8"/>
          <p:cNvSpPr>
            <a:spLocks noChangeArrowheads="1"/>
          </p:cNvSpPr>
          <p:nvPr/>
        </p:nvSpPr>
        <p:spPr bwMode="auto">
          <a:xfrm>
            <a:off x="323850" y="6021388"/>
            <a:ext cx="8424863" cy="584200"/>
          </a:xfrm>
          <a:prstGeom prst="rect">
            <a:avLst/>
          </a:prstGeom>
          <a:noFill/>
          <a:ln w="9525">
            <a:noFill/>
            <a:miter lim="800000"/>
            <a:headEnd/>
            <a:tailEnd/>
          </a:ln>
        </p:spPr>
        <p:txBody>
          <a:bodyPr>
            <a:spAutoFit/>
          </a:bodyPr>
          <a:lstStyle/>
          <a:p>
            <a:r>
              <a:rPr lang="fr-FR" altLang="fr-FR" sz="3200" dirty="0">
                <a:solidFill>
                  <a:schemeClr val="bg2"/>
                </a:solidFill>
                <a:latin typeface="Arial" pitchFamily="34" charset="0"/>
                <a:cs typeface="Arial" pitchFamily="34" charset="0"/>
              </a:rPr>
              <a:t>favorable (+)      défavorable (-)        nulle (0).</a:t>
            </a:r>
          </a:p>
        </p:txBody>
      </p:sp>
    </p:spTree>
  </p:cSld>
  <p:clrMapOvr>
    <a:masterClrMapping/>
  </p:clrMapOvr>
  <p:transition spd="med">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79388" y="0"/>
            <a:ext cx="8229600" cy="1143000"/>
          </a:xfrm>
        </p:spPr>
        <p:txBody>
          <a:bodyPr>
            <a:normAutofit fontScale="90000"/>
          </a:bodyPr>
          <a:lstStyle/>
          <a:p>
            <a:pPr marL="54864" eaLnBrk="1" fontAlgn="auto" hangingPunct="1">
              <a:spcAft>
                <a:spcPts val="0"/>
              </a:spcAft>
              <a:defRPr/>
            </a:pPr>
            <a:r>
              <a:rPr lang="fr-FR" altLang="fr-FR" sz="4000" dirty="0" smtClean="0">
                <a:solidFill>
                  <a:schemeClr val="accent6"/>
                </a:solidFill>
              </a:rPr>
              <a:t>II .1- Compétition interspécifique</a:t>
            </a:r>
          </a:p>
        </p:txBody>
      </p:sp>
      <p:sp>
        <p:nvSpPr>
          <p:cNvPr id="142339" name="Rectangle 3"/>
          <p:cNvSpPr>
            <a:spLocks noGrp="1" noChangeArrowheads="1"/>
          </p:cNvSpPr>
          <p:nvPr>
            <p:ph idx="1"/>
          </p:nvPr>
        </p:nvSpPr>
        <p:spPr>
          <a:xfrm>
            <a:off x="214313" y="1341438"/>
            <a:ext cx="8715375" cy="4525962"/>
          </a:xfrm>
        </p:spPr>
        <p:txBody>
          <a:bodyPr>
            <a:normAutofit fontScale="92500" lnSpcReduction="10000"/>
          </a:bodyPr>
          <a:lstStyle/>
          <a:p>
            <a:pPr marL="548640" indent="-411480" algn="just" eaLnBrk="1" fontAlgn="auto" hangingPunct="1">
              <a:spcBef>
                <a:spcPts val="0"/>
              </a:spcBef>
              <a:spcAft>
                <a:spcPts val="0"/>
              </a:spcAft>
              <a:buClr>
                <a:schemeClr val="tx1">
                  <a:shade val="95000"/>
                </a:schemeClr>
              </a:buClr>
              <a:buFontTx/>
              <a:buNone/>
              <a:defRPr/>
            </a:pPr>
            <a:r>
              <a:rPr lang="fr-FR" altLang="fr-FR" dirty="0" smtClean="0"/>
              <a:t>		</a:t>
            </a:r>
            <a:r>
              <a:rPr lang="fr-FR" altLang="fr-FR" sz="4000" dirty="0" smtClean="0">
                <a:solidFill>
                  <a:schemeClr val="bg1"/>
                </a:solidFill>
              </a:rPr>
              <a:t>Elle se manifeste principalement par la concurrence vis-à-vis des sources de nourriture. </a:t>
            </a:r>
          </a:p>
          <a:p>
            <a:pPr marL="548640" indent="-411480" algn="just" eaLnBrk="1" fontAlgn="auto" hangingPunct="1">
              <a:spcBef>
                <a:spcPts val="0"/>
              </a:spcBef>
              <a:spcAft>
                <a:spcPts val="0"/>
              </a:spcAft>
              <a:buClr>
                <a:schemeClr val="tx1">
                  <a:shade val="95000"/>
                </a:schemeClr>
              </a:buClr>
              <a:buFontTx/>
              <a:buNone/>
              <a:defRPr/>
            </a:pPr>
            <a:r>
              <a:rPr lang="fr-FR" altLang="fr-FR" sz="4000" dirty="0" smtClean="0">
                <a:solidFill>
                  <a:schemeClr val="bg1"/>
                </a:solidFill>
              </a:rPr>
              <a:t>		La compétition est d’autant plus forte que les comportements alimentaires sont proches. </a:t>
            </a:r>
          </a:p>
          <a:p>
            <a:pPr marL="548640" indent="-411480" algn="just" eaLnBrk="1" fontAlgn="auto" hangingPunct="1">
              <a:spcBef>
                <a:spcPts val="0"/>
              </a:spcBef>
              <a:spcAft>
                <a:spcPts val="0"/>
              </a:spcAft>
              <a:buClr>
                <a:schemeClr val="tx1">
                  <a:shade val="95000"/>
                </a:schemeClr>
              </a:buClr>
              <a:buFontTx/>
              <a:buNone/>
              <a:defRPr/>
            </a:pPr>
            <a:r>
              <a:rPr lang="fr-FR" altLang="fr-FR" sz="4000" dirty="0" smtClean="0">
                <a:solidFill>
                  <a:schemeClr val="bg1"/>
                </a:solidFill>
              </a:rPr>
              <a:t>		On peut distinguer une compétition directe et une compétition indirecte.</a:t>
            </a:r>
          </a:p>
        </p:txBody>
      </p:sp>
    </p:spTree>
  </p:cSld>
  <p:clrMapOvr>
    <a:masterClrMapping/>
  </p:clrMapOvr>
  <p:transition spd="med">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idx="1"/>
          </p:nvPr>
        </p:nvSpPr>
        <p:spPr>
          <a:xfrm>
            <a:off x="250825" y="188913"/>
            <a:ext cx="8893175" cy="6335712"/>
          </a:xfrm>
        </p:spPr>
        <p:txBody>
          <a:bodyPr/>
          <a:lstStyle/>
          <a:p>
            <a:pPr algn="just" eaLnBrk="1" hangingPunct="1">
              <a:buFontTx/>
              <a:buNone/>
            </a:pPr>
            <a:r>
              <a:rPr lang="fr-FR" altLang="fr-FR" sz="3600" b="1" dirty="0" smtClean="0"/>
              <a:t>	</a:t>
            </a:r>
            <a:r>
              <a:rPr lang="fr-FR" altLang="fr-FR" sz="3600" b="1" dirty="0" smtClean="0">
                <a:solidFill>
                  <a:srgbClr val="FF0000"/>
                </a:solidFill>
              </a:rPr>
              <a:t>	</a:t>
            </a:r>
            <a:r>
              <a:rPr lang="fr-FR" altLang="fr-FR" sz="3200" b="1" dirty="0" smtClean="0">
                <a:solidFill>
                  <a:srgbClr val="33CC33"/>
                </a:solidFill>
              </a:rPr>
              <a:t>a) Compétition directe</a:t>
            </a:r>
            <a:r>
              <a:rPr lang="fr-FR" altLang="fr-FR" sz="3200" dirty="0" smtClean="0">
                <a:solidFill>
                  <a:srgbClr val="33CC33"/>
                </a:solidFill>
              </a:rPr>
              <a:t> : </a:t>
            </a:r>
          </a:p>
          <a:p>
            <a:pPr algn="just" eaLnBrk="1" hangingPunct="1">
              <a:buFontTx/>
              <a:buNone/>
            </a:pPr>
            <a:r>
              <a:rPr lang="fr-FR" altLang="fr-FR" sz="3200" dirty="0" smtClean="0"/>
              <a:t>		</a:t>
            </a:r>
            <a:r>
              <a:rPr lang="fr-FR" altLang="fr-FR" sz="3200" dirty="0" smtClean="0">
                <a:solidFill>
                  <a:schemeClr val="bg1"/>
                </a:solidFill>
              </a:rPr>
              <a:t>Une espèce affecte l’autre par sa seule présence : en rejetant des produits toxiques dans le milieu. </a:t>
            </a:r>
          </a:p>
          <a:p>
            <a:pPr algn="just" eaLnBrk="1" hangingPunct="1">
              <a:buFontTx/>
              <a:buNone/>
            </a:pPr>
            <a:r>
              <a:rPr lang="fr-FR" altLang="fr-FR" sz="3200" dirty="0" smtClean="0">
                <a:solidFill>
                  <a:schemeClr val="bg1"/>
                </a:solidFill>
              </a:rPr>
              <a:t>    (les ressources alimentaires peuvent être communes ou non).</a:t>
            </a:r>
          </a:p>
          <a:p>
            <a:pPr algn="just" eaLnBrk="1" hangingPunct="1">
              <a:buFontTx/>
              <a:buNone/>
            </a:pPr>
            <a:endParaRPr lang="fr-FR" altLang="fr-FR" sz="3200" b="1" dirty="0" smtClean="0">
              <a:solidFill>
                <a:schemeClr val="bg1"/>
              </a:solidFill>
            </a:endParaRPr>
          </a:p>
          <a:p>
            <a:pPr algn="just" eaLnBrk="1" hangingPunct="1">
              <a:buFontTx/>
              <a:buNone/>
            </a:pPr>
            <a:r>
              <a:rPr lang="fr-FR" altLang="fr-FR" sz="4000" b="1" dirty="0" smtClean="0"/>
              <a:t>	</a:t>
            </a:r>
            <a:r>
              <a:rPr lang="fr-FR" altLang="fr-FR" sz="4000" b="1" dirty="0" smtClean="0">
                <a:solidFill>
                  <a:srgbClr val="FF0000"/>
                </a:solidFill>
              </a:rPr>
              <a:t>	</a:t>
            </a:r>
            <a:endParaRPr lang="fr-FR" altLang="fr-FR" sz="4000" dirty="0" smtClean="0"/>
          </a:p>
        </p:txBody>
      </p:sp>
      <p:sp>
        <p:nvSpPr>
          <p:cNvPr id="152579" name="Rectangle 2"/>
          <p:cNvSpPr>
            <a:spLocks noChangeArrowheads="1"/>
          </p:cNvSpPr>
          <p:nvPr/>
        </p:nvSpPr>
        <p:spPr bwMode="auto">
          <a:xfrm>
            <a:off x="928688" y="3643313"/>
            <a:ext cx="7786687" cy="2062103"/>
          </a:xfrm>
          <a:prstGeom prst="rect">
            <a:avLst/>
          </a:prstGeom>
          <a:noFill/>
          <a:ln w="9525">
            <a:noFill/>
            <a:miter lim="800000"/>
            <a:headEnd/>
            <a:tailEnd/>
          </a:ln>
        </p:spPr>
        <p:txBody>
          <a:bodyPr>
            <a:spAutoFit/>
          </a:bodyPr>
          <a:lstStyle/>
          <a:p>
            <a:r>
              <a:rPr lang="fr-FR" altLang="fr-FR" sz="3200" b="1" dirty="0" smtClean="0">
                <a:solidFill>
                  <a:srgbClr val="33CC33"/>
                </a:solidFill>
              </a:rPr>
              <a:t>   b</a:t>
            </a:r>
            <a:r>
              <a:rPr lang="fr-FR" altLang="fr-FR" sz="3200" b="1" dirty="0">
                <a:solidFill>
                  <a:srgbClr val="33CC33"/>
                </a:solidFill>
              </a:rPr>
              <a:t>) Compétition indirecte</a:t>
            </a:r>
            <a:r>
              <a:rPr lang="fr-FR" altLang="fr-FR" sz="3200" dirty="0">
                <a:solidFill>
                  <a:srgbClr val="33CC33"/>
                </a:solidFill>
              </a:rPr>
              <a:t> : </a:t>
            </a:r>
          </a:p>
          <a:p>
            <a:r>
              <a:rPr lang="fr-FR" altLang="fr-FR" sz="3200" dirty="0">
                <a:solidFill>
                  <a:schemeClr val="bg1"/>
                </a:solidFill>
              </a:rPr>
              <a:t> </a:t>
            </a:r>
            <a:r>
              <a:rPr lang="fr-FR" altLang="fr-FR" sz="3200" dirty="0" smtClean="0">
                <a:solidFill>
                  <a:schemeClr val="bg1"/>
                </a:solidFill>
              </a:rPr>
              <a:t>  Les </a:t>
            </a:r>
            <a:r>
              <a:rPr lang="fr-FR" altLang="fr-FR" sz="3200" dirty="0">
                <a:solidFill>
                  <a:schemeClr val="bg1"/>
                </a:solidFill>
              </a:rPr>
              <a:t>deux espèces se disputent la même ressource du milieu à savoir :</a:t>
            </a:r>
          </a:p>
          <a:p>
            <a:r>
              <a:rPr lang="fr-FR" altLang="fr-FR" sz="3200" dirty="0">
                <a:solidFill>
                  <a:schemeClr val="bg1"/>
                </a:solidFill>
              </a:rPr>
              <a:t>   la nourriture, l’espace de ponte…</a:t>
            </a:r>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468313" y="404813"/>
            <a:ext cx="8175625" cy="5953125"/>
          </a:xfrm>
        </p:spPr>
        <p:txBody>
          <a:bodyPr/>
          <a:lstStyle/>
          <a:p>
            <a:pPr eaLnBrk="1" hangingPunct="1">
              <a:lnSpc>
                <a:spcPct val="80000"/>
              </a:lnSpc>
              <a:buFontTx/>
              <a:buNone/>
            </a:pPr>
            <a:r>
              <a:rPr lang="fr-FR" altLang="fr-FR" smtClean="0"/>
              <a:t>		</a:t>
            </a:r>
            <a:r>
              <a:rPr lang="fr-FR" altLang="fr-FR" smtClean="0">
                <a:solidFill>
                  <a:schemeClr val="bg1"/>
                </a:solidFill>
              </a:rPr>
              <a:t>La faune d’eau courante est adaptée à la lutte contre le courant.</a:t>
            </a:r>
          </a:p>
          <a:p>
            <a:pPr eaLnBrk="1" hangingPunct="1">
              <a:lnSpc>
                <a:spcPct val="80000"/>
              </a:lnSpc>
              <a:buFontTx/>
              <a:buNone/>
            </a:pPr>
            <a:r>
              <a:rPr lang="fr-FR" altLang="fr-FR" smtClean="0">
                <a:solidFill>
                  <a:schemeClr val="bg1"/>
                </a:solidFill>
              </a:rPr>
              <a:t>		Ex : dispositif d’accrochage</a:t>
            </a:r>
          </a:p>
          <a:p>
            <a:pPr eaLnBrk="1" hangingPunct="1">
              <a:lnSpc>
                <a:spcPct val="80000"/>
              </a:lnSpc>
              <a:buFontTx/>
              <a:buNone/>
            </a:pPr>
            <a:endParaRPr lang="fr-FR" altLang="fr-FR" smtClean="0">
              <a:solidFill>
                <a:schemeClr val="bg1"/>
              </a:solidFill>
            </a:endParaRPr>
          </a:p>
          <a:p>
            <a:pPr eaLnBrk="1" hangingPunct="1">
              <a:lnSpc>
                <a:spcPct val="80000"/>
              </a:lnSpc>
              <a:buFontTx/>
              <a:buNone/>
            </a:pPr>
            <a:r>
              <a:rPr lang="fr-FR" altLang="fr-FR" smtClean="0">
                <a:solidFill>
                  <a:schemeClr val="bg1"/>
                </a:solidFill>
              </a:rPr>
              <a:t>		Les têtards de grenouille </a:t>
            </a:r>
            <a:r>
              <a:rPr lang="fr-FR" altLang="fr-FR" b="1" i="1" u="sng" smtClean="0">
                <a:solidFill>
                  <a:schemeClr val="bg1"/>
                </a:solidFill>
              </a:rPr>
              <a:t>Rana</a:t>
            </a:r>
            <a:r>
              <a:rPr lang="fr-FR" altLang="fr-FR" b="1" i="1" smtClean="0">
                <a:solidFill>
                  <a:schemeClr val="bg1"/>
                </a:solidFill>
              </a:rPr>
              <a:t> </a:t>
            </a:r>
            <a:r>
              <a:rPr lang="fr-FR" altLang="fr-FR" b="1" i="1" u="sng" smtClean="0">
                <a:solidFill>
                  <a:schemeClr val="bg1"/>
                </a:solidFill>
              </a:rPr>
              <a:t>hainensis</a:t>
            </a:r>
            <a:r>
              <a:rPr lang="fr-FR" altLang="fr-FR" smtClean="0">
                <a:solidFill>
                  <a:schemeClr val="bg1"/>
                </a:solidFill>
              </a:rPr>
              <a:t> des torrents d’Asie du sud possèdent une ventouse en arrière de la bouche.</a:t>
            </a:r>
          </a:p>
          <a:p>
            <a:pPr eaLnBrk="1" hangingPunct="1">
              <a:lnSpc>
                <a:spcPct val="80000"/>
              </a:lnSpc>
              <a:buFontTx/>
              <a:buNone/>
            </a:pPr>
            <a:endParaRPr lang="fr-FR" altLang="fr-FR" smtClean="0">
              <a:solidFill>
                <a:srgbClr val="CC3300"/>
              </a:solidFill>
            </a:endParaRPr>
          </a:p>
          <a:p>
            <a:pPr eaLnBrk="1" hangingPunct="1">
              <a:lnSpc>
                <a:spcPct val="80000"/>
              </a:lnSpc>
              <a:buFontTx/>
              <a:buNone/>
            </a:pPr>
            <a:endParaRPr lang="fr-FR" altLang="fr-FR" smtClean="0"/>
          </a:p>
        </p:txBody>
      </p:sp>
      <p:pic>
        <p:nvPicPr>
          <p:cNvPr id="93187" name="Picture 5" descr="WEB_tetard_grenouille_rousse"/>
          <p:cNvPicPr>
            <a:picLocks noChangeAspect="1" noChangeArrowheads="1"/>
          </p:cNvPicPr>
          <p:nvPr/>
        </p:nvPicPr>
        <p:blipFill>
          <a:blip r:embed="rId4"/>
          <a:srcRect/>
          <a:stretch>
            <a:fillRect/>
          </a:stretch>
        </p:blipFill>
        <p:spPr bwMode="auto">
          <a:xfrm>
            <a:off x="2411413" y="3594100"/>
            <a:ext cx="4824412" cy="2728913"/>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a:xfrm>
            <a:off x="1" y="333375"/>
            <a:ext cx="9001155" cy="5238765"/>
          </a:xfrm>
        </p:spPr>
        <p:txBody>
          <a:bodyPr>
            <a:normAutofit fontScale="92500" lnSpcReduction="20000"/>
          </a:bodyPr>
          <a:lstStyle/>
          <a:p>
            <a:pPr marL="548640" indent="-411480" algn="just" eaLnBrk="1" fontAlgn="auto" hangingPunct="1">
              <a:spcBef>
                <a:spcPts val="0"/>
              </a:spcBef>
              <a:spcAft>
                <a:spcPts val="0"/>
              </a:spcAft>
              <a:buClr>
                <a:schemeClr val="tx1">
                  <a:shade val="95000"/>
                </a:schemeClr>
              </a:buClr>
              <a:buFontTx/>
              <a:buNone/>
              <a:defRPr/>
            </a:pPr>
            <a:r>
              <a:rPr lang="fr-FR" altLang="fr-FR" sz="3600" dirty="0" smtClean="0"/>
              <a:t> </a:t>
            </a:r>
            <a:r>
              <a:rPr lang="fr-FR" altLang="fr-FR" sz="3600" dirty="0" smtClean="0">
                <a:solidFill>
                  <a:srgbClr val="FF0000"/>
                </a:solidFill>
              </a:rPr>
              <a:t>Ex:</a:t>
            </a:r>
            <a:r>
              <a:rPr lang="fr-FR" altLang="fr-FR" sz="3600" dirty="0" smtClean="0">
                <a:solidFill>
                  <a:schemeClr val="bg1"/>
                </a:solidFill>
              </a:rPr>
              <a:t>  l'introduction du renard en Australie.  </a:t>
            </a:r>
          </a:p>
          <a:p>
            <a:pPr marL="548640" indent="-411480" algn="just" eaLnBrk="1" fontAlgn="auto" hangingPunct="1">
              <a:spcBef>
                <a:spcPts val="0"/>
              </a:spcBef>
              <a:spcAft>
                <a:spcPts val="0"/>
              </a:spcAft>
              <a:buClr>
                <a:schemeClr val="tx1">
                  <a:shade val="95000"/>
                </a:schemeClr>
              </a:buClr>
              <a:buFontTx/>
              <a:buNone/>
              <a:defRPr/>
            </a:pPr>
            <a:r>
              <a:rPr lang="fr-FR" altLang="fr-FR" sz="3600" dirty="0" smtClean="0">
                <a:solidFill>
                  <a:schemeClr val="bg1"/>
                </a:solidFill>
              </a:rPr>
              <a:t>	</a:t>
            </a:r>
          </a:p>
          <a:p>
            <a:pPr marL="548640" indent="-411480" algn="just" eaLnBrk="1" fontAlgn="auto" hangingPunct="1">
              <a:spcBef>
                <a:spcPts val="0"/>
              </a:spcBef>
              <a:spcAft>
                <a:spcPts val="0"/>
              </a:spcAft>
              <a:buClr>
                <a:schemeClr val="tx1">
                  <a:shade val="95000"/>
                </a:schemeClr>
              </a:buClr>
              <a:buFontTx/>
              <a:buNone/>
              <a:defRPr/>
            </a:pPr>
            <a:r>
              <a:rPr lang="fr-FR" altLang="fr-FR" sz="3600" dirty="0" smtClean="0">
                <a:solidFill>
                  <a:schemeClr val="bg1"/>
                </a:solidFill>
              </a:rPr>
              <a:t>		Le renard ayant un régime alimentaire très proche d’un mammifère marsupial  (prédateurs), ils sont  entrés directement en compétition alimentaire.  	</a:t>
            </a:r>
          </a:p>
          <a:p>
            <a:pPr marL="548640" indent="-411480" algn="just" eaLnBrk="1" fontAlgn="auto" hangingPunct="1">
              <a:spcBef>
                <a:spcPts val="0"/>
              </a:spcBef>
              <a:spcAft>
                <a:spcPts val="0"/>
              </a:spcAft>
              <a:buClr>
                <a:schemeClr val="tx1">
                  <a:shade val="95000"/>
                </a:schemeClr>
              </a:buClr>
              <a:buFontTx/>
              <a:buNone/>
              <a:defRPr/>
            </a:pPr>
            <a:endParaRPr lang="fr-FR" altLang="fr-FR" sz="3600" dirty="0" smtClean="0">
              <a:solidFill>
                <a:schemeClr val="bg1"/>
              </a:solidFill>
            </a:endParaRPr>
          </a:p>
          <a:p>
            <a:pPr marL="548640" indent="-411480" algn="just" eaLnBrk="1" fontAlgn="auto" hangingPunct="1">
              <a:spcBef>
                <a:spcPts val="0"/>
              </a:spcBef>
              <a:spcAft>
                <a:spcPts val="0"/>
              </a:spcAft>
              <a:buClr>
                <a:schemeClr val="tx1">
                  <a:shade val="95000"/>
                </a:schemeClr>
              </a:buClr>
              <a:buFontTx/>
              <a:buNone/>
              <a:defRPr/>
            </a:pPr>
            <a:r>
              <a:rPr lang="fr-FR" altLang="fr-FR" sz="3600" dirty="0" smtClean="0">
                <a:solidFill>
                  <a:schemeClr val="bg1"/>
                </a:solidFill>
              </a:rPr>
              <a:t>		Bénéficiant d'une capacité de reproduction élevée et d'une grande plasticité écologique, au bout de quelques années, le renard a fini par pourchasser le prédateur indigène </a:t>
            </a:r>
          </a:p>
        </p:txBody>
      </p:sp>
    </p:spTree>
  </p:cSld>
  <p:clrMapOvr>
    <a:masterClrMapping/>
  </p:clrMapOvr>
  <p:transition spd="med">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6434" name="Rectangle 3"/>
          <p:cNvSpPr>
            <a:spLocks noGrp="1" noChangeArrowheads="1"/>
          </p:cNvSpPr>
          <p:nvPr>
            <p:ph idx="1"/>
          </p:nvPr>
        </p:nvSpPr>
        <p:spPr>
          <a:xfrm>
            <a:off x="250825" y="549275"/>
            <a:ext cx="8893175" cy="4525963"/>
          </a:xfrm>
        </p:spPr>
        <p:txBody>
          <a:bodyPr>
            <a:normAutofit lnSpcReduction="10000"/>
          </a:bodyPr>
          <a:lstStyle/>
          <a:p>
            <a:pPr marL="548640" indent="-411480" eaLnBrk="1" fontAlgn="auto" hangingPunct="1">
              <a:spcBef>
                <a:spcPts val="0"/>
              </a:spcBef>
              <a:spcAft>
                <a:spcPts val="0"/>
              </a:spcAft>
              <a:buClr>
                <a:schemeClr val="tx1">
                  <a:shade val="95000"/>
                </a:schemeClr>
              </a:buClr>
              <a:buFont typeface="Wingdings 2"/>
              <a:buChar char=""/>
              <a:defRPr/>
            </a:pPr>
            <a:r>
              <a:rPr lang="fr-FR" altLang="fr-FR" sz="4000" b="1" dirty="0" smtClean="0">
                <a:solidFill>
                  <a:srgbClr val="33CC33"/>
                </a:solidFill>
              </a:rPr>
              <a:t>b1 Dans un milieu hétérogène</a:t>
            </a:r>
            <a:r>
              <a:rPr lang="fr-FR" altLang="fr-FR" sz="4000" dirty="0" smtClean="0">
                <a:solidFill>
                  <a:srgbClr val="33CC33"/>
                </a:solidFill>
              </a:rPr>
              <a:t>,</a:t>
            </a:r>
            <a:r>
              <a:rPr lang="fr-FR" altLang="fr-FR" sz="4000" dirty="0" smtClean="0"/>
              <a:t> </a:t>
            </a:r>
          </a:p>
          <a:p>
            <a:pPr marL="548640" indent="-411480" eaLnBrk="1" fontAlgn="auto" hangingPunct="1">
              <a:spcBef>
                <a:spcPts val="0"/>
              </a:spcBef>
              <a:spcAft>
                <a:spcPts val="0"/>
              </a:spcAft>
              <a:buClr>
                <a:schemeClr val="tx1">
                  <a:shade val="95000"/>
                </a:schemeClr>
              </a:buClr>
              <a:buFontTx/>
              <a:buNone/>
              <a:defRPr/>
            </a:pPr>
            <a:r>
              <a:rPr lang="fr-FR" altLang="fr-FR" sz="4000" dirty="0" smtClean="0"/>
              <a:t>		</a:t>
            </a:r>
          </a:p>
          <a:p>
            <a:pPr marL="548640" indent="-411480" eaLnBrk="1" fontAlgn="auto" hangingPunct="1">
              <a:spcBef>
                <a:spcPts val="0"/>
              </a:spcBef>
              <a:spcAft>
                <a:spcPts val="0"/>
              </a:spcAft>
              <a:buClr>
                <a:schemeClr val="tx1">
                  <a:shade val="95000"/>
                </a:schemeClr>
              </a:buClr>
              <a:buFontTx/>
              <a:buNone/>
              <a:defRPr/>
            </a:pPr>
            <a:r>
              <a:rPr lang="fr-FR" altLang="fr-FR" sz="4000" dirty="0" smtClean="0">
                <a:solidFill>
                  <a:schemeClr val="bg1"/>
                </a:solidFill>
              </a:rPr>
              <a:t>   Certaines espèces se spécialisent dans des régimes alimentaires  et habitats bien particuliers : niche écologique. La présence d’espèces en compétition permet de réduire la niche écologique de chaque espèce.</a:t>
            </a:r>
          </a:p>
        </p:txBody>
      </p:sp>
    </p:spTree>
  </p:cSld>
  <p:clrMapOvr>
    <a:masterClrMapping/>
  </p:clrMapOvr>
  <p:transition spd="med">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idx="1"/>
          </p:nvPr>
        </p:nvSpPr>
        <p:spPr>
          <a:xfrm>
            <a:off x="214313" y="428625"/>
            <a:ext cx="8229600" cy="5616575"/>
          </a:xfrm>
        </p:spPr>
        <p:txBody>
          <a:bodyPr>
            <a:normAutofit/>
          </a:bodyPr>
          <a:lstStyle/>
          <a:p>
            <a:pPr marL="548640" indent="-411480" eaLnBrk="1" fontAlgn="auto" hangingPunct="1">
              <a:lnSpc>
                <a:spcPct val="80000"/>
              </a:lnSpc>
              <a:spcBef>
                <a:spcPts val="0"/>
              </a:spcBef>
              <a:spcAft>
                <a:spcPts val="0"/>
              </a:spcAft>
              <a:buClr>
                <a:schemeClr val="tx1">
                  <a:shade val="95000"/>
                </a:schemeClr>
              </a:buClr>
              <a:buFont typeface="Wingdings 2"/>
              <a:buChar char=""/>
              <a:defRPr/>
            </a:pPr>
            <a:r>
              <a:rPr lang="fr-FR" altLang="fr-FR" dirty="0" smtClean="0">
                <a:solidFill>
                  <a:schemeClr val="bg1"/>
                </a:solidFill>
              </a:rPr>
              <a:t>Les oiseaux de rivage cherchent leur nourriture aux endroits ou la profondeur est fonction </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   de la longueur de leurs pattes :</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					 </a:t>
            </a:r>
            <a:r>
              <a:rPr lang="fr-FR" altLang="fr-FR" b="1" dirty="0" smtClean="0">
                <a:solidFill>
                  <a:schemeClr val="bg1"/>
                </a:solidFill>
              </a:rPr>
              <a:t>↓</a:t>
            </a:r>
            <a:r>
              <a:rPr lang="fr-FR" altLang="fr-FR" dirty="0" smtClean="0">
                <a:solidFill>
                  <a:schemeClr val="bg1"/>
                </a:solidFill>
              </a:rPr>
              <a:t>    Gravelot</a:t>
            </a:r>
            <a:r>
              <a:rPr lang="fr-FR" altLang="fr-FR" b="1" dirty="0" smtClean="0">
                <a:solidFill>
                  <a:schemeClr val="bg1"/>
                </a:solidFill>
              </a:rPr>
              <a:t> </a:t>
            </a:r>
            <a:endParaRPr lang="fr-FR" altLang="fr-FR"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Pêche dans les 	 	 ↓    Gambette</a:t>
            </a:r>
          </a:p>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profondeurs</a:t>
            </a:r>
          </a:p>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d’eau croissantes	 ↓    Avocette</a:t>
            </a:r>
          </a:p>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		          	 	</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		                    	 ↓     Flamant</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	Le grand nombre de niches écologiques </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ainsi réalisés a permis à de nombreuses</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 espèces de nidifier en Camargue. </a:t>
            </a:r>
          </a:p>
        </p:txBody>
      </p:sp>
      <p:pic>
        <p:nvPicPr>
          <p:cNvPr id="155651" name="Picture 3"/>
          <p:cNvPicPr>
            <a:picLocks noChangeAspect="1" noChangeArrowheads="1"/>
          </p:cNvPicPr>
          <p:nvPr/>
        </p:nvPicPr>
        <p:blipFill>
          <a:blip r:embed="rId4"/>
          <a:srcRect/>
          <a:stretch>
            <a:fillRect/>
          </a:stretch>
        </p:blipFill>
        <p:spPr bwMode="auto">
          <a:xfrm>
            <a:off x="7451725" y="473075"/>
            <a:ext cx="1692275" cy="1266825"/>
          </a:xfrm>
          <a:prstGeom prst="rect">
            <a:avLst/>
          </a:prstGeom>
          <a:noFill/>
          <a:ln w="9525">
            <a:noFill/>
            <a:miter lim="800000"/>
            <a:headEnd/>
            <a:tailEnd/>
          </a:ln>
        </p:spPr>
      </p:pic>
      <p:pic>
        <p:nvPicPr>
          <p:cNvPr id="155652" name="Picture 4"/>
          <p:cNvPicPr>
            <a:picLocks noChangeAspect="1" noChangeArrowheads="1"/>
          </p:cNvPicPr>
          <p:nvPr/>
        </p:nvPicPr>
        <p:blipFill>
          <a:blip r:embed="rId5"/>
          <a:srcRect/>
          <a:stretch>
            <a:fillRect/>
          </a:stretch>
        </p:blipFill>
        <p:spPr bwMode="auto">
          <a:xfrm>
            <a:off x="7415213" y="1773238"/>
            <a:ext cx="1728787" cy="1439862"/>
          </a:xfrm>
          <a:prstGeom prst="rect">
            <a:avLst/>
          </a:prstGeom>
          <a:noFill/>
          <a:ln w="9525">
            <a:noFill/>
            <a:miter lim="800000"/>
            <a:headEnd/>
            <a:tailEnd/>
          </a:ln>
        </p:spPr>
      </p:pic>
      <p:pic>
        <p:nvPicPr>
          <p:cNvPr id="155653" name="Picture 6"/>
          <p:cNvPicPr>
            <a:picLocks noChangeAspect="1" noChangeArrowheads="1"/>
          </p:cNvPicPr>
          <p:nvPr/>
        </p:nvPicPr>
        <p:blipFill>
          <a:blip r:embed="rId6"/>
          <a:srcRect/>
          <a:stretch>
            <a:fillRect/>
          </a:stretch>
        </p:blipFill>
        <p:spPr bwMode="auto">
          <a:xfrm>
            <a:off x="7350125" y="3284538"/>
            <a:ext cx="1793875" cy="1344612"/>
          </a:xfrm>
          <a:prstGeom prst="rect">
            <a:avLst/>
          </a:prstGeom>
          <a:noFill/>
          <a:ln w="9525">
            <a:noFill/>
            <a:miter lim="800000"/>
            <a:headEnd/>
            <a:tailEnd/>
          </a:ln>
        </p:spPr>
      </p:pic>
      <p:pic>
        <p:nvPicPr>
          <p:cNvPr id="155654" name="Picture 8"/>
          <p:cNvPicPr>
            <a:picLocks noChangeAspect="1" noChangeArrowheads="1"/>
          </p:cNvPicPr>
          <p:nvPr/>
        </p:nvPicPr>
        <p:blipFill>
          <a:blip r:embed="rId7"/>
          <a:srcRect/>
          <a:stretch>
            <a:fillRect/>
          </a:stretch>
        </p:blipFill>
        <p:spPr bwMode="auto">
          <a:xfrm>
            <a:off x="7343775" y="4652963"/>
            <a:ext cx="1800225" cy="1349375"/>
          </a:xfrm>
          <a:prstGeom prst="rect">
            <a:avLst/>
          </a:prstGeom>
          <a:noFill/>
          <a:ln w="9525">
            <a:noFill/>
            <a:miter lim="800000"/>
            <a:headEnd/>
            <a:tailEnd/>
          </a:ln>
        </p:spPr>
      </p:pic>
      <p:sp>
        <p:nvSpPr>
          <p:cNvPr id="11" name="Flèche droite 10"/>
          <p:cNvSpPr/>
          <p:nvPr/>
        </p:nvSpPr>
        <p:spPr>
          <a:xfrm>
            <a:off x="6156325" y="1268413"/>
            <a:ext cx="1295400"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12" name="Flèche droite 11"/>
          <p:cNvSpPr/>
          <p:nvPr/>
        </p:nvSpPr>
        <p:spPr>
          <a:xfrm>
            <a:off x="6227763" y="2133600"/>
            <a:ext cx="1295400"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 name="Flèche droite 13"/>
          <p:cNvSpPr/>
          <p:nvPr/>
        </p:nvSpPr>
        <p:spPr>
          <a:xfrm>
            <a:off x="6156325" y="5084763"/>
            <a:ext cx="12954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Flèche droite 14"/>
          <p:cNvSpPr/>
          <p:nvPr/>
        </p:nvSpPr>
        <p:spPr>
          <a:xfrm>
            <a:off x="6156325" y="3860800"/>
            <a:ext cx="1295400"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cSld>
  <p:clrMapOvr>
    <a:masterClrMapping/>
  </p:clrMapOvr>
  <p:transition spd="med">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a:xfrm>
            <a:off x="357188" y="500063"/>
            <a:ext cx="8507412" cy="4525962"/>
          </a:xfrm>
        </p:spPr>
        <p:txBody>
          <a:bodyPr/>
          <a:lstStyle/>
          <a:p>
            <a:pPr eaLnBrk="1" hangingPunct="1"/>
            <a:r>
              <a:rPr lang="fr-FR" altLang="fr-FR" sz="3200" b="1" dirty="0" smtClean="0">
                <a:solidFill>
                  <a:srgbClr val="00B050"/>
                </a:solidFill>
              </a:rPr>
              <a:t>b2 Dans un milieu homogène :</a:t>
            </a:r>
            <a:r>
              <a:rPr lang="fr-FR" altLang="fr-FR" sz="3200" b="1" dirty="0" smtClean="0"/>
              <a:t> </a:t>
            </a:r>
          </a:p>
          <a:p>
            <a:pPr eaLnBrk="1" hangingPunct="1">
              <a:buFontTx/>
              <a:buNone/>
            </a:pPr>
            <a:r>
              <a:rPr lang="fr-FR" altLang="fr-FR" sz="3200" dirty="0" smtClean="0"/>
              <a:t>	</a:t>
            </a:r>
            <a:r>
              <a:rPr lang="fr-FR" altLang="fr-FR" sz="3200" dirty="0" smtClean="0">
                <a:solidFill>
                  <a:schemeClr val="bg1"/>
                </a:solidFill>
              </a:rPr>
              <a:t>Dans un milieu riche en nourriture mais homogène il se traduit dans la majorité des cas:</a:t>
            </a:r>
            <a:r>
              <a:rPr lang="fr-FR" altLang="fr-FR" sz="4000" dirty="0" smtClean="0">
                <a:solidFill>
                  <a:schemeClr val="bg1"/>
                </a:solidFill>
              </a:rPr>
              <a:t> </a:t>
            </a:r>
          </a:p>
          <a:p>
            <a:pPr eaLnBrk="1" hangingPunct="1">
              <a:buFontTx/>
              <a:buNone/>
            </a:pPr>
            <a:r>
              <a:rPr lang="fr-FR" altLang="fr-FR" sz="4000" b="1" dirty="0" smtClean="0">
                <a:solidFill>
                  <a:srgbClr val="FF0000"/>
                </a:solidFill>
              </a:rPr>
              <a:t>		une exclusion compétitive.</a:t>
            </a:r>
            <a:r>
              <a:rPr lang="fr-FR" altLang="fr-FR" sz="4000" b="1" dirty="0" smtClean="0"/>
              <a:t> </a:t>
            </a:r>
          </a:p>
          <a:p>
            <a:pPr eaLnBrk="1" hangingPunct="1">
              <a:buFontTx/>
              <a:buNone/>
            </a:pPr>
            <a:endParaRPr lang="fr-FR" altLang="fr-FR" sz="4000" b="1" dirty="0" smtClean="0"/>
          </a:p>
          <a:p>
            <a:pPr eaLnBrk="1" hangingPunct="1">
              <a:buFont typeface="Wingdings 2" pitchFamily="18" charset="2"/>
              <a:buNone/>
            </a:pPr>
            <a:r>
              <a:rPr lang="fr-FR" altLang="fr-FR" sz="3200" dirty="0" smtClean="0">
                <a:solidFill>
                  <a:srgbClr val="FF0000"/>
                </a:solidFill>
              </a:rPr>
              <a:t>Ex : </a:t>
            </a:r>
            <a:r>
              <a:rPr lang="fr-FR" altLang="fr-FR" sz="3200" dirty="0" smtClean="0">
                <a:solidFill>
                  <a:schemeClr val="bg1"/>
                </a:solidFill>
              </a:rPr>
              <a:t>Lors d’une expérience au laboratoire</a:t>
            </a:r>
            <a:r>
              <a:rPr lang="fr-FR" altLang="fr-FR" sz="3200" dirty="0" smtClean="0"/>
              <a:t> </a:t>
            </a:r>
            <a:r>
              <a:rPr lang="fr-FR" altLang="fr-FR" sz="3200" b="1" i="1" u="sng" dirty="0" err="1" smtClean="0">
                <a:solidFill>
                  <a:srgbClr val="FF0000"/>
                </a:solidFill>
              </a:rPr>
              <a:t>Paramecium</a:t>
            </a:r>
            <a:r>
              <a:rPr lang="fr-FR" altLang="fr-FR" sz="3200" b="1" i="1" dirty="0" smtClean="0">
                <a:solidFill>
                  <a:srgbClr val="FF0000"/>
                </a:solidFill>
              </a:rPr>
              <a:t> </a:t>
            </a:r>
            <a:r>
              <a:rPr lang="fr-FR" altLang="fr-FR" sz="3200" b="1" i="1" u="sng" dirty="0" err="1" smtClean="0">
                <a:solidFill>
                  <a:srgbClr val="FF0000"/>
                </a:solidFill>
              </a:rPr>
              <a:t>aurelia</a:t>
            </a:r>
            <a:r>
              <a:rPr lang="fr-FR" altLang="fr-FR" sz="3200" dirty="0" smtClean="0"/>
              <a:t> </a:t>
            </a:r>
            <a:r>
              <a:rPr lang="fr-FR" altLang="fr-FR" sz="3200" dirty="0" smtClean="0">
                <a:solidFill>
                  <a:schemeClr val="bg1"/>
                </a:solidFill>
              </a:rPr>
              <a:t>se nourrit plus efficacement que </a:t>
            </a:r>
            <a:r>
              <a:rPr lang="fr-FR" altLang="fr-FR" sz="3200" b="1" i="1" u="sng" dirty="0" err="1" smtClean="0">
                <a:solidFill>
                  <a:schemeClr val="bg1"/>
                </a:solidFill>
              </a:rPr>
              <a:t>Paramecium</a:t>
            </a:r>
            <a:r>
              <a:rPr lang="fr-FR" altLang="fr-FR" sz="3200" b="1" i="1" dirty="0" smtClean="0">
                <a:solidFill>
                  <a:schemeClr val="bg1"/>
                </a:solidFill>
              </a:rPr>
              <a:t> </a:t>
            </a:r>
            <a:r>
              <a:rPr lang="fr-FR" altLang="fr-FR" sz="3200" b="1" i="1" u="sng" dirty="0" err="1" smtClean="0">
                <a:solidFill>
                  <a:schemeClr val="bg1"/>
                </a:solidFill>
              </a:rPr>
              <a:t>caudatum</a:t>
            </a:r>
            <a:r>
              <a:rPr lang="fr-FR" altLang="fr-FR" sz="3200" i="1" u="sng" dirty="0" smtClean="0">
                <a:solidFill>
                  <a:schemeClr val="bg1"/>
                </a:solidFill>
              </a:rPr>
              <a:t> </a:t>
            </a:r>
            <a:r>
              <a:rPr lang="fr-FR" altLang="fr-FR" sz="3200" dirty="0" smtClean="0">
                <a:solidFill>
                  <a:schemeClr val="bg1"/>
                </a:solidFill>
              </a:rPr>
              <a:t>et finit par l’éliminer</a:t>
            </a:r>
            <a:r>
              <a:rPr lang="fr-FR" altLang="fr-FR" sz="3200" dirty="0" smtClean="0"/>
              <a:t>.</a:t>
            </a:r>
          </a:p>
          <a:p>
            <a:pPr eaLnBrk="1" hangingPunct="1">
              <a:buFontTx/>
              <a:buNone/>
            </a:pPr>
            <a:endParaRPr lang="fr-FR" altLang="fr-FR" sz="4000" b="1" dirty="0" smtClean="0"/>
          </a:p>
          <a:p>
            <a:pPr eaLnBrk="1" hangingPunct="1">
              <a:buFontTx/>
              <a:buNone/>
            </a:pPr>
            <a:endParaRPr lang="fr-FR" altLang="fr-FR" sz="4000" b="1" dirty="0" smtClean="0"/>
          </a:p>
          <a:p>
            <a:pPr eaLnBrk="1" hangingPunct="1">
              <a:buFontTx/>
              <a:buNone/>
            </a:pPr>
            <a:endParaRPr lang="fr-FR" altLang="fr-FR" dirty="0" smtClean="0"/>
          </a:p>
        </p:txBody>
      </p:sp>
    </p:spTree>
  </p:cSld>
  <p:clrMapOvr>
    <a:masterClrMapping/>
  </p:clrMapOvr>
  <p:transition spd="med">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idx="1"/>
          </p:nvPr>
        </p:nvSpPr>
        <p:spPr>
          <a:xfrm>
            <a:off x="539750" y="0"/>
            <a:ext cx="8340725" cy="749300"/>
          </a:xfrm>
        </p:spPr>
        <p:txBody>
          <a:bodyPr>
            <a:spAutoFit/>
          </a:bodyPr>
          <a:lstStyle/>
          <a:p>
            <a:pPr marL="0" indent="0" eaLnBrk="1" hangingPunct="1">
              <a:lnSpc>
                <a:spcPct val="90000"/>
              </a:lnSpc>
              <a:buClr>
                <a:schemeClr val="tx2"/>
              </a:buClr>
              <a:buFont typeface="Arial Narrow" pitchFamily="34" charset="0"/>
              <a:buNone/>
            </a:pPr>
            <a:r>
              <a:rPr kumimoji="1" lang="fr-FR" altLang="fr-FR" sz="2400" b="1" smtClean="0">
                <a:solidFill>
                  <a:srgbClr val="FF0000"/>
                </a:solidFill>
              </a:rPr>
              <a:t>Une espèce s'accapare inévitablement des ressources, se multiplie et élimine l'autre.</a:t>
            </a:r>
            <a:endParaRPr kumimoji="1" lang="fr-FR" altLang="fr-FR" sz="2400" smtClean="0"/>
          </a:p>
        </p:txBody>
      </p:sp>
      <p:sp>
        <p:nvSpPr>
          <p:cNvPr id="1028" name="Rectangle 3"/>
          <p:cNvSpPr>
            <a:spLocks noChangeArrowheads="1"/>
          </p:cNvSpPr>
          <p:nvPr/>
        </p:nvSpPr>
        <p:spPr bwMode="auto">
          <a:xfrm>
            <a:off x="285750" y="4886325"/>
            <a:ext cx="8758238" cy="1971675"/>
          </a:xfrm>
          <a:prstGeom prst="rect">
            <a:avLst/>
          </a:prstGeom>
          <a:noFill/>
          <a:ln w="9525">
            <a:noFill/>
            <a:miter lim="800000"/>
            <a:headEnd/>
            <a:tailEnd/>
          </a:ln>
        </p:spPr>
        <p:txBody>
          <a:bodyPr>
            <a:spAutoFit/>
          </a:bodyPr>
          <a:lstStyle/>
          <a:p>
            <a:pPr>
              <a:lnSpc>
                <a:spcPct val="110000"/>
              </a:lnSpc>
              <a:spcBef>
                <a:spcPct val="20000"/>
              </a:spcBef>
            </a:pPr>
            <a:r>
              <a:rPr kumimoji="1" lang="fr-FR" altLang="fr-FR" sz="2800" dirty="0">
                <a:solidFill>
                  <a:schemeClr val="bg1"/>
                </a:solidFill>
                <a:latin typeface="Arial" pitchFamily="34" charset="0"/>
                <a:cs typeface="Arial" pitchFamily="34" charset="0"/>
              </a:rPr>
              <a:t>Dans un milieu de culture riche en nourriture (mais homogène), </a:t>
            </a:r>
            <a:r>
              <a:rPr kumimoji="1" lang="fr-FR" altLang="fr-FR" sz="2800" b="1" i="1" dirty="0" err="1">
                <a:solidFill>
                  <a:schemeClr val="bg1"/>
                </a:solidFill>
                <a:latin typeface="Arial" pitchFamily="34" charset="0"/>
                <a:cs typeface="Arial" pitchFamily="34" charset="0"/>
              </a:rPr>
              <a:t>Paramecium</a:t>
            </a:r>
            <a:r>
              <a:rPr kumimoji="1" lang="fr-FR" altLang="fr-FR" sz="2800" b="1" i="1" dirty="0">
                <a:solidFill>
                  <a:schemeClr val="bg1"/>
                </a:solidFill>
                <a:latin typeface="Arial" pitchFamily="34" charset="0"/>
                <a:cs typeface="Arial" pitchFamily="34" charset="0"/>
              </a:rPr>
              <a:t> </a:t>
            </a:r>
            <a:r>
              <a:rPr kumimoji="1" lang="fr-FR" altLang="fr-FR" sz="2800" b="1" i="1" dirty="0" err="1">
                <a:solidFill>
                  <a:schemeClr val="bg1"/>
                </a:solidFill>
                <a:latin typeface="Arial" pitchFamily="34" charset="0"/>
                <a:cs typeface="Arial" pitchFamily="34" charset="0"/>
              </a:rPr>
              <a:t>aurelia</a:t>
            </a:r>
            <a:r>
              <a:rPr kumimoji="1" lang="fr-FR" altLang="fr-FR" sz="2800" i="1" dirty="0">
                <a:solidFill>
                  <a:schemeClr val="bg1"/>
                </a:solidFill>
                <a:latin typeface="Arial" pitchFamily="34" charset="0"/>
                <a:cs typeface="Arial" pitchFamily="34" charset="0"/>
              </a:rPr>
              <a:t> </a:t>
            </a:r>
            <a:r>
              <a:rPr kumimoji="1" lang="fr-FR" altLang="fr-FR" sz="2800" dirty="0">
                <a:solidFill>
                  <a:schemeClr val="bg1"/>
                </a:solidFill>
                <a:latin typeface="Arial" pitchFamily="34" charset="0"/>
                <a:cs typeface="Arial" pitchFamily="34" charset="0"/>
              </a:rPr>
              <a:t>se nourrit plus efficacement que </a:t>
            </a:r>
            <a:r>
              <a:rPr kumimoji="1" lang="fr-FR" altLang="fr-FR" sz="2800" b="1" i="1" dirty="0" err="1" smtClean="0">
                <a:solidFill>
                  <a:schemeClr val="bg1"/>
                </a:solidFill>
                <a:latin typeface="Arial" pitchFamily="34" charset="0"/>
                <a:cs typeface="Arial" pitchFamily="34" charset="0"/>
              </a:rPr>
              <a:t>Paramecium</a:t>
            </a:r>
            <a:r>
              <a:rPr kumimoji="1" lang="fr-FR" altLang="fr-FR" sz="2800" b="1" i="1" dirty="0" smtClean="0">
                <a:solidFill>
                  <a:schemeClr val="bg1"/>
                </a:solidFill>
                <a:latin typeface="Arial" pitchFamily="34" charset="0"/>
                <a:cs typeface="Arial" pitchFamily="34" charset="0"/>
              </a:rPr>
              <a:t> </a:t>
            </a:r>
            <a:r>
              <a:rPr kumimoji="1" lang="fr-FR" altLang="fr-FR" sz="2800" b="1" i="1" dirty="0" err="1" smtClean="0">
                <a:solidFill>
                  <a:schemeClr val="bg1"/>
                </a:solidFill>
                <a:latin typeface="Arial" pitchFamily="34" charset="0"/>
                <a:cs typeface="Arial" pitchFamily="34" charset="0"/>
              </a:rPr>
              <a:t>caudatum</a:t>
            </a:r>
            <a:r>
              <a:rPr kumimoji="1" lang="fr-FR" altLang="fr-FR" sz="2800" i="1" dirty="0" smtClean="0">
                <a:solidFill>
                  <a:schemeClr val="bg1"/>
                </a:solidFill>
                <a:latin typeface="Arial" pitchFamily="34" charset="0"/>
                <a:cs typeface="Arial" pitchFamily="34" charset="0"/>
              </a:rPr>
              <a:t>  </a:t>
            </a:r>
            <a:r>
              <a:rPr kumimoji="1" lang="fr-FR" altLang="fr-FR" sz="2800" dirty="0">
                <a:solidFill>
                  <a:schemeClr val="bg1"/>
                </a:solidFill>
                <a:latin typeface="Arial" pitchFamily="34" charset="0"/>
                <a:cs typeface="Arial" pitchFamily="34" charset="0"/>
              </a:rPr>
              <a:t>et l'élimine (exclusion compétitive).</a:t>
            </a:r>
          </a:p>
        </p:txBody>
      </p:sp>
      <p:graphicFrame>
        <p:nvGraphicFramePr>
          <p:cNvPr id="1026" name="Object 4"/>
          <p:cNvGraphicFramePr>
            <a:graphicFrameLocks noChangeAspect="1"/>
          </p:cNvGraphicFramePr>
          <p:nvPr/>
        </p:nvGraphicFramePr>
        <p:xfrm>
          <a:off x="1331913" y="765175"/>
          <a:ext cx="6119812" cy="4114800"/>
        </p:xfrm>
        <a:graphic>
          <a:graphicData uri="http://schemas.openxmlformats.org/presentationml/2006/ole">
            <p:oleObj spid="_x0000_s1026" name="Image bitmap" r:id="rId5" imgW="3962953" imgH="2962689" progId="PBrush">
              <p:embed/>
            </p:oleObj>
          </a:graphicData>
        </a:graphic>
      </p:graphicFrame>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36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50825" y="0"/>
            <a:ext cx="8229600" cy="1143000"/>
          </a:xfrm>
        </p:spPr>
        <p:txBody>
          <a:bodyPr/>
          <a:lstStyle/>
          <a:p>
            <a:pPr marL="54864" eaLnBrk="1" fontAlgn="auto" hangingPunct="1">
              <a:spcAft>
                <a:spcPts val="0"/>
              </a:spcAft>
              <a:defRPr/>
            </a:pPr>
            <a:r>
              <a:rPr lang="fr-FR" altLang="fr-FR" dirty="0" smtClean="0">
                <a:solidFill>
                  <a:srgbClr val="FF0000"/>
                </a:solidFill>
              </a:rPr>
              <a:t>B- La prédation </a:t>
            </a:r>
            <a:r>
              <a:rPr lang="fr-FR" altLang="fr-FR" dirty="0" smtClean="0">
                <a:solidFill>
                  <a:schemeClr val="tx2">
                    <a:tint val="100000"/>
                    <a:shade val="90000"/>
                    <a:satMod val="250000"/>
                    <a:alpha val="100000"/>
                  </a:schemeClr>
                </a:solidFill>
              </a:rPr>
              <a:t> </a:t>
            </a:r>
          </a:p>
        </p:txBody>
      </p:sp>
      <p:sp>
        <p:nvSpPr>
          <p:cNvPr id="151555" name="Rectangle 3"/>
          <p:cNvSpPr>
            <a:spLocks noGrp="1" noChangeArrowheads="1"/>
          </p:cNvSpPr>
          <p:nvPr>
            <p:ph idx="1"/>
          </p:nvPr>
        </p:nvSpPr>
        <p:spPr>
          <a:xfrm>
            <a:off x="357188" y="981075"/>
            <a:ext cx="8358187" cy="5376863"/>
          </a:xfrm>
        </p:spPr>
        <p:txBody>
          <a:bodyPr>
            <a:normAutofit fontScale="92500"/>
          </a:bodyPr>
          <a:lstStyle/>
          <a:p>
            <a:pPr marL="548640" indent="-411480" algn="just" eaLnBrk="1" fontAlgn="auto" hangingPunct="1">
              <a:spcBef>
                <a:spcPts val="0"/>
              </a:spcBef>
              <a:spcAft>
                <a:spcPts val="0"/>
              </a:spcAft>
              <a:buClr>
                <a:schemeClr val="tx1">
                  <a:shade val="95000"/>
                </a:schemeClr>
              </a:buClr>
              <a:buFontTx/>
              <a:buNone/>
              <a:defRPr/>
            </a:pPr>
            <a:r>
              <a:rPr lang="fr-FR" altLang="fr-FR" dirty="0" smtClean="0"/>
              <a:t>		</a:t>
            </a:r>
          </a:p>
          <a:p>
            <a:pPr marL="548640" indent="-411480" algn="just" eaLnBrk="1" fontAlgn="auto" hangingPunct="1">
              <a:spcBef>
                <a:spcPts val="0"/>
              </a:spcBef>
              <a:spcAft>
                <a:spcPts val="0"/>
              </a:spcAft>
              <a:buClr>
                <a:schemeClr val="tx1">
                  <a:shade val="95000"/>
                </a:schemeClr>
              </a:buClr>
              <a:buFontTx/>
              <a:buNone/>
              <a:defRPr/>
            </a:pPr>
            <a:r>
              <a:rPr lang="fr-FR" altLang="fr-FR" sz="4000" dirty="0" smtClean="0">
                <a:solidFill>
                  <a:schemeClr val="bg1"/>
                </a:solidFill>
              </a:rPr>
              <a:t>   Un prédateur est un organisme libre qui recherche une nourriture vivante, il tue sa proie pour s’en nourrir.  </a:t>
            </a:r>
          </a:p>
          <a:p>
            <a:pPr marL="548640" indent="-411480" algn="just" eaLnBrk="1" fontAlgn="auto" hangingPunct="1">
              <a:spcBef>
                <a:spcPts val="0"/>
              </a:spcBef>
              <a:spcAft>
                <a:spcPts val="0"/>
              </a:spcAft>
              <a:buClr>
                <a:schemeClr val="tx1">
                  <a:shade val="95000"/>
                </a:schemeClr>
              </a:buClr>
              <a:buFontTx/>
              <a:buNone/>
              <a:defRPr/>
            </a:pPr>
            <a:r>
              <a:rPr lang="fr-FR" altLang="fr-FR" sz="4000" dirty="0" smtClean="0">
                <a:solidFill>
                  <a:schemeClr val="bg1"/>
                </a:solidFill>
              </a:rPr>
              <a:t>	</a:t>
            </a:r>
            <a:r>
              <a:rPr lang="fr-FR" altLang="fr-FR" sz="4000" b="1" dirty="0" smtClean="0">
                <a:solidFill>
                  <a:schemeClr val="bg1"/>
                </a:solidFill>
              </a:rPr>
              <a:t>Seul le prédateur en tire bénéfice</a:t>
            </a:r>
            <a:r>
              <a:rPr lang="fr-FR" altLang="fr-FR" sz="4000" dirty="0" smtClean="0">
                <a:solidFill>
                  <a:schemeClr val="bg1"/>
                </a:solidFill>
              </a:rPr>
              <a:t>.</a:t>
            </a:r>
          </a:p>
          <a:p>
            <a:pPr marL="548640" indent="-411480" algn="just" eaLnBrk="1" fontAlgn="auto" hangingPunct="1">
              <a:spcBef>
                <a:spcPts val="0"/>
              </a:spcBef>
              <a:spcAft>
                <a:spcPts val="0"/>
              </a:spcAft>
              <a:buClr>
                <a:schemeClr val="tx1">
                  <a:shade val="95000"/>
                </a:schemeClr>
              </a:buClr>
              <a:buFontTx/>
              <a:buNone/>
              <a:defRPr/>
            </a:pPr>
            <a:r>
              <a:rPr lang="fr-FR" altLang="fr-FR" sz="4000" dirty="0" smtClean="0">
                <a:solidFill>
                  <a:schemeClr val="bg1"/>
                </a:solidFill>
              </a:rPr>
              <a:t>		Un prédateur peut subsister au dépend d’une ou plusieurs espèces. </a:t>
            </a:r>
          </a:p>
        </p:txBody>
      </p:sp>
    </p:spTree>
  </p:cSld>
  <p:clrMapOvr>
    <a:masterClrMapping/>
  </p:clrMapOvr>
  <p:transition spd="med">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idx="1"/>
          </p:nvPr>
        </p:nvSpPr>
        <p:spPr>
          <a:xfrm>
            <a:off x="428625" y="692150"/>
            <a:ext cx="8215313" cy="5505450"/>
          </a:xfrm>
        </p:spPr>
        <p:txBody>
          <a:bodyPr/>
          <a:lstStyle/>
          <a:p>
            <a:pPr algn="just" eaLnBrk="1" hangingPunct="1">
              <a:buFontTx/>
              <a:buNone/>
            </a:pPr>
            <a:r>
              <a:rPr lang="fr-FR" altLang="fr-FR" dirty="0" smtClean="0"/>
              <a:t>	</a:t>
            </a:r>
            <a:r>
              <a:rPr lang="fr-FR" altLang="fr-FR" sz="4000" dirty="0" smtClean="0">
                <a:solidFill>
                  <a:schemeClr val="bg1"/>
                </a:solidFill>
              </a:rPr>
              <a:t>Les prédateurs peuvent être classés en plusieurs types selon les proies qu’ils consomment : </a:t>
            </a:r>
          </a:p>
          <a:p>
            <a:pPr algn="just" eaLnBrk="1" hangingPunct="1">
              <a:buFontTx/>
              <a:buNone/>
            </a:pPr>
            <a:endParaRPr lang="fr-FR" altLang="fr-FR" sz="4000" dirty="0" smtClean="0">
              <a:solidFill>
                <a:schemeClr val="bg1"/>
              </a:solidFill>
            </a:endParaRPr>
          </a:p>
          <a:p>
            <a:pPr algn="just" eaLnBrk="1" hangingPunct="1">
              <a:buFont typeface="Wingdings" pitchFamily="2" charset="2"/>
              <a:buChar char="ü"/>
            </a:pPr>
            <a:r>
              <a:rPr lang="fr-FR" altLang="fr-FR" sz="4000" b="1" dirty="0" smtClean="0">
                <a:solidFill>
                  <a:schemeClr val="bg1"/>
                </a:solidFill>
              </a:rPr>
              <a:t>les espèces </a:t>
            </a:r>
            <a:r>
              <a:rPr lang="fr-FR" altLang="fr-FR" sz="4000" b="1" dirty="0" err="1" smtClean="0">
                <a:solidFill>
                  <a:schemeClr val="bg1"/>
                </a:solidFill>
              </a:rPr>
              <a:t>polyphages</a:t>
            </a:r>
            <a:r>
              <a:rPr lang="fr-FR" altLang="fr-FR" sz="4000" dirty="0" smtClean="0">
                <a:solidFill>
                  <a:schemeClr val="bg1"/>
                </a:solidFill>
              </a:rPr>
              <a:t> : </a:t>
            </a:r>
          </a:p>
          <a:p>
            <a:pPr algn="just" eaLnBrk="1" hangingPunct="1">
              <a:buNone/>
            </a:pPr>
            <a:r>
              <a:rPr lang="fr-FR" altLang="fr-FR" sz="4000" dirty="0" smtClean="0">
                <a:solidFill>
                  <a:schemeClr val="bg1"/>
                </a:solidFill>
              </a:rPr>
              <a:t>   Elles se nourrissent de nombreuses espèces animales ou végétales. </a:t>
            </a:r>
          </a:p>
        </p:txBody>
      </p:sp>
    </p:spTree>
  </p:cSld>
  <p:clrMapOvr>
    <a:masterClrMapping/>
  </p:clrMapOvr>
  <p:transition spd="med">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0770" name="Espace réservé du contenu 2"/>
          <p:cNvSpPr>
            <a:spLocks noGrp="1"/>
          </p:cNvSpPr>
          <p:nvPr>
            <p:ph idx="1"/>
          </p:nvPr>
        </p:nvSpPr>
        <p:spPr>
          <a:xfrm>
            <a:off x="323850" y="620713"/>
            <a:ext cx="7962900" cy="5880100"/>
          </a:xfrm>
        </p:spPr>
        <p:txBody>
          <a:bodyPr/>
          <a:lstStyle/>
          <a:p>
            <a:pPr algn="just" eaLnBrk="1" hangingPunct="1">
              <a:buNone/>
            </a:pPr>
            <a:r>
              <a:rPr lang="fr-FR" altLang="fr-FR" sz="4000" b="1" dirty="0" smtClean="0">
                <a:solidFill>
                  <a:schemeClr val="bg1"/>
                </a:solidFill>
              </a:rPr>
              <a:t>   Les espèces </a:t>
            </a:r>
            <a:r>
              <a:rPr lang="fr-FR" altLang="fr-FR" sz="4000" b="1" dirty="0" err="1" smtClean="0">
                <a:solidFill>
                  <a:schemeClr val="bg1"/>
                </a:solidFill>
              </a:rPr>
              <a:t>oligophages</a:t>
            </a:r>
            <a:r>
              <a:rPr lang="fr-FR" altLang="fr-FR" sz="4000" dirty="0" smtClean="0">
                <a:solidFill>
                  <a:schemeClr val="bg1"/>
                </a:solidFill>
              </a:rPr>
              <a:t> : </a:t>
            </a:r>
          </a:p>
          <a:p>
            <a:pPr algn="just" eaLnBrk="1" hangingPunct="1">
              <a:buNone/>
            </a:pPr>
            <a:r>
              <a:rPr lang="fr-FR" altLang="fr-FR" sz="4000" dirty="0" smtClean="0">
                <a:solidFill>
                  <a:schemeClr val="bg1"/>
                </a:solidFill>
              </a:rPr>
              <a:t>   Elles se nourrissent de quelques espèces souvent voisines les unes des autres.</a:t>
            </a:r>
          </a:p>
          <a:p>
            <a:pPr algn="just" eaLnBrk="1" hangingPunct="1">
              <a:buNone/>
            </a:pPr>
            <a:endParaRPr lang="fr-FR" altLang="fr-FR" sz="4000" dirty="0" smtClean="0">
              <a:solidFill>
                <a:schemeClr val="bg1"/>
              </a:solidFill>
            </a:endParaRPr>
          </a:p>
          <a:p>
            <a:pPr algn="just" eaLnBrk="1" hangingPunct="1">
              <a:buFont typeface="Wingdings" pitchFamily="2" charset="2"/>
              <a:buChar char="ü"/>
            </a:pPr>
            <a:r>
              <a:rPr lang="fr-FR" altLang="fr-FR" sz="4000" b="1" dirty="0" smtClean="0">
                <a:solidFill>
                  <a:schemeClr val="bg1"/>
                </a:solidFill>
              </a:rPr>
              <a:t>Les espèces monophages : </a:t>
            </a:r>
          </a:p>
          <a:p>
            <a:pPr algn="just" eaLnBrk="1" hangingPunct="1">
              <a:buNone/>
            </a:pPr>
            <a:r>
              <a:rPr lang="fr-FR" altLang="fr-FR" sz="4000" b="1" dirty="0" smtClean="0">
                <a:solidFill>
                  <a:schemeClr val="bg1"/>
                </a:solidFill>
              </a:rPr>
              <a:t>   </a:t>
            </a:r>
            <a:r>
              <a:rPr lang="fr-FR" altLang="fr-FR" sz="4000" dirty="0" smtClean="0">
                <a:solidFill>
                  <a:schemeClr val="bg1"/>
                </a:solidFill>
              </a:rPr>
              <a:t>Elles vivent au dépend d’un seul animal, la monophagie est rare chez les vertébrés.</a:t>
            </a:r>
          </a:p>
          <a:p>
            <a:pPr algn="just" eaLnBrk="1" hangingPunct="1"/>
            <a:endParaRPr lang="fr-FR" altLang="fr-FR" dirty="0" smtClean="0"/>
          </a:p>
        </p:txBody>
      </p:sp>
    </p:spTree>
  </p:cSld>
  <p:clrMapOvr>
    <a:masterClrMapping/>
  </p:clrMapOvr>
  <p:transition spd="med">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052" name="Rectangle 2"/>
          <p:cNvSpPr>
            <a:spLocks noGrp="1" noChangeArrowheads="1"/>
          </p:cNvSpPr>
          <p:nvPr>
            <p:ph idx="1"/>
          </p:nvPr>
        </p:nvSpPr>
        <p:spPr>
          <a:xfrm>
            <a:off x="0" y="0"/>
            <a:ext cx="9144000" cy="6858000"/>
          </a:xfrm>
        </p:spPr>
        <p:txBody>
          <a:bodyPr/>
          <a:lstStyle/>
          <a:p>
            <a:pPr algn="just" eaLnBrk="1" hangingPunct="1"/>
            <a:endParaRPr lang="fr-FR" altLang="fr-FR" sz="3600" dirty="0" smtClean="0"/>
          </a:p>
          <a:p>
            <a:pPr algn="just" eaLnBrk="1" hangingPunct="1"/>
            <a:r>
              <a:rPr lang="fr-FR" altLang="fr-FR" sz="3600" dirty="0" smtClean="0">
                <a:solidFill>
                  <a:schemeClr val="bg1"/>
                </a:solidFill>
              </a:rPr>
              <a:t>Les prédateurs jouent un rôle important dans l’équilibre biologique, ils ont une action </a:t>
            </a:r>
            <a:r>
              <a:rPr lang="fr-FR" altLang="fr-FR" sz="3600" dirty="0" err="1" smtClean="0">
                <a:solidFill>
                  <a:schemeClr val="bg1"/>
                </a:solidFill>
              </a:rPr>
              <a:t>limitante</a:t>
            </a:r>
            <a:r>
              <a:rPr lang="fr-FR" altLang="fr-FR" sz="3600" dirty="0" smtClean="0">
                <a:solidFill>
                  <a:schemeClr val="bg1"/>
                </a:solidFill>
              </a:rPr>
              <a:t> ou régulatrice sur les populations des espèces proies.</a:t>
            </a:r>
          </a:p>
        </p:txBody>
      </p:sp>
      <p:graphicFrame>
        <p:nvGraphicFramePr>
          <p:cNvPr id="2050" name="Object 3"/>
          <p:cNvGraphicFramePr>
            <a:graphicFrameLocks noChangeAspect="1"/>
          </p:cNvGraphicFramePr>
          <p:nvPr/>
        </p:nvGraphicFramePr>
        <p:xfrm>
          <a:off x="6000750" y="3571875"/>
          <a:ext cx="2928938" cy="3071813"/>
        </p:xfrm>
        <a:graphic>
          <a:graphicData uri="http://schemas.openxmlformats.org/presentationml/2006/ole">
            <p:oleObj spid="_x0000_s2050" name="Image bitmap" r:id="rId5" imgW="3448531" imgH="2285714" progId="PBrush">
              <p:embed/>
            </p:oleObj>
          </a:graphicData>
        </a:graphic>
      </p:graphicFrame>
      <p:graphicFrame>
        <p:nvGraphicFramePr>
          <p:cNvPr id="2051" name="Object 4"/>
          <p:cNvGraphicFramePr>
            <a:graphicFrameLocks noChangeAspect="1"/>
          </p:cNvGraphicFramePr>
          <p:nvPr/>
        </p:nvGraphicFramePr>
        <p:xfrm>
          <a:off x="323850" y="3573463"/>
          <a:ext cx="5676900" cy="3076575"/>
        </p:xfrm>
        <a:graphic>
          <a:graphicData uri="http://schemas.openxmlformats.org/presentationml/2006/ole">
            <p:oleObj spid="_x0000_s2051" name="Image bitmap" r:id="rId6" imgW="6771429" imgH="2933333" progId="PBrush">
              <p:embed/>
            </p:oleObj>
          </a:graphicData>
        </a:graphic>
      </p:graphicFrame>
    </p:spTree>
  </p:cSld>
  <p:clrMapOvr>
    <a:masterClrMapping/>
  </p:clrMapOvr>
  <p:transition spd="med">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idx="1"/>
          </p:nvPr>
        </p:nvSpPr>
        <p:spPr>
          <a:xfrm>
            <a:off x="323850" y="692150"/>
            <a:ext cx="8569325" cy="5473700"/>
          </a:xfrm>
        </p:spPr>
        <p:txBody>
          <a:bodyPr/>
          <a:lstStyle/>
          <a:p>
            <a:pPr algn="just" eaLnBrk="1" hangingPunct="1">
              <a:buFontTx/>
              <a:buNone/>
            </a:pPr>
            <a:r>
              <a:rPr lang="fr-FR" altLang="fr-FR" dirty="0" smtClean="0"/>
              <a:t>		</a:t>
            </a:r>
          </a:p>
          <a:p>
            <a:pPr algn="just" eaLnBrk="1" hangingPunct="1">
              <a:buFontTx/>
              <a:buNone/>
            </a:pPr>
            <a:r>
              <a:rPr lang="fr-FR" altLang="fr-FR" sz="4000" dirty="0" smtClean="0">
                <a:solidFill>
                  <a:schemeClr val="bg1"/>
                </a:solidFill>
              </a:rPr>
              <a:t>   Ce phénomène est même utilisé dans le domaine agricole ceci dans le but de réduire le traitement par les pesticides : </a:t>
            </a:r>
            <a:r>
              <a:rPr lang="fr-FR" altLang="fr-FR" sz="4000" dirty="0" smtClean="0">
                <a:solidFill>
                  <a:srgbClr val="FF0000"/>
                </a:solidFill>
              </a:rPr>
              <a:t>lutte biologique.</a:t>
            </a:r>
          </a:p>
          <a:p>
            <a:pPr algn="just" eaLnBrk="1" hangingPunct="1">
              <a:buFontTx/>
              <a:buNone/>
            </a:pPr>
            <a:r>
              <a:rPr lang="fr-FR" altLang="fr-FR" sz="4000" dirty="0" smtClean="0">
                <a:solidFill>
                  <a:schemeClr val="bg1"/>
                </a:solidFill>
              </a:rPr>
              <a:t>		</a:t>
            </a:r>
          </a:p>
          <a:p>
            <a:pPr algn="just" eaLnBrk="1" hangingPunct="1"/>
            <a:endParaRPr lang="fr-FR" altLang="fr-FR" dirty="0" smtClean="0"/>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285750" y="1557338"/>
            <a:ext cx="8501063" cy="4525962"/>
          </a:xfrm>
        </p:spPr>
        <p:txBody>
          <a:bodyPr/>
          <a:lstStyle/>
          <a:p>
            <a:pPr eaLnBrk="1" hangingPunct="1">
              <a:buFontTx/>
              <a:buNone/>
            </a:pPr>
            <a:r>
              <a:rPr lang="fr-FR" altLang="fr-FR" smtClean="0"/>
              <a:t>		</a:t>
            </a:r>
            <a:r>
              <a:rPr lang="fr-FR" altLang="fr-FR" smtClean="0">
                <a:solidFill>
                  <a:schemeClr val="bg1"/>
                </a:solidFill>
              </a:rPr>
              <a:t>A côté de ces adaptations morphologiques il existe aussi des adaptations comportementales = adaptations éthologiques : </a:t>
            </a:r>
          </a:p>
          <a:p>
            <a:pPr eaLnBrk="1" hangingPunct="1">
              <a:buFontTx/>
              <a:buNone/>
            </a:pPr>
            <a:r>
              <a:rPr lang="fr-FR" altLang="fr-FR" smtClean="0">
                <a:solidFill>
                  <a:schemeClr val="bg1"/>
                </a:solidFill>
              </a:rPr>
              <a:t>		Ex : se mettre face au courant et essayer de progresser contre lui </a:t>
            </a:r>
            <a:r>
              <a:rPr lang="fr-FR" altLang="fr-FR" b="1" i="1" smtClean="0">
                <a:solidFill>
                  <a:schemeClr val="bg1"/>
                </a:solidFill>
              </a:rPr>
              <a:t>: rhéotropisme positif.</a:t>
            </a:r>
          </a:p>
        </p:txBody>
      </p:sp>
    </p:spTree>
  </p:cSld>
  <p:clrMapOvr>
    <a:masterClrMapping/>
  </p:clrMapOvr>
  <p:transition spd="med">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62818" name="Picture 2"/>
          <p:cNvPicPr>
            <a:picLocks noGrp="1" noChangeAspect="1" noChangeArrowheads="1"/>
          </p:cNvPicPr>
          <p:nvPr>
            <p:ph idx="1"/>
          </p:nvPr>
        </p:nvPicPr>
        <p:blipFill>
          <a:blip r:embed="rId4"/>
          <a:srcRect/>
          <a:stretch>
            <a:fillRect/>
          </a:stretch>
        </p:blipFill>
        <p:spPr>
          <a:xfrm>
            <a:off x="2500313" y="3286125"/>
            <a:ext cx="3971925" cy="3124200"/>
          </a:xfrm>
          <a:noFill/>
        </p:spPr>
      </p:pic>
      <p:sp>
        <p:nvSpPr>
          <p:cNvPr id="162819" name="Rectangle 5"/>
          <p:cNvSpPr>
            <a:spLocks noChangeArrowheads="1"/>
          </p:cNvSpPr>
          <p:nvPr/>
        </p:nvSpPr>
        <p:spPr bwMode="auto">
          <a:xfrm>
            <a:off x="179388" y="260350"/>
            <a:ext cx="8713787" cy="1938992"/>
          </a:xfrm>
          <a:prstGeom prst="rect">
            <a:avLst/>
          </a:prstGeom>
          <a:noFill/>
          <a:ln w="9525">
            <a:noFill/>
            <a:miter lim="800000"/>
            <a:headEnd/>
            <a:tailEnd/>
          </a:ln>
        </p:spPr>
        <p:txBody>
          <a:bodyPr>
            <a:spAutoFit/>
          </a:bodyPr>
          <a:lstStyle/>
          <a:p>
            <a:pPr algn="just"/>
            <a:r>
              <a:rPr lang="fr-FR" altLang="fr-FR" sz="4000" dirty="0" smtClean="0">
                <a:solidFill>
                  <a:schemeClr val="bg1"/>
                </a:solidFill>
                <a:latin typeface="Arial" pitchFamily="34" charset="0"/>
                <a:cs typeface="Arial" pitchFamily="34" charset="0"/>
              </a:rPr>
              <a:t>Ex: </a:t>
            </a:r>
            <a:r>
              <a:rPr lang="fr-FR" altLang="fr-FR" sz="4000" dirty="0">
                <a:solidFill>
                  <a:schemeClr val="bg1"/>
                </a:solidFill>
                <a:latin typeface="Arial" pitchFamily="34" charset="0"/>
                <a:cs typeface="Arial" pitchFamily="34" charset="0"/>
              </a:rPr>
              <a:t>L</a:t>
            </a:r>
            <a:r>
              <a:rPr lang="fr-FR" altLang="fr-FR" sz="4000" dirty="0" smtClean="0">
                <a:solidFill>
                  <a:schemeClr val="bg1"/>
                </a:solidFill>
                <a:latin typeface="Arial" pitchFamily="34" charset="0"/>
                <a:cs typeface="Arial" pitchFamily="34" charset="0"/>
              </a:rPr>
              <a:t>a </a:t>
            </a:r>
            <a:r>
              <a:rPr lang="fr-FR" altLang="fr-FR" sz="4000" dirty="0">
                <a:solidFill>
                  <a:schemeClr val="bg1"/>
                </a:solidFill>
                <a:latin typeface="Arial" pitchFamily="34" charset="0"/>
                <a:cs typeface="Arial" pitchFamily="34" charset="0"/>
              </a:rPr>
              <a:t>coccinelle </a:t>
            </a:r>
            <a:r>
              <a:rPr lang="fr-FR" altLang="fr-FR" sz="4000" dirty="0" smtClean="0">
                <a:solidFill>
                  <a:schemeClr val="bg1"/>
                </a:solidFill>
                <a:latin typeface="Arial" pitchFamily="34" charset="0"/>
                <a:cs typeface="Arial" pitchFamily="34" charset="0"/>
              </a:rPr>
              <a:t>qui est utilisée </a:t>
            </a:r>
            <a:r>
              <a:rPr lang="fr-FR" altLang="fr-FR" sz="4000" dirty="0">
                <a:solidFill>
                  <a:schemeClr val="bg1"/>
                </a:solidFill>
                <a:latin typeface="Arial" pitchFamily="34" charset="0"/>
                <a:cs typeface="Arial" pitchFamily="34" charset="0"/>
              </a:rPr>
              <a:t>pour réduire les populations proies de cochenilles, pucerons et acariens.</a:t>
            </a:r>
          </a:p>
        </p:txBody>
      </p:sp>
    </p:spTree>
  </p:cSld>
  <p:clrMapOvr>
    <a:masterClrMapping/>
  </p:clrMapOvr>
  <p:transition spd="med">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68313" y="0"/>
            <a:ext cx="8229600" cy="765175"/>
          </a:xfrm>
        </p:spPr>
        <p:txBody>
          <a:bodyPr/>
          <a:lstStyle/>
          <a:p>
            <a:pPr marL="54864" eaLnBrk="1" fontAlgn="auto" hangingPunct="1">
              <a:spcAft>
                <a:spcPts val="0"/>
              </a:spcAft>
              <a:defRPr/>
            </a:pPr>
            <a:r>
              <a:rPr lang="fr-FR" altLang="fr-FR" smtClean="0">
                <a:solidFill>
                  <a:schemeClr val="tx2">
                    <a:tint val="100000"/>
                    <a:shade val="90000"/>
                    <a:satMod val="250000"/>
                    <a:alpha val="100000"/>
                  </a:schemeClr>
                </a:solidFill>
              </a:rPr>
              <a:t>C- Le parasitisme  </a:t>
            </a:r>
          </a:p>
        </p:txBody>
      </p:sp>
      <p:sp>
        <p:nvSpPr>
          <p:cNvPr id="163843" name="Rectangle 3"/>
          <p:cNvSpPr>
            <a:spLocks noGrp="1" noChangeArrowheads="1"/>
          </p:cNvSpPr>
          <p:nvPr>
            <p:ph idx="1"/>
          </p:nvPr>
        </p:nvSpPr>
        <p:spPr>
          <a:xfrm>
            <a:off x="500063" y="1052513"/>
            <a:ext cx="8286750" cy="4525962"/>
          </a:xfrm>
        </p:spPr>
        <p:txBody>
          <a:bodyPr/>
          <a:lstStyle/>
          <a:p>
            <a:pPr eaLnBrk="1" hangingPunct="1">
              <a:buFontTx/>
              <a:buNone/>
            </a:pPr>
            <a:r>
              <a:rPr lang="fr-FR" altLang="fr-FR" b="1" dirty="0" smtClean="0"/>
              <a:t> 		</a:t>
            </a:r>
          </a:p>
          <a:p>
            <a:pPr eaLnBrk="1" hangingPunct="1">
              <a:buFontTx/>
              <a:buNone/>
            </a:pPr>
            <a:r>
              <a:rPr lang="fr-FR" altLang="fr-FR" sz="4000" dirty="0" smtClean="0">
                <a:solidFill>
                  <a:schemeClr val="bg1"/>
                </a:solidFill>
              </a:rPr>
              <a:t>  Une association où l'un des deux partenaires (le parasite) tire un avantage au détriment de l'autre partenaire (l'hôte). </a:t>
            </a:r>
          </a:p>
          <a:p>
            <a:pPr eaLnBrk="1" hangingPunct="1">
              <a:buFontTx/>
              <a:buNone/>
            </a:pPr>
            <a:r>
              <a:rPr lang="fr-FR" altLang="fr-FR" sz="3600" dirty="0" smtClean="0">
                <a:solidFill>
                  <a:schemeClr val="bg1"/>
                </a:solidFill>
              </a:rPr>
              <a:t>	</a:t>
            </a:r>
            <a:endParaRPr lang="fr-FR" altLang="fr-FR" sz="3600" b="1" dirty="0" smtClean="0">
              <a:solidFill>
                <a:schemeClr val="bg1"/>
              </a:solidFill>
            </a:endParaRPr>
          </a:p>
          <a:p>
            <a:pPr eaLnBrk="1" hangingPunct="1">
              <a:buFont typeface="Wingdings" pitchFamily="2" charset="2"/>
              <a:buNone/>
            </a:pPr>
            <a:r>
              <a:rPr lang="fr-FR" altLang="fr-FR" dirty="0" smtClean="0"/>
              <a:t>		</a:t>
            </a:r>
          </a:p>
        </p:txBody>
      </p:sp>
    </p:spTree>
  </p:cSld>
  <p:clrMapOvr>
    <a:masterClrMapping/>
  </p:clrMapOvr>
  <p:transition spd="med">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64866" name="Picture 4" descr="Anilocra physodes"/>
          <p:cNvPicPr>
            <a:picLocks noGrp="1" noChangeAspect="1" noChangeArrowheads="1"/>
          </p:cNvPicPr>
          <p:nvPr>
            <p:ph idx="1"/>
          </p:nvPr>
        </p:nvPicPr>
        <p:blipFill>
          <a:blip r:embed="rId4"/>
          <a:srcRect/>
          <a:stretch>
            <a:fillRect/>
          </a:stretch>
        </p:blipFill>
        <p:spPr>
          <a:xfrm>
            <a:off x="5572125" y="2571750"/>
            <a:ext cx="2940050" cy="2016125"/>
          </a:xfrm>
          <a:noFill/>
        </p:spPr>
      </p:pic>
      <p:sp>
        <p:nvSpPr>
          <p:cNvPr id="164867" name="Rectangle 5"/>
          <p:cNvSpPr>
            <a:spLocks noChangeArrowheads="1"/>
          </p:cNvSpPr>
          <p:nvPr/>
        </p:nvSpPr>
        <p:spPr bwMode="auto">
          <a:xfrm>
            <a:off x="179388" y="2143125"/>
            <a:ext cx="5321300" cy="3046413"/>
          </a:xfrm>
          <a:prstGeom prst="rect">
            <a:avLst/>
          </a:prstGeom>
          <a:noFill/>
          <a:ln w="9525">
            <a:noFill/>
            <a:miter lim="800000"/>
            <a:headEnd/>
            <a:tailEnd/>
          </a:ln>
        </p:spPr>
        <p:txBody>
          <a:bodyPr anchor="ctr">
            <a:spAutoFit/>
          </a:bodyPr>
          <a:lstStyle/>
          <a:p>
            <a:r>
              <a:rPr lang="fr-FR" altLang="fr-FR" sz="3200">
                <a:solidFill>
                  <a:schemeClr val="bg1"/>
                </a:solidFill>
                <a:latin typeface="Arial" pitchFamily="34" charset="0"/>
                <a:cs typeface="Arial" pitchFamily="34" charset="0"/>
              </a:rPr>
              <a:t>Le parasite =</a:t>
            </a:r>
            <a:r>
              <a:rPr lang="fr-FR" altLang="fr-FR" sz="3200" i="1">
                <a:solidFill>
                  <a:schemeClr val="bg1"/>
                </a:solidFill>
                <a:latin typeface="Arial" pitchFamily="34" charset="0"/>
                <a:cs typeface="Arial" pitchFamily="34" charset="0"/>
              </a:rPr>
              <a:t>Anilocra physodes</a:t>
            </a:r>
            <a:r>
              <a:rPr lang="fr-FR" altLang="fr-FR" sz="3200">
                <a:solidFill>
                  <a:schemeClr val="bg1"/>
                </a:solidFill>
                <a:latin typeface="Arial" pitchFamily="34" charset="0"/>
                <a:cs typeface="Arial" pitchFamily="34" charset="0"/>
              </a:rPr>
              <a:t> se nourrit du sang de son hôte= poisson labridés et se positionne à un endroit peu protégé par les écailles. </a:t>
            </a:r>
          </a:p>
        </p:txBody>
      </p:sp>
      <p:sp>
        <p:nvSpPr>
          <p:cNvPr id="164868" name="Rectangle 5"/>
          <p:cNvSpPr>
            <a:spLocks noChangeArrowheads="1"/>
          </p:cNvSpPr>
          <p:nvPr/>
        </p:nvSpPr>
        <p:spPr bwMode="auto">
          <a:xfrm>
            <a:off x="323850" y="188913"/>
            <a:ext cx="8424863" cy="1938337"/>
          </a:xfrm>
          <a:prstGeom prst="rect">
            <a:avLst/>
          </a:prstGeom>
          <a:noFill/>
          <a:ln w="9525">
            <a:noFill/>
            <a:miter lim="800000"/>
            <a:headEnd/>
            <a:tailEnd/>
          </a:ln>
        </p:spPr>
        <p:txBody>
          <a:bodyPr>
            <a:spAutoFit/>
          </a:bodyPr>
          <a:lstStyle/>
          <a:p>
            <a:r>
              <a:rPr lang="fr-FR" altLang="fr-FR" sz="4000">
                <a:solidFill>
                  <a:schemeClr val="bg1"/>
                </a:solidFill>
                <a:latin typeface="Arial" pitchFamily="34" charset="0"/>
                <a:cs typeface="Arial" pitchFamily="34" charset="0"/>
              </a:rPr>
              <a:t>Le parasite peut être</a:t>
            </a:r>
          </a:p>
          <a:p>
            <a:pPr>
              <a:buFont typeface="Wingdings" pitchFamily="2" charset="2"/>
              <a:buChar char="ü"/>
            </a:pPr>
            <a:r>
              <a:rPr lang="fr-FR" altLang="fr-FR" sz="4000">
                <a:solidFill>
                  <a:schemeClr val="bg1"/>
                </a:solidFill>
                <a:latin typeface="Arial" pitchFamily="34" charset="0"/>
                <a:cs typeface="Arial" pitchFamily="34" charset="0"/>
              </a:rPr>
              <a:t>	externe (parasite l’hôte de l’extérieur): </a:t>
            </a:r>
            <a:r>
              <a:rPr lang="fr-FR" altLang="fr-FR" sz="4000" b="1">
                <a:solidFill>
                  <a:schemeClr val="bg1"/>
                </a:solidFill>
                <a:latin typeface="Arial" pitchFamily="34" charset="0"/>
                <a:cs typeface="Arial" pitchFamily="34" charset="0"/>
              </a:rPr>
              <a:t>ectoparasite</a:t>
            </a:r>
            <a:endParaRPr lang="fr-FR" altLang="fr-FR" sz="4000">
              <a:solidFill>
                <a:schemeClr val="bg1"/>
              </a:solidFill>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idx="1"/>
          </p:nvPr>
        </p:nvSpPr>
        <p:spPr>
          <a:xfrm>
            <a:off x="642938" y="1428750"/>
            <a:ext cx="7929562" cy="4725988"/>
          </a:xfrm>
        </p:spPr>
        <p:txBody>
          <a:bodyPr/>
          <a:lstStyle/>
          <a:p>
            <a:pPr algn="just" eaLnBrk="1" hangingPunct="1">
              <a:buFont typeface="Wingdings" pitchFamily="2" charset="2"/>
              <a:buNone/>
            </a:pPr>
            <a:r>
              <a:rPr lang="fr-FR" altLang="fr-FR" sz="4000" dirty="0" smtClean="0">
                <a:solidFill>
                  <a:schemeClr val="bg1"/>
                </a:solidFill>
              </a:rPr>
              <a:t>ou </a:t>
            </a:r>
          </a:p>
          <a:p>
            <a:pPr algn="just" eaLnBrk="1" hangingPunct="1">
              <a:buFont typeface="Wingdings" pitchFamily="2" charset="2"/>
              <a:buChar char="ü"/>
            </a:pPr>
            <a:r>
              <a:rPr lang="fr-FR" altLang="fr-FR" sz="4000" dirty="0" smtClean="0">
                <a:solidFill>
                  <a:schemeClr val="bg1"/>
                </a:solidFill>
              </a:rPr>
              <a:t>	interne (parasite l’hôte de l’intérieur)</a:t>
            </a:r>
          </a:p>
          <a:p>
            <a:pPr algn="just" eaLnBrk="1" hangingPunct="1">
              <a:buFontTx/>
              <a:buNone/>
            </a:pPr>
            <a:r>
              <a:rPr lang="fr-FR" altLang="fr-FR" sz="4000" dirty="0" smtClean="0">
                <a:solidFill>
                  <a:schemeClr val="bg1"/>
                </a:solidFill>
              </a:rPr>
              <a:t> : </a:t>
            </a:r>
            <a:r>
              <a:rPr lang="fr-FR" altLang="fr-FR" sz="4000" b="1" dirty="0" smtClean="0">
                <a:solidFill>
                  <a:schemeClr val="bg1"/>
                </a:solidFill>
              </a:rPr>
              <a:t>endoparasite.</a:t>
            </a:r>
            <a:r>
              <a:rPr lang="fr-FR" altLang="fr-FR" sz="4000" dirty="0" smtClean="0">
                <a:solidFill>
                  <a:srgbClr val="FF0000"/>
                </a:solidFill>
              </a:rPr>
              <a:t> </a:t>
            </a:r>
          </a:p>
          <a:p>
            <a:pPr algn="just" eaLnBrk="1" hangingPunct="1"/>
            <a:endParaRPr lang="fr-FR" altLang="fr-FR" dirty="0" smtClean="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a:xfrm>
            <a:off x="395288" y="0"/>
            <a:ext cx="8518525" cy="6126163"/>
          </a:xfrm>
        </p:spPr>
        <p:txBody>
          <a:bodyPr/>
          <a:lstStyle/>
          <a:p>
            <a:pPr eaLnBrk="1" hangingPunct="1"/>
            <a:r>
              <a:rPr lang="fr-FR" altLang="fr-FR" smtClean="0"/>
              <a:t>Ex : ténia du bœuf : </a:t>
            </a:r>
            <a:r>
              <a:rPr lang="fr-FR" altLang="fr-FR" b="1" i="1" u="sng" smtClean="0"/>
              <a:t>ténia</a:t>
            </a:r>
            <a:r>
              <a:rPr lang="fr-FR" altLang="fr-FR" b="1" i="1" smtClean="0"/>
              <a:t> </a:t>
            </a:r>
            <a:r>
              <a:rPr lang="fr-FR" altLang="fr-FR" b="1" i="1" u="sng" smtClean="0"/>
              <a:t>saginata</a:t>
            </a:r>
          </a:p>
        </p:txBody>
      </p:sp>
      <p:pic>
        <p:nvPicPr>
          <p:cNvPr id="166915" name="Picture 2"/>
          <p:cNvPicPr>
            <a:picLocks noChangeAspect="1" noChangeArrowheads="1"/>
          </p:cNvPicPr>
          <p:nvPr/>
        </p:nvPicPr>
        <p:blipFill>
          <a:blip r:embed="rId3"/>
          <a:srcRect/>
          <a:stretch>
            <a:fillRect/>
          </a:stretch>
        </p:blipFill>
        <p:spPr bwMode="auto">
          <a:xfrm>
            <a:off x="0" y="615950"/>
            <a:ext cx="9144000" cy="624205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8229600" cy="1154098"/>
          </a:xfrm>
        </p:spPr>
        <p:txBody>
          <a:bodyPr/>
          <a:lstStyle/>
          <a:p>
            <a:pPr marL="54864" eaLnBrk="1" fontAlgn="auto" hangingPunct="1">
              <a:spcAft>
                <a:spcPts val="0"/>
              </a:spcAft>
              <a:defRPr/>
            </a:pPr>
            <a:r>
              <a:rPr lang="fr-FR" altLang="fr-FR" sz="4000" dirty="0" smtClean="0">
                <a:solidFill>
                  <a:schemeClr val="bg1"/>
                </a:solidFill>
              </a:rPr>
              <a:t>D- Le commensalisme</a:t>
            </a:r>
            <a:r>
              <a:rPr lang="fr-FR" altLang="fr-FR" sz="4000" dirty="0" smtClean="0">
                <a:solidFill>
                  <a:srgbClr val="FF0000"/>
                </a:solidFill>
              </a:rPr>
              <a:t> :</a:t>
            </a:r>
          </a:p>
        </p:txBody>
      </p:sp>
      <p:sp>
        <p:nvSpPr>
          <p:cNvPr id="167939" name="Rectangle 3"/>
          <p:cNvSpPr>
            <a:spLocks noGrp="1" noChangeArrowheads="1"/>
          </p:cNvSpPr>
          <p:nvPr>
            <p:ph idx="1"/>
          </p:nvPr>
        </p:nvSpPr>
        <p:spPr>
          <a:xfrm>
            <a:off x="357188" y="1557338"/>
            <a:ext cx="8429625" cy="3560762"/>
          </a:xfrm>
        </p:spPr>
        <p:txBody>
          <a:bodyPr/>
          <a:lstStyle/>
          <a:p>
            <a:pPr eaLnBrk="1" hangingPunct="1">
              <a:lnSpc>
                <a:spcPct val="90000"/>
              </a:lnSpc>
              <a:buFontTx/>
              <a:buNone/>
            </a:pPr>
            <a:r>
              <a:rPr lang="fr-FR" altLang="fr-FR" sz="2400" smtClean="0"/>
              <a:t>		</a:t>
            </a:r>
            <a:r>
              <a:rPr lang="fr-FR" altLang="fr-FR" sz="3600" smtClean="0">
                <a:solidFill>
                  <a:schemeClr val="bg1"/>
                </a:solidFill>
              </a:rPr>
              <a:t>C’est la relation entre deux individus d’espèces différentes dont l’un profite de l’autre (source de nourriture, support…) sans lui nuire ou lui apporter un quelconque avantage. </a:t>
            </a:r>
          </a:p>
        </p:txBody>
      </p:sp>
    </p:spTree>
  </p:cSld>
  <p:clrMapOvr>
    <a:masterClrMapping/>
  </p:clrMapOvr>
  <p:transition spd="med">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457200" y="4292600"/>
            <a:ext cx="8472488" cy="2305050"/>
          </a:xfrm>
        </p:spPr>
        <p:txBody>
          <a:bodyPr>
            <a:normAutofit/>
          </a:bodyPr>
          <a:lstStyle/>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t>		</a:t>
            </a:r>
            <a:r>
              <a:rPr lang="fr-FR" altLang="fr-FR" dirty="0" smtClean="0">
                <a:solidFill>
                  <a:schemeClr val="bg1"/>
                </a:solidFill>
              </a:rPr>
              <a:t>Un exemple de commensalisme réellement asymétrique (l'un des partenaires profite de l'association, et pas l'autre) : de jeunes chinchards s'abritent à proximité d'une méduse </a:t>
            </a:r>
            <a:r>
              <a:rPr lang="fr-FR" altLang="fr-FR" b="1" i="1" dirty="0" err="1" smtClean="0">
                <a:solidFill>
                  <a:schemeClr val="bg1"/>
                </a:solidFill>
              </a:rPr>
              <a:t>Cotylarhiza</a:t>
            </a:r>
            <a:r>
              <a:rPr lang="fr-FR" altLang="fr-FR" b="1" i="1" dirty="0" smtClean="0">
                <a:solidFill>
                  <a:schemeClr val="bg1"/>
                </a:solidFill>
              </a:rPr>
              <a:t> </a:t>
            </a:r>
            <a:r>
              <a:rPr lang="fr-FR" altLang="fr-FR" b="1" i="1" dirty="0" err="1" smtClean="0">
                <a:solidFill>
                  <a:schemeClr val="bg1"/>
                </a:solidFill>
              </a:rPr>
              <a:t>tuberculata</a:t>
            </a:r>
            <a:r>
              <a:rPr lang="fr-FR" altLang="fr-FR" dirty="0" smtClean="0">
                <a:solidFill>
                  <a:schemeClr val="bg1"/>
                </a:solidFill>
              </a:rPr>
              <a:t>, qui les protège des prédateurs. </a:t>
            </a:r>
          </a:p>
        </p:txBody>
      </p:sp>
      <p:pic>
        <p:nvPicPr>
          <p:cNvPr id="168963" name="Picture 3" descr="Cotylorhiza tuberculata"/>
          <p:cNvPicPr>
            <a:picLocks noChangeAspect="1" noChangeArrowheads="1"/>
          </p:cNvPicPr>
          <p:nvPr/>
        </p:nvPicPr>
        <p:blipFill>
          <a:blip r:embed="rId4"/>
          <a:srcRect/>
          <a:stretch>
            <a:fillRect/>
          </a:stretch>
        </p:blipFill>
        <p:spPr bwMode="auto">
          <a:xfrm>
            <a:off x="571500" y="500063"/>
            <a:ext cx="7993063" cy="3849687"/>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fontScale="90000"/>
          </a:bodyPr>
          <a:lstStyle/>
          <a:p>
            <a:pPr marL="54864" eaLnBrk="1" fontAlgn="auto" hangingPunct="1">
              <a:spcAft>
                <a:spcPts val="0"/>
              </a:spcAft>
              <a:defRPr/>
            </a:pPr>
            <a:r>
              <a:rPr lang="fr-FR" altLang="fr-FR" sz="4000" dirty="0" smtClean="0">
                <a:solidFill>
                  <a:schemeClr val="bg1"/>
                </a:solidFill>
              </a:rPr>
              <a:t>E- La symbiose ou mutualisme</a:t>
            </a:r>
            <a:r>
              <a:rPr lang="fr-FR" altLang="fr-FR" sz="4000" dirty="0" smtClean="0">
                <a:solidFill>
                  <a:srgbClr val="FF0000"/>
                </a:solidFill>
              </a:rPr>
              <a:t> :</a:t>
            </a:r>
          </a:p>
        </p:txBody>
      </p:sp>
      <p:sp>
        <p:nvSpPr>
          <p:cNvPr id="163843" name="Rectangle 3"/>
          <p:cNvSpPr>
            <a:spLocks noGrp="1" noChangeArrowheads="1"/>
          </p:cNvSpPr>
          <p:nvPr>
            <p:ph idx="1"/>
          </p:nvPr>
        </p:nvSpPr>
        <p:spPr>
          <a:xfrm>
            <a:off x="457200" y="1600200"/>
            <a:ext cx="8401050" cy="4525963"/>
          </a:xfrm>
        </p:spPr>
        <p:txBody>
          <a:bodyPr>
            <a:normAutofit/>
          </a:bodyPr>
          <a:lstStyle/>
          <a:p>
            <a:pPr marL="548640" indent="-411480" eaLnBrk="1" fontAlgn="auto" hangingPunct="1">
              <a:spcBef>
                <a:spcPts val="0"/>
              </a:spcBef>
              <a:spcAft>
                <a:spcPts val="0"/>
              </a:spcAft>
              <a:buClr>
                <a:schemeClr val="tx1">
                  <a:shade val="95000"/>
                </a:schemeClr>
              </a:buClr>
              <a:buFontTx/>
              <a:buNone/>
              <a:defRPr/>
            </a:pPr>
            <a:r>
              <a:rPr lang="fr-FR" altLang="fr-FR" dirty="0" smtClean="0"/>
              <a:t>		</a:t>
            </a:r>
            <a:r>
              <a:rPr lang="fr-FR" altLang="fr-FR" dirty="0" smtClean="0">
                <a:solidFill>
                  <a:schemeClr val="bg1"/>
                </a:solidFill>
              </a:rPr>
              <a:t>Il y a mutualisme si l’association de deux êtres vivants entraîne des bénéfices réciproques : </a:t>
            </a:r>
          </a:p>
          <a:p>
            <a:pPr marL="548640" indent="-411480" eaLnBrk="1" fontAlgn="auto" hangingPunct="1">
              <a:spcBef>
                <a:spcPts val="0"/>
              </a:spcBef>
              <a:spcAft>
                <a:spcPts val="0"/>
              </a:spcAft>
              <a:buClr>
                <a:schemeClr val="tx1">
                  <a:shade val="95000"/>
                </a:schemeClr>
              </a:buClr>
              <a:buFontTx/>
              <a:buNone/>
              <a:defRPr/>
            </a:pPr>
            <a:r>
              <a:rPr lang="fr-FR" altLang="fr-FR" dirty="0" smtClean="0">
                <a:solidFill>
                  <a:schemeClr val="bg1"/>
                </a:solidFill>
              </a:rPr>
              <a:t>		Ex: L’intestin humain contient plus de 200 espèces de bactéries comme </a:t>
            </a:r>
            <a:r>
              <a:rPr lang="fr-FR" altLang="fr-FR" b="1" i="1" u="sng" dirty="0" smtClean="0">
                <a:solidFill>
                  <a:schemeClr val="bg1"/>
                </a:solidFill>
              </a:rPr>
              <a:t>Escherichia</a:t>
            </a:r>
            <a:r>
              <a:rPr lang="fr-FR" altLang="fr-FR" b="1" i="1" dirty="0" smtClean="0">
                <a:solidFill>
                  <a:schemeClr val="bg1"/>
                </a:solidFill>
              </a:rPr>
              <a:t> </a:t>
            </a:r>
            <a:r>
              <a:rPr lang="fr-FR" altLang="fr-FR" b="1" i="1" u="sng" dirty="0" smtClean="0">
                <a:solidFill>
                  <a:schemeClr val="bg1"/>
                </a:solidFill>
              </a:rPr>
              <a:t>coli</a:t>
            </a:r>
            <a:r>
              <a:rPr lang="fr-FR" altLang="fr-FR" dirty="0" smtClean="0">
                <a:solidFill>
                  <a:schemeClr val="bg1"/>
                </a:solidFill>
              </a:rPr>
              <a:t> cette microflore représente chez un adulte plus d'un kilo de biomasse. Elles ont un rôle favorable dans la digestion, dans la régulation du système immunitaire et empêchent la colonisation par des organismes pathogènes.</a:t>
            </a:r>
          </a:p>
        </p:txBody>
      </p:sp>
    </p:spTree>
  </p:cSld>
  <p:clrMapOvr>
    <a:masterClrMapping/>
  </p:clrMapOvr>
  <p:transition spd="med">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74638"/>
            <a:ext cx="8229600" cy="1011222"/>
          </a:xfrm>
        </p:spPr>
        <p:txBody>
          <a:bodyPr>
            <a:normAutofit fontScale="90000"/>
          </a:bodyPr>
          <a:lstStyle/>
          <a:p>
            <a:pPr marL="54864" eaLnBrk="1" fontAlgn="auto" hangingPunct="1">
              <a:spcAft>
                <a:spcPts val="0"/>
              </a:spcAft>
              <a:defRPr/>
            </a:pPr>
            <a:r>
              <a:rPr lang="fr-FR" altLang="fr-FR" sz="4000" dirty="0" smtClean="0">
                <a:solidFill>
                  <a:schemeClr val="bg1"/>
                </a:solidFill>
              </a:rPr>
              <a:t>Symbiose entre Bernard l'Hermite et l'anémone </a:t>
            </a:r>
          </a:p>
        </p:txBody>
      </p:sp>
      <p:pic>
        <p:nvPicPr>
          <p:cNvPr id="171011" name="Picture 3" descr="Image10"/>
          <p:cNvPicPr>
            <a:picLocks noChangeAspect="1" noChangeArrowheads="1"/>
          </p:cNvPicPr>
          <p:nvPr/>
        </p:nvPicPr>
        <p:blipFill>
          <a:blip r:embed="rId4"/>
          <a:srcRect/>
          <a:stretch>
            <a:fillRect/>
          </a:stretch>
        </p:blipFill>
        <p:spPr bwMode="auto">
          <a:xfrm>
            <a:off x="500063" y="1428750"/>
            <a:ext cx="3455987" cy="2208213"/>
          </a:xfrm>
          <a:prstGeom prst="rect">
            <a:avLst/>
          </a:prstGeom>
          <a:noFill/>
          <a:ln w="9525">
            <a:noFill/>
            <a:miter lim="800000"/>
            <a:headEnd/>
            <a:tailEnd/>
          </a:ln>
        </p:spPr>
      </p:pic>
      <p:pic>
        <p:nvPicPr>
          <p:cNvPr id="171012" name="Picture 4" descr="Image9"/>
          <p:cNvPicPr>
            <a:picLocks noChangeAspect="1" noChangeArrowheads="1"/>
          </p:cNvPicPr>
          <p:nvPr/>
        </p:nvPicPr>
        <p:blipFill>
          <a:blip r:embed="rId5"/>
          <a:srcRect/>
          <a:stretch>
            <a:fillRect/>
          </a:stretch>
        </p:blipFill>
        <p:spPr bwMode="auto">
          <a:xfrm>
            <a:off x="4500563" y="1196975"/>
            <a:ext cx="4132262" cy="2374900"/>
          </a:xfrm>
          <a:prstGeom prst="rect">
            <a:avLst/>
          </a:prstGeom>
          <a:noFill/>
          <a:ln w="9525">
            <a:noFill/>
            <a:miter lim="800000"/>
            <a:headEnd/>
            <a:tailEnd/>
          </a:ln>
        </p:spPr>
      </p:pic>
      <p:sp>
        <p:nvSpPr>
          <p:cNvPr id="171013" name="Rectangle 5"/>
          <p:cNvSpPr>
            <a:spLocks noChangeArrowheads="1"/>
          </p:cNvSpPr>
          <p:nvPr/>
        </p:nvSpPr>
        <p:spPr bwMode="auto">
          <a:xfrm>
            <a:off x="285750" y="3643313"/>
            <a:ext cx="8501063" cy="2678112"/>
          </a:xfrm>
          <a:prstGeom prst="rect">
            <a:avLst/>
          </a:prstGeom>
          <a:noFill/>
          <a:ln w="9525">
            <a:noFill/>
            <a:miter lim="800000"/>
            <a:headEnd/>
            <a:tailEnd/>
          </a:ln>
        </p:spPr>
        <p:txBody>
          <a:bodyPr anchor="ctr">
            <a:spAutoFit/>
          </a:bodyPr>
          <a:lstStyle/>
          <a:p>
            <a:r>
              <a:rPr lang="fr-FR" altLang="fr-FR">
                <a:latin typeface="Arial" pitchFamily="34" charset="0"/>
                <a:cs typeface="Arial" pitchFamily="34" charset="0"/>
              </a:rPr>
              <a:t>	</a:t>
            </a:r>
            <a:r>
              <a:rPr lang="fr-FR" altLang="fr-FR">
                <a:solidFill>
                  <a:schemeClr val="bg1"/>
                </a:solidFill>
                <a:latin typeface="Arial" pitchFamily="34" charset="0"/>
                <a:cs typeface="Arial" pitchFamily="34" charset="0"/>
              </a:rPr>
              <a:t>Le Bernard l'Hermite abrite son abdomen mou dans une coquille vide. </a:t>
            </a:r>
          </a:p>
          <a:p>
            <a:r>
              <a:rPr lang="fr-FR" altLang="fr-FR">
                <a:solidFill>
                  <a:schemeClr val="bg1"/>
                </a:solidFill>
                <a:latin typeface="Arial" pitchFamily="34" charset="0"/>
                <a:cs typeface="Arial" pitchFamily="34" charset="0"/>
              </a:rPr>
              <a:t>	Souvent il y fixe une anémone qui le protège des prédateurs (pieuvre par exemple). </a:t>
            </a:r>
          </a:p>
          <a:p>
            <a:r>
              <a:rPr lang="fr-FR" altLang="fr-FR">
                <a:solidFill>
                  <a:schemeClr val="bg1"/>
                </a:solidFill>
                <a:latin typeface="Arial" pitchFamily="34" charset="0"/>
                <a:cs typeface="Arial" pitchFamily="34" charset="0"/>
              </a:rPr>
              <a:t>	En échange l'anémone récupère une partie de sa nourriture. Quand il grossit, il change de coquille et transfère son anémone.</a:t>
            </a:r>
          </a:p>
        </p:txBody>
      </p:sp>
    </p:spTree>
  </p:cSld>
  <p:clrMapOvr>
    <a:masterClrMapping/>
  </p:clrMapOvr>
  <p:transition spd="med">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24258" name="Rectangle 1"/>
          <p:cNvSpPr>
            <a:spLocks noChangeArrowheads="1"/>
          </p:cNvSpPr>
          <p:nvPr/>
        </p:nvSpPr>
        <p:spPr bwMode="auto">
          <a:xfrm>
            <a:off x="428596" y="2285992"/>
            <a:ext cx="8072437" cy="1323439"/>
          </a:xfrm>
          <a:prstGeom prst="rect">
            <a:avLst/>
          </a:prstGeom>
          <a:noFill/>
          <a:ln w="9525">
            <a:noFill/>
            <a:miter lim="800000"/>
            <a:headEnd/>
            <a:tailEnd/>
          </a:ln>
        </p:spPr>
        <p:txBody>
          <a:bodyPr>
            <a:spAutoFit/>
          </a:bodyPr>
          <a:lstStyle/>
          <a:p>
            <a:pPr algn="ctr"/>
            <a:r>
              <a:rPr lang="fr-FR" sz="8000" b="1" dirty="0" smtClean="0">
                <a:solidFill>
                  <a:srgbClr val="FF0000"/>
                </a:solidFill>
                <a:latin typeface="Tempus Sans ITC" pitchFamily="82" charset="0"/>
              </a:rPr>
              <a:t>Bon courage</a:t>
            </a:r>
            <a:endParaRPr lang="fr-FR" sz="8000" b="1" dirty="0">
              <a:solidFill>
                <a:srgbClr val="FF0000"/>
              </a:solidFill>
              <a:latin typeface="Tempus Sans ITC" pitchFamily="82" charset="0"/>
            </a:endParaRPr>
          </a:p>
        </p:txBody>
      </p:sp>
    </p:spTree>
  </p:cSld>
  <p:clrMapOvr>
    <a:masterClrMapping/>
  </p:clrMapOvr>
  <p:transition spd="med">
    <p:split orient="vert"/>
    <p:sndAc>
      <p:stSnd loop="1">
        <p:snd r:embed="rId2" name="wind.wav" builtIn="1"/>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0" y="928688"/>
            <a:ext cx="8867775" cy="5310187"/>
          </a:xfrm>
        </p:spPr>
        <p:txBody>
          <a:bodyPr/>
          <a:lstStyle/>
          <a:p>
            <a:pPr eaLnBrk="1" hangingPunct="1">
              <a:buFontTx/>
              <a:buNone/>
            </a:pPr>
            <a:r>
              <a:rPr lang="fr-FR" altLang="fr-FR" dirty="0" smtClean="0"/>
              <a:t>		</a:t>
            </a:r>
          </a:p>
          <a:p>
            <a:pPr eaLnBrk="1" hangingPunct="1">
              <a:buFontTx/>
              <a:buNone/>
            </a:pPr>
            <a:r>
              <a:rPr lang="fr-FR" altLang="fr-FR" sz="3600" dirty="0" smtClean="0">
                <a:solidFill>
                  <a:schemeClr val="bg1"/>
                </a:solidFill>
              </a:rPr>
              <a:t>    L’agitation de l’eau de mer est surtout sensible dans les zones intertidales : les rochers exposés aux vagues n’abritent que des espèces fortement adhérentes. </a:t>
            </a: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250825" y="4149725"/>
            <a:ext cx="6553200" cy="1466850"/>
          </a:xfrm>
        </p:spPr>
        <p:txBody>
          <a:bodyPr>
            <a:normAutofit fontScale="85000" lnSpcReduction="20000"/>
          </a:bodyPr>
          <a:lstStyle/>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sz="800"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sz="800"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sz="800"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sz="800" dirty="0" smtClean="0">
                <a:solidFill>
                  <a:schemeClr val="bg1"/>
                </a:solidFill>
              </a:rPr>
              <a:t> </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sz="800" dirty="0" smtClean="0">
                <a:solidFill>
                  <a:schemeClr val="bg1"/>
                </a:solidFill>
              </a:rPr>
              <a:t> </a:t>
            </a:r>
            <a:r>
              <a:rPr lang="fr-FR" altLang="fr-FR" b="1" i="1" u="sng" dirty="0" smtClean="0">
                <a:solidFill>
                  <a:schemeClr val="bg1"/>
                </a:solidFill>
              </a:rPr>
              <a:t>Gobius</a:t>
            </a:r>
            <a:r>
              <a:rPr lang="fr-FR" altLang="fr-FR" dirty="0" smtClean="0">
                <a:solidFill>
                  <a:schemeClr val="bg1"/>
                </a:solidFill>
              </a:rPr>
              <a:t> </a:t>
            </a:r>
          </a:p>
          <a:p>
            <a:pPr marL="548640" indent="-411480" eaLnBrk="1" fontAlgn="auto" hangingPunct="1">
              <a:lnSpc>
                <a:spcPct val="80000"/>
              </a:lnSpc>
              <a:spcBef>
                <a:spcPts val="0"/>
              </a:spcBef>
              <a:spcAft>
                <a:spcPts val="0"/>
              </a:spcAft>
              <a:buClr>
                <a:schemeClr val="tx1">
                  <a:shade val="95000"/>
                </a:schemeClr>
              </a:buClr>
              <a:buFontTx/>
              <a:buNone/>
              <a:defRPr/>
            </a:pPr>
            <a:endParaRPr lang="fr-FR" altLang="fr-FR" dirty="0" smtClean="0">
              <a:solidFill>
                <a:schemeClr val="bg1"/>
              </a:solidFill>
            </a:endParaRP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(poisson à nageoires</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 pelviennes soudées</a:t>
            </a:r>
          </a:p>
          <a:p>
            <a:pPr marL="548640" indent="-411480" eaLnBrk="1" fontAlgn="auto" hangingPunct="1">
              <a:lnSpc>
                <a:spcPct val="80000"/>
              </a:lnSpc>
              <a:spcBef>
                <a:spcPts val="0"/>
              </a:spcBef>
              <a:spcAft>
                <a:spcPts val="0"/>
              </a:spcAft>
              <a:buClr>
                <a:schemeClr val="tx1">
                  <a:shade val="95000"/>
                </a:schemeClr>
              </a:buClr>
              <a:buFontTx/>
              <a:buNone/>
              <a:defRPr/>
            </a:pPr>
            <a:r>
              <a:rPr lang="fr-FR" altLang="fr-FR" dirty="0" smtClean="0">
                <a:solidFill>
                  <a:schemeClr val="bg1"/>
                </a:solidFill>
              </a:rPr>
              <a:t>en ventouse de fixation).</a:t>
            </a:r>
          </a:p>
          <a:p>
            <a:pPr marL="548640" indent="-411480" eaLnBrk="1" fontAlgn="auto" hangingPunct="1">
              <a:lnSpc>
                <a:spcPct val="80000"/>
              </a:lnSpc>
              <a:spcBef>
                <a:spcPts val="0"/>
              </a:spcBef>
              <a:spcAft>
                <a:spcPts val="0"/>
              </a:spcAft>
              <a:buClr>
                <a:schemeClr val="tx1">
                  <a:shade val="95000"/>
                </a:schemeClr>
              </a:buClr>
              <a:buFont typeface="Wingdings 2"/>
              <a:buChar char=""/>
              <a:defRPr/>
            </a:pPr>
            <a:endParaRPr lang="fr-FR" altLang="fr-FR" dirty="0" smtClean="0">
              <a:solidFill>
                <a:schemeClr val="bg1"/>
              </a:solidFill>
            </a:endParaRPr>
          </a:p>
        </p:txBody>
      </p:sp>
      <p:pic>
        <p:nvPicPr>
          <p:cNvPr id="96259" name="Picture 5" descr="o_balcre">
            <a:hlinkClick r:id="rId4"/>
          </p:cNvPr>
          <p:cNvPicPr>
            <a:picLocks noChangeAspect="1" noChangeArrowheads="1"/>
          </p:cNvPicPr>
          <p:nvPr/>
        </p:nvPicPr>
        <p:blipFill>
          <a:blip r:embed="rId5"/>
          <a:srcRect/>
          <a:stretch>
            <a:fillRect/>
          </a:stretch>
        </p:blipFill>
        <p:spPr bwMode="auto">
          <a:xfrm>
            <a:off x="395288" y="1773238"/>
            <a:ext cx="3095625" cy="2316162"/>
          </a:xfrm>
          <a:prstGeom prst="rect">
            <a:avLst/>
          </a:prstGeom>
          <a:noFill/>
          <a:ln w="9525">
            <a:noFill/>
            <a:miter lim="800000"/>
            <a:headEnd/>
            <a:tailEnd/>
          </a:ln>
        </p:spPr>
      </p:pic>
      <p:sp>
        <p:nvSpPr>
          <p:cNvPr id="96260" name="Rectangle 6"/>
          <p:cNvSpPr>
            <a:spLocks noChangeArrowheads="1"/>
          </p:cNvSpPr>
          <p:nvPr/>
        </p:nvSpPr>
        <p:spPr bwMode="auto">
          <a:xfrm>
            <a:off x="357188" y="260350"/>
            <a:ext cx="8215312" cy="2043113"/>
          </a:xfrm>
          <a:prstGeom prst="rect">
            <a:avLst/>
          </a:prstGeom>
          <a:noFill/>
          <a:ln w="9525">
            <a:noFill/>
            <a:miter lim="800000"/>
            <a:headEnd/>
            <a:tailEnd/>
          </a:ln>
        </p:spPr>
        <p:txBody>
          <a:bodyPr>
            <a:spAutoFit/>
          </a:bodyPr>
          <a:lstStyle/>
          <a:p>
            <a:pPr>
              <a:spcBef>
                <a:spcPct val="50000"/>
              </a:spcBef>
            </a:pPr>
            <a:r>
              <a:rPr lang="fr-FR" altLang="fr-FR" sz="3200" dirty="0">
                <a:solidFill>
                  <a:schemeClr val="bg1"/>
                </a:solidFill>
                <a:latin typeface="Arial" pitchFamily="34" charset="0"/>
                <a:cs typeface="Arial" pitchFamily="34" charset="0"/>
              </a:rPr>
              <a:t>Ex : </a:t>
            </a:r>
            <a:r>
              <a:rPr lang="fr-FR" altLang="fr-FR" sz="3200" b="1" i="1" u="sng" dirty="0" err="1">
                <a:solidFill>
                  <a:schemeClr val="bg1"/>
                </a:solidFill>
                <a:latin typeface="Arial" pitchFamily="34" charset="0"/>
                <a:cs typeface="Arial" pitchFamily="34" charset="0"/>
              </a:rPr>
              <a:t>Balanus</a:t>
            </a:r>
            <a:r>
              <a:rPr lang="fr-FR" altLang="fr-FR" sz="3200" dirty="0">
                <a:solidFill>
                  <a:schemeClr val="bg1"/>
                </a:solidFill>
                <a:latin typeface="Arial" pitchFamily="34" charset="0"/>
                <a:cs typeface="Arial" pitchFamily="34" charset="0"/>
              </a:rPr>
              <a:t> </a:t>
            </a:r>
          </a:p>
          <a:p>
            <a:pPr>
              <a:spcBef>
                <a:spcPct val="50000"/>
              </a:spcBef>
            </a:pPr>
            <a:r>
              <a:rPr lang="fr-FR" altLang="fr-FR" sz="3200" dirty="0">
                <a:solidFill>
                  <a:schemeClr val="bg1"/>
                </a:solidFill>
                <a:latin typeface="Arial" pitchFamily="34" charset="0"/>
                <a:cs typeface="Arial" pitchFamily="34" charset="0"/>
              </a:rPr>
              <a:t>(crustacés cirripèdes),</a:t>
            </a:r>
          </a:p>
          <a:p>
            <a:pPr>
              <a:spcBef>
                <a:spcPct val="50000"/>
              </a:spcBef>
            </a:pPr>
            <a:endParaRPr lang="fr-FR" altLang="fr-FR" sz="3200" dirty="0">
              <a:solidFill>
                <a:schemeClr val="bg1"/>
              </a:solidFill>
              <a:latin typeface="Arial" pitchFamily="34" charset="0"/>
              <a:cs typeface="Arial" pitchFamily="34" charset="0"/>
            </a:endParaRPr>
          </a:p>
        </p:txBody>
      </p:sp>
      <p:sp>
        <p:nvSpPr>
          <p:cNvPr id="96261" name="Rectangle 7"/>
          <p:cNvSpPr>
            <a:spLocks noChangeArrowheads="1"/>
          </p:cNvSpPr>
          <p:nvPr/>
        </p:nvSpPr>
        <p:spPr bwMode="auto">
          <a:xfrm>
            <a:off x="4062413" y="260350"/>
            <a:ext cx="5176417" cy="1077218"/>
          </a:xfrm>
          <a:prstGeom prst="rect">
            <a:avLst/>
          </a:prstGeom>
          <a:noFill/>
          <a:ln w="9525">
            <a:noFill/>
            <a:miter lim="800000"/>
            <a:headEnd/>
            <a:tailEnd/>
          </a:ln>
        </p:spPr>
        <p:txBody>
          <a:bodyPr wrap="none">
            <a:spAutoFit/>
          </a:bodyPr>
          <a:lstStyle/>
          <a:p>
            <a:r>
              <a:rPr lang="fr-FR" altLang="fr-FR" sz="3200" b="1" i="1" u="sng" dirty="0" err="1">
                <a:solidFill>
                  <a:schemeClr val="bg1"/>
                </a:solidFill>
                <a:latin typeface="Arial" pitchFamily="34" charset="0"/>
                <a:cs typeface="Arial" pitchFamily="34" charset="0"/>
              </a:rPr>
              <a:t>Patella</a:t>
            </a:r>
            <a:r>
              <a:rPr lang="fr-FR" altLang="fr-FR" sz="3200" dirty="0">
                <a:solidFill>
                  <a:schemeClr val="bg1"/>
                </a:solidFill>
                <a:latin typeface="Arial" pitchFamily="34" charset="0"/>
                <a:cs typeface="Arial" pitchFamily="34" charset="0"/>
              </a:rPr>
              <a:t>, </a:t>
            </a:r>
            <a:r>
              <a:rPr lang="fr-FR" altLang="fr-FR" sz="3200" b="1" i="1" u="sng" dirty="0">
                <a:solidFill>
                  <a:schemeClr val="bg1"/>
                </a:solidFill>
                <a:latin typeface="Arial" pitchFamily="34" charset="0"/>
                <a:cs typeface="Arial" pitchFamily="34" charset="0"/>
              </a:rPr>
              <a:t>Haliotis</a:t>
            </a:r>
            <a:r>
              <a:rPr lang="fr-FR" altLang="fr-FR" sz="3200" dirty="0">
                <a:solidFill>
                  <a:schemeClr val="bg1"/>
                </a:solidFill>
                <a:latin typeface="Arial" pitchFamily="34" charset="0"/>
                <a:cs typeface="Arial" pitchFamily="34" charset="0"/>
              </a:rPr>
              <a:t> </a:t>
            </a:r>
          </a:p>
          <a:p>
            <a:r>
              <a:rPr lang="fr-FR" altLang="fr-FR" sz="3200" dirty="0">
                <a:solidFill>
                  <a:schemeClr val="bg1"/>
                </a:solidFill>
                <a:latin typeface="Arial" pitchFamily="34" charset="0"/>
                <a:cs typeface="Arial" pitchFamily="34" charset="0"/>
              </a:rPr>
              <a:t>(mollusques gastéropodes</a:t>
            </a:r>
            <a:r>
              <a:rPr lang="fr-FR" altLang="fr-FR" dirty="0" smtClean="0">
                <a:solidFill>
                  <a:schemeClr val="bg1"/>
                </a:solidFill>
                <a:latin typeface="Arial" pitchFamily="34" charset="0"/>
                <a:cs typeface="Arial" pitchFamily="34" charset="0"/>
              </a:rPr>
              <a:t>)</a:t>
            </a:r>
            <a:endParaRPr lang="fr-FR" altLang="fr-FR" dirty="0">
              <a:solidFill>
                <a:schemeClr val="bg1"/>
              </a:solidFill>
              <a:latin typeface="Arial" pitchFamily="34" charset="0"/>
              <a:cs typeface="Arial" pitchFamily="34" charset="0"/>
            </a:endParaRPr>
          </a:p>
        </p:txBody>
      </p:sp>
      <p:pic>
        <p:nvPicPr>
          <p:cNvPr id="96262" name="Picture 9" descr="Haliotis%2520tuberculata2">
            <a:hlinkClick r:id="rId6"/>
          </p:cNvPr>
          <p:cNvPicPr>
            <a:picLocks noChangeAspect="1" noChangeArrowheads="1"/>
          </p:cNvPicPr>
          <p:nvPr/>
        </p:nvPicPr>
        <p:blipFill>
          <a:blip r:embed="rId7"/>
          <a:srcRect/>
          <a:stretch>
            <a:fillRect/>
          </a:stretch>
        </p:blipFill>
        <p:spPr bwMode="auto">
          <a:xfrm>
            <a:off x="6588125" y="1287463"/>
            <a:ext cx="2555875" cy="1916112"/>
          </a:xfrm>
          <a:prstGeom prst="rect">
            <a:avLst/>
          </a:prstGeom>
          <a:noFill/>
          <a:ln w="9525">
            <a:noFill/>
            <a:miter lim="800000"/>
            <a:headEnd/>
            <a:tailEnd/>
          </a:ln>
        </p:spPr>
      </p:pic>
      <p:pic>
        <p:nvPicPr>
          <p:cNvPr id="96263" name="Picture 11" descr="patella_vulgata-fa1">
            <a:hlinkClick r:id="rId8"/>
          </p:cNvPr>
          <p:cNvPicPr>
            <a:picLocks noChangeAspect="1" noChangeArrowheads="1"/>
          </p:cNvPicPr>
          <p:nvPr/>
        </p:nvPicPr>
        <p:blipFill>
          <a:blip r:embed="rId9"/>
          <a:srcRect/>
          <a:stretch>
            <a:fillRect/>
          </a:stretch>
        </p:blipFill>
        <p:spPr bwMode="auto">
          <a:xfrm>
            <a:off x="3995738" y="1341438"/>
            <a:ext cx="2520950" cy="1892300"/>
          </a:xfrm>
          <a:prstGeom prst="rect">
            <a:avLst/>
          </a:prstGeom>
          <a:noFill/>
          <a:ln w="9525">
            <a:noFill/>
            <a:miter lim="800000"/>
            <a:headEnd/>
            <a:tailEnd/>
          </a:ln>
        </p:spPr>
      </p:pic>
      <p:pic>
        <p:nvPicPr>
          <p:cNvPr id="96264" name="Picture 13" descr="JCS%2520Gobius%2520niger%252022315">
            <a:hlinkClick r:id="rId10"/>
          </p:cNvPr>
          <p:cNvPicPr>
            <a:picLocks noChangeAspect="1" noChangeArrowheads="1"/>
          </p:cNvPicPr>
          <p:nvPr/>
        </p:nvPicPr>
        <p:blipFill>
          <a:blip r:embed="rId11"/>
          <a:srcRect/>
          <a:stretch>
            <a:fillRect/>
          </a:stretch>
        </p:blipFill>
        <p:spPr bwMode="auto">
          <a:xfrm>
            <a:off x="4787900" y="3789363"/>
            <a:ext cx="3814763" cy="2868612"/>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4015</TotalTime>
  <Words>715</Words>
  <Application>Microsoft Office PowerPoint</Application>
  <PresentationFormat>Affichage à l'écran (4:3)</PresentationFormat>
  <Paragraphs>409</Paragraphs>
  <Slides>79</Slides>
  <Notes>76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79</vt:i4>
      </vt:variant>
    </vt:vector>
  </HeadingPairs>
  <TitlesOfParts>
    <vt:vector size="81" baseType="lpstr">
      <vt:lpstr>Apex</vt:lpstr>
      <vt:lpstr>Image bitmap</vt:lpstr>
      <vt:lpstr>MATIERE:ECOLOGIE GENERALE    </vt:lpstr>
      <vt:lpstr>Cours pour 1 mois</vt:lpstr>
      <vt:lpstr>II- Facteurs édaphiques</vt:lpstr>
      <vt:lpstr>II-1 : L’eau comme facteur écologique :</vt:lpstr>
      <vt:lpstr>Diapositive 5</vt:lpstr>
      <vt:lpstr>Diapositive 6</vt:lpstr>
      <vt:lpstr>Diapositive 7</vt:lpstr>
      <vt:lpstr>Diapositive 8</vt:lpstr>
      <vt:lpstr>Diapositive 9</vt:lpstr>
      <vt:lpstr>A- substances dissoutes ou en suspension dans l’eau : </vt:lpstr>
      <vt:lpstr>Diapositive 11</vt:lpstr>
      <vt:lpstr>b) Les gaz dissous :</vt:lpstr>
      <vt:lpstr>b1- L’oxygène</vt:lpstr>
      <vt:lpstr>Diapositive 14</vt:lpstr>
      <vt:lpstr>Diapositive 15</vt:lpstr>
      <vt:lpstr>Diapositive 16</vt:lpstr>
      <vt:lpstr>Diapositive 17</vt:lpstr>
      <vt:lpstr>Diapositive 18</vt:lpstr>
      <vt:lpstr>b2- le gaz carbonique : </vt:lpstr>
      <vt:lpstr>C) Les sels minéraux :</vt:lpstr>
      <vt:lpstr>C1- les eaux douces : </vt:lpstr>
      <vt:lpstr>Diapositive 22</vt:lpstr>
      <vt:lpstr>C2- l’eau de mer : </vt:lpstr>
      <vt:lpstr>C3- Action de la salinité sur les êtres vivants : </vt:lpstr>
      <vt:lpstr>Diapositive 25</vt:lpstr>
      <vt:lpstr>Diapositive 26</vt:lpstr>
      <vt:lpstr>Diapositive 27</vt:lpstr>
      <vt:lpstr>II 2 : Le sol </vt:lpstr>
      <vt:lpstr>A- l’eau dans le sol : </vt:lpstr>
      <vt:lpstr>Diapositive 30</vt:lpstr>
      <vt:lpstr>B-  La texture du sol : </vt:lpstr>
      <vt:lpstr>La granulométrie joue un rôle considérable dans la répartition des animaux : </vt:lpstr>
      <vt:lpstr>Diapositive 33</vt:lpstr>
      <vt:lpstr>D- Le pH : </vt:lpstr>
      <vt:lpstr>Diapositive 35</vt:lpstr>
      <vt:lpstr>Diapositive 36</vt:lpstr>
      <vt:lpstr>Diapositive 37</vt:lpstr>
      <vt:lpstr> </vt:lpstr>
      <vt:lpstr>Diapositive 39</vt:lpstr>
      <vt:lpstr>Diapositive 40</vt:lpstr>
      <vt:lpstr>Diapositive 41</vt:lpstr>
      <vt:lpstr>Diapositive 42</vt:lpstr>
      <vt:lpstr>Influence de la quantité de la nourriture.</vt:lpstr>
      <vt:lpstr>LES FACTEURS BIOTIQUES</vt:lpstr>
      <vt:lpstr>Diapositive 45</vt:lpstr>
      <vt:lpstr>I- Relations intraspécifiques = homotypiques</vt:lpstr>
      <vt:lpstr>Diapositive 47</vt:lpstr>
      <vt:lpstr>Diapositive 48</vt:lpstr>
      <vt:lpstr>Ainsi, dans une population de rennes, pour un effectif inférieur à 350 individus, la survie du troupeau est sérieusement compromise.</vt:lpstr>
      <vt:lpstr>Diapositive 50</vt:lpstr>
      <vt:lpstr>Diapositive 51</vt:lpstr>
      <vt:lpstr>Diapositive 52</vt:lpstr>
      <vt:lpstr>I-3 la compétition intraspécifique : </vt:lpstr>
      <vt:lpstr>Diapositive 54</vt:lpstr>
      <vt:lpstr>Diapositive 55</vt:lpstr>
      <vt:lpstr>II- Relations interspécifiques = hétérotypiques : </vt:lpstr>
      <vt:lpstr>Diapositive 57</vt:lpstr>
      <vt:lpstr>II .1- Compétition interspécifique</vt:lpstr>
      <vt:lpstr>Diapositive 59</vt:lpstr>
      <vt:lpstr>Diapositive 60</vt:lpstr>
      <vt:lpstr>Diapositive 61</vt:lpstr>
      <vt:lpstr>Diapositive 62</vt:lpstr>
      <vt:lpstr>Diapositive 63</vt:lpstr>
      <vt:lpstr>Diapositive 64</vt:lpstr>
      <vt:lpstr>B- La prédation  </vt:lpstr>
      <vt:lpstr>Diapositive 66</vt:lpstr>
      <vt:lpstr>Diapositive 67</vt:lpstr>
      <vt:lpstr>Diapositive 68</vt:lpstr>
      <vt:lpstr>Diapositive 69</vt:lpstr>
      <vt:lpstr>Diapositive 70</vt:lpstr>
      <vt:lpstr>C- Le parasitisme  </vt:lpstr>
      <vt:lpstr>Diapositive 72</vt:lpstr>
      <vt:lpstr>Diapositive 73</vt:lpstr>
      <vt:lpstr>Diapositive 74</vt:lpstr>
      <vt:lpstr>D- Le commensalisme :</vt:lpstr>
      <vt:lpstr>Diapositive 76</vt:lpstr>
      <vt:lpstr>E- La symbiose ou mutualisme :</vt:lpstr>
      <vt:lpstr>Symbiose entre Bernard l'Hermite et l'anémone </vt:lpstr>
      <vt:lpstr>Diapositive 79</vt:lpstr>
    </vt:vector>
  </TitlesOfParts>
  <Company>BE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ECOLOGIE</dc:title>
  <dc:creator>merzouk</dc:creator>
  <cp:lastModifiedBy>msi</cp:lastModifiedBy>
  <cp:revision>282</cp:revision>
  <dcterms:created xsi:type="dcterms:W3CDTF">2008-11-03T15:59:15Z</dcterms:created>
  <dcterms:modified xsi:type="dcterms:W3CDTF">2020-03-13T16:02:30Z</dcterms:modified>
</cp:coreProperties>
</file>