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5C772B93-F1A4-AF73-3986-A5094296355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a:extLst>
              <a:ext uri="{FF2B5EF4-FFF2-40B4-BE49-F238E27FC236}">
                <a16:creationId xmlns:a16="http://schemas.microsoft.com/office/drawing/2014/main" id="{24A5533E-FDBE-1614-4DC7-FAFD257B6C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5D9B103-ACDD-4284-8513-DE3BD703556C}" type="datetimeFigureOut">
              <a:rPr lang="fr-DZ" smtClean="0"/>
              <a:t>16/10/2023</a:t>
            </a:fld>
            <a:endParaRPr lang="fr-DZ"/>
          </a:p>
        </p:txBody>
      </p:sp>
      <p:sp>
        <p:nvSpPr>
          <p:cNvPr id="4" name="Espace réservé du pied de page 3">
            <a:extLst>
              <a:ext uri="{FF2B5EF4-FFF2-40B4-BE49-F238E27FC236}">
                <a16:creationId xmlns:a16="http://schemas.microsoft.com/office/drawing/2014/main" id="{7E781DBC-B110-E9C6-9104-6BB3B7D27B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5" name="Espace réservé du numéro de diapositive 4">
            <a:extLst>
              <a:ext uri="{FF2B5EF4-FFF2-40B4-BE49-F238E27FC236}">
                <a16:creationId xmlns:a16="http://schemas.microsoft.com/office/drawing/2014/main" id="{25909B83-7975-D47C-7669-DA5C968EC5F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5AF778-E66F-4198-AAE3-C11C2F3CF1EC}" type="slidenum">
              <a:rPr lang="fr-DZ" smtClean="0"/>
              <a:t>‹N°›</a:t>
            </a:fld>
            <a:endParaRPr lang="fr-DZ"/>
          </a:p>
        </p:txBody>
      </p:sp>
    </p:spTree>
    <p:extLst>
      <p:ext uri="{BB962C8B-B14F-4D97-AF65-F5344CB8AC3E}">
        <p14:creationId xmlns:p14="http://schemas.microsoft.com/office/powerpoint/2010/main" val="287725097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EF7718-E81F-482E-8C20-F2EC1EED65DB}" type="datetimeFigureOut">
              <a:rPr lang="fr-DZ" smtClean="0"/>
              <a:t>16/10/2023</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0DBD06-A6B0-41E2-8D62-CD90797502E0}" type="slidenum">
              <a:rPr lang="fr-DZ" smtClean="0"/>
              <a:t>‹N°›</a:t>
            </a:fld>
            <a:endParaRPr lang="fr-DZ"/>
          </a:p>
        </p:txBody>
      </p:sp>
    </p:spTree>
    <p:extLst>
      <p:ext uri="{BB962C8B-B14F-4D97-AF65-F5344CB8AC3E}">
        <p14:creationId xmlns:p14="http://schemas.microsoft.com/office/powerpoint/2010/main" val="46839785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DZ" dirty="0"/>
          </a:p>
        </p:txBody>
      </p:sp>
      <p:sp>
        <p:nvSpPr>
          <p:cNvPr id="4" name="Espace réservé du numéro de diapositive 3"/>
          <p:cNvSpPr>
            <a:spLocks noGrp="1"/>
          </p:cNvSpPr>
          <p:nvPr>
            <p:ph type="sldNum" sz="quarter" idx="5"/>
          </p:nvPr>
        </p:nvSpPr>
        <p:spPr/>
        <p:txBody>
          <a:bodyPr/>
          <a:lstStyle/>
          <a:p>
            <a:fld id="{B60DBD06-A6B0-41E2-8D62-CD90797502E0}" type="slidenum">
              <a:rPr lang="fr-DZ" smtClean="0"/>
              <a:t>4</a:t>
            </a:fld>
            <a:endParaRPr lang="fr-DZ"/>
          </a:p>
        </p:txBody>
      </p:sp>
    </p:spTree>
    <p:extLst>
      <p:ext uri="{BB962C8B-B14F-4D97-AF65-F5344CB8AC3E}">
        <p14:creationId xmlns:p14="http://schemas.microsoft.com/office/powerpoint/2010/main" val="1831305073"/>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fr-FR"/>
              <a:t>Modifiez le style du titre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526317AC-CE9D-4CC6-B227-D7B98B3C625F}" type="datetime1">
              <a:rPr lang="fr-DZ" smtClean="0"/>
              <a:t>16/10/2023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80CBB45-6781-4EB6-89CA-DCE037E6F8B9}" type="slidenum">
              <a:rPr lang="fr-DZ" smtClean="0"/>
              <a:t>‹N°›</a:t>
            </a:fld>
            <a:endParaRPr lang="fr-DZ"/>
          </a:p>
        </p:txBody>
      </p:sp>
    </p:spTree>
    <p:extLst>
      <p:ext uri="{BB962C8B-B14F-4D97-AF65-F5344CB8AC3E}">
        <p14:creationId xmlns:p14="http://schemas.microsoft.com/office/powerpoint/2010/main" val="1439420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48ACA4-EA99-4CBE-9F95-A1209E1E5EDD}" type="datetime1">
              <a:rPr lang="fr-DZ" smtClean="0"/>
              <a:t>16/10/2023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2504591842"/>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48ACA4-EA99-4CBE-9F95-A1209E1E5EDD}" type="datetime1">
              <a:rPr lang="fr-DZ" smtClean="0"/>
              <a:t>16/10/2023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1371544931"/>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048ACA4-EA99-4CBE-9F95-A1209E1E5EDD}" type="datetime1">
              <a:rPr lang="fr-DZ" smtClean="0"/>
              <a:t>16/10/2023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1139794480"/>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fr-FR"/>
              <a:t>Modifiez le style du titre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8593667" y="6272784"/>
            <a:ext cx="2644309" cy="365125"/>
          </a:xfrm>
        </p:spPr>
        <p:txBody>
          <a:bodyPr/>
          <a:lstStyle/>
          <a:p>
            <a:fld id="{56DD3DB9-FC42-45CB-AD39-07B2304BC67E}" type="datetime1">
              <a:rPr lang="fr-DZ" smtClean="0"/>
              <a:t>16/10/2023</a:t>
            </a:fld>
            <a:endParaRPr lang="fr-DZ"/>
          </a:p>
        </p:txBody>
      </p:sp>
      <p:sp>
        <p:nvSpPr>
          <p:cNvPr id="5" name="Footer Placeholder 4"/>
          <p:cNvSpPr>
            <a:spLocks noGrp="1"/>
          </p:cNvSpPr>
          <p:nvPr>
            <p:ph type="ftr" sz="quarter" idx="11"/>
          </p:nvPr>
        </p:nvSpPr>
        <p:spPr>
          <a:xfrm>
            <a:off x="2182708" y="6272784"/>
            <a:ext cx="6327648" cy="365125"/>
          </a:xfrm>
        </p:spPr>
        <p:txBody>
          <a:bodyPr/>
          <a:lstStyle/>
          <a:p>
            <a:r>
              <a:rPr lang="fr-FR"/>
              <a:t>Dr Saidi Farah</a:t>
            </a:r>
            <a:endParaRPr lang="fr-DZ"/>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80CBB45-6781-4EB6-89CA-DCE037E6F8B9}" type="slidenum">
              <a:rPr lang="fr-DZ" smtClean="0"/>
              <a:t>‹N°›</a:t>
            </a:fld>
            <a:endParaRPr lang="fr-DZ"/>
          </a:p>
        </p:txBody>
      </p:sp>
    </p:spTree>
    <p:extLst>
      <p:ext uri="{BB962C8B-B14F-4D97-AF65-F5344CB8AC3E}">
        <p14:creationId xmlns:p14="http://schemas.microsoft.com/office/powerpoint/2010/main" val="3487471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9048ACA4-EA99-4CBE-9F95-A1209E1E5EDD}" type="datetime1">
              <a:rPr lang="fr-DZ" smtClean="0"/>
              <a:t>16/10/2023</a:t>
            </a:fld>
            <a:endParaRPr lang="fr-DZ"/>
          </a:p>
        </p:txBody>
      </p:sp>
      <p:sp>
        <p:nvSpPr>
          <p:cNvPr id="6" name="Footer Placeholder 5"/>
          <p:cNvSpPr>
            <a:spLocks noGrp="1"/>
          </p:cNvSpPr>
          <p:nvPr>
            <p:ph type="ftr" sz="quarter" idx="11"/>
          </p:nvPr>
        </p:nvSpPr>
        <p:spPr/>
        <p:txBody>
          <a:bodyPr/>
          <a:lstStyle/>
          <a:p>
            <a:r>
              <a:rPr lang="fr-FR"/>
              <a:t>Dr Saidi Farah</a:t>
            </a:r>
            <a:endParaRPr lang="fr-DZ"/>
          </a:p>
        </p:txBody>
      </p:sp>
      <p:sp>
        <p:nvSpPr>
          <p:cNvPr id="7" name="Slide Number Placeholder 6"/>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2037375176"/>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9048ACA4-EA99-4CBE-9F95-A1209E1E5EDD}" type="datetime1">
              <a:rPr lang="fr-DZ" smtClean="0"/>
              <a:t>16/10/2023</a:t>
            </a:fld>
            <a:endParaRPr lang="fr-DZ"/>
          </a:p>
        </p:txBody>
      </p:sp>
      <p:sp>
        <p:nvSpPr>
          <p:cNvPr id="8" name="Footer Placeholder 7"/>
          <p:cNvSpPr>
            <a:spLocks noGrp="1"/>
          </p:cNvSpPr>
          <p:nvPr>
            <p:ph type="ftr" sz="quarter" idx="11"/>
          </p:nvPr>
        </p:nvSpPr>
        <p:spPr/>
        <p:txBody>
          <a:bodyPr/>
          <a:lstStyle/>
          <a:p>
            <a:r>
              <a:rPr lang="fr-FR"/>
              <a:t>Dr Saidi Farah</a:t>
            </a:r>
            <a:endParaRPr lang="fr-DZ"/>
          </a:p>
        </p:txBody>
      </p:sp>
      <p:sp>
        <p:nvSpPr>
          <p:cNvPr id="9" name="Slide Number Placeholder 8"/>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3242734409"/>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0EEEA9EA-C38E-47B6-B997-E2D4D95FFB2C}" type="datetime1">
              <a:rPr lang="fr-DZ" smtClean="0"/>
              <a:t>16/10/2023</a:t>
            </a:fld>
            <a:endParaRPr lang="fr-DZ"/>
          </a:p>
        </p:txBody>
      </p:sp>
      <p:sp>
        <p:nvSpPr>
          <p:cNvPr id="4" name="Footer Placeholder 3"/>
          <p:cNvSpPr>
            <a:spLocks noGrp="1"/>
          </p:cNvSpPr>
          <p:nvPr>
            <p:ph type="ftr" sz="quarter" idx="11"/>
          </p:nvPr>
        </p:nvSpPr>
        <p:spPr/>
        <p:txBody>
          <a:bodyPr/>
          <a:lstStyle/>
          <a:p>
            <a:r>
              <a:rPr lang="fr-FR"/>
              <a:t>Dr Saidi Farah</a:t>
            </a:r>
            <a:endParaRPr lang="fr-DZ"/>
          </a:p>
        </p:txBody>
      </p:sp>
      <p:sp>
        <p:nvSpPr>
          <p:cNvPr id="5" name="Slide Number Placeholder 4"/>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2628900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BD742A-0B37-4792-A3A7-EB660E336EE2}" type="datetime1">
              <a:rPr lang="fr-DZ" smtClean="0"/>
              <a:t>16/10/2023</a:t>
            </a:fld>
            <a:endParaRPr lang="fr-DZ"/>
          </a:p>
        </p:txBody>
      </p:sp>
      <p:sp>
        <p:nvSpPr>
          <p:cNvPr id="3" name="Footer Placeholder 2"/>
          <p:cNvSpPr>
            <a:spLocks noGrp="1"/>
          </p:cNvSpPr>
          <p:nvPr>
            <p:ph type="ftr" sz="quarter" idx="11"/>
          </p:nvPr>
        </p:nvSpPr>
        <p:spPr/>
        <p:txBody>
          <a:bodyPr/>
          <a:lstStyle/>
          <a:p>
            <a:r>
              <a:rPr lang="fr-FR"/>
              <a:t>Dr Saidi Farah</a:t>
            </a:r>
            <a:endParaRPr lang="fr-DZ"/>
          </a:p>
        </p:txBody>
      </p:sp>
      <p:sp>
        <p:nvSpPr>
          <p:cNvPr id="4" name="Slide Number Placeholder 3"/>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793649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a:t>Modifiez le style du titre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9048ACA4-EA99-4CBE-9F95-A1209E1E5EDD}" type="datetime1">
              <a:rPr lang="fr-DZ" smtClean="0"/>
              <a:t>16/10/2023</a:t>
            </a:fld>
            <a:endParaRPr lang="fr-DZ"/>
          </a:p>
        </p:txBody>
      </p:sp>
      <p:sp>
        <p:nvSpPr>
          <p:cNvPr id="6" name="Footer Placeholder 5"/>
          <p:cNvSpPr>
            <a:spLocks noGrp="1"/>
          </p:cNvSpPr>
          <p:nvPr>
            <p:ph type="ftr" sz="quarter" idx="11"/>
          </p:nvPr>
        </p:nvSpPr>
        <p:spPr/>
        <p:txBody>
          <a:bodyPr/>
          <a:lstStyle/>
          <a:p>
            <a:r>
              <a:rPr lang="fr-FR"/>
              <a:t>Dr Saidi Farah</a:t>
            </a:r>
            <a:endParaRPr lang="fr-DZ"/>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3182661017"/>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fr-FR"/>
              <a:t>Modifiez le style du titre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2FC0814-9629-4AAF-B788-5881D6882EFC}" type="datetime1">
              <a:rPr lang="fr-DZ" smtClean="0"/>
              <a:t>16/10/2023</a:t>
            </a:fld>
            <a:endParaRPr lang="fr-DZ"/>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80CBB45-6781-4EB6-89CA-DCE037E6F8B9}" type="slidenum">
              <a:rPr lang="fr-DZ" smtClean="0"/>
              <a:t>‹N°›</a:t>
            </a:fld>
            <a:endParaRPr lang="fr-DZ"/>
          </a:p>
        </p:txBody>
      </p:sp>
    </p:spTree>
    <p:extLst>
      <p:ext uri="{BB962C8B-B14F-4D97-AF65-F5344CB8AC3E}">
        <p14:creationId xmlns:p14="http://schemas.microsoft.com/office/powerpoint/2010/main" val="3060991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9048ACA4-EA99-4CBE-9F95-A1209E1E5EDD}" type="datetime1">
              <a:rPr lang="fr-DZ" smtClean="0"/>
              <a:t>16/10/2023</a:t>
            </a:fld>
            <a:endParaRPr lang="fr-DZ"/>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fr-FR"/>
              <a:t>Dr Saidi Farah</a:t>
            </a:r>
            <a:endParaRPr lang="fr-DZ"/>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80CBB45-6781-4EB6-89CA-DCE037E6F8B9}" type="slidenum">
              <a:rPr lang="fr-DZ" smtClean="0"/>
              <a:t>‹N°›</a:t>
            </a:fld>
            <a:endParaRPr lang="fr-DZ"/>
          </a:p>
        </p:txBody>
      </p:sp>
    </p:spTree>
    <p:extLst>
      <p:ext uri="{BB962C8B-B14F-4D97-AF65-F5344CB8AC3E}">
        <p14:creationId xmlns:p14="http://schemas.microsoft.com/office/powerpoint/2010/main" val="2948064169"/>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fr.wikipedia.org/wiki/FreeFullPDF" TargetMode="External"/><Relationship Id="rId2" Type="http://schemas.openxmlformats.org/officeDocument/2006/relationships/hyperlink" Target="https://fr.wikipedia.org/wiki/Education_Resources_Information_Center" TargetMode="External"/><Relationship Id="rId1" Type="http://schemas.openxmlformats.org/officeDocument/2006/relationships/slideLayout" Target="../slideLayouts/slideLayout2.xml"/><Relationship Id="rId4" Type="http://schemas.openxmlformats.org/officeDocument/2006/relationships/hyperlink" Target="https://fr.wikipedia.org/wiki/Scopus_(Elsevier)"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854C6A-CD26-0B9B-44B3-39D538643B85}"/>
              </a:ext>
            </a:extLst>
          </p:cNvPr>
          <p:cNvSpPr>
            <a:spLocks noGrp="1"/>
          </p:cNvSpPr>
          <p:nvPr>
            <p:ph type="ctrTitle"/>
          </p:nvPr>
        </p:nvSpPr>
        <p:spPr>
          <a:xfrm>
            <a:off x="2692398" y="1871131"/>
            <a:ext cx="6981689" cy="1515533"/>
          </a:xfrm>
        </p:spPr>
        <p:txBody>
          <a:bodyPr>
            <a:normAutofit fontScale="90000"/>
          </a:bodyPr>
          <a:lstStyle/>
          <a:p>
            <a:r>
              <a:rPr lang="fr-FR" sz="4800" b="1" dirty="0"/>
              <a:t>Recherche documentaire et conception de mémoire</a:t>
            </a:r>
            <a:endParaRPr lang="fr-DZ" sz="4800" b="1" dirty="0"/>
          </a:p>
        </p:txBody>
      </p:sp>
      <p:sp>
        <p:nvSpPr>
          <p:cNvPr id="4" name="Espace réservé de la date 3">
            <a:extLst>
              <a:ext uri="{FF2B5EF4-FFF2-40B4-BE49-F238E27FC236}">
                <a16:creationId xmlns:a16="http://schemas.microsoft.com/office/drawing/2014/main" id="{2C26118D-6EB7-DF70-6882-18C7C0A06F1E}"/>
              </a:ext>
            </a:extLst>
          </p:cNvPr>
          <p:cNvSpPr>
            <a:spLocks noGrp="1"/>
          </p:cNvSpPr>
          <p:nvPr>
            <p:ph type="dt" sz="half" idx="10"/>
          </p:nvPr>
        </p:nvSpPr>
        <p:spPr/>
        <p:txBody>
          <a:bodyPr/>
          <a:lstStyle/>
          <a:p>
            <a:fld id="{F49E4467-F525-444B-9EA1-30EDD1E6AEAA}" type="datetime1">
              <a:rPr lang="fr-DZ" smtClean="0"/>
              <a:t>16/10/2023</a:t>
            </a:fld>
            <a:endParaRPr lang="fr-DZ"/>
          </a:p>
        </p:txBody>
      </p:sp>
      <p:sp>
        <p:nvSpPr>
          <p:cNvPr id="5" name="Espace réservé du pied de page 4">
            <a:extLst>
              <a:ext uri="{FF2B5EF4-FFF2-40B4-BE49-F238E27FC236}">
                <a16:creationId xmlns:a16="http://schemas.microsoft.com/office/drawing/2014/main" id="{5DEBC934-3876-0D1E-AD9B-E59CE7B60877}"/>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ACBB6782-181B-BAA7-3604-187141F32F9B}"/>
              </a:ext>
            </a:extLst>
          </p:cNvPr>
          <p:cNvSpPr>
            <a:spLocks noGrp="1"/>
          </p:cNvSpPr>
          <p:nvPr>
            <p:ph type="sldNum" sz="quarter" idx="12"/>
          </p:nvPr>
        </p:nvSpPr>
        <p:spPr/>
        <p:txBody>
          <a:bodyPr/>
          <a:lstStyle/>
          <a:p>
            <a:fld id="{780CBB45-6781-4EB6-89CA-DCE037E6F8B9}" type="slidenum">
              <a:rPr lang="fr-DZ" smtClean="0"/>
              <a:t>1</a:t>
            </a:fld>
            <a:endParaRPr lang="fr-DZ"/>
          </a:p>
        </p:txBody>
      </p:sp>
    </p:spTree>
    <p:extLst>
      <p:ext uri="{BB962C8B-B14F-4D97-AF65-F5344CB8AC3E}">
        <p14:creationId xmlns:p14="http://schemas.microsoft.com/office/powerpoint/2010/main" val="199511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4501661"/>
          </a:xfrm>
        </p:spPr>
        <p:txBody>
          <a:bodyPr>
            <a:normAutofit/>
          </a:bodyPr>
          <a:lstStyle/>
          <a:p>
            <a:pPr marL="0" indent="0">
              <a:lnSpc>
                <a:spcPct val="150000"/>
              </a:lnSpc>
              <a:spcAft>
                <a:spcPts val="800"/>
              </a:spcAft>
              <a:buNone/>
            </a:pPr>
            <a:r>
              <a:rPr lang="fr-DZ" kern="100" dirty="0">
                <a:effectLst/>
                <a:latin typeface="Arial" panose="020B0604020202020204" pitchFamily="34" charset="0"/>
                <a:ea typeface="Calibri" panose="020F0502020204030204" pitchFamily="34" charset="0"/>
                <a:cs typeface="Arial" panose="020B0604020202020204" pitchFamily="34" charset="0"/>
              </a:rPr>
              <a:t>Les mémoires sont dédiés à explorer la complexité de la réalité afin de mieux la comprendre et en extraire des enseignements. Cette particularité de leur objectif les situe à l'intersection de la théorie et de la pratique.</a:t>
            </a:r>
          </a:p>
          <a:p>
            <a:pPr marL="0" indent="0">
              <a:lnSpc>
                <a:spcPct val="150000"/>
              </a:lnSpc>
              <a:spcAft>
                <a:spcPts val="800"/>
              </a:spcAft>
              <a:buNone/>
            </a:pPr>
            <a:r>
              <a:rPr lang="fr-DZ" kern="100" dirty="0">
                <a:effectLst/>
                <a:latin typeface="Arial" panose="020B0604020202020204" pitchFamily="34" charset="0"/>
                <a:ea typeface="Calibri" panose="020F0502020204030204" pitchFamily="34" charset="0"/>
                <a:cs typeface="Arial" panose="020B0604020202020204" pitchFamily="34" charset="0"/>
              </a:rPr>
              <a:t>Pour véritablement comprendre et expliquer, il est essentiel d'établir des liens entre l'événement ou le phénomène étudié et d'autres faits ou concepts plus généraux. Par exemple, il est possible de décrire simplement le processus d'ébullition de l'eau en l'observant, mais pour en comprendre les raisons, il est nécessaire de mobiliser des notions théoriques issues de domaines comme la physique ou la chimie.</a:t>
            </a:r>
          </a:p>
          <a:p>
            <a:pPr marL="0" indent="0" algn="just">
              <a:lnSpc>
                <a:spcPct val="150000"/>
              </a:lnSpc>
              <a:spcAft>
                <a:spcPts val="800"/>
              </a:spcAft>
              <a:buNone/>
            </a:pPr>
            <a:endParaRPr lang="fr-FR" sz="24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10</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I1.5 </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Faire le point sur ses connaissances dans le domaine</a:t>
            </a:r>
            <a:endParaRPr lang="fr-DZ" sz="20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59019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5120639"/>
          </a:xfrm>
        </p:spPr>
        <p:txBody>
          <a:bodyPr>
            <a:normAutofit fontScale="92500" lnSpcReduction="20000"/>
          </a:bodyPr>
          <a:lstStyle/>
          <a:p>
            <a:pPr>
              <a:lnSpc>
                <a:spcPct val="150000"/>
              </a:lnSpc>
              <a:spcAft>
                <a:spcPts val="800"/>
              </a:spcAft>
            </a:pPr>
            <a:r>
              <a:rPr lang="fr-DZ" sz="2200" kern="100" dirty="0">
                <a:effectLst/>
                <a:latin typeface="Arial" panose="020B0604020202020204" pitchFamily="34" charset="0"/>
                <a:ea typeface="Calibri" panose="020F0502020204030204" pitchFamily="34" charset="0"/>
                <a:cs typeface="Arial" panose="020B0604020202020204" pitchFamily="34" charset="0"/>
              </a:rPr>
              <a:t>La théorie, en substance, représente une construction intellectuelle qui cherche à rendre compte de la pratique ou de l'expérience. Elle naît de l'observation et de l'analyse de situations réelles en identifiant des éléments communs, en repérant des constantes et en créant des modèles abstraits, simplifiés et synthétiques, qui permettent de reproduire le réel. La théorie, au fond, est le couronnement de la recherche scientifique, car elle offre un moyen d'expliquer les phénomènes.</a:t>
            </a:r>
          </a:p>
          <a:p>
            <a:pPr>
              <a:lnSpc>
                <a:spcPct val="150000"/>
              </a:lnSpc>
              <a:spcAft>
                <a:spcPts val="800"/>
              </a:spcAft>
            </a:pPr>
            <a:r>
              <a:rPr lang="fr-DZ" sz="2200" kern="100" dirty="0">
                <a:effectLst/>
                <a:latin typeface="Arial" panose="020B0604020202020204" pitchFamily="34" charset="0"/>
                <a:ea typeface="Calibri" panose="020F0502020204030204" pitchFamily="34" charset="0"/>
                <a:cs typeface="Arial" panose="020B0604020202020204" pitchFamily="34" charset="0"/>
              </a:rPr>
              <a:t>La pratique, quant à elle, consiste en l'expérience, les éléments concrets et les matériaux qui servent de point de départ et d'objectif à la recherche. Elle se situe dans le domaine de l'action, du tangible, du limité dans le temps. En quelque sorte, la pratique ne peut être entièrement appréhendée sans passer par le processus d'abstraction du langage et de la science.</a:t>
            </a:r>
          </a:p>
          <a:p>
            <a:pPr marL="0" indent="0" algn="just">
              <a:lnSpc>
                <a:spcPct val="150000"/>
              </a:lnSpc>
              <a:spcAft>
                <a:spcPts val="800"/>
              </a:spcAft>
              <a:buNone/>
            </a:pPr>
            <a:endParaRPr lang="fr-FR" sz="24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11</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I1.5 </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Faire le point sur ses connaissances dans le domaine</a:t>
            </a:r>
            <a:endParaRPr lang="fr-DZ" sz="2000"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7277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45E802-934F-A887-3AEF-0D22BDF566D0}"/>
              </a:ext>
            </a:extLst>
          </p:cNvPr>
          <p:cNvSpPr>
            <a:spLocks noGrp="1"/>
          </p:cNvSpPr>
          <p:nvPr>
            <p:ph type="title"/>
          </p:nvPr>
        </p:nvSpPr>
        <p:spPr>
          <a:xfrm>
            <a:off x="714639" y="2271228"/>
            <a:ext cx="10523337" cy="1609344"/>
          </a:xfrm>
        </p:spPr>
        <p:txBody>
          <a:bodyPr>
            <a:normAutofit fontScale="90000"/>
          </a:bodyPr>
          <a:lstStyle/>
          <a:p>
            <a:r>
              <a:rPr lang="fr-DZ" sz="5400" b="1" kern="0" dirty="0">
                <a:solidFill>
                  <a:srgbClr val="FF0000"/>
                </a:solidFill>
                <a:effectLst/>
                <a:latin typeface="Arial" panose="020B0604020202020204" pitchFamily="34" charset="0"/>
                <a:ea typeface="Times New Roman" panose="02020603050405020304" pitchFamily="18" charset="0"/>
                <a:cs typeface="Arial" panose="020B0604020202020204" pitchFamily="34" charset="0"/>
              </a:rPr>
              <a:t>Chapitre I-2 </a:t>
            </a:r>
            <a:r>
              <a:rPr lang="fr-DZ" sz="54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Sélectionner les sources d'information</a:t>
            </a:r>
            <a:endParaRPr lang="fr-DZ" dirty="0"/>
          </a:p>
        </p:txBody>
      </p:sp>
      <p:sp>
        <p:nvSpPr>
          <p:cNvPr id="4" name="Espace réservé de la date 3">
            <a:extLst>
              <a:ext uri="{FF2B5EF4-FFF2-40B4-BE49-F238E27FC236}">
                <a16:creationId xmlns:a16="http://schemas.microsoft.com/office/drawing/2014/main" id="{0223E8BB-2889-8371-9536-40521E1E6D7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9142999B-96F6-B53E-9B94-341C27C26DAA}"/>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F210D979-30BE-E238-643D-081A86E77AB4}"/>
              </a:ext>
            </a:extLst>
          </p:cNvPr>
          <p:cNvSpPr>
            <a:spLocks noGrp="1"/>
          </p:cNvSpPr>
          <p:nvPr>
            <p:ph type="sldNum" sz="quarter" idx="12"/>
          </p:nvPr>
        </p:nvSpPr>
        <p:spPr/>
        <p:txBody>
          <a:bodyPr/>
          <a:lstStyle/>
          <a:p>
            <a:fld id="{780CBB45-6781-4EB6-89CA-DCE037E6F8B9}" type="slidenum">
              <a:rPr lang="fr-DZ" smtClean="0"/>
              <a:t>12</a:t>
            </a:fld>
            <a:endParaRPr lang="fr-DZ"/>
          </a:p>
        </p:txBody>
      </p:sp>
    </p:spTree>
    <p:extLst>
      <p:ext uri="{BB962C8B-B14F-4D97-AF65-F5344CB8AC3E}">
        <p14:creationId xmlns:p14="http://schemas.microsoft.com/office/powerpoint/2010/main" val="18757721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2A487D-ABE0-0B50-761C-A1979113F987}"/>
              </a:ext>
            </a:extLst>
          </p:cNvPr>
          <p:cNvSpPr>
            <a:spLocks noGrp="1"/>
          </p:cNvSpPr>
          <p:nvPr>
            <p:ph type="title"/>
          </p:nvPr>
        </p:nvSpPr>
        <p:spPr>
          <a:xfrm>
            <a:off x="1069848" y="484632"/>
            <a:ext cx="10058400" cy="823663"/>
          </a:xfrm>
        </p:spPr>
        <p:txBody>
          <a:bodyPr>
            <a:normAutofit/>
          </a:bodyPr>
          <a:lstStyle/>
          <a:p>
            <a:r>
              <a:rPr lang="fr-DZ" sz="28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COMMENT CHOISIR LES SOURCES D'INFORMATION PERTINENTES ?</a:t>
            </a:r>
            <a:r>
              <a:rPr lang="fr-DZ" sz="2800" dirty="0">
                <a:solidFill>
                  <a:srgbClr val="00B050"/>
                </a:solidFill>
                <a:effectLst/>
                <a:latin typeface="Calibri" panose="020F0502020204030204" pitchFamily="34" charset="0"/>
                <a:ea typeface="Calibri" panose="020F0502020204030204" pitchFamily="34" charset="0"/>
                <a:cs typeface="Arial" panose="020B0604020202020204" pitchFamily="34" charset="0"/>
              </a:rPr>
              <a:t> </a:t>
            </a:r>
            <a:endParaRPr lang="fr-DZ" sz="7200" dirty="0"/>
          </a:p>
        </p:txBody>
      </p:sp>
      <p:sp>
        <p:nvSpPr>
          <p:cNvPr id="3" name="Espace réservé du contenu 2">
            <a:extLst>
              <a:ext uri="{FF2B5EF4-FFF2-40B4-BE49-F238E27FC236}">
                <a16:creationId xmlns:a16="http://schemas.microsoft.com/office/drawing/2014/main" id="{38CFBCEB-41A0-A269-9A03-5F6AA0E2FE14}"/>
              </a:ext>
            </a:extLst>
          </p:cNvPr>
          <p:cNvSpPr>
            <a:spLocks noGrp="1"/>
          </p:cNvSpPr>
          <p:nvPr>
            <p:ph idx="1"/>
          </p:nvPr>
        </p:nvSpPr>
        <p:spPr>
          <a:xfrm>
            <a:off x="450166" y="1702191"/>
            <a:ext cx="11501041" cy="4470009"/>
          </a:xfrm>
        </p:spPr>
        <p:txBody>
          <a:bodyPr>
            <a:normAutofit/>
          </a:bodyPr>
          <a:lstStyle/>
          <a:p>
            <a:pPr marL="0" indent="0">
              <a:buNone/>
            </a:pPr>
            <a:r>
              <a:rPr lang="fr-FR" sz="2800" dirty="0">
                <a:effectLst/>
                <a:latin typeface="Calibri" panose="020F0502020204030204" pitchFamily="34" charset="0"/>
                <a:ea typeface="Calibri" panose="020F0502020204030204" pitchFamily="34" charset="0"/>
                <a:cs typeface="Arial" panose="020B0604020202020204" pitchFamily="34" charset="0"/>
              </a:rPr>
              <a:t>Critère essentiels  vous aiderons à écarter les supports d’information tel que</a:t>
            </a:r>
            <a:r>
              <a:rPr lang="fr-FR" sz="2800" dirty="0">
                <a:latin typeface="Calibri" panose="020F0502020204030204" pitchFamily="34" charset="0"/>
                <a:ea typeface="Calibri" panose="020F0502020204030204" pitchFamily="34" charset="0"/>
                <a:cs typeface="Arial" panose="020B0604020202020204" pitchFamily="34" charset="0"/>
              </a:rPr>
              <a:t>: </a:t>
            </a:r>
            <a:r>
              <a:rPr lang="fr-FR" sz="2800" dirty="0">
                <a:effectLst/>
                <a:latin typeface="Calibri" panose="020F0502020204030204" pitchFamily="34" charset="0"/>
                <a:ea typeface="Calibri" panose="020F0502020204030204" pitchFamily="34" charset="0"/>
                <a:cs typeface="Arial" panose="020B0604020202020204" pitchFamily="34" charset="0"/>
              </a:rPr>
              <a:t> </a:t>
            </a:r>
            <a:endParaRPr lang="fr-FR" sz="3200" b="1" dirty="0">
              <a:latin typeface="Calibri" panose="020F0502020204030204" pitchFamily="34" charset="0"/>
              <a:ea typeface="Calibri" panose="020F0502020204030204" pitchFamily="34" charset="0"/>
              <a:cs typeface="Arial" panose="020B0604020202020204" pitchFamily="34" charset="0"/>
            </a:endParaRPr>
          </a:p>
          <a:p>
            <a:pPr>
              <a:lnSpc>
                <a:spcPct val="150000"/>
              </a:lnSpc>
            </a:pPr>
            <a:r>
              <a:rPr lang="fr-FR" sz="3200" b="1" dirty="0">
                <a:latin typeface="Calibri" panose="020F0502020204030204" pitchFamily="34" charset="0"/>
                <a:ea typeface="Calibri" panose="020F0502020204030204" pitchFamily="34" charset="0"/>
                <a:cs typeface="Arial" panose="020B0604020202020204" pitchFamily="34" charset="0"/>
              </a:rPr>
              <a:t> La </a:t>
            </a:r>
            <a:r>
              <a:rPr lang="fr-DZ" sz="3200" b="1" dirty="0">
                <a:effectLst/>
                <a:latin typeface="Calibri" panose="020F0502020204030204" pitchFamily="34" charset="0"/>
                <a:ea typeface="Calibri" panose="020F0502020204030204" pitchFamily="34" charset="0"/>
                <a:cs typeface="Arial" panose="020B0604020202020204" pitchFamily="34" charset="0"/>
              </a:rPr>
              <a:t>période étudiée</a:t>
            </a:r>
            <a:r>
              <a:rPr lang="fr-FR" sz="3200" b="1" dirty="0">
                <a:latin typeface="Calibri" panose="020F0502020204030204" pitchFamily="34" charset="0"/>
                <a:ea typeface="Calibri" panose="020F0502020204030204" pitchFamily="34" charset="0"/>
                <a:cs typeface="Arial" panose="020B0604020202020204" pitchFamily="34" charset="0"/>
              </a:rPr>
              <a:t>.</a:t>
            </a:r>
          </a:p>
          <a:p>
            <a:pPr>
              <a:lnSpc>
                <a:spcPct val="150000"/>
              </a:lnSpc>
            </a:pPr>
            <a:r>
              <a:rPr lang="fr-DZ" sz="3200" dirty="0">
                <a:effectLst/>
                <a:latin typeface="Calibri" panose="020F0502020204030204" pitchFamily="34" charset="0"/>
                <a:ea typeface="Calibri" panose="020F0502020204030204" pitchFamily="34" charset="0"/>
                <a:cs typeface="Arial" panose="020B0604020202020204" pitchFamily="34" charset="0"/>
              </a:rPr>
              <a:t> </a:t>
            </a:r>
            <a:r>
              <a:rPr lang="fr-FR" sz="3200" b="1" dirty="0">
                <a:effectLst/>
                <a:latin typeface="Calibri" panose="020F0502020204030204" pitchFamily="34" charset="0"/>
                <a:ea typeface="Calibri" panose="020F0502020204030204" pitchFamily="34" charset="0"/>
                <a:cs typeface="Arial" panose="020B0604020202020204" pitchFamily="34" charset="0"/>
              </a:rPr>
              <a:t>L</a:t>
            </a:r>
            <a:r>
              <a:rPr lang="fr-DZ" sz="3200" b="1" dirty="0">
                <a:effectLst/>
                <a:latin typeface="Calibri" panose="020F0502020204030204" pitchFamily="34" charset="0"/>
                <a:ea typeface="Calibri" panose="020F0502020204030204" pitchFamily="34" charset="0"/>
                <a:cs typeface="Arial" panose="020B0604020202020204" pitchFamily="34" charset="0"/>
              </a:rPr>
              <a:t>a région géographique concernée</a:t>
            </a:r>
            <a:r>
              <a:rPr lang="fr-FR" sz="3200" b="1" dirty="0">
                <a:latin typeface="Calibri" panose="020F0502020204030204" pitchFamily="34" charset="0"/>
                <a:ea typeface="Calibri" panose="020F0502020204030204" pitchFamily="34" charset="0"/>
                <a:cs typeface="Arial" panose="020B0604020202020204" pitchFamily="34" charset="0"/>
              </a:rPr>
              <a:t>.</a:t>
            </a:r>
          </a:p>
          <a:p>
            <a:pPr>
              <a:lnSpc>
                <a:spcPct val="150000"/>
              </a:lnSpc>
            </a:pPr>
            <a:r>
              <a:rPr lang="fr-DZ" sz="3200" dirty="0">
                <a:effectLst/>
                <a:latin typeface="Calibri" panose="020F0502020204030204" pitchFamily="34" charset="0"/>
                <a:ea typeface="Calibri" panose="020F0502020204030204" pitchFamily="34" charset="0"/>
                <a:cs typeface="Arial" panose="020B0604020202020204" pitchFamily="34" charset="0"/>
              </a:rPr>
              <a:t> </a:t>
            </a:r>
            <a:r>
              <a:rPr lang="fr-FR" sz="3200" b="1" dirty="0">
                <a:effectLst/>
                <a:latin typeface="Calibri" panose="020F0502020204030204" pitchFamily="34" charset="0"/>
                <a:ea typeface="Calibri" panose="020F0502020204030204" pitchFamily="34" charset="0"/>
                <a:cs typeface="Arial" panose="020B0604020202020204" pitchFamily="34" charset="0"/>
              </a:rPr>
              <a:t>L</a:t>
            </a:r>
            <a:r>
              <a:rPr lang="fr-DZ" sz="3200" b="1" dirty="0">
                <a:effectLst/>
                <a:latin typeface="Calibri" panose="020F0502020204030204" pitchFamily="34" charset="0"/>
                <a:ea typeface="Calibri" panose="020F0502020204030204" pitchFamily="34" charset="0"/>
                <a:cs typeface="Arial" panose="020B0604020202020204" pitchFamily="34" charset="0"/>
              </a:rPr>
              <a:t>a langue de recherche</a:t>
            </a:r>
            <a:endParaRPr lang="fr-DZ" sz="3600" dirty="0"/>
          </a:p>
        </p:txBody>
      </p:sp>
      <p:sp>
        <p:nvSpPr>
          <p:cNvPr id="4" name="Espace réservé de la date 3">
            <a:extLst>
              <a:ext uri="{FF2B5EF4-FFF2-40B4-BE49-F238E27FC236}">
                <a16:creationId xmlns:a16="http://schemas.microsoft.com/office/drawing/2014/main" id="{04AF9B87-E5E9-D94C-9F45-B79171497A3D}"/>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5918983F-54FC-DA89-64AF-B738AE3D7A2D}"/>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E31036F0-0E23-31D6-FEA6-C299AEBC3330}"/>
              </a:ext>
            </a:extLst>
          </p:cNvPr>
          <p:cNvSpPr>
            <a:spLocks noGrp="1"/>
          </p:cNvSpPr>
          <p:nvPr>
            <p:ph type="sldNum" sz="quarter" idx="12"/>
          </p:nvPr>
        </p:nvSpPr>
        <p:spPr/>
        <p:txBody>
          <a:bodyPr/>
          <a:lstStyle/>
          <a:p>
            <a:fld id="{780CBB45-6781-4EB6-89CA-DCE037E6F8B9}" type="slidenum">
              <a:rPr lang="fr-DZ" smtClean="0"/>
              <a:t>13</a:t>
            </a:fld>
            <a:endParaRPr lang="fr-DZ"/>
          </a:p>
        </p:txBody>
      </p:sp>
    </p:spTree>
    <p:extLst>
      <p:ext uri="{BB962C8B-B14F-4D97-AF65-F5344CB8AC3E}">
        <p14:creationId xmlns:p14="http://schemas.microsoft.com/office/powerpoint/2010/main" val="1330418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2A487D-ABE0-0B50-761C-A1979113F987}"/>
              </a:ext>
            </a:extLst>
          </p:cNvPr>
          <p:cNvSpPr>
            <a:spLocks noGrp="1"/>
          </p:cNvSpPr>
          <p:nvPr>
            <p:ph type="title"/>
          </p:nvPr>
        </p:nvSpPr>
        <p:spPr>
          <a:xfrm>
            <a:off x="1069848" y="484632"/>
            <a:ext cx="10058400" cy="823663"/>
          </a:xfrm>
        </p:spPr>
        <p:txBody>
          <a:bodyPr>
            <a:normAutofit/>
          </a:bodyPr>
          <a:lstStyle/>
          <a:p>
            <a:r>
              <a:rPr lang="fr-DZ" sz="2800" b="1" dirty="0">
                <a:solidFill>
                  <a:srgbClr val="00B050"/>
                </a:solidFill>
                <a:effectLst/>
                <a:latin typeface="Calibri" panose="020F0502020204030204" pitchFamily="34" charset="0"/>
                <a:ea typeface="Calibri" panose="020F0502020204030204" pitchFamily="34" charset="0"/>
                <a:cs typeface="Arial" panose="020B0604020202020204" pitchFamily="34" charset="0"/>
              </a:rPr>
              <a:t>COMMENT CHOISIR LES SOURCES D'INFORMATION PERTINENTES ?</a:t>
            </a:r>
            <a:r>
              <a:rPr lang="fr-DZ" sz="2800" dirty="0">
                <a:solidFill>
                  <a:srgbClr val="00B050"/>
                </a:solidFill>
                <a:effectLst/>
                <a:latin typeface="Calibri" panose="020F0502020204030204" pitchFamily="34" charset="0"/>
                <a:ea typeface="Calibri" panose="020F0502020204030204" pitchFamily="34" charset="0"/>
                <a:cs typeface="Arial" panose="020B0604020202020204" pitchFamily="34" charset="0"/>
              </a:rPr>
              <a:t> </a:t>
            </a:r>
            <a:endParaRPr lang="fr-DZ" sz="7200" dirty="0"/>
          </a:p>
        </p:txBody>
      </p:sp>
      <p:sp>
        <p:nvSpPr>
          <p:cNvPr id="3" name="Espace réservé du contenu 2">
            <a:extLst>
              <a:ext uri="{FF2B5EF4-FFF2-40B4-BE49-F238E27FC236}">
                <a16:creationId xmlns:a16="http://schemas.microsoft.com/office/drawing/2014/main" id="{38CFBCEB-41A0-A269-9A03-5F6AA0E2FE14}"/>
              </a:ext>
            </a:extLst>
          </p:cNvPr>
          <p:cNvSpPr>
            <a:spLocks noGrp="1"/>
          </p:cNvSpPr>
          <p:nvPr>
            <p:ph idx="1"/>
          </p:nvPr>
        </p:nvSpPr>
        <p:spPr>
          <a:xfrm>
            <a:off x="450166" y="1308295"/>
            <a:ext cx="11501041" cy="4863905"/>
          </a:xfrm>
        </p:spPr>
        <p:txBody>
          <a:bodyPr>
            <a:normAutofit lnSpcReduction="10000"/>
          </a:bodyPr>
          <a:lstStyle/>
          <a:p>
            <a:pPr marL="0" indent="0">
              <a:buNone/>
            </a:pPr>
            <a:r>
              <a:rPr lang="fr-DZ" sz="2500" dirty="0">
                <a:effectLst/>
                <a:latin typeface="Calibri" panose="020F0502020204030204" pitchFamily="34" charset="0"/>
                <a:ea typeface="Calibri" panose="020F0502020204030204" pitchFamily="34" charset="0"/>
                <a:cs typeface="Arial" panose="020B0604020202020204" pitchFamily="34" charset="0"/>
              </a:rPr>
              <a:t>quelques recommandations pour sélectionner les sources en fonction de vos besoins</a:t>
            </a:r>
            <a:r>
              <a:rPr lang="fr-DZ" sz="1800" dirty="0">
                <a:effectLst/>
                <a:latin typeface="Calibri" panose="020F0502020204030204" pitchFamily="34" charset="0"/>
                <a:ea typeface="Calibri" panose="020F0502020204030204" pitchFamily="34" charset="0"/>
                <a:cs typeface="Arial" panose="020B0604020202020204" pitchFamily="34" charset="0"/>
              </a:rPr>
              <a:t> </a:t>
            </a:r>
            <a:r>
              <a:rPr lang="fr-FR" sz="2800" dirty="0">
                <a:latin typeface="Calibri" panose="020F0502020204030204" pitchFamily="34" charset="0"/>
                <a:ea typeface="Calibri" panose="020F0502020204030204" pitchFamily="34" charset="0"/>
                <a:cs typeface="Arial" panose="020B0604020202020204" pitchFamily="34" charset="0"/>
              </a:rPr>
              <a:t>: </a:t>
            </a:r>
            <a:r>
              <a:rPr lang="fr-FR" sz="2800" dirty="0">
                <a:effectLst/>
                <a:latin typeface="Calibri" panose="020F0502020204030204" pitchFamily="34" charset="0"/>
                <a:ea typeface="Calibri" panose="020F0502020204030204" pitchFamily="34" charset="0"/>
                <a:cs typeface="Arial" panose="020B0604020202020204" pitchFamily="34" charset="0"/>
              </a:rPr>
              <a:t> </a:t>
            </a:r>
          </a:p>
          <a:p>
            <a:pPr marL="0" indent="0">
              <a:buNone/>
            </a:pPr>
            <a:endParaRPr lang="fr-FR" sz="3200" b="1" dirty="0">
              <a:latin typeface="Calibri" panose="020F0502020204030204" pitchFamily="34" charset="0"/>
              <a:ea typeface="Calibri" panose="020F0502020204030204" pitchFamily="34" charset="0"/>
              <a:cs typeface="Arial" panose="020B0604020202020204" pitchFamily="34" charset="0"/>
            </a:endParaRPr>
          </a:p>
          <a:p>
            <a:r>
              <a:rPr lang="fr-DZ" sz="2400" b="1" kern="100" dirty="0">
                <a:effectLst/>
                <a:latin typeface="Calibri" panose="020F0502020204030204" pitchFamily="34" charset="0"/>
                <a:ea typeface="Calibri" panose="020F0502020204030204" pitchFamily="34" charset="0"/>
                <a:cs typeface="Arial" panose="020B0604020202020204" pitchFamily="34" charset="0"/>
              </a:rPr>
              <a:t>Pour obtenir des définitions et des informations historiques sur un sujet </a:t>
            </a:r>
            <a:r>
              <a:rPr lang="fr-FR" sz="2400" kern="100" dirty="0">
                <a:effectLst/>
                <a:latin typeface="Calibri" panose="020F0502020204030204" pitchFamily="34" charset="0"/>
                <a:ea typeface="Calibri" panose="020F0502020204030204" pitchFamily="34" charset="0"/>
                <a:cs typeface="Arial" panose="020B0604020202020204" pitchFamily="34" charset="0"/>
              </a:rPr>
              <a:t>: </a:t>
            </a:r>
            <a:r>
              <a:rPr lang="fr-DZ" sz="2400" kern="100" dirty="0">
                <a:effectLst/>
                <a:latin typeface="Calibri" panose="020F0502020204030204" pitchFamily="34" charset="0"/>
                <a:ea typeface="Calibri" panose="020F0502020204030204" pitchFamily="34" charset="0"/>
                <a:cs typeface="Arial" panose="020B0604020202020204" pitchFamily="34" charset="0"/>
              </a:rPr>
              <a:t> consultez des dictionnaires et des encyclopédies.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r>
              <a:rPr lang="fr-DZ" sz="2400" b="1" kern="100" dirty="0">
                <a:effectLst/>
                <a:latin typeface="Calibri" panose="020F0502020204030204" pitchFamily="34" charset="0"/>
                <a:ea typeface="Calibri" panose="020F0502020204030204" pitchFamily="34" charset="0"/>
                <a:cs typeface="Arial" panose="020B0604020202020204" pitchFamily="34" charset="0"/>
              </a:rPr>
              <a:t>Pour une approche globale ou thématique de votre sujet </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r>
              <a:rPr lang="fr-DZ" sz="2400" kern="100" dirty="0">
                <a:effectLst/>
                <a:latin typeface="Calibri" panose="020F0502020204030204" pitchFamily="34" charset="0"/>
                <a:ea typeface="Calibri" panose="020F0502020204030204" pitchFamily="34" charset="0"/>
                <a:cs typeface="Arial" panose="020B0604020202020204" pitchFamily="34" charset="0"/>
              </a:rPr>
              <a:t> explorez des dossiers, des articles de revues, des ouvrages de synthèse, ou des données statistiques.</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r>
              <a:rPr lang="fr-DZ" sz="2400" b="1" kern="100" dirty="0">
                <a:effectLst/>
                <a:latin typeface="Calibri" panose="020F0502020204030204" pitchFamily="34" charset="0"/>
                <a:ea typeface="Calibri" panose="020F0502020204030204" pitchFamily="34" charset="0"/>
                <a:cs typeface="Arial" panose="020B0604020202020204" pitchFamily="34" charset="0"/>
              </a:rPr>
              <a:t>Si vous avez besoin d'une sélection rapide de documents </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r>
              <a:rPr lang="fr-DZ" sz="2400" kern="100" dirty="0">
                <a:effectLst/>
                <a:latin typeface="Calibri" panose="020F0502020204030204" pitchFamily="34" charset="0"/>
                <a:ea typeface="Calibri" panose="020F0502020204030204" pitchFamily="34" charset="0"/>
                <a:cs typeface="Arial" panose="020B0604020202020204" pitchFamily="34" charset="0"/>
              </a:rPr>
              <a:t> envisagez les synthèses de conférences et les comptes-rendus de colloques.</a:t>
            </a:r>
          </a:p>
          <a:p>
            <a:r>
              <a:rPr lang="fr-DZ" sz="2400" b="1" dirty="0">
                <a:effectLst/>
                <a:latin typeface="Calibri" panose="020F0502020204030204" pitchFamily="34" charset="0"/>
                <a:ea typeface="Calibri" panose="020F0502020204030204" pitchFamily="34" charset="0"/>
                <a:cs typeface="Arial" panose="020B0604020202020204" pitchFamily="34" charset="0"/>
              </a:rPr>
              <a:t>Pour des études approfondies </a:t>
            </a:r>
            <a:r>
              <a:rPr lang="fr-FR" sz="2400" dirty="0">
                <a:effectLst/>
                <a:latin typeface="Calibri" panose="020F0502020204030204" pitchFamily="34" charset="0"/>
                <a:ea typeface="Calibri" panose="020F0502020204030204" pitchFamily="34" charset="0"/>
                <a:cs typeface="Arial" panose="020B0604020202020204" pitchFamily="34" charset="0"/>
              </a:rPr>
              <a:t>:</a:t>
            </a:r>
            <a:r>
              <a:rPr lang="fr-DZ" sz="2400" dirty="0">
                <a:effectLst/>
                <a:latin typeface="Calibri" panose="020F0502020204030204" pitchFamily="34" charset="0"/>
                <a:ea typeface="Calibri" panose="020F0502020204030204" pitchFamily="34" charset="0"/>
                <a:cs typeface="Arial" panose="020B0604020202020204" pitchFamily="34" charset="0"/>
              </a:rPr>
              <a:t> privilégiez les ouvrages, les manuels, les mémoires, et les thèses</a:t>
            </a:r>
            <a:r>
              <a:rPr lang="fr-FR" sz="2400" dirty="0">
                <a:effectLst/>
                <a:latin typeface="Calibri" panose="020F0502020204030204" pitchFamily="34" charset="0"/>
                <a:ea typeface="Calibri" panose="020F0502020204030204" pitchFamily="34" charset="0"/>
                <a:cs typeface="Arial" panose="020B0604020202020204" pitchFamily="34" charset="0"/>
              </a:rPr>
              <a:t>.</a:t>
            </a:r>
          </a:p>
          <a:p>
            <a:r>
              <a:rPr lang="fr-DZ" sz="2400" b="1" kern="100" dirty="0">
                <a:effectLst/>
                <a:latin typeface="Calibri" panose="020F0502020204030204" pitchFamily="34" charset="0"/>
                <a:ea typeface="Calibri" panose="020F0502020204030204" pitchFamily="34" charset="0"/>
                <a:cs typeface="Arial" panose="020B0604020202020204" pitchFamily="34" charset="0"/>
              </a:rPr>
              <a:t>Si vous souhaitez illustrer votre travail </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r>
              <a:rPr lang="fr-DZ" sz="2400" kern="100" dirty="0">
                <a:effectLst/>
                <a:latin typeface="Calibri" panose="020F0502020204030204" pitchFamily="34" charset="0"/>
                <a:ea typeface="Calibri" panose="020F0502020204030204" pitchFamily="34" charset="0"/>
                <a:cs typeface="Arial" panose="020B0604020202020204" pitchFamily="34" charset="0"/>
              </a:rPr>
              <a:t> recherchez des éléments visuels.</a:t>
            </a:r>
          </a:p>
          <a:p>
            <a:pPr marL="0" indent="0">
              <a:buNone/>
            </a:pPr>
            <a:r>
              <a:rPr lang="fr-DZ" sz="2400" dirty="0">
                <a:effectLst/>
                <a:latin typeface="Calibri" panose="020F0502020204030204" pitchFamily="34" charset="0"/>
                <a:ea typeface="Calibri" panose="020F0502020204030204" pitchFamily="34" charset="0"/>
                <a:cs typeface="Arial" panose="020B0604020202020204" pitchFamily="34" charset="0"/>
              </a:rPr>
              <a:t> </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04AF9B87-E5E9-D94C-9F45-B79171497A3D}"/>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5918983F-54FC-DA89-64AF-B738AE3D7A2D}"/>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E31036F0-0E23-31D6-FEA6-C299AEBC3330}"/>
              </a:ext>
            </a:extLst>
          </p:cNvPr>
          <p:cNvSpPr>
            <a:spLocks noGrp="1"/>
          </p:cNvSpPr>
          <p:nvPr>
            <p:ph type="sldNum" sz="quarter" idx="12"/>
          </p:nvPr>
        </p:nvSpPr>
        <p:spPr/>
        <p:txBody>
          <a:bodyPr/>
          <a:lstStyle/>
          <a:p>
            <a:fld id="{780CBB45-6781-4EB6-89CA-DCE037E6F8B9}" type="slidenum">
              <a:rPr lang="fr-DZ" smtClean="0"/>
              <a:t>14</a:t>
            </a:fld>
            <a:endParaRPr lang="fr-DZ"/>
          </a:p>
        </p:txBody>
      </p:sp>
    </p:spTree>
    <p:extLst>
      <p:ext uri="{BB962C8B-B14F-4D97-AF65-F5344CB8AC3E}">
        <p14:creationId xmlns:p14="http://schemas.microsoft.com/office/powerpoint/2010/main" val="135872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2A487D-ABE0-0B50-761C-A1979113F987}"/>
              </a:ext>
            </a:extLst>
          </p:cNvPr>
          <p:cNvSpPr>
            <a:spLocks noGrp="1"/>
          </p:cNvSpPr>
          <p:nvPr>
            <p:ph type="title"/>
          </p:nvPr>
        </p:nvSpPr>
        <p:spPr>
          <a:xfrm>
            <a:off x="1069848" y="484632"/>
            <a:ext cx="10058400" cy="823663"/>
          </a:xfrm>
        </p:spPr>
        <p:txBody>
          <a:bodyPr>
            <a:normAutofit/>
          </a:bodyPr>
          <a:lstStyle/>
          <a:p>
            <a:pPr>
              <a:lnSpc>
                <a:spcPct val="115000"/>
              </a:lnSpc>
              <a:spcAft>
                <a:spcPts val="800"/>
              </a:spcAft>
            </a:pPr>
            <a:r>
              <a:rPr lang="fr-FR" sz="1800" b="1" kern="100" dirty="0">
                <a:solidFill>
                  <a:srgbClr val="00B050"/>
                </a:solidFill>
                <a:effectLst/>
                <a:latin typeface="Calibri" panose="020F0502020204030204" pitchFamily="34" charset="0"/>
                <a:ea typeface="Calibri" panose="020F0502020204030204" pitchFamily="34" charset="0"/>
                <a:cs typeface="Arial" panose="020B0604020202020204" pitchFamily="34" charset="0"/>
              </a:rPr>
              <a:t> </a:t>
            </a:r>
            <a:r>
              <a:rPr lang="fr-DZ" sz="2800" b="1" kern="100" dirty="0">
                <a:solidFill>
                  <a:srgbClr val="00B050"/>
                </a:solidFill>
                <a:effectLst/>
                <a:latin typeface="Calibri" panose="020F0502020204030204" pitchFamily="34" charset="0"/>
                <a:ea typeface="Calibri" panose="020F0502020204030204" pitchFamily="34" charset="0"/>
                <a:cs typeface="Arial" panose="020B0604020202020204" pitchFamily="34" charset="0"/>
              </a:rPr>
              <a:t>LES RESSOURCES DOCUMENTAIRES DISPONIBLES</a:t>
            </a:r>
            <a:endParaRPr lang="fr-DZ" sz="18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38CFBCEB-41A0-A269-9A03-5F6AA0E2FE14}"/>
              </a:ext>
            </a:extLst>
          </p:cNvPr>
          <p:cNvSpPr>
            <a:spLocks noGrp="1"/>
          </p:cNvSpPr>
          <p:nvPr>
            <p:ph idx="1"/>
          </p:nvPr>
        </p:nvSpPr>
        <p:spPr>
          <a:xfrm>
            <a:off x="450166" y="1308295"/>
            <a:ext cx="11501041" cy="5065073"/>
          </a:xfrm>
        </p:spPr>
        <p:txBody>
          <a:bodyPr>
            <a:normAutofit fontScale="92500" lnSpcReduction="20000"/>
          </a:bodyPr>
          <a:lstStyle/>
          <a:p>
            <a:pPr marL="342900" indent="-342900">
              <a:lnSpc>
                <a:spcPct val="115000"/>
              </a:lnSpc>
              <a:buSzPts val="1000"/>
              <a:buFont typeface="Symbol" panose="05050102010706020507" pitchFamily="18" charset="2"/>
              <a:buChar char=""/>
              <a:tabLst>
                <a:tab pos="457200" algn="l"/>
              </a:tabLst>
            </a:pPr>
            <a:r>
              <a:rPr lang="fr-DZ" sz="2400" b="1" kern="100" dirty="0">
                <a:latin typeface="Calibri" panose="020F0502020204030204" pitchFamily="34" charset="0"/>
                <a:ea typeface="Calibri" panose="020F0502020204030204" pitchFamily="34" charset="0"/>
                <a:cs typeface="Arial" panose="020B0604020202020204" pitchFamily="34" charset="0"/>
              </a:rPr>
              <a:t>Les bibliothèques </a:t>
            </a:r>
            <a:r>
              <a:rPr lang="fr-FR" sz="2400" b="1" kern="100" dirty="0">
                <a:latin typeface="Calibri" panose="020F0502020204030204" pitchFamily="34" charset="0"/>
                <a:ea typeface="Calibri" panose="020F0502020204030204" pitchFamily="34" charset="0"/>
                <a:cs typeface="Arial" panose="020B0604020202020204" pitchFamily="34" charset="0"/>
              </a:rPr>
              <a:t>:</a:t>
            </a:r>
            <a:r>
              <a:rPr lang="fr-DZ" sz="2400" kern="100" dirty="0">
                <a:latin typeface="Calibri" panose="020F0502020204030204" pitchFamily="34" charset="0"/>
                <a:ea typeface="Calibri" panose="020F0502020204030204" pitchFamily="34" charset="0"/>
                <a:cs typeface="Arial" panose="020B0604020202020204" pitchFamily="34" charset="0"/>
              </a:rPr>
              <a:t> offrent des catalogues, en particulier celles des universités</a:t>
            </a:r>
            <a:r>
              <a:rPr lang="fr-FR" sz="2400" kern="100" dirty="0">
                <a:latin typeface="Calibri" panose="020F0502020204030204" pitchFamily="34" charset="0"/>
                <a:ea typeface="Calibri" panose="020F0502020204030204" pitchFamily="34" charset="0"/>
                <a:cs typeface="Arial" panose="020B0604020202020204" pitchFamily="34" charset="0"/>
              </a:rPr>
              <a:t>.</a:t>
            </a:r>
            <a:endParaRPr lang="fr-DZ" sz="2400" kern="1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buSzPts val="1000"/>
              <a:buFont typeface="Symbol" panose="05050102010706020507" pitchFamily="18" charset="2"/>
              <a:buChar char=""/>
              <a:tabLst>
                <a:tab pos="457200" algn="l"/>
              </a:tabLst>
            </a:pPr>
            <a:r>
              <a:rPr lang="fr-FR" sz="2400" b="1" kern="100" dirty="0">
                <a:effectLst/>
                <a:latin typeface="Calibri" panose="020F0502020204030204" pitchFamily="34" charset="0"/>
                <a:ea typeface="Calibri" panose="020F0502020204030204" pitchFamily="34" charset="0"/>
                <a:cs typeface="Arial" panose="020B0604020202020204" pitchFamily="34" charset="0"/>
              </a:rPr>
              <a:t>L</a:t>
            </a:r>
            <a:r>
              <a:rPr lang="fr-DZ" sz="2400" b="1" kern="100" dirty="0">
                <a:effectLst/>
                <a:latin typeface="Calibri" panose="020F0502020204030204" pitchFamily="34" charset="0"/>
                <a:ea typeface="Calibri" panose="020F0502020204030204" pitchFamily="34" charset="0"/>
                <a:cs typeface="Arial" panose="020B0604020202020204" pitchFamily="34" charset="0"/>
              </a:rPr>
              <a:t>es bases de données</a:t>
            </a:r>
            <a:r>
              <a:rPr lang="fr-DZ" sz="2400" kern="100" dirty="0">
                <a:effectLst/>
                <a:latin typeface="Calibri" panose="020F0502020204030204" pitchFamily="34" charset="0"/>
                <a:ea typeface="Calibri" panose="020F0502020204030204" pitchFamily="34" charset="0"/>
                <a:cs typeface="Arial" panose="020B0604020202020204" pitchFamily="34" charset="0"/>
              </a:rPr>
              <a:t> </a:t>
            </a:r>
            <a:r>
              <a:rPr lang="fr-FR" sz="2400" kern="100" dirty="0">
                <a:effectLst/>
                <a:latin typeface="Calibri" panose="020F0502020204030204" pitchFamily="34" charset="0"/>
                <a:ea typeface="Calibri" panose="020F0502020204030204" pitchFamily="34" charset="0"/>
                <a:cs typeface="Arial" panose="020B0604020202020204" pitchFamily="34" charset="0"/>
              </a:rPr>
              <a:t>: </a:t>
            </a:r>
            <a:r>
              <a:rPr lang="fr-DZ" sz="2400" kern="100" dirty="0">
                <a:effectLst/>
                <a:latin typeface="Calibri" panose="020F0502020204030204" pitchFamily="34" charset="0"/>
                <a:ea typeface="Calibri" panose="020F0502020204030204" pitchFamily="34" charset="0"/>
                <a:cs typeface="Arial" panose="020B0604020202020204" pitchFamily="34" charset="0"/>
              </a:rPr>
              <a:t>telles que Thèses, </a:t>
            </a:r>
            <a:r>
              <a:rPr lang="fr-DZ" sz="2400" u="sng" kern="100"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tooltip="Education Resources Information Center"/>
              </a:rPr>
              <a:t>ERIC: </a:t>
            </a:r>
            <a:r>
              <a:rPr lang="fr-DZ" sz="2400" u="sng" kern="100" dirty="0" err="1">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tooltip="Education Resources Information Center"/>
              </a:rPr>
              <a:t>Educational</a:t>
            </a:r>
            <a:r>
              <a:rPr lang="fr-DZ" sz="2400" u="sng" kern="100"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2" tooltip="Education Resources Information Center"/>
              </a:rPr>
              <a:t> Resource Information Center</a:t>
            </a:r>
            <a:r>
              <a:rPr lang="fr-DZ" sz="2400" kern="100" dirty="0">
                <a:effectLst/>
                <a:latin typeface="Calibri" panose="020F0502020204030204" pitchFamily="34" charset="0"/>
                <a:ea typeface="Calibri" panose="020F0502020204030204" pitchFamily="34" charset="0"/>
                <a:cs typeface="Arial" panose="020B0604020202020204" pitchFamily="34" charset="0"/>
              </a:rPr>
              <a:t>,</a:t>
            </a:r>
            <a:r>
              <a:rPr lang="fr-DZ" sz="2400" kern="100" dirty="0">
                <a:effectLst/>
                <a:latin typeface="Calibri" panose="020F0502020204030204" pitchFamily="34" charset="0"/>
                <a:ea typeface="Calibri" panose="020F0502020204030204" pitchFamily="34" charset="0"/>
                <a:cs typeface="Calibri" panose="020F0502020204030204" pitchFamily="34" charset="0"/>
              </a:rPr>
              <a:t> </a:t>
            </a:r>
            <a:r>
              <a:rPr lang="fr-DZ" sz="2400" u="sng" kern="100" dirty="0" err="1">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3" tooltip="FreeFullPDF"/>
              </a:rPr>
              <a:t>FreeFullPDF</a:t>
            </a:r>
            <a:r>
              <a:rPr lang="fr-DZ" sz="2400" kern="100" dirty="0">
                <a:effectLst/>
                <a:latin typeface="Calibri" panose="020F0502020204030204" pitchFamily="34" charset="0"/>
                <a:ea typeface="Calibri" panose="020F0502020204030204" pitchFamily="34" charset="0"/>
                <a:cs typeface="Arial" panose="020B0604020202020204" pitchFamily="34" charset="0"/>
              </a:rPr>
              <a:t>, </a:t>
            </a:r>
            <a:r>
              <a:rPr lang="fr-DZ" sz="2400" u="sng" kern="100" dirty="0" err="1">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4" tooltip="Scopus (Elsevier)"/>
              </a:rPr>
              <a:t>Scopus</a:t>
            </a:r>
            <a:r>
              <a:rPr lang="fr-FR" sz="2400" kern="100" dirty="0">
                <a:effectLst/>
                <a:latin typeface="Calibri" panose="020F0502020204030204" pitchFamily="34" charset="0"/>
                <a:ea typeface="Calibri" panose="020F0502020204030204" pitchFamily="34" charset="0"/>
                <a:cs typeface="Calibri" panose="020F0502020204030204" pitchFamily="34" charset="0"/>
              </a:rPr>
              <a:t>.</a:t>
            </a:r>
            <a:endParaRPr lang="fr-DZ" sz="2400" kern="1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fr-DZ" sz="2400" b="1" kern="100" dirty="0">
                <a:effectLst/>
                <a:latin typeface="Calibri" panose="020F0502020204030204" pitchFamily="34" charset="0"/>
                <a:ea typeface="Calibri" panose="020F0502020204030204" pitchFamily="34" charset="0"/>
                <a:cs typeface="Arial" panose="020B0604020202020204" pitchFamily="34" charset="0"/>
              </a:rPr>
              <a:t>Les moteurs de recherche spécialisés </a:t>
            </a:r>
            <a:r>
              <a:rPr lang="fr-FR" sz="2400" kern="100" dirty="0">
                <a:effectLst/>
                <a:latin typeface="Calibri" panose="020F0502020204030204" pitchFamily="34" charset="0"/>
                <a:ea typeface="Calibri" panose="020F0502020204030204" pitchFamily="34" charset="0"/>
                <a:cs typeface="Arial" panose="020B0604020202020204" pitchFamily="34" charset="0"/>
              </a:rPr>
              <a:t>:</a:t>
            </a:r>
          </a:p>
          <a:p>
            <a:pPr marL="0" lvl="0" indent="0">
              <a:lnSpc>
                <a:spcPct val="110000"/>
              </a:lnSpc>
              <a:spcAft>
                <a:spcPts val="800"/>
              </a:spcAft>
              <a:buSzPts val="1000"/>
              <a:buNone/>
              <a:tabLst>
                <a:tab pos="457200" algn="l"/>
              </a:tabLst>
            </a:pPr>
            <a:r>
              <a:rPr lang="fr-FR" dirty="0"/>
              <a:t>● Google Scholar (http://scholar.google.fr/) </a:t>
            </a:r>
          </a:p>
          <a:p>
            <a:pPr marL="0" lvl="0" indent="0">
              <a:lnSpc>
                <a:spcPct val="110000"/>
              </a:lnSpc>
              <a:spcAft>
                <a:spcPts val="800"/>
              </a:spcAft>
              <a:buSzPts val="1000"/>
              <a:buNone/>
              <a:tabLst>
                <a:tab pos="457200" algn="l"/>
              </a:tabLst>
            </a:pPr>
            <a:r>
              <a:rPr lang="fr-FR" dirty="0"/>
              <a:t>● Google Books (http://books.google.fr/) </a:t>
            </a:r>
          </a:p>
          <a:p>
            <a:pPr marL="0" lvl="0" indent="0">
              <a:lnSpc>
                <a:spcPct val="110000"/>
              </a:lnSpc>
              <a:spcAft>
                <a:spcPts val="800"/>
              </a:spcAft>
              <a:buSzPts val="1000"/>
              <a:buNone/>
              <a:tabLst>
                <a:tab pos="457200" algn="l"/>
              </a:tabLst>
            </a:pPr>
            <a:r>
              <a:rPr lang="fr-FR" dirty="0"/>
              <a:t>● </a:t>
            </a:r>
            <a:r>
              <a:rPr lang="fr-FR" dirty="0" err="1"/>
              <a:t>Economics</a:t>
            </a:r>
            <a:r>
              <a:rPr lang="fr-FR" dirty="0"/>
              <a:t> </a:t>
            </a:r>
            <a:r>
              <a:rPr lang="fr-FR" dirty="0" err="1"/>
              <a:t>Search</a:t>
            </a:r>
            <a:r>
              <a:rPr lang="fr-FR" dirty="0"/>
              <a:t> Engine (http://ese.rfe.org/) </a:t>
            </a:r>
          </a:p>
          <a:p>
            <a:pPr marL="0" lvl="0" indent="0">
              <a:lnSpc>
                <a:spcPct val="110000"/>
              </a:lnSpc>
              <a:spcAft>
                <a:spcPts val="800"/>
              </a:spcAft>
              <a:buSzPts val="1000"/>
              <a:buNone/>
              <a:tabLst>
                <a:tab pos="457200" algn="l"/>
              </a:tabLst>
            </a:pPr>
            <a:r>
              <a:rPr lang="fr-FR" dirty="0"/>
              <a:t>● </a:t>
            </a:r>
            <a:r>
              <a:rPr lang="fr-FR" dirty="0" err="1"/>
              <a:t>Scirus</a:t>
            </a:r>
            <a:r>
              <a:rPr lang="fr-FR" dirty="0"/>
              <a:t> (http://www.scirus.com/) </a:t>
            </a:r>
          </a:p>
          <a:p>
            <a:pPr marL="0" lvl="0" indent="0">
              <a:lnSpc>
                <a:spcPct val="110000"/>
              </a:lnSpc>
              <a:spcAft>
                <a:spcPts val="800"/>
              </a:spcAft>
              <a:buSzPts val="1000"/>
              <a:buNone/>
              <a:tabLst>
                <a:tab pos="457200" algn="l"/>
              </a:tabLst>
            </a:pPr>
            <a:r>
              <a:rPr lang="fr-FR" dirty="0"/>
              <a:t>● Isidore (http://www.rechercheisidore.fr/) </a:t>
            </a:r>
          </a:p>
          <a:p>
            <a:pPr marL="0" lvl="0" indent="0">
              <a:lnSpc>
                <a:spcPct val="110000"/>
              </a:lnSpc>
              <a:spcAft>
                <a:spcPts val="800"/>
              </a:spcAft>
              <a:buSzPts val="1000"/>
              <a:buNone/>
              <a:tabLst>
                <a:tab pos="457200" algn="l"/>
              </a:tabLst>
            </a:pPr>
            <a:r>
              <a:rPr lang="fr-FR" dirty="0"/>
              <a:t>● Theses.fr (http://www.theses.fr/), </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04AF9B87-E5E9-D94C-9F45-B79171497A3D}"/>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5918983F-54FC-DA89-64AF-B738AE3D7A2D}"/>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E31036F0-0E23-31D6-FEA6-C299AEBC3330}"/>
              </a:ext>
            </a:extLst>
          </p:cNvPr>
          <p:cNvSpPr>
            <a:spLocks noGrp="1"/>
          </p:cNvSpPr>
          <p:nvPr>
            <p:ph type="sldNum" sz="quarter" idx="12"/>
          </p:nvPr>
        </p:nvSpPr>
        <p:spPr/>
        <p:txBody>
          <a:bodyPr/>
          <a:lstStyle/>
          <a:p>
            <a:fld id="{780CBB45-6781-4EB6-89CA-DCE037E6F8B9}" type="slidenum">
              <a:rPr lang="fr-DZ" smtClean="0"/>
              <a:t>15</a:t>
            </a:fld>
            <a:endParaRPr lang="fr-DZ"/>
          </a:p>
        </p:txBody>
      </p:sp>
    </p:spTree>
    <p:extLst>
      <p:ext uri="{BB962C8B-B14F-4D97-AF65-F5344CB8AC3E}">
        <p14:creationId xmlns:p14="http://schemas.microsoft.com/office/powerpoint/2010/main" val="2856749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2A487D-ABE0-0B50-761C-A1979113F987}"/>
              </a:ext>
            </a:extLst>
          </p:cNvPr>
          <p:cNvSpPr>
            <a:spLocks noGrp="1"/>
          </p:cNvSpPr>
          <p:nvPr>
            <p:ph type="title"/>
          </p:nvPr>
        </p:nvSpPr>
        <p:spPr>
          <a:xfrm>
            <a:off x="661182" y="2614413"/>
            <a:ext cx="10649946" cy="823663"/>
          </a:xfrm>
        </p:spPr>
        <p:txBody>
          <a:bodyPr>
            <a:normAutofit fontScale="90000"/>
          </a:bodyPr>
          <a:lstStyle/>
          <a:p>
            <a:pPr>
              <a:lnSpc>
                <a:spcPct val="115000"/>
              </a:lnSpc>
              <a:spcAft>
                <a:spcPts val="800"/>
              </a:spcAft>
            </a:pPr>
            <a:r>
              <a:rPr lang="fr-FR" sz="1800" b="1" kern="100" dirty="0">
                <a:solidFill>
                  <a:srgbClr val="00B050"/>
                </a:solidFill>
                <a:effectLst/>
                <a:latin typeface="Calibri" panose="020F0502020204030204" pitchFamily="34" charset="0"/>
                <a:ea typeface="Calibri" panose="020F0502020204030204" pitchFamily="34" charset="0"/>
                <a:cs typeface="Arial" panose="020B0604020202020204" pitchFamily="34" charset="0"/>
              </a:rPr>
              <a:t> </a:t>
            </a:r>
            <a:r>
              <a:rPr lang="fr-FR" sz="51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Chapitre3 : </a:t>
            </a:r>
            <a:r>
              <a:rPr lang="fr-FR" sz="5100" b="1" kern="100" dirty="0">
                <a:solidFill>
                  <a:schemeClr val="tx1"/>
                </a:solidFill>
                <a:effectLst/>
                <a:latin typeface="Calibri" panose="020F0502020204030204" pitchFamily="34" charset="0"/>
                <a:ea typeface="Calibri" panose="020F0502020204030204" pitchFamily="34" charset="0"/>
                <a:cs typeface="Arial" panose="020B0604020202020204" pitchFamily="34" charset="0"/>
              </a:rPr>
              <a:t>Localiser les documents</a:t>
            </a:r>
            <a:endParaRPr lang="fr-DZ" sz="5100" kern="1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04AF9B87-E5E9-D94C-9F45-B79171497A3D}"/>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5918983F-54FC-DA89-64AF-B738AE3D7A2D}"/>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E31036F0-0E23-31D6-FEA6-C299AEBC3330}"/>
              </a:ext>
            </a:extLst>
          </p:cNvPr>
          <p:cNvSpPr>
            <a:spLocks noGrp="1"/>
          </p:cNvSpPr>
          <p:nvPr>
            <p:ph type="sldNum" sz="quarter" idx="12"/>
          </p:nvPr>
        </p:nvSpPr>
        <p:spPr/>
        <p:txBody>
          <a:bodyPr/>
          <a:lstStyle/>
          <a:p>
            <a:fld id="{780CBB45-6781-4EB6-89CA-DCE037E6F8B9}" type="slidenum">
              <a:rPr lang="fr-DZ" smtClean="0"/>
              <a:t>16</a:t>
            </a:fld>
            <a:endParaRPr lang="fr-DZ"/>
          </a:p>
        </p:txBody>
      </p:sp>
    </p:spTree>
    <p:extLst>
      <p:ext uri="{BB962C8B-B14F-4D97-AF65-F5344CB8AC3E}">
        <p14:creationId xmlns:p14="http://schemas.microsoft.com/office/powerpoint/2010/main" val="1931238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B01F52-7933-75A5-672C-F33A44E1497E}"/>
              </a:ext>
            </a:extLst>
          </p:cNvPr>
          <p:cNvSpPr>
            <a:spLocks noGrp="1"/>
          </p:cNvSpPr>
          <p:nvPr>
            <p:ph type="title"/>
          </p:nvPr>
        </p:nvSpPr>
        <p:spPr>
          <a:xfrm>
            <a:off x="844765" y="0"/>
            <a:ext cx="10058400" cy="1076882"/>
          </a:xfrm>
        </p:spPr>
        <p:txBody>
          <a:bodyPr>
            <a:normAutofit/>
          </a:bodyPr>
          <a:lstStyle/>
          <a:p>
            <a:r>
              <a:rPr lang="fr-FR" sz="4000" b="1" dirty="0">
                <a:solidFill>
                  <a:srgbClr val="00B050"/>
                </a:solidFill>
              </a:rPr>
              <a:t>3.1 Définition</a:t>
            </a:r>
            <a:endParaRPr lang="fr-DZ" sz="4000" b="1" dirty="0">
              <a:solidFill>
                <a:srgbClr val="00B050"/>
              </a:solidFill>
            </a:endParaRPr>
          </a:p>
        </p:txBody>
      </p:sp>
      <p:sp>
        <p:nvSpPr>
          <p:cNvPr id="3" name="Espace réservé du contenu 2">
            <a:extLst>
              <a:ext uri="{FF2B5EF4-FFF2-40B4-BE49-F238E27FC236}">
                <a16:creationId xmlns:a16="http://schemas.microsoft.com/office/drawing/2014/main" id="{5E93BA94-470D-38FA-A379-544D7AC2665B}"/>
              </a:ext>
            </a:extLst>
          </p:cNvPr>
          <p:cNvSpPr>
            <a:spLocks noGrp="1"/>
          </p:cNvSpPr>
          <p:nvPr>
            <p:ph idx="1"/>
          </p:nvPr>
        </p:nvSpPr>
        <p:spPr>
          <a:xfrm>
            <a:off x="1066800" y="1649437"/>
            <a:ext cx="10058400" cy="4050792"/>
          </a:xfrm>
        </p:spPr>
        <p:txBody>
          <a:bodyPr>
            <a:normAutofit/>
          </a:bodyPr>
          <a:lstStyle/>
          <a:p>
            <a:pPr marL="0" indent="0">
              <a:lnSpc>
                <a:spcPct val="150000"/>
              </a:lnSpc>
              <a:buNone/>
            </a:pPr>
            <a:r>
              <a:rPr lang="fr-FR" sz="2400" b="1" i="0" dirty="0">
                <a:solidFill>
                  <a:srgbClr val="374151"/>
                </a:solidFill>
                <a:effectLst/>
                <a:latin typeface="Arial" panose="020B0604020202020204" pitchFamily="34" charset="0"/>
                <a:cs typeface="Arial" panose="020B0604020202020204" pitchFamily="34" charset="0"/>
              </a:rPr>
              <a:t>La localisation de documents fait référence au processus de recherche, d'identification et de récupération de documents spécifiques, qu'ils soient physiques ou numériques.</a:t>
            </a:r>
            <a:endParaRPr lang="fr-DZ" sz="2400" b="1" dirty="0">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AE15C20-9273-88E4-71F6-CEDCA8DD3C23}"/>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BEF9BC6C-2375-8E21-5462-868F83DCB10A}"/>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3B434C0B-527F-C3F1-AAD6-58EEAECA3389}"/>
              </a:ext>
            </a:extLst>
          </p:cNvPr>
          <p:cNvSpPr>
            <a:spLocks noGrp="1"/>
          </p:cNvSpPr>
          <p:nvPr>
            <p:ph type="sldNum" sz="quarter" idx="12"/>
          </p:nvPr>
        </p:nvSpPr>
        <p:spPr/>
        <p:txBody>
          <a:bodyPr/>
          <a:lstStyle/>
          <a:p>
            <a:fld id="{780CBB45-6781-4EB6-89CA-DCE037E6F8B9}" type="slidenum">
              <a:rPr lang="fr-DZ" smtClean="0"/>
              <a:t>17</a:t>
            </a:fld>
            <a:endParaRPr lang="fr-DZ"/>
          </a:p>
        </p:txBody>
      </p:sp>
    </p:spTree>
    <p:extLst>
      <p:ext uri="{BB962C8B-B14F-4D97-AF65-F5344CB8AC3E}">
        <p14:creationId xmlns:p14="http://schemas.microsoft.com/office/powerpoint/2010/main" val="24764574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B01F52-7933-75A5-672C-F33A44E1497E}"/>
              </a:ext>
            </a:extLst>
          </p:cNvPr>
          <p:cNvSpPr>
            <a:spLocks noGrp="1"/>
          </p:cNvSpPr>
          <p:nvPr>
            <p:ph type="title"/>
          </p:nvPr>
        </p:nvSpPr>
        <p:spPr>
          <a:xfrm>
            <a:off x="844765" y="0"/>
            <a:ext cx="10058400" cy="1076882"/>
          </a:xfrm>
        </p:spPr>
        <p:txBody>
          <a:bodyPr>
            <a:normAutofit/>
          </a:bodyPr>
          <a:lstStyle/>
          <a:p>
            <a:r>
              <a:rPr lang="fr-FR" sz="4000" b="1" dirty="0">
                <a:solidFill>
                  <a:srgbClr val="00B050"/>
                </a:solidFill>
              </a:rPr>
              <a:t>3.2 </a:t>
            </a:r>
            <a:r>
              <a:rPr lang="fr-FR" sz="3600" b="1" dirty="0">
                <a:solidFill>
                  <a:srgbClr val="00B050"/>
                </a:solidFill>
                <a:latin typeface="Arial" panose="020B0604020202020204" pitchFamily="34" charset="0"/>
                <a:cs typeface="Arial" panose="020B0604020202020204" pitchFamily="34" charset="0"/>
              </a:rPr>
              <a:t>Les techniques de recherche</a:t>
            </a:r>
            <a:endParaRPr lang="fr-DZ" sz="4000" b="1" dirty="0">
              <a:solidFill>
                <a:srgbClr val="00B050"/>
              </a:solidFill>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5E93BA94-470D-38FA-A379-544D7AC2665B}"/>
              </a:ext>
            </a:extLst>
          </p:cNvPr>
          <p:cNvSpPr>
            <a:spLocks noGrp="1"/>
          </p:cNvSpPr>
          <p:nvPr>
            <p:ph idx="1"/>
          </p:nvPr>
        </p:nvSpPr>
        <p:spPr>
          <a:xfrm>
            <a:off x="852502" y="1280380"/>
            <a:ext cx="10058400" cy="4050792"/>
          </a:xfrm>
        </p:spPr>
        <p:txBody>
          <a:bodyPr>
            <a:normAutofit/>
          </a:bodyPr>
          <a:lstStyle/>
          <a:p>
            <a:pPr>
              <a:lnSpc>
                <a:spcPct val="150000"/>
              </a:lnSpc>
            </a:pPr>
            <a:r>
              <a:rPr lang="fr-FR" b="1" dirty="0">
                <a:latin typeface="Arial" panose="020B0604020202020204" pitchFamily="34" charset="0"/>
                <a:cs typeface="Arial" panose="020B0604020202020204" pitchFamily="34" charset="0"/>
              </a:rPr>
              <a:t>Les opérateurs booléens : ET, OU, SAUF:</a:t>
            </a:r>
            <a:r>
              <a:rPr lang="fr-FR" b="1" dirty="0">
                <a:solidFill>
                  <a:srgbClr val="374151"/>
                </a:solidFill>
                <a:latin typeface="Arial" panose="020B0604020202020204" pitchFamily="34" charset="0"/>
                <a:cs typeface="Arial" panose="020B0604020202020204" pitchFamily="34" charset="0"/>
              </a:rPr>
              <a:t> </a:t>
            </a:r>
            <a:r>
              <a:rPr lang="fr-FR" sz="2000" b="0" i="0" dirty="0">
                <a:solidFill>
                  <a:srgbClr val="374151"/>
                </a:solidFill>
                <a:effectLst/>
                <a:latin typeface="Söhne"/>
              </a:rPr>
              <a:t>En reliant de manière logique des termes de recherche ou des mots-clés, ces outils facilitent la découverte d'informations ou de documents pertinents.</a:t>
            </a:r>
            <a:endParaRPr lang="fr-DZ" sz="2400" dirty="0">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AE15C20-9273-88E4-71F6-CEDCA8DD3C23}"/>
              </a:ext>
            </a:extLst>
          </p:cNvPr>
          <p:cNvSpPr>
            <a:spLocks noGrp="1"/>
          </p:cNvSpPr>
          <p:nvPr>
            <p:ph type="dt" sz="half" idx="10"/>
          </p:nvPr>
        </p:nvSpPr>
        <p:spPr/>
        <p:txBody>
          <a:bodyPr/>
          <a:lstStyle/>
          <a:p>
            <a:fld id="{9048ACA4-EA99-4CBE-9F95-A1209E1E5EDD}" type="datetime1">
              <a:rPr lang="fr-DZ" smtClean="0"/>
              <a:t>17/10/2023</a:t>
            </a:fld>
            <a:endParaRPr lang="fr-DZ"/>
          </a:p>
        </p:txBody>
      </p:sp>
      <p:sp>
        <p:nvSpPr>
          <p:cNvPr id="5" name="Espace réservé du pied de page 4">
            <a:extLst>
              <a:ext uri="{FF2B5EF4-FFF2-40B4-BE49-F238E27FC236}">
                <a16:creationId xmlns:a16="http://schemas.microsoft.com/office/drawing/2014/main" id="{BEF9BC6C-2375-8E21-5462-868F83DCB10A}"/>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3B434C0B-527F-C3F1-AAD6-58EEAECA3389}"/>
              </a:ext>
            </a:extLst>
          </p:cNvPr>
          <p:cNvSpPr>
            <a:spLocks noGrp="1"/>
          </p:cNvSpPr>
          <p:nvPr>
            <p:ph type="sldNum" sz="quarter" idx="12"/>
          </p:nvPr>
        </p:nvSpPr>
        <p:spPr/>
        <p:txBody>
          <a:bodyPr/>
          <a:lstStyle/>
          <a:p>
            <a:fld id="{780CBB45-6781-4EB6-89CA-DCE037E6F8B9}" type="slidenum">
              <a:rPr lang="fr-DZ" smtClean="0"/>
              <a:t>18</a:t>
            </a:fld>
            <a:endParaRPr lang="fr-DZ"/>
          </a:p>
        </p:txBody>
      </p:sp>
      <p:sp>
        <p:nvSpPr>
          <p:cNvPr id="7" name="Ellipse 6">
            <a:extLst>
              <a:ext uri="{FF2B5EF4-FFF2-40B4-BE49-F238E27FC236}">
                <a16:creationId xmlns:a16="http://schemas.microsoft.com/office/drawing/2014/main" id="{44CEA0B1-D23C-524E-6133-3083E29C951B}"/>
              </a:ext>
            </a:extLst>
          </p:cNvPr>
          <p:cNvSpPr/>
          <p:nvPr/>
        </p:nvSpPr>
        <p:spPr>
          <a:xfrm>
            <a:off x="1730326" y="3840480"/>
            <a:ext cx="1378634" cy="107688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DZ"/>
          </a:p>
        </p:txBody>
      </p:sp>
      <p:sp>
        <p:nvSpPr>
          <p:cNvPr id="8" name="Ellipse 7">
            <a:extLst>
              <a:ext uri="{FF2B5EF4-FFF2-40B4-BE49-F238E27FC236}">
                <a16:creationId xmlns:a16="http://schemas.microsoft.com/office/drawing/2014/main" id="{048BFDA5-BEE0-3DE0-E17F-B5C4B3AA667A}"/>
              </a:ext>
            </a:extLst>
          </p:cNvPr>
          <p:cNvSpPr/>
          <p:nvPr/>
        </p:nvSpPr>
        <p:spPr>
          <a:xfrm>
            <a:off x="2419643" y="3840480"/>
            <a:ext cx="1378634" cy="107688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DZ"/>
          </a:p>
        </p:txBody>
      </p:sp>
      <p:sp>
        <p:nvSpPr>
          <p:cNvPr id="9" name="Ellipse 8">
            <a:extLst>
              <a:ext uri="{FF2B5EF4-FFF2-40B4-BE49-F238E27FC236}">
                <a16:creationId xmlns:a16="http://schemas.microsoft.com/office/drawing/2014/main" id="{143595D7-037E-CB0F-3A63-E9777F872B14}"/>
              </a:ext>
            </a:extLst>
          </p:cNvPr>
          <p:cNvSpPr/>
          <p:nvPr/>
        </p:nvSpPr>
        <p:spPr>
          <a:xfrm>
            <a:off x="2419643" y="3904487"/>
            <a:ext cx="696351" cy="93620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0" name="Ellipse 9">
            <a:extLst>
              <a:ext uri="{FF2B5EF4-FFF2-40B4-BE49-F238E27FC236}">
                <a16:creationId xmlns:a16="http://schemas.microsoft.com/office/drawing/2014/main" id="{38819F91-D053-89F3-68FF-6BAE9BB3B07B}"/>
              </a:ext>
            </a:extLst>
          </p:cNvPr>
          <p:cNvSpPr/>
          <p:nvPr/>
        </p:nvSpPr>
        <p:spPr>
          <a:xfrm>
            <a:off x="4495331" y="3840480"/>
            <a:ext cx="1378634" cy="107688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1" name="Ellipse 10">
            <a:extLst>
              <a:ext uri="{FF2B5EF4-FFF2-40B4-BE49-F238E27FC236}">
                <a16:creationId xmlns:a16="http://schemas.microsoft.com/office/drawing/2014/main" id="{9F818E82-D68E-9CFC-2D17-1C37FBBE623E}"/>
              </a:ext>
            </a:extLst>
          </p:cNvPr>
          <p:cNvSpPr/>
          <p:nvPr/>
        </p:nvSpPr>
        <p:spPr>
          <a:xfrm>
            <a:off x="5192385" y="3834149"/>
            <a:ext cx="1378634" cy="107688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2" name="Ellipse 11">
            <a:extLst>
              <a:ext uri="{FF2B5EF4-FFF2-40B4-BE49-F238E27FC236}">
                <a16:creationId xmlns:a16="http://schemas.microsoft.com/office/drawing/2014/main" id="{A1ECD014-2896-BA78-FC0B-9B793CED2D79}"/>
              </a:ext>
            </a:extLst>
          </p:cNvPr>
          <p:cNvSpPr/>
          <p:nvPr/>
        </p:nvSpPr>
        <p:spPr>
          <a:xfrm>
            <a:off x="5199419" y="3907652"/>
            <a:ext cx="696351" cy="936206"/>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4" name="Ellipse 13">
            <a:extLst>
              <a:ext uri="{FF2B5EF4-FFF2-40B4-BE49-F238E27FC236}">
                <a16:creationId xmlns:a16="http://schemas.microsoft.com/office/drawing/2014/main" id="{827A290B-AA54-06CC-3D29-922B75F08067}"/>
              </a:ext>
            </a:extLst>
          </p:cNvPr>
          <p:cNvSpPr/>
          <p:nvPr/>
        </p:nvSpPr>
        <p:spPr>
          <a:xfrm>
            <a:off x="8730878" y="3733214"/>
            <a:ext cx="1378634" cy="107688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fr-DZ"/>
          </a:p>
        </p:txBody>
      </p:sp>
      <p:sp>
        <p:nvSpPr>
          <p:cNvPr id="15" name="Ellipse 14">
            <a:extLst>
              <a:ext uri="{FF2B5EF4-FFF2-40B4-BE49-F238E27FC236}">
                <a16:creationId xmlns:a16="http://schemas.microsoft.com/office/drawing/2014/main" id="{621B7625-13A0-D570-EC60-B5874681A2C4}"/>
              </a:ext>
            </a:extLst>
          </p:cNvPr>
          <p:cNvSpPr/>
          <p:nvPr/>
        </p:nvSpPr>
        <p:spPr>
          <a:xfrm>
            <a:off x="8012019" y="3733214"/>
            <a:ext cx="1378634" cy="107688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DZ"/>
          </a:p>
        </p:txBody>
      </p:sp>
      <p:sp>
        <p:nvSpPr>
          <p:cNvPr id="16" name="Ellipse 15">
            <a:extLst>
              <a:ext uri="{FF2B5EF4-FFF2-40B4-BE49-F238E27FC236}">
                <a16:creationId xmlns:a16="http://schemas.microsoft.com/office/drawing/2014/main" id="{F9AF1A29-59A3-0D1F-6B1A-5ECB8B3B0794}"/>
              </a:ext>
            </a:extLst>
          </p:cNvPr>
          <p:cNvSpPr/>
          <p:nvPr/>
        </p:nvSpPr>
        <p:spPr>
          <a:xfrm>
            <a:off x="8723844" y="3803552"/>
            <a:ext cx="696351" cy="93620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DZ"/>
          </a:p>
        </p:txBody>
      </p:sp>
      <p:sp>
        <p:nvSpPr>
          <p:cNvPr id="17" name="ZoneTexte 16">
            <a:extLst>
              <a:ext uri="{FF2B5EF4-FFF2-40B4-BE49-F238E27FC236}">
                <a16:creationId xmlns:a16="http://schemas.microsoft.com/office/drawing/2014/main" id="{17FF9AF1-8961-DFB8-B17F-74D69BC3B252}"/>
              </a:ext>
            </a:extLst>
          </p:cNvPr>
          <p:cNvSpPr txBox="1"/>
          <p:nvPr/>
        </p:nvSpPr>
        <p:spPr>
          <a:xfrm>
            <a:off x="1440803" y="5120860"/>
            <a:ext cx="2654030" cy="892552"/>
          </a:xfrm>
          <a:prstGeom prst="rect">
            <a:avLst/>
          </a:prstGeom>
          <a:noFill/>
        </p:spPr>
        <p:txBody>
          <a:bodyPr wrap="square" rtlCol="0">
            <a:spAutoFit/>
          </a:bodyPr>
          <a:lstStyle/>
          <a:p>
            <a:pPr algn="ctr"/>
            <a:r>
              <a:rPr lang="fr-FR" sz="3200" b="1" dirty="0"/>
              <a:t>ET</a:t>
            </a:r>
          </a:p>
          <a:p>
            <a:r>
              <a:rPr lang="fr-FR" dirty="0"/>
              <a:t>Recherche très précis</a:t>
            </a:r>
            <a:endParaRPr lang="fr-DZ" sz="1600" dirty="0"/>
          </a:p>
        </p:txBody>
      </p:sp>
      <p:sp>
        <p:nvSpPr>
          <p:cNvPr id="18" name="ZoneTexte 17">
            <a:extLst>
              <a:ext uri="{FF2B5EF4-FFF2-40B4-BE49-F238E27FC236}">
                <a16:creationId xmlns:a16="http://schemas.microsoft.com/office/drawing/2014/main" id="{5A2C5ECB-958A-C1EF-5750-7BECC727B3BA}"/>
              </a:ext>
            </a:extLst>
          </p:cNvPr>
          <p:cNvSpPr txBox="1"/>
          <p:nvPr/>
        </p:nvSpPr>
        <p:spPr>
          <a:xfrm>
            <a:off x="4286330" y="5103450"/>
            <a:ext cx="2522527" cy="861774"/>
          </a:xfrm>
          <a:prstGeom prst="rect">
            <a:avLst/>
          </a:prstGeom>
          <a:noFill/>
        </p:spPr>
        <p:txBody>
          <a:bodyPr wrap="square" rtlCol="0">
            <a:spAutoFit/>
          </a:bodyPr>
          <a:lstStyle/>
          <a:p>
            <a:pPr algn="ctr"/>
            <a:r>
              <a:rPr lang="fr-FR" sz="3200" b="1" dirty="0"/>
              <a:t>OU</a:t>
            </a:r>
          </a:p>
          <a:p>
            <a:r>
              <a:rPr lang="fr-FR" dirty="0"/>
              <a:t>Recherche très large</a:t>
            </a:r>
            <a:endParaRPr lang="fr-DZ" dirty="0"/>
          </a:p>
        </p:txBody>
      </p:sp>
      <p:sp>
        <p:nvSpPr>
          <p:cNvPr id="19" name="ZoneTexte 18">
            <a:extLst>
              <a:ext uri="{FF2B5EF4-FFF2-40B4-BE49-F238E27FC236}">
                <a16:creationId xmlns:a16="http://schemas.microsoft.com/office/drawing/2014/main" id="{25B73BFD-0FAE-C21A-8DB4-90FEF4C6461C}"/>
              </a:ext>
            </a:extLst>
          </p:cNvPr>
          <p:cNvSpPr txBox="1"/>
          <p:nvPr/>
        </p:nvSpPr>
        <p:spPr>
          <a:xfrm>
            <a:off x="8252264" y="5176651"/>
            <a:ext cx="2276777" cy="861774"/>
          </a:xfrm>
          <a:prstGeom prst="rect">
            <a:avLst/>
          </a:prstGeom>
          <a:noFill/>
        </p:spPr>
        <p:txBody>
          <a:bodyPr wrap="none" rtlCol="0">
            <a:spAutoFit/>
          </a:bodyPr>
          <a:lstStyle/>
          <a:p>
            <a:pPr algn="ctr"/>
            <a:r>
              <a:rPr lang="fr-FR" sz="3200" b="1" dirty="0"/>
              <a:t>SAUF</a:t>
            </a:r>
          </a:p>
          <a:p>
            <a:r>
              <a:rPr lang="fr-FR" dirty="0"/>
              <a:t>Recherche orientée</a:t>
            </a:r>
            <a:endParaRPr lang="fr-DZ" dirty="0"/>
          </a:p>
        </p:txBody>
      </p:sp>
    </p:spTree>
    <p:extLst>
      <p:ext uri="{BB962C8B-B14F-4D97-AF65-F5344CB8AC3E}">
        <p14:creationId xmlns:p14="http://schemas.microsoft.com/office/powerpoint/2010/main" val="38712296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B01F52-7933-75A5-672C-F33A44E1497E}"/>
              </a:ext>
            </a:extLst>
          </p:cNvPr>
          <p:cNvSpPr>
            <a:spLocks noGrp="1"/>
          </p:cNvSpPr>
          <p:nvPr>
            <p:ph type="title"/>
          </p:nvPr>
        </p:nvSpPr>
        <p:spPr>
          <a:xfrm>
            <a:off x="844765" y="0"/>
            <a:ext cx="10058400" cy="1076882"/>
          </a:xfrm>
        </p:spPr>
        <p:txBody>
          <a:bodyPr>
            <a:normAutofit/>
          </a:bodyPr>
          <a:lstStyle/>
          <a:p>
            <a:r>
              <a:rPr lang="fr-FR" sz="4000" b="1" dirty="0">
                <a:solidFill>
                  <a:srgbClr val="00B050"/>
                </a:solidFill>
              </a:rPr>
              <a:t>3.2 </a:t>
            </a:r>
            <a:r>
              <a:rPr lang="fr-FR" sz="3600" b="1" dirty="0">
                <a:solidFill>
                  <a:srgbClr val="00B050"/>
                </a:solidFill>
                <a:latin typeface="Arial" panose="020B0604020202020204" pitchFamily="34" charset="0"/>
                <a:cs typeface="Arial" panose="020B0604020202020204" pitchFamily="34" charset="0"/>
              </a:rPr>
              <a:t>Les opérateurs de recherche</a:t>
            </a:r>
            <a:endParaRPr lang="fr-DZ" sz="4000" b="1" dirty="0">
              <a:solidFill>
                <a:srgbClr val="00B05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AE15C20-9273-88E4-71F6-CEDCA8DD3C23}"/>
              </a:ext>
            </a:extLst>
          </p:cNvPr>
          <p:cNvSpPr>
            <a:spLocks noGrp="1"/>
          </p:cNvSpPr>
          <p:nvPr>
            <p:ph type="dt" sz="half" idx="10"/>
          </p:nvPr>
        </p:nvSpPr>
        <p:spPr/>
        <p:txBody>
          <a:bodyPr/>
          <a:lstStyle/>
          <a:p>
            <a:fld id="{9048ACA4-EA99-4CBE-9F95-A1209E1E5EDD}" type="datetime1">
              <a:rPr lang="fr-DZ" smtClean="0"/>
              <a:t>17/10/2023</a:t>
            </a:fld>
            <a:endParaRPr lang="fr-DZ"/>
          </a:p>
        </p:txBody>
      </p:sp>
      <p:sp>
        <p:nvSpPr>
          <p:cNvPr id="5" name="Espace réservé du pied de page 4">
            <a:extLst>
              <a:ext uri="{FF2B5EF4-FFF2-40B4-BE49-F238E27FC236}">
                <a16:creationId xmlns:a16="http://schemas.microsoft.com/office/drawing/2014/main" id="{BEF9BC6C-2375-8E21-5462-868F83DCB10A}"/>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3B434C0B-527F-C3F1-AAD6-58EEAECA3389}"/>
              </a:ext>
            </a:extLst>
          </p:cNvPr>
          <p:cNvSpPr>
            <a:spLocks noGrp="1"/>
          </p:cNvSpPr>
          <p:nvPr>
            <p:ph type="sldNum" sz="quarter" idx="12"/>
          </p:nvPr>
        </p:nvSpPr>
        <p:spPr/>
        <p:txBody>
          <a:bodyPr/>
          <a:lstStyle/>
          <a:p>
            <a:fld id="{780CBB45-6781-4EB6-89CA-DCE037E6F8B9}" type="slidenum">
              <a:rPr lang="fr-DZ" smtClean="0"/>
              <a:t>19</a:t>
            </a:fld>
            <a:endParaRPr lang="fr-DZ"/>
          </a:p>
        </p:txBody>
      </p:sp>
      <p:sp>
        <p:nvSpPr>
          <p:cNvPr id="20" name="Espace réservé du contenu 19">
            <a:extLst>
              <a:ext uri="{FF2B5EF4-FFF2-40B4-BE49-F238E27FC236}">
                <a16:creationId xmlns:a16="http://schemas.microsoft.com/office/drawing/2014/main" id="{EABC0D16-D244-F573-0C9C-7DCAFAA4D5E3}"/>
              </a:ext>
            </a:extLst>
          </p:cNvPr>
          <p:cNvSpPr>
            <a:spLocks noGrp="1"/>
          </p:cNvSpPr>
          <p:nvPr>
            <p:ph idx="1"/>
          </p:nvPr>
        </p:nvSpPr>
        <p:spPr>
          <a:xfrm>
            <a:off x="1054373" y="1384442"/>
            <a:ext cx="10058400" cy="4453650"/>
          </a:xfrm>
        </p:spPr>
        <p:txBody>
          <a:bodyPr/>
          <a:lstStyle/>
          <a:p>
            <a:r>
              <a:rPr lang="fr-FR" b="1" dirty="0">
                <a:latin typeface="Arial" panose="020B0604020202020204" pitchFamily="34" charset="0"/>
                <a:cs typeface="Arial" panose="020B0604020202020204" pitchFamily="34" charset="0"/>
              </a:rPr>
              <a:t>La troncature : ? ou $</a:t>
            </a:r>
          </a:p>
          <a:p>
            <a:pPr marL="0" indent="0">
              <a:lnSpc>
                <a:spcPct val="100000"/>
              </a:lnSpc>
              <a:buNone/>
            </a:pPr>
            <a:r>
              <a:rPr lang="fr-FR" b="1" dirty="0">
                <a:latin typeface="Arial" panose="020B0604020202020204" pitchFamily="34" charset="0"/>
                <a:cs typeface="Arial" panose="020B0604020202020204" pitchFamily="34" charset="0"/>
              </a:rPr>
              <a:t>?</a:t>
            </a:r>
            <a:r>
              <a:rPr lang="fr-FR" dirty="0">
                <a:latin typeface="Arial" panose="020B0604020202020204" pitchFamily="34" charset="0"/>
                <a:cs typeface="Arial" panose="020B0604020202020204" pitchFamily="34" charset="0"/>
              </a:rPr>
              <a:t> remplace un caractère au début, au milieu ou à la fin d'un terme. </a:t>
            </a:r>
          </a:p>
          <a:p>
            <a:pPr marL="0" indent="0">
              <a:lnSpc>
                <a:spcPct val="100000"/>
              </a:lnSpc>
              <a:buNone/>
            </a:pPr>
            <a:r>
              <a:rPr lang="fr-FR" dirty="0">
                <a:latin typeface="Arial" panose="020B0604020202020204" pitchFamily="34" charset="0"/>
                <a:cs typeface="Arial" panose="020B0604020202020204" pitchFamily="34" charset="0"/>
              </a:rPr>
              <a:t>Ex : </a:t>
            </a:r>
            <a:r>
              <a:rPr lang="fr-FR" dirty="0" err="1">
                <a:latin typeface="Arial" panose="020B0604020202020204" pitchFamily="34" charset="0"/>
                <a:cs typeface="Arial" panose="020B0604020202020204" pitchFamily="34" charset="0"/>
              </a:rPr>
              <a:t>wom?n</a:t>
            </a:r>
            <a:r>
              <a:rPr lang="fr-FR" dirty="0">
                <a:latin typeface="Arial" panose="020B0604020202020204" pitchFamily="34" charset="0"/>
                <a:cs typeface="Arial" panose="020B0604020202020204" pitchFamily="34" charset="0"/>
              </a:rPr>
              <a:t> recherchera </a:t>
            </a:r>
            <a:r>
              <a:rPr lang="fr-FR" dirty="0" err="1">
                <a:latin typeface="Arial" panose="020B0604020202020204" pitchFamily="34" charset="0"/>
                <a:cs typeface="Arial" panose="020B0604020202020204" pitchFamily="34" charset="0"/>
              </a:rPr>
              <a:t>woman</a:t>
            </a:r>
            <a:r>
              <a:rPr lang="fr-FR" dirty="0">
                <a:latin typeface="Arial" panose="020B0604020202020204" pitchFamily="34" charset="0"/>
                <a:cs typeface="Arial" panose="020B0604020202020204" pitchFamily="34" charset="0"/>
              </a:rPr>
              <a:t> ou </a:t>
            </a:r>
            <a:r>
              <a:rPr lang="fr-FR" dirty="0" err="1">
                <a:latin typeface="Arial" panose="020B0604020202020204" pitchFamily="34" charset="0"/>
                <a:cs typeface="Arial" panose="020B0604020202020204" pitchFamily="34" charset="0"/>
              </a:rPr>
              <a:t>women</a:t>
            </a:r>
            <a:r>
              <a:rPr lang="fr-FR" dirty="0">
                <a:latin typeface="Arial" panose="020B0604020202020204" pitchFamily="34" charset="0"/>
                <a:cs typeface="Arial" panose="020B0604020202020204" pitchFamily="34" charset="0"/>
              </a:rPr>
              <a:t> </a:t>
            </a:r>
          </a:p>
          <a:p>
            <a:pPr marL="0" indent="0">
              <a:lnSpc>
                <a:spcPct val="100000"/>
              </a:lnSpc>
              <a:buNone/>
            </a:pPr>
            <a:r>
              <a:rPr lang="fr-FR" dirty="0">
                <a:latin typeface="Arial" panose="020B0604020202020204" pitchFamily="34" charset="0"/>
                <a:cs typeface="Arial" panose="020B0604020202020204" pitchFamily="34" charset="0"/>
              </a:rPr>
              <a:t>Ex : </a:t>
            </a:r>
            <a:r>
              <a:rPr lang="fr-FR" dirty="0" err="1">
                <a:latin typeface="Arial" panose="020B0604020202020204" pitchFamily="34" charset="0"/>
                <a:cs typeface="Arial" panose="020B0604020202020204" pitchFamily="34" charset="0"/>
              </a:rPr>
              <a:t>economi</a:t>
            </a:r>
            <a:r>
              <a:rPr lang="fr-FR" dirty="0">
                <a:latin typeface="Arial" panose="020B0604020202020204" pitchFamily="34" charset="0"/>
                <a:cs typeface="Arial" panose="020B0604020202020204" pitchFamily="34" charset="0"/>
              </a:rPr>
              <a:t>? recherchera économie ou </a:t>
            </a:r>
            <a:r>
              <a:rPr lang="fr-FR" dirty="0" err="1">
                <a:latin typeface="Arial" panose="020B0604020202020204" pitchFamily="34" charset="0"/>
                <a:cs typeface="Arial" panose="020B0604020202020204" pitchFamily="34" charset="0"/>
              </a:rPr>
              <a:t>economic</a:t>
            </a:r>
            <a:endParaRPr lang="fr-FR" dirty="0">
              <a:latin typeface="Arial" panose="020B0604020202020204" pitchFamily="34" charset="0"/>
              <a:cs typeface="Arial" panose="020B0604020202020204" pitchFamily="34" charset="0"/>
            </a:endParaRPr>
          </a:p>
          <a:p>
            <a:pPr marL="0" indent="0">
              <a:lnSpc>
                <a:spcPct val="100000"/>
              </a:lnSpc>
              <a:buNone/>
            </a:pPr>
            <a:endParaRPr lang="fr-FR" dirty="0">
              <a:latin typeface="Arial" panose="020B0604020202020204" pitchFamily="34" charset="0"/>
              <a:cs typeface="Arial" panose="020B0604020202020204" pitchFamily="34" charset="0"/>
            </a:endParaRPr>
          </a:p>
          <a:p>
            <a:pPr marL="0" indent="0">
              <a:lnSpc>
                <a:spcPct val="100000"/>
              </a:lnSpc>
              <a:buNone/>
            </a:pPr>
            <a:r>
              <a:rPr lang="fr-FR" b="1" dirty="0">
                <a:latin typeface="Arial" panose="020B0604020202020204" pitchFamily="34" charset="0"/>
                <a:cs typeface="Arial" panose="020B0604020202020204" pitchFamily="34" charset="0"/>
              </a:rPr>
              <a:t>$</a:t>
            </a:r>
            <a:r>
              <a:rPr lang="fr-FR" dirty="0">
                <a:latin typeface="Arial" panose="020B0604020202020204" pitchFamily="34" charset="0"/>
                <a:cs typeface="Arial" panose="020B0604020202020204" pitchFamily="34" charset="0"/>
              </a:rPr>
              <a:t> remplace plusieurs caractères au début, au milieu ou à la fin d'un terme</a:t>
            </a:r>
          </a:p>
          <a:p>
            <a:pPr marL="0" indent="0">
              <a:lnSpc>
                <a:spcPct val="100000"/>
              </a:lnSpc>
              <a:buNone/>
            </a:pPr>
            <a:r>
              <a:rPr lang="fr-FR" dirty="0">
                <a:latin typeface="Arial" panose="020B0604020202020204" pitchFamily="34" charset="0"/>
                <a:cs typeface="Arial" panose="020B0604020202020204" pitchFamily="34" charset="0"/>
              </a:rPr>
              <a:t>Ex : géo$ recherchera géographie, géométrie, géologie, etc.</a:t>
            </a:r>
          </a:p>
          <a:p>
            <a:pPr marL="0" indent="0">
              <a:lnSpc>
                <a:spcPct val="100000"/>
              </a:lnSpc>
              <a:buNone/>
            </a:pPr>
            <a:r>
              <a:rPr lang="fr-FR" dirty="0">
                <a:latin typeface="Arial" panose="020B0604020202020204" pitchFamily="34" charset="0"/>
                <a:cs typeface="Arial" panose="020B0604020202020204" pitchFamily="34" charset="0"/>
              </a:rPr>
              <a:t>Ex : élec$ recherchera électronique, électrotechnique, électrostatique, etc.</a:t>
            </a:r>
            <a:endParaRPr lang="fr-DZ"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3354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3AB1F8-0B3D-87AF-A2BD-48BD19F0B4F4}"/>
              </a:ext>
            </a:extLst>
          </p:cNvPr>
          <p:cNvSpPr>
            <a:spLocks noGrp="1"/>
          </p:cNvSpPr>
          <p:nvPr>
            <p:ph type="title"/>
          </p:nvPr>
        </p:nvSpPr>
        <p:spPr>
          <a:xfrm>
            <a:off x="326336" y="101597"/>
            <a:ext cx="8791160" cy="488859"/>
          </a:xfrm>
        </p:spPr>
        <p:txBody>
          <a:bodyPr>
            <a:normAutofit fontScale="90000"/>
          </a:bodyPr>
          <a:lstStyle/>
          <a:p>
            <a:r>
              <a:rPr lang="fr-FR" dirty="0"/>
              <a:t>Plan </a:t>
            </a:r>
            <a:r>
              <a:rPr lang="fr-FR" sz="5400" b="1" dirty="0"/>
              <a:t>Recherche documentaire </a:t>
            </a:r>
            <a:endParaRPr lang="fr-DZ" dirty="0"/>
          </a:p>
        </p:txBody>
      </p:sp>
      <p:sp>
        <p:nvSpPr>
          <p:cNvPr id="3" name="Espace réservé du contenu 2">
            <a:extLst>
              <a:ext uri="{FF2B5EF4-FFF2-40B4-BE49-F238E27FC236}">
                <a16:creationId xmlns:a16="http://schemas.microsoft.com/office/drawing/2014/main" id="{2A738C47-FA13-DA3D-FA0C-E296AC2859B2}"/>
              </a:ext>
            </a:extLst>
          </p:cNvPr>
          <p:cNvSpPr>
            <a:spLocks noGrp="1"/>
          </p:cNvSpPr>
          <p:nvPr>
            <p:ph idx="1"/>
          </p:nvPr>
        </p:nvSpPr>
        <p:spPr>
          <a:xfrm>
            <a:off x="445606" y="1288774"/>
            <a:ext cx="10570261" cy="3564580"/>
          </a:xfrm>
        </p:spPr>
        <p:txBody>
          <a:bodyPr>
            <a:normAutofit fontScale="92500" lnSpcReduction="20000"/>
          </a:bodyPr>
          <a:lstStyle/>
          <a:p>
            <a:pPr>
              <a:lnSpc>
                <a:spcPct val="100000"/>
              </a:lnSpc>
              <a:spcAft>
                <a:spcPts val="800"/>
              </a:spcAft>
            </a:pPr>
            <a:r>
              <a:rPr lang="fr-DZ"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Chapitre I-1 : Définition du sujet 						</a:t>
            </a:r>
            <a:endParaRPr lang="fr-FR"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00000"/>
              </a:lnSpc>
              <a:spcAft>
                <a:spcPts val="800"/>
              </a:spcAft>
            </a:pPr>
            <a:r>
              <a:rPr lang="fr-DZ"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Chapitre I-2 : Sélectionner les sources d'information		</a:t>
            </a:r>
            <a:endParaRPr lang="fr-FR"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00000"/>
              </a:lnSpc>
              <a:spcAft>
                <a:spcPts val="800"/>
              </a:spcAft>
            </a:pPr>
            <a:r>
              <a:rPr lang="fr-DZ"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Chapitre I-3 : Localiser les documents					</a:t>
            </a:r>
            <a:endParaRPr lang="fr-FR"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algn="just">
              <a:lnSpc>
                <a:spcPct val="100000"/>
              </a:lnSpc>
              <a:spcAft>
                <a:spcPts val="800"/>
              </a:spcAft>
            </a:pPr>
            <a:r>
              <a:rPr lang="fr-DZ"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Chapitre I-4 : Traiter l’information</a:t>
            </a:r>
            <a:endParaRPr lang="fr-FR" sz="2600" b="1" kern="0" dirty="0">
              <a:solidFill>
                <a:srgbClr val="000000"/>
              </a:solidFill>
              <a:latin typeface="Arial" panose="020B0604020202020204" pitchFamily="34" charset="0"/>
              <a:ea typeface="Times New Roman" panose="02020603050405020304" pitchFamily="18" charset="0"/>
              <a:cs typeface="Arial" panose="020B0604020202020204" pitchFamily="34" charset="0"/>
            </a:endParaRPr>
          </a:p>
          <a:p>
            <a:pPr algn="just">
              <a:lnSpc>
                <a:spcPct val="100000"/>
              </a:lnSpc>
              <a:spcAft>
                <a:spcPts val="800"/>
              </a:spcAft>
            </a:pPr>
            <a:r>
              <a:rPr lang="fr-DZ"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Chapitre I-5 : Présentation de la bibliographie	</a:t>
            </a:r>
            <a:endParaRPr lang="fr-FR" sz="26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p>
            <a:pPr marL="0" indent="0" algn="just">
              <a:lnSpc>
                <a:spcPct val="100000"/>
              </a:lnSpc>
              <a:spcAft>
                <a:spcPts val="800"/>
              </a:spcAft>
              <a:buNone/>
            </a:pPr>
            <a:r>
              <a:rPr lang="fr-DZ" sz="48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DZ" sz="4800" b="1" kern="0" dirty="0">
                <a:solidFill>
                  <a:srgbClr val="000000"/>
                </a:solidFill>
                <a:effectLst/>
                <a:ea typeface="Times New Roman" panose="02020603050405020304" pitchFamily="18" charset="0"/>
                <a:cs typeface="Times New Roman" panose="02020603050405020304" pitchFamily="18" charset="0"/>
              </a:rPr>
              <a:t>		</a:t>
            </a:r>
            <a:endParaRPr lang="fr-DZ" sz="4800" kern="100" dirty="0">
              <a:effectLst/>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AB70955D-E6CB-2A7A-E4B5-1A44931D22A2}"/>
              </a:ext>
            </a:extLst>
          </p:cNvPr>
          <p:cNvSpPr>
            <a:spLocks noGrp="1"/>
          </p:cNvSpPr>
          <p:nvPr>
            <p:ph type="dt" sz="half" idx="10"/>
          </p:nvPr>
        </p:nvSpPr>
        <p:spPr/>
        <p:txBody>
          <a:bodyPr/>
          <a:lstStyle/>
          <a:p>
            <a:fld id="{F28DDBB5-AC2D-4D9D-ADF8-7A31AEA42A18}" type="datetime1">
              <a:rPr lang="fr-DZ" smtClean="0"/>
              <a:t>16/10/2023</a:t>
            </a:fld>
            <a:endParaRPr lang="fr-DZ"/>
          </a:p>
        </p:txBody>
      </p:sp>
      <p:sp>
        <p:nvSpPr>
          <p:cNvPr id="5" name="Espace réservé du pied de page 4">
            <a:extLst>
              <a:ext uri="{FF2B5EF4-FFF2-40B4-BE49-F238E27FC236}">
                <a16:creationId xmlns:a16="http://schemas.microsoft.com/office/drawing/2014/main" id="{29091B4E-4DDD-2F34-ABBE-CFBF2D820E6C}"/>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8B0A1F2-47F4-F4BD-DC66-DD0B0D03E1F4}"/>
              </a:ext>
            </a:extLst>
          </p:cNvPr>
          <p:cNvSpPr>
            <a:spLocks noGrp="1"/>
          </p:cNvSpPr>
          <p:nvPr>
            <p:ph type="sldNum" sz="quarter" idx="12"/>
          </p:nvPr>
        </p:nvSpPr>
        <p:spPr/>
        <p:txBody>
          <a:bodyPr/>
          <a:lstStyle/>
          <a:p>
            <a:fld id="{780CBB45-6781-4EB6-89CA-DCE037E6F8B9}" type="slidenum">
              <a:rPr lang="fr-DZ" smtClean="0"/>
              <a:t>2</a:t>
            </a:fld>
            <a:endParaRPr lang="fr-DZ"/>
          </a:p>
        </p:txBody>
      </p:sp>
    </p:spTree>
    <p:extLst>
      <p:ext uri="{BB962C8B-B14F-4D97-AF65-F5344CB8AC3E}">
        <p14:creationId xmlns:p14="http://schemas.microsoft.com/office/powerpoint/2010/main" val="4611879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B01F52-7933-75A5-672C-F33A44E1497E}"/>
              </a:ext>
            </a:extLst>
          </p:cNvPr>
          <p:cNvSpPr>
            <a:spLocks noGrp="1"/>
          </p:cNvSpPr>
          <p:nvPr>
            <p:ph type="title"/>
          </p:nvPr>
        </p:nvSpPr>
        <p:spPr>
          <a:xfrm>
            <a:off x="844765" y="0"/>
            <a:ext cx="10058400" cy="1076882"/>
          </a:xfrm>
        </p:spPr>
        <p:txBody>
          <a:bodyPr>
            <a:normAutofit/>
          </a:bodyPr>
          <a:lstStyle/>
          <a:p>
            <a:r>
              <a:rPr lang="fr-FR" sz="4000" b="1" dirty="0">
                <a:solidFill>
                  <a:srgbClr val="00B050"/>
                </a:solidFill>
              </a:rPr>
              <a:t>3.2 </a:t>
            </a:r>
            <a:r>
              <a:rPr lang="fr-FR" sz="3600" b="1" dirty="0">
                <a:solidFill>
                  <a:srgbClr val="00B050"/>
                </a:solidFill>
                <a:latin typeface="Arial" panose="020B0604020202020204" pitchFamily="34" charset="0"/>
                <a:cs typeface="Arial" panose="020B0604020202020204" pitchFamily="34" charset="0"/>
              </a:rPr>
              <a:t>Les opérateurs de recherche</a:t>
            </a:r>
            <a:endParaRPr lang="fr-DZ" sz="4000" b="1" dirty="0">
              <a:solidFill>
                <a:srgbClr val="00B05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AE15C20-9273-88E4-71F6-CEDCA8DD3C23}"/>
              </a:ext>
            </a:extLst>
          </p:cNvPr>
          <p:cNvSpPr>
            <a:spLocks noGrp="1"/>
          </p:cNvSpPr>
          <p:nvPr>
            <p:ph type="dt" sz="half" idx="10"/>
          </p:nvPr>
        </p:nvSpPr>
        <p:spPr/>
        <p:txBody>
          <a:bodyPr/>
          <a:lstStyle/>
          <a:p>
            <a:fld id="{9048ACA4-EA99-4CBE-9F95-A1209E1E5EDD}" type="datetime1">
              <a:rPr lang="fr-DZ" smtClean="0"/>
              <a:t>17/10/2023</a:t>
            </a:fld>
            <a:endParaRPr lang="fr-DZ"/>
          </a:p>
        </p:txBody>
      </p:sp>
      <p:sp>
        <p:nvSpPr>
          <p:cNvPr id="5" name="Espace réservé du pied de page 4">
            <a:extLst>
              <a:ext uri="{FF2B5EF4-FFF2-40B4-BE49-F238E27FC236}">
                <a16:creationId xmlns:a16="http://schemas.microsoft.com/office/drawing/2014/main" id="{BEF9BC6C-2375-8E21-5462-868F83DCB10A}"/>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3B434C0B-527F-C3F1-AAD6-58EEAECA3389}"/>
              </a:ext>
            </a:extLst>
          </p:cNvPr>
          <p:cNvSpPr>
            <a:spLocks noGrp="1"/>
          </p:cNvSpPr>
          <p:nvPr>
            <p:ph type="sldNum" sz="quarter" idx="12"/>
          </p:nvPr>
        </p:nvSpPr>
        <p:spPr/>
        <p:txBody>
          <a:bodyPr/>
          <a:lstStyle/>
          <a:p>
            <a:fld id="{780CBB45-6781-4EB6-89CA-DCE037E6F8B9}" type="slidenum">
              <a:rPr lang="fr-DZ" smtClean="0"/>
              <a:t>20</a:t>
            </a:fld>
            <a:endParaRPr lang="fr-DZ"/>
          </a:p>
        </p:txBody>
      </p:sp>
      <p:sp>
        <p:nvSpPr>
          <p:cNvPr id="20" name="Espace réservé du contenu 19">
            <a:extLst>
              <a:ext uri="{FF2B5EF4-FFF2-40B4-BE49-F238E27FC236}">
                <a16:creationId xmlns:a16="http://schemas.microsoft.com/office/drawing/2014/main" id="{EABC0D16-D244-F573-0C9C-7DCAFAA4D5E3}"/>
              </a:ext>
            </a:extLst>
          </p:cNvPr>
          <p:cNvSpPr>
            <a:spLocks noGrp="1"/>
          </p:cNvSpPr>
          <p:nvPr>
            <p:ph idx="1"/>
          </p:nvPr>
        </p:nvSpPr>
        <p:spPr>
          <a:xfrm>
            <a:off x="1054373" y="1384442"/>
            <a:ext cx="10058400" cy="4453650"/>
          </a:xfrm>
        </p:spPr>
        <p:txBody>
          <a:bodyPr/>
          <a:lstStyle/>
          <a:p>
            <a:r>
              <a:rPr lang="fr-FR" b="1" dirty="0">
                <a:latin typeface="Arial" panose="020B0604020202020204" pitchFamily="34" charset="0"/>
                <a:cs typeface="Arial" panose="020B0604020202020204" pitchFamily="34" charset="0"/>
              </a:rPr>
              <a:t>La recherche par expression:</a:t>
            </a:r>
          </a:p>
          <a:p>
            <a:pPr marL="0" indent="0">
              <a:lnSpc>
                <a:spcPct val="150000"/>
              </a:lnSpc>
              <a:buNone/>
            </a:pPr>
            <a:r>
              <a:rPr lang="fr-FR" i="0" dirty="0">
                <a:solidFill>
                  <a:srgbClr val="374151"/>
                </a:solidFill>
                <a:effectLst/>
                <a:latin typeface="Arial" panose="020B0604020202020204" pitchFamily="34" charset="0"/>
                <a:cs typeface="Arial" panose="020B0604020202020204" pitchFamily="34" charset="0"/>
              </a:rPr>
              <a:t>L'utilisation de guillemets « » permet d'effectuer une recherche basée sur une « séquence de caractères » (les mêmes mots dans le même ordre). Cette technique s'avère particulièrement pratique lorsque la recherche génère un grand nombre de résultats ou pour cibler de manière précise une expression.</a:t>
            </a:r>
          </a:p>
          <a:p>
            <a:pPr marL="0" indent="0">
              <a:lnSpc>
                <a:spcPct val="150000"/>
              </a:lnSpc>
              <a:buNone/>
            </a:pPr>
            <a:r>
              <a:rPr lang="fr-FR" i="0" dirty="0">
                <a:solidFill>
                  <a:srgbClr val="374151"/>
                </a:solidFill>
                <a:effectLst/>
                <a:latin typeface="Arial" panose="020B0604020202020204" pitchFamily="34" charset="0"/>
                <a:cs typeface="Arial" panose="020B0604020202020204" pitchFamily="34" charset="0"/>
              </a:rPr>
              <a:t> </a:t>
            </a:r>
            <a:r>
              <a:rPr lang="fr-FR" b="1" i="0" dirty="0">
                <a:solidFill>
                  <a:srgbClr val="374151"/>
                </a:solidFill>
                <a:effectLst/>
                <a:latin typeface="Arial" panose="020B0604020202020204" pitchFamily="34" charset="0"/>
                <a:cs typeface="Arial" panose="020B0604020202020204" pitchFamily="34" charset="0"/>
              </a:rPr>
              <a:t>Par exemple</a:t>
            </a:r>
            <a:r>
              <a:rPr lang="fr-FR" i="0" dirty="0">
                <a:solidFill>
                  <a:srgbClr val="374151"/>
                </a:solidFill>
                <a:effectLst/>
                <a:latin typeface="Arial" panose="020B0604020202020204" pitchFamily="34" charset="0"/>
                <a:cs typeface="Arial" panose="020B0604020202020204" pitchFamily="34" charset="0"/>
              </a:rPr>
              <a:t>, en tapant « vitamine C » la recherche se concentrera sur les occurrences de cette expression précise dans l'ordre où les termes sont saisis.</a:t>
            </a:r>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08602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B01F52-7933-75A5-672C-F33A44E1497E}"/>
              </a:ext>
            </a:extLst>
          </p:cNvPr>
          <p:cNvSpPr>
            <a:spLocks noGrp="1"/>
          </p:cNvSpPr>
          <p:nvPr>
            <p:ph type="title"/>
          </p:nvPr>
        </p:nvSpPr>
        <p:spPr>
          <a:xfrm>
            <a:off x="844765" y="0"/>
            <a:ext cx="10058400" cy="1076882"/>
          </a:xfrm>
        </p:spPr>
        <p:txBody>
          <a:bodyPr>
            <a:normAutofit/>
          </a:bodyPr>
          <a:lstStyle/>
          <a:p>
            <a:r>
              <a:rPr lang="fr-FR" sz="4000" b="1" dirty="0">
                <a:solidFill>
                  <a:srgbClr val="00B050"/>
                </a:solidFill>
              </a:rPr>
              <a:t>3.2 </a:t>
            </a:r>
            <a:r>
              <a:rPr lang="fr-FR" sz="3600" b="1" dirty="0">
                <a:solidFill>
                  <a:srgbClr val="00B050"/>
                </a:solidFill>
                <a:latin typeface="Arial" panose="020B0604020202020204" pitchFamily="34" charset="0"/>
                <a:cs typeface="Arial" panose="020B0604020202020204" pitchFamily="34" charset="0"/>
              </a:rPr>
              <a:t>Les opérateurs de recherche</a:t>
            </a:r>
            <a:endParaRPr lang="fr-DZ" sz="4000" b="1" dirty="0">
              <a:solidFill>
                <a:srgbClr val="00B050"/>
              </a:solidFill>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7AE15C20-9273-88E4-71F6-CEDCA8DD3C23}"/>
              </a:ext>
            </a:extLst>
          </p:cNvPr>
          <p:cNvSpPr>
            <a:spLocks noGrp="1"/>
          </p:cNvSpPr>
          <p:nvPr>
            <p:ph type="dt" sz="half" idx="10"/>
          </p:nvPr>
        </p:nvSpPr>
        <p:spPr/>
        <p:txBody>
          <a:bodyPr/>
          <a:lstStyle/>
          <a:p>
            <a:fld id="{9048ACA4-EA99-4CBE-9F95-A1209E1E5EDD}" type="datetime1">
              <a:rPr lang="fr-DZ" smtClean="0"/>
              <a:t>17/10/2023</a:t>
            </a:fld>
            <a:endParaRPr lang="fr-DZ"/>
          </a:p>
        </p:txBody>
      </p:sp>
      <p:sp>
        <p:nvSpPr>
          <p:cNvPr id="5" name="Espace réservé du pied de page 4">
            <a:extLst>
              <a:ext uri="{FF2B5EF4-FFF2-40B4-BE49-F238E27FC236}">
                <a16:creationId xmlns:a16="http://schemas.microsoft.com/office/drawing/2014/main" id="{BEF9BC6C-2375-8E21-5462-868F83DCB10A}"/>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3B434C0B-527F-C3F1-AAD6-58EEAECA3389}"/>
              </a:ext>
            </a:extLst>
          </p:cNvPr>
          <p:cNvSpPr>
            <a:spLocks noGrp="1"/>
          </p:cNvSpPr>
          <p:nvPr>
            <p:ph type="sldNum" sz="quarter" idx="12"/>
          </p:nvPr>
        </p:nvSpPr>
        <p:spPr/>
        <p:txBody>
          <a:bodyPr/>
          <a:lstStyle/>
          <a:p>
            <a:fld id="{780CBB45-6781-4EB6-89CA-DCE037E6F8B9}" type="slidenum">
              <a:rPr lang="fr-DZ" smtClean="0"/>
              <a:t>21</a:t>
            </a:fld>
            <a:endParaRPr lang="fr-DZ"/>
          </a:p>
        </p:txBody>
      </p:sp>
      <p:sp>
        <p:nvSpPr>
          <p:cNvPr id="20" name="Espace réservé du contenu 19">
            <a:extLst>
              <a:ext uri="{FF2B5EF4-FFF2-40B4-BE49-F238E27FC236}">
                <a16:creationId xmlns:a16="http://schemas.microsoft.com/office/drawing/2014/main" id="{EABC0D16-D244-F573-0C9C-7DCAFAA4D5E3}"/>
              </a:ext>
            </a:extLst>
          </p:cNvPr>
          <p:cNvSpPr>
            <a:spLocks noGrp="1"/>
          </p:cNvSpPr>
          <p:nvPr>
            <p:ph idx="1"/>
          </p:nvPr>
        </p:nvSpPr>
        <p:spPr>
          <a:xfrm>
            <a:off x="1054373" y="1384442"/>
            <a:ext cx="10058400" cy="4453650"/>
          </a:xfrm>
        </p:spPr>
        <p:txBody>
          <a:bodyPr/>
          <a:lstStyle/>
          <a:p>
            <a:r>
              <a:rPr lang="fr-FR" b="1" dirty="0">
                <a:latin typeface="Arial" panose="020B0604020202020204" pitchFamily="34" charset="0"/>
                <a:cs typeface="Arial" panose="020B0604020202020204" pitchFamily="34" charset="0"/>
              </a:rPr>
              <a:t>La casse (majuscules, mots vides)</a:t>
            </a:r>
          </a:p>
          <a:p>
            <a:pPr marL="0" indent="0">
              <a:lnSpc>
                <a:spcPct val="150000"/>
              </a:lnSpc>
              <a:buNone/>
            </a:pPr>
            <a:r>
              <a:rPr lang="fr-FR" b="0" i="0" dirty="0">
                <a:solidFill>
                  <a:srgbClr val="374151"/>
                </a:solidFill>
                <a:effectLst/>
                <a:latin typeface="Arial" panose="020B0604020202020204" pitchFamily="34" charset="0"/>
                <a:cs typeface="Arial" panose="020B0604020202020204" pitchFamily="34" charset="0"/>
              </a:rPr>
              <a:t>Pour toute recherche effectuée dans une base de données ou un catalogue de bibliothèque, il est conseillé d'utiliser exclusivement des lettres minuscules non accentuées. Les mots vides, comme les articles, les prépositions, les pronoms, et autres termes non porteurs de sens, sont généralement inutiles, à moins que vous n'effectuiez une recherche basée sur une expression spécifique.</a:t>
            </a:r>
            <a:endParaRPr lang="fr-F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42804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5F1361-5FA8-6FA0-1260-BBE23E30349F}"/>
              </a:ext>
            </a:extLst>
          </p:cNvPr>
          <p:cNvSpPr>
            <a:spLocks noGrp="1"/>
          </p:cNvSpPr>
          <p:nvPr>
            <p:ph type="title"/>
          </p:nvPr>
        </p:nvSpPr>
        <p:spPr>
          <a:xfrm>
            <a:off x="159026" y="0"/>
            <a:ext cx="10969222" cy="685800"/>
          </a:xfrm>
        </p:spPr>
        <p:txBody>
          <a:bodyPr>
            <a:normAutofit/>
          </a:bodyPr>
          <a:lstStyle/>
          <a:p>
            <a:r>
              <a:rPr lang="fr-DZ" sz="3200" b="1" kern="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Chapitre I-1 : Définition du sujet</a:t>
            </a:r>
            <a:endParaRPr lang="fr-DZ" sz="3200" dirty="0"/>
          </a:p>
        </p:txBody>
      </p:sp>
      <p:sp>
        <p:nvSpPr>
          <p:cNvPr id="3" name="Espace réservé du contenu 2">
            <a:extLst>
              <a:ext uri="{FF2B5EF4-FFF2-40B4-BE49-F238E27FC236}">
                <a16:creationId xmlns:a16="http://schemas.microsoft.com/office/drawing/2014/main" id="{53CFDEA9-11ED-0CD6-EE55-ACC99017CDCC}"/>
              </a:ext>
            </a:extLst>
          </p:cNvPr>
          <p:cNvSpPr>
            <a:spLocks noGrp="1"/>
          </p:cNvSpPr>
          <p:nvPr>
            <p:ph idx="1"/>
          </p:nvPr>
        </p:nvSpPr>
        <p:spPr>
          <a:xfrm>
            <a:off x="331304" y="685800"/>
            <a:ext cx="10796944" cy="5486400"/>
          </a:xfrm>
        </p:spPr>
        <p:txBody>
          <a:bodyPr/>
          <a:lstStyle/>
          <a:p>
            <a:r>
              <a:rPr lang="fr-DZ" sz="3200" b="1"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Qu'est-ce que la recherche documentaire</a:t>
            </a:r>
            <a:r>
              <a:rPr lang="fr-DZ" sz="32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rPr>
              <a:t> ? </a:t>
            </a:r>
            <a:endParaRPr lang="fr-FR" sz="3200" kern="1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0" indent="0">
              <a:lnSpc>
                <a:spcPct val="150000"/>
              </a:lnSpc>
              <a:buNone/>
            </a:pPr>
            <a:r>
              <a:rPr lang="fr-DZ" sz="2400" kern="100" dirty="0">
                <a:effectLst/>
                <a:latin typeface="Calibri" panose="020F0502020204030204" pitchFamily="34" charset="0"/>
                <a:ea typeface="Calibri" panose="020F0502020204030204" pitchFamily="34" charset="0"/>
                <a:cs typeface="Arial" panose="020B0604020202020204" pitchFamily="34" charset="0"/>
              </a:rPr>
              <a:t>La recherche documentaire est le processus de recherche et de collecte d'informations pertinentes à partir de diverses sources documentaires, telles que des livres, des articles de journaux, des bases de données en ligne, des rapports, des sites web, etc. Elle est essentielle dans de nombreux domaines, y compris la recherche académique, la rédaction professionnelle, et même la prise de décision personnelle.</a:t>
            </a:r>
          </a:p>
          <a:p>
            <a:pPr marL="0" indent="0">
              <a:buNone/>
            </a:pPr>
            <a:endParaRPr lang="fr-DZ" dirty="0"/>
          </a:p>
        </p:txBody>
      </p:sp>
      <p:sp>
        <p:nvSpPr>
          <p:cNvPr id="4" name="Espace réservé de la date 3">
            <a:extLst>
              <a:ext uri="{FF2B5EF4-FFF2-40B4-BE49-F238E27FC236}">
                <a16:creationId xmlns:a16="http://schemas.microsoft.com/office/drawing/2014/main" id="{E99ABA21-BF57-8DDE-F292-41EE1457BFAF}"/>
              </a:ext>
            </a:extLst>
          </p:cNvPr>
          <p:cNvSpPr>
            <a:spLocks noGrp="1"/>
          </p:cNvSpPr>
          <p:nvPr>
            <p:ph type="dt" sz="half" idx="10"/>
          </p:nvPr>
        </p:nvSpPr>
        <p:spPr/>
        <p:txBody>
          <a:bodyPr/>
          <a:lstStyle/>
          <a:p>
            <a:fld id="{01E95D3A-0BD8-4446-89E1-B207A8FC378B}" type="datetime1">
              <a:rPr lang="fr-DZ" smtClean="0"/>
              <a:t>16/10/2023</a:t>
            </a:fld>
            <a:endParaRPr lang="fr-DZ"/>
          </a:p>
        </p:txBody>
      </p:sp>
      <p:sp>
        <p:nvSpPr>
          <p:cNvPr id="5" name="Espace réservé du pied de page 4">
            <a:extLst>
              <a:ext uri="{FF2B5EF4-FFF2-40B4-BE49-F238E27FC236}">
                <a16:creationId xmlns:a16="http://schemas.microsoft.com/office/drawing/2014/main" id="{C142DBD4-E464-3EDD-7458-78394E0C303A}"/>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E9A5368B-E8B6-93A6-3C52-681A9CA023CE}"/>
              </a:ext>
            </a:extLst>
          </p:cNvPr>
          <p:cNvSpPr>
            <a:spLocks noGrp="1"/>
          </p:cNvSpPr>
          <p:nvPr>
            <p:ph type="sldNum" sz="quarter" idx="12"/>
          </p:nvPr>
        </p:nvSpPr>
        <p:spPr/>
        <p:txBody>
          <a:bodyPr/>
          <a:lstStyle/>
          <a:p>
            <a:fld id="{780CBB45-6781-4EB6-89CA-DCE037E6F8B9}" type="slidenum">
              <a:rPr lang="fr-DZ" smtClean="0"/>
              <a:t>3</a:t>
            </a:fld>
            <a:endParaRPr lang="fr-DZ"/>
          </a:p>
        </p:txBody>
      </p:sp>
    </p:spTree>
    <p:extLst>
      <p:ext uri="{BB962C8B-B14F-4D97-AF65-F5344CB8AC3E}">
        <p14:creationId xmlns:p14="http://schemas.microsoft.com/office/powerpoint/2010/main" val="31881880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DFA57D-6A64-F1E1-4B5B-97B04D605944}"/>
              </a:ext>
            </a:extLst>
          </p:cNvPr>
          <p:cNvSpPr>
            <a:spLocks noGrp="1"/>
          </p:cNvSpPr>
          <p:nvPr>
            <p:ph type="title"/>
          </p:nvPr>
        </p:nvSpPr>
        <p:spPr>
          <a:xfrm>
            <a:off x="0" y="0"/>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I1.1 Intitulé</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 du sujet</a:t>
            </a:r>
            <a:endParaRPr lang="fr-DZ" dirty="0">
              <a:latin typeface="Arial" panose="020B0604020202020204" pitchFamily="34" charset="0"/>
              <a:cs typeface="Arial" panose="020B0604020202020204" pitchFamily="34" charset="0"/>
            </a:endParaRPr>
          </a:p>
        </p:txBody>
      </p:sp>
      <p:sp>
        <p:nvSpPr>
          <p:cNvPr id="3" name="Espace réservé du contenu 2">
            <a:extLst>
              <a:ext uri="{FF2B5EF4-FFF2-40B4-BE49-F238E27FC236}">
                <a16:creationId xmlns:a16="http://schemas.microsoft.com/office/drawing/2014/main" id="{A63EF75D-3DF6-FED6-CE00-5F87430B8651}"/>
              </a:ext>
            </a:extLst>
          </p:cNvPr>
          <p:cNvSpPr>
            <a:spLocks noGrp="1"/>
          </p:cNvSpPr>
          <p:nvPr>
            <p:ph idx="1"/>
          </p:nvPr>
        </p:nvSpPr>
        <p:spPr>
          <a:xfrm>
            <a:off x="159025" y="800326"/>
            <a:ext cx="11418685" cy="5371874"/>
          </a:xfrm>
        </p:spPr>
        <p:txBody>
          <a:bodyPr>
            <a:normAutofit/>
          </a:bodyPr>
          <a:lstStyle/>
          <a:p>
            <a:r>
              <a:rPr lang="fr-DZ" sz="1800" b="1" dirty="0">
                <a:effectLst/>
                <a:latin typeface="Calibri" panose="020F0502020204030204" pitchFamily="34" charset="0"/>
                <a:ea typeface="Calibri" panose="020F0502020204030204" pitchFamily="34" charset="0"/>
                <a:cs typeface="Arial" panose="020B0604020202020204" pitchFamily="34" charset="0"/>
              </a:rPr>
              <a:t>Définir votre sujet de recherche</a:t>
            </a:r>
            <a:endParaRPr lang="fr-FR" sz="1800" b="1" dirty="0">
              <a:effectLst/>
              <a:latin typeface="Calibri" panose="020F0502020204030204" pitchFamily="34" charset="0"/>
              <a:ea typeface="Calibri" panose="020F0502020204030204" pitchFamily="34" charset="0"/>
              <a:cs typeface="Arial" panose="020B0604020202020204" pitchFamily="34" charset="0"/>
            </a:endParaRPr>
          </a:p>
          <a:p>
            <a:pPr marL="0" indent="0">
              <a:lnSpc>
                <a:spcPct val="150000"/>
              </a:lnSpc>
              <a:spcAft>
                <a:spcPts val="800"/>
              </a:spcAft>
              <a:buNone/>
            </a:pPr>
            <a:r>
              <a:rPr lang="fr-DZ" sz="2400" kern="100" dirty="0">
                <a:effectLst/>
                <a:latin typeface="Calibri" panose="020F0502020204030204" pitchFamily="34" charset="0"/>
                <a:ea typeface="Calibri" panose="020F0502020204030204" pitchFamily="34" charset="0"/>
                <a:cs typeface="Arial" panose="020B0604020202020204" pitchFamily="34" charset="0"/>
              </a:rPr>
              <a:t>Sélectionner un sujet pour votre mémoire représente un défi considérable. Le choix d'un sujet de mémoire doit être minutieusement réfléchi, car il doit à la fois être pertinent, réalisable et susciter votre intérêt. </a:t>
            </a:r>
            <a:endParaRPr lang="fr-FR" sz="2400" kern="100" dirty="0">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pPr>
            <a:r>
              <a:rPr lang="fr-DZ" sz="2400" b="1" kern="100" dirty="0">
                <a:effectLst/>
                <a:latin typeface="Calibri" panose="020F0502020204030204" pitchFamily="34" charset="0"/>
                <a:ea typeface="Calibri" panose="020F0502020204030204" pitchFamily="34" charset="0"/>
                <a:cs typeface="Arial" panose="020B0604020202020204" pitchFamily="34" charset="0"/>
              </a:rPr>
              <a:t>Il doit vous intéresser.</a:t>
            </a:r>
            <a:endParaRPr lang="fr-FR" sz="2400" b="1"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pPr>
            <a:r>
              <a:rPr lang="fr-DZ" sz="2400" b="1" kern="100" dirty="0">
                <a:effectLst/>
                <a:latin typeface="Calibri" panose="020F0502020204030204" pitchFamily="34" charset="0"/>
                <a:ea typeface="Calibri" panose="020F0502020204030204" pitchFamily="34" charset="0"/>
                <a:cs typeface="Arial" panose="020B0604020202020204" pitchFamily="34" charset="0"/>
              </a:rPr>
              <a:t>Il doit permettre d'explorer des hypothèses par le biais d'une recherche authentique.</a:t>
            </a:r>
            <a:endParaRPr lang="fr-FR" sz="2400" b="1"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50000"/>
              </a:lnSpc>
              <a:spcAft>
                <a:spcPts val="800"/>
              </a:spcAft>
            </a:pPr>
            <a:r>
              <a:rPr lang="fr-DZ" sz="2400" b="1" kern="100" dirty="0">
                <a:effectLst/>
                <a:latin typeface="Calibri" panose="020F0502020204030204" pitchFamily="34" charset="0"/>
                <a:ea typeface="Calibri" panose="020F0502020204030204" pitchFamily="34" charset="0"/>
                <a:cs typeface="Arial" panose="020B0604020202020204" pitchFamily="34" charset="0"/>
              </a:rPr>
              <a:t>Il doit avoir une utilité personnelle pour vous (et potentiellement professionnelle).</a:t>
            </a:r>
          </a:p>
          <a:p>
            <a:pPr marL="0" indent="0">
              <a:buNone/>
            </a:pPr>
            <a:endParaRPr lang="fr-DZ" dirty="0"/>
          </a:p>
        </p:txBody>
      </p:sp>
      <p:sp>
        <p:nvSpPr>
          <p:cNvPr id="4" name="Espace réservé de la date 3">
            <a:extLst>
              <a:ext uri="{FF2B5EF4-FFF2-40B4-BE49-F238E27FC236}">
                <a16:creationId xmlns:a16="http://schemas.microsoft.com/office/drawing/2014/main" id="{50A05CF8-E6BF-90E5-9C7F-3DC25ACD861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3CAB3804-ABFD-FC27-1D3E-480CE120B3F1}"/>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6F9EBA88-3546-1C18-E12F-EAF3BD0EE9F9}"/>
              </a:ext>
            </a:extLst>
          </p:cNvPr>
          <p:cNvSpPr>
            <a:spLocks noGrp="1"/>
          </p:cNvSpPr>
          <p:nvPr>
            <p:ph type="sldNum" sz="quarter" idx="12"/>
          </p:nvPr>
        </p:nvSpPr>
        <p:spPr/>
        <p:txBody>
          <a:bodyPr/>
          <a:lstStyle/>
          <a:p>
            <a:fld id="{780CBB45-6781-4EB6-89CA-DCE037E6F8B9}" type="slidenum">
              <a:rPr lang="fr-DZ" smtClean="0"/>
              <a:t>4</a:t>
            </a:fld>
            <a:endParaRPr lang="fr-DZ"/>
          </a:p>
        </p:txBody>
      </p:sp>
    </p:spTree>
    <p:extLst>
      <p:ext uri="{BB962C8B-B14F-4D97-AF65-F5344CB8AC3E}">
        <p14:creationId xmlns:p14="http://schemas.microsoft.com/office/powerpoint/2010/main" val="2814840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4867422"/>
          </a:xfrm>
        </p:spPr>
        <p:txBody>
          <a:bodyPr/>
          <a:lstStyle/>
          <a:p>
            <a:pPr marL="0" indent="0">
              <a:lnSpc>
                <a:spcPct val="150000"/>
              </a:lnSpc>
              <a:buNone/>
            </a:pPr>
            <a:r>
              <a:rPr lang="fr-DZ" sz="2200" b="1" kern="100" dirty="0">
                <a:solidFill>
                  <a:srgbClr val="0070C0"/>
                </a:solidFill>
                <a:effectLst/>
                <a:latin typeface="Arial" panose="020B0604020202020204" pitchFamily="34" charset="0"/>
                <a:ea typeface="Calibri" panose="020F0502020204030204" pitchFamily="34" charset="0"/>
                <a:cs typeface="Arial" panose="020B0604020202020204" pitchFamily="34" charset="0"/>
              </a:rPr>
              <a:t>Les mots-clés d’un article scientifique : qu’est ce que c’est ?</a:t>
            </a:r>
            <a:endParaRPr lang="fr-FR" sz="2200" b="1" kern="100" dirty="0">
              <a:solidFill>
                <a:srgbClr val="0070C0"/>
              </a:solidFill>
              <a:effectLst/>
              <a:latin typeface="Arial" panose="020B0604020202020204" pitchFamily="34" charset="0"/>
              <a:ea typeface="Calibri" panose="020F0502020204030204" pitchFamily="34" charset="0"/>
              <a:cs typeface="Arial" panose="020B0604020202020204" pitchFamily="34" charset="0"/>
            </a:endParaRPr>
          </a:p>
          <a:p>
            <a:pPr marL="0" indent="0">
              <a:lnSpc>
                <a:spcPct val="150000"/>
              </a:lnSpc>
              <a:buNone/>
            </a:pPr>
            <a:r>
              <a:rPr lang="fr-DZ" kern="100" dirty="0">
                <a:effectLst/>
                <a:latin typeface="Arial" panose="020B0604020202020204" pitchFamily="34" charset="0"/>
                <a:ea typeface="Calibri" panose="020F0502020204030204" pitchFamily="34" charset="0"/>
                <a:cs typeface="Arial" panose="020B0604020202020204" pitchFamily="34" charset="0"/>
              </a:rPr>
              <a:t>Les mots-clés dans un domaine scientifique sont des termes ou des expressions significatifs qui décrivent et symbolisent de manière concise le contenu d'un sujet particulier. Ils occupent une fonction spécifique et définie au sein d'</a:t>
            </a:r>
            <a:r>
              <a:rPr lang="fr-FR" kern="100" dirty="0">
                <a:effectLst/>
                <a:latin typeface="Arial" panose="020B0604020202020204" pitchFamily="34" charset="0"/>
                <a:ea typeface="Calibri" panose="020F0502020204030204" pitchFamily="34" charset="0"/>
                <a:cs typeface="Arial" panose="020B0604020202020204" pitchFamily="34" charset="0"/>
              </a:rPr>
              <a:t>un </a:t>
            </a:r>
            <a:r>
              <a:rPr lang="fr-DZ" kern="100" dirty="0">
                <a:effectLst/>
                <a:latin typeface="Arial" panose="020B0604020202020204" pitchFamily="34" charset="0"/>
                <a:ea typeface="Calibri" panose="020F0502020204030204" pitchFamily="34" charset="0"/>
                <a:cs typeface="Arial" panose="020B0604020202020204" pitchFamily="34" charset="0"/>
              </a:rPr>
              <a:t>article</a:t>
            </a:r>
            <a:r>
              <a:rPr lang="fr-FR" kern="100" dirty="0">
                <a:effectLst/>
                <a:latin typeface="Arial" panose="020B0604020202020204" pitchFamily="34" charset="0"/>
                <a:ea typeface="Calibri" panose="020F0502020204030204" pitchFamily="34" charset="0"/>
                <a:cs typeface="Arial" panose="020B0604020202020204" pitchFamily="34" charset="0"/>
              </a:rPr>
              <a:t> ou dans un mémoire</a:t>
            </a:r>
            <a:r>
              <a:rPr lang="fr-DZ" kern="100" dirty="0">
                <a:effectLst/>
                <a:latin typeface="Arial" panose="020B0604020202020204" pitchFamily="34" charset="0"/>
                <a:ea typeface="Calibri" panose="020F0502020204030204" pitchFamily="34" charset="0"/>
                <a:cs typeface="Arial" panose="020B0604020202020204" pitchFamily="34" charset="0"/>
              </a:rPr>
              <a:t>, répondant ainsi à des directives spécifiques en matière de rédaction.</a:t>
            </a:r>
          </a:p>
          <a:p>
            <a:pPr marL="0" indent="0">
              <a:buNone/>
            </a:pPr>
            <a:endParaRPr lang="fr-DZ" dirty="0"/>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5</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I1.2 </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Liste des mots clés concernant le sujet</a:t>
            </a:r>
            <a:endParaRPr lang="fr-DZ"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2312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4867422"/>
          </a:xfrm>
        </p:spPr>
        <p:txBody>
          <a:bodyPr/>
          <a:lstStyle/>
          <a:p>
            <a:pPr marL="0" indent="0">
              <a:lnSpc>
                <a:spcPct val="107000"/>
              </a:lnSpc>
              <a:spcAft>
                <a:spcPts val="800"/>
              </a:spcAft>
              <a:buNone/>
            </a:pPr>
            <a:r>
              <a:rPr lang="fr-DZ" sz="2200" b="1" kern="100" dirty="0">
                <a:solidFill>
                  <a:srgbClr val="0070C0"/>
                </a:solidFill>
                <a:effectLst/>
                <a:latin typeface="Arial" panose="020B0604020202020204" pitchFamily="34" charset="0"/>
                <a:ea typeface="Calibri" panose="020F0502020204030204" pitchFamily="34" charset="0"/>
                <a:cs typeface="Arial" panose="020B0604020202020204" pitchFamily="34" charset="0"/>
              </a:rPr>
              <a:t>Comment sélectionner ses mots-clés ?</a:t>
            </a:r>
            <a:endParaRPr lang="fr-FR" sz="2200" b="1" kern="100" dirty="0">
              <a:solidFill>
                <a:srgbClr val="0070C0"/>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DZ" b="1" dirty="0">
                <a:effectLst/>
                <a:latin typeface="Arial" panose="020B0604020202020204" pitchFamily="34" charset="0"/>
                <a:ea typeface="Calibri" panose="020F0502020204030204" pitchFamily="34" charset="0"/>
                <a:cs typeface="Arial" panose="020B0604020202020204" pitchFamily="34" charset="0"/>
              </a:rPr>
              <a:t>Commencez par examiner le titre</a:t>
            </a:r>
            <a:r>
              <a:rPr lang="fr-FR" b="1" dirty="0">
                <a:effectLst/>
                <a:latin typeface="Arial" panose="020B0604020202020204" pitchFamily="34" charset="0"/>
                <a:ea typeface="Calibri" panose="020F0502020204030204" pitchFamily="34" charset="0"/>
                <a:cs typeface="Arial" panose="020B0604020202020204" pitchFamily="34" charset="0"/>
              </a:rPr>
              <a:t> </a:t>
            </a:r>
            <a:r>
              <a:rPr lang="fr-DZ" dirty="0">
                <a:effectLst/>
                <a:latin typeface="Arial" panose="020B0604020202020204" pitchFamily="34" charset="0"/>
                <a:ea typeface="Calibri" panose="020F0502020204030204" pitchFamily="34" charset="0"/>
                <a:cs typeface="Arial" panose="020B0604020202020204" pitchFamily="34" charset="0"/>
              </a:rPr>
              <a:t>: Les mots-clés devraient être en cohérence avec le titre de </a:t>
            </a:r>
            <a:r>
              <a:rPr lang="fr-FR" dirty="0">
                <a:effectLst/>
                <a:latin typeface="Arial" panose="020B0604020202020204" pitchFamily="34" charset="0"/>
                <a:ea typeface="Calibri" panose="020F0502020204030204" pitchFamily="34" charset="0"/>
                <a:cs typeface="Arial" panose="020B0604020202020204" pitchFamily="34" charset="0"/>
              </a:rPr>
              <a:t>l’article ou de mémoire.</a:t>
            </a:r>
          </a:p>
          <a:p>
            <a:pPr>
              <a:lnSpc>
                <a:spcPct val="107000"/>
              </a:lnSpc>
              <a:spcAft>
                <a:spcPts val="800"/>
              </a:spcAft>
            </a:pPr>
            <a:r>
              <a:rPr lang="fr-DZ" b="1" dirty="0">
                <a:effectLst/>
                <a:latin typeface="Arial" panose="020B0604020202020204" pitchFamily="34" charset="0"/>
                <a:ea typeface="Calibri" panose="020F0502020204030204" pitchFamily="34" charset="0"/>
                <a:cs typeface="Arial" panose="020B0604020202020204" pitchFamily="34" charset="0"/>
              </a:rPr>
              <a:t>Analysez ensuite le contenu intégral de l'article</a:t>
            </a:r>
            <a:r>
              <a:rPr lang="fr-FR" b="1" dirty="0">
                <a:latin typeface="Arial" panose="020B0604020202020204" pitchFamily="34" charset="0"/>
                <a:ea typeface="Calibri" panose="020F0502020204030204" pitchFamily="34" charset="0"/>
                <a:cs typeface="Arial" panose="020B0604020202020204" pitchFamily="34" charset="0"/>
              </a:rPr>
              <a:t> ou de mémoire</a:t>
            </a:r>
            <a:r>
              <a:rPr lang="fr-DZ" dirty="0">
                <a:effectLst/>
                <a:latin typeface="Arial" panose="020B0604020202020204" pitchFamily="34" charset="0"/>
                <a:ea typeface="Calibri" panose="020F0502020204030204" pitchFamily="34" charset="0"/>
                <a:cs typeface="Arial" panose="020B0604020202020204" pitchFamily="34" charset="0"/>
              </a:rPr>
              <a:t> : Explorez en profondeur le contenu de l'article</a:t>
            </a:r>
            <a:r>
              <a:rPr lang="fr-FR" dirty="0">
                <a:effectLst/>
                <a:latin typeface="Arial" panose="020B0604020202020204" pitchFamily="34" charset="0"/>
                <a:ea typeface="Calibri" panose="020F0502020204030204" pitchFamily="34" charset="0"/>
                <a:cs typeface="Arial" panose="020B0604020202020204" pitchFamily="34" charset="0"/>
              </a:rPr>
              <a:t> ou de mémoire</a:t>
            </a:r>
            <a:r>
              <a:rPr lang="fr-DZ" dirty="0">
                <a:effectLst/>
                <a:latin typeface="Arial" panose="020B0604020202020204" pitchFamily="34" charset="0"/>
                <a:ea typeface="Calibri" panose="020F0502020204030204" pitchFamily="34" charset="0"/>
                <a:cs typeface="Arial" panose="020B0604020202020204" pitchFamily="34" charset="0"/>
              </a:rPr>
              <a:t> afin d'identifier les thèmes et les concepts centraux. </a:t>
            </a:r>
            <a:endParaRPr lang="fr-FR" b="1" kern="100" dirty="0">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fr-DZ" b="1" kern="100" dirty="0">
                <a:effectLst/>
                <a:latin typeface="Arial" panose="020B0604020202020204" pitchFamily="34" charset="0"/>
                <a:ea typeface="Calibri" panose="020F0502020204030204" pitchFamily="34" charset="0"/>
                <a:cs typeface="Arial" panose="020B0604020202020204" pitchFamily="34" charset="0"/>
              </a:rPr>
              <a:t>Portez une attention particulière au résumé de l'article</a:t>
            </a:r>
            <a:r>
              <a:rPr lang="fr-DZ" kern="100" dirty="0">
                <a:effectLst/>
                <a:latin typeface="Arial" panose="020B0604020202020204" pitchFamily="34" charset="0"/>
                <a:ea typeface="Calibri" panose="020F0502020204030204" pitchFamily="34" charset="0"/>
                <a:cs typeface="Arial" panose="020B0604020202020204" pitchFamily="34" charset="0"/>
              </a:rPr>
              <a:t> : Le résumé offre généralement un aperçu des points clés de la recherche, ce qui en fait une source précieuse pour l'identification des mots-clés pertinents.</a:t>
            </a:r>
          </a:p>
          <a:p>
            <a:pPr marL="0" indent="0">
              <a:lnSpc>
                <a:spcPct val="107000"/>
              </a:lnSpc>
              <a:spcAft>
                <a:spcPts val="800"/>
              </a:spcAft>
              <a:buNone/>
            </a:pPr>
            <a:endParaRPr lang="fr-FR" sz="22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6</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I1.2 </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Liste des mots clés concernant le sujet</a:t>
            </a:r>
            <a:endParaRPr lang="fr-DZ"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9878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4867422"/>
          </a:xfrm>
        </p:spPr>
        <p:txBody>
          <a:bodyPr/>
          <a:lstStyle/>
          <a:p>
            <a:pPr marL="0" indent="0">
              <a:lnSpc>
                <a:spcPct val="107000"/>
              </a:lnSpc>
              <a:spcAft>
                <a:spcPts val="800"/>
              </a:spcAft>
              <a:buNone/>
            </a:pPr>
            <a:r>
              <a:rPr lang="fr-FR" sz="2200" b="1" kern="100" dirty="0">
                <a:solidFill>
                  <a:srgbClr val="0070C0"/>
                </a:solidFill>
                <a:latin typeface="Arial" panose="020B0604020202020204" pitchFamily="34" charset="0"/>
                <a:ea typeface="Calibri" panose="020F0502020204030204" pitchFamily="34" charset="0"/>
                <a:cs typeface="Arial" panose="020B0604020202020204" pitchFamily="34" charset="0"/>
              </a:rPr>
              <a:t>Exemple</a:t>
            </a:r>
            <a:endParaRPr lang="fr-FR" sz="2200" b="1" kern="100" dirty="0">
              <a:solidFill>
                <a:srgbClr val="0070C0"/>
              </a:solidFill>
              <a:effectLst/>
              <a:latin typeface="Arial" panose="020B0604020202020204" pitchFamily="34" charset="0"/>
              <a:ea typeface="Calibri" panose="020F0502020204030204" pitchFamily="34" charset="0"/>
              <a:cs typeface="Arial" panose="020B0604020202020204" pitchFamily="34" charset="0"/>
            </a:endParaRPr>
          </a:p>
          <a:p>
            <a:pPr algn="just"/>
            <a:r>
              <a:rPr lang="fr-FR" b="0" i="0" dirty="0">
                <a:solidFill>
                  <a:srgbClr val="0D405F"/>
                </a:solidFill>
                <a:effectLst/>
                <a:latin typeface="Constantia" panose="02030602050306030303" pitchFamily="18" charset="0"/>
              </a:rPr>
              <a:t>En français</a:t>
            </a:r>
          </a:p>
          <a:p>
            <a:pPr marL="0" indent="0">
              <a:buNone/>
            </a:pPr>
            <a:r>
              <a:rPr lang="fr-FR" b="1" i="0" dirty="0">
                <a:solidFill>
                  <a:srgbClr val="0D405F"/>
                </a:solidFill>
                <a:effectLst/>
                <a:latin typeface="Constantia" panose="02030602050306030303" pitchFamily="18" charset="0"/>
              </a:rPr>
              <a:t>Mots-clés</a:t>
            </a:r>
            <a:r>
              <a:rPr lang="fr-FR" b="0" i="0" dirty="0">
                <a:solidFill>
                  <a:srgbClr val="0D405F"/>
                </a:solidFill>
                <a:effectLst/>
                <a:latin typeface="Constantia" panose="02030602050306030303" pitchFamily="18" charset="0"/>
              </a:rPr>
              <a:t> : Moteur à courant continu, Moteur série, Vitesse à moteur Shunt, Simulation numérique</a:t>
            </a:r>
          </a:p>
          <a:p>
            <a:pPr marL="0" indent="0">
              <a:buNone/>
            </a:pPr>
            <a:endParaRPr lang="fr-FR" b="0" i="0" dirty="0">
              <a:solidFill>
                <a:srgbClr val="0D405F"/>
              </a:solidFill>
              <a:effectLst/>
              <a:latin typeface="Constantia" panose="02030602050306030303" pitchFamily="18" charset="0"/>
            </a:endParaRPr>
          </a:p>
          <a:p>
            <a:pPr algn="just"/>
            <a:r>
              <a:rPr lang="fr-FR" b="0" i="0" dirty="0">
                <a:solidFill>
                  <a:srgbClr val="0D405F"/>
                </a:solidFill>
                <a:effectLst/>
                <a:latin typeface="Constantia" panose="02030602050306030303" pitchFamily="18" charset="0"/>
              </a:rPr>
              <a:t>En anglais</a:t>
            </a:r>
          </a:p>
          <a:p>
            <a:pPr marL="0" indent="0" algn="just">
              <a:buNone/>
            </a:pPr>
            <a:r>
              <a:rPr lang="fr-FR" b="1" i="0" dirty="0">
                <a:solidFill>
                  <a:srgbClr val="0D405F"/>
                </a:solidFill>
                <a:effectLst/>
                <a:latin typeface="Constantia" panose="02030602050306030303" pitchFamily="18" charset="0"/>
              </a:rPr>
              <a:t>Keywords</a:t>
            </a:r>
            <a:r>
              <a:rPr lang="fr-FR" b="0" i="0" dirty="0">
                <a:solidFill>
                  <a:srgbClr val="0D405F"/>
                </a:solidFill>
                <a:effectLst/>
                <a:latin typeface="Constantia" panose="02030602050306030303" pitchFamily="18" charset="0"/>
              </a:rPr>
              <a:t>: Direct </a:t>
            </a:r>
            <a:r>
              <a:rPr lang="fr-FR" b="0" i="0" dirty="0" err="1">
                <a:solidFill>
                  <a:srgbClr val="0D405F"/>
                </a:solidFill>
                <a:effectLst/>
                <a:latin typeface="Constantia" panose="02030602050306030303" pitchFamily="18" charset="0"/>
              </a:rPr>
              <a:t>current</a:t>
            </a:r>
            <a:r>
              <a:rPr lang="fr-FR" b="0" i="0" dirty="0">
                <a:solidFill>
                  <a:srgbClr val="0D405F"/>
                </a:solidFill>
                <a:effectLst/>
                <a:latin typeface="Constantia" panose="02030602050306030303" pitchFamily="18" charset="0"/>
              </a:rPr>
              <a:t> </a:t>
            </a:r>
            <a:r>
              <a:rPr lang="fr-FR" b="0" i="0" dirty="0" err="1">
                <a:solidFill>
                  <a:srgbClr val="0D405F"/>
                </a:solidFill>
                <a:effectLst/>
                <a:latin typeface="Constantia" panose="02030602050306030303" pitchFamily="18" charset="0"/>
              </a:rPr>
              <a:t>motor</a:t>
            </a:r>
            <a:r>
              <a:rPr lang="fr-FR" b="0" i="0" dirty="0">
                <a:solidFill>
                  <a:srgbClr val="0D405F"/>
                </a:solidFill>
                <a:effectLst/>
                <a:latin typeface="Constantia" panose="02030602050306030303" pitchFamily="18" charset="0"/>
              </a:rPr>
              <a:t>, </a:t>
            </a:r>
            <a:r>
              <a:rPr lang="fr-FR" b="0" i="0" dirty="0" err="1">
                <a:solidFill>
                  <a:srgbClr val="0D405F"/>
                </a:solidFill>
                <a:effectLst/>
                <a:latin typeface="Constantia" panose="02030602050306030303" pitchFamily="18" charset="0"/>
              </a:rPr>
              <a:t>Series</a:t>
            </a:r>
            <a:r>
              <a:rPr lang="fr-FR" b="0" i="0" dirty="0">
                <a:solidFill>
                  <a:srgbClr val="0D405F"/>
                </a:solidFill>
                <a:effectLst/>
                <a:latin typeface="Constantia" panose="02030602050306030303" pitchFamily="18" charset="0"/>
              </a:rPr>
              <a:t> </a:t>
            </a:r>
            <a:r>
              <a:rPr lang="fr-FR" b="0" i="0" dirty="0" err="1">
                <a:solidFill>
                  <a:srgbClr val="0D405F"/>
                </a:solidFill>
                <a:effectLst/>
                <a:latin typeface="Constantia" panose="02030602050306030303" pitchFamily="18" charset="0"/>
              </a:rPr>
              <a:t>motor</a:t>
            </a:r>
            <a:r>
              <a:rPr lang="fr-FR" b="0" i="0" dirty="0">
                <a:solidFill>
                  <a:srgbClr val="0D405F"/>
                </a:solidFill>
                <a:effectLst/>
                <a:latin typeface="Constantia" panose="02030602050306030303" pitchFamily="18" charset="0"/>
              </a:rPr>
              <a:t>, Shunt </a:t>
            </a:r>
            <a:r>
              <a:rPr lang="fr-FR" b="0" i="0" dirty="0" err="1">
                <a:solidFill>
                  <a:srgbClr val="0D405F"/>
                </a:solidFill>
                <a:effectLst/>
                <a:latin typeface="Constantia" panose="02030602050306030303" pitchFamily="18" charset="0"/>
              </a:rPr>
              <a:t>motor</a:t>
            </a:r>
            <a:r>
              <a:rPr lang="fr-FR" b="0" i="0" dirty="0">
                <a:solidFill>
                  <a:srgbClr val="0D405F"/>
                </a:solidFill>
                <a:effectLst/>
                <a:latin typeface="Constantia" panose="02030602050306030303" pitchFamily="18" charset="0"/>
              </a:rPr>
              <a:t> speed, </a:t>
            </a:r>
            <a:r>
              <a:rPr lang="fr-FR" b="0" i="0" dirty="0" err="1">
                <a:solidFill>
                  <a:srgbClr val="0D405F"/>
                </a:solidFill>
                <a:effectLst/>
                <a:latin typeface="Constantia" panose="02030602050306030303" pitchFamily="18" charset="0"/>
              </a:rPr>
              <a:t>Numerical</a:t>
            </a:r>
            <a:r>
              <a:rPr lang="fr-FR" b="0" i="0" dirty="0">
                <a:solidFill>
                  <a:srgbClr val="0D405F"/>
                </a:solidFill>
                <a:effectLst/>
                <a:latin typeface="Constantia" panose="02030602050306030303" pitchFamily="18" charset="0"/>
              </a:rPr>
              <a:t> simulation</a:t>
            </a:r>
            <a:endParaRPr lang="fr-FR" sz="22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7</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I1.2 </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Liste des mots clés concernant le sujet</a:t>
            </a:r>
            <a:endParaRPr lang="fr-DZ"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0084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5162842"/>
          </a:xfrm>
        </p:spPr>
        <p:txBody>
          <a:bodyPr>
            <a:normAutofit/>
          </a:bodyPr>
          <a:lstStyle/>
          <a:p>
            <a:pPr>
              <a:lnSpc>
                <a:spcPct val="107000"/>
              </a:lnSpc>
              <a:spcAft>
                <a:spcPts val="800"/>
              </a:spcAft>
              <a:buFont typeface="Arial" panose="020B0604020202020204" pitchFamily="34" charset="0"/>
              <a:buChar char="•"/>
            </a:pPr>
            <a:r>
              <a:rPr lang="fr-DZ" b="1" kern="100" dirty="0">
                <a:effectLst/>
                <a:latin typeface="Calibri" panose="020F0502020204030204" pitchFamily="34" charset="0"/>
                <a:ea typeface="Calibri" panose="020F0502020204030204" pitchFamily="34" charset="0"/>
                <a:cs typeface="Arial" panose="020B0604020202020204" pitchFamily="34" charset="0"/>
              </a:rPr>
              <a:t>Définir clairement votre sujet de recherche :</a:t>
            </a:r>
            <a:r>
              <a:rPr lang="fr-DZ" kern="100" dirty="0">
                <a:effectLst/>
                <a:latin typeface="Calibri" panose="020F0502020204030204" pitchFamily="34" charset="0"/>
                <a:ea typeface="Calibri" panose="020F0502020204030204" pitchFamily="34" charset="0"/>
                <a:cs typeface="Arial" panose="020B0604020202020204" pitchFamily="34" charset="0"/>
              </a:rPr>
              <a:t> Identifiez les questions clés que vous cherchez à résoudre et les objectifs de votre étude.</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Font typeface="Arial" panose="020B0604020202020204" pitchFamily="34" charset="0"/>
              <a:buChar char="•"/>
            </a:pPr>
            <a:r>
              <a:rPr lang="fr-DZ" b="1" kern="100" dirty="0">
                <a:effectLst/>
                <a:latin typeface="Calibri" panose="020F0502020204030204" pitchFamily="34" charset="0"/>
                <a:ea typeface="Calibri" panose="020F0502020204030204" pitchFamily="34" charset="0"/>
                <a:cs typeface="Arial" panose="020B0604020202020204" pitchFamily="34" charset="0"/>
              </a:rPr>
              <a:t>Bibliothèques et bases de données :</a:t>
            </a:r>
            <a:r>
              <a:rPr lang="fr-DZ" kern="100" dirty="0">
                <a:effectLst/>
                <a:latin typeface="Calibri" panose="020F0502020204030204" pitchFamily="34" charset="0"/>
                <a:ea typeface="Calibri" panose="020F0502020204030204" pitchFamily="34" charset="0"/>
                <a:cs typeface="Arial" panose="020B0604020202020204" pitchFamily="34" charset="0"/>
              </a:rPr>
              <a:t>. Utilisez des catalogues de bibliothèques, des bases de données académiques (comme PubMed, </a:t>
            </a:r>
            <a:r>
              <a:rPr lang="fr-DZ" kern="100" dirty="0" err="1">
                <a:effectLst/>
                <a:latin typeface="Calibri" panose="020F0502020204030204" pitchFamily="34" charset="0"/>
                <a:ea typeface="Calibri" panose="020F0502020204030204" pitchFamily="34" charset="0"/>
                <a:cs typeface="Arial" panose="020B0604020202020204" pitchFamily="34" charset="0"/>
              </a:rPr>
              <a:t>Scopus</a:t>
            </a:r>
            <a:r>
              <a:rPr lang="fr-DZ" kern="100" dirty="0">
                <a:effectLst/>
                <a:latin typeface="Calibri" panose="020F0502020204030204" pitchFamily="34" charset="0"/>
                <a:ea typeface="Calibri" panose="020F0502020204030204" pitchFamily="34" charset="0"/>
                <a:cs typeface="Arial" panose="020B0604020202020204" pitchFamily="34" charset="0"/>
              </a:rPr>
              <a:t>, Web of Science, etc.) pour rechercher des articles, des livres, des revues et des thèses pertinents.</a:t>
            </a:r>
          </a:p>
          <a:p>
            <a:pPr>
              <a:lnSpc>
                <a:spcPct val="107000"/>
              </a:lnSpc>
              <a:spcAft>
                <a:spcPts val="800"/>
              </a:spcAft>
              <a:buFont typeface="Arial" panose="020B0604020202020204" pitchFamily="34" charset="0"/>
              <a:buChar char="•"/>
            </a:pPr>
            <a:r>
              <a:rPr lang="fr-DZ" b="1" kern="100" dirty="0">
                <a:effectLst/>
                <a:latin typeface="Calibri" panose="020F0502020204030204" pitchFamily="34" charset="0"/>
                <a:ea typeface="Calibri" panose="020F0502020204030204" pitchFamily="34" charset="0"/>
                <a:cs typeface="Arial" panose="020B0604020202020204" pitchFamily="34" charset="0"/>
              </a:rPr>
              <a:t>Articles de revue</a:t>
            </a:r>
            <a:r>
              <a:rPr lang="fr-DZ" kern="100" dirty="0">
                <a:effectLst/>
                <a:latin typeface="Calibri" panose="020F0502020204030204" pitchFamily="34" charset="0"/>
                <a:ea typeface="Calibri" panose="020F0502020204030204" pitchFamily="34" charset="0"/>
                <a:cs typeface="Arial" panose="020B0604020202020204" pitchFamily="34" charset="0"/>
              </a:rPr>
              <a:t> : Les articles de revue sont souvent un point de départ idéal pour obtenir une vue d'ensemble du domaine de recherche. </a:t>
            </a:r>
            <a:endParaRPr lang="fr-FR"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Font typeface="Arial" panose="020B0604020202020204" pitchFamily="34" charset="0"/>
              <a:buChar char="•"/>
            </a:pPr>
            <a:r>
              <a:rPr lang="fr-DZ" b="1" kern="100" dirty="0">
                <a:effectLst/>
                <a:latin typeface="Calibri" panose="020F0502020204030204" pitchFamily="34" charset="0"/>
                <a:ea typeface="Calibri" panose="020F0502020204030204" pitchFamily="34" charset="0"/>
                <a:cs typeface="Arial" panose="020B0604020202020204" pitchFamily="34" charset="0"/>
              </a:rPr>
              <a:t>Livres et manuels</a:t>
            </a:r>
            <a:r>
              <a:rPr lang="fr-DZ" kern="100" dirty="0">
                <a:effectLst/>
                <a:latin typeface="Calibri" panose="020F0502020204030204" pitchFamily="34" charset="0"/>
                <a:ea typeface="Calibri" panose="020F0502020204030204" pitchFamily="34" charset="0"/>
                <a:cs typeface="Arial" panose="020B0604020202020204" pitchFamily="34" charset="0"/>
              </a:rPr>
              <a:t> : Les livres et les manuels universitaires sont une source précieuse pour comprendre les concepts et les théories fondamentales liés à votre sujet. Ils peuvent fournir une base solide pour votre compréhension.</a:t>
            </a:r>
          </a:p>
          <a:p>
            <a:pPr>
              <a:lnSpc>
                <a:spcPct val="107000"/>
              </a:lnSpc>
              <a:spcAft>
                <a:spcPts val="800"/>
              </a:spcAft>
              <a:buFont typeface="Arial" panose="020B0604020202020204" pitchFamily="34" charset="0"/>
              <a:buChar char="•"/>
            </a:pPr>
            <a:r>
              <a:rPr lang="fr-DZ" b="1" kern="100" dirty="0">
                <a:effectLst/>
                <a:latin typeface="Calibri" panose="020F0502020204030204" pitchFamily="34" charset="0"/>
                <a:ea typeface="Calibri" panose="020F0502020204030204" pitchFamily="34" charset="0"/>
                <a:cs typeface="Arial" panose="020B0604020202020204" pitchFamily="34" charset="0"/>
              </a:rPr>
              <a:t>Communications académiques</a:t>
            </a:r>
            <a:r>
              <a:rPr lang="fr-DZ" kern="100" dirty="0">
                <a:effectLst/>
                <a:latin typeface="Calibri" panose="020F0502020204030204" pitchFamily="34" charset="0"/>
                <a:ea typeface="Calibri" panose="020F0502020204030204" pitchFamily="34" charset="0"/>
                <a:cs typeface="Arial" panose="020B0604020202020204" pitchFamily="34" charset="0"/>
              </a:rPr>
              <a:t> : Cherchez des actes de conférences, des résumés de conférences et des présentations académiques. </a:t>
            </a:r>
          </a:p>
          <a:p>
            <a:pPr marL="0" indent="0">
              <a:lnSpc>
                <a:spcPct val="107000"/>
              </a:lnSpc>
              <a:spcAft>
                <a:spcPts val="800"/>
              </a:spcAft>
              <a:buNone/>
            </a:pPr>
            <a:endParaRPr lang="fr-FR" sz="22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8</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I1.3 </a:t>
            </a:r>
            <a:r>
              <a:rPr lang="fr-DZ"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Rassembler l'information de base</a:t>
            </a:r>
            <a:endParaRPr lang="fr-DZ"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2446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D024FB7-DE60-3C0E-B1E3-0117748D3C3F}"/>
              </a:ext>
            </a:extLst>
          </p:cNvPr>
          <p:cNvSpPr>
            <a:spLocks noGrp="1"/>
          </p:cNvSpPr>
          <p:nvPr>
            <p:ph idx="1"/>
          </p:nvPr>
        </p:nvSpPr>
        <p:spPr>
          <a:xfrm>
            <a:off x="168812" y="956604"/>
            <a:ext cx="10959436" cy="4501661"/>
          </a:xfrm>
        </p:spPr>
        <p:txBody>
          <a:bodyPr>
            <a:normAutofit/>
          </a:bodyPr>
          <a:lstStyle/>
          <a:p>
            <a:pPr marL="0" indent="0" algn="just">
              <a:lnSpc>
                <a:spcPct val="150000"/>
              </a:lnSpc>
              <a:spcAft>
                <a:spcPts val="800"/>
              </a:spcAft>
              <a:buNone/>
            </a:pPr>
            <a:r>
              <a:rPr lang="fr-FR" sz="2400" b="0" i="0" dirty="0">
                <a:effectLst/>
                <a:latin typeface="Arial" panose="020B0604020202020204" pitchFamily="34" charset="0"/>
                <a:cs typeface="Arial" panose="020B0604020202020204" pitchFamily="34" charset="0"/>
              </a:rPr>
              <a:t>L'Information Scientifique et Technique englobe toutes les données conçues pour servir les besoins des domaines de la recherche, de l'enseignement et de l'industrie. Fondamentale pour générer des connaissances et un enjeu crucial dans la compétition à la fois économique et scientifique, elle se distingue par sa dimension internationale, sa légitimité au sein d'une communauté d'experts, et son recours à des méthodes de médiation et d'outils informatiques.</a:t>
            </a:r>
            <a:endParaRPr lang="fr-FR" sz="2400" b="1" kern="100" dirty="0">
              <a:latin typeface="Arial" panose="020B0604020202020204" pitchFamily="34" charset="0"/>
              <a:ea typeface="Calibri" panose="020F050202020403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6EDC6B83-9067-4D79-3752-D41792973422}"/>
              </a:ext>
            </a:extLst>
          </p:cNvPr>
          <p:cNvSpPr>
            <a:spLocks noGrp="1"/>
          </p:cNvSpPr>
          <p:nvPr>
            <p:ph type="dt" sz="half" idx="10"/>
          </p:nvPr>
        </p:nvSpPr>
        <p:spPr/>
        <p:txBody>
          <a:bodyPr/>
          <a:lstStyle/>
          <a:p>
            <a:fld id="{9048ACA4-EA99-4CBE-9F95-A1209E1E5EDD}" type="datetime1">
              <a:rPr lang="fr-DZ" smtClean="0"/>
              <a:t>16/10/2023</a:t>
            </a:fld>
            <a:endParaRPr lang="fr-DZ"/>
          </a:p>
        </p:txBody>
      </p:sp>
      <p:sp>
        <p:nvSpPr>
          <p:cNvPr id="5" name="Espace réservé du pied de page 4">
            <a:extLst>
              <a:ext uri="{FF2B5EF4-FFF2-40B4-BE49-F238E27FC236}">
                <a16:creationId xmlns:a16="http://schemas.microsoft.com/office/drawing/2014/main" id="{80F88D16-5B38-9540-FC45-26DDADA71483}"/>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BA208413-56E6-1E3E-E1B4-BD5468860669}"/>
              </a:ext>
            </a:extLst>
          </p:cNvPr>
          <p:cNvSpPr>
            <a:spLocks noGrp="1"/>
          </p:cNvSpPr>
          <p:nvPr>
            <p:ph type="sldNum" sz="quarter" idx="12"/>
          </p:nvPr>
        </p:nvSpPr>
        <p:spPr/>
        <p:txBody>
          <a:bodyPr/>
          <a:lstStyle/>
          <a:p>
            <a:fld id="{780CBB45-6781-4EB6-89CA-DCE037E6F8B9}" type="slidenum">
              <a:rPr lang="fr-DZ" smtClean="0"/>
              <a:t>9</a:t>
            </a:fld>
            <a:endParaRPr lang="fr-DZ"/>
          </a:p>
        </p:txBody>
      </p:sp>
      <p:sp>
        <p:nvSpPr>
          <p:cNvPr id="7" name="Titre 1">
            <a:extLst>
              <a:ext uri="{FF2B5EF4-FFF2-40B4-BE49-F238E27FC236}">
                <a16:creationId xmlns:a16="http://schemas.microsoft.com/office/drawing/2014/main" id="{3056EDDD-1695-BD1E-E0A6-EC15C354E3A4}"/>
              </a:ext>
            </a:extLst>
          </p:cNvPr>
          <p:cNvSpPr>
            <a:spLocks noGrp="1"/>
          </p:cNvSpPr>
          <p:nvPr>
            <p:ph type="title"/>
          </p:nvPr>
        </p:nvSpPr>
        <p:spPr>
          <a:xfrm>
            <a:off x="168812" y="55693"/>
            <a:ext cx="10058400" cy="800326"/>
          </a:xfrm>
        </p:spPr>
        <p:txBody>
          <a:bodyPr>
            <a:normAutofit/>
          </a:bodyPr>
          <a:lstStyle/>
          <a:p>
            <a:r>
              <a:rPr lang="fr-FR" sz="20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I1.4 </a:t>
            </a:r>
            <a:r>
              <a:rPr lang="fr-DZ" sz="1800" b="1" kern="0" dirty="0">
                <a:solidFill>
                  <a:srgbClr val="00B050"/>
                </a:solidFill>
                <a:effectLst/>
                <a:latin typeface="Arial" panose="020B0604020202020204" pitchFamily="34" charset="0"/>
                <a:ea typeface="Times New Roman" panose="02020603050405020304" pitchFamily="18" charset="0"/>
                <a:cs typeface="Arial" panose="020B0604020202020204" pitchFamily="34" charset="0"/>
              </a:rPr>
              <a:t>Les informations recherchées </a:t>
            </a:r>
            <a:endParaRPr lang="fr-DZ" b="1" dirty="0">
              <a:solidFill>
                <a:srgbClr val="00B05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960476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ype de bois">
  <a:themeElements>
    <a:clrScheme name="Type de boi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Type de bois">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ype de bois">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TM03090434[[fn=Type de bois]]</Template>
  <TotalTime>3965</TotalTime>
  <Words>1665</Words>
  <Application>Microsoft Office PowerPoint</Application>
  <PresentationFormat>Grand écran</PresentationFormat>
  <Paragraphs>162</Paragraphs>
  <Slides>21</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21</vt:i4>
      </vt:variant>
    </vt:vector>
  </HeadingPairs>
  <TitlesOfParts>
    <vt:vector size="30" baseType="lpstr">
      <vt:lpstr>Arial</vt:lpstr>
      <vt:lpstr>Calibri</vt:lpstr>
      <vt:lpstr>Constantia</vt:lpstr>
      <vt:lpstr>Rockwell</vt:lpstr>
      <vt:lpstr>Rockwell Condensed</vt:lpstr>
      <vt:lpstr>Söhne</vt:lpstr>
      <vt:lpstr>Symbol</vt:lpstr>
      <vt:lpstr>Wingdings</vt:lpstr>
      <vt:lpstr>Type de bois</vt:lpstr>
      <vt:lpstr>Recherche documentaire et conception de mémoire</vt:lpstr>
      <vt:lpstr>Plan Recherche documentaire </vt:lpstr>
      <vt:lpstr>Chapitre I-1 : Définition du sujet</vt:lpstr>
      <vt:lpstr>I1.1 Intitulé du sujet</vt:lpstr>
      <vt:lpstr>I1.2 Liste des mots clés concernant le sujet</vt:lpstr>
      <vt:lpstr>I1.2 Liste des mots clés concernant le sujet</vt:lpstr>
      <vt:lpstr>I1.2 Liste des mots clés concernant le sujet</vt:lpstr>
      <vt:lpstr>I1.3 Rassembler l'information de base</vt:lpstr>
      <vt:lpstr>I1.4 Les informations recherchées </vt:lpstr>
      <vt:lpstr>I1.5 Faire le point sur ses connaissances dans le domaine</vt:lpstr>
      <vt:lpstr>I1.5 Faire le point sur ses connaissances dans le domaine</vt:lpstr>
      <vt:lpstr>Chapitre I-2 : Sélectionner les sources d'information</vt:lpstr>
      <vt:lpstr>COMMENT CHOISIR LES SOURCES D'INFORMATION PERTINENTES ? </vt:lpstr>
      <vt:lpstr>COMMENT CHOISIR LES SOURCES D'INFORMATION PERTINENTES ? </vt:lpstr>
      <vt:lpstr> LES RESSOURCES DOCUMENTAIRES DISPONIBLES</vt:lpstr>
      <vt:lpstr> Chapitre3 : Localiser les documents</vt:lpstr>
      <vt:lpstr>3.1 Définition</vt:lpstr>
      <vt:lpstr>3.2 Les techniques de recherche</vt:lpstr>
      <vt:lpstr>3.2 Les opérateurs de recherche</vt:lpstr>
      <vt:lpstr>3.2 Les opérateurs de recherche</vt:lpstr>
      <vt:lpstr>3.2 Les opérateurs de recherche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Recherche documentaire et conception de mémoire</dc:title>
  <dc:creator>SAIDI Farah</dc:creator>
  <cp:lastModifiedBy>SAIDI Farah</cp:lastModifiedBy>
  <cp:revision>17</cp:revision>
  <dcterms:created xsi:type="dcterms:W3CDTF">2023-10-01T09:53:03Z</dcterms:created>
  <dcterms:modified xsi:type="dcterms:W3CDTF">2023-10-17T09:27:34Z</dcterms:modified>
</cp:coreProperties>
</file>