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diagrams/colors8.xml" ContentType="application/vnd.openxmlformats-officedocument.drawingml.diagramColors+xml"/>
  <Override PartName="/ppt/diagrams/layout1.xml" ContentType="application/vnd.openxmlformats-officedocument.drawingml.diagramLayout+xml"/>
  <Override PartName="/ppt/diagrams/data2.xml" ContentType="application/vnd.openxmlformats-officedocument.drawingml.diagramData+xml"/>
  <Override PartName="/ppt/diagrams/drawing7.xml" ContentType="application/vnd.ms-office.drawingml.diagramDrawing+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diagrams/drawing6.xml" ContentType="application/vnd.ms-office.drawingml.diagramDrawing+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docProps/core.xml" ContentType="application/vnd.openxmlformats-package.core-properties+xml"/>
  <Override PartName="/ppt/diagrams/drawing4.xml" ContentType="application/vnd.ms-office.drawingml.diagramDrawing+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diagrams/layout3.xml" ContentType="application/vnd.openxmlformats-officedocument.drawingml.diagramLayout+xml"/>
  <Override PartName="/ppt/diagrams/data4.xml" ContentType="application/vnd.openxmlformats-officedocument.drawingml.diagramData+xml"/>
  <Override PartName="/ppt/slides/slide79.xml" ContentType="application/vnd.openxmlformats-officedocument.presentationml.slide+xml"/>
  <Override PartName="/ppt/diagrams/colors6.xml" ContentType="application/vnd.openxmlformats-officedocument.drawingml.diagramColors+xml"/>
  <Override PartName="/ppt/diagrams/quickStyle9.xml" ContentType="application/vnd.openxmlformats-officedocument.drawingml.diagramStyl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diagrams/drawing5.xml" ContentType="application/vnd.ms-office.drawingml.diagramDrawing+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diagrams/colors2.xml" ContentType="application/vnd.openxmlformats-officedocument.drawingml.diagramColors+xml"/>
  <Override PartName="/ppt/diagrams/quickStyle5.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6" r:id="rId15"/>
    <p:sldId id="270" r:id="rId16"/>
    <p:sldId id="271" r:id="rId17"/>
    <p:sldId id="272" r:id="rId18"/>
    <p:sldId id="273" r:id="rId19"/>
    <p:sldId id="274" r:id="rId20"/>
    <p:sldId id="275"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2" r:id="rId67"/>
    <p:sldId id="323" r:id="rId68"/>
    <p:sldId id="324" r:id="rId69"/>
    <p:sldId id="325" r:id="rId70"/>
    <p:sldId id="326" r:id="rId71"/>
    <p:sldId id="327" r:id="rId72"/>
    <p:sldId id="328" r:id="rId73"/>
    <p:sldId id="329" r:id="rId74"/>
    <p:sldId id="330" r:id="rId75"/>
    <p:sldId id="331" r:id="rId76"/>
    <p:sldId id="332" r:id="rId77"/>
    <p:sldId id="333" r:id="rId78"/>
    <p:sldId id="334" r:id="rId79"/>
    <p:sldId id="335" r:id="rId80"/>
    <p:sldId id="336" r:id="rId81"/>
    <p:sldId id="338" r:id="rId82"/>
    <p:sldId id="339" r:id="rId83"/>
    <p:sldId id="337" r:id="rId84"/>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94A1C9-A6FF-4FCB-B6D9-4AD1BF26A213}" type="doc">
      <dgm:prSet loTypeId="urn:microsoft.com/office/officeart/2005/8/layout/cycle6" loCatId="cycle" qsTypeId="urn:microsoft.com/office/officeart/2005/8/quickstyle/simple1" qsCatId="simple" csTypeId="urn:microsoft.com/office/officeart/2005/8/colors/accent1_2" csCatId="accent1" phldr="1"/>
      <dgm:spPr/>
      <dgm:t>
        <a:bodyPr/>
        <a:lstStyle/>
        <a:p>
          <a:pPr rtl="1"/>
          <a:endParaRPr lang="ar-DZ"/>
        </a:p>
      </dgm:t>
    </dgm:pt>
    <dgm:pt modelId="{75D527EE-DEF1-48DF-AE86-55592236C1E1}">
      <dgm:prSet phldrT="[Texte]"/>
      <dgm:spPr/>
      <dgm:t>
        <a:bodyPr/>
        <a:lstStyle/>
        <a:p>
          <a:pPr rtl="1"/>
          <a:r>
            <a:rPr lang="ar-DZ" b="1" dirty="0" smtClean="0">
              <a:solidFill>
                <a:schemeClr val="tx1"/>
              </a:solidFill>
            </a:rPr>
            <a:t>تحديد و تحليل احتياجات التكوين</a:t>
          </a:r>
          <a:endParaRPr lang="ar-DZ" b="1" dirty="0">
            <a:solidFill>
              <a:schemeClr val="tx1"/>
            </a:solidFill>
          </a:endParaRPr>
        </a:p>
      </dgm:t>
    </dgm:pt>
    <dgm:pt modelId="{94B48BA1-7469-4628-A1F4-DDFDB820331A}" type="parTrans" cxnId="{C587C318-1D60-4AA1-90F9-8674B4CFB835}">
      <dgm:prSet/>
      <dgm:spPr/>
      <dgm:t>
        <a:bodyPr/>
        <a:lstStyle/>
        <a:p>
          <a:pPr rtl="1"/>
          <a:endParaRPr lang="ar-DZ"/>
        </a:p>
      </dgm:t>
    </dgm:pt>
    <dgm:pt modelId="{EB399780-9FBC-4F3F-B771-FD33C356DC06}" type="sibTrans" cxnId="{C587C318-1D60-4AA1-90F9-8674B4CFB835}">
      <dgm:prSet/>
      <dgm:spPr/>
      <dgm:t>
        <a:bodyPr/>
        <a:lstStyle/>
        <a:p>
          <a:pPr rtl="1"/>
          <a:endParaRPr lang="ar-DZ"/>
        </a:p>
      </dgm:t>
    </dgm:pt>
    <dgm:pt modelId="{61CBAFE7-095C-44CE-A675-149B4ED19CC9}">
      <dgm:prSet phldrT="[Texte]"/>
      <dgm:spPr/>
      <dgm:t>
        <a:bodyPr/>
        <a:lstStyle/>
        <a:p>
          <a:pPr rtl="1"/>
          <a:r>
            <a:rPr lang="ar-DZ" b="1" dirty="0" smtClean="0">
              <a:solidFill>
                <a:schemeClr val="tx1"/>
              </a:solidFill>
            </a:rPr>
            <a:t>تخطيط </a:t>
          </a:r>
          <a:r>
            <a:rPr lang="ar-DZ" b="1" dirty="0" smtClean="0">
              <a:solidFill>
                <a:schemeClr val="tx1"/>
              </a:solidFill>
            </a:rPr>
            <a:t>و تصميم مخطط التكوين</a:t>
          </a:r>
          <a:endParaRPr lang="ar-DZ" b="1" dirty="0">
            <a:solidFill>
              <a:schemeClr val="tx1"/>
            </a:solidFill>
          </a:endParaRPr>
        </a:p>
      </dgm:t>
    </dgm:pt>
    <dgm:pt modelId="{BDEA1D38-26D7-4F84-A87F-F5ABD64D408B}" type="parTrans" cxnId="{AF527913-61FA-4DE5-AC15-103A6D70D688}">
      <dgm:prSet/>
      <dgm:spPr/>
      <dgm:t>
        <a:bodyPr/>
        <a:lstStyle/>
        <a:p>
          <a:pPr rtl="1"/>
          <a:endParaRPr lang="ar-DZ"/>
        </a:p>
      </dgm:t>
    </dgm:pt>
    <dgm:pt modelId="{591621F6-E7D8-417C-96AB-6D3092F77903}" type="sibTrans" cxnId="{AF527913-61FA-4DE5-AC15-103A6D70D688}">
      <dgm:prSet/>
      <dgm:spPr/>
      <dgm:t>
        <a:bodyPr/>
        <a:lstStyle/>
        <a:p>
          <a:pPr rtl="1"/>
          <a:endParaRPr lang="ar-DZ"/>
        </a:p>
      </dgm:t>
    </dgm:pt>
    <dgm:pt modelId="{031418F9-0270-43F4-811B-92AEDFC40C70}">
      <dgm:prSet phldrT="[Texte]"/>
      <dgm:spPr/>
      <dgm:t>
        <a:bodyPr/>
        <a:lstStyle/>
        <a:p>
          <a:pPr rtl="1"/>
          <a:r>
            <a:rPr lang="ar-DZ" b="1" dirty="0" smtClean="0">
              <a:solidFill>
                <a:schemeClr val="tx1"/>
              </a:solidFill>
            </a:rPr>
            <a:t>توزيع وإجراء عملية التكوين</a:t>
          </a:r>
          <a:endParaRPr lang="ar-DZ" b="1" dirty="0">
            <a:solidFill>
              <a:schemeClr val="tx1"/>
            </a:solidFill>
          </a:endParaRPr>
        </a:p>
      </dgm:t>
    </dgm:pt>
    <dgm:pt modelId="{525BC2A1-6BDD-457D-A618-96FBBC6C157E}" type="parTrans" cxnId="{1E5978F0-476B-4E1B-BB0A-A4132CD2FF91}">
      <dgm:prSet/>
      <dgm:spPr/>
      <dgm:t>
        <a:bodyPr/>
        <a:lstStyle/>
        <a:p>
          <a:pPr rtl="1"/>
          <a:endParaRPr lang="ar-DZ"/>
        </a:p>
      </dgm:t>
    </dgm:pt>
    <dgm:pt modelId="{633E9ABB-8701-42E8-A24C-C31D2D89FAC0}" type="sibTrans" cxnId="{1E5978F0-476B-4E1B-BB0A-A4132CD2FF91}">
      <dgm:prSet/>
      <dgm:spPr/>
      <dgm:t>
        <a:bodyPr/>
        <a:lstStyle/>
        <a:p>
          <a:pPr rtl="1"/>
          <a:endParaRPr lang="ar-DZ"/>
        </a:p>
      </dgm:t>
    </dgm:pt>
    <dgm:pt modelId="{B6B84CA4-32AF-4037-8267-5B3ECA9B99F2}">
      <dgm:prSet phldrT="[Texte]"/>
      <dgm:spPr/>
      <dgm:t>
        <a:bodyPr/>
        <a:lstStyle/>
        <a:p>
          <a:pPr rtl="1"/>
          <a:r>
            <a:rPr lang="ar-DZ" b="1" dirty="0" smtClean="0">
              <a:solidFill>
                <a:schemeClr val="tx1"/>
              </a:solidFill>
            </a:rPr>
            <a:t>تقييم ومتابعة عملية التكوين</a:t>
          </a:r>
          <a:endParaRPr lang="ar-DZ" b="1" dirty="0">
            <a:solidFill>
              <a:schemeClr val="tx1"/>
            </a:solidFill>
          </a:endParaRPr>
        </a:p>
      </dgm:t>
    </dgm:pt>
    <dgm:pt modelId="{EB00FFE0-952E-4CCE-B6BA-DB7FF49F4C73}" type="parTrans" cxnId="{36ECD592-5558-452B-8825-D42F28BB230E}">
      <dgm:prSet/>
      <dgm:spPr/>
      <dgm:t>
        <a:bodyPr/>
        <a:lstStyle/>
        <a:p>
          <a:pPr rtl="1"/>
          <a:endParaRPr lang="ar-DZ"/>
        </a:p>
      </dgm:t>
    </dgm:pt>
    <dgm:pt modelId="{B678366A-AB5C-4C74-9B53-2E42B18D281B}" type="sibTrans" cxnId="{36ECD592-5558-452B-8825-D42F28BB230E}">
      <dgm:prSet/>
      <dgm:spPr/>
      <dgm:t>
        <a:bodyPr/>
        <a:lstStyle/>
        <a:p>
          <a:pPr rtl="1"/>
          <a:endParaRPr lang="ar-DZ"/>
        </a:p>
      </dgm:t>
    </dgm:pt>
    <dgm:pt modelId="{61C0535D-35CE-4029-91A3-5A572E716EA4}" type="pres">
      <dgm:prSet presAssocID="{6F94A1C9-A6FF-4FCB-B6D9-4AD1BF26A213}" presName="cycle" presStyleCnt="0">
        <dgm:presLayoutVars>
          <dgm:dir/>
          <dgm:resizeHandles val="exact"/>
        </dgm:presLayoutVars>
      </dgm:prSet>
      <dgm:spPr/>
      <dgm:t>
        <a:bodyPr/>
        <a:lstStyle/>
        <a:p>
          <a:pPr rtl="1"/>
          <a:endParaRPr lang="ar-DZ"/>
        </a:p>
      </dgm:t>
    </dgm:pt>
    <dgm:pt modelId="{E514EC5F-0E78-4084-BDFB-7BC25BCA6672}" type="pres">
      <dgm:prSet presAssocID="{75D527EE-DEF1-48DF-AE86-55592236C1E1}" presName="node" presStyleLbl="node1" presStyleIdx="0" presStyleCnt="4">
        <dgm:presLayoutVars>
          <dgm:bulletEnabled val="1"/>
        </dgm:presLayoutVars>
      </dgm:prSet>
      <dgm:spPr/>
      <dgm:t>
        <a:bodyPr/>
        <a:lstStyle/>
        <a:p>
          <a:pPr rtl="1"/>
          <a:endParaRPr lang="ar-DZ"/>
        </a:p>
      </dgm:t>
    </dgm:pt>
    <dgm:pt modelId="{47130456-92A5-45DC-9C2A-013BD109FAA8}" type="pres">
      <dgm:prSet presAssocID="{75D527EE-DEF1-48DF-AE86-55592236C1E1}" presName="spNode" presStyleCnt="0"/>
      <dgm:spPr/>
    </dgm:pt>
    <dgm:pt modelId="{81DBE2D6-47B8-4964-8397-5C0539E52EF7}" type="pres">
      <dgm:prSet presAssocID="{EB399780-9FBC-4F3F-B771-FD33C356DC06}" presName="sibTrans" presStyleLbl="sibTrans1D1" presStyleIdx="0" presStyleCnt="4"/>
      <dgm:spPr/>
      <dgm:t>
        <a:bodyPr/>
        <a:lstStyle/>
        <a:p>
          <a:pPr rtl="1"/>
          <a:endParaRPr lang="ar-DZ"/>
        </a:p>
      </dgm:t>
    </dgm:pt>
    <dgm:pt modelId="{FAE81449-930D-4C32-A3DB-C1E01D37CCD3}" type="pres">
      <dgm:prSet presAssocID="{61CBAFE7-095C-44CE-A675-149B4ED19CC9}" presName="node" presStyleLbl="node1" presStyleIdx="1" presStyleCnt="4">
        <dgm:presLayoutVars>
          <dgm:bulletEnabled val="1"/>
        </dgm:presLayoutVars>
      </dgm:prSet>
      <dgm:spPr/>
      <dgm:t>
        <a:bodyPr/>
        <a:lstStyle/>
        <a:p>
          <a:pPr rtl="1"/>
          <a:endParaRPr lang="ar-DZ"/>
        </a:p>
      </dgm:t>
    </dgm:pt>
    <dgm:pt modelId="{1046B813-1378-40A3-8C7A-44716F641CCE}" type="pres">
      <dgm:prSet presAssocID="{61CBAFE7-095C-44CE-A675-149B4ED19CC9}" presName="spNode" presStyleCnt="0"/>
      <dgm:spPr/>
    </dgm:pt>
    <dgm:pt modelId="{AF2D3098-0586-4F81-A203-FC1582A22AD3}" type="pres">
      <dgm:prSet presAssocID="{591621F6-E7D8-417C-96AB-6D3092F77903}" presName="sibTrans" presStyleLbl="sibTrans1D1" presStyleIdx="1" presStyleCnt="4"/>
      <dgm:spPr/>
      <dgm:t>
        <a:bodyPr/>
        <a:lstStyle/>
        <a:p>
          <a:pPr rtl="1"/>
          <a:endParaRPr lang="ar-DZ"/>
        </a:p>
      </dgm:t>
    </dgm:pt>
    <dgm:pt modelId="{393CD928-C928-49F5-B23D-54F42D1D5B25}" type="pres">
      <dgm:prSet presAssocID="{031418F9-0270-43F4-811B-92AEDFC40C70}" presName="node" presStyleLbl="node1" presStyleIdx="2" presStyleCnt="4">
        <dgm:presLayoutVars>
          <dgm:bulletEnabled val="1"/>
        </dgm:presLayoutVars>
      </dgm:prSet>
      <dgm:spPr/>
      <dgm:t>
        <a:bodyPr/>
        <a:lstStyle/>
        <a:p>
          <a:pPr rtl="1"/>
          <a:endParaRPr lang="ar-DZ"/>
        </a:p>
      </dgm:t>
    </dgm:pt>
    <dgm:pt modelId="{A51F08EB-FA13-420C-87A9-95521412E9CB}" type="pres">
      <dgm:prSet presAssocID="{031418F9-0270-43F4-811B-92AEDFC40C70}" presName="spNode" presStyleCnt="0"/>
      <dgm:spPr/>
    </dgm:pt>
    <dgm:pt modelId="{154E89B0-C608-4C09-80AC-E8BB9BA4DAD6}" type="pres">
      <dgm:prSet presAssocID="{633E9ABB-8701-42E8-A24C-C31D2D89FAC0}" presName="sibTrans" presStyleLbl="sibTrans1D1" presStyleIdx="2" presStyleCnt="4"/>
      <dgm:spPr/>
      <dgm:t>
        <a:bodyPr/>
        <a:lstStyle/>
        <a:p>
          <a:pPr rtl="1"/>
          <a:endParaRPr lang="ar-DZ"/>
        </a:p>
      </dgm:t>
    </dgm:pt>
    <dgm:pt modelId="{04EACD34-95F1-4359-B62D-CEBF64A98599}" type="pres">
      <dgm:prSet presAssocID="{B6B84CA4-32AF-4037-8267-5B3ECA9B99F2}" presName="node" presStyleLbl="node1" presStyleIdx="3" presStyleCnt="4" custRadScaleRad="98617" custRadScaleInc="-2172">
        <dgm:presLayoutVars>
          <dgm:bulletEnabled val="1"/>
        </dgm:presLayoutVars>
      </dgm:prSet>
      <dgm:spPr/>
      <dgm:t>
        <a:bodyPr/>
        <a:lstStyle/>
        <a:p>
          <a:pPr rtl="1"/>
          <a:endParaRPr lang="ar-DZ"/>
        </a:p>
      </dgm:t>
    </dgm:pt>
    <dgm:pt modelId="{2098DFA5-4400-4E01-9180-08D1F67CB7D5}" type="pres">
      <dgm:prSet presAssocID="{B6B84CA4-32AF-4037-8267-5B3ECA9B99F2}" presName="spNode" presStyleCnt="0"/>
      <dgm:spPr/>
    </dgm:pt>
    <dgm:pt modelId="{C78F044A-C38E-42E5-B923-39F9BD2DDAB9}" type="pres">
      <dgm:prSet presAssocID="{B678366A-AB5C-4C74-9B53-2E42B18D281B}" presName="sibTrans" presStyleLbl="sibTrans1D1" presStyleIdx="3" presStyleCnt="4"/>
      <dgm:spPr/>
      <dgm:t>
        <a:bodyPr/>
        <a:lstStyle/>
        <a:p>
          <a:pPr rtl="1"/>
          <a:endParaRPr lang="ar-DZ"/>
        </a:p>
      </dgm:t>
    </dgm:pt>
  </dgm:ptLst>
  <dgm:cxnLst>
    <dgm:cxn modelId="{B6736140-7CFA-4F8D-A4D4-F840EA471F6B}" type="presOf" srcId="{61CBAFE7-095C-44CE-A675-149B4ED19CC9}" destId="{FAE81449-930D-4C32-A3DB-C1E01D37CCD3}" srcOrd="0" destOrd="0" presId="urn:microsoft.com/office/officeart/2005/8/layout/cycle6"/>
    <dgm:cxn modelId="{AF527913-61FA-4DE5-AC15-103A6D70D688}" srcId="{6F94A1C9-A6FF-4FCB-B6D9-4AD1BF26A213}" destId="{61CBAFE7-095C-44CE-A675-149B4ED19CC9}" srcOrd="1" destOrd="0" parTransId="{BDEA1D38-26D7-4F84-A87F-F5ABD64D408B}" sibTransId="{591621F6-E7D8-417C-96AB-6D3092F77903}"/>
    <dgm:cxn modelId="{1E5978F0-476B-4E1B-BB0A-A4132CD2FF91}" srcId="{6F94A1C9-A6FF-4FCB-B6D9-4AD1BF26A213}" destId="{031418F9-0270-43F4-811B-92AEDFC40C70}" srcOrd="2" destOrd="0" parTransId="{525BC2A1-6BDD-457D-A618-96FBBC6C157E}" sibTransId="{633E9ABB-8701-42E8-A24C-C31D2D89FAC0}"/>
    <dgm:cxn modelId="{4F73502E-951B-4421-A61F-75DDA4C8BB1F}" type="presOf" srcId="{591621F6-E7D8-417C-96AB-6D3092F77903}" destId="{AF2D3098-0586-4F81-A203-FC1582A22AD3}" srcOrd="0" destOrd="0" presId="urn:microsoft.com/office/officeart/2005/8/layout/cycle6"/>
    <dgm:cxn modelId="{4E9E0F43-3EA5-4845-9EF6-3AF1B1360ACF}" type="presOf" srcId="{031418F9-0270-43F4-811B-92AEDFC40C70}" destId="{393CD928-C928-49F5-B23D-54F42D1D5B25}" srcOrd="0" destOrd="0" presId="urn:microsoft.com/office/officeart/2005/8/layout/cycle6"/>
    <dgm:cxn modelId="{ACA8D45B-5A78-48F9-A58C-F77AB4132597}" type="presOf" srcId="{633E9ABB-8701-42E8-A24C-C31D2D89FAC0}" destId="{154E89B0-C608-4C09-80AC-E8BB9BA4DAD6}" srcOrd="0" destOrd="0" presId="urn:microsoft.com/office/officeart/2005/8/layout/cycle6"/>
    <dgm:cxn modelId="{ED3BC940-BFC6-4EF5-9AD0-D4BBD7E242D5}" type="presOf" srcId="{B678366A-AB5C-4C74-9B53-2E42B18D281B}" destId="{C78F044A-C38E-42E5-B923-39F9BD2DDAB9}" srcOrd="0" destOrd="0" presId="urn:microsoft.com/office/officeart/2005/8/layout/cycle6"/>
    <dgm:cxn modelId="{2485CC65-505F-48CA-82FD-D73530D5ECE8}" type="presOf" srcId="{B6B84CA4-32AF-4037-8267-5B3ECA9B99F2}" destId="{04EACD34-95F1-4359-B62D-CEBF64A98599}" srcOrd="0" destOrd="0" presId="urn:microsoft.com/office/officeart/2005/8/layout/cycle6"/>
    <dgm:cxn modelId="{4E82D321-E8C2-4540-A9CD-3FB674968AAC}" type="presOf" srcId="{6F94A1C9-A6FF-4FCB-B6D9-4AD1BF26A213}" destId="{61C0535D-35CE-4029-91A3-5A572E716EA4}" srcOrd="0" destOrd="0" presId="urn:microsoft.com/office/officeart/2005/8/layout/cycle6"/>
    <dgm:cxn modelId="{043BD898-73A4-4527-809E-ACD8BC8FD206}" type="presOf" srcId="{EB399780-9FBC-4F3F-B771-FD33C356DC06}" destId="{81DBE2D6-47B8-4964-8397-5C0539E52EF7}" srcOrd="0" destOrd="0" presId="urn:microsoft.com/office/officeart/2005/8/layout/cycle6"/>
    <dgm:cxn modelId="{C587C318-1D60-4AA1-90F9-8674B4CFB835}" srcId="{6F94A1C9-A6FF-4FCB-B6D9-4AD1BF26A213}" destId="{75D527EE-DEF1-48DF-AE86-55592236C1E1}" srcOrd="0" destOrd="0" parTransId="{94B48BA1-7469-4628-A1F4-DDFDB820331A}" sibTransId="{EB399780-9FBC-4F3F-B771-FD33C356DC06}"/>
    <dgm:cxn modelId="{473D2529-FE4B-4F2B-9952-520791779D0D}" type="presOf" srcId="{75D527EE-DEF1-48DF-AE86-55592236C1E1}" destId="{E514EC5F-0E78-4084-BDFB-7BC25BCA6672}" srcOrd="0" destOrd="0" presId="urn:microsoft.com/office/officeart/2005/8/layout/cycle6"/>
    <dgm:cxn modelId="{36ECD592-5558-452B-8825-D42F28BB230E}" srcId="{6F94A1C9-A6FF-4FCB-B6D9-4AD1BF26A213}" destId="{B6B84CA4-32AF-4037-8267-5B3ECA9B99F2}" srcOrd="3" destOrd="0" parTransId="{EB00FFE0-952E-4CCE-B6BA-DB7FF49F4C73}" sibTransId="{B678366A-AB5C-4C74-9B53-2E42B18D281B}"/>
    <dgm:cxn modelId="{21016D02-E7C0-49D4-92AE-C7E114897956}" type="presParOf" srcId="{61C0535D-35CE-4029-91A3-5A572E716EA4}" destId="{E514EC5F-0E78-4084-BDFB-7BC25BCA6672}" srcOrd="0" destOrd="0" presId="urn:microsoft.com/office/officeart/2005/8/layout/cycle6"/>
    <dgm:cxn modelId="{07A5724D-B623-414D-A5AE-50D92E5DA73E}" type="presParOf" srcId="{61C0535D-35CE-4029-91A3-5A572E716EA4}" destId="{47130456-92A5-45DC-9C2A-013BD109FAA8}" srcOrd="1" destOrd="0" presId="urn:microsoft.com/office/officeart/2005/8/layout/cycle6"/>
    <dgm:cxn modelId="{1C9ED594-21A5-483D-815D-C238EF0C7431}" type="presParOf" srcId="{61C0535D-35CE-4029-91A3-5A572E716EA4}" destId="{81DBE2D6-47B8-4964-8397-5C0539E52EF7}" srcOrd="2" destOrd="0" presId="urn:microsoft.com/office/officeart/2005/8/layout/cycle6"/>
    <dgm:cxn modelId="{027F802F-2606-4730-B998-F44A05C486E0}" type="presParOf" srcId="{61C0535D-35CE-4029-91A3-5A572E716EA4}" destId="{FAE81449-930D-4C32-A3DB-C1E01D37CCD3}" srcOrd="3" destOrd="0" presId="urn:microsoft.com/office/officeart/2005/8/layout/cycle6"/>
    <dgm:cxn modelId="{591CEEDC-7DA3-4DBE-ABFA-52E9CC7E6F19}" type="presParOf" srcId="{61C0535D-35CE-4029-91A3-5A572E716EA4}" destId="{1046B813-1378-40A3-8C7A-44716F641CCE}" srcOrd="4" destOrd="0" presId="urn:microsoft.com/office/officeart/2005/8/layout/cycle6"/>
    <dgm:cxn modelId="{77922594-B50D-494E-A59F-C8BD95E51DE0}" type="presParOf" srcId="{61C0535D-35CE-4029-91A3-5A572E716EA4}" destId="{AF2D3098-0586-4F81-A203-FC1582A22AD3}" srcOrd="5" destOrd="0" presId="urn:microsoft.com/office/officeart/2005/8/layout/cycle6"/>
    <dgm:cxn modelId="{8F8D3C1B-8044-45D0-984B-C713E67564C6}" type="presParOf" srcId="{61C0535D-35CE-4029-91A3-5A572E716EA4}" destId="{393CD928-C928-49F5-B23D-54F42D1D5B25}" srcOrd="6" destOrd="0" presId="urn:microsoft.com/office/officeart/2005/8/layout/cycle6"/>
    <dgm:cxn modelId="{876170CA-9F2B-4B62-B14B-E13865C1E585}" type="presParOf" srcId="{61C0535D-35CE-4029-91A3-5A572E716EA4}" destId="{A51F08EB-FA13-420C-87A9-95521412E9CB}" srcOrd="7" destOrd="0" presId="urn:microsoft.com/office/officeart/2005/8/layout/cycle6"/>
    <dgm:cxn modelId="{C78D5D54-2274-4995-8D17-B8974073D1D6}" type="presParOf" srcId="{61C0535D-35CE-4029-91A3-5A572E716EA4}" destId="{154E89B0-C608-4C09-80AC-E8BB9BA4DAD6}" srcOrd="8" destOrd="0" presId="urn:microsoft.com/office/officeart/2005/8/layout/cycle6"/>
    <dgm:cxn modelId="{5EEB2D8D-29FD-4EA7-AA7E-34BF5896882B}" type="presParOf" srcId="{61C0535D-35CE-4029-91A3-5A572E716EA4}" destId="{04EACD34-95F1-4359-B62D-CEBF64A98599}" srcOrd="9" destOrd="0" presId="urn:microsoft.com/office/officeart/2005/8/layout/cycle6"/>
    <dgm:cxn modelId="{1167F151-4C79-4480-AA78-B5B3BDE9E9AB}" type="presParOf" srcId="{61C0535D-35CE-4029-91A3-5A572E716EA4}" destId="{2098DFA5-4400-4E01-9180-08D1F67CB7D5}" srcOrd="10" destOrd="0" presId="urn:microsoft.com/office/officeart/2005/8/layout/cycle6"/>
    <dgm:cxn modelId="{F8500A43-B347-4B61-8FA2-7124F78D06FB}" type="presParOf" srcId="{61C0535D-35CE-4029-91A3-5A572E716EA4}" destId="{C78F044A-C38E-42E5-B923-39F9BD2DDAB9}" srcOrd="11" destOrd="0" presId="urn:microsoft.com/office/officeart/2005/8/layout/cycle6"/>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BD0B273-9189-4E18-97DF-1F40C451D797}" type="doc">
      <dgm:prSet loTypeId="urn:microsoft.com/office/officeart/2005/8/layout/chevron1" loCatId="process" qsTypeId="urn:microsoft.com/office/officeart/2005/8/quickstyle/simple1" qsCatId="simple" csTypeId="urn:microsoft.com/office/officeart/2005/8/colors/accent1_2" csCatId="accent1" phldr="1"/>
      <dgm:spPr/>
    </dgm:pt>
    <dgm:pt modelId="{5F69E205-BA5C-4DCF-B227-1691A92C3164}">
      <dgm:prSet phldrT="[Texte]"/>
      <dgm:spPr/>
      <dgm:t>
        <a:bodyPr/>
        <a:lstStyle/>
        <a:p>
          <a:pPr rtl="1"/>
          <a:r>
            <a:rPr lang="ar-DZ" b="1" dirty="0" smtClean="0">
              <a:solidFill>
                <a:schemeClr val="tx1"/>
              </a:solidFill>
            </a:rPr>
            <a:t>ما هي الوضعية الحالية</a:t>
          </a:r>
          <a:r>
            <a:rPr lang="ar-DZ" dirty="0" smtClean="0"/>
            <a:t>؟</a:t>
          </a:r>
          <a:endParaRPr lang="ar-DZ" dirty="0"/>
        </a:p>
      </dgm:t>
    </dgm:pt>
    <dgm:pt modelId="{FEA568F8-A810-4B96-9BD1-957B149A99A7}" type="parTrans" cxnId="{F018FACF-CCFD-4F4A-AFD4-BB45447403EE}">
      <dgm:prSet/>
      <dgm:spPr/>
    </dgm:pt>
    <dgm:pt modelId="{2E7051B6-5710-4E8D-BFF9-EE2D11AD2DD3}" type="sibTrans" cxnId="{F018FACF-CCFD-4F4A-AFD4-BB45447403EE}">
      <dgm:prSet/>
      <dgm:spPr/>
    </dgm:pt>
    <dgm:pt modelId="{FC6EB831-3D0F-4B0F-B521-2076D212D8AE}">
      <dgm:prSet phldrT="[Texte]"/>
      <dgm:spPr/>
      <dgm:t>
        <a:bodyPr/>
        <a:lstStyle/>
        <a:p>
          <a:pPr rtl="1"/>
          <a:r>
            <a:rPr lang="ar-DZ" b="1" dirty="0" smtClean="0">
              <a:solidFill>
                <a:schemeClr val="tx1"/>
              </a:solidFill>
            </a:rPr>
            <a:t>ما هي الوضعية المرجوة؟</a:t>
          </a:r>
          <a:endParaRPr lang="ar-DZ" b="1" dirty="0">
            <a:solidFill>
              <a:schemeClr val="tx1"/>
            </a:solidFill>
          </a:endParaRPr>
        </a:p>
      </dgm:t>
    </dgm:pt>
    <dgm:pt modelId="{EE9B559A-86AC-4860-9F40-4D0181F03616}" type="parTrans" cxnId="{85D812BA-895B-4B03-A337-DDB093968C7A}">
      <dgm:prSet/>
      <dgm:spPr/>
    </dgm:pt>
    <dgm:pt modelId="{9E345426-05AF-40CF-9CD4-7A17E971C474}" type="sibTrans" cxnId="{85D812BA-895B-4B03-A337-DDB093968C7A}">
      <dgm:prSet/>
      <dgm:spPr/>
    </dgm:pt>
    <dgm:pt modelId="{5A690FFE-6243-48D1-A0A9-0648D1B3D87F}">
      <dgm:prSet phldrT="[Texte]"/>
      <dgm:spPr/>
      <dgm:t>
        <a:bodyPr/>
        <a:lstStyle/>
        <a:p>
          <a:pPr rtl="1"/>
          <a:r>
            <a:rPr lang="ar-DZ" b="1" dirty="0" smtClean="0">
              <a:solidFill>
                <a:schemeClr val="tx1"/>
              </a:solidFill>
            </a:rPr>
            <a:t>ما هي الأهداف الواجب تحقيقها</a:t>
          </a:r>
          <a:r>
            <a:rPr lang="ar-DZ" dirty="0" smtClean="0"/>
            <a:t>؟</a:t>
          </a:r>
          <a:endParaRPr lang="ar-DZ" dirty="0"/>
        </a:p>
      </dgm:t>
    </dgm:pt>
    <dgm:pt modelId="{63F71495-3E9A-4DC9-BB60-0016E2E3B7DC}" type="parTrans" cxnId="{2B42EDB8-C410-44C4-9C1E-005F11706BED}">
      <dgm:prSet/>
      <dgm:spPr/>
    </dgm:pt>
    <dgm:pt modelId="{8065BD8A-1AE1-47AC-9DEF-13A56E78072F}" type="sibTrans" cxnId="{2B42EDB8-C410-44C4-9C1E-005F11706BED}">
      <dgm:prSet/>
      <dgm:spPr/>
    </dgm:pt>
    <dgm:pt modelId="{C5147E7D-B619-4A6A-BB3B-4A388DEF6B94}" type="pres">
      <dgm:prSet presAssocID="{DBD0B273-9189-4E18-97DF-1F40C451D797}" presName="Name0" presStyleCnt="0">
        <dgm:presLayoutVars>
          <dgm:dir/>
          <dgm:animLvl val="lvl"/>
          <dgm:resizeHandles val="exact"/>
        </dgm:presLayoutVars>
      </dgm:prSet>
      <dgm:spPr/>
    </dgm:pt>
    <dgm:pt modelId="{025A81E3-514E-41CB-A95B-9D43A4176C3B}" type="pres">
      <dgm:prSet presAssocID="{5F69E205-BA5C-4DCF-B227-1691A92C3164}" presName="parTxOnly" presStyleLbl="node1" presStyleIdx="0" presStyleCnt="3">
        <dgm:presLayoutVars>
          <dgm:chMax val="0"/>
          <dgm:chPref val="0"/>
          <dgm:bulletEnabled val="1"/>
        </dgm:presLayoutVars>
      </dgm:prSet>
      <dgm:spPr/>
      <dgm:t>
        <a:bodyPr/>
        <a:lstStyle/>
        <a:p>
          <a:pPr rtl="1"/>
          <a:endParaRPr lang="ar-DZ"/>
        </a:p>
      </dgm:t>
    </dgm:pt>
    <dgm:pt modelId="{54754E4A-F4F8-41E8-8BF2-1D0B57EAD56E}" type="pres">
      <dgm:prSet presAssocID="{2E7051B6-5710-4E8D-BFF9-EE2D11AD2DD3}" presName="parTxOnlySpace" presStyleCnt="0"/>
      <dgm:spPr/>
    </dgm:pt>
    <dgm:pt modelId="{0603FB09-3BE9-444B-8C25-FF04C341BC86}" type="pres">
      <dgm:prSet presAssocID="{FC6EB831-3D0F-4B0F-B521-2076D212D8AE}" presName="parTxOnly" presStyleLbl="node1" presStyleIdx="1" presStyleCnt="3">
        <dgm:presLayoutVars>
          <dgm:chMax val="0"/>
          <dgm:chPref val="0"/>
          <dgm:bulletEnabled val="1"/>
        </dgm:presLayoutVars>
      </dgm:prSet>
      <dgm:spPr/>
      <dgm:t>
        <a:bodyPr/>
        <a:lstStyle/>
        <a:p>
          <a:pPr rtl="1"/>
          <a:endParaRPr lang="ar-DZ"/>
        </a:p>
      </dgm:t>
    </dgm:pt>
    <dgm:pt modelId="{10A888A0-92BD-4DF6-B8F5-8D52D51B164B}" type="pres">
      <dgm:prSet presAssocID="{9E345426-05AF-40CF-9CD4-7A17E971C474}" presName="parTxOnlySpace" presStyleCnt="0"/>
      <dgm:spPr/>
    </dgm:pt>
    <dgm:pt modelId="{12308C9B-8D16-4920-976F-BE83C3D55466}" type="pres">
      <dgm:prSet presAssocID="{5A690FFE-6243-48D1-A0A9-0648D1B3D87F}" presName="parTxOnly" presStyleLbl="node1" presStyleIdx="2" presStyleCnt="3">
        <dgm:presLayoutVars>
          <dgm:chMax val="0"/>
          <dgm:chPref val="0"/>
          <dgm:bulletEnabled val="1"/>
        </dgm:presLayoutVars>
      </dgm:prSet>
      <dgm:spPr/>
      <dgm:t>
        <a:bodyPr/>
        <a:lstStyle/>
        <a:p>
          <a:pPr rtl="1"/>
          <a:endParaRPr lang="ar-DZ"/>
        </a:p>
      </dgm:t>
    </dgm:pt>
  </dgm:ptLst>
  <dgm:cxnLst>
    <dgm:cxn modelId="{85D812BA-895B-4B03-A337-DDB093968C7A}" srcId="{DBD0B273-9189-4E18-97DF-1F40C451D797}" destId="{FC6EB831-3D0F-4B0F-B521-2076D212D8AE}" srcOrd="1" destOrd="0" parTransId="{EE9B559A-86AC-4860-9F40-4D0181F03616}" sibTransId="{9E345426-05AF-40CF-9CD4-7A17E971C474}"/>
    <dgm:cxn modelId="{2161DEC4-9239-4644-A694-A25D965F349D}" type="presOf" srcId="{5A690FFE-6243-48D1-A0A9-0648D1B3D87F}" destId="{12308C9B-8D16-4920-976F-BE83C3D55466}" srcOrd="0" destOrd="0" presId="urn:microsoft.com/office/officeart/2005/8/layout/chevron1"/>
    <dgm:cxn modelId="{2B42EDB8-C410-44C4-9C1E-005F11706BED}" srcId="{DBD0B273-9189-4E18-97DF-1F40C451D797}" destId="{5A690FFE-6243-48D1-A0A9-0648D1B3D87F}" srcOrd="2" destOrd="0" parTransId="{63F71495-3E9A-4DC9-BB60-0016E2E3B7DC}" sibTransId="{8065BD8A-1AE1-47AC-9DEF-13A56E78072F}"/>
    <dgm:cxn modelId="{811C4E3D-1ACF-4200-9D18-587D6A745407}" type="presOf" srcId="{5F69E205-BA5C-4DCF-B227-1691A92C3164}" destId="{025A81E3-514E-41CB-A95B-9D43A4176C3B}" srcOrd="0" destOrd="0" presId="urn:microsoft.com/office/officeart/2005/8/layout/chevron1"/>
    <dgm:cxn modelId="{5BD5D49D-A731-497C-B9E3-CE15D474D329}" type="presOf" srcId="{FC6EB831-3D0F-4B0F-B521-2076D212D8AE}" destId="{0603FB09-3BE9-444B-8C25-FF04C341BC86}" srcOrd="0" destOrd="0" presId="urn:microsoft.com/office/officeart/2005/8/layout/chevron1"/>
    <dgm:cxn modelId="{F018FACF-CCFD-4F4A-AFD4-BB45447403EE}" srcId="{DBD0B273-9189-4E18-97DF-1F40C451D797}" destId="{5F69E205-BA5C-4DCF-B227-1691A92C3164}" srcOrd="0" destOrd="0" parTransId="{FEA568F8-A810-4B96-9BD1-957B149A99A7}" sibTransId="{2E7051B6-5710-4E8D-BFF9-EE2D11AD2DD3}"/>
    <dgm:cxn modelId="{ABDED3E2-B42F-4025-B879-D70ECFC5095A}" type="presOf" srcId="{DBD0B273-9189-4E18-97DF-1F40C451D797}" destId="{C5147E7D-B619-4A6A-BB3B-4A388DEF6B94}" srcOrd="0" destOrd="0" presId="urn:microsoft.com/office/officeart/2005/8/layout/chevron1"/>
    <dgm:cxn modelId="{D88B24AE-2246-4E8D-8DFD-B081B460FFB4}" type="presParOf" srcId="{C5147E7D-B619-4A6A-BB3B-4A388DEF6B94}" destId="{025A81E3-514E-41CB-A95B-9D43A4176C3B}" srcOrd="0" destOrd="0" presId="urn:microsoft.com/office/officeart/2005/8/layout/chevron1"/>
    <dgm:cxn modelId="{16116959-36B6-4F51-B125-517C88BAEC0C}" type="presParOf" srcId="{C5147E7D-B619-4A6A-BB3B-4A388DEF6B94}" destId="{54754E4A-F4F8-41E8-8BF2-1D0B57EAD56E}" srcOrd="1" destOrd="0" presId="urn:microsoft.com/office/officeart/2005/8/layout/chevron1"/>
    <dgm:cxn modelId="{EE0663EC-4108-48B9-B388-4F4BCB035605}" type="presParOf" srcId="{C5147E7D-B619-4A6A-BB3B-4A388DEF6B94}" destId="{0603FB09-3BE9-444B-8C25-FF04C341BC86}" srcOrd="2" destOrd="0" presId="urn:microsoft.com/office/officeart/2005/8/layout/chevron1"/>
    <dgm:cxn modelId="{099FB8D7-8C95-41EA-BD41-DF8D26C1C8D3}" type="presParOf" srcId="{C5147E7D-B619-4A6A-BB3B-4A388DEF6B94}" destId="{10A888A0-92BD-4DF6-B8F5-8D52D51B164B}" srcOrd="3" destOrd="0" presId="urn:microsoft.com/office/officeart/2005/8/layout/chevron1"/>
    <dgm:cxn modelId="{9CE2CAEA-90EB-40F2-8182-6E12CC8C07BC}" type="presParOf" srcId="{C5147E7D-B619-4A6A-BB3B-4A388DEF6B94}" destId="{12308C9B-8D16-4920-976F-BE83C3D55466}" srcOrd="4" destOrd="0" presId="urn:microsoft.com/office/officeart/2005/8/layout/chevron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84EA3A9-7900-4181-8878-C9767497CCF0}" type="doc">
      <dgm:prSet loTypeId="urn:microsoft.com/office/officeart/2005/8/layout/process5" loCatId="process" qsTypeId="urn:microsoft.com/office/officeart/2005/8/quickstyle/simple3" qsCatId="simple" csTypeId="urn:microsoft.com/office/officeart/2005/8/colors/accent1_2" csCatId="accent1" phldr="1"/>
      <dgm:spPr/>
      <dgm:t>
        <a:bodyPr/>
        <a:lstStyle/>
        <a:p>
          <a:pPr rtl="1"/>
          <a:endParaRPr lang="ar-DZ"/>
        </a:p>
      </dgm:t>
    </dgm:pt>
    <dgm:pt modelId="{C2A8D383-1BF1-49C3-AED5-9E0BC77ABD36}">
      <dgm:prSet phldrT="[Texte]"/>
      <dgm:spPr/>
      <dgm:t>
        <a:bodyPr/>
        <a:lstStyle/>
        <a:p>
          <a:pPr rtl="1"/>
          <a:r>
            <a:rPr lang="ar-DZ" dirty="0" smtClean="0"/>
            <a:t>المرحلة الأولى: التحضير</a:t>
          </a:r>
          <a:endParaRPr lang="ar-DZ" dirty="0"/>
        </a:p>
      </dgm:t>
    </dgm:pt>
    <dgm:pt modelId="{6D3746B3-ED76-43FA-A53A-F6A088DAE9A0}" type="parTrans" cxnId="{99829539-A634-4476-B920-A8A981F6CDCA}">
      <dgm:prSet/>
      <dgm:spPr/>
      <dgm:t>
        <a:bodyPr/>
        <a:lstStyle/>
        <a:p>
          <a:pPr rtl="1"/>
          <a:endParaRPr lang="ar-DZ"/>
        </a:p>
      </dgm:t>
    </dgm:pt>
    <dgm:pt modelId="{0BD270EF-2A9D-47B6-945A-7E58AE9016E4}" type="sibTrans" cxnId="{99829539-A634-4476-B920-A8A981F6CDCA}">
      <dgm:prSet/>
      <dgm:spPr/>
      <dgm:t>
        <a:bodyPr/>
        <a:lstStyle/>
        <a:p>
          <a:pPr rtl="1"/>
          <a:endParaRPr lang="ar-DZ"/>
        </a:p>
      </dgm:t>
    </dgm:pt>
    <dgm:pt modelId="{862CA652-59DB-4798-A6FB-E1932AB10C7D}">
      <dgm:prSet phldrT="[Texte]"/>
      <dgm:spPr/>
      <dgm:t>
        <a:bodyPr/>
        <a:lstStyle/>
        <a:p>
          <a:pPr rtl="1"/>
          <a:r>
            <a:rPr lang="ar-DZ" dirty="0" smtClean="0"/>
            <a:t>المرحلة الثانية: </a:t>
          </a:r>
          <a:r>
            <a:rPr lang="ar-DZ" dirty="0" err="1" smtClean="0"/>
            <a:t>الإلتقاء</a:t>
          </a:r>
          <a:r>
            <a:rPr lang="ar-DZ" dirty="0" smtClean="0"/>
            <a:t> </a:t>
          </a:r>
          <a:r>
            <a:rPr lang="ar-DZ" dirty="0" err="1" smtClean="0"/>
            <a:t>أوالمقابلة</a:t>
          </a:r>
          <a:r>
            <a:rPr lang="ar-DZ" dirty="0" smtClean="0"/>
            <a:t> </a:t>
          </a:r>
          <a:endParaRPr lang="ar-DZ" dirty="0"/>
        </a:p>
      </dgm:t>
    </dgm:pt>
    <dgm:pt modelId="{5E620353-624F-4D89-8350-C3BC47C145C3}" type="parTrans" cxnId="{F5596088-813D-4183-BD35-7B700656BE65}">
      <dgm:prSet/>
      <dgm:spPr/>
      <dgm:t>
        <a:bodyPr/>
        <a:lstStyle/>
        <a:p>
          <a:pPr rtl="1"/>
          <a:endParaRPr lang="ar-DZ"/>
        </a:p>
      </dgm:t>
    </dgm:pt>
    <dgm:pt modelId="{7CD38E43-6EBD-4F12-9E94-10341A38728B}" type="sibTrans" cxnId="{F5596088-813D-4183-BD35-7B700656BE65}">
      <dgm:prSet/>
      <dgm:spPr/>
      <dgm:t>
        <a:bodyPr/>
        <a:lstStyle/>
        <a:p>
          <a:pPr rtl="1"/>
          <a:endParaRPr lang="ar-DZ"/>
        </a:p>
      </dgm:t>
    </dgm:pt>
    <dgm:pt modelId="{458E9388-B112-4768-846E-89C45974C9F5}">
      <dgm:prSet phldrT="[Texte]"/>
      <dgm:spPr/>
      <dgm:t>
        <a:bodyPr/>
        <a:lstStyle/>
        <a:p>
          <a:pPr rtl="1"/>
          <a:r>
            <a:rPr lang="ar-DZ" dirty="0" smtClean="0"/>
            <a:t>المرحلة الثالثة:</a:t>
          </a:r>
        </a:p>
        <a:p>
          <a:pPr rtl="1"/>
          <a:r>
            <a:rPr lang="ar-DZ" dirty="0" smtClean="0"/>
            <a:t>التبادل</a:t>
          </a:r>
          <a:endParaRPr lang="ar-DZ" dirty="0"/>
        </a:p>
      </dgm:t>
    </dgm:pt>
    <dgm:pt modelId="{3116C24C-CC1A-4ECA-9960-D7B40BA14B0C}" type="parTrans" cxnId="{7A11C169-3990-435A-8B64-3EAC853C0B65}">
      <dgm:prSet/>
      <dgm:spPr/>
      <dgm:t>
        <a:bodyPr/>
        <a:lstStyle/>
        <a:p>
          <a:pPr rtl="1"/>
          <a:endParaRPr lang="ar-DZ"/>
        </a:p>
      </dgm:t>
    </dgm:pt>
    <dgm:pt modelId="{50F53FB5-0775-4F8F-A68E-081A24222B07}" type="sibTrans" cxnId="{7A11C169-3990-435A-8B64-3EAC853C0B65}">
      <dgm:prSet/>
      <dgm:spPr/>
      <dgm:t>
        <a:bodyPr/>
        <a:lstStyle/>
        <a:p>
          <a:pPr rtl="1"/>
          <a:endParaRPr lang="ar-DZ"/>
        </a:p>
      </dgm:t>
    </dgm:pt>
    <dgm:pt modelId="{199E90EA-8D09-4DAF-A15A-9AD12A8D6BC6}">
      <dgm:prSet phldrT="[Texte]"/>
      <dgm:spPr/>
      <dgm:t>
        <a:bodyPr/>
        <a:lstStyle/>
        <a:p>
          <a:pPr rtl="1"/>
          <a:r>
            <a:rPr lang="ar-DZ" dirty="0" smtClean="0"/>
            <a:t>المرحلة الرابعة:</a:t>
          </a:r>
        </a:p>
        <a:p>
          <a:pPr rtl="1"/>
          <a:r>
            <a:rPr lang="ar-DZ" dirty="0" smtClean="0"/>
            <a:t>ختم اللقاء</a:t>
          </a:r>
          <a:endParaRPr lang="ar-DZ" dirty="0"/>
        </a:p>
      </dgm:t>
    </dgm:pt>
    <dgm:pt modelId="{10AFF6A5-5742-4243-9E6F-B192D5277FE5}" type="parTrans" cxnId="{3602E08F-7794-40E9-8573-DA69CAA72488}">
      <dgm:prSet/>
      <dgm:spPr/>
      <dgm:t>
        <a:bodyPr/>
        <a:lstStyle/>
        <a:p>
          <a:pPr rtl="1"/>
          <a:endParaRPr lang="ar-DZ"/>
        </a:p>
      </dgm:t>
    </dgm:pt>
    <dgm:pt modelId="{31301E90-76F9-4BEA-9A4C-CEDE333E9F62}" type="sibTrans" cxnId="{3602E08F-7794-40E9-8573-DA69CAA72488}">
      <dgm:prSet/>
      <dgm:spPr/>
      <dgm:t>
        <a:bodyPr/>
        <a:lstStyle/>
        <a:p>
          <a:pPr rtl="1"/>
          <a:endParaRPr lang="ar-DZ"/>
        </a:p>
      </dgm:t>
    </dgm:pt>
    <dgm:pt modelId="{FCF37374-3CCD-417F-B360-A93635B93348}" type="pres">
      <dgm:prSet presAssocID="{084EA3A9-7900-4181-8878-C9767497CCF0}" presName="diagram" presStyleCnt="0">
        <dgm:presLayoutVars>
          <dgm:dir/>
          <dgm:resizeHandles val="exact"/>
        </dgm:presLayoutVars>
      </dgm:prSet>
      <dgm:spPr/>
      <dgm:t>
        <a:bodyPr/>
        <a:lstStyle/>
        <a:p>
          <a:pPr rtl="1"/>
          <a:endParaRPr lang="ar-DZ"/>
        </a:p>
      </dgm:t>
    </dgm:pt>
    <dgm:pt modelId="{1662DA47-875C-4D1B-9143-C523DE2AFA61}" type="pres">
      <dgm:prSet presAssocID="{C2A8D383-1BF1-49C3-AED5-9E0BC77ABD36}" presName="node" presStyleLbl="node1" presStyleIdx="0" presStyleCnt="4">
        <dgm:presLayoutVars>
          <dgm:bulletEnabled val="1"/>
        </dgm:presLayoutVars>
      </dgm:prSet>
      <dgm:spPr/>
      <dgm:t>
        <a:bodyPr/>
        <a:lstStyle/>
        <a:p>
          <a:pPr rtl="1"/>
          <a:endParaRPr lang="ar-DZ"/>
        </a:p>
      </dgm:t>
    </dgm:pt>
    <dgm:pt modelId="{FAD8D71E-DC68-4B1C-BB4F-3E087630F53E}" type="pres">
      <dgm:prSet presAssocID="{0BD270EF-2A9D-47B6-945A-7E58AE9016E4}" presName="sibTrans" presStyleLbl="sibTrans2D1" presStyleIdx="0" presStyleCnt="3"/>
      <dgm:spPr/>
      <dgm:t>
        <a:bodyPr/>
        <a:lstStyle/>
        <a:p>
          <a:pPr rtl="1"/>
          <a:endParaRPr lang="ar-DZ"/>
        </a:p>
      </dgm:t>
    </dgm:pt>
    <dgm:pt modelId="{EE1AB2E7-05C9-400C-8ED1-DB6CBDD20804}" type="pres">
      <dgm:prSet presAssocID="{0BD270EF-2A9D-47B6-945A-7E58AE9016E4}" presName="connectorText" presStyleLbl="sibTrans2D1" presStyleIdx="0" presStyleCnt="3"/>
      <dgm:spPr/>
      <dgm:t>
        <a:bodyPr/>
        <a:lstStyle/>
        <a:p>
          <a:pPr rtl="1"/>
          <a:endParaRPr lang="ar-DZ"/>
        </a:p>
      </dgm:t>
    </dgm:pt>
    <dgm:pt modelId="{4A89A00B-22F5-4D25-A996-C9FE5CACDA54}" type="pres">
      <dgm:prSet presAssocID="{862CA652-59DB-4798-A6FB-E1932AB10C7D}" presName="node" presStyleLbl="node1" presStyleIdx="1" presStyleCnt="4">
        <dgm:presLayoutVars>
          <dgm:bulletEnabled val="1"/>
        </dgm:presLayoutVars>
      </dgm:prSet>
      <dgm:spPr/>
      <dgm:t>
        <a:bodyPr/>
        <a:lstStyle/>
        <a:p>
          <a:pPr rtl="1"/>
          <a:endParaRPr lang="ar-DZ"/>
        </a:p>
      </dgm:t>
    </dgm:pt>
    <dgm:pt modelId="{353F8EB1-B87F-4541-83B9-216F7E907D3A}" type="pres">
      <dgm:prSet presAssocID="{7CD38E43-6EBD-4F12-9E94-10341A38728B}" presName="sibTrans" presStyleLbl="sibTrans2D1" presStyleIdx="1" presStyleCnt="3"/>
      <dgm:spPr/>
      <dgm:t>
        <a:bodyPr/>
        <a:lstStyle/>
        <a:p>
          <a:pPr rtl="1"/>
          <a:endParaRPr lang="ar-DZ"/>
        </a:p>
      </dgm:t>
    </dgm:pt>
    <dgm:pt modelId="{C6A76F25-3AE7-43C2-A77B-78DF677CF641}" type="pres">
      <dgm:prSet presAssocID="{7CD38E43-6EBD-4F12-9E94-10341A38728B}" presName="connectorText" presStyleLbl="sibTrans2D1" presStyleIdx="1" presStyleCnt="3"/>
      <dgm:spPr/>
      <dgm:t>
        <a:bodyPr/>
        <a:lstStyle/>
        <a:p>
          <a:pPr rtl="1"/>
          <a:endParaRPr lang="ar-DZ"/>
        </a:p>
      </dgm:t>
    </dgm:pt>
    <dgm:pt modelId="{302B3B35-5222-4F20-BA8F-F811ACBECB2B}" type="pres">
      <dgm:prSet presAssocID="{458E9388-B112-4768-846E-89C45974C9F5}" presName="node" presStyleLbl="node1" presStyleIdx="2" presStyleCnt="4">
        <dgm:presLayoutVars>
          <dgm:bulletEnabled val="1"/>
        </dgm:presLayoutVars>
      </dgm:prSet>
      <dgm:spPr/>
      <dgm:t>
        <a:bodyPr/>
        <a:lstStyle/>
        <a:p>
          <a:pPr rtl="1"/>
          <a:endParaRPr lang="ar-DZ"/>
        </a:p>
      </dgm:t>
    </dgm:pt>
    <dgm:pt modelId="{BF47068F-D369-4F53-B26A-639866970697}" type="pres">
      <dgm:prSet presAssocID="{50F53FB5-0775-4F8F-A68E-081A24222B07}" presName="sibTrans" presStyleLbl="sibTrans2D1" presStyleIdx="2" presStyleCnt="3"/>
      <dgm:spPr/>
      <dgm:t>
        <a:bodyPr/>
        <a:lstStyle/>
        <a:p>
          <a:pPr rtl="1"/>
          <a:endParaRPr lang="ar-DZ"/>
        </a:p>
      </dgm:t>
    </dgm:pt>
    <dgm:pt modelId="{59D3ECE9-470E-408B-B341-9878F476BB77}" type="pres">
      <dgm:prSet presAssocID="{50F53FB5-0775-4F8F-A68E-081A24222B07}" presName="connectorText" presStyleLbl="sibTrans2D1" presStyleIdx="2" presStyleCnt="3"/>
      <dgm:spPr/>
      <dgm:t>
        <a:bodyPr/>
        <a:lstStyle/>
        <a:p>
          <a:pPr rtl="1"/>
          <a:endParaRPr lang="ar-DZ"/>
        </a:p>
      </dgm:t>
    </dgm:pt>
    <dgm:pt modelId="{28004E52-1262-4B4C-993C-72F62888ABD2}" type="pres">
      <dgm:prSet presAssocID="{199E90EA-8D09-4DAF-A15A-9AD12A8D6BC6}" presName="node" presStyleLbl="node1" presStyleIdx="3" presStyleCnt="4">
        <dgm:presLayoutVars>
          <dgm:bulletEnabled val="1"/>
        </dgm:presLayoutVars>
      </dgm:prSet>
      <dgm:spPr/>
      <dgm:t>
        <a:bodyPr/>
        <a:lstStyle/>
        <a:p>
          <a:pPr rtl="1"/>
          <a:endParaRPr lang="ar-DZ"/>
        </a:p>
      </dgm:t>
    </dgm:pt>
  </dgm:ptLst>
  <dgm:cxnLst>
    <dgm:cxn modelId="{E7974F87-692D-4FB0-8DE5-AC81B910FE28}" type="presOf" srcId="{458E9388-B112-4768-846E-89C45974C9F5}" destId="{302B3B35-5222-4F20-BA8F-F811ACBECB2B}" srcOrd="0" destOrd="0" presId="urn:microsoft.com/office/officeart/2005/8/layout/process5"/>
    <dgm:cxn modelId="{E8E6BAD4-240D-4698-AD72-189B6B7954CC}" type="presOf" srcId="{084EA3A9-7900-4181-8878-C9767497CCF0}" destId="{FCF37374-3CCD-417F-B360-A93635B93348}" srcOrd="0" destOrd="0" presId="urn:microsoft.com/office/officeart/2005/8/layout/process5"/>
    <dgm:cxn modelId="{55EEAD08-8C96-4EF5-8CA9-517D0814AF74}" type="presOf" srcId="{7CD38E43-6EBD-4F12-9E94-10341A38728B}" destId="{353F8EB1-B87F-4541-83B9-216F7E907D3A}" srcOrd="0" destOrd="0" presId="urn:microsoft.com/office/officeart/2005/8/layout/process5"/>
    <dgm:cxn modelId="{3602E08F-7794-40E9-8573-DA69CAA72488}" srcId="{084EA3A9-7900-4181-8878-C9767497CCF0}" destId="{199E90EA-8D09-4DAF-A15A-9AD12A8D6BC6}" srcOrd="3" destOrd="0" parTransId="{10AFF6A5-5742-4243-9E6F-B192D5277FE5}" sibTransId="{31301E90-76F9-4BEA-9A4C-CEDE333E9F62}"/>
    <dgm:cxn modelId="{BA73E530-9FCD-48E4-BE90-64C8FA4DDFC0}" type="presOf" srcId="{862CA652-59DB-4798-A6FB-E1932AB10C7D}" destId="{4A89A00B-22F5-4D25-A996-C9FE5CACDA54}" srcOrd="0" destOrd="0" presId="urn:microsoft.com/office/officeart/2005/8/layout/process5"/>
    <dgm:cxn modelId="{100055D8-1919-4E63-9E46-CFCC58F2D025}" type="presOf" srcId="{0BD270EF-2A9D-47B6-945A-7E58AE9016E4}" destId="{EE1AB2E7-05C9-400C-8ED1-DB6CBDD20804}" srcOrd="1" destOrd="0" presId="urn:microsoft.com/office/officeart/2005/8/layout/process5"/>
    <dgm:cxn modelId="{70E289F4-DB6F-431A-9FEF-E2AC002130B4}" type="presOf" srcId="{0BD270EF-2A9D-47B6-945A-7E58AE9016E4}" destId="{FAD8D71E-DC68-4B1C-BB4F-3E087630F53E}" srcOrd="0" destOrd="0" presId="urn:microsoft.com/office/officeart/2005/8/layout/process5"/>
    <dgm:cxn modelId="{1D5C5080-DDDA-44C8-831D-1707944C003E}" type="presOf" srcId="{199E90EA-8D09-4DAF-A15A-9AD12A8D6BC6}" destId="{28004E52-1262-4B4C-993C-72F62888ABD2}" srcOrd="0" destOrd="0" presId="urn:microsoft.com/office/officeart/2005/8/layout/process5"/>
    <dgm:cxn modelId="{F5596088-813D-4183-BD35-7B700656BE65}" srcId="{084EA3A9-7900-4181-8878-C9767497CCF0}" destId="{862CA652-59DB-4798-A6FB-E1932AB10C7D}" srcOrd="1" destOrd="0" parTransId="{5E620353-624F-4D89-8350-C3BC47C145C3}" sibTransId="{7CD38E43-6EBD-4F12-9E94-10341A38728B}"/>
    <dgm:cxn modelId="{99829539-A634-4476-B920-A8A981F6CDCA}" srcId="{084EA3A9-7900-4181-8878-C9767497CCF0}" destId="{C2A8D383-1BF1-49C3-AED5-9E0BC77ABD36}" srcOrd="0" destOrd="0" parTransId="{6D3746B3-ED76-43FA-A53A-F6A088DAE9A0}" sibTransId="{0BD270EF-2A9D-47B6-945A-7E58AE9016E4}"/>
    <dgm:cxn modelId="{8DE05E0B-AEDE-4C65-9863-DD0708A456B2}" type="presOf" srcId="{7CD38E43-6EBD-4F12-9E94-10341A38728B}" destId="{C6A76F25-3AE7-43C2-A77B-78DF677CF641}" srcOrd="1" destOrd="0" presId="urn:microsoft.com/office/officeart/2005/8/layout/process5"/>
    <dgm:cxn modelId="{866A39A0-3C76-4985-AE5F-EE91A9D8AA7D}" type="presOf" srcId="{C2A8D383-1BF1-49C3-AED5-9E0BC77ABD36}" destId="{1662DA47-875C-4D1B-9143-C523DE2AFA61}" srcOrd="0" destOrd="0" presId="urn:microsoft.com/office/officeart/2005/8/layout/process5"/>
    <dgm:cxn modelId="{3FB3E96E-C609-4859-B5DD-3BC84E6282BC}" type="presOf" srcId="{50F53FB5-0775-4F8F-A68E-081A24222B07}" destId="{BF47068F-D369-4F53-B26A-639866970697}" srcOrd="0" destOrd="0" presId="urn:microsoft.com/office/officeart/2005/8/layout/process5"/>
    <dgm:cxn modelId="{7A11C169-3990-435A-8B64-3EAC853C0B65}" srcId="{084EA3A9-7900-4181-8878-C9767497CCF0}" destId="{458E9388-B112-4768-846E-89C45974C9F5}" srcOrd="2" destOrd="0" parTransId="{3116C24C-CC1A-4ECA-9960-D7B40BA14B0C}" sibTransId="{50F53FB5-0775-4F8F-A68E-081A24222B07}"/>
    <dgm:cxn modelId="{2EB9BC22-58C0-42AE-A05B-718F8E603035}" type="presOf" srcId="{50F53FB5-0775-4F8F-A68E-081A24222B07}" destId="{59D3ECE9-470E-408B-B341-9878F476BB77}" srcOrd="1" destOrd="0" presId="urn:microsoft.com/office/officeart/2005/8/layout/process5"/>
    <dgm:cxn modelId="{A6FC86EA-95DC-419B-93A4-9443F415CCC0}" type="presParOf" srcId="{FCF37374-3CCD-417F-B360-A93635B93348}" destId="{1662DA47-875C-4D1B-9143-C523DE2AFA61}" srcOrd="0" destOrd="0" presId="urn:microsoft.com/office/officeart/2005/8/layout/process5"/>
    <dgm:cxn modelId="{506BC40D-4066-4D18-BE56-5EE644376A12}" type="presParOf" srcId="{FCF37374-3CCD-417F-B360-A93635B93348}" destId="{FAD8D71E-DC68-4B1C-BB4F-3E087630F53E}" srcOrd="1" destOrd="0" presId="urn:microsoft.com/office/officeart/2005/8/layout/process5"/>
    <dgm:cxn modelId="{F8F67D53-FE48-4B52-862C-209D039092E1}" type="presParOf" srcId="{FAD8D71E-DC68-4B1C-BB4F-3E087630F53E}" destId="{EE1AB2E7-05C9-400C-8ED1-DB6CBDD20804}" srcOrd="0" destOrd="0" presId="urn:microsoft.com/office/officeart/2005/8/layout/process5"/>
    <dgm:cxn modelId="{7B9FDCA1-B99C-4C7A-BA1B-B37AAF78FCC5}" type="presParOf" srcId="{FCF37374-3CCD-417F-B360-A93635B93348}" destId="{4A89A00B-22F5-4D25-A996-C9FE5CACDA54}" srcOrd="2" destOrd="0" presId="urn:microsoft.com/office/officeart/2005/8/layout/process5"/>
    <dgm:cxn modelId="{940F2918-3ADB-49E9-9686-40A5018B3CD7}" type="presParOf" srcId="{FCF37374-3CCD-417F-B360-A93635B93348}" destId="{353F8EB1-B87F-4541-83B9-216F7E907D3A}" srcOrd="3" destOrd="0" presId="urn:microsoft.com/office/officeart/2005/8/layout/process5"/>
    <dgm:cxn modelId="{FF9E6BB3-D7B0-4D0E-8BA8-6448C0026491}" type="presParOf" srcId="{353F8EB1-B87F-4541-83B9-216F7E907D3A}" destId="{C6A76F25-3AE7-43C2-A77B-78DF677CF641}" srcOrd="0" destOrd="0" presId="urn:microsoft.com/office/officeart/2005/8/layout/process5"/>
    <dgm:cxn modelId="{EC0122AD-B23B-406A-B602-712AA9B25DA8}" type="presParOf" srcId="{FCF37374-3CCD-417F-B360-A93635B93348}" destId="{302B3B35-5222-4F20-BA8F-F811ACBECB2B}" srcOrd="4" destOrd="0" presId="urn:microsoft.com/office/officeart/2005/8/layout/process5"/>
    <dgm:cxn modelId="{EB1ACB89-F924-457D-B0C3-982DC5AA47D4}" type="presParOf" srcId="{FCF37374-3CCD-417F-B360-A93635B93348}" destId="{BF47068F-D369-4F53-B26A-639866970697}" srcOrd="5" destOrd="0" presId="urn:microsoft.com/office/officeart/2005/8/layout/process5"/>
    <dgm:cxn modelId="{58E38942-5EDA-4354-9F4F-2751AB3B1DC7}" type="presParOf" srcId="{BF47068F-D369-4F53-B26A-639866970697}" destId="{59D3ECE9-470E-408B-B341-9878F476BB77}" srcOrd="0" destOrd="0" presId="urn:microsoft.com/office/officeart/2005/8/layout/process5"/>
    <dgm:cxn modelId="{CE5798E6-E0F8-499D-AD57-B20E7AFEBF92}" type="presParOf" srcId="{FCF37374-3CCD-417F-B360-A93635B93348}" destId="{28004E52-1262-4B4C-993C-72F62888ABD2}" srcOrd="6" destOrd="0" presId="urn:microsoft.com/office/officeart/2005/8/layout/process5"/>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9DB598C-4003-4BDE-A557-E3F70AFBC4E8}" type="doc">
      <dgm:prSet loTypeId="urn:microsoft.com/office/officeart/2005/8/layout/chevron1" loCatId="process" qsTypeId="urn:microsoft.com/office/officeart/2005/8/quickstyle/simple3" qsCatId="simple" csTypeId="urn:microsoft.com/office/officeart/2005/8/colors/accent1_2" csCatId="accent1" phldr="1"/>
      <dgm:spPr/>
    </dgm:pt>
    <dgm:pt modelId="{D571A5DE-A706-479A-A37B-B78CD5E56407}">
      <dgm:prSet phldrT="[Texte]"/>
      <dgm:spPr/>
      <dgm:t>
        <a:bodyPr/>
        <a:lstStyle/>
        <a:p>
          <a:pPr rtl="1"/>
          <a:r>
            <a:rPr lang="ar-DZ" dirty="0" smtClean="0"/>
            <a:t>الطور الأول: المحادثة </a:t>
          </a:r>
          <a:r>
            <a:rPr lang="ar-DZ" dirty="0" err="1" smtClean="0"/>
            <a:t>والاتقاق</a:t>
          </a:r>
          <a:endParaRPr lang="ar-DZ" dirty="0"/>
        </a:p>
      </dgm:t>
    </dgm:pt>
    <dgm:pt modelId="{0F5B64B6-08E5-43E5-B1D3-BB0E1FE21FE7}" type="parTrans" cxnId="{C0977575-EC3B-4753-87DE-DD3910058C7D}">
      <dgm:prSet/>
      <dgm:spPr/>
    </dgm:pt>
    <dgm:pt modelId="{48E2C250-B2CF-461C-8505-2FBB2803502E}" type="sibTrans" cxnId="{C0977575-EC3B-4753-87DE-DD3910058C7D}">
      <dgm:prSet/>
      <dgm:spPr/>
    </dgm:pt>
    <dgm:pt modelId="{E1CEC92B-E091-466B-B0F5-28529420FB5E}">
      <dgm:prSet phldrT="[Texte]"/>
      <dgm:spPr/>
      <dgm:t>
        <a:bodyPr/>
        <a:lstStyle/>
        <a:p>
          <a:pPr rtl="1"/>
          <a:r>
            <a:rPr lang="ar-DZ" dirty="0" smtClean="0"/>
            <a:t>الطور الثاني:</a:t>
          </a:r>
        </a:p>
        <a:p>
          <a:pPr rtl="1"/>
          <a:r>
            <a:rPr lang="ar-DZ" dirty="0" smtClean="0"/>
            <a:t>متابعة الاتفاق</a:t>
          </a:r>
          <a:endParaRPr lang="ar-DZ" dirty="0"/>
        </a:p>
      </dgm:t>
    </dgm:pt>
    <dgm:pt modelId="{6DE38D63-F40B-4340-8CEA-CC2BD69A0BA2}" type="parTrans" cxnId="{FCF5887A-16E1-4BB3-9811-0E46E3085736}">
      <dgm:prSet/>
      <dgm:spPr/>
    </dgm:pt>
    <dgm:pt modelId="{A6A7F92D-FD3A-4AC3-B75A-83BBC48F36D9}" type="sibTrans" cxnId="{FCF5887A-16E1-4BB3-9811-0E46E3085736}">
      <dgm:prSet/>
      <dgm:spPr/>
    </dgm:pt>
    <dgm:pt modelId="{23AD95DA-4B25-433A-BCDA-39FF8CEA8C0C}">
      <dgm:prSet phldrT="[Texte]"/>
      <dgm:spPr/>
      <dgm:t>
        <a:bodyPr/>
        <a:lstStyle/>
        <a:p>
          <a:pPr rtl="1"/>
          <a:r>
            <a:rPr lang="ar-DZ" dirty="0" smtClean="0"/>
            <a:t>الطور الثالث: حصيلة المردودية</a:t>
          </a:r>
          <a:endParaRPr lang="ar-DZ" dirty="0"/>
        </a:p>
      </dgm:t>
    </dgm:pt>
    <dgm:pt modelId="{BC1E33FC-BB6A-4BAA-8F48-23EA14D41C9F}" type="parTrans" cxnId="{FC6799DD-07F8-49B4-A4F2-9AED768E4822}">
      <dgm:prSet/>
      <dgm:spPr/>
    </dgm:pt>
    <dgm:pt modelId="{53E49396-16E7-406F-8BB6-FA90DB86B928}" type="sibTrans" cxnId="{FC6799DD-07F8-49B4-A4F2-9AED768E4822}">
      <dgm:prSet/>
      <dgm:spPr/>
    </dgm:pt>
    <dgm:pt modelId="{83DEDAA1-39C3-44E7-A0F6-38D81EA705A0}" type="pres">
      <dgm:prSet presAssocID="{D9DB598C-4003-4BDE-A557-E3F70AFBC4E8}" presName="Name0" presStyleCnt="0">
        <dgm:presLayoutVars>
          <dgm:dir/>
          <dgm:animLvl val="lvl"/>
          <dgm:resizeHandles val="exact"/>
        </dgm:presLayoutVars>
      </dgm:prSet>
      <dgm:spPr/>
    </dgm:pt>
    <dgm:pt modelId="{37F85CFD-FC04-4C09-AD28-F6F921B7287A}" type="pres">
      <dgm:prSet presAssocID="{D571A5DE-A706-479A-A37B-B78CD5E56407}" presName="parTxOnly" presStyleLbl="node1" presStyleIdx="0" presStyleCnt="3">
        <dgm:presLayoutVars>
          <dgm:chMax val="0"/>
          <dgm:chPref val="0"/>
          <dgm:bulletEnabled val="1"/>
        </dgm:presLayoutVars>
      </dgm:prSet>
      <dgm:spPr/>
      <dgm:t>
        <a:bodyPr/>
        <a:lstStyle/>
        <a:p>
          <a:pPr rtl="1"/>
          <a:endParaRPr lang="ar-DZ"/>
        </a:p>
      </dgm:t>
    </dgm:pt>
    <dgm:pt modelId="{F42B319F-1867-4B8D-A3A5-ED2F50098F52}" type="pres">
      <dgm:prSet presAssocID="{48E2C250-B2CF-461C-8505-2FBB2803502E}" presName="parTxOnlySpace" presStyleCnt="0"/>
      <dgm:spPr/>
    </dgm:pt>
    <dgm:pt modelId="{695CA03A-E265-4855-A4E8-E6889845B7CE}" type="pres">
      <dgm:prSet presAssocID="{E1CEC92B-E091-466B-B0F5-28529420FB5E}" presName="parTxOnly" presStyleLbl="node1" presStyleIdx="1" presStyleCnt="3">
        <dgm:presLayoutVars>
          <dgm:chMax val="0"/>
          <dgm:chPref val="0"/>
          <dgm:bulletEnabled val="1"/>
        </dgm:presLayoutVars>
      </dgm:prSet>
      <dgm:spPr/>
      <dgm:t>
        <a:bodyPr/>
        <a:lstStyle/>
        <a:p>
          <a:pPr rtl="1"/>
          <a:endParaRPr lang="ar-DZ"/>
        </a:p>
      </dgm:t>
    </dgm:pt>
    <dgm:pt modelId="{197A3BD4-F553-4C01-AB3A-77724D61C81E}" type="pres">
      <dgm:prSet presAssocID="{A6A7F92D-FD3A-4AC3-B75A-83BBC48F36D9}" presName="parTxOnlySpace" presStyleCnt="0"/>
      <dgm:spPr/>
    </dgm:pt>
    <dgm:pt modelId="{CA449714-0755-49F3-9297-C1726875B292}" type="pres">
      <dgm:prSet presAssocID="{23AD95DA-4B25-433A-BCDA-39FF8CEA8C0C}" presName="parTxOnly" presStyleLbl="node1" presStyleIdx="2" presStyleCnt="3">
        <dgm:presLayoutVars>
          <dgm:chMax val="0"/>
          <dgm:chPref val="0"/>
          <dgm:bulletEnabled val="1"/>
        </dgm:presLayoutVars>
      </dgm:prSet>
      <dgm:spPr/>
      <dgm:t>
        <a:bodyPr/>
        <a:lstStyle/>
        <a:p>
          <a:pPr rtl="1"/>
          <a:endParaRPr lang="ar-DZ"/>
        </a:p>
      </dgm:t>
    </dgm:pt>
  </dgm:ptLst>
  <dgm:cxnLst>
    <dgm:cxn modelId="{1487D8CA-1E01-40EA-9D1B-640C95137B9A}" type="presOf" srcId="{23AD95DA-4B25-433A-BCDA-39FF8CEA8C0C}" destId="{CA449714-0755-49F3-9297-C1726875B292}" srcOrd="0" destOrd="0" presId="urn:microsoft.com/office/officeart/2005/8/layout/chevron1"/>
    <dgm:cxn modelId="{8B08DCD6-CFC3-4BCB-B446-9D299F3C3615}" type="presOf" srcId="{E1CEC92B-E091-466B-B0F5-28529420FB5E}" destId="{695CA03A-E265-4855-A4E8-E6889845B7CE}" srcOrd="0" destOrd="0" presId="urn:microsoft.com/office/officeart/2005/8/layout/chevron1"/>
    <dgm:cxn modelId="{8309B95B-206C-46D9-AF9C-E35FA9EA8B76}" type="presOf" srcId="{D9DB598C-4003-4BDE-A557-E3F70AFBC4E8}" destId="{83DEDAA1-39C3-44E7-A0F6-38D81EA705A0}" srcOrd="0" destOrd="0" presId="urn:microsoft.com/office/officeart/2005/8/layout/chevron1"/>
    <dgm:cxn modelId="{BA4F10EC-62BC-4B94-8A26-5CE1C9DE0879}" type="presOf" srcId="{D571A5DE-A706-479A-A37B-B78CD5E56407}" destId="{37F85CFD-FC04-4C09-AD28-F6F921B7287A}" srcOrd="0" destOrd="0" presId="urn:microsoft.com/office/officeart/2005/8/layout/chevron1"/>
    <dgm:cxn modelId="{FC6799DD-07F8-49B4-A4F2-9AED768E4822}" srcId="{D9DB598C-4003-4BDE-A557-E3F70AFBC4E8}" destId="{23AD95DA-4B25-433A-BCDA-39FF8CEA8C0C}" srcOrd="2" destOrd="0" parTransId="{BC1E33FC-BB6A-4BAA-8F48-23EA14D41C9F}" sibTransId="{53E49396-16E7-406F-8BB6-FA90DB86B928}"/>
    <dgm:cxn modelId="{FCF5887A-16E1-4BB3-9811-0E46E3085736}" srcId="{D9DB598C-4003-4BDE-A557-E3F70AFBC4E8}" destId="{E1CEC92B-E091-466B-B0F5-28529420FB5E}" srcOrd="1" destOrd="0" parTransId="{6DE38D63-F40B-4340-8CEA-CC2BD69A0BA2}" sibTransId="{A6A7F92D-FD3A-4AC3-B75A-83BBC48F36D9}"/>
    <dgm:cxn modelId="{C0977575-EC3B-4753-87DE-DD3910058C7D}" srcId="{D9DB598C-4003-4BDE-A557-E3F70AFBC4E8}" destId="{D571A5DE-A706-479A-A37B-B78CD5E56407}" srcOrd="0" destOrd="0" parTransId="{0F5B64B6-08E5-43E5-B1D3-BB0E1FE21FE7}" sibTransId="{48E2C250-B2CF-461C-8505-2FBB2803502E}"/>
    <dgm:cxn modelId="{1A654B97-E688-4F58-B2A0-9A140BF671F2}" type="presParOf" srcId="{83DEDAA1-39C3-44E7-A0F6-38D81EA705A0}" destId="{37F85CFD-FC04-4C09-AD28-F6F921B7287A}" srcOrd="0" destOrd="0" presId="urn:microsoft.com/office/officeart/2005/8/layout/chevron1"/>
    <dgm:cxn modelId="{EA967134-A8D3-40F6-B9E9-E8E237FB1765}" type="presParOf" srcId="{83DEDAA1-39C3-44E7-A0F6-38D81EA705A0}" destId="{F42B319F-1867-4B8D-A3A5-ED2F50098F52}" srcOrd="1" destOrd="0" presId="urn:microsoft.com/office/officeart/2005/8/layout/chevron1"/>
    <dgm:cxn modelId="{13784CD8-7D22-438A-BA8C-C15D783CEDE8}" type="presParOf" srcId="{83DEDAA1-39C3-44E7-A0F6-38D81EA705A0}" destId="{695CA03A-E265-4855-A4E8-E6889845B7CE}" srcOrd="2" destOrd="0" presId="urn:microsoft.com/office/officeart/2005/8/layout/chevron1"/>
    <dgm:cxn modelId="{F7885F6D-09BE-439A-A36C-D7765FB0E6C3}" type="presParOf" srcId="{83DEDAA1-39C3-44E7-A0F6-38D81EA705A0}" destId="{197A3BD4-F553-4C01-AB3A-77724D61C81E}" srcOrd="3" destOrd="0" presId="urn:microsoft.com/office/officeart/2005/8/layout/chevron1"/>
    <dgm:cxn modelId="{2C8ADDB7-BE24-41F7-8EFF-E4FEA4193815}" type="presParOf" srcId="{83DEDAA1-39C3-44E7-A0F6-38D81EA705A0}" destId="{CA449714-0755-49F3-9297-C1726875B292}" srcOrd="4" destOrd="0" presId="urn:microsoft.com/office/officeart/2005/8/layout/chevron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446B635-F93F-4BE4-986D-4E7B0147435B}" type="doc">
      <dgm:prSet loTypeId="urn:microsoft.com/office/officeart/2005/8/layout/chevron2" loCatId="list" qsTypeId="urn:microsoft.com/office/officeart/2005/8/quickstyle/simple1" qsCatId="simple" csTypeId="urn:microsoft.com/office/officeart/2005/8/colors/accent1_2" csCatId="accent1" phldr="1"/>
      <dgm:spPr/>
      <dgm:t>
        <a:bodyPr/>
        <a:lstStyle/>
        <a:p>
          <a:pPr rtl="1"/>
          <a:endParaRPr lang="ar-DZ"/>
        </a:p>
      </dgm:t>
    </dgm:pt>
    <dgm:pt modelId="{FFEE2B84-DCD1-4048-B16D-0273236D87D9}">
      <dgm:prSet phldrT="[Texte]"/>
      <dgm:spPr/>
      <dgm:t>
        <a:bodyPr/>
        <a:lstStyle/>
        <a:p>
          <a:pPr rtl="1"/>
          <a:r>
            <a:rPr lang="ar-DZ" dirty="0" smtClean="0"/>
            <a:t>الخطوة 1</a:t>
          </a:r>
          <a:endParaRPr lang="ar-DZ" dirty="0"/>
        </a:p>
      </dgm:t>
    </dgm:pt>
    <dgm:pt modelId="{8B640E12-9D7A-41D3-B00D-B3BECB35064B}" type="parTrans" cxnId="{C6F05C35-B32C-4B23-A61B-C18F7D9040AC}">
      <dgm:prSet/>
      <dgm:spPr/>
      <dgm:t>
        <a:bodyPr/>
        <a:lstStyle/>
        <a:p>
          <a:pPr rtl="1"/>
          <a:endParaRPr lang="ar-DZ"/>
        </a:p>
      </dgm:t>
    </dgm:pt>
    <dgm:pt modelId="{7B42F539-E7EB-4BFE-909A-E8E6DD5BAE63}" type="sibTrans" cxnId="{C6F05C35-B32C-4B23-A61B-C18F7D9040AC}">
      <dgm:prSet/>
      <dgm:spPr/>
      <dgm:t>
        <a:bodyPr/>
        <a:lstStyle/>
        <a:p>
          <a:pPr rtl="1"/>
          <a:endParaRPr lang="ar-DZ"/>
        </a:p>
      </dgm:t>
    </dgm:pt>
    <dgm:pt modelId="{6FCEEA3A-316A-496E-ADFD-3E2BEFFBB29E}">
      <dgm:prSet phldrT="[Texte]"/>
      <dgm:spPr/>
      <dgm:t>
        <a:bodyPr/>
        <a:lstStyle/>
        <a:p>
          <a:pPr rtl="1"/>
          <a:r>
            <a:rPr lang="ar-DZ" dirty="0" smtClean="0"/>
            <a:t>التمهيد لتصميم النظام</a:t>
          </a:r>
          <a:endParaRPr lang="ar-DZ" dirty="0"/>
        </a:p>
      </dgm:t>
    </dgm:pt>
    <dgm:pt modelId="{71C2A628-279A-4F6E-9813-F26EFDF1A8DA}" type="parTrans" cxnId="{C8D07A9D-B86E-4C02-9330-982D36B1AB3D}">
      <dgm:prSet/>
      <dgm:spPr/>
      <dgm:t>
        <a:bodyPr/>
        <a:lstStyle/>
        <a:p>
          <a:pPr rtl="1"/>
          <a:endParaRPr lang="ar-DZ"/>
        </a:p>
      </dgm:t>
    </dgm:pt>
    <dgm:pt modelId="{8A347387-35FD-4AF2-A651-4C5C43400A3E}" type="sibTrans" cxnId="{C8D07A9D-B86E-4C02-9330-982D36B1AB3D}">
      <dgm:prSet/>
      <dgm:spPr/>
      <dgm:t>
        <a:bodyPr/>
        <a:lstStyle/>
        <a:p>
          <a:pPr rtl="1"/>
          <a:endParaRPr lang="ar-DZ"/>
        </a:p>
      </dgm:t>
    </dgm:pt>
    <dgm:pt modelId="{F34D4D43-0594-4897-92B9-48D0B2BE41F4}">
      <dgm:prSet phldrT="[Texte]"/>
      <dgm:spPr/>
      <dgm:t>
        <a:bodyPr/>
        <a:lstStyle/>
        <a:p>
          <a:pPr rtl="1"/>
          <a:r>
            <a:rPr lang="ar-DZ" dirty="0" smtClean="0"/>
            <a:t>2-من النظام أم شراءه جاهز</a:t>
          </a:r>
          <a:endParaRPr lang="ar-DZ" dirty="0"/>
        </a:p>
      </dgm:t>
    </dgm:pt>
    <dgm:pt modelId="{09ADC7A7-7D91-4EE3-BEE5-F389883FEA97}" type="parTrans" cxnId="{7575B7A7-0404-4A28-B99F-F4CBCC0A41DB}">
      <dgm:prSet/>
      <dgm:spPr/>
      <dgm:t>
        <a:bodyPr/>
        <a:lstStyle/>
        <a:p>
          <a:pPr rtl="1"/>
          <a:endParaRPr lang="ar-DZ"/>
        </a:p>
      </dgm:t>
    </dgm:pt>
    <dgm:pt modelId="{EEC914ED-5314-405A-976C-E5F6B9FA0E39}" type="sibTrans" cxnId="{7575B7A7-0404-4A28-B99F-F4CBCC0A41DB}">
      <dgm:prSet/>
      <dgm:spPr/>
      <dgm:t>
        <a:bodyPr/>
        <a:lstStyle/>
        <a:p>
          <a:pPr rtl="1"/>
          <a:endParaRPr lang="ar-DZ"/>
        </a:p>
      </dgm:t>
    </dgm:pt>
    <dgm:pt modelId="{109C5337-62C6-493C-AFF4-3E5BFFB82892}">
      <dgm:prSet phldrT="[Texte]"/>
      <dgm:spPr/>
      <dgm:t>
        <a:bodyPr/>
        <a:lstStyle/>
        <a:p>
          <a:pPr rtl="1"/>
          <a:r>
            <a:rPr lang="ar-DZ" dirty="0" smtClean="0"/>
            <a:t>الخطوة 2</a:t>
          </a:r>
          <a:endParaRPr lang="ar-DZ" dirty="0"/>
        </a:p>
      </dgm:t>
    </dgm:pt>
    <dgm:pt modelId="{6F1436B1-E85E-4DCA-827E-869B3AA549A3}" type="parTrans" cxnId="{C845A4D9-36EE-42AF-8F3D-9C50F7544CD4}">
      <dgm:prSet/>
      <dgm:spPr/>
      <dgm:t>
        <a:bodyPr/>
        <a:lstStyle/>
        <a:p>
          <a:pPr rtl="1"/>
          <a:endParaRPr lang="ar-DZ"/>
        </a:p>
      </dgm:t>
    </dgm:pt>
    <dgm:pt modelId="{0C2C5EC7-9AB2-42F4-BDA8-6F2E50F0C2DF}" type="sibTrans" cxnId="{C845A4D9-36EE-42AF-8F3D-9C50F7544CD4}">
      <dgm:prSet/>
      <dgm:spPr/>
      <dgm:t>
        <a:bodyPr/>
        <a:lstStyle/>
        <a:p>
          <a:pPr rtl="1"/>
          <a:endParaRPr lang="ar-DZ"/>
        </a:p>
      </dgm:t>
    </dgm:pt>
    <dgm:pt modelId="{B6270F93-C333-419C-BB45-61F55F0770A0}">
      <dgm:prSet phldrT="[Texte]"/>
      <dgm:spPr/>
      <dgm:t>
        <a:bodyPr/>
        <a:lstStyle/>
        <a:p>
          <a:pPr rtl="1"/>
          <a:r>
            <a:rPr lang="ar-DZ" dirty="0" smtClean="0"/>
            <a:t>اختيار طريقة تقييم الوظائف: </a:t>
          </a:r>
          <a:endParaRPr lang="ar-DZ" dirty="0"/>
        </a:p>
      </dgm:t>
    </dgm:pt>
    <dgm:pt modelId="{B6C6635E-D728-4F2E-B7A0-44D597696444}" type="parTrans" cxnId="{A7FCF5A7-65E6-46AF-997B-6D81A53FE7E8}">
      <dgm:prSet/>
      <dgm:spPr/>
      <dgm:t>
        <a:bodyPr/>
        <a:lstStyle/>
        <a:p>
          <a:pPr rtl="1"/>
          <a:endParaRPr lang="ar-DZ"/>
        </a:p>
      </dgm:t>
    </dgm:pt>
    <dgm:pt modelId="{BAE527B8-78F1-4E68-802C-C49848E71698}" type="sibTrans" cxnId="{A7FCF5A7-65E6-46AF-997B-6D81A53FE7E8}">
      <dgm:prSet/>
      <dgm:spPr/>
      <dgm:t>
        <a:bodyPr/>
        <a:lstStyle/>
        <a:p>
          <a:pPr rtl="1"/>
          <a:endParaRPr lang="ar-DZ"/>
        </a:p>
      </dgm:t>
    </dgm:pt>
    <dgm:pt modelId="{63773A24-F074-440A-AA7C-A423832E9C73}">
      <dgm:prSet phldrT="[Texte]" phldr="1"/>
      <dgm:spPr/>
      <dgm:t>
        <a:bodyPr/>
        <a:lstStyle/>
        <a:p>
          <a:pPr rtl="1"/>
          <a:endParaRPr lang="ar-DZ" dirty="0"/>
        </a:p>
      </dgm:t>
    </dgm:pt>
    <dgm:pt modelId="{B5F02B0E-2A0D-4F89-A3A3-0F11A05A88FC}" type="parTrans" cxnId="{9DCCDD91-475D-43CF-8829-90C35DA78F9F}">
      <dgm:prSet/>
      <dgm:spPr/>
      <dgm:t>
        <a:bodyPr/>
        <a:lstStyle/>
        <a:p>
          <a:pPr rtl="1"/>
          <a:endParaRPr lang="ar-DZ"/>
        </a:p>
      </dgm:t>
    </dgm:pt>
    <dgm:pt modelId="{B774187B-D34D-4AD4-AC28-78DA53EE8C83}" type="sibTrans" cxnId="{9DCCDD91-475D-43CF-8829-90C35DA78F9F}">
      <dgm:prSet/>
      <dgm:spPr/>
      <dgm:t>
        <a:bodyPr/>
        <a:lstStyle/>
        <a:p>
          <a:pPr rtl="1"/>
          <a:endParaRPr lang="ar-DZ"/>
        </a:p>
      </dgm:t>
    </dgm:pt>
    <dgm:pt modelId="{DDD9BFFD-7E84-450A-B14E-63BC76F0DCC5}">
      <dgm:prSet phldrT="[Texte]"/>
      <dgm:spPr/>
      <dgm:t>
        <a:bodyPr/>
        <a:lstStyle/>
        <a:p>
          <a:pPr rtl="1"/>
          <a:r>
            <a:rPr lang="ar-DZ" dirty="0" smtClean="0"/>
            <a:t>الخطوة 3</a:t>
          </a:r>
          <a:endParaRPr lang="ar-DZ" dirty="0"/>
        </a:p>
      </dgm:t>
    </dgm:pt>
    <dgm:pt modelId="{83FC14B0-7967-4B76-8883-441499CBAFAE}" type="parTrans" cxnId="{9BC0A608-9E33-4014-9F4A-8C691E5F6B0D}">
      <dgm:prSet/>
      <dgm:spPr/>
      <dgm:t>
        <a:bodyPr/>
        <a:lstStyle/>
        <a:p>
          <a:pPr rtl="1"/>
          <a:endParaRPr lang="ar-DZ"/>
        </a:p>
      </dgm:t>
    </dgm:pt>
    <dgm:pt modelId="{D68F4A6F-ED2E-40FE-898B-0E4DDC046604}" type="sibTrans" cxnId="{9BC0A608-9E33-4014-9F4A-8C691E5F6B0D}">
      <dgm:prSet/>
      <dgm:spPr/>
      <dgm:t>
        <a:bodyPr/>
        <a:lstStyle/>
        <a:p>
          <a:pPr rtl="1"/>
          <a:endParaRPr lang="ar-DZ"/>
        </a:p>
      </dgm:t>
    </dgm:pt>
    <dgm:pt modelId="{602A14BD-AF80-44E2-A8D0-E6AE0423A32E}">
      <dgm:prSet phldrT="[Texte]"/>
      <dgm:spPr/>
      <dgm:t>
        <a:bodyPr/>
        <a:lstStyle/>
        <a:p>
          <a:pPr rtl="1"/>
          <a:r>
            <a:rPr lang="ar-DZ" dirty="0" smtClean="0"/>
            <a:t>1-رسمي / غير رسمي</a:t>
          </a:r>
          <a:endParaRPr lang="ar-DZ" dirty="0"/>
        </a:p>
      </dgm:t>
    </dgm:pt>
    <dgm:pt modelId="{18920078-71B2-441C-85A6-723CF0A3D37F}" type="parTrans" cxnId="{BF29591B-B5E6-424D-A65D-78D7E3950C8F}">
      <dgm:prSet/>
      <dgm:spPr/>
    </dgm:pt>
    <dgm:pt modelId="{69AC16A0-85BF-4096-976B-515CA59C7715}" type="sibTrans" cxnId="{BF29591B-B5E6-424D-A65D-78D7E3950C8F}">
      <dgm:prSet/>
      <dgm:spPr/>
    </dgm:pt>
    <dgm:pt modelId="{6089739E-3CDB-4EBA-9541-A891FFE04651}">
      <dgm:prSet phldrT="[Texte]"/>
      <dgm:spPr/>
      <dgm:t>
        <a:bodyPr/>
        <a:lstStyle/>
        <a:p>
          <a:pPr rtl="1"/>
          <a:r>
            <a:rPr lang="ar-DZ" dirty="0" smtClean="0"/>
            <a:t>التركيب، الدرجات، مقارنة العوامل ، النقط</a:t>
          </a:r>
          <a:endParaRPr lang="ar-DZ" dirty="0"/>
        </a:p>
      </dgm:t>
    </dgm:pt>
    <dgm:pt modelId="{1499BFBE-85FE-4D90-BD81-DFE7ECEB2A5A}" type="parTrans" cxnId="{F2A59CB4-19E6-4FE1-AD3B-FAF30B0DB16E}">
      <dgm:prSet/>
      <dgm:spPr/>
    </dgm:pt>
    <dgm:pt modelId="{EB85FC11-8AAE-416A-B6DB-827DF0CA02F2}" type="sibTrans" cxnId="{F2A59CB4-19E6-4FE1-AD3B-FAF30B0DB16E}">
      <dgm:prSet/>
      <dgm:spPr/>
    </dgm:pt>
    <dgm:pt modelId="{48B21C1C-7353-41F2-B990-361DEDFDF1B1}">
      <dgm:prSet/>
      <dgm:spPr/>
      <dgm:t>
        <a:bodyPr/>
        <a:lstStyle/>
        <a:p>
          <a:pPr rtl="1"/>
          <a:r>
            <a:rPr lang="ar-DZ" dirty="0" smtClean="0"/>
            <a:t>وضع ملامح تقييم الوظائف</a:t>
          </a:r>
          <a:endParaRPr lang="ar-DZ" dirty="0"/>
        </a:p>
      </dgm:t>
    </dgm:pt>
    <dgm:pt modelId="{883ACD4B-495F-48BF-A0F4-F07B9D6A6999}" type="parTrans" cxnId="{0CC07D6A-7873-464D-A2D1-A1F241287399}">
      <dgm:prSet/>
      <dgm:spPr/>
    </dgm:pt>
    <dgm:pt modelId="{90A6D699-40E5-487E-A298-DA48F974F7CA}" type="sibTrans" cxnId="{0CC07D6A-7873-464D-A2D1-A1F241287399}">
      <dgm:prSet/>
      <dgm:spPr/>
    </dgm:pt>
    <dgm:pt modelId="{262E95E6-4135-48E5-8626-9876F6D6C8F7}" type="pres">
      <dgm:prSet presAssocID="{D446B635-F93F-4BE4-986D-4E7B0147435B}" presName="linearFlow" presStyleCnt="0">
        <dgm:presLayoutVars>
          <dgm:dir/>
          <dgm:animLvl val="lvl"/>
          <dgm:resizeHandles val="exact"/>
        </dgm:presLayoutVars>
      </dgm:prSet>
      <dgm:spPr/>
      <dgm:t>
        <a:bodyPr/>
        <a:lstStyle/>
        <a:p>
          <a:pPr rtl="1"/>
          <a:endParaRPr lang="ar-DZ"/>
        </a:p>
      </dgm:t>
    </dgm:pt>
    <dgm:pt modelId="{B917DF20-66A0-4F9B-93C0-9B5D997B0C06}" type="pres">
      <dgm:prSet presAssocID="{FFEE2B84-DCD1-4048-B16D-0273236D87D9}" presName="composite" presStyleCnt="0"/>
      <dgm:spPr/>
    </dgm:pt>
    <dgm:pt modelId="{B7A3FBF4-DD21-4084-8873-82A3B1333D64}" type="pres">
      <dgm:prSet presAssocID="{FFEE2B84-DCD1-4048-B16D-0273236D87D9}" presName="parentText" presStyleLbl="alignNode1" presStyleIdx="0" presStyleCnt="3">
        <dgm:presLayoutVars>
          <dgm:chMax val="1"/>
          <dgm:bulletEnabled val="1"/>
        </dgm:presLayoutVars>
      </dgm:prSet>
      <dgm:spPr/>
      <dgm:t>
        <a:bodyPr/>
        <a:lstStyle/>
        <a:p>
          <a:pPr rtl="1"/>
          <a:endParaRPr lang="ar-DZ"/>
        </a:p>
      </dgm:t>
    </dgm:pt>
    <dgm:pt modelId="{F2857EEA-B924-4F14-8971-561CFDADFEE3}" type="pres">
      <dgm:prSet presAssocID="{FFEE2B84-DCD1-4048-B16D-0273236D87D9}" presName="descendantText" presStyleLbl="alignAcc1" presStyleIdx="0" presStyleCnt="3">
        <dgm:presLayoutVars>
          <dgm:bulletEnabled val="1"/>
        </dgm:presLayoutVars>
      </dgm:prSet>
      <dgm:spPr/>
      <dgm:t>
        <a:bodyPr/>
        <a:lstStyle/>
        <a:p>
          <a:pPr rtl="1"/>
          <a:endParaRPr lang="ar-DZ"/>
        </a:p>
      </dgm:t>
    </dgm:pt>
    <dgm:pt modelId="{591FD3C2-D221-4DD7-AA75-07876C367320}" type="pres">
      <dgm:prSet presAssocID="{7B42F539-E7EB-4BFE-909A-E8E6DD5BAE63}" presName="sp" presStyleCnt="0"/>
      <dgm:spPr/>
    </dgm:pt>
    <dgm:pt modelId="{FA90C4CD-4697-4B4B-968F-719146EA0D04}" type="pres">
      <dgm:prSet presAssocID="{109C5337-62C6-493C-AFF4-3E5BFFB82892}" presName="composite" presStyleCnt="0"/>
      <dgm:spPr/>
    </dgm:pt>
    <dgm:pt modelId="{4E6528B2-6AA4-4042-812E-8E96236F40F1}" type="pres">
      <dgm:prSet presAssocID="{109C5337-62C6-493C-AFF4-3E5BFFB82892}" presName="parentText" presStyleLbl="alignNode1" presStyleIdx="1" presStyleCnt="3">
        <dgm:presLayoutVars>
          <dgm:chMax val="1"/>
          <dgm:bulletEnabled val="1"/>
        </dgm:presLayoutVars>
      </dgm:prSet>
      <dgm:spPr/>
      <dgm:t>
        <a:bodyPr/>
        <a:lstStyle/>
        <a:p>
          <a:pPr rtl="1"/>
          <a:endParaRPr lang="ar-DZ"/>
        </a:p>
      </dgm:t>
    </dgm:pt>
    <dgm:pt modelId="{EECBB7D8-1D90-4F10-8D11-05371A559F1B}" type="pres">
      <dgm:prSet presAssocID="{109C5337-62C6-493C-AFF4-3E5BFFB82892}" presName="descendantText" presStyleLbl="alignAcc1" presStyleIdx="1" presStyleCnt="3">
        <dgm:presLayoutVars>
          <dgm:bulletEnabled val="1"/>
        </dgm:presLayoutVars>
      </dgm:prSet>
      <dgm:spPr/>
      <dgm:t>
        <a:bodyPr/>
        <a:lstStyle/>
        <a:p>
          <a:pPr rtl="1"/>
          <a:endParaRPr lang="ar-DZ"/>
        </a:p>
      </dgm:t>
    </dgm:pt>
    <dgm:pt modelId="{4EEFDDB0-2179-49CE-86E8-CE0E7CE75D67}" type="pres">
      <dgm:prSet presAssocID="{0C2C5EC7-9AB2-42F4-BDA8-6F2E50F0C2DF}" presName="sp" presStyleCnt="0"/>
      <dgm:spPr/>
    </dgm:pt>
    <dgm:pt modelId="{208FAE9A-4787-4577-926A-3C883F1156F7}" type="pres">
      <dgm:prSet presAssocID="{DDD9BFFD-7E84-450A-B14E-63BC76F0DCC5}" presName="composite" presStyleCnt="0"/>
      <dgm:spPr/>
    </dgm:pt>
    <dgm:pt modelId="{BA502DF2-6FC1-4294-A28E-6EAE279A33EA}" type="pres">
      <dgm:prSet presAssocID="{DDD9BFFD-7E84-450A-B14E-63BC76F0DCC5}" presName="parentText" presStyleLbl="alignNode1" presStyleIdx="2" presStyleCnt="3">
        <dgm:presLayoutVars>
          <dgm:chMax val="1"/>
          <dgm:bulletEnabled val="1"/>
        </dgm:presLayoutVars>
      </dgm:prSet>
      <dgm:spPr/>
      <dgm:t>
        <a:bodyPr/>
        <a:lstStyle/>
        <a:p>
          <a:pPr rtl="1"/>
          <a:endParaRPr lang="ar-DZ"/>
        </a:p>
      </dgm:t>
    </dgm:pt>
    <dgm:pt modelId="{FCD60BF6-667B-4119-A65A-1A780893F6DC}" type="pres">
      <dgm:prSet presAssocID="{DDD9BFFD-7E84-450A-B14E-63BC76F0DCC5}" presName="descendantText" presStyleLbl="alignAcc1" presStyleIdx="2" presStyleCnt="3">
        <dgm:presLayoutVars>
          <dgm:bulletEnabled val="1"/>
        </dgm:presLayoutVars>
      </dgm:prSet>
      <dgm:spPr/>
      <dgm:t>
        <a:bodyPr/>
        <a:lstStyle/>
        <a:p>
          <a:pPr rtl="1"/>
          <a:endParaRPr lang="ar-DZ"/>
        </a:p>
      </dgm:t>
    </dgm:pt>
  </dgm:ptLst>
  <dgm:cxnLst>
    <dgm:cxn modelId="{DF4BBD28-1204-44A0-AFFB-677141896EAC}" type="presOf" srcId="{6FCEEA3A-316A-496E-ADFD-3E2BEFFBB29E}" destId="{F2857EEA-B924-4F14-8971-561CFDADFEE3}" srcOrd="0" destOrd="0" presId="urn:microsoft.com/office/officeart/2005/8/layout/chevron2"/>
    <dgm:cxn modelId="{0CC07D6A-7873-464D-A2D1-A1F241287399}" srcId="{DDD9BFFD-7E84-450A-B14E-63BC76F0DCC5}" destId="{48B21C1C-7353-41F2-B990-361DEDFDF1B1}" srcOrd="0" destOrd="0" parTransId="{883ACD4B-495F-48BF-A0F4-F07B9D6A6999}" sibTransId="{90A6D699-40E5-487E-A298-DA48F974F7CA}"/>
    <dgm:cxn modelId="{8D465C23-A7A5-42C8-AA4D-FEF9E9470818}" type="presOf" srcId="{63773A24-F074-440A-AA7C-A423832E9C73}" destId="{EECBB7D8-1D90-4F10-8D11-05371A559F1B}" srcOrd="0" destOrd="2" presId="urn:microsoft.com/office/officeart/2005/8/layout/chevron2"/>
    <dgm:cxn modelId="{CC747B68-F917-4C80-8330-361CAB0D1DE6}" type="presOf" srcId="{FFEE2B84-DCD1-4048-B16D-0273236D87D9}" destId="{B7A3FBF4-DD21-4084-8873-82A3B1333D64}" srcOrd="0" destOrd="0" presId="urn:microsoft.com/office/officeart/2005/8/layout/chevron2"/>
    <dgm:cxn modelId="{9DCCDD91-475D-43CF-8829-90C35DA78F9F}" srcId="{109C5337-62C6-493C-AFF4-3E5BFFB82892}" destId="{63773A24-F074-440A-AA7C-A423832E9C73}" srcOrd="2" destOrd="0" parTransId="{B5F02B0E-2A0D-4F89-A3A3-0F11A05A88FC}" sibTransId="{B774187B-D34D-4AD4-AC28-78DA53EE8C83}"/>
    <dgm:cxn modelId="{F2A59CB4-19E6-4FE1-AD3B-FAF30B0DB16E}" srcId="{109C5337-62C6-493C-AFF4-3E5BFFB82892}" destId="{6089739E-3CDB-4EBA-9541-A891FFE04651}" srcOrd="1" destOrd="0" parTransId="{1499BFBE-85FE-4D90-BD81-DFE7ECEB2A5A}" sibTransId="{EB85FC11-8AAE-416A-B6DB-827DF0CA02F2}"/>
    <dgm:cxn modelId="{C6F05C35-B32C-4B23-A61B-C18F7D9040AC}" srcId="{D446B635-F93F-4BE4-986D-4E7B0147435B}" destId="{FFEE2B84-DCD1-4048-B16D-0273236D87D9}" srcOrd="0" destOrd="0" parTransId="{8B640E12-9D7A-41D3-B00D-B3BECB35064B}" sibTransId="{7B42F539-E7EB-4BFE-909A-E8E6DD5BAE63}"/>
    <dgm:cxn modelId="{9BC0A608-9E33-4014-9F4A-8C691E5F6B0D}" srcId="{D446B635-F93F-4BE4-986D-4E7B0147435B}" destId="{DDD9BFFD-7E84-450A-B14E-63BC76F0DCC5}" srcOrd="2" destOrd="0" parTransId="{83FC14B0-7967-4B76-8883-441499CBAFAE}" sibTransId="{D68F4A6F-ED2E-40FE-898B-0E4DDC046604}"/>
    <dgm:cxn modelId="{55C6C726-154A-4E61-A672-444930CF29F6}" type="presOf" srcId="{DDD9BFFD-7E84-450A-B14E-63BC76F0DCC5}" destId="{BA502DF2-6FC1-4294-A28E-6EAE279A33EA}" srcOrd="0" destOrd="0" presId="urn:microsoft.com/office/officeart/2005/8/layout/chevron2"/>
    <dgm:cxn modelId="{F7B1F75D-18EF-4277-BC25-FD8BBE5ADD65}" type="presOf" srcId="{F34D4D43-0594-4897-92B9-48D0B2BE41F4}" destId="{F2857EEA-B924-4F14-8971-561CFDADFEE3}" srcOrd="0" destOrd="2" presId="urn:microsoft.com/office/officeart/2005/8/layout/chevron2"/>
    <dgm:cxn modelId="{C845A4D9-36EE-42AF-8F3D-9C50F7544CD4}" srcId="{D446B635-F93F-4BE4-986D-4E7B0147435B}" destId="{109C5337-62C6-493C-AFF4-3E5BFFB82892}" srcOrd="1" destOrd="0" parTransId="{6F1436B1-E85E-4DCA-827E-869B3AA549A3}" sibTransId="{0C2C5EC7-9AB2-42F4-BDA8-6F2E50F0C2DF}"/>
    <dgm:cxn modelId="{A7FCF5A7-65E6-46AF-997B-6D81A53FE7E8}" srcId="{109C5337-62C6-493C-AFF4-3E5BFFB82892}" destId="{B6270F93-C333-419C-BB45-61F55F0770A0}" srcOrd="0" destOrd="0" parTransId="{B6C6635E-D728-4F2E-B7A0-44D597696444}" sibTransId="{BAE527B8-78F1-4E68-802C-C49848E71698}"/>
    <dgm:cxn modelId="{FFE2476A-878A-47E8-86F5-C10BEED11729}" type="presOf" srcId="{D446B635-F93F-4BE4-986D-4E7B0147435B}" destId="{262E95E6-4135-48E5-8626-9876F6D6C8F7}" srcOrd="0" destOrd="0" presId="urn:microsoft.com/office/officeart/2005/8/layout/chevron2"/>
    <dgm:cxn modelId="{DE12DEA4-1B01-4FCE-BD5E-EA51600A52F5}" type="presOf" srcId="{602A14BD-AF80-44E2-A8D0-E6AE0423A32E}" destId="{F2857EEA-B924-4F14-8971-561CFDADFEE3}" srcOrd="0" destOrd="1" presId="urn:microsoft.com/office/officeart/2005/8/layout/chevron2"/>
    <dgm:cxn modelId="{EB6A4B07-7E12-4307-843A-46CE4FA786DA}" type="presOf" srcId="{109C5337-62C6-493C-AFF4-3E5BFFB82892}" destId="{4E6528B2-6AA4-4042-812E-8E96236F40F1}" srcOrd="0" destOrd="0" presId="urn:microsoft.com/office/officeart/2005/8/layout/chevron2"/>
    <dgm:cxn modelId="{7575B7A7-0404-4A28-B99F-F4CBCC0A41DB}" srcId="{FFEE2B84-DCD1-4048-B16D-0273236D87D9}" destId="{F34D4D43-0594-4897-92B9-48D0B2BE41F4}" srcOrd="2" destOrd="0" parTransId="{09ADC7A7-7D91-4EE3-BEE5-F389883FEA97}" sibTransId="{EEC914ED-5314-405A-976C-E5F6B9FA0E39}"/>
    <dgm:cxn modelId="{E367E36B-8B3E-409D-A73A-3C4BD9A2C870}" type="presOf" srcId="{B6270F93-C333-419C-BB45-61F55F0770A0}" destId="{EECBB7D8-1D90-4F10-8D11-05371A559F1B}" srcOrd="0" destOrd="0" presId="urn:microsoft.com/office/officeart/2005/8/layout/chevron2"/>
    <dgm:cxn modelId="{BDABF15C-411A-4AF3-87CA-ABE0FF879985}" type="presOf" srcId="{6089739E-3CDB-4EBA-9541-A891FFE04651}" destId="{EECBB7D8-1D90-4F10-8D11-05371A559F1B}" srcOrd="0" destOrd="1" presId="urn:microsoft.com/office/officeart/2005/8/layout/chevron2"/>
    <dgm:cxn modelId="{BF29591B-B5E6-424D-A65D-78D7E3950C8F}" srcId="{FFEE2B84-DCD1-4048-B16D-0273236D87D9}" destId="{602A14BD-AF80-44E2-A8D0-E6AE0423A32E}" srcOrd="1" destOrd="0" parTransId="{18920078-71B2-441C-85A6-723CF0A3D37F}" sibTransId="{69AC16A0-85BF-4096-976B-515CA59C7715}"/>
    <dgm:cxn modelId="{D5E2423D-7BB2-4A63-ABBB-29B9324B1DDD}" type="presOf" srcId="{48B21C1C-7353-41F2-B990-361DEDFDF1B1}" destId="{FCD60BF6-667B-4119-A65A-1A780893F6DC}" srcOrd="0" destOrd="0" presId="urn:microsoft.com/office/officeart/2005/8/layout/chevron2"/>
    <dgm:cxn modelId="{C8D07A9D-B86E-4C02-9330-982D36B1AB3D}" srcId="{FFEE2B84-DCD1-4048-B16D-0273236D87D9}" destId="{6FCEEA3A-316A-496E-ADFD-3E2BEFFBB29E}" srcOrd="0" destOrd="0" parTransId="{71C2A628-279A-4F6E-9813-F26EFDF1A8DA}" sibTransId="{8A347387-35FD-4AF2-A651-4C5C43400A3E}"/>
    <dgm:cxn modelId="{8BCDC5BF-4150-4CD4-BAD0-64107A291367}" type="presParOf" srcId="{262E95E6-4135-48E5-8626-9876F6D6C8F7}" destId="{B917DF20-66A0-4F9B-93C0-9B5D997B0C06}" srcOrd="0" destOrd="0" presId="urn:microsoft.com/office/officeart/2005/8/layout/chevron2"/>
    <dgm:cxn modelId="{B4073F8D-9409-4034-8C4F-82DBFF33CE25}" type="presParOf" srcId="{B917DF20-66A0-4F9B-93C0-9B5D997B0C06}" destId="{B7A3FBF4-DD21-4084-8873-82A3B1333D64}" srcOrd="0" destOrd="0" presId="urn:microsoft.com/office/officeart/2005/8/layout/chevron2"/>
    <dgm:cxn modelId="{729AF1F7-1E97-4705-832D-8F38E785CA32}" type="presParOf" srcId="{B917DF20-66A0-4F9B-93C0-9B5D997B0C06}" destId="{F2857EEA-B924-4F14-8971-561CFDADFEE3}" srcOrd="1" destOrd="0" presId="urn:microsoft.com/office/officeart/2005/8/layout/chevron2"/>
    <dgm:cxn modelId="{C0DC0639-2353-418C-BF9F-B44FA0FB91D4}" type="presParOf" srcId="{262E95E6-4135-48E5-8626-9876F6D6C8F7}" destId="{591FD3C2-D221-4DD7-AA75-07876C367320}" srcOrd="1" destOrd="0" presId="urn:microsoft.com/office/officeart/2005/8/layout/chevron2"/>
    <dgm:cxn modelId="{4B04639A-EA4E-4D84-B023-B9F8EE6A9D92}" type="presParOf" srcId="{262E95E6-4135-48E5-8626-9876F6D6C8F7}" destId="{FA90C4CD-4697-4B4B-968F-719146EA0D04}" srcOrd="2" destOrd="0" presId="urn:microsoft.com/office/officeart/2005/8/layout/chevron2"/>
    <dgm:cxn modelId="{E351C190-1465-4C2E-9BE5-0292D0C4450F}" type="presParOf" srcId="{FA90C4CD-4697-4B4B-968F-719146EA0D04}" destId="{4E6528B2-6AA4-4042-812E-8E96236F40F1}" srcOrd="0" destOrd="0" presId="urn:microsoft.com/office/officeart/2005/8/layout/chevron2"/>
    <dgm:cxn modelId="{50794299-46CB-4598-86B5-518353D4A772}" type="presParOf" srcId="{FA90C4CD-4697-4B4B-968F-719146EA0D04}" destId="{EECBB7D8-1D90-4F10-8D11-05371A559F1B}" srcOrd="1" destOrd="0" presId="urn:microsoft.com/office/officeart/2005/8/layout/chevron2"/>
    <dgm:cxn modelId="{841CE77C-7C3D-41D2-9AF2-E1259A81D7B0}" type="presParOf" srcId="{262E95E6-4135-48E5-8626-9876F6D6C8F7}" destId="{4EEFDDB0-2179-49CE-86E8-CE0E7CE75D67}" srcOrd="3" destOrd="0" presId="urn:microsoft.com/office/officeart/2005/8/layout/chevron2"/>
    <dgm:cxn modelId="{56F8DC37-4563-419B-BF9A-B688318CF9B2}" type="presParOf" srcId="{262E95E6-4135-48E5-8626-9876F6D6C8F7}" destId="{208FAE9A-4787-4577-926A-3C883F1156F7}" srcOrd="4" destOrd="0" presId="urn:microsoft.com/office/officeart/2005/8/layout/chevron2"/>
    <dgm:cxn modelId="{DCD1070E-B7BD-4CDC-9050-10ACDF3437CE}" type="presParOf" srcId="{208FAE9A-4787-4577-926A-3C883F1156F7}" destId="{BA502DF2-6FC1-4294-A28E-6EAE279A33EA}" srcOrd="0" destOrd="0" presId="urn:microsoft.com/office/officeart/2005/8/layout/chevron2"/>
    <dgm:cxn modelId="{7EE78208-9D3B-4533-88B3-F7AB970D24A6}" type="presParOf" srcId="{208FAE9A-4787-4577-926A-3C883F1156F7}" destId="{FCD60BF6-667B-4119-A65A-1A780893F6DC}" srcOrd="1" destOrd="0" presId="urn:microsoft.com/office/officeart/2005/8/layout/chevron2"/>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3E3C1F8-2E6F-49A8-9695-96F4F614E7AA}" type="doc">
      <dgm:prSet loTypeId="urn:microsoft.com/office/officeart/2005/8/layout/vList5" loCatId="list" qsTypeId="urn:microsoft.com/office/officeart/2005/8/quickstyle/simple3" qsCatId="simple" csTypeId="urn:microsoft.com/office/officeart/2005/8/colors/accent1_2" csCatId="accent1" phldr="1"/>
      <dgm:spPr/>
      <dgm:t>
        <a:bodyPr/>
        <a:lstStyle/>
        <a:p>
          <a:pPr rtl="1"/>
          <a:endParaRPr lang="ar-DZ"/>
        </a:p>
      </dgm:t>
    </dgm:pt>
    <dgm:pt modelId="{BDE0BA54-3768-4B34-B7AC-CA441560F9CE}">
      <dgm:prSet phldrT="[Texte]"/>
      <dgm:spPr/>
      <dgm:t>
        <a:bodyPr/>
        <a:lstStyle/>
        <a:p>
          <a:pPr rtl="1"/>
          <a:r>
            <a:rPr lang="ar-DZ" dirty="0" smtClean="0"/>
            <a:t>الخطوة 4</a:t>
          </a:r>
          <a:endParaRPr lang="ar-DZ" dirty="0"/>
        </a:p>
      </dgm:t>
    </dgm:pt>
    <dgm:pt modelId="{C469A95B-1AC7-4CCF-A777-81B54F71359B}" type="parTrans" cxnId="{5084D753-3BFF-4D32-82CA-1ADA261B13D3}">
      <dgm:prSet/>
      <dgm:spPr/>
      <dgm:t>
        <a:bodyPr/>
        <a:lstStyle/>
        <a:p>
          <a:pPr rtl="1"/>
          <a:endParaRPr lang="ar-DZ"/>
        </a:p>
      </dgm:t>
    </dgm:pt>
    <dgm:pt modelId="{A16595A8-FDDA-4C85-8A0C-65349859D698}" type="sibTrans" cxnId="{5084D753-3BFF-4D32-82CA-1ADA261B13D3}">
      <dgm:prSet/>
      <dgm:spPr/>
      <dgm:t>
        <a:bodyPr/>
        <a:lstStyle/>
        <a:p>
          <a:pPr rtl="1"/>
          <a:endParaRPr lang="ar-DZ"/>
        </a:p>
      </dgm:t>
    </dgm:pt>
    <dgm:pt modelId="{F9B4B4B6-8968-4F9E-8698-CDF680145F34}">
      <dgm:prSet phldrT="[Texte]"/>
      <dgm:spPr/>
      <dgm:t>
        <a:bodyPr/>
        <a:lstStyle/>
        <a:p>
          <a:pPr rtl="1"/>
          <a:r>
            <a:rPr lang="ar-DZ" dirty="0" smtClean="0"/>
            <a:t>التقييم الفعلي للوظائف</a:t>
          </a:r>
          <a:endParaRPr lang="ar-DZ" dirty="0"/>
        </a:p>
      </dgm:t>
    </dgm:pt>
    <dgm:pt modelId="{7E79314D-A144-44CC-9760-2D14F6FE319E}" type="parTrans" cxnId="{7F96A38F-932A-4FDF-8FC3-E2A4B3938D9D}">
      <dgm:prSet/>
      <dgm:spPr/>
      <dgm:t>
        <a:bodyPr/>
        <a:lstStyle/>
        <a:p>
          <a:pPr rtl="1"/>
          <a:endParaRPr lang="ar-DZ"/>
        </a:p>
      </dgm:t>
    </dgm:pt>
    <dgm:pt modelId="{E4A69CD6-8E98-4712-84E9-FA2866F0498D}" type="sibTrans" cxnId="{7F96A38F-932A-4FDF-8FC3-E2A4B3938D9D}">
      <dgm:prSet/>
      <dgm:spPr/>
      <dgm:t>
        <a:bodyPr/>
        <a:lstStyle/>
        <a:p>
          <a:pPr rtl="1"/>
          <a:endParaRPr lang="ar-DZ"/>
        </a:p>
      </dgm:t>
    </dgm:pt>
    <dgm:pt modelId="{BB516CED-8F76-4C81-97F2-284AED9820C1}">
      <dgm:prSet phldrT="[Texte]" phldr="1"/>
      <dgm:spPr/>
      <dgm:t>
        <a:bodyPr/>
        <a:lstStyle/>
        <a:p>
          <a:pPr rtl="1"/>
          <a:endParaRPr lang="ar-DZ"/>
        </a:p>
      </dgm:t>
    </dgm:pt>
    <dgm:pt modelId="{E66789DB-5F80-43D8-B67D-E44E96AC850E}" type="parTrans" cxnId="{C4A4091E-3675-40BD-B5A8-3282DD265EC2}">
      <dgm:prSet/>
      <dgm:spPr/>
      <dgm:t>
        <a:bodyPr/>
        <a:lstStyle/>
        <a:p>
          <a:pPr rtl="1"/>
          <a:endParaRPr lang="ar-DZ"/>
        </a:p>
      </dgm:t>
    </dgm:pt>
    <dgm:pt modelId="{24B47AE8-4ED1-4486-9FA3-0E680CED2F16}" type="sibTrans" cxnId="{C4A4091E-3675-40BD-B5A8-3282DD265EC2}">
      <dgm:prSet/>
      <dgm:spPr/>
      <dgm:t>
        <a:bodyPr/>
        <a:lstStyle/>
        <a:p>
          <a:pPr rtl="1"/>
          <a:endParaRPr lang="ar-DZ"/>
        </a:p>
      </dgm:t>
    </dgm:pt>
    <dgm:pt modelId="{9B0B2A21-FB6D-40C1-AABB-26F30FE53C3F}">
      <dgm:prSet phldrT="[Texte]"/>
      <dgm:spPr/>
      <dgm:t>
        <a:bodyPr/>
        <a:lstStyle/>
        <a:p>
          <a:pPr rtl="1"/>
          <a:r>
            <a:rPr lang="ar-DZ" dirty="0" smtClean="0"/>
            <a:t>الخطوة5</a:t>
          </a:r>
          <a:endParaRPr lang="ar-DZ" dirty="0"/>
        </a:p>
      </dgm:t>
    </dgm:pt>
    <dgm:pt modelId="{D6452349-E446-4E59-9D71-DFD9EABE7C5F}" type="parTrans" cxnId="{F1C46F1E-DE5D-4E80-A1CB-476E95D3334B}">
      <dgm:prSet/>
      <dgm:spPr/>
      <dgm:t>
        <a:bodyPr/>
        <a:lstStyle/>
        <a:p>
          <a:pPr rtl="1"/>
          <a:endParaRPr lang="ar-DZ"/>
        </a:p>
      </dgm:t>
    </dgm:pt>
    <dgm:pt modelId="{7A8AC170-F028-4BA8-A37E-1116478650A5}" type="sibTrans" cxnId="{F1C46F1E-DE5D-4E80-A1CB-476E95D3334B}">
      <dgm:prSet/>
      <dgm:spPr/>
      <dgm:t>
        <a:bodyPr/>
        <a:lstStyle/>
        <a:p>
          <a:pPr rtl="1"/>
          <a:endParaRPr lang="ar-DZ"/>
        </a:p>
      </dgm:t>
    </dgm:pt>
    <dgm:pt modelId="{828FD0BD-9D2C-46D7-A32A-793AD219F91D}">
      <dgm:prSet phldrT="[Texte]"/>
      <dgm:spPr/>
      <dgm:t>
        <a:bodyPr/>
        <a:lstStyle/>
        <a:p>
          <a:pPr rtl="1"/>
          <a:r>
            <a:rPr lang="ar-DZ" smtClean="0"/>
            <a:t>الخطوة6 و7</a:t>
          </a:r>
          <a:endParaRPr lang="ar-DZ" dirty="0"/>
        </a:p>
      </dgm:t>
    </dgm:pt>
    <dgm:pt modelId="{F620CDC2-3AFD-461C-8A33-91A3135FA17D}" type="parTrans" cxnId="{81539898-03EF-4E77-BB10-2988C33CD057}">
      <dgm:prSet/>
      <dgm:spPr/>
      <dgm:t>
        <a:bodyPr/>
        <a:lstStyle/>
        <a:p>
          <a:pPr rtl="1"/>
          <a:endParaRPr lang="ar-DZ"/>
        </a:p>
      </dgm:t>
    </dgm:pt>
    <dgm:pt modelId="{E9D71A7F-1D20-4BF4-B34B-6AF8D6A2B71E}" type="sibTrans" cxnId="{81539898-03EF-4E77-BB10-2988C33CD057}">
      <dgm:prSet/>
      <dgm:spPr/>
      <dgm:t>
        <a:bodyPr/>
        <a:lstStyle/>
        <a:p>
          <a:pPr rtl="1"/>
          <a:endParaRPr lang="ar-DZ"/>
        </a:p>
      </dgm:t>
    </dgm:pt>
    <dgm:pt modelId="{1F4EEAF2-9955-4847-8EF8-A15CFEF03E0B}">
      <dgm:prSet/>
      <dgm:spPr/>
      <dgm:t>
        <a:bodyPr/>
        <a:lstStyle/>
        <a:p>
          <a:pPr rtl="1"/>
          <a:r>
            <a:rPr lang="ar-DZ" dirty="0" smtClean="0"/>
            <a:t>تحديد عدد  الدرجات الوظيفية</a:t>
          </a:r>
          <a:endParaRPr lang="ar-DZ" dirty="0"/>
        </a:p>
      </dgm:t>
    </dgm:pt>
    <dgm:pt modelId="{32804AE3-1C79-47DD-90A8-AD721F15111E}" type="parTrans" cxnId="{BAF9E7A2-E8A3-41EF-8432-78165FF05992}">
      <dgm:prSet/>
      <dgm:spPr/>
      <dgm:t>
        <a:bodyPr/>
        <a:lstStyle/>
        <a:p>
          <a:pPr rtl="1"/>
          <a:endParaRPr lang="ar-DZ"/>
        </a:p>
      </dgm:t>
    </dgm:pt>
    <dgm:pt modelId="{219A57FF-CEB3-431B-B5EF-546016995933}" type="sibTrans" cxnId="{BAF9E7A2-E8A3-41EF-8432-78165FF05992}">
      <dgm:prSet/>
      <dgm:spPr/>
      <dgm:t>
        <a:bodyPr/>
        <a:lstStyle/>
        <a:p>
          <a:pPr rtl="1"/>
          <a:endParaRPr lang="ar-DZ"/>
        </a:p>
      </dgm:t>
    </dgm:pt>
    <dgm:pt modelId="{1FF75A00-5170-46E7-9BD7-12A747FDB26A}">
      <dgm:prSet/>
      <dgm:spPr/>
      <dgm:t>
        <a:bodyPr/>
        <a:lstStyle/>
        <a:p>
          <a:pPr rtl="1"/>
          <a:r>
            <a:rPr lang="ar-DZ" dirty="0" smtClean="0"/>
            <a:t>تحديد سعر أو أجر كل درجة </a:t>
          </a:r>
          <a:endParaRPr lang="ar-DZ" dirty="0"/>
        </a:p>
      </dgm:t>
    </dgm:pt>
    <dgm:pt modelId="{322350B9-1116-49AF-9A0A-7408A3701530}" type="parTrans" cxnId="{2C6B034A-75D9-40D0-B87C-7AECA158C672}">
      <dgm:prSet/>
      <dgm:spPr/>
      <dgm:t>
        <a:bodyPr/>
        <a:lstStyle/>
        <a:p>
          <a:pPr rtl="1"/>
          <a:endParaRPr lang="ar-DZ"/>
        </a:p>
      </dgm:t>
    </dgm:pt>
    <dgm:pt modelId="{3C70BE75-0B0F-472D-BDCA-BC0E6A0613C2}" type="sibTrans" cxnId="{2C6B034A-75D9-40D0-B87C-7AECA158C672}">
      <dgm:prSet/>
      <dgm:spPr/>
      <dgm:t>
        <a:bodyPr/>
        <a:lstStyle/>
        <a:p>
          <a:pPr rtl="1"/>
          <a:endParaRPr lang="ar-DZ"/>
        </a:p>
      </dgm:t>
    </dgm:pt>
    <dgm:pt modelId="{7FA1827F-96CD-43DA-8701-01C7BF0BF919}">
      <dgm:prSet/>
      <dgm:spPr/>
      <dgm:t>
        <a:bodyPr/>
        <a:lstStyle/>
        <a:p>
          <a:pPr rtl="1"/>
          <a:r>
            <a:rPr lang="ar-DZ" dirty="0" smtClean="0"/>
            <a:t> إدارة نظام الجودة</a:t>
          </a:r>
          <a:endParaRPr lang="ar-DZ" dirty="0"/>
        </a:p>
      </dgm:t>
    </dgm:pt>
    <dgm:pt modelId="{E757D739-45B7-4D7F-945A-BD85EDDD8357}" type="parTrans" cxnId="{08D2A298-DCCA-465B-B487-EAE2047119EF}">
      <dgm:prSet/>
      <dgm:spPr/>
      <dgm:t>
        <a:bodyPr/>
        <a:lstStyle/>
        <a:p>
          <a:pPr rtl="1"/>
          <a:endParaRPr lang="ar-DZ"/>
        </a:p>
      </dgm:t>
    </dgm:pt>
    <dgm:pt modelId="{E2CBAFE2-5637-453E-B41F-E2AC26D43FC1}" type="sibTrans" cxnId="{08D2A298-DCCA-465B-B487-EAE2047119EF}">
      <dgm:prSet/>
      <dgm:spPr/>
      <dgm:t>
        <a:bodyPr/>
        <a:lstStyle/>
        <a:p>
          <a:pPr rtl="1"/>
          <a:endParaRPr lang="ar-DZ"/>
        </a:p>
      </dgm:t>
    </dgm:pt>
    <dgm:pt modelId="{D8816D04-C7BB-480B-92CA-5D2A9D5FAC2F}" type="pres">
      <dgm:prSet presAssocID="{63E3C1F8-2E6F-49A8-9695-96F4F614E7AA}" presName="Name0" presStyleCnt="0">
        <dgm:presLayoutVars>
          <dgm:dir/>
          <dgm:animLvl val="lvl"/>
          <dgm:resizeHandles val="exact"/>
        </dgm:presLayoutVars>
      </dgm:prSet>
      <dgm:spPr/>
      <dgm:t>
        <a:bodyPr/>
        <a:lstStyle/>
        <a:p>
          <a:pPr rtl="1"/>
          <a:endParaRPr lang="ar-DZ"/>
        </a:p>
      </dgm:t>
    </dgm:pt>
    <dgm:pt modelId="{6C7E0E1E-FD6B-4967-A313-0E2692C8E414}" type="pres">
      <dgm:prSet presAssocID="{BDE0BA54-3768-4B34-B7AC-CA441560F9CE}" presName="linNode" presStyleCnt="0"/>
      <dgm:spPr/>
    </dgm:pt>
    <dgm:pt modelId="{F5E8B315-6125-4566-9BFD-9CFD3B5142DF}" type="pres">
      <dgm:prSet presAssocID="{BDE0BA54-3768-4B34-B7AC-CA441560F9CE}" presName="parentText" presStyleLbl="node1" presStyleIdx="0" presStyleCnt="3">
        <dgm:presLayoutVars>
          <dgm:chMax val="1"/>
          <dgm:bulletEnabled val="1"/>
        </dgm:presLayoutVars>
      </dgm:prSet>
      <dgm:spPr/>
      <dgm:t>
        <a:bodyPr/>
        <a:lstStyle/>
        <a:p>
          <a:pPr rtl="1"/>
          <a:endParaRPr lang="ar-DZ"/>
        </a:p>
      </dgm:t>
    </dgm:pt>
    <dgm:pt modelId="{88DA3825-436A-40F5-B73F-7B5A0BFA2105}" type="pres">
      <dgm:prSet presAssocID="{BDE0BA54-3768-4B34-B7AC-CA441560F9CE}" presName="descendantText" presStyleLbl="alignAccFollowNode1" presStyleIdx="0" presStyleCnt="3">
        <dgm:presLayoutVars>
          <dgm:bulletEnabled val="1"/>
        </dgm:presLayoutVars>
      </dgm:prSet>
      <dgm:spPr/>
      <dgm:t>
        <a:bodyPr/>
        <a:lstStyle/>
        <a:p>
          <a:pPr rtl="1"/>
          <a:endParaRPr lang="ar-DZ"/>
        </a:p>
      </dgm:t>
    </dgm:pt>
    <dgm:pt modelId="{3C82BA6F-8ED1-4E75-8CC7-F0B9E7DE9766}" type="pres">
      <dgm:prSet presAssocID="{A16595A8-FDDA-4C85-8A0C-65349859D698}" presName="sp" presStyleCnt="0"/>
      <dgm:spPr/>
    </dgm:pt>
    <dgm:pt modelId="{16934D54-343C-4CE8-8CE0-3F2B40B7302F}" type="pres">
      <dgm:prSet presAssocID="{9B0B2A21-FB6D-40C1-AABB-26F30FE53C3F}" presName="linNode" presStyleCnt="0"/>
      <dgm:spPr/>
    </dgm:pt>
    <dgm:pt modelId="{4FD8F09D-8859-4B91-BB6A-C7615CFC927B}" type="pres">
      <dgm:prSet presAssocID="{9B0B2A21-FB6D-40C1-AABB-26F30FE53C3F}" presName="parentText" presStyleLbl="node1" presStyleIdx="1" presStyleCnt="3">
        <dgm:presLayoutVars>
          <dgm:chMax val="1"/>
          <dgm:bulletEnabled val="1"/>
        </dgm:presLayoutVars>
      </dgm:prSet>
      <dgm:spPr/>
      <dgm:t>
        <a:bodyPr/>
        <a:lstStyle/>
        <a:p>
          <a:pPr rtl="1"/>
          <a:endParaRPr lang="ar-DZ"/>
        </a:p>
      </dgm:t>
    </dgm:pt>
    <dgm:pt modelId="{E4C6E441-AD41-4922-9B77-2BC36242BDCA}" type="pres">
      <dgm:prSet presAssocID="{9B0B2A21-FB6D-40C1-AABB-26F30FE53C3F}" presName="descendantText" presStyleLbl="alignAccFollowNode1" presStyleIdx="1" presStyleCnt="3">
        <dgm:presLayoutVars>
          <dgm:bulletEnabled val="1"/>
        </dgm:presLayoutVars>
      </dgm:prSet>
      <dgm:spPr/>
      <dgm:t>
        <a:bodyPr/>
        <a:lstStyle/>
        <a:p>
          <a:pPr rtl="1"/>
          <a:endParaRPr lang="ar-DZ"/>
        </a:p>
      </dgm:t>
    </dgm:pt>
    <dgm:pt modelId="{92156047-6406-48C7-AA64-20517EF92A35}" type="pres">
      <dgm:prSet presAssocID="{7A8AC170-F028-4BA8-A37E-1116478650A5}" presName="sp" presStyleCnt="0"/>
      <dgm:spPr/>
    </dgm:pt>
    <dgm:pt modelId="{AD43CCF9-EE3C-4B88-8FDB-BB773A5E2ABB}" type="pres">
      <dgm:prSet presAssocID="{828FD0BD-9D2C-46D7-A32A-793AD219F91D}" presName="linNode" presStyleCnt="0"/>
      <dgm:spPr/>
    </dgm:pt>
    <dgm:pt modelId="{64947889-907C-43F1-9B15-EE9BB4848D85}" type="pres">
      <dgm:prSet presAssocID="{828FD0BD-9D2C-46D7-A32A-793AD219F91D}" presName="parentText" presStyleLbl="node1" presStyleIdx="2" presStyleCnt="3">
        <dgm:presLayoutVars>
          <dgm:chMax val="1"/>
          <dgm:bulletEnabled val="1"/>
        </dgm:presLayoutVars>
      </dgm:prSet>
      <dgm:spPr/>
      <dgm:t>
        <a:bodyPr/>
        <a:lstStyle/>
        <a:p>
          <a:pPr rtl="1"/>
          <a:endParaRPr lang="ar-DZ"/>
        </a:p>
      </dgm:t>
    </dgm:pt>
    <dgm:pt modelId="{25117FC2-F157-4A7A-9457-32996F61202A}" type="pres">
      <dgm:prSet presAssocID="{828FD0BD-9D2C-46D7-A32A-793AD219F91D}" presName="descendantText" presStyleLbl="alignAccFollowNode1" presStyleIdx="2" presStyleCnt="3">
        <dgm:presLayoutVars>
          <dgm:bulletEnabled val="1"/>
        </dgm:presLayoutVars>
      </dgm:prSet>
      <dgm:spPr/>
      <dgm:t>
        <a:bodyPr/>
        <a:lstStyle/>
        <a:p>
          <a:pPr rtl="1"/>
          <a:endParaRPr lang="ar-DZ"/>
        </a:p>
      </dgm:t>
    </dgm:pt>
  </dgm:ptLst>
  <dgm:cxnLst>
    <dgm:cxn modelId="{DDE1C8B3-2573-45B8-8DFB-C973AD5C01A0}" type="presOf" srcId="{7FA1827F-96CD-43DA-8701-01C7BF0BF919}" destId="{25117FC2-F157-4A7A-9457-32996F61202A}" srcOrd="0" destOrd="1" presId="urn:microsoft.com/office/officeart/2005/8/layout/vList5"/>
    <dgm:cxn modelId="{BAF9E7A2-E8A3-41EF-8432-78165FF05992}" srcId="{9B0B2A21-FB6D-40C1-AABB-26F30FE53C3F}" destId="{1F4EEAF2-9955-4847-8EF8-A15CFEF03E0B}" srcOrd="0" destOrd="0" parTransId="{32804AE3-1C79-47DD-90A8-AD721F15111E}" sibTransId="{219A57FF-CEB3-431B-B5EF-546016995933}"/>
    <dgm:cxn modelId="{A57AE7A4-5B34-4EC2-A93A-111A91CC4319}" type="presOf" srcId="{BB516CED-8F76-4C81-97F2-284AED9820C1}" destId="{88DA3825-436A-40F5-B73F-7B5A0BFA2105}" srcOrd="0" destOrd="1" presId="urn:microsoft.com/office/officeart/2005/8/layout/vList5"/>
    <dgm:cxn modelId="{C4A4091E-3675-40BD-B5A8-3282DD265EC2}" srcId="{BDE0BA54-3768-4B34-B7AC-CA441560F9CE}" destId="{BB516CED-8F76-4C81-97F2-284AED9820C1}" srcOrd="1" destOrd="0" parTransId="{E66789DB-5F80-43D8-B67D-E44E96AC850E}" sibTransId="{24B47AE8-4ED1-4486-9FA3-0E680CED2F16}"/>
    <dgm:cxn modelId="{FF70084B-2D9C-4529-B28C-85BC04F3B553}" type="presOf" srcId="{BDE0BA54-3768-4B34-B7AC-CA441560F9CE}" destId="{F5E8B315-6125-4566-9BFD-9CFD3B5142DF}" srcOrd="0" destOrd="0" presId="urn:microsoft.com/office/officeart/2005/8/layout/vList5"/>
    <dgm:cxn modelId="{C43392CF-9248-4619-B9F7-0C2BC9BB8D14}" type="presOf" srcId="{828FD0BD-9D2C-46D7-A32A-793AD219F91D}" destId="{64947889-907C-43F1-9B15-EE9BB4848D85}" srcOrd="0" destOrd="0" presId="urn:microsoft.com/office/officeart/2005/8/layout/vList5"/>
    <dgm:cxn modelId="{3D606030-FAB1-490E-872C-84B189633DEA}" type="presOf" srcId="{F9B4B4B6-8968-4F9E-8698-CDF680145F34}" destId="{88DA3825-436A-40F5-B73F-7B5A0BFA2105}" srcOrd="0" destOrd="0" presId="urn:microsoft.com/office/officeart/2005/8/layout/vList5"/>
    <dgm:cxn modelId="{08D2A298-DCCA-465B-B487-EAE2047119EF}" srcId="{828FD0BD-9D2C-46D7-A32A-793AD219F91D}" destId="{7FA1827F-96CD-43DA-8701-01C7BF0BF919}" srcOrd="1" destOrd="0" parTransId="{E757D739-45B7-4D7F-945A-BD85EDDD8357}" sibTransId="{E2CBAFE2-5637-453E-B41F-E2AC26D43FC1}"/>
    <dgm:cxn modelId="{81539898-03EF-4E77-BB10-2988C33CD057}" srcId="{63E3C1F8-2E6F-49A8-9695-96F4F614E7AA}" destId="{828FD0BD-9D2C-46D7-A32A-793AD219F91D}" srcOrd="2" destOrd="0" parTransId="{F620CDC2-3AFD-461C-8A33-91A3135FA17D}" sibTransId="{E9D71A7F-1D20-4BF4-B34B-6AF8D6A2B71E}"/>
    <dgm:cxn modelId="{AE44FFBE-B2DC-430D-8F9E-F644F6D50F75}" type="presOf" srcId="{1F4EEAF2-9955-4847-8EF8-A15CFEF03E0B}" destId="{E4C6E441-AD41-4922-9B77-2BC36242BDCA}" srcOrd="0" destOrd="0" presId="urn:microsoft.com/office/officeart/2005/8/layout/vList5"/>
    <dgm:cxn modelId="{E83A1047-2225-4D00-B83A-BDFF198F64AE}" type="presOf" srcId="{9B0B2A21-FB6D-40C1-AABB-26F30FE53C3F}" destId="{4FD8F09D-8859-4B91-BB6A-C7615CFC927B}" srcOrd="0" destOrd="0" presId="urn:microsoft.com/office/officeart/2005/8/layout/vList5"/>
    <dgm:cxn modelId="{5084D753-3BFF-4D32-82CA-1ADA261B13D3}" srcId="{63E3C1F8-2E6F-49A8-9695-96F4F614E7AA}" destId="{BDE0BA54-3768-4B34-B7AC-CA441560F9CE}" srcOrd="0" destOrd="0" parTransId="{C469A95B-1AC7-4CCF-A777-81B54F71359B}" sibTransId="{A16595A8-FDDA-4C85-8A0C-65349859D698}"/>
    <dgm:cxn modelId="{7F96A38F-932A-4FDF-8FC3-E2A4B3938D9D}" srcId="{BDE0BA54-3768-4B34-B7AC-CA441560F9CE}" destId="{F9B4B4B6-8968-4F9E-8698-CDF680145F34}" srcOrd="0" destOrd="0" parTransId="{7E79314D-A144-44CC-9760-2D14F6FE319E}" sibTransId="{E4A69CD6-8E98-4712-84E9-FA2866F0498D}"/>
    <dgm:cxn modelId="{2C6B034A-75D9-40D0-B87C-7AECA158C672}" srcId="{828FD0BD-9D2C-46D7-A32A-793AD219F91D}" destId="{1FF75A00-5170-46E7-9BD7-12A747FDB26A}" srcOrd="0" destOrd="0" parTransId="{322350B9-1116-49AF-9A0A-7408A3701530}" sibTransId="{3C70BE75-0B0F-472D-BDCA-BC0E6A0613C2}"/>
    <dgm:cxn modelId="{01C036F3-F2CD-4437-BCF1-DAE1EB5CECBE}" type="presOf" srcId="{1FF75A00-5170-46E7-9BD7-12A747FDB26A}" destId="{25117FC2-F157-4A7A-9457-32996F61202A}" srcOrd="0" destOrd="0" presId="urn:microsoft.com/office/officeart/2005/8/layout/vList5"/>
    <dgm:cxn modelId="{F1C46F1E-DE5D-4E80-A1CB-476E95D3334B}" srcId="{63E3C1F8-2E6F-49A8-9695-96F4F614E7AA}" destId="{9B0B2A21-FB6D-40C1-AABB-26F30FE53C3F}" srcOrd="1" destOrd="0" parTransId="{D6452349-E446-4E59-9D71-DFD9EABE7C5F}" sibTransId="{7A8AC170-F028-4BA8-A37E-1116478650A5}"/>
    <dgm:cxn modelId="{F229BB26-F2BA-4E42-8F4E-05912B2D7B51}" type="presOf" srcId="{63E3C1F8-2E6F-49A8-9695-96F4F614E7AA}" destId="{D8816D04-C7BB-480B-92CA-5D2A9D5FAC2F}" srcOrd="0" destOrd="0" presId="urn:microsoft.com/office/officeart/2005/8/layout/vList5"/>
    <dgm:cxn modelId="{52175006-38D9-440A-8F6E-71C662CC8319}" type="presParOf" srcId="{D8816D04-C7BB-480B-92CA-5D2A9D5FAC2F}" destId="{6C7E0E1E-FD6B-4967-A313-0E2692C8E414}" srcOrd="0" destOrd="0" presId="urn:microsoft.com/office/officeart/2005/8/layout/vList5"/>
    <dgm:cxn modelId="{38B165CF-5FA7-4513-BFA8-9C17101D1D46}" type="presParOf" srcId="{6C7E0E1E-FD6B-4967-A313-0E2692C8E414}" destId="{F5E8B315-6125-4566-9BFD-9CFD3B5142DF}" srcOrd="0" destOrd="0" presId="urn:microsoft.com/office/officeart/2005/8/layout/vList5"/>
    <dgm:cxn modelId="{535D8611-DB74-4A60-BB07-B95705C3AEF9}" type="presParOf" srcId="{6C7E0E1E-FD6B-4967-A313-0E2692C8E414}" destId="{88DA3825-436A-40F5-B73F-7B5A0BFA2105}" srcOrd="1" destOrd="0" presId="urn:microsoft.com/office/officeart/2005/8/layout/vList5"/>
    <dgm:cxn modelId="{01CC8187-2D81-40AF-847C-E6F2411666E7}" type="presParOf" srcId="{D8816D04-C7BB-480B-92CA-5D2A9D5FAC2F}" destId="{3C82BA6F-8ED1-4E75-8CC7-F0B9E7DE9766}" srcOrd="1" destOrd="0" presId="urn:microsoft.com/office/officeart/2005/8/layout/vList5"/>
    <dgm:cxn modelId="{42FB1359-B10C-4CA7-833F-A097421E4D67}" type="presParOf" srcId="{D8816D04-C7BB-480B-92CA-5D2A9D5FAC2F}" destId="{16934D54-343C-4CE8-8CE0-3F2B40B7302F}" srcOrd="2" destOrd="0" presId="urn:microsoft.com/office/officeart/2005/8/layout/vList5"/>
    <dgm:cxn modelId="{344E5158-904C-42BB-B6BB-634CA2259ABA}" type="presParOf" srcId="{16934D54-343C-4CE8-8CE0-3F2B40B7302F}" destId="{4FD8F09D-8859-4B91-BB6A-C7615CFC927B}" srcOrd="0" destOrd="0" presId="urn:microsoft.com/office/officeart/2005/8/layout/vList5"/>
    <dgm:cxn modelId="{1E487627-4150-4DA2-BB5D-4C5D91EC16F6}" type="presParOf" srcId="{16934D54-343C-4CE8-8CE0-3F2B40B7302F}" destId="{E4C6E441-AD41-4922-9B77-2BC36242BDCA}" srcOrd="1" destOrd="0" presId="urn:microsoft.com/office/officeart/2005/8/layout/vList5"/>
    <dgm:cxn modelId="{4A895DD3-1D5C-4923-899E-9480E862C873}" type="presParOf" srcId="{D8816D04-C7BB-480B-92CA-5D2A9D5FAC2F}" destId="{92156047-6406-48C7-AA64-20517EF92A35}" srcOrd="3" destOrd="0" presId="urn:microsoft.com/office/officeart/2005/8/layout/vList5"/>
    <dgm:cxn modelId="{481DE34E-08E7-4883-8002-88CB253BA790}" type="presParOf" srcId="{D8816D04-C7BB-480B-92CA-5D2A9D5FAC2F}" destId="{AD43CCF9-EE3C-4B88-8FDB-BB773A5E2ABB}" srcOrd="4" destOrd="0" presId="urn:microsoft.com/office/officeart/2005/8/layout/vList5"/>
    <dgm:cxn modelId="{CD192053-F00B-46D3-8339-BDDDD4526BAF}" type="presParOf" srcId="{AD43CCF9-EE3C-4B88-8FDB-BB773A5E2ABB}" destId="{64947889-907C-43F1-9B15-EE9BB4848D85}" srcOrd="0" destOrd="0" presId="urn:microsoft.com/office/officeart/2005/8/layout/vList5"/>
    <dgm:cxn modelId="{FCBE0C9B-92E5-4F1E-8BE8-DCCB9E4DB908}" type="presParOf" srcId="{AD43CCF9-EE3C-4B88-8FDB-BB773A5E2ABB}" destId="{25117FC2-F157-4A7A-9457-32996F61202A}" srcOrd="1" destOrd="0" presId="urn:microsoft.com/office/officeart/2005/8/layout/vList5"/>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71534AF-3A3E-4009-B279-EED48640AC62}"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pPr rtl="1"/>
          <a:endParaRPr lang="ar-DZ"/>
        </a:p>
      </dgm:t>
    </dgm:pt>
    <dgm:pt modelId="{65D80AFA-2647-40D4-9B76-0EAF53B3492A}">
      <dgm:prSet phldrT="[Texte]"/>
      <dgm:spPr/>
      <dgm:t>
        <a:bodyPr/>
        <a:lstStyle/>
        <a:p>
          <a:pPr rtl="1"/>
          <a:r>
            <a:rPr lang="ar-DZ" dirty="0" smtClean="0"/>
            <a:t>التخطيط</a:t>
          </a:r>
          <a:endParaRPr lang="ar-DZ" dirty="0"/>
        </a:p>
      </dgm:t>
    </dgm:pt>
    <dgm:pt modelId="{CDCFAE04-6EF5-4730-9226-588E04A3FF13}" type="parTrans" cxnId="{F80B8C76-09BD-468B-A92B-DA9AA5CC2D3B}">
      <dgm:prSet/>
      <dgm:spPr/>
      <dgm:t>
        <a:bodyPr/>
        <a:lstStyle/>
        <a:p>
          <a:pPr rtl="1"/>
          <a:endParaRPr lang="ar-DZ"/>
        </a:p>
      </dgm:t>
    </dgm:pt>
    <dgm:pt modelId="{FEB2EA91-2914-41BE-8EB1-7ECA109F9406}" type="sibTrans" cxnId="{F80B8C76-09BD-468B-A92B-DA9AA5CC2D3B}">
      <dgm:prSet/>
      <dgm:spPr/>
      <dgm:t>
        <a:bodyPr/>
        <a:lstStyle/>
        <a:p>
          <a:pPr rtl="1"/>
          <a:endParaRPr lang="ar-DZ"/>
        </a:p>
      </dgm:t>
    </dgm:pt>
    <dgm:pt modelId="{146E905D-74FA-4FA9-B34E-F800ED4AB3B2}">
      <dgm:prSet phldrT="[Texte]"/>
      <dgm:spPr/>
      <dgm:t>
        <a:bodyPr/>
        <a:lstStyle/>
        <a:p>
          <a:pPr rtl="1"/>
          <a:r>
            <a:rPr lang="ar-DZ" dirty="0" smtClean="0"/>
            <a:t>التنظيم</a:t>
          </a:r>
          <a:endParaRPr lang="ar-DZ" dirty="0"/>
        </a:p>
      </dgm:t>
    </dgm:pt>
    <dgm:pt modelId="{D8427DA8-EF57-4B83-B511-A2C30DCF88E0}" type="parTrans" cxnId="{55939950-203E-47EA-9620-DF2AD4112919}">
      <dgm:prSet/>
      <dgm:spPr/>
      <dgm:t>
        <a:bodyPr/>
        <a:lstStyle/>
        <a:p>
          <a:pPr rtl="1"/>
          <a:endParaRPr lang="ar-DZ"/>
        </a:p>
      </dgm:t>
    </dgm:pt>
    <dgm:pt modelId="{A1C89A19-EC17-4259-94EC-AFB5A7124D3A}" type="sibTrans" cxnId="{55939950-203E-47EA-9620-DF2AD4112919}">
      <dgm:prSet/>
      <dgm:spPr/>
      <dgm:t>
        <a:bodyPr/>
        <a:lstStyle/>
        <a:p>
          <a:pPr rtl="1"/>
          <a:endParaRPr lang="ar-DZ"/>
        </a:p>
      </dgm:t>
    </dgm:pt>
    <dgm:pt modelId="{138C9E0F-8A5A-45BA-851C-C535886A855B}">
      <dgm:prSet phldrT="[Texte]"/>
      <dgm:spPr/>
      <dgm:t>
        <a:bodyPr/>
        <a:lstStyle/>
        <a:p>
          <a:pPr rtl="1"/>
          <a:r>
            <a:rPr lang="ar-DZ" dirty="0" smtClean="0"/>
            <a:t>التسيير</a:t>
          </a:r>
          <a:endParaRPr lang="ar-DZ" dirty="0"/>
        </a:p>
      </dgm:t>
    </dgm:pt>
    <dgm:pt modelId="{6BCD283C-1B90-4DFB-A7C2-AD75512F6AE7}" type="parTrans" cxnId="{BB881276-04E5-405F-AAEA-65ABCD2F6C5F}">
      <dgm:prSet/>
      <dgm:spPr/>
      <dgm:t>
        <a:bodyPr/>
        <a:lstStyle/>
        <a:p>
          <a:pPr rtl="1"/>
          <a:endParaRPr lang="ar-DZ"/>
        </a:p>
      </dgm:t>
    </dgm:pt>
    <dgm:pt modelId="{43F66ECC-4D2D-4E9A-B93C-1B55AEB8E093}" type="sibTrans" cxnId="{BB881276-04E5-405F-AAEA-65ABCD2F6C5F}">
      <dgm:prSet/>
      <dgm:spPr/>
      <dgm:t>
        <a:bodyPr/>
        <a:lstStyle/>
        <a:p>
          <a:pPr rtl="1"/>
          <a:endParaRPr lang="ar-DZ"/>
        </a:p>
      </dgm:t>
    </dgm:pt>
    <dgm:pt modelId="{F80A446A-0929-46F8-8F10-A185FE203149}">
      <dgm:prSet phldrT="[Texte]"/>
      <dgm:spPr/>
      <dgm:t>
        <a:bodyPr/>
        <a:lstStyle/>
        <a:p>
          <a:pPr rtl="1"/>
          <a:r>
            <a:rPr lang="ar-DZ" dirty="0" smtClean="0"/>
            <a:t>المراقبة</a:t>
          </a:r>
          <a:endParaRPr lang="ar-DZ" dirty="0"/>
        </a:p>
      </dgm:t>
    </dgm:pt>
    <dgm:pt modelId="{2B485477-0EA4-43CB-9AAD-DD28DA9BA6D8}" type="parTrans" cxnId="{846B3242-3167-4203-9A11-70BFF7EAF0D4}">
      <dgm:prSet/>
      <dgm:spPr/>
      <dgm:t>
        <a:bodyPr/>
        <a:lstStyle/>
        <a:p>
          <a:pPr rtl="1"/>
          <a:endParaRPr lang="ar-DZ"/>
        </a:p>
      </dgm:t>
    </dgm:pt>
    <dgm:pt modelId="{117297F3-0330-4CE9-8E05-A44921AAF11D}" type="sibTrans" cxnId="{846B3242-3167-4203-9A11-70BFF7EAF0D4}">
      <dgm:prSet/>
      <dgm:spPr/>
      <dgm:t>
        <a:bodyPr/>
        <a:lstStyle/>
        <a:p>
          <a:pPr rtl="1"/>
          <a:endParaRPr lang="ar-DZ"/>
        </a:p>
      </dgm:t>
    </dgm:pt>
    <dgm:pt modelId="{0B01CA82-8C6F-4109-A770-EB0A681431CC}" type="pres">
      <dgm:prSet presAssocID="{D71534AF-3A3E-4009-B279-EED48640AC62}" presName="Name0" presStyleCnt="0">
        <dgm:presLayoutVars>
          <dgm:dir/>
          <dgm:resizeHandles val="exact"/>
        </dgm:presLayoutVars>
      </dgm:prSet>
      <dgm:spPr/>
      <dgm:t>
        <a:bodyPr/>
        <a:lstStyle/>
        <a:p>
          <a:endParaRPr lang="fr-FR"/>
        </a:p>
      </dgm:t>
    </dgm:pt>
    <dgm:pt modelId="{42C0D49B-B8A0-40D6-B03B-1E1263134C9B}" type="pres">
      <dgm:prSet presAssocID="{65D80AFA-2647-40D4-9B76-0EAF53B3492A}" presName="Name5" presStyleLbl="vennNode1" presStyleIdx="0" presStyleCnt="4">
        <dgm:presLayoutVars>
          <dgm:bulletEnabled val="1"/>
        </dgm:presLayoutVars>
      </dgm:prSet>
      <dgm:spPr/>
      <dgm:t>
        <a:bodyPr/>
        <a:lstStyle/>
        <a:p>
          <a:pPr rtl="1"/>
          <a:endParaRPr lang="ar-DZ"/>
        </a:p>
      </dgm:t>
    </dgm:pt>
    <dgm:pt modelId="{1E4E3359-B311-40A9-A01D-6833A9C1BA4F}" type="pres">
      <dgm:prSet presAssocID="{FEB2EA91-2914-41BE-8EB1-7ECA109F9406}" presName="space" presStyleCnt="0"/>
      <dgm:spPr/>
    </dgm:pt>
    <dgm:pt modelId="{488D4890-80FF-45B1-894D-F996BF7DC114}" type="pres">
      <dgm:prSet presAssocID="{146E905D-74FA-4FA9-B34E-F800ED4AB3B2}" presName="Name5" presStyleLbl="vennNode1" presStyleIdx="1" presStyleCnt="4">
        <dgm:presLayoutVars>
          <dgm:bulletEnabled val="1"/>
        </dgm:presLayoutVars>
      </dgm:prSet>
      <dgm:spPr/>
      <dgm:t>
        <a:bodyPr/>
        <a:lstStyle/>
        <a:p>
          <a:endParaRPr lang="fr-FR"/>
        </a:p>
      </dgm:t>
    </dgm:pt>
    <dgm:pt modelId="{6F8AE678-A41F-460E-A17A-0BA4057EC839}" type="pres">
      <dgm:prSet presAssocID="{A1C89A19-EC17-4259-94EC-AFB5A7124D3A}" presName="space" presStyleCnt="0"/>
      <dgm:spPr/>
    </dgm:pt>
    <dgm:pt modelId="{C30691C2-9CDC-473E-A905-DC32D50C1F33}" type="pres">
      <dgm:prSet presAssocID="{138C9E0F-8A5A-45BA-851C-C535886A855B}" presName="Name5" presStyleLbl="vennNode1" presStyleIdx="2" presStyleCnt="4">
        <dgm:presLayoutVars>
          <dgm:bulletEnabled val="1"/>
        </dgm:presLayoutVars>
      </dgm:prSet>
      <dgm:spPr/>
      <dgm:t>
        <a:bodyPr/>
        <a:lstStyle/>
        <a:p>
          <a:pPr rtl="1"/>
          <a:endParaRPr lang="ar-DZ"/>
        </a:p>
      </dgm:t>
    </dgm:pt>
    <dgm:pt modelId="{48C2B9A1-C213-406E-B794-74A94AD6CD96}" type="pres">
      <dgm:prSet presAssocID="{43F66ECC-4D2D-4E9A-B93C-1B55AEB8E093}" presName="space" presStyleCnt="0"/>
      <dgm:spPr/>
    </dgm:pt>
    <dgm:pt modelId="{C9531EDE-4D71-4A3C-B52F-D401B59D2942}" type="pres">
      <dgm:prSet presAssocID="{F80A446A-0929-46F8-8F10-A185FE203149}" presName="Name5" presStyleLbl="vennNode1" presStyleIdx="3" presStyleCnt="4">
        <dgm:presLayoutVars>
          <dgm:bulletEnabled val="1"/>
        </dgm:presLayoutVars>
      </dgm:prSet>
      <dgm:spPr/>
      <dgm:t>
        <a:bodyPr/>
        <a:lstStyle/>
        <a:p>
          <a:endParaRPr lang="fr-FR"/>
        </a:p>
      </dgm:t>
    </dgm:pt>
  </dgm:ptLst>
  <dgm:cxnLst>
    <dgm:cxn modelId="{3664B238-9601-4C7C-B69A-B2A1596632BB}" type="presOf" srcId="{F80A446A-0929-46F8-8F10-A185FE203149}" destId="{C9531EDE-4D71-4A3C-B52F-D401B59D2942}" srcOrd="0" destOrd="0" presId="urn:microsoft.com/office/officeart/2005/8/layout/venn3"/>
    <dgm:cxn modelId="{846B3242-3167-4203-9A11-70BFF7EAF0D4}" srcId="{D71534AF-3A3E-4009-B279-EED48640AC62}" destId="{F80A446A-0929-46F8-8F10-A185FE203149}" srcOrd="3" destOrd="0" parTransId="{2B485477-0EA4-43CB-9AAD-DD28DA9BA6D8}" sibTransId="{117297F3-0330-4CE9-8E05-A44921AAF11D}"/>
    <dgm:cxn modelId="{BB881276-04E5-405F-AAEA-65ABCD2F6C5F}" srcId="{D71534AF-3A3E-4009-B279-EED48640AC62}" destId="{138C9E0F-8A5A-45BA-851C-C535886A855B}" srcOrd="2" destOrd="0" parTransId="{6BCD283C-1B90-4DFB-A7C2-AD75512F6AE7}" sibTransId="{43F66ECC-4D2D-4E9A-B93C-1B55AEB8E093}"/>
    <dgm:cxn modelId="{F6F035E1-2AA5-4192-907E-9C82431E9C64}" type="presOf" srcId="{146E905D-74FA-4FA9-B34E-F800ED4AB3B2}" destId="{488D4890-80FF-45B1-894D-F996BF7DC114}" srcOrd="0" destOrd="0" presId="urn:microsoft.com/office/officeart/2005/8/layout/venn3"/>
    <dgm:cxn modelId="{AB45414B-EF9F-4788-BEDF-C851467AF081}" type="presOf" srcId="{138C9E0F-8A5A-45BA-851C-C535886A855B}" destId="{C30691C2-9CDC-473E-A905-DC32D50C1F33}" srcOrd="0" destOrd="0" presId="urn:microsoft.com/office/officeart/2005/8/layout/venn3"/>
    <dgm:cxn modelId="{FB4274CF-3A1B-4FEC-BB1D-30EBD9C7FAF7}" type="presOf" srcId="{D71534AF-3A3E-4009-B279-EED48640AC62}" destId="{0B01CA82-8C6F-4109-A770-EB0A681431CC}" srcOrd="0" destOrd="0" presId="urn:microsoft.com/office/officeart/2005/8/layout/venn3"/>
    <dgm:cxn modelId="{55939950-203E-47EA-9620-DF2AD4112919}" srcId="{D71534AF-3A3E-4009-B279-EED48640AC62}" destId="{146E905D-74FA-4FA9-B34E-F800ED4AB3B2}" srcOrd="1" destOrd="0" parTransId="{D8427DA8-EF57-4B83-B511-A2C30DCF88E0}" sibTransId="{A1C89A19-EC17-4259-94EC-AFB5A7124D3A}"/>
    <dgm:cxn modelId="{F80B8C76-09BD-468B-A92B-DA9AA5CC2D3B}" srcId="{D71534AF-3A3E-4009-B279-EED48640AC62}" destId="{65D80AFA-2647-40D4-9B76-0EAF53B3492A}" srcOrd="0" destOrd="0" parTransId="{CDCFAE04-6EF5-4730-9226-588E04A3FF13}" sibTransId="{FEB2EA91-2914-41BE-8EB1-7ECA109F9406}"/>
    <dgm:cxn modelId="{C7F75F1E-1385-4015-9614-8142CA2D718A}" type="presOf" srcId="{65D80AFA-2647-40D4-9B76-0EAF53B3492A}" destId="{42C0D49B-B8A0-40D6-B03B-1E1263134C9B}" srcOrd="0" destOrd="0" presId="urn:microsoft.com/office/officeart/2005/8/layout/venn3"/>
    <dgm:cxn modelId="{971EB50D-855C-4AD1-AA53-390C3DB18C80}" type="presParOf" srcId="{0B01CA82-8C6F-4109-A770-EB0A681431CC}" destId="{42C0D49B-B8A0-40D6-B03B-1E1263134C9B}" srcOrd="0" destOrd="0" presId="urn:microsoft.com/office/officeart/2005/8/layout/venn3"/>
    <dgm:cxn modelId="{BFF27F50-C925-4F77-8BC0-E25457022A9D}" type="presParOf" srcId="{0B01CA82-8C6F-4109-A770-EB0A681431CC}" destId="{1E4E3359-B311-40A9-A01D-6833A9C1BA4F}" srcOrd="1" destOrd="0" presId="urn:microsoft.com/office/officeart/2005/8/layout/venn3"/>
    <dgm:cxn modelId="{7D37E173-3F3C-4F5C-8CBD-733EE57DF3D0}" type="presParOf" srcId="{0B01CA82-8C6F-4109-A770-EB0A681431CC}" destId="{488D4890-80FF-45B1-894D-F996BF7DC114}" srcOrd="2" destOrd="0" presId="urn:microsoft.com/office/officeart/2005/8/layout/venn3"/>
    <dgm:cxn modelId="{B8110215-3CAB-4B96-A8D5-0DE4EEF23260}" type="presParOf" srcId="{0B01CA82-8C6F-4109-A770-EB0A681431CC}" destId="{6F8AE678-A41F-460E-A17A-0BA4057EC839}" srcOrd="3" destOrd="0" presId="urn:microsoft.com/office/officeart/2005/8/layout/venn3"/>
    <dgm:cxn modelId="{148CDECD-FE0B-4F6F-AA68-C030D1CD7540}" type="presParOf" srcId="{0B01CA82-8C6F-4109-A770-EB0A681431CC}" destId="{C30691C2-9CDC-473E-A905-DC32D50C1F33}" srcOrd="4" destOrd="0" presId="urn:microsoft.com/office/officeart/2005/8/layout/venn3"/>
    <dgm:cxn modelId="{ED55EED8-DFF0-453C-B59A-41ECEC5CB0F4}" type="presParOf" srcId="{0B01CA82-8C6F-4109-A770-EB0A681431CC}" destId="{48C2B9A1-C213-406E-B794-74A94AD6CD96}" srcOrd="5" destOrd="0" presId="urn:microsoft.com/office/officeart/2005/8/layout/venn3"/>
    <dgm:cxn modelId="{2C671C52-D7F6-4BF6-9F4B-153EC3F1F7D4}" type="presParOf" srcId="{0B01CA82-8C6F-4109-A770-EB0A681431CC}" destId="{C9531EDE-4D71-4A3C-B52F-D401B59D2942}" srcOrd="6" destOrd="0" presId="urn:microsoft.com/office/officeart/2005/8/layout/venn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B55E91F-22FF-4E90-92BD-08AF4A0B64C0}" type="doc">
      <dgm:prSet loTypeId="urn:microsoft.com/office/officeart/2005/8/layout/venn1" loCatId="relationship" qsTypeId="urn:microsoft.com/office/officeart/2005/8/quickstyle/simple1" qsCatId="simple" csTypeId="urn:microsoft.com/office/officeart/2005/8/colors/colorful3" csCatId="colorful" phldr="1"/>
      <dgm:spPr/>
      <dgm:t>
        <a:bodyPr/>
        <a:lstStyle/>
        <a:p>
          <a:pPr rtl="1"/>
          <a:endParaRPr lang="ar-SA"/>
        </a:p>
      </dgm:t>
    </dgm:pt>
    <dgm:pt modelId="{8140BC9C-4626-4B36-A746-F63AB12BF95E}">
      <dgm:prSet phldrT="[Texte]"/>
      <dgm:spPr/>
      <dgm:t>
        <a:bodyPr/>
        <a:lstStyle/>
        <a:p>
          <a:pPr rtl="1"/>
          <a:r>
            <a:rPr lang="ar-DZ"/>
            <a:t>الموقف </a:t>
          </a:r>
        </a:p>
        <a:p>
          <a:pPr rtl="1"/>
          <a:r>
            <a:rPr lang="ar-DZ"/>
            <a:t>الأهداف</a:t>
          </a:r>
        </a:p>
        <a:p>
          <a:pPr rtl="1"/>
          <a:r>
            <a:rPr lang="ar-DZ"/>
            <a:t>السياسات</a:t>
          </a:r>
          <a:endParaRPr lang="ar-SA"/>
        </a:p>
      </dgm:t>
    </dgm:pt>
    <dgm:pt modelId="{C3300C9C-3C61-4A75-BEF0-39DAC930AFE7}" type="parTrans" cxnId="{9F63C1A0-61E4-436A-BA79-69274597C90F}">
      <dgm:prSet/>
      <dgm:spPr/>
      <dgm:t>
        <a:bodyPr/>
        <a:lstStyle/>
        <a:p>
          <a:pPr rtl="1"/>
          <a:endParaRPr lang="ar-SA"/>
        </a:p>
      </dgm:t>
    </dgm:pt>
    <dgm:pt modelId="{EC944E3A-2B82-4E8C-964E-848A4ADE29BC}" type="sibTrans" cxnId="{9F63C1A0-61E4-436A-BA79-69274597C90F}">
      <dgm:prSet/>
      <dgm:spPr/>
      <dgm:t>
        <a:bodyPr/>
        <a:lstStyle/>
        <a:p>
          <a:pPr rtl="1"/>
          <a:endParaRPr lang="ar-SA"/>
        </a:p>
      </dgm:t>
    </dgm:pt>
    <dgm:pt modelId="{7433D017-0AF9-4AF2-B639-D23628C104A6}">
      <dgm:prSet phldrT="[Texte]"/>
      <dgm:spPr/>
      <dgm:t>
        <a:bodyPr/>
        <a:lstStyle/>
        <a:p>
          <a:pPr rtl="1"/>
          <a:r>
            <a:rPr lang="ar-DZ"/>
            <a:t>القائد</a:t>
          </a:r>
        </a:p>
        <a:p>
          <a:pPr rtl="1"/>
          <a:r>
            <a:rPr lang="ar-DZ"/>
            <a:t>الشخصية</a:t>
          </a:r>
        </a:p>
        <a:p>
          <a:pPr rtl="1"/>
          <a:r>
            <a:rPr lang="ar-DZ"/>
            <a:t>القيم</a:t>
          </a:r>
        </a:p>
        <a:p>
          <a:pPr rtl="1"/>
          <a:r>
            <a:rPr lang="ar-DZ"/>
            <a:t>الخبرات الطموح</a:t>
          </a:r>
          <a:endParaRPr lang="ar-SA"/>
        </a:p>
      </dgm:t>
    </dgm:pt>
    <dgm:pt modelId="{0761C2F4-4146-4C48-BF2C-AF29FDCBBC28}" type="parTrans" cxnId="{ED3A12B3-CFDD-4748-B447-7D60AAB91549}">
      <dgm:prSet/>
      <dgm:spPr/>
      <dgm:t>
        <a:bodyPr/>
        <a:lstStyle/>
        <a:p>
          <a:pPr rtl="1"/>
          <a:endParaRPr lang="ar-SA"/>
        </a:p>
      </dgm:t>
    </dgm:pt>
    <dgm:pt modelId="{97F1B1EA-F51C-4724-8178-633D208A5C6D}" type="sibTrans" cxnId="{ED3A12B3-CFDD-4748-B447-7D60AAB91549}">
      <dgm:prSet/>
      <dgm:spPr/>
      <dgm:t>
        <a:bodyPr/>
        <a:lstStyle/>
        <a:p>
          <a:pPr rtl="1"/>
          <a:endParaRPr lang="ar-SA"/>
        </a:p>
      </dgm:t>
    </dgm:pt>
    <dgm:pt modelId="{B4EDD15B-0FFF-4E56-9109-E97DE5444259}">
      <dgm:prSet phldrT="[Texte]"/>
      <dgm:spPr/>
      <dgm:t>
        <a:bodyPr/>
        <a:lstStyle/>
        <a:p>
          <a:pPr rtl="1"/>
          <a:r>
            <a:rPr lang="ar-DZ"/>
            <a:t>جماعة العمل</a:t>
          </a:r>
        </a:p>
        <a:p>
          <a:pPr rtl="1"/>
          <a:r>
            <a:rPr lang="ar-DZ"/>
            <a:t>العدد</a:t>
          </a:r>
        </a:p>
        <a:p>
          <a:pPr rtl="1"/>
          <a:r>
            <a:rPr lang="ar-DZ"/>
            <a:t>المؤهلات</a:t>
          </a:r>
        </a:p>
        <a:p>
          <a:pPr rtl="1"/>
          <a:r>
            <a:rPr lang="ar-DZ"/>
            <a:t>الأهداف</a:t>
          </a:r>
          <a:endParaRPr lang="ar-SA"/>
        </a:p>
      </dgm:t>
    </dgm:pt>
    <dgm:pt modelId="{B1BB27CB-CF95-4292-99B5-11D344EA56E6}" type="parTrans" cxnId="{FFF96C67-A6A7-4278-ACD5-DCEDE9538B3F}">
      <dgm:prSet/>
      <dgm:spPr/>
      <dgm:t>
        <a:bodyPr/>
        <a:lstStyle/>
        <a:p>
          <a:pPr rtl="1"/>
          <a:endParaRPr lang="ar-SA"/>
        </a:p>
      </dgm:t>
    </dgm:pt>
    <dgm:pt modelId="{76D5D066-FA94-47B3-8B80-D9AE7CB2879E}" type="sibTrans" cxnId="{FFF96C67-A6A7-4278-ACD5-DCEDE9538B3F}">
      <dgm:prSet/>
      <dgm:spPr/>
      <dgm:t>
        <a:bodyPr/>
        <a:lstStyle/>
        <a:p>
          <a:pPr rtl="1"/>
          <a:endParaRPr lang="ar-SA"/>
        </a:p>
      </dgm:t>
    </dgm:pt>
    <dgm:pt modelId="{6B1DEE7E-839C-4138-89B3-12B94F6D9CFA}" type="pres">
      <dgm:prSet presAssocID="{7B55E91F-22FF-4E90-92BD-08AF4A0B64C0}" presName="compositeShape" presStyleCnt="0">
        <dgm:presLayoutVars>
          <dgm:chMax val="7"/>
          <dgm:dir/>
          <dgm:resizeHandles val="exact"/>
        </dgm:presLayoutVars>
      </dgm:prSet>
      <dgm:spPr/>
      <dgm:t>
        <a:bodyPr/>
        <a:lstStyle/>
        <a:p>
          <a:pPr rtl="1"/>
          <a:endParaRPr lang="ar-SA"/>
        </a:p>
      </dgm:t>
    </dgm:pt>
    <dgm:pt modelId="{E05EEBF1-EA5D-4EE3-81D9-E79113D2A11E}" type="pres">
      <dgm:prSet presAssocID="{8140BC9C-4626-4B36-A746-F63AB12BF95E}" presName="circ1" presStyleLbl="vennNode1" presStyleIdx="0" presStyleCnt="3" custLinFactNeighborX="453" custLinFactNeighborY="-23762"/>
      <dgm:spPr/>
      <dgm:t>
        <a:bodyPr/>
        <a:lstStyle/>
        <a:p>
          <a:pPr rtl="1"/>
          <a:endParaRPr lang="ar-SA"/>
        </a:p>
      </dgm:t>
    </dgm:pt>
    <dgm:pt modelId="{7C2A3BD4-21EB-4F3A-9E18-8076CACDCA6D}" type="pres">
      <dgm:prSet presAssocID="{8140BC9C-4626-4B36-A746-F63AB12BF95E}" presName="circ1Tx" presStyleLbl="revTx" presStyleIdx="0" presStyleCnt="0">
        <dgm:presLayoutVars>
          <dgm:chMax val="0"/>
          <dgm:chPref val="0"/>
          <dgm:bulletEnabled val="1"/>
        </dgm:presLayoutVars>
      </dgm:prSet>
      <dgm:spPr/>
      <dgm:t>
        <a:bodyPr/>
        <a:lstStyle/>
        <a:p>
          <a:pPr rtl="1"/>
          <a:endParaRPr lang="ar-SA"/>
        </a:p>
      </dgm:t>
    </dgm:pt>
    <dgm:pt modelId="{61E51A3F-B94A-4AFF-9AFE-768277C0EBE4}" type="pres">
      <dgm:prSet presAssocID="{7433D017-0AF9-4AF2-B639-D23628C104A6}" presName="circ2" presStyleLbl="vennNode1" presStyleIdx="1" presStyleCnt="3"/>
      <dgm:spPr/>
      <dgm:t>
        <a:bodyPr/>
        <a:lstStyle/>
        <a:p>
          <a:pPr rtl="1"/>
          <a:endParaRPr lang="ar-SA"/>
        </a:p>
      </dgm:t>
    </dgm:pt>
    <dgm:pt modelId="{32961E8D-23E2-4245-9D64-0B7F225821BA}" type="pres">
      <dgm:prSet presAssocID="{7433D017-0AF9-4AF2-B639-D23628C104A6}" presName="circ2Tx" presStyleLbl="revTx" presStyleIdx="0" presStyleCnt="0">
        <dgm:presLayoutVars>
          <dgm:chMax val="0"/>
          <dgm:chPref val="0"/>
          <dgm:bulletEnabled val="1"/>
        </dgm:presLayoutVars>
      </dgm:prSet>
      <dgm:spPr/>
      <dgm:t>
        <a:bodyPr/>
        <a:lstStyle/>
        <a:p>
          <a:pPr rtl="1"/>
          <a:endParaRPr lang="ar-SA"/>
        </a:p>
      </dgm:t>
    </dgm:pt>
    <dgm:pt modelId="{BF6E8AE5-2E5C-4C4F-891D-40A52D68CFE5}" type="pres">
      <dgm:prSet presAssocID="{B4EDD15B-0FFF-4E56-9109-E97DE5444259}" presName="circ3" presStyleLbl="vennNode1" presStyleIdx="2" presStyleCnt="3"/>
      <dgm:spPr/>
      <dgm:t>
        <a:bodyPr/>
        <a:lstStyle/>
        <a:p>
          <a:pPr rtl="1"/>
          <a:endParaRPr lang="ar-SA"/>
        </a:p>
      </dgm:t>
    </dgm:pt>
    <dgm:pt modelId="{0A11EEE1-F370-4251-A6B5-103E5BEB4EE3}" type="pres">
      <dgm:prSet presAssocID="{B4EDD15B-0FFF-4E56-9109-E97DE5444259}" presName="circ3Tx" presStyleLbl="revTx" presStyleIdx="0" presStyleCnt="0">
        <dgm:presLayoutVars>
          <dgm:chMax val="0"/>
          <dgm:chPref val="0"/>
          <dgm:bulletEnabled val="1"/>
        </dgm:presLayoutVars>
      </dgm:prSet>
      <dgm:spPr/>
      <dgm:t>
        <a:bodyPr/>
        <a:lstStyle/>
        <a:p>
          <a:pPr rtl="1"/>
          <a:endParaRPr lang="ar-SA"/>
        </a:p>
      </dgm:t>
    </dgm:pt>
  </dgm:ptLst>
  <dgm:cxnLst>
    <dgm:cxn modelId="{ED3A12B3-CFDD-4748-B447-7D60AAB91549}" srcId="{7B55E91F-22FF-4E90-92BD-08AF4A0B64C0}" destId="{7433D017-0AF9-4AF2-B639-D23628C104A6}" srcOrd="1" destOrd="0" parTransId="{0761C2F4-4146-4C48-BF2C-AF29FDCBBC28}" sibTransId="{97F1B1EA-F51C-4724-8178-633D208A5C6D}"/>
    <dgm:cxn modelId="{05A7F14F-3571-47E7-8636-3100319D486B}" type="presOf" srcId="{B4EDD15B-0FFF-4E56-9109-E97DE5444259}" destId="{BF6E8AE5-2E5C-4C4F-891D-40A52D68CFE5}" srcOrd="0" destOrd="0" presId="urn:microsoft.com/office/officeart/2005/8/layout/venn1"/>
    <dgm:cxn modelId="{C41F781D-03FB-4DB6-A226-AFF4B9828DBB}" type="presOf" srcId="{7B55E91F-22FF-4E90-92BD-08AF4A0B64C0}" destId="{6B1DEE7E-839C-4138-89B3-12B94F6D9CFA}" srcOrd="0" destOrd="0" presId="urn:microsoft.com/office/officeart/2005/8/layout/venn1"/>
    <dgm:cxn modelId="{B5756628-40A7-4AA4-A478-B8E03FF82E77}" type="presOf" srcId="{8140BC9C-4626-4B36-A746-F63AB12BF95E}" destId="{7C2A3BD4-21EB-4F3A-9E18-8076CACDCA6D}" srcOrd="1" destOrd="0" presId="urn:microsoft.com/office/officeart/2005/8/layout/venn1"/>
    <dgm:cxn modelId="{791B41EB-30C5-484D-A217-CE554C577256}" type="presOf" srcId="{7433D017-0AF9-4AF2-B639-D23628C104A6}" destId="{32961E8D-23E2-4245-9D64-0B7F225821BA}" srcOrd="1" destOrd="0" presId="urn:microsoft.com/office/officeart/2005/8/layout/venn1"/>
    <dgm:cxn modelId="{FFF96C67-A6A7-4278-ACD5-DCEDE9538B3F}" srcId="{7B55E91F-22FF-4E90-92BD-08AF4A0B64C0}" destId="{B4EDD15B-0FFF-4E56-9109-E97DE5444259}" srcOrd="2" destOrd="0" parTransId="{B1BB27CB-CF95-4292-99B5-11D344EA56E6}" sibTransId="{76D5D066-FA94-47B3-8B80-D9AE7CB2879E}"/>
    <dgm:cxn modelId="{7D88C4FA-6206-4E4D-A8D8-D5E51B63C5E4}" type="presOf" srcId="{7433D017-0AF9-4AF2-B639-D23628C104A6}" destId="{61E51A3F-B94A-4AFF-9AFE-768277C0EBE4}" srcOrd="0" destOrd="0" presId="urn:microsoft.com/office/officeart/2005/8/layout/venn1"/>
    <dgm:cxn modelId="{B02BD420-4043-453D-BD2B-E5CEF383C799}" type="presOf" srcId="{B4EDD15B-0FFF-4E56-9109-E97DE5444259}" destId="{0A11EEE1-F370-4251-A6B5-103E5BEB4EE3}" srcOrd="1" destOrd="0" presId="urn:microsoft.com/office/officeart/2005/8/layout/venn1"/>
    <dgm:cxn modelId="{9F63C1A0-61E4-436A-BA79-69274597C90F}" srcId="{7B55E91F-22FF-4E90-92BD-08AF4A0B64C0}" destId="{8140BC9C-4626-4B36-A746-F63AB12BF95E}" srcOrd="0" destOrd="0" parTransId="{C3300C9C-3C61-4A75-BEF0-39DAC930AFE7}" sibTransId="{EC944E3A-2B82-4E8C-964E-848A4ADE29BC}"/>
    <dgm:cxn modelId="{EBB9C8BD-0963-4861-AFB4-262FE2453FF2}" type="presOf" srcId="{8140BC9C-4626-4B36-A746-F63AB12BF95E}" destId="{E05EEBF1-EA5D-4EE3-81D9-E79113D2A11E}" srcOrd="0" destOrd="0" presId="urn:microsoft.com/office/officeart/2005/8/layout/venn1"/>
    <dgm:cxn modelId="{E08083B7-6421-40E6-9B8B-E627CD0F258E}" type="presParOf" srcId="{6B1DEE7E-839C-4138-89B3-12B94F6D9CFA}" destId="{E05EEBF1-EA5D-4EE3-81D9-E79113D2A11E}" srcOrd="0" destOrd="0" presId="urn:microsoft.com/office/officeart/2005/8/layout/venn1"/>
    <dgm:cxn modelId="{DE978344-B0F8-4D8C-AF38-6D0C1459ECEA}" type="presParOf" srcId="{6B1DEE7E-839C-4138-89B3-12B94F6D9CFA}" destId="{7C2A3BD4-21EB-4F3A-9E18-8076CACDCA6D}" srcOrd="1" destOrd="0" presId="urn:microsoft.com/office/officeart/2005/8/layout/venn1"/>
    <dgm:cxn modelId="{19CF7C5D-1556-4221-AEE1-BA9E99CAE0B8}" type="presParOf" srcId="{6B1DEE7E-839C-4138-89B3-12B94F6D9CFA}" destId="{61E51A3F-B94A-4AFF-9AFE-768277C0EBE4}" srcOrd="2" destOrd="0" presId="urn:microsoft.com/office/officeart/2005/8/layout/venn1"/>
    <dgm:cxn modelId="{15C17BA0-8B9F-4E27-B1BB-2954F28CCF5B}" type="presParOf" srcId="{6B1DEE7E-839C-4138-89B3-12B94F6D9CFA}" destId="{32961E8D-23E2-4245-9D64-0B7F225821BA}" srcOrd="3" destOrd="0" presId="urn:microsoft.com/office/officeart/2005/8/layout/venn1"/>
    <dgm:cxn modelId="{49CEBB48-67D0-4D64-8834-41EC7D1006E7}" type="presParOf" srcId="{6B1DEE7E-839C-4138-89B3-12B94F6D9CFA}" destId="{BF6E8AE5-2E5C-4C4F-891D-40A52D68CFE5}" srcOrd="4" destOrd="0" presId="urn:microsoft.com/office/officeart/2005/8/layout/venn1"/>
    <dgm:cxn modelId="{C6024C0F-3689-4F9B-92E2-46B12E787399}" type="presParOf" srcId="{6B1DEE7E-839C-4138-89B3-12B94F6D9CFA}" destId="{0A11EEE1-F370-4251-A6B5-103E5BEB4EE3}" srcOrd="5" destOrd="0" presId="urn:microsoft.com/office/officeart/2005/8/layout/venn1"/>
  </dgm:cxnLst>
  <dgm:bg/>
  <dgm:whole/>
</dgm:dataModel>
</file>

<file path=ppt/diagrams/data9.xml><?xml version="1.0" encoding="utf-8"?>
<dgm:dataModel xmlns:dgm="http://schemas.openxmlformats.org/drawingml/2006/diagram" xmlns:a="http://schemas.openxmlformats.org/drawingml/2006/main">
  <dgm:ptLst>
    <dgm:pt modelId="{7816E34D-21C4-4E04-8A3A-5EBB1284BCD4}" type="doc">
      <dgm:prSet loTypeId="urn:microsoft.com/office/officeart/2005/8/layout/hProcess7" loCatId="list" qsTypeId="urn:microsoft.com/office/officeart/2005/8/quickstyle/simple3" qsCatId="simple" csTypeId="urn:microsoft.com/office/officeart/2005/8/colors/accent1_2" csCatId="accent1" phldr="1"/>
      <dgm:spPr/>
      <dgm:t>
        <a:bodyPr/>
        <a:lstStyle/>
        <a:p>
          <a:endParaRPr lang="fr-FR"/>
        </a:p>
      </dgm:t>
    </dgm:pt>
    <dgm:pt modelId="{6C8A99CF-ED2A-4AF4-9CB1-1EAA3F89FA7B}">
      <dgm:prSet phldrT="[Texte]"/>
      <dgm:spPr/>
      <dgm:t>
        <a:bodyPr/>
        <a:lstStyle/>
        <a:p>
          <a:r>
            <a:rPr lang="ar-DZ" dirty="0" smtClean="0"/>
            <a:t>الخطوة </a:t>
          </a:r>
          <a:r>
            <a:rPr lang="ar-DZ" dirty="0" smtClean="0"/>
            <a:t>الأولى</a:t>
          </a:r>
          <a:endParaRPr lang="fr-FR" dirty="0"/>
        </a:p>
      </dgm:t>
    </dgm:pt>
    <dgm:pt modelId="{2BD01EE7-7F5B-4337-B1DF-EFE082467790}" type="parTrans" cxnId="{245DB055-E410-48FD-9362-D307FE6A84D3}">
      <dgm:prSet/>
      <dgm:spPr/>
      <dgm:t>
        <a:bodyPr/>
        <a:lstStyle/>
        <a:p>
          <a:endParaRPr lang="fr-FR"/>
        </a:p>
      </dgm:t>
    </dgm:pt>
    <dgm:pt modelId="{E6DA9349-0558-4EB8-85DC-9E53495E7431}" type="sibTrans" cxnId="{245DB055-E410-48FD-9362-D307FE6A84D3}">
      <dgm:prSet/>
      <dgm:spPr/>
      <dgm:t>
        <a:bodyPr/>
        <a:lstStyle/>
        <a:p>
          <a:endParaRPr lang="fr-FR"/>
        </a:p>
      </dgm:t>
    </dgm:pt>
    <dgm:pt modelId="{1F177B0B-9202-45DB-BF59-294400CF57AA}">
      <dgm:prSet phldrT="[Texte]"/>
      <dgm:spPr/>
      <dgm:t>
        <a:bodyPr/>
        <a:lstStyle/>
        <a:p>
          <a:r>
            <a:rPr lang="ar-DZ" dirty="0" smtClean="0"/>
            <a:t>تعيين المشكل</a:t>
          </a:r>
          <a:endParaRPr lang="fr-FR" dirty="0"/>
        </a:p>
      </dgm:t>
    </dgm:pt>
    <dgm:pt modelId="{D45D5E77-0DF4-4AF9-A1DC-0291C2171332}" type="parTrans" cxnId="{8845BA41-929F-497A-826F-97B54CAAE117}">
      <dgm:prSet/>
      <dgm:spPr/>
      <dgm:t>
        <a:bodyPr/>
        <a:lstStyle/>
        <a:p>
          <a:endParaRPr lang="fr-FR"/>
        </a:p>
      </dgm:t>
    </dgm:pt>
    <dgm:pt modelId="{E1F3E6D5-15F5-4BEF-AD52-CA4549426212}" type="sibTrans" cxnId="{8845BA41-929F-497A-826F-97B54CAAE117}">
      <dgm:prSet/>
      <dgm:spPr/>
      <dgm:t>
        <a:bodyPr/>
        <a:lstStyle/>
        <a:p>
          <a:endParaRPr lang="fr-FR"/>
        </a:p>
      </dgm:t>
    </dgm:pt>
    <dgm:pt modelId="{5DB824BE-80FF-413D-BBD3-8F079D9EBE4F}">
      <dgm:prSet phldrT="[Texte]"/>
      <dgm:spPr/>
      <dgm:t>
        <a:bodyPr/>
        <a:lstStyle/>
        <a:p>
          <a:r>
            <a:rPr lang="ar-DZ" dirty="0" smtClean="0"/>
            <a:t>الخطوة الثانية</a:t>
          </a:r>
          <a:endParaRPr lang="fr-FR" dirty="0"/>
        </a:p>
      </dgm:t>
    </dgm:pt>
    <dgm:pt modelId="{19D60A04-55BB-4C43-A625-B0BCA6F783DA}" type="parTrans" cxnId="{F8146B9A-10BB-4C3C-84B1-60033672F98F}">
      <dgm:prSet/>
      <dgm:spPr/>
      <dgm:t>
        <a:bodyPr/>
        <a:lstStyle/>
        <a:p>
          <a:endParaRPr lang="fr-FR"/>
        </a:p>
      </dgm:t>
    </dgm:pt>
    <dgm:pt modelId="{C3F9F81E-5EF3-47E1-8E70-3088FEE5781C}" type="sibTrans" cxnId="{F8146B9A-10BB-4C3C-84B1-60033672F98F}">
      <dgm:prSet/>
      <dgm:spPr/>
      <dgm:t>
        <a:bodyPr/>
        <a:lstStyle/>
        <a:p>
          <a:endParaRPr lang="fr-FR"/>
        </a:p>
      </dgm:t>
    </dgm:pt>
    <dgm:pt modelId="{BA7E98D2-30FC-4150-8F89-9D4C17BCD7E5}">
      <dgm:prSet phldrT="[Texte]"/>
      <dgm:spPr/>
      <dgm:t>
        <a:bodyPr/>
        <a:lstStyle/>
        <a:p>
          <a:r>
            <a:rPr lang="ar-DZ" dirty="0" smtClean="0"/>
            <a:t>التصحيح والوقاية</a:t>
          </a:r>
          <a:endParaRPr lang="fr-FR" dirty="0"/>
        </a:p>
      </dgm:t>
    </dgm:pt>
    <dgm:pt modelId="{B58D8828-16DB-4309-8A4E-3892C3D5D678}" type="parTrans" cxnId="{1346A977-B65F-41C5-B3FA-10000D2E278A}">
      <dgm:prSet/>
      <dgm:spPr/>
      <dgm:t>
        <a:bodyPr/>
        <a:lstStyle/>
        <a:p>
          <a:endParaRPr lang="fr-FR"/>
        </a:p>
      </dgm:t>
    </dgm:pt>
    <dgm:pt modelId="{1CD507F9-8CBB-4472-974C-BB2034871F9C}" type="sibTrans" cxnId="{1346A977-B65F-41C5-B3FA-10000D2E278A}">
      <dgm:prSet/>
      <dgm:spPr/>
      <dgm:t>
        <a:bodyPr/>
        <a:lstStyle/>
        <a:p>
          <a:endParaRPr lang="fr-FR"/>
        </a:p>
      </dgm:t>
    </dgm:pt>
    <dgm:pt modelId="{3F2D05D4-55B7-4F7C-AA88-0FAE5677978A}">
      <dgm:prSet phldrT="[Texte]"/>
      <dgm:spPr/>
      <dgm:t>
        <a:bodyPr/>
        <a:lstStyle/>
        <a:p>
          <a:r>
            <a:rPr lang="ar-DZ" dirty="0" smtClean="0"/>
            <a:t>الخطوة الثالثة</a:t>
          </a:r>
          <a:endParaRPr lang="fr-FR" dirty="0"/>
        </a:p>
      </dgm:t>
    </dgm:pt>
    <dgm:pt modelId="{54EC35A1-8F1A-4578-A1CD-551419EB6881}" type="parTrans" cxnId="{373A581D-F764-4D3C-921E-7EB7A0D28CAC}">
      <dgm:prSet/>
      <dgm:spPr/>
      <dgm:t>
        <a:bodyPr/>
        <a:lstStyle/>
        <a:p>
          <a:endParaRPr lang="fr-FR"/>
        </a:p>
      </dgm:t>
    </dgm:pt>
    <dgm:pt modelId="{CD7A9A0F-6A93-4699-A829-6D91A86EC5E7}" type="sibTrans" cxnId="{373A581D-F764-4D3C-921E-7EB7A0D28CAC}">
      <dgm:prSet/>
      <dgm:spPr/>
      <dgm:t>
        <a:bodyPr/>
        <a:lstStyle/>
        <a:p>
          <a:endParaRPr lang="fr-FR"/>
        </a:p>
      </dgm:t>
    </dgm:pt>
    <dgm:pt modelId="{09ADCA8B-6395-4FEF-B09E-906BB63EE5EA}">
      <dgm:prSet phldrT="[Texte]"/>
      <dgm:spPr/>
      <dgm:t>
        <a:bodyPr/>
        <a:lstStyle/>
        <a:p>
          <a:r>
            <a:rPr lang="ar-DZ" dirty="0" smtClean="0"/>
            <a:t>المراقبة والوقاية </a:t>
          </a:r>
          <a:endParaRPr lang="fr-FR" dirty="0"/>
        </a:p>
      </dgm:t>
    </dgm:pt>
    <dgm:pt modelId="{75F09F70-A9ED-4AA0-AF33-381761B45EC4}" type="parTrans" cxnId="{31147E89-1B95-4BA7-A10F-AB0FCAC35EB4}">
      <dgm:prSet/>
      <dgm:spPr/>
      <dgm:t>
        <a:bodyPr/>
        <a:lstStyle/>
        <a:p>
          <a:endParaRPr lang="fr-FR"/>
        </a:p>
      </dgm:t>
    </dgm:pt>
    <dgm:pt modelId="{F4C3ED54-45B5-4A80-96B9-8AB40458F911}" type="sibTrans" cxnId="{31147E89-1B95-4BA7-A10F-AB0FCAC35EB4}">
      <dgm:prSet/>
      <dgm:spPr/>
      <dgm:t>
        <a:bodyPr/>
        <a:lstStyle/>
        <a:p>
          <a:endParaRPr lang="fr-FR"/>
        </a:p>
      </dgm:t>
    </dgm:pt>
    <dgm:pt modelId="{383E813F-645F-48F2-AB4F-8598335CABE2}" type="pres">
      <dgm:prSet presAssocID="{7816E34D-21C4-4E04-8A3A-5EBB1284BCD4}" presName="Name0" presStyleCnt="0">
        <dgm:presLayoutVars>
          <dgm:dir/>
          <dgm:animLvl val="lvl"/>
          <dgm:resizeHandles val="exact"/>
        </dgm:presLayoutVars>
      </dgm:prSet>
      <dgm:spPr/>
      <dgm:t>
        <a:bodyPr/>
        <a:lstStyle/>
        <a:p>
          <a:endParaRPr lang="fr-FR"/>
        </a:p>
      </dgm:t>
    </dgm:pt>
    <dgm:pt modelId="{D68400D8-5942-4F60-B837-CD702E732FA3}" type="pres">
      <dgm:prSet presAssocID="{6C8A99CF-ED2A-4AF4-9CB1-1EAA3F89FA7B}" presName="compositeNode" presStyleCnt="0">
        <dgm:presLayoutVars>
          <dgm:bulletEnabled val="1"/>
        </dgm:presLayoutVars>
      </dgm:prSet>
      <dgm:spPr/>
    </dgm:pt>
    <dgm:pt modelId="{E431426A-8631-4A3F-BB55-60AAD40E6B9E}" type="pres">
      <dgm:prSet presAssocID="{6C8A99CF-ED2A-4AF4-9CB1-1EAA3F89FA7B}" presName="bgRect" presStyleLbl="node1" presStyleIdx="0" presStyleCnt="3" custLinFactNeighborX="4240" custLinFactNeighborY="963"/>
      <dgm:spPr/>
      <dgm:t>
        <a:bodyPr/>
        <a:lstStyle/>
        <a:p>
          <a:endParaRPr lang="fr-FR"/>
        </a:p>
      </dgm:t>
    </dgm:pt>
    <dgm:pt modelId="{2DB697F7-158E-489A-9324-48D287443A41}" type="pres">
      <dgm:prSet presAssocID="{6C8A99CF-ED2A-4AF4-9CB1-1EAA3F89FA7B}" presName="parentNode" presStyleLbl="node1" presStyleIdx="0" presStyleCnt="3">
        <dgm:presLayoutVars>
          <dgm:chMax val="0"/>
          <dgm:bulletEnabled val="1"/>
        </dgm:presLayoutVars>
      </dgm:prSet>
      <dgm:spPr/>
      <dgm:t>
        <a:bodyPr/>
        <a:lstStyle/>
        <a:p>
          <a:endParaRPr lang="fr-FR"/>
        </a:p>
      </dgm:t>
    </dgm:pt>
    <dgm:pt modelId="{1E30037C-271F-4841-B2F8-64E2CE66DF07}" type="pres">
      <dgm:prSet presAssocID="{6C8A99CF-ED2A-4AF4-9CB1-1EAA3F89FA7B}" presName="childNode" presStyleLbl="node1" presStyleIdx="0" presStyleCnt="3">
        <dgm:presLayoutVars>
          <dgm:bulletEnabled val="1"/>
        </dgm:presLayoutVars>
      </dgm:prSet>
      <dgm:spPr/>
      <dgm:t>
        <a:bodyPr/>
        <a:lstStyle/>
        <a:p>
          <a:endParaRPr lang="fr-FR"/>
        </a:p>
      </dgm:t>
    </dgm:pt>
    <dgm:pt modelId="{7AA2C463-1BD1-45A3-B949-C445F7B520D9}" type="pres">
      <dgm:prSet presAssocID="{E6DA9349-0558-4EB8-85DC-9E53495E7431}" presName="hSp" presStyleCnt="0"/>
      <dgm:spPr/>
    </dgm:pt>
    <dgm:pt modelId="{74E526CF-705F-4342-9723-BCA3004D1411}" type="pres">
      <dgm:prSet presAssocID="{E6DA9349-0558-4EB8-85DC-9E53495E7431}" presName="vProcSp" presStyleCnt="0"/>
      <dgm:spPr/>
    </dgm:pt>
    <dgm:pt modelId="{9AE74C56-569A-416A-9C45-4B1DC1B1FEBD}" type="pres">
      <dgm:prSet presAssocID="{E6DA9349-0558-4EB8-85DC-9E53495E7431}" presName="vSp1" presStyleCnt="0"/>
      <dgm:spPr/>
    </dgm:pt>
    <dgm:pt modelId="{5FC73BBE-69A7-4C06-B48B-D42316D6FA35}" type="pres">
      <dgm:prSet presAssocID="{E6DA9349-0558-4EB8-85DC-9E53495E7431}" presName="simulatedConn" presStyleLbl="solidFgAcc1" presStyleIdx="0" presStyleCnt="2"/>
      <dgm:spPr/>
    </dgm:pt>
    <dgm:pt modelId="{C51F7D7A-6D38-40E6-95D7-E871E9B40363}" type="pres">
      <dgm:prSet presAssocID="{E6DA9349-0558-4EB8-85DC-9E53495E7431}" presName="vSp2" presStyleCnt="0"/>
      <dgm:spPr/>
    </dgm:pt>
    <dgm:pt modelId="{D5689BF1-CA8C-4494-9B2B-FE5A624F63D0}" type="pres">
      <dgm:prSet presAssocID="{E6DA9349-0558-4EB8-85DC-9E53495E7431}" presName="sibTrans" presStyleCnt="0"/>
      <dgm:spPr/>
    </dgm:pt>
    <dgm:pt modelId="{F0A7E571-707B-4472-9E03-4D68AEA2D17B}" type="pres">
      <dgm:prSet presAssocID="{5DB824BE-80FF-413D-BBD3-8F079D9EBE4F}" presName="compositeNode" presStyleCnt="0">
        <dgm:presLayoutVars>
          <dgm:bulletEnabled val="1"/>
        </dgm:presLayoutVars>
      </dgm:prSet>
      <dgm:spPr/>
    </dgm:pt>
    <dgm:pt modelId="{F22D7708-E78D-403A-B23E-A2835035B2D4}" type="pres">
      <dgm:prSet presAssocID="{5DB824BE-80FF-413D-BBD3-8F079D9EBE4F}" presName="bgRect" presStyleLbl="node1" presStyleIdx="1" presStyleCnt="3"/>
      <dgm:spPr/>
      <dgm:t>
        <a:bodyPr/>
        <a:lstStyle/>
        <a:p>
          <a:endParaRPr lang="fr-FR"/>
        </a:p>
      </dgm:t>
    </dgm:pt>
    <dgm:pt modelId="{29030AA9-6A27-435C-9E26-C4D142EA423D}" type="pres">
      <dgm:prSet presAssocID="{5DB824BE-80FF-413D-BBD3-8F079D9EBE4F}" presName="parentNode" presStyleLbl="node1" presStyleIdx="1" presStyleCnt="3">
        <dgm:presLayoutVars>
          <dgm:chMax val="0"/>
          <dgm:bulletEnabled val="1"/>
        </dgm:presLayoutVars>
      </dgm:prSet>
      <dgm:spPr/>
      <dgm:t>
        <a:bodyPr/>
        <a:lstStyle/>
        <a:p>
          <a:endParaRPr lang="fr-FR"/>
        </a:p>
      </dgm:t>
    </dgm:pt>
    <dgm:pt modelId="{1A11408F-26EF-43C5-828A-98F78F3AAD71}" type="pres">
      <dgm:prSet presAssocID="{5DB824BE-80FF-413D-BBD3-8F079D9EBE4F}" presName="childNode" presStyleLbl="node1" presStyleIdx="1" presStyleCnt="3">
        <dgm:presLayoutVars>
          <dgm:bulletEnabled val="1"/>
        </dgm:presLayoutVars>
      </dgm:prSet>
      <dgm:spPr/>
      <dgm:t>
        <a:bodyPr/>
        <a:lstStyle/>
        <a:p>
          <a:endParaRPr lang="fr-FR"/>
        </a:p>
      </dgm:t>
    </dgm:pt>
    <dgm:pt modelId="{B4591E79-74F0-4CD6-B4BB-90D7E1E96DA5}" type="pres">
      <dgm:prSet presAssocID="{C3F9F81E-5EF3-47E1-8E70-3088FEE5781C}" presName="hSp" presStyleCnt="0"/>
      <dgm:spPr/>
    </dgm:pt>
    <dgm:pt modelId="{9394CFE5-E24C-4D62-8D5E-14BF30BE2334}" type="pres">
      <dgm:prSet presAssocID="{C3F9F81E-5EF3-47E1-8E70-3088FEE5781C}" presName="vProcSp" presStyleCnt="0"/>
      <dgm:spPr/>
    </dgm:pt>
    <dgm:pt modelId="{59990EB4-44EC-4B3B-ADB0-B1F4578514B8}" type="pres">
      <dgm:prSet presAssocID="{C3F9F81E-5EF3-47E1-8E70-3088FEE5781C}" presName="vSp1" presStyleCnt="0"/>
      <dgm:spPr/>
    </dgm:pt>
    <dgm:pt modelId="{BC6CC326-DD64-4D0A-9BA6-1D89BBECB041}" type="pres">
      <dgm:prSet presAssocID="{C3F9F81E-5EF3-47E1-8E70-3088FEE5781C}" presName="simulatedConn" presStyleLbl="solidFgAcc1" presStyleIdx="1" presStyleCnt="2"/>
      <dgm:spPr/>
    </dgm:pt>
    <dgm:pt modelId="{90AB6F47-34BD-48D5-ACF0-FDC34B402511}" type="pres">
      <dgm:prSet presAssocID="{C3F9F81E-5EF3-47E1-8E70-3088FEE5781C}" presName="vSp2" presStyleCnt="0"/>
      <dgm:spPr/>
    </dgm:pt>
    <dgm:pt modelId="{F0E99C96-D108-4DFA-AF16-2207230FECC7}" type="pres">
      <dgm:prSet presAssocID="{C3F9F81E-5EF3-47E1-8E70-3088FEE5781C}" presName="sibTrans" presStyleCnt="0"/>
      <dgm:spPr/>
    </dgm:pt>
    <dgm:pt modelId="{6AB5F4F7-E30B-43F0-AE86-2F3941448B6A}" type="pres">
      <dgm:prSet presAssocID="{3F2D05D4-55B7-4F7C-AA88-0FAE5677978A}" presName="compositeNode" presStyleCnt="0">
        <dgm:presLayoutVars>
          <dgm:bulletEnabled val="1"/>
        </dgm:presLayoutVars>
      </dgm:prSet>
      <dgm:spPr/>
    </dgm:pt>
    <dgm:pt modelId="{D5AA072A-05D8-4158-BA67-759CAA38D1CC}" type="pres">
      <dgm:prSet presAssocID="{3F2D05D4-55B7-4F7C-AA88-0FAE5677978A}" presName="bgRect" presStyleLbl="node1" presStyleIdx="2" presStyleCnt="3"/>
      <dgm:spPr/>
      <dgm:t>
        <a:bodyPr/>
        <a:lstStyle/>
        <a:p>
          <a:endParaRPr lang="fr-FR"/>
        </a:p>
      </dgm:t>
    </dgm:pt>
    <dgm:pt modelId="{FE0EB983-EE45-46AC-913C-FED2247E6007}" type="pres">
      <dgm:prSet presAssocID="{3F2D05D4-55B7-4F7C-AA88-0FAE5677978A}" presName="parentNode" presStyleLbl="node1" presStyleIdx="2" presStyleCnt="3">
        <dgm:presLayoutVars>
          <dgm:chMax val="0"/>
          <dgm:bulletEnabled val="1"/>
        </dgm:presLayoutVars>
      </dgm:prSet>
      <dgm:spPr/>
      <dgm:t>
        <a:bodyPr/>
        <a:lstStyle/>
        <a:p>
          <a:endParaRPr lang="fr-FR"/>
        </a:p>
      </dgm:t>
    </dgm:pt>
    <dgm:pt modelId="{135943F8-8FA5-4F2E-84FD-C777416793FA}" type="pres">
      <dgm:prSet presAssocID="{3F2D05D4-55B7-4F7C-AA88-0FAE5677978A}" presName="childNode" presStyleLbl="node1" presStyleIdx="2" presStyleCnt="3">
        <dgm:presLayoutVars>
          <dgm:bulletEnabled val="1"/>
        </dgm:presLayoutVars>
      </dgm:prSet>
      <dgm:spPr/>
      <dgm:t>
        <a:bodyPr/>
        <a:lstStyle/>
        <a:p>
          <a:endParaRPr lang="fr-FR"/>
        </a:p>
      </dgm:t>
    </dgm:pt>
  </dgm:ptLst>
  <dgm:cxnLst>
    <dgm:cxn modelId="{AAF23E38-6130-42FE-84BB-AEE2B0A4515F}" type="presOf" srcId="{5DB824BE-80FF-413D-BBD3-8F079D9EBE4F}" destId="{F22D7708-E78D-403A-B23E-A2835035B2D4}" srcOrd="0" destOrd="0" presId="urn:microsoft.com/office/officeart/2005/8/layout/hProcess7"/>
    <dgm:cxn modelId="{373A581D-F764-4D3C-921E-7EB7A0D28CAC}" srcId="{7816E34D-21C4-4E04-8A3A-5EBB1284BCD4}" destId="{3F2D05D4-55B7-4F7C-AA88-0FAE5677978A}" srcOrd="2" destOrd="0" parTransId="{54EC35A1-8F1A-4578-A1CD-551419EB6881}" sibTransId="{CD7A9A0F-6A93-4699-A829-6D91A86EC5E7}"/>
    <dgm:cxn modelId="{85F2B5A2-8A3F-417F-B841-55732FB049CC}" type="presOf" srcId="{5DB824BE-80FF-413D-BBD3-8F079D9EBE4F}" destId="{29030AA9-6A27-435C-9E26-C4D142EA423D}" srcOrd="1" destOrd="0" presId="urn:microsoft.com/office/officeart/2005/8/layout/hProcess7"/>
    <dgm:cxn modelId="{CABA9C47-7D0D-410C-8F8F-8375174F4E0F}" type="presOf" srcId="{6C8A99CF-ED2A-4AF4-9CB1-1EAA3F89FA7B}" destId="{2DB697F7-158E-489A-9324-48D287443A41}" srcOrd="1" destOrd="0" presId="urn:microsoft.com/office/officeart/2005/8/layout/hProcess7"/>
    <dgm:cxn modelId="{1346A977-B65F-41C5-B3FA-10000D2E278A}" srcId="{5DB824BE-80FF-413D-BBD3-8F079D9EBE4F}" destId="{BA7E98D2-30FC-4150-8F89-9D4C17BCD7E5}" srcOrd="0" destOrd="0" parTransId="{B58D8828-16DB-4309-8A4E-3892C3D5D678}" sibTransId="{1CD507F9-8CBB-4472-974C-BB2034871F9C}"/>
    <dgm:cxn modelId="{C60A1E88-116C-498D-8F55-3141356D3A95}" type="presOf" srcId="{3F2D05D4-55B7-4F7C-AA88-0FAE5677978A}" destId="{FE0EB983-EE45-46AC-913C-FED2247E6007}" srcOrd="1" destOrd="0" presId="urn:microsoft.com/office/officeart/2005/8/layout/hProcess7"/>
    <dgm:cxn modelId="{8845BA41-929F-497A-826F-97B54CAAE117}" srcId="{6C8A99CF-ED2A-4AF4-9CB1-1EAA3F89FA7B}" destId="{1F177B0B-9202-45DB-BF59-294400CF57AA}" srcOrd="0" destOrd="0" parTransId="{D45D5E77-0DF4-4AF9-A1DC-0291C2171332}" sibTransId="{E1F3E6D5-15F5-4BEF-AD52-CA4549426212}"/>
    <dgm:cxn modelId="{F8146B9A-10BB-4C3C-84B1-60033672F98F}" srcId="{7816E34D-21C4-4E04-8A3A-5EBB1284BCD4}" destId="{5DB824BE-80FF-413D-BBD3-8F079D9EBE4F}" srcOrd="1" destOrd="0" parTransId="{19D60A04-55BB-4C43-A625-B0BCA6F783DA}" sibTransId="{C3F9F81E-5EF3-47E1-8E70-3088FEE5781C}"/>
    <dgm:cxn modelId="{DA937AFE-25D1-4BC7-8CDC-BF9F798F3E66}" type="presOf" srcId="{09ADCA8B-6395-4FEF-B09E-906BB63EE5EA}" destId="{135943F8-8FA5-4F2E-84FD-C777416793FA}" srcOrd="0" destOrd="0" presId="urn:microsoft.com/office/officeart/2005/8/layout/hProcess7"/>
    <dgm:cxn modelId="{3857FF11-F0DA-4496-A507-91E4542019C0}" type="presOf" srcId="{3F2D05D4-55B7-4F7C-AA88-0FAE5677978A}" destId="{D5AA072A-05D8-4158-BA67-759CAA38D1CC}" srcOrd="0" destOrd="0" presId="urn:microsoft.com/office/officeart/2005/8/layout/hProcess7"/>
    <dgm:cxn modelId="{301CF459-4675-4975-84B2-323C5F29E53C}" type="presOf" srcId="{1F177B0B-9202-45DB-BF59-294400CF57AA}" destId="{1E30037C-271F-4841-B2F8-64E2CE66DF07}" srcOrd="0" destOrd="0" presId="urn:microsoft.com/office/officeart/2005/8/layout/hProcess7"/>
    <dgm:cxn modelId="{883D4EC9-84A8-4ABC-B1BA-7AC48DC69BB5}" type="presOf" srcId="{7816E34D-21C4-4E04-8A3A-5EBB1284BCD4}" destId="{383E813F-645F-48F2-AB4F-8598335CABE2}" srcOrd="0" destOrd="0" presId="urn:microsoft.com/office/officeart/2005/8/layout/hProcess7"/>
    <dgm:cxn modelId="{8B981BD6-6B85-4513-A553-3B67C84351B2}" type="presOf" srcId="{6C8A99CF-ED2A-4AF4-9CB1-1EAA3F89FA7B}" destId="{E431426A-8631-4A3F-BB55-60AAD40E6B9E}" srcOrd="0" destOrd="0" presId="urn:microsoft.com/office/officeart/2005/8/layout/hProcess7"/>
    <dgm:cxn modelId="{99768B63-A0E7-40BE-B7EF-B370BF4B06C4}" type="presOf" srcId="{BA7E98D2-30FC-4150-8F89-9D4C17BCD7E5}" destId="{1A11408F-26EF-43C5-828A-98F78F3AAD71}" srcOrd="0" destOrd="0" presId="urn:microsoft.com/office/officeart/2005/8/layout/hProcess7"/>
    <dgm:cxn modelId="{245DB055-E410-48FD-9362-D307FE6A84D3}" srcId="{7816E34D-21C4-4E04-8A3A-5EBB1284BCD4}" destId="{6C8A99CF-ED2A-4AF4-9CB1-1EAA3F89FA7B}" srcOrd="0" destOrd="0" parTransId="{2BD01EE7-7F5B-4337-B1DF-EFE082467790}" sibTransId="{E6DA9349-0558-4EB8-85DC-9E53495E7431}"/>
    <dgm:cxn modelId="{31147E89-1B95-4BA7-A10F-AB0FCAC35EB4}" srcId="{3F2D05D4-55B7-4F7C-AA88-0FAE5677978A}" destId="{09ADCA8B-6395-4FEF-B09E-906BB63EE5EA}" srcOrd="0" destOrd="0" parTransId="{75F09F70-A9ED-4AA0-AF33-381761B45EC4}" sibTransId="{F4C3ED54-45B5-4A80-96B9-8AB40458F911}"/>
    <dgm:cxn modelId="{DACE0314-9346-447E-A543-516BEEE129EA}" type="presParOf" srcId="{383E813F-645F-48F2-AB4F-8598335CABE2}" destId="{D68400D8-5942-4F60-B837-CD702E732FA3}" srcOrd="0" destOrd="0" presId="urn:microsoft.com/office/officeart/2005/8/layout/hProcess7"/>
    <dgm:cxn modelId="{25956055-9E3A-4AB3-9E0C-8D1BD61F56D8}" type="presParOf" srcId="{D68400D8-5942-4F60-B837-CD702E732FA3}" destId="{E431426A-8631-4A3F-BB55-60AAD40E6B9E}" srcOrd="0" destOrd="0" presId="urn:microsoft.com/office/officeart/2005/8/layout/hProcess7"/>
    <dgm:cxn modelId="{864051FE-B588-4A89-8836-FE85E67F7978}" type="presParOf" srcId="{D68400D8-5942-4F60-B837-CD702E732FA3}" destId="{2DB697F7-158E-489A-9324-48D287443A41}" srcOrd="1" destOrd="0" presId="urn:microsoft.com/office/officeart/2005/8/layout/hProcess7"/>
    <dgm:cxn modelId="{3B6F6505-A494-4265-AD3C-2728F2433126}" type="presParOf" srcId="{D68400D8-5942-4F60-B837-CD702E732FA3}" destId="{1E30037C-271F-4841-B2F8-64E2CE66DF07}" srcOrd="2" destOrd="0" presId="urn:microsoft.com/office/officeart/2005/8/layout/hProcess7"/>
    <dgm:cxn modelId="{2F9CEE50-18E2-4FFA-A9C7-72EA990DA858}" type="presParOf" srcId="{383E813F-645F-48F2-AB4F-8598335CABE2}" destId="{7AA2C463-1BD1-45A3-B949-C445F7B520D9}" srcOrd="1" destOrd="0" presId="urn:microsoft.com/office/officeart/2005/8/layout/hProcess7"/>
    <dgm:cxn modelId="{3EE78D43-A909-476A-82EC-3B9EECC54B2A}" type="presParOf" srcId="{383E813F-645F-48F2-AB4F-8598335CABE2}" destId="{74E526CF-705F-4342-9723-BCA3004D1411}" srcOrd="2" destOrd="0" presId="urn:microsoft.com/office/officeart/2005/8/layout/hProcess7"/>
    <dgm:cxn modelId="{3D02AE84-AF57-4E5F-B2DC-484008435890}" type="presParOf" srcId="{74E526CF-705F-4342-9723-BCA3004D1411}" destId="{9AE74C56-569A-416A-9C45-4B1DC1B1FEBD}" srcOrd="0" destOrd="0" presId="urn:microsoft.com/office/officeart/2005/8/layout/hProcess7"/>
    <dgm:cxn modelId="{CB102147-4D9F-4928-8D3A-0779EC766DBF}" type="presParOf" srcId="{74E526CF-705F-4342-9723-BCA3004D1411}" destId="{5FC73BBE-69A7-4C06-B48B-D42316D6FA35}" srcOrd="1" destOrd="0" presId="urn:microsoft.com/office/officeart/2005/8/layout/hProcess7"/>
    <dgm:cxn modelId="{8BA85382-369B-4AC0-8CE7-D8C144FDC54E}" type="presParOf" srcId="{74E526CF-705F-4342-9723-BCA3004D1411}" destId="{C51F7D7A-6D38-40E6-95D7-E871E9B40363}" srcOrd="2" destOrd="0" presId="urn:microsoft.com/office/officeart/2005/8/layout/hProcess7"/>
    <dgm:cxn modelId="{6222B1EF-E6B3-401F-9D0E-F1E0444DE4D2}" type="presParOf" srcId="{383E813F-645F-48F2-AB4F-8598335CABE2}" destId="{D5689BF1-CA8C-4494-9B2B-FE5A624F63D0}" srcOrd="3" destOrd="0" presId="urn:microsoft.com/office/officeart/2005/8/layout/hProcess7"/>
    <dgm:cxn modelId="{B8086D88-0ABF-43E9-AAE1-4B5B35EE99DE}" type="presParOf" srcId="{383E813F-645F-48F2-AB4F-8598335CABE2}" destId="{F0A7E571-707B-4472-9E03-4D68AEA2D17B}" srcOrd="4" destOrd="0" presId="urn:microsoft.com/office/officeart/2005/8/layout/hProcess7"/>
    <dgm:cxn modelId="{DC541732-518E-4D7C-BDD5-A52A1FCEA202}" type="presParOf" srcId="{F0A7E571-707B-4472-9E03-4D68AEA2D17B}" destId="{F22D7708-E78D-403A-B23E-A2835035B2D4}" srcOrd="0" destOrd="0" presId="urn:microsoft.com/office/officeart/2005/8/layout/hProcess7"/>
    <dgm:cxn modelId="{FB733742-F6D0-4A62-B5CD-D6FBB7D78CB5}" type="presParOf" srcId="{F0A7E571-707B-4472-9E03-4D68AEA2D17B}" destId="{29030AA9-6A27-435C-9E26-C4D142EA423D}" srcOrd="1" destOrd="0" presId="urn:microsoft.com/office/officeart/2005/8/layout/hProcess7"/>
    <dgm:cxn modelId="{89128B60-8BC5-44B8-966D-6B7C0895C4EF}" type="presParOf" srcId="{F0A7E571-707B-4472-9E03-4D68AEA2D17B}" destId="{1A11408F-26EF-43C5-828A-98F78F3AAD71}" srcOrd="2" destOrd="0" presId="urn:microsoft.com/office/officeart/2005/8/layout/hProcess7"/>
    <dgm:cxn modelId="{D67A6F7C-FF73-4D6A-96CC-6C801FEFDF62}" type="presParOf" srcId="{383E813F-645F-48F2-AB4F-8598335CABE2}" destId="{B4591E79-74F0-4CD6-B4BB-90D7E1E96DA5}" srcOrd="5" destOrd="0" presId="urn:microsoft.com/office/officeart/2005/8/layout/hProcess7"/>
    <dgm:cxn modelId="{88BA4F39-EE45-43BC-9FE5-6C2BB95B5005}" type="presParOf" srcId="{383E813F-645F-48F2-AB4F-8598335CABE2}" destId="{9394CFE5-E24C-4D62-8D5E-14BF30BE2334}" srcOrd="6" destOrd="0" presId="urn:microsoft.com/office/officeart/2005/8/layout/hProcess7"/>
    <dgm:cxn modelId="{A109B671-AEAC-468A-B4B3-BF082684C31D}" type="presParOf" srcId="{9394CFE5-E24C-4D62-8D5E-14BF30BE2334}" destId="{59990EB4-44EC-4B3B-ADB0-B1F4578514B8}" srcOrd="0" destOrd="0" presId="urn:microsoft.com/office/officeart/2005/8/layout/hProcess7"/>
    <dgm:cxn modelId="{B0F2746E-D628-4D46-8462-C9D06B6A0B8F}" type="presParOf" srcId="{9394CFE5-E24C-4D62-8D5E-14BF30BE2334}" destId="{BC6CC326-DD64-4D0A-9BA6-1D89BBECB041}" srcOrd="1" destOrd="0" presId="urn:microsoft.com/office/officeart/2005/8/layout/hProcess7"/>
    <dgm:cxn modelId="{11DA1EAD-DDC1-43EE-83FC-0F42D988F174}" type="presParOf" srcId="{9394CFE5-E24C-4D62-8D5E-14BF30BE2334}" destId="{90AB6F47-34BD-48D5-ACF0-FDC34B402511}" srcOrd="2" destOrd="0" presId="urn:microsoft.com/office/officeart/2005/8/layout/hProcess7"/>
    <dgm:cxn modelId="{2373E54E-B2DE-4A40-9E4F-4DF96E71966E}" type="presParOf" srcId="{383E813F-645F-48F2-AB4F-8598335CABE2}" destId="{F0E99C96-D108-4DFA-AF16-2207230FECC7}" srcOrd="7" destOrd="0" presId="urn:microsoft.com/office/officeart/2005/8/layout/hProcess7"/>
    <dgm:cxn modelId="{655717E6-D434-43BF-A584-1586B4106698}" type="presParOf" srcId="{383E813F-645F-48F2-AB4F-8598335CABE2}" destId="{6AB5F4F7-E30B-43F0-AE86-2F3941448B6A}" srcOrd="8" destOrd="0" presId="urn:microsoft.com/office/officeart/2005/8/layout/hProcess7"/>
    <dgm:cxn modelId="{842DA783-DFCB-4E6C-BDC3-7C8B4BF34ABE}" type="presParOf" srcId="{6AB5F4F7-E30B-43F0-AE86-2F3941448B6A}" destId="{D5AA072A-05D8-4158-BA67-759CAA38D1CC}" srcOrd="0" destOrd="0" presId="urn:microsoft.com/office/officeart/2005/8/layout/hProcess7"/>
    <dgm:cxn modelId="{E47E1330-8541-4556-A267-F27E88A8BC6C}" type="presParOf" srcId="{6AB5F4F7-E30B-43F0-AE86-2F3941448B6A}" destId="{FE0EB983-EE45-46AC-913C-FED2247E6007}" srcOrd="1" destOrd="0" presId="urn:microsoft.com/office/officeart/2005/8/layout/hProcess7"/>
    <dgm:cxn modelId="{3F358F69-BB28-49FF-823D-7BEE1BBD7B29}" type="presParOf" srcId="{6AB5F4F7-E30B-43F0-AE86-2F3941448B6A}" destId="{135943F8-8FA5-4F2E-84FD-C777416793FA}" srcOrd="2" destOrd="0" presId="urn:microsoft.com/office/officeart/2005/8/layout/hProcess7"/>
  </dgm:cxnLst>
  <dgm:bg/>
  <dgm:whole/>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14EC5F-0E78-4084-BDFB-7BC25BCA6672}">
      <dsp:nvSpPr>
        <dsp:cNvPr id="0" name=""/>
        <dsp:cNvSpPr/>
      </dsp:nvSpPr>
      <dsp:spPr>
        <a:xfrm>
          <a:off x="3306105" y="1624"/>
          <a:ext cx="1617389" cy="105130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DZ" sz="2000" b="1" kern="1200" dirty="0" smtClean="0">
              <a:solidFill>
                <a:schemeClr val="tx1"/>
              </a:solidFill>
            </a:rPr>
            <a:t>تحديد و تحليل احتياجات التكوين</a:t>
          </a:r>
          <a:endParaRPr lang="ar-DZ" sz="2000" b="1" kern="1200" dirty="0">
            <a:solidFill>
              <a:schemeClr val="tx1"/>
            </a:solidFill>
          </a:endParaRPr>
        </a:p>
      </dsp:txBody>
      <dsp:txXfrm>
        <a:off x="3357425" y="52944"/>
        <a:ext cx="1514749" cy="948663"/>
      </dsp:txXfrm>
    </dsp:sp>
    <dsp:sp modelId="{81DBE2D6-47B8-4964-8397-5C0539E52EF7}">
      <dsp:nvSpPr>
        <dsp:cNvPr id="0" name=""/>
        <dsp:cNvSpPr/>
      </dsp:nvSpPr>
      <dsp:spPr>
        <a:xfrm>
          <a:off x="2379094" y="527276"/>
          <a:ext cx="3471410" cy="3471410"/>
        </a:xfrm>
        <a:custGeom>
          <a:avLst/>
          <a:gdLst/>
          <a:ahLst/>
          <a:cxnLst/>
          <a:rect l="0" t="0" r="0" b="0"/>
          <a:pathLst>
            <a:path>
              <a:moveTo>
                <a:pt x="2556032" y="206085"/>
              </a:moveTo>
              <a:arcTo wR="1735705" hR="1735705" stAng="17892266" swAng="2623926"/>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AE81449-930D-4C32-A3DB-C1E01D37CCD3}">
      <dsp:nvSpPr>
        <dsp:cNvPr id="0" name=""/>
        <dsp:cNvSpPr/>
      </dsp:nvSpPr>
      <dsp:spPr>
        <a:xfrm>
          <a:off x="5041810" y="1737329"/>
          <a:ext cx="1617389" cy="105130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DZ" sz="2000" b="1" kern="1200" dirty="0" err="1" smtClean="0">
              <a:solidFill>
                <a:schemeClr val="tx1"/>
              </a:solidFill>
            </a:rPr>
            <a:t>تحطيط</a:t>
          </a:r>
          <a:r>
            <a:rPr lang="ar-DZ" sz="2000" b="1" kern="1200" dirty="0" smtClean="0">
              <a:solidFill>
                <a:schemeClr val="tx1"/>
              </a:solidFill>
            </a:rPr>
            <a:t> و تصميم مخطط التكوين</a:t>
          </a:r>
          <a:endParaRPr lang="ar-DZ" sz="2000" b="1" kern="1200" dirty="0">
            <a:solidFill>
              <a:schemeClr val="tx1"/>
            </a:solidFill>
          </a:endParaRPr>
        </a:p>
      </dsp:txBody>
      <dsp:txXfrm>
        <a:off x="5093130" y="1788649"/>
        <a:ext cx="1514749" cy="948663"/>
      </dsp:txXfrm>
    </dsp:sp>
    <dsp:sp modelId="{AF2D3098-0586-4F81-A203-FC1582A22AD3}">
      <dsp:nvSpPr>
        <dsp:cNvPr id="0" name=""/>
        <dsp:cNvSpPr/>
      </dsp:nvSpPr>
      <dsp:spPr>
        <a:xfrm>
          <a:off x="2379094" y="527276"/>
          <a:ext cx="3471410" cy="3471410"/>
        </a:xfrm>
        <a:custGeom>
          <a:avLst/>
          <a:gdLst/>
          <a:ahLst/>
          <a:cxnLst/>
          <a:rect l="0" t="0" r="0" b="0"/>
          <a:pathLst>
            <a:path>
              <a:moveTo>
                <a:pt x="3385863" y="2273895"/>
              </a:moveTo>
              <a:arcTo wR="1735705" hR="1735705" stAng="1083808" swAng="2623926"/>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93CD928-C928-49F5-B23D-54F42D1D5B25}">
      <dsp:nvSpPr>
        <dsp:cNvPr id="0" name=""/>
        <dsp:cNvSpPr/>
      </dsp:nvSpPr>
      <dsp:spPr>
        <a:xfrm>
          <a:off x="3306105" y="3473035"/>
          <a:ext cx="1617389" cy="105130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DZ" sz="2000" b="1" kern="1200" dirty="0" smtClean="0">
              <a:solidFill>
                <a:schemeClr val="tx1"/>
              </a:solidFill>
            </a:rPr>
            <a:t>توزيع وإجراء عملية التكوين</a:t>
          </a:r>
          <a:endParaRPr lang="ar-DZ" sz="2000" b="1" kern="1200" dirty="0">
            <a:solidFill>
              <a:schemeClr val="tx1"/>
            </a:solidFill>
          </a:endParaRPr>
        </a:p>
      </dsp:txBody>
      <dsp:txXfrm>
        <a:off x="3357425" y="3524355"/>
        <a:ext cx="1514749" cy="948663"/>
      </dsp:txXfrm>
    </dsp:sp>
    <dsp:sp modelId="{154E89B0-C608-4C09-80AC-E8BB9BA4DAD6}">
      <dsp:nvSpPr>
        <dsp:cNvPr id="0" name=""/>
        <dsp:cNvSpPr/>
      </dsp:nvSpPr>
      <dsp:spPr>
        <a:xfrm>
          <a:off x="2409782" y="543831"/>
          <a:ext cx="3471410" cy="3471410"/>
        </a:xfrm>
        <a:custGeom>
          <a:avLst/>
          <a:gdLst/>
          <a:ahLst/>
          <a:cxnLst/>
          <a:rect l="0" t="0" r="0" b="0"/>
          <a:pathLst>
            <a:path>
              <a:moveTo>
                <a:pt x="885123" y="3248709"/>
              </a:moveTo>
              <a:arcTo wR="1735705" hR="1735705" stAng="7160632" swAng="2550205"/>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04EACD34-95F1-4359-B62D-CEBF64A98599}">
      <dsp:nvSpPr>
        <dsp:cNvPr id="0" name=""/>
        <dsp:cNvSpPr/>
      </dsp:nvSpPr>
      <dsp:spPr>
        <a:xfrm>
          <a:off x="1594515" y="1756795"/>
          <a:ext cx="1617389" cy="105130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DZ" sz="2000" b="1" kern="1200" dirty="0" smtClean="0">
              <a:solidFill>
                <a:schemeClr val="tx1"/>
              </a:solidFill>
            </a:rPr>
            <a:t>تقييم ومتابعة عملية التكوين</a:t>
          </a:r>
          <a:endParaRPr lang="ar-DZ" sz="2000" b="1" kern="1200" dirty="0">
            <a:solidFill>
              <a:schemeClr val="tx1"/>
            </a:solidFill>
          </a:endParaRPr>
        </a:p>
      </dsp:txBody>
      <dsp:txXfrm>
        <a:off x="1645835" y="1808115"/>
        <a:ext cx="1514749" cy="948663"/>
      </dsp:txXfrm>
    </dsp:sp>
    <dsp:sp modelId="{C78F044A-C38E-42E5-B923-39F9BD2DDAB9}">
      <dsp:nvSpPr>
        <dsp:cNvPr id="0" name=""/>
        <dsp:cNvSpPr/>
      </dsp:nvSpPr>
      <dsp:spPr>
        <a:xfrm>
          <a:off x="2409044" y="511129"/>
          <a:ext cx="3471410" cy="3471410"/>
        </a:xfrm>
        <a:custGeom>
          <a:avLst/>
          <a:gdLst/>
          <a:ahLst/>
          <a:cxnLst/>
          <a:rect l="0" t="0" r="0" b="0"/>
          <a:pathLst>
            <a:path>
              <a:moveTo>
                <a:pt x="74387" y="1233015"/>
              </a:moveTo>
              <a:arcTo wR="1735705" hR="1735705" stAng="11810102" swAng="2630182"/>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5A81E3-514E-41CB-A95B-9D43A4176C3B}">
      <dsp:nvSpPr>
        <dsp:cNvPr id="0" name=""/>
        <dsp:cNvSpPr/>
      </dsp:nvSpPr>
      <dsp:spPr>
        <a:xfrm>
          <a:off x="2411" y="1675497"/>
          <a:ext cx="2937420" cy="1174968"/>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4013" tIns="34671" rIns="34671" bIns="34671" numCol="1" spcCol="1270" anchor="ctr" anchorCtr="0">
          <a:noAutofit/>
        </a:bodyPr>
        <a:lstStyle/>
        <a:p>
          <a:pPr lvl="0" algn="ctr" defTabSz="1155700" rtl="1">
            <a:lnSpc>
              <a:spcPct val="90000"/>
            </a:lnSpc>
            <a:spcBef>
              <a:spcPct val="0"/>
            </a:spcBef>
            <a:spcAft>
              <a:spcPct val="35000"/>
            </a:spcAft>
          </a:pPr>
          <a:r>
            <a:rPr lang="ar-DZ" sz="2600" b="1" kern="1200" dirty="0" smtClean="0">
              <a:solidFill>
                <a:schemeClr val="tx1"/>
              </a:solidFill>
            </a:rPr>
            <a:t>ما هي الوضعية الحالية</a:t>
          </a:r>
          <a:r>
            <a:rPr lang="ar-DZ" sz="2600" kern="1200" dirty="0" smtClean="0"/>
            <a:t>؟</a:t>
          </a:r>
          <a:endParaRPr lang="ar-DZ" sz="2600" kern="1200" dirty="0"/>
        </a:p>
      </dsp:txBody>
      <dsp:txXfrm>
        <a:off x="589895" y="1675497"/>
        <a:ext cx="1762452" cy="1174968"/>
      </dsp:txXfrm>
    </dsp:sp>
    <dsp:sp modelId="{0603FB09-3BE9-444B-8C25-FF04C341BC86}">
      <dsp:nvSpPr>
        <dsp:cNvPr id="0" name=""/>
        <dsp:cNvSpPr/>
      </dsp:nvSpPr>
      <dsp:spPr>
        <a:xfrm>
          <a:off x="2646089" y="1675497"/>
          <a:ext cx="2937420" cy="1174968"/>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4013" tIns="34671" rIns="34671" bIns="34671" numCol="1" spcCol="1270" anchor="ctr" anchorCtr="0">
          <a:noAutofit/>
        </a:bodyPr>
        <a:lstStyle/>
        <a:p>
          <a:pPr lvl="0" algn="ctr" defTabSz="1155700" rtl="1">
            <a:lnSpc>
              <a:spcPct val="90000"/>
            </a:lnSpc>
            <a:spcBef>
              <a:spcPct val="0"/>
            </a:spcBef>
            <a:spcAft>
              <a:spcPct val="35000"/>
            </a:spcAft>
          </a:pPr>
          <a:r>
            <a:rPr lang="ar-DZ" sz="2600" b="1" kern="1200" dirty="0" smtClean="0">
              <a:solidFill>
                <a:schemeClr val="tx1"/>
              </a:solidFill>
            </a:rPr>
            <a:t>ما هي الوضعية المرجوة؟</a:t>
          </a:r>
          <a:endParaRPr lang="ar-DZ" sz="2600" b="1" kern="1200" dirty="0">
            <a:solidFill>
              <a:schemeClr val="tx1"/>
            </a:solidFill>
          </a:endParaRPr>
        </a:p>
      </dsp:txBody>
      <dsp:txXfrm>
        <a:off x="3233573" y="1675497"/>
        <a:ext cx="1762452" cy="1174968"/>
      </dsp:txXfrm>
    </dsp:sp>
    <dsp:sp modelId="{12308C9B-8D16-4920-976F-BE83C3D55466}">
      <dsp:nvSpPr>
        <dsp:cNvPr id="0" name=""/>
        <dsp:cNvSpPr/>
      </dsp:nvSpPr>
      <dsp:spPr>
        <a:xfrm>
          <a:off x="5289768" y="1675497"/>
          <a:ext cx="2937420" cy="1174968"/>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4013" tIns="34671" rIns="34671" bIns="34671" numCol="1" spcCol="1270" anchor="ctr" anchorCtr="0">
          <a:noAutofit/>
        </a:bodyPr>
        <a:lstStyle/>
        <a:p>
          <a:pPr lvl="0" algn="ctr" defTabSz="1155700" rtl="1">
            <a:lnSpc>
              <a:spcPct val="90000"/>
            </a:lnSpc>
            <a:spcBef>
              <a:spcPct val="0"/>
            </a:spcBef>
            <a:spcAft>
              <a:spcPct val="35000"/>
            </a:spcAft>
          </a:pPr>
          <a:r>
            <a:rPr lang="ar-DZ" sz="2600" b="1" kern="1200" dirty="0" smtClean="0">
              <a:solidFill>
                <a:schemeClr val="tx1"/>
              </a:solidFill>
            </a:rPr>
            <a:t>ما هي الأهداف الواجب تحقيقها</a:t>
          </a:r>
          <a:r>
            <a:rPr lang="ar-DZ" sz="2600" kern="1200" dirty="0" smtClean="0"/>
            <a:t>؟</a:t>
          </a:r>
          <a:endParaRPr lang="ar-DZ" sz="2600" kern="1200" dirty="0"/>
        </a:p>
      </dsp:txBody>
      <dsp:txXfrm>
        <a:off x="5877252" y="1675497"/>
        <a:ext cx="1762452" cy="117496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62DA47-875C-4D1B-9143-C523DE2AFA61}">
      <dsp:nvSpPr>
        <dsp:cNvPr id="0" name=""/>
        <dsp:cNvSpPr/>
      </dsp:nvSpPr>
      <dsp:spPr>
        <a:xfrm>
          <a:off x="724912" y="3056"/>
          <a:ext cx="2824906" cy="1694943"/>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0970" tIns="140970" rIns="140970" bIns="140970" numCol="1" spcCol="1270" anchor="ctr" anchorCtr="0">
          <a:noAutofit/>
        </a:bodyPr>
        <a:lstStyle/>
        <a:p>
          <a:pPr lvl="0" algn="ctr" defTabSz="1644650" rtl="1">
            <a:lnSpc>
              <a:spcPct val="90000"/>
            </a:lnSpc>
            <a:spcBef>
              <a:spcPct val="0"/>
            </a:spcBef>
            <a:spcAft>
              <a:spcPct val="35000"/>
            </a:spcAft>
          </a:pPr>
          <a:r>
            <a:rPr lang="ar-DZ" sz="3700" kern="1200" dirty="0" smtClean="0"/>
            <a:t>المرحلة الأولى: التحضير</a:t>
          </a:r>
          <a:endParaRPr lang="ar-DZ" sz="3700" kern="1200" dirty="0"/>
        </a:p>
      </dsp:txBody>
      <dsp:txXfrm>
        <a:off x="774555" y="52699"/>
        <a:ext cx="2725620" cy="1595657"/>
      </dsp:txXfrm>
    </dsp:sp>
    <dsp:sp modelId="{FAD8D71E-DC68-4B1C-BB4F-3E087630F53E}">
      <dsp:nvSpPr>
        <dsp:cNvPr id="0" name=""/>
        <dsp:cNvSpPr/>
      </dsp:nvSpPr>
      <dsp:spPr>
        <a:xfrm>
          <a:off x="3798410" y="500239"/>
          <a:ext cx="598880" cy="700576"/>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1333500" rtl="1">
            <a:lnSpc>
              <a:spcPct val="90000"/>
            </a:lnSpc>
            <a:spcBef>
              <a:spcPct val="0"/>
            </a:spcBef>
            <a:spcAft>
              <a:spcPct val="35000"/>
            </a:spcAft>
          </a:pPr>
          <a:endParaRPr lang="ar-DZ" sz="3000" kern="1200"/>
        </a:p>
      </dsp:txBody>
      <dsp:txXfrm>
        <a:off x="3798410" y="640354"/>
        <a:ext cx="419216" cy="420346"/>
      </dsp:txXfrm>
    </dsp:sp>
    <dsp:sp modelId="{4A89A00B-22F5-4D25-A996-C9FE5CACDA54}">
      <dsp:nvSpPr>
        <dsp:cNvPr id="0" name=""/>
        <dsp:cNvSpPr/>
      </dsp:nvSpPr>
      <dsp:spPr>
        <a:xfrm>
          <a:off x="4679781" y="3056"/>
          <a:ext cx="2824906" cy="1694943"/>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0970" tIns="140970" rIns="140970" bIns="140970" numCol="1" spcCol="1270" anchor="ctr" anchorCtr="0">
          <a:noAutofit/>
        </a:bodyPr>
        <a:lstStyle/>
        <a:p>
          <a:pPr lvl="0" algn="ctr" defTabSz="1644650" rtl="1">
            <a:lnSpc>
              <a:spcPct val="90000"/>
            </a:lnSpc>
            <a:spcBef>
              <a:spcPct val="0"/>
            </a:spcBef>
            <a:spcAft>
              <a:spcPct val="35000"/>
            </a:spcAft>
          </a:pPr>
          <a:r>
            <a:rPr lang="ar-DZ" sz="3700" kern="1200" dirty="0" smtClean="0"/>
            <a:t>المرحلة الثانية: </a:t>
          </a:r>
          <a:r>
            <a:rPr lang="ar-DZ" sz="3700" kern="1200" dirty="0" err="1" smtClean="0"/>
            <a:t>الإلتقاء</a:t>
          </a:r>
          <a:r>
            <a:rPr lang="ar-DZ" sz="3700" kern="1200" dirty="0" smtClean="0"/>
            <a:t> </a:t>
          </a:r>
          <a:r>
            <a:rPr lang="ar-DZ" sz="3700" kern="1200" dirty="0" err="1" smtClean="0"/>
            <a:t>أوالمقابلة</a:t>
          </a:r>
          <a:r>
            <a:rPr lang="ar-DZ" sz="3700" kern="1200" dirty="0" smtClean="0"/>
            <a:t> </a:t>
          </a:r>
          <a:endParaRPr lang="ar-DZ" sz="3700" kern="1200" dirty="0"/>
        </a:p>
      </dsp:txBody>
      <dsp:txXfrm>
        <a:off x="4729424" y="52699"/>
        <a:ext cx="2725620" cy="1595657"/>
      </dsp:txXfrm>
    </dsp:sp>
    <dsp:sp modelId="{353F8EB1-B87F-4541-83B9-216F7E907D3A}">
      <dsp:nvSpPr>
        <dsp:cNvPr id="0" name=""/>
        <dsp:cNvSpPr/>
      </dsp:nvSpPr>
      <dsp:spPr>
        <a:xfrm rot="5400000">
          <a:off x="5792794" y="1895743"/>
          <a:ext cx="598880" cy="700576"/>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1333500" rtl="1">
            <a:lnSpc>
              <a:spcPct val="90000"/>
            </a:lnSpc>
            <a:spcBef>
              <a:spcPct val="0"/>
            </a:spcBef>
            <a:spcAft>
              <a:spcPct val="35000"/>
            </a:spcAft>
          </a:pPr>
          <a:endParaRPr lang="ar-DZ" sz="3000" kern="1200"/>
        </a:p>
      </dsp:txBody>
      <dsp:txXfrm rot="-5400000">
        <a:off x="5882061" y="1946591"/>
        <a:ext cx="420346" cy="419216"/>
      </dsp:txXfrm>
    </dsp:sp>
    <dsp:sp modelId="{302B3B35-5222-4F20-BA8F-F811ACBECB2B}">
      <dsp:nvSpPr>
        <dsp:cNvPr id="0" name=""/>
        <dsp:cNvSpPr/>
      </dsp:nvSpPr>
      <dsp:spPr>
        <a:xfrm>
          <a:off x="4679781" y="2827962"/>
          <a:ext cx="2824906" cy="1694943"/>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0970" tIns="140970" rIns="140970" bIns="140970" numCol="1" spcCol="1270" anchor="ctr" anchorCtr="0">
          <a:noAutofit/>
        </a:bodyPr>
        <a:lstStyle/>
        <a:p>
          <a:pPr lvl="0" algn="ctr" defTabSz="1644650" rtl="1">
            <a:lnSpc>
              <a:spcPct val="90000"/>
            </a:lnSpc>
            <a:spcBef>
              <a:spcPct val="0"/>
            </a:spcBef>
            <a:spcAft>
              <a:spcPct val="35000"/>
            </a:spcAft>
          </a:pPr>
          <a:r>
            <a:rPr lang="ar-DZ" sz="3700" kern="1200" dirty="0" smtClean="0"/>
            <a:t>المرحلة الثالثة:</a:t>
          </a:r>
        </a:p>
        <a:p>
          <a:pPr lvl="0" algn="ctr" defTabSz="1644650" rtl="1">
            <a:lnSpc>
              <a:spcPct val="90000"/>
            </a:lnSpc>
            <a:spcBef>
              <a:spcPct val="0"/>
            </a:spcBef>
            <a:spcAft>
              <a:spcPct val="35000"/>
            </a:spcAft>
          </a:pPr>
          <a:r>
            <a:rPr lang="ar-DZ" sz="3700" kern="1200" dirty="0" smtClean="0"/>
            <a:t>التبادل</a:t>
          </a:r>
          <a:endParaRPr lang="ar-DZ" sz="3700" kern="1200" dirty="0"/>
        </a:p>
      </dsp:txBody>
      <dsp:txXfrm>
        <a:off x="4729424" y="2877605"/>
        <a:ext cx="2725620" cy="1595657"/>
      </dsp:txXfrm>
    </dsp:sp>
    <dsp:sp modelId="{BF47068F-D369-4F53-B26A-639866970697}">
      <dsp:nvSpPr>
        <dsp:cNvPr id="0" name=""/>
        <dsp:cNvSpPr/>
      </dsp:nvSpPr>
      <dsp:spPr>
        <a:xfrm rot="10800000">
          <a:off x="3832309" y="3325146"/>
          <a:ext cx="598880" cy="700576"/>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1333500" rtl="1">
            <a:lnSpc>
              <a:spcPct val="90000"/>
            </a:lnSpc>
            <a:spcBef>
              <a:spcPct val="0"/>
            </a:spcBef>
            <a:spcAft>
              <a:spcPct val="35000"/>
            </a:spcAft>
          </a:pPr>
          <a:endParaRPr lang="ar-DZ" sz="3000" kern="1200"/>
        </a:p>
      </dsp:txBody>
      <dsp:txXfrm rot="10800000">
        <a:off x="4011973" y="3465261"/>
        <a:ext cx="419216" cy="420346"/>
      </dsp:txXfrm>
    </dsp:sp>
    <dsp:sp modelId="{28004E52-1262-4B4C-993C-72F62888ABD2}">
      <dsp:nvSpPr>
        <dsp:cNvPr id="0" name=""/>
        <dsp:cNvSpPr/>
      </dsp:nvSpPr>
      <dsp:spPr>
        <a:xfrm>
          <a:off x="724912" y="2827962"/>
          <a:ext cx="2824906" cy="1694943"/>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0970" tIns="140970" rIns="140970" bIns="140970" numCol="1" spcCol="1270" anchor="ctr" anchorCtr="0">
          <a:noAutofit/>
        </a:bodyPr>
        <a:lstStyle/>
        <a:p>
          <a:pPr lvl="0" algn="ctr" defTabSz="1644650" rtl="1">
            <a:lnSpc>
              <a:spcPct val="90000"/>
            </a:lnSpc>
            <a:spcBef>
              <a:spcPct val="0"/>
            </a:spcBef>
            <a:spcAft>
              <a:spcPct val="35000"/>
            </a:spcAft>
          </a:pPr>
          <a:r>
            <a:rPr lang="ar-DZ" sz="3700" kern="1200" dirty="0" smtClean="0"/>
            <a:t>المرحلة الرابعة:</a:t>
          </a:r>
        </a:p>
        <a:p>
          <a:pPr lvl="0" algn="ctr" defTabSz="1644650" rtl="1">
            <a:lnSpc>
              <a:spcPct val="90000"/>
            </a:lnSpc>
            <a:spcBef>
              <a:spcPct val="0"/>
            </a:spcBef>
            <a:spcAft>
              <a:spcPct val="35000"/>
            </a:spcAft>
          </a:pPr>
          <a:r>
            <a:rPr lang="ar-DZ" sz="3700" kern="1200" dirty="0" smtClean="0"/>
            <a:t>ختم اللقاء</a:t>
          </a:r>
          <a:endParaRPr lang="ar-DZ" sz="3700" kern="1200" dirty="0"/>
        </a:p>
      </dsp:txBody>
      <dsp:txXfrm>
        <a:off x="774555" y="2877605"/>
        <a:ext cx="2725620" cy="159565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F85CFD-FC04-4C09-AD28-F6F921B7287A}">
      <dsp:nvSpPr>
        <dsp:cNvPr id="0" name=""/>
        <dsp:cNvSpPr/>
      </dsp:nvSpPr>
      <dsp:spPr>
        <a:xfrm>
          <a:off x="2411" y="1675497"/>
          <a:ext cx="2937420" cy="1174968"/>
        </a:xfrm>
        <a:prstGeom prst="chevron">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8014" tIns="36005" rIns="36005" bIns="36005" numCol="1" spcCol="1270" anchor="ctr" anchorCtr="0">
          <a:noAutofit/>
        </a:bodyPr>
        <a:lstStyle/>
        <a:p>
          <a:pPr lvl="0" algn="ctr" defTabSz="1200150" rtl="1">
            <a:lnSpc>
              <a:spcPct val="90000"/>
            </a:lnSpc>
            <a:spcBef>
              <a:spcPct val="0"/>
            </a:spcBef>
            <a:spcAft>
              <a:spcPct val="35000"/>
            </a:spcAft>
          </a:pPr>
          <a:r>
            <a:rPr lang="ar-DZ" sz="2700" kern="1200" dirty="0" smtClean="0"/>
            <a:t>الطور الأول: المحادثة </a:t>
          </a:r>
          <a:r>
            <a:rPr lang="ar-DZ" sz="2700" kern="1200" dirty="0" err="1" smtClean="0"/>
            <a:t>والاتقاق</a:t>
          </a:r>
          <a:endParaRPr lang="ar-DZ" sz="2700" kern="1200" dirty="0"/>
        </a:p>
      </dsp:txBody>
      <dsp:txXfrm>
        <a:off x="589895" y="1675497"/>
        <a:ext cx="1762452" cy="1174968"/>
      </dsp:txXfrm>
    </dsp:sp>
    <dsp:sp modelId="{695CA03A-E265-4855-A4E8-E6889845B7CE}">
      <dsp:nvSpPr>
        <dsp:cNvPr id="0" name=""/>
        <dsp:cNvSpPr/>
      </dsp:nvSpPr>
      <dsp:spPr>
        <a:xfrm>
          <a:off x="2646089" y="1675497"/>
          <a:ext cx="2937420" cy="1174968"/>
        </a:xfrm>
        <a:prstGeom prst="chevron">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8014" tIns="36005" rIns="36005" bIns="36005" numCol="1" spcCol="1270" anchor="ctr" anchorCtr="0">
          <a:noAutofit/>
        </a:bodyPr>
        <a:lstStyle/>
        <a:p>
          <a:pPr lvl="0" algn="ctr" defTabSz="1200150" rtl="1">
            <a:lnSpc>
              <a:spcPct val="90000"/>
            </a:lnSpc>
            <a:spcBef>
              <a:spcPct val="0"/>
            </a:spcBef>
            <a:spcAft>
              <a:spcPct val="35000"/>
            </a:spcAft>
          </a:pPr>
          <a:r>
            <a:rPr lang="ar-DZ" sz="2700" kern="1200" dirty="0" smtClean="0"/>
            <a:t>الطور الثاني:</a:t>
          </a:r>
        </a:p>
        <a:p>
          <a:pPr lvl="0" algn="ctr" defTabSz="1200150" rtl="1">
            <a:lnSpc>
              <a:spcPct val="90000"/>
            </a:lnSpc>
            <a:spcBef>
              <a:spcPct val="0"/>
            </a:spcBef>
            <a:spcAft>
              <a:spcPct val="35000"/>
            </a:spcAft>
          </a:pPr>
          <a:r>
            <a:rPr lang="ar-DZ" sz="2700" kern="1200" dirty="0" smtClean="0"/>
            <a:t>متابعة الاتفاق</a:t>
          </a:r>
          <a:endParaRPr lang="ar-DZ" sz="2700" kern="1200" dirty="0"/>
        </a:p>
      </dsp:txBody>
      <dsp:txXfrm>
        <a:off x="3233573" y="1675497"/>
        <a:ext cx="1762452" cy="1174968"/>
      </dsp:txXfrm>
    </dsp:sp>
    <dsp:sp modelId="{CA449714-0755-49F3-9297-C1726875B292}">
      <dsp:nvSpPr>
        <dsp:cNvPr id="0" name=""/>
        <dsp:cNvSpPr/>
      </dsp:nvSpPr>
      <dsp:spPr>
        <a:xfrm>
          <a:off x="5289768" y="1675497"/>
          <a:ext cx="2937420" cy="1174968"/>
        </a:xfrm>
        <a:prstGeom prst="chevron">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8014" tIns="36005" rIns="36005" bIns="36005" numCol="1" spcCol="1270" anchor="ctr" anchorCtr="0">
          <a:noAutofit/>
        </a:bodyPr>
        <a:lstStyle/>
        <a:p>
          <a:pPr lvl="0" algn="ctr" defTabSz="1200150" rtl="1">
            <a:lnSpc>
              <a:spcPct val="90000"/>
            </a:lnSpc>
            <a:spcBef>
              <a:spcPct val="0"/>
            </a:spcBef>
            <a:spcAft>
              <a:spcPct val="35000"/>
            </a:spcAft>
          </a:pPr>
          <a:r>
            <a:rPr lang="ar-DZ" sz="2700" kern="1200" dirty="0" smtClean="0"/>
            <a:t>الطور الثالث: حصيلة المردودية</a:t>
          </a:r>
          <a:endParaRPr lang="ar-DZ" sz="2700" kern="1200" dirty="0"/>
        </a:p>
      </dsp:txBody>
      <dsp:txXfrm>
        <a:off x="5877252" y="1675497"/>
        <a:ext cx="1762452" cy="117496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A3FBF4-DD21-4084-8873-82A3B1333D64}">
      <dsp:nvSpPr>
        <dsp:cNvPr id="0" name=""/>
        <dsp:cNvSpPr/>
      </dsp:nvSpPr>
      <dsp:spPr>
        <a:xfrm rot="5400000">
          <a:off x="-245635" y="246082"/>
          <a:ext cx="1637567" cy="114629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rtl="1">
            <a:lnSpc>
              <a:spcPct val="90000"/>
            </a:lnSpc>
            <a:spcBef>
              <a:spcPct val="0"/>
            </a:spcBef>
            <a:spcAft>
              <a:spcPct val="35000"/>
            </a:spcAft>
          </a:pPr>
          <a:r>
            <a:rPr lang="ar-DZ" sz="2800" kern="1200" dirty="0" smtClean="0"/>
            <a:t>الخطوة 1</a:t>
          </a:r>
          <a:endParaRPr lang="ar-DZ" sz="2800" kern="1200" dirty="0"/>
        </a:p>
      </dsp:txBody>
      <dsp:txXfrm rot="-5400000">
        <a:off x="1" y="573596"/>
        <a:ext cx="1146297" cy="491270"/>
      </dsp:txXfrm>
    </dsp:sp>
    <dsp:sp modelId="{F2857EEA-B924-4F14-8971-561CFDADFEE3}">
      <dsp:nvSpPr>
        <dsp:cNvPr id="0" name=""/>
        <dsp:cNvSpPr/>
      </dsp:nvSpPr>
      <dsp:spPr>
        <a:xfrm rot="5400000">
          <a:off x="4155739" y="-3008994"/>
          <a:ext cx="1064418" cy="708330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r" defTabSz="889000" rtl="1">
            <a:lnSpc>
              <a:spcPct val="90000"/>
            </a:lnSpc>
            <a:spcBef>
              <a:spcPct val="0"/>
            </a:spcBef>
            <a:spcAft>
              <a:spcPct val="15000"/>
            </a:spcAft>
            <a:buChar char="••"/>
          </a:pPr>
          <a:r>
            <a:rPr lang="ar-DZ" sz="2000" kern="1200" dirty="0" smtClean="0"/>
            <a:t>التمهيد لتصميم النظام</a:t>
          </a:r>
          <a:endParaRPr lang="ar-DZ" sz="2000" kern="1200" dirty="0"/>
        </a:p>
        <a:p>
          <a:pPr marL="228600" lvl="1" indent="-228600" algn="r" defTabSz="889000" rtl="1">
            <a:lnSpc>
              <a:spcPct val="90000"/>
            </a:lnSpc>
            <a:spcBef>
              <a:spcPct val="0"/>
            </a:spcBef>
            <a:spcAft>
              <a:spcPct val="15000"/>
            </a:spcAft>
            <a:buChar char="••"/>
          </a:pPr>
          <a:r>
            <a:rPr lang="ar-DZ" sz="2000" kern="1200" dirty="0" smtClean="0"/>
            <a:t>1-رسمي / غير رسمي</a:t>
          </a:r>
          <a:endParaRPr lang="ar-DZ" sz="2000" kern="1200" dirty="0"/>
        </a:p>
        <a:p>
          <a:pPr marL="228600" lvl="1" indent="-228600" algn="r" defTabSz="889000" rtl="1">
            <a:lnSpc>
              <a:spcPct val="90000"/>
            </a:lnSpc>
            <a:spcBef>
              <a:spcPct val="0"/>
            </a:spcBef>
            <a:spcAft>
              <a:spcPct val="15000"/>
            </a:spcAft>
            <a:buChar char="••"/>
          </a:pPr>
          <a:r>
            <a:rPr lang="ar-DZ" sz="2000" kern="1200" dirty="0" smtClean="0"/>
            <a:t>2-من النظام أم شراءه جاهز</a:t>
          </a:r>
          <a:endParaRPr lang="ar-DZ" sz="2000" kern="1200" dirty="0"/>
        </a:p>
      </dsp:txBody>
      <dsp:txXfrm rot="-5400000">
        <a:off x="1146298" y="52408"/>
        <a:ext cx="7031341" cy="960496"/>
      </dsp:txXfrm>
    </dsp:sp>
    <dsp:sp modelId="{4E6528B2-6AA4-4042-812E-8E96236F40F1}">
      <dsp:nvSpPr>
        <dsp:cNvPr id="0" name=""/>
        <dsp:cNvSpPr/>
      </dsp:nvSpPr>
      <dsp:spPr>
        <a:xfrm rot="5400000">
          <a:off x="-245635" y="1689832"/>
          <a:ext cx="1637567" cy="114629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rtl="1">
            <a:lnSpc>
              <a:spcPct val="90000"/>
            </a:lnSpc>
            <a:spcBef>
              <a:spcPct val="0"/>
            </a:spcBef>
            <a:spcAft>
              <a:spcPct val="35000"/>
            </a:spcAft>
          </a:pPr>
          <a:r>
            <a:rPr lang="ar-DZ" sz="2800" kern="1200" dirty="0" smtClean="0"/>
            <a:t>الخطوة 2</a:t>
          </a:r>
          <a:endParaRPr lang="ar-DZ" sz="2800" kern="1200" dirty="0"/>
        </a:p>
      </dsp:txBody>
      <dsp:txXfrm rot="-5400000">
        <a:off x="1" y="2017346"/>
        <a:ext cx="1146297" cy="491270"/>
      </dsp:txXfrm>
    </dsp:sp>
    <dsp:sp modelId="{EECBB7D8-1D90-4F10-8D11-05371A559F1B}">
      <dsp:nvSpPr>
        <dsp:cNvPr id="0" name=""/>
        <dsp:cNvSpPr/>
      </dsp:nvSpPr>
      <dsp:spPr>
        <a:xfrm rot="5400000">
          <a:off x="4155739" y="-1565244"/>
          <a:ext cx="1064418" cy="708330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r" defTabSz="889000" rtl="1">
            <a:lnSpc>
              <a:spcPct val="90000"/>
            </a:lnSpc>
            <a:spcBef>
              <a:spcPct val="0"/>
            </a:spcBef>
            <a:spcAft>
              <a:spcPct val="15000"/>
            </a:spcAft>
            <a:buChar char="••"/>
          </a:pPr>
          <a:r>
            <a:rPr lang="ar-DZ" sz="2000" kern="1200" dirty="0" smtClean="0"/>
            <a:t>اختيار طريقة تقييم الوظائف: </a:t>
          </a:r>
          <a:endParaRPr lang="ar-DZ" sz="2000" kern="1200" dirty="0"/>
        </a:p>
        <a:p>
          <a:pPr marL="228600" lvl="1" indent="-228600" algn="r" defTabSz="889000" rtl="1">
            <a:lnSpc>
              <a:spcPct val="90000"/>
            </a:lnSpc>
            <a:spcBef>
              <a:spcPct val="0"/>
            </a:spcBef>
            <a:spcAft>
              <a:spcPct val="15000"/>
            </a:spcAft>
            <a:buChar char="••"/>
          </a:pPr>
          <a:r>
            <a:rPr lang="ar-DZ" sz="2000" kern="1200" dirty="0" smtClean="0"/>
            <a:t>التركيب، الدرجات، مقارنة العوامل ، النقط</a:t>
          </a:r>
          <a:endParaRPr lang="ar-DZ" sz="2000" kern="1200" dirty="0"/>
        </a:p>
        <a:p>
          <a:pPr marL="228600" lvl="1" indent="-228600" algn="r" defTabSz="889000" rtl="1">
            <a:lnSpc>
              <a:spcPct val="90000"/>
            </a:lnSpc>
            <a:spcBef>
              <a:spcPct val="0"/>
            </a:spcBef>
            <a:spcAft>
              <a:spcPct val="15000"/>
            </a:spcAft>
            <a:buChar char="••"/>
          </a:pPr>
          <a:endParaRPr lang="ar-DZ" sz="2000" kern="1200" dirty="0"/>
        </a:p>
      </dsp:txBody>
      <dsp:txXfrm rot="-5400000">
        <a:off x="1146298" y="1496158"/>
        <a:ext cx="7031341" cy="960496"/>
      </dsp:txXfrm>
    </dsp:sp>
    <dsp:sp modelId="{BA502DF2-6FC1-4294-A28E-6EAE279A33EA}">
      <dsp:nvSpPr>
        <dsp:cNvPr id="0" name=""/>
        <dsp:cNvSpPr/>
      </dsp:nvSpPr>
      <dsp:spPr>
        <a:xfrm rot="5400000">
          <a:off x="-245635" y="3133582"/>
          <a:ext cx="1637567" cy="114629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rtl="1">
            <a:lnSpc>
              <a:spcPct val="90000"/>
            </a:lnSpc>
            <a:spcBef>
              <a:spcPct val="0"/>
            </a:spcBef>
            <a:spcAft>
              <a:spcPct val="35000"/>
            </a:spcAft>
          </a:pPr>
          <a:r>
            <a:rPr lang="ar-DZ" sz="2800" kern="1200" dirty="0" smtClean="0"/>
            <a:t>الخطوة 3</a:t>
          </a:r>
          <a:endParaRPr lang="ar-DZ" sz="2800" kern="1200" dirty="0"/>
        </a:p>
      </dsp:txBody>
      <dsp:txXfrm rot="-5400000">
        <a:off x="1" y="3461096"/>
        <a:ext cx="1146297" cy="491270"/>
      </dsp:txXfrm>
    </dsp:sp>
    <dsp:sp modelId="{FCD60BF6-667B-4119-A65A-1A780893F6DC}">
      <dsp:nvSpPr>
        <dsp:cNvPr id="0" name=""/>
        <dsp:cNvSpPr/>
      </dsp:nvSpPr>
      <dsp:spPr>
        <a:xfrm rot="5400000">
          <a:off x="4155739" y="-121494"/>
          <a:ext cx="1064418" cy="708330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r" defTabSz="889000" rtl="1">
            <a:lnSpc>
              <a:spcPct val="90000"/>
            </a:lnSpc>
            <a:spcBef>
              <a:spcPct val="0"/>
            </a:spcBef>
            <a:spcAft>
              <a:spcPct val="15000"/>
            </a:spcAft>
            <a:buChar char="••"/>
          </a:pPr>
          <a:r>
            <a:rPr lang="ar-DZ" sz="2000" kern="1200" dirty="0" smtClean="0"/>
            <a:t>وضع ملامح تقييم الوظائف</a:t>
          </a:r>
          <a:endParaRPr lang="ar-DZ" sz="2000" kern="1200" dirty="0"/>
        </a:p>
      </dsp:txBody>
      <dsp:txXfrm rot="-5400000">
        <a:off x="1146298" y="2939908"/>
        <a:ext cx="7031341" cy="96049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DA3825-436A-40F5-B73F-7B5A0BFA2105}">
      <dsp:nvSpPr>
        <dsp:cNvPr id="0" name=""/>
        <dsp:cNvSpPr/>
      </dsp:nvSpPr>
      <dsp:spPr>
        <a:xfrm rot="5400000">
          <a:off x="5012703" y="-1901980"/>
          <a:ext cx="1166849" cy="52669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8110" tIns="59055" rIns="118110" bIns="59055" numCol="1" spcCol="1270" anchor="ctr" anchorCtr="0">
          <a:noAutofit/>
        </a:bodyPr>
        <a:lstStyle/>
        <a:p>
          <a:pPr marL="285750" lvl="1" indent="-285750" algn="r" defTabSz="1377950" rtl="1">
            <a:lnSpc>
              <a:spcPct val="90000"/>
            </a:lnSpc>
            <a:spcBef>
              <a:spcPct val="0"/>
            </a:spcBef>
            <a:spcAft>
              <a:spcPct val="15000"/>
            </a:spcAft>
            <a:buChar char="••"/>
          </a:pPr>
          <a:r>
            <a:rPr lang="ar-DZ" sz="3100" kern="1200" dirty="0" smtClean="0"/>
            <a:t>التقييم الفعلي للوظائف</a:t>
          </a:r>
          <a:endParaRPr lang="ar-DZ" sz="3100" kern="1200" dirty="0"/>
        </a:p>
        <a:p>
          <a:pPr marL="285750" lvl="1" indent="-285750" algn="r" defTabSz="1377950" rtl="1">
            <a:lnSpc>
              <a:spcPct val="90000"/>
            </a:lnSpc>
            <a:spcBef>
              <a:spcPct val="0"/>
            </a:spcBef>
            <a:spcAft>
              <a:spcPct val="15000"/>
            </a:spcAft>
            <a:buChar char="••"/>
          </a:pPr>
          <a:endParaRPr lang="ar-DZ" sz="3100" kern="1200"/>
        </a:p>
      </dsp:txBody>
      <dsp:txXfrm rot="-5400000">
        <a:off x="2962656" y="205028"/>
        <a:ext cx="5209983" cy="1052927"/>
      </dsp:txXfrm>
    </dsp:sp>
    <dsp:sp modelId="{F5E8B315-6125-4566-9BFD-9CFD3B5142DF}">
      <dsp:nvSpPr>
        <dsp:cNvPr id="0" name=""/>
        <dsp:cNvSpPr/>
      </dsp:nvSpPr>
      <dsp:spPr>
        <a:xfrm>
          <a:off x="0" y="2209"/>
          <a:ext cx="2962656" cy="1458562"/>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9070" tIns="89535" rIns="179070" bIns="89535" numCol="1" spcCol="1270" anchor="ctr" anchorCtr="0">
          <a:noAutofit/>
        </a:bodyPr>
        <a:lstStyle/>
        <a:p>
          <a:pPr lvl="0" algn="ctr" defTabSz="2089150" rtl="1">
            <a:lnSpc>
              <a:spcPct val="90000"/>
            </a:lnSpc>
            <a:spcBef>
              <a:spcPct val="0"/>
            </a:spcBef>
            <a:spcAft>
              <a:spcPct val="35000"/>
            </a:spcAft>
          </a:pPr>
          <a:r>
            <a:rPr lang="ar-DZ" sz="4700" kern="1200" dirty="0" smtClean="0"/>
            <a:t>الخطوة 4</a:t>
          </a:r>
          <a:endParaRPr lang="ar-DZ" sz="4700" kern="1200" dirty="0"/>
        </a:p>
      </dsp:txBody>
      <dsp:txXfrm>
        <a:off x="71201" y="73410"/>
        <a:ext cx="2820254" cy="1316160"/>
      </dsp:txXfrm>
    </dsp:sp>
    <dsp:sp modelId="{E4C6E441-AD41-4922-9B77-2BC36242BDCA}">
      <dsp:nvSpPr>
        <dsp:cNvPr id="0" name=""/>
        <dsp:cNvSpPr/>
      </dsp:nvSpPr>
      <dsp:spPr>
        <a:xfrm rot="5400000">
          <a:off x="5012703" y="-370490"/>
          <a:ext cx="1166849" cy="52669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8110" tIns="59055" rIns="118110" bIns="59055" numCol="1" spcCol="1270" anchor="ctr" anchorCtr="0">
          <a:noAutofit/>
        </a:bodyPr>
        <a:lstStyle/>
        <a:p>
          <a:pPr marL="285750" lvl="1" indent="-285750" algn="r" defTabSz="1377950" rtl="1">
            <a:lnSpc>
              <a:spcPct val="90000"/>
            </a:lnSpc>
            <a:spcBef>
              <a:spcPct val="0"/>
            </a:spcBef>
            <a:spcAft>
              <a:spcPct val="15000"/>
            </a:spcAft>
            <a:buChar char="••"/>
          </a:pPr>
          <a:r>
            <a:rPr lang="ar-DZ" sz="3100" kern="1200" dirty="0" smtClean="0"/>
            <a:t>تحديد عدد  الدرجات الوظيفية</a:t>
          </a:r>
          <a:endParaRPr lang="ar-DZ" sz="3100" kern="1200" dirty="0"/>
        </a:p>
      </dsp:txBody>
      <dsp:txXfrm rot="-5400000">
        <a:off x="2962656" y="1736518"/>
        <a:ext cx="5209983" cy="1052927"/>
      </dsp:txXfrm>
    </dsp:sp>
    <dsp:sp modelId="{4FD8F09D-8859-4B91-BB6A-C7615CFC927B}">
      <dsp:nvSpPr>
        <dsp:cNvPr id="0" name=""/>
        <dsp:cNvSpPr/>
      </dsp:nvSpPr>
      <dsp:spPr>
        <a:xfrm>
          <a:off x="0" y="1533700"/>
          <a:ext cx="2962656" cy="1458562"/>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9070" tIns="89535" rIns="179070" bIns="89535" numCol="1" spcCol="1270" anchor="ctr" anchorCtr="0">
          <a:noAutofit/>
        </a:bodyPr>
        <a:lstStyle/>
        <a:p>
          <a:pPr lvl="0" algn="ctr" defTabSz="2089150" rtl="1">
            <a:lnSpc>
              <a:spcPct val="90000"/>
            </a:lnSpc>
            <a:spcBef>
              <a:spcPct val="0"/>
            </a:spcBef>
            <a:spcAft>
              <a:spcPct val="35000"/>
            </a:spcAft>
          </a:pPr>
          <a:r>
            <a:rPr lang="ar-DZ" sz="4700" kern="1200" dirty="0" smtClean="0"/>
            <a:t>الخطوة5</a:t>
          </a:r>
          <a:endParaRPr lang="ar-DZ" sz="4700" kern="1200" dirty="0"/>
        </a:p>
      </dsp:txBody>
      <dsp:txXfrm>
        <a:off x="71201" y="1604901"/>
        <a:ext cx="2820254" cy="1316160"/>
      </dsp:txXfrm>
    </dsp:sp>
    <dsp:sp modelId="{25117FC2-F157-4A7A-9457-32996F61202A}">
      <dsp:nvSpPr>
        <dsp:cNvPr id="0" name=""/>
        <dsp:cNvSpPr/>
      </dsp:nvSpPr>
      <dsp:spPr>
        <a:xfrm rot="5400000">
          <a:off x="5012703" y="1160999"/>
          <a:ext cx="1166849" cy="52669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8110" tIns="59055" rIns="118110" bIns="59055" numCol="1" spcCol="1270" anchor="ctr" anchorCtr="0">
          <a:noAutofit/>
        </a:bodyPr>
        <a:lstStyle/>
        <a:p>
          <a:pPr marL="285750" lvl="1" indent="-285750" algn="r" defTabSz="1377950" rtl="1">
            <a:lnSpc>
              <a:spcPct val="90000"/>
            </a:lnSpc>
            <a:spcBef>
              <a:spcPct val="0"/>
            </a:spcBef>
            <a:spcAft>
              <a:spcPct val="15000"/>
            </a:spcAft>
            <a:buChar char="••"/>
          </a:pPr>
          <a:r>
            <a:rPr lang="ar-DZ" sz="3100" kern="1200" dirty="0" smtClean="0"/>
            <a:t>تحديد سعر أو أجر كل درجة </a:t>
          </a:r>
          <a:endParaRPr lang="ar-DZ" sz="3100" kern="1200" dirty="0"/>
        </a:p>
        <a:p>
          <a:pPr marL="285750" lvl="1" indent="-285750" algn="r" defTabSz="1377950" rtl="1">
            <a:lnSpc>
              <a:spcPct val="90000"/>
            </a:lnSpc>
            <a:spcBef>
              <a:spcPct val="0"/>
            </a:spcBef>
            <a:spcAft>
              <a:spcPct val="15000"/>
            </a:spcAft>
            <a:buChar char="••"/>
          </a:pPr>
          <a:r>
            <a:rPr lang="ar-DZ" sz="3100" kern="1200" dirty="0" smtClean="0"/>
            <a:t> إدارة نظام الجودة</a:t>
          </a:r>
          <a:endParaRPr lang="ar-DZ" sz="3100" kern="1200" dirty="0"/>
        </a:p>
      </dsp:txBody>
      <dsp:txXfrm rot="-5400000">
        <a:off x="2962656" y="3268008"/>
        <a:ext cx="5209983" cy="1052927"/>
      </dsp:txXfrm>
    </dsp:sp>
    <dsp:sp modelId="{64947889-907C-43F1-9B15-EE9BB4848D85}">
      <dsp:nvSpPr>
        <dsp:cNvPr id="0" name=""/>
        <dsp:cNvSpPr/>
      </dsp:nvSpPr>
      <dsp:spPr>
        <a:xfrm>
          <a:off x="0" y="3065190"/>
          <a:ext cx="2962656" cy="1458562"/>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9070" tIns="89535" rIns="179070" bIns="89535" numCol="1" spcCol="1270" anchor="ctr" anchorCtr="0">
          <a:noAutofit/>
        </a:bodyPr>
        <a:lstStyle/>
        <a:p>
          <a:pPr lvl="0" algn="ctr" defTabSz="2089150" rtl="1">
            <a:lnSpc>
              <a:spcPct val="90000"/>
            </a:lnSpc>
            <a:spcBef>
              <a:spcPct val="0"/>
            </a:spcBef>
            <a:spcAft>
              <a:spcPct val="35000"/>
            </a:spcAft>
          </a:pPr>
          <a:r>
            <a:rPr lang="ar-DZ" sz="4700" kern="1200" smtClean="0"/>
            <a:t>الخطوة6 و7</a:t>
          </a:r>
          <a:endParaRPr lang="ar-DZ" sz="4700" kern="1200" dirty="0"/>
        </a:p>
      </dsp:txBody>
      <dsp:txXfrm>
        <a:off x="71201" y="3136391"/>
        <a:ext cx="2820254" cy="131616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C0D49B-B8A0-40D6-B03B-1E1263134C9B}">
      <dsp:nvSpPr>
        <dsp:cNvPr id="0" name=""/>
        <dsp:cNvSpPr/>
      </dsp:nvSpPr>
      <dsp:spPr>
        <a:xfrm>
          <a:off x="2411" y="1053455"/>
          <a:ext cx="2419052" cy="2419052"/>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33129" tIns="54610" rIns="133129" bIns="54610" numCol="1" spcCol="1270" anchor="ctr" anchorCtr="0">
          <a:noAutofit/>
        </a:bodyPr>
        <a:lstStyle/>
        <a:p>
          <a:pPr lvl="0" algn="ctr" defTabSz="1911350" rtl="1">
            <a:lnSpc>
              <a:spcPct val="90000"/>
            </a:lnSpc>
            <a:spcBef>
              <a:spcPct val="0"/>
            </a:spcBef>
            <a:spcAft>
              <a:spcPct val="35000"/>
            </a:spcAft>
          </a:pPr>
          <a:r>
            <a:rPr lang="ar-DZ" sz="4300" kern="1200" dirty="0" smtClean="0"/>
            <a:t>التخطيط</a:t>
          </a:r>
          <a:endParaRPr lang="ar-DZ" sz="4300" kern="1200" dirty="0"/>
        </a:p>
      </dsp:txBody>
      <dsp:txXfrm>
        <a:off x="356673" y="1407717"/>
        <a:ext cx="1710528" cy="1710528"/>
      </dsp:txXfrm>
    </dsp:sp>
    <dsp:sp modelId="{488D4890-80FF-45B1-894D-F996BF7DC114}">
      <dsp:nvSpPr>
        <dsp:cNvPr id="0" name=""/>
        <dsp:cNvSpPr/>
      </dsp:nvSpPr>
      <dsp:spPr>
        <a:xfrm>
          <a:off x="1937652" y="1053455"/>
          <a:ext cx="2419052" cy="2419052"/>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33129" tIns="54610" rIns="133129" bIns="54610" numCol="1" spcCol="1270" anchor="ctr" anchorCtr="0">
          <a:noAutofit/>
        </a:bodyPr>
        <a:lstStyle/>
        <a:p>
          <a:pPr lvl="0" algn="ctr" defTabSz="1911350" rtl="1">
            <a:lnSpc>
              <a:spcPct val="90000"/>
            </a:lnSpc>
            <a:spcBef>
              <a:spcPct val="0"/>
            </a:spcBef>
            <a:spcAft>
              <a:spcPct val="35000"/>
            </a:spcAft>
          </a:pPr>
          <a:r>
            <a:rPr lang="ar-DZ" sz="4300" kern="1200" dirty="0" smtClean="0"/>
            <a:t>التنظيم</a:t>
          </a:r>
          <a:endParaRPr lang="ar-DZ" sz="4300" kern="1200" dirty="0"/>
        </a:p>
      </dsp:txBody>
      <dsp:txXfrm>
        <a:off x="2291914" y="1407717"/>
        <a:ext cx="1710528" cy="1710528"/>
      </dsp:txXfrm>
    </dsp:sp>
    <dsp:sp modelId="{C30691C2-9CDC-473E-A905-DC32D50C1F33}">
      <dsp:nvSpPr>
        <dsp:cNvPr id="0" name=""/>
        <dsp:cNvSpPr/>
      </dsp:nvSpPr>
      <dsp:spPr>
        <a:xfrm>
          <a:off x="3872894" y="1053455"/>
          <a:ext cx="2419052" cy="2419052"/>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33129" tIns="54610" rIns="133129" bIns="54610" numCol="1" spcCol="1270" anchor="ctr" anchorCtr="0">
          <a:noAutofit/>
        </a:bodyPr>
        <a:lstStyle/>
        <a:p>
          <a:pPr lvl="0" algn="ctr" defTabSz="1911350" rtl="1">
            <a:lnSpc>
              <a:spcPct val="90000"/>
            </a:lnSpc>
            <a:spcBef>
              <a:spcPct val="0"/>
            </a:spcBef>
            <a:spcAft>
              <a:spcPct val="35000"/>
            </a:spcAft>
          </a:pPr>
          <a:r>
            <a:rPr lang="ar-DZ" sz="4300" kern="1200" dirty="0" smtClean="0"/>
            <a:t>التسيير</a:t>
          </a:r>
          <a:endParaRPr lang="ar-DZ" sz="4300" kern="1200" dirty="0"/>
        </a:p>
      </dsp:txBody>
      <dsp:txXfrm>
        <a:off x="4227156" y="1407717"/>
        <a:ext cx="1710528" cy="1710528"/>
      </dsp:txXfrm>
    </dsp:sp>
    <dsp:sp modelId="{C9531EDE-4D71-4A3C-B52F-D401B59D2942}">
      <dsp:nvSpPr>
        <dsp:cNvPr id="0" name=""/>
        <dsp:cNvSpPr/>
      </dsp:nvSpPr>
      <dsp:spPr>
        <a:xfrm>
          <a:off x="5808136" y="1053455"/>
          <a:ext cx="2419052" cy="2419052"/>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33129" tIns="54610" rIns="133129" bIns="54610" numCol="1" spcCol="1270" anchor="ctr" anchorCtr="0">
          <a:noAutofit/>
        </a:bodyPr>
        <a:lstStyle/>
        <a:p>
          <a:pPr lvl="0" algn="ctr" defTabSz="1911350" rtl="1">
            <a:lnSpc>
              <a:spcPct val="90000"/>
            </a:lnSpc>
            <a:spcBef>
              <a:spcPct val="0"/>
            </a:spcBef>
            <a:spcAft>
              <a:spcPct val="35000"/>
            </a:spcAft>
          </a:pPr>
          <a:r>
            <a:rPr lang="ar-DZ" sz="4300" kern="1200" dirty="0" smtClean="0"/>
            <a:t>المراقبة</a:t>
          </a:r>
          <a:endParaRPr lang="ar-DZ" sz="4300" kern="1200" dirty="0"/>
        </a:p>
      </dsp:txBody>
      <dsp:txXfrm>
        <a:off x="6162398" y="1407717"/>
        <a:ext cx="1710528" cy="1710528"/>
      </dsp:txXfrm>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presOf axis="self"/>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presOf axis="self"/>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ar-DZ"/>
          </a:p>
        </p:txBody>
      </p:sp>
      <p:sp>
        <p:nvSpPr>
          <p:cNvPr id="4" name="Espace réservé de la date 3"/>
          <p:cNvSpPr>
            <a:spLocks noGrp="1"/>
          </p:cNvSpPr>
          <p:nvPr>
            <p:ph type="dt" sz="half" idx="10"/>
          </p:nvPr>
        </p:nvSpPr>
        <p:spPr/>
        <p:txBody>
          <a:bodyPr/>
          <a:lstStyle/>
          <a:p>
            <a:fld id="{51231CEA-B9F3-4C44-B4F4-C009144B01AF}" type="datetimeFigureOut">
              <a:rPr lang="ar-DZ" smtClean="0"/>
              <a:pPr/>
              <a:t>04-09-1441</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58267F80-C090-4E27-AB41-E30B5D2FF912}" type="slidenum">
              <a:rPr lang="ar-DZ" smtClean="0"/>
              <a:pPr/>
              <a:t>‹N°›</a:t>
            </a:fld>
            <a:endParaRPr lang="ar-DZ"/>
          </a:p>
        </p:txBody>
      </p:sp>
    </p:spTree>
    <p:extLst>
      <p:ext uri="{BB962C8B-B14F-4D97-AF65-F5344CB8AC3E}">
        <p14:creationId xmlns="" xmlns:p14="http://schemas.microsoft.com/office/powerpoint/2010/main" val="3666668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51231CEA-B9F3-4C44-B4F4-C009144B01AF}" type="datetimeFigureOut">
              <a:rPr lang="ar-DZ" smtClean="0"/>
              <a:pPr/>
              <a:t>04-09-1441</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58267F80-C090-4E27-AB41-E30B5D2FF912}" type="slidenum">
              <a:rPr lang="ar-DZ" smtClean="0"/>
              <a:pPr/>
              <a:t>‹N°›</a:t>
            </a:fld>
            <a:endParaRPr lang="ar-DZ"/>
          </a:p>
        </p:txBody>
      </p:sp>
    </p:spTree>
    <p:extLst>
      <p:ext uri="{BB962C8B-B14F-4D97-AF65-F5344CB8AC3E}">
        <p14:creationId xmlns="" xmlns:p14="http://schemas.microsoft.com/office/powerpoint/2010/main" val="1224468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51231CEA-B9F3-4C44-B4F4-C009144B01AF}" type="datetimeFigureOut">
              <a:rPr lang="ar-DZ" smtClean="0"/>
              <a:pPr/>
              <a:t>04-09-1441</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58267F80-C090-4E27-AB41-E30B5D2FF912}" type="slidenum">
              <a:rPr lang="ar-DZ" smtClean="0"/>
              <a:pPr/>
              <a:t>‹N°›</a:t>
            </a:fld>
            <a:endParaRPr lang="ar-DZ"/>
          </a:p>
        </p:txBody>
      </p:sp>
    </p:spTree>
    <p:extLst>
      <p:ext uri="{BB962C8B-B14F-4D97-AF65-F5344CB8AC3E}">
        <p14:creationId xmlns="" xmlns:p14="http://schemas.microsoft.com/office/powerpoint/2010/main" val="41418840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51231CEA-B9F3-4C44-B4F4-C009144B01AF}" type="datetimeFigureOut">
              <a:rPr lang="ar-DZ" smtClean="0"/>
              <a:pPr/>
              <a:t>04-09-1441</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58267F80-C090-4E27-AB41-E30B5D2FF912}" type="slidenum">
              <a:rPr lang="ar-DZ" smtClean="0"/>
              <a:pPr/>
              <a:t>‹N°›</a:t>
            </a:fld>
            <a:endParaRPr lang="ar-DZ"/>
          </a:p>
        </p:txBody>
      </p:sp>
    </p:spTree>
    <p:extLst>
      <p:ext uri="{BB962C8B-B14F-4D97-AF65-F5344CB8AC3E}">
        <p14:creationId xmlns="" xmlns:p14="http://schemas.microsoft.com/office/powerpoint/2010/main" val="1170444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Modifiez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51231CEA-B9F3-4C44-B4F4-C009144B01AF}" type="datetimeFigureOut">
              <a:rPr lang="ar-DZ" smtClean="0"/>
              <a:pPr/>
              <a:t>04-09-1441</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58267F80-C090-4E27-AB41-E30B5D2FF912}" type="slidenum">
              <a:rPr lang="ar-DZ" smtClean="0"/>
              <a:pPr/>
              <a:t>‹N°›</a:t>
            </a:fld>
            <a:endParaRPr lang="ar-DZ"/>
          </a:p>
        </p:txBody>
      </p:sp>
    </p:spTree>
    <p:extLst>
      <p:ext uri="{BB962C8B-B14F-4D97-AF65-F5344CB8AC3E}">
        <p14:creationId xmlns="" xmlns:p14="http://schemas.microsoft.com/office/powerpoint/2010/main" val="22132529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e la date 4"/>
          <p:cNvSpPr>
            <a:spLocks noGrp="1"/>
          </p:cNvSpPr>
          <p:nvPr>
            <p:ph type="dt" sz="half" idx="10"/>
          </p:nvPr>
        </p:nvSpPr>
        <p:spPr/>
        <p:txBody>
          <a:bodyPr/>
          <a:lstStyle/>
          <a:p>
            <a:fld id="{51231CEA-B9F3-4C44-B4F4-C009144B01AF}" type="datetimeFigureOut">
              <a:rPr lang="ar-DZ" smtClean="0"/>
              <a:pPr/>
              <a:t>04-09-1441</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58267F80-C090-4E27-AB41-E30B5D2FF912}" type="slidenum">
              <a:rPr lang="ar-DZ" smtClean="0"/>
              <a:pPr/>
              <a:t>‹N°›</a:t>
            </a:fld>
            <a:endParaRPr lang="ar-DZ"/>
          </a:p>
        </p:txBody>
      </p:sp>
    </p:spTree>
    <p:extLst>
      <p:ext uri="{BB962C8B-B14F-4D97-AF65-F5344CB8AC3E}">
        <p14:creationId xmlns="" xmlns:p14="http://schemas.microsoft.com/office/powerpoint/2010/main" val="1827323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Espace réservé de la date 6"/>
          <p:cNvSpPr>
            <a:spLocks noGrp="1"/>
          </p:cNvSpPr>
          <p:nvPr>
            <p:ph type="dt" sz="half" idx="10"/>
          </p:nvPr>
        </p:nvSpPr>
        <p:spPr/>
        <p:txBody>
          <a:bodyPr/>
          <a:lstStyle/>
          <a:p>
            <a:fld id="{51231CEA-B9F3-4C44-B4F4-C009144B01AF}" type="datetimeFigureOut">
              <a:rPr lang="ar-DZ" smtClean="0"/>
              <a:pPr/>
              <a:t>04-09-1441</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58267F80-C090-4E27-AB41-E30B5D2FF912}" type="slidenum">
              <a:rPr lang="ar-DZ" smtClean="0"/>
              <a:pPr/>
              <a:t>‹N°›</a:t>
            </a:fld>
            <a:endParaRPr lang="ar-DZ"/>
          </a:p>
        </p:txBody>
      </p:sp>
    </p:spTree>
    <p:extLst>
      <p:ext uri="{BB962C8B-B14F-4D97-AF65-F5344CB8AC3E}">
        <p14:creationId xmlns="" xmlns:p14="http://schemas.microsoft.com/office/powerpoint/2010/main" val="3219752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e la date 2"/>
          <p:cNvSpPr>
            <a:spLocks noGrp="1"/>
          </p:cNvSpPr>
          <p:nvPr>
            <p:ph type="dt" sz="half" idx="10"/>
          </p:nvPr>
        </p:nvSpPr>
        <p:spPr/>
        <p:txBody>
          <a:bodyPr/>
          <a:lstStyle/>
          <a:p>
            <a:fld id="{51231CEA-B9F3-4C44-B4F4-C009144B01AF}" type="datetimeFigureOut">
              <a:rPr lang="ar-DZ" smtClean="0"/>
              <a:pPr/>
              <a:t>04-09-1441</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58267F80-C090-4E27-AB41-E30B5D2FF912}" type="slidenum">
              <a:rPr lang="ar-DZ" smtClean="0"/>
              <a:pPr/>
              <a:t>‹N°›</a:t>
            </a:fld>
            <a:endParaRPr lang="ar-DZ"/>
          </a:p>
        </p:txBody>
      </p:sp>
    </p:spTree>
    <p:extLst>
      <p:ext uri="{BB962C8B-B14F-4D97-AF65-F5344CB8AC3E}">
        <p14:creationId xmlns="" xmlns:p14="http://schemas.microsoft.com/office/powerpoint/2010/main" val="2756777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1231CEA-B9F3-4C44-B4F4-C009144B01AF}" type="datetimeFigureOut">
              <a:rPr lang="ar-DZ" smtClean="0"/>
              <a:pPr/>
              <a:t>04-09-1441</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58267F80-C090-4E27-AB41-E30B5D2FF912}" type="slidenum">
              <a:rPr lang="ar-DZ" smtClean="0"/>
              <a:pPr/>
              <a:t>‹N°›</a:t>
            </a:fld>
            <a:endParaRPr lang="ar-DZ"/>
          </a:p>
        </p:txBody>
      </p:sp>
    </p:spTree>
    <p:extLst>
      <p:ext uri="{BB962C8B-B14F-4D97-AF65-F5344CB8AC3E}">
        <p14:creationId xmlns="" xmlns:p14="http://schemas.microsoft.com/office/powerpoint/2010/main" val="1607693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Modifiez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51231CEA-B9F3-4C44-B4F4-C009144B01AF}" type="datetimeFigureOut">
              <a:rPr lang="ar-DZ" smtClean="0"/>
              <a:pPr/>
              <a:t>04-09-1441</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58267F80-C090-4E27-AB41-E30B5D2FF912}" type="slidenum">
              <a:rPr lang="ar-DZ" smtClean="0"/>
              <a:pPr/>
              <a:t>‹N°›</a:t>
            </a:fld>
            <a:endParaRPr lang="ar-DZ"/>
          </a:p>
        </p:txBody>
      </p:sp>
    </p:spTree>
    <p:extLst>
      <p:ext uri="{BB962C8B-B14F-4D97-AF65-F5344CB8AC3E}">
        <p14:creationId xmlns="" xmlns:p14="http://schemas.microsoft.com/office/powerpoint/2010/main" val="526263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Modifiez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51231CEA-B9F3-4C44-B4F4-C009144B01AF}" type="datetimeFigureOut">
              <a:rPr lang="ar-DZ" smtClean="0"/>
              <a:pPr/>
              <a:t>04-09-1441</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58267F80-C090-4E27-AB41-E30B5D2FF912}" type="slidenum">
              <a:rPr lang="ar-DZ" smtClean="0"/>
              <a:pPr/>
              <a:t>‹N°›</a:t>
            </a:fld>
            <a:endParaRPr lang="ar-DZ"/>
          </a:p>
        </p:txBody>
      </p:sp>
    </p:spTree>
    <p:extLst>
      <p:ext uri="{BB962C8B-B14F-4D97-AF65-F5344CB8AC3E}">
        <p14:creationId xmlns="" xmlns:p14="http://schemas.microsoft.com/office/powerpoint/2010/main" val="4175034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fr-FR" smtClean="0"/>
              <a:t>Modifiez le style du titre</a:t>
            </a:r>
            <a:endParaRPr lang="ar-DZ"/>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1231CEA-B9F3-4C44-B4F4-C009144B01AF}" type="datetimeFigureOut">
              <a:rPr lang="ar-DZ" smtClean="0"/>
              <a:pPr/>
              <a:t>04-09-1441</a:t>
            </a:fld>
            <a:endParaRPr lang="ar-DZ"/>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a:p>
        </p:txBody>
      </p:sp>
      <p:sp>
        <p:nvSpPr>
          <p:cNvPr id="6" name="Espace réservé du numéro de diapositive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58267F80-C090-4E27-AB41-E30B5D2FF912}" type="slidenum">
              <a:rPr lang="ar-DZ" smtClean="0"/>
              <a:pPr/>
              <a:t>‹N°›</a:t>
            </a:fld>
            <a:endParaRPr lang="ar-DZ"/>
          </a:p>
        </p:txBody>
      </p:sp>
    </p:spTree>
    <p:extLst>
      <p:ext uri="{BB962C8B-B14F-4D97-AF65-F5344CB8AC3E}">
        <p14:creationId xmlns="" xmlns:p14="http://schemas.microsoft.com/office/powerpoint/2010/main" val="8130019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5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476673"/>
            <a:ext cx="7772400" cy="1368151"/>
          </a:xfrm>
        </p:spPr>
        <p:txBody>
          <a:bodyPr>
            <a:normAutofit/>
          </a:bodyPr>
          <a:lstStyle/>
          <a:p>
            <a:r>
              <a:rPr lang="ar-DZ" dirty="0" smtClean="0"/>
              <a:t>دواعي انتهاج سياسة التكوين في المؤسسة</a:t>
            </a:r>
            <a:endParaRPr lang="ar-DZ" dirty="0"/>
          </a:p>
        </p:txBody>
      </p:sp>
      <p:sp>
        <p:nvSpPr>
          <p:cNvPr id="3" name="Sous-titre 2"/>
          <p:cNvSpPr>
            <a:spLocks noGrp="1"/>
          </p:cNvSpPr>
          <p:nvPr>
            <p:ph type="subTitle" idx="1"/>
          </p:nvPr>
        </p:nvSpPr>
        <p:spPr>
          <a:xfrm>
            <a:off x="1403648" y="2204864"/>
            <a:ext cx="6400800" cy="3816424"/>
          </a:xfrm>
        </p:spPr>
        <p:txBody>
          <a:bodyPr/>
          <a:lstStyle/>
          <a:p>
            <a:r>
              <a:rPr lang="ar-DZ" dirty="0" smtClean="0">
                <a:solidFill>
                  <a:schemeClr val="tx1"/>
                </a:solidFill>
              </a:rPr>
              <a:t>1-تنمية وتكوين المهارات</a:t>
            </a:r>
          </a:p>
          <a:p>
            <a:r>
              <a:rPr lang="ar-DZ" dirty="0" smtClean="0">
                <a:solidFill>
                  <a:schemeClr val="tx1"/>
                </a:solidFill>
              </a:rPr>
              <a:t>2-تطوير ظروف العمل والسلامة المهنية</a:t>
            </a:r>
          </a:p>
          <a:p>
            <a:r>
              <a:rPr lang="ar-DZ" dirty="0" smtClean="0">
                <a:solidFill>
                  <a:schemeClr val="tx1"/>
                </a:solidFill>
              </a:rPr>
              <a:t>3-تنظيم وتهيِئة وقت العمل</a:t>
            </a:r>
          </a:p>
          <a:p>
            <a:r>
              <a:rPr lang="ar-DZ" dirty="0" smtClean="0">
                <a:solidFill>
                  <a:schemeClr val="tx1"/>
                </a:solidFill>
              </a:rPr>
              <a:t>4-الإعلام </a:t>
            </a:r>
            <a:r>
              <a:rPr lang="ar-DZ" dirty="0" err="1" smtClean="0">
                <a:solidFill>
                  <a:schemeClr val="tx1"/>
                </a:solidFill>
              </a:rPr>
              <a:t>والإتصال</a:t>
            </a:r>
            <a:endParaRPr lang="ar-DZ" dirty="0" smtClean="0">
              <a:solidFill>
                <a:schemeClr val="tx1"/>
              </a:solidFill>
            </a:endParaRPr>
          </a:p>
          <a:p>
            <a:r>
              <a:rPr lang="ar-DZ" dirty="0" smtClean="0">
                <a:solidFill>
                  <a:schemeClr val="tx1"/>
                </a:solidFill>
              </a:rPr>
              <a:t>5-الحوار الاجتماعي</a:t>
            </a:r>
          </a:p>
          <a:p>
            <a:endParaRPr lang="ar-DZ" dirty="0" smtClean="0">
              <a:solidFill>
                <a:schemeClr val="tx1"/>
              </a:solidFill>
            </a:endParaRPr>
          </a:p>
          <a:p>
            <a:endParaRPr lang="ar-DZ" dirty="0">
              <a:solidFill>
                <a:schemeClr val="tx1"/>
              </a:solidFill>
            </a:endParaRPr>
          </a:p>
        </p:txBody>
      </p:sp>
    </p:spTree>
    <p:extLst>
      <p:ext uri="{BB962C8B-B14F-4D97-AF65-F5344CB8AC3E}">
        <p14:creationId xmlns="" xmlns:p14="http://schemas.microsoft.com/office/powerpoint/2010/main" val="8325827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برنامج التكوين</a:t>
            </a:r>
            <a:endParaRPr lang="ar-DZ" dirty="0"/>
          </a:p>
        </p:txBody>
      </p:sp>
      <p:graphicFrame>
        <p:nvGraphicFramePr>
          <p:cNvPr id="4" name="Espace réservé du contenu 3"/>
          <p:cNvGraphicFramePr>
            <a:graphicFrameLocks noGrp="1"/>
          </p:cNvGraphicFramePr>
          <p:nvPr>
            <p:ph idx="1"/>
            <p:extLst>
              <p:ext uri="{D42A27DB-BD31-4B8C-83A1-F6EECF244321}">
                <p14:modId xmlns="" xmlns:p14="http://schemas.microsoft.com/office/powerpoint/2010/main" val="161934898"/>
              </p:ext>
            </p:extLst>
          </p:nvPr>
        </p:nvGraphicFramePr>
        <p:xfrm>
          <a:off x="457199" y="1600200"/>
          <a:ext cx="8234844" cy="4389120"/>
        </p:xfrm>
        <a:graphic>
          <a:graphicData uri="http://schemas.openxmlformats.org/drawingml/2006/table">
            <a:tbl>
              <a:tblPr rtl="1" firstRow="1" bandRow="1">
                <a:tableStyleId>{5C22544A-7EE6-4342-B048-85BDC9FD1C3A}</a:tableStyleId>
              </a:tblPr>
              <a:tblGrid>
                <a:gridCol w="4120044"/>
                <a:gridCol w="4114800"/>
              </a:tblGrid>
              <a:tr h="370840">
                <a:tc>
                  <a:txBody>
                    <a:bodyPr/>
                    <a:lstStyle/>
                    <a:p>
                      <a:pPr rtl="1"/>
                      <a:r>
                        <a:rPr lang="ar-DZ" sz="2400" dirty="0" smtClean="0">
                          <a:cs typeface="+mj-cs"/>
                        </a:rPr>
                        <a:t>المحاور </a:t>
                      </a:r>
                      <a:endParaRPr lang="ar-DZ" sz="2400" dirty="0">
                        <a:cs typeface="+mj-cs"/>
                      </a:endParaRPr>
                    </a:p>
                  </a:txBody>
                  <a:tcPr/>
                </a:tc>
                <a:tc>
                  <a:txBody>
                    <a:bodyPr/>
                    <a:lstStyle/>
                    <a:p>
                      <a:pPr rtl="1"/>
                      <a:r>
                        <a:rPr lang="ar-DZ" sz="2400" dirty="0" smtClean="0">
                          <a:cs typeface="+mj-cs"/>
                        </a:rPr>
                        <a:t>المضمون</a:t>
                      </a:r>
                      <a:endParaRPr lang="ar-DZ" sz="2400" dirty="0">
                        <a:cs typeface="+mj-cs"/>
                      </a:endParaRPr>
                    </a:p>
                  </a:txBody>
                  <a:tcPr/>
                </a:tc>
              </a:tr>
              <a:tr h="370840">
                <a:tc>
                  <a:txBody>
                    <a:bodyPr/>
                    <a:lstStyle/>
                    <a:p>
                      <a:pPr rtl="1"/>
                      <a:r>
                        <a:rPr lang="ar-DZ" sz="2400" dirty="0" smtClean="0">
                          <a:cs typeface="+mj-cs"/>
                        </a:rPr>
                        <a:t>-عنوان دورة التكوين</a:t>
                      </a:r>
                      <a:r>
                        <a:rPr lang="ar-DZ" sz="2400" baseline="0" dirty="0" smtClean="0">
                          <a:cs typeface="+mj-cs"/>
                        </a:rPr>
                        <a:t> : رمز دورة التكوين </a:t>
                      </a:r>
                      <a:endParaRPr lang="ar-DZ" sz="2400" dirty="0">
                        <a:cs typeface="+mj-cs"/>
                      </a:endParaRPr>
                    </a:p>
                  </a:txBody>
                  <a:tcPr/>
                </a:tc>
                <a:tc>
                  <a:txBody>
                    <a:bodyPr/>
                    <a:lstStyle/>
                    <a:p>
                      <a:pPr rtl="1"/>
                      <a:r>
                        <a:rPr lang="ar-DZ" sz="2400" dirty="0" smtClean="0">
                          <a:cs typeface="+mj-cs"/>
                        </a:rPr>
                        <a:t>تسمية عملية التكوين</a:t>
                      </a:r>
                      <a:endParaRPr lang="ar-DZ" sz="2400" dirty="0">
                        <a:cs typeface="+mj-cs"/>
                      </a:endParaRPr>
                    </a:p>
                  </a:txBody>
                  <a:tcPr/>
                </a:tc>
              </a:tr>
              <a:tr h="370840">
                <a:tc>
                  <a:txBody>
                    <a:bodyPr/>
                    <a:lstStyle/>
                    <a:p>
                      <a:pPr rtl="1"/>
                      <a:r>
                        <a:rPr lang="ar-DZ" sz="2400" dirty="0" smtClean="0">
                          <a:cs typeface="+mj-cs"/>
                        </a:rPr>
                        <a:t>التغييرات المنتظرة من الدورة التكوينية </a:t>
                      </a:r>
                      <a:endParaRPr lang="ar-DZ" sz="2400" dirty="0">
                        <a:cs typeface="+mj-cs"/>
                      </a:endParaRPr>
                    </a:p>
                  </a:txBody>
                  <a:tcPr/>
                </a:tc>
                <a:tc>
                  <a:txBody>
                    <a:bodyPr/>
                    <a:lstStyle/>
                    <a:p>
                      <a:pPr marL="342900" indent="-342900" rtl="1">
                        <a:buFontTx/>
                        <a:buChar char="-"/>
                      </a:pPr>
                      <a:r>
                        <a:rPr lang="ar-DZ" sz="2400" dirty="0" smtClean="0">
                          <a:cs typeface="+mj-cs"/>
                        </a:rPr>
                        <a:t>إيضاح</a:t>
                      </a:r>
                      <a:r>
                        <a:rPr lang="ar-DZ" sz="2400" baseline="0" dirty="0" smtClean="0">
                          <a:cs typeface="+mj-cs"/>
                        </a:rPr>
                        <a:t> المشكل الذي أدى إلى الدورة التكوينية والتي ستساهم الدورة التكوينية في حلها.</a:t>
                      </a:r>
                    </a:p>
                    <a:p>
                      <a:pPr marL="342900" indent="-342900" rtl="1">
                        <a:buFontTx/>
                        <a:buChar char="-"/>
                      </a:pPr>
                      <a:r>
                        <a:rPr lang="ar-DZ" sz="2400" baseline="0" dirty="0" smtClean="0">
                          <a:cs typeface="+mj-cs"/>
                        </a:rPr>
                        <a:t>تحديد مضمون الفعل التكويني والظروف التي أدت إلى هذه الدورة. </a:t>
                      </a:r>
                      <a:endParaRPr lang="ar-DZ" sz="2400" dirty="0">
                        <a:cs typeface="+mj-cs"/>
                      </a:endParaRPr>
                    </a:p>
                  </a:txBody>
                  <a:tcPr/>
                </a:tc>
              </a:tr>
              <a:tr h="370840">
                <a:tc>
                  <a:txBody>
                    <a:bodyPr/>
                    <a:lstStyle/>
                    <a:p>
                      <a:pPr rtl="1"/>
                      <a:r>
                        <a:rPr lang="ar-DZ" sz="2400" dirty="0" smtClean="0">
                          <a:cs typeface="+mj-cs"/>
                        </a:rPr>
                        <a:t>تناسق الفعل والعمل</a:t>
                      </a:r>
                      <a:r>
                        <a:rPr lang="ar-DZ" sz="2400" baseline="0" dirty="0" smtClean="0">
                          <a:cs typeface="+mj-cs"/>
                        </a:rPr>
                        <a:t> التكويني</a:t>
                      </a:r>
                      <a:endParaRPr lang="ar-DZ" sz="2400" dirty="0">
                        <a:cs typeface="+mj-cs"/>
                      </a:endParaRPr>
                    </a:p>
                  </a:txBody>
                  <a:tcPr/>
                </a:tc>
                <a:tc>
                  <a:txBody>
                    <a:bodyPr/>
                    <a:lstStyle/>
                    <a:p>
                      <a:pPr marL="342900" indent="-342900" rtl="1">
                        <a:buFontTx/>
                        <a:buChar char="-"/>
                      </a:pPr>
                      <a:r>
                        <a:rPr lang="ar-DZ" sz="2400" dirty="0" smtClean="0">
                          <a:cs typeface="+mj-cs"/>
                        </a:rPr>
                        <a:t>موائمة</a:t>
                      </a:r>
                      <a:r>
                        <a:rPr lang="ar-DZ" sz="2400" baseline="0" dirty="0" smtClean="0">
                          <a:cs typeface="+mj-cs"/>
                        </a:rPr>
                        <a:t> الفعل التكويني  مع قرارات و أعمال أخرى لا علاقة لها بالتكوين مباشرة.</a:t>
                      </a:r>
                      <a:endParaRPr lang="ar-DZ" sz="2400" dirty="0">
                        <a:cs typeface="+mj-cs"/>
                      </a:endParaRPr>
                    </a:p>
                  </a:txBody>
                  <a:tcPr/>
                </a:tc>
              </a:tr>
            </a:tbl>
          </a:graphicData>
        </a:graphic>
      </p:graphicFrame>
    </p:spTree>
    <p:extLst>
      <p:ext uri="{BB962C8B-B14F-4D97-AF65-F5344CB8AC3E}">
        <p14:creationId xmlns="" xmlns:p14="http://schemas.microsoft.com/office/powerpoint/2010/main" val="22490131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 xmlns:p14="http://schemas.microsoft.com/office/powerpoint/2010/main" val="4211019736"/>
              </p:ext>
            </p:extLst>
          </p:nvPr>
        </p:nvGraphicFramePr>
        <p:xfrm>
          <a:off x="1524000" y="1397000"/>
          <a:ext cx="6096000" cy="3931920"/>
        </p:xfrm>
        <a:graphic>
          <a:graphicData uri="http://schemas.openxmlformats.org/drawingml/2006/table">
            <a:tbl>
              <a:tblPr rtl="1" firstRow="1" bandRow="1">
                <a:tableStyleId>{5C22544A-7EE6-4342-B048-85BDC9FD1C3A}</a:tableStyleId>
              </a:tblPr>
              <a:tblGrid>
                <a:gridCol w="3048000"/>
                <a:gridCol w="3048000"/>
              </a:tblGrid>
              <a:tr h="370840">
                <a:tc>
                  <a:txBody>
                    <a:bodyPr/>
                    <a:lstStyle/>
                    <a:p>
                      <a:pPr rtl="1"/>
                      <a:r>
                        <a:rPr lang="ar-DZ" sz="2400" dirty="0" smtClean="0">
                          <a:cs typeface="+mj-cs"/>
                        </a:rPr>
                        <a:t>المشاركون المعنيون</a:t>
                      </a:r>
                      <a:endParaRPr lang="ar-DZ" sz="2400" dirty="0">
                        <a:cs typeface="+mj-cs"/>
                      </a:endParaRPr>
                    </a:p>
                  </a:txBody>
                  <a:tcPr/>
                </a:tc>
                <a:tc>
                  <a:txBody>
                    <a:bodyPr/>
                    <a:lstStyle/>
                    <a:p>
                      <a:pPr rtl="1"/>
                      <a:r>
                        <a:rPr lang="ar-DZ" sz="2400" dirty="0" smtClean="0">
                          <a:cs typeface="+mj-cs"/>
                        </a:rPr>
                        <a:t>تحديد مناصب</a:t>
                      </a:r>
                      <a:r>
                        <a:rPr lang="ar-DZ" sz="2400" baseline="0" dirty="0" smtClean="0">
                          <a:cs typeface="+mj-cs"/>
                        </a:rPr>
                        <a:t> واختصاصات المشاركين </a:t>
                      </a:r>
                      <a:r>
                        <a:rPr lang="ar-DZ" sz="2400" baseline="0" dirty="0" err="1" smtClean="0">
                          <a:cs typeface="+mj-cs"/>
                        </a:rPr>
                        <a:t>بالاشارة</a:t>
                      </a:r>
                      <a:r>
                        <a:rPr lang="ar-DZ" sz="2400" baseline="0" dirty="0" smtClean="0">
                          <a:cs typeface="+mj-cs"/>
                        </a:rPr>
                        <a:t> إلى نشاطاتهم المهنية ، وظائفهم، المهام الموكلة </a:t>
                      </a:r>
                      <a:r>
                        <a:rPr lang="ar-DZ" sz="2400" baseline="0" dirty="0" err="1" smtClean="0">
                          <a:cs typeface="+mj-cs"/>
                        </a:rPr>
                        <a:t>إلبهم</a:t>
                      </a:r>
                      <a:r>
                        <a:rPr lang="ar-DZ" sz="2400" baseline="0" dirty="0" smtClean="0">
                          <a:cs typeface="+mj-cs"/>
                        </a:rPr>
                        <a:t>، مستوى تكوينهم، عدد المشاركين.</a:t>
                      </a:r>
                      <a:endParaRPr lang="ar-DZ" sz="2400" dirty="0">
                        <a:cs typeface="+mj-cs"/>
                      </a:endParaRPr>
                    </a:p>
                  </a:txBody>
                  <a:tcPr/>
                </a:tc>
              </a:tr>
              <a:tr h="370840">
                <a:tc>
                  <a:txBody>
                    <a:bodyPr/>
                    <a:lstStyle/>
                    <a:p>
                      <a:pPr rtl="1"/>
                      <a:r>
                        <a:rPr lang="ar-DZ" sz="2400" dirty="0" smtClean="0">
                          <a:cs typeface="+mj-cs"/>
                        </a:rPr>
                        <a:t>تحديد الشروط </a:t>
                      </a:r>
                      <a:r>
                        <a:rPr lang="ar-DZ" sz="2400" baseline="0" dirty="0" smtClean="0">
                          <a:cs typeface="+mj-cs"/>
                        </a:rPr>
                        <a:t> </a:t>
                      </a:r>
                      <a:endParaRPr lang="ar-DZ" sz="2400" dirty="0">
                        <a:cs typeface="+mj-cs"/>
                      </a:endParaRPr>
                    </a:p>
                  </a:txBody>
                  <a:tcPr/>
                </a:tc>
                <a:tc>
                  <a:txBody>
                    <a:bodyPr/>
                    <a:lstStyle/>
                    <a:p>
                      <a:pPr rtl="1"/>
                      <a:r>
                        <a:rPr lang="ar-DZ" sz="2400" dirty="0" smtClean="0">
                          <a:cs typeface="+mj-cs"/>
                        </a:rPr>
                        <a:t>تحديد مستوى</a:t>
                      </a:r>
                      <a:r>
                        <a:rPr lang="ar-DZ" sz="2400" baseline="0" dirty="0" smtClean="0">
                          <a:cs typeface="+mj-cs"/>
                        </a:rPr>
                        <a:t> تأهيل المشاركين، </a:t>
                      </a:r>
                      <a:endParaRPr lang="ar-DZ" sz="2400" dirty="0">
                        <a:cs typeface="+mj-cs"/>
                      </a:endParaRPr>
                    </a:p>
                  </a:txBody>
                  <a:tcPr/>
                </a:tc>
              </a:tr>
              <a:tr h="370840">
                <a:tc>
                  <a:txBody>
                    <a:bodyPr/>
                    <a:lstStyle/>
                    <a:p>
                      <a:pPr rtl="1"/>
                      <a:r>
                        <a:rPr lang="ar-DZ" sz="2400" dirty="0" smtClean="0">
                          <a:cs typeface="+mj-cs"/>
                        </a:rPr>
                        <a:t>أهمية الفعل التكويني في العمل</a:t>
                      </a:r>
                      <a:r>
                        <a:rPr lang="ar-DZ" sz="2400" baseline="0" dirty="0" smtClean="0">
                          <a:cs typeface="+mj-cs"/>
                        </a:rPr>
                        <a:t> التنظيمي</a:t>
                      </a:r>
                      <a:endParaRPr lang="ar-DZ" sz="2400" dirty="0">
                        <a:cs typeface="+mj-cs"/>
                      </a:endParaRPr>
                    </a:p>
                  </a:txBody>
                  <a:tcPr/>
                </a:tc>
                <a:tc>
                  <a:txBody>
                    <a:bodyPr/>
                    <a:lstStyle/>
                    <a:p>
                      <a:pPr rtl="1"/>
                      <a:r>
                        <a:rPr lang="ar-DZ" sz="2400" dirty="0" smtClean="0">
                          <a:cs typeface="+mj-cs"/>
                        </a:rPr>
                        <a:t>تحديد دور عملية التكوين في المسار المهني للمؤسسة</a:t>
                      </a:r>
                    </a:p>
                    <a:p>
                      <a:pPr rtl="1"/>
                      <a:endParaRPr lang="ar-DZ" sz="2400" dirty="0">
                        <a:cs typeface="+mj-cs"/>
                      </a:endParaRPr>
                    </a:p>
                  </a:txBody>
                  <a:tcPr/>
                </a:tc>
              </a:tr>
            </a:tbl>
          </a:graphicData>
        </a:graphic>
      </p:graphicFrame>
    </p:spTree>
    <p:extLst>
      <p:ext uri="{BB962C8B-B14F-4D97-AF65-F5344CB8AC3E}">
        <p14:creationId xmlns="" xmlns:p14="http://schemas.microsoft.com/office/powerpoint/2010/main" val="5281547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 xmlns:p14="http://schemas.microsoft.com/office/powerpoint/2010/main" val="1882032571"/>
              </p:ext>
            </p:extLst>
          </p:nvPr>
        </p:nvGraphicFramePr>
        <p:xfrm>
          <a:off x="1524000" y="1397000"/>
          <a:ext cx="6096000" cy="5394960"/>
        </p:xfrm>
        <a:graphic>
          <a:graphicData uri="http://schemas.openxmlformats.org/drawingml/2006/table">
            <a:tbl>
              <a:tblPr rtl="1" firstRow="1" bandRow="1">
                <a:tableStyleId>{5C22544A-7EE6-4342-B048-85BDC9FD1C3A}</a:tableStyleId>
              </a:tblPr>
              <a:tblGrid>
                <a:gridCol w="3048000"/>
                <a:gridCol w="3048000"/>
              </a:tblGrid>
              <a:tr h="370840">
                <a:tc>
                  <a:txBody>
                    <a:bodyPr/>
                    <a:lstStyle/>
                    <a:p>
                      <a:pPr rtl="1"/>
                      <a:r>
                        <a:rPr lang="ar-DZ" sz="2400" dirty="0" smtClean="0">
                          <a:cs typeface="+mj-cs"/>
                        </a:rPr>
                        <a:t>أهداف</a:t>
                      </a:r>
                      <a:r>
                        <a:rPr lang="ar-DZ" sz="2400" baseline="0" dirty="0" smtClean="0">
                          <a:cs typeface="+mj-cs"/>
                        </a:rPr>
                        <a:t> عملية التكوين</a:t>
                      </a:r>
                      <a:endParaRPr lang="ar-DZ" sz="2400" dirty="0">
                        <a:cs typeface="+mj-cs"/>
                      </a:endParaRPr>
                    </a:p>
                  </a:txBody>
                  <a:tcPr/>
                </a:tc>
                <a:tc>
                  <a:txBody>
                    <a:bodyPr/>
                    <a:lstStyle/>
                    <a:p>
                      <a:pPr rtl="1"/>
                      <a:r>
                        <a:rPr lang="ar-DZ" sz="2400" dirty="0" smtClean="0">
                          <a:cs typeface="+mj-cs"/>
                        </a:rPr>
                        <a:t>تحديد أهم أهداف عملية التكوين وماهية المهارات </a:t>
                      </a:r>
                      <a:r>
                        <a:rPr lang="ar-DZ" sz="2400" baseline="0" dirty="0" smtClean="0">
                          <a:cs typeface="+mj-cs"/>
                        </a:rPr>
                        <a:t> المنتظرة في مواقف العمل المستقبلية، سواء كانت  هذه المهارات جديدة ، تحديث للمهارات .</a:t>
                      </a:r>
                      <a:endParaRPr lang="ar-DZ" sz="2400" dirty="0">
                        <a:cs typeface="+mj-cs"/>
                      </a:endParaRPr>
                    </a:p>
                  </a:txBody>
                  <a:tcPr/>
                </a:tc>
              </a:tr>
              <a:tr h="370840">
                <a:tc>
                  <a:txBody>
                    <a:bodyPr/>
                    <a:lstStyle/>
                    <a:p>
                      <a:pPr rtl="1"/>
                      <a:r>
                        <a:rPr lang="ar-DZ" sz="2400" dirty="0" smtClean="0">
                          <a:cs typeface="+mj-cs"/>
                        </a:rPr>
                        <a:t>شروط نجاح الدورة  التكوينية</a:t>
                      </a:r>
                      <a:endParaRPr lang="ar-DZ" sz="2400" dirty="0">
                        <a:cs typeface="+mj-cs"/>
                      </a:endParaRPr>
                    </a:p>
                  </a:txBody>
                  <a:tcPr/>
                </a:tc>
                <a:tc>
                  <a:txBody>
                    <a:bodyPr/>
                    <a:lstStyle/>
                    <a:p>
                      <a:pPr rtl="1"/>
                      <a:r>
                        <a:rPr lang="ar-DZ" sz="2400" dirty="0" smtClean="0">
                          <a:cs typeface="+mj-cs"/>
                        </a:rPr>
                        <a:t>العوامل</a:t>
                      </a:r>
                      <a:r>
                        <a:rPr lang="ar-DZ" sz="2400" baseline="0" dirty="0" smtClean="0">
                          <a:cs typeface="+mj-cs"/>
                        </a:rPr>
                        <a:t> التنظيمية، العوامل المادية </a:t>
                      </a:r>
                      <a:r>
                        <a:rPr lang="ar-DZ" sz="2400" baseline="0" dirty="0" err="1" smtClean="0">
                          <a:cs typeface="+mj-cs"/>
                        </a:rPr>
                        <a:t>والتسييرية</a:t>
                      </a:r>
                      <a:r>
                        <a:rPr lang="ar-DZ" sz="2400" baseline="0" dirty="0" smtClean="0">
                          <a:cs typeface="+mj-cs"/>
                        </a:rPr>
                        <a:t> المساهمة في اكتساب المهارة وفعاليتها.</a:t>
                      </a:r>
                      <a:endParaRPr lang="ar-DZ" sz="2400" dirty="0">
                        <a:cs typeface="+mj-cs"/>
                      </a:endParaRPr>
                    </a:p>
                  </a:txBody>
                  <a:tcPr/>
                </a:tc>
              </a:tr>
              <a:tr h="370840">
                <a:tc>
                  <a:txBody>
                    <a:bodyPr/>
                    <a:lstStyle/>
                    <a:p>
                      <a:pPr rtl="1"/>
                      <a:r>
                        <a:rPr lang="ar-DZ" sz="2400" dirty="0" smtClean="0">
                          <a:cs typeface="+mj-cs"/>
                        </a:rPr>
                        <a:t>شروط التسيير </a:t>
                      </a:r>
                      <a:r>
                        <a:rPr lang="ar-DZ" sz="2400" dirty="0" err="1" smtClean="0">
                          <a:cs typeface="+mj-cs"/>
                        </a:rPr>
                        <a:t>والتننظيم</a:t>
                      </a:r>
                      <a:r>
                        <a:rPr lang="ar-DZ" sz="2400" baseline="0" dirty="0" smtClean="0">
                          <a:cs typeface="+mj-cs"/>
                        </a:rPr>
                        <a:t> الجيد للدورة التكوينية</a:t>
                      </a:r>
                      <a:endParaRPr lang="ar-DZ" sz="2400" dirty="0">
                        <a:cs typeface="+mj-cs"/>
                      </a:endParaRPr>
                    </a:p>
                  </a:txBody>
                  <a:tcPr/>
                </a:tc>
                <a:tc>
                  <a:txBody>
                    <a:bodyPr/>
                    <a:lstStyle/>
                    <a:p>
                      <a:pPr rtl="1"/>
                      <a:r>
                        <a:rPr lang="ar-DZ" sz="2400" dirty="0" smtClean="0">
                          <a:cs typeface="+mj-cs"/>
                        </a:rPr>
                        <a:t>تحديد شخصيات المكونين</a:t>
                      </a:r>
                    </a:p>
                    <a:p>
                      <a:pPr rtl="1"/>
                      <a:r>
                        <a:rPr lang="ar-DZ" sz="2400" dirty="0" smtClean="0">
                          <a:cs typeface="+mj-cs"/>
                        </a:rPr>
                        <a:t>تحديد الأهداف البيداغوجية</a:t>
                      </a:r>
                    </a:p>
                    <a:p>
                      <a:pPr rtl="1"/>
                      <a:r>
                        <a:rPr lang="ar-DZ" sz="2400" dirty="0" smtClean="0">
                          <a:cs typeface="+mj-cs"/>
                        </a:rPr>
                        <a:t>تحديد</a:t>
                      </a:r>
                      <a:r>
                        <a:rPr lang="ar-DZ" sz="2400" baseline="0" dirty="0" smtClean="0">
                          <a:cs typeface="+mj-cs"/>
                        </a:rPr>
                        <a:t> الوسائل والتقنيات البيداغوجية (تقنيات لعب الأدوار و المحاكاة. </a:t>
                      </a:r>
                      <a:endParaRPr lang="ar-DZ" sz="2400" dirty="0">
                        <a:cs typeface="+mj-cs"/>
                      </a:endParaRPr>
                    </a:p>
                  </a:txBody>
                  <a:tcPr/>
                </a:tc>
              </a:tr>
            </a:tbl>
          </a:graphicData>
        </a:graphic>
      </p:graphicFrame>
    </p:spTree>
    <p:extLst>
      <p:ext uri="{BB962C8B-B14F-4D97-AF65-F5344CB8AC3E}">
        <p14:creationId xmlns="" xmlns:p14="http://schemas.microsoft.com/office/powerpoint/2010/main" val="2052810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 xmlns:p14="http://schemas.microsoft.com/office/powerpoint/2010/main" val="4169520804"/>
              </p:ext>
            </p:extLst>
          </p:nvPr>
        </p:nvGraphicFramePr>
        <p:xfrm>
          <a:off x="1691680" y="1268760"/>
          <a:ext cx="6096000" cy="3931920"/>
        </p:xfrm>
        <a:graphic>
          <a:graphicData uri="http://schemas.openxmlformats.org/drawingml/2006/table">
            <a:tbl>
              <a:tblPr rtl="1" firstRow="1" bandRow="1">
                <a:tableStyleId>{5C22544A-7EE6-4342-B048-85BDC9FD1C3A}</a:tableStyleId>
              </a:tblPr>
              <a:tblGrid>
                <a:gridCol w="3048000"/>
                <a:gridCol w="3048000"/>
              </a:tblGrid>
              <a:tr h="139040">
                <a:tc>
                  <a:txBody>
                    <a:bodyPr/>
                    <a:lstStyle/>
                    <a:p>
                      <a:pPr rtl="1"/>
                      <a:r>
                        <a:rPr lang="ar-DZ" sz="2400" dirty="0" smtClean="0">
                          <a:cs typeface="+mj-cs"/>
                        </a:rPr>
                        <a:t>طرق المتابعة والتقييم</a:t>
                      </a:r>
                      <a:endParaRPr lang="ar-DZ" sz="2400" dirty="0">
                        <a:cs typeface="+mj-cs"/>
                      </a:endParaRPr>
                    </a:p>
                  </a:txBody>
                  <a:tcPr/>
                </a:tc>
                <a:tc>
                  <a:txBody>
                    <a:bodyPr/>
                    <a:lstStyle/>
                    <a:p>
                      <a:pPr rtl="1"/>
                      <a:r>
                        <a:rPr lang="ar-DZ" sz="2400" dirty="0" smtClean="0">
                          <a:cs typeface="+mj-cs"/>
                        </a:rPr>
                        <a:t>طرق وأشكال التقييم لمستوى </a:t>
                      </a:r>
                      <a:r>
                        <a:rPr lang="ar-DZ" sz="2400" dirty="0" err="1" smtClean="0">
                          <a:cs typeface="+mj-cs"/>
                        </a:rPr>
                        <a:t>الإستيعاب</a:t>
                      </a:r>
                      <a:r>
                        <a:rPr lang="ar-DZ" sz="2400" dirty="0" smtClean="0">
                          <a:cs typeface="+mj-cs"/>
                        </a:rPr>
                        <a:t>، المعارف المكتسبة،</a:t>
                      </a:r>
                      <a:r>
                        <a:rPr lang="ar-DZ" sz="2400" baseline="0" dirty="0" smtClean="0">
                          <a:cs typeface="+mj-cs"/>
                        </a:rPr>
                        <a:t> وأثرها على المكون</a:t>
                      </a:r>
                    </a:p>
                    <a:p>
                      <a:pPr rtl="1"/>
                      <a:r>
                        <a:rPr lang="ar-DZ" sz="2400" baseline="0" dirty="0" smtClean="0">
                          <a:cs typeface="+mj-cs"/>
                        </a:rPr>
                        <a:t>الوسائل: </a:t>
                      </a:r>
                      <a:r>
                        <a:rPr lang="ar-DZ" sz="2400" baseline="0" dirty="0" err="1" smtClean="0">
                          <a:cs typeface="+mj-cs"/>
                        </a:rPr>
                        <a:t>الإستبيان</a:t>
                      </a:r>
                      <a:r>
                        <a:rPr lang="ar-DZ" sz="2400" baseline="0" dirty="0" smtClean="0">
                          <a:cs typeface="+mj-cs"/>
                        </a:rPr>
                        <a:t>، التمارين، الملاحظة</a:t>
                      </a:r>
                      <a:endParaRPr lang="ar-DZ" sz="2400" dirty="0">
                        <a:cs typeface="+mj-cs"/>
                      </a:endParaRPr>
                    </a:p>
                  </a:txBody>
                  <a:tcPr/>
                </a:tc>
              </a:tr>
              <a:tr h="370840">
                <a:tc>
                  <a:txBody>
                    <a:bodyPr/>
                    <a:lstStyle/>
                    <a:p>
                      <a:pPr rtl="1"/>
                      <a:r>
                        <a:rPr lang="ar-DZ" sz="2400" dirty="0" smtClean="0">
                          <a:cs typeface="+mj-cs"/>
                        </a:rPr>
                        <a:t>مضمون عملية التكوين</a:t>
                      </a:r>
                      <a:endParaRPr lang="ar-DZ" sz="2400" dirty="0">
                        <a:cs typeface="+mj-cs"/>
                      </a:endParaRPr>
                    </a:p>
                  </a:txBody>
                  <a:tcPr/>
                </a:tc>
                <a:tc>
                  <a:txBody>
                    <a:bodyPr/>
                    <a:lstStyle/>
                    <a:p>
                      <a:pPr rtl="1"/>
                      <a:r>
                        <a:rPr lang="ar-DZ" sz="2400" dirty="0" smtClean="0">
                          <a:cs typeface="+mj-cs"/>
                        </a:rPr>
                        <a:t>المواضيع وميادين الدورة</a:t>
                      </a:r>
                      <a:r>
                        <a:rPr lang="ar-DZ" sz="2400" baseline="0" dirty="0" smtClean="0">
                          <a:cs typeface="+mj-cs"/>
                        </a:rPr>
                        <a:t> التكوينية</a:t>
                      </a:r>
                      <a:endParaRPr lang="ar-DZ" sz="2400" dirty="0">
                        <a:cs typeface="+mj-cs"/>
                      </a:endParaRPr>
                    </a:p>
                  </a:txBody>
                  <a:tcPr/>
                </a:tc>
              </a:tr>
              <a:tr h="370840">
                <a:tc>
                  <a:txBody>
                    <a:bodyPr/>
                    <a:lstStyle/>
                    <a:p>
                      <a:pPr rtl="1"/>
                      <a:r>
                        <a:rPr lang="ar-DZ" sz="2400" dirty="0" smtClean="0">
                          <a:cs typeface="+mj-cs"/>
                        </a:rPr>
                        <a:t>أشكال</a:t>
                      </a:r>
                      <a:r>
                        <a:rPr lang="ar-DZ" sz="2400" baseline="0" dirty="0" smtClean="0">
                          <a:cs typeface="+mj-cs"/>
                        </a:rPr>
                        <a:t> إثبات التكوين</a:t>
                      </a:r>
                      <a:endParaRPr lang="ar-DZ" sz="2400" dirty="0">
                        <a:cs typeface="+mj-cs"/>
                      </a:endParaRPr>
                    </a:p>
                  </a:txBody>
                  <a:tcPr/>
                </a:tc>
                <a:tc>
                  <a:txBody>
                    <a:bodyPr/>
                    <a:lstStyle/>
                    <a:p>
                      <a:pPr rtl="1"/>
                      <a:r>
                        <a:rPr lang="ar-DZ" sz="2400" dirty="0" err="1" smtClean="0">
                          <a:cs typeface="+mj-cs"/>
                        </a:rPr>
                        <a:t>شهاجات</a:t>
                      </a:r>
                      <a:r>
                        <a:rPr lang="ar-DZ" sz="2400" dirty="0" smtClean="0">
                          <a:cs typeface="+mj-cs"/>
                        </a:rPr>
                        <a:t> متابعة، شهادات</a:t>
                      </a:r>
                      <a:r>
                        <a:rPr lang="ar-DZ" sz="2400" baseline="0" dirty="0" smtClean="0">
                          <a:cs typeface="+mj-cs"/>
                        </a:rPr>
                        <a:t> داخلية أو خارجية</a:t>
                      </a:r>
                      <a:endParaRPr lang="ar-DZ" sz="2400" dirty="0">
                        <a:cs typeface="+mj-cs"/>
                      </a:endParaRPr>
                    </a:p>
                  </a:txBody>
                  <a:tcPr/>
                </a:tc>
              </a:tr>
            </a:tbl>
          </a:graphicData>
        </a:graphic>
      </p:graphicFrame>
    </p:spTree>
    <p:extLst>
      <p:ext uri="{BB962C8B-B14F-4D97-AF65-F5344CB8AC3E}">
        <p14:creationId xmlns="" xmlns:p14="http://schemas.microsoft.com/office/powerpoint/2010/main" val="26547797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dirty="0" smtClean="0"/>
              <a:t>دورة تكوينية لتعلم تطبيق اختبار </a:t>
            </a:r>
            <a:r>
              <a:rPr lang="ar-DZ" dirty="0" err="1" smtClean="0"/>
              <a:t>القوردن</a:t>
            </a:r>
            <a:r>
              <a:rPr lang="ar-DZ" dirty="0" smtClean="0"/>
              <a:t> </a:t>
            </a:r>
            <a:r>
              <a:rPr lang="fr-FR" dirty="0" err="1" smtClean="0"/>
              <a:t>gordon</a:t>
            </a:r>
            <a:r>
              <a:rPr lang="ar-DZ" dirty="0" smtClean="0"/>
              <a:t> كاختبار توظيف</a:t>
            </a:r>
            <a:endParaRPr lang="ar-DZ" dirty="0"/>
          </a:p>
        </p:txBody>
      </p:sp>
      <p:graphicFrame>
        <p:nvGraphicFramePr>
          <p:cNvPr id="4" name="Espace réservé du contenu 3"/>
          <p:cNvGraphicFramePr>
            <a:graphicFrameLocks noGrp="1"/>
          </p:cNvGraphicFramePr>
          <p:nvPr>
            <p:ph idx="1"/>
            <p:extLst>
              <p:ext uri="{D42A27DB-BD31-4B8C-83A1-F6EECF244321}">
                <p14:modId xmlns="" xmlns:p14="http://schemas.microsoft.com/office/powerpoint/2010/main" val="2415918104"/>
              </p:ext>
            </p:extLst>
          </p:nvPr>
        </p:nvGraphicFramePr>
        <p:xfrm>
          <a:off x="457200" y="1600200"/>
          <a:ext cx="8219256" cy="9601200"/>
        </p:xfrm>
        <a:graphic>
          <a:graphicData uri="http://schemas.openxmlformats.org/drawingml/2006/table">
            <a:tbl>
              <a:tblPr rtl="1" firstRow="1" bandRow="1">
                <a:tableStyleId>{5C22544A-7EE6-4342-B048-85BDC9FD1C3A}</a:tableStyleId>
              </a:tblPr>
              <a:tblGrid>
                <a:gridCol w="2203033"/>
                <a:gridCol w="6016223"/>
              </a:tblGrid>
              <a:tr h="370840">
                <a:tc>
                  <a:txBody>
                    <a:bodyPr/>
                    <a:lstStyle/>
                    <a:p>
                      <a:pPr rtl="1"/>
                      <a:r>
                        <a:rPr lang="ar-DZ" sz="2400" dirty="0" err="1" smtClean="0">
                          <a:cs typeface="+mj-cs"/>
                        </a:rPr>
                        <a:t>الاجرءات</a:t>
                      </a:r>
                      <a:r>
                        <a:rPr lang="ar-DZ" sz="2400" baseline="0" dirty="0" smtClean="0">
                          <a:cs typeface="+mj-cs"/>
                        </a:rPr>
                        <a:t> التنظيمية</a:t>
                      </a:r>
                    </a:p>
                    <a:p>
                      <a:pPr rtl="1"/>
                      <a:r>
                        <a:rPr lang="ar-DZ" sz="2400" baseline="0" dirty="0" smtClean="0">
                          <a:cs typeface="+mj-cs"/>
                        </a:rPr>
                        <a:t>رمز الدورة: 001</a:t>
                      </a:r>
                    </a:p>
                    <a:p>
                      <a:pPr rtl="1"/>
                      <a:r>
                        <a:rPr lang="ar-DZ" sz="2400" baseline="0" dirty="0" smtClean="0">
                          <a:cs typeface="+mj-cs"/>
                        </a:rPr>
                        <a:t>-اسم الدورة التكوينية:</a:t>
                      </a:r>
                    </a:p>
                    <a:p>
                      <a:pPr rtl="1"/>
                      <a:r>
                        <a:rPr lang="ar-DZ" sz="2400" baseline="0" dirty="0" smtClean="0">
                          <a:cs typeface="+mj-cs"/>
                        </a:rPr>
                        <a:t>تعلم اختبار </a:t>
                      </a:r>
                      <a:r>
                        <a:rPr lang="fr-FR" sz="2400" baseline="0" dirty="0" err="1" smtClean="0">
                          <a:cs typeface="+mj-cs"/>
                        </a:rPr>
                        <a:t>gordon</a:t>
                      </a:r>
                      <a:r>
                        <a:rPr lang="ar-DZ" sz="2400" baseline="0" dirty="0" smtClean="0">
                          <a:cs typeface="+mj-cs"/>
                        </a:rPr>
                        <a:t> </a:t>
                      </a:r>
                    </a:p>
                    <a:p>
                      <a:pPr rtl="1"/>
                      <a:r>
                        <a:rPr lang="ar-DZ" sz="2400" baseline="0" dirty="0" err="1" smtClean="0">
                          <a:cs typeface="+mj-cs"/>
                        </a:rPr>
                        <a:t>المشاركين:اسماء</a:t>
                      </a:r>
                      <a:r>
                        <a:rPr lang="ar-DZ" sz="2400" baseline="0" dirty="0" smtClean="0">
                          <a:cs typeface="+mj-cs"/>
                        </a:rPr>
                        <a:t> المكونين و عددهم، تأهيلهم (ليسانس كلاسيك)،</a:t>
                      </a:r>
                    </a:p>
                    <a:p>
                      <a:pPr rtl="1"/>
                      <a:r>
                        <a:rPr lang="ar-DZ" sz="2400" baseline="0" dirty="0" smtClean="0">
                          <a:cs typeface="+mj-cs"/>
                        </a:rPr>
                        <a:t>اسماء </a:t>
                      </a:r>
                      <a:r>
                        <a:rPr lang="ar-DZ" sz="2400" baseline="0" dirty="0" err="1" smtClean="0">
                          <a:cs typeface="+mj-cs"/>
                        </a:rPr>
                        <a:t>المكوينين</a:t>
                      </a:r>
                      <a:r>
                        <a:rPr lang="ar-DZ" sz="2400" baseline="0" dirty="0" smtClean="0">
                          <a:cs typeface="+mj-cs"/>
                        </a:rPr>
                        <a:t>  ومؤهلاتهم العلمية.</a:t>
                      </a:r>
                    </a:p>
                    <a:p>
                      <a:pPr rtl="1"/>
                      <a:r>
                        <a:rPr lang="ar-DZ" sz="2400" baseline="0" dirty="0" smtClean="0">
                          <a:cs typeface="+mj-cs"/>
                        </a:rPr>
                        <a:t>-أهداف الدورة التكوينية: اكتساب مهارة تطبيق اختبار التوظيف.</a:t>
                      </a:r>
                    </a:p>
                    <a:p>
                      <a:pPr rtl="1"/>
                      <a:r>
                        <a:rPr lang="ar-DZ" sz="2400" baseline="0" dirty="0" smtClean="0">
                          <a:cs typeface="+mj-cs"/>
                        </a:rPr>
                        <a:t>رسوم تسجيلات الدورة التكوينية، فترة تاريخ التسجيل</a:t>
                      </a:r>
                    </a:p>
                    <a:p>
                      <a:pPr rtl="1"/>
                      <a:r>
                        <a:rPr lang="ar-DZ" sz="2400" baseline="0" dirty="0" smtClean="0">
                          <a:cs typeface="+mj-cs"/>
                        </a:rPr>
                        <a:t>تكوين خارجي</a:t>
                      </a:r>
                    </a:p>
                    <a:p>
                      <a:pPr rtl="1"/>
                      <a:r>
                        <a:rPr lang="ar-DZ" sz="2400" baseline="0" dirty="0" smtClean="0">
                          <a:cs typeface="+mj-cs"/>
                        </a:rPr>
                        <a:t>توفير الإطعام على مستوى مؤسسة التكوين والنقل إليها</a:t>
                      </a:r>
                    </a:p>
                    <a:p>
                      <a:pPr rtl="1"/>
                      <a:r>
                        <a:rPr lang="ar-DZ" sz="2400" baseline="0" dirty="0" smtClean="0">
                          <a:cs typeface="+mj-cs"/>
                        </a:rPr>
                        <a:t>مكان التكوين : </a:t>
                      </a:r>
                      <a:r>
                        <a:rPr lang="fr-FR" sz="2400" baseline="0" dirty="0" err="1" smtClean="0">
                          <a:cs typeface="+mj-cs"/>
                        </a:rPr>
                        <a:t>crea</a:t>
                      </a:r>
                      <a:r>
                        <a:rPr lang="fr-FR" sz="2400" baseline="0" dirty="0" smtClean="0">
                          <a:cs typeface="+mj-cs"/>
                        </a:rPr>
                        <a:t> psy </a:t>
                      </a:r>
                      <a:r>
                        <a:rPr lang="fr-FR" sz="2400" baseline="0" dirty="0" err="1" smtClean="0">
                          <a:cs typeface="+mj-cs"/>
                        </a:rPr>
                        <a:t>alger</a:t>
                      </a:r>
                      <a:r>
                        <a:rPr lang="ar-DZ" sz="2400" baseline="0" dirty="0" smtClean="0">
                          <a:cs typeface="+mj-cs"/>
                        </a:rPr>
                        <a:t> المدة: أسبوع </a:t>
                      </a:r>
                      <a:endParaRPr lang="ar-DZ" sz="2400" dirty="0">
                        <a:cs typeface="+mj-cs"/>
                      </a:endParaRPr>
                    </a:p>
                  </a:txBody>
                  <a:tcPr/>
                </a:tc>
                <a:tc>
                  <a:txBody>
                    <a:bodyPr/>
                    <a:lstStyle/>
                    <a:p>
                      <a:pPr rtl="1"/>
                      <a:r>
                        <a:rPr lang="ar-DZ" sz="2400" dirty="0" smtClean="0">
                          <a:cs typeface="+mj-cs"/>
                        </a:rPr>
                        <a:t>مضمون</a:t>
                      </a:r>
                      <a:r>
                        <a:rPr lang="ar-DZ" sz="2400" baseline="0" dirty="0" smtClean="0">
                          <a:cs typeface="+mj-cs"/>
                        </a:rPr>
                        <a:t> الدورة التكوينية:</a:t>
                      </a:r>
                    </a:p>
                    <a:p>
                      <a:pPr rtl="1"/>
                      <a:r>
                        <a:rPr lang="ar-DZ" sz="2400" baseline="0" dirty="0" smtClean="0">
                          <a:cs typeface="+mj-cs"/>
                        </a:rPr>
                        <a:t>اسم الدورة التكوينية: اكتساب مهارة تطبيق اختبار </a:t>
                      </a:r>
                      <a:r>
                        <a:rPr lang="fr-FR" sz="2400" baseline="0" dirty="0" err="1" smtClean="0">
                          <a:cs typeface="+mj-cs"/>
                        </a:rPr>
                        <a:t>gordon</a:t>
                      </a:r>
                      <a:r>
                        <a:rPr lang="ar-DZ" sz="2400" baseline="0" dirty="0" smtClean="0">
                          <a:cs typeface="+mj-cs"/>
                        </a:rPr>
                        <a:t>.</a:t>
                      </a:r>
                    </a:p>
                    <a:p>
                      <a:pPr rtl="1"/>
                      <a:r>
                        <a:rPr lang="ar-DZ" sz="2400" baseline="0" dirty="0" smtClean="0">
                          <a:cs typeface="+mj-cs"/>
                        </a:rPr>
                        <a:t>اهداف الدورة التكوينية: </a:t>
                      </a:r>
                    </a:p>
                    <a:p>
                      <a:pPr rtl="1"/>
                      <a:r>
                        <a:rPr lang="ar-DZ" sz="2400" baseline="0" dirty="0" smtClean="0">
                          <a:cs typeface="+mj-cs"/>
                        </a:rPr>
                        <a:t>التمكن من استعمال الاختبار في مواقف التوظيف.</a:t>
                      </a:r>
                    </a:p>
                    <a:p>
                      <a:pPr rtl="1"/>
                      <a:r>
                        <a:rPr lang="ar-DZ" sz="2400" baseline="0" dirty="0" smtClean="0">
                          <a:cs typeface="+mj-cs"/>
                        </a:rPr>
                        <a:t>اكتساب مهارة في تحديد نوع الشخصيات المهنية لتوظيفها.</a:t>
                      </a:r>
                    </a:p>
                    <a:p>
                      <a:pPr rtl="1"/>
                      <a:r>
                        <a:rPr lang="ar-DZ" sz="2400" baseline="0" dirty="0" smtClean="0">
                          <a:cs typeface="+mj-cs"/>
                        </a:rPr>
                        <a:t>الاهداف البيداغوجية:</a:t>
                      </a:r>
                    </a:p>
                    <a:p>
                      <a:pPr rtl="1"/>
                      <a:r>
                        <a:rPr lang="ar-DZ" sz="2400" baseline="0" dirty="0" smtClean="0">
                          <a:cs typeface="+mj-cs"/>
                        </a:rPr>
                        <a:t>استخدام الطرق النظرية ثم التطبيقية لاكتساب المهارة في تطبيق الاختبار.</a:t>
                      </a:r>
                    </a:p>
                    <a:p>
                      <a:pPr rtl="1"/>
                      <a:r>
                        <a:rPr lang="ar-DZ" sz="2400" baseline="0" dirty="0" smtClean="0">
                          <a:cs typeface="+mj-cs"/>
                        </a:rPr>
                        <a:t>مضمون الدورة التكوينية:</a:t>
                      </a:r>
                    </a:p>
                    <a:p>
                      <a:pPr rtl="1"/>
                      <a:r>
                        <a:rPr lang="ar-DZ" sz="2400" baseline="0" dirty="0" smtClean="0">
                          <a:cs typeface="+mj-cs"/>
                        </a:rPr>
                        <a:t>-القياس النفسي</a:t>
                      </a:r>
                    </a:p>
                    <a:p>
                      <a:pPr rtl="1"/>
                      <a:r>
                        <a:rPr lang="ar-DZ" sz="2400" baseline="0" dirty="0" smtClean="0">
                          <a:cs typeface="+mj-cs"/>
                        </a:rPr>
                        <a:t>-تحليل العمل</a:t>
                      </a:r>
                    </a:p>
                    <a:p>
                      <a:pPr rtl="1"/>
                      <a:r>
                        <a:rPr lang="ar-DZ" sz="2400" baseline="0" dirty="0" smtClean="0">
                          <a:cs typeface="+mj-cs"/>
                        </a:rPr>
                        <a:t>-اختبارات الشخصية( اختبار الشخصية </a:t>
                      </a:r>
                      <a:r>
                        <a:rPr lang="fr-FR" sz="2400" baseline="0" dirty="0" err="1" smtClean="0">
                          <a:cs typeface="+mj-cs"/>
                        </a:rPr>
                        <a:t>gordon</a:t>
                      </a:r>
                      <a:r>
                        <a:rPr lang="ar-DZ" sz="2400" baseline="0" dirty="0" smtClean="0">
                          <a:cs typeface="+mj-cs"/>
                        </a:rPr>
                        <a:t>)</a:t>
                      </a:r>
                    </a:p>
                    <a:p>
                      <a:pPr rtl="1"/>
                      <a:r>
                        <a:rPr lang="ar-DZ" sz="2400" baseline="0" dirty="0" smtClean="0">
                          <a:cs typeface="+mj-cs"/>
                        </a:rPr>
                        <a:t>-الاحصاء</a:t>
                      </a:r>
                    </a:p>
                    <a:p>
                      <a:pPr rtl="1"/>
                      <a:r>
                        <a:rPr lang="ar-DZ" sz="2400" baseline="0" dirty="0" smtClean="0">
                          <a:cs typeface="+mj-cs"/>
                        </a:rPr>
                        <a:t>طريقة تقييم الدورة التكوينية:</a:t>
                      </a:r>
                    </a:p>
                    <a:p>
                      <a:pPr rtl="1"/>
                      <a:r>
                        <a:rPr lang="ar-DZ" sz="2400" baseline="0" dirty="0" smtClean="0">
                          <a:cs typeface="+mj-cs"/>
                        </a:rPr>
                        <a:t>وضع المكونين تحت اختبار ( امتحان معرفة كيفية التصرف في المواقف الحرجة).</a:t>
                      </a:r>
                    </a:p>
                    <a:p>
                      <a:pPr rtl="1"/>
                      <a:r>
                        <a:rPr lang="ar-DZ" sz="2400" baseline="0" dirty="0" smtClean="0">
                          <a:cs typeface="+mj-cs"/>
                        </a:rPr>
                        <a:t>-امتحان كتابي في المقاييس التالية: القياس النفسي، تحليل العمل، الاحصاء</a:t>
                      </a:r>
                    </a:p>
                    <a:p>
                      <a:pPr rtl="1"/>
                      <a:r>
                        <a:rPr lang="ar-DZ" sz="2400" baseline="0" dirty="0" smtClean="0">
                          <a:cs typeface="+mj-cs"/>
                        </a:rPr>
                        <a:t>طرح استبيان على المكونين لتقييم المكونين و الدورة التكوينية ككل.  </a:t>
                      </a:r>
                    </a:p>
                  </a:txBody>
                  <a:tcPr/>
                </a:tc>
              </a:tr>
            </a:tbl>
          </a:graphicData>
        </a:graphic>
      </p:graphicFrame>
    </p:spTree>
    <p:extLst>
      <p:ext uri="{BB962C8B-B14F-4D97-AF65-F5344CB8AC3E}">
        <p14:creationId xmlns="" xmlns:p14="http://schemas.microsoft.com/office/powerpoint/2010/main" val="37758460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 xmlns:p14="http://schemas.microsoft.com/office/powerpoint/2010/main" val="665766641"/>
              </p:ext>
            </p:extLst>
          </p:nvPr>
        </p:nvGraphicFramePr>
        <p:xfrm>
          <a:off x="1524000" y="1397000"/>
          <a:ext cx="6096000" cy="4206240"/>
        </p:xfrm>
        <a:graphic>
          <a:graphicData uri="http://schemas.openxmlformats.org/drawingml/2006/table">
            <a:tbl>
              <a:tblPr rtl="1" firstRow="1" bandRow="1">
                <a:tableStyleId>{5C22544A-7EE6-4342-B048-85BDC9FD1C3A}</a:tableStyleId>
              </a:tblPr>
              <a:tblGrid>
                <a:gridCol w="3048000"/>
                <a:gridCol w="3048000"/>
              </a:tblGrid>
              <a:tr h="447824">
                <a:tc>
                  <a:txBody>
                    <a:bodyPr/>
                    <a:lstStyle/>
                    <a:p>
                      <a:pPr rtl="1"/>
                      <a:r>
                        <a:rPr lang="ar-DZ" sz="2400" dirty="0" smtClean="0">
                          <a:cs typeface="+mj-cs"/>
                        </a:rPr>
                        <a:t>التطور البيداغوجي</a:t>
                      </a:r>
                      <a:r>
                        <a:rPr lang="ar-DZ" sz="2400" baseline="0" dirty="0" smtClean="0">
                          <a:cs typeface="+mj-cs"/>
                        </a:rPr>
                        <a:t> لدورة التكوين</a:t>
                      </a:r>
                      <a:endParaRPr lang="ar-DZ" sz="2400" dirty="0">
                        <a:cs typeface="+mj-cs"/>
                      </a:endParaRPr>
                    </a:p>
                  </a:txBody>
                  <a:tcPr/>
                </a:tc>
                <a:tc>
                  <a:txBody>
                    <a:bodyPr/>
                    <a:lstStyle/>
                    <a:p>
                      <a:pPr rtl="1"/>
                      <a:r>
                        <a:rPr lang="ar-DZ" sz="2400" dirty="0" smtClean="0">
                          <a:cs typeface="+mj-cs"/>
                        </a:rPr>
                        <a:t>تحديد ماهية المقاييس التي يجب تعلمها خلال الدورة</a:t>
                      </a:r>
                      <a:r>
                        <a:rPr lang="ar-DZ" sz="2400" baseline="0" dirty="0" smtClean="0">
                          <a:cs typeface="+mj-cs"/>
                        </a:rPr>
                        <a:t> التكوينية لتحقيق الأهداف المسطرة.</a:t>
                      </a:r>
                    </a:p>
                    <a:p>
                      <a:pPr rtl="1"/>
                      <a:r>
                        <a:rPr lang="ar-DZ" sz="2400" baseline="0" dirty="0" smtClean="0">
                          <a:cs typeface="+mj-cs"/>
                        </a:rPr>
                        <a:t>تحديد المقاييس المدرسة يعتمد على نوع  المهارات التي نريد اكسابها لدى الموظفين</a:t>
                      </a:r>
                      <a:endParaRPr lang="ar-DZ" sz="2400" dirty="0">
                        <a:cs typeface="+mj-cs"/>
                      </a:endParaRPr>
                    </a:p>
                  </a:txBody>
                  <a:tcPr/>
                </a:tc>
              </a:tr>
              <a:tr h="370840">
                <a:tc>
                  <a:txBody>
                    <a:bodyPr/>
                    <a:lstStyle/>
                    <a:p>
                      <a:pPr rtl="1"/>
                      <a:r>
                        <a:rPr lang="ar-DZ" sz="2400" dirty="0" smtClean="0">
                          <a:cs typeface="+mj-cs"/>
                        </a:rPr>
                        <a:t>تطور</a:t>
                      </a:r>
                      <a:r>
                        <a:rPr lang="ar-DZ" sz="2400" baseline="0" dirty="0" smtClean="0">
                          <a:cs typeface="+mj-cs"/>
                        </a:rPr>
                        <a:t> مضمون البرنامج التكويني</a:t>
                      </a:r>
                      <a:endParaRPr lang="ar-DZ" sz="2400" dirty="0">
                        <a:cs typeface="+mj-cs"/>
                      </a:endParaRPr>
                    </a:p>
                  </a:txBody>
                  <a:tcPr/>
                </a:tc>
                <a:tc>
                  <a:txBody>
                    <a:bodyPr/>
                    <a:lstStyle/>
                    <a:p>
                      <a:pPr rtl="1"/>
                      <a:r>
                        <a:rPr lang="ar-DZ" sz="2400" dirty="0" smtClean="0">
                          <a:cs typeface="+mj-cs"/>
                        </a:rPr>
                        <a:t> يكون من السهل إلى</a:t>
                      </a:r>
                      <a:r>
                        <a:rPr lang="ar-DZ" sz="2400" baseline="0" dirty="0" smtClean="0">
                          <a:cs typeface="+mj-cs"/>
                        </a:rPr>
                        <a:t> الصعب، من العام إلى الخاص.</a:t>
                      </a:r>
                    </a:p>
                    <a:p>
                      <a:pPr rtl="1"/>
                      <a:endParaRPr lang="ar-DZ" sz="2400" dirty="0">
                        <a:cs typeface="+mj-cs"/>
                      </a:endParaRPr>
                    </a:p>
                  </a:txBody>
                  <a:tcPr/>
                </a:tc>
              </a:tr>
            </a:tbl>
          </a:graphicData>
        </a:graphic>
      </p:graphicFrame>
    </p:spTree>
    <p:extLst>
      <p:ext uri="{BB962C8B-B14F-4D97-AF65-F5344CB8AC3E}">
        <p14:creationId xmlns="" xmlns:p14="http://schemas.microsoft.com/office/powerpoint/2010/main" val="9844742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 xmlns:p14="http://schemas.microsoft.com/office/powerpoint/2010/main" val="268910553"/>
              </p:ext>
            </p:extLst>
          </p:nvPr>
        </p:nvGraphicFramePr>
        <p:xfrm>
          <a:off x="1524000" y="1397000"/>
          <a:ext cx="6096000" cy="4572000"/>
        </p:xfrm>
        <a:graphic>
          <a:graphicData uri="http://schemas.openxmlformats.org/drawingml/2006/table">
            <a:tbl>
              <a:tblPr rtl="1" firstRow="1" bandRow="1">
                <a:tableStyleId>{5C22544A-7EE6-4342-B048-85BDC9FD1C3A}</a:tableStyleId>
              </a:tblPr>
              <a:tblGrid>
                <a:gridCol w="3048000"/>
                <a:gridCol w="3048000"/>
              </a:tblGrid>
              <a:tr h="370840">
                <a:tc>
                  <a:txBody>
                    <a:bodyPr/>
                    <a:lstStyle/>
                    <a:p>
                      <a:pPr rtl="1"/>
                      <a:r>
                        <a:rPr lang="ar-DZ" sz="2400" dirty="0" smtClean="0"/>
                        <a:t>البطاقة البيداغوجية</a:t>
                      </a:r>
                      <a:endParaRPr lang="ar-DZ" sz="2400" dirty="0"/>
                    </a:p>
                  </a:txBody>
                  <a:tcPr/>
                </a:tc>
                <a:tc>
                  <a:txBody>
                    <a:bodyPr/>
                    <a:lstStyle/>
                    <a:p>
                      <a:pPr rtl="1"/>
                      <a:r>
                        <a:rPr lang="ar-DZ" sz="2400" dirty="0" smtClean="0"/>
                        <a:t>كل هدف تكويني يستوجب كتابة</a:t>
                      </a:r>
                      <a:r>
                        <a:rPr lang="ar-DZ" sz="2400" baseline="0" dirty="0" smtClean="0"/>
                        <a:t> بطاقة تقنية توضح الأهداف المرجو تحقيقها من خلال كل معرفة سيتم تدريسها و تعليمها للمكونين و يتم تدعيمها بوسائل بيداغوجية مثل طرق العرض بالشاشة ، دراسات الحالة.</a:t>
                      </a:r>
                      <a:endParaRPr lang="ar-DZ" sz="2400" dirty="0"/>
                    </a:p>
                  </a:txBody>
                  <a:tcPr/>
                </a:tc>
              </a:tr>
              <a:tr h="370840">
                <a:tc>
                  <a:txBody>
                    <a:bodyPr/>
                    <a:lstStyle/>
                    <a:p>
                      <a:pPr rtl="1"/>
                      <a:r>
                        <a:rPr lang="ar-DZ" sz="2400" dirty="0" smtClean="0"/>
                        <a:t>طرق التقييم</a:t>
                      </a:r>
                      <a:endParaRPr lang="ar-DZ" sz="2400" dirty="0"/>
                    </a:p>
                  </a:txBody>
                  <a:tcPr/>
                </a:tc>
                <a:tc>
                  <a:txBody>
                    <a:bodyPr/>
                    <a:lstStyle/>
                    <a:p>
                      <a:pPr rtl="1"/>
                      <a:r>
                        <a:rPr lang="ar-DZ" sz="2400" dirty="0" smtClean="0"/>
                        <a:t>تحديد معايير</a:t>
                      </a:r>
                      <a:r>
                        <a:rPr lang="ar-DZ" sz="2400" baseline="0" dirty="0" smtClean="0"/>
                        <a:t> التقييم خلال الدورة وبعد انتهائها لمعرفة مدى تحقيق أهداف العملية التكوينية.</a:t>
                      </a:r>
                      <a:endParaRPr lang="ar-DZ" sz="2400" dirty="0"/>
                    </a:p>
                  </a:txBody>
                  <a:tcPr/>
                </a:tc>
              </a:tr>
            </a:tbl>
          </a:graphicData>
        </a:graphic>
      </p:graphicFrame>
    </p:spTree>
    <p:extLst>
      <p:ext uri="{BB962C8B-B14F-4D97-AF65-F5344CB8AC3E}">
        <p14:creationId xmlns="" xmlns:p14="http://schemas.microsoft.com/office/powerpoint/2010/main" val="9447239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 xmlns:p14="http://schemas.microsoft.com/office/powerpoint/2010/main" val="2786321405"/>
              </p:ext>
            </p:extLst>
          </p:nvPr>
        </p:nvGraphicFramePr>
        <p:xfrm>
          <a:off x="1524000" y="1397000"/>
          <a:ext cx="6096000" cy="3200400"/>
        </p:xfrm>
        <a:graphic>
          <a:graphicData uri="http://schemas.openxmlformats.org/drawingml/2006/table">
            <a:tbl>
              <a:tblPr rtl="1" firstRow="1" bandRow="1">
                <a:tableStyleId>{5C22544A-7EE6-4342-B048-85BDC9FD1C3A}</a:tableStyleId>
              </a:tblPr>
              <a:tblGrid>
                <a:gridCol w="3048000"/>
                <a:gridCol w="3048000"/>
              </a:tblGrid>
              <a:tr h="370840">
                <a:tc>
                  <a:txBody>
                    <a:bodyPr/>
                    <a:lstStyle/>
                    <a:p>
                      <a:pPr rtl="1"/>
                      <a:r>
                        <a:rPr lang="ar-DZ" sz="2400" dirty="0" smtClean="0">
                          <a:cs typeface="+mj-cs"/>
                        </a:rPr>
                        <a:t>تحديد المسؤولين</a:t>
                      </a:r>
                      <a:r>
                        <a:rPr lang="ar-DZ" sz="2400" baseline="0" dirty="0" smtClean="0">
                          <a:cs typeface="+mj-cs"/>
                        </a:rPr>
                        <a:t> عن الدورة التكوينية</a:t>
                      </a:r>
                      <a:endParaRPr lang="ar-DZ" sz="2400" dirty="0">
                        <a:cs typeface="+mj-cs"/>
                      </a:endParaRPr>
                    </a:p>
                  </a:txBody>
                  <a:tcPr/>
                </a:tc>
                <a:tc>
                  <a:txBody>
                    <a:bodyPr/>
                    <a:lstStyle/>
                    <a:p>
                      <a:pPr rtl="1"/>
                      <a:r>
                        <a:rPr lang="ar-DZ" sz="2400" dirty="0" smtClean="0">
                          <a:cs typeface="+mj-cs"/>
                        </a:rPr>
                        <a:t>تحديد المسؤول المباشر الضمن للسير الحسن للدورة</a:t>
                      </a:r>
                      <a:r>
                        <a:rPr lang="ar-DZ" sz="2400" baseline="0" dirty="0" smtClean="0">
                          <a:cs typeface="+mj-cs"/>
                        </a:rPr>
                        <a:t> التكوينية.</a:t>
                      </a:r>
                      <a:endParaRPr lang="ar-DZ" sz="2400" dirty="0">
                        <a:cs typeface="+mj-cs"/>
                      </a:endParaRPr>
                    </a:p>
                  </a:txBody>
                  <a:tcPr/>
                </a:tc>
              </a:tr>
              <a:tr h="370840">
                <a:tc>
                  <a:txBody>
                    <a:bodyPr/>
                    <a:lstStyle/>
                    <a:p>
                      <a:pPr rtl="1"/>
                      <a:r>
                        <a:rPr lang="ar-DZ" sz="2400" dirty="0" smtClean="0">
                          <a:cs typeface="+mj-cs"/>
                        </a:rPr>
                        <a:t>الموارد المادية</a:t>
                      </a:r>
                      <a:r>
                        <a:rPr lang="ar-DZ" sz="2400" baseline="0" dirty="0" smtClean="0">
                          <a:cs typeface="+mj-cs"/>
                        </a:rPr>
                        <a:t> والمالية</a:t>
                      </a:r>
                      <a:endParaRPr lang="ar-DZ" sz="2400" dirty="0">
                        <a:cs typeface="+mj-cs"/>
                      </a:endParaRPr>
                    </a:p>
                  </a:txBody>
                  <a:tcPr/>
                </a:tc>
                <a:tc>
                  <a:txBody>
                    <a:bodyPr/>
                    <a:lstStyle/>
                    <a:p>
                      <a:pPr rtl="1"/>
                      <a:r>
                        <a:rPr lang="ar-DZ" sz="2400" dirty="0" smtClean="0">
                          <a:cs typeface="+mj-cs"/>
                        </a:rPr>
                        <a:t>أشكال التسجيل، تاريخ الدورة، كيفية الدخول</a:t>
                      </a:r>
                      <a:r>
                        <a:rPr lang="ar-DZ" sz="2400" baseline="0" dirty="0" smtClean="0">
                          <a:cs typeface="+mj-cs"/>
                        </a:rPr>
                        <a:t> و الشروط، الإسكان، الإطعام، النقل.</a:t>
                      </a:r>
                      <a:endParaRPr lang="ar-DZ" sz="2400" dirty="0">
                        <a:cs typeface="+mj-cs"/>
                      </a:endParaRPr>
                    </a:p>
                  </a:txBody>
                  <a:tcPr/>
                </a:tc>
              </a:tr>
              <a:tr h="370840">
                <a:tc>
                  <a:txBody>
                    <a:bodyPr/>
                    <a:lstStyle/>
                    <a:p>
                      <a:pPr rtl="1"/>
                      <a:r>
                        <a:rPr lang="ar-DZ" sz="2400" dirty="0" smtClean="0">
                          <a:cs typeface="+mj-cs"/>
                        </a:rPr>
                        <a:t>طرق مراجعة دفتر الشروط</a:t>
                      </a:r>
                      <a:endParaRPr lang="ar-DZ" sz="2400" dirty="0">
                        <a:cs typeface="+mj-cs"/>
                      </a:endParaRPr>
                    </a:p>
                  </a:txBody>
                  <a:tcPr/>
                </a:tc>
                <a:tc>
                  <a:txBody>
                    <a:bodyPr/>
                    <a:lstStyle/>
                    <a:p>
                      <a:pPr rtl="1"/>
                      <a:r>
                        <a:rPr lang="ar-DZ" sz="2400" dirty="0" smtClean="0">
                          <a:cs typeface="+mj-cs"/>
                        </a:rPr>
                        <a:t>تحديد تواريخ المراجعة</a:t>
                      </a:r>
                      <a:r>
                        <a:rPr lang="ar-DZ" sz="2400" baseline="0" dirty="0" smtClean="0">
                          <a:cs typeface="+mj-cs"/>
                        </a:rPr>
                        <a:t> للدفتر</a:t>
                      </a:r>
                      <a:endParaRPr lang="ar-DZ" sz="2400" dirty="0">
                        <a:cs typeface="+mj-cs"/>
                      </a:endParaRPr>
                    </a:p>
                  </a:txBody>
                  <a:tcPr/>
                </a:tc>
              </a:tr>
            </a:tbl>
          </a:graphicData>
        </a:graphic>
      </p:graphicFrame>
    </p:spTree>
    <p:extLst>
      <p:ext uri="{BB962C8B-B14F-4D97-AF65-F5344CB8AC3E}">
        <p14:creationId xmlns="" xmlns:p14="http://schemas.microsoft.com/office/powerpoint/2010/main" val="38331620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إجراء التكوين</a:t>
            </a:r>
            <a:endParaRPr lang="ar-DZ" dirty="0"/>
          </a:p>
        </p:txBody>
      </p:sp>
      <p:sp>
        <p:nvSpPr>
          <p:cNvPr id="3" name="Espace réservé du contenu 2"/>
          <p:cNvSpPr>
            <a:spLocks noGrp="1"/>
          </p:cNvSpPr>
          <p:nvPr>
            <p:ph idx="1"/>
          </p:nvPr>
        </p:nvSpPr>
        <p:spPr/>
        <p:txBody>
          <a:bodyPr/>
          <a:lstStyle/>
          <a:p>
            <a:r>
              <a:rPr lang="ar-DZ" dirty="0" smtClean="0"/>
              <a:t>بعد ضبط دفتر الشروط، تعمل المؤسسة على ضمان فعالية التكوين من خلال كيفية اجراءه، من خلال ضبط كل الشروط الأساسية للشروع فيه.</a:t>
            </a:r>
            <a:endParaRPr lang="ar-DZ" dirty="0"/>
          </a:p>
        </p:txBody>
      </p:sp>
    </p:spTree>
    <p:extLst>
      <p:ext uri="{BB962C8B-B14F-4D97-AF65-F5344CB8AC3E}">
        <p14:creationId xmlns="" xmlns:p14="http://schemas.microsoft.com/office/powerpoint/2010/main" val="33311710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dirty="0" smtClean="0"/>
              <a:t>المرحلة الرابعة : التقييم والمتابعة ما بعد عملية التكوين</a:t>
            </a:r>
            <a:endParaRPr lang="ar-DZ" dirty="0"/>
          </a:p>
        </p:txBody>
      </p:sp>
      <p:sp>
        <p:nvSpPr>
          <p:cNvPr id="3" name="Espace réservé du contenu 2"/>
          <p:cNvSpPr>
            <a:spLocks noGrp="1"/>
          </p:cNvSpPr>
          <p:nvPr>
            <p:ph idx="1"/>
          </p:nvPr>
        </p:nvSpPr>
        <p:spPr/>
        <p:txBody>
          <a:bodyPr/>
          <a:lstStyle/>
          <a:p>
            <a:r>
              <a:rPr lang="ar-DZ" dirty="0" smtClean="0"/>
              <a:t>التكوين ليس هدفا في حد ذاته إنما نتعلم ن أجل تحقيق شيء ما بهدف التكيف الشخصي أو تكيف المؤسسة التي ننتمي إليها مع المحيط الاجتماعي والاقتصادي الذي تنشط به.</a:t>
            </a:r>
          </a:p>
          <a:p>
            <a:r>
              <a:rPr lang="ar-DZ" dirty="0" smtClean="0"/>
              <a:t>فالسؤال حول علاقة التكوين والعمل لا تطرح إلا بعد </a:t>
            </a:r>
            <a:r>
              <a:rPr lang="ar-DZ" dirty="0" err="1" smtClean="0"/>
              <a:t>الإنتهاء</a:t>
            </a:r>
            <a:r>
              <a:rPr lang="ar-DZ" dirty="0" smtClean="0"/>
              <a:t> من الدورة التكوينية، و هو </a:t>
            </a:r>
            <a:r>
              <a:rPr lang="ar-DZ" dirty="0" err="1" smtClean="0"/>
              <a:t>شيئ</a:t>
            </a:r>
            <a:r>
              <a:rPr lang="ar-DZ" dirty="0" smtClean="0"/>
              <a:t> خاطئ، فالأصح طرح هذا التساؤل في بداية صياغة أهداف التكوين.</a:t>
            </a:r>
            <a:endParaRPr lang="ar-DZ" dirty="0"/>
          </a:p>
        </p:txBody>
      </p:sp>
    </p:spTree>
    <p:extLst>
      <p:ext uri="{BB962C8B-B14F-4D97-AF65-F5344CB8AC3E}">
        <p14:creationId xmlns="" xmlns:p14="http://schemas.microsoft.com/office/powerpoint/2010/main" val="1949936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تعريف التكوين</a:t>
            </a:r>
            <a:endParaRPr lang="ar-DZ" dirty="0"/>
          </a:p>
        </p:txBody>
      </p:sp>
      <p:sp>
        <p:nvSpPr>
          <p:cNvPr id="3" name="Espace réservé du contenu 2"/>
          <p:cNvSpPr>
            <a:spLocks noGrp="1"/>
          </p:cNvSpPr>
          <p:nvPr>
            <p:ph idx="1"/>
          </p:nvPr>
        </p:nvSpPr>
        <p:spPr/>
        <p:txBody>
          <a:bodyPr/>
          <a:lstStyle/>
          <a:p>
            <a:r>
              <a:rPr lang="ar-DZ" dirty="0" smtClean="0"/>
              <a:t>هو مجموعة من النشاطات التعليمية المخطط لها بهدف اكتساب المعارف العلمية التي تسمح للأشخاص بالتأقلم مع محيطهم المهني، فالتكوين يساهم في إنجاز الأهداف المؤسساتية مهما كان نوعها خاصة منها الاقتصادية.</a:t>
            </a:r>
          </a:p>
          <a:p>
            <a:r>
              <a:rPr lang="ar-DZ" dirty="0" smtClean="0"/>
              <a:t>التكوين هو نشاط تسييري للموارد البشرية يجب أن ينجز على أساس تخطيط محكم و معين مسبقا و بالتشاور مع الموظفين.</a:t>
            </a:r>
            <a:endParaRPr lang="ar-DZ" dirty="0"/>
          </a:p>
        </p:txBody>
      </p:sp>
    </p:spTree>
    <p:extLst>
      <p:ext uri="{BB962C8B-B14F-4D97-AF65-F5344CB8AC3E}">
        <p14:creationId xmlns="" xmlns:p14="http://schemas.microsoft.com/office/powerpoint/2010/main" val="344356003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نموذج كمي لطرق التقييم للدورات التكوينية</a:t>
            </a:r>
            <a:endParaRPr lang="ar-DZ" dirty="0"/>
          </a:p>
        </p:txBody>
      </p:sp>
      <p:sp>
        <p:nvSpPr>
          <p:cNvPr id="3" name="Espace réservé du contenu 2"/>
          <p:cNvSpPr>
            <a:spLocks noGrp="1"/>
          </p:cNvSpPr>
          <p:nvPr>
            <p:ph idx="1"/>
          </p:nvPr>
        </p:nvSpPr>
        <p:spPr/>
        <p:txBody>
          <a:bodyPr/>
          <a:lstStyle/>
          <a:p>
            <a:endParaRPr lang="ar-DZ" dirty="0" smtClean="0"/>
          </a:p>
          <a:p>
            <a:endParaRPr lang="ar-DZ" dirty="0"/>
          </a:p>
          <a:p>
            <a:endParaRPr lang="ar-DZ" dirty="0" smtClean="0"/>
          </a:p>
          <a:p>
            <a:endParaRPr lang="ar-DZ" dirty="0"/>
          </a:p>
          <a:p>
            <a:endParaRPr lang="ar-DZ" dirty="0" smtClean="0"/>
          </a:p>
          <a:p>
            <a:r>
              <a:rPr lang="ar-DZ" dirty="0" smtClean="0"/>
              <a:t>تطبيق البرنامج         الزمن                </a:t>
            </a:r>
            <a:r>
              <a:rPr lang="ar-DZ" smtClean="0"/>
              <a:t>قياس بعدي</a:t>
            </a:r>
            <a:endParaRPr lang="ar-DZ" dirty="0"/>
          </a:p>
          <a:p>
            <a:endParaRPr lang="ar-DZ" dirty="0"/>
          </a:p>
        </p:txBody>
      </p:sp>
      <p:sp>
        <p:nvSpPr>
          <p:cNvPr id="4" name="Ellipse 3"/>
          <p:cNvSpPr/>
          <p:nvPr/>
        </p:nvSpPr>
        <p:spPr>
          <a:xfrm>
            <a:off x="2123728" y="2060848"/>
            <a:ext cx="5328592" cy="1800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DZ" sz="2800" b="1" dirty="0" smtClean="0"/>
              <a:t>المقارنة</a:t>
            </a:r>
            <a:endParaRPr lang="ar-DZ" sz="2800" b="1" dirty="0"/>
          </a:p>
        </p:txBody>
      </p:sp>
      <p:cxnSp>
        <p:nvCxnSpPr>
          <p:cNvPr id="6" name="Connecteur droit avec flèche 5"/>
          <p:cNvCxnSpPr/>
          <p:nvPr/>
        </p:nvCxnSpPr>
        <p:spPr>
          <a:xfrm flipH="1">
            <a:off x="1187624" y="4581128"/>
            <a:ext cx="640871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Connecteur droit avec flèche 7"/>
          <p:cNvCxnSpPr/>
          <p:nvPr/>
        </p:nvCxnSpPr>
        <p:spPr>
          <a:xfrm flipH="1" flipV="1">
            <a:off x="6321298" y="3645024"/>
            <a:ext cx="576064" cy="9361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Connecteur droit avec flèche 9"/>
          <p:cNvCxnSpPr/>
          <p:nvPr/>
        </p:nvCxnSpPr>
        <p:spPr>
          <a:xfrm flipH="1">
            <a:off x="2807804" y="3248980"/>
            <a:ext cx="504056" cy="13321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30893437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تقييم الأداء</a:t>
            </a:r>
            <a:endParaRPr lang="ar-DZ" dirty="0"/>
          </a:p>
        </p:txBody>
      </p:sp>
      <p:sp>
        <p:nvSpPr>
          <p:cNvPr id="3" name="Espace réservé du contenu 2"/>
          <p:cNvSpPr>
            <a:spLocks noGrp="1"/>
          </p:cNvSpPr>
          <p:nvPr>
            <p:ph idx="1"/>
          </p:nvPr>
        </p:nvSpPr>
        <p:spPr/>
        <p:txBody>
          <a:bodyPr>
            <a:normAutofit lnSpcReduction="10000"/>
          </a:bodyPr>
          <a:lstStyle/>
          <a:p>
            <a:r>
              <a:rPr lang="ar-DZ" dirty="0" smtClean="0"/>
              <a:t>هو نشاط من نشاطات تسيير الموارد البشرية</a:t>
            </a:r>
          </a:p>
          <a:p>
            <a:r>
              <a:rPr lang="ar-DZ" dirty="0" smtClean="0"/>
              <a:t>هذا النشاط يسمح بإظهار النقاط الإيجابية وكذلك النشاطات التي تتطلب تحسين مستوى</a:t>
            </a:r>
          </a:p>
          <a:p>
            <a:r>
              <a:rPr lang="ar-DZ" dirty="0" smtClean="0"/>
              <a:t>تقييم الأداء أو كما يسميه البعض تقنيا تقييم المردودية يعني تحليل أصحاب مناصب العمل </a:t>
            </a:r>
          </a:p>
          <a:p>
            <a:r>
              <a:rPr lang="ar-DZ" dirty="0" smtClean="0"/>
              <a:t>مقارنة ما يجب أن يكون (معايير) مع ما هو موجود (النشاط الممارس.</a:t>
            </a:r>
          </a:p>
          <a:p>
            <a:r>
              <a:rPr lang="ar-DZ" dirty="0" smtClean="0"/>
              <a:t>التقييم يسمح بتشجيع التقدم المهني والشخصي والحرص على راحة العامل.</a:t>
            </a:r>
            <a:endParaRPr lang="ar-DZ" dirty="0"/>
          </a:p>
        </p:txBody>
      </p:sp>
    </p:spTree>
    <p:extLst>
      <p:ext uri="{BB962C8B-B14F-4D97-AF65-F5344CB8AC3E}">
        <p14:creationId xmlns="" xmlns:p14="http://schemas.microsoft.com/office/powerpoint/2010/main" val="18732172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مراحل تقييم الأداء</a:t>
            </a:r>
            <a:endParaRPr lang="ar-DZ" dirty="0"/>
          </a:p>
        </p:txBody>
      </p:sp>
      <p:graphicFrame>
        <p:nvGraphicFramePr>
          <p:cNvPr id="4" name="Espace réservé du contenu 3"/>
          <p:cNvGraphicFramePr>
            <a:graphicFrameLocks noGrp="1"/>
          </p:cNvGraphicFramePr>
          <p:nvPr>
            <p:ph idx="1"/>
            <p:extLst>
              <p:ext uri="{D42A27DB-BD31-4B8C-83A1-F6EECF244321}">
                <p14:modId xmlns="" xmlns:p14="http://schemas.microsoft.com/office/powerpoint/2010/main" val="272311478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2124403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أطوار التقييم</a:t>
            </a:r>
            <a:endParaRPr lang="ar-DZ" dirty="0"/>
          </a:p>
        </p:txBody>
      </p:sp>
      <p:graphicFrame>
        <p:nvGraphicFramePr>
          <p:cNvPr id="4" name="Espace réservé du contenu 3"/>
          <p:cNvGraphicFramePr>
            <a:graphicFrameLocks noGrp="1"/>
          </p:cNvGraphicFramePr>
          <p:nvPr>
            <p:ph idx="1"/>
            <p:extLst>
              <p:ext uri="{D42A27DB-BD31-4B8C-83A1-F6EECF244321}">
                <p14:modId xmlns="" xmlns:p14="http://schemas.microsoft.com/office/powerpoint/2010/main" val="1859370148"/>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13507469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مرحلة المقابلة الفردية</a:t>
            </a:r>
            <a:endParaRPr lang="ar-DZ" dirty="0"/>
          </a:p>
        </p:txBody>
      </p:sp>
      <p:sp>
        <p:nvSpPr>
          <p:cNvPr id="3" name="Espace réservé du contenu 2"/>
          <p:cNvSpPr>
            <a:spLocks noGrp="1"/>
          </p:cNvSpPr>
          <p:nvPr>
            <p:ph idx="1"/>
          </p:nvPr>
        </p:nvSpPr>
        <p:spPr/>
        <p:txBody>
          <a:bodyPr/>
          <a:lstStyle/>
          <a:p>
            <a:r>
              <a:rPr lang="ar-DZ" dirty="0" smtClean="0"/>
              <a:t>تبدأ عملية التقييم في مرحلة أولى بتنظيم لقاء فردي بين المسير والموظف من أجل الاتفاق حول الأهداف الخاصة للفترة المقبلة لتحقيق الاهداف المرجوة هذه الطريقة تسمح للموظف بتحديد معايير فعالية صحيحة ونموذجية له بحيث يتم التطرق إلى النقاط التالية:</a:t>
            </a:r>
          </a:p>
          <a:p>
            <a:r>
              <a:rPr lang="ar-DZ" dirty="0" smtClean="0"/>
              <a:t>-أهداف الخطة المقبلة</a:t>
            </a:r>
          </a:p>
          <a:p>
            <a:r>
              <a:rPr lang="ar-DZ" dirty="0" smtClean="0"/>
              <a:t>-التطلعات المهنية والمسار المهني الحالي</a:t>
            </a:r>
          </a:p>
          <a:p>
            <a:r>
              <a:rPr lang="ar-DZ" dirty="0" smtClean="0"/>
              <a:t>-احتياجات التكوين</a:t>
            </a:r>
            <a:endParaRPr lang="ar-DZ" dirty="0"/>
          </a:p>
        </p:txBody>
      </p:sp>
    </p:spTree>
    <p:extLst>
      <p:ext uri="{BB962C8B-B14F-4D97-AF65-F5344CB8AC3E}">
        <p14:creationId xmlns="" xmlns:p14="http://schemas.microsoft.com/office/powerpoint/2010/main" val="22756263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الطور الأول: المرحلة الأولى: التحضير</a:t>
            </a:r>
            <a:endParaRPr lang="ar-DZ" dirty="0"/>
          </a:p>
        </p:txBody>
      </p:sp>
      <p:sp>
        <p:nvSpPr>
          <p:cNvPr id="3" name="Espace réservé du contenu 2"/>
          <p:cNvSpPr>
            <a:spLocks noGrp="1"/>
          </p:cNvSpPr>
          <p:nvPr>
            <p:ph idx="1"/>
          </p:nvPr>
        </p:nvSpPr>
        <p:spPr/>
        <p:txBody>
          <a:bodyPr/>
          <a:lstStyle/>
          <a:p>
            <a:r>
              <a:rPr lang="ar-DZ" dirty="0" smtClean="0"/>
              <a:t>التحضير يسمح للمسير بتحديد الأهداف ورفع حظوظ تحقيقها</a:t>
            </a:r>
          </a:p>
          <a:p>
            <a:r>
              <a:rPr lang="ar-DZ" dirty="0" smtClean="0"/>
              <a:t>يجب توضيح وتحديد هدف اللقاء ودراسة ردة فعل العامل</a:t>
            </a:r>
          </a:p>
          <a:p>
            <a:r>
              <a:rPr lang="ar-DZ" dirty="0" smtClean="0"/>
              <a:t>تحديد مكان وساعة اللقاء: اختيار الزمن والمكان المناسب</a:t>
            </a:r>
          </a:p>
          <a:p>
            <a:r>
              <a:rPr lang="ar-DZ" dirty="0" smtClean="0"/>
              <a:t>تعيين النقاط الهامة المرتبطة بأهداف المؤسسة</a:t>
            </a:r>
          </a:p>
          <a:p>
            <a:r>
              <a:rPr lang="ar-DZ" dirty="0" smtClean="0"/>
              <a:t>التحدث مع العامل حول أهدافه الشخصية، وهذا التصرف يظهر له أن له قيمة في المؤسسة.</a:t>
            </a:r>
          </a:p>
          <a:p>
            <a:r>
              <a:rPr lang="ar-DZ" dirty="0" smtClean="0"/>
              <a:t>تحضير مذكرات اضافية(اقتراحات، توضيحات، تكوين) </a:t>
            </a:r>
            <a:endParaRPr lang="ar-DZ" dirty="0"/>
          </a:p>
        </p:txBody>
      </p:sp>
    </p:spTree>
    <p:extLst>
      <p:ext uri="{BB962C8B-B14F-4D97-AF65-F5344CB8AC3E}">
        <p14:creationId xmlns="" xmlns:p14="http://schemas.microsoft.com/office/powerpoint/2010/main" val="3759499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الطور الثاني: المرحلة الثالثة: اللقاء</a:t>
            </a:r>
            <a:endParaRPr lang="ar-DZ" dirty="0"/>
          </a:p>
        </p:txBody>
      </p:sp>
      <p:sp>
        <p:nvSpPr>
          <p:cNvPr id="3" name="Espace réservé du contenu 2"/>
          <p:cNvSpPr>
            <a:spLocks noGrp="1"/>
          </p:cNvSpPr>
          <p:nvPr>
            <p:ph idx="1"/>
          </p:nvPr>
        </p:nvSpPr>
        <p:spPr/>
        <p:txBody>
          <a:bodyPr/>
          <a:lstStyle/>
          <a:p>
            <a:r>
              <a:rPr lang="ar-DZ" dirty="0" smtClean="0"/>
              <a:t>يجب تفادي أي ازعاج أثناء اللقاء مثل المكالمات أو الزيارات المفاجئة، يجب أن تكون المقابلة الأولى ايجابية لان اللحظات الاولى تحدد مسار اللقاء.</a:t>
            </a:r>
          </a:p>
          <a:p>
            <a:r>
              <a:rPr lang="ar-DZ" dirty="0" smtClean="0"/>
              <a:t>خلق جو ثقة</a:t>
            </a:r>
          </a:p>
          <a:p>
            <a:r>
              <a:rPr lang="ar-DZ" dirty="0" smtClean="0"/>
              <a:t>التذكير بهدف اللقاء</a:t>
            </a:r>
          </a:p>
          <a:p>
            <a:r>
              <a:rPr lang="ar-DZ" dirty="0" smtClean="0"/>
              <a:t>احداث الاهتمام حول أهداف المؤسسة المستقبلية</a:t>
            </a:r>
          </a:p>
          <a:p>
            <a:r>
              <a:rPr lang="ar-DZ" dirty="0" smtClean="0"/>
              <a:t>تحديد قواعد العمل </a:t>
            </a:r>
          </a:p>
          <a:p>
            <a:r>
              <a:rPr lang="ar-DZ" dirty="0" smtClean="0"/>
              <a:t>الحصول على موافقة العامل</a:t>
            </a:r>
            <a:endParaRPr lang="ar-DZ" dirty="0"/>
          </a:p>
        </p:txBody>
      </p:sp>
    </p:spTree>
    <p:extLst>
      <p:ext uri="{BB962C8B-B14F-4D97-AF65-F5344CB8AC3E}">
        <p14:creationId xmlns="" xmlns:p14="http://schemas.microsoft.com/office/powerpoint/2010/main" val="3672390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dirty="0" smtClean="0"/>
              <a:t>الطور الثاني: المرحلة الثالثة: التبادل</a:t>
            </a:r>
            <a:endParaRPr lang="ar-DZ" dirty="0"/>
          </a:p>
        </p:txBody>
      </p:sp>
      <p:sp>
        <p:nvSpPr>
          <p:cNvPr id="3" name="Espace réservé du contenu 2"/>
          <p:cNvSpPr>
            <a:spLocks noGrp="1"/>
          </p:cNvSpPr>
          <p:nvPr>
            <p:ph idx="1"/>
          </p:nvPr>
        </p:nvSpPr>
        <p:spPr/>
        <p:txBody>
          <a:bodyPr/>
          <a:lstStyle/>
          <a:p>
            <a:r>
              <a:rPr lang="ar-DZ" dirty="0" smtClean="0"/>
              <a:t>التبادل يجب أن يكون ذو مساهمة فعلية في العملية التقييمية ولذلك يجب الانصات لأفكار العامل ومقترحاته حتى يشعر بالمساهمة الذاتية في مشروع المؤسسة يكون مستعدا لتطبيقه</a:t>
            </a:r>
          </a:p>
          <a:p>
            <a:r>
              <a:rPr lang="ar-DZ" dirty="0" smtClean="0"/>
              <a:t>تلخيص النقاط العامة والحصول على تعهد من العامل والمسير بتحقيق النقاط المتفق على تحقيقها مستقبلا  </a:t>
            </a:r>
            <a:endParaRPr lang="ar-DZ" dirty="0"/>
          </a:p>
        </p:txBody>
      </p:sp>
    </p:spTree>
    <p:extLst>
      <p:ext uri="{BB962C8B-B14F-4D97-AF65-F5344CB8AC3E}">
        <p14:creationId xmlns="" xmlns:p14="http://schemas.microsoft.com/office/powerpoint/2010/main" val="42006255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الطور الثالث: متابعة الاتفاق</a:t>
            </a:r>
            <a:endParaRPr lang="ar-DZ" dirty="0"/>
          </a:p>
        </p:txBody>
      </p:sp>
      <p:sp>
        <p:nvSpPr>
          <p:cNvPr id="3" name="Espace réservé du contenu 2"/>
          <p:cNvSpPr>
            <a:spLocks noGrp="1"/>
          </p:cNvSpPr>
          <p:nvPr>
            <p:ph idx="1"/>
          </p:nvPr>
        </p:nvSpPr>
        <p:spPr/>
        <p:txBody>
          <a:bodyPr>
            <a:normAutofit lnSpcReduction="10000"/>
          </a:bodyPr>
          <a:lstStyle/>
          <a:p>
            <a:r>
              <a:rPr lang="ar-DZ" dirty="0" smtClean="0"/>
              <a:t>يحقق الموظف الأهداف التي تعهد بتحقيقها ويحقق المسير ويوفر الوسائل الكفيلة لتحقيقها المتفق عليها في طور سابق</a:t>
            </a:r>
          </a:p>
          <a:p>
            <a:r>
              <a:rPr lang="ar-DZ" dirty="0" smtClean="0"/>
              <a:t>هذه المتابعة يجب القيام بها في الثلاثة أشهر التي تلي المقابلة الأولى حتى يتم معاينة الأعمال المنفذة وفحص احتياجات الدعم الاضافية</a:t>
            </a:r>
          </a:p>
          <a:p>
            <a:r>
              <a:rPr lang="ar-DZ" dirty="0" smtClean="0"/>
              <a:t>المسير والموظف يجب أن يواصلوا حديثهم واتفاقاتهم حول اسهاماتهم في تحقيق الأهداف المسطرة</a:t>
            </a:r>
          </a:p>
          <a:p>
            <a:r>
              <a:rPr lang="ar-DZ" dirty="0" smtClean="0"/>
              <a:t>كما يجب احترام التعهدات من الطرفين، ضمان رد الفعل بصفة مستمرة (الإشراف المستمر)،استمرار التعديلات  </a:t>
            </a:r>
            <a:endParaRPr lang="ar-DZ" dirty="0"/>
          </a:p>
        </p:txBody>
      </p:sp>
    </p:spTree>
    <p:extLst>
      <p:ext uri="{BB962C8B-B14F-4D97-AF65-F5344CB8AC3E}">
        <p14:creationId xmlns="" xmlns:p14="http://schemas.microsoft.com/office/powerpoint/2010/main" val="18333733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الطور الثالث: حصيلة المردودية</a:t>
            </a:r>
            <a:endParaRPr lang="ar-DZ" dirty="0"/>
          </a:p>
        </p:txBody>
      </p:sp>
      <p:sp>
        <p:nvSpPr>
          <p:cNvPr id="3" name="Espace réservé du contenu 2"/>
          <p:cNvSpPr>
            <a:spLocks noGrp="1"/>
          </p:cNvSpPr>
          <p:nvPr>
            <p:ph idx="1"/>
          </p:nvPr>
        </p:nvSpPr>
        <p:spPr/>
        <p:txBody>
          <a:bodyPr/>
          <a:lstStyle/>
          <a:p>
            <a:r>
              <a:rPr lang="ar-DZ" dirty="0" smtClean="0"/>
              <a:t>يعتبر هذا الطور مهما لأنه يسمح للموظف والمسير أو المشرف بالقيام بالتعليق على أعمال الموظف وتحقيق الأهداف المسطرة بالرجوع إلى محتوى شبكة الطور الأول( التحدث </a:t>
            </a:r>
            <a:r>
              <a:rPr lang="ar-DZ" dirty="0" err="1" smtClean="0"/>
              <a:t>والإتفاق</a:t>
            </a:r>
            <a:r>
              <a:rPr lang="ar-DZ" dirty="0" smtClean="0"/>
              <a:t>).</a:t>
            </a:r>
          </a:p>
          <a:p>
            <a:r>
              <a:rPr lang="ar-DZ" dirty="0" smtClean="0"/>
              <a:t>إذا كانت المردودية المطلوبة تتحقق باستمرار فتصبح هذه الحصيلة عبارة عن مرحلة خاتمة لدورة التقييم </a:t>
            </a:r>
          </a:p>
          <a:p>
            <a:r>
              <a:rPr lang="ar-DZ" dirty="0" smtClean="0"/>
              <a:t>تعتبر هذه المرحلة مقابلة تجرى لتقييم كفاءات وأعمال الفرد </a:t>
            </a:r>
            <a:r>
              <a:rPr lang="ar-DZ" smtClean="0"/>
              <a:t>العامل ومهاراته.   </a:t>
            </a:r>
            <a:endParaRPr lang="ar-DZ" dirty="0"/>
          </a:p>
        </p:txBody>
      </p:sp>
    </p:spTree>
    <p:extLst>
      <p:ext uri="{BB962C8B-B14F-4D97-AF65-F5344CB8AC3E}">
        <p14:creationId xmlns="" xmlns:p14="http://schemas.microsoft.com/office/powerpoint/2010/main" val="3220104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مراحل عملية التكوين</a:t>
            </a:r>
            <a:endParaRPr lang="ar-DZ" dirty="0"/>
          </a:p>
        </p:txBody>
      </p:sp>
      <p:graphicFrame>
        <p:nvGraphicFramePr>
          <p:cNvPr id="4" name="Espace réservé du contenu 3"/>
          <p:cNvGraphicFramePr>
            <a:graphicFrameLocks noGrp="1"/>
          </p:cNvGraphicFramePr>
          <p:nvPr>
            <p:ph idx="1"/>
            <p:extLst>
              <p:ext uri="{D42A27DB-BD31-4B8C-83A1-F6EECF244321}">
                <p14:modId xmlns="" xmlns:p14="http://schemas.microsoft.com/office/powerpoint/2010/main" val="3629316886"/>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93529572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سياسة الأجور</a:t>
            </a:r>
            <a:endParaRPr lang="ar-DZ" dirty="0"/>
          </a:p>
        </p:txBody>
      </p:sp>
      <p:sp>
        <p:nvSpPr>
          <p:cNvPr id="3" name="Espace réservé du contenu 2"/>
          <p:cNvSpPr>
            <a:spLocks noGrp="1"/>
          </p:cNvSpPr>
          <p:nvPr>
            <p:ph idx="1"/>
          </p:nvPr>
        </p:nvSpPr>
        <p:spPr/>
        <p:txBody>
          <a:bodyPr/>
          <a:lstStyle/>
          <a:p>
            <a:r>
              <a:rPr lang="ar-DZ" dirty="0" smtClean="0"/>
              <a:t>الأجر كمفهوم حسب المدرسة الكلاسيكية: هو ثمن العمل ويتحدد طبقا للقيمة على أساس عدد ساعات العمل اللازمة لإنتاج السلع لحفظ العامل على وظيفته و هو ما يعرف ب: مستوى الكفاف.</a:t>
            </a:r>
          </a:p>
          <a:p>
            <a:r>
              <a:rPr lang="ar-DZ" dirty="0" smtClean="0"/>
              <a:t>كما أن العمل الأجر حسب تايلور يرتكز على الاستمرارية في العمل و الإنتاجية.</a:t>
            </a:r>
          </a:p>
          <a:p>
            <a:r>
              <a:rPr lang="ar-DZ" dirty="0" smtClean="0"/>
              <a:t>بالنسبة ل: مايو مدرسة العلاقات الإنسانية فهي تدعو إلى العدالة في الأجور نظرا لتأثيرها على الروح المعنوية. </a:t>
            </a:r>
            <a:endParaRPr lang="ar-DZ" dirty="0"/>
          </a:p>
        </p:txBody>
      </p:sp>
    </p:spTree>
    <p:extLst>
      <p:ext uri="{BB962C8B-B14F-4D97-AF65-F5344CB8AC3E}">
        <p14:creationId xmlns="" xmlns:p14="http://schemas.microsoft.com/office/powerpoint/2010/main" val="28070500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مفهوم الأجر:</a:t>
            </a:r>
            <a:endParaRPr lang="ar-DZ" dirty="0"/>
          </a:p>
        </p:txBody>
      </p:sp>
      <p:sp>
        <p:nvSpPr>
          <p:cNvPr id="3" name="Espace réservé du contenu 2"/>
          <p:cNvSpPr>
            <a:spLocks noGrp="1"/>
          </p:cNvSpPr>
          <p:nvPr>
            <p:ph idx="1"/>
          </p:nvPr>
        </p:nvSpPr>
        <p:spPr/>
        <p:txBody>
          <a:bodyPr/>
          <a:lstStyle/>
          <a:p>
            <a:r>
              <a:rPr lang="ar-DZ" dirty="0" smtClean="0"/>
              <a:t>هو حسب الاتفاقية الدولية للعمل بانه ما يقدر نقدا من مرتب أو كسب وتحديد قيمته بالتراضي أو عن طريق القوانين أو اللوائح القومية، أو يستحق الدفع بموجب عقد خدمة (موثق أو غير موثق) أبرم بين صاحب العمل والعامل نظير خدماته التي قدمها أو يقدمها.</a:t>
            </a:r>
          </a:p>
          <a:p>
            <a:r>
              <a:rPr lang="ar-DZ" dirty="0" smtClean="0"/>
              <a:t>يمكن تعرفه على أنه ثمن أو سعر بيع قوة العمل</a:t>
            </a:r>
          </a:p>
          <a:p>
            <a:r>
              <a:rPr lang="ar-DZ" dirty="0" smtClean="0"/>
              <a:t>هو ما تدفعه المنظمة لعامليها سواء كان هذا الدفع نقدي أو لا لقاء الجهد المبذول عضلي او فكري</a:t>
            </a:r>
            <a:endParaRPr lang="ar-DZ" dirty="0"/>
          </a:p>
        </p:txBody>
      </p:sp>
    </p:spTree>
    <p:extLst>
      <p:ext uri="{BB962C8B-B14F-4D97-AF65-F5344CB8AC3E}">
        <p14:creationId xmlns="" xmlns:p14="http://schemas.microsoft.com/office/powerpoint/2010/main" val="25924243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مفهوم الأجر الاقتصادي والقانوني:</a:t>
            </a:r>
            <a:endParaRPr lang="ar-DZ" dirty="0"/>
          </a:p>
        </p:txBody>
      </p:sp>
      <p:sp>
        <p:nvSpPr>
          <p:cNvPr id="3" name="Espace réservé du contenu 2"/>
          <p:cNvSpPr>
            <a:spLocks noGrp="1"/>
          </p:cNvSpPr>
          <p:nvPr>
            <p:ph idx="1"/>
          </p:nvPr>
        </p:nvSpPr>
        <p:spPr/>
        <p:txBody>
          <a:bodyPr>
            <a:normAutofit lnSpcReduction="10000"/>
          </a:bodyPr>
          <a:lstStyle/>
          <a:p>
            <a:r>
              <a:rPr lang="ar-DZ" dirty="0" smtClean="0"/>
              <a:t>اقتصاديا: هو جميع الأجور التي تكون على شكل مكافآت يتحصل عليها الأفراد مقابل ما يبذلونه من جهد وتتضمن الأجر بالساعة أو الأسبوع للعمال الصناعيين والمرتبات الشهرية للعمال والمشرفين .</a:t>
            </a:r>
          </a:p>
          <a:p>
            <a:r>
              <a:rPr lang="ar-DZ" dirty="0" smtClean="0"/>
              <a:t>قانونيا : يمكن تعريف الأجور بعبارة وجيزة على أنه : المقابل المالي الطي يدفع للعامل مقابل العمل الذي يقدمه للمنظمة وهذا ما تضمنته المادة 80 من قانون العمل : للعامل الحق في أجر مقابل العمل المؤدى ويتقاضى بموجبه مرتب أو دخلا يتناسب ونتائج العمل.</a:t>
            </a:r>
            <a:endParaRPr lang="ar-DZ" dirty="0"/>
          </a:p>
        </p:txBody>
      </p:sp>
    </p:spTree>
    <p:extLst>
      <p:ext uri="{BB962C8B-B14F-4D97-AF65-F5344CB8AC3E}">
        <p14:creationId xmlns="" xmlns:p14="http://schemas.microsoft.com/office/powerpoint/2010/main" val="11132395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dirty="0" smtClean="0"/>
              <a:t>أهمية الأجور:</a:t>
            </a:r>
            <a:br>
              <a:rPr lang="ar-DZ" dirty="0" smtClean="0"/>
            </a:br>
            <a:endParaRPr lang="ar-DZ" dirty="0"/>
          </a:p>
        </p:txBody>
      </p:sp>
      <p:sp>
        <p:nvSpPr>
          <p:cNvPr id="3" name="Espace réservé du contenu 2"/>
          <p:cNvSpPr>
            <a:spLocks noGrp="1"/>
          </p:cNvSpPr>
          <p:nvPr>
            <p:ph idx="1"/>
          </p:nvPr>
        </p:nvSpPr>
        <p:spPr/>
        <p:txBody>
          <a:bodyPr/>
          <a:lstStyle/>
          <a:p>
            <a:r>
              <a:rPr lang="ar-DZ" dirty="0" smtClean="0"/>
              <a:t>تعتبر أحد أهم الحوافز خاصة في مجتمعاتنا المعاصرة.</a:t>
            </a:r>
          </a:p>
          <a:p>
            <a:r>
              <a:rPr lang="ar-DZ" dirty="0" smtClean="0"/>
              <a:t>هي وسيلة اشباع </a:t>
            </a:r>
            <a:r>
              <a:rPr lang="ar-DZ" dirty="0" err="1" smtClean="0"/>
              <a:t>للإحتياجات</a:t>
            </a:r>
            <a:r>
              <a:rPr lang="ar-DZ" dirty="0" smtClean="0"/>
              <a:t> المادية والاجتماعية.</a:t>
            </a:r>
          </a:p>
          <a:p>
            <a:r>
              <a:rPr lang="ar-DZ" dirty="0" err="1" smtClean="0"/>
              <a:t>يعتبرالاجر</a:t>
            </a:r>
            <a:r>
              <a:rPr lang="ar-DZ" dirty="0" smtClean="0"/>
              <a:t> من أهم العوامل التي تدفع الفرد للعمل وزيادة الإنتاجية.</a:t>
            </a:r>
          </a:p>
          <a:p>
            <a:r>
              <a:rPr lang="ar-DZ" dirty="0" smtClean="0"/>
              <a:t>يمكن لسياسة الأجور أن تلعب دورا مهما في توزيع الموارد البشرية و اليد العاملة المختصة.</a:t>
            </a:r>
            <a:endParaRPr lang="ar-DZ" dirty="0"/>
          </a:p>
        </p:txBody>
      </p:sp>
    </p:spTree>
    <p:extLst>
      <p:ext uri="{BB962C8B-B14F-4D97-AF65-F5344CB8AC3E}">
        <p14:creationId xmlns="" xmlns:p14="http://schemas.microsoft.com/office/powerpoint/2010/main" val="37949196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err="1" smtClean="0"/>
              <a:t>الإعتبارات</a:t>
            </a:r>
            <a:r>
              <a:rPr lang="ar-DZ" dirty="0" smtClean="0"/>
              <a:t> الخاصة بالأجر:</a:t>
            </a:r>
            <a:endParaRPr lang="ar-DZ" dirty="0"/>
          </a:p>
        </p:txBody>
      </p:sp>
      <p:sp>
        <p:nvSpPr>
          <p:cNvPr id="3" name="Espace réservé du contenu 2"/>
          <p:cNvSpPr>
            <a:spLocks noGrp="1"/>
          </p:cNvSpPr>
          <p:nvPr>
            <p:ph idx="1"/>
          </p:nvPr>
        </p:nvSpPr>
        <p:spPr/>
        <p:txBody>
          <a:bodyPr>
            <a:normAutofit lnSpcReduction="10000"/>
          </a:bodyPr>
          <a:lstStyle/>
          <a:p>
            <a:r>
              <a:rPr lang="ar-DZ" dirty="0" err="1" smtClean="0"/>
              <a:t>الإعتبارات</a:t>
            </a:r>
            <a:r>
              <a:rPr lang="ar-DZ" dirty="0" smtClean="0"/>
              <a:t> الاقتصادية: يتحدد الأجر نتيجة لظروف العرض والطلب المتعلقة باقتصاد الدولة .</a:t>
            </a:r>
          </a:p>
          <a:p>
            <a:r>
              <a:rPr lang="ar-DZ" dirty="0" smtClean="0"/>
              <a:t>الاعتبارات الاجتماعية: ينظر الفرد إلى الأجر على أنه المقابل لمستواه و مهاراته و مؤهله العلمي الذي يفسر الاختلافات الاجتماعية الناجمة عن الفروق في الأجر.</a:t>
            </a:r>
          </a:p>
          <a:p>
            <a:r>
              <a:rPr lang="ar-DZ" dirty="0" smtClean="0"/>
              <a:t>الاعتبارات النفسية: هي وسيلة اشباع نفسية و هي من الدوافع الأساسية للعمل.</a:t>
            </a:r>
          </a:p>
          <a:p>
            <a:r>
              <a:rPr lang="ar-DZ" dirty="0" smtClean="0"/>
              <a:t>الاعتبارات الأخلاقية: يجب أن يكون الأجر عادلا ويتوافق وحاجيات الفرد الضرورية.</a:t>
            </a:r>
          </a:p>
          <a:p>
            <a:pPr marL="0" indent="0">
              <a:buNone/>
            </a:pPr>
            <a:endParaRPr lang="ar-DZ" dirty="0"/>
          </a:p>
        </p:txBody>
      </p:sp>
    </p:spTree>
    <p:extLst>
      <p:ext uri="{BB962C8B-B14F-4D97-AF65-F5344CB8AC3E}">
        <p14:creationId xmlns="" xmlns:p14="http://schemas.microsoft.com/office/powerpoint/2010/main" val="8439063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أنواع الأجر:</a:t>
            </a:r>
            <a:endParaRPr lang="ar-DZ" dirty="0"/>
          </a:p>
        </p:txBody>
      </p:sp>
      <p:sp>
        <p:nvSpPr>
          <p:cNvPr id="3" name="Espace réservé du contenu 2"/>
          <p:cNvSpPr>
            <a:spLocks noGrp="1"/>
          </p:cNvSpPr>
          <p:nvPr>
            <p:ph idx="1"/>
          </p:nvPr>
        </p:nvSpPr>
        <p:spPr/>
        <p:txBody>
          <a:bodyPr/>
          <a:lstStyle/>
          <a:p>
            <a:r>
              <a:rPr lang="ar-DZ" dirty="0" smtClean="0"/>
              <a:t>الأجر الدوري: هو القابل للتكرار كل فترة مثل الأجر الأساسي.</a:t>
            </a:r>
          </a:p>
          <a:p>
            <a:r>
              <a:rPr lang="ar-DZ" dirty="0" smtClean="0"/>
              <a:t>الأجر الغير دوري هو الذي يدفع على فترات زمنية طويلة لا تتفق و دورية الأجر كما أنه ليس مقابلا صريحا للوظيفة مثل المنح النقدية التي يحصل عليها في المناسبات كمنح الأعياد، و المكافآت السنوية.</a:t>
            </a:r>
          </a:p>
          <a:p>
            <a:r>
              <a:rPr lang="ar-DZ" dirty="0" smtClean="0"/>
              <a:t>الأجر الإسمي: هو المبلغ الذي يتقاضاه العامل لقاء العمل الذي يقوم به</a:t>
            </a:r>
          </a:p>
          <a:p>
            <a:endParaRPr lang="ar-DZ" dirty="0"/>
          </a:p>
        </p:txBody>
      </p:sp>
    </p:spTree>
    <p:extLst>
      <p:ext uri="{BB962C8B-B14F-4D97-AF65-F5344CB8AC3E}">
        <p14:creationId xmlns="" xmlns:p14="http://schemas.microsoft.com/office/powerpoint/2010/main" val="30626264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تابع لأنواع الأجر:</a:t>
            </a:r>
            <a:endParaRPr lang="ar-DZ" dirty="0"/>
          </a:p>
        </p:txBody>
      </p:sp>
      <p:sp>
        <p:nvSpPr>
          <p:cNvPr id="3" name="Espace réservé du contenu 2"/>
          <p:cNvSpPr>
            <a:spLocks noGrp="1"/>
          </p:cNvSpPr>
          <p:nvPr>
            <p:ph idx="1"/>
          </p:nvPr>
        </p:nvSpPr>
        <p:spPr/>
        <p:txBody>
          <a:bodyPr>
            <a:normAutofit fontScale="92500" lnSpcReduction="20000"/>
          </a:bodyPr>
          <a:lstStyle/>
          <a:p>
            <a:r>
              <a:rPr lang="ar-DZ" dirty="0" smtClean="0"/>
              <a:t>الأجر الحقيقي: هو قيمة الأجر الإسمي و قدرته على اشباع الحاجات أو هو مقدار السلع و الخدمات التي يمكن أن يحصل عليها العامل بأجره النقدي.</a:t>
            </a:r>
          </a:p>
          <a:p>
            <a:r>
              <a:rPr lang="ar-DZ" dirty="0" smtClean="0"/>
              <a:t>الأجر النقدي: يتكون الأجر النقدي من جزأين: جزء ثابت، يدفع بشكل دوري ، وجزء متحرك يرتبط بظروف العمل والجهد المبذول من جانب العامل</a:t>
            </a:r>
          </a:p>
          <a:p>
            <a:r>
              <a:rPr lang="ar-DZ" dirty="0" smtClean="0"/>
              <a:t>الأجر العيني: هو مقابل غير نقدي يظهر في شكل خدمات تقدمها المنظمة للعامل و من أمثلتها الضمان الاجتماعي والرعاية الصحية، المواصلات، الإطعام أثناء العمل الخ....</a:t>
            </a:r>
          </a:p>
          <a:p>
            <a:r>
              <a:rPr lang="ar-DZ" dirty="0" err="1" smtClean="0"/>
              <a:t>إجممالي</a:t>
            </a:r>
            <a:r>
              <a:rPr lang="ar-DZ" dirty="0" smtClean="0"/>
              <a:t> الأجر: هو ما يستحقه الفرد من أجر كمقابل للوظيفة قبل الخصم و الاستقطاعات.</a:t>
            </a:r>
            <a:endParaRPr lang="ar-DZ" dirty="0"/>
          </a:p>
        </p:txBody>
      </p:sp>
    </p:spTree>
    <p:extLst>
      <p:ext uri="{BB962C8B-B14F-4D97-AF65-F5344CB8AC3E}">
        <p14:creationId xmlns="" xmlns:p14="http://schemas.microsoft.com/office/powerpoint/2010/main" val="4241175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المبادئ التي يقوم عليها الأجر:</a:t>
            </a:r>
            <a:endParaRPr lang="ar-DZ" dirty="0"/>
          </a:p>
        </p:txBody>
      </p:sp>
      <p:sp>
        <p:nvSpPr>
          <p:cNvPr id="3" name="Espace réservé du contenu 2"/>
          <p:cNvSpPr>
            <a:spLocks noGrp="1"/>
          </p:cNvSpPr>
          <p:nvPr>
            <p:ph idx="1"/>
          </p:nvPr>
        </p:nvSpPr>
        <p:spPr/>
        <p:txBody>
          <a:bodyPr/>
          <a:lstStyle/>
          <a:p>
            <a:r>
              <a:rPr lang="ar-DZ" dirty="0" smtClean="0"/>
              <a:t>الأجر وفق القانون الجزائري يقوم على أسس ثابتة هي:</a:t>
            </a:r>
          </a:p>
          <a:p>
            <a:r>
              <a:rPr lang="ar-DZ" dirty="0" smtClean="0"/>
              <a:t>مبدأ الارتباط بين العمل والأجر: هو ثمن مقابل للعمل المقدم حيث أن العمل مرتبط بواقعة شرطية هي تقديم العمل كما جاء في المادة 8à من القانون 90-11 بحيث لا يكون الأجر مستحق الأداء إلا بعد إنجاز العمل المسند للفرد و تنفيذه.</a:t>
            </a:r>
          </a:p>
          <a:p>
            <a:r>
              <a:rPr lang="ar-DZ" dirty="0" smtClean="0"/>
              <a:t>مبدأ المساواة: ينص المبدأ على المساواة بين الرجل والمرأة من حيث التوظيف والمعاملة والمساواة في منح الأجور للعمل الذي يكون في نفس المستوى والنوع و المؤهل. </a:t>
            </a:r>
            <a:endParaRPr lang="ar-DZ" dirty="0"/>
          </a:p>
        </p:txBody>
      </p:sp>
    </p:spTree>
    <p:extLst>
      <p:ext uri="{BB962C8B-B14F-4D97-AF65-F5344CB8AC3E}">
        <p14:creationId xmlns="" xmlns:p14="http://schemas.microsoft.com/office/powerpoint/2010/main" val="35895939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dirty="0" smtClean="0"/>
              <a:t>تابع لمبادئ الأجر:</a:t>
            </a:r>
            <a:br>
              <a:rPr lang="ar-DZ" dirty="0" smtClean="0"/>
            </a:br>
            <a:endParaRPr lang="ar-DZ" dirty="0"/>
          </a:p>
        </p:txBody>
      </p:sp>
      <p:sp>
        <p:nvSpPr>
          <p:cNvPr id="3" name="Espace réservé du contenu 2"/>
          <p:cNvSpPr>
            <a:spLocks noGrp="1"/>
          </p:cNvSpPr>
          <p:nvPr>
            <p:ph idx="1"/>
          </p:nvPr>
        </p:nvSpPr>
        <p:spPr/>
        <p:txBody>
          <a:bodyPr/>
          <a:lstStyle/>
          <a:p>
            <a:r>
              <a:rPr lang="ar-DZ" dirty="0" smtClean="0"/>
              <a:t>مبدأ التقدير والدفع </a:t>
            </a:r>
            <a:r>
              <a:rPr lang="ar-DZ" dirty="0" err="1" smtClean="0"/>
              <a:t>النقدي:يصر</a:t>
            </a:r>
            <a:r>
              <a:rPr lang="ar-DZ" dirty="0" smtClean="0"/>
              <a:t> المشرع الجزائري على ضرورة تقدير الأجور بوسائل نقدية محضة وفي هذا الصدد نصت المادة 137 من قانون العمل الصادرة في 1978 على أنه يعبر عن الأجور بمبالغ نقدية ويدفع بوسائل نقدية فقط.</a:t>
            </a:r>
          </a:p>
          <a:p>
            <a:r>
              <a:rPr lang="ar-DZ" dirty="0" smtClean="0"/>
              <a:t>مبدأ الدفع الكلي المنتظم وعدم قابلية التجزئة حيث ينص القانون في حق العامل في الحصول على أجره كاملا بصورة دورية منتظمة.</a:t>
            </a:r>
            <a:endParaRPr lang="ar-DZ" dirty="0"/>
          </a:p>
        </p:txBody>
      </p:sp>
    </p:spTree>
    <p:extLst>
      <p:ext uri="{BB962C8B-B14F-4D97-AF65-F5344CB8AC3E}">
        <p14:creationId xmlns="" xmlns:p14="http://schemas.microsoft.com/office/powerpoint/2010/main" val="16948344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معايير تحديد الأجور:</a:t>
            </a:r>
            <a:endParaRPr lang="ar-DZ" dirty="0"/>
          </a:p>
        </p:txBody>
      </p:sp>
      <p:sp>
        <p:nvSpPr>
          <p:cNvPr id="3" name="Espace réservé du contenu 2"/>
          <p:cNvSpPr>
            <a:spLocks noGrp="1"/>
          </p:cNvSpPr>
          <p:nvPr>
            <p:ph idx="1"/>
          </p:nvPr>
        </p:nvSpPr>
        <p:spPr/>
        <p:txBody>
          <a:bodyPr>
            <a:normAutofit fontScale="85000" lnSpcReduction="20000"/>
          </a:bodyPr>
          <a:lstStyle/>
          <a:p>
            <a:r>
              <a:rPr lang="ar-DZ" b="1" dirty="0" smtClean="0"/>
              <a:t>الأداء: هو القياس الإجرائي للعمل بالمقارنة مع النتائج</a:t>
            </a:r>
          </a:p>
          <a:p>
            <a:endParaRPr lang="ar-DZ" b="1" dirty="0"/>
          </a:p>
          <a:p>
            <a:r>
              <a:rPr lang="ar-DZ" b="1" dirty="0" smtClean="0"/>
              <a:t>الجهد: يستخدم الجهد المبذول كثيرا في تقييم أداء الأشخاص، وتعتبر مكافأة الجهد أحد الأمثلة التقليدية لمكافأة الوسائل بدلا من الغيابات.</a:t>
            </a:r>
          </a:p>
          <a:p>
            <a:r>
              <a:rPr lang="ar-DZ" b="1" dirty="0" smtClean="0"/>
              <a:t>الأقدمية: تسود الأقدمية كأساس لمنح العوائد في كل المنظمات خاصة الحكومية.</a:t>
            </a:r>
          </a:p>
          <a:p>
            <a:r>
              <a:rPr lang="ar-DZ" b="1" dirty="0" smtClean="0"/>
              <a:t>المؤهل العلمي: والخبرة عاملان مهمان في تحديد الأجر .</a:t>
            </a:r>
          </a:p>
          <a:p>
            <a:r>
              <a:rPr lang="ar-DZ" b="1" dirty="0" smtClean="0"/>
              <a:t>مستوى صعوبة الوظيفة : يعتبر مستوى صعوبة الوظيفة من بين المعايير التي يعتمد عليها في تحديد الأجر.</a:t>
            </a:r>
          </a:p>
          <a:p>
            <a:r>
              <a:rPr lang="ar-DZ" b="1" dirty="0" smtClean="0"/>
              <a:t>الوقت: يستخدم في الوظائف التي لا ترتبط بوقت محدد أو برنامج معين و إنما يحدد الاجر على أساس الوقت المقدر.</a:t>
            </a:r>
            <a:endParaRPr lang="ar-DZ" b="1" dirty="0"/>
          </a:p>
        </p:txBody>
      </p:sp>
    </p:spTree>
    <p:extLst>
      <p:ext uri="{BB962C8B-B14F-4D97-AF65-F5344CB8AC3E}">
        <p14:creationId xmlns="" xmlns:p14="http://schemas.microsoft.com/office/powerpoint/2010/main" val="1218749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شروط عملية التكوين</a:t>
            </a:r>
            <a:endParaRPr lang="ar-DZ" dirty="0"/>
          </a:p>
        </p:txBody>
      </p:sp>
      <p:sp>
        <p:nvSpPr>
          <p:cNvPr id="3" name="Espace réservé du contenu 2"/>
          <p:cNvSpPr>
            <a:spLocks noGrp="1"/>
          </p:cNvSpPr>
          <p:nvPr>
            <p:ph idx="1"/>
          </p:nvPr>
        </p:nvSpPr>
        <p:spPr/>
        <p:txBody>
          <a:bodyPr>
            <a:normAutofit lnSpcReduction="10000"/>
          </a:bodyPr>
          <a:lstStyle/>
          <a:p>
            <a:r>
              <a:rPr lang="ar-DZ" dirty="0" smtClean="0"/>
              <a:t>-تشخيص احتياجات التكوين وتلبيتها يجب أن لا يعيق تقدم المشاريع، بحيث يجب برمجته في الزمن المناسب.</a:t>
            </a:r>
          </a:p>
          <a:p>
            <a:r>
              <a:rPr lang="ar-DZ" dirty="0" smtClean="0"/>
              <a:t>تحليل الاحتياجات التكوينية يسعى إلى تحديد ما إذا كانت مشاكل الفعالية في المؤسسة يمكن تحسينها عن طريق التكوين أم أن المشكل مرتبط بالتنظيم ، بحيث لا يمكن حل كل مشاكل المؤسسة بالتكوين.</a:t>
            </a:r>
          </a:p>
          <a:p>
            <a:r>
              <a:rPr lang="ar-DZ" dirty="0" smtClean="0"/>
              <a:t>من الضروري أن يفهم العامل </a:t>
            </a:r>
            <a:r>
              <a:rPr lang="ar-DZ" dirty="0" smtClean="0"/>
              <a:t>مدى </a:t>
            </a:r>
            <a:r>
              <a:rPr lang="ar-DZ" dirty="0" smtClean="0"/>
              <a:t>أهمية التكوين الذي سوف يخضع له .</a:t>
            </a:r>
          </a:p>
          <a:p>
            <a:r>
              <a:rPr lang="ar-DZ" dirty="0" smtClean="0"/>
              <a:t>يجب خلق جو مناسب للتكوين والتعلم و التمرن. </a:t>
            </a:r>
            <a:endParaRPr lang="ar-DZ" dirty="0"/>
          </a:p>
        </p:txBody>
      </p:sp>
    </p:spTree>
    <p:extLst>
      <p:ext uri="{BB962C8B-B14F-4D97-AF65-F5344CB8AC3E}">
        <p14:creationId xmlns="" xmlns:p14="http://schemas.microsoft.com/office/powerpoint/2010/main" val="244870169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22114"/>
          </a:xfrm>
        </p:spPr>
        <p:txBody>
          <a:bodyPr>
            <a:normAutofit fontScale="90000"/>
          </a:bodyPr>
          <a:lstStyle/>
          <a:p>
            <a:r>
              <a:rPr lang="ar-DZ" dirty="0" smtClean="0"/>
              <a:t>أنظمة دفع الأجور:</a:t>
            </a:r>
            <a:br>
              <a:rPr lang="ar-DZ" dirty="0" smtClean="0"/>
            </a:br>
            <a:endParaRPr lang="ar-DZ" dirty="0"/>
          </a:p>
        </p:txBody>
      </p:sp>
      <p:sp>
        <p:nvSpPr>
          <p:cNvPr id="3" name="Espace réservé du contenu 2"/>
          <p:cNvSpPr>
            <a:spLocks noGrp="1"/>
          </p:cNvSpPr>
          <p:nvPr>
            <p:ph idx="1"/>
          </p:nvPr>
        </p:nvSpPr>
        <p:spPr/>
        <p:txBody>
          <a:bodyPr>
            <a:normAutofit lnSpcReduction="10000"/>
          </a:bodyPr>
          <a:lstStyle/>
          <a:p>
            <a:r>
              <a:rPr lang="ar-DZ" dirty="0" smtClean="0"/>
              <a:t>هناك نظامين أساسيين تعتمد عليهما المؤسسات وهما نظام الأجر الزمني ونظام الأجر بالإنتاج (الاجر التشجيعي).</a:t>
            </a:r>
          </a:p>
          <a:p>
            <a:r>
              <a:rPr lang="ar-DZ" dirty="0" smtClean="0"/>
              <a:t>1-نظام الأجر الزمني: وهو الأجر الذي يدفع على أساس الوقت أو المدة الزمنية التي يقضيها العامل في المؤسسة أي في المنصب المهني</a:t>
            </a:r>
          </a:p>
          <a:p>
            <a:r>
              <a:rPr lang="ar-DZ" dirty="0" smtClean="0"/>
              <a:t>حالات الاعتماد على الأجر الزمني: </a:t>
            </a:r>
          </a:p>
          <a:p>
            <a:r>
              <a:rPr lang="ar-DZ" dirty="0" smtClean="0"/>
              <a:t>في الوظائف التي يصعب تقييمها كما، عدم قدرة </a:t>
            </a:r>
            <a:r>
              <a:rPr lang="ar-DZ" dirty="0" err="1" smtClean="0"/>
              <a:t>المؤسسو</a:t>
            </a:r>
            <a:r>
              <a:rPr lang="ar-DZ" dirty="0" smtClean="0"/>
              <a:t> على مراقبة الإنتاج كما، الاهتمام بالنوعية أكثر من الكم، ان تكون العلاقة بين كمية الانتاج والجهد المبذول غير واضحة.</a:t>
            </a:r>
            <a:endParaRPr lang="ar-DZ" dirty="0"/>
          </a:p>
        </p:txBody>
      </p:sp>
    </p:spTree>
    <p:extLst>
      <p:ext uri="{BB962C8B-B14F-4D97-AF65-F5344CB8AC3E}">
        <p14:creationId xmlns="" xmlns:p14="http://schemas.microsoft.com/office/powerpoint/2010/main" val="8746469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مزايا وعيوب الأجر الزمني: </a:t>
            </a:r>
            <a:endParaRPr lang="ar-DZ" dirty="0"/>
          </a:p>
        </p:txBody>
      </p:sp>
      <p:sp>
        <p:nvSpPr>
          <p:cNvPr id="3" name="Espace réservé du contenu 2"/>
          <p:cNvSpPr>
            <a:spLocks noGrp="1"/>
          </p:cNvSpPr>
          <p:nvPr>
            <p:ph idx="1"/>
          </p:nvPr>
        </p:nvSpPr>
        <p:spPr/>
        <p:txBody>
          <a:bodyPr/>
          <a:lstStyle/>
          <a:p>
            <a:r>
              <a:rPr lang="ar-DZ" dirty="0" smtClean="0"/>
              <a:t>مزاياه: سهولة تطبيقه ، يحد من انتشار المنافسة السلبية بين الموظفين، شعور العمال </a:t>
            </a:r>
            <a:r>
              <a:rPr lang="ar-DZ" dirty="0" err="1" smtClean="0"/>
              <a:t>بالإطمئنان</a:t>
            </a:r>
            <a:r>
              <a:rPr lang="ar-DZ" dirty="0" smtClean="0"/>
              <a:t> نتيجة ضمان الدخل الشهري، </a:t>
            </a:r>
            <a:r>
              <a:rPr lang="ar-DZ" dirty="0"/>
              <a:t>س</a:t>
            </a:r>
            <a:r>
              <a:rPr lang="ar-DZ" dirty="0" smtClean="0"/>
              <a:t>هولة إدراج كتلة الأجور في الميزانية المالية، تحقيق المساواة في الأجور.</a:t>
            </a:r>
          </a:p>
          <a:p>
            <a:r>
              <a:rPr lang="ar-DZ" dirty="0" smtClean="0"/>
              <a:t>العيوب: لا يحفز العمل على تنمية مهاراتهم</a:t>
            </a:r>
          </a:p>
          <a:p>
            <a:r>
              <a:rPr lang="ar-DZ" dirty="0" smtClean="0"/>
              <a:t>لا يشجع العمال ذوي الكفاءات العالية على </a:t>
            </a:r>
            <a:r>
              <a:rPr lang="ar-DZ" dirty="0" err="1" smtClean="0"/>
              <a:t>الإبتكار</a:t>
            </a:r>
            <a:r>
              <a:rPr lang="ar-DZ" dirty="0" smtClean="0"/>
              <a:t>.</a:t>
            </a:r>
            <a:endParaRPr lang="ar-DZ" dirty="0"/>
          </a:p>
        </p:txBody>
      </p:sp>
    </p:spTree>
    <p:extLst>
      <p:ext uri="{BB962C8B-B14F-4D97-AF65-F5344CB8AC3E}">
        <p14:creationId xmlns="" xmlns:p14="http://schemas.microsoft.com/office/powerpoint/2010/main" val="347235506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2-نظام الأجر بالإنتاج:</a:t>
            </a:r>
            <a:endParaRPr lang="ar-DZ" dirty="0"/>
          </a:p>
        </p:txBody>
      </p:sp>
      <p:sp>
        <p:nvSpPr>
          <p:cNvPr id="3" name="Espace réservé du contenu 2"/>
          <p:cNvSpPr>
            <a:spLocks noGrp="1"/>
          </p:cNvSpPr>
          <p:nvPr>
            <p:ph idx="1"/>
          </p:nvPr>
        </p:nvSpPr>
        <p:spPr/>
        <p:txBody>
          <a:bodyPr/>
          <a:lstStyle/>
          <a:p>
            <a:r>
              <a:rPr lang="ar-DZ" dirty="0" smtClean="0"/>
              <a:t>في هذا النظام يتم دفع الأجر على أساس انتاجية العامل والتي تنقسم إلى </a:t>
            </a:r>
            <a:r>
              <a:rPr lang="ar-DZ" dirty="0" err="1" smtClean="0"/>
              <a:t>أنتاجية</a:t>
            </a:r>
            <a:r>
              <a:rPr lang="ar-DZ" dirty="0" smtClean="0"/>
              <a:t> فردية و انتاجية جماعية ويختلف الأجر الذي يحصل عليه باختلاف الأساليب التي تعتمدها المؤسسة في تحديد أجر الوحدات المنتجة وهناك طريقتان لتحديد الأجر حسب </a:t>
            </a:r>
            <a:r>
              <a:rPr lang="ar-DZ" dirty="0" err="1" smtClean="0"/>
              <a:t>الأنتاج</a:t>
            </a:r>
            <a:r>
              <a:rPr lang="ar-DZ" dirty="0" smtClean="0"/>
              <a:t> هما: </a:t>
            </a:r>
          </a:p>
          <a:p>
            <a:r>
              <a:rPr lang="ar-DZ" dirty="0" smtClean="0"/>
              <a:t>أجر القطعة الواحدة: هنا يحصل العمال على مقابل كل قطعة منتجة مهما بلغ عددها، أي عدد الوحدات المنتجة يضرب في أجر القطعة الواحدة</a:t>
            </a:r>
          </a:p>
          <a:p>
            <a:endParaRPr lang="ar-DZ" dirty="0"/>
          </a:p>
        </p:txBody>
      </p:sp>
    </p:spTree>
    <p:extLst>
      <p:ext uri="{BB962C8B-B14F-4D97-AF65-F5344CB8AC3E}">
        <p14:creationId xmlns="" xmlns:p14="http://schemas.microsoft.com/office/powerpoint/2010/main" val="165188560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dirty="0" smtClean="0"/>
              <a:t>تابع للأجر بالقطعة:</a:t>
            </a:r>
            <a:br>
              <a:rPr lang="ar-DZ" dirty="0" smtClean="0"/>
            </a:br>
            <a:endParaRPr lang="ar-DZ" dirty="0"/>
          </a:p>
        </p:txBody>
      </p:sp>
      <p:sp>
        <p:nvSpPr>
          <p:cNvPr id="3" name="Espace réservé du contenu 2"/>
          <p:cNvSpPr>
            <a:spLocks noGrp="1"/>
          </p:cNvSpPr>
          <p:nvPr>
            <p:ph idx="1"/>
          </p:nvPr>
        </p:nvSpPr>
        <p:spPr/>
        <p:txBody>
          <a:bodyPr/>
          <a:lstStyle/>
          <a:p>
            <a:r>
              <a:rPr lang="ar-DZ" dirty="0" smtClean="0"/>
              <a:t>أجر القطعة المتغير: هنا يحدد لمستويين للإنتاج ولكل مستوى سعر محدد كمثال على ذلك:</a:t>
            </a:r>
          </a:p>
          <a:p>
            <a:r>
              <a:rPr lang="ar-DZ" dirty="0" smtClean="0"/>
              <a:t>-أجر القطعة المنتجة 100دج إذا كان عدد القطع المنتجة أقل أو يساوي 49 قطعة.</a:t>
            </a:r>
          </a:p>
          <a:p>
            <a:r>
              <a:rPr lang="ar-DZ" dirty="0" smtClean="0"/>
              <a:t>-أجر القطعة المنتجة يساوي 150 دج إذا كان عدد القطع المنتجة أكبر أو يساوي 50 قطعة.</a:t>
            </a:r>
            <a:endParaRPr lang="ar-DZ" dirty="0"/>
          </a:p>
        </p:txBody>
      </p:sp>
    </p:spTree>
    <p:extLst>
      <p:ext uri="{BB962C8B-B14F-4D97-AF65-F5344CB8AC3E}">
        <p14:creationId xmlns="" xmlns:p14="http://schemas.microsoft.com/office/powerpoint/2010/main" val="371485695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dirty="0" smtClean="0"/>
              <a:t>طرق تحفيز العمال للإنتاج:</a:t>
            </a:r>
            <a:br>
              <a:rPr lang="ar-DZ" dirty="0" smtClean="0"/>
            </a:br>
            <a:endParaRPr lang="ar-DZ" dirty="0"/>
          </a:p>
        </p:txBody>
      </p:sp>
      <p:sp>
        <p:nvSpPr>
          <p:cNvPr id="3" name="Espace réservé du contenu 2"/>
          <p:cNvSpPr>
            <a:spLocks noGrp="1"/>
          </p:cNvSpPr>
          <p:nvPr>
            <p:ph idx="1"/>
          </p:nvPr>
        </p:nvSpPr>
        <p:spPr/>
        <p:txBody>
          <a:bodyPr/>
          <a:lstStyle/>
          <a:p>
            <a:r>
              <a:rPr lang="ar-DZ" dirty="0" smtClean="0"/>
              <a:t>طريقة تايلور: اعتمد تايلور على دراسة حركات العمال خلال الزمن من أجل تحديد مستوى قياس الإنتاج، فإذا كان إنتاج العامل أقل من المستوى القياسي فإنه يحصل على أجر معين عن كل وحدة منتجة، أما إذا بلغ  إنتاجه المستوى القياسي وتعداه فإنه يحصل على أجر أكبر مقابل كل وحدة منتجة. </a:t>
            </a:r>
            <a:endParaRPr lang="ar-DZ" dirty="0"/>
          </a:p>
        </p:txBody>
      </p:sp>
    </p:spTree>
    <p:extLst>
      <p:ext uri="{BB962C8B-B14F-4D97-AF65-F5344CB8AC3E}">
        <p14:creationId xmlns="" xmlns:p14="http://schemas.microsoft.com/office/powerpoint/2010/main" val="115699031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طريقة ميريك:</a:t>
            </a:r>
            <a:endParaRPr lang="ar-DZ" dirty="0"/>
          </a:p>
        </p:txBody>
      </p:sp>
      <p:sp>
        <p:nvSpPr>
          <p:cNvPr id="3" name="Espace réservé du contenu 2"/>
          <p:cNvSpPr>
            <a:spLocks noGrp="1"/>
          </p:cNvSpPr>
          <p:nvPr>
            <p:ph idx="1"/>
          </p:nvPr>
        </p:nvSpPr>
        <p:spPr/>
        <p:txBody>
          <a:bodyPr>
            <a:normAutofit/>
          </a:bodyPr>
          <a:lstStyle/>
          <a:p>
            <a:pPr marL="0" indent="0">
              <a:buNone/>
            </a:pPr>
            <a:r>
              <a:rPr lang="ar-DZ" dirty="0" smtClean="0"/>
              <a:t>تعتمد هذه الطريقة على تحديد ثلاث فئات للأجر وهي:</a:t>
            </a:r>
          </a:p>
          <a:p>
            <a:pPr marL="0" indent="0">
              <a:buNone/>
            </a:pPr>
            <a:r>
              <a:rPr lang="ar-DZ" dirty="0" smtClean="0"/>
              <a:t>فئة العمال ذوي الكفاءة العالية، فئة العمال ذوي الكفاءة المتوسطة وفئة العمال ذوي الكفاءة المنخفضة ولكل فئة مستوى قياسي من الانتاج وإذا بلغ العامل 83 بالمئة من هذا المستوى فإنه يحصل على علاوة على إنتاجه وإذا حقق 100 بالمئة من هذا المستوى فإنه يحصل على العلاوة السابقة وعلاوة اضافية. </a:t>
            </a:r>
            <a:endParaRPr lang="ar-DZ" dirty="0"/>
          </a:p>
        </p:txBody>
      </p:sp>
    </p:spTree>
    <p:extLst>
      <p:ext uri="{BB962C8B-B14F-4D97-AF65-F5344CB8AC3E}">
        <p14:creationId xmlns="" xmlns:p14="http://schemas.microsoft.com/office/powerpoint/2010/main" val="177467849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طريقة جانت:</a:t>
            </a:r>
            <a:endParaRPr lang="ar-DZ" dirty="0"/>
          </a:p>
        </p:txBody>
      </p:sp>
      <p:sp>
        <p:nvSpPr>
          <p:cNvPr id="3" name="Espace réservé du contenu 2"/>
          <p:cNvSpPr>
            <a:spLocks noGrp="1"/>
          </p:cNvSpPr>
          <p:nvPr>
            <p:ph idx="1"/>
          </p:nvPr>
        </p:nvSpPr>
        <p:spPr/>
        <p:txBody>
          <a:bodyPr/>
          <a:lstStyle/>
          <a:p>
            <a:r>
              <a:rPr lang="ar-DZ" dirty="0" smtClean="0"/>
              <a:t>في هذه الطريقة يتم تحديد وقت قياسي للإنتاج فإنه يحصل على علاوة إضافية كنسبة من الوقت المستغرق في العمل، فإذا تجاوز إنتاج العامل المستوى القياسي فإنه يستحق أجر أعلى عن كل قطعة منتجة، لكنه لا يعاقب في حالة تحقيقه لإنتاج أقل من المستوى القياسي وبالتالي فهو يحصل على حد أدنى من الأجر يكون مضمون وهو أجر الوقت المستغرق في الإنتاج. </a:t>
            </a:r>
            <a:endParaRPr lang="ar-DZ" dirty="0"/>
          </a:p>
        </p:txBody>
      </p:sp>
    </p:spTree>
    <p:extLst>
      <p:ext uri="{BB962C8B-B14F-4D97-AF65-F5344CB8AC3E}">
        <p14:creationId xmlns="" xmlns:p14="http://schemas.microsoft.com/office/powerpoint/2010/main" val="198691760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الأجر على الإنتاج الجماعي:</a:t>
            </a:r>
            <a:endParaRPr lang="ar-DZ" dirty="0"/>
          </a:p>
        </p:txBody>
      </p:sp>
      <p:sp>
        <p:nvSpPr>
          <p:cNvPr id="3" name="Espace réservé du contenu 2"/>
          <p:cNvSpPr>
            <a:spLocks noGrp="1"/>
          </p:cNvSpPr>
          <p:nvPr>
            <p:ph idx="1"/>
          </p:nvPr>
        </p:nvSpPr>
        <p:spPr/>
        <p:txBody>
          <a:bodyPr/>
          <a:lstStyle/>
          <a:p>
            <a:r>
              <a:rPr lang="ar-DZ" dirty="0" smtClean="0"/>
              <a:t>بموجب هذه الطريقة يتم دفع أجور العاملين على أساس الجهد الجماعي وليس الجهد الفردي المبذول في العمل، وبذلك تكون عملية تحديد الأجر وتوزيعه على الأفراد ينتمون لمجموعة حسب الأسس المتفق عليها ويسمى بالتعويض الجماعي، حيث يحدد رقم قياسي معين للإنتاج وفي حالة </a:t>
            </a:r>
            <a:r>
              <a:rPr lang="ar-DZ" dirty="0" err="1" smtClean="0"/>
              <a:t>إستيفاء</a:t>
            </a:r>
            <a:r>
              <a:rPr lang="ar-DZ" dirty="0" smtClean="0"/>
              <a:t> المستوى القياسي المحدد للإنتاج في العمل أو تجاوزه يتم تحديد أجر إضافي إلى الأجر السابق ويقسم على الأفراد العاملين الذين ساهموا في إنجاز هذا العمل.</a:t>
            </a:r>
            <a:endParaRPr lang="ar-DZ" dirty="0"/>
          </a:p>
        </p:txBody>
      </p:sp>
    </p:spTree>
    <p:extLst>
      <p:ext uri="{BB962C8B-B14F-4D97-AF65-F5344CB8AC3E}">
        <p14:creationId xmlns="" xmlns:p14="http://schemas.microsoft.com/office/powerpoint/2010/main" val="353407637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مكونات نظام الأجور:</a:t>
            </a:r>
            <a:endParaRPr lang="ar-DZ" dirty="0"/>
          </a:p>
        </p:txBody>
      </p:sp>
      <p:sp>
        <p:nvSpPr>
          <p:cNvPr id="3" name="Espace réservé du contenu 2"/>
          <p:cNvSpPr>
            <a:spLocks noGrp="1"/>
          </p:cNvSpPr>
          <p:nvPr>
            <p:ph idx="1"/>
          </p:nvPr>
        </p:nvSpPr>
        <p:spPr/>
        <p:txBody>
          <a:bodyPr>
            <a:normAutofit lnSpcReduction="10000"/>
          </a:bodyPr>
          <a:lstStyle/>
          <a:p>
            <a:r>
              <a:rPr lang="ar-DZ" dirty="0" smtClean="0"/>
              <a:t>يمكن تصنيف مكونات الأجر إلى عنصرين أساسيين هما الأجر الثابت والأجر المتغير</a:t>
            </a:r>
          </a:p>
          <a:p>
            <a:r>
              <a:rPr lang="ar-DZ" dirty="0" smtClean="0"/>
              <a:t>اولا: الأجر الثابت: يدفع عن الوقت الذي يستغرقه الفرد في العمل حسب نظام الأجور المتعلق بالمنظمة وحسب طبيعة العمل ويتشكل من ثلاثة عناصر أساسية هي:</a:t>
            </a:r>
          </a:p>
          <a:p>
            <a:r>
              <a:rPr lang="ar-DZ" dirty="0" smtClean="0"/>
              <a:t>الأجر الوطني الأدنى المضمون: وهو الحد الأدنى الذي تحدده السلطة العامة وفق نص قانوني.</a:t>
            </a:r>
          </a:p>
          <a:p>
            <a:r>
              <a:rPr lang="ar-DZ" dirty="0" smtClean="0"/>
              <a:t>الأجر </a:t>
            </a:r>
            <a:r>
              <a:rPr lang="ar-DZ" dirty="0" err="1" smtClean="0"/>
              <a:t>الأساسي:يكون</a:t>
            </a:r>
            <a:r>
              <a:rPr lang="ar-DZ" dirty="0" smtClean="0"/>
              <a:t> حسب تحديد و تصنيف الوظيفة في الوظيف العمومي في مقابل لترتيب الأجور يحدد أجر الفرد. </a:t>
            </a:r>
          </a:p>
          <a:p>
            <a:endParaRPr lang="ar-DZ" dirty="0" smtClean="0"/>
          </a:p>
          <a:p>
            <a:endParaRPr lang="ar-DZ" dirty="0"/>
          </a:p>
        </p:txBody>
      </p:sp>
    </p:spTree>
    <p:extLst>
      <p:ext uri="{BB962C8B-B14F-4D97-AF65-F5344CB8AC3E}">
        <p14:creationId xmlns="" xmlns:p14="http://schemas.microsoft.com/office/powerpoint/2010/main" val="307626566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تابع لمكونات الأجر:</a:t>
            </a:r>
            <a:endParaRPr lang="ar-DZ" dirty="0"/>
          </a:p>
        </p:txBody>
      </p:sp>
      <p:sp>
        <p:nvSpPr>
          <p:cNvPr id="3" name="Espace réservé du contenu 2"/>
          <p:cNvSpPr>
            <a:spLocks noGrp="1"/>
          </p:cNvSpPr>
          <p:nvPr>
            <p:ph idx="1"/>
          </p:nvPr>
        </p:nvSpPr>
        <p:spPr/>
        <p:txBody>
          <a:bodyPr>
            <a:normAutofit fontScale="92500"/>
          </a:bodyPr>
          <a:lstStyle/>
          <a:p>
            <a:r>
              <a:rPr lang="ar-DZ" dirty="0" smtClean="0"/>
              <a:t>التعويضات الثابتة الملحقة: الأجر الثابت لا يقتصر على عنصر الأجر الأساسي فقط حيث أنه غالبا ما تلحق به مجموعة من العناصر مثل التعويضات والأقدمية ومقابل الساعات الإضافية ، ظروف العمل الخاصة (عمل ليلي ، تناوبي، منطقة العمل).</a:t>
            </a:r>
          </a:p>
          <a:p>
            <a:r>
              <a:rPr lang="ar-DZ" dirty="0" smtClean="0"/>
              <a:t>ثانيا : الأجر المتغير: تتمثل في التعويضات للعمل الإضافي أو العمل </a:t>
            </a:r>
            <a:r>
              <a:rPr lang="ar-DZ" dirty="0" err="1" smtClean="0"/>
              <a:t>النتاوبي</a:t>
            </a:r>
            <a:r>
              <a:rPr lang="ar-DZ" dirty="0" smtClean="0"/>
              <a:t> و تكون في شكل مكافآت,</a:t>
            </a:r>
          </a:p>
          <a:p>
            <a:r>
              <a:rPr lang="ar-DZ" dirty="0" smtClean="0"/>
              <a:t>الاقتطاعات: يقتطع جزء من دخل العامل ويوجه لمصالح التأمين الصحي، والضريبة على الدخل. وفي بعض المرات يقتطع جزء خاص بالغيابات </a:t>
            </a:r>
            <a:r>
              <a:rPr lang="ar-DZ" dirty="0" err="1" smtClean="0"/>
              <a:t>والتأخرات</a:t>
            </a:r>
            <a:r>
              <a:rPr lang="ar-DZ" dirty="0" smtClean="0"/>
              <a:t>.</a:t>
            </a:r>
          </a:p>
          <a:p>
            <a:endParaRPr lang="ar-DZ" dirty="0"/>
          </a:p>
        </p:txBody>
      </p:sp>
    </p:spTree>
    <p:extLst>
      <p:ext uri="{BB962C8B-B14F-4D97-AF65-F5344CB8AC3E}">
        <p14:creationId xmlns="" xmlns:p14="http://schemas.microsoft.com/office/powerpoint/2010/main" val="10382546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تعيين وتحليل احتياجات التكوين</a:t>
            </a:r>
            <a:endParaRPr lang="ar-DZ" dirty="0"/>
          </a:p>
        </p:txBody>
      </p:sp>
      <p:graphicFrame>
        <p:nvGraphicFramePr>
          <p:cNvPr id="4" name="Espace réservé du contenu 3"/>
          <p:cNvGraphicFramePr>
            <a:graphicFrameLocks noGrp="1"/>
          </p:cNvGraphicFramePr>
          <p:nvPr>
            <p:ph idx="1"/>
            <p:extLst>
              <p:ext uri="{D42A27DB-BD31-4B8C-83A1-F6EECF244321}">
                <p14:modId xmlns="" xmlns:p14="http://schemas.microsoft.com/office/powerpoint/2010/main" val="2839639830"/>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148240497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خطوات تصميم نظام الأجور</a:t>
            </a:r>
            <a:endParaRPr lang="ar-DZ" dirty="0"/>
          </a:p>
        </p:txBody>
      </p:sp>
      <p:graphicFrame>
        <p:nvGraphicFramePr>
          <p:cNvPr id="4" name="Espace réservé du contenu 3"/>
          <p:cNvGraphicFramePr>
            <a:graphicFrameLocks noGrp="1"/>
          </p:cNvGraphicFramePr>
          <p:nvPr>
            <p:ph idx="1"/>
            <p:extLst>
              <p:ext uri="{D42A27DB-BD31-4B8C-83A1-F6EECF244321}">
                <p14:modId xmlns="" xmlns:p14="http://schemas.microsoft.com/office/powerpoint/2010/main" val="2700074665"/>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197575258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تابع </a:t>
            </a:r>
            <a:endParaRPr lang="ar-DZ" dirty="0"/>
          </a:p>
        </p:txBody>
      </p:sp>
      <p:graphicFrame>
        <p:nvGraphicFramePr>
          <p:cNvPr id="4" name="Espace réservé du contenu 3"/>
          <p:cNvGraphicFramePr>
            <a:graphicFrameLocks noGrp="1"/>
          </p:cNvGraphicFramePr>
          <p:nvPr>
            <p:ph idx="1"/>
            <p:extLst>
              <p:ext uri="{D42A27DB-BD31-4B8C-83A1-F6EECF244321}">
                <p14:modId xmlns="" xmlns:p14="http://schemas.microsoft.com/office/powerpoint/2010/main" val="3212390525"/>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149886089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الإشراف والتأطير</a:t>
            </a:r>
            <a:endParaRPr lang="ar-DZ" dirty="0"/>
          </a:p>
        </p:txBody>
      </p:sp>
      <p:sp>
        <p:nvSpPr>
          <p:cNvPr id="3" name="Espace réservé du contenu 2"/>
          <p:cNvSpPr>
            <a:spLocks noGrp="1"/>
          </p:cNvSpPr>
          <p:nvPr>
            <p:ph idx="1"/>
          </p:nvPr>
        </p:nvSpPr>
        <p:spPr/>
        <p:txBody>
          <a:bodyPr/>
          <a:lstStyle/>
          <a:p>
            <a:r>
              <a:rPr lang="ar-DZ" dirty="0" smtClean="0"/>
              <a:t>من الضروري تأطير العاملين لضمان السير الحسن للمنظمة.</a:t>
            </a:r>
          </a:p>
          <a:p>
            <a:r>
              <a:rPr lang="ar-DZ" dirty="0" smtClean="0"/>
              <a:t>ترتكز فعالية المنظمة على النتائج المالية والنوعية والخدمات المقدمة للزبون والتي تكون كنتيجة لعمل الأفراد في العمل وبالتالي فإن كل شخص موجود في مؤسسة العمل يلعب دورا فعال في تحقيق النتائج المستهدفة.</a:t>
            </a:r>
          </a:p>
          <a:p>
            <a:pPr marL="0" indent="0">
              <a:buNone/>
            </a:pPr>
            <a:r>
              <a:rPr lang="ar-DZ" dirty="0" smtClean="0"/>
              <a:t>جودة العمل وتحقيق أهداف المؤسسة ترتكز على عملية الإشراف.</a:t>
            </a:r>
          </a:p>
          <a:p>
            <a:pPr marL="0" indent="0">
              <a:buNone/>
            </a:pPr>
            <a:endParaRPr lang="ar-DZ" dirty="0" smtClean="0"/>
          </a:p>
        </p:txBody>
      </p:sp>
    </p:spTree>
    <p:extLst>
      <p:ext uri="{BB962C8B-B14F-4D97-AF65-F5344CB8AC3E}">
        <p14:creationId xmlns="" xmlns:p14="http://schemas.microsoft.com/office/powerpoint/2010/main" val="51301495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79512" y="120710"/>
            <a:ext cx="8744080" cy="9571851"/>
          </a:xfrm>
          <a:prstGeom prst="rect">
            <a:avLst/>
          </a:prstGeom>
          <a:noFill/>
        </p:spPr>
        <p:txBody>
          <a:bodyPr wrap="square" rtlCol="1">
            <a:spAutoFit/>
          </a:bodyPr>
          <a:lstStyle/>
          <a:p>
            <a:r>
              <a:rPr lang="ar-DZ" sz="3200" dirty="0" smtClean="0">
                <a:latin typeface="Simplified Arabic" panose="02020603050405020304" pitchFamily="18" charset="-78"/>
                <a:cs typeface="Simplified Arabic" panose="02020603050405020304" pitchFamily="18" charset="-78"/>
              </a:rPr>
              <a:t>خلال مراحل الإشراف يعمل المسير على توظيف ، تقييم، تحديد احتياجات التكوين، لذلك عليه أن يكون يقضا بالنسبة للعمل المنجز ، للفريق والأعضاء المكونين له.</a:t>
            </a:r>
          </a:p>
          <a:p>
            <a:r>
              <a:rPr lang="ar-DZ" sz="3200" dirty="0" smtClean="0">
                <a:latin typeface="Simplified Arabic" panose="02020603050405020304" pitchFamily="18" charset="-78"/>
                <a:cs typeface="Simplified Arabic" panose="02020603050405020304" pitchFamily="18" charset="-78"/>
              </a:rPr>
              <a:t>يجب على المسير أن يهتم بالدرجة الأولى بجو العمل والتعاون </a:t>
            </a:r>
            <a:r>
              <a:rPr lang="ar-DZ" sz="3200" dirty="0" err="1" smtClean="0">
                <a:latin typeface="Simplified Arabic" panose="02020603050405020304" pitchFamily="18" charset="-78"/>
                <a:cs typeface="Simplified Arabic" panose="02020603050405020304" pitchFamily="18" charset="-78"/>
              </a:rPr>
              <a:t>والإنسجام</a:t>
            </a:r>
            <a:r>
              <a:rPr lang="ar-DZ" sz="3200" dirty="0" smtClean="0">
                <a:latin typeface="Simplified Arabic" panose="02020603050405020304" pitchFamily="18" charset="-78"/>
                <a:cs typeface="Simplified Arabic" panose="02020603050405020304" pitchFamily="18" charset="-78"/>
              </a:rPr>
              <a:t> وتوضيح مهام العمل تفاديا للغموض، كما أنه مطالب بتقدير احتياجات المؤسسة فيما يخص الكفاءات والموارد التي هي في حاجة إليها، كما أن من واجباته تقديم الدعم للأشخاص العاملين معه.</a:t>
            </a:r>
          </a:p>
          <a:p>
            <a:endParaRPr lang="ar-DZ" sz="2400" dirty="0">
              <a:latin typeface="Simplified Arabic" panose="02020603050405020304" pitchFamily="18" charset="-78"/>
              <a:cs typeface="Simplified Arabic" panose="02020603050405020304" pitchFamily="18" charset="-78"/>
            </a:endParaRPr>
          </a:p>
          <a:p>
            <a:endParaRPr lang="ar-DZ" sz="2400" dirty="0" smtClean="0">
              <a:latin typeface="Simplified Arabic" panose="02020603050405020304" pitchFamily="18" charset="-78"/>
              <a:cs typeface="Simplified Arabic" panose="02020603050405020304" pitchFamily="18" charset="-78"/>
            </a:endParaRPr>
          </a:p>
          <a:p>
            <a:endParaRPr lang="ar-DZ" sz="2400" dirty="0">
              <a:latin typeface="Simplified Arabic" panose="02020603050405020304" pitchFamily="18" charset="-78"/>
              <a:cs typeface="Simplified Arabic" panose="02020603050405020304" pitchFamily="18" charset="-78"/>
            </a:endParaRPr>
          </a:p>
          <a:p>
            <a:endParaRPr lang="ar-DZ" dirty="0" smtClean="0"/>
          </a:p>
          <a:p>
            <a:endParaRPr lang="ar-DZ" dirty="0"/>
          </a:p>
          <a:p>
            <a:endParaRPr lang="ar-DZ" dirty="0" smtClean="0"/>
          </a:p>
          <a:p>
            <a:endParaRPr lang="ar-DZ" dirty="0"/>
          </a:p>
          <a:p>
            <a:endParaRPr lang="ar-DZ" dirty="0" smtClean="0"/>
          </a:p>
          <a:p>
            <a:endParaRPr lang="ar-DZ" dirty="0"/>
          </a:p>
          <a:p>
            <a:endParaRPr lang="ar-DZ" dirty="0" smtClean="0"/>
          </a:p>
          <a:p>
            <a:endParaRPr lang="ar-DZ" dirty="0"/>
          </a:p>
          <a:p>
            <a:endParaRPr lang="ar-DZ" dirty="0" smtClean="0"/>
          </a:p>
          <a:p>
            <a:endParaRPr lang="ar-DZ" dirty="0"/>
          </a:p>
          <a:p>
            <a:endParaRPr lang="ar-DZ" dirty="0" smtClean="0"/>
          </a:p>
          <a:p>
            <a:endParaRPr lang="ar-DZ" dirty="0"/>
          </a:p>
          <a:p>
            <a:endParaRPr lang="ar-DZ" dirty="0" smtClean="0"/>
          </a:p>
          <a:p>
            <a:endParaRPr lang="ar-DZ" dirty="0"/>
          </a:p>
          <a:p>
            <a:endParaRPr lang="ar-DZ" dirty="0" smtClean="0"/>
          </a:p>
          <a:p>
            <a:endParaRPr lang="ar-DZ" dirty="0"/>
          </a:p>
        </p:txBody>
      </p:sp>
    </p:spTree>
    <p:extLst>
      <p:ext uri="{BB962C8B-B14F-4D97-AF65-F5344CB8AC3E}">
        <p14:creationId xmlns="" xmlns:p14="http://schemas.microsoft.com/office/powerpoint/2010/main" val="248951512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دورة الإشراف</a:t>
            </a:r>
            <a:endParaRPr lang="ar-DZ" dirty="0"/>
          </a:p>
        </p:txBody>
      </p:sp>
      <p:graphicFrame>
        <p:nvGraphicFramePr>
          <p:cNvPr id="5" name="Espace réservé du contenu 4"/>
          <p:cNvGraphicFramePr>
            <a:graphicFrameLocks noGrp="1"/>
          </p:cNvGraphicFramePr>
          <p:nvPr>
            <p:ph idx="1"/>
            <p:extLst>
              <p:ext uri="{D42A27DB-BD31-4B8C-83A1-F6EECF244321}">
                <p14:modId xmlns="" xmlns:p14="http://schemas.microsoft.com/office/powerpoint/2010/main" val="1870028136"/>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218300818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مفهوم خطوات الإشراف</a:t>
            </a:r>
            <a:endParaRPr lang="ar-DZ" dirty="0"/>
          </a:p>
        </p:txBody>
      </p:sp>
      <p:graphicFrame>
        <p:nvGraphicFramePr>
          <p:cNvPr id="4" name="Espace réservé du contenu 3"/>
          <p:cNvGraphicFramePr>
            <a:graphicFrameLocks noGrp="1"/>
          </p:cNvGraphicFramePr>
          <p:nvPr>
            <p:ph idx="1"/>
            <p:extLst>
              <p:ext uri="{D42A27DB-BD31-4B8C-83A1-F6EECF244321}">
                <p14:modId xmlns="" xmlns:p14="http://schemas.microsoft.com/office/powerpoint/2010/main" val="2889963679"/>
              </p:ext>
            </p:extLst>
          </p:nvPr>
        </p:nvGraphicFramePr>
        <p:xfrm>
          <a:off x="457200" y="1600200"/>
          <a:ext cx="8229600" cy="4328160"/>
        </p:xfrm>
        <a:graphic>
          <a:graphicData uri="http://schemas.openxmlformats.org/drawingml/2006/table">
            <a:tbl>
              <a:tblPr rtl="1" firstRow="1" bandRow="1">
                <a:tableStyleId>{5C22544A-7EE6-4342-B048-85BDC9FD1C3A}</a:tableStyleId>
              </a:tblPr>
              <a:tblGrid>
                <a:gridCol w="1992972"/>
                <a:gridCol w="6236628"/>
              </a:tblGrid>
              <a:tr h="370840">
                <a:tc>
                  <a:txBody>
                    <a:bodyPr/>
                    <a:lstStyle/>
                    <a:p>
                      <a:pPr rtl="1"/>
                      <a:r>
                        <a:rPr lang="ar-DZ" sz="2000" dirty="0" smtClean="0"/>
                        <a:t>التخطيط</a:t>
                      </a:r>
                      <a:endParaRPr lang="ar-DZ" sz="2000" dirty="0"/>
                    </a:p>
                  </a:txBody>
                  <a:tcPr/>
                </a:tc>
                <a:tc>
                  <a:txBody>
                    <a:bodyPr/>
                    <a:lstStyle/>
                    <a:p>
                      <a:pPr rtl="1"/>
                      <a:r>
                        <a:rPr lang="ar-DZ" sz="2000" dirty="0" smtClean="0"/>
                        <a:t>يعني التحديد المسبق لما يجب أن ينجز للآجال</a:t>
                      </a:r>
                      <a:r>
                        <a:rPr lang="ar-DZ" sz="2000" baseline="0" dirty="0" smtClean="0"/>
                        <a:t>، للموارد الضرورية وكذلك النتائج المنتظرة.</a:t>
                      </a:r>
                      <a:endParaRPr lang="ar-DZ" sz="2000" dirty="0"/>
                    </a:p>
                  </a:txBody>
                  <a:tcPr/>
                </a:tc>
              </a:tr>
              <a:tr h="370840">
                <a:tc>
                  <a:txBody>
                    <a:bodyPr/>
                    <a:lstStyle/>
                    <a:p>
                      <a:pPr rtl="1"/>
                      <a:r>
                        <a:rPr lang="ar-DZ" sz="2000" dirty="0" smtClean="0"/>
                        <a:t>التنظيم</a:t>
                      </a:r>
                      <a:endParaRPr lang="ar-DZ" sz="2000" dirty="0"/>
                    </a:p>
                  </a:txBody>
                  <a:tcPr/>
                </a:tc>
                <a:tc>
                  <a:txBody>
                    <a:bodyPr/>
                    <a:lstStyle/>
                    <a:p>
                      <a:pPr rtl="1"/>
                      <a:r>
                        <a:rPr lang="ar-DZ" sz="2000" dirty="0" smtClean="0"/>
                        <a:t>يعني وضع كل ما يجب</a:t>
                      </a:r>
                      <a:r>
                        <a:rPr lang="ar-DZ" sz="2000" baseline="0" dirty="0" smtClean="0"/>
                        <a:t> من إجراءات ووسائل وموارد من أجل ضمان تحقيق النتائج المرجوة، يتعين معرفة من يقوم بالعمل بأي امكانيات وبأي طرق ووسائل وفي هذه المرحلة المسؤول من الدرجة الأولى يجب عليه التوضيح الدقيق لمتطلبات العمل لمعاونيه</a:t>
                      </a:r>
                      <a:endParaRPr lang="ar-DZ" sz="2000" dirty="0"/>
                    </a:p>
                  </a:txBody>
                  <a:tcPr/>
                </a:tc>
              </a:tr>
              <a:tr h="370840">
                <a:tc>
                  <a:txBody>
                    <a:bodyPr/>
                    <a:lstStyle/>
                    <a:p>
                      <a:pPr rtl="1"/>
                      <a:r>
                        <a:rPr lang="ar-DZ" sz="2000" dirty="0" smtClean="0"/>
                        <a:t>التسيير</a:t>
                      </a:r>
                      <a:endParaRPr lang="ar-DZ" sz="2000" dirty="0"/>
                    </a:p>
                  </a:txBody>
                  <a:tcPr/>
                </a:tc>
                <a:tc>
                  <a:txBody>
                    <a:bodyPr/>
                    <a:lstStyle/>
                    <a:p>
                      <a:pPr rtl="1"/>
                      <a:r>
                        <a:rPr lang="ar-DZ" sz="2000" dirty="0" smtClean="0"/>
                        <a:t>اي أن نضع كل الوسائل لإنجاز العمل وهذا معناه أن يكون هناك تنسيق لكل الموارد من أجل بلوغ الأهداف المقصودة وتلبية حاجيات</a:t>
                      </a:r>
                      <a:r>
                        <a:rPr lang="ar-DZ" sz="2000" baseline="0" dirty="0" smtClean="0"/>
                        <a:t> الزبون، كما أن المسير تقع عليه مسؤولية تجنيد فريقه وإظهار قدراته القيادية حتى يحث العمال على إنجاز العمل.</a:t>
                      </a:r>
                      <a:endParaRPr lang="ar-DZ" sz="2000" dirty="0"/>
                    </a:p>
                  </a:txBody>
                  <a:tcPr/>
                </a:tc>
              </a:tr>
              <a:tr h="370840">
                <a:tc>
                  <a:txBody>
                    <a:bodyPr/>
                    <a:lstStyle/>
                    <a:p>
                      <a:pPr rtl="1"/>
                      <a:r>
                        <a:rPr lang="ar-DZ" sz="2000" dirty="0" smtClean="0"/>
                        <a:t>الرقابة</a:t>
                      </a:r>
                      <a:endParaRPr lang="ar-DZ" sz="2000" dirty="0"/>
                    </a:p>
                  </a:txBody>
                  <a:tcPr/>
                </a:tc>
                <a:tc>
                  <a:txBody>
                    <a:bodyPr/>
                    <a:lstStyle/>
                    <a:p>
                      <a:pPr rtl="1"/>
                      <a:r>
                        <a:rPr lang="ar-DZ" sz="2000" dirty="0" smtClean="0"/>
                        <a:t>أي أن المسؤول</a:t>
                      </a:r>
                      <a:r>
                        <a:rPr lang="ar-DZ" sz="2000" baseline="0" dirty="0" smtClean="0"/>
                        <a:t> تقع عليه المسؤولية بالدرجة الأولى لجمع أكبر عدد من المعلومات الممكنة حول احترام المميزات التقنية و نوعية الإنتاج ثم يعطي للعمال عرض رجعي على العمل المنجز,</a:t>
                      </a:r>
                      <a:endParaRPr lang="ar-DZ" sz="2000" dirty="0"/>
                    </a:p>
                  </a:txBody>
                  <a:tcPr/>
                </a:tc>
              </a:tr>
            </a:tbl>
          </a:graphicData>
        </a:graphic>
      </p:graphicFrame>
    </p:spTree>
    <p:extLst>
      <p:ext uri="{BB962C8B-B14F-4D97-AF65-F5344CB8AC3E}">
        <p14:creationId xmlns="" xmlns:p14="http://schemas.microsoft.com/office/powerpoint/2010/main" val="161268698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تسيير الوقت والأولويات</a:t>
            </a:r>
            <a:endParaRPr lang="ar-DZ" dirty="0"/>
          </a:p>
        </p:txBody>
      </p:sp>
      <p:sp>
        <p:nvSpPr>
          <p:cNvPr id="3" name="Espace réservé du contenu 2"/>
          <p:cNvSpPr>
            <a:spLocks noGrp="1"/>
          </p:cNvSpPr>
          <p:nvPr>
            <p:ph idx="1"/>
          </p:nvPr>
        </p:nvSpPr>
        <p:spPr/>
        <p:txBody>
          <a:bodyPr/>
          <a:lstStyle/>
          <a:p>
            <a:r>
              <a:rPr lang="ar-DZ" dirty="0" smtClean="0"/>
              <a:t>تسيير الوقت من أهم العناصر في إدارة تنظيم العمل لذلك من الضروري معرفة المبادئ الأساسية للتسيير الفعال للوقت.</a:t>
            </a:r>
            <a:endParaRPr lang="ar-DZ" dirty="0"/>
          </a:p>
        </p:txBody>
      </p:sp>
    </p:spTree>
    <p:extLst>
      <p:ext uri="{BB962C8B-B14F-4D97-AF65-F5344CB8AC3E}">
        <p14:creationId xmlns="" xmlns:p14="http://schemas.microsoft.com/office/powerpoint/2010/main" val="379398112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القوانين الأساسية لتسيير الوقت</a:t>
            </a:r>
            <a:endParaRPr lang="ar-DZ" dirty="0"/>
          </a:p>
        </p:txBody>
      </p:sp>
      <p:sp>
        <p:nvSpPr>
          <p:cNvPr id="3" name="Espace réservé du contenu 2"/>
          <p:cNvSpPr>
            <a:spLocks noGrp="1"/>
          </p:cNvSpPr>
          <p:nvPr>
            <p:ph idx="1"/>
          </p:nvPr>
        </p:nvSpPr>
        <p:spPr/>
        <p:txBody>
          <a:bodyPr/>
          <a:lstStyle/>
          <a:p>
            <a:r>
              <a:rPr lang="ar-DZ" dirty="0" smtClean="0"/>
              <a:t>التركيز على ما هو أساسي (20</a:t>
            </a:r>
            <a:r>
              <a:rPr lang="fr-FR" dirty="0" smtClean="0"/>
              <a:t>%</a:t>
            </a:r>
            <a:r>
              <a:rPr lang="ar-DZ" dirty="0" smtClean="0"/>
              <a:t> من نشاطاتنا يتطلب 80</a:t>
            </a:r>
            <a:r>
              <a:rPr lang="fr-FR" dirty="0" smtClean="0"/>
              <a:t>%</a:t>
            </a:r>
            <a:r>
              <a:rPr lang="ar-DZ" dirty="0" smtClean="0"/>
              <a:t> من وقتنا الحاضر «قانون باريتو»).</a:t>
            </a:r>
          </a:p>
          <a:p>
            <a:r>
              <a:rPr lang="ar-DZ" dirty="0" smtClean="0"/>
              <a:t>محاربة </a:t>
            </a:r>
            <a:r>
              <a:rPr lang="ar-DZ" dirty="0" err="1" smtClean="0"/>
              <a:t>الإنقطاعات</a:t>
            </a:r>
            <a:r>
              <a:rPr lang="ar-DZ" dirty="0" smtClean="0"/>
              <a:t>: كل عمل متقطع يكون غير فعال ويأخذ منا أكثر وقت، مقارنة بالعمل المتواصل (طبقا لقانون </a:t>
            </a:r>
            <a:r>
              <a:rPr lang="ar-DZ" dirty="0" err="1" smtClean="0"/>
              <a:t>كارلسون</a:t>
            </a:r>
            <a:r>
              <a:rPr lang="ar-DZ" dirty="0" smtClean="0"/>
              <a:t> للتسلسل المتجانس للعمل).</a:t>
            </a:r>
          </a:p>
          <a:p>
            <a:r>
              <a:rPr lang="ar-DZ" dirty="0" smtClean="0"/>
              <a:t>مراقبة مردودية الوقت المخصص بحيث أنه كلما كان لدينا وقت أطول لإنجاز نشاط ما كلما كانت الرغبة في استعماله كليا حاضرة.</a:t>
            </a:r>
          </a:p>
          <a:p>
            <a:endParaRPr lang="ar-DZ" dirty="0"/>
          </a:p>
        </p:txBody>
      </p:sp>
    </p:spTree>
    <p:extLst>
      <p:ext uri="{BB962C8B-B14F-4D97-AF65-F5344CB8AC3E}">
        <p14:creationId xmlns="" xmlns:p14="http://schemas.microsoft.com/office/powerpoint/2010/main" val="378983546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dirty="0" smtClean="0"/>
              <a:t>القوانين الأساسية لتسيير الوقت :تابع</a:t>
            </a:r>
            <a:br>
              <a:rPr lang="ar-DZ" dirty="0" smtClean="0"/>
            </a:br>
            <a:endParaRPr lang="ar-DZ" dirty="0"/>
          </a:p>
        </p:txBody>
      </p:sp>
      <p:sp>
        <p:nvSpPr>
          <p:cNvPr id="3" name="Espace réservé du contenu 2"/>
          <p:cNvSpPr>
            <a:spLocks noGrp="1"/>
          </p:cNvSpPr>
          <p:nvPr>
            <p:ph idx="1"/>
          </p:nvPr>
        </p:nvSpPr>
        <p:spPr/>
        <p:txBody>
          <a:bodyPr/>
          <a:lstStyle/>
          <a:p>
            <a:r>
              <a:rPr lang="ar-DZ" dirty="0" smtClean="0"/>
              <a:t>تحديد الأشياء ذات الأهمية القصوى: يتمتع الوقت بازدواجية البعد، موضوعي وذاتي، على أساس إما الاهتمام بالنشاط الممارس، إما الأهمية التي تعطى له.</a:t>
            </a:r>
          </a:p>
          <a:p>
            <a:r>
              <a:rPr lang="ar-DZ" dirty="0" err="1" smtClean="0"/>
              <a:t>الإستعمال</a:t>
            </a:r>
            <a:r>
              <a:rPr lang="ar-DZ" dirty="0" smtClean="0"/>
              <a:t> الأفضل والفعلي للوقت: يعني أنه يجب القيام بالعمل في وقته المناسب وعدم تأجيل ما يمكن القيام به في الحين.</a:t>
            </a:r>
            <a:endParaRPr lang="ar-DZ" dirty="0"/>
          </a:p>
        </p:txBody>
      </p:sp>
    </p:spTree>
    <p:extLst>
      <p:ext uri="{BB962C8B-B14F-4D97-AF65-F5344CB8AC3E}">
        <p14:creationId xmlns="" xmlns:p14="http://schemas.microsoft.com/office/powerpoint/2010/main" val="79059969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dirty="0" smtClean="0"/>
              <a:t>مبادئ تنظيم العمل: </a:t>
            </a:r>
            <a:endParaRPr lang="ar-DZ" dirty="0"/>
          </a:p>
        </p:txBody>
      </p:sp>
      <p:sp>
        <p:nvSpPr>
          <p:cNvPr id="3" name="Espace réservé du contenu 2"/>
          <p:cNvSpPr>
            <a:spLocks noGrp="1"/>
          </p:cNvSpPr>
          <p:nvPr>
            <p:ph idx="1"/>
          </p:nvPr>
        </p:nvSpPr>
        <p:spPr/>
        <p:txBody>
          <a:bodyPr>
            <a:normAutofit fontScale="85000" lnSpcReduction="10000"/>
          </a:bodyPr>
          <a:lstStyle/>
          <a:p>
            <a:r>
              <a:rPr lang="ar-DZ" dirty="0" smtClean="0"/>
              <a:t>أخذ وقت في بداية العمل للتخطيط للعمل.</a:t>
            </a:r>
          </a:p>
          <a:p>
            <a:r>
              <a:rPr lang="ar-DZ" dirty="0" err="1" smtClean="0"/>
              <a:t>إحترام</a:t>
            </a:r>
            <a:r>
              <a:rPr lang="ar-DZ" dirty="0" smtClean="0"/>
              <a:t> قاعدة 60-20-20 مع التركيز على ما هو أساسي 60</a:t>
            </a:r>
            <a:r>
              <a:rPr lang="fr-FR" dirty="0" smtClean="0"/>
              <a:t>%</a:t>
            </a:r>
            <a:r>
              <a:rPr lang="ar-DZ" dirty="0" smtClean="0"/>
              <a:t> للمهام المخطط لها 20</a:t>
            </a:r>
            <a:r>
              <a:rPr lang="fr-FR" dirty="0" smtClean="0"/>
              <a:t>%</a:t>
            </a:r>
            <a:r>
              <a:rPr lang="ar-DZ" dirty="0" smtClean="0"/>
              <a:t>للمهام الغير مخطط لها ، 20</a:t>
            </a:r>
            <a:r>
              <a:rPr lang="fr-FR" dirty="0" smtClean="0"/>
              <a:t>%</a:t>
            </a:r>
            <a:r>
              <a:rPr lang="ar-DZ" dirty="0" smtClean="0"/>
              <a:t> للفترات الوسطى والغير متوقعة.</a:t>
            </a:r>
          </a:p>
          <a:p>
            <a:r>
              <a:rPr lang="ar-DZ" dirty="0" smtClean="0"/>
              <a:t>إعداد قائمة للأعمال الواجب القيام بها و ذلك بتصنيفها.</a:t>
            </a:r>
          </a:p>
          <a:p>
            <a:r>
              <a:rPr lang="ar-DZ" dirty="0" err="1" smtClean="0"/>
              <a:t>البدأ</a:t>
            </a:r>
            <a:r>
              <a:rPr lang="ar-DZ" dirty="0" smtClean="0"/>
              <a:t> بالأعمال التي لا نحبها حتى ننتفع بالراحة النفسية الضرورية لإنجاز النشاطات ذات القيمة العليا والتي تحبها في نفس الوقت.</a:t>
            </a:r>
          </a:p>
          <a:p>
            <a:r>
              <a:rPr lang="ar-DZ" dirty="0" smtClean="0"/>
              <a:t>محاربة كل </a:t>
            </a:r>
            <a:r>
              <a:rPr lang="ar-DZ" dirty="0" err="1" smtClean="0"/>
              <a:t>إنقطاع</a:t>
            </a:r>
            <a:r>
              <a:rPr lang="ar-DZ" dirty="0" smtClean="0"/>
              <a:t> وجمع المكالمات الهاتفية في وقت محدد.</a:t>
            </a:r>
          </a:p>
          <a:p>
            <a:r>
              <a:rPr lang="ar-DZ" dirty="0" smtClean="0"/>
              <a:t>محاولة الموازنة بين </a:t>
            </a:r>
            <a:r>
              <a:rPr lang="ar-DZ" dirty="0" err="1" smtClean="0"/>
              <a:t>الإلتزامات</a:t>
            </a:r>
            <a:r>
              <a:rPr lang="ar-DZ" dirty="0" smtClean="0"/>
              <a:t> والقدرات ولا نلزم أنفسنا بما لا نستطيع. </a:t>
            </a:r>
            <a:endParaRPr lang="ar-DZ" dirty="0"/>
          </a:p>
        </p:txBody>
      </p:sp>
    </p:spTree>
    <p:extLst>
      <p:ext uri="{BB962C8B-B14F-4D97-AF65-F5344CB8AC3E}">
        <p14:creationId xmlns="" xmlns:p14="http://schemas.microsoft.com/office/powerpoint/2010/main" val="397828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84385" y="765270"/>
            <a:ext cx="7992888" cy="6001643"/>
          </a:xfrm>
          <a:prstGeom prst="rect">
            <a:avLst/>
          </a:prstGeom>
          <a:noFill/>
        </p:spPr>
        <p:txBody>
          <a:bodyPr wrap="square" rtlCol="1">
            <a:spAutoFit/>
          </a:bodyPr>
          <a:lstStyle/>
          <a:p>
            <a:r>
              <a:rPr lang="ar-DZ" sz="3200" dirty="0" smtClean="0"/>
              <a:t>هذ</a:t>
            </a:r>
            <a:r>
              <a:rPr lang="ar-DZ" sz="3200" dirty="0" smtClean="0">
                <a:cs typeface="+mj-cs"/>
              </a:rPr>
              <a:t>ه المرحلة من عملية التكوين تسمح بإحصاء كفاءات ومهارات الموظفين التي قد تحتاج إلى تنمية أو تغيير، وعملية تحديد </a:t>
            </a:r>
            <a:r>
              <a:rPr lang="ar-DZ" sz="3200" dirty="0" err="1" smtClean="0">
                <a:cs typeface="+mj-cs"/>
              </a:rPr>
              <a:t>الإحتياجات</a:t>
            </a:r>
            <a:r>
              <a:rPr lang="ar-DZ" sz="3200" dirty="0" smtClean="0">
                <a:cs typeface="+mj-cs"/>
              </a:rPr>
              <a:t> في مجال التكوين تجرى في بداية السنة حتى يتسنى إعداد مخطط التكوين السنوي، هذا التخطيط ينجز بالنظر لنشاطات المؤسسة من طرف لجنة التكوين التي تعمل على تعيين احتياجات التكوين، التخطيط ومتابعة عملية التكوين،</a:t>
            </a:r>
          </a:p>
          <a:p>
            <a:endParaRPr lang="ar-DZ" sz="3200" dirty="0" smtClean="0">
              <a:cs typeface="+mj-cs"/>
            </a:endParaRPr>
          </a:p>
          <a:p>
            <a:r>
              <a:rPr lang="ar-DZ" sz="3200" dirty="0" smtClean="0">
                <a:cs typeface="+mj-cs"/>
              </a:rPr>
              <a:t>و تعرف احتياجات التكوين على أنها الفرق بين ما هو موجود و ما يجب أن يكون لذلك نقول أن </a:t>
            </a:r>
            <a:r>
              <a:rPr lang="ar-DZ" sz="3200" dirty="0" err="1" smtClean="0">
                <a:cs typeface="+mj-cs"/>
              </a:rPr>
              <a:t>الإحتياج</a:t>
            </a:r>
            <a:r>
              <a:rPr lang="ar-DZ" sz="3200" dirty="0" smtClean="0">
                <a:cs typeface="+mj-cs"/>
              </a:rPr>
              <a:t> يظهر عندما نلاحظ الفرق </a:t>
            </a:r>
            <a:r>
              <a:rPr lang="ar-DZ" sz="3200" dirty="0" smtClean="0">
                <a:cs typeface="+mj-cs"/>
              </a:rPr>
              <a:t>بين وضعية </a:t>
            </a:r>
            <a:r>
              <a:rPr lang="ar-DZ" sz="3200" dirty="0" err="1" smtClean="0">
                <a:cs typeface="+mj-cs"/>
              </a:rPr>
              <a:t>حاليةو</a:t>
            </a:r>
            <a:r>
              <a:rPr lang="ar-DZ" sz="3200" dirty="0" smtClean="0">
                <a:cs typeface="+mj-cs"/>
              </a:rPr>
              <a:t> </a:t>
            </a:r>
            <a:r>
              <a:rPr lang="ar-DZ" sz="3200" dirty="0" smtClean="0">
                <a:cs typeface="+mj-cs"/>
              </a:rPr>
              <a:t>وضعية مرجوة و أن هذا الفرق هو نتيجة نقص الكفاءات.</a:t>
            </a:r>
            <a:endParaRPr lang="ar-DZ" sz="3200" dirty="0">
              <a:cs typeface="+mj-cs"/>
            </a:endParaRPr>
          </a:p>
        </p:txBody>
      </p:sp>
    </p:spTree>
    <p:extLst>
      <p:ext uri="{BB962C8B-B14F-4D97-AF65-F5344CB8AC3E}">
        <p14:creationId xmlns="" xmlns:p14="http://schemas.microsoft.com/office/powerpoint/2010/main" val="28054162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dirty="0" smtClean="0"/>
              <a:t>مبادئ تسيير الوقت</a:t>
            </a:r>
            <a:endParaRPr lang="ar-DZ" dirty="0"/>
          </a:p>
        </p:txBody>
      </p:sp>
      <p:sp>
        <p:nvSpPr>
          <p:cNvPr id="3" name="Espace réservé du contenu 2"/>
          <p:cNvSpPr>
            <a:spLocks noGrp="1"/>
          </p:cNvSpPr>
          <p:nvPr>
            <p:ph idx="1"/>
          </p:nvPr>
        </p:nvSpPr>
        <p:spPr/>
        <p:txBody>
          <a:bodyPr/>
          <a:lstStyle/>
          <a:p>
            <a:r>
              <a:rPr lang="ar-DZ" dirty="0" smtClean="0"/>
              <a:t>يكون بمحورين هما:</a:t>
            </a:r>
          </a:p>
          <a:p>
            <a:r>
              <a:rPr lang="ar-DZ" dirty="0" smtClean="0"/>
              <a:t>الأهمية : يسمح بتقييم المكانة النسبية للعمل أو المهمة على أساس الأهداف التنظيمية.</a:t>
            </a:r>
          </a:p>
          <a:p>
            <a:r>
              <a:rPr lang="ar-DZ" dirty="0" err="1" smtClean="0"/>
              <a:t>الإستعجال</a:t>
            </a:r>
            <a:r>
              <a:rPr lang="ar-DZ" dirty="0" smtClean="0"/>
              <a:t>: يسمح بتقييم الوقت الضروري لإنجاز العمل على أساس الآجال المحددة.</a:t>
            </a:r>
            <a:endParaRPr lang="ar-DZ" dirty="0"/>
          </a:p>
        </p:txBody>
      </p:sp>
    </p:spTree>
    <p:extLst>
      <p:ext uri="{BB962C8B-B14F-4D97-AF65-F5344CB8AC3E}">
        <p14:creationId xmlns="" xmlns:p14="http://schemas.microsoft.com/office/powerpoint/2010/main" val="134067563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dirty="0" smtClean="0"/>
              <a:t>كيفية تسيير الوقت ما بين الأهمية </a:t>
            </a:r>
            <a:r>
              <a:rPr lang="ar-DZ" dirty="0" err="1" smtClean="0"/>
              <a:t>والإستعجال</a:t>
            </a:r>
            <a:r>
              <a:rPr lang="ar-DZ" dirty="0" smtClean="0"/>
              <a:t/>
            </a:r>
            <a:br>
              <a:rPr lang="ar-DZ" dirty="0" smtClean="0"/>
            </a:br>
            <a:endParaRPr lang="ar-DZ" dirty="0"/>
          </a:p>
        </p:txBody>
      </p:sp>
      <p:graphicFrame>
        <p:nvGraphicFramePr>
          <p:cNvPr id="5" name="Espace réservé du contenu 4"/>
          <p:cNvGraphicFramePr>
            <a:graphicFrameLocks noGrp="1"/>
          </p:cNvGraphicFramePr>
          <p:nvPr>
            <p:ph idx="1"/>
            <p:extLst>
              <p:ext uri="{D42A27DB-BD31-4B8C-83A1-F6EECF244321}">
                <p14:modId xmlns="" xmlns:p14="http://schemas.microsoft.com/office/powerpoint/2010/main" val="3168798372"/>
              </p:ext>
            </p:extLst>
          </p:nvPr>
        </p:nvGraphicFramePr>
        <p:xfrm>
          <a:off x="457200" y="1600200"/>
          <a:ext cx="8229600" cy="3845560"/>
        </p:xfrm>
        <a:graphic>
          <a:graphicData uri="http://schemas.openxmlformats.org/drawingml/2006/table">
            <a:tbl>
              <a:tblPr rtl="1" firstRow="1" bandRow="1">
                <a:tableStyleId>{5C22544A-7EE6-4342-B048-85BDC9FD1C3A}</a:tableStyleId>
              </a:tblPr>
              <a:tblGrid>
                <a:gridCol w="966462"/>
                <a:gridCol w="3024724"/>
                <a:gridCol w="4238414"/>
              </a:tblGrid>
              <a:tr h="370840">
                <a:tc>
                  <a:txBody>
                    <a:bodyPr/>
                    <a:lstStyle/>
                    <a:p>
                      <a:pPr rtl="1"/>
                      <a:endParaRPr lang="ar-DZ" dirty="0"/>
                    </a:p>
                  </a:txBody>
                  <a:tcPr/>
                </a:tc>
                <a:tc>
                  <a:txBody>
                    <a:bodyPr/>
                    <a:lstStyle/>
                    <a:p>
                      <a:pPr rtl="1"/>
                      <a:r>
                        <a:rPr lang="ar-DZ" dirty="0" err="1" smtClean="0"/>
                        <a:t>إستعجالية</a:t>
                      </a:r>
                      <a:r>
                        <a:rPr lang="ar-DZ" dirty="0" smtClean="0"/>
                        <a:t> </a:t>
                      </a:r>
                      <a:endParaRPr lang="ar-DZ" dirty="0"/>
                    </a:p>
                  </a:txBody>
                  <a:tcPr/>
                </a:tc>
                <a:tc>
                  <a:txBody>
                    <a:bodyPr/>
                    <a:lstStyle/>
                    <a:p>
                      <a:pPr rtl="1"/>
                      <a:r>
                        <a:rPr lang="ar-DZ" dirty="0" smtClean="0"/>
                        <a:t>غير مستعجلة</a:t>
                      </a:r>
                      <a:endParaRPr lang="ar-DZ" dirty="0"/>
                    </a:p>
                  </a:txBody>
                  <a:tcPr/>
                </a:tc>
              </a:tr>
              <a:tr h="370840">
                <a:tc>
                  <a:txBody>
                    <a:bodyPr/>
                    <a:lstStyle/>
                    <a:p>
                      <a:pPr rtl="1"/>
                      <a:r>
                        <a:rPr lang="ar-DZ" dirty="0" smtClean="0"/>
                        <a:t>    </a:t>
                      </a:r>
                    </a:p>
                    <a:p>
                      <a:pPr rtl="1"/>
                      <a:r>
                        <a:rPr lang="ar-DZ" dirty="0" smtClean="0"/>
                        <a:t>مهمة</a:t>
                      </a:r>
                    </a:p>
                    <a:p>
                      <a:pPr rtl="1"/>
                      <a:endParaRPr lang="ar-DZ" dirty="0" smtClean="0"/>
                    </a:p>
                    <a:p>
                      <a:pPr rtl="1"/>
                      <a:endParaRPr lang="ar-DZ" dirty="0" smtClean="0"/>
                    </a:p>
                    <a:p>
                      <a:pPr rtl="1"/>
                      <a:endParaRPr lang="ar-DZ" dirty="0"/>
                    </a:p>
                  </a:txBody>
                  <a:tcPr/>
                </a:tc>
                <a:tc>
                  <a:txBody>
                    <a:bodyPr/>
                    <a:lstStyle/>
                    <a:p>
                      <a:pPr rtl="1"/>
                      <a:r>
                        <a:rPr lang="ar-DZ" dirty="0" smtClean="0"/>
                        <a:t>النشاطات:</a:t>
                      </a:r>
                    </a:p>
                    <a:p>
                      <a:pPr marL="285750" indent="-285750" rtl="1">
                        <a:buFontTx/>
                        <a:buChar char="-"/>
                      </a:pPr>
                      <a:r>
                        <a:rPr lang="ar-DZ" dirty="0" smtClean="0"/>
                        <a:t>الأزمات</a:t>
                      </a:r>
                    </a:p>
                    <a:p>
                      <a:pPr marL="285750" indent="-285750" rtl="1">
                        <a:buFontTx/>
                        <a:buChar char="-"/>
                      </a:pPr>
                      <a:r>
                        <a:rPr lang="ar-DZ" dirty="0" smtClean="0"/>
                        <a:t>-المشاكل المتأزمة</a:t>
                      </a:r>
                    </a:p>
                    <a:p>
                      <a:pPr marL="285750" indent="-285750" rtl="1">
                        <a:buFontTx/>
                        <a:buChar char="-"/>
                      </a:pPr>
                      <a:r>
                        <a:rPr lang="ar-DZ" dirty="0" smtClean="0"/>
                        <a:t>-المشاريع</a:t>
                      </a:r>
                      <a:endParaRPr lang="ar-DZ" dirty="0"/>
                    </a:p>
                  </a:txBody>
                  <a:tcPr/>
                </a:tc>
                <a:tc>
                  <a:txBody>
                    <a:bodyPr/>
                    <a:lstStyle/>
                    <a:p>
                      <a:pPr rtl="1"/>
                      <a:r>
                        <a:rPr lang="ar-DZ" dirty="0" smtClean="0"/>
                        <a:t>النشاطات:</a:t>
                      </a:r>
                    </a:p>
                    <a:p>
                      <a:pPr rtl="1"/>
                      <a:r>
                        <a:rPr lang="ar-DZ" dirty="0" smtClean="0"/>
                        <a:t>-الوقاية</a:t>
                      </a:r>
                    </a:p>
                    <a:p>
                      <a:pPr rtl="1"/>
                      <a:r>
                        <a:rPr lang="ar-DZ" dirty="0" smtClean="0"/>
                        <a:t>-إنشاء</a:t>
                      </a:r>
                      <a:r>
                        <a:rPr lang="ar-DZ" baseline="0" dirty="0" smtClean="0"/>
                        <a:t> وتقوية العلاقات</a:t>
                      </a:r>
                    </a:p>
                    <a:p>
                      <a:pPr rtl="1"/>
                      <a:r>
                        <a:rPr lang="ar-DZ" baseline="0" dirty="0" smtClean="0"/>
                        <a:t>-البحث على الفرص الجديدة </a:t>
                      </a:r>
                    </a:p>
                    <a:p>
                      <a:pPr rtl="1"/>
                      <a:r>
                        <a:rPr lang="ar-DZ" baseline="0" dirty="0" smtClean="0"/>
                        <a:t>-النشاطات الترفيهية </a:t>
                      </a:r>
                      <a:endParaRPr lang="ar-DZ" dirty="0"/>
                    </a:p>
                  </a:txBody>
                  <a:tcPr/>
                </a:tc>
              </a:tr>
              <a:tr h="370840">
                <a:tc>
                  <a:txBody>
                    <a:bodyPr/>
                    <a:lstStyle/>
                    <a:p>
                      <a:pPr rtl="1"/>
                      <a:endParaRPr lang="ar-DZ" dirty="0" smtClean="0"/>
                    </a:p>
                    <a:p>
                      <a:pPr rtl="1"/>
                      <a:endParaRPr lang="ar-DZ" dirty="0" smtClean="0"/>
                    </a:p>
                    <a:p>
                      <a:pPr rtl="1"/>
                      <a:r>
                        <a:rPr lang="ar-DZ" dirty="0" smtClean="0"/>
                        <a:t>غير</a:t>
                      </a:r>
                      <a:r>
                        <a:rPr lang="ar-DZ" baseline="0" dirty="0" smtClean="0"/>
                        <a:t> مهمة</a:t>
                      </a:r>
                      <a:endParaRPr lang="ar-DZ" dirty="0" smtClean="0"/>
                    </a:p>
                    <a:p>
                      <a:pPr rtl="1"/>
                      <a:endParaRPr lang="ar-DZ" dirty="0" smtClean="0"/>
                    </a:p>
                    <a:p>
                      <a:pPr rtl="1"/>
                      <a:endParaRPr lang="ar-DZ" dirty="0" smtClean="0"/>
                    </a:p>
                    <a:p>
                      <a:pPr rtl="1"/>
                      <a:endParaRPr lang="ar-DZ" dirty="0"/>
                    </a:p>
                  </a:txBody>
                  <a:tcPr/>
                </a:tc>
                <a:tc>
                  <a:txBody>
                    <a:bodyPr/>
                    <a:lstStyle/>
                    <a:p>
                      <a:pPr rtl="1"/>
                      <a:r>
                        <a:rPr lang="ar-DZ" dirty="0" smtClean="0"/>
                        <a:t>النشاطات:</a:t>
                      </a:r>
                    </a:p>
                    <a:p>
                      <a:pPr rtl="1"/>
                      <a:r>
                        <a:rPr lang="ar-DZ" dirty="0" smtClean="0"/>
                        <a:t>-</a:t>
                      </a:r>
                      <a:r>
                        <a:rPr lang="ar-DZ" dirty="0" err="1" smtClean="0"/>
                        <a:t>الإنقطاعات</a:t>
                      </a:r>
                      <a:endParaRPr lang="ar-DZ" dirty="0" smtClean="0"/>
                    </a:p>
                    <a:p>
                      <a:pPr rtl="1"/>
                      <a:r>
                        <a:rPr lang="ar-DZ" dirty="0" smtClean="0"/>
                        <a:t>-المكالمات الهاتفية</a:t>
                      </a:r>
                      <a:r>
                        <a:rPr lang="ar-DZ" baseline="0" dirty="0" smtClean="0"/>
                        <a:t> العاجلة</a:t>
                      </a:r>
                    </a:p>
                    <a:p>
                      <a:pPr rtl="1"/>
                      <a:r>
                        <a:rPr lang="ar-DZ" baseline="0" dirty="0" smtClean="0"/>
                        <a:t>-المراسلة والتقارير العاجلة والغير مهمة</a:t>
                      </a:r>
                    </a:p>
                    <a:p>
                      <a:pPr rtl="1"/>
                      <a:r>
                        <a:rPr lang="ar-DZ" baseline="0" dirty="0" smtClean="0"/>
                        <a:t>-الاجتماعات</a:t>
                      </a:r>
                    </a:p>
                    <a:p>
                      <a:pPr rtl="1"/>
                      <a:r>
                        <a:rPr lang="ar-DZ" baseline="0" dirty="0" smtClean="0"/>
                        <a:t>-الأشغال العاجلة و الغير مهمة</a:t>
                      </a:r>
                      <a:endParaRPr lang="ar-DZ" dirty="0"/>
                    </a:p>
                  </a:txBody>
                  <a:tcPr/>
                </a:tc>
                <a:tc>
                  <a:txBody>
                    <a:bodyPr/>
                    <a:lstStyle/>
                    <a:p>
                      <a:pPr rtl="1"/>
                      <a:r>
                        <a:rPr lang="ar-DZ" dirty="0" smtClean="0"/>
                        <a:t>النشاطات:</a:t>
                      </a:r>
                    </a:p>
                    <a:p>
                      <a:pPr rtl="1"/>
                      <a:r>
                        <a:rPr lang="ar-DZ" dirty="0" smtClean="0"/>
                        <a:t>-الأعمال المتكررة</a:t>
                      </a:r>
                    </a:p>
                    <a:p>
                      <a:pPr rtl="1"/>
                      <a:r>
                        <a:rPr lang="ar-DZ" dirty="0" smtClean="0"/>
                        <a:t>-المراسلات الغير عاجلة </a:t>
                      </a:r>
                    </a:p>
                    <a:p>
                      <a:pPr rtl="1"/>
                      <a:r>
                        <a:rPr lang="ar-DZ" dirty="0" smtClean="0"/>
                        <a:t>المكالمات الهاتفية </a:t>
                      </a:r>
                    </a:p>
                    <a:p>
                      <a:pPr rtl="1"/>
                      <a:r>
                        <a:rPr lang="ar-DZ" dirty="0" smtClean="0"/>
                        <a:t>-الاشخاص المضيعين</a:t>
                      </a:r>
                      <a:r>
                        <a:rPr lang="ar-DZ" baseline="0" dirty="0" smtClean="0"/>
                        <a:t> للوقت</a:t>
                      </a:r>
                    </a:p>
                    <a:p>
                      <a:pPr rtl="1"/>
                      <a:endParaRPr lang="ar-DZ" dirty="0"/>
                    </a:p>
                  </a:txBody>
                  <a:tcPr/>
                </a:tc>
              </a:tr>
            </a:tbl>
          </a:graphicData>
        </a:graphic>
      </p:graphicFrame>
    </p:spTree>
    <p:extLst>
      <p:ext uri="{BB962C8B-B14F-4D97-AF65-F5344CB8AC3E}">
        <p14:creationId xmlns="" xmlns:p14="http://schemas.microsoft.com/office/powerpoint/2010/main" val="393880028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54032"/>
          </a:xfrm>
        </p:spPr>
        <p:txBody>
          <a:bodyPr>
            <a:normAutofit/>
          </a:bodyPr>
          <a:lstStyle/>
          <a:p>
            <a:r>
              <a:rPr lang="ar-DZ" sz="2400" dirty="0" smtClean="0">
                <a:cs typeface="Arabic Transparent" pitchFamily="2" charset="-78"/>
              </a:rPr>
              <a:t>القيادة</a:t>
            </a:r>
            <a:endParaRPr lang="fr-FR" sz="2400" dirty="0">
              <a:cs typeface="Arabic Transparent" pitchFamily="2" charset="-78"/>
            </a:endParaRPr>
          </a:p>
        </p:txBody>
      </p:sp>
      <p:sp>
        <p:nvSpPr>
          <p:cNvPr id="3" name="Espace réservé du contenu 2"/>
          <p:cNvSpPr>
            <a:spLocks noGrp="1"/>
          </p:cNvSpPr>
          <p:nvPr>
            <p:ph idx="1"/>
          </p:nvPr>
        </p:nvSpPr>
        <p:spPr>
          <a:xfrm>
            <a:off x="457200" y="928670"/>
            <a:ext cx="8229600" cy="5197493"/>
          </a:xfrm>
        </p:spPr>
        <p:txBody>
          <a:bodyPr/>
          <a:lstStyle/>
          <a:p>
            <a:r>
              <a:rPr lang="ar-DZ" dirty="0" smtClean="0"/>
              <a:t> يستعمل في العلوم الاجتماعية وفق ثلاث معان: القيادة كخاصية منصب معين، القيادة كسمة أو كطابع شخصي، القيادة كخاصية سلوكية، أي نوع من السلوك، فمصطلح القيادة يستعمل أساسا لتوضيح التفاعل الذي يحدث بين هذه الخصائص الثلاث في </a:t>
            </a:r>
            <a:r>
              <a:rPr lang="ar-DZ" dirty="0" err="1" smtClean="0"/>
              <a:t>اطار</a:t>
            </a:r>
            <a:r>
              <a:rPr lang="ar-DZ" dirty="0" smtClean="0"/>
              <a:t> اجتماعي ثقافي معين (</a:t>
            </a:r>
            <a:r>
              <a:rPr lang="ar-DZ" dirty="0" err="1" smtClean="0"/>
              <a:t>عشوي</a:t>
            </a:r>
            <a:r>
              <a:rPr lang="ar-DZ" dirty="0" smtClean="0"/>
              <a:t>،1992: 160).</a:t>
            </a:r>
            <a:endParaRPr lang="fr-FR"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7786710" y="1500174"/>
            <a:ext cx="184731" cy="369332"/>
          </a:xfrm>
          <a:prstGeom prst="rect">
            <a:avLst/>
          </a:prstGeom>
          <a:noFill/>
        </p:spPr>
        <p:txBody>
          <a:bodyPr wrap="none" rtlCol="0">
            <a:spAutoFit/>
          </a:bodyPr>
          <a:lstStyle/>
          <a:p>
            <a:endParaRPr lang="fr-FR" dirty="0"/>
          </a:p>
        </p:txBody>
      </p:sp>
      <p:sp>
        <p:nvSpPr>
          <p:cNvPr id="4" name="ZoneTexte 3"/>
          <p:cNvSpPr txBox="1"/>
          <p:nvPr/>
        </p:nvSpPr>
        <p:spPr>
          <a:xfrm>
            <a:off x="4572000" y="1500174"/>
            <a:ext cx="3214710" cy="369332"/>
          </a:xfrm>
          <a:prstGeom prst="rect">
            <a:avLst/>
          </a:prstGeom>
          <a:noFill/>
        </p:spPr>
        <p:txBody>
          <a:bodyPr wrap="square" rtlCol="0">
            <a:spAutoFit/>
          </a:bodyPr>
          <a:lstStyle/>
          <a:p>
            <a:endParaRPr lang="fr-FR" dirty="0"/>
          </a:p>
        </p:txBody>
      </p:sp>
      <p:sp>
        <p:nvSpPr>
          <p:cNvPr id="8" name="ZoneTexte 7"/>
          <p:cNvSpPr txBox="1"/>
          <p:nvPr/>
        </p:nvSpPr>
        <p:spPr>
          <a:xfrm>
            <a:off x="1088997" y="1214422"/>
            <a:ext cx="6596742" cy="4801314"/>
          </a:xfrm>
          <a:prstGeom prst="rect">
            <a:avLst/>
          </a:prstGeom>
          <a:noFill/>
        </p:spPr>
        <p:txBody>
          <a:bodyPr wrap="none" rtlCol="0">
            <a:spAutoFit/>
          </a:bodyPr>
          <a:lstStyle/>
          <a:p>
            <a:r>
              <a:rPr lang="ar-DZ" dirty="0" smtClean="0"/>
              <a:t>                                                                                                    </a:t>
            </a:r>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fr-FR" dirty="0"/>
          </a:p>
        </p:txBody>
      </p:sp>
      <p:sp>
        <p:nvSpPr>
          <p:cNvPr id="1027" name="Rectangle 3"/>
          <p:cNvSpPr>
            <a:spLocks noChangeArrowheads="1"/>
          </p:cNvSpPr>
          <p:nvPr/>
        </p:nvSpPr>
        <p:spPr bwMode="auto">
          <a:xfrm>
            <a:off x="1285852" y="1214422"/>
            <a:ext cx="6715172"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2400" b="0" i="0" u="none" strike="noStrike" cap="none" normalizeH="0" baseline="0" dirty="0" smtClean="0">
                <a:ln>
                  <a:noFill/>
                </a:ln>
                <a:solidFill>
                  <a:schemeClr val="tx1"/>
                </a:solidFill>
                <a:effectLst/>
                <a:latin typeface="Traditional Arabic" pitchFamily="2" charset="-78"/>
                <a:ea typeface="Calibri" pitchFamily="34" charset="0"/>
                <a:cs typeface="Arabic Transparent" pitchFamily="2" charset="-78"/>
              </a:rPr>
              <a:t>في حين عبر </a:t>
            </a:r>
            <a:r>
              <a:rPr kumimoji="0" lang="ar-SA" sz="2400" b="0" i="0" u="none" strike="noStrike" cap="none" normalizeH="0" baseline="0" dirty="0" err="1" smtClean="0">
                <a:ln>
                  <a:noFill/>
                </a:ln>
                <a:solidFill>
                  <a:schemeClr val="tx1"/>
                </a:solidFill>
                <a:effectLst/>
                <a:latin typeface="Traditional Arabic" pitchFamily="2" charset="-78"/>
                <a:ea typeface="Calibri" pitchFamily="34" charset="0"/>
                <a:cs typeface="Arabic Transparent" pitchFamily="2" charset="-78"/>
              </a:rPr>
              <a:t>ف</a:t>
            </a:r>
            <a:r>
              <a:rPr kumimoji="0" lang="ar-DZ" sz="2400" b="0" i="0" u="none" strike="noStrike" cap="none" normalizeH="0" baseline="0" dirty="0" smtClean="0">
                <a:ln>
                  <a:noFill/>
                </a:ln>
                <a:solidFill>
                  <a:schemeClr val="tx1"/>
                </a:solidFill>
                <a:effectLst/>
                <a:latin typeface="Traditional Arabic" pitchFamily="2" charset="-78"/>
                <a:ea typeface="Calibri" pitchFamily="34" charset="0"/>
                <a:cs typeface="Arabic Transparent" pitchFamily="2" charset="-78"/>
              </a:rPr>
              <a:t>ولمر</a:t>
            </a:r>
            <a:r>
              <a:rPr kumimoji="0" lang="fr-FR" sz="2400" b="0" i="0" u="none" strike="noStrike" cap="none" normalizeH="0" baseline="0" dirty="0" smtClean="0">
                <a:ln>
                  <a:noFill/>
                </a:ln>
                <a:solidFill>
                  <a:schemeClr val="tx1"/>
                </a:solidFill>
                <a:effectLst/>
                <a:latin typeface="Traditional Arabic" pitchFamily="2" charset="-78"/>
                <a:ea typeface="Calibri" pitchFamily="34" charset="0"/>
                <a:cs typeface="Arabic Transparent" pitchFamily="2" charset="-78"/>
              </a:rPr>
              <a:t> </a:t>
            </a:r>
            <a:r>
              <a:rPr kumimoji="0" lang="fr-FR" sz="2400" b="0" i="0" u="none" strike="noStrike" cap="none" normalizeH="0" baseline="0" dirty="0" err="1" smtClean="0">
                <a:ln>
                  <a:noFill/>
                </a:ln>
                <a:solidFill>
                  <a:schemeClr val="tx1"/>
                </a:solidFill>
                <a:effectLst/>
                <a:latin typeface="Traditional Arabic" pitchFamily="2" charset="-78"/>
                <a:ea typeface="Calibri" pitchFamily="34" charset="0"/>
                <a:cs typeface="Arabic Transparent" pitchFamily="2" charset="-78"/>
              </a:rPr>
              <a:t>Fulmer</a:t>
            </a:r>
            <a:r>
              <a:rPr kumimoji="0" lang="ar-DZ" sz="2400" b="0" i="0" u="none" strike="noStrike" cap="none" normalizeH="0" baseline="0" dirty="0" smtClean="0">
                <a:ln>
                  <a:noFill/>
                </a:ln>
                <a:solidFill>
                  <a:schemeClr val="tx1"/>
                </a:solidFill>
                <a:effectLst/>
                <a:latin typeface="Traditional Arabic" pitchFamily="2" charset="-78"/>
                <a:ea typeface="Calibri" pitchFamily="34" charset="0"/>
                <a:cs typeface="Arabic Transparent" pitchFamily="2" charset="-78"/>
              </a:rPr>
              <a:t> عن معنى القيادة بدالة رياضية كما يلي: </a:t>
            </a:r>
            <a:endParaRPr kumimoji="0" lang="fr-FR" sz="2400" b="0" i="0" u="none" strike="noStrike" cap="none" normalizeH="0" baseline="0" dirty="0" smtClean="0">
              <a:ln>
                <a:noFill/>
              </a:ln>
              <a:solidFill>
                <a:schemeClr val="tx1"/>
              </a:solidFill>
              <a:effectLst/>
              <a:latin typeface="Arial" pitchFamily="34" charset="0"/>
              <a:cs typeface="Arabic Transparent"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Traditional Arabic" pitchFamily="2" charset="-78"/>
                <a:ea typeface="Calibri" pitchFamily="34" charset="0"/>
                <a:cs typeface="Arabic Transparent" pitchFamily="2" charset="-78"/>
              </a:rPr>
              <a:t>L=F(</a:t>
            </a:r>
            <a:r>
              <a:rPr kumimoji="0" lang="fr-FR" sz="2400" b="0" i="0" u="none" strike="noStrike" cap="none" normalizeH="0" baseline="0" dirty="0" err="1" smtClean="0">
                <a:ln>
                  <a:noFill/>
                </a:ln>
                <a:solidFill>
                  <a:schemeClr val="tx1"/>
                </a:solidFill>
                <a:effectLst/>
                <a:latin typeface="Traditional Arabic" pitchFamily="2" charset="-78"/>
                <a:ea typeface="Calibri" pitchFamily="34" charset="0"/>
                <a:cs typeface="Arabic Transparent" pitchFamily="2" charset="-78"/>
              </a:rPr>
              <a:t>f,g,w,s</a:t>
            </a:r>
            <a:r>
              <a:rPr kumimoji="0" lang="fr-FR" sz="2400" b="0" i="0" u="none" strike="noStrike" cap="none" normalizeH="0" baseline="0" dirty="0" smtClean="0">
                <a:ln>
                  <a:noFill/>
                </a:ln>
                <a:solidFill>
                  <a:schemeClr val="tx1"/>
                </a:solidFill>
                <a:effectLst/>
                <a:latin typeface="Traditional Arabic" pitchFamily="2" charset="-78"/>
                <a:ea typeface="Calibri" pitchFamily="34" charset="0"/>
                <a:cs typeface="Arabic Transparent" pitchFamily="2" charset="-78"/>
              </a:rPr>
              <a:t>)                    </a:t>
            </a:r>
            <a:endParaRPr kumimoji="0" lang="fr-FR" sz="2400" b="0" i="0" u="none" strike="noStrike" cap="none" normalizeH="0" baseline="0" dirty="0" smtClean="0">
              <a:ln>
                <a:noFill/>
              </a:ln>
              <a:solidFill>
                <a:schemeClr val="tx1"/>
              </a:solidFill>
              <a:effectLst/>
              <a:latin typeface="Arial" pitchFamily="34" charset="0"/>
              <a:cs typeface="Arabic Transparent"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Traditional Arabic" pitchFamily="2" charset="-78"/>
                <a:ea typeface="Calibri" pitchFamily="34" charset="0"/>
                <a:cs typeface="Arabic Transparent" pitchFamily="2" charset="-78"/>
              </a:rPr>
              <a:t>حيث تشير هذه الرموز إلى: </a:t>
            </a:r>
            <a:endParaRPr kumimoji="0" lang="fr-FR" sz="2400" b="0" i="0" u="none" strike="noStrike" cap="none" normalizeH="0" baseline="0" dirty="0" smtClean="0">
              <a:ln>
                <a:noFill/>
              </a:ln>
              <a:solidFill>
                <a:schemeClr val="tx1"/>
              </a:solidFill>
              <a:effectLst/>
              <a:latin typeface="Arial" pitchFamily="34" charset="0"/>
              <a:cs typeface="Arabic Transparent"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Traditional Arabic" pitchFamily="2" charset="-78"/>
                <a:ea typeface="Calibri" pitchFamily="34" charset="0"/>
                <a:cs typeface="Arabic Transparent" pitchFamily="2" charset="-78"/>
              </a:rPr>
              <a:t>القيادة       </a:t>
            </a:r>
            <a:r>
              <a:rPr kumimoji="0" lang="en-US" sz="2400" b="0" i="0" u="none" strike="noStrike" cap="none" normalizeH="0" baseline="0" dirty="0" smtClean="0">
                <a:ln>
                  <a:noFill/>
                </a:ln>
                <a:solidFill>
                  <a:schemeClr val="tx1"/>
                </a:solidFill>
                <a:effectLst/>
                <a:latin typeface="Traditional Arabic" pitchFamily="2" charset="-78"/>
                <a:ea typeface="Calibri" pitchFamily="34" charset="0"/>
                <a:cs typeface="Arabic Transparent" pitchFamily="2" charset="-78"/>
              </a:rPr>
              <a:t>le</a:t>
            </a:r>
            <a:r>
              <a:rPr kumimoji="0" lang="fr-FR" sz="2400" b="0" i="0" u="none" strike="noStrike" cap="none" normalizeH="0" baseline="0" dirty="0" err="1" smtClean="0">
                <a:ln>
                  <a:noFill/>
                </a:ln>
                <a:solidFill>
                  <a:schemeClr val="tx1"/>
                </a:solidFill>
                <a:effectLst/>
                <a:latin typeface="Traditional Arabic" pitchFamily="2" charset="-78"/>
                <a:ea typeface="Calibri" pitchFamily="34" charset="0"/>
                <a:cs typeface="Arabic Transparent" pitchFamily="2" charset="-78"/>
              </a:rPr>
              <a:t>adership</a:t>
            </a:r>
            <a:endParaRPr kumimoji="0" lang="fr-FR" sz="2400" b="0" i="0" u="none" strike="noStrike" cap="none" normalizeH="0" baseline="0" dirty="0" smtClean="0">
              <a:ln>
                <a:noFill/>
              </a:ln>
              <a:solidFill>
                <a:schemeClr val="tx1"/>
              </a:solidFill>
              <a:effectLst/>
              <a:latin typeface="Arial" pitchFamily="34" charset="0"/>
              <a:cs typeface="Arabic Transparent"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Traditional Arabic" pitchFamily="2" charset="-78"/>
                <a:ea typeface="Calibri" pitchFamily="34" charset="0"/>
                <a:cs typeface="Arabic Transparent" pitchFamily="2" charset="-78"/>
              </a:rPr>
              <a:t>دالة أو نتيجة الفعل     </a:t>
            </a:r>
            <a:r>
              <a:rPr kumimoji="0" lang="en-US" sz="2400" b="0" i="0" u="none" strike="noStrike" cap="none" normalizeH="0" baseline="0" dirty="0" smtClean="0">
                <a:ln>
                  <a:noFill/>
                </a:ln>
                <a:solidFill>
                  <a:schemeClr val="tx1"/>
                </a:solidFill>
                <a:effectLst/>
                <a:latin typeface="Traditional Arabic" pitchFamily="2" charset="-78"/>
                <a:ea typeface="Calibri" pitchFamily="34" charset="0"/>
                <a:cs typeface="Arabic Transparent" pitchFamily="2" charset="-78"/>
              </a:rPr>
              <a:t>f</a:t>
            </a:r>
            <a:r>
              <a:rPr kumimoji="0" lang="fr-FR" sz="2400" b="0" i="0" u="none" strike="noStrike" cap="none" normalizeH="0" baseline="0" dirty="0" smtClean="0">
                <a:ln>
                  <a:noFill/>
                </a:ln>
                <a:solidFill>
                  <a:schemeClr val="tx1"/>
                </a:solidFill>
                <a:effectLst/>
                <a:latin typeface="Traditional Arabic" pitchFamily="2" charset="-78"/>
                <a:ea typeface="Calibri" pitchFamily="34" charset="0"/>
                <a:cs typeface="Arabic Transparent" pitchFamily="2" charset="-78"/>
              </a:rPr>
              <a:t>onction of</a:t>
            </a:r>
            <a:endParaRPr kumimoji="0" lang="fr-FR" sz="2400" b="0" i="0" u="none" strike="noStrike" cap="none" normalizeH="0" baseline="0" dirty="0" smtClean="0">
              <a:ln>
                <a:noFill/>
              </a:ln>
              <a:solidFill>
                <a:schemeClr val="tx1"/>
              </a:solidFill>
              <a:effectLst/>
              <a:latin typeface="Arial" pitchFamily="34" charset="0"/>
              <a:cs typeface="Arabic Transparent"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Traditional Arabic" pitchFamily="2" charset="-78"/>
                <a:ea typeface="Calibri" pitchFamily="34" charset="0"/>
                <a:cs typeface="Arabic Transparent" pitchFamily="2" charset="-78"/>
              </a:rPr>
              <a:t>  الأتباع   </a:t>
            </a:r>
            <a:r>
              <a:rPr kumimoji="0" lang="fr-FR" sz="2400" b="0" i="0" u="none" strike="noStrike" cap="none" normalizeH="0" baseline="0" dirty="0" err="1" smtClean="0">
                <a:ln>
                  <a:noFill/>
                </a:ln>
                <a:solidFill>
                  <a:schemeClr val="tx1"/>
                </a:solidFill>
                <a:effectLst/>
                <a:latin typeface="Traditional Arabic" pitchFamily="2" charset="-78"/>
                <a:ea typeface="Calibri" pitchFamily="34" charset="0"/>
                <a:cs typeface="Arabic Transparent" pitchFamily="2" charset="-78"/>
              </a:rPr>
              <a:t>followers</a:t>
            </a:r>
            <a:endParaRPr kumimoji="0" lang="fr-FR" sz="2400" b="0" i="0" u="none" strike="noStrike" cap="none" normalizeH="0" baseline="0" dirty="0" smtClean="0">
              <a:ln>
                <a:noFill/>
              </a:ln>
              <a:solidFill>
                <a:schemeClr val="tx1"/>
              </a:solidFill>
              <a:effectLst/>
              <a:latin typeface="Arial" pitchFamily="34" charset="0"/>
              <a:cs typeface="Arabic Transparent"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Traditional Arabic" pitchFamily="2" charset="-78"/>
                <a:ea typeface="Calibri" pitchFamily="34" charset="0"/>
                <a:cs typeface="Arabic Transparent" pitchFamily="2" charset="-78"/>
              </a:rPr>
              <a:t>الهدف   </a:t>
            </a:r>
            <a:r>
              <a:rPr kumimoji="0" lang="fr-FR" sz="2400" b="0" i="0" u="none" strike="noStrike" cap="none" normalizeH="0" baseline="0" dirty="0" smtClean="0">
                <a:ln>
                  <a:noFill/>
                </a:ln>
                <a:solidFill>
                  <a:schemeClr val="tx1"/>
                </a:solidFill>
                <a:effectLst/>
                <a:latin typeface="Traditional Arabic" pitchFamily="2" charset="-78"/>
                <a:ea typeface="Calibri" pitchFamily="34" charset="0"/>
                <a:cs typeface="Arabic Transparent" pitchFamily="2" charset="-78"/>
              </a:rPr>
              <a:t>goal</a:t>
            </a:r>
            <a:endParaRPr kumimoji="0" lang="fr-FR" sz="2400" b="0" i="0" u="none" strike="noStrike" cap="none" normalizeH="0" baseline="0" dirty="0" smtClean="0">
              <a:ln>
                <a:noFill/>
              </a:ln>
              <a:solidFill>
                <a:schemeClr val="tx1"/>
              </a:solidFill>
              <a:effectLst/>
              <a:latin typeface="Arial" pitchFamily="34" charset="0"/>
              <a:cs typeface="Arabic Transparent"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Traditional Arabic" pitchFamily="2" charset="-78"/>
                <a:ea typeface="Calibri" pitchFamily="34" charset="0"/>
                <a:cs typeface="Arabic Transparent" pitchFamily="2" charset="-78"/>
              </a:rPr>
              <a:t>رغبة وإرادة المساعدين   </a:t>
            </a:r>
            <a:r>
              <a:rPr kumimoji="0" lang="fr-FR" sz="2400" b="0" i="0" u="none" strike="noStrike" cap="none" normalizeH="0" baseline="0" dirty="0" smtClean="0">
                <a:ln>
                  <a:noFill/>
                </a:ln>
                <a:solidFill>
                  <a:schemeClr val="tx1"/>
                </a:solidFill>
                <a:effectLst/>
                <a:latin typeface="Traditional Arabic" pitchFamily="2" charset="-78"/>
                <a:ea typeface="Calibri" pitchFamily="34" charset="0"/>
                <a:cs typeface="Arabic Transparent" pitchFamily="2" charset="-78"/>
              </a:rPr>
              <a:t> </a:t>
            </a:r>
            <a:r>
              <a:rPr kumimoji="0" lang="fr-FR" sz="2400" b="0" i="0" u="none" strike="noStrike" cap="none" normalizeH="0" baseline="0" dirty="0" err="1" smtClean="0">
                <a:ln>
                  <a:noFill/>
                </a:ln>
                <a:solidFill>
                  <a:schemeClr val="tx1"/>
                </a:solidFill>
                <a:effectLst/>
                <a:latin typeface="Traditional Arabic" pitchFamily="2" charset="-78"/>
                <a:ea typeface="Calibri" pitchFamily="34" charset="0"/>
                <a:cs typeface="Arabic Transparent" pitchFamily="2" charset="-78"/>
              </a:rPr>
              <a:t>willingness</a:t>
            </a:r>
            <a:r>
              <a:rPr kumimoji="0" lang="fr-FR" sz="2400" b="0" i="0" u="none" strike="noStrike" cap="none" normalizeH="0" baseline="0" dirty="0" smtClean="0">
                <a:ln>
                  <a:noFill/>
                </a:ln>
                <a:solidFill>
                  <a:schemeClr val="tx1"/>
                </a:solidFill>
                <a:effectLst/>
                <a:latin typeface="Traditional Arabic" pitchFamily="2" charset="-78"/>
                <a:ea typeface="Calibri" pitchFamily="34" charset="0"/>
                <a:cs typeface="Arabic Transparent" pitchFamily="2" charset="-78"/>
              </a:rPr>
              <a:t> of </a:t>
            </a:r>
            <a:r>
              <a:rPr kumimoji="0" lang="fr-FR" sz="2400" b="0" i="0" u="none" strike="noStrike" cap="none" normalizeH="0" baseline="0" dirty="0" err="1" smtClean="0">
                <a:ln>
                  <a:noFill/>
                </a:ln>
                <a:solidFill>
                  <a:schemeClr val="tx1"/>
                </a:solidFill>
                <a:effectLst/>
                <a:latin typeface="Traditional Arabic" pitchFamily="2" charset="-78"/>
                <a:ea typeface="Calibri" pitchFamily="34" charset="0"/>
                <a:cs typeface="Arabic Transparent" pitchFamily="2" charset="-78"/>
              </a:rPr>
              <a:t>subordinates</a:t>
            </a:r>
            <a:endParaRPr kumimoji="0" lang="fr-FR" sz="2400" b="0" i="0" u="none" strike="noStrike" cap="none" normalizeH="0" baseline="0" dirty="0" smtClean="0">
              <a:ln>
                <a:noFill/>
              </a:ln>
              <a:solidFill>
                <a:schemeClr val="tx1"/>
              </a:solidFill>
              <a:effectLst/>
              <a:latin typeface="Arial" pitchFamily="34" charset="0"/>
              <a:cs typeface="Arabic Transparent"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Traditional Arabic" pitchFamily="2" charset="-78"/>
                <a:ea typeface="Calibri" pitchFamily="34" charset="0"/>
                <a:cs typeface="Arabic Transparent" pitchFamily="2" charset="-78"/>
              </a:rPr>
              <a:t>الموقف السائد </a:t>
            </a:r>
            <a:r>
              <a:rPr kumimoji="0" lang="fr-FR" sz="2400" b="0" i="0" u="none" strike="noStrike" cap="none" normalizeH="0" baseline="0" dirty="0" smtClean="0">
                <a:ln>
                  <a:noFill/>
                </a:ln>
                <a:solidFill>
                  <a:schemeClr val="tx1"/>
                </a:solidFill>
                <a:effectLst/>
                <a:latin typeface="Traditional Arabic" pitchFamily="2" charset="-78"/>
                <a:ea typeface="Calibri" pitchFamily="34" charset="0"/>
                <a:cs typeface="Arabic Transparent" pitchFamily="2" charset="-78"/>
              </a:rPr>
              <a:t>situation</a:t>
            </a:r>
            <a:endParaRPr kumimoji="0" lang="fr-FR" sz="2400" b="0" i="0" u="none" strike="noStrike" cap="none" normalizeH="0" baseline="0" dirty="0" smtClean="0">
              <a:ln>
                <a:noFill/>
              </a:ln>
              <a:solidFill>
                <a:schemeClr val="tx1"/>
              </a:solidFill>
              <a:effectLst/>
              <a:latin typeface="Arial" pitchFamily="34" charset="0"/>
              <a:cs typeface="Arabic Transparent"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400" b="0" i="0" u="none" strike="noStrike" cap="none" normalizeH="0" baseline="0" dirty="0" smtClean="0">
                <a:ln>
                  <a:noFill/>
                </a:ln>
                <a:solidFill>
                  <a:schemeClr val="tx1"/>
                </a:solidFill>
                <a:effectLst/>
                <a:latin typeface="Traditional Arabic" pitchFamily="2" charset="-78"/>
                <a:ea typeface="Calibri" pitchFamily="34" charset="0"/>
                <a:cs typeface="Arabic Transparent" pitchFamily="2" charset="-78"/>
              </a:rPr>
              <a:t> أي أن القيادة تعني القدرة على التعاون مع العناصر المشار إليها في المعادلة السابقة وهي : الأتباع والهدف والمساعدون والموقف السائد.</a:t>
            </a:r>
            <a:endParaRPr kumimoji="0" lang="ar-DZ" sz="2400" b="0" i="0" u="none" strike="noStrike" cap="none" normalizeH="0" baseline="0" dirty="0" smtClean="0">
              <a:ln>
                <a:noFill/>
              </a:ln>
              <a:solidFill>
                <a:schemeClr val="tx1"/>
              </a:solidFill>
              <a:effectLst/>
              <a:latin typeface="Arial" pitchFamily="34" charset="0"/>
              <a:cs typeface="Arabic Transparent" pitchFamily="2" charset="-78"/>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الاختلاف بين مفهوم التسيير </a:t>
            </a:r>
            <a:r>
              <a:rPr lang="ar-DZ" dirty="0" err="1" smtClean="0"/>
              <a:t>والادارة</a:t>
            </a:r>
            <a:endParaRPr lang="fr-FR" dirty="0"/>
          </a:p>
        </p:txBody>
      </p:sp>
      <p:graphicFrame>
        <p:nvGraphicFramePr>
          <p:cNvPr id="4" name="Espace réservé du contenu 3"/>
          <p:cNvGraphicFramePr>
            <a:graphicFrameLocks noGrp="1"/>
          </p:cNvGraphicFramePr>
          <p:nvPr>
            <p:ph idx="1"/>
          </p:nvPr>
        </p:nvGraphicFramePr>
        <p:xfrm>
          <a:off x="457200" y="1600200"/>
          <a:ext cx="7615262" cy="3941820"/>
        </p:xfrm>
        <a:graphic>
          <a:graphicData uri="http://schemas.openxmlformats.org/drawingml/2006/table">
            <a:tbl>
              <a:tblPr firstRow="1" bandRow="1">
                <a:tableStyleId>{5940675A-B579-460E-94D1-54222C63F5DA}</a:tableStyleId>
              </a:tblPr>
              <a:tblGrid>
                <a:gridCol w="3807631"/>
                <a:gridCol w="3807631"/>
              </a:tblGrid>
              <a:tr h="971544">
                <a:tc>
                  <a:txBody>
                    <a:bodyPr/>
                    <a:lstStyle/>
                    <a:p>
                      <a:pPr marL="180340" algn="r" rtl="1">
                        <a:lnSpc>
                          <a:spcPct val="115000"/>
                        </a:lnSpc>
                        <a:spcAft>
                          <a:spcPts val="1000"/>
                        </a:spcAft>
                      </a:pPr>
                      <a:r>
                        <a:rPr lang="ar-SA" sz="1800" dirty="0"/>
                        <a:t>التسيير (العمل الجيد للمهام)</a:t>
                      </a:r>
                      <a:endParaRPr lang="fr-FR" sz="1100" dirty="0">
                        <a:latin typeface="Calibri"/>
                        <a:ea typeface="Calibri"/>
                        <a:cs typeface="Arial"/>
                      </a:endParaRPr>
                    </a:p>
                  </a:txBody>
                  <a:tcPr marL="68580" marR="68580" marT="0" marB="0"/>
                </a:tc>
                <a:tc>
                  <a:txBody>
                    <a:bodyPr/>
                    <a:lstStyle/>
                    <a:p>
                      <a:pPr marL="180340" algn="r" rtl="1">
                        <a:lnSpc>
                          <a:spcPct val="115000"/>
                        </a:lnSpc>
                        <a:spcAft>
                          <a:spcPts val="1000"/>
                        </a:spcAft>
                      </a:pPr>
                      <a:r>
                        <a:rPr lang="ar-SA" sz="1800"/>
                        <a:t>القيادة ( عمل المهام الجيدة)</a:t>
                      </a:r>
                      <a:endParaRPr lang="fr-FR" sz="1100">
                        <a:latin typeface="Calibri"/>
                        <a:ea typeface="Calibri"/>
                        <a:cs typeface="Arial"/>
                      </a:endParaRPr>
                    </a:p>
                  </a:txBody>
                  <a:tcPr marL="68580" marR="68580" marT="0" marB="0"/>
                </a:tc>
              </a:tr>
              <a:tr h="2021689">
                <a:tc>
                  <a:txBody>
                    <a:bodyPr/>
                    <a:lstStyle/>
                    <a:p>
                      <a:pPr marL="180340" algn="r" rtl="1">
                        <a:lnSpc>
                          <a:spcPct val="115000"/>
                        </a:lnSpc>
                        <a:spcAft>
                          <a:spcPts val="1000"/>
                        </a:spcAft>
                      </a:pPr>
                      <a:r>
                        <a:rPr lang="ar-SA" sz="1800"/>
                        <a:t>-الإدارة</a:t>
                      </a:r>
                      <a:endParaRPr lang="fr-FR" sz="1100"/>
                    </a:p>
                    <a:p>
                      <a:pPr marL="180340" algn="r" rtl="1">
                        <a:lnSpc>
                          <a:spcPct val="115000"/>
                        </a:lnSpc>
                        <a:spcAft>
                          <a:spcPts val="1000"/>
                        </a:spcAft>
                      </a:pPr>
                      <a:r>
                        <a:rPr lang="ar-SA" sz="1800"/>
                        <a:t>-الصيانة</a:t>
                      </a:r>
                      <a:endParaRPr lang="fr-FR" sz="1100"/>
                    </a:p>
                    <a:p>
                      <a:pPr marL="180340" algn="r" rtl="1">
                        <a:lnSpc>
                          <a:spcPct val="115000"/>
                        </a:lnSpc>
                        <a:spcAft>
                          <a:spcPts val="1000"/>
                        </a:spcAft>
                      </a:pPr>
                      <a:r>
                        <a:rPr lang="ar-SA" sz="1800"/>
                        <a:t>-الأنظمة والهياكل</a:t>
                      </a:r>
                      <a:endParaRPr lang="fr-FR" sz="1100"/>
                    </a:p>
                    <a:p>
                      <a:pPr marL="180340" algn="r" rtl="1">
                        <a:lnSpc>
                          <a:spcPct val="115000"/>
                        </a:lnSpc>
                        <a:spcAft>
                          <a:spcPts val="1000"/>
                        </a:spcAft>
                      </a:pPr>
                      <a:r>
                        <a:rPr lang="ar-SA" sz="1800"/>
                        <a:t>-كيف؟</a:t>
                      </a:r>
                      <a:endParaRPr lang="fr-FR" sz="1100"/>
                    </a:p>
                    <a:p>
                      <a:pPr marL="180340" algn="r" rtl="1">
                        <a:lnSpc>
                          <a:spcPct val="115000"/>
                        </a:lnSpc>
                        <a:spcAft>
                          <a:spcPts val="1000"/>
                        </a:spcAft>
                      </a:pPr>
                      <a:r>
                        <a:rPr lang="ar-SA" sz="1800"/>
                        <a:t>-الخضوع</a:t>
                      </a:r>
                      <a:endParaRPr lang="fr-FR" sz="1100"/>
                    </a:p>
                    <a:p>
                      <a:pPr marL="180340" algn="r" rtl="1">
                        <a:lnSpc>
                          <a:spcPct val="115000"/>
                        </a:lnSpc>
                        <a:spcAft>
                          <a:spcPts val="1000"/>
                        </a:spcAft>
                      </a:pPr>
                      <a:r>
                        <a:rPr lang="ar-SA" sz="1800"/>
                        <a:t>-الرقابة</a:t>
                      </a:r>
                      <a:endParaRPr lang="fr-FR" sz="1100">
                        <a:latin typeface="Calibri"/>
                        <a:ea typeface="Calibri"/>
                        <a:cs typeface="Arial"/>
                      </a:endParaRPr>
                    </a:p>
                  </a:txBody>
                  <a:tcPr marL="68580" marR="68580" marT="0" marB="0"/>
                </a:tc>
                <a:tc>
                  <a:txBody>
                    <a:bodyPr/>
                    <a:lstStyle/>
                    <a:p>
                      <a:pPr marL="180340" algn="r" rtl="1">
                        <a:lnSpc>
                          <a:spcPct val="115000"/>
                        </a:lnSpc>
                        <a:spcAft>
                          <a:spcPts val="1000"/>
                        </a:spcAft>
                      </a:pPr>
                      <a:r>
                        <a:rPr lang="ar-SA" sz="1800" dirty="0"/>
                        <a:t>-الإبداع</a:t>
                      </a:r>
                      <a:endParaRPr lang="fr-FR" sz="1100" dirty="0"/>
                    </a:p>
                    <a:p>
                      <a:pPr marL="180340" algn="r" rtl="1">
                        <a:lnSpc>
                          <a:spcPct val="115000"/>
                        </a:lnSpc>
                        <a:spcAft>
                          <a:spcPts val="1000"/>
                        </a:spcAft>
                      </a:pPr>
                      <a:r>
                        <a:rPr lang="ar-SA" sz="1800" dirty="0"/>
                        <a:t>-التطوير</a:t>
                      </a:r>
                      <a:endParaRPr lang="fr-FR" sz="1100" dirty="0"/>
                    </a:p>
                    <a:p>
                      <a:pPr marL="180340" algn="r" rtl="1">
                        <a:lnSpc>
                          <a:spcPct val="115000"/>
                        </a:lnSpc>
                        <a:spcAft>
                          <a:spcPts val="1000"/>
                        </a:spcAft>
                      </a:pPr>
                      <a:r>
                        <a:rPr lang="ar-SA" sz="1800" dirty="0"/>
                        <a:t>-الأشخاص الثقة</a:t>
                      </a:r>
                      <a:endParaRPr lang="fr-FR" sz="1100" dirty="0"/>
                    </a:p>
                    <a:p>
                      <a:pPr marL="180340" algn="r" rtl="1">
                        <a:lnSpc>
                          <a:spcPct val="115000"/>
                        </a:lnSpc>
                        <a:spcAft>
                          <a:spcPts val="1000"/>
                        </a:spcAft>
                      </a:pPr>
                      <a:r>
                        <a:rPr lang="ar-SA" sz="1800" dirty="0"/>
                        <a:t>-المدى الطويل</a:t>
                      </a:r>
                      <a:endParaRPr lang="fr-FR" sz="1100" dirty="0"/>
                    </a:p>
                    <a:p>
                      <a:pPr marL="180340" algn="r" rtl="1">
                        <a:lnSpc>
                          <a:spcPct val="115000"/>
                        </a:lnSpc>
                        <a:spcAft>
                          <a:spcPts val="1000"/>
                        </a:spcAft>
                      </a:pPr>
                      <a:r>
                        <a:rPr lang="ar-SA" sz="1800" dirty="0"/>
                        <a:t>-ماذا؟</a:t>
                      </a:r>
                      <a:endParaRPr lang="fr-FR" sz="1100" dirty="0"/>
                    </a:p>
                    <a:p>
                      <a:pPr marL="180340" algn="r" rtl="1">
                        <a:lnSpc>
                          <a:spcPct val="115000"/>
                        </a:lnSpc>
                        <a:spcAft>
                          <a:spcPts val="1000"/>
                        </a:spcAft>
                      </a:pPr>
                      <a:r>
                        <a:rPr lang="ar-SA" sz="1800" dirty="0"/>
                        <a:t>-الإقدام</a:t>
                      </a:r>
                      <a:endParaRPr lang="fr-FR" sz="1100" dirty="0"/>
                    </a:p>
                    <a:p>
                      <a:pPr marL="180340" algn="r" rtl="1">
                        <a:lnSpc>
                          <a:spcPct val="115000"/>
                        </a:lnSpc>
                        <a:spcAft>
                          <a:spcPts val="1000"/>
                        </a:spcAft>
                      </a:pPr>
                      <a:r>
                        <a:rPr lang="ar-SA" sz="1800" dirty="0"/>
                        <a:t>-السلطة</a:t>
                      </a:r>
                      <a:endParaRPr lang="fr-FR" sz="1100" dirty="0">
                        <a:latin typeface="Calibri"/>
                        <a:ea typeface="Calibri"/>
                        <a:cs typeface="Arial"/>
                      </a:endParaRPr>
                    </a:p>
                  </a:txBody>
                  <a:tcPr marL="68580" marR="68580" marT="0" marB="0"/>
                </a:tc>
              </a:tr>
            </a:tbl>
          </a:graphicData>
        </a:graphic>
      </p:graphicFrame>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عناصر القيادة</a:t>
            </a:r>
            <a:endParaRPr lang="fr-FR" dirty="0"/>
          </a:p>
        </p:txBody>
      </p:sp>
      <p:graphicFrame>
        <p:nvGraphicFramePr>
          <p:cNvPr id="4" name="Espace réservé du contenu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أنماط القيادة: </a:t>
            </a:r>
            <a:endParaRPr lang="fr-FR" dirty="0"/>
          </a:p>
        </p:txBody>
      </p:sp>
      <p:sp>
        <p:nvSpPr>
          <p:cNvPr id="3" name="Espace réservé du contenu 2"/>
          <p:cNvSpPr>
            <a:spLocks noGrp="1"/>
          </p:cNvSpPr>
          <p:nvPr>
            <p:ph idx="1"/>
          </p:nvPr>
        </p:nvSpPr>
        <p:spPr/>
        <p:txBody>
          <a:bodyPr>
            <a:normAutofit fontScale="92500" lnSpcReduction="20000"/>
          </a:bodyPr>
          <a:lstStyle/>
          <a:p>
            <a:r>
              <a:rPr lang="ar-DZ" dirty="0" smtClean="0"/>
              <a:t>النمط الأوتوقراطي: إن من أهم السمات المميزة لسلوك القائد ذي الميول الأوتوقراطية تتمثل في اتخاذه من قوته القانونية أداة تحكم وضغط على العاملين لإجبارهم على انجاز العمل، فهو بذلك يركز على الصلاحيات التي في يده ويؤدي العمل بمفرده دون إشراك العاملين، أي أن زمام الأمور بيده، كما أنه دقيق فيما يصدر من أوامر ويصر على تنفيذ العاملين لما يطلب، كما ينهج أسلوب الإشراف اللصيق على العاملين ولا يثق في أحد ودائم الظن فيهم، واتصاله بهم من جهة واحدة فقط (نازل)، غير آبه بما يترتب على ذلك من خفض للروح المعنوية للمرؤوسين، حيث يركز القائد على إنجاز العمل الذي ينسبه لنفسه في حالة النجاح وإلى العاملين في حالة الفشل.</a:t>
            </a:r>
            <a:endParaRPr lang="fr-FR"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النمط الديمقراطي:</a:t>
            </a:r>
            <a:endParaRPr lang="fr-FR" dirty="0"/>
          </a:p>
        </p:txBody>
      </p:sp>
      <p:sp>
        <p:nvSpPr>
          <p:cNvPr id="3" name="Espace réservé du contenu 2"/>
          <p:cNvSpPr>
            <a:spLocks noGrp="1"/>
          </p:cNvSpPr>
          <p:nvPr>
            <p:ph idx="1"/>
          </p:nvPr>
        </p:nvSpPr>
        <p:spPr/>
        <p:txBody>
          <a:bodyPr>
            <a:normAutofit fontScale="92500" lnSpcReduction="20000"/>
          </a:bodyPr>
          <a:lstStyle/>
          <a:p>
            <a:r>
              <a:rPr lang="ar-DZ" dirty="0" smtClean="0"/>
              <a:t>إن كلمة ديمقراطية ذات أصل يوناني </a:t>
            </a:r>
            <a:r>
              <a:rPr lang="ar-DZ" dirty="0" err="1" smtClean="0"/>
              <a:t>و</a:t>
            </a:r>
            <a:r>
              <a:rPr lang="ar-DZ" dirty="0" smtClean="0"/>
              <a:t> هي مكونة من كلمتين الأولى : </a:t>
            </a:r>
            <a:r>
              <a:rPr lang="ar-DZ" dirty="0" err="1" smtClean="0"/>
              <a:t>ديموس</a:t>
            </a:r>
            <a:r>
              <a:rPr lang="ar-DZ" dirty="0" smtClean="0"/>
              <a:t> وتعني الشعب والثانية </a:t>
            </a:r>
            <a:r>
              <a:rPr lang="ar-DZ" dirty="0" err="1" smtClean="0"/>
              <a:t>كراتوس</a:t>
            </a:r>
            <a:r>
              <a:rPr lang="ar-DZ" dirty="0" smtClean="0"/>
              <a:t> وتعني السلطة ، وبذلك فهي تعني سلطة الشعب أو حكم الشعب لأن الأفراد في ظل هذا النظام هم من يختارون القائد أو ينتخبونه، ولهم حق المشاركة في وضع الأهداف والتخطيط والتنفيذ والتقويم في المنظمة ، وتتوزع عليهم المهام جميعا وقنوات الاتصال بينهم وبين القائد متعددة من جميع الجهات، وتسود المنظمة العلاقات </a:t>
            </a:r>
            <a:r>
              <a:rPr lang="ar-DZ" dirty="0" err="1" smtClean="0"/>
              <a:t>الانسانية</a:t>
            </a:r>
            <a:r>
              <a:rPr lang="ar-DZ" dirty="0" smtClean="0"/>
              <a:t> الجيدة وتقل المشكلات والتذمر بين الأفراد، والقرارات المتخذة تكون جماعية، دون تسلط أو تهديد من أحد، حيث يراعي القائد رغباتهم  ويأخذ </a:t>
            </a:r>
            <a:r>
              <a:rPr lang="ar-DZ" dirty="0" err="1" smtClean="0"/>
              <a:t>بها</a:t>
            </a:r>
            <a:r>
              <a:rPr lang="ar-DZ" dirty="0" smtClean="0"/>
              <a:t> ويعتبر هذا النمط من أفضل أنماط القيادة التنظيمية (الطيب، 1999: 132).</a:t>
            </a:r>
            <a:endParaRPr lang="fr-FR" dirty="0" smtClean="0"/>
          </a:p>
          <a:p>
            <a:endParaRPr lang="fr-FR"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النمط الحر:</a:t>
            </a:r>
            <a:endParaRPr lang="fr-FR" dirty="0"/>
          </a:p>
        </p:txBody>
      </p:sp>
      <p:sp>
        <p:nvSpPr>
          <p:cNvPr id="3" name="Espace réservé du contenu 2"/>
          <p:cNvSpPr>
            <a:spLocks noGrp="1"/>
          </p:cNvSpPr>
          <p:nvPr>
            <p:ph idx="1"/>
          </p:nvPr>
        </p:nvSpPr>
        <p:spPr/>
        <p:txBody>
          <a:bodyPr/>
          <a:lstStyle/>
          <a:p>
            <a:r>
              <a:rPr lang="ar-SA" dirty="0" smtClean="0"/>
              <a:t>، والقائد في هذا النمط يعتقد بأن ترك العاملين يتصرفون بحرية في أداء العمل تزيد من قدراتهم وتمرسهم في العمل ويقوم بتسهيل الاتصالات مع العاملين معتقدا بأن من واجبه إيجاد المناخ المناسب لمساعدة الأفراد على العمل، ويأخذ دور المراقب عن بعد (حسن،2004: 49).</a:t>
            </a:r>
            <a:endParaRPr lang="fr-FR" dirty="0" smtClean="0"/>
          </a:p>
          <a:p>
            <a:endParaRPr lang="fr-FR"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نظرية السمات</a:t>
            </a:r>
            <a:endParaRPr lang="fr-FR" dirty="0"/>
          </a:p>
        </p:txBody>
      </p:sp>
      <p:sp>
        <p:nvSpPr>
          <p:cNvPr id="3" name="Espace réservé du contenu 2"/>
          <p:cNvSpPr>
            <a:spLocks noGrp="1"/>
          </p:cNvSpPr>
          <p:nvPr>
            <p:ph idx="1"/>
          </p:nvPr>
        </p:nvSpPr>
        <p:spPr/>
        <p:txBody>
          <a:bodyPr/>
          <a:lstStyle/>
          <a:p>
            <a:r>
              <a:rPr lang="ar-DZ" dirty="0" smtClean="0"/>
              <a:t>إن أبرز ما يميز مدخل السمات في تفسيره لنشأة القيادة، أنه يرجع نشأة القيادة وظهورها إلى شخصية القائد وسماته وخصائصه الجسمية والنفسية والاجتماعية، أما فيما عدا ذلك فإن أنصار المدخل يختلفون حول كم ونوع وأهم السمات والخصائص القيادية، كما يختلفون أيضا حول ما إذا كانت بلك السمات والخصائص القيادية وراثية أم مكتسبة، وهذا المدخل يعتبر في الفكر الإداري من أقدم المداخل التي انحاز إليها العلماء.</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 xmlns:p14="http://schemas.microsoft.com/office/powerpoint/2010/main" val="1807238070"/>
              </p:ext>
            </p:extLst>
          </p:nvPr>
        </p:nvGraphicFramePr>
        <p:xfrm>
          <a:off x="1524000" y="1397000"/>
          <a:ext cx="6096000" cy="3108960"/>
        </p:xfrm>
        <a:graphic>
          <a:graphicData uri="http://schemas.openxmlformats.org/drawingml/2006/table">
            <a:tbl>
              <a:tblPr rtl="1" firstRow="1" bandRow="1">
                <a:tableStyleId>{5C22544A-7EE6-4342-B048-85BDC9FD1C3A}</a:tableStyleId>
              </a:tblPr>
              <a:tblGrid>
                <a:gridCol w="3048000"/>
                <a:gridCol w="3048000"/>
              </a:tblGrid>
              <a:tr h="370840">
                <a:tc>
                  <a:txBody>
                    <a:bodyPr/>
                    <a:lstStyle/>
                    <a:p>
                      <a:pPr rtl="1"/>
                      <a:r>
                        <a:rPr lang="ar-DZ" sz="2400" dirty="0" smtClean="0"/>
                        <a:t>الوضعية</a:t>
                      </a:r>
                      <a:r>
                        <a:rPr lang="ar-DZ" sz="2400" baseline="0" dirty="0" smtClean="0"/>
                        <a:t> الحالية </a:t>
                      </a:r>
                      <a:endParaRPr lang="ar-DZ" sz="2400" dirty="0"/>
                    </a:p>
                  </a:txBody>
                  <a:tcPr/>
                </a:tc>
                <a:tc>
                  <a:txBody>
                    <a:bodyPr/>
                    <a:lstStyle/>
                    <a:p>
                      <a:pPr rtl="1"/>
                      <a:r>
                        <a:rPr lang="ar-DZ" sz="2400" dirty="0" smtClean="0"/>
                        <a:t>الوضعية المرجوة </a:t>
                      </a:r>
                      <a:endParaRPr lang="ar-DZ" sz="2400" dirty="0"/>
                    </a:p>
                  </a:txBody>
                  <a:tcPr/>
                </a:tc>
              </a:tr>
              <a:tr h="370840">
                <a:tc>
                  <a:txBody>
                    <a:bodyPr/>
                    <a:lstStyle/>
                    <a:p>
                      <a:pPr rtl="1"/>
                      <a:r>
                        <a:rPr lang="ar-DZ" sz="2400" dirty="0" smtClean="0"/>
                        <a:t>-ما هو دور العمال؟</a:t>
                      </a:r>
                    </a:p>
                    <a:p>
                      <a:pPr rtl="1"/>
                      <a:r>
                        <a:rPr lang="ar-DZ" sz="2400" dirty="0" smtClean="0"/>
                        <a:t>-ما هي العراقيل التي تحول دون</a:t>
                      </a:r>
                      <a:r>
                        <a:rPr lang="ar-DZ" sz="2400" baseline="0" dirty="0" smtClean="0"/>
                        <a:t> تحقيق المشاريع؟</a:t>
                      </a:r>
                    </a:p>
                    <a:p>
                      <a:pPr rtl="1"/>
                      <a:r>
                        <a:rPr lang="ar-DZ" sz="2400" baseline="0" dirty="0" smtClean="0"/>
                        <a:t>ما هي المشكلة المعلوماتية أو المنظومة التي يجد العمال صعوبة في استعمالها؟</a:t>
                      </a:r>
                      <a:endParaRPr lang="ar-DZ" sz="2400" dirty="0" smtClean="0"/>
                    </a:p>
                    <a:p>
                      <a:pPr rtl="1"/>
                      <a:endParaRPr lang="ar-DZ" sz="2400" dirty="0"/>
                    </a:p>
                  </a:txBody>
                  <a:tcPr/>
                </a:tc>
                <a:tc>
                  <a:txBody>
                    <a:bodyPr/>
                    <a:lstStyle/>
                    <a:p>
                      <a:pPr rtl="1"/>
                      <a:r>
                        <a:rPr lang="ar-DZ" sz="2400" dirty="0" smtClean="0"/>
                        <a:t>-ما</a:t>
                      </a:r>
                      <a:r>
                        <a:rPr lang="ar-DZ" sz="2400" baseline="0" dirty="0" smtClean="0"/>
                        <a:t> هي التحسينات و التغيرات الواجب تحقيقها؟</a:t>
                      </a:r>
                    </a:p>
                    <a:p>
                      <a:pPr rtl="1"/>
                      <a:r>
                        <a:rPr lang="ar-DZ" sz="2400" baseline="0" dirty="0" smtClean="0"/>
                        <a:t>-ما هي النتائج المرجوة؟</a:t>
                      </a:r>
                    </a:p>
                    <a:p>
                      <a:pPr rtl="1"/>
                      <a:endParaRPr lang="ar-DZ" sz="2400" baseline="0" dirty="0" smtClean="0"/>
                    </a:p>
                    <a:p>
                      <a:pPr rtl="1"/>
                      <a:r>
                        <a:rPr lang="ar-DZ" sz="2400" baseline="0" dirty="0" smtClean="0"/>
                        <a:t>-ما هي الكفاءات التي يجب أن يمتلكها الموظفين؟</a:t>
                      </a:r>
                      <a:endParaRPr lang="ar-DZ" sz="2400" dirty="0"/>
                    </a:p>
                  </a:txBody>
                  <a:tcPr/>
                </a:tc>
              </a:tr>
            </a:tbl>
          </a:graphicData>
        </a:graphic>
      </p:graphicFrame>
    </p:spTree>
    <p:extLst>
      <p:ext uri="{BB962C8B-B14F-4D97-AF65-F5344CB8AC3E}">
        <p14:creationId xmlns="" xmlns:p14="http://schemas.microsoft.com/office/powerpoint/2010/main" val="811292336"/>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النظرية السلوكية:</a:t>
            </a:r>
            <a:endParaRPr lang="fr-FR" dirty="0"/>
          </a:p>
        </p:txBody>
      </p:sp>
      <p:sp>
        <p:nvSpPr>
          <p:cNvPr id="3" name="Espace réservé du contenu 2"/>
          <p:cNvSpPr>
            <a:spLocks noGrp="1"/>
          </p:cNvSpPr>
          <p:nvPr>
            <p:ph idx="1"/>
          </p:nvPr>
        </p:nvSpPr>
        <p:spPr/>
        <p:txBody>
          <a:bodyPr>
            <a:normAutofit fontScale="70000" lnSpcReduction="20000"/>
          </a:bodyPr>
          <a:lstStyle/>
          <a:p>
            <a:r>
              <a:rPr lang="ar-DZ" dirty="0" smtClean="0"/>
              <a:t>لقد جاء التفكير في الصفات السلوكية نتيجة لعدم وجود دليل يؤكد بأن هناك سمات وخصائص مكتسبة في القيادة، ولذلك بدأ التفكير في سلوك القائد </a:t>
            </a:r>
            <a:r>
              <a:rPr lang="ar-DZ" dirty="0" err="1" smtClean="0"/>
              <a:t>و</a:t>
            </a:r>
            <a:r>
              <a:rPr lang="ar-DZ" dirty="0" smtClean="0"/>
              <a:t> كيفية تنميته وذلك من خلال الدراسات في هذا المجال والتي اعتمدت على عنصرين أساسيين في تفسير سلوك القائد هما:</a:t>
            </a:r>
            <a:endParaRPr lang="fr-FR" dirty="0" smtClean="0"/>
          </a:p>
          <a:p>
            <a:r>
              <a:rPr lang="ar-DZ" dirty="0" smtClean="0"/>
              <a:t>ا-متابعة سلوك القادة ومدى تأثرهم بالتابعين لهم.</a:t>
            </a:r>
            <a:endParaRPr lang="fr-FR" dirty="0" smtClean="0"/>
          </a:p>
          <a:p>
            <a:r>
              <a:rPr lang="ar-DZ" dirty="0" smtClean="0"/>
              <a:t>ب-متابعة التابعين، من حيث، طرق تحفيزهم، وسلوكياتهم، وتأثيرهم على </a:t>
            </a:r>
            <a:r>
              <a:rPr lang="ar-DZ" dirty="0" err="1" smtClean="0"/>
              <a:t>مدىتجاح</a:t>
            </a:r>
            <a:r>
              <a:rPr lang="ar-DZ" dirty="0" smtClean="0"/>
              <a:t> القائد وتعامله معهم، وترتب على ذلك وجود عاملين مهمين في تحديد القيادة هما:</a:t>
            </a:r>
            <a:endParaRPr lang="fr-FR" dirty="0" smtClean="0"/>
          </a:p>
          <a:p>
            <a:r>
              <a:rPr lang="ar-DZ" dirty="0" smtClean="0"/>
              <a:t> 1-الاهتمام </a:t>
            </a:r>
            <a:r>
              <a:rPr lang="ar-DZ" dirty="0" err="1" smtClean="0"/>
              <a:t>بالانتاج</a:t>
            </a:r>
            <a:r>
              <a:rPr lang="ar-DZ" dirty="0" smtClean="0"/>
              <a:t>     2-الاهتمام بالعاملين</a:t>
            </a:r>
            <a:endParaRPr lang="fr-FR" dirty="0" smtClean="0"/>
          </a:p>
          <a:p>
            <a:r>
              <a:rPr lang="ar-DZ" dirty="0" smtClean="0"/>
              <a:t>ج-التركيز على الوظيفة ، وقد حددت النظرية السلوكية أن القيادة بكل تفاصيلها تتكون من تفاعل بين القوى الثلاثة التالية:</a:t>
            </a:r>
            <a:endParaRPr lang="fr-FR" dirty="0" smtClean="0"/>
          </a:p>
          <a:p>
            <a:r>
              <a:rPr lang="ar-DZ" dirty="0" smtClean="0"/>
              <a:t>ا-قوة القائد والمتمثلة في ثقة العاملين واتجاهاته السلوكية.</a:t>
            </a:r>
            <a:endParaRPr lang="fr-FR" dirty="0" smtClean="0"/>
          </a:p>
          <a:p>
            <a:r>
              <a:rPr lang="ar-DZ" dirty="0" smtClean="0"/>
              <a:t>ب-قوى العاملين وتتمثل في رغباتهم وحاجاتهم وتوقعاتهم ومواقفهم.</a:t>
            </a:r>
            <a:endParaRPr lang="fr-FR" dirty="0" smtClean="0"/>
          </a:p>
          <a:p>
            <a:r>
              <a:rPr lang="ar-DZ" dirty="0" smtClean="0"/>
              <a:t>ج-قوة الموقف والمتعلقة بسلوك العاملين </a:t>
            </a:r>
            <a:r>
              <a:rPr lang="ar-DZ" dirty="0" err="1" smtClean="0"/>
              <a:t>واصول</a:t>
            </a:r>
            <a:r>
              <a:rPr lang="ar-DZ" dirty="0" smtClean="0"/>
              <a:t> التنظيم </a:t>
            </a:r>
            <a:r>
              <a:rPr lang="ar-DZ" dirty="0" err="1" smtClean="0"/>
              <a:t>القيمية</a:t>
            </a:r>
            <a:r>
              <a:rPr lang="ar-DZ" dirty="0" smtClean="0"/>
              <a:t>.</a:t>
            </a:r>
            <a:endParaRPr lang="fr-FR"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النظرية الموقفية:</a:t>
            </a:r>
            <a:endParaRPr lang="fr-FR" dirty="0"/>
          </a:p>
        </p:txBody>
      </p:sp>
      <p:pic>
        <p:nvPicPr>
          <p:cNvPr id="4" name="Espace réservé du contenu 3"/>
          <p:cNvPicPr>
            <a:picLocks noGrp="1"/>
          </p:cNvPicPr>
          <p:nvPr>
            <p:ph idx="1"/>
          </p:nvPr>
        </p:nvPicPr>
        <p:blipFill>
          <a:blip r:embed="rId2">
            <a:extLst>
              <a:ext uri="{28A0092B-C50C-407E-A947-70E740481C1C}">
                <a14:useLocalDpi xmlns="" xmlns:wpc="http://schemas.microsoft.com/office/word/2010/wordprocessingCanvas" xmlns:mc="http://schemas.openxmlformats.org/markup-compatibility/2006"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1437072" y="1600200"/>
            <a:ext cx="6269855" cy="4525963"/>
          </a:xfrm>
          <a:prstGeom prst="rect">
            <a:avLst/>
          </a:prstGeom>
          <a:noFill/>
          <a:ln>
            <a:noFill/>
          </a:ln>
        </p:spPr>
      </p:pic>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نمط القيادة ل: هرسي </a:t>
            </a:r>
            <a:r>
              <a:rPr lang="ar-DZ" dirty="0" err="1" smtClean="0"/>
              <a:t>وبلانشارد</a:t>
            </a:r>
            <a:endParaRPr lang="fr-FR" dirty="0"/>
          </a:p>
        </p:txBody>
      </p:sp>
      <p:sp>
        <p:nvSpPr>
          <p:cNvPr id="3" name="Espace réservé du contenu 2"/>
          <p:cNvSpPr>
            <a:spLocks noGrp="1"/>
          </p:cNvSpPr>
          <p:nvPr>
            <p:ph idx="1"/>
          </p:nvPr>
        </p:nvSpPr>
        <p:spPr/>
        <p:txBody>
          <a:bodyPr>
            <a:normAutofit fontScale="85000" lnSpcReduction="20000"/>
          </a:bodyPr>
          <a:lstStyle/>
          <a:p>
            <a:r>
              <a:rPr lang="ar-DZ" dirty="0" smtClean="0"/>
              <a:t>لقد طور كل من </a:t>
            </a:r>
            <a:r>
              <a:rPr lang="ar-DZ" dirty="0" err="1" smtClean="0"/>
              <a:t>هيرسي</a:t>
            </a:r>
            <a:r>
              <a:rPr lang="ar-DZ" dirty="0" smtClean="0"/>
              <a:t> </a:t>
            </a:r>
            <a:r>
              <a:rPr lang="ar-DZ" dirty="0" err="1" smtClean="0"/>
              <a:t>وبلانشارد</a:t>
            </a:r>
            <a:r>
              <a:rPr lang="ar-DZ" dirty="0" smtClean="0"/>
              <a:t> من خلال الأبحاث لجامعة أوهايو عام 1972 النظرية الموقفية ذات الأبعاد الثلاثة: -</a:t>
            </a:r>
            <a:r>
              <a:rPr lang="ar-DZ" dirty="0" err="1" smtClean="0"/>
              <a:t>الإهتمام</a:t>
            </a:r>
            <a:r>
              <a:rPr lang="ar-DZ" dirty="0" smtClean="0"/>
              <a:t> بالعاملين، </a:t>
            </a:r>
            <a:r>
              <a:rPr lang="ar-DZ" dirty="0" err="1" smtClean="0"/>
              <a:t>الإهتمام</a:t>
            </a:r>
            <a:r>
              <a:rPr lang="ar-DZ" dirty="0" smtClean="0"/>
              <a:t> بالعلاقات – النضج الوظيفي.</a:t>
            </a:r>
            <a:endParaRPr lang="fr-FR" dirty="0" smtClean="0"/>
          </a:p>
          <a:p>
            <a:r>
              <a:rPr lang="ar-DZ" dirty="0" smtClean="0"/>
              <a:t> وقد أكد كل من </a:t>
            </a:r>
            <a:r>
              <a:rPr lang="ar-DZ" dirty="0" err="1" smtClean="0"/>
              <a:t>هيرسي</a:t>
            </a:r>
            <a:r>
              <a:rPr lang="ar-DZ" dirty="0" smtClean="0"/>
              <a:t> </a:t>
            </a:r>
            <a:r>
              <a:rPr lang="ar-DZ" dirty="0" err="1" smtClean="0"/>
              <a:t>وبلانشارد</a:t>
            </a:r>
            <a:r>
              <a:rPr lang="ar-DZ" dirty="0" smtClean="0"/>
              <a:t> على متغير واحد وهو مستوى النضج الوظيفي للمرؤوسين بحيث أن </a:t>
            </a:r>
            <a:r>
              <a:rPr lang="ar-DZ" dirty="0" err="1" smtClean="0"/>
              <a:t>بإختلاف</a:t>
            </a:r>
            <a:r>
              <a:rPr lang="ar-DZ" dirty="0" smtClean="0"/>
              <a:t> هذا المتغير يختلف أسلوب القيادة الذي يجب اعتماده، أي أن النمط القيادي الفعال يختلف </a:t>
            </a:r>
            <a:r>
              <a:rPr lang="ar-DZ" dirty="0" err="1" smtClean="0"/>
              <a:t>بإختلاف</a:t>
            </a:r>
            <a:r>
              <a:rPr lang="ar-DZ" dirty="0" smtClean="0"/>
              <a:t> مستوى النضج المهني للمرؤوسين واستعدادهم للعمل في المنظمة أو المؤسسة، كما أن القائد الناجح هو الذي يستطيع أن يوفق بين أسلوبه وأسلوب مرؤوسيه واحتياجاتهم للتوجيه والإشراف وكذا احتياجاتهم المعنوية ويتحدد هذا المتغير ب:</a:t>
            </a:r>
            <a:endParaRPr lang="fr-FR" dirty="0" smtClean="0"/>
          </a:p>
          <a:p>
            <a:r>
              <a:rPr lang="ar-DZ" dirty="0" smtClean="0"/>
              <a:t>-رغبة الموظف في العمل        -قدرة الموظف على إنجاز مهامه</a:t>
            </a:r>
            <a:endParaRPr lang="fr-FR" dirty="0" smtClean="0"/>
          </a:p>
          <a:p>
            <a:r>
              <a:rPr lang="ar-DZ" dirty="0" smtClean="0"/>
              <a:t>-الخبرة والتجربة                 -مؤهلات الموظف العلمية.</a:t>
            </a:r>
            <a:endParaRPr lang="fr-FR" dirty="0" smtClean="0"/>
          </a:p>
          <a:p>
            <a:endParaRPr lang="fr-FR"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تابع نمط القيادة حسب </a:t>
            </a:r>
            <a:r>
              <a:rPr lang="ar-DZ" dirty="0" err="1" smtClean="0"/>
              <a:t>هيرسي</a:t>
            </a:r>
            <a:r>
              <a:rPr lang="ar-DZ" dirty="0" smtClean="0"/>
              <a:t> </a:t>
            </a:r>
            <a:r>
              <a:rPr lang="ar-DZ" dirty="0" err="1" smtClean="0"/>
              <a:t>وبلانشارد</a:t>
            </a:r>
            <a:endParaRPr lang="fr-FR" dirty="0"/>
          </a:p>
        </p:txBody>
      </p:sp>
      <p:sp>
        <p:nvSpPr>
          <p:cNvPr id="3" name="Espace réservé du contenu 2"/>
          <p:cNvSpPr>
            <a:spLocks noGrp="1"/>
          </p:cNvSpPr>
          <p:nvPr>
            <p:ph idx="1"/>
          </p:nvPr>
        </p:nvSpPr>
        <p:spPr/>
        <p:txBody>
          <a:bodyPr>
            <a:normAutofit fontScale="70000" lnSpcReduction="20000"/>
          </a:bodyPr>
          <a:lstStyle/>
          <a:p>
            <a:r>
              <a:rPr lang="ar-DZ" dirty="0" smtClean="0"/>
              <a:t> ويميز </a:t>
            </a:r>
            <a:r>
              <a:rPr lang="ar-DZ" dirty="0" err="1" smtClean="0"/>
              <a:t>هيرسي</a:t>
            </a:r>
            <a:r>
              <a:rPr lang="ar-DZ" dirty="0" smtClean="0"/>
              <a:t> </a:t>
            </a:r>
            <a:r>
              <a:rPr lang="ar-DZ" dirty="0" err="1" smtClean="0"/>
              <a:t>وبلانشارد</a:t>
            </a:r>
            <a:r>
              <a:rPr lang="ar-DZ" dirty="0" smtClean="0"/>
              <a:t> بين نمطين من النضج هما:</a:t>
            </a:r>
            <a:endParaRPr lang="fr-FR" dirty="0" smtClean="0"/>
          </a:p>
          <a:p>
            <a:r>
              <a:rPr lang="ar-DZ" dirty="0" smtClean="0"/>
              <a:t>1</a:t>
            </a:r>
            <a:r>
              <a:rPr lang="ar-DZ" b="1" dirty="0" smtClean="0"/>
              <a:t>-النضج في العمل</a:t>
            </a:r>
            <a:r>
              <a:rPr lang="ar-DZ" dirty="0" smtClean="0"/>
              <a:t>( المهارة والكفاءة): ويقصد </a:t>
            </a:r>
            <a:r>
              <a:rPr lang="ar-DZ" dirty="0" err="1" smtClean="0"/>
              <a:t>به</a:t>
            </a:r>
            <a:r>
              <a:rPr lang="ar-DZ" dirty="0" smtClean="0"/>
              <a:t> قدرة الجماعة على تحديد أهداف معينة لتحقيقها ورغبتهم وقدرتهم على تحمل المسؤولية ومدى خبرتهم ومستوى تعليمهم ومدى كفاءاتهم في إنجاز عملهم.</a:t>
            </a:r>
            <a:endParaRPr lang="fr-FR" dirty="0" smtClean="0"/>
          </a:p>
          <a:p>
            <a:r>
              <a:rPr lang="ar-DZ" dirty="0" smtClean="0"/>
              <a:t>2-</a:t>
            </a:r>
            <a:r>
              <a:rPr lang="ar-DZ" b="1" dirty="0" smtClean="0"/>
              <a:t>النضج النفسي</a:t>
            </a:r>
            <a:r>
              <a:rPr lang="ar-DZ" dirty="0" smtClean="0"/>
              <a:t>: ويقصد </a:t>
            </a:r>
            <a:r>
              <a:rPr lang="ar-DZ" dirty="0" err="1" smtClean="0"/>
              <a:t>به</a:t>
            </a:r>
            <a:r>
              <a:rPr lang="ar-DZ" dirty="0" smtClean="0"/>
              <a:t> مستوى الثقة في النفس وتقدير الذات بالنسبة لأداء العمل المطلوب، حيث أن تمييز التابعيين بدرجة عالية من النضج يعني قدرتهم على العمل ولديهم ثقة في انجازه ويعطينا أربعة أنماط قيادة هي:</a:t>
            </a:r>
            <a:endParaRPr lang="fr-FR" dirty="0" smtClean="0"/>
          </a:p>
          <a:p>
            <a:r>
              <a:rPr lang="ar-DZ" b="1" dirty="0" smtClean="0"/>
              <a:t>1-نمط الإبلاغ:</a:t>
            </a:r>
            <a:r>
              <a:rPr lang="ar-DZ" dirty="0" smtClean="0"/>
              <a:t> وهو سلوك عال في التوجه نحو الإنجاز ومنخفض في العلاقات الإنسانية ويمارس هذا النمط عندما يكون النضج المهني منخفض.</a:t>
            </a:r>
            <a:endParaRPr lang="fr-FR" dirty="0" smtClean="0"/>
          </a:p>
          <a:p>
            <a:r>
              <a:rPr lang="ar-DZ" b="1" dirty="0" smtClean="0"/>
              <a:t>2-نمط الإقناع:</a:t>
            </a:r>
            <a:r>
              <a:rPr lang="ar-DZ" dirty="0" smtClean="0"/>
              <a:t> وهو سلوك عال في التوجه نحو الإنجاز وعال في التوجه نحو العلاقات ويمارس هذا النمط عندما يكون النضج المهني متوسط يميل إلى </a:t>
            </a:r>
            <a:r>
              <a:rPr lang="ar-DZ" dirty="0" err="1" smtClean="0"/>
              <a:t>الإنخفاض</a:t>
            </a:r>
            <a:r>
              <a:rPr lang="ar-DZ" dirty="0" smtClean="0"/>
              <a:t>.</a:t>
            </a:r>
            <a:endParaRPr lang="fr-FR" dirty="0" smtClean="0"/>
          </a:p>
          <a:p>
            <a:r>
              <a:rPr lang="ar-DZ" b="1" dirty="0" smtClean="0"/>
              <a:t>3-النمط المشارك</a:t>
            </a:r>
            <a:r>
              <a:rPr lang="ar-DZ" dirty="0" smtClean="0"/>
              <a:t>: وهو أسلوب عال في التوجه نحو العلاقات ومنخفض نحو الإنجاز ويكون متوسط من حيث النضج يميل إلى </a:t>
            </a:r>
            <a:r>
              <a:rPr lang="ar-DZ" dirty="0" err="1" smtClean="0"/>
              <a:t>الإرتفاع</a:t>
            </a:r>
            <a:r>
              <a:rPr lang="ar-DZ" dirty="0" smtClean="0"/>
              <a:t>.</a:t>
            </a:r>
            <a:endParaRPr lang="fr-FR" dirty="0" smtClean="0"/>
          </a:p>
          <a:p>
            <a:r>
              <a:rPr lang="ar-DZ" b="1" dirty="0" smtClean="0"/>
              <a:t>4-النمط المفوض:</a:t>
            </a:r>
            <a:r>
              <a:rPr lang="ar-DZ" dirty="0" smtClean="0"/>
              <a:t> هو أسلوب منخفض في بناء العلاقات الإنسانية وكذلك نحو الإنجاز ويمارس عندما يكون النضج المهني عال.</a:t>
            </a:r>
            <a:endParaRPr lang="fr-FR" dirty="0" smtClean="0"/>
          </a:p>
          <a:p>
            <a:endParaRPr lang="fr-FR" dirty="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أنماط القيادة المعاصرة:</a:t>
            </a:r>
            <a:endParaRPr lang="fr-FR" dirty="0"/>
          </a:p>
        </p:txBody>
      </p:sp>
      <p:sp>
        <p:nvSpPr>
          <p:cNvPr id="3" name="Espace réservé du contenu 2"/>
          <p:cNvSpPr>
            <a:spLocks noGrp="1"/>
          </p:cNvSpPr>
          <p:nvPr>
            <p:ph idx="1"/>
          </p:nvPr>
        </p:nvSpPr>
        <p:spPr/>
        <p:txBody>
          <a:bodyPr>
            <a:normAutofit fontScale="85000" lnSpcReduction="10000"/>
          </a:bodyPr>
          <a:lstStyle/>
          <a:p>
            <a:r>
              <a:rPr lang="ar-DZ" b="1" dirty="0" smtClean="0"/>
              <a:t>القيادة الإجرائية: (التبادلية ، التفاعلية):</a:t>
            </a:r>
            <a:r>
              <a:rPr lang="ar-DZ" dirty="0" smtClean="0"/>
              <a:t>  ويعرف هذا النمط من القيادة بأنه مبني على علاقة التبادل الاقتصادي بين القائد والتابعين ، فالقائد يحرص على الانضمام والتوحد مع المؤسسة بواسطة منهج </a:t>
            </a:r>
            <a:r>
              <a:rPr lang="ar-DZ" dirty="0" err="1" smtClean="0"/>
              <a:t>المكافآة</a:t>
            </a:r>
            <a:r>
              <a:rPr lang="ar-DZ" dirty="0" smtClean="0"/>
              <a:t> الاستثنائية الإيجابية والسلبية حسب أداء العاملين.</a:t>
            </a:r>
            <a:endParaRPr lang="fr-FR" dirty="0" smtClean="0"/>
          </a:p>
          <a:p>
            <a:r>
              <a:rPr lang="ar-DZ" dirty="0" smtClean="0"/>
              <a:t>-عوامل القيادة الإجرائية: </a:t>
            </a:r>
            <a:endParaRPr lang="fr-FR" dirty="0" smtClean="0"/>
          </a:p>
          <a:p>
            <a:r>
              <a:rPr lang="ar-DZ" dirty="0" smtClean="0"/>
              <a:t>-المكافآت المتفق عليها وتشمل أساليب التعزيز الإيجابي بين القائد والعاملين التي تساهم في تحقيق الأهداف التي وافق عليها العاملين سابقا.</a:t>
            </a:r>
            <a:endParaRPr lang="fr-FR" dirty="0" smtClean="0"/>
          </a:p>
          <a:p>
            <a:r>
              <a:rPr lang="ar-DZ" dirty="0" smtClean="0"/>
              <a:t>-الإدارة </a:t>
            </a:r>
            <a:r>
              <a:rPr lang="ar-DZ" dirty="0" err="1" smtClean="0"/>
              <a:t>بالإستثناء</a:t>
            </a:r>
            <a:r>
              <a:rPr lang="ar-DZ" dirty="0" smtClean="0"/>
              <a:t>: وتشمل عمليات التعزيز السلبي عندما يصحح القائد الأمور الخاطئة من خلال الجزاءات (</a:t>
            </a:r>
            <a:r>
              <a:rPr lang="ar-DZ" dirty="0" err="1" smtClean="0"/>
              <a:t>عياصرة</a:t>
            </a:r>
            <a:r>
              <a:rPr lang="ar-DZ" dirty="0" smtClean="0"/>
              <a:t> ،2007: 77).</a:t>
            </a:r>
            <a:endParaRPr lang="fr-FR" dirty="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أنماط القيادة المعاصرة تابع</a:t>
            </a:r>
            <a:endParaRPr lang="fr-FR" dirty="0"/>
          </a:p>
        </p:txBody>
      </p:sp>
      <p:sp>
        <p:nvSpPr>
          <p:cNvPr id="3" name="Espace réservé du contenu 2"/>
          <p:cNvSpPr>
            <a:spLocks noGrp="1"/>
          </p:cNvSpPr>
          <p:nvPr>
            <p:ph idx="1"/>
          </p:nvPr>
        </p:nvSpPr>
        <p:spPr/>
        <p:txBody>
          <a:bodyPr>
            <a:normAutofit fontScale="70000" lnSpcReduction="20000"/>
          </a:bodyPr>
          <a:lstStyle/>
          <a:p>
            <a:r>
              <a:rPr lang="ar-DZ" b="1" dirty="0" smtClean="0"/>
              <a:t>القيادة التحويلية:</a:t>
            </a:r>
            <a:r>
              <a:rPr lang="ar-DZ" dirty="0" smtClean="0"/>
              <a:t> وتعني أن القائد هو الذي يشحذ الهمم وإبداعات وتأملات الأفراد من خلال الموهبة والجاذبية لمساعدة المؤسسات والأفراد على إيجاد تغييرات إيجابية، فهو القائد الذي يحول المواقف السلبية إلى مواقف إيجابية ويستفيد من </a:t>
            </a:r>
            <a:r>
              <a:rPr lang="ar-DZ" dirty="0" err="1" smtClean="0"/>
              <a:t>الامكانيات</a:t>
            </a:r>
            <a:r>
              <a:rPr lang="ar-DZ" dirty="0" smtClean="0"/>
              <a:t> المتاحة ويبحث عن الفرص بشكل مستمر من خلال التغيرات والتطورات في بيئة العمل الداخلية والخارجية ليواجه التهديدات المتوقعة ويتصف بالقدرة العالية على إحداث التغيير، والتعامل مع الأزمات ودفع المؤسسة للوصول إلى مستويات مبهرة من الإنجاز وللقائد التحويلي أثر على العاملين يفوق أثر القائد التفاعلي الذي يتبادل وجهات النظر مع العاملين ولكي تتحقق القيادة التحويلية بشكل جيد ويجب على القائد أن يقنع العاملين بأهمية المكاسب التي سوف تحقق من هذا النوع من القيادة، وكذلك تتحقق القيادة التحويلية بشكل مطلوب إذا انعدمت الذاتية لدى العاملين وعملوا بروح الفريق الواحد ، وتتلخص أبعاد القيادة التحويلية كما ذكرها باس </a:t>
            </a:r>
            <a:r>
              <a:rPr lang="fr-FR" dirty="0" smtClean="0"/>
              <a:t>Bass </a:t>
            </a:r>
            <a:r>
              <a:rPr lang="ar-DZ" dirty="0" smtClean="0"/>
              <a:t>في العناصر التالية: </a:t>
            </a:r>
            <a:endParaRPr lang="fr-FR" dirty="0" smtClean="0"/>
          </a:p>
          <a:p>
            <a:r>
              <a:rPr lang="ar-DZ" dirty="0" smtClean="0"/>
              <a:t>1-التأثير والجاذبية، 2-الدفع والإلهام، 3-التشجيع الإبداعي، 4-الاهتمام بالمشاعر (</a:t>
            </a:r>
            <a:r>
              <a:rPr lang="ar-DZ" dirty="0" err="1" smtClean="0"/>
              <a:t>عياصرة</a:t>
            </a:r>
            <a:r>
              <a:rPr lang="ar-DZ" dirty="0" smtClean="0"/>
              <a:t>،2007: 78).</a:t>
            </a:r>
            <a:endParaRPr lang="fr-FR" dirty="0" smtClean="0"/>
          </a:p>
          <a:p>
            <a:endParaRPr lang="fr-FR"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تابع:</a:t>
            </a:r>
            <a:endParaRPr lang="fr-FR" dirty="0"/>
          </a:p>
        </p:txBody>
      </p:sp>
      <p:sp>
        <p:nvSpPr>
          <p:cNvPr id="3" name="Espace réservé du contenu 2"/>
          <p:cNvSpPr>
            <a:spLocks noGrp="1"/>
          </p:cNvSpPr>
          <p:nvPr>
            <p:ph idx="1"/>
          </p:nvPr>
        </p:nvSpPr>
        <p:spPr/>
        <p:txBody>
          <a:bodyPr>
            <a:normAutofit fontScale="77500" lnSpcReduction="20000"/>
          </a:bodyPr>
          <a:lstStyle/>
          <a:p>
            <a:r>
              <a:rPr lang="ar-DZ" b="1" dirty="0" smtClean="0"/>
              <a:t>القيادة </a:t>
            </a:r>
            <a:r>
              <a:rPr lang="ar-DZ" b="1" dirty="0" err="1" smtClean="0"/>
              <a:t>الرؤيوية</a:t>
            </a:r>
            <a:r>
              <a:rPr lang="ar-DZ" b="1" dirty="0" smtClean="0"/>
              <a:t>:</a:t>
            </a:r>
            <a:r>
              <a:rPr lang="ar-DZ" dirty="0" smtClean="0"/>
              <a:t> تذكر العطية (2003) بأنها القيادة التي لديها القدرة على زرع وتوصيل رؤية حقيقية صادقة جذابة لمستقبل المؤسسة، وتكون أكبر وأكثر تطورا من الحاضر وهذه الرؤيا إذا ما تم العمل </a:t>
            </a:r>
            <a:r>
              <a:rPr lang="ar-DZ" dirty="0" err="1" smtClean="0"/>
              <a:t>بها</a:t>
            </a:r>
            <a:r>
              <a:rPr lang="ar-DZ" dirty="0" smtClean="0"/>
              <a:t> بشكل صحيح وتطبيقها فإنها تجدد الطاقات الكامنة، فهذا النوع من القيادة تسعى </a:t>
            </a:r>
            <a:r>
              <a:rPr lang="ar-DZ" dirty="0" err="1" smtClean="0"/>
              <a:t>للبدأ</a:t>
            </a:r>
            <a:r>
              <a:rPr lang="ar-DZ" dirty="0" smtClean="0"/>
              <a:t> بالمستقبل عن طريق استنهاض الهمم والقدرات والإمكانيات لتحقيق ذلك المستقبل ولهذا فإن الرؤيا صورة واضحة للمستقبل المأمول لأنه قد تفشل الرؤيا إن لم توفر نظرة لمستقبل أفضل بشكل واضح، والرؤية المرغوب فيها هي التي تناسب الوقت والظروف وتعكس تميز المنظمة كما يجب أن يعتقد الأفراد في المؤسسة على أنها قابلة للتحقيق (العطية، 2003: 32-33).</a:t>
            </a:r>
            <a:endParaRPr lang="fr-FR" dirty="0" smtClean="0"/>
          </a:p>
          <a:p>
            <a:r>
              <a:rPr lang="ar-DZ" dirty="0" smtClean="0"/>
              <a:t>-خصائص القائد </a:t>
            </a:r>
            <a:r>
              <a:rPr lang="ar-DZ" dirty="0" err="1" smtClean="0"/>
              <a:t>الرؤيوي</a:t>
            </a:r>
            <a:r>
              <a:rPr lang="ar-DZ" dirty="0" smtClean="0"/>
              <a:t>: كما يذكرها العمراني (2004) هي:</a:t>
            </a:r>
            <a:endParaRPr lang="fr-FR" dirty="0" smtClean="0"/>
          </a:p>
          <a:p>
            <a:r>
              <a:rPr lang="ar-DZ" dirty="0" smtClean="0"/>
              <a:t>1-تحديد الرؤية، 2-إيصال الرؤية للأتباع، 3-تطبيق الرؤية، 4- دفع </a:t>
            </a:r>
            <a:r>
              <a:rPr lang="ar-DZ" dirty="0" err="1" smtClean="0"/>
              <a:t>الإلتزام</a:t>
            </a:r>
            <a:r>
              <a:rPr lang="ar-DZ" dirty="0" smtClean="0"/>
              <a:t> تجاه الرؤية (العمراني،2004: 83).</a:t>
            </a:r>
            <a:endParaRPr lang="fr-FR" dirty="0" smtClean="0"/>
          </a:p>
          <a:p>
            <a:endParaRPr lang="fr-FR" dirty="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تابع</a:t>
            </a:r>
            <a:endParaRPr lang="fr-FR" dirty="0"/>
          </a:p>
        </p:txBody>
      </p:sp>
      <p:sp>
        <p:nvSpPr>
          <p:cNvPr id="3" name="Espace réservé du contenu 2"/>
          <p:cNvSpPr>
            <a:spLocks noGrp="1"/>
          </p:cNvSpPr>
          <p:nvPr>
            <p:ph idx="1"/>
          </p:nvPr>
        </p:nvSpPr>
        <p:spPr/>
        <p:txBody>
          <a:bodyPr>
            <a:normAutofit fontScale="70000" lnSpcReduction="20000"/>
          </a:bodyPr>
          <a:lstStyle/>
          <a:p>
            <a:r>
              <a:rPr lang="ar-DZ" b="1" dirty="0" smtClean="0"/>
              <a:t>: القيادة </a:t>
            </a:r>
            <a:r>
              <a:rPr lang="ar-DZ" b="1" dirty="0" err="1" smtClean="0"/>
              <a:t>الكارزماتية</a:t>
            </a:r>
            <a:r>
              <a:rPr lang="ar-DZ" dirty="0" smtClean="0"/>
              <a:t>: ينظر فيها للقائد على أنه شخص غير عادي ومن صفات القائد </a:t>
            </a:r>
            <a:r>
              <a:rPr lang="ar-DZ" dirty="0" err="1" smtClean="0"/>
              <a:t>الكارزماتي</a:t>
            </a:r>
            <a:r>
              <a:rPr lang="ar-DZ" dirty="0" smtClean="0"/>
              <a:t> ما يلي:</a:t>
            </a:r>
            <a:endParaRPr lang="fr-FR" dirty="0" smtClean="0"/>
          </a:p>
          <a:p>
            <a:r>
              <a:rPr lang="ar-DZ" dirty="0" smtClean="0"/>
              <a:t>1-الرؤية: لديه رؤية كبيرة يعبر عنها كأهداف مثالية تتوقع بأن المستقبل أروع من الحاضر ولديه القدرة على توضيح أهمية هذه الرؤيا من خلال تعبيرات يفهمها العاملين معه.</a:t>
            </a:r>
            <a:endParaRPr lang="fr-FR" dirty="0" smtClean="0"/>
          </a:p>
          <a:p>
            <a:r>
              <a:rPr lang="ar-DZ" dirty="0" smtClean="0"/>
              <a:t>2-المغامرة والمخاطرة الشخصية: لديه القدرة على المخاطرة الكبيرة ولو كلفه ذلك ثمنا </a:t>
            </a:r>
            <a:r>
              <a:rPr lang="ar-DZ" dirty="0" err="1" smtClean="0"/>
              <a:t>باهضا</a:t>
            </a:r>
            <a:r>
              <a:rPr lang="ar-DZ" dirty="0" smtClean="0"/>
              <a:t> لكي يحقق رؤيته.</a:t>
            </a:r>
            <a:endParaRPr lang="fr-FR" dirty="0" smtClean="0"/>
          </a:p>
          <a:p>
            <a:r>
              <a:rPr lang="ar-DZ" dirty="0" smtClean="0"/>
              <a:t>3-الشعور بحاجات العاملين: القائد </a:t>
            </a:r>
            <a:r>
              <a:rPr lang="ar-DZ" dirty="0" err="1" smtClean="0"/>
              <a:t>الكارزماتي</a:t>
            </a:r>
            <a:r>
              <a:rPr lang="ar-DZ" dirty="0" smtClean="0"/>
              <a:t> يسعى لإشباع حاجات العاملين.</a:t>
            </a:r>
            <a:endParaRPr lang="fr-FR" dirty="0" smtClean="0"/>
          </a:p>
          <a:p>
            <a:r>
              <a:rPr lang="ar-DZ" dirty="0" smtClean="0"/>
              <a:t>4-الشعور البيئي: يتمتع القائد </a:t>
            </a:r>
            <a:r>
              <a:rPr lang="ar-DZ" dirty="0" err="1" smtClean="0"/>
              <a:t>الكارزماتي</a:t>
            </a:r>
            <a:r>
              <a:rPr lang="ar-DZ" dirty="0" smtClean="0"/>
              <a:t> بقدرة على توقع محددات البيئة ومواردها التي تساهم في التغيير.</a:t>
            </a:r>
            <a:endParaRPr lang="fr-FR" dirty="0" smtClean="0"/>
          </a:p>
          <a:p>
            <a:r>
              <a:rPr lang="ar-DZ" dirty="0" smtClean="0"/>
              <a:t>5-إتباع طرق وأساليب مبتكرة: أي أن القائد </a:t>
            </a:r>
            <a:r>
              <a:rPr lang="ar-DZ" dirty="0" err="1" smtClean="0"/>
              <a:t>الكارزماتي</a:t>
            </a:r>
            <a:r>
              <a:rPr lang="ar-DZ" dirty="0" smtClean="0"/>
              <a:t> يستخدم طرقا وأساليب جديدة يدير </a:t>
            </a:r>
            <a:r>
              <a:rPr lang="ar-DZ" dirty="0" err="1" smtClean="0"/>
              <a:t>بها</a:t>
            </a:r>
            <a:r>
              <a:rPr lang="ar-DZ" dirty="0" smtClean="0"/>
              <a:t> الأمور مما يولد الشعور لدى العاملين بأنه قائد نادر.</a:t>
            </a:r>
            <a:endParaRPr lang="fr-FR" dirty="0" smtClean="0"/>
          </a:p>
          <a:p>
            <a:r>
              <a:rPr lang="ar-DZ" dirty="0" smtClean="0"/>
              <a:t>6-التأثير على العاملين: للقائد </a:t>
            </a:r>
            <a:r>
              <a:rPr lang="ar-DZ" dirty="0" err="1" smtClean="0"/>
              <a:t>الكارزماتي</a:t>
            </a:r>
            <a:r>
              <a:rPr lang="ar-DZ" dirty="0" smtClean="0"/>
              <a:t> تأثير على العاملين وذلك من خلال رؤية تثير الجاذبية نحوه ونظرة مستقبلية مليئة بالتفاؤل، كما أن القائد هنا يعتبر قدوة للعاملين من خلال ممارسة للعمل وتعامله معهم.</a:t>
            </a:r>
            <a:endParaRPr lang="fr-FR" dirty="0" smtClean="0"/>
          </a:p>
          <a:p>
            <a:endParaRPr lang="fr-FR" dirty="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تابع</a:t>
            </a:r>
            <a:endParaRPr lang="fr-FR" dirty="0"/>
          </a:p>
        </p:txBody>
      </p:sp>
      <p:sp>
        <p:nvSpPr>
          <p:cNvPr id="3" name="Espace réservé du contenu 2"/>
          <p:cNvSpPr>
            <a:spLocks noGrp="1"/>
          </p:cNvSpPr>
          <p:nvPr>
            <p:ph idx="1"/>
          </p:nvPr>
        </p:nvSpPr>
        <p:spPr/>
        <p:txBody>
          <a:bodyPr>
            <a:normAutofit fontScale="70000" lnSpcReduction="20000"/>
          </a:bodyPr>
          <a:lstStyle/>
          <a:p>
            <a:r>
              <a:rPr lang="ar-DZ" b="1" dirty="0" smtClean="0"/>
              <a:t>قيادة الإدارة والقدرة على مواجهة الصعاب:</a:t>
            </a:r>
            <a:endParaRPr lang="fr-FR" dirty="0" smtClean="0"/>
          </a:p>
          <a:p>
            <a:r>
              <a:rPr lang="ar-DZ" dirty="0" smtClean="0"/>
              <a:t> إن محدودية وعجز الأفراد للوصول إلى طاقاتهم القصوى في ظل الظروف الصعبة التي تعاني منها المؤسسات تجعل الحاجة ضرورية إلى نماذج قيادية تعتمد كليا على طبيعة القائد </a:t>
            </a:r>
            <a:r>
              <a:rPr lang="ar-DZ" dirty="0" err="1" smtClean="0"/>
              <a:t>ودافعيته</a:t>
            </a:r>
            <a:r>
              <a:rPr lang="ar-DZ" dirty="0" smtClean="0"/>
              <a:t> للعمل، حيث اقترحت باست 2002 </a:t>
            </a:r>
            <a:r>
              <a:rPr lang="fr-FR" dirty="0" err="1" smtClean="0"/>
              <a:t>Bast</a:t>
            </a:r>
            <a:r>
              <a:rPr lang="ar-DZ" dirty="0" smtClean="0"/>
              <a:t> أنماطا قيادية تسعة وصفتها بأنها مناسبة لمواجهة الصعاب وهذه الأنماط التسعة هي: النمط:</a:t>
            </a:r>
            <a:endParaRPr lang="fr-FR" dirty="0" smtClean="0"/>
          </a:p>
          <a:p>
            <a:r>
              <a:rPr lang="ar-DZ" dirty="0" smtClean="0"/>
              <a:t>1</a:t>
            </a:r>
            <a:r>
              <a:rPr lang="ar-DZ" b="1" dirty="0" smtClean="0"/>
              <a:t>-المثالي:</a:t>
            </a:r>
            <a:r>
              <a:rPr lang="ar-DZ" dirty="0" smtClean="0"/>
              <a:t> يكون القائد ذو رقابة ذاتية ويتصف بالرؤية والحنكة، والمرونة، ومثالا يحتذي </a:t>
            </a:r>
            <a:r>
              <a:rPr lang="ar-DZ" dirty="0" err="1" smtClean="0"/>
              <a:t>به</a:t>
            </a:r>
            <a:r>
              <a:rPr lang="ar-DZ" dirty="0" smtClean="0"/>
              <a:t> العاملون، ويسعى للمثالية، ويحاسب نفسه بنفسه.</a:t>
            </a:r>
            <a:endParaRPr lang="fr-FR" dirty="0" smtClean="0"/>
          </a:p>
          <a:p>
            <a:r>
              <a:rPr lang="ar-DZ" dirty="0" smtClean="0"/>
              <a:t>2-</a:t>
            </a:r>
            <a:r>
              <a:rPr lang="ar-DZ" b="1" dirty="0" smtClean="0"/>
              <a:t>الناصح والمرشد:</a:t>
            </a:r>
            <a:r>
              <a:rPr lang="ar-DZ" dirty="0" smtClean="0"/>
              <a:t> القادة الناصحون هم من يسعى لتحقيق المصلحة للعاملين من خلال ما يقدمونه من توجيهات ونصائح لتحسين أداء العاملين وهم لا ينتظرون مقابل من أحد.</a:t>
            </a:r>
            <a:endParaRPr lang="fr-FR" dirty="0" smtClean="0"/>
          </a:p>
          <a:p>
            <a:r>
              <a:rPr lang="ar-DZ" dirty="0" smtClean="0"/>
              <a:t>3</a:t>
            </a:r>
            <a:r>
              <a:rPr lang="ar-DZ" b="1" dirty="0" smtClean="0"/>
              <a:t>-النجم أو اللامع</a:t>
            </a:r>
            <a:r>
              <a:rPr lang="ar-DZ" dirty="0" smtClean="0"/>
              <a:t>: وهم القادة الذين لديهم كبرياء وعظمة وهم </a:t>
            </a:r>
            <a:r>
              <a:rPr lang="ar-DZ" dirty="0" err="1" smtClean="0"/>
              <a:t>مخاطرون</a:t>
            </a:r>
            <a:r>
              <a:rPr lang="ar-DZ" dirty="0" smtClean="0"/>
              <a:t> ومغامرون بشكل عدواني ويحققون إنتاجية عالية لمؤسساتهم وقوتهم الدافعة في العجب بأنفسهم والمباهاة.</a:t>
            </a:r>
            <a:endParaRPr lang="fr-FR" dirty="0" smtClean="0"/>
          </a:p>
          <a:p>
            <a:r>
              <a:rPr lang="ar-DZ" dirty="0" smtClean="0"/>
              <a:t>4</a:t>
            </a:r>
            <a:r>
              <a:rPr lang="ar-DZ" b="1" dirty="0" smtClean="0"/>
              <a:t>-المبتكر</a:t>
            </a:r>
            <a:r>
              <a:rPr lang="ar-DZ" dirty="0" smtClean="0"/>
              <a:t>: القائد المبتكر تحتاجه أي مؤسسة لان لديه القدرة على التنبؤ بما تحتاجه المنظمة، ويستطيع حماية المؤسسة من الأفكار التقليدية ويعتقد بأنه لا يوجد أحد أفضل منه.</a:t>
            </a:r>
            <a:endParaRPr lang="fr-FR" dirty="0" smtClean="0"/>
          </a:p>
          <a:p>
            <a:endParaRPr lang="fr-FR" dirty="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تابع</a:t>
            </a:r>
            <a:endParaRPr lang="fr-FR" dirty="0"/>
          </a:p>
        </p:txBody>
      </p:sp>
      <p:sp>
        <p:nvSpPr>
          <p:cNvPr id="3" name="Espace réservé du contenu 2"/>
          <p:cNvSpPr>
            <a:spLocks noGrp="1"/>
          </p:cNvSpPr>
          <p:nvPr>
            <p:ph idx="1"/>
          </p:nvPr>
        </p:nvSpPr>
        <p:spPr/>
        <p:txBody>
          <a:bodyPr>
            <a:normAutofit fontScale="62500" lnSpcReduction="20000"/>
          </a:bodyPr>
          <a:lstStyle/>
          <a:p>
            <a:r>
              <a:rPr lang="ar-DZ" dirty="0" smtClean="0"/>
              <a:t>-</a:t>
            </a:r>
            <a:r>
              <a:rPr lang="ar-DZ" b="1" dirty="0" smtClean="0"/>
              <a:t>الصانع أو المركب</a:t>
            </a:r>
            <a:r>
              <a:rPr lang="ar-DZ" dirty="0" smtClean="0"/>
              <a:t>: هذا القائد لديه القدرة على إدراك ما يحيط بالعمل بشكل كبير، وهو يصنع سياسات وخطط العمل ، ذكي، وموهوب ولديه قدرة التأثير على الأفراد ويتمتع القائد بثقافة عالية.</a:t>
            </a:r>
            <a:endParaRPr lang="fr-FR" dirty="0" smtClean="0"/>
          </a:p>
          <a:p>
            <a:r>
              <a:rPr lang="ar-DZ" dirty="0" smtClean="0"/>
              <a:t>6</a:t>
            </a:r>
            <a:r>
              <a:rPr lang="ar-DZ" b="1" dirty="0" smtClean="0"/>
              <a:t>-الشريك</a:t>
            </a:r>
            <a:r>
              <a:rPr lang="ar-DZ" dirty="0" smtClean="0"/>
              <a:t>: القائد هنا يتبنى العمل الجماعي وهو إداري بارع ويسعى للحصول على الأفضل من كل فرد، ويعتبر حرفي في ممارسة العمل بحيث يركز على حاجات المؤسسة فقط من خلال الأفراد ويبحث عن الأخبار الغير سارة ودائم الظن </a:t>
            </a:r>
            <a:r>
              <a:rPr lang="ar-DZ" dirty="0" err="1" smtClean="0"/>
              <a:t>السيء</a:t>
            </a:r>
            <a:r>
              <a:rPr lang="ar-DZ" dirty="0" smtClean="0"/>
              <a:t> بالعاملين.</a:t>
            </a:r>
            <a:endParaRPr lang="fr-FR" dirty="0" smtClean="0"/>
          </a:p>
          <a:p>
            <a:r>
              <a:rPr lang="ar-DZ" dirty="0" smtClean="0"/>
              <a:t>7-</a:t>
            </a:r>
            <a:r>
              <a:rPr lang="ar-DZ" b="1" dirty="0" smtClean="0"/>
              <a:t>المستقبلي:</a:t>
            </a:r>
            <a:r>
              <a:rPr lang="ar-DZ" dirty="0" smtClean="0"/>
              <a:t> وهذا القائد أكثر جاذبية من غيره وطرق التواصل معه متعددة وسهلة، ولديه نظرة متفائلة تجاه المؤسسة، ويهتم برسم الخطط على المدى الطويل ولديه حماس كبير وعادل في تعامله.</a:t>
            </a:r>
            <a:endParaRPr lang="fr-FR" dirty="0" smtClean="0"/>
          </a:p>
          <a:p>
            <a:r>
              <a:rPr lang="ar-DZ" dirty="0" smtClean="0"/>
              <a:t>8</a:t>
            </a:r>
            <a:r>
              <a:rPr lang="ar-DZ" b="1" dirty="0" smtClean="0"/>
              <a:t>-المحامي</a:t>
            </a:r>
            <a:r>
              <a:rPr lang="ar-DZ" dirty="0" smtClean="0"/>
              <a:t>: وهو القائد الذي يسعى إلى تنمية قدراته، لديه ثقة كبيرة بنفسه تجعله يتحمل الكثير من المسؤوليات، يسعى وراء المنصب ويختار لكل فرد ما يناسبه من عمل، ولديه أفراد مخلصون، وقوته الرغبة في الاستزادة من السلطة ويتدخل في المواقف بتوجيهاته.</a:t>
            </a:r>
            <a:endParaRPr lang="fr-FR" dirty="0" smtClean="0"/>
          </a:p>
          <a:p>
            <a:r>
              <a:rPr lang="ar-DZ" dirty="0" smtClean="0"/>
              <a:t>9-</a:t>
            </a:r>
            <a:r>
              <a:rPr lang="ar-DZ" b="1" dirty="0" smtClean="0"/>
              <a:t>الدبلوماسي اللبق</a:t>
            </a:r>
            <a:r>
              <a:rPr lang="ar-DZ" dirty="0" smtClean="0"/>
              <a:t>: وهذا النوع هادئ الطباع، يسعى للتطوير المناسب ويوجد التعاون في المؤسسة ولديه مقدرة كبيرة في حل مشاكل العاملين، ولديه القدرة على مسايرة مع الجميع، والتوافق مع رغبات الأفراد (العامري،2007: 82-83).</a:t>
            </a:r>
            <a:endParaRPr lang="fr-FR" dirty="0" smtClean="0"/>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وسائل تعيين احتياجات التكوين</a:t>
            </a:r>
            <a:endParaRPr lang="ar-DZ" dirty="0"/>
          </a:p>
        </p:txBody>
      </p:sp>
      <p:graphicFrame>
        <p:nvGraphicFramePr>
          <p:cNvPr id="4" name="Espace réservé du contenu 3"/>
          <p:cNvGraphicFramePr>
            <a:graphicFrameLocks noGrp="1"/>
          </p:cNvGraphicFramePr>
          <p:nvPr>
            <p:ph idx="1"/>
            <p:extLst>
              <p:ext uri="{D42A27DB-BD31-4B8C-83A1-F6EECF244321}">
                <p14:modId xmlns="" xmlns:p14="http://schemas.microsoft.com/office/powerpoint/2010/main" val="2719250348"/>
              </p:ext>
            </p:extLst>
          </p:nvPr>
        </p:nvGraphicFramePr>
        <p:xfrm>
          <a:off x="457201" y="1600200"/>
          <a:ext cx="8155834" cy="4023360"/>
        </p:xfrm>
        <a:graphic>
          <a:graphicData uri="http://schemas.openxmlformats.org/drawingml/2006/table">
            <a:tbl>
              <a:tblPr rtl="1" firstRow="1" bandRow="1">
                <a:tableStyleId>{5C22544A-7EE6-4342-B048-85BDC9FD1C3A}</a:tableStyleId>
              </a:tblPr>
              <a:tblGrid>
                <a:gridCol w="1706383"/>
                <a:gridCol w="6449451"/>
              </a:tblGrid>
              <a:tr h="370840">
                <a:tc>
                  <a:txBody>
                    <a:bodyPr/>
                    <a:lstStyle/>
                    <a:p>
                      <a:pPr rtl="1"/>
                      <a:r>
                        <a:rPr lang="ar-DZ" sz="2400" dirty="0" smtClean="0"/>
                        <a:t>الملاحظة  </a:t>
                      </a:r>
                      <a:r>
                        <a:rPr lang="ar-DZ" sz="2400" dirty="0" err="1" smtClean="0"/>
                        <a:t>ووالاستماع</a:t>
                      </a:r>
                      <a:endParaRPr lang="ar-DZ" sz="2400" dirty="0"/>
                    </a:p>
                  </a:txBody>
                  <a:tcPr/>
                </a:tc>
                <a:tc>
                  <a:txBody>
                    <a:bodyPr/>
                    <a:lstStyle/>
                    <a:p>
                      <a:pPr rtl="1"/>
                      <a:r>
                        <a:rPr lang="ar-DZ" sz="2400" dirty="0" smtClean="0"/>
                        <a:t>يجب على المسير</a:t>
                      </a:r>
                      <a:r>
                        <a:rPr lang="ar-DZ" sz="2400" baseline="0" dirty="0" smtClean="0"/>
                        <a:t> أن يعرف مسؤوليات العاملين عن طريق ملاحظة عملهم والسماع إلى تعليقاتهم فيما يخص أساليب العمل، مما يسمح له بتقييم العمل بنظرة شاملة.</a:t>
                      </a:r>
                      <a:endParaRPr lang="ar-DZ" sz="2400" dirty="0"/>
                    </a:p>
                  </a:txBody>
                  <a:tcPr/>
                </a:tc>
              </a:tr>
              <a:tr h="370840">
                <a:tc>
                  <a:txBody>
                    <a:bodyPr/>
                    <a:lstStyle/>
                    <a:p>
                      <a:pPr rtl="1"/>
                      <a:r>
                        <a:rPr lang="ar-DZ" sz="2400" dirty="0" smtClean="0"/>
                        <a:t>المقابلات الفردية</a:t>
                      </a:r>
                      <a:endParaRPr lang="ar-DZ" sz="2400" dirty="0"/>
                    </a:p>
                  </a:txBody>
                  <a:tcPr/>
                </a:tc>
                <a:tc>
                  <a:txBody>
                    <a:bodyPr/>
                    <a:lstStyle/>
                    <a:p>
                      <a:pPr rtl="1"/>
                      <a:r>
                        <a:rPr lang="ar-DZ" sz="2400" dirty="0" smtClean="0"/>
                        <a:t>المقابلة هي وسيلة مهمة لأنها تسمح للمسير بمعرفة الاحتياجات الخاصة</a:t>
                      </a:r>
                      <a:r>
                        <a:rPr lang="ar-DZ" sz="2400" baseline="0" dirty="0" smtClean="0"/>
                        <a:t> للشخص، ثم توضيح الأمور المتعلقة بالتصرفات المقبولة في المؤسسة.</a:t>
                      </a:r>
                      <a:endParaRPr lang="ar-DZ" sz="2400" dirty="0"/>
                    </a:p>
                  </a:txBody>
                  <a:tcPr/>
                </a:tc>
              </a:tr>
              <a:tr h="370840">
                <a:tc>
                  <a:txBody>
                    <a:bodyPr/>
                    <a:lstStyle/>
                    <a:p>
                      <a:pPr rtl="1"/>
                      <a:r>
                        <a:rPr lang="ar-DZ" sz="2400" dirty="0" smtClean="0"/>
                        <a:t>مجموعات النقاش</a:t>
                      </a:r>
                      <a:endParaRPr lang="ar-DZ" sz="2400" dirty="0"/>
                    </a:p>
                  </a:txBody>
                  <a:tcPr/>
                </a:tc>
                <a:tc>
                  <a:txBody>
                    <a:bodyPr/>
                    <a:lstStyle/>
                    <a:p>
                      <a:pPr rtl="1"/>
                      <a:r>
                        <a:rPr lang="ar-DZ" sz="2400" dirty="0" smtClean="0"/>
                        <a:t>يجب على المسير أن يبحث عن أراء الآخرين وهذا</a:t>
                      </a:r>
                      <a:r>
                        <a:rPr lang="ar-DZ" sz="2400" baseline="0" dirty="0" smtClean="0"/>
                        <a:t> يكون عن طريق تبادل الآراء والنقاش الجماعي منظم  بجدول أعمال.</a:t>
                      </a:r>
                      <a:endParaRPr lang="ar-DZ" sz="2400" dirty="0"/>
                    </a:p>
                  </a:txBody>
                  <a:tcPr/>
                </a:tc>
              </a:tr>
              <a:tr h="370840">
                <a:tc>
                  <a:txBody>
                    <a:bodyPr/>
                    <a:lstStyle/>
                    <a:p>
                      <a:pPr rtl="1"/>
                      <a:r>
                        <a:rPr lang="ar-DZ" sz="2400" dirty="0" smtClean="0"/>
                        <a:t>تقييم الأداء</a:t>
                      </a:r>
                      <a:endParaRPr lang="ar-DZ" sz="2400" dirty="0"/>
                    </a:p>
                  </a:txBody>
                  <a:tcPr/>
                </a:tc>
                <a:tc>
                  <a:txBody>
                    <a:bodyPr/>
                    <a:lstStyle/>
                    <a:p>
                      <a:pPr rtl="1"/>
                      <a:r>
                        <a:rPr lang="ar-DZ" sz="2400" dirty="0" smtClean="0"/>
                        <a:t>هو تقويم لنشاط الفرد في أثناء تأدية عمله على أساس مؤشرات فعالية</a:t>
                      </a:r>
                      <a:r>
                        <a:rPr lang="ar-DZ" sz="2400" baseline="0" dirty="0" smtClean="0"/>
                        <a:t> و </a:t>
                      </a:r>
                      <a:r>
                        <a:rPr lang="ar-DZ" sz="2400" baseline="0" smtClean="0"/>
                        <a:t>متطلبات المنصب.</a:t>
                      </a:r>
                      <a:endParaRPr lang="ar-DZ" sz="2400" dirty="0"/>
                    </a:p>
                  </a:txBody>
                  <a:tcPr/>
                </a:tc>
              </a:tr>
            </a:tbl>
          </a:graphicData>
        </a:graphic>
      </p:graphicFrame>
    </p:spTree>
    <p:extLst>
      <p:ext uri="{BB962C8B-B14F-4D97-AF65-F5344CB8AC3E}">
        <p14:creationId xmlns="" xmlns:p14="http://schemas.microsoft.com/office/powerpoint/2010/main" val="3206405629"/>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الصحة والأمن في العمل</a:t>
            </a:r>
            <a:endParaRPr lang="fr-FR" dirty="0"/>
          </a:p>
        </p:txBody>
      </p:sp>
      <p:sp>
        <p:nvSpPr>
          <p:cNvPr id="3" name="Espace réservé du contenu 2"/>
          <p:cNvSpPr>
            <a:spLocks noGrp="1"/>
          </p:cNvSpPr>
          <p:nvPr>
            <p:ph idx="1"/>
          </p:nvPr>
        </p:nvSpPr>
        <p:spPr/>
        <p:txBody>
          <a:bodyPr/>
          <a:lstStyle/>
          <a:p>
            <a:r>
              <a:rPr lang="ar-DZ" dirty="0" smtClean="0"/>
              <a:t>إن المؤسسات ملزمة </a:t>
            </a:r>
            <a:r>
              <a:rPr lang="ar-DZ" dirty="0" err="1" smtClean="0"/>
              <a:t>بإتخاذ</a:t>
            </a:r>
            <a:r>
              <a:rPr lang="ar-DZ" dirty="0" smtClean="0"/>
              <a:t> إجراءات من أجل الحفاظ على صحة وأمن موظفيها، لذلك فإن موضوعنا الحالي يسعى لتحديد خطوات سياسة الأمن والسلامة المهنية لضمان محيط عمل سليم لموظفيهم.</a:t>
            </a:r>
            <a:endParaRPr lang="fr-FR" dirty="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الخطوة الأولى: تعيين المشكل</a:t>
            </a:r>
            <a:endParaRPr lang="fr-FR" dirty="0"/>
          </a:p>
        </p:txBody>
      </p:sp>
      <p:sp>
        <p:nvSpPr>
          <p:cNvPr id="3" name="Espace réservé du contenu 2"/>
          <p:cNvSpPr>
            <a:spLocks noGrp="1"/>
          </p:cNvSpPr>
          <p:nvPr>
            <p:ph idx="1"/>
          </p:nvPr>
        </p:nvSpPr>
        <p:spPr/>
        <p:txBody>
          <a:bodyPr/>
          <a:lstStyle/>
          <a:p>
            <a:r>
              <a:rPr lang="ar-DZ" dirty="0" smtClean="0"/>
              <a:t>من الضروري حث العامل على التبليغ بكل خطر له علاقة بالصحة والأمن في محيط العمل وهذا مباشرة بعد التحقق منه، وهذا التصرف يجب أن يصبح الشغل الشاغل واليومي فحسب المعايير المعمول </a:t>
            </a:r>
            <a:r>
              <a:rPr lang="ar-DZ" dirty="0" err="1" smtClean="0"/>
              <a:t>بها</a:t>
            </a:r>
            <a:r>
              <a:rPr lang="ar-DZ" dirty="0" smtClean="0"/>
              <a:t> في ميدان الصحة في العمل، يمكن تصنيف منابع الخطر كما يلي:</a:t>
            </a:r>
            <a:endParaRPr lang="fr-FR"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مصادر الخطر</a:t>
            </a:r>
            <a:endParaRPr lang="fr-FR" dirty="0"/>
          </a:p>
        </p:txBody>
      </p:sp>
      <p:sp>
        <p:nvSpPr>
          <p:cNvPr id="3" name="Espace réservé du contenu 2"/>
          <p:cNvSpPr>
            <a:spLocks noGrp="1"/>
          </p:cNvSpPr>
          <p:nvPr>
            <p:ph idx="1"/>
          </p:nvPr>
        </p:nvSpPr>
        <p:spPr/>
        <p:txBody>
          <a:bodyPr>
            <a:normAutofit fontScale="85000" lnSpcReduction="20000"/>
          </a:bodyPr>
          <a:lstStyle/>
          <a:p>
            <a:r>
              <a:rPr lang="ar-DZ" dirty="0" smtClean="0"/>
              <a:t>-</a:t>
            </a:r>
            <a:r>
              <a:rPr lang="ar-DZ" dirty="0" err="1" smtClean="0"/>
              <a:t>الأليات</a:t>
            </a:r>
            <a:r>
              <a:rPr lang="ar-DZ" dirty="0" smtClean="0"/>
              <a:t>، الأجهزة، الأدوات، الأدوات </a:t>
            </a:r>
            <a:r>
              <a:rPr lang="ar-DZ" dirty="0" err="1" smtClean="0"/>
              <a:t>الربوتية</a:t>
            </a:r>
            <a:endParaRPr lang="ar-DZ" dirty="0" smtClean="0"/>
          </a:p>
          <a:p>
            <a:r>
              <a:rPr lang="ar-DZ" dirty="0" smtClean="0"/>
              <a:t>-نقل وتفريغ كل أنواع الحمولات</a:t>
            </a:r>
          </a:p>
          <a:p>
            <a:r>
              <a:rPr lang="ar-DZ" dirty="0" smtClean="0"/>
              <a:t>-التعامل مع الزبائن ذوي المزاج العدواني</a:t>
            </a:r>
          </a:p>
          <a:p>
            <a:r>
              <a:rPr lang="ar-DZ" dirty="0" smtClean="0"/>
              <a:t>-تنظيم العمل (الأوقات، مجرى العمل).</a:t>
            </a:r>
          </a:p>
          <a:p>
            <a:r>
              <a:rPr lang="ar-DZ" dirty="0" smtClean="0"/>
              <a:t>-الحركات المتكررة</a:t>
            </a:r>
          </a:p>
          <a:p>
            <a:r>
              <a:rPr lang="ar-DZ" dirty="0" smtClean="0"/>
              <a:t>-محيط العمل الغير ملائم (الضوء، الصوت......)</a:t>
            </a:r>
          </a:p>
          <a:p>
            <a:r>
              <a:rPr lang="ar-DZ" dirty="0" smtClean="0"/>
              <a:t>-المواد الخطيرة</a:t>
            </a:r>
          </a:p>
          <a:p>
            <a:r>
              <a:rPr lang="ar-DZ" dirty="0" smtClean="0"/>
              <a:t>-</a:t>
            </a:r>
            <a:r>
              <a:rPr lang="ar-DZ" dirty="0" err="1" smtClean="0"/>
              <a:t>إنتشار</a:t>
            </a:r>
            <a:r>
              <a:rPr lang="ar-DZ" dirty="0" smtClean="0"/>
              <a:t> الغبار، الغاز والبخار</a:t>
            </a:r>
          </a:p>
          <a:p>
            <a:r>
              <a:rPr lang="ar-DZ" dirty="0" smtClean="0"/>
              <a:t>-نوعية الهواء: سوء </a:t>
            </a:r>
            <a:r>
              <a:rPr lang="ar-DZ" dirty="0" err="1" smtClean="0"/>
              <a:t>التهوئة</a:t>
            </a:r>
            <a:endParaRPr lang="ar-DZ" dirty="0" smtClean="0"/>
          </a:p>
          <a:p>
            <a:r>
              <a:rPr lang="ar-DZ" dirty="0" smtClean="0"/>
              <a:t>-</a:t>
            </a:r>
            <a:r>
              <a:rPr lang="ar-DZ" dirty="0" err="1" smtClean="0"/>
              <a:t>إنعدام</a:t>
            </a:r>
            <a:r>
              <a:rPr lang="ar-DZ" dirty="0" smtClean="0"/>
              <a:t> إجراءات ووسائل الإسعاف </a:t>
            </a:r>
            <a:r>
              <a:rPr lang="ar-DZ" smtClean="0"/>
              <a:t>الأولية والعاجلة</a:t>
            </a:r>
            <a:endParaRPr lang="fr-F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خطوات سياسة الأمن والسلامة المهنية</a:t>
            </a:r>
            <a:endParaRPr lang="fr-FR" dirty="0"/>
          </a:p>
        </p:txBody>
      </p:sp>
      <p:graphicFrame>
        <p:nvGraphicFramePr>
          <p:cNvPr id="6" name="Espace réservé du contenu 5"/>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dirty="0" smtClean="0"/>
              <a:t>المرحلة الثانية: تخطيط وتصميم برنامج التكوين</a:t>
            </a:r>
            <a:endParaRPr lang="ar-DZ" dirty="0"/>
          </a:p>
        </p:txBody>
      </p:sp>
      <p:sp>
        <p:nvSpPr>
          <p:cNvPr id="3" name="Espace réservé du contenu 2"/>
          <p:cNvSpPr>
            <a:spLocks noGrp="1"/>
          </p:cNvSpPr>
          <p:nvPr>
            <p:ph idx="1"/>
          </p:nvPr>
        </p:nvSpPr>
        <p:spPr/>
        <p:txBody>
          <a:bodyPr/>
          <a:lstStyle/>
          <a:p>
            <a:r>
              <a:rPr lang="ar-DZ" dirty="0" smtClean="0"/>
              <a:t>يعني أن المؤسسة تحدد الأولويات للأشهر الآتية وهذه ثلاثة أمثلة للأولويات :</a:t>
            </a:r>
          </a:p>
          <a:p>
            <a:r>
              <a:rPr lang="ar-DZ" dirty="0" smtClean="0"/>
              <a:t>رقم 1: تقديم أحسن تسيير للمشاريع، حتي يتم احترام الآجال وتحقيق أهداف المؤسسة.</a:t>
            </a:r>
          </a:p>
          <a:p>
            <a:r>
              <a:rPr lang="ar-DZ" dirty="0" smtClean="0"/>
              <a:t>رقم 2: تحسيس الموظفين بضرورة المشاركة والعمل الجماعي داخل المؤسسة.</a:t>
            </a:r>
          </a:p>
          <a:p>
            <a:r>
              <a:rPr lang="ar-DZ" dirty="0" smtClean="0"/>
              <a:t>رقم3: تطوير المهارات والكفاءات المتميزة في مجالات الاختصاص من أجل المشاريع الجديدة.</a:t>
            </a:r>
            <a:endParaRPr lang="ar-DZ" dirty="0"/>
          </a:p>
        </p:txBody>
      </p:sp>
    </p:spTree>
    <p:extLst>
      <p:ext uri="{BB962C8B-B14F-4D97-AF65-F5344CB8AC3E}">
        <p14:creationId xmlns="" xmlns:p14="http://schemas.microsoft.com/office/powerpoint/2010/main" val="3297881853"/>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524279</TotalTime>
  <Words>5800</Words>
  <Application>Microsoft Office PowerPoint</Application>
  <PresentationFormat>Affichage à l'écran (4:3)</PresentationFormat>
  <Paragraphs>510</Paragraphs>
  <Slides>83</Slides>
  <Notes>0</Notes>
  <HiddenSlides>0</HiddenSlides>
  <MMClips>0</MMClips>
  <ScaleCrop>false</ScaleCrop>
  <HeadingPairs>
    <vt:vector size="4" baseType="variant">
      <vt:variant>
        <vt:lpstr>Thème</vt:lpstr>
      </vt:variant>
      <vt:variant>
        <vt:i4>1</vt:i4>
      </vt:variant>
      <vt:variant>
        <vt:lpstr>Titres des diapositives</vt:lpstr>
      </vt:variant>
      <vt:variant>
        <vt:i4>83</vt:i4>
      </vt:variant>
    </vt:vector>
  </HeadingPairs>
  <TitlesOfParts>
    <vt:vector size="84" baseType="lpstr">
      <vt:lpstr>Thème Office</vt:lpstr>
      <vt:lpstr>دواعي انتهاج سياسة التكوين في المؤسسة</vt:lpstr>
      <vt:lpstr>تعريف التكوين</vt:lpstr>
      <vt:lpstr>مراحل عملية التكوين</vt:lpstr>
      <vt:lpstr>شروط عملية التكوين</vt:lpstr>
      <vt:lpstr>تعيين وتحليل احتياجات التكوين</vt:lpstr>
      <vt:lpstr>Diapositive 6</vt:lpstr>
      <vt:lpstr>Diapositive 7</vt:lpstr>
      <vt:lpstr>وسائل تعيين احتياجات التكوين</vt:lpstr>
      <vt:lpstr>المرحلة الثانية: تخطيط وتصميم برنامج التكوين</vt:lpstr>
      <vt:lpstr>برنامج التكوين</vt:lpstr>
      <vt:lpstr>Diapositive 11</vt:lpstr>
      <vt:lpstr>Diapositive 12</vt:lpstr>
      <vt:lpstr>Diapositive 13</vt:lpstr>
      <vt:lpstr>دورة تكوينية لتعلم تطبيق اختبار القوردن gordon كاختبار توظيف</vt:lpstr>
      <vt:lpstr>Diapositive 15</vt:lpstr>
      <vt:lpstr>Diapositive 16</vt:lpstr>
      <vt:lpstr>Diapositive 17</vt:lpstr>
      <vt:lpstr>إجراء التكوين</vt:lpstr>
      <vt:lpstr>المرحلة الرابعة : التقييم والمتابعة ما بعد عملية التكوين</vt:lpstr>
      <vt:lpstr>نموذج كمي لطرق التقييم للدورات التكوينية</vt:lpstr>
      <vt:lpstr>تقييم الأداء</vt:lpstr>
      <vt:lpstr>مراحل تقييم الأداء</vt:lpstr>
      <vt:lpstr>أطوار التقييم</vt:lpstr>
      <vt:lpstr>مرحلة المقابلة الفردية</vt:lpstr>
      <vt:lpstr>الطور الأول: المرحلة الأولى: التحضير</vt:lpstr>
      <vt:lpstr>الطور الثاني: المرحلة الثالثة: اللقاء</vt:lpstr>
      <vt:lpstr>الطور الثاني: المرحلة الثالثة: التبادل</vt:lpstr>
      <vt:lpstr>الطور الثالث: متابعة الاتفاق</vt:lpstr>
      <vt:lpstr>الطور الثالث: حصيلة المردودية</vt:lpstr>
      <vt:lpstr>سياسة الأجور</vt:lpstr>
      <vt:lpstr>مفهوم الأجر:</vt:lpstr>
      <vt:lpstr>مفهوم الأجر الاقتصادي والقانوني:</vt:lpstr>
      <vt:lpstr>أهمية الأجور: </vt:lpstr>
      <vt:lpstr>الإعتبارات الخاصة بالأجر:</vt:lpstr>
      <vt:lpstr>أنواع الأجر:</vt:lpstr>
      <vt:lpstr>تابع لأنواع الأجر:</vt:lpstr>
      <vt:lpstr>المبادئ التي يقوم عليها الأجر:</vt:lpstr>
      <vt:lpstr>تابع لمبادئ الأجر: </vt:lpstr>
      <vt:lpstr>معايير تحديد الأجور:</vt:lpstr>
      <vt:lpstr>أنظمة دفع الأجور: </vt:lpstr>
      <vt:lpstr>مزايا وعيوب الأجر الزمني: </vt:lpstr>
      <vt:lpstr>2-نظام الأجر بالإنتاج:</vt:lpstr>
      <vt:lpstr>تابع للأجر بالقطعة: </vt:lpstr>
      <vt:lpstr>طرق تحفيز العمال للإنتاج: </vt:lpstr>
      <vt:lpstr>طريقة ميريك:</vt:lpstr>
      <vt:lpstr>طريقة جانت:</vt:lpstr>
      <vt:lpstr>الأجر على الإنتاج الجماعي:</vt:lpstr>
      <vt:lpstr>مكونات نظام الأجور:</vt:lpstr>
      <vt:lpstr>تابع لمكونات الأجر:</vt:lpstr>
      <vt:lpstr>خطوات تصميم نظام الأجور</vt:lpstr>
      <vt:lpstr>تابع </vt:lpstr>
      <vt:lpstr>الإشراف والتأطير</vt:lpstr>
      <vt:lpstr>Diapositive 53</vt:lpstr>
      <vt:lpstr>دورة الإشراف</vt:lpstr>
      <vt:lpstr>مفهوم خطوات الإشراف</vt:lpstr>
      <vt:lpstr>تسيير الوقت والأولويات</vt:lpstr>
      <vt:lpstr>القوانين الأساسية لتسيير الوقت</vt:lpstr>
      <vt:lpstr>القوانين الأساسية لتسيير الوقت :تابع </vt:lpstr>
      <vt:lpstr>مبادئ تنظيم العمل: </vt:lpstr>
      <vt:lpstr>مبادئ تسيير الوقت</vt:lpstr>
      <vt:lpstr>كيفية تسيير الوقت ما بين الأهمية والإستعجال </vt:lpstr>
      <vt:lpstr>القيادة</vt:lpstr>
      <vt:lpstr>Diapositive 63</vt:lpstr>
      <vt:lpstr>الاختلاف بين مفهوم التسيير والادارة</vt:lpstr>
      <vt:lpstr>عناصر القيادة</vt:lpstr>
      <vt:lpstr>أنماط القيادة: </vt:lpstr>
      <vt:lpstr>النمط الديمقراطي:</vt:lpstr>
      <vt:lpstr>النمط الحر:</vt:lpstr>
      <vt:lpstr>نظرية السمات</vt:lpstr>
      <vt:lpstr>النظرية السلوكية:</vt:lpstr>
      <vt:lpstr>النظرية الموقفية:</vt:lpstr>
      <vt:lpstr>نمط القيادة ل: هرسي وبلانشارد</vt:lpstr>
      <vt:lpstr>تابع نمط القيادة حسب هيرسي وبلانشارد</vt:lpstr>
      <vt:lpstr>أنماط القيادة المعاصرة:</vt:lpstr>
      <vt:lpstr>أنماط القيادة المعاصرة تابع</vt:lpstr>
      <vt:lpstr>تابع:</vt:lpstr>
      <vt:lpstr>تابع</vt:lpstr>
      <vt:lpstr>تابع</vt:lpstr>
      <vt:lpstr>تابع</vt:lpstr>
      <vt:lpstr>الصحة والأمن في العمل</vt:lpstr>
      <vt:lpstr>الخطوة الأولى: تعيين المشكل</vt:lpstr>
      <vt:lpstr>مصادر الخطر</vt:lpstr>
      <vt:lpstr>خطوات سياسة الأمن والسلامة المهنية</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دواعي انتهاج سياسة التكوين في المؤسسة</dc:title>
  <dc:creator>lg</dc:creator>
  <cp:lastModifiedBy>nour el houda</cp:lastModifiedBy>
  <cp:revision>58</cp:revision>
  <dcterms:created xsi:type="dcterms:W3CDTF">2019-11-03T18:44:28Z</dcterms:created>
  <dcterms:modified xsi:type="dcterms:W3CDTF">2021-04-25T08:57:40Z</dcterms:modified>
</cp:coreProperties>
</file>