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Default Extension="svg" ContentType="image/svg+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1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snapToGrid="0">
      <p:cViewPr>
        <p:scale>
          <a:sx n="50" d="100"/>
          <a:sy n="50" d="100"/>
        </p:scale>
        <p:origin x="-1464" y="-480"/>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_rels/data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svg"/><Relationship Id="rId1" Type="http://schemas.openxmlformats.org/officeDocument/2006/relationships/image" Target="../media/image8.png"/><Relationship Id="rId6" Type="http://schemas.openxmlformats.org/officeDocument/2006/relationships/image" Target="../media/image12.svg"/><Relationship Id="rId5" Type="http://schemas.openxmlformats.org/officeDocument/2006/relationships/image" Target="../media/image10.png"/><Relationship Id="rId4" Type="http://schemas.openxmlformats.org/officeDocument/2006/relationships/image" Target="../media/image10.svg"/></Relationships>
</file>

<file path=ppt/diagrams/_rels/drawing1.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5B17C28-AC12-46E3-A78D-4655F940E373}" type="doc">
      <dgm:prSet loTypeId="urn:microsoft.com/office/officeart/2018/2/layout/IconLabelList" loCatId="icon" qsTypeId="urn:microsoft.com/office/officeart/2005/8/quickstyle/simple1" qsCatId="simple" csTypeId="urn:microsoft.com/office/officeart/2005/8/colors/accent2_2" csCatId="accent2" phldr="1"/>
      <dgm:spPr/>
      <dgm:t>
        <a:bodyPr/>
        <a:lstStyle/>
        <a:p>
          <a:endParaRPr lang="en-US"/>
        </a:p>
      </dgm:t>
    </dgm:pt>
    <dgm:pt modelId="{32797160-FE60-411A-854C-57989AC119DA}">
      <dgm:prSet custT="1"/>
      <dgm:spPr>
        <a:solidFill>
          <a:schemeClr val="bg1"/>
        </a:solidFill>
      </dgm:spPr>
      <dgm:t>
        <a:bodyPr/>
        <a:lstStyle/>
        <a:p>
          <a:pPr>
            <a:lnSpc>
              <a:spcPct val="100000"/>
            </a:lnSpc>
          </a:pPr>
          <a:r>
            <a:rPr lang="fr-FR" sz="1400" dirty="0">
              <a:solidFill>
                <a:schemeClr val="tx1"/>
              </a:solidFill>
            </a:rPr>
            <a:t>En conclusion, le syndrome inflammatoire représente une réponse complexe et vitale de l'organisme face à différentes menaces telles que les infections, les blessures, ou les maladies auto-immunes. Bien que cette réponse soit nécessaire pour protéger le corps, un dysfonctionnement peut conduire à des maladies chroniques.</a:t>
          </a:r>
          <a:endParaRPr lang="en-US" sz="1400" dirty="0">
            <a:solidFill>
              <a:schemeClr val="tx1"/>
            </a:solidFill>
          </a:endParaRPr>
        </a:p>
      </dgm:t>
    </dgm:pt>
    <dgm:pt modelId="{9B9D36E9-4C6C-4C75-83F5-94B3A17214B4}" type="parTrans" cxnId="{AC108905-B28B-4A20-96B5-0F1D1F0FA2AF}">
      <dgm:prSet/>
      <dgm:spPr/>
      <dgm:t>
        <a:bodyPr/>
        <a:lstStyle/>
        <a:p>
          <a:endParaRPr lang="en-US"/>
        </a:p>
      </dgm:t>
    </dgm:pt>
    <dgm:pt modelId="{71053853-4CA5-4C3C-AD63-CC4EDE02093F}" type="sibTrans" cxnId="{AC108905-B28B-4A20-96B5-0F1D1F0FA2AF}">
      <dgm:prSet/>
      <dgm:spPr/>
      <dgm:t>
        <a:bodyPr/>
        <a:lstStyle/>
        <a:p>
          <a:pPr>
            <a:lnSpc>
              <a:spcPct val="100000"/>
            </a:lnSpc>
          </a:pPr>
          <a:endParaRPr lang="en-US"/>
        </a:p>
      </dgm:t>
    </dgm:pt>
    <dgm:pt modelId="{5C7BE8B2-DC4E-4562-B428-A1590C808585}">
      <dgm:prSet/>
      <dgm:spPr>
        <a:solidFill>
          <a:schemeClr val="bg1"/>
        </a:solidFill>
      </dgm:spPr>
      <dgm:t>
        <a:bodyPr/>
        <a:lstStyle/>
        <a:p>
          <a:pPr>
            <a:lnSpc>
              <a:spcPct val="100000"/>
            </a:lnSpc>
          </a:pPr>
          <a:r>
            <a:rPr lang="fr-FR" dirty="0">
              <a:solidFill>
                <a:schemeClr val="tx1"/>
              </a:solidFill>
            </a:rPr>
            <a:t>La compréhension des mécanismes de l'inflammation est cruciale pour le diagnostic et le traitement de diverses conditions médicales. Les progrès dans la recherche sur les traitements anti-inflammatoires et la gestion des réponses immunitaires sont essentiels pour améliorer la qualité de vie des patients.</a:t>
          </a:r>
          <a:endParaRPr lang="en-US" dirty="0">
            <a:solidFill>
              <a:schemeClr val="tx1"/>
            </a:solidFill>
          </a:endParaRPr>
        </a:p>
      </dgm:t>
    </dgm:pt>
    <dgm:pt modelId="{81E6558E-F828-499A-999D-FA8950291B82}" type="parTrans" cxnId="{02D6CDA7-ED38-4AC8-A2C9-679458E7056B}">
      <dgm:prSet/>
      <dgm:spPr/>
      <dgm:t>
        <a:bodyPr/>
        <a:lstStyle/>
        <a:p>
          <a:endParaRPr lang="en-US"/>
        </a:p>
      </dgm:t>
    </dgm:pt>
    <dgm:pt modelId="{DB0CAAD1-A6F7-4CBD-B88D-6BE79B04E0AA}" type="sibTrans" cxnId="{02D6CDA7-ED38-4AC8-A2C9-679458E7056B}">
      <dgm:prSet/>
      <dgm:spPr/>
      <dgm:t>
        <a:bodyPr/>
        <a:lstStyle/>
        <a:p>
          <a:pPr>
            <a:lnSpc>
              <a:spcPct val="100000"/>
            </a:lnSpc>
          </a:pPr>
          <a:endParaRPr lang="en-US"/>
        </a:p>
      </dgm:t>
    </dgm:pt>
    <dgm:pt modelId="{14C6F808-C55A-4D8B-A27D-82FB35102DDF}">
      <dgm:prSet/>
      <dgm:spPr>
        <a:solidFill>
          <a:schemeClr val="bg1"/>
        </a:solidFill>
      </dgm:spPr>
      <dgm:t>
        <a:bodyPr/>
        <a:lstStyle/>
        <a:p>
          <a:pPr>
            <a:lnSpc>
              <a:spcPct val="100000"/>
            </a:lnSpc>
          </a:pPr>
          <a:r>
            <a:rPr lang="fr-FR" dirty="0">
              <a:solidFill>
                <a:schemeClr val="tx1"/>
              </a:solidFill>
            </a:rPr>
            <a:t>En fin de compte, l'identification des déclencheurs, la modération de la réponse inflammatoire, et la personnalisation des traitements sont des aspects clés pour aborder efficacement les syndromes inflammatoires et minimiser leurs effets néfastes sur la santé.</a:t>
          </a:r>
          <a:endParaRPr lang="en-US" dirty="0">
            <a:solidFill>
              <a:schemeClr val="tx1"/>
            </a:solidFill>
          </a:endParaRPr>
        </a:p>
      </dgm:t>
    </dgm:pt>
    <dgm:pt modelId="{230E26CB-B2F3-4219-82B3-AA580D68119D}" type="parTrans" cxnId="{28617AE8-EFBC-4AE0-BBD8-71AFB730675F}">
      <dgm:prSet/>
      <dgm:spPr/>
      <dgm:t>
        <a:bodyPr/>
        <a:lstStyle/>
        <a:p>
          <a:endParaRPr lang="en-US"/>
        </a:p>
      </dgm:t>
    </dgm:pt>
    <dgm:pt modelId="{A25EA0A8-A9FB-4C57-B058-1DBA0728EE8B}" type="sibTrans" cxnId="{28617AE8-EFBC-4AE0-BBD8-71AFB730675F}">
      <dgm:prSet/>
      <dgm:spPr/>
      <dgm:t>
        <a:bodyPr/>
        <a:lstStyle/>
        <a:p>
          <a:endParaRPr lang="en-US"/>
        </a:p>
      </dgm:t>
    </dgm:pt>
    <dgm:pt modelId="{ADE34D88-2660-45D0-AD92-2ABF655C78E1}" type="pres">
      <dgm:prSet presAssocID="{35B17C28-AC12-46E3-A78D-4655F940E373}" presName="root" presStyleCnt="0">
        <dgm:presLayoutVars>
          <dgm:dir/>
          <dgm:resizeHandles val="exact"/>
        </dgm:presLayoutVars>
      </dgm:prSet>
      <dgm:spPr/>
      <dgm:t>
        <a:bodyPr/>
        <a:lstStyle/>
        <a:p>
          <a:endParaRPr lang="fr-FR"/>
        </a:p>
      </dgm:t>
    </dgm:pt>
    <dgm:pt modelId="{8835D9DD-C235-4E84-A6C5-6B6D55B41ECA}" type="pres">
      <dgm:prSet presAssocID="{32797160-FE60-411A-854C-57989AC119DA}" presName="compNode" presStyleCnt="0"/>
      <dgm:spPr/>
    </dgm:pt>
    <dgm:pt modelId="{A7BBFBAF-9B15-4DB8-A3C5-8A149F38DB1F}" type="pres">
      <dgm:prSet presAssocID="{32797160-FE60-411A-854C-57989AC119DA}"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xmlns="" val="0"/>
              </a:ext>
              <a:ext uri="{96DAC541-7B7A-43D3-8B79-37D633B846F1}">
                <asvg:svgBlip xmlns:asvg="http://schemas.microsoft.com/office/drawing/2016/SVG/main" xmlns="" r:embed="rId2"/>
              </a:ext>
            </a:extLst>
          </a:blip>
          <a:stretch>
            <a:fillRect/>
          </a:stretch>
        </a:blipFill>
      </dgm:spPr>
      <dgm:extLst>
        <a:ext uri="{E40237B7-FDA0-4F09-8148-C483321AD2D9}">
          <dgm14:cNvPr xmlns:dgm14="http://schemas.microsoft.com/office/drawing/2010/diagram" xmlns="" id="0" name="" descr="Questions"/>
        </a:ext>
      </dgm:extLst>
    </dgm:pt>
    <dgm:pt modelId="{8FA56618-83B2-4FDC-9A4B-352BFC01253B}" type="pres">
      <dgm:prSet presAssocID="{32797160-FE60-411A-854C-57989AC119DA}" presName="spaceRect" presStyleCnt="0"/>
      <dgm:spPr/>
    </dgm:pt>
    <dgm:pt modelId="{4B6F8641-4604-492F-8445-2C0DAA63F3B2}" type="pres">
      <dgm:prSet presAssocID="{32797160-FE60-411A-854C-57989AC119DA}" presName="textRect" presStyleLbl="revTx" presStyleIdx="0" presStyleCnt="3">
        <dgm:presLayoutVars>
          <dgm:chMax val="1"/>
          <dgm:chPref val="1"/>
        </dgm:presLayoutVars>
      </dgm:prSet>
      <dgm:spPr/>
      <dgm:t>
        <a:bodyPr/>
        <a:lstStyle/>
        <a:p>
          <a:endParaRPr lang="fr-FR"/>
        </a:p>
      </dgm:t>
    </dgm:pt>
    <dgm:pt modelId="{68A6BBDE-B125-4C00-AE5D-AC5B786B5B25}" type="pres">
      <dgm:prSet presAssocID="{71053853-4CA5-4C3C-AD63-CC4EDE02093F}" presName="sibTrans" presStyleCnt="0"/>
      <dgm:spPr/>
    </dgm:pt>
    <dgm:pt modelId="{94BCA025-5136-49C6-8E49-05C257FAF899}" type="pres">
      <dgm:prSet presAssocID="{5C7BE8B2-DC4E-4562-B428-A1590C808585}" presName="compNode" presStyleCnt="0"/>
      <dgm:spPr/>
    </dgm:pt>
    <dgm:pt modelId="{E01364D1-C0D1-456E-9F86-D5966778AF24}" type="pres">
      <dgm:prSet presAssocID="{5C7BE8B2-DC4E-4562-B428-A1590C808585}"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xmlns="" val="0"/>
              </a:ext>
              <a:ext uri="{96DAC541-7B7A-43D3-8B79-37D633B846F1}">
                <asvg:svgBlip xmlns:asvg="http://schemas.microsoft.com/office/drawing/2016/SVG/main" xmlns="" r:embed="rId4"/>
              </a:ext>
            </a:extLst>
          </a:blip>
          <a:stretch>
            <a:fillRect/>
          </a:stretch>
        </a:blipFill>
      </dgm:spPr>
      <dgm:extLst>
        <a:ext uri="{E40237B7-FDA0-4F09-8148-C483321AD2D9}">
          <dgm14:cNvPr xmlns:dgm14="http://schemas.microsoft.com/office/drawing/2010/diagram" xmlns="" id="0" name="" descr="Doctor"/>
        </a:ext>
      </dgm:extLst>
    </dgm:pt>
    <dgm:pt modelId="{98C639A9-272B-4DAC-B2A2-01D3F0AF8762}" type="pres">
      <dgm:prSet presAssocID="{5C7BE8B2-DC4E-4562-B428-A1590C808585}" presName="spaceRect" presStyleCnt="0"/>
      <dgm:spPr/>
    </dgm:pt>
    <dgm:pt modelId="{44E277C5-3F63-492C-80D8-2B9A91D926E4}" type="pres">
      <dgm:prSet presAssocID="{5C7BE8B2-DC4E-4562-B428-A1590C808585}" presName="textRect" presStyleLbl="revTx" presStyleIdx="1" presStyleCnt="3">
        <dgm:presLayoutVars>
          <dgm:chMax val="1"/>
          <dgm:chPref val="1"/>
        </dgm:presLayoutVars>
      </dgm:prSet>
      <dgm:spPr/>
      <dgm:t>
        <a:bodyPr/>
        <a:lstStyle/>
        <a:p>
          <a:endParaRPr lang="fr-FR"/>
        </a:p>
      </dgm:t>
    </dgm:pt>
    <dgm:pt modelId="{434B59B1-6CF3-42A3-BEA9-7AD797EC9044}" type="pres">
      <dgm:prSet presAssocID="{DB0CAAD1-A6F7-4CBD-B88D-6BE79B04E0AA}" presName="sibTrans" presStyleCnt="0"/>
      <dgm:spPr/>
    </dgm:pt>
    <dgm:pt modelId="{3A44F35E-91D2-4091-A936-BD07A6996182}" type="pres">
      <dgm:prSet presAssocID="{14C6F808-C55A-4D8B-A27D-82FB35102DDF}" presName="compNode" presStyleCnt="0"/>
      <dgm:spPr/>
    </dgm:pt>
    <dgm:pt modelId="{926EED05-0BDD-4B50-A01C-C6F485197049}" type="pres">
      <dgm:prSet presAssocID="{14C6F808-C55A-4D8B-A27D-82FB35102DDF}"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xmlns="" val="0"/>
              </a:ext>
              <a:ext uri="{96DAC541-7B7A-43D3-8B79-37D633B846F1}">
                <asvg:svgBlip xmlns:asvg="http://schemas.microsoft.com/office/drawing/2016/SVG/main" xmlns="" r:embed="rId6"/>
              </a:ext>
            </a:extLst>
          </a:blip>
          <a:stretch>
            <a:fillRect/>
          </a:stretch>
        </a:blipFill>
      </dgm:spPr>
      <dgm:extLst>
        <a:ext uri="{E40237B7-FDA0-4F09-8148-C483321AD2D9}">
          <dgm14:cNvPr xmlns:dgm14="http://schemas.microsoft.com/office/drawing/2010/diagram" xmlns="" id="0" name="" descr="Stomach"/>
        </a:ext>
      </dgm:extLst>
    </dgm:pt>
    <dgm:pt modelId="{EBF04FC9-8D81-4DD6-AA9C-36E7089A535D}" type="pres">
      <dgm:prSet presAssocID="{14C6F808-C55A-4D8B-A27D-82FB35102DDF}" presName="spaceRect" presStyleCnt="0"/>
      <dgm:spPr/>
    </dgm:pt>
    <dgm:pt modelId="{902C503C-627A-46FE-AEF7-F02B9FCA138C}" type="pres">
      <dgm:prSet presAssocID="{14C6F808-C55A-4D8B-A27D-82FB35102DDF}" presName="textRect" presStyleLbl="revTx" presStyleIdx="2" presStyleCnt="3">
        <dgm:presLayoutVars>
          <dgm:chMax val="1"/>
          <dgm:chPref val="1"/>
        </dgm:presLayoutVars>
      </dgm:prSet>
      <dgm:spPr/>
      <dgm:t>
        <a:bodyPr/>
        <a:lstStyle/>
        <a:p>
          <a:endParaRPr lang="fr-FR"/>
        </a:p>
      </dgm:t>
    </dgm:pt>
  </dgm:ptLst>
  <dgm:cxnLst>
    <dgm:cxn modelId="{02D6CDA7-ED38-4AC8-A2C9-679458E7056B}" srcId="{35B17C28-AC12-46E3-A78D-4655F940E373}" destId="{5C7BE8B2-DC4E-4562-B428-A1590C808585}" srcOrd="1" destOrd="0" parTransId="{81E6558E-F828-499A-999D-FA8950291B82}" sibTransId="{DB0CAAD1-A6F7-4CBD-B88D-6BE79B04E0AA}"/>
    <dgm:cxn modelId="{AC108905-B28B-4A20-96B5-0F1D1F0FA2AF}" srcId="{35B17C28-AC12-46E3-A78D-4655F940E373}" destId="{32797160-FE60-411A-854C-57989AC119DA}" srcOrd="0" destOrd="0" parTransId="{9B9D36E9-4C6C-4C75-83F5-94B3A17214B4}" sibTransId="{71053853-4CA5-4C3C-AD63-CC4EDE02093F}"/>
    <dgm:cxn modelId="{9EF84251-564A-4B21-9279-B46CCE6DD6F3}" type="presOf" srcId="{5C7BE8B2-DC4E-4562-B428-A1590C808585}" destId="{44E277C5-3F63-492C-80D8-2B9A91D926E4}" srcOrd="0" destOrd="0" presId="urn:microsoft.com/office/officeart/2018/2/layout/IconLabelList"/>
    <dgm:cxn modelId="{C1939CA9-5E82-4F04-9D78-04B68E3A9E64}" type="presOf" srcId="{14C6F808-C55A-4D8B-A27D-82FB35102DDF}" destId="{902C503C-627A-46FE-AEF7-F02B9FCA138C}" srcOrd="0" destOrd="0" presId="urn:microsoft.com/office/officeart/2018/2/layout/IconLabelList"/>
    <dgm:cxn modelId="{8B2920AC-2343-47D0-9687-034286EE3C33}" type="presOf" srcId="{32797160-FE60-411A-854C-57989AC119DA}" destId="{4B6F8641-4604-492F-8445-2C0DAA63F3B2}" srcOrd="0" destOrd="0" presId="urn:microsoft.com/office/officeart/2018/2/layout/IconLabelList"/>
    <dgm:cxn modelId="{28617AE8-EFBC-4AE0-BBD8-71AFB730675F}" srcId="{35B17C28-AC12-46E3-A78D-4655F940E373}" destId="{14C6F808-C55A-4D8B-A27D-82FB35102DDF}" srcOrd="2" destOrd="0" parTransId="{230E26CB-B2F3-4219-82B3-AA580D68119D}" sibTransId="{A25EA0A8-A9FB-4C57-B058-1DBA0728EE8B}"/>
    <dgm:cxn modelId="{D36F106C-0A32-4436-82F9-54C10ACC7368}" type="presOf" srcId="{35B17C28-AC12-46E3-A78D-4655F940E373}" destId="{ADE34D88-2660-45D0-AD92-2ABF655C78E1}" srcOrd="0" destOrd="0" presId="urn:microsoft.com/office/officeart/2018/2/layout/IconLabelList"/>
    <dgm:cxn modelId="{F8C6BFEC-D9BA-4828-8FFD-31193D28E602}" type="presParOf" srcId="{ADE34D88-2660-45D0-AD92-2ABF655C78E1}" destId="{8835D9DD-C235-4E84-A6C5-6B6D55B41ECA}" srcOrd="0" destOrd="0" presId="urn:microsoft.com/office/officeart/2018/2/layout/IconLabelList"/>
    <dgm:cxn modelId="{2E5567C5-D5C9-432B-8074-C857F3BA68EB}" type="presParOf" srcId="{8835D9DD-C235-4E84-A6C5-6B6D55B41ECA}" destId="{A7BBFBAF-9B15-4DB8-A3C5-8A149F38DB1F}" srcOrd="0" destOrd="0" presId="urn:microsoft.com/office/officeart/2018/2/layout/IconLabelList"/>
    <dgm:cxn modelId="{ABD6C689-5CDC-4A4B-B3B0-DEFEDE27C3A9}" type="presParOf" srcId="{8835D9DD-C235-4E84-A6C5-6B6D55B41ECA}" destId="{8FA56618-83B2-4FDC-9A4B-352BFC01253B}" srcOrd="1" destOrd="0" presId="urn:microsoft.com/office/officeart/2018/2/layout/IconLabelList"/>
    <dgm:cxn modelId="{F0A284A3-4558-4BE3-8A16-03E12F747A76}" type="presParOf" srcId="{8835D9DD-C235-4E84-A6C5-6B6D55B41ECA}" destId="{4B6F8641-4604-492F-8445-2C0DAA63F3B2}" srcOrd="2" destOrd="0" presId="urn:microsoft.com/office/officeart/2018/2/layout/IconLabelList"/>
    <dgm:cxn modelId="{0535A026-8590-4A2F-B497-9525F7F19CD3}" type="presParOf" srcId="{ADE34D88-2660-45D0-AD92-2ABF655C78E1}" destId="{68A6BBDE-B125-4C00-AE5D-AC5B786B5B25}" srcOrd="1" destOrd="0" presId="urn:microsoft.com/office/officeart/2018/2/layout/IconLabelList"/>
    <dgm:cxn modelId="{1A12EEF6-E010-4BD5-8439-92F0B955D6CB}" type="presParOf" srcId="{ADE34D88-2660-45D0-AD92-2ABF655C78E1}" destId="{94BCA025-5136-49C6-8E49-05C257FAF899}" srcOrd="2" destOrd="0" presId="urn:microsoft.com/office/officeart/2018/2/layout/IconLabelList"/>
    <dgm:cxn modelId="{DA4A20B4-6D87-4FC5-8DB4-D4C2E79DEB87}" type="presParOf" srcId="{94BCA025-5136-49C6-8E49-05C257FAF899}" destId="{E01364D1-C0D1-456E-9F86-D5966778AF24}" srcOrd="0" destOrd="0" presId="urn:microsoft.com/office/officeart/2018/2/layout/IconLabelList"/>
    <dgm:cxn modelId="{4B0E448D-6656-44A6-A840-A9EA6865ABCA}" type="presParOf" srcId="{94BCA025-5136-49C6-8E49-05C257FAF899}" destId="{98C639A9-272B-4DAC-B2A2-01D3F0AF8762}" srcOrd="1" destOrd="0" presId="urn:microsoft.com/office/officeart/2018/2/layout/IconLabelList"/>
    <dgm:cxn modelId="{B08C4063-BF0C-4D65-8F66-E5546AE01C3B}" type="presParOf" srcId="{94BCA025-5136-49C6-8E49-05C257FAF899}" destId="{44E277C5-3F63-492C-80D8-2B9A91D926E4}" srcOrd="2" destOrd="0" presId="urn:microsoft.com/office/officeart/2018/2/layout/IconLabelList"/>
    <dgm:cxn modelId="{71ED544E-6F37-4DB1-B04A-F5AE30D8F189}" type="presParOf" srcId="{ADE34D88-2660-45D0-AD92-2ABF655C78E1}" destId="{434B59B1-6CF3-42A3-BEA9-7AD797EC9044}" srcOrd="3" destOrd="0" presId="urn:microsoft.com/office/officeart/2018/2/layout/IconLabelList"/>
    <dgm:cxn modelId="{2D675529-10D8-4E3A-9383-989B153B1DDD}" type="presParOf" srcId="{ADE34D88-2660-45D0-AD92-2ABF655C78E1}" destId="{3A44F35E-91D2-4091-A936-BD07A6996182}" srcOrd="4" destOrd="0" presId="urn:microsoft.com/office/officeart/2018/2/layout/IconLabelList"/>
    <dgm:cxn modelId="{52A02912-8F03-43BA-977C-EE19298A4616}" type="presParOf" srcId="{3A44F35E-91D2-4091-A936-BD07A6996182}" destId="{926EED05-0BDD-4B50-A01C-C6F485197049}" srcOrd="0" destOrd="0" presId="urn:microsoft.com/office/officeart/2018/2/layout/IconLabelList"/>
    <dgm:cxn modelId="{8F0C105F-27CD-4991-9072-7E8A754FE5F4}" type="presParOf" srcId="{3A44F35E-91D2-4091-A936-BD07A6996182}" destId="{EBF04FC9-8D81-4DD6-AA9C-36E7089A535D}" srcOrd="1" destOrd="0" presId="urn:microsoft.com/office/officeart/2018/2/layout/IconLabelList"/>
    <dgm:cxn modelId="{DD344733-90A0-4D56-8CED-916D60E10157}" type="presParOf" srcId="{3A44F35E-91D2-4091-A936-BD07A6996182}" destId="{902C503C-627A-46FE-AEF7-F02B9FCA138C}" srcOrd="2" destOrd="0" presId="urn:microsoft.com/office/officeart/2018/2/layout/IconLabelLis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BBFBAF-9B15-4DB8-A3C5-8A149F38DB1F}">
      <dsp:nvSpPr>
        <dsp:cNvPr id="0" name=""/>
        <dsp:cNvSpPr/>
      </dsp:nvSpPr>
      <dsp:spPr>
        <a:xfrm>
          <a:off x="845869" y="867993"/>
          <a:ext cx="978127" cy="97812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B6F8641-4604-492F-8445-2C0DAA63F3B2}">
      <dsp:nvSpPr>
        <dsp:cNvPr id="0" name=""/>
        <dsp:cNvSpPr/>
      </dsp:nvSpPr>
      <dsp:spPr>
        <a:xfrm>
          <a:off x="248125" y="2519130"/>
          <a:ext cx="2173616" cy="2835000"/>
        </a:xfrm>
        <a:prstGeom prst="rect">
          <a:avLst/>
        </a:prstGeom>
        <a:solidFill>
          <a:schemeClr val="bg1"/>
        </a:solid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pPr>
          <a:r>
            <a:rPr lang="fr-FR" sz="1400" kern="1200" dirty="0">
              <a:solidFill>
                <a:schemeClr val="tx1"/>
              </a:solidFill>
            </a:rPr>
            <a:t>En conclusion, le syndrome inflammatoire représente une réponse complexe et vitale de l'organisme face à différentes menaces telles que les infections, les blessures, ou les maladies auto-immunes. Bien que cette réponse soit nécessaire pour protéger le corps, un dysfonctionnement peut conduire à des maladies chroniques.</a:t>
          </a:r>
          <a:endParaRPr lang="en-US" sz="1400" kern="1200" dirty="0">
            <a:solidFill>
              <a:schemeClr val="tx1"/>
            </a:solidFill>
          </a:endParaRPr>
        </a:p>
      </dsp:txBody>
      <dsp:txXfrm>
        <a:off x="248125" y="2519130"/>
        <a:ext cx="2173616" cy="2835000"/>
      </dsp:txXfrm>
    </dsp:sp>
    <dsp:sp modelId="{E01364D1-C0D1-456E-9F86-D5966778AF24}">
      <dsp:nvSpPr>
        <dsp:cNvPr id="0" name=""/>
        <dsp:cNvSpPr/>
      </dsp:nvSpPr>
      <dsp:spPr>
        <a:xfrm>
          <a:off x="3399869" y="867993"/>
          <a:ext cx="978127" cy="97812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4E277C5-3F63-492C-80D8-2B9A91D926E4}">
      <dsp:nvSpPr>
        <dsp:cNvPr id="0" name=""/>
        <dsp:cNvSpPr/>
      </dsp:nvSpPr>
      <dsp:spPr>
        <a:xfrm>
          <a:off x="2802124" y="2519130"/>
          <a:ext cx="2173616" cy="2835000"/>
        </a:xfrm>
        <a:prstGeom prst="rect">
          <a:avLst/>
        </a:prstGeom>
        <a:solidFill>
          <a:schemeClr val="bg1"/>
        </a:solid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pPr>
          <a:r>
            <a:rPr lang="fr-FR" sz="1400" kern="1200" dirty="0">
              <a:solidFill>
                <a:schemeClr val="tx1"/>
              </a:solidFill>
            </a:rPr>
            <a:t>La compréhension des mécanismes de l'inflammation est cruciale pour le diagnostic et le traitement de diverses conditions médicales. Les progrès dans la recherche sur les traitements anti-inflammatoires et la gestion des réponses immunitaires sont essentiels pour améliorer la qualité de vie des patients.</a:t>
          </a:r>
          <a:endParaRPr lang="en-US" sz="1400" kern="1200" dirty="0">
            <a:solidFill>
              <a:schemeClr val="tx1"/>
            </a:solidFill>
          </a:endParaRPr>
        </a:p>
      </dsp:txBody>
      <dsp:txXfrm>
        <a:off x="2802124" y="2519130"/>
        <a:ext cx="2173616" cy="2835000"/>
      </dsp:txXfrm>
    </dsp:sp>
    <dsp:sp modelId="{926EED05-0BDD-4B50-A01C-C6F485197049}">
      <dsp:nvSpPr>
        <dsp:cNvPr id="0" name=""/>
        <dsp:cNvSpPr/>
      </dsp:nvSpPr>
      <dsp:spPr>
        <a:xfrm>
          <a:off x="5953868" y="867993"/>
          <a:ext cx="978127" cy="97812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02C503C-627A-46FE-AEF7-F02B9FCA138C}">
      <dsp:nvSpPr>
        <dsp:cNvPr id="0" name=""/>
        <dsp:cNvSpPr/>
      </dsp:nvSpPr>
      <dsp:spPr>
        <a:xfrm>
          <a:off x="5356124" y="2519130"/>
          <a:ext cx="2173616" cy="2835000"/>
        </a:xfrm>
        <a:prstGeom prst="rect">
          <a:avLst/>
        </a:prstGeom>
        <a:solidFill>
          <a:schemeClr val="bg1"/>
        </a:solid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pPr>
          <a:r>
            <a:rPr lang="fr-FR" sz="1400" kern="1200" dirty="0">
              <a:solidFill>
                <a:schemeClr val="tx1"/>
              </a:solidFill>
            </a:rPr>
            <a:t>En fin de compte, l'identification des déclencheurs, la modération de la réponse inflammatoire, et la personnalisation des traitements sont des aspects clés pour aborder efficacement les syndromes inflammatoires et minimiser leurs effets néfastes sur la santé.</a:t>
          </a:r>
          <a:endParaRPr lang="en-US" sz="1400" kern="1200" dirty="0">
            <a:solidFill>
              <a:schemeClr val="tx1"/>
            </a:solidFill>
          </a:endParaRPr>
        </a:p>
      </dsp:txBody>
      <dsp:txXfrm>
        <a:off x="5356124" y="2519130"/>
        <a:ext cx="2173616" cy="2835000"/>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9BD6C1-F55E-4436-A6A3-C4A69440B310}" type="datetimeFigureOut">
              <a:rPr lang="en-US" smtClean="0"/>
              <a:pPr/>
              <a:t>12/29/2025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DD37059-76F7-4B59-A4C6-1EE0F292A535}" type="slidenum">
              <a:rPr lang="en-US" smtClean="0"/>
              <a:pPr/>
              <a:t>‹N°›</a:t>
            </a:fld>
            <a:endParaRPr lang="en-US"/>
          </a:p>
        </p:txBody>
      </p:sp>
    </p:spTree>
    <p:extLst>
      <p:ext uri="{BB962C8B-B14F-4D97-AF65-F5344CB8AC3E}">
        <p14:creationId xmlns:p14="http://schemas.microsoft.com/office/powerpoint/2010/main" xmlns="" val="15487188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DD37059-76F7-4B59-A4C6-1EE0F292A535}" type="slidenum">
              <a:rPr lang="en-US" smtClean="0"/>
              <a:pPr/>
              <a:t>7</a:t>
            </a:fld>
            <a:endParaRPr lang="en-US"/>
          </a:p>
        </p:txBody>
      </p:sp>
    </p:spTree>
    <p:extLst>
      <p:ext uri="{BB962C8B-B14F-4D97-AF65-F5344CB8AC3E}">
        <p14:creationId xmlns:p14="http://schemas.microsoft.com/office/powerpoint/2010/main" xmlns="" val="14477267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en-US"/>
              <a:t>Click to edit Master title style</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0CAB3F7-CE55-4655-9E24-02300977970C}" type="datetimeFigureOut">
              <a:rPr lang="en-US" smtClean="0"/>
              <a:pPr/>
              <a:t>12/29/2025</a:t>
            </a:fld>
            <a:endParaRPr lang="en-US"/>
          </a:p>
        </p:txBody>
      </p:sp>
      <p:sp>
        <p:nvSpPr>
          <p:cNvPr id="5" name="Footer Placeholder 4"/>
          <p:cNvSpPr>
            <a:spLocks noGrp="1"/>
          </p:cNvSpPr>
          <p:nvPr>
            <p:ph type="ftr" sz="quarter" idx="11"/>
          </p:nvPr>
        </p:nvSpPr>
        <p:spPr>
          <a:xfrm>
            <a:off x="5332412" y="5883275"/>
            <a:ext cx="4324044" cy="365125"/>
          </a:xfrm>
        </p:spPr>
        <p:txBody>
          <a:bodyPr/>
          <a:lstStyle/>
          <a:p>
            <a:endParaRPr lang="en-US"/>
          </a:p>
        </p:txBody>
      </p:sp>
      <p:sp>
        <p:nvSpPr>
          <p:cNvPr id="6" name="Slide Number Placeholder 5"/>
          <p:cNvSpPr>
            <a:spLocks noGrp="1"/>
          </p:cNvSpPr>
          <p:nvPr>
            <p:ph type="sldNum" sz="quarter" idx="12"/>
          </p:nvPr>
        </p:nvSpPr>
        <p:spPr/>
        <p:txBody>
          <a:bodyPr/>
          <a:lstStyle/>
          <a:p>
            <a:fld id="{BCB411D8-82F0-442F-B906-ECBA67F8D620}" type="slidenum">
              <a:rPr lang="en-US" smtClean="0"/>
              <a:pPr/>
              <a:t>‹N°›</a:t>
            </a:fld>
            <a:endParaRPr lang="en-US"/>
          </a:p>
        </p:txBody>
      </p:sp>
    </p:spTree>
    <p:extLst>
      <p:ext uri="{BB962C8B-B14F-4D97-AF65-F5344CB8AC3E}">
        <p14:creationId xmlns:p14="http://schemas.microsoft.com/office/powerpoint/2010/main" xmlns="" val="40845883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0CAB3F7-CE55-4655-9E24-02300977970C}" type="datetimeFigureOut">
              <a:rPr lang="en-US" smtClean="0"/>
              <a:pPr/>
              <a:t>12/29/2025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B411D8-82F0-442F-B906-ECBA67F8D620}" type="slidenum">
              <a:rPr lang="en-US" smtClean="0"/>
              <a:pPr/>
              <a:t>‹N°›</a:t>
            </a:fld>
            <a:endParaRPr lang="en-US"/>
          </a:p>
        </p:txBody>
      </p:sp>
    </p:spTree>
    <p:extLst>
      <p:ext uri="{BB962C8B-B14F-4D97-AF65-F5344CB8AC3E}">
        <p14:creationId xmlns:p14="http://schemas.microsoft.com/office/powerpoint/2010/main" xmlns="" val="20146842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0CAB3F7-CE55-4655-9E24-02300977970C}" type="datetimeFigureOut">
              <a:rPr lang="en-US" smtClean="0"/>
              <a:pPr/>
              <a:t>12/29/2025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B411D8-82F0-442F-B906-ECBA67F8D620}" type="slidenum">
              <a:rPr lang="en-US" smtClean="0"/>
              <a:pPr/>
              <a:t>‹N°›</a:t>
            </a:fld>
            <a:endParaRPr lang="en-US"/>
          </a:p>
        </p:txBody>
      </p:sp>
    </p:spTree>
    <p:extLst>
      <p:ext uri="{BB962C8B-B14F-4D97-AF65-F5344CB8AC3E}">
        <p14:creationId xmlns:p14="http://schemas.microsoft.com/office/powerpoint/2010/main" xmlns="" val="11457041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0CAB3F7-CE55-4655-9E24-02300977970C}" type="datetimeFigureOut">
              <a:rPr lang="en-US" smtClean="0"/>
              <a:pPr/>
              <a:t>12/29/2025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B411D8-82F0-442F-B906-ECBA67F8D620}" type="slidenum">
              <a:rPr lang="en-US" smtClean="0"/>
              <a:pPr/>
              <a:t>‹N°›</a:t>
            </a:fld>
            <a:endParaRPr lang="en-US"/>
          </a:p>
        </p:txBody>
      </p:sp>
    </p:spTree>
    <p:extLst>
      <p:ext uri="{BB962C8B-B14F-4D97-AF65-F5344CB8AC3E}">
        <p14:creationId xmlns:p14="http://schemas.microsoft.com/office/powerpoint/2010/main" xmlns="" val="1527140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0CAB3F7-CE55-4655-9E24-02300977970C}" type="datetimeFigureOut">
              <a:rPr lang="en-US" smtClean="0"/>
              <a:pPr/>
              <a:t>12/29/2025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B411D8-82F0-442F-B906-ECBA67F8D620}" type="slidenum">
              <a:rPr lang="en-US" smtClean="0"/>
              <a:pPr/>
              <a:t>‹N°›</a:t>
            </a:fld>
            <a:endParaRPr lang="en-US"/>
          </a:p>
        </p:txBody>
      </p:sp>
    </p:spTree>
    <p:extLst>
      <p:ext uri="{BB962C8B-B14F-4D97-AF65-F5344CB8AC3E}">
        <p14:creationId xmlns:p14="http://schemas.microsoft.com/office/powerpoint/2010/main" xmlns="" val="16284304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0CAB3F7-CE55-4655-9E24-02300977970C}" type="datetimeFigureOut">
              <a:rPr lang="en-US" smtClean="0"/>
              <a:pPr/>
              <a:t>12/29/2025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B411D8-82F0-442F-B906-ECBA67F8D620}" type="slidenum">
              <a:rPr lang="en-US" smtClean="0"/>
              <a:pPr/>
              <a:t>‹N°›</a:t>
            </a:fld>
            <a:endParaRPr lang="en-US"/>
          </a:p>
        </p:txBody>
      </p:sp>
    </p:spTree>
    <p:extLst>
      <p:ext uri="{BB962C8B-B14F-4D97-AF65-F5344CB8AC3E}">
        <p14:creationId xmlns:p14="http://schemas.microsoft.com/office/powerpoint/2010/main" xmlns="" val="18948672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0CAB3F7-CE55-4655-9E24-02300977970C}" type="datetimeFigureOut">
              <a:rPr lang="en-US" smtClean="0"/>
              <a:pPr/>
              <a:t>12/29/2025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B411D8-82F0-442F-B906-ECBA67F8D620}" type="slidenum">
              <a:rPr lang="en-US" smtClean="0"/>
              <a:pPr/>
              <a:t>‹N°›</a:t>
            </a:fld>
            <a:endParaRPr lang="en-US"/>
          </a:p>
        </p:txBody>
      </p:sp>
    </p:spTree>
    <p:extLst>
      <p:ext uri="{BB962C8B-B14F-4D97-AF65-F5344CB8AC3E}">
        <p14:creationId xmlns:p14="http://schemas.microsoft.com/office/powerpoint/2010/main" xmlns="" val="28050905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0CAB3F7-CE55-4655-9E24-02300977970C}" type="datetimeFigureOut">
              <a:rPr lang="en-US" smtClean="0"/>
              <a:pPr/>
              <a:t>12/29/2025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B411D8-82F0-442F-B906-ECBA67F8D620}" type="slidenum">
              <a:rPr lang="en-US" smtClean="0"/>
              <a:pPr/>
              <a:t>‹N°›</a:t>
            </a:fld>
            <a:endParaRPr lang="en-US"/>
          </a:p>
        </p:txBody>
      </p:sp>
    </p:spTree>
    <p:extLst>
      <p:ext uri="{BB962C8B-B14F-4D97-AF65-F5344CB8AC3E}">
        <p14:creationId xmlns:p14="http://schemas.microsoft.com/office/powerpoint/2010/main" xmlns="" val="32591509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0CAB3F7-CE55-4655-9E24-02300977970C}" type="datetimeFigureOut">
              <a:rPr lang="en-US" smtClean="0"/>
              <a:pPr/>
              <a:t>12/29/2025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B411D8-82F0-442F-B906-ECBA67F8D620}" type="slidenum">
              <a:rPr lang="en-US" smtClean="0"/>
              <a:pPr/>
              <a:t>‹N°›</a:t>
            </a:fld>
            <a:endParaRPr lang="en-US"/>
          </a:p>
        </p:txBody>
      </p:sp>
    </p:spTree>
    <p:extLst>
      <p:ext uri="{BB962C8B-B14F-4D97-AF65-F5344CB8AC3E}">
        <p14:creationId xmlns:p14="http://schemas.microsoft.com/office/powerpoint/2010/main" xmlns="" val="27183759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0CAB3F7-CE55-4655-9E24-02300977970C}" type="datetimeFigureOut">
              <a:rPr lang="en-US" smtClean="0"/>
              <a:pPr/>
              <a:t>12/29/2025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B411D8-82F0-442F-B906-ECBA67F8D620}" type="slidenum">
              <a:rPr lang="en-US" smtClean="0"/>
              <a:pPr/>
              <a:t>‹N°›</a:t>
            </a:fld>
            <a:endParaRPr lang="en-US"/>
          </a:p>
        </p:txBody>
      </p:sp>
    </p:spTree>
    <p:extLst>
      <p:ext uri="{BB962C8B-B14F-4D97-AF65-F5344CB8AC3E}">
        <p14:creationId xmlns:p14="http://schemas.microsoft.com/office/powerpoint/2010/main" xmlns="" val="39803674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0CAB3F7-CE55-4655-9E24-02300977970C}" type="datetimeFigureOut">
              <a:rPr lang="en-US" smtClean="0"/>
              <a:pPr/>
              <a:t>12/29/2025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951856" y="5867131"/>
            <a:ext cx="551167" cy="365125"/>
          </a:xfrm>
        </p:spPr>
        <p:txBody>
          <a:bodyPr/>
          <a:lstStyle/>
          <a:p>
            <a:fld id="{BCB411D8-82F0-442F-B906-ECBA67F8D620}" type="slidenum">
              <a:rPr lang="en-US" smtClean="0"/>
              <a:pPr/>
              <a:t>‹N°›</a:t>
            </a:fld>
            <a:endParaRPr lang="en-US"/>
          </a:p>
        </p:txBody>
      </p:sp>
    </p:spTree>
    <p:extLst>
      <p:ext uri="{BB962C8B-B14F-4D97-AF65-F5344CB8AC3E}">
        <p14:creationId xmlns:p14="http://schemas.microsoft.com/office/powerpoint/2010/main" xmlns="" val="36588625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0CAB3F7-CE55-4655-9E24-02300977970C}" type="datetimeFigureOut">
              <a:rPr lang="en-US" smtClean="0"/>
              <a:pPr/>
              <a:t>12/29/2025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B411D8-82F0-442F-B906-ECBA67F8D620}" type="slidenum">
              <a:rPr lang="en-US" smtClean="0"/>
              <a:pPr/>
              <a:t>‹N°›</a:t>
            </a:fld>
            <a:endParaRPr lang="en-US"/>
          </a:p>
        </p:txBody>
      </p:sp>
    </p:spTree>
    <p:extLst>
      <p:ext uri="{BB962C8B-B14F-4D97-AF65-F5344CB8AC3E}">
        <p14:creationId xmlns:p14="http://schemas.microsoft.com/office/powerpoint/2010/main" xmlns="" val="19490417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0CAB3F7-CE55-4655-9E24-02300977970C}" type="datetimeFigureOut">
              <a:rPr lang="en-US" smtClean="0"/>
              <a:pPr/>
              <a:t>12/29/2025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B411D8-82F0-442F-B906-ECBA67F8D620}" type="slidenum">
              <a:rPr lang="en-US" smtClean="0"/>
              <a:pPr/>
              <a:t>‹N°›</a:t>
            </a:fld>
            <a:endParaRPr lang="en-US"/>
          </a:p>
        </p:txBody>
      </p:sp>
    </p:spTree>
    <p:extLst>
      <p:ext uri="{BB962C8B-B14F-4D97-AF65-F5344CB8AC3E}">
        <p14:creationId xmlns:p14="http://schemas.microsoft.com/office/powerpoint/2010/main" xmlns="" val="18710772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0CAB3F7-CE55-4655-9E24-02300977970C}" type="datetimeFigureOut">
              <a:rPr lang="en-US" smtClean="0"/>
              <a:pPr/>
              <a:t>12/29/2025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CB411D8-82F0-442F-B906-ECBA67F8D620}" type="slidenum">
              <a:rPr lang="en-US" smtClean="0"/>
              <a:pPr/>
              <a:t>‹N°›</a:t>
            </a:fld>
            <a:endParaRPr lang="en-US"/>
          </a:p>
        </p:txBody>
      </p:sp>
    </p:spTree>
    <p:extLst>
      <p:ext uri="{BB962C8B-B14F-4D97-AF65-F5344CB8AC3E}">
        <p14:creationId xmlns:p14="http://schemas.microsoft.com/office/powerpoint/2010/main" xmlns="" val="32702059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0CAB3F7-CE55-4655-9E24-02300977970C}" type="datetimeFigureOut">
              <a:rPr lang="en-US" smtClean="0"/>
              <a:pPr/>
              <a:t>12/29/2025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CB411D8-82F0-442F-B906-ECBA67F8D620}" type="slidenum">
              <a:rPr lang="en-US" smtClean="0"/>
              <a:pPr/>
              <a:t>‹N°›</a:t>
            </a:fld>
            <a:endParaRPr lang="en-US"/>
          </a:p>
        </p:txBody>
      </p:sp>
    </p:spTree>
    <p:extLst>
      <p:ext uri="{BB962C8B-B14F-4D97-AF65-F5344CB8AC3E}">
        <p14:creationId xmlns:p14="http://schemas.microsoft.com/office/powerpoint/2010/main" xmlns="" val="23429507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CAB3F7-CE55-4655-9E24-02300977970C}" type="datetimeFigureOut">
              <a:rPr lang="en-US" smtClean="0"/>
              <a:pPr/>
              <a:t>12/29/2025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CB411D8-82F0-442F-B906-ECBA67F8D620}" type="slidenum">
              <a:rPr lang="en-US" smtClean="0"/>
              <a:pPr/>
              <a:t>‹N°›</a:t>
            </a:fld>
            <a:endParaRPr lang="en-US"/>
          </a:p>
        </p:txBody>
      </p:sp>
    </p:spTree>
    <p:extLst>
      <p:ext uri="{BB962C8B-B14F-4D97-AF65-F5344CB8AC3E}">
        <p14:creationId xmlns:p14="http://schemas.microsoft.com/office/powerpoint/2010/main" xmlns="" val="23479150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0CAB3F7-CE55-4655-9E24-02300977970C}" type="datetimeFigureOut">
              <a:rPr lang="en-US" smtClean="0"/>
              <a:pPr/>
              <a:t>12/29/2025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B411D8-82F0-442F-B906-ECBA67F8D620}" type="slidenum">
              <a:rPr lang="en-US" smtClean="0"/>
              <a:pPr/>
              <a:t>‹N°›</a:t>
            </a:fld>
            <a:endParaRPr lang="en-US"/>
          </a:p>
        </p:txBody>
      </p:sp>
    </p:spTree>
    <p:extLst>
      <p:ext uri="{BB962C8B-B14F-4D97-AF65-F5344CB8AC3E}">
        <p14:creationId xmlns:p14="http://schemas.microsoft.com/office/powerpoint/2010/main" xmlns="" val="20586320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0CAB3F7-CE55-4655-9E24-02300977970C}" type="datetimeFigureOut">
              <a:rPr lang="en-US" smtClean="0"/>
              <a:pPr/>
              <a:t>12/29/2025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B411D8-82F0-442F-B906-ECBA67F8D620}" type="slidenum">
              <a:rPr lang="en-US" smtClean="0"/>
              <a:pPr/>
              <a:t>‹N°›</a:t>
            </a:fld>
            <a:endParaRPr lang="en-US"/>
          </a:p>
        </p:txBody>
      </p:sp>
    </p:spTree>
    <p:extLst>
      <p:ext uri="{BB962C8B-B14F-4D97-AF65-F5344CB8AC3E}">
        <p14:creationId xmlns:p14="http://schemas.microsoft.com/office/powerpoint/2010/main" xmlns="" val="971700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0CAB3F7-CE55-4655-9E24-02300977970C}" type="datetimeFigureOut">
              <a:rPr lang="en-US" smtClean="0"/>
              <a:pPr/>
              <a:t>12/29/2025</a:t>
            </a:fld>
            <a:endParaRPr lang="en-US"/>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CB411D8-82F0-442F-B906-ECBA67F8D620}" type="slidenum">
              <a:rPr lang="en-US" smtClean="0"/>
              <a:pPr/>
              <a:t>‹N°›</a:t>
            </a:fld>
            <a:endParaRPr lang="en-US"/>
          </a:p>
        </p:txBody>
      </p:sp>
    </p:spTree>
    <p:extLst>
      <p:ext uri="{BB962C8B-B14F-4D97-AF65-F5344CB8AC3E}">
        <p14:creationId xmlns:p14="http://schemas.microsoft.com/office/powerpoint/2010/main" xmlns="" val="263128284"/>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 id="2147483723" r:id="rId15"/>
    <p:sldLayoutId id="2147483724" r:id="rId16"/>
    <p:sldLayoutId id="2147483725" r:id="rId17"/>
    <p:sldLayoutId id="2147483726" r:id="rId18"/>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18.xml"/><Relationship Id="rId4" Type="http://schemas.openxmlformats.org/officeDocument/2006/relationships/image" Target="../media/image7.jpeg"/></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18.xml"/><Relationship Id="rId4" Type="http://schemas.openxmlformats.org/officeDocument/2006/relationships/image" Target="../media/image4.jpeg"/></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18.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18.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18.xml"/><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18.xml"/><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xmlns="" id="{E58348C3-6249-4952-AA86-C63DB35EA9F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xmlns="" id="{DE6174AD-DBB0-43E6-98C2-738DB3A15244}"/>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2959100" y="-4763"/>
            <a:ext cx="5014912" cy="6862763"/>
            <a:chOff x="2928938" y="-4763"/>
            <a:chExt cx="5014912" cy="6862763"/>
          </a:xfrm>
        </p:grpSpPr>
        <p:sp>
          <p:nvSpPr>
            <p:cNvPr id="25" name="Freeform 6">
              <a:extLst>
                <a:ext uri="{FF2B5EF4-FFF2-40B4-BE49-F238E27FC236}">
                  <a16:creationId xmlns:a16="http://schemas.microsoft.com/office/drawing/2014/main" xmlns="" id="{50A59800-3661-4778-9D8A-F816C85C41D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6" name="Freeform 7">
              <a:extLst>
                <a:ext uri="{FF2B5EF4-FFF2-40B4-BE49-F238E27FC236}">
                  <a16:creationId xmlns:a16="http://schemas.microsoft.com/office/drawing/2014/main" xmlns="" id="{7A810977-C816-4698-B7E7-0E6BDED794A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7" name="Freeform 9">
              <a:extLst>
                <a:ext uri="{FF2B5EF4-FFF2-40B4-BE49-F238E27FC236}">
                  <a16:creationId xmlns:a16="http://schemas.microsoft.com/office/drawing/2014/main" xmlns="" id="{181E4B1B-2437-4A14-8927-817FC7AED67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8" name="Freeform 10">
              <a:extLst>
                <a:ext uri="{FF2B5EF4-FFF2-40B4-BE49-F238E27FC236}">
                  <a16:creationId xmlns:a16="http://schemas.microsoft.com/office/drawing/2014/main" xmlns="" id="{3F98AD26-9FF7-44EA-B876-9C857F8ED97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9" name="Freeform 11">
              <a:extLst>
                <a:ext uri="{FF2B5EF4-FFF2-40B4-BE49-F238E27FC236}">
                  <a16:creationId xmlns:a16="http://schemas.microsoft.com/office/drawing/2014/main" xmlns="" id="{32EBB12A-A9CE-446F-9462-15DAC0D0FA5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30" name="Freeform 12">
              <a:extLst>
                <a:ext uri="{FF2B5EF4-FFF2-40B4-BE49-F238E27FC236}">
                  <a16:creationId xmlns:a16="http://schemas.microsoft.com/office/drawing/2014/main" xmlns="" id="{85925599-F99B-48E5-A384-76136C0818B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a:extLst>
              <a:ext uri="{FF2B5EF4-FFF2-40B4-BE49-F238E27FC236}">
                <a16:creationId xmlns:a16="http://schemas.microsoft.com/office/drawing/2014/main" xmlns="" id="{C3B7CD55-5613-40F4-9798-8A726D8D1395}"/>
              </a:ext>
            </a:extLst>
          </p:cNvPr>
          <p:cNvSpPr>
            <a:spLocks noGrp="1"/>
          </p:cNvSpPr>
          <p:nvPr>
            <p:ph type="ctrTitle"/>
          </p:nvPr>
        </p:nvSpPr>
        <p:spPr>
          <a:xfrm>
            <a:off x="5137829" y="610139"/>
            <a:ext cx="6054723" cy="2616199"/>
          </a:xfrm>
        </p:spPr>
        <p:txBody>
          <a:bodyPr>
            <a:normAutofit/>
          </a:bodyPr>
          <a:lstStyle/>
          <a:p>
            <a:pPr algn="ctr"/>
            <a:r>
              <a:rPr lang="fr-FR" dirty="0"/>
              <a:t>Le syndrome inflammatoire </a:t>
            </a:r>
          </a:p>
        </p:txBody>
      </p:sp>
      <p:pic>
        <p:nvPicPr>
          <p:cNvPr id="18" name="Picture 17" descr="La figure radiologique d’un squelette">
            <a:extLst>
              <a:ext uri="{FF2B5EF4-FFF2-40B4-BE49-F238E27FC236}">
                <a16:creationId xmlns:a16="http://schemas.microsoft.com/office/drawing/2014/main" xmlns="" id="{A20C441F-DF36-C38E-9A1D-ABC071820076}"/>
              </a:ext>
            </a:extLst>
          </p:cNvPr>
          <p:cNvPicPr>
            <a:picLocks noChangeAspect="1"/>
          </p:cNvPicPr>
          <p:nvPr/>
        </p:nvPicPr>
        <p:blipFill rotWithShape="1">
          <a:blip r:embed="rId3"/>
          <a:srcRect l="47369" r="-1" b="-1"/>
          <a:stretch/>
        </p:blipFill>
        <p:spPr>
          <a:xfrm>
            <a:off x="20" y="10"/>
            <a:ext cx="5448280" cy="6857990"/>
          </a:xfrm>
          <a:custGeom>
            <a:avLst/>
            <a:gdLst/>
            <a:ahLst/>
            <a:cxnLst/>
            <a:rect l="l" t="t" r="r" b="b"/>
            <a:pathLst>
              <a:path w="5448300" h="6858000">
                <a:moveTo>
                  <a:pt x="0" y="0"/>
                </a:moveTo>
                <a:lnTo>
                  <a:pt x="3513666" y="0"/>
                </a:lnTo>
                <a:lnTo>
                  <a:pt x="2861733" y="2548466"/>
                </a:lnTo>
                <a:lnTo>
                  <a:pt x="5448300" y="6853767"/>
                </a:lnTo>
                <a:lnTo>
                  <a:pt x="0" y="6858000"/>
                </a:lnTo>
                <a:lnTo>
                  <a:pt x="0" y="0"/>
                </a:lnTo>
                <a:close/>
              </a:path>
            </a:pathLst>
          </a:custGeom>
          <a:ln w="38100">
            <a:noFill/>
          </a:ln>
          <a:effectLst/>
        </p:spPr>
      </p:pic>
      <p:sp>
        <p:nvSpPr>
          <p:cNvPr id="14" name="Sous-titre 13"/>
          <p:cNvSpPr>
            <a:spLocks noGrp="1"/>
          </p:cNvSpPr>
          <p:nvPr>
            <p:ph type="subTitle" idx="1"/>
          </p:nvPr>
        </p:nvSpPr>
        <p:spPr/>
        <p:txBody>
          <a:bodyPr/>
          <a:lstStyle/>
          <a:p>
            <a:endParaRPr lang="fr-FR"/>
          </a:p>
        </p:txBody>
      </p:sp>
    </p:spTree>
    <p:extLst>
      <p:ext uri="{BB962C8B-B14F-4D97-AF65-F5344CB8AC3E}">
        <p14:creationId xmlns:p14="http://schemas.microsoft.com/office/powerpoint/2010/main" xmlns="" val="3697765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useBgFill="1">
        <p:nvSpPr>
          <p:cNvPr id="21" name="Rectangle 7">
            <a:extLst>
              <a:ext uri="{FF2B5EF4-FFF2-40B4-BE49-F238E27FC236}">
                <a16:creationId xmlns:a16="http://schemas.microsoft.com/office/drawing/2014/main" xmlns="" id="{99CAC3B1-4879-424D-8F15-20627719615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C7AF45AA-8838-4C4C-B4D1-21DEB6303574}"/>
              </a:ext>
            </a:extLst>
          </p:cNvPr>
          <p:cNvSpPr>
            <a:spLocks noGrp="1"/>
          </p:cNvSpPr>
          <p:nvPr>
            <p:ph type="title"/>
          </p:nvPr>
        </p:nvSpPr>
        <p:spPr>
          <a:xfrm>
            <a:off x="3702283" y="120869"/>
            <a:ext cx="7257455" cy="1752599"/>
          </a:xfrm>
        </p:spPr>
        <p:txBody>
          <a:bodyPr>
            <a:normAutofit/>
          </a:bodyPr>
          <a:lstStyle/>
          <a:p>
            <a:r>
              <a:rPr lang="fr-FR" sz="3600" dirty="0"/>
              <a:t>Conséquences d'un dysfonctionnement du système inflammatoire </a:t>
            </a:r>
            <a:endParaRPr lang="en-US" sz="3600" dirty="0"/>
          </a:p>
        </p:txBody>
      </p:sp>
      <p:sp>
        <p:nvSpPr>
          <p:cNvPr id="22" name="Freeform 6">
            <a:extLst>
              <a:ext uri="{FF2B5EF4-FFF2-40B4-BE49-F238E27FC236}">
                <a16:creationId xmlns:a16="http://schemas.microsoft.com/office/drawing/2014/main" xmlns="" id="{E34CC1C8-EBDD-4AEA-83E6-B27575B62E2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flipH="1">
            <a:off x="1649700" y="0"/>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a:extLst>
              <a:ext uri="{FF2B5EF4-FFF2-40B4-BE49-F238E27FC236}">
                <a16:creationId xmlns:a16="http://schemas.microsoft.com/office/drawing/2014/main" xmlns="" id="{D6B38644-B85D-4211-9526-5B4C2A662BF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flipH="1">
            <a:off x="2116425" y="0"/>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rgbClr val="595959"/>
          </a:solidFill>
          <a:ln>
            <a:noFill/>
          </a:ln>
        </p:spPr>
      </p:sp>
      <p:sp>
        <p:nvSpPr>
          <p:cNvPr id="14" name="Freeform 12">
            <a:extLst>
              <a:ext uri="{FF2B5EF4-FFF2-40B4-BE49-F238E27FC236}">
                <a16:creationId xmlns:a16="http://schemas.microsoft.com/office/drawing/2014/main" xmlns="" id="{8A8B2820-6B8F-4C19-BFC5-D28EE44E54C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flipH="1">
            <a:off x="457487" y="2587625"/>
            <a:ext cx="2693987" cy="4270375"/>
          </a:xfrm>
          <a:custGeom>
            <a:avLst/>
            <a:gdLst/>
            <a:ahLst/>
            <a:cxnLst/>
            <a:rect l="0" t="0" r="r" b="b"/>
            <a:pathLst>
              <a:path w="1697" h="2693">
                <a:moveTo>
                  <a:pt x="0" y="0"/>
                </a:moveTo>
                <a:lnTo>
                  <a:pt x="1622" y="2693"/>
                </a:lnTo>
                <a:lnTo>
                  <a:pt x="1697" y="2693"/>
                </a:lnTo>
                <a:lnTo>
                  <a:pt x="0" y="0"/>
                </a:lnTo>
                <a:close/>
              </a:path>
            </a:pathLst>
          </a:custGeom>
          <a:solidFill>
            <a:srgbClr val="262626"/>
          </a:solidFill>
          <a:ln>
            <a:noFill/>
          </a:ln>
        </p:spPr>
      </p:sp>
      <p:sp>
        <p:nvSpPr>
          <p:cNvPr id="16" name="Freeform: Shape 15">
            <a:extLst>
              <a:ext uri="{FF2B5EF4-FFF2-40B4-BE49-F238E27FC236}">
                <a16:creationId xmlns:a16="http://schemas.microsoft.com/office/drawing/2014/main" xmlns="" id="{DCA45AB7-441E-40A8-A98B-557D68F48A4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flipH="1">
            <a:off x="1" y="2692400"/>
            <a:ext cx="2713324" cy="3390788"/>
          </a:xfrm>
          <a:custGeom>
            <a:avLst/>
            <a:gdLst>
              <a:gd name="connsiteX0" fmla="*/ 0 w 2713324"/>
              <a:gd name="connsiteY0" fmla="*/ 0 h 3390788"/>
              <a:gd name="connsiteX1" fmla="*/ 4763 w 2713324"/>
              <a:gd name="connsiteY1" fmla="*/ 4763 h 3390788"/>
              <a:gd name="connsiteX2" fmla="*/ 2713324 w 2713324"/>
              <a:gd name="connsiteY2" fmla="*/ 3390788 h 3390788"/>
              <a:gd name="connsiteX3" fmla="*/ 2713324 w 2713324"/>
              <a:gd name="connsiteY3" fmla="*/ 2368619 h 3390788"/>
              <a:gd name="connsiteX4" fmla="*/ 357188 w 2713324"/>
              <a:gd name="connsiteY4" fmla="*/ 90488 h 33907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3324" h="3390788">
                <a:moveTo>
                  <a:pt x="0" y="0"/>
                </a:moveTo>
                <a:lnTo>
                  <a:pt x="4763" y="4763"/>
                </a:lnTo>
                <a:lnTo>
                  <a:pt x="2713324" y="3390788"/>
                </a:lnTo>
                <a:lnTo>
                  <a:pt x="2713324" y="2368619"/>
                </a:lnTo>
                <a:lnTo>
                  <a:pt x="357188" y="90488"/>
                </a:lnTo>
                <a:close/>
              </a:path>
            </a:pathLst>
          </a:custGeom>
          <a:solidFill>
            <a:schemeClr val="accent1">
              <a:lumMod val="75000"/>
            </a:schemeClr>
          </a:solidFill>
          <a:ln>
            <a:noFill/>
          </a:ln>
        </p:spPr>
      </p:sp>
      <p:sp>
        <p:nvSpPr>
          <p:cNvPr id="18" name="Freeform: Shape 17">
            <a:extLst>
              <a:ext uri="{FF2B5EF4-FFF2-40B4-BE49-F238E27FC236}">
                <a16:creationId xmlns:a16="http://schemas.microsoft.com/office/drawing/2014/main" xmlns="" id="{5F516030-4F00-4C48-AD93-91EFA17A1AC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flipH="1">
            <a:off x="0" y="2582863"/>
            <a:ext cx="3151474" cy="4275137"/>
          </a:xfrm>
          <a:custGeom>
            <a:avLst/>
            <a:gdLst>
              <a:gd name="connsiteX0" fmla="*/ 0 w 3151474"/>
              <a:gd name="connsiteY0" fmla="*/ 0 h 4275137"/>
              <a:gd name="connsiteX1" fmla="*/ 0 w 3151474"/>
              <a:gd name="connsiteY1" fmla="*/ 4757 h 4275137"/>
              <a:gd name="connsiteX2" fmla="*/ 2693987 w 3151474"/>
              <a:gd name="connsiteY2" fmla="*/ 4275137 h 4275137"/>
              <a:gd name="connsiteX3" fmla="*/ 3151474 w 3151474"/>
              <a:gd name="connsiteY3" fmla="*/ 4275137 h 4275137"/>
              <a:gd name="connsiteX4" fmla="*/ 3151474 w 3151474"/>
              <a:gd name="connsiteY4" fmla="*/ 3714295 h 4275137"/>
              <a:gd name="connsiteX5" fmla="*/ 419100 w 3151474"/>
              <a:gd name="connsiteY5" fmla="*/ 176017 h 4275137"/>
              <a:gd name="connsiteX6" fmla="*/ 361950 w 3151474"/>
              <a:gd name="connsiteY6" fmla="*/ 95144 h 4275137"/>
              <a:gd name="connsiteX7" fmla="*/ 357188 w 3151474"/>
              <a:gd name="connsiteY7" fmla="*/ 90387 h 4275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51474" h="4275137">
                <a:moveTo>
                  <a:pt x="0" y="0"/>
                </a:moveTo>
                <a:lnTo>
                  <a:pt x="0" y="4757"/>
                </a:lnTo>
                <a:lnTo>
                  <a:pt x="2693987" y="4275137"/>
                </a:lnTo>
                <a:lnTo>
                  <a:pt x="3151474" y="4275137"/>
                </a:lnTo>
                <a:lnTo>
                  <a:pt x="3151474" y="3714295"/>
                </a:lnTo>
                <a:lnTo>
                  <a:pt x="419100" y="176017"/>
                </a:lnTo>
                <a:lnTo>
                  <a:pt x="361950" y="95144"/>
                </a:lnTo>
                <a:lnTo>
                  <a:pt x="357188" y="90387"/>
                </a:lnTo>
                <a:close/>
              </a:path>
            </a:pathLst>
          </a:custGeom>
          <a:solidFill>
            <a:srgbClr val="404040"/>
          </a:solidFill>
          <a:ln>
            <a:noFill/>
          </a:ln>
        </p:spPr>
      </p:sp>
      <p:sp>
        <p:nvSpPr>
          <p:cNvPr id="20" name="Freeform: Shape 19">
            <a:extLst>
              <a:ext uri="{FF2B5EF4-FFF2-40B4-BE49-F238E27FC236}">
                <a16:creationId xmlns:a16="http://schemas.microsoft.com/office/drawing/2014/main" xmlns="" id="{5820085E-2582-4A95-98EE-45DFFD5C017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flipH="1">
            <a:off x="0" y="2697164"/>
            <a:ext cx="2706398" cy="3513899"/>
          </a:xfrm>
          <a:custGeom>
            <a:avLst/>
            <a:gdLst>
              <a:gd name="connsiteX0" fmla="*/ 0 w 2706398"/>
              <a:gd name="connsiteY0" fmla="*/ 0 h 3513899"/>
              <a:gd name="connsiteX1" fmla="*/ 2706398 w 2706398"/>
              <a:gd name="connsiteY1" fmla="*/ 3513899 h 3513899"/>
              <a:gd name="connsiteX2" fmla="*/ 2706398 w 2706398"/>
              <a:gd name="connsiteY2" fmla="*/ 3383321 h 3513899"/>
            </a:gdLst>
            <a:ahLst/>
            <a:cxnLst>
              <a:cxn ang="0">
                <a:pos x="connsiteX0" y="connsiteY0"/>
              </a:cxn>
              <a:cxn ang="0">
                <a:pos x="connsiteX1" y="connsiteY1"/>
              </a:cxn>
              <a:cxn ang="0">
                <a:pos x="connsiteX2" y="connsiteY2"/>
              </a:cxn>
            </a:cxnLst>
            <a:rect l="l" t="t" r="r" b="b"/>
            <a:pathLst>
              <a:path w="2706398" h="3513899">
                <a:moveTo>
                  <a:pt x="0" y="0"/>
                </a:moveTo>
                <a:lnTo>
                  <a:pt x="2706398" y="3513899"/>
                </a:lnTo>
                <a:lnTo>
                  <a:pt x="2706398" y="3383321"/>
                </a:lnTo>
                <a:close/>
              </a:path>
            </a:pathLst>
          </a:custGeom>
          <a:solidFill>
            <a:schemeClr val="accent1">
              <a:lumMod val="50000"/>
            </a:schemeClr>
          </a:solidFill>
          <a:ln>
            <a:noFill/>
          </a:ln>
        </p:spPr>
      </p:sp>
      <p:sp>
        <p:nvSpPr>
          <p:cNvPr id="3" name="Content Placeholder 2">
            <a:extLst>
              <a:ext uri="{FF2B5EF4-FFF2-40B4-BE49-F238E27FC236}">
                <a16:creationId xmlns:a16="http://schemas.microsoft.com/office/drawing/2014/main" xmlns="" id="{88D6376E-4F59-404C-B547-7BF52FD0EE8C}"/>
              </a:ext>
            </a:extLst>
          </p:cNvPr>
          <p:cNvSpPr>
            <a:spLocks noGrp="1"/>
          </p:cNvSpPr>
          <p:nvPr>
            <p:ph sz="quarter" idx="13"/>
          </p:nvPr>
        </p:nvSpPr>
        <p:spPr>
          <a:xfrm>
            <a:off x="3772384" y="1757040"/>
            <a:ext cx="8051754" cy="4885498"/>
          </a:xfrm>
        </p:spPr>
        <p:txBody>
          <a:bodyPr anchor="t">
            <a:normAutofit/>
          </a:bodyPr>
          <a:lstStyle/>
          <a:p>
            <a:pPr marL="0" indent="0">
              <a:lnSpc>
                <a:spcPct val="90000"/>
              </a:lnSpc>
              <a:buNone/>
            </a:pPr>
            <a:endParaRPr lang="fr-FR" sz="1600" b="1" i="0" dirty="0">
              <a:effectLst/>
              <a:latin typeface="Söhne"/>
            </a:endParaRPr>
          </a:p>
          <a:p>
            <a:pPr>
              <a:lnSpc>
                <a:spcPct val="90000"/>
              </a:lnSpc>
              <a:buFont typeface="+mj-lt"/>
              <a:buAutoNum type="arabicPeriod"/>
            </a:pPr>
            <a:r>
              <a:rPr lang="fr-FR" sz="1600" b="1" i="0" dirty="0">
                <a:effectLst/>
                <a:latin typeface="Söhne"/>
              </a:rPr>
              <a:t>Maladies inflammatoires chroniques :</a:t>
            </a:r>
            <a:r>
              <a:rPr lang="fr-FR" sz="1600" b="0" i="0" dirty="0">
                <a:effectLst/>
                <a:latin typeface="Söhne"/>
              </a:rPr>
              <a:t> Des dysfonctionnements du système inflammatoire sont associés à des maladies auto-immunes telles que la polyarthrite rhumatoïde, la maladie de </a:t>
            </a:r>
            <a:r>
              <a:rPr lang="fr-FR" sz="1600" b="0" i="0" dirty="0" err="1">
                <a:effectLst/>
                <a:latin typeface="Söhne"/>
              </a:rPr>
              <a:t>Crohn</a:t>
            </a:r>
            <a:r>
              <a:rPr lang="fr-FR" sz="1600" b="0" i="0" dirty="0">
                <a:effectLst/>
                <a:latin typeface="Söhne"/>
              </a:rPr>
              <a:t> et le lupus.</a:t>
            </a:r>
          </a:p>
          <a:p>
            <a:pPr>
              <a:lnSpc>
                <a:spcPct val="90000"/>
              </a:lnSpc>
              <a:buFont typeface="+mj-lt"/>
              <a:buAutoNum type="arabicPeriod"/>
            </a:pPr>
            <a:r>
              <a:rPr lang="fr-FR" sz="1600" b="1" i="0" dirty="0">
                <a:effectLst/>
                <a:latin typeface="Söhne"/>
              </a:rPr>
              <a:t>Affections neurologiques :</a:t>
            </a:r>
            <a:r>
              <a:rPr lang="fr-FR" sz="1600" b="0" i="0" dirty="0">
                <a:effectLst/>
                <a:latin typeface="Söhne"/>
              </a:rPr>
              <a:t> Une inflammation excessive peut contribuer à des troubles neurologiques tels que la maladie d'Alzheimer et la sclérose en plaques.</a:t>
            </a:r>
          </a:p>
          <a:p>
            <a:pPr>
              <a:lnSpc>
                <a:spcPct val="90000"/>
              </a:lnSpc>
              <a:buFont typeface="+mj-lt"/>
              <a:buAutoNum type="arabicPeriod"/>
            </a:pPr>
            <a:r>
              <a:rPr lang="fr-FR" sz="1600" b="1" i="0" dirty="0">
                <a:effectLst/>
                <a:latin typeface="Söhne"/>
              </a:rPr>
              <a:t>Maladies cardiovasculaires :</a:t>
            </a:r>
            <a:r>
              <a:rPr lang="fr-FR" sz="1600" b="0" i="0" dirty="0">
                <a:effectLst/>
                <a:latin typeface="Söhne"/>
              </a:rPr>
              <a:t> L'inflammation chronique est un facteur de risque pour les maladies cardiaques, favorisant l'accumulation de plaques dans les artères.</a:t>
            </a:r>
          </a:p>
          <a:p>
            <a:pPr>
              <a:lnSpc>
                <a:spcPct val="90000"/>
              </a:lnSpc>
              <a:buFont typeface="+mj-lt"/>
              <a:buAutoNum type="arabicPeriod"/>
            </a:pPr>
            <a:r>
              <a:rPr lang="fr-FR" sz="1600" b="1" i="0" dirty="0">
                <a:effectLst/>
                <a:latin typeface="Söhne"/>
              </a:rPr>
              <a:t>Obésité :</a:t>
            </a:r>
            <a:r>
              <a:rPr lang="fr-FR" sz="1600" b="0" i="0" dirty="0">
                <a:effectLst/>
                <a:latin typeface="Söhne"/>
              </a:rPr>
              <a:t> L'inflammation est liée à l'obésité, et l'excès de tissu adipeux peut produire des molécules inflammatoires.</a:t>
            </a:r>
          </a:p>
          <a:p>
            <a:pPr>
              <a:lnSpc>
                <a:spcPct val="90000"/>
              </a:lnSpc>
              <a:buFont typeface="+mj-lt"/>
              <a:buAutoNum type="arabicPeriod"/>
            </a:pPr>
            <a:r>
              <a:rPr lang="fr-FR" sz="1600" b="1" i="0" dirty="0">
                <a:effectLst/>
                <a:latin typeface="Söhne"/>
              </a:rPr>
              <a:t>Diabète de type 2 :</a:t>
            </a:r>
            <a:r>
              <a:rPr lang="fr-FR" sz="1600" b="0" i="0" dirty="0">
                <a:effectLst/>
                <a:latin typeface="Söhne"/>
              </a:rPr>
              <a:t> L'inflammation chronique est impliquée dans la résistance à l'insuline et le développement du diabète de type 2.</a:t>
            </a:r>
          </a:p>
          <a:p>
            <a:pPr>
              <a:lnSpc>
                <a:spcPct val="90000"/>
              </a:lnSpc>
              <a:buFont typeface="+mj-lt"/>
              <a:buAutoNum type="arabicPeriod"/>
            </a:pPr>
            <a:r>
              <a:rPr lang="fr-FR" sz="1600" b="1" i="0" dirty="0">
                <a:effectLst/>
                <a:latin typeface="Söhne"/>
              </a:rPr>
              <a:t>Cancer :</a:t>
            </a:r>
            <a:r>
              <a:rPr lang="fr-FR" sz="1600" b="0" i="0" dirty="0">
                <a:effectLst/>
                <a:latin typeface="Söhne"/>
              </a:rPr>
              <a:t> Une inflammation prolongée peut contribuer au développement de certains cancers.</a:t>
            </a:r>
          </a:p>
          <a:p>
            <a:pPr>
              <a:lnSpc>
                <a:spcPct val="90000"/>
              </a:lnSpc>
              <a:buFont typeface="+mj-lt"/>
              <a:buAutoNum type="arabicPeriod"/>
            </a:pPr>
            <a:r>
              <a:rPr lang="fr-FR" sz="1600" b="1" i="0" dirty="0">
                <a:effectLst/>
                <a:latin typeface="Söhne"/>
              </a:rPr>
              <a:t>Altération de la fonction immunitaire :</a:t>
            </a:r>
            <a:r>
              <a:rPr lang="fr-FR" sz="1600" b="0" i="0" dirty="0">
                <a:effectLst/>
                <a:latin typeface="Söhne"/>
              </a:rPr>
              <a:t> Un dysfonctionnement inflammatoire peut affaiblir la capacité du système immunitaire à répondre efficacement aux infections.</a:t>
            </a:r>
          </a:p>
        </p:txBody>
      </p:sp>
    </p:spTree>
    <p:extLst>
      <p:ext uri="{BB962C8B-B14F-4D97-AF65-F5344CB8AC3E}">
        <p14:creationId xmlns:p14="http://schemas.microsoft.com/office/powerpoint/2010/main" xmlns="" val="1488530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barn(inVertical)">
                                      <p:cBhvr>
                                        <p:cTn id="14" dur="500"/>
                                        <p:tgtEl>
                                          <p:spTgt spid="3">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barn(inVertical)">
                                      <p:cBhvr>
                                        <p:cTn id="19" dur="500"/>
                                        <p:tgtEl>
                                          <p:spTgt spid="3">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barn(inVertical)">
                                      <p:cBhvr>
                                        <p:cTn id="24" dur="500"/>
                                        <p:tgtEl>
                                          <p:spTgt spid="3">
                                            <p:txEl>
                                              <p:pRg st="3" end="3"/>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barn(inVertical)">
                                      <p:cBhvr>
                                        <p:cTn id="29" dur="500"/>
                                        <p:tgtEl>
                                          <p:spTgt spid="3">
                                            <p:txEl>
                                              <p:pRg st="4" end="4"/>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Effect transition="in" filter="barn(inVertical)">
                                      <p:cBhvr>
                                        <p:cTn id="34" dur="500"/>
                                        <p:tgtEl>
                                          <p:spTgt spid="3">
                                            <p:txEl>
                                              <p:pRg st="5" end="5"/>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Effect transition="in" filter="barn(inVertical)">
                                      <p:cBhvr>
                                        <p:cTn id="39" dur="500"/>
                                        <p:tgtEl>
                                          <p:spTgt spid="3">
                                            <p:txEl>
                                              <p:pRg st="6" end="6"/>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3">
                                            <p:txEl>
                                              <p:pRg st="7" end="7"/>
                                            </p:txEl>
                                          </p:spTgt>
                                        </p:tgtEl>
                                        <p:attrNameLst>
                                          <p:attrName>style.visibility</p:attrName>
                                        </p:attrNameLst>
                                      </p:cBhvr>
                                      <p:to>
                                        <p:strVal val="visible"/>
                                      </p:to>
                                    </p:set>
                                    <p:animEffect transition="in" filter="barn(inVertical)">
                                      <p:cBhvr>
                                        <p:cTn id="44"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85428F22-76B3-4107-AADE-3F9EC95FD32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xmlns="" id="{5346FBCF-5353-4172-96F5-4B7EB07777C4}"/>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2290265" y="-12875"/>
            <a:ext cx="2604396" cy="6890194"/>
            <a:chOff x="2199787" y="-12875"/>
            <a:chExt cx="2679011" cy="6890194"/>
          </a:xfrm>
        </p:grpSpPr>
        <p:sp useBgFill="1">
          <p:nvSpPr>
            <p:cNvPr id="12" name="Rectangle 19">
              <a:extLst>
                <a:ext uri="{FF2B5EF4-FFF2-40B4-BE49-F238E27FC236}">
                  <a16:creationId xmlns:a16="http://schemas.microsoft.com/office/drawing/2014/main" xmlns="" id="{343F3E6D-808D-43AD-9485-AD0014BEAE2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white">
            <a:xfrm>
              <a:off x="2199787" y="-12875"/>
              <a:ext cx="2679011" cy="5301468"/>
            </a:xfrm>
            <a:custGeom>
              <a:avLst/>
              <a:gdLst>
                <a:gd name="connsiteX0" fmla="*/ 0 w 2570017"/>
                <a:gd name="connsiteY0" fmla="*/ 0 h 2554287"/>
                <a:gd name="connsiteX1" fmla="*/ 2570017 w 2570017"/>
                <a:gd name="connsiteY1" fmla="*/ 0 h 2554287"/>
                <a:gd name="connsiteX2" fmla="*/ 2570017 w 2570017"/>
                <a:gd name="connsiteY2" fmla="*/ 2554287 h 2554287"/>
                <a:gd name="connsiteX3" fmla="*/ 0 w 2570017"/>
                <a:gd name="connsiteY3" fmla="*/ 2554287 h 2554287"/>
                <a:gd name="connsiteX4" fmla="*/ 0 w 2570017"/>
                <a:gd name="connsiteY4" fmla="*/ 0 h 2554287"/>
                <a:gd name="connsiteX0" fmla="*/ 904009 w 2570017"/>
                <a:gd name="connsiteY0" fmla="*/ 0 h 2554287"/>
                <a:gd name="connsiteX1" fmla="*/ 2570017 w 2570017"/>
                <a:gd name="connsiteY1" fmla="*/ 0 h 2554287"/>
                <a:gd name="connsiteX2" fmla="*/ 2570017 w 2570017"/>
                <a:gd name="connsiteY2" fmla="*/ 2554287 h 2554287"/>
                <a:gd name="connsiteX3" fmla="*/ 0 w 2570017"/>
                <a:gd name="connsiteY3" fmla="*/ 2554287 h 2554287"/>
                <a:gd name="connsiteX4" fmla="*/ 904009 w 2570017"/>
                <a:gd name="connsiteY4" fmla="*/ 0 h 2554287"/>
                <a:gd name="connsiteX0" fmla="*/ 644236 w 2570017"/>
                <a:gd name="connsiteY0" fmla="*/ 10391 h 2554287"/>
                <a:gd name="connsiteX1" fmla="*/ 2570017 w 2570017"/>
                <a:gd name="connsiteY1" fmla="*/ 0 h 2554287"/>
                <a:gd name="connsiteX2" fmla="*/ 2570017 w 2570017"/>
                <a:gd name="connsiteY2" fmla="*/ 2554287 h 2554287"/>
                <a:gd name="connsiteX3" fmla="*/ 0 w 2570017"/>
                <a:gd name="connsiteY3" fmla="*/ 2554287 h 2554287"/>
                <a:gd name="connsiteX4" fmla="*/ 644236 w 2570017"/>
                <a:gd name="connsiteY4" fmla="*/ 10391 h 2554287"/>
                <a:gd name="connsiteX0" fmla="*/ 633845 w 2570017"/>
                <a:gd name="connsiteY0" fmla="*/ 0 h 2554287"/>
                <a:gd name="connsiteX1" fmla="*/ 2570017 w 2570017"/>
                <a:gd name="connsiteY1" fmla="*/ 0 h 2554287"/>
                <a:gd name="connsiteX2" fmla="*/ 2570017 w 2570017"/>
                <a:gd name="connsiteY2" fmla="*/ 2554287 h 2554287"/>
                <a:gd name="connsiteX3" fmla="*/ 0 w 2570017"/>
                <a:gd name="connsiteY3" fmla="*/ 2554287 h 2554287"/>
                <a:gd name="connsiteX4" fmla="*/ 633845 w 2570017"/>
                <a:gd name="connsiteY4" fmla="*/ 0 h 2554287"/>
                <a:gd name="connsiteX0" fmla="*/ 675409 w 2611581"/>
                <a:gd name="connsiteY0" fmla="*/ 0 h 2554287"/>
                <a:gd name="connsiteX1" fmla="*/ 2611581 w 2611581"/>
                <a:gd name="connsiteY1" fmla="*/ 0 h 2554287"/>
                <a:gd name="connsiteX2" fmla="*/ 2611581 w 2611581"/>
                <a:gd name="connsiteY2" fmla="*/ 2554287 h 2554287"/>
                <a:gd name="connsiteX3" fmla="*/ 0 w 2611581"/>
                <a:gd name="connsiteY3" fmla="*/ 2554287 h 2554287"/>
                <a:gd name="connsiteX4" fmla="*/ 675409 w 2611581"/>
                <a:gd name="connsiteY4" fmla="*/ 0 h 2554287"/>
                <a:gd name="connsiteX0" fmla="*/ 650979 w 2587151"/>
                <a:gd name="connsiteY0" fmla="*/ 0 h 2554287"/>
                <a:gd name="connsiteX1" fmla="*/ 2587151 w 2587151"/>
                <a:gd name="connsiteY1" fmla="*/ 0 h 2554287"/>
                <a:gd name="connsiteX2" fmla="*/ 2587151 w 2587151"/>
                <a:gd name="connsiteY2" fmla="*/ 2554287 h 2554287"/>
                <a:gd name="connsiteX3" fmla="*/ 0 w 2587151"/>
                <a:gd name="connsiteY3" fmla="*/ 2548595 h 2554287"/>
                <a:gd name="connsiteX4" fmla="*/ 650979 w 2587151"/>
                <a:gd name="connsiteY4" fmla="*/ 0 h 2554287"/>
                <a:gd name="connsiteX0" fmla="*/ 730379 w 2587151"/>
                <a:gd name="connsiteY0" fmla="*/ 5692 h 2554287"/>
                <a:gd name="connsiteX1" fmla="*/ 2587151 w 2587151"/>
                <a:gd name="connsiteY1" fmla="*/ 0 h 2554287"/>
                <a:gd name="connsiteX2" fmla="*/ 2587151 w 2587151"/>
                <a:gd name="connsiteY2" fmla="*/ 2554287 h 2554287"/>
                <a:gd name="connsiteX3" fmla="*/ 0 w 2587151"/>
                <a:gd name="connsiteY3" fmla="*/ 2548595 h 2554287"/>
                <a:gd name="connsiteX4" fmla="*/ 730379 w 2587151"/>
                <a:gd name="connsiteY4" fmla="*/ 5692 h 2554287"/>
                <a:gd name="connsiteX0" fmla="*/ 864750 w 2587151"/>
                <a:gd name="connsiteY0" fmla="*/ 2847 h 2554287"/>
                <a:gd name="connsiteX1" fmla="*/ 2587151 w 2587151"/>
                <a:gd name="connsiteY1" fmla="*/ 0 h 2554287"/>
                <a:gd name="connsiteX2" fmla="*/ 2587151 w 2587151"/>
                <a:gd name="connsiteY2" fmla="*/ 2554287 h 2554287"/>
                <a:gd name="connsiteX3" fmla="*/ 0 w 2587151"/>
                <a:gd name="connsiteY3" fmla="*/ 2548595 h 2554287"/>
                <a:gd name="connsiteX4" fmla="*/ 864750 w 2587151"/>
                <a:gd name="connsiteY4" fmla="*/ 2847 h 2554287"/>
                <a:gd name="connsiteX0" fmla="*/ 883073 w 2587151"/>
                <a:gd name="connsiteY0" fmla="*/ 1 h 2554287"/>
                <a:gd name="connsiteX1" fmla="*/ 2587151 w 2587151"/>
                <a:gd name="connsiteY1" fmla="*/ 0 h 2554287"/>
                <a:gd name="connsiteX2" fmla="*/ 2587151 w 2587151"/>
                <a:gd name="connsiteY2" fmla="*/ 2554287 h 2554287"/>
                <a:gd name="connsiteX3" fmla="*/ 0 w 2587151"/>
                <a:gd name="connsiteY3" fmla="*/ 2548595 h 2554287"/>
                <a:gd name="connsiteX4" fmla="*/ 883073 w 2587151"/>
                <a:gd name="connsiteY4" fmla="*/ 1 h 2554287"/>
                <a:gd name="connsiteX0" fmla="*/ 895288 w 2599366"/>
                <a:gd name="connsiteY0" fmla="*/ 1 h 2554287"/>
                <a:gd name="connsiteX1" fmla="*/ 2599366 w 2599366"/>
                <a:gd name="connsiteY1" fmla="*/ 0 h 2554287"/>
                <a:gd name="connsiteX2" fmla="*/ 2599366 w 2599366"/>
                <a:gd name="connsiteY2" fmla="*/ 2554287 h 2554287"/>
                <a:gd name="connsiteX3" fmla="*/ 0 w 2599366"/>
                <a:gd name="connsiteY3" fmla="*/ 2542904 h 2554287"/>
                <a:gd name="connsiteX4" fmla="*/ 895288 w 2599366"/>
                <a:gd name="connsiteY4" fmla="*/ 1 h 2554287"/>
                <a:gd name="connsiteX0" fmla="*/ 895288 w 2599366"/>
                <a:gd name="connsiteY0" fmla="*/ 1 h 2554287"/>
                <a:gd name="connsiteX1" fmla="*/ 2599366 w 2599366"/>
                <a:gd name="connsiteY1" fmla="*/ 0 h 2554287"/>
                <a:gd name="connsiteX2" fmla="*/ 2599366 w 2599366"/>
                <a:gd name="connsiteY2" fmla="*/ 2554287 h 2554287"/>
                <a:gd name="connsiteX3" fmla="*/ 0 w 2599366"/>
                <a:gd name="connsiteY3" fmla="*/ 2542904 h 2554287"/>
                <a:gd name="connsiteX4" fmla="*/ 895288 w 2599366"/>
                <a:gd name="connsiteY4" fmla="*/ 1 h 2554287"/>
                <a:gd name="connsiteX0" fmla="*/ 895288 w 2611581"/>
                <a:gd name="connsiteY0" fmla="*/ 1 h 2565670"/>
                <a:gd name="connsiteX1" fmla="*/ 2599366 w 2611581"/>
                <a:gd name="connsiteY1" fmla="*/ 0 h 2565670"/>
                <a:gd name="connsiteX2" fmla="*/ 2611581 w 2611581"/>
                <a:gd name="connsiteY2" fmla="*/ 2565670 h 2565670"/>
                <a:gd name="connsiteX3" fmla="*/ 0 w 2611581"/>
                <a:gd name="connsiteY3" fmla="*/ 2542904 h 2565670"/>
                <a:gd name="connsiteX4" fmla="*/ 895288 w 2611581"/>
                <a:gd name="connsiteY4" fmla="*/ 1 h 2565670"/>
                <a:gd name="connsiteX0" fmla="*/ 895288 w 2611581"/>
                <a:gd name="connsiteY0" fmla="*/ 1 h 2565670"/>
                <a:gd name="connsiteX1" fmla="*/ 2599366 w 2611581"/>
                <a:gd name="connsiteY1" fmla="*/ 0 h 2565670"/>
                <a:gd name="connsiteX2" fmla="*/ 2611581 w 2611581"/>
                <a:gd name="connsiteY2" fmla="*/ 2565670 h 2565670"/>
                <a:gd name="connsiteX3" fmla="*/ 0 w 2611581"/>
                <a:gd name="connsiteY3" fmla="*/ 2542904 h 2565670"/>
                <a:gd name="connsiteX4" fmla="*/ 895288 w 2611581"/>
                <a:gd name="connsiteY4" fmla="*/ 1 h 2565670"/>
                <a:gd name="connsiteX0" fmla="*/ 895288 w 2611581"/>
                <a:gd name="connsiteY0" fmla="*/ 1 h 2565670"/>
                <a:gd name="connsiteX1" fmla="*/ 2599366 w 2611581"/>
                <a:gd name="connsiteY1" fmla="*/ 0 h 2565670"/>
                <a:gd name="connsiteX2" fmla="*/ 2611581 w 2611581"/>
                <a:gd name="connsiteY2" fmla="*/ 2565670 h 2565670"/>
                <a:gd name="connsiteX3" fmla="*/ 0 w 2611581"/>
                <a:gd name="connsiteY3" fmla="*/ 2545750 h 2565670"/>
                <a:gd name="connsiteX4" fmla="*/ 895288 w 2611581"/>
                <a:gd name="connsiteY4" fmla="*/ 1 h 2565670"/>
                <a:gd name="connsiteX0" fmla="*/ 1544433 w 3260726"/>
                <a:gd name="connsiteY0" fmla="*/ 1 h 2565670"/>
                <a:gd name="connsiteX1" fmla="*/ 3248511 w 3260726"/>
                <a:gd name="connsiteY1" fmla="*/ 0 h 2565670"/>
                <a:gd name="connsiteX2" fmla="*/ 3260726 w 3260726"/>
                <a:gd name="connsiteY2" fmla="*/ 2565670 h 2565670"/>
                <a:gd name="connsiteX3" fmla="*/ 0 w 3260726"/>
                <a:gd name="connsiteY3" fmla="*/ 2521058 h 2565670"/>
                <a:gd name="connsiteX4" fmla="*/ 1544433 w 3260726"/>
                <a:gd name="connsiteY4" fmla="*/ 1 h 2565670"/>
                <a:gd name="connsiteX0" fmla="*/ 921784 w 3260726"/>
                <a:gd name="connsiteY0" fmla="*/ 12347 h 2565670"/>
                <a:gd name="connsiteX1" fmla="*/ 3248511 w 3260726"/>
                <a:gd name="connsiteY1" fmla="*/ 0 h 2565670"/>
                <a:gd name="connsiteX2" fmla="*/ 3260726 w 3260726"/>
                <a:gd name="connsiteY2" fmla="*/ 2565670 h 2565670"/>
                <a:gd name="connsiteX3" fmla="*/ 0 w 3260726"/>
                <a:gd name="connsiteY3" fmla="*/ 2521058 h 2565670"/>
                <a:gd name="connsiteX4" fmla="*/ 921784 w 3260726"/>
                <a:gd name="connsiteY4" fmla="*/ 12347 h 2565670"/>
                <a:gd name="connsiteX0" fmla="*/ 921784 w 3260726"/>
                <a:gd name="connsiteY0" fmla="*/ 12347 h 2565670"/>
                <a:gd name="connsiteX1" fmla="*/ 2321160 w 3260726"/>
                <a:gd name="connsiteY1" fmla="*/ 0 h 2565670"/>
                <a:gd name="connsiteX2" fmla="*/ 3260726 w 3260726"/>
                <a:gd name="connsiteY2" fmla="*/ 2565670 h 2565670"/>
                <a:gd name="connsiteX3" fmla="*/ 0 w 3260726"/>
                <a:gd name="connsiteY3" fmla="*/ 2521058 h 2565670"/>
                <a:gd name="connsiteX4" fmla="*/ 921784 w 3260726"/>
                <a:gd name="connsiteY4" fmla="*/ 12347 h 2565670"/>
                <a:gd name="connsiteX0" fmla="*/ 921784 w 2322228"/>
                <a:gd name="connsiteY0" fmla="*/ 12347 h 2565670"/>
                <a:gd name="connsiteX1" fmla="*/ 2321160 w 2322228"/>
                <a:gd name="connsiteY1" fmla="*/ 0 h 2565670"/>
                <a:gd name="connsiteX2" fmla="*/ 2320129 w 2322228"/>
                <a:gd name="connsiteY2" fmla="*/ 2565670 h 2565670"/>
                <a:gd name="connsiteX3" fmla="*/ 0 w 2322228"/>
                <a:gd name="connsiteY3" fmla="*/ 2521058 h 2565670"/>
                <a:gd name="connsiteX4" fmla="*/ 921784 w 2322228"/>
                <a:gd name="connsiteY4" fmla="*/ 12347 h 2565670"/>
                <a:gd name="connsiteX0" fmla="*/ 921784 w 2322228"/>
                <a:gd name="connsiteY0" fmla="*/ 0 h 2571841"/>
                <a:gd name="connsiteX1" fmla="*/ 2321160 w 2322228"/>
                <a:gd name="connsiteY1" fmla="*/ 6171 h 2571841"/>
                <a:gd name="connsiteX2" fmla="*/ 2320129 w 2322228"/>
                <a:gd name="connsiteY2" fmla="*/ 2571841 h 2571841"/>
                <a:gd name="connsiteX3" fmla="*/ 0 w 2322228"/>
                <a:gd name="connsiteY3" fmla="*/ 2527229 h 2571841"/>
                <a:gd name="connsiteX4" fmla="*/ 921784 w 2322228"/>
                <a:gd name="connsiteY4" fmla="*/ 0 h 2571841"/>
                <a:gd name="connsiteX0" fmla="*/ 921784 w 2611583"/>
                <a:gd name="connsiteY0" fmla="*/ 0 h 2540977"/>
                <a:gd name="connsiteX1" fmla="*/ 2321160 w 2611583"/>
                <a:gd name="connsiteY1" fmla="*/ 6171 h 2540977"/>
                <a:gd name="connsiteX2" fmla="*/ 2611583 w 2611583"/>
                <a:gd name="connsiteY2" fmla="*/ 2540977 h 2540977"/>
                <a:gd name="connsiteX3" fmla="*/ 0 w 2611583"/>
                <a:gd name="connsiteY3" fmla="*/ 2527229 h 2540977"/>
                <a:gd name="connsiteX4" fmla="*/ 921784 w 2611583"/>
                <a:gd name="connsiteY4" fmla="*/ 0 h 2540977"/>
                <a:gd name="connsiteX0" fmla="*/ 921784 w 2611583"/>
                <a:gd name="connsiteY0" fmla="*/ 2 h 2540979"/>
                <a:gd name="connsiteX1" fmla="*/ 2572870 w 2611583"/>
                <a:gd name="connsiteY1" fmla="*/ 0 h 2540979"/>
                <a:gd name="connsiteX2" fmla="*/ 2611583 w 2611583"/>
                <a:gd name="connsiteY2" fmla="*/ 2540979 h 2540979"/>
                <a:gd name="connsiteX3" fmla="*/ 0 w 2611583"/>
                <a:gd name="connsiteY3" fmla="*/ 2527231 h 2540979"/>
                <a:gd name="connsiteX4" fmla="*/ 921784 w 2611583"/>
                <a:gd name="connsiteY4" fmla="*/ 2 h 2540979"/>
                <a:gd name="connsiteX0" fmla="*/ 921784 w 2705467"/>
                <a:gd name="connsiteY0" fmla="*/ 0 h 2540977"/>
                <a:gd name="connsiteX1" fmla="*/ 2705349 w 2705467"/>
                <a:gd name="connsiteY1" fmla="*/ 6171 h 2540977"/>
                <a:gd name="connsiteX2" fmla="*/ 2611583 w 2705467"/>
                <a:gd name="connsiteY2" fmla="*/ 2540977 h 2540977"/>
                <a:gd name="connsiteX3" fmla="*/ 0 w 2705467"/>
                <a:gd name="connsiteY3" fmla="*/ 2527229 h 2540977"/>
                <a:gd name="connsiteX4" fmla="*/ 921784 w 2705467"/>
                <a:gd name="connsiteY4" fmla="*/ 0 h 2540977"/>
                <a:gd name="connsiteX0" fmla="*/ 921784 w 2718702"/>
                <a:gd name="connsiteY0" fmla="*/ 2 h 2540979"/>
                <a:gd name="connsiteX1" fmla="*/ 2718597 w 2718702"/>
                <a:gd name="connsiteY1" fmla="*/ 0 h 2540979"/>
                <a:gd name="connsiteX2" fmla="*/ 2611583 w 2718702"/>
                <a:gd name="connsiteY2" fmla="*/ 2540979 h 2540979"/>
                <a:gd name="connsiteX3" fmla="*/ 0 w 2718702"/>
                <a:gd name="connsiteY3" fmla="*/ 2527231 h 2540979"/>
                <a:gd name="connsiteX4" fmla="*/ 921784 w 2718702"/>
                <a:gd name="connsiteY4" fmla="*/ 2 h 2540979"/>
                <a:gd name="connsiteX0" fmla="*/ 921784 w 2679012"/>
                <a:gd name="connsiteY0" fmla="*/ 0 h 2540977"/>
                <a:gd name="connsiteX1" fmla="*/ 2678853 w 2679012"/>
                <a:gd name="connsiteY1" fmla="*/ 6171 h 2540977"/>
                <a:gd name="connsiteX2" fmla="*/ 2611583 w 2679012"/>
                <a:gd name="connsiteY2" fmla="*/ 2540977 h 2540977"/>
                <a:gd name="connsiteX3" fmla="*/ 0 w 2679012"/>
                <a:gd name="connsiteY3" fmla="*/ 2527229 h 2540977"/>
                <a:gd name="connsiteX4" fmla="*/ 921784 w 2679012"/>
                <a:gd name="connsiteY4" fmla="*/ 0 h 25409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79012" h="2540977">
                  <a:moveTo>
                    <a:pt x="921784" y="0"/>
                  </a:moveTo>
                  <a:lnTo>
                    <a:pt x="2678853" y="6171"/>
                  </a:lnTo>
                  <a:cubicBezTo>
                    <a:pt x="2682925" y="861394"/>
                    <a:pt x="2607511" y="1685754"/>
                    <a:pt x="2611583" y="2540977"/>
                  </a:cubicBezTo>
                  <a:lnTo>
                    <a:pt x="0" y="2527229"/>
                  </a:lnTo>
                  <a:lnTo>
                    <a:pt x="921784" y="0"/>
                  </a:lnTo>
                  <a:close/>
                </a:path>
              </a:pathLst>
            </a:custGeom>
            <a:blipFill rotWithShape="0">
              <a:blip r:embed="rId2">
                <a:duotone>
                  <a:schemeClr val="bg2">
                    <a:shade val="76000"/>
                    <a:satMod val="180000"/>
                  </a:schemeClr>
                  <a:schemeClr val="bg2">
                    <a:tint val="80000"/>
                    <a:satMod val="120000"/>
                    <a:lumMod val="180000"/>
                  </a:schemeClr>
                </a:duotone>
              </a:blip>
              <a:stretch>
                <a:fillRect l="-114598" r="-265621" b="-28686"/>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Rectangle 20">
              <a:extLst>
                <a:ext uri="{FF2B5EF4-FFF2-40B4-BE49-F238E27FC236}">
                  <a16:creationId xmlns:a16="http://schemas.microsoft.com/office/drawing/2014/main" xmlns="" id="{03DB1AC6-5430-4CD3-BD83-86E675A11A3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white">
            <a:xfrm>
              <a:off x="2211875" y="5257482"/>
              <a:ext cx="2586931" cy="1619837"/>
            </a:xfrm>
            <a:custGeom>
              <a:avLst/>
              <a:gdLst>
                <a:gd name="connsiteX0" fmla="*/ 0 w 2611581"/>
                <a:gd name="connsiteY0" fmla="*/ 0 h 4303713"/>
                <a:gd name="connsiteX1" fmla="*/ 2611581 w 2611581"/>
                <a:gd name="connsiteY1" fmla="*/ 0 h 4303713"/>
                <a:gd name="connsiteX2" fmla="*/ 2611581 w 2611581"/>
                <a:gd name="connsiteY2" fmla="*/ 4303713 h 4303713"/>
                <a:gd name="connsiteX3" fmla="*/ 0 w 2611581"/>
                <a:gd name="connsiteY3" fmla="*/ 4303713 h 4303713"/>
                <a:gd name="connsiteX4" fmla="*/ 0 w 2611581"/>
                <a:gd name="connsiteY4" fmla="*/ 0 h 4303713"/>
                <a:gd name="connsiteX0" fmla="*/ 0 w 2611581"/>
                <a:gd name="connsiteY0" fmla="*/ 0 h 4314104"/>
                <a:gd name="connsiteX1" fmla="*/ 2611581 w 2611581"/>
                <a:gd name="connsiteY1" fmla="*/ 0 h 4314104"/>
                <a:gd name="connsiteX2" fmla="*/ 2611581 w 2611581"/>
                <a:gd name="connsiteY2" fmla="*/ 4303713 h 4314104"/>
                <a:gd name="connsiteX3" fmla="*/ 1693718 w 2611581"/>
                <a:gd name="connsiteY3" fmla="*/ 4314104 h 4314104"/>
                <a:gd name="connsiteX4" fmla="*/ 0 w 2611581"/>
                <a:gd name="connsiteY4" fmla="*/ 0 h 4314104"/>
                <a:gd name="connsiteX0" fmla="*/ 0 w 2611581"/>
                <a:gd name="connsiteY0" fmla="*/ 0 h 4314104"/>
                <a:gd name="connsiteX1" fmla="*/ 2611581 w 2611581"/>
                <a:gd name="connsiteY1" fmla="*/ 0 h 4314104"/>
                <a:gd name="connsiteX2" fmla="*/ 2611581 w 2611581"/>
                <a:gd name="connsiteY2" fmla="*/ 4303713 h 4314104"/>
                <a:gd name="connsiteX3" fmla="*/ 1963882 w 2611581"/>
                <a:gd name="connsiteY3" fmla="*/ 4314104 h 4314104"/>
                <a:gd name="connsiteX4" fmla="*/ 0 w 2611581"/>
                <a:gd name="connsiteY4" fmla="*/ 0 h 4314104"/>
                <a:gd name="connsiteX0" fmla="*/ 0 w 2611581"/>
                <a:gd name="connsiteY0" fmla="*/ 0 h 4303713"/>
                <a:gd name="connsiteX1" fmla="*/ 2611581 w 2611581"/>
                <a:gd name="connsiteY1" fmla="*/ 0 h 4303713"/>
                <a:gd name="connsiteX2" fmla="*/ 2611581 w 2611581"/>
                <a:gd name="connsiteY2" fmla="*/ 4303713 h 4303713"/>
                <a:gd name="connsiteX3" fmla="*/ 2213264 w 2611581"/>
                <a:gd name="connsiteY3" fmla="*/ 4293322 h 4303713"/>
                <a:gd name="connsiteX4" fmla="*/ 0 w 2611581"/>
                <a:gd name="connsiteY4" fmla="*/ 0 h 4303713"/>
                <a:gd name="connsiteX0" fmla="*/ 0 w 2611581"/>
                <a:gd name="connsiteY0" fmla="*/ 0 h 4303713"/>
                <a:gd name="connsiteX1" fmla="*/ 2611581 w 2611581"/>
                <a:gd name="connsiteY1" fmla="*/ 0 h 4303713"/>
                <a:gd name="connsiteX2" fmla="*/ 2611581 w 2611581"/>
                <a:gd name="connsiteY2" fmla="*/ 4303713 h 4303713"/>
                <a:gd name="connsiteX3" fmla="*/ 2171701 w 2611581"/>
                <a:gd name="connsiteY3" fmla="*/ 3638695 h 4303713"/>
                <a:gd name="connsiteX4" fmla="*/ 0 w 2611581"/>
                <a:gd name="connsiteY4" fmla="*/ 0 h 4303713"/>
                <a:gd name="connsiteX0" fmla="*/ 0 w 2720934"/>
                <a:gd name="connsiteY0" fmla="*/ 268283 h 4303713"/>
                <a:gd name="connsiteX1" fmla="*/ 2720934 w 2720934"/>
                <a:gd name="connsiteY1" fmla="*/ 0 h 4303713"/>
                <a:gd name="connsiteX2" fmla="*/ 2720934 w 2720934"/>
                <a:gd name="connsiteY2" fmla="*/ 4303713 h 4303713"/>
                <a:gd name="connsiteX3" fmla="*/ 2281054 w 2720934"/>
                <a:gd name="connsiteY3" fmla="*/ 3638695 h 4303713"/>
                <a:gd name="connsiteX4" fmla="*/ 0 w 2720934"/>
                <a:gd name="connsiteY4" fmla="*/ 268283 h 4303713"/>
                <a:gd name="connsiteX0" fmla="*/ 0 w 2720934"/>
                <a:gd name="connsiteY0" fmla="*/ 268283 h 4303713"/>
                <a:gd name="connsiteX1" fmla="*/ 2720934 w 2720934"/>
                <a:gd name="connsiteY1" fmla="*/ 0 h 4303713"/>
                <a:gd name="connsiteX2" fmla="*/ 2720934 w 2720934"/>
                <a:gd name="connsiteY2" fmla="*/ 4303713 h 4303713"/>
                <a:gd name="connsiteX3" fmla="*/ 2264231 w 2720934"/>
                <a:gd name="connsiteY3" fmla="*/ 3717600 h 4303713"/>
                <a:gd name="connsiteX4" fmla="*/ 0 w 2720934"/>
                <a:gd name="connsiteY4" fmla="*/ 268283 h 4303713"/>
                <a:gd name="connsiteX0" fmla="*/ 0 w 2720934"/>
                <a:gd name="connsiteY0" fmla="*/ 268283 h 4335275"/>
                <a:gd name="connsiteX1" fmla="*/ 2720934 w 2720934"/>
                <a:gd name="connsiteY1" fmla="*/ 0 h 4335275"/>
                <a:gd name="connsiteX2" fmla="*/ 2653639 w 2720934"/>
                <a:gd name="connsiteY2" fmla="*/ 4335275 h 4335275"/>
                <a:gd name="connsiteX3" fmla="*/ 2264231 w 2720934"/>
                <a:gd name="connsiteY3" fmla="*/ 3717600 h 4335275"/>
                <a:gd name="connsiteX4" fmla="*/ 0 w 2720934"/>
                <a:gd name="connsiteY4" fmla="*/ 268283 h 4335275"/>
                <a:gd name="connsiteX0" fmla="*/ 0 w 2737757"/>
                <a:gd name="connsiteY0" fmla="*/ 236721 h 4335275"/>
                <a:gd name="connsiteX1" fmla="*/ 2737757 w 2737757"/>
                <a:gd name="connsiteY1" fmla="*/ 0 h 4335275"/>
                <a:gd name="connsiteX2" fmla="*/ 2670462 w 2737757"/>
                <a:gd name="connsiteY2" fmla="*/ 4335275 h 4335275"/>
                <a:gd name="connsiteX3" fmla="*/ 2281054 w 2737757"/>
                <a:gd name="connsiteY3" fmla="*/ 3717600 h 4335275"/>
                <a:gd name="connsiteX4" fmla="*/ 0 w 2737757"/>
                <a:gd name="connsiteY4" fmla="*/ 236721 h 4335275"/>
                <a:gd name="connsiteX0" fmla="*/ 0 w 2729346"/>
                <a:gd name="connsiteY0" fmla="*/ 0 h 4098554"/>
                <a:gd name="connsiteX1" fmla="*/ 2729346 w 2729346"/>
                <a:gd name="connsiteY1" fmla="*/ 126250 h 4098554"/>
                <a:gd name="connsiteX2" fmla="*/ 2670462 w 2729346"/>
                <a:gd name="connsiteY2" fmla="*/ 4098554 h 4098554"/>
                <a:gd name="connsiteX3" fmla="*/ 2281054 w 2729346"/>
                <a:gd name="connsiteY3" fmla="*/ 3480879 h 4098554"/>
                <a:gd name="connsiteX4" fmla="*/ 0 w 2729346"/>
                <a:gd name="connsiteY4" fmla="*/ 0 h 4098554"/>
                <a:gd name="connsiteX0" fmla="*/ 0 w 2720934"/>
                <a:gd name="connsiteY0" fmla="*/ 0 h 4098554"/>
                <a:gd name="connsiteX1" fmla="*/ 2720934 w 2720934"/>
                <a:gd name="connsiteY1" fmla="*/ 31562 h 4098554"/>
                <a:gd name="connsiteX2" fmla="*/ 2670462 w 2720934"/>
                <a:gd name="connsiteY2" fmla="*/ 4098554 h 4098554"/>
                <a:gd name="connsiteX3" fmla="*/ 2281054 w 2720934"/>
                <a:gd name="connsiteY3" fmla="*/ 3480879 h 4098554"/>
                <a:gd name="connsiteX4" fmla="*/ 0 w 2720934"/>
                <a:gd name="connsiteY4" fmla="*/ 0 h 4098554"/>
                <a:gd name="connsiteX0" fmla="*/ 0 w 2720934"/>
                <a:gd name="connsiteY0" fmla="*/ 15782 h 4114336"/>
                <a:gd name="connsiteX1" fmla="*/ 2720934 w 2720934"/>
                <a:gd name="connsiteY1" fmla="*/ 0 h 4114336"/>
                <a:gd name="connsiteX2" fmla="*/ 2670462 w 2720934"/>
                <a:gd name="connsiteY2" fmla="*/ 4114336 h 4114336"/>
                <a:gd name="connsiteX3" fmla="*/ 2281054 w 2720934"/>
                <a:gd name="connsiteY3" fmla="*/ 3496661 h 4114336"/>
                <a:gd name="connsiteX4" fmla="*/ 0 w 2720934"/>
                <a:gd name="connsiteY4" fmla="*/ 15782 h 4114336"/>
                <a:gd name="connsiteX0" fmla="*/ 0 w 2820289"/>
                <a:gd name="connsiteY0" fmla="*/ 15782 h 4114336"/>
                <a:gd name="connsiteX1" fmla="*/ 2820289 w 2820289"/>
                <a:gd name="connsiteY1" fmla="*/ 0 h 4114336"/>
                <a:gd name="connsiteX2" fmla="*/ 2769817 w 2820289"/>
                <a:gd name="connsiteY2" fmla="*/ 4114336 h 4114336"/>
                <a:gd name="connsiteX3" fmla="*/ 2380409 w 2820289"/>
                <a:gd name="connsiteY3" fmla="*/ 3496661 h 4114336"/>
                <a:gd name="connsiteX4" fmla="*/ 0 w 2820289"/>
                <a:gd name="connsiteY4" fmla="*/ 15782 h 4114336"/>
                <a:gd name="connsiteX0" fmla="*/ 0 w 2820289"/>
                <a:gd name="connsiteY0" fmla="*/ 15782 h 4114336"/>
                <a:gd name="connsiteX1" fmla="*/ 2820289 w 2820289"/>
                <a:gd name="connsiteY1" fmla="*/ 0 h 4114336"/>
                <a:gd name="connsiteX2" fmla="*/ 2769817 w 2820289"/>
                <a:gd name="connsiteY2" fmla="*/ 4114336 h 4114336"/>
                <a:gd name="connsiteX3" fmla="*/ 2362876 w 2820289"/>
                <a:gd name="connsiteY3" fmla="*/ 3517980 h 4114336"/>
                <a:gd name="connsiteX4" fmla="*/ 0 w 2820289"/>
                <a:gd name="connsiteY4" fmla="*/ 15782 h 4114336"/>
                <a:gd name="connsiteX0" fmla="*/ 0 w 2820289"/>
                <a:gd name="connsiteY0" fmla="*/ 15782 h 4114336"/>
                <a:gd name="connsiteX1" fmla="*/ 2820289 w 2820289"/>
                <a:gd name="connsiteY1" fmla="*/ 0 h 4114336"/>
                <a:gd name="connsiteX2" fmla="*/ 2763972 w 2820289"/>
                <a:gd name="connsiteY2" fmla="*/ 4114336 h 4114336"/>
                <a:gd name="connsiteX3" fmla="*/ 2362876 w 2820289"/>
                <a:gd name="connsiteY3" fmla="*/ 3517980 h 4114336"/>
                <a:gd name="connsiteX4" fmla="*/ 0 w 2820289"/>
                <a:gd name="connsiteY4" fmla="*/ 15782 h 4114336"/>
                <a:gd name="connsiteX0" fmla="*/ 0 w 3721149"/>
                <a:gd name="connsiteY0" fmla="*/ 0 h 4269703"/>
                <a:gd name="connsiteX1" fmla="*/ 3721149 w 3721149"/>
                <a:gd name="connsiteY1" fmla="*/ 155367 h 4269703"/>
                <a:gd name="connsiteX2" fmla="*/ 3664832 w 3721149"/>
                <a:gd name="connsiteY2" fmla="*/ 4269703 h 4269703"/>
                <a:gd name="connsiteX3" fmla="*/ 3263736 w 3721149"/>
                <a:gd name="connsiteY3" fmla="*/ 3673347 h 4269703"/>
                <a:gd name="connsiteX4" fmla="*/ 0 w 3721149"/>
                <a:gd name="connsiteY4" fmla="*/ 0 h 4269703"/>
                <a:gd name="connsiteX0" fmla="*/ 0 w 3721149"/>
                <a:gd name="connsiteY0" fmla="*/ 0 h 4289488"/>
                <a:gd name="connsiteX1" fmla="*/ 3721149 w 3721149"/>
                <a:gd name="connsiteY1" fmla="*/ 155367 h 4289488"/>
                <a:gd name="connsiteX2" fmla="*/ 3664832 w 3721149"/>
                <a:gd name="connsiteY2" fmla="*/ 4269703 h 4289488"/>
                <a:gd name="connsiteX3" fmla="*/ 1705997 w 3721149"/>
                <a:gd name="connsiteY3" fmla="*/ 4289488 h 4289488"/>
                <a:gd name="connsiteX4" fmla="*/ 0 w 3721149"/>
                <a:gd name="connsiteY4" fmla="*/ 0 h 4289488"/>
                <a:gd name="connsiteX0" fmla="*/ 0 w 3664846"/>
                <a:gd name="connsiteY0" fmla="*/ 15785 h 4305273"/>
                <a:gd name="connsiteX1" fmla="*/ 3664846 w 3664846"/>
                <a:gd name="connsiteY1" fmla="*/ 0 h 4305273"/>
                <a:gd name="connsiteX2" fmla="*/ 3664832 w 3664846"/>
                <a:gd name="connsiteY2" fmla="*/ 4285488 h 4305273"/>
                <a:gd name="connsiteX3" fmla="*/ 1705997 w 3664846"/>
                <a:gd name="connsiteY3" fmla="*/ 4305273 h 4305273"/>
                <a:gd name="connsiteX4" fmla="*/ 0 w 3664846"/>
                <a:gd name="connsiteY4" fmla="*/ 15785 h 43052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64846" h="4305273">
                  <a:moveTo>
                    <a:pt x="0" y="15785"/>
                  </a:moveTo>
                  <a:lnTo>
                    <a:pt x="3664846" y="0"/>
                  </a:lnTo>
                  <a:cubicBezTo>
                    <a:pt x="3664841" y="1428496"/>
                    <a:pt x="3664837" y="2856992"/>
                    <a:pt x="3664832" y="4285488"/>
                  </a:cubicBezTo>
                  <a:lnTo>
                    <a:pt x="1705997" y="4305273"/>
                  </a:lnTo>
                  <a:lnTo>
                    <a:pt x="0" y="15785"/>
                  </a:lnTo>
                  <a:close/>
                </a:path>
              </a:pathLst>
            </a:custGeom>
            <a:blipFill rotWithShape="0">
              <a:blip r:embed="rId3" cstate="print">
                <a:duotone>
                  <a:schemeClr val="bg2">
                    <a:shade val="76000"/>
                    <a:satMod val="180000"/>
                  </a:schemeClr>
                  <a:schemeClr val="bg2">
                    <a:tint val="80000"/>
                    <a:satMod val="120000"/>
                    <a:lumMod val="180000"/>
                  </a:schemeClr>
                </a:duotone>
              </a:blip>
              <a:stretch>
                <a:fillRect l="-163116" t="-323529" r="-398251"/>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xmlns="" id="{78326E10-C8CB-487F-A110-F861268DE619}"/>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2360612" y="0"/>
            <a:ext cx="2436813" cy="6858001"/>
            <a:chOff x="1320800" y="0"/>
            <a:chExt cx="2436813" cy="6858001"/>
          </a:xfrm>
        </p:grpSpPr>
        <p:sp>
          <p:nvSpPr>
            <p:cNvPr id="16" name="Freeform 6">
              <a:extLst>
                <a:ext uri="{FF2B5EF4-FFF2-40B4-BE49-F238E27FC236}">
                  <a16:creationId xmlns:a16="http://schemas.microsoft.com/office/drawing/2014/main" xmlns="" id="{3279962B-46D2-4E19-B632-39B80D1E80A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7" name="Freeform 7">
              <a:extLst>
                <a:ext uri="{FF2B5EF4-FFF2-40B4-BE49-F238E27FC236}">
                  <a16:creationId xmlns:a16="http://schemas.microsoft.com/office/drawing/2014/main" xmlns="" id="{321A335A-53CB-4C17-AB51-5D9C2DCB45E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8" name="Freeform 8">
              <a:extLst>
                <a:ext uri="{FF2B5EF4-FFF2-40B4-BE49-F238E27FC236}">
                  <a16:creationId xmlns:a16="http://schemas.microsoft.com/office/drawing/2014/main" xmlns="" id="{A0E0D557-405B-469F-AEDE-4E3404AA416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9" name="Freeform 9">
              <a:extLst>
                <a:ext uri="{FF2B5EF4-FFF2-40B4-BE49-F238E27FC236}">
                  <a16:creationId xmlns:a16="http://schemas.microsoft.com/office/drawing/2014/main" xmlns="" id="{D8D4E62F-9393-40A6-9E85-9F3B59C4628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20" name="Freeform 10">
              <a:extLst>
                <a:ext uri="{FF2B5EF4-FFF2-40B4-BE49-F238E27FC236}">
                  <a16:creationId xmlns:a16="http://schemas.microsoft.com/office/drawing/2014/main" xmlns="" id="{FABD11B1-DE89-45BC-8204-968C88AADC3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21" name="Freeform 11">
              <a:extLst>
                <a:ext uri="{FF2B5EF4-FFF2-40B4-BE49-F238E27FC236}">
                  <a16:creationId xmlns:a16="http://schemas.microsoft.com/office/drawing/2014/main" xmlns="" id="{AFA4965A-1FBC-44B8-B96A-3F5275C3AEF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1">
            <a:extLst>
              <a:ext uri="{FF2B5EF4-FFF2-40B4-BE49-F238E27FC236}">
                <a16:creationId xmlns:a16="http://schemas.microsoft.com/office/drawing/2014/main" xmlns="" id="{6A4452FD-A5B1-4FBB-BF3B-9830A45614C1}"/>
              </a:ext>
            </a:extLst>
          </p:cNvPr>
          <p:cNvSpPr>
            <a:spLocks noGrp="1"/>
          </p:cNvSpPr>
          <p:nvPr>
            <p:ph type="title"/>
          </p:nvPr>
        </p:nvSpPr>
        <p:spPr>
          <a:xfrm>
            <a:off x="4000499" y="132393"/>
            <a:ext cx="7345891" cy="1413933"/>
          </a:xfrm>
        </p:spPr>
        <p:txBody>
          <a:bodyPr>
            <a:normAutofit/>
          </a:bodyPr>
          <a:lstStyle/>
          <a:p>
            <a:r>
              <a:rPr lang="fr-FR" dirty="0"/>
              <a:t>diagnostic du syndrome inflammatoire</a:t>
            </a:r>
            <a:endParaRPr lang="en-US" dirty="0"/>
          </a:p>
        </p:txBody>
      </p:sp>
      <p:pic>
        <p:nvPicPr>
          <p:cNvPr id="5" name="Picture 4" descr="Échantillon versé par pipette dans une boîte de Petri">
            <a:extLst>
              <a:ext uri="{FF2B5EF4-FFF2-40B4-BE49-F238E27FC236}">
                <a16:creationId xmlns:a16="http://schemas.microsoft.com/office/drawing/2014/main" xmlns="" id="{DB738BC0-90DB-7106-6A21-A29E11CAF462}"/>
              </a:ext>
            </a:extLst>
          </p:cNvPr>
          <p:cNvPicPr>
            <a:picLocks noChangeAspect="1"/>
          </p:cNvPicPr>
          <p:nvPr/>
        </p:nvPicPr>
        <p:blipFill rotWithShape="1">
          <a:blip r:embed="rId4"/>
          <a:srcRect l="49925" r="12371" b="-2"/>
          <a:stretch/>
        </p:blipFill>
        <p:spPr>
          <a:xfrm>
            <a:off x="20" y="10"/>
            <a:ext cx="3459143" cy="6857990"/>
          </a:xfrm>
          <a:custGeom>
            <a:avLst/>
            <a:gdLst/>
            <a:ahLst/>
            <a:cxnLst/>
            <a:rect l="l" t="t" r="r" b="b"/>
            <a:pathLst>
              <a:path w="3458633" h="6858000">
                <a:moveTo>
                  <a:pt x="0" y="0"/>
                </a:moveTo>
                <a:lnTo>
                  <a:pt x="3174999" y="0"/>
                </a:lnTo>
                <a:lnTo>
                  <a:pt x="2294466" y="5223932"/>
                </a:lnTo>
                <a:lnTo>
                  <a:pt x="3458633" y="6853767"/>
                </a:lnTo>
                <a:lnTo>
                  <a:pt x="0" y="6858000"/>
                </a:lnTo>
                <a:lnTo>
                  <a:pt x="0" y="0"/>
                </a:lnTo>
                <a:close/>
              </a:path>
            </a:pathLst>
          </a:custGeom>
          <a:ln w="38100">
            <a:noFill/>
          </a:ln>
          <a:effectLst/>
        </p:spPr>
      </p:pic>
      <p:sp>
        <p:nvSpPr>
          <p:cNvPr id="3" name="Content Placeholder 2">
            <a:extLst>
              <a:ext uri="{FF2B5EF4-FFF2-40B4-BE49-F238E27FC236}">
                <a16:creationId xmlns:a16="http://schemas.microsoft.com/office/drawing/2014/main" xmlns="" id="{B4D38F16-765C-4CE5-B0F6-7B8037F7E76C}"/>
              </a:ext>
            </a:extLst>
          </p:cNvPr>
          <p:cNvSpPr>
            <a:spLocks noGrp="1"/>
          </p:cNvSpPr>
          <p:nvPr>
            <p:ph sz="quarter" idx="13"/>
          </p:nvPr>
        </p:nvSpPr>
        <p:spPr>
          <a:xfrm>
            <a:off x="3843867" y="2563939"/>
            <a:ext cx="8348113" cy="3742267"/>
          </a:xfrm>
        </p:spPr>
        <p:txBody>
          <a:bodyPr numCol="2">
            <a:noAutofit/>
          </a:bodyPr>
          <a:lstStyle/>
          <a:p>
            <a:pPr marL="0" indent="0">
              <a:lnSpc>
                <a:spcPct val="90000"/>
              </a:lnSpc>
              <a:buNone/>
            </a:pPr>
            <a:r>
              <a:rPr lang="fr-FR" sz="1600" dirty="0"/>
              <a:t>Le diagnostic du syndrome inflammatoire se fait généralement par une série d'examens et de tests, comprenant plusieurs étapes :</a:t>
            </a:r>
          </a:p>
          <a:p>
            <a:pPr>
              <a:lnSpc>
                <a:spcPct val="90000"/>
              </a:lnSpc>
            </a:pPr>
            <a:endParaRPr lang="fr-FR" sz="1600" dirty="0"/>
          </a:p>
          <a:p>
            <a:pPr>
              <a:lnSpc>
                <a:spcPct val="90000"/>
              </a:lnSpc>
            </a:pPr>
            <a:r>
              <a:rPr lang="fr-FR" sz="1600" dirty="0"/>
              <a:t>1. Questions et examen physique :Le médecin pose des questions sur les antécédents médicaux et fait un examen pour repérer des signes d'inflammation comme des rougeurs, des gonflements et des douleurs.</a:t>
            </a:r>
          </a:p>
          <a:p>
            <a:pPr>
              <a:lnSpc>
                <a:spcPct val="90000"/>
              </a:lnSpc>
            </a:pPr>
            <a:endParaRPr lang="fr-FR" sz="1600" dirty="0"/>
          </a:p>
          <a:p>
            <a:pPr>
              <a:lnSpc>
                <a:spcPct val="90000"/>
              </a:lnSpc>
            </a:pPr>
            <a:r>
              <a:rPr lang="fr-FR" sz="1600" dirty="0"/>
              <a:t>2. Analyses de sang : Des prises de sang sont réalisées pour mesurer le nombre de globules blancs, le taux de sédimentation (ESR), les niveaux de protéine C réactive, et d'autres marqueurs qui indiquent une inflammation.</a:t>
            </a:r>
          </a:p>
          <a:p>
            <a:pPr>
              <a:lnSpc>
                <a:spcPct val="90000"/>
              </a:lnSpc>
            </a:pPr>
            <a:endParaRPr lang="fr-FR" sz="1600" dirty="0"/>
          </a:p>
          <a:p>
            <a:pPr>
              <a:lnSpc>
                <a:spcPct val="90000"/>
              </a:lnSpc>
            </a:pPr>
            <a:endParaRPr lang="fr-FR" sz="1600" dirty="0"/>
          </a:p>
          <a:p>
            <a:pPr>
              <a:lnSpc>
                <a:spcPct val="90000"/>
              </a:lnSpc>
            </a:pPr>
            <a:endParaRPr lang="fr-FR" sz="1600" dirty="0"/>
          </a:p>
          <a:p>
            <a:pPr>
              <a:lnSpc>
                <a:spcPct val="90000"/>
              </a:lnSpc>
            </a:pPr>
            <a:r>
              <a:rPr lang="fr-FR" sz="1600" dirty="0"/>
              <a:t>3. Examens d'image :Des tests comme les radiographies, l'IRM ou l'échographie peuvent être faits pour détecter des changements dans les tissus ou les organes.</a:t>
            </a:r>
          </a:p>
          <a:p>
            <a:pPr>
              <a:lnSpc>
                <a:spcPct val="90000"/>
              </a:lnSpc>
            </a:pPr>
            <a:endParaRPr lang="fr-FR" sz="1600" dirty="0"/>
          </a:p>
          <a:p>
            <a:pPr>
              <a:lnSpc>
                <a:spcPct val="90000"/>
              </a:lnSpc>
            </a:pPr>
            <a:r>
              <a:rPr lang="fr-FR" sz="1600" dirty="0"/>
              <a:t>4. Analyses biologiques : Des tests sur l'urine et les selles peuvent être effectués pour rechercher des signes d'infections dans le système digestif ou urinaire.</a:t>
            </a:r>
          </a:p>
          <a:p>
            <a:pPr>
              <a:lnSpc>
                <a:spcPct val="90000"/>
              </a:lnSpc>
            </a:pPr>
            <a:endParaRPr lang="fr-FR" sz="1600" dirty="0"/>
          </a:p>
          <a:p>
            <a:pPr>
              <a:lnSpc>
                <a:spcPct val="90000"/>
              </a:lnSpc>
            </a:pPr>
            <a:r>
              <a:rPr lang="fr-FR" sz="1600" dirty="0"/>
              <a:t>5. Analyses spéciales :Dans certains cas, des tests spécifiques comme les tests cutanés ou des analyses moléculaires peuvent être faits pour trouver la cause précise de l'inflammation.</a:t>
            </a:r>
          </a:p>
          <a:p>
            <a:pPr>
              <a:lnSpc>
                <a:spcPct val="90000"/>
              </a:lnSpc>
            </a:pPr>
            <a:endParaRPr lang="fr-FR" sz="1600" dirty="0"/>
          </a:p>
          <a:p>
            <a:pPr marL="0" indent="0">
              <a:lnSpc>
                <a:spcPct val="90000"/>
              </a:lnSpc>
              <a:buNone/>
            </a:pPr>
            <a:r>
              <a:rPr lang="fr-FR" sz="1600" dirty="0"/>
              <a:t>Ces étapes aident les médecins à comprendre ce qui provoque l'inflammation et à choisir le meilleur traitement.</a:t>
            </a:r>
            <a:endParaRPr lang="en-US" sz="1600" dirty="0"/>
          </a:p>
        </p:txBody>
      </p:sp>
    </p:spTree>
    <p:extLst>
      <p:ext uri="{BB962C8B-B14F-4D97-AF65-F5344CB8AC3E}">
        <p14:creationId xmlns:p14="http://schemas.microsoft.com/office/powerpoint/2010/main" xmlns="" val="3350709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wheel(1)">
                                      <p:cBhvr>
                                        <p:cTn id="13" dur="20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1" presetClass="entr" presetSubtype="1" fill="hold" grpId="0"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wheel(1)">
                                      <p:cBhvr>
                                        <p:cTn id="18" dur="2000"/>
                                        <p:tgtEl>
                                          <p:spTgt spid="3">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1" presetClass="entr" presetSubtype="1"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wheel(1)">
                                      <p:cBhvr>
                                        <p:cTn id="23" dur="2000"/>
                                        <p:tgtEl>
                                          <p:spTgt spid="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1" presetClass="entr" presetSubtype="1" fill="hold" grpId="0" nodeType="clickEffect">
                                  <p:stCondLst>
                                    <p:cond delay="0"/>
                                  </p:stCondLst>
                                  <p:childTnLst>
                                    <p:set>
                                      <p:cBhvr>
                                        <p:cTn id="27" dur="1" fill="hold">
                                          <p:stCondLst>
                                            <p:cond delay="0"/>
                                          </p:stCondLst>
                                        </p:cTn>
                                        <p:tgtEl>
                                          <p:spTgt spid="3">
                                            <p:txEl>
                                              <p:pRg st="8" end="8"/>
                                            </p:txEl>
                                          </p:spTgt>
                                        </p:tgtEl>
                                        <p:attrNameLst>
                                          <p:attrName>style.visibility</p:attrName>
                                        </p:attrNameLst>
                                      </p:cBhvr>
                                      <p:to>
                                        <p:strVal val="visible"/>
                                      </p:to>
                                    </p:set>
                                    <p:animEffect transition="in" filter="wheel(1)">
                                      <p:cBhvr>
                                        <p:cTn id="28" dur="2000"/>
                                        <p:tgtEl>
                                          <p:spTgt spid="3">
                                            <p:txEl>
                                              <p:pRg st="8" end="8"/>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1" presetClass="entr" presetSubtype="1" fill="hold" grpId="0" nodeType="click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animEffect transition="in" filter="wheel(1)">
                                      <p:cBhvr>
                                        <p:cTn id="33" dur="2000"/>
                                        <p:tgtEl>
                                          <p:spTgt spid="3">
                                            <p:txEl>
                                              <p:pRg st="10" end="10"/>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1" presetClass="entr" presetSubtype="1" fill="hold" grpId="0" nodeType="clickEffect">
                                  <p:stCondLst>
                                    <p:cond delay="0"/>
                                  </p:stCondLst>
                                  <p:childTnLst>
                                    <p:set>
                                      <p:cBhvr>
                                        <p:cTn id="37" dur="1" fill="hold">
                                          <p:stCondLst>
                                            <p:cond delay="0"/>
                                          </p:stCondLst>
                                        </p:cTn>
                                        <p:tgtEl>
                                          <p:spTgt spid="3">
                                            <p:txEl>
                                              <p:pRg st="12" end="12"/>
                                            </p:txEl>
                                          </p:spTgt>
                                        </p:tgtEl>
                                        <p:attrNameLst>
                                          <p:attrName>style.visibility</p:attrName>
                                        </p:attrNameLst>
                                      </p:cBhvr>
                                      <p:to>
                                        <p:strVal val="visible"/>
                                      </p:to>
                                    </p:set>
                                    <p:animEffect transition="in" filter="wheel(1)">
                                      <p:cBhvr>
                                        <p:cTn id="38" dur="2000"/>
                                        <p:tgtEl>
                                          <p:spTgt spid="3">
                                            <p:txEl>
                                              <p:pRg st="12" end="12"/>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1" presetClass="entr" presetSubtype="1" fill="hold" grpId="0" nodeType="clickEffect">
                                  <p:stCondLst>
                                    <p:cond delay="0"/>
                                  </p:stCondLst>
                                  <p:childTnLst>
                                    <p:set>
                                      <p:cBhvr>
                                        <p:cTn id="42" dur="1" fill="hold">
                                          <p:stCondLst>
                                            <p:cond delay="0"/>
                                          </p:stCondLst>
                                        </p:cTn>
                                        <p:tgtEl>
                                          <p:spTgt spid="3">
                                            <p:txEl>
                                              <p:pRg st="14" end="14"/>
                                            </p:txEl>
                                          </p:spTgt>
                                        </p:tgtEl>
                                        <p:attrNameLst>
                                          <p:attrName>style.visibility</p:attrName>
                                        </p:attrNameLst>
                                      </p:cBhvr>
                                      <p:to>
                                        <p:strVal val="visible"/>
                                      </p:to>
                                    </p:set>
                                    <p:animEffect transition="in" filter="wheel(1)">
                                      <p:cBhvr>
                                        <p:cTn id="43" dur="2000"/>
                                        <p:tgtEl>
                                          <p:spTgt spid="3">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xmlns="" id="{85428F22-76B3-4107-AADE-3F9EC95FD32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xmlns="" id="{5346FBCF-5353-4172-96F5-4B7EB07777C4}"/>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2290265" y="-12875"/>
            <a:ext cx="2604396" cy="6890194"/>
            <a:chOff x="2199787" y="-12875"/>
            <a:chExt cx="2679011" cy="6890194"/>
          </a:xfrm>
        </p:grpSpPr>
        <p:sp useBgFill="1">
          <p:nvSpPr>
            <p:cNvPr id="25" name="Rectangle 19">
              <a:extLst>
                <a:ext uri="{FF2B5EF4-FFF2-40B4-BE49-F238E27FC236}">
                  <a16:creationId xmlns:a16="http://schemas.microsoft.com/office/drawing/2014/main" xmlns="" id="{343F3E6D-808D-43AD-9485-AD0014BEAE2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white">
            <a:xfrm>
              <a:off x="2199787" y="-12875"/>
              <a:ext cx="2679011" cy="5301468"/>
            </a:xfrm>
            <a:custGeom>
              <a:avLst/>
              <a:gdLst>
                <a:gd name="connsiteX0" fmla="*/ 0 w 2570017"/>
                <a:gd name="connsiteY0" fmla="*/ 0 h 2554287"/>
                <a:gd name="connsiteX1" fmla="*/ 2570017 w 2570017"/>
                <a:gd name="connsiteY1" fmla="*/ 0 h 2554287"/>
                <a:gd name="connsiteX2" fmla="*/ 2570017 w 2570017"/>
                <a:gd name="connsiteY2" fmla="*/ 2554287 h 2554287"/>
                <a:gd name="connsiteX3" fmla="*/ 0 w 2570017"/>
                <a:gd name="connsiteY3" fmla="*/ 2554287 h 2554287"/>
                <a:gd name="connsiteX4" fmla="*/ 0 w 2570017"/>
                <a:gd name="connsiteY4" fmla="*/ 0 h 2554287"/>
                <a:gd name="connsiteX0" fmla="*/ 904009 w 2570017"/>
                <a:gd name="connsiteY0" fmla="*/ 0 h 2554287"/>
                <a:gd name="connsiteX1" fmla="*/ 2570017 w 2570017"/>
                <a:gd name="connsiteY1" fmla="*/ 0 h 2554287"/>
                <a:gd name="connsiteX2" fmla="*/ 2570017 w 2570017"/>
                <a:gd name="connsiteY2" fmla="*/ 2554287 h 2554287"/>
                <a:gd name="connsiteX3" fmla="*/ 0 w 2570017"/>
                <a:gd name="connsiteY3" fmla="*/ 2554287 h 2554287"/>
                <a:gd name="connsiteX4" fmla="*/ 904009 w 2570017"/>
                <a:gd name="connsiteY4" fmla="*/ 0 h 2554287"/>
                <a:gd name="connsiteX0" fmla="*/ 644236 w 2570017"/>
                <a:gd name="connsiteY0" fmla="*/ 10391 h 2554287"/>
                <a:gd name="connsiteX1" fmla="*/ 2570017 w 2570017"/>
                <a:gd name="connsiteY1" fmla="*/ 0 h 2554287"/>
                <a:gd name="connsiteX2" fmla="*/ 2570017 w 2570017"/>
                <a:gd name="connsiteY2" fmla="*/ 2554287 h 2554287"/>
                <a:gd name="connsiteX3" fmla="*/ 0 w 2570017"/>
                <a:gd name="connsiteY3" fmla="*/ 2554287 h 2554287"/>
                <a:gd name="connsiteX4" fmla="*/ 644236 w 2570017"/>
                <a:gd name="connsiteY4" fmla="*/ 10391 h 2554287"/>
                <a:gd name="connsiteX0" fmla="*/ 633845 w 2570017"/>
                <a:gd name="connsiteY0" fmla="*/ 0 h 2554287"/>
                <a:gd name="connsiteX1" fmla="*/ 2570017 w 2570017"/>
                <a:gd name="connsiteY1" fmla="*/ 0 h 2554287"/>
                <a:gd name="connsiteX2" fmla="*/ 2570017 w 2570017"/>
                <a:gd name="connsiteY2" fmla="*/ 2554287 h 2554287"/>
                <a:gd name="connsiteX3" fmla="*/ 0 w 2570017"/>
                <a:gd name="connsiteY3" fmla="*/ 2554287 h 2554287"/>
                <a:gd name="connsiteX4" fmla="*/ 633845 w 2570017"/>
                <a:gd name="connsiteY4" fmla="*/ 0 h 2554287"/>
                <a:gd name="connsiteX0" fmla="*/ 675409 w 2611581"/>
                <a:gd name="connsiteY0" fmla="*/ 0 h 2554287"/>
                <a:gd name="connsiteX1" fmla="*/ 2611581 w 2611581"/>
                <a:gd name="connsiteY1" fmla="*/ 0 h 2554287"/>
                <a:gd name="connsiteX2" fmla="*/ 2611581 w 2611581"/>
                <a:gd name="connsiteY2" fmla="*/ 2554287 h 2554287"/>
                <a:gd name="connsiteX3" fmla="*/ 0 w 2611581"/>
                <a:gd name="connsiteY3" fmla="*/ 2554287 h 2554287"/>
                <a:gd name="connsiteX4" fmla="*/ 675409 w 2611581"/>
                <a:gd name="connsiteY4" fmla="*/ 0 h 2554287"/>
                <a:gd name="connsiteX0" fmla="*/ 650979 w 2587151"/>
                <a:gd name="connsiteY0" fmla="*/ 0 h 2554287"/>
                <a:gd name="connsiteX1" fmla="*/ 2587151 w 2587151"/>
                <a:gd name="connsiteY1" fmla="*/ 0 h 2554287"/>
                <a:gd name="connsiteX2" fmla="*/ 2587151 w 2587151"/>
                <a:gd name="connsiteY2" fmla="*/ 2554287 h 2554287"/>
                <a:gd name="connsiteX3" fmla="*/ 0 w 2587151"/>
                <a:gd name="connsiteY3" fmla="*/ 2548595 h 2554287"/>
                <a:gd name="connsiteX4" fmla="*/ 650979 w 2587151"/>
                <a:gd name="connsiteY4" fmla="*/ 0 h 2554287"/>
                <a:gd name="connsiteX0" fmla="*/ 730379 w 2587151"/>
                <a:gd name="connsiteY0" fmla="*/ 5692 h 2554287"/>
                <a:gd name="connsiteX1" fmla="*/ 2587151 w 2587151"/>
                <a:gd name="connsiteY1" fmla="*/ 0 h 2554287"/>
                <a:gd name="connsiteX2" fmla="*/ 2587151 w 2587151"/>
                <a:gd name="connsiteY2" fmla="*/ 2554287 h 2554287"/>
                <a:gd name="connsiteX3" fmla="*/ 0 w 2587151"/>
                <a:gd name="connsiteY3" fmla="*/ 2548595 h 2554287"/>
                <a:gd name="connsiteX4" fmla="*/ 730379 w 2587151"/>
                <a:gd name="connsiteY4" fmla="*/ 5692 h 2554287"/>
                <a:gd name="connsiteX0" fmla="*/ 864750 w 2587151"/>
                <a:gd name="connsiteY0" fmla="*/ 2847 h 2554287"/>
                <a:gd name="connsiteX1" fmla="*/ 2587151 w 2587151"/>
                <a:gd name="connsiteY1" fmla="*/ 0 h 2554287"/>
                <a:gd name="connsiteX2" fmla="*/ 2587151 w 2587151"/>
                <a:gd name="connsiteY2" fmla="*/ 2554287 h 2554287"/>
                <a:gd name="connsiteX3" fmla="*/ 0 w 2587151"/>
                <a:gd name="connsiteY3" fmla="*/ 2548595 h 2554287"/>
                <a:gd name="connsiteX4" fmla="*/ 864750 w 2587151"/>
                <a:gd name="connsiteY4" fmla="*/ 2847 h 2554287"/>
                <a:gd name="connsiteX0" fmla="*/ 883073 w 2587151"/>
                <a:gd name="connsiteY0" fmla="*/ 1 h 2554287"/>
                <a:gd name="connsiteX1" fmla="*/ 2587151 w 2587151"/>
                <a:gd name="connsiteY1" fmla="*/ 0 h 2554287"/>
                <a:gd name="connsiteX2" fmla="*/ 2587151 w 2587151"/>
                <a:gd name="connsiteY2" fmla="*/ 2554287 h 2554287"/>
                <a:gd name="connsiteX3" fmla="*/ 0 w 2587151"/>
                <a:gd name="connsiteY3" fmla="*/ 2548595 h 2554287"/>
                <a:gd name="connsiteX4" fmla="*/ 883073 w 2587151"/>
                <a:gd name="connsiteY4" fmla="*/ 1 h 2554287"/>
                <a:gd name="connsiteX0" fmla="*/ 895288 w 2599366"/>
                <a:gd name="connsiteY0" fmla="*/ 1 h 2554287"/>
                <a:gd name="connsiteX1" fmla="*/ 2599366 w 2599366"/>
                <a:gd name="connsiteY1" fmla="*/ 0 h 2554287"/>
                <a:gd name="connsiteX2" fmla="*/ 2599366 w 2599366"/>
                <a:gd name="connsiteY2" fmla="*/ 2554287 h 2554287"/>
                <a:gd name="connsiteX3" fmla="*/ 0 w 2599366"/>
                <a:gd name="connsiteY3" fmla="*/ 2542904 h 2554287"/>
                <a:gd name="connsiteX4" fmla="*/ 895288 w 2599366"/>
                <a:gd name="connsiteY4" fmla="*/ 1 h 2554287"/>
                <a:gd name="connsiteX0" fmla="*/ 895288 w 2599366"/>
                <a:gd name="connsiteY0" fmla="*/ 1 h 2554287"/>
                <a:gd name="connsiteX1" fmla="*/ 2599366 w 2599366"/>
                <a:gd name="connsiteY1" fmla="*/ 0 h 2554287"/>
                <a:gd name="connsiteX2" fmla="*/ 2599366 w 2599366"/>
                <a:gd name="connsiteY2" fmla="*/ 2554287 h 2554287"/>
                <a:gd name="connsiteX3" fmla="*/ 0 w 2599366"/>
                <a:gd name="connsiteY3" fmla="*/ 2542904 h 2554287"/>
                <a:gd name="connsiteX4" fmla="*/ 895288 w 2599366"/>
                <a:gd name="connsiteY4" fmla="*/ 1 h 2554287"/>
                <a:gd name="connsiteX0" fmla="*/ 895288 w 2611581"/>
                <a:gd name="connsiteY0" fmla="*/ 1 h 2565670"/>
                <a:gd name="connsiteX1" fmla="*/ 2599366 w 2611581"/>
                <a:gd name="connsiteY1" fmla="*/ 0 h 2565670"/>
                <a:gd name="connsiteX2" fmla="*/ 2611581 w 2611581"/>
                <a:gd name="connsiteY2" fmla="*/ 2565670 h 2565670"/>
                <a:gd name="connsiteX3" fmla="*/ 0 w 2611581"/>
                <a:gd name="connsiteY3" fmla="*/ 2542904 h 2565670"/>
                <a:gd name="connsiteX4" fmla="*/ 895288 w 2611581"/>
                <a:gd name="connsiteY4" fmla="*/ 1 h 2565670"/>
                <a:gd name="connsiteX0" fmla="*/ 895288 w 2611581"/>
                <a:gd name="connsiteY0" fmla="*/ 1 h 2565670"/>
                <a:gd name="connsiteX1" fmla="*/ 2599366 w 2611581"/>
                <a:gd name="connsiteY1" fmla="*/ 0 h 2565670"/>
                <a:gd name="connsiteX2" fmla="*/ 2611581 w 2611581"/>
                <a:gd name="connsiteY2" fmla="*/ 2565670 h 2565670"/>
                <a:gd name="connsiteX3" fmla="*/ 0 w 2611581"/>
                <a:gd name="connsiteY3" fmla="*/ 2542904 h 2565670"/>
                <a:gd name="connsiteX4" fmla="*/ 895288 w 2611581"/>
                <a:gd name="connsiteY4" fmla="*/ 1 h 2565670"/>
                <a:gd name="connsiteX0" fmla="*/ 895288 w 2611581"/>
                <a:gd name="connsiteY0" fmla="*/ 1 h 2565670"/>
                <a:gd name="connsiteX1" fmla="*/ 2599366 w 2611581"/>
                <a:gd name="connsiteY1" fmla="*/ 0 h 2565670"/>
                <a:gd name="connsiteX2" fmla="*/ 2611581 w 2611581"/>
                <a:gd name="connsiteY2" fmla="*/ 2565670 h 2565670"/>
                <a:gd name="connsiteX3" fmla="*/ 0 w 2611581"/>
                <a:gd name="connsiteY3" fmla="*/ 2545750 h 2565670"/>
                <a:gd name="connsiteX4" fmla="*/ 895288 w 2611581"/>
                <a:gd name="connsiteY4" fmla="*/ 1 h 2565670"/>
                <a:gd name="connsiteX0" fmla="*/ 1544433 w 3260726"/>
                <a:gd name="connsiteY0" fmla="*/ 1 h 2565670"/>
                <a:gd name="connsiteX1" fmla="*/ 3248511 w 3260726"/>
                <a:gd name="connsiteY1" fmla="*/ 0 h 2565670"/>
                <a:gd name="connsiteX2" fmla="*/ 3260726 w 3260726"/>
                <a:gd name="connsiteY2" fmla="*/ 2565670 h 2565670"/>
                <a:gd name="connsiteX3" fmla="*/ 0 w 3260726"/>
                <a:gd name="connsiteY3" fmla="*/ 2521058 h 2565670"/>
                <a:gd name="connsiteX4" fmla="*/ 1544433 w 3260726"/>
                <a:gd name="connsiteY4" fmla="*/ 1 h 2565670"/>
                <a:gd name="connsiteX0" fmla="*/ 921784 w 3260726"/>
                <a:gd name="connsiteY0" fmla="*/ 12347 h 2565670"/>
                <a:gd name="connsiteX1" fmla="*/ 3248511 w 3260726"/>
                <a:gd name="connsiteY1" fmla="*/ 0 h 2565670"/>
                <a:gd name="connsiteX2" fmla="*/ 3260726 w 3260726"/>
                <a:gd name="connsiteY2" fmla="*/ 2565670 h 2565670"/>
                <a:gd name="connsiteX3" fmla="*/ 0 w 3260726"/>
                <a:gd name="connsiteY3" fmla="*/ 2521058 h 2565670"/>
                <a:gd name="connsiteX4" fmla="*/ 921784 w 3260726"/>
                <a:gd name="connsiteY4" fmla="*/ 12347 h 2565670"/>
                <a:gd name="connsiteX0" fmla="*/ 921784 w 3260726"/>
                <a:gd name="connsiteY0" fmla="*/ 12347 h 2565670"/>
                <a:gd name="connsiteX1" fmla="*/ 2321160 w 3260726"/>
                <a:gd name="connsiteY1" fmla="*/ 0 h 2565670"/>
                <a:gd name="connsiteX2" fmla="*/ 3260726 w 3260726"/>
                <a:gd name="connsiteY2" fmla="*/ 2565670 h 2565670"/>
                <a:gd name="connsiteX3" fmla="*/ 0 w 3260726"/>
                <a:gd name="connsiteY3" fmla="*/ 2521058 h 2565670"/>
                <a:gd name="connsiteX4" fmla="*/ 921784 w 3260726"/>
                <a:gd name="connsiteY4" fmla="*/ 12347 h 2565670"/>
                <a:gd name="connsiteX0" fmla="*/ 921784 w 2322228"/>
                <a:gd name="connsiteY0" fmla="*/ 12347 h 2565670"/>
                <a:gd name="connsiteX1" fmla="*/ 2321160 w 2322228"/>
                <a:gd name="connsiteY1" fmla="*/ 0 h 2565670"/>
                <a:gd name="connsiteX2" fmla="*/ 2320129 w 2322228"/>
                <a:gd name="connsiteY2" fmla="*/ 2565670 h 2565670"/>
                <a:gd name="connsiteX3" fmla="*/ 0 w 2322228"/>
                <a:gd name="connsiteY3" fmla="*/ 2521058 h 2565670"/>
                <a:gd name="connsiteX4" fmla="*/ 921784 w 2322228"/>
                <a:gd name="connsiteY4" fmla="*/ 12347 h 2565670"/>
                <a:gd name="connsiteX0" fmla="*/ 921784 w 2322228"/>
                <a:gd name="connsiteY0" fmla="*/ 0 h 2571841"/>
                <a:gd name="connsiteX1" fmla="*/ 2321160 w 2322228"/>
                <a:gd name="connsiteY1" fmla="*/ 6171 h 2571841"/>
                <a:gd name="connsiteX2" fmla="*/ 2320129 w 2322228"/>
                <a:gd name="connsiteY2" fmla="*/ 2571841 h 2571841"/>
                <a:gd name="connsiteX3" fmla="*/ 0 w 2322228"/>
                <a:gd name="connsiteY3" fmla="*/ 2527229 h 2571841"/>
                <a:gd name="connsiteX4" fmla="*/ 921784 w 2322228"/>
                <a:gd name="connsiteY4" fmla="*/ 0 h 2571841"/>
                <a:gd name="connsiteX0" fmla="*/ 921784 w 2611583"/>
                <a:gd name="connsiteY0" fmla="*/ 0 h 2540977"/>
                <a:gd name="connsiteX1" fmla="*/ 2321160 w 2611583"/>
                <a:gd name="connsiteY1" fmla="*/ 6171 h 2540977"/>
                <a:gd name="connsiteX2" fmla="*/ 2611583 w 2611583"/>
                <a:gd name="connsiteY2" fmla="*/ 2540977 h 2540977"/>
                <a:gd name="connsiteX3" fmla="*/ 0 w 2611583"/>
                <a:gd name="connsiteY3" fmla="*/ 2527229 h 2540977"/>
                <a:gd name="connsiteX4" fmla="*/ 921784 w 2611583"/>
                <a:gd name="connsiteY4" fmla="*/ 0 h 2540977"/>
                <a:gd name="connsiteX0" fmla="*/ 921784 w 2611583"/>
                <a:gd name="connsiteY0" fmla="*/ 2 h 2540979"/>
                <a:gd name="connsiteX1" fmla="*/ 2572870 w 2611583"/>
                <a:gd name="connsiteY1" fmla="*/ 0 h 2540979"/>
                <a:gd name="connsiteX2" fmla="*/ 2611583 w 2611583"/>
                <a:gd name="connsiteY2" fmla="*/ 2540979 h 2540979"/>
                <a:gd name="connsiteX3" fmla="*/ 0 w 2611583"/>
                <a:gd name="connsiteY3" fmla="*/ 2527231 h 2540979"/>
                <a:gd name="connsiteX4" fmla="*/ 921784 w 2611583"/>
                <a:gd name="connsiteY4" fmla="*/ 2 h 2540979"/>
                <a:gd name="connsiteX0" fmla="*/ 921784 w 2705467"/>
                <a:gd name="connsiteY0" fmla="*/ 0 h 2540977"/>
                <a:gd name="connsiteX1" fmla="*/ 2705349 w 2705467"/>
                <a:gd name="connsiteY1" fmla="*/ 6171 h 2540977"/>
                <a:gd name="connsiteX2" fmla="*/ 2611583 w 2705467"/>
                <a:gd name="connsiteY2" fmla="*/ 2540977 h 2540977"/>
                <a:gd name="connsiteX3" fmla="*/ 0 w 2705467"/>
                <a:gd name="connsiteY3" fmla="*/ 2527229 h 2540977"/>
                <a:gd name="connsiteX4" fmla="*/ 921784 w 2705467"/>
                <a:gd name="connsiteY4" fmla="*/ 0 h 2540977"/>
                <a:gd name="connsiteX0" fmla="*/ 921784 w 2718702"/>
                <a:gd name="connsiteY0" fmla="*/ 2 h 2540979"/>
                <a:gd name="connsiteX1" fmla="*/ 2718597 w 2718702"/>
                <a:gd name="connsiteY1" fmla="*/ 0 h 2540979"/>
                <a:gd name="connsiteX2" fmla="*/ 2611583 w 2718702"/>
                <a:gd name="connsiteY2" fmla="*/ 2540979 h 2540979"/>
                <a:gd name="connsiteX3" fmla="*/ 0 w 2718702"/>
                <a:gd name="connsiteY3" fmla="*/ 2527231 h 2540979"/>
                <a:gd name="connsiteX4" fmla="*/ 921784 w 2718702"/>
                <a:gd name="connsiteY4" fmla="*/ 2 h 2540979"/>
                <a:gd name="connsiteX0" fmla="*/ 921784 w 2679012"/>
                <a:gd name="connsiteY0" fmla="*/ 0 h 2540977"/>
                <a:gd name="connsiteX1" fmla="*/ 2678853 w 2679012"/>
                <a:gd name="connsiteY1" fmla="*/ 6171 h 2540977"/>
                <a:gd name="connsiteX2" fmla="*/ 2611583 w 2679012"/>
                <a:gd name="connsiteY2" fmla="*/ 2540977 h 2540977"/>
                <a:gd name="connsiteX3" fmla="*/ 0 w 2679012"/>
                <a:gd name="connsiteY3" fmla="*/ 2527229 h 2540977"/>
                <a:gd name="connsiteX4" fmla="*/ 921784 w 2679012"/>
                <a:gd name="connsiteY4" fmla="*/ 0 h 25409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79012" h="2540977">
                  <a:moveTo>
                    <a:pt x="921784" y="0"/>
                  </a:moveTo>
                  <a:lnTo>
                    <a:pt x="2678853" y="6171"/>
                  </a:lnTo>
                  <a:cubicBezTo>
                    <a:pt x="2682925" y="861394"/>
                    <a:pt x="2607511" y="1685754"/>
                    <a:pt x="2611583" y="2540977"/>
                  </a:cubicBezTo>
                  <a:lnTo>
                    <a:pt x="0" y="2527229"/>
                  </a:lnTo>
                  <a:lnTo>
                    <a:pt x="921784" y="0"/>
                  </a:lnTo>
                  <a:close/>
                </a:path>
              </a:pathLst>
            </a:custGeom>
            <a:blipFill rotWithShape="0">
              <a:blip r:embed="rId2">
                <a:duotone>
                  <a:schemeClr val="bg2">
                    <a:shade val="76000"/>
                    <a:satMod val="180000"/>
                  </a:schemeClr>
                  <a:schemeClr val="bg2">
                    <a:tint val="80000"/>
                    <a:satMod val="120000"/>
                    <a:lumMod val="180000"/>
                  </a:schemeClr>
                </a:duotone>
              </a:blip>
              <a:stretch>
                <a:fillRect l="-114598" r="-265621" b="-28686"/>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6" name="Rectangle 20">
              <a:extLst>
                <a:ext uri="{FF2B5EF4-FFF2-40B4-BE49-F238E27FC236}">
                  <a16:creationId xmlns:a16="http://schemas.microsoft.com/office/drawing/2014/main" xmlns="" id="{03DB1AC6-5430-4CD3-BD83-86E675A11A3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white">
            <a:xfrm>
              <a:off x="2211875" y="5257482"/>
              <a:ext cx="2586931" cy="1619837"/>
            </a:xfrm>
            <a:custGeom>
              <a:avLst/>
              <a:gdLst>
                <a:gd name="connsiteX0" fmla="*/ 0 w 2611581"/>
                <a:gd name="connsiteY0" fmla="*/ 0 h 4303713"/>
                <a:gd name="connsiteX1" fmla="*/ 2611581 w 2611581"/>
                <a:gd name="connsiteY1" fmla="*/ 0 h 4303713"/>
                <a:gd name="connsiteX2" fmla="*/ 2611581 w 2611581"/>
                <a:gd name="connsiteY2" fmla="*/ 4303713 h 4303713"/>
                <a:gd name="connsiteX3" fmla="*/ 0 w 2611581"/>
                <a:gd name="connsiteY3" fmla="*/ 4303713 h 4303713"/>
                <a:gd name="connsiteX4" fmla="*/ 0 w 2611581"/>
                <a:gd name="connsiteY4" fmla="*/ 0 h 4303713"/>
                <a:gd name="connsiteX0" fmla="*/ 0 w 2611581"/>
                <a:gd name="connsiteY0" fmla="*/ 0 h 4314104"/>
                <a:gd name="connsiteX1" fmla="*/ 2611581 w 2611581"/>
                <a:gd name="connsiteY1" fmla="*/ 0 h 4314104"/>
                <a:gd name="connsiteX2" fmla="*/ 2611581 w 2611581"/>
                <a:gd name="connsiteY2" fmla="*/ 4303713 h 4314104"/>
                <a:gd name="connsiteX3" fmla="*/ 1693718 w 2611581"/>
                <a:gd name="connsiteY3" fmla="*/ 4314104 h 4314104"/>
                <a:gd name="connsiteX4" fmla="*/ 0 w 2611581"/>
                <a:gd name="connsiteY4" fmla="*/ 0 h 4314104"/>
                <a:gd name="connsiteX0" fmla="*/ 0 w 2611581"/>
                <a:gd name="connsiteY0" fmla="*/ 0 h 4314104"/>
                <a:gd name="connsiteX1" fmla="*/ 2611581 w 2611581"/>
                <a:gd name="connsiteY1" fmla="*/ 0 h 4314104"/>
                <a:gd name="connsiteX2" fmla="*/ 2611581 w 2611581"/>
                <a:gd name="connsiteY2" fmla="*/ 4303713 h 4314104"/>
                <a:gd name="connsiteX3" fmla="*/ 1963882 w 2611581"/>
                <a:gd name="connsiteY3" fmla="*/ 4314104 h 4314104"/>
                <a:gd name="connsiteX4" fmla="*/ 0 w 2611581"/>
                <a:gd name="connsiteY4" fmla="*/ 0 h 4314104"/>
                <a:gd name="connsiteX0" fmla="*/ 0 w 2611581"/>
                <a:gd name="connsiteY0" fmla="*/ 0 h 4303713"/>
                <a:gd name="connsiteX1" fmla="*/ 2611581 w 2611581"/>
                <a:gd name="connsiteY1" fmla="*/ 0 h 4303713"/>
                <a:gd name="connsiteX2" fmla="*/ 2611581 w 2611581"/>
                <a:gd name="connsiteY2" fmla="*/ 4303713 h 4303713"/>
                <a:gd name="connsiteX3" fmla="*/ 2213264 w 2611581"/>
                <a:gd name="connsiteY3" fmla="*/ 4293322 h 4303713"/>
                <a:gd name="connsiteX4" fmla="*/ 0 w 2611581"/>
                <a:gd name="connsiteY4" fmla="*/ 0 h 4303713"/>
                <a:gd name="connsiteX0" fmla="*/ 0 w 2611581"/>
                <a:gd name="connsiteY0" fmla="*/ 0 h 4303713"/>
                <a:gd name="connsiteX1" fmla="*/ 2611581 w 2611581"/>
                <a:gd name="connsiteY1" fmla="*/ 0 h 4303713"/>
                <a:gd name="connsiteX2" fmla="*/ 2611581 w 2611581"/>
                <a:gd name="connsiteY2" fmla="*/ 4303713 h 4303713"/>
                <a:gd name="connsiteX3" fmla="*/ 2171701 w 2611581"/>
                <a:gd name="connsiteY3" fmla="*/ 3638695 h 4303713"/>
                <a:gd name="connsiteX4" fmla="*/ 0 w 2611581"/>
                <a:gd name="connsiteY4" fmla="*/ 0 h 4303713"/>
                <a:gd name="connsiteX0" fmla="*/ 0 w 2720934"/>
                <a:gd name="connsiteY0" fmla="*/ 268283 h 4303713"/>
                <a:gd name="connsiteX1" fmla="*/ 2720934 w 2720934"/>
                <a:gd name="connsiteY1" fmla="*/ 0 h 4303713"/>
                <a:gd name="connsiteX2" fmla="*/ 2720934 w 2720934"/>
                <a:gd name="connsiteY2" fmla="*/ 4303713 h 4303713"/>
                <a:gd name="connsiteX3" fmla="*/ 2281054 w 2720934"/>
                <a:gd name="connsiteY3" fmla="*/ 3638695 h 4303713"/>
                <a:gd name="connsiteX4" fmla="*/ 0 w 2720934"/>
                <a:gd name="connsiteY4" fmla="*/ 268283 h 4303713"/>
                <a:gd name="connsiteX0" fmla="*/ 0 w 2720934"/>
                <a:gd name="connsiteY0" fmla="*/ 268283 h 4303713"/>
                <a:gd name="connsiteX1" fmla="*/ 2720934 w 2720934"/>
                <a:gd name="connsiteY1" fmla="*/ 0 h 4303713"/>
                <a:gd name="connsiteX2" fmla="*/ 2720934 w 2720934"/>
                <a:gd name="connsiteY2" fmla="*/ 4303713 h 4303713"/>
                <a:gd name="connsiteX3" fmla="*/ 2264231 w 2720934"/>
                <a:gd name="connsiteY3" fmla="*/ 3717600 h 4303713"/>
                <a:gd name="connsiteX4" fmla="*/ 0 w 2720934"/>
                <a:gd name="connsiteY4" fmla="*/ 268283 h 4303713"/>
                <a:gd name="connsiteX0" fmla="*/ 0 w 2720934"/>
                <a:gd name="connsiteY0" fmla="*/ 268283 h 4335275"/>
                <a:gd name="connsiteX1" fmla="*/ 2720934 w 2720934"/>
                <a:gd name="connsiteY1" fmla="*/ 0 h 4335275"/>
                <a:gd name="connsiteX2" fmla="*/ 2653639 w 2720934"/>
                <a:gd name="connsiteY2" fmla="*/ 4335275 h 4335275"/>
                <a:gd name="connsiteX3" fmla="*/ 2264231 w 2720934"/>
                <a:gd name="connsiteY3" fmla="*/ 3717600 h 4335275"/>
                <a:gd name="connsiteX4" fmla="*/ 0 w 2720934"/>
                <a:gd name="connsiteY4" fmla="*/ 268283 h 4335275"/>
                <a:gd name="connsiteX0" fmla="*/ 0 w 2737757"/>
                <a:gd name="connsiteY0" fmla="*/ 236721 h 4335275"/>
                <a:gd name="connsiteX1" fmla="*/ 2737757 w 2737757"/>
                <a:gd name="connsiteY1" fmla="*/ 0 h 4335275"/>
                <a:gd name="connsiteX2" fmla="*/ 2670462 w 2737757"/>
                <a:gd name="connsiteY2" fmla="*/ 4335275 h 4335275"/>
                <a:gd name="connsiteX3" fmla="*/ 2281054 w 2737757"/>
                <a:gd name="connsiteY3" fmla="*/ 3717600 h 4335275"/>
                <a:gd name="connsiteX4" fmla="*/ 0 w 2737757"/>
                <a:gd name="connsiteY4" fmla="*/ 236721 h 4335275"/>
                <a:gd name="connsiteX0" fmla="*/ 0 w 2729346"/>
                <a:gd name="connsiteY0" fmla="*/ 0 h 4098554"/>
                <a:gd name="connsiteX1" fmla="*/ 2729346 w 2729346"/>
                <a:gd name="connsiteY1" fmla="*/ 126250 h 4098554"/>
                <a:gd name="connsiteX2" fmla="*/ 2670462 w 2729346"/>
                <a:gd name="connsiteY2" fmla="*/ 4098554 h 4098554"/>
                <a:gd name="connsiteX3" fmla="*/ 2281054 w 2729346"/>
                <a:gd name="connsiteY3" fmla="*/ 3480879 h 4098554"/>
                <a:gd name="connsiteX4" fmla="*/ 0 w 2729346"/>
                <a:gd name="connsiteY4" fmla="*/ 0 h 4098554"/>
                <a:gd name="connsiteX0" fmla="*/ 0 w 2720934"/>
                <a:gd name="connsiteY0" fmla="*/ 0 h 4098554"/>
                <a:gd name="connsiteX1" fmla="*/ 2720934 w 2720934"/>
                <a:gd name="connsiteY1" fmla="*/ 31562 h 4098554"/>
                <a:gd name="connsiteX2" fmla="*/ 2670462 w 2720934"/>
                <a:gd name="connsiteY2" fmla="*/ 4098554 h 4098554"/>
                <a:gd name="connsiteX3" fmla="*/ 2281054 w 2720934"/>
                <a:gd name="connsiteY3" fmla="*/ 3480879 h 4098554"/>
                <a:gd name="connsiteX4" fmla="*/ 0 w 2720934"/>
                <a:gd name="connsiteY4" fmla="*/ 0 h 4098554"/>
                <a:gd name="connsiteX0" fmla="*/ 0 w 2720934"/>
                <a:gd name="connsiteY0" fmla="*/ 15782 h 4114336"/>
                <a:gd name="connsiteX1" fmla="*/ 2720934 w 2720934"/>
                <a:gd name="connsiteY1" fmla="*/ 0 h 4114336"/>
                <a:gd name="connsiteX2" fmla="*/ 2670462 w 2720934"/>
                <a:gd name="connsiteY2" fmla="*/ 4114336 h 4114336"/>
                <a:gd name="connsiteX3" fmla="*/ 2281054 w 2720934"/>
                <a:gd name="connsiteY3" fmla="*/ 3496661 h 4114336"/>
                <a:gd name="connsiteX4" fmla="*/ 0 w 2720934"/>
                <a:gd name="connsiteY4" fmla="*/ 15782 h 4114336"/>
                <a:gd name="connsiteX0" fmla="*/ 0 w 2820289"/>
                <a:gd name="connsiteY0" fmla="*/ 15782 h 4114336"/>
                <a:gd name="connsiteX1" fmla="*/ 2820289 w 2820289"/>
                <a:gd name="connsiteY1" fmla="*/ 0 h 4114336"/>
                <a:gd name="connsiteX2" fmla="*/ 2769817 w 2820289"/>
                <a:gd name="connsiteY2" fmla="*/ 4114336 h 4114336"/>
                <a:gd name="connsiteX3" fmla="*/ 2380409 w 2820289"/>
                <a:gd name="connsiteY3" fmla="*/ 3496661 h 4114336"/>
                <a:gd name="connsiteX4" fmla="*/ 0 w 2820289"/>
                <a:gd name="connsiteY4" fmla="*/ 15782 h 4114336"/>
                <a:gd name="connsiteX0" fmla="*/ 0 w 2820289"/>
                <a:gd name="connsiteY0" fmla="*/ 15782 h 4114336"/>
                <a:gd name="connsiteX1" fmla="*/ 2820289 w 2820289"/>
                <a:gd name="connsiteY1" fmla="*/ 0 h 4114336"/>
                <a:gd name="connsiteX2" fmla="*/ 2769817 w 2820289"/>
                <a:gd name="connsiteY2" fmla="*/ 4114336 h 4114336"/>
                <a:gd name="connsiteX3" fmla="*/ 2362876 w 2820289"/>
                <a:gd name="connsiteY3" fmla="*/ 3517980 h 4114336"/>
                <a:gd name="connsiteX4" fmla="*/ 0 w 2820289"/>
                <a:gd name="connsiteY4" fmla="*/ 15782 h 4114336"/>
                <a:gd name="connsiteX0" fmla="*/ 0 w 2820289"/>
                <a:gd name="connsiteY0" fmla="*/ 15782 h 4114336"/>
                <a:gd name="connsiteX1" fmla="*/ 2820289 w 2820289"/>
                <a:gd name="connsiteY1" fmla="*/ 0 h 4114336"/>
                <a:gd name="connsiteX2" fmla="*/ 2763972 w 2820289"/>
                <a:gd name="connsiteY2" fmla="*/ 4114336 h 4114336"/>
                <a:gd name="connsiteX3" fmla="*/ 2362876 w 2820289"/>
                <a:gd name="connsiteY3" fmla="*/ 3517980 h 4114336"/>
                <a:gd name="connsiteX4" fmla="*/ 0 w 2820289"/>
                <a:gd name="connsiteY4" fmla="*/ 15782 h 4114336"/>
                <a:gd name="connsiteX0" fmla="*/ 0 w 3721149"/>
                <a:gd name="connsiteY0" fmla="*/ 0 h 4269703"/>
                <a:gd name="connsiteX1" fmla="*/ 3721149 w 3721149"/>
                <a:gd name="connsiteY1" fmla="*/ 155367 h 4269703"/>
                <a:gd name="connsiteX2" fmla="*/ 3664832 w 3721149"/>
                <a:gd name="connsiteY2" fmla="*/ 4269703 h 4269703"/>
                <a:gd name="connsiteX3" fmla="*/ 3263736 w 3721149"/>
                <a:gd name="connsiteY3" fmla="*/ 3673347 h 4269703"/>
                <a:gd name="connsiteX4" fmla="*/ 0 w 3721149"/>
                <a:gd name="connsiteY4" fmla="*/ 0 h 4269703"/>
                <a:gd name="connsiteX0" fmla="*/ 0 w 3721149"/>
                <a:gd name="connsiteY0" fmla="*/ 0 h 4289488"/>
                <a:gd name="connsiteX1" fmla="*/ 3721149 w 3721149"/>
                <a:gd name="connsiteY1" fmla="*/ 155367 h 4289488"/>
                <a:gd name="connsiteX2" fmla="*/ 3664832 w 3721149"/>
                <a:gd name="connsiteY2" fmla="*/ 4269703 h 4289488"/>
                <a:gd name="connsiteX3" fmla="*/ 1705997 w 3721149"/>
                <a:gd name="connsiteY3" fmla="*/ 4289488 h 4289488"/>
                <a:gd name="connsiteX4" fmla="*/ 0 w 3721149"/>
                <a:gd name="connsiteY4" fmla="*/ 0 h 4289488"/>
                <a:gd name="connsiteX0" fmla="*/ 0 w 3664846"/>
                <a:gd name="connsiteY0" fmla="*/ 15785 h 4305273"/>
                <a:gd name="connsiteX1" fmla="*/ 3664846 w 3664846"/>
                <a:gd name="connsiteY1" fmla="*/ 0 h 4305273"/>
                <a:gd name="connsiteX2" fmla="*/ 3664832 w 3664846"/>
                <a:gd name="connsiteY2" fmla="*/ 4285488 h 4305273"/>
                <a:gd name="connsiteX3" fmla="*/ 1705997 w 3664846"/>
                <a:gd name="connsiteY3" fmla="*/ 4305273 h 4305273"/>
                <a:gd name="connsiteX4" fmla="*/ 0 w 3664846"/>
                <a:gd name="connsiteY4" fmla="*/ 15785 h 43052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64846" h="4305273">
                  <a:moveTo>
                    <a:pt x="0" y="15785"/>
                  </a:moveTo>
                  <a:lnTo>
                    <a:pt x="3664846" y="0"/>
                  </a:lnTo>
                  <a:cubicBezTo>
                    <a:pt x="3664841" y="1428496"/>
                    <a:pt x="3664837" y="2856992"/>
                    <a:pt x="3664832" y="4285488"/>
                  </a:cubicBezTo>
                  <a:lnTo>
                    <a:pt x="1705997" y="4305273"/>
                  </a:lnTo>
                  <a:lnTo>
                    <a:pt x="0" y="15785"/>
                  </a:lnTo>
                  <a:close/>
                </a:path>
              </a:pathLst>
            </a:custGeom>
            <a:blipFill rotWithShape="0">
              <a:blip r:embed="rId3" cstate="print">
                <a:duotone>
                  <a:schemeClr val="bg2">
                    <a:shade val="76000"/>
                    <a:satMod val="180000"/>
                  </a:schemeClr>
                  <a:schemeClr val="bg2">
                    <a:tint val="80000"/>
                    <a:satMod val="120000"/>
                    <a:lumMod val="180000"/>
                  </a:schemeClr>
                </a:duotone>
              </a:blip>
              <a:stretch>
                <a:fillRect l="-163116" t="-323529" r="-398251"/>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a:extLst>
              <a:ext uri="{FF2B5EF4-FFF2-40B4-BE49-F238E27FC236}">
                <a16:creationId xmlns:a16="http://schemas.microsoft.com/office/drawing/2014/main" xmlns="" id="{78326E10-C8CB-487F-A110-F861268DE619}"/>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2360612" y="0"/>
            <a:ext cx="2436813" cy="6858001"/>
            <a:chOff x="1320800" y="0"/>
            <a:chExt cx="2436813" cy="6858001"/>
          </a:xfrm>
        </p:grpSpPr>
        <p:sp>
          <p:nvSpPr>
            <p:cNvPr id="29" name="Freeform 6">
              <a:extLst>
                <a:ext uri="{FF2B5EF4-FFF2-40B4-BE49-F238E27FC236}">
                  <a16:creationId xmlns:a16="http://schemas.microsoft.com/office/drawing/2014/main" xmlns="" id="{3279962B-46D2-4E19-B632-39B80D1E80A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30" name="Freeform 7">
              <a:extLst>
                <a:ext uri="{FF2B5EF4-FFF2-40B4-BE49-F238E27FC236}">
                  <a16:creationId xmlns:a16="http://schemas.microsoft.com/office/drawing/2014/main" xmlns="" id="{321A335A-53CB-4C17-AB51-5D9C2DCB45E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31" name="Freeform 8">
              <a:extLst>
                <a:ext uri="{FF2B5EF4-FFF2-40B4-BE49-F238E27FC236}">
                  <a16:creationId xmlns:a16="http://schemas.microsoft.com/office/drawing/2014/main" xmlns="" id="{A0E0D557-405B-469F-AEDE-4E3404AA416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32" name="Freeform 9">
              <a:extLst>
                <a:ext uri="{FF2B5EF4-FFF2-40B4-BE49-F238E27FC236}">
                  <a16:creationId xmlns:a16="http://schemas.microsoft.com/office/drawing/2014/main" xmlns="" id="{D8D4E62F-9393-40A6-9E85-9F3B59C4628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33" name="Freeform 10">
              <a:extLst>
                <a:ext uri="{FF2B5EF4-FFF2-40B4-BE49-F238E27FC236}">
                  <a16:creationId xmlns:a16="http://schemas.microsoft.com/office/drawing/2014/main" xmlns="" id="{FABD11B1-DE89-45BC-8204-968C88AADC3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34" name="Freeform 11">
              <a:extLst>
                <a:ext uri="{FF2B5EF4-FFF2-40B4-BE49-F238E27FC236}">
                  <a16:creationId xmlns:a16="http://schemas.microsoft.com/office/drawing/2014/main" xmlns="" id="{AFA4965A-1FBC-44B8-B96A-3F5275C3AEF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1">
            <a:extLst>
              <a:ext uri="{FF2B5EF4-FFF2-40B4-BE49-F238E27FC236}">
                <a16:creationId xmlns:a16="http://schemas.microsoft.com/office/drawing/2014/main" xmlns="" id="{D4ACA92E-87C8-4EF7-92C3-82E65E75F149}"/>
              </a:ext>
            </a:extLst>
          </p:cNvPr>
          <p:cNvSpPr>
            <a:spLocks noGrp="1"/>
          </p:cNvSpPr>
          <p:nvPr>
            <p:ph type="title"/>
          </p:nvPr>
        </p:nvSpPr>
        <p:spPr>
          <a:xfrm>
            <a:off x="4290559" y="99130"/>
            <a:ext cx="7345891" cy="1413933"/>
          </a:xfrm>
        </p:spPr>
        <p:txBody>
          <a:bodyPr>
            <a:normAutofit/>
          </a:bodyPr>
          <a:lstStyle/>
          <a:p>
            <a:r>
              <a:rPr lang="fr-FR" dirty="0"/>
              <a:t>Approche thérapeutique </a:t>
            </a:r>
          </a:p>
        </p:txBody>
      </p:sp>
      <p:pic>
        <p:nvPicPr>
          <p:cNvPr id="5" name="Picture 4" descr="Gros plan sur des boîtes de pilules non-ouvertes">
            <a:extLst>
              <a:ext uri="{FF2B5EF4-FFF2-40B4-BE49-F238E27FC236}">
                <a16:creationId xmlns:a16="http://schemas.microsoft.com/office/drawing/2014/main" xmlns="" id="{97CBD8D4-3DFB-46EE-CA26-BD5FF1595089}"/>
              </a:ext>
            </a:extLst>
          </p:cNvPr>
          <p:cNvPicPr>
            <a:picLocks noChangeAspect="1"/>
          </p:cNvPicPr>
          <p:nvPr/>
        </p:nvPicPr>
        <p:blipFill rotWithShape="1">
          <a:blip r:embed="rId4"/>
          <a:srcRect l="36444" r="30392"/>
          <a:stretch/>
        </p:blipFill>
        <p:spPr>
          <a:xfrm>
            <a:off x="20" y="10"/>
            <a:ext cx="3459143" cy="6857990"/>
          </a:xfrm>
          <a:custGeom>
            <a:avLst/>
            <a:gdLst/>
            <a:ahLst/>
            <a:cxnLst/>
            <a:rect l="l" t="t" r="r" b="b"/>
            <a:pathLst>
              <a:path w="3458633" h="6858000">
                <a:moveTo>
                  <a:pt x="0" y="0"/>
                </a:moveTo>
                <a:lnTo>
                  <a:pt x="3174999" y="0"/>
                </a:lnTo>
                <a:lnTo>
                  <a:pt x="2294466" y="5223932"/>
                </a:lnTo>
                <a:lnTo>
                  <a:pt x="3458633" y="6853767"/>
                </a:lnTo>
                <a:lnTo>
                  <a:pt x="0" y="6858000"/>
                </a:lnTo>
                <a:lnTo>
                  <a:pt x="0" y="0"/>
                </a:lnTo>
                <a:close/>
              </a:path>
            </a:pathLst>
          </a:custGeom>
          <a:ln w="38100">
            <a:noFill/>
          </a:ln>
          <a:effectLst/>
        </p:spPr>
      </p:pic>
      <p:sp>
        <p:nvSpPr>
          <p:cNvPr id="3" name="Content Placeholder 2">
            <a:extLst>
              <a:ext uri="{FF2B5EF4-FFF2-40B4-BE49-F238E27FC236}">
                <a16:creationId xmlns:a16="http://schemas.microsoft.com/office/drawing/2014/main" xmlns="" id="{0721CAF0-FE97-4AD1-851B-4AFDCA67F8C2}"/>
              </a:ext>
            </a:extLst>
          </p:cNvPr>
          <p:cNvSpPr>
            <a:spLocks noGrp="1"/>
          </p:cNvSpPr>
          <p:nvPr>
            <p:ph sz="quarter" idx="13"/>
          </p:nvPr>
        </p:nvSpPr>
        <p:spPr>
          <a:xfrm>
            <a:off x="3952704" y="1237317"/>
            <a:ext cx="8239276" cy="5514486"/>
          </a:xfrm>
        </p:spPr>
        <p:txBody>
          <a:bodyPr numCol="2">
            <a:normAutofit lnSpcReduction="10000"/>
          </a:bodyPr>
          <a:lstStyle/>
          <a:p>
            <a:pPr marL="0" indent="0">
              <a:lnSpc>
                <a:spcPct val="90000"/>
              </a:lnSpc>
              <a:buNone/>
            </a:pPr>
            <a:endParaRPr lang="fr-FR" sz="1100" dirty="0"/>
          </a:p>
          <a:p>
            <a:pPr>
              <a:lnSpc>
                <a:spcPct val="90000"/>
              </a:lnSpc>
            </a:pPr>
            <a:r>
              <a:rPr lang="fr-FR" sz="1600" dirty="0"/>
              <a:t>1. Médicaments anti-inflammatoires : Certains médicaments aident à diminuer l'inflammation. Par exemple, l'ibuprofène soulage la douleur et l'inflammation, notamment dans l'arthrite.</a:t>
            </a:r>
          </a:p>
          <a:p>
            <a:pPr>
              <a:lnSpc>
                <a:spcPct val="90000"/>
              </a:lnSpc>
            </a:pPr>
            <a:endParaRPr lang="fr-FR" sz="1600" dirty="0"/>
          </a:p>
          <a:p>
            <a:pPr>
              <a:lnSpc>
                <a:spcPct val="90000"/>
              </a:lnSpc>
            </a:pPr>
            <a:r>
              <a:rPr lang="fr-FR" sz="1600" dirty="0"/>
              <a:t>2. Médicaments immunosuppresseurs :Dans les maladies où le système immunitaire attaque le corps, on peut prescrire des médicaments pour calmer l'inflammation. Par exemple, la prednisone est utilisée contre la polyarthrite rhumatoïde.</a:t>
            </a:r>
          </a:p>
          <a:p>
            <a:pPr>
              <a:lnSpc>
                <a:spcPct val="90000"/>
              </a:lnSpc>
            </a:pPr>
            <a:endParaRPr lang="fr-FR" sz="1600" dirty="0"/>
          </a:p>
          <a:p>
            <a:pPr>
              <a:lnSpc>
                <a:spcPct val="90000"/>
              </a:lnSpc>
            </a:pPr>
            <a:r>
              <a:rPr lang="fr-FR" sz="1600" dirty="0"/>
              <a:t>3. Thérapies biologiques : Ces médicaments ciblent des molécules spécifiques impliquées dans l'inflammation. Par exemple, l'</a:t>
            </a:r>
            <a:r>
              <a:rPr lang="fr-FR" sz="1600" dirty="0" err="1"/>
              <a:t>adalimumab</a:t>
            </a:r>
            <a:r>
              <a:rPr lang="fr-FR" sz="1600" dirty="0"/>
              <a:t> est utilisé pour traiter la maladie de </a:t>
            </a:r>
            <a:r>
              <a:rPr lang="fr-FR" sz="1600" dirty="0" err="1"/>
              <a:t>Crohn</a:t>
            </a:r>
            <a:r>
              <a:rPr lang="fr-FR" sz="1600" dirty="0"/>
              <a:t>.</a:t>
            </a:r>
          </a:p>
          <a:p>
            <a:pPr>
              <a:lnSpc>
                <a:spcPct val="90000"/>
              </a:lnSpc>
            </a:pPr>
            <a:endParaRPr lang="fr-FR" sz="1600" dirty="0"/>
          </a:p>
          <a:p>
            <a:pPr>
              <a:lnSpc>
                <a:spcPct val="90000"/>
              </a:lnSpc>
            </a:pPr>
            <a:endParaRPr lang="fr-FR" sz="1600" dirty="0"/>
          </a:p>
          <a:p>
            <a:pPr>
              <a:lnSpc>
                <a:spcPct val="90000"/>
              </a:lnSpc>
            </a:pPr>
            <a:endParaRPr lang="fr-FR" sz="1600" dirty="0"/>
          </a:p>
          <a:p>
            <a:pPr>
              <a:lnSpc>
                <a:spcPct val="90000"/>
              </a:lnSpc>
            </a:pPr>
            <a:r>
              <a:rPr lang="fr-FR" sz="1600" dirty="0"/>
              <a:t>4. Traitements spécifiques : En fonction de la maladie, des traitements spécifiques peuvent être nécessaires. Par exemple, dans le psoriasis, on peut utiliser des crèmes ou des thérapies par la lumière.</a:t>
            </a:r>
          </a:p>
          <a:p>
            <a:pPr marL="0" indent="0">
              <a:lnSpc>
                <a:spcPct val="90000"/>
              </a:lnSpc>
              <a:buNone/>
            </a:pPr>
            <a:endParaRPr lang="fr-FR" sz="1600" dirty="0"/>
          </a:p>
          <a:p>
            <a:pPr>
              <a:lnSpc>
                <a:spcPct val="90000"/>
              </a:lnSpc>
            </a:pPr>
            <a:r>
              <a:rPr lang="fr-FR" sz="1600" dirty="0"/>
              <a:t>5. Changements alimentaires : Certains régimes, riches en oméga-3 (présents dans le poisson) et en antioxydants (dans les fruits et légumes), peuvent aider à réduire l'inflammation.</a:t>
            </a:r>
          </a:p>
          <a:p>
            <a:pPr>
              <a:lnSpc>
                <a:spcPct val="90000"/>
              </a:lnSpc>
            </a:pPr>
            <a:endParaRPr lang="fr-FR" sz="1600" dirty="0"/>
          </a:p>
          <a:p>
            <a:pPr>
              <a:lnSpc>
                <a:spcPct val="90000"/>
              </a:lnSpc>
            </a:pPr>
            <a:r>
              <a:rPr lang="fr-FR" sz="1600" dirty="0"/>
              <a:t>6. Gestion du stress : Le stress chronique peut aggraver l'inflammation. Des techniques de gestion du stress, comme la méditation, sont recommandées.</a:t>
            </a:r>
          </a:p>
          <a:p>
            <a:pPr>
              <a:lnSpc>
                <a:spcPct val="90000"/>
              </a:lnSpc>
            </a:pPr>
            <a:endParaRPr lang="fr-FR" sz="1600" dirty="0"/>
          </a:p>
          <a:p>
            <a:pPr>
              <a:lnSpc>
                <a:spcPct val="90000"/>
              </a:lnSpc>
            </a:pPr>
            <a:r>
              <a:rPr lang="fr-FR" sz="1600" dirty="0"/>
              <a:t>7. Exercice physique : Une activité physique modérée contribue à réduire l'inflammation. Par exemple, la marche régulière peut être bénéfique.</a:t>
            </a:r>
          </a:p>
          <a:p>
            <a:pPr marL="0" indent="0">
              <a:lnSpc>
                <a:spcPct val="90000"/>
              </a:lnSpc>
              <a:buNone/>
            </a:pPr>
            <a:endParaRPr lang="fr-FR" sz="1100" dirty="0"/>
          </a:p>
        </p:txBody>
      </p:sp>
    </p:spTree>
    <p:extLst>
      <p:ext uri="{BB962C8B-B14F-4D97-AF65-F5344CB8AC3E}">
        <p14:creationId xmlns:p14="http://schemas.microsoft.com/office/powerpoint/2010/main" xmlns="" val="2472906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wheel(1)">
                                      <p:cBhvr>
                                        <p:cTn id="13" dur="2000"/>
                                        <p:tgtEl>
                                          <p:spTgt spid="3">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1" presetClass="entr" presetSubtype="1" fill="hold" grpId="0"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wheel(1)">
                                      <p:cBhvr>
                                        <p:cTn id="18" dur="20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1" presetClass="entr" presetSubtype="1"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wheel(1)">
                                      <p:cBhvr>
                                        <p:cTn id="23" dur="2000"/>
                                        <p:tgtEl>
                                          <p:spTgt spid="3">
                                            <p:txEl>
                                              <p:pRg st="5" end="5"/>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1" presetClass="entr" presetSubtype="1" fill="hold" grpId="0" nodeType="clickEffect">
                                  <p:stCondLst>
                                    <p:cond delay="0"/>
                                  </p:stCondLst>
                                  <p:childTnLst>
                                    <p:set>
                                      <p:cBhvr>
                                        <p:cTn id="27" dur="1" fill="hold">
                                          <p:stCondLst>
                                            <p:cond delay="0"/>
                                          </p:stCondLst>
                                        </p:cTn>
                                        <p:tgtEl>
                                          <p:spTgt spid="3">
                                            <p:txEl>
                                              <p:pRg st="9" end="9"/>
                                            </p:txEl>
                                          </p:spTgt>
                                        </p:tgtEl>
                                        <p:attrNameLst>
                                          <p:attrName>style.visibility</p:attrName>
                                        </p:attrNameLst>
                                      </p:cBhvr>
                                      <p:to>
                                        <p:strVal val="visible"/>
                                      </p:to>
                                    </p:set>
                                    <p:animEffect transition="in" filter="wheel(1)">
                                      <p:cBhvr>
                                        <p:cTn id="28" dur="2000"/>
                                        <p:tgtEl>
                                          <p:spTgt spid="3">
                                            <p:txEl>
                                              <p:pRg st="9" end="9"/>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1" presetClass="entr" presetSubtype="1" fill="hold" grpId="0" nodeType="clickEffect">
                                  <p:stCondLst>
                                    <p:cond delay="0"/>
                                  </p:stCondLst>
                                  <p:childTnLst>
                                    <p:set>
                                      <p:cBhvr>
                                        <p:cTn id="32" dur="1" fill="hold">
                                          <p:stCondLst>
                                            <p:cond delay="0"/>
                                          </p:stCondLst>
                                        </p:cTn>
                                        <p:tgtEl>
                                          <p:spTgt spid="3">
                                            <p:txEl>
                                              <p:pRg st="11" end="11"/>
                                            </p:txEl>
                                          </p:spTgt>
                                        </p:tgtEl>
                                        <p:attrNameLst>
                                          <p:attrName>style.visibility</p:attrName>
                                        </p:attrNameLst>
                                      </p:cBhvr>
                                      <p:to>
                                        <p:strVal val="visible"/>
                                      </p:to>
                                    </p:set>
                                    <p:animEffect transition="in" filter="wheel(1)">
                                      <p:cBhvr>
                                        <p:cTn id="33" dur="2000"/>
                                        <p:tgtEl>
                                          <p:spTgt spid="3">
                                            <p:txEl>
                                              <p:pRg st="11" end="11"/>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1" presetClass="entr" presetSubtype="1" fill="hold" grpId="0" nodeType="clickEffect">
                                  <p:stCondLst>
                                    <p:cond delay="0"/>
                                  </p:stCondLst>
                                  <p:childTnLst>
                                    <p:set>
                                      <p:cBhvr>
                                        <p:cTn id="37" dur="1" fill="hold">
                                          <p:stCondLst>
                                            <p:cond delay="0"/>
                                          </p:stCondLst>
                                        </p:cTn>
                                        <p:tgtEl>
                                          <p:spTgt spid="3">
                                            <p:txEl>
                                              <p:pRg st="13" end="13"/>
                                            </p:txEl>
                                          </p:spTgt>
                                        </p:tgtEl>
                                        <p:attrNameLst>
                                          <p:attrName>style.visibility</p:attrName>
                                        </p:attrNameLst>
                                      </p:cBhvr>
                                      <p:to>
                                        <p:strVal val="visible"/>
                                      </p:to>
                                    </p:set>
                                    <p:animEffect transition="in" filter="wheel(1)">
                                      <p:cBhvr>
                                        <p:cTn id="38" dur="2000"/>
                                        <p:tgtEl>
                                          <p:spTgt spid="3">
                                            <p:txEl>
                                              <p:pRg st="13" end="13"/>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1" presetClass="entr" presetSubtype="1" fill="hold" grpId="0" nodeType="clickEffect">
                                  <p:stCondLst>
                                    <p:cond delay="0"/>
                                  </p:stCondLst>
                                  <p:childTnLst>
                                    <p:set>
                                      <p:cBhvr>
                                        <p:cTn id="42" dur="1" fill="hold">
                                          <p:stCondLst>
                                            <p:cond delay="0"/>
                                          </p:stCondLst>
                                        </p:cTn>
                                        <p:tgtEl>
                                          <p:spTgt spid="3">
                                            <p:txEl>
                                              <p:pRg st="15" end="15"/>
                                            </p:txEl>
                                          </p:spTgt>
                                        </p:tgtEl>
                                        <p:attrNameLst>
                                          <p:attrName>style.visibility</p:attrName>
                                        </p:attrNameLst>
                                      </p:cBhvr>
                                      <p:to>
                                        <p:strVal val="visible"/>
                                      </p:to>
                                    </p:set>
                                    <p:animEffect transition="in" filter="wheel(1)">
                                      <p:cBhvr>
                                        <p:cTn id="43" dur="2000"/>
                                        <p:tgtEl>
                                          <p:spTgt spid="3">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9">
            <a:extLst>
              <a:ext uri="{FF2B5EF4-FFF2-40B4-BE49-F238E27FC236}">
                <a16:creationId xmlns:a16="http://schemas.microsoft.com/office/drawing/2014/main" xmlns="" id="{63336871-0118-4F6E-8DBD-20AEFC62A9A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736306" y="1"/>
            <a:ext cx="4455694" cy="6858000"/>
          </a:xfrm>
          <a:prstGeom prst="rect">
            <a:avLst/>
          </a:prstGeom>
          <a:ln>
            <a:noFill/>
          </a:ln>
        </p:spPr>
        <p:style>
          <a:lnRef idx="2">
            <a:schemeClr val="accent1">
              <a:shade val="50000"/>
            </a:schemeClr>
          </a:lnRef>
          <a:fillRef idx="1003">
            <a:schemeClr val="lt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F2B8D5FD-3BC5-4AD7-80C3-2ABF738AE9E6}"/>
              </a:ext>
            </a:extLst>
          </p:cNvPr>
          <p:cNvSpPr>
            <a:spLocks noGrp="1"/>
          </p:cNvSpPr>
          <p:nvPr>
            <p:ph type="title"/>
          </p:nvPr>
        </p:nvSpPr>
        <p:spPr>
          <a:xfrm>
            <a:off x="9171392" y="1074392"/>
            <a:ext cx="2443433" cy="4377961"/>
          </a:xfrm>
        </p:spPr>
        <p:txBody>
          <a:bodyPr>
            <a:normAutofit/>
          </a:bodyPr>
          <a:lstStyle/>
          <a:p>
            <a:r>
              <a:rPr lang="en-US" sz="3700" dirty="0">
                <a:solidFill>
                  <a:srgbClr val="000000"/>
                </a:solidFill>
              </a:rPr>
              <a:t>Conclusion </a:t>
            </a:r>
          </a:p>
        </p:txBody>
      </p:sp>
      <p:sp useBgFill="1">
        <p:nvSpPr>
          <p:cNvPr id="23" name="Freeform: Shape 11">
            <a:extLst>
              <a:ext uri="{FF2B5EF4-FFF2-40B4-BE49-F238E27FC236}">
                <a16:creationId xmlns:a16="http://schemas.microsoft.com/office/drawing/2014/main" xmlns="" id="{F03CC8D0-33AF-417F-8454-1FDB6C22DD2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V="1">
            <a:off x="0" y="0"/>
            <a:ext cx="9032100" cy="6858000"/>
          </a:xfrm>
          <a:custGeom>
            <a:avLst/>
            <a:gdLst>
              <a:gd name="connsiteX0" fmla="*/ 7891921 w 9032100"/>
              <a:gd name="connsiteY0" fmla="*/ 1602751 h 6858000"/>
              <a:gd name="connsiteX1" fmla="*/ 9032100 w 9032100"/>
              <a:gd name="connsiteY1" fmla="*/ 0 h 6858000"/>
              <a:gd name="connsiteX2" fmla="*/ 7880182 w 9032100"/>
              <a:gd name="connsiteY2" fmla="*/ 0 h 6858000"/>
              <a:gd name="connsiteX3" fmla="*/ 7880182 w 9032100"/>
              <a:gd name="connsiteY3" fmla="*/ 1528762 h 6858000"/>
              <a:gd name="connsiteX4" fmla="*/ 7880182 w 9032100"/>
              <a:gd name="connsiteY4" fmla="*/ 6858000 h 6858000"/>
              <a:gd name="connsiteX5" fmla="*/ 8725712 w 9032100"/>
              <a:gd name="connsiteY5" fmla="*/ 6858000 h 6858000"/>
              <a:gd name="connsiteX6" fmla="*/ 7891921 w 9032100"/>
              <a:gd name="connsiteY6" fmla="*/ 1602751 h 6858000"/>
              <a:gd name="connsiteX7" fmla="*/ 7880182 w 9032100"/>
              <a:gd name="connsiteY7" fmla="*/ 1619252 h 6858000"/>
              <a:gd name="connsiteX8" fmla="*/ 0 w 9032100"/>
              <a:gd name="connsiteY8" fmla="*/ 6858000 h 6858000"/>
              <a:gd name="connsiteX9" fmla="*/ 7880181 w 9032100"/>
              <a:gd name="connsiteY9" fmla="*/ 6858000 h 6858000"/>
              <a:gd name="connsiteX10" fmla="*/ 7880181 w 9032100"/>
              <a:gd name="connsiteY10" fmla="*/ 0 h 6858000"/>
              <a:gd name="connsiteX11" fmla="*/ 0 w 9032100"/>
              <a:gd name="connsiteY11"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032100" h="6858000">
                <a:moveTo>
                  <a:pt x="7891921" y="1602751"/>
                </a:moveTo>
                <a:lnTo>
                  <a:pt x="9032100" y="0"/>
                </a:lnTo>
                <a:lnTo>
                  <a:pt x="7880182" y="0"/>
                </a:lnTo>
                <a:lnTo>
                  <a:pt x="7880182" y="1528762"/>
                </a:lnTo>
                <a:close/>
                <a:moveTo>
                  <a:pt x="7880182" y="6858000"/>
                </a:moveTo>
                <a:lnTo>
                  <a:pt x="8725712" y="6858000"/>
                </a:lnTo>
                <a:lnTo>
                  <a:pt x="7891921" y="1602751"/>
                </a:lnTo>
                <a:lnTo>
                  <a:pt x="7880182" y="1619252"/>
                </a:lnTo>
                <a:close/>
                <a:moveTo>
                  <a:pt x="0" y="6858000"/>
                </a:moveTo>
                <a:lnTo>
                  <a:pt x="7880181" y="6858000"/>
                </a:lnTo>
                <a:lnTo>
                  <a:pt x="7880181" y="0"/>
                </a:lnTo>
                <a:lnTo>
                  <a:pt x="0" y="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4" name="Group 13">
            <a:extLst>
              <a:ext uri="{FF2B5EF4-FFF2-40B4-BE49-F238E27FC236}">
                <a16:creationId xmlns:a16="http://schemas.microsoft.com/office/drawing/2014/main" xmlns="" id="{B5A08A69-9EE1-4A9E-96B6-D769D87C2F9E}"/>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7942667" y="0"/>
            <a:ext cx="2436813" cy="6858001"/>
            <a:chOff x="1320800" y="0"/>
            <a:chExt cx="2436813" cy="6858001"/>
          </a:xfrm>
        </p:grpSpPr>
        <p:sp>
          <p:nvSpPr>
            <p:cNvPr id="15" name="Freeform 6">
              <a:extLst>
                <a:ext uri="{FF2B5EF4-FFF2-40B4-BE49-F238E27FC236}">
                  <a16:creationId xmlns:a16="http://schemas.microsoft.com/office/drawing/2014/main" xmlns="" id="{4E4F433A-15D2-423F-8739-13AEA4E47C3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6" name="Freeform 7">
              <a:extLst>
                <a:ext uri="{FF2B5EF4-FFF2-40B4-BE49-F238E27FC236}">
                  <a16:creationId xmlns:a16="http://schemas.microsoft.com/office/drawing/2014/main" xmlns="" id="{4021F900-DEF3-4537-92E5-C37ECB7AE9D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7" name="Freeform 8">
              <a:extLst>
                <a:ext uri="{FF2B5EF4-FFF2-40B4-BE49-F238E27FC236}">
                  <a16:creationId xmlns:a16="http://schemas.microsoft.com/office/drawing/2014/main" xmlns="" id="{653620E7-B03C-48E2-8561-FCA918F8D0D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8" name="Freeform 9">
              <a:extLst>
                <a:ext uri="{FF2B5EF4-FFF2-40B4-BE49-F238E27FC236}">
                  <a16:creationId xmlns:a16="http://schemas.microsoft.com/office/drawing/2014/main" xmlns="" id="{108701B4-8FEE-43D1-9954-9C064D75C4A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9" name="Freeform 10">
              <a:extLst>
                <a:ext uri="{FF2B5EF4-FFF2-40B4-BE49-F238E27FC236}">
                  <a16:creationId xmlns:a16="http://schemas.microsoft.com/office/drawing/2014/main" xmlns="" id="{99E0FE54-1668-4AD5-9242-892A6323B9D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20" name="Freeform 11">
              <a:extLst>
                <a:ext uri="{FF2B5EF4-FFF2-40B4-BE49-F238E27FC236}">
                  <a16:creationId xmlns:a16="http://schemas.microsoft.com/office/drawing/2014/main" xmlns="" id="{75498FE5-B57D-4FD9-81E0-4E1CB65C0E1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graphicFrame>
        <p:nvGraphicFramePr>
          <p:cNvPr id="5" name="Content Placeholder 2">
            <a:extLst>
              <a:ext uri="{FF2B5EF4-FFF2-40B4-BE49-F238E27FC236}">
                <a16:creationId xmlns:a16="http://schemas.microsoft.com/office/drawing/2014/main" xmlns="" id="{15F19A96-45CE-9BF9-D49C-FA582FB73FCF}"/>
              </a:ext>
            </a:extLst>
          </p:cNvPr>
          <p:cNvGraphicFramePr>
            <a:graphicFrameLocks noGrp="1"/>
          </p:cNvGraphicFramePr>
          <p:nvPr>
            <p:ph sz="quarter" idx="13"/>
            <p:extLst>
              <p:ext uri="{D42A27DB-BD31-4B8C-83A1-F6EECF244321}">
                <p14:modId xmlns:p14="http://schemas.microsoft.com/office/powerpoint/2010/main" xmlns="" val="1718439598"/>
              </p:ext>
            </p:extLst>
          </p:nvPr>
        </p:nvGraphicFramePr>
        <p:xfrm>
          <a:off x="136635" y="430924"/>
          <a:ext cx="7777866" cy="62221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219929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1000" fill="hold"/>
                                        <p:tgtEl>
                                          <p:spTgt spid="5"/>
                                        </p:tgtEl>
                                        <p:attrNameLst>
                                          <p:attrName>ppt_w</p:attrName>
                                        </p:attrNameLst>
                                      </p:cBhvr>
                                      <p:tavLst>
                                        <p:tav tm="0">
                                          <p:val>
                                            <p:fltVal val="0"/>
                                          </p:val>
                                        </p:tav>
                                        <p:tav tm="100000">
                                          <p:val>
                                            <p:strVal val="#ppt_w"/>
                                          </p:val>
                                        </p:tav>
                                      </p:tavLst>
                                    </p:anim>
                                    <p:anim calcmode="lin" valueType="num">
                                      <p:cBhvr>
                                        <p:cTn id="14" dur="1000" fill="hold"/>
                                        <p:tgtEl>
                                          <p:spTgt spid="5"/>
                                        </p:tgtEl>
                                        <p:attrNameLst>
                                          <p:attrName>ppt_h</p:attrName>
                                        </p:attrNameLst>
                                      </p:cBhvr>
                                      <p:tavLst>
                                        <p:tav tm="0">
                                          <p:val>
                                            <p:fltVal val="0"/>
                                          </p:val>
                                        </p:tav>
                                        <p:tav tm="100000">
                                          <p:val>
                                            <p:strVal val="#ppt_h"/>
                                          </p:val>
                                        </p:tav>
                                      </p:tavLst>
                                    </p:anim>
                                    <p:anim calcmode="lin" valueType="num">
                                      <p:cBhvr>
                                        <p:cTn id="15" dur="1000" fill="hold"/>
                                        <p:tgtEl>
                                          <p:spTgt spid="5"/>
                                        </p:tgtEl>
                                        <p:attrNameLst>
                                          <p:attrName>style.rotation</p:attrName>
                                        </p:attrNameLst>
                                      </p:cBhvr>
                                      <p:tavLst>
                                        <p:tav tm="0">
                                          <p:val>
                                            <p:fltVal val="90"/>
                                          </p:val>
                                        </p:tav>
                                        <p:tav tm="100000">
                                          <p:val>
                                            <p:fltVal val="0"/>
                                          </p:val>
                                        </p:tav>
                                      </p:tavLst>
                                    </p:anim>
                                    <p:animEffect transition="in" filter="fade">
                                      <p:cBhvr>
                                        <p:cTn id="16"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5" grpId="0">
        <p:bldAsOne/>
      </p:bldGraphic>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85428F22-76B3-4107-AADE-3F9EC95FD32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xmlns="" id="{5346FBCF-5353-4172-96F5-4B7EB07777C4}"/>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2290265" y="-12875"/>
            <a:ext cx="2604396" cy="6890194"/>
            <a:chOff x="2199787" y="-12875"/>
            <a:chExt cx="2679011" cy="6890194"/>
          </a:xfrm>
        </p:grpSpPr>
        <p:sp useBgFill="1">
          <p:nvSpPr>
            <p:cNvPr id="12" name="Rectangle 19">
              <a:extLst>
                <a:ext uri="{FF2B5EF4-FFF2-40B4-BE49-F238E27FC236}">
                  <a16:creationId xmlns:a16="http://schemas.microsoft.com/office/drawing/2014/main" xmlns="" id="{343F3E6D-808D-43AD-9485-AD0014BEAE2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white">
            <a:xfrm>
              <a:off x="2199787" y="-12875"/>
              <a:ext cx="2679011" cy="5301468"/>
            </a:xfrm>
            <a:custGeom>
              <a:avLst/>
              <a:gdLst>
                <a:gd name="connsiteX0" fmla="*/ 0 w 2570017"/>
                <a:gd name="connsiteY0" fmla="*/ 0 h 2554287"/>
                <a:gd name="connsiteX1" fmla="*/ 2570017 w 2570017"/>
                <a:gd name="connsiteY1" fmla="*/ 0 h 2554287"/>
                <a:gd name="connsiteX2" fmla="*/ 2570017 w 2570017"/>
                <a:gd name="connsiteY2" fmla="*/ 2554287 h 2554287"/>
                <a:gd name="connsiteX3" fmla="*/ 0 w 2570017"/>
                <a:gd name="connsiteY3" fmla="*/ 2554287 h 2554287"/>
                <a:gd name="connsiteX4" fmla="*/ 0 w 2570017"/>
                <a:gd name="connsiteY4" fmla="*/ 0 h 2554287"/>
                <a:gd name="connsiteX0" fmla="*/ 904009 w 2570017"/>
                <a:gd name="connsiteY0" fmla="*/ 0 h 2554287"/>
                <a:gd name="connsiteX1" fmla="*/ 2570017 w 2570017"/>
                <a:gd name="connsiteY1" fmla="*/ 0 h 2554287"/>
                <a:gd name="connsiteX2" fmla="*/ 2570017 w 2570017"/>
                <a:gd name="connsiteY2" fmla="*/ 2554287 h 2554287"/>
                <a:gd name="connsiteX3" fmla="*/ 0 w 2570017"/>
                <a:gd name="connsiteY3" fmla="*/ 2554287 h 2554287"/>
                <a:gd name="connsiteX4" fmla="*/ 904009 w 2570017"/>
                <a:gd name="connsiteY4" fmla="*/ 0 h 2554287"/>
                <a:gd name="connsiteX0" fmla="*/ 644236 w 2570017"/>
                <a:gd name="connsiteY0" fmla="*/ 10391 h 2554287"/>
                <a:gd name="connsiteX1" fmla="*/ 2570017 w 2570017"/>
                <a:gd name="connsiteY1" fmla="*/ 0 h 2554287"/>
                <a:gd name="connsiteX2" fmla="*/ 2570017 w 2570017"/>
                <a:gd name="connsiteY2" fmla="*/ 2554287 h 2554287"/>
                <a:gd name="connsiteX3" fmla="*/ 0 w 2570017"/>
                <a:gd name="connsiteY3" fmla="*/ 2554287 h 2554287"/>
                <a:gd name="connsiteX4" fmla="*/ 644236 w 2570017"/>
                <a:gd name="connsiteY4" fmla="*/ 10391 h 2554287"/>
                <a:gd name="connsiteX0" fmla="*/ 633845 w 2570017"/>
                <a:gd name="connsiteY0" fmla="*/ 0 h 2554287"/>
                <a:gd name="connsiteX1" fmla="*/ 2570017 w 2570017"/>
                <a:gd name="connsiteY1" fmla="*/ 0 h 2554287"/>
                <a:gd name="connsiteX2" fmla="*/ 2570017 w 2570017"/>
                <a:gd name="connsiteY2" fmla="*/ 2554287 h 2554287"/>
                <a:gd name="connsiteX3" fmla="*/ 0 w 2570017"/>
                <a:gd name="connsiteY3" fmla="*/ 2554287 h 2554287"/>
                <a:gd name="connsiteX4" fmla="*/ 633845 w 2570017"/>
                <a:gd name="connsiteY4" fmla="*/ 0 h 2554287"/>
                <a:gd name="connsiteX0" fmla="*/ 675409 w 2611581"/>
                <a:gd name="connsiteY0" fmla="*/ 0 h 2554287"/>
                <a:gd name="connsiteX1" fmla="*/ 2611581 w 2611581"/>
                <a:gd name="connsiteY1" fmla="*/ 0 h 2554287"/>
                <a:gd name="connsiteX2" fmla="*/ 2611581 w 2611581"/>
                <a:gd name="connsiteY2" fmla="*/ 2554287 h 2554287"/>
                <a:gd name="connsiteX3" fmla="*/ 0 w 2611581"/>
                <a:gd name="connsiteY3" fmla="*/ 2554287 h 2554287"/>
                <a:gd name="connsiteX4" fmla="*/ 675409 w 2611581"/>
                <a:gd name="connsiteY4" fmla="*/ 0 h 2554287"/>
                <a:gd name="connsiteX0" fmla="*/ 650979 w 2587151"/>
                <a:gd name="connsiteY0" fmla="*/ 0 h 2554287"/>
                <a:gd name="connsiteX1" fmla="*/ 2587151 w 2587151"/>
                <a:gd name="connsiteY1" fmla="*/ 0 h 2554287"/>
                <a:gd name="connsiteX2" fmla="*/ 2587151 w 2587151"/>
                <a:gd name="connsiteY2" fmla="*/ 2554287 h 2554287"/>
                <a:gd name="connsiteX3" fmla="*/ 0 w 2587151"/>
                <a:gd name="connsiteY3" fmla="*/ 2548595 h 2554287"/>
                <a:gd name="connsiteX4" fmla="*/ 650979 w 2587151"/>
                <a:gd name="connsiteY4" fmla="*/ 0 h 2554287"/>
                <a:gd name="connsiteX0" fmla="*/ 730379 w 2587151"/>
                <a:gd name="connsiteY0" fmla="*/ 5692 h 2554287"/>
                <a:gd name="connsiteX1" fmla="*/ 2587151 w 2587151"/>
                <a:gd name="connsiteY1" fmla="*/ 0 h 2554287"/>
                <a:gd name="connsiteX2" fmla="*/ 2587151 w 2587151"/>
                <a:gd name="connsiteY2" fmla="*/ 2554287 h 2554287"/>
                <a:gd name="connsiteX3" fmla="*/ 0 w 2587151"/>
                <a:gd name="connsiteY3" fmla="*/ 2548595 h 2554287"/>
                <a:gd name="connsiteX4" fmla="*/ 730379 w 2587151"/>
                <a:gd name="connsiteY4" fmla="*/ 5692 h 2554287"/>
                <a:gd name="connsiteX0" fmla="*/ 864750 w 2587151"/>
                <a:gd name="connsiteY0" fmla="*/ 2847 h 2554287"/>
                <a:gd name="connsiteX1" fmla="*/ 2587151 w 2587151"/>
                <a:gd name="connsiteY1" fmla="*/ 0 h 2554287"/>
                <a:gd name="connsiteX2" fmla="*/ 2587151 w 2587151"/>
                <a:gd name="connsiteY2" fmla="*/ 2554287 h 2554287"/>
                <a:gd name="connsiteX3" fmla="*/ 0 w 2587151"/>
                <a:gd name="connsiteY3" fmla="*/ 2548595 h 2554287"/>
                <a:gd name="connsiteX4" fmla="*/ 864750 w 2587151"/>
                <a:gd name="connsiteY4" fmla="*/ 2847 h 2554287"/>
                <a:gd name="connsiteX0" fmla="*/ 883073 w 2587151"/>
                <a:gd name="connsiteY0" fmla="*/ 1 h 2554287"/>
                <a:gd name="connsiteX1" fmla="*/ 2587151 w 2587151"/>
                <a:gd name="connsiteY1" fmla="*/ 0 h 2554287"/>
                <a:gd name="connsiteX2" fmla="*/ 2587151 w 2587151"/>
                <a:gd name="connsiteY2" fmla="*/ 2554287 h 2554287"/>
                <a:gd name="connsiteX3" fmla="*/ 0 w 2587151"/>
                <a:gd name="connsiteY3" fmla="*/ 2548595 h 2554287"/>
                <a:gd name="connsiteX4" fmla="*/ 883073 w 2587151"/>
                <a:gd name="connsiteY4" fmla="*/ 1 h 2554287"/>
                <a:gd name="connsiteX0" fmla="*/ 895288 w 2599366"/>
                <a:gd name="connsiteY0" fmla="*/ 1 h 2554287"/>
                <a:gd name="connsiteX1" fmla="*/ 2599366 w 2599366"/>
                <a:gd name="connsiteY1" fmla="*/ 0 h 2554287"/>
                <a:gd name="connsiteX2" fmla="*/ 2599366 w 2599366"/>
                <a:gd name="connsiteY2" fmla="*/ 2554287 h 2554287"/>
                <a:gd name="connsiteX3" fmla="*/ 0 w 2599366"/>
                <a:gd name="connsiteY3" fmla="*/ 2542904 h 2554287"/>
                <a:gd name="connsiteX4" fmla="*/ 895288 w 2599366"/>
                <a:gd name="connsiteY4" fmla="*/ 1 h 2554287"/>
                <a:gd name="connsiteX0" fmla="*/ 895288 w 2599366"/>
                <a:gd name="connsiteY0" fmla="*/ 1 h 2554287"/>
                <a:gd name="connsiteX1" fmla="*/ 2599366 w 2599366"/>
                <a:gd name="connsiteY1" fmla="*/ 0 h 2554287"/>
                <a:gd name="connsiteX2" fmla="*/ 2599366 w 2599366"/>
                <a:gd name="connsiteY2" fmla="*/ 2554287 h 2554287"/>
                <a:gd name="connsiteX3" fmla="*/ 0 w 2599366"/>
                <a:gd name="connsiteY3" fmla="*/ 2542904 h 2554287"/>
                <a:gd name="connsiteX4" fmla="*/ 895288 w 2599366"/>
                <a:gd name="connsiteY4" fmla="*/ 1 h 2554287"/>
                <a:gd name="connsiteX0" fmla="*/ 895288 w 2611581"/>
                <a:gd name="connsiteY0" fmla="*/ 1 h 2565670"/>
                <a:gd name="connsiteX1" fmla="*/ 2599366 w 2611581"/>
                <a:gd name="connsiteY1" fmla="*/ 0 h 2565670"/>
                <a:gd name="connsiteX2" fmla="*/ 2611581 w 2611581"/>
                <a:gd name="connsiteY2" fmla="*/ 2565670 h 2565670"/>
                <a:gd name="connsiteX3" fmla="*/ 0 w 2611581"/>
                <a:gd name="connsiteY3" fmla="*/ 2542904 h 2565670"/>
                <a:gd name="connsiteX4" fmla="*/ 895288 w 2611581"/>
                <a:gd name="connsiteY4" fmla="*/ 1 h 2565670"/>
                <a:gd name="connsiteX0" fmla="*/ 895288 w 2611581"/>
                <a:gd name="connsiteY0" fmla="*/ 1 h 2565670"/>
                <a:gd name="connsiteX1" fmla="*/ 2599366 w 2611581"/>
                <a:gd name="connsiteY1" fmla="*/ 0 h 2565670"/>
                <a:gd name="connsiteX2" fmla="*/ 2611581 w 2611581"/>
                <a:gd name="connsiteY2" fmla="*/ 2565670 h 2565670"/>
                <a:gd name="connsiteX3" fmla="*/ 0 w 2611581"/>
                <a:gd name="connsiteY3" fmla="*/ 2542904 h 2565670"/>
                <a:gd name="connsiteX4" fmla="*/ 895288 w 2611581"/>
                <a:gd name="connsiteY4" fmla="*/ 1 h 2565670"/>
                <a:gd name="connsiteX0" fmla="*/ 895288 w 2611581"/>
                <a:gd name="connsiteY0" fmla="*/ 1 h 2565670"/>
                <a:gd name="connsiteX1" fmla="*/ 2599366 w 2611581"/>
                <a:gd name="connsiteY1" fmla="*/ 0 h 2565670"/>
                <a:gd name="connsiteX2" fmla="*/ 2611581 w 2611581"/>
                <a:gd name="connsiteY2" fmla="*/ 2565670 h 2565670"/>
                <a:gd name="connsiteX3" fmla="*/ 0 w 2611581"/>
                <a:gd name="connsiteY3" fmla="*/ 2545750 h 2565670"/>
                <a:gd name="connsiteX4" fmla="*/ 895288 w 2611581"/>
                <a:gd name="connsiteY4" fmla="*/ 1 h 2565670"/>
                <a:gd name="connsiteX0" fmla="*/ 1544433 w 3260726"/>
                <a:gd name="connsiteY0" fmla="*/ 1 h 2565670"/>
                <a:gd name="connsiteX1" fmla="*/ 3248511 w 3260726"/>
                <a:gd name="connsiteY1" fmla="*/ 0 h 2565670"/>
                <a:gd name="connsiteX2" fmla="*/ 3260726 w 3260726"/>
                <a:gd name="connsiteY2" fmla="*/ 2565670 h 2565670"/>
                <a:gd name="connsiteX3" fmla="*/ 0 w 3260726"/>
                <a:gd name="connsiteY3" fmla="*/ 2521058 h 2565670"/>
                <a:gd name="connsiteX4" fmla="*/ 1544433 w 3260726"/>
                <a:gd name="connsiteY4" fmla="*/ 1 h 2565670"/>
                <a:gd name="connsiteX0" fmla="*/ 921784 w 3260726"/>
                <a:gd name="connsiteY0" fmla="*/ 12347 h 2565670"/>
                <a:gd name="connsiteX1" fmla="*/ 3248511 w 3260726"/>
                <a:gd name="connsiteY1" fmla="*/ 0 h 2565670"/>
                <a:gd name="connsiteX2" fmla="*/ 3260726 w 3260726"/>
                <a:gd name="connsiteY2" fmla="*/ 2565670 h 2565670"/>
                <a:gd name="connsiteX3" fmla="*/ 0 w 3260726"/>
                <a:gd name="connsiteY3" fmla="*/ 2521058 h 2565670"/>
                <a:gd name="connsiteX4" fmla="*/ 921784 w 3260726"/>
                <a:gd name="connsiteY4" fmla="*/ 12347 h 2565670"/>
                <a:gd name="connsiteX0" fmla="*/ 921784 w 3260726"/>
                <a:gd name="connsiteY0" fmla="*/ 12347 h 2565670"/>
                <a:gd name="connsiteX1" fmla="*/ 2321160 w 3260726"/>
                <a:gd name="connsiteY1" fmla="*/ 0 h 2565670"/>
                <a:gd name="connsiteX2" fmla="*/ 3260726 w 3260726"/>
                <a:gd name="connsiteY2" fmla="*/ 2565670 h 2565670"/>
                <a:gd name="connsiteX3" fmla="*/ 0 w 3260726"/>
                <a:gd name="connsiteY3" fmla="*/ 2521058 h 2565670"/>
                <a:gd name="connsiteX4" fmla="*/ 921784 w 3260726"/>
                <a:gd name="connsiteY4" fmla="*/ 12347 h 2565670"/>
                <a:gd name="connsiteX0" fmla="*/ 921784 w 2322228"/>
                <a:gd name="connsiteY0" fmla="*/ 12347 h 2565670"/>
                <a:gd name="connsiteX1" fmla="*/ 2321160 w 2322228"/>
                <a:gd name="connsiteY1" fmla="*/ 0 h 2565670"/>
                <a:gd name="connsiteX2" fmla="*/ 2320129 w 2322228"/>
                <a:gd name="connsiteY2" fmla="*/ 2565670 h 2565670"/>
                <a:gd name="connsiteX3" fmla="*/ 0 w 2322228"/>
                <a:gd name="connsiteY3" fmla="*/ 2521058 h 2565670"/>
                <a:gd name="connsiteX4" fmla="*/ 921784 w 2322228"/>
                <a:gd name="connsiteY4" fmla="*/ 12347 h 2565670"/>
                <a:gd name="connsiteX0" fmla="*/ 921784 w 2322228"/>
                <a:gd name="connsiteY0" fmla="*/ 0 h 2571841"/>
                <a:gd name="connsiteX1" fmla="*/ 2321160 w 2322228"/>
                <a:gd name="connsiteY1" fmla="*/ 6171 h 2571841"/>
                <a:gd name="connsiteX2" fmla="*/ 2320129 w 2322228"/>
                <a:gd name="connsiteY2" fmla="*/ 2571841 h 2571841"/>
                <a:gd name="connsiteX3" fmla="*/ 0 w 2322228"/>
                <a:gd name="connsiteY3" fmla="*/ 2527229 h 2571841"/>
                <a:gd name="connsiteX4" fmla="*/ 921784 w 2322228"/>
                <a:gd name="connsiteY4" fmla="*/ 0 h 2571841"/>
                <a:gd name="connsiteX0" fmla="*/ 921784 w 2611583"/>
                <a:gd name="connsiteY0" fmla="*/ 0 h 2540977"/>
                <a:gd name="connsiteX1" fmla="*/ 2321160 w 2611583"/>
                <a:gd name="connsiteY1" fmla="*/ 6171 h 2540977"/>
                <a:gd name="connsiteX2" fmla="*/ 2611583 w 2611583"/>
                <a:gd name="connsiteY2" fmla="*/ 2540977 h 2540977"/>
                <a:gd name="connsiteX3" fmla="*/ 0 w 2611583"/>
                <a:gd name="connsiteY3" fmla="*/ 2527229 h 2540977"/>
                <a:gd name="connsiteX4" fmla="*/ 921784 w 2611583"/>
                <a:gd name="connsiteY4" fmla="*/ 0 h 2540977"/>
                <a:gd name="connsiteX0" fmla="*/ 921784 w 2611583"/>
                <a:gd name="connsiteY0" fmla="*/ 2 h 2540979"/>
                <a:gd name="connsiteX1" fmla="*/ 2572870 w 2611583"/>
                <a:gd name="connsiteY1" fmla="*/ 0 h 2540979"/>
                <a:gd name="connsiteX2" fmla="*/ 2611583 w 2611583"/>
                <a:gd name="connsiteY2" fmla="*/ 2540979 h 2540979"/>
                <a:gd name="connsiteX3" fmla="*/ 0 w 2611583"/>
                <a:gd name="connsiteY3" fmla="*/ 2527231 h 2540979"/>
                <a:gd name="connsiteX4" fmla="*/ 921784 w 2611583"/>
                <a:gd name="connsiteY4" fmla="*/ 2 h 2540979"/>
                <a:gd name="connsiteX0" fmla="*/ 921784 w 2705467"/>
                <a:gd name="connsiteY0" fmla="*/ 0 h 2540977"/>
                <a:gd name="connsiteX1" fmla="*/ 2705349 w 2705467"/>
                <a:gd name="connsiteY1" fmla="*/ 6171 h 2540977"/>
                <a:gd name="connsiteX2" fmla="*/ 2611583 w 2705467"/>
                <a:gd name="connsiteY2" fmla="*/ 2540977 h 2540977"/>
                <a:gd name="connsiteX3" fmla="*/ 0 w 2705467"/>
                <a:gd name="connsiteY3" fmla="*/ 2527229 h 2540977"/>
                <a:gd name="connsiteX4" fmla="*/ 921784 w 2705467"/>
                <a:gd name="connsiteY4" fmla="*/ 0 h 2540977"/>
                <a:gd name="connsiteX0" fmla="*/ 921784 w 2718702"/>
                <a:gd name="connsiteY0" fmla="*/ 2 h 2540979"/>
                <a:gd name="connsiteX1" fmla="*/ 2718597 w 2718702"/>
                <a:gd name="connsiteY1" fmla="*/ 0 h 2540979"/>
                <a:gd name="connsiteX2" fmla="*/ 2611583 w 2718702"/>
                <a:gd name="connsiteY2" fmla="*/ 2540979 h 2540979"/>
                <a:gd name="connsiteX3" fmla="*/ 0 w 2718702"/>
                <a:gd name="connsiteY3" fmla="*/ 2527231 h 2540979"/>
                <a:gd name="connsiteX4" fmla="*/ 921784 w 2718702"/>
                <a:gd name="connsiteY4" fmla="*/ 2 h 2540979"/>
                <a:gd name="connsiteX0" fmla="*/ 921784 w 2679012"/>
                <a:gd name="connsiteY0" fmla="*/ 0 h 2540977"/>
                <a:gd name="connsiteX1" fmla="*/ 2678853 w 2679012"/>
                <a:gd name="connsiteY1" fmla="*/ 6171 h 2540977"/>
                <a:gd name="connsiteX2" fmla="*/ 2611583 w 2679012"/>
                <a:gd name="connsiteY2" fmla="*/ 2540977 h 2540977"/>
                <a:gd name="connsiteX3" fmla="*/ 0 w 2679012"/>
                <a:gd name="connsiteY3" fmla="*/ 2527229 h 2540977"/>
                <a:gd name="connsiteX4" fmla="*/ 921784 w 2679012"/>
                <a:gd name="connsiteY4" fmla="*/ 0 h 25409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79012" h="2540977">
                  <a:moveTo>
                    <a:pt x="921784" y="0"/>
                  </a:moveTo>
                  <a:lnTo>
                    <a:pt x="2678853" y="6171"/>
                  </a:lnTo>
                  <a:cubicBezTo>
                    <a:pt x="2682925" y="861394"/>
                    <a:pt x="2607511" y="1685754"/>
                    <a:pt x="2611583" y="2540977"/>
                  </a:cubicBezTo>
                  <a:lnTo>
                    <a:pt x="0" y="2527229"/>
                  </a:lnTo>
                  <a:lnTo>
                    <a:pt x="921784" y="0"/>
                  </a:lnTo>
                  <a:close/>
                </a:path>
              </a:pathLst>
            </a:custGeom>
            <a:blipFill rotWithShape="0">
              <a:blip r:embed="rId2">
                <a:duotone>
                  <a:schemeClr val="bg2">
                    <a:shade val="76000"/>
                    <a:satMod val="180000"/>
                  </a:schemeClr>
                  <a:schemeClr val="bg2">
                    <a:tint val="80000"/>
                    <a:satMod val="120000"/>
                    <a:lumMod val="180000"/>
                  </a:schemeClr>
                </a:duotone>
              </a:blip>
              <a:stretch>
                <a:fillRect l="-114598" r="-265621" b="-28686"/>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Rectangle 20">
              <a:extLst>
                <a:ext uri="{FF2B5EF4-FFF2-40B4-BE49-F238E27FC236}">
                  <a16:creationId xmlns:a16="http://schemas.microsoft.com/office/drawing/2014/main" xmlns="" id="{03DB1AC6-5430-4CD3-BD83-86E675A11A3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white">
            <a:xfrm>
              <a:off x="2211875" y="5257482"/>
              <a:ext cx="2586931" cy="1619837"/>
            </a:xfrm>
            <a:custGeom>
              <a:avLst/>
              <a:gdLst>
                <a:gd name="connsiteX0" fmla="*/ 0 w 2611581"/>
                <a:gd name="connsiteY0" fmla="*/ 0 h 4303713"/>
                <a:gd name="connsiteX1" fmla="*/ 2611581 w 2611581"/>
                <a:gd name="connsiteY1" fmla="*/ 0 h 4303713"/>
                <a:gd name="connsiteX2" fmla="*/ 2611581 w 2611581"/>
                <a:gd name="connsiteY2" fmla="*/ 4303713 h 4303713"/>
                <a:gd name="connsiteX3" fmla="*/ 0 w 2611581"/>
                <a:gd name="connsiteY3" fmla="*/ 4303713 h 4303713"/>
                <a:gd name="connsiteX4" fmla="*/ 0 w 2611581"/>
                <a:gd name="connsiteY4" fmla="*/ 0 h 4303713"/>
                <a:gd name="connsiteX0" fmla="*/ 0 w 2611581"/>
                <a:gd name="connsiteY0" fmla="*/ 0 h 4314104"/>
                <a:gd name="connsiteX1" fmla="*/ 2611581 w 2611581"/>
                <a:gd name="connsiteY1" fmla="*/ 0 h 4314104"/>
                <a:gd name="connsiteX2" fmla="*/ 2611581 w 2611581"/>
                <a:gd name="connsiteY2" fmla="*/ 4303713 h 4314104"/>
                <a:gd name="connsiteX3" fmla="*/ 1693718 w 2611581"/>
                <a:gd name="connsiteY3" fmla="*/ 4314104 h 4314104"/>
                <a:gd name="connsiteX4" fmla="*/ 0 w 2611581"/>
                <a:gd name="connsiteY4" fmla="*/ 0 h 4314104"/>
                <a:gd name="connsiteX0" fmla="*/ 0 w 2611581"/>
                <a:gd name="connsiteY0" fmla="*/ 0 h 4314104"/>
                <a:gd name="connsiteX1" fmla="*/ 2611581 w 2611581"/>
                <a:gd name="connsiteY1" fmla="*/ 0 h 4314104"/>
                <a:gd name="connsiteX2" fmla="*/ 2611581 w 2611581"/>
                <a:gd name="connsiteY2" fmla="*/ 4303713 h 4314104"/>
                <a:gd name="connsiteX3" fmla="*/ 1963882 w 2611581"/>
                <a:gd name="connsiteY3" fmla="*/ 4314104 h 4314104"/>
                <a:gd name="connsiteX4" fmla="*/ 0 w 2611581"/>
                <a:gd name="connsiteY4" fmla="*/ 0 h 4314104"/>
                <a:gd name="connsiteX0" fmla="*/ 0 w 2611581"/>
                <a:gd name="connsiteY0" fmla="*/ 0 h 4303713"/>
                <a:gd name="connsiteX1" fmla="*/ 2611581 w 2611581"/>
                <a:gd name="connsiteY1" fmla="*/ 0 h 4303713"/>
                <a:gd name="connsiteX2" fmla="*/ 2611581 w 2611581"/>
                <a:gd name="connsiteY2" fmla="*/ 4303713 h 4303713"/>
                <a:gd name="connsiteX3" fmla="*/ 2213264 w 2611581"/>
                <a:gd name="connsiteY3" fmla="*/ 4293322 h 4303713"/>
                <a:gd name="connsiteX4" fmla="*/ 0 w 2611581"/>
                <a:gd name="connsiteY4" fmla="*/ 0 h 4303713"/>
                <a:gd name="connsiteX0" fmla="*/ 0 w 2611581"/>
                <a:gd name="connsiteY0" fmla="*/ 0 h 4303713"/>
                <a:gd name="connsiteX1" fmla="*/ 2611581 w 2611581"/>
                <a:gd name="connsiteY1" fmla="*/ 0 h 4303713"/>
                <a:gd name="connsiteX2" fmla="*/ 2611581 w 2611581"/>
                <a:gd name="connsiteY2" fmla="*/ 4303713 h 4303713"/>
                <a:gd name="connsiteX3" fmla="*/ 2171701 w 2611581"/>
                <a:gd name="connsiteY3" fmla="*/ 3638695 h 4303713"/>
                <a:gd name="connsiteX4" fmla="*/ 0 w 2611581"/>
                <a:gd name="connsiteY4" fmla="*/ 0 h 4303713"/>
                <a:gd name="connsiteX0" fmla="*/ 0 w 2720934"/>
                <a:gd name="connsiteY0" fmla="*/ 268283 h 4303713"/>
                <a:gd name="connsiteX1" fmla="*/ 2720934 w 2720934"/>
                <a:gd name="connsiteY1" fmla="*/ 0 h 4303713"/>
                <a:gd name="connsiteX2" fmla="*/ 2720934 w 2720934"/>
                <a:gd name="connsiteY2" fmla="*/ 4303713 h 4303713"/>
                <a:gd name="connsiteX3" fmla="*/ 2281054 w 2720934"/>
                <a:gd name="connsiteY3" fmla="*/ 3638695 h 4303713"/>
                <a:gd name="connsiteX4" fmla="*/ 0 w 2720934"/>
                <a:gd name="connsiteY4" fmla="*/ 268283 h 4303713"/>
                <a:gd name="connsiteX0" fmla="*/ 0 w 2720934"/>
                <a:gd name="connsiteY0" fmla="*/ 268283 h 4303713"/>
                <a:gd name="connsiteX1" fmla="*/ 2720934 w 2720934"/>
                <a:gd name="connsiteY1" fmla="*/ 0 h 4303713"/>
                <a:gd name="connsiteX2" fmla="*/ 2720934 w 2720934"/>
                <a:gd name="connsiteY2" fmla="*/ 4303713 h 4303713"/>
                <a:gd name="connsiteX3" fmla="*/ 2264231 w 2720934"/>
                <a:gd name="connsiteY3" fmla="*/ 3717600 h 4303713"/>
                <a:gd name="connsiteX4" fmla="*/ 0 w 2720934"/>
                <a:gd name="connsiteY4" fmla="*/ 268283 h 4303713"/>
                <a:gd name="connsiteX0" fmla="*/ 0 w 2720934"/>
                <a:gd name="connsiteY0" fmla="*/ 268283 h 4335275"/>
                <a:gd name="connsiteX1" fmla="*/ 2720934 w 2720934"/>
                <a:gd name="connsiteY1" fmla="*/ 0 h 4335275"/>
                <a:gd name="connsiteX2" fmla="*/ 2653639 w 2720934"/>
                <a:gd name="connsiteY2" fmla="*/ 4335275 h 4335275"/>
                <a:gd name="connsiteX3" fmla="*/ 2264231 w 2720934"/>
                <a:gd name="connsiteY3" fmla="*/ 3717600 h 4335275"/>
                <a:gd name="connsiteX4" fmla="*/ 0 w 2720934"/>
                <a:gd name="connsiteY4" fmla="*/ 268283 h 4335275"/>
                <a:gd name="connsiteX0" fmla="*/ 0 w 2737757"/>
                <a:gd name="connsiteY0" fmla="*/ 236721 h 4335275"/>
                <a:gd name="connsiteX1" fmla="*/ 2737757 w 2737757"/>
                <a:gd name="connsiteY1" fmla="*/ 0 h 4335275"/>
                <a:gd name="connsiteX2" fmla="*/ 2670462 w 2737757"/>
                <a:gd name="connsiteY2" fmla="*/ 4335275 h 4335275"/>
                <a:gd name="connsiteX3" fmla="*/ 2281054 w 2737757"/>
                <a:gd name="connsiteY3" fmla="*/ 3717600 h 4335275"/>
                <a:gd name="connsiteX4" fmla="*/ 0 w 2737757"/>
                <a:gd name="connsiteY4" fmla="*/ 236721 h 4335275"/>
                <a:gd name="connsiteX0" fmla="*/ 0 w 2729346"/>
                <a:gd name="connsiteY0" fmla="*/ 0 h 4098554"/>
                <a:gd name="connsiteX1" fmla="*/ 2729346 w 2729346"/>
                <a:gd name="connsiteY1" fmla="*/ 126250 h 4098554"/>
                <a:gd name="connsiteX2" fmla="*/ 2670462 w 2729346"/>
                <a:gd name="connsiteY2" fmla="*/ 4098554 h 4098554"/>
                <a:gd name="connsiteX3" fmla="*/ 2281054 w 2729346"/>
                <a:gd name="connsiteY3" fmla="*/ 3480879 h 4098554"/>
                <a:gd name="connsiteX4" fmla="*/ 0 w 2729346"/>
                <a:gd name="connsiteY4" fmla="*/ 0 h 4098554"/>
                <a:gd name="connsiteX0" fmla="*/ 0 w 2720934"/>
                <a:gd name="connsiteY0" fmla="*/ 0 h 4098554"/>
                <a:gd name="connsiteX1" fmla="*/ 2720934 w 2720934"/>
                <a:gd name="connsiteY1" fmla="*/ 31562 h 4098554"/>
                <a:gd name="connsiteX2" fmla="*/ 2670462 w 2720934"/>
                <a:gd name="connsiteY2" fmla="*/ 4098554 h 4098554"/>
                <a:gd name="connsiteX3" fmla="*/ 2281054 w 2720934"/>
                <a:gd name="connsiteY3" fmla="*/ 3480879 h 4098554"/>
                <a:gd name="connsiteX4" fmla="*/ 0 w 2720934"/>
                <a:gd name="connsiteY4" fmla="*/ 0 h 4098554"/>
                <a:gd name="connsiteX0" fmla="*/ 0 w 2720934"/>
                <a:gd name="connsiteY0" fmla="*/ 15782 h 4114336"/>
                <a:gd name="connsiteX1" fmla="*/ 2720934 w 2720934"/>
                <a:gd name="connsiteY1" fmla="*/ 0 h 4114336"/>
                <a:gd name="connsiteX2" fmla="*/ 2670462 w 2720934"/>
                <a:gd name="connsiteY2" fmla="*/ 4114336 h 4114336"/>
                <a:gd name="connsiteX3" fmla="*/ 2281054 w 2720934"/>
                <a:gd name="connsiteY3" fmla="*/ 3496661 h 4114336"/>
                <a:gd name="connsiteX4" fmla="*/ 0 w 2720934"/>
                <a:gd name="connsiteY4" fmla="*/ 15782 h 4114336"/>
                <a:gd name="connsiteX0" fmla="*/ 0 w 2820289"/>
                <a:gd name="connsiteY0" fmla="*/ 15782 h 4114336"/>
                <a:gd name="connsiteX1" fmla="*/ 2820289 w 2820289"/>
                <a:gd name="connsiteY1" fmla="*/ 0 h 4114336"/>
                <a:gd name="connsiteX2" fmla="*/ 2769817 w 2820289"/>
                <a:gd name="connsiteY2" fmla="*/ 4114336 h 4114336"/>
                <a:gd name="connsiteX3" fmla="*/ 2380409 w 2820289"/>
                <a:gd name="connsiteY3" fmla="*/ 3496661 h 4114336"/>
                <a:gd name="connsiteX4" fmla="*/ 0 w 2820289"/>
                <a:gd name="connsiteY4" fmla="*/ 15782 h 4114336"/>
                <a:gd name="connsiteX0" fmla="*/ 0 w 2820289"/>
                <a:gd name="connsiteY0" fmla="*/ 15782 h 4114336"/>
                <a:gd name="connsiteX1" fmla="*/ 2820289 w 2820289"/>
                <a:gd name="connsiteY1" fmla="*/ 0 h 4114336"/>
                <a:gd name="connsiteX2" fmla="*/ 2769817 w 2820289"/>
                <a:gd name="connsiteY2" fmla="*/ 4114336 h 4114336"/>
                <a:gd name="connsiteX3" fmla="*/ 2362876 w 2820289"/>
                <a:gd name="connsiteY3" fmla="*/ 3517980 h 4114336"/>
                <a:gd name="connsiteX4" fmla="*/ 0 w 2820289"/>
                <a:gd name="connsiteY4" fmla="*/ 15782 h 4114336"/>
                <a:gd name="connsiteX0" fmla="*/ 0 w 2820289"/>
                <a:gd name="connsiteY0" fmla="*/ 15782 h 4114336"/>
                <a:gd name="connsiteX1" fmla="*/ 2820289 w 2820289"/>
                <a:gd name="connsiteY1" fmla="*/ 0 h 4114336"/>
                <a:gd name="connsiteX2" fmla="*/ 2763972 w 2820289"/>
                <a:gd name="connsiteY2" fmla="*/ 4114336 h 4114336"/>
                <a:gd name="connsiteX3" fmla="*/ 2362876 w 2820289"/>
                <a:gd name="connsiteY3" fmla="*/ 3517980 h 4114336"/>
                <a:gd name="connsiteX4" fmla="*/ 0 w 2820289"/>
                <a:gd name="connsiteY4" fmla="*/ 15782 h 4114336"/>
                <a:gd name="connsiteX0" fmla="*/ 0 w 3721149"/>
                <a:gd name="connsiteY0" fmla="*/ 0 h 4269703"/>
                <a:gd name="connsiteX1" fmla="*/ 3721149 w 3721149"/>
                <a:gd name="connsiteY1" fmla="*/ 155367 h 4269703"/>
                <a:gd name="connsiteX2" fmla="*/ 3664832 w 3721149"/>
                <a:gd name="connsiteY2" fmla="*/ 4269703 h 4269703"/>
                <a:gd name="connsiteX3" fmla="*/ 3263736 w 3721149"/>
                <a:gd name="connsiteY3" fmla="*/ 3673347 h 4269703"/>
                <a:gd name="connsiteX4" fmla="*/ 0 w 3721149"/>
                <a:gd name="connsiteY4" fmla="*/ 0 h 4269703"/>
                <a:gd name="connsiteX0" fmla="*/ 0 w 3721149"/>
                <a:gd name="connsiteY0" fmla="*/ 0 h 4289488"/>
                <a:gd name="connsiteX1" fmla="*/ 3721149 w 3721149"/>
                <a:gd name="connsiteY1" fmla="*/ 155367 h 4289488"/>
                <a:gd name="connsiteX2" fmla="*/ 3664832 w 3721149"/>
                <a:gd name="connsiteY2" fmla="*/ 4269703 h 4289488"/>
                <a:gd name="connsiteX3" fmla="*/ 1705997 w 3721149"/>
                <a:gd name="connsiteY3" fmla="*/ 4289488 h 4289488"/>
                <a:gd name="connsiteX4" fmla="*/ 0 w 3721149"/>
                <a:gd name="connsiteY4" fmla="*/ 0 h 4289488"/>
                <a:gd name="connsiteX0" fmla="*/ 0 w 3664846"/>
                <a:gd name="connsiteY0" fmla="*/ 15785 h 4305273"/>
                <a:gd name="connsiteX1" fmla="*/ 3664846 w 3664846"/>
                <a:gd name="connsiteY1" fmla="*/ 0 h 4305273"/>
                <a:gd name="connsiteX2" fmla="*/ 3664832 w 3664846"/>
                <a:gd name="connsiteY2" fmla="*/ 4285488 h 4305273"/>
                <a:gd name="connsiteX3" fmla="*/ 1705997 w 3664846"/>
                <a:gd name="connsiteY3" fmla="*/ 4305273 h 4305273"/>
                <a:gd name="connsiteX4" fmla="*/ 0 w 3664846"/>
                <a:gd name="connsiteY4" fmla="*/ 15785 h 43052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64846" h="4305273">
                  <a:moveTo>
                    <a:pt x="0" y="15785"/>
                  </a:moveTo>
                  <a:lnTo>
                    <a:pt x="3664846" y="0"/>
                  </a:lnTo>
                  <a:cubicBezTo>
                    <a:pt x="3664841" y="1428496"/>
                    <a:pt x="3664837" y="2856992"/>
                    <a:pt x="3664832" y="4285488"/>
                  </a:cubicBezTo>
                  <a:lnTo>
                    <a:pt x="1705997" y="4305273"/>
                  </a:lnTo>
                  <a:lnTo>
                    <a:pt x="0" y="15785"/>
                  </a:lnTo>
                  <a:close/>
                </a:path>
              </a:pathLst>
            </a:custGeom>
            <a:blipFill rotWithShape="0">
              <a:blip r:embed="rId3" cstate="print">
                <a:duotone>
                  <a:schemeClr val="bg2">
                    <a:shade val="76000"/>
                    <a:satMod val="180000"/>
                  </a:schemeClr>
                  <a:schemeClr val="bg2">
                    <a:tint val="80000"/>
                    <a:satMod val="120000"/>
                    <a:lumMod val="180000"/>
                  </a:schemeClr>
                </a:duotone>
              </a:blip>
              <a:stretch>
                <a:fillRect l="-163116" t="-323529" r="-398251"/>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xmlns="" id="{78326E10-C8CB-487F-A110-F861268DE619}"/>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2360612" y="0"/>
            <a:ext cx="2436813" cy="6858001"/>
            <a:chOff x="1320800" y="0"/>
            <a:chExt cx="2436813" cy="6858001"/>
          </a:xfrm>
        </p:grpSpPr>
        <p:sp>
          <p:nvSpPr>
            <p:cNvPr id="16" name="Freeform 6">
              <a:extLst>
                <a:ext uri="{FF2B5EF4-FFF2-40B4-BE49-F238E27FC236}">
                  <a16:creationId xmlns:a16="http://schemas.microsoft.com/office/drawing/2014/main" xmlns="" id="{3279962B-46D2-4E19-B632-39B80D1E80A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7" name="Freeform 7">
              <a:extLst>
                <a:ext uri="{FF2B5EF4-FFF2-40B4-BE49-F238E27FC236}">
                  <a16:creationId xmlns:a16="http://schemas.microsoft.com/office/drawing/2014/main" xmlns="" id="{321A335A-53CB-4C17-AB51-5D9C2DCB45E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8" name="Freeform 8">
              <a:extLst>
                <a:ext uri="{FF2B5EF4-FFF2-40B4-BE49-F238E27FC236}">
                  <a16:creationId xmlns:a16="http://schemas.microsoft.com/office/drawing/2014/main" xmlns="" id="{A0E0D557-405B-469F-AEDE-4E3404AA416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9" name="Freeform 9">
              <a:extLst>
                <a:ext uri="{FF2B5EF4-FFF2-40B4-BE49-F238E27FC236}">
                  <a16:creationId xmlns:a16="http://schemas.microsoft.com/office/drawing/2014/main" xmlns="" id="{D8D4E62F-9393-40A6-9E85-9F3B59C4628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20" name="Freeform 10">
              <a:extLst>
                <a:ext uri="{FF2B5EF4-FFF2-40B4-BE49-F238E27FC236}">
                  <a16:creationId xmlns:a16="http://schemas.microsoft.com/office/drawing/2014/main" xmlns="" id="{FABD11B1-DE89-45BC-8204-968C88AADC3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21" name="Freeform 11">
              <a:extLst>
                <a:ext uri="{FF2B5EF4-FFF2-40B4-BE49-F238E27FC236}">
                  <a16:creationId xmlns:a16="http://schemas.microsoft.com/office/drawing/2014/main" xmlns="" id="{AFA4965A-1FBC-44B8-B96A-3F5275C3AEF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1">
            <a:extLst>
              <a:ext uri="{FF2B5EF4-FFF2-40B4-BE49-F238E27FC236}">
                <a16:creationId xmlns:a16="http://schemas.microsoft.com/office/drawing/2014/main" xmlns="" id="{996F7298-EF08-4BB8-9082-6A594E7BDEAA}"/>
              </a:ext>
            </a:extLst>
          </p:cNvPr>
          <p:cNvSpPr>
            <a:spLocks noGrp="1"/>
          </p:cNvSpPr>
          <p:nvPr>
            <p:ph type="title"/>
          </p:nvPr>
        </p:nvSpPr>
        <p:spPr>
          <a:xfrm>
            <a:off x="3962399" y="685800"/>
            <a:ext cx="7345891" cy="1413933"/>
          </a:xfrm>
        </p:spPr>
        <p:txBody>
          <a:bodyPr>
            <a:normAutofit/>
          </a:bodyPr>
          <a:lstStyle/>
          <a:p>
            <a:r>
              <a:rPr lang="en-US" dirty="0"/>
              <a:t>Introduction :</a:t>
            </a:r>
          </a:p>
        </p:txBody>
      </p:sp>
      <p:pic>
        <p:nvPicPr>
          <p:cNvPr id="5" name="Picture 4" descr="Gros plan sur des boîtes de pilules non-ouvertes">
            <a:extLst>
              <a:ext uri="{FF2B5EF4-FFF2-40B4-BE49-F238E27FC236}">
                <a16:creationId xmlns:a16="http://schemas.microsoft.com/office/drawing/2014/main" xmlns="" id="{0967FEAC-4C8B-BEFB-2EA3-A1F879CC23B5}"/>
              </a:ext>
            </a:extLst>
          </p:cNvPr>
          <p:cNvPicPr>
            <a:picLocks noChangeAspect="1"/>
          </p:cNvPicPr>
          <p:nvPr/>
        </p:nvPicPr>
        <p:blipFill rotWithShape="1">
          <a:blip r:embed="rId4"/>
          <a:srcRect l="36444" r="30392"/>
          <a:stretch/>
        </p:blipFill>
        <p:spPr>
          <a:xfrm>
            <a:off x="20" y="10"/>
            <a:ext cx="3459143" cy="6857990"/>
          </a:xfrm>
          <a:custGeom>
            <a:avLst/>
            <a:gdLst/>
            <a:ahLst/>
            <a:cxnLst/>
            <a:rect l="l" t="t" r="r" b="b"/>
            <a:pathLst>
              <a:path w="3458633" h="6858000">
                <a:moveTo>
                  <a:pt x="0" y="0"/>
                </a:moveTo>
                <a:lnTo>
                  <a:pt x="3174999" y="0"/>
                </a:lnTo>
                <a:lnTo>
                  <a:pt x="2294466" y="5223932"/>
                </a:lnTo>
                <a:lnTo>
                  <a:pt x="3458633" y="6853767"/>
                </a:lnTo>
                <a:lnTo>
                  <a:pt x="0" y="6858000"/>
                </a:lnTo>
                <a:lnTo>
                  <a:pt x="0" y="0"/>
                </a:lnTo>
                <a:close/>
              </a:path>
            </a:pathLst>
          </a:custGeom>
          <a:ln w="38100">
            <a:noFill/>
          </a:ln>
          <a:effectLst/>
        </p:spPr>
      </p:pic>
      <p:sp>
        <p:nvSpPr>
          <p:cNvPr id="3" name="Content Placeholder 2">
            <a:extLst>
              <a:ext uri="{FF2B5EF4-FFF2-40B4-BE49-F238E27FC236}">
                <a16:creationId xmlns:a16="http://schemas.microsoft.com/office/drawing/2014/main" xmlns="" id="{B90BBBD5-0006-4325-8D9C-382DECA86FD5}"/>
              </a:ext>
            </a:extLst>
          </p:cNvPr>
          <p:cNvSpPr>
            <a:spLocks noGrp="1"/>
          </p:cNvSpPr>
          <p:nvPr>
            <p:ph sz="quarter" idx="13"/>
          </p:nvPr>
        </p:nvSpPr>
        <p:spPr>
          <a:xfrm>
            <a:off x="3843867" y="2048933"/>
            <a:ext cx="7659156" cy="3742267"/>
          </a:xfrm>
        </p:spPr>
        <p:txBody>
          <a:bodyPr>
            <a:normAutofit/>
          </a:bodyPr>
          <a:lstStyle/>
          <a:p>
            <a:r>
              <a:rPr lang="fr-FR" b="1" dirty="0">
                <a:effectLst/>
                <a:latin typeface="Calibri" panose="020F0502020204030204" pitchFamily="34" charset="0"/>
                <a:ea typeface="Times New Roman" panose="02020603050405020304" pitchFamily="18" charset="0"/>
                <a:cs typeface="Arial" panose="020B0604020202020204" pitchFamily="34" charset="0"/>
              </a:rPr>
              <a:t>Définition :</a:t>
            </a:r>
            <a:endParaRPr lang="en-US" dirty="0">
              <a:effectLst/>
              <a:latin typeface="Calibri" panose="020F0502020204030204" pitchFamily="34" charset="0"/>
              <a:ea typeface="Times New Roman" panose="02020603050405020304" pitchFamily="18" charset="0"/>
              <a:cs typeface="Arial" panose="020B0604020202020204" pitchFamily="34" charset="0"/>
            </a:endParaRPr>
          </a:p>
          <a:p>
            <a:pPr marL="0" indent="0">
              <a:buNone/>
            </a:pPr>
            <a:r>
              <a:rPr lang="fr-FR" b="1" dirty="0">
                <a:effectLst/>
                <a:latin typeface="Calibri" panose="020F0502020204030204" pitchFamily="34" charset="0"/>
                <a:ea typeface="Times New Roman" panose="02020603050405020304" pitchFamily="18" charset="0"/>
                <a:cs typeface="Arial" panose="020B0604020202020204" pitchFamily="34" charset="0"/>
              </a:rPr>
              <a:t>               Le syndrome inflammatoire</a:t>
            </a:r>
            <a:r>
              <a:rPr lang="fr-FR" dirty="0">
                <a:effectLst/>
                <a:latin typeface="Calibri" panose="020F0502020204030204" pitchFamily="34" charset="0"/>
                <a:ea typeface="Times New Roman" panose="02020603050405020304" pitchFamily="18" charset="0"/>
                <a:cs typeface="Arial" panose="020B0604020202020204" pitchFamily="34" charset="0"/>
              </a:rPr>
              <a:t> est l’ ensemble de symptômes déclenchés par une réponse  immunitaire du corps à une infection, une blessure ou une maladie auto-immune. Cela se manifeste souvent par de la fièvre, des douleurs, des rougeurs ou un gonflement.</a:t>
            </a:r>
            <a:endParaRPr lang="en-US" dirty="0">
              <a:effectLst/>
              <a:latin typeface="Calibri" panose="020F0502020204030204" pitchFamily="34" charset="0"/>
              <a:ea typeface="Times New Roman" panose="02020603050405020304" pitchFamily="18" charset="0"/>
              <a:cs typeface="Arial" panose="020B0604020202020204" pitchFamily="34" charset="0"/>
            </a:endParaRPr>
          </a:p>
          <a:p>
            <a:endParaRPr lang="en-US" dirty="0"/>
          </a:p>
        </p:txBody>
      </p:sp>
    </p:spTree>
    <p:extLst>
      <p:ext uri="{BB962C8B-B14F-4D97-AF65-F5344CB8AC3E}">
        <p14:creationId xmlns:p14="http://schemas.microsoft.com/office/powerpoint/2010/main" xmlns="" val="2029827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wheel(1)">
                                      <p:cBhvr>
                                        <p:cTn id="13" dur="20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1" presetClass="entr" presetSubtype="1"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wheel(1)">
                                      <p:cBhvr>
                                        <p:cTn id="18"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1E78203-30D3-4A45-AF4B-CBAC7C37A591}"/>
              </a:ext>
            </a:extLst>
          </p:cNvPr>
          <p:cNvSpPr>
            <a:spLocks noGrp="1"/>
          </p:cNvSpPr>
          <p:nvPr>
            <p:ph type="title"/>
          </p:nvPr>
        </p:nvSpPr>
        <p:spPr/>
        <p:txBody>
          <a:bodyPr>
            <a:normAutofit/>
          </a:bodyPr>
          <a:lstStyle/>
          <a:p>
            <a:r>
              <a:rPr lang="fr-FR" sz="2800" b="1" dirty="0">
                <a:effectLst/>
                <a:latin typeface="Calibri" panose="020F0502020204030204" pitchFamily="34" charset="0"/>
                <a:ea typeface="Times New Roman" panose="02020603050405020304" pitchFamily="18" charset="0"/>
                <a:cs typeface="Arial" panose="020B0604020202020204" pitchFamily="34" charset="0"/>
              </a:rPr>
              <a:t>  importance de Comprendre les mécanismes du syndrome</a:t>
            </a:r>
            <a:r>
              <a:rPr lang="fr-FR" sz="2800" dirty="0">
                <a:effectLst/>
                <a:latin typeface="Calibri" panose="020F0502020204030204" pitchFamily="34" charset="0"/>
                <a:ea typeface="Times New Roman" panose="02020603050405020304" pitchFamily="18" charset="0"/>
                <a:cs typeface="Arial" panose="020B0604020202020204" pitchFamily="34" charset="0"/>
              </a:rPr>
              <a:t> :</a:t>
            </a:r>
            <a:endParaRPr lang="en-US" sz="2800" dirty="0"/>
          </a:p>
        </p:txBody>
      </p:sp>
      <p:sp>
        <p:nvSpPr>
          <p:cNvPr id="3" name="Content Placeholder 2">
            <a:extLst>
              <a:ext uri="{FF2B5EF4-FFF2-40B4-BE49-F238E27FC236}">
                <a16:creationId xmlns:a16="http://schemas.microsoft.com/office/drawing/2014/main" xmlns="" id="{7BAC5880-0AAA-4F47-BCFC-81F4F274F60B}"/>
              </a:ext>
            </a:extLst>
          </p:cNvPr>
          <p:cNvSpPr>
            <a:spLocks noGrp="1"/>
          </p:cNvSpPr>
          <p:nvPr>
            <p:ph sz="quarter" idx="13"/>
          </p:nvPr>
        </p:nvSpPr>
        <p:spPr/>
        <p:txBody>
          <a:bodyPr>
            <a:normAutofit/>
          </a:bodyPr>
          <a:lstStyle/>
          <a:p>
            <a:r>
              <a:rPr lang="fr-FR" dirty="0"/>
              <a:t> </a:t>
            </a:r>
            <a:r>
              <a:rPr lang="fr-FR" sz="2400" dirty="0"/>
              <a:t>c’est très important  de Comprendre comment fonctionne le syndrome ,Cela aide à traiter les maladies inflammatoires de manière plus efficace et à découvrir ce qui cause ces problèmes. En apprenant en détail comment le corps réagit de manière inflammatoire, on peut créer des traitements qui visent spécifiquement ces mécanismes, ce qui améliore la vie des personnes malades. De plus, cette compréhension approfondie ouvre la porte à de nouvelles découvertes médicales, qui pourraient conduire à des traitements innovants pour de nombreux problèmes de santé différents.</a:t>
            </a:r>
            <a:endParaRPr lang="en-US" sz="2400" dirty="0"/>
          </a:p>
        </p:txBody>
      </p:sp>
    </p:spTree>
    <p:extLst>
      <p:ext uri="{BB962C8B-B14F-4D97-AF65-F5344CB8AC3E}">
        <p14:creationId xmlns:p14="http://schemas.microsoft.com/office/powerpoint/2010/main" xmlns="" val="712649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wheel(1)">
                                      <p:cBhvr>
                                        <p:cTn id="13"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F161405-AAB3-47FE-B678-DF33A78A4F33}"/>
              </a:ext>
            </a:extLst>
          </p:cNvPr>
          <p:cNvSpPr>
            <a:spLocks noGrp="1"/>
          </p:cNvSpPr>
          <p:nvPr>
            <p:ph type="title"/>
          </p:nvPr>
        </p:nvSpPr>
        <p:spPr>
          <a:xfrm>
            <a:off x="913774" y="-75166"/>
            <a:ext cx="10364451" cy="1596177"/>
          </a:xfrm>
        </p:spPr>
        <p:txBody>
          <a:bodyPr/>
          <a:lstStyle/>
          <a:p>
            <a:r>
              <a:rPr lang="fr-FR" dirty="0"/>
              <a:t>Différence entre réponse immunitaire et inflammatoire</a:t>
            </a:r>
            <a:endParaRPr lang="en-US" dirty="0"/>
          </a:p>
        </p:txBody>
      </p:sp>
      <p:graphicFrame>
        <p:nvGraphicFramePr>
          <p:cNvPr id="4" name="Table 4">
            <a:extLst>
              <a:ext uri="{FF2B5EF4-FFF2-40B4-BE49-F238E27FC236}">
                <a16:creationId xmlns:a16="http://schemas.microsoft.com/office/drawing/2014/main" xmlns="" id="{3F9B1AB8-5914-40F2-86E1-C913C4B7C160}"/>
              </a:ext>
            </a:extLst>
          </p:cNvPr>
          <p:cNvGraphicFramePr>
            <a:graphicFrameLocks noGrp="1"/>
          </p:cNvGraphicFramePr>
          <p:nvPr>
            <p:ph sz="quarter" idx="13"/>
            <p:extLst>
              <p:ext uri="{D42A27DB-BD31-4B8C-83A1-F6EECF244321}">
                <p14:modId xmlns:p14="http://schemas.microsoft.com/office/powerpoint/2010/main" xmlns="" val="524974371"/>
              </p:ext>
            </p:extLst>
          </p:nvPr>
        </p:nvGraphicFramePr>
        <p:xfrm>
          <a:off x="231227" y="1271754"/>
          <a:ext cx="11719473" cy="5909998"/>
        </p:xfrm>
        <a:graphic>
          <a:graphicData uri="http://schemas.openxmlformats.org/drawingml/2006/table">
            <a:tbl>
              <a:tblPr firstRow="1" bandRow="1">
                <a:tableStyleId>{8EC20E35-A176-4012-BC5E-935CFFF8708E}</a:tableStyleId>
              </a:tblPr>
              <a:tblGrid>
                <a:gridCol w="3906491">
                  <a:extLst>
                    <a:ext uri="{9D8B030D-6E8A-4147-A177-3AD203B41FA5}">
                      <a16:colId xmlns:a16="http://schemas.microsoft.com/office/drawing/2014/main" xmlns="" val="271025273"/>
                    </a:ext>
                  </a:extLst>
                </a:gridCol>
                <a:gridCol w="3906491">
                  <a:extLst>
                    <a:ext uri="{9D8B030D-6E8A-4147-A177-3AD203B41FA5}">
                      <a16:colId xmlns:a16="http://schemas.microsoft.com/office/drawing/2014/main" xmlns="" val="941682885"/>
                    </a:ext>
                  </a:extLst>
                </a:gridCol>
                <a:gridCol w="3906491">
                  <a:extLst>
                    <a:ext uri="{9D8B030D-6E8A-4147-A177-3AD203B41FA5}">
                      <a16:colId xmlns:a16="http://schemas.microsoft.com/office/drawing/2014/main" xmlns="" val="2695311341"/>
                    </a:ext>
                  </a:extLst>
                </a:gridCol>
              </a:tblGrid>
              <a:tr h="956487">
                <a:tc>
                  <a:txBody>
                    <a:bodyPr/>
                    <a:lstStyle/>
                    <a:p>
                      <a:pPr algn="ctr"/>
                      <a:r>
                        <a:rPr lang="en-US" sz="1600" dirty="0">
                          <a:latin typeface="Amasis MT Pro" panose="020B0604020202020204" pitchFamily="18" charset="0"/>
                        </a:rPr>
                        <a:t>Les differences </a:t>
                      </a:r>
                    </a:p>
                  </a:txBody>
                  <a:tcPr/>
                </a:tc>
                <a:tc>
                  <a:txBody>
                    <a:bodyPr/>
                    <a:lstStyle/>
                    <a:p>
                      <a:pPr algn="ctr"/>
                      <a:r>
                        <a:rPr lang="fr-FR" sz="1600" dirty="0">
                          <a:latin typeface="Amasis MT Pro" panose="020B0604020202020204" pitchFamily="18" charset="0"/>
                        </a:rPr>
                        <a:t>réponse immunitaire </a:t>
                      </a:r>
                      <a:endParaRPr lang="en-US" sz="1600" dirty="0">
                        <a:latin typeface="Amasis MT Pro" panose="020B0604020202020204" pitchFamily="18" charset="0"/>
                        <a:cs typeface="Aharoni" panose="02010803020104030203" pitchFamily="2" charset="-79"/>
                      </a:endParaRPr>
                    </a:p>
                  </a:txBody>
                  <a:tcPr/>
                </a:tc>
                <a:tc>
                  <a:txBody>
                    <a:bodyPr/>
                    <a:lstStyle/>
                    <a:p>
                      <a:r>
                        <a:rPr lang="fr-FR" sz="1600" dirty="0">
                          <a:latin typeface="Amasis MT Pro" panose="020B0604020202020204" pitchFamily="18" charset="0"/>
                        </a:rPr>
                        <a:t> réponse inflammatoire</a:t>
                      </a:r>
                      <a:endParaRPr lang="en-US" sz="1600" dirty="0">
                        <a:latin typeface="Amasis MT Pro" panose="020B0604020202020204" pitchFamily="18" charset="0"/>
                      </a:endParaRPr>
                    </a:p>
                  </a:txBody>
                  <a:tcPr/>
                </a:tc>
                <a:extLst>
                  <a:ext uri="{0D108BD9-81ED-4DB2-BD59-A6C34878D82A}">
                    <a16:rowId xmlns:a16="http://schemas.microsoft.com/office/drawing/2014/main" xmlns="" val="854514970"/>
                  </a:ext>
                </a:extLst>
              </a:tr>
              <a:tr h="1157472">
                <a:tc>
                  <a:txBody>
                    <a:bodyPr/>
                    <a:lstStyle/>
                    <a:p>
                      <a:r>
                        <a:rPr lang="en-US" sz="1600" dirty="0">
                          <a:latin typeface="Amasis MT Pro" panose="020B0604020202020204" pitchFamily="18" charset="0"/>
                        </a:rPr>
                        <a:t>Objectif principal </a:t>
                      </a:r>
                    </a:p>
                  </a:txBody>
                  <a:tcPr/>
                </a:tc>
                <a:tc>
                  <a:txBody>
                    <a:bodyPr/>
                    <a:lstStyle/>
                    <a:p>
                      <a:r>
                        <a:rPr lang="fr-FR" sz="1600" dirty="0">
                          <a:latin typeface="Amasis MT Pro" panose="020B0604020202020204" pitchFamily="18" charset="0"/>
                        </a:rPr>
                        <a:t>Protéger l'organisme contre les agents pathogènes tels que les bactéries, les virus, les champignons et les cellules cancéreuses.</a:t>
                      </a:r>
                      <a:endParaRPr lang="en-US" sz="1600" dirty="0">
                        <a:latin typeface="Amasis MT Pro" panose="020B0604020202020204" pitchFamily="18" charset="0"/>
                      </a:endParaRPr>
                    </a:p>
                  </a:txBody>
                  <a:tcPr/>
                </a:tc>
                <a:tc>
                  <a:txBody>
                    <a:bodyPr/>
                    <a:lstStyle/>
                    <a:p>
                      <a:r>
                        <a:rPr lang="fr-FR" sz="1600" dirty="0">
                          <a:latin typeface="Amasis MT Pro" panose="020B0604020202020204" pitchFamily="18" charset="0"/>
                        </a:rPr>
                        <a:t> Répondre à une lésion tissulaire ou à une infection locale.</a:t>
                      </a:r>
                      <a:endParaRPr lang="en-US" sz="1600" dirty="0">
                        <a:latin typeface="Amasis MT Pro" panose="020B0604020202020204" pitchFamily="18" charset="0"/>
                      </a:endParaRPr>
                    </a:p>
                  </a:txBody>
                  <a:tcPr/>
                </a:tc>
                <a:extLst>
                  <a:ext uri="{0D108BD9-81ED-4DB2-BD59-A6C34878D82A}">
                    <a16:rowId xmlns:a16="http://schemas.microsoft.com/office/drawing/2014/main" xmlns="" val="4030532019"/>
                  </a:ext>
                </a:extLst>
              </a:tr>
              <a:tr h="713266">
                <a:tc>
                  <a:txBody>
                    <a:bodyPr/>
                    <a:lstStyle/>
                    <a:p>
                      <a:r>
                        <a:rPr lang="fr-FR" sz="1600" noProof="0" dirty="0">
                          <a:latin typeface="Amasis MT Pro" panose="020B0604020202020204" pitchFamily="18" charset="0"/>
                        </a:rPr>
                        <a:t>Déclencheurs</a:t>
                      </a:r>
                    </a:p>
                  </a:txBody>
                  <a:tcPr/>
                </a:tc>
                <a:tc>
                  <a:txBody>
                    <a:bodyPr/>
                    <a:lstStyle/>
                    <a:p>
                      <a:r>
                        <a:rPr lang="fr-FR" sz="1600" dirty="0">
                          <a:latin typeface="Amasis MT Pro" panose="020B0604020202020204" pitchFamily="18" charset="0"/>
                        </a:rPr>
                        <a:t>Déclenchée par la reconnaissance de substances étrangères (antigènes) par le système immunitaire.</a:t>
                      </a:r>
                      <a:endParaRPr lang="en-US" sz="1600" dirty="0">
                        <a:latin typeface="Amasis MT Pro" panose="020B0604020202020204" pitchFamily="18" charset="0"/>
                      </a:endParaRPr>
                    </a:p>
                  </a:txBody>
                  <a:tcPr/>
                </a:tc>
                <a:tc>
                  <a:txBody>
                    <a:bodyPr/>
                    <a:lstStyle/>
                    <a:p>
                      <a:r>
                        <a:rPr lang="fr-FR" sz="1600" dirty="0">
                          <a:latin typeface="Amasis MT Pro" panose="020B0604020202020204" pitchFamily="18" charset="0"/>
                        </a:rPr>
                        <a:t>Déclenchée par des dommages tissulaires, des infections ou d'autres stimuli.</a:t>
                      </a:r>
                      <a:endParaRPr lang="en-US" sz="1600" dirty="0">
                        <a:latin typeface="Amasis MT Pro" panose="020B0604020202020204" pitchFamily="18" charset="0"/>
                      </a:endParaRPr>
                    </a:p>
                  </a:txBody>
                  <a:tcPr/>
                </a:tc>
                <a:extLst>
                  <a:ext uri="{0D108BD9-81ED-4DB2-BD59-A6C34878D82A}">
                    <a16:rowId xmlns:a16="http://schemas.microsoft.com/office/drawing/2014/main" xmlns="" val="3573759299"/>
                  </a:ext>
                </a:extLst>
              </a:tr>
              <a:tr h="1135943">
                <a:tc>
                  <a:txBody>
                    <a:bodyPr/>
                    <a:lstStyle/>
                    <a:p>
                      <a:r>
                        <a:rPr lang="fr-FR" sz="1600" noProof="0" dirty="0">
                          <a:latin typeface="Amasis MT Pro" panose="020B0604020202020204" pitchFamily="18" charset="0"/>
                        </a:rPr>
                        <a:t>Composants</a:t>
                      </a:r>
                      <a:r>
                        <a:rPr lang="en-US" sz="1600" dirty="0">
                          <a:latin typeface="Amasis MT Pro" panose="020B0604020202020204" pitchFamily="18" charset="0"/>
                        </a:rPr>
                        <a:t> </a:t>
                      </a:r>
                      <a:r>
                        <a:rPr lang="fr-FR" sz="1600" noProof="0" dirty="0">
                          <a:latin typeface="Amasis MT Pro" panose="020B0604020202020204" pitchFamily="18" charset="0"/>
                        </a:rPr>
                        <a:t>principaux</a:t>
                      </a:r>
                    </a:p>
                  </a:txBody>
                  <a:tcPr/>
                </a:tc>
                <a:tc>
                  <a:txBody>
                    <a:bodyPr/>
                    <a:lstStyle/>
                    <a:p>
                      <a:r>
                        <a:rPr lang="fr-FR" sz="1600" dirty="0">
                          <a:latin typeface="Amasis MT Pro" panose="020B0604020202020204" pitchFamily="18" charset="0"/>
                        </a:rPr>
                        <a:t>Implique des cellules immunitaires spécialisées telles que les lymphocytes (cellules T et B), les macrophages, et d'autres molécules du système immunitaire.</a:t>
                      </a:r>
                      <a:endParaRPr lang="en-US" sz="1600" dirty="0">
                        <a:latin typeface="Amasis MT Pro" panose="020B0604020202020204" pitchFamily="18" charset="0"/>
                      </a:endParaRPr>
                    </a:p>
                  </a:txBody>
                  <a:tcPr/>
                </a:tc>
                <a:tc>
                  <a:txBody>
                    <a:bodyPr/>
                    <a:lstStyle/>
                    <a:p>
                      <a:r>
                        <a:rPr lang="fr-FR" sz="1600" dirty="0">
                          <a:latin typeface="Amasis MT Pro" panose="020B0604020202020204" pitchFamily="18" charset="0"/>
                        </a:rPr>
                        <a:t> Implique des substances chimiques comme les cytokines, les prostaglandines, les histamines, et la migration de cellules immunitaires (comme les neutrophiles et les macrophages) vers la zone affectée.</a:t>
                      </a:r>
                      <a:endParaRPr lang="en-US" sz="1600" dirty="0">
                        <a:latin typeface="Amasis MT Pro" panose="020B0604020202020204" pitchFamily="18" charset="0"/>
                      </a:endParaRPr>
                    </a:p>
                  </a:txBody>
                  <a:tcPr/>
                </a:tc>
                <a:extLst>
                  <a:ext uri="{0D108BD9-81ED-4DB2-BD59-A6C34878D82A}">
                    <a16:rowId xmlns:a16="http://schemas.microsoft.com/office/drawing/2014/main" xmlns="" val="1586032241"/>
                  </a:ext>
                </a:extLst>
              </a:tr>
              <a:tr h="595639">
                <a:tc>
                  <a:txBody>
                    <a:bodyPr/>
                    <a:lstStyle/>
                    <a:p>
                      <a:r>
                        <a:rPr lang="fr-FR" sz="1600" noProof="0" dirty="0">
                          <a:latin typeface="Amasis MT Pro" panose="020B0604020202020204" pitchFamily="18" charset="0"/>
                        </a:rPr>
                        <a:t>Localisation</a:t>
                      </a:r>
                    </a:p>
                  </a:txBody>
                  <a:tcPr/>
                </a:tc>
                <a:tc>
                  <a:txBody>
                    <a:bodyPr/>
                    <a:lstStyle/>
                    <a:p>
                      <a:r>
                        <a:rPr lang="fr-FR" sz="1600" dirty="0">
                          <a:latin typeface="Amasis MT Pro" panose="020B0604020202020204" pitchFamily="18" charset="0"/>
                        </a:rPr>
                        <a:t>Peut être locale ou systémique, selon la nature de l'agent pathogène.</a:t>
                      </a:r>
                      <a:endParaRPr lang="en-US" sz="1600" dirty="0">
                        <a:latin typeface="Amasis MT Pro" panose="020B0604020202020204" pitchFamily="18" charset="0"/>
                      </a:endParaRPr>
                    </a:p>
                  </a:txBody>
                  <a:tcPr/>
                </a:tc>
                <a:tc>
                  <a:txBody>
                    <a:bodyPr/>
                    <a:lstStyle/>
                    <a:p>
                      <a:r>
                        <a:rPr lang="fr-FR" sz="1600" b="0" kern="1200" dirty="0">
                          <a:solidFill>
                            <a:schemeClr val="dk1"/>
                          </a:solidFill>
                          <a:effectLst/>
                          <a:latin typeface="Amasis MT Pro" panose="020B0604020202020204" pitchFamily="18" charset="0"/>
                        </a:rPr>
                        <a:t>Généralement locale, centrée sur le site de la blessure ou de l'infection.</a:t>
                      </a:r>
                      <a:endParaRPr lang="en-US" sz="1600" dirty="0">
                        <a:latin typeface="Amasis MT Pro" panose="020B0604020202020204" pitchFamily="18" charset="0"/>
                      </a:endParaRPr>
                    </a:p>
                  </a:txBody>
                  <a:tcPr/>
                </a:tc>
                <a:extLst>
                  <a:ext uri="{0D108BD9-81ED-4DB2-BD59-A6C34878D82A}">
                    <a16:rowId xmlns:a16="http://schemas.microsoft.com/office/drawing/2014/main" xmlns="" val="2871970140"/>
                  </a:ext>
                </a:extLst>
              </a:tr>
              <a:tr h="595639">
                <a:tc>
                  <a:txBody>
                    <a:bodyPr/>
                    <a:lstStyle/>
                    <a:p>
                      <a:r>
                        <a:rPr lang="en-US" sz="1600" dirty="0">
                          <a:latin typeface="Amasis MT Pro" panose="020B0604020202020204" pitchFamily="18" charset="0"/>
                        </a:rPr>
                        <a:t>Durée</a:t>
                      </a:r>
                    </a:p>
                  </a:txBody>
                  <a:tcPr/>
                </a:tc>
                <a:tc>
                  <a:txBody>
                    <a:bodyPr/>
                    <a:lstStyle/>
                    <a:p>
                      <a:r>
                        <a:rPr lang="fr-FR" sz="1600" dirty="0">
                          <a:latin typeface="Amasis MT Pro" panose="020B0604020202020204" pitchFamily="18" charset="0"/>
                        </a:rPr>
                        <a:t>Peut être à court terme (immunité innée) ou à long terme (immunité adaptative).</a:t>
                      </a:r>
                      <a:endParaRPr lang="en-US" sz="1600" dirty="0">
                        <a:latin typeface="Amasis MT Pro" panose="020B0604020202020204" pitchFamily="18" charset="0"/>
                      </a:endParaRPr>
                    </a:p>
                  </a:txBody>
                  <a:tcPr/>
                </a:tc>
                <a:tc>
                  <a:txBody>
                    <a:bodyPr/>
                    <a:lstStyle/>
                    <a:p>
                      <a:r>
                        <a:rPr lang="fr-FR" sz="1600" dirty="0">
                          <a:latin typeface="Amasis MT Pro" panose="020B0604020202020204" pitchFamily="18" charset="0"/>
                        </a:rPr>
                        <a:t> Généralement à court terme, visant à résoudre le problème local.</a:t>
                      </a:r>
                      <a:endParaRPr lang="en-US" sz="1600" dirty="0">
                        <a:latin typeface="Amasis MT Pro" panose="020B0604020202020204" pitchFamily="18" charset="0"/>
                      </a:endParaRPr>
                    </a:p>
                  </a:txBody>
                  <a:tcPr/>
                </a:tc>
                <a:extLst>
                  <a:ext uri="{0D108BD9-81ED-4DB2-BD59-A6C34878D82A}">
                    <a16:rowId xmlns:a16="http://schemas.microsoft.com/office/drawing/2014/main" xmlns="" val="4151669197"/>
                  </a:ext>
                </a:extLst>
              </a:tr>
            </a:tbl>
          </a:graphicData>
        </a:graphic>
      </p:graphicFrame>
    </p:spTree>
    <p:extLst>
      <p:ext uri="{BB962C8B-B14F-4D97-AF65-F5344CB8AC3E}">
        <p14:creationId xmlns:p14="http://schemas.microsoft.com/office/powerpoint/2010/main" xmlns="" val="4219940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heel(1)">
                                      <p:cBhvr>
                                        <p:cTn id="13"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85428F22-76B3-4107-AADE-3F9EC95FD32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xmlns="" id="{5346FBCF-5353-4172-96F5-4B7EB07777C4}"/>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2290265" y="-12875"/>
            <a:ext cx="2604396" cy="6890194"/>
            <a:chOff x="2199787" y="-12875"/>
            <a:chExt cx="2679011" cy="6890194"/>
          </a:xfrm>
        </p:grpSpPr>
        <p:sp useBgFill="1">
          <p:nvSpPr>
            <p:cNvPr id="12" name="Rectangle 19">
              <a:extLst>
                <a:ext uri="{FF2B5EF4-FFF2-40B4-BE49-F238E27FC236}">
                  <a16:creationId xmlns:a16="http://schemas.microsoft.com/office/drawing/2014/main" xmlns="" id="{343F3E6D-808D-43AD-9485-AD0014BEAE2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white">
            <a:xfrm>
              <a:off x="2199787" y="-12875"/>
              <a:ext cx="2679011" cy="5301468"/>
            </a:xfrm>
            <a:custGeom>
              <a:avLst/>
              <a:gdLst>
                <a:gd name="connsiteX0" fmla="*/ 0 w 2570017"/>
                <a:gd name="connsiteY0" fmla="*/ 0 h 2554287"/>
                <a:gd name="connsiteX1" fmla="*/ 2570017 w 2570017"/>
                <a:gd name="connsiteY1" fmla="*/ 0 h 2554287"/>
                <a:gd name="connsiteX2" fmla="*/ 2570017 w 2570017"/>
                <a:gd name="connsiteY2" fmla="*/ 2554287 h 2554287"/>
                <a:gd name="connsiteX3" fmla="*/ 0 w 2570017"/>
                <a:gd name="connsiteY3" fmla="*/ 2554287 h 2554287"/>
                <a:gd name="connsiteX4" fmla="*/ 0 w 2570017"/>
                <a:gd name="connsiteY4" fmla="*/ 0 h 2554287"/>
                <a:gd name="connsiteX0" fmla="*/ 904009 w 2570017"/>
                <a:gd name="connsiteY0" fmla="*/ 0 h 2554287"/>
                <a:gd name="connsiteX1" fmla="*/ 2570017 w 2570017"/>
                <a:gd name="connsiteY1" fmla="*/ 0 h 2554287"/>
                <a:gd name="connsiteX2" fmla="*/ 2570017 w 2570017"/>
                <a:gd name="connsiteY2" fmla="*/ 2554287 h 2554287"/>
                <a:gd name="connsiteX3" fmla="*/ 0 w 2570017"/>
                <a:gd name="connsiteY3" fmla="*/ 2554287 h 2554287"/>
                <a:gd name="connsiteX4" fmla="*/ 904009 w 2570017"/>
                <a:gd name="connsiteY4" fmla="*/ 0 h 2554287"/>
                <a:gd name="connsiteX0" fmla="*/ 644236 w 2570017"/>
                <a:gd name="connsiteY0" fmla="*/ 10391 h 2554287"/>
                <a:gd name="connsiteX1" fmla="*/ 2570017 w 2570017"/>
                <a:gd name="connsiteY1" fmla="*/ 0 h 2554287"/>
                <a:gd name="connsiteX2" fmla="*/ 2570017 w 2570017"/>
                <a:gd name="connsiteY2" fmla="*/ 2554287 h 2554287"/>
                <a:gd name="connsiteX3" fmla="*/ 0 w 2570017"/>
                <a:gd name="connsiteY3" fmla="*/ 2554287 h 2554287"/>
                <a:gd name="connsiteX4" fmla="*/ 644236 w 2570017"/>
                <a:gd name="connsiteY4" fmla="*/ 10391 h 2554287"/>
                <a:gd name="connsiteX0" fmla="*/ 633845 w 2570017"/>
                <a:gd name="connsiteY0" fmla="*/ 0 h 2554287"/>
                <a:gd name="connsiteX1" fmla="*/ 2570017 w 2570017"/>
                <a:gd name="connsiteY1" fmla="*/ 0 h 2554287"/>
                <a:gd name="connsiteX2" fmla="*/ 2570017 w 2570017"/>
                <a:gd name="connsiteY2" fmla="*/ 2554287 h 2554287"/>
                <a:gd name="connsiteX3" fmla="*/ 0 w 2570017"/>
                <a:gd name="connsiteY3" fmla="*/ 2554287 h 2554287"/>
                <a:gd name="connsiteX4" fmla="*/ 633845 w 2570017"/>
                <a:gd name="connsiteY4" fmla="*/ 0 h 2554287"/>
                <a:gd name="connsiteX0" fmla="*/ 675409 w 2611581"/>
                <a:gd name="connsiteY0" fmla="*/ 0 h 2554287"/>
                <a:gd name="connsiteX1" fmla="*/ 2611581 w 2611581"/>
                <a:gd name="connsiteY1" fmla="*/ 0 h 2554287"/>
                <a:gd name="connsiteX2" fmla="*/ 2611581 w 2611581"/>
                <a:gd name="connsiteY2" fmla="*/ 2554287 h 2554287"/>
                <a:gd name="connsiteX3" fmla="*/ 0 w 2611581"/>
                <a:gd name="connsiteY3" fmla="*/ 2554287 h 2554287"/>
                <a:gd name="connsiteX4" fmla="*/ 675409 w 2611581"/>
                <a:gd name="connsiteY4" fmla="*/ 0 h 2554287"/>
                <a:gd name="connsiteX0" fmla="*/ 650979 w 2587151"/>
                <a:gd name="connsiteY0" fmla="*/ 0 h 2554287"/>
                <a:gd name="connsiteX1" fmla="*/ 2587151 w 2587151"/>
                <a:gd name="connsiteY1" fmla="*/ 0 h 2554287"/>
                <a:gd name="connsiteX2" fmla="*/ 2587151 w 2587151"/>
                <a:gd name="connsiteY2" fmla="*/ 2554287 h 2554287"/>
                <a:gd name="connsiteX3" fmla="*/ 0 w 2587151"/>
                <a:gd name="connsiteY3" fmla="*/ 2548595 h 2554287"/>
                <a:gd name="connsiteX4" fmla="*/ 650979 w 2587151"/>
                <a:gd name="connsiteY4" fmla="*/ 0 h 2554287"/>
                <a:gd name="connsiteX0" fmla="*/ 730379 w 2587151"/>
                <a:gd name="connsiteY0" fmla="*/ 5692 h 2554287"/>
                <a:gd name="connsiteX1" fmla="*/ 2587151 w 2587151"/>
                <a:gd name="connsiteY1" fmla="*/ 0 h 2554287"/>
                <a:gd name="connsiteX2" fmla="*/ 2587151 w 2587151"/>
                <a:gd name="connsiteY2" fmla="*/ 2554287 h 2554287"/>
                <a:gd name="connsiteX3" fmla="*/ 0 w 2587151"/>
                <a:gd name="connsiteY3" fmla="*/ 2548595 h 2554287"/>
                <a:gd name="connsiteX4" fmla="*/ 730379 w 2587151"/>
                <a:gd name="connsiteY4" fmla="*/ 5692 h 2554287"/>
                <a:gd name="connsiteX0" fmla="*/ 864750 w 2587151"/>
                <a:gd name="connsiteY0" fmla="*/ 2847 h 2554287"/>
                <a:gd name="connsiteX1" fmla="*/ 2587151 w 2587151"/>
                <a:gd name="connsiteY1" fmla="*/ 0 h 2554287"/>
                <a:gd name="connsiteX2" fmla="*/ 2587151 w 2587151"/>
                <a:gd name="connsiteY2" fmla="*/ 2554287 h 2554287"/>
                <a:gd name="connsiteX3" fmla="*/ 0 w 2587151"/>
                <a:gd name="connsiteY3" fmla="*/ 2548595 h 2554287"/>
                <a:gd name="connsiteX4" fmla="*/ 864750 w 2587151"/>
                <a:gd name="connsiteY4" fmla="*/ 2847 h 2554287"/>
                <a:gd name="connsiteX0" fmla="*/ 883073 w 2587151"/>
                <a:gd name="connsiteY0" fmla="*/ 1 h 2554287"/>
                <a:gd name="connsiteX1" fmla="*/ 2587151 w 2587151"/>
                <a:gd name="connsiteY1" fmla="*/ 0 h 2554287"/>
                <a:gd name="connsiteX2" fmla="*/ 2587151 w 2587151"/>
                <a:gd name="connsiteY2" fmla="*/ 2554287 h 2554287"/>
                <a:gd name="connsiteX3" fmla="*/ 0 w 2587151"/>
                <a:gd name="connsiteY3" fmla="*/ 2548595 h 2554287"/>
                <a:gd name="connsiteX4" fmla="*/ 883073 w 2587151"/>
                <a:gd name="connsiteY4" fmla="*/ 1 h 2554287"/>
                <a:gd name="connsiteX0" fmla="*/ 895288 w 2599366"/>
                <a:gd name="connsiteY0" fmla="*/ 1 h 2554287"/>
                <a:gd name="connsiteX1" fmla="*/ 2599366 w 2599366"/>
                <a:gd name="connsiteY1" fmla="*/ 0 h 2554287"/>
                <a:gd name="connsiteX2" fmla="*/ 2599366 w 2599366"/>
                <a:gd name="connsiteY2" fmla="*/ 2554287 h 2554287"/>
                <a:gd name="connsiteX3" fmla="*/ 0 w 2599366"/>
                <a:gd name="connsiteY3" fmla="*/ 2542904 h 2554287"/>
                <a:gd name="connsiteX4" fmla="*/ 895288 w 2599366"/>
                <a:gd name="connsiteY4" fmla="*/ 1 h 2554287"/>
                <a:gd name="connsiteX0" fmla="*/ 895288 w 2599366"/>
                <a:gd name="connsiteY0" fmla="*/ 1 h 2554287"/>
                <a:gd name="connsiteX1" fmla="*/ 2599366 w 2599366"/>
                <a:gd name="connsiteY1" fmla="*/ 0 h 2554287"/>
                <a:gd name="connsiteX2" fmla="*/ 2599366 w 2599366"/>
                <a:gd name="connsiteY2" fmla="*/ 2554287 h 2554287"/>
                <a:gd name="connsiteX3" fmla="*/ 0 w 2599366"/>
                <a:gd name="connsiteY3" fmla="*/ 2542904 h 2554287"/>
                <a:gd name="connsiteX4" fmla="*/ 895288 w 2599366"/>
                <a:gd name="connsiteY4" fmla="*/ 1 h 2554287"/>
                <a:gd name="connsiteX0" fmla="*/ 895288 w 2611581"/>
                <a:gd name="connsiteY0" fmla="*/ 1 h 2565670"/>
                <a:gd name="connsiteX1" fmla="*/ 2599366 w 2611581"/>
                <a:gd name="connsiteY1" fmla="*/ 0 h 2565670"/>
                <a:gd name="connsiteX2" fmla="*/ 2611581 w 2611581"/>
                <a:gd name="connsiteY2" fmla="*/ 2565670 h 2565670"/>
                <a:gd name="connsiteX3" fmla="*/ 0 w 2611581"/>
                <a:gd name="connsiteY3" fmla="*/ 2542904 h 2565670"/>
                <a:gd name="connsiteX4" fmla="*/ 895288 w 2611581"/>
                <a:gd name="connsiteY4" fmla="*/ 1 h 2565670"/>
                <a:gd name="connsiteX0" fmla="*/ 895288 w 2611581"/>
                <a:gd name="connsiteY0" fmla="*/ 1 h 2565670"/>
                <a:gd name="connsiteX1" fmla="*/ 2599366 w 2611581"/>
                <a:gd name="connsiteY1" fmla="*/ 0 h 2565670"/>
                <a:gd name="connsiteX2" fmla="*/ 2611581 w 2611581"/>
                <a:gd name="connsiteY2" fmla="*/ 2565670 h 2565670"/>
                <a:gd name="connsiteX3" fmla="*/ 0 w 2611581"/>
                <a:gd name="connsiteY3" fmla="*/ 2542904 h 2565670"/>
                <a:gd name="connsiteX4" fmla="*/ 895288 w 2611581"/>
                <a:gd name="connsiteY4" fmla="*/ 1 h 2565670"/>
                <a:gd name="connsiteX0" fmla="*/ 895288 w 2611581"/>
                <a:gd name="connsiteY0" fmla="*/ 1 h 2565670"/>
                <a:gd name="connsiteX1" fmla="*/ 2599366 w 2611581"/>
                <a:gd name="connsiteY1" fmla="*/ 0 h 2565670"/>
                <a:gd name="connsiteX2" fmla="*/ 2611581 w 2611581"/>
                <a:gd name="connsiteY2" fmla="*/ 2565670 h 2565670"/>
                <a:gd name="connsiteX3" fmla="*/ 0 w 2611581"/>
                <a:gd name="connsiteY3" fmla="*/ 2545750 h 2565670"/>
                <a:gd name="connsiteX4" fmla="*/ 895288 w 2611581"/>
                <a:gd name="connsiteY4" fmla="*/ 1 h 2565670"/>
                <a:gd name="connsiteX0" fmla="*/ 1544433 w 3260726"/>
                <a:gd name="connsiteY0" fmla="*/ 1 h 2565670"/>
                <a:gd name="connsiteX1" fmla="*/ 3248511 w 3260726"/>
                <a:gd name="connsiteY1" fmla="*/ 0 h 2565670"/>
                <a:gd name="connsiteX2" fmla="*/ 3260726 w 3260726"/>
                <a:gd name="connsiteY2" fmla="*/ 2565670 h 2565670"/>
                <a:gd name="connsiteX3" fmla="*/ 0 w 3260726"/>
                <a:gd name="connsiteY3" fmla="*/ 2521058 h 2565670"/>
                <a:gd name="connsiteX4" fmla="*/ 1544433 w 3260726"/>
                <a:gd name="connsiteY4" fmla="*/ 1 h 2565670"/>
                <a:gd name="connsiteX0" fmla="*/ 921784 w 3260726"/>
                <a:gd name="connsiteY0" fmla="*/ 12347 h 2565670"/>
                <a:gd name="connsiteX1" fmla="*/ 3248511 w 3260726"/>
                <a:gd name="connsiteY1" fmla="*/ 0 h 2565670"/>
                <a:gd name="connsiteX2" fmla="*/ 3260726 w 3260726"/>
                <a:gd name="connsiteY2" fmla="*/ 2565670 h 2565670"/>
                <a:gd name="connsiteX3" fmla="*/ 0 w 3260726"/>
                <a:gd name="connsiteY3" fmla="*/ 2521058 h 2565670"/>
                <a:gd name="connsiteX4" fmla="*/ 921784 w 3260726"/>
                <a:gd name="connsiteY4" fmla="*/ 12347 h 2565670"/>
                <a:gd name="connsiteX0" fmla="*/ 921784 w 3260726"/>
                <a:gd name="connsiteY0" fmla="*/ 12347 h 2565670"/>
                <a:gd name="connsiteX1" fmla="*/ 2321160 w 3260726"/>
                <a:gd name="connsiteY1" fmla="*/ 0 h 2565670"/>
                <a:gd name="connsiteX2" fmla="*/ 3260726 w 3260726"/>
                <a:gd name="connsiteY2" fmla="*/ 2565670 h 2565670"/>
                <a:gd name="connsiteX3" fmla="*/ 0 w 3260726"/>
                <a:gd name="connsiteY3" fmla="*/ 2521058 h 2565670"/>
                <a:gd name="connsiteX4" fmla="*/ 921784 w 3260726"/>
                <a:gd name="connsiteY4" fmla="*/ 12347 h 2565670"/>
                <a:gd name="connsiteX0" fmla="*/ 921784 w 2322228"/>
                <a:gd name="connsiteY0" fmla="*/ 12347 h 2565670"/>
                <a:gd name="connsiteX1" fmla="*/ 2321160 w 2322228"/>
                <a:gd name="connsiteY1" fmla="*/ 0 h 2565670"/>
                <a:gd name="connsiteX2" fmla="*/ 2320129 w 2322228"/>
                <a:gd name="connsiteY2" fmla="*/ 2565670 h 2565670"/>
                <a:gd name="connsiteX3" fmla="*/ 0 w 2322228"/>
                <a:gd name="connsiteY3" fmla="*/ 2521058 h 2565670"/>
                <a:gd name="connsiteX4" fmla="*/ 921784 w 2322228"/>
                <a:gd name="connsiteY4" fmla="*/ 12347 h 2565670"/>
                <a:gd name="connsiteX0" fmla="*/ 921784 w 2322228"/>
                <a:gd name="connsiteY0" fmla="*/ 0 h 2571841"/>
                <a:gd name="connsiteX1" fmla="*/ 2321160 w 2322228"/>
                <a:gd name="connsiteY1" fmla="*/ 6171 h 2571841"/>
                <a:gd name="connsiteX2" fmla="*/ 2320129 w 2322228"/>
                <a:gd name="connsiteY2" fmla="*/ 2571841 h 2571841"/>
                <a:gd name="connsiteX3" fmla="*/ 0 w 2322228"/>
                <a:gd name="connsiteY3" fmla="*/ 2527229 h 2571841"/>
                <a:gd name="connsiteX4" fmla="*/ 921784 w 2322228"/>
                <a:gd name="connsiteY4" fmla="*/ 0 h 2571841"/>
                <a:gd name="connsiteX0" fmla="*/ 921784 w 2611583"/>
                <a:gd name="connsiteY0" fmla="*/ 0 h 2540977"/>
                <a:gd name="connsiteX1" fmla="*/ 2321160 w 2611583"/>
                <a:gd name="connsiteY1" fmla="*/ 6171 h 2540977"/>
                <a:gd name="connsiteX2" fmla="*/ 2611583 w 2611583"/>
                <a:gd name="connsiteY2" fmla="*/ 2540977 h 2540977"/>
                <a:gd name="connsiteX3" fmla="*/ 0 w 2611583"/>
                <a:gd name="connsiteY3" fmla="*/ 2527229 h 2540977"/>
                <a:gd name="connsiteX4" fmla="*/ 921784 w 2611583"/>
                <a:gd name="connsiteY4" fmla="*/ 0 h 2540977"/>
                <a:gd name="connsiteX0" fmla="*/ 921784 w 2611583"/>
                <a:gd name="connsiteY0" fmla="*/ 2 h 2540979"/>
                <a:gd name="connsiteX1" fmla="*/ 2572870 w 2611583"/>
                <a:gd name="connsiteY1" fmla="*/ 0 h 2540979"/>
                <a:gd name="connsiteX2" fmla="*/ 2611583 w 2611583"/>
                <a:gd name="connsiteY2" fmla="*/ 2540979 h 2540979"/>
                <a:gd name="connsiteX3" fmla="*/ 0 w 2611583"/>
                <a:gd name="connsiteY3" fmla="*/ 2527231 h 2540979"/>
                <a:gd name="connsiteX4" fmla="*/ 921784 w 2611583"/>
                <a:gd name="connsiteY4" fmla="*/ 2 h 2540979"/>
                <a:gd name="connsiteX0" fmla="*/ 921784 w 2705467"/>
                <a:gd name="connsiteY0" fmla="*/ 0 h 2540977"/>
                <a:gd name="connsiteX1" fmla="*/ 2705349 w 2705467"/>
                <a:gd name="connsiteY1" fmla="*/ 6171 h 2540977"/>
                <a:gd name="connsiteX2" fmla="*/ 2611583 w 2705467"/>
                <a:gd name="connsiteY2" fmla="*/ 2540977 h 2540977"/>
                <a:gd name="connsiteX3" fmla="*/ 0 w 2705467"/>
                <a:gd name="connsiteY3" fmla="*/ 2527229 h 2540977"/>
                <a:gd name="connsiteX4" fmla="*/ 921784 w 2705467"/>
                <a:gd name="connsiteY4" fmla="*/ 0 h 2540977"/>
                <a:gd name="connsiteX0" fmla="*/ 921784 w 2718702"/>
                <a:gd name="connsiteY0" fmla="*/ 2 h 2540979"/>
                <a:gd name="connsiteX1" fmla="*/ 2718597 w 2718702"/>
                <a:gd name="connsiteY1" fmla="*/ 0 h 2540979"/>
                <a:gd name="connsiteX2" fmla="*/ 2611583 w 2718702"/>
                <a:gd name="connsiteY2" fmla="*/ 2540979 h 2540979"/>
                <a:gd name="connsiteX3" fmla="*/ 0 w 2718702"/>
                <a:gd name="connsiteY3" fmla="*/ 2527231 h 2540979"/>
                <a:gd name="connsiteX4" fmla="*/ 921784 w 2718702"/>
                <a:gd name="connsiteY4" fmla="*/ 2 h 2540979"/>
                <a:gd name="connsiteX0" fmla="*/ 921784 w 2679012"/>
                <a:gd name="connsiteY0" fmla="*/ 0 h 2540977"/>
                <a:gd name="connsiteX1" fmla="*/ 2678853 w 2679012"/>
                <a:gd name="connsiteY1" fmla="*/ 6171 h 2540977"/>
                <a:gd name="connsiteX2" fmla="*/ 2611583 w 2679012"/>
                <a:gd name="connsiteY2" fmla="*/ 2540977 h 2540977"/>
                <a:gd name="connsiteX3" fmla="*/ 0 w 2679012"/>
                <a:gd name="connsiteY3" fmla="*/ 2527229 h 2540977"/>
                <a:gd name="connsiteX4" fmla="*/ 921784 w 2679012"/>
                <a:gd name="connsiteY4" fmla="*/ 0 h 25409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79012" h="2540977">
                  <a:moveTo>
                    <a:pt x="921784" y="0"/>
                  </a:moveTo>
                  <a:lnTo>
                    <a:pt x="2678853" y="6171"/>
                  </a:lnTo>
                  <a:cubicBezTo>
                    <a:pt x="2682925" y="861394"/>
                    <a:pt x="2607511" y="1685754"/>
                    <a:pt x="2611583" y="2540977"/>
                  </a:cubicBezTo>
                  <a:lnTo>
                    <a:pt x="0" y="2527229"/>
                  </a:lnTo>
                  <a:lnTo>
                    <a:pt x="921784" y="0"/>
                  </a:lnTo>
                  <a:close/>
                </a:path>
              </a:pathLst>
            </a:custGeom>
            <a:blipFill rotWithShape="0">
              <a:blip r:embed="rId2">
                <a:duotone>
                  <a:schemeClr val="bg2">
                    <a:shade val="76000"/>
                    <a:satMod val="180000"/>
                  </a:schemeClr>
                  <a:schemeClr val="bg2">
                    <a:tint val="80000"/>
                    <a:satMod val="120000"/>
                    <a:lumMod val="180000"/>
                  </a:schemeClr>
                </a:duotone>
              </a:blip>
              <a:stretch>
                <a:fillRect l="-114598" r="-265621" b="-28686"/>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Rectangle 20">
              <a:extLst>
                <a:ext uri="{FF2B5EF4-FFF2-40B4-BE49-F238E27FC236}">
                  <a16:creationId xmlns:a16="http://schemas.microsoft.com/office/drawing/2014/main" xmlns="" id="{03DB1AC6-5430-4CD3-BD83-86E675A11A3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white">
            <a:xfrm>
              <a:off x="2211875" y="5257482"/>
              <a:ext cx="2586931" cy="1619837"/>
            </a:xfrm>
            <a:custGeom>
              <a:avLst/>
              <a:gdLst>
                <a:gd name="connsiteX0" fmla="*/ 0 w 2611581"/>
                <a:gd name="connsiteY0" fmla="*/ 0 h 4303713"/>
                <a:gd name="connsiteX1" fmla="*/ 2611581 w 2611581"/>
                <a:gd name="connsiteY1" fmla="*/ 0 h 4303713"/>
                <a:gd name="connsiteX2" fmla="*/ 2611581 w 2611581"/>
                <a:gd name="connsiteY2" fmla="*/ 4303713 h 4303713"/>
                <a:gd name="connsiteX3" fmla="*/ 0 w 2611581"/>
                <a:gd name="connsiteY3" fmla="*/ 4303713 h 4303713"/>
                <a:gd name="connsiteX4" fmla="*/ 0 w 2611581"/>
                <a:gd name="connsiteY4" fmla="*/ 0 h 4303713"/>
                <a:gd name="connsiteX0" fmla="*/ 0 w 2611581"/>
                <a:gd name="connsiteY0" fmla="*/ 0 h 4314104"/>
                <a:gd name="connsiteX1" fmla="*/ 2611581 w 2611581"/>
                <a:gd name="connsiteY1" fmla="*/ 0 h 4314104"/>
                <a:gd name="connsiteX2" fmla="*/ 2611581 w 2611581"/>
                <a:gd name="connsiteY2" fmla="*/ 4303713 h 4314104"/>
                <a:gd name="connsiteX3" fmla="*/ 1693718 w 2611581"/>
                <a:gd name="connsiteY3" fmla="*/ 4314104 h 4314104"/>
                <a:gd name="connsiteX4" fmla="*/ 0 w 2611581"/>
                <a:gd name="connsiteY4" fmla="*/ 0 h 4314104"/>
                <a:gd name="connsiteX0" fmla="*/ 0 w 2611581"/>
                <a:gd name="connsiteY0" fmla="*/ 0 h 4314104"/>
                <a:gd name="connsiteX1" fmla="*/ 2611581 w 2611581"/>
                <a:gd name="connsiteY1" fmla="*/ 0 h 4314104"/>
                <a:gd name="connsiteX2" fmla="*/ 2611581 w 2611581"/>
                <a:gd name="connsiteY2" fmla="*/ 4303713 h 4314104"/>
                <a:gd name="connsiteX3" fmla="*/ 1963882 w 2611581"/>
                <a:gd name="connsiteY3" fmla="*/ 4314104 h 4314104"/>
                <a:gd name="connsiteX4" fmla="*/ 0 w 2611581"/>
                <a:gd name="connsiteY4" fmla="*/ 0 h 4314104"/>
                <a:gd name="connsiteX0" fmla="*/ 0 w 2611581"/>
                <a:gd name="connsiteY0" fmla="*/ 0 h 4303713"/>
                <a:gd name="connsiteX1" fmla="*/ 2611581 w 2611581"/>
                <a:gd name="connsiteY1" fmla="*/ 0 h 4303713"/>
                <a:gd name="connsiteX2" fmla="*/ 2611581 w 2611581"/>
                <a:gd name="connsiteY2" fmla="*/ 4303713 h 4303713"/>
                <a:gd name="connsiteX3" fmla="*/ 2213264 w 2611581"/>
                <a:gd name="connsiteY3" fmla="*/ 4293322 h 4303713"/>
                <a:gd name="connsiteX4" fmla="*/ 0 w 2611581"/>
                <a:gd name="connsiteY4" fmla="*/ 0 h 4303713"/>
                <a:gd name="connsiteX0" fmla="*/ 0 w 2611581"/>
                <a:gd name="connsiteY0" fmla="*/ 0 h 4303713"/>
                <a:gd name="connsiteX1" fmla="*/ 2611581 w 2611581"/>
                <a:gd name="connsiteY1" fmla="*/ 0 h 4303713"/>
                <a:gd name="connsiteX2" fmla="*/ 2611581 w 2611581"/>
                <a:gd name="connsiteY2" fmla="*/ 4303713 h 4303713"/>
                <a:gd name="connsiteX3" fmla="*/ 2171701 w 2611581"/>
                <a:gd name="connsiteY3" fmla="*/ 3638695 h 4303713"/>
                <a:gd name="connsiteX4" fmla="*/ 0 w 2611581"/>
                <a:gd name="connsiteY4" fmla="*/ 0 h 4303713"/>
                <a:gd name="connsiteX0" fmla="*/ 0 w 2720934"/>
                <a:gd name="connsiteY0" fmla="*/ 268283 h 4303713"/>
                <a:gd name="connsiteX1" fmla="*/ 2720934 w 2720934"/>
                <a:gd name="connsiteY1" fmla="*/ 0 h 4303713"/>
                <a:gd name="connsiteX2" fmla="*/ 2720934 w 2720934"/>
                <a:gd name="connsiteY2" fmla="*/ 4303713 h 4303713"/>
                <a:gd name="connsiteX3" fmla="*/ 2281054 w 2720934"/>
                <a:gd name="connsiteY3" fmla="*/ 3638695 h 4303713"/>
                <a:gd name="connsiteX4" fmla="*/ 0 w 2720934"/>
                <a:gd name="connsiteY4" fmla="*/ 268283 h 4303713"/>
                <a:gd name="connsiteX0" fmla="*/ 0 w 2720934"/>
                <a:gd name="connsiteY0" fmla="*/ 268283 h 4303713"/>
                <a:gd name="connsiteX1" fmla="*/ 2720934 w 2720934"/>
                <a:gd name="connsiteY1" fmla="*/ 0 h 4303713"/>
                <a:gd name="connsiteX2" fmla="*/ 2720934 w 2720934"/>
                <a:gd name="connsiteY2" fmla="*/ 4303713 h 4303713"/>
                <a:gd name="connsiteX3" fmla="*/ 2264231 w 2720934"/>
                <a:gd name="connsiteY3" fmla="*/ 3717600 h 4303713"/>
                <a:gd name="connsiteX4" fmla="*/ 0 w 2720934"/>
                <a:gd name="connsiteY4" fmla="*/ 268283 h 4303713"/>
                <a:gd name="connsiteX0" fmla="*/ 0 w 2720934"/>
                <a:gd name="connsiteY0" fmla="*/ 268283 h 4335275"/>
                <a:gd name="connsiteX1" fmla="*/ 2720934 w 2720934"/>
                <a:gd name="connsiteY1" fmla="*/ 0 h 4335275"/>
                <a:gd name="connsiteX2" fmla="*/ 2653639 w 2720934"/>
                <a:gd name="connsiteY2" fmla="*/ 4335275 h 4335275"/>
                <a:gd name="connsiteX3" fmla="*/ 2264231 w 2720934"/>
                <a:gd name="connsiteY3" fmla="*/ 3717600 h 4335275"/>
                <a:gd name="connsiteX4" fmla="*/ 0 w 2720934"/>
                <a:gd name="connsiteY4" fmla="*/ 268283 h 4335275"/>
                <a:gd name="connsiteX0" fmla="*/ 0 w 2737757"/>
                <a:gd name="connsiteY0" fmla="*/ 236721 h 4335275"/>
                <a:gd name="connsiteX1" fmla="*/ 2737757 w 2737757"/>
                <a:gd name="connsiteY1" fmla="*/ 0 h 4335275"/>
                <a:gd name="connsiteX2" fmla="*/ 2670462 w 2737757"/>
                <a:gd name="connsiteY2" fmla="*/ 4335275 h 4335275"/>
                <a:gd name="connsiteX3" fmla="*/ 2281054 w 2737757"/>
                <a:gd name="connsiteY3" fmla="*/ 3717600 h 4335275"/>
                <a:gd name="connsiteX4" fmla="*/ 0 w 2737757"/>
                <a:gd name="connsiteY4" fmla="*/ 236721 h 4335275"/>
                <a:gd name="connsiteX0" fmla="*/ 0 w 2729346"/>
                <a:gd name="connsiteY0" fmla="*/ 0 h 4098554"/>
                <a:gd name="connsiteX1" fmla="*/ 2729346 w 2729346"/>
                <a:gd name="connsiteY1" fmla="*/ 126250 h 4098554"/>
                <a:gd name="connsiteX2" fmla="*/ 2670462 w 2729346"/>
                <a:gd name="connsiteY2" fmla="*/ 4098554 h 4098554"/>
                <a:gd name="connsiteX3" fmla="*/ 2281054 w 2729346"/>
                <a:gd name="connsiteY3" fmla="*/ 3480879 h 4098554"/>
                <a:gd name="connsiteX4" fmla="*/ 0 w 2729346"/>
                <a:gd name="connsiteY4" fmla="*/ 0 h 4098554"/>
                <a:gd name="connsiteX0" fmla="*/ 0 w 2720934"/>
                <a:gd name="connsiteY0" fmla="*/ 0 h 4098554"/>
                <a:gd name="connsiteX1" fmla="*/ 2720934 w 2720934"/>
                <a:gd name="connsiteY1" fmla="*/ 31562 h 4098554"/>
                <a:gd name="connsiteX2" fmla="*/ 2670462 w 2720934"/>
                <a:gd name="connsiteY2" fmla="*/ 4098554 h 4098554"/>
                <a:gd name="connsiteX3" fmla="*/ 2281054 w 2720934"/>
                <a:gd name="connsiteY3" fmla="*/ 3480879 h 4098554"/>
                <a:gd name="connsiteX4" fmla="*/ 0 w 2720934"/>
                <a:gd name="connsiteY4" fmla="*/ 0 h 4098554"/>
                <a:gd name="connsiteX0" fmla="*/ 0 w 2720934"/>
                <a:gd name="connsiteY0" fmla="*/ 15782 h 4114336"/>
                <a:gd name="connsiteX1" fmla="*/ 2720934 w 2720934"/>
                <a:gd name="connsiteY1" fmla="*/ 0 h 4114336"/>
                <a:gd name="connsiteX2" fmla="*/ 2670462 w 2720934"/>
                <a:gd name="connsiteY2" fmla="*/ 4114336 h 4114336"/>
                <a:gd name="connsiteX3" fmla="*/ 2281054 w 2720934"/>
                <a:gd name="connsiteY3" fmla="*/ 3496661 h 4114336"/>
                <a:gd name="connsiteX4" fmla="*/ 0 w 2720934"/>
                <a:gd name="connsiteY4" fmla="*/ 15782 h 4114336"/>
                <a:gd name="connsiteX0" fmla="*/ 0 w 2820289"/>
                <a:gd name="connsiteY0" fmla="*/ 15782 h 4114336"/>
                <a:gd name="connsiteX1" fmla="*/ 2820289 w 2820289"/>
                <a:gd name="connsiteY1" fmla="*/ 0 h 4114336"/>
                <a:gd name="connsiteX2" fmla="*/ 2769817 w 2820289"/>
                <a:gd name="connsiteY2" fmla="*/ 4114336 h 4114336"/>
                <a:gd name="connsiteX3" fmla="*/ 2380409 w 2820289"/>
                <a:gd name="connsiteY3" fmla="*/ 3496661 h 4114336"/>
                <a:gd name="connsiteX4" fmla="*/ 0 w 2820289"/>
                <a:gd name="connsiteY4" fmla="*/ 15782 h 4114336"/>
                <a:gd name="connsiteX0" fmla="*/ 0 w 2820289"/>
                <a:gd name="connsiteY0" fmla="*/ 15782 h 4114336"/>
                <a:gd name="connsiteX1" fmla="*/ 2820289 w 2820289"/>
                <a:gd name="connsiteY1" fmla="*/ 0 h 4114336"/>
                <a:gd name="connsiteX2" fmla="*/ 2769817 w 2820289"/>
                <a:gd name="connsiteY2" fmla="*/ 4114336 h 4114336"/>
                <a:gd name="connsiteX3" fmla="*/ 2362876 w 2820289"/>
                <a:gd name="connsiteY3" fmla="*/ 3517980 h 4114336"/>
                <a:gd name="connsiteX4" fmla="*/ 0 w 2820289"/>
                <a:gd name="connsiteY4" fmla="*/ 15782 h 4114336"/>
                <a:gd name="connsiteX0" fmla="*/ 0 w 2820289"/>
                <a:gd name="connsiteY0" fmla="*/ 15782 h 4114336"/>
                <a:gd name="connsiteX1" fmla="*/ 2820289 w 2820289"/>
                <a:gd name="connsiteY1" fmla="*/ 0 h 4114336"/>
                <a:gd name="connsiteX2" fmla="*/ 2763972 w 2820289"/>
                <a:gd name="connsiteY2" fmla="*/ 4114336 h 4114336"/>
                <a:gd name="connsiteX3" fmla="*/ 2362876 w 2820289"/>
                <a:gd name="connsiteY3" fmla="*/ 3517980 h 4114336"/>
                <a:gd name="connsiteX4" fmla="*/ 0 w 2820289"/>
                <a:gd name="connsiteY4" fmla="*/ 15782 h 4114336"/>
                <a:gd name="connsiteX0" fmla="*/ 0 w 3721149"/>
                <a:gd name="connsiteY0" fmla="*/ 0 h 4269703"/>
                <a:gd name="connsiteX1" fmla="*/ 3721149 w 3721149"/>
                <a:gd name="connsiteY1" fmla="*/ 155367 h 4269703"/>
                <a:gd name="connsiteX2" fmla="*/ 3664832 w 3721149"/>
                <a:gd name="connsiteY2" fmla="*/ 4269703 h 4269703"/>
                <a:gd name="connsiteX3" fmla="*/ 3263736 w 3721149"/>
                <a:gd name="connsiteY3" fmla="*/ 3673347 h 4269703"/>
                <a:gd name="connsiteX4" fmla="*/ 0 w 3721149"/>
                <a:gd name="connsiteY4" fmla="*/ 0 h 4269703"/>
                <a:gd name="connsiteX0" fmla="*/ 0 w 3721149"/>
                <a:gd name="connsiteY0" fmla="*/ 0 h 4289488"/>
                <a:gd name="connsiteX1" fmla="*/ 3721149 w 3721149"/>
                <a:gd name="connsiteY1" fmla="*/ 155367 h 4289488"/>
                <a:gd name="connsiteX2" fmla="*/ 3664832 w 3721149"/>
                <a:gd name="connsiteY2" fmla="*/ 4269703 h 4289488"/>
                <a:gd name="connsiteX3" fmla="*/ 1705997 w 3721149"/>
                <a:gd name="connsiteY3" fmla="*/ 4289488 h 4289488"/>
                <a:gd name="connsiteX4" fmla="*/ 0 w 3721149"/>
                <a:gd name="connsiteY4" fmla="*/ 0 h 4289488"/>
                <a:gd name="connsiteX0" fmla="*/ 0 w 3664846"/>
                <a:gd name="connsiteY0" fmla="*/ 15785 h 4305273"/>
                <a:gd name="connsiteX1" fmla="*/ 3664846 w 3664846"/>
                <a:gd name="connsiteY1" fmla="*/ 0 h 4305273"/>
                <a:gd name="connsiteX2" fmla="*/ 3664832 w 3664846"/>
                <a:gd name="connsiteY2" fmla="*/ 4285488 h 4305273"/>
                <a:gd name="connsiteX3" fmla="*/ 1705997 w 3664846"/>
                <a:gd name="connsiteY3" fmla="*/ 4305273 h 4305273"/>
                <a:gd name="connsiteX4" fmla="*/ 0 w 3664846"/>
                <a:gd name="connsiteY4" fmla="*/ 15785 h 43052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64846" h="4305273">
                  <a:moveTo>
                    <a:pt x="0" y="15785"/>
                  </a:moveTo>
                  <a:lnTo>
                    <a:pt x="3664846" y="0"/>
                  </a:lnTo>
                  <a:cubicBezTo>
                    <a:pt x="3664841" y="1428496"/>
                    <a:pt x="3664837" y="2856992"/>
                    <a:pt x="3664832" y="4285488"/>
                  </a:cubicBezTo>
                  <a:lnTo>
                    <a:pt x="1705997" y="4305273"/>
                  </a:lnTo>
                  <a:lnTo>
                    <a:pt x="0" y="15785"/>
                  </a:lnTo>
                  <a:close/>
                </a:path>
              </a:pathLst>
            </a:custGeom>
            <a:blipFill rotWithShape="0">
              <a:blip r:embed="rId3" cstate="print">
                <a:duotone>
                  <a:schemeClr val="bg2">
                    <a:shade val="76000"/>
                    <a:satMod val="180000"/>
                  </a:schemeClr>
                  <a:schemeClr val="bg2">
                    <a:tint val="80000"/>
                    <a:satMod val="120000"/>
                    <a:lumMod val="180000"/>
                  </a:schemeClr>
                </a:duotone>
              </a:blip>
              <a:stretch>
                <a:fillRect l="-163116" t="-323529" r="-398251"/>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xmlns="" id="{78326E10-C8CB-487F-A110-F861268DE619}"/>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2360612" y="0"/>
            <a:ext cx="2436813" cy="6858001"/>
            <a:chOff x="1320800" y="0"/>
            <a:chExt cx="2436813" cy="6858001"/>
          </a:xfrm>
        </p:grpSpPr>
        <p:sp>
          <p:nvSpPr>
            <p:cNvPr id="16" name="Freeform 6">
              <a:extLst>
                <a:ext uri="{FF2B5EF4-FFF2-40B4-BE49-F238E27FC236}">
                  <a16:creationId xmlns:a16="http://schemas.microsoft.com/office/drawing/2014/main" xmlns="" id="{3279962B-46D2-4E19-B632-39B80D1E80A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7" name="Freeform 7">
              <a:extLst>
                <a:ext uri="{FF2B5EF4-FFF2-40B4-BE49-F238E27FC236}">
                  <a16:creationId xmlns:a16="http://schemas.microsoft.com/office/drawing/2014/main" xmlns="" id="{321A335A-53CB-4C17-AB51-5D9C2DCB45E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8" name="Freeform 8">
              <a:extLst>
                <a:ext uri="{FF2B5EF4-FFF2-40B4-BE49-F238E27FC236}">
                  <a16:creationId xmlns:a16="http://schemas.microsoft.com/office/drawing/2014/main" xmlns="" id="{A0E0D557-405B-469F-AEDE-4E3404AA416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9" name="Freeform 9">
              <a:extLst>
                <a:ext uri="{FF2B5EF4-FFF2-40B4-BE49-F238E27FC236}">
                  <a16:creationId xmlns:a16="http://schemas.microsoft.com/office/drawing/2014/main" xmlns="" id="{D8D4E62F-9393-40A6-9E85-9F3B59C4628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20" name="Freeform 10">
              <a:extLst>
                <a:ext uri="{FF2B5EF4-FFF2-40B4-BE49-F238E27FC236}">
                  <a16:creationId xmlns:a16="http://schemas.microsoft.com/office/drawing/2014/main" xmlns="" id="{FABD11B1-DE89-45BC-8204-968C88AADC3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21" name="Freeform 11">
              <a:extLst>
                <a:ext uri="{FF2B5EF4-FFF2-40B4-BE49-F238E27FC236}">
                  <a16:creationId xmlns:a16="http://schemas.microsoft.com/office/drawing/2014/main" xmlns="" id="{AFA4965A-1FBC-44B8-B96A-3F5275C3AEF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1">
            <a:extLst>
              <a:ext uri="{FF2B5EF4-FFF2-40B4-BE49-F238E27FC236}">
                <a16:creationId xmlns:a16="http://schemas.microsoft.com/office/drawing/2014/main" xmlns="" id="{1935446F-4787-44FA-9CF1-56B094134EA0}"/>
              </a:ext>
            </a:extLst>
          </p:cNvPr>
          <p:cNvSpPr>
            <a:spLocks noGrp="1"/>
          </p:cNvSpPr>
          <p:nvPr>
            <p:ph type="title"/>
          </p:nvPr>
        </p:nvSpPr>
        <p:spPr>
          <a:xfrm>
            <a:off x="4000499" y="-53520"/>
            <a:ext cx="7345891" cy="1413933"/>
          </a:xfrm>
        </p:spPr>
        <p:txBody>
          <a:bodyPr>
            <a:normAutofit/>
          </a:bodyPr>
          <a:lstStyle/>
          <a:p>
            <a:r>
              <a:rPr lang="fr-FR" dirty="0">
                <a:effectLst/>
                <a:latin typeface="Calibri" panose="020F0502020204030204" pitchFamily="34" charset="0"/>
                <a:ea typeface="Times New Roman" panose="02020603050405020304" pitchFamily="18" charset="0"/>
                <a:cs typeface="Arial" panose="020B0604020202020204" pitchFamily="34" charset="0"/>
              </a:rPr>
              <a:t>Les facteurs déclenchants du syndrome inflammatoire</a:t>
            </a:r>
            <a:endParaRPr lang="en-US" dirty="0"/>
          </a:p>
        </p:txBody>
      </p:sp>
      <p:pic>
        <p:nvPicPr>
          <p:cNvPr id="7" name="Picture 4" descr="Pansements">
            <a:extLst>
              <a:ext uri="{FF2B5EF4-FFF2-40B4-BE49-F238E27FC236}">
                <a16:creationId xmlns:a16="http://schemas.microsoft.com/office/drawing/2014/main" xmlns="" id="{B669094C-1C7B-658C-F791-5C77DC10A3A4}"/>
              </a:ext>
            </a:extLst>
          </p:cNvPr>
          <p:cNvPicPr>
            <a:picLocks noChangeAspect="1"/>
          </p:cNvPicPr>
          <p:nvPr/>
        </p:nvPicPr>
        <p:blipFill rotWithShape="1">
          <a:blip r:embed="rId4"/>
          <a:srcRect l="18495" r="47836" b="-1"/>
          <a:stretch/>
        </p:blipFill>
        <p:spPr>
          <a:xfrm>
            <a:off x="20" y="10"/>
            <a:ext cx="3459143" cy="6857990"/>
          </a:xfrm>
          <a:custGeom>
            <a:avLst/>
            <a:gdLst/>
            <a:ahLst/>
            <a:cxnLst/>
            <a:rect l="l" t="t" r="r" b="b"/>
            <a:pathLst>
              <a:path w="3458633" h="6858000">
                <a:moveTo>
                  <a:pt x="0" y="0"/>
                </a:moveTo>
                <a:lnTo>
                  <a:pt x="3174999" y="0"/>
                </a:lnTo>
                <a:lnTo>
                  <a:pt x="2294466" y="5223932"/>
                </a:lnTo>
                <a:lnTo>
                  <a:pt x="3458633" y="6853767"/>
                </a:lnTo>
                <a:lnTo>
                  <a:pt x="0" y="6858000"/>
                </a:lnTo>
                <a:lnTo>
                  <a:pt x="0" y="0"/>
                </a:lnTo>
                <a:close/>
              </a:path>
            </a:pathLst>
          </a:custGeom>
          <a:ln w="38100">
            <a:noFill/>
          </a:ln>
          <a:effectLst/>
        </p:spPr>
      </p:pic>
      <p:sp>
        <p:nvSpPr>
          <p:cNvPr id="3" name="Content Placeholder 2">
            <a:extLst>
              <a:ext uri="{FF2B5EF4-FFF2-40B4-BE49-F238E27FC236}">
                <a16:creationId xmlns:a16="http://schemas.microsoft.com/office/drawing/2014/main" xmlns="" id="{2AF05721-E9E9-41B5-BC85-E07F42971C27}"/>
              </a:ext>
            </a:extLst>
          </p:cNvPr>
          <p:cNvSpPr>
            <a:spLocks noGrp="1"/>
          </p:cNvSpPr>
          <p:nvPr>
            <p:ph sz="quarter" idx="13"/>
          </p:nvPr>
        </p:nvSpPr>
        <p:spPr>
          <a:xfrm>
            <a:off x="3843867" y="2048933"/>
            <a:ext cx="7659156" cy="3742267"/>
          </a:xfrm>
        </p:spPr>
        <p:txBody>
          <a:bodyPr numCol="2">
            <a:noAutofit/>
          </a:bodyPr>
          <a:lstStyle/>
          <a:p>
            <a:pPr>
              <a:lnSpc>
                <a:spcPct val="90000"/>
              </a:lnSpc>
            </a:pPr>
            <a:r>
              <a:rPr lang="fr-FR" sz="1600" dirty="0"/>
              <a:t>1. Infections : Bactéries, virus, champignons, ou parasites peuvent causer une inflammation, par exemple dans les voies respiratoires ou urinaires, ou lors de blessures infectées.</a:t>
            </a:r>
          </a:p>
          <a:p>
            <a:pPr>
              <a:lnSpc>
                <a:spcPct val="90000"/>
              </a:lnSpc>
            </a:pPr>
            <a:endParaRPr lang="fr-FR" sz="1600" dirty="0"/>
          </a:p>
          <a:p>
            <a:pPr>
              <a:lnSpc>
                <a:spcPct val="90000"/>
              </a:lnSpc>
            </a:pPr>
            <a:r>
              <a:rPr lang="fr-FR" sz="1600" dirty="0"/>
              <a:t>2. Blessures :Coups, brûlures, coupures profondes, ou tout dommage aux tissus peuvent déclencher une inflammation, localement ou dans tout le corps.</a:t>
            </a:r>
          </a:p>
          <a:p>
            <a:pPr>
              <a:lnSpc>
                <a:spcPct val="90000"/>
              </a:lnSpc>
            </a:pPr>
            <a:endParaRPr lang="fr-FR" sz="1600" dirty="0"/>
          </a:p>
          <a:p>
            <a:pPr>
              <a:lnSpc>
                <a:spcPct val="90000"/>
              </a:lnSpc>
            </a:pPr>
            <a:r>
              <a:rPr lang="fr-FR" sz="1600" dirty="0"/>
              <a:t>3. Stress chronique :Un stress prolongé affaiblit notre système immunitaire, provoquant une inflammation excessive.</a:t>
            </a:r>
          </a:p>
          <a:p>
            <a:pPr>
              <a:lnSpc>
                <a:spcPct val="90000"/>
              </a:lnSpc>
            </a:pPr>
            <a:endParaRPr lang="fr-FR" sz="1600" dirty="0"/>
          </a:p>
          <a:p>
            <a:pPr>
              <a:lnSpc>
                <a:spcPct val="90000"/>
              </a:lnSpc>
            </a:pPr>
            <a:endParaRPr lang="fr-FR" sz="1600" dirty="0"/>
          </a:p>
          <a:p>
            <a:pPr>
              <a:lnSpc>
                <a:spcPct val="90000"/>
              </a:lnSpc>
            </a:pPr>
            <a:r>
              <a:rPr lang="fr-FR" sz="1600" dirty="0"/>
              <a:t>4. Exposition à des allergènes :Pollen, acariens, ou certains aliments peuvent déclencher une inflammation chez les personnes sensibles.</a:t>
            </a:r>
          </a:p>
          <a:p>
            <a:pPr>
              <a:lnSpc>
                <a:spcPct val="90000"/>
              </a:lnSpc>
            </a:pPr>
            <a:endParaRPr lang="fr-FR" sz="1600" dirty="0"/>
          </a:p>
          <a:p>
            <a:pPr>
              <a:lnSpc>
                <a:spcPct val="90000"/>
              </a:lnSpc>
            </a:pPr>
            <a:r>
              <a:rPr lang="fr-FR" sz="1600" dirty="0"/>
              <a:t>5. Alimentation :Certains aliments malsains, riches en sucres ajoutés ou en gras saturés, peuvent déclencher des réponses inflammatoires.</a:t>
            </a:r>
          </a:p>
          <a:p>
            <a:pPr>
              <a:lnSpc>
                <a:spcPct val="90000"/>
              </a:lnSpc>
            </a:pPr>
            <a:endParaRPr lang="fr-FR" sz="1600" dirty="0"/>
          </a:p>
          <a:p>
            <a:pPr>
              <a:lnSpc>
                <a:spcPct val="90000"/>
              </a:lnSpc>
            </a:pPr>
            <a:r>
              <a:rPr lang="fr-FR" sz="1600" dirty="0"/>
              <a:t>6. Facteurs environnementaux :Toxines, pollution de l'air, ou autres substances nocives peuvent provoquer une réaction inflammatoire.</a:t>
            </a:r>
          </a:p>
          <a:p>
            <a:pPr>
              <a:lnSpc>
                <a:spcPct val="90000"/>
              </a:lnSpc>
            </a:pPr>
            <a:endParaRPr lang="fr-FR" sz="1600" dirty="0"/>
          </a:p>
          <a:p>
            <a:pPr>
              <a:lnSpc>
                <a:spcPct val="90000"/>
              </a:lnSpc>
            </a:pPr>
            <a:r>
              <a:rPr lang="fr-FR" sz="1600" dirty="0"/>
              <a:t>7. Conditions médicales préexistantes :Maladies auto-immunes, cardiovasculaires, ou troubles métaboliques peuvent contribuer aux réponses inflammatoires.</a:t>
            </a:r>
            <a:endParaRPr lang="en-US" sz="1600" dirty="0"/>
          </a:p>
        </p:txBody>
      </p:sp>
    </p:spTree>
    <p:extLst>
      <p:ext uri="{BB962C8B-B14F-4D97-AF65-F5344CB8AC3E}">
        <p14:creationId xmlns:p14="http://schemas.microsoft.com/office/powerpoint/2010/main" xmlns="" val="1878928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wheel(1)">
                                      <p:cBhvr>
                                        <p:cTn id="13" dur="20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1" presetClass="entr" presetSubtype="1" fill="hold" grpId="0"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wheel(1)">
                                      <p:cBhvr>
                                        <p:cTn id="18" dur="2000"/>
                                        <p:tgtEl>
                                          <p:spTgt spid="3">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1" presetClass="entr" presetSubtype="1"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wheel(1)">
                                      <p:cBhvr>
                                        <p:cTn id="23" dur="2000"/>
                                        <p:tgtEl>
                                          <p:spTgt spid="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1" presetClass="entr" presetSubtype="1" fill="hold" grpId="0" nodeType="click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wheel(1)">
                                      <p:cBhvr>
                                        <p:cTn id="28" dur="2000"/>
                                        <p:tgtEl>
                                          <p:spTgt spid="3">
                                            <p:txEl>
                                              <p:pRg st="7" end="7"/>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1" presetClass="entr" presetSubtype="1" fill="hold" grpId="0" nodeType="click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animEffect transition="in" filter="wheel(1)">
                                      <p:cBhvr>
                                        <p:cTn id="33" dur="2000"/>
                                        <p:tgtEl>
                                          <p:spTgt spid="3">
                                            <p:txEl>
                                              <p:pRg st="9" end="9"/>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1" presetClass="entr" presetSubtype="1" fill="hold" grpId="0" nodeType="clickEffect">
                                  <p:stCondLst>
                                    <p:cond delay="0"/>
                                  </p:stCondLst>
                                  <p:childTnLst>
                                    <p:set>
                                      <p:cBhvr>
                                        <p:cTn id="37" dur="1" fill="hold">
                                          <p:stCondLst>
                                            <p:cond delay="0"/>
                                          </p:stCondLst>
                                        </p:cTn>
                                        <p:tgtEl>
                                          <p:spTgt spid="3">
                                            <p:txEl>
                                              <p:pRg st="11" end="11"/>
                                            </p:txEl>
                                          </p:spTgt>
                                        </p:tgtEl>
                                        <p:attrNameLst>
                                          <p:attrName>style.visibility</p:attrName>
                                        </p:attrNameLst>
                                      </p:cBhvr>
                                      <p:to>
                                        <p:strVal val="visible"/>
                                      </p:to>
                                    </p:set>
                                    <p:animEffect transition="in" filter="wheel(1)">
                                      <p:cBhvr>
                                        <p:cTn id="38" dur="2000"/>
                                        <p:tgtEl>
                                          <p:spTgt spid="3">
                                            <p:txEl>
                                              <p:pRg st="11" end="11"/>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1" presetClass="entr" presetSubtype="1" fill="hold" grpId="0" nodeType="clickEffect">
                                  <p:stCondLst>
                                    <p:cond delay="0"/>
                                  </p:stCondLst>
                                  <p:childTnLst>
                                    <p:set>
                                      <p:cBhvr>
                                        <p:cTn id="42" dur="1" fill="hold">
                                          <p:stCondLst>
                                            <p:cond delay="0"/>
                                          </p:stCondLst>
                                        </p:cTn>
                                        <p:tgtEl>
                                          <p:spTgt spid="3">
                                            <p:txEl>
                                              <p:pRg st="13" end="13"/>
                                            </p:txEl>
                                          </p:spTgt>
                                        </p:tgtEl>
                                        <p:attrNameLst>
                                          <p:attrName>style.visibility</p:attrName>
                                        </p:attrNameLst>
                                      </p:cBhvr>
                                      <p:to>
                                        <p:strVal val="visible"/>
                                      </p:to>
                                    </p:set>
                                    <p:animEffect transition="in" filter="wheel(1)">
                                      <p:cBhvr>
                                        <p:cTn id="43" dur="2000"/>
                                        <p:tgtEl>
                                          <p:spTgt spid="3">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85428F22-76B3-4107-AADE-3F9EC95FD32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xmlns="" id="{5346FBCF-5353-4172-96F5-4B7EB07777C4}"/>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2290265" y="-12875"/>
            <a:ext cx="2604396" cy="6890194"/>
            <a:chOff x="2199787" y="-12875"/>
            <a:chExt cx="2679011" cy="6890194"/>
          </a:xfrm>
        </p:grpSpPr>
        <p:sp useBgFill="1">
          <p:nvSpPr>
            <p:cNvPr id="12" name="Rectangle 19">
              <a:extLst>
                <a:ext uri="{FF2B5EF4-FFF2-40B4-BE49-F238E27FC236}">
                  <a16:creationId xmlns:a16="http://schemas.microsoft.com/office/drawing/2014/main" xmlns="" id="{343F3E6D-808D-43AD-9485-AD0014BEAE2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white">
            <a:xfrm>
              <a:off x="2199787" y="-12875"/>
              <a:ext cx="2679011" cy="5301468"/>
            </a:xfrm>
            <a:custGeom>
              <a:avLst/>
              <a:gdLst>
                <a:gd name="connsiteX0" fmla="*/ 0 w 2570017"/>
                <a:gd name="connsiteY0" fmla="*/ 0 h 2554287"/>
                <a:gd name="connsiteX1" fmla="*/ 2570017 w 2570017"/>
                <a:gd name="connsiteY1" fmla="*/ 0 h 2554287"/>
                <a:gd name="connsiteX2" fmla="*/ 2570017 w 2570017"/>
                <a:gd name="connsiteY2" fmla="*/ 2554287 h 2554287"/>
                <a:gd name="connsiteX3" fmla="*/ 0 w 2570017"/>
                <a:gd name="connsiteY3" fmla="*/ 2554287 h 2554287"/>
                <a:gd name="connsiteX4" fmla="*/ 0 w 2570017"/>
                <a:gd name="connsiteY4" fmla="*/ 0 h 2554287"/>
                <a:gd name="connsiteX0" fmla="*/ 904009 w 2570017"/>
                <a:gd name="connsiteY0" fmla="*/ 0 h 2554287"/>
                <a:gd name="connsiteX1" fmla="*/ 2570017 w 2570017"/>
                <a:gd name="connsiteY1" fmla="*/ 0 h 2554287"/>
                <a:gd name="connsiteX2" fmla="*/ 2570017 w 2570017"/>
                <a:gd name="connsiteY2" fmla="*/ 2554287 h 2554287"/>
                <a:gd name="connsiteX3" fmla="*/ 0 w 2570017"/>
                <a:gd name="connsiteY3" fmla="*/ 2554287 h 2554287"/>
                <a:gd name="connsiteX4" fmla="*/ 904009 w 2570017"/>
                <a:gd name="connsiteY4" fmla="*/ 0 h 2554287"/>
                <a:gd name="connsiteX0" fmla="*/ 644236 w 2570017"/>
                <a:gd name="connsiteY0" fmla="*/ 10391 h 2554287"/>
                <a:gd name="connsiteX1" fmla="*/ 2570017 w 2570017"/>
                <a:gd name="connsiteY1" fmla="*/ 0 h 2554287"/>
                <a:gd name="connsiteX2" fmla="*/ 2570017 w 2570017"/>
                <a:gd name="connsiteY2" fmla="*/ 2554287 h 2554287"/>
                <a:gd name="connsiteX3" fmla="*/ 0 w 2570017"/>
                <a:gd name="connsiteY3" fmla="*/ 2554287 h 2554287"/>
                <a:gd name="connsiteX4" fmla="*/ 644236 w 2570017"/>
                <a:gd name="connsiteY4" fmla="*/ 10391 h 2554287"/>
                <a:gd name="connsiteX0" fmla="*/ 633845 w 2570017"/>
                <a:gd name="connsiteY0" fmla="*/ 0 h 2554287"/>
                <a:gd name="connsiteX1" fmla="*/ 2570017 w 2570017"/>
                <a:gd name="connsiteY1" fmla="*/ 0 h 2554287"/>
                <a:gd name="connsiteX2" fmla="*/ 2570017 w 2570017"/>
                <a:gd name="connsiteY2" fmla="*/ 2554287 h 2554287"/>
                <a:gd name="connsiteX3" fmla="*/ 0 w 2570017"/>
                <a:gd name="connsiteY3" fmla="*/ 2554287 h 2554287"/>
                <a:gd name="connsiteX4" fmla="*/ 633845 w 2570017"/>
                <a:gd name="connsiteY4" fmla="*/ 0 h 2554287"/>
                <a:gd name="connsiteX0" fmla="*/ 675409 w 2611581"/>
                <a:gd name="connsiteY0" fmla="*/ 0 h 2554287"/>
                <a:gd name="connsiteX1" fmla="*/ 2611581 w 2611581"/>
                <a:gd name="connsiteY1" fmla="*/ 0 h 2554287"/>
                <a:gd name="connsiteX2" fmla="*/ 2611581 w 2611581"/>
                <a:gd name="connsiteY2" fmla="*/ 2554287 h 2554287"/>
                <a:gd name="connsiteX3" fmla="*/ 0 w 2611581"/>
                <a:gd name="connsiteY3" fmla="*/ 2554287 h 2554287"/>
                <a:gd name="connsiteX4" fmla="*/ 675409 w 2611581"/>
                <a:gd name="connsiteY4" fmla="*/ 0 h 2554287"/>
                <a:gd name="connsiteX0" fmla="*/ 650979 w 2587151"/>
                <a:gd name="connsiteY0" fmla="*/ 0 h 2554287"/>
                <a:gd name="connsiteX1" fmla="*/ 2587151 w 2587151"/>
                <a:gd name="connsiteY1" fmla="*/ 0 h 2554287"/>
                <a:gd name="connsiteX2" fmla="*/ 2587151 w 2587151"/>
                <a:gd name="connsiteY2" fmla="*/ 2554287 h 2554287"/>
                <a:gd name="connsiteX3" fmla="*/ 0 w 2587151"/>
                <a:gd name="connsiteY3" fmla="*/ 2548595 h 2554287"/>
                <a:gd name="connsiteX4" fmla="*/ 650979 w 2587151"/>
                <a:gd name="connsiteY4" fmla="*/ 0 h 2554287"/>
                <a:gd name="connsiteX0" fmla="*/ 730379 w 2587151"/>
                <a:gd name="connsiteY0" fmla="*/ 5692 h 2554287"/>
                <a:gd name="connsiteX1" fmla="*/ 2587151 w 2587151"/>
                <a:gd name="connsiteY1" fmla="*/ 0 h 2554287"/>
                <a:gd name="connsiteX2" fmla="*/ 2587151 w 2587151"/>
                <a:gd name="connsiteY2" fmla="*/ 2554287 h 2554287"/>
                <a:gd name="connsiteX3" fmla="*/ 0 w 2587151"/>
                <a:gd name="connsiteY3" fmla="*/ 2548595 h 2554287"/>
                <a:gd name="connsiteX4" fmla="*/ 730379 w 2587151"/>
                <a:gd name="connsiteY4" fmla="*/ 5692 h 2554287"/>
                <a:gd name="connsiteX0" fmla="*/ 864750 w 2587151"/>
                <a:gd name="connsiteY0" fmla="*/ 2847 h 2554287"/>
                <a:gd name="connsiteX1" fmla="*/ 2587151 w 2587151"/>
                <a:gd name="connsiteY1" fmla="*/ 0 h 2554287"/>
                <a:gd name="connsiteX2" fmla="*/ 2587151 w 2587151"/>
                <a:gd name="connsiteY2" fmla="*/ 2554287 h 2554287"/>
                <a:gd name="connsiteX3" fmla="*/ 0 w 2587151"/>
                <a:gd name="connsiteY3" fmla="*/ 2548595 h 2554287"/>
                <a:gd name="connsiteX4" fmla="*/ 864750 w 2587151"/>
                <a:gd name="connsiteY4" fmla="*/ 2847 h 2554287"/>
                <a:gd name="connsiteX0" fmla="*/ 883073 w 2587151"/>
                <a:gd name="connsiteY0" fmla="*/ 1 h 2554287"/>
                <a:gd name="connsiteX1" fmla="*/ 2587151 w 2587151"/>
                <a:gd name="connsiteY1" fmla="*/ 0 h 2554287"/>
                <a:gd name="connsiteX2" fmla="*/ 2587151 w 2587151"/>
                <a:gd name="connsiteY2" fmla="*/ 2554287 h 2554287"/>
                <a:gd name="connsiteX3" fmla="*/ 0 w 2587151"/>
                <a:gd name="connsiteY3" fmla="*/ 2548595 h 2554287"/>
                <a:gd name="connsiteX4" fmla="*/ 883073 w 2587151"/>
                <a:gd name="connsiteY4" fmla="*/ 1 h 2554287"/>
                <a:gd name="connsiteX0" fmla="*/ 895288 w 2599366"/>
                <a:gd name="connsiteY0" fmla="*/ 1 h 2554287"/>
                <a:gd name="connsiteX1" fmla="*/ 2599366 w 2599366"/>
                <a:gd name="connsiteY1" fmla="*/ 0 h 2554287"/>
                <a:gd name="connsiteX2" fmla="*/ 2599366 w 2599366"/>
                <a:gd name="connsiteY2" fmla="*/ 2554287 h 2554287"/>
                <a:gd name="connsiteX3" fmla="*/ 0 w 2599366"/>
                <a:gd name="connsiteY3" fmla="*/ 2542904 h 2554287"/>
                <a:gd name="connsiteX4" fmla="*/ 895288 w 2599366"/>
                <a:gd name="connsiteY4" fmla="*/ 1 h 2554287"/>
                <a:gd name="connsiteX0" fmla="*/ 895288 w 2599366"/>
                <a:gd name="connsiteY0" fmla="*/ 1 h 2554287"/>
                <a:gd name="connsiteX1" fmla="*/ 2599366 w 2599366"/>
                <a:gd name="connsiteY1" fmla="*/ 0 h 2554287"/>
                <a:gd name="connsiteX2" fmla="*/ 2599366 w 2599366"/>
                <a:gd name="connsiteY2" fmla="*/ 2554287 h 2554287"/>
                <a:gd name="connsiteX3" fmla="*/ 0 w 2599366"/>
                <a:gd name="connsiteY3" fmla="*/ 2542904 h 2554287"/>
                <a:gd name="connsiteX4" fmla="*/ 895288 w 2599366"/>
                <a:gd name="connsiteY4" fmla="*/ 1 h 2554287"/>
                <a:gd name="connsiteX0" fmla="*/ 895288 w 2611581"/>
                <a:gd name="connsiteY0" fmla="*/ 1 h 2565670"/>
                <a:gd name="connsiteX1" fmla="*/ 2599366 w 2611581"/>
                <a:gd name="connsiteY1" fmla="*/ 0 h 2565670"/>
                <a:gd name="connsiteX2" fmla="*/ 2611581 w 2611581"/>
                <a:gd name="connsiteY2" fmla="*/ 2565670 h 2565670"/>
                <a:gd name="connsiteX3" fmla="*/ 0 w 2611581"/>
                <a:gd name="connsiteY3" fmla="*/ 2542904 h 2565670"/>
                <a:gd name="connsiteX4" fmla="*/ 895288 w 2611581"/>
                <a:gd name="connsiteY4" fmla="*/ 1 h 2565670"/>
                <a:gd name="connsiteX0" fmla="*/ 895288 w 2611581"/>
                <a:gd name="connsiteY0" fmla="*/ 1 h 2565670"/>
                <a:gd name="connsiteX1" fmla="*/ 2599366 w 2611581"/>
                <a:gd name="connsiteY1" fmla="*/ 0 h 2565670"/>
                <a:gd name="connsiteX2" fmla="*/ 2611581 w 2611581"/>
                <a:gd name="connsiteY2" fmla="*/ 2565670 h 2565670"/>
                <a:gd name="connsiteX3" fmla="*/ 0 w 2611581"/>
                <a:gd name="connsiteY3" fmla="*/ 2542904 h 2565670"/>
                <a:gd name="connsiteX4" fmla="*/ 895288 w 2611581"/>
                <a:gd name="connsiteY4" fmla="*/ 1 h 2565670"/>
                <a:gd name="connsiteX0" fmla="*/ 895288 w 2611581"/>
                <a:gd name="connsiteY0" fmla="*/ 1 h 2565670"/>
                <a:gd name="connsiteX1" fmla="*/ 2599366 w 2611581"/>
                <a:gd name="connsiteY1" fmla="*/ 0 h 2565670"/>
                <a:gd name="connsiteX2" fmla="*/ 2611581 w 2611581"/>
                <a:gd name="connsiteY2" fmla="*/ 2565670 h 2565670"/>
                <a:gd name="connsiteX3" fmla="*/ 0 w 2611581"/>
                <a:gd name="connsiteY3" fmla="*/ 2545750 h 2565670"/>
                <a:gd name="connsiteX4" fmla="*/ 895288 w 2611581"/>
                <a:gd name="connsiteY4" fmla="*/ 1 h 2565670"/>
                <a:gd name="connsiteX0" fmla="*/ 1544433 w 3260726"/>
                <a:gd name="connsiteY0" fmla="*/ 1 h 2565670"/>
                <a:gd name="connsiteX1" fmla="*/ 3248511 w 3260726"/>
                <a:gd name="connsiteY1" fmla="*/ 0 h 2565670"/>
                <a:gd name="connsiteX2" fmla="*/ 3260726 w 3260726"/>
                <a:gd name="connsiteY2" fmla="*/ 2565670 h 2565670"/>
                <a:gd name="connsiteX3" fmla="*/ 0 w 3260726"/>
                <a:gd name="connsiteY3" fmla="*/ 2521058 h 2565670"/>
                <a:gd name="connsiteX4" fmla="*/ 1544433 w 3260726"/>
                <a:gd name="connsiteY4" fmla="*/ 1 h 2565670"/>
                <a:gd name="connsiteX0" fmla="*/ 921784 w 3260726"/>
                <a:gd name="connsiteY0" fmla="*/ 12347 h 2565670"/>
                <a:gd name="connsiteX1" fmla="*/ 3248511 w 3260726"/>
                <a:gd name="connsiteY1" fmla="*/ 0 h 2565670"/>
                <a:gd name="connsiteX2" fmla="*/ 3260726 w 3260726"/>
                <a:gd name="connsiteY2" fmla="*/ 2565670 h 2565670"/>
                <a:gd name="connsiteX3" fmla="*/ 0 w 3260726"/>
                <a:gd name="connsiteY3" fmla="*/ 2521058 h 2565670"/>
                <a:gd name="connsiteX4" fmla="*/ 921784 w 3260726"/>
                <a:gd name="connsiteY4" fmla="*/ 12347 h 2565670"/>
                <a:gd name="connsiteX0" fmla="*/ 921784 w 3260726"/>
                <a:gd name="connsiteY0" fmla="*/ 12347 h 2565670"/>
                <a:gd name="connsiteX1" fmla="*/ 2321160 w 3260726"/>
                <a:gd name="connsiteY1" fmla="*/ 0 h 2565670"/>
                <a:gd name="connsiteX2" fmla="*/ 3260726 w 3260726"/>
                <a:gd name="connsiteY2" fmla="*/ 2565670 h 2565670"/>
                <a:gd name="connsiteX3" fmla="*/ 0 w 3260726"/>
                <a:gd name="connsiteY3" fmla="*/ 2521058 h 2565670"/>
                <a:gd name="connsiteX4" fmla="*/ 921784 w 3260726"/>
                <a:gd name="connsiteY4" fmla="*/ 12347 h 2565670"/>
                <a:gd name="connsiteX0" fmla="*/ 921784 w 2322228"/>
                <a:gd name="connsiteY0" fmla="*/ 12347 h 2565670"/>
                <a:gd name="connsiteX1" fmla="*/ 2321160 w 2322228"/>
                <a:gd name="connsiteY1" fmla="*/ 0 h 2565670"/>
                <a:gd name="connsiteX2" fmla="*/ 2320129 w 2322228"/>
                <a:gd name="connsiteY2" fmla="*/ 2565670 h 2565670"/>
                <a:gd name="connsiteX3" fmla="*/ 0 w 2322228"/>
                <a:gd name="connsiteY3" fmla="*/ 2521058 h 2565670"/>
                <a:gd name="connsiteX4" fmla="*/ 921784 w 2322228"/>
                <a:gd name="connsiteY4" fmla="*/ 12347 h 2565670"/>
                <a:gd name="connsiteX0" fmla="*/ 921784 w 2322228"/>
                <a:gd name="connsiteY0" fmla="*/ 0 h 2571841"/>
                <a:gd name="connsiteX1" fmla="*/ 2321160 w 2322228"/>
                <a:gd name="connsiteY1" fmla="*/ 6171 h 2571841"/>
                <a:gd name="connsiteX2" fmla="*/ 2320129 w 2322228"/>
                <a:gd name="connsiteY2" fmla="*/ 2571841 h 2571841"/>
                <a:gd name="connsiteX3" fmla="*/ 0 w 2322228"/>
                <a:gd name="connsiteY3" fmla="*/ 2527229 h 2571841"/>
                <a:gd name="connsiteX4" fmla="*/ 921784 w 2322228"/>
                <a:gd name="connsiteY4" fmla="*/ 0 h 2571841"/>
                <a:gd name="connsiteX0" fmla="*/ 921784 w 2611583"/>
                <a:gd name="connsiteY0" fmla="*/ 0 h 2540977"/>
                <a:gd name="connsiteX1" fmla="*/ 2321160 w 2611583"/>
                <a:gd name="connsiteY1" fmla="*/ 6171 h 2540977"/>
                <a:gd name="connsiteX2" fmla="*/ 2611583 w 2611583"/>
                <a:gd name="connsiteY2" fmla="*/ 2540977 h 2540977"/>
                <a:gd name="connsiteX3" fmla="*/ 0 w 2611583"/>
                <a:gd name="connsiteY3" fmla="*/ 2527229 h 2540977"/>
                <a:gd name="connsiteX4" fmla="*/ 921784 w 2611583"/>
                <a:gd name="connsiteY4" fmla="*/ 0 h 2540977"/>
                <a:gd name="connsiteX0" fmla="*/ 921784 w 2611583"/>
                <a:gd name="connsiteY0" fmla="*/ 2 h 2540979"/>
                <a:gd name="connsiteX1" fmla="*/ 2572870 w 2611583"/>
                <a:gd name="connsiteY1" fmla="*/ 0 h 2540979"/>
                <a:gd name="connsiteX2" fmla="*/ 2611583 w 2611583"/>
                <a:gd name="connsiteY2" fmla="*/ 2540979 h 2540979"/>
                <a:gd name="connsiteX3" fmla="*/ 0 w 2611583"/>
                <a:gd name="connsiteY3" fmla="*/ 2527231 h 2540979"/>
                <a:gd name="connsiteX4" fmla="*/ 921784 w 2611583"/>
                <a:gd name="connsiteY4" fmla="*/ 2 h 2540979"/>
                <a:gd name="connsiteX0" fmla="*/ 921784 w 2705467"/>
                <a:gd name="connsiteY0" fmla="*/ 0 h 2540977"/>
                <a:gd name="connsiteX1" fmla="*/ 2705349 w 2705467"/>
                <a:gd name="connsiteY1" fmla="*/ 6171 h 2540977"/>
                <a:gd name="connsiteX2" fmla="*/ 2611583 w 2705467"/>
                <a:gd name="connsiteY2" fmla="*/ 2540977 h 2540977"/>
                <a:gd name="connsiteX3" fmla="*/ 0 w 2705467"/>
                <a:gd name="connsiteY3" fmla="*/ 2527229 h 2540977"/>
                <a:gd name="connsiteX4" fmla="*/ 921784 w 2705467"/>
                <a:gd name="connsiteY4" fmla="*/ 0 h 2540977"/>
                <a:gd name="connsiteX0" fmla="*/ 921784 w 2718702"/>
                <a:gd name="connsiteY0" fmla="*/ 2 h 2540979"/>
                <a:gd name="connsiteX1" fmla="*/ 2718597 w 2718702"/>
                <a:gd name="connsiteY1" fmla="*/ 0 h 2540979"/>
                <a:gd name="connsiteX2" fmla="*/ 2611583 w 2718702"/>
                <a:gd name="connsiteY2" fmla="*/ 2540979 h 2540979"/>
                <a:gd name="connsiteX3" fmla="*/ 0 w 2718702"/>
                <a:gd name="connsiteY3" fmla="*/ 2527231 h 2540979"/>
                <a:gd name="connsiteX4" fmla="*/ 921784 w 2718702"/>
                <a:gd name="connsiteY4" fmla="*/ 2 h 2540979"/>
                <a:gd name="connsiteX0" fmla="*/ 921784 w 2679012"/>
                <a:gd name="connsiteY0" fmla="*/ 0 h 2540977"/>
                <a:gd name="connsiteX1" fmla="*/ 2678853 w 2679012"/>
                <a:gd name="connsiteY1" fmla="*/ 6171 h 2540977"/>
                <a:gd name="connsiteX2" fmla="*/ 2611583 w 2679012"/>
                <a:gd name="connsiteY2" fmla="*/ 2540977 h 2540977"/>
                <a:gd name="connsiteX3" fmla="*/ 0 w 2679012"/>
                <a:gd name="connsiteY3" fmla="*/ 2527229 h 2540977"/>
                <a:gd name="connsiteX4" fmla="*/ 921784 w 2679012"/>
                <a:gd name="connsiteY4" fmla="*/ 0 h 25409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79012" h="2540977">
                  <a:moveTo>
                    <a:pt x="921784" y="0"/>
                  </a:moveTo>
                  <a:lnTo>
                    <a:pt x="2678853" y="6171"/>
                  </a:lnTo>
                  <a:cubicBezTo>
                    <a:pt x="2682925" y="861394"/>
                    <a:pt x="2607511" y="1685754"/>
                    <a:pt x="2611583" y="2540977"/>
                  </a:cubicBezTo>
                  <a:lnTo>
                    <a:pt x="0" y="2527229"/>
                  </a:lnTo>
                  <a:lnTo>
                    <a:pt x="921784" y="0"/>
                  </a:lnTo>
                  <a:close/>
                </a:path>
              </a:pathLst>
            </a:custGeom>
            <a:blipFill rotWithShape="0">
              <a:blip r:embed="rId2">
                <a:duotone>
                  <a:schemeClr val="bg2">
                    <a:shade val="76000"/>
                    <a:satMod val="180000"/>
                  </a:schemeClr>
                  <a:schemeClr val="bg2">
                    <a:tint val="80000"/>
                    <a:satMod val="120000"/>
                    <a:lumMod val="180000"/>
                  </a:schemeClr>
                </a:duotone>
              </a:blip>
              <a:stretch>
                <a:fillRect l="-114598" r="-265621" b="-28686"/>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Rectangle 20">
              <a:extLst>
                <a:ext uri="{FF2B5EF4-FFF2-40B4-BE49-F238E27FC236}">
                  <a16:creationId xmlns:a16="http://schemas.microsoft.com/office/drawing/2014/main" xmlns="" id="{03DB1AC6-5430-4CD3-BD83-86E675A11A3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white">
            <a:xfrm>
              <a:off x="2211875" y="5257482"/>
              <a:ext cx="2586931" cy="1619837"/>
            </a:xfrm>
            <a:custGeom>
              <a:avLst/>
              <a:gdLst>
                <a:gd name="connsiteX0" fmla="*/ 0 w 2611581"/>
                <a:gd name="connsiteY0" fmla="*/ 0 h 4303713"/>
                <a:gd name="connsiteX1" fmla="*/ 2611581 w 2611581"/>
                <a:gd name="connsiteY1" fmla="*/ 0 h 4303713"/>
                <a:gd name="connsiteX2" fmla="*/ 2611581 w 2611581"/>
                <a:gd name="connsiteY2" fmla="*/ 4303713 h 4303713"/>
                <a:gd name="connsiteX3" fmla="*/ 0 w 2611581"/>
                <a:gd name="connsiteY3" fmla="*/ 4303713 h 4303713"/>
                <a:gd name="connsiteX4" fmla="*/ 0 w 2611581"/>
                <a:gd name="connsiteY4" fmla="*/ 0 h 4303713"/>
                <a:gd name="connsiteX0" fmla="*/ 0 w 2611581"/>
                <a:gd name="connsiteY0" fmla="*/ 0 h 4314104"/>
                <a:gd name="connsiteX1" fmla="*/ 2611581 w 2611581"/>
                <a:gd name="connsiteY1" fmla="*/ 0 h 4314104"/>
                <a:gd name="connsiteX2" fmla="*/ 2611581 w 2611581"/>
                <a:gd name="connsiteY2" fmla="*/ 4303713 h 4314104"/>
                <a:gd name="connsiteX3" fmla="*/ 1693718 w 2611581"/>
                <a:gd name="connsiteY3" fmla="*/ 4314104 h 4314104"/>
                <a:gd name="connsiteX4" fmla="*/ 0 w 2611581"/>
                <a:gd name="connsiteY4" fmla="*/ 0 h 4314104"/>
                <a:gd name="connsiteX0" fmla="*/ 0 w 2611581"/>
                <a:gd name="connsiteY0" fmla="*/ 0 h 4314104"/>
                <a:gd name="connsiteX1" fmla="*/ 2611581 w 2611581"/>
                <a:gd name="connsiteY1" fmla="*/ 0 h 4314104"/>
                <a:gd name="connsiteX2" fmla="*/ 2611581 w 2611581"/>
                <a:gd name="connsiteY2" fmla="*/ 4303713 h 4314104"/>
                <a:gd name="connsiteX3" fmla="*/ 1963882 w 2611581"/>
                <a:gd name="connsiteY3" fmla="*/ 4314104 h 4314104"/>
                <a:gd name="connsiteX4" fmla="*/ 0 w 2611581"/>
                <a:gd name="connsiteY4" fmla="*/ 0 h 4314104"/>
                <a:gd name="connsiteX0" fmla="*/ 0 w 2611581"/>
                <a:gd name="connsiteY0" fmla="*/ 0 h 4303713"/>
                <a:gd name="connsiteX1" fmla="*/ 2611581 w 2611581"/>
                <a:gd name="connsiteY1" fmla="*/ 0 h 4303713"/>
                <a:gd name="connsiteX2" fmla="*/ 2611581 w 2611581"/>
                <a:gd name="connsiteY2" fmla="*/ 4303713 h 4303713"/>
                <a:gd name="connsiteX3" fmla="*/ 2213264 w 2611581"/>
                <a:gd name="connsiteY3" fmla="*/ 4293322 h 4303713"/>
                <a:gd name="connsiteX4" fmla="*/ 0 w 2611581"/>
                <a:gd name="connsiteY4" fmla="*/ 0 h 4303713"/>
                <a:gd name="connsiteX0" fmla="*/ 0 w 2611581"/>
                <a:gd name="connsiteY0" fmla="*/ 0 h 4303713"/>
                <a:gd name="connsiteX1" fmla="*/ 2611581 w 2611581"/>
                <a:gd name="connsiteY1" fmla="*/ 0 h 4303713"/>
                <a:gd name="connsiteX2" fmla="*/ 2611581 w 2611581"/>
                <a:gd name="connsiteY2" fmla="*/ 4303713 h 4303713"/>
                <a:gd name="connsiteX3" fmla="*/ 2171701 w 2611581"/>
                <a:gd name="connsiteY3" fmla="*/ 3638695 h 4303713"/>
                <a:gd name="connsiteX4" fmla="*/ 0 w 2611581"/>
                <a:gd name="connsiteY4" fmla="*/ 0 h 4303713"/>
                <a:gd name="connsiteX0" fmla="*/ 0 w 2720934"/>
                <a:gd name="connsiteY0" fmla="*/ 268283 h 4303713"/>
                <a:gd name="connsiteX1" fmla="*/ 2720934 w 2720934"/>
                <a:gd name="connsiteY1" fmla="*/ 0 h 4303713"/>
                <a:gd name="connsiteX2" fmla="*/ 2720934 w 2720934"/>
                <a:gd name="connsiteY2" fmla="*/ 4303713 h 4303713"/>
                <a:gd name="connsiteX3" fmla="*/ 2281054 w 2720934"/>
                <a:gd name="connsiteY3" fmla="*/ 3638695 h 4303713"/>
                <a:gd name="connsiteX4" fmla="*/ 0 w 2720934"/>
                <a:gd name="connsiteY4" fmla="*/ 268283 h 4303713"/>
                <a:gd name="connsiteX0" fmla="*/ 0 w 2720934"/>
                <a:gd name="connsiteY0" fmla="*/ 268283 h 4303713"/>
                <a:gd name="connsiteX1" fmla="*/ 2720934 w 2720934"/>
                <a:gd name="connsiteY1" fmla="*/ 0 h 4303713"/>
                <a:gd name="connsiteX2" fmla="*/ 2720934 w 2720934"/>
                <a:gd name="connsiteY2" fmla="*/ 4303713 h 4303713"/>
                <a:gd name="connsiteX3" fmla="*/ 2264231 w 2720934"/>
                <a:gd name="connsiteY3" fmla="*/ 3717600 h 4303713"/>
                <a:gd name="connsiteX4" fmla="*/ 0 w 2720934"/>
                <a:gd name="connsiteY4" fmla="*/ 268283 h 4303713"/>
                <a:gd name="connsiteX0" fmla="*/ 0 w 2720934"/>
                <a:gd name="connsiteY0" fmla="*/ 268283 h 4335275"/>
                <a:gd name="connsiteX1" fmla="*/ 2720934 w 2720934"/>
                <a:gd name="connsiteY1" fmla="*/ 0 h 4335275"/>
                <a:gd name="connsiteX2" fmla="*/ 2653639 w 2720934"/>
                <a:gd name="connsiteY2" fmla="*/ 4335275 h 4335275"/>
                <a:gd name="connsiteX3" fmla="*/ 2264231 w 2720934"/>
                <a:gd name="connsiteY3" fmla="*/ 3717600 h 4335275"/>
                <a:gd name="connsiteX4" fmla="*/ 0 w 2720934"/>
                <a:gd name="connsiteY4" fmla="*/ 268283 h 4335275"/>
                <a:gd name="connsiteX0" fmla="*/ 0 w 2737757"/>
                <a:gd name="connsiteY0" fmla="*/ 236721 h 4335275"/>
                <a:gd name="connsiteX1" fmla="*/ 2737757 w 2737757"/>
                <a:gd name="connsiteY1" fmla="*/ 0 h 4335275"/>
                <a:gd name="connsiteX2" fmla="*/ 2670462 w 2737757"/>
                <a:gd name="connsiteY2" fmla="*/ 4335275 h 4335275"/>
                <a:gd name="connsiteX3" fmla="*/ 2281054 w 2737757"/>
                <a:gd name="connsiteY3" fmla="*/ 3717600 h 4335275"/>
                <a:gd name="connsiteX4" fmla="*/ 0 w 2737757"/>
                <a:gd name="connsiteY4" fmla="*/ 236721 h 4335275"/>
                <a:gd name="connsiteX0" fmla="*/ 0 w 2729346"/>
                <a:gd name="connsiteY0" fmla="*/ 0 h 4098554"/>
                <a:gd name="connsiteX1" fmla="*/ 2729346 w 2729346"/>
                <a:gd name="connsiteY1" fmla="*/ 126250 h 4098554"/>
                <a:gd name="connsiteX2" fmla="*/ 2670462 w 2729346"/>
                <a:gd name="connsiteY2" fmla="*/ 4098554 h 4098554"/>
                <a:gd name="connsiteX3" fmla="*/ 2281054 w 2729346"/>
                <a:gd name="connsiteY3" fmla="*/ 3480879 h 4098554"/>
                <a:gd name="connsiteX4" fmla="*/ 0 w 2729346"/>
                <a:gd name="connsiteY4" fmla="*/ 0 h 4098554"/>
                <a:gd name="connsiteX0" fmla="*/ 0 w 2720934"/>
                <a:gd name="connsiteY0" fmla="*/ 0 h 4098554"/>
                <a:gd name="connsiteX1" fmla="*/ 2720934 w 2720934"/>
                <a:gd name="connsiteY1" fmla="*/ 31562 h 4098554"/>
                <a:gd name="connsiteX2" fmla="*/ 2670462 w 2720934"/>
                <a:gd name="connsiteY2" fmla="*/ 4098554 h 4098554"/>
                <a:gd name="connsiteX3" fmla="*/ 2281054 w 2720934"/>
                <a:gd name="connsiteY3" fmla="*/ 3480879 h 4098554"/>
                <a:gd name="connsiteX4" fmla="*/ 0 w 2720934"/>
                <a:gd name="connsiteY4" fmla="*/ 0 h 4098554"/>
                <a:gd name="connsiteX0" fmla="*/ 0 w 2720934"/>
                <a:gd name="connsiteY0" fmla="*/ 15782 h 4114336"/>
                <a:gd name="connsiteX1" fmla="*/ 2720934 w 2720934"/>
                <a:gd name="connsiteY1" fmla="*/ 0 h 4114336"/>
                <a:gd name="connsiteX2" fmla="*/ 2670462 w 2720934"/>
                <a:gd name="connsiteY2" fmla="*/ 4114336 h 4114336"/>
                <a:gd name="connsiteX3" fmla="*/ 2281054 w 2720934"/>
                <a:gd name="connsiteY3" fmla="*/ 3496661 h 4114336"/>
                <a:gd name="connsiteX4" fmla="*/ 0 w 2720934"/>
                <a:gd name="connsiteY4" fmla="*/ 15782 h 4114336"/>
                <a:gd name="connsiteX0" fmla="*/ 0 w 2820289"/>
                <a:gd name="connsiteY0" fmla="*/ 15782 h 4114336"/>
                <a:gd name="connsiteX1" fmla="*/ 2820289 w 2820289"/>
                <a:gd name="connsiteY1" fmla="*/ 0 h 4114336"/>
                <a:gd name="connsiteX2" fmla="*/ 2769817 w 2820289"/>
                <a:gd name="connsiteY2" fmla="*/ 4114336 h 4114336"/>
                <a:gd name="connsiteX3" fmla="*/ 2380409 w 2820289"/>
                <a:gd name="connsiteY3" fmla="*/ 3496661 h 4114336"/>
                <a:gd name="connsiteX4" fmla="*/ 0 w 2820289"/>
                <a:gd name="connsiteY4" fmla="*/ 15782 h 4114336"/>
                <a:gd name="connsiteX0" fmla="*/ 0 w 2820289"/>
                <a:gd name="connsiteY0" fmla="*/ 15782 h 4114336"/>
                <a:gd name="connsiteX1" fmla="*/ 2820289 w 2820289"/>
                <a:gd name="connsiteY1" fmla="*/ 0 h 4114336"/>
                <a:gd name="connsiteX2" fmla="*/ 2769817 w 2820289"/>
                <a:gd name="connsiteY2" fmla="*/ 4114336 h 4114336"/>
                <a:gd name="connsiteX3" fmla="*/ 2362876 w 2820289"/>
                <a:gd name="connsiteY3" fmla="*/ 3517980 h 4114336"/>
                <a:gd name="connsiteX4" fmla="*/ 0 w 2820289"/>
                <a:gd name="connsiteY4" fmla="*/ 15782 h 4114336"/>
                <a:gd name="connsiteX0" fmla="*/ 0 w 2820289"/>
                <a:gd name="connsiteY0" fmla="*/ 15782 h 4114336"/>
                <a:gd name="connsiteX1" fmla="*/ 2820289 w 2820289"/>
                <a:gd name="connsiteY1" fmla="*/ 0 h 4114336"/>
                <a:gd name="connsiteX2" fmla="*/ 2763972 w 2820289"/>
                <a:gd name="connsiteY2" fmla="*/ 4114336 h 4114336"/>
                <a:gd name="connsiteX3" fmla="*/ 2362876 w 2820289"/>
                <a:gd name="connsiteY3" fmla="*/ 3517980 h 4114336"/>
                <a:gd name="connsiteX4" fmla="*/ 0 w 2820289"/>
                <a:gd name="connsiteY4" fmla="*/ 15782 h 4114336"/>
                <a:gd name="connsiteX0" fmla="*/ 0 w 3721149"/>
                <a:gd name="connsiteY0" fmla="*/ 0 h 4269703"/>
                <a:gd name="connsiteX1" fmla="*/ 3721149 w 3721149"/>
                <a:gd name="connsiteY1" fmla="*/ 155367 h 4269703"/>
                <a:gd name="connsiteX2" fmla="*/ 3664832 w 3721149"/>
                <a:gd name="connsiteY2" fmla="*/ 4269703 h 4269703"/>
                <a:gd name="connsiteX3" fmla="*/ 3263736 w 3721149"/>
                <a:gd name="connsiteY3" fmla="*/ 3673347 h 4269703"/>
                <a:gd name="connsiteX4" fmla="*/ 0 w 3721149"/>
                <a:gd name="connsiteY4" fmla="*/ 0 h 4269703"/>
                <a:gd name="connsiteX0" fmla="*/ 0 w 3721149"/>
                <a:gd name="connsiteY0" fmla="*/ 0 h 4289488"/>
                <a:gd name="connsiteX1" fmla="*/ 3721149 w 3721149"/>
                <a:gd name="connsiteY1" fmla="*/ 155367 h 4289488"/>
                <a:gd name="connsiteX2" fmla="*/ 3664832 w 3721149"/>
                <a:gd name="connsiteY2" fmla="*/ 4269703 h 4289488"/>
                <a:gd name="connsiteX3" fmla="*/ 1705997 w 3721149"/>
                <a:gd name="connsiteY3" fmla="*/ 4289488 h 4289488"/>
                <a:gd name="connsiteX4" fmla="*/ 0 w 3721149"/>
                <a:gd name="connsiteY4" fmla="*/ 0 h 4289488"/>
                <a:gd name="connsiteX0" fmla="*/ 0 w 3664846"/>
                <a:gd name="connsiteY0" fmla="*/ 15785 h 4305273"/>
                <a:gd name="connsiteX1" fmla="*/ 3664846 w 3664846"/>
                <a:gd name="connsiteY1" fmla="*/ 0 h 4305273"/>
                <a:gd name="connsiteX2" fmla="*/ 3664832 w 3664846"/>
                <a:gd name="connsiteY2" fmla="*/ 4285488 h 4305273"/>
                <a:gd name="connsiteX3" fmla="*/ 1705997 w 3664846"/>
                <a:gd name="connsiteY3" fmla="*/ 4305273 h 4305273"/>
                <a:gd name="connsiteX4" fmla="*/ 0 w 3664846"/>
                <a:gd name="connsiteY4" fmla="*/ 15785 h 43052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64846" h="4305273">
                  <a:moveTo>
                    <a:pt x="0" y="15785"/>
                  </a:moveTo>
                  <a:lnTo>
                    <a:pt x="3664846" y="0"/>
                  </a:lnTo>
                  <a:cubicBezTo>
                    <a:pt x="3664841" y="1428496"/>
                    <a:pt x="3664837" y="2856992"/>
                    <a:pt x="3664832" y="4285488"/>
                  </a:cubicBezTo>
                  <a:lnTo>
                    <a:pt x="1705997" y="4305273"/>
                  </a:lnTo>
                  <a:lnTo>
                    <a:pt x="0" y="15785"/>
                  </a:lnTo>
                  <a:close/>
                </a:path>
              </a:pathLst>
            </a:custGeom>
            <a:blipFill rotWithShape="0">
              <a:blip r:embed="rId3" cstate="print">
                <a:duotone>
                  <a:schemeClr val="bg2">
                    <a:shade val="76000"/>
                    <a:satMod val="180000"/>
                  </a:schemeClr>
                  <a:schemeClr val="bg2">
                    <a:tint val="80000"/>
                    <a:satMod val="120000"/>
                    <a:lumMod val="180000"/>
                  </a:schemeClr>
                </a:duotone>
              </a:blip>
              <a:stretch>
                <a:fillRect l="-163116" t="-323529" r="-398251"/>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xmlns="" id="{78326E10-C8CB-487F-A110-F861268DE619}"/>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2360612" y="0"/>
            <a:ext cx="2436813" cy="6858001"/>
            <a:chOff x="1320800" y="0"/>
            <a:chExt cx="2436813" cy="6858001"/>
          </a:xfrm>
        </p:grpSpPr>
        <p:sp>
          <p:nvSpPr>
            <p:cNvPr id="16" name="Freeform 6">
              <a:extLst>
                <a:ext uri="{FF2B5EF4-FFF2-40B4-BE49-F238E27FC236}">
                  <a16:creationId xmlns:a16="http://schemas.microsoft.com/office/drawing/2014/main" xmlns="" id="{3279962B-46D2-4E19-B632-39B80D1E80A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7" name="Freeform 7">
              <a:extLst>
                <a:ext uri="{FF2B5EF4-FFF2-40B4-BE49-F238E27FC236}">
                  <a16:creationId xmlns:a16="http://schemas.microsoft.com/office/drawing/2014/main" xmlns="" id="{321A335A-53CB-4C17-AB51-5D9C2DCB45E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8" name="Freeform 8">
              <a:extLst>
                <a:ext uri="{FF2B5EF4-FFF2-40B4-BE49-F238E27FC236}">
                  <a16:creationId xmlns:a16="http://schemas.microsoft.com/office/drawing/2014/main" xmlns="" id="{A0E0D557-405B-469F-AEDE-4E3404AA416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9" name="Freeform 9">
              <a:extLst>
                <a:ext uri="{FF2B5EF4-FFF2-40B4-BE49-F238E27FC236}">
                  <a16:creationId xmlns:a16="http://schemas.microsoft.com/office/drawing/2014/main" xmlns="" id="{D8D4E62F-9393-40A6-9E85-9F3B59C4628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20" name="Freeform 10">
              <a:extLst>
                <a:ext uri="{FF2B5EF4-FFF2-40B4-BE49-F238E27FC236}">
                  <a16:creationId xmlns:a16="http://schemas.microsoft.com/office/drawing/2014/main" xmlns="" id="{FABD11B1-DE89-45BC-8204-968C88AADC3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21" name="Freeform 11">
              <a:extLst>
                <a:ext uri="{FF2B5EF4-FFF2-40B4-BE49-F238E27FC236}">
                  <a16:creationId xmlns:a16="http://schemas.microsoft.com/office/drawing/2014/main" xmlns="" id="{AFA4965A-1FBC-44B8-B96A-3F5275C3AEF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1">
            <a:extLst>
              <a:ext uri="{FF2B5EF4-FFF2-40B4-BE49-F238E27FC236}">
                <a16:creationId xmlns:a16="http://schemas.microsoft.com/office/drawing/2014/main" xmlns="" id="{14F5AAD4-F7BD-43A2-8942-38CE73F30D64}"/>
              </a:ext>
            </a:extLst>
          </p:cNvPr>
          <p:cNvSpPr>
            <a:spLocks noGrp="1"/>
          </p:cNvSpPr>
          <p:nvPr>
            <p:ph type="title"/>
          </p:nvPr>
        </p:nvSpPr>
        <p:spPr>
          <a:xfrm>
            <a:off x="3962399" y="685800"/>
            <a:ext cx="7345891" cy="1413933"/>
          </a:xfrm>
        </p:spPr>
        <p:txBody>
          <a:bodyPr>
            <a:normAutofit/>
          </a:bodyPr>
          <a:lstStyle/>
          <a:p>
            <a:r>
              <a:rPr lang="fr-FR" dirty="0">
                <a:effectLst/>
                <a:latin typeface="Calibri" panose="020F0502020204030204" pitchFamily="34" charset="0"/>
                <a:ea typeface="Times New Roman" panose="02020603050405020304" pitchFamily="18" charset="0"/>
                <a:cs typeface="Arial" panose="020B0604020202020204" pitchFamily="34" charset="0"/>
              </a:rPr>
              <a:t>Les symptômes du syndrome inflammatoire </a:t>
            </a:r>
            <a:endParaRPr lang="en-US" dirty="0"/>
          </a:p>
        </p:txBody>
      </p:sp>
      <p:pic>
        <p:nvPicPr>
          <p:cNvPr id="5" name="Picture 4" descr="Gros plan sur des boîtes de pilules non-ouvertes">
            <a:extLst>
              <a:ext uri="{FF2B5EF4-FFF2-40B4-BE49-F238E27FC236}">
                <a16:creationId xmlns:a16="http://schemas.microsoft.com/office/drawing/2014/main" xmlns="" id="{9CDFBAB1-1179-E284-1800-708DA207C073}"/>
              </a:ext>
            </a:extLst>
          </p:cNvPr>
          <p:cNvPicPr>
            <a:picLocks noChangeAspect="1"/>
          </p:cNvPicPr>
          <p:nvPr/>
        </p:nvPicPr>
        <p:blipFill rotWithShape="1">
          <a:blip r:embed="rId4"/>
          <a:srcRect l="36444" r="30392"/>
          <a:stretch/>
        </p:blipFill>
        <p:spPr>
          <a:xfrm>
            <a:off x="20" y="10"/>
            <a:ext cx="3459143" cy="6857990"/>
          </a:xfrm>
          <a:custGeom>
            <a:avLst/>
            <a:gdLst/>
            <a:ahLst/>
            <a:cxnLst/>
            <a:rect l="l" t="t" r="r" b="b"/>
            <a:pathLst>
              <a:path w="3458633" h="6858000">
                <a:moveTo>
                  <a:pt x="0" y="0"/>
                </a:moveTo>
                <a:lnTo>
                  <a:pt x="3174999" y="0"/>
                </a:lnTo>
                <a:lnTo>
                  <a:pt x="2294466" y="5223932"/>
                </a:lnTo>
                <a:lnTo>
                  <a:pt x="3458633" y="6853767"/>
                </a:lnTo>
                <a:lnTo>
                  <a:pt x="0" y="6858000"/>
                </a:lnTo>
                <a:lnTo>
                  <a:pt x="0" y="0"/>
                </a:lnTo>
                <a:close/>
              </a:path>
            </a:pathLst>
          </a:custGeom>
          <a:ln w="38100">
            <a:noFill/>
          </a:ln>
          <a:effectLst/>
        </p:spPr>
      </p:pic>
      <p:sp>
        <p:nvSpPr>
          <p:cNvPr id="3" name="Content Placeholder 2">
            <a:extLst>
              <a:ext uri="{FF2B5EF4-FFF2-40B4-BE49-F238E27FC236}">
                <a16:creationId xmlns:a16="http://schemas.microsoft.com/office/drawing/2014/main" xmlns="" id="{51C588F4-9023-4468-A4AA-45197AAEB68C}"/>
              </a:ext>
            </a:extLst>
          </p:cNvPr>
          <p:cNvSpPr>
            <a:spLocks noGrp="1"/>
          </p:cNvSpPr>
          <p:nvPr>
            <p:ph sz="quarter" idx="13"/>
          </p:nvPr>
        </p:nvSpPr>
        <p:spPr>
          <a:xfrm>
            <a:off x="3843867" y="2048933"/>
            <a:ext cx="7659156" cy="3742267"/>
          </a:xfrm>
        </p:spPr>
        <p:txBody>
          <a:bodyPr numCol="2">
            <a:normAutofit/>
          </a:bodyPr>
          <a:lstStyle/>
          <a:p>
            <a:pPr marL="0" indent="0">
              <a:lnSpc>
                <a:spcPct val="90000"/>
              </a:lnSpc>
              <a:buNone/>
            </a:pPr>
            <a:endParaRPr lang="fr-FR" sz="1300" dirty="0"/>
          </a:p>
          <a:p>
            <a:pPr>
              <a:lnSpc>
                <a:spcPct val="90000"/>
              </a:lnSpc>
            </a:pPr>
            <a:r>
              <a:rPr lang="fr-FR" sz="1300" dirty="0"/>
              <a:t>1. Fièvre :On peut avoir une température corporelle plus élevée que d'habitude, souvent à cause d'une infection ou d'une inflammation.</a:t>
            </a:r>
          </a:p>
          <a:p>
            <a:pPr>
              <a:lnSpc>
                <a:spcPct val="90000"/>
              </a:lnSpc>
            </a:pPr>
            <a:endParaRPr lang="fr-FR" sz="1300" dirty="0"/>
          </a:p>
          <a:p>
            <a:pPr>
              <a:lnSpc>
                <a:spcPct val="90000"/>
              </a:lnSpc>
            </a:pPr>
            <a:r>
              <a:rPr lang="fr-FR" sz="1300" dirty="0"/>
              <a:t>2. Douleur : On peut ressentir des douleurs, soit à un endroit précis, soit partout, à cause de l'inflammation des tissus.</a:t>
            </a:r>
          </a:p>
          <a:p>
            <a:pPr>
              <a:lnSpc>
                <a:spcPct val="90000"/>
              </a:lnSpc>
            </a:pPr>
            <a:endParaRPr lang="fr-FR" sz="1300" dirty="0"/>
          </a:p>
          <a:p>
            <a:pPr>
              <a:lnSpc>
                <a:spcPct val="90000"/>
              </a:lnSpc>
            </a:pPr>
            <a:r>
              <a:rPr lang="fr-FR" sz="1300" dirty="0"/>
              <a:t>3. Rougeur et gonflement :Les endroits touchés peuvent devenir rouges, chauds et gonflés à cause de plus de sang qui circule et de la réaction inflammatoire.</a:t>
            </a:r>
          </a:p>
          <a:p>
            <a:pPr>
              <a:lnSpc>
                <a:spcPct val="90000"/>
              </a:lnSpc>
            </a:pPr>
            <a:endParaRPr lang="fr-FR" sz="1300" dirty="0"/>
          </a:p>
          <a:p>
            <a:pPr>
              <a:lnSpc>
                <a:spcPct val="90000"/>
              </a:lnSpc>
            </a:pPr>
            <a:r>
              <a:rPr lang="fr-FR" sz="1300" dirty="0"/>
              <a:t>4. Fatigue :On peut se sentir très fatigué ou faible, surtout si l'inflammation dure longtemps ou est intense.</a:t>
            </a:r>
          </a:p>
          <a:p>
            <a:pPr>
              <a:lnSpc>
                <a:spcPct val="90000"/>
              </a:lnSpc>
            </a:pPr>
            <a:endParaRPr lang="fr-FR" sz="1300" dirty="0"/>
          </a:p>
          <a:p>
            <a:pPr>
              <a:lnSpc>
                <a:spcPct val="90000"/>
              </a:lnSpc>
            </a:pPr>
            <a:r>
              <a:rPr lang="fr-FR" sz="1300" dirty="0"/>
              <a:t>5. Perte d'appétit :On peut ne pas avoir envie de manger autant à cause de la réponse inflammatoire du corps.</a:t>
            </a:r>
          </a:p>
          <a:p>
            <a:pPr>
              <a:lnSpc>
                <a:spcPct val="90000"/>
              </a:lnSpc>
            </a:pPr>
            <a:endParaRPr lang="fr-FR" sz="1300" dirty="0"/>
          </a:p>
          <a:p>
            <a:pPr>
              <a:lnSpc>
                <a:spcPct val="90000"/>
              </a:lnSpc>
            </a:pPr>
            <a:r>
              <a:rPr lang="fr-FR" sz="1300" dirty="0"/>
              <a:t>6. Symptômes spécifiques :Selon ce qui cause l'inflammation, on peut aussi avoir d'autres signes comme des éruptions cutanées, des maux de tête, des douleurs dans les articulations, et d'autres choses encore. Ces signes aident à comprendre et à traiter les problèmes liés à l'inflammation.</a:t>
            </a:r>
            <a:endParaRPr lang="en-US" sz="1300" dirty="0"/>
          </a:p>
        </p:txBody>
      </p:sp>
    </p:spTree>
    <p:extLst>
      <p:ext uri="{BB962C8B-B14F-4D97-AF65-F5344CB8AC3E}">
        <p14:creationId xmlns:p14="http://schemas.microsoft.com/office/powerpoint/2010/main" xmlns="" val="3687511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wheel(1)">
                                      <p:cBhvr>
                                        <p:cTn id="13" dur="2000"/>
                                        <p:tgtEl>
                                          <p:spTgt spid="3">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1" presetClass="entr" presetSubtype="1" fill="hold" grpId="0"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wheel(1)">
                                      <p:cBhvr>
                                        <p:cTn id="18" dur="20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1" presetClass="entr" presetSubtype="1"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wheel(1)">
                                      <p:cBhvr>
                                        <p:cTn id="23" dur="2000"/>
                                        <p:tgtEl>
                                          <p:spTgt spid="3">
                                            <p:txEl>
                                              <p:pRg st="5" end="5"/>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1" presetClass="entr" presetSubtype="1" fill="hold" grpId="0" nodeType="click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wheel(1)">
                                      <p:cBhvr>
                                        <p:cTn id="28" dur="2000"/>
                                        <p:tgtEl>
                                          <p:spTgt spid="3">
                                            <p:txEl>
                                              <p:pRg st="7" end="7"/>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1" presetClass="entr" presetSubtype="1" fill="hold" grpId="0" nodeType="click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animEffect transition="in" filter="wheel(1)">
                                      <p:cBhvr>
                                        <p:cTn id="33" dur="2000"/>
                                        <p:tgtEl>
                                          <p:spTgt spid="3">
                                            <p:txEl>
                                              <p:pRg st="9" end="9"/>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1" presetClass="entr" presetSubtype="1" fill="hold" grpId="0" nodeType="clickEffect">
                                  <p:stCondLst>
                                    <p:cond delay="0"/>
                                  </p:stCondLst>
                                  <p:childTnLst>
                                    <p:set>
                                      <p:cBhvr>
                                        <p:cTn id="37" dur="1" fill="hold">
                                          <p:stCondLst>
                                            <p:cond delay="0"/>
                                          </p:stCondLst>
                                        </p:cTn>
                                        <p:tgtEl>
                                          <p:spTgt spid="3">
                                            <p:txEl>
                                              <p:pRg st="11" end="11"/>
                                            </p:txEl>
                                          </p:spTgt>
                                        </p:tgtEl>
                                        <p:attrNameLst>
                                          <p:attrName>style.visibility</p:attrName>
                                        </p:attrNameLst>
                                      </p:cBhvr>
                                      <p:to>
                                        <p:strVal val="visible"/>
                                      </p:to>
                                    </p:set>
                                    <p:animEffect transition="in" filter="wheel(1)">
                                      <p:cBhvr>
                                        <p:cTn id="38" dur="20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C8643778-7F6C-4E8D-84D1-D5CDB992819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xmlns="" id="{1D22F88D-6907-48AF-B024-346E855E0D9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xmlns="" id="{821A3B1D-DC09-4293-B7CD-87D3EC54D8AE}"/>
              </a:ext>
            </a:extLst>
          </p:cNvPr>
          <p:cNvSpPr>
            <a:spLocks noGrp="1"/>
          </p:cNvSpPr>
          <p:nvPr>
            <p:ph type="title"/>
          </p:nvPr>
        </p:nvSpPr>
        <p:spPr>
          <a:xfrm>
            <a:off x="496112" y="685801"/>
            <a:ext cx="2743200" cy="5105400"/>
          </a:xfrm>
        </p:spPr>
        <p:txBody>
          <a:bodyPr>
            <a:normAutofit/>
          </a:bodyPr>
          <a:lstStyle/>
          <a:p>
            <a:pPr algn="l"/>
            <a:r>
              <a:rPr lang="fr-FR" sz="2500" b="0" i="0">
                <a:solidFill>
                  <a:srgbClr val="FFFFFF"/>
                </a:solidFill>
                <a:effectLst/>
                <a:latin typeface="-apple-system"/>
              </a:rPr>
              <a:t>Etapes(mécanisme) du syndrome  inflammatoire</a:t>
            </a:r>
            <a:endParaRPr lang="en-US" sz="2500">
              <a:solidFill>
                <a:srgbClr val="FFFFFF"/>
              </a:solidFill>
            </a:endParaRPr>
          </a:p>
        </p:txBody>
      </p:sp>
      <p:grpSp>
        <p:nvGrpSpPr>
          <p:cNvPr id="12" name="Group 11">
            <a:extLst>
              <a:ext uri="{FF2B5EF4-FFF2-40B4-BE49-F238E27FC236}">
                <a16:creationId xmlns:a16="http://schemas.microsoft.com/office/drawing/2014/main" xmlns="" id="{F3842748-48B5-4DD0-A06A-A31C74024A99}"/>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3315292" y="0"/>
            <a:ext cx="2436813" cy="6858001"/>
            <a:chOff x="1320800" y="0"/>
            <a:chExt cx="2436813" cy="6858001"/>
          </a:xfrm>
        </p:grpSpPr>
        <p:sp>
          <p:nvSpPr>
            <p:cNvPr id="21" name="Freeform 6">
              <a:extLst>
                <a:ext uri="{FF2B5EF4-FFF2-40B4-BE49-F238E27FC236}">
                  <a16:creationId xmlns:a16="http://schemas.microsoft.com/office/drawing/2014/main" xmlns="" id="{548E99BE-1071-4690-9B9C-07926CEE555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4" name="Freeform 7">
              <a:extLst>
                <a:ext uri="{FF2B5EF4-FFF2-40B4-BE49-F238E27FC236}">
                  <a16:creationId xmlns:a16="http://schemas.microsoft.com/office/drawing/2014/main" xmlns="" id="{9301F039-B467-413A-B25C-770E51069D4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5" name="Freeform 8">
              <a:extLst>
                <a:ext uri="{FF2B5EF4-FFF2-40B4-BE49-F238E27FC236}">
                  <a16:creationId xmlns:a16="http://schemas.microsoft.com/office/drawing/2014/main" xmlns="" id="{9F06AEC1-5558-49E8-8CAC-FEBD00DF003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6" name="Freeform 9">
              <a:extLst>
                <a:ext uri="{FF2B5EF4-FFF2-40B4-BE49-F238E27FC236}">
                  <a16:creationId xmlns:a16="http://schemas.microsoft.com/office/drawing/2014/main" xmlns="" id="{D10B76B9-BA68-471E-B58C-ED91198A9FA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7" name="Freeform 10">
              <a:extLst>
                <a:ext uri="{FF2B5EF4-FFF2-40B4-BE49-F238E27FC236}">
                  <a16:creationId xmlns:a16="http://schemas.microsoft.com/office/drawing/2014/main" xmlns="" id="{FEB3913B-54A3-490E-BA4B-5D0330990FC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8" name="Freeform 11">
              <a:extLst>
                <a:ext uri="{FF2B5EF4-FFF2-40B4-BE49-F238E27FC236}">
                  <a16:creationId xmlns:a16="http://schemas.microsoft.com/office/drawing/2014/main" xmlns="" id="{F75DC961-08A4-46F8-8A80-2E1FB977E1F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3" name="Content Placeholder 2">
            <a:extLst>
              <a:ext uri="{FF2B5EF4-FFF2-40B4-BE49-F238E27FC236}">
                <a16:creationId xmlns:a16="http://schemas.microsoft.com/office/drawing/2014/main" xmlns="" id="{DD9C6FCF-05E4-415F-876F-DB5636642834}"/>
              </a:ext>
            </a:extLst>
          </p:cNvPr>
          <p:cNvSpPr>
            <a:spLocks noGrp="1"/>
          </p:cNvSpPr>
          <p:nvPr>
            <p:ph sz="quarter" idx="13"/>
          </p:nvPr>
        </p:nvSpPr>
        <p:spPr>
          <a:xfrm>
            <a:off x="4710097" y="0"/>
            <a:ext cx="7334758" cy="6716110"/>
          </a:xfrm>
        </p:spPr>
        <p:txBody>
          <a:bodyPr>
            <a:normAutofit/>
          </a:bodyPr>
          <a:lstStyle/>
          <a:p>
            <a:pPr>
              <a:lnSpc>
                <a:spcPct val="90000"/>
              </a:lnSpc>
            </a:pPr>
            <a:r>
              <a:rPr lang="fr-FR" sz="1600" b="0" i="0" dirty="0">
                <a:effectLst/>
                <a:latin typeface="Söhne"/>
              </a:rPr>
              <a:t>Le syndrome inflammatoire est généralement caractérisé par plusieurs étapes qui se produisent dans le corps en réponse à une agression, comme une infection ou une blessure. Voici les étapes principales :</a:t>
            </a:r>
          </a:p>
          <a:p>
            <a:pPr>
              <a:lnSpc>
                <a:spcPct val="90000"/>
              </a:lnSpc>
              <a:buFont typeface="+mj-lt"/>
              <a:buAutoNum type="arabicPeriod"/>
            </a:pPr>
            <a:r>
              <a:rPr lang="fr-FR" sz="1600" b="1" i="0" dirty="0">
                <a:effectLst/>
                <a:latin typeface="Söhne"/>
              </a:rPr>
              <a:t>Détection de l'agression :</a:t>
            </a:r>
            <a:r>
              <a:rPr lang="fr-FR" sz="1600" b="0" i="0" dirty="0">
                <a:effectLst/>
                <a:latin typeface="Söhne"/>
              </a:rPr>
              <a:t> Le système immunitaire détecte la présence d'une menace, telle qu'une infection par des bactéries, des virus, des champignons, ou une blessure tissulaire.</a:t>
            </a:r>
          </a:p>
          <a:p>
            <a:pPr>
              <a:lnSpc>
                <a:spcPct val="90000"/>
              </a:lnSpc>
              <a:buFont typeface="+mj-lt"/>
              <a:buAutoNum type="arabicPeriod"/>
            </a:pPr>
            <a:r>
              <a:rPr lang="fr-FR" sz="1600" b="1" i="0" dirty="0">
                <a:effectLst/>
                <a:latin typeface="Söhne"/>
              </a:rPr>
              <a:t>Libération de médiateurs chimiques :</a:t>
            </a:r>
            <a:r>
              <a:rPr lang="fr-FR" sz="1600" b="0" i="0" dirty="0">
                <a:effectLst/>
                <a:latin typeface="Söhne"/>
              </a:rPr>
              <a:t> Des substances chimiques inflammatoires, telles que les cytokines, sont libérées pour signaler et amplifier la réponse immunitaire.</a:t>
            </a:r>
          </a:p>
          <a:p>
            <a:pPr>
              <a:lnSpc>
                <a:spcPct val="90000"/>
              </a:lnSpc>
              <a:buFont typeface="+mj-lt"/>
              <a:buAutoNum type="arabicPeriod"/>
            </a:pPr>
            <a:r>
              <a:rPr lang="fr-FR" sz="1600" b="1" i="0" dirty="0">
                <a:effectLst/>
                <a:latin typeface="Söhne"/>
              </a:rPr>
              <a:t>Augmentation du flux sanguin :</a:t>
            </a:r>
            <a:r>
              <a:rPr lang="fr-FR" sz="1600" b="0" i="0" dirty="0">
                <a:effectLst/>
                <a:latin typeface="Söhne"/>
              </a:rPr>
              <a:t> Les vaisseaux sanguins se dilatent, augmentant le flux sanguin vers la zone affectée. Cela provoque la rougeur et la chaleur associées à l'inflammation.</a:t>
            </a:r>
          </a:p>
          <a:p>
            <a:pPr>
              <a:lnSpc>
                <a:spcPct val="90000"/>
              </a:lnSpc>
              <a:buFont typeface="+mj-lt"/>
              <a:buAutoNum type="arabicPeriod"/>
            </a:pPr>
            <a:r>
              <a:rPr lang="fr-FR" sz="1600" b="1" i="0" dirty="0">
                <a:effectLst/>
                <a:latin typeface="Söhne"/>
              </a:rPr>
              <a:t>Perméabilité vasculaire accrue :</a:t>
            </a:r>
            <a:r>
              <a:rPr lang="fr-FR" sz="1600" b="0" i="0" dirty="0">
                <a:effectLst/>
                <a:latin typeface="Söhne"/>
              </a:rPr>
              <a:t> Les vaisseaux sanguins deviennent plus perméables, permettant aux cellules immunitaires et aux protéines plasmatiques de pénétrer dans les tissus affectés.</a:t>
            </a:r>
          </a:p>
          <a:p>
            <a:pPr>
              <a:lnSpc>
                <a:spcPct val="90000"/>
              </a:lnSpc>
              <a:buFont typeface="+mj-lt"/>
              <a:buAutoNum type="arabicPeriod"/>
            </a:pPr>
            <a:r>
              <a:rPr lang="fr-FR" sz="1600" b="1" i="0" dirty="0">
                <a:effectLst/>
                <a:latin typeface="Söhne"/>
              </a:rPr>
              <a:t>Migration des cellules immunitaires :</a:t>
            </a:r>
            <a:r>
              <a:rPr lang="fr-FR" sz="1600" b="0" i="0" dirty="0">
                <a:effectLst/>
                <a:latin typeface="Söhne"/>
              </a:rPr>
              <a:t> Les cellules immunitaires, telles que les neutrophiles et les macrophages, se déplacent vers la zone affectée pour éliminer les agents pathogènes ou les cellules endommagées.</a:t>
            </a:r>
          </a:p>
          <a:p>
            <a:pPr>
              <a:lnSpc>
                <a:spcPct val="90000"/>
              </a:lnSpc>
              <a:buFont typeface="+mj-lt"/>
              <a:buAutoNum type="arabicPeriod"/>
            </a:pPr>
            <a:r>
              <a:rPr lang="fr-FR" sz="1600" b="1" i="0" dirty="0">
                <a:effectLst/>
                <a:latin typeface="Söhne"/>
              </a:rPr>
              <a:t>Élimination de la menace :</a:t>
            </a:r>
            <a:r>
              <a:rPr lang="fr-FR" sz="1600" b="0" i="0" dirty="0">
                <a:effectLst/>
                <a:latin typeface="Söhne"/>
              </a:rPr>
              <a:t> Les cellules immunitaires travaillent pour éliminer la cause de l'inflammation, que ce soit des agents pathogènes ou des cellules défectueuses.</a:t>
            </a:r>
          </a:p>
          <a:p>
            <a:pPr>
              <a:lnSpc>
                <a:spcPct val="90000"/>
              </a:lnSpc>
              <a:buFont typeface="+mj-lt"/>
              <a:buAutoNum type="arabicPeriod"/>
            </a:pPr>
            <a:r>
              <a:rPr lang="fr-FR" sz="1600" b="1" i="0" dirty="0">
                <a:effectLst/>
                <a:latin typeface="Söhne"/>
              </a:rPr>
              <a:t>Résolution de l'inflammation :</a:t>
            </a:r>
            <a:r>
              <a:rPr lang="fr-FR" sz="1600" b="0" i="0" dirty="0">
                <a:effectLst/>
                <a:latin typeface="Söhne"/>
              </a:rPr>
              <a:t> Une fois la menace éliminée, des mécanismes de régulation interviennent pour arrêter la réponse inflammatoire et favoriser la guérison.</a:t>
            </a:r>
          </a:p>
          <a:p>
            <a:pPr>
              <a:lnSpc>
                <a:spcPct val="90000"/>
              </a:lnSpc>
            </a:pPr>
            <a:endParaRPr lang="en-US" sz="1300" dirty="0"/>
          </a:p>
        </p:txBody>
      </p:sp>
    </p:spTree>
    <p:extLst>
      <p:ext uri="{BB962C8B-B14F-4D97-AF65-F5344CB8AC3E}">
        <p14:creationId xmlns:p14="http://schemas.microsoft.com/office/powerpoint/2010/main" xmlns="" val="791599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heel(1)">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heel(1)">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heel(1)">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heel(1)">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heel(1)">
                                      <p:cBhvr>
                                        <p:cTn id="32" dur="20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1" presetClass="entr" presetSubtype="1"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heel(1)">
                                      <p:cBhvr>
                                        <p:cTn id="37" dur="20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1" presetClass="entr" presetSubtype="1"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wheel(1)">
                                      <p:cBhvr>
                                        <p:cTn id="42" dur="2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useBgFill="1">
        <p:nvSpPr>
          <p:cNvPr id="22" name="Rectangle 8">
            <a:extLst>
              <a:ext uri="{FF2B5EF4-FFF2-40B4-BE49-F238E27FC236}">
                <a16:creationId xmlns:a16="http://schemas.microsoft.com/office/drawing/2014/main" xmlns="" id="{85428F22-76B3-4107-AADE-3F9EC95FD32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10">
            <a:extLst>
              <a:ext uri="{FF2B5EF4-FFF2-40B4-BE49-F238E27FC236}">
                <a16:creationId xmlns:a16="http://schemas.microsoft.com/office/drawing/2014/main" xmlns="" id="{5346FBCF-5353-4172-96F5-4B7EB07777C4}"/>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2290265" y="-12875"/>
            <a:ext cx="2604396" cy="6890194"/>
            <a:chOff x="2199787" y="-12875"/>
            <a:chExt cx="2679011" cy="6890194"/>
          </a:xfrm>
        </p:grpSpPr>
        <p:sp useBgFill="1">
          <p:nvSpPr>
            <p:cNvPr id="12" name="Rectangle 19">
              <a:extLst>
                <a:ext uri="{FF2B5EF4-FFF2-40B4-BE49-F238E27FC236}">
                  <a16:creationId xmlns:a16="http://schemas.microsoft.com/office/drawing/2014/main" xmlns="" id="{343F3E6D-808D-43AD-9485-AD0014BEAE2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white">
            <a:xfrm>
              <a:off x="2199787" y="-12875"/>
              <a:ext cx="2679011" cy="5301468"/>
            </a:xfrm>
            <a:custGeom>
              <a:avLst/>
              <a:gdLst>
                <a:gd name="connsiteX0" fmla="*/ 0 w 2570017"/>
                <a:gd name="connsiteY0" fmla="*/ 0 h 2554287"/>
                <a:gd name="connsiteX1" fmla="*/ 2570017 w 2570017"/>
                <a:gd name="connsiteY1" fmla="*/ 0 h 2554287"/>
                <a:gd name="connsiteX2" fmla="*/ 2570017 w 2570017"/>
                <a:gd name="connsiteY2" fmla="*/ 2554287 h 2554287"/>
                <a:gd name="connsiteX3" fmla="*/ 0 w 2570017"/>
                <a:gd name="connsiteY3" fmla="*/ 2554287 h 2554287"/>
                <a:gd name="connsiteX4" fmla="*/ 0 w 2570017"/>
                <a:gd name="connsiteY4" fmla="*/ 0 h 2554287"/>
                <a:gd name="connsiteX0" fmla="*/ 904009 w 2570017"/>
                <a:gd name="connsiteY0" fmla="*/ 0 h 2554287"/>
                <a:gd name="connsiteX1" fmla="*/ 2570017 w 2570017"/>
                <a:gd name="connsiteY1" fmla="*/ 0 h 2554287"/>
                <a:gd name="connsiteX2" fmla="*/ 2570017 w 2570017"/>
                <a:gd name="connsiteY2" fmla="*/ 2554287 h 2554287"/>
                <a:gd name="connsiteX3" fmla="*/ 0 w 2570017"/>
                <a:gd name="connsiteY3" fmla="*/ 2554287 h 2554287"/>
                <a:gd name="connsiteX4" fmla="*/ 904009 w 2570017"/>
                <a:gd name="connsiteY4" fmla="*/ 0 h 2554287"/>
                <a:gd name="connsiteX0" fmla="*/ 644236 w 2570017"/>
                <a:gd name="connsiteY0" fmla="*/ 10391 h 2554287"/>
                <a:gd name="connsiteX1" fmla="*/ 2570017 w 2570017"/>
                <a:gd name="connsiteY1" fmla="*/ 0 h 2554287"/>
                <a:gd name="connsiteX2" fmla="*/ 2570017 w 2570017"/>
                <a:gd name="connsiteY2" fmla="*/ 2554287 h 2554287"/>
                <a:gd name="connsiteX3" fmla="*/ 0 w 2570017"/>
                <a:gd name="connsiteY3" fmla="*/ 2554287 h 2554287"/>
                <a:gd name="connsiteX4" fmla="*/ 644236 w 2570017"/>
                <a:gd name="connsiteY4" fmla="*/ 10391 h 2554287"/>
                <a:gd name="connsiteX0" fmla="*/ 633845 w 2570017"/>
                <a:gd name="connsiteY0" fmla="*/ 0 h 2554287"/>
                <a:gd name="connsiteX1" fmla="*/ 2570017 w 2570017"/>
                <a:gd name="connsiteY1" fmla="*/ 0 h 2554287"/>
                <a:gd name="connsiteX2" fmla="*/ 2570017 w 2570017"/>
                <a:gd name="connsiteY2" fmla="*/ 2554287 h 2554287"/>
                <a:gd name="connsiteX3" fmla="*/ 0 w 2570017"/>
                <a:gd name="connsiteY3" fmla="*/ 2554287 h 2554287"/>
                <a:gd name="connsiteX4" fmla="*/ 633845 w 2570017"/>
                <a:gd name="connsiteY4" fmla="*/ 0 h 2554287"/>
                <a:gd name="connsiteX0" fmla="*/ 675409 w 2611581"/>
                <a:gd name="connsiteY0" fmla="*/ 0 h 2554287"/>
                <a:gd name="connsiteX1" fmla="*/ 2611581 w 2611581"/>
                <a:gd name="connsiteY1" fmla="*/ 0 h 2554287"/>
                <a:gd name="connsiteX2" fmla="*/ 2611581 w 2611581"/>
                <a:gd name="connsiteY2" fmla="*/ 2554287 h 2554287"/>
                <a:gd name="connsiteX3" fmla="*/ 0 w 2611581"/>
                <a:gd name="connsiteY3" fmla="*/ 2554287 h 2554287"/>
                <a:gd name="connsiteX4" fmla="*/ 675409 w 2611581"/>
                <a:gd name="connsiteY4" fmla="*/ 0 h 2554287"/>
                <a:gd name="connsiteX0" fmla="*/ 650979 w 2587151"/>
                <a:gd name="connsiteY0" fmla="*/ 0 h 2554287"/>
                <a:gd name="connsiteX1" fmla="*/ 2587151 w 2587151"/>
                <a:gd name="connsiteY1" fmla="*/ 0 h 2554287"/>
                <a:gd name="connsiteX2" fmla="*/ 2587151 w 2587151"/>
                <a:gd name="connsiteY2" fmla="*/ 2554287 h 2554287"/>
                <a:gd name="connsiteX3" fmla="*/ 0 w 2587151"/>
                <a:gd name="connsiteY3" fmla="*/ 2548595 h 2554287"/>
                <a:gd name="connsiteX4" fmla="*/ 650979 w 2587151"/>
                <a:gd name="connsiteY4" fmla="*/ 0 h 2554287"/>
                <a:gd name="connsiteX0" fmla="*/ 730379 w 2587151"/>
                <a:gd name="connsiteY0" fmla="*/ 5692 h 2554287"/>
                <a:gd name="connsiteX1" fmla="*/ 2587151 w 2587151"/>
                <a:gd name="connsiteY1" fmla="*/ 0 h 2554287"/>
                <a:gd name="connsiteX2" fmla="*/ 2587151 w 2587151"/>
                <a:gd name="connsiteY2" fmla="*/ 2554287 h 2554287"/>
                <a:gd name="connsiteX3" fmla="*/ 0 w 2587151"/>
                <a:gd name="connsiteY3" fmla="*/ 2548595 h 2554287"/>
                <a:gd name="connsiteX4" fmla="*/ 730379 w 2587151"/>
                <a:gd name="connsiteY4" fmla="*/ 5692 h 2554287"/>
                <a:gd name="connsiteX0" fmla="*/ 864750 w 2587151"/>
                <a:gd name="connsiteY0" fmla="*/ 2847 h 2554287"/>
                <a:gd name="connsiteX1" fmla="*/ 2587151 w 2587151"/>
                <a:gd name="connsiteY1" fmla="*/ 0 h 2554287"/>
                <a:gd name="connsiteX2" fmla="*/ 2587151 w 2587151"/>
                <a:gd name="connsiteY2" fmla="*/ 2554287 h 2554287"/>
                <a:gd name="connsiteX3" fmla="*/ 0 w 2587151"/>
                <a:gd name="connsiteY3" fmla="*/ 2548595 h 2554287"/>
                <a:gd name="connsiteX4" fmla="*/ 864750 w 2587151"/>
                <a:gd name="connsiteY4" fmla="*/ 2847 h 2554287"/>
                <a:gd name="connsiteX0" fmla="*/ 883073 w 2587151"/>
                <a:gd name="connsiteY0" fmla="*/ 1 h 2554287"/>
                <a:gd name="connsiteX1" fmla="*/ 2587151 w 2587151"/>
                <a:gd name="connsiteY1" fmla="*/ 0 h 2554287"/>
                <a:gd name="connsiteX2" fmla="*/ 2587151 w 2587151"/>
                <a:gd name="connsiteY2" fmla="*/ 2554287 h 2554287"/>
                <a:gd name="connsiteX3" fmla="*/ 0 w 2587151"/>
                <a:gd name="connsiteY3" fmla="*/ 2548595 h 2554287"/>
                <a:gd name="connsiteX4" fmla="*/ 883073 w 2587151"/>
                <a:gd name="connsiteY4" fmla="*/ 1 h 2554287"/>
                <a:gd name="connsiteX0" fmla="*/ 895288 w 2599366"/>
                <a:gd name="connsiteY0" fmla="*/ 1 h 2554287"/>
                <a:gd name="connsiteX1" fmla="*/ 2599366 w 2599366"/>
                <a:gd name="connsiteY1" fmla="*/ 0 h 2554287"/>
                <a:gd name="connsiteX2" fmla="*/ 2599366 w 2599366"/>
                <a:gd name="connsiteY2" fmla="*/ 2554287 h 2554287"/>
                <a:gd name="connsiteX3" fmla="*/ 0 w 2599366"/>
                <a:gd name="connsiteY3" fmla="*/ 2542904 h 2554287"/>
                <a:gd name="connsiteX4" fmla="*/ 895288 w 2599366"/>
                <a:gd name="connsiteY4" fmla="*/ 1 h 2554287"/>
                <a:gd name="connsiteX0" fmla="*/ 895288 w 2599366"/>
                <a:gd name="connsiteY0" fmla="*/ 1 h 2554287"/>
                <a:gd name="connsiteX1" fmla="*/ 2599366 w 2599366"/>
                <a:gd name="connsiteY1" fmla="*/ 0 h 2554287"/>
                <a:gd name="connsiteX2" fmla="*/ 2599366 w 2599366"/>
                <a:gd name="connsiteY2" fmla="*/ 2554287 h 2554287"/>
                <a:gd name="connsiteX3" fmla="*/ 0 w 2599366"/>
                <a:gd name="connsiteY3" fmla="*/ 2542904 h 2554287"/>
                <a:gd name="connsiteX4" fmla="*/ 895288 w 2599366"/>
                <a:gd name="connsiteY4" fmla="*/ 1 h 2554287"/>
                <a:gd name="connsiteX0" fmla="*/ 895288 w 2611581"/>
                <a:gd name="connsiteY0" fmla="*/ 1 h 2565670"/>
                <a:gd name="connsiteX1" fmla="*/ 2599366 w 2611581"/>
                <a:gd name="connsiteY1" fmla="*/ 0 h 2565670"/>
                <a:gd name="connsiteX2" fmla="*/ 2611581 w 2611581"/>
                <a:gd name="connsiteY2" fmla="*/ 2565670 h 2565670"/>
                <a:gd name="connsiteX3" fmla="*/ 0 w 2611581"/>
                <a:gd name="connsiteY3" fmla="*/ 2542904 h 2565670"/>
                <a:gd name="connsiteX4" fmla="*/ 895288 w 2611581"/>
                <a:gd name="connsiteY4" fmla="*/ 1 h 2565670"/>
                <a:gd name="connsiteX0" fmla="*/ 895288 w 2611581"/>
                <a:gd name="connsiteY0" fmla="*/ 1 h 2565670"/>
                <a:gd name="connsiteX1" fmla="*/ 2599366 w 2611581"/>
                <a:gd name="connsiteY1" fmla="*/ 0 h 2565670"/>
                <a:gd name="connsiteX2" fmla="*/ 2611581 w 2611581"/>
                <a:gd name="connsiteY2" fmla="*/ 2565670 h 2565670"/>
                <a:gd name="connsiteX3" fmla="*/ 0 w 2611581"/>
                <a:gd name="connsiteY3" fmla="*/ 2542904 h 2565670"/>
                <a:gd name="connsiteX4" fmla="*/ 895288 w 2611581"/>
                <a:gd name="connsiteY4" fmla="*/ 1 h 2565670"/>
                <a:gd name="connsiteX0" fmla="*/ 895288 w 2611581"/>
                <a:gd name="connsiteY0" fmla="*/ 1 h 2565670"/>
                <a:gd name="connsiteX1" fmla="*/ 2599366 w 2611581"/>
                <a:gd name="connsiteY1" fmla="*/ 0 h 2565670"/>
                <a:gd name="connsiteX2" fmla="*/ 2611581 w 2611581"/>
                <a:gd name="connsiteY2" fmla="*/ 2565670 h 2565670"/>
                <a:gd name="connsiteX3" fmla="*/ 0 w 2611581"/>
                <a:gd name="connsiteY3" fmla="*/ 2545750 h 2565670"/>
                <a:gd name="connsiteX4" fmla="*/ 895288 w 2611581"/>
                <a:gd name="connsiteY4" fmla="*/ 1 h 2565670"/>
                <a:gd name="connsiteX0" fmla="*/ 1544433 w 3260726"/>
                <a:gd name="connsiteY0" fmla="*/ 1 h 2565670"/>
                <a:gd name="connsiteX1" fmla="*/ 3248511 w 3260726"/>
                <a:gd name="connsiteY1" fmla="*/ 0 h 2565670"/>
                <a:gd name="connsiteX2" fmla="*/ 3260726 w 3260726"/>
                <a:gd name="connsiteY2" fmla="*/ 2565670 h 2565670"/>
                <a:gd name="connsiteX3" fmla="*/ 0 w 3260726"/>
                <a:gd name="connsiteY3" fmla="*/ 2521058 h 2565670"/>
                <a:gd name="connsiteX4" fmla="*/ 1544433 w 3260726"/>
                <a:gd name="connsiteY4" fmla="*/ 1 h 2565670"/>
                <a:gd name="connsiteX0" fmla="*/ 921784 w 3260726"/>
                <a:gd name="connsiteY0" fmla="*/ 12347 h 2565670"/>
                <a:gd name="connsiteX1" fmla="*/ 3248511 w 3260726"/>
                <a:gd name="connsiteY1" fmla="*/ 0 h 2565670"/>
                <a:gd name="connsiteX2" fmla="*/ 3260726 w 3260726"/>
                <a:gd name="connsiteY2" fmla="*/ 2565670 h 2565670"/>
                <a:gd name="connsiteX3" fmla="*/ 0 w 3260726"/>
                <a:gd name="connsiteY3" fmla="*/ 2521058 h 2565670"/>
                <a:gd name="connsiteX4" fmla="*/ 921784 w 3260726"/>
                <a:gd name="connsiteY4" fmla="*/ 12347 h 2565670"/>
                <a:gd name="connsiteX0" fmla="*/ 921784 w 3260726"/>
                <a:gd name="connsiteY0" fmla="*/ 12347 h 2565670"/>
                <a:gd name="connsiteX1" fmla="*/ 2321160 w 3260726"/>
                <a:gd name="connsiteY1" fmla="*/ 0 h 2565670"/>
                <a:gd name="connsiteX2" fmla="*/ 3260726 w 3260726"/>
                <a:gd name="connsiteY2" fmla="*/ 2565670 h 2565670"/>
                <a:gd name="connsiteX3" fmla="*/ 0 w 3260726"/>
                <a:gd name="connsiteY3" fmla="*/ 2521058 h 2565670"/>
                <a:gd name="connsiteX4" fmla="*/ 921784 w 3260726"/>
                <a:gd name="connsiteY4" fmla="*/ 12347 h 2565670"/>
                <a:gd name="connsiteX0" fmla="*/ 921784 w 2322228"/>
                <a:gd name="connsiteY0" fmla="*/ 12347 h 2565670"/>
                <a:gd name="connsiteX1" fmla="*/ 2321160 w 2322228"/>
                <a:gd name="connsiteY1" fmla="*/ 0 h 2565670"/>
                <a:gd name="connsiteX2" fmla="*/ 2320129 w 2322228"/>
                <a:gd name="connsiteY2" fmla="*/ 2565670 h 2565670"/>
                <a:gd name="connsiteX3" fmla="*/ 0 w 2322228"/>
                <a:gd name="connsiteY3" fmla="*/ 2521058 h 2565670"/>
                <a:gd name="connsiteX4" fmla="*/ 921784 w 2322228"/>
                <a:gd name="connsiteY4" fmla="*/ 12347 h 2565670"/>
                <a:gd name="connsiteX0" fmla="*/ 921784 w 2322228"/>
                <a:gd name="connsiteY0" fmla="*/ 0 h 2571841"/>
                <a:gd name="connsiteX1" fmla="*/ 2321160 w 2322228"/>
                <a:gd name="connsiteY1" fmla="*/ 6171 h 2571841"/>
                <a:gd name="connsiteX2" fmla="*/ 2320129 w 2322228"/>
                <a:gd name="connsiteY2" fmla="*/ 2571841 h 2571841"/>
                <a:gd name="connsiteX3" fmla="*/ 0 w 2322228"/>
                <a:gd name="connsiteY3" fmla="*/ 2527229 h 2571841"/>
                <a:gd name="connsiteX4" fmla="*/ 921784 w 2322228"/>
                <a:gd name="connsiteY4" fmla="*/ 0 h 2571841"/>
                <a:gd name="connsiteX0" fmla="*/ 921784 w 2611583"/>
                <a:gd name="connsiteY0" fmla="*/ 0 h 2540977"/>
                <a:gd name="connsiteX1" fmla="*/ 2321160 w 2611583"/>
                <a:gd name="connsiteY1" fmla="*/ 6171 h 2540977"/>
                <a:gd name="connsiteX2" fmla="*/ 2611583 w 2611583"/>
                <a:gd name="connsiteY2" fmla="*/ 2540977 h 2540977"/>
                <a:gd name="connsiteX3" fmla="*/ 0 w 2611583"/>
                <a:gd name="connsiteY3" fmla="*/ 2527229 h 2540977"/>
                <a:gd name="connsiteX4" fmla="*/ 921784 w 2611583"/>
                <a:gd name="connsiteY4" fmla="*/ 0 h 2540977"/>
                <a:gd name="connsiteX0" fmla="*/ 921784 w 2611583"/>
                <a:gd name="connsiteY0" fmla="*/ 2 h 2540979"/>
                <a:gd name="connsiteX1" fmla="*/ 2572870 w 2611583"/>
                <a:gd name="connsiteY1" fmla="*/ 0 h 2540979"/>
                <a:gd name="connsiteX2" fmla="*/ 2611583 w 2611583"/>
                <a:gd name="connsiteY2" fmla="*/ 2540979 h 2540979"/>
                <a:gd name="connsiteX3" fmla="*/ 0 w 2611583"/>
                <a:gd name="connsiteY3" fmla="*/ 2527231 h 2540979"/>
                <a:gd name="connsiteX4" fmla="*/ 921784 w 2611583"/>
                <a:gd name="connsiteY4" fmla="*/ 2 h 2540979"/>
                <a:gd name="connsiteX0" fmla="*/ 921784 w 2705467"/>
                <a:gd name="connsiteY0" fmla="*/ 0 h 2540977"/>
                <a:gd name="connsiteX1" fmla="*/ 2705349 w 2705467"/>
                <a:gd name="connsiteY1" fmla="*/ 6171 h 2540977"/>
                <a:gd name="connsiteX2" fmla="*/ 2611583 w 2705467"/>
                <a:gd name="connsiteY2" fmla="*/ 2540977 h 2540977"/>
                <a:gd name="connsiteX3" fmla="*/ 0 w 2705467"/>
                <a:gd name="connsiteY3" fmla="*/ 2527229 h 2540977"/>
                <a:gd name="connsiteX4" fmla="*/ 921784 w 2705467"/>
                <a:gd name="connsiteY4" fmla="*/ 0 h 2540977"/>
                <a:gd name="connsiteX0" fmla="*/ 921784 w 2718702"/>
                <a:gd name="connsiteY0" fmla="*/ 2 h 2540979"/>
                <a:gd name="connsiteX1" fmla="*/ 2718597 w 2718702"/>
                <a:gd name="connsiteY1" fmla="*/ 0 h 2540979"/>
                <a:gd name="connsiteX2" fmla="*/ 2611583 w 2718702"/>
                <a:gd name="connsiteY2" fmla="*/ 2540979 h 2540979"/>
                <a:gd name="connsiteX3" fmla="*/ 0 w 2718702"/>
                <a:gd name="connsiteY3" fmla="*/ 2527231 h 2540979"/>
                <a:gd name="connsiteX4" fmla="*/ 921784 w 2718702"/>
                <a:gd name="connsiteY4" fmla="*/ 2 h 2540979"/>
                <a:gd name="connsiteX0" fmla="*/ 921784 w 2679012"/>
                <a:gd name="connsiteY0" fmla="*/ 0 h 2540977"/>
                <a:gd name="connsiteX1" fmla="*/ 2678853 w 2679012"/>
                <a:gd name="connsiteY1" fmla="*/ 6171 h 2540977"/>
                <a:gd name="connsiteX2" fmla="*/ 2611583 w 2679012"/>
                <a:gd name="connsiteY2" fmla="*/ 2540977 h 2540977"/>
                <a:gd name="connsiteX3" fmla="*/ 0 w 2679012"/>
                <a:gd name="connsiteY3" fmla="*/ 2527229 h 2540977"/>
                <a:gd name="connsiteX4" fmla="*/ 921784 w 2679012"/>
                <a:gd name="connsiteY4" fmla="*/ 0 h 25409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79012" h="2540977">
                  <a:moveTo>
                    <a:pt x="921784" y="0"/>
                  </a:moveTo>
                  <a:lnTo>
                    <a:pt x="2678853" y="6171"/>
                  </a:lnTo>
                  <a:cubicBezTo>
                    <a:pt x="2682925" y="861394"/>
                    <a:pt x="2607511" y="1685754"/>
                    <a:pt x="2611583" y="2540977"/>
                  </a:cubicBezTo>
                  <a:lnTo>
                    <a:pt x="0" y="2527229"/>
                  </a:lnTo>
                  <a:lnTo>
                    <a:pt x="921784" y="0"/>
                  </a:lnTo>
                  <a:close/>
                </a:path>
              </a:pathLst>
            </a:custGeom>
            <a:blipFill rotWithShape="0">
              <a:blip r:embed="rId2">
                <a:duotone>
                  <a:schemeClr val="bg2">
                    <a:shade val="76000"/>
                    <a:satMod val="180000"/>
                  </a:schemeClr>
                  <a:schemeClr val="bg2">
                    <a:tint val="80000"/>
                    <a:satMod val="120000"/>
                    <a:lumMod val="180000"/>
                  </a:schemeClr>
                </a:duotone>
              </a:blip>
              <a:stretch>
                <a:fillRect l="-114598" r="-265621" b="-28686"/>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Rectangle 20">
              <a:extLst>
                <a:ext uri="{FF2B5EF4-FFF2-40B4-BE49-F238E27FC236}">
                  <a16:creationId xmlns:a16="http://schemas.microsoft.com/office/drawing/2014/main" xmlns="" id="{03DB1AC6-5430-4CD3-BD83-86E675A11A3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white">
            <a:xfrm>
              <a:off x="2211875" y="5257482"/>
              <a:ext cx="2586931" cy="1619837"/>
            </a:xfrm>
            <a:custGeom>
              <a:avLst/>
              <a:gdLst>
                <a:gd name="connsiteX0" fmla="*/ 0 w 2611581"/>
                <a:gd name="connsiteY0" fmla="*/ 0 h 4303713"/>
                <a:gd name="connsiteX1" fmla="*/ 2611581 w 2611581"/>
                <a:gd name="connsiteY1" fmla="*/ 0 h 4303713"/>
                <a:gd name="connsiteX2" fmla="*/ 2611581 w 2611581"/>
                <a:gd name="connsiteY2" fmla="*/ 4303713 h 4303713"/>
                <a:gd name="connsiteX3" fmla="*/ 0 w 2611581"/>
                <a:gd name="connsiteY3" fmla="*/ 4303713 h 4303713"/>
                <a:gd name="connsiteX4" fmla="*/ 0 w 2611581"/>
                <a:gd name="connsiteY4" fmla="*/ 0 h 4303713"/>
                <a:gd name="connsiteX0" fmla="*/ 0 w 2611581"/>
                <a:gd name="connsiteY0" fmla="*/ 0 h 4314104"/>
                <a:gd name="connsiteX1" fmla="*/ 2611581 w 2611581"/>
                <a:gd name="connsiteY1" fmla="*/ 0 h 4314104"/>
                <a:gd name="connsiteX2" fmla="*/ 2611581 w 2611581"/>
                <a:gd name="connsiteY2" fmla="*/ 4303713 h 4314104"/>
                <a:gd name="connsiteX3" fmla="*/ 1693718 w 2611581"/>
                <a:gd name="connsiteY3" fmla="*/ 4314104 h 4314104"/>
                <a:gd name="connsiteX4" fmla="*/ 0 w 2611581"/>
                <a:gd name="connsiteY4" fmla="*/ 0 h 4314104"/>
                <a:gd name="connsiteX0" fmla="*/ 0 w 2611581"/>
                <a:gd name="connsiteY0" fmla="*/ 0 h 4314104"/>
                <a:gd name="connsiteX1" fmla="*/ 2611581 w 2611581"/>
                <a:gd name="connsiteY1" fmla="*/ 0 h 4314104"/>
                <a:gd name="connsiteX2" fmla="*/ 2611581 w 2611581"/>
                <a:gd name="connsiteY2" fmla="*/ 4303713 h 4314104"/>
                <a:gd name="connsiteX3" fmla="*/ 1963882 w 2611581"/>
                <a:gd name="connsiteY3" fmla="*/ 4314104 h 4314104"/>
                <a:gd name="connsiteX4" fmla="*/ 0 w 2611581"/>
                <a:gd name="connsiteY4" fmla="*/ 0 h 4314104"/>
                <a:gd name="connsiteX0" fmla="*/ 0 w 2611581"/>
                <a:gd name="connsiteY0" fmla="*/ 0 h 4303713"/>
                <a:gd name="connsiteX1" fmla="*/ 2611581 w 2611581"/>
                <a:gd name="connsiteY1" fmla="*/ 0 h 4303713"/>
                <a:gd name="connsiteX2" fmla="*/ 2611581 w 2611581"/>
                <a:gd name="connsiteY2" fmla="*/ 4303713 h 4303713"/>
                <a:gd name="connsiteX3" fmla="*/ 2213264 w 2611581"/>
                <a:gd name="connsiteY3" fmla="*/ 4293322 h 4303713"/>
                <a:gd name="connsiteX4" fmla="*/ 0 w 2611581"/>
                <a:gd name="connsiteY4" fmla="*/ 0 h 4303713"/>
                <a:gd name="connsiteX0" fmla="*/ 0 w 2611581"/>
                <a:gd name="connsiteY0" fmla="*/ 0 h 4303713"/>
                <a:gd name="connsiteX1" fmla="*/ 2611581 w 2611581"/>
                <a:gd name="connsiteY1" fmla="*/ 0 h 4303713"/>
                <a:gd name="connsiteX2" fmla="*/ 2611581 w 2611581"/>
                <a:gd name="connsiteY2" fmla="*/ 4303713 h 4303713"/>
                <a:gd name="connsiteX3" fmla="*/ 2171701 w 2611581"/>
                <a:gd name="connsiteY3" fmla="*/ 3638695 h 4303713"/>
                <a:gd name="connsiteX4" fmla="*/ 0 w 2611581"/>
                <a:gd name="connsiteY4" fmla="*/ 0 h 4303713"/>
                <a:gd name="connsiteX0" fmla="*/ 0 w 2720934"/>
                <a:gd name="connsiteY0" fmla="*/ 268283 h 4303713"/>
                <a:gd name="connsiteX1" fmla="*/ 2720934 w 2720934"/>
                <a:gd name="connsiteY1" fmla="*/ 0 h 4303713"/>
                <a:gd name="connsiteX2" fmla="*/ 2720934 w 2720934"/>
                <a:gd name="connsiteY2" fmla="*/ 4303713 h 4303713"/>
                <a:gd name="connsiteX3" fmla="*/ 2281054 w 2720934"/>
                <a:gd name="connsiteY3" fmla="*/ 3638695 h 4303713"/>
                <a:gd name="connsiteX4" fmla="*/ 0 w 2720934"/>
                <a:gd name="connsiteY4" fmla="*/ 268283 h 4303713"/>
                <a:gd name="connsiteX0" fmla="*/ 0 w 2720934"/>
                <a:gd name="connsiteY0" fmla="*/ 268283 h 4303713"/>
                <a:gd name="connsiteX1" fmla="*/ 2720934 w 2720934"/>
                <a:gd name="connsiteY1" fmla="*/ 0 h 4303713"/>
                <a:gd name="connsiteX2" fmla="*/ 2720934 w 2720934"/>
                <a:gd name="connsiteY2" fmla="*/ 4303713 h 4303713"/>
                <a:gd name="connsiteX3" fmla="*/ 2264231 w 2720934"/>
                <a:gd name="connsiteY3" fmla="*/ 3717600 h 4303713"/>
                <a:gd name="connsiteX4" fmla="*/ 0 w 2720934"/>
                <a:gd name="connsiteY4" fmla="*/ 268283 h 4303713"/>
                <a:gd name="connsiteX0" fmla="*/ 0 w 2720934"/>
                <a:gd name="connsiteY0" fmla="*/ 268283 h 4335275"/>
                <a:gd name="connsiteX1" fmla="*/ 2720934 w 2720934"/>
                <a:gd name="connsiteY1" fmla="*/ 0 h 4335275"/>
                <a:gd name="connsiteX2" fmla="*/ 2653639 w 2720934"/>
                <a:gd name="connsiteY2" fmla="*/ 4335275 h 4335275"/>
                <a:gd name="connsiteX3" fmla="*/ 2264231 w 2720934"/>
                <a:gd name="connsiteY3" fmla="*/ 3717600 h 4335275"/>
                <a:gd name="connsiteX4" fmla="*/ 0 w 2720934"/>
                <a:gd name="connsiteY4" fmla="*/ 268283 h 4335275"/>
                <a:gd name="connsiteX0" fmla="*/ 0 w 2737757"/>
                <a:gd name="connsiteY0" fmla="*/ 236721 h 4335275"/>
                <a:gd name="connsiteX1" fmla="*/ 2737757 w 2737757"/>
                <a:gd name="connsiteY1" fmla="*/ 0 h 4335275"/>
                <a:gd name="connsiteX2" fmla="*/ 2670462 w 2737757"/>
                <a:gd name="connsiteY2" fmla="*/ 4335275 h 4335275"/>
                <a:gd name="connsiteX3" fmla="*/ 2281054 w 2737757"/>
                <a:gd name="connsiteY3" fmla="*/ 3717600 h 4335275"/>
                <a:gd name="connsiteX4" fmla="*/ 0 w 2737757"/>
                <a:gd name="connsiteY4" fmla="*/ 236721 h 4335275"/>
                <a:gd name="connsiteX0" fmla="*/ 0 w 2729346"/>
                <a:gd name="connsiteY0" fmla="*/ 0 h 4098554"/>
                <a:gd name="connsiteX1" fmla="*/ 2729346 w 2729346"/>
                <a:gd name="connsiteY1" fmla="*/ 126250 h 4098554"/>
                <a:gd name="connsiteX2" fmla="*/ 2670462 w 2729346"/>
                <a:gd name="connsiteY2" fmla="*/ 4098554 h 4098554"/>
                <a:gd name="connsiteX3" fmla="*/ 2281054 w 2729346"/>
                <a:gd name="connsiteY3" fmla="*/ 3480879 h 4098554"/>
                <a:gd name="connsiteX4" fmla="*/ 0 w 2729346"/>
                <a:gd name="connsiteY4" fmla="*/ 0 h 4098554"/>
                <a:gd name="connsiteX0" fmla="*/ 0 w 2720934"/>
                <a:gd name="connsiteY0" fmla="*/ 0 h 4098554"/>
                <a:gd name="connsiteX1" fmla="*/ 2720934 w 2720934"/>
                <a:gd name="connsiteY1" fmla="*/ 31562 h 4098554"/>
                <a:gd name="connsiteX2" fmla="*/ 2670462 w 2720934"/>
                <a:gd name="connsiteY2" fmla="*/ 4098554 h 4098554"/>
                <a:gd name="connsiteX3" fmla="*/ 2281054 w 2720934"/>
                <a:gd name="connsiteY3" fmla="*/ 3480879 h 4098554"/>
                <a:gd name="connsiteX4" fmla="*/ 0 w 2720934"/>
                <a:gd name="connsiteY4" fmla="*/ 0 h 4098554"/>
                <a:gd name="connsiteX0" fmla="*/ 0 w 2720934"/>
                <a:gd name="connsiteY0" fmla="*/ 15782 h 4114336"/>
                <a:gd name="connsiteX1" fmla="*/ 2720934 w 2720934"/>
                <a:gd name="connsiteY1" fmla="*/ 0 h 4114336"/>
                <a:gd name="connsiteX2" fmla="*/ 2670462 w 2720934"/>
                <a:gd name="connsiteY2" fmla="*/ 4114336 h 4114336"/>
                <a:gd name="connsiteX3" fmla="*/ 2281054 w 2720934"/>
                <a:gd name="connsiteY3" fmla="*/ 3496661 h 4114336"/>
                <a:gd name="connsiteX4" fmla="*/ 0 w 2720934"/>
                <a:gd name="connsiteY4" fmla="*/ 15782 h 4114336"/>
                <a:gd name="connsiteX0" fmla="*/ 0 w 2820289"/>
                <a:gd name="connsiteY0" fmla="*/ 15782 h 4114336"/>
                <a:gd name="connsiteX1" fmla="*/ 2820289 w 2820289"/>
                <a:gd name="connsiteY1" fmla="*/ 0 h 4114336"/>
                <a:gd name="connsiteX2" fmla="*/ 2769817 w 2820289"/>
                <a:gd name="connsiteY2" fmla="*/ 4114336 h 4114336"/>
                <a:gd name="connsiteX3" fmla="*/ 2380409 w 2820289"/>
                <a:gd name="connsiteY3" fmla="*/ 3496661 h 4114336"/>
                <a:gd name="connsiteX4" fmla="*/ 0 w 2820289"/>
                <a:gd name="connsiteY4" fmla="*/ 15782 h 4114336"/>
                <a:gd name="connsiteX0" fmla="*/ 0 w 2820289"/>
                <a:gd name="connsiteY0" fmla="*/ 15782 h 4114336"/>
                <a:gd name="connsiteX1" fmla="*/ 2820289 w 2820289"/>
                <a:gd name="connsiteY1" fmla="*/ 0 h 4114336"/>
                <a:gd name="connsiteX2" fmla="*/ 2769817 w 2820289"/>
                <a:gd name="connsiteY2" fmla="*/ 4114336 h 4114336"/>
                <a:gd name="connsiteX3" fmla="*/ 2362876 w 2820289"/>
                <a:gd name="connsiteY3" fmla="*/ 3517980 h 4114336"/>
                <a:gd name="connsiteX4" fmla="*/ 0 w 2820289"/>
                <a:gd name="connsiteY4" fmla="*/ 15782 h 4114336"/>
                <a:gd name="connsiteX0" fmla="*/ 0 w 2820289"/>
                <a:gd name="connsiteY0" fmla="*/ 15782 h 4114336"/>
                <a:gd name="connsiteX1" fmla="*/ 2820289 w 2820289"/>
                <a:gd name="connsiteY1" fmla="*/ 0 h 4114336"/>
                <a:gd name="connsiteX2" fmla="*/ 2763972 w 2820289"/>
                <a:gd name="connsiteY2" fmla="*/ 4114336 h 4114336"/>
                <a:gd name="connsiteX3" fmla="*/ 2362876 w 2820289"/>
                <a:gd name="connsiteY3" fmla="*/ 3517980 h 4114336"/>
                <a:gd name="connsiteX4" fmla="*/ 0 w 2820289"/>
                <a:gd name="connsiteY4" fmla="*/ 15782 h 4114336"/>
                <a:gd name="connsiteX0" fmla="*/ 0 w 3721149"/>
                <a:gd name="connsiteY0" fmla="*/ 0 h 4269703"/>
                <a:gd name="connsiteX1" fmla="*/ 3721149 w 3721149"/>
                <a:gd name="connsiteY1" fmla="*/ 155367 h 4269703"/>
                <a:gd name="connsiteX2" fmla="*/ 3664832 w 3721149"/>
                <a:gd name="connsiteY2" fmla="*/ 4269703 h 4269703"/>
                <a:gd name="connsiteX3" fmla="*/ 3263736 w 3721149"/>
                <a:gd name="connsiteY3" fmla="*/ 3673347 h 4269703"/>
                <a:gd name="connsiteX4" fmla="*/ 0 w 3721149"/>
                <a:gd name="connsiteY4" fmla="*/ 0 h 4269703"/>
                <a:gd name="connsiteX0" fmla="*/ 0 w 3721149"/>
                <a:gd name="connsiteY0" fmla="*/ 0 h 4289488"/>
                <a:gd name="connsiteX1" fmla="*/ 3721149 w 3721149"/>
                <a:gd name="connsiteY1" fmla="*/ 155367 h 4289488"/>
                <a:gd name="connsiteX2" fmla="*/ 3664832 w 3721149"/>
                <a:gd name="connsiteY2" fmla="*/ 4269703 h 4289488"/>
                <a:gd name="connsiteX3" fmla="*/ 1705997 w 3721149"/>
                <a:gd name="connsiteY3" fmla="*/ 4289488 h 4289488"/>
                <a:gd name="connsiteX4" fmla="*/ 0 w 3721149"/>
                <a:gd name="connsiteY4" fmla="*/ 0 h 4289488"/>
                <a:gd name="connsiteX0" fmla="*/ 0 w 3664846"/>
                <a:gd name="connsiteY0" fmla="*/ 15785 h 4305273"/>
                <a:gd name="connsiteX1" fmla="*/ 3664846 w 3664846"/>
                <a:gd name="connsiteY1" fmla="*/ 0 h 4305273"/>
                <a:gd name="connsiteX2" fmla="*/ 3664832 w 3664846"/>
                <a:gd name="connsiteY2" fmla="*/ 4285488 h 4305273"/>
                <a:gd name="connsiteX3" fmla="*/ 1705997 w 3664846"/>
                <a:gd name="connsiteY3" fmla="*/ 4305273 h 4305273"/>
                <a:gd name="connsiteX4" fmla="*/ 0 w 3664846"/>
                <a:gd name="connsiteY4" fmla="*/ 15785 h 43052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64846" h="4305273">
                  <a:moveTo>
                    <a:pt x="0" y="15785"/>
                  </a:moveTo>
                  <a:lnTo>
                    <a:pt x="3664846" y="0"/>
                  </a:lnTo>
                  <a:cubicBezTo>
                    <a:pt x="3664841" y="1428496"/>
                    <a:pt x="3664837" y="2856992"/>
                    <a:pt x="3664832" y="4285488"/>
                  </a:cubicBezTo>
                  <a:lnTo>
                    <a:pt x="1705997" y="4305273"/>
                  </a:lnTo>
                  <a:lnTo>
                    <a:pt x="0" y="15785"/>
                  </a:lnTo>
                  <a:close/>
                </a:path>
              </a:pathLst>
            </a:custGeom>
            <a:blipFill rotWithShape="0">
              <a:blip r:embed="rId3" cstate="print">
                <a:duotone>
                  <a:schemeClr val="bg2">
                    <a:shade val="76000"/>
                    <a:satMod val="180000"/>
                  </a:schemeClr>
                  <a:schemeClr val="bg2">
                    <a:tint val="80000"/>
                    <a:satMod val="120000"/>
                    <a:lumMod val="180000"/>
                  </a:schemeClr>
                </a:duotone>
              </a:blip>
              <a:stretch>
                <a:fillRect l="-163116" t="-323529" r="-398251"/>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xmlns="" id="{78326E10-C8CB-487F-A110-F861268DE619}"/>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2360612" y="0"/>
            <a:ext cx="2436813" cy="6858001"/>
            <a:chOff x="1320800" y="0"/>
            <a:chExt cx="2436813" cy="6858001"/>
          </a:xfrm>
        </p:grpSpPr>
        <p:sp>
          <p:nvSpPr>
            <p:cNvPr id="16" name="Freeform 6">
              <a:extLst>
                <a:ext uri="{FF2B5EF4-FFF2-40B4-BE49-F238E27FC236}">
                  <a16:creationId xmlns:a16="http://schemas.microsoft.com/office/drawing/2014/main" xmlns="" id="{3279962B-46D2-4E19-B632-39B80D1E80A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7" name="Freeform 7">
              <a:extLst>
                <a:ext uri="{FF2B5EF4-FFF2-40B4-BE49-F238E27FC236}">
                  <a16:creationId xmlns:a16="http://schemas.microsoft.com/office/drawing/2014/main" xmlns="" id="{321A335A-53CB-4C17-AB51-5D9C2DCB45E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8" name="Freeform 8">
              <a:extLst>
                <a:ext uri="{FF2B5EF4-FFF2-40B4-BE49-F238E27FC236}">
                  <a16:creationId xmlns:a16="http://schemas.microsoft.com/office/drawing/2014/main" xmlns="" id="{A0E0D557-405B-469F-AEDE-4E3404AA416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9" name="Freeform 9">
              <a:extLst>
                <a:ext uri="{FF2B5EF4-FFF2-40B4-BE49-F238E27FC236}">
                  <a16:creationId xmlns:a16="http://schemas.microsoft.com/office/drawing/2014/main" xmlns="" id="{D8D4E62F-9393-40A6-9E85-9F3B59C4628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20" name="Freeform 10">
              <a:extLst>
                <a:ext uri="{FF2B5EF4-FFF2-40B4-BE49-F238E27FC236}">
                  <a16:creationId xmlns:a16="http://schemas.microsoft.com/office/drawing/2014/main" xmlns="" id="{FABD11B1-DE89-45BC-8204-968C88AADC3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21" name="Freeform 11">
              <a:extLst>
                <a:ext uri="{FF2B5EF4-FFF2-40B4-BE49-F238E27FC236}">
                  <a16:creationId xmlns:a16="http://schemas.microsoft.com/office/drawing/2014/main" xmlns="" id="{AFA4965A-1FBC-44B8-B96A-3F5275C3AEF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1">
            <a:extLst>
              <a:ext uri="{FF2B5EF4-FFF2-40B4-BE49-F238E27FC236}">
                <a16:creationId xmlns:a16="http://schemas.microsoft.com/office/drawing/2014/main" xmlns="" id="{333EE8FB-981B-4732-BE74-25135F08E9F0}"/>
              </a:ext>
            </a:extLst>
          </p:cNvPr>
          <p:cNvSpPr>
            <a:spLocks noGrp="1"/>
          </p:cNvSpPr>
          <p:nvPr>
            <p:ph type="title"/>
          </p:nvPr>
        </p:nvSpPr>
        <p:spPr>
          <a:xfrm>
            <a:off x="3962399" y="685800"/>
            <a:ext cx="7345891" cy="1413933"/>
          </a:xfrm>
        </p:spPr>
        <p:txBody>
          <a:bodyPr>
            <a:normAutofit/>
          </a:bodyPr>
          <a:lstStyle/>
          <a:p>
            <a:r>
              <a:rPr lang="en-US" dirty="0"/>
              <a:t>Les maladies </a:t>
            </a:r>
            <a:r>
              <a:rPr lang="fr-FR" dirty="0"/>
              <a:t>associé</a:t>
            </a:r>
            <a:r>
              <a:rPr lang="en-US" dirty="0"/>
              <a:t> au syndrome </a:t>
            </a:r>
            <a:r>
              <a:rPr lang="fr-FR" dirty="0"/>
              <a:t>inflammatoire</a:t>
            </a:r>
          </a:p>
        </p:txBody>
      </p:sp>
      <p:pic>
        <p:nvPicPr>
          <p:cNvPr id="24" name="Picture 4" descr="Rangée d'échantillons pour les tests médicaux">
            <a:extLst>
              <a:ext uri="{FF2B5EF4-FFF2-40B4-BE49-F238E27FC236}">
                <a16:creationId xmlns:a16="http://schemas.microsoft.com/office/drawing/2014/main" xmlns="" id="{84A3626D-351A-BF31-7E47-C88A393B5192}"/>
              </a:ext>
            </a:extLst>
          </p:cNvPr>
          <p:cNvPicPr>
            <a:picLocks noChangeAspect="1"/>
          </p:cNvPicPr>
          <p:nvPr/>
        </p:nvPicPr>
        <p:blipFill rotWithShape="1">
          <a:blip r:embed="rId4"/>
          <a:srcRect l="54585" r="7586"/>
          <a:stretch/>
        </p:blipFill>
        <p:spPr>
          <a:xfrm>
            <a:off x="20" y="10"/>
            <a:ext cx="3459143" cy="6857990"/>
          </a:xfrm>
          <a:custGeom>
            <a:avLst/>
            <a:gdLst/>
            <a:ahLst/>
            <a:cxnLst/>
            <a:rect l="l" t="t" r="r" b="b"/>
            <a:pathLst>
              <a:path w="3458633" h="6858000">
                <a:moveTo>
                  <a:pt x="0" y="0"/>
                </a:moveTo>
                <a:lnTo>
                  <a:pt x="3174999" y="0"/>
                </a:lnTo>
                <a:lnTo>
                  <a:pt x="2294466" y="5223932"/>
                </a:lnTo>
                <a:lnTo>
                  <a:pt x="3458633" y="6853767"/>
                </a:lnTo>
                <a:lnTo>
                  <a:pt x="0" y="6858000"/>
                </a:lnTo>
                <a:lnTo>
                  <a:pt x="0" y="0"/>
                </a:lnTo>
                <a:close/>
              </a:path>
            </a:pathLst>
          </a:custGeom>
          <a:ln w="38100">
            <a:noFill/>
          </a:ln>
          <a:effectLst/>
        </p:spPr>
      </p:pic>
      <p:sp>
        <p:nvSpPr>
          <p:cNvPr id="3" name="Content Placeholder 2">
            <a:extLst>
              <a:ext uri="{FF2B5EF4-FFF2-40B4-BE49-F238E27FC236}">
                <a16:creationId xmlns:a16="http://schemas.microsoft.com/office/drawing/2014/main" xmlns="" id="{49464188-9BA7-4499-8F3C-FB66A5FA6533}"/>
              </a:ext>
            </a:extLst>
          </p:cNvPr>
          <p:cNvSpPr>
            <a:spLocks noGrp="1"/>
          </p:cNvSpPr>
          <p:nvPr>
            <p:ph sz="quarter" idx="13"/>
          </p:nvPr>
        </p:nvSpPr>
        <p:spPr>
          <a:xfrm>
            <a:off x="3843867" y="2048933"/>
            <a:ext cx="8022312" cy="4688198"/>
          </a:xfrm>
        </p:spPr>
        <p:txBody>
          <a:bodyPr>
            <a:normAutofit fontScale="85000" lnSpcReduction="20000"/>
          </a:bodyPr>
          <a:lstStyle/>
          <a:p>
            <a:pPr marL="0" marR="0">
              <a:lnSpc>
                <a:spcPct val="90000"/>
              </a:lnSpc>
              <a:spcBef>
                <a:spcPts val="0"/>
              </a:spcBef>
              <a:spcAft>
                <a:spcPts val="800"/>
              </a:spcAft>
            </a:pPr>
            <a:r>
              <a:rPr lang="fr-FR" sz="2100" dirty="0">
                <a:effectLst/>
                <a:latin typeface="Calibri" panose="020F0502020204030204" pitchFamily="34" charset="0"/>
                <a:ea typeface="Times New Roman" panose="02020603050405020304" pitchFamily="18" charset="0"/>
                <a:cs typeface="Arial" panose="020B0604020202020204" pitchFamily="34" charset="0"/>
              </a:rPr>
              <a:t>Le syndrome inflammatoire peut être associé à diverses maladies, notamment : </a:t>
            </a:r>
            <a:endParaRPr lang="en-US" sz="2100" dirty="0">
              <a:effectLst/>
              <a:latin typeface="Calibri" panose="020F0502020204030204" pitchFamily="34" charset="0"/>
              <a:ea typeface="Times New Roman" panose="02020603050405020304" pitchFamily="18" charset="0"/>
              <a:cs typeface="Arial" panose="020B0604020202020204" pitchFamily="34" charset="0"/>
            </a:endParaRPr>
          </a:p>
          <a:p>
            <a:pPr marR="0" lvl="0">
              <a:lnSpc>
                <a:spcPct val="90000"/>
              </a:lnSpc>
              <a:spcBef>
                <a:spcPts val="0"/>
              </a:spcBef>
              <a:spcAft>
                <a:spcPts val="800"/>
              </a:spcAft>
              <a:buFont typeface="Wingdings" panose="05000000000000000000" pitchFamily="2" charset="2"/>
              <a:buChar char="v"/>
            </a:pPr>
            <a:r>
              <a:rPr lang="fr-FR" sz="2100" dirty="0">
                <a:effectLst/>
                <a:latin typeface="Calibri" panose="020F0502020204030204" pitchFamily="34" charset="0"/>
                <a:ea typeface="Times New Roman" panose="02020603050405020304" pitchFamily="18" charset="0"/>
                <a:cs typeface="Arial" panose="020B0604020202020204" pitchFamily="34" charset="0"/>
              </a:rPr>
              <a:t>Maladies auto-immunes : Comme la polyarthrite rhumatoïde, le lupus érythémateux disséminé (LED), la maladie de </a:t>
            </a:r>
            <a:r>
              <a:rPr lang="fr-FR" sz="2100" dirty="0" err="1">
                <a:effectLst/>
                <a:latin typeface="Calibri" panose="020F0502020204030204" pitchFamily="34" charset="0"/>
                <a:ea typeface="Times New Roman" panose="02020603050405020304" pitchFamily="18" charset="0"/>
                <a:cs typeface="Arial" panose="020B0604020202020204" pitchFamily="34" charset="0"/>
              </a:rPr>
              <a:t>Crohn</a:t>
            </a:r>
            <a:r>
              <a:rPr lang="fr-FR" sz="2100" dirty="0">
                <a:effectLst/>
                <a:latin typeface="Calibri" panose="020F0502020204030204" pitchFamily="34" charset="0"/>
                <a:ea typeface="Times New Roman" panose="02020603050405020304" pitchFamily="18" charset="0"/>
                <a:cs typeface="Arial" panose="020B0604020202020204" pitchFamily="34" charset="0"/>
              </a:rPr>
              <a:t>, ou la sclérose en plaques, où le système immunitaire attaque les propres tissus du corps. </a:t>
            </a:r>
            <a:endParaRPr lang="en-US" sz="2100" dirty="0">
              <a:effectLst/>
              <a:latin typeface="Calibri" panose="020F0502020204030204" pitchFamily="34" charset="0"/>
              <a:ea typeface="Times New Roman" panose="02020603050405020304" pitchFamily="18" charset="0"/>
              <a:cs typeface="Arial" panose="020B0604020202020204" pitchFamily="34" charset="0"/>
            </a:endParaRPr>
          </a:p>
          <a:p>
            <a:pPr marR="0" lvl="0">
              <a:lnSpc>
                <a:spcPct val="90000"/>
              </a:lnSpc>
              <a:spcBef>
                <a:spcPts val="0"/>
              </a:spcBef>
              <a:spcAft>
                <a:spcPts val="0"/>
              </a:spcAft>
              <a:buFont typeface="Wingdings" panose="05000000000000000000" pitchFamily="2" charset="2"/>
              <a:buChar char="v"/>
            </a:pPr>
            <a:endParaRPr lang="fr-FR" sz="2100" dirty="0">
              <a:effectLst/>
              <a:latin typeface="Calibri" panose="020F0502020204030204" pitchFamily="34" charset="0"/>
              <a:ea typeface="Times New Roman" panose="02020603050405020304" pitchFamily="18" charset="0"/>
              <a:cs typeface="Arial" panose="020B0604020202020204" pitchFamily="34" charset="0"/>
            </a:endParaRPr>
          </a:p>
          <a:p>
            <a:pPr marR="0" lvl="0">
              <a:lnSpc>
                <a:spcPct val="90000"/>
              </a:lnSpc>
              <a:spcBef>
                <a:spcPts val="0"/>
              </a:spcBef>
              <a:spcAft>
                <a:spcPts val="0"/>
              </a:spcAft>
              <a:buFont typeface="Wingdings" panose="05000000000000000000" pitchFamily="2" charset="2"/>
              <a:buChar char="v"/>
            </a:pPr>
            <a:r>
              <a:rPr lang="fr-FR" sz="2100" dirty="0">
                <a:effectLst/>
                <a:latin typeface="Calibri" panose="020F0502020204030204" pitchFamily="34" charset="0"/>
                <a:ea typeface="Times New Roman" panose="02020603050405020304" pitchFamily="18" charset="0"/>
                <a:cs typeface="Arial" panose="020B0604020202020204" pitchFamily="34" charset="0"/>
              </a:rPr>
              <a:t>Maladies inflammatoires chroniques :Comme la maladie inflammatoire de l’intestin (maladie de </a:t>
            </a:r>
            <a:r>
              <a:rPr lang="fr-FR" sz="2100" dirty="0" err="1">
                <a:effectLst/>
                <a:latin typeface="Calibri" panose="020F0502020204030204" pitchFamily="34" charset="0"/>
                <a:ea typeface="Times New Roman" panose="02020603050405020304" pitchFamily="18" charset="0"/>
                <a:cs typeface="Arial" panose="020B0604020202020204" pitchFamily="34" charset="0"/>
              </a:rPr>
              <a:t>Crohn</a:t>
            </a:r>
            <a:r>
              <a:rPr lang="fr-FR" sz="2100" dirty="0">
                <a:effectLst/>
                <a:latin typeface="Calibri" panose="020F0502020204030204" pitchFamily="34" charset="0"/>
                <a:ea typeface="Times New Roman" panose="02020603050405020304" pitchFamily="18" charset="0"/>
                <a:cs typeface="Arial" panose="020B0604020202020204" pitchFamily="34" charset="0"/>
              </a:rPr>
              <a:t>, rectocolite hémorragique), ou la polyarthrite rhumatoïde qui entraînent une inflammation persistante et souvent douloureuse.</a:t>
            </a:r>
          </a:p>
          <a:p>
            <a:pPr marL="0" marR="0" lvl="0" indent="0">
              <a:lnSpc>
                <a:spcPct val="90000"/>
              </a:lnSpc>
              <a:spcBef>
                <a:spcPts val="0"/>
              </a:spcBef>
              <a:spcAft>
                <a:spcPts val="0"/>
              </a:spcAft>
              <a:buNone/>
            </a:pPr>
            <a:r>
              <a:rPr lang="fr-FR" sz="2100" dirty="0">
                <a:effectLst/>
                <a:latin typeface="Calibri" panose="020F0502020204030204" pitchFamily="34" charset="0"/>
                <a:ea typeface="Times New Roman" panose="02020603050405020304" pitchFamily="18" charset="0"/>
                <a:cs typeface="Arial" panose="020B0604020202020204" pitchFamily="34" charset="0"/>
              </a:rPr>
              <a:t> </a:t>
            </a:r>
            <a:endParaRPr lang="en-US" sz="2100" dirty="0">
              <a:effectLst/>
              <a:latin typeface="Calibri" panose="020F0502020204030204" pitchFamily="34" charset="0"/>
              <a:ea typeface="Times New Roman" panose="02020603050405020304" pitchFamily="18" charset="0"/>
              <a:cs typeface="Arial" panose="020B0604020202020204" pitchFamily="34" charset="0"/>
            </a:endParaRPr>
          </a:p>
          <a:p>
            <a:pPr marR="0" lvl="0">
              <a:lnSpc>
                <a:spcPct val="90000"/>
              </a:lnSpc>
              <a:spcBef>
                <a:spcPts val="0"/>
              </a:spcBef>
              <a:spcAft>
                <a:spcPts val="800"/>
              </a:spcAft>
              <a:buFont typeface="Wingdings" panose="05000000000000000000" pitchFamily="2" charset="2"/>
              <a:buChar char="v"/>
            </a:pPr>
            <a:r>
              <a:rPr lang="fr-FR" sz="2100" dirty="0">
                <a:effectLst/>
                <a:latin typeface="Calibri" panose="020F0502020204030204" pitchFamily="34" charset="0"/>
                <a:ea typeface="Times New Roman" panose="02020603050405020304" pitchFamily="18" charset="0"/>
                <a:cs typeface="Arial" panose="020B0604020202020204" pitchFamily="34" charset="0"/>
              </a:rPr>
              <a:t>Maladies infectieuses : Comme la tuberculose, la pneumonie, ou les infections virales qui déclenchent une réponse inflammatoire pour lutter contre les agents pathogènes.</a:t>
            </a:r>
            <a:endParaRPr lang="en-US" sz="2100" dirty="0">
              <a:effectLst/>
              <a:latin typeface="Calibri" panose="020F0502020204030204" pitchFamily="34" charset="0"/>
              <a:ea typeface="Times New Roman" panose="02020603050405020304" pitchFamily="18" charset="0"/>
              <a:cs typeface="Arial" panose="020B0604020202020204" pitchFamily="34" charset="0"/>
            </a:endParaRPr>
          </a:p>
          <a:p>
            <a:pPr marL="0" marR="0" indent="0">
              <a:lnSpc>
                <a:spcPct val="90000"/>
              </a:lnSpc>
              <a:spcBef>
                <a:spcPts val="0"/>
              </a:spcBef>
              <a:spcAft>
                <a:spcPts val="800"/>
              </a:spcAft>
              <a:buNone/>
            </a:pPr>
            <a:endParaRPr lang="en-US" sz="2100" dirty="0">
              <a:effectLst/>
              <a:latin typeface="Calibri" panose="020F0502020204030204" pitchFamily="34" charset="0"/>
              <a:ea typeface="Times New Roman" panose="02020603050405020304" pitchFamily="18" charset="0"/>
              <a:cs typeface="Arial" panose="020B0604020202020204" pitchFamily="34" charset="0"/>
            </a:endParaRPr>
          </a:p>
          <a:p>
            <a:pPr marR="0" lvl="0">
              <a:lnSpc>
                <a:spcPct val="90000"/>
              </a:lnSpc>
              <a:spcBef>
                <a:spcPts val="0"/>
              </a:spcBef>
              <a:spcAft>
                <a:spcPts val="0"/>
              </a:spcAft>
              <a:buFont typeface="Wingdings" panose="05000000000000000000" pitchFamily="2" charset="2"/>
              <a:buChar char="v"/>
            </a:pPr>
            <a:r>
              <a:rPr lang="fr-FR" sz="2100" dirty="0">
                <a:effectLst/>
                <a:latin typeface="Calibri" panose="020F0502020204030204" pitchFamily="34" charset="0"/>
                <a:ea typeface="Times New Roman" panose="02020603050405020304" pitchFamily="18" charset="0"/>
                <a:cs typeface="Arial" panose="020B0604020202020204" pitchFamily="34" charset="0"/>
              </a:rPr>
              <a:t>Maladies cardiovasculaires : Comme l’athérosclérose, où l’accumulation de plaques dans les artères déclenche une réponse inflammatoire chronique contribuant aux maladies cardiaques. </a:t>
            </a:r>
            <a:endParaRPr lang="en-US" sz="2100" dirty="0">
              <a:effectLst/>
              <a:latin typeface="Calibri" panose="020F0502020204030204" pitchFamily="34" charset="0"/>
              <a:ea typeface="Times New Roman" panose="02020603050405020304" pitchFamily="18" charset="0"/>
              <a:cs typeface="Arial" panose="020B0604020202020204" pitchFamily="34" charset="0"/>
            </a:endParaRPr>
          </a:p>
          <a:p>
            <a:pPr marL="0" marR="0" indent="0">
              <a:lnSpc>
                <a:spcPct val="90000"/>
              </a:lnSpc>
              <a:spcBef>
                <a:spcPts val="0"/>
              </a:spcBef>
              <a:spcAft>
                <a:spcPts val="800"/>
              </a:spcAft>
              <a:buNone/>
            </a:pPr>
            <a:endParaRPr lang="en-US" sz="2100" dirty="0">
              <a:effectLst/>
              <a:latin typeface="Calibri" panose="020F0502020204030204" pitchFamily="34" charset="0"/>
              <a:ea typeface="Times New Roman" panose="02020603050405020304" pitchFamily="18" charset="0"/>
              <a:cs typeface="Arial" panose="020B0604020202020204" pitchFamily="34" charset="0"/>
            </a:endParaRPr>
          </a:p>
          <a:p>
            <a:pPr marR="0" lvl="0">
              <a:lnSpc>
                <a:spcPct val="90000"/>
              </a:lnSpc>
              <a:spcBef>
                <a:spcPts val="0"/>
              </a:spcBef>
              <a:spcAft>
                <a:spcPts val="800"/>
              </a:spcAft>
              <a:buFont typeface="Wingdings" panose="05000000000000000000" pitchFamily="2" charset="2"/>
              <a:buChar char="v"/>
            </a:pPr>
            <a:r>
              <a:rPr lang="fr-FR" sz="2100" dirty="0">
                <a:effectLst/>
                <a:latin typeface="Calibri" panose="020F0502020204030204" pitchFamily="34" charset="0"/>
                <a:ea typeface="Times New Roman" panose="02020603050405020304" pitchFamily="18" charset="0"/>
                <a:cs typeface="Arial" panose="020B0604020202020204" pitchFamily="34" charset="0"/>
              </a:rPr>
              <a:t>Cancers :Certains cancers peuvent déclencher des réponses inflammatoires chroniques dans le corps.</a:t>
            </a:r>
            <a:endParaRPr lang="en-US" sz="2100" dirty="0">
              <a:effectLst/>
              <a:latin typeface="Calibri" panose="020F0502020204030204" pitchFamily="34" charset="0"/>
              <a:ea typeface="Times New Roman" panose="02020603050405020304" pitchFamily="18" charset="0"/>
              <a:cs typeface="Arial" panose="020B0604020202020204" pitchFamily="34" charset="0"/>
            </a:endParaRPr>
          </a:p>
          <a:p>
            <a:pPr>
              <a:lnSpc>
                <a:spcPct val="90000"/>
              </a:lnSpc>
            </a:pPr>
            <a:endParaRPr lang="en-US" sz="1300" dirty="0"/>
          </a:p>
        </p:txBody>
      </p:sp>
    </p:spTree>
    <p:extLst>
      <p:ext uri="{BB962C8B-B14F-4D97-AF65-F5344CB8AC3E}">
        <p14:creationId xmlns:p14="http://schemas.microsoft.com/office/powerpoint/2010/main" xmlns="" val="1684037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wheel(1)">
                                      <p:cBhvr>
                                        <p:cTn id="13" dur="20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1" presetClass="entr" presetSubtype="1"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wheel(1)">
                                      <p:cBhvr>
                                        <p:cTn id="18" dur="20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1" presetClass="entr" presetSubtype="1"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wheel(1)">
                                      <p:cBhvr>
                                        <p:cTn id="23" dur="2000"/>
                                        <p:tgtEl>
                                          <p:spTgt spid="3">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1" presetClass="entr" presetSubtype="1" fill="hold" grpId="0"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wheel(1)">
                                      <p:cBhvr>
                                        <p:cTn id="28" dur="2000"/>
                                        <p:tgtEl>
                                          <p:spTgt spid="3">
                                            <p:txEl>
                                              <p:pRg st="4" end="4"/>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1" presetClass="entr" presetSubtype="1" fill="hold" grpId="0" nodeType="click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Effect transition="in" filter="wheel(1)">
                                      <p:cBhvr>
                                        <p:cTn id="33" dur="2000"/>
                                        <p:tgtEl>
                                          <p:spTgt spid="3">
                                            <p:txEl>
                                              <p:pRg st="5" end="5"/>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1" presetClass="entr" presetSubtype="1" fill="hold" grpId="0" nodeType="clickEffect">
                                  <p:stCondLst>
                                    <p:cond delay="0"/>
                                  </p:stCondLst>
                                  <p:childTnLst>
                                    <p:set>
                                      <p:cBhvr>
                                        <p:cTn id="37" dur="1" fill="hold">
                                          <p:stCondLst>
                                            <p:cond delay="0"/>
                                          </p:stCondLst>
                                        </p:cTn>
                                        <p:tgtEl>
                                          <p:spTgt spid="3">
                                            <p:txEl>
                                              <p:pRg st="7" end="7"/>
                                            </p:txEl>
                                          </p:spTgt>
                                        </p:tgtEl>
                                        <p:attrNameLst>
                                          <p:attrName>style.visibility</p:attrName>
                                        </p:attrNameLst>
                                      </p:cBhvr>
                                      <p:to>
                                        <p:strVal val="visible"/>
                                      </p:to>
                                    </p:set>
                                    <p:animEffect transition="in" filter="wheel(1)">
                                      <p:cBhvr>
                                        <p:cTn id="38" dur="2000"/>
                                        <p:tgtEl>
                                          <p:spTgt spid="3">
                                            <p:txEl>
                                              <p:pRg st="7" end="7"/>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1" presetClass="entr" presetSubtype="1"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animEffect transition="in" filter="wheel(1)">
                                      <p:cBhvr>
                                        <p:cTn id="43" dur="20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DE47280D-9DF4-4EC0-870E-F5799F7AD3C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12191999" cy="6858000"/>
          </a:xfrm>
          <a:prstGeom prst="rect">
            <a:avLst/>
          </a:prstGeom>
          <a:ln>
            <a:noFill/>
          </a:ln>
        </p:spPr>
        <p:style>
          <a:lnRef idx="2">
            <a:schemeClr val="accent1">
              <a:shade val="50000"/>
            </a:schemeClr>
          </a:lnRef>
          <a:fillRef idx="1003">
            <a:schemeClr val="lt2"/>
          </a:fillRef>
          <a:effectRef idx="0">
            <a:schemeClr val="accent1"/>
          </a:effectRef>
          <a:fontRef idx="minor">
            <a:schemeClr val="lt1"/>
          </a:fontRef>
        </p:style>
        <p:txBody>
          <a:bodyPr rtlCol="0" anchor="ctr"/>
          <a:lstStyle/>
          <a:p>
            <a:pPr algn="ctr"/>
            <a:endParaRPr lang="en-US"/>
          </a:p>
        </p:txBody>
      </p:sp>
      <p:sp useBgFill="1">
        <p:nvSpPr>
          <p:cNvPr id="10" name="Freeform 37">
            <a:extLst>
              <a:ext uri="{FF2B5EF4-FFF2-40B4-BE49-F238E27FC236}">
                <a16:creationId xmlns:a16="http://schemas.microsoft.com/office/drawing/2014/main" xmlns="" id="{7ED3A13C-2CCC-4715-A54F-87795E0CED5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1" y="2"/>
            <a:ext cx="8005382" cy="6857999"/>
          </a:xfrm>
          <a:custGeom>
            <a:avLst/>
            <a:gdLst>
              <a:gd name="connsiteX0" fmla="*/ 0 w 8005382"/>
              <a:gd name="connsiteY0" fmla="*/ 0 h 6857999"/>
              <a:gd name="connsiteX1" fmla="*/ 7723450 w 8005382"/>
              <a:gd name="connsiteY1" fmla="*/ 0 h 6857999"/>
              <a:gd name="connsiteX2" fmla="*/ 6859850 w 8005382"/>
              <a:gd name="connsiteY2" fmla="*/ 5223932 h 6857999"/>
              <a:gd name="connsiteX3" fmla="*/ 8005382 w 8005382"/>
              <a:gd name="connsiteY3" fmla="*/ 6857999 h 6857999"/>
              <a:gd name="connsiteX4" fmla="*/ 0 w 8005382"/>
              <a:gd name="connsiteY4" fmla="*/ 6857999 h 685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05382" h="6857999">
                <a:moveTo>
                  <a:pt x="0" y="0"/>
                </a:moveTo>
                <a:lnTo>
                  <a:pt x="7723450" y="0"/>
                </a:lnTo>
                <a:lnTo>
                  <a:pt x="6859850" y="5223932"/>
                </a:lnTo>
                <a:lnTo>
                  <a:pt x="8005382" y="6857999"/>
                </a:lnTo>
                <a:lnTo>
                  <a:pt x="0" y="6857999"/>
                </a:lnTo>
                <a:close/>
              </a:path>
            </a:pathLst>
          </a:custGeom>
          <a:ln>
            <a:noFill/>
          </a:ln>
          <a:effectLst/>
        </p:spPr>
        <p:style>
          <a:lnRef idx="1">
            <a:schemeClr val="accent1"/>
          </a:lnRef>
          <a:fillRef idx="1003">
            <a:schemeClr val="lt1"/>
          </a:fillRef>
          <a:effectRef idx="2">
            <a:schemeClr val="accent1"/>
          </a:effectRef>
          <a:fontRef idx="minor">
            <a:schemeClr val="lt1"/>
          </a:fontRef>
        </p:style>
        <p:txBody>
          <a:bodyPr wrap="square" rtlCol="0" anchor="ctr">
            <a:noAutofit/>
          </a:bodyPr>
          <a:lstStyle/>
          <a:p>
            <a:pPr algn="ctr"/>
            <a:endParaRPr lang="en-US"/>
          </a:p>
        </p:txBody>
      </p:sp>
      <p:grpSp>
        <p:nvGrpSpPr>
          <p:cNvPr id="12" name="Group 11">
            <a:extLst>
              <a:ext uri="{FF2B5EF4-FFF2-40B4-BE49-F238E27FC236}">
                <a16:creationId xmlns:a16="http://schemas.microsoft.com/office/drawing/2014/main" xmlns="" id="{FB6C0892-83F6-4C98-B806-06627C732547}"/>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6942930" y="0"/>
            <a:ext cx="2436813" cy="6858001"/>
            <a:chOff x="1320800" y="0"/>
            <a:chExt cx="2436813" cy="6858001"/>
          </a:xfrm>
        </p:grpSpPr>
        <p:sp>
          <p:nvSpPr>
            <p:cNvPr id="13" name="Freeform 6">
              <a:extLst>
                <a:ext uri="{FF2B5EF4-FFF2-40B4-BE49-F238E27FC236}">
                  <a16:creationId xmlns:a16="http://schemas.microsoft.com/office/drawing/2014/main" xmlns="" id="{76E9889C-BAC7-429B-86C0-2D7736A398E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4" name="Freeform 7">
              <a:extLst>
                <a:ext uri="{FF2B5EF4-FFF2-40B4-BE49-F238E27FC236}">
                  <a16:creationId xmlns:a16="http://schemas.microsoft.com/office/drawing/2014/main" xmlns="" id="{B84616D5-1F3D-4B55-BA27-B53B56376B5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rgbClr val="595959"/>
            </a:solidFill>
            <a:ln>
              <a:noFill/>
            </a:ln>
          </p:spPr>
        </p:sp>
        <p:sp>
          <p:nvSpPr>
            <p:cNvPr id="15" name="Freeform 8">
              <a:extLst>
                <a:ext uri="{FF2B5EF4-FFF2-40B4-BE49-F238E27FC236}">
                  <a16:creationId xmlns:a16="http://schemas.microsoft.com/office/drawing/2014/main" xmlns="" id="{D6883E9B-59DA-4777-AC43-55F9164D3F6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rgbClr val="262626"/>
            </a:solidFill>
            <a:ln>
              <a:noFill/>
            </a:ln>
          </p:spPr>
        </p:sp>
        <p:sp>
          <p:nvSpPr>
            <p:cNvPr id="16" name="Freeform 9">
              <a:extLst>
                <a:ext uri="{FF2B5EF4-FFF2-40B4-BE49-F238E27FC236}">
                  <a16:creationId xmlns:a16="http://schemas.microsoft.com/office/drawing/2014/main" xmlns="" id="{F5442FF4-005F-4930-92FB-6594E29C4F8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7" name="Freeform 10">
              <a:extLst>
                <a:ext uri="{FF2B5EF4-FFF2-40B4-BE49-F238E27FC236}">
                  <a16:creationId xmlns:a16="http://schemas.microsoft.com/office/drawing/2014/main" xmlns="" id="{648BA981-E918-4543-BE19-51E03C5710B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8" name="Freeform 11">
              <a:extLst>
                <a:ext uri="{FF2B5EF4-FFF2-40B4-BE49-F238E27FC236}">
                  <a16:creationId xmlns:a16="http://schemas.microsoft.com/office/drawing/2014/main" xmlns="" id="{03A6AFED-BD81-4CCC-AADE-1E8923376C6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rgbClr val="404040"/>
            </a:solidFill>
            <a:ln>
              <a:noFill/>
            </a:ln>
          </p:spPr>
        </p:sp>
      </p:grpSp>
      <p:sp>
        <p:nvSpPr>
          <p:cNvPr id="2" name="Title 1">
            <a:extLst>
              <a:ext uri="{FF2B5EF4-FFF2-40B4-BE49-F238E27FC236}">
                <a16:creationId xmlns:a16="http://schemas.microsoft.com/office/drawing/2014/main" xmlns="" id="{55F47013-717C-4B3A-9B1E-944B6C633C0F}"/>
              </a:ext>
            </a:extLst>
          </p:cNvPr>
          <p:cNvSpPr>
            <a:spLocks noGrp="1"/>
          </p:cNvSpPr>
          <p:nvPr>
            <p:ph type="title"/>
          </p:nvPr>
        </p:nvSpPr>
        <p:spPr>
          <a:xfrm>
            <a:off x="8341910" y="1023257"/>
            <a:ext cx="3235083" cy="4767943"/>
          </a:xfrm>
          <a:effectLst/>
        </p:spPr>
        <p:txBody>
          <a:bodyPr anchor="ctr">
            <a:normAutofit/>
          </a:bodyPr>
          <a:lstStyle/>
          <a:p>
            <a:pPr algn="l"/>
            <a:r>
              <a:rPr lang="fr-FR" sz="2800" dirty="0">
                <a:solidFill>
                  <a:srgbClr val="000000"/>
                </a:solidFill>
              </a:rPr>
              <a:t>Causes d'un dysfonctionnement du système inflammatoire </a:t>
            </a:r>
            <a:br>
              <a:rPr lang="fr-FR" sz="2800" dirty="0">
                <a:solidFill>
                  <a:srgbClr val="000000"/>
                </a:solidFill>
              </a:rPr>
            </a:br>
            <a:endParaRPr lang="en-US" sz="2800" dirty="0">
              <a:solidFill>
                <a:srgbClr val="000000"/>
              </a:solidFill>
            </a:endParaRPr>
          </a:p>
        </p:txBody>
      </p:sp>
      <p:sp>
        <p:nvSpPr>
          <p:cNvPr id="3" name="Content Placeholder 2">
            <a:extLst>
              <a:ext uri="{FF2B5EF4-FFF2-40B4-BE49-F238E27FC236}">
                <a16:creationId xmlns:a16="http://schemas.microsoft.com/office/drawing/2014/main" xmlns="" id="{8A461044-1128-45CC-95BD-F30595C244AA}"/>
              </a:ext>
            </a:extLst>
          </p:cNvPr>
          <p:cNvSpPr>
            <a:spLocks noGrp="1"/>
          </p:cNvSpPr>
          <p:nvPr>
            <p:ph sz="quarter" idx="13"/>
          </p:nvPr>
        </p:nvSpPr>
        <p:spPr>
          <a:xfrm>
            <a:off x="693035" y="1023257"/>
            <a:ext cx="6079640" cy="5650812"/>
          </a:xfrm>
        </p:spPr>
        <p:txBody>
          <a:bodyPr anchor="ctr">
            <a:noAutofit/>
          </a:bodyPr>
          <a:lstStyle/>
          <a:p>
            <a:pPr marL="0" indent="0">
              <a:lnSpc>
                <a:spcPct val="90000"/>
              </a:lnSpc>
              <a:buNone/>
            </a:pPr>
            <a:endParaRPr lang="fr-FR" sz="1800" b="1" i="0" dirty="0">
              <a:effectLst/>
              <a:latin typeface="Söhne"/>
            </a:endParaRPr>
          </a:p>
          <a:p>
            <a:pPr>
              <a:lnSpc>
                <a:spcPct val="90000"/>
              </a:lnSpc>
              <a:buFont typeface="+mj-lt"/>
              <a:buAutoNum type="arabicPeriod"/>
            </a:pPr>
            <a:r>
              <a:rPr lang="fr-FR" sz="1800" b="1" i="0" dirty="0">
                <a:effectLst/>
                <a:latin typeface="Söhne"/>
              </a:rPr>
              <a:t>Facteurs génétiques :</a:t>
            </a:r>
            <a:r>
              <a:rPr lang="fr-FR" sz="1800" b="0" i="0" dirty="0">
                <a:effectLst/>
                <a:latin typeface="Söhne"/>
              </a:rPr>
              <a:t> Certains individus peuvent être prédisposés génétiquement à des dysfonctionnements du système immunitaire, entraînant des réponses inflammatoires inappropriées.</a:t>
            </a:r>
          </a:p>
          <a:p>
            <a:pPr>
              <a:lnSpc>
                <a:spcPct val="90000"/>
              </a:lnSpc>
              <a:buFont typeface="+mj-lt"/>
              <a:buAutoNum type="arabicPeriod"/>
            </a:pPr>
            <a:r>
              <a:rPr lang="fr-FR" sz="1800" b="1" i="0" dirty="0">
                <a:effectLst/>
                <a:latin typeface="Söhne"/>
              </a:rPr>
              <a:t>Infections persistantes :</a:t>
            </a:r>
            <a:r>
              <a:rPr lang="fr-FR" sz="1800" b="0" i="0" dirty="0">
                <a:effectLst/>
                <a:latin typeface="Söhne"/>
              </a:rPr>
              <a:t> Des infections chroniques non résolues peuvent maintenir une activation constante du système immunitaire, entraînant une inflammation prolongée.</a:t>
            </a:r>
          </a:p>
          <a:p>
            <a:pPr>
              <a:lnSpc>
                <a:spcPct val="90000"/>
              </a:lnSpc>
              <a:buFont typeface="+mj-lt"/>
              <a:buAutoNum type="arabicPeriod"/>
            </a:pPr>
            <a:r>
              <a:rPr lang="fr-FR" sz="1800" b="1" i="0" dirty="0">
                <a:effectLst/>
                <a:latin typeface="Söhne"/>
              </a:rPr>
              <a:t>Réponses auto-immunes :</a:t>
            </a:r>
            <a:r>
              <a:rPr lang="fr-FR" sz="1800" b="0" i="0" dirty="0">
                <a:effectLst/>
                <a:latin typeface="Söhne"/>
              </a:rPr>
              <a:t> Le système immunitaire peut parfois attaquer les propres cellules et tissus du corps, provoquant une inflammation inappropriée.</a:t>
            </a:r>
          </a:p>
          <a:p>
            <a:pPr>
              <a:lnSpc>
                <a:spcPct val="90000"/>
              </a:lnSpc>
              <a:buFont typeface="+mj-lt"/>
              <a:buAutoNum type="arabicPeriod"/>
            </a:pPr>
            <a:r>
              <a:rPr lang="fr-FR" sz="1800" b="1" i="0" dirty="0">
                <a:effectLst/>
                <a:latin typeface="Söhne"/>
              </a:rPr>
              <a:t>Exposition à des allergènes :</a:t>
            </a:r>
            <a:r>
              <a:rPr lang="fr-FR" sz="1800" b="0" i="0" dirty="0">
                <a:effectLst/>
                <a:latin typeface="Söhne"/>
              </a:rPr>
              <a:t> Une sensibilité accrue aux allergènes peut déclencher des réponses inflammatoires excessives.</a:t>
            </a:r>
          </a:p>
          <a:p>
            <a:pPr>
              <a:lnSpc>
                <a:spcPct val="90000"/>
              </a:lnSpc>
              <a:buFont typeface="+mj-lt"/>
              <a:buAutoNum type="arabicPeriod"/>
            </a:pPr>
            <a:r>
              <a:rPr lang="fr-FR" sz="1800" b="1" i="0" dirty="0">
                <a:effectLst/>
                <a:latin typeface="Söhne"/>
              </a:rPr>
              <a:t>Stress chronique :</a:t>
            </a:r>
            <a:r>
              <a:rPr lang="fr-FR" sz="1800" b="0" i="0" dirty="0">
                <a:effectLst/>
                <a:latin typeface="Söhne"/>
              </a:rPr>
              <a:t> Le stress prolongé peut perturber l'équilibre du système immunitaire, favorisant une inflammation inappropriée.</a:t>
            </a:r>
          </a:p>
          <a:p>
            <a:pPr>
              <a:lnSpc>
                <a:spcPct val="90000"/>
              </a:lnSpc>
              <a:buFont typeface="+mj-lt"/>
              <a:buAutoNum type="arabicPeriod"/>
            </a:pPr>
            <a:r>
              <a:rPr lang="fr-FR" sz="1800" b="1" i="0" dirty="0">
                <a:effectLst/>
                <a:latin typeface="Söhne"/>
              </a:rPr>
              <a:t>Dysbiose intestinale :</a:t>
            </a:r>
            <a:r>
              <a:rPr lang="fr-FR" sz="1800" b="0" i="0" dirty="0">
                <a:effectLst/>
                <a:latin typeface="Söhne"/>
              </a:rPr>
              <a:t> Un déséquilibre dans la flore intestinale peut conduire à des réponses inflammatoires anormales.</a:t>
            </a:r>
          </a:p>
          <a:p>
            <a:pPr>
              <a:lnSpc>
                <a:spcPct val="90000"/>
              </a:lnSpc>
            </a:pPr>
            <a:endParaRPr lang="en-US" sz="1800" dirty="0"/>
          </a:p>
        </p:txBody>
      </p:sp>
    </p:spTree>
    <p:extLst>
      <p:ext uri="{BB962C8B-B14F-4D97-AF65-F5344CB8AC3E}">
        <p14:creationId xmlns:p14="http://schemas.microsoft.com/office/powerpoint/2010/main" xmlns="" val="3472431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Parallax">
      <a:dk1>
        <a:sysClr val="windowText" lastClr="000000"/>
      </a:dk1>
      <a:lt1>
        <a:sysClr val="window" lastClr="FFFFFF"/>
      </a:lt1>
      <a:dk2>
        <a:srgbClr val="212121"/>
      </a:dk2>
      <a:lt2>
        <a:srgbClr val="CDD0D1"/>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Parallax">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xmlns="" name="Parallax" id="{3388167B-A2EB-4685-9635-1831D9AEF8C4}" vid="{4F7A876A-7598-49CA-AFC8-8EDA2551E4A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TM03457496[[fn=Parallax]]</Template>
  <TotalTime>152</TotalTime>
  <Words>1750</Words>
  <Application>Microsoft Office PowerPoint</Application>
  <PresentationFormat>Personnalisé</PresentationFormat>
  <Paragraphs>128</Paragraphs>
  <Slides>13</Slides>
  <Notes>1</Notes>
  <HiddenSlides>0</HiddenSlides>
  <MMClips>0</MMClips>
  <ScaleCrop>false</ScaleCrop>
  <HeadingPairs>
    <vt:vector size="4" baseType="variant">
      <vt:variant>
        <vt:lpstr>Thème</vt:lpstr>
      </vt:variant>
      <vt:variant>
        <vt:i4>1</vt:i4>
      </vt:variant>
      <vt:variant>
        <vt:lpstr>Titres des diapositives</vt:lpstr>
      </vt:variant>
      <vt:variant>
        <vt:i4>13</vt:i4>
      </vt:variant>
    </vt:vector>
  </HeadingPairs>
  <TitlesOfParts>
    <vt:vector size="14" baseType="lpstr">
      <vt:lpstr>Parallax</vt:lpstr>
      <vt:lpstr>Le syndrome inflammatoire </vt:lpstr>
      <vt:lpstr>Introduction :</vt:lpstr>
      <vt:lpstr>  importance de Comprendre les mécanismes du syndrome :</vt:lpstr>
      <vt:lpstr>Différence entre réponse immunitaire et inflammatoire</vt:lpstr>
      <vt:lpstr>Les facteurs déclenchants du syndrome inflammatoire</vt:lpstr>
      <vt:lpstr>Les symptômes du syndrome inflammatoire </vt:lpstr>
      <vt:lpstr>Etapes(mécanisme) du syndrome  inflammatoire</vt:lpstr>
      <vt:lpstr>Les maladies associé au syndrome inflammatoire</vt:lpstr>
      <vt:lpstr>Causes d'un dysfonctionnement du système inflammatoire  </vt:lpstr>
      <vt:lpstr>Conséquences d'un dysfonctionnement du système inflammatoire </vt:lpstr>
      <vt:lpstr>diagnostic du syndrome inflammatoire</vt:lpstr>
      <vt:lpstr>Approche thérapeutique </vt:lpstr>
      <vt:lpstr>Conclusion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ZAHAF AHMED</dc:creator>
  <cp:lastModifiedBy>user</cp:lastModifiedBy>
  <cp:revision>22</cp:revision>
  <dcterms:created xsi:type="dcterms:W3CDTF">2023-12-05T19:51:03Z</dcterms:created>
  <dcterms:modified xsi:type="dcterms:W3CDTF">2025-12-29T10:18:24Z</dcterms:modified>
</cp:coreProperties>
</file>