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8" r:id="rId2"/>
    <p:sldId id="275" r:id="rId3"/>
    <p:sldId id="284" r:id="rId4"/>
    <p:sldId id="555" r:id="rId5"/>
    <p:sldId id="556" r:id="rId6"/>
    <p:sldId id="557" r:id="rId7"/>
    <p:sldId id="285" r:id="rId8"/>
    <p:sldId id="558" r:id="rId9"/>
    <p:sldId id="286" r:id="rId10"/>
    <p:sldId id="287" r:id="rId11"/>
    <p:sldId id="288" r:id="rId12"/>
    <p:sldId id="289" r:id="rId13"/>
    <p:sldId id="290" r:id="rId14"/>
    <p:sldId id="291" r:id="rId15"/>
    <p:sldId id="292" r:id="rId16"/>
    <p:sldId id="293" r:id="rId17"/>
    <p:sldId id="567" r:id="rId18"/>
    <p:sldId id="568" r:id="rId19"/>
    <p:sldId id="566" r:id="rId20"/>
    <p:sldId id="559" r:id="rId21"/>
    <p:sldId id="560" r:id="rId22"/>
    <p:sldId id="569" r:id="rId23"/>
    <p:sldId id="570" r:id="rId24"/>
    <p:sldId id="561" r:id="rId25"/>
    <p:sldId id="562" r:id="rId26"/>
    <p:sldId id="563" r:id="rId27"/>
    <p:sldId id="564" r:id="rId28"/>
    <p:sldId id="571" r:id="rId29"/>
    <p:sldId id="565" r:id="rId30"/>
    <p:sldId id="572" r:id="rId31"/>
    <p:sldId id="573" r:id="rId32"/>
    <p:sldId id="574" r:id="rId33"/>
    <p:sldId id="575" r:id="rId34"/>
    <p:sldId id="576" r:id="rId35"/>
    <p:sldId id="577" r:id="rId36"/>
    <p:sldId id="579" r:id="rId37"/>
    <p:sldId id="578" r:id="rId38"/>
    <p:sldId id="580" r:id="rId39"/>
    <p:sldId id="581" r:id="rId40"/>
    <p:sldId id="583" r:id="rId41"/>
    <p:sldId id="582" r:id="rId42"/>
    <p:sldId id="269" r:id="rId43"/>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94" autoAdjust="0"/>
  </p:normalViewPr>
  <p:slideViewPr>
    <p:cSldViewPr snapToGrid="0">
      <p:cViewPr varScale="1">
        <p:scale>
          <a:sx n="56" d="100"/>
          <a:sy n="56" d="100"/>
        </p:scale>
        <p:origin x="1000" y="44"/>
      </p:cViewPr>
      <p:guideLst>
        <p:guide orient="horz" pos="2160"/>
        <p:guide pos="3840"/>
      </p:guideLst>
    </p:cSldViewPr>
  </p:slideViewPr>
  <p:notesTextViewPr>
    <p:cViewPr>
      <p:scale>
        <a:sx n="3" d="2"/>
        <a:sy n="3" d="2"/>
      </p:scale>
      <p:origin x="0" y="0"/>
    </p:cViewPr>
  </p:notesTextViewPr>
  <p:notesViewPr>
    <p:cSldViewPr snapToGrid="0">
      <p:cViewPr varScale="1">
        <p:scale>
          <a:sx n="90" d="100"/>
          <a:sy n="90" d="100"/>
        </p:scale>
        <p:origin x="302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8D6A1-2F12-49D9-9111-7F4827EACAEE}"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fr-FR"/>
        </a:p>
      </dgm:t>
    </dgm:pt>
    <dgm:pt modelId="{69286B81-3D33-4CAF-A95E-A9041A47E7A5}">
      <dgm:prSet phldrT="[Texte]"/>
      <dgm:spPr/>
      <dgm:t>
        <a:bodyPr/>
        <a:lstStyle/>
        <a:p>
          <a:r>
            <a:rPr lang="fr-FR" b="1" dirty="0"/>
            <a:t>L’eau libre des sols</a:t>
          </a:r>
        </a:p>
      </dgm:t>
    </dgm:pt>
    <dgm:pt modelId="{35C30A4F-7037-4A26-BADE-9B69D96FD647}" type="parTrans" cxnId="{E87FC3C3-E465-4C1F-AFDA-3BB8D450916F}">
      <dgm:prSet/>
      <dgm:spPr/>
      <dgm:t>
        <a:bodyPr/>
        <a:lstStyle/>
        <a:p>
          <a:endParaRPr lang="fr-FR"/>
        </a:p>
      </dgm:t>
    </dgm:pt>
    <dgm:pt modelId="{A6C7B55B-BD2D-49BF-935F-7EFDB12D3560}" type="sibTrans" cxnId="{E87FC3C3-E465-4C1F-AFDA-3BB8D450916F}">
      <dgm:prSet/>
      <dgm:spPr/>
      <dgm:t>
        <a:bodyPr/>
        <a:lstStyle/>
        <a:p>
          <a:endParaRPr lang="fr-FR"/>
        </a:p>
      </dgm:t>
    </dgm:pt>
    <dgm:pt modelId="{0232E27C-BFE8-450D-A62E-105865DBF687}">
      <dgm:prSet phldrT="[Texte]"/>
      <dgm:spPr/>
      <dgm:t>
        <a:bodyPr/>
        <a:lstStyle/>
        <a:p>
          <a:r>
            <a:rPr lang="fr-FR" b="1" dirty="0"/>
            <a:t>Son écoulement en régime permanent</a:t>
          </a:r>
        </a:p>
      </dgm:t>
    </dgm:pt>
    <dgm:pt modelId="{1F6C9344-FE37-4513-8C14-26F983C3CDF9}" type="parTrans" cxnId="{18088F67-2207-4573-BB15-9D2D7B7F09D7}">
      <dgm:prSet/>
      <dgm:spPr/>
      <dgm:t>
        <a:bodyPr/>
        <a:lstStyle/>
        <a:p>
          <a:endParaRPr lang="fr-FR"/>
        </a:p>
      </dgm:t>
    </dgm:pt>
    <dgm:pt modelId="{48CECA9C-69B8-4E4D-9457-21D45D2BEDFD}" type="sibTrans" cxnId="{18088F67-2207-4573-BB15-9D2D7B7F09D7}">
      <dgm:prSet/>
      <dgm:spPr/>
      <dgm:t>
        <a:bodyPr/>
        <a:lstStyle/>
        <a:p>
          <a:endParaRPr lang="fr-FR"/>
        </a:p>
      </dgm:t>
    </dgm:pt>
    <dgm:pt modelId="{98E30940-1A40-46B6-BE7C-D6635133DCFE}">
      <dgm:prSet phldrT="[Texte]"/>
      <dgm:spPr/>
      <dgm:t>
        <a:bodyPr/>
        <a:lstStyle/>
        <a:p>
          <a:r>
            <a:rPr lang="fr-FR" b="1" dirty="0"/>
            <a:t>Et en supposant que le sol est complètement saturé (Sr =1).</a:t>
          </a:r>
        </a:p>
      </dgm:t>
    </dgm:pt>
    <dgm:pt modelId="{5FD31E10-56B7-4BA0-ABA8-A2173B1366A7}" type="parTrans" cxnId="{64C86814-27F4-45F2-958C-D81ED61F5C26}">
      <dgm:prSet/>
      <dgm:spPr/>
      <dgm:t>
        <a:bodyPr/>
        <a:lstStyle/>
        <a:p>
          <a:endParaRPr lang="fr-FR"/>
        </a:p>
      </dgm:t>
    </dgm:pt>
    <dgm:pt modelId="{66C7E588-3A2D-4FB0-B9F9-5C669235BD2B}" type="sibTrans" cxnId="{64C86814-27F4-45F2-958C-D81ED61F5C26}">
      <dgm:prSet/>
      <dgm:spPr/>
      <dgm:t>
        <a:bodyPr/>
        <a:lstStyle/>
        <a:p>
          <a:endParaRPr lang="fr-FR"/>
        </a:p>
      </dgm:t>
    </dgm:pt>
    <dgm:pt modelId="{BBDC9CB7-8A02-4C64-BA03-E0C12C024861}" type="pres">
      <dgm:prSet presAssocID="{68B8D6A1-2F12-49D9-9111-7F4827EACAEE}" presName="Name0" presStyleCnt="0">
        <dgm:presLayoutVars>
          <dgm:chMax val="7"/>
          <dgm:chPref val="7"/>
          <dgm:dir/>
        </dgm:presLayoutVars>
      </dgm:prSet>
      <dgm:spPr/>
    </dgm:pt>
    <dgm:pt modelId="{4DB564BE-3E9D-4D9D-B815-A3FE4F44BF45}" type="pres">
      <dgm:prSet presAssocID="{68B8D6A1-2F12-49D9-9111-7F4827EACAEE}" presName="Name1" presStyleCnt="0"/>
      <dgm:spPr/>
    </dgm:pt>
    <dgm:pt modelId="{6F59760C-4966-4AE5-BF08-E7420766867A}" type="pres">
      <dgm:prSet presAssocID="{68B8D6A1-2F12-49D9-9111-7F4827EACAEE}" presName="cycle" presStyleCnt="0"/>
      <dgm:spPr/>
    </dgm:pt>
    <dgm:pt modelId="{F56624D9-D439-44D8-8754-D20D7BCDB990}" type="pres">
      <dgm:prSet presAssocID="{68B8D6A1-2F12-49D9-9111-7F4827EACAEE}" presName="srcNode" presStyleLbl="node1" presStyleIdx="0" presStyleCnt="3"/>
      <dgm:spPr/>
    </dgm:pt>
    <dgm:pt modelId="{839A1AF3-D6FA-4750-8086-64576382BB28}" type="pres">
      <dgm:prSet presAssocID="{68B8D6A1-2F12-49D9-9111-7F4827EACAEE}" presName="conn" presStyleLbl="parChTrans1D2" presStyleIdx="0" presStyleCnt="1"/>
      <dgm:spPr/>
    </dgm:pt>
    <dgm:pt modelId="{E85E216E-F30C-41C9-ABA4-46DAC94C4EEA}" type="pres">
      <dgm:prSet presAssocID="{68B8D6A1-2F12-49D9-9111-7F4827EACAEE}" presName="extraNode" presStyleLbl="node1" presStyleIdx="0" presStyleCnt="3"/>
      <dgm:spPr/>
    </dgm:pt>
    <dgm:pt modelId="{BAD9EAA0-F4E6-4B21-A926-5BD9FB2BFCC8}" type="pres">
      <dgm:prSet presAssocID="{68B8D6A1-2F12-49D9-9111-7F4827EACAEE}" presName="dstNode" presStyleLbl="node1" presStyleIdx="0" presStyleCnt="3"/>
      <dgm:spPr/>
    </dgm:pt>
    <dgm:pt modelId="{8CE70638-1364-431A-9136-B8AB3800BD1C}" type="pres">
      <dgm:prSet presAssocID="{69286B81-3D33-4CAF-A95E-A9041A47E7A5}" presName="text_1" presStyleLbl="node1" presStyleIdx="0" presStyleCnt="3">
        <dgm:presLayoutVars>
          <dgm:bulletEnabled val="1"/>
        </dgm:presLayoutVars>
      </dgm:prSet>
      <dgm:spPr/>
    </dgm:pt>
    <dgm:pt modelId="{1D699E36-315E-409D-9BB7-7D18E0530479}" type="pres">
      <dgm:prSet presAssocID="{69286B81-3D33-4CAF-A95E-A9041A47E7A5}" presName="accent_1" presStyleCnt="0"/>
      <dgm:spPr/>
    </dgm:pt>
    <dgm:pt modelId="{24B9FD3C-0875-489D-BAC1-AFC2A0B460DA}" type="pres">
      <dgm:prSet presAssocID="{69286B81-3D33-4CAF-A95E-A9041A47E7A5}" presName="accentRepeatNode" presStyleLbl="solidFgAcc1" presStyleIdx="0" presStyleCnt="3"/>
      <dgm:spPr/>
    </dgm:pt>
    <dgm:pt modelId="{10F924D9-6DDF-438C-8F2D-9DA2CD0A1368}" type="pres">
      <dgm:prSet presAssocID="{0232E27C-BFE8-450D-A62E-105865DBF687}" presName="text_2" presStyleLbl="node1" presStyleIdx="1" presStyleCnt="3">
        <dgm:presLayoutVars>
          <dgm:bulletEnabled val="1"/>
        </dgm:presLayoutVars>
      </dgm:prSet>
      <dgm:spPr/>
    </dgm:pt>
    <dgm:pt modelId="{0665F645-A32F-4638-AF86-9B126C414997}" type="pres">
      <dgm:prSet presAssocID="{0232E27C-BFE8-450D-A62E-105865DBF687}" presName="accent_2" presStyleCnt="0"/>
      <dgm:spPr/>
    </dgm:pt>
    <dgm:pt modelId="{60232138-26B8-4F01-9A95-C43D174A7C17}" type="pres">
      <dgm:prSet presAssocID="{0232E27C-BFE8-450D-A62E-105865DBF687}" presName="accentRepeatNode" presStyleLbl="solidFgAcc1" presStyleIdx="1" presStyleCnt="3"/>
      <dgm:spPr/>
    </dgm:pt>
    <dgm:pt modelId="{B2ACBD37-9C2A-47FB-ADBF-544BE2A0C51B}" type="pres">
      <dgm:prSet presAssocID="{98E30940-1A40-46B6-BE7C-D6635133DCFE}" presName="text_3" presStyleLbl="node1" presStyleIdx="2" presStyleCnt="3">
        <dgm:presLayoutVars>
          <dgm:bulletEnabled val="1"/>
        </dgm:presLayoutVars>
      </dgm:prSet>
      <dgm:spPr/>
    </dgm:pt>
    <dgm:pt modelId="{A26C2466-14F2-45E1-AEBE-6EEC35B9113E}" type="pres">
      <dgm:prSet presAssocID="{98E30940-1A40-46B6-BE7C-D6635133DCFE}" presName="accent_3" presStyleCnt="0"/>
      <dgm:spPr/>
    </dgm:pt>
    <dgm:pt modelId="{A7BB21D7-3D2D-4E0D-B20D-81DA529ABD29}" type="pres">
      <dgm:prSet presAssocID="{98E30940-1A40-46B6-BE7C-D6635133DCFE}" presName="accentRepeatNode" presStyleLbl="solidFgAcc1" presStyleIdx="2" presStyleCnt="3"/>
      <dgm:spPr/>
    </dgm:pt>
  </dgm:ptLst>
  <dgm:cxnLst>
    <dgm:cxn modelId="{64C86814-27F4-45F2-958C-D81ED61F5C26}" srcId="{68B8D6A1-2F12-49D9-9111-7F4827EACAEE}" destId="{98E30940-1A40-46B6-BE7C-D6635133DCFE}" srcOrd="2" destOrd="0" parTransId="{5FD31E10-56B7-4BA0-ABA8-A2173B1366A7}" sibTransId="{66C7E588-3A2D-4FB0-B9F9-5C669235BD2B}"/>
    <dgm:cxn modelId="{18088F67-2207-4573-BB15-9D2D7B7F09D7}" srcId="{68B8D6A1-2F12-49D9-9111-7F4827EACAEE}" destId="{0232E27C-BFE8-450D-A62E-105865DBF687}" srcOrd="1" destOrd="0" parTransId="{1F6C9344-FE37-4513-8C14-26F983C3CDF9}" sibTransId="{48CECA9C-69B8-4E4D-9457-21D45D2BEDFD}"/>
    <dgm:cxn modelId="{502EA06B-42F8-4B13-8DC4-F5C34358AEA9}" type="presOf" srcId="{A6C7B55B-BD2D-49BF-935F-7EFDB12D3560}" destId="{839A1AF3-D6FA-4750-8086-64576382BB28}" srcOrd="0" destOrd="0" presId="urn:microsoft.com/office/officeart/2008/layout/VerticalCurvedList"/>
    <dgm:cxn modelId="{E47DFBB8-6939-4217-9ECD-EF766197B713}" type="presOf" srcId="{98E30940-1A40-46B6-BE7C-D6635133DCFE}" destId="{B2ACBD37-9C2A-47FB-ADBF-544BE2A0C51B}" srcOrd="0" destOrd="0" presId="urn:microsoft.com/office/officeart/2008/layout/VerticalCurvedList"/>
    <dgm:cxn modelId="{DF76ABBB-1220-4CF4-B1AD-38803E18D98A}" type="presOf" srcId="{0232E27C-BFE8-450D-A62E-105865DBF687}" destId="{10F924D9-6DDF-438C-8F2D-9DA2CD0A1368}" srcOrd="0" destOrd="0" presId="urn:microsoft.com/office/officeart/2008/layout/VerticalCurvedList"/>
    <dgm:cxn modelId="{E87FC3C3-E465-4C1F-AFDA-3BB8D450916F}" srcId="{68B8D6A1-2F12-49D9-9111-7F4827EACAEE}" destId="{69286B81-3D33-4CAF-A95E-A9041A47E7A5}" srcOrd="0" destOrd="0" parTransId="{35C30A4F-7037-4A26-BADE-9B69D96FD647}" sibTransId="{A6C7B55B-BD2D-49BF-935F-7EFDB12D3560}"/>
    <dgm:cxn modelId="{14D95CC6-53FF-4511-9836-54FD731C7357}" type="presOf" srcId="{68B8D6A1-2F12-49D9-9111-7F4827EACAEE}" destId="{BBDC9CB7-8A02-4C64-BA03-E0C12C024861}" srcOrd="0" destOrd="0" presId="urn:microsoft.com/office/officeart/2008/layout/VerticalCurvedList"/>
    <dgm:cxn modelId="{53C12EC9-B015-4B5A-B922-91831CD2AA35}" type="presOf" srcId="{69286B81-3D33-4CAF-A95E-A9041A47E7A5}" destId="{8CE70638-1364-431A-9136-B8AB3800BD1C}" srcOrd="0" destOrd="0" presId="urn:microsoft.com/office/officeart/2008/layout/VerticalCurvedList"/>
    <dgm:cxn modelId="{FF235E67-0C0A-4632-82F4-5A132B8E10EF}" type="presParOf" srcId="{BBDC9CB7-8A02-4C64-BA03-E0C12C024861}" destId="{4DB564BE-3E9D-4D9D-B815-A3FE4F44BF45}" srcOrd="0" destOrd="0" presId="urn:microsoft.com/office/officeart/2008/layout/VerticalCurvedList"/>
    <dgm:cxn modelId="{05B9AFBC-2D9E-439E-A684-9EA14E88952C}" type="presParOf" srcId="{4DB564BE-3E9D-4D9D-B815-A3FE4F44BF45}" destId="{6F59760C-4966-4AE5-BF08-E7420766867A}" srcOrd="0" destOrd="0" presId="urn:microsoft.com/office/officeart/2008/layout/VerticalCurvedList"/>
    <dgm:cxn modelId="{F6B176D4-67FC-410C-A9B2-D3FDE257CEC1}" type="presParOf" srcId="{6F59760C-4966-4AE5-BF08-E7420766867A}" destId="{F56624D9-D439-44D8-8754-D20D7BCDB990}" srcOrd="0" destOrd="0" presId="urn:microsoft.com/office/officeart/2008/layout/VerticalCurvedList"/>
    <dgm:cxn modelId="{77BED52C-87E6-4CBF-91A5-DD24A07926CC}" type="presParOf" srcId="{6F59760C-4966-4AE5-BF08-E7420766867A}" destId="{839A1AF3-D6FA-4750-8086-64576382BB28}" srcOrd="1" destOrd="0" presId="urn:microsoft.com/office/officeart/2008/layout/VerticalCurvedList"/>
    <dgm:cxn modelId="{6D7CF72E-EDA9-4DA7-8575-2F23931707C0}" type="presParOf" srcId="{6F59760C-4966-4AE5-BF08-E7420766867A}" destId="{E85E216E-F30C-41C9-ABA4-46DAC94C4EEA}" srcOrd="2" destOrd="0" presId="urn:microsoft.com/office/officeart/2008/layout/VerticalCurvedList"/>
    <dgm:cxn modelId="{54AF3B33-1051-4A40-BFD2-D085DD9B2876}" type="presParOf" srcId="{6F59760C-4966-4AE5-BF08-E7420766867A}" destId="{BAD9EAA0-F4E6-4B21-A926-5BD9FB2BFCC8}" srcOrd="3" destOrd="0" presId="urn:microsoft.com/office/officeart/2008/layout/VerticalCurvedList"/>
    <dgm:cxn modelId="{0B66D928-76F8-40F4-BB44-DFCE45720A7C}" type="presParOf" srcId="{4DB564BE-3E9D-4D9D-B815-A3FE4F44BF45}" destId="{8CE70638-1364-431A-9136-B8AB3800BD1C}" srcOrd="1" destOrd="0" presId="urn:microsoft.com/office/officeart/2008/layout/VerticalCurvedList"/>
    <dgm:cxn modelId="{35765C46-2119-419D-BD98-A2811C5EEB2A}" type="presParOf" srcId="{4DB564BE-3E9D-4D9D-B815-A3FE4F44BF45}" destId="{1D699E36-315E-409D-9BB7-7D18E0530479}" srcOrd="2" destOrd="0" presId="urn:microsoft.com/office/officeart/2008/layout/VerticalCurvedList"/>
    <dgm:cxn modelId="{670617C9-0B42-4260-A104-6AD90789EEE1}" type="presParOf" srcId="{1D699E36-315E-409D-9BB7-7D18E0530479}" destId="{24B9FD3C-0875-489D-BAC1-AFC2A0B460DA}" srcOrd="0" destOrd="0" presId="urn:microsoft.com/office/officeart/2008/layout/VerticalCurvedList"/>
    <dgm:cxn modelId="{205E137C-7C36-4785-9669-059BA9811542}" type="presParOf" srcId="{4DB564BE-3E9D-4D9D-B815-A3FE4F44BF45}" destId="{10F924D9-6DDF-438C-8F2D-9DA2CD0A1368}" srcOrd="3" destOrd="0" presId="urn:microsoft.com/office/officeart/2008/layout/VerticalCurvedList"/>
    <dgm:cxn modelId="{21858B20-AB4D-41AE-95E9-447144E3AF28}" type="presParOf" srcId="{4DB564BE-3E9D-4D9D-B815-A3FE4F44BF45}" destId="{0665F645-A32F-4638-AF86-9B126C414997}" srcOrd="4" destOrd="0" presId="urn:microsoft.com/office/officeart/2008/layout/VerticalCurvedList"/>
    <dgm:cxn modelId="{4C3A7F2C-4723-436E-AFD3-A5BB6CCB29C4}" type="presParOf" srcId="{0665F645-A32F-4638-AF86-9B126C414997}" destId="{60232138-26B8-4F01-9A95-C43D174A7C17}" srcOrd="0" destOrd="0" presId="urn:microsoft.com/office/officeart/2008/layout/VerticalCurvedList"/>
    <dgm:cxn modelId="{6FD792D5-C18E-40AA-88E6-93BFA1FDAD1C}" type="presParOf" srcId="{4DB564BE-3E9D-4D9D-B815-A3FE4F44BF45}" destId="{B2ACBD37-9C2A-47FB-ADBF-544BE2A0C51B}" srcOrd="5" destOrd="0" presId="urn:microsoft.com/office/officeart/2008/layout/VerticalCurvedList"/>
    <dgm:cxn modelId="{396F1933-C176-4610-8B19-B95F09D9E3DD}" type="presParOf" srcId="{4DB564BE-3E9D-4D9D-B815-A3FE4F44BF45}" destId="{A26C2466-14F2-45E1-AEBE-6EEC35B9113E}" srcOrd="6" destOrd="0" presId="urn:microsoft.com/office/officeart/2008/layout/VerticalCurvedList"/>
    <dgm:cxn modelId="{EE2090A4-16EC-4673-BA6E-DB980BAF18A2}" type="presParOf" srcId="{A26C2466-14F2-45E1-AEBE-6EEC35B9113E}" destId="{A7BB21D7-3D2D-4E0D-B20D-81DA529ABD2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8971D-430A-41D5-95FA-670B9A96E47E}" type="doc">
      <dgm:prSet loTypeId="urn:microsoft.com/office/officeart/2005/8/layout/venn3" loCatId="relationship" qsTypeId="urn:microsoft.com/office/officeart/2005/8/quickstyle/3d3" qsCatId="3D" csTypeId="urn:microsoft.com/office/officeart/2005/8/colors/colorful5" csCatId="colorful" phldr="1"/>
      <dgm:spPr/>
      <dgm:t>
        <a:bodyPr/>
        <a:lstStyle/>
        <a:p>
          <a:endParaRPr lang="fr-FR"/>
        </a:p>
      </dgm:t>
    </dgm:pt>
    <dgm:pt modelId="{7651AE0B-3A5D-448C-8DBF-956C2587F555}">
      <dgm:prSet custT="1"/>
      <dgm:spPr/>
      <dgm:t>
        <a:bodyPr/>
        <a:lstStyle/>
        <a:p>
          <a:r>
            <a:rPr lang="fr-FR" sz="2400" b="1" dirty="0"/>
            <a:t>Forme </a:t>
          </a:r>
        </a:p>
      </dgm:t>
    </dgm:pt>
    <dgm:pt modelId="{46F2E4F6-F505-412C-B6A8-8974CC6076BA}" type="parTrans" cxnId="{25B774EB-6954-4FAD-83A7-08E029172A09}">
      <dgm:prSet/>
      <dgm:spPr/>
      <dgm:t>
        <a:bodyPr/>
        <a:lstStyle/>
        <a:p>
          <a:endParaRPr lang="fr-FR" sz="3600" b="1"/>
        </a:p>
      </dgm:t>
    </dgm:pt>
    <dgm:pt modelId="{C5AC64B0-62F5-43AF-A94E-A8F60261D2D9}" type="sibTrans" cxnId="{25B774EB-6954-4FAD-83A7-08E029172A09}">
      <dgm:prSet/>
      <dgm:spPr/>
      <dgm:t>
        <a:bodyPr/>
        <a:lstStyle/>
        <a:p>
          <a:endParaRPr lang="fr-FR" sz="3600" b="1"/>
        </a:p>
      </dgm:t>
    </dgm:pt>
    <dgm:pt modelId="{4771C995-2BC5-40B1-97AF-9B0B8794DF12}">
      <dgm:prSet custT="1"/>
      <dgm:spPr/>
      <dgm:t>
        <a:bodyPr/>
        <a:lstStyle/>
        <a:p>
          <a:r>
            <a:rPr lang="fr-FR" sz="2400" b="1" dirty="0"/>
            <a:t>Grosseur </a:t>
          </a:r>
        </a:p>
      </dgm:t>
    </dgm:pt>
    <dgm:pt modelId="{DCF50F87-F0B3-4E4A-90F7-525C3F56A7E0}" type="parTrans" cxnId="{57BD0F5F-59D0-4665-B5F3-458D092D12F8}">
      <dgm:prSet/>
      <dgm:spPr/>
      <dgm:t>
        <a:bodyPr/>
        <a:lstStyle/>
        <a:p>
          <a:endParaRPr lang="fr-FR" sz="3600" b="1"/>
        </a:p>
      </dgm:t>
    </dgm:pt>
    <dgm:pt modelId="{968D807A-8E12-4F1C-9C47-9A7C9E6CCAE6}" type="sibTrans" cxnId="{57BD0F5F-59D0-4665-B5F3-458D092D12F8}">
      <dgm:prSet/>
      <dgm:spPr/>
      <dgm:t>
        <a:bodyPr/>
        <a:lstStyle/>
        <a:p>
          <a:endParaRPr lang="fr-FR" sz="3600" b="1"/>
        </a:p>
      </dgm:t>
    </dgm:pt>
    <dgm:pt modelId="{D78E8765-04F1-493E-A69C-FDC88D12BED8}">
      <dgm:prSet custT="1"/>
      <dgm:spPr/>
      <dgm:t>
        <a:bodyPr/>
        <a:lstStyle/>
        <a:p>
          <a:r>
            <a:rPr lang="fr-FR" sz="2400" b="1" dirty="0"/>
            <a:t>Assemblage </a:t>
          </a:r>
        </a:p>
      </dgm:t>
    </dgm:pt>
    <dgm:pt modelId="{CB796676-22E0-4486-A213-4763AAD3F7A3}" type="parTrans" cxnId="{90091A79-3D9C-4FDA-8CF8-732FE33B86F3}">
      <dgm:prSet/>
      <dgm:spPr/>
      <dgm:t>
        <a:bodyPr/>
        <a:lstStyle/>
        <a:p>
          <a:endParaRPr lang="fr-FR" sz="3600" b="1"/>
        </a:p>
      </dgm:t>
    </dgm:pt>
    <dgm:pt modelId="{DCF82A00-2845-4C22-A065-22BA68CFF0DA}" type="sibTrans" cxnId="{90091A79-3D9C-4FDA-8CF8-732FE33B86F3}">
      <dgm:prSet/>
      <dgm:spPr/>
      <dgm:t>
        <a:bodyPr/>
        <a:lstStyle/>
        <a:p>
          <a:endParaRPr lang="fr-FR" sz="3600" b="1"/>
        </a:p>
      </dgm:t>
    </dgm:pt>
    <dgm:pt modelId="{EAA454A6-FE20-41B6-B066-A34A6792B739}">
      <dgm:prSet custT="1"/>
      <dgm:spPr/>
      <dgm:t>
        <a:bodyPr/>
        <a:lstStyle/>
        <a:p>
          <a:r>
            <a:rPr lang="fr-FR" sz="2400" b="1" dirty="0"/>
            <a:t>Température</a:t>
          </a:r>
        </a:p>
      </dgm:t>
    </dgm:pt>
    <dgm:pt modelId="{D46C62EB-0BF6-4AEE-AED0-9FBBDC98F7A6}" type="parTrans" cxnId="{13FFFE5F-D887-4670-9029-392FB37E7EDC}">
      <dgm:prSet/>
      <dgm:spPr/>
      <dgm:t>
        <a:bodyPr/>
        <a:lstStyle/>
        <a:p>
          <a:endParaRPr lang="fr-FR" sz="3600" b="1"/>
        </a:p>
      </dgm:t>
    </dgm:pt>
    <dgm:pt modelId="{C8AF21F5-BC93-4008-ADFF-A9509D2ADA7D}" type="sibTrans" cxnId="{13FFFE5F-D887-4670-9029-392FB37E7EDC}">
      <dgm:prSet/>
      <dgm:spPr/>
      <dgm:t>
        <a:bodyPr/>
        <a:lstStyle/>
        <a:p>
          <a:endParaRPr lang="fr-FR" sz="3600" b="1"/>
        </a:p>
      </dgm:t>
    </dgm:pt>
    <dgm:pt modelId="{99AB4AF0-0498-4832-9A28-BF2D10A76A4A}" type="pres">
      <dgm:prSet presAssocID="{2DB8971D-430A-41D5-95FA-670B9A96E47E}" presName="Name0" presStyleCnt="0">
        <dgm:presLayoutVars>
          <dgm:dir/>
          <dgm:resizeHandles val="exact"/>
        </dgm:presLayoutVars>
      </dgm:prSet>
      <dgm:spPr/>
    </dgm:pt>
    <dgm:pt modelId="{C1D43149-1873-4D78-9325-45D73E89C227}" type="pres">
      <dgm:prSet presAssocID="{7651AE0B-3A5D-448C-8DBF-956C2587F555}" presName="Name5" presStyleLbl="vennNode1" presStyleIdx="0" presStyleCnt="4">
        <dgm:presLayoutVars>
          <dgm:bulletEnabled val="1"/>
        </dgm:presLayoutVars>
      </dgm:prSet>
      <dgm:spPr/>
    </dgm:pt>
    <dgm:pt modelId="{62B6667B-6805-4A81-B066-84E6A0ECCCCE}" type="pres">
      <dgm:prSet presAssocID="{C5AC64B0-62F5-43AF-A94E-A8F60261D2D9}" presName="space" presStyleCnt="0"/>
      <dgm:spPr/>
    </dgm:pt>
    <dgm:pt modelId="{7358B6AA-D603-420E-A40D-F51DEB4391AC}" type="pres">
      <dgm:prSet presAssocID="{4771C995-2BC5-40B1-97AF-9B0B8794DF12}" presName="Name5" presStyleLbl="vennNode1" presStyleIdx="1" presStyleCnt="4">
        <dgm:presLayoutVars>
          <dgm:bulletEnabled val="1"/>
        </dgm:presLayoutVars>
      </dgm:prSet>
      <dgm:spPr/>
    </dgm:pt>
    <dgm:pt modelId="{FF949A5C-3917-40E2-92A6-2EB4259D2604}" type="pres">
      <dgm:prSet presAssocID="{968D807A-8E12-4F1C-9C47-9A7C9E6CCAE6}" presName="space" presStyleCnt="0"/>
      <dgm:spPr/>
    </dgm:pt>
    <dgm:pt modelId="{60029CD2-14DB-47CB-81AF-070D6632E63D}" type="pres">
      <dgm:prSet presAssocID="{D78E8765-04F1-493E-A69C-FDC88D12BED8}" presName="Name5" presStyleLbl="vennNode1" presStyleIdx="2" presStyleCnt="4">
        <dgm:presLayoutVars>
          <dgm:bulletEnabled val="1"/>
        </dgm:presLayoutVars>
      </dgm:prSet>
      <dgm:spPr/>
    </dgm:pt>
    <dgm:pt modelId="{2FAEC3E5-B2AC-439D-ABE7-FCBFFBC32325}" type="pres">
      <dgm:prSet presAssocID="{DCF82A00-2845-4C22-A065-22BA68CFF0DA}" presName="space" presStyleCnt="0"/>
      <dgm:spPr/>
    </dgm:pt>
    <dgm:pt modelId="{75230A68-3E2B-45F5-B867-617034E0A01F}" type="pres">
      <dgm:prSet presAssocID="{EAA454A6-FE20-41B6-B066-A34A6792B739}" presName="Name5" presStyleLbl="vennNode1" presStyleIdx="3" presStyleCnt="4">
        <dgm:presLayoutVars>
          <dgm:bulletEnabled val="1"/>
        </dgm:presLayoutVars>
      </dgm:prSet>
      <dgm:spPr/>
    </dgm:pt>
  </dgm:ptLst>
  <dgm:cxnLst>
    <dgm:cxn modelId="{57BD0F5F-59D0-4665-B5F3-458D092D12F8}" srcId="{2DB8971D-430A-41D5-95FA-670B9A96E47E}" destId="{4771C995-2BC5-40B1-97AF-9B0B8794DF12}" srcOrd="1" destOrd="0" parTransId="{DCF50F87-F0B3-4E4A-90F7-525C3F56A7E0}" sibTransId="{968D807A-8E12-4F1C-9C47-9A7C9E6CCAE6}"/>
    <dgm:cxn modelId="{13FFFE5F-D887-4670-9029-392FB37E7EDC}" srcId="{2DB8971D-430A-41D5-95FA-670B9A96E47E}" destId="{EAA454A6-FE20-41B6-B066-A34A6792B739}" srcOrd="3" destOrd="0" parTransId="{D46C62EB-0BF6-4AEE-AED0-9FBBDC98F7A6}" sibTransId="{C8AF21F5-BC93-4008-ADFF-A9509D2ADA7D}"/>
    <dgm:cxn modelId="{E5D78768-DBAE-464B-A884-1F60072173B0}" type="presOf" srcId="{2DB8971D-430A-41D5-95FA-670B9A96E47E}" destId="{99AB4AF0-0498-4832-9A28-BF2D10A76A4A}" srcOrd="0" destOrd="0" presId="urn:microsoft.com/office/officeart/2005/8/layout/venn3"/>
    <dgm:cxn modelId="{77AA586C-F325-4AF0-B11D-C298D2A6A08A}" type="presOf" srcId="{7651AE0B-3A5D-448C-8DBF-956C2587F555}" destId="{C1D43149-1873-4D78-9325-45D73E89C227}" srcOrd="0" destOrd="0" presId="urn:microsoft.com/office/officeart/2005/8/layout/venn3"/>
    <dgm:cxn modelId="{90091A79-3D9C-4FDA-8CF8-732FE33B86F3}" srcId="{2DB8971D-430A-41D5-95FA-670B9A96E47E}" destId="{D78E8765-04F1-493E-A69C-FDC88D12BED8}" srcOrd="2" destOrd="0" parTransId="{CB796676-22E0-4486-A213-4763AAD3F7A3}" sibTransId="{DCF82A00-2845-4C22-A065-22BA68CFF0DA}"/>
    <dgm:cxn modelId="{0A1A7588-454E-4269-834C-71898238C4C0}" type="presOf" srcId="{D78E8765-04F1-493E-A69C-FDC88D12BED8}" destId="{60029CD2-14DB-47CB-81AF-070D6632E63D}" srcOrd="0" destOrd="0" presId="urn:microsoft.com/office/officeart/2005/8/layout/venn3"/>
    <dgm:cxn modelId="{0DADD5B1-4F8F-4193-8649-AD518D6E5536}" type="presOf" srcId="{4771C995-2BC5-40B1-97AF-9B0B8794DF12}" destId="{7358B6AA-D603-420E-A40D-F51DEB4391AC}" srcOrd="0" destOrd="0" presId="urn:microsoft.com/office/officeart/2005/8/layout/venn3"/>
    <dgm:cxn modelId="{05CEEFC0-C423-46D0-86DF-61EACA6C4292}" type="presOf" srcId="{EAA454A6-FE20-41B6-B066-A34A6792B739}" destId="{75230A68-3E2B-45F5-B867-617034E0A01F}" srcOrd="0" destOrd="0" presId="urn:microsoft.com/office/officeart/2005/8/layout/venn3"/>
    <dgm:cxn modelId="{25B774EB-6954-4FAD-83A7-08E029172A09}" srcId="{2DB8971D-430A-41D5-95FA-670B9A96E47E}" destId="{7651AE0B-3A5D-448C-8DBF-956C2587F555}" srcOrd="0" destOrd="0" parTransId="{46F2E4F6-F505-412C-B6A8-8974CC6076BA}" sibTransId="{C5AC64B0-62F5-43AF-A94E-A8F60261D2D9}"/>
    <dgm:cxn modelId="{D71DD6D8-261F-403C-92EC-E595C2FC79F4}" type="presParOf" srcId="{99AB4AF0-0498-4832-9A28-BF2D10A76A4A}" destId="{C1D43149-1873-4D78-9325-45D73E89C227}" srcOrd="0" destOrd="0" presId="urn:microsoft.com/office/officeart/2005/8/layout/venn3"/>
    <dgm:cxn modelId="{20CF6E9A-BAC2-4E51-B1E3-D7E7447C2B20}" type="presParOf" srcId="{99AB4AF0-0498-4832-9A28-BF2D10A76A4A}" destId="{62B6667B-6805-4A81-B066-84E6A0ECCCCE}" srcOrd="1" destOrd="0" presId="urn:microsoft.com/office/officeart/2005/8/layout/venn3"/>
    <dgm:cxn modelId="{A13683D0-E31D-427C-8828-3B927C55DF89}" type="presParOf" srcId="{99AB4AF0-0498-4832-9A28-BF2D10A76A4A}" destId="{7358B6AA-D603-420E-A40D-F51DEB4391AC}" srcOrd="2" destOrd="0" presId="urn:microsoft.com/office/officeart/2005/8/layout/venn3"/>
    <dgm:cxn modelId="{6FD0B9D7-B66B-4905-BDBA-C1B97F614F7F}" type="presParOf" srcId="{99AB4AF0-0498-4832-9A28-BF2D10A76A4A}" destId="{FF949A5C-3917-40E2-92A6-2EB4259D2604}" srcOrd="3" destOrd="0" presId="urn:microsoft.com/office/officeart/2005/8/layout/venn3"/>
    <dgm:cxn modelId="{27F73A43-A833-443C-915F-D6D9FD85F39D}" type="presParOf" srcId="{99AB4AF0-0498-4832-9A28-BF2D10A76A4A}" destId="{60029CD2-14DB-47CB-81AF-070D6632E63D}" srcOrd="4" destOrd="0" presId="urn:microsoft.com/office/officeart/2005/8/layout/venn3"/>
    <dgm:cxn modelId="{B0ACE982-7C1D-41CB-979F-D4BECAEC835F}" type="presParOf" srcId="{99AB4AF0-0498-4832-9A28-BF2D10A76A4A}" destId="{2FAEC3E5-B2AC-439D-ABE7-FCBFFBC32325}" srcOrd="5" destOrd="0" presId="urn:microsoft.com/office/officeart/2005/8/layout/venn3"/>
    <dgm:cxn modelId="{2FF34B9A-4236-4847-9138-0F102D0DF1AC}" type="presParOf" srcId="{99AB4AF0-0498-4832-9A28-BF2D10A76A4A}" destId="{75230A68-3E2B-45F5-B867-617034E0A01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A1AF3-D6FA-4750-8086-64576382BB28}">
      <dsp:nvSpPr>
        <dsp:cNvPr id="0" name=""/>
        <dsp:cNvSpPr/>
      </dsp:nvSpPr>
      <dsp:spPr>
        <a:xfrm>
          <a:off x="-4789731" y="-734113"/>
          <a:ext cx="5704931" cy="5704931"/>
        </a:xfrm>
        <a:prstGeom prst="blockArc">
          <a:avLst>
            <a:gd name="adj1" fmla="val 18900000"/>
            <a:gd name="adj2" fmla="val 2700000"/>
            <a:gd name="adj3" fmla="val 37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E70638-1364-431A-9136-B8AB3800BD1C}">
      <dsp:nvSpPr>
        <dsp:cNvPr id="0" name=""/>
        <dsp:cNvSpPr/>
      </dsp:nvSpPr>
      <dsp:spPr>
        <a:xfrm>
          <a:off x="588606" y="423670"/>
          <a:ext cx="9997348" cy="8473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577" tIns="71120" rIns="71120" bIns="71120" numCol="1" spcCol="1270" anchor="ctr" anchorCtr="0">
          <a:noAutofit/>
        </a:bodyPr>
        <a:lstStyle/>
        <a:p>
          <a:pPr marL="0" lvl="0" indent="0" algn="l" defTabSz="1244600">
            <a:lnSpc>
              <a:spcPct val="90000"/>
            </a:lnSpc>
            <a:spcBef>
              <a:spcPct val="0"/>
            </a:spcBef>
            <a:spcAft>
              <a:spcPct val="35000"/>
            </a:spcAft>
            <a:buNone/>
          </a:pPr>
          <a:r>
            <a:rPr lang="fr-FR" sz="2800" b="1" kern="1200" dirty="0"/>
            <a:t>L’eau libre des sols</a:t>
          </a:r>
        </a:p>
      </dsp:txBody>
      <dsp:txXfrm>
        <a:off x="588606" y="423670"/>
        <a:ext cx="9997348" cy="847341"/>
      </dsp:txXfrm>
    </dsp:sp>
    <dsp:sp modelId="{24B9FD3C-0875-489D-BAC1-AFC2A0B460DA}">
      <dsp:nvSpPr>
        <dsp:cNvPr id="0" name=""/>
        <dsp:cNvSpPr/>
      </dsp:nvSpPr>
      <dsp:spPr>
        <a:xfrm>
          <a:off x="59018" y="317752"/>
          <a:ext cx="1059176" cy="105917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F924D9-6DDF-438C-8F2D-9DA2CD0A1368}">
      <dsp:nvSpPr>
        <dsp:cNvPr id="0" name=""/>
        <dsp:cNvSpPr/>
      </dsp:nvSpPr>
      <dsp:spPr>
        <a:xfrm>
          <a:off x="896615" y="1694682"/>
          <a:ext cx="9689340" cy="8473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577" tIns="71120" rIns="71120" bIns="71120" numCol="1" spcCol="1270" anchor="ctr" anchorCtr="0">
          <a:noAutofit/>
        </a:bodyPr>
        <a:lstStyle/>
        <a:p>
          <a:pPr marL="0" lvl="0" indent="0" algn="l" defTabSz="1244600">
            <a:lnSpc>
              <a:spcPct val="90000"/>
            </a:lnSpc>
            <a:spcBef>
              <a:spcPct val="0"/>
            </a:spcBef>
            <a:spcAft>
              <a:spcPct val="35000"/>
            </a:spcAft>
            <a:buNone/>
          </a:pPr>
          <a:r>
            <a:rPr lang="fr-FR" sz="2800" b="1" kern="1200" dirty="0"/>
            <a:t>Son écoulement en régime permanent</a:t>
          </a:r>
        </a:p>
      </dsp:txBody>
      <dsp:txXfrm>
        <a:off x="896615" y="1694682"/>
        <a:ext cx="9689340" cy="847341"/>
      </dsp:txXfrm>
    </dsp:sp>
    <dsp:sp modelId="{60232138-26B8-4F01-9A95-C43D174A7C17}">
      <dsp:nvSpPr>
        <dsp:cNvPr id="0" name=""/>
        <dsp:cNvSpPr/>
      </dsp:nvSpPr>
      <dsp:spPr>
        <a:xfrm>
          <a:off x="367027" y="1588764"/>
          <a:ext cx="1059176" cy="105917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CBD37-9C2A-47FB-ADBF-544BE2A0C51B}">
      <dsp:nvSpPr>
        <dsp:cNvPr id="0" name=""/>
        <dsp:cNvSpPr/>
      </dsp:nvSpPr>
      <dsp:spPr>
        <a:xfrm>
          <a:off x="588606" y="2965693"/>
          <a:ext cx="9997348" cy="8473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577" tIns="71120" rIns="71120" bIns="71120" numCol="1" spcCol="1270" anchor="ctr" anchorCtr="0">
          <a:noAutofit/>
        </a:bodyPr>
        <a:lstStyle/>
        <a:p>
          <a:pPr marL="0" lvl="0" indent="0" algn="l" defTabSz="1244600">
            <a:lnSpc>
              <a:spcPct val="90000"/>
            </a:lnSpc>
            <a:spcBef>
              <a:spcPct val="0"/>
            </a:spcBef>
            <a:spcAft>
              <a:spcPct val="35000"/>
            </a:spcAft>
            <a:buNone/>
          </a:pPr>
          <a:r>
            <a:rPr lang="fr-FR" sz="2800" b="1" kern="1200" dirty="0"/>
            <a:t>Et en supposant que le sol est complètement saturé (Sr =1).</a:t>
          </a:r>
        </a:p>
      </dsp:txBody>
      <dsp:txXfrm>
        <a:off x="588606" y="2965693"/>
        <a:ext cx="9997348" cy="847341"/>
      </dsp:txXfrm>
    </dsp:sp>
    <dsp:sp modelId="{A7BB21D7-3D2D-4E0D-B20D-81DA529ABD29}">
      <dsp:nvSpPr>
        <dsp:cNvPr id="0" name=""/>
        <dsp:cNvSpPr/>
      </dsp:nvSpPr>
      <dsp:spPr>
        <a:xfrm>
          <a:off x="59018" y="2859775"/>
          <a:ext cx="1059176" cy="105917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43149-1873-4D78-9325-45D73E89C227}">
      <dsp:nvSpPr>
        <dsp:cNvPr id="0" name=""/>
        <dsp:cNvSpPr/>
      </dsp:nvSpPr>
      <dsp:spPr>
        <a:xfrm>
          <a:off x="2920" y="415108"/>
          <a:ext cx="2930253" cy="2930253"/>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1262" tIns="30480" rIns="161262"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Forme </a:t>
          </a:r>
        </a:p>
      </dsp:txBody>
      <dsp:txXfrm>
        <a:off x="432046" y="844234"/>
        <a:ext cx="2072001" cy="2072001"/>
      </dsp:txXfrm>
    </dsp:sp>
    <dsp:sp modelId="{7358B6AA-D603-420E-A40D-F51DEB4391AC}">
      <dsp:nvSpPr>
        <dsp:cNvPr id="0" name=""/>
        <dsp:cNvSpPr/>
      </dsp:nvSpPr>
      <dsp:spPr>
        <a:xfrm>
          <a:off x="2347123" y="415108"/>
          <a:ext cx="2930253" cy="2930253"/>
        </a:xfrm>
        <a:prstGeom prst="ellipse">
          <a:avLst/>
        </a:prstGeom>
        <a:solidFill>
          <a:schemeClr val="accent5">
            <a:alpha val="50000"/>
            <a:hueOff val="-3036628"/>
            <a:satOff val="2164"/>
            <a:lumOff val="-921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1262" tIns="30480" rIns="161262"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Grosseur </a:t>
          </a:r>
        </a:p>
      </dsp:txBody>
      <dsp:txXfrm>
        <a:off x="2776249" y="844234"/>
        <a:ext cx="2072001" cy="2072001"/>
      </dsp:txXfrm>
    </dsp:sp>
    <dsp:sp modelId="{60029CD2-14DB-47CB-81AF-070D6632E63D}">
      <dsp:nvSpPr>
        <dsp:cNvPr id="0" name=""/>
        <dsp:cNvSpPr/>
      </dsp:nvSpPr>
      <dsp:spPr>
        <a:xfrm>
          <a:off x="4691325" y="415108"/>
          <a:ext cx="2930253" cy="2930253"/>
        </a:xfrm>
        <a:prstGeom prst="ellipse">
          <a:avLst/>
        </a:prstGeom>
        <a:solidFill>
          <a:schemeClr val="accent5">
            <a:alpha val="50000"/>
            <a:hueOff val="-6073256"/>
            <a:satOff val="4327"/>
            <a:lumOff val="-1843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1262" tIns="30480" rIns="161262"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Assemblage </a:t>
          </a:r>
        </a:p>
      </dsp:txBody>
      <dsp:txXfrm>
        <a:off x="5120451" y="844234"/>
        <a:ext cx="2072001" cy="2072001"/>
      </dsp:txXfrm>
    </dsp:sp>
    <dsp:sp modelId="{75230A68-3E2B-45F5-B867-617034E0A01F}">
      <dsp:nvSpPr>
        <dsp:cNvPr id="0" name=""/>
        <dsp:cNvSpPr/>
      </dsp:nvSpPr>
      <dsp:spPr>
        <a:xfrm>
          <a:off x="7035528" y="415108"/>
          <a:ext cx="2930253" cy="2930253"/>
        </a:xfrm>
        <a:prstGeom prst="ellipse">
          <a:avLst/>
        </a:prstGeom>
        <a:solidFill>
          <a:schemeClr val="accent5">
            <a:alpha val="50000"/>
            <a:hueOff val="-9109884"/>
            <a:satOff val="6491"/>
            <a:lumOff val="-2764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1262" tIns="30480" rIns="161262"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Température</a:t>
          </a:r>
        </a:p>
      </dsp:txBody>
      <dsp:txXfrm>
        <a:off x="7464654" y="844234"/>
        <a:ext cx="2072001" cy="20720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6105379-B7BF-464A-92A9-0A006A87CC57}" type="datetime1">
              <a:rPr lang="fr-FR" smtClean="0"/>
              <a:t>30/11/2025</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fr-FR" smtClean="0"/>
              <a:t>‹N°›</a:t>
            </a:fld>
            <a:endParaRPr lang="fr-F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4A87B-91FD-4DB5-841C-7DFF81763246}" type="datetime1">
              <a:rPr lang="fr-FR" smtClean="0"/>
              <a:pPr/>
              <a:t>30/11/2025</a:t>
            </a:fld>
            <a:endParaRPr lang="fr-FR"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fr-FR" noProof="0" smtClean="0"/>
              <a:t>‹N°›</a:t>
            </a:fld>
            <a:endParaRPr lang="fr-FR"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image de diapositive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77542409-6A04-4DC6-AC3A-D3758287A8F2}" type="slidenum">
              <a:rPr lang="fr-FR" smtClean="0"/>
              <a:t>1</a:t>
            </a:fld>
            <a:endParaRPr lang="fr-FR" dirty="0"/>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77542409-6A04-4DC6-AC3A-D3758287A8F2}" type="slidenum">
              <a:rPr lang="fr-FR" smtClean="0"/>
              <a:t>2</a:t>
            </a:fld>
            <a:endParaRPr lang="fr-FR" dirty="0"/>
          </a:p>
        </p:txBody>
      </p:sp>
    </p:spTree>
    <p:extLst>
      <p:ext uri="{BB962C8B-B14F-4D97-AF65-F5344CB8AC3E}">
        <p14:creationId xmlns:p14="http://schemas.microsoft.com/office/powerpoint/2010/main" val="296999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Lorsque le sol est humide et non saturé, l’eau libre est en général concentrée aux points de contact entre les grains. Elle est retenue à ces endroits par des forces de capillarité qui créent entre les grains des forces d’attraction.</a:t>
            </a:r>
          </a:p>
        </p:txBody>
      </p:sp>
      <p:sp>
        <p:nvSpPr>
          <p:cNvPr id="4" name="Espace réservé du numéro de diapositive 3"/>
          <p:cNvSpPr>
            <a:spLocks noGrp="1"/>
          </p:cNvSpPr>
          <p:nvPr>
            <p:ph type="sldNum" sz="quarter" idx="5"/>
          </p:nvPr>
        </p:nvSpPr>
        <p:spPr/>
        <p:txBody>
          <a:bodyPr/>
          <a:lstStyle/>
          <a:p>
            <a:pPr rtl="0"/>
            <a:fld id="{77542409-6A04-4DC6-AC3A-D3758287A8F2}" type="slidenum">
              <a:rPr lang="fr-FR" noProof="0" smtClean="0"/>
              <a:t>10</a:t>
            </a:fld>
            <a:endParaRPr lang="fr-FR" noProof="0" dirty="0"/>
          </a:p>
        </p:txBody>
      </p:sp>
    </p:spTree>
    <p:extLst>
      <p:ext uri="{BB962C8B-B14F-4D97-AF65-F5344CB8AC3E}">
        <p14:creationId xmlns:p14="http://schemas.microsoft.com/office/powerpoint/2010/main" val="181530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77542409-6A04-4DC6-AC3A-D3758287A8F2}" type="slidenum">
              <a:rPr lang="fr-FR" noProof="0" smtClean="0"/>
              <a:t>42</a:t>
            </a:fld>
            <a:endParaRPr lang="fr-FR" noProof="0" dirty="0"/>
          </a:p>
        </p:txBody>
      </p:sp>
    </p:spTree>
    <p:extLst>
      <p:ext uri="{BB962C8B-B14F-4D97-AF65-F5344CB8AC3E}">
        <p14:creationId xmlns:p14="http://schemas.microsoft.com/office/powerpoint/2010/main" val="3306820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1751777" y="3019706"/>
            <a:ext cx="4846320" cy="2387600"/>
          </a:xfrm>
        </p:spPr>
        <p:txBody>
          <a:bodyPr rtlCol="0" anchor="b">
            <a:normAutofit/>
          </a:bodyPr>
          <a:lstStyle>
            <a:lvl1pPr algn="l">
              <a:lnSpc>
                <a:spcPct val="90000"/>
              </a:lnSpc>
              <a:defRPr sz="4800">
                <a:solidFill>
                  <a:schemeClr val="bg1"/>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pic>
        <p:nvPicPr>
          <p:cNvPr id="8" name="Image 7" descr="Nuages blancs floconneux dans un ciel d’un bleu profond"/>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Image 9" descr="Vue rapprochée d’une pousse de plant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Image 10" descr="Vagu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numéro de diapositive 5"/>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4" name="Espace réservé de la date 3"/>
          <p:cNvSpPr>
            <a:spLocks noGrp="1"/>
          </p:cNvSpPr>
          <p:nvPr>
            <p:ph type="dt" sz="half" idx="10"/>
          </p:nvPr>
        </p:nvSpPr>
        <p:spPr/>
        <p:txBody>
          <a:bodyPr rtlCol="0"/>
          <a:lstStyle>
            <a:lvl1pPr>
              <a:defRPr/>
            </a:lvl1pPr>
          </a:lstStyle>
          <a:p>
            <a:fld id="{24955D7B-84F0-413D-94AA-78EFA1E95F87}" type="datetime1">
              <a:rPr lang="fr-FR" smtClean="0"/>
              <a:pPr/>
              <a:t>30/11/2025</a:t>
            </a:fld>
            <a:endParaRPr lang="fr-FR" dirty="0"/>
          </a:p>
        </p:txBody>
      </p:sp>
      <p:sp>
        <p:nvSpPr>
          <p:cNvPr id="5" name="Espace réservé du pied de page 4"/>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190500"/>
            <a:ext cx="2057400" cy="5986463"/>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838200" y="190500"/>
            <a:ext cx="7734300" cy="5986463"/>
          </a:xfrm>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numéro de diapositive 5"/>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4" name="Espace réservé de la date 3"/>
          <p:cNvSpPr>
            <a:spLocks noGrp="1"/>
          </p:cNvSpPr>
          <p:nvPr>
            <p:ph type="dt" sz="half" idx="10"/>
          </p:nvPr>
        </p:nvSpPr>
        <p:spPr/>
        <p:txBody>
          <a:bodyPr rtlCol="0"/>
          <a:lstStyle>
            <a:lvl1pPr>
              <a:defRPr/>
            </a:lvl1pPr>
          </a:lstStyle>
          <a:p>
            <a:fld id="{19C92939-75EC-4A60-9F2A-1849932C33FD}" type="datetime1">
              <a:rPr lang="fr-FR" smtClean="0"/>
              <a:pPr/>
              <a:t>30/11/2025</a:t>
            </a:fld>
            <a:endParaRPr lang="fr-FR" dirty="0"/>
          </a:p>
        </p:txBody>
      </p:sp>
      <p:sp>
        <p:nvSpPr>
          <p:cNvPr id="5" name="Espace réservé du pied de page 4"/>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numéro de diapositive 5"/>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4" name="Espace réservé de la date 3"/>
          <p:cNvSpPr>
            <a:spLocks noGrp="1"/>
          </p:cNvSpPr>
          <p:nvPr>
            <p:ph type="dt" sz="half" idx="10"/>
          </p:nvPr>
        </p:nvSpPr>
        <p:spPr/>
        <p:txBody>
          <a:bodyPr rtlCol="0"/>
          <a:lstStyle>
            <a:lvl1pPr>
              <a:defRPr/>
            </a:lvl1pPr>
          </a:lstStyle>
          <a:p>
            <a:fld id="{BE97F749-51C3-4A75-B13A-57D43C594D67}" type="datetime1">
              <a:rPr lang="fr-FR" smtClean="0"/>
              <a:pPr/>
              <a:t>30/11/2025</a:t>
            </a:fld>
            <a:endParaRPr lang="fr-FR" dirty="0"/>
          </a:p>
        </p:txBody>
      </p:sp>
      <p:sp>
        <p:nvSpPr>
          <p:cNvPr id="5" name="Espace réservé du pied de page 4"/>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title"/>
          </p:nvPr>
        </p:nvSpPr>
        <p:spPr>
          <a:xfrm>
            <a:off x="1751777" y="2263913"/>
            <a:ext cx="6949440" cy="3143393"/>
          </a:xfrm>
        </p:spPr>
        <p:txBody>
          <a:bodyPr rtlCol="0" anchor="b"/>
          <a:lstStyle>
            <a:lvl1pPr>
              <a:defRPr sz="6000">
                <a:solidFill>
                  <a:schemeClr val="bg1"/>
                </a:solidFill>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fr-FR" noProof="0"/>
              <a:t>Cliquez pour modifier les styles du texte du masque</a:t>
            </a:r>
          </a:p>
        </p:txBody>
      </p:sp>
      <p:pic>
        <p:nvPicPr>
          <p:cNvPr id="11" name="Image 10" descr="Vue rapprochée de plantes vert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Image 8" descr="Vagu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u numéro de diapositive 6"/>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5" name="Espace réservé de la date 4"/>
          <p:cNvSpPr>
            <a:spLocks noGrp="1"/>
          </p:cNvSpPr>
          <p:nvPr>
            <p:ph type="dt" sz="half" idx="10"/>
          </p:nvPr>
        </p:nvSpPr>
        <p:spPr/>
        <p:txBody>
          <a:bodyPr rtlCol="0"/>
          <a:lstStyle>
            <a:lvl1pPr>
              <a:defRPr/>
            </a:lvl1pPr>
          </a:lstStyle>
          <a:p>
            <a:fld id="{52AABD5D-E191-4123-BB0D-45A954A62EAB}" type="datetime1">
              <a:rPr lang="fr-FR" smtClean="0"/>
              <a:pPr/>
              <a:t>30/11/2025</a:t>
            </a:fld>
            <a:endParaRPr lang="fr-FR" dirty="0"/>
          </a:p>
        </p:txBody>
      </p:sp>
      <p:sp>
        <p:nvSpPr>
          <p:cNvPr id="6" name="Espace réservé du pied de page 5"/>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9" name="Espace réservé du numéro de diapositive 8"/>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7" name="Espace réservé de la date 6"/>
          <p:cNvSpPr>
            <a:spLocks noGrp="1"/>
          </p:cNvSpPr>
          <p:nvPr>
            <p:ph type="dt" sz="half" idx="10"/>
          </p:nvPr>
        </p:nvSpPr>
        <p:spPr/>
        <p:txBody>
          <a:bodyPr rtlCol="0"/>
          <a:lstStyle>
            <a:lvl1pPr>
              <a:defRPr/>
            </a:lvl1pPr>
          </a:lstStyle>
          <a:p>
            <a:fld id="{D654F20C-4DB8-4C5F-9E36-F91379A08FDD}" type="datetime1">
              <a:rPr lang="fr-FR" smtClean="0"/>
              <a:pPr/>
              <a:t>30/11/2025</a:t>
            </a:fld>
            <a:endParaRPr lang="fr-FR" dirty="0"/>
          </a:p>
        </p:txBody>
      </p:sp>
      <p:sp>
        <p:nvSpPr>
          <p:cNvPr id="8" name="Espace réservé du pied de page 7"/>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5" name="Espace réservé du numéro de diapositive 4"/>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3" name="Espace réservé de la date 2"/>
          <p:cNvSpPr>
            <a:spLocks noGrp="1"/>
          </p:cNvSpPr>
          <p:nvPr>
            <p:ph type="dt" sz="half" idx="10"/>
          </p:nvPr>
        </p:nvSpPr>
        <p:spPr/>
        <p:txBody>
          <a:bodyPr rtlCol="0"/>
          <a:lstStyle>
            <a:lvl1pPr>
              <a:defRPr/>
            </a:lvl1pPr>
          </a:lstStyle>
          <a:p>
            <a:fld id="{BD480467-1C87-4760-B286-1089CD20F468}" type="datetime1">
              <a:rPr lang="fr-FR" smtClean="0"/>
              <a:pPr/>
              <a:t>30/11/2025</a:t>
            </a:fld>
            <a:endParaRPr lang="fr-FR" dirty="0"/>
          </a:p>
        </p:txBody>
      </p:sp>
      <p:sp>
        <p:nvSpPr>
          <p:cNvPr id="4" name="Espace réservé du pied de page 3"/>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2" name="Espace réservé de la date 1"/>
          <p:cNvSpPr>
            <a:spLocks noGrp="1"/>
          </p:cNvSpPr>
          <p:nvPr>
            <p:ph type="dt" sz="half" idx="10"/>
          </p:nvPr>
        </p:nvSpPr>
        <p:spPr/>
        <p:txBody>
          <a:bodyPr rtlCol="0"/>
          <a:lstStyle>
            <a:lvl1pPr>
              <a:defRPr/>
            </a:lvl1pPr>
          </a:lstStyle>
          <a:p>
            <a:fld id="{819CE524-1E71-454F-BF13-72F9C66073E1}" type="datetime1">
              <a:rPr lang="fr-FR" smtClean="0"/>
              <a:pPr/>
              <a:t>30/11/2025</a:t>
            </a:fld>
            <a:endParaRPr lang="fr-FR" dirty="0"/>
          </a:p>
        </p:txBody>
      </p:sp>
      <p:sp>
        <p:nvSpPr>
          <p:cNvPr id="3" name="Espace réservé du pied de page 2"/>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82434" y="919616"/>
            <a:ext cx="4155622" cy="2532888"/>
          </a:xfrm>
        </p:spPr>
        <p:txBody>
          <a:bodyPr rtlCol="0" anchor="b"/>
          <a:lstStyle>
            <a:lvl1pPr>
              <a:defRPr sz="3200"/>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7" name="Espace réservé du numéro de diapositive 6"/>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5" name="Espace réservé de la date 4"/>
          <p:cNvSpPr>
            <a:spLocks noGrp="1"/>
          </p:cNvSpPr>
          <p:nvPr>
            <p:ph type="dt" sz="half" idx="10"/>
          </p:nvPr>
        </p:nvSpPr>
        <p:spPr/>
        <p:txBody>
          <a:bodyPr rtlCol="0"/>
          <a:lstStyle>
            <a:lvl1pPr>
              <a:defRPr/>
            </a:lvl1pPr>
          </a:lstStyle>
          <a:p>
            <a:fld id="{51F9A3C5-813C-4619-91FC-DA3C40B8103C}" type="datetime1">
              <a:rPr lang="fr-FR" smtClean="0"/>
              <a:pPr/>
              <a:t>30/11/2025</a:t>
            </a:fld>
            <a:endParaRPr lang="fr-FR" dirty="0"/>
          </a:p>
        </p:txBody>
      </p:sp>
      <p:sp>
        <p:nvSpPr>
          <p:cNvPr id="6" name="Espace réservé du pied de page 5"/>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82435" y="919616"/>
            <a:ext cx="4155622" cy="2532888"/>
          </a:xfrm>
        </p:spPr>
        <p:txBody>
          <a:bodyPr rtlCol="0" anchor="b"/>
          <a:lstStyle>
            <a:lvl1pPr>
              <a:defRPr sz="3200"/>
            </a:lvl1pPr>
          </a:lstStyle>
          <a:p>
            <a:pPr rtl="0"/>
            <a:r>
              <a:rPr lang="fr-FR" noProof="0"/>
              <a:t>Modifiez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7" name="Espace réservé du numéro de diapositive 6"/>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5" name="Espace réservé de la date 4"/>
          <p:cNvSpPr>
            <a:spLocks noGrp="1"/>
          </p:cNvSpPr>
          <p:nvPr>
            <p:ph type="dt" sz="half" idx="10"/>
          </p:nvPr>
        </p:nvSpPr>
        <p:spPr/>
        <p:txBody>
          <a:bodyPr rtlCol="0"/>
          <a:lstStyle>
            <a:lvl1pPr>
              <a:defRPr/>
            </a:lvl1pPr>
          </a:lstStyle>
          <a:p>
            <a:fld id="{C1AA4EB3-C521-41E6-A248-1144EEA478A2}" type="datetime1">
              <a:rPr lang="fr-FR" smtClean="0"/>
              <a:pPr/>
              <a:t>30/11/2025</a:t>
            </a:fld>
            <a:endParaRPr lang="fr-FR" dirty="0"/>
          </a:p>
        </p:txBody>
      </p:sp>
      <p:sp>
        <p:nvSpPr>
          <p:cNvPr id="6" name="Espace réservé du pied de page 5"/>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accent1">
                  <a:lumMod val="75000"/>
                </a:schemeClr>
              </a:solidFill>
            </a:endParaRPr>
          </a:p>
        </p:txBody>
      </p:sp>
      <p:sp>
        <p:nvSpPr>
          <p:cNvPr id="2" name="Espace réservé du titre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numéro de diapositive 5"/>
          <p:cNvSpPr>
            <a:spLocks noGrp="1"/>
          </p:cNvSpPr>
          <p:nvPr>
            <p:ph type="sldNum" sz="quarter" idx="4"/>
          </p:nvPr>
        </p:nvSpPr>
        <p:spPr>
          <a:xfrm>
            <a:off x="0" y="6629400"/>
            <a:ext cx="410402" cy="228600"/>
          </a:xfrm>
          <a:prstGeom prst="rect">
            <a:avLst/>
          </a:prstGeom>
        </p:spPr>
        <p:txBody>
          <a:bodyPr vert="horz" lIns="72000" tIns="45720" rIns="72000" bIns="45720" rtlCol="0" anchor="ctr"/>
          <a:lstStyle>
            <a:lvl1pPr algn="r">
              <a:defRPr sz="1100">
                <a:solidFill>
                  <a:schemeClr val="accent1">
                    <a:lumMod val="50000"/>
                  </a:schemeClr>
                </a:solidFill>
              </a:defRPr>
            </a:lvl1pPr>
          </a:lstStyle>
          <a:p>
            <a:pPr rtl="0"/>
            <a:fld id="{9CD8D479-8942-46E8-A226-A4E01F7A105C}" type="slidenum">
              <a:rPr lang="fr-FR" noProof="0" smtClean="0"/>
              <a:pPr/>
              <a:t>‹N°›</a:t>
            </a:fld>
            <a:endParaRPr lang="fr-FR" noProof="0" dirty="0"/>
          </a:p>
        </p:txBody>
      </p:sp>
      <p:sp>
        <p:nvSpPr>
          <p:cNvPr id="4" name="Espace réservé de la date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E0E866FF-D88B-4666-9A82-E368F3CCE61D}" type="datetime1">
              <a:rPr lang="fr-FR" smtClean="0"/>
              <a:pPr/>
              <a:t>30/11/2025</a:t>
            </a:fld>
            <a:endParaRPr lang="fr-FR" dirty="0"/>
          </a:p>
        </p:txBody>
      </p:sp>
      <p:sp>
        <p:nvSpPr>
          <p:cNvPr id="5" name="Espace réservé du pied de page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fr-FR" noProof="0" dirty="0"/>
              <a:t>Ajouter un pied de page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hyperlink" Target="https://www.bing.com/ck/a?!&amp;&amp;p=dba59104b002d89e36d655b8fe6031a0da748f2a3eebe1178889c2bb78fadd3dJmltdHM9MTc2MzUxMDQwMA&amp;ptn=3&amp;ver=2&amp;hsh=4&amp;fclid=382a345a-3153-61de-3ddb-269d30e760e6&amp;u=a1aHR0cHM6Ly9zdGFmZi51bml2LWJhdG5hMi5kei9zaXRlcy9kZWZhdWx0L2ZpbGVzL2Jlbnplcm91YWxfYmVsa2FjZW0vZmlsZXMvY2hhcGl0cmVfM19tZHNfM19lbWVfZ3JfLnBkZg&amp;ntb=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a:t>Eau dans le sol</a:t>
            </a:r>
          </a:p>
        </p:txBody>
      </p:sp>
      <p:sp>
        <p:nvSpPr>
          <p:cNvPr id="3" name="Sous-titre 2"/>
          <p:cNvSpPr>
            <a:spLocks noGrp="1"/>
          </p:cNvSpPr>
          <p:nvPr>
            <p:ph type="subTitle" idx="1"/>
          </p:nvPr>
        </p:nvSpPr>
        <p:spPr/>
        <p:txBody>
          <a:bodyPr rtlCol="0"/>
          <a:lstStyle/>
          <a:p>
            <a:pPr rtl="0"/>
            <a:r>
              <a:rPr lang="fr-FR" dirty="0"/>
              <a:t>Chapitre 5</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6B60A-312A-5F57-AE3B-DE854CA8A062}"/>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2 Différents Etats d’eau : </a:t>
            </a:r>
          </a:p>
        </p:txBody>
      </p:sp>
      <p:sp>
        <p:nvSpPr>
          <p:cNvPr id="3" name="Espace réservé du contenu 2">
            <a:extLst>
              <a:ext uri="{FF2B5EF4-FFF2-40B4-BE49-F238E27FC236}">
                <a16:creationId xmlns:a16="http://schemas.microsoft.com/office/drawing/2014/main" id="{DABEB1DA-6500-4B0F-22B0-4D740C3517A4}"/>
              </a:ext>
            </a:extLst>
          </p:cNvPr>
          <p:cNvSpPr>
            <a:spLocks noGrp="1"/>
          </p:cNvSpPr>
          <p:nvPr>
            <p:ph idx="1"/>
          </p:nvPr>
        </p:nvSpPr>
        <p:spPr/>
        <p:txBody>
          <a:bodyPr/>
          <a:lstStyle/>
          <a:p>
            <a:r>
              <a:rPr lang="fr-FR" dirty="0"/>
              <a:t>L’eau peut se présenter dans le sol sous plusieurs formes :</a:t>
            </a:r>
          </a:p>
        </p:txBody>
      </p:sp>
      <p:sp>
        <p:nvSpPr>
          <p:cNvPr id="4" name="Espace réservé du numéro de diapositive 3">
            <a:extLst>
              <a:ext uri="{FF2B5EF4-FFF2-40B4-BE49-F238E27FC236}">
                <a16:creationId xmlns:a16="http://schemas.microsoft.com/office/drawing/2014/main" id="{C5E500BF-9EA1-DA09-9722-C4A5CA4F6A6F}"/>
              </a:ext>
            </a:extLst>
          </p:cNvPr>
          <p:cNvSpPr>
            <a:spLocks noGrp="1"/>
          </p:cNvSpPr>
          <p:nvPr>
            <p:ph type="sldNum" sz="quarter" idx="12"/>
          </p:nvPr>
        </p:nvSpPr>
        <p:spPr/>
        <p:txBody>
          <a:bodyPr/>
          <a:lstStyle/>
          <a:p>
            <a:pPr rtl="0"/>
            <a:fld id="{9CD8D479-8942-46E8-A226-A4E01F7A105C}" type="slidenum">
              <a:rPr lang="fr-FR" noProof="0" smtClean="0"/>
              <a:t>10</a:t>
            </a:fld>
            <a:endParaRPr lang="fr-FR" noProof="0" dirty="0"/>
          </a:p>
        </p:txBody>
      </p:sp>
      <p:sp>
        <p:nvSpPr>
          <p:cNvPr id="5" name="Espace réservé de la date 4">
            <a:extLst>
              <a:ext uri="{FF2B5EF4-FFF2-40B4-BE49-F238E27FC236}">
                <a16:creationId xmlns:a16="http://schemas.microsoft.com/office/drawing/2014/main" id="{812BE1D2-E9B7-D092-878D-21F62F281BD5}"/>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4C09D957-D430-BEFF-9168-1A3FC8831BDE}"/>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1487ABE8-1DC2-1952-E3D4-AF7A2CCAC4E9}"/>
              </a:ext>
            </a:extLst>
          </p:cNvPr>
          <p:cNvPicPr>
            <a:picLocks noChangeAspect="1"/>
          </p:cNvPicPr>
          <p:nvPr/>
        </p:nvPicPr>
        <p:blipFill>
          <a:blip r:embed="rId3"/>
          <a:stretch>
            <a:fillRect/>
          </a:stretch>
        </p:blipFill>
        <p:spPr>
          <a:xfrm>
            <a:off x="442123" y="2642918"/>
            <a:ext cx="11307753" cy="3858163"/>
          </a:xfrm>
          <a:prstGeom prst="rect">
            <a:avLst/>
          </a:prstGeom>
        </p:spPr>
      </p:pic>
    </p:spTree>
    <p:extLst>
      <p:ext uri="{BB962C8B-B14F-4D97-AF65-F5344CB8AC3E}">
        <p14:creationId xmlns:p14="http://schemas.microsoft.com/office/powerpoint/2010/main" val="315140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164E9E-5BB8-67F8-2534-B58C59B7AE5A}"/>
              </a:ext>
            </a:extLst>
          </p:cNvPr>
          <p:cNvSpPr>
            <a:spLocks noGrp="1"/>
          </p:cNvSpPr>
          <p:nvPr>
            <p:ph idx="1"/>
          </p:nvPr>
        </p:nvSpPr>
        <p:spPr>
          <a:xfrm>
            <a:off x="594360" y="262890"/>
            <a:ext cx="11075669" cy="6229349"/>
          </a:xfrm>
        </p:spPr>
        <p:txBody>
          <a:bodyPr>
            <a:normAutofit/>
          </a:bodyPr>
          <a:lstStyle/>
          <a:p>
            <a:pPr marL="0" indent="0" algn="just">
              <a:buNone/>
            </a:pPr>
            <a:r>
              <a:rPr lang="fr-FR" sz="3200" dirty="0"/>
              <a:t>➢ Eau de constitution : Qui rentre dans la composition chimique des feuillets. </a:t>
            </a:r>
          </a:p>
          <a:p>
            <a:pPr marL="0" indent="0" algn="just">
              <a:buNone/>
            </a:pPr>
            <a:r>
              <a:rPr lang="fr-FR" sz="3200" dirty="0"/>
              <a:t>➢ Eau adsorbée (eau liée) : Qui constitue un film mince (50μm) autour de chaque grain. Elle n’est pas mobile et n’a pas vraiment les propriétés de l’eau, elle ne s’évacue qu’à des températures très élevées (&gt;300°C) Elle joue le rôle d’une colle liaison entre les particules (efforts d’attraction)</a:t>
            </a:r>
          </a:p>
          <a:p>
            <a:pPr marL="0" indent="0" algn="just">
              <a:buNone/>
            </a:pPr>
            <a:r>
              <a:rPr lang="fr-FR" sz="3200" dirty="0"/>
              <a:t>➢ L’Eau Interstitielle qui peut être soit L’Eau libre soit L’Eau capillaire. L’eau libre a la faculté de circuler librement entre les grains, l’eau capillaire est une partie de l’eau libre qui remonte par capillarité entre les grains. L’eau interstitielle s’évapore complètement si l’échantillon de sol est porté à une température supérieure à 100°C.</a:t>
            </a:r>
          </a:p>
        </p:txBody>
      </p:sp>
      <p:sp>
        <p:nvSpPr>
          <p:cNvPr id="4" name="Espace réservé du numéro de diapositive 3">
            <a:extLst>
              <a:ext uri="{FF2B5EF4-FFF2-40B4-BE49-F238E27FC236}">
                <a16:creationId xmlns:a16="http://schemas.microsoft.com/office/drawing/2014/main" id="{6E12A513-4CB9-B142-6805-17F259A30F8B}"/>
              </a:ext>
            </a:extLst>
          </p:cNvPr>
          <p:cNvSpPr>
            <a:spLocks noGrp="1"/>
          </p:cNvSpPr>
          <p:nvPr>
            <p:ph type="sldNum" sz="quarter" idx="12"/>
          </p:nvPr>
        </p:nvSpPr>
        <p:spPr/>
        <p:txBody>
          <a:bodyPr/>
          <a:lstStyle/>
          <a:p>
            <a:pPr rtl="0"/>
            <a:fld id="{9CD8D479-8942-46E8-A226-A4E01F7A105C}" type="slidenum">
              <a:rPr lang="fr-FR" noProof="0" smtClean="0"/>
              <a:t>11</a:t>
            </a:fld>
            <a:endParaRPr lang="fr-FR" noProof="0" dirty="0"/>
          </a:p>
        </p:txBody>
      </p:sp>
      <p:sp>
        <p:nvSpPr>
          <p:cNvPr id="5" name="Espace réservé de la date 4">
            <a:extLst>
              <a:ext uri="{FF2B5EF4-FFF2-40B4-BE49-F238E27FC236}">
                <a16:creationId xmlns:a16="http://schemas.microsoft.com/office/drawing/2014/main" id="{A943B75B-4388-9B72-74B7-38E375A2FD01}"/>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A8AFE092-8754-F599-06BF-8D59EEE4408B}"/>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399917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8E5FE-9799-6CB5-A641-3F5A22525F4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357F9B2-C290-5B99-56B4-9539FC3E5AE9}"/>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574158C-2FC9-DBA9-4239-FA84006EA9E0}"/>
              </a:ext>
            </a:extLst>
          </p:cNvPr>
          <p:cNvSpPr>
            <a:spLocks noGrp="1"/>
          </p:cNvSpPr>
          <p:nvPr>
            <p:ph type="sldNum" sz="quarter" idx="12"/>
          </p:nvPr>
        </p:nvSpPr>
        <p:spPr/>
        <p:txBody>
          <a:bodyPr/>
          <a:lstStyle/>
          <a:p>
            <a:pPr rtl="0"/>
            <a:fld id="{9CD8D479-8942-46E8-A226-A4E01F7A105C}" type="slidenum">
              <a:rPr lang="fr-FR" noProof="0" smtClean="0"/>
              <a:t>12</a:t>
            </a:fld>
            <a:endParaRPr lang="fr-FR" noProof="0" dirty="0"/>
          </a:p>
        </p:txBody>
      </p:sp>
      <p:sp>
        <p:nvSpPr>
          <p:cNvPr id="5" name="Espace réservé de la date 4">
            <a:extLst>
              <a:ext uri="{FF2B5EF4-FFF2-40B4-BE49-F238E27FC236}">
                <a16:creationId xmlns:a16="http://schemas.microsoft.com/office/drawing/2014/main" id="{710B93B3-14C2-455A-493C-D5E911CDE957}"/>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2559C609-2CCE-682D-AA03-9BEF3D4E7532}"/>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37282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7CC04-A3F4-FA7B-733A-45FFF0C90DF8}"/>
              </a:ext>
            </a:extLst>
          </p:cNvPr>
          <p:cNvSpPr>
            <a:spLocks noGrp="1"/>
          </p:cNvSpPr>
          <p:nvPr>
            <p:ph type="title"/>
          </p:nvPr>
        </p:nvSpPr>
        <p:spPr/>
        <p:txBody>
          <a:bodyPr/>
          <a:lstStyle/>
          <a:p>
            <a:pPr algn="ctr"/>
            <a:r>
              <a:rPr lang="fr-FR" dirty="0"/>
              <a:t>Etude de l’écoulement de l’eau libre</a:t>
            </a:r>
          </a:p>
        </p:txBody>
      </p:sp>
      <p:sp>
        <p:nvSpPr>
          <p:cNvPr id="3" name="Espace réservé du texte 2">
            <a:extLst>
              <a:ext uri="{FF2B5EF4-FFF2-40B4-BE49-F238E27FC236}">
                <a16:creationId xmlns:a16="http://schemas.microsoft.com/office/drawing/2014/main" id="{92C2E3AE-3971-8377-CA38-6D088C4F6FBB}"/>
              </a:ext>
            </a:extLst>
          </p:cNvPr>
          <p:cNvSpPr>
            <a:spLocks noGrp="1"/>
          </p:cNvSpPr>
          <p:nvPr>
            <p:ph type="body" idx="1"/>
          </p:nvPr>
        </p:nvSpPr>
        <p:spPr/>
        <p:txBody>
          <a:bodyPr/>
          <a:lstStyle/>
          <a:p>
            <a:r>
              <a:rPr lang="fr-FR" dirty="0"/>
              <a:t>Hydraulique </a:t>
            </a:r>
          </a:p>
        </p:txBody>
      </p:sp>
    </p:spTree>
    <p:extLst>
      <p:ext uri="{BB962C8B-B14F-4D97-AF65-F5344CB8AC3E}">
        <p14:creationId xmlns:p14="http://schemas.microsoft.com/office/powerpoint/2010/main" val="159940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E79E6C-EA1B-69E3-0767-1D886FE5320D}"/>
              </a:ext>
            </a:extLst>
          </p:cNvPr>
          <p:cNvSpPr>
            <a:spLocks noGrp="1"/>
          </p:cNvSpPr>
          <p:nvPr>
            <p:ph type="title"/>
          </p:nvPr>
        </p:nvSpPr>
        <p:spPr>
          <a:xfrm>
            <a:off x="1410026" y="276087"/>
            <a:ext cx="9371949" cy="684033"/>
          </a:xfrm>
        </p:spPr>
        <p:txBody>
          <a:bodyPr/>
          <a:lstStyle/>
          <a:p>
            <a:r>
              <a:rPr lang="fr-FR" b="1" dirty="0">
                <a:effectLst>
                  <a:outerShdw blurRad="38100" dist="38100" dir="2700000" algn="tl">
                    <a:srgbClr val="000000">
                      <a:alpha val="43137"/>
                    </a:srgbClr>
                  </a:outerShdw>
                </a:effectLst>
              </a:rPr>
              <a:t>Hydraulique des sols : </a:t>
            </a:r>
          </a:p>
        </p:txBody>
      </p:sp>
      <p:sp>
        <p:nvSpPr>
          <p:cNvPr id="3" name="Espace réservé du contenu 2">
            <a:extLst>
              <a:ext uri="{FF2B5EF4-FFF2-40B4-BE49-F238E27FC236}">
                <a16:creationId xmlns:a16="http://schemas.microsoft.com/office/drawing/2014/main" id="{566BAA1D-AD8B-DEBE-FEEC-1F0397B46983}"/>
              </a:ext>
            </a:extLst>
          </p:cNvPr>
          <p:cNvSpPr>
            <a:spLocks noGrp="1"/>
          </p:cNvSpPr>
          <p:nvPr>
            <p:ph idx="1"/>
          </p:nvPr>
        </p:nvSpPr>
        <p:spPr>
          <a:xfrm>
            <a:off x="1454065" y="1253051"/>
            <a:ext cx="9711363" cy="860425"/>
          </a:xfrm>
        </p:spPr>
        <p:txBody>
          <a:bodyPr>
            <a:normAutofit/>
          </a:bodyPr>
          <a:lstStyle/>
          <a:p>
            <a:pPr marL="0" indent="0">
              <a:lnSpc>
                <a:spcPct val="150000"/>
              </a:lnSpc>
              <a:buNone/>
            </a:pPr>
            <a:r>
              <a:rPr lang="fr-FR" sz="2800" dirty="0"/>
              <a:t>L’hydraulique des sols de ce chapitre concerne exclusivement : </a:t>
            </a:r>
          </a:p>
        </p:txBody>
      </p:sp>
      <p:sp>
        <p:nvSpPr>
          <p:cNvPr id="4" name="Espace réservé du numéro de diapositive 3">
            <a:extLst>
              <a:ext uri="{FF2B5EF4-FFF2-40B4-BE49-F238E27FC236}">
                <a16:creationId xmlns:a16="http://schemas.microsoft.com/office/drawing/2014/main" id="{A72FDACF-CAE5-EFD6-2C7A-A508491A6A07}"/>
              </a:ext>
            </a:extLst>
          </p:cNvPr>
          <p:cNvSpPr>
            <a:spLocks noGrp="1"/>
          </p:cNvSpPr>
          <p:nvPr>
            <p:ph type="sldNum" sz="quarter" idx="12"/>
          </p:nvPr>
        </p:nvSpPr>
        <p:spPr/>
        <p:txBody>
          <a:bodyPr/>
          <a:lstStyle/>
          <a:p>
            <a:pPr rtl="0"/>
            <a:fld id="{9CD8D479-8942-46E8-A226-A4E01F7A105C}" type="slidenum">
              <a:rPr lang="fr-FR" noProof="0" smtClean="0"/>
              <a:t>14</a:t>
            </a:fld>
            <a:endParaRPr lang="fr-FR" noProof="0" dirty="0"/>
          </a:p>
        </p:txBody>
      </p:sp>
      <p:sp>
        <p:nvSpPr>
          <p:cNvPr id="5" name="Espace réservé de la date 4">
            <a:extLst>
              <a:ext uri="{FF2B5EF4-FFF2-40B4-BE49-F238E27FC236}">
                <a16:creationId xmlns:a16="http://schemas.microsoft.com/office/drawing/2014/main" id="{F61BA835-8FEC-2DE4-2AA4-7245D9864A62}"/>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47F94959-A5CB-D88C-0988-A692E42DB1AD}"/>
              </a:ext>
            </a:extLst>
          </p:cNvPr>
          <p:cNvSpPr>
            <a:spLocks noGrp="1"/>
          </p:cNvSpPr>
          <p:nvPr>
            <p:ph type="ftr" sz="quarter" idx="11"/>
          </p:nvPr>
        </p:nvSpPr>
        <p:spPr/>
        <p:txBody>
          <a:bodyPr/>
          <a:lstStyle/>
          <a:p>
            <a:pPr rtl="0"/>
            <a:r>
              <a:rPr lang="fr-FR" noProof="0"/>
              <a:t>Ajouter un pied de page</a:t>
            </a:r>
            <a:endParaRPr lang="fr-FR" noProof="0" dirty="0"/>
          </a:p>
        </p:txBody>
      </p:sp>
      <p:graphicFrame>
        <p:nvGraphicFramePr>
          <p:cNvPr id="7" name="Diagramme 6">
            <a:extLst>
              <a:ext uri="{FF2B5EF4-FFF2-40B4-BE49-F238E27FC236}">
                <a16:creationId xmlns:a16="http://schemas.microsoft.com/office/drawing/2014/main" id="{A9613962-B4F2-DCBC-35C1-FAFBA85D8E2C}"/>
              </a:ext>
            </a:extLst>
          </p:cNvPr>
          <p:cNvGraphicFramePr/>
          <p:nvPr>
            <p:extLst>
              <p:ext uri="{D42A27DB-BD31-4B8C-83A1-F6EECF244321}">
                <p14:modId xmlns:p14="http://schemas.microsoft.com/office/powerpoint/2010/main" val="3868629802"/>
              </p:ext>
            </p:extLst>
          </p:nvPr>
        </p:nvGraphicFramePr>
        <p:xfrm>
          <a:off x="1163320" y="2113476"/>
          <a:ext cx="10643870" cy="4236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96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5222C51-4898-BD7F-D849-D036C0314F19}"/>
              </a:ext>
            </a:extLst>
          </p:cNvPr>
          <p:cNvSpPr>
            <a:spLocks noGrp="1"/>
          </p:cNvSpPr>
          <p:nvPr>
            <p:ph idx="1"/>
          </p:nvPr>
        </p:nvSpPr>
        <p:spPr>
          <a:xfrm>
            <a:off x="792025" y="503011"/>
            <a:ext cx="10835640" cy="4620682"/>
          </a:xfrm>
        </p:spPr>
        <p:txBody>
          <a:bodyPr>
            <a:normAutofit/>
          </a:bodyPr>
          <a:lstStyle/>
          <a:p>
            <a:pPr>
              <a:lnSpc>
                <a:spcPct val="150000"/>
              </a:lnSpc>
            </a:pPr>
            <a:r>
              <a:rPr lang="fr-FR" sz="2800" dirty="0"/>
              <a:t>Par ailleurs, pour étudier l’écoulement de l’eau dans les sols, nous admettrons les hypothèses suivantes : </a:t>
            </a:r>
          </a:p>
          <a:p>
            <a:pPr>
              <a:lnSpc>
                <a:spcPct val="150000"/>
              </a:lnSpc>
              <a:buFont typeface="Wingdings" panose="05000000000000000000" pitchFamily="2" charset="2"/>
              <a:buChar char="Ø"/>
            </a:pPr>
            <a:r>
              <a:rPr lang="fr-FR" sz="2800" b="1" dirty="0">
                <a:solidFill>
                  <a:schemeClr val="accent5">
                    <a:lumMod val="75000"/>
                  </a:schemeClr>
                </a:solidFill>
                <a:effectLst>
                  <a:outerShdw blurRad="38100" dist="38100" dir="2700000" algn="tl">
                    <a:srgbClr val="000000">
                      <a:alpha val="43137"/>
                    </a:srgbClr>
                  </a:outerShdw>
                </a:effectLst>
              </a:rPr>
              <a:t>L’eau interstitielle est incompressible, il en est de même pour les grains solides. </a:t>
            </a:r>
          </a:p>
          <a:p>
            <a:pPr>
              <a:lnSpc>
                <a:spcPct val="150000"/>
              </a:lnSpc>
              <a:buFont typeface="Wingdings" panose="05000000000000000000" pitchFamily="2" charset="2"/>
              <a:buChar char="Ø"/>
            </a:pPr>
            <a:r>
              <a:rPr lang="fr-FR" sz="2800" b="1" dirty="0">
                <a:solidFill>
                  <a:schemeClr val="accent5">
                    <a:lumMod val="75000"/>
                  </a:schemeClr>
                </a:solidFill>
                <a:effectLst>
                  <a:outerShdw blurRad="38100" dist="38100" dir="2700000" algn="tl">
                    <a:srgbClr val="000000">
                      <a:alpha val="43137"/>
                    </a:srgbClr>
                  </a:outerShdw>
                </a:effectLst>
              </a:rPr>
              <a:t>La masse d’eau interstitielle se conserve</a:t>
            </a:r>
          </a:p>
        </p:txBody>
      </p:sp>
      <p:sp>
        <p:nvSpPr>
          <p:cNvPr id="4" name="Espace réservé du numéro de diapositive 3">
            <a:extLst>
              <a:ext uri="{FF2B5EF4-FFF2-40B4-BE49-F238E27FC236}">
                <a16:creationId xmlns:a16="http://schemas.microsoft.com/office/drawing/2014/main" id="{2C1CE8AE-78A0-6BA0-79D8-53BC854662DB}"/>
              </a:ext>
            </a:extLst>
          </p:cNvPr>
          <p:cNvSpPr>
            <a:spLocks noGrp="1"/>
          </p:cNvSpPr>
          <p:nvPr>
            <p:ph type="sldNum" sz="quarter" idx="12"/>
          </p:nvPr>
        </p:nvSpPr>
        <p:spPr/>
        <p:txBody>
          <a:bodyPr/>
          <a:lstStyle/>
          <a:p>
            <a:pPr rtl="0"/>
            <a:fld id="{9CD8D479-8942-46E8-A226-A4E01F7A105C}" type="slidenum">
              <a:rPr lang="fr-FR" noProof="0" smtClean="0"/>
              <a:t>15</a:t>
            </a:fld>
            <a:endParaRPr lang="fr-FR" noProof="0" dirty="0"/>
          </a:p>
        </p:txBody>
      </p:sp>
      <p:sp>
        <p:nvSpPr>
          <p:cNvPr id="5" name="Espace réservé de la date 4">
            <a:extLst>
              <a:ext uri="{FF2B5EF4-FFF2-40B4-BE49-F238E27FC236}">
                <a16:creationId xmlns:a16="http://schemas.microsoft.com/office/drawing/2014/main" id="{E6AC29BE-A8ED-36CF-9FF5-2405E34C2676}"/>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2ECDBD8E-FEF7-2723-D0EC-492B8C659FD5}"/>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23431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02BCD2-DAEC-7EE8-0E27-90DE4BDF145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408D266-49C5-0015-3E4C-2A885D5D6D79}"/>
              </a:ext>
            </a:extLst>
          </p:cNvPr>
          <p:cNvSpPr>
            <a:spLocks noGrp="1"/>
          </p:cNvSpPr>
          <p:nvPr>
            <p:ph idx="1"/>
          </p:nvPr>
        </p:nvSpPr>
        <p:spPr>
          <a:xfrm>
            <a:off x="720090" y="1566001"/>
            <a:ext cx="10824209" cy="2937419"/>
          </a:xfrm>
        </p:spPr>
        <p:txBody>
          <a:bodyPr>
            <a:normAutofit/>
          </a:bodyPr>
          <a:lstStyle/>
          <a:p>
            <a:pPr algn="just">
              <a:lnSpc>
                <a:spcPct val="150000"/>
              </a:lnSpc>
            </a:pPr>
            <a:r>
              <a:rPr lang="fr-FR" sz="2800" dirty="0"/>
              <a:t>En effet si l’on considère un volume V de sol saturé, la quantité d’eau V1 qui rentre dans ce volume en un instant donné est égale au volume V2 qui en sort, si bien qu’à tout instant le volume d’eau contenu dans le sol est le même. C’est-à-dire :V1 = V2</a:t>
            </a:r>
          </a:p>
        </p:txBody>
      </p:sp>
      <p:sp>
        <p:nvSpPr>
          <p:cNvPr id="4" name="Espace réservé du numéro de diapositive 3">
            <a:extLst>
              <a:ext uri="{FF2B5EF4-FFF2-40B4-BE49-F238E27FC236}">
                <a16:creationId xmlns:a16="http://schemas.microsoft.com/office/drawing/2014/main" id="{99CEB2D8-2D4D-355B-BDE0-B9FED071516E}"/>
              </a:ext>
            </a:extLst>
          </p:cNvPr>
          <p:cNvSpPr>
            <a:spLocks noGrp="1"/>
          </p:cNvSpPr>
          <p:nvPr>
            <p:ph type="sldNum" sz="quarter" idx="12"/>
          </p:nvPr>
        </p:nvSpPr>
        <p:spPr/>
        <p:txBody>
          <a:bodyPr/>
          <a:lstStyle/>
          <a:p>
            <a:pPr rtl="0"/>
            <a:fld id="{9CD8D479-8942-46E8-A226-A4E01F7A105C}" type="slidenum">
              <a:rPr lang="fr-FR" noProof="0" smtClean="0"/>
              <a:t>16</a:t>
            </a:fld>
            <a:endParaRPr lang="fr-FR" noProof="0" dirty="0"/>
          </a:p>
        </p:txBody>
      </p:sp>
      <p:sp>
        <p:nvSpPr>
          <p:cNvPr id="5" name="Espace réservé de la date 4">
            <a:extLst>
              <a:ext uri="{FF2B5EF4-FFF2-40B4-BE49-F238E27FC236}">
                <a16:creationId xmlns:a16="http://schemas.microsoft.com/office/drawing/2014/main" id="{664816E3-8E22-A0ED-E6A6-53228E87A060}"/>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2ABD4D9E-1FDC-DC50-0257-F3DD3E271D03}"/>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4C22A5AC-10A9-B75B-4F1E-C366C583CD9A}"/>
              </a:ext>
            </a:extLst>
          </p:cNvPr>
          <p:cNvPicPr>
            <a:picLocks noChangeAspect="1"/>
          </p:cNvPicPr>
          <p:nvPr/>
        </p:nvPicPr>
        <p:blipFill>
          <a:blip r:embed="rId2"/>
          <a:stretch>
            <a:fillRect/>
          </a:stretch>
        </p:blipFill>
        <p:spPr>
          <a:xfrm>
            <a:off x="297180" y="4770853"/>
            <a:ext cx="11430000" cy="1337175"/>
          </a:xfrm>
          <a:prstGeom prst="rect">
            <a:avLst/>
          </a:prstGeom>
        </p:spPr>
      </p:pic>
    </p:spTree>
    <p:extLst>
      <p:ext uri="{BB962C8B-B14F-4D97-AF65-F5344CB8AC3E}">
        <p14:creationId xmlns:p14="http://schemas.microsoft.com/office/powerpoint/2010/main" val="44450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EF9B4-D6CC-BBEC-914B-ACEB12A2E437}"/>
              </a:ext>
            </a:extLst>
          </p:cNvPr>
          <p:cNvSpPr>
            <a:spLocks noGrp="1"/>
          </p:cNvSpPr>
          <p:nvPr>
            <p:ph type="title"/>
          </p:nvPr>
        </p:nvSpPr>
        <p:spPr/>
        <p:txBody>
          <a:bodyPr/>
          <a:lstStyle/>
          <a:p>
            <a:r>
              <a:rPr lang="fr-FR" dirty="0"/>
              <a:t>2 Propriété de l’eau libre : </a:t>
            </a:r>
          </a:p>
        </p:txBody>
      </p:sp>
      <p:sp>
        <p:nvSpPr>
          <p:cNvPr id="3" name="Espace réservé du contenu 2">
            <a:extLst>
              <a:ext uri="{FF2B5EF4-FFF2-40B4-BE49-F238E27FC236}">
                <a16:creationId xmlns:a16="http://schemas.microsoft.com/office/drawing/2014/main" id="{36209144-2623-5B75-238F-0A8CE1B3A443}"/>
              </a:ext>
            </a:extLst>
          </p:cNvPr>
          <p:cNvSpPr>
            <a:spLocks noGrp="1"/>
          </p:cNvSpPr>
          <p:nvPr>
            <p:ph idx="1"/>
          </p:nvPr>
        </p:nvSpPr>
        <p:spPr/>
        <p:txBody>
          <a:bodyPr>
            <a:normAutofit/>
          </a:bodyPr>
          <a:lstStyle/>
          <a:p>
            <a:r>
              <a:rPr lang="fr-FR" sz="2800" dirty="0"/>
              <a:t>« Application des lois d’hydraulique » ➢ Exemple de sol saturé : Considérons un cylindre de sol de section S  et supposons qu’il se produise un écoulement de M vers N.</a:t>
            </a:r>
          </a:p>
        </p:txBody>
      </p:sp>
      <p:sp>
        <p:nvSpPr>
          <p:cNvPr id="4" name="Espace réservé du numéro de diapositive 3">
            <a:extLst>
              <a:ext uri="{FF2B5EF4-FFF2-40B4-BE49-F238E27FC236}">
                <a16:creationId xmlns:a16="http://schemas.microsoft.com/office/drawing/2014/main" id="{B16E3ECC-9F6F-9A02-71C5-1493290BFD25}"/>
              </a:ext>
            </a:extLst>
          </p:cNvPr>
          <p:cNvSpPr>
            <a:spLocks noGrp="1"/>
          </p:cNvSpPr>
          <p:nvPr>
            <p:ph type="sldNum" sz="quarter" idx="12"/>
          </p:nvPr>
        </p:nvSpPr>
        <p:spPr/>
        <p:txBody>
          <a:bodyPr/>
          <a:lstStyle/>
          <a:p>
            <a:pPr rtl="0"/>
            <a:fld id="{9CD8D479-8942-46E8-A226-A4E01F7A105C}" type="slidenum">
              <a:rPr lang="fr-FR" noProof="0" smtClean="0"/>
              <a:t>17</a:t>
            </a:fld>
            <a:endParaRPr lang="fr-FR" noProof="0" dirty="0"/>
          </a:p>
        </p:txBody>
      </p:sp>
      <p:sp>
        <p:nvSpPr>
          <p:cNvPr id="5" name="Espace réservé de la date 4">
            <a:extLst>
              <a:ext uri="{FF2B5EF4-FFF2-40B4-BE49-F238E27FC236}">
                <a16:creationId xmlns:a16="http://schemas.microsoft.com/office/drawing/2014/main" id="{78D0D623-9F23-485D-455B-FDA1D1FC8021}"/>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64FC2ABB-188A-AA70-DE9E-25042260F080}"/>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716A33C6-02FC-3759-9D4E-6A4891C5C33C}"/>
              </a:ext>
            </a:extLst>
          </p:cNvPr>
          <p:cNvPicPr>
            <a:picLocks noChangeAspect="1"/>
          </p:cNvPicPr>
          <p:nvPr/>
        </p:nvPicPr>
        <p:blipFill>
          <a:blip r:embed="rId2"/>
          <a:stretch>
            <a:fillRect/>
          </a:stretch>
        </p:blipFill>
        <p:spPr>
          <a:xfrm>
            <a:off x="2092122" y="3057171"/>
            <a:ext cx="7459116" cy="3524742"/>
          </a:xfrm>
          <a:prstGeom prst="rect">
            <a:avLst/>
          </a:prstGeom>
        </p:spPr>
      </p:pic>
    </p:spTree>
    <p:extLst>
      <p:ext uri="{BB962C8B-B14F-4D97-AF65-F5344CB8AC3E}">
        <p14:creationId xmlns:p14="http://schemas.microsoft.com/office/powerpoint/2010/main" val="363665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9D4E7-1BDE-FA63-567F-165D549B414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8219072-48AB-EBF6-88A9-67D996D6785C}"/>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5347CCD-09B1-8346-F402-ACFE8C37EDE6}"/>
              </a:ext>
            </a:extLst>
          </p:cNvPr>
          <p:cNvSpPr>
            <a:spLocks noGrp="1"/>
          </p:cNvSpPr>
          <p:nvPr>
            <p:ph type="sldNum" sz="quarter" idx="12"/>
          </p:nvPr>
        </p:nvSpPr>
        <p:spPr/>
        <p:txBody>
          <a:bodyPr/>
          <a:lstStyle/>
          <a:p>
            <a:pPr rtl="0"/>
            <a:fld id="{9CD8D479-8942-46E8-A226-A4E01F7A105C}" type="slidenum">
              <a:rPr lang="fr-FR" noProof="0" smtClean="0"/>
              <a:t>18</a:t>
            </a:fld>
            <a:endParaRPr lang="fr-FR" noProof="0" dirty="0"/>
          </a:p>
        </p:txBody>
      </p:sp>
      <p:sp>
        <p:nvSpPr>
          <p:cNvPr id="5" name="Espace réservé de la date 4">
            <a:extLst>
              <a:ext uri="{FF2B5EF4-FFF2-40B4-BE49-F238E27FC236}">
                <a16:creationId xmlns:a16="http://schemas.microsoft.com/office/drawing/2014/main" id="{549490F6-B995-57C8-B3E2-FF2972857CC7}"/>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1A53E0E6-F254-5EB0-6868-0859532BA3F2}"/>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4573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B10F18-39C8-2F4D-7B2D-F6A80C99E087}"/>
              </a:ext>
            </a:extLst>
          </p:cNvPr>
          <p:cNvSpPr>
            <a:spLocks noGrp="1"/>
          </p:cNvSpPr>
          <p:nvPr>
            <p:ph type="title"/>
          </p:nvPr>
        </p:nvSpPr>
        <p:spPr/>
        <p:txBody>
          <a:bodyPr>
            <a:normAutofit/>
          </a:bodyPr>
          <a:lstStyle/>
          <a:p>
            <a:r>
              <a:rPr lang="fr-FR" dirty="0"/>
              <a:t>Écoulement d’eau dans les sols :</a:t>
            </a:r>
          </a:p>
        </p:txBody>
      </p:sp>
      <p:sp>
        <p:nvSpPr>
          <p:cNvPr id="3" name="Espace réservé du texte 2">
            <a:extLst>
              <a:ext uri="{FF2B5EF4-FFF2-40B4-BE49-F238E27FC236}">
                <a16:creationId xmlns:a16="http://schemas.microsoft.com/office/drawing/2014/main" id="{5063A2E9-0AD1-79B0-246B-C8495EEFAD17}"/>
              </a:ext>
            </a:extLst>
          </p:cNvPr>
          <p:cNvSpPr>
            <a:spLocks noGrp="1"/>
          </p:cNvSpPr>
          <p:nvPr>
            <p:ph type="body" idx="1"/>
          </p:nvPr>
        </p:nvSpPr>
        <p:spPr/>
        <p:txBody>
          <a:bodyPr/>
          <a:lstStyle/>
          <a:p>
            <a:r>
              <a:rPr lang="fr-FR" dirty="0"/>
              <a:t>vitesse, gradient, débit, loi de Darcy, perméabilité,</a:t>
            </a:r>
          </a:p>
        </p:txBody>
      </p:sp>
    </p:spTree>
    <p:extLst>
      <p:ext uri="{BB962C8B-B14F-4D97-AF65-F5344CB8AC3E}">
        <p14:creationId xmlns:p14="http://schemas.microsoft.com/office/powerpoint/2010/main" val="131300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Plan du cours</a:t>
            </a:r>
          </a:p>
        </p:txBody>
      </p:sp>
      <p:sp>
        <p:nvSpPr>
          <p:cNvPr id="4" name="Espace réservé du numéro de diapositive 3"/>
          <p:cNvSpPr>
            <a:spLocks noGrp="1"/>
          </p:cNvSpPr>
          <p:nvPr>
            <p:ph type="sldNum" sz="quarter" idx="12"/>
          </p:nvPr>
        </p:nvSpPr>
        <p:spPr/>
        <p:txBody>
          <a:bodyPr rtlCol="0"/>
          <a:lstStyle/>
          <a:p>
            <a:pPr rtl="0"/>
            <a:fld id="{9CD8D479-8942-46E8-A226-A4E01F7A105C}" type="slidenum">
              <a:rPr lang="fr-FR" smtClean="0"/>
              <a:t>2</a:t>
            </a:fld>
            <a:endParaRPr lang="fr-FR" dirty="0"/>
          </a:p>
        </p:txBody>
      </p:sp>
      <p:sp>
        <p:nvSpPr>
          <p:cNvPr id="5" name="Espace réservé de la date 4"/>
          <p:cNvSpPr>
            <a:spLocks noGrp="1"/>
          </p:cNvSpPr>
          <p:nvPr>
            <p:ph type="dt" sz="half" idx="10"/>
          </p:nvPr>
        </p:nvSpPr>
        <p:spPr/>
        <p:txBody>
          <a:bodyPr rtlCol="0"/>
          <a:lstStyle/>
          <a:p>
            <a:pPr rtl="0"/>
            <a:fld id="{A203CF60-0465-4510-B858-D8870F9FD4DC}" type="datetime1">
              <a:rPr lang="fr-FR" smtClean="0"/>
              <a:t>30/11/2025</a:t>
            </a:fld>
            <a:endParaRPr lang="fr-FR" dirty="0"/>
          </a:p>
        </p:txBody>
      </p:sp>
      <p:sp>
        <p:nvSpPr>
          <p:cNvPr id="6" name="Espace réservé du pied de page 5"/>
          <p:cNvSpPr>
            <a:spLocks noGrp="1"/>
          </p:cNvSpPr>
          <p:nvPr>
            <p:ph type="ftr" sz="quarter" idx="11"/>
          </p:nvPr>
        </p:nvSpPr>
        <p:spPr/>
        <p:txBody>
          <a:bodyPr rtlCol="0"/>
          <a:lstStyle/>
          <a:p>
            <a:pPr rtl="0"/>
            <a:r>
              <a:rPr lang="fr-FR" dirty="0"/>
              <a:t>Ajouter un pied de page</a:t>
            </a:r>
          </a:p>
        </p:txBody>
      </p:sp>
      <p:pic>
        <p:nvPicPr>
          <p:cNvPr id="10" name="Espace réservé du contenu 9">
            <a:extLst>
              <a:ext uri="{FF2B5EF4-FFF2-40B4-BE49-F238E27FC236}">
                <a16:creationId xmlns:a16="http://schemas.microsoft.com/office/drawing/2014/main" id="{ED786ADB-D5E6-5933-2C35-34D434181379}"/>
              </a:ext>
            </a:extLst>
          </p:cNvPr>
          <p:cNvPicPr>
            <a:picLocks noGrp="1" noChangeAspect="1"/>
          </p:cNvPicPr>
          <p:nvPr>
            <p:ph idx="1"/>
          </p:nvPr>
        </p:nvPicPr>
        <p:blipFill>
          <a:blip r:embed="rId3"/>
          <a:stretch>
            <a:fillRect/>
          </a:stretch>
        </p:blipFill>
        <p:spPr>
          <a:xfrm>
            <a:off x="4600542" y="486939"/>
            <a:ext cx="7101873" cy="3730731"/>
          </a:xfrm>
          <a:prstGeom prst="rect">
            <a:avLst/>
          </a:prstGeom>
        </p:spPr>
      </p:pic>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414573-8AED-8082-815C-592D0D1A7C56}"/>
              </a:ext>
            </a:extLst>
          </p:cNvPr>
          <p:cNvSpPr>
            <a:spLocks noGrp="1"/>
          </p:cNvSpPr>
          <p:nvPr>
            <p:ph type="title"/>
          </p:nvPr>
        </p:nvSpPr>
        <p:spPr/>
        <p:txBody>
          <a:bodyPr/>
          <a:lstStyle/>
          <a:p>
            <a:r>
              <a:rPr lang="fr-FR" dirty="0"/>
              <a:t>1. vitesse et débit : </a:t>
            </a:r>
          </a:p>
        </p:txBody>
      </p:sp>
      <p:sp>
        <p:nvSpPr>
          <p:cNvPr id="3" name="Espace réservé du contenu 2">
            <a:extLst>
              <a:ext uri="{FF2B5EF4-FFF2-40B4-BE49-F238E27FC236}">
                <a16:creationId xmlns:a16="http://schemas.microsoft.com/office/drawing/2014/main" id="{61527F6F-5E64-1048-0D99-CBBC8EAC4F70}"/>
              </a:ext>
            </a:extLst>
          </p:cNvPr>
          <p:cNvSpPr>
            <a:spLocks noGrp="1"/>
          </p:cNvSpPr>
          <p:nvPr>
            <p:ph idx="1"/>
          </p:nvPr>
        </p:nvSpPr>
        <p:spPr/>
        <p:txBody>
          <a:bodyPr>
            <a:normAutofit/>
          </a:bodyPr>
          <a:lstStyle/>
          <a:p>
            <a:r>
              <a:rPr lang="fr-FR" sz="2800" dirty="0"/>
              <a:t>Une molécule suit un trajet appelé « ligne de courant », son vecteur vitesse est tangent à cette ligne. Les lignes de courant s’appuyant sur le contour fermé d’une surface « S » forment un tube de courant. Le débit « Q »en m</a:t>
            </a:r>
            <a:r>
              <a:rPr lang="fr-FR" sz="2800" baseline="30000" dirty="0"/>
              <a:t>3</a:t>
            </a:r>
            <a:r>
              <a:rPr lang="fr-FR" sz="2800" dirty="0"/>
              <a:t>/s, pour une vitesse « V » constante est : </a:t>
            </a:r>
          </a:p>
          <a:p>
            <a:endParaRPr lang="fr-FR" sz="2800" dirty="0"/>
          </a:p>
          <a:p>
            <a:endParaRPr lang="fr-FR" sz="2800" dirty="0"/>
          </a:p>
          <a:p>
            <a:endParaRPr lang="fr-FR" sz="2800" dirty="0"/>
          </a:p>
          <a:p>
            <a:r>
              <a:rPr lang="fr-FR" sz="2800" dirty="0"/>
              <a:t>Pour effectuer des calculs, on est ramené à définir des lignes de courants fictives et des vitesses apparentes « v »</a:t>
            </a:r>
          </a:p>
        </p:txBody>
      </p:sp>
      <p:sp>
        <p:nvSpPr>
          <p:cNvPr id="4" name="Espace réservé du numéro de diapositive 3">
            <a:extLst>
              <a:ext uri="{FF2B5EF4-FFF2-40B4-BE49-F238E27FC236}">
                <a16:creationId xmlns:a16="http://schemas.microsoft.com/office/drawing/2014/main" id="{3B0EC3AC-E7D0-7CFC-E72E-CD7B62463C1D}"/>
              </a:ext>
            </a:extLst>
          </p:cNvPr>
          <p:cNvSpPr>
            <a:spLocks noGrp="1"/>
          </p:cNvSpPr>
          <p:nvPr>
            <p:ph type="sldNum" sz="quarter" idx="12"/>
          </p:nvPr>
        </p:nvSpPr>
        <p:spPr/>
        <p:txBody>
          <a:bodyPr/>
          <a:lstStyle/>
          <a:p>
            <a:pPr rtl="0"/>
            <a:fld id="{9CD8D479-8942-46E8-A226-A4E01F7A105C}" type="slidenum">
              <a:rPr lang="fr-FR" noProof="0" smtClean="0"/>
              <a:t>20</a:t>
            </a:fld>
            <a:endParaRPr lang="fr-FR" noProof="0" dirty="0"/>
          </a:p>
        </p:txBody>
      </p:sp>
      <p:sp>
        <p:nvSpPr>
          <p:cNvPr id="5" name="Espace réservé de la date 4">
            <a:extLst>
              <a:ext uri="{FF2B5EF4-FFF2-40B4-BE49-F238E27FC236}">
                <a16:creationId xmlns:a16="http://schemas.microsoft.com/office/drawing/2014/main" id="{048C2CC1-24AA-C405-B701-B4D09092B776}"/>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639B680E-312F-E7C8-EA14-B74B29C5E0CC}"/>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7AEAC479-9171-B891-ABD0-BAA09D4F2A8F}"/>
              </a:ext>
            </a:extLst>
          </p:cNvPr>
          <p:cNvPicPr>
            <a:picLocks noChangeAspect="1"/>
          </p:cNvPicPr>
          <p:nvPr/>
        </p:nvPicPr>
        <p:blipFill>
          <a:blip r:embed="rId2"/>
          <a:stretch>
            <a:fillRect/>
          </a:stretch>
        </p:blipFill>
        <p:spPr>
          <a:xfrm>
            <a:off x="5200054" y="3623894"/>
            <a:ext cx="1772246" cy="886122"/>
          </a:xfrm>
          <a:prstGeom prst="rect">
            <a:avLst/>
          </a:prstGeom>
        </p:spPr>
      </p:pic>
    </p:spTree>
    <p:extLst>
      <p:ext uri="{BB962C8B-B14F-4D97-AF65-F5344CB8AC3E}">
        <p14:creationId xmlns:p14="http://schemas.microsoft.com/office/powerpoint/2010/main" val="308514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6B9BB-E255-A108-A031-B93AEB6E682D}"/>
              </a:ext>
            </a:extLst>
          </p:cNvPr>
          <p:cNvSpPr>
            <a:spLocks noGrp="1"/>
          </p:cNvSpPr>
          <p:nvPr>
            <p:ph type="title"/>
          </p:nvPr>
        </p:nvSpPr>
        <p:spPr/>
        <p:txBody>
          <a:bodyPr/>
          <a:lstStyle/>
          <a:p>
            <a:r>
              <a:rPr lang="fr-FR" dirty="0"/>
              <a:t>Vitesse de l’eau dans le sol : </a:t>
            </a:r>
          </a:p>
        </p:txBody>
      </p:sp>
      <p:sp>
        <p:nvSpPr>
          <p:cNvPr id="3" name="Espace réservé du contenu 2">
            <a:extLst>
              <a:ext uri="{FF2B5EF4-FFF2-40B4-BE49-F238E27FC236}">
                <a16:creationId xmlns:a16="http://schemas.microsoft.com/office/drawing/2014/main" id="{2E06D4E6-D376-B454-346F-6DBD5525D76E}"/>
              </a:ext>
            </a:extLst>
          </p:cNvPr>
          <p:cNvSpPr>
            <a:spLocks noGrp="1"/>
          </p:cNvSpPr>
          <p:nvPr>
            <p:ph idx="1"/>
          </p:nvPr>
        </p:nvSpPr>
        <p:spPr/>
        <p:txBody>
          <a:bodyPr>
            <a:normAutofit/>
          </a:bodyPr>
          <a:lstStyle/>
          <a:p>
            <a:r>
              <a:rPr lang="fr-FR" sz="2800" dirty="0"/>
              <a:t>Cette définition bien que la plus utilisée, donne une vitesse fictive car en réalité l’eau ne circule que dans les pores de surface n*S (n étant la porosité du sol) d’une part et d’autre part, les trajectoires sont vraisemblablement tortueuses. On définit la vitesse moyenne V’ par le rapport :</a:t>
            </a:r>
          </a:p>
        </p:txBody>
      </p:sp>
      <p:sp>
        <p:nvSpPr>
          <p:cNvPr id="4" name="Espace réservé du numéro de diapositive 3">
            <a:extLst>
              <a:ext uri="{FF2B5EF4-FFF2-40B4-BE49-F238E27FC236}">
                <a16:creationId xmlns:a16="http://schemas.microsoft.com/office/drawing/2014/main" id="{4BB026B8-EBF7-ACF8-3266-BF3D398809AA}"/>
              </a:ext>
            </a:extLst>
          </p:cNvPr>
          <p:cNvSpPr>
            <a:spLocks noGrp="1"/>
          </p:cNvSpPr>
          <p:nvPr>
            <p:ph type="sldNum" sz="quarter" idx="12"/>
          </p:nvPr>
        </p:nvSpPr>
        <p:spPr/>
        <p:txBody>
          <a:bodyPr/>
          <a:lstStyle/>
          <a:p>
            <a:pPr rtl="0"/>
            <a:fld id="{9CD8D479-8942-46E8-A226-A4E01F7A105C}" type="slidenum">
              <a:rPr lang="fr-FR" noProof="0" smtClean="0"/>
              <a:t>21</a:t>
            </a:fld>
            <a:endParaRPr lang="fr-FR" noProof="0" dirty="0"/>
          </a:p>
        </p:txBody>
      </p:sp>
      <p:sp>
        <p:nvSpPr>
          <p:cNvPr id="5" name="Espace réservé de la date 4">
            <a:extLst>
              <a:ext uri="{FF2B5EF4-FFF2-40B4-BE49-F238E27FC236}">
                <a16:creationId xmlns:a16="http://schemas.microsoft.com/office/drawing/2014/main" id="{97BDDF69-9751-D68F-58A2-979707F76E9B}"/>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EDF49334-9C61-CCF9-6982-4CF3CB33E832}"/>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98168824-A69E-95CB-18C3-2C29A2282F8A}"/>
              </a:ext>
            </a:extLst>
          </p:cNvPr>
          <p:cNvPicPr>
            <a:picLocks noChangeAspect="1"/>
          </p:cNvPicPr>
          <p:nvPr/>
        </p:nvPicPr>
        <p:blipFill>
          <a:blip r:embed="rId2"/>
          <a:stretch>
            <a:fillRect/>
          </a:stretch>
        </p:blipFill>
        <p:spPr>
          <a:xfrm>
            <a:off x="4871006" y="4310966"/>
            <a:ext cx="1975564" cy="1238912"/>
          </a:xfrm>
          <a:prstGeom prst="rect">
            <a:avLst/>
          </a:prstGeom>
        </p:spPr>
      </p:pic>
    </p:spTree>
    <p:extLst>
      <p:ext uri="{BB962C8B-B14F-4D97-AF65-F5344CB8AC3E}">
        <p14:creationId xmlns:p14="http://schemas.microsoft.com/office/powerpoint/2010/main" val="237608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1FFE5-C087-6980-E446-E8846D458D14}"/>
              </a:ext>
            </a:extLst>
          </p:cNvPr>
          <p:cNvSpPr>
            <a:spLocks noGrp="1"/>
          </p:cNvSpPr>
          <p:nvPr>
            <p:ph type="title"/>
          </p:nvPr>
        </p:nvSpPr>
        <p:spPr>
          <a:xfrm>
            <a:off x="1192856" y="0"/>
            <a:ext cx="9371949" cy="1183566"/>
          </a:xfrm>
        </p:spPr>
        <p:txBody>
          <a:bodyPr/>
          <a:lstStyle/>
          <a:p>
            <a:r>
              <a:rPr lang="fr-FR" dirty="0"/>
              <a:t>La charge hydraulique </a:t>
            </a:r>
          </a:p>
        </p:txBody>
      </p:sp>
      <p:sp>
        <p:nvSpPr>
          <p:cNvPr id="3" name="Espace réservé du contenu 2">
            <a:extLst>
              <a:ext uri="{FF2B5EF4-FFF2-40B4-BE49-F238E27FC236}">
                <a16:creationId xmlns:a16="http://schemas.microsoft.com/office/drawing/2014/main" id="{AF5DF932-8A9B-2217-2AD7-A30DB4A0AE67}"/>
              </a:ext>
            </a:extLst>
          </p:cNvPr>
          <p:cNvSpPr>
            <a:spLocks noGrp="1"/>
          </p:cNvSpPr>
          <p:nvPr>
            <p:ph idx="1"/>
          </p:nvPr>
        </p:nvSpPr>
        <p:spPr>
          <a:xfrm>
            <a:off x="571500" y="1566001"/>
            <a:ext cx="10210475" cy="4620682"/>
          </a:xfrm>
        </p:spPr>
        <p:txBody>
          <a:bodyPr>
            <a:normAutofit/>
          </a:bodyPr>
          <a:lstStyle/>
          <a:p>
            <a:r>
              <a:rPr lang="fr-FR" sz="2800" dirty="0"/>
              <a:t>Dans l'étude de l'écoulement d’un fluide sous l'action de la pesanteur on appelle charge hydraulique en un point M, la quantité :</a:t>
            </a:r>
          </a:p>
        </p:txBody>
      </p:sp>
      <p:sp>
        <p:nvSpPr>
          <p:cNvPr id="4" name="Espace réservé du numéro de diapositive 3">
            <a:extLst>
              <a:ext uri="{FF2B5EF4-FFF2-40B4-BE49-F238E27FC236}">
                <a16:creationId xmlns:a16="http://schemas.microsoft.com/office/drawing/2014/main" id="{AC485AD3-7F1A-3A23-FE20-105538D94587}"/>
              </a:ext>
            </a:extLst>
          </p:cNvPr>
          <p:cNvSpPr>
            <a:spLocks noGrp="1"/>
          </p:cNvSpPr>
          <p:nvPr>
            <p:ph type="sldNum" sz="quarter" idx="12"/>
          </p:nvPr>
        </p:nvSpPr>
        <p:spPr/>
        <p:txBody>
          <a:bodyPr/>
          <a:lstStyle/>
          <a:p>
            <a:pPr rtl="0"/>
            <a:fld id="{9CD8D479-8942-46E8-A226-A4E01F7A105C}" type="slidenum">
              <a:rPr lang="fr-FR" noProof="0" smtClean="0"/>
              <a:t>22</a:t>
            </a:fld>
            <a:endParaRPr lang="fr-FR" noProof="0" dirty="0"/>
          </a:p>
        </p:txBody>
      </p:sp>
      <p:sp>
        <p:nvSpPr>
          <p:cNvPr id="5" name="Espace réservé de la date 4">
            <a:extLst>
              <a:ext uri="{FF2B5EF4-FFF2-40B4-BE49-F238E27FC236}">
                <a16:creationId xmlns:a16="http://schemas.microsoft.com/office/drawing/2014/main" id="{09B62066-F79C-8C10-9D23-E0BAD34328EA}"/>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7F21F76B-CE8F-89E4-01B2-069E6910EF57}"/>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A6559CD8-295A-4330-601D-69A816253BA5}"/>
              </a:ext>
            </a:extLst>
          </p:cNvPr>
          <p:cNvPicPr>
            <a:picLocks noChangeAspect="1"/>
          </p:cNvPicPr>
          <p:nvPr/>
        </p:nvPicPr>
        <p:blipFill>
          <a:blip r:embed="rId2"/>
          <a:stretch>
            <a:fillRect/>
          </a:stretch>
        </p:blipFill>
        <p:spPr>
          <a:xfrm>
            <a:off x="410403" y="2542931"/>
            <a:ext cx="11688364" cy="4024404"/>
          </a:xfrm>
          <a:prstGeom prst="rect">
            <a:avLst/>
          </a:prstGeom>
        </p:spPr>
      </p:pic>
    </p:spTree>
    <p:extLst>
      <p:ext uri="{BB962C8B-B14F-4D97-AF65-F5344CB8AC3E}">
        <p14:creationId xmlns:p14="http://schemas.microsoft.com/office/powerpoint/2010/main" val="25186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66521-37BC-846B-A952-166863EB0E7B}"/>
              </a:ext>
            </a:extLst>
          </p:cNvPr>
          <p:cNvSpPr>
            <a:spLocks noGrp="1"/>
          </p:cNvSpPr>
          <p:nvPr>
            <p:ph type="title"/>
          </p:nvPr>
        </p:nvSpPr>
        <p:spPr/>
        <p:txBody>
          <a:bodyPr/>
          <a:lstStyle/>
          <a:p>
            <a:r>
              <a:rPr lang="fr-FR" dirty="0"/>
              <a:t>3 Perte de Charge : </a:t>
            </a:r>
          </a:p>
        </p:txBody>
      </p:sp>
      <p:sp>
        <p:nvSpPr>
          <p:cNvPr id="3" name="Espace réservé du contenu 2">
            <a:extLst>
              <a:ext uri="{FF2B5EF4-FFF2-40B4-BE49-F238E27FC236}">
                <a16:creationId xmlns:a16="http://schemas.microsoft.com/office/drawing/2014/main" id="{34231BCA-3960-CBC5-27F1-A6C6B4E13C96}"/>
              </a:ext>
            </a:extLst>
          </p:cNvPr>
          <p:cNvSpPr>
            <a:spLocks noGrp="1"/>
          </p:cNvSpPr>
          <p:nvPr>
            <p:ph idx="1"/>
          </p:nvPr>
        </p:nvSpPr>
        <p:spPr/>
        <p:txBody>
          <a:bodyPr>
            <a:normAutofit/>
          </a:bodyPr>
          <a:lstStyle/>
          <a:p>
            <a:r>
              <a:rPr lang="fr-FR" sz="3200" dirty="0"/>
              <a:t>. Entre deux points M et N, </a:t>
            </a:r>
            <a:r>
              <a:rPr lang="fr-FR" sz="3200" dirty="0" err="1"/>
              <a:t>Dh</a:t>
            </a:r>
            <a:r>
              <a:rPr lang="fr-FR" sz="3200" dirty="0"/>
              <a:t> représente la variation de la charge hydraulique subie par l’eau lors de son mouvement de M vers N. C’est une perte d’énergie (perte de charge) :</a:t>
            </a:r>
          </a:p>
        </p:txBody>
      </p:sp>
      <p:sp>
        <p:nvSpPr>
          <p:cNvPr id="4" name="Espace réservé du numéro de diapositive 3">
            <a:extLst>
              <a:ext uri="{FF2B5EF4-FFF2-40B4-BE49-F238E27FC236}">
                <a16:creationId xmlns:a16="http://schemas.microsoft.com/office/drawing/2014/main" id="{2F106EBF-0237-296A-77BB-A1C49AE65687}"/>
              </a:ext>
            </a:extLst>
          </p:cNvPr>
          <p:cNvSpPr>
            <a:spLocks noGrp="1"/>
          </p:cNvSpPr>
          <p:nvPr>
            <p:ph type="sldNum" sz="quarter" idx="12"/>
          </p:nvPr>
        </p:nvSpPr>
        <p:spPr/>
        <p:txBody>
          <a:bodyPr/>
          <a:lstStyle/>
          <a:p>
            <a:pPr rtl="0"/>
            <a:fld id="{9CD8D479-8942-46E8-A226-A4E01F7A105C}" type="slidenum">
              <a:rPr lang="fr-FR" noProof="0" smtClean="0"/>
              <a:t>23</a:t>
            </a:fld>
            <a:endParaRPr lang="fr-FR" noProof="0" dirty="0"/>
          </a:p>
        </p:txBody>
      </p:sp>
      <p:sp>
        <p:nvSpPr>
          <p:cNvPr id="5" name="Espace réservé de la date 4">
            <a:extLst>
              <a:ext uri="{FF2B5EF4-FFF2-40B4-BE49-F238E27FC236}">
                <a16:creationId xmlns:a16="http://schemas.microsoft.com/office/drawing/2014/main" id="{B5720E57-5F30-030F-9333-808CAECE3CD1}"/>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87FB1DAA-995B-D19C-03C0-E3616D19FB51}"/>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B1E189E9-AC8E-AD96-3E63-BC04911962D5}"/>
              </a:ext>
            </a:extLst>
          </p:cNvPr>
          <p:cNvPicPr>
            <a:picLocks noChangeAspect="1"/>
          </p:cNvPicPr>
          <p:nvPr/>
        </p:nvPicPr>
        <p:blipFill>
          <a:blip r:embed="rId2"/>
          <a:stretch>
            <a:fillRect/>
          </a:stretch>
        </p:blipFill>
        <p:spPr>
          <a:xfrm>
            <a:off x="2682459" y="3712822"/>
            <a:ext cx="5558572" cy="1073814"/>
          </a:xfrm>
          <a:prstGeom prst="rect">
            <a:avLst/>
          </a:prstGeom>
        </p:spPr>
      </p:pic>
    </p:spTree>
    <p:extLst>
      <p:ext uri="{BB962C8B-B14F-4D97-AF65-F5344CB8AC3E}">
        <p14:creationId xmlns:p14="http://schemas.microsoft.com/office/powerpoint/2010/main" val="388147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96C8C7-1BFD-661E-AB58-22903CAF7E7F}"/>
              </a:ext>
            </a:extLst>
          </p:cNvPr>
          <p:cNvSpPr>
            <a:spLocks noGrp="1"/>
          </p:cNvSpPr>
          <p:nvPr>
            <p:ph type="title"/>
          </p:nvPr>
        </p:nvSpPr>
        <p:spPr/>
        <p:txBody>
          <a:bodyPr/>
          <a:lstStyle/>
          <a:p>
            <a:r>
              <a:rPr lang="fr-FR" dirty="0"/>
              <a:t>. Gradient hydraulique </a:t>
            </a:r>
          </a:p>
        </p:txBody>
      </p:sp>
      <p:sp>
        <p:nvSpPr>
          <p:cNvPr id="3" name="Espace réservé du contenu 2">
            <a:extLst>
              <a:ext uri="{FF2B5EF4-FFF2-40B4-BE49-F238E27FC236}">
                <a16:creationId xmlns:a16="http://schemas.microsoft.com/office/drawing/2014/main" id="{D00102EE-5B25-81CF-73BF-CA6064C4B684}"/>
              </a:ext>
            </a:extLst>
          </p:cNvPr>
          <p:cNvSpPr>
            <a:spLocks noGrp="1"/>
          </p:cNvSpPr>
          <p:nvPr>
            <p:ph idx="1"/>
          </p:nvPr>
        </p:nvSpPr>
        <p:spPr/>
        <p:txBody>
          <a:bodyPr/>
          <a:lstStyle/>
          <a:p>
            <a:r>
              <a:rPr lang="fr-FR" dirty="0"/>
              <a:t>C’est la perte de charge par unité de longueur en un point donné. </a:t>
            </a:r>
          </a:p>
          <a:p>
            <a:endParaRPr lang="fr-FR" dirty="0"/>
          </a:p>
          <a:p>
            <a:endParaRPr lang="fr-FR" dirty="0"/>
          </a:p>
          <a:p>
            <a:endParaRPr lang="fr-FR" dirty="0"/>
          </a:p>
          <a:p>
            <a:r>
              <a:rPr lang="fr-FR" dirty="0"/>
              <a:t>Le gradient hydraulique critique (</a:t>
            </a:r>
            <a:r>
              <a:rPr lang="fr-FR" dirty="0" err="1"/>
              <a:t>ic</a:t>
            </a:r>
            <a:r>
              <a:rPr lang="fr-FR" dirty="0"/>
              <a:t>), est celui qui va provoquer un état de </a:t>
            </a:r>
            <a:r>
              <a:rPr lang="fr-FR" dirty="0" err="1"/>
              <a:t>boulance</a:t>
            </a:r>
            <a:r>
              <a:rPr lang="fr-FR" dirty="0"/>
              <a:t> appelé phénomène de renard.</a:t>
            </a:r>
          </a:p>
        </p:txBody>
      </p:sp>
      <p:sp>
        <p:nvSpPr>
          <p:cNvPr id="4" name="Espace réservé du numéro de diapositive 3">
            <a:extLst>
              <a:ext uri="{FF2B5EF4-FFF2-40B4-BE49-F238E27FC236}">
                <a16:creationId xmlns:a16="http://schemas.microsoft.com/office/drawing/2014/main" id="{7249293F-9C3E-30E5-4FE9-F03553036462}"/>
              </a:ext>
            </a:extLst>
          </p:cNvPr>
          <p:cNvSpPr>
            <a:spLocks noGrp="1"/>
          </p:cNvSpPr>
          <p:nvPr>
            <p:ph type="sldNum" sz="quarter" idx="12"/>
          </p:nvPr>
        </p:nvSpPr>
        <p:spPr/>
        <p:txBody>
          <a:bodyPr/>
          <a:lstStyle/>
          <a:p>
            <a:pPr rtl="0"/>
            <a:fld id="{9CD8D479-8942-46E8-A226-A4E01F7A105C}" type="slidenum">
              <a:rPr lang="fr-FR" noProof="0" smtClean="0"/>
              <a:t>24</a:t>
            </a:fld>
            <a:endParaRPr lang="fr-FR" noProof="0" dirty="0"/>
          </a:p>
        </p:txBody>
      </p:sp>
      <p:sp>
        <p:nvSpPr>
          <p:cNvPr id="5" name="Espace réservé de la date 4">
            <a:extLst>
              <a:ext uri="{FF2B5EF4-FFF2-40B4-BE49-F238E27FC236}">
                <a16:creationId xmlns:a16="http://schemas.microsoft.com/office/drawing/2014/main" id="{75733FD3-24D3-F94C-2C70-EB78919E178B}"/>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90A4F6D7-6F9A-E9F0-8A2C-4107A1464207}"/>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A2C26BB9-8B18-9C99-95B7-6896029E3CCA}"/>
              </a:ext>
            </a:extLst>
          </p:cNvPr>
          <p:cNvPicPr>
            <a:picLocks noChangeAspect="1"/>
          </p:cNvPicPr>
          <p:nvPr/>
        </p:nvPicPr>
        <p:blipFill>
          <a:blip r:embed="rId2"/>
          <a:stretch>
            <a:fillRect/>
          </a:stretch>
        </p:blipFill>
        <p:spPr>
          <a:xfrm>
            <a:off x="4971996" y="2135458"/>
            <a:ext cx="1211633" cy="1060179"/>
          </a:xfrm>
          <a:prstGeom prst="rect">
            <a:avLst/>
          </a:prstGeom>
        </p:spPr>
      </p:pic>
      <p:pic>
        <p:nvPicPr>
          <p:cNvPr id="10" name="Image 9">
            <a:extLst>
              <a:ext uri="{FF2B5EF4-FFF2-40B4-BE49-F238E27FC236}">
                <a16:creationId xmlns:a16="http://schemas.microsoft.com/office/drawing/2014/main" id="{D21974B3-4F19-FA82-4E84-8E6EE1F9987B}"/>
              </a:ext>
            </a:extLst>
          </p:cNvPr>
          <p:cNvPicPr>
            <a:picLocks noChangeAspect="1"/>
          </p:cNvPicPr>
          <p:nvPr/>
        </p:nvPicPr>
        <p:blipFill>
          <a:blip r:embed="rId3"/>
          <a:stretch>
            <a:fillRect/>
          </a:stretch>
        </p:blipFill>
        <p:spPr>
          <a:xfrm>
            <a:off x="2865678" y="4272682"/>
            <a:ext cx="6638441" cy="1648058"/>
          </a:xfrm>
          <a:prstGeom prst="rect">
            <a:avLst/>
          </a:prstGeom>
        </p:spPr>
      </p:pic>
    </p:spTree>
    <p:extLst>
      <p:ext uri="{BB962C8B-B14F-4D97-AF65-F5344CB8AC3E}">
        <p14:creationId xmlns:p14="http://schemas.microsoft.com/office/powerpoint/2010/main" val="69450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FA0C0-10A1-7484-E0C7-4A76029A7CC3}"/>
              </a:ext>
            </a:extLst>
          </p:cNvPr>
          <p:cNvSpPr>
            <a:spLocks noGrp="1"/>
          </p:cNvSpPr>
          <p:nvPr>
            <p:ph type="title"/>
          </p:nvPr>
        </p:nvSpPr>
        <p:spPr/>
        <p:txBody>
          <a:bodyPr/>
          <a:lstStyle/>
          <a:p>
            <a:r>
              <a:rPr lang="fr-FR" dirty="0"/>
              <a:t>. LOI DE DARCY </a:t>
            </a:r>
          </a:p>
        </p:txBody>
      </p:sp>
      <p:sp>
        <p:nvSpPr>
          <p:cNvPr id="3" name="Espace réservé du contenu 2">
            <a:extLst>
              <a:ext uri="{FF2B5EF4-FFF2-40B4-BE49-F238E27FC236}">
                <a16:creationId xmlns:a16="http://schemas.microsoft.com/office/drawing/2014/main" id="{9256851A-3FFD-89C6-CB77-574E675E87E8}"/>
              </a:ext>
            </a:extLst>
          </p:cNvPr>
          <p:cNvSpPr>
            <a:spLocks noGrp="1"/>
          </p:cNvSpPr>
          <p:nvPr>
            <p:ph idx="1"/>
          </p:nvPr>
        </p:nvSpPr>
        <p:spPr/>
        <p:txBody>
          <a:bodyPr>
            <a:normAutofit/>
          </a:bodyPr>
          <a:lstStyle/>
          <a:p>
            <a:r>
              <a:rPr lang="fr-FR" sz="2800" dirty="0"/>
              <a:t>DARCY (1856) a proposé, pour décrire les écoulements unidirectionnels, la relation suivante : </a:t>
            </a:r>
          </a:p>
          <a:p>
            <a:endParaRPr lang="fr-FR" sz="2800" dirty="0"/>
          </a:p>
          <a:p>
            <a:endParaRPr lang="fr-FR" sz="2800" dirty="0"/>
          </a:p>
          <a:p>
            <a:endParaRPr lang="fr-FR" sz="2800" dirty="0"/>
          </a:p>
          <a:p>
            <a:endParaRPr lang="fr-FR" sz="2800" dirty="0"/>
          </a:p>
          <a:p>
            <a:r>
              <a:rPr lang="fr-FR" sz="2800" dirty="0"/>
              <a:t>Où H1 et H2 sont les hauteurs piézométriques mesurées aux deux extrémités de l’échantillon .</a:t>
            </a:r>
          </a:p>
        </p:txBody>
      </p:sp>
      <p:sp>
        <p:nvSpPr>
          <p:cNvPr id="4" name="Espace réservé du numéro de diapositive 3">
            <a:extLst>
              <a:ext uri="{FF2B5EF4-FFF2-40B4-BE49-F238E27FC236}">
                <a16:creationId xmlns:a16="http://schemas.microsoft.com/office/drawing/2014/main" id="{0EE6D04A-CE2B-D096-F924-3533BD5113C1}"/>
              </a:ext>
            </a:extLst>
          </p:cNvPr>
          <p:cNvSpPr>
            <a:spLocks noGrp="1"/>
          </p:cNvSpPr>
          <p:nvPr>
            <p:ph type="sldNum" sz="quarter" idx="12"/>
          </p:nvPr>
        </p:nvSpPr>
        <p:spPr/>
        <p:txBody>
          <a:bodyPr/>
          <a:lstStyle/>
          <a:p>
            <a:pPr rtl="0"/>
            <a:fld id="{9CD8D479-8942-46E8-A226-A4E01F7A105C}" type="slidenum">
              <a:rPr lang="fr-FR" noProof="0" smtClean="0"/>
              <a:t>25</a:t>
            </a:fld>
            <a:endParaRPr lang="fr-FR" noProof="0" dirty="0"/>
          </a:p>
        </p:txBody>
      </p:sp>
      <p:sp>
        <p:nvSpPr>
          <p:cNvPr id="5" name="Espace réservé de la date 4">
            <a:extLst>
              <a:ext uri="{FF2B5EF4-FFF2-40B4-BE49-F238E27FC236}">
                <a16:creationId xmlns:a16="http://schemas.microsoft.com/office/drawing/2014/main" id="{196BA656-61BB-3BC6-FC3E-3D284764F52A}"/>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8C79D130-4B73-F570-B7F4-63FB989843BC}"/>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AC244713-5ACB-A916-F709-CAE99EBAA08C}"/>
              </a:ext>
            </a:extLst>
          </p:cNvPr>
          <p:cNvPicPr>
            <a:picLocks noChangeAspect="1"/>
          </p:cNvPicPr>
          <p:nvPr/>
        </p:nvPicPr>
        <p:blipFill>
          <a:blip r:embed="rId2"/>
          <a:stretch>
            <a:fillRect/>
          </a:stretch>
        </p:blipFill>
        <p:spPr>
          <a:xfrm>
            <a:off x="4560570" y="3057472"/>
            <a:ext cx="3141476" cy="1263068"/>
          </a:xfrm>
          <a:prstGeom prst="rect">
            <a:avLst/>
          </a:prstGeom>
        </p:spPr>
      </p:pic>
    </p:spTree>
    <p:extLst>
      <p:ext uri="{BB962C8B-B14F-4D97-AF65-F5344CB8AC3E}">
        <p14:creationId xmlns:p14="http://schemas.microsoft.com/office/powerpoint/2010/main" val="108677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7D453-3761-B1B2-445B-DDAA2FEB9E1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CF278D7-ADD7-0251-890E-314C4A519DA3}"/>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1419880-F753-B656-A7BB-8A500187B8E5}"/>
              </a:ext>
            </a:extLst>
          </p:cNvPr>
          <p:cNvSpPr>
            <a:spLocks noGrp="1"/>
          </p:cNvSpPr>
          <p:nvPr>
            <p:ph type="sldNum" sz="quarter" idx="12"/>
          </p:nvPr>
        </p:nvSpPr>
        <p:spPr/>
        <p:txBody>
          <a:bodyPr/>
          <a:lstStyle/>
          <a:p>
            <a:pPr rtl="0"/>
            <a:fld id="{9CD8D479-8942-46E8-A226-A4E01F7A105C}" type="slidenum">
              <a:rPr lang="fr-FR" noProof="0" smtClean="0"/>
              <a:t>26</a:t>
            </a:fld>
            <a:endParaRPr lang="fr-FR" noProof="0" dirty="0"/>
          </a:p>
        </p:txBody>
      </p:sp>
      <p:sp>
        <p:nvSpPr>
          <p:cNvPr id="5" name="Espace réservé de la date 4">
            <a:extLst>
              <a:ext uri="{FF2B5EF4-FFF2-40B4-BE49-F238E27FC236}">
                <a16:creationId xmlns:a16="http://schemas.microsoft.com/office/drawing/2014/main" id="{1E335E68-1446-ECB3-08FF-4DE875201218}"/>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265772E1-34A1-11C6-F25F-2389230F144C}"/>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128A32E5-5FFE-82EA-5573-12A2C24028A8}"/>
              </a:ext>
            </a:extLst>
          </p:cNvPr>
          <p:cNvPicPr>
            <a:picLocks noChangeAspect="1"/>
          </p:cNvPicPr>
          <p:nvPr/>
        </p:nvPicPr>
        <p:blipFill>
          <a:blip r:embed="rId2"/>
          <a:stretch>
            <a:fillRect/>
          </a:stretch>
        </p:blipFill>
        <p:spPr>
          <a:xfrm>
            <a:off x="1759871" y="67920"/>
            <a:ext cx="8264239" cy="6340121"/>
          </a:xfrm>
          <a:prstGeom prst="rect">
            <a:avLst/>
          </a:prstGeom>
        </p:spPr>
      </p:pic>
    </p:spTree>
    <p:extLst>
      <p:ext uri="{BB962C8B-B14F-4D97-AF65-F5344CB8AC3E}">
        <p14:creationId xmlns:p14="http://schemas.microsoft.com/office/powerpoint/2010/main" val="27156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AC0BC1F-904E-FD86-07E1-9FFC46460E47}"/>
              </a:ext>
            </a:extLst>
          </p:cNvPr>
          <p:cNvSpPr>
            <a:spLocks noGrp="1"/>
          </p:cNvSpPr>
          <p:nvPr>
            <p:ph idx="1"/>
          </p:nvPr>
        </p:nvSpPr>
        <p:spPr>
          <a:xfrm>
            <a:off x="1078557" y="366557"/>
            <a:ext cx="9371948" cy="4917156"/>
          </a:xfrm>
        </p:spPr>
        <p:txBody>
          <a:bodyPr>
            <a:normAutofit/>
          </a:bodyPr>
          <a:lstStyle/>
          <a:p>
            <a:r>
              <a:rPr lang="fr-FR" sz="2800" dirty="0"/>
              <a:t>: Pour un sol donné, la vitesse « V » reste proportionnelle au gradient hydraulique « i » selon la loi de DARCY : V= k </a:t>
            </a:r>
            <a:r>
              <a:rPr lang="fr-FR" sz="2800" i="1" dirty="0"/>
              <a:t>i</a:t>
            </a:r>
            <a:r>
              <a:rPr lang="fr-FR" sz="2800" dirty="0"/>
              <a:t> , </a:t>
            </a:r>
          </a:p>
          <a:p>
            <a:pPr marL="0" indent="0">
              <a:buNone/>
            </a:pPr>
            <a:r>
              <a:rPr lang="fr-FR" sz="2800" b="1" dirty="0"/>
              <a:t>k </a:t>
            </a:r>
            <a:r>
              <a:rPr lang="fr-FR" sz="2800" dirty="0"/>
              <a:t>: représente le coefficient de perméabilité du sol qui varie en fonction de la nature du sol et qui peut être déterminé soit à partir des essais de laboratoire ou à partir d’essais en place et dépend essentiellement de la granulométrie du sol. </a:t>
            </a:r>
          </a:p>
          <a:p>
            <a:pPr marL="0" indent="0">
              <a:buNone/>
            </a:pPr>
            <a:r>
              <a:rPr lang="fr-FR" sz="2800" dirty="0"/>
              <a:t>Les valeurs sont très diverses suivant la nature du sol :</a:t>
            </a:r>
          </a:p>
        </p:txBody>
      </p:sp>
      <p:sp>
        <p:nvSpPr>
          <p:cNvPr id="4" name="Espace réservé du numéro de diapositive 3">
            <a:extLst>
              <a:ext uri="{FF2B5EF4-FFF2-40B4-BE49-F238E27FC236}">
                <a16:creationId xmlns:a16="http://schemas.microsoft.com/office/drawing/2014/main" id="{616D9931-BD0D-D653-016D-0DB4258AF6CB}"/>
              </a:ext>
            </a:extLst>
          </p:cNvPr>
          <p:cNvSpPr>
            <a:spLocks noGrp="1"/>
          </p:cNvSpPr>
          <p:nvPr>
            <p:ph type="sldNum" sz="quarter" idx="12"/>
          </p:nvPr>
        </p:nvSpPr>
        <p:spPr/>
        <p:txBody>
          <a:bodyPr/>
          <a:lstStyle/>
          <a:p>
            <a:pPr rtl="0"/>
            <a:fld id="{9CD8D479-8942-46E8-A226-A4E01F7A105C}" type="slidenum">
              <a:rPr lang="fr-FR" noProof="0" smtClean="0"/>
              <a:t>27</a:t>
            </a:fld>
            <a:endParaRPr lang="fr-FR" noProof="0" dirty="0"/>
          </a:p>
        </p:txBody>
      </p:sp>
      <p:sp>
        <p:nvSpPr>
          <p:cNvPr id="5" name="Espace réservé de la date 4">
            <a:extLst>
              <a:ext uri="{FF2B5EF4-FFF2-40B4-BE49-F238E27FC236}">
                <a16:creationId xmlns:a16="http://schemas.microsoft.com/office/drawing/2014/main" id="{97B44692-0FCA-D056-FC37-431565DA76FD}"/>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2CD3832E-BFBF-DFE7-B27B-1F8DEBF306AE}"/>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56BB34EE-25C5-D4D9-0078-8A4C4F89A4D1}"/>
              </a:ext>
            </a:extLst>
          </p:cNvPr>
          <p:cNvPicPr>
            <a:picLocks noChangeAspect="1"/>
          </p:cNvPicPr>
          <p:nvPr/>
        </p:nvPicPr>
        <p:blipFill>
          <a:blip r:embed="rId2"/>
          <a:stretch>
            <a:fillRect/>
          </a:stretch>
        </p:blipFill>
        <p:spPr>
          <a:xfrm>
            <a:off x="605146" y="3429000"/>
            <a:ext cx="11673024" cy="3062443"/>
          </a:xfrm>
          <a:prstGeom prst="rect">
            <a:avLst/>
          </a:prstGeom>
        </p:spPr>
      </p:pic>
    </p:spTree>
    <p:extLst>
      <p:ext uri="{BB962C8B-B14F-4D97-AF65-F5344CB8AC3E}">
        <p14:creationId xmlns:p14="http://schemas.microsoft.com/office/powerpoint/2010/main" val="168447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5E5F7-8D82-B0FF-C7B1-E739502FDB12}"/>
              </a:ext>
            </a:extLst>
          </p:cNvPr>
          <p:cNvSpPr>
            <a:spLocks noGrp="1"/>
          </p:cNvSpPr>
          <p:nvPr>
            <p:ph type="ctrTitle"/>
          </p:nvPr>
        </p:nvSpPr>
        <p:spPr/>
        <p:txBody>
          <a:bodyPr>
            <a:normAutofit/>
          </a:bodyPr>
          <a:lstStyle/>
          <a:p>
            <a:pPr algn="ctr"/>
            <a:r>
              <a:rPr lang="fr-FR" sz="5400" dirty="0"/>
              <a:t>3 Perméabilité du sol</a:t>
            </a:r>
          </a:p>
        </p:txBody>
      </p:sp>
      <p:sp>
        <p:nvSpPr>
          <p:cNvPr id="3" name="Sous-titre 2">
            <a:extLst>
              <a:ext uri="{FF2B5EF4-FFF2-40B4-BE49-F238E27FC236}">
                <a16:creationId xmlns:a16="http://schemas.microsoft.com/office/drawing/2014/main" id="{4B0CC7A7-C457-EB73-3C70-C152D3FD166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6231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13234-98B6-1F4B-6821-1644FB605213}"/>
              </a:ext>
            </a:extLst>
          </p:cNvPr>
          <p:cNvSpPr>
            <a:spLocks noGrp="1"/>
          </p:cNvSpPr>
          <p:nvPr>
            <p:ph type="title"/>
          </p:nvPr>
        </p:nvSpPr>
        <p:spPr>
          <a:xfrm>
            <a:off x="453403" y="79534"/>
            <a:ext cx="9371949" cy="1183566"/>
          </a:xfrm>
        </p:spPr>
        <p:txBody>
          <a:bodyPr/>
          <a:lstStyle/>
          <a:p>
            <a:r>
              <a:rPr lang="fr-FR" b="1" dirty="0">
                <a:effectLst>
                  <a:outerShdw blurRad="38100" dist="38100" dir="2700000" algn="tl">
                    <a:srgbClr val="000000">
                      <a:alpha val="43137"/>
                    </a:srgbClr>
                  </a:outerShdw>
                </a:effectLst>
              </a:rPr>
              <a:t>1  Coefficient  de  perméabilité : </a:t>
            </a:r>
          </a:p>
        </p:txBody>
      </p:sp>
      <p:sp>
        <p:nvSpPr>
          <p:cNvPr id="3" name="Espace réservé du contenu 2">
            <a:extLst>
              <a:ext uri="{FF2B5EF4-FFF2-40B4-BE49-F238E27FC236}">
                <a16:creationId xmlns:a16="http://schemas.microsoft.com/office/drawing/2014/main" id="{2392F1BA-5BA6-FC71-41FB-138BE1CAA30D}"/>
              </a:ext>
            </a:extLst>
          </p:cNvPr>
          <p:cNvSpPr>
            <a:spLocks noGrp="1"/>
          </p:cNvSpPr>
          <p:nvPr>
            <p:ph idx="1"/>
          </p:nvPr>
        </p:nvSpPr>
        <p:spPr>
          <a:xfrm>
            <a:off x="453403" y="1566001"/>
            <a:ext cx="6095987" cy="4620682"/>
          </a:xfrm>
        </p:spPr>
        <p:txBody>
          <a:bodyPr>
            <a:normAutofit/>
          </a:bodyPr>
          <a:lstStyle/>
          <a:p>
            <a:r>
              <a:rPr lang="fr-FR" sz="2800" dirty="0"/>
              <a:t>Etudions l’écoulement de l’eau dans un tube horizontal comprenant un échantillon de sol AB. </a:t>
            </a:r>
          </a:p>
          <a:p>
            <a:r>
              <a:rPr lang="fr-FR" sz="2800" dirty="0"/>
              <a:t>L’expérience montre que le débit Q d’eau qui passe à travers cet échantillon peut être donné par une formule de la forme :</a:t>
            </a:r>
          </a:p>
        </p:txBody>
      </p:sp>
      <p:sp>
        <p:nvSpPr>
          <p:cNvPr id="4" name="Espace réservé du numéro de diapositive 3">
            <a:extLst>
              <a:ext uri="{FF2B5EF4-FFF2-40B4-BE49-F238E27FC236}">
                <a16:creationId xmlns:a16="http://schemas.microsoft.com/office/drawing/2014/main" id="{3CCA8E59-331B-9413-8DF1-E0D99E63F808}"/>
              </a:ext>
            </a:extLst>
          </p:cNvPr>
          <p:cNvSpPr>
            <a:spLocks noGrp="1"/>
          </p:cNvSpPr>
          <p:nvPr>
            <p:ph type="sldNum" sz="quarter" idx="12"/>
          </p:nvPr>
        </p:nvSpPr>
        <p:spPr/>
        <p:txBody>
          <a:bodyPr/>
          <a:lstStyle/>
          <a:p>
            <a:pPr rtl="0"/>
            <a:fld id="{9CD8D479-8942-46E8-A226-A4E01F7A105C}" type="slidenum">
              <a:rPr lang="fr-FR" noProof="0" smtClean="0"/>
              <a:t>29</a:t>
            </a:fld>
            <a:endParaRPr lang="fr-FR" noProof="0" dirty="0"/>
          </a:p>
        </p:txBody>
      </p:sp>
      <p:sp>
        <p:nvSpPr>
          <p:cNvPr id="5" name="Espace réservé de la date 4">
            <a:extLst>
              <a:ext uri="{FF2B5EF4-FFF2-40B4-BE49-F238E27FC236}">
                <a16:creationId xmlns:a16="http://schemas.microsoft.com/office/drawing/2014/main" id="{49BD1F8C-5551-D896-DB77-FC138B6869CE}"/>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9EA4066E-DA81-A17E-B595-1EDB9F6954BC}"/>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C4709B11-B1A3-C801-1B11-92F1F04BBE0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6732269" y="332709"/>
            <a:ext cx="5459731" cy="6192581"/>
          </a:xfrm>
          <a:prstGeom prst="rect">
            <a:avLst/>
          </a:prstGeom>
        </p:spPr>
      </p:pic>
      <p:pic>
        <p:nvPicPr>
          <p:cNvPr id="10" name="Image 9">
            <a:extLst>
              <a:ext uri="{FF2B5EF4-FFF2-40B4-BE49-F238E27FC236}">
                <a16:creationId xmlns:a16="http://schemas.microsoft.com/office/drawing/2014/main" id="{40DD8E18-9BAD-634F-95D6-0935D56EED0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tretch>
            <a:fillRect/>
          </a:stretch>
        </p:blipFill>
        <p:spPr>
          <a:xfrm>
            <a:off x="1342403" y="4905474"/>
            <a:ext cx="4515480" cy="1114581"/>
          </a:xfrm>
          <a:prstGeom prst="rect">
            <a:avLst/>
          </a:prstGeom>
        </p:spPr>
      </p:pic>
    </p:spTree>
    <p:extLst>
      <p:ext uri="{BB962C8B-B14F-4D97-AF65-F5344CB8AC3E}">
        <p14:creationId xmlns:p14="http://schemas.microsoft.com/office/powerpoint/2010/main" val="314503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D72EA-6654-9A30-F15C-89A9B5FFAD4E}"/>
              </a:ext>
            </a:extLst>
          </p:cNvPr>
          <p:cNvSpPr>
            <a:spLocks noGrp="1"/>
          </p:cNvSpPr>
          <p:nvPr>
            <p:ph type="title"/>
          </p:nvPr>
        </p:nvSpPr>
        <p:spPr/>
        <p:txBody>
          <a:bodyPr/>
          <a:lstStyle/>
          <a:p>
            <a:r>
              <a:rPr lang="fr-FR" dirty="0"/>
              <a:t>Introduction </a:t>
            </a:r>
          </a:p>
        </p:txBody>
      </p:sp>
      <p:sp>
        <p:nvSpPr>
          <p:cNvPr id="3" name="Espace réservé du contenu 2">
            <a:extLst>
              <a:ext uri="{FF2B5EF4-FFF2-40B4-BE49-F238E27FC236}">
                <a16:creationId xmlns:a16="http://schemas.microsoft.com/office/drawing/2014/main" id="{77E85EBE-C73A-4795-6CB0-B338CF4E531C}"/>
              </a:ext>
            </a:extLst>
          </p:cNvPr>
          <p:cNvSpPr>
            <a:spLocks noGrp="1"/>
          </p:cNvSpPr>
          <p:nvPr>
            <p:ph idx="1"/>
          </p:nvPr>
        </p:nvSpPr>
        <p:spPr/>
        <p:txBody>
          <a:bodyPr>
            <a:normAutofit/>
          </a:bodyPr>
          <a:lstStyle/>
          <a:p>
            <a:r>
              <a:rPr lang="fr-FR" sz="2800" u="sng" dirty="0">
                <a:solidFill>
                  <a:schemeClr val="tx2"/>
                </a:solidFill>
                <a:latin typeface="+mj-lt"/>
                <a:hlinkClick r:id="rId2">
                  <a:extLst>
                    <a:ext uri="{A12FA001-AC4F-418D-AE19-62706E023703}">
                      <ahyp:hlinkClr xmlns:ahyp="http://schemas.microsoft.com/office/drawing/2018/hyperlinkcolor" val="tx"/>
                    </a:ext>
                  </a:extLst>
                </a:hlinkClick>
              </a:rPr>
              <a:t>Dans le domaine de la </a:t>
            </a:r>
            <a:r>
              <a:rPr lang="fr-FR" sz="2800" b="1" u="sng" dirty="0">
                <a:solidFill>
                  <a:schemeClr val="tx2"/>
                </a:solidFill>
                <a:latin typeface="+mj-lt"/>
                <a:hlinkClick r:id="rId2">
                  <a:extLst>
                    <a:ext uri="{A12FA001-AC4F-418D-AE19-62706E023703}">
                      <ahyp:hlinkClr xmlns:ahyp="http://schemas.microsoft.com/office/drawing/2018/hyperlinkcolor" val="tx"/>
                    </a:ext>
                  </a:extLst>
                </a:hlinkClick>
              </a:rPr>
              <a:t>géotechnique</a:t>
            </a:r>
            <a:r>
              <a:rPr lang="fr-FR" sz="2800" u="sng" dirty="0">
                <a:solidFill>
                  <a:schemeClr val="tx2"/>
                </a:solidFill>
                <a:latin typeface="+mj-lt"/>
                <a:hlinkClick r:id="rId2">
                  <a:extLst>
                    <a:ext uri="{A12FA001-AC4F-418D-AE19-62706E023703}">
                      <ahyp:hlinkClr xmlns:ahyp="http://schemas.microsoft.com/office/drawing/2018/hyperlinkcolor" val="tx"/>
                    </a:ext>
                  </a:extLst>
                </a:hlinkClick>
              </a:rPr>
              <a:t>, l'eau dans le sol joue un rôle crucial. Elle influence le comportement des sols, entraînant des phénomènes tels que le </a:t>
            </a:r>
            <a:r>
              <a:rPr lang="fr-FR" sz="2800" b="1" u="sng" dirty="0">
                <a:solidFill>
                  <a:schemeClr val="tx2"/>
                </a:solidFill>
                <a:latin typeface="+mj-lt"/>
                <a:hlinkClick r:id="rId2">
                  <a:extLst>
                    <a:ext uri="{A12FA001-AC4F-418D-AE19-62706E023703}">
                      <ahyp:hlinkClr xmlns:ahyp="http://schemas.microsoft.com/office/drawing/2018/hyperlinkcolor" val="tx"/>
                    </a:ext>
                  </a:extLst>
                </a:hlinkClick>
              </a:rPr>
              <a:t>gonflement</a:t>
            </a:r>
            <a:r>
              <a:rPr lang="fr-FR" sz="2800" u="sng" dirty="0">
                <a:solidFill>
                  <a:schemeClr val="tx2"/>
                </a:solidFill>
                <a:latin typeface="+mj-lt"/>
                <a:hlinkClick r:id="rId2">
                  <a:extLst>
                    <a:ext uri="{A12FA001-AC4F-418D-AE19-62706E023703}">
                      <ahyp:hlinkClr xmlns:ahyp="http://schemas.microsoft.com/office/drawing/2018/hyperlinkcolor" val="tx"/>
                    </a:ext>
                  </a:extLst>
                </a:hlinkClick>
              </a:rPr>
              <a:t>, le </a:t>
            </a:r>
            <a:r>
              <a:rPr lang="fr-FR" sz="2800" b="1" u="sng" dirty="0">
                <a:solidFill>
                  <a:schemeClr val="tx2"/>
                </a:solidFill>
                <a:latin typeface="+mj-lt"/>
                <a:hlinkClick r:id="rId2">
                  <a:extLst>
                    <a:ext uri="{A12FA001-AC4F-418D-AE19-62706E023703}">
                      <ahyp:hlinkClr xmlns:ahyp="http://schemas.microsoft.com/office/drawing/2018/hyperlinkcolor" val="tx"/>
                    </a:ext>
                  </a:extLst>
                </a:hlinkClick>
              </a:rPr>
              <a:t>gel</a:t>
            </a:r>
            <a:r>
              <a:rPr lang="fr-FR" sz="2800" u="sng" dirty="0">
                <a:solidFill>
                  <a:schemeClr val="tx2"/>
                </a:solidFill>
                <a:latin typeface="+mj-lt"/>
                <a:hlinkClick r:id="rId2">
                  <a:extLst>
                    <a:ext uri="{A12FA001-AC4F-418D-AE19-62706E023703}">
                      <ahyp:hlinkClr xmlns:ahyp="http://schemas.microsoft.com/office/drawing/2018/hyperlinkcolor" val="tx"/>
                    </a:ext>
                  </a:extLst>
                </a:hlinkClick>
              </a:rPr>
              <a:t> et la </a:t>
            </a:r>
            <a:r>
              <a:rPr lang="fr-FR" sz="2800" b="1" u="sng" dirty="0">
                <a:solidFill>
                  <a:schemeClr val="tx2"/>
                </a:solidFill>
                <a:latin typeface="+mj-lt"/>
                <a:hlinkClick r:id="rId2">
                  <a:extLst>
                    <a:ext uri="{A12FA001-AC4F-418D-AE19-62706E023703}">
                      <ahyp:hlinkClr xmlns:ahyp="http://schemas.microsoft.com/office/drawing/2018/hyperlinkcolor" val="tx"/>
                    </a:ext>
                  </a:extLst>
                </a:hlinkClick>
              </a:rPr>
              <a:t>pression interstitielle</a:t>
            </a:r>
            <a:r>
              <a:rPr lang="fr-FR" sz="2800" u="sng" dirty="0">
                <a:solidFill>
                  <a:schemeClr val="tx2"/>
                </a:solidFill>
                <a:latin typeface="+mj-lt"/>
                <a:hlinkClick r:id="rId2">
                  <a:extLst>
                    <a:ext uri="{A12FA001-AC4F-418D-AE19-62706E023703}">
                      <ahyp:hlinkClr xmlns:ahyp="http://schemas.microsoft.com/office/drawing/2018/hyperlinkcolor" val="tx"/>
                    </a:ext>
                  </a:extLst>
                </a:hlinkClick>
              </a:rPr>
              <a:t>. </a:t>
            </a:r>
          </a:p>
          <a:p>
            <a:r>
              <a:rPr lang="fr-FR" sz="2800" u="sng" dirty="0">
                <a:solidFill>
                  <a:schemeClr val="tx2"/>
                </a:solidFill>
                <a:latin typeface="+mj-lt"/>
                <a:hlinkClick r:id="rId2">
                  <a:extLst>
                    <a:ext uri="{A12FA001-AC4F-418D-AE19-62706E023703}">
                      <ahyp:hlinkClr xmlns:ahyp="http://schemas.microsoft.com/office/drawing/2018/hyperlinkcolor" val="tx"/>
                    </a:ext>
                  </a:extLst>
                </a:hlinkClick>
              </a:rPr>
              <a:t>La perméabilité du sol, ainsi que le gradient hydraulique, déterminent comment l'eau se déplace et se déplace dans le sol, ce qui peut affecter la stabilité des structures. La loi de Darcy est fondamentale pour analyser les écoulements d'eau dans les milieux poreux, et la gestion de la perméabilité est essentielle pour prévenir des problèmes de construction</a:t>
            </a:r>
            <a:endParaRPr lang="fr-FR" sz="2800" u="sng" dirty="0">
              <a:solidFill>
                <a:schemeClr val="tx2"/>
              </a:solidFill>
              <a:latin typeface="+mj-lt"/>
            </a:endParaRPr>
          </a:p>
        </p:txBody>
      </p:sp>
      <p:sp>
        <p:nvSpPr>
          <p:cNvPr id="4" name="Espace réservé du numéro de diapositive 3">
            <a:extLst>
              <a:ext uri="{FF2B5EF4-FFF2-40B4-BE49-F238E27FC236}">
                <a16:creationId xmlns:a16="http://schemas.microsoft.com/office/drawing/2014/main" id="{078DE86A-B75E-A205-5B80-4CD9979246DB}"/>
              </a:ext>
            </a:extLst>
          </p:cNvPr>
          <p:cNvSpPr>
            <a:spLocks noGrp="1"/>
          </p:cNvSpPr>
          <p:nvPr>
            <p:ph type="sldNum" sz="quarter" idx="12"/>
          </p:nvPr>
        </p:nvSpPr>
        <p:spPr/>
        <p:txBody>
          <a:bodyPr/>
          <a:lstStyle/>
          <a:p>
            <a:pPr rtl="0"/>
            <a:fld id="{9CD8D479-8942-46E8-A226-A4E01F7A105C}" type="slidenum">
              <a:rPr lang="fr-FR" noProof="0" smtClean="0"/>
              <a:t>3</a:t>
            </a:fld>
            <a:endParaRPr lang="fr-FR" noProof="0" dirty="0"/>
          </a:p>
        </p:txBody>
      </p:sp>
      <p:sp>
        <p:nvSpPr>
          <p:cNvPr id="5" name="Espace réservé de la date 4">
            <a:extLst>
              <a:ext uri="{FF2B5EF4-FFF2-40B4-BE49-F238E27FC236}">
                <a16:creationId xmlns:a16="http://schemas.microsoft.com/office/drawing/2014/main" id="{44B86BFC-73E5-418F-6A50-72B788D1C079}"/>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8D89DC75-8CEE-51B0-BA2A-FCAF12AEBBAB}"/>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366463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928F9-FA8B-BC3F-8543-AD4D1B7B2630}"/>
              </a:ext>
            </a:extLst>
          </p:cNvPr>
          <p:cNvSpPr>
            <a:spLocks noGrp="1"/>
          </p:cNvSpPr>
          <p:nvPr>
            <p:ph type="title"/>
          </p:nvPr>
        </p:nvSpPr>
        <p:spPr>
          <a:xfrm>
            <a:off x="1410026" y="276087"/>
            <a:ext cx="9371949" cy="847197"/>
          </a:xfrm>
        </p:spPr>
        <p:txBody>
          <a:bodyPr/>
          <a:lstStyle/>
          <a:p>
            <a:r>
              <a:rPr lang="fr-FR" b="1" dirty="0">
                <a:effectLst>
                  <a:outerShdw blurRad="38100" dist="38100" dir="2700000" algn="tl">
                    <a:srgbClr val="000000">
                      <a:alpha val="43137"/>
                    </a:srgbClr>
                  </a:outerShdw>
                </a:effectLst>
              </a:rPr>
              <a:t>2 Mesure de la perméabilité en laboratoire : </a:t>
            </a:r>
          </a:p>
        </p:txBody>
      </p:sp>
      <p:sp>
        <p:nvSpPr>
          <p:cNvPr id="3" name="Espace réservé du contenu 2">
            <a:extLst>
              <a:ext uri="{FF2B5EF4-FFF2-40B4-BE49-F238E27FC236}">
                <a16:creationId xmlns:a16="http://schemas.microsoft.com/office/drawing/2014/main" id="{7CE7A87E-9721-F3AE-2169-63FCA2ED3838}"/>
              </a:ext>
            </a:extLst>
          </p:cNvPr>
          <p:cNvSpPr>
            <a:spLocks noGrp="1"/>
          </p:cNvSpPr>
          <p:nvPr>
            <p:ph idx="1"/>
          </p:nvPr>
        </p:nvSpPr>
        <p:spPr>
          <a:xfrm>
            <a:off x="948690" y="1508760"/>
            <a:ext cx="10835640" cy="5073153"/>
          </a:xfrm>
        </p:spPr>
        <p:txBody>
          <a:bodyPr>
            <a:normAutofit/>
          </a:bodyPr>
          <a:lstStyle/>
          <a:p>
            <a:pPr>
              <a:lnSpc>
                <a:spcPct val="100000"/>
              </a:lnSpc>
            </a:pPr>
            <a:r>
              <a:rPr lang="fr-FR" sz="2800" dirty="0"/>
              <a:t>Le principe de la mesure consiste à relier le débit Q traversant un échantillon cylindrique de sol saturé  (écoulement uniforme) à la charge h sous laquelle se produit l’écoulement. </a:t>
            </a:r>
          </a:p>
          <a:p>
            <a:pPr>
              <a:lnSpc>
                <a:spcPct val="100000"/>
              </a:lnSpc>
            </a:pPr>
            <a:r>
              <a:rPr lang="fr-FR" sz="2800" dirty="0"/>
              <a:t>Suivant l'ordre de grandeur de la perméabilité du sol étudié on se voit ramené à travailler sous charge constante (perméabilités élevées,  k &gt; 10</a:t>
            </a:r>
            <a:r>
              <a:rPr lang="fr-FR" sz="2800" baseline="30000" dirty="0"/>
              <a:t>-5 </a:t>
            </a:r>
            <a:r>
              <a:rPr lang="fr-FR" sz="2800" dirty="0"/>
              <a:t>m /s, cas du sable) ou sous charge variable (perméabilités k &lt; 10</a:t>
            </a:r>
            <a:r>
              <a:rPr lang="fr-FR" sz="2800" baseline="30000" dirty="0"/>
              <a:t>-5</a:t>
            </a:r>
            <a:r>
              <a:rPr lang="fr-FR" sz="2800" dirty="0"/>
              <a:t>  m/s, cas de l’argile). </a:t>
            </a:r>
          </a:p>
          <a:p>
            <a:pPr>
              <a:lnSpc>
                <a:spcPct val="100000"/>
              </a:lnSpc>
            </a:pPr>
            <a:r>
              <a:rPr lang="fr-FR" sz="2800" dirty="0"/>
              <a:t>Divers procédés sont utilisés pour déterminer la perméabilité d’un sol. Le plus simple est l’utilisation d’un </a:t>
            </a:r>
            <a:r>
              <a:rPr lang="fr-FR" sz="2800" dirty="0" err="1"/>
              <a:t>perméamètre</a:t>
            </a:r>
            <a:r>
              <a:rPr lang="fr-FR" sz="2800" dirty="0"/>
              <a:t>.</a:t>
            </a:r>
          </a:p>
        </p:txBody>
      </p:sp>
      <p:sp>
        <p:nvSpPr>
          <p:cNvPr id="4" name="Espace réservé du numéro de diapositive 3">
            <a:extLst>
              <a:ext uri="{FF2B5EF4-FFF2-40B4-BE49-F238E27FC236}">
                <a16:creationId xmlns:a16="http://schemas.microsoft.com/office/drawing/2014/main" id="{D3F67A59-D4A8-38B4-274F-C0E2FB190A76}"/>
              </a:ext>
            </a:extLst>
          </p:cNvPr>
          <p:cNvSpPr>
            <a:spLocks noGrp="1"/>
          </p:cNvSpPr>
          <p:nvPr>
            <p:ph type="sldNum" sz="quarter" idx="12"/>
          </p:nvPr>
        </p:nvSpPr>
        <p:spPr/>
        <p:txBody>
          <a:bodyPr/>
          <a:lstStyle/>
          <a:p>
            <a:pPr rtl="0"/>
            <a:fld id="{9CD8D479-8942-46E8-A226-A4E01F7A105C}" type="slidenum">
              <a:rPr lang="fr-FR" noProof="0" smtClean="0"/>
              <a:t>30</a:t>
            </a:fld>
            <a:endParaRPr lang="fr-FR" noProof="0" dirty="0"/>
          </a:p>
        </p:txBody>
      </p:sp>
      <p:sp>
        <p:nvSpPr>
          <p:cNvPr id="5" name="Espace réservé de la date 4">
            <a:extLst>
              <a:ext uri="{FF2B5EF4-FFF2-40B4-BE49-F238E27FC236}">
                <a16:creationId xmlns:a16="http://schemas.microsoft.com/office/drawing/2014/main" id="{C9429EDC-527A-FD1A-6285-62E545911F7F}"/>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E1573B03-B825-EFE4-37D9-52D5B9E122C0}"/>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146428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B25DA-B9D1-5FCD-4204-F2089620FFBC}"/>
              </a:ext>
            </a:extLst>
          </p:cNvPr>
          <p:cNvSpPr>
            <a:spLocks noGrp="1"/>
          </p:cNvSpPr>
          <p:nvPr>
            <p:ph type="title"/>
          </p:nvPr>
        </p:nvSpPr>
        <p:spPr>
          <a:xfrm>
            <a:off x="101792" y="136601"/>
            <a:ext cx="9371949" cy="847197"/>
          </a:xfrm>
        </p:spPr>
        <p:txBody>
          <a:bodyPr/>
          <a:lstStyle/>
          <a:p>
            <a:r>
              <a:rPr lang="fr-FR" b="1" dirty="0">
                <a:effectLst>
                  <a:outerShdw blurRad="38100" dist="38100" dir="2700000" algn="tl">
                    <a:srgbClr val="000000">
                      <a:alpha val="43137"/>
                    </a:srgbClr>
                  </a:outerShdw>
                </a:effectLst>
              </a:rPr>
              <a:t>2.1Perméabilité  à charge variable :</a:t>
            </a:r>
          </a:p>
        </p:txBody>
      </p:sp>
      <p:sp>
        <p:nvSpPr>
          <p:cNvPr id="3" name="Espace réservé du contenu 2">
            <a:extLst>
              <a:ext uri="{FF2B5EF4-FFF2-40B4-BE49-F238E27FC236}">
                <a16:creationId xmlns:a16="http://schemas.microsoft.com/office/drawing/2014/main" id="{F2C87A17-AA62-DD7D-71DD-B339EDB2CA14}"/>
              </a:ext>
            </a:extLst>
          </p:cNvPr>
          <p:cNvSpPr>
            <a:spLocks noGrp="1"/>
          </p:cNvSpPr>
          <p:nvPr>
            <p:ph idx="1"/>
          </p:nvPr>
        </p:nvSpPr>
        <p:spPr>
          <a:xfrm>
            <a:off x="205201" y="983798"/>
            <a:ext cx="6378479" cy="5645602"/>
          </a:xfrm>
        </p:spPr>
        <p:txBody>
          <a:bodyPr>
            <a:normAutofit lnSpcReduction="10000"/>
          </a:bodyPr>
          <a:lstStyle/>
          <a:p>
            <a:r>
              <a:rPr lang="fr-FR" sz="2400" dirty="0"/>
              <a:t>Le sol à étudier est placé dans un moule fermé à ses deux extrémités par deux couvercles. Le couvercle supérieur permet l'évacuation de l'eau, le couvercle inférieur étant relié à un réservoir et un tube  fin.  </a:t>
            </a:r>
          </a:p>
          <a:p>
            <a:r>
              <a:rPr lang="fr-FR" sz="2400" dirty="0"/>
              <a:t>Le  moule est  alors  plein  d'eau  et  relié  au  tube gradué. On constate que le niveau baisse dans le tube et on mesure le temps T qui s'écoule entre les niveaux h1  et h2 , ces deux niveaux étant repérés par rapport au niveau de l'ajutage de sortie. Si A est la section de l'échantillon et s celle du tube gradué, le débit Q sera égal à : </a:t>
            </a:r>
          </a:p>
          <a:p>
            <a:pPr algn="ctr"/>
            <a:r>
              <a:rPr lang="fr-FR" sz="2400" dirty="0"/>
              <a:t>Q = S.V</a:t>
            </a:r>
          </a:p>
          <a:p>
            <a:r>
              <a:rPr lang="fr-FR" sz="2400" dirty="0"/>
              <a:t>A l’instant t = t1 la hauteur de l’eau dans le récipient est h1</a:t>
            </a:r>
          </a:p>
          <a:p>
            <a:r>
              <a:rPr lang="fr-FR" sz="2400" dirty="0"/>
              <a:t>A l’instant t = t2 la hauteur devient h2.</a:t>
            </a:r>
          </a:p>
        </p:txBody>
      </p:sp>
      <p:sp>
        <p:nvSpPr>
          <p:cNvPr id="4" name="Espace réservé du numéro de diapositive 3">
            <a:extLst>
              <a:ext uri="{FF2B5EF4-FFF2-40B4-BE49-F238E27FC236}">
                <a16:creationId xmlns:a16="http://schemas.microsoft.com/office/drawing/2014/main" id="{654AD48D-E87B-B674-01A5-B90FE9481F9E}"/>
              </a:ext>
            </a:extLst>
          </p:cNvPr>
          <p:cNvSpPr>
            <a:spLocks noGrp="1"/>
          </p:cNvSpPr>
          <p:nvPr>
            <p:ph type="sldNum" sz="quarter" idx="12"/>
          </p:nvPr>
        </p:nvSpPr>
        <p:spPr/>
        <p:txBody>
          <a:bodyPr/>
          <a:lstStyle/>
          <a:p>
            <a:pPr rtl="0"/>
            <a:fld id="{9CD8D479-8942-46E8-A226-A4E01F7A105C}" type="slidenum">
              <a:rPr lang="fr-FR" noProof="0" smtClean="0"/>
              <a:t>31</a:t>
            </a:fld>
            <a:endParaRPr lang="fr-FR" noProof="0" dirty="0"/>
          </a:p>
        </p:txBody>
      </p:sp>
      <p:sp>
        <p:nvSpPr>
          <p:cNvPr id="5" name="Espace réservé de la date 4">
            <a:extLst>
              <a:ext uri="{FF2B5EF4-FFF2-40B4-BE49-F238E27FC236}">
                <a16:creationId xmlns:a16="http://schemas.microsoft.com/office/drawing/2014/main" id="{43C0D358-BB06-37D4-D101-EF176A68EDAF}"/>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520B4DB4-3832-A3A1-180C-A85BCBFD6435}"/>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78EEB1ED-E6F9-58D8-E86F-8196702DBD38}"/>
              </a:ext>
            </a:extLst>
          </p:cNvPr>
          <p:cNvPicPr>
            <a:picLocks noChangeAspect="1"/>
          </p:cNvPicPr>
          <p:nvPr/>
        </p:nvPicPr>
        <p:blipFill>
          <a:blip r:embed="rId2"/>
          <a:srcRect l="2136" r="4441"/>
          <a:stretch>
            <a:fillRect/>
          </a:stretch>
        </p:blipFill>
        <p:spPr>
          <a:xfrm>
            <a:off x="6492240" y="347927"/>
            <a:ext cx="5597968" cy="5820587"/>
          </a:xfrm>
          <a:prstGeom prst="rect">
            <a:avLst/>
          </a:prstGeom>
        </p:spPr>
      </p:pic>
    </p:spTree>
    <p:extLst>
      <p:ext uri="{BB962C8B-B14F-4D97-AF65-F5344CB8AC3E}">
        <p14:creationId xmlns:p14="http://schemas.microsoft.com/office/powerpoint/2010/main" val="375909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677AF-F119-FAE0-E5DD-80D59E6FB03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746AAA3-9421-10C3-1FA0-6C901E574B7A}"/>
              </a:ext>
            </a:extLst>
          </p:cNvPr>
          <p:cNvSpPr>
            <a:spLocks noGrp="1"/>
          </p:cNvSpPr>
          <p:nvPr>
            <p:ph idx="1"/>
          </p:nvPr>
        </p:nvSpPr>
        <p:spPr/>
        <p:txBody>
          <a:bodyPr>
            <a:normAutofit/>
          </a:bodyPr>
          <a:lstStyle/>
          <a:p>
            <a:r>
              <a:rPr lang="fr-FR" sz="2800" dirty="0"/>
              <a:t>On démontre dans ce cas que la perméabilité de l’échantillon est donnée par la relation :</a:t>
            </a:r>
          </a:p>
        </p:txBody>
      </p:sp>
      <p:sp>
        <p:nvSpPr>
          <p:cNvPr id="4" name="Espace réservé du numéro de diapositive 3">
            <a:extLst>
              <a:ext uri="{FF2B5EF4-FFF2-40B4-BE49-F238E27FC236}">
                <a16:creationId xmlns:a16="http://schemas.microsoft.com/office/drawing/2014/main" id="{5B1DDA88-F260-758C-9FBD-4D0D670966ED}"/>
              </a:ext>
            </a:extLst>
          </p:cNvPr>
          <p:cNvSpPr>
            <a:spLocks noGrp="1"/>
          </p:cNvSpPr>
          <p:nvPr>
            <p:ph type="sldNum" sz="quarter" idx="12"/>
          </p:nvPr>
        </p:nvSpPr>
        <p:spPr/>
        <p:txBody>
          <a:bodyPr/>
          <a:lstStyle/>
          <a:p>
            <a:pPr rtl="0"/>
            <a:fld id="{9CD8D479-8942-46E8-A226-A4E01F7A105C}" type="slidenum">
              <a:rPr lang="fr-FR" noProof="0" smtClean="0"/>
              <a:t>32</a:t>
            </a:fld>
            <a:endParaRPr lang="fr-FR" noProof="0" dirty="0"/>
          </a:p>
        </p:txBody>
      </p:sp>
      <p:sp>
        <p:nvSpPr>
          <p:cNvPr id="5" name="Espace réservé de la date 4">
            <a:extLst>
              <a:ext uri="{FF2B5EF4-FFF2-40B4-BE49-F238E27FC236}">
                <a16:creationId xmlns:a16="http://schemas.microsoft.com/office/drawing/2014/main" id="{DFD9ADBB-30CE-30F5-36A7-C9C0B804CC2B}"/>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DCB38994-987F-580F-528A-137356E753DB}"/>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6CF83819-2D59-AE0C-5159-2F57B976DC88}"/>
              </a:ext>
            </a:extLst>
          </p:cNvPr>
          <p:cNvPicPr>
            <a:picLocks noChangeAspect="1"/>
          </p:cNvPicPr>
          <p:nvPr/>
        </p:nvPicPr>
        <p:blipFill>
          <a:blip r:embed="rId2"/>
          <a:stretch>
            <a:fillRect/>
          </a:stretch>
        </p:blipFill>
        <p:spPr>
          <a:xfrm>
            <a:off x="3265884" y="2585012"/>
            <a:ext cx="4806156" cy="1472638"/>
          </a:xfrm>
          <a:prstGeom prst="rect">
            <a:avLst/>
          </a:prstGeom>
        </p:spPr>
      </p:pic>
    </p:spTree>
    <p:extLst>
      <p:ext uri="{BB962C8B-B14F-4D97-AF65-F5344CB8AC3E}">
        <p14:creationId xmlns:p14="http://schemas.microsoft.com/office/powerpoint/2010/main" val="42773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30CD2D-CE4A-90C9-94C2-26D07351AA64}"/>
              </a:ext>
            </a:extLst>
          </p:cNvPr>
          <p:cNvSpPr>
            <a:spLocks noGrp="1"/>
          </p:cNvSpPr>
          <p:nvPr>
            <p:ph idx="1"/>
          </p:nvPr>
        </p:nvSpPr>
        <p:spPr>
          <a:xfrm>
            <a:off x="410403" y="1272350"/>
            <a:ext cx="6253288" cy="5357049"/>
          </a:xfrm>
        </p:spPr>
        <p:txBody>
          <a:bodyPr>
            <a:normAutofit lnSpcReduction="10000"/>
          </a:bodyPr>
          <a:lstStyle/>
          <a:p>
            <a:r>
              <a:rPr lang="fr-FR" sz="2800" dirty="0"/>
              <a:t>L’expérience montre que le débit q d’eau qui passe à travers cet échantillon peut être donné par une formule de la forme :</a:t>
            </a:r>
          </a:p>
          <a:p>
            <a:endParaRPr lang="fr-FR" sz="2800" dirty="0"/>
          </a:p>
          <a:p>
            <a:r>
              <a:rPr lang="fr-FR" sz="2800" dirty="0"/>
              <a:t>D’où: </a:t>
            </a:r>
          </a:p>
          <a:p>
            <a:endParaRPr lang="fr-FR" sz="2800" dirty="0"/>
          </a:p>
          <a:p>
            <a:r>
              <a:rPr lang="fr-FR" sz="2800" dirty="0"/>
              <a:t>S : section de l'échantillon.</a:t>
            </a:r>
          </a:p>
          <a:p>
            <a:r>
              <a:rPr lang="fr-FR" sz="2800" dirty="0"/>
              <a:t>Q : volume d'eau recueilli pendant le temps t. </a:t>
            </a:r>
          </a:p>
          <a:p>
            <a:r>
              <a:rPr lang="fr-FR" sz="2800" dirty="0"/>
              <a:t>L'écoulement dans l'échantillon est uniforme</a:t>
            </a:r>
          </a:p>
        </p:txBody>
      </p:sp>
      <p:sp>
        <p:nvSpPr>
          <p:cNvPr id="4" name="Espace réservé du numéro de diapositive 3">
            <a:extLst>
              <a:ext uri="{FF2B5EF4-FFF2-40B4-BE49-F238E27FC236}">
                <a16:creationId xmlns:a16="http://schemas.microsoft.com/office/drawing/2014/main" id="{705DBA64-5CB5-ED83-3E5C-43421E9774AF}"/>
              </a:ext>
            </a:extLst>
          </p:cNvPr>
          <p:cNvSpPr>
            <a:spLocks noGrp="1"/>
          </p:cNvSpPr>
          <p:nvPr>
            <p:ph type="sldNum" sz="quarter" idx="12"/>
          </p:nvPr>
        </p:nvSpPr>
        <p:spPr/>
        <p:txBody>
          <a:bodyPr/>
          <a:lstStyle/>
          <a:p>
            <a:pPr rtl="0"/>
            <a:fld id="{9CD8D479-8942-46E8-A226-A4E01F7A105C}" type="slidenum">
              <a:rPr lang="fr-FR" noProof="0" smtClean="0"/>
              <a:t>33</a:t>
            </a:fld>
            <a:endParaRPr lang="fr-FR" noProof="0" dirty="0"/>
          </a:p>
        </p:txBody>
      </p:sp>
      <p:sp>
        <p:nvSpPr>
          <p:cNvPr id="5" name="Espace réservé de la date 4">
            <a:extLst>
              <a:ext uri="{FF2B5EF4-FFF2-40B4-BE49-F238E27FC236}">
                <a16:creationId xmlns:a16="http://schemas.microsoft.com/office/drawing/2014/main" id="{5163BD52-FB52-8A3A-E0FB-275E2760AA18}"/>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9295B539-24C4-B41B-5404-47FB1258B3C9}"/>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1990C767-236A-792C-2988-3374809B79B5}"/>
              </a:ext>
            </a:extLst>
          </p:cNvPr>
          <p:cNvPicPr>
            <a:picLocks noChangeAspect="1"/>
          </p:cNvPicPr>
          <p:nvPr/>
        </p:nvPicPr>
        <p:blipFill>
          <a:blip r:embed="rId2"/>
          <a:srcRect l="2685" t="1658" r="2425"/>
          <a:stretch>
            <a:fillRect/>
          </a:stretch>
        </p:blipFill>
        <p:spPr>
          <a:xfrm>
            <a:off x="6637020" y="228600"/>
            <a:ext cx="5532121" cy="5789706"/>
          </a:xfrm>
          <a:prstGeom prst="rect">
            <a:avLst/>
          </a:prstGeom>
        </p:spPr>
      </p:pic>
      <p:sp>
        <p:nvSpPr>
          <p:cNvPr id="2" name="Titre 1">
            <a:extLst>
              <a:ext uri="{FF2B5EF4-FFF2-40B4-BE49-F238E27FC236}">
                <a16:creationId xmlns:a16="http://schemas.microsoft.com/office/drawing/2014/main" id="{B2EAF904-8656-4171-75AF-583D2E9ECEC8}"/>
              </a:ext>
            </a:extLst>
          </p:cNvPr>
          <p:cNvSpPr>
            <a:spLocks noGrp="1"/>
          </p:cNvSpPr>
          <p:nvPr>
            <p:ph type="title"/>
          </p:nvPr>
        </p:nvSpPr>
        <p:spPr>
          <a:xfrm>
            <a:off x="453403" y="149442"/>
            <a:ext cx="7041419" cy="1043750"/>
          </a:xfrm>
        </p:spPr>
        <p:txBody>
          <a:bodyPr/>
          <a:lstStyle/>
          <a:p>
            <a:r>
              <a:rPr lang="fr-FR" b="1" dirty="0">
                <a:effectLst>
                  <a:outerShdw blurRad="38100" dist="38100" dir="2700000" algn="tl">
                    <a:srgbClr val="000000">
                      <a:alpha val="43137"/>
                    </a:srgbClr>
                  </a:outerShdw>
                </a:effectLst>
              </a:rPr>
              <a:t>2.2Perméabilité à charge constante :</a:t>
            </a:r>
          </a:p>
        </p:txBody>
      </p:sp>
      <p:pic>
        <p:nvPicPr>
          <p:cNvPr id="10" name="Image 9">
            <a:extLst>
              <a:ext uri="{FF2B5EF4-FFF2-40B4-BE49-F238E27FC236}">
                <a16:creationId xmlns:a16="http://schemas.microsoft.com/office/drawing/2014/main" id="{97C6C47B-361B-ED64-F95D-5197E29FFE24}"/>
              </a:ext>
            </a:extLst>
          </p:cNvPr>
          <p:cNvPicPr>
            <a:picLocks noChangeAspect="1"/>
          </p:cNvPicPr>
          <p:nvPr/>
        </p:nvPicPr>
        <p:blipFill>
          <a:blip r:embed="rId3"/>
          <a:stretch>
            <a:fillRect/>
          </a:stretch>
        </p:blipFill>
        <p:spPr>
          <a:xfrm>
            <a:off x="2235856" y="2461884"/>
            <a:ext cx="2934109" cy="838317"/>
          </a:xfrm>
          <a:prstGeom prst="rect">
            <a:avLst/>
          </a:prstGeom>
        </p:spPr>
      </p:pic>
      <p:pic>
        <p:nvPicPr>
          <p:cNvPr id="12" name="Image 11">
            <a:extLst>
              <a:ext uri="{FF2B5EF4-FFF2-40B4-BE49-F238E27FC236}">
                <a16:creationId xmlns:a16="http://schemas.microsoft.com/office/drawing/2014/main" id="{B94BF2DF-9E4D-D3A7-DB03-19CE097014EC}"/>
              </a:ext>
            </a:extLst>
          </p:cNvPr>
          <p:cNvPicPr>
            <a:picLocks noChangeAspect="1"/>
          </p:cNvPicPr>
          <p:nvPr/>
        </p:nvPicPr>
        <p:blipFill>
          <a:blip r:embed="rId4"/>
          <a:stretch>
            <a:fillRect/>
          </a:stretch>
        </p:blipFill>
        <p:spPr>
          <a:xfrm>
            <a:off x="1816697" y="3262005"/>
            <a:ext cx="3772426" cy="914528"/>
          </a:xfrm>
          <a:prstGeom prst="rect">
            <a:avLst/>
          </a:prstGeom>
        </p:spPr>
      </p:pic>
    </p:spTree>
    <p:extLst>
      <p:ext uri="{BB962C8B-B14F-4D97-AF65-F5344CB8AC3E}">
        <p14:creationId xmlns:p14="http://schemas.microsoft.com/office/powerpoint/2010/main" val="38981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D69186E0-86A3-ADB3-EFE3-7668AA3C5BB1}"/>
              </a:ext>
            </a:extLst>
          </p:cNvPr>
          <p:cNvGraphicFramePr>
            <a:graphicFrameLocks noGrp="1"/>
          </p:cNvGraphicFramePr>
          <p:nvPr>
            <p:ph idx="1"/>
            <p:extLst>
              <p:ext uri="{D42A27DB-BD31-4B8C-83A1-F6EECF244321}">
                <p14:modId xmlns:p14="http://schemas.microsoft.com/office/powerpoint/2010/main" val="1028384449"/>
              </p:ext>
            </p:extLst>
          </p:nvPr>
        </p:nvGraphicFramePr>
        <p:xfrm>
          <a:off x="1111649" y="2868930"/>
          <a:ext cx="9968702" cy="3760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27884E78-4525-B004-2622-83A32F5B141F}"/>
              </a:ext>
            </a:extLst>
          </p:cNvPr>
          <p:cNvSpPr>
            <a:spLocks noGrp="1"/>
          </p:cNvSpPr>
          <p:nvPr>
            <p:ph type="sldNum" sz="quarter" idx="12"/>
          </p:nvPr>
        </p:nvSpPr>
        <p:spPr/>
        <p:txBody>
          <a:bodyPr/>
          <a:lstStyle/>
          <a:p>
            <a:pPr rtl="0"/>
            <a:fld id="{9CD8D479-8942-46E8-A226-A4E01F7A105C}" type="slidenum">
              <a:rPr lang="fr-FR" noProof="0" smtClean="0"/>
              <a:t>34</a:t>
            </a:fld>
            <a:endParaRPr lang="fr-FR" noProof="0" dirty="0"/>
          </a:p>
        </p:txBody>
      </p:sp>
      <p:sp>
        <p:nvSpPr>
          <p:cNvPr id="5" name="Espace réservé de la date 4">
            <a:extLst>
              <a:ext uri="{FF2B5EF4-FFF2-40B4-BE49-F238E27FC236}">
                <a16:creationId xmlns:a16="http://schemas.microsoft.com/office/drawing/2014/main" id="{1C5D4FE1-D964-5A10-3D3F-CDE9893E1EED}"/>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F58A494A-6A56-3A72-0B09-3D5F9A161C4F}"/>
              </a:ext>
            </a:extLst>
          </p:cNvPr>
          <p:cNvSpPr>
            <a:spLocks noGrp="1"/>
          </p:cNvSpPr>
          <p:nvPr>
            <p:ph type="ftr" sz="quarter" idx="11"/>
          </p:nvPr>
        </p:nvSpPr>
        <p:spPr/>
        <p:txBody>
          <a:bodyPr/>
          <a:lstStyle/>
          <a:p>
            <a:pPr rtl="0"/>
            <a:r>
              <a:rPr lang="fr-FR" noProof="0"/>
              <a:t>Ajouter un pied de page</a:t>
            </a:r>
            <a:endParaRPr lang="fr-FR" noProof="0" dirty="0"/>
          </a:p>
        </p:txBody>
      </p:sp>
      <p:sp>
        <p:nvSpPr>
          <p:cNvPr id="8" name="ZoneTexte 7">
            <a:extLst>
              <a:ext uri="{FF2B5EF4-FFF2-40B4-BE49-F238E27FC236}">
                <a16:creationId xmlns:a16="http://schemas.microsoft.com/office/drawing/2014/main" id="{4CBE5F72-D3D5-6469-2F40-9DFA6C821D9E}"/>
              </a:ext>
            </a:extLst>
          </p:cNvPr>
          <p:cNvSpPr txBox="1"/>
          <p:nvPr/>
        </p:nvSpPr>
        <p:spPr>
          <a:xfrm>
            <a:off x="740915" y="1255335"/>
            <a:ext cx="10710169" cy="1384995"/>
          </a:xfrm>
          <a:prstGeom prst="rect">
            <a:avLst/>
          </a:prstGeom>
          <a:noFill/>
        </p:spPr>
        <p:txBody>
          <a:bodyPr wrap="square" rtlCol="0">
            <a:spAutoFit/>
          </a:bodyPr>
          <a:lstStyle/>
          <a:p>
            <a:r>
              <a:rPr lang="fr-FR" sz="2800" dirty="0"/>
              <a:t>En conclusion, on dit que le coefficient de perméabilité k dépend de plusieurs  facteurs, fonction des caractéristiques des grains composant le sol et en particulier de leur : </a:t>
            </a:r>
          </a:p>
        </p:txBody>
      </p:sp>
    </p:spTree>
    <p:extLst>
      <p:ext uri="{BB962C8B-B14F-4D97-AF65-F5344CB8AC3E}">
        <p14:creationId xmlns:p14="http://schemas.microsoft.com/office/powerpoint/2010/main" val="340782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BD6D9C-C7DB-240D-0798-703251DC79BC}"/>
              </a:ext>
            </a:extLst>
          </p:cNvPr>
          <p:cNvSpPr>
            <a:spLocks noGrp="1"/>
          </p:cNvSpPr>
          <p:nvPr>
            <p:ph type="title"/>
          </p:nvPr>
        </p:nvSpPr>
        <p:spPr>
          <a:xfrm>
            <a:off x="1410026" y="276087"/>
            <a:ext cx="9371949" cy="847197"/>
          </a:xfrm>
        </p:spPr>
        <p:txBody>
          <a:bodyPr/>
          <a:lstStyle/>
          <a:p>
            <a:r>
              <a:rPr lang="fr-FR" b="1" dirty="0">
                <a:effectLst>
                  <a:outerShdw blurRad="38100" dist="38100" dir="2700000" algn="tl">
                    <a:srgbClr val="000000">
                      <a:alpha val="43137"/>
                    </a:srgbClr>
                  </a:outerShdw>
                </a:effectLst>
              </a:rPr>
              <a:t>4  Perméabilité des terrains stratifiés</a:t>
            </a:r>
          </a:p>
        </p:txBody>
      </p:sp>
      <p:sp>
        <p:nvSpPr>
          <p:cNvPr id="3" name="Espace réservé du contenu 2">
            <a:extLst>
              <a:ext uri="{FF2B5EF4-FFF2-40B4-BE49-F238E27FC236}">
                <a16:creationId xmlns:a16="http://schemas.microsoft.com/office/drawing/2014/main" id="{8B6AE3CD-8E21-4DF7-B589-C9049228DC41}"/>
              </a:ext>
            </a:extLst>
          </p:cNvPr>
          <p:cNvSpPr>
            <a:spLocks noGrp="1"/>
          </p:cNvSpPr>
          <p:nvPr>
            <p:ph idx="1"/>
          </p:nvPr>
        </p:nvSpPr>
        <p:spPr>
          <a:xfrm>
            <a:off x="777240" y="1566001"/>
            <a:ext cx="10641330" cy="4620682"/>
          </a:xfrm>
        </p:spPr>
        <p:txBody>
          <a:bodyPr>
            <a:normAutofit/>
          </a:bodyPr>
          <a:lstStyle/>
          <a:p>
            <a:pPr>
              <a:lnSpc>
                <a:spcPct val="100000"/>
              </a:lnSpc>
            </a:pPr>
            <a:r>
              <a:rPr lang="fr-FR" sz="2800" dirty="0"/>
              <a:t>De nombreux sols sédimentaires sont constitués par des couches superposées de granulométrie et donc de perméabilité variable. </a:t>
            </a:r>
          </a:p>
          <a:p>
            <a:pPr>
              <a:lnSpc>
                <a:spcPct val="100000"/>
              </a:lnSpc>
            </a:pPr>
            <a:r>
              <a:rPr lang="fr-FR" sz="2800" dirty="0"/>
              <a:t>La perméabilité est parmi les propriétés des sols les plus sensibles à l'anisotropie. </a:t>
            </a:r>
          </a:p>
          <a:p>
            <a:pPr>
              <a:lnSpc>
                <a:spcPct val="100000"/>
              </a:lnSpc>
            </a:pPr>
            <a:r>
              <a:rPr lang="fr-FR" sz="2800" dirty="0"/>
              <a:t>Soit un terrain stratifié d'épaisseur H constitué de n couches horizontales d'épaisseur Hi et de perméabilité </a:t>
            </a:r>
            <a:r>
              <a:rPr lang="fr-FR" sz="2800" dirty="0" err="1"/>
              <a:t>ki</a:t>
            </a:r>
            <a:r>
              <a:rPr lang="fr-FR" sz="2800" dirty="0"/>
              <a:t> </a:t>
            </a:r>
          </a:p>
          <a:p>
            <a:pPr>
              <a:lnSpc>
                <a:spcPct val="100000"/>
              </a:lnSpc>
            </a:pPr>
            <a:r>
              <a:rPr lang="fr-FR" sz="2800" dirty="0"/>
              <a:t>On peut définir un terrain fictif homogène qui, dans les mêmes conditions de perte de charge laisse filtrer le même débit.</a:t>
            </a:r>
          </a:p>
        </p:txBody>
      </p:sp>
      <p:sp>
        <p:nvSpPr>
          <p:cNvPr id="4" name="Espace réservé du numéro de diapositive 3">
            <a:extLst>
              <a:ext uri="{FF2B5EF4-FFF2-40B4-BE49-F238E27FC236}">
                <a16:creationId xmlns:a16="http://schemas.microsoft.com/office/drawing/2014/main" id="{EB16E72B-59CE-594F-23A5-06EF1672660B}"/>
              </a:ext>
            </a:extLst>
          </p:cNvPr>
          <p:cNvSpPr>
            <a:spLocks noGrp="1"/>
          </p:cNvSpPr>
          <p:nvPr>
            <p:ph type="sldNum" sz="quarter" idx="12"/>
          </p:nvPr>
        </p:nvSpPr>
        <p:spPr/>
        <p:txBody>
          <a:bodyPr/>
          <a:lstStyle/>
          <a:p>
            <a:pPr rtl="0"/>
            <a:fld id="{9CD8D479-8942-46E8-A226-A4E01F7A105C}" type="slidenum">
              <a:rPr lang="fr-FR" noProof="0" smtClean="0"/>
              <a:t>35</a:t>
            </a:fld>
            <a:endParaRPr lang="fr-FR" noProof="0" dirty="0"/>
          </a:p>
        </p:txBody>
      </p:sp>
      <p:sp>
        <p:nvSpPr>
          <p:cNvPr id="5" name="Espace réservé de la date 4">
            <a:extLst>
              <a:ext uri="{FF2B5EF4-FFF2-40B4-BE49-F238E27FC236}">
                <a16:creationId xmlns:a16="http://schemas.microsoft.com/office/drawing/2014/main" id="{C0ED66B4-5673-D002-A314-C575BD2307BC}"/>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B9D9FBDB-56AF-5009-A5C6-CDD924F95349}"/>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3667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2B70C1F-9CB1-A5F2-2761-6D42AEFDD6FA}"/>
              </a:ext>
            </a:extLst>
          </p:cNvPr>
          <p:cNvSpPr>
            <a:spLocks noGrp="1"/>
          </p:cNvSpPr>
          <p:nvPr>
            <p:ph type="sldNum" sz="quarter" idx="12"/>
          </p:nvPr>
        </p:nvSpPr>
        <p:spPr/>
        <p:txBody>
          <a:bodyPr/>
          <a:lstStyle/>
          <a:p>
            <a:pPr rtl="0"/>
            <a:fld id="{9CD8D479-8942-46E8-A226-A4E01F7A105C}" type="slidenum">
              <a:rPr lang="fr-FR" noProof="0" smtClean="0"/>
              <a:t>36</a:t>
            </a:fld>
            <a:endParaRPr lang="fr-FR" noProof="0" dirty="0"/>
          </a:p>
        </p:txBody>
      </p:sp>
      <p:sp>
        <p:nvSpPr>
          <p:cNvPr id="3" name="Espace réservé de la date 2">
            <a:extLst>
              <a:ext uri="{FF2B5EF4-FFF2-40B4-BE49-F238E27FC236}">
                <a16:creationId xmlns:a16="http://schemas.microsoft.com/office/drawing/2014/main" id="{A0F78C46-7206-1BAB-CA12-CF7E8AC3B9CA}"/>
              </a:ext>
            </a:extLst>
          </p:cNvPr>
          <p:cNvSpPr>
            <a:spLocks noGrp="1"/>
          </p:cNvSpPr>
          <p:nvPr>
            <p:ph type="dt" sz="half" idx="10"/>
          </p:nvPr>
        </p:nvSpPr>
        <p:spPr/>
        <p:txBody>
          <a:bodyPr/>
          <a:lstStyle/>
          <a:p>
            <a:fld id="{819CE524-1E71-454F-BF13-72F9C66073E1}" type="datetime1">
              <a:rPr lang="fr-FR" smtClean="0"/>
              <a:pPr/>
              <a:t>30/11/2025</a:t>
            </a:fld>
            <a:endParaRPr lang="fr-FR" dirty="0"/>
          </a:p>
        </p:txBody>
      </p:sp>
      <p:sp>
        <p:nvSpPr>
          <p:cNvPr id="4" name="Espace réservé du pied de page 3">
            <a:extLst>
              <a:ext uri="{FF2B5EF4-FFF2-40B4-BE49-F238E27FC236}">
                <a16:creationId xmlns:a16="http://schemas.microsoft.com/office/drawing/2014/main" id="{1DF5A55D-9ED5-B8F0-41F2-08AA5F0FA8E0}"/>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6" name="Image 5">
            <a:extLst>
              <a:ext uri="{FF2B5EF4-FFF2-40B4-BE49-F238E27FC236}">
                <a16:creationId xmlns:a16="http://schemas.microsoft.com/office/drawing/2014/main" id="{23D6A49A-FC4B-DA61-8C42-F72E105BF58B}"/>
              </a:ext>
            </a:extLst>
          </p:cNvPr>
          <p:cNvPicPr>
            <a:picLocks noChangeAspect="1"/>
          </p:cNvPicPr>
          <p:nvPr/>
        </p:nvPicPr>
        <p:blipFill>
          <a:blip r:embed="rId2"/>
          <a:stretch>
            <a:fillRect/>
          </a:stretch>
        </p:blipFill>
        <p:spPr>
          <a:xfrm>
            <a:off x="205201" y="365760"/>
            <a:ext cx="11632704" cy="5687759"/>
          </a:xfrm>
          <a:prstGeom prst="rect">
            <a:avLst/>
          </a:prstGeom>
        </p:spPr>
      </p:pic>
    </p:spTree>
    <p:extLst>
      <p:ext uri="{BB962C8B-B14F-4D97-AF65-F5344CB8AC3E}">
        <p14:creationId xmlns:p14="http://schemas.microsoft.com/office/powerpoint/2010/main" val="423937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0EDF5-980D-F2FB-7BBF-1D1920E428A0}"/>
              </a:ext>
            </a:extLst>
          </p:cNvPr>
          <p:cNvSpPr>
            <a:spLocks noGrp="1"/>
          </p:cNvSpPr>
          <p:nvPr>
            <p:ph type="title"/>
          </p:nvPr>
        </p:nvSpPr>
        <p:spPr>
          <a:xfrm>
            <a:off x="453403" y="276087"/>
            <a:ext cx="11273777" cy="847197"/>
          </a:xfrm>
        </p:spPr>
        <p:txBody>
          <a:bodyPr/>
          <a:lstStyle/>
          <a:p>
            <a:r>
              <a:rPr lang="fr-FR" b="1" dirty="0">
                <a:effectLst>
                  <a:outerShdw blurRad="38100" dist="38100" dir="2700000" algn="tl">
                    <a:srgbClr val="000000">
                      <a:alpha val="43137"/>
                    </a:srgbClr>
                  </a:outerShdw>
                </a:effectLst>
              </a:rPr>
              <a:t>4.1 Cas d’un écoulement parallèle au plan de stratification</a:t>
            </a:r>
          </a:p>
        </p:txBody>
      </p:sp>
      <p:sp>
        <p:nvSpPr>
          <p:cNvPr id="3" name="Espace réservé du contenu 2">
            <a:extLst>
              <a:ext uri="{FF2B5EF4-FFF2-40B4-BE49-F238E27FC236}">
                <a16:creationId xmlns:a16="http://schemas.microsoft.com/office/drawing/2014/main" id="{68975F24-E597-744F-6876-7B070D17898F}"/>
              </a:ext>
            </a:extLst>
          </p:cNvPr>
          <p:cNvSpPr>
            <a:spLocks noGrp="1"/>
          </p:cNvSpPr>
          <p:nvPr>
            <p:ph idx="1"/>
          </p:nvPr>
        </p:nvSpPr>
        <p:spPr>
          <a:xfrm>
            <a:off x="971550" y="1566001"/>
            <a:ext cx="10469880" cy="2948849"/>
          </a:xfrm>
        </p:spPr>
        <p:txBody>
          <a:bodyPr>
            <a:normAutofit/>
          </a:bodyPr>
          <a:lstStyle/>
          <a:p>
            <a:r>
              <a:rPr lang="fr-FR" sz="2800" dirty="0"/>
              <a:t>Soit </a:t>
            </a:r>
            <a:r>
              <a:rPr lang="fr-FR" sz="2800" dirty="0" err="1"/>
              <a:t>k</a:t>
            </a:r>
            <a:r>
              <a:rPr lang="fr-FR" sz="2800" baseline="-25000" dirty="0" err="1"/>
              <a:t>h</a:t>
            </a:r>
            <a:r>
              <a:rPr lang="fr-FR" sz="2800" dirty="0"/>
              <a:t>  le coefficient de perméabilité du terrain fictif homogène. En exprimant que:</a:t>
            </a:r>
          </a:p>
          <a:p>
            <a:pPr>
              <a:buFontTx/>
              <a:buChar char="-"/>
            </a:pPr>
            <a:r>
              <a:rPr lang="fr-FR" sz="2800" dirty="0"/>
              <a:t>La perte de charge est la même pour toutes les couches (le gradient hydraulique i est donc aussi le même) </a:t>
            </a:r>
          </a:p>
          <a:p>
            <a:pPr marL="0" indent="0">
              <a:buNone/>
            </a:pPr>
            <a:r>
              <a:rPr lang="fr-FR" sz="2800" dirty="0"/>
              <a:t>- Le débit total est la somme des débits de chaque couche on démontre que l'on a :</a:t>
            </a:r>
          </a:p>
        </p:txBody>
      </p:sp>
      <p:sp>
        <p:nvSpPr>
          <p:cNvPr id="4" name="Espace réservé du numéro de diapositive 3">
            <a:extLst>
              <a:ext uri="{FF2B5EF4-FFF2-40B4-BE49-F238E27FC236}">
                <a16:creationId xmlns:a16="http://schemas.microsoft.com/office/drawing/2014/main" id="{CE74126D-2C18-0460-54F9-A27A39042D13}"/>
              </a:ext>
            </a:extLst>
          </p:cNvPr>
          <p:cNvSpPr>
            <a:spLocks noGrp="1"/>
          </p:cNvSpPr>
          <p:nvPr>
            <p:ph type="sldNum" sz="quarter" idx="12"/>
          </p:nvPr>
        </p:nvSpPr>
        <p:spPr/>
        <p:txBody>
          <a:bodyPr/>
          <a:lstStyle/>
          <a:p>
            <a:pPr rtl="0"/>
            <a:fld id="{9CD8D479-8942-46E8-A226-A4E01F7A105C}" type="slidenum">
              <a:rPr lang="fr-FR" noProof="0" smtClean="0"/>
              <a:t>37</a:t>
            </a:fld>
            <a:endParaRPr lang="fr-FR" noProof="0" dirty="0"/>
          </a:p>
        </p:txBody>
      </p:sp>
      <p:sp>
        <p:nvSpPr>
          <p:cNvPr id="5" name="Espace réservé de la date 4">
            <a:extLst>
              <a:ext uri="{FF2B5EF4-FFF2-40B4-BE49-F238E27FC236}">
                <a16:creationId xmlns:a16="http://schemas.microsoft.com/office/drawing/2014/main" id="{187AEA53-7374-30FC-17F4-E076CBA8C436}"/>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8C8BA2A6-AD3B-A12D-C17C-3707FABA0273}"/>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95889033-BDC4-EEA5-F323-7D366CF33FE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4445133" y="4082439"/>
            <a:ext cx="3475857" cy="1254822"/>
          </a:xfrm>
          <a:prstGeom prst="rect">
            <a:avLst/>
          </a:prstGeom>
        </p:spPr>
      </p:pic>
    </p:spTree>
    <p:extLst>
      <p:ext uri="{BB962C8B-B14F-4D97-AF65-F5344CB8AC3E}">
        <p14:creationId xmlns:p14="http://schemas.microsoft.com/office/powerpoint/2010/main" val="240076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27E437-7A87-0BE8-1780-B446816F48E2}"/>
              </a:ext>
            </a:extLst>
          </p:cNvPr>
          <p:cNvSpPr>
            <a:spLocks noGrp="1"/>
          </p:cNvSpPr>
          <p:nvPr>
            <p:ph type="title"/>
          </p:nvPr>
        </p:nvSpPr>
        <p:spPr>
          <a:xfrm>
            <a:off x="125730" y="276087"/>
            <a:ext cx="12066270" cy="847197"/>
          </a:xfrm>
        </p:spPr>
        <p:txBody>
          <a:bodyPr>
            <a:normAutofit fontScale="90000"/>
          </a:bodyPr>
          <a:lstStyle/>
          <a:p>
            <a:r>
              <a:rPr lang="fr-FR" b="1" dirty="0">
                <a:effectLst>
                  <a:outerShdw blurRad="38100" dist="38100" dir="2700000" algn="tl">
                    <a:srgbClr val="000000">
                      <a:alpha val="43137"/>
                    </a:srgbClr>
                  </a:outerShdw>
                </a:effectLst>
              </a:rPr>
              <a:t>4.2 Cas d’un écoulement perpendiculaire au plan de stratification</a:t>
            </a:r>
          </a:p>
        </p:txBody>
      </p:sp>
      <p:sp>
        <p:nvSpPr>
          <p:cNvPr id="3" name="Espace réservé du contenu 2">
            <a:extLst>
              <a:ext uri="{FF2B5EF4-FFF2-40B4-BE49-F238E27FC236}">
                <a16:creationId xmlns:a16="http://schemas.microsoft.com/office/drawing/2014/main" id="{86031FA0-6E01-4098-1D72-584F199A3EA4}"/>
              </a:ext>
            </a:extLst>
          </p:cNvPr>
          <p:cNvSpPr>
            <a:spLocks noGrp="1"/>
          </p:cNvSpPr>
          <p:nvPr>
            <p:ph idx="1"/>
          </p:nvPr>
        </p:nvSpPr>
        <p:spPr>
          <a:xfrm>
            <a:off x="537210" y="1566001"/>
            <a:ext cx="10629899" cy="4620682"/>
          </a:xfrm>
        </p:spPr>
        <p:txBody>
          <a:bodyPr>
            <a:normAutofit/>
          </a:bodyPr>
          <a:lstStyle/>
          <a:p>
            <a:pPr marL="0" indent="0">
              <a:buNone/>
            </a:pPr>
            <a:r>
              <a:rPr lang="fr-FR" sz="2800" dirty="0"/>
              <a:t>	Soit </a:t>
            </a:r>
            <a:r>
              <a:rPr lang="fr-FR" sz="2800" dirty="0" err="1"/>
              <a:t>k</a:t>
            </a:r>
            <a:r>
              <a:rPr lang="fr-FR" sz="2800" baseline="-25000" dirty="0" err="1"/>
              <a:t>v</a:t>
            </a:r>
            <a:r>
              <a:rPr lang="fr-FR" sz="2800" dirty="0"/>
              <a:t>  le coefficient de perméabilité du terrain fictif homogène. En exprimant que:</a:t>
            </a:r>
          </a:p>
          <a:p>
            <a:pPr marL="0" indent="0">
              <a:buNone/>
            </a:pPr>
            <a:r>
              <a:rPr lang="fr-FR" sz="2800" dirty="0"/>
              <a:t>- La perte de charge totale est la somme des pertes de charge de chaque couche.</a:t>
            </a:r>
          </a:p>
          <a:p>
            <a:pPr marL="0" indent="0">
              <a:buNone/>
            </a:pPr>
            <a:r>
              <a:rPr lang="fr-FR" sz="2800" dirty="0"/>
              <a:t>- Le débit est le même pour toutes les couches (la vitesse de décharge V est donc aussi la même) </a:t>
            </a:r>
          </a:p>
          <a:p>
            <a:r>
              <a:rPr lang="fr-FR" sz="2800" dirty="0"/>
              <a:t>On démontre que l'on a :</a:t>
            </a:r>
          </a:p>
        </p:txBody>
      </p:sp>
      <p:sp>
        <p:nvSpPr>
          <p:cNvPr id="4" name="Espace réservé du numéro de diapositive 3">
            <a:extLst>
              <a:ext uri="{FF2B5EF4-FFF2-40B4-BE49-F238E27FC236}">
                <a16:creationId xmlns:a16="http://schemas.microsoft.com/office/drawing/2014/main" id="{F78D906A-7DFA-64B8-1392-B7C34A40597B}"/>
              </a:ext>
            </a:extLst>
          </p:cNvPr>
          <p:cNvSpPr>
            <a:spLocks noGrp="1"/>
          </p:cNvSpPr>
          <p:nvPr>
            <p:ph type="sldNum" sz="quarter" idx="12"/>
          </p:nvPr>
        </p:nvSpPr>
        <p:spPr/>
        <p:txBody>
          <a:bodyPr/>
          <a:lstStyle/>
          <a:p>
            <a:pPr rtl="0"/>
            <a:fld id="{9CD8D479-8942-46E8-A226-A4E01F7A105C}" type="slidenum">
              <a:rPr lang="fr-FR" noProof="0" smtClean="0"/>
              <a:t>38</a:t>
            </a:fld>
            <a:endParaRPr lang="fr-FR" noProof="0" dirty="0"/>
          </a:p>
        </p:txBody>
      </p:sp>
      <p:sp>
        <p:nvSpPr>
          <p:cNvPr id="5" name="Espace réservé de la date 4">
            <a:extLst>
              <a:ext uri="{FF2B5EF4-FFF2-40B4-BE49-F238E27FC236}">
                <a16:creationId xmlns:a16="http://schemas.microsoft.com/office/drawing/2014/main" id="{FD0C5520-DF9D-832F-B5DD-273970FDD06C}"/>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CEE7F955-9EAF-913E-782A-65629475A428}"/>
              </a:ext>
            </a:extLst>
          </p:cNvPr>
          <p:cNvSpPr>
            <a:spLocks noGrp="1"/>
          </p:cNvSpPr>
          <p:nvPr>
            <p:ph type="ftr" sz="quarter" idx="11"/>
          </p:nvPr>
        </p:nvSpPr>
        <p:spPr/>
        <p:txBody>
          <a:bodyPr/>
          <a:lstStyle/>
          <a:p>
            <a:pPr rtl="0"/>
            <a:r>
              <a:rPr lang="fr-FR" noProof="0"/>
              <a:t>Ajouter un pied de page</a:t>
            </a:r>
            <a:endParaRPr lang="fr-FR" noProof="0" dirty="0"/>
          </a:p>
        </p:txBody>
      </p:sp>
      <p:pic>
        <p:nvPicPr>
          <p:cNvPr id="8" name="Image 7">
            <a:extLst>
              <a:ext uri="{FF2B5EF4-FFF2-40B4-BE49-F238E27FC236}">
                <a16:creationId xmlns:a16="http://schemas.microsoft.com/office/drawing/2014/main" id="{46692D97-F185-3148-F6F8-5711248FD63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t="6160"/>
          <a:stretch>
            <a:fillRect/>
          </a:stretch>
        </p:blipFill>
        <p:spPr>
          <a:xfrm>
            <a:off x="5083158" y="4749488"/>
            <a:ext cx="5698817" cy="1658553"/>
          </a:xfrm>
          <a:prstGeom prst="rect">
            <a:avLst/>
          </a:prstGeom>
        </p:spPr>
      </p:pic>
    </p:spTree>
    <p:extLst>
      <p:ext uri="{BB962C8B-B14F-4D97-AF65-F5344CB8AC3E}">
        <p14:creationId xmlns:p14="http://schemas.microsoft.com/office/powerpoint/2010/main" val="159037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D1FEE-6FA3-5972-B4B2-3FCD410DB6EB}"/>
              </a:ext>
            </a:extLst>
          </p:cNvPr>
          <p:cNvSpPr>
            <a:spLocks noGrp="1"/>
          </p:cNvSpPr>
          <p:nvPr>
            <p:ph type="title"/>
          </p:nvPr>
        </p:nvSpPr>
        <p:spPr/>
        <p:txBody>
          <a:bodyPr/>
          <a:lstStyle/>
          <a:p>
            <a:r>
              <a:rPr lang="fr-FR" dirty="0"/>
              <a:t>Remarque: </a:t>
            </a:r>
          </a:p>
        </p:txBody>
      </p:sp>
      <p:sp>
        <p:nvSpPr>
          <p:cNvPr id="3" name="Espace réservé du contenu 2">
            <a:extLst>
              <a:ext uri="{FF2B5EF4-FFF2-40B4-BE49-F238E27FC236}">
                <a16:creationId xmlns:a16="http://schemas.microsoft.com/office/drawing/2014/main" id="{8C369FD4-91CD-62A7-1013-D33E44D85260}"/>
              </a:ext>
            </a:extLst>
          </p:cNvPr>
          <p:cNvSpPr>
            <a:spLocks noGrp="1"/>
          </p:cNvSpPr>
          <p:nvPr>
            <p:ph idx="1"/>
          </p:nvPr>
        </p:nvSpPr>
        <p:spPr>
          <a:xfrm>
            <a:off x="1410026" y="1566001"/>
            <a:ext cx="9917103" cy="4620682"/>
          </a:xfrm>
        </p:spPr>
        <p:txBody>
          <a:bodyPr>
            <a:normAutofit/>
          </a:bodyPr>
          <a:lstStyle/>
          <a:p>
            <a:r>
              <a:rPr lang="fr-FR" sz="2800" dirty="0"/>
              <a:t>La perméabilité du terrain fictif homogène est beaucoup plus élevée dans le sens des  couches que dans le sens perpendiculaire aux couches. </a:t>
            </a:r>
          </a:p>
          <a:p>
            <a:r>
              <a:rPr lang="fr-FR" sz="2800" dirty="0"/>
              <a:t>Dans le cas d'un terrain constitué de deux couches  on peut Facilement démontrer que  (</a:t>
            </a:r>
            <a:r>
              <a:rPr lang="fr-FR" sz="2800" dirty="0" err="1"/>
              <a:t>k</a:t>
            </a:r>
            <a:r>
              <a:rPr lang="fr-FR" sz="2800" baseline="-25000" dirty="0" err="1"/>
              <a:t>h</a:t>
            </a:r>
            <a:r>
              <a:rPr lang="fr-FR" sz="2800" dirty="0"/>
              <a:t> / </a:t>
            </a:r>
            <a:r>
              <a:rPr lang="fr-FR" sz="2800" dirty="0" err="1"/>
              <a:t>k</a:t>
            </a:r>
            <a:r>
              <a:rPr lang="fr-FR" sz="2800" baseline="-25000" dirty="0" err="1"/>
              <a:t>v</a:t>
            </a:r>
            <a:r>
              <a:rPr lang="fr-FR" sz="2800" dirty="0"/>
              <a:t>) &gt; 1 dans les terrains stratifié la perméabilité est plus grande parallèlement à la stratification que perpendiculairement.</a:t>
            </a:r>
          </a:p>
        </p:txBody>
      </p:sp>
      <p:sp>
        <p:nvSpPr>
          <p:cNvPr id="4" name="Espace réservé du numéro de diapositive 3">
            <a:extLst>
              <a:ext uri="{FF2B5EF4-FFF2-40B4-BE49-F238E27FC236}">
                <a16:creationId xmlns:a16="http://schemas.microsoft.com/office/drawing/2014/main" id="{37CD6E39-D5A4-2942-3405-61F063E8429E}"/>
              </a:ext>
            </a:extLst>
          </p:cNvPr>
          <p:cNvSpPr>
            <a:spLocks noGrp="1"/>
          </p:cNvSpPr>
          <p:nvPr>
            <p:ph type="sldNum" sz="quarter" idx="12"/>
          </p:nvPr>
        </p:nvSpPr>
        <p:spPr/>
        <p:txBody>
          <a:bodyPr/>
          <a:lstStyle/>
          <a:p>
            <a:pPr rtl="0"/>
            <a:fld id="{9CD8D479-8942-46E8-A226-A4E01F7A105C}" type="slidenum">
              <a:rPr lang="fr-FR" noProof="0" smtClean="0"/>
              <a:t>39</a:t>
            </a:fld>
            <a:endParaRPr lang="fr-FR" noProof="0" dirty="0"/>
          </a:p>
        </p:txBody>
      </p:sp>
      <p:sp>
        <p:nvSpPr>
          <p:cNvPr id="5" name="Espace réservé de la date 4">
            <a:extLst>
              <a:ext uri="{FF2B5EF4-FFF2-40B4-BE49-F238E27FC236}">
                <a16:creationId xmlns:a16="http://schemas.microsoft.com/office/drawing/2014/main" id="{B9325443-C90B-0913-AB66-26D2A0B853DE}"/>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E0FF569E-5C22-2917-B8BC-A98179C6658D}"/>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6892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1">
            <a:extLst>
              <a:ext uri="{FF2B5EF4-FFF2-40B4-BE49-F238E27FC236}">
                <a16:creationId xmlns:a16="http://schemas.microsoft.com/office/drawing/2014/main" id="{39F611AF-D697-5D17-064E-C195D70AF2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FE0B110-056D-4C54-9369-33F21EFC7E82}" type="slidenum">
              <a:rPr lang="fr-FR" altLang="fr-FR" sz="1400"/>
              <a:pPr>
                <a:spcBef>
                  <a:spcPct val="0"/>
                </a:spcBef>
                <a:buFontTx/>
                <a:buNone/>
              </a:pPr>
              <a:t>4</a:t>
            </a:fld>
            <a:endParaRPr lang="fr-FR" altLang="fr-FR" sz="1400"/>
          </a:p>
        </p:txBody>
      </p:sp>
      <p:pic>
        <p:nvPicPr>
          <p:cNvPr id="6147" name="Picture 2">
            <a:extLst>
              <a:ext uri="{FF2B5EF4-FFF2-40B4-BE49-F238E27FC236}">
                <a16:creationId xmlns:a16="http://schemas.microsoft.com/office/drawing/2014/main" id="{CDF3CFA0-CCBB-0ABF-6D21-F5B23E57C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44" t="14336" r="12560" b="5943"/>
          <a:stretch>
            <a:fillRect/>
          </a:stretch>
        </p:blipFill>
        <p:spPr bwMode="auto">
          <a:xfrm>
            <a:off x="410402" y="1"/>
            <a:ext cx="11305348" cy="630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933CF-C4D0-9325-36CE-27692B4449F7}"/>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Exercice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F3FCED1-51C5-1061-BB40-0CF223FB1978}"/>
                  </a:ext>
                </a:extLst>
              </p:cNvPr>
              <p:cNvSpPr>
                <a:spLocks noGrp="1"/>
              </p:cNvSpPr>
              <p:nvPr>
                <p:ph idx="1"/>
              </p:nvPr>
            </p:nvSpPr>
            <p:spPr/>
            <p:txBody>
              <a:bodyPr/>
              <a:lstStyle/>
              <a:p>
                <a:r>
                  <a:rPr lang="fr-FR" dirty="0"/>
                  <a:t>Un terrain est constitué de trois couches horizontales saturées, disposées en série verticalement:</a:t>
                </a:r>
              </a:p>
              <a:p>
                <a:r>
                  <a:rPr lang="fr-FR" dirty="0"/>
                  <a:t>Couche 1: épaisseur </a:t>
                </a:r>
                <a14:m>
                  <m:oMath xmlns:m="http://schemas.openxmlformats.org/officeDocument/2006/math">
                    <m:sSub>
                      <m:sSubPr>
                        <m:ctrlPr>
                          <a:rPr lang="ar-DZ" i="1">
                            <a:latin typeface="Cambria Math" panose="02040503050406030204" pitchFamily="18" charset="0"/>
                          </a:rPr>
                        </m:ctrlPr>
                      </m:sSubPr>
                      <m:e>
                        <m:r>
                          <a:rPr lang="ar-DZ" i="1">
                            <a:latin typeface="Cambria Math" panose="02040503050406030204" pitchFamily="18" charset="0"/>
                          </a:rPr>
                          <m:t>𝐻</m:t>
                        </m:r>
                      </m:e>
                      <m:sub>
                        <m:r>
                          <a:rPr lang="ar-DZ">
                            <a:latin typeface="Cambria Math" panose="02040503050406030204" pitchFamily="18" charset="0"/>
                          </a:rPr>
                          <m:t>1</m:t>
                        </m:r>
                      </m:sub>
                    </m:sSub>
                    <m:r>
                      <a:rPr lang="ar-DZ">
                        <a:latin typeface="Cambria Math" panose="02040503050406030204" pitchFamily="18" charset="0"/>
                      </a:rPr>
                      <m:t>=</m:t>
                    </m:r>
                    <m:r>
                      <a:rPr lang="ar-DZ">
                        <a:latin typeface="Cambria Math" panose="02040503050406030204" pitchFamily="18" charset="0"/>
                      </a:rPr>
                      <m:t>2</m:t>
                    </m:r>
                    <m:r>
                      <a:rPr lang="ar-DZ">
                        <a:latin typeface="Cambria Math" panose="02040503050406030204" pitchFamily="18" charset="0"/>
                      </a:rPr>
                      <m:t>,</m:t>
                    </m:r>
                    <m:r>
                      <a:rPr lang="ar-DZ">
                        <a:latin typeface="Cambria Math" panose="02040503050406030204" pitchFamily="18" charset="0"/>
                      </a:rPr>
                      <m:t>0</m:t>
                    </m:r>
                    <m:r>
                      <m:rPr>
                        <m:nor/>
                      </m:rPr>
                      <a:rPr lang="ar-DZ" i="1"/>
                      <m:t> </m:t>
                    </m:r>
                    <m:r>
                      <m:rPr>
                        <m:nor/>
                      </m:rPr>
                      <a:rPr lang="fr-FR" i="1"/>
                      <m:t>m</m:t>
                    </m:r>
                  </m:oMath>
                </a14:m>
                <a:r>
                  <a:rPr lang="fr-FR" dirty="0"/>
                  <a:t>, perméabilité </a:t>
                </a:r>
                <a14:m>
                  <m:oMath xmlns:m="http://schemas.openxmlformats.org/officeDocument/2006/math">
                    <m:sSub>
                      <m:sSubPr>
                        <m:ctrlPr>
                          <a:rPr lang="ar-DZ" i="1">
                            <a:latin typeface="Cambria Math" panose="02040503050406030204" pitchFamily="18" charset="0"/>
                          </a:rPr>
                        </m:ctrlPr>
                      </m:sSubPr>
                      <m:e>
                        <m:r>
                          <a:rPr lang="ar-DZ" i="1">
                            <a:latin typeface="Cambria Math" panose="02040503050406030204" pitchFamily="18" charset="0"/>
                          </a:rPr>
                          <m:t>𝑘</m:t>
                        </m:r>
                      </m:e>
                      <m:sub>
                        <m:r>
                          <a:rPr lang="ar-DZ">
                            <a:latin typeface="Cambria Math" panose="02040503050406030204" pitchFamily="18" charset="0"/>
                          </a:rPr>
                          <m:t>1</m:t>
                        </m:r>
                      </m:sub>
                    </m:sSub>
                    <m:r>
                      <a:rPr lang="ar-DZ">
                        <a:latin typeface="Cambria Math" panose="02040503050406030204" pitchFamily="18" charset="0"/>
                      </a:rPr>
                      <m:t>=</m:t>
                    </m:r>
                    <m:r>
                      <a:rPr lang="ar-DZ">
                        <a:latin typeface="Cambria Math" panose="02040503050406030204" pitchFamily="18" charset="0"/>
                      </a:rPr>
                      <m:t>2</m:t>
                    </m:r>
                    <m:r>
                      <a:rPr lang="ar-DZ">
                        <a:latin typeface="Cambria Math" panose="02040503050406030204" pitchFamily="18" charset="0"/>
                      </a:rPr>
                      <m:t>,</m:t>
                    </m:r>
                    <m:r>
                      <a:rPr lang="ar-DZ">
                        <a:latin typeface="Cambria Math" panose="02040503050406030204" pitchFamily="18" charset="0"/>
                      </a:rPr>
                      <m:t>0</m:t>
                    </m:r>
                    <m:r>
                      <a:rPr lang="ar-DZ">
                        <a:latin typeface="Cambria Math" panose="02040503050406030204" pitchFamily="18" charset="0"/>
                      </a:rPr>
                      <m:t>×</m:t>
                    </m:r>
                    <m:sSup>
                      <m:sSupPr>
                        <m:ctrlPr>
                          <a:rPr lang="ar-DZ" i="1">
                            <a:latin typeface="Cambria Math" panose="02040503050406030204" pitchFamily="18" charset="0"/>
                          </a:rPr>
                        </m:ctrlPr>
                      </m:sSupPr>
                      <m:e>
                        <m:r>
                          <a:rPr lang="ar-DZ">
                            <a:latin typeface="Cambria Math" panose="02040503050406030204" pitchFamily="18" charset="0"/>
                          </a:rPr>
                          <m:t>10</m:t>
                        </m:r>
                      </m:e>
                      <m:sup>
                        <m:r>
                          <a:rPr lang="ar-DZ">
                            <a:latin typeface="Cambria Math" panose="02040503050406030204" pitchFamily="18" charset="0"/>
                          </a:rPr>
                          <m:t>−</m:t>
                        </m:r>
                        <m:r>
                          <a:rPr lang="ar-DZ">
                            <a:latin typeface="Cambria Math" panose="02040503050406030204" pitchFamily="18" charset="0"/>
                          </a:rPr>
                          <m:t>4</m:t>
                        </m:r>
                      </m:sup>
                    </m:sSup>
                    <m:r>
                      <m:rPr>
                        <m:nor/>
                      </m:rPr>
                      <a:rPr lang="ar-DZ" i="1"/>
                      <m:t> </m:t>
                    </m:r>
                    <m:r>
                      <m:rPr>
                        <m:nor/>
                      </m:rPr>
                      <a:rPr lang="fr-FR" i="1"/>
                      <m:t>m</m:t>
                    </m:r>
                    <m:r>
                      <m:rPr>
                        <m:nor/>
                      </m:rPr>
                      <a:rPr lang="fr-FR" i="1"/>
                      <m:t>/</m:t>
                    </m:r>
                    <m:r>
                      <m:rPr>
                        <m:nor/>
                      </m:rPr>
                      <a:rPr lang="fr-FR" i="1"/>
                      <m:t>s</m:t>
                    </m:r>
                  </m:oMath>
                </a14:m>
                <a:endParaRPr lang="fr-FR" dirty="0"/>
              </a:p>
              <a:p>
                <a:r>
                  <a:rPr lang="fr-FR" dirty="0"/>
                  <a:t>Couche 2: épaisseur </a:t>
                </a:r>
                <a14:m>
                  <m:oMath xmlns:m="http://schemas.openxmlformats.org/officeDocument/2006/math">
                    <m:sSub>
                      <m:sSubPr>
                        <m:ctrlPr>
                          <a:rPr lang="ar-DZ" i="1">
                            <a:latin typeface="Cambria Math" panose="02040503050406030204" pitchFamily="18" charset="0"/>
                          </a:rPr>
                        </m:ctrlPr>
                      </m:sSubPr>
                      <m:e>
                        <m:r>
                          <a:rPr lang="ar-DZ" i="1">
                            <a:latin typeface="Cambria Math" panose="02040503050406030204" pitchFamily="18" charset="0"/>
                          </a:rPr>
                          <m:t>𝐻</m:t>
                        </m:r>
                      </m:e>
                      <m:sub>
                        <m:r>
                          <a:rPr lang="ar-DZ">
                            <a:latin typeface="Cambria Math" panose="02040503050406030204" pitchFamily="18" charset="0"/>
                          </a:rPr>
                          <m:t>2</m:t>
                        </m:r>
                      </m:sub>
                    </m:sSub>
                    <m:r>
                      <a:rPr lang="ar-DZ">
                        <a:latin typeface="Cambria Math" panose="02040503050406030204" pitchFamily="18" charset="0"/>
                      </a:rPr>
                      <m:t>=</m:t>
                    </m:r>
                    <m:r>
                      <a:rPr lang="ar-DZ">
                        <a:latin typeface="Cambria Math" panose="02040503050406030204" pitchFamily="18" charset="0"/>
                      </a:rPr>
                      <m:t>3</m:t>
                    </m:r>
                    <m:r>
                      <a:rPr lang="ar-DZ">
                        <a:latin typeface="Cambria Math" panose="02040503050406030204" pitchFamily="18" charset="0"/>
                      </a:rPr>
                      <m:t>,</m:t>
                    </m:r>
                    <m:r>
                      <a:rPr lang="ar-DZ">
                        <a:latin typeface="Cambria Math" panose="02040503050406030204" pitchFamily="18" charset="0"/>
                      </a:rPr>
                      <m:t>0</m:t>
                    </m:r>
                    <m:r>
                      <m:rPr>
                        <m:nor/>
                      </m:rPr>
                      <a:rPr lang="ar-DZ" i="1"/>
                      <m:t> </m:t>
                    </m:r>
                    <m:r>
                      <m:rPr>
                        <m:nor/>
                      </m:rPr>
                      <a:rPr lang="fr-FR" i="1"/>
                      <m:t>m</m:t>
                    </m:r>
                  </m:oMath>
                </a14:m>
                <a:r>
                  <a:rPr lang="fr-FR" dirty="0"/>
                  <a:t>, perméabilité </a:t>
                </a:r>
                <a14:m>
                  <m:oMath xmlns:m="http://schemas.openxmlformats.org/officeDocument/2006/math">
                    <m:sSub>
                      <m:sSubPr>
                        <m:ctrlPr>
                          <a:rPr lang="ar-DZ" i="1">
                            <a:latin typeface="Cambria Math" panose="02040503050406030204" pitchFamily="18" charset="0"/>
                          </a:rPr>
                        </m:ctrlPr>
                      </m:sSubPr>
                      <m:e>
                        <m:r>
                          <a:rPr lang="ar-DZ" i="1">
                            <a:latin typeface="Cambria Math" panose="02040503050406030204" pitchFamily="18" charset="0"/>
                          </a:rPr>
                          <m:t>𝑘</m:t>
                        </m:r>
                      </m:e>
                      <m:sub>
                        <m:r>
                          <a:rPr lang="ar-DZ">
                            <a:latin typeface="Cambria Math" panose="02040503050406030204" pitchFamily="18" charset="0"/>
                          </a:rPr>
                          <m:t>2</m:t>
                        </m:r>
                      </m:sub>
                    </m:sSub>
                    <m:r>
                      <a:rPr lang="ar-DZ">
                        <a:latin typeface="Cambria Math" panose="02040503050406030204" pitchFamily="18" charset="0"/>
                      </a:rPr>
                      <m:t>=</m:t>
                    </m:r>
                    <m:r>
                      <a:rPr lang="ar-DZ">
                        <a:latin typeface="Cambria Math" panose="02040503050406030204" pitchFamily="18" charset="0"/>
                      </a:rPr>
                      <m:t>5</m:t>
                    </m:r>
                    <m:r>
                      <a:rPr lang="ar-DZ">
                        <a:latin typeface="Cambria Math" panose="02040503050406030204" pitchFamily="18" charset="0"/>
                      </a:rPr>
                      <m:t>,</m:t>
                    </m:r>
                    <m:r>
                      <a:rPr lang="ar-DZ">
                        <a:latin typeface="Cambria Math" panose="02040503050406030204" pitchFamily="18" charset="0"/>
                      </a:rPr>
                      <m:t>0</m:t>
                    </m:r>
                    <m:r>
                      <a:rPr lang="ar-DZ">
                        <a:latin typeface="Cambria Math" panose="02040503050406030204" pitchFamily="18" charset="0"/>
                      </a:rPr>
                      <m:t>×</m:t>
                    </m:r>
                    <m:sSup>
                      <m:sSupPr>
                        <m:ctrlPr>
                          <a:rPr lang="ar-DZ" i="1">
                            <a:latin typeface="Cambria Math" panose="02040503050406030204" pitchFamily="18" charset="0"/>
                          </a:rPr>
                        </m:ctrlPr>
                      </m:sSupPr>
                      <m:e>
                        <m:r>
                          <a:rPr lang="ar-DZ">
                            <a:latin typeface="Cambria Math" panose="02040503050406030204" pitchFamily="18" charset="0"/>
                          </a:rPr>
                          <m:t>10</m:t>
                        </m:r>
                      </m:e>
                      <m:sup>
                        <m:r>
                          <a:rPr lang="ar-DZ">
                            <a:latin typeface="Cambria Math" panose="02040503050406030204" pitchFamily="18" charset="0"/>
                          </a:rPr>
                          <m:t>−</m:t>
                        </m:r>
                        <m:r>
                          <a:rPr lang="ar-DZ">
                            <a:latin typeface="Cambria Math" panose="02040503050406030204" pitchFamily="18" charset="0"/>
                          </a:rPr>
                          <m:t>5</m:t>
                        </m:r>
                      </m:sup>
                    </m:sSup>
                    <m:r>
                      <m:rPr>
                        <m:nor/>
                      </m:rPr>
                      <a:rPr lang="ar-DZ" i="1"/>
                      <m:t> </m:t>
                    </m:r>
                    <m:r>
                      <m:rPr>
                        <m:nor/>
                      </m:rPr>
                      <a:rPr lang="fr-FR" i="1"/>
                      <m:t>m</m:t>
                    </m:r>
                    <m:r>
                      <m:rPr>
                        <m:nor/>
                      </m:rPr>
                      <a:rPr lang="fr-FR" i="1"/>
                      <m:t>/</m:t>
                    </m:r>
                    <m:r>
                      <m:rPr>
                        <m:nor/>
                      </m:rPr>
                      <a:rPr lang="fr-FR" i="1"/>
                      <m:t>s</m:t>
                    </m:r>
                  </m:oMath>
                </a14:m>
                <a:endParaRPr lang="fr-FR" dirty="0"/>
              </a:p>
              <a:p>
                <a:r>
                  <a:rPr lang="fr-FR" dirty="0"/>
                  <a:t>Couche 3: épaisseur </a:t>
                </a:r>
                <a14:m>
                  <m:oMath xmlns:m="http://schemas.openxmlformats.org/officeDocument/2006/math">
                    <m:sSub>
                      <m:sSubPr>
                        <m:ctrlPr>
                          <a:rPr lang="ar-DZ" i="1">
                            <a:latin typeface="Cambria Math" panose="02040503050406030204" pitchFamily="18" charset="0"/>
                          </a:rPr>
                        </m:ctrlPr>
                      </m:sSubPr>
                      <m:e>
                        <m:r>
                          <a:rPr lang="ar-DZ" i="1">
                            <a:latin typeface="Cambria Math" panose="02040503050406030204" pitchFamily="18" charset="0"/>
                          </a:rPr>
                          <m:t>𝐻</m:t>
                        </m:r>
                      </m:e>
                      <m:sub>
                        <m:r>
                          <a:rPr lang="ar-DZ">
                            <a:latin typeface="Cambria Math" panose="02040503050406030204" pitchFamily="18" charset="0"/>
                          </a:rPr>
                          <m:t>3</m:t>
                        </m:r>
                      </m:sub>
                    </m:sSub>
                    <m:r>
                      <a:rPr lang="ar-DZ">
                        <a:latin typeface="Cambria Math" panose="02040503050406030204" pitchFamily="18" charset="0"/>
                      </a:rPr>
                      <m:t>=</m:t>
                    </m:r>
                    <m:r>
                      <a:rPr lang="ar-DZ">
                        <a:latin typeface="Cambria Math" panose="02040503050406030204" pitchFamily="18" charset="0"/>
                      </a:rPr>
                      <m:t>5</m:t>
                    </m:r>
                    <m:r>
                      <a:rPr lang="ar-DZ">
                        <a:latin typeface="Cambria Math" panose="02040503050406030204" pitchFamily="18" charset="0"/>
                      </a:rPr>
                      <m:t>,</m:t>
                    </m:r>
                    <m:r>
                      <a:rPr lang="ar-DZ">
                        <a:latin typeface="Cambria Math" panose="02040503050406030204" pitchFamily="18" charset="0"/>
                      </a:rPr>
                      <m:t>0</m:t>
                    </m:r>
                    <m:r>
                      <m:rPr>
                        <m:nor/>
                      </m:rPr>
                      <a:rPr lang="ar-DZ" i="1"/>
                      <m:t> </m:t>
                    </m:r>
                    <m:r>
                      <m:rPr>
                        <m:nor/>
                      </m:rPr>
                      <a:rPr lang="fr-FR" i="1"/>
                      <m:t>m</m:t>
                    </m:r>
                  </m:oMath>
                </a14:m>
                <a:r>
                  <a:rPr lang="fr-FR" dirty="0"/>
                  <a:t>, perméabilité </a:t>
                </a:r>
                <a14:m>
                  <m:oMath xmlns:m="http://schemas.openxmlformats.org/officeDocument/2006/math">
                    <m:sSub>
                      <m:sSubPr>
                        <m:ctrlPr>
                          <a:rPr lang="ar-DZ" i="1">
                            <a:latin typeface="Cambria Math" panose="02040503050406030204" pitchFamily="18" charset="0"/>
                          </a:rPr>
                        </m:ctrlPr>
                      </m:sSubPr>
                      <m:e>
                        <m:r>
                          <a:rPr lang="ar-DZ" i="1">
                            <a:latin typeface="Cambria Math" panose="02040503050406030204" pitchFamily="18" charset="0"/>
                          </a:rPr>
                          <m:t>𝑘</m:t>
                        </m:r>
                      </m:e>
                      <m:sub>
                        <m:r>
                          <a:rPr lang="ar-DZ">
                            <a:latin typeface="Cambria Math" panose="02040503050406030204" pitchFamily="18" charset="0"/>
                          </a:rPr>
                          <m:t>3</m:t>
                        </m:r>
                      </m:sub>
                    </m:sSub>
                    <m:r>
                      <a:rPr lang="ar-DZ">
                        <a:latin typeface="Cambria Math" panose="02040503050406030204" pitchFamily="18" charset="0"/>
                      </a:rPr>
                      <m:t>=</m:t>
                    </m:r>
                    <m:r>
                      <a:rPr lang="ar-DZ">
                        <a:latin typeface="Cambria Math" panose="02040503050406030204" pitchFamily="18" charset="0"/>
                      </a:rPr>
                      <m:t>1</m:t>
                    </m:r>
                    <m:r>
                      <a:rPr lang="ar-DZ">
                        <a:latin typeface="Cambria Math" panose="02040503050406030204" pitchFamily="18" charset="0"/>
                      </a:rPr>
                      <m:t>,</m:t>
                    </m:r>
                    <m:r>
                      <a:rPr lang="ar-DZ">
                        <a:latin typeface="Cambria Math" panose="02040503050406030204" pitchFamily="18" charset="0"/>
                      </a:rPr>
                      <m:t>0</m:t>
                    </m:r>
                    <m:r>
                      <a:rPr lang="ar-DZ">
                        <a:latin typeface="Cambria Math" panose="02040503050406030204" pitchFamily="18" charset="0"/>
                      </a:rPr>
                      <m:t>×</m:t>
                    </m:r>
                    <m:sSup>
                      <m:sSupPr>
                        <m:ctrlPr>
                          <a:rPr lang="ar-DZ" i="1">
                            <a:latin typeface="Cambria Math" panose="02040503050406030204" pitchFamily="18" charset="0"/>
                          </a:rPr>
                        </m:ctrlPr>
                      </m:sSupPr>
                      <m:e>
                        <m:r>
                          <a:rPr lang="ar-DZ">
                            <a:latin typeface="Cambria Math" panose="02040503050406030204" pitchFamily="18" charset="0"/>
                          </a:rPr>
                          <m:t>10</m:t>
                        </m:r>
                      </m:e>
                      <m:sup>
                        <m:r>
                          <a:rPr lang="ar-DZ">
                            <a:latin typeface="Cambria Math" panose="02040503050406030204" pitchFamily="18" charset="0"/>
                          </a:rPr>
                          <m:t>−</m:t>
                        </m:r>
                        <m:r>
                          <a:rPr lang="ar-DZ">
                            <a:latin typeface="Cambria Math" panose="02040503050406030204" pitchFamily="18" charset="0"/>
                          </a:rPr>
                          <m:t>4</m:t>
                        </m:r>
                      </m:sup>
                    </m:sSup>
                    <m:r>
                      <m:rPr>
                        <m:nor/>
                      </m:rPr>
                      <a:rPr lang="ar-DZ" i="1"/>
                      <m:t> </m:t>
                    </m:r>
                    <m:r>
                      <m:rPr>
                        <m:nor/>
                      </m:rPr>
                      <a:rPr lang="fr-FR" i="1"/>
                      <m:t>m</m:t>
                    </m:r>
                    <m:r>
                      <m:rPr>
                        <m:nor/>
                      </m:rPr>
                      <a:rPr lang="fr-FR" i="1"/>
                      <m:t>/</m:t>
                    </m:r>
                    <m:r>
                      <m:rPr>
                        <m:nor/>
                      </m:rPr>
                      <a:rPr lang="fr-FR" i="1"/>
                      <m:t>s</m:t>
                    </m:r>
                  </m:oMath>
                </a14:m>
                <a:endParaRPr lang="fr-FR" dirty="0"/>
              </a:p>
              <a:p>
                <a:pPr marL="457200" indent="-457200">
                  <a:buFont typeface="+mj-lt"/>
                  <a:buAutoNum type="arabicPeriod"/>
                </a:pPr>
                <a:r>
                  <a:rPr lang="fr-FR" dirty="0"/>
                  <a:t>Calculer la perméabilité équivalente horizontale </a:t>
                </a:r>
                <a14:m>
                  <m:oMath xmlns:m="http://schemas.openxmlformats.org/officeDocument/2006/math">
                    <m:sSub>
                      <m:sSubPr>
                        <m:ctrlPr>
                          <a:rPr lang="ar-DZ" i="1">
                            <a:latin typeface="Cambria Math" panose="02040503050406030204" pitchFamily="18" charset="0"/>
                          </a:rPr>
                        </m:ctrlPr>
                      </m:sSubPr>
                      <m:e>
                        <m:r>
                          <a:rPr lang="ar-DZ" i="1">
                            <a:latin typeface="Cambria Math" panose="02040503050406030204" pitchFamily="18" charset="0"/>
                          </a:rPr>
                          <m:t>𝑘</m:t>
                        </m:r>
                      </m:e>
                      <m:sub>
                        <m:r>
                          <a:rPr lang="ar-DZ" i="1">
                            <a:latin typeface="Cambria Math" panose="02040503050406030204" pitchFamily="18" charset="0"/>
                          </a:rPr>
                          <m:t>h</m:t>
                        </m:r>
                      </m:sub>
                    </m:sSub>
                  </m:oMath>
                </a14:m>
                <a:r>
                  <a:rPr lang="ar-DZ" dirty="0"/>
                  <a:t> </a:t>
                </a:r>
                <a:r>
                  <a:rPr lang="fr-FR" dirty="0"/>
                  <a:t>du terrain, en supposant un écoulement parallèle au plan de stratification. ​</a:t>
                </a:r>
              </a:p>
              <a:p>
                <a:pPr marL="457200" indent="-457200">
                  <a:buFont typeface="+mj-lt"/>
                  <a:buAutoNum type="arabicPeriod"/>
                </a:pPr>
                <a:r>
                  <a:rPr lang="fr-FR" dirty="0"/>
                  <a:t>Calculer la perméabilité équivalente verticale </a:t>
                </a:r>
                <a14:m>
                  <m:oMath xmlns:m="http://schemas.openxmlformats.org/officeDocument/2006/math">
                    <m:sSub>
                      <m:sSubPr>
                        <m:ctrlPr>
                          <a:rPr lang="ar-DZ" i="1">
                            <a:latin typeface="Cambria Math" panose="02040503050406030204" pitchFamily="18" charset="0"/>
                          </a:rPr>
                        </m:ctrlPr>
                      </m:sSubPr>
                      <m:e>
                        <m:r>
                          <a:rPr lang="ar-DZ" i="1">
                            <a:latin typeface="Cambria Math" panose="02040503050406030204" pitchFamily="18" charset="0"/>
                          </a:rPr>
                          <m:t>𝑘</m:t>
                        </m:r>
                      </m:e>
                      <m:sub>
                        <m:r>
                          <a:rPr lang="ar-DZ" i="1">
                            <a:latin typeface="Cambria Math" panose="02040503050406030204" pitchFamily="18" charset="0"/>
                          </a:rPr>
                          <m:t>𝑣</m:t>
                        </m:r>
                      </m:sub>
                    </m:sSub>
                  </m:oMath>
                </a14:m>
                <a:r>
                  <a:rPr lang="ar-DZ" dirty="0"/>
                  <a:t> </a:t>
                </a:r>
                <a:r>
                  <a:rPr lang="fr-FR" dirty="0"/>
                  <a:t>du même terrain, en supposant un écoulement perpendiculaire au plan de stratification.</a:t>
                </a:r>
              </a:p>
              <a:p>
                <a:pPr marL="457200" indent="-457200">
                  <a:buFont typeface="+mj-lt"/>
                  <a:buAutoNum type="arabicPeriod"/>
                </a:pPr>
                <a:r>
                  <a:rPr lang="fr-FR" dirty="0"/>
                  <a:t> Comparer les valeurs obtenues et conclure sur l’anisotropie de la perméabilité de ce sol stratifié.</a:t>
                </a:r>
              </a:p>
              <a:p>
                <a:endParaRPr lang="fr-FR" dirty="0"/>
              </a:p>
            </p:txBody>
          </p:sp>
        </mc:Choice>
        <mc:Fallback xmlns="">
          <p:sp>
            <p:nvSpPr>
              <p:cNvPr id="3" name="Espace réservé du contenu 2">
                <a:extLst>
                  <a:ext uri="{FF2B5EF4-FFF2-40B4-BE49-F238E27FC236}">
                    <a16:creationId xmlns:a16="http://schemas.microsoft.com/office/drawing/2014/main" id="{9F3FCED1-51C5-1061-BB40-0CF223FB1978}"/>
                  </a:ext>
                </a:extLst>
              </p:cNvPr>
              <p:cNvSpPr>
                <a:spLocks noGrp="1" noRot="1" noChangeAspect="1" noMove="1" noResize="1" noEditPoints="1" noAdjustHandles="1" noChangeArrowheads="1" noChangeShapeType="1" noTextEdit="1"/>
              </p:cNvSpPr>
              <p:nvPr>
                <p:ph idx="1"/>
              </p:nvPr>
            </p:nvSpPr>
            <p:spPr>
              <a:blipFill>
                <a:blip r:embed="rId2"/>
                <a:stretch>
                  <a:fillRect l="-845" t="-1715" r="-1105"/>
                </a:stretch>
              </a:blipFill>
            </p:spPr>
            <p:txBody>
              <a:bodyPr/>
              <a:lstStyle/>
              <a:p>
                <a:r>
                  <a:rPr lang="fr-FR">
                    <a:noFill/>
                  </a:rPr>
                  <a:t> </a:t>
                </a:r>
              </a:p>
            </p:txBody>
          </p:sp>
        </mc:Fallback>
      </mc:AlternateContent>
      <p:sp>
        <p:nvSpPr>
          <p:cNvPr id="4" name="Espace réservé du numéro de diapositive 3">
            <a:extLst>
              <a:ext uri="{FF2B5EF4-FFF2-40B4-BE49-F238E27FC236}">
                <a16:creationId xmlns:a16="http://schemas.microsoft.com/office/drawing/2014/main" id="{E81E15EA-C909-4766-86CF-A778A11E96EA}"/>
              </a:ext>
            </a:extLst>
          </p:cNvPr>
          <p:cNvSpPr>
            <a:spLocks noGrp="1"/>
          </p:cNvSpPr>
          <p:nvPr>
            <p:ph type="sldNum" sz="quarter" idx="12"/>
          </p:nvPr>
        </p:nvSpPr>
        <p:spPr/>
        <p:txBody>
          <a:bodyPr/>
          <a:lstStyle/>
          <a:p>
            <a:pPr rtl="0"/>
            <a:fld id="{9CD8D479-8942-46E8-A226-A4E01F7A105C}" type="slidenum">
              <a:rPr lang="fr-FR" noProof="0" smtClean="0"/>
              <a:t>40</a:t>
            </a:fld>
            <a:endParaRPr lang="fr-FR" noProof="0" dirty="0"/>
          </a:p>
        </p:txBody>
      </p:sp>
      <p:sp>
        <p:nvSpPr>
          <p:cNvPr id="5" name="Espace réservé de la date 4">
            <a:extLst>
              <a:ext uri="{FF2B5EF4-FFF2-40B4-BE49-F238E27FC236}">
                <a16:creationId xmlns:a16="http://schemas.microsoft.com/office/drawing/2014/main" id="{4863AF22-84AD-5FD1-2B89-99C4673371CD}"/>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E0F9D76C-35B8-4542-2464-B32E1399F430}"/>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26939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60134-989A-9EE2-8791-F1D053E6C93A}"/>
              </a:ext>
            </a:extLst>
          </p:cNvPr>
          <p:cNvSpPr>
            <a:spLocks noGrp="1"/>
          </p:cNvSpPr>
          <p:nvPr>
            <p:ph type="title"/>
          </p:nvPr>
        </p:nvSpPr>
        <p:spPr>
          <a:xfrm>
            <a:off x="1261436" y="58917"/>
            <a:ext cx="9371949" cy="718323"/>
          </a:xfrm>
        </p:spPr>
        <p:txBody>
          <a:bodyPr/>
          <a:lstStyle/>
          <a:p>
            <a:r>
              <a:rPr lang="fr-FR" b="1" dirty="0">
                <a:effectLst>
                  <a:outerShdw blurRad="38100" dist="38100" dir="2700000" algn="tl">
                    <a:srgbClr val="000000">
                      <a:alpha val="43137"/>
                    </a:srgbClr>
                  </a:outerShdw>
                </a:effectLst>
              </a:rPr>
              <a:t>Conclusion </a:t>
            </a:r>
          </a:p>
        </p:txBody>
      </p:sp>
      <p:sp>
        <p:nvSpPr>
          <p:cNvPr id="3" name="Espace réservé du contenu 2">
            <a:extLst>
              <a:ext uri="{FF2B5EF4-FFF2-40B4-BE49-F238E27FC236}">
                <a16:creationId xmlns:a16="http://schemas.microsoft.com/office/drawing/2014/main" id="{D89BB395-F574-38C2-8E6F-CCED98413036}"/>
              </a:ext>
            </a:extLst>
          </p:cNvPr>
          <p:cNvSpPr>
            <a:spLocks noGrp="1"/>
          </p:cNvSpPr>
          <p:nvPr>
            <p:ph idx="1"/>
          </p:nvPr>
        </p:nvSpPr>
        <p:spPr>
          <a:xfrm>
            <a:off x="662940" y="777240"/>
            <a:ext cx="11292840" cy="5852160"/>
          </a:xfrm>
        </p:spPr>
        <p:txBody>
          <a:bodyPr>
            <a:normAutofit/>
          </a:bodyPr>
          <a:lstStyle/>
          <a:p>
            <a:pPr>
              <a:lnSpc>
                <a:spcPct val="100000"/>
              </a:lnSpc>
            </a:pPr>
            <a:r>
              <a:rPr lang="fr-FR" sz="2800" dirty="0"/>
              <a:t>L’eau influence directement la résistance, la compressibilité, le gonflement-retrait et la stabilité globale des sols, qu’ils soient utilisés en fondation, en talus ou en ouvrage de soutènement. Ses différentes formes (eau de constitution, eau adsorbée, eau capillaire, eau libre) conditionnent la rétention, l’évaporation et les transferts internes, donc l’évolution des états de contrainte et de déformation dans le temps.</a:t>
            </a:r>
          </a:p>
          <a:p>
            <a:pPr>
              <a:lnSpc>
                <a:spcPct val="100000"/>
              </a:lnSpc>
            </a:pPr>
            <a:r>
              <a:rPr lang="fr-FR" sz="2800" dirty="0"/>
              <a:t>Au final, la maîtrise de ces concepts (formes de l’eau, lois d’écoulement, perméabilité, nappes et anisotropie) fournit les outils indispensables pour prévoir l’impact de l’eau sur les sols et pour concevoir des solutions de drainage, de fondation et de protection adaptées. Elle constitue un socle de compétences pour aborder les études géotechniques avancées, l’hydrogéologie appliquée et la gestion durable des ressources en eau dans les projets de génie civil et d’aménagement.</a:t>
            </a:r>
          </a:p>
        </p:txBody>
      </p:sp>
      <p:sp>
        <p:nvSpPr>
          <p:cNvPr id="4" name="Espace réservé du numéro de diapositive 3">
            <a:extLst>
              <a:ext uri="{FF2B5EF4-FFF2-40B4-BE49-F238E27FC236}">
                <a16:creationId xmlns:a16="http://schemas.microsoft.com/office/drawing/2014/main" id="{91ADECCF-D3B2-2ED0-B9A4-589F3853304A}"/>
              </a:ext>
            </a:extLst>
          </p:cNvPr>
          <p:cNvSpPr>
            <a:spLocks noGrp="1"/>
          </p:cNvSpPr>
          <p:nvPr>
            <p:ph type="sldNum" sz="quarter" idx="12"/>
          </p:nvPr>
        </p:nvSpPr>
        <p:spPr/>
        <p:txBody>
          <a:bodyPr/>
          <a:lstStyle/>
          <a:p>
            <a:pPr rtl="0"/>
            <a:fld id="{9CD8D479-8942-46E8-A226-A4E01F7A105C}" type="slidenum">
              <a:rPr lang="fr-FR" noProof="0" smtClean="0"/>
              <a:t>41</a:t>
            </a:fld>
            <a:endParaRPr lang="fr-FR" noProof="0" dirty="0"/>
          </a:p>
        </p:txBody>
      </p:sp>
      <p:sp>
        <p:nvSpPr>
          <p:cNvPr id="5" name="Espace réservé de la date 4">
            <a:extLst>
              <a:ext uri="{FF2B5EF4-FFF2-40B4-BE49-F238E27FC236}">
                <a16:creationId xmlns:a16="http://schemas.microsoft.com/office/drawing/2014/main" id="{4005A916-A546-3A78-BB1D-BC0F6F301564}"/>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A4B66264-8B39-295A-45DD-6016B4080928}"/>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396333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algn="ctr" rtl="0"/>
            <a:r>
              <a:rPr lang="fr-FR" dirty="0"/>
              <a:t>Avez-vous des questions?</a:t>
            </a:r>
          </a:p>
        </p:txBody>
      </p:sp>
      <p:sp>
        <p:nvSpPr>
          <p:cNvPr id="5" name="Espace réservé du texte 4"/>
          <p:cNvSpPr>
            <a:spLocks noGrp="1"/>
          </p:cNvSpPr>
          <p:nvPr>
            <p:ph type="body" idx="1"/>
          </p:nvPr>
        </p:nvSpPr>
        <p:spPr/>
        <p:txBody>
          <a:bodyPr rtlCol="0"/>
          <a:lstStyle/>
          <a:p>
            <a:pPr rtl="0"/>
            <a:endParaRPr lang="fr-FR"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4">
            <a:extLst>
              <a:ext uri="{FF2B5EF4-FFF2-40B4-BE49-F238E27FC236}">
                <a16:creationId xmlns:a16="http://schemas.microsoft.com/office/drawing/2014/main" id="{36874D9F-4B3D-28F1-5D1D-9DB05A589CDD}"/>
              </a:ext>
            </a:extLst>
          </p:cNvPr>
          <p:cNvSpPr>
            <a:spLocks noGrp="1" noChangeArrowheads="1"/>
          </p:cNvSpPr>
          <p:nvPr>
            <p:ph idx="1"/>
          </p:nvPr>
        </p:nvSpPr>
        <p:spPr>
          <a:xfrm>
            <a:off x="2461260" y="185102"/>
            <a:ext cx="8934450" cy="5849938"/>
          </a:xfrm>
        </p:spPr>
        <p:txBody>
          <a:bodyPr>
            <a:normAutofit/>
          </a:bodyPr>
          <a:lstStyle/>
          <a:p>
            <a:pPr eaLnBrk="1" hangingPunct="1"/>
            <a:r>
              <a:rPr lang="fr-FR" altLang="fr-FR" sz="2800" u="sng" dirty="0"/>
              <a:t>Hydrogéologie: </a:t>
            </a:r>
            <a:r>
              <a:rPr lang="fr-FR" altLang="fr-FR" sz="2800" dirty="0"/>
              <a:t>science qui étudie le comportement de l’eau dans le sol.</a:t>
            </a:r>
          </a:p>
          <a:p>
            <a:pPr eaLnBrk="1" hangingPunct="1">
              <a:buFont typeface="Arial" panose="020B0604020202020204" pitchFamily="34" charset="0"/>
              <a:buChar char="−"/>
            </a:pPr>
            <a:r>
              <a:rPr lang="fr-FR" altLang="fr-FR" sz="2800" dirty="0"/>
              <a:t>Espace traversé: Localisation, nature des roches, interactions eau/roche, hormis les caractéristiques des eaux souterraines, elle détermine leur distribution dans le temps et dans l’espace.</a:t>
            </a:r>
          </a:p>
          <a:p>
            <a:pPr eaLnBrk="1" hangingPunct="1">
              <a:buFont typeface="Arial" panose="020B0604020202020204" pitchFamily="34" charset="0"/>
              <a:buChar char="−"/>
            </a:pPr>
            <a:r>
              <a:rPr lang="fr-FR" altLang="fr-FR" sz="2800" dirty="0"/>
              <a:t>Ecoulement souterrain: vitesse, débit, coefficient d ’emmagasinement…etc. ainsi que les caractéristiques physico-chimiques.</a:t>
            </a:r>
          </a:p>
          <a:p>
            <a:pPr eaLnBrk="1" hangingPunct="1">
              <a:buFont typeface="Arial" panose="020B0604020202020204" pitchFamily="34" charset="0"/>
              <a:buChar char="−"/>
            </a:pPr>
            <a:endParaRPr lang="fr-FR" altLang="fr-FR" sz="2800" dirty="0"/>
          </a:p>
          <a:p>
            <a:pPr eaLnBrk="1" hangingPunct="1">
              <a:buFont typeface="Arial" panose="020B0604020202020204" pitchFamily="34" charset="0"/>
              <a:buChar char="−"/>
            </a:pPr>
            <a:r>
              <a:rPr lang="fr-FR" altLang="fr-FR" sz="2800" dirty="0">
                <a:solidFill>
                  <a:srgbClr val="FF0000"/>
                </a:solidFill>
              </a:rPr>
              <a:t>Aquifère</a:t>
            </a:r>
            <a:r>
              <a:rPr lang="fr-FR" altLang="fr-FR" sz="2800" dirty="0"/>
              <a:t>: « aqua »=eau; « fera »= porter. Est la couche géologique contenant l’eau.</a:t>
            </a:r>
          </a:p>
          <a:p>
            <a:pPr eaLnBrk="1" hangingPunct="1">
              <a:buFont typeface="Arial" panose="020B0604020202020204" pitchFamily="34" charset="0"/>
              <a:buChar char="−"/>
            </a:pPr>
            <a:r>
              <a:rPr lang="fr-FR" altLang="fr-FR" sz="2800" dirty="0">
                <a:solidFill>
                  <a:srgbClr val="FF0000"/>
                </a:solidFill>
              </a:rPr>
              <a:t>La nappe</a:t>
            </a:r>
            <a:r>
              <a:rPr lang="fr-FR" altLang="fr-FR" sz="2800" dirty="0"/>
              <a:t>: est formée de l’eau contenu dans l’aquifère</a:t>
            </a:r>
            <a:r>
              <a:rPr lang="fr-FR" altLang="fr-FR" sz="3200" dirty="0"/>
              <a:t>.</a:t>
            </a:r>
          </a:p>
          <a:p>
            <a:pPr eaLnBrk="1" hangingPunct="1">
              <a:buFontTx/>
              <a:buNone/>
            </a:pPr>
            <a:endParaRPr lang="fr-FR" altLang="fr-FR" sz="3200" dirty="0"/>
          </a:p>
          <a:p>
            <a:pPr eaLnBrk="1" hangingPunct="1"/>
            <a:endParaRPr lang="fr-FR" altLang="fr-FR" sz="3200" u="sng" dirty="0"/>
          </a:p>
        </p:txBody>
      </p:sp>
      <p:sp>
        <p:nvSpPr>
          <p:cNvPr id="7171" name="Espace réservé du numéro de diapositive 1">
            <a:extLst>
              <a:ext uri="{FF2B5EF4-FFF2-40B4-BE49-F238E27FC236}">
                <a16:creationId xmlns:a16="http://schemas.microsoft.com/office/drawing/2014/main" id="{3DCB5862-024D-8368-1CC5-1628287439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2AA40B9-BB64-4D56-99D5-545975185ED3}" type="slidenum">
              <a:rPr lang="fr-FR" altLang="fr-FR" sz="1400"/>
              <a:pPr>
                <a:spcBef>
                  <a:spcPct val="0"/>
                </a:spcBef>
                <a:buFontTx/>
                <a:buNone/>
              </a:pPr>
              <a:t>5</a:t>
            </a:fld>
            <a:endParaRPr lang="fr-FR" altLang="fr-FR" sz="1400"/>
          </a:p>
        </p:txBody>
      </p:sp>
      <p:pic>
        <p:nvPicPr>
          <p:cNvPr id="7172" name="Picture 2">
            <a:extLst>
              <a:ext uri="{FF2B5EF4-FFF2-40B4-BE49-F238E27FC236}">
                <a16:creationId xmlns:a16="http://schemas.microsoft.com/office/drawing/2014/main" id="{1D56F302-B0EF-9AEE-D601-784C39F70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38" t="59007" r="75319" b="33015"/>
          <a:stretch>
            <a:fillRect/>
          </a:stretch>
        </p:blipFill>
        <p:spPr bwMode="auto">
          <a:xfrm>
            <a:off x="1524000" y="4387851"/>
            <a:ext cx="8397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73" name="Picture 2">
            <a:extLst>
              <a:ext uri="{FF2B5EF4-FFF2-40B4-BE49-F238E27FC236}">
                <a16:creationId xmlns:a16="http://schemas.microsoft.com/office/drawing/2014/main" id="{DBCF7CB3-EA43-1DF3-E766-535149537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38" t="59007" r="75319" b="33015"/>
          <a:stretch>
            <a:fillRect/>
          </a:stretch>
        </p:blipFill>
        <p:spPr bwMode="auto">
          <a:xfrm>
            <a:off x="1524000" y="5227639"/>
            <a:ext cx="83978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95180-82DA-B1FA-9317-D454AEF9165D}"/>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3E356FB1-282F-369B-B1E7-DC8E5311C557}"/>
              </a:ext>
            </a:extLst>
          </p:cNvPr>
          <p:cNvPicPr>
            <a:picLocks noGrp="1" noChangeAspect="1"/>
          </p:cNvPicPr>
          <p:nvPr>
            <p:ph idx="1"/>
          </p:nvPr>
        </p:nvPicPr>
        <p:blipFill>
          <a:blip r:embed="rId2"/>
          <a:stretch>
            <a:fillRect/>
          </a:stretch>
        </p:blipFill>
        <p:spPr>
          <a:xfrm>
            <a:off x="410402" y="526546"/>
            <a:ext cx="11427597" cy="5804907"/>
          </a:xfrm>
          <a:prstGeom prst="rect">
            <a:avLst/>
          </a:prstGeom>
        </p:spPr>
      </p:pic>
      <p:sp>
        <p:nvSpPr>
          <p:cNvPr id="4" name="Espace réservé du numéro de diapositive 3">
            <a:extLst>
              <a:ext uri="{FF2B5EF4-FFF2-40B4-BE49-F238E27FC236}">
                <a16:creationId xmlns:a16="http://schemas.microsoft.com/office/drawing/2014/main" id="{CE1B2CC1-0A00-D510-42AD-C403320A25C6}"/>
              </a:ext>
            </a:extLst>
          </p:cNvPr>
          <p:cNvSpPr>
            <a:spLocks noGrp="1"/>
          </p:cNvSpPr>
          <p:nvPr>
            <p:ph type="sldNum" sz="quarter" idx="12"/>
          </p:nvPr>
        </p:nvSpPr>
        <p:spPr/>
        <p:txBody>
          <a:bodyPr/>
          <a:lstStyle/>
          <a:p>
            <a:pPr rtl="0"/>
            <a:fld id="{9CD8D479-8942-46E8-A226-A4E01F7A105C}" type="slidenum">
              <a:rPr lang="fr-FR" noProof="0" smtClean="0"/>
              <a:t>6</a:t>
            </a:fld>
            <a:endParaRPr lang="fr-FR" noProof="0" dirty="0"/>
          </a:p>
        </p:txBody>
      </p:sp>
      <p:sp>
        <p:nvSpPr>
          <p:cNvPr id="5" name="Espace réservé de la date 4">
            <a:extLst>
              <a:ext uri="{FF2B5EF4-FFF2-40B4-BE49-F238E27FC236}">
                <a16:creationId xmlns:a16="http://schemas.microsoft.com/office/drawing/2014/main" id="{6E28861D-DE2E-CA95-99D6-CB24D007CE03}"/>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C8113C10-D1C3-1C62-249E-907D5C0715A3}"/>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283026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D89BE-522C-9B5C-5914-2A2FD425846B}"/>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Nappes souterraines : </a:t>
            </a:r>
          </a:p>
        </p:txBody>
      </p:sp>
      <p:sp>
        <p:nvSpPr>
          <p:cNvPr id="3" name="Espace réservé du contenu 2">
            <a:extLst>
              <a:ext uri="{FF2B5EF4-FFF2-40B4-BE49-F238E27FC236}">
                <a16:creationId xmlns:a16="http://schemas.microsoft.com/office/drawing/2014/main" id="{C8B0B1D8-AB79-87DF-E308-F5C28C5EA65B}"/>
              </a:ext>
            </a:extLst>
          </p:cNvPr>
          <p:cNvSpPr>
            <a:spLocks noGrp="1"/>
          </p:cNvSpPr>
          <p:nvPr>
            <p:ph idx="1"/>
          </p:nvPr>
        </p:nvSpPr>
        <p:spPr/>
        <p:txBody>
          <a:bodyPr>
            <a:normAutofit/>
          </a:bodyPr>
          <a:lstStyle/>
          <a:p>
            <a:r>
              <a:rPr lang="fr-FR" sz="2800" dirty="0"/>
              <a:t>Lorsque les sols sont saturés, que l’eau est libre de circuler et qu’un gradient hydraulique apparaît, on parle alors de nappe souterraine.</a:t>
            </a:r>
          </a:p>
        </p:txBody>
      </p:sp>
      <p:sp>
        <p:nvSpPr>
          <p:cNvPr id="4" name="Espace réservé du numéro de diapositive 3">
            <a:extLst>
              <a:ext uri="{FF2B5EF4-FFF2-40B4-BE49-F238E27FC236}">
                <a16:creationId xmlns:a16="http://schemas.microsoft.com/office/drawing/2014/main" id="{C05D4334-D1C8-4D54-95FB-0D092EAF1382}"/>
              </a:ext>
            </a:extLst>
          </p:cNvPr>
          <p:cNvSpPr>
            <a:spLocks noGrp="1"/>
          </p:cNvSpPr>
          <p:nvPr>
            <p:ph type="sldNum" sz="quarter" idx="12"/>
          </p:nvPr>
        </p:nvSpPr>
        <p:spPr/>
        <p:txBody>
          <a:bodyPr/>
          <a:lstStyle/>
          <a:p>
            <a:pPr rtl="0"/>
            <a:fld id="{9CD8D479-8942-46E8-A226-A4E01F7A105C}" type="slidenum">
              <a:rPr lang="fr-FR" noProof="0" smtClean="0"/>
              <a:t>7</a:t>
            </a:fld>
            <a:endParaRPr lang="fr-FR" noProof="0" dirty="0"/>
          </a:p>
        </p:txBody>
      </p:sp>
      <p:sp>
        <p:nvSpPr>
          <p:cNvPr id="5" name="Espace réservé de la date 4">
            <a:extLst>
              <a:ext uri="{FF2B5EF4-FFF2-40B4-BE49-F238E27FC236}">
                <a16:creationId xmlns:a16="http://schemas.microsoft.com/office/drawing/2014/main" id="{38B4EEEA-7902-0663-DCEE-33DE74AD76C6}"/>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182BDC0F-F7A0-3772-A86E-21FEB32DB5DD}"/>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366922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4C651-C89A-E5FC-F8C0-EBF5086C0EDA}"/>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9ABE8722-0676-8B03-413C-5FB07B2C2EF5}"/>
              </a:ext>
            </a:extLst>
          </p:cNvPr>
          <p:cNvPicPr>
            <a:picLocks noGrp="1" noChangeAspect="1"/>
          </p:cNvPicPr>
          <p:nvPr>
            <p:ph idx="1"/>
          </p:nvPr>
        </p:nvPicPr>
        <p:blipFill>
          <a:blip r:embed="rId2"/>
          <a:stretch>
            <a:fillRect/>
          </a:stretch>
        </p:blipFill>
        <p:spPr>
          <a:xfrm>
            <a:off x="543877" y="146844"/>
            <a:ext cx="11389043" cy="6585501"/>
          </a:xfrm>
          <a:prstGeom prst="rect">
            <a:avLst/>
          </a:prstGeom>
        </p:spPr>
      </p:pic>
      <p:sp>
        <p:nvSpPr>
          <p:cNvPr id="4" name="Espace réservé du numéro de diapositive 3">
            <a:extLst>
              <a:ext uri="{FF2B5EF4-FFF2-40B4-BE49-F238E27FC236}">
                <a16:creationId xmlns:a16="http://schemas.microsoft.com/office/drawing/2014/main" id="{FD739837-3B1C-5655-E195-280CE88FA3B9}"/>
              </a:ext>
            </a:extLst>
          </p:cNvPr>
          <p:cNvSpPr>
            <a:spLocks noGrp="1"/>
          </p:cNvSpPr>
          <p:nvPr>
            <p:ph type="sldNum" sz="quarter" idx="12"/>
          </p:nvPr>
        </p:nvSpPr>
        <p:spPr/>
        <p:txBody>
          <a:bodyPr/>
          <a:lstStyle/>
          <a:p>
            <a:pPr rtl="0"/>
            <a:fld id="{9CD8D479-8942-46E8-A226-A4E01F7A105C}" type="slidenum">
              <a:rPr lang="fr-FR" noProof="0" smtClean="0"/>
              <a:t>8</a:t>
            </a:fld>
            <a:endParaRPr lang="fr-FR" noProof="0" dirty="0"/>
          </a:p>
        </p:txBody>
      </p:sp>
      <p:sp>
        <p:nvSpPr>
          <p:cNvPr id="5" name="Espace réservé de la date 4">
            <a:extLst>
              <a:ext uri="{FF2B5EF4-FFF2-40B4-BE49-F238E27FC236}">
                <a16:creationId xmlns:a16="http://schemas.microsoft.com/office/drawing/2014/main" id="{2D054C72-DF6F-D7D9-7F1C-F988C75090ED}"/>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C2D44F93-EC43-0E33-AFE2-91EF63D427AF}"/>
              </a:ext>
            </a:extLst>
          </p:cNvPr>
          <p:cNvSpPr>
            <a:spLocks noGrp="1"/>
          </p:cNvSpPr>
          <p:nvPr>
            <p:ph type="ftr" sz="quarter" idx="11"/>
          </p:nvPr>
        </p:nvSpPr>
        <p:spPr/>
        <p:txBody>
          <a:bodyPr/>
          <a:lstStyle/>
          <a:p>
            <a:pPr rtl="0"/>
            <a:r>
              <a:rPr lang="fr-FR" noProof="0"/>
              <a:t>Ajouter un pied de page</a:t>
            </a:r>
            <a:endParaRPr lang="fr-FR" noProof="0" dirty="0"/>
          </a:p>
        </p:txBody>
      </p:sp>
    </p:spTree>
    <p:extLst>
      <p:ext uri="{BB962C8B-B14F-4D97-AF65-F5344CB8AC3E}">
        <p14:creationId xmlns:p14="http://schemas.microsoft.com/office/powerpoint/2010/main" val="144505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C4B55D7-A8FA-210C-E4E1-C60DDAC8EDED}"/>
              </a:ext>
            </a:extLst>
          </p:cNvPr>
          <p:cNvSpPr>
            <a:spLocks noGrp="1"/>
          </p:cNvSpPr>
          <p:nvPr>
            <p:ph idx="1"/>
          </p:nvPr>
        </p:nvSpPr>
        <p:spPr>
          <a:xfrm>
            <a:off x="845820" y="285750"/>
            <a:ext cx="10755630" cy="6343650"/>
          </a:xfrm>
        </p:spPr>
        <p:txBody>
          <a:bodyPr>
            <a:normAutofit lnSpcReduction="10000"/>
          </a:bodyPr>
          <a:lstStyle/>
          <a:p>
            <a:r>
              <a:rPr lang="fr-FR" sz="2800" dirty="0"/>
              <a:t>Les terrains aquifères dans lesquels l’eau circule avec des débits importants. Ils sont constitués de sols ou de roches perméables </a:t>
            </a:r>
          </a:p>
          <a:p>
            <a:pPr marL="0" indent="0">
              <a:buNone/>
            </a:pPr>
            <a:r>
              <a:rPr lang="fr-FR" sz="2800" dirty="0"/>
              <a:t>➢ Les terrains </a:t>
            </a:r>
            <a:r>
              <a:rPr lang="fr-FR" sz="2800" dirty="0" err="1"/>
              <a:t>aquifuges</a:t>
            </a:r>
            <a:r>
              <a:rPr lang="fr-FR" sz="2800" dirty="0"/>
              <a:t> qui sont si peu perméables que les débits sont insignifiants. Ils se comportent donc comme des sols ou roches imperméables </a:t>
            </a:r>
          </a:p>
          <a:p>
            <a:pPr marL="0" indent="0">
              <a:buNone/>
            </a:pPr>
            <a:r>
              <a:rPr lang="fr-FR" sz="2800" dirty="0"/>
              <a:t>➢ Surface de la nappe, surface de l’eau limitant la partie supérieure de la nappe </a:t>
            </a:r>
          </a:p>
          <a:p>
            <a:pPr marL="0" indent="0">
              <a:buNone/>
            </a:pPr>
            <a:r>
              <a:rPr lang="fr-FR" sz="2800" dirty="0"/>
              <a:t>➢ Nappe libre, nappe où la pression interstitielle de l’eau au niveau de la surface est nulle </a:t>
            </a:r>
          </a:p>
          <a:p>
            <a:pPr marL="0" indent="0">
              <a:buNone/>
            </a:pPr>
            <a:r>
              <a:rPr lang="fr-FR" sz="2800" dirty="0"/>
              <a:t>➢ Nappe phréatique, première nappe libre rencontrée depuis la surface. La surface de cette nappe s’appelle le niveau phréatique </a:t>
            </a:r>
          </a:p>
          <a:p>
            <a:pPr marL="0" indent="0">
              <a:buNone/>
            </a:pPr>
            <a:r>
              <a:rPr lang="fr-FR" sz="2800" dirty="0"/>
              <a:t>➢ Nappe artésienne : Cette nappe est généralement prisonnière entre deux couches de sols imperméables. </a:t>
            </a:r>
          </a:p>
          <a:p>
            <a:pPr marL="0" indent="0">
              <a:buNone/>
            </a:pPr>
            <a:r>
              <a:rPr lang="fr-FR" sz="2800" dirty="0"/>
              <a:t>➢ Nappes artificielles, ce sont des nappes créées par l’homme, telles celles qui existent à l’intérieur du corps d’un barrage en terre </a:t>
            </a:r>
          </a:p>
        </p:txBody>
      </p:sp>
      <p:sp>
        <p:nvSpPr>
          <p:cNvPr id="4" name="Espace réservé du numéro de diapositive 3">
            <a:extLst>
              <a:ext uri="{FF2B5EF4-FFF2-40B4-BE49-F238E27FC236}">
                <a16:creationId xmlns:a16="http://schemas.microsoft.com/office/drawing/2014/main" id="{575F46E9-895E-2E6F-1EF9-0918CA5A294B}"/>
              </a:ext>
            </a:extLst>
          </p:cNvPr>
          <p:cNvSpPr>
            <a:spLocks noGrp="1"/>
          </p:cNvSpPr>
          <p:nvPr>
            <p:ph type="sldNum" sz="quarter" idx="12"/>
          </p:nvPr>
        </p:nvSpPr>
        <p:spPr/>
        <p:txBody>
          <a:bodyPr/>
          <a:lstStyle/>
          <a:p>
            <a:pPr rtl="0"/>
            <a:fld id="{9CD8D479-8942-46E8-A226-A4E01F7A105C}" type="slidenum">
              <a:rPr lang="fr-FR" noProof="0" smtClean="0"/>
              <a:t>9</a:t>
            </a:fld>
            <a:endParaRPr lang="fr-FR" noProof="0" dirty="0"/>
          </a:p>
        </p:txBody>
      </p:sp>
      <p:sp>
        <p:nvSpPr>
          <p:cNvPr id="5" name="Espace réservé de la date 4">
            <a:extLst>
              <a:ext uri="{FF2B5EF4-FFF2-40B4-BE49-F238E27FC236}">
                <a16:creationId xmlns:a16="http://schemas.microsoft.com/office/drawing/2014/main" id="{36956A20-7AF2-27FB-221F-D9D33B197B86}"/>
              </a:ext>
            </a:extLst>
          </p:cNvPr>
          <p:cNvSpPr>
            <a:spLocks noGrp="1"/>
          </p:cNvSpPr>
          <p:nvPr>
            <p:ph type="dt" sz="half" idx="10"/>
          </p:nvPr>
        </p:nvSpPr>
        <p:spPr/>
        <p:txBody>
          <a:bodyPr/>
          <a:lstStyle/>
          <a:p>
            <a:fld id="{BE97F749-51C3-4A75-B13A-57D43C594D67}" type="datetime1">
              <a:rPr lang="fr-FR" smtClean="0"/>
              <a:pPr/>
              <a:t>30/11/2025</a:t>
            </a:fld>
            <a:endParaRPr lang="fr-FR" dirty="0"/>
          </a:p>
        </p:txBody>
      </p:sp>
      <p:sp>
        <p:nvSpPr>
          <p:cNvPr id="6" name="Espace réservé du pied de page 5">
            <a:extLst>
              <a:ext uri="{FF2B5EF4-FFF2-40B4-BE49-F238E27FC236}">
                <a16:creationId xmlns:a16="http://schemas.microsoft.com/office/drawing/2014/main" id="{4184A32A-97F8-B5E7-54AA-F7CCE468C77B}"/>
              </a:ext>
            </a:extLst>
          </p:cNvPr>
          <p:cNvSpPr>
            <a:spLocks noGrp="1"/>
          </p:cNvSpPr>
          <p:nvPr>
            <p:ph type="ftr" sz="quarter" idx="11"/>
          </p:nvPr>
        </p:nvSpPr>
        <p:spPr/>
        <p:txBody>
          <a:bodyPr/>
          <a:lstStyle/>
          <a:p>
            <a:pPr rtl="0"/>
            <a:r>
              <a:rPr lang="fr-FR" dirty="0"/>
              <a:t>Mme Benzian IF</a:t>
            </a:r>
            <a:endParaRPr lang="fr-FR" noProof="0" dirty="0"/>
          </a:p>
        </p:txBody>
      </p:sp>
    </p:spTree>
    <p:extLst>
      <p:ext uri="{BB962C8B-B14F-4D97-AF65-F5344CB8AC3E}">
        <p14:creationId xmlns:p14="http://schemas.microsoft.com/office/powerpoint/2010/main" val="320111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Écologie 16 x 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754_TF03098889.potx" id="{BFE15359-C5CA-48D8-B97F-5343CFA01ED1}" vid="{91DC311E-0E48-4040-BB5E-03EFDD71AB84}"/>
    </a:ext>
  </a:extLst>
</a:theme>
</file>

<file path=ppt/theme/theme2.xml><?xml version="1.0" encoding="utf-8"?>
<a:theme xmlns:a="http://schemas.openxmlformats.org/drawingml/2006/main" name="Thème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éducatives de photos sur le thème de nature et écologie</Template>
  <TotalTime>10208</TotalTime>
  <Words>2350</Words>
  <Application>Microsoft Office PowerPoint</Application>
  <PresentationFormat>Grand écran</PresentationFormat>
  <Paragraphs>238</Paragraphs>
  <Slides>42</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42</vt:i4>
      </vt:variant>
    </vt:vector>
  </HeadingPairs>
  <TitlesOfParts>
    <vt:vector size="47" baseType="lpstr">
      <vt:lpstr>Arial</vt:lpstr>
      <vt:lpstr>Cambria Math</vt:lpstr>
      <vt:lpstr>Corbel</vt:lpstr>
      <vt:lpstr>Wingdings</vt:lpstr>
      <vt:lpstr>Écologie 16 x 9</vt:lpstr>
      <vt:lpstr>Eau dans le sol</vt:lpstr>
      <vt:lpstr>Plan du cours</vt:lpstr>
      <vt:lpstr>Introduction </vt:lpstr>
      <vt:lpstr>Présentation PowerPoint</vt:lpstr>
      <vt:lpstr>Présentation PowerPoint</vt:lpstr>
      <vt:lpstr>Présentation PowerPoint</vt:lpstr>
      <vt:lpstr>Nappes souterraines : </vt:lpstr>
      <vt:lpstr>Présentation PowerPoint</vt:lpstr>
      <vt:lpstr>Présentation PowerPoint</vt:lpstr>
      <vt:lpstr>2 Différents Etats d’eau : </vt:lpstr>
      <vt:lpstr>Présentation PowerPoint</vt:lpstr>
      <vt:lpstr>Présentation PowerPoint</vt:lpstr>
      <vt:lpstr>Etude de l’écoulement de l’eau libre</vt:lpstr>
      <vt:lpstr>Hydraulique des sols : </vt:lpstr>
      <vt:lpstr>Présentation PowerPoint</vt:lpstr>
      <vt:lpstr>Présentation PowerPoint</vt:lpstr>
      <vt:lpstr>2 Propriété de l’eau libre : </vt:lpstr>
      <vt:lpstr>Présentation PowerPoint</vt:lpstr>
      <vt:lpstr>Écoulement d’eau dans les sols :</vt:lpstr>
      <vt:lpstr>1. vitesse et débit : </vt:lpstr>
      <vt:lpstr>Vitesse de l’eau dans le sol : </vt:lpstr>
      <vt:lpstr>La charge hydraulique </vt:lpstr>
      <vt:lpstr>3 Perte de Charge : </vt:lpstr>
      <vt:lpstr>. Gradient hydraulique </vt:lpstr>
      <vt:lpstr>. LOI DE DARCY </vt:lpstr>
      <vt:lpstr>Présentation PowerPoint</vt:lpstr>
      <vt:lpstr>Présentation PowerPoint</vt:lpstr>
      <vt:lpstr>3 Perméabilité du sol</vt:lpstr>
      <vt:lpstr>1  Coefficient  de  perméabilité : </vt:lpstr>
      <vt:lpstr>2 Mesure de la perméabilité en laboratoire : </vt:lpstr>
      <vt:lpstr>2.1Perméabilité  à charge variable :</vt:lpstr>
      <vt:lpstr>Présentation PowerPoint</vt:lpstr>
      <vt:lpstr>2.2Perméabilité à charge constante :</vt:lpstr>
      <vt:lpstr>Présentation PowerPoint</vt:lpstr>
      <vt:lpstr>4  Perméabilité des terrains stratifiés</vt:lpstr>
      <vt:lpstr>Présentation PowerPoint</vt:lpstr>
      <vt:lpstr>4.1 Cas d’un écoulement parallèle au plan de stratification</vt:lpstr>
      <vt:lpstr>4.2 Cas d’un écoulement perpendiculaire au plan de stratification</vt:lpstr>
      <vt:lpstr>Remarque: </vt:lpstr>
      <vt:lpstr>Exercice </vt:lpstr>
      <vt:lpstr>Conclusion </vt:lpstr>
      <vt:lpstr>Avez-vous 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Benzian Fazilet</dc:creator>
  <cp:lastModifiedBy>Benzian Fazilet</cp:lastModifiedBy>
  <cp:revision>6</cp:revision>
  <dcterms:created xsi:type="dcterms:W3CDTF">2025-11-12T10:49:33Z</dcterms:created>
  <dcterms:modified xsi:type="dcterms:W3CDTF">2025-11-30T09:01:51Z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