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8"/>
  </p:notesMasterIdLst>
  <p:sldIdLst>
    <p:sldId id="326" r:id="rId2"/>
    <p:sldId id="328" r:id="rId3"/>
    <p:sldId id="341" r:id="rId4"/>
    <p:sldId id="342" r:id="rId5"/>
    <p:sldId id="325" r:id="rId6"/>
    <p:sldId id="343" r:id="rId7"/>
    <p:sldId id="264" r:id="rId8"/>
    <p:sldId id="265" r:id="rId9"/>
    <p:sldId id="322" r:id="rId10"/>
    <p:sldId id="323" r:id="rId11"/>
    <p:sldId id="321" r:id="rId12"/>
    <p:sldId id="292" r:id="rId13"/>
    <p:sldId id="293" r:id="rId14"/>
    <p:sldId id="296" r:id="rId15"/>
    <p:sldId id="297" r:id="rId16"/>
    <p:sldId id="299" r:id="rId17"/>
    <p:sldId id="301" r:id="rId18"/>
    <p:sldId id="303" r:id="rId19"/>
    <p:sldId id="305" r:id="rId20"/>
    <p:sldId id="307" r:id="rId21"/>
    <p:sldId id="308" r:id="rId22"/>
    <p:sldId id="309" r:id="rId23"/>
    <p:sldId id="311" r:id="rId24"/>
    <p:sldId id="312" r:id="rId25"/>
    <p:sldId id="313" r:id="rId26"/>
    <p:sldId id="314" r:id="rId27"/>
    <p:sldId id="315" r:id="rId28"/>
    <p:sldId id="330" r:id="rId29"/>
    <p:sldId id="316" r:id="rId30"/>
    <p:sldId id="317" r:id="rId31"/>
    <p:sldId id="318" r:id="rId32"/>
    <p:sldId id="319" r:id="rId33"/>
    <p:sldId id="278" r:id="rId34"/>
    <p:sldId id="280" r:id="rId35"/>
    <p:sldId id="290" r:id="rId36"/>
    <p:sldId id="329" r:id="rId37"/>
    <p:sldId id="273" r:id="rId38"/>
    <p:sldId id="340" r:id="rId39"/>
    <p:sldId id="331" r:id="rId40"/>
    <p:sldId id="332" r:id="rId41"/>
    <p:sldId id="333" r:id="rId42"/>
    <p:sldId id="334" r:id="rId43"/>
    <p:sldId id="335" r:id="rId44"/>
    <p:sldId id="336" r:id="rId45"/>
    <p:sldId id="337" r:id="rId46"/>
    <p:sldId id="338"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71" autoAdjust="0"/>
  </p:normalViewPr>
  <p:slideViewPr>
    <p:cSldViewPr>
      <p:cViewPr varScale="1">
        <p:scale>
          <a:sx n="70" d="100"/>
          <a:sy n="70" d="100"/>
        </p:scale>
        <p:origin x="-117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87ADB-5E2D-40BC-9E91-0B8CCD5C4A30}" type="datetimeFigureOut">
              <a:rPr lang="fr-FR" smtClean="0"/>
              <a:pPr/>
              <a:t>19/02/2020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C869B-E36A-4394-ACED-E7A18F7E314F}" type="slidenum">
              <a:rPr lang="fr-FR" smtClean="0"/>
              <a:pPr/>
              <a:t>‹N°›</a:t>
            </a:fld>
            <a:endParaRPr lang="fr-FR"/>
          </a:p>
        </p:txBody>
      </p:sp>
    </p:spTree>
    <p:extLst>
      <p:ext uri="{BB962C8B-B14F-4D97-AF65-F5344CB8AC3E}">
        <p14:creationId xmlns:p14="http://schemas.microsoft.com/office/powerpoint/2010/main" xmlns="" val="2189325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42C869B-E36A-4394-ACED-E7A18F7E314F}" type="slidenum">
              <a:rPr lang="fr-FR" smtClean="0"/>
              <a:pPr/>
              <a:t>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1553B5E-5F3C-4D6E-A1AA-F2E25E2F364D}" type="datetimeFigureOut">
              <a:rPr lang="fr-FR" smtClean="0"/>
              <a:pPr/>
              <a:t>19/02/2020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F0DCAE-B7A6-45B7-914C-ABE7AD82352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553B5E-5F3C-4D6E-A1AA-F2E25E2F364D}" type="datetimeFigureOut">
              <a:rPr lang="fr-FR" smtClean="0"/>
              <a:pPr/>
              <a:t>19/02/2020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F0DCAE-B7A6-45B7-914C-ABE7AD82352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553B5E-5F3C-4D6E-A1AA-F2E25E2F364D}" type="datetimeFigureOut">
              <a:rPr lang="fr-FR" smtClean="0"/>
              <a:pPr/>
              <a:t>19/02/2020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F0DCAE-B7A6-45B7-914C-ABE7AD82352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553B5E-5F3C-4D6E-A1AA-F2E25E2F364D}" type="datetimeFigureOut">
              <a:rPr lang="fr-FR" smtClean="0"/>
              <a:pPr/>
              <a:t>19/02/2020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F0DCAE-B7A6-45B7-914C-ABE7AD82352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1553B5E-5F3C-4D6E-A1AA-F2E25E2F364D}" type="datetimeFigureOut">
              <a:rPr lang="fr-FR" smtClean="0"/>
              <a:pPr/>
              <a:t>19/02/2020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F0DCAE-B7A6-45B7-914C-ABE7AD82352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1553B5E-5F3C-4D6E-A1AA-F2E25E2F364D}" type="datetimeFigureOut">
              <a:rPr lang="fr-FR" smtClean="0"/>
              <a:pPr/>
              <a:t>19/02/2020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1F0DCAE-B7A6-45B7-914C-ABE7AD82352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1553B5E-5F3C-4D6E-A1AA-F2E25E2F364D}" type="datetimeFigureOut">
              <a:rPr lang="fr-FR" smtClean="0"/>
              <a:pPr/>
              <a:t>19/02/2020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1F0DCAE-B7A6-45B7-914C-ABE7AD82352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1553B5E-5F3C-4D6E-A1AA-F2E25E2F364D}" type="datetimeFigureOut">
              <a:rPr lang="fr-FR" smtClean="0"/>
              <a:pPr/>
              <a:t>19/02/2020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1F0DCAE-B7A6-45B7-914C-ABE7AD82352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553B5E-5F3C-4D6E-A1AA-F2E25E2F364D}" type="datetimeFigureOut">
              <a:rPr lang="fr-FR" smtClean="0"/>
              <a:pPr/>
              <a:t>19/02/2020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1F0DCAE-B7A6-45B7-914C-ABE7AD82352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1553B5E-5F3C-4D6E-A1AA-F2E25E2F364D}" type="datetimeFigureOut">
              <a:rPr lang="fr-FR" smtClean="0"/>
              <a:pPr/>
              <a:t>19/02/2020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1F0DCAE-B7A6-45B7-914C-ABE7AD82352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1553B5E-5F3C-4D6E-A1AA-F2E25E2F364D}" type="datetimeFigureOut">
              <a:rPr lang="fr-FR" smtClean="0"/>
              <a:pPr/>
              <a:t>19/02/2020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1F0DCAE-B7A6-45B7-914C-ABE7AD82352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53B5E-5F3C-4D6E-A1AA-F2E25E2F364D}" type="datetimeFigureOut">
              <a:rPr lang="fr-FR" smtClean="0"/>
              <a:pPr/>
              <a:t>19/02/2020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0DCAE-B7A6-45B7-914C-ABE7AD82352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https://www.google.fr/url?sa=i&amp;rct=j&amp;q=&amp;esrc=s&amp;source=images&amp;cd=&amp;cad=rja&amp;uact=8&amp;ved=0ahUKEwjc5sjLnOPSAhWCuRQKHULKChkQjhwIBQ&amp;url=http://mglebrusc.free.fr/textes/la%20mer/Plantes_a_fleurs/Convolvulus_arvensis.htm&amp;bvm=bv.149760088,d.cGc&amp;psig=AFQjCNGxQPtIrZmmKMrw4gPVdThGv1sysQ&amp;ust=1490035169879780" TargetMode="External"/><Relationship Id="rId4" Type="http://schemas.openxmlformats.org/officeDocument/2006/relationships/hyperlink" Target="https://www.google.fr/url?sa=i&amp;rct=j&amp;q=&amp;esrc=s&amp;source=images&amp;cd=&amp;cad=rja&amp;uact=8&amp;ved=0ahUKEwjH3NKrnOPSAhUHshQKHQIlAmsQjhwIBQ&amp;url=http://sequoia.tela-botanica.org/~herbiera/herbiernum/fiche-print.php?id=136&amp;bvm=bv.149760088,d.cGc&amp;psig=AFQjCNGxQPtIrZmmKMrw4gPVdThGv1sysQ&amp;ust=149003516987978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fr.wikipedia.org/wiki/Association_v%C3%A9g%C3%A9tale" TargetMode="External"/><Relationship Id="rId3" Type="http://schemas.openxmlformats.org/officeDocument/2006/relationships/hyperlink" Target="https://fr.wikipedia.org/wiki/Formation_v%C3%A9g%C3%A9tale" TargetMode="External"/><Relationship Id="rId7" Type="http://schemas.openxmlformats.org/officeDocument/2006/relationships/hyperlink" Target="https://fr.wikipedia.org/wiki/Statistique" TargetMode="External"/><Relationship Id="rId2" Type="http://schemas.openxmlformats.org/officeDocument/2006/relationships/hyperlink" Target="https://fr.wikipedia.org/wiki/Botanique" TargetMode="External"/><Relationship Id="rId1" Type="http://schemas.openxmlformats.org/officeDocument/2006/relationships/slideLayout" Target="../slideLayouts/slideLayout2.xml"/><Relationship Id="rId6" Type="http://schemas.openxmlformats.org/officeDocument/2006/relationships/hyperlink" Target="https://fr.wikipedia.org/wiki/Floristique" TargetMode="External"/><Relationship Id="rId5" Type="http://schemas.openxmlformats.org/officeDocument/2006/relationships/hyperlink" Target="https://fr.wikipedia.org/wiki/Phytosociologie" TargetMode="External"/><Relationship Id="rId4" Type="http://schemas.openxmlformats.org/officeDocument/2006/relationships/hyperlink" Target="https://fr.wikipedia.org/wiki/G%C3%A9obotanique" TargetMode="External"/><Relationship Id="rId9" Type="http://schemas.openxmlformats.org/officeDocument/2006/relationships/hyperlink" Target="https://fr.wikipedia.org/wiki/Phytotyp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0"/>
            <a:ext cx="8784976" cy="6524863"/>
          </a:xfrm>
          <a:prstGeom prst="rect">
            <a:avLst/>
          </a:prstGeom>
        </p:spPr>
        <p:txBody>
          <a:bodyPr wrap="square">
            <a:spAutoFit/>
          </a:bodyPr>
          <a:lstStyle/>
          <a:p>
            <a:pPr algn="ctr"/>
            <a:r>
              <a:rPr lang="fr-FR" sz="2000" b="1" u="sng" dirty="0" smtClean="0">
                <a:solidFill>
                  <a:srgbClr val="FF0000"/>
                </a:solidFill>
              </a:rPr>
              <a:t>MÉTHODES D'ÉTUDE ET D’INVENTAIRE DE  LA FLORE</a:t>
            </a:r>
            <a:endParaRPr lang="fr-FR" dirty="0"/>
          </a:p>
          <a:p>
            <a:r>
              <a:rPr lang="fr-FR" b="1" dirty="0"/>
              <a:t>Introduction</a:t>
            </a:r>
            <a:endParaRPr lang="fr-FR" dirty="0"/>
          </a:p>
          <a:p>
            <a:r>
              <a:rPr lang="fr-FR" b="1" dirty="0"/>
              <a:t>1. Echantillonnage</a:t>
            </a:r>
            <a:endParaRPr lang="fr-FR" dirty="0"/>
          </a:p>
          <a:p>
            <a:r>
              <a:rPr lang="fr-FR" dirty="0"/>
              <a:t>   1.1. Principes généraux</a:t>
            </a:r>
          </a:p>
          <a:p>
            <a:r>
              <a:rPr lang="fr-FR" dirty="0"/>
              <a:t>            *  Classification des descripteurs</a:t>
            </a:r>
          </a:p>
          <a:p>
            <a:r>
              <a:rPr lang="fr-FR" dirty="0"/>
              <a:t>            *  Choix des descripteurs</a:t>
            </a:r>
          </a:p>
          <a:p>
            <a:r>
              <a:rPr lang="fr-FR" dirty="0"/>
              <a:t>            *  Echelles d’observation </a:t>
            </a:r>
          </a:p>
          <a:p>
            <a:r>
              <a:rPr lang="fr-FR" dirty="0"/>
              <a:t>    1.2. Types d’échantillonnages </a:t>
            </a:r>
          </a:p>
          <a:p>
            <a:r>
              <a:rPr lang="fr-FR" dirty="0"/>
              <a:t>            *  Echantillonnage subjectif </a:t>
            </a:r>
          </a:p>
          <a:p>
            <a:r>
              <a:rPr lang="fr-FR" dirty="0"/>
              <a:t>            *  Echantillonnage probabiliste (aléatoire, systématique, stratifié, analyse exhaustive, </a:t>
            </a:r>
          </a:p>
          <a:p>
            <a:r>
              <a:rPr lang="fr-FR" dirty="0"/>
              <a:t>                Echantillonnage mixte)</a:t>
            </a:r>
          </a:p>
          <a:p>
            <a:r>
              <a:rPr lang="fr-FR" b="1" dirty="0"/>
              <a:t> </a:t>
            </a:r>
            <a:r>
              <a:rPr lang="fr-FR" b="1" dirty="0" smtClean="0"/>
              <a:t>2</a:t>
            </a:r>
            <a:r>
              <a:rPr lang="fr-FR" b="1" dirty="0"/>
              <a:t>. Méthodes d'échantillonnage et de classification de la végétation </a:t>
            </a:r>
            <a:endParaRPr lang="fr-FR" dirty="0"/>
          </a:p>
          <a:p>
            <a:r>
              <a:rPr lang="fr-FR" dirty="0"/>
              <a:t>    2.1. Méthodes physionomiques</a:t>
            </a:r>
          </a:p>
          <a:p>
            <a:r>
              <a:rPr lang="fr-FR" dirty="0"/>
              <a:t>    2.2. Méthodes dynamiques </a:t>
            </a:r>
          </a:p>
          <a:p>
            <a:r>
              <a:rPr lang="fr-FR" dirty="0"/>
              <a:t>    2.3. Méthodes </a:t>
            </a:r>
            <a:r>
              <a:rPr lang="fr-FR" dirty="0" smtClean="0"/>
              <a:t>phytosociologiques</a:t>
            </a:r>
          </a:p>
          <a:p>
            <a:r>
              <a:rPr lang="fr-FR" b="1" dirty="0"/>
              <a:t>Collectes et analyses des données </a:t>
            </a:r>
            <a:r>
              <a:rPr lang="fr-FR" b="1" dirty="0" smtClean="0"/>
              <a:t> </a:t>
            </a:r>
            <a:r>
              <a:rPr lang="fr-FR" b="1" dirty="0"/>
              <a:t>floristiques</a:t>
            </a:r>
            <a:endParaRPr lang="fr-FR" dirty="0"/>
          </a:p>
          <a:p>
            <a:r>
              <a:rPr lang="fr-FR" b="1" dirty="0"/>
              <a:t>    </a:t>
            </a:r>
            <a:r>
              <a:rPr lang="fr-FR" dirty="0"/>
              <a:t>4.1.</a:t>
            </a:r>
            <a:r>
              <a:rPr lang="fr-FR" b="1" dirty="0"/>
              <a:t> </a:t>
            </a:r>
            <a:r>
              <a:rPr lang="fr-FR" dirty="0"/>
              <a:t>Présentation des données</a:t>
            </a:r>
          </a:p>
          <a:p>
            <a:r>
              <a:rPr lang="fr-FR" dirty="0"/>
              <a:t>    4.2. Applications des différentes méthodes pour l’estimation de la densité et la richesse spécifique (indice de Shannon, indice d'équitable)</a:t>
            </a:r>
          </a:p>
          <a:p>
            <a:r>
              <a:rPr lang="fr-FR" dirty="0"/>
              <a:t>    4.3. Traitements statistiques des données et application des méthodes </a:t>
            </a:r>
            <a:r>
              <a:rPr lang="fr-FR" dirty="0" smtClean="0"/>
              <a:t>multi variées </a:t>
            </a:r>
            <a:r>
              <a:rPr lang="fr-FR" dirty="0"/>
              <a:t>par 	     l’identification des groupements d’espèces</a:t>
            </a:r>
          </a:p>
          <a:p>
            <a:endParaRPr lang="fr-FR" dirty="0"/>
          </a:p>
          <a:p>
            <a:endParaRPr lang="fr-FR" dirty="0"/>
          </a:p>
        </p:txBody>
      </p:sp>
    </p:spTree>
    <p:extLst>
      <p:ext uri="{BB962C8B-B14F-4D97-AF65-F5344CB8AC3E}">
        <p14:creationId xmlns:p14="http://schemas.microsoft.com/office/powerpoint/2010/main" xmlns="" val="1509086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76672"/>
            <a:ext cx="8229600" cy="5255388"/>
          </a:xfrm>
        </p:spPr>
        <p:txBody>
          <a:bodyPr>
            <a:normAutofit/>
          </a:bodyPr>
          <a:lstStyle/>
          <a:p>
            <a:pPr>
              <a:buFontTx/>
              <a:buChar char="-"/>
            </a:pPr>
            <a:r>
              <a:rPr lang="fr-FR" dirty="0" smtClean="0"/>
              <a:t>Composées                          Astéracées </a:t>
            </a:r>
          </a:p>
          <a:p>
            <a:pPr>
              <a:buFontTx/>
              <a:buChar char="-"/>
            </a:pPr>
            <a:r>
              <a:rPr lang="fr-FR" dirty="0" smtClean="0"/>
              <a:t>Papilionacées                       Fabacées</a:t>
            </a:r>
          </a:p>
          <a:p>
            <a:pPr>
              <a:buFontTx/>
              <a:buChar char="-"/>
            </a:pPr>
            <a:r>
              <a:rPr lang="fr-FR" dirty="0" smtClean="0"/>
              <a:t>Crucifères                             Brassicacées</a:t>
            </a:r>
          </a:p>
          <a:p>
            <a:pPr>
              <a:buFontTx/>
              <a:buChar char="-"/>
            </a:pPr>
            <a:r>
              <a:rPr lang="fr-FR" dirty="0" smtClean="0"/>
              <a:t>Ombellifères                         Apiacées</a:t>
            </a:r>
          </a:p>
          <a:p>
            <a:pPr>
              <a:buFontTx/>
              <a:buChar char="-"/>
            </a:pPr>
            <a:r>
              <a:rPr lang="fr-FR" dirty="0" smtClean="0"/>
              <a:t>Labiées                                  Lamiacées</a:t>
            </a:r>
          </a:p>
          <a:p>
            <a:pPr>
              <a:buFontTx/>
              <a:buChar char="-"/>
            </a:pPr>
            <a:r>
              <a:rPr lang="fr-FR" dirty="0" smtClean="0"/>
              <a:t>Graminées                            </a:t>
            </a:r>
            <a:r>
              <a:rPr lang="fr-FR" dirty="0" err="1" smtClean="0"/>
              <a:t>Poacées</a:t>
            </a:r>
            <a:endParaRPr lang="fr-FR" dirty="0" smtClean="0"/>
          </a:p>
          <a:p>
            <a:pPr>
              <a:buFontTx/>
              <a:buChar char="-"/>
            </a:pPr>
            <a:r>
              <a:rPr lang="fr-FR" dirty="0" smtClean="0"/>
              <a:t>Chénopodiacées                  </a:t>
            </a:r>
            <a:r>
              <a:rPr lang="fr-FR" dirty="0" smtClean="0"/>
              <a:t>Amarantacées</a:t>
            </a:r>
            <a:endParaRPr lang="fr-FR" dirty="0" smtClean="0"/>
          </a:p>
          <a:p>
            <a:pPr>
              <a:buFontTx/>
              <a:buChar char="-"/>
            </a:pPr>
            <a:r>
              <a:rPr lang="fr-FR" b="1" dirty="0" smtClean="0">
                <a:solidFill>
                  <a:srgbClr val="FF0000"/>
                </a:solidFill>
              </a:rPr>
              <a:t>Ancienne </a:t>
            </a:r>
            <a:r>
              <a:rPr lang="fr-FR" b="1" dirty="0" err="1" smtClean="0">
                <a:solidFill>
                  <a:srgbClr val="FF0000"/>
                </a:solidFill>
              </a:rPr>
              <a:t>nomenc</a:t>
            </a:r>
            <a:r>
              <a:rPr lang="fr-FR" dirty="0" smtClean="0">
                <a:solidFill>
                  <a:srgbClr val="FF0000"/>
                </a:solidFill>
              </a:rPr>
              <a:t>            </a:t>
            </a:r>
            <a:r>
              <a:rPr lang="fr-FR" b="1" dirty="0" smtClean="0">
                <a:solidFill>
                  <a:srgbClr val="FF0000"/>
                </a:solidFill>
              </a:rPr>
              <a:t>nouvelle </a:t>
            </a:r>
            <a:r>
              <a:rPr lang="fr-FR" b="1" dirty="0" err="1" smtClean="0">
                <a:solidFill>
                  <a:srgbClr val="FF0000"/>
                </a:solidFill>
              </a:rPr>
              <a:t>nomenc</a:t>
            </a:r>
            <a:endParaRPr lang="fr-FR" b="1" dirty="0">
              <a:solidFill>
                <a:srgbClr val="FF0000"/>
              </a:solidFill>
            </a:endParaRPr>
          </a:p>
        </p:txBody>
      </p:sp>
      <p:cxnSp>
        <p:nvCxnSpPr>
          <p:cNvPr id="5" name="Connecteur droit avec flèche 4"/>
          <p:cNvCxnSpPr/>
          <p:nvPr/>
        </p:nvCxnSpPr>
        <p:spPr>
          <a:xfrm flipV="1">
            <a:off x="2987824" y="818866"/>
            <a:ext cx="1788892" cy="178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Connecteur droit avec flèche 5"/>
          <p:cNvCxnSpPr/>
          <p:nvPr/>
        </p:nvCxnSpPr>
        <p:spPr>
          <a:xfrm>
            <a:off x="3203848" y="1412776"/>
            <a:ext cx="165618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Connecteur droit avec flèche 7"/>
          <p:cNvCxnSpPr/>
          <p:nvPr/>
        </p:nvCxnSpPr>
        <p:spPr>
          <a:xfrm>
            <a:off x="2987824" y="1988840"/>
            <a:ext cx="165618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Connecteur droit avec flèche 8"/>
          <p:cNvCxnSpPr/>
          <p:nvPr/>
        </p:nvCxnSpPr>
        <p:spPr>
          <a:xfrm>
            <a:off x="3120532" y="2636912"/>
            <a:ext cx="165618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Connecteur droit avec flèche 9"/>
          <p:cNvCxnSpPr/>
          <p:nvPr/>
        </p:nvCxnSpPr>
        <p:spPr>
          <a:xfrm>
            <a:off x="2843808" y="3140968"/>
            <a:ext cx="165618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Connecteur droit avec flèche 10"/>
          <p:cNvCxnSpPr/>
          <p:nvPr/>
        </p:nvCxnSpPr>
        <p:spPr>
          <a:xfrm>
            <a:off x="2843808" y="3717032"/>
            <a:ext cx="165618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Connecteur droit avec flèche 11"/>
          <p:cNvCxnSpPr/>
          <p:nvPr/>
        </p:nvCxnSpPr>
        <p:spPr>
          <a:xfrm>
            <a:off x="3491880" y="4365104"/>
            <a:ext cx="1512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Connecteur droit avec flèche 13"/>
          <p:cNvCxnSpPr/>
          <p:nvPr/>
        </p:nvCxnSpPr>
        <p:spPr>
          <a:xfrm>
            <a:off x="3815916" y="4879717"/>
            <a:ext cx="9001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3952158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3837202785"/>
              </p:ext>
            </p:extLst>
          </p:nvPr>
        </p:nvGraphicFramePr>
        <p:xfrm>
          <a:off x="142844" y="714356"/>
          <a:ext cx="8715435" cy="5740559"/>
        </p:xfrm>
        <a:graphic>
          <a:graphicData uri="http://schemas.openxmlformats.org/drawingml/2006/table">
            <a:tbl>
              <a:tblPr/>
              <a:tblGrid>
                <a:gridCol w="1743087"/>
                <a:gridCol w="1743087"/>
                <a:gridCol w="1743087"/>
                <a:gridCol w="1743087"/>
                <a:gridCol w="1743087"/>
              </a:tblGrid>
              <a:tr h="263452">
                <a:tc>
                  <a:txBody>
                    <a:bodyPr/>
                    <a:lstStyle/>
                    <a:p>
                      <a:pPr algn="ctr"/>
                      <a:r>
                        <a:rPr lang="fr-FR" sz="1400" b="1" dirty="0"/>
                        <a:t>FAMILLES (43)</a:t>
                      </a:r>
                    </a:p>
                  </a:txBody>
                  <a:tcPr marL="3267" marR="3267" marT="3267" marB="3267" anchor="ctr">
                    <a:lnL>
                      <a:noFill/>
                    </a:lnL>
                    <a:lnR>
                      <a:noFill/>
                    </a:lnR>
                    <a:lnT>
                      <a:noFill/>
                    </a:lnT>
                    <a:lnB>
                      <a:noFill/>
                    </a:lnB>
                  </a:tcPr>
                </a:tc>
                <a:tc>
                  <a:txBody>
                    <a:bodyPr/>
                    <a:lstStyle/>
                    <a:p>
                      <a:pPr algn="ctr"/>
                      <a:r>
                        <a:rPr lang="fr-FR" sz="1400" b="1" dirty="0"/>
                        <a:t>Nombre de genres </a:t>
                      </a:r>
                      <a:r>
                        <a:rPr lang="fr-FR" sz="1400" dirty="0"/>
                        <a:t>(101)</a:t>
                      </a:r>
                    </a:p>
                  </a:txBody>
                  <a:tcPr marL="3267" marR="3267" marT="3267" marB="3267" anchor="ctr">
                    <a:lnL>
                      <a:noFill/>
                    </a:lnL>
                    <a:lnR>
                      <a:noFill/>
                    </a:lnR>
                    <a:lnT>
                      <a:noFill/>
                    </a:lnT>
                    <a:lnB>
                      <a:noFill/>
                    </a:lnB>
                  </a:tcPr>
                </a:tc>
                <a:tc>
                  <a:txBody>
                    <a:bodyPr/>
                    <a:lstStyle/>
                    <a:p>
                      <a:pPr algn="ctr"/>
                      <a:r>
                        <a:rPr lang="fr-FR" sz="1400" b="1" dirty="0"/>
                        <a:t>Nombre d'espèces </a:t>
                      </a:r>
                      <a:r>
                        <a:rPr lang="fr-FR" sz="1400" dirty="0"/>
                        <a:t>(123)</a:t>
                      </a:r>
                    </a:p>
                  </a:txBody>
                  <a:tcPr marL="3267" marR="3267" marT="3267" marB="3267" anchor="ctr">
                    <a:lnL>
                      <a:noFill/>
                    </a:lnL>
                    <a:lnR>
                      <a:noFill/>
                    </a:lnR>
                    <a:lnT>
                      <a:noFill/>
                    </a:lnT>
                    <a:lnB>
                      <a:noFill/>
                    </a:lnB>
                  </a:tcPr>
                </a:tc>
                <a:tc>
                  <a:txBody>
                    <a:bodyPr/>
                    <a:lstStyle/>
                    <a:p>
                      <a:pPr algn="l"/>
                      <a:r>
                        <a:rPr lang="fr-FR" sz="1400" b="1" dirty="0"/>
                        <a:t>Fréquences des espèces</a:t>
                      </a:r>
                    </a:p>
                  </a:txBody>
                  <a:tcPr marL="3267" marR="3267" marT="3267" marB="3267" anchor="ctr">
                    <a:lnL>
                      <a:noFill/>
                    </a:lnL>
                    <a:lnR>
                      <a:noFill/>
                    </a:lnR>
                    <a:lnT>
                      <a:noFill/>
                    </a:lnT>
                    <a:lnB>
                      <a:noFill/>
                    </a:lnB>
                  </a:tcPr>
                </a:tc>
                <a:tc>
                  <a:txBody>
                    <a:bodyPr/>
                    <a:lstStyle/>
                    <a:p>
                      <a:pPr algn="ctr"/>
                      <a:r>
                        <a:rPr lang="fr-FR" sz="1400" b="1" dirty="0"/>
                        <a:t>Fréquences des Genres</a:t>
                      </a:r>
                    </a:p>
                  </a:txBody>
                  <a:tcPr marL="3267" marR="3267" marT="3267" marB="3267" anchor="ctr">
                    <a:lnL>
                      <a:noFill/>
                    </a:lnL>
                    <a:lnR>
                      <a:noFill/>
                    </a:lnR>
                    <a:lnT>
                      <a:noFill/>
                    </a:lnT>
                    <a:lnB>
                      <a:noFill/>
                    </a:lnB>
                  </a:tcPr>
                </a:tc>
              </a:tr>
              <a:tr h="426462">
                <a:tc>
                  <a:txBody>
                    <a:bodyPr/>
                    <a:lstStyle/>
                    <a:p>
                      <a:pPr algn="l"/>
                      <a:r>
                        <a:rPr lang="fr-FR" sz="1400" dirty="0"/>
                        <a:t>*</a:t>
                      </a:r>
                      <a:r>
                        <a:rPr lang="fr-FR" sz="1400" b="1" dirty="0" smtClean="0"/>
                        <a:t>Gymnospermes</a:t>
                      </a:r>
                    </a:p>
                    <a:p>
                      <a:pPr algn="l"/>
                      <a:r>
                        <a:rPr lang="fr-FR" sz="1400" b="1" i="1" dirty="0"/>
                        <a:t> </a:t>
                      </a:r>
                      <a:r>
                        <a:rPr lang="fr-FR" sz="1400" i="1" dirty="0" err="1"/>
                        <a:t>Ephedraceae</a:t>
                      </a:r>
                      <a:endParaRPr lang="fr-FR" sz="1400" dirty="0"/>
                    </a:p>
                  </a:txBody>
                  <a:tcPr marL="3267" marR="3267" marT="3267" marB="3267" anchor="ctr">
                    <a:lnL>
                      <a:noFill/>
                    </a:lnL>
                    <a:lnR>
                      <a:noFill/>
                    </a:lnR>
                    <a:lnT>
                      <a:noFill/>
                    </a:lnT>
                    <a:lnB>
                      <a:noFill/>
                    </a:lnB>
                  </a:tcPr>
                </a:tc>
                <a:tc>
                  <a:txBody>
                    <a:bodyPr/>
                    <a:lstStyle/>
                    <a:p>
                      <a:pPr algn="ctr"/>
                      <a:r>
                        <a:rPr lang="fr-FR" sz="1400" dirty="0"/>
                        <a:t>1</a:t>
                      </a:r>
                    </a:p>
                  </a:txBody>
                  <a:tcPr marL="3267" marR="3267" marT="3267" marB="3267" anchor="ctr">
                    <a:lnL>
                      <a:noFill/>
                    </a:lnL>
                    <a:lnR>
                      <a:noFill/>
                    </a:lnR>
                    <a:lnT>
                      <a:noFill/>
                    </a:lnT>
                    <a:lnB>
                      <a:noFill/>
                    </a:lnB>
                  </a:tcPr>
                </a:tc>
                <a:tc>
                  <a:txBody>
                    <a:bodyPr/>
                    <a:lstStyle/>
                    <a:p>
                      <a:pPr algn="ctr"/>
                      <a:r>
                        <a:rPr lang="fr-FR" sz="1400" dirty="0"/>
                        <a:t>1</a:t>
                      </a:r>
                    </a:p>
                  </a:txBody>
                  <a:tcPr marL="3267" marR="3267" marT="3267" marB="3267" anchor="ctr">
                    <a:lnL>
                      <a:noFill/>
                    </a:lnL>
                    <a:lnR>
                      <a:noFill/>
                    </a:lnR>
                    <a:lnT>
                      <a:noFill/>
                    </a:lnT>
                    <a:lnB>
                      <a:noFill/>
                    </a:lnB>
                  </a:tcPr>
                </a:tc>
                <a:tc>
                  <a:txBody>
                    <a:bodyPr/>
                    <a:lstStyle/>
                    <a:p>
                      <a:pPr algn="ctr"/>
                      <a:r>
                        <a:rPr lang="fr-FR" sz="1400" dirty="0"/>
                        <a:t>0,81</a:t>
                      </a:r>
                    </a:p>
                  </a:txBody>
                  <a:tcPr marL="3267" marR="3267" marT="3267" marB="3267" anchor="ctr">
                    <a:lnL>
                      <a:noFill/>
                    </a:lnL>
                    <a:lnR>
                      <a:noFill/>
                    </a:lnR>
                    <a:lnT>
                      <a:noFill/>
                    </a:lnT>
                    <a:lnB>
                      <a:noFill/>
                    </a:lnB>
                  </a:tcPr>
                </a:tc>
                <a:tc>
                  <a:txBody>
                    <a:bodyPr/>
                    <a:lstStyle/>
                    <a:p>
                      <a:pPr algn="ctr"/>
                      <a:r>
                        <a:rPr lang="fr-FR" sz="1400"/>
                        <a:t>0,99</a:t>
                      </a:r>
                    </a:p>
                  </a:txBody>
                  <a:tcPr marL="3267" marR="3267" marT="3267" marB="3267" anchor="ctr">
                    <a:lnL>
                      <a:noFill/>
                    </a:lnL>
                    <a:lnR>
                      <a:noFill/>
                    </a:lnR>
                    <a:lnT>
                      <a:noFill/>
                    </a:lnT>
                    <a:lnB>
                      <a:noFill/>
                    </a:lnB>
                  </a:tcPr>
                </a:tc>
              </a:tr>
              <a:tr h="426462">
                <a:tc>
                  <a:txBody>
                    <a:bodyPr/>
                    <a:lstStyle/>
                    <a:p>
                      <a:pPr algn="l"/>
                      <a:r>
                        <a:rPr lang="fr-FR" sz="1400" dirty="0"/>
                        <a:t>*</a:t>
                      </a:r>
                      <a:r>
                        <a:rPr lang="fr-FR" sz="1400" b="1" dirty="0"/>
                        <a:t>Angiospermes Monocotylédones</a:t>
                      </a:r>
                      <a:endParaRPr lang="fr-FR" sz="1400" dirty="0"/>
                    </a:p>
                  </a:txBody>
                  <a:tcPr marL="3267" marR="3267" marT="3267" marB="3267" anchor="ctr">
                    <a:lnL>
                      <a:noFill/>
                    </a:lnL>
                    <a:lnR>
                      <a:noFill/>
                    </a:lnR>
                    <a:lnT>
                      <a:noFill/>
                    </a:lnT>
                    <a:lnB>
                      <a:noFill/>
                    </a:lnB>
                  </a:tcPr>
                </a:tc>
                <a:tc>
                  <a:txBody>
                    <a:bodyPr/>
                    <a:lstStyle/>
                    <a:p>
                      <a:pPr algn="l"/>
                      <a:endParaRPr lang="fr-FR" sz="1400" dirty="0"/>
                    </a:p>
                  </a:txBody>
                  <a:tcPr marL="3267" marR="3267" marT="3267" marB="3267" anchor="ctr">
                    <a:lnL>
                      <a:noFill/>
                    </a:lnL>
                    <a:lnR>
                      <a:noFill/>
                    </a:lnR>
                    <a:lnT>
                      <a:noFill/>
                    </a:lnT>
                    <a:lnB>
                      <a:noFill/>
                    </a:lnB>
                  </a:tcPr>
                </a:tc>
                <a:tc>
                  <a:txBody>
                    <a:bodyPr/>
                    <a:lstStyle/>
                    <a:p>
                      <a:pPr algn="l"/>
                      <a:endParaRPr lang="fr-FR" sz="1400"/>
                    </a:p>
                  </a:txBody>
                  <a:tcPr marL="3267" marR="3267" marT="3267" marB="3267" anchor="ctr">
                    <a:lnL>
                      <a:noFill/>
                    </a:lnL>
                    <a:lnR>
                      <a:noFill/>
                    </a:lnR>
                    <a:lnT>
                      <a:noFill/>
                    </a:lnT>
                    <a:lnB>
                      <a:noFill/>
                    </a:lnB>
                  </a:tcPr>
                </a:tc>
                <a:tc>
                  <a:txBody>
                    <a:bodyPr/>
                    <a:lstStyle/>
                    <a:p>
                      <a:pPr algn="l"/>
                      <a:endParaRPr lang="fr-FR" sz="1400" dirty="0"/>
                    </a:p>
                  </a:txBody>
                  <a:tcPr marL="3267" marR="3267" marT="3267" marB="3267" anchor="ctr">
                    <a:lnL>
                      <a:noFill/>
                    </a:lnL>
                    <a:lnR>
                      <a:noFill/>
                    </a:lnR>
                    <a:lnT>
                      <a:noFill/>
                    </a:lnT>
                    <a:lnB>
                      <a:noFill/>
                    </a:lnB>
                  </a:tcPr>
                </a:tc>
                <a:tc>
                  <a:txBody>
                    <a:bodyPr/>
                    <a:lstStyle/>
                    <a:p>
                      <a:pPr algn="l"/>
                      <a:endParaRPr lang="fr-FR" sz="1400" dirty="0"/>
                    </a:p>
                  </a:txBody>
                  <a:tcPr marL="3267" marR="3267" marT="3267" marB="3267" anchor="ctr">
                    <a:lnL>
                      <a:noFill/>
                    </a:lnL>
                    <a:lnR>
                      <a:noFill/>
                    </a:lnR>
                    <a:lnT>
                      <a:noFill/>
                    </a:lnT>
                    <a:lnB>
                      <a:noFill/>
                    </a:lnB>
                  </a:tcPr>
                </a:tc>
              </a:tr>
              <a:tr h="216973">
                <a:tc>
                  <a:txBody>
                    <a:bodyPr/>
                    <a:lstStyle/>
                    <a:p>
                      <a:pPr algn="l"/>
                      <a:r>
                        <a:rPr lang="fr-FR" sz="1400" i="1" dirty="0" err="1">
                          <a:solidFill>
                            <a:srgbClr val="FF0000"/>
                          </a:solidFill>
                        </a:rPr>
                        <a:t>Poaceae</a:t>
                      </a:r>
                      <a:endParaRPr lang="fr-FR" sz="1400" dirty="0">
                        <a:solidFill>
                          <a:srgbClr val="FF0000"/>
                        </a:solidFill>
                      </a:endParaRPr>
                    </a:p>
                  </a:txBody>
                  <a:tcPr marL="3267" marR="3267" marT="3267" marB="3267" anchor="ctr">
                    <a:lnL>
                      <a:noFill/>
                    </a:lnL>
                    <a:lnR>
                      <a:noFill/>
                    </a:lnR>
                    <a:lnT>
                      <a:noFill/>
                    </a:lnT>
                    <a:lnB>
                      <a:noFill/>
                    </a:lnB>
                  </a:tcPr>
                </a:tc>
                <a:tc>
                  <a:txBody>
                    <a:bodyPr/>
                    <a:lstStyle/>
                    <a:p>
                      <a:pPr algn="ctr"/>
                      <a:r>
                        <a:rPr lang="fr-FR" sz="1400" dirty="0"/>
                        <a:t>11</a:t>
                      </a:r>
                    </a:p>
                  </a:txBody>
                  <a:tcPr marL="3267" marR="3267" marT="3267" marB="3267" anchor="ctr">
                    <a:lnL>
                      <a:noFill/>
                    </a:lnL>
                    <a:lnR>
                      <a:noFill/>
                    </a:lnR>
                    <a:lnT>
                      <a:noFill/>
                    </a:lnT>
                    <a:lnB>
                      <a:noFill/>
                    </a:lnB>
                  </a:tcPr>
                </a:tc>
                <a:tc>
                  <a:txBody>
                    <a:bodyPr/>
                    <a:lstStyle/>
                    <a:p>
                      <a:pPr algn="ctr"/>
                      <a:r>
                        <a:rPr lang="fr-FR" sz="1400"/>
                        <a:t>15</a:t>
                      </a:r>
                    </a:p>
                  </a:txBody>
                  <a:tcPr marL="3267" marR="3267" marT="3267" marB="3267" anchor="ctr">
                    <a:lnL>
                      <a:noFill/>
                    </a:lnL>
                    <a:lnR>
                      <a:noFill/>
                    </a:lnR>
                    <a:lnT>
                      <a:noFill/>
                    </a:lnT>
                    <a:lnB>
                      <a:noFill/>
                    </a:lnB>
                  </a:tcPr>
                </a:tc>
                <a:tc>
                  <a:txBody>
                    <a:bodyPr/>
                    <a:lstStyle/>
                    <a:p>
                      <a:pPr algn="ctr"/>
                      <a:r>
                        <a:rPr lang="fr-FR" sz="1400" dirty="0"/>
                        <a:t>12,20</a:t>
                      </a:r>
                    </a:p>
                  </a:txBody>
                  <a:tcPr marL="3267" marR="3267" marT="3267" marB="3267" anchor="ctr">
                    <a:lnL>
                      <a:noFill/>
                    </a:lnL>
                    <a:lnR>
                      <a:noFill/>
                    </a:lnR>
                    <a:lnT>
                      <a:noFill/>
                    </a:lnT>
                    <a:lnB>
                      <a:noFill/>
                    </a:lnB>
                  </a:tcPr>
                </a:tc>
                <a:tc>
                  <a:txBody>
                    <a:bodyPr/>
                    <a:lstStyle/>
                    <a:p>
                      <a:pPr algn="ctr"/>
                      <a:r>
                        <a:rPr lang="fr-FR" sz="1400" dirty="0"/>
                        <a:t>10,89</a:t>
                      </a:r>
                    </a:p>
                  </a:txBody>
                  <a:tcPr marL="3267" marR="3267" marT="3267" marB="3267" anchor="ctr">
                    <a:lnL>
                      <a:noFill/>
                    </a:lnL>
                    <a:lnR>
                      <a:noFill/>
                    </a:lnR>
                    <a:lnT>
                      <a:noFill/>
                    </a:lnT>
                    <a:lnB>
                      <a:noFill/>
                    </a:lnB>
                  </a:tcPr>
                </a:tc>
              </a:tr>
              <a:tr h="216973">
                <a:tc>
                  <a:txBody>
                    <a:bodyPr/>
                    <a:lstStyle/>
                    <a:p>
                      <a:pPr algn="l"/>
                      <a:r>
                        <a:rPr lang="fr-FR" sz="1400" i="1"/>
                        <a:t>Cyperaceae</a:t>
                      </a:r>
                      <a:endParaRPr lang="fr-FR" sz="1400"/>
                    </a:p>
                  </a:txBody>
                  <a:tcPr marL="3267" marR="3267" marT="3267" marB="3267" anchor="ctr">
                    <a:lnL>
                      <a:noFill/>
                    </a:lnL>
                    <a:lnR>
                      <a:noFill/>
                    </a:lnR>
                    <a:lnT>
                      <a:noFill/>
                    </a:lnT>
                    <a:lnB>
                      <a:noFill/>
                    </a:lnB>
                  </a:tcPr>
                </a:tc>
                <a:tc>
                  <a:txBody>
                    <a:bodyPr/>
                    <a:lstStyle/>
                    <a:p>
                      <a:pPr algn="ctr"/>
                      <a:r>
                        <a:rPr lang="fr-FR" sz="1400" dirty="0"/>
                        <a:t>3</a:t>
                      </a:r>
                    </a:p>
                  </a:txBody>
                  <a:tcPr marL="3267" marR="3267" marT="3267" marB="3267" anchor="ctr">
                    <a:lnL>
                      <a:noFill/>
                    </a:lnL>
                    <a:lnR>
                      <a:noFill/>
                    </a:lnR>
                    <a:lnT>
                      <a:noFill/>
                    </a:lnT>
                    <a:lnB>
                      <a:noFill/>
                    </a:lnB>
                  </a:tcPr>
                </a:tc>
                <a:tc>
                  <a:txBody>
                    <a:bodyPr/>
                    <a:lstStyle/>
                    <a:p>
                      <a:pPr algn="ctr"/>
                      <a:r>
                        <a:rPr lang="fr-FR" sz="1400" dirty="0"/>
                        <a:t>5</a:t>
                      </a:r>
                    </a:p>
                  </a:txBody>
                  <a:tcPr marL="3267" marR="3267" marT="3267" marB="3267" anchor="ctr">
                    <a:lnL>
                      <a:noFill/>
                    </a:lnL>
                    <a:lnR>
                      <a:noFill/>
                    </a:lnR>
                    <a:lnT>
                      <a:noFill/>
                    </a:lnT>
                    <a:lnB>
                      <a:noFill/>
                    </a:lnB>
                  </a:tcPr>
                </a:tc>
                <a:tc>
                  <a:txBody>
                    <a:bodyPr/>
                    <a:lstStyle/>
                    <a:p>
                      <a:pPr algn="ctr"/>
                      <a:r>
                        <a:rPr lang="fr-FR" sz="1400" dirty="0"/>
                        <a:t>4,07</a:t>
                      </a:r>
                    </a:p>
                  </a:txBody>
                  <a:tcPr marL="3267" marR="3267" marT="3267" marB="3267" anchor="ctr">
                    <a:lnL>
                      <a:noFill/>
                    </a:lnL>
                    <a:lnR>
                      <a:noFill/>
                    </a:lnR>
                    <a:lnT>
                      <a:noFill/>
                    </a:lnT>
                    <a:lnB>
                      <a:noFill/>
                    </a:lnB>
                  </a:tcPr>
                </a:tc>
                <a:tc>
                  <a:txBody>
                    <a:bodyPr/>
                    <a:lstStyle/>
                    <a:p>
                      <a:pPr algn="ctr"/>
                      <a:r>
                        <a:rPr lang="fr-FR" sz="1400" dirty="0"/>
                        <a:t>2,97</a:t>
                      </a:r>
                    </a:p>
                  </a:txBody>
                  <a:tcPr marL="3267" marR="3267" marT="3267" marB="3267" anchor="ctr">
                    <a:lnL>
                      <a:noFill/>
                    </a:lnL>
                    <a:lnR>
                      <a:noFill/>
                    </a:lnR>
                    <a:lnT>
                      <a:noFill/>
                    </a:lnT>
                    <a:lnB>
                      <a:noFill/>
                    </a:lnB>
                  </a:tcPr>
                </a:tc>
              </a:tr>
              <a:tr h="216973">
                <a:tc>
                  <a:txBody>
                    <a:bodyPr/>
                    <a:lstStyle/>
                    <a:p>
                      <a:pPr algn="l"/>
                      <a:r>
                        <a:rPr lang="fr-FR" sz="1400" i="1"/>
                        <a:t>Juncaceae</a:t>
                      </a:r>
                      <a:endParaRPr lang="fr-FR" sz="1400"/>
                    </a:p>
                  </a:txBody>
                  <a:tcPr marL="3267" marR="3267" marT="3267" marB="3267" anchor="ctr">
                    <a:lnL>
                      <a:noFill/>
                    </a:lnL>
                    <a:lnR>
                      <a:noFill/>
                    </a:lnR>
                    <a:lnT>
                      <a:noFill/>
                    </a:lnT>
                    <a:lnB>
                      <a:noFill/>
                    </a:lnB>
                  </a:tcPr>
                </a:tc>
                <a:tc>
                  <a:txBody>
                    <a:bodyPr/>
                    <a:lstStyle/>
                    <a:p>
                      <a:pPr algn="ctr"/>
                      <a:r>
                        <a:rPr lang="fr-FR" sz="1400" dirty="0"/>
                        <a:t>1</a:t>
                      </a:r>
                    </a:p>
                  </a:txBody>
                  <a:tcPr marL="3267" marR="3267" marT="3267" marB="3267" anchor="ctr">
                    <a:lnL>
                      <a:noFill/>
                    </a:lnL>
                    <a:lnR>
                      <a:noFill/>
                    </a:lnR>
                    <a:lnT>
                      <a:noFill/>
                    </a:lnT>
                    <a:lnB>
                      <a:noFill/>
                    </a:lnB>
                  </a:tcPr>
                </a:tc>
                <a:tc>
                  <a:txBody>
                    <a:bodyPr/>
                    <a:lstStyle/>
                    <a:p>
                      <a:pPr algn="ctr"/>
                      <a:r>
                        <a:rPr lang="fr-FR" sz="1400" dirty="0"/>
                        <a:t>2</a:t>
                      </a:r>
                    </a:p>
                  </a:txBody>
                  <a:tcPr marL="3267" marR="3267" marT="3267" marB="3267" anchor="ctr">
                    <a:lnL>
                      <a:noFill/>
                    </a:lnL>
                    <a:lnR>
                      <a:noFill/>
                    </a:lnR>
                    <a:lnT>
                      <a:noFill/>
                    </a:lnT>
                    <a:lnB>
                      <a:noFill/>
                    </a:lnB>
                  </a:tcPr>
                </a:tc>
                <a:tc>
                  <a:txBody>
                    <a:bodyPr/>
                    <a:lstStyle/>
                    <a:p>
                      <a:pPr algn="ctr"/>
                      <a:r>
                        <a:rPr lang="fr-FR" sz="1400"/>
                        <a:t>1,63</a:t>
                      </a:r>
                    </a:p>
                  </a:txBody>
                  <a:tcPr marL="3267" marR="3267" marT="3267" marB="3267" anchor="ctr">
                    <a:lnL>
                      <a:noFill/>
                    </a:lnL>
                    <a:lnR>
                      <a:noFill/>
                    </a:lnR>
                    <a:lnT>
                      <a:noFill/>
                    </a:lnT>
                    <a:lnB>
                      <a:noFill/>
                    </a:lnB>
                  </a:tcPr>
                </a:tc>
                <a:tc>
                  <a:txBody>
                    <a:bodyPr/>
                    <a:lstStyle/>
                    <a:p>
                      <a:pPr algn="ctr"/>
                      <a:r>
                        <a:rPr lang="fr-FR" sz="1400" dirty="0"/>
                        <a:t>0,99</a:t>
                      </a:r>
                    </a:p>
                  </a:txBody>
                  <a:tcPr marL="3267" marR="3267" marT="3267" marB="3267" anchor="ctr">
                    <a:lnL>
                      <a:noFill/>
                    </a:lnL>
                    <a:lnR>
                      <a:noFill/>
                    </a:lnR>
                    <a:lnT>
                      <a:noFill/>
                    </a:lnT>
                    <a:lnB>
                      <a:noFill/>
                    </a:lnB>
                  </a:tcPr>
                </a:tc>
              </a:tr>
              <a:tr h="216973">
                <a:tc>
                  <a:txBody>
                    <a:bodyPr/>
                    <a:lstStyle/>
                    <a:p>
                      <a:pPr algn="l"/>
                      <a:r>
                        <a:rPr lang="fr-FR" sz="1400" i="1"/>
                        <a:t>Arecaceae</a:t>
                      </a:r>
                      <a:endParaRPr lang="fr-FR" sz="1400"/>
                    </a:p>
                  </a:txBody>
                  <a:tcPr marL="3267" marR="3267" marT="3267" marB="3267" anchor="ctr">
                    <a:lnL>
                      <a:noFill/>
                    </a:lnL>
                    <a:lnR>
                      <a:noFill/>
                    </a:lnR>
                    <a:lnT>
                      <a:noFill/>
                    </a:lnT>
                    <a:lnB>
                      <a:noFill/>
                    </a:lnB>
                  </a:tcPr>
                </a:tc>
                <a:tc>
                  <a:txBody>
                    <a:bodyPr/>
                    <a:lstStyle/>
                    <a:p>
                      <a:pPr algn="ctr"/>
                      <a:r>
                        <a:rPr lang="fr-FR" sz="1400" dirty="0"/>
                        <a:t>1</a:t>
                      </a:r>
                    </a:p>
                  </a:txBody>
                  <a:tcPr marL="3267" marR="3267" marT="3267" marB="3267" anchor="ctr">
                    <a:lnL>
                      <a:noFill/>
                    </a:lnL>
                    <a:lnR>
                      <a:noFill/>
                    </a:lnR>
                    <a:lnT>
                      <a:noFill/>
                    </a:lnT>
                    <a:lnB>
                      <a:noFill/>
                    </a:lnB>
                  </a:tcPr>
                </a:tc>
                <a:tc>
                  <a:txBody>
                    <a:bodyPr/>
                    <a:lstStyle/>
                    <a:p>
                      <a:pPr algn="ctr"/>
                      <a:r>
                        <a:rPr lang="fr-FR" sz="1400" dirty="0"/>
                        <a:t>1</a:t>
                      </a:r>
                    </a:p>
                  </a:txBody>
                  <a:tcPr marL="3267" marR="3267" marT="3267" marB="3267" anchor="ctr">
                    <a:lnL>
                      <a:noFill/>
                    </a:lnL>
                    <a:lnR>
                      <a:noFill/>
                    </a:lnR>
                    <a:lnT>
                      <a:noFill/>
                    </a:lnT>
                    <a:lnB>
                      <a:noFill/>
                    </a:lnB>
                  </a:tcPr>
                </a:tc>
                <a:tc>
                  <a:txBody>
                    <a:bodyPr/>
                    <a:lstStyle/>
                    <a:p>
                      <a:pPr algn="ctr"/>
                      <a:r>
                        <a:rPr lang="fr-FR" sz="1400"/>
                        <a:t>0,81</a:t>
                      </a:r>
                    </a:p>
                  </a:txBody>
                  <a:tcPr marL="3267" marR="3267" marT="3267" marB="3267" anchor="ctr">
                    <a:lnL>
                      <a:noFill/>
                    </a:lnL>
                    <a:lnR>
                      <a:noFill/>
                    </a:lnR>
                    <a:lnT>
                      <a:noFill/>
                    </a:lnT>
                    <a:lnB>
                      <a:noFill/>
                    </a:lnB>
                  </a:tcPr>
                </a:tc>
                <a:tc>
                  <a:txBody>
                    <a:bodyPr/>
                    <a:lstStyle/>
                    <a:p>
                      <a:pPr algn="ctr"/>
                      <a:r>
                        <a:rPr lang="fr-FR" sz="1400" dirty="0"/>
                        <a:t>0,99</a:t>
                      </a:r>
                    </a:p>
                  </a:txBody>
                  <a:tcPr marL="3267" marR="3267" marT="3267" marB="3267" anchor="ctr">
                    <a:lnL>
                      <a:noFill/>
                    </a:lnL>
                    <a:lnR>
                      <a:noFill/>
                    </a:lnR>
                    <a:lnT>
                      <a:noFill/>
                    </a:lnT>
                    <a:lnB>
                      <a:noFill/>
                    </a:lnB>
                  </a:tcPr>
                </a:tc>
              </a:tr>
              <a:tr h="269345">
                <a:tc>
                  <a:txBody>
                    <a:bodyPr/>
                    <a:lstStyle/>
                    <a:p>
                      <a:pPr algn="l">
                        <a:lnSpc>
                          <a:spcPts val="1800"/>
                        </a:lnSpc>
                      </a:pPr>
                      <a:r>
                        <a:rPr lang="fr-FR" sz="1400" b="1">
                          <a:solidFill>
                            <a:srgbClr val="000000"/>
                          </a:solidFill>
                          <a:latin typeface="Arial"/>
                        </a:rPr>
                        <a:t>Liliaceae</a:t>
                      </a:r>
                    </a:p>
                  </a:txBody>
                  <a:tcPr marL="3267" marR="3267" marT="3267" marB="3267" anchor="ctr">
                    <a:lnL>
                      <a:noFill/>
                    </a:lnL>
                    <a:lnR>
                      <a:noFill/>
                    </a:lnR>
                    <a:lnT>
                      <a:noFill/>
                    </a:lnT>
                    <a:lnB>
                      <a:noFill/>
                    </a:lnB>
                  </a:tcPr>
                </a:tc>
                <a:tc>
                  <a:txBody>
                    <a:bodyPr/>
                    <a:lstStyle/>
                    <a:p>
                      <a:pPr algn="ctr"/>
                      <a:r>
                        <a:rPr lang="fr-FR" sz="1400" dirty="0"/>
                        <a:t>1</a:t>
                      </a:r>
                    </a:p>
                  </a:txBody>
                  <a:tcPr marL="3267" marR="3267" marT="3267" marB="3267" anchor="ctr">
                    <a:lnL>
                      <a:noFill/>
                    </a:lnL>
                    <a:lnR>
                      <a:noFill/>
                    </a:lnR>
                    <a:lnT>
                      <a:noFill/>
                    </a:lnT>
                    <a:lnB>
                      <a:noFill/>
                    </a:lnB>
                  </a:tcPr>
                </a:tc>
                <a:tc>
                  <a:txBody>
                    <a:bodyPr/>
                    <a:lstStyle/>
                    <a:p>
                      <a:pPr algn="ctr"/>
                      <a:r>
                        <a:rPr lang="fr-FR" sz="1400" dirty="0"/>
                        <a:t>1</a:t>
                      </a:r>
                    </a:p>
                  </a:txBody>
                  <a:tcPr marL="3267" marR="3267" marT="3267" marB="3267" anchor="ctr">
                    <a:lnL>
                      <a:noFill/>
                    </a:lnL>
                    <a:lnR>
                      <a:noFill/>
                    </a:lnR>
                    <a:lnT>
                      <a:noFill/>
                    </a:lnT>
                    <a:lnB>
                      <a:noFill/>
                    </a:lnB>
                  </a:tcPr>
                </a:tc>
                <a:tc>
                  <a:txBody>
                    <a:bodyPr/>
                    <a:lstStyle/>
                    <a:p>
                      <a:pPr algn="ctr"/>
                      <a:r>
                        <a:rPr lang="fr-FR" sz="1400"/>
                        <a:t>0,81</a:t>
                      </a:r>
                    </a:p>
                  </a:txBody>
                  <a:tcPr marL="3267" marR="3267" marT="3267" marB="3267" anchor="ctr">
                    <a:lnL>
                      <a:noFill/>
                    </a:lnL>
                    <a:lnR>
                      <a:noFill/>
                    </a:lnR>
                    <a:lnT>
                      <a:noFill/>
                    </a:lnT>
                    <a:lnB>
                      <a:noFill/>
                    </a:lnB>
                  </a:tcPr>
                </a:tc>
                <a:tc>
                  <a:txBody>
                    <a:bodyPr/>
                    <a:lstStyle/>
                    <a:p>
                      <a:pPr algn="ctr"/>
                      <a:r>
                        <a:rPr lang="fr-FR" sz="1400" dirty="0"/>
                        <a:t>0,99</a:t>
                      </a:r>
                    </a:p>
                  </a:txBody>
                  <a:tcPr marL="3267" marR="3267" marT="3267" marB="3267" anchor="ctr">
                    <a:lnL>
                      <a:noFill/>
                    </a:lnL>
                    <a:lnR>
                      <a:noFill/>
                    </a:lnR>
                    <a:lnT>
                      <a:noFill/>
                    </a:lnT>
                    <a:lnB>
                      <a:noFill/>
                    </a:lnB>
                  </a:tcPr>
                </a:tc>
              </a:tr>
              <a:tr h="216973">
                <a:tc>
                  <a:txBody>
                    <a:bodyPr/>
                    <a:lstStyle/>
                    <a:p>
                      <a:pPr algn="l"/>
                      <a:r>
                        <a:rPr lang="fr-FR" sz="1400" i="1"/>
                        <a:t>Typhaceae </a:t>
                      </a:r>
                      <a:endParaRPr lang="fr-FR" sz="1400"/>
                    </a:p>
                  </a:txBody>
                  <a:tcPr marL="3267" marR="3267" marT="3267" marB="3267" anchor="ctr">
                    <a:lnL>
                      <a:noFill/>
                    </a:lnL>
                    <a:lnR>
                      <a:noFill/>
                    </a:lnR>
                    <a:lnT>
                      <a:noFill/>
                    </a:lnT>
                    <a:lnB>
                      <a:noFill/>
                    </a:lnB>
                  </a:tcPr>
                </a:tc>
                <a:tc>
                  <a:txBody>
                    <a:bodyPr/>
                    <a:lstStyle/>
                    <a:p>
                      <a:pPr algn="ctr"/>
                      <a:r>
                        <a:rPr lang="fr-FR" sz="1400" dirty="0"/>
                        <a:t>1</a:t>
                      </a:r>
                    </a:p>
                  </a:txBody>
                  <a:tcPr marL="3267" marR="3267" marT="3267" marB="3267" anchor="ctr">
                    <a:lnL>
                      <a:noFill/>
                    </a:lnL>
                    <a:lnR>
                      <a:noFill/>
                    </a:lnR>
                    <a:lnT>
                      <a:noFill/>
                    </a:lnT>
                    <a:lnB>
                      <a:noFill/>
                    </a:lnB>
                  </a:tcPr>
                </a:tc>
                <a:tc>
                  <a:txBody>
                    <a:bodyPr/>
                    <a:lstStyle/>
                    <a:p>
                      <a:pPr algn="ctr"/>
                      <a:r>
                        <a:rPr lang="fr-FR" sz="1400" dirty="0"/>
                        <a:t>1</a:t>
                      </a:r>
                    </a:p>
                  </a:txBody>
                  <a:tcPr marL="3267" marR="3267" marT="3267" marB="3267" anchor="ctr">
                    <a:lnL>
                      <a:noFill/>
                    </a:lnL>
                    <a:lnR>
                      <a:noFill/>
                    </a:lnR>
                    <a:lnT>
                      <a:noFill/>
                    </a:lnT>
                    <a:lnB>
                      <a:noFill/>
                    </a:lnB>
                  </a:tcPr>
                </a:tc>
                <a:tc>
                  <a:txBody>
                    <a:bodyPr/>
                    <a:lstStyle/>
                    <a:p>
                      <a:pPr algn="ctr"/>
                      <a:r>
                        <a:rPr lang="fr-FR" sz="1400"/>
                        <a:t>0,81</a:t>
                      </a:r>
                    </a:p>
                  </a:txBody>
                  <a:tcPr marL="3267" marR="3267" marT="3267" marB="3267" anchor="ctr">
                    <a:lnL>
                      <a:noFill/>
                    </a:lnL>
                    <a:lnR>
                      <a:noFill/>
                    </a:lnR>
                    <a:lnT>
                      <a:noFill/>
                    </a:lnT>
                    <a:lnB>
                      <a:noFill/>
                    </a:lnB>
                  </a:tcPr>
                </a:tc>
                <a:tc>
                  <a:txBody>
                    <a:bodyPr/>
                    <a:lstStyle/>
                    <a:p>
                      <a:pPr algn="ctr"/>
                      <a:r>
                        <a:rPr lang="fr-FR" sz="1400" dirty="0"/>
                        <a:t>0,99</a:t>
                      </a:r>
                    </a:p>
                  </a:txBody>
                  <a:tcPr marL="3267" marR="3267" marT="3267" marB="3267" anchor="ctr">
                    <a:lnL>
                      <a:noFill/>
                    </a:lnL>
                    <a:lnR>
                      <a:noFill/>
                    </a:lnR>
                    <a:lnT>
                      <a:noFill/>
                    </a:lnT>
                    <a:lnB>
                      <a:noFill/>
                    </a:lnB>
                  </a:tcPr>
                </a:tc>
              </a:tr>
              <a:tr h="426462">
                <a:tc>
                  <a:txBody>
                    <a:bodyPr/>
                    <a:lstStyle/>
                    <a:p>
                      <a:pPr algn="l"/>
                      <a:r>
                        <a:rPr lang="fr-FR" sz="1400" i="1"/>
                        <a:t>*</a:t>
                      </a:r>
                      <a:r>
                        <a:rPr lang="fr-FR" sz="1400" b="1"/>
                        <a:t>Angiospermes Dicotylédones</a:t>
                      </a:r>
                      <a:endParaRPr lang="fr-FR" sz="1400"/>
                    </a:p>
                  </a:txBody>
                  <a:tcPr marL="3267" marR="3267" marT="3267" marB="3267" anchor="ctr">
                    <a:lnL>
                      <a:noFill/>
                    </a:lnL>
                    <a:lnR>
                      <a:noFill/>
                    </a:lnR>
                    <a:lnT>
                      <a:noFill/>
                    </a:lnT>
                    <a:lnB>
                      <a:noFill/>
                    </a:lnB>
                  </a:tcPr>
                </a:tc>
                <a:tc>
                  <a:txBody>
                    <a:bodyPr/>
                    <a:lstStyle/>
                    <a:p>
                      <a:pPr algn="l"/>
                      <a:endParaRPr lang="fr-FR" sz="1400" dirty="0"/>
                    </a:p>
                  </a:txBody>
                  <a:tcPr marL="3267" marR="3267" marT="3267" marB="3267" anchor="ctr">
                    <a:lnL>
                      <a:noFill/>
                    </a:lnL>
                    <a:lnR>
                      <a:noFill/>
                    </a:lnR>
                    <a:lnT>
                      <a:noFill/>
                    </a:lnT>
                    <a:lnB>
                      <a:noFill/>
                    </a:lnB>
                  </a:tcPr>
                </a:tc>
                <a:tc>
                  <a:txBody>
                    <a:bodyPr/>
                    <a:lstStyle/>
                    <a:p>
                      <a:pPr algn="l"/>
                      <a:endParaRPr lang="fr-FR" sz="1400" dirty="0"/>
                    </a:p>
                  </a:txBody>
                  <a:tcPr marL="3267" marR="3267" marT="3267" marB="3267" anchor="ctr">
                    <a:lnL>
                      <a:noFill/>
                    </a:lnL>
                    <a:lnR>
                      <a:noFill/>
                    </a:lnR>
                    <a:lnT>
                      <a:noFill/>
                    </a:lnT>
                    <a:lnB>
                      <a:noFill/>
                    </a:lnB>
                  </a:tcPr>
                </a:tc>
                <a:tc>
                  <a:txBody>
                    <a:bodyPr/>
                    <a:lstStyle/>
                    <a:p>
                      <a:pPr algn="l"/>
                      <a:endParaRPr lang="fr-FR" sz="1400" dirty="0"/>
                    </a:p>
                  </a:txBody>
                  <a:tcPr marL="3267" marR="3267" marT="3267" marB="3267" anchor="ctr">
                    <a:lnL>
                      <a:noFill/>
                    </a:lnL>
                    <a:lnR>
                      <a:noFill/>
                    </a:lnR>
                    <a:lnT>
                      <a:noFill/>
                    </a:lnT>
                    <a:lnB>
                      <a:noFill/>
                    </a:lnB>
                  </a:tcPr>
                </a:tc>
                <a:tc>
                  <a:txBody>
                    <a:bodyPr/>
                    <a:lstStyle/>
                    <a:p>
                      <a:pPr algn="ctr"/>
                      <a:r>
                        <a:rPr lang="fr-FR" sz="1400" dirty="0"/>
                        <a:t> </a:t>
                      </a:r>
                    </a:p>
                  </a:txBody>
                  <a:tcPr marL="3267" marR="3267" marT="3267" marB="3267" anchor="ctr">
                    <a:lnL>
                      <a:noFill/>
                    </a:lnL>
                    <a:lnR>
                      <a:noFill/>
                    </a:lnR>
                    <a:lnT>
                      <a:noFill/>
                    </a:lnT>
                    <a:lnB>
                      <a:noFill/>
                    </a:lnB>
                  </a:tcPr>
                </a:tc>
              </a:tr>
              <a:tr h="216973">
                <a:tc>
                  <a:txBody>
                    <a:bodyPr/>
                    <a:lstStyle/>
                    <a:p>
                      <a:pPr algn="l"/>
                      <a:r>
                        <a:rPr lang="fr-FR" sz="1400" i="1" dirty="0" smtClean="0">
                          <a:solidFill>
                            <a:srgbClr val="FF0000"/>
                          </a:solidFill>
                        </a:rPr>
                        <a:t>Astéracées</a:t>
                      </a:r>
                      <a:endParaRPr lang="fr-FR" sz="1400" dirty="0">
                        <a:solidFill>
                          <a:srgbClr val="FF0000"/>
                        </a:solidFill>
                      </a:endParaRPr>
                    </a:p>
                  </a:txBody>
                  <a:tcPr marL="3267" marR="3267" marT="3267" marB="3267" anchor="ctr">
                    <a:lnL>
                      <a:noFill/>
                    </a:lnL>
                    <a:lnR>
                      <a:noFill/>
                    </a:lnR>
                    <a:lnT>
                      <a:noFill/>
                    </a:lnT>
                    <a:lnB>
                      <a:noFill/>
                    </a:lnB>
                  </a:tcPr>
                </a:tc>
                <a:tc>
                  <a:txBody>
                    <a:bodyPr/>
                    <a:lstStyle/>
                    <a:p>
                      <a:pPr algn="ctr"/>
                      <a:r>
                        <a:rPr lang="fr-FR" sz="1400"/>
                        <a:t>18</a:t>
                      </a:r>
                    </a:p>
                  </a:txBody>
                  <a:tcPr marL="3267" marR="3267" marT="3267" marB="3267" anchor="ctr">
                    <a:lnL>
                      <a:noFill/>
                    </a:lnL>
                    <a:lnR>
                      <a:noFill/>
                    </a:lnR>
                    <a:lnT>
                      <a:noFill/>
                    </a:lnT>
                    <a:lnB>
                      <a:noFill/>
                    </a:lnB>
                  </a:tcPr>
                </a:tc>
                <a:tc>
                  <a:txBody>
                    <a:bodyPr/>
                    <a:lstStyle/>
                    <a:p>
                      <a:pPr algn="ctr"/>
                      <a:r>
                        <a:rPr lang="fr-FR" sz="1400" dirty="0"/>
                        <a:t>21</a:t>
                      </a:r>
                    </a:p>
                  </a:txBody>
                  <a:tcPr marL="3267" marR="3267" marT="3267" marB="3267" anchor="ctr">
                    <a:lnL>
                      <a:noFill/>
                    </a:lnL>
                    <a:lnR>
                      <a:noFill/>
                    </a:lnR>
                    <a:lnT>
                      <a:noFill/>
                    </a:lnT>
                    <a:lnB>
                      <a:noFill/>
                    </a:lnB>
                  </a:tcPr>
                </a:tc>
                <a:tc>
                  <a:txBody>
                    <a:bodyPr/>
                    <a:lstStyle/>
                    <a:p>
                      <a:pPr algn="ctr"/>
                      <a:r>
                        <a:rPr lang="fr-FR" sz="1400" dirty="0"/>
                        <a:t>17,07</a:t>
                      </a:r>
                    </a:p>
                  </a:txBody>
                  <a:tcPr marL="3267" marR="3267" marT="3267" marB="3267" anchor="ctr">
                    <a:lnL>
                      <a:noFill/>
                    </a:lnL>
                    <a:lnR>
                      <a:noFill/>
                    </a:lnR>
                    <a:lnT>
                      <a:noFill/>
                    </a:lnT>
                    <a:lnB>
                      <a:noFill/>
                    </a:lnB>
                  </a:tcPr>
                </a:tc>
                <a:tc>
                  <a:txBody>
                    <a:bodyPr/>
                    <a:lstStyle/>
                    <a:p>
                      <a:pPr algn="ctr"/>
                      <a:r>
                        <a:rPr lang="fr-FR" sz="1400" dirty="0"/>
                        <a:t>17,82</a:t>
                      </a:r>
                    </a:p>
                  </a:txBody>
                  <a:tcPr marL="3267" marR="3267" marT="3267" marB="3267" anchor="ctr">
                    <a:lnL>
                      <a:noFill/>
                    </a:lnL>
                    <a:lnR>
                      <a:noFill/>
                    </a:lnR>
                    <a:lnT>
                      <a:noFill/>
                    </a:lnT>
                    <a:lnB>
                      <a:noFill/>
                    </a:lnB>
                  </a:tcPr>
                </a:tc>
              </a:tr>
              <a:tr h="216973">
                <a:tc>
                  <a:txBody>
                    <a:bodyPr/>
                    <a:lstStyle/>
                    <a:p>
                      <a:pPr algn="l"/>
                      <a:r>
                        <a:rPr lang="fr-FR" sz="1400" i="1"/>
                        <a:t>Chenopodiaceae</a:t>
                      </a:r>
                      <a:endParaRPr lang="fr-FR" sz="1400"/>
                    </a:p>
                  </a:txBody>
                  <a:tcPr marL="3267" marR="3267" marT="3267" marB="3267" anchor="ctr">
                    <a:lnL>
                      <a:noFill/>
                    </a:lnL>
                    <a:lnR>
                      <a:noFill/>
                    </a:lnR>
                    <a:lnT>
                      <a:noFill/>
                    </a:lnT>
                    <a:lnB>
                      <a:noFill/>
                    </a:lnB>
                  </a:tcPr>
                </a:tc>
                <a:tc>
                  <a:txBody>
                    <a:bodyPr/>
                    <a:lstStyle/>
                    <a:p>
                      <a:pPr algn="ctr"/>
                      <a:r>
                        <a:rPr lang="fr-FR" sz="1400"/>
                        <a:t>7</a:t>
                      </a:r>
                    </a:p>
                  </a:txBody>
                  <a:tcPr marL="3267" marR="3267" marT="3267" marB="3267" anchor="ctr">
                    <a:lnL>
                      <a:noFill/>
                    </a:lnL>
                    <a:lnR>
                      <a:noFill/>
                    </a:lnR>
                    <a:lnT>
                      <a:noFill/>
                    </a:lnT>
                    <a:lnB>
                      <a:noFill/>
                    </a:lnB>
                  </a:tcPr>
                </a:tc>
                <a:tc>
                  <a:txBody>
                    <a:bodyPr/>
                    <a:lstStyle/>
                    <a:p>
                      <a:pPr algn="ctr"/>
                      <a:r>
                        <a:rPr lang="fr-FR" sz="1400" dirty="0"/>
                        <a:t>11</a:t>
                      </a:r>
                    </a:p>
                  </a:txBody>
                  <a:tcPr marL="3267" marR="3267" marT="3267" marB="3267" anchor="ctr">
                    <a:lnL>
                      <a:noFill/>
                    </a:lnL>
                    <a:lnR>
                      <a:noFill/>
                    </a:lnR>
                    <a:lnT>
                      <a:noFill/>
                    </a:lnT>
                    <a:lnB>
                      <a:noFill/>
                    </a:lnB>
                  </a:tcPr>
                </a:tc>
                <a:tc>
                  <a:txBody>
                    <a:bodyPr/>
                    <a:lstStyle/>
                    <a:p>
                      <a:pPr algn="ctr"/>
                      <a:r>
                        <a:rPr lang="fr-FR" sz="1400" dirty="0"/>
                        <a:t>8,94</a:t>
                      </a:r>
                    </a:p>
                  </a:txBody>
                  <a:tcPr marL="3267" marR="3267" marT="3267" marB="3267" anchor="ctr">
                    <a:lnL>
                      <a:noFill/>
                    </a:lnL>
                    <a:lnR>
                      <a:noFill/>
                    </a:lnR>
                    <a:lnT>
                      <a:noFill/>
                    </a:lnT>
                    <a:lnB>
                      <a:noFill/>
                    </a:lnB>
                  </a:tcPr>
                </a:tc>
                <a:tc>
                  <a:txBody>
                    <a:bodyPr/>
                    <a:lstStyle/>
                    <a:p>
                      <a:pPr algn="ctr"/>
                      <a:r>
                        <a:rPr lang="fr-FR" sz="1400" dirty="0"/>
                        <a:t>6,93</a:t>
                      </a:r>
                    </a:p>
                  </a:txBody>
                  <a:tcPr marL="3267" marR="3267" marT="3267" marB="3267" anchor="ctr">
                    <a:lnL>
                      <a:noFill/>
                    </a:lnL>
                    <a:lnR>
                      <a:noFill/>
                    </a:lnR>
                    <a:lnT>
                      <a:noFill/>
                    </a:lnT>
                    <a:lnB>
                      <a:noFill/>
                    </a:lnB>
                  </a:tcPr>
                </a:tc>
              </a:tr>
              <a:tr h="216973">
                <a:tc>
                  <a:txBody>
                    <a:bodyPr/>
                    <a:lstStyle/>
                    <a:p>
                      <a:pPr algn="l"/>
                      <a:r>
                        <a:rPr lang="fr-FR" sz="1400" i="1"/>
                        <a:t>Solanaceae</a:t>
                      </a:r>
                      <a:endParaRPr lang="fr-FR" sz="1400"/>
                    </a:p>
                  </a:txBody>
                  <a:tcPr marL="3267" marR="3267" marT="3267" marB="3267" anchor="ctr">
                    <a:lnL>
                      <a:noFill/>
                    </a:lnL>
                    <a:lnR>
                      <a:noFill/>
                    </a:lnR>
                    <a:lnT>
                      <a:noFill/>
                    </a:lnT>
                    <a:lnB>
                      <a:noFill/>
                    </a:lnB>
                  </a:tcPr>
                </a:tc>
                <a:tc>
                  <a:txBody>
                    <a:bodyPr/>
                    <a:lstStyle/>
                    <a:p>
                      <a:pPr algn="ctr"/>
                      <a:r>
                        <a:rPr lang="fr-FR" sz="1400"/>
                        <a:t>4</a:t>
                      </a:r>
                    </a:p>
                  </a:txBody>
                  <a:tcPr marL="3267" marR="3267" marT="3267" marB="3267" anchor="ctr">
                    <a:lnL>
                      <a:noFill/>
                    </a:lnL>
                    <a:lnR>
                      <a:noFill/>
                    </a:lnR>
                    <a:lnT>
                      <a:noFill/>
                    </a:lnT>
                    <a:lnB>
                      <a:noFill/>
                    </a:lnB>
                  </a:tcPr>
                </a:tc>
                <a:tc>
                  <a:txBody>
                    <a:bodyPr/>
                    <a:lstStyle/>
                    <a:p>
                      <a:pPr algn="ctr"/>
                      <a:r>
                        <a:rPr lang="fr-FR" sz="1400" dirty="0"/>
                        <a:t>6</a:t>
                      </a:r>
                    </a:p>
                  </a:txBody>
                  <a:tcPr marL="3267" marR="3267" marT="3267" marB="3267" anchor="ctr">
                    <a:lnL>
                      <a:noFill/>
                    </a:lnL>
                    <a:lnR>
                      <a:noFill/>
                    </a:lnR>
                    <a:lnT>
                      <a:noFill/>
                    </a:lnT>
                    <a:lnB>
                      <a:noFill/>
                    </a:lnB>
                  </a:tcPr>
                </a:tc>
                <a:tc>
                  <a:txBody>
                    <a:bodyPr/>
                    <a:lstStyle/>
                    <a:p>
                      <a:pPr algn="ctr"/>
                      <a:r>
                        <a:rPr lang="fr-FR" sz="1400" dirty="0"/>
                        <a:t>4,88</a:t>
                      </a:r>
                    </a:p>
                  </a:txBody>
                  <a:tcPr marL="3267" marR="3267" marT="3267" marB="3267" anchor="ctr">
                    <a:lnL>
                      <a:noFill/>
                    </a:lnL>
                    <a:lnR>
                      <a:noFill/>
                    </a:lnR>
                    <a:lnT>
                      <a:noFill/>
                    </a:lnT>
                    <a:lnB>
                      <a:noFill/>
                    </a:lnB>
                  </a:tcPr>
                </a:tc>
                <a:tc>
                  <a:txBody>
                    <a:bodyPr/>
                    <a:lstStyle/>
                    <a:p>
                      <a:pPr algn="ctr"/>
                      <a:r>
                        <a:rPr lang="fr-FR" sz="1400" dirty="0"/>
                        <a:t>3,96</a:t>
                      </a:r>
                    </a:p>
                  </a:txBody>
                  <a:tcPr marL="3267" marR="3267" marT="3267" marB="3267" anchor="ctr">
                    <a:lnL>
                      <a:noFill/>
                    </a:lnL>
                    <a:lnR>
                      <a:noFill/>
                    </a:lnR>
                    <a:lnT>
                      <a:noFill/>
                    </a:lnT>
                    <a:lnB>
                      <a:noFill/>
                    </a:lnB>
                  </a:tcPr>
                </a:tc>
              </a:tr>
              <a:tr h="216973">
                <a:tc>
                  <a:txBody>
                    <a:bodyPr/>
                    <a:lstStyle/>
                    <a:p>
                      <a:pPr algn="l"/>
                      <a:r>
                        <a:rPr lang="fr-FR" sz="1400" i="1" dirty="0" smtClean="0">
                          <a:solidFill>
                            <a:srgbClr val="FF0000"/>
                          </a:solidFill>
                        </a:rPr>
                        <a:t>Apiacées </a:t>
                      </a:r>
                      <a:endParaRPr lang="fr-FR" sz="1400" dirty="0">
                        <a:solidFill>
                          <a:srgbClr val="FF0000"/>
                        </a:solidFill>
                      </a:endParaRPr>
                    </a:p>
                  </a:txBody>
                  <a:tcPr marL="3267" marR="3267" marT="3267" marB="3267" anchor="ctr">
                    <a:lnL>
                      <a:noFill/>
                    </a:lnL>
                    <a:lnR>
                      <a:noFill/>
                    </a:lnR>
                    <a:lnT>
                      <a:noFill/>
                    </a:lnT>
                    <a:lnB>
                      <a:noFill/>
                    </a:lnB>
                  </a:tcPr>
                </a:tc>
                <a:tc>
                  <a:txBody>
                    <a:bodyPr/>
                    <a:lstStyle/>
                    <a:p>
                      <a:pPr algn="ctr"/>
                      <a:r>
                        <a:rPr lang="fr-FR" sz="1400"/>
                        <a:t>5</a:t>
                      </a:r>
                    </a:p>
                  </a:txBody>
                  <a:tcPr marL="3267" marR="3267" marT="3267" marB="3267" anchor="ctr">
                    <a:lnL>
                      <a:noFill/>
                    </a:lnL>
                    <a:lnR>
                      <a:noFill/>
                    </a:lnR>
                    <a:lnT>
                      <a:noFill/>
                    </a:lnT>
                    <a:lnB>
                      <a:noFill/>
                    </a:lnB>
                  </a:tcPr>
                </a:tc>
                <a:tc>
                  <a:txBody>
                    <a:bodyPr/>
                    <a:lstStyle/>
                    <a:p>
                      <a:pPr algn="ctr"/>
                      <a:r>
                        <a:rPr lang="fr-FR" sz="1400" dirty="0"/>
                        <a:t>5</a:t>
                      </a:r>
                    </a:p>
                  </a:txBody>
                  <a:tcPr marL="3267" marR="3267" marT="3267" marB="3267" anchor="ctr">
                    <a:lnL>
                      <a:noFill/>
                    </a:lnL>
                    <a:lnR>
                      <a:noFill/>
                    </a:lnR>
                    <a:lnT>
                      <a:noFill/>
                    </a:lnT>
                    <a:lnB>
                      <a:noFill/>
                    </a:lnB>
                  </a:tcPr>
                </a:tc>
                <a:tc>
                  <a:txBody>
                    <a:bodyPr/>
                    <a:lstStyle/>
                    <a:p>
                      <a:pPr algn="ctr"/>
                      <a:r>
                        <a:rPr lang="fr-FR" sz="1400" dirty="0"/>
                        <a:t>4,07</a:t>
                      </a:r>
                    </a:p>
                  </a:txBody>
                  <a:tcPr marL="3267" marR="3267" marT="3267" marB="3267" anchor="ctr">
                    <a:lnL>
                      <a:noFill/>
                    </a:lnL>
                    <a:lnR>
                      <a:noFill/>
                    </a:lnR>
                    <a:lnT>
                      <a:noFill/>
                    </a:lnT>
                    <a:lnB>
                      <a:noFill/>
                    </a:lnB>
                  </a:tcPr>
                </a:tc>
                <a:tc>
                  <a:txBody>
                    <a:bodyPr/>
                    <a:lstStyle/>
                    <a:p>
                      <a:pPr algn="ctr"/>
                      <a:r>
                        <a:rPr lang="fr-FR" sz="1400" dirty="0"/>
                        <a:t>4,95</a:t>
                      </a:r>
                    </a:p>
                  </a:txBody>
                  <a:tcPr marL="3267" marR="3267" marT="3267" marB="3267" anchor="ctr">
                    <a:lnL>
                      <a:noFill/>
                    </a:lnL>
                    <a:lnR>
                      <a:noFill/>
                    </a:lnR>
                    <a:lnT>
                      <a:noFill/>
                    </a:lnT>
                    <a:lnB>
                      <a:noFill/>
                    </a:lnB>
                  </a:tcPr>
                </a:tc>
              </a:tr>
              <a:tr h="216973">
                <a:tc>
                  <a:txBody>
                    <a:bodyPr/>
                    <a:lstStyle/>
                    <a:p>
                      <a:pPr algn="l"/>
                      <a:r>
                        <a:rPr lang="fr-FR" sz="1400" i="1" dirty="0" err="1">
                          <a:solidFill>
                            <a:srgbClr val="FF0000"/>
                          </a:solidFill>
                        </a:rPr>
                        <a:t>Brassicaceae</a:t>
                      </a:r>
                      <a:endParaRPr lang="fr-FR" sz="1400" dirty="0">
                        <a:solidFill>
                          <a:srgbClr val="FF0000"/>
                        </a:solidFill>
                      </a:endParaRPr>
                    </a:p>
                  </a:txBody>
                  <a:tcPr marL="3267" marR="3267" marT="3267" marB="3267" anchor="ctr">
                    <a:lnL>
                      <a:noFill/>
                    </a:lnL>
                    <a:lnR>
                      <a:noFill/>
                    </a:lnR>
                    <a:lnT>
                      <a:noFill/>
                    </a:lnT>
                    <a:lnB>
                      <a:noFill/>
                    </a:lnB>
                  </a:tcPr>
                </a:tc>
                <a:tc>
                  <a:txBody>
                    <a:bodyPr/>
                    <a:lstStyle/>
                    <a:p>
                      <a:pPr algn="ctr"/>
                      <a:r>
                        <a:rPr lang="fr-FR" sz="1400"/>
                        <a:t>5</a:t>
                      </a:r>
                    </a:p>
                  </a:txBody>
                  <a:tcPr marL="3267" marR="3267" marT="3267" marB="3267" anchor="ctr">
                    <a:lnL>
                      <a:noFill/>
                    </a:lnL>
                    <a:lnR>
                      <a:noFill/>
                    </a:lnR>
                    <a:lnT>
                      <a:noFill/>
                    </a:lnT>
                    <a:lnB>
                      <a:noFill/>
                    </a:lnB>
                  </a:tcPr>
                </a:tc>
                <a:tc>
                  <a:txBody>
                    <a:bodyPr/>
                    <a:lstStyle/>
                    <a:p>
                      <a:pPr algn="ctr"/>
                      <a:r>
                        <a:rPr lang="fr-FR" sz="1400"/>
                        <a:t>5</a:t>
                      </a:r>
                    </a:p>
                  </a:txBody>
                  <a:tcPr marL="3267" marR="3267" marT="3267" marB="3267" anchor="ctr">
                    <a:lnL>
                      <a:noFill/>
                    </a:lnL>
                    <a:lnR>
                      <a:noFill/>
                    </a:lnR>
                    <a:lnT>
                      <a:noFill/>
                    </a:lnT>
                    <a:lnB>
                      <a:noFill/>
                    </a:lnB>
                  </a:tcPr>
                </a:tc>
                <a:tc>
                  <a:txBody>
                    <a:bodyPr/>
                    <a:lstStyle/>
                    <a:p>
                      <a:pPr algn="ctr"/>
                      <a:r>
                        <a:rPr lang="fr-FR" sz="1400" dirty="0"/>
                        <a:t>4,07</a:t>
                      </a:r>
                    </a:p>
                  </a:txBody>
                  <a:tcPr marL="3267" marR="3267" marT="3267" marB="3267" anchor="ctr">
                    <a:lnL>
                      <a:noFill/>
                    </a:lnL>
                    <a:lnR>
                      <a:noFill/>
                    </a:lnR>
                    <a:lnT>
                      <a:noFill/>
                    </a:lnT>
                    <a:lnB>
                      <a:noFill/>
                    </a:lnB>
                  </a:tcPr>
                </a:tc>
                <a:tc>
                  <a:txBody>
                    <a:bodyPr/>
                    <a:lstStyle/>
                    <a:p>
                      <a:pPr algn="ctr"/>
                      <a:r>
                        <a:rPr lang="fr-FR" sz="1400" dirty="0"/>
                        <a:t>4,95</a:t>
                      </a:r>
                    </a:p>
                  </a:txBody>
                  <a:tcPr marL="3267" marR="3267" marT="3267" marB="3267" anchor="ctr">
                    <a:lnL>
                      <a:noFill/>
                    </a:lnL>
                    <a:lnR>
                      <a:noFill/>
                    </a:lnR>
                    <a:lnT>
                      <a:noFill/>
                    </a:lnT>
                    <a:lnB>
                      <a:noFill/>
                    </a:lnB>
                  </a:tcPr>
                </a:tc>
              </a:tr>
              <a:tr h="216973">
                <a:tc>
                  <a:txBody>
                    <a:bodyPr/>
                    <a:lstStyle/>
                    <a:p>
                      <a:pPr algn="l"/>
                      <a:r>
                        <a:rPr lang="fr-FR" sz="1400" i="1"/>
                        <a:t>Aizoaceae</a:t>
                      </a:r>
                      <a:endParaRPr lang="fr-FR" sz="1400"/>
                    </a:p>
                  </a:txBody>
                  <a:tcPr marL="3267" marR="3267" marT="3267" marB="3267" anchor="ctr">
                    <a:lnL>
                      <a:noFill/>
                    </a:lnL>
                    <a:lnR>
                      <a:noFill/>
                    </a:lnR>
                    <a:lnT>
                      <a:noFill/>
                    </a:lnT>
                    <a:lnB>
                      <a:noFill/>
                    </a:lnB>
                  </a:tcPr>
                </a:tc>
                <a:tc>
                  <a:txBody>
                    <a:bodyPr/>
                    <a:lstStyle/>
                    <a:p>
                      <a:pPr algn="ctr"/>
                      <a:r>
                        <a:rPr lang="fr-FR" sz="1400"/>
                        <a:t>2</a:t>
                      </a:r>
                    </a:p>
                  </a:txBody>
                  <a:tcPr marL="3267" marR="3267" marT="3267" marB="3267" anchor="ctr">
                    <a:lnL>
                      <a:noFill/>
                    </a:lnL>
                    <a:lnR>
                      <a:noFill/>
                    </a:lnR>
                    <a:lnT>
                      <a:noFill/>
                    </a:lnT>
                    <a:lnB>
                      <a:noFill/>
                    </a:lnB>
                  </a:tcPr>
                </a:tc>
                <a:tc>
                  <a:txBody>
                    <a:bodyPr/>
                    <a:lstStyle/>
                    <a:p>
                      <a:pPr algn="ctr"/>
                      <a:r>
                        <a:rPr lang="fr-FR" sz="1400" dirty="0"/>
                        <a:t>4</a:t>
                      </a:r>
                    </a:p>
                  </a:txBody>
                  <a:tcPr marL="3267" marR="3267" marT="3267" marB="3267" anchor="ctr">
                    <a:lnL>
                      <a:noFill/>
                    </a:lnL>
                    <a:lnR>
                      <a:noFill/>
                    </a:lnR>
                    <a:lnT>
                      <a:noFill/>
                    </a:lnT>
                    <a:lnB>
                      <a:noFill/>
                    </a:lnB>
                  </a:tcPr>
                </a:tc>
                <a:tc>
                  <a:txBody>
                    <a:bodyPr/>
                    <a:lstStyle/>
                    <a:p>
                      <a:pPr algn="ctr"/>
                      <a:r>
                        <a:rPr lang="fr-FR" sz="1400"/>
                        <a:t>3,25</a:t>
                      </a:r>
                    </a:p>
                  </a:txBody>
                  <a:tcPr marL="3267" marR="3267" marT="3267" marB="3267" anchor="ctr">
                    <a:lnL>
                      <a:noFill/>
                    </a:lnL>
                    <a:lnR>
                      <a:noFill/>
                    </a:lnR>
                    <a:lnT>
                      <a:noFill/>
                    </a:lnT>
                    <a:lnB>
                      <a:noFill/>
                    </a:lnB>
                  </a:tcPr>
                </a:tc>
                <a:tc>
                  <a:txBody>
                    <a:bodyPr/>
                    <a:lstStyle/>
                    <a:p>
                      <a:pPr algn="ctr"/>
                      <a:r>
                        <a:rPr lang="fr-FR" sz="1400" dirty="0"/>
                        <a:t>1,98</a:t>
                      </a:r>
                    </a:p>
                  </a:txBody>
                  <a:tcPr marL="3267" marR="3267" marT="3267" marB="3267" anchor="ctr">
                    <a:lnL>
                      <a:noFill/>
                    </a:lnL>
                    <a:lnR>
                      <a:noFill/>
                    </a:lnR>
                    <a:lnT>
                      <a:noFill/>
                    </a:lnT>
                    <a:lnB>
                      <a:noFill/>
                    </a:lnB>
                  </a:tcPr>
                </a:tc>
              </a:tr>
              <a:tr h="216973">
                <a:tc>
                  <a:txBody>
                    <a:bodyPr/>
                    <a:lstStyle/>
                    <a:p>
                      <a:pPr algn="l"/>
                      <a:r>
                        <a:rPr lang="fr-FR" sz="1400" i="1" dirty="0" err="1">
                          <a:solidFill>
                            <a:srgbClr val="FF0000"/>
                          </a:solidFill>
                        </a:rPr>
                        <a:t>Fabaceae</a:t>
                      </a:r>
                      <a:endParaRPr lang="fr-FR" sz="1400" dirty="0">
                        <a:solidFill>
                          <a:srgbClr val="FF0000"/>
                        </a:solidFill>
                      </a:endParaRPr>
                    </a:p>
                  </a:txBody>
                  <a:tcPr marL="3267" marR="3267" marT="3267" marB="3267" anchor="ctr">
                    <a:lnL>
                      <a:noFill/>
                    </a:lnL>
                    <a:lnR>
                      <a:noFill/>
                    </a:lnR>
                    <a:lnT>
                      <a:noFill/>
                    </a:lnT>
                    <a:lnB>
                      <a:noFill/>
                    </a:lnB>
                  </a:tcPr>
                </a:tc>
                <a:tc>
                  <a:txBody>
                    <a:bodyPr/>
                    <a:lstStyle/>
                    <a:p>
                      <a:pPr algn="ctr"/>
                      <a:r>
                        <a:rPr lang="fr-FR" sz="1400"/>
                        <a:t>3</a:t>
                      </a:r>
                    </a:p>
                  </a:txBody>
                  <a:tcPr marL="3267" marR="3267" marT="3267" marB="3267" anchor="ctr">
                    <a:lnL>
                      <a:noFill/>
                    </a:lnL>
                    <a:lnR>
                      <a:noFill/>
                    </a:lnR>
                    <a:lnT>
                      <a:noFill/>
                    </a:lnT>
                    <a:lnB>
                      <a:noFill/>
                    </a:lnB>
                  </a:tcPr>
                </a:tc>
                <a:tc>
                  <a:txBody>
                    <a:bodyPr/>
                    <a:lstStyle/>
                    <a:p>
                      <a:pPr algn="ctr"/>
                      <a:r>
                        <a:rPr lang="fr-FR" sz="1400"/>
                        <a:t>3</a:t>
                      </a:r>
                    </a:p>
                  </a:txBody>
                  <a:tcPr marL="3267" marR="3267" marT="3267" marB="3267" anchor="ctr">
                    <a:lnL>
                      <a:noFill/>
                    </a:lnL>
                    <a:lnR>
                      <a:noFill/>
                    </a:lnR>
                    <a:lnT>
                      <a:noFill/>
                    </a:lnT>
                    <a:lnB>
                      <a:noFill/>
                    </a:lnB>
                  </a:tcPr>
                </a:tc>
                <a:tc>
                  <a:txBody>
                    <a:bodyPr/>
                    <a:lstStyle/>
                    <a:p>
                      <a:pPr algn="ctr"/>
                      <a:r>
                        <a:rPr lang="fr-FR" sz="1400"/>
                        <a:t>2,44</a:t>
                      </a:r>
                    </a:p>
                  </a:txBody>
                  <a:tcPr marL="3267" marR="3267" marT="3267" marB="3267" anchor="ctr">
                    <a:lnL>
                      <a:noFill/>
                    </a:lnL>
                    <a:lnR>
                      <a:noFill/>
                    </a:lnR>
                    <a:lnT>
                      <a:noFill/>
                    </a:lnT>
                    <a:lnB>
                      <a:noFill/>
                    </a:lnB>
                  </a:tcPr>
                </a:tc>
                <a:tc>
                  <a:txBody>
                    <a:bodyPr/>
                    <a:lstStyle/>
                    <a:p>
                      <a:pPr algn="ctr"/>
                      <a:r>
                        <a:rPr lang="fr-FR" sz="1400" dirty="0"/>
                        <a:t>2,97</a:t>
                      </a:r>
                    </a:p>
                  </a:txBody>
                  <a:tcPr marL="3267" marR="3267" marT="3267" marB="3267" anchor="ctr">
                    <a:lnL>
                      <a:noFill/>
                    </a:lnL>
                    <a:lnR>
                      <a:noFill/>
                    </a:lnR>
                    <a:lnT>
                      <a:noFill/>
                    </a:lnT>
                    <a:lnB>
                      <a:noFill/>
                    </a:lnB>
                  </a:tcPr>
                </a:tc>
              </a:tr>
              <a:tr h="216973">
                <a:tc>
                  <a:txBody>
                    <a:bodyPr/>
                    <a:lstStyle/>
                    <a:p>
                      <a:pPr algn="l"/>
                      <a:r>
                        <a:rPr lang="fr-FR" sz="1400" i="1"/>
                        <a:t>Polygonaceae</a:t>
                      </a:r>
                      <a:endParaRPr lang="fr-FR" sz="1400"/>
                    </a:p>
                  </a:txBody>
                  <a:tcPr marL="3267" marR="3267" marT="3267" marB="3267" anchor="ctr">
                    <a:lnL>
                      <a:noFill/>
                    </a:lnL>
                    <a:lnR>
                      <a:noFill/>
                    </a:lnR>
                    <a:lnT>
                      <a:noFill/>
                    </a:lnT>
                    <a:lnB>
                      <a:noFill/>
                    </a:lnB>
                  </a:tcPr>
                </a:tc>
                <a:tc>
                  <a:txBody>
                    <a:bodyPr/>
                    <a:lstStyle/>
                    <a:p>
                      <a:pPr algn="ctr"/>
                      <a:r>
                        <a:rPr lang="fr-FR" sz="1400"/>
                        <a:t>3</a:t>
                      </a:r>
                    </a:p>
                  </a:txBody>
                  <a:tcPr marL="3267" marR="3267" marT="3267" marB="3267" anchor="ctr">
                    <a:lnL>
                      <a:noFill/>
                    </a:lnL>
                    <a:lnR>
                      <a:noFill/>
                    </a:lnR>
                    <a:lnT>
                      <a:noFill/>
                    </a:lnT>
                    <a:lnB>
                      <a:noFill/>
                    </a:lnB>
                  </a:tcPr>
                </a:tc>
                <a:tc>
                  <a:txBody>
                    <a:bodyPr/>
                    <a:lstStyle/>
                    <a:p>
                      <a:pPr algn="ctr"/>
                      <a:r>
                        <a:rPr lang="fr-FR" sz="1400" dirty="0"/>
                        <a:t>3</a:t>
                      </a:r>
                    </a:p>
                  </a:txBody>
                  <a:tcPr marL="3267" marR="3267" marT="3267" marB="3267" anchor="ctr">
                    <a:lnL>
                      <a:noFill/>
                    </a:lnL>
                    <a:lnR>
                      <a:noFill/>
                    </a:lnR>
                    <a:lnT>
                      <a:noFill/>
                    </a:lnT>
                    <a:lnB>
                      <a:noFill/>
                    </a:lnB>
                  </a:tcPr>
                </a:tc>
                <a:tc>
                  <a:txBody>
                    <a:bodyPr/>
                    <a:lstStyle/>
                    <a:p>
                      <a:pPr algn="ctr"/>
                      <a:r>
                        <a:rPr lang="fr-FR" sz="1400"/>
                        <a:t>2,44</a:t>
                      </a:r>
                    </a:p>
                  </a:txBody>
                  <a:tcPr marL="3267" marR="3267" marT="3267" marB="3267" anchor="ctr">
                    <a:lnL>
                      <a:noFill/>
                    </a:lnL>
                    <a:lnR>
                      <a:noFill/>
                    </a:lnR>
                    <a:lnT>
                      <a:noFill/>
                    </a:lnT>
                    <a:lnB>
                      <a:noFill/>
                    </a:lnB>
                  </a:tcPr>
                </a:tc>
                <a:tc>
                  <a:txBody>
                    <a:bodyPr/>
                    <a:lstStyle/>
                    <a:p>
                      <a:pPr algn="ctr"/>
                      <a:r>
                        <a:rPr lang="fr-FR" sz="1400" dirty="0"/>
                        <a:t>2,97</a:t>
                      </a:r>
                    </a:p>
                  </a:txBody>
                  <a:tcPr marL="3267" marR="3267" marT="3267" marB="3267" anchor="ctr">
                    <a:lnL>
                      <a:noFill/>
                    </a:lnL>
                    <a:lnR>
                      <a:noFill/>
                    </a:lnR>
                    <a:lnT>
                      <a:noFill/>
                    </a:lnT>
                    <a:lnB>
                      <a:noFill/>
                    </a:lnB>
                  </a:tcPr>
                </a:tc>
              </a:tr>
              <a:tr h="216973">
                <a:tc>
                  <a:txBody>
                    <a:bodyPr/>
                    <a:lstStyle/>
                    <a:p>
                      <a:pPr algn="l"/>
                      <a:r>
                        <a:rPr lang="fr-FR" sz="1400" i="1"/>
                        <a:t>Urticaceae</a:t>
                      </a:r>
                      <a:endParaRPr lang="fr-FR" sz="1400"/>
                    </a:p>
                  </a:txBody>
                  <a:tcPr marL="3267" marR="3267" marT="3267" marB="3267" anchor="ctr">
                    <a:lnL>
                      <a:noFill/>
                    </a:lnL>
                    <a:lnR>
                      <a:noFill/>
                    </a:lnR>
                    <a:lnT>
                      <a:noFill/>
                    </a:lnT>
                    <a:lnB>
                      <a:noFill/>
                    </a:lnB>
                  </a:tcPr>
                </a:tc>
                <a:tc>
                  <a:txBody>
                    <a:bodyPr/>
                    <a:lstStyle/>
                    <a:p>
                      <a:pPr algn="ctr"/>
                      <a:r>
                        <a:rPr lang="fr-FR" sz="1400"/>
                        <a:t>1</a:t>
                      </a:r>
                    </a:p>
                  </a:txBody>
                  <a:tcPr marL="3267" marR="3267" marT="3267" marB="3267" anchor="ctr">
                    <a:lnL>
                      <a:noFill/>
                    </a:lnL>
                    <a:lnR>
                      <a:noFill/>
                    </a:lnR>
                    <a:lnT>
                      <a:noFill/>
                    </a:lnT>
                    <a:lnB>
                      <a:noFill/>
                    </a:lnB>
                  </a:tcPr>
                </a:tc>
                <a:tc>
                  <a:txBody>
                    <a:bodyPr/>
                    <a:lstStyle/>
                    <a:p>
                      <a:pPr algn="ctr"/>
                      <a:r>
                        <a:rPr lang="fr-FR" sz="1400"/>
                        <a:t>3</a:t>
                      </a:r>
                    </a:p>
                  </a:txBody>
                  <a:tcPr marL="3267" marR="3267" marT="3267" marB="3267" anchor="ctr">
                    <a:lnL>
                      <a:noFill/>
                    </a:lnL>
                    <a:lnR>
                      <a:noFill/>
                    </a:lnR>
                    <a:lnT>
                      <a:noFill/>
                    </a:lnT>
                    <a:lnB>
                      <a:noFill/>
                    </a:lnB>
                  </a:tcPr>
                </a:tc>
                <a:tc>
                  <a:txBody>
                    <a:bodyPr/>
                    <a:lstStyle/>
                    <a:p>
                      <a:pPr algn="ctr"/>
                      <a:r>
                        <a:rPr lang="fr-FR" sz="1400" dirty="0"/>
                        <a:t>2,44</a:t>
                      </a:r>
                    </a:p>
                  </a:txBody>
                  <a:tcPr marL="3267" marR="3267" marT="3267" marB="3267" anchor="ctr">
                    <a:lnL>
                      <a:noFill/>
                    </a:lnL>
                    <a:lnR>
                      <a:noFill/>
                    </a:lnR>
                    <a:lnT>
                      <a:noFill/>
                    </a:lnT>
                    <a:lnB>
                      <a:noFill/>
                    </a:lnB>
                  </a:tcPr>
                </a:tc>
                <a:tc>
                  <a:txBody>
                    <a:bodyPr/>
                    <a:lstStyle/>
                    <a:p>
                      <a:pPr algn="ctr"/>
                      <a:r>
                        <a:rPr lang="fr-FR" sz="1400" dirty="0"/>
                        <a:t>0,99</a:t>
                      </a:r>
                    </a:p>
                  </a:txBody>
                  <a:tcPr marL="3267" marR="3267" marT="3267" marB="3267" anchor="ctr">
                    <a:lnL>
                      <a:noFill/>
                    </a:lnL>
                    <a:lnR>
                      <a:noFill/>
                    </a:lnR>
                    <a:lnT>
                      <a:noFill/>
                    </a:lnT>
                    <a:lnB>
                      <a:noFill/>
                    </a:lnB>
                  </a:tcPr>
                </a:tc>
              </a:tr>
              <a:tr h="216973">
                <a:tc>
                  <a:txBody>
                    <a:bodyPr/>
                    <a:lstStyle/>
                    <a:p>
                      <a:pPr algn="l"/>
                      <a:r>
                        <a:rPr lang="fr-FR" sz="1400" i="1"/>
                        <a:t>Convolvulaceae</a:t>
                      </a:r>
                      <a:endParaRPr lang="fr-FR" sz="1400"/>
                    </a:p>
                  </a:txBody>
                  <a:tcPr marL="3267" marR="3267" marT="3267" marB="3267" anchor="ctr">
                    <a:lnL>
                      <a:noFill/>
                    </a:lnL>
                    <a:lnR>
                      <a:noFill/>
                    </a:lnR>
                    <a:lnT>
                      <a:noFill/>
                    </a:lnT>
                    <a:lnB>
                      <a:noFill/>
                    </a:lnB>
                  </a:tcPr>
                </a:tc>
                <a:tc>
                  <a:txBody>
                    <a:bodyPr/>
                    <a:lstStyle/>
                    <a:p>
                      <a:pPr algn="ctr"/>
                      <a:r>
                        <a:rPr lang="fr-FR" sz="1400"/>
                        <a:t>2</a:t>
                      </a:r>
                    </a:p>
                  </a:txBody>
                  <a:tcPr marL="3267" marR="3267" marT="3267" marB="3267" anchor="ctr">
                    <a:lnL>
                      <a:noFill/>
                    </a:lnL>
                    <a:lnR>
                      <a:noFill/>
                    </a:lnR>
                    <a:lnT>
                      <a:noFill/>
                    </a:lnT>
                    <a:lnB>
                      <a:noFill/>
                    </a:lnB>
                  </a:tcPr>
                </a:tc>
                <a:tc>
                  <a:txBody>
                    <a:bodyPr/>
                    <a:lstStyle/>
                    <a:p>
                      <a:pPr algn="ctr"/>
                      <a:r>
                        <a:rPr lang="fr-FR" sz="1400"/>
                        <a:t>2</a:t>
                      </a:r>
                    </a:p>
                  </a:txBody>
                  <a:tcPr marL="3267" marR="3267" marT="3267" marB="3267" anchor="ctr">
                    <a:lnL>
                      <a:noFill/>
                    </a:lnL>
                    <a:lnR>
                      <a:noFill/>
                    </a:lnR>
                    <a:lnT>
                      <a:noFill/>
                    </a:lnT>
                    <a:lnB>
                      <a:noFill/>
                    </a:lnB>
                  </a:tcPr>
                </a:tc>
                <a:tc>
                  <a:txBody>
                    <a:bodyPr/>
                    <a:lstStyle/>
                    <a:p>
                      <a:pPr algn="ctr"/>
                      <a:r>
                        <a:rPr lang="fr-FR" sz="1400"/>
                        <a:t>1,63</a:t>
                      </a:r>
                    </a:p>
                  </a:txBody>
                  <a:tcPr marL="3267" marR="3267" marT="3267" marB="3267" anchor="ctr">
                    <a:lnL>
                      <a:noFill/>
                    </a:lnL>
                    <a:lnR>
                      <a:noFill/>
                    </a:lnR>
                    <a:lnT>
                      <a:noFill/>
                    </a:lnT>
                    <a:lnB>
                      <a:noFill/>
                    </a:lnB>
                  </a:tcPr>
                </a:tc>
                <a:tc>
                  <a:txBody>
                    <a:bodyPr/>
                    <a:lstStyle/>
                    <a:p>
                      <a:pPr algn="ctr"/>
                      <a:r>
                        <a:rPr lang="fr-FR" sz="1400" dirty="0"/>
                        <a:t>1,98</a:t>
                      </a:r>
                    </a:p>
                  </a:txBody>
                  <a:tcPr marL="3267" marR="3267" marT="3267" marB="3267" anchor="ctr">
                    <a:lnL>
                      <a:noFill/>
                    </a:lnL>
                    <a:lnR>
                      <a:noFill/>
                    </a:lnR>
                    <a:lnT>
                      <a:noFill/>
                    </a:lnT>
                    <a:lnB>
                      <a:noFill/>
                    </a:lnB>
                  </a:tcPr>
                </a:tc>
              </a:tr>
              <a:tr h="216973">
                <a:tc>
                  <a:txBody>
                    <a:bodyPr/>
                    <a:lstStyle/>
                    <a:p>
                      <a:pPr algn="l"/>
                      <a:r>
                        <a:rPr lang="fr-FR" sz="1400" i="1"/>
                        <a:t>Euphorbiaceae</a:t>
                      </a:r>
                      <a:endParaRPr lang="fr-FR" sz="1400"/>
                    </a:p>
                  </a:txBody>
                  <a:tcPr marL="3267" marR="3267" marT="3267" marB="3267" anchor="ctr">
                    <a:lnL>
                      <a:noFill/>
                    </a:lnL>
                    <a:lnR>
                      <a:noFill/>
                    </a:lnR>
                    <a:lnT>
                      <a:noFill/>
                    </a:lnT>
                    <a:lnB>
                      <a:noFill/>
                    </a:lnB>
                  </a:tcPr>
                </a:tc>
                <a:tc>
                  <a:txBody>
                    <a:bodyPr/>
                    <a:lstStyle/>
                    <a:p>
                      <a:pPr algn="ctr"/>
                      <a:r>
                        <a:rPr lang="fr-FR" sz="1400"/>
                        <a:t>2</a:t>
                      </a:r>
                    </a:p>
                  </a:txBody>
                  <a:tcPr marL="3267" marR="3267" marT="3267" marB="3267" anchor="ctr">
                    <a:lnL>
                      <a:noFill/>
                    </a:lnL>
                    <a:lnR>
                      <a:noFill/>
                    </a:lnR>
                    <a:lnT>
                      <a:noFill/>
                    </a:lnT>
                    <a:lnB>
                      <a:noFill/>
                    </a:lnB>
                  </a:tcPr>
                </a:tc>
                <a:tc>
                  <a:txBody>
                    <a:bodyPr/>
                    <a:lstStyle/>
                    <a:p>
                      <a:pPr algn="ctr"/>
                      <a:r>
                        <a:rPr lang="fr-FR" sz="1400"/>
                        <a:t>2</a:t>
                      </a:r>
                    </a:p>
                  </a:txBody>
                  <a:tcPr marL="3267" marR="3267" marT="3267" marB="3267" anchor="ctr">
                    <a:lnL>
                      <a:noFill/>
                    </a:lnL>
                    <a:lnR>
                      <a:noFill/>
                    </a:lnR>
                    <a:lnT>
                      <a:noFill/>
                    </a:lnT>
                    <a:lnB>
                      <a:noFill/>
                    </a:lnB>
                  </a:tcPr>
                </a:tc>
                <a:tc>
                  <a:txBody>
                    <a:bodyPr/>
                    <a:lstStyle/>
                    <a:p>
                      <a:pPr algn="ctr"/>
                      <a:r>
                        <a:rPr lang="fr-FR" sz="1400" dirty="0"/>
                        <a:t>1,63</a:t>
                      </a:r>
                    </a:p>
                  </a:txBody>
                  <a:tcPr marL="3267" marR="3267" marT="3267" marB="3267" anchor="ctr">
                    <a:lnL>
                      <a:noFill/>
                    </a:lnL>
                    <a:lnR>
                      <a:noFill/>
                    </a:lnR>
                    <a:lnT>
                      <a:noFill/>
                    </a:lnT>
                    <a:lnB>
                      <a:noFill/>
                    </a:lnB>
                  </a:tcPr>
                </a:tc>
                <a:tc>
                  <a:txBody>
                    <a:bodyPr/>
                    <a:lstStyle/>
                    <a:p>
                      <a:pPr algn="ctr"/>
                      <a:r>
                        <a:rPr lang="fr-FR" sz="1400" dirty="0"/>
                        <a:t>1,98</a:t>
                      </a:r>
                    </a:p>
                  </a:txBody>
                  <a:tcPr marL="3267" marR="3267" marT="3267" marB="3267" anchor="ctr">
                    <a:lnL>
                      <a:noFill/>
                    </a:lnL>
                    <a:lnR>
                      <a:noFill/>
                    </a:lnR>
                    <a:lnT>
                      <a:noFill/>
                    </a:lnT>
                    <a:lnB>
                      <a:noFill/>
                    </a:lnB>
                  </a:tcPr>
                </a:tc>
              </a:tr>
              <a:tr h="216973">
                <a:tc>
                  <a:txBody>
                    <a:bodyPr/>
                    <a:lstStyle/>
                    <a:p>
                      <a:pPr algn="l"/>
                      <a:r>
                        <a:rPr lang="fr-FR" sz="1400" i="1" dirty="0" smtClean="0">
                          <a:solidFill>
                            <a:srgbClr val="FF0000"/>
                          </a:solidFill>
                        </a:rPr>
                        <a:t>Lamiacées </a:t>
                      </a:r>
                      <a:endParaRPr lang="fr-FR" sz="1400" dirty="0">
                        <a:solidFill>
                          <a:srgbClr val="FF0000"/>
                        </a:solidFill>
                      </a:endParaRPr>
                    </a:p>
                  </a:txBody>
                  <a:tcPr marL="3267" marR="3267" marT="3267" marB="3267" anchor="ctr">
                    <a:lnL>
                      <a:noFill/>
                    </a:lnL>
                    <a:lnR>
                      <a:noFill/>
                    </a:lnR>
                    <a:lnT>
                      <a:noFill/>
                    </a:lnT>
                    <a:lnB>
                      <a:noFill/>
                    </a:lnB>
                  </a:tcPr>
                </a:tc>
                <a:tc>
                  <a:txBody>
                    <a:bodyPr/>
                    <a:lstStyle/>
                    <a:p>
                      <a:pPr algn="ctr"/>
                      <a:r>
                        <a:rPr lang="fr-FR" sz="1400"/>
                        <a:t>3</a:t>
                      </a:r>
                    </a:p>
                  </a:txBody>
                  <a:tcPr marL="3267" marR="3267" marT="3267" marB="3267" anchor="ctr">
                    <a:lnL>
                      <a:noFill/>
                    </a:lnL>
                    <a:lnR>
                      <a:noFill/>
                    </a:lnR>
                    <a:lnT>
                      <a:noFill/>
                    </a:lnT>
                    <a:lnB>
                      <a:noFill/>
                    </a:lnB>
                  </a:tcPr>
                </a:tc>
                <a:tc>
                  <a:txBody>
                    <a:bodyPr/>
                    <a:lstStyle/>
                    <a:p>
                      <a:pPr algn="ctr"/>
                      <a:r>
                        <a:rPr lang="fr-FR" sz="1400"/>
                        <a:t>3</a:t>
                      </a:r>
                    </a:p>
                  </a:txBody>
                  <a:tcPr marL="3267" marR="3267" marT="3267" marB="3267" anchor="ctr">
                    <a:lnL>
                      <a:noFill/>
                    </a:lnL>
                    <a:lnR>
                      <a:noFill/>
                    </a:lnR>
                    <a:lnT>
                      <a:noFill/>
                    </a:lnT>
                    <a:lnB>
                      <a:noFill/>
                    </a:lnB>
                  </a:tcPr>
                </a:tc>
                <a:tc>
                  <a:txBody>
                    <a:bodyPr/>
                    <a:lstStyle/>
                    <a:p>
                      <a:pPr algn="ctr"/>
                      <a:r>
                        <a:rPr lang="fr-FR" sz="1400"/>
                        <a:t>2,44</a:t>
                      </a:r>
                    </a:p>
                  </a:txBody>
                  <a:tcPr marL="3267" marR="3267" marT="3267" marB="3267" anchor="ctr">
                    <a:lnL>
                      <a:noFill/>
                    </a:lnL>
                    <a:lnR>
                      <a:noFill/>
                    </a:lnR>
                    <a:lnT>
                      <a:noFill/>
                    </a:lnT>
                    <a:lnB>
                      <a:noFill/>
                    </a:lnB>
                  </a:tcPr>
                </a:tc>
                <a:tc>
                  <a:txBody>
                    <a:bodyPr/>
                    <a:lstStyle/>
                    <a:p>
                      <a:pPr algn="ctr"/>
                      <a:r>
                        <a:rPr lang="fr-FR" sz="1400" dirty="0"/>
                        <a:t>2,97</a:t>
                      </a:r>
                    </a:p>
                  </a:txBody>
                  <a:tcPr marL="3267" marR="3267" marT="3267" marB="3267" anchor="ctr">
                    <a:lnL>
                      <a:noFill/>
                    </a:lnL>
                    <a:lnR>
                      <a:noFill/>
                    </a:lnR>
                    <a:lnT>
                      <a:noFill/>
                    </a:lnT>
                    <a:lnB>
                      <a:noFill/>
                    </a:lnB>
                  </a:tcPr>
                </a:tc>
              </a:tr>
            </a:tbl>
          </a:graphicData>
        </a:graphic>
      </p:graphicFrame>
      <p:sp>
        <p:nvSpPr>
          <p:cNvPr id="30721" name="Rectangle 1"/>
          <p:cNvSpPr>
            <a:spLocks noChangeArrowheads="1"/>
          </p:cNvSpPr>
          <p:nvPr/>
        </p:nvSpPr>
        <p:spPr bwMode="auto">
          <a:xfrm>
            <a:off x="142844" y="142853"/>
            <a:ext cx="8905515"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cs typeface="Arial" pitchFamily="34" charset="0"/>
              </a:rPr>
              <a:t>Tableau 1</a:t>
            </a:r>
            <a:r>
              <a:rPr kumimoji="0" lang="fr-FR" sz="1600" b="0" i="0" u="none" strike="noStrike" cap="none" normalizeH="0" baseline="0" dirty="0" smtClean="0">
                <a:ln>
                  <a:noFill/>
                </a:ln>
                <a:solidFill>
                  <a:srgbClr val="000000"/>
                </a:solidFill>
                <a:effectLst/>
                <a:latin typeface="Arial" pitchFamily="34" charset="0"/>
                <a:cs typeface="Arial" pitchFamily="34" charset="0"/>
              </a:rPr>
              <a:t> - Richesse spécifique classée par ordre décroissant du nombre d'espèces</a:t>
            </a:r>
            <a:r>
              <a:rPr kumimoji="0" lang="fr-FR" sz="1200" b="0" i="0" u="none" strike="noStrike" cap="none" normalizeH="0" baseline="0" dirty="0" smtClean="0">
                <a:ln>
                  <a:noFill/>
                </a:ln>
                <a:solidFill>
                  <a:srgbClr val="000000"/>
                </a:solidFill>
                <a:effectLst/>
                <a:latin typeface="Arial" pitchFamily="34" charset="0"/>
                <a:cs typeface="Arial" pitchFamily="34" charset="0"/>
              </a:rPr>
              <a:t>.</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78234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2564904"/>
            <a:ext cx="7128792" cy="769441"/>
          </a:xfrm>
          <a:prstGeom prst="rect">
            <a:avLst/>
          </a:prstGeom>
        </p:spPr>
        <p:txBody>
          <a:bodyPr wrap="square">
            <a:spAutoFit/>
          </a:bodyPr>
          <a:lstStyle/>
          <a:p>
            <a:pPr algn="ctr"/>
            <a:r>
              <a:rPr lang="fr-FR" sz="4400" b="1" dirty="0"/>
              <a:t>METHODE PHYSIONOMIQUE</a:t>
            </a:r>
            <a:endParaRPr lang="fr-FR" sz="4400" dirty="0"/>
          </a:p>
        </p:txBody>
      </p:sp>
    </p:spTree>
    <p:extLst>
      <p:ext uri="{BB962C8B-B14F-4D97-AF65-F5344CB8AC3E}">
        <p14:creationId xmlns:p14="http://schemas.microsoft.com/office/powerpoint/2010/main" xmlns="" val="4033074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04664"/>
            <a:ext cx="8640960" cy="4832092"/>
          </a:xfrm>
          <a:prstGeom prst="rect">
            <a:avLst/>
          </a:prstGeom>
        </p:spPr>
        <p:txBody>
          <a:bodyPr wrap="square">
            <a:spAutoFit/>
          </a:bodyPr>
          <a:lstStyle/>
          <a:p>
            <a:r>
              <a:rPr lang="fr-FR" sz="2800" b="1" u="sng" dirty="0">
                <a:solidFill>
                  <a:srgbClr val="FF0000"/>
                </a:solidFill>
              </a:rPr>
              <a:t>METHODE </a:t>
            </a:r>
            <a:r>
              <a:rPr lang="fr-FR" sz="2800" b="1" u="sng" dirty="0" smtClean="0">
                <a:solidFill>
                  <a:srgbClr val="FF0000"/>
                </a:solidFill>
              </a:rPr>
              <a:t>PHYSIONOMIQUE</a:t>
            </a:r>
          </a:p>
          <a:p>
            <a:endParaRPr lang="fr-FR" sz="2800" u="sng" dirty="0">
              <a:solidFill>
                <a:srgbClr val="FF0000"/>
              </a:solidFill>
            </a:endParaRPr>
          </a:p>
          <a:p>
            <a:pPr>
              <a:lnSpc>
                <a:spcPct val="150000"/>
              </a:lnSpc>
            </a:pPr>
            <a:r>
              <a:rPr lang="fr-FR" sz="2800" b="1" dirty="0" smtClean="0"/>
              <a:t>Elle consiste à délimiter des surfaces portant une végétation uniforme. Cette conception conduit à la notion de formation (terme introduit par HOUMBOLDT en  1806 ) , c’est-à-dire un groupement végétal qui doit sa physionomie à la dominance d’une ou plusieurs formes de vie (types biologiques).</a:t>
            </a:r>
            <a:endParaRPr lang="fr-FR" sz="2800" dirty="0"/>
          </a:p>
        </p:txBody>
      </p:sp>
    </p:spTree>
    <p:extLst>
      <p:ext uri="{BB962C8B-B14F-4D97-AF65-F5344CB8AC3E}">
        <p14:creationId xmlns:p14="http://schemas.microsoft.com/office/powerpoint/2010/main" xmlns="" val="893527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476672"/>
            <a:ext cx="8208912" cy="4832092"/>
          </a:xfrm>
          <a:prstGeom prst="rect">
            <a:avLst/>
          </a:prstGeom>
        </p:spPr>
        <p:txBody>
          <a:bodyPr wrap="square">
            <a:spAutoFit/>
          </a:bodyPr>
          <a:lstStyle/>
          <a:p>
            <a:r>
              <a:rPr lang="fr-FR" sz="2800" b="1" u="sng" dirty="0">
                <a:solidFill>
                  <a:srgbClr val="FF0000"/>
                </a:solidFill>
                <a:latin typeface="Times New Roman" pitchFamily="18" charset="0"/>
                <a:cs typeface="Times New Roman" pitchFamily="18" charset="0"/>
              </a:rPr>
              <a:t>Les types biologiques </a:t>
            </a:r>
            <a:r>
              <a:rPr lang="fr-FR" sz="2800" dirty="0">
                <a:latin typeface="Times New Roman" pitchFamily="18" charset="0"/>
                <a:cs typeface="Times New Roman" pitchFamily="18" charset="0"/>
              </a:rPr>
              <a:t>qualifient les différentes formes et architectures végétales en fonction de leur stratégie d'adaptation au milieu où elles vivent. Arbres, arbustes, buissons, herbes vivaces, herbes annuelles, plantes en rosette, plantes à bulbes ou à rhizomes, plantes aquatiques constituent différents types biologiques </a:t>
            </a:r>
          </a:p>
          <a:p>
            <a:r>
              <a:rPr lang="fr-FR" sz="2800" b="1" u="sng" dirty="0">
                <a:solidFill>
                  <a:srgbClr val="FF0000"/>
                </a:solidFill>
                <a:latin typeface="Times New Roman" pitchFamily="18" charset="0"/>
                <a:cs typeface="Times New Roman" pitchFamily="18" charset="0"/>
              </a:rPr>
              <a:t>Les différents types biologiques</a:t>
            </a:r>
          </a:p>
          <a:p>
            <a:r>
              <a:rPr lang="fr-FR" sz="2800" b="1" dirty="0">
                <a:solidFill>
                  <a:srgbClr val="00B050"/>
                </a:solidFill>
              </a:rPr>
              <a:t>1- Phanérophytes,</a:t>
            </a:r>
            <a:r>
              <a:rPr lang="fr-FR" sz="2800" dirty="0"/>
              <a:t> Les </a:t>
            </a:r>
            <a:r>
              <a:rPr lang="fr-FR" sz="2800" dirty="0" err="1"/>
              <a:t>phanérophytes</a:t>
            </a:r>
            <a:r>
              <a:rPr lang="fr-FR" sz="2800" dirty="0"/>
              <a:t> et </a:t>
            </a:r>
            <a:r>
              <a:rPr lang="fr-FR" sz="2800" dirty="0" err="1"/>
              <a:t>nanophanérophytes</a:t>
            </a:r>
            <a:r>
              <a:rPr lang="fr-FR" sz="2800" dirty="0"/>
              <a:t> </a:t>
            </a:r>
            <a:r>
              <a:rPr lang="fr-FR" sz="2800" dirty="0" smtClean="0"/>
              <a:t> sont </a:t>
            </a:r>
            <a:r>
              <a:rPr lang="fr-FR" sz="2800" dirty="0"/>
              <a:t>représentées par des plantes (arbres, arbustes, arbrisseaux et lianes) dépassant </a:t>
            </a:r>
            <a:r>
              <a:rPr lang="fr-FR" sz="2800" b="1" dirty="0">
                <a:solidFill>
                  <a:srgbClr val="FF0000"/>
                </a:solidFill>
              </a:rPr>
              <a:t>25cm de hauteur</a:t>
            </a:r>
            <a:r>
              <a:rPr lang="fr-FR" sz="2800" dirty="0"/>
              <a:t>.</a:t>
            </a:r>
          </a:p>
        </p:txBody>
      </p:sp>
    </p:spTree>
    <p:extLst>
      <p:ext uri="{BB962C8B-B14F-4D97-AF65-F5344CB8AC3E}">
        <p14:creationId xmlns:p14="http://schemas.microsoft.com/office/powerpoint/2010/main" xmlns="" val="1504759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3297" y="260648"/>
            <a:ext cx="8693199" cy="65198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ZoneTexte 1"/>
          <p:cNvSpPr txBox="1"/>
          <p:nvPr/>
        </p:nvSpPr>
        <p:spPr>
          <a:xfrm>
            <a:off x="683568" y="4725144"/>
            <a:ext cx="3096344" cy="646331"/>
          </a:xfrm>
          <a:prstGeom prst="rect">
            <a:avLst/>
          </a:prstGeom>
          <a:noFill/>
        </p:spPr>
        <p:txBody>
          <a:bodyPr wrap="square" rtlCol="0">
            <a:spAutoFit/>
          </a:bodyPr>
          <a:lstStyle/>
          <a:p>
            <a:r>
              <a:rPr lang="fr-FR" sz="3600" b="1" dirty="0" smtClean="0"/>
              <a:t>Strate arborée</a:t>
            </a:r>
            <a:endParaRPr lang="fr-FR" sz="3600" b="1" dirty="0"/>
          </a:p>
        </p:txBody>
      </p:sp>
    </p:spTree>
    <p:extLst>
      <p:ext uri="{BB962C8B-B14F-4D97-AF65-F5344CB8AC3E}">
        <p14:creationId xmlns:p14="http://schemas.microsoft.com/office/powerpoint/2010/main" xmlns="" val="2308590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428604"/>
            <a:ext cx="8358246" cy="2109790"/>
          </a:xfrm>
        </p:spPr>
        <p:txBody>
          <a:bodyPr>
            <a:normAutofit fontScale="62500" lnSpcReduction="20000"/>
          </a:bodyPr>
          <a:lstStyle/>
          <a:p>
            <a:pPr algn="l"/>
            <a:r>
              <a:rPr lang="fr-FR" sz="4600" b="1" u="sng" dirty="0" smtClean="0">
                <a:solidFill>
                  <a:srgbClr val="00B050"/>
                </a:solidFill>
              </a:rPr>
              <a:t>Chamaéphytes</a:t>
            </a:r>
          </a:p>
          <a:p>
            <a:pPr algn="l"/>
            <a:r>
              <a:rPr lang="fr-FR" dirty="0" smtClean="0">
                <a:solidFill>
                  <a:schemeClr val="tx1"/>
                </a:solidFill>
              </a:rPr>
              <a:t>Les Chamaéphytes </a:t>
            </a:r>
          </a:p>
          <a:p>
            <a:pPr algn="l"/>
            <a:r>
              <a:rPr lang="fr-FR" dirty="0" smtClean="0">
                <a:solidFill>
                  <a:schemeClr val="tx1"/>
                </a:solidFill>
              </a:rPr>
              <a:t>sont formées de sous</a:t>
            </a:r>
          </a:p>
          <a:p>
            <a:pPr algn="l"/>
            <a:r>
              <a:rPr lang="fr-FR" dirty="0" smtClean="0">
                <a:solidFill>
                  <a:schemeClr val="tx1"/>
                </a:solidFill>
              </a:rPr>
              <a:t> arbrisseaux, herbes  et </a:t>
            </a:r>
          </a:p>
          <a:p>
            <a:pPr algn="l"/>
            <a:r>
              <a:rPr lang="fr-FR" dirty="0" smtClean="0">
                <a:solidFill>
                  <a:schemeClr val="tx1"/>
                </a:solidFill>
              </a:rPr>
              <a:t>plantes </a:t>
            </a:r>
            <a:r>
              <a:rPr lang="fr-FR" dirty="0" err="1" smtClean="0">
                <a:solidFill>
                  <a:schemeClr val="tx1"/>
                </a:solidFill>
              </a:rPr>
              <a:t>sub</a:t>
            </a:r>
            <a:r>
              <a:rPr lang="fr-FR" dirty="0" smtClean="0">
                <a:solidFill>
                  <a:schemeClr val="tx1"/>
                </a:solidFill>
              </a:rPr>
              <a:t>-ligneuses </a:t>
            </a:r>
          </a:p>
          <a:p>
            <a:pPr algn="l"/>
            <a:r>
              <a:rPr lang="fr-FR" dirty="0" smtClean="0">
                <a:solidFill>
                  <a:schemeClr val="tx1"/>
                </a:solidFill>
              </a:rPr>
              <a:t>ne dépassant pas 25 cm de hauteur.</a:t>
            </a:r>
            <a:endParaRPr lang="fr-FR" dirty="0">
              <a:solidFill>
                <a:schemeClr val="tx1"/>
              </a:solidFill>
            </a:endParaRPr>
          </a:p>
        </p:txBody>
      </p:sp>
      <p:sp>
        <p:nvSpPr>
          <p:cNvPr id="45058" name="AutoShape 2" descr="Résultat de recherche d'images pour &quot;CHAMAEPHYT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5060" name="AutoShape 4" descr="Résultat de recherche d'images pour &quot;CHAMAEPHYT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5062" name="AutoShape 6" descr="Résultat de recherche d'images pour &quot;CHAMAEPHYT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5063" name="Picture 7" descr="C:\Documents and Settings\Administrateur\Bureau\Figure-3-Above-and-below-ground-architecture-of-common-chamaephytes-and-phanerophytes.png"/>
          <p:cNvPicPr>
            <a:picLocks noChangeAspect="1" noChangeArrowheads="1"/>
          </p:cNvPicPr>
          <p:nvPr/>
        </p:nvPicPr>
        <p:blipFill>
          <a:blip r:embed="rId2"/>
          <a:srcRect/>
          <a:stretch>
            <a:fillRect/>
          </a:stretch>
        </p:blipFill>
        <p:spPr bwMode="auto">
          <a:xfrm>
            <a:off x="4357686" y="357166"/>
            <a:ext cx="4647944" cy="5500726"/>
          </a:xfrm>
          <a:prstGeom prst="rect">
            <a:avLst/>
          </a:prstGeom>
          <a:noFill/>
        </p:spPr>
      </p:pic>
      <p:sp>
        <p:nvSpPr>
          <p:cNvPr id="10" name="ZoneTexte 9"/>
          <p:cNvSpPr txBox="1"/>
          <p:nvPr/>
        </p:nvSpPr>
        <p:spPr>
          <a:xfrm>
            <a:off x="0" y="2428868"/>
            <a:ext cx="4071966" cy="3293209"/>
          </a:xfrm>
          <a:prstGeom prst="rect">
            <a:avLst/>
          </a:prstGeom>
          <a:noFill/>
        </p:spPr>
        <p:txBody>
          <a:bodyPr wrap="square" rtlCol="0">
            <a:spAutoFit/>
          </a:bodyPr>
          <a:lstStyle/>
          <a:p>
            <a:r>
              <a:rPr lang="fr-FR" sz="2000" b="1" u="sng" dirty="0" smtClean="0"/>
              <a:t>Dans la région de Tlemcen </a:t>
            </a:r>
          </a:p>
          <a:p>
            <a:endParaRPr lang="fr-FR" sz="2000" b="1" u="sng" dirty="0" smtClean="0"/>
          </a:p>
          <a:p>
            <a:r>
              <a:rPr lang="fr-FR" sz="2400" i="1" dirty="0" err="1" smtClean="0">
                <a:latin typeface="Times New Roman" pitchFamily="18" charset="0"/>
                <a:cs typeface="Times New Roman" pitchFamily="18" charset="0"/>
              </a:rPr>
              <a:t>Ampelodesma</a:t>
            </a:r>
            <a:r>
              <a:rPr lang="fr-FR" sz="2400" i="1"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mauritanicum</a:t>
            </a:r>
            <a:r>
              <a:rPr lang="fr-FR" sz="2400" i="1" dirty="0" smtClean="0">
                <a:latin typeface="Times New Roman" pitchFamily="18" charset="0"/>
                <a:cs typeface="Times New Roman" pitchFamily="18" charset="0"/>
              </a:rPr>
              <a:t>.</a:t>
            </a:r>
          </a:p>
          <a:p>
            <a:endParaRPr lang="fr-FR" sz="2400" i="1" dirty="0" smtClean="0">
              <a:latin typeface="Times New Roman" pitchFamily="18" charset="0"/>
              <a:cs typeface="Times New Roman" pitchFamily="18" charset="0"/>
            </a:endParaRPr>
          </a:p>
          <a:p>
            <a:r>
              <a:rPr lang="fr-FR" sz="2400" i="1" dirty="0" err="1" smtClean="0">
                <a:latin typeface="Times New Roman" pitchFamily="18" charset="0"/>
                <a:cs typeface="Times New Roman" pitchFamily="18" charset="0"/>
              </a:rPr>
              <a:t>Ulex</a:t>
            </a:r>
            <a:r>
              <a:rPr lang="fr-FR" sz="2400" i="1"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boivinii</a:t>
            </a:r>
            <a:endParaRPr lang="fr-FR" sz="2400" i="1" dirty="0" smtClean="0">
              <a:latin typeface="Times New Roman" pitchFamily="18" charset="0"/>
              <a:cs typeface="Times New Roman" pitchFamily="18" charset="0"/>
            </a:endParaRPr>
          </a:p>
          <a:p>
            <a:endParaRPr lang="fr-FR" sz="2400" i="1" dirty="0" smtClean="0">
              <a:latin typeface="Times New Roman" pitchFamily="18" charset="0"/>
              <a:cs typeface="Times New Roman" pitchFamily="18" charset="0"/>
            </a:endParaRPr>
          </a:p>
          <a:p>
            <a:r>
              <a:rPr lang="fr-FR" sz="2400" i="1" dirty="0" err="1" smtClean="0">
                <a:latin typeface="Times New Roman" pitchFamily="18" charset="0"/>
                <a:cs typeface="Times New Roman" pitchFamily="18" charset="0"/>
              </a:rPr>
              <a:t>Genista</a:t>
            </a:r>
            <a:r>
              <a:rPr lang="fr-FR" sz="2400" i="1"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tricuspidata</a:t>
            </a:r>
            <a:endParaRPr lang="fr-FR" sz="2400" i="1" dirty="0" smtClean="0">
              <a:latin typeface="Times New Roman" pitchFamily="18" charset="0"/>
              <a:cs typeface="Times New Roman" pitchFamily="18" charset="0"/>
            </a:endParaRPr>
          </a:p>
          <a:p>
            <a:endParaRPr lang="fr-FR" sz="2400" i="1" dirty="0" smtClean="0">
              <a:latin typeface="Times New Roman" pitchFamily="18" charset="0"/>
              <a:cs typeface="Times New Roman" pitchFamily="18" charset="0"/>
            </a:endParaRPr>
          </a:p>
          <a:p>
            <a:r>
              <a:rPr lang="fr-FR" sz="2400" i="1" dirty="0" err="1" smtClean="0">
                <a:latin typeface="Times New Roman" pitchFamily="18" charset="0"/>
                <a:cs typeface="Times New Roman" pitchFamily="18" charset="0"/>
              </a:rPr>
              <a:t>Artemisia</a:t>
            </a:r>
            <a:r>
              <a:rPr lang="fr-FR" sz="2400" i="1"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inculta</a:t>
            </a:r>
            <a:r>
              <a:rPr lang="fr-FR" sz="2400" i="1" dirty="0" smtClean="0">
                <a:latin typeface="Times New Roman" pitchFamily="18" charset="0"/>
                <a:cs typeface="Times New Roman" pitchFamily="18" charset="0"/>
              </a:rPr>
              <a:t> </a:t>
            </a:r>
            <a:endParaRPr lang="fr-FR" sz="2400" i="1" dirty="0">
              <a:latin typeface="Times New Roman" pitchFamily="18" charset="0"/>
              <a:cs typeface="Times New Roman" pitchFamily="18" charset="0"/>
            </a:endParaRPr>
          </a:p>
        </p:txBody>
      </p:sp>
      <p:sp>
        <p:nvSpPr>
          <p:cNvPr id="2" name="ZoneTexte 1"/>
          <p:cNvSpPr txBox="1"/>
          <p:nvPr/>
        </p:nvSpPr>
        <p:spPr>
          <a:xfrm>
            <a:off x="327550" y="5867980"/>
            <a:ext cx="3744416" cy="646331"/>
          </a:xfrm>
          <a:prstGeom prst="rect">
            <a:avLst/>
          </a:prstGeom>
          <a:noFill/>
        </p:spPr>
        <p:txBody>
          <a:bodyPr wrap="square" rtlCol="0">
            <a:spAutoFit/>
          </a:bodyPr>
          <a:lstStyle/>
          <a:p>
            <a:r>
              <a:rPr lang="fr-FR" sz="3600" b="1" dirty="0" smtClean="0"/>
              <a:t>Strate arbustive</a:t>
            </a:r>
            <a:endParaRPr lang="fr-FR" sz="3600" b="1" dirty="0"/>
          </a:p>
        </p:txBody>
      </p:sp>
    </p:spTree>
    <p:extLst>
      <p:ext uri="{BB962C8B-B14F-4D97-AF65-F5344CB8AC3E}">
        <p14:creationId xmlns:p14="http://schemas.microsoft.com/office/powerpoint/2010/main" xmlns="" val="3244636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85786" y="714356"/>
            <a:ext cx="7358114" cy="1752600"/>
          </a:xfrm>
        </p:spPr>
        <p:txBody>
          <a:bodyPr>
            <a:normAutofit fontScale="77500" lnSpcReduction="20000"/>
          </a:bodyPr>
          <a:lstStyle/>
          <a:p>
            <a:pPr algn="l"/>
            <a:r>
              <a:rPr lang="fr-FR" b="1" u="sng" dirty="0" smtClean="0">
                <a:solidFill>
                  <a:srgbClr val="00B050"/>
                </a:solidFill>
              </a:rPr>
              <a:t>Hémi-cryptophytes</a:t>
            </a:r>
          </a:p>
          <a:p>
            <a:pPr algn="l"/>
            <a:r>
              <a:rPr lang="fr-FR" dirty="0" smtClean="0">
                <a:solidFill>
                  <a:schemeClr val="tx1"/>
                </a:solidFill>
              </a:rPr>
              <a:t>Les hémi-cryptophytes regroupent les plantes basses à bourgeons pérennants situés au ras du sol. Ces espèces possèdent des feuilles basales en rosettes,</a:t>
            </a:r>
          </a:p>
          <a:p>
            <a:pPr algn="l"/>
            <a:endParaRPr lang="fr-FR" dirty="0">
              <a:solidFill>
                <a:schemeClr val="tx1"/>
              </a:solidFill>
            </a:endParaRPr>
          </a:p>
        </p:txBody>
      </p:sp>
      <p:sp>
        <p:nvSpPr>
          <p:cNvPr id="46082" name="AutoShape 2" descr="Résultat de recherche d'images pour &quot;Hémi-cryptophyt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6084" name="AutoShape 4" descr="Résultat de recherche d'images pour &quot;Hémi-cryptophyt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6086" name="AutoShape 6" descr="Résultat de recherche d'images pour &quot;Hémi-cryptophyt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6087" name="Picture 7" descr="C:\Documents and Settings\Administrateur\Bureau\téléchargement.jpg"/>
          <p:cNvPicPr>
            <a:picLocks noChangeAspect="1" noChangeArrowheads="1"/>
          </p:cNvPicPr>
          <p:nvPr/>
        </p:nvPicPr>
        <p:blipFill>
          <a:blip r:embed="rId2"/>
          <a:srcRect/>
          <a:stretch>
            <a:fillRect/>
          </a:stretch>
        </p:blipFill>
        <p:spPr bwMode="auto">
          <a:xfrm>
            <a:off x="785786" y="2996952"/>
            <a:ext cx="2286000" cy="2286016"/>
          </a:xfrm>
          <a:prstGeom prst="rect">
            <a:avLst/>
          </a:prstGeom>
          <a:noFill/>
        </p:spPr>
      </p:pic>
      <p:pic>
        <p:nvPicPr>
          <p:cNvPr id="46089" name="Picture 9" descr="C:\Documents and Settings\Administrateur\Bureau\images.jpg"/>
          <p:cNvPicPr>
            <a:picLocks noChangeAspect="1" noChangeArrowheads="1"/>
          </p:cNvPicPr>
          <p:nvPr/>
        </p:nvPicPr>
        <p:blipFill>
          <a:blip r:embed="rId3"/>
          <a:srcRect/>
          <a:stretch>
            <a:fillRect/>
          </a:stretch>
        </p:blipFill>
        <p:spPr bwMode="auto">
          <a:xfrm>
            <a:off x="3296906" y="2962279"/>
            <a:ext cx="2751628" cy="2286016"/>
          </a:xfrm>
          <a:prstGeom prst="rect">
            <a:avLst/>
          </a:prstGeom>
          <a:noFill/>
        </p:spPr>
      </p:pic>
      <p:sp>
        <p:nvSpPr>
          <p:cNvPr id="11" name="ZoneTexte 10"/>
          <p:cNvSpPr txBox="1"/>
          <p:nvPr/>
        </p:nvSpPr>
        <p:spPr>
          <a:xfrm>
            <a:off x="928654" y="5445224"/>
            <a:ext cx="2000264" cy="369332"/>
          </a:xfrm>
          <a:prstGeom prst="rect">
            <a:avLst/>
          </a:prstGeom>
          <a:noFill/>
        </p:spPr>
        <p:txBody>
          <a:bodyPr wrap="square" rtlCol="0">
            <a:spAutoFit/>
          </a:bodyPr>
          <a:lstStyle/>
          <a:p>
            <a:r>
              <a:rPr lang="fr-FR" u="sng" dirty="0" err="1" smtClean="0">
                <a:solidFill>
                  <a:schemeClr val="tx2">
                    <a:lumMod val="50000"/>
                  </a:schemeClr>
                </a:solidFill>
                <a:hlinkClick r:id="rId4"/>
              </a:rPr>
              <a:t>Berardia</a:t>
            </a:r>
            <a:r>
              <a:rPr lang="fr-FR" u="sng" dirty="0" smtClean="0">
                <a:solidFill>
                  <a:schemeClr val="tx2">
                    <a:lumMod val="50000"/>
                  </a:schemeClr>
                </a:solidFill>
                <a:hlinkClick r:id="rId4"/>
              </a:rPr>
              <a:t> </a:t>
            </a:r>
            <a:r>
              <a:rPr lang="fr-FR" u="sng" dirty="0" err="1" smtClean="0">
                <a:solidFill>
                  <a:schemeClr val="tx2">
                    <a:lumMod val="50000"/>
                  </a:schemeClr>
                </a:solidFill>
                <a:hlinkClick r:id="rId4"/>
              </a:rPr>
              <a:t>subacaulis</a:t>
            </a:r>
            <a:endParaRPr lang="fr-FR" dirty="0">
              <a:solidFill>
                <a:schemeClr val="tx2">
                  <a:lumMod val="50000"/>
                </a:schemeClr>
              </a:solidFill>
            </a:endParaRPr>
          </a:p>
        </p:txBody>
      </p:sp>
      <p:sp>
        <p:nvSpPr>
          <p:cNvPr id="12" name="ZoneTexte 11"/>
          <p:cNvSpPr txBox="1"/>
          <p:nvPr/>
        </p:nvSpPr>
        <p:spPr>
          <a:xfrm>
            <a:off x="3389530" y="5445224"/>
            <a:ext cx="2357454" cy="369332"/>
          </a:xfrm>
          <a:prstGeom prst="rect">
            <a:avLst/>
          </a:prstGeom>
          <a:noFill/>
        </p:spPr>
        <p:txBody>
          <a:bodyPr wrap="square" rtlCol="0">
            <a:spAutoFit/>
          </a:bodyPr>
          <a:lstStyle/>
          <a:p>
            <a:r>
              <a:rPr lang="fr-FR" dirty="0" smtClean="0">
                <a:hlinkClick r:id="rId5"/>
              </a:rPr>
              <a:t>Convolvulus </a:t>
            </a:r>
            <a:r>
              <a:rPr lang="fr-FR" dirty="0" err="1" smtClean="0">
                <a:hlinkClick r:id="rId5"/>
              </a:rPr>
              <a:t>arvensis</a:t>
            </a:r>
            <a:endParaRPr lang="fr-FR" dirty="0"/>
          </a:p>
        </p:txBody>
      </p:sp>
      <p:sp>
        <p:nvSpPr>
          <p:cNvPr id="2" name="ZoneTexte 1"/>
          <p:cNvSpPr txBox="1"/>
          <p:nvPr/>
        </p:nvSpPr>
        <p:spPr>
          <a:xfrm>
            <a:off x="444642" y="5944042"/>
            <a:ext cx="4968552" cy="646331"/>
          </a:xfrm>
          <a:prstGeom prst="rect">
            <a:avLst/>
          </a:prstGeom>
          <a:noFill/>
        </p:spPr>
        <p:txBody>
          <a:bodyPr wrap="square" rtlCol="0">
            <a:spAutoFit/>
          </a:bodyPr>
          <a:lstStyle/>
          <a:p>
            <a:r>
              <a:rPr lang="fr-FR" sz="3600" b="1" i="1" dirty="0" smtClean="0"/>
              <a:t>Strate herbacées</a:t>
            </a:r>
            <a:endParaRPr lang="fr-FR" sz="3600" b="1" i="1" dirty="0"/>
          </a:p>
        </p:txBody>
      </p:sp>
    </p:spTree>
    <p:extLst>
      <p:ext uri="{BB962C8B-B14F-4D97-AF65-F5344CB8AC3E}">
        <p14:creationId xmlns:p14="http://schemas.microsoft.com/office/powerpoint/2010/main" xmlns="" val="3417724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214290"/>
            <a:ext cx="8229600" cy="4525963"/>
          </a:xfrm>
        </p:spPr>
        <p:txBody>
          <a:bodyPr/>
          <a:lstStyle/>
          <a:p>
            <a:pPr>
              <a:buNone/>
            </a:pPr>
            <a:r>
              <a:rPr lang="fr-FR" b="1" u="sng" dirty="0" smtClean="0">
                <a:solidFill>
                  <a:srgbClr val="00B050"/>
                </a:solidFill>
              </a:rPr>
              <a:t>Géophytes</a:t>
            </a:r>
          </a:p>
          <a:p>
            <a:pPr>
              <a:buNone/>
            </a:pPr>
            <a:r>
              <a:rPr lang="fr-FR" dirty="0" smtClean="0"/>
              <a:t>Les géophytes constituent des plantes dont</a:t>
            </a:r>
          </a:p>
          <a:p>
            <a:pPr>
              <a:buNone/>
            </a:pPr>
            <a:r>
              <a:rPr lang="fr-FR" dirty="0" smtClean="0"/>
              <a:t> les organes de conservation sont souterrains (rhizomes, bulbes, tubercules).</a:t>
            </a:r>
            <a:endParaRPr lang="fr-FR" dirty="0"/>
          </a:p>
        </p:txBody>
      </p:sp>
      <p:sp>
        <p:nvSpPr>
          <p:cNvPr id="47106" name="AutoShape 2" descr="Résultat de recherche d'images pour &quot;géophyt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7109" name="AutoShape 5" descr="Résultat de recherche d'images pour &quot;géophyt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7110" name="Picture 6" descr="C:\Documents and Settings\Administrateur\Bureau\téléchargement (1).jpg"/>
          <p:cNvPicPr>
            <a:picLocks noChangeAspect="1" noChangeArrowheads="1"/>
          </p:cNvPicPr>
          <p:nvPr/>
        </p:nvPicPr>
        <p:blipFill>
          <a:blip r:embed="rId2"/>
          <a:srcRect/>
          <a:stretch>
            <a:fillRect/>
          </a:stretch>
        </p:blipFill>
        <p:spPr bwMode="auto">
          <a:xfrm>
            <a:off x="4000496" y="2643182"/>
            <a:ext cx="2095500" cy="2181225"/>
          </a:xfrm>
          <a:prstGeom prst="rect">
            <a:avLst/>
          </a:prstGeom>
          <a:noFill/>
        </p:spPr>
      </p:pic>
      <p:sp>
        <p:nvSpPr>
          <p:cNvPr id="10" name="ZoneTexte 9"/>
          <p:cNvSpPr txBox="1"/>
          <p:nvPr/>
        </p:nvSpPr>
        <p:spPr>
          <a:xfrm>
            <a:off x="4143372" y="5000636"/>
            <a:ext cx="1643074" cy="369332"/>
          </a:xfrm>
          <a:prstGeom prst="rect">
            <a:avLst/>
          </a:prstGeom>
          <a:noFill/>
        </p:spPr>
        <p:txBody>
          <a:bodyPr wrap="square" rtlCol="0">
            <a:spAutoFit/>
          </a:bodyPr>
          <a:lstStyle/>
          <a:p>
            <a:pPr algn="ctr"/>
            <a:r>
              <a:rPr lang="fr-FR" dirty="0" smtClean="0"/>
              <a:t>Bulbes</a:t>
            </a:r>
            <a:endParaRPr lang="fr-FR" dirty="0"/>
          </a:p>
        </p:txBody>
      </p:sp>
      <p:pic>
        <p:nvPicPr>
          <p:cNvPr id="47111" name="Picture 7" descr="C:\Documents and Settings\Administrateur\Bureau\images (1).jpg"/>
          <p:cNvPicPr>
            <a:picLocks noChangeAspect="1" noChangeArrowheads="1"/>
          </p:cNvPicPr>
          <p:nvPr/>
        </p:nvPicPr>
        <p:blipFill>
          <a:blip r:embed="rId3"/>
          <a:srcRect/>
          <a:stretch>
            <a:fillRect/>
          </a:stretch>
        </p:blipFill>
        <p:spPr bwMode="auto">
          <a:xfrm>
            <a:off x="6143636" y="2714620"/>
            <a:ext cx="2234096" cy="2071702"/>
          </a:xfrm>
          <a:prstGeom prst="rect">
            <a:avLst/>
          </a:prstGeom>
          <a:noFill/>
        </p:spPr>
      </p:pic>
      <p:sp>
        <p:nvSpPr>
          <p:cNvPr id="13" name="ZoneTexte 12"/>
          <p:cNvSpPr txBox="1"/>
          <p:nvPr/>
        </p:nvSpPr>
        <p:spPr>
          <a:xfrm>
            <a:off x="6357950" y="5000636"/>
            <a:ext cx="1643074" cy="369332"/>
          </a:xfrm>
          <a:prstGeom prst="rect">
            <a:avLst/>
          </a:prstGeom>
          <a:noFill/>
        </p:spPr>
        <p:txBody>
          <a:bodyPr wrap="square" rtlCol="0">
            <a:spAutoFit/>
          </a:bodyPr>
          <a:lstStyle/>
          <a:p>
            <a:pPr algn="ctr"/>
            <a:r>
              <a:rPr lang="fr-FR" dirty="0" smtClean="0"/>
              <a:t>Rhizomes</a:t>
            </a:r>
            <a:endParaRPr lang="fr-FR" dirty="0"/>
          </a:p>
        </p:txBody>
      </p:sp>
      <p:pic>
        <p:nvPicPr>
          <p:cNvPr id="47112" name="Picture 8" descr="C:\Documents and Settings\Administrateur\Bureau\images (2).jpg"/>
          <p:cNvPicPr>
            <a:picLocks noChangeAspect="1" noChangeArrowheads="1"/>
          </p:cNvPicPr>
          <p:nvPr/>
        </p:nvPicPr>
        <p:blipFill>
          <a:blip r:embed="rId4"/>
          <a:srcRect/>
          <a:stretch>
            <a:fillRect/>
          </a:stretch>
        </p:blipFill>
        <p:spPr bwMode="auto">
          <a:xfrm>
            <a:off x="428596" y="2643182"/>
            <a:ext cx="3444332" cy="2214578"/>
          </a:xfrm>
          <a:prstGeom prst="rect">
            <a:avLst/>
          </a:prstGeom>
          <a:noFill/>
        </p:spPr>
      </p:pic>
      <p:sp>
        <p:nvSpPr>
          <p:cNvPr id="17" name="ZoneTexte 16"/>
          <p:cNvSpPr txBox="1"/>
          <p:nvPr/>
        </p:nvSpPr>
        <p:spPr>
          <a:xfrm>
            <a:off x="571472" y="4929198"/>
            <a:ext cx="3143272" cy="369332"/>
          </a:xfrm>
          <a:prstGeom prst="rect">
            <a:avLst/>
          </a:prstGeom>
          <a:noFill/>
        </p:spPr>
        <p:txBody>
          <a:bodyPr wrap="square" rtlCol="0">
            <a:spAutoFit/>
          </a:bodyPr>
          <a:lstStyle/>
          <a:p>
            <a:pPr algn="ctr"/>
            <a:r>
              <a:rPr lang="fr-FR" dirty="0" smtClean="0"/>
              <a:t>Tubercules</a:t>
            </a:r>
            <a:endParaRPr lang="fr-FR" dirty="0"/>
          </a:p>
        </p:txBody>
      </p:sp>
      <p:sp>
        <p:nvSpPr>
          <p:cNvPr id="2" name="ZoneTexte 1"/>
          <p:cNvSpPr txBox="1"/>
          <p:nvPr/>
        </p:nvSpPr>
        <p:spPr>
          <a:xfrm>
            <a:off x="755576" y="5589240"/>
            <a:ext cx="5388060" cy="646331"/>
          </a:xfrm>
          <a:prstGeom prst="rect">
            <a:avLst/>
          </a:prstGeom>
          <a:noFill/>
        </p:spPr>
        <p:txBody>
          <a:bodyPr wrap="square" rtlCol="0">
            <a:spAutoFit/>
          </a:bodyPr>
          <a:lstStyle/>
          <a:p>
            <a:r>
              <a:rPr lang="fr-FR" sz="3600" b="1" dirty="0" smtClean="0"/>
              <a:t>Strate herbacée</a:t>
            </a:r>
            <a:endParaRPr lang="fr-FR" sz="3600" b="1" dirty="0"/>
          </a:p>
        </p:txBody>
      </p:sp>
    </p:spTree>
    <p:extLst>
      <p:ext uri="{BB962C8B-B14F-4D97-AF65-F5344CB8AC3E}">
        <p14:creationId xmlns:p14="http://schemas.microsoft.com/office/powerpoint/2010/main" xmlns="" val="2965413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500042"/>
            <a:ext cx="8229600" cy="4525963"/>
          </a:xfrm>
        </p:spPr>
        <p:txBody>
          <a:bodyPr/>
          <a:lstStyle/>
          <a:p>
            <a:pPr>
              <a:buNone/>
            </a:pPr>
            <a:r>
              <a:rPr lang="fr-FR" b="1" u="sng" dirty="0" smtClean="0">
                <a:solidFill>
                  <a:srgbClr val="00B050"/>
                </a:solidFill>
              </a:rPr>
              <a:t>Thérophytes </a:t>
            </a:r>
          </a:p>
          <a:p>
            <a:pPr>
              <a:buNone/>
            </a:pPr>
            <a:r>
              <a:rPr lang="fr-FR" dirty="0" smtClean="0"/>
              <a:t>Les thérophytes ou plantes annuelles passent la mauvaise saison à l'état de graine.</a:t>
            </a:r>
            <a:endParaRPr lang="fr-FR" dirty="0"/>
          </a:p>
        </p:txBody>
      </p:sp>
      <p:pic>
        <p:nvPicPr>
          <p:cNvPr id="48130" name="Picture 2" descr="C:\Documents and Settings\Administrateur\Bureau\jpg_dune20_400_x_300_.jpg"/>
          <p:cNvPicPr>
            <a:picLocks noChangeAspect="1" noChangeArrowheads="1"/>
          </p:cNvPicPr>
          <p:nvPr/>
        </p:nvPicPr>
        <p:blipFill>
          <a:blip r:embed="rId2"/>
          <a:srcRect/>
          <a:stretch>
            <a:fillRect/>
          </a:stretch>
        </p:blipFill>
        <p:spPr bwMode="auto">
          <a:xfrm>
            <a:off x="2051720" y="2230723"/>
            <a:ext cx="3810000" cy="2857500"/>
          </a:xfrm>
          <a:prstGeom prst="rect">
            <a:avLst/>
          </a:prstGeom>
          <a:noFill/>
        </p:spPr>
      </p:pic>
      <p:sp>
        <p:nvSpPr>
          <p:cNvPr id="6" name="ZoneTexte 5"/>
          <p:cNvSpPr txBox="1"/>
          <p:nvPr/>
        </p:nvSpPr>
        <p:spPr>
          <a:xfrm>
            <a:off x="971600" y="5072074"/>
            <a:ext cx="7382624" cy="369332"/>
          </a:xfrm>
          <a:prstGeom prst="rect">
            <a:avLst/>
          </a:prstGeom>
          <a:noFill/>
        </p:spPr>
        <p:txBody>
          <a:bodyPr wrap="square" rtlCol="0">
            <a:spAutoFit/>
          </a:bodyPr>
          <a:lstStyle/>
          <a:p>
            <a:pPr algn="ctr"/>
            <a:r>
              <a:rPr lang="fr-FR" b="1" dirty="0" smtClean="0"/>
              <a:t>Pelouses calcicoles  dominées par des annuelles</a:t>
            </a:r>
            <a:endParaRPr lang="fr-FR" dirty="0"/>
          </a:p>
        </p:txBody>
      </p:sp>
      <p:sp>
        <p:nvSpPr>
          <p:cNvPr id="2" name="ZoneTexte 1"/>
          <p:cNvSpPr txBox="1"/>
          <p:nvPr/>
        </p:nvSpPr>
        <p:spPr>
          <a:xfrm>
            <a:off x="827584" y="5589240"/>
            <a:ext cx="8064896" cy="646331"/>
          </a:xfrm>
          <a:prstGeom prst="rect">
            <a:avLst/>
          </a:prstGeom>
          <a:noFill/>
        </p:spPr>
        <p:txBody>
          <a:bodyPr wrap="square" rtlCol="0">
            <a:spAutoFit/>
          </a:bodyPr>
          <a:lstStyle/>
          <a:p>
            <a:r>
              <a:rPr lang="fr-FR" sz="3600" b="1" dirty="0" smtClean="0"/>
              <a:t>Strate herbacées annuelles </a:t>
            </a:r>
            <a:endParaRPr lang="fr-FR" sz="3600" b="1" dirty="0"/>
          </a:p>
        </p:txBody>
      </p:sp>
    </p:spTree>
    <p:extLst>
      <p:ext uri="{BB962C8B-B14F-4D97-AF65-F5344CB8AC3E}">
        <p14:creationId xmlns:p14="http://schemas.microsoft.com/office/powerpoint/2010/main" xmlns="" val="1830372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4" y="332656"/>
            <a:ext cx="9136855" cy="5693866"/>
          </a:xfrm>
          <a:prstGeom prst="rect">
            <a:avLst/>
          </a:prstGeom>
        </p:spPr>
        <p:txBody>
          <a:bodyPr wrap="square">
            <a:spAutoFit/>
          </a:bodyPr>
          <a:lstStyle/>
          <a:p>
            <a:pPr algn="ctr"/>
            <a:r>
              <a:rPr lang="fr-FR" sz="2400" b="1" dirty="0" smtClean="0">
                <a:solidFill>
                  <a:srgbClr val="FF0000"/>
                </a:solidFill>
              </a:rPr>
              <a:t>INTRODUCTION</a:t>
            </a:r>
          </a:p>
          <a:p>
            <a:r>
              <a:rPr lang="fr-FR" sz="2000" dirty="0" smtClean="0"/>
              <a:t>La</a:t>
            </a:r>
            <a:r>
              <a:rPr lang="fr-FR" sz="2000" dirty="0"/>
              <a:t> </a:t>
            </a:r>
            <a:r>
              <a:rPr lang="fr-FR" sz="2000" b="1" dirty="0"/>
              <a:t>flore</a:t>
            </a:r>
            <a:r>
              <a:rPr lang="fr-FR" sz="2000" dirty="0"/>
              <a:t> est l'ensemble des espèces végétales présentes dans un espace géographique ou un écosystème </a:t>
            </a:r>
            <a:r>
              <a:rPr lang="fr-FR" sz="2000" dirty="0" smtClean="0"/>
              <a:t>déterminé.</a:t>
            </a:r>
            <a:endParaRPr lang="fr-FR" sz="2000" dirty="0"/>
          </a:p>
          <a:p>
            <a:r>
              <a:rPr lang="fr-FR" sz="2000" dirty="0"/>
              <a:t>Le terme « flore » désigne aussi l'ensemble des micro-organismes (hormis les virus qui ne sont pas du « vivant ») présents en un lieu donné. </a:t>
            </a:r>
            <a:r>
              <a:rPr lang="fr-FR" sz="2000" dirty="0" smtClean="0"/>
              <a:t>Par </a:t>
            </a:r>
            <a:r>
              <a:rPr lang="fr-FR" sz="2000" dirty="0"/>
              <a:t>extension, il désigne aussi les ouvrages répertoriant et décrivant ces espèces, et servant à déterminer les plantes (à les identifier). Le nombre d'espèces à décrire étant très important, les flores à destination du grand public se limitent souvent aux végétaux vasculaires ou aux plantes à graines et à leurs principales espèces.</a:t>
            </a:r>
          </a:p>
          <a:p>
            <a:r>
              <a:rPr lang="fr-FR" sz="2000" dirty="0"/>
              <a:t>Les collections de spécimens servant à définir les différentes espèces sont conservées dans des </a:t>
            </a:r>
            <a:r>
              <a:rPr lang="fr-FR" sz="2000" dirty="0" smtClean="0"/>
              <a:t>herbiers</a:t>
            </a:r>
            <a:r>
              <a:rPr lang="fr-FR" sz="2000" dirty="0"/>
              <a:t>. Ce réseau d'herbiers à travers le monde est très important. C'est la référence qui permet aux botanistes de s'y retrouver et de faire le point entre les dénominations et découvertes anciennes et les identifications actuelles.</a:t>
            </a:r>
          </a:p>
          <a:p>
            <a:r>
              <a:rPr lang="fr-FR" sz="2000" dirty="0"/>
              <a:t>On ne doit pas confondre le terme de flore avec celui de végétation : la flore d'une zone géographique est la liste des plantes de cette zone (flore des Alpes, flore du Bassin Parisien, flore d'Angleterre, etc.), la végétation est le regroupement de certaines plantes en formations végétales déterminées par une flore spécifique et la dominance d'un type biologique. </a:t>
            </a:r>
          </a:p>
        </p:txBody>
      </p:sp>
    </p:spTree>
    <p:extLst>
      <p:ext uri="{BB962C8B-B14F-4D97-AF65-F5344CB8AC3E}">
        <p14:creationId xmlns:p14="http://schemas.microsoft.com/office/powerpoint/2010/main" xmlns="" val="2343251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05068"/>
            <a:ext cx="8568952" cy="3600986"/>
          </a:xfrm>
          <a:prstGeom prst="rect">
            <a:avLst/>
          </a:prstGeom>
        </p:spPr>
        <p:txBody>
          <a:bodyPr wrap="square">
            <a:spAutoFit/>
          </a:bodyPr>
          <a:lstStyle/>
          <a:p>
            <a:r>
              <a:rPr lang="fr-FR" sz="2800" b="1" u="sng" dirty="0">
                <a:solidFill>
                  <a:srgbClr val="FF0000"/>
                </a:solidFill>
              </a:rPr>
              <a:t>Les végétaux permanents (Phanérophytes et Chamaéphytes</a:t>
            </a:r>
            <a:r>
              <a:rPr lang="fr-FR" sz="2800" b="1" u="sng" dirty="0" smtClean="0">
                <a:solidFill>
                  <a:srgbClr val="FF0000"/>
                </a:solidFill>
              </a:rPr>
              <a:t>)</a:t>
            </a:r>
          </a:p>
          <a:p>
            <a:endParaRPr lang="fr-FR" sz="2800" b="1" u="sng" dirty="0">
              <a:solidFill>
                <a:srgbClr val="FF0000"/>
              </a:solidFill>
            </a:endParaRPr>
          </a:p>
          <a:p>
            <a:pPr>
              <a:lnSpc>
                <a:spcPct val="200000"/>
              </a:lnSpc>
            </a:pPr>
            <a:r>
              <a:rPr lang="fr-FR" sz="2400" dirty="0"/>
              <a:t>Un ensemble d’adaptation morphologiques et anatomiques qui consistent surtout en un accroissement du système absorbant et en une réduction de la surface évaporant. </a:t>
            </a:r>
          </a:p>
        </p:txBody>
      </p:sp>
    </p:spTree>
    <p:extLst>
      <p:ext uri="{BB962C8B-B14F-4D97-AF65-F5344CB8AC3E}">
        <p14:creationId xmlns:p14="http://schemas.microsoft.com/office/powerpoint/2010/main" xmlns="" val="2850545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76672"/>
            <a:ext cx="8280920" cy="4955203"/>
          </a:xfrm>
          <a:prstGeom prst="rect">
            <a:avLst/>
          </a:prstGeom>
        </p:spPr>
        <p:txBody>
          <a:bodyPr wrap="square">
            <a:spAutoFit/>
          </a:bodyPr>
          <a:lstStyle/>
          <a:p>
            <a:r>
              <a:rPr lang="fr-FR" sz="2800" b="1" u="sng" dirty="0">
                <a:solidFill>
                  <a:srgbClr val="FF0000"/>
                </a:solidFill>
              </a:rPr>
              <a:t>Les végétaux temporaires (</a:t>
            </a:r>
            <a:r>
              <a:rPr lang="fr-FR" sz="2800" b="1" u="sng" dirty="0" smtClean="0">
                <a:solidFill>
                  <a:srgbClr val="FF0000"/>
                </a:solidFill>
              </a:rPr>
              <a:t>Thérophytes et géophytes</a:t>
            </a:r>
            <a:r>
              <a:rPr lang="fr-FR" sz="2400" b="1" dirty="0">
                <a:solidFill>
                  <a:srgbClr val="FF0000"/>
                </a:solidFill>
              </a:rPr>
              <a:t>)</a:t>
            </a:r>
            <a:endParaRPr lang="fr-FR" sz="2400" dirty="0">
              <a:solidFill>
                <a:srgbClr val="FF0000"/>
              </a:solidFill>
            </a:endParaRPr>
          </a:p>
          <a:p>
            <a:r>
              <a:rPr lang="fr-FR" sz="2400" dirty="0" smtClean="0"/>
              <a:t>Les plantes annuelles du désert  apparaissent brusquement après les pluies et se développent avec une rapidité surprenante, effectuant leur cycle vital, de la germination à la fructification avant que le sol ne soit desséché (cycle de 3 à 4 mois ou 8 à 15 jours). Ces annuelles constituent souvent après les périodes de pluie, un tapis recouvrant le sol</a:t>
            </a:r>
            <a:r>
              <a:rPr lang="fr-FR" sz="2400" dirty="0"/>
              <a:t> </a:t>
            </a:r>
            <a:r>
              <a:rPr lang="fr-FR" sz="2400" dirty="0" smtClean="0"/>
              <a:t>de quelques Ephémérophytes de la flore saharienne (</a:t>
            </a:r>
            <a:r>
              <a:rPr lang="fr-FR" sz="2400" i="1" dirty="0" smtClean="0"/>
              <a:t>Bellis </a:t>
            </a:r>
            <a:r>
              <a:rPr lang="fr-FR" sz="2400" i="1" dirty="0" err="1" smtClean="0"/>
              <a:t>annua</a:t>
            </a:r>
            <a:r>
              <a:rPr lang="fr-FR" sz="2400" i="1" dirty="0" smtClean="0"/>
              <a:t>, </a:t>
            </a:r>
            <a:r>
              <a:rPr lang="fr-FR" sz="2400" i="1" dirty="0" err="1" smtClean="0"/>
              <a:t>Bromus</a:t>
            </a:r>
            <a:r>
              <a:rPr lang="fr-FR" sz="2400" i="1" dirty="0" smtClean="0"/>
              <a:t> </a:t>
            </a:r>
            <a:r>
              <a:rPr lang="fr-FR" sz="2400" i="1" dirty="0" err="1" smtClean="0"/>
              <a:t>rubens</a:t>
            </a:r>
            <a:r>
              <a:rPr lang="fr-FR" sz="2400" i="1" dirty="0" smtClean="0"/>
              <a:t>, </a:t>
            </a:r>
            <a:r>
              <a:rPr lang="fr-FR" sz="2400" i="1" dirty="0" err="1" smtClean="0"/>
              <a:t>Plantago</a:t>
            </a:r>
            <a:r>
              <a:rPr lang="fr-FR" sz="2400" i="1" dirty="0" smtClean="0"/>
              <a:t> </a:t>
            </a:r>
            <a:r>
              <a:rPr lang="fr-FR" sz="2400" i="1" dirty="0" err="1" smtClean="0"/>
              <a:t>albicans</a:t>
            </a:r>
            <a:r>
              <a:rPr lang="fr-FR" sz="2400" dirty="0" smtClean="0"/>
              <a:t>), âgés de quelques semaines, encore à l’état plantules mais ayant déjà fleuri ou fructifié. Les mêmes remarques peuvent s’expliquer à propos des géophytes, soit bulbeuses, soit </a:t>
            </a:r>
            <a:r>
              <a:rPr lang="fr-FR" sz="2400" dirty="0" err="1" smtClean="0"/>
              <a:t>rhizomateuses</a:t>
            </a:r>
            <a:r>
              <a:rPr lang="fr-FR" sz="2400" dirty="0" smtClean="0"/>
              <a:t>, dont l’apparition est souvent très brusque après les pluies et dont le développement est rapide.</a:t>
            </a:r>
            <a:endParaRPr lang="fr-FR" sz="2400" dirty="0"/>
          </a:p>
        </p:txBody>
      </p:sp>
    </p:spTree>
    <p:extLst>
      <p:ext uri="{BB962C8B-B14F-4D97-AF65-F5344CB8AC3E}">
        <p14:creationId xmlns:p14="http://schemas.microsoft.com/office/powerpoint/2010/main" xmlns="" val="2217495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32656"/>
            <a:ext cx="8712968" cy="5386090"/>
          </a:xfrm>
          <a:prstGeom prst="rect">
            <a:avLst/>
          </a:prstGeom>
        </p:spPr>
        <p:txBody>
          <a:bodyPr wrap="square">
            <a:spAutoFit/>
          </a:bodyPr>
          <a:lstStyle/>
          <a:p>
            <a:r>
              <a:rPr lang="fr-FR" sz="2800" b="1" u="sng" dirty="0">
                <a:solidFill>
                  <a:srgbClr val="FF0000"/>
                </a:solidFill>
              </a:rPr>
              <a:t>STRATIFICATION (KREMER ,1863;HULT,1881; ALECHIN, 1926 )</a:t>
            </a:r>
            <a:endParaRPr lang="fr-FR" sz="2800" u="sng" dirty="0">
              <a:solidFill>
                <a:srgbClr val="FF0000"/>
              </a:solidFill>
            </a:endParaRPr>
          </a:p>
          <a:p>
            <a:pPr>
              <a:lnSpc>
                <a:spcPct val="200000"/>
              </a:lnSpc>
            </a:pPr>
            <a:r>
              <a:rPr lang="fr-FR" sz="2400" dirty="0" smtClean="0">
                <a:latin typeface="Times New Roman" pitchFamily="18" charset="0"/>
                <a:cs typeface="Times New Roman" pitchFamily="18" charset="0"/>
              </a:rPr>
              <a:t>Répartition des individus en niveaux ou strates de hauteurs différentes</a:t>
            </a:r>
            <a:endParaRPr lang="fr-FR" sz="2400" dirty="0">
              <a:latin typeface="Times New Roman" pitchFamily="18" charset="0"/>
              <a:cs typeface="Times New Roman" pitchFamily="18" charset="0"/>
            </a:endParaRPr>
          </a:p>
          <a:p>
            <a:pPr>
              <a:lnSpc>
                <a:spcPct val="200000"/>
              </a:lnSpc>
            </a:pPr>
            <a:r>
              <a:rPr lang="fr-FR" sz="2400" dirty="0" smtClean="0">
                <a:latin typeface="Times New Roman" pitchFamily="18" charset="0"/>
                <a:cs typeface="Times New Roman" pitchFamily="18" charset="0"/>
              </a:rPr>
              <a:t>-Strate cryptogamique ( bryophytes, lichens</a:t>
            </a:r>
            <a:r>
              <a:rPr lang="fr-FR" sz="2400" dirty="0">
                <a:latin typeface="Times New Roman" pitchFamily="18" charset="0"/>
                <a:cs typeface="Times New Roman" pitchFamily="18" charset="0"/>
              </a:rPr>
              <a:t>)</a:t>
            </a:r>
          </a:p>
          <a:p>
            <a:pPr>
              <a:lnSpc>
                <a:spcPct val="200000"/>
              </a:lnSpc>
            </a:pPr>
            <a:r>
              <a:rPr lang="fr-FR" sz="2400" dirty="0" smtClean="0">
                <a:latin typeface="Times New Roman" pitchFamily="18" charset="0"/>
                <a:cs typeface="Times New Roman" pitchFamily="18" charset="0"/>
              </a:rPr>
              <a:t>-Strate herbacée </a:t>
            </a:r>
          </a:p>
          <a:p>
            <a:pPr>
              <a:lnSpc>
                <a:spcPct val="200000"/>
              </a:lnSpc>
            </a:pPr>
            <a:r>
              <a:rPr lang="fr-FR" sz="2400" dirty="0" smtClean="0">
                <a:latin typeface="Times New Roman" pitchFamily="18" charset="0"/>
                <a:cs typeface="Times New Roman" pitchFamily="18" charset="0"/>
              </a:rPr>
              <a:t>-Strate arbustive </a:t>
            </a:r>
          </a:p>
          <a:p>
            <a:pPr>
              <a:lnSpc>
                <a:spcPct val="200000"/>
              </a:lnSpc>
            </a:pPr>
            <a:r>
              <a:rPr lang="fr-FR" sz="2400" dirty="0" smtClean="0">
                <a:latin typeface="Times New Roman" pitchFamily="18" charset="0"/>
                <a:cs typeface="Times New Roman" pitchFamily="18" charset="0"/>
              </a:rPr>
              <a:t>-Strate arborescente où arboré </a:t>
            </a:r>
            <a:endParaRPr lang="fr-FR" sz="2400" dirty="0"/>
          </a:p>
        </p:txBody>
      </p:sp>
    </p:spTree>
    <p:extLst>
      <p:ext uri="{BB962C8B-B14F-4D97-AF65-F5344CB8AC3E}">
        <p14:creationId xmlns:p14="http://schemas.microsoft.com/office/powerpoint/2010/main" xmlns="" val="1867924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inventaire de la végétation&quot;"/>
          <p:cNvPicPr>
            <a:picLocks noChangeAspect="1" noChangeArrowheads="1"/>
          </p:cNvPicPr>
          <p:nvPr/>
        </p:nvPicPr>
        <p:blipFill>
          <a:blip r:embed="rId2"/>
          <a:srcRect/>
          <a:stretch>
            <a:fillRect/>
          </a:stretch>
        </p:blipFill>
        <p:spPr bwMode="auto">
          <a:xfrm>
            <a:off x="500034" y="178676"/>
            <a:ext cx="7500990" cy="5636308"/>
          </a:xfrm>
          <a:prstGeom prst="rect">
            <a:avLst/>
          </a:prstGeom>
          <a:noFill/>
        </p:spPr>
      </p:pic>
    </p:spTree>
    <p:extLst>
      <p:ext uri="{BB962C8B-B14F-4D97-AF65-F5344CB8AC3E}">
        <p14:creationId xmlns:p14="http://schemas.microsoft.com/office/powerpoint/2010/main" xmlns="" val="2440997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strate arborée&quot;"/>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extLst>
      <p:ext uri="{BB962C8B-B14F-4D97-AF65-F5344CB8AC3E}">
        <p14:creationId xmlns:p14="http://schemas.microsoft.com/office/powerpoint/2010/main" xmlns="" val="4247181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strate arborée&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xmlns="" val="3174163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strate arborée&quot;"/>
          <p:cNvPicPr>
            <a:picLocks noChangeAspect="1" noChangeArrowheads="1"/>
          </p:cNvPicPr>
          <p:nvPr/>
        </p:nvPicPr>
        <p:blipFill>
          <a:blip r:embed="rId2"/>
          <a:srcRect/>
          <a:stretch>
            <a:fillRect/>
          </a:stretch>
        </p:blipFill>
        <p:spPr bwMode="auto">
          <a:xfrm>
            <a:off x="0" y="0"/>
            <a:ext cx="9245537" cy="6858000"/>
          </a:xfrm>
          <a:prstGeom prst="rect">
            <a:avLst/>
          </a:prstGeom>
          <a:noFill/>
        </p:spPr>
      </p:pic>
    </p:spTree>
    <p:extLst>
      <p:ext uri="{BB962C8B-B14F-4D97-AF65-F5344CB8AC3E}">
        <p14:creationId xmlns:p14="http://schemas.microsoft.com/office/powerpoint/2010/main" xmlns="" val="2319623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04664"/>
            <a:ext cx="8640960" cy="5386090"/>
          </a:xfrm>
          <a:prstGeom prst="rect">
            <a:avLst/>
          </a:prstGeom>
        </p:spPr>
        <p:txBody>
          <a:bodyPr wrap="square">
            <a:spAutoFit/>
          </a:bodyPr>
          <a:lstStyle/>
          <a:p>
            <a:r>
              <a:rPr lang="fr-FR" sz="2400" b="1" u="sng" dirty="0" smtClean="0">
                <a:solidFill>
                  <a:srgbClr val="FF0000"/>
                </a:solidFill>
              </a:rPr>
              <a:t>MÉTHODE DYNAMIQUE </a:t>
            </a:r>
          </a:p>
          <a:p>
            <a:r>
              <a:rPr lang="fr-FR" sz="2000" dirty="0" smtClean="0"/>
              <a:t>La </a:t>
            </a:r>
            <a:r>
              <a:rPr lang="fr-FR" sz="2000" dirty="0"/>
              <a:t>dynamique de la végétation </a:t>
            </a:r>
            <a:r>
              <a:rPr lang="fr-FR" sz="2000" dirty="0" smtClean="0"/>
              <a:t>: </a:t>
            </a:r>
            <a:r>
              <a:rPr lang="fr-FR" sz="2000" dirty="0"/>
              <a:t>c’est l’étude des changements de la végétation avec le temps. Elle va de périodes très courtes (modifications saisonnières) à beaucoup plus longues (histoire de la végétation) : La périodicité concerne les changements liés aux cycles </a:t>
            </a:r>
            <a:r>
              <a:rPr lang="fr-FR" sz="2000" dirty="0" err="1"/>
              <a:t>phénologiques</a:t>
            </a:r>
            <a:r>
              <a:rPr lang="fr-FR" sz="2000" dirty="0"/>
              <a:t> (le plus souvent annuels) : floraison, repos hivernal…. La fluctuation caractérise des changements à relativement court terme (quelques années), par exemple dans la productivité d’une espèce : certaines orchidées « à éclipses » peuvent passer plusieurs années sans fleurir. L’analyse des fluctuations est importante car elles se superposent avec les phénomènes de succession qui font l’objet du suivi et peuvent brouiller leur interprétation. Il est parfois utile de comparer les résultats du suivi avec les données climatiques pour repérer les fluctuations liées aux conditions météorologiques…. Les successions sont des changements directionnels de courte à longue durée. </a:t>
            </a:r>
            <a:r>
              <a:rPr lang="fr-FR" sz="2000" dirty="0" smtClean="0"/>
              <a:t>C’est </a:t>
            </a:r>
            <a:r>
              <a:rPr lang="fr-FR" sz="2000" dirty="0"/>
              <a:t>principalement les phénomènes de succession qui font l’objet de la plupart des suivis de végétation. L’histoire de la végétation, sur des périodes très longues, est souvent étudiée de manière rétrospective (analyse pollinique). </a:t>
            </a:r>
          </a:p>
        </p:txBody>
      </p:sp>
    </p:spTree>
    <p:extLst>
      <p:ext uri="{BB962C8B-B14F-4D97-AF65-F5344CB8AC3E}">
        <p14:creationId xmlns:p14="http://schemas.microsoft.com/office/powerpoint/2010/main" xmlns="" val="235457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474345"/>
            <a:ext cx="8496944" cy="6001643"/>
          </a:xfrm>
          <a:prstGeom prst="rect">
            <a:avLst/>
          </a:prstGeom>
        </p:spPr>
        <p:txBody>
          <a:bodyPr wrap="square">
            <a:spAutoFit/>
          </a:bodyPr>
          <a:lstStyle/>
          <a:p>
            <a:pPr algn="ctr"/>
            <a:r>
              <a:rPr lang="fr-FR" sz="2400" b="1" u="sng" dirty="0" smtClean="0">
                <a:solidFill>
                  <a:srgbClr val="FF0000"/>
                </a:solidFill>
              </a:rPr>
              <a:t>MÉTHODE PHYTOSOCIOLOGIQUE </a:t>
            </a:r>
          </a:p>
          <a:p>
            <a:r>
              <a:rPr lang="fr-FR" sz="2400" dirty="0" smtClean="0">
                <a:latin typeface="Times New Roman" pitchFamily="18" charset="0"/>
                <a:cs typeface="Times New Roman" pitchFamily="18" charset="0"/>
              </a:rPr>
              <a:t>La</a:t>
            </a: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phytosociologie</a:t>
            </a:r>
            <a:r>
              <a:rPr lang="fr-FR" sz="2400" dirty="0">
                <a:latin typeface="Times New Roman" pitchFamily="18" charset="0"/>
                <a:cs typeface="Times New Roman" pitchFamily="18" charset="0"/>
              </a:rPr>
              <a:t> est la discipline </a:t>
            </a:r>
            <a:r>
              <a:rPr lang="fr-FR" sz="2400" dirty="0">
                <a:solidFill>
                  <a:srgbClr val="FF0000"/>
                </a:solidFill>
                <a:latin typeface="Times New Roman" pitchFamily="18" charset="0"/>
                <a:cs typeface="Times New Roman" pitchFamily="18" charset="0"/>
                <a:hlinkClick r:id="rId2" tooltip="Botanique"/>
              </a:rPr>
              <a:t>botanique</a:t>
            </a:r>
            <a:r>
              <a:rPr lang="fr-FR" sz="2400" dirty="0">
                <a:solidFill>
                  <a:schemeClr val="tx1">
                    <a:lumMod val="95000"/>
                    <a:lumOff val="5000"/>
                  </a:schemeClr>
                </a:solidFill>
                <a:latin typeface="Times New Roman" pitchFamily="18" charset="0"/>
                <a:cs typeface="Times New Roman" pitchFamily="18" charset="0"/>
              </a:rPr>
              <a:t> qui étudie les </a:t>
            </a:r>
            <a:r>
              <a:rPr lang="fr-FR" sz="2400" dirty="0">
                <a:solidFill>
                  <a:schemeClr val="tx1">
                    <a:lumMod val="95000"/>
                    <a:lumOff val="5000"/>
                  </a:schemeClr>
                </a:solidFill>
                <a:latin typeface="Times New Roman" pitchFamily="18" charset="0"/>
                <a:cs typeface="Times New Roman" pitchFamily="18" charset="0"/>
                <a:hlinkClick r:id="rId3" tooltip="Formation végétale"/>
              </a:rPr>
              <a:t>communautés végétales</a:t>
            </a:r>
            <a:r>
              <a:rPr lang="fr-FR" sz="2400" dirty="0">
                <a:solidFill>
                  <a:schemeClr val="tx1">
                    <a:lumMod val="95000"/>
                    <a:lumOff val="5000"/>
                  </a:schemeClr>
                </a:solidFill>
                <a:latin typeface="Times New Roman" pitchFamily="18" charset="0"/>
                <a:cs typeface="Times New Roman" pitchFamily="18" charset="0"/>
              </a:rPr>
              <a:t> et leur relation avec le milieu, en se basant sur des listes floristiques les plus exhaustives possibles. Elle est l'une des branches de la </a:t>
            </a:r>
            <a:r>
              <a:rPr lang="fr-FR" sz="2400" dirty="0">
                <a:latin typeface="Times New Roman" pitchFamily="18" charset="0"/>
                <a:cs typeface="Times New Roman" pitchFamily="18" charset="0"/>
                <a:hlinkClick r:id="rId4" tooltip="Géobotanique"/>
              </a:rPr>
              <a:t>géobotanique</a:t>
            </a:r>
            <a:r>
              <a:rPr lang="fr-FR" sz="2400" dirty="0">
                <a:solidFill>
                  <a:schemeClr val="tx1">
                    <a:lumMod val="95000"/>
                    <a:lumOff val="5000"/>
                  </a:schemeClr>
                </a:solidFill>
                <a:latin typeface="Times New Roman" pitchFamily="18" charset="0"/>
                <a:cs typeface="Times New Roman" pitchFamily="18" charset="0"/>
              </a:rPr>
              <a:t>, laquelle peut s'appuyer sur d'autres types d'approches (physionomiques, climatiques, </a:t>
            </a:r>
            <a:r>
              <a:rPr lang="fr-FR" sz="2400" dirty="0" err="1">
                <a:solidFill>
                  <a:schemeClr val="tx1">
                    <a:lumMod val="95000"/>
                    <a:lumOff val="5000"/>
                  </a:schemeClr>
                </a:solidFill>
                <a:latin typeface="Times New Roman" pitchFamily="18" charset="0"/>
                <a:cs typeface="Times New Roman" pitchFamily="18" charset="0"/>
              </a:rPr>
              <a:t>écomorphologiques</a:t>
            </a:r>
            <a:r>
              <a:rPr lang="fr-FR" sz="2400" dirty="0">
                <a:solidFill>
                  <a:schemeClr val="tx1">
                    <a:lumMod val="95000"/>
                    <a:lumOff val="5000"/>
                  </a:schemeClr>
                </a:solidFill>
                <a:latin typeface="Times New Roman" pitchFamily="18" charset="0"/>
                <a:cs typeface="Times New Roman" pitchFamily="18" charset="0"/>
              </a:rPr>
              <a:t>, agricoles, sylvicoles, etc.)</a:t>
            </a:r>
            <a:r>
              <a:rPr lang="fr-FR" sz="2400" baseline="30000" dirty="0">
                <a:solidFill>
                  <a:schemeClr val="tx1">
                    <a:lumMod val="95000"/>
                    <a:lumOff val="5000"/>
                  </a:schemeClr>
                </a:solidFill>
                <a:latin typeface="Times New Roman" pitchFamily="18" charset="0"/>
                <a:cs typeface="Times New Roman" pitchFamily="18" charset="0"/>
                <a:hlinkClick r:id="rId5"/>
              </a:rPr>
              <a:t>1</a:t>
            </a:r>
            <a:r>
              <a:rPr lang="fr-FR" sz="2400" dirty="0">
                <a:solidFill>
                  <a:schemeClr val="tx1">
                    <a:lumMod val="95000"/>
                    <a:lumOff val="5000"/>
                  </a:schemeClr>
                </a:solidFill>
                <a:latin typeface="Times New Roman" pitchFamily="18" charset="0"/>
                <a:cs typeface="Times New Roman" pitchFamily="18" charset="0"/>
              </a:rPr>
              <a:t>.</a:t>
            </a:r>
          </a:p>
          <a:p>
            <a:r>
              <a:rPr lang="fr-FR" sz="2400" dirty="0">
                <a:solidFill>
                  <a:schemeClr val="tx1">
                    <a:lumMod val="95000"/>
                    <a:lumOff val="5000"/>
                  </a:schemeClr>
                </a:solidFill>
                <a:latin typeface="Times New Roman" pitchFamily="18" charset="0"/>
                <a:cs typeface="Times New Roman" pitchFamily="18" charset="0"/>
              </a:rPr>
              <a:t>Son objet est l'étude synthétique des communautés de végétaux spontanées, pour les définir et les classer selon des critères </a:t>
            </a:r>
            <a:r>
              <a:rPr lang="fr-FR" sz="2400" dirty="0">
                <a:solidFill>
                  <a:schemeClr val="tx1">
                    <a:lumMod val="95000"/>
                    <a:lumOff val="5000"/>
                  </a:schemeClr>
                </a:solidFill>
                <a:latin typeface="Times New Roman" pitchFamily="18" charset="0"/>
                <a:cs typeface="Times New Roman" pitchFamily="18" charset="0"/>
                <a:hlinkClick r:id="rId6" tooltip="Floristique"/>
              </a:rPr>
              <a:t>floristiques</a:t>
            </a:r>
            <a:r>
              <a:rPr lang="fr-FR" sz="2400" dirty="0">
                <a:solidFill>
                  <a:schemeClr val="tx1">
                    <a:lumMod val="95000"/>
                    <a:lumOff val="5000"/>
                  </a:schemeClr>
                </a:solidFill>
                <a:latin typeface="Times New Roman" pitchFamily="18" charset="0"/>
                <a:cs typeface="Times New Roman" pitchFamily="18" charset="0"/>
              </a:rPr>
              <a:t> et </a:t>
            </a:r>
            <a:r>
              <a:rPr lang="fr-FR" sz="2400" dirty="0">
                <a:solidFill>
                  <a:schemeClr val="tx1">
                    <a:lumMod val="95000"/>
                    <a:lumOff val="5000"/>
                  </a:schemeClr>
                </a:solidFill>
                <a:latin typeface="Times New Roman" pitchFamily="18" charset="0"/>
                <a:cs typeface="Times New Roman" pitchFamily="18" charset="0"/>
                <a:hlinkClick r:id="rId7" tooltip="Statistique"/>
              </a:rPr>
              <a:t>statistiques</a:t>
            </a:r>
            <a:r>
              <a:rPr lang="fr-FR" sz="2400" dirty="0">
                <a:solidFill>
                  <a:schemeClr val="tx1">
                    <a:lumMod val="95000"/>
                    <a:lumOff val="5000"/>
                  </a:schemeClr>
                </a:solidFill>
                <a:latin typeface="Times New Roman" pitchFamily="18" charset="0"/>
                <a:cs typeface="Times New Roman" pitchFamily="18" charset="0"/>
              </a:rPr>
              <a:t>, caractériser leur structure et leur organisation, leur origine, leur genèse, leur déterminisme et leur évolution ainsi que leurs habitats.</a:t>
            </a:r>
            <a:br>
              <a:rPr lang="fr-FR" sz="2400" dirty="0">
                <a:solidFill>
                  <a:schemeClr val="tx1">
                    <a:lumMod val="95000"/>
                    <a:lumOff val="5000"/>
                  </a:schemeClr>
                </a:solidFill>
                <a:latin typeface="Times New Roman" pitchFamily="18" charset="0"/>
                <a:cs typeface="Times New Roman" pitchFamily="18" charset="0"/>
              </a:rPr>
            </a:br>
            <a:r>
              <a:rPr lang="fr-FR" sz="2400" dirty="0">
                <a:solidFill>
                  <a:schemeClr val="tx1">
                    <a:lumMod val="95000"/>
                    <a:lumOff val="5000"/>
                  </a:schemeClr>
                </a:solidFill>
                <a:latin typeface="Times New Roman" pitchFamily="18" charset="0"/>
                <a:cs typeface="Times New Roman" pitchFamily="18" charset="0"/>
              </a:rPr>
              <a:t>L'analyse comparative des groupements végétaux permet de définir des catégories abstraites ; par exemple des </a:t>
            </a:r>
            <a:r>
              <a:rPr lang="fr-FR" sz="2400" dirty="0">
                <a:solidFill>
                  <a:schemeClr val="tx1">
                    <a:lumMod val="95000"/>
                    <a:lumOff val="5000"/>
                  </a:schemeClr>
                </a:solidFill>
                <a:latin typeface="Times New Roman" pitchFamily="18" charset="0"/>
                <a:cs typeface="Times New Roman" pitchFamily="18" charset="0"/>
                <a:hlinkClick r:id="rId8" tooltip="Association végétale"/>
              </a:rPr>
              <a:t>associations végétales</a:t>
            </a:r>
            <a:r>
              <a:rPr lang="fr-FR" sz="2400" dirty="0">
                <a:solidFill>
                  <a:schemeClr val="tx1">
                    <a:lumMod val="95000"/>
                    <a:lumOff val="5000"/>
                  </a:schemeClr>
                </a:solidFill>
                <a:latin typeface="Times New Roman" pitchFamily="18" charset="0"/>
                <a:cs typeface="Times New Roman" pitchFamily="18" charset="0"/>
              </a:rPr>
              <a:t> et des </a:t>
            </a:r>
            <a:r>
              <a:rPr lang="fr-FR" sz="2400" dirty="0" err="1">
                <a:solidFill>
                  <a:schemeClr val="tx1">
                    <a:lumMod val="95000"/>
                    <a:lumOff val="5000"/>
                  </a:schemeClr>
                </a:solidFill>
                <a:latin typeface="Times New Roman" pitchFamily="18" charset="0"/>
                <a:cs typeface="Times New Roman" pitchFamily="18" charset="0"/>
                <a:hlinkClick r:id="rId9" tooltip="Phytotype"/>
              </a:rPr>
              <a:t>phytotypes</a:t>
            </a:r>
            <a:r>
              <a:rPr lang="fr-FR" sz="2400" dirty="0" smtClean="0">
                <a:solidFill>
                  <a:schemeClr val="tx1">
                    <a:lumMod val="95000"/>
                    <a:lumOff val="5000"/>
                  </a:schemeClr>
                </a:solidFill>
                <a:latin typeface="Times New Roman" pitchFamily="18" charset="0"/>
                <a:cs typeface="Times New Roman" pitchFamily="18" charset="0"/>
              </a:rPr>
              <a:t>.</a:t>
            </a:r>
          </a:p>
          <a:p>
            <a:endParaRPr lang="fr-FR" sz="24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059631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476672"/>
            <a:ext cx="7848872" cy="5262979"/>
          </a:xfrm>
          <a:prstGeom prst="rect">
            <a:avLst/>
          </a:prstGeom>
        </p:spPr>
        <p:txBody>
          <a:bodyPr wrap="square">
            <a:spAutoFit/>
          </a:bodyPr>
          <a:lstStyle/>
          <a:p>
            <a:r>
              <a:rPr lang="fr-FR" sz="2400" b="1" u="sng" dirty="0" smtClean="0">
                <a:solidFill>
                  <a:srgbClr val="FF0000"/>
                </a:solidFill>
              </a:rPr>
              <a:t>MÉTHODE PHYTOSOCIOLOGIQUE</a:t>
            </a:r>
          </a:p>
          <a:p>
            <a:r>
              <a:rPr lang="fr-FR" sz="2400" b="1" dirty="0" smtClean="0"/>
              <a:t>A </a:t>
            </a:r>
            <a:r>
              <a:rPr lang="fr-FR" sz="2400" b="1" dirty="0"/>
              <a:t>– Phase préliminaire documentaire</a:t>
            </a:r>
          </a:p>
          <a:p>
            <a:r>
              <a:rPr lang="fr-FR" sz="2400" dirty="0"/>
              <a:t>Tracer sur une carte à grande échelle (1/25 000) de la région un carroyage kilométrique. Repérer, à l’intérieur de chaque carré (au besoin en s’aidant de photographies aériennes), la ou les formation(s) végétale(s) présente(s). Prévoir au moins un lieu d’étude par formation et par carré si la topographie est uniforme, plusieurs (en fonction de l’altitude, de la pente et de l’exposition) si elle est accidentée. Si le nombre des lieux s’avérait trop élevé (plusieurs milliers par ex.) on pourrait le réduire en réalisant une stratification de l’échantillonnage (réduction de chaque formation – ou « strate » - de 1/3 ou du nombre des lieux en respectant la proportion dans l’ensemble).</a:t>
            </a:r>
          </a:p>
        </p:txBody>
      </p:sp>
    </p:spTree>
    <p:extLst>
      <p:ext uri="{BB962C8B-B14F-4D97-AF65-F5344CB8AC3E}">
        <p14:creationId xmlns:p14="http://schemas.microsoft.com/office/powerpoint/2010/main" xmlns="" val="3033455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634082"/>
          </a:xfrm>
        </p:spPr>
        <p:txBody>
          <a:bodyPr>
            <a:noAutofit/>
          </a:bodyPr>
          <a:lstStyle/>
          <a:p>
            <a:r>
              <a:rPr lang="fr-FR" sz="2800" dirty="0" smtClean="0">
                <a:solidFill>
                  <a:srgbClr val="FF0000"/>
                </a:solidFill>
              </a:rPr>
              <a:t>Classification </a:t>
            </a:r>
            <a:r>
              <a:rPr lang="fr-FR" sz="2800" dirty="0">
                <a:solidFill>
                  <a:srgbClr val="FF0000"/>
                </a:solidFill>
              </a:rPr>
              <a:t>des </a:t>
            </a:r>
            <a:r>
              <a:rPr lang="fr-FR" sz="2800" dirty="0" smtClean="0">
                <a:solidFill>
                  <a:srgbClr val="FF0000"/>
                </a:solidFill>
              </a:rPr>
              <a:t>descripteurs et choix des descripteurs</a:t>
            </a:r>
            <a:endParaRPr lang="fr-FR" sz="2800" dirty="0">
              <a:solidFill>
                <a:srgbClr val="FF0000"/>
              </a:solidFill>
            </a:endParaRPr>
          </a:p>
        </p:txBody>
      </p:sp>
      <p:sp>
        <p:nvSpPr>
          <p:cNvPr id="3" name="Espace réservé du contenu 2"/>
          <p:cNvSpPr>
            <a:spLocks noGrp="1"/>
          </p:cNvSpPr>
          <p:nvPr>
            <p:ph idx="1"/>
          </p:nvPr>
        </p:nvSpPr>
        <p:spPr>
          <a:xfrm>
            <a:off x="395536" y="980728"/>
            <a:ext cx="8280920" cy="5256584"/>
          </a:xfrm>
        </p:spPr>
        <p:txBody>
          <a:bodyPr>
            <a:normAutofit/>
          </a:bodyPr>
          <a:lstStyle/>
          <a:p>
            <a:pPr marL="0" indent="0">
              <a:buNone/>
            </a:pPr>
            <a:r>
              <a:rPr lang="fr-FR" sz="2800" dirty="0" smtClean="0"/>
              <a:t>On appelle descripteurs les espèces végétales qui déterminent un endroit bien spécifique.</a:t>
            </a:r>
          </a:p>
          <a:p>
            <a:pPr marL="0" indent="0">
              <a:buNone/>
            </a:pPr>
            <a:r>
              <a:rPr lang="fr-FR" sz="2800" dirty="0" smtClean="0"/>
              <a:t>Exemple : les espèces végétales de la zone steppique</a:t>
            </a:r>
          </a:p>
          <a:p>
            <a:pPr>
              <a:buFontTx/>
              <a:buChar char="-"/>
            </a:pPr>
            <a:r>
              <a:rPr lang="fr-FR" sz="2800" dirty="0" smtClean="0"/>
              <a:t>Les espèces végétales du littoral,</a:t>
            </a:r>
          </a:p>
          <a:p>
            <a:pPr>
              <a:buFontTx/>
              <a:buChar char="-"/>
            </a:pPr>
            <a:r>
              <a:rPr lang="fr-FR" sz="2800" dirty="0" smtClean="0"/>
              <a:t>Les espèces végétales des sols salés.</a:t>
            </a:r>
          </a:p>
          <a:p>
            <a:pPr marL="0" indent="0">
              <a:buNone/>
            </a:pPr>
            <a:r>
              <a:rPr lang="fr-FR" sz="2800" dirty="0" smtClean="0"/>
              <a:t>Une espèce végétale est considérée comme indicatrice de certains facteurs écologique stationnels d’où le nom de descripteurs. </a:t>
            </a:r>
          </a:p>
          <a:p>
            <a:pPr marL="0" indent="0">
              <a:buNone/>
            </a:pPr>
            <a:r>
              <a:rPr lang="fr-FR" sz="2800" dirty="0" smtClean="0"/>
              <a:t>Le choix de descripteurs dépend de l’objectif d’étude (zone littoral </a:t>
            </a:r>
            <a:r>
              <a:rPr lang="fr-FR" sz="2800" dirty="0" smtClean="0">
                <a:solidFill>
                  <a:srgbClr val="FF0000"/>
                </a:solidFill>
              </a:rPr>
              <a:t>espèce psammophile</a:t>
            </a:r>
            <a:r>
              <a:rPr lang="fr-FR" sz="2800" dirty="0" smtClean="0"/>
              <a:t>, zone steppique </a:t>
            </a:r>
            <a:r>
              <a:rPr lang="fr-FR" sz="2800" dirty="0" smtClean="0">
                <a:solidFill>
                  <a:srgbClr val="FF0000"/>
                </a:solidFill>
              </a:rPr>
              <a:t>espèce steppique  </a:t>
            </a:r>
            <a:r>
              <a:rPr lang="fr-FR" sz="2800" dirty="0" smtClean="0"/>
              <a:t>ou zone salé </a:t>
            </a:r>
            <a:r>
              <a:rPr lang="fr-FR" sz="2800" dirty="0" smtClean="0">
                <a:solidFill>
                  <a:srgbClr val="FF0000"/>
                </a:solidFill>
              </a:rPr>
              <a:t>espèce halophytes</a:t>
            </a:r>
            <a:r>
              <a:rPr lang="fr-FR" sz="2800" dirty="0" smtClean="0"/>
              <a:t>).</a:t>
            </a:r>
            <a:endParaRPr lang="fr-FR" sz="2800" dirty="0"/>
          </a:p>
        </p:txBody>
      </p:sp>
    </p:spTree>
    <p:extLst>
      <p:ext uri="{BB962C8B-B14F-4D97-AF65-F5344CB8AC3E}">
        <p14:creationId xmlns:p14="http://schemas.microsoft.com/office/powerpoint/2010/main" xmlns="" val="844113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32656"/>
            <a:ext cx="8568952" cy="6124754"/>
          </a:xfrm>
          <a:prstGeom prst="rect">
            <a:avLst/>
          </a:prstGeom>
        </p:spPr>
        <p:txBody>
          <a:bodyPr wrap="square">
            <a:spAutoFit/>
          </a:bodyPr>
          <a:lstStyle/>
          <a:p>
            <a:r>
              <a:rPr lang="fr-FR" b="1" dirty="0"/>
              <a:t>B </a:t>
            </a:r>
            <a:r>
              <a:rPr lang="fr-FR" sz="2800" b="1" dirty="0"/>
              <a:t>– Phase de terrain (inventaire proprement dit)</a:t>
            </a:r>
          </a:p>
          <a:p>
            <a:r>
              <a:rPr lang="fr-FR" sz="2800" b="1" dirty="0"/>
              <a:t>1) </a:t>
            </a:r>
            <a:r>
              <a:rPr lang="fr-FR" sz="2800" b="1" dirty="0" smtClean="0"/>
              <a:t>repérage </a:t>
            </a:r>
            <a:r>
              <a:rPr lang="fr-FR" sz="2800" b="1" dirty="0"/>
              <a:t>sur le terrain</a:t>
            </a:r>
          </a:p>
          <a:p>
            <a:r>
              <a:rPr lang="fr-FR" sz="2800" dirty="0"/>
              <a:t>La première opération consistera à reconnaître </a:t>
            </a:r>
            <a:r>
              <a:rPr lang="fr-FR" sz="2800" i="1" dirty="0"/>
              <a:t>in situ</a:t>
            </a:r>
            <a:r>
              <a:rPr lang="fr-FR" sz="2800" dirty="0"/>
              <a:t> chaque station pointée sur la carte, à repérer en son sein une surface écologiquement et floristiquement homogène et à la délimiter. Cette opération, d’une très grande importance, nécessite une bonne expérience de l’opérateur. Il s’agit en effet de s’assurer de l’homogénéité écologique (microtopographie, nature et état du sol, traces de l’action humaine et de celle des animaux domestiques ou sauvages, …) et de l’homogénéité floristique du peuplement végétal qui se traduit par la répétition plus ou moins aléatoire, au sein de la surface examinée, de la même combinaison d’espèces</a:t>
            </a:r>
            <a:r>
              <a:rPr lang="fr-FR" dirty="0"/>
              <a:t>.</a:t>
            </a:r>
          </a:p>
        </p:txBody>
      </p:sp>
    </p:spTree>
    <p:extLst>
      <p:ext uri="{BB962C8B-B14F-4D97-AF65-F5344CB8AC3E}">
        <p14:creationId xmlns:p14="http://schemas.microsoft.com/office/powerpoint/2010/main" xmlns="" val="2230745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88640"/>
            <a:ext cx="8496944" cy="6124754"/>
          </a:xfrm>
          <a:prstGeom prst="rect">
            <a:avLst/>
          </a:prstGeom>
        </p:spPr>
        <p:txBody>
          <a:bodyPr wrap="square">
            <a:spAutoFit/>
          </a:bodyPr>
          <a:lstStyle/>
          <a:p>
            <a:r>
              <a:rPr lang="fr-FR" dirty="0"/>
              <a:t> </a:t>
            </a:r>
            <a:r>
              <a:rPr lang="fr-FR" sz="2800" dirty="0"/>
              <a:t>La prise en compte des types biologiques des espèces présentes aide largement au choix et à la délimitation des surfaces à inventorier</a:t>
            </a:r>
            <a:r>
              <a:rPr lang="fr-FR" sz="2800" dirty="0" smtClean="0"/>
              <a:t>.</a:t>
            </a:r>
          </a:p>
          <a:p>
            <a:r>
              <a:rPr lang="fr-FR" sz="2800" dirty="0"/>
              <a:t>25 à 100 m2 pour les communautés de mauvaises herbes, les végétations rudérales, celles des éboulis, des coupes forestières, des bosquets ;</a:t>
            </a:r>
            <a:br>
              <a:rPr lang="fr-FR" sz="2800" dirty="0"/>
            </a:br>
            <a:r>
              <a:rPr lang="fr-FR" sz="2800" dirty="0"/>
              <a:t>    100 à 200 m2 pour la strate herbacée des forêts ;</a:t>
            </a:r>
            <a:br>
              <a:rPr lang="fr-FR" sz="2800" dirty="0"/>
            </a:br>
            <a:r>
              <a:rPr lang="fr-FR" sz="2800" dirty="0"/>
              <a:t>    100 à 1000 m2 pour les strates ligneuses des forêts</a:t>
            </a:r>
            <a:br>
              <a:rPr lang="fr-FR" sz="2800" dirty="0"/>
            </a:br>
            <a:r>
              <a:rPr lang="fr-FR" sz="2800" dirty="0"/>
              <a:t>et, pour les formations à caractère plus ou moins linéaire </a:t>
            </a:r>
            <a:br>
              <a:rPr lang="fr-FR" sz="2800" dirty="0"/>
            </a:br>
            <a:r>
              <a:rPr lang="fr-FR" sz="2800" dirty="0"/>
              <a:t>    10 à 20 m pour les ourlets et lisières herbacées ;</a:t>
            </a:r>
            <a:br>
              <a:rPr lang="fr-FR" sz="2800" dirty="0"/>
            </a:br>
            <a:r>
              <a:rPr lang="fr-FR" sz="2800" dirty="0"/>
              <a:t>    10 à 50 m pour les végétations herbacées </a:t>
            </a:r>
            <a:r>
              <a:rPr lang="fr-FR" sz="2800" dirty="0" smtClean="0"/>
              <a:t> </a:t>
            </a:r>
            <a:r>
              <a:rPr lang="fr-FR" sz="2800" dirty="0"/>
              <a:t>;</a:t>
            </a:r>
            <a:br>
              <a:rPr lang="fr-FR" sz="2800" dirty="0"/>
            </a:br>
            <a:r>
              <a:rPr lang="fr-FR" sz="2800" dirty="0"/>
              <a:t>    30 à 50 m pour les haies ;</a:t>
            </a:r>
            <a:br>
              <a:rPr lang="fr-FR" sz="2800" dirty="0"/>
            </a:br>
            <a:r>
              <a:rPr lang="fr-FR" sz="2800" dirty="0"/>
              <a:t>    30 à 100 m pour les végétations des eaux  courantes.</a:t>
            </a:r>
            <a:br>
              <a:rPr lang="fr-FR" sz="2800" dirty="0"/>
            </a:br>
            <a:endParaRPr lang="fr-FR" sz="2800" dirty="0"/>
          </a:p>
        </p:txBody>
      </p:sp>
    </p:spTree>
    <p:extLst>
      <p:ext uri="{BB962C8B-B14F-4D97-AF65-F5344CB8AC3E}">
        <p14:creationId xmlns:p14="http://schemas.microsoft.com/office/powerpoint/2010/main" xmlns="" val="4089301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88640"/>
            <a:ext cx="8496944" cy="6124754"/>
          </a:xfrm>
          <a:prstGeom prst="rect">
            <a:avLst/>
          </a:prstGeom>
        </p:spPr>
        <p:txBody>
          <a:bodyPr wrap="square">
            <a:spAutoFit/>
          </a:bodyPr>
          <a:lstStyle/>
          <a:p>
            <a:r>
              <a:rPr lang="fr-FR" b="1" dirty="0"/>
              <a:t> </a:t>
            </a:r>
            <a:r>
              <a:rPr lang="fr-FR" sz="2800" b="1" dirty="0" smtClean="0"/>
              <a:t>2- l’inventaire </a:t>
            </a:r>
            <a:r>
              <a:rPr lang="fr-FR" sz="2800" b="1" dirty="0" err="1"/>
              <a:t>floristico</a:t>
            </a:r>
            <a:r>
              <a:rPr lang="fr-FR" sz="2800" b="1" dirty="0"/>
              <a:t>-sociologique proprement dit</a:t>
            </a:r>
          </a:p>
          <a:p>
            <a:r>
              <a:rPr lang="fr-FR" sz="2800" dirty="0"/>
              <a:t>Une fois repérée et délimitée la surface d’inventaire, il convient de procéder à l’inventaire </a:t>
            </a:r>
            <a:r>
              <a:rPr lang="fr-FR" sz="2800" dirty="0" err="1"/>
              <a:t>floristico</a:t>
            </a:r>
            <a:r>
              <a:rPr lang="fr-FR" sz="2800" dirty="0"/>
              <a:t>-sociologique proprement dit. A cette fin, on notera </a:t>
            </a:r>
            <a:r>
              <a:rPr lang="fr-FR" sz="2800" dirty="0" smtClean="0"/>
              <a:t>aussi </a:t>
            </a:r>
            <a:r>
              <a:rPr lang="fr-FR" sz="2800" dirty="0"/>
              <a:t>toutes les espèces présentes à l’intérieur de la surface étudiée, quelles que soient leur taille et leur stade de développement. Cet inventaire qualitatif est d’autant plus aisé que l’on bénéficie d’une bonne expérience de terrain et d’une bonne connaissance de la flore locale. Mais c’est en exerçant son art que l’on devient expert</a:t>
            </a:r>
            <a:r>
              <a:rPr lang="fr-FR" sz="2800" dirty="0" smtClean="0"/>
              <a:t>…</a:t>
            </a:r>
          </a:p>
          <a:p>
            <a:r>
              <a:rPr lang="fr-FR" sz="2800" dirty="0"/>
              <a:t>Divers auteurs ont proposé des échelles chiffrées pour traduire ces deux propriétés : </a:t>
            </a:r>
            <a:r>
              <a:rPr lang="fr-FR" sz="2800" b="1" dirty="0"/>
              <a:t>abondance</a:t>
            </a:r>
            <a:r>
              <a:rPr lang="fr-FR" sz="2800" dirty="0"/>
              <a:t> et </a:t>
            </a:r>
            <a:r>
              <a:rPr lang="fr-FR" sz="2800" b="1" dirty="0"/>
              <a:t>sociabilité</a:t>
            </a:r>
            <a:r>
              <a:rPr lang="fr-FR" sz="2800" dirty="0"/>
              <a:t>. Voici les échelles les plus utilisées jusqu’à présent :</a:t>
            </a:r>
            <a:br>
              <a:rPr lang="fr-FR" sz="2800" dirty="0"/>
            </a:br>
            <a:endParaRPr lang="fr-FR" sz="2800" dirty="0"/>
          </a:p>
        </p:txBody>
      </p:sp>
    </p:spTree>
    <p:extLst>
      <p:ext uri="{BB962C8B-B14F-4D97-AF65-F5344CB8AC3E}">
        <p14:creationId xmlns:p14="http://schemas.microsoft.com/office/powerpoint/2010/main" xmlns="" val="1882378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0034" y="571480"/>
            <a:ext cx="8358246" cy="5715040"/>
          </a:xfrm>
        </p:spPr>
        <p:txBody>
          <a:bodyPr>
            <a:noAutofit/>
          </a:bodyPr>
          <a:lstStyle/>
          <a:p>
            <a:pPr algn="l"/>
            <a:r>
              <a:rPr lang="fr-FR" sz="1600" b="1" u="sng" dirty="0" smtClean="0">
                <a:solidFill>
                  <a:schemeClr val="tx1"/>
                </a:solidFill>
                <a:latin typeface="Times New Roman" pitchFamily="18" charset="0"/>
                <a:cs typeface="Times New Roman" pitchFamily="18" charset="0"/>
              </a:rPr>
              <a:t>Un relevé phytosociologique</a:t>
            </a:r>
            <a:r>
              <a:rPr lang="fr-FR" sz="1600" dirty="0" smtClean="0">
                <a:solidFill>
                  <a:schemeClr val="tx1"/>
                </a:solidFill>
                <a:latin typeface="Times New Roman" pitchFamily="18" charset="0"/>
                <a:cs typeface="Times New Roman" pitchFamily="18" charset="0"/>
              </a:rPr>
              <a:t> est un relevé d’informations variées permettant de décrire la communauté végétale en place  : informations sur la composition floristique, sur la structure de la végétation, sur l’abondance des différents taxons au sein de la végétation étudiée, sur la physionomie et le périmètre du relevé, etc</a:t>
            </a:r>
            <a:r>
              <a:rPr lang="fr-FR" sz="1600" dirty="0" smtClean="0"/>
              <a:t>. </a:t>
            </a:r>
          </a:p>
          <a:p>
            <a:pPr algn="l"/>
            <a:r>
              <a:rPr lang="fr-FR" sz="1600" dirty="0" smtClean="0">
                <a:solidFill>
                  <a:schemeClr val="tx1"/>
                </a:solidFill>
                <a:latin typeface="Times New Roman" pitchFamily="18" charset="0"/>
                <a:cs typeface="Times New Roman" pitchFamily="18" charset="0"/>
              </a:rPr>
              <a:t>le relevé doit comporter un minimum d’informations obligatoires qui sont :</a:t>
            </a:r>
          </a:p>
          <a:p>
            <a:pPr algn="l"/>
            <a:r>
              <a:rPr lang="fr-FR" sz="1600" b="1" dirty="0" smtClean="0">
                <a:solidFill>
                  <a:schemeClr val="tx1"/>
                </a:solidFill>
                <a:latin typeface="Times New Roman" pitchFamily="18" charset="0"/>
                <a:cs typeface="Times New Roman" pitchFamily="18" charset="0"/>
              </a:rPr>
              <a:t>un (des) observateur(s) </a:t>
            </a:r>
            <a:r>
              <a:rPr lang="fr-FR" sz="1600" dirty="0" smtClean="0">
                <a:solidFill>
                  <a:schemeClr val="tx1"/>
                </a:solidFill>
                <a:latin typeface="Times New Roman" pitchFamily="18" charset="0"/>
                <a:cs typeface="Times New Roman" pitchFamily="18" charset="0"/>
              </a:rPr>
              <a:t>: indiqué soit par le Code Observateur (attribué par le Conservatoire botanique national de Brest), soit par les nom et prénom ; </a:t>
            </a:r>
          </a:p>
          <a:p>
            <a:pPr algn="l">
              <a:buFontTx/>
              <a:buChar char="-"/>
            </a:pPr>
            <a:r>
              <a:rPr lang="fr-FR" sz="1600" b="1" dirty="0" smtClean="0">
                <a:solidFill>
                  <a:schemeClr val="tx1"/>
                </a:solidFill>
                <a:latin typeface="Times New Roman" pitchFamily="18" charset="0"/>
                <a:cs typeface="Times New Roman" pitchFamily="18" charset="0"/>
              </a:rPr>
              <a:t>une date </a:t>
            </a:r>
            <a:r>
              <a:rPr lang="fr-FR" sz="1600" dirty="0" smtClean="0">
                <a:solidFill>
                  <a:schemeClr val="tx1"/>
                </a:solidFill>
                <a:latin typeface="Times New Roman" pitchFamily="18" charset="0"/>
                <a:cs typeface="Times New Roman" pitchFamily="18" charset="0"/>
              </a:rPr>
              <a:t>: indiquée sous la forme </a:t>
            </a:r>
            <a:r>
              <a:rPr lang="fr-FR" sz="1600" dirty="0" err="1" smtClean="0">
                <a:solidFill>
                  <a:schemeClr val="tx1"/>
                </a:solidFill>
                <a:latin typeface="Times New Roman" pitchFamily="18" charset="0"/>
                <a:cs typeface="Times New Roman" pitchFamily="18" charset="0"/>
              </a:rPr>
              <a:t>jj</a:t>
            </a:r>
            <a:r>
              <a:rPr lang="fr-FR" sz="1600" dirty="0" smtClean="0">
                <a:solidFill>
                  <a:schemeClr val="tx1"/>
                </a:solidFill>
                <a:latin typeface="Times New Roman" pitchFamily="18" charset="0"/>
                <a:cs typeface="Times New Roman" pitchFamily="18" charset="0"/>
              </a:rPr>
              <a:t>/mm/</a:t>
            </a:r>
            <a:r>
              <a:rPr lang="fr-FR" sz="1600" dirty="0" err="1" smtClean="0">
                <a:solidFill>
                  <a:schemeClr val="tx1"/>
                </a:solidFill>
                <a:latin typeface="Times New Roman" pitchFamily="18" charset="0"/>
                <a:cs typeface="Times New Roman" pitchFamily="18" charset="0"/>
              </a:rPr>
              <a:t>aaaa</a:t>
            </a:r>
            <a:r>
              <a:rPr lang="fr-FR" sz="1600" dirty="0" smtClean="0">
                <a:solidFill>
                  <a:schemeClr val="tx1"/>
                </a:solidFill>
                <a:latin typeface="Times New Roman" pitchFamily="18" charset="0"/>
                <a:cs typeface="Times New Roman" pitchFamily="18" charset="0"/>
              </a:rPr>
              <a:t>. Pour les relevés phytosociologiques, il s’agit normalement d’une date fixe, il n’est donc pas possible de noter une période d’observation ; </a:t>
            </a:r>
          </a:p>
          <a:p>
            <a:pPr algn="l">
              <a:buFontTx/>
              <a:buChar char="-"/>
            </a:pPr>
            <a:r>
              <a:rPr lang="fr-FR" sz="1600" dirty="0" smtClean="0">
                <a:solidFill>
                  <a:schemeClr val="tx1"/>
                </a:solidFill>
                <a:latin typeface="Times New Roman" pitchFamily="18" charset="0"/>
                <a:cs typeface="Times New Roman" pitchFamily="18" charset="0"/>
              </a:rPr>
              <a:t>- </a:t>
            </a:r>
            <a:r>
              <a:rPr lang="fr-FR" sz="1600" b="1" dirty="0" smtClean="0">
                <a:solidFill>
                  <a:schemeClr val="tx1"/>
                </a:solidFill>
                <a:latin typeface="Times New Roman" pitchFamily="18" charset="0"/>
                <a:cs typeface="Times New Roman" pitchFamily="18" charset="0"/>
              </a:rPr>
              <a:t>une localisation </a:t>
            </a:r>
            <a:r>
              <a:rPr lang="fr-FR" sz="1600" dirty="0" smtClean="0">
                <a:solidFill>
                  <a:schemeClr val="tx1"/>
                </a:solidFill>
                <a:latin typeface="Times New Roman" pitchFamily="18" charset="0"/>
                <a:cs typeface="Times New Roman" pitchFamily="18" charset="0"/>
              </a:rPr>
              <a:t>: nom de la commune + localisation géographique précise. La localisation précise est donnée par les coordonnées GPS. La précision donnée par l’appareil est indiquée. Si l’observateur ne possède pas de GPS, le pointage précis est reporté sur une carte au 1/25 000 ou un extrait de photographie aérienne consultable et imprimable sur http://www.geoportail.gouv.fr/accueil) ; </a:t>
            </a:r>
          </a:p>
          <a:p>
            <a:pPr algn="l">
              <a:buFontTx/>
              <a:buChar char="-"/>
            </a:pPr>
            <a:r>
              <a:rPr lang="fr-FR" sz="1600" dirty="0" smtClean="0">
                <a:solidFill>
                  <a:schemeClr val="tx1"/>
                </a:solidFill>
                <a:latin typeface="Times New Roman" pitchFamily="18" charset="0"/>
                <a:cs typeface="Times New Roman" pitchFamily="18" charset="0"/>
              </a:rPr>
              <a:t>- </a:t>
            </a:r>
            <a:r>
              <a:rPr lang="fr-FR" sz="1600" b="1" dirty="0" smtClean="0">
                <a:solidFill>
                  <a:schemeClr val="tx1"/>
                </a:solidFill>
                <a:latin typeface="Times New Roman" pitchFamily="18" charset="0"/>
                <a:cs typeface="Times New Roman" pitchFamily="18" charset="0"/>
              </a:rPr>
              <a:t>un rattachement au synsystème : </a:t>
            </a:r>
            <a:r>
              <a:rPr lang="fr-FR" sz="1600" dirty="0" smtClean="0">
                <a:solidFill>
                  <a:schemeClr val="tx1"/>
                </a:solidFill>
                <a:latin typeface="Times New Roman" pitchFamily="18" charset="0"/>
                <a:cs typeface="Times New Roman" pitchFamily="18" charset="0"/>
              </a:rPr>
              <a:t>nom en français ou en latin faisant référence à la classification physionomique et phytosociologique </a:t>
            </a:r>
          </a:p>
          <a:p>
            <a:pPr algn="l">
              <a:buFontTx/>
              <a:buChar char="-"/>
            </a:pPr>
            <a:r>
              <a:rPr lang="fr-FR" sz="1600" dirty="0" smtClean="0">
                <a:solidFill>
                  <a:schemeClr val="tx1"/>
                </a:solidFill>
                <a:latin typeface="Times New Roman" pitchFamily="18" charset="0"/>
                <a:cs typeface="Times New Roman" pitchFamily="18" charset="0"/>
              </a:rPr>
              <a:t>- </a:t>
            </a:r>
            <a:r>
              <a:rPr lang="fr-FR" sz="1600" b="1" dirty="0" smtClean="0">
                <a:solidFill>
                  <a:schemeClr val="tx1"/>
                </a:solidFill>
                <a:latin typeface="Times New Roman" pitchFamily="18" charset="0"/>
                <a:cs typeface="Times New Roman" pitchFamily="18" charset="0"/>
              </a:rPr>
              <a:t>une liste exhaustive des taxons </a:t>
            </a:r>
            <a:r>
              <a:rPr lang="fr-FR" sz="1600" dirty="0" smtClean="0">
                <a:solidFill>
                  <a:schemeClr val="tx1"/>
                </a:solidFill>
                <a:latin typeface="Times New Roman" pitchFamily="18" charset="0"/>
                <a:cs typeface="Times New Roman" pitchFamily="18" charset="0"/>
              </a:rPr>
              <a:t>(au niveau le plus précis possible) </a:t>
            </a:r>
            <a:r>
              <a:rPr lang="fr-FR" sz="1600" b="1" dirty="0" smtClean="0">
                <a:solidFill>
                  <a:schemeClr val="tx1"/>
                </a:solidFill>
                <a:latin typeface="Times New Roman" pitchFamily="18" charset="0"/>
                <a:cs typeface="Times New Roman" pitchFamily="18" charset="0"/>
              </a:rPr>
              <a:t>avec leur coefficient d’abondance/dominance.</a:t>
            </a:r>
            <a:r>
              <a:rPr lang="fr-FR" sz="1600" dirty="0" smtClean="0">
                <a:solidFill>
                  <a:schemeClr val="tx1"/>
                </a:solidFill>
                <a:latin typeface="Times New Roman" pitchFamily="18" charset="0"/>
                <a:cs typeface="Times New Roman" pitchFamily="18" charset="0"/>
              </a:rPr>
              <a:t> </a:t>
            </a:r>
            <a:endParaRPr lang="fr-FR" sz="1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642918"/>
            <a:ext cx="8501122" cy="4525963"/>
          </a:xfrm>
        </p:spPr>
        <p:txBody>
          <a:bodyPr>
            <a:normAutofit/>
          </a:bodyPr>
          <a:lstStyle/>
          <a:p>
            <a:pPr>
              <a:buNone/>
            </a:pPr>
            <a:endParaRPr lang="fr-FR" dirty="0" smtClean="0"/>
          </a:p>
          <a:p>
            <a:pPr>
              <a:buNone/>
            </a:pPr>
            <a:r>
              <a:rPr lang="fr-FR" b="1" u="sng" dirty="0" smtClean="0">
                <a:solidFill>
                  <a:srgbClr val="FF0000"/>
                </a:solidFill>
              </a:rPr>
              <a:t>Tableau phytosociologique</a:t>
            </a:r>
            <a:r>
              <a:rPr lang="fr-FR" dirty="0" smtClean="0"/>
              <a:t>: Le tableau brut contient les relevés tels qu’ils ont été saisis sur le terrain. Le tableau synthétique regroupe tous les relevés d’un type déterminé de végétation et ordonnés de manière à souligner les espèces</a:t>
            </a:r>
          </a:p>
          <a:p>
            <a:pPr>
              <a:buNone/>
            </a:pPr>
            <a:r>
              <a:rPr lang="fr-FR" dirty="0" smtClean="0"/>
              <a:t> </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Documents and Settings\Administrateur\Bureau\img-12-small480.jpg"/>
          <p:cNvPicPr>
            <a:picLocks noChangeAspect="1" noChangeArrowheads="1"/>
          </p:cNvPicPr>
          <p:nvPr/>
        </p:nvPicPr>
        <p:blipFill>
          <a:blip r:embed="rId2"/>
          <a:srcRect/>
          <a:stretch>
            <a:fillRect/>
          </a:stretch>
        </p:blipFill>
        <p:spPr bwMode="auto">
          <a:xfrm>
            <a:off x="1357290" y="48197"/>
            <a:ext cx="6000792" cy="6385941"/>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332656"/>
            <a:ext cx="8928992" cy="5940088"/>
          </a:xfrm>
          <a:prstGeom prst="rect">
            <a:avLst/>
          </a:prstGeom>
        </p:spPr>
        <p:txBody>
          <a:bodyPr wrap="square">
            <a:spAutoFit/>
          </a:bodyPr>
          <a:lstStyle/>
          <a:p>
            <a:r>
              <a:rPr lang="fr-FR" sz="2000" b="1" u="sng" dirty="0">
                <a:solidFill>
                  <a:srgbClr val="FF0000"/>
                </a:solidFill>
                <a:latin typeface="Times New Roman" pitchFamily="18" charset="0"/>
                <a:cs typeface="Times New Roman" pitchFamily="18" charset="0"/>
              </a:rPr>
              <a:t>Abondance-dominance</a:t>
            </a:r>
            <a:r>
              <a:rPr lang="fr-FR" sz="2000" u="sng" dirty="0">
                <a:solidFill>
                  <a:srgbClr val="FF0000"/>
                </a:solidFill>
                <a:latin typeface="Times New Roman" pitchFamily="18" charset="0"/>
                <a:cs typeface="Times New Roman" pitchFamily="18" charset="0"/>
              </a:rPr>
              <a:t/>
            </a:r>
            <a:br>
              <a:rPr lang="fr-FR" sz="2000" u="sng" dirty="0">
                <a:solidFill>
                  <a:srgbClr val="FF0000"/>
                </a:solidFill>
                <a:latin typeface="Times New Roman" pitchFamily="18" charset="0"/>
                <a:cs typeface="Times New Roman" pitchFamily="18" charset="0"/>
              </a:rPr>
            </a:br>
            <a:r>
              <a:rPr lang="fr-FR" sz="2000" dirty="0">
                <a:latin typeface="Times New Roman" pitchFamily="18" charset="0"/>
                <a:cs typeface="Times New Roman" pitchFamily="18" charset="0"/>
              </a:rPr>
              <a:t>    5    les individus de l’espèce, en nombre variable, recouvrent plus des trois-quarts de la surface occupée par le peuplement</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    4    les individus, en nombre variable, recouvrent une surface comprise entre la moitié et les trois-quarts de celle du peuplement</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    3    les individus, en nombre variable, recouvrent une surface comprise entre le quart et la     moitié de celle du peuplement</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    2    les individus sont abondants ou très abondants ; ils recouvrent une surface comprise entre le vingtième et le quart de celle occupée par le peuplement</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    1    les individus sont peu abondants ou abondants ; ils recouvrent une surface inférieure au vingtième de celle du peuplement</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    +    les individus sont en petit nombre ; leur recouvrement est négligeable</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    r    les individus sont rares ; leur recouvrement est négligeable</a:t>
            </a:r>
          </a:p>
          <a:p>
            <a:r>
              <a:rPr lang="fr-FR" sz="2000" b="1" u="sng" dirty="0">
                <a:solidFill>
                  <a:srgbClr val="FF0000"/>
                </a:solidFill>
                <a:latin typeface="Times New Roman" pitchFamily="18" charset="0"/>
                <a:cs typeface="Times New Roman" pitchFamily="18" charset="0"/>
              </a:rPr>
              <a:t>Sociabilité</a:t>
            </a:r>
            <a:r>
              <a:rPr lang="fr-FR" sz="2000" dirty="0">
                <a:latin typeface="Times New Roman" pitchFamily="18" charset="0"/>
                <a:cs typeface="Times New Roman" pitchFamily="18" charset="0"/>
              </a:rPr>
              <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    5    les individus de l’espèce forment un peuplement continu, étendu et dense</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    4    les individus forment un peuplement étendu et lâche ou de petites colonies</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    3    les individus forment de petites plages assez nombreuses</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    2    les individus sont en groupes d’étendue restreinte</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    1    individus isolés</a:t>
            </a:r>
          </a:p>
        </p:txBody>
      </p:sp>
    </p:spTree>
    <p:extLst>
      <p:ext uri="{BB962C8B-B14F-4D97-AF65-F5344CB8AC3E}">
        <p14:creationId xmlns:p14="http://schemas.microsoft.com/office/powerpoint/2010/main" xmlns="" val="3021424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214290"/>
            <a:ext cx="9001156" cy="6740307"/>
          </a:xfrm>
          <a:prstGeom prst="rect">
            <a:avLst/>
          </a:prstGeom>
        </p:spPr>
        <p:txBody>
          <a:bodyPr wrap="square">
            <a:spAutoFit/>
          </a:bodyPr>
          <a:lstStyle/>
          <a:p>
            <a:r>
              <a:rPr lang="fr-FR" dirty="0" smtClean="0"/>
              <a:t>caractéristiques de l’association, les espèces différentielles, les espèces compagnes et les groupes écologiques.</a:t>
            </a:r>
          </a:p>
          <a:p>
            <a:r>
              <a:rPr lang="fr-FR" b="1" u="sng" dirty="0" smtClean="0">
                <a:solidFill>
                  <a:srgbClr val="FF0000"/>
                </a:solidFill>
              </a:rPr>
              <a:t>Les groupements végétaux </a:t>
            </a:r>
            <a:r>
              <a:rPr lang="fr-FR" dirty="0" smtClean="0"/>
              <a:t>désignent les combinaisons d'espèces végétales que l'on trouve en un lieu sans préjuger de leur statut. Il existe schématiquement deux types d'approches pour décrire les groupements végétaux. </a:t>
            </a:r>
          </a:p>
          <a:p>
            <a:r>
              <a:rPr lang="fr-FR" b="1" u="sng" dirty="0" smtClean="0">
                <a:solidFill>
                  <a:srgbClr val="FF0000"/>
                </a:solidFill>
              </a:rPr>
              <a:t>Les associations végétales </a:t>
            </a:r>
            <a:r>
              <a:rPr lang="fr-FR" dirty="0" smtClean="0"/>
              <a:t>: Ce sont des catégories de groupements végétaux ayant des caractères floristiques et sociologiques communs. La notion d'association repose sur l'idée que les espèces végétales ne se regroupent pas au hasard, mais en fonction d'affinités en rapport avec les conditions de milieu. La phytosociologie, ou sociologie des plantes, est la science du classement des associations (comme la systématique est celle du classement des espèces).</a:t>
            </a:r>
          </a:p>
          <a:p>
            <a:r>
              <a:rPr lang="fr-FR" b="1" u="sng" dirty="0" smtClean="0">
                <a:solidFill>
                  <a:srgbClr val="FF0000"/>
                </a:solidFill>
              </a:rPr>
              <a:t>Les groupes écologiques </a:t>
            </a:r>
            <a:r>
              <a:rPr lang="fr-FR" dirty="0" smtClean="0"/>
              <a:t>: Ce sont des groupes d'espèces ayant les mêmes exigences de milieu. Le suivi de la représentation des espèces d’un ou plusieurs groupes donnés permet d’avoir des indications sur la modification des conditions de milieu (ex : augmentation des espèces suite à la fertilisation). </a:t>
            </a:r>
          </a:p>
          <a:p>
            <a:r>
              <a:rPr lang="fr-FR" dirty="0" smtClean="0"/>
              <a:t> </a:t>
            </a:r>
            <a:r>
              <a:rPr lang="fr-FR" b="1" u="sng" dirty="0" smtClean="0">
                <a:solidFill>
                  <a:srgbClr val="FF0000"/>
                </a:solidFill>
              </a:rPr>
              <a:t>La dynamique de la végétation </a:t>
            </a:r>
            <a:r>
              <a:rPr lang="fr-FR" dirty="0" smtClean="0"/>
              <a:t>: c’est l’étude des changements de la végétation avec le temps. Elle va de périodes très courtes comme les modifications saisonnières à des périodes beaucoup plus longues qui remontent dans l’histoire de la végétation. </a:t>
            </a:r>
          </a:p>
          <a:p>
            <a:r>
              <a:rPr lang="fr-FR" b="1" u="sng" dirty="0" smtClean="0">
                <a:solidFill>
                  <a:srgbClr val="FF0000"/>
                </a:solidFill>
              </a:rPr>
              <a:t>Espèces Caractéristiques </a:t>
            </a:r>
            <a:r>
              <a:rPr lang="fr-FR" dirty="0" smtClean="0"/>
              <a:t>: Espèces plus ou moins localisées dans une association, qui permettent de la caractériser floristiquement, qu’elles y soient exclusives, régionales ou locales, fréquentes ou non. </a:t>
            </a:r>
          </a:p>
          <a:p>
            <a:r>
              <a:rPr lang="fr-FR" b="1" u="sng" dirty="0" smtClean="0">
                <a:solidFill>
                  <a:srgbClr val="FF0000"/>
                </a:solidFill>
              </a:rPr>
              <a:t>Compagnes</a:t>
            </a:r>
            <a:r>
              <a:rPr lang="fr-FR" dirty="0" smtClean="0"/>
              <a:t> : Espèces présentes dans les relevés, mais non liées particulièrement à une association déterminée. </a:t>
            </a:r>
          </a:p>
          <a:p>
            <a:endParaRPr lang="fr-FR" dirty="0" smtClean="0"/>
          </a:p>
          <a:p>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857466"/>
            <a:ext cx="8568952" cy="5667878"/>
          </a:xfrm>
        </p:spPr>
        <p:txBody>
          <a:bodyPr>
            <a:normAutofit/>
          </a:bodyPr>
          <a:lstStyle/>
          <a:p>
            <a:pPr marL="0" indent="0">
              <a:buNone/>
            </a:pPr>
            <a:r>
              <a:rPr lang="fr-FR" dirty="0" smtClean="0"/>
              <a:t>•</a:t>
            </a:r>
            <a:r>
              <a:rPr lang="fr-FR" dirty="0"/>
              <a:t>Richesse spécifique: nb d’espèces, S</a:t>
            </a:r>
          </a:p>
          <a:p>
            <a:pPr marL="0" indent="0">
              <a:buNone/>
            </a:pPr>
            <a:r>
              <a:rPr lang="fr-FR" dirty="0"/>
              <a:t>•Abondance relative des espèces</a:t>
            </a:r>
          </a:p>
          <a:p>
            <a:pPr marL="0" indent="0">
              <a:buNone/>
            </a:pPr>
            <a:r>
              <a:rPr lang="fr-FR" dirty="0"/>
              <a:t>•Diversité spécifique:</a:t>
            </a:r>
          </a:p>
          <a:p>
            <a:pPr marL="0" indent="0">
              <a:buNone/>
            </a:pPr>
            <a:r>
              <a:rPr lang="fr-FR" dirty="0"/>
              <a:t>•Indice de Shannon</a:t>
            </a:r>
          </a:p>
          <a:p>
            <a:pPr marL="0" indent="0">
              <a:buNone/>
            </a:pPr>
            <a:r>
              <a:rPr lang="fr-FR" dirty="0"/>
              <a:t>•Indice de Simpson</a:t>
            </a:r>
          </a:p>
          <a:p>
            <a:pPr marL="0" indent="0">
              <a:buNone/>
            </a:pPr>
            <a:r>
              <a:rPr lang="fr-FR" dirty="0"/>
              <a:t>•Indice d’équitabilité</a:t>
            </a:r>
          </a:p>
          <a:p>
            <a:pPr marL="0" indent="0">
              <a:buNone/>
            </a:pPr>
            <a:r>
              <a:rPr lang="fr-FR" dirty="0" smtClean="0"/>
              <a:t>•</a:t>
            </a:r>
            <a:r>
              <a:rPr lang="fr-FR" dirty="0"/>
              <a:t>Diversité horizontale/verticale </a:t>
            </a:r>
          </a:p>
          <a:p>
            <a:pPr marL="0" indent="0" algn="ctr">
              <a:buNone/>
            </a:pPr>
            <a:r>
              <a:rPr lang="fr-FR" sz="4000" b="1" u="sng" dirty="0" smtClean="0">
                <a:solidFill>
                  <a:srgbClr val="FF0000"/>
                </a:solidFill>
              </a:rPr>
              <a:t>Diversité </a:t>
            </a:r>
            <a:r>
              <a:rPr lang="fr-FR" sz="4000" b="1" u="sng" dirty="0">
                <a:solidFill>
                  <a:srgbClr val="FF0000"/>
                </a:solidFill>
              </a:rPr>
              <a:t>= richesse + équitabilité</a:t>
            </a:r>
          </a:p>
        </p:txBody>
      </p:sp>
      <p:sp>
        <p:nvSpPr>
          <p:cNvPr id="4" name="Rectangle 3"/>
          <p:cNvSpPr/>
          <p:nvPr/>
        </p:nvSpPr>
        <p:spPr>
          <a:xfrm>
            <a:off x="24706" y="149580"/>
            <a:ext cx="8712968" cy="707886"/>
          </a:xfrm>
          <a:prstGeom prst="rect">
            <a:avLst/>
          </a:prstGeom>
        </p:spPr>
        <p:txBody>
          <a:bodyPr wrap="square">
            <a:spAutoFit/>
          </a:bodyPr>
          <a:lstStyle/>
          <a:p>
            <a:r>
              <a:rPr lang="fr-FR" sz="2000" b="1" u="sng" dirty="0"/>
              <a:t>Applications des différentes méthodes pour l’estimation de la densité et la richesse spécifique (indice de Shannon, indice d'équitable)</a:t>
            </a:r>
          </a:p>
        </p:txBody>
      </p:sp>
    </p:spTree>
    <p:extLst>
      <p:ext uri="{BB962C8B-B14F-4D97-AF65-F5344CB8AC3E}">
        <p14:creationId xmlns:p14="http://schemas.microsoft.com/office/powerpoint/2010/main" xmlns="" val="3989174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4129" y="908720"/>
            <a:ext cx="8229600" cy="5544616"/>
          </a:xfrm>
        </p:spPr>
        <p:txBody>
          <a:bodyPr>
            <a:normAutofit/>
          </a:bodyPr>
          <a:lstStyle/>
          <a:p>
            <a:pPr marL="0" indent="0">
              <a:buNone/>
            </a:pPr>
            <a:r>
              <a:rPr lang="fr-FR" sz="2000" b="1" u="sng" dirty="0"/>
              <a:t>Richesse </a:t>
            </a:r>
            <a:r>
              <a:rPr lang="fr-FR" sz="2000" b="1" u="sng" dirty="0" smtClean="0"/>
              <a:t>spécifique: </a:t>
            </a:r>
            <a:r>
              <a:rPr lang="fr-FR" sz="2000" dirty="0" smtClean="0"/>
              <a:t>La </a:t>
            </a:r>
            <a:r>
              <a:rPr lang="fr-FR" sz="2000" dirty="0"/>
              <a:t>richesse spécifique est apparemment un indice de diversité extrêmement simple</a:t>
            </a:r>
            <a:r>
              <a:rPr lang="fr-FR" sz="2000" dirty="0" smtClean="0"/>
              <a:t>.</a:t>
            </a:r>
          </a:p>
          <a:p>
            <a:pPr marL="0" indent="0">
              <a:buNone/>
            </a:pPr>
            <a:endParaRPr lang="fr-FR" sz="2000" dirty="0"/>
          </a:p>
          <a:p>
            <a:pPr marL="0" indent="0">
              <a:buNone/>
            </a:pPr>
            <a:r>
              <a:rPr lang="fr-FR" sz="2000" dirty="0"/>
              <a:t>En pratique, il pose le problème du choix de la surface d’échantillonnage</a:t>
            </a:r>
            <a:r>
              <a:rPr lang="fr-FR" sz="2000" dirty="0" smtClean="0"/>
              <a:t>.</a:t>
            </a:r>
          </a:p>
          <a:p>
            <a:pPr marL="0" indent="0">
              <a:buNone/>
            </a:pPr>
            <a:r>
              <a:rPr lang="fr-FR" sz="2000" dirty="0"/>
              <a:t>La richesse spécifique totale est le nombre d'espèces </a:t>
            </a:r>
            <a:r>
              <a:rPr lang="fr-FR" sz="2000" dirty="0" smtClean="0"/>
              <a:t> </a:t>
            </a:r>
            <a:r>
              <a:rPr lang="fr-FR" sz="2000" dirty="0"/>
              <a:t>floristiques présentes dans l'espace considéré ; la richesse spécifique moyenne est le nombre moyen d’espèces présentes dans les différents échantillons prélevés.</a:t>
            </a:r>
          </a:p>
          <a:p>
            <a:pPr marL="0" indent="0">
              <a:buNone/>
            </a:pPr>
            <a:r>
              <a:rPr lang="fr-FR" sz="2000" dirty="0"/>
              <a:t>Elle est liée à la qualité du territoire mais aussi à sa superficie et sa situation géographique (notion de connectivité</a:t>
            </a:r>
            <a:r>
              <a:rPr lang="fr-FR" sz="2000" dirty="0" smtClean="0"/>
              <a:t>).</a:t>
            </a:r>
          </a:p>
          <a:p>
            <a:pPr marL="0" indent="0">
              <a:buNone/>
            </a:pPr>
            <a:endParaRPr lang="fr-FR" sz="2000" dirty="0" smtClean="0"/>
          </a:p>
          <a:p>
            <a:pPr marL="0" indent="0">
              <a:buNone/>
            </a:pPr>
            <a:r>
              <a:rPr lang="fr-FR" sz="2000" dirty="0"/>
              <a:t>Plusieurs formules existent et permettent d’évaluer la ressemblance floristique entre des végétations. Parmi celles-ci, </a:t>
            </a:r>
            <a:r>
              <a:rPr lang="fr-FR" sz="2000" b="1" u="sng" dirty="0"/>
              <a:t>le coefficient de similitude </a:t>
            </a:r>
            <a:r>
              <a:rPr lang="fr-FR" sz="2000" dirty="0"/>
              <a:t>(</a:t>
            </a:r>
            <a:r>
              <a:rPr lang="fr-FR" sz="2000" i="1" dirty="0"/>
              <a:t>Cs</a:t>
            </a:r>
            <a:r>
              <a:rPr lang="fr-FR" sz="2000" dirty="0"/>
              <a:t>) de </a:t>
            </a:r>
            <a:r>
              <a:rPr lang="fr-FR" sz="2000" dirty="0" err="1"/>
              <a:t>Sørensen</a:t>
            </a:r>
            <a:r>
              <a:rPr lang="fr-FR" sz="2000" dirty="0"/>
              <a:t> (1948) a été choisi.</a:t>
            </a:r>
          </a:p>
          <a:p>
            <a:pPr marL="0" indent="0">
              <a:buNone/>
            </a:pPr>
            <a:r>
              <a:rPr lang="fr-FR" sz="2000" dirty="0"/>
              <a:t>Il permet de quantifier le degré de ressemblance de deux listes d’espèces de deux sites A et B.</a:t>
            </a:r>
          </a:p>
          <a:p>
            <a:pPr marL="0" indent="0">
              <a:buNone/>
            </a:pPr>
            <a:r>
              <a:rPr lang="fr-FR" sz="2000" dirty="0"/>
              <a:t> 	</a:t>
            </a:r>
            <a:r>
              <a:rPr lang="fr-FR" sz="2000" b="1" u="heavy" dirty="0"/>
              <a:t>Cs= 2a/ (2a +b+ c)</a:t>
            </a:r>
            <a:endParaRPr lang="fr-FR" sz="2000" dirty="0"/>
          </a:p>
          <a:p>
            <a:pPr marL="0" indent="0">
              <a:buNone/>
            </a:pPr>
            <a:endParaRPr lang="fr-FR" sz="2000" dirty="0"/>
          </a:p>
          <a:p>
            <a:pPr marL="0" indent="0">
              <a:buNone/>
            </a:pPr>
            <a:endParaRPr lang="fr-FR" sz="2000" dirty="0"/>
          </a:p>
        </p:txBody>
      </p:sp>
      <p:sp>
        <p:nvSpPr>
          <p:cNvPr id="4" name="Rectangle 3"/>
          <p:cNvSpPr/>
          <p:nvPr/>
        </p:nvSpPr>
        <p:spPr>
          <a:xfrm>
            <a:off x="251520" y="116632"/>
            <a:ext cx="8712968" cy="707886"/>
          </a:xfrm>
          <a:prstGeom prst="rect">
            <a:avLst/>
          </a:prstGeom>
        </p:spPr>
        <p:txBody>
          <a:bodyPr wrap="square">
            <a:spAutoFit/>
          </a:bodyPr>
          <a:lstStyle/>
          <a:p>
            <a:r>
              <a:rPr lang="fr-FR" sz="2000" b="1" u="sng" dirty="0"/>
              <a:t>Applications des différentes méthodes pour l’estimation de la densité et la richesse spécifique (indice de Shannon, indice d'équitable)</a:t>
            </a:r>
          </a:p>
        </p:txBody>
      </p:sp>
    </p:spTree>
    <p:extLst>
      <p:ext uri="{BB962C8B-B14F-4D97-AF65-F5344CB8AC3E}">
        <p14:creationId xmlns:p14="http://schemas.microsoft.com/office/powerpoint/2010/main" xmlns="" val="285493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dirty="0">
                <a:solidFill>
                  <a:srgbClr val="FF0000"/>
                </a:solidFill>
              </a:rPr>
              <a:t>Echelles d’observation</a:t>
            </a:r>
          </a:p>
        </p:txBody>
      </p:sp>
      <p:sp>
        <p:nvSpPr>
          <p:cNvPr id="3" name="Espace réservé du contenu 2"/>
          <p:cNvSpPr>
            <a:spLocks noGrp="1"/>
          </p:cNvSpPr>
          <p:nvPr>
            <p:ph idx="1"/>
          </p:nvPr>
        </p:nvSpPr>
        <p:spPr>
          <a:xfrm>
            <a:off x="467544" y="980728"/>
            <a:ext cx="8229600" cy="4525963"/>
          </a:xfrm>
        </p:spPr>
        <p:txBody>
          <a:bodyPr>
            <a:normAutofit lnSpcReduction="10000"/>
          </a:bodyPr>
          <a:lstStyle/>
          <a:p>
            <a:pPr marL="0" indent="0">
              <a:buNone/>
            </a:pPr>
            <a:r>
              <a:rPr lang="fr-FR" dirty="0" smtClean="0"/>
              <a:t>Echelle d’observation dépend de </a:t>
            </a:r>
            <a:r>
              <a:rPr lang="fr-FR" dirty="0" smtClean="0"/>
              <a:t>l’objectif </a:t>
            </a:r>
            <a:r>
              <a:rPr lang="fr-FR" dirty="0" smtClean="0"/>
              <a:t>d’étude</a:t>
            </a:r>
          </a:p>
          <a:p>
            <a:pPr marL="0" indent="0">
              <a:buNone/>
            </a:pPr>
            <a:r>
              <a:rPr lang="fr-FR" dirty="0" smtClean="0"/>
              <a:t>-faire un essai cartographique </a:t>
            </a:r>
            <a:r>
              <a:rPr lang="fr-FR" dirty="0" smtClean="0"/>
              <a:t>; il </a:t>
            </a:r>
            <a:r>
              <a:rPr lang="fr-FR" dirty="0" smtClean="0"/>
              <a:t>faut utiliser une échelle d’observation (1/20,000-1/25,000) à </a:t>
            </a:r>
            <a:r>
              <a:rPr lang="fr-FR" dirty="0" smtClean="0">
                <a:solidFill>
                  <a:srgbClr val="FF0000"/>
                </a:solidFill>
              </a:rPr>
              <a:t>petite échelle,(zonale)</a:t>
            </a:r>
          </a:p>
          <a:p>
            <a:pPr>
              <a:buFontTx/>
              <a:buChar char="-"/>
            </a:pPr>
            <a:r>
              <a:rPr lang="fr-FR" dirty="0" smtClean="0"/>
              <a:t>Groupement végétaux a moyenne échelle</a:t>
            </a:r>
            <a:r>
              <a:rPr lang="fr-FR" dirty="0" smtClean="0">
                <a:solidFill>
                  <a:srgbClr val="FF0000"/>
                </a:solidFill>
              </a:rPr>
              <a:t>,(régionale)</a:t>
            </a:r>
          </a:p>
          <a:p>
            <a:pPr>
              <a:buFontTx/>
              <a:buChar char="-"/>
            </a:pPr>
            <a:r>
              <a:rPr lang="fr-FR" dirty="0" smtClean="0"/>
              <a:t>Sur une seule espèce ( autoécologie) à très grand échelle </a:t>
            </a:r>
            <a:r>
              <a:rPr lang="fr-FR" dirty="0" smtClean="0">
                <a:solidFill>
                  <a:srgbClr val="FF0000"/>
                </a:solidFill>
              </a:rPr>
              <a:t>(stationnels)</a:t>
            </a:r>
            <a:endParaRPr lang="fr-FR" dirty="0">
              <a:solidFill>
                <a:srgbClr val="FF0000"/>
              </a:solidFill>
            </a:endParaRPr>
          </a:p>
        </p:txBody>
      </p:sp>
    </p:spTree>
    <p:extLst>
      <p:ext uri="{BB962C8B-B14F-4D97-AF65-F5344CB8AC3E}">
        <p14:creationId xmlns:p14="http://schemas.microsoft.com/office/powerpoint/2010/main" xmlns="" val="1650623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332656"/>
            <a:ext cx="8229600" cy="5760640"/>
          </a:xfrm>
        </p:spPr>
        <p:txBody>
          <a:bodyPr>
            <a:noAutofit/>
          </a:bodyPr>
          <a:lstStyle/>
          <a:p>
            <a:pPr marL="0" indent="0">
              <a:buNone/>
            </a:pPr>
            <a:r>
              <a:rPr lang="fr-FR" sz="2400" dirty="0"/>
              <a:t>Dans cette formule, </a:t>
            </a:r>
            <a:r>
              <a:rPr lang="fr-FR" sz="2400" i="1" dirty="0"/>
              <a:t>a </a:t>
            </a:r>
            <a:r>
              <a:rPr lang="fr-FR" sz="2400" dirty="0"/>
              <a:t>représente le nombre d’espèces du site A, </a:t>
            </a:r>
            <a:r>
              <a:rPr lang="fr-FR" sz="2400" i="1" dirty="0"/>
              <a:t>b </a:t>
            </a:r>
            <a:r>
              <a:rPr lang="fr-FR" sz="2400" dirty="0"/>
              <a:t>le nombre d’espèces du site B et </a:t>
            </a:r>
            <a:r>
              <a:rPr lang="fr-FR" sz="2400" i="1" dirty="0"/>
              <a:t>c </a:t>
            </a:r>
            <a:r>
              <a:rPr lang="fr-FR" sz="2400" dirty="0"/>
              <a:t>le nombre d’espèces communes aux deux sites A et B.</a:t>
            </a:r>
          </a:p>
          <a:p>
            <a:r>
              <a:rPr lang="fr-FR" sz="2400" b="1" u="sng" dirty="0"/>
              <a:t>Indice de Shannon-Weaver :  H= - Σ pi ln pi;</a:t>
            </a:r>
          </a:p>
          <a:p>
            <a:pPr marL="0" indent="0">
              <a:buNone/>
            </a:pPr>
            <a:r>
              <a:rPr lang="fr-FR" sz="2400" dirty="0"/>
              <a:t>Avec </a:t>
            </a:r>
            <a:r>
              <a:rPr lang="fr-FR" sz="2400" b="1" dirty="0"/>
              <a:t>pi= ni/N</a:t>
            </a:r>
            <a:r>
              <a:rPr lang="fr-FR" sz="2400" dirty="0"/>
              <a:t> où </a:t>
            </a:r>
            <a:r>
              <a:rPr lang="fr-FR" sz="2400" i="1" dirty="0"/>
              <a:t>ni </a:t>
            </a:r>
            <a:r>
              <a:rPr lang="fr-FR" sz="2400" dirty="0"/>
              <a:t>est ici le recouvrement de l’espèce i dans le relevé tandis que N équivaut à la somme des recouvrements de l'ensemble des espèces. </a:t>
            </a:r>
            <a:r>
              <a:rPr lang="fr-FR" sz="2400" b="1" dirty="0"/>
              <a:t>H=0</a:t>
            </a:r>
            <a:r>
              <a:rPr lang="fr-FR" sz="2400" dirty="0"/>
              <a:t> correspondant à la valeur minimale quand l'échantillon ne renferme qu'une seule espèce et la diversité augmente à mesure que s'accroit le nombre d'espèces</a:t>
            </a:r>
          </a:p>
          <a:p>
            <a:pPr marL="0" indent="0">
              <a:buNone/>
            </a:pPr>
            <a:r>
              <a:rPr lang="fr-FR" sz="2400" b="1" u="sng" dirty="0"/>
              <a:t>L'équitabilité (</a:t>
            </a:r>
            <a:r>
              <a:rPr lang="fr-FR" sz="2400" dirty="0"/>
              <a:t>E) correspond à la diversité relative et est exprimée par la formule suivante :</a:t>
            </a:r>
          </a:p>
          <a:p>
            <a:endParaRPr lang="fr-FR" sz="2400" b="1" u="heavy" dirty="0" smtClean="0"/>
          </a:p>
          <a:p>
            <a:pPr marL="0" indent="0">
              <a:buNone/>
            </a:pPr>
            <a:r>
              <a:rPr lang="fr-FR" sz="2400" b="1" u="heavy" dirty="0" smtClean="0"/>
              <a:t>E </a:t>
            </a:r>
            <a:r>
              <a:rPr lang="fr-FR" sz="2400" b="1" u="heavy" dirty="0"/>
              <a:t>= H/log</a:t>
            </a:r>
            <a:r>
              <a:rPr lang="fr-FR" sz="2400" b="1" u="heavy" baseline="-25000" dirty="0"/>
              <a:t>2</a:t>
            </a:r>
            <a:r>
              <a:rPr lang="fr-FR" sz="2400" b="1" u="heavy" dirty="0"/>
              <a:t>S</a:t>
            </a:r>
            <a:r>
              <a:rPr lang="fr-FR" sz="2400" b="1" u="heavy" dirty="0" smtClean="0"/>
              <a:t>. </a:t>
            </a:r>
          </a:p>
          <a:p>
            <a:pPr marL="0" indent="0">
              <a:buNone/>
            </a:pPr>
            <a:r>
              <a:rPr lang="fr-FR" sz="2400" b="1" dirty="0"/>
              <a:t>log</a:t>
            </a:r>
            <a:r>
              <a:rPr lang="fr-FR" sz="2400" b="1" baseline="-25000" dirty="0"/>
              <a:t>2</a:t>
            </a:r>
            <a:r>
              <a:rPr lang="fr-FR" sz="2400" b="1" dirty="0"/>
              <a:t>S</a:t>
            </a:r>
            <a:r>
              <a:rPr lang="fr-FR" sz="2400" b="1" dirty="0" smtClean="0"/>
              <a:t> =logs/log2</a:t>
            </a:r>
          </a:p>
          <a:p>
            <a:pPr marL="0" indent="0">
              <a:buNone/>
            </a:pPr>
            <a:endParaRPr lang="fr-FR" sz="2400" dirty="0"/>
          </a:p>
        </p:txBody>
      </p:sp>
    </p:spTree>
    <p:extLst>
      <p:ext uri="{BB962C8B-B14F-4D97-AF65-F5344CB8AC3E}">
        <p14:creationId xmlns:p14="http://schemas.microsoft.com/office/powerpoint/2010/main" xmlns="" val="1231744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r>
              <a:rPr lang="fr-FR" sz="4000" b="1" dirty="0"/>
              <a:t>Mesures de </a:t>
            </a:r>
            <a:r>
              <a:rPr lang="fr-FR" sz="4000" b="1" dirty="0" smtClean="0"/>
              <a:t>la biodiversité </a:t>
            </a:r>
            <a:r>
              <a:rPr lang="el-GR" sz="4000" b="1" dirty="0" smtClean="0"/>
              <a:t>α</a:t>
            </a:r>
            <a:r>
              <a:rPr lang="el-GR" sz="4000" b="1" dirty="0"/>
              <a:t>, β </a:t>
            </a:r>
            <a:r>
              <a:rPr lang="fr-FR" sz="4000" b="1" dirty="0"/>
              <a:t>et </a:t>
            </a:r>
            <a:r>
              <a:rPr lang="el-GR" sz="4000" b="1" dirty="0"/>
              <a:t>γ</a:t>
            </a:r>
            <a:endParaRPr lang="fr-FR" sz="4000" b="1" dirty="0"/>
          </a:p>
        </p:txBody>
      </p:sp>
      <p:sp>
        <p:nvSpPr>
          <p:cNvPr id="3" name="Espace réservé du contenu 2"/>
          <p:cNvSpPr>
            <a:spLocks noGrp="1"/>
          </p:cNvSpPr>
          <p:nvPr>
            <p:ph idx="1"/>
          </p:nvPr>
        </p:nvSpPr>
        <p:spPr>
          <a:xfrm>
            <a:off x="467544" y="1340768"/>
            <a:ext cx="8229600" cy="4525963"/>
          </a:xfrm>
        </p:spPr>
        <p:txBody>
          <a:bodyPr>
            <a:normAutofit lnSpcReduction="10000"/>
          </a:bodyPr>
          <a:lstStyle/>
          <a:p>
            <a:pPr marL="0" indent="0">
              <a:buNone/>
            </a:pPr>
            <a:r>
              <a:rPr lang="fr-FR" dirty="0"/>
              <a:t>La diversité γ et la diversité </a:t>
            </a:r>
            <a:r>
              <a:rPr lang="fr-FR" dirty="0">
                <a:solidFill>
                  <a:srgbClr val="FF0000"/>
                </a:solidFill>
              </a:rPr>
              <a:t>α </a:t>
            </a:r>
            <a:r>
              <a:rPr lang="fr-FR" dirty="0"/>
              <a:t>peuvent être</a:t>
            </a:r>
          </a:p>
          <a:p>
            <a:pPr marL="0" indent="0">
              <a:buNone/>
            </a:pPr>
            <a:r>
              <a:rPr lang="fr-FR" dirty="0"/>
              <a:t>calculées directement à partir d’inventaires</a:t>
            </a:r>
          </a:p>
          <a:p>
            <a:pPr marL="0" indent="0">
              <a:buNone/>
            </a:pPr>
            <a:r>
              <a:rPr lang="fr-FR" dirty="0" smtClean="0"/>
              <a:t>d’espèces</a:t>
            </a:r>
          </a:p>
          <a:p>
            <a:pPr marL="0" indent="0">
              <a:buNone/>
            </a:pPr>
            <a:r>
              <a:rPr lang="fr-FR" dirty="0" smtClean="0"/>
              <a:t>• La définition la plus simple de la diversité </a:t>
            </a:r>
            <a:r>
              <a:rPr lang="fr-FR" dirty="0" smtClean="0">
                <a:solidFill>
                  <a:srgbClr val="FF0000"/>
                </a:solidFill>
              </a:rPr>
              <a:t>β</a:t>
            </a:r>
            <a:r>
              <a:rPr lang="fr-FR" dirty="0" smtClean="0"/>
              <a:t> est</a:t>
            </a:r>
          </a:p>
          <a:p>
            <a:pPr marL="0" indent="0">
              <a:buNone/>
            </a:pPr>
            <a:r>
              <a:rPr lang="el-GR" dirty="0" smtClean="0"/>
              <a:t>• </a:t>
            </a:r>
            <a:r>
              <a:rPr lang="el-GR" dirty="0">
                <a:solidFill>
                  <a:srgbClr val="FF0000"/>
                </a:solidFill>
              </a:rPr>
              <a:t>β = γ / α</a:t>
            </a:r>
          </a:p>
          <a:p>
            <a:pPr marL="0" indent="0">
              <a:buNone/>
            </a:pPr>
            <a:r>
              <a:rPr lang="fr-FR" dirty="0"/>
              <a:t>• Où la diversité γ est la diversité totale des</a:t>
            </a:r>
          </a:p>
          <a:p>
            <a:pPr marL="0" indent="0">
              <a:buNone/>
            </a:pPr>
            <a:r>
              <a:rPr lang="fr-FR" dirty="0"/>
              <a:t>espèces dans un paysage, et la diversité α est la</a:t>
            </a:r>
          </a:p>
          <a:p>
            <a:pPr marL="0" indent="0">
              <a:buNone/>
            </a:pPr>
            <a:r>
              <a:rPr lang="fr-FR" dirty="0"/>
              <a:t>diversité moyenne par </a:t>
            </a:r>
            <a:r>
              <a:rPr lang="fr-FR" dirty="0" smtClean="0"/>
              <a:t>habitat.</a:t>
            </a:r>
          </a:p>
          <a:p>
            <a:pPr marL="0" indent="0">
              <a:buNone/>
            </a:pPr>
            <a:endParaRPr lang="fr-FR" dirty="0"/>
          </a:p>
        </p:txBody>
      </p:sp>
    </p:spTree>
    <p:extLst>
      <p:ext uri="{BB962C8B-B14F-4D97-AF65-F5344CB8AC3E}">
        <p14:creationId xmlns:p14="http://schemas.microsoft.com/office/powerpoint/2010/main" xmlns="" val="4040969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29600" cy="4525963"/>
          </a:xfrm>
        </p:spPr>
        <p:txBody>
          <a:bodyPr>
            <a:normAutofit fontScale="92500"/>
          </a:bodyPr>
          <a:lstStyle/>
          <a:p>
            <a:pPr marL="0" indent="0">
              <a:buNone/>
            </a:pPr>
            <a:r>
              <a:rPr lang="fr-FR" dirty="0"/>
              <a:t>Puisque les limites entre les habitats et les</a:t>
            </a:r>
          </a:p>
          <a:p>
            <a:pPr marL="0" indent="0">
              <a:buNone/>
            </a:pPr>
            <a:r>
              <a:rPr lang="fr-FR" dirty="0"/>
              <a:t>paysages sont diffuses, la diversité γ peut être</a:t>
            </a:r>
          </a:p>
          <a:p>
            <a:pPr marL="0" indent="0">
              <a:buNone/>
            </a:pPr>
            <a:r>
              <a:rPr lang="fr-FR" dirty="0"/>
              <a:t>calculée pour tout jeu de données, tandis que la</a:t>
            </a:r>
          </a:p>
          <a:p>
            <a:pPr marL="0" indent="0">
              <a:buNone/>
            </a:pPr>
            <a:r>
              <a:rPr lang="fr-FR" dirty="0"/>
              <a:t>diversité α et la diversité β peuvent être calculées</a:t>
            </a:r>
          </a:p>
          <a:p>
            <a:pPr marL="0" indent="0">
              <a:buNone/>
            </a:pPr>
            <a:r>
              <a:rPr lang="fr-FR" dirty="0"/>
              <a:t>lorsque le jeu de données est divisé en sous-unités</a:t>
            </a:r>
          </a:p>
          <a:p>
            <a:pPr marL="0" indent="0">
              <a:buNone/>
            </a:pPr>
            <a:r>
              <a:rPr lang="fr-FR" dirty="0"/>
              <a:t>• La diversité γ est le nombre total d’espèces dans </a:t>
            </a:r>
            <a:r>
              <a:rPr lang="fr-FR" dirty="0" smtClean="0"/>
              <a:t>le jeu </a:t>
            </a:r>
            <a:r>
              <a:rPr lang="fr-FR" dirty="0"/>
              <a:t>de données et la diversité α est le nombre</a:t>
            </a:r>
          </a:p>
          <a:p>
            <a:pPr marL="0" indent="0">
              <a:buNone/>
            </a:pPr>
            <a:r>
              <a:rPr lang="fr-FR" dirty="0"/>
              <a:t>moyen d’espèces dans chaque </a:t>
            </a:r>
            <a:r>
              <a:rPr lang="fr-FR" dirty="0" smtClean="0"/>
              <a:t>sous-unité</a:t>
            </a:r>
          </a:p>
          <a:p>
            <a:pPr marL="0" indent="0">
              <a:buNone/>
            </a:pPr>
            <a:endParaRPr lang="fr-FR" dirty="0"/>
          </a:p>
        </p:txBody>
      </p:sp>
      <p:sp>
        <p:nvSpPr>
          <p:cNvPr id="4" name="Titre 1"/>
          <p:cNvSpPr>
            <a:spLocks noGrp="1"/>
          </p:cNvSpPr>
          <p:nvPr>
            <p:ph type="title"/>
          </p:nvPr>
        </p:nvSpPr>
        <p:spPr>
          <a:xfrm>
            <a:off x="457200" y="274638"/>
            <a:ext cx="8229600" cy="778098"/>
          </a:xfrm>
        </p:spPr>
        <p:txBody>
          <a:bodyPr>
            <a:normAutofit/>
          </a:bodyPr>
          <a:lstStyle/>
          <a:p>
            <a:r>
              <a:rPr lang="fr-FR" sz="4000" b="1" dirty="0"/>
              <a:t>Mesures de </a:t>
            </a:r>
            <a:r>
              <a:rPr lang="fr-FR" sz="4000" b="1" dirty="0" smtClean="0"/>
              <a:t>la biodiversité </a:t>
            </a:r>
            <a:r>
              <a:rPr lang="el-GR" sz="4000" b="1" dirty="0" smtClean="0"/>
              <a:t>α</a:t>
            </a:r>
            <a:r>
              <a:rPr lang="el-GR" sz="4000" b="1" dirty="0"/>
              <a:t>, β </a:t>
            </a:r>
            <a:r>
              <a:rPr lang="fr-FR" sz="4000" b="1" dirty="0"/>
              <a:t>et </a:t>
            </a:r>
            <a:r>
              <a:rPr lang="el-GR" sz="4000" b="1" dirty="0"/>
              <a:t>γ</a:t>
            </a:r>
            <a:endParaRPr lang="fr-FR" sz="4000" b="1" dirty="0"/>
          </a:p>
        </p:txBody>
      </p:sp>
    </p:spTree>
    <p:extLst>
      <p:ext uri="{BB962C8B-B14F-4D97-AF65-F5344CB8AC3E}">
        <p14:creationId xmlns:p14="http://schemas.microsoft.com/office/powerpoint/2010/main" xmlns="" val="5507034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b="1" dirty="0"/>
              <a:t>Mesures de la biodiversité </a:t>
            </a:r>
            <a:r>
              <a:rPr lang="el-GR" b="1" dirty="0"/>
              <a:t>α, β </a:t>
            </a:r>
            <a:r>
              <a:rPr lang="fr-FR" b="1" dirty="0"/>
              <a:t>et </a:t>
            </a:r>
            <a:r>
              <a:rPr lang="el-GR" b="1" dirty="0"/>
              <a:t>γ</a:t>
            </a:r>
            <a:endParaRPr lang="fr-FR" dirty="0"/>
          </a:p>
        </p:txBody>
      </p:sp>
      <p:sp>
        <p:nvSpPr>
          <p:cNvPr id="3" name="Espace réservé du contenu 2"/>
          <p:cNvSpPr>
            <a:spLocks noGrp="1"/>
          </p:cNvSpPr>
          <p:nvPr>
            <p:ph idx="1"/>
          </p:nvPr>
        </p:nvSpPr>
        <p:spPr>
          <a:xfrm>
            <a:off x="467544" y="1052736"/>
            <a:ext cx="8229600" cy="5328592"/>
          </a:xfrm>
        </p:spPr>
        <p:txBody>
          <a:bodyPr>
            <a:normAutofit fontScale="25000" lnSpcReduction="20000"/>
          </a:bodyPr>
          <a:lstStyle/>
          <a:p>
            <a:pPr marL="0" indent="0">
              <a:buNone/>
            </a:pPr>
            <a:r>
              <a:rPr lang="fr-FR" sz="7200" b="1" dirty="0" smtClean="0"/>
              <a:t>Exemples </a:t>
            </a:r>
            <a:r>
              <a:rPr lang="fr-FR" sz="7200" b="1" dirty="0"/>
              <a:t>de </a:t>
            </a:r>
            <a:r>
              <a:rPr lang="fr-FR" sz="7200" b="1" dirty="0" smtClean="0"/>
              <a:t>calculs</a:t>
            </a:r>
          </a:p>
          <a:p>
            <a:pPr marL="0" indent="0">
              <a:buNone/>
            </a:pPr>
            <a:r>
              <a:rPr lang="fr-FR" sz="8000" dirty="0" smtClean="0"/>
              <a:t>Habitat </a:t>
            </a:r>
            <a:r>
              <a:rPr lang="fr-FR" sz="8000" dirty="0"/>
              <a:t>1 </a:t>
            </a:r>
            <a:r>
              <a:rPr lang="fr-FR" sz="8000" dirty="0" smtClean="0"/>
              <a:t>.Habitat 2 .Habitat 3</a:t>
            </a:r>
          </a:p>
          <a:p>
            <a:pPr marL="0" indent="0">
              <a:buNone/>
            </a:pPr>
            <a:r>
              <a:rPr lang="fr-FR" sz="8000" dirty="0" smtClean="0"/>
              <a:t>Exemple </a:t>
            </a:r>
            <a:r>
              <a:rPr lang="fr-FR" sz="8000" dirty="0"/>
              <a:t>1</a:t>
            </a:r>
          </a:p>
          <a:p>
            <a:pPr marL="0" indent="0">
              <a:buNone/>
            </a:pPr>
            <a:r>
              <a:rPr lang="fr-FR" sz="8600" b="1" dirty="0"/>
              <a:t>Habitat 1 </a:t>
            </a:r>
            <a:r>
              <a:rPr lang="fr-FR" sz="8600" b="1" dirty="0" smtClean="0"/>
              <a:t>	Habitat </a:t>
            </a:r>
            <a:r>
              <a:rPr lang="fr-FR" sz="8600" b="1" dirty="0"/>
              <a:t>2 </a:t>
            </a:r>
            <a:r>
              <a:rPr lang="fr-FR" sz="8600" b="1" dirty="0" smtClean="0"/>
              <a:t>	Habitat </a:t>
            </a:r>
            <a:r>
              <a:rPr lang="fr-FR" sz="8600" b="1" dirty="0"/>
              <a:t>3</a:t>
            </a:r>
          </a:p>
          <a:p>
            <a:pPr marL="0" indent="0">
              <a:buNone/>
            </a:pPr>
            <a:r>
              <a:rPr lang="fr-FR" sz="8600" dirty="0"/>
              <a:t>a </a:t>
            </a:r>
            <a:r>
              <a:rPr lang="fr-FR" sz="8600" dirty="0" smtClean="0"/>
              <a:t>		 b 		 c</a:t>
            </a:r>
          </a:p>
          <a:p>
            <a:pPr marL="0" indent="0">
              <a:buNone/>
            </a:pPr>
            <a:r>
              <a:rPr lang="fr-FR" sz="8600" dirty="0" smtClean="0"/>
              <a:t>b		 c 		 d</a:t>
            </a:r>
          </a:p>
          <a:p>
            <a:pPr marL="0" indent="0">
              <a:buNone/>
            </a:pPr>
            <a:r>
              <a:rPr lang="fr-FR" sz="8600" dirty="0" smtClean="0"/>
              <a:t>C		 </a:t>
            </a:r>
            <a:r>
              <a:rPr lang="fr-FR" sz="8600" dirty="0"/>
              <a:t>d </a:t>
            </a:r>
            <a:r>
              <a:rPr lang="fr-FR" sz="8600" dirty="0" smtClean="0"/>
              <a:t>		 e</a:t>
            </a:r>
          </a:p>
          <a:p>
            <a:pPr marL="0" indent="0">
              <a:buNone/>
            </a:pPr>
            <a:r>
              <a:rPr lang="fr-FR" sz="8600" dirty="0" smtClean="0"/>
              <a:t>d 		 e 		 f</a:t>
            </a:r>
            <a:endParaRPr lang="fr-FR" sz="8600" dirty="0"/>
          </a:p>
          <a:p>
            <a:pPr marL="0" indent="0">
              <a:buNone/>
            </a:pPr>
            <a:r>
              <a:rPr lang="fr-FR" sz="8600" dirty="0"/>
              <a:t>e </a:t>
            </a:r>
            <a:r>
              <a:rPr lang="fr-FR" sz="8600" dirty="0" smtClean="0"/>
              <a:t>		  f 		 g</a:t>
            </a:r>
            <a:endParaRPr lang="fr-FR" sz="8600" dirty="0"/>
          </a:p>
          <a:p>
            <a:pPr marL="0" indent="0">
              <a:buNone/>
            </a:pPr>
            <a:r>
              <a:rPr lang="fr-FR" sz="8600" dirty="0"/>
              <a:t>f </a:t>
            </a:r>
            <a:r>
              <a:rPr lang="fr-FR" sz="8600" dirty="0" smtClean="0"/>
              <a:t>		 g		 </a:t>
            </a:r>
            <a:r>
              <a:rPr lang="fr-FR" sz="8600" dirty="0"/>
              <a:t>h</a:t>
            </a:r>
          </a:p>
          <a:p>
            <a:pPr marL="0" indent="0">
              <a:buNone/>
            </a:pPr>
            <a:r>
              <a:rPr lang="fr-FR" sz="8600" dirty="0" smtClean="0"/>
              <a:t>G		 </a:t>
            </a:r>
            <a:r>
              <a:rPr lang="fr-FR" sz="8600" dirty="0"/>
              <a:t>h </a:t>
            </a:r>
            <a:r>
              <a:rPr lang="fr-FR" sz="8600" dirty="0" smtClean="0"/>
              <a:t>		 i</a:t>
            </a:r>
            <a:endParaRPr lang="fr-FR" sz="8600" dirty="0"/>
          </a:p>
          <a:p>
            <a:pPr marL="0" indent="0">
              <a:buNone/>
            </a:pPr>
            <a:r>
              <a:rPr lang="fr-FR" sz="8600" dirty="0" smtClean="0"/>
              <a:t>H		 i		 j</a:t>
            </a:r>
          </a:p>
          <a:p>
            <a:pPr marL="0" indent="0">
              <a:buNone/>
            </a:pPr>
            <a:endParaRPr lang="fr-FR" dirty="0" smtClean="0"/>
          </a:p>
          <a:p>
            <a:pPr marL="0" indent="0">
              <a:buNone/>
            </a:pPr>
            <a:r>
              <a:rPr lang="fr-FR" sz="9800" dirty="0" smtClean="0"/>
              <a:t>diversité </a:t>
            </a:r>
            <a:r>
              <a:rPr lang="el-GR" sz="9800" dirty="0"/>
              <a:t>γ = </a:t>
            </a:r>
            <a:r>
              <a:rPr lang="el-GR" sz="9800" dirty="0" smtClean="0"/>
              <a:t>10</a:t>
            </a:r>
            <a:r>
              <a:rPr lang="fr-FR" sz="9800" dirty="0" smtClean="0"/>
              <a:t> ; diversité </a:t>
            </a:r>
            <a:r>
              <a:rPr lang="el-GR" sz="9800" dirty="0"/>
              <a:t>α = </a:t>
            </a:r>
            <a:r>
              <a:rPr lang="el-GR" sz="9800" dirty="0" smtClean="0"/>
              <a:t>8</a:t>
            </a:r>
            <a:r>
              <a:rPr lang="fr-FR" sz="9800" dirty="0" smtClean="0"/>
              <a:t> ; diversité </a:t>
            </a:r>
            <a:r>
              <a:rPr lang="el-GR" sz="9800" dirty="0"/>
              <a:t>β = 1,25</a:t>
            </a:r>
            <a:endParaRPr lang="fr-FR" sz="9800" dirty="0"/>
          </a:p>
        </p:txBody>
      </p:sp>
    </p:spTree>
    <p:extLst>
      <p:ext uri="{BB962C8B-B14F-4D97-AF65-F5344CB8AC3E}">
        <p14:creationId xmlns:p14="http://schemas.microsoft.com/office/powerpoint/2010/main" xmlns="" val="10656998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fontScale="90000"/>
          </a:bodyPr>
          <a:lstStyle/>
          <a:p>
            <a:r>
              <a:rPr lang="fr-FR" b="1" dirty="0"/>
              <a:t>Mesures de la biodiversité </a:t>
            </a:r>
            <a:r>
              <a:rPr lang="el-GR" b="1" dirty="0"/>
              <a:t>α, β </a:t>
            </a:r>
            <a:r>
              <a:rPr lang="fr-FR" b="1" dirty="0"/>
              <a:t>et </a:t>
            </a:r>
            <a:r>
              <a:rPr lang="el-GR" b="1" dirty="0"/>
              <a:t>γ</a:t>
            </a:r>
            <a:endParaRPr lang="fr-FR" dirty="0"/>
          </a:p>
        </p:txBody>
      </p:sp>
      <p:sp>
        <p:nvSpPr>
          <p:cNvPr id="3" name="Espace réservé du contenu 2"/>
          <p:cNvSpPr>
            <a:spLocks noGrp="1"/>
          </p:cNvSpPr>
          <p:nvPr>
            <p:ph idx="1"/>
          </p:nvPr>
        </p:nvSpPr>
        <p:spPr>
          <a:xfrm>
            <a:off x="539552" y="1052736"/>
            <a:ext cx="8136904" cy="5256584"/>
          </a:xfrm>
        </p:spPr>
        <p:txBody>
          <a:bodyPr>
            <a:normAutofit fontScale="77500" lnSpcReduction="20000"/>
          </a:bodyPr>
          <a:lstStyle/>
          <a:p>
            <a:r>
              <a:rPr lang="fr-FR" dirty="0"/>
              <a:t>Exemple 2</a:t>
            </a:r>
          </a:p>
          <a:p>
            <a:pPr marL="0" indent="0">
              <a:buNone/>
            </a:pPr>
            <a:r>
              <a:rPr lang="fr-FR" b="1" dirty="0"/>
              <a:t>Habitat </a:t>
            </a:r>
            <a:r>
              <a:rPr lang="fr-FR" b="1" dirty="0" smtClean="0"/>
              <a:t>1		 </a:t>
            </a:r>
            <a:r>
              <a:rPr lang="fr-FR" b="1" dirty="0"/>
              <a:t>Habitat 2 </a:t>
            </a:r>
            <a:r>
              <a:rPr lang="fr-FR" b="1" dirty="0" smtClean="0"/>
              <a:t>		Habitat </a:t>
            </a:r>
            <a:r>
              <a:rPr lang="fr-FR" b="1" dirty="0"/>
              <a:t>3</a:t>
            </a:r>
          </a:p>
          <a:p>
            <a:pPr marL="0" indent="0">
              <a:buNone/>
            </a:pPr>
            <a:r>
              <a:rPr lang="fr-FR" dirty="0" smtClean="0"/>
              <a:t>A			 </a:t>
            </a:r>
            <a:r>
              <a:rPr lang="fr-FR" dirty="0"/>
              <a:t>f </a:t>
            </a:r>
            <a:r>
              <a:rPr lang="fr-FR" dirty="0" smtClean="0"/>
              <a:t>			k</a:t>
            </a:r>
            <a:endParaRPr lang="fr-FR" dirty="0"/>
          </a:p>
          <a:p>
            <a:pPr marL="0" indent="0">
              <a:buNone/>
            </a:pPr>
            <a:r>
              <a:rPr lang="fr-FR" dirty="0"/>
              <a:t>b </a:t>
            </a:r>
            <a:r>
              <a:rPr lang="fr-FR" dirty="0" smtClean="0"/>
              <a:t>			g			 </a:t>
            </a:r>
            <a:r>
              <a:rPr lang="fr-FR" dirty="0"/>
              <a:t>l</a:t>
            </a:r>
          </a:p>
          <a:p>
            <a:pPr marL="0" indent="0">
              <a:buNone/>
            </a:pPr>
            <a:r>
              <a:rPr lang="fr-FR" dirty="0" smtClean="0"/>
              <a:t>C			 </a:t>
            </a:r>
            <a:r>
              <a:rPr lang="fr-FR" dirty="0"/>
              <a:t>h </a:t>
            </a:r>
            <a:r>
              <a:rPr lang="fr-FR" dirty="0" smtClean="0"/>
              <a:t>			m</a:t>
            </a:r>
            <a:endParaRPr lang="fr-FR" dirty="0"/>
          </a:p>
          <a:p>
            <a:pPr marL="0" indent="0">
              <a:buNone/>
            </a:pPr>
            <a:r>
              <a:rPr lang="fr-FR" dirty="0"/>
              <a:t>d </a:t>
            </a:r>
            <a:r>
              <a:rPr lang="fr-FR" dirty="0" smtClean="0"/>
              <a:t>			i 			n</a:t>
            </a:r>
          </a:p>
          <a:p>
            <a:pPr marL="0" indent="0">
              <a:buNone/>
            </a:pPr>
            <a:r>
              <a:rPr lang="fr-FR" dirty="0" smtClean="0"/>
              <a:t>e 			j 			o</a:t>
            </a:r>
          </a:p>
          <a:p>
            <a:pPr marL="0" indent="0">
              <a:buNone/>
            </a:pPr>
            <a:r>
              <a:rPr lang="fr-FR" dirty="0" smtClean="0"/>
              <a:t>f 			k 			p</a:t>
            </a:r>
          </a:p>
          <a:p>
            <a:pPr marL="0" indent="0">
              <a:buNone/>
            </a:pPr>
            <a:r>
              <a:rPr lang="fr-FR" dirty="0" smtClean="0"/>
              <a:t>g 			l 			q</a:t>
            </a:r>
            <a:endParaRPr lang="fr-FR" dirty="0"/>
          </a:p>
          <a:p>
            <a:pPr marL="0" indent="0">
              <a:buNone/>
            </a:pPr>
            <a:r>
              <a:rPr lang="fr-FR" dirty="0"/>
              <a:t>h </a:t>
            </a:r>
            <a:r>
              <a:rPr lang="fr-FR" dirty="0" smtClean="0"/>
              <a:t>			m 			r</a:t>
            </a:r>
            <a:endParaRPr lang="fr-FR" dirty="0"/>
          </a:p>
          <a:p>
            <a:pPr marL="0" indent="0">
              <a:buNone/>
            </a:pPr>
            <a:r>
              <a:rPr lang="fr-FR" dirty="0"/>
              <a:t>diversité </a:t>
            </a:r>
            <a:r>
              <a:rPr lang="el-GR" dirty="0"/>
              <a:t>γ = 18</a:t>
            </a:r>
          </a:p>
          <a:p>
            <a:pPr marL="0" indent="0">
              <a:buNone/>
            </a:pPr>
            <a:r>
              <a:rPr lang="fr-FR" dirty="0"/>
              <a:t>diversité </a:t>
            </a:r>
            <a:r>
              <a:rPr lang="el-GR" dirty="0"/>
              <a:t>α = 8</a:t>
            </a:r>
          </a:p>
          <a:p>
            <a:pPr marL="0" indent="0">
              <a:buNone/>
            </a:pPr>
            <a:r>
              <a:rPr lang="fr-FR" dirty="0"/>
              <a:t>diversité </a:t>
            </a:r>
            <a:r>
              <a:rPr lang="el-GR" dirty="0"/>
              <a:t>β = 2,25</a:t>
            </a:r>
            <a:endParaRPr lang="fr-FR" dirty="0"/>
          </a:p>
        </p:txBody>
      </p:sp>
    </p:spTree>
    <p:extLst>
      <p:ext uri="{BB962C8B-B14F-4D97-AF65-F5344CB8AC3E}">
        <p14:creationId xmlns:p14="http://schemas.microsoft.com/office/powerpoint/2010/main" xmlns="" val="2454461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fontScale="90000"/>
          </a:bodyPr>
          <a:lstStyle/>
          <a:p>
            <a:r>
              <a:rPr lang="fr-FR" b="1" dirty="0"/>
              <a:t>Mesures de la biodiversité </a:t>
            </a:r>
            <a:r>
              <a:rPr lang="el-GR" b="1" dirty="0"/>
              <a:t>α, β </a:t>
            </a:r>
            <a:r>
              <a:rPr lang="fr-FR" b="1" dirty="0"/>
              <a:t>et </a:t>
            </a:r>
            <a:r>
              <a:rPr lang="el-GR" b="1" dirty="0"/>
              <a:t>γ</a:t>
            </a:r>
            <a:endParaRPr lang="fr-FR" dirty="0"/>
          </a:p>
        </p:txBody>
      </p:sp>
      <p:sp>
        <p:nvSpPr>
          <p:cNvPr id="3" name="Espace réservé du contenu 2"/>
          <p:cNvSpPr>
            <a:spLocks noGrp="1"/>
          </p:cNvSpPr>
          <p:nvPr>
            <p:ph idx="1"/>
          </p:nvPr>
        </p:nvSpPr>
        <p:spPr>
          <a:xfrm>
            <a:off x="395536" y="980728"/>
            <a:ext cx="8352928" cy="5616624"/>
          </a:xfrm>
        </p:spPr>
        <p:txBody>
          <a:bodyPr>
            <a:normAutofit fontScale="77500" lnSpcReduction="20000"/>
          </a:bodyPr>
          <a:lstStyle/>
          <a:p>
            <a:r>
              <a:rPr lang="fr-FR" dirty="0"/>
              <a:t>Exemple 3</a:t>
            </a:r>
          </a:p>
          <a:p>
            <a:pPr marL="0" indent="0">
              <a:buNone/>
            </a:pPr>
            <a:r>
              <a:rPr lang="fr-FR" b="1" dirty="0"/>
              <a:t>Habitat </a:t>
            </a:r>
            <a:r>
              <a:rPr lang="fr-FR" b="1" dirty="0" smtClean="0"/>
              <a:t>1		 </a:t>
            </a:r>
            <a:r>
              <a:rPr lang="fr-FR" b="1" dirty="0"/>
              <a:t>Habitat 2 </a:t>
            </a:r>
            <a:r>
              <a:rPr lang="fr-FR" b="1" dirty="0" smtClean="0"/>
              <a:t>		Habitat </a:t>
            </a:r>
            <a:r>
              <a:rPr lang="fr-FR" b="1" dirty="0"/>
              <a:t>3</a:t>
            </a:r>
          </a:p>
          <a:p>
            <a:pPr marL="0" indent="0">
              <a:buNone/>
            </a:pPr>
            <a:r>
              <a:rPr lang="fr-FR" dirty="0"/>
              <a:t>a </a:t>
            </a:r>
            <a:r>
              <a:rPr lang="fr-FR" dirty="0" smtClean="0"/>
              <a:t>			f 			i</a:t>
            </a:r>
            <a:endParaRPr lang="fr-FR" dirty="0"/>
          </a:p>
          <a:p>
            <a:pPr marL="0" indent="0">
              <a:buNone/>
            </a:pPr>
            <a:r>
              <a:rPr lang="fr-FR" dirty="0"/>
              <a:t>b </a:t>
            </a:r>
            <a:r>
              <a:rPr lang="fr-FR" dirty="0" smtClean="0"/>
              <a:t>			g 			j</a:t>
            </a:r>
            <a:endParaRPr lang="fr-FR" dirty="0"/>
          </a:p>
          <a:p>
            <a:pPr marL="0" indent="0">
              <a:buNone/>
            </a:pPr>
            <a:r>
              <a:rPr lang="fr-FR" dirty="0"/>
              <a:t>c </a:t>
            </a:r>
            <a:r>
              <a:rPr lang="fr-FR" dirty="0" smtClean="0"/>
              <a:t>			h 			k</a:t>
            </a:r>
            <a:endParaRPr lang="fr-FR" dirty="0"/>
          </a:p>
          <a:p>
            <a:pPr marL="0" indent="0">
              <a:buNone/>
            </a:pPr>
            <a:r>
              <a:rPr lang="fr-FR" dirty="0"/>
              <a:t>d </a:t>
            </a:r>
            <a:r>
              <a:rPr lang="fr-FR" dirty="0" smtClean="0"/>
              <a:t>			i 			l</a:t>
            </a:r>
            <a:endParaRPr lang="fr-FR" dirty="0"/>
          </a:p>
          <a:p>
            <a:pPr marL="0" indent="0">
              <a:buNone/>
            </a:pPr>
            <a:r>
              <a:rPr lang="fr-FR" dirty="0" smtClean="0"/>
              <a:t>E			 </a:t>
            </a:r>
            <a:r>
              <a:rPr lang="fr-FR" dirty="0"/>
              <a:t>j</a:t>
            </a:r>
          </a:p>
          <a:p>
            <a:pPr marL="0" indent="0">
              <a:buNone/>
            </a:pPr>
            <a:r>
              <a:rPr lang="fr-FR" dirty="0"/>
              <a:t>f</a:t>
            </a:r>
          </a:p>
          <a:p>
            <a:pPr marL="0" indent="0">
              <a:buNone/>
            </a:pPr>
            <a:r>
              <a:rPr lang="fr-FR" dirty="0"/>
              <a:t>g</a:t>
            </a:r>
          </a:p>
          <a:p>
            <a:pPr marL="0" indent="0">
              <a:buNone/>
            </a:pPr>
            <a:r>
              <a:rPr lang="fr-FR" dirty="0"/>
              <a:t>h</a:t>
            </a:r>
          </a:p>
          <a:p>
            <a:pPr marL="0" indent="0">
              <a:buNone/>
            </a:pPr>
            <a:r>
              <a:rPr lang="fr-FR" dirty="0"/>
              <a:t>diversité </a:t>
            </a:r>
            <a:r>
              <a:rPr lang="el-GR" dirty="0"/>
              <a:t>γ = 12</a:t>
            </a:r>
          </a:p>
          <a:p>
            <a:pPr marL="0" indent="0">
              <a:buNone/>
            </a:pPr>
            <a:r>
              <a:rPr lang="fr-FR" dirty="0"/>
              <a:t>diversité </a:t>
            </a:r>
            <a:r>
              <a:rPr lang="el-GR" dirty="0"/>
              <a:t>α = 5,66</a:t>
            </a:r>
          </a:p>
          <a:p>
            <a:pPr marL="0" indent="0">
              <a:buNone/>
            </a:pPr>
            <a:r>
              <a:rPr lang="fr-FR" dirty="0"/>
              <a:t>(8 + 5 + 4) / 3</a:t>
            </a:r>
          </a:p>
          <a:p>
            <a:pPr marL="0" indent="0">
              <a:buNone/>
            </a:pPr>
            <a:r>
              <a:rPr lang="fr-FR" dirty="0"/>
              <a:t>diversité </a:t>
            </a:r>
            <a:r>
              <a:rPr lang="el-GR" dirty="0"/>
              <a:t>β = 2,12</a:t>
            </a:r>
            <a:endParaRPr lang="fr-FR" dirty="0"/>
          </a:p>
        </p:txBody>
      </p:sp>
    </p:spTree>
    <p:extLst>
      <p:ext uri="{BB962C8B-B14F-4D97-AF65-F5344CB8AC3E}">
        <p14:creationId xmlns:p14="http://schemas.microsoft.com/office/powerpoint/2010/main" xmlns="" val="1297976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b="1" dirty="0"/>
              <a:t>Mesures de la biodiversité </a:t>
            </a:r>
            <a:r>
              <a:rPr lang="el-GR" b="1" dirty="0"/>
              <a:t>α, β </a:t>
            </a:r>
            <a:r>
              <a:rPr lang="fr-FR" b="1" dirty="0"/>
              <a:t>et </a:t>
            </a:r>
            <a:r>
              <a:rPr lang="el-GR" b="1" dirty="0"/>
              <a:t>γ</a:t>
            </a:r>
            <a:endParaRPr lang="fr-FR" dirty="0"/>
          </a:p>
        </p:txBody>
      </p:sp>
      <p:sp>
        <p:nvSpPr>
          <p:cNvPr id="3" name="Espace réservé du contenu 2"/>
          <p:cNvSpPr>
            <a:spLocks noGrp="1"/>
          </p:cNvSpPr>
          <p:nvPr>
            <p:ph idx="1"/>
          </p:nvPr>
        </p:nvSpPr>
        <p:spPr>
          <a:xfrm>
            <a:off x="467544" y="1124744"/>
            <a:ext cx="8229600" cy="4525963"/>
          </a:xfrm>
        </p:spPr>
        <p:txBody>
          <a:bodyPr/>
          <a:lstStyle/>
          <a:p>
            <a:pPr marL="0" indent="0" algn="ctr">
              <a:buNone/>
            </a:pPr>
            <a:r>
              <a:rPr lang="fr-FR" b="1" dirty="0"/>
              <a:t>Diversité</a:t>
            </a:r>
          </a:p>
          <a:p>
            <a:pPr marL="0" indent="0">
              <a:buNone/>
            </a:pPr>
            <a:r>
              <a:rPr lang="fr-FR" dirty="0"/>
              <a:t>• Augmente des pôles vers l’équateur</a:t>
            </a:r>
          </a:p>
          <a:p>
            <a:pPr marL="0" indent="0">
              <a:buNone/>
            </a:pPr>
            <a:r>
              <a:rPr lang="fr-FR" dirty="0"/>
              <a:t>• Diminue lorsque l’altitude augmente</a:t>
            </a:r>
          </a:p>
          <a:p>
            <a:pPr marL="0" indent="0">
              <a:buNone/>
            </a:pPr>
            <a:r>
              <a:rPr lang="fr-FR" dirty="0"/>
              <a:t>• Augmente avec la complexité structurale</a:t>
            </a:r>
          </a:p>
          <a:p>
            <a:pPr marL="0" indent="0">
              <a:buNone/>
            </a:pPr>
            <a:r>
              <a:rPr lang="fr-FR" dirty="0"/>
              <a:t>• Augmente avec le temps d’évolution</a:t>
            </a:r>
          </a:p>
          <a:p>
            <a:pPr marL="0" indent="0">
              <a:buNone/>
            </a:pPr>
            <a:r>
              <a:rPr lang="fr-FR" dirty="0"/>
              <a:t>• Plus élevée avec des dérangements modérés</a:t>
            </a:r>
          </a:p>
          <a:p>
            <a:pPr marL="0" indent="0">
              <a:buNone/>
            </a:pPr>
            <a:r>
              <a:rPr lang="fr-FR" dirty="0"/>
              <a:t>• Plus faible sur les îles</a:t>
            </a:r>
          </a:p>
        </p:txBody>
      </p:sp>
    </p:spTree>
    <p:extLst>
      <p:ext uri="{BB962C8B-B14F-4D97-AF65-F5344CB8AC3E}">
        <p14:creationId xmlns:p14="http://schemas.microsoft.com/office/powerpoint/2010/main" xmlns="" val="4094252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500042"/>
            <a:ext cx="8715436" cy="6001643"/>
          </a:xfrm>
          <a:prstGeom prst="rect">
            <a:avLst/>
          </a:prstGeom>
        </p:spPr>
        <p:txBody>
          <a:bodyPr wrap="square">
            <a:spAutoFit/>
          </a:bodyPr>
          <a:lstStyle/>
          <a:p>
            <a:r>
              <a:rPr lang="fr-FR" sz="3200" b="1" dirty="0" smtClean="0"/>
              <a:t>Échantillon</a:t>
            </a:r>
            <a:r>
              <a:rPr lang="fr-FR" sz="3200" dirty="0" smtClean="0"/>
              <a:t>, ensemble d'éléments choisis pour </a:t>
            </a:r>
            <a:r>
              <a:rPr lang="fr-FR" sz="3200" b="1" dirty="0" smtClean="0"/>
              <a:t>représenter</a:t>
            </a:r>
            <a:r>
              <a:rPr lang="fr-FR" sz="3200" dirty="0" smtClean="0"/>
              <a:t> une </a:t>
            </a:r>
            <a:r>
              <a:rPr lang="fr-FR" sz="3200" b="1" dirty="0" smtClean="0"/>
              <a:t>population</a:t>
            </a:r>
            <a:r>
              <a:rPr lang="fr-FR" sz="3200" dirty="0" smtClean="0"/>
              <a:t> étudiée </a:t>
            </a:r>
            <a:r>
              <a:rPr lang="fr-FR" sz="3200" b="1" dirty="0" smtClean="0"/>
              <a:t>statistiquement</a:t>
            </a:r>
            <a:r>
              <a:rPr lang="fr-FR" sz="3200" dirty="0" smtClean="0"/>
              <a:t>. Les éléments peuvent être des objets, comme les pièces prélevées dans une ligne de production pour vérifier leur conformité, des informations, comme les mesures d'épaisseur en divers points d'une plaque, des êtres vivants dans le cas de la surveillance sanitaire, ou des humains comme dans le cas d'un </a:t>
            </a:r>
            <a:r>
              <a:rPr lang="fr-FR" sz="3200" b="1" dirty="0" smtClean="0"/>
              <a:t>sondage</a:t>
            </a:r>
            <a:r>
              <a:rPr lang="fr-FR" sz="3200" dirty="0" smtClean="0"/>
              <a:t> </a:t>
            </a:r>
            <a:r>
              <a:rPr lang="fr-FR" sz="3200" b="1" dirty="0" smtClean="0"/>
              <a:t>d'opinion</a:t>
            </a:r>
            <a:r>
              <a:rPr lang="fr-FR" sz="3200" dirty="0" smtClean="0"/>
              <a:t>.</a:t>
            </a:r>
          </a:p>
          <a:p>
            <a:r>
              <a:rPr lang="fr-FR" sz="3200" b="1" dirty="0" smtClean="0"/>
              <a:t>échantillon</a:t>
            </a:r>
            <a:r>
              <a:rPr lang="fr-FR" sz="3200" dirty="0" smtClean="0"/>
              <a:t> ou </a:t>
            </a:r>
            <a:r>
              <a:rPr lang="fr-FR" sz="3200" dirty="0" smtClean="0"/>
              <a:t>spécimen, </a:t>
            </a:r>
            <a:r>
              <a:rPr lang="fr-FR" sz="3200" dirty="0" smtClean="0"/>
              <a:t>quantité limitée d’un ensemble qui est utilisée pour représenter et étudier les propriétés de cet ensemble.</a:t>
            </a:r>
            <a:endParaRPr lang="fr-FR" sz="3200" dirty="0"/>
          </a:p>
        </p:txBody>
      </p:sp>
    </p:spTree>
    <p:extLst>
      <p:ext uri="{BB962C8B-B14F-4D97-AF65-F5344CB8AC3E}">
        <p14:creationId xmlns:p14="http://schemas.microsoft.com/office/powerpoint/2010/main" xmlns="" val="1509086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b="1" dirty="0" smtClean="0">
                <a:solidFill>
                  <a:srgbClr val="FF0000"/>
                </a:solidFill>
              </a:rPr>
              <a:t>Echantillonnage </a:t>
            </a:r>
            <a:r>
              <a:rPr lang="fr-FR" b="1" dirty="0" smtClean="0">
                <a:solidFill>
                  <a:srgbClr val="FF0000"/>
                </a:solidFill>
              </a:rPr>
              <a:t>stratifié </a:t>
            </a:r>
            <a:endParaRPr lang="fr-FR" b="1" dirty="0">
              <a:solidFill>
                <a:srgbClr val="FF0000"/>
              </a:solidFill>
            </a:endParaRPr>
          </a:p>
        </p:txBody>
      </p:sp>
      <p:sp>
        <p:nvSpPr>
          <p:cNvPr id="3" name="Espace réservé du contenu 2"/>
          <p:cNvSpPr>
            <a:spLocks noGrp="1"/>
          </p:cNvSpPr>
          <p:nvPr>
            <p:ph idx="1"/>
          </p:nvPr>
        </p:nvSpPr>
        <p:spPr>
          <a:xfrm>
            <a:off x="467544" y="1124744"/>
            <a:ext cx="8229600" cy="4525963"/>
          </a:xfrm>
        </p:spPr>
        <p:txBody>
          <a:bodyPr>
            <a:normAutofit/>
          </a:bodyPr>
          <a:lstStyle/>
          <a:p>
            <a:pPr marL="0" indent="0">
              <a:buNone/>
            </a:pPr>
            <a:r>
              <a:rPr lang="fr-FR" sz="2800" dirty="0" smtClean="0"/>
              <a:t>Dans l’</a:t>
            </a:r>
            <a:r>
              <a:rPr lang="fr-FR" sz="2800" dirty="0"/>
              <a:t>é</a:t>
            </a:r>
            <a:r>
              <a:rPr lang="fr-FR" sz="2800" dirty="0" smtClean="0"/>
              <a:t>chantillonnage stratifier; les strates sont représentées par les différentes cartes thématiques à savoir ( esquisse pédologique, carte de végétation, carte de pente, carte géologiques, carte bioclimatique, carte géomorphologique , etc…).</a:t>
            </a:r>
          </a:p>
          <a:p>
            <a:pPr marL="0" indent="0">
              <a:buNone/>
            </a:pPr>
            <a:r>
              <a:rPr lang="fr-FR" sz="2800" dirty="0" smtClean="0"/>
              <a:t>Consultez ces différentes cartes de la même échelle, les superposées les une sur les autres dans le but de faire ressortir </a:t>
            </a:r>
            <a:r>
              <a:rPr lang="fr-FR" sz="2800" b="1" dirty="0" smtClean="0">
                <a:solidFill>
                  <a:srgbClr val="FF0000"/>
                </a:solidFill>
              </a:rPr>
              <a:t>des stations homogènes </a:t>
            </a:r>
            <a:r>
              <a:rPr lang="fr-FR" sz="2800" dirty="0" smtClean="0"/>
              <a:t>de points de vue ces facteurs écologiques stationnels. </a:t>
            </a:r>
            <a:endParaRPr lang="fr-FR" sz="2800" dirty="0"/>
          </a:p>
        </p:txBody>
      </p:sp>
    </p:spTree>
    <p:extLst>
      <p:ext uri="{BB962C8B-B14F-4D97-AF65-F5344CB8AC3E}">
        <p14:creationId xmlns:p14="http://schemas.microsoft.com/office/powerpoint/2010/main" xmlns="" val="4059649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285728"/>
            <a:ext cx="8501122" cy="6001643"/>
          </a:xfrm>
          <a:prstGeom prst="rect">
            <a:avLst/>
          </a:prstGeom>
        </p:spPr>
        <p:txBody>
          <a:bodyPr wrap="square">
            <a:spAutoFit/>
          </a:bodyPr>
          <a:lstStyle/>
          <a:p>
            <a:r>
              <a:rPr lang="fr-FR" sz="3200" dirty="0" smtClean="0"/>
              <a:t>Un </a:t>
            </a:r>
            <a:r>
              <a:rPr lang="fr-FR" sz="3200" dirty="0" smtClean="0">
                <a:solidFill>
                  <a:srgbClr val="FF0000"/>
                </a:solidFill>
              </a:rPr>
              <a:t>échantillon aléatoire </a:t>
            </a:r>
            <a:r>
              <a:rPr lang="fr-FR" sz="3200" dirty="0" smtClean="0"/>
              <a:t>est un sous ensemble de la </a:t>
            </a:r>
            <a:r>
              <a:rPr lang="fr-FR" sz="3200" b="1" dirty="0" smtClean="0"/>
              <a:t>population</a:t>
            </a:r>
            <a:r>
              <a:rPr lang="fr-FR" sz="3200" dirty="0" smtClean="0"/>
              <a:t> </a:t>
            </a:r>
            <a:r>
              <a:rPr lang="fr-FR" sz="3200" b="1" dirty="0" smtClean="0"/>
              <a:t>de</a:t>
            </a:r>
            <a:r>
              <a:rPr lang="fr-FR" sz="3200" dirty="0" smtClean="0"/>
              <a:t> </a:t>
            </a:r>
            <a:r>
              <a:rPr lang="fr-FR" sz="3200" b="1" dirty="0" smtClean="0"/>
              <a:t>base </a:t>
            </a:r>
            <a:r>
              <a:rPr lang="fr-FR" sz="3200" dirty="0" smtClean="0"/>
              <a:t>qui est interrogé après sélection lors d'une enquête.</a:t>
            </a:r>
            <a:br>
              <a:rPr lang="fr-FR" sz="3200" dirty="0" smtClean="0"/>
            </a:br>
            <a:r>
              <a:rPr lang="fr-FR" sz="3200" dirty="0" smtClean="0">
                <a:solidFill>
                  <a:srgbClr val="FF0000"/>
                </a:solidFill>
              </a:rPr>
              <a:t>L'échantillon aléatoire </a:t>
            </a:r>
            <a:r>
              <a:rPr lang="fr-FR" sz="3200" dirty="0" smtClean="0"/>
              <a:t>est déterminé à partir d'une procédure de tirage aléatoire statistique, on parle de méthode probabiliste.</a:t>
            </a:r>
            <a:br>
              <a:rPr lang="fr-FR" sz="3200" dirty="0" smtClean="0"/>
            </a:br>
            <a:r>
              <a:rPr lang="fr-FR" sz="3200" dirty="0" smtClean="0"/>
              <a:t/>
            </a:r>
            <a:br>
              <a:rPr lang="fr-FR" sz="3200" dirty="0" smtClean="0"/>
            </a:br>
            <a:r>
              <a:rPr lang="fr-FR" sz="3200" dirty="0" smtClean="0"/>
              <a:t>Lorsqu'il est créé dans les règles, un échantillon aléatoire permet d'éviter le </a:t>
            </a:r>
            <a:r>
              <a:rPr lang="fr-FR" sz="3200" b="1" dirty="0" smtClean="0"/>
              <a:t>biais</a:t>
            </a:r>
            <a:r>
              <a:rPr lang="fr-FR" sz="3200" dirty="0" smtClean="0"/>
              <a:t> </a:t>
            </a:r>
            <a:r>
              <a:rPr lang="fr-FR" sz="3200" b="1" dirty="0" smtClean="0"/>
              <a:t>d'échantillonnage</a:t>
            </a:r>
            <a:r>
              <a:rPr lang="fr-FR" sz="3200" dirty="0" smtClean="0"/>
              <a:t>.</a:t>
            </a:r>
            <a:br>
              <a:rPr lang="fr-FR" sz="3200" dirty="0" smtClean="0"/>
            </a:br>
            <a:r>
              <a:rPr lang="fr-FR" sz="3200" dirty="0" smtClean="0"/>
              <a:t/>
            </a:r>
            <a:br>
              <a:rPr lang="fr-FR" sz="3200" dirty="0" smtClean="0"/>
            </a:br>
            <a:endParaRPr lang="fr-FR"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Résultat de recherche d'images pour &quot;un échantillon aléatoir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40" name="AutoShape 4" descr="Résultat de recherche d'images pour &quot;un échantillon aléatoir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9941" name="Picture 5" descr="C:\Users\Meziane\Desktop\téléchargement.png"/>
          <p:cNvPicPr>
            <a:picLocks noChangeAspect="1" noChangeArrowheads="1"/>
          </p:cNvPicPr>
          <p:nvPr/>
        </p:nvPicPr>
        <p:blipFill>
          <a:blip r:embed="rId3"/>
          <a:srcRect/>
          <a:stretch>
            <a:fillRect/>
          </a:stretch>
        </p:blipFill>
        <p:spPr bwMode="auto">
          <a:xfrm>
            <a:off x="642910" y="642918"/>
            <a:ext cx="7950488" cy="50006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Classification par Famille </a:t>
            </a:r>
            <a:endParaRPr lang="fr-FR" b="1" dirty="0">
              <a:solidFill>
                <a:srgbClr val="FF0000"/>
              </a:solidFill>
            </a:endParaRPr>
          </a:p>
        </p:txBody>
      </p:sp>
      <p:sp>
        <p:nvSpPr>
          <p:cNvPr id="3" name="Espace réservé du contenu 2"/>
          <p:cNvSpPr>
            <a:spLocks noGrp="1"/>
          </p:cNvSpPr>
          <p:nvPr>
            <p:ph idx="1"/>
          </p:nvPr>
        </p:nvSpPr>
        <p:spPr>
          <a:xfrm>
            <a:off x="323528" y="1268760"/>
            <a:ext cx="8435280" cy="5184576"/>
          </a:xfrm>
        </p:spPr>
        <p:txBody>
          <a:bodyPr>
            <a:noAutofit/>
          </a:bodyPr>
          <a:lstStyle/>
          <a:p>
            <a:pPr marL="0" indent="0">
              <a:lnSpc>
                <a:spcPct val="120000"/>
              </a:lnSpc>
              <a:buNone/>
            </a:pPr>
            <a:r>
              <a:rPr lang="fr-FR" sz="2800" dirty="0" smtClean="0">
                <a:latin typeface="Times New Roman" pitchFamily="18" charset="0"/>
                <a:cs typeface="Times New Roman" pitchFamily="18" charset="0"/>
              </a:rPr>
              <a:t>Les Familles les plus représentatives sont les suivantes dans l’ancienne classification ( Monocotylédones et dicotylédones).</a:t>
            </a:r>
          </a:p>
          <a:p>
            <a:pPr>
              <a:lnSpc>
                <a:spcPct val="120000"/>
              </a:lnSpc>
              <a:buFontTx/>
              <a:buChar char="-"/>
            </a:pPr>
            <a:r>
              <a:rPr lang="fr-FR" sz="2800" dirty="0" smtClean="0">
                <a:latin typeface="Times New Roman" pitchFamily="18" charset="0"/>
                <a:cs typeface="Times New Roman" pitchFamily="18" charset="0"/>
              </a:rPr>
              <a:t>Graminées; Papilionacées; Crucifères; Ombellifères; Composées; Légumineuses; Solanacées; Chénopodiacées; Labiées; Malvacées….</a:t>
            </a:r>
            <a:r>
              <a:rPr lang="fr-FR" sz="2800" dirty="0" err="1" smtClean="0">
                <a:latin typeface="Times New Roman" pitchFamily="18" charset="0"/>
                <a:cs typeface="Times New Roman" pitchFamily="18" charset="0"/>
              </a:rPr>
              <a:t>etc</a:t>
            </a:r>
            <a:r>
              <a:rPr lang="fr-FR" sz="2800" dirty="0" smtClean="0">
                <a:latin typeface="Times New Roman" pitchFamily="18" charset="0"/>
                <a:cs typeface="Times New Roman" pitchFamily="18" charset="0"/>
              </a:rPr>
              <a:t>,</a:t>
            </a:r>
          </a:p>
          <a:p>
            <a:pPr marL="0" indent="0">
              <a:lnSpc>
                <a:spcPct val="120000"/>
              </a:lnSpc>
              <a:buNone/>
            </a:pPr>
            <a:r>
              <a:rPr lang="fr-FR" sz="2800" dirty="0" smtClean="0">
                <a:latin typeface="Times New Roman" pitchFamily="18" charset="0"/>
                <a:cs typeface="Times New Roman" pitchFamily="18" charset="0"/>
              </a:rPr>
              <a:t>Actuellement , dans la nouvelle classification ( Monocots, </a:t>
            </a:r>
            <a:r>
              <a:rPr lang="fr-FR" sz="2800" dirty="0" err="1">
                <a:latin typeface="Times New Roman" pitchFamily="18" charset="0"/>
                <a:cs typeface="Times New Roman" pitchFamily="18" charset="0"/>
              </a:rPr>
              <a:t>E</a:t>
            </a:r>
            <a:r>
              <a:rPr lang="fr-FR" sz="2800" dirty="0" err="1" smtClean="0">
                <a:latin typeface="Times New Roman" pitchFamily="18" charset="0"/>
                <a:cs typeface="Times New Roman" pitchFamily="18" charset="0"/>
              </a:rPr>
              <a:t>udicots</a:t>
            </a:r>
            <a:r>
              <a:rPr lang="fr-FR" sz="2800" dirty="0" smtClean="0">
                <a:latin typeface="Times New Roman" pitchFamily="18" charset="0"/>
                <a:cs typeface="Times New Roman" pitchFamily="18" charset="0"/>
              </a:rPr>
              <a:t>), ces mêmes familles possèdent un deuxième synonyme selon la classification phylogénétique.</a:t>
            </a:r>
          </a:p>
          <a:p>
            <a:pPr marL="0" indent="0">
              <a:lnSpc>
                <a:spcPct val="120000"/>
              </a:lnSpc>
              <a:buNone/>
            </a:pPr>
            <a:r>
              <a:rPr lang="fr-FR" sz="2800" dirty="0" smtClean="0">
                <a:latin typeface="Times New Roman" pitchFamily="18" charset="0"/>
                <a:cs typeface="Times New Roman" pitchFamily="18" charset="0"/>
              </a:rPr>
              <a:t>  </a:t>
            </a:r>
          </a:p>
          <a:p>
            <a:pPr marL="0" indent="0">
              <a:lnSpc>
                <a:spcPct val="120000"/>
              </a:lnSpc>
              <a:buNone/>
            </a:pPr>
            <a:endParaRPr lang="fr-FR" sz="2800" dirty="0" smtClean="0">
              <a:latin typeface="Times New Roman" pitchFamily="18" charset="0"/>
              <a:cs typeface="Times New Roman" pitchFamily="18" charset="0"/>
            </a:endParaRPr>
          </a:p>
          <a:p>
            <a:pPr marL="0" indent="0">
              <a:lnSpc>
                <a:spcPct val="120000"/>
              </a:lnSpc>
              <a:buNone/>
            </a:pPr>
            <a:r>
              <a:rPr lang="fr-FR" sz="2800" dirty="0" smtClean="0">
                <a:latin typeface="Times New Roman" pitchFamily="18" charset="0"/>
                <a:cs typeface="Times New Roman" pitchFamily="18" charset="0"/>
              </a:rPr>
              <a:t> </a:t>
            </a:r>
          </a:p>
          <a:p>
            <a:pPr marL="0" indent="0">
              <a:buNone/>
            </a:pPr>
            <a:endParaRPr lang="fr-FR" sz="2800" dirty="0"/>
          </a:p>
        </p:txBody>
      </p:sp>
    </p:spTree>
    <p:extLst>
      <p:ext uri="{BB962C8B-B14F-4D97-AF65-F5344CB8AC3E}">
        <p14:creationId xmlns:p14="http://schemas.microsoft.com/office/powerpoint/2010/main" xmlns="" val="4161864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TotalTime>
  <Words>2418</Words>
  <Application>Microsoft Office PowerPoint</Application>
  <PresentationFormat>Affichage à l'écran (4:3)</PresentationFormat>
  <Paragraphs>344</Paragraphs>
  <Slides>46</Slides>
  <Notes>1</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Thème Office</vt:lpstr>
      <vt:lpstr>Diapositive 1</vt:lpstr>
      <vt:lpstr>Diapositive 2</vt:lpstr>
      <vt:lpstr>Classification des descripteurs et choix des descripteurs</vt:lpstr>
      <vt:lpstr>Echelles d’observation</vt:lpstr>
      <vt:lpstr>Diapositive 5</vt:lpstr>
      <vt:lpstr>Echantillonnage stratifié </vt:lpstr>
      <vt:lpstr>Diapositive 7</vt:lpstr>
      <vt:lpstr>Diapositive 8</vt:lpstr>
      <vt:lpstr>Classification par Famille </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Mesures de la biodiversité α, β et γ</vt:lpstr>
      <vt:lpstr>Mesures de la biodiversité α, β et γ</vt:lpstr>
      <vt:lpstr>Mesures de la biodiversité α, β et γ</vt:lpstr>
      <vt:lpstr>Mesures de la biodiversité α, β et γ</vt:lpstr>
      <vt:lpstr>Mesures de la biodiversité α, β et γ</vt:lpstr>
      <vt:lpstr>Mesures de la biodiversité α, β et γ</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xphtx</dc:creator>
  <cp:lastModifiedBy>xphtx</cp:lastModifiedBy>
  <cp:revision>101</cp:revision>
  <dcterms:created xsi:type="dcterms:W3CDTF">2017-02-18T09:18:57Z</dcterms:created>
  <dcterms:modified xsi:type="dcterms:W3CDTF">2020-02-19T18:28:16Z</dcterms:modified>
</cp:coreProperties>
</file>