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7" r:id="rId5"/>
    <p:sldId id="328" r:id="rId6"/>
    <p:sldId id="280" r:id="rId7"/>
    <p:sldId id="290" r:id="rId8"/>
    <p:sldId id="322" r:id="rId9"/>
    <p:sldId id="325" r:id="rId10"/>
    <p:sldId id="326" r:id="rId11"/>
    <p:sldId id="327" r:id="rId12"/>
    <p:sldId id="292" r:id="rId13"/>
    <p:sldId id="293" r:id="rId14"/>
    <p:sldId id="294" r:id="rId15"/>
    <p:sldId id="295" r:id="rId16"/>
    <p:sldId id="296" r:id="rId17"/>
    <p:sldId id="297" r:id="rId18"/>
    <p:sldId id="298" r:id="rId19"/>
    <p:sldId id="324" r:id="rId20"/>
    <p:sldId id="299" r:id="rId21"/>
    <p:sldId id="300" r:id="rId22"/>
    <p:sldId id="301" r:id="rId23"/>
    <p:sldId id="302" r:id="rId24"/>
    <p:sldId id="303" r:id="rId25"/>
    <p:sldId id="304" r:id="rId26"/>
    <p:sldId id="305" r:id="rId27"/>
    <p:sldId id="309" r:id="rId28"/>
    <p:sldId id="311" r:id="rId29"/>
    <p:sldId id="312" r:id="rId30"/>
    <p:sldId id="310" r:id="rId31"/>
    <p:sldId id="313" r:id="rId32"/>
    <p:sldId id="282" r:id="rId33"/>
    <p:sldId id="306" r:id="rId34"/>
    <p:sldId id="307" r:id="rId35"/>
    <p:sldId id="308" r:id="rId36"/>
    <p:sldId id="317" r:id="rId37"/>
    <p:sldId id="291" r:id="rId38"/>
    <p:sldId id="314" r:id="rId39"/>
    <p:sldId id="329" r:id="rId40"/>
    <p:sldId id="330" r:id="rId41"/>
    <p:sldId id="315" r:id="rId42"/>
    <p:sldId id="316" r:id="rId43"/>
    <p:sldId id="318" r:id="rId44"/>
    <p:sldId id="319" r:id="rId45"/>
    <p:sldId id="331" r:id="rId46"/>
    <p:sldId id="333" r:id="rId47"/>
    <p:sldId id="334" r:id="rId48"/>
    <p:sldId id="33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9" d="100"/>
          <a:sy n="99" d="100"/>
        </p:scale>
        <p:origin x="67" y="4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12/25/2023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40.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684212" y="685799"/>
            <a:ext cx="8001000"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mtClean="0"/>
              <a:t>control system and regularization</a:t>
            </a:r>
            <a:endParaRPr lang="fr-FR" dirty="0"/>
          </a:p>
        </p:txBody>
      </p:sp>
      <p:sp>
        <p:nvSpPr>
          <p:cNvPr id="8" name="Sous-titre 2"/>
          <p:cNvSpPr txBox="1">
            <a:spLocks/>
          </p:cNvSpPr>
          <p:nvPr/>
        </p:nvSpPr>
        <p:spPr>
          <a:xfrm>
            <a:off x="684212" y="3843867"/>
            <a:ext cx="6400800"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fr-FR" smtClean="0"/>
              <a:t>BE521 _ L3</a:t>
            </a:r>
          </a:p>
          <a:p>
            <a:endParaRPr lang="fr-FR" smtClean="0"/>
          </a:p>
          <a:p>
            <a:r>
              <a:rPr lang="fr-FR" smtClean="0"/>
              <a:t>Produced by:</a:t>
            </a:r>
          </a:p>
          <a:p>
            <a:r>
              <a:rPr lang="fr-FR" smtClean="0"/>
              <a:t>Mme Iles Amel</a:t>
            </a:r>
            <a:endParaRPr lang="fr-FR" dirty="0"/>
          </a:p>
        </p:txBody>
      </p:sp>
      <p:sp>
        <p:nvSpPr>
          <p:cNvPr id="9" name="Rectangle 8"/>
          <p:cNvSpPr/>
          <p:nvPr/>
        </p:nvSpPr>
        <p:spPr>
          <a:xfrm>
            <a:off x="5533670" y="396010"/>
            <a:ext cx="5423280"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fr-FR"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 </a:t>
            </a:r>
            <a:r>
              <a:rPr lang="ar-SA"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rPr>
              <a:t>بسم الله الرحمن الرحيم</a:t>
            </a:r>
            <a:endParaRPr lang="fr-FR"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2">
                    <a:satMod val="175000"/>
                    <a:alpha val="40000"/>
                  </a:schemeClr>
                </a:glow>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89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76028" y="535975"/>
            <a:ext cx="5990522" cy="4377803"/>
          </a:xfrm>
        </p:spPr>
        <p:txBody>
          <a:bodyPr>
            <a:normAutofit/>
          </a:bodyPr>
          <a:lstStyle/>
          <a:p>
            <a:r>
              <a:rPr lang="en-US" dirty="0" smtClean="0"/>
              <a:t>Example 2: Zero at origin</a:t>
            </a:r>
          </a:p>
          <a:p>
            <a:r>
              <a:rPr lang="en-US" dirty="0" smtClean="0"/>
              <a:t>Consider </a:t>
            </a:r>
            <a:r>
              <a:rPr lang="en-US" dirty="0"/>
              <a:t>the open loop transfer function </a:t>
            </a:r>
            <a:r>
              <a:rPr lang="en-US" dirty="0" smtClean="0"/>
              <a:t>G(p)H(p)=</a:t>
            </a:r>
            <a:r>
              <a:rPr lang="en-US" dirty="0"/>
              <a:t>p</a:t>
            </a:r>
            <a:r>
              <a:rPr lang="en-US" dirty="0" smtClean="0"/>
              <a:t> </a:t>
            </a:r>
          </a:p>
          <a:p>
            <a:endParaRPr lang="en-US" dirty="0"/>
          </a:p>
          <a:p>
            <a:pPr marL="285750" indent="-285750">
              <a:buFont typeface="Arial" panose="020B0604020202020204" pitchFamily="34" charset="0"/>
              <a:buChar char="•"/>
            </a:pPr>
            <a:r>
              <a:rPr lang="fr-FR" dirty="0"/>
              <a:t>Magnitude M=20log</a:t>
            </a:r>
            <a:r>
              <a:rPr lang="el-GR" dirty="0"/>
              <a:t>ω </a:t>
            </a:r>
            <a:r>
              <a:rPr lang="fr-FR" dirty="0"/>
              <a:t>dB </a:t>
            </a:r>
          </a:p>
          <a:p>
            <a:pPr marL="285750" indent="-285750">
              <a:buFont typeface="Arial" panose="020B0604020202020204" pitchFamily="34" charset="0"/>
              <a:buChar char="•"/>
            </a:pPr>
            <a:r>
              <a:rPr lang="fr-FR" dirty="0"/>
              <a:t>Phase angle </a:t>
            </a:r>
            <a:r>
              <a:rPr lang="el-GR" dirty="0" smtClean="0"/>
              <a:t>ϕ=90</a:t>
            </a:r>
            <a:r>
              <a:rPr lang="fr-FR" dirty="0"/>
              <a:t>°</a:t>
            </a:r>
            <a:r>
              <a:rPr lang="el-GR" dirty="0" smtClean="0"/>
              <a:t> </a:t>
            </a:r>
            <a:endParaRPr lang="fr-FR" dirty="0" smtClean="0"/>
          </a:p>
          <a:p>
            <a:pPr marL="285750" indent="-285750">
              <a:buFont typeface="Arial" panose="020B0604020202020204" pitchFamily="34" charset="0"/>
              <a:buChar char="•"/>
            </a:pPr>
            <a:endParaRPr lang="el-GR" dirty="0"/>
          </a:p>
          <a:p>
            <a:r>
              <a:rPr lang="en-US" dirty="0"/>
              <a:t>At ω=0.1rad/sec, the magnitude is -20 </a:t>
            </a:r>
            <a:r>
              <a:rPr lang="en-US" dirty="0" err="1"/>
              <a:t>dB.</a:t>
            </a:r>
            <a:r>
              <a:rPr lang="en-US" dirty="0"/>
              <a:t> </a:t>
            </a:r>
          </a:p>
          <a:p>
            <a:r>
              <a:rPr lang="en-US" dirty="0"/>
              <a:t>At ω=1rad/sec, the magnitude is 0 </a:t>
            </a:r>
            <a:r>
              <a:rPr lang="en-US" dirty="0" err="1"/>
              <a:t>dB.</a:t>
            </a:r>
            <a:r>
              <a:rPr lang="en-US" dirty="0"/>
              <a:t> </a:t>
            </a:r>
          </a:p>
          <a:p>
            <a:r>
              <a:rPr lang="en-US" dirty="0"/>
              <a:t>At ω=10 rad/sec, the magnitude is 20 </a:t>
            </a:r>
            <a:r>
              <a:rPr lang="en-US" dirty="0" err="1"/>
              <a:t>dB.</a:t>
            </a:r>
            <a:r>
              <a:rPr lang="en-US" dirty="0"/>
              <a:t> </a:t>
            </a:r>
          </a:p>
          <a:p>
            <a:endParaRPr lang="fr-FR" dirty="0"/>
          </a:p>
        </p:txBody>
      </p:sp>
      <p:pic>
        <p:nvPicPr>
          <p:cNvPr id="4" name="Image 3"/>
          <p:cNvPicPr>
            <a:picLocks noChangeAspect="1"/>
          </p:cNvPicPr>
          <p:nvPr/>
        </p:nvPicPr>
        <p:blipFill>
          <a:blip r:embed="rId2"/>
          <a:stretch>
            <a:fillRect/>
          </a:stretch>
        </p:blipFill>
        <p:spPr>
          <a:xfrm>
            <a:off x="6266550" y="536816"/>
            <a:ext cx="5811008" cy="6038445"/>
          </a:xfrm>
          <a:prstGeom prst="rect">
            <a:avLst/>
          </a:prstGeom>
        </p:spPr>
      </p:pic>
      <p:sp>
        <p:nvSpPr>
          <p:cNvPr id="5" name="Rectangle 4"/>
          <p:cNvSpPr/>
          <p:nvPr/>
        </p:nvSpPr>
        <p:spPr>
          <a:xfrm>
            <a:off x="312517" y="4357995"/>
            <a:ext cx="5482542" cy="1477328"/>
          </a:xfrm>
          <a:prstGeom prst="rect">
            <a:avLst/>
          </a:prstGeom>
        </p:spPr>
        <p:txBody>
          <a:bodyPr wrap="square">
            <a:spAutoFit/>
          </a:bodyPr>
          <a:lstStyle/>
          <a:p>
            <a:r>
              <a:rPr lang="en-US" dirty="0">
                <a:solidFill>
                  <a:srgbClr val="000000"/>
                </a:solidFill>
                <a:latin typeface="Calibri" panose="020F0502020204030204" pitchFamily="34" charset="0"/>
              </a:rPr>
              <a:t>The magnitude plot is a line, which is having a slope of 20 dB/</a:t>
            </a:r>
            <a:r>
              <a:rPr lang="en-US" dirty="0" err="1">
                <a:solidFill>
                  <a:srgbClr val="000000"/>
                </a:solidFill>
                <a:latin typeface="Calibri" panose="020F0502020204030204" pitchFamily="34" charset="0"/>
              </a:rPr>
              <a:t>dec.</a:t>
            </a:r>
            <a:r>
              <a:rPr lang="en-US" dirty="0">
                <a:solidFill>
                  <a:srgbClr val="000000"/>
                </a:solidFill>
                <a:latin typeface="Calibri" panose="020F0502020204030204" pitchFamily="34" charset="0"/>
              </a:rPr>
              <a:t> This line started at ω=0.1rad/sec having a magnitude of -20 dB and it continues on the same slope. It is touching 0 dB line at ω=1 rad/sec.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In </a:t>
            </a:r>
            <a:r>
              <a:rPr lang="en-US" dirty="0">
                <a:solidFill>
                  <a:srgbClr val="000000"/>
                </a:solidFill>
                <a:latin typeface="Calibri" panose="020F0502020204030204" pitchFamily="34" charset="0"/>
              </a:rPr>
              <a:t>this case, the phase plot is 90</a:t>
            </a:r>
            <a:r>
              <a:rPr lang="en-US" sz="1100" dirty="0">
                <a:solidFill>
                  <a:srgbClr val="000000"/>
                </a:solidFill>
                <a:latin typeface="Calibri" panose="020F0502020204030204" pitchFamily="34" charset="0"/>
              </a:rPr>
              <a:t>0 </a:t>
            </a:r>
            <a:r>
              <a:rPr lang="en-US" dirty="0">
                <a:solidFill>
                  <a:srgbClr val="000000"/>
                </a:solidFill>
                <a:latin typeface="Calibri" panose="020F0502020204030204" pitchFamily="34" charset="0"/>
              </a:rPr>
              <a:t>line. </a:t>
            </a:r>
            <a:endParaRPr lang="fr-FR" dirty="0"/>
          </a:p>
        </p:txBody>
      </p:sp>
    </p:spTree>
    <p:extLst>
      <p:ext uri="{BB962C8B-B14F-4D97-AF65-F5344CB8AC3E}">
        <p14:creationId xmlns:p14="http://schemas.microsoft.com/office/powerpoint/2010/main" val="1437220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392379" y="761041"/>
                <a:ext cx="8534400" cy="1498600"/>
              </a:xfrm>
            </p:spPr>
            <p:txBody>
              <a:bodyPr>
                <a:normAutofit fontScale="92500" lnSpcReduction="10000"/>
              </a:bodyPr>
              <a:lstStyle/>
              <a:p>
                <a:r>
                  <a:rPr lang="en-US" dirty="0" smtClean="0"/>
                  <a:t>Example 3: Simple zero</a:t>
                </a:r>
              </a:p>
              <a:p>
                <a:r>
                  <a:rPr lang="en-US" dirty="0" smtClean="0"/>
                  <a:t>Consider </a:t>
                </a:r>
                <a:r>
                  <a:rPr lang="en-US" dirty="0"/>
                  <a:t>the open loop transfer function </a:t>
                </a:r>
                <a:r>
                  <a:rPr lang="en-US" dirty="0" smtClean="0"/>
                  <a:t>T(p)=</a:t>
                </a:r>
                <a:r>
                  <a:rPr lang="en-US" dirty="0" smtClean="0"/>
                  <a:t>1+pT. </a:t>
                </a:r>
                <a:endParaRPr lang="en-US" dirty="0"/>
              </a:p>
              <a:p>
                <a:r>
                  <a:rPr lang="fr-FR" dirty="0" smtClean="0"/>
                  <a:t>Magnitude M(</a:t>
                </a:r>
                <a:r>
                  <a:rPr lang="fr-FR" dirty="0" err="1" smtClean="0"/>
                  <a:t>db</a:t>
                </a:r>
                <a:r>
                  <a:rPr lang="fr-FR" dirty="0" smtClean="0"/>
                  <a:t>)=20 log</a:t>
                </a:r>
                <a14:m>
                  <m:oMath xmlns:m="http://schemas.openxmlformats.org/officeDocument/2006/math">
                    <m:rad>
                      <m:radPr>
                        <m:degHide m:val="on"/>
                        <m:ctrlPr>
                          <a:rPr lang="fr-FR" i="1" smtClean="0">
                            <a:latin typeface="Cambria Math" panose="02040503050406030204" pitchFamily="18" charset="0"/>
                          </a:rPr>
                        </m:ctrlPr>
                      </m:radPr>
                      <m:deg/>
                      <m:e>
                        <m:r>
                          <a:rPr lang="fr-FR" b="0" i="1" smtClean="0">
                            <a:latin typeface="Cambria Math" panose="02040503050406030204" pitchFamily="18" charset="0"/>
                          </a:rPr>
                          <m:t>1+</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𝑤</m:t>
                            </m:r>
                          </m:e>
                          <m:sup>
                            <m:r>
                              <a:rPr lang="fr-FR" b="0" i="1" smtClean="0">
                                <a:latin typeface="Cambria Math" panose="02040503050406030204" pitchFamily="18" charset="0"/>
                              </a:rPr>
                              <m:t>2</m:t>
                            </m:r>
                          </m:sup>
                        </m:sSup>
                        <m:sSup>
                          <m:sSupPr>
                            <m:ctrlPr>
                              <a:rPr lang="fr-FR" b="0" i="1" smtClean="0">
                                <a:latin typeface="Cambria Math" panose="02040503050406030204" pitchFamily="18" charset="0"/>
                              </a:rPr>
                            </m:ctrlPr>
                          </m:sSupPr>
                          <m:e>
                            <m:r>
                              <m:rPr>
                                <m:nor/>
                              </m:rPr>
                              <a:rPr lang="el-GR" i="1" dirty="0">
                                <a:latin typeface="Cambria Math" panose="02040503050406030204" pitchFamily="18" charset="0"/>
                                <a:ea typeface="Cambria Math" panose="02040503050406030204" pitchFamily="18" charset="0"/>
                              </a:rPr>
                              <m:t>τ</m:t>
                            </m:r>
                          </m:e>
                          <m:sup>
                            <m:r>
                              <a:rPr lang="fr-FR" b="0" i="1" smtClean="0">
                                <a:latin typeface="Cambria Math" panose="02040503050406030204" pitchFamily="18" charset="0"/>
                              </a:rPr>
                              <m:t>2</m:t>
                            </m:r>
                          </m:sup>
                        </m:sSup>
                      </m:e>
                    </m:rad>
                  </m:oMath>
                </a14:m>
                <a:r>
                  <a:rPr lang="fr-FR" dirty="0" smtClean="0"/>
                  <a:t> dB</a:t>
                </a:r>
                <a:endParaRPr lang="fr-FR" dirty="0" smtClean="0"/>
              </a:p>
              <a:p>
                <a:r>
                  <a:rPr lang="fr-FR" dirty="0"/>
                  <a:t>Phase </a:t>
                </a:r>
                <a:r>
                  <a:rPr lang="fr-FR" dirty="0" smtClean="0"/>
                  <a:t>angle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smtClean="0"/>
                  <a:t>=</a:t>
                </a:r>
                <a14:m>
                  <m:oMath xmlns:m="http://schemas.openxmlformats.org/officeDocument/2006/math">
                    <m:sSup>
                      <m:sSupPr>
                        <m:ctrlPr>
                          <a:rPr lang="fr-FR" i="1" dirty="0" smtClean="0">
                            <a:latin typeface="Cambria Math" panose="02040503050406030204" pitchFamily="18" charset="0"/>
                          </a:rPr>
                        </m:ctrlPr>
                      </m:sSupPr>
                      <m:e>
                        <m:r>
                          <a:rPr lang="fr-FR" b="0" i="1" dirty="0" smtClean="0">
                            <a:latin typeface="Cambria Math" panose="02040503050406030204" pitchFamily="18" charset="0"/>
                          </a:rPr>
                          <m:t>𝑡𝑎𝑛</m:t>
                        </m:r>
                      </m:e>
                      <m:sup>
                        <m:r>
                          <a:rPr lang="fr-FR" b="0" i="1" dirty="0" smtClean="0">
                            <a:latin typeface="Cambria Math" panose="02040503050406030204" pitchFamily="18" charset="0"/>
                          </a:rPr>
                          <m:t>−1</m:t>
                        </m:r>
                      </m:sup>
                    </m:sSup>
                    <m:r>
                      <a:rPr lang="fr-FR" b="0" i="1" dirty="0" smtClean="0">
                        <a:latin typeface="Cambria Math" panose="02040503050406030204" pitchFamily="18" charset="0"/>
                      </a:rPr>
                      <m:t>𝑤</m:t>
                    </m:r>
                    <m:r>
                      <m:rPr>
                        <m:nor/>
                      </m:rPr>
                      <a:rPr lang="el-GR" i="1" dirty="0">
                        <a:latin typeface="Cambria Math" panose="02040503050406030204" pitchFamily="18" charset="0"/>
                        <a:ea typeface="Cambria Math" panose="02040503050406030204" pitchFamily="18" charset="0"/>
                      </a:rPr>
                      <m:t>τ</m:t>
                    </m:r>
                  </m:oMath>
                </a14:m>
                <a:r>
                  <a:rPr lang="fr-FR" dirty="0" smtClean="0"/>
                  <a:t>  degrees</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392379" y="761041"/>
                <a:ext cx="8534400" cy="1498600"/>
              </a:xfrm>
              <a:blipFill>
                <a:blip r:embed="rId2"/>
                <a:stretch>
                  <a:fillRect l="-429" t="-3252" b="-2033"/>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63383" y="2878574"/>
                <a:ext cx="6223055" cy="1709186"/>
              </a:xfrm>
              <a:prstGeom prst="rect">
                <a:avLst/>
              </a:prstGeom>
            </p:spPr>
            <p:txBody>
              <a:bodyPr wrap="square">
                <a:spAutoFit/>
              </a:bodyPr>
              <a:lstStyle/>
              <a:p>
                <a:r>
                  <a:rPr lang="en-US" dirty="0" smtClean="0">
                    <a:solidFill>
                      <a:srgbClr val="000000"/>
                    </a:solidFill>
                    <a:latin typeface="Calibri" panose="020F0502020204030204" pitchFamily="34" charset="0"/>
                  </a:rPr>
                  <a:t>For w &lt;</a:t>
                </a:r>
                <a14:m>
                  <m:oMath xmlns:m="http://schemas.openxmlformats.org/officeDocument/2006/math">
                    <m:f>
                      <m:fPr>
                        <m:ctrlPr>
                          <a:rPr lang="en-US" i="1" smtClean="0">
                            <a:solidFill>
                              <a:srgbClr val="000000"/>
                            </a:solidFill>
                            <a:latin typeface="Cambria Math" panose="02040503050406030204" pitchFamily="18" charset="0"/>
                          </a:rPr>
                        </m:ctrlPr>
                      </m:fPr>
                      <m:num>
                        <m:r>
                          <a:rPr lang="fr-FR" b="0" i="1" smtClean="0">
                            <a:solidFill>
                              <a:srgbClr val="000000"/>
                            </a:solidFill>
                            <a:latin typeface="Cambria Math" panose="02040503050406030204" pitchFamily="18" charset="0"/>
                          </a:rPr>
                          <m:t>1</m:t>
                        </m:r>
                      </m:num>
                      <m:den>
                        <m:r>
                          <m:rPr>
                            <m:nor/>
                          </m:rPr>
                          <a:rPr lang="el-GR" i="1" dirty="0">
                            <a:latin typeface="Cambria Math" panose="02040503050406030204" pitchFamily="18" charset="0"/>
                            <a:ea typeface="Cambria Math" panose="02040503050406030204" pitchFamily="18" charset="0"/>
                          </a:rPr>
                          <m:t>τ</m:t>
                        </m:r>
                      </m:den>
                    </m:f>
                  </m:oMath>
                </a14:m>
                <a:r>
                  <a:rPr lang="en-US" dirty="0" smtClean="0">
                    <a:solidFill>
                      <a:srgbClr val="000000"/>
                    </a:solidFill>
                    <a:latin typeface="Calibri" panose="020F0502020204030204" pitchFamily="34" charset="0"/>
                  </a:rPr>
                  <a:t>		, </a:t>
                </a:r>
                <a:r>
                  <a:rPr lang="en-US" dirty="0">
                    <a:solidFill>
                      <a:srgbClr val="000000"/>
                    </a:solidFill>
                    <a:latin typeface="Calibri" panose="020F0502020204030204" pitchFamily="34" charset="0"/>
                  </a:rPr>
                  <a:t>the magnitude is 0 dB and phase angle is 0 degrees</a:t>
                </a:r>
                <a:r>
                  <a:rPr lang="en-US" dirty="0" smtClean="0">
                    <a:solidFill>
                      <a:srgbClr val="000000"/>
                    </a:solidFill>
                    <a:latin typeface="Calibri" panose="020F0502020204030204" pitchFamily="34" charset="0"/>
                  </a:rPr>
                  <a:t>.</a:t>
                </a:r>
              </a:p>
              <a:p>
                <a:endParaRPr lang="en-US" dirty="0" smtClean="0">
                  <a:solidFill>
                    <a:srgbClr val="000000"/>
                  </a:solidFill>
                  <a:latin typeface="Calibri" panose="020F0502020204030204" pitchFamily="34" charset="0"/>
                </a:endParaRPr>
              </a:p>
              <a:p>
                <a:r>
                  <a:rPr lang="en-US" dirty="0" smtClean="0">
                    <a:solidFill>
                      <a:schemeClr val="bg1"/>
                    </a:solidFill>
                  </a:rPr>
                  <a:t>For	</a:t>
                </a:r>
                <a:r>
                  <a:rPr lang="en-US" dirty="0">
                    <a:solidFill>
                      <a:srgbClr val="000000"/>
                    </a:solidFill>
                    <a:latin typeface="Calibri" panose="020F0502020204030204" pitchFamily="34" charset="0"/>
                  </a:rPr>
                  <a:t>w &gt;</a:t>
                </a:r>
                <a14:m>
                  <m:oMath xmlns:m="http://schemas.openxmlformats.org/officeDocument/2006/math">
                    <m:f>
                      <m:fPr>
                        <m:ctrlPr>
                          <a:rPr lang="en-US" i="1">
                            <a:solidFill>
                              <a:srgbClr val="000000"/>
                            </a:solidFill>
                            <a:latin typeface="Cambria Math" panose="02040503050406030204" pitchFamily="18" charset="0"/>
                          </a:rPr>
                        </m:ctrlPr>
                      </m:fPr>
                      <m:num>
                        <m:r>
                          <a:rPr lang="fr-FR" i="1">
                            <a:solidFill>
                              <a:srgbClr val="000000"/>
                            </a:solidFill>
                            <a:latin typeface="Cambria Math" panose="02040503050406030204" pitchFamily="18" charset="0"/>
                          </a:rPr>
                          <m:t>1</m:t>
                        </m:r>
                      </m:num>
                      <m:den>
                        <m:r>
                          <m:rPr>
                            <m:nor/>
                          </m:rPr>
                          <a:rPr lang="el-GR" i="1" dirty="0">
                            <a:latin typeface="Cambria Math" panose="02040503050406030204" pitchFamily="18" charset="0"/>
                            <a:ea typeface="Cambria Math" panose="02040503050406030204" pitchFamily="18" charset="0"/>
                          </a:rPr>
                          <m:t>τ</m:t>
                        </m:r>
                      </m:den>
                    </m:f>
                  </m:oMath>
                </a14:m>
                <a:r>
                  <a:rPr lang="en-US" dirty="0">
                    <a:solidFill>
                      <a:srgbClr val="000000"/>
                    </a:solidFill>
                    <a:latin typeface="Calibri" panose="020F0502020204030204" pitchFamily="34" charset="0"/>
                  </a:rPr>
                  <a:t>	</a:t>
                </a:r>
                <a:r>
                  <a:rPr lang="en-US" dirty="0" smtClean="0">
                    <a:solidFill>
                      <a:schemeClr val="bg1"/>
                    </a:solidFill>
                  </a:rPr>
                  <a:t> </a:t>
                </a:r>
                <a:r>
                  <a:rPr lang="en-US" dirty="0">
                    <a:solidFill>
                      <a:schemeClr val="bg1"/>
                    </a:solidFill>
                  </a:rPr>
                  <a:t>, the magnitude is 20logωτ dB and phase angle is </a:t>
                </a:r>
                <a:r>
                  <a:rPr lang="en-US" dirty="0" smtClean="0">
                    <a:solidFill>
                      <a:schemeClr val="bg1"/>
                    </a:solidFill>
                  </a:rPr>
                  <a:t>90°.</a:t>
                </a:r>
                <a:endParaRPr lang="fr-FR" dirty="0">
                  <a:solidFill>
                    <a:schemeClr val="bg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63383" y="2878574"/>
                <a:ext cx="6223055" cy="1709186"/>
              </a:xfrm>
              <a:prstGeom prst="rect">
                <a:avLst/>
              </a:prstGeom>
              <a:blipFill>
                <a:blip r:embed="rId3"/>
                <a:stretch>
                  <a:fillRect l="-784" b="-4270"/>
                </a:stretch>
              </a:blipFill>
            </p:spPr>
            <p:txBody>
              <a:bodyPr/>
              <a:lstStyle/>
              <a:p>
                <a:r>
                  <a:rPr lang="fr-FR">
                    <a:noFill/>
                  </a:rPr>
                  <a:t> </a:t>
                </a:r>
              </a:p>
            </p:txBody>
          </p:sp>
        </mc:Fallback>
      </mc:AlternateContent>
      <p:pic>
        <p:nvPicPr>
          <p:cNvPr id="9" name="Image 8"/>
          <p:cNvPicPr>
            <a:picLocks noChangeAspect="1"/>
          </p:cNvPicPr>
          <p:nvPr/>
        </p:nvPicPr>
        <p:blipFill>
          <a:blip r:embed="rId4"/>
          <a:stretch>
            <a:fillRect/>
          </a:stretch>
        </p:blipFill>
        <p:spPr>
          <a:xfrm>
            <a:off x="6931080" y="1158535"/>
            <a:ext cx="5006283" cy="4837849"/>
          </a:xfrm>
          <a:prstGeom prst="rect">
            <a:avLst/>
          </a:prstGeom>
        </p:spPr>
      </p:pic>
      <p:sp>
        <p:nvSpPr>
          <p:cNvPr id="10" name="Rectangle 9"/>
          <p:cNvSpPr/>
          <p:nvPr/>
        </p:nvSpPr>
        <p:spPr>
          <a:xfrm>
            <a:off x="479729" y="4360109"/>
            <a:ext cx="6096000" cy="1477328"/>
          </a:xfrm>
          <a:prstGeom prst="rect">
            <a:avLst/>
          </a:prstGeom>
        </p:spPr>
        <p:txBody>
          <a:bodyPr>
            <a:spAutoFit/>
          </a:bodyPr>
          <a:lstStyle/>
          <a:p>
            <a:pPr algn="just"/>
            <a:r>
              <a:rPr lang="en-US" dirty="0">
                <a:solidFill>
                  <a:srgbClr val="000000"/>
                </a:solidFill>
                <a:latin typeface="Calibri" panose="020F0502020204030204" pitchFamily="34" charset="0"/>
              </a:rPr>
              <a:t>The magnitude plot is having magnitude of 0 dB </a:t>
            </a:r>
            <a:r>
              <a:rPr lang="en-US" dirty="0" smtClean="0">
                <a:solidFill>
                  <a:srgbClr val="000000"/>
                </a:solidFill>
                <a:latin typeface="Calibri" panose="020F0502020204030204" pitchFamily="34" charset="0"/>
              </a:rPr>
              <a:t>up to ω=1/τ </a:t>
            </a:r>
            <a:r>
              <a:rPr lang="en-US" dirty="0">
                <a:solidFill>
                  <a:srgbClr val="000000"/>
                </a:solidFill>
                <a:latin typeface="Calibri" panose="020F0502020204030204" pitchFamily="34" charset="0"/>
              </a:rPr>
              <a:t>rad/sec. From </a:t>
            </a:r>
            <a:r>
              <a:rPr lang="en-US" dirty="0" smtClean="0">
                <a:solidFill>
                  <a:srgbClr val="000000"/>
                </a:solidFill>
                <a:latin typeface="Calibri" panose="020F0502020204030204" pitchFamily="34" charset="0"/>
              </a:rPr>
              <a:t>ω=1/τ </a:t>
            </a:r>
            <a:r>
              <a:rPr lang="en-US" dirty="0">
                <a:solidFill>
                  <a:srgbClr val="000000"/>
                </a:solidFill>
                <a:latin typeface="Calibri" panose="020F0502020204030204" pitchFamily="34" charset="0"/>
              </a:rPr>
              <a:t>rad/sec, it is having a slope of 20 dB/</a:t>
            </a:r>
            <a:r>
              <a:rPr lang="en-US" dirty="0" err="1">
                <a:solidFill>
                  <a:srgbClr val="000000"/>
                </a:solidFill>
                <a:latin typeface="Calibri" panose="020F0502020204030204" pitchFamily="34" charset="0"/>
              </a:rPr>
              <a:t>dec.</a:t>
            </a:r>
            <a:r>
              <a:rPr lang="en-US" dirty="0">
                <a:solidFill>
                  <a:srgbClr val="000000"/>
                </a:solidFill>
                <a:latin typeface="Calibri" panose="020F0502020204030204" pitchFamily="34" charset="0"/>
              </a:rPr>
              <a:t> In this case, the phase plot is having phase angle of 0 degrees up to </a:t>
            </a:r>
            <a:r>
              <a:rPr lang="en-US" dirty="0" smtClean="0">
                <a:solidFill>
                  <a:srgbClr val="000000"/>
                </a:solidFill>
                <a:latin typeface="Calibri" panose="020F0502020204030204" pitchFamily="34" charset="0"/>
              </a:rPr>
              <a:t>ω=1/τ </a:t>
            </a:r>
            <a:r>
              <a:rPr lang="en-US" dirty="0">
                <a:solidFill>
                  <a:srgbClr val="000000"/>
                </a:solidFill>
                <a:latin typeface="Calibri" panose="020F0502020204030204" pitchFamily="34" charset="0"/>
              </a:rPr>
              <a:t>rad/sec and from here, it is having phase angle of 90</a:t>
            </a:r>
            <a:r>
              <a:rPr lang="en-US" sz="1100" dirty="0">
                <a:solidFill>
                  <a:srgbClr val="000000"/>
                </a:solidFill>
                <a:latin typeface="Calibri" panose="020F0502020204030204" pitchFamily="34" charset="0"/>
              </a:rPr>
              <a:t>0</a:t>
            </a:r>
            <a:r>
              <a:rPr lang="en-US" dirty="0">
                <a:solidFill>
                  <a:srgbClr val="000000"/>
                </a:solidFill>
                <a:latin typeface="Calibri" panose="020F0502020204030204" pitchFamily="34" charset="0"/>
              </a:rPr>
              <a:t>. This Bode plot is called the </a:t>
            </a:r>
            <a:r>
              <a:rPr lang="en-US" b="1" dirty="0">
                <a:solidFill>
                  <a:srgbClr val="000000"/>
                </a:solidFill>
                <a:latin typeface="Calibri" panose="020F0502020204030204" pitchFamily="34" charset="0"/>
              </a:rPr>
              <a:t>asymptotic Bode plot</a:t>
            </a:r>
            <a:r>
              <a:rPr lang="en-US" dirty="0">
                <a:solidFill>
                  <a:srgbClr val="000000"/>
                </a:solidFill>
                <a:latin typeface="Calibri" panose="020F0502020204030204" pitchFamily="34" charset="0"/>
              </a:rPr>
              <a:t>. </a:t>
            </a:r>
            <a:endParaRPr lang="fr-FR" dirty="0"/>
          </a:p>
        </p:txBody>
      </p:sp>
    </p:spTree>
    <p:extLst>
      <p:ext uri="{BB962C8B-B14F-4D97-AF65-F5344CB8AC3E}">
        <p14:creationId xmlns:p14="http://schemas.microsoft.com/office/powerpoint/2010/main" val="48764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577046"/>
            <a:ext cx="8534401" cy="594932"/>
          </a:xfrm>
        </p:spPr>
        <p:txBody>
          <a:bodyPr>
            <a:normAutofit fontScale="90000"/>
          </a:bodyPr>
          <a:lstStyle/>
          <a:p>
            <a:r>
              <a:rPr lang="en-US" dirty="0"/>
              <a:t>Example </a:t>
            </a:r>
            <a:r>
              <a:rPr lang="en-US" dirty="0" smtClean="0"/>
              <a:t>4: </a:t>
            </a:r>
            <a:r>
              <a:rPr lang="en-US" dirty="0"/>
              <a:t>Simple </a:t>
            </a:r>
            <a:r>
              <a:rPr lang="en-US" dirty="0" smtClean="0"/>
              <a:t>pole</a:t>
            </a:r>
            <a:endParaRPr lang="en-US" dirty="0"/>
          </a:p>
        </p:txBody>
      </p:sp>
      <p:sp>
        <p:nvSpPr>
          <p:cNvPr id="3" name="Espace réservé du texte 2"/>
          <p:cNvSpPr>
            <a:spLocks noGrp="1"/>
          </p:cNvSpPr>
          <p:nvPr>
            <p:ph type="body" idx="1"/>
          </p:nvPr>
        </p:nvSpPr>
        <p:spPr>
          <a:xfrm>
            <a:off x="386752" y="2859853"/>
            <a:ext cx="8534400" cy="694386"/>
          </a:xfrm>
        </p:spPr>
        <p:txBody>
          <a:bodyPr>
            <a:normAutofit/>
          </a:bodyPr>
          <a:lstStyle/>
          <a:p>
            <a:r>
              <a:rPr lang="en-US" sz="2400" dirty="0">
                <a:solidFill>
                  <a:srgbClr val="000000"/>
                </a:solidFill>
                <a:latin typeface="Calibri" panose="020F0502020204030204" pitchFamily="34" charset="0"/>
              </a:rPr>
              <a:t>The magnitude plot</a:t>
            </a:r>
            <a:endParaRPr lang="fr-FR" sz="2400" dirty="0">
              <a:solidFill>
                <a:schemeClr val="tx1"/>
              </a:solidFill>
            </a:endParaRPr>
          </a:p>
        </p:txBody>
      </p:sp>
      <mc:AlternateContent xmlns:mc="http://schemas.openxmlformats.org/markup-compatibility/2006">
        <mc:Choice xmlns:a14="http://schemas.microsoft.com/office/drawing/2010/main" Requires="a14">
          <p:sp>
            <p:nvSpPr>
              <p:cNvPr id="4" name="Rectangle 3"/>
              <p:cNvSpPr/>
              <p:nvPr/>
            </p:nvSpPr>
            <p:spPr>
              <a:xfrm>
                <a:off x="1193441" y="1317085"/>
                <a:ext cx="9586175" cy="799642"/>
              </a:xfrm>
              <a:prstGeom prst="rect">
                <a:avLst/>
              </a:prstGeom>
            </p:spPr>
            <p:txBody>
              <a:bodyPr wrap="square">
                <a:spAutoFit/>
              </a:bodyPr>
              <a:lstStyle/>
              <a:p>
                <a:r>
                  <a:rPr lang="fr-FR" dirty="0" smtClean="0"/>
                  <a:t>The </a:t>
                </a:r>
                <a:r>
                  <a:rPr lang="fr-FR" dirty="0"/>
                  <a:t>transfert </a:t>
                </a:r>
                <a:r>
                  <a:rPr lang="fr-FR" dirty="0" err="1" smtClean="0"/>
                  <a:t>function</a:t>
                </a:r>
                <a:r>
                  <a:rPr lang="fr-FR" dirty="0" smtClean="0"/>
                  <a:t> </a:t>
                </a:r>
                <a:r>
                  <a:rPr lang="fr-FR" dirty="0" smtClean="0"/>
                  <a:t>T(p</a:t>
                </a:r>
                <a:r>
                  <a:rPr lang="fr-FR" dirty="0" smtClean="0"/>
                  <a:t>) of the first </a:t>
                </a:r>
                <a:r>
                  <a:rPr lang="fr-FR" dirty="0" err="1" smtClean="0"/>
                  <a:t>order</a:t>
                </a:r>
                <a:r>
                  <a:rPr lang="fr-FR" dirty="0" smtClean="0"/>
                  <a:t> system </a:t>
                </a:r>
                <a:r>
                  <a:rPr lang="fr-FR" dirty="0" smtClean="0"/>
                  <a:t>: T(</a:t>
                </a:r>
                <a:r>
                  <a:rPr lang="fr-FR" dirty="0" err="1" smtClean="0"/>
                  <a:t>jw</a:t>
                </a:r>
                <a:r>
                  <a:rPr lang="fr-FR" dirty="0" smtClean="0"/>
                  <a:t>)=</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𝑘</m:t>
                        </m:r>
                      </m:num>
                      <m:den>
                        <m:r>
                          <a:rPr lang="fr-FR" b="0" i="1" smtClean="0">
                            <a:latin typeface="Cambria Math" panose="02040503050406030204" pitchFamily="18" charset="0"/>
                          </a:rPr>
                          <m:t>1+</m:t>
                        </m:r>
                        <m:r>
                          <a:rPr lang="fr-FR" b="0" i="1" smtClean="0">
                            <a:latin typeface="Cambria Math" panose="02040503050406030204" pitchFamily="18" charset="0"/>
                          </a:rPr>
                          <m:t>𝑗</m:t>
                        </m:r>
                        <m:r>
                          <m:rPr>
                            <m:nor/>
                          </m:rPr>
                          <a:rPr lang="el-GR" i="1" dirty="0">
                            <a:latin typeface="Cambria Math" panose="02040503050406030204" pitchFamily="18" charset="0"/>
                            <a:ea typeface="Cambria Math" panose="02040503050406030204" pitchFamily="18" charset="0"/>
                          </a:rPr>
                          <m:t>τ</m:t>
                        </m:r>
                        <m:r>
                          <a:rPr lang="fr-FR" b="0" i="1" smtClean="0">
                            <a:latin typeface="Cambria Math" panose="02040503050406030204" pitchFamily="18" charset="0"/>
                          </a:rPr>
                          <m:t>𝑤</m:t>
                        </m:r>
                      </m:den>
                    </m:f>
                  </m:oMath>
                </a14:m>
                <a:endParaRPr lang="fr-FR" dirty="0" smtClean="0"/>
              </a:p>
              <a:p>
                <a:r>
                  <a:rPr lang="fr-FR" dirty="0" smtClean="0"/>
                  <a:t>M(dB)=</a:t>
                </a:r>
                <a14:m>
                  <m:oMath xmlns:m="http://schemas.openxmlformats.org/officeDocument/2006/math">
                    <m:r>
                      <a:rPr lang="fr-FR" i="1">
                        <a:latin typeface="Cambria Math" panose="02040503050406030204" pitchFamily="18" charset="0"/>
                      </a:rPr>
                      <m:t>20 </m:t>
                    </m:r>
                    <m:sSub>
                      <m:sSubPr>
                        <m:ctrlPr>
                          <a:rPr lang="fr-FR" i="1" smtClean="0">
                            <a:latin typeface="Cambria Math" panose="02040503050406030204" pitchFamily="18" charset="0"/>
                          </a:rPr>
                        </m:ctrlPr>
                      </m:sSubPr>
                      <m:e>
                        <m:r>
                          <a:rPr lang="fr-FR" i="1">
                            <a:latin typeface="Cambria Math" panose="02040503050406030204" pitchFamily="18" charset="0"/>
                          </a:rPr>
                          <m:t>𝑙𝑜𝑔</m:t>
                        </m:r>
                      </m:e>
                      <m:sub>
                        <m:r>
                          <a:rPr lang="fr-FR" b="0" i="1" smtClean="0">
                            <a:latin typeface="Cambria Math" panose="02040503050406030204" pitchFamily="18" charset="0"/>
                          </a:rPr>
                          <m:t>10</m:t>
                        </m:r>
                      </m:sub>
                    </m:sSub>
                    <m:d>
                      <m:dPr>
                        <m:begChr m:val="|"/>
                        <m:endChr m:val="|"/>
                        <m:ctrlPr>
                          <a:rPr lang="fr-FR" i="1">
                            <a:latin typeface="Cambria Math" panose="02040503050406030204" pitchFamily="18" charset="0"/>
                          </a:rPr>
                        </m:ctrlPr>
                      </m:dPr>
                      <m:e>
                        <m:r>
                          <a:rPr lang="fr-FR" i="1">
                            <a:latin typeface="Cambria Math" panose="02040503050406030204" pitchFamily="18" charset="0"/>
                          </a:rPr>
                          <m:t>𝑇</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d>
                  </m:oMath>
                </a14:m>
                <a:endParaRPr lang="fr-FR" dirty="0"/>
              </a:p>
            </p:txBody>
          </p:sp>
        </mc:Choice>
        <mc:Fallback>
          <p:sp>
            <p:nvSpPr>
              <p:cNvPr id="4" name="Rectangle 3"/>
              <p:cNvSpPr>
                <a:spLocks noRot="1" noChangeAspect="1" noMove="1" noResize="1" noEditPoints="1" noAdjustHandles="1" noChangeArrowheads="1" noChangeShapeType="1" noTextEdit="1"/>
              </p:cNvSpPr>
              <p:nvPr/>
            </p:nvSpPr>
            <p:spPr>
              <a:xfrm>
                <a:off x="1193441" y="1317085"/>
                <a:ext cx="9586175" cy="799642"/>
              </a:xfrm>
              <a:prstGeom prst="rect">
                <a:avLst/>
              </a:prstGeom>
              <a:blipFill>
                <a:blip r:embed="rId2"/>
                <a:stretch>
                  <a:fillRect l="-573" b="-11450"/>
                </a:stretch>
              </a:blipFill>
            </p:spPr>
            <p:txBody>
              <a:bodyPr/>
              <a:lstStyle/>
              <a:p>
                <a:r>
                  <a:rPr lang="fr-FR">
                    <a:noFill/>
                  </a:rPr>
                  <a:t> </a:t>
                </a:r>
              </a:p>
            </p:txBody>
          </p:sp>
        </mc:Fallback>
      </mc:AlternateContent>
      <p:pic>
        <p:nvPicPr>
          <p:cNvPr id="9" name="Image 8"/>
          <p:cNvPicPr>
            <a:picLocks noChangeAspect="1"/>
          </p:cNvPicPr>
          <p:nvPr/>
        </p:nvPicPr>
        <p:blipFill>
          <a:blip r:embed="rId3"/>
          <a:stretch>
            <a:fillRect/>
          </a:stretch>
        </p:blipFill>
        <p:spPr>
          <a:xfrm>
            <a:off x="1430274" y="3712737"/>
            <a:ext cx="8782811" cy="76968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212643" y="2977858"/>
                <a:ext cx="2559483" cy="497700"/>
              </a:xfrm>
              <a:prstGeom prst="rect">
                <a:avLst/>
              </a:prstGeom>
            </p:spPr>
            <p:txBody>
              <a:bodyPr wrap="none">
                <a:spAutoFit/>
              </a:bodyPr>
              <a:lstStyle/>
              <a:p>
                <a:r>
                  <a:rPr lang="fr-FR" dirty="0" smtClean="0"/>
                  <a:t>M(dB)=</a:t>
                </a:r>
                <a14:m>
                  <m:oMath xmlns:m="http://schemas.openxmlformats.org/officeDocument/2006/math">
                    <m:r>
                      <a:rPr lang="fr-FR" i="1">
                        <a:latin typeface="Cambria Math" panose="02040503050406030204" pitchFamily="18" charset="0"/>
                      </a:rPr>
                      <m:t>20 </m:t>
                    </m:r>
                    <m:r>
                      <m:rPr>
                        <m:sty m:val="p"/>
                      </m:rPr>
                      <a:rPr lang="fr-FR" b="0" i="0" smtClean="0">
                        <a:latin typeface="Cambria Math" panose="02040503050406030204" pitchFamily="18" charset="0"/>
                      </a:rPr>
                      <m:t>log</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𝐾</m:t>
                        </m:r>
                      </m:num>
                      <m:den>
                        <m:rad>
                          <m:radPr>
                            <m:degHide m:val="on"/>
                            <m:ctrlPr>
                              <a:rPr lang="fr-FR" b="0" i="1" smtClean="0">
                                <a:latin typeface="Cambria Math" panose="02040503050406030204" pitchFamily="18" charset="0"/>
                              </a:rPr>
                            </m:ctrlPr>
                          </m:radPr>
                          <m:deg/>
                          <m:e>
                            <m:r>
                              <a:rPr lang="fr-FR" b="0" i="1" smtClean="0">
                                <a:latin typeface="Cambria Math" panose="02040503050406030204" pitchFamily="18" charset="0"/>
                              </a:rPr>
                              <m:t>1+</m:t>
                            </m:r>
                            <m:sSup>
                              <m:sSupPr>
                                <m:ctrlPr>
                                  <a:rPr lang="fr-FR" b="0" i="1" smtClean="0">
                                    <a:latin typeface="Cambria Math" panose="02040503050406030204" pitchFamily="18" charset="0"/>
                                  </a:rPr>
                                </m:ctrlPr>
                              </m:sSupPr>
                              <m:e>
                                <m:r>
                                  <m:rPr>
                                    <m:nor/>
                                  </m:rPr>
                                  <a:rPr lang="el-GR" i="1" dirty="0">
                                    <a:latin typeface="Cambria Math" panose="02040503050406030204" pitchFamily="18" charset="0"/>
                                    <a:ea typeface="Cambria Math" panose="02040503050406030204" pitchFamily="18" charset="0"/>
                                  </a:rPr>
                                  <m:t>τ</m:t>
                                </m:r>
                              </m:e>
                              <m:sup>
                                <m:r>
                                  <a:rPr lang="fr-FR" b="0" i="1" smtClean="0">
                                    <a:latin typeface="Cambria Math" panose="02040503050406030204" pitchFamily="18" charset="0"/>
                                  </a:rPr>
                                  <m:t>2</m:t>
                                </m:r>
                              </m:sup>
                            </m:sSup>
                            <m:sSup>
                              <m:sSupPr>
                                <m:ctrlPr>
                                  <a:rPr lang="fr-FR" b="0" i="1" smtClean="0">
                                    <a:latin typeface="Cambria Math" panose="02040503050406030204" pitchFamily="18" charset="0"/>
                                  </a:rPr>
                                </m:ctrlPr>
                              </m:sSupPr>
                              <m:e>
                                <m:r>
                                  <a:rPr lang="fr-FR" b="0" i="1" smtClean="0">
                                    <a:latin typeface="Cambria Math" panose="02040503050406030204" pitchFamily="18" charset="0"/>
                                  </a:rPr>
                                  <m:t>𝑤</m:t>
                                </m:r>
                              </m:e>
                              <m:sup>
                                <m:r>
                                  <a:rPr lang="fr-FR" b="0" i="1" smtClean="0">
                                    <a:latin typeface="Cambria Math" panose="02040503050406030204" pitchFamily="18" charset="0"/>
                                  </a:rPr>
                                  <m:t>2</m:t>
                                </m:r>
                              </m:sup>
                            </m:sSup>
                          </m:e>
                        </m:rad>
                      </m:den>
                    </m:f>
                    <m:r>
                      <a:rPr lang="fr-FR" b="0" i="1" smtClean="0">
                        <a:latin typeface="Cambria Math" panose="02040503050406030204" pitchFamily="18" charset="0"/>
                      </a:rPr>
                      <m:t>)</m:t>
                    </m:r>
                  </m:oMath>
                </a14:m>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4212643" y="2977858"/>
                <a:ext cx="2559483" cy="497700"/>
              </a:xfrm>
              <a:prstGeom prst="rect">
                <a:avLst/>
              </a:prstGeom>
              <a:blipFill>
                <a:blip r:embed="rId4"/>
                <a:stretch>
                  <a:fillRect l="-1905" r="-476" b="-2439"/>
                </a:stretch>
              </a:blipFill>
            </p:spPr>
            <p:txBody>
              <a:bodyPr/>
              <a:lstStyle/>
              <a:p>
                <a:r>
                  <a:rPr lang="fr-FR">
                    <a:noFill/>
                  </a:rPr>
                  <a:t> </a:t>
                </a:r>
              </a:p>
            </p:txBody>
          </p:sp>
        </mc:Fallback>
      </mc:AlternateContent>
    </p:spTree>
    <p:extLst>
      <p:ext uri="{BB962C8B-B14F-4D97-AF65-F5344CB8AC3E}">
        <p14:creationId xmlns:p14="http://schemas.microsoft.com/office/powerpoint/2010/main" val="3140146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503909" y="516228"/>
                <a:ext cx="8534400" cy="984623"/>
              </a:xfrm>
            </p:spPr>
            <p:txBody>
              <a:bodyPr>
                <a:normAutofit/>
              </a:bodyPr>
              <a:lstStyle/>
              <a:p>
                <a:r>
                  <a:rPr lang="fr-FR" dirty="0" smtClean="0">
                    <a:solidFill>
                      <a:schemeClr val="bg1"/>
                    </a:solidFill>
                  </a:rPr>
                  <a:t>If </a:t>
                </a:r>
                <a:r>
                  <a:rPr lang="fr-FR" dirty="0">
                    <a:solidFill>
                      <a:schemeClr val="bg1"/>
                    </a:solidFill>
                  </a:rPr>
                  <a:t>ω </a:t>
                </a:r>
                <a:r>
                  <a:rPr lang="fr-FR" dirty="0" smtClean="0">
                    <a:solidFill>
                      <a:schemeClr val="bg1"/>
                    </a:solidFill>
                  </a:rPr>
                  <a:t>tends </a:t>
                </a:r>
                <a:r>
                  <a:rPr lang="fr-FR" dirty="0" err="1" smtClean="0">
                    <a:solidFill>
                      <a:schemeClr val="bg1"/>
                    </a:solidFill>
                  </a:rPr>
                  <a:t>toward</a:t>
                </a:r>
                <a:r>
                  <a:rPr lang="fr-FR" dirty="0" smtClean="0">
                    <a:solidFill>
                      <a:schemeClr val="bg1"/>
                    </a:solidFill>
                  </a:rPr>
                  <a:t> 0</a:t>
                </a:r>
                <a:r>
                  <a:rPr lang="fr-FR" dirty="0">
                    <a:solidFill>
                      <a:schemeClr val="bg1"/>
                    </a:solidFill>
                  </a:rPr>
                  <a:t> </a:t>
                </a:r>
                <a:r>
                  <a:rPr lang="fr-FR" dirty="0" smtClean="0">
                    <a:solidFill>
                      <a:schemeClr val="bg1"/>
                    </a:solidFill>
                  </a:rPr>
                  <a:t>:</a:t>
                </a:r>
              </a:p>
              <a:p>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𝑤</m:t>
                        </m:r>
                      </m:e>
                      <m:sup>
                        <m:r>
                          <a:rPr lang="fr-FR" i="1">
                            <a:latin typeface="Cambria Math" panose="02040503050406030204" pitchFamily="18" charset="0"/>
                          </a:rPr>
                          <m:t>2</m:t>
                        </m:r>
                      </m:sup>
                    </m:sSup>
                    <m:sSup>
                      <m:sSupPr>
                        <m:ctrlPr>
                          <a:rPr lang="fr-FR" i="1">
                            <a:latin typeface="Cambria Math" panose="02040503050406030204" pitchFamily="18" charset="0"/>
                          </a:rPr>
                        </m:ctrlPr>
                      </m:sSupPr>
                      <m:e>
                        <m:r>
                          <m:rPr>
                            <m:nor/>
                          </m:rPr>
                          <a:rPr lang="el-GR" i="1" dirty="0">
                            <a:latin typeface="Cambria Math" panose="02040503050406030204" pitchFamily="18" charset="0"/>
                            <a:ea typeface="Cambria Math" panose="02040503050406030204" pitchFamily="18" charset="0"/>
                          </a:rPr>
                          <m:t>τ</m:t>
                        </m:r>
                      </m:e>
                      <m:sup>
                        <m:r>
                          <a:rPr lang="fr-FR" i="1">
                            <a:latin typeface="Cambria Math" panose="02040503050406030204" pitchFamily="18" charset="0"/>
                          </a:rPr>
                          <m:t>2</m:t>
                        </m:r>
                      </m:sup>
                    </m:sSup>
                    <m:r>
                      <a:rPr lang="fr-FR" b="0" i="1" smtClean="0">
                        <a:latin typeface="Cambria Math" panose="02040503050406030204" pitchFamily="18" charset="0"/>
                      </a:rPr>
                      <m:t>≪1</m:t>
                    </m:r>
                  </m:oMath>
                </a14:m>
                <a:r>
                  <a:rPr lang="fr-FR" dirty="0" smtClean="0">
                    <a:solidFill>
                      <a:schemeClr val="bg1"/>
                    </a:solidFill>
                  </a:rPr>
                  <a:t>	</a:t>
                </a:r>
                <a:r>
                  <a:rPr lang="fr-FR" dirty="0"/>
                  <a:t> M(dB)=</a:t>
                </a:r>
                <a14:m>
                  <m:oMath xmlns:m="http://schemas.openxmlformats.org/officeDocument/2006/math">
                    <m:r>
                      <a:rPr lang="fr-FR" i="1">
                        <a:latin typeface="Cambria Math" panose="02040503050406030204" pitchFamily="18" charset="0"/>
                      </a:rPr>
                      <m:t>20</m:t>
                    </m:r>
                  </m:oMath>
                </a14:m>
                <a:r>
                  <a:rPr lang="fr-FR" dirty="0" smtClean="0">
                    <a:solidFill>
                      <a:schemeClr val="bg1"/>
                    </a:solidFill>
                  </a:rPr>
                  <a:t>logk= Constante</a:t>
                </a:r>
              </a:p>
              <a:p>
                <a:endParaRPr lang="fr-FR" dirty="0" smtClean="0">
                  <a:solidFill>
                    <a:schemeClr val="bg1"/>
                  </a:solidFill>
                </a:endParaRPr>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503909" y="516228"/>
                <a:ext cx="8534400" cy="984623"/>
              </a:xfrm>
              <a:blipFill>
                <a:blip r:embed="rId2"/>
                <a:stretch>
                  <a:fillRect l="-643" t="-372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03909" y="2007962"/>
                <a:ext cx="9995044" cy="768608"/>
              </a:xfrm>
              <a:prstGeom prst="rect">
                <a:avLst/>
              </a:prstGeom>
            </p:spPr>
            <p:txBody>
              <a:bodyPr wrap="none">
                <a:spAutoFit/>
              </a:bodyPr>
              <a:lstStyle/>
              <a:p>
                <a:r>
                  <a:rPr lang="fr-FR" dirty="0" smtClean="0">
                    <a:solidFill>
                      <a:schemeClr val="bg1"/>
                    </a:solidFill>
                  </a:rPr>
                  <a:t>If ω tends </a:t>
                </a:r>
                <a:r>
                  <a:rPr lang="fr-FR" dirty="0" err="1" smtClean="0">
                    <a:solidFill>
                      <a:schemeClr val="bg1"/>
                    </a:solidFill>
                  </a:rPr>
                  <a:t>toward</a:t>
                </a:r>
                <a:r>
                  <a:rPr lang="fr-FR" dirty="0" smtClean="0">
                    <a:solidFill>
                      <a:schemeClr val="bg1"/>
                    </a:solidFill>
                  </a:rPr>
                  <a:t> </a:t>
                </a:r>
                <a:r>
                  <a:rPr lang="fr-FR" dirty="0" err="1" smtClean="0">
                    <a:solidFill>
                      <a:schemeClr val="bg1"/>
                    </a:solidFill>
                  </a:rPr>
                  <a:t>infinity</a:t>
                </a:r>
                <a:r>
                  <a:rPr lang="fr-FR" dirty="0" smtClean="0">
                    <a:solidFill>
                      <a:schemeClr val="bg1"/>
                    </a:solidFill>
                  </a:rPr>
                  <a:t> </a:t>
                </a:r>
                <a:r>
                  <a:rPr lang="fr-FR" dirty="0">
                    <a:solidFill>
                      <a:schemeClr val="bg1"/>
                    </a:solidFill>
                  </a:rPr>
                  <a:t>:</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𝑤</m:t>
                        </m:r>
                      </m:e>
                      <m:sup>
                        <m:r>
                          <a:rPr lang="fr-FR" i="1">
                            <a:latin typeface="Cambria Math" panose="02040503050406030204" pitchFamily="18" charset="0"/>
                          </a:rPr>
                          <m:t>2</m:t>
                        </m:r>
                      </m:sup>
                    </m:sSup>
                    <m:sSup>
                      <m:sSupPr>
                        <m:ctrlPr>
                          <a:rPr lang="fr-FR" i="1">
                            <a:latin typeface="Cambria Math" panose="02040503050406030204" pitchFamily="18" charset="0"/>
                          </a:rPr>
                        </m:ctrlPr>
                      </m:sSupPr>
                      <m:e>
                        <m:r>
                          <m:rPr>
                            <m:nor/>
                          </m:rPr>
                          <a:rPr lang="el-GR" i="1" dirty="0">
                            <a:latin typeface="Cambria Math" panose="02040503050406030204" pitchFamily="18" charset="0"/>
                            <a:ea typeface="Cambria Math" panose="02040503050406030204" pitchFamily="18" charset="0"/>
                          </a:rPr>
                          <m:t>τ</m:t>
                        </m:r>
                      </m:e>
                      <m:sup>
                        <m:r>
                          <a:rPr lang="fr-FR" i="1">
                            <a:latin typeface="Cambria Math" panose="02040503050406030204" pitchFamily="18" charset="0"/>
                          </a:rPr>
                          <m:t>2</m:t>
                        </m:r>
                      </m:sup>
                    </m:sSup>
                    <m:r>
                      <a:rPr lang="fr-FR" b="0" i="1" smtClean="0">
                        <a:latin typeface="Cambria Math" panose="02040503050406030204" pitchFamily="18" charset="0"/>
                      </a:rPr>
                      <m:t>≫</m:t>
                    </m:r>
                    <m:r>
                      <a:rPr lang="fr-FR" i="1" smtClean="0">
                        <a:latin typeface="Cambria Math" panose="02040503050406030204" pitchFamily="18" charset="0"/>
                      </a:rPr>
                      <m:t>1</m:t>
                    </m:r>
                  </m:oMath>
                </a14:m>
                <a:r>
                  <a:rPr lang="fr-FR" dirty="0">
                    <a:solidFill>
                      <a:schemeClr val="bg1"/>
                    </a:solidFill>
                  </a:rPr>
                  <a:t>	</a:t>
                </a:r>
                <a:r>
                  <a:rPr lang="fr-FR" dirty="0"/>
                  <a:t> M(dB)=</a:t>
                </a:r>
                <a14:m>
                  <m:oMath xmlns:m="http://schemas.openxmlformats.org/officeDocument/2006/math">
                    <m:r>
                      <a:rPr lang="fr-FR" i="1">
                        <a:latin typeface="Cambria Math" panose="02040503050406030204" pitchFamily="18" charset="0"/>
                      </a:rPr>
                      <m:t>20</m:t>
                    </m:r>
                  </m:oMath>
                </a14:m>
                <a:r>
                  <a:rPr lang="fr-FR" dirty="0">
                    <a:solidFill>
                      <a:schemeClr val="bg1"/>
                    </a:solidFill>
                  </a:rPr>
                  <a:t>logk</a:t>
                </a:r>
                <a:r>
                  <a:rPr lang="fr-FR" dirty="0" smtClean="0">
                    <a:solidFill>
                      <a:schemeClr val="bg1"/>
                    </a:solidFill>
                  </a:rPr>
                  <a:t>-20 log </a:t>
                </a:r>
                <a14:m>
                  <m:oMath xmlns:m="http://schemas.openxmlformats.org/officeDocument/2006/math">
                    <m:r>
                      <m:rPr>
                        <m:nor/>
                      </m:rPr>
                      <a:rPr lang="el-GR" i="1" dirty="0">
                        <a:latin typeface="Cambria Math" panose="02040503050406030204" pitchFamily="18" charset="0"/>
                        <a:ea typeface="Cambria Math" panose="02040503050406030204" pitchFamily="18" charset="0"/>
                      </a:rPr>
                      <m:t>τ</m:t>
                    </m:r>
                  </m:oMath>
                </a14:m>
                <a:r>
                  <a:rPr lang="fr-FR" dirty="0" smtClean="0">
                    <a:solidFill>
                      <a:schemeClr val="bg1"/>
                    </a:solidFill>
                  </a:rPr>
                  <a:t>- 20 log w= 20 log</a:t>
                </a:r>
                <a14:m>
                  <m:oMath xmlns:m="http://schemas.openxmlformats.org/officeDocument/2006/math">
                    <m:f>
                      <m:fPr>
                        <m:ctrlPr>
                          <a:rPr lang="fr-FR" i="1" smtClean="0">
                            <a:solidFill>
                              <a:schemeClr val="bg1"/>
                            </a:solidFill>
                            <a:latin typeface="Cambria Math" panose="02040503050406030204" pitchFamily="18" charset="0"/>
                          </a:rPr>
                        </m:ctrlPr>
                      </m:fPr>
                      <m:num>
                        <m:r>
                          <a:rPr lang="fr-FR" b="0" i="1" smtClean="0">
                            <a:solidFill>
                              <a:schemeClr val="bg1"/>
                            </a:solidFill>
                            <a:latin typeface="Cambria Math" panose="02040503050406030204" pitchFamily="18" charset="0"/>
                          </a:rPr>
                          <m:t>𝑘</m:t>
                        </m:r>
                      </m:num>
                      <m:den>
                        <m:r>
                          <m:rPr>
                            <m:nor/>
                          </m:rPr>
                          <a:rPr lang="el-GR" i="1" dirty="0">
                            <a:latin typeface="Cambria Math" panose="02040503050406030204" pitchFamily="18" charset="0"/>
                            <a:ea typeface="Cambria Math" panose="02040503050406030204" pitchFamily="18" charset="0"/>
                          </a:rPr>
                          <m:t>τ</m:t>
                        </m:r>
                      </m:den>
                    </m:f>
                  </m:oMath>
                </a14:m>
                <a:r>
                  <a:rPr lang="fr-FR" dirty="0" smtClean="0">
                    <a:solidFill>
                      <a:schemeClr val="bg1"/>
                    </a:solidFill>
                  </a:rPr>
                  <a:t> - 20 </a:t>
                </a:r>
                <a:r>
                  <a:rPr lang="fr-FR" dirty="0" err="1" smtClean="0">
                    <a:solidFill>
                      <a:schemeClr val="bg1"/>
                    </a:solidFill>
                  </a:rPr>
                  <a:t>logw</a:t>
                </a:r>
                <a:endParaRPr lang="fr-FR" dirty="0" smtClean="0">
                  <a:solidFill>
                    <a:schemeClr val="bg1"/>
                  </a:solidFill>
                </a:endParaRPr>
              </a:p>
              <a:p>
                <a:r>
                  <a:rPr lang="fr-FR" dirty="0" smtClean="0">
                    <a:solidFill>
                      <a:schemeClr val="bg1"/>
                    </a:solidFill>
                  </a:rPr>
                  <a:t>= Constante + </a:t>
                </a:r>
                <a:r>
                  <a:rPr lang="en-US" dirty="0">
                    <a:solidFill>
                      <a:srgbClr val="000000"/>
                    </a:solidFill>
                    <a:latin typeface="Calibri" panose="020F0502020204030204" pitchFamily="34" charset="0"/>
                  </a:rPr>
                  <a:t>a slope of </a:t>
                </a:r>
                <a:r>
                  <a:rPr lang="en-US" dirty="0" smtClean="0">
                    <a:solidFill>
                      <a:srgbClr val="000000"/>
                    </a:solidFill>
                    <a:latin typeface="Calibri" panose="020F0502020204030204" pitchFamily="34" charset="0"/>
                  </a:rPr>
                  <a:t>(-20 dB/</a:t>
                </a:r>
                <a:r>
                  <a:rPr lang="en-US" dirty="0" err="1" smtClean="0">
                    <a:solidFill>
                      <a:srgbClr val="000000"/>
                    </a:solidFill>
                    <a:latin typeface="Calibri" panose="020F0502020204030204" pitchFamily="34" charset="0"/>
                  </a:rPr>
                  <a:t>dec</a:t>
                </a:r>
                <a:r>
                  <a:rPr lang="en-US" dirty="0" smtClean="0">
                    <a:solidFill>
                      <a:srgbClr val="000000"/>
                    </a:solidFill>
                    <a:latin typeface="Calibri" panose="020F0502020204030204" pitchFamily="34" charset="0"/>
                  </a:rPr>
                  <a:t>)</a:t>
                </a:r>
                <a:endParaRPr lang="fr-FR" dirty="0">
                  <a:solidFill>
                    <a:schemeClr val="bg1"/>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03909" y="2007962"/>
                <a:ext cx="9995044" cy="768608"/>
              </a:xfrm>
              <a:prstGeom prst="rect">
                <a:avLst/>
              </a:prstGeom>
              <a:blipFill>
                <a:blip r:embed="rId3"/>
                <a:stretch>
                  <a:fillRect l="-549" b="-11905"/>
                </a:stretch>
              </a:blipFill>
            </p:spPr>
            <p:txBody>
              <a:bodyPr/>
              <a:lstStyle/>
              <a:p>
                <a:r>
                  <a:rPr lang="fr-FR">
                    <a:noFill/>
                  </a:rPr>
                  <a:t> </a:t>
                </a:r>
              </a:p>
            </p:txBody>
          </p:sp>
        </mc:Fallback>
      </mc:AlternateContent>
      <p:sp>
        <p:nvSpPr>
          <p:cNvPr id="8" name="Rectangle 7"/>
          <p:cNvSpPr/>
          <p:nvPr/>
        </p:nvSpPr>
        <p:spPr>
          <a:xfrm>
            <a:off x="503908" y="3769279"/>
            <a:ext cx="10378739" cy="369332"/>
          </a:xfrm>
          <a:prstGeom prst="rect">
            <a:avLst/>
          </a:prstGeom>
        </p:spPr>
        <p:txBody>
          <a:bodyPr wrap="square">
            <a:spAutoFit/>
          </a:bodyPr>
          <a:lstStyle/>
          <a:p>
            <a:r>
              <a:rPr lang="en-US" dirty="0">
                <a:solidFill>
                  <a:schemeClr val="bg1"/>
                </a:solidFill>
              </a:rPr>
              <a:t>The intersection of the two lines occurs at a point of frequency </a:t>
            </a:r>
            <a:r>
              <a:rPr lang="en-US" dirty="0" err="1">
                <a:solidFill>
                  <a:schemeClr val="bg1"/>
                </a:solidFill>
              </a:rPr>
              <a:t>ωo</a:t>
            </a:r>
            <a:r>
              <a:rPr lang="en-US" dirty="0">
                <a:solidFill>
                  <a:schemeClr val="bg1"/>
                </a:solidFill>
              </a:rPr>
              <a:t> such that </a:t>
            </a:r>
            <a:r>
              <a:rPr lang="fr-FR" dirty="0" smtClean="0">
                <a:solidFill>
                  <a:schemeClr val="bg1"/>
                </a:solidFill>
              </a:rPr>
              <a:t>:</a:t>
            </a:r>
            <a:endParaRPr lang="fr-FR" dirty="0">
              <a:solidFill>
                <a:schemeClr val="bg1"/>
              </a:solidFill>
            </a:endParaRPr>
          </a:p>
        </p:txBody>
      </p:sp>
      <p:pic>
        <p:nvPicPr>
          <p:cNvPr id="2" name="Image 1"/>
          <p:cNvPicPr>
            <a:picLocks noChangeAspect="1"/>
          </p:cNvPicPr>
          <p:nvPr/>
        </p:nvPicPr>
        <p:blipFill>
          <a:blip r:embed="rId4"/>
          <a:stretch>
            <a:fillRect/>
          </a:stretch>
        </p:blipFill>
        <p:spPr>
          <a:xfrm>
            <a:off x="2199936" y="4264479"/>
            <a:ext cx="5029636" cy="1562235"/>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990532" y="6118393"/>
                <a:ext cx="8026493" cy="762260"/>
              </a:xfrm>
              <a:prstGeom prst="rect">
                <a:avLst/>
              </a:prstGeom>
            </p:spPr>
            <p:txBody>
              <a:bodyPr wrap="none">
                <a:spAutoFit/>
              </a:bodyPr>
              <a:lstStyle/>
              <a:p>
                <a:r>
                  <a:rPr lang="fr-FR" dirty="0" smtClean="0">
                    <a:solidFill>
                      <a:schemeClr val="bg1"/>
                    </a:solidFill>
                  </a:rPr>
                  <a:t>The </a:t>
                </a:r>
                <a:r>
                  <a:rPr lang="fr-FR" dirty="0" err="1">
                    <a:solidFill>
                      <a:schemeClr val="bg1"/>
                    </a:solidFill>
                  </a:rPr>
                  <a:t>corresponding</a:t>
                </a:r>
                <a:r>
                  <a:rPr lang="fr-FR" dirty="0">
                    <a:solidFill>
                      <a:schemeClr val="bg1"/>
                    </a:solidFill>
                  </a:rPr>
                  <a:t> </a:t>
                </a:r>
                <a:r>
                  <a:rPr lang="fr-FR" dirty="0" smtClean="0">
                    <a:solidFill>
                      <a:schemeClr val="bg1"/>
                    </a:solidFill>
                  </a:rPr>
                  <a:t>pulsation </a:t>
                </a:r>
                <a:r>
                  <a:rPr lang="fr-FR" dirty="0" err="1" smtClean="0">
                    <a:solidFill>
                      <a:schemeClr val="bg1"/>
                    </a:solidFill>
                  </a:rPr>
                  <a:t>is</a:t>
                </a:r>
                <a:r>
                  <a:rPr lang="fr-FR" dirty="0" smtClean="0">
                    <a:solidFill>
                      <a:schemeClr val="bg1"/>
                    </a:solidFill>
                  </a:rPr>
                  <a:t> </a:t>
                </a:r>
                <a14:m>
                  <m:oMath xmlns:m="http://schemas.openxmlformats.org/officeDocument/2006/math">
                    <m:sSub>
                      <m:sSubPr>
                        <m:ctrlPr>
                          <a:rPr lang="fr-FR" i="1" smtClean="0">
                            <a:solidFill>
                              <a:schemeClr val="bg1"/>
                            </a:solidFill>
                            <a:latin typeface="Cambria Math" panose="02040503050406030204" pitchFamily="18" charset="0"/>
                          </a:rPr>
                        </m:ctrlPr>
                      </m:sSubPr>
                      <m:e>
                        <m:r>
                          <m:rPr>
                            <m:nor/>
                          </m:rPr>
                          <a:rPr lang="en-US" dirty="0">
                            <a:solidFill>
                              <a:srgbClr val="000000"/>
                            </a:solidFill>
                            <a:latin typeface="Calibri" panose="020F0502020204030204" pitchFamily="34" charset="0"/>
                          </a:rPr>
                          <m:t>w</m:t>
                        </m:r>
                      </m:e>
                      <m:sub>
                        <m:r>
                          <a:rPr lang="fr-FR" b="0" i="1" smtClean="0">
                            <a:solidFill>
                              <a:schemeClr val="bg1"/>
                            </a:solidFill>
                            <a:latin typeface="Cambria Math" panose="02040503050406030204" pitchFamily="18" charset="0"/>
                          </a:rPr>
                          <m:t>0</m:t>
                        </m:r>
                      </m:sub>
                    </m:sSub>
                  </m:oMath>
                </a14:m>
                <a:r>
                  <a:rPr lang="en-US" dirty="0" smtClean="0">
                    <a:solidFill>
                      <a:srgbClr val="000000"/>
                    </a:solidFill>
                    <a:latin typeface="Calibri" panose="020F0502020204030204" pitchFamily="34" charset="0"/>
                  </a:rPr>
                  <a:t>=</a:t>
                </a:r>
                <a14:m>
                  <m:oMath xmlns:m="http://schemas.openxmlformats.org/officeDocument/2006/math">
                    <m:f>
                      <m:fPr>
                        <m:ctrlPr>
                          <a:rPr lang="en-US" i="1">
                            <a:solidFill>
                              <a:srgbClr val="000000"/>
                            </a:solidFill>
                            <a:latin typeface="Cambria Math" panose="02040503050406030204" pitchFamily="18" charset="0"/>
                          </a:rPr>
                        </m:ctrlPr>
                      </m:fPr>
                      <m:num>
                        <m:r>
                          <a:rPr lang="fr-FR" i="1">
                            <a:solidFill>
                              <a:srgbClr val="000000"/>
                            </a:solidFill>
                            <a:latin typeface="Cambria Math" panose="02040503050406030204" pitchFamily="18" charset="0"/>
                          </a:rPr>
                          <m:t>1</m:t>
                        </m:r>
                      </m:num>
                      <m:den>
                        <m:r>
                          <m:rPr>
                            <m:nor/>
                          </m:rPr>
                          <a:rPr lang="el-GR" i="1" dirty="0">
                            <a:latin typeface="Cambria Math" panose="02040503050406030204" pitchFamily="18" charset="0"/>
                            <a:ea typeface="Cambria Math" panose="02040503050406030204" pitchFamily="18" charset="0"/>
                          </a:rPr>
                          <m:t>τ</m:t>
                        </m:r>
                      </m:den>
                    </m:f>
                  </m:oMath>
                </a14:m>
                <a:r>
                  <a:rPr lang="fr-FR" dirty="0" smtClean="0">
                    <a:solidFill>
                      <a:schemeClr val="bg1"/>
                    </a:solidFill>
                  </a:rPr>
                  <a:t>; It </a:t>
                </a:r>
                <a:r>
                  <a:rPr lang="fr-FR" dirty="0">
                    <a:solidFill>
                      <a:schemeClr val="bg1"/>
                    </a:solidFill>
                  </a:rPr>
                  <a:t>is called the breaking pulsation. </a:t>
                </a:r>
              </a:p>
              <a:p>
                <a:endParaRPr lang="fr-FR" dirty="0">
                  <a:solidFill>
                    <a:schemeClr val="bg1"/>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990532" y="6118393"/>
                <a:ext cx="8026493" cy="762260"/>
              </a:xfrm>
              <a:prstGeom prst="rect">
                <a:avLst/>
              </a:prstGeom>
              <a:blipFill>
                <a:blip r:embed="rId5"/>
                <a:stretch>
                  <a:fillRect l="-607"/>
                </a:stretch>
              </a:blipFill>
            </p:spPr>
            <p:txBody>
              <a:bodyPr/>
              <a:lstStyle/>
              <a:p>
                <a:r>
                  <a:rPr lang="fr-FR">
                    <a:noFill/>
                  </a:rPr>
                  <a:t> </a:t>
                </a:r>
              </a:p>
            </p:txBody>
          </p:sp>
        </mc:Fallback>
      </mc:AlternateContent>
      <p:sp>
        <p:nvSpPr>
          <p:cNvPr id="12" name="Titre 1"/>
          <p:cNvSpPr txBox="1">
            <a:spLocks/>
          </p:cNvSpPr>
          <p:nvPr/>
        </p:nvSpPr>
        <p:spPr>
          <a:xfrm>
            <a:off x="6488264" y="71562"/>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smtClean="0">
                <a:solidFill>
                  <a:schemeClr val="bg1"/>
                </a:solidFill>
              </a:rPr>
              <a:t>Bode</a:t>
            </a:r>
            <a:r>
              <a:rPr lang="fr-FR" b="1" dirty="0" smtClean="0">
                <a:solidFill>
                  <a:schemeClr val="bg1"/>
                </a:solidFill>
              </a:rPr>
              <a:t> magnitude plot</a:t>
            </a:r>
            <a:endParaRPr lang="fr-FR" b="1" dirty="0">
              <a:solidFill>
                <a:schemeClr val="bg1"/>
              </a:solidFill>
            </a:endParaRPr>
          </a:p>
        </p:txBody>
      </p:sp>
    </p:spTree>
    <p:extLst>
      <p:ext uri="{BB962C8B-B14F-4D97-AF65-F5344CB8AC3E}">
        <p14:creationId xmlns:p14="http://schemas.microsoft.com/office/powerpoint/2010/main" val="391840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58086" y="3402672"/>
            <a:ext cx="8534400" cy="1498600"/>
          </a:xfrm>
        </p:spPr>
        <p:txBody>
          <a:bodyPr/>
          <a:lstStyle/>
          <a:p>
            <a:r>
              <a:rPr lang="fr-FR" dirty="0" smtClean="0"/>
              <a:t>The</a:t>
            </a:r>
            <a:r>
              <a:rPr lang="fr-FR" dirty="0"/>
              <a:t> real </a:t>
            </a:r>
            <a:r>
              <a:rPr lang="fr-FR" dirty="0" err="1" smtClean="0"/>
              <a:t>curve</a:t>
            </a:r>
            <a:r>
              <a:rPr lang="fr-FR" dirty="0" smtClean="0"/>
              <a:t> </a:t>
            </a:r>
            <a:r>
              <a:rPr lang="fr-FR" dirty="0" err="1" smtClean="0"/>
              <a:t>is</a:t>
            </a:r>
            <a:r>
              <a:rPr lang="fr-FR" dirty="0" smtClean="0"/>
              <a:t> </a:t>
            </a:r>
            <a:r>
              <a:rPr lang="fr-FR" dirty="0" err="1" smtClean="0"/>
              <a:t>situated</a:t>
            </a:r>
            <a:r>
              <a:rPr lang="fr-FR" dirty="0" smtClean="0"/>
              <a:t> at -3dB:</a:t>
            </a:r>
            <a:r>
              <a:rPr lang="en-US" dirty="0" smtClean="0"/>
              <a:t> -3 </a:t>
            </a:r>
            <a:r>
              <a:rPr lang="en-US" dirty="0"/>
              <a:t>dB correction at the corner frequency</a:t>
            </a:r>
            <a:endParaRPr lang="fr-FR" dirty="0" smtClean="0"/>
          </a:p>
          <a:p>
            <a:r>
              <a:rPr lang="en-US" dirty="0"/>
              <a:t>In the same way, we find :</a:t>
            </a:r>
            <a:r>
              <a:rPr lang="fr-FR" dirty="0" smtClean="0"/>
              <a:t> </a:t>
            </a:r>
            <a:endParaRPr lang="fr-FR" dirty="0"/>
          </a:p>
        </p:txBody>
      </p:sp>
      <mc:AlternateContent xmlns:mc="http://schemas.openxmlformats.org/markup-compatibility/2006">
        <mc:Choice xmlns:a14="http://schemas.microsoft.com/office/drawing/2010/main" Requires="a14">
          <p:sp>
            <p:nvSpPr>
              <p:cNvPr id="5" name="Rectangle 4"/>
              <p:cNvSpPr/>
              <p:nvPr/>
            </p:nvSpPr>
            <p:spPr>
              <a:xfrm>
                <a:off x="470222" y="1458041"/>
                <a:ext cx="9413697" cy="921150"/>
              </a:xfrm>
              <a:prstGeom prst="rect">
                <a:avLst/>
              </a:prstGeom>
            </p:spPr>
            <p:txBody>
              <a:bodyPr wrap="square">
                <a:spAutoFit/>
              </a:bodyPr>
              <a:lstStyle/>
              <a:p>
                <a:r>
                  <a:rPr lang="fr-FR" dirty="0" smtClean="0"/>
                  <a:t>For w=</a:t>
                </a:r>
                <a14:m>
                  <m:oMath xmlns:m="http://schemas.openxmlformats.org/officeDocument/2006/math">
                    <m:sSub>
                      <m:sSubPr>
                        <m:ctrlPr>
                          <a:rPr lang="fr-FR" i="1">
                            <a:solidFill>
                              <a:schemeClr val="bg1"/>
                            </a:solidFill>
                            <a:latin typeface="Cambria Math" panose="02040503050406030204" pitchFamily="18" charset="0"/>
                          </a:rPr>
                        </m:ctrlPr>
                      </m:sSubPr>
                      <m:e>
                        <m:r>
                          <m:rPr>
                            <m:nor/>
                          </m:rPr>
                          <a:rPr lang="en-US" dirty="0">
                            <a:solidFill>
                              <a:srgbClr val="000000"/>
                            </a:solidFill>
                            <a:latin typeface="Calibri" panose="020F0502020204030204" pitchFamily="34" charset="0"/>
                          </a:rPr>
                          <m:t>w</m:t>
                        </m:r>
                      </m:e>
                      <m:sub>
                        <m:r>
                          <a:rPr lang="fr-FR" i="1">
                            <a:solidFill>
                              <a:schemeClr val="bg1"/>
                            </a:solidFill>
                            <a:latin typeface="Cambria Math" panose="02040503050406030204" pitchFamily="18" charset="0"/>
                          </a:rPr>
                          <m:t>0</m:t>
                        </m:r>
                      </m:sub>
                    </m:sSub>
                  </m:oMath>
                </a14:m>
                <a:r>
                  <a:rPr lang="en-US" dirty="0">
                    <a:solidFill>
                      <a:srgbClr val="000000"/>
                    </a:solidFill>
                    <a:latin typeface="Calibri" panose="020F0502020204030204" pitchFamily="34" charset="0"/>
                  </a:rPr>
                  <a:t>=</a:t>
                </a:r>
                <a14:m>
                  <m:oMath xmlns:m="http://schemas.openxmlformats.org/officeDocument/2006/math">
                    <m:f>
                      <m:fPr>
                        <m:ctrlPr>
                          <a:rPr lang="en-US" i="1">
                            <a:solidFill>
                              <a:srgbClr val="000000"/>
                            </a:solidFill>
                            <a:latin typeface="Cambria Math" panose="02040503050406030204" pitchFamily="18" charset="0"/>
                          </a:rPr>
                        </m:ctrlPr>
                      </m:fPr>
                      <m:num>
                        <m:r>
                          <a:rPr lang="fr-FR" i="1">
                            <a:solidFill>
                              <a:srgbClr val="000000"/>
                            </a:solidFill>
                            <a:latin typeface="Cambria Math" panose="02040503050406030204" pitchFamily="18" charset="0"/>
                          </a:rPr>
                          <m:t>1</m:t>
                        </m:r>
                      </m:num>
                      <m:den>
                        <m:r>
                          <m:rPr>
                            <m:nor/>
                          </m:rPr>
                          <a:rPr lang="el-GR" i="1" dirty="0">
                            <a:latin typeface="Cambria Math" panose="02040503050406030204" pitchFamily="18" charset="0"/>
                            <a:ea typeface="Cambria Math" panose="02040503050406030204" pitchFamily="18" charset="0"/>
                          </a:rPr>
                          <m:t>τ</m:t>
                        </m:r>
                      </m:den>
                    </m:f>
                  </m:oMath>
                </a14:m>
                <a:r>
                  <a:rPr lang="fr-FR" dirty="0" smtClean="0"/>
                  <a:t> ; </a:t>
                </a:r>
                <a14:m>
                  <m:oMath xmlns:m="http://schemas.openxmlformats.org/officeDocument/2006/math">
                    <m:d>
                      <m:dPr>
                        <m:begChr m:val="|"/>
                        <m:endChr m:val="|"/>
                        <m:ctrlPr>
                          <a:rPr lang="fr-FR" i="1" smtClean="0">
                            <a:latin typeface="Cambria Math" panose="02040503050406030204" pitchFamily="18" charset="0"/>
                          </a:rPr>
                        </m:ctrlPr>
                      </m:dPr>
                      <m:e>
                        <m:r>
                          <m:rPr>
                            <m:nor/>
                          </m:rPr>
                          <a:rPr lang="fr-FR" dirty="0"/>
                          <m:t>T</m:t>
                        </m:r>
                        <m:r>
                          <m:rPr>
                            <m:nor/>
                          </m:rPr>
                          <a:rPr lang="fr-FR" dirty="0"/>
                          <m:t>(</m:t>
                        </m:r>
                        <m:r>
                          <m:rPr>
                            <m:nor/>
                          </m:rPr>
                          <a:rPr lang="fr-FR" dirty="0"/>
                          <m:t>j</m:t>
                        </m:r>
                        <m:r>
                          <m:rPr>
                            <m:nor/>
                          </m:rPr>
                          <a:rPr lang="el-GR" i="1" dirty="0">
                            <a:latin typeface="Cambria Math" panose="02040503050406030204" pitchFamily="18" charset="0"/>
                            <a:ea typeface="Cambria Math" panose="02040503050406030204" pitchFamily="18" charset="0"/>
                          </a:rPr>
                          <m:t>τ</m:t>
                        </m:r>
                        <m:sSub>
                          <m:sSubPr>
                            <m:ctrlPr>
                              <a:rPr lang="fr-FR" i="1">
                                <a:solidFill>
                                  <a:schemeClr val="bg1"/>
                                </a:solidFill>
                                <a:latin typeface="Cambria Math" panose="02040503050406030204" pitchFamily="18" charset="0"/>
                              </a:rPr>
                            </m:ctrlPr>
                          </m:sSubPr>
                          <m:e>
                            <m:r>
                              <m:rPr>
                                <m:nor/>
                              </m:rPr>
                              <a:rPr lang="en-US" dirty="0">
                                <a:solidFill>
                                  <a:srgbClr val="000000"/>
                                </a:solidFill>
                                <a:latin typeface="Calibri" panose="020F0502020204030204" pitchFamily="34" charset="0"/>
                              </a:rPr>
                              <m:t>w</m:t>
                            </m:r>
                          </m:e>
                          <m:sub>
                            <m:r>
                              <a:rPr lang="fr-FR" i="1">
                                <a:solidFill>
                                  <a:schemeClr val="bg1"/>
                                </a:solidFill>
                                <a:latin typeface="Cambria Math" panose="02040503050406030204" pitchFamily="18" charset="0"/>
                              </a:rPr>
                              <m:t>0</m:t>
                            </m:r>
                          </m:sub>
                        </m:sSub>
                        <m:r>
                          <m:rPr>
                            <m:nor/>
                          </m:rPr>
                          <a:rPr lang="fr-FR" dirty="0"/>
                          <m:t>)</m:t>
                        </m:r>
                      </m:e>
                    </m:d>
                  </m:oMath>
                </a14:m>
                <a:r>
                  <a:rPr lang="fr-FR" dirty="0" smtClean="0"/>
                  <a:t>=</a:t>
                </a:r>
                <a14:m>
                  <m:oMath xmlns:m="http://schemas.openxmlformats.org/officeDocument/2006/math">
                    <m:f>
                      <m:fPr>
                        <m:ctrlPr>
                          <a:rPr lang="fr-FR" i="1" dirty="0" smtClean="0">
                            <a:latin typeface="Cambria Math" panose="02040503050406030204" pitchFamily="18" charset="0"/>
                          </a:rPr>
                        </m:ctrlPr>
                      </m:fPr>
                      <m:num>
                        <m:r>
                          <a:rPr lang="fr-FR" b="0" i="1" dirty="0" smtClean="0">
                            <a:latin typeface="Cambria Math" panose="02040503050406030204" pitchFamily="18" charset="0"/>
                          </a:rPr>
                          <m:t>𝑘</m:t>
                        </m:r>
                      </m:num>
                      <m:den>
                        <m:rad>
                          <m:radPr>
                            <m:degHide m:val="on"/>
                            <m:ctrlPr>
                              <a:rPr lang="fr-FR" i="1" dirty="0" smtClean="0">
                                <a:latin typeface="Cambria Math" panose="02040503050406030204" pitchFamily="18" charset="0"/>
                              </a:rPr>
                            </m:ctrlPr>
                          </m:radPr>
                          <m:deg/>
                          <m:e>
                            <m:r>
                              <a:rPr lang="fr-FR" b="0" i="1" dirty="0" smtClean="0">
                                <a:latin typeface="Cambria Math" panose="02040503050406030204" pitchFamily="18" charset="0"/>
                              </a:rPr>
                              <m:t>2</m:t>
                            </m:r>
                          </m:e>
                        </m:rad>
                      </m:den>
                    </m:f>
                  </m:oMath>
                </a14:m>
                <a:endParaRPr lang="fr-FR" dirty="0" smtClean="0"/>
              </a:p>
              <a:p>
                <a:r>
                  <a:rPr lang="fr-FR" dirty="0"/>
                  <a:t>M(dB)=</a:t>
                </a:r>
                <a14:m>
                  <m:oMath xmlns:m="http://schemas.openxmlformats.org/officeDocument/2006/math">
                    <m:r>
                      <a:rPr lang="fr-FR" i="1">
                        <a:latin typeface="Cambria Math" panose="02040503050406030204" pitchFamily="18" charset="0"/>
                      </a:rPr>
                      <m:t>20</m:t>
                    </m:r>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log</m:t>
                        </m:r>
                      </m:fName>
                      <m:e>
                        <m:d>
                          <m:dPr>
                            <m:ctrlPr>
                              <a:rPr lang="fr-FR" b="0" i="1" smtClean="0">
                                <a:latin typeface="Cambria Math" panose="02040503050406030204" pitchFamily="18" charset="0"/>
                              </a:rPr>
                            </m:ctrlPr>
                          </m:dPr>
                          <m:e>
                            <m:f>
                              <m:fPr>
                                <m:ctrlPr>
                                  <a:rPr lang="fr-FR" i="1" dirty="0">
                                    <a:latin typeface="Cambria Math" panose="02040503050406030204" pitchFamily="18" charset="0"/>
                                  </a:rPr>
                                </m:ctrlPr>
                              </m:fPr>
                              <m:num>
                                <m:r>
                                  <a:rPr lang="fr-FR" i="1" dirty="0">
                                    <a:latin typeface="Cambria Math" panose="02040503050406030204" pitchFamily="18" charset="0"/>
                                  </a:rPr>
                                  <m:t>𝑘</m:t>
                                </m:r>
                              </m:num>
                              <m:den>
                                <m:rad>
                                  <m:radPr>
                                    <m:degHide m:val="on"/>
                                    <m:ctrlPr>
                                      <a:rPr lang="fr-FR" i="1" dirty="0">
                                        <a:latin typeface="Cambria Math" panose="02040503050406030204" pitchFamily="18" charset="0"/>
                                      </a:rPr>
                                    </m:ctrlPr>
                                  </m:radPr>
                                  <m:deg/>
                                  <m:e>
                                    <m:r>
                                      <a:rPr lang="fr-FR" i="1" dirty="0">
                                        <a:latin typeface="Cambria Math" panose="02040503050406030204" pitchFamily="18" charset="0"/>
                                      </a:rPr>
                                      <m:t>2</m:t>
                                    </m:r>
                                  </m:e>
                                </m:rad>
                              </m:den>
                            </m:f>
                          </m:e>
                        </m:d>
                      </m:e>
                    </m:func>
                    <m:r>
                      <a:rPr lang="fr-FR" b="0" i="1" smtClean="0">
                        <a:latin typeface="Cambria Math" panose="02040503050406030204" pitchFamily="18" charset="0"/>
                      </a:rPr>
                      <m:t>=20 </m:t>
                    </m:r>
                    <m:r>
                      <a:rPr lang="fr-FR" b="0" i="1" smtClean="0">
                        <a:latin typeface="Cambria Math" panose="02040503050406030204" pitchFamily="18" charset="0"/>
                      </a:rPr>
                      <m:t>𝑙𝑜𝑔𝑘</m:t>
                    </m:r>
                    <m:r>
                      <a:rPr lang="fr-FR" b="0" i="1" smtClean="0">
                        <a:latin typeface="Cambria Math" panose="02040503050406030204" pitchFamily="18" charset="0"/>
                      </a:rPr>
                      <m:t>−3</m:t>
                    </m:r>
                    <m:r>
                      <a:rPr lang="fr-FR" b="0" i="1" smtClean="0">
                        <a:latin typeface="Cambria Math" panose="02040503050406030204" pitchFamily="18" charset="0"/>
                      </a:rPr>
                      <m:t>𝑑𝐵</m:t>
                    </m:r>
                  </m:oMath>
                </a14:m>
                <a:endParaRPr lang="fr-FR" dirty="0"/>
              </a:p>
            </p:txBody>
          </p:sp>
        </mc:Choice>
        <mc:Fallback>
          <p:sp>
            <p:nvSpPr>
              <p:cNvPr id="5" name="Rectangle 4"/>
              <p:cNvSpPr>
                <a:spLocks noRot="1" noChangeAspect="1" noMove="1" noResize="1" noEditPoints="1" noAdjustHandles="1" noChangeArrowheads="1" noChangeShapeType="1" noTextEdit="1"/>
              </p:cNvSpPr>
              <p:nvPr/>
            </p:nvSpPr>
            <p:spPr>
              <a:xfrm>
                <a:off x="470222" y="1458041"/>
                <a:ext cx="9413697" cy="921150"/>
              </a:xfrm>
              <a:prstGeom prst="rect">
                <a:avLst/>
              </a:prstGeom>
              <a:blipFill>
                <a:blip r:embed="rId2"/>
                <a:stretch>
                  <a:fillRect l="-518" b="-1325"/>
                </a:stretch>
              </a:blipFill>
            </p:spPr>
            <p:txBody>
              <a:bodyPr/>
              <a:lstStyle/>
              <a:p>
                <a:r>
                  <a:rPr lang="fr-FR">
                    <a:noFill/>
                  </a:rPr>
                  <a:t> </a:t>
                </a:r>
              </a:p>
            </p:txBody>
          </p:sp>
        </mc:Fallback>
      </mc:AlternateContent>
      <p:pic>
        <p:nvPicPr>
          <p:cNvPr id="6" name="Image 5"/>
          <p:cNvPicPr>
            <a:picLocks noChangeAspect="1"/>
          </p:cNvPicPr>
          <p:nvPr/>
        </p:nvPicPr>
        <p:blipFill>
          <a:blip r:embed="rId3"/>
          <a:stretch>
            <a:fillRect/>
          </a:stretch>
        </p:blipFill>
        <p:spPr>
          <a:xfrm>
            <a:off x="812128" y="4484519"/>
            <a:ext cx="6224374" cy="1783389"/>
          </a:xfrm>
          <a:prstGeom prst="rect">
            <a:avLst/>
          </a:prstGeom>
        </p:spPr>
      </p:pic>
      <p:pic>
        <p:nvPicPr>
          <p:cNvPr id="2" name="Image 1"/>
          <p:cNvPicPr>
            <a:picLocks noChangeAspect="1"/>
          </p:cNvPicPr>
          <p:nvPr/>
        </p:nvPicPr>
        <p:blipFill>
          <a:blip r:embed="rId4"/>
          <a:stretch>
            <a:fillRect/>
          </a:stretch>
        </p:blipFill>
        <p:spPr>
          <a:xfrm>
            <a:off x="5389873" y="1153240"/>
            <a:ext cx="6199407" cy="1131668"/>
          </a:xfrm>
          <a:prstGeom prst="rect">
            <a:avLst/>
          </a:prstGeom>
        </p:spPr>
      </p:pic>
      <p:pic>
        <p:nvPicPr>
          <p:cNvPr id="8" name="Image 7"/>
          <p:cNvPicPr>
            <a:picLocks noChangeAspect="1"/>
          </p:cNvPicPr>
          <p:nvPr/>
        </p:nvPicPr>
        <p:blipFill>
          <a:blip r:embed="rId5"/>
          <a:stretch>
            <a:fillRect/>
          </a:stretch>
        </p:blipFill>
        <p:spPr>
          <a:xfrm>
            <a:off x="2632570" y="2558615"/>
            <a:ext cx="8714225" cy="819221"/>
          </a:xfrm>
          <a:prstGeom prst="rect">
            <a:avLst/>
          </a:prstGeom>
        </p:spPr>
      </p:pic>
      <p:sp>
        <p:nvSpPr>
          <p:cNvPr id="9" name="Titre 1"/>
          <p:cNvSpPr txBox="1">
            <a:spLocks/>
          </p:cNvSpPr>
          <p:nvPr/>
        </p:nvSpPr>
        <p:spPr>
          <a:xfrm>
            <a:off x="6488264" y="71562"/>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smtClean="0">
                <a:solidFill>
                  <a:schemeClr val="bg1"/>
                </a:solidFill>
              </a:rPr>
              <a:t>Bode magnitude plot</a:t>
            </a:r>
            <a:endParaRPr lang="fr-FR" b="1" dirty="0">
              <a:solidFill>
                <a:schemeClr val="bg1"/>
              </a:solidFill>
            </a:endParaRPr>
          </a:p>
        </p:txBody>
      </p:sp>
      <p:pic>
        <p:nvPicPr>
          <p:cNvPr id="10" name="Image 9"/>
          <p:cNvPicPr>
            <a:picLocks noChangeAspect="1"/>
          </p:cNvPicPr>
          <p:nvPr/>
        </p:nvPicPr>
        <p:blipFill>
          <a:blip r:embed="rId6"/>
          <a:stretch>
            <a:fillRect/>
          </a:stretch>
        </p:blipFill>
        <p:spPr>
          <a:xfrm>
            <a:off x="7936375" y="3774064"/>
            <a:ext cx="3862458" cy="2943291"/>
          </a:xfrm>
          <a:prstGeom prst="rect">
            <a:avLst/>
          </a:prstGeom>
        </p:spPr>
      </p:pic>
    </p:spTree>
    <p:extLst>
      <p:ext uri="{BB962C8B-B14F-4D97-AF65-F5344CB8AC3E}">
        <p14:creationId xmlns:p14="http://schemas.microsoft.com/office/powerpoint/2010/main" val="186691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533305" y="570656"/>
                <a:ext cx="8534400" cy="1498600"/>
              </a:xfrm>
            </p:spPr>
            <p:txBody>
              <a:bodyPr/>
              <a:lstStyle/>
              <a:p>
                <a:r>
                  <a:rPr lang="en-US" dirty="0" smtClean="0"/>
                  <a:t>* for </a:t>
                </a:r>
                <a:r>
                  <a:rPr lang="en-US" dirty="0"/>
                  <a:t>low frequencies: </a:t>
                </a:r>
                <a:r>
                  <a:rPr lang="en-US" dirty="0" smtClean="0"/>
                  <a:t>20logK line </a:t>
                </a:r>
              </a:p>
              <a:p>
                <a:r>
                  <a:rPr lang="en-US" dirty="0" smtClean="0"/>
                  <a:t>* for </a:t>
                </a:r>
                <a:r>
                  <a:rPr lang="en-US" dirty="0"/>
                  <a:t>frequencies around 1</a:t>
                </a:r>
                <a:r>
                  <a:rPr lang="en-US" dirty="0" smtClean="0"/>
                  <a:t>/</a:t>
                </a:r>
                <a:r>
                  <a:rPr lang="el-GR" dirty="0">
                    <a:ea typeface="Cambria Math" panose="02040503050406030204" pitchFamily="18" charset="0"/>
                  </a:rPr>
                  <a:t> </a:t>
                </a:r>
                <a14:m>
                  <m:oMath xmlns:m="http://schemas.openxmlformats.org/officeDocument/2006/math">
                    <m:r>
                      <m:rPr>
                        <m:nor/>
                      </m:rPr>
                      <a:rPr lang="el-GR" i="1" dirty="0">
                        <a:latin typeface="Cambria Math" panose="02040503050406030204" pitchFamily="18" charset="0"/>
                        <a:ea typeface="Cambria Math" panose="02040503050406030204" pitchFamily="18" charset="0"/>
                      </a:rPr>
                      <m:t>τ</m:t>
                    </m:r>
                    <m:r>
                      <a:rPr lang="el-GR" i="1" dirty="0">
                        <a:latin typeface="Cambria Math" panose="02040503050406030204" pitchFamily="18" charset="0"/>
                        <a:ea typeface="Cambria Math" panose="02040503050406030204" pitchFamily="18" charset="0"/>
                      </a:rPr>
                      <m:t> </m:t>
                    </m:r>
                  </m:oMath>
                </a14:m>
                <a:r>
                  <a:rPr lang="en-US" dirty="0" smtClean="0"/>
                  <a:t>: </a:t>
                </a:r>
                <a:r>
                  <a:rPr lang="en-US" dirty="0"/>
                  <a:t>points indicated at -1, -3 and -7 </a:t>
                </a:r>
                <a:r>
                  <a:rPr lang="en-US" dirty="0" err="1"/>
                  <a:t>dB.</a:t>
                </a:r>
                <a:r>
                  <a:rPr lang="en-US" dirty="0"/>
                  <a:t> </a:t>
                </a:r>
                <a:endParaRPr lang="en-US" dirty="0" smtClean="0"/>
              </a:p>
              <a:p>
                <a:r>
                  <a:rPr lang="en-US" dirty="0" smtClean="0"/>
                  <a:t>* </a:t>
                </a:r>
                <a:r>
                  <a:rPr lang="en-US" dirty="0"/>
                  <a:t>for higher frequencies: slope -20dB/decade.</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533305" y="570656"/>
                <a:ext cx="8534400" cy="1498600"/>
              </a:xfrm>
              <a:blipFill>
                <a:blip r:embed="rId2"/>
                <a:stretch>
                  <a:fillRect l="-571" t="-2449"/>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1585343" y="1897411"/>
            <a:ext cx="8578152" cy="4314759"/>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25881" y="6254956"/>
                <a:ext cx="9013579" cy="369332"/>
              </a:xfrm>
              <a:prstGeom prst="rect">
                <a:avLst/>
              </a:prstGeom>
            </p:spPr>
            <p:txBody>
              <a:bodyPr wrap="square">
                <a:spAutoFit/>
              </a:bodyPr>
              <a:lstStyle/>
              <a:p>
                <a:r>
                  <a:rPr lang="en-US" dirty="0"/>
                  <a:t>For a first-order system, the </a:t>
                </a:r>
                <a:r>
                  <a:rPr lang="fr-FR" dirty="0" err="1"/>
                  <a:t>breaking</a:t>
                </a:r>
                <a:r>
                  <a:rPr lang="fr-FR" dirty="0"/>
                  <a:t> pulsation</a:t>
                </a:r>
                <a:r>
                  <a:rPr lang="en-US" dirty="0" smtClean="0"/>
                  <a:t> </a:t>
                </a:r>
                <a:r>
                  <a:rPr lang="en-US" dirty="0"/>
                  <a:t>is equal to 1</a:t>
                </a:r>
                <a:r>
                  <a:rPr lang="en-US" dirty="0" smtClean="0"/>
                  <a:t>/</a:t>
                </a:r>
                <a:r>
                  <a:rPr lang="el-GR" dirty="0">
                    <a:ea typeface="Cambria Math" panose="02040503050406030204" pitchFamily="18" charset="0"/>
                  </a:rPr>
                  <a:t> </a:t>
                </a:r>
                <a14:m>
                  <m:oMath xmlns:m="http://schemas.openxmlformats.org/officeDocument/2006/math">
                    <m:r>
                      <m:rPr>
                        <m:nor/>
                      </m:rPr>
                      <a:rPr lang="el-GR" i="1" dirty="0">
                        <a:latin typeface="Cambria Math" panose="02040503050406030204" pitchFamily="18" charset="0"/>
                        <a:ea typeface="Cambria Math" panose="02040503050406030204" pitchFamily="18" charset="0"/>
                      </a:rPr>
                      <m:t>τ</m:t>
                    </m:r>
                  </m:oMath>
                </a14:m>
                <a:endParaRPr lang="fr-FR" dirty="0"/>
              </a:p>
            </p:txBody>
          </p:sp>
        </mc:Choice>
        <mc:Fallback>
          <p:sp>
            <p:nvSpPr>
              <p:cNvPr id="5" name="Rectangle 4"/>
              <p:cNvSpPr>
                <a:spLocks noRot="1" noChangeAspect="1" noMove="1" noResize="1" noEditPoints="1" noAdjustHandles="1" noChangeArrowheads="1" noChangeShapeType="1" noTextEdit="1"/>
              </p:cNvSpPr>
              <p:nvPr/>
            </p:nvSpPr>
            <p:spPr>
              <a:xfrm>
                <a:off x="825881" y="6254956"/>
                <a:ext cx="9013579" cy="369332"/>
              </a:xfrm>
              <a:prstGeom prst="rect">
                <a:avLst/>
              </a:prstGeom>
              <a:blipFill>
                <a:blip r:embed="rId4"/>
                <a:stretch>
                  <a:fillRect l="-541" t="-8197" b="-24590"/>
                </a:stretch>
              </a:blipFill>
            </p:spPr>
            <p:txBody>
              <a:bodyPr/>
              <a:lstStyle/>
              <a:p>
                <a:r>
                  <a:rPr lang="fr-FR">
                    <a:noFill/>
                  </a:rPr>
                  <a:t> </a:t>
                </a:r>
              </a:p>
            </p:txBody>
          </p:sp>
        </mc:Fallback>
      </mc:AlternateContent>
      <p:sp>
        <p:nvSpPr>
          <p:cNvPr id="6" name="Titre 1"/>
          <p:cNvSpPr txBox="1">
            <a:spLocks/>
          </p:cNvSpPr>
          <p:nvPr/>
        </p:nvSpPr>
        <p:spPr>
          <a:xfrm>
            <a:off x="6488264" y="71562"/>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smtClean="0">
                <a:solidFill>
                  <a:schemeClr val="bg1"/>
                </a:solidFill>
              </a:rPr>
              <a:t>Bode magnitude plot</a:t>
            </a:r>
            <a:endParaRPr lang="fr-FR" b="1" dirty="0">
              <a:solidFill>
                <a:schemeClr val="bg1"/>
              </a:solidFill>
            </a:endParaRPr>
          </a:p>
        </p:txBody>
      </p:sp>
    </p:spTree>
    <p:extLst>
      <p:ext uri="{BB962C8B-B14F-4D97-AF65-F5344CB8AC3E}">
        <p14:creationId xmlns:p14="http://schemas.microsoft.com/office/powerpoint/2010/main" val="95299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25657" y="1043269"/>
            <a:ext cx="8534400" cy="1498600"/>
          </a:xfrm>
        </p:spPr>
        <p:txBody>
          <a:bodyPr/>
          <a:lstStyle/>
          <a:p>
            <a:r>
              <a:rPr lang="fr-FR" dirty="0" smtClean="0"/>
              <a:t>						</a:t>
            </a:r>
            <a:r>
              <a:rPr lang="fr-FR" dirty="0" err="1" smtClean="0"/>
              <a:t>Recall</a:t>
            </a:r>
            <a:r>
              <a:rPr lang="fr-FR" dirty="0" smtClean="0"/>
              <a:t>:</a:t>
            </a:r>
          </a:p>
          <a:p>
            <a:r>
              <a:rPr lang="fr-FR" dirty="0" smtClean="0"/>
              <a:t>Phase </a:t>
            </a:r>
            <a:r>
              <a:rPr lang="fr-FR" dirty="0"/>
              <a:t>angle </a:t>
            </a:r>
            <a:r>
              <a:rPr lang="fr-FR" dirty="0" err="1" smtClean="0"/>
              <a:t>is</a:t>
            </a:r>
            <a:r>
              <a:rPr lang="fr-FR" dirty="0" smtClean="0"/>
              <a:t> </a:t>
            </a:r>
            <a:r>
              <a:rPr lang="fr-FR" dirty="0" err="1" smtClean="0"/>
              <a:t>given</a:t>
            </a:r>
            <a:r>
              <a:rPr lang="fr-FR" dirty="0" smtClean="0"/>
              <a:t> by:</a:t>
            </a:r>
            <a:endParaRPr lang="fr-FR" dirty="0"/>
          </a:p>
        </p:txBody>
      </p:sp>
      <p:pic>
        <p:nvPicPr>
          <p:cNvPr id="4" name="Image 3"/>
          <p:cNvPicPr>
            <a:picLocks noChangeAspect="1"/>
          </p:cNvPicPr>
          <p:nvPr/>
        </p:nvPicPr>
        <p:blipFill>
          <a:blip r:embed="rId2"/>
          <a:stretch>
            <a:fillRect/>
          </a:stretch>
        </p:blipFill>
        <p:spPr>
          <a:xfrm>
            <a:off x="1863974" y="2001839"/>
            <a:ext cx="3611618" cy="961267"/>
          </a:xfrm>
          <a:prstGeom prst="rect">
            <a:avLst/>
          </a:prstGeom>
        </p:spPr>
      </p:pic>
      <p:pic>
        <p:nvPicPr>
          <p:cNvPr id="6" name="Image 5"/>
          <p:cNvPicPr>
            <a:picLocks noChangeAspect="1"/>
          </p:cNvPicPr>
          <p:nvPr/>
        </p:nvPicPr>
        <p:blipFill>
          <a:blip r:embed="rId3"/>
          <a:stretch>
            <a:fillRect/>
          </a:stretch>
        </p:blipFill>
        <p:spPr>
          <a:xfrm>
            <a:off x="6389190" y="2091812"/>
            <a:ext cx="2918682" cy="770209"/>
          </a:xfrm>
          <a:prstGeom prst="rect">
            <a:avLst/>
          </a:prstGeom>
        </p:spPr>
      </p:pic>
      <p:sp>
        <p:nvSpPr>
          <p:cNvPr id="7" name="Rectangle 6"/>
          <p:cNvSpPr/>
          <p:nvPr/>
        </p:nvSpPr>
        <p:spPr>
          <a:xfrm>
            <a:off x="1211885" y="3138296"/>
            <a:ext cx="3494867" cy="369332"/>
          </a:xfrm>
          <a:prstGeom prst="rect">
            <a:avLst/>
          </a:prstGeom>
        </p:spPr>
        <p:txBody>
          <a:bodyPr wrap="none">
            <a:spAutoFit/>
          </a:bodyPr>
          <a:lstStyle/>
          <a:p>
            <a:r>
              <a:rPr lang="fr-FR" dirty="0" smtClean="0"/>
              <a:t>For </a:t>
            </a:r>
            <a:r>
              <a:rPr lang="el-GR" dirty="0"/>
              <a:t>ω = 0 : φ(ω) = </a:t>
            </a:r>
            <a:r>
              <a:rPr lang="fr-FR" dirty="0" err="1"/>
              <a:t>Arctg</a:t>
            </a:r>
            <a:r>
              <a:rPr lang="fr-FR" dirty="0"/>
              <a:t>(0) = 0</a:t>
            </a:r>
          </a:p>
        </p:txBody>
      </p:sp>
      <p:pic>
        <p:nvPicPr>
          <p:cNvPr id="9" name="Image 8"/>
          <p:cNvPicPr>
            <a:picLocks noChangeAspect="1"/>
          </p:cNvPicPr>
          <p:nvPr/>
        </p:nvPicPr>
        <p:blipFill>
          <a:blip r:embed="rId4"/>
          <a:stretch>
            <a:fillRect/>
          </a:stretch>
        </p:blipFill>
        <p:spPr>
          <a:xfrm>
            <a:off x="4208325" y="740840"/>
            <a:ext cx="2884420" cy="914479"/>
          </a:xfrm>
          <a:prstGeom prst="rect">
            <a:avLst/>
          </a:prstGeom>
        </p:spPr>
      </p:pic>
      <p:pic>
        <p:nvPicPr>
          <p:cNvPr id="11" name="Image 10"/>
          <p:cNvPicPr>
            <a:picLocks noChangeAspect="1"/>
          </p:cNvPicPr>
          <p:nvPr/>
        </p:nvPicPr>
        <p:blipFill>
          <a:blip r:embed="rId5"/>
          <a:stretch>
            <a:fillRect/>
          </a:stretch>
        </p:blipFill>
        <p:spPr>
          <a:xfrm>
            <a:off x="1520670" y="4441370"/>
            <a:ext cx="6123200" cy="879209"/>
          </a:xfrm>
          <a:prstGeom prst="rect">
            <a:avLst/>
          </a:prstGeom>
        </p:spPr>
      </p:pic>
      <p:pic>
        <p:nvPicPr>
          <p:cNvPr id="12" name="Image 11"/>
          <p:cNvPicPr>
            <a:picLocks noChangeAspect="1"/>
          </p:cNvPicPr>
          <p:nvPr/>
        </p:nvPicPr>
        <p:blipFill>
          <a:blip r:embed="rId6"/>
          <a:stretch>
            <a:fillRect/>
          </a:stretch>
        </p:blipFill>
        <p:spPr>
          <a:xfrm>
            <a:off x="1520669" y="5300471"/>
            <a:ext cx="6123201" cy="1524132"/>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1153324" y="3701927"/>
                <a:ext cx="6212342" cy="459741"/>
              </a:xfrm>
              <a:prstGeom prst="rect">
                <a:avLst/>
              </a:prstGeom>
            </p:spPr>
            <p:txBody>
              <a:bodyPr wrap="none">
                <a:spAutoFit/>
              </a:bodyPr>
              <a:lstStyle/>
              <a:p>
                <a:r>
                  <a:rPr lang="fr-FR" dirty="0" smtClean="0"/>
                  <a:t>For </a:t>
                </a:r>
                <a:r>
                  <a:rPr lang="el-GR" dirty="0"/>
                  <a:t>ω </a:t>
                </a:r>
                <a:r>
                  <a:rPr lang="fr-FR" dirty="0" smtClean="0"/>
                  <a:t>tends </a:t>
                </a:r>
                <a:r>
                  <a:rPr lang="fr-FR" dirty="0" err="1" smtClean="0"/>
                  <a:t>toward</a:t>
                </a:r>
                <a:r>
                  <a:rPr lang="fr-FR" dirty="0" smtClean="0"/>
                  <a:t> </a:t>
                </a:r>
                <a:r>
                  <a:rPr lang="fr-FR" dirty="0" err="1" smtClean="0"/>
                  <a:t>infinity</a:t>
                </a:r>
                <a:r>
                  <a:rPr lang="fr-FR" dirty="0" smtClean="0"/>
                  <a:t> :	</a:t>
                </a:r>
                <a:r>
                  <a:rPr lang="el-GR" dirty="0">
                    <a:cs typeface="Times New Roman" panose="02020603050405020304" pitchFamily="18" charset="0"/>
                  </a:rPr>
                  <a:t>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smtClean="0"/>
                  <a:t>(w)=</a:t>
                </a:r>
                <a:r>
                  <a:rPr lang="fr-FR" dirty="0" err="1" smtClean="0"/>
                  <a:t>arctg</a:t>
                </a:r>
                <a:r>
                  <a:rPr lang="fr-FR" dirty="0" smtClean="0"/>
                  <a:t>(-</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m:t>
                    </m:r>
                  </m:oMath>
                </a14:m>
                <a:r>
                  <a:rPr lang="fr-FR" dirty="0" smtClean="0"/>
                  <a:t>-</a:t>
                </a:r>
                <a14:m>
                  <m:oMath xmlns:m="http://schemas.openxmlformats.org/officeDocument/2006/math">
                    <m:r>
                      <a:rPr lang="fr-FR" b="0" i="0" dirty="0" smtClean="0">
                        <a:latin typeface="Cambria Math" panose="02040503050406030204" pitchFamily="18" charset="0"/>
                      </a:rPr>
                      <m:t> </m:t>
                    </m:r>
                    <m:f>
                      <m:fPr>
                        <m:ctrlPr>
                          <a:rPr lang="fr-FR" i="1" dirty="0" smtClean="0">
                            <a:latin typeface="Cambria Math" panose="02040503050406030204" pitchFamily="18" charset="0"/>
                          </a:rPr>
                        </m:ctrlPr>
                      </m:fPr>
                      <m:num>
                        <m:r>
                          <a:rPr lang="fr-FR" i="1" dirty="0" smtClean="0">
                            <a:latin typeface="Cambria Math" panose="02040503050406030204" pitchFamily="18" charset="0"/>
                            <a:ea typeface="Cambria Math" panose="02040503050406030204" pitchFamily="18" charset="0"/>
                          </a:rPr>
                          <m:t>𝜋</m:t>
                        </m:r>
                      </m:num>
                      <m:den>
                        <m:r>
                          <a:rPr lang="fr-FR" b="0" i="1" dirty="0" smtClean="0">
                            <a:latin typeface="Cambria Math" panose="02040503050406030204" pitchFamily="18" charset="0"/>
                          </a:rPr>
                          <m:t>2</m:t>
                        </m:r>
                      </m:den>
                    </m:f>
                  </m:oMath>
                </a14:m>
                <a:r>
                  <a:rPr lang="fr-FR" dirty="0" smtClean="0"/>
                  <a:t>=-90°</a:t>
                </a:r>
                <a:endParaRPr lang="fr-FR" dirty="0"/>
              </a:p>
            </p:txBody>
          </p:sp>
        </mc:Choice>
        <mc:Fallback>
          <p:sp>
            <p:nvSpPr>
              <p:cNvPr id="14" name="Rectangle 13"/>
              <p:cNvSpPr>
                <a:spLocks noRot="1" noChangeAspect="1" noMove="1" noResize="1" noEditPoints="1" noAdjustHandles="1" noChangeArrowheads="1" noChangeShapeType="1" noTextEdit="1"/>
              </p:cNvSpPr>
              <p:nvPr/>
            </p:nvSpPr>
            <p:spPr>
              <a:xfrm>
                <a:off x="1153324" y="3701927"/>
                <a:ext cx="6212342" cy="459741"/>
              </a:xfrm>
              <a:prstGeom prst="rect">
                <a:avLst/>
              </a:prstGeom>
              <a:blipFill>
                <a:blip r:embed="rId7"/>
                <a:stretch>
                  <a:fillRect l="-785" t="-1316" r="-294" b="-5263"/>
                </a:stretch>
              </a:blipFill>
            </p:spPr>
            <p:txBody>
              <a:bodyPr/>
              <a:lstStyle/>
              <a:p>
                <a:r>
                  <a:rPr lang="fr-FR">
                    <a:noFill/>
                  </a:rPr>
                  <a:t> </a:t>
                </a:r>
              </a:p>
            </p:txBody>
          </p:sp>
        </mc:Fallback>
      </mc:AlternateContent>
      <p:sp>
        <p:nvSpPr>
          <p:cNvPr id="15" name="Titre 1"/>
          <p:cNvSpPr txBox="1">
            <a:spLocks/>
          </p:cNvSpPr>
          <p:nvPr/>
        </p:nvSpPr>
        <p:spPr>
          <a:xfrm>
            <a:off x="7722210" y="-8031"/>
            <a:ext cx="4469790"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smtClean="0">
                <a:solidFill>
                  <a:schemeClr val="bg1"/>
                </a:solidFill>
              </a:rPr>
              <a:t>Bode</a:t>
            </a:r>
            <a:r>
              <a:rPr lang="fr-FR" b="1" dirty="0" smtClean="0">
                <a:solidFill>
                  <a:schemeClr val="bg1"/>
                </a:solidFill>
              </a:rPr>
              <a:t> phase plot</a:t>
            </a:r>
            <a:endParaRPr lang="fr-FR" b="1" dirty="0">
              <a:solidFill>
                <a:schemeClr val="bg1"/>
              </a:solidFill>
            </a:endParaRPr>
          </a:p>
        </p:txBody>
      </p:sp>
    </p:spTree>
    <p:extLst>
      <p:ext uri="{BB962C8B-B14F-4D97-AF65-F5344CB8AC3E}">
        <p14:creationId xmlns:p14="http://schemas.microsoft.com/office/powerpoint/2010/main" val="990487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88642" y="735170"/>
            <a:ext cx="10728102" cy="733023"/>
          </a:xfrm>
        </p:spPr>
        <p:txBody>
          <a:bodyPr/>
          <a:lstStyle/>
          <a:p>
            <a:r>
              <a:rPr lang="en-US" dirty="0"/>
              <a:t>The asymptotic diagram has the shape of a </a:t>
            </a:r>
            <a:r>
              <a:rPr lang="en-US" dirty="0" smtClean="0"/>
              <a:t>staircase step </a:t>
            </a:r>
            <a:r>
              <a:rPr lang="en-US" dirty="0"/>
              <a:t>with a phase shift jump at the breakpoint:</a:t>
            </a:r>
            <a:endParaRPr lang="fr-FR" dirty="0"/>
          </a:p>
        </p:txBody>
      </p:sp>
      <p:pic>
        <p:nvPicPr>
          <p:cNvPr id="4" name="Image 3"/>
          <p:cNvPicPr>
            <a:picLocks noChangeAspect="1"/>
          </p:cNvPicPr>
          <p:nvPr/>
        </p:nvPicPr>
        <p:blipFill>
          <a:blip r:embed="rId2"/>
          <a:stretch>
            <a:fillRect/>
          </a:stretch>
        </p:blipFill>
        <p:spPr>
          <a:xfrm>
            <a:off x="1073146" y="2036744"/>
            <a:ext cx="10170110" cy="3785866"/>
          </a:xfrm>
          <a:prstGeom prst="rect">
            <a:avLst/>
          </a:prstGeom>
        </p:spPr>
      </p:pic>
    </p:spTree>
    <p:extLst>
      <p:ext uri="{BB962C8B-B14F-4D97-AF65-F5344CB8AC3E}">
        <p14:creationId xmlns:p14="http://schemas.microsoft.com/office/powerpoint/2010/main" val="319974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602803"/>
            <a:ext cx="8534401" cy="530538"/>
          </a:xfrm>
        </p:spPr>
        <p:txBody>
          <a:bodyPr>
            <a:normAutofit fontScale="90000"/>
          </a:bodyPr>
          <a:lstStyle/>
          <a:p>
            <a:r>
              <a:rPr lang="fr-FR" dirty="0" err="1" smtClean="0"/>
              <a:t>Example</a:t>
            </a:r>
            <a:r>
              <a:rPr lang="fr-FR" dirty="0" smtClean="0"/>
              <a:t> 1</a:t>
            </a: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220573" y="1349778"/>
                <a:ext cx="3862030" cy="2929246"/>
              </a:xfrm>
            </p:spPr>
            <p:txBody>
              <a:bodyPr>
                <a:normAutofit/>
              </a:bodyPr>
              <a:lstStyle/>
              <a:p>
                <a:pPr algn="just"/>
                <a:r>
                  <a:rPr lang="fr-FR" dirty="0" smtClean="0"/>
                  <a:t>RC circuit </a:t>
                </a:r>
                <a:r>
                  <a:rPr lang="fr-FR" dirty="0" err="1" smtClean="0"/>
                  <a:t>with</a:t>
                </a:r>
                <a:r>
                  <a:rPr lang="fr-FR" dirty="0" smtClean="0"/>
                  <a:t> :</a:t>
                </a:r>
              </a:p>
              <a:p>
                <a:pPr algn="just"/>
                <a:r>
                  <a:rPr lang="fr-FR" dirty="0" smtClean="0"/>
                  <a:t>R = 1KΩ et C = 10µF </a:t>
                </a:r>
              </a:p>
              <a:p>
                <a:pPr algn="just"/>
                <a:r>
                  <a:rPr lang="fr-FR" dirty="0">
                    <a:solidFill>
                      <a:schemeClr val="bg1"/>
                    </a:solidFill>
                  </a:rPr>
                  <a:t>Time constant </a:t>
                </a:r>
                <a:r>
                  <a:rPr lang="fr-FR" dirty="0" smtClean="0"/>
                  <a:t>T </a:t>
                </a:r>
                <a:r>
                  <a:rPr lang="fr-FR" dirty="0"/>
                  <a:t>= R.C = 0.01s. </a:t>
                </a:r>
                <a:endParaRPr lang="fr-FR" dirty="0" smtClean="0"/>
              </a:p>
              <a:p>
                <a:pPr algn="just"/>
                <a:r>
                  <a:rPr lang="en-US" dirty="0"/>
                  <a:t> </a:t>
                </a:r>
                <a:r>
                  <a:rPr lang="en-US" dirty="0" smtClean="0"/>
                  <a:t>It is </a:t>
                </a:r>
                <a:r>
                  <a:rPr lang="en-US" dirty="0"/>
                  <a:t>a unity-gain system with transfer function </a:t>
                </a:r>
                <a:r>
                  <a:rPr lang="en-US" dirty="0" smtClean="0"/>
                  <a:t>:</a:t>
                </a:r>
              </a:p>
              <a:p>
                <a:pPr algn="just"/>
                <a:r>
                  <a:rPr lang="en-US" dirty="0" smtClean="0"/>
                  <a:t>T(p)=</a:t>
                </a:r>
                <a14:m>
                  <m:oMath xmlns:m="http://schemas.openxmlformats.org/officeDocument/2006/math">
                    <m:f>
                      <m:fPr>
                        <m:ctrlPr>
                          <a:rPr lang="en-US"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1+0.01</m:t>
                        </m:r>
                        <m:r>
                          <a:rPr lang="fr-FR" b="0" i="1" smtClean="0">
                            <a:latin typeface="Cambria Math" panose="02040503050406030204" pitchFamily="18" charset="0"/>
                          </a:rPr>
                          <m:t>𝑝</m:t>
                        </m:r>
                      </m:den>
                    </m:f>
                  </m:oMath>
                </a14:m>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220573" y="1349778"/>
                <a:ext cx="3862030" cy="2929246"/>
              </a:xfrm>
              <a:blipFill>
                <a:blip r:embed="rId2"/>
                <a:stretch>
                  <a:fillRect l="-1262" t="-1040" r="-1262"/>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4268758" y="386367"/>
            <a:ext cx="7727883" cy="6233284"/>
          </a:xfrm>
          <a:prstGeom prst="rect">
            <a:avLst/>
          </a:prstGeom>
        </p:spPr>
      </p:pic>
      <p:sp>
        <p:nvSpPr>
          <p:cNvPr id="6" name="Rectangle 5"/>
          <p:cNvSpPr/>
          <p:nvPr/>
        </p:nvSpPr>
        <p:spPr>
          <a:xfrm>
            <a:off x="220573" y="4551019"/>
            <a:ext cx="3862030" cy="1754326"/>
          </a:xfrm>
          <a:prstGeom prst="rect">
            <a:avLst/>
          </a:prstGeom>
        </p:spPr>
        <p:txBody>
          <a:bodyPr wrap="square">
            <a:spAutoFit/>
          </a:bodyPr>
          <a:lstStyle/>
          <a:p>
            <a:pPr algn="just"/>
            <a:r>
              <a:rPr lang="fr-FR" dirty="0"/>
              <a:t>The </a:t>
            </a:r>
            <a:r>
              <a:rPr lang="fr-FR" dirty="0" err="1"/>
              <a:t>low-frequency</a:t>
            </a:r>
            <a:r>
              <a:rPr lang="fr-FR" dirty="0"/>
              <a:t> gain </a:t>
            </a:r>
            <a:r>
              <a:rPr lang="fr-FR" dirty="0" err="1"/>
              <a:t>is</a:t>
            </a:r>
            <a:r>
              <a:rPr lang="fr-FR" dirty="0"/>
              <a:t> : </a:t>
            </a:r>
            <a:endParaRPr lang="fr-FR" dirty="0" smtClean="0"/>
          </a:p>
          <a:p>
            <a:pPr algn="just"/>
            <a:r>
              <a:rPr lang="fr-FR" dirty="0" err="1" smtClean="0"/>
              <a:t>AdB</a:t>
            </a:r>
            <a:r>
              <a:rPr lang="fr-FR" dirty="0" smtClean="0"/>
              <a:t> </a:t>
            </a:r>
            <a:r>
              <a:rPr lang="fr-FR" dirty="0"/>
              <a:t>= 20logK = 20log1 = </a:t>
            </a:r>
            <a:r>
              <a:rPr lang="fr-FR" dirty="0" smtClean="0"/>
              <a:t>0dB.</a:t>
            </a:r>
          </a:p>
          <a:p>
            <a:pPr algn="just"/>
            <a:endParaRPr lang="fr-FR" dirty="0" smtClean="0"/>
          </a:p>
          <a:p>
            <a:pPr algn="just"/>
            <a:r>
              <a:rPr lang="en-US" dirty="0"/>
              <a:t>The cutoff frequency or corner frequency </a:t>
            </a:r>
            <a:r>
              <a:rPr lang="fr-FR" dirty="0" smtClean="0"/>
              <a:t>:</a:t>
            </a:r>
          </a:p>
          <a:p>
            <a:pPr algn="just"/>
            <a:r>
              <a:rPr lang="fr-FR" dirty="0" err="1" smtClean="0"/>
              <a:t>ωo</a:t>
            </a:r>
            <a:r>
              <a:rPr lang="fr-FR" dirty="0" smtClean="0"/>
              <a:t> </a:t>
            </a:r>
            <a:r>
              <a:rPr lang="fr-FR" dirty="0"/>
              <a:t>= 1/T = 1/0.01 = 100 rad/s. </a:t>
            </a:r>
          </a:p>
        </p:txBody>
      </p:sp>
    </p:spTree>
    <p:extLst>
      <p:ext uri="{BB962C8B-B14F-4D97-AF65-F5344CB8AC3E}">
        <p14:creationId xmlns:p14="http://schemas.microsoft.com/office/powerpoint/2010/main" val="156087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1" y="512636"/>
            <a:ext cx="8534401" cy="633569"/>
          </a:xfrm>
        </p:spPr>
        <p:txBody>
          <a:bodyPr>
            <a:normAutofit fontScale="90000"/>
          </a:bodyPr>
          <a:lstStyle/>
          <a:p>
            <a:r>
              <a:rPr lang="fr-FR" dirty="0">
                <a:solidFill>
                  <a:srgbClr val="FF0000"/>
                </a:solidFill>
              </a:rPr>
              <a:t>identification System</a:t>
            </a:r>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310725" y="1134601"/>
                <a:ext cx="11627990" cy="3682097"/>
              </a:xfrm>
            </p:spPr>
            <p:txBody>
              <a:bodyPr>
                <a:normAutofit/>
              </a:bodyPr>
              <a:lstStyle/>
              <a:p>
                <a:r>
                  <a:rPr lang="fr-FR" dirty="0" smtClean="0">
                    <a:solidFill>
                      <a:schemeClr val="bg1"/>
                    </a:solidFill>
                  </a:rPr>
                  <a:t>Our system </a:t>
                </a:r>
                <a:r>
                  <a:rPr lang="fr-FR" dirty="0" err="1" smtClean="0">
                    <a:solidFill>
                      <a:schemeClr val="bg1"/>
                    </a:solidFill>
                  </a:rPr>
                  <a:t>is</a:t>
                </a:r>
                <a:r>
                  <a:rPr lang="fr-FR" dirty="0" smtClean="0">
                    <a:solidFill>
                      <a:schemeClr val="bg1"/>
                    </a:solidFill>
                  </a:rPr>
                  <a:t> </a:t>
                </a:r>
                <a:r>
                  <a:rPr lang="fr-FR" dirty="0" err="1" smtClean="0">
                    <a:solidFill>
                      <a:schemeClr val="bg1"/>
                    </a:solidFill>
                  </a:rPr>
                  <a:t>modeled</a:t>
                </a:r>
                <a:r>
                  <a:rPr lang="fr-FR" dirty="0" smtClean="0">
                    <a:solidFill>
                      <a:schemeClr val="bg1"/>
                    </a:solidFill>
                  </a:rPr>
                  <a:t> by the </a:t>
                </a:r>
                <a:r>
                  <a:rPr lang="fr-FR" dirty="0" err="1" smtClean="0">
                    <a:solidFill>
                      <a:schemeClr val="bg1"/>
                    </a:solidFill>
                  </a:rPr>
                  <a:t>transfer</a:t>
                </a:r>
                <a:r>
                  <a:rPr lang="fr-FR" dirty="0" smtClean="0">
                    <a:solidFill>
                      <a:schemeClr val="bg1"/>
                    </a:solidFill>
                  </a:rPr>
                  <a:t> </a:t>
                </a:r>
                <a:r>
                  <a:rPr lang="fr-FR" dirty="0" err="1" smtClean="0">
                    <a:solidFill>
                      <a:schemeClr val="bg1"/>
                    </a:solidFill>
                  </a:rPr>
                  <a:t>function</a:t>
                </a:r>
                <a:r>
                  <a:rPr lang="fr-FR" dirty="0" smtClean="0">
                    <a:solidFill>
                      <a:schemeClr val="bg1"/>
                    </a:solidFill>
                  </a:rPr>
                  <a:t> :</a:t>
                </a:r>
                <a:r>
                  <a:rPr lang="en-US" dirty="0"/>
                  <a:t>T(p)=</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1+</m:t>
                        </m:r>
                        <m:r>
                          <m:rPr>
                            <m:nor/>
                          </m:rPr>
                          <a:rPr lang="el-GR" i="1" dirty="0">
                            <a:latin typeface="Cambria Math" panose="02040503050406030204" pitchFamily="18" charset="0"/>
                            <a:ea typeface="Cambria Math" panose="02040503050406030204" pitchFamily="18" charset="0"/>
                          </a:rPr>
                          <m:t>τ</m:t>
                        </m:r>
                        <m:r>
                          <a:rPr lang="fr-FR" i="1">
                            <a:latin typeface="Cambria Math" panose="02040503050406030204" pitchFamily="18" charset="0"/>
                          </a:rPr>
                          <m:t>𝑝</m:t>
                        </m:r>
                      </m:den>
                    </m:f>
                  </m:oMath>
                </a14:m>
                <a:endParaRPr lang="fr-FR" dirty="0" smtClean="0">
                  <a:solidFill>
                    <a:schemeClr val="bg1"/>
                  </a:solidFill>
                </a:endParaRPr>
              </a:p>
              <a:p>
                <a:r>
                  <a:rPr lang="fr-FR" dirty="0" smtClean="0">
                    <a:solidFill>
                      <a:schemeClr val="bg1"/>
                    </a:solidFill>
                  </a:rPr>
                  <a:t>To </a:t>
                </a:r>
                <a:r>
                  <a:rPr lang="fr-FR" dirty="0" err="1" smtClean="0">
                    <a:solidFill>
                      <a:schemeClr val="bg1"/>
                    </a:solidFill>
                  </a:rPr>
                  <a:t>generate</a:t>
                </a:r>
                <a:r>
                  <a:rPr lang="fr-FR" dirty="0" smtClean="0">
                    <a:solidFill>
                      <a:schemeClr val="bg1"/>
                    </a:solidFill>
                  </a:rPr>
                  <a:t> a </a:t>
                </a:r>
                <a:r>
                  <a:rPr lang="fr-FR" dirty="0" err="1" smtClean="0">
                    <a:solidFill>
                      <a:schemeClr val="bg1"/>
                    </a:solidFill>
                  </a:rPr>
                  <a:t>bode</a:t>
                </a:r>
                <a:r>
                  <a:rPr lang="fr-FR" dirty="0" smtClean="0">
                    <a:solidFill>
                      <a:schemeClr val="bg1"/>
                    </a:solidFill>
                  </a:rPr>
                  <a:t>, </a:t>
                </a:r>
                <a:r>
                  <a:rPr lang="fr-FR" dirty="0" err="1" smtClean="0">
                    <a:solidFill>
                      <a:schemeClr val="bg1"/>
                    </a:solidFill>
                  </a:rPr>
                  <a:t>Nyquist</a:t>
                </a:r>
                <a:r>
                  <a:rPr lang="fr-FR" dirty="0" smtClean="0">
                    <a:solidFill>
                      <a:schemeClr val="bg1"/>
                    </a:solidFill>
                  </a:rPr>
                  <a:t> or </a:t>
                </a:r>
                <a:r>
                  <a:rPr lang="fr-FR" dirty="0" err="1" smtClean="0">
                    <a:solidFill>
                      <a:schemeClr val="bg1"/>
                    </a:solidFill>
                  </a:rPr>
                  <a:t>Nichol</a:t>
                </a:r>
                <a:r>
                  <a:rPr lang="fr-FR" dirty="0" smtClean="0">
                    <a:solidFill>
                      <a:schemeClr val="bg1"/>
                    </a:solidFill>
                  </a:rPr>
                  <a:t> plot, </a:t>
                </a:r>
                <a:r>
                  <a:rPr lang="fr-FR" dirty="0" err="1" smtClean="0">
                    <a:solidFill>
                      <a:schemeClr val="bg1"/>
                    </a:solidFill>
                  </a:rPr>
                  <a:t>we</a:t>
                </a:r>
                <a:r>
                  <a:rPr lang="fr-FR" dirty="0" smtClean="0">
                    <a:solidFill>
                      <a:schemeClr val="bg1"/>
                    </a:solidFill>
                  </a:rPr>
                  <a:t> </a:t>
                </a:r>
                <a:r>
                  <a:rPr lang="fr-FR" dirty="0" err="1" smtClean="0">
                    <a:solidFill>
                      <a:schemeClr val="bg1"/>
                    </a:solidFill>
                  </a:rPr>
                  <a:t>could</a:t>
                </a:r>
                <a:r>
                  <a:rPr lang="fr-FR" dirty="0" smtClean="0">
                    <a:solidFill>
                      <a:schemeClr val="bg1"/>
                    </a:solidFill>
                  </a:rPr>
                  <a:t> </a:t>
                </a:r>
                <a:r>
                  <a:rPr lang="fr-FR" dirty="0" err="1" smtClean="0">
                    <a:solidFill>
                      <a:schemeClr val="bg1"/>
                    </a:solidFill>
                  </a:rPr>
                  <a:t>solve</a:t>
                </a:r>
                <a:r>
                  <a:rPr lang="fr-FR" dirty="0" smtClean="0">
                    <a:solidFill>
                      <a:schemeClr val="bg1"/>
                    </a:solidFill>
                  </a:rPr>
                  <a:t> the </a:t>
                </a:r>
                <a:r>
                  <a:rPr lang="fr-FR" dirty="0" err="1" smtClean="0">
                    <a:solidFill>
                      <a:schemeClr val="bg1"/>
                    </a:solidFill>
                  </a:rPr>
                  <a:t>transfer</a:t>
                </a:r>
                <a:r>
                  <a:rPr lang="fr-FR" dirty="0" smtClean="0">
                    <a:solidFill>
                      <a:schemeClr val="bg1"/>
                    </a:solidFill>
                  </a:rPr>
                  <a:t> </a:t>
                </a:r>
                <a:r>
                  <a:rPr lang="fr-FR" dirty="0" err="1">
                    <a:solidFill>
                      <a:schemeClr val="bg1"/>
                    </a:solidFill>
                  </a:rPr>
                  <a:t>function</a:t>
                </a:r>
                <a:r>
                  <a:rPr lang="fr-FR" dirty="0" smtClean="0">
                    <a:solidFill>
                      <a:schemeClr val="bg1"/>
                    </a:solidFill>
                  </a:rPr>
                  <a:t> </a:t>
                </a:r>
                <a:r>
                  <a:rPr lang="fr-FR" dirty="0" err="1" smtClean="0">
                    <a:solidFill>
                      <a:schemeClr val="bg1"/>
                    </a:solidFill>
                  </a:rPr>
                  <a:t>mathematically</a:t>
                </a:r>
                <a:r>
                  <a:rPr lang="fr-FR" dirty="0">
                    <a:solidFill>
                      <a:schemeClr val="bg1"/>
                    </a:solidFill>
                  </a:rPr>
                  <a:t> </a:t>
                </a:r>
                <a:r>
                  <a:rPr lang="fr-FR" dirty="0" smtClean="0">
                    <a:solidFill>
                      <a:schemeClr val="bg1"/>
                    </a:solidFill>
                  </a:rPr>
                  <a:t>and </a:t>
                </a:r>
                <a:r>
                  <a:rPr lang="fr-FR" dirty="0" err="1" smtClean="0">
                    <a:solidFill>
                      <a:schemeClr val="bg1"/>
                    </a:solidFill>
                  </a:rPr>
                  <a:t>draw</a:t>
                </a:r>
                <a:r>
                  <a:rPr lang="fr-FR" dirty="0" smtClean="0">
                    <a:solidFill>
                      <a:schemeClr val="bg1"/>
                    </a:solidFill>
                  </a:rPr>
                  <a:t> the </a:t>
                </a:r>
                <a:r>
                  <a:rPr lang="fr-FR" dirty="0" err="1" smtClean="0">
                    <a:solidFill>
                      <a:schemeClr val="bg1"/>
                    </a:solidFill>
                  </a:rPr>
                  <a:t>curves</a:t>
                </a:r>
                <a:r>
                  <a:rPr lang="fr-FR" dirty="0" smtClean="0">
                    <a:solidFill>
                      <a:schemeClr val="bg1"/>
                    </a:solidFill>
                  </a:rPr>
                  <a:t> </a:t>
                </a:r>
                <a:r>
                  <a:rPr lang="fr-FR" dirty="0" err="1" smtClean="0">
                    <a:solidFill>
                      <a:schemeClr val="bg1"/>
                    </a:solidFill>
                  </a:rPr>
                  <a:t>using</a:t>
                </a:r>
                <a:r>
                  <a:rPr lang="fr-FR" dirty="0" smtClean="0">
                    <a:solidFill>
                      <a:schemeClr val="bg1"/>
                    </a:solidFill>
                  </a:rPr>
                  <a:t> the </a:t>
                </a:r>
                <a:r>
                  <a:rPr lang="fr-FR" dirty="0" err="1" smtClean="0">
                    <a:solidFill>
                      <a:schemeClr val="bg1"/>
                    </a:solidFill>
                  </a:rPr>
                  <a:t>equations</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we</a:t>
                </a:r>
                <a:r>
                  <a:rPr lang="fr-FR" dirty="0" smtClean="0">
                    <a:solidFill>
                      <a:schemeClr val="bg1"/>
                    </a:solidFill>
                  </a:rPr>
                  <a:t> come up </a:t>
                </a:r>
                <a:r>
                  <a:rPr lang="fr-FR" dirty="0" err="1" smtClean="0">
                    <a:solidFill>
                      <a:schemeClr val="bg1"/>
                    </a:solidFill>
                  </a:rPr>
                  <a:t>with</a:t>
                </a:r>
                <a:r>
                  <a:rPr lang="fr-FR" dirty="0" smtClean="0">
                    <a:solidFill>
                      <a:schemeClr val="bg1"/>
                    </a:solidFill>
                  </a:rPr>
                  <a:t>.</a:t>
                </a:r>
              </a:p>
              <a:p>
                <a:r>
                  <a:rPr lang="fr-FR" dirty="0" err="1" smtClean="0">
                    <a:solidFill>
                      <a:schemeClr val="bg1"/>
                    </a:solidFill>
                  </a:rPr>
                  <a:t>However</a:t>
                </a:r>
                <a:r>
                  <a:rPr lang="fr-FR" dirty="0" smtClean="0">
                    <a:solidFill>
                      <a:schemeClr val="bg1"/>
                    </a:solidFill>
                  </a:rPr>
                  <a:t>, </a:t>
                </a:r>
                <a:r>
                  <a:rPr lang="fr-FR" dirty="0" err="1" smtClean="0">
                    <a:solidFill>
                      <a:schemeClr val="bg1"/>
                    </a:solidFill>
                  </a:rPr>
                  <a:t>this</a:t>
                </a:r>
                <a:r>
                  <a:rPr lang="fr-FR" dirty="0" smtClean="0">
                    <a:solidFill>
                      <a:schemeClr val="bg1"/>
                    </a:solidFill>
                  </a:rPr>
                  <a:t> </a:t>
                </a:r>
                <a:r>
                  <a:rPr lang="fr-FR" dirty="0" err="1" smtClean="0">
                    <a:solidFill>
                      <a:schemeClr val="bg1"/>
                    </a:solidFill>
                  </a:rPr>
                  <a:t>method</a:t>
                </a:r>
                <a:r>
                  <a:rPr lang="fr-FR" dirty="0" smtClean="0">
                    <a:solidFill>
                      <a:schemeClr val="bg1"/>
                    </a:solidFill>
                  </a:rPr>
                  <a:t> assumes </a:t>
                </a:r>
                <a:r>
                  <a:rPr lang="fr-FR" dirty="0" err="1" smtClean="0">
                    <a:solidFill>
                      <a:schemeClr val="bg1"/>
                    </a:solidFill>
                  </a:rPr>
                  <a:t>that</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already</a:t>
                </a:r>
                <a:r>
                  <a:rPr lang="fr-FR" dirty="0" smtClean="0">
                    <a:solidFill>
                      <a:schemeClr val="bg1"/>
                    </a:solidFill>
                  </a:rPr>
                  <a:t> have the </a:t>
                </a:r>
                <a:r>
                  <a:rPr lang="fr-FR" dirty="0" err="1" smtClean="0">
                    <a:solidFill>
                      <a:schemeClr val="bg1"/>
                    </a:solidFill>
                  </a:rPr>
                  <a:t>transfer</a:t>
                </a:r>
                <a:r>
                  <a:rPr lang="fr-FR" dirty="0" smtClean="0">
                    <a:solidFill>
                      <a:schemeClr val="bg1"/>
                    </a:solidFill>
                  </a:rPr>
                  <a:t> </a:t>
                </a:r>
                <a:r>
                  <a:rPr lang="fr-FR" dirty="0" err="1" smtClean="0">
                    <a:solidFill>
                      <a:schemeClr val="bg1"/>
                    </a:solidFill>
                  </a:rPr>
                  <a:t>function</a:t>
                </a:r>
                <a:r>
                  <a:rPr lang="fr-FR" dirty="0" smtClean="0">
                    <a:solidFill>
                      <a:schemeClr val="bg1"/>
                    </a:solidFill>
                  </a:rPr>
                  <a:t> to </a:t>
                </a:r>
                <a:r>
                  <a:rPr lang="fr-FR" dirty="0" err="1" smtClean="0">
                    <a:solidFill>
                      <a:schemeClr val="bg1"/>
                    </a:solidFill>
                  </a:rPr>
                  <a:t>start</a:t>
                </a:r>
                <a:r>
                  <a:rPr lang="fr-FR" dirty="0" smtClean="0">
                    <a:solidFill>
                      <a:schemeClr val="bg1"/>
                    </a:solidFill>
                  </a:rPr>
                  <a:t> </a:t>
                </a:r>
                <a:r>
                  <a:rPr lang="fr-FR" dirty="0" err="1" smtClean="0">
                    <a:solidFill>
                      <a:schemeClr val="bg1"/>
                    </a:solidFill>
                  </a:rPr>
                  <a:t>with</a:t>
                </a:r>
                <a:r>
                  <a:rPr lang="fr-FR" dirty="0" smtClean="0">
                    <a:solidFill>
                      <a:schemeClr val="bg1"/>
                    </a:solidFill>
                  </a:rPr>
                  <a:t>.</a:t>
                </a:r>
              </a:p>
              <a:p>
                <a:r>
                  <a:rPr lang="fr-FR" dirty="0" smtClean="0">
                    <a:solidFill>
                      <a:schemeClr val="bg1"/>
                    </a:solidFill>
                  </a:rPr>
                  <a:t>So </a:t>
                </a:r>
                <a:r>
                  <a:rPr lang="fr-FR" dirty="0" err="1" smtClean="0">
                    <a:solidFill>
                      <a:schemeClr val="bg1"/>
                    </a:solidFill>
                  </a:rPr>
                  <a:t>let’s</a:t>
                </a:r>
                <a:r>
                  <a:rPr lang="fr-FR" dirty="0" smtClean="0">
                    <a:solidFill>
                      <a:schemeClr val="bg1"/>
                    </a:solidFill>
                  </a:rPr>
                  <a:t> assume </a:t>
                </a:r>
                <a:r>
                  <a:rPr lang="fr-FR" dirty="0" err="1" smtClean="0">
                    <a:solidFill>
                      <a:schemeClr val="bg1"/>
                    </a:solidFill>
                  </a:rPr>
                  <a:t>that</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don’t</a:t>
                </a:r>
                <a:r>
                  <a:rPr lang="fr-FR" dirty="0" smtClean="0">
                    <a:solidFill>
                      <a:schemeClr val="bg1"/>
                    </a:solidFill>
                  </a:rPr>
                  <a:t> have </a:t>
                </a:r>
                <a:r>
                  <a:rPr lang="fr-FR" dirty="0" err="1" smtClean="0">
                    <a:solidFill>
                      <a:schemeClr val="bg1"/>
                    </a:solidFill>
                  </a:rPr>
                  <a:t>this</a:t>
                </a:r>
                <a:r>
                  <a:rPr lang="fr-FR" dirty="0" smtClean="0">
                    <a:solidFill>
                      <a:schemeClr val="bg1"/>
                    </a:solidFill>
                  </a:rPr>
                  <a:t> model. </a:t>
                </a:r>
                <a:r>
                  <a:rPr lang="fr-FR" dirty="0" err="1" smtClean="0">
                    <a:solidFill>
                      <a:schemeClr val="bg1"/>
                    </a:solidFill>
                  </a:rPr>
                  <a:t>We’re</a:t>
                </a:r>
                <a:r>
                  <a:rPr lang="fr-FR" dirty="0" smtClean="0">
                    <a:solidFill>
                      <a:schemeClr val="bg1"/>
                    </a:solidFill>
                  </a:rPr>
                  <a:t> </a:t>
                </a:r>
                <a:r>
                  <a:rPr lang="fr-FR" dirty="0" err="1" smtClean="0">
                    <a:solidFill>
                      <a:schemeClr val="bg1"/>
                    </a:solidFill>
                  </a:rPr>
                  <a:t>working</a:t>
                </a:r>
                <a:r>
                  <a:rPr lang="fr-FR" dirty="0" smtClean="0">
                    <a:solidFill>
                      <a:schemeClr val="bg1"/>
                    </a:solidFill>
                  </a:rPr>
                  <a:t> </a:t>
                </a:r>
                <a:r>
                  <a:rPr lang="fr-FR" dirty="0" err="1" smtClean="0">
                    <a:solidFill>
                      <a:schemeClr val="bg1"/>
                    </a:solidFill>
                  </a:rPr>
                  <a:t>with</a:t>
                </a:r>
                <a:r>
                  <a:rPr lang="fr-FR" dirty="0" smtClean="0">
                    <a:solidFill>
                      <a:schemeClr val="bg1"/>
                    </a:solidFill>
                  </a:rPr>
                  <a:t> hardware </a:t>
                </a:r>
                <a:r>
                  <a:rPr lang="fr-FR" dirty="0" err="1" smtClean="0">
                    <a:solidFill>
                      <a:schemeClr val="bg1"/>
                    </a:solidFill>
                  </a:rPr>
                  <a:t>directly</a:t>
                </a:r>
                <a:r>
                  <a:rPr lang="fr-FR" dirty="0" smtClean="0">
                    <a:solidFill>
                      <a:schemeClr val="bg1"/>
                    </a:solidFill>
                  </a:rPr>
                  <a:t> </a:t>
                </a:r>
                <a:r>
                  <a:rPr lang="fr-FR" dirty="0" err="1" smtClean="0">
                    <a:solidFill>
                      <a:schemeClr val="bg1"/>
                    </a:solidFill>
                  </a:rPr>
                  <a:t>like</a:t>
                </a:r>
                <a:r>
                  <a:rPr lang="fr-FR" dirty="0" smtClean="0">
                    <a:solidFill>
                      <a:schemeClr val="bg1"/>
                    </a:solidFill>
                  </a:rPr>
                  <a:t> a </a:t>
                </a:r>
                <a:r>
                  <a:rPr lang="fr-FR" dirty="0" err="1" smtClean="0">
                    <a:solidFill>
                      <a:schemeClr val="bg1"/>
                    </a:solidFill>
                  </a:rPr>
                  <a:t>physical</a:t>
                </a:r>
                <a:r>
                  <a:rPr lang="fr-FR" dirty="0" smtClean="0">
                    <a:solidFill>
                      <a:schemeClr val="bg1"/>
                    </a:solidFill>
                  </a:rPr>
                  <a:t> </a:t>
                </a:r>
                <a:r>
                  <a:rPr lang="fr-FR" dirty="0" err="1" smtClean="0">
                    <a:solidFill>
                      <a:schemeClr val="bg1"/>
                    </a:solidFill>
                  </a:rPr>
                  <a:t>electrical</a:t>
                </a:r>
                <a:r>
                  <a:rPr lang="fr-FR" dirty="0" smtClean="0">
                    <a:solidFill>
                      <a:schemeClr val="bg1"/>
                    </a:solidFill>
                  </a:rPr>
                  <a:t> circuit.</a:t>
                </a:r>
              </a:p>
              <a:p>
                <a:r>
                  <a:rPr lang="fr-FR" dirty="0" err="1" smtClean="0">
                    <a:solidFill>
                      <a:schemeClr val="bg1"/>
                    </a:solidFill>
                  </a:rPr>
                  <a:t>We</a:t>
                </a:r>
                <a:r>
                  <a:rPr lang="fr-FR" dirty="0" smtClean="0">
                    <a:solidFill>
                      <a:schemeClr val="bg1"/>
                    </a:solidFill>
                  </a:rPr>
                  <a:t> know </a:t>
                </a:r>
                <a:r>
                  <a:rPr lang="fr-FR" dirty="0" err="1" smtClean="0">
                    <a:solidFill>
                      <a:schemeClr val="bg1"/>
                    </a:solidFill>
                  </a:rPr>
                  <a:t>that</a:t>
                </a:r>
                <a:r>
                  <a:rPr lang="fr-FR" dirty="0" smtClean="0">
                    <a:solidFill>
                      <a:schemeClr val="bg1"/>
                    </a:solidFill>
                  </a:rPr>
                  <a:t> </a:t>
                </a:r>
                <a:r>
                  <a:rPr lang="fr-FR" dirty="0" err="1" smtClean="0">
                    <a:solidFill>
                      <a:schemeClr val="bg1"/>
                    </a:solidFill>
                  </a:rPr>
                  <a:t>this</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be</a:t>
                </a:r>
                <a:r>
                  <a:rPr lang="fr-FR" dirty="0" smtClean="0">
                    <a:solidFill>
                      <a:schemeClr val="bg1"/>
                    </a:solidFill>
                  </a:rPr>
                  <a:t> </a:t>
                </a:r>
                <a:r>
                  <a:rPr lang="fr-FR" dirty="0" err="1" smtClean="0">
                    <a:solidFill>
                      <a:schemeClr val="bg1"/>
                    </a:solidFill>
                  </a:rPr>
                  <a:t>modeled</a:t>
                </a:r>
                <a:r>
                  <a:rPr lang="fr-FR" dirty="0" smtClean="0">
                    <a:solidFill>
                      <a:schemeClr val="bg1"/>
                    </a:solidFill>
                  </a:rPr>
                  <a:t> as an LTI system, but </a:t>
                </a:r>
                <a:r>
                  <a:rPr lang="fr-FR" dirty="0" err="1" smtClean="0">
                    <a:solidFill>
                      <a:schemeClr val="bg1"/>
                    </a:solidFill>
                  </a:rPr>
                  <a:t>we</a:t>
                </a:r>
                <a:r>
                  <a:rPr lang="fr-FR" dirty="0" smtClean="0">
                    <a:solidFill>
                      <a:schemeClr val="bg1"/>
                    </a:solidFill>
                  </a:rPr>
                  <a:t> </a:t>
                </a:r>
                <a:r>
                  <a:rPr lang="fr-FR" dirty="0" err="1" smtClean="0">
                    <a:solidFill>
                      <a:schemeClr val="bg1"/>
                    </a:solidFill>
                  </a:rPr>
                  <a:t>don’t</a:t>
                </a:r>
                <a:r>
                  <a:rPr lang="fr-FR" dirty="0" smtClean="0">
                    <a:solidFill>
                      <a:schemeClr val="bg1"/>
                    </a:solidFill>
                  </a:rPr>
                  <a:t> </a:t>
                </a:r>
                <a:r>
                  <a:rPr lang="fr-FR" dirty="0" err="1" smtClean="0">
                    <a:solidFill>
                      <a:schemeClr val="bg1"/>
                    </a:solidFill>
                  </a:rPr>
                  <a:t>yet</a:t>
                </a:r>
                <a:r>
                  <a:rPr lang="fr-FR" dirty="0" smtClean="0">
                    <a:solidFill>
                      <a:schemeClr val="bg1"/>
                    </a:solidFill>
                  </a:rPr>
                  <a:t> have a model. This </a:t>
                </a:r>
                <a:r>
                  <a:rPr lang="fr-FR" dirty="0" err="1" smtClean="0">
                    <a:solidFill>
                      <a:schemeClr val="bg1"/>
                    </a:solidFill>
                  </a:rPr>
                  <a:t>is</a:t>
                </a:r>
                <a:r>
                  <a:rPr lang="fr-FR" dirty="0" smtClean="0">
                    <a:solidFill>
                      <a:schemeClr val="bg1"/>
                    </a:solidFill>
                  </a:rPr>
                  <a:t> </a:t>
                </a:r>
                <a:r>
                  <a:rPr lang="fr-FR" dirty="0" err="1" smtClean="0">
                    <a:solidFill>
                      <a:schemeClr val="bg1"/>
                    </a:solidFill>
                  </a:rPr>
                  <a:t>just</a:t>
                </a:r>
                <a:r>
                  <a:rPr lang="fr-FR" dirty="0" smtClean="0">
                    <a:solidFill>
                      <a:schemeClr val="bg1"/>
                    </a:solidFill>
                  </a:rPr>
                  <a:t> a </a:t>
                </a:r>
                <a:r>
                  <a:rPr lang="fr-FR" dirty="0" smtClean="0">
                    <a:solidFill>
                      <a:schemeClr val="accent2"/>
                    </a:solidFill>
                  </a:rPr>
                  <a:t>black box</a:t>
                </a:r>
                <a:r>
                  <a:rPr lang="fr-FR" dirty="0" smtClean="0">
                    <a:solidFill>
                      <a:schemeClr val="bg1"/>
                    </a:solidFill>
                  </a:rPr>
                  <a:t> to us </a:t>
                </a:r>
                <a:r>
                  <a:rPr lang="fr-FR" dirty="0" err="1" smtClean="0">
                    <a:solidFill>
                      <a:schemeClr val="bg1"/>
                    </a:solidFill>
                  </a:rPr>
                  <a:t>where</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apply</a:t>
                </a:r>
                <a:r>
                  <a:rPr lang="fr-FR" dirty="0" smtClean="0">
                    <a:solidFill>
                      <a:schemeClr val="bg1"/>
                    </a:solidFill>
                  </a:rPr>
                  <a:t> </a:t>
                </a:r>
                <a:r>
                  <a:rPr lang="fr-FR" dirty="0" err="1" smtClean="0">
                    <a:solidFill>
                      <a:schemeClr val="bg1"/>
                    </a:solidFill>
                  </a:rPr>
                  <a:t>different</a:t>
                </a:r>
                <a:r>
                  <a:rPr lang="fr-FR" dirty="0" smtClean="0">
                    <a:solidFill>
                      <a:schemeClr val="bg1"/>
                    </a:solidFill>
                  </a:rPr>
                  <a:t> inputs and </a:t>
                </a:r>
                <a:r>
                  <a:rPr lang="fr-FR" dirty="0" err="1" smtClean="0">
                    <a:solidFill>
                      <a:schemeClr val="bg1"/>
                    </a:solidFill>
                  </a:rPr>
                  <a:t>measure</a:t>
                </a:r>
                <a:r>
                  <a:rPr lang="fr-FR" dirty="0" smtClean="0">
                    <a:solidFill>
                      <a:schemeClr val="bg1"/>
                    </a:solidFill>
                  </a:rPr>
                  <a:t> the outputs.</a:t>
                </a:r>
              </a:p>
              <a:p>
                <a:endParaRPr lang="fr-FR" dirty="0" smtClean="0">
                  <a:solidFill>
                    <a:schemeClr val="bg1"/>
                  </a:solidFill>
                </a:endParaRPr>
              </a:p>
              <a:p>
                <a:endParaRPr lang="fr-FR" dirty="0">
                  <a:solidFill>
                    <a:schemeClr val="bg1"/>
                  </a:solidFill>
                </a:endParaRPr>
              </a:p>
              <a:p>
                <a:endParaRPr lang="fr-FR" dirty="0">
                  <a:solidFill>
                    <a:schemeClr val="bg1"/>
                  </a:solidFill>
                </a:endParaRPr>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310725" y="1134601"/>
                <a:ext cx="11627990" cy="3682097"/>
              </a:xfrm>
              <a:blipFill>
                <a:blip r:embed="rId2"/>
                <a:stretch>
                  <a:fillRect l="-472" r="-105"/>
                </a:stretch>
              </a:blipFill>
            </p:spPr>
            <p:txBody>
              <a:bodyPr/>
              <a:lstStyle/>
              <a:p>
                <a:r>
                  <a:rPr lang="fr-FR">
                    <a:noFill/>
                  </a:rPr>
                  <a:t> </a:t>
                </a:r>
              </a:p>
            </p:txBody>
          </p:sp>
        </mc:Fallback>
      </mc:AlternateContent>
      <p:grpSp>
        <p:nvGrpSpPr>
          <p:cNvPr id="11" name="Groupe 10"/>
          <p:cNvGrpSpPr/>
          <p:nvPr/>
        </p:nvGrpSpPr>
        <p:grpSpPr>
          <a:xfrm>
            <a:off x="3358722" y="4468289"/>
            <a:ext cx="5561562" cy="1553726"/>
            <a:chOff x="3358722" y="4468289"/>
            <a:chExt cx="5561562" cy="1553726"/>
          </a:xfrm>
        </p:grpSpPr>
        <p:grpSp>
          <p:nvGrpSpPr>
            <p:cNvPr id="5" name="Groupe 4"/>
            <p:cNvGrpSpPr/>
            <p:nvPr/>
          </p:nvGrpSpPr>
          <p:grpSpPr>
            <a:xfrm>
              <a:off x="3358722" y="4468289"/>
              <a:ext cx="5561562" cy="715580"/>
              <a:chOff x="2935350" y="3671348"/>
              <a:chExt cx="5561562" cy="715580"/>
            </a:xfrm>
          </p:grpSpPr>
          <p:sp>
            <p:nvSpPr>
              <p:cNvPr id="6" name="ZoneTexte 5"/>
              <p:cNvSpPr txBox="1"/>
              <p:nvPr/>
            </p:nvSpPr>
            <p:spPr>
              <a:xfrm>
                <a:off x="4796864" y="3740597"/>
                <a:ext cx="1914660" cy="646331"/>
              </a:xfrm>
              <a:prstGeom prst="rect">
                <a:avLst/>
              </a:prstGeom>
              <a:noFill/>
              <a:ln>
                <a:solidFill>
                  <a:schemeClr val="bg1"/>
                </a:solidFill>
              </a:ln>
            </p:spPr>
            <p:txBody>
              <a:bodyPr wrap="square" rtlCol="0">
                <a:spAutoFit/>
              </a:bodyPr>
              <a:lstStyle/>
              <a:p>
                <a:pPr algn="ctr"/>
                <a:r>
                  <a:rPr lang="fr-FR" dirty="0" smtClean="0"/>
                  <a:t>LTI</a:t>
                </a:r>
                <a:r>
                  <a:rPr lang="fr-FR" dirty="0" smtClean="0">
                    <a:solidFill>
                      <a:schemeClr val="accent2"/>
                    </a:solidFill>
                  </a:rPr>
                  <a:t>: black </a:t>
                </a:r>
                <a:r>
                  <a:rPr lang="fr-FR" dirty="0">
                    <a:solidFill>
                      <a:schemeClr val="accent2"/>
                    </a:solidFill>
                  </a:rPr>
                  <a:t>box</a:t>
                </a:r>
                <a:r>
                  <a:rPr lang="fr-FR" dirty="0">
                    <a:solidFill>
                      <a:schemeClr val="bg1"/>
                    </a:solidFill>
                  </a:rPr>
                  <a:t> </a:t>
                </a:r>
                <a:endParaRPr lang="fr-FR" dirty="0" smtClean="0"/>
              </a:p>
              <a:p>
                <a:pPr algn="ctr"/>
                <a:endParaRPr lang="fr-FR" dirty="0" smtClean="0"/>
              </a:p>
            </p:txBody>
          </p:sp>
          <p:cxnSp>
            <p:nvCxnSpPr>
              <p:cNvPr id="7" name="Connecteur droit avec flèche 6"/>
              <p:cNvCxnSpPr>
                <a:endCxn id="6" idx="1"/>
              </p:cNvCxnSpPr>
              <p:nvPr/>
            </p:nvCxnSpPr>
            <p:spPr>
              <a:xfrm>
                <a:off x="3000777" y="4063763"/>
                <a:ext cx="1796087" cy="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6690061" y="4063762"/>
                <a:ext cx="1719846" cy="3172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174114" y="3709604"/>
                <a:ext cx="1322798" cy="646331"/>
              </a:xfrm>
              <a:prstGeom prst="rect">
                <a:avLst/>
              </a:prstGeom>
            </p:spPr>
            <p:txBody>
              <a:bodyPr wrap="none">
                <a:spAutoFit/>
              </a:bodyPr>
              <a:lstStyle/>
              <a:p>
                <a:r>
                  <a:rPr lang="fr-FR" dirty="0" smtClean="0"/>
                  <a:t>Output sin</a:t>
                </a:r>
              </a:p>
              <a:p>
                <a:r>
                  <a:rPr lang="fr-FR" dirty="0" smtClean="0"/>
                  <a:t>s(t</a:t>
                </a:r>
                <a:r>
                  <a:rPr lang="fr-FR" dirty="0"/>
                  <a:t>)</a:t>
                </a:r>
              </a:p>
            </p:txBody>
          </p:sp>
          <p:sp>
            <p:nvSpPr>
              <p:cNvPr id="10" name="Rectangle 9"/>
              <p:cNvSpPr/>
              <p:nvPr/>
            </p:nvSpPr>
            <p:spPr>
              <a:xfrm>
                <a:off x="2935350" y="3671348"/>
                <a:ext cx="1225015" cy="646331"/>
              </a:xfrm>
              <a:prstGeom prst="rect">
                <a:avLst/>
              </a:prstGeom>
            </p:spPr>
            <p:txBody>
              <a:bodyPr wrap="none">
                <a:spAutoFit/>
              </a:bodyPr>
              <a:lstStyle/>
              <a:p>
                <a:r>
                  <a:rPr lang="fr-FR" dirty="0" smtClean="0"/>
                  <a:t>Input  sin </a:t>
                </a:r>
              </a:p>
              <a:p>
                <a:r>
                  <a:rPr lang="fr-FR" dirty="0" smtClean="0"/>
                  <a:t>e(t</a:t>
                </a:r>
                <a:r>
                  <a:rPr lang="fr-FR" dirty="0"/>
                  <a:t>)</a:t>
                </a:r>
              </a:p>
            </p:txBody>
          </p:sp>
        </p:grpSp>
        <p:sp>
          <p:nvSpPr>
            <p:cNvPr id="12" name="Rectangle 11"/>
            <p:cNvSpPr/>
            <p:nvPr/>
          </p:nvSpPr>
          <p:spPr>
            <a:xfrm>
              <a:off x="5636931" y="5652683"/>
              <a:ext cx="1279517" cy="369332"/>
            </a:xfrm>
            <a:prstGeom prst="rect">
              <a:avLst/>
            </a:prstGeom>
          </p:spPr>
          <p:txBody>
            <a:bodyPr wrap="none">
              <a:spAutoFit/>
            </a:bodyPr>
            <a:lstStyle/>
            <a:p>
              <a:r>
                <a:rPr lang="fr-FR" dirty="0">
                  <a:solidFill>
                    <a:schemeClr val="bg1"/>
                  </a:solidFill>
                </a:rPr>
                <a:t>hardware</a:t>
              </a:r>
              <a:endParaRPr lang="fr-FR" dirty="0"/>
            </a:p>
          </p:txBody>
        </p:sp>
        <p:cxnSp>
          <p:nvCxnSpPr>
            <p:cNvPr id="14" name="Connecteur droit avec flèche 13"/>
            <p:cNvCxnSpPr>
              <a:stCxn id="12" idx="0"/>
            </p:cNvCxnSpPr>
            <p:nvPr/>
          </p:nvCxnSpPr>
          <p:spPr>
            <a:xfrm flipH="1" flipV="1">
              <a:off x="6027313" y="5164429"/>
              <a:ext cx="249377" cy="4882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56626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lecture 4</a:t>
            </a:r>
            <a:endParaRPr lang="fr-FR" dirty="0"/>
          </a:p>
        </p:txBody>
      </p:sp>
      <p:sp>
        <p:nvSpPr>
          <p:cNvPr id="3" name="Espace réservé du contenu 2"/>
          <p:cNvSpPr>
            <a:spLocks noGrp="1"/>
          </p:cNvSpPr>
          <p:nvPr>
            <p:ph idx="1"/>
          </p:nvPr>
        </p:nvSpPr>
        <p:spPr>
          <a:xfrm>
            <a:off x="684212" y="685800"/>
            <a:ext cx="10971168" cy="3615267"/>
          </a:xfrm>
        </p:spPr>
        <p:txBody>
          <a:bodyPr>
            <a:normAutofit/>
          </a:bodyPr>
          <a:lstStyle/>
          <a:p>
            <a:r>
              <a:rPr lang="fr-FR" sz="3600" dirty="0" err="1"/>
              <a:t>Frequency</a:t>
            </a:r>
            <a:r>
              <a:rPr lang="fr-FR" sz="3600" dirty="0"/>
              <a:t> </a:t>
            </a:r>
            <a:r>
              <a:rPr lang="fr-FR" sz="3600" dirty="0" err="1"/>
              <a:t>response</a:t>
            </a:r>
            <a:r>
              <a:rPr lang="fr-FR" sz="3600" dirty="0"/>
              <a:t> </a:t>
            </a:r>
            <a:r>
              <a:rPr lang="fr-FR" sz="3600" dirty="0" err="1"/>
              <a:t>analysis</a:t>
            </a:r>
            <a:endParaRPr lang="fr-FR" sz="3600" dirty="0"/>
          </a:p>
        </p:txBody>
      </p:sp>
    </p:spTree>
    <p:extLst>
      <p:ext uri="{BB962C8B-B14F-4D97-AF65-F5344CB8AC3E}">
        <p14:creationId xmlns:p14="http://schemas.microsoft.com/office/powerpoint/2010/main" val="972710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117" y="-59304"/>
            <a:ext cx="11112837" cy="775236"/>
          </a:xfrm>
        </p:spPr>
        <p:txBody>
          <a:bodyPr>
            <a:normAutofit/>
          </a:bodyPr>
          <a:lstStyle/>
          <a:p>
            <a:r>
              <a:rPr lang="fr-FR" b="1" dirty="0" smtClean="0">
                <a:solidFill>
                  <a:schemeClr val="bg1"/>
                </a:solidFill>
              </a:rPr>
              <a:t> RC circuit </a:t>
            </a:r>
            <a:r>
              <a:rPr lang="fr-FR" b="1" dirty="0" err="1" smtClean="0">
                <a:solidFill>
                  <a:schemeClr val="bg1"/>
                </a:solidFill>
              </a:rPr>
              <a:t>example</a:t>
            </a:r>
            <a:r>
              <a:rPr lang="fr-FR" b="1" dirty="0" smtClean="0">
                <a:solidFill>
                  <a:schemeClr val="bg1"/>
                </a:solidFill>
              </a:rPr>
              <a:t> </a:t>
            </a:r>
            <a:r>
              <a:rPr lang="fr-FR" b="1" dirty="0">
                <a:solidFill>
                  <a:schemeClr val="bg1"/>
                </a:solidFill>
              </a:rPr>
              <a:t>: R = 1K</a:t>
            </a:r>
            <a:r>
              <a:rPr lang="el-GR" b="1" dirty="0">
                <a:solidFill>
                  <a:schemeClr val="bg1"/>
                </a:solidFill>
              </a:rPr>
              <a:t>Ω </a:t>
            </a:r>
            <a:r>
              <a:rPr lang="fr-FR" b="1" dirty="0">
                <a:solidFill>
                  <a:schemeClr val="bg1"/>
                </a:solidFill>
              </a:rPr>
              <a:t>et C = 10µF</a:t>
            </a:r>
          </a:p>
        </p:txBody>
      </p:sp>
      <p:sp>
        <p:nvSpPr>
          <p:cNvPr id="4" name="Rectangle 3"/>
          <p:cNvSpPr/>
          <p:nvPr/>
        </p:nvSpPr>
        <p:spPr>
          <a:xfrm>
            <a:off x="430520" y="1113190"/>
            <a:ext cx="11510695" cy="1200329"/>
          </a:xfrm>
          <a:prstGeom prst="rect">
            <a:avLst/>
          </a:prstGeom>
        </p:spPr>
        <p:txBody>
          <a:bodyPr wrap="square">
            <a:spAutoFit/>
          </a:bodyPr>
          <a:lstStyle/>
          <a:p>
            <a:pPr algn="just"/>
            <a:r>
              <a:rPr lang="fr-FR" b="1" dirty="0" smtClean="0">
                <a:solidFill>
                  <a:schemeClr val="bg1"/>
                </a:solidFill>
              </a:rPr>
              <a:t>First </a:t>
            </a:r>
            <a:r>
              <a:rPr lang="fr-FR" b="1" dirty="0" err="1" smtClean="0">
                <a:solidFill>
                  <a:schemeClr val="bg1"/>
                </a:solidFill>
              </a:rPr>
              <a:t>measure</a:t>
            </a:r>
            <a:r>
              <a:rPr lang="fr-FR" b="1" dirty="0" smtClean="0">
                <a:solidFill>
                  <a:schemeClr val="bg1"/>
                </a:solidFill>
              </a:rPr>
              <a:t>:</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could</a:t>
            </a:r>
            <a:r>
              <a:rPr lang="fr-FR" dirty="0" smtClean="0">
                <a:solidFill>
                  <a:schemeClr val="bg1"/>
                </a:solidFill>
              </a:rPr>
              <a:t> </a:t>
            </a:r>
            <a:r>
              <a:rPr lang="fr-FR" dirty="0" err="1" smtClean="0">
                <a:solidFill>
                  <a:schemeClr val="bg1"/>
                </a:solidFill>
              </a:rPr>
              <a:t>apply</a:t>
            </a:r>
            <a:r>
              <a:rPr lang="fr-FR" dirty="0" smtClean="0">
                <a:solidFill>
                  <a:schemeClr val="bg1"/>
                </a:solidFill>
              </a:rPr>
              <a:t> a voltage as a sine </a:t>
            </a:r>
            <a:r>
              <a:rPr lang="fr-FR" dirty="0" err="1" smtClean="0">
                <a:solidFill>
                  <a:schemeClr val="bg1"/>
                </a:solidFill>
              </a:rPr>
              <a:t>wave</a:t>
            </a:r>
            <a:r>
              <a:rPr lang="fr-FR" dirty="0" smtClean="0">
                <a:solidFill>
                  <a:schemeClr val="bg1"/>
                </a:solidFill>
              </a:rPr>
              <a:t> at 10 radian per second  and </a:t>
            </a:r>
            <a:r>
              <a:rPr lang="fr-FR" dirty="0" err="1" smtClean="0">
                <a:solidFill>
                  <a:schemeClr val="bg1"/>
                </a:solidFill>
              </a:rPr>
              <a:t>with</a:t>
            </a:r>
            <a:r>
              <a:rPr lang="fr-FR" dirty="0" smtClean="0">
                <a:solidFill>
                  <a:schemeClr val="bg1"/>
                </a:solidFill>
              </a:rPr>
              <a:t> a </a:t>
            </a:r>
            <a:r>
              <a:rPr lang="fr-FR" dirty="0" err="1" smtClean="0">
                <a:solidFill>
                  <a:schemeClr val="bg1"/>
                </a:solidFill>
              </a:rPr>
              <a:t>known</a:t>
            </a:r>
            <a:r>
              <a:rPr lang="fr-FR" dirty="0" smtClean="0">
                <a:solidFill>
                  <a:schemeClr val="bg1"/>
                </a:solidFill>
              </a:rPr>
              <a:t> </a:t>
            </a:r>
            <a:r>
              <a:rPr lang="fr-FR" dirty="0">
                <a:solidFill>
                  <a:schemeClr val="bg1"/>
                </a:solidFill>
              </a:rPr>
              <a:t>amplitude: : e1(t) = </a:t>
            </a:r>
            <a:r>
              <a:rPr lang="fr-FR" dirty="0" err="1">
                <a:solidFill>
                  <a:schemeClr val="bg1"/>
                </a:solidFill>
              </a:rPr>
              <a:t>Eo</a:t>
            </a:r>
            <a:r>
              <a:rPr lang="fr-FR" dirty="0">
                <a:solidFill>
                  <a:schemeClr val="bg1"/>
                </a:solidFill>
              </a:rPr>
              <a:t> sin(ω.t) = sin(10.t</a:t>
            </a:r>
            <a:r>
              <a:rPr lang="fr-FR" dirty="0" smtClean="0">
                <a:solidFill>
                  <a:schemeClr val="bg1"/>
                </a:solidFill>
              </a:rPr>
              <a:t>), and compare </a:t>
            </a:r>
            <a:r>
              <a:rPr lang="fr-FR" dirty="0" err="1" smtClean="0">
                <a:solidFill>
                  <a:schemeClr val="bg1"/>
                </a:solidFill>
              </a:rPr>
              <a:t>it</a:t>
            </a:r>
            <a:r>
              <a:rPr lang="fr-FR" dirty="0" smtClean="0">
                <a:solidFill>
                  <a:schemeClr val="bg1"/>
                </a:solidFill>
              </a:rPr>
              <a:t> to the </a:t>
            </a:r>
            <a:r>
              <a:rPr lang="fr-FR" dirty="0" err="1" smtClean="0">
                <a:solidFill>
                  <a:schemeClr val="bg1"/>
                </a:solidFill>
              </a:rPr>
              <a:t>measured</a:t>
            </a:r>
            <a:r>
              <a:rPr lang="fr-FR" dirty="0" smtClean="0">
                <a:solidFill>
                  <a:schemeClr val="bg1"/>
                </a:solidFill>
              </a:rPr>
              <a:t> output voltage once all of the initial </a:t>
            </a:r>
            <a:r>
              <a:rPr lang="fr-FR" dirty="0" err="1" smtClean="0">
                <a:solidFill>
                  <a:schemeClr val="bg1"/>
                </a:solidFill>
              </a:rPr>
              <a:t>transients</a:t>
            </a:r>
            <a:r>
              <a:rPr lang="fr-FR" dirty="0" smtClean="0">
                <a:solidFill>
                  <a:schemeClr val="bg1"/>
                </a:solidFill>
              </a:rPr>
              <a:t> die down. And by  </a:t>
            </a:r>
            <a:r>
              <a:rPr lang="fr-FR" dirty="0" err="1" smtClean="0">
                <a:solidFill>
                  <a:schemeClr val="bg1"/>
                </a:solidFill>
              </a:rPr>
              <a:t>overlaying</a:t>
            </a:r>
            <a:r>
              <a:rPr lang="fr-FR" dirty="0" smtClean="0">
                <a:solidFill>
                  <a:schemeClr val="bg1"/>
                </a:solidFill>
              </a:rPr>
              <a:t> </a:t>
            </a:r>
            <a:r>
              <a:rPr lang="fr-FR" dirty="0" err="1" smtClean="0">
                <a:solidFill>
                  <a:schemeClr val="bg1"/>
                </a:solidFill>
              </a:rPr>
              <a:t>these</a:t>
            </a:r>
            <a:r>
              <a:rPr lang="fr-FR" dirty="0" smtClean="0">
                <a:solidFill>
                  <a:schemeClr val="bg1"/>
                </a:solidFill>
              </a:rPr>
              <a:t> </a:t>
            </a:r>
            <a:r>
              <a:rPr lang="fr-FR" dirty="0" err="1" smtClean="0">
                <a:solidFill>
                  <a:schemeClr val="bg1"/>
                </a:solidFill>
              </a:rPr>
              <a:t>two</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could</a:t>
            </a:r>
            <a:r>
              <a:rPr lang="fr-FR" dirty="0" smtClean="0">
                <a:solidFill>
                  <a:schemeClr val="bg1"/>
                </a:solidFill>
              </a:rPr>
              <a:t> </a:t>
            </a:r>
            <a:r>
              <a:rPr lang="fr-FR" dirty="0" err="1" smtClean="0">
                <a:solidFill>
                  <a:schemeClr val="bg1"/>
                </a:solidFill>
              </a:rPr>
              <a:t>calculate</a:t>
            </a:r>
            <a:r>
              <a:rPr lang="fr-FR" dirty="0" smtClean="0">
                <a:solidFill>
                  <a:schemeClr val="bg1"/>
                </a:solidFill>
              </a:rPr>
              <a:t> the </a:t>
            </a:r>
            <a:r>
              <a:rPr lang="fr-FR" dirty="0" err="1" smtClean="0">
                <a:solidFill>
                  <a:schemeClr val="bg1"/>
                </a:solidFill>
              </a:rPr>
              <a:t>resulting</a:t>
            </a:r>
            <a:r>
              <a:rPr lang="fr-FR" dirty="0" smtClean="0">
                <a:solidFill>
                  <a:schemeClr val="bg1"/>
                </a:solidFill>
              </a:rPr>
              <a:t> gain or change in amplitude and the </a:t>
            </a:r>
            <a:r>
              <a:rPr lang="fr-FR" dirty="0" err="1" smtClean="0">
                <a:solidFill>
                  <a:schemeClr val="bg1"/>
                </a:solidFill>
              </a:rPr>
              <a:t>resulting</a:t>
            </a:r>
            <a:r>
              <a:rPr lang="fr-FR" dirty="0" smtClean="0">
                <a:solidFill>
                  <a:schemeClr val="bg1"/>
                </a:solidFill>
              </a:rPr>
              <a:t> phase shift.</a:t>
            </a:r>
          </a:p>
        </p:txBody>
      </p:sp>
      <p:pic>
        <p:nvPicPr>
          <p:cNvPr id="5" name="Image 4"/>
          <p:cNvPicPr>
            <a:picLocks noChangeAspect="1"/>
          </p:cNvPicPr>
          <p:nvPr/>
        </p:nvPicPr>
        <p:blipFill>
          <a:blip r:embed="rId2"/>
          <a:stretch>
            <a:fillRect/>
          </a:stretch>
        </p:blipFill>
        <p:spPr>
          <a:xfrm>
            <a:off x="5350774" y="2540266"/>
            <a:ext cx="6740912" cy="3626506"/>
          </a:xfrm>
          <a:prstGeom prst="rect">
            <a:avLst/>
          </a:prstGeom>
        </p:spPr>
      </p:pic>
      <p:sp>
        <p:nvSpPr>
          <p:cNvPr id="6" name="Rectangle 5"/>
          <p:cNvSpPr/>
          <p:nvPr/>
        </p:nvSpPr>
        <p:spPr>
          <a:xfrm>
            <a:off x="375117" y="2795412"/>
            <a:ext cx="4733175" cy="3416320"/>
          </a:xfrm>
          <a:prstGeom prst="rect">
            <a:avLst/>
          </a:prstGeom>
        </p:spPr>
        <p:txBody>
          <a:bodyPr wrap="square">
            <a:spAutoFit/>
          </a:bodyPr>
          <a:lstStyle/>
          <a:p>
            <a:pPr algn="just"/>
            <a:r>
              <a:rPr lang="en-US" dirty="0">
                <a:solidFill>
                  <a:schemeClr val="bg1"/>
                </a:solidFill>
              </a:rPr>
              <a:t>The output signal differs very little from the input signal. There is a slight delay R1 = 1ms, but the amplitude difference is not measurable. We calculate the amplitude ratio in </a:t>
            </a:r>
            <a:r>
              <a:rPr lang="en-US" dirty="0" smtClean="0">
                <a:solidFill>
                  <a:schemeClr val="bg1"/>
                </a:solidFill>
              </a:rPr>
              <a:t>decibels and phase </a:t>
            </a:r>
            <a:r>
              <a:rPr lang="fr-FR" dirty="0" smtClean="0">
                <a:solidFill>
                  <a:schemeClr val="bg1"/>
                </a:solidFill>
              </a:rPr>
              <a:t>:</a:t>
            </a:r>
          </a:p>
          <a:p>
            <a:pPr algn="just"/>
            <a:r>
              <a:rPr lang="fr-FR" dirty="0" smtClean="0">
                <a:solidFill>
                  <a:schemeClr val="bg1"/>
                </a:solidFill>
              </a:rPr>
              <a:t> </a:t>
            </a:r>
          </a:p>
          <a:p>
            <a:pPr algn="just"/>
            <a:r>
              <a:rPr lang="fr-FR" b="1" dirty="0" smtClean="0">
                <a:solidFill>
                  <a:schemeClr val="bg1"/>
                </a:solidFill>
              </a:rPr>
              <a:t>	Magnitude in </a:t>
            </a:r>
            <a:r>
              <a:rPr lang="fr-FR" b="1" dirty="0" err="1" smtClean="0">
                <a:solidFill>
                  <a:schemeClr val="bg1"/>
                </a:solidFill>
              </a:rPr>
              <a:t>db</a:t>
            </a:r>
            <a:r>
              <a:rPr lang="fr-FR" b="1" dirty="0" smtClean="0">
                <a:solidFill>
                  <a:schemeClr val="bg1"/>
                </a:solidFill>
              </a:rPr>
              <a:t>: </a:t>
            </a:r>
          </a:p>
          <a:p>
            <a:pPr algn="just"/>
            <a:r>
              <a:rPr lang="fr-FR" dirty="0" err="1" smtClean="0">
                <a:solidFill>
                  <a:schemeClr val="bg1"/>
                </a:solidFill>
              </a:rPr>
              <a:t>AdB</a:t>
            </a:r>
            <a:r>
              <a:rPr lang="fr-FR" dirty="0" smtClean="0">
                <a:solidFill>
                  <a:schemeClr val="bg1"/>
                </a:solidFill>
              </a:rPr>
              <a:t> </a:t>
            </a:r>
            <a:r>
              <a:rPr lang="fr-FR" dirty="0">
                <a:solidFill>
                  <a:schemeClr val="bg1"/>
                </a:solidFill>
              </a:rPr>
              <a:t>= 20logA1 = 20 log (1) = 0 dB </a:t>
            </a:r>
            <a:endParaRPr lang="fr-FR" dirty="0" smtClean="0">
              <a:solidFill>
                <a:schemeClr val="bg1"/>
              </a:solidFill>
            </a:endParaRPr>
          </a:p>
          <a:p>
            <a:pPr algn="just"/>
            <a:endParaRPr lang="fr-FR" dirty="0">
              <a:solidFill>
                <a:schemeClr val="bg1"/>
              </a:solidFill>
            </a:endParaRPr>
          </a:p>
          <a:p>
            <a:pPr algn="just"/>
            <a:r>
              <a:rPr lang="fr-FR" b="1" dirty="0" smtClean="0">
                <a:solidFill>
                  <a:schemeClr val="bg1"/>
                </a:solidFill>
              </a:rPr>
              <a:t>	Phase</a:t>
            </a:r>
            <a:r>
              <a:rPr lang="fr-FR" dirty="0" smtClean="0">
                <a:solidFill>
                  <a:schemeClr val="bg1"/>
                </a:solidFill>
              </a:rPr>
              <a:t> </a:t>
            </a:r>
            <a:r>
              <a:rPr lang="fr-FR" dirty="0" err="1" smtClean="0">
                <a:solidFill>
                  <a:schemeClr val="bg1"/>
                </a:solidFill>
              </a:rPr>
              <a:t>is</a:t>
            </a:r>
            <a:r>
              <a:rPr lang="fr-FR" dirty="0" smtClean="0">
                <a:solidFill>
                  <a:schemeClr val="bg1"/>
                </a:solidFill>
              </a:rPr>
              <a:t> </a:t>
            </a:r>
            <a:r>
              <a:rPr lang="fr-FR" dirty="0" err="1" smtClean="0">
                <a:solidFill>
                  <a:schemeClr val="bg1"/>
                </a:solidFill>
              </a:rPr>
              <a:t>calculated</a:t>
            </a:r>
            <a:r>
              <a:rPr lang="fr-FR" dirty="0" smtClean="0">
                <a:solidFill>
                  <a:schemeClr val="bg1"/>
                </a:solidFill>
              </a:rPr>
              <a:t> by</a:t>
            </a:r>
          </a:p>
          <a:p>
            <a:pPr algn="just"/>
            <a:r>
              <a:rPr lang="fr-FR" dirty="0" smtClean="0">
                <a:solidFill>
                  <a:schemeClr val="bg1"/>
                </a:solidFill>
              </a:rPr>
              <a:t> </a:t>
            </a:r>
            <a:r>
              <a:rPr lang="fr-FR" dirty="0">
                <a:solidFill>
                  <a:schemeClr val="bg1"/>
                </a:solidFill>
              </a:rPr>
              <a:t>φ = -R1.ω = - 0,001.10 = - 0,099 rad = -5,71°. </a:t>
            </a:r>
          </a:p>
        </p:txBody>
      </p:sp>
    </p:spTree>
    <p:extLst>
      <p:ext uri="{BB962C8B-B14F-4D97-AF65-F5344CB8AC3E}">
        <p14:creationId xmlns:p14="http://schemas.microsoft.com/office/powerpoint/2010/main" val="244119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9513" y="503349"/>
            <a:ext cx="11190109" cy="626845"/>
          </a:xfrm>
        </p:spPr>
        <p:txBody>
          <a:bodyPr>
            <a:normAutofit lnSpcReduction="10000"/>
          </a:bodyPr>
          <a:lstStyle/>
          <a:p>
            <a:pPr algn="just"/>
            <a:r>
              <a:rPr lang="fr-FR" b="1" dirty="0" err="1" smtClean="0">
                <a:solidFill>
                  <a:schemeClr val="bg1"/>
                </a:solidFill>
              </a:rPr>
              <a:t>Let’s</a:t>
            </a:r>
            <a:r>
              <a:rPr lang="fr-FR" b="1" dirty="0" smtClean="0">
                <a:solidFill>
                  <a:schemeClr val="bg1"/>
                </a:solidFill>
              </a:rPr>
              <a:t> </a:t>
            </a:r>
            <a:r>
              <a:rPr lang="fr-FR" b="1" dirty="0" err="1" smtClean="0">
                <a:solidFill>
                  <a:schemeClr val="bg1"/>
                </a:solidFill>
              </a:rPr>
              <a:t>get</a:t>
            </a:r>
            <a:r>
              <a:rPr lang="fr-FR" b="1" dirty="0" smtClean="0">
                <a:solidFill>
                  <a:schemeClr val="bg1"/>
                </a:solidFill>
              </a:rPr>
              <a:t> </a:t>
            </a:r>
            <a:r>
              <a:rPr lang="fr-FR" b="1" dirty="0" err="1" smtClean="0">
                <a:solidFill>
                  <a:schemeClr val="bg1"/>
                </a:solidFill>
              </a:rPr>
              <a:t>another</a:t>
            </a:r>
            <a:r>
              <a:rPr lang="fr-FR" b="1" dirty="0" smtClean="0">
                <a:solidFill>
                  <a:schemeClr val="bg1"/>
                </a:solidFill>
              </a:rPr>
              <a:t> one : </a:t>
            </a:r>
            <a:r>
              <a:rPr lang="fr-FR" dirty="0" err="1" smtClean="0">
                <a:solidFill>
                  <a:schemeClr val="bg1"/>
                </a:solidFill>
              </a:rPr>
              <a:t>we</a:t>
            </a:r>
            <a:r>
              <a:rPr lang="fr-FR" dirty="0" smtClean="0">
                <a:solidFill>
                  <a:schemeClr val="bg1"/>
                </a:solidFill>
              </a:rPr>
              <a:t> </a:t>
            </a:r>
            <a:r>
              <a:rPr lang="fr-FR" dirty="0" err="1" smtClean="0">
                <a:solidFill>
                  <a:schemeClr val="bg1"/>
                </a:solidFill>
              </a:rPr>
              <a:t>will</a:t>
            </a:r>
            <a:r>
              <a:rPr lang="fr-FR" dirty="0" smtClean="0">
                <a:solidFill>
                  <a:schemeClr val="bg1"/>
                </a:solidFill>
              </a:rPr>
              <a:t> </a:t>
            </a:r>
            <a:r>
              <a:rPr lang="fr-FR" dirty="0" err="1" smtClean="0">
                <a:solidFill>
                  <a:schemeClr val="bg1"/>
                </a:solidFill>
              </a:rPr>
              <a:t>feed</a:t>
            </a:r>
            <a:r>
              <a:rPr lang="fr-FR" dirty="0" smtClean="0">
                <a:solidFill>
                  <a:schemeClr val="bg1"/>
                </a:solidFill>
              </a:rPr>
              <a:t> </a:t>
            </a:r>
            <a:r>
              <a:rPr lang="fr-FR" dirty="0" err="1" smtClean="0">
                <a:solidFill>
                  <a:schemeClr val="bg1"/>
                </a:solidFill>
              </a:rPr>
              <a:t>though</a:t>
            </a:r>
            <a:r>
              <a:rPr lang="fr-FR" dirty="0" smtClean="0">
                <a:solidFill>
                  <a:schemeClr val="bg1"/>
                </a:solidFill>
              </a:rPr>
              <a:t> an input voltage </a:t>
            </a:r>
            <a:r>
              <a:rPr lang="fr-FR" dirty="0" err="1" smtClean="0">
                <a:solidFill>
                  <a:schemeClr val="bg1"/>
                </a:solidFill>
              </a:rPr>
              <a:t>with</a:t>
            </a:r>
            <a:r>
              <a:rPr lang="fr-FR" dirty="0" smtClean="0">
                <a:solidFill>
                  <a:schemeClr val="bg1"/>
                </a:solidFill>
              </a:rPr>
              <a:t> a </a:t>
            </a:r>
            <a:r>
              <a:rPr lang="fr-FR" dirty="0" err="1" smtClean="0">
                <a:solidFill>
                  <a:schemeClr val="bg1"/>
                </a:solidFill>
              </a:rPr>
              <a:t>frequency</a:t>
            </a:r>
            <a:r>
              <a:rPr lang="fr-FR" dirty="0" smtClean="0">
                <a:solidFill>
                  <a:schemeClr val="bg1"/>
                </a:solidFill>
              </a:rPr>
              <a:t> of 100 rd/sec: </a:t>
            </a:r>
            <a:r>
              <a:rPr lang="fr-FR" dirty="0">
                <a:solidFill>
                  <a:schemeClr val="bg1"/>
                </a:solidFill>
              </a:rPr>
              <a:t>e2(t) = </a:t>
            </a:r>
            <a:r>
              <a:rPr lang="fr-FR" dirty="0" err="1">
                <a:solidFill>
                  <a:schemeClr val="bg1"/>
                </a:solidFill>
              </a:rPr>
              <a:t>Eo</a:t>
            </a:r>
            <a:r>
              <a:rPr lang="fr-FR" dirty="0">
                <a:solidFill>
                  <a:schemeClr val="bg1"/>
                </a:solidFill>
              </a:rPr>
              <a:t> sin(ω.t) = sin(100.t)</a:t>
            </a:r>
            <a:r>
              <a:rPr lang="fr-FR" dirty="0" smtClean="0">
                <a:solidFill>
                  <a:schemeClr val="bg1"/>
                </a:solidFill>
              </a:rPr>
              <a:t> and check </a:t>
            </a:r>
            <a:r>
              <a:rPr lang="fr-FR" dirty="0" err="1" smtClean="0">
                <a:solidFill>
                  <a:schemeClr val="bg1"/>
                </a:solidFill>
              </a:rPr>
              <a:t>this</a:t>
            </a:r>
            <a:r>
              <a:rPr lang="fr-FR" dirty="0" smtClean="0">
                <a:solidFill>
                  <a:schemeClr val="bg1"/>
                </a:solidFill>
              </a:rPr>
              <a:t> out.</a:t>
            </a:r>
          </a:p>
        </p:txBody>
      </p:sp>
      <p:pic>
        <p:nvPicPr>
          <p:cNvPr id="4" name="Image 3"/>
          <p:cNvPicPr>
            <a:picLocks noChangeAspect="1"/>
          </p:cNvPicPr>
          <p:nvPr/>
        </p:nvPicPr>
        <p:blipFill>
          <a:blip r:embed="rId2"/>
          <a:stretch>
            <a:fillRect/>
          </a:stretch>
        </p:blipFill>
        <p:spPr>
          <a:xfrm>
            <a:off x="4541930" y="2016764"/>
            <a:ext cx="7641020" cy="4087058"/>
          </a:xfrm>
          <a:prstGeom prst="rect">
            <a:avLst/>
          </a:prstGeom>
        </p:spPr>
      </p:pic>
      <p:sp>
        <p:nvSpPr>
          <p:cNvPr id="5" name="Rectangle 4"/>
          <p:cNvSpPr/>
          <p:nvPr/>
        </p:nvSpPr>
        <p:spPr>
          <a:xfrm>
            <a:off x="210549" y="2062558"/>
            <a:ext cx="4208136" cy="3693319"/>
          </a:xfrm>
          <a:prstGeom prst="rect">
            <a:avLst/>
          </a:prstGeom>
        </p:spPr>
        <p:txBody>
          <a:bodyPr wrap="square">
            <a:spAutoFit/>
          </a:bodyPr>
          <a:lstStyle/>
          <a:p>
            <a:pPr algn="just"/>
            <a:r>
              <a:rPr lang="fr-FR" dirty="0">
                <a:solidFill>
                  <a:schemeClr val="bg1"/>
                </a:solidFill>
              </a:rPr>
              <a:t>At </a:t>
            </a:r>
            <a:r>
              <a:rPr lang="fr-FR" dirty="0" err="1">
                <a:solidFill>
                  <a:schemeClr val="bg1"/>
                </a:solidFill>
              </a:rPr>
              <a:t>this</a:t>
            </a:r>
            <a:r>
              <a:rPr lang="fr-FR" dirty="0">
                <a:solidFill>
                  <a:schemeClr val="bg1"/>
                </a:solidFill>
              </a:rPr>
              <a:t> </a:t>
            </a:r>
            <a:r>
              <a:rPr lang="fr-FR" dirty="0" err="1">
                <a:solidFill>
                  <a:schemeClr val="bg1"/>
                </a:solidFill>
              </a:rPr>
              <a:t>slower</a:t>
            </a:r>
            <a:r>
              <a:rPr lang="fr-FR" dirty="0">
                <a:solidFill>
                  <a:schemeClr val="bg1"/>
                </a:solidFill>
              </a:rPr>
              <a:t> </a:t>
            </a:r>
            <a:r>
              <a:rPr lang="fr-FR" dirty="0" err="1">
                <a:solidFill>
                  <a:schemeClr val="bg1"/>
                </a:solidFill>
              </a:rPr>
              <a:t>frequency</a:t>
            </a:r>
            <a:r>
              <a:rPr lang="fr-FR" dirty="0">
                <a:solidFill>
                  <a:schemeClr val="bg1"/>
                </a:solidFill>
              </a:rPr>
              <a:t>, </a:t>
            </a:r>
            <a:r>
              <a:rPr lang="en-US" dirty="0">
                <a:solidFill>
                  <a:schemeClr val="bg1"/>
                </a:solidFill>
              </a:rPr>
              <a:t>The output signal is already </a:t>
            </a:r>
            <a:r>
              <a:rPr lang="en-US" dirty="0" smtClean="0">
                <a:solidFill>
                  <a:schemeClr val="bg1"/>
                </a:solidFill>
              </a:rPr>
              <a:t>weaker </a:t>
            </a:r>
            <a:r>
              <a:rPr lang="fr-FR" dirty="0" smtClean="0">
                <a:solidFill>
                  <a:schemeClr val="bg1"/>
                </a:solidFill>
              </a:rPr>
              <a:t>(magnitude </a:t>
            </a:r>
            <a:r>
              <a:rPr lang="fr-FR" dirty="0">
                <a:solidFill>
                  <a:schemeClr val="bg1"/>
                </a:solidFill>
              </a:rPr>
              <a:t>A2 &lt; </a:t>
            </a:r>
            <a:r>
              <a:rPr lang="fr-FR" dirty="0" err="1">
                <a:solidFill>
                  <a:schemeClr val="bg1"/>
                </a:solidFill>
              </a:rPr>
              <a:t>Ao</a:t>
            </a:r>
            <a:r>
              <a:rPr lang="fr-FR" dirty="0">
                <a:solidFill>
                  <a:schemeClr val="bg1"/>
                </a:solidFill>
              </a:rPr>
              <a:t>) </a:t>
            </a:r>
            <a:r>
              <a:rPr lang="fr-FR" dirty="0" smtClean="0">
                <a:solidFill>
                  <a:schemeClr val="bg1"/>
                </a:solidFill>
              </a:rPr>
              <a:t>and </a:t>
            </a:r>
            <a:r>
              <a:rPr lang="fr-FR" dirty="0" err="1">
                <a:solidFill>
                  <a:schemeClr val="bg1"/>
                </a:solidFill>
              </a:rPr>
              <a:t>delayed</a:t>
            </a:r>
            <a:r>
              <a:rPr lang="fr-FR" dirty="0">
                <a:solidFill>
                  <a:schemeClr val="bg1"/>
                </a:solidFill>
              </a:rPr>
              <a:t> </a:t>
            </a:r>
            <a:r>
              <a:rPr lang="fr-FR" dirty="0" smtClean="0">
                <a:solidFill>
                  <a:schemeClr val="bg1"/>
                </a:solidFill>
              </a:rPr>
              <a:t>(</a:t>
            </a:r>
            <a:r>
              <a:rPr lang="fr-FR" dirty="0" err="1" smtClean="0">
                <a:solidFill>
                  <a:schemeClr val="bg1"/>
                </a:solidFill>
              </a:rPr>
              <a:t>delay</a:t>
            </a:r>
            <a:r>
              <a:rPr lang="fr-FR" dirty="0" smtClean="0">
                <a:solidFill>
                  <a:schemeClr val="bg1"/>
                </a:solidFill>
              </a:rPr>
              <a:t> </a:t>
            </a:r>
            <a:r>
              <a:rPr lang="fr-FR" dirty="0">
                <a:solidFill>
                  <a:schemeClr val="bg1"/>
                </a:solidFill>
              </a:rPr>
              <a:t>R2) </a:t>
            </a:r>
            <a:r>
              <a:rPr lang="fr-FR" dirty="0" smtClean="0">
                <a:solidFill>
                  <a:schemeClr val="bg1"/>
                </a:solidFill>
              </a:rPr>
              <a:t>:</a:t>
            </a:r>
          </a:p>
          <a:p>
            <a:pPr algn="just"/>
            <a:endParaRPr lang="fr-FR" dirty="0">
              <a:solidFill>
                <a:schemeClr val="bg1"/>
              </a:solidFill>
            </a:endParaRPr>
          </a:p>
          <a:p>
            <a:pPr algn="just"/>
            <a:r>
              <a:rPr lang="fr-FR" dirty="0" err="1" smtClean="0">
                <a:solidFill>
                  <a:schemeClr val="bg1"/>
                </a:solidFill>
              </a:rPr>
              <a:t>Measures</a:t>
            </a:r>
            <a:r>
              <a:rPr lang="fr-FR" dirty="0" smtClean="0">
                <a:solidFill>
                  <a:schemeClr val="bg1"/>
                </a:solidFill>
              </a:rPr>
              <a:t> </a:t>
            </a:r>
            <a:r>
              <a:rPr lang="fr-FR" dirty="0" err="1" smtClean="0">
                <a:solidFill>
                  <a:schemeClr val="bg1"/>
                </a:solidFill>
              </a:rPr>
              <a:t>give</a:t>
            </a:r>
            <a:r>
              <a:rPr lang="fr-FR" dirty="0" smtClean="0">
                <a:solidFill>
                  <a:schemeClr val="bg1"/>
                </a:solidFill>
              </a:rPr>
              <a:t>:</a:t>
            </a:r>
          </a:p>
          <a:p>
            <a:pPr algn="just"/>
            <a:r>
              <a:rPr lang="fr-FR" dirty="0" smtClean="0">
                <a:solidFill>
                  <a:schemeClr val="bg1"/>
                </a:solidFill>
              </a:rPr>
              <a:t>Magnitude </a:t>
            </a:r>
            <a:r>
              <a:rPr lang="fr-FR" dirty="0">
                <a:solidFill>
                  <a:schemeClr val="bg1"/>
                </a:solidFill>
              </a:rPr>
              <a:t>E2 = 0.7 Volts </a:t>
            </a:r>
            <a:r>
              <a:rPr lang="fr-FR" dirty="0" err="1" smtClean="0">
                <a:solidFill>
                  <a:schemeClr val="bg1"/>
                </a:solidFill>
              </a:rPr>
              <a:t>with</a:t>
            </a:r>
            <a:r>
              <a:rPr lang="fr-FR" dirty="0" smtClean="0">
                <a:solidFill>
                  <a:schemeClr val="bg1"/>
                </a:solidFill>
              </a:rPr>
              <a:t> </a:t>
            </a:r>
            <a:r>
              <a:rPr lang="fr-FR" dirty="0" err="1" smtClean="0">
                <a:solidFill>
                  <a:schemeClr val="bg1"/>
                </a:solidFill>
              </a:rPr>
              <a:t>delay</a:t>
            </a:r>
            <a:r>
              <a:rPr lang="fr-FR" dirty="0" smtClean="0">
                <a:solidFill>
                  <a:schemeClr val="bg1"/>
                </a:solidFill>
              </a:rPr>
              <a:t> </a:t>
            </a:r>
            <a:r>
              <a:rPr lang="fr-FR" dirty="0">
                <a:solidFill>
                  <a:schemeClr val="bg1"/>
                </a:solidFill>
              </a:rPr>
              <a:t>R2 = 7,8 ms. </a:t>
            </a:r>
            <a:endParaRPr lang="fr-FR" dirty="0" smtClean="0">
              <a:solidFill>
                <a:schemeClr val="bg1"/>
              </a:solidFill>
            </a:endParaRPr>
          </a:p>
          <a:p>
            <a:pPr algn="just"/>
            <a:r>
              <a:rPr lang="en-US" dirty="0" smtClean="0">
                <a:solidFill>
                  <a:schemeClr val="bg1"/>
                </a:solidFill>
              </a:rPr>
              <a:t>The amplitude </a:t>
            </a:r>
            <a:r>
              <a:rPr lang="en-US" dirty="0">
                <a:solidFill>
                  <a:schemeClr val="bg1"/>
                </a:solidFill>
              </a:rPr>
              <a:t>ratio in decibels </a:t>
            </a:r>
            <a:r>
              <a:rPr lang="fr-FR" dirty="0" smtClean="0">
                <a:solidFill>
                  <a:schemeClr val="bg1"/>
                </a:solidFill>
              </a:rPr>
              <a:t>:</a:t>
            </a:r>
          </a:p>
          <a:p>
            <a:pPr algn="just"/>
            <a:r>
              <a:rPr lang="fr-FR" dirty="0" err="1" smtClean="0">
                <a:solidFill>
                  <a:schemeClr val="bg1"/>
                </a:solidFill>
              </a:rPr>
              <a:t>AdB</a:t>
            </a:r>
            <a:r>
              <a:rPr lang="fr-FR" dirty="0" smtClean="0">
                <a:solidFill>
                  <a:schemeClr val="bg1"/>
                </a:solidFill>
              </a:rPr>
              <a:t> </a:t>
            </a:r>
            <a:r>
              <a:rPr lang="fr-FR" dirty="0">
                <a:solidFill>
                  <a:schemeClr val="bg1"/>
                </a:solidFill>
              </a:rPr>
              <a:t>= 20logA = 20 log (0,7) = - 3,09dB </a:t>
            </a:r>
            <a:endParaRPr lang="fr-FR" dirty="0" smtClean="0">
              <a:solidFill>
                <a:schemeClr val="bg1"/>
              </a:solidFill>
            </a:endParaRPr>
          </a:p>
          <a:p>
            <a:pPr algn="just"/>
            <a:r>
              <a:rPr lang="fr-FR" dirty="0" smtClean="0">
                <a:solidFill>
                  <a:schemeClr val="bg1"/>
                </a:solidFill>
              </a:rPr>
              <a:t>The phase </a:t>
            </a:r>
            <a:r>
              <a:rPr lang="fr-FR" dirty="0" err="1" smtClean="0">
                <a:solidFill>
                  <a:schemeClr val="bg1"/>
                </a:solidFill>
              </a:rPr>
              <a:t>is</a:t>
            </a:r>
            <a:r>
              <a:rPr lang="fr-FR" dirty="0">
                <a:solidFill>
                  <a:schemeClr val="bg1"/>
                </a:solidFill>
              </a:rPr>
              <a:t>:</a:t>
            </a:r>
            <a:r>
              <a:rPr lang="fr-FR" dirty="0" smtClean="0">
                <a:solidFill>
                  <a:schemeClr val="bg1"/>
                </a:solidFill>
              </a:rPr>
              <a:t> </a:t>
            </a:r>
          </a:p>
          <a:p>
            <a:pPr algn="just"/>
            <a:r>
              <a:rPr lang="fr-FR" dirty="0" smtClean="0">
                <a:solidFill>
                  <a:schemeClr val="bg1"/>
                </a:solidFill>
              </a:rPr>
              <a:t>φ </a:t>
            </a:r>
            <a:r>
              <a:rPr lang="fr-FR" dirty="0">
                <a:solidFill>
                  <a:schemeClr val="bg1"/>
                </a:solidFill>
              </a:rPr>
              <a:t>= - R2.ω = - 0,0078.100 = - 0,78 rad = -45°. </a:t>
            </a:r>
          </a:p>
        </p:txBody>
      </p:sp>
    </p:spTree>
    <p:extLst>
      <p:ext uri="{BB962C8B-B14F-4D97-AF65-F5344CB8AC3E}">
        <p14:creationId xmlns:p14="http://schemas.microsoft.com/office/powerpoint/2010/main" val="338027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72382" y="624411"/>
            <a:ext cx="11022683" cy="1498600"/>
          </a:xfrm>
        </p:spPr>
        <p:txBody>
          <a:bodyPr>
            <a:normAutofit/>
          </a:bodyPr>
          <a:lstStyle/>
          <a:p>
            <a:r>
              <a:rPr lang="fr-FR" dirty="0" err="1" smtClean="0">
                <a:solidFill>
                  <a:schemeClr val="accent6">
                    <a:lumMod val="75000"/>
                  </a:schemeClr>
                </a:solidFill>
              </a:rPr>
              <a:t>Third</a:t>
            </a:r>
            <a:r>
              <a:rPr lang="fr-FR" dirty="0" smtClean="0">
                <a:solidFill>
                  <a:schemeClr val="accent6">
                    <a:lumMod val="75000"/>
                  </a:schemeClr>
                </a:solidFill>
              </a:rPr>
              <a:t> </a:t>
            </a:r>
            <a:r>
              <a:rPr lang="fr-FR" dirty="0" err="1" smtClean="0">
                <a:solidFill>
                  <a:schemeClr val="accent6">
                    <a:lumMod val="75000"/>
                  </a:schemeClr>
                </a:solidFill>
              </a:rPr>
              <a:t>measure</a:t>
            </a:r>
            <a:r>
              <a:rPr lang="fr-FR" dirty="0" smtClean="0">
                <a:solidFill>
                  <a:schemeClr val="accent6">
                    <a:lumMod val="75000"/>
                  </a:schemeClr>
                </a:solidFill>
              </a:rPr>
              <a:t> </a:t>
            </a:r>
            <a:r>
              <a:rPr lang="fr-FR" dirty="0">
                <a:solidFill>
                  <a:schemeClr val="accent6">
                    <a:lumMod val="75000"/>
                  </a:schemeClr>
                </a:solidFill>
              </a:rPr>
              <a:t>: </a:t>
            </a:r>
            <a:r>
              <a:rPr lang="fr-FR" b="1" dirty="0">
                <a:solidFill>
                  <a:schemeClr val="accent6">
                    <a:lumMod val="75000"/>
                  </a:schemeClr>
                </a:solidFill>
              </a:rPr>
              <a:t>: </a:t>
            </a:r>
            <a:r>
              <a:rPr lang="fr-FR" dirty="0" err="1"/>
              <a:t>we</a:t>
            </a:r>
            <a:r>
              <a:rPr lang="fr-FR" dirty="0"/>
              <a:t> </a:t>
            </a:r>
            <a:r>
              <a:rPr lang="fr-FR" dirty="0" err="1"/>
              <a:t>will</a:t>
            </a:r>
            <a:r>
              <a:rPr lang="fr-FR" dirty="0"/>
              <a:t> </a:t>
            </a:r>
            <a:r>
              <a:rPr lang="fr-FR" dirty="0" err="1"/>
              <a:t>feed</a:t>
            </a:r>
            <a:r>
              <a:rPr lang="fr-FR" dirty="0"/>
              <a:t> </a:t>
            </a:r>
            <a:r>
              <a:rPr lang="fr-FR" dirty="0" err="1"/>
              <a:t>though</a:t>
            </a:r>
            <a:r>
              <a:rPr lang="fr-FR" dirty="0"/>
              <a:t> an input voltage </a:t>
            </a:r>
            <a:r>
              <a:rPr lang="fr-FR" dirty="0" err="1"/>
              <a:t>with</a:t>
            </a:r>
            <a:r>
              <a:rPr lang="fr-FR" dirty="0"/>
              <a:t> </a:t>
            </a:r>
            <a:r>
              <a:rPr lang="fr-FR" dirty="0" smtClean="0"/>
              <a:t>the </a:t>
            </a:r>
            <a:r>
              <a:rPr lang="fr-FR" dirty="0" err="1" smtClean="0"/>
              <a:t>same</a:t>
            </a:r>
            <a:r>
              <a:rPr lang="fr-FR" dirty="0" smtClean="0"/>
              <a:t> amplitude and a </a:t>
            </a:r>
            <a:r>
              <a:rPr lang="fr-FR" dirty="0" err="1"/>
              <a:t>frequency</a:t>
            </a:r>
            <a:r>
              <a:rPr lang="fr-FR" dirty="0"/>
              <a:t> of </a:t>
            </a:r>
            <a:r>
              <a:rPr lang="fr-FR" dirty="0" smtClean="0"/>
              <a:t>200 rd/s:</a:t>
            </a:r>
            <a:r>
              <a:rPr lang="fr-FR" dirty="0" smtClean="0">
                <a:solidFill>
                  <a:schemeClr val="accent5">
                    <a:lumMod val="50000"/>
                  </a:schemeClr>
                </a:solidFill>
              </a:rPr>
              <a:t> </a:t>
            </a:r>
            <a:r>
              <a:rPr lang="fr-FR" dirty="0">
                <a:solidFill>
                  <a:schemeClr val="accent5">
                    <a:lumMod val="50000"/>
                  </a:schemeClr>
                </a:solidFill>
              </a:rPr>
              <a:t>e3(t) = </a:t>
            </a:r>
            <a:r>
              <a:rPr lang="fr-FR" dirty="0" err="1">
                <a:solidFill>
                  <a:schemeClr val="accent5">
                    <a:lumMod val="50000"/>
                  </a:schemeClr>
                </a:solidFill>
              </a:rPr>
              <a:t>Eo</a:t>
            </a:r>
            <a:r>
              <a:rPr lang="fr-FR" dirty="0">
                <a:solidFill>
                  <a:schemeClr val="accent5">
                    <a:lumMod val="50000"/>
                  </a:schemeClr>
                </a:solidFill>
              </a:rPr>
              <a:t> sin(ω.t) = sin(200.t</a:t>
            </a:r>
            <a:r>
              <a:rPr lang="fr-FR" dirty="0" smtClean="0">
                <a:solidFill>
                  <a:schemeClr val="accent5">
                    <a:lumMod val="50000"/>
                  </a:schemeClr>
                </a:solidFill>
              </a:rPr>
              <a:t>).</a:t>
            </a:r>
            <a:endParaRPr lang="fr-FR" dirty="0" smtClean="0">
              <a:solidFill>
                <a:schemeClr val="accent6">
                  <a:lumMod val="75000"/>
                </a:schemeClr>
              </a:solidFill>
            </a:endParaRPr>
          </a:p>
        </p:txBody>
      </p:sp>
      <p:pic>
        <p:nvPicPr>
          <p:cNvPr id="4" name="Image 3"/>
          <p:cNvPicPr>
            <a:picLocks noChangeAspect="1"/>
          </p:cNvPicPr>
          <p:nvPr/>
        </p:nvPicPr>
        <p:blipFill>
          <a:blip r:embed="rId2"/>
          <a:stretch>
            <a:fillRect/>
          </a:stretch>
        </p:blipFill>
        <p:spPr>
          <a:xfrm>
            <a:off x="4858732" y="1658861"/>
            <a:ext cx="7009865" cy="3827539"/>
          </a:xfrm>
          <a:prstGeom prst="rect">
            <a:avLst/>
          </a:prstGeom>
        </p:spPr>
      </p:pic>
      <p:sp>
        <p:nvSpPr>
          <p:cNvPr id="5" name="Rectangle 4"/>
          <p:cNvSpPr/>
          <p:nvPr/>
        </p:nvSpPr>
        <p:spPr>
          <a:xfrm>
            <a:off x="239286" y="2070080"/>
            <a:ext cx="4412228" cy="3416320"/>
          </a:xfrm>
          <a:prstGeom prst="rect">
            <a:avLst/>
          </a:prstGeom>
        </p:spPr>
        <p:txBody>
          <a:bodyPr wrap="square">
            <a:spAutoFit/>
          </a:bodyPr>
          <a:lstStyle/>
          <a:p>
            <a:r>
              <a:rPr lang="fr-FR" dirty="0"/>
              <a:t>The output signal </a:t>
            </a:r>
            <a:r>
              <a:rPr lang="fr-FR" dirty="0" err="1"/>
              <a:t>is</a:t>
            </a:r>
            <a:r>
              <a:rPr lang="fr-FR" dirty="0"/>
              <a:t> </a:t>
            </a:r>
            <a:r>
              <a:rPr lang="fr-FR" dirty="0" err="1"/>
              <a:t>further</a:t>
            </a:r>
            <a:r>
              <a:rPr lang="fr-FR" dirty="0"/>
              <a:t> </a:t>
            </a:r>
            <a:r>
              <a:rPr lang="fr-FR" dirty="0" err="1"/>
              <a:t>attenuated</a:t>
            </a:r>
            <a:r>
              <a:rPr lang="fr-FR" dirty="0"/>
              <a:t> (amplitude A3 &lt; A2 &lt; </a:t>
            </a:r>
            <a:r>
              <a:rPr lang="fr-FR" dirty="0" err="1"/>
              <a:t>Ao</a:t>
            </a:r>
            <a:r>
              <a:rPr lang="fr-FR" dirty="0"/>
              <a:t>) and </a:t>
            </a:r>
            <a:r>
              <a:rPr lang="fr-FR" dirty="0" err="1"/>
              <a:t>delayed</a:t>
            </a:r>
            <a:r>
              <a:rPr lang="fr-FR" dirty="0"/>
              <a:t> (</a:t>
            </a:r>
            <a:r>
              <a:rPr lang="fr-FR" dirty="0" err="1"/>
              <a:t>delay</a:t>
            </a:r>
            <a:r>
              <a:rPr lang="fr-FR" dirty="0"/>
              <a:t> R3): </a:t>
            </a:r>
            <a:r>
              <a:rPr lang="fr-FR" dirty="0" err="1"/>
              <a:t>measurements</a:t>
            </a:r>
            <a:r>
              <a:rPr lang="fr-FR" dirty="0"/>
              <a:t> </a:t>
            </a:r>
            <a:r>
              <a:rPr lang="fr-FR" dirty="0" err="1"/>
              <a:t>give</a:t>
            </a:r>
            <a:r>
              <a:rPr lang="fr-FR" dirty="0"/>
              <a:t>: amplitude E3 = 0.44 Volts and </a:t>
            </a:r>
            <a:r>
              <a:rPr lang="fr-FR" dirty="0" err="1"/>
              <a:t>delay</a:t>
            </a:r>
            <a:r>
              <a:rPr lang="fr-FR" dirty="0"/>
              <a:t> R3 = 5.5 ms</a:t>
            </a:r>
            <a:r>
              <a:rPr lang="fr-FR" dirty="0" smtClean="0"/>
              <a:t>.</a:t>
            </a:r>
          </a:p>
          <a:p>
            <a:endParaRPr lang="fr-FR" dirty="0"/>
          </a:p>
          <a:p>
            <a:r>
              <a:rPr lang="fr-FR" dirty="0" smtClean="0"/>
              <a:t> </a:t>
            </a:r>
            <a:r>
              <a:rPr lang="fr-FR" dirty="0"/>
              <a:t>Amplitude in </a:t>
            </a:r>
            <a:r>
              <a:rPr lang="fr-FR" dirty="0" err="1"/>
              <a:t>decibels</a:t>
            </a:r>
            <a:r>
              <a:rPr lang="fr-FR" dirty="0"/>
              <a:t> </a:t>
            </a:r>
            <a:r>
              <a:rPr lang="fr-FR" dirty="0" err="1"/>
              <a:t>is</a:t>
            </a:r>
            <a:r>
              <a:rPr lang="fr-FR" dirty="0"/>
              <a:t> </a:t>
            </a:r>
            <a:r>
              <a:rPr lang="fr-FR" dirty="0" err="1"/>
              <a:t>calculated</a:t>
            </a:r>
            <a:r>
              <a:rPr lang="fr-FR" dirty="0"/>
              <a:t>: </a:t>
            </a:r>
            <a:r>
              <a:rPr lang="fr-FR" dirty="0" err="1"/>
              <a:t>AdB</a:t>
            </a:r>
            <a:r>
              <a:rPr lang="fr-FR" dirty="0"/>
              <a:t> = 20logA = 20 log (0.44) </a:t>
            </a:r>
            <a:r>
              <a:rPr lang="fr-FR" dirty="0" smtClean="0"/>
              <a:t>= </a:t>
            </a:r>
            <a:r>
              <a:rPr lang="fr-FR" dirty="0"/>
              <a:t>- 7.1dB </a:t>
            </a:r>
            <a:endParaRPr lang="fr-FR" dirty="0" smtClean="0"/>
          </a:p>
          <a:p>
            <a:endParaRPr lang="fr-FR" dirty="0"/>
          </a:p>
          <a:p>
            <a:r>
              <a:rPr lang="fr-FR" dirty="0" smtClean="0"/>
              <a:t>and </a:t>
            </a:r>
            <a:r>
              <a:rPr lang="fr-FR" dirty="0"/>
              <a:t>the phase </a:t>
            </a:r>
            <a:r>
              <a:rPr lang="fr-FR" dirty="0" smtClean="0"/>
              <a:t>shift:</a:t>
            </a:r>
          </a:p>
          <a:p>
            <a:r>
              <a:rPr lang="el-GR" dirty="0" smtClean="0"/>
              <a:t>φ </a:t>
            </a:r>
            <a:r>
              <a:rPr lang="el-GR" dirty="0"/>
              <a:t>= - </a:t>
            </a:r>
            <a:r>
              <a:rPr lang="fr-FR" dirty="0"/>
              <a:t>R3.</a:t>
            </a:r>
            <a:r>
              <a:rPr lang="el-GR" dirty="0"/>
              <a:t>ω = - 0.0055.200 = - 1.1 </a:t>
            </a:r>
            <a:r>
              <a:rPr lang="fr-FR" dirty="0"/>
              <a:t>rad = -63°.</a:t>
            </a:r>
          </a:p>
        </p:txBody>
      </p:sp>
    </p:spTree>
    <p:extLst>
      <p:ext uri="{BB962C8B-B14F-4D97-AF65-F5344CB8AC3E}">
        <p14:creationId xmlns:p14="http://schemas.microsoft.com/office/powerpoint/2010/main" val="1904239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848" y="258651"/>
            <a:ext cx="11022683" cy="1498600"/>
          </a:xfrm>
        </p:spPr>
        <p:txBody>
          <a:bodyPr/>
          <a:lstStyle/>
          <a:p>
            <a:r>
              <a:rPr lang="fr-FR" dirty="0" smtClean="0">
                <a:solidFill>
                  <a:schemeClr val="accent6">
                    <a:lumMod val="75000"/>
                  </a:schemeClr>
                </a:solidFill>
              </a:rPr>
              <a:t>Forth </a:t>
            </a:r>
            <a:r>
              <a:rPr lang="fr-FR" dirty="0" err="1" smtClean="0">
                <a:solidFill>
                  <a:schemeClr val="accent6">
                    <a:lumMod val="75000"/>
                  </a:schemeClr>
                </a:solidFill>
              </a:rPr>
              <a:t>measure</a:t>
            </a:r>
            <a:r>
              <a:rPr lang="fr-FR" dirty="0" smtClean="0">
                <a:solidFill>
                  <a:schemeClr val="accent6">
                    <a:lumMod val="75000"/>
                  </a:schemeClr>
                </a:solidFill>
              </a:rPr>
              <a:t> </a:t>
            </a:r>
            <a:r>
              <a:rPr lang="fr-FR" dirty="0">
                <a:solidFill>
                  <a:schemeClr val="accent6">
                    <a:lumMod val="75000"/>
                  </a:schemeClr>
                </a:solidFill>
              </a:rPr>
              <a:t>: : </a:t>
            </a:r>
            <a:r>
              <a:rPr lang="fr-FR" dirty="0" err="1">
                <a:solidFill>
                  <a:schemeClr val="accent6">
                    <a:lumMod val="75000"/>
                  </a:schemeClr>
                </a:solidFill>
              </a:rPr>
              <a:t>Another</a:t>
            </a:r>
            <a:r>
              <a:rPr lang="fr-FR" dirty="0">
                <a:solidFill>
                  <a:schemeClr val="accent6">
                    <a:lumMod val="75000"/>
                  </a:schemeClr>
                </a:solidFill>
              </a:rPr>
              <a:t>  </a:t>
            </a:r>
            <a:r>
              <a:rPr lang="fr-FR" dirty="0" err="1">
                <a:solidFill>
                  <a:schemeClr val="accent6">
                    <a:lumMod val="75000"/>
                  </a:schemeClr>
                </a:solidFill>
              </a:rPr>
              <a:t>measure</a:t>
            </a:r>
            <a:r>
              <a:rPr lang="fr-FR" dirty="0">
                <a:solidFill>
                  <a:schemeClr val="accent6">
                    <a:lumMod val="75000"/>
                  </a:schemeClr>
                </a:solidFill>
              </a:rPr>
              <a:t> </a:t>
            </a:r>
            <a:r>
              <a:rPr lang="fr-FR" dirty="0"/>
              <a:t>at the </a:t>
            </a:r>
            <a:r>
              <a:rPr lang="fr-FR" dirty="0" err="1"/>
              <a:t>faster</a:t>
            </a:r>
            <a:r>
              <a:rPr lang="fr-FR" dirty="0"/>
              <a:t> </a:t>
            </a:r>
            <a:r>
              <a:rPr lang="fr-FR" dirty="0" smtClean="0"/>
              <a:t>1000 rd/s: </a:t>
            </a:r>
            <a:r>
              <a:rPr lang="fr-FR" dirty="0">
                <a:solidFill>
                  <a:schemeClr val="accent5">
                    <a:lumMod val="50000"/>
                  </a:schemeClr>
                </a:solidFill>
              </a:rPr>
              <a:t>e4(t) = </a:t>
            </a:r>
            <a:r>
              <a:rPr lang="fr-FR" dirty="0" err="1">
                <a:solidFill>
                  <a:schemeClr val="accent5">
                    <a:lumMod val="50000"/>
                  </a:schemeClr>
                </a:solidFill>
              </a:rPr>
              <a:t>Eo</a:t>
            </a:r>
            <a:r>
              <a:rPr lang="fr-FR" dirty="0">
                <a:solidFill>
                  <a:schemeClr val="accent5">
                    <a:lumMod val="50000"/>
                  </a:schemeClr>
                </a:solidFill>
              </a:rPr>
              <a:t> sin(ω.t) = sin(1000.t</a:t>
            </a:r>
            <a:r>
              <a:rPr lang="fr-FR" dirty="0" smtClean="0">
                <a:solidFill>
                  <a:schemeClr val="accent5">
                    <a:lumMod val="50000"/>
                  </a:schemeClr>
                </a:solidFill>
              </a:rPr>
              <a:t>)</a:t>
            </a:r>
            <a:r>
              <a:rPr lang="fr-FR" dirty="0" smtClean="0"/>
              <a:t> </a:t>
            </a:r>
            <a:r>
              <a:rPr lang="fr-FR" dirty="0"/>
              <a:t>:</a:t>
            </a:r>
          </a:p>
        </p:txBody>
      </p:sp>
      <p:sp>
        <p:nvSpPr>
          <p:cNvPr id="5" name="Rectangle 4"/>
          <p:cNvSpPr/>
          <p:nvPr/>
        </p:nvSpPr>
        <p:spPr>
          <a:xfrm>
            <a:off x="279042" y="1859547"/>
            <a:ext cx="3623257" cy="3970318"/>
          </a:xfrm>
          <a:prstGeom prst="rect">
            <a:avLst/>
          </a:prstGeom>
        </p:spPr>
        <p:txBody>
          <a:bodyPr wrap="square">
            <a:spAutoFit/>
          </a:bodyPr>
          <a:lstStyle/>
          <a:p>
            <a:pPr algn="just"/>
            <a:r>
              <a:rPr lang="fr-FR" dirty="0"/>
              <a:t>The output signal </a:t>
            </a:r>
            <a:r>
              <a:rPr lang="fr-FR" dirty="0" err="1"/>
              <a:t>is</a:t>
            </a:r>
            <a:r>
              <a:rPr lang="fr-FR" dirty="0"/>
              <a:t> </a:t>
            </a:r>
            <a:r>
              <a:rPr lang="fr-FR" dirty="0" err="1"/>
              <a:t>very</a:t>
            </a:r>
            <a:r>
              <a:rPr lang="fr-FR" dirty="0"/>
              <a:t> </a:t>
            </a:r>
            <a:r>
              <a:rPr lang="fr-FR" dirty="0" err="1"/>
              <a:t>weak</a:t>
            </a:r>
            <a:r>
              <a:rPr lang="fr-FR" dirty="0"/>
              <a:t> (amplitude A4 &lt; A3 &lt; A2 &lt; </a:t>
            </a:r>
            <a:r>
              <a:rPr lang="fr-FR" dirty="0" err="1"/>
              <a:t>Ao</a:t>
            </a:r>
            <a:r>
              <a:rPr lang="fr-FR" dirty="0"/>
              <a:t>) and </a:t>
            </a:r>
            <a:r>
              <a:rPr lang="fr-FR" dirty="0" err="1"/>
              <a:t>very</a:t>
            </a:r>
            <a:r>
              <a:rPr lang="fr-FR" dirty="0"/>
              <a:t> </a:t>
            </a:r>
            <a:r>
              <a:rPr lang="fr-FR" dirty="0" err="1"/>
              <a:t>delayed</a:t>
            </a:r>
            <a:r>
              <a:rPr lang="fr-FR" dirty="0"/>
              <a:t> (</a:t>
            </a:r>
            <a:r>
              <a:rPr lang="fr-FR" dirty="0" err="1"/>
              <a:t>delay</a:t>
            </a:r>
            <a:r>
              <a:rPr lang="fr-FR" dirty="0"/>
              <a:t> R4): </a:t>
            </a:r>
            <a:r>
              <a:rPr lang="fr-FR" dirty="0" err="1"/>
              <a:t>measurements</a:t>
            </a:r>
            <a:r>
              <a:rPr lang="fr-FR" dirty="0"/>
              <a:t> </a:t>
            </a:r>
            <a:r>
              <a:rPr lang="fr-FR" dirty="0" err="1"/>
              <a:t>give</a:t>
            </a:r>
            <a:r>
              <a:rPr lang="fr-FR" dirty="0" smtClean="0"/>
              <a:t>:</a:t>
            </a:r>
          </a:p>
          <a:p>
            <a:pPr marL="285750" indent="-285750" algn="just">
              <a:buFont typeface="Arial" panose="020B0604020202020204" pitchFamily="34" charset="0"/>
              <a:buChar char="•"/>
            </a:pPr>
            <a:r>
              <a:rPr lang="fr-FR" dirty="0" smtClean="0"/>
              <a:t>Amplitude </a:t>
            </a:r>
            <a:r>
              <a:rPr lang="fr-FR" dirty="0"/>
              <a:t>E4 = 0.1 Volts and </a:t>
            </a:r>
            <a:r>
              <a:rPr lang="fr-FR" dirty="0" err="1"/>
              <a:t>delay</a:t>
            </a:r>
            <a:r>
              <a:rPr lang="fr-FR" dirty="0"/>
              <a:t> R4 = 1.5 ms. </a:t>
            </a:r>
            <a:endParaRPr lang="fr-FR" dirty="0" smtClean="0"/>
          </a:p>
          <a:p>
            <a:pPr algn="just"/>
            <a:endParaRPr lang="fr-FR" dirty="0" smtClean="0"/>
          </a:p>
          <a:p>
            <a:pPr algn="just"/>
            <a:r>
              <a:rPr lang="fr-FR" dirty="0" err="1" smtClean="0"/>
              <a:t>We</a:t>
            </a:r>
            <a:r>
              <a:rPr lang="fr-FR" dirty="0" smtClean="0"/>
              <a:t> </a:t>
            </a:r>
            <a:r>
              <a:rPr lang="fr-FR" dirty="0" err="1"/>
              <a:t>calculate</a:t>
            </a:r>
            <a:r>
              <a:rPr lang="fr-FR" dirty="0"/>
              <a:t> the amplitude ratio in </a:t>
            </a:r>
            <a:r>
              <a:rPr lang="fr-FR" dirty="0" err="1"/>
              <a:t>decibels</a:t>
            </a:r>
            <a:r>
              <a:rPr lang="fr-FR" dirty="0"/>
              <a:t>: </a:t>
            </a:r>
            <a:endParaRPr lang="fr-FR" dirty="0" smtClean="0"/>
          </a:p>
          <a:p>
            <a:pPr marL="285750" indent="-285750" algn="just">
              <a:buFont typeface="Arial" panose="020B0604020202020204" pitchFamily="34" charset="0"/>
              <a:buChar char="•"/>
            </a:pPr>
            <a:r>
              <a:rPr lang="fr-FR" dirty="0" err="1" smtClean="0"/>
              <a:t>AdB</a:t>
            </a:r>
            <a:r>
              <a:rPr lang="fr-FR" dirty="0" smtClean="0"/>
              <a:t> </a:t>
            </a:r>
            <a:r>
              <a:rPr lang="fr-FR" dirty="0"/>
              <a:t>= 20logA = 20 log (0.1) = - 20dB </a:t>
            </a:r>
            <a:endParaRPr lang="fr-FR" dirty="0" smtClean="0"/>
          </a:p>
          <a:p>
            <a:pPr marL="285750" indent="-285750" algn="just">
              <a:buFont typeface="Arial" panose="020B0604020202020204" pitchFamily="34" charset="0"/>
              <a:buChar char="•"/>
            </a:pPr>
            <a:r>
              <a:rPr lang="fr-FR" dirty="0" smtClean="0"/>
              <a:t>and the </a:t>
            </a:r>
            <a:r>
              <a:rPr lang="fr-FR" dirty="0"/>
              <a:t>phase shift </a:t>
            </a:r>
            <a:endParaRPr lang="fr-FR" dirty="0" smtClean="0"/>
          </a:p>
          <a:p>
            <a:pPr algn="just"/>
            <a:r>
              <a:rPr lang="el-GR" dirty="0" smtClean="0"/>
              <a:t>φ </a:t>
            </a:r>
            <a:r>
              <a:rPr lang="el-GR" dirty="0"/>
              <a:t>= - </a:t>
            </a:r>
            <a:r>
              <a:rPr lang="fr-FR" dirty="0"/>
              <a:t>R4.</a:t>
            </a:r>
            <a:r>
              <a:rPr lang="el-GR" dirty="0"/>
              <a:t>ω = -0.0015.1000 = - 1.5 </a:t>
            </a:r>
            <a:r>
              <a:rPr lang="fr-FR" dirty="0"/>
              <a:t>rad = -84.28°.</a:t>
            </a:r>
          </a:p>
        </p:txBody>
      </p:sp>
      <p:pic>
        <p:nvPicPr>
          <p:cNvPr id="2" name="Image 1"/>
          <p:cNvPicPr>
            <a:picLocks noChangeAspect="1"/>
          </p:cNvPicPr>
          <p:nvPr/>
        </p:nvPicPr>
        <p:blipFill>
          <a:blip r:embed="rId2"/>
          <a:stretch>
            <a:fillRect/>
          </a:stretch>
        </p:blipFill>
        <p:spPr>
          <a:xfrm>
            <a:off x="4167741" y="1757251"/>
            <a:ext cx="8024259" cy="4389446"/>
          </a:xfrm>
          <a:prstGeom prst="rect">
            <a:avLst/>
          </a:prstGeom>
        </p:spPr>
      </p:pic>
    </p:spTree>
    <p:extLst>
      <p:ext uri="{BB962C8B-B14F-4D97-AF65-F5344CB8AC3E}">
        <p14:creationId xmlns:p14="http://schemas.microsoft.com/office/powerpoint/2010/main" val="2890849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6430" y="877920"/>
            <a:ext cx="9147587" cy="620690"/>
          </a:xfrm>
        </p:spPr>
        <p:txBody>
          <a:bodyPr>
            <a:normAutofit fontScale="90000"/>
          </a:bodyPr>
          <a:lstStyle/>
          <a:p>
            <a:r>
              <a:rPr lang="en-US" dirty="0"/>
              <a:t>Let's group the results in a table:</a:t>
            </a:r>
            <a:endParaRPr lang="fr-FR" dirty="0"/>
          </a:p>
        </p:txBody>
      </p:sp>
      <p:sp>
        <p:nvSpPr>
          <p:cNvPr id="3" name="Espace réservé du texte 2"/>
          <p:cNvSpPr>
            <a:spLocks noGrp="1"/>
          </p:cNvSpPr>
          <p:nvPr>
            <p:ph type="body" idx="1"/>
          </p:nvPr>
        </p:nvSpPr>
        <p:spPr/>
        <p:txBody>
          <a:bodyPr/>
          <a:lstStyle/>
          <a:p>
            <a:endParaRPr lang="fr-FR" dirty="0"/>
          </a:p>
        </p:txBody>
      </p:sp>
      <p:pic>
        <p:nvPicPr>
          <p:cNvPr id="4" name="Image 3"/>
          <p:cNvPicPr>
            <a:picLocks noChangeAspect="1"/>
          </p:cNvPicPr>
          <p:nvPr/>
        </p:nvPicPr>
        <p:blipFill>
          <a:blip r:embed="rId2"/>
          <a:stretch>
            <a:fillRect/>
          </a:stretch>
        </p:blipFill>
        <p:spPr>
          <a:xfrm>
            <a:off x="881813" y="1880317"/>
            <a:ext cx="9934906" cy="2472758"/>
          </a:xfrm>
          <a:prstGeom prst="rect">
            <a:avLst/>
          </a:prstGeom>
        </p:spPr>
      </p:pic>
    </p:spTree>
    <p:extLst>
      <p:ext uri="{BB962C8B-B14F-4D97-AF65-F5344CB8AC3E}">
        <p14:creationId xmlns:p14="http://schemas.microsoft.com/office/powerpoint/2010/main" val="187503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906" y="126284"/>
            <a:ext cx="11370414" cy="1393423"/>
          </a:xfrm>
        </p:spPr>
        <p:txBody>
          <a:bodyPr/>
          <a:lstStyle/>
          <a:p>
            <a:r>
              <a:rPr lang="en-US" b="1" dirty="0">
                <a:solidFill>
                  <a:schemeClr val="bg1"/>
                </a:solidFill>
              </a:rPr>
              <a:t>Let's take the bode diagram of the RC circuit under consideration:</a:t>
            </a:r>
            <a:endParaRPr lang="fr-FR" b="1" dirty="0">
              <a:solidFill>
                <a:schemeClr val="bg1"/>
              </a:solidFill>
            </a:endParaRPr>
          </a:p>
        </p:txBody>
      </p:sp>
      <p:pic>
        <p:nvPicPr>
          <p:cNvPr id="4" name="Image 3"/>
          <p:cNvPicPr>
            <a:picLocks noChangeAspect="1"/>
          </p:cNvPicPr>
          <p:nvPr/>
        </p:nvPicPr>
        <p:blipFill>
          <a:blip r:embed="rId2"/>
          <a:stretch>
            <a:fillRect/>
          </a:stretch>
        </p:blipFill>
        <p:spPr>
          <a:xfrm>
            <a:off x="5649753" y="1759217"/>
            <a:ext cx="6096569" cy="4910111"/>
          </a:xfrm>
          <a:prstGeom prst="rect">
            <a:avLst/>
          </a:prstGeom>
        </p:spPr>
      </p:pic>
      <p:sp>
        <p:nvSpPr>
          <p:cNvPr id="3" name="Espace réservé du texte 2"/>
          <p:cNvSpPr>
            <a:spLocks noGrp="1"/>
          </p:cNvSpPr>
          <p:nvPr>
            <p:ph type="body" idx="1"/>
          </p:nvPr>
        </p:nvSpPr>
        <p:spPr>
          <a:xfrm>
            <a:off x="667856" y="1698373"/>
            <a:ext cx="4779962" cy="5031801"/>
          </a:xfrm>
        </p:spPr>
        <p:txBody>
          <a:bodyPr>
            <a:normAutofit/>
          </a:bodyPr>
          <a:lstStyle/>
          <a:p>
            <a:pPr marL="285750" indent="-285750" algn="just">
              <a:buFont typeface="Arial" panose="020B0604020202020204" pitchFamily="34" charset="0"/>
              <a:buChar char="•"/>
            </a:pPr>
            <a:r>
              <a:rPr lang="en-US" dirty="0"/>
              <a:t>For pulsation ω = 10rad/s (low frequency), we </a:t>
            </a:r>
            <a:r>
              <a:rPr lang="en-US" dirty="0" smtClean="0"/>
              <a:t>read:</a:t>
            </a:r>
          </a:p>
          <a:p>
            <a:pPr algn="just"/>
            <a:r>
              <a:rPr lang="en-US" dirty="0" smtClean="0"/>
              <a:t> </a:t>
            </a:r>
            <a:r>
              <a:rPr lang="en-US" dirty="0" err="1"/>
              <a:t>AdB</a:t>
            </a:r>
            <a:r>
              <a:rPr lang="en-US" dirty="0"/>
              <a:t> = 0 dB and φ = -5°. </a:t>
            </a:r>
            <a:endParaRPr lang="en-US" dirty="0" smtClean="0"/>
          </a:p>
          <a:p>
            <a:pPr marL="285750" indent="-285750" algn="just">
              <a:buFont typeface="Arial" panose="020B0604020202020204" pitchFamily="34" charset="0"/>
              <a:buChar char="•"/>
            </a:pPr>
            <a:r>
              <a:rPr lang="en-US" dirty="0" smtClean="0"/>
              <a:t>For </a:t>
            </a:r>
            <a:r>
              <a:rPr lang="en-US" dirty="0"/>
              <a:t>pulsation ω = 100rad/s (the breaking pulsation), we read </a:t>
            </a:r>
            <a:r>
              <a:rPr lang="en-US" dirty="0" err="1"/>
              <a:t>AdB</a:t>
            </a:r>
            <a:r>
              <a:rPr lang="en-US" dirty="0"/>
              <a:t> = -3 dB and φ = -45°. </a:t>
            </a:r>
            <a:endParaRPr lang="en-US" dirty="0" smtClean="0"/>
          </a:p>
          <a:p>
            <a:pPr marL="285750" indent="-285750" algn="just">
              <a:buFont typeface="Arial" panose="020B0604020202020204" pitchFamily="34" charset="0"/>
              <a:buChar char="•"/>
            </a:pPr>
            <a:r>
              <a:rPr lang="en-US" dirty="0" smtClean="0"/>
              <a:t>For </a:t>
            </a:r>
            <a:r>
              <a:rPr lang="en-US" dirty="0"/>
              <a:t>pulsation ω = 200rad/s, we read </a:t>
            </a:r>
            <a:r>
              <a:rPr lang="en-US" dirty="0" err="1"/>
              <a:t>AdB</a:t>
            </a:r>
            <a:r>
              <a:rPr lang="en-US" dirty="0"/>
              <a:t> = - 7dB and φ = - 63°. </a:t>
            </a:r>
            <a:endParaRPr lang="en-US" dirty="0" smtClean="0"/>
          </a:p>
          <a:p>
            <a:pPr marL="285750" indent="-285750" algn="just">
              <a:buFont typeface="Arial" panose="020B0604020202020204" pitchFamily="34" charset="0"/>
              <a:buChar char="•"/>
            </a:pPr>
            <a:r>
              <a:rPr lang="en-US" dirty="0" smtClean="0"/>
              <a:t>For </a:t>
            </a:r>
            <a:r>
              <a:rPr lang="en-US" dirty="0"/>
              <a:t>pulsation ω = 1000rad/s (high frequency), we read </a:t>
            </a:r>
            <a:r>
              <a:rPr lang="en-US" dirty="0" err="1"/>
              <a:t>AdB</a:t>
            </a:r>
            <a:r>
              <a:rPr lang="en-US" dirty="0"/>
              <a:t> = - 20dB and φ = - 85°. </a:t>
            </a:r>
            <a:endParaRPr lang="en-US" dirty="0" smtClean="0"/>
          </a:p>
          <a:p>
            <a:pPr marL="285750" indent="-285750" algn="just">
              <a:buFont typeface="Arial" panose="020B0604020202020204" pitchFamily="34" charset="0"/>
              <a:buChar char="•"/>
            </a:pPr>
            <a:r>
              <a:rPr lang="en-US" dirty="0" smtClean="0"/>
              <a:t>The </a:t>
            </a:r>
            <a:r>
              <a:rPr lang="en-US" dirty="0"/>
              <a:t>bode diagram clearly shows the experimentally measured results.</a:t>
            </a:r>
            <a:endParaRPr lang="fr-FR" dirty="0"/>
          </a:p>
        </p:txBody>
      </p:sp>
    </p:spTree>
    <p:extLst>
      <p:ext uri="{BB962C8B-B14F-4D97-AF65-F5344CB8AC3E}">
        <p14:creationId xmlns:p14="http://schemas.microsoft.com/office/powerpoint/2010/main" val="364469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58737" y="1370962"/>
            <a:ext cx="11214889" cy="1498600"/>
          </a:xfrm>
        </p:spPr>
        <p:txBody>
          <a:bodyPr/>
          <a:lstStyle/>
          <a:p>
            <a:r>
              <a:rPr lang="en-US" dirty="0"/>
              <a:t>The cut-off frequency of a system is often considered to be the frequency at which the output signal loses three decibels (corresponding to a 30% decrease),</a:t>
            </a:r>
            <a:endParaRPr lang="fr-FR" dirty="0"/>
          </a:p>
        </p:txBody>
      </p:sp>
      <p:sp>
        <p:nvSpPr>
          <p:cNvPr id="4" name="Espace réservé du texte 3"/>
          <p:cNvSpPr txBox="1">
            <a:spLocks/>
          </p:cNvSpPr>
          <p:nvPr/>
        </p:nvSpPr>
        <p:spPr>
          <a:xfrm>
            <a:off x="558738" y="2673355"/>
            <a:ext cx="10992796" cy="2440668"/>
          </a:xfrm>
          <a:prstGeom prst="rect">
            <a:avLst/>
          </a:prstGeom>
        </p:spPr>
        <p:txBody>
          <a:bodyPr vert="horz" wrap="square" lIns="91440" tIns="45720" rIns="91440" bIns="45720" rtlCol="0" anchor="t">
            <a:sp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fr-FR" dirty="0" err="1" smtClean="0">
                <a:solidFill>
                  <a:schemeClr val="bg1"/>
                </a:solidFill>
              </a:rPr>
              <a:t>Remember</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don’t</a:t>
            </a:r>
            <a:r>
              <a:rPr lang="fr-FR" dirty="0" smtClean="0">
                <a:solidFill>
                  <a:schemeClr val="bg1"/>
                </a:solidFill>
              </a:rPr>
              <a:t> have the model of </a:t>
            </a:r>
            <a:r>
              <a:rPr lang="fr-FR" dirty="0" err="1" smtClean="0">
                <a:solidFill>
                  <a:schemeClr val="bg1"/>
                </a:solidFill>
              </a:rPr>
              <a:t>this</a:t>
            </a:r>
            <a:r>
              <a:rPr lang="fr-FR" dirty="0" smtClean="0">
                <a:solidFill>
                  <a:schemeClr val="bg1"/>
                </a:solidFill>
              </a:rPr>
              <a:t> system.  </a:t>
            </a:r>
            <a:r>
              <a:rPr lang="fr-FR" dirty="0" err="1" smtClean="0">
                <a:solidFill>
                  <a:schemeClr val="bg1"/>
                </a:solidFill>
              </a:rPr>
              <a:t>We</a:t>
            </a:r>
            <a:r>
              <a:rPr lang="fr-FR" dirty="0" smtClean="0">
                <a:solidFill>
                  <a:schemeClr val="bg1"/>
                </a:solidFill>
              </a:rPr>
              <a:t> </a:t>
            </a:r>
            <a:r>
              <a:rPr lang="fr-FR" dirty="0" err="1" smtClean="0">
                <a:solidFill>
                  <a:schemeClr val="bg1"/>
                </a:solidFill>
              </a:rPr>
              <a:t>got</a:t>
            </a:r>
            <a:r>
              <a:rPr lang="fr-FR" dirty="0" smtClean="0">
                <a:solidFill>
                  <a:schemeClr val="bg1"/>
                </a:solidFill>
              </a:rPr>
              <a:t> </a:t>
            </a:r>
            <a:r>
              <a:rPr lang="fr-FR" dirty="0" err="1" smtClean="0">
                <a:solidFill>
                  <a:schemeClr val="bg1"/>
                </a:solidFill>
              </a:rPr>
              <a:t>this</a:t>
            </a:r>
            <a:r>
              <a:rPr lang="fr-FR" dirty="0" smtClean="0">
                <a:solidFill>
                  <a:schemeClr val="bg1"/>
                </a:solidFill>
              </a:rPr>
              <a:t> information by </a:t>
            </a:r>
            <a:r>
              <a:rPr lang="fr-FR" dirty="0" err="1" smtClean="0">
                <a:solidFill>
                  <a:schemeClr val="bg1"/>
                </a:solidFill>
              </a:rPr>
              <a:t>measuring</a:t>
            </a:r>
            <a:r>
              <a:rPr lang="fr-FR" dirty="0" smtClean="0">
                <a:solidFill>
                  <a:schemeClr val="bg1"/>
                </a:solidFill>
              </a:rPr>
              <a:t> the </a:t>
            </a:r>
            <a:r>
              <a:rPr lang="fr-FR" dirty="0" err="1" smtClean="0">
                <a:solidFill>
                  <a:schemeClr val="bg1"/>
                </a:solidFill>
              </a:rPr>
              <a:t>behavior</a:t>
            </a:r>
            <a:r>
              <a:rPr lang="fr-FR" dirty="0" smtClean="0">
                <a:solidFill>
                  <a:schemeClr val="bg1"/>
                </a:solidFill>
              </a:rPr>
              <a:t> of the </a:t>
            </a:r>
            <a:r>
              <a:rPr lang="fr-FR" dirty="0" err="1" smtClean="0">
                <a:solidFill>
                  <a:schemeClr val="bg1"/>
                </a:solidFill>
              </a:rPr>
              <a:t>physical</a:t>
            </a:r>
            <a:r>
              <a:rPr lang="fr-FR" dirty="0" smtClean="0">
                <a:solidFill>
                  <a:schemeClr val="bg1"/>
                </a:solidFill>
              </a:rPr>
              <a:t> circuit. But </a:t>
            </a:r>
            <a:r>
              <a:rPr lang="fr-FR" dirty="0" err="1" smtClean="0">
                <a:solidFill>
                  <a:schemeClr val="bg1"/>
                </a:solidFill>
              </a:rPr>
              <a:t>from</a:t>
            </a:r>
            <a:r>
              <a:rPr lang="fr-FR" dirty="0" smtClean="0">
                <a:solidFill>
                  <a:schemeClr val="bg1"/>
                </a:solidFill>
              </a:rPr>
              <a:t> </a:t>
            </a:r>
            <a:r>
              <a:rPr lang="fr-FR" dirty="0" err="1" smtClean="0">
                <a:solidFill>
                  <a:schemeClr val="bg1"/>
                </a:solidFill>
              </a:rPr>
              <a:t>this</a:t>
            </a:r>
            <a:r>
              <a:rPr lang="fr-FR" dirty="0" smtClean="0">
                <a:solidFill>
                  <a:schemeClr val="bg1"/>
                </a:solidFill>
              </a:rPr>
              <a:t> information,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fit a model to </a:t>
            </a:r>
            <a:r>
              <a:rPr lang="fr-FR" dirty="0" err="1" smtClean="0">
                <a:solidFill>
                  <a:schemeClr val="bg1"/>
                </a:solidFill>
              </a:rPr>
              <a:t>this</a:t>
            </a:r>
            <a:r>
              <a:rPr lang="fr-FR" dirty="0" smtClean="0">
                <a:solidFill>
                  <a:schemeClr val="bg1"/>
                </a:solidFill>
              </a:rPr>
              <a:t> </a:t>
            </a:r>
            <a:r>
              <a:rPr lang="fr-FR" dirty="0" err="1" smtClean="0">
                <a:solidFill>
                  <a:schemeClr val="bg1"/>
                </a:solidFill>
              </a:rPr>
              <a:t>result</a:t>
            </a:r>
            <a:r>
              <a:rPr lang="fr-FR" dirty="0" smtClean="0">
                <a:solidFill>
                  <a:schemeClr val="bg1"/>
                </a:solidFill>
              </a:rPr>
              <a:t>.</a:t>
            </a:r>
          </a:p>
          <a:p>
            <a:r>
              <a:rPr lang="fr-FR" dirty="0" smtClean="0">
                <a:solidFill>
                  <a:schemeClr val="bg1"/>
                </a:solidFill>
              </a:rPr>
              <a:t>For </a:t>
            </a:r>
            <a:r>
              <a:rPr lang="fr-FR" dirty="0" err="1" smtClean="0">
                <a:solidFill>
                  <a:schemeClr val="bg1"/>
                </a:solidFill>
              </a:rPr>
              <a:t>example</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see</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this</a:t>
            </a:r>
            <a:r>
              <a:rPr lang="fr-FR" dirty="0" smtClean="0">
                <a:solidFill>
                  <a:schemeClr val="bg1"/>
                </a:solidFill>
              </a:rPr>
              <a:t> system has a </a:t>
            </a:r>
            <a:r>
              <a:rPr lang="fr-FR" dirty="0" err="1" smtClean="0">
                <a:solidFill>
                  <a:schemeClr val="bg1"/>
                </a:solidFill>
              </a:rPr>
              <a:t>low</a:t>
            </a:r>
            <a:r>
              <a:rPr lang="fr-FR" dirty="0" smtClean="0">
                <a:solidFill>
                  <a:schemeClr val="bg1"/>
                </a:solidFill>
              </a:rPr>
              <a:t> </a:t>
            </a:r>
            <a:r>
              <a:rPr lang="fr-FR" dirty="0" err="1" smtClean="0">
                <a:solidFill>
                  <a:schemeClr val="bg1"/>
                </a:solidFill>
              </a:rPr>
              <a:t>pass</a:t>
            </a:r>
            <a:r>
              <a:rPr lang="fr-FR" dirty="0" smtClean="0">
                <a:solidFill>
                  <a:schemeClr val="bg1"/>
                </a:solidFill>
              </a:rPr>
              <a:t> </a:t>
            </a:r>
            <a:r>
              <a:rPr lang="fr-FR" dirty="0" err="1" smtClean="0">
                <a:solidFill>
                  <a:schemeClr val="bg1"/>
                </a:solidFill>
              </a:rPr>
              <a:t>filter</a:t>
            </a:r>
            <a:r>
              <a:rPr lang="fr-FR" dirty="0" smtClean="0">
                <a:solidFill>
                  <a:schemeClr val="bg1"/>
                </a:solidFill>
              </a:rPr>
              <a:t> </a:t>
            </a:r>
            <a:r>
              <a:rPr lang="fr-FR" dirty="0" err="1" smtClean="0">
                <a:solidFill>
                  <a:schemeClr val="bg1"/>
                </a:solidFill>
              </a:rPr>
              <a:t>like</a:t>
            </a:r>
            <a:r>
              <a:rPr lang="fr-FR" dirty="0" smtClean="0">
                <a:solidFill>
                  <a:schemeClr val="bg1"/>
                </a:solidFill>
              </a:rPr>
              <a:t> </a:t>
            </a:r>
            <a:r>
              <a:rPr lang="fr-FR" dirty="0" err="1" smtClean="0">
                <a:solidFill>
                  <a:schemeClr val="bg1"/>
                </a:solidFill>
              </a:rPr>
              <a:t>behavior</a:t>
            </a:r>
            <a:r>
              <a:rPr lang="fr-FR" dirty="0" smtClean="0">
                <a:solidFill>
                  <a:schemeClr val="bg1"/>
                </a:solidFill>
              </a:rPr>
              <a:t> </a:t>
            </a:r>
            <a:r>
              <a:rPr lang="fr-FR" dirty="0" err="1" smtClean="0">
                <a:solidFill>
                  <a:schemeClr val="bg1"/>
                </a:solidFill>
              </a:rPr>
              <a:t>since</a:t>
            </a:r>
            <a:r>
              <a:rPr lang="fr-FR" dirty="0" smtClean="0">
                <a:solidFill>
                  <a:schemeClr val="bg1"/>
                </a:solidFill>
              </a:rPr>
              <a:t> the </a:t>
            </a:r>
            <a:r>
              <a:rPr lang="fr-FR" dirty="0" err="1" smtClean="0">
                <a:solidFill>
                  <a:schemeClr val="bg1"/>
                </a:solidFill>
              </a:rPr>
              <a:t>low</a:t>
            </a:r>
            <a:r>
              <a:rPr lang="fr-FR" dirty="0" smtClean="0">
                <a:solidFill>
                  <a:schemeClr val="bg1"/>
                </a:solidFill>
              </a:rPr>
              <a:t> </a:t>
            </a:r>
            <a:r>
              <a:rPr lang="fr-FR" dirty="0" err="1" smtClean="0">
                <a:solidFill>
                  <a:schemeClr val="bg1"/>
                </a:solidFill>
              </a:rPr>
              <a:t>frequency</a:t>
            </a:r>
            <a:r>
              <a:rPr lang="fr-FR" dirty="0" smtClean="0">
                <a:solidFill>
                  <a:schemeClr val="bg1"/>
                </a:solidFill>
              </a:rPr>
              <a:t> </a:t>
            </a:r>
            <a:r>
              <a:rPr lang="fr-FR" dirty="0" err="1" smtClean="0">
                <a:solidFill>
                  <a:schemeClr val="bg1"/>
                </a:solidFill>
              </a:rPr>
              <a:t>signals</a:t>
            </a:r>
            <a:r>
              <a:rPr lang="fr-FR" dirty="0" smtClean="0">
                <a:solidFill>
                  <a:schemeClr val="bg1"/>
                </a:solidFill>
              </a:rPr>
              <a:t> are </a:t>
            </a:r>
            <a:r>
              <a:rPr lang="fr-FR" dirty="0" err="1" smtClean="0">
                <a:solidFill>
                  <a:schemeClr val="bg1"/>
                </a:solidFill>
              </a:rPr>
              <a:t>passed</a:t>
            </a:r>
            <a:r>
              <a:rPr lang="fr-FR" dirty="0" smtClean="0">
                <a:solidFill>
                  <a:schemeClr val="bg1"/>
                </a:solidFill>
              </a:rPr>
              <a:t> </a:t>
            </a:r>
            <a:r>
              <a:rPr lang="fr-FR" dirty="0" err="1" smtClean="0">
                <a:solidFill>
                  <a:schemeClr val="bg1"/>
                </a:solidFill>
              </a:rPr>
              <a:t>nearly</a:t>
            </a:r>
            <a:r>
              <a:rPr lang="fr-FR" dirty="0" smtClean="0">
                <a:solidFill>
                  <a:schemeClr val="bg1"/>
                </a:solidFill>
              </a:rPr>
              <a:t> </a:t>
            </a:r>
            <a:r>
              <a:rPr lang="fr-FR" dirty="0" err="1" smtClean="0">
                <a:solidFill>
                  <a:schemeClr val="bg1"/>
                </a:solidFill>
              </a:rPr>
              <a:t>unaltered</a:t>
            </a:r>
            <a:r>
              <a:rPr lang="fr-FR" dirty="0" smtClean="0">
                <a:solidFill>
                  <a:schemeClr val="bg1"/>
                </a:solidFill>
              </a:rPr>
              <a:t> and the high </a:t>
            </a:r>
            <a:r>
              <a:rPr lang="fr-FR" dirty="0" err="1" smtClean="0">
                <a:solidFill>
                  <a:schemeClr val="bg1"/>
                </a:solidFill>
              </a:rPr>
              <a:t>frequency</a:t>
            </a:r>
            <a:r>
              <a:rPr lang="fr-FR" dirty="0" smtClean="0">
                <a:solidFill>
                  <a:schemeClr val="bg1"/>
                </a:solidFill>
              </a:rPr>
              <a:t> </a:t>
            </a:r>
            <a:r>
              <a:rPr lang="fr-FR" dirty="0" err="1" smtClean="0">
                <a:solidFill>
                  <a:schemeClr val="bg1"/>
                </a:solidFill>
              </a:rPr>
              <a:t>signals</a:t>
            </a:r>
            <a:r>
              <a:rPr lang="fr-FR" dirty="0" smtClean="0">
                <a:solidFill>
                  <a:schemeClr val="bg1"/>
                </a:solidFill>
              </a:rPr>
              <a:t> are </a:t>
            </a:r>
            <a:r>
              <a:rPr lang="fr-FR" dirty="0" err="1" smtClean="0">
                <a:solidFill>
                  <a:schemeClr val="bg1"/>
                </a:solidFill>
              </a:rPr>
              <a:t>attenuated</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also</a:t>
            </a:r>
            <a:r>
              <a:rPr lang="fr-FR" dirty="0" smtClean="0">
                <a:solidFill>
                  <a:schemeClr val="bg1"/>
                </a:solidFill>
              </a:rPr>
              <a:t> tell </a:t>
            </a:r>
            <a:r>
              <a:rPr lang="fr-FR" dirty="0" err="1" smtClean="0">
                <a:solidFill>
                  <a:schemeClr val="bg1"/>
                </a:solidFill>
              </a:rPr>
              <a:t>that</a:t>
            </a:r>
            <a:r>
              <a:rPr lang="fr-FR" dirty="0" smtClean="0">
                <a:solidFill>
                  <a:schemeClr val="bg1"/>
                </a:solidFill>
              </a:rPr>
              <a:t> </a:t>
            </a:r>
            <a:r>
              <a:rPr lang="fr-FR" dirty="0" err="1" smtClean="0">
                <a:solidFill>
                  <a:schemeClr val="bg1"/>
                </a:solidFill>
              </a:rPr>
              <a:t>there</a:t>
            </a:r>
            <a:r>
              <a:rPr lang="fr-FR" dirty="0" smtClean="0">
                <a:solidFill>
                  <a:schemeClr val="bg1"/>
                </a:solidFill>
              </a:rPr>
              <a:t> are one pole </a:t>
            </a:r>
            <a:r>
              <a:rPr lang="fr-FR" dirty="0" err="1" smtClean="0">
                <a:solidFill>
                  <a:schemeClr val="bg1"/>
                </a:solidFill>
              </a:rPr>
              <a:t>since</a:t>
            </a:r>
            <a:r>
              <a:rPr lang="fr-FR" dirty="0" smtClean="0">
                <a:solidFill>
                  <a:schemeClr val="bg1"/>
                </a:solidFill>
              </a:rPr>
              <a:t> the </a:t>
            </a:r>
            <a:r>
              <a:rPr lang="fr-FR" dirty="0" err="1" smtClean="0">
                <a:solidFill>
                  <a:schemeClr val="bg1"/>
                </a:solidFill>
              </a:rPr>
              <a:t>magnetude</a:t>
            </a:r>
            <a:r>
              <a:rPr lang="fr-FR" dirty="0" smtClean="0">
                <a:solidFill>
                  <a:schemeClr val="bg1"/>
                </a:solidFill>
              </a:rPr>
              <a:t> at </a:t>
            </a:r>
            <a:r>
              <a:rPr lang="fr-FR" dirty="0" err="1" smtClean="0">
                <a:solidFill>
                  <a:schemeClr val="bg1"/>
                </a:solidFill>
              </a:rPr>
              <a:t>higher</a:t>
            </a:r>
            <a:r>
              <a:rPr lang="fr-FR" dirty="0" smtClean="0">
                <a:solidFill>
                  <a:schemeClr val="bg1"/>
                </a:solidFill>
              </a:rPr>
              <a:t> </a:t>
            </a:r>
            <a:r>
              <a:rPr lang="fr-FR" dirty="0" err="1" smtClean="0">
                <a:solidFill>
                  <a:schemeClr val="bg1"/>
                </a:solidFill>
              </a:rPr>
              <a:t>frequencies</a:t>
            </a:r>
            <a:r>
              <a:rPr lang="fr-FR" dirty="0" smtClean="0">
                <a:solidFill>
                  <a:schemeClr val="bg1"/>
                </a:solidFill>
              </a:rPr>
              <a:t> </a:t>
            </a:r>
            <a:r>
              <a:rPr lang="fr-FR" dirty="0" err="1" smtClean="0">
                <a:solidFill>
                  <a:schemeClr val="bg1"/>
                </a:solidFill>
              </a:rPr>
              <a:t>slope</a:t>
            </a:r>
            <a:r>
              <a:rPr lang="fr-FR" dirty="0" smtClean="0">
                <a:solidFill>
                  <a:schemeClr val="bg1"/>
                </a:solidFill>
              </a:rPr>
              <a:t> down at </a:t>
            </a:r>
            <a:r>
              <a:rPr lang="fr-FR" dirty="0" err="1" smtClean="0">
                <a:solidFill>
                  <a:schemeClr val="bg1"/>
                </a:solidFill>
              </a:rPr>
              <a:t>negative</a:t>
            </a:r>
            <a:r>
              <a:rPr lang="fr-FR" dirty="0" smtClean="0">
                <a:solidFill>
                  <a:schemeClr val="bg1"/>
                </a:solidFill>
              </a:rPr>
              <a:t> 20 </a:t>
            </a:r>
            <a:r>
              <a:rPr lang="fr-FR" dirty="0" err="1" smtClean="0">
                <a:solidFill>
                  <a:schemeClr val="bg1"/>
                </a:solidFill>
              </a:rPr>
              <a:t>db</a:t>
            </a:r>
            <a:r>
              <a:rPr lang="fr-FR" dirty="0" smtClean="0">
                <a:solidFill>
                  <a:schemeClr val="bg1"/>
                </a:solidFill>
              </a:rPr>
              <a:t>/</a:t>
            </a:r>
            <a:r>
              <a:rPr lang="fr-FR" dirty="0" err="1" smtClean="0">
                <a:solidFill>
                  <a:schemeClr val="bg1"/>
                </a:solidFill>
              </a:rPr>
              <a:t>dec</a:t>
            </a:r>
            <a:r>
              <a:rPr lang="fr-FR" dirty="0" smtClean="0">
                <a:solidFill>
                  <a:schemeClr val="bg1"/>
                </a:solidFill>
              </a:rPr>
              <a:t>. And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also</a:t>
            </a:r>
            <a:r>
              <a:rPr lang="fr-FR" dirty="0" smtClean="0">
                <a:solidFill>
                  <a:schemeClr val="bg1"/>
                </a:solidFill>
              </a:rPr>
              <a:t> </a:t>
            </a:r>
            <a:r>
              <a:rPr lang="fr-FR" dirty="0" err="1" smtClean="0">
                <a:solidFill>
                  <a:schemeClr val="bg1"/>
                </a:solidFill>
              </a:rPr>
              <a:t>see</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there</a:t>
            </a:r>
            <a:r>
              <a:rPr lang="fr-FR" dirty="0" smtClean="0">
                <a:solidFill>
                  <a:schemeClr val="bg1"/>
                </a:solidFill>
              </a:rPr>
              <a:t> </a:t>
            </a:r>
            <a:r>
              <a:rPr lang="fr-FR" dirty="0" err="1" smtClean="0">
                <a:solidFill>
                  <a:schemeClr val="bg1"/>
                </a:solidFill>
              </a:rPr>
              <a:t>is</a:t>
            </a:r>
            <a:r>
              <a:rPr lang="fr-FR" dirty="0" smtClean="0">
                <a:solidFill>
                  <a:schemeClr val="bg1"/>
                </a:solidFill>
              </a:rPr>
              <a:t> a </a:t>
            </a:r>
            <a:r>
              <a:rPr lang="fr-FR" dirty="0" err="1" smtClean="0">
                <a:solidFill>
                  <a:schemeClr val="bg1"/>
                </a:solidFill>
              </a:rPr>
              <a:t>slightly</a:t>
            </a:r>
            <a:r>
              <a:rPr lang="fr-FR" dirty="0" smtClean="0">
                <a:solidFill>
                  <a:schemeClr val="bg1"/>
                </a:solidFill>
              </a:rPr>
              <a:t> </a:t>
            </a:r>
            <a:r>
              <a:rPr lang="fr-FR" dirty="0" err="1" smtClean="0">
                <a:solidFill>
                  <a:schemeClr val="bg1"/>
                </a:solidFill>
              </a:rPr>
              <a:t>damped</a:t>
            </a:r>
            <a:r>
              <a:rPr lang="fr-FR" dirty="0" smtClean="0">
                <a:solidFill>
                  <a:schemeClr val="bg1"/>
                </a:solidFill>
              </a:rPr>
              <a:t> mode </a:t>
            </a:r>
            <a:r>
              <a:rPr lang="fr-FR" dirty="0" err="1" smtClean="0">
                <a:solidFill>
                  <a:schemeClr val="bg1"/>
                </a:solidFill>
              </a:rPr>
              <a:t>around</a:t>
            </a:r>
            <a:r>
              <a:rPr lang="fr-FR" dirty="0" smtClean="0">
                <a:solidFill>
                  <a:schemeClr val="bg1"/>
                </a:solidFill>
              </a:rPr>
              <a:t> 100 rd/sec. And by </a:t>
            </a:r>
            <a:r>
              <a:rPr lang="fr-FR" dirty="0" err="1" smtClean="0">
                <a:solidFill>
                  <a:schemeClr val="bg1"/>
                </a:solidFill>
              </a:rPr>
              <a:t>looking</a:t>
            </a:r>
            <a:r>
              <a:rPr lang="fr-FR" dirty="0" smtClean="0">
                <a:solidFill>
                  <a:schemeClr val="bg1"/>
                </a:solidFill>
              </a:rPr>
              <a:t> at </a:t>
            </a:r>
            <a:r>
              <a:rPr lang="fr-FR" dirty="0" err="1" smtClean="0">
                <a:solidFill>
                  <a:schemeClr val="bg1"/>
                </a:solidFill>
              </a:rPr>
              <a:t>this</a:t>
            </a:r>
            <a:r>
              <a:rPr lang="fr-FR" dirty="0" smtClean="0">
                <a:solidFill>
                  <a:schemeClr val="bg1"/>
                </a:solidFill>
              </a:rPr>
              <a:t> </a:t>
            </a:r>
            <a:r>
              <a:rPr lang="fr-FR" dirty="0" err="1" smtClean="0">
                <a:solidFill>
                  <a:schemeClr val="bg1"/>
                </a:solidFill>
              </a:rPr>
              <a:t>bode</a:t>
            </a:r>
            <a:r>
              <a:rPr lang="fr-FR" dirty="0" smtClean="0">
                <a:solidFill>
                  <a:schemeClr val="bg1"/>
                </a:solidFill>
              </a:rPr>
              <a:t> plot, </a:t>
            </a:r>
            <a:r>
              <a:rPr lang="fr-FR" dirty="0" err="1" smtClean="0">
                <a:solidFill>
                  <a:schemeClr val="bg1"/>
                </a:solidFill>
              </a:rPr>
              <a:t>we</a:t>
            </a:r>
            <a:r>
              <a:rPr lang="fr-FR" dirty="0" smtClean="0">
                <a:solidFill>
                  <a:schemeClr val="bg1"/>
                </a:solidFill>
              </a:rPr>
              <a:t> </a:t>
            </a:r>
            <a:r>
              <a:rPr lang="fr-FR" dirty="0" err="1" smtClean="0">
                <a:solidFill>
                  <a:schemeClr val="bg1"/>
                </a:solidFill>
              </a:rPr>
              <a:t>could</a:t>
            </a:r>
            <a:r>
              <a:rPr lang="fr-FR" dirty="0" smtClean="0">
                <a:solidFill>
                  <a:schemeClr val="bg1"/>
                </a:solidFill>
              </a:rPr>
              <a:t> fit a </a:t>
            </a:r>
            <a:r>
              <a:rPr lang="fr-FR" dirty="0" err="1" smtClean="0">
                <a:solidFill>
                  <a:schemeClr val="bg1"/>
                </a:solidFill>
              </a:rPr>
              <a:t>transfer</a:t>
            </a:r>
            <a:r>
              <a:rPr lang="fr-FR" dirty="0" smtClean="0">
                <a:solidFill>
                  <a:schemeClr val="bg1"/>
                </a:solidFill>
              </a:rPr>
              <a:t> </a:t>
            </a:r>
            <a:r>
              <a:rPr lang="fr-FR" dirty="0" err="1" smtClean="0">
                <a:solidFill>
                  <a:schemeClr val="bg1"/>
                </a:solidFill>
              </a:rPr>
              <a:t>function</a:t>
            </a:r>
            <a:r>
              <a:rPr lang="fr-FR" dirty="0" smtClean="0">
                <a:solidFill>
                  <a:schemeClr val="bg1"/>
                </a:solidFill>
              </a:rPr>
              <a:t> or a model to </a:t>
            </a:r>
            <a:r>
              <a:rPr lang="fr-FR" dirty="0" err="1" smtClean="0">
                <a:solidFill>
                  <a:schemeClr val="bg1"/>
                </a:solidFill>
              </a:rPr>
              <a:t>this</a:t>
            </a:r>
            <a:r>
              <a:rPr lang="fr-FR" dirty="0" smtClean="0">
                <a:solidFill>
                  <a:schemeClr val="bg1"/>
                </a:solidFill>
              </a:rPr>
              <a:t> data </a:t>
            </a:r>
            <a:r>
              <a:rPr lang="fr-FR" dirty="0" err="1" smtClean="0">
                <a:solidFill>
                  <a:schemeClr val="bg1"/>
                </a:solidFill>
              </a:rPr>
              <a:t>that</a:t>
            </a:r>
            <a:r>
              <a:rPr lang="fr-FR" dirty="0" smtClean="0">
                <a:solidFill>
                  <a:schemeClr val="bg1"/>
                </a:solidFill>
              </a:rPr>
              <a:t> </a:t>
            </a:r>
            <a:r>
              <a:rPr lang="fr-FR" dirty="0" err="1" smtClean="0">
                <a:solidFill>
                  <a:schemeClr val="bg1"/>
                </a:solidFill>
              </a:rPr>
              <a:t>approximates</a:t>
            </a:r>
            <a:r>
              <a:rPr lang="fr-FR" dirty="0" smtClean="0">
                <a:solidFill>
                  <a:schemeClr val="bg1"/>
                </a:solidFill>
              </a:rPr>
              <a:t> </a:t>
            </a:r>
            <a:r>
              <a:rPr lang="fr-FR" dirty="0" err="1" smtClean="0">
                <a:solidFill>
                  <a:schemeClr val="bg1"/>
                </a:solidFill>
              </a:rPr>
              <a:t>this</a:t>
            </a:r>
            <a:r>
              <a:rPr lang="fr-FR" dirty="0" smtClean="0">
                <a:solidFill>
                  <a:schemeClr val="bg1"/>
                </a:solidFill>
              </a:rPr>
              <a:t> </a:t>
            </a:r>
            <a:r>
              <a:rPr lang="fr-FR" dirty="0" err="1" smtClean="0">
                <a:solidFill>
                  <a:schemeClr val="bg1"/>
                </a:solidFill>
              </a:rPr>
              <a:t>response</a:t>
            </a:r>
            <a:r>
              <a:rPr lang="fr-FR" dirty="0" smtClean="0">
                <a:solidFill>
                  <a:schemeClr val="bg1"/>
                </a:solidFill>
              </a:rPr>
              <a:t>.</a:t>
            </a:r>
            <a:endParaRPr lang="fr-FR" dirty="0"/>
          </a:p>
        </p:txBody>
      </p:sp>
      <p:sp>
        <p:nvSpPr>
          <p:cNvPr id="6" name="Rectangle 5"/>
          <p:cNvSpPr/>
          <p:nvPr/>
        </p:nvSpPr>
        <p:spPr>
          <a:xfrm>
            <a:off x="694481" y="702159"/>
            <a:ext cx="10934218" cy="369332"/>
          </a:xfrm>
          <a:prstGeom prst="rect">
            <a:avLst/>
          </a:prstGeom>
        </p:spPr>
        <p:txBody>
          <a:bodyPr wrap="square">
            <a:spAutoFit/>
          </a:bodyPr>
          <a:lstStyle/>
          <a:p>
            <a:r>
              <a:rPr lang="en-US" dirty="0">
                <a:solidFill>
                  <a:schemeClr val="bg1"/>
                </a:solidFill>
              </a:rPr>
              <a:t>A first-order system is a low-pass filter up to its cutoff frequency.</a:t>
            </a:r>
            <a:endParaRPr lang="fr-FR" dirty="0">
              <a:solidFill>
                <a:schemeClr val="bg1"/>
              </a:solidFill>
            </a:endParaRPr>
          </a:p>
        </p:txBody>
      </p:sp>
    </p:spTree>
    <p:extLst>
      <p:ext uri="{BB962C8B-B14F-4D97-AF65-F5344CB8AC3E}">
        <p14:creationId xmlns:p14="http://schemas.microsoft.com/office/powerpoint/2010/main" val="1753704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5423" y="538409"/>
            <a:ext cx="10134042" cy="736600"/>
          </a:xfrm>
        </p:spPr>
        <p:txBody>
          <a:bodyPr>
            <a:normAutofit/>
          </a:bodyPr>
          <a:lstStyle/>
          <a:p>
            <a:r>
              <a:rPr lang="fr-FR" dirty="0" err="1" smtClean="0">
                <a:solidFill>
                  <a:srgbClr val="FF0000"/>
                </a:solidFill>
              </a:rPr>
              <a:t>Example</a:t>
            </a:r>
            <a:r>
              <a:rPr lang="fr-FR" dirty="0" smtClean="0">
                <a:solidFill>
                  <a:srgbClr val="FF0000"/>
                </a:solidFill>
              </a:rPr>
              <a:t> 5: 2</a:t>
            </a:r>
            <a:r>
              <a:rPr lang="fr-FR" baseline="30000" dirty="0" smtClean="0">
                <a:solidFill>
                  <a:srgbClr val="FF0000"/>
                </a:solidFill>
              </a:rPr>
              <a:t>nd</a:t>
            </a:r>
            <a:r>
              <a:rPr lang="fr-FR" dirty="0" smtClean="0">
                <a:solidFill>
                  <a:srgbClr val="FF0000"/>
                </a:solidFill>
              </a:rPr>
              <a:t> </a:t>
            </a:r>
            <a:r>
              <a:rPr lang="fr-FR" dirty="0" err="1" smtClean="0">
                <a:solidFill>
                  <a:srgbClr val="FF0000"/>
                </a:solidFill>
              </a:rPr>
              <a:t>order</a:t>
            </a:r>
            <a:r>
              <a:rPr lang="fr-FR" dirty="0">
                <a:solidFill>
                  <a:srgbClr val="FF0000"/>
                </a:solidFill>
              </a:rPr>
              <a:t> System </a:t>
            </a:r>
            <a:r>
              <a:rPr lang="fr-FR" dirty="0" err="1" smtClean="0">
                <a:solidFill>
                  <a:srgbClr val="FF0000"/>
                </a:solidFill>
              </a:rPr>
              <a:t>Response</a:t>
            </a:r>
            <a:endParaRPr lang="fr-FR" dirty="0">
              <a:solidFill>
                <a:srgbClr val="FF0000"/>
              </a:solidFill>
            </a:endParaRPr>
          </a:p>
        </p:txBody>
      </p:sp>
      <p:sp>
        <p:nvSpPr>
          <p:cNvPr id="3" name="Espace réservé du texte 2"/>
          <p:cNvSpPr>
            <a:spLocks noGrp="1"/>
          </p:cNvSpPr>
          <p:nvPr>
            <p:ph type="body" idx="1"/>
          </p:nvPr>
        </p:nvSpPr>
        <p:spPr>
          <a:xfrm>
            <a:off x="323605" y="3240261"/>
            <a:ext cx="8534400" cy="372414"/>
          </a:xfrm>
        </p:spPr>
        <p:txBody>
          <a:bodyPr/>
          <a:lstStyle/>
          <a:p>
            <a:r>
              <a:rPr lang="fr-FR" dirty="0" err="1" smtClean="0"/>
              <a:t>Denominator</a:t>
            </a:r>
            <a:r>
              <a:rPr lang="fr-FR" dirty="0" smtClean="0"/>
              <a:t> </a:t>
            </a:r>
            <a:r>
              <a:rPr lang="fr-FR" dirty="0" smtClean="0"/>
              <a:t>in  </a:t>
            </a:r>
            <a:r>
              <a:rPr lang="fr-FR" dirty="0"/>
              <a:t>a + </a:t>
            </a:r>
            <a:r>
              <a:rPr lang="fr-FR" dirty="0" err="1" smtClean="0"/>
              <a:t>jb</a:t>
            </a:r>
            <a:r>
              <a:rPr lang="fr-FR" dirty="0"/>
              <a:t> </a:t>
            </a:r>
            <a:r>
              <a:rPr lang="fr-FR" dirty="0" err="1"/>
              <a:t>form</a:t>
            </a:r>
            <a:r>
              <a:rPr lang="fr-FR" dirty="0"/>
              <a:t>, </a:t>
            </a:r>
            <a:r>
              <a:rPr lang="fr-FR" dirty="0" err="1" smtClean="0"/>
              <a:t>we</a:t>
            </a:r>
            <a:r>
              <a:rPr lang="fr-FR" dirty="0" smtClean="0"/>
              <a:t> </a:t>
            </a:r>
            <a:r>
              <a:rPr lang="fr-FR" dirty="0" err="1" smtClean="0"/>
              <a:t>obtain</a:t>
            </a:r>
            <a:r>
              <a:rPr lang="fr-FR" dirty="0" smtClean="0"/>
              <a:t> : </a:t>
            </a:r>
            <a:endParaRPr lang="fr-FR" dirty="0"/>
          </a:p>
        </p:txBody>
      </p:sp>
      <p:pic>
        <p:nvPicPr>
          <p:cNvPr id="5" name="Image 4"/>
          <p:cNvPicPr>
            <a:picLocks noChangeAspect="1"/>
          </p:cNvPicPr>
          <p:nvPr/>
        </p:nvPicPr>
        <p:blipFill>
          <a:blip r:embed="rId2"/>
          <a:stretch>
            <a:fillRect/>
          </a:stretch>
        </p:blipFill>
        <p:spPr>
          <a:xfrm>
            <a:off x="7875967" y="2991610"/>
            <a:ext cx="2813498" cy="1242129"/>
          </a:xfrm>
          <a:prstGeom prst="rect">
            <a:avLst/>
          </a:prstGeom>
        </p:spPr>
      </p:pic>
      <p:pic>
        <p:nvPicPr>
          <p:cNvPr id="6" name="Image 5"/>
          <p:cNvPicPr>
            <a:picLocks noChangeAspect="1"/>
          </p:cNvPicPr>
          <p:nvPr/>
        </p:nvPicPr>
        <p:blipFill>
          <a:blip r:embed="rId3"/>
          <a:stretch>
            <a:fillRect/>
          </a:stretch>
        </p:blipFill>
        <p:spPr>
          <a:xfrm>
            <a:off x="2606701" y="4139671"/>
            <a:ext cx="4747081" cy="1163270"/>
          </a:xfrm>
          <a:prstGeom prst="rect">
            <a:avLst/>
          </a:prstGeom>
        </p:spPr>
      </p:pic>
      <p:sp>
        <p:nvSpPr>
          <p:cNvPr id="7" name="Rectangle 6"/>
          <p:cNvSpPr/>
          <p:nvPr/>
        </p:nvSpPr>
        <p:spPr>
          <a:xfrm>
            <a:off x="899689" y="3738541"/>
            <a:ext cx="1553630" cy="369332"/>
          </a:xfrm>
          <a:prstGeom prst="rect">
            <a:avLst/>
          </a:prstGeom>
        </p:spPr>
        <p:txBody>
          <a:bodyPr wrap="none">
            <a:spAutoFit/>
          </a:bodyPr>
          <a:lstStyle/>
          <a:p>
            <a:r>
              <a:rPr lang="fr-FR" dirty="0" smtClean="0"/>
              <a:t>Magnitude :</a:t>
            </a:r>
            <a:endParaRPr lang="fr-FR" dirty="0"/>
          </a:p>
        </p:txBody>
      </p:sp>
      <p:sp>
        <p:nvSpPr>
          <p:cNvPr id="9" name="Rectangle 8"/>
          <p:cNvSpPr/>
          <p:nvPr/>
        </p:nvSpPr>
        <p:spPr>
          <a:xfrm>
            <a:off x="936244" y="5898794"/>
            <a:ext cx="1364476" cy="369332"/>
          </a:xfrm>
          <a:prstGeom prst="rect">
            <a:avLst/>
          </a:prstGeom>
        </p:spPr>
        <p:txBody>
          <a:bodyPr wrap="none">
            <a:spAutoFit/>
          </a:bodyPr>
          <a:lstStyle/>
          <a:p>
            <a:r>
              <a:rPr lang="fr-FR" dirty="0" err="1" smtClean="0"/>
              <a:t>Assuming</a:t>
            </a:r>
            <a:r>
              <a:rPr lang="fr-FR" dirty="0" smtClean="0"/>
              <a:t> :</a:t>
            </a:r>
            <a:endParaRPr lang="fr-FR" dirty="0"/>
          </a:p>
        </p:txBody>
      </p:sp>
      <p:pic>
        <p:nvPicPr>
          <p:cNvPr id="10" name="Image 9"/>
          <p:cNvPicPr>
            <a:picLocks noChangeAspect="1"/>
          </p:cNvPicPr>
          <p:nvPr/>
        </p:nvPicPr>
        <p:blipFill>
          <a:blip r:embed="rId4"/>
          <a:stretch>
            <a:fillRect/>
          </a:stretch>
        </p:blipFill>
        <p:spPr>
          <a:xfrm>
            <a:off x="2545313" y="5871128"/>
            <a:ext cx="743014" cy="647756"/>
          </a:xfrm>
          <a:prstGeom prst="rect">
            <a:avLst/>
          </a:prstGeom>
        </p:spPr>
      </p:pic>
      <p:pic>
        <p:nvPicPr>
          <p:cNvPr id="11" name="Image 10"/>
          <p:cNvPicPr>
            <a:picLocks noChangeAspect="1"/>
          </p:cNvPicPr>
          <p:nvPr/>
        </p:nvPicPr>
        <p:blipFill>
          <a:blip r:embed="rId5"/>
          <a:stretch>
            <a:fillRect/>
          </a:stretch>
        </p:blipFill>
        <p:spPr>
          <a:xfrm>
            <a:off x="4301062" y="5729624"/>
            <a:ext cx="2552921" cy="87637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854157" y="1530591"/>
                <a:ext cx="2125325" cy="1499449"/>
              </a:xfrm>
              <a:prstGeom prst="rect">
                <a:avLst/>
              </a:prstGeom>
            </p:spPr>
            <p:txBody>
              <a:bodyPr wrap="none">
                <a:spAutoFit/>
              </a:bodyPr>
              <a:lstStyle/>
              <a:p>
                <a:r>
                  <a:rPr lang="fr-FR" dirty="0" smtClean="0">
                    <a:solidFill>
                      <a:schemeClr val="bg1"/>
                    </a:solidFill>
                  </a:rPr>
                  <a:t>T(p</a:t>
                </a:r>
                <a:r>
                  <a:rPr lang="fr-FR" dirty="0">
                    <a:solidFill>
                      <a:schemeClr val="bg1"/>
                    </a:solidFill>
                  </a:rPr>
                  <a:t>)=</a:t>
                </a:r>
                <a14:m>
                  <m:oMath xmlns:m="http://schemas.openxmlformats.org/officeDocument/2006/math">
                    <m:f>
                      <m:fPr>
                        <m:ctrlPr>
                          <a:rPr lang="fr-FR" i="1">
                            <a:solidFill>
                              <a:schemeClr val="bg1"/>
                            </a:solidFill>
                            <a:latin typeface="Cambria Math" panose="02040503050406030204" pitchFamily="18" charset="0"/>
                          </a:rPr>
                        </m:ctrlPr>
                      </m:fPr>
                      <m:num>
                        <m:r>
                          <a:rPr lang="fr-FR" b="0" i="1" smtClean="0">
                            <a:solidFill>
                              <a:schemeClr val="bg1"/>
                            </a:solidFill>
                            <a:latin typeface="Cambria Math" panose="02040503050406030204" pitchFamily="18" charset="0"/>
                          </a:rPr>
                          <m:t>𝑘</m:t>
                        </m:r>
                        <m:sSubSup>
                          <m:sSubSupPr>
                            <m:ctrlPr>
                              <a:rPr lang="en-US" i="1">
                                <a:latin typeface="Cambria Math" panose="02040503050406030204" pitchFamily="18" charset="0"/>
                              </a:rPr>
                            </m:ctrlPr>
                          </m:sSubSupPr>
                          <m:e>
                            <m:r>
                              <m:rPr>
                                <m:nor/>
                              </m:rPr>
                              <a:rPr lang="en-US" dirty="0"/>
                              <m:t>ω</m:t>
                            </m:r>
                          </m:e>
                          <m:sub>
                            <m:r>
                              <a:rPr lang="fr-FR" i="1">
                                <a:latin typeface="Cambria Math" panose="02040503050406030204" pitchFamily="18" charset="0"/>
                              </a:rPr>
                              <m:t>𝑛</m:t>
                            </m:r>
                          </m:sub>
                          <m:sup>
                            <m:r>
                              <a:rPr lang="fr-FR" i="1">
                                <a:latin typeface="Cambria Math" panose="02040503050406030204" pitchFamily="18" charset="0"/>
                              </a:rPr>
                              <m:t>2</m:t>
                            </m:r>
                          </m:sup>
                        </m:sSubSup>
                      </m:num>
                      <m:den>
                        <m:sSup>
                          <m:sSupPr>
                            <m:ctrlPr>
                              <a:rPr lang="fr-FR" i="1">
                                <a:latin typeface="Cambria Math" panose="02040503050406030204" pitchFamily="18" charset="0"/>
                              </a:rPr>
                            </m:ctrlPr>
                          </m:sSupPr>
                          <m:e>
                            <m:r>
                              <a:rPr lang="fr-FR" i="1">
                                <a:latin typeface="Cambria Math" panose="02040503050406030204" pitchFamily="18" charset="0"/>
                              </a:rPr>
                              <m:t>𝑝</m:t>
                            </m:r>
                          </m:e>
                          <m:sup>
                            <m:r>
                              <a:rPr lang="fr-FR" i="1">
                                <a:latin typeface="Cambria Math" panose="02040503050406030204" pitchFamily="18" charset="0"/>
                              </a:rPr>
                              <m:t>2</m:t>
                            </m:r>
                          </m:sup>
                        </m:sSup>
                        <m:r>
                          <m:rPr>
                            <m:nor/>
                          </m:rPr>
                          <a:rPr lang="fr-FR" i="1" dirty="0">
                            <a:latin typeface="Times New Roman" panose="02020603050405020304" pitchFamily="18" charset="0"/>
                          </a:rPr>
                          <m:t>+</m:t>
                        </m:r>
                        <m:r>
                          <a:rPr lang="fr-FR" i="1">
                            <a:latin typeface="Cambria Math" panose="02040503050406030204" pitchFamily="18" charset="0"/>
                          </a:rPr>
                          <m:t>2</m:t>
                        </m:r>
                        <m:r>
                          <m:rPr>
                            <m:nor/>
                          </m:rPr>
                          <a:rPr lang="el-GR" i="1" dirty="0">
                            <a:latin typeface="Cambria Math" panose="02040503050406030204" pitchFamily="18" charset="0"/>
                            <a:ea typeface="Cambria Math" panose="02040503050406030204" pitchFamily="18" charset="0"/>
                          </a:rPr>
                          <m:t>ζ</m:t>
                        </m:r>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r>
                          <a:rPr lang="fr-FR" i="1" dirty="0">
                            <a:latin typeface="Cambria Math" panose="02040503050406030204" pitchFamily="18" charset="0"/>
                          </a:rPr>
                          <m:t>𝑝</m:t>
                        </m:r>
                        <m:r>
                          <a:rPr lang="fr-FR" i="1" dirty="0">
                            <a:latin typeface="Cambria Math" panose="02040503050406030204" pitchFamily="18" charset="0"/>
                          </a:rPr>
                          <m:t>+</m:t>
                        </m:r>
                        <m:sSubSup>
                          <m:sSubSupPr>
                            <m:ctrlPr>
                              <a:rPr lang="en-US" i="1">
                                <a:latin typeface="Cambria Math" panose="02040503050406030204" pitchFamily="18" charset="0"/>
                              </a:rPr>
                            </m:ctrlPr>
                          </m:sSubSupPr>
                          <m:e>
                            <m:r>
                              <m:rPr>
                                <m:nor/>
                              </m:rPr>
                              <a:rPr lang="en-US" dirty="0"/>
                              <m:t>ω</m:t>
                            </m:r>
                          </m:e>
                          <m:sub>
                            <m:r>
                              <a:rPr lang="fr-FR" i="1">
                                <a:latin typeface="Cambria Math" panose="02040503050406030204" pitchFamily="18" charset="0"/>
                              </a:rPr>
                              <m:t>𝑛</m:t>
                            </m:r>
                          </m:sub>
                          <m:sup>
                            <m:r>
                              <a:rPr lang="fr-FR" i="1">
                                <a:latin typeface="Cambria Math" panose="02040503050406030204" pitchFamily="18" charset="0"/>
                              </a:rPr>
                              <m:t>2</m:t>
                            </m:r>
                          </m:sup>
                        </m:sSubSup>
                      </m:den>
                    </m:f>
                  </m:oMath>
                </a14:m>
                <a:endParaRPr lang="fr-FR" dirty="0" smtClean="0"/>
              </a:p>
              <a:p>
                <a:endParaRPr lang="fr-FR" dirty="0" smtClean="0"/>
              </a:p>
              <a:p>
                <a:r>
                  <a:rPr lang="fr-FR" dirty="0" smtClean="0"/>
                  <a:t>T(</a:t>
                </a:r>
                <a:r>
                  <a:rPr lang="fr-FR" dirty="0" err="1" smtClean="0"/>
                  <a:t>jw</a:t>
                </a:r>
                <a:r>
                  <a:rPr lang="fr-FR" dirty="0" smtClean="0"/>
                  <a:t>)=</a:t>
                </a:r>
                <a14:m>
                  <m:oMath xmlns:m="http://schemas.openxmlformats.org/officeDocument/2006/math">
                    <m:f>
                      <m:fPr>
                        <m:ctrlPr>
                          <a:rPr lang="fr-FR" i="1">
                            <a:solidFill>
                              <a:schemeClr val="bg1"/>
                            </a:solidFill>
                            <a:latin typeface="Cambria Math" panose="02040503050406030204" pitchFamily="18" charset="0"/>
                          </a:rPr>
                        </m:ctrlPr>
                      </m:fPr>
                      <m:num>
                        <m:r>
                          <a:rPr lang="fr-FR" i="1">
                            <a:solidFill>
                              <a:schemeClr val="bg1"/>
                            </a:solidFill>
                            <a:latin typeface="Cambria Math" panose="02040503050406030204" pitchFamily="18" charset="0"/>
                          </a:rPr>
                          <m:t>𝑘</m:t>
                        </m:r>
                      </m:num>
                      <m:den>
                        <m:f>
                          <m:fPr>
                            <m:ctrlPr>
                              <a:rPr lang="fr-FR" i="1" smtClean="0">
                                <a:latin typeface="Cambria Math" panose="02040503050406030204" pitchFamily="18" charset="0"/>
                              </a:rPr>
                            </m:ctrlPr>
                          </m:fPr>
                          <m:num>
                            <m:sSup>
                              <m:sSupPr>
                                <m:ctrlPr>
                                  <a:rPr lang="fr-FR" i="1" smtClean="0">
                                    <a:latin typeface="Cambria Math" panose="02040503050406030204" pitchFamily="18" charset="0"/>
                                  </a:rPr>
                                </m:ctrlPr>
                              </m:sSupPr>
                              <m:e>
                                <m:r>
                                  <a:rPr lang="fr-FR" b="0" i="1" smtClean="0">
                                    <a:latin typeface="Cambria Math" panose="02040503050406030204" pitchFamily="18" charset="0"/>
                                  </a:rPr>
                                  <m:t>𝑤</m:t>
                                </m:r>
                              </m:e>
                              <m:sup>
                                <m:r>
                                  <a:rPr lang="fr-FR" b="0" i="1" smtClean="0">
                                    <a:latin typeface="Cambria Math" panose="02040503050406030204" pitchFamily="18" charset="0"/>
                                  </a:rPr>
                                  <m:t>2</m:t>
                                </m:r>
                              </m:sup>
                            </m:sSup>
                          </m:num>
                          <m:den>
                            <m:sSubSup>
                              <m:sSubSupPr>
                                <m:ctrlPr>
                                  <a:rPr lang="en-US" i="1">
                                    <a:latin typeface="Cambria Math" panose="02040503050406030204" pitchFamily="18" charset="0"/>
                                  </a:rPr>
                                </m:ctrlPr>
                              </m:sSubSupPr>
                              <m:e>
                                <m:r>
                                  <m:rPr>
                                    <m:nor/>
                                  </m:rPr>
                                  <a:rPr lang="en-US" dirty="0"/>
                                  <m:t>ω</m:t>
                                </m:r>
                              </m:e>
                              <m:sub>
                                <m:r>
                                  <a:rPr lang="fr-FR" i="1">
                                    <a:latin typeface="Cambria Math" panose="02040503050406030204" pitchFamily="18" charset="0"/>
                                  </a:rPr>
                                  <m:t>𝑛</m:t>
                                </m:r>
                              </m:sub>
                              <m:sup>
                                <m:r>
                                  <a:rPr lang="fr-FR" i="1">
                                    <a:latin typeface="Cambria Math" panose="02040503050406030204" pitchFamily="18" charset="0"/>
                                  </a:rPr>
                                  <m:t>2</m:t>
                                </m:r>
                              </m:sup>
                            </m:sSubSup>
                          </m:den>
                        </m:f>
                        <m:r>
                          <m:rPr>
                            <m:nor/>
                          </m:rPr>
                          <a:rPr lang="fr-FR" i="1" dirty="0">
                            <a:latin typeface="Times New Roman" panose="02020603050405020304" pitchFamily="18" charset="0"/>
                          </a:rPr>
                          <m:t>+</m:t>
                        </m:r>
                        <m:f>
                          <m:fPr>
                            <m:ctrlPr>
                              <a:rPr lang="el-GR" i="1" dirty="0" smtClean="0">
                                <a:latin typeface="Cambria Math" panose="02040503050406030204" pitchFamily="18" charset="0"/>
                                <a:ea typeface="Cambria Math" panose="02040503050406030204" pitchFamily="18" charset="0"/>
                              </a:rPr>
                            </m:ctrlPr>
                          </m:fPr>
                          <m:num>
                            <m:r>
                              <a:rPr lang="fr-FR" i="1">
                                <a:latin typeface="Cambria Math" panose="02040503050406030204" pitchFamily="18" charset="0"/>
                              </a:rPr>
                              <m:t>2</m:t>
                            </m:r>
                            <m:r>
                              <m:rPr>
                                <m:nor/>
                              </m:rPr>
                              <a:rPr lang="el-GR" i="1" dirty="0">
                                <a:latin typeface="Cambria Math" panose="02040503050406030204" pitchFamily="18" charset="0"/>
                                <a:ea typeface="Cambria Math" panose="02040503050406030204" pitchFamily="18" charset="0"/>
                              </a:rPr>
                              <m:t>ζ</m:t>
                            </m:r>
                          </m:num>
                          <m:den>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den>
                        </m:f>
                        <m:r>
                          <a:rPr lang="fr-FR" b="0" i="1" dirty="0" smtClean="0">
                            <a:latin typeface="Cambria Math" panose="02040503050406030204" pitchFamily="18" charset="0"/>
                          </a:rPr>
                          <m:t>𝑗𝑤</m:t>
                        </m:r>
                        <m:r>
                          <a:rPr lang="fr-FR" i="1" dirty="0">
                            <a:latin typeface="Cambria Math" panose="02040503050406030204" pitchFamily="18" charset="0"/>
                          </a:rPr>
                          <m:t>+</m:t>
                        </m:r>
                        <m:r>
                          <a:rPr lang="fr-FR" b="0" i="1" dirty="0" smtClean="0">
                            <a:latin typeface="Cambria Math" panose="02040503050406030204" pitchFamily="18" charset="0"/>
                          </a:rPr>
                          <m:t>1</m:t>
                        </m:r>
                      </m:den>
                    </m:f>
                  </m:oMath>
                </a14:m>
                <a:endParaRPr lang="fr-FR" dirty="0"/>
              </a:p>
            </p:txBody>
          </p:sp>
        </mc:Choice>
        <mc:Fallback>
          <p:sp>
            <p:nvSpPr>
              <p:cNvPr id="8" name="Rectangle 7"/>
              <p:cNvSpPr>
                <a:spLocks noRot="1" noChangeAspect="1" noMove="1" noResize="1" noEditPoints="1" noAdjustHandles="1" noChangeArrowheads="1" noChangeShapeType="1" noTextEdit="1"/>
              </p:cNvSpPr>
              <p:nvPr/>
            </p:nvSpPr>
            <p:spPr>
              <a:xfrm>
                <a:off x="1854157" y="1530591"/>
                <a:ext cx="2125325" cy="1499449"/>
              </a:xfrm>
              <a:prstGeom prst="rect">
                <a:avLst/>
              </a:prstGeom>
              <a:blipFill>
                <a:blip r:embed="rId6"/>
                <a:stretch>
                  <a:fillRect l="-2292"/>
                </a:stretch>
              </a:blipFill>
            </p:spPr>
            <p:txBody>
              <a:bodyPr/>
              <a:lstStyle/>
              <a:p>
                <a:r>
                  <a:rPr lang="fr-FR">
                    <a:noFill/>
                  </a:rPr>
                  <a:t> </a:t>
                </a:r>
              </a:p>
            </p:txBody>
          </p:sp>
        </mc:Fallback>
      </mc:AlternateContent>
    </p:spTree>
    <p:extLst>
      <p:ext uri="{BB962C8B-B14F-4D97-AF65-F5344CB8AC3E}">
        <p14:creationId xmlns:p14="http://schemas.microsoft.com/office/powerpoint/2010/main" val="249569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426635" y="1975421"/>
                <a:ext cx="10829500" cy="2467789"/>
              </a:xfrm>
            </p:spPr>
            <p:txBody>
              <a:bodyPr>
                <a:normAutofit fontScale="92500" lnSpcReduction="20000"/>
              </a:bodyPr>
              <a:lstStyle/>
              <a:p>
                <a:pPr marL="285750" indent="-285750">
                  <a:buFont typeface="Arial" panose="020B0604020202020204" pitchFamily="34" charset="0"/>
                  <a:buChar char="•"/>
                </a:pPr>
                <a:r>
                  <a:rPr lang="fr-FR" dirty="0" smtClean="0"/>
                  <a:t>When</a:t>
                </a:r>
                <a:r>
                  <a:rPr lang="fr-FR" dirty="0" smtClean="0"/>
                  <a:t> ω tends </a:t>
                </a:r>
                <a:r>
                  <a:rPr lang="fr-FR" dirty="0" err="1" smtClean="0"/>
                  <a:t>toward</a:t>
                </a:r>
                <a:r>
                  <a:rPr lang="fr-FR" dirty="0" smtClean="0"/>
                  <a:t> </a:t>
                </a:r>
                <a:r>
                  <a:rPr lang="fr-FR" dirty="0"/>
                  <a:t>0, u </a:t>
                </a:r>
                <a:r>
                  <a:rPr lang="fr-FR" dirty="0" smtClean="0"/>
                  <a:t>tends </a:t>
                </a:r>
                <a:r>
                  <a:rPr lang="fr-FR" dirty="0" err="1" smtClean="0"/>
                  <a:t>towards</a:t>
                </a:r>
                <a:r>
                  <a:rPr lang="fr-FR" dirty="0" smtClean="0"/>
                  <a:t> </a:t>
                </a:r>
                <a:r>
                  <a:rPr lang="fr-FR" dirty="0"/>
                  <a:t>0 et : </a:t>
                </a:r>
                <a:endParaRPr lang="fr-FR" dirty="0" smtClean="0"/>
              </a:p>
              <a:p>
                <a:pPr marL="285750" indent="-285750">
                  <a:buFont typeface="Arial" panose="020B0604020202020204" pitchFamily="34" charset="0"/>
                  <a:buChar char="•"/>
                </a:pPr>
                <a:r>
                  <a:rPr lang="fr-FR" dirty="0" smtClean="0"/>
                  <a:t>M(</a:t>
                </a:r>
                <a:r>
                  <a:rPr lang="fr-FR" dirty="0" smtClean="0"/>
                  <a:t>dB) </a:t>
                </a:r>
                <a:r>
                  <a:rPr lang="fr-FR" dirty="0" smtClean="0"/>
                  <a:t>= 20log</a:t>
                </a:r>
                <a:r>
                  <a:rPr lang="fr-FR" dirty="0"/>
                  <a:t>K</a:t>
                </a:r>
                <a:r>
                  <a:rPr lang="fr-FR" dirty="0" smtClean="0"/>
                  <a:t> =</a:t>
                </a:r>
                <a:r>
                  <a:rPr lang="fr-FR" dirty="0" err="1"/>
                  <a:t>Cte</a:t>
                </a:r>
                <a:r>
                  <a:rPr lang="fr-FR" dirty="0" smtClean="0"/>
                  <a:t> 											</a:t>
                </a:r>
                <a:r>
                  <a:rPr lang="fr-FR" dirty="0" err="1" smtClean="0"/>
                  <a:t>Recall</a:t>
                </a:r>
                <a:r>
                  <a:rPr lang="fr-FR" dirty="0"/>
                  <a:t>: log(1) = 0 </a:t>
                </a:r>
                <a:endParaRPr lang="fr-FR" dirty="0" smtClean="0"/>
              </a:p>
              <a:p>
                <a:pPr marL="285750" indent="-285750">
                  <a:buFont typeface="Arial" panose="020B0604020202020204" pitchFamily="34" charset="0"/>
                  <a:buChar char="•"/>
                </a:pPr>
                <a:r>
                  <a:rPr lang="en-US" dirty="0" smtClean="0"/>
                  <a:t>M(dB) </a:t>
                </a:r>
                <a:r>
                  <a:rPr lang="en-US" dirty="0"/>
                  <a:t>tends towards a horizontal line</a:t>
                </a:r>
                <a:r>
                  <a:rPr lang="en-US" dirty="0" smtClean="0"/>
                  <a:t>.</a:t>
                </a:r>
              </a:p>
              <a:p>
                <a:r>
                  <a:rPr lang="fr-FR" dirty="0" smtClean="0"/>
                  <a:t> </a:t>
                </a:r>
                <a:r>
                  <a:rPr lang="en-US" dirty="0" smtClean="0"/>
                  <a:t>When ω </a:t>
                </a:r>
                <a:r>
                  <a:rPr lang="en-US" dirty="0"/>
                  <a:t>tends to infinity, u tends to </a:t>
                </a:r>
                <a:r>
                  <a:rPr lang="en-US" dirty="0" smtClean="0"/>
                  <a:t>infinity</a:t>
                </a:r>
              </a:p>
              <a:p>
                <a:r>
                  <a:rPr lang="fr-FR" dirty="0"/>
                  <a:t>M(dB) = </a:t>
                </a:r>
                <a:r>
                  <a:rPr lang="fr-FR" dirty="0" smtClean="0"/>
                  <a:t>20logK</a:t>
                </a:r>
                <a:r>
                  <a:rPr lang="fr-FR" dirty="0">
                    <a:solidFill>
                      <a:schemeClr val="bg1"/>
                    </a:solidFill>
                  </a:rPr>
                  <a:t> - 20 </a:t>
                </a:r>
                <a:r>
                  <a:rPr lang="fr-FR" dirty="0" smtClean="0">
                    <a:solidFill>
                      <a:schemeClr val="bg1"/>
                    </a:solidFill>
                  </a:rPr>
                  <a:t>log</a:t>
                </a:r>
                <a14:m>
                  <m:oMath xmlns:m="http://schemas.openxmlformats.org/officeDocument/2006/math">
                    <m:r>
                      <a:rPr lang="fr-FR" b="0" i="0" dirty="0" smtClean="0">
                        <a:latin typeface="Cambria Math" panose="02040503050406030204" pitchFamily="18" charset="0"/>
                        <a:ea typeface="Cambria Math" panose="02040503050406030204" pitchFamily="18" charset="0"/>
                      </a:rPr>
                      <m:t>(</m:t>
                    </m:r>
                    <m:f>
                      <m:fPr>
                        <m:ctrlPr>
                          <a:rPr lang="el-GR" i="1" dirty="0">
                            <a:latin typeface="Cambria Math" panose="02040503050406030204" pitchFamily="18" charset="0"/>
                            <a:ea typeface="Cambria Math" panose="02040503050406030204" pitchFamily="18" charset="0"/>
                          </a:rPr>
                        </m:ctrlPr>
                      </m:fPr>
                      <m:num>
                        <m:r>
                          <a:rPr lang="fr-FR" b="0" i="1" dirty="0" smtClean="0">
                            <a:latin typeface="Cambria Math" panose="02040503050406030204" pitchFamily="18" charset="0"/>
                            <a:ea typeface="Cambria Math" panose="02040503050406030204" pitchFamily="18" charset="0"/>
                          </a:rPr>
                          <m:t>𝑤</m:t>
                        </m:r>
                      </m:num>
                      <m:den>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den>
                    </m:f>
                  </m:oMath>
                </a14:m>
                <a:r>
                  <a:rPr lang="fr-FR" dirty="0" smtClean="0"/>
                  <a:t>)</a:t>
                </a:r>
              </a:p>
              <a:p>
                <a:r>
                  <a:rPr lang="fr-FR" dirty="0"/>
                  <a:t>M(dB) = 20logK </a:t>
                </a:r>
                <a:r>
                  <a:rPr lang="fr-FR" dirty="0" smtClean="0"/>
                  <a:t>+</a:t>
                </a:r>
                <a:r>
                  <a:rPr lang="en-US" dirty="0">
                    <a:solidFill>
                      <a:srgbClr val="000000"/>
                    </a:solidFill>
                    <a:latin typeface="Calibri" panose="020F0502020204030204" pitchFamily="34" charset="0"/>
                  </a:rPr>
                  <a:t>a slope of </a:t>
                </a:r>
                <a:r>
                  <a:rPr lang="en-US" dirty="0" smtClean="0">
                    <a:solidFill>
                      <a:srgbClr val="000000"/>
                    </a:solidFill>
                    <a:latin typeface="Calibri" panose="020F0502020204030204" pitchFamily="34" charset="0"/>
                  </a:rPr>
                  <a:t>(-40 </a:t>
                </a:r>
                <a:r>
                  <a:rPr lang="en-US" dirty="0">
                    <a:solidFill>
                      <a:srgbClr val="000000"/>
                    </a:solidFill>
                    <a:latin typeface="Calibri" panose="020F0502020204030204" pitchFamily="34" charset="0"/>
                  </a:rPr>
                  <a:t>dB/</a:t>
                </a:r>
                <a:r>
                  <a:rPr lang="en-US" dirty="0" err="1">
                    <a:solidFill>
                      <a:srgbClr val="000000"/>
                    </a:solidFill>
                    <a:latin typeface="Calibri" panose="020F0502020204030204" pitchFamily="34" charset="0"/>
                  </a:rPr>
                  <a:t>dec</a:t>
                </a:r>
                <a:r>
                  <a:rPr lang="en-US" dirty="0">
                    <a:solidFill>
                      <a:srgbClr val="000000"/>
                    </a:solidFill>
                    <a:latin typeface="Calibri" panose="020F0502020204030204" pitchFamily="34" charset="0"/>
                  </a:rPr>
                  <a:t>)</a:t>
                </a:r>
                <a:endParaRPr lang="fr-FR" dirty="0">
                  <a:solidFill>
                    <a:schemeClr val="bg1"/>
                  </a:solidFill>
                </a:endParaRPr>
              </a:p>
              <a:p>
                <a:r>
                  <a:rPr lang="fr-FR" dirty="0" smtClean="0"/>
                  <a:t> </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426635" y="1975421"/>
                <a:ext cx="10829500" cy="2467789"/>
              </a:xfrm>
              <a:blipFill>
                <a:blip r:embed="rId2"/>
                <a:stretch>
                  <a:fillRect l="-394" t="-2716"/>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2025800" y="976292"/>
            <a:ext cx="6346555" cy="868622"/>
          </a:xfrm>
          <a:prstGeom prst="rect">
            <a:avLst/>
          </a:prstGeom>
        </p:spPr>
      </p:pic>
      <p:pic>
        <p:nvPicPr>
          <p:cNvPr id="5" name="Image 4"/>
          <p:cNvPicPr>
            <a:picLocks noChangeAspect="1"/>
          </p:cNvPicPr>
          <p:nvPr/>
        </p:nvPicPr>
        <p:blipFill>
          <a:blip r:embed="rId4"/>
          <a:stretch>
            <a:fillRect/>
          </a:stretch>
        </p:blipFill>
        <p:spPr>
          <a:xfrm>
            <a:off x="6637049" y="3016340"/>
            <a:ext cx="3375577" cy="747755"/>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536619" y="4678616"/>
                <a:ext cx="8349803" cy="369332"/>
              </a:xfrm>
              <a:prstGeom prst="rect">
                <a:avLst/>
              </a:prstGeom>
            </p:spPr>
            <p:txBody>
              <a:bodyPr wrap="square">
                <a:spAutoFit/>
              </a:bodyPr>
              <a:lstStyle/>
              <a:p>
                <a:r>
                  <a:rPr lang="en-US" dirty="0"/>
                  <a:t>The two lines intersect at a point such that </a:t>
                </a:r>
                <a:r>
                  <a:rPr lang="fr-FR" dirty="0" smtClean="0"/>
                  <a:t>: </a:t>
                </a:r>
                <a14:m>
                  <m:oMath xmlns:m="http://schemas.openxmlformats.org/officeDocument/2006/math">
                    <m:sSub>
                      <m:sSubPr>
                        <m:ctrlPr>
                          <a:rPr lang="en-US" i="1" dirty="0">
                            <a:latin typeface="Cambria Math" panose="02040503050406030204" pitchFamily="18" charset="0"/>
                          </a:rPr>
                        </m:ctrlPr>
                      </m:sSubPr>
                      <m:e>
                        <m:r>
                          <m:rPr>
                            <m:nor/>
                          </m:rPr>
                          <a:rPr lang="fr-FR" b="0" i="0" dirty="0" smtClean="0">
                            <a:latin typeface="Cambria Math" panose="02040503050406030204" pitchFamily="18" charset="0"/>
                          </a:rPr>
                          <m:t>w</m:t>
                        </m:r>
                        <m:r>
                          <m:rPr>
                            <m:nor/>
                          </m:rPr>
                          <a:rPr lang="fr-FR" b="0" i="0" dirty="0" smtClean="0">
                            <a:latin typeface="Cambria Math" panose="02040503050406030204" pitchFamily="18" charset="0"/>
                          </a:rPr>
                          <m:t>=</m:t>
                        </m:r>
                        <m:r>
                          <m:rPr>
                            <m:nor/>
                          </m:rPr>
                          <a:rPr lang="en-US" dirty="0"/>
                          <m:t>ω</m:t>
                        </m:r>
                      </m:e>
                      <m:sub>
                        <m:r>
                          <a:rPr lang="fr-FR" i="1" dirty="0">
                            <a:latin typeface="Cambria Math" panose="02040503050406030204" pitchFamily="18" charset="0"/>
                          </a:rPr>
                          <m:t>𝑛</m:t>
                        </m:r>
                      </m:sub>
                    </m:sSub>
                  </m:oMath>
                </a14:m>
                <a:endParaRPr lang="fr-FR" dirty="0"/>
              </a:p>
            </p:txBody>
          </p:sp>
        </mc:Choice>
        <mc:Fallback>
          <p:sp>
            <p:nvSpPr>
              <p:cNvPr id="7" name="Rectangle 6"/>
              <p:cNvSpPr>
                <a:spLocks noRot="1" noChangeAspect="1" noMove="1" noResize="1" noEditPoints="1" noAdjustHandles="1" noChangeArrowheads="1" noChangeShapeType="1" noTextEdit="1"/>
              </p:cNvSpPr>
              <p:nvPr/>
            </p:nvSpPr>
            <p:spPr>
              <a:xfrm>
                <a:off x="536619" y="4678616"/>
                <a:ext cx="8349803" cy="369332"/>
              </a:xfrm>
              <a:prstGeom prst="rect">
                <a:avLst/>
              </a:prstGeom>
              <a:blipFill>
                <a:blip r:embed="rId5"/>
                <a:stretch>
                  <a:fillRect l="-584" t="-8197" b="-24590"/>
                </a:stretch>
              </a:blipFill>
            </p:spPr>
            <p:txBody>
              <a:bodyPr/>
              <a:lstStyle/>
              <a:p>
                <a:r>
                  <a:rPr lang="fr-FR">
                    <a:noFill/>
                  </a:rPr>
                  <a:t> </a:t>
                </a:r>
              </a:p>
            </p:txBody>
          </p:sp>
        </mc:Fallback>
      </mc:AlternateContent>
      <p:pic>
        <p:nvPicPr>
          <p:cNvPr id="8" name="Image 7"/>
          <p:cNvPicPr>
            <a:picLocks noChangeAspect="1"/>
          </p:cNvPicPr>
          <p:nvPr/>
        </p:nvPicPr>
        <p:blipFill>
          <a:blip r:embed="rId6"/>
          <a:stretch>
            <a:fillRect/>
          </a:stretch>
        </p:blipFill>
        <p:spPr>
          <a:xfrm>
            <a:off x="8129326" y="5113899"/>
            <a:ext cx="3115229" cy="369332"/>
          </a:xfrm>
          <a:prstGeom prst="rect">
            <a:avLst/>
          </a:prstGeom>
        </p:spPr>
      </p:pic>
      <p:sp>
        <p:nvSpPr>
          <p:cNvPr id="9" name="Rectangle 8"/>
          <p:cNvSpPr/>
          <p:nvPr/>
        </p:nvSpPr>
        <p:spPr>
          <a:xfrm>
            <a:off x="762220" y="5879936"/>
            <a:ext cx="3929281" cy="369332"/>
          </a:xfrm>
          <a:prstGeom prst="rect">
            <a:avLst/>
          </a:prstGeom>
        </p:spPr>
        <p:txBody>
          <a:bodyPr wrap="none">
            <a:spAutoFit/>
          </a:bodyPr>
          <a:lstStyle/>
          <a:p>
            <a:r>
              <a:rPr lang="en-US" dirty="0"/>
              <a:t>The corresponding pulsation is ω </a:t>
            </a:r>
            <a:r>
              <a:rPr lang="fr-FR" dirty="0" smtClean="0"/>
              <a:t>:</a:t>
            </a:r>
            <a:endParaRPr lang="fr-FR" dirty="0"/>
          </a:p>
        </p:txBody>
      </p:sp>
      <p:pic>
        <p:nvPicPr>
          <p:cNvPr id="10" name="Image 9"/>
          <p:cNvPicPr>
            <a:picLocks noChangeAspect="1"/>
          </p:cNvPicPr>
          <p:nvPr/>
        </p:nvPicPr>
        <p:blipFill>
          <a:blip r:embed="rId7"/>
          <a:stretch>
            <a:fillRect/>
          </a:stretch>
        </p:blipFill>
        <p:spPr>
          <a:xfrm>
            <a:off x="7648713" y="3966611"/>
            <a:ext cx="3316968" cy="566823"/>
          </a:xfrm>
          <a:prstGeom prst="rect">
            <a:avLst/>
          </a:prstGeom>
        </p:spPr>
      </p:pic>
      <p:sp>
        <p:nvSpPr>
          <p:cNvPr id="12" name="Titre 1"/>
          <p:cNvSpPr txBox="1">
            <a:spLocks/>
          </p:cNvSpPr>
          <p:nvPr/>
        </p:nvSpPr>
        <p:spPr>
          <a:xfrm>
            <a:off x="6488264" y="71562"/>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smtClean="0">
                <a:solidFill>
                  <a:schemeClr val="bg1"/>
                </a:solidFill>
              </a:rPr>
              <a:t>Bode magnitude plot</a:t>
            </a:r>
            <a:endParaRPr lang="fr-FR" b="1" dirty="0">
              <a:solidFill>
                <a:schemeClr val="bg1"/>
              </a:solidFill>
            </a:endParaRPr>
          </a:p>
        </p:txBody>
      </p:sp>
    </p:spTree>
    <p:extLst>
      <p:ext uri="{BB962C8B-B14F-4D97-AF65-F5344CB8AC3E}">
        <p14:creationId xmlns:p14="http://schemas.microsoft.com/office/powerpoint/2010/main" val="206332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94814" y="516943"/>
            <a:ext cx="11997186" cy="2123941"/>
          </a:xfrm>
        </p:spPr>
        <p:txBody>
          <a:bodyPr>
            <a:normAutofit/>
          </a:bodyPr>
          <a:lstStyle/>
          <a:p>
            <a:r>
              <a:rPr lang="fr-FR" sz="2000" dirty="0" smtClean="0"/>
              <a:t>* </a:t>
            </a:r>
            <a:r>
              <a:rPr lang="en-US" sz="2000" dirty="0" smtClean="0"/>
              <a:t>for </a:t>
            </a:r>
            <a:r>
              <a:rPr lang="en-US" sz="2000" dirty="0"/>
              <a:t>low frequencies: straight line 20logK </a:t>
            </a:r>
            <a:endParaRPr lang="en-US" sz="2000" dirty="0" smtClean="0"/>
          </a:p>
          <a:p>
            <a:r>
              <a:rPr lang="en-US" sz="2000" dirty="0" smtClean="0"/>
              <a:t>* for </a:t>
            </a:r>
            <a:r>
              <a:rPr lang="en-US" sz="2000" dirty="0"/>
              <a:t>frequencies around </a:t>
            </a:r>
            <a:r>
              <a:rPr lang="en-US" sz="2000" dirty="0" err="1"/>
              <a:t>ωn</a:t>
            </a:r>
            <a:r>
              <a:rPr lang="en-US" sz="2000" dirty="0"/>
              <a:t>: </a:t>
            </a:r>
            <a:r>
              <a:rPr lang="en-US" sz="2000" dirty="0" smtClean="0"/>
              <a:t>magnitude </a:t>
            </a:r>
            <a:r>
              <a:rPr lang="en-US" sz="2000" dirty="0"/>
              <a:t>value depends on z (resonance or not). </a:t>
            </a:r>
            <a:endParaRPr lang="en-US" sz="2000" dirty="0" smtClean="0"/>
          </a:p>
          <a:p>
            <a:r>
              <a:rPr lang="en-US" sz="2000" dirty="0" smtClean="0"/>
              <a:t>* </a:t>
            </a:r>
            <a:r>
              <a:rPr lang="en-US" sz="2000" dirty="0"/>
              <a:t>for higher frequencies: slope -40dB/decade.</a:t>
            </a:r>
            <a:endParaRPr lang="fr-FR" sz="2000" dirty="0"/>
          </a:p>
        </p:txBody>
      </p:sp>
      <p:pic>
        <p:nvPicPr>
          <p:cNvPr id="4" name="Image 3"/>
          <p:cNvPicPr>
            <a:picLocks noChangeAspect="1"/>
          </p:cNvPicPr>
          <p:nvPr/>
        </p:nvPicPr>
        <p:blipFill>
          <a:blip r:embed="rId2"/>
          <a:stretch>
            <a:fillRect/>
          </a:stretch>
        </p:blipFill>
        <p:spPr>
          <a:xfrm>
            <a:off x="2165087" y="2073788"/>
            <a:ext cx="9016084" cy="4339891"/>
          </a:xfrm>
          <a:prstGeom prst="rect">
            <a:avLst/>
          </a:prstGeom>
        </p:spPr>
      </p:pic>
      <p:sp>
        <p:nvSpPr>
          <p:cNvPr id="5" name="Titre 1"/>
          <p:cNvSpPr txBox="1">
            <a:spLocks/>
          </p:cNvSpPr>
          <p:nvPr/>
        </p:nvSpPr>
        <p:spPr>
          <a:xfrm>
            <a:off x="6534563" y="85024"/>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smtClean="0">
                <a:solidFill>
                  <a:schemeClr val="bg1"/>
                </a:solidFill>
              </a:rPr>
              <a:t>Bode</a:t>
            </a:r>
            <a:r>
              <a:rPr lang="fr-FR" b="1" dirty="0" smtClean="0">
                <a:solidFill>
                  <a:schemeClr val="bg1"/>
                </a:solidFill>
              </a:rPr>
              <a:t> magnitude plot</a:t>
            </a:r>
            <a:endParaRPr lang="fr-FR" b="1" dirty="0">
              <a:solidFill>
                <a:schemeClr val="bg1"/>
              </a:solidFill>
            </a:endParaRPr>
          </a:p>
        </p:txBody>
      </p:sp>
    </p:spTree>
    <p:extLst>
      <p:ext uri="{BB962C8B-B14F-4D97-AF65-F5344CB8AC3E}">
        <p14:creationId xmlns:p14="http://schemas.microsoft.com/office/powerpoint/2010/main" val="377054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513" y="257576"/>
            <a:ext cx="8534401" cy="798025"/>
          </a:xfrm>
        </p:spPr>
        <p:txBody>
          <a:bodyPr/>
          <a:lstStyle/>
          <a:p>
            <a:r>
              <a:rPr lang="fr-FR" dirty="0">
                <a:solidFill>
                  <a:schemeClr val="bg1"/>
                </a:solidFill>
              </a:rPr>
              <a:t>Introduction :</a:t>
            </a:r>
          </a:p>
        </p:txBody>
      </p:sp>
      <p:sp>
        <p:nvSpPr>
          <p:cNvPr id="3" name="Espace réservé du texte 2"/>
          <p:cNvSpPr>
            <a:spLocks noGrp="1"/>
          </p:cNvSpPr>
          <p:nvPr>
            <p:ph type="body" idx="1"/>
          </p:nvPr>
        </p:nvSpPr>
        <p:spPr>
          <a:xfrm>
            <a:off x="623297" y="1220493"/>
            <a:ext cx="11061319" cy="1046380"/>
          </a:xfrm>
        </p:spPr>
        <p:txBody>
          <a:bodyPr>
            <a:normAutofit fontScale="85000" lnSpcReduction="20000"/>
          </a:bodyPr>
          <a:lstStyle/>
          <a:p>
            <a:pPr marL="342900" indent="-342900" algn="just">
              <a:buFont typeface="Arial" panose="020B0604020202020204" pitchFamily="34" charset="0"/>
              <a:buChar char="•"/>
            </a:pPr>
            <a:r>
              <a:rPr lang="fr-FR" sz="2400" dirty="0" err="1" smtClean="0">
                <a:solidFill>
                  <a:schemeClr val="bg1"/>
                </a:solidFill>
              </a:rPr>
              <a:t>Frequency</a:t>
            </a:r>
            <a:r>
              <a:rPr lang="fr-FR" sz="2400" dirty="0" smtClean="0">
                <a:solidFill>
                  <a:schemeClr val="bg1"/>
                </a:solidFill>
              </a:rPr>
              <a:t> </a:t>
            </a:r>
            <a:r>
              <a:rPr lang="fr-FR" sz="2400" dirty="0" err="1" smtClean="0">
                <a:solidFill>
                  <a:schemeClr val="bg1"/>
                </a:solidFill>
              </a:rPr>
              <a:t>response</a:t>
            </a:r>
            <a:r>
              <a:rPr lang="fr-FR" sz="2400" dirty="0" smtClean="0">
                <a:solidFill>
                  <a:schemeClr val="bg1"/>
                </a:solidFill>
              </a:rPr>
              <a:t> </a:t>
            </a:r>
            <a:r>
              <a:rPr lang="fr-FR" sz="2400" dirty="0" err="1" smtClean="0">
                <a:solidFill>
                  <a:schemeClr val="bg1"/>
                </a:solidFill>
              </a:rPr>
              <a:t>is</a:t>
            </a:r>
            <a:r>
              <a:rPr lang="fr-FR" sz="2400" dirty="0" smtClean="0">
                <a:solidFill>
                  <a:schemeClr val="bg1"/>
                </a:solidFill>
              </a:rPr>
              <a:t> the </a:t>
            </a:r>
            <a:r>
              <a:rPr lang="fr-FR" sz="2400" dirty="0" err="1" smtClean="0">
                <a:solidFill>
                  <a:schemeClr val="bg1"/>
                </a:solidFill>
              </a:rPr>
              <a:t>steady</a:t>
            </a:r>
            <a:r>
              <a:rPr lang="fr-FR" sz="2400" dirty="0" smtClean="0">
                <a:solidFill>
                  <a:schemeClr val="bg1"/>
                </a:solidFill>
              </a:rPr>
              <a:t> state </a:t>
            </a:r>
            <a:r>
              <a:rPr lang="fr-FR" sz="2400" dirty="0" err="1" smtClean="0">
                <a:solidFill>
                  <a:schemeClr val="bg1"/>
                </a:solidFill>
              </a:rPr>
              <a:t>response</a:t>
            </a:r>
            <a:r>
              <a:rPr lang="fr-FR" sz="2400" dirty="0" smtClean="0">
                <a:solidFill>
                  <a:schemeClr val="bg1"/>
                </a:solidFill>
              </a:rPr>
              <a:t> of a system to a </a:t>
            </a:r>
            <a:r>
              <a:rPr lang="fr-FR" sz="2400" dirty="0" err="1" smtClean="0">
                <a:solidFill>
                  <a:schemeClr val="bg1"/>
                </a:solidFill>
              </a:rPr>
              <a:t>sinusoidal</a:t>
            </a:r>
            <a:r>
              <a:rPr lang="fr-FR" sz="2400" dirty="0" smtClean="0">
                <a:solidFill>
                  <a:schemeClr val="bg1"/>
                </a:solidFill>
              </a:rPr>
              <a:t>  input.</a:t>
            </a:r>
          </a:p>
          <a:p>
            <a:pPr marL="342900" indent="-342900" algn="just">
              <a:buFont typeface="Arial" panose="020B0604020202020204" pitchFamily="34" charset="0"/>
              <a:buChar char="•"/>
            </a:pPr>
            <a:r>
              <a:rPr lang="fr-FR" sz="2400" dirty="0" smtClean="0">
                <a:solidFill>
                  <a:schemeClr val="bg1"/>
                </a:solidFill>
              </a:rPr>
              <a:t>In </a:t>
            </a:r>
            <a:r>
              <a:rPr lang="fr-FR" sz="2400" dirty="0" err="1" smtClean="0">
                <a:solidFill>
                  <a:schemeClr val="bg1"/>
                </a:solidFill>
              </a:rPr>
              <a:t>frequency</a:t>
            </a:r>
            <a:r>
              <a:rPr lang="fr-FR" sz="2400" dirty="0" smtClean="0">
                <a:solidFill>
                  <a:schemeClr val="bg1"/>
                </a:solidFill>
              </a:rPr>
              <a:t> </a:t>
            </a:r>
            <a:r>
              <a:rPr lang="fr-FR" sz="2400" dirty="0" err="1" smtClean="0">
                <a:solidFill>
                  <a:schemeClr val="bg1"/>
                </a:solidFill>
              </a:rPr>
              <a:t>response</a:t>
            </a:r>
            <a:r>
              <a:rPr lang="fr-FR" sz="2400" dirty="0" smtClean="0">
                <a:solidFill>
                  <a:schemeClr val="bg1"/>
                </a:solidFill>
              </a:rPr>
              <a:t> </a:t>
            </a:r>
            <a:r>
              <a:rPr lang="fr-FR" sz="2400" dirty="0" err="1" smtClean="0">
                <a:solidFill>
                  <a:schemeClr val="bg1"/>
                </a:solidFill>
              </a:rPr>
              <a:t>method</a:t>
            </a:r>
            <a:r>
              <a:rPr lang="fr-FR" sz="2400" dirty="0" smtClean="0">
                <a:solidFill>
                  <a:schemeClr val="bg1"/>
                </a:solidFill>
              </a:rPr>
              <a:t>, the </a:t>
            </a:r>
            <a:r>
              <a:rPr lang="fr-FR" sz="2400" dirty="0" err="1">
                <a:solidFill>
                  <a:schemeClr val="bg1"/>
                </a:solidFill>
              </a:rPr>
              <a:t>Frequency</a:t>
            </a:r>
            <a:r>
              <a:rPr lang="fr-FR" sz="2400" dirty="0">
                <a:solidFill>
                  <a:schemeClr val="bg1"/>
                </a:solidFill>
              </a:rPr>
              <a:t> </a:t>
            </a:r>
            <a:r>
              <a:rPr lang="fr-FR" sz="2400" dirty="0" smtClean="0">
                <a:solidFill>
                  <a:schemeClr val="bg1"/>
                </a:solidFill>
              </a:rPr>
              <a:t>of the input signal </a:t>
            </a:r>
            <a:r>
              <a:rPr lang="fr-FR" sz="2400" dirty="0" err="1" smtClean="0">
                <a:solidFill>
                  <a:schemeClr val="bg1"/>
                </a:solidFill>
              </a:rPr>
              <a:t>is</a:t>
            </a:r>
            <a:r>
              <a:rPr lang="fr-FR" sz="2400" dirty="0" smtClean="0">
                <a:solidFill>
                  <a:schemeClr val="bg1"/>
                </a:solidFill>
              </a:rPr>
              <a:t> </a:t>
            </a:r>
            <a:r>
              <a:rPr lang="fr-FR" sz="2400" dirty="0" err="1" smtClean="0">
                <a:solidFill>
                  <a:schemeClr val="bg1"/>
                </a:solidFill>
              </a:rPr>
              <a:t>varied</a:t>
            </a:r>
            <a:r>
              <a:rPr lang="fr-FR" sz="2400" dirty="0" smtClean="0">
                <a:solidFill>
                  <a:schemeClr val="bg1"/>
                </a:solidFill>
              </a:rPr>
              <a:t> over a certain range and the </a:t>
            </a:r>
            <a:r>
              <a:rPr lang="fr-FR" sz="2400" dirty="0" err="1" smtClean="0">
                <a:solidFill>
                  <a:schemeClr val="bg1"/>
                </a:solidFill>
              </a:rPr>
              <a:t>resulting</a:t>
            </a:r>
            <a:r>
              <a:rPr lang="fr-FR" sz="2400" dirty="0" smtClean="0">
                <a:solidFill>
                  <a:schemeClr val="bg1"/>
                </a:solidFill>
              </a:rPr>
              <a:t> </a:t>
            </a:r>
            <a:r>
              <a:rPr lang="fr-FR" sz="2400" dirty="0" err="1" smtClean="0">
                <a:solidFill>
                  <a:schemeClr val="bg1"/>
                </a:solidFill>
              </a:rPr>
              <a:t>response</a:t>
            </a:r>
            <a:r>
              <a:rPr lang="fr-FR" sz="2400" dirty="0" smtClean="0">
                <a:solidFill>
                  <a:schemeClr val="bg1"/>
                </a:solidFill>
              </a:rPr>
              <a:t> </a:t>
            </a:r>
            <a:r>
              <a:rPr lang="fr-FR" sz="2400" dirty="0" err="1" smtClean="0">
                <a:solidFill>
                  <a:schemeClr val="bg1"/>
                </a:solidFill>
              </a:rPr>
              <a:t>is</a:t>
            </a:r>
            <a:r>
              <a:rPr lang="fr-FR" sz="2400" dirty="0" smtClean="0">
                <a:solidFill>
                  <a:schemeClr val="bg1"/>
                </a:solidFill>
              </a:rPr>
              <a:t> </a:t>
            </a:r>
            <a:r>
              <a:rPr lang="fr-FR" sz="2400" dirty="0" err="1" smtClean="0">
                <a:solidFill>
                  <a:schemeClr val="bg1"/>
                </a:solidFill>
              </a:rPr>
              <a:t>studied</a:t>
            </a:r>
            <a:r>
              <a:rPr lang="fr-FR" sz="2400" dirty="0" smtClean="0">
                <a:solidFill>
                  <a:schemeClr val="bg1"/>
                </a:solidFill>
              </a:rPr>
              <a:t>.</a:t>
            </a:r>
          </a:p>
          <a:p>
            <a:endParaRPr lang="fr-FR" sz="2400" dirty="0">
              <a:solidFill>
                <a:schemeClr val="bg1"/>
              </a:solidFill>
            </a:endParaRPr>
          </a:p>
        </p:txBody>
      </p:sp>
      <p:sp>
        <p:nvSpPr>
          <p:cNvPr id="4" name="Rectangle 3"/>
          <p:cNvSpPr/>
          <p:nvPr/>
        </p:nvSpPr>
        <p:spPr>
          <a:xfrm>
            <a:off x="1013764" y="2331775"/>
            <a:ext cx="10577221" cy="646331"/>
          </a:xfrm>
          <a:prstGeom prst="rect">
            <a:avLst/>
          </a:prstGeom>
        </p:spPr>
        <p:txBody>
          <a:bodyPr wrap="square">
            <a:spAutoFit/>
          </a:bodyPr>
          <a:lstStyle/>
          <a:p>
            <a:pPr algn="just"/>
            <a:r>
              <a:rPr lang="fr-FR" dirty="0" err="1" smtClean="0">
                <a:solidFill>
                  <a:schemeClr val="bg1"/>
                </a:solidFill>
              </a:rPr>
              <a:t>Lets</a:t>
            </a:r>
            <a:r>
              <a:rPr lang="fr-FR" dirty="0" smtClean="0">
                <a:solidFill>
                  <a:schemeClr val="bg1"/>
                </a:solidFill>
              </a:rPr>
              <a:t> </a:t>
            </a:r>
            <a:r>
              <a:rPr lang="en-US" dirty="0">
                <a:solidFill>
                  <a:schemeClr val="bg1"/>
                </a:solidFill>
              </a:rPr>
              <a:t>a system with transfer function H(p), subjected to a harmonic input of amplitude </a:t>
            </a:r>
            <a:r>
              <a:rPr lang="fr-FR" dirty="0" err="1" smtClean="0">
                <a:solidFill>
                  <a:schemeClr val="bg1"/>
                </a:solidFill>
              </a:rPr>
              <a:t>Eo</a:t>
            </a:r>
            <a:r>
              <a:rPr lang="fr-FR" dirty="0" smtClean="0">
                <a:solidFill>
                  <a:schemeClr val="bg1"/>
                </a:solidFill>
              </a:rPr>
              <a:t> :</a:t>
            </a:r>
          </a:p>
          <a:p>
            <a:pPr algn="just"/>
            <a:r>
              <a:rPr lang="fr-FR" dirty="0" smtClean="0">
                <a:solidFill>
                  <a:schemeClr val="bg1"/>
                </a:solidFill>
              </a:rPr>
              <a:t> e(t) = E0 sin </a:t>
            </a:r>
            <a:r>
              <a:rPr lang="fr-FR" dirty="0" err="1" smtClean="0">
                <a:solidFill>
                  <a:schemeClr val="bg1"/>
                </a:solidFill>
              </a:rPr>
              <a:t>ωt</a:t>
            </a:r>
            <a:r>
              <a:rPr lang="fr-FR" dirty="0" smtClean="0">
                <a:solidFill>
                  <a:schemeClr val="bg1"/>
                </a:solidFill>
              </a:rPr>
              <a:t> . </a:t>
            </a:r>
            <a:endParaRPr lang="fr-FR" dirty="0">
              <a:solidFill>
                <a:schemeClr val="bg1"/>
              </a:solidFill>
            </a:endParaRPr>
          </a:p>
        </p:txBody>
      </p:sp>
      <p:sp>
        <p:nvSpPr>
          <p:cNvPr id="21" name="Rectangle 20"/>
          <p:cNvSpPr/>
          <p:nvPr/>
        </p:nvSpPr>
        <p:spPr>
          <a:xfrm>
            <a:off x="509286" y="4536159"/>
            <a:ext cx="8308506" cy="1015663"/>
          </a:xfrm>
          <a:prstGeom prst="rect">
            <a:avLst/>
          </a:prstGeom>
        </p:spPr>
        <p:txBody>
          <a:bodyPr wrap="square">
            <a:spAutoFit/>
          </a:bodyPr>
          <a:lstStyle/>
          <a:p>
            <a:pPr marL="285750" indent="-285750" algn="just">
              <a:buFont typeface="Arial" panose="020B0604020202020204" pitchFamily="34" charset="0"/>
              <a:buChar char="•"/>
            </a:pPr>
            <a:r>
              <a:rPr lang="fr-FR" sz="2000" dirty="0" err="1" smtClean="0">
                <a:solidFill>
                  <a:schemeClr val="bg1"/>
                </a:solidFill>
              </a:rPr>
              <a:t>We</a:t>
            </a:r>
            <a:r>
              <a:rPr lang="fr-FR" sz="2000" dirty="0" smtClean="0">
                <a:solidFill>
                  <a:schemeClr val="bg1"/>
                </a:solidFill>
              </a:rPr>
              <a:t> </a:t>
            </a:r>
            <a:r>
              <a:rPr lang="fr-FR" sz="2000" dirty="0" err="1" smtClean="0">
                <a:solidFill>
                  <a:schemeClr val="bg1"/>
                </a:solidFill>
              </a:rPr>
              <a:t>can</a:t>
            </a:r>
            <a:r>
              <a:rPr lang="fr-FR" sz="2000" dirty="0" smtClean="0">
                <a:solidFill>
                  <a:schemeClr val="bg1"/>
                </a:solidFill>
              </a:rPr>
              <a:t> </a:t>
            </a:r>
            <a:r>
              <a:rPr lang="fr-FR" sz="2000" dirty="0" err="1" smtClean="0">
                <a:solidFill>
                  <a:schemeClr val="bg1"/>
                </a:solidFill>
              </a:rPr>
              <a:t>fully</a:t>
            </a:r>
            <a:r>
              <a:rPr lang="fr-FR" sz="2000" dirty="0" smtClean="0">
                <a:solidFill>
                  <a:schemeClr val="bg1"/>
                </a:solidFill>
              </a:rPr>
              <a:t> </a:t>
            </a:r>
            <a:r>
              <a:rPr lang="fr-FR" sz="2000" dirty="0" err="1" smtClean="0">
                <a:solidFill>
                  <a:schemeClr val="bg1"/>
                </a:solidFill>
              </a:rPr>
              <a:t>describe</a:t>
            </a:r>
            <a:r>
              <a:rPr lang="fr-FR" sz="2000" dirty="0" smtClean="0">
                <a:solidFill>
                  <a:schemeClr val="bg1"/>
                </a:solidFill>
              </a:rPr>
              <a:t> an LTI system by </a:t>
            </a:r>
            <a:r>
              <a:rPr lang="fr-FR" sz="2000" dirty="0" err="1" smtClean="0">
                <a:solidFill>
                  <a:schemeClr val="bg1"/>
                </a:solidFill>
              </a:rPr>
              <a:t>looking</a:t>
            </a:r>
            <a:r>
              <a:rPr lang="fr-FR" sz="2000" dirty="0" smtClean="0">
                <a:solidFill>
                  <a:schemeClr val="bg1"/>
                </a:solidFill>
              </a:rPr>
              <a:t> at how  </a:t>
            </a:r>
            <a:r>
              <a:rPr lang="fr-FR" sz="2000" dirty="0" err="1" smtClean="0">
                <a:solidFill>
                  <a:schemeClr val="bg1"/>
                </a:solidFill>
              </a:rPr>
              <a:t>it</a:t>
            </a:r>
            <a:r>
              <a:rPr lang="fr-FR" sz="2000" dirty="0" smtClean="0">
                <a:solidFill>
                  <a:schemeClr val="bg1"/>
                </a:solidFill>
              </a:rPr>
              <a:t> changes the gain and phase of </a:t>
            </a:r>
            <a:r>
              <a:rPr lang="fr-FR" sz="2000" dirty="0" err="1" smtClean="0">
                <a:solidFill>
                  <a:schemeClr val="bg1"/>
                </a:solidFill>
              </a:rPr>
              <a:t>every</a:t>
            </a:r>
            <a:r>
              <a:rPr lang="fr-FR" sz="2000" dirty="0" smtClean="0">
                <a:solidFill>
                  <a:schemeClr val="bg1"/>
                </a:solidFill>
              </a:rPr>
              <a:t> single </a:t>
            </a:r>
            <a:r>
              <a:rPr lang="fr-FR" sz="2000" dirty="0" err="1" smtClean="0">
                <a:solidFill>
                  <a:schemeClr val="bg1"/>
                </a:solidFill>
              </a:rPr>
              <a:t>frequency</a:t>
            </a:r>
            <a:r>
              <a:rPr lang="fr-FR" sz="2000" dirty="0" smtClean="0">
                <a:solidFill>
                  <a:schemeClr val="bg1"/>
                </a:solidFill>
              </a:rPr>
              <a:t> </a:t>
            </a:r>
            <a:r>
              <a:rPr lang="fr-FR" sz="2000" dirty="0" err="1" smtClean="0">
                <a:solidFill>
                  <a:schemeClr val="bg1"/>
                </a:solidFill>
              </a:rPr>
              <a:t>across</a:t>
            </a:r>
            <a:r>
              <a:rPr lang="fr-FR" sz="2000" dirty="0" smtClean="0">
                <a:solidFill>
                  <a:schemeClr val="bg1"/>
                </a:solidFill>
              </a:rPr>
              <a:t> the </a:t>
            </a:r>
            <a:r>
              <a:rPr lang="fr-FR" sz="2000" dirty="0" err="1" smtClean="0">
                <a:solidFill>
                  <a:schemeClr val="bg1"/>
                </a:solidFill>
              </a:rPr>
              <a:t>spectrum</a:t>
            </a:r>
            <a:r>
              <a:rPr lang="fr-FR" sz="2000" dirty="0" smtClean="0">
                <a:solidFill>
                  <a:schemeClr val="bg1"/>
                </a:solidFill>
              </a:rPr>
              <a:t>.</a:t>
            </a:r>
          </a:p>
        </p:txBody>
      </p:sp>
      <p:grpSp>
        <p:nvGrpSpPr>
          <p:cNvPr id="5" name="Groupe 4"/>
          <p:cNvGrpSpPr/>
          <p:nvPr/>
        </p:nvGrpSpPr>
        <p:grpSpPr>
          <a:xfrm>
            <a:off x="2763273" y="2981611"/>
            <a:ext cx="5291103" cy="1200390"/>
            <a:chOff x="3551907" y="3352408"/>
            <a:chExt cx="5291103" cy="1200390"/>
          </a:xfrm>
        </p:grpSpPr>
        <p:grpSp>
          <p:nvGrpSpPr>
            <p:cNvPr id="9" name="Groupe 8"/>
            <p:cNvGrpSpPr/>
            <p:nvPr/>
          </p:nvGrpSpPr>
          <p:grpSpPr>
            <a:xfrm>
              <a:off x="3551907" y="3837218"/>
              <a:ext cx="5291103" cy="715580"/>
              <a:chOff x="2935350" y="3671348"/>
              <a:chExt cx="5291103" cy="715580"/>
            </a:xfrm>
          </p:grpSpPr>
          <p:sp>
            <p:nvSpPr>
              <p:cNvPr id="10" name="ZoneTexte 9"/>
              <p:cNvSpPr txBox="1"/>
              <p:nvPr/>
            </p:nvSpPr>
            <p:spPr>
              <a:xfrm>
                <a:off x="4796864" y="3740597"/>
                <a:ext cx="1622738" cy="646331"/>
              </a:xfrm>
              <a:prstGeom prst="rect">
                <a:avLst/>
              </a:prstGeom>
              <a:noFill/>
              <a:ln>
                <a:solidFill>
                  <a:schemeClr val="bg1"/>
                </a:solidFill>
              </a:ln>
            </p:spPr>
            <p:txBody>
              <a:bodyPr wrap="square" rtlCol="0">
                <a:spAutoFit/>
              </a:bodyPr>
              <a:lstStyle/>
              <a:p>
                <a:pPr algn="ctr"/>
                <a:r>
                  <a:rPr lang="fr-FR" dirty="0" smtClean="0">
                    <a:solidFill>
                      <a:schemeClr val="bg1"/>
                    </a:solidFill>
                  </a:rPr>
                  <a:t>LTI</a:t>
                </a:r>
              </a:p>
              <a:p>
                <a:pPr algn="ctr"/>
                <a:r>
                  <a:rPr lang="fr-FR" dirty="0" smtClean="0">
                    <a:solidFill>
                      <a:schemeClr val="bg1"/>
                    </a:solidFill>
                  </a:rPr>
                  <a:t>system</a:t>
                </a:r>
              </a:p>
            </p:txBody>
          </p:sp>
          <p:cxnSp>
            <p:nvCxnSpPr>
              <p:cNvPr id="11" name="Connecteur droit avec flèche 10"/>
              <p:cNvCxnSpPr>
                <a:endCxn id="10" idx="1"/>
              </p:cNvCxnSpPr>
              <p:nvPr/>
            </p:nvCxnSpPr>
            <p:spPr>
              <a:xfrm>
                <a:off x="3000777" y="4063763"/>
                <a:ext cx="1796087" cy="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6419602" y="4063762"/>
                <a:ext cx="1719846" cy="3172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903655" y="3709604"/>
                <a:ext cx="1322798" cy="646331"/>
              </a:xfrm>
              <a:prstGeom prst="rect">
                <a:avLst/>
              </a:prstGeom>
            </p:spPr>
            <p:txBody>
              <a:bodyPr wrap="none">
                <a:spAutoFit/>
              </a:bodyPr>
              <a:lstStyle/>
              <a:p>
                <a:r>
                  <a:rPr lang="fr-FR" dirty="0" smtClean="0">
                    <a:solidFill>
                      <a:schemeClr val="bg1"/>
                    </a:solidFill>
                  </a:rPr>
                  <a:t>Output sin</a:t>
                </a:r>
              </a:p>
              <a:p>
                <a:r>
                  <a:rPr lang="fr-FR" dirty="0" smtClean="0">
                    <a:solidFill>
                      <a:schemeClr val="bg1"/>
                    </a:solidFill>
                  </a:rPr>
                  <a:t>s(t</a:t>
                </a:r>
                <a:r>
                  <a:rPr lang="fr-FR" dirty="0">
                    <a:solidFill>
                      <a:schemeClr val="bg1"/>
                    </a:solidFill>
                  </a:rPr>
                  <a:t>)</a:t>
                </a:r>
              </a:p>
            </p:txBody>
          </p:sp>
          <p:sp>
            <p:nvSpPr>
              <p:cNvPr id="14" name="Rectangle 13"/>
              <p:cNvSpPr/>
              <p:nvPr/>
            </p:nvSpPr>
            <p:spPr>
              <a:xfrm>
                <a:off x="2935350" y="3671348"/>
                <a:ext cx="1225015" cy="646331"/>
              </a:xfrm>
              <a:prstGeom prst="rect">
                <a:avLst/>
              </a:prstGeom>
            </p:spPr>
            <p:txBody>
              <a:bodyPr wrap="none">
                <a:spAutoFit/>
              </a:bodyPr>
              <a:lstStyle/>
              <a:p>
                <a:r>
                  <a:rPr lang="fr-FR" dirty="0" smtClean="0">
                    <a:solidFill>
                      <a:schemeClr val="bg1"/>
                    </a:solidFill>
                  </a:rPr>
                  <a:t>Input  sin </a:t>
                </a:r>
              </a:p>
              <a:p>
                <a:r>
                  <a:rPr lang="fr-FR" dirty="0" smtClean="0">
                    <a:solidFill>
                      <a:schemeClr val="bg1"/>
                    </a:solidFill>
                  </a:rPr>
                  <a:t>e(t</a:t>
                </a:r>
                <a:r>
                  <a:rPr lang="fr-FR" dirty="0">
                    <a:solidFill>
                      <a:schemeClr val="bg1"/>
                    </a:solidFill>
                  </a:rPr>
                  <a:t>)</a:t>
                </a:r>
              </a:p>
            </p:txBody>
          </p:sp>
        </p:grpSp>
        <p:sp>
          <p:nvSpPr>
            <p:cNvPr id="1024" name="Rectangle 1023"/>
            <p:cNvSpPr/>
            <p:nvPr/>
          </p:nvSpPr>
          <p:spPr>
            <a:xfrm>
              <a:off x="5619334" y="3352408"/>
              <a:ext cx="2042547" cy="369332"/>
            </a:xfrm>
            <a:prstGeom prst="rect">
              <a:avLst/>
            </a:prstGeom>
          </p:spPr>
          <p:txBody>
            <a:bodyPr wrap="none">
              <a:spAutoFit/>
            </a:bodyPr>
            <a:lstStyle/>
            <a:p>
              <a:r>
                <a:rPr lang="fr-FR" dirty="0" err="1" smtClean="0">
                  <a:solidFill>
                    <a:schemeClr val="bg1"/>
                  </a:solidFill>
                </a:rPr>
                <a:t>Same</a:t>
              </a:r>
              <a:r>
                <a:rPr lang="fr-FR" dirty="0" smtClean="0">
                  <a:solidFill>
                    <a:schemeClr val="bg1"/>
                  </a:solidFill>
                </a:rPr>
                <a:t> </a:t>
              </a:r>
              <a:r>
                <a:rPr lang="fr-FR" dirty="0" err="1" smtClean="0">
                  <a:solidFill>
                    <a:schemeClr val="bg1"/>
                  </a:solidFill>
                </a:rPr>
                <a:t>frequency</a:t>
              </a:r>
              <a:endParaRPr lang="fr-FR" dirty="0">
                <a:solidFill>
                  <a:schemeClr val="bg1"/>
                </a:solidFill>
              </a:endParaRPr>
            </a:p>
          </p:txBody>
        </p:sp>
        <p:cxnSp>
          <p:nvCxnSpPr>
            <p:cNvPr id="34" name="Connecteur droit avec flèche 33"/>
            <p:cNvCxnSpPr>
              <a:endCxn id="14" idx="0"/>
            </p:cNvCxnSpPr>
            <p:nvPr/>
          </p:nvCxnSpPr>
          <p:spPr>
            <a:xfrm flipH="1">
              <a:off x="4164415" y="3595357"/>
              <a:ext cx="1454922" cy="2418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Connecteur droit avec flèche 37"/>
            <p:cNvCxnSpPr/>
            <p:nvPr/>
          </p:nvCxnSpPr>
          <p:spPr>
            <a:xfrm>
              <a:off x="7636123" y="3537074"/>
              <a:ext cx="554840" cy="3693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031" name="Rectangle 1030"/>
          <p:cNvSpPr/>
          <p:nvPr/>
        </p:nvSpPr>
        <p:spPr>
          <a:xfrm>
            <a:off x="1904170" y="5721314"/>
            <a:ext cx="2720617" cy="369332"/>
          </a:xfrm>
          <a:prstGeom prst="rect">
            <a:avLst/>
          </a:prstGeom>
        </p:spPr>
        <p:txBody>
          <a:bodyPr wrap="none">
            <a:spAutoFit/>
          </a:bodyPr>
          <a:lstStyle/>
          <a:p>
            <a:r>
              <a:rPr lang="fr-FR" dirty="0">
                <a:solidFill>
                  <a:schemeClr val="bg1"/>
                </a:solidFill>
              </a:rPr>
              <a:t>s(t</a:t>
            </a:r>
            <a:r>
              <a:rPr lang="fr-FR" dirty="0" smtClean="0">
                <a:solidFill>
                  <a:schemeClr val="bg1"/>
                </a:solidFill>
              </a:rPr>
              <a:t>)=</a:t>
            </a:r>
            <a:r>
              <a:rPr lang="fr-FR" dirty="0">
                <a:solidFill>
                  <a:schemeClr val="bg1"/>
                </a:solidFill>
              </a:rPr>
              <a:t> </a:t>
            </a:r>
            <a:r>
              <a:rPr lang="fr-FR" dirty="0" smtClean="0">
                <a:solidFill>
                  <a:schemeClr val="bg1"/>
                </a:solidFill>
              </a:rPr>
              <a:t>S0.sin (</a:t>
            </a:r>
            <a:r>
              <a:rPr lang="fr-FR" dirty="0" err="1" smtClean="0">
                <a:solidFill>
                  <a:schemeClr val="bg1"/>
                </a:solidFill>
              </a:rPr>
              <a:t>ωt</a:t>
            </a:r>
            <a:r>
              <a:rPr lang="fr-FR" dirty="0" smtClean="0">
                <a:solidFill>
                  <a:schemeClr val="bg1"/>
                </a:solidFill>
              </a:rPr>
              <a:t> +phase)</a:t>
            </a:r>
            <a:endParaRPr lang="fr-FR" dirty="0">
              <a:solidFill>
                <a:schemeClr val="bg1"/>
              </a:solidFill>
            </a:endParaRPr>
          </a:p>
        </p:txBody>
      </p:sp>
      <p:pic>
        <p:nvPicPr>
          <p:cNvPr id="23" name="Image 22"/>
          <p:cNvPicPr>
            <a:picLocks noChangeAspect="1"/>
          </p:cNvPicPr>
          <p:nvPr/>
        </p:nvPicPr>
        <p:blipFill>
          <a:blip r:embed="rId2"/>
          <a:stretch>
            <a:fillRect/>
          </a:stretch>
        </p:blipFill>
        <p:spPr>
          <a:xfrm>
            <a:off x="9106726" y="3149926"/>
            <a:ext cx="2922523" cy="345596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5164990" y="5747431"/>
                <a:ext cx="1789401" cy="6597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𝐻</m:t>
                      </m:r>
                      <m:r>
                        <a:rPr lang="fr-FR" b="0" i="1" smtClean="0">
                          <a:latin typeface="Cambria Math" panose="02040503050406030204" pitchFamily="18" charset="0"/>
                        </a:rPr>
                        <m:t>(</m:t>
                      </m:r>
                      <m:r>
                        <a:rPr lang="fr-FR" b="0" i="1" smtClean="0">
                          <a:latin typeface="Cambria Math" panose="02040503050406030204" pitchFamily="18" charset="0"/>
                        </a:rPr>
                        <m:t>𝑗𝑤</m:t>
                      </m:r>
                      <m:r>
                        <a:rPr lang="fr-FR" b="0" i="1" smtClean="0">
                          <a:latin typeface="Cambria Math" panose="02040503050406030204" pitchFamily="18" charset="0"/>
                        </a:rPr>
                        <m:t>)=</m:t>
                      </m:r>
                      <m:f>
                        <m:fPr>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b="0" i="1" smtClean="0">
                                  <a:latin typeface="Cambria Math" panose="02040503050406030204" pitchFamily="18" charset="0"/>
                                </a:rPr>
                                <m:t>𝑆</m:t>
                              </m:r>
                            </m:e>
                            <m:sub>
                              <m:r>
                                <a:rPr lang="fr-FR" b="0" i="1" smtClean="0">
                                  <a:latin typeface="Cambria Math" panose="02040503050406030204" pitchFamily="18" charset="0"/>
                                </a:rPr>
                                <m:t>0</m:t>
                              </m:r>
                            </m:sub>
                          </m:sSub>
                        </m:num>
                        <m:den>
                          <m:sSub>
                            <m:sSubPr>
                              <m:ctrlPr>
                                <a:rPr lang="fr-FR" i="1" smtClean="0">
                                  <a:latin typeface="Cambria Math" panose="02040503050406030204" pitchFamily="18" charset="0"/>
                                </a:rPr>
                              </m:ctrlPr>
                            </m:sSubPr>
                            <m:e>
                              <m:r>
                                <a:rPr lang="fr-FR" i="1">
                                  <a:latin typeface="Cambria Math" panose="02040503050406030204" pitchFamily="18" charset="0"/>
                                </a:rPr>
                                <m:t>𝐸</m:t>
                              </m:r>
                            </m:e>
                            <m:sub>
                              <m:r>
                                <a:rPr lang="fr-FR" b="0" i="1" smtClean="0">
                                  <a:latin typeface="Cambria Math" panose="02040503050406030204" pitchFamily="18" charset="0"/>
                                </a:rPr>
                                <m:t>0</m:t>
                              </m:r>
                            </m:sub>
                          </m:sSub>
                        </m:den>
                      </m:f>
                      <m:sSup>
                        <m:sSupPr>
                          <m:ctrlPr>
                            <a:rPr lang="fr-FR" i="1" smtClean="0">
                              <a:latin typeface="Cambria Math" panose="02040503050406030204" pitchFamily="18" charset="0"/>
                            </a:rPr>
                          </m:ctrlPr>
                        </m:sSupPr>
                        <m:e>
                          <m:r>
                            <a:rPr lang="fr-FR" b="0" i="1" smtClean="0">
                              <a:latin typeface="Cambria Math" panose="02040503050406030204" pitchFamily="18" charset="0"/>
                            </a:rPr>
                            <m:t>𝑒</m:t>
                          </m:r>
                        </m:e>
                        <m:sup>
                          <m:r>
                            <a:rPr lang="fr-FR" b="0" i="1" smtClean="0">
                              <a:latin typeface="Cambria Math" panose="02040503050406030204" pitchFamily="18" charset="0"/>
                            </a:rPr>
                            <m:t>𝑗</m:t>
                          </m:r>
                          <m:r>
                            <m:rPr>
                              <m:nor/>
                            </m:rPr>
                            <a:rPr lang="el-GR" dirty="0">
                              <a:latin typeface="Times New Roman" panose="02020603050405020304" pitchFamily="18" charset="0"/>
                              <a:cs typeface="Times New Roman" panose="02020603050405020304" pitchFamily="18" charset="0"/>
                            </a:rPr>
                            <m:t>ϕ</m:t>
                          </m:r>
                        </m:sup>
                      </m:sSup>
                    </m:oMath>
                  </m:oMathPara>
                </a14:m>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5164990" y="5747431"/>
                <a:ext cx="1789401" cy="659796"/>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658722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p:txBody>
              <a:bodyPr/>
              <a:lstStyle/>
              <a:p>
                <a:pPr marL="285750" indent="-285750">
                  <a:buFont typeface="Arial" panose="020B0604020202020204" pitchFamily="34" charset="0"/>
                  <a:buChar char="•"/>
                </a:pPr>
                <a:r>
                  <a:rPr lang="fr-FR" dirty="0" smtClean="0"/>
                  <a:t>When</a:t>
                </a:r>
                <a:r>
                  <a:rPr lang="fr-FR" dirty="0" smtClean="0"/>
                  <a:t> ω </a:t>
                </a:r>
                <a:r>
                  <a:rPr lang="fr-FR" dirty="0"/>
                  <a:t>= 0 : φ(ω) = </a:t>
                </a:r>
                <a:r>
                  <a:rPr lang="fr-FR" dirty="0" err="1"/>
                  <a:t>Arctg</a:t>
                </a:r>
                <a:r>
                  <a:rPr lang="fr-FR" dirty="0"/>
                  <a:t>(0) = 0 </a:t>
                </a:r>
                <a:endParaRPr lang="fr-FR" dirty="0" smtClean="0"/>
              </a:p>
              <a:p>
                <a:pPr marL="285750" indent="-285750">
                  <a:buFont typeface="Arial" panose="020B0604020202020204" pitchFamily="34" charset="0"/>
                  <a:buChar char="•"/>
                </a:pPr>
                <a:r>
                  <a:rPr lang="fr-FR" dirty="0" err="1" smtClean="0"/>
                  <a:t>When</a:t>
                </a:r>
                <a:r>
                  <a:rPr lang="fr-FR" dirty="0" smtClean="0"/>
                  <a:t> ω tends </a:t>
                </a:r>
                <a:r>
                  <a:rPr lang="fr-FR" dirty="0" err="1" smtClean="0"/>
                  <a:t>toward</a:t>
                </a:r>
                <a:r>
                  <a:rPr lang="fr-FR" dirty="0" smtClean="0"/>
                  <a:t> </a:t>
                </a:r>
                <a:r>
                  <a:rPr lang="fr-FR" dirty="0" err="1" smtClean="0"/>
                  <a:t>infinity</a:t>
                </a:r>
                <a:r>
                  <a:rPr lang="fr-FR" dirty="0" smtClean="0"/>
                  <a:t> </a:t>
                </a:r>
                <a:r>
                  <a:rPr lang="fr-FR" dirty="0" smtClean="0"/>
                  <a:t>: </a:t>
                </a:r>
                <a:r>
                  <a:rPr lang="el-GR" dirty="0">
                    <a:cs typeface="Times New Roman" panose="02020603050405020304" pitchFamily="18" charset="0"/>
                  </a:rPr>
                  <a:t>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a:t>(w</a:t>
                </a:r>
                <a:r>
                  <a:rPr lang="fr-FR" dirty="0" smtClean="0"/>
                  <a:t>)=-</a:t>
                </a:r>
                <a:r>
                  <a:rPr lang="fr-FR" dirty="0" err="1" smtClean="0"/>
                  <a:t>arctg</a:t>
                </a:r>
                <a:r>
                  <a:rPr lang="fr-FR" dirty="0"/>
                  <a:t>(</a:t>
                </a:r>
                <a14:m>
                  <m:oMath xmlns:m="http://schemas.openxmlformats.org/officeDocument/2006/math">
                    <m:r>
                      <a:rPr lang="fr-FR" b="0" i="0" smtClean="0">
                        <a:latin typeface="Cambria Math" panose="02040503050406030204" pitchFamily="18" charset="0"/>
                        <a:ea typeface="Cambria Math" panose="02040503050406030204" pitchFamily="18" charset="0"/>
                      </a:rPr>
                      <m:t>0</m:t>
                    </m:r>
                  </m:oMath>
                </a14:m>
                <a:r>
                  <a:rPr lang="fr-FR" dirty="0" smtClean="0"/>
                  <a:t>)=</a:t>
                </a:r>
                <a:r>
                  <a:rPr lang="fr-FR" dirty="0"/>
                  <a:t>-</a:t>
                </a:r>
                <a14:m>
                  <m:oMath xmlns:m="http://schemas.openxmlformats.org/officeDocument/2006/math">
                    <m:r>
                      <a:rPr lang="fr-FR" i="1" dirty="0">
                        <a:latin typeface="Cambria Math" panose="02040503050406030204" pitchFamily="18" charset="0"/>
                        <a:ea typeface="Cambria Math" panose="02040503050406030204" pitchFamily="18" charset="0"/>
                      </a:rPr>
                      <m:t>𝜋</m:t>
                    </m:r>
                  </m:oMath>
                </a14:m>
                <a:endParaRPr lang="fr-FR" dirty="0" smtClean="0"/>
              </a:p>
              <a:p>
                <a:pPr marL="285750" indent="-285750">
                  <a:buFont typeface="Arial" panose="020B0604020202020204" pitchFamily="34" charset="0"/>
                  <a:buChar char="•"/>
                </a:pPr>
                <a:r>
                  <a:rPr lang="fr-FR" dirty="0" err="1" smtClean="0"/>
                  <a:t>Around</a:t>
                </a:r>
                <a:r>
                  <a:rPr lang="fr-FR" dirty="0" smtClean="0"/>
                  <a:t> </a:t>
                </a:r>
                <a:r>
                  <a:rPr lang="el-GR" dirty="0"/>
                  <a:t>ω = ω</a:t>
                </a:r>
                <a:r>
                  <a:rPr lang="fr-FR" dirty="0"/>
                  <a:t>n :</a:t>
                </a:r>
                <a:r>
                  <a:rPr lang="el-GR" dirty="0">
                    <a:cs typeface="Times New Roman" panose="02020603050405020304" pitchFamily="18" charset="0"/>
                  </a:rPr>
                  <a:t>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smtClean="0"/>
                  <a:t>(</a:t>
                </a:r>
                <a14:m>
                  <m:oMath xmlns:m="http://schemas.openxmlformats.org/officeDocument/2006/math">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oMath>
                </a14:m>
                <a:r>
                  <a:rPr lang="fr-FR" dirty="0" smtClean="0"/>
                  <a:t>)=-arctg</a:t>
                </a:r>
                <a:r>
                  <a:rPr lang="fr-FR" dirty="0"/>
                  <a:t>(-</a:t>
                </a:r>
                <a14:m>
                  <m:oMath xmlns:m="http://schemas.openxmlformats.org/officeDocument/2006/math">
                    <m:r>
                      <a:rPr lang="fr-FR" i="1">
                        <a:latin typeface="Cambria Math" panose="02040503050406030204" pitchFamily="18" charset="0"/>
                        <a:ea typeface="Cambria Math" panose="02040503050406030204" pitchFamily="18" charset="0"/>
                      </a:rPr>
                      <m:t>∞)=</m:t>
                    </m:r>
                  </m:oMath>
                </a14:m>
                <a:r>
                  <a:rPr lang="fr-FR" dirty="0"/>
                  <a:t>-</a:t>
                </a:r>
                <a14:m>
                  <m:oMath xmlns:m="http://schemas.openxmlformats.org/officeDocument/2006/math">
                    <m:r>
                      <a:rPr lang="fr-FR" dirty="0">
                        <a:latin typeface="Cambria Math" panose="02040503050406030204" pitchFamily="18" charset="0"/>
                      </a:rPr>
                      <m:t> </m:t>
                    </m:r>
                    <m:f>
                      <m:fPr>
                        <m:ctrlPr>
                          <a:rPr lang="fr-FR" i="1" dirty="0">
                            <a:latin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𝜋</m:t>
                        </m:r>
                      </m:num>
                      <m:den>
                        <m:r>
                          <a:rPr lang="fr-FR" i="1" dirty="0">
                            <a:latin typeface="Cambria Math" panose="02040503050406030204" pitchFamily="18" charset="0"/>
                          </a:rPr>
                          <m:t>2</m:t>
                        </m:r>
                      </m:den>
                    </m:f>
                  </m:oMath>
                </a14:m>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blipFill>
                <a:blip r:embed="rId2"/>
                <a:stretch>
                  <a:fillRect l="-143" t="-2449"/>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3943301" y="1476900"/>
            <a:ext cx="4994193" cy="1457380"/>
          </a:xfrm>
          <a:prstGeom prst="rect">
            <a:avLst/>
          </a:prstGeom>
        </p:spPr>
      </p:pic>
      <p:pic>
        <p:nvPicPr>
          <p:cNvPr id="6" name="Image 5"/>
          <p:cNvPicPr>
            <a:picLocks noChangeAspect="1"/>
          </p:cNvPicPr>
          <p:nvPr/>
        </p:nvPicPr>
        <p:blipFill>
          <a:blip r:embed="rId4"/>
          <a:stretch>
            <a:fillRect/>
          </a:stretch>
        </p:blipFill>
        <p:spPr>
          <a:xfrm>
            <a:off x="2709390" y="3128920"/>
            <a:ext cx="6773220" cy="600159"/>
          </a:xfrm>
          <a:prstGeom prst="rect">
            <a:avLst/>
          </a:prstGeom>
        </p:spPr>
      </p:pic>
      <p:sp>
        <p:nvSpPr>
          <p:cNvPr id="9" name="Titre 1"/>
          <p:cNvSpPr txBox="1">
            <a:spLocks/>
          </p:cNvSpPr>
          <p:nvPr/>
        </p:nvSpPr>
        <p:spPr>
          <a:xfrm>
            <a:off x="6488264" y="71562"/>
            <a:ext cx="5498327"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smtClean="0">
                <a:solidFill>
                  <a:schemeClr val="bg1"/>
                </a:solidFill>
              </a:rPr>
              <a:t>Bode</a:t>
            </a:r>
            <a:r>
              <a:rPr lang="fr-FR" b="1" dirty="0" smtClean="0">
                <a:solidFill>
                  <a:schemeClr val="bg1"/>
                </a:solidFill>
              </a:rPr>
              <a:t> phase plot</a:t>
            </a:r>
            <a:endParaRPr lang="fr-FR" b="1" dirty="0">
              <a:solidFill>
                <a:schemeClr val="bg1"/>
              </a:solidFill>
            </a:endParaRPr>
          </a:p>
        </p:txBody>
      </p:sp>
    </p:spTree>
    <p:extLst>
      <p:ext uri="{BB962C8B-B14F-4D97-AF65-F5344CB8AC3E}">
        <p14:creationId xmlns:p14="http://schemas.microsoft.com/office/powerpoint/2010/main" val="190669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30197" y="5459874"/>
            <a:ext cx="11376607" cy="906202"/>
          </a:xfrm>
        </p:spPr>
        <p:txBody>
          <a:bodyPr/>
          <a:lstStyle/>
          <a:p>
            <a:r>
              <a:rPr lang="en-US" dirty="0" smtClean="0"/>
              <a:t>With </a:t>
            </a:r>
            <a:r>
              <a:rPr lang="en-US" dirty="0" err="1" smtClean="0"/>
              <a:t>nonminimum</a:t>
            </a:r>
            <a:r>
              <a:rPr lang="en-US" dirty="0" smtClean="0"/>
              <a:t> phase or unstable plants, bode </a:t>
            </a:r>
            <a:r>
              <a:rPr lang="en-US" dirty="0"/>
              <a:t>plot can be </a:t>
            </a:r>
            <a:r>
              <a:rPr lang="en-US" dirty="0" smtClean="0"/>
              <a:t>misleading. And so this is where a </a:t>
            </a:r>
            <a:r>
              <a:rPr lang="en-US" dirty="0" err="1" smtClean="0"/>
              <a:t>Nyquist</a:t>
            </a:r>
            <a:r>
              <a:rPr lang="en-US" dirty="0" smtClean="0"/>
              <a:t> plot is useful.</a:t>
            </a:r>
            <a:endParaRPr lang="fr-FR" dirty="0"/>
          </a:p>
        </p:txBody>
      </p:sp>
      <p:sp>
        <p:nvSpPr>
          <p:cNvPr id="4" name="Rectangle 3"/>
          <p:cNvSpPr/>
          <p:nvPr/>
        </p:nvSpPr>
        <p:spPr>
          <a:xfrm>
            <a:off x="499016" y="991970"/>
            <a:ext cx="11561804" cy="646331"/>
          </a:xfrm>
          <a:prstGeom prst="rect">
            <a:avLst/>
          </a:prstGeom>
        </p:spPr>
        <p:txBody>
          <a:bodyPr wrap="square">
            <a:spAutoFit/>
          </a:bodyPr>
          <a:lstStyle/>
          <a:p>
            <a:r>
              <a:rPr lang="en-US" dirty="0"/>
              <a:t>The asymptotic diagram has the shape of a </a:t>
            </a:r>
            <a:r>
              <a:rPr lang="en-US" dirty="0" smtClean="0"/>
              <a:t>staircase step </a:t>
            </a:r>
            <a:r>
              <a:rPr lang="en-US" dirty="0"/>
              <a:t>with a phase shift jump at the </a:t>
            </a:r>
            <a:r>
              <a:rPr lang="en-US" dirty="0" err="1"/>
              <a:t>undamped</a:t>
            </a:r>
            <a:r>
              <a:rPr lang="en-US" dirty="0"/>
              <a:t> natural pulsation:</a:t>
            </a:r>
            <a:endParaRPr lang="fr-FR" dirty="0"/>
          </a:p>
        </p:txBody>
      </p:sp>
      <p:pic>
        <p:nvPicPr>
          <p:cNvPr id="5" name="Image 4"/>
          <p:cNvPicPr>
            <a:picLocks noChangeAspect="1"/>
          </p:cNvPicPr>
          <p:nvPr/>
        </p:nvPicPr>
        <p:blipFill>
          <a:blip r:embed="rId2"/>
          <a:stretch>
            <a:fillRect/>
          </a:stretch>
        </p:blipFill>
        <p:spPr>
          <a:xfrm>
            <a:off x="2811455" y="1818335"/>
            <a:ext cx="6843950" cy="3330152"/>
          </a:xfrm>
          <a:prstGeom prst="rect">
            <a:avLst/>
          </a:prstGeom>
        </p:spPr>
      </p:pic>
      <p:sp>
        <p:nvSpPr>
          <p:cNvPr id="6" name="Titre 1"/>
          <p:cNvSpPr txBox="1">
            <a:spLocks/>
          </p:cNvSpPr>
          <p:nvPr/>
        </p:nvSpPr>
        <p:spPr>
          <a:xfrm>
            <a:off x="7321641" y="121719"/>
            <a:ext cx="4501949" cy="863838"/>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err="1" smtClean="0">
                <a:solidFill>
                  <a:schemeClr val="bg1"/>
                </a:solidFill>
              </a:rPr>
              <a:t>Bode</a:t>
            </a:r>
            <a:r>
              <a:rPr lang="fr-FR" b="1" dirty="0" smtClean="0">
                <a:solidFill>
                  <a:schemeClr val="bg1"/>
                </a:solidFill>
              </a:rPr>
              <a:t> phase plot</a:t>
            </a:r>
            <a:endParaRPr lang="fr-FR" b="1" dirty="0">
              <a:solidFill>
                <a:schemeClr val="bg1"/>
              </a:solidFill>
            </a:endParaRPr>
          </a:p>
        </p:txBody>
      </p:sp>
    </p:spTree>
    <p:extLst>
      <p:ext uri="{BB962C8B-B14F-4D97-AF65-F5344CB8AC3E}">
        <p14:creationId xmlns:p14="http://schemas.microsoft.com/office/powerpoint/2010/main" val="136896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7489" y="80117"/>
            <a:ext cx="4009859" cy="523220"/>
          </a:xfrm>
          <a:prstGeom prst="rect">
            <a:avLst/>
          </a:prstGeom>
        </p:spPr>
        <p:txBody>
          <a:bodyPr wrap="square">
            <a:spAutoFit/>
          </a:bodyPr>
          <a:lstStyle/>
          <a:p>
            <a:r>
              <a:rPr lang="fr-FR" sz="2800" b="1" dirty="0" smtClean="0">
                <a:solidFill>
                  <a:schemeClr val="bg1"/>
                </a:solidFill>
              </a:rPr>
              <a:t>BLACK-NICHOLS plot</a:t>
            </a:r>
            <a:endParaRPr lang="fr-FR" sz="2800" b="1" dirty="0">
              <a:solidFill>
                <a:schemeClr val="bg1"/>
              </a:solidFill>
            </a:endParaRPr>
          </a:p>
        </p:txBody>
      </p:sp>
      <mc:AlternateContent xmlns:mc="http://schemas.openxmlformats.org/markup-compatibility/2006" xmlns:a14="http://schemas.microsoft.com/office/drawing/2010/main">
        <mc:Choice Requires="a14">
          <p:sp>
            <p:nvSpPr>
              <p:cNvPr id="3" name="Rectangle 2"/>
              <p:cNvSpPr/>
              <p:nvPr/>
            </p:nvSpPr>
            <p:spPr>
              <a:xfrm>
                <a:off x="231820" y="674363"/>
                <a:ext cx="11642501" cy="1785169"/>
              </a:xfrm>
              <a:prstGeom prst="rect">
                <a:avLst/>
              </a:prstGeom>
            </p:spPr>
            <p:txBody>
              <a:bodyPr wrap="square">
                <a:spAutoFit/>
              </a:bodyPr>
              <a:lstStyle/>
              <a:p>
                <a:pPr algn="just"/>
                <a:r>
                  <a:rPr lang="fr-FR" b="1" dirty="0" smtClean="0">
                    <a:solidFill>
                      <a:schemeClr val="bg1"/>
                    </a:solidFill>
                  </a:rPr>
                  <a:t>NICHOLS</a:t>
                </a:r>
                <a:r>
                  <a:rPr lang="fr-FR" dirty="0" smtClean="0">
                    <a:solidFill>
                      <a:schemeClr val="bg1"/>
                    </a:solidFill>
                  </a:rPr>
                  <a:t> </a:t>
                </a:r>
                <a:r>
                  <a:rPr lang="fr-FR" dirty="0" err="1" smtClean="0">
                    <a:solidFill>
                      <a:schemeClr val="bg1"/>
                    </a:solidFill>
                  </a:rPr>
                  <a:t>is</a:t>
                </a:r>
                <a:r>
                  <a:rPr lang="fr-FR" dirty="0" smtClean="0">
                    <a:solidFill>
                      <a:schemeClr val="bg1"/>
                    </a:solidFill>
                  </a:rPr>
                  <a:t> a single graph </a:t>
                </a:r>
                <a:r>
                  <a:rPr lang="fr-FR" dirty="0" err="1" smtClean="0">
                    <a:solidFill>
                      <a:schemeClr val="bg1"/>
                    </a:solidFill>
                  </a:rPr>
                  <a:t>like</a:t>
                </a:r>
                <a:r>
                  <a:rPr lang="fr-FR" dirty="0" smtClean="0">
                    <a:solidFill>
                      <a:schemeClr val="bg1"/>
                    </a:solidFill>
                  </a:rPr>
                  <a:t> </a:t>
                </a:r>
                <a:r>
                  <a:rPr lang="fr-FR" dirty="0" err="1" smtClean="0">
                    <a:solidFill>
                      <a:schemeClr val="bg1"/>
                    </a:solidFill>
                  </a:rPr>
                  <a:t>Nyquist</a:t>
                </a:r>
                <a:r>
                  <a:rPr lang="fr-FR" dirty="0" smtClean="0">
                    <a:solidFill>
                      <a:schemeClr val="bg1"/>
                    </a:solidFill>
                  </a:rPr>
                  <a:t>, but </a:t>
                </a:r>
                <a:r>
                  <a:rPr lang="fr-FR" dirty="0" err="1" smtClean="0">
                    <a:solidFill>
                      <a:schemeClr val="bg1"/>
                    </a:solidFill>
                  </a:rPr>
                  <a:t>it</a:t>
                </a:r>
                <a:r>
                  <a:rPr lang="fr-FR" dirty="0" smtClean="0">
                    <a:solidFill>
                      <a:schemeClr val="bg1"/>
                    </a:solidFill>
                  </a:rPr>
                  <a:t> plots the information on a </a:t>
                </a:r>
                <a:r>
                  <a:rPr lang="fr-FR" dirty="0" err="1" smtClean="0">
                    <a:solidFill>
                      <a:schemeClr val="bg1"/>
                    </a:solidFill>
                  </a:rPr>
                  <a:t>Cartesian</a:t>
                </a:r>
                <a:r>
                  <a:rPr lang="fr-FR" dirty="0" smtClean="0">
                    <a:solidFill>
                      <a:schemeClr val="bg1"/>
                    </a:solidFill>
                  </a:rPr>
                  <a:t> </a:t>
                </a:r>
                <a:r>
                  <a:rPr lang="fr-FR" dirty="0" err="1" smtClean="0">
                    <a:solidFill>
                      <a:schemeClr val="bg1"/>
                    </a:solidFill>
                  </a:rPr>
                  <a:t>grid</a:t>
                </a:r>
                <a:r>
                  <a:rPr lang="fr-FR" dirty="0" smtClean="0">
                    <a:solidFill>
                      <a:schemeClr val="bg1"/>
                    </a:solidFill>
                  </a:rPr>
                  <a:t>. </a:t>
                </a:r>
                <a:r>
                  <a:rPr lang="fr-FR" dirty="0">
                    <a:solidFill>
                      <a:schemeClr val="bg1"/>
                    </a:solidFill>
                  </a:rPr>
                  <a:t>Magnitude A(ω) </a:t>
                </a:r>
                <a:r>
                  <a:rPr lang="fr-FR" dirty="0" smtClean="0">
                    <a:solidFill>
                      <a:schemeClr val="bg1"/>
                    </a:solidFill>
                  </a:rPr>
                  <a:t>of </a:t>
                </a:r>
                <a:r>
                  <a:rPr lang="fr-FR" dirty="0">
                    <a:solidFill>
                      <a:schemeClr val="bg1"/>
                    </a:solidFill>
                  </a:rPr>
                  <a:t>H( </a:t>
                </a:r>
                <a:r>
                  <a:rPr lang="fr-FR" dirty="0" err="1">
                    <a:solidFill>
                      <a:schemeClr val="bg1"/>
                    </a:solidFill>
                  </a:rPr>
                  <a:t>jω</a:t>
                </a:r>
                <a:r>
                  <a:rPr lang="fr-FR" dirty="0">
                    <a:solidFill>
                      <a:schemeClr val="bg1"/>
                    </a:solidFill>
                  </a:rPr>
                  <a:t>) </a:t>
                </a:r>
                <a:r>
                  <a:rPr lang="fr-FR" dirty="0" err="1" smtClean="0">
                    <a:solidFill>
                      <a:schemeClr val="bg1"/>
                    </a:solidFill>
                  </a:rPr>
                  <a:t>is</a:t>
                </a:r>
                <a:r>
                  <a:rPr lang="fr-FR" dirty="0" smtClean="0">
                    <a:solidFill>
                      <a:schemeClr val="bg1"/>
                    </a:solidFill>
                  </a:rPr>
                  <a:t> the vertical </a:t>
                </a:r>
                <a:r>
                  <a:rPr lang="fr-FR" dirty="0" err="1" smtClean="0">
                    <a:solidFill>
                      <a:schemeClr val="bg1"/>
                    </a:solidFill>
                  </a:rPr>
                  <a:t>axix</a:t>
                </a:r>
                <a:r>
                  <a:rPr lang="fr-FR" dirty="0" smtClean="0">
                    <a:solidFill>
                      <a:schemeClr val="bg1"/>
                    </a:solidFill>
                  </a:rPr>
                  <a:t> in dB (</a:t>
                </a:r>
                <a:r>
                  <a:rPr lang="fr-FR" dirty="0">
                    <a:solidFill>
                      <a:schemeClr val="bg1"/>
                    </a:solidFill>
                  </a:rPr>
                  <a:t>Adb(ω) = 20 </a:t>
                </a:r>
                <a14:m>
                  <m:oMath xmlns:m="http://schemas.openxmlformats.org/officeDocument/2006/math">
                    <m:sSub>
                      <m:sSubPr>
                        <m:ctrlPr>
                          <a:rPr lang="fr-FR" i="1">
                            <a:solidFill>
                              <a:schemeClr val="bg1"/>
                            </a:solidFill>
                            <a:latin typeface="Cambria Math" panose="02040503050406030204" pitchFamily="18" charset="0"/>
                          </a:rPr>
                        </m:ctrlPr>
                      </m:sSubPr>
                      <m:e>
                        <m:r>
                          <m:rPr>
                            <m:nor/>
                          </m:rPr>
                          <a:rPr lang="fr-FR" dirty="0">
                            <a:solidFill>
                              <a:schemeClr val="bg1"/>
                            </a:solidFill>
                          </a:rPr>
                          <m:t>log</m:t>
                        </m:r>
                      </m:e>
                      <m:sub>
                        <m:r>
                          <m:rPr>
                            <m:nor/>
                          </m:rPr>
                          <a:rPr lang="fr-FR" dirty="0">
                            <a:solidFill>
                              <a:schemeClr val="bg1"/>
                            </a:solidFill>
                          </a:rPr>
                          <m:t>10</m:t>
                        </m:r>
                      </m:sub>
                    </m:sSub>
                    <m:d>
                      <m:dPr>
                        <m:begChr m:val="|"/>
                        <m:endChr m:val="|"/>
                        <m:ctrlPr>
                          <a:rPr lang="fr-FR" i="1">
                            <a:solidFill>
                              <a:schemeClr val="bg1"/>
                            </a:solidFill>
                            <a:latin typeface="Cambria Math" panose="02040503050406030204" pitchFamily="18" charset="0"/>
                          </a:rPr>
                        </m:ctrlPr>
                      </m:dPr>
                      <m:e>
                        <m:r>
                          <a:rPr lang="fr-FR" i="1" dirty="0">
                            <a:solidFill>
                              <a:schemeClr val="bg1"/>
                            </a:solidFill>
                            <a:latin typeface="Cambria Math" panose="02040503050406030204" pitchFamily="18" charset="0"/>
                          </a:rPr>
                          <m:t>𝐻</m:t>
                        </m:r>
                        <m:r>
                          <a:rPr lang="fr-FR" i="1" dirty="0">
                            <a:solidFill>
                              <a:schemeClr val="bg1"/>
                            </a:solidFill>
                            <a:latin typeface="Cambria Math" panose="02040503050406030204" pitchFamily="18" charset="0"/>
                          </a:rPr>
                          <m:t> (</m:t>
                        </m:r>
                        <m:r>
                          <a:rPr lang="fr-FR" i="1" dirty="0" err="1">
                            <a:solidFill>
                              <a:schemeClr val="bg1"/>
                            </a:solidFill>
                            <a:latin typeface="Cambria Math" panose="02040503050406030204" pitchFamily="18" charset="0"/>
                          </a:rPr>
                          <m:t>𝑗</m:t>
                        </m:r>
                        <m:r>
                          <a:rPr lang="fr-FR" i="1" dirty="0" err="1">
                            <a:solidFill>
                              <a:schemeClr val="bg1"/>
                            </a:solidFill>
                            <a:latin typeface="Cambria Math" panose="02040503050406030204" pitchFamily="18" charset="0"/>
                          </a:rPr>
                          <m:t>𝜔</m:t>
                        </m:r>
                        <m:r>
                          <a:rPr lang="fr-FR" i="1" dirty="0">
                            <a:solidFill>
                              <a:schemeClr val="bg1"/>
                            </a:solidFill>
                            <a:latin typeface="Cambria Math" panose="02040503050406030204" pitchFamily="18" charset="0"/>
                          </a:rPr>
                          <m:t>)</m:t>
                        </m:r>
                      </m:e>
                    </m:d>
                  </m:oMath>
                </a14:m>
                <a:r>
                  <a:rPr lang="fr-FR" dirty="0" smtClean="0">
                    <a:solidFill>
                      <a:schemeClr val="bg1"/>
                    </a:solidFill>
                  </a:rPr>
                  <a:t>), and phase </a:t>
                </a:r>
                <a:r>
                  <a:rPr lang="fr-FR" dirty="0">
                    <a:solidFill>
                      <a:schemeClr val="bg1"/>
                    </a:solidFill>
                  </a:rPr>
                  <a:t>φ(ω) </a:t>
                </a:r>
                <a:r>
                  <a:rPr lang="fr-FR" dirty="0" err="1">
                    <a:solidFill>
                      <a:schemeClr val="bg1"/>
                    </a:solidFill>
                  </a:rPr>
                  <a:t>is</a:t>
                </a:r>
                <a:r>
                  <a:rPr lang="fr-FR" dirty="0">
                    <a:solidFill>
                      <a:schemeClr val="bg1"/>
                    </a:solidFill>
                  </a:rPr>
                  <a:t> </a:t>
                </a:r>
                <a:r>
                  <a:rPr lang="fr-FR" dirty="0" smtClean="0">
                    <a:solidFill>
                      <a:schemeClr val="bg1"/>
                    </a:solidFill>
                  </a:rPr>
                  <a:t>the horizontal axis in </a:t>
                </a:r>
                <a:r>
                  <a:rPr lang="fr-FR" dirty="0" err="1" smtClean="0">
                    <a:solidFill>
                      <a:schemeClr val="bg1"/>
                    </a:solidFill>
                  </a:rPr>
                  <a:t>degrees</a:t>
                </a:r>
                <a:r>
                  <a:rPr lang="fr-FR" dirty="0" smtClean="0">
                    <a:solidFill>
                      <a:schemeClr val="bg1"/>
                    </a:solidFill>
                  </a:rPr>
                  <a:t>. So </a:t>
                </a:r>
                <a:r>
                  <a:rPr lang="fr-FR" dirty="0" err="1" smtClean="0">
                    <a:solidFill>
                      <a:schemeClr val="bg1"/>
                    </a:solidFill>
                  </a:rPr>
                  <a:t>it’s</a:t>
                </a:r>
                <a:r>
                  <a:rPr lang="fr-FR" dirty="0" smtClean="0">
                    <a:solidFill>
                      <a:schemeClr val="bg1"/>
                    </a:solidFill>
                  </a:rPr>
                  <a:t> the exact </a:t>
                </a:r>
                <a:r>
                  <a:rPr lang="fr-FR" dirty="0" err="1" smtClean="0">
                    <a:solidFill>
                      <a:schemeClr val="bg1"/>
                    </a:solidFill>
                  </a:rPr>
                  <a:t>same</a:t>
                </a:r>
                <a:r>
                  <a:rPr lang="fr-FR" dirty="0" smtClean="0">
                    <a:solidFill>
                      <a:schemeClr val="bg1"/>
                    </a:solidFill>
                  </a:rPr>
                  <a:t> </a:t>
                </a:r>
                <a:r>
                  <a:rPr lang="fr-FR" dirty="0" err="1" smtClean="0">
                    <a:solidFill>
                      <a:schemeClr val="bg1"/>
                    </a:solidFill>
                  </a:rPr>
                  <a:t>units</a:t>
                </a:r>
                <a:r>
                  <a:rPr lang="fr-FR" dirty="0" smtClean="0">
                    <a:solidFill>
                      <a:schemeClr val="bg1"/>
                    </a:solidFill>
                  </a:rPr>
                  <a:t> as the </a:t>
                </a:r>
                <a:r>
                  <a:rPr lang="fr-FR" dirty="0" err="1" smtClean="0">
                    <a:solidFill>
                      <a:schemeClr val="bg1"/>
                    </a:solidFill>
                  </a:rPr>
                  <a:t>bode</a:t>
                </a:r>
                <a:r>
                  <a:rPr lang="fr-FR" dirty="0" smtClean="0">
                    <a:solidFill>
                      <a:schemeClr val="bg1"/>
                    </a:solidFill>
                  </a:rPr>
                  <a:t> plot.</a:t>
                </a:r>
              </a:p>
              <a:p>
                <a:pPr algn="just"/>
                <a:r>
                  <a:rPr lang="fr-FR" dirty="0" smtClean="0">
                    <a:solidFill>
                      <a:schemeClr val="bg1"/>
                    </a:solidFill>
                  </a:rPr>
                  <a:t>In </a:t>
                </a:r>
                <a:r>
                  <a:rPr lang="fr-FR" dirty="0" err="1" smtClean="0">
                    <a:solidFill>
                      <a:schemeClr val="bg1"/>
                    </a:solidFill>
                  </a:rPr>
                  <a:t>fact</a:t>
                </a:r>
                <a:r>
                  <a:rPr lang="fr-FR" dirty="0" smtClean="0">
                    <a:solidFill>
                      <a:schemeClr val="bg1"/>
                    </a:solidFill>
                  </a:rPr>
                  <a:t>, </a:t>
                </a:r>
                <a:r>
                  <a:rPr lang="fr-FR" dirty="0" err="1" smtClean="0">
                    <a:solidFill>
                      <a:schemeClr val="bg1"/>
                    </a:solidFill>
                  </a:rPr>
                  <a:t>it</a:t>
                </a:r>
                <a:r>
                  <a:rPr lang="fr-FR" dirty="0" smtClean="0">
                    <a:solidFill>
                      <a:schemeClr val="bg1"/>
                    </a:solidFill>
                  </a:rPr>
                  <a:t> </a:t>
                </a:r>
                <a:r>
                  <a:rPr lang="fr-FR" dirty="0" err="1" smtClean="0">
                    <a:solidFill>
                      <a:schemeClr val="bg1"/>
                    </a:solidFill>
                  </a:rPr>
                  <a:t>is</a:t>
                </a:r>
                <a:r>
                  <a:rPr lang="fr-FR" dirty="0" smtClean="0">
                    <a:solidFill>
                      <a:schemeClr val="bg1"/>
                    </a:solidFill>
                  </a:rPr>
                  <a:t> the </a:t>
                </a:r>
                <a:r>
                  <a:rPr lang="fr-FR" dirty="0" err="1" smtClean="0">
                    <a:solidFill>
                      <a:schemeClr val="bg1"/>
                    </a:solidFill>
                  </a:rPr>
                  <a:t>Bode</a:t>
                </a:r>
                <a:r>
                  <a:rPr lang="fr-FR" dirty="0" smtClean="0">
                    <a:solidFill>
                      <a:schemeClr val="bg1"/>
                    </a:solidFill>
                  </a:rPr>
                  <a:t> plot information, </a:t>
                </a:r>
                <a:r>
                  <a:rPr lang="fr-FR" dirty="0" err="1" smtClean="0">
                    <a:solidFill>
                      <a:schemeClr val="bg1"/>
                    </a:solidFill>
                  </a:rPr>
                  <a:t>just</a:t>
                </a:r>
                <a:r>
                  <a:rPr lang="fr-FR" dirty="0" smtClean="0">
                    <a:solidFill>
                      <a:schemeClr val="bg1"/>
                    </a:solidFill>
                  </a:rPr>
                  <a:t> </a:t>
                </a:r>
                <a:r>
                  <a:rPr lang="fr-FR" dirty="0" err="1" smtClean="0">
                    <a:solidFill>
                      <a:schemeClr val="bg1"/>
                    </a:solidFill>
                  </a:rPr>
                  <a:t>packaged</a:t>
                </a:r>
                <a:r>
                  <a:rPr lang="fr-FR" dirty="0" smtClean="0">
                    <a:solidFill>
                      <a:schemeClr val="bg1"/>
                    </a:solidFill>
                  </a:rPr>
                  <a:t> onto a single </a:t>
                </a:r>
                <a:r>
                  <a:rPr lang="fr-FR" dirty="0" err="1" smtClean="0">
                    <a:solidFill>
                      <a:schemeClr val="bg1"/>
                    </a:solidFill>
                  </a:rPr>
                  <a:t>chart</a:t>
                </a:r>
                <a:r>
                  <a:rPr lang="fr-FR" dirty="0" smtClean="0">
                    <a:solidFill>
                      <a:schemeClr val="bg1"/>
                    </a:solidFill>
                  </a:rPr>
                  <a:t>. And </a:t>
                </a:r>
                <a:r>
                  <a:rPr lang="fr-FR" dirty="0" err="1" smtClean="0">
                    <a:solidFill>
                      <a:schemeClr val="bg1"/>
                    </a:solidFill>
                  </a:rPr>
                  <a:t>it’s</a:t>
                </a:r>
                <a:r>
                  <a:rPr lang="fr-FR" dirty="0" smtClean="0">
                    <a:solidFill>
                      <a:schemeClr val="bg1"/>
                    </a:solidFill>
                  </a:rPr>
                  <a:t> </a:t>
                </a:r>
                <a:r>
                  <a:rPr lang="fr-FR" dirty="0" err="1" smtClean="0">
                    <a:solidFill>
                      <a:schemeClr val="bg1"/>
                    </a:solidFill>
                  </a:rPr>
                  <a:t>easier</a:t>
                </a:r>
                <a:r>
                  <a:rPr lang="fr-FR" dirty="0" smtClean="0">
                    <a:solidFill>
                      <a:schemeClr val="bg1"/>
                    </a:solidFill>
                  </a:rPr>
                  <a:t> to </a:t>
                </a:r>
                <a:r>
                  <a:rPr lang="fr-FR" dirty="0" err="1" smtClean="0">
                    <a:solidFill>
                      <a:schemeClr val="bg1"/>
                    </a:solidFill>
                  </a:rPr>
                  <a:t>visualize</a:t>
                </a:r>
                <a:r>
                  <a:rPr lang="fr-FR" dirty="0" smtClean="0">
                    <a:solidFill>
                      <a:schemeClr val="bg1"/>
                    </a:solidFill>
                  </a:rPr>
                  <a:t> if </a:t>
                </a:r>
                <a:r>
                  <a:rPr lang="fr-FR" dirty="0" err="1" smtClean="0">
                    <a:solidFill>
                      <a:schemeClr val="bg1"/>
                    </a:solidFill>
                  </a:rPr>
                  <a:t>we</a:t>
                </a:r>
                <a:r>
                  <a:rPr lang="fr-FR" dirty="0" smtClean="0">
                    <a:solidFill>
                      <a:schemeClr val="bg1"/>
                    </a:solidFill>
                  </a:rPr>
                  <a:t> </a:t>
                </a:r>
                <a:r>
                  <a:rPr lang="fr-FR" dirty="0" err="1" smtClean="0">
                    <a:solidFill>
                      <a:schemeClr val="bg1"/>
                    </a:solidFill>
                  </a:rPr>
                  <a:t>align</a:t>
                </a:r>
                <a:r>
                  <a:rPr lang="fr-FR" dirty="0" smtClean="0">
                    <a:solidFill>
                      <a:schemeClr val="bg1"/>
                    </a:solidFill>
                  </a:rPr>
                  <a:t> the </a:t>
                </a:r>
                <a:r>
                  <a:rPr lang="fr-FR" dirty="0" err="1" smtClean="0">
                    <a:solidFill>
                      <a:schemeClr val="bg1"/>
                    </a:solidFill>
                  </a:rPr>
                  <a:t>magnetude</a:t>
                </a:r>
                <a:r>
                  <a:rPr lang="fr-FR" dirty="0" smtClean="0">
                    <a:solidFill>
                      <a:schemeClr val="bg1"/>
                    </a:solidFill>
                  </a:rPr>
                  <a:t> and phase plots </a:t>
                </a:r>
                <a:r>
                  <a:rPr lang="fr-FR" dirty="0" err="1" smtClean="0">
                    <a:solidFill>
                      <a:schemeClr val="bg1"/>
                    </a:solidFill>
                  </a:rPr>
                  <a:t>with</a:t>
                </a:r>
                <a:r>
                  <a:rPr lang="fr-FR" dirty="0" smtClean="0">
                    <a:solidFill>
                      <a:schemeClr val="bg1"/>
                    </a:solidFill>
                  </a:rPr>
                  <a:t> the </a:t>
                </a:r>
                <a:r>
                  <a:rPr lang="fr-FR" dirty="0" err="1" smtClean="0">
                    <a:solidFill>
                      <a:schemeClr val="bg1"/>
                    </a:solidFill>
                  </a:rPr>
                  <a:t>nichols</a:t>
                </a:r>
                <a:r>
                  <a:rPr lang="fr-FR" dirty="0" smtClean="0">
                    <a:solidFill>
                      <a:schemeClr val="bg1"/>
                    </a:solidFill>
                  </a:rPr>
                  <a:t> </a:t>
                </a:r>
                <a:r>
                  <a:rPr lang="fr-FR" dirty="0" err="1" smtClean="0">
                    <a:solidFill>
                      <a:schemeClr val="bg1"/>
                    </a:solidFill>
                  </a:rPr>
                  <a:t>chart</a:t>
                </a:r>
                <a:r>
                  <a:rPr lang="fr-FR" dirty="0" smtClean="0">
                    <a:solidFill>
                      <a:schemeClr val="bg1"/>
                    </a:solidFill>
                  </a:rPr>
                  <a:t>. And as </a:t>
                </a:r>
                <a:r>
                  <a:rPr lang="fr-FR" dirty="0" err="1" smtClean="0">
                    <a:solidFill>
                      <a:schemeClr val="bg1"/>
                    </a:solidFill>
                  </a:rPr>
                  <a:t>we</a:t>
                </a:r>
                <a:r>
                  <a:rPr lang="fr-FR" dirty="0" smtClean="0">
                    <a:solidFill>
                      <a:schemeClr val="bg1"/>
                    </a:solidFill>
                  </a:rPr>
                  <a:t> trace </a:t>
                </a:r>
                <a:r>
                  <a:rPr lang="fr-FR" dirty="0" err="1" smtClean="0">
                    <a:solidFill>
                      <a:schemeClr val="bg1"/>
                    </a:solidFill>
                  </a:rPr>
                  <a:t>through</a:t>
                </a:r>
                <a:r>
                  <a:rPr lang="fr-FR" dirty="0" smtClean="0">
                    <a:solidFill>
                      <a:schemeClr val="bg1"/>
                    </a:solidFill>
                  </a:rPr>
                  <a:t> the </a:t>
                </a:r>
                <a:r>
                  <a:rPr lang="fr-FR" dirty="0" err="1" smtClean="0">
                    <a:solidFill>
                      <a:schemeClr val="bg1"/>
                    </a:solidFill>
                  </a:rPr>
                  <a:t>frequencies</a:t>
                </a:r>
                <a:r>
                  <a:rPr lang="fr-FR" dirty="0" smtClean="0">
                    <a:solidFill>
                      <a:schemeClr val="bg1"/>
                    </a:solidFill>
                  </a:rPr>
                  <a:t>, </a:t>
                </a:r>
                <a:r>
                  <a:rPr lang="fr-FR" dirty="0" err="1" smtClean="0">
                    <a:solidFill>
                      <a:schemeClr val="bg1"/>
                    </a:solidFill>
                  </a:rPr>
                  <a:t>we</a:t>
                </a:r>
                <a:r>
                  <a:rPr lang="fr-FR" dirty="0" smtClean="0">
                    <a:solidFill>
                      <a:schemeClr val="bg1"/>
                    </a:solidFill>
                  </a:rPr>
                  <a:t> </a:t>
                </a:r>
                <a:r>
                  <a:rPr lang="fr-FR" dirty="0" err="1" smtClean="0">
                    <a:solidFill>
                      <a:schemeClr val="bg1"/>
                    </a:solidFill>
                  </a:rPr>
                  <a:t>can</a:t>
                </a:r>
                <a:r>
                  <a:rPr lang="fr-FR" dirty="0" smtClean="0">
                    <a:solidFill>
                      <a:schemeClr val="bg1"/>
                    </a:solidFill>
                  </a:rPr>
                  <a:t> </a:t>
                </a:r>
                <a:r>
                  <a:rPr lang="fr-FR" dirty="0" err="1" smtClean="0">
                    <a:solidFill>
                      <a:schemeClr val="bg1"/>
                    </a:solidFill>
                  </a:rPr>
                  <a:t>see</a:t>
                </a:r>
                <a:r>
                  <a:rPr lang="fr-FR" dirty="0" smtClean="0">
                    <a:solidFill>
                      <a:schemeClr val="bg1"/>
                    </a:solidFill>
                  </a:rPr>
                  <a:t> how the </a:t>
                </a:r>
                <a:r>
                  <a:rPr lang="fr-FR" dirty="0" err="1" smtClean="0">
                    <a:solidFill>
                      <a:schemeClr val="bg1"/>
                    </a:solidFill>
                  </a:rPr>
                  <a:t>bode</a:t>
                </a:r>
                <a:r>
                  <a:rPr lang="fr-FR" dirty="0" smtClean="0">
                    <a:solidFill>
                      <a:schemeClr val="bg1"/>
                    </a:solidFill>
                  </a:rPr>
                  <a:t> plot information </a:t>
                </a:r>
                <a:r>
                  <a:rPr lang="fr-FR" dirty="0" err="1" smtClean="0">
                    <a:solidFill>
                      <a:schemeClr val="bg1"/>
                    </a:solidFill>
                  </a:rPr>
                  <a:t>is</a:t>
                </a:r>
                <a:r>
                  <a:rPr lang="fr-FR" dirty="0" smtClean="0">
                    <a:solidFill>
                      <a:schemeClr val="bg1"/>
                    </a:solidFill>
                  </a:rPr>
                  <a:t> </a:t>
                </a:r>
                <a:r>
                  <a:rPr lang="fr-FR" dirty="0" err="1" smtClean="0">
                    <a:solidFill>
                      <a:schemeClr val="bg1"/>
                    </a:solidFill>
                  </a:rPr>
                  <a:t>mapped</a:t>
                </a:r>
                <a:r>
                  <a:rPr lang="fr-FR" dirty="0" smtClean="0">
                    <a:solidFill>
                      <a:schemeClr val="bg1"/>
                    </a:solidFill>
                  </a:rPr>
                  <a:t> </a:t>
                </a:r>
                <a:r>
                  <a:rPr lang="fr-FR" dirty="0" err="1" smtClean="0">
                    <a:solidFill>
                      <a:schemeClr val="bg1"/>
                    </a:solidFill>
                  </a:rPr>
                  <a:t>into</a:t>
                </a:r>
                <a:r>
                  <a:rPr lang="fr-FR" dirty="0" smtClean="0">
                    <a:solidFill>
                      <a:schemeClr val="bg1"/>
                    </a:solidFill>
                  </a:rPr>
                  <a:t> </a:t>
                </a:r>
                <a:r>
                  <a:rPr lang="fr-FR" dirty="0" err="1" smtClean="0">
                    <a:solidFill>
                      <a:schemeClr val="bg1"/>
                    </a:solidFill>
                  </a:rPr>
                  <a:t>this</a:t>
                </a:r>
                <a:r>
                  <a:rPr lang="fr-FR" dirty="0" smtClean="0">
                    <a:solidFill>
                      <a:schemeClr val="bg1"/>
                    </a:solidFill>
                  </a:rPr>
                  <a:t> single graph.</a:t>
                </a:r>
              </a:p>
            </p:txBody>
          </p:sp>
        </mc:Choice>
        <mc:Fallback xmlns="">
          <p:sp>
            <p:nvSpPr>
              <p:cNvPr id="3" name="Rectangle 2"/>
              <p:cNvSpPr>
                <a:spLocks noRot="1" noChangeAspect="1" noMove="1" noResize="1" noEditPoints="1" noAdjustHandles="1" noChangeArrowheads="1" noChangeShapeType="1" noTextEdit="1"/>
              </p:cNvSpPr>
              <p:nvPr/>
            </p:nvSpPr>
            <p:spPr>
              <a:xfrm>
                <a:off x="231820" y="674363"/>
                <a:ext cx="11642501" cy="1785169"/>
              </a:xfrm>
              <a:prstGeom prst="rect">
                <a:avLst/>
              </a:prstGeom>
              <a:blipFill>
                <a:blip r:embed="rId2"/>
                <a:stretch>
                  <a:fillRect l="-419" t="-2055" r="-471" b="-4795"/>
                </a:stretch>
              </a:blipFill>
            </p:spPr>
            <p:txBody>
              <a:bodyPr/>
              <a:lstStyle/>
              <a:p>
                <a:r>
                  <a:rPr lang="fr-FR">
                    <a:noFill/>
                  </a:rPr>
                  <a:t> </a:t>
                </a:r>
              </a:p>
            </p:txBody>
          </p:sp>
        </mc:Fallback>
      </mc:AlternateContent>
      <p:sp>
        <p:nvSpPr>
          <p:cNvPr id="2" name="Rectangle 1"/>
          <p:cNvSpPr/>
          <p:nvPr/>
        </p:nvSpPr>
        <p:spPr>
          <a:xfrm>
            <a:off x="510862" y="2858576"/>
            <a:ext cx="9144000" cy="369332"/>
          </a:xfrm>
          <a:prstGeom prst="rect">
            <a:avLst/>
          </a:prstGeom>
        </p:spPr>
        <p:txBody>
          <a:bodyPr wrap="square">
            <a:spAutoFit/>
          </a:bodyPr>
          <a:lstStyle/>
          <a:p>
            <a:r>
              <a:rPr lang="en-US" dirty="0">
                <a:solidFill>
                  <a:schemeClr val="bg1"/>
                </a:solidFill>
              </a:rPr>
              <a:t>The black diagram is the representation in the (</a:t>
            </a:r>
            <a:r>
              <a:rPr lang="en-US" dirty="0" err="1">
                <a:solidFill>
                  <a:schemeClr val="bg1"/>
                </a:solidFill>
              </a:rPr>
              <a:t>ω,φ</a:t>
            </a:r>
            <a:r>
              <a:rPr lang="en-US" dirty="0">
                <a:solidFill>
                  <a:schemeClr val="bg1"/>
                </a:solidFill>
              </a:rPr>
              <a:t>) plane of H(</a:t>
            </a:r>
            <a:r>
              <a:rPr lang="en-US" dirty="0" err="1">
                <a:solidFill>
                  <a:schemeClr val="bg1"/>
                </a:solidFill>
              </a:rPr>
              <a:t>jω</a:t>
            </a:r>
            <a:r>
              <a:rPr lang="en-US" dirty="0">
                <a:solidFill>
                  <a:schemeClr val="bg1"/>
                </a:solidFill>
              </a:rPr>
              <a:t>).</a:t>
            </a:r>
            <a:endParaRPr lang="fr-FR" dirty="0">
              <a:solidFill>
                <a:schemeClr val="bg1"/>
              </a:solidFill>
            </a:endParaRPr>
          </a:p>
        </p:txBody>
      </p:sp>
      <p:sp>
        <p:nvSpPr>
          <p:cNvPr id="7" name="Rectangle 6"/>
          <p:cNvSpPr/>
          <p:nvPr/>
        </p:nvSpPr>
        <p:spPr>
          <a:xfrm>
            <a:off x="231820" y="5302970"/>
            <a:ext cx="3593205" cy="1200329"/>
          </a:xfrm>
          <a:prstGeom prst="rect">
            <a:avLst/>
          </a:prstGeom>
        </p:spPr>
        <p:txBody>
          <a:bodyPr wrap="square">
            <a:spAutoFit/>
          </a:bodyPr>
          <a:lstStyle/>
          <a:p>
            <a:pPr algn="just"/>
            <a:r>
              <a:rPr lang="en-US" dirty="0">
                <a:solidFill>
                  <a:schemeClr val="bg1"/>
                </a:solidFill>
              </a:rPr>
              <a:t>The curve can be plotted point by point using the particular values found previously, namely </a:t>
            </a:r>
            <a:r>
              <a:rPr lang="fr-FR" dirty="0" smtClean="0">
                <a:solidFill>
                  <a:schemeClr val="bg1"/>
                </a:solidFill>
              </a:rPr>
              <a:t>:</a:t>
            </a:r>
            <a:endParaRPr lang="fr-FR" dirty="0">
              <a:solidFill>
                <a:schemeClr val="bg1"/>
              </a:solidFill>
            </a:endParaRPr>
          </a:p>
        </p:txBody>
      </p:sp>
      <p:pic>
        <p:nvPicPr>
          <p:cNvPr id="8" name="Image 7"/>
          <p:cNvPicPr>
            <a:picLocks noChangeAspect="1"/>
          </p:cNvPicPr>
          <p:nvPr/>
        </p:nvPicPr>
        <p:blipFill>
          <a:blip r:embed="rId3"/>
          <a:stretch>
            <a:fillRect/>
          </a:stretch>
        </p:blipFill>
        <p:spPr>
          <a:xfrm>
            <a:off x="3967287" y="3369960"/>
            <a:ext cx="8106543" cy="3410342"/>
          </a:xfrm>
          <a:prstGeom prst="rect">
            <a:avLst/>
          </a:prstGeom>
        </p:spPr>
      </p:pic>
      <p:sp>
        <p:nvSpPr>
          <p:cNvPr id="9" name="Rectangle 8"/>
          <p:cNvSpPr/>
          <p:nvPr/>
        </p:nvSpPr>
        <p:spPr>
          <a:xfrm>
            <a:off x="453222" y="2429613"/>
            <a:ext cx="2048959" cy="369332"/>
          </a:xfrm>
          <a:prstGeom prst="rect">
            <a:avLst/>
          </a:prstGeom>
        </p:spPr>
        <p:txBody>
          <a:bodyPr wrap="none">
            <a:spAutoFit/>
          </a:bodyPr>
          <a:lstStyle/>
          <a:p>
            <a:pPr algn="just"/>
            <a:r>
              <a:rPr lang="fr-FR" b="1" dirty="0" smtClean="0">
                <a:solidFill>
                  <a:schemeClr val="bg1"/>
                </a:solidFill>
              </a:rPr>
              <a:t>1</a:t>
            </a:r>
            <a:r>
              <a:rPr lang="fr-FR" b="1" baseline="30000" dirty="0" smtClean="0">
                <a:solidFill>
                  <a:schemeClr val="bg1"/>
                </a:solidFill>
              </a:rPr>
              <a:t>st</a:t>
            </a:r>
            <a:r>
              <a:rPr lang="fr-FR" b="1" dirty="0" smtClean="0">
                <a:solidFill>
                  <a:schemeClr val="bg1"/>
                </a:solidFill>
              </a:rPr>
              <a:t> </a:t>
            </a:r>
            <a:r>
              <a:rPr lang="fr-FR" b="1" dirty="0" err="1" smtClean="0">
                <a:solidFill>
                  <a:schemeClr val="bg1"/>
                </a:solidFill>
              </a:rPr>
              <a:t>order</a:t>
            </a:r>
            <a:r>
              <a:rPr lang="fr-FR" b="1" dirty="0" smtClean="0">
                <a:solidFill>
                  <a:schemeClr val="bg1"/>
                </a:solidFill>
              </a:rPr>
              <a:t> system </a:t>
            </a:r>
            <a:r>
              <a:rPr lang="fr-FR" b="1" dirty="0">
                <a:solidFill>
                  <a:schemeClr val="bg1"/>
                </a:solidFill>
              </a:rPr>
              <a:t>:</a:t>
            </a:r>
          </a:p>
        </p:txBody>
      </p:sp>
      <mc:AlternateContent xmlns:mc="http://schemas.openxmlformats.org/markup-compatibility/2006">
        <mc:Choice xmlns:a14="http://schemas.microsoft.com/office/drawing/2010/main" Requires="a14">
          <p:sp>
            <p:nvSpPr>
              <p:cNvPr id="10" name="Rectangle 9"/>
              <p:cNvSpPr/>
              <p:nvPr/>
            </p:nvSpPr>
            <p:spPr>
              <a:xfrm>
                <a:off x="624316" y="3592339"/>
                <a:ext cx="2619115" cy="1066061"/>
              </a:xfrm>
              <a:prstGeom prst="rect">
                <a:avLst/>
              </a:prstGeom>
            </p:spPr>
            <p:txBody>
              <a:bodyPr wrap="none">
                <a:spAutoFit/>
              </a:bodyPr>
              <a:lstStyle/>
              <a:p>
                <a:r>
                  <a:rPr lang="fr-FR" dirty="0" smtClean="0"/>
                  <a:t>M(dB)=</a:t>
                </a:r>
                <a14:m>
                  <m:oMath xmlns:m="http://schemas.openxmlformats.org/officeDocument/2006/math">
                    <m:r>
                      <a:rPr lang="fr-FR" i="1">
                        <a:latin typeface="Cambria Math" panose="02040503050406030204" pitchFamily="18" charset="0"/>
                      </a:rPr>
                      <m:t>20</m:t>
                    </m:r>
                    <m:func>
                      <m:funcPr>
                        <m:ctrlPr>
                          <a:rPr lang="fr-FR" i="1">
                            <a:latin typeface="Cambria Math" panose="02040503050406030204" pitchFamily="18" charset="0"/>
                          </a:rPr>
                        </m:ctrlPr>
                      </m:funcPr>
                      <m:fName>
                        <m:r>
                          <m:rPr>
                            <m:sty m:val="p"/>
                          </m:rPr>
                          <a:rPr lang="fr-FR">
                            <a:latin typeface="Cambria Math" panose="02040503050406030204" pitchFamily="18" charset="0"/>
                          </a:rPr>
                          <m:t>log</m:t>
                        </m:r>
                      </m:fName>
                      <m:e>
                        <m:d>
                          <m:dPr>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panose="02040503050406030204" pitchFamily="18" charset="0"/>
                                  </a:rPr>
                                  <m:t>𝐾</m:t>
                                </m:r>
                              </m:num>
                              <m:den>
                                <m:rad>
                                  <m:radPr>
                                    <m:degHide m:val="on"/>
                                    <m:ctrlPr>
                                      <a:rPr lang="fr-FR" i="1">
                                        <a:latin typeface="Cambria Math" panose="02040503050406030204" pitchFamily="18" charset="0"/>
                                      </a:rPr>
                                    </m:ctrlPr>
                                  </m:radPr>
                                  <m:deg/>
                                  <m:e>
                                    <m:r>
                                      <a:rPr lang="fr-FR" i="1">
                                        <a:latin typeface="Cambria Math" panose="02040503050406030204" pitchFamily="18" charset="0"/>
                                      </a:rPr>
                                      <m:t>1+</m:t>
                                    </m:r>
                                    <m:sSup>
                                      <m:sSupPr>
                                        <m:ctrlPr>
                                          <a:rPr lang="fr-FR" i="1">
                                            <a:latin typeface="Cambria Math" panose="02040503050406030204" pitchFamily="18" charset="0"/>
                                          </a:rPr>
                                        </m:ctrlPr>
                                      </m:sSupPr>
                                      <m:e>
                                        <m:r>
                                          <m:rPr>
                                            <m:nor/>
                                          </m:rPr>
                                          <a:rPr lang="el-GR" i="1" dirty="0">
                                            <a:latin typeface="Cambria Math" panose="02040503050406030204" pitchFamily="18" charset="0"/>
                                            <a:ea typeface="Cambria Math" panose="02040503050406030204" pitchFamily="18" charset="0"/>
                                          </a:rPr>
                                          <m:t>τ</m:t>
                                        </m:r>
                                      </m:e>
                                      <m:sup>
                                        <m:r>
                                          <a:rPr lang="fr-FR" i="1">
                                            <a:latin typeface="Cambria Math" panose="02040503050406030204" pitchFamily="18" charset="0"/>
                                          </a:rPr>
                                          <m:t>2</m:t>
                                        </m:r>
                                      </m:sup>
                                    </m:sSup>
                                    <m:sSup>
                                      <m:sSupPr>
                                        <m:ctrlPr>
                                          <a:rPr lang="fr-FR" i="1">
                                            <a:latin typeface="Cambria Math" panose="02040503050406030204" pitchFamily="18" charset="0"/>
                                          </a:rPr>
                                        </m:ctrlPr>
                                      </m:sSupPr>
                                      <m:e>
                                        <m:r>
                                          <a:rPr lang="fr-FR" i="1">
                                            <a:latin typeface="Cambria Math" panose="02040503050406030204" pitchFamily="18" charset="0"/>
                                          </a:rPr>
                                          <m:t>𝑤</m:t>
                                        </m:r>
                                      </m:e>
                                      <m:sup>
                                        <m:r>
                                          <a:rPr lang="fr-FR" i="1">
                                            <a:latin typeface="Cambria Math" panose="02040503050406030204" pitchFamily="18" charset="0"/>
                                          </a:rPr>
                                          <m:t>2</m:t>
                                        </m:r>
                                      </m:sup>
                                    </m:sSup>
                                  </m:e>
                                </m:rad>
                              </m:den>
                            </m:f>
                          </m:e>
                        </m:d>
                      </m:e>
                    </m:func>
                  </m:oMath>
                </a14:m>
                <a:endParaRPr lang="fr-FR" dirty="0" smtClean="0"/>
              </a:p>
              <a:p>
                <a:endParaRPr lang="fr-FR" dirty="0" smtClean="0"/>
              </a:p>
              <a:p>
                <a:r>
                  <a:rPr lang="el-GR" dirty="0">
                    <a:cs typeface="Times New Roman" panose="02020603050405020304" pitchFamily="18" charset="0"/>
                  </a:rPr>
                  <a:t>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a:t>(w</a:t>
                </a:r>
                <a:r>
                  <a:rPr lang="fr-FR" dirty="0"/>
                  <a:t>)=</a:t>
                </a:r>
                <a:r>
                  <a:rPr lang="fr-FR" dirty="0" err="1"/>
                  <a:t>arctg</a:t>
                </a:r>
                <a:r>
                  <a:rPr lang="fr-FR" dirty="0"/>
                  <a:t>(</a:t>
                </a:r>
                <a14:m>
                  <m:oMath xmlns:m="http://schemas.openxmlformats.org/officeDocument/2006/math">
                    <m:r>
                      <a:rPr lang="fr-FR" b="0" i="0" smtClean="0">
                        <a:latin typeface="Cambria Math" panose="02040503050406030204" pitchFamily="18" charset="0"/>
                        <a:ea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rPr>
                      <m:t>τ</m:t>
                    </m:r>
                  </m:oMath>
                </a14:m>
                <a:r>
                  <a:rPr lang="fr-FR" dirty="0" smtClean="0"/>
                  <a:t>w</a:t>
                </a:r>
                <a:r>
                  <a:rPr lang="fr-FR" dirty="0"/>
                  <a:t>)</a:t>
                </a:r>
                <a:endParaRPr lang="fr-FR" dirty="0"/>
              </a:p>
            </p:txBody>
          </p:sp>
        </mc:Choice>
        <mc:Fallback>
          <p:sp>
            <p:nvSpPr>
              <p:cNvPr id="10" name="Rectangle 9"/>
              <p:cNvSpPr>
                <a:spLocks noRot="1" noChangeAspect="1" noMove="1" noResize="1" noEditPoints="1" noAdjustHandles="1" noChangeArrowheads="1" noChangeShapeType="1" noTextEdit="1"/>
              </p:cNvSpPr>
              <p:nvPr/>
            </p:nvSpPr>
            <p:spPr>
              <a:xfrm>
                <a:off x="624316" y="3592339"/>
                <a:ext cx="2619115" cy="1066061"/>
              </a:xfrm>
              <a:prstGeom prst="rect">
                <a:avLst/>
              </a:prstGeom>
              <a:blipFill>
                <a:blip r:embed="rId4"/>
                <a:stretch>
                  <a:fillRect l="-1860" b="-8000"/>
                </a:stretch>
              </a:blipFill>
            </p:spPr>
            <p:txBody>
              <a:bodyPr/>
              <a:lstStyle/>
              <a:p>
                <a:r>
                  <a:rPr lang="fr-FR">
                    <a:noFill/>
                  </a:rPr>
                  <a:t> </a:t>
                </a:r>
              </a:p>
            </p:txBody>
          </p:sp>
        </mc:Fallback>
      </mc:AlternateContent>
    </p:spTree>
    <p:extLst>
      <p:ext uri="{BB962C8B-B14F-4D97-AF65-F5344CB8AC3E}">
        <p14:creationId xmlns:p14="http://schemas.microsoft.com/office/powerpoint/2010/main" val="158565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1367" y="1430627"/>
            <a:ext cx="5200405" cy="3926984"/>
          </a:xfrm>
        </p:spPr>
        <p:txBody>
          <a:bodyPr>
            <a:normAutofit/>
          </a:bodyPr>
          <a:lstStyle/>
          <a:p>
            <a:pPr algn="just"/>
            <a:r>
              <a:rPr lang="en-US" sz="2000" dirty="0"/>
              <a:t>we find features identical to those of the bode diagram: </a:t>
            </a:r>
            <a:endParaRPr lang="en-US" sz="2000" dirty="0" smtClean="0"/>
          </a:p>
          <a:p>
            <a:pPr algn="just"/>
            <a:r>
              <a:rPr lang="en-US" sz="2000" dirty="0" smtClean="0"/>
              <a:t>with </a:t>
            </a:r>
            <a:r>
              <a:rPr lang="en-US" sz="2000" dirty="0"/>
              <a:t>increasing frequency: the phase shift varies between 0 and π/2 and gain varies between 20 </a:t>
            </a:r>
            <a:r>
              <a:rPr lang="en-US" sz="2000" dirty="0" err="1"/>
              <a:t>logK</a:t>
            </a:r>
            <a:r>
              <a:rPr lang="en-US" sz="2000" dirty="0"/>
              <a:t> and 0dB. </a:t>
            </a:r>
            <a:endParaRPr lang="en-US" sz="2000" dirty="0" smtClean="0"/>
          </a:p>
          <a:p>
            <a:pPr algn="just"/>
            <a:r>
              <a:rPr lang="en-US" sz="2000" dirty="0" smtClean="0"/>
              <a:t>This </a:t>
            </a:r>
            <a:r>
              <a:rPr lang="en-US" sz="2000" dirty="0"/>
              <a:t>curve is graduated in pulses, with the arrow indicating their increasing direction.</a:t>
            </a:r>
            <a:endParaRPr lang="fr-FR" sz="2000" dirty="0"/>
          </a:p>
        </p:txBody>
      </p:sp>
      <p:pic>
        <p:nvPicPr>
          <p:cNvPr id="4" name="Image 3"/>
          <p:cNvPicPr>
            <a:picLocks noChangeAspect="1"/>
          </p:cNvPicPr>
          <p:nvPr/>
        </p:nvPicPr>
        <p:blipFill>
          <a:blip r:embed="rId2"/>
          <a:stretch>
            <a:fillRect/>
          </a:stretch>
        </p:blipFill>
        <p:spPr>
          <a:xfrm>
            <a:off x="6333584" y="790798"/>
            <a:ext cx="4989774" cy="5868076"/>
          </a:xfrm>
          <a:prstGeom prst="rect">
            <a:avLst/>
          </a:prstGeom>
        </p:spPr>
      </p:pic>
      <p:sp>
        <p:nvSpPr>
          <p:cNvPr id="5" name="Rectangle 4"/>
          <p:cNvSpPr/>
          <p:nvPr/>
        </p:nvSpPr>
        <p:spPr>
          <a:xfrm>
            <a:off x="7227489" y="80117"/>
            <a:ext cx="4009859" cy="523220"/>
          </a:xfrm>
          <a:prstGeom prst="rect">
            <a:avLst/>
          </a:prstGeom>
        </p:spPr>
        <p:txBody>
          <a:bodyPr wrap="square">
            <a:spAutoFit/>
          </a:bodyPr>
          <a:lstStyle/>
          <a:p>
            <a:r>
              <a:rPr lang="fr-FR" sz="2800" b="1" dirty="0" smtClean="0">
                <a:solidFill>
                  <a:schemeClr val="accent6"/>
                </a:solidFill>
              </a:rPr>
              <a:t>BLACK-NICHOLS plot</a:t>
            </a:r>
            <a:endParaRPr lang="fr-FR" sz="2800" b="1" dirty="0">
              <a:solidFill>
                <a:schemeClr val="accent6"/>
              </a:solidFill>
            </a:endParaRPr>
          </a:p>
        </p:txBody>
      </p:sp>
    </p:spTree>
    <p:extLst>
      <p:ext uri="{BB962C8B-B14F-4D97-AF65-F5344CB8AC3E}">
        <p14:creationId xmlns:p14="http://schemas.microsoft.com/office/powerpoint/2010/main" val="240552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358105"/>
            <a:ext cx="11409051" cy="1174482"/>
          </a:xfrm>
        </p:spPr>
        <p:txBody>
          <a:bodyPr>
            <a:normAutofit fontScale="90000"/>
          </a:bodyPr>
          <a:lstStyle/>
          <a:p>
            <a:r>
              <a:rPr lang="fr-FR" dirty="0" err="1" smtClean="0"/>
              <a:t>Example</a:t>
            </a:r>
            <a:r>
              <a:rPr lang="fr-FR" dirty="0" smtClean="0"/>
              <a:t> </a:t>
            </a:r>
            <a:r>
              <a:rPr lang="fr-FR" dirty="0"/>
              <a:t>1 : RC circuit </a:t>
            </a:r>
            <a:r>
              <a:rPr lang="fr-FR" dirty="0" err="1" smtClean="0"/>
              <a:t>with</a:t>
            </a:r>
            <a:r>
              <a:rPr lang="fr-FR" dirty="0" smtClean="0"/>
              <a:t> </a:t>
            </a:r>
            <a:r>
              <a:rPr lang="fr-FR" dirty="0"/>
              <a:t>: R = 1KΩ et C = 10µF and  time constante T = R.C = 0.01s.</a:t>
            </a:r>
          </a:p>
        </p:txBody>
      </p:sp>
      <p:sp>
        <p:nvSpPr>
          <p:cNvPr id="3" name="Espace réservé du texte 2"/>
          <p:cNvSpPr>
            <a:spLocks noGrp="1"/>
          </p:cNvSpPr>
          <p:nvPr>
            <p:ph type="body" idx="1"/>
          </p:nvPr>
        </p:nvSpPr>
        <p:spPr>
          <a:xfrm>
            <a:off x="465272" y="2860183"/>
            <a:ext cx="5137038" cy="3089856"/>
          </a:xfrm>
        </p:spPr>
        <p:txBody>
          <a:bodyPr>
            <a:normAutofit/>
          </a:bodyPr>
          <a:lstStyle/>
          <a:p>
            <a:pPr algn="just"/>
            <a:r>
              <a:rPr lang="fr-FR" dirty="0" err="1" smtClean="0"/>
              <a:t>We</a:t>
            </a:r>
            <a:r>
              <a:rPr lang="fr-FR" dirty="0" smtClean="0"/>
              <a:t> </a:t>
            </a:r>
            <a:r>
              <a:rPr lang="fr-FR" dirty="0" err="1" smtClean="0"/>
              <a:t>find</a:t>
            </a:r>
            <a:r>
              <a:rPr lang="fr-FR" dirty="0" smtClean="0"/>
              <a:t> a </a:t>
            </a:r>
            <a:r>
              <a:rPr lang="fr-FR" dirty="0" err="1" smtClean="0"/>
              <a:t>low-frequency</a:t>
            </a:r>
            <a:r>
              <a:rPr lang="fr-FR" dirty="0" smtClean="0"/>
              <a:t> gain: </a:t>
            </a:r>
          </a:p>
          <a:p>
            <a:pPr algn="just"/>
            <a:r>
              <a:rPr lang="fr-FR" dirty="0" err="1" smtClean="0"/>
              <a:t>AdB</a:t>
            </a:r>
            <a:r>
              <a:rPr lang="fr-FR" dirty="0" smtClean="0"/>
              <a:t> </a:t>
            </a:r>
            <a:r>
              <a:rPr lang="fr-FR" dirty="0"/>
              <a:t>= 20logK = 20log1 = 0dB. </a:t>
            </a:r>
            <a:endParaRPr lang="fr-FR" dirty="0" smtClean="0"/>
          </a:p>
          <a:p>
            <a:pPr algn="just"/>
            <a:r>
              <a:rPr lang="fr-FR" dirty="0" smtClean="0"/>
              <a:t>Cut off pulsation </a:t>
            </a:r>
          </a:p>
          <a:p>
            <a:pPr algn="just"/>
            <a:r>
              <a:rPr lang="fr-FR" dirty="0" err="1" smtClean="0"/>
              <a:t>ωo</a:t>
            </a:r>
            <a:r>
              <a:rPr lang="fr-FR" dirty="0" smtClean="0"/>
              <a:t> </a:t>
            </a:r>
            <a:r>
              <a:rPr lang="fr-FR" dirty="0"/>
              <a:t>= 1/T = 1/0.01 = 100 rad/s. </a:t>
            </a:r>
            <a:endParaRPr lang="fr-FR" dirty="0" smtClean="0"/>
          </a:p>
          <a:p>
            <a:pPr algn="just"/>
            <a:r>
              <a:rPr lang="fr-FR" dirty="0" smtClean="0"/>
              <a:t> vertical phase  </a:t>
            </a:r>
            <a:r>
              <a:rPr lang="fr-FR" dirty="0"/>
              <a:t>φ = -45°.</a:t>
            </a:r>
          </a:p>
        </p:txBody>
      </p:sp>
      <p:pic>
        <p:nvPicPr>
          <p:cNvPr id="5" name="Image 4"/>
          <p:cNvPicPr>
            <a:picLocks noChangeAspect="1"/>
          </p:cNvPicPr>
          <p:nvPr/>
        </p:nvPicPr>
        <p:blipFill>
          <a:blip r:embed="rId2"/>
          <a:stretch>
            <a:fillRect/>
          </a:stretch>
        </p:blipFill>
        <p:spPr>
          <a:xfrm>
            <a:off x="6209218" y="1532587"/>
            <a:ext cx="5639345" cy="5224848"/>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005976" y="1894228"/>
                <a:ext cx="1405000" cy="515398"/>
              </a:xfrm>
              <a:prstGeom prst="rect">
                <a:avLst/>
              </a:prstGeom>
            </p:spPr>
            <p:txBody>
              <a:bodyPr wrap="none">
                <a:spAutoFit/>
              </a:bodyPr>
              <a:lstStyle/>
              <a:p>
                <a:r>
                  <a:rPr lang="en-US" dirty="0"/>
                  <a:t>T(p)=</a:t>
                </a:r>
                <a14:m>
                  <m:oMath xmlns:m="http://schemas.openxmlformats.org/officeDocument/2006/math">
                    <m:f>
                      <m:fPr>
                        <m:ctrlPr>
                          <a:rPr lang="en-US"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1+0.01</m:t>
                        </m:r>
                        <m:r>
                          <a:rPr lang="fr-FR" i="1">
                            <a:latin typeface="Cambria Math" panose="02040503050406030204" pitchFamily="18" charset="0"/>
                          </a:rPr>
                          <m:t>𝑝</m:t>
                        </m:r>
                      </m:den>
                    </m:f>
                  </m:oMath>
                </a14:m>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2005976" y="1894228"/>
                <a:ext cx="1405000" cy="515398"/>
              </a:xfrm>
              <a:prstGeom prst="rect">
                <a:avLst/>
              </a:prstGeom>
              <a:blipFill>
                <a:blip r:embed="rId3"/>
                <a:stretch>
                  <a:fillRect l="-3463" b="-4762"/>
                </a:stretch>
              </a:blipFill>
            </p:spPr>
            <p:txBody>
              <a:bodyPr/>
              <a:lstStyle/>
              <a:p>
                <a:r>
                  <a:rPr lang="fr-FR">
                    <a:noFill/>
                  </a:rPr>
                  <a:t> </a:t>
                </a:r>
              </a:p>
            </p:txBody>
          </p:sp>
        </mc:Fallback>
      </mc:AlternateContent>
    </p:spTree>
    <p:extLst>
      <p:ext uri="{BB962C8B-B14F-4D97-AF65-F5344CB8AC3E}">
        <p14:creationId xmlns:p14="http://schemas.microsoft.com/office/powerpoint/2010/main" val="3617310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32347"/>
            <a:ext cx="8534401" cy="1303270"/>
          </a:xfrm>
        </p:spPr>
        <p:txBody>
          <a:bodyPr/>
          <a:lstStyle/>
          <a:p>
            <a:r>
              <a:rPr lang="fr-FR" dirty="0" smtClean="0">
                <a:solidFill>
                  <a:schemeClr val="accent5">
                    <a:lumMod val="50000"/>
                  </a:schemeClr>
                </a:solidFill>
              </a:rPr>
              <a:t>2</a:t>
            </a:r>
            <a:r>
              <a:rPr lang="fr-FR" baseline="30000" dirty="0" smtClean="0">
                <a:solidFill>
                  <a:schemeClr val="accent5">
                    <a:lumMod val="50000"/>
                  </a:schemeClr>
                </a:solidFill>
              </a:rPr>
              <a:t>eme</a:t>
            </a:r>
            <a:r>
              <a:rPr lang="fr-FR" dirty="0" smtClean="0">
                <a:solidFill>
                  <a:schemeClr val="accent5">
                    <a:lumMod val="50000"/>
                  </a:schemeClr>
                </a:solidFill>
              </a:rPr>
              <a:t> </a:t>
            </a:r>
            <a:r>
              <a:rPr lang="fr-FR" dirty="0">
                <a:solidFill>
                  <a:schemeClr val="accent5">
                    <a:lumMod val="50000"/>
                  </a:schemeClr>
                </a:solidFill>
              </a:rPr>
              <a:t>ordre </a:t>
            </a:r>
            <a:r>
              <a:rPr lang="fr-FR" dirty="0">
                <a:solidFill>
                  <a:schemeClr val="accent5">
                    <a:lumMod val="50000"/>
                  </a:schemeClr>
                </a:solidFill>
              </a:rPr>
              <a:t>System:</a:t>
            </a:r>
            <a:r>
              <a:rPr lang="fr-FR" dirty="0">
                <a:solidFill>
                  <a:schemeClr val="accent5">
                    <a:lumMod val="50000"/>
                  </a:schemeClr>
                </a:solidFill>
              </a:rPr>
              <a:t/>
            </a:r>
            <a:br>
              <a:rPr lang="fr-FR" dirty="0">
                <a:solidFill>
                  <a:schemeClr val="accent5">
                    <a:lumMod val="50000"/>
                  </a:schemeClr>
                </a:solidFill>
              </a:rPr>
            </a:br>
            <a:endParaRPr lang="fr-FR" dirty="0"/>
          </a:p>
        </p:txBody>
      </p:sp>
      <p:sp>
        <p:nvSpPr>
          <p:cNvPr id="3" name="Espace réservé du texte 2"/>
          <p:cNvSpPr>
            <a:spLocks noGrp="1"/>
          </p:cNvSpPr>
          <p:nvPr>
            <p:ph type="body" idx="1"/>
          </p:nvPr>
        </p:nvSpPr>
        <p:spPr>
          <a:xfrm>
            <a:off x="684212" y="1181202"/>
            <a:ext cx="4267200" cy="2510307"/>
          </a:xfrm>
        </p:spPr>
        <p:txBody>
          <a:bodyPr>
            <a:normAutofit/>
          </a:bodyPr>
          <a:lstStyle/>
          <a:p>
            <a:r>
              <a:rPr lang="fr-FR" dirty="0" err="1"/>
              <a:t>We</a:t>
            </a:r>
            <a:r>
              <a:rPr lang="fr-FR" dirty="0"/>
              <a:t> know </a:t>
            </a:r>
            <a:r>
              <a:rPr lang="fr-FR" dirty="0" err="1"/>
              <a:t>that</a:t>
            </a:r>
            <a:r>
              <a:rPr lang="fr-FR" dirty="0"/>
              <a:t> </a:t>
            </a:r>
            <a:r>
              <a:rPr lang="fr-FR" dirty="0" smtClean="0"/>
              <a:t>:</a:t>
            </a:r>
            <a:endParaRPr lang="fr-FR" dirty="0"/>
          </a:p>
        </p:txBody>
      </p:sp>
      <p:pic>
        <p:nvPicPr>
          <p:cNvPr id="4" name="Image 3"/>
          <p:cNvPicPr>
            <a:picLocks noChangeAspect="1"/>
          </p:cNvPicPr>
          <p:nvPr/>
        </p:nvPicPr>
        <p:blipFill>
          <a:blip r:embed="rId2"/>
          <a:stretch>
            <a:fillRect/>
          </a:stretch>
        </p:blipFill>
        <p:spPr>
          <a:xfrm>
            <a:off x="7050288" y="984424"/>
            <a:ext cx="3572974" cy="2069348"/>
          </a:xfrm>
          <a:prstGeom prst="rect">
            <a:avLst/>
          </a:prstGeom>
        </p:spPr>
      </p:pic>
      <p:sp>
        <p:nvSpPr>
          <p:cNvPr id="5" name="Rectangle 4"/>
          <p:cNvSpPr/>
          <p:nvPr/>
        </p:nvSpPr>
        <p:spPr>
          <a:xfrm>
            <a:off x="141667" y="3691509"/>
            <a:ext cx="3206839" cy="369332"/>
          </a:xfrm>
          <a:prstGeom prst="rect">
            <a:avLst/>
          </a:prstGeom>
        </p:spPr>
        <p:txBody>
          <a:bodyPr wrap="square">
            <a:spAutoFit/>
          </a:bodyPr>
          <a:lstStyle/>
          <a:p>
            <a:r>
              <a:rPr lang="fr-FR" dirty="0" err="1"/>
              <a:t>Remarkable</a:t>
            </a:r>
            <a:r>
              <a:rPr lang="fr-FR" dirty="0"/>
              <a:t> values are :</a:t>
            </a:r>
          </a:p>
        </p:txBody>
      </p:sp>
      <p:pic>
        <p:nvPicPr>
          <p:cNvPr id="6" name="Image 5"/>
          <p:cNvPicPr>
            <a:picLocks noChangeAspect="1"/>
          </p:cNvPicPr>
          <p:nvPr/>
        </p:nvPicPr>
        <p:blipFill>
          <a:blip r:embed="rId3"/>
          <a:stretch>
            <a:fillRect/>
          </a:stretch>
        </p:blipFill>
        <p:spPr>
          <a:xfrm>
            <a:off x="3532739" y="3361695"/>
            <a:ext cx="8547013" cy="3384565"/>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141667" y="1822518"/>
                <a:ext cx="4622157" cy="923330"/>
              </a:xfrm>
              <a:prstGeom prst="rect">
                <a:avLst/>
              </a:prstGeom>
            </p:spPr>
            <p:txBody>
              <a:bodyPr wrap="square">
                <a:spAutoFit/>
              </a:bodyPr>
              <a:lstStyle/>
              <a:p>
                <a:r>
                  <a:rPr lang="fr-FR" dirty="0"/>
                  <a:t>As </a:t>
                </a:r>
                <a:r>
                  <a:rPr lang="fr-FR" dirty="0" err="1"/>
                  <a:t>with</a:t>
                </a:r>
                <a:r>
                  <a:rPr lang="fr-FR" dirty="0"/>
                  <a:t> the </a:t>
                </a:r>
                <a:r>
                  <a:rPr lang="fr-FR" dirty="0" err="1"/>
                  <a:t>Bode</a:t>
                </a:r>
                <a:r>
                  <a:rPr lang="fr-FR" dirty="0"/>
                  <a:t> </a:t>
                </a:r>
                <a:r>
                  <a:rPr lang="fr-FR" dirty="0" err="1"/>
                  <a:t>diagram</a:t>
                </a:r>
                <a:r>
                  <a:rPr lang="fr-FR" dirty="0"/>
                  <a:t>, </a:t>
                </a:r>
                <a:r>
                  <a:rPr lang="fr-FR" dirty="0" err="1"/>
                  <a:t>there</a:t>
                </a:r>
                <a:r>
                  <a:rPr lang="fr-FR" dirty="0"/>
                  <a:t> are as </a:t>
                </a:r>
                <a:r>
                  <a:rPr lang="fr-FR" dirty="0" err="1"/>
                  <a:t>many</a:t>
                </a:r>
                <a:r>
                  <a:rPr lang="fr-FR" dirty="0"/>
                  <a:t> </a:t>
                </a:r>
                <a:r>
                  <a:rPr lang="fr-FR" dirty="0" err="1"/>
                  <a:t>responses</a:t>
                </a:r>
                <a:r>
                  <a:rPr lang="fr-FR" dirty="0"/>
                  <a:t> as </a:t>
                </a:r>
                <a:r>
                  <a:rPr lang="fr-FR" dirty="0" err="1"/>
                  <a:t>there</a:t>
                </a:r>
                <a:r>
                  <a:rPr lang="fr-FR" dirty="0"/>
                  <a:t> are values of the </a:t>
                </a:r>
                <a:r>
                  <a:rPr lang="fr-FR" dirty="0" err="1"/>
                  <a:t>damping</a:t>
                </a:r>
                <a:r>
                  <a:rPr lang="fr-FR" dirty="0"/>
                  <a:t> factor </a:t>
                </a:r>
                <a14:m>
                  <m:oMath xmlns:m="http://schemas.openxmlformats.org/officeDocument/2006/math">
                    <m:r>
                      <m:rPr>
                        <m:nor/>
                      </m:rPr>
                      <a:rPr lang="el-GR" i="1" dirty="0">
                        <a:latin typeface="Cambria Math" panose="02040503050406030204" pitchFamily="18" charset="0"/>
                        <a:ea typeface="Cambria Math" panose="02040503050406030204" pitchFamily="18" charset="0"/>
                      </a:rPr>
                      <m:t>ζ</m:t>
                    </m:r>
                  </m:oMath>
                </a14:m>
                <a:r>
                  <a:rPr lang="fr-FR" dirty="0" smtClean="0"/>
                  <a:t>.</a:t>
                </a:r>
                <a:endParaRPr lang="fr-FR" dirty="0"/>
              </a:p>
            </p:txBody>
          </p:sp>
        </mc:Choice>
        <mc:Fallback>
          <p:sp>
            <p:nvSpPr>
              <p:cNvPr id="7" name="Rectangle 6"/>
              <p:cNvSpPr>
                <a:spLocks noRot="1" noChangeAspect="1" noMove="1" noResize="1" noEditPoints="1" noAdjustHandles="1" noChangeArrowheads="1" noChangeShapeType="1" noTextEdit="1"/>
              </p:cNvSpPr>
              <p:nvPr/>
            </p:nvSpPr>
            <p:spPr>
              <a:xfrm>
                <a:off x="141667" y="1822518"/>
                <a:ext cx="4622157" cy="923330"/>
              </a:xfrm>
              <a:prstGeom prst="rect">
                <a:avLst/>
              </a:prstGeom>
              <a:blipFill>
                <a:blip r:embed="rId4"/>
                <a:stretch>
                  <a:fillRect l="-1055" t="-3974" r="-132" b="-9934"/>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384416" y="1076618"/>
                <a:ext cx="2027927" cy="743665"/>
              </a:xfrm>
              <a:prstGeom prst="rect">
                <a:avLst/>
              </a:prstGeom>
            </p:spPr>
            <p:txBody>
              <a:bodyPr wrap="none">
                <a:spAutoFit/>
              </a:bodyPr>
              <a:lstStyle/>
              <a:p>
                <a:r>
                  <a:rPr lang="fr-FR" dirty="0"/>
                  <a:t>T(</a:t>
                </a:r>
                <a:r>
                  <a:rPr lang="fr-FR" dirty="0" err="1"/>
                  <a:t>jw</a:t>
                </a:r>
                <a:r>
                  <a:rPr lang="fr-FR" dirty="0"/>
                  <a:t>)=</a:t>
                </a:r>
                <a14:m>
                  <m:oMath xmlns:m="http://schemas.openxmlformats.org/officeDocument/2006/math">
                    <m:f>
                      <m:fPr>
                        <m:ctrlPr>
                          <a:rPr lang="fr-FR" i="1">
                            <a:solidFill>
                              <a:schemeClr val="bg1"/>
                            </a:solidFill>
                            <a:latin typeface="Cambria Math" panose="02040503050406030204" pitchFamily="18" charset="0"/>
                          </a:rPr>
                        </m:ctrlPr>
                      </m:fPr>
                      <m:num>
                        <m:r>
                          <a:rPr lang="fr-FR" i="1">
                            <a:solidFill>
                              <a:schemeClr val="bg1"/>
                            </a:solidFill>
                            <a:latin typeface="Cambria Math" panose="02040503050406030204" pitchFamily="18" charset="0"/>
                          </a:rPr>
                          <m:t>𝑘</m:t>
                        </m:r>
                      </m:num>
                      <m:den>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𝑤</m:t>
                                </m:r>
                              </m:e>
                              <m:sup>
                                <m:r>
                                  <a:rPr lang="fr-FR" i="1">
                                    <a:latin typeface="Cambria Math" panose="02040503050406030204" pitchFamily="18" charset="0"/>
                                  </a:rPr>
                                  <m:t>2</m:t>
                                </m:r>
                              </m:sup>
                            </m:sSup>
                          </m:num>
                          <m:den>
                            <m:sSubSup>
                              <m:sSubSupPr>
                                <m:ctrlPr>
                                  <a:rPr lang="en-US" i="1">
                                    <a:latin typeface="Cambria Math" panose="02040503050406030204" pitchFamily="18" charset="0"/>
                                  </a:rPr>
                                </m:ctrlPr>
                              </m:sSubSupPr>
                              <m:e>
                                <m:r>
                                  <m:rPr>
                                    <m:nor/>
                                  </m:rPr>
                                  <a:rPr lang="en-US" dirty="0"/>
                                  <m:t>ω</m:t>
                                </m:r>
                              </m:e>
                              <m:sub>
                                <m:r>
                                  <a:rPr lang="fr-FR" i="1">
                                    <a:latin typeface="Cambria Math" panose="02040503050406030204" pitchFamily="18" charset="0"/>
                                  </a:rPr>
                                  <m:t>𝑛</m:t>
                                </m:r>
                              </m:sub>
                              <m:sup>
                                <m:r>
                                  <a:rPr lang="fr-FR" i="1">
                                    <a:latin typeface="Cambria Math" panose="02040503050406030204" pitchFamily="18" charset="0"/>
                                  </a:rPr>
                                  <m:t>2</m:t>
                                </m:r>
                              </m:sup>
                            </m:sSubSup>
                          </m:den>
                        </m:f>
                        <m:r>
                          <m:rPr>
                            <m:nor/>
                          </m:rPr>
                          <a:rPr lang="fr-FR" i="1" dirty="0">
                            <a:latin typeface="Times New Roman" panose="02020603050405020304" pitchFamily="18" charset="0"/>
                          </a:rPr>
                          <m:t>+</m:t>
                        </m:r>
                        <m:f>
                          <m:fPr>
                            <m:ctrlPr>
                              <a:rPr lang="el-GR" i="1" dirty="0">
                                <a:latin typeface="Cambria Math" panose="02040503050406030204" pitchFamily="18" charset="0"/>
                                <a:ea typeface="Cambria Math" panose="02040503050406030204" pitchFamily="18" charset="0"/>
                              </a:rPr>
                            </m:ctrlPr>
                          </m:fPr>
                          <m:num>
                            <m:r>
                              <a:rPr lang="fr-FR" i="1">
                                <a:latin typeface="Cambria Math" panose="02040503050406030204" pitchFamily="18" charset="0"/>
                              </a:rPr>
                              <m:t>2</m:t>
                            </m:r>
                            <m:r>
                              <m:rPr>
                                <m:nor/>
                              </m:rPr>
                              <a:rPr lang="el-GR" i="1" dirty="0">
                                <a:latin typeface="Cambria Math" panose="02040503050406030204" pitchFamily="18" charset="0"/>
                                <a:ea typeface="Cambria Math" panose="02040503050406030204" pitchFamily="18" charset="0"/>
                              </a:rPr>
                              <m:t>ζ</m:t>
                            </m:r>
                          </m:num>
                          <m:den>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den>
                        </m:f>
                        <m:r>
                          <a:rPr lang="fr-FR" i="1" dirty="0">
                            <a:latin typeface="Cambria Math" panose="02040503050406030204" pitchFamily="18" charset="0"/>
                          </a:rPr>
                          <m:t>𝑗𝑤</m:t>
                        </m:r>
                        <m:r>
                          <a:rPr lang="fr-FR" i="1" dirty="0">
                            <a:latin typeface="Cambria Math" panose="02040503050406030204" pitchFamily="18" charset="0"/>
                          </a:rPr>
                          <m:t>+</m:t>
                        </m:r>
                        <m:r>
                          <a:rPr lang="fr-FR" i="1" dirty="0">
                            <a:latin typeface="Cambria Math" panose="02040503050406030204" pitchFamily="18" charset="0"/>
                          </a:rPr>
                          <m:t>1</m:t>
                        </m:r>
                      </m:den>
                    </m:f>
                  </m:oMath>
                </a14:m>
                <a:endParaRPr lang="fr-FR" dirty="0"/>
              </a:p>
            </p:txBody>
          </p:sp>
        </mc:Choice>
        <mc:Fallback>
          <p:sp>
            <p:nvSpPr>
              <p:cNvPr id="8" name="Rectangle 7"/>
              <p:cNvSpPr>
                <a:spLocks noRot="1" noChangeAspect="1" noMove="1" noResize="1" noEditPoints="1" noAdjustHandles="1" noChangeArrowheads="1" noChangeShapeType="1" noTextEdit="1"/>
              </p:cNvSpPr>
              <p:nvPr/>
            </p:nvSpPr>
            <p:spPr>
              <a:xfrm>
                <a:off x="3384416" y="1076618"/>
                <a:ext cx="2027927" cy="743665"/>
              </a:xfrm>
              <a:prstGeom prst="rect">
                <a:avLst/>
              </a:prstGeom>
              <a:blipFill>
                <a:blip r:embed="rId5"/>
                <a:stretch>
                  <a:fillRect l="-2402"/>
                </a:stretch>
              </a:blipFill>
            </p:spPr>
            <p:txBody>
              <a:bodyPr/>
              <a:lstStyle/>
              <a:p>
                <a:r>
                  <a:rPr lang="fr-FR">
                    <a:noFill/>
                  </a:rPr>
                  <a:t> </a:t>
                </a:r>
              </a:p>
            </p:txBody>
          </p:sp>
        </mc:Fallback>
      </mc:AlternateContent>
    </p:spTree>
    <p:extLst>
      <p:ext uri="{BB962C8B-B14F-4D97-AF65-F5344CB8AC3E}">
        <p14:creationId xmlns:p14="http://schemas.microsoft.com/office/powerpoint/2010/main" val="362422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1140800"/>
            <a:ext cx="8534401" cy="2281600"/>
          </a:xfrm>
        </p:spPr>
        <p:txBody>
          <a:bodyPr/>
          <a:lstStyle/>
          <a:p>
            <a:r>
              <a:rPr lang="fr-FR" dirty="0" err="1" smtClean="0"/>
              <a:t>Example</a:t>
            </a:r>
            <a:r>
              <a:rPr lang="fr-FR" dirty="0" smtClean="0"/>
              <a:t> :</a:t>
            </a: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568303" y="1140800"/>
                <a:ext cx="4325669" cy="5028180"/>
              </a:xfrm>
            </p:spPr>
            <p:txBody>
              <a:bodyPr>
                <a:normAutofit/>
              </a:bodyPr>
              <a:lstStyle/>
              <a:p>
                <a:r>
                  <a:rPr lang="fr-FR" dirty="0" smtClean="0"/>
                  <a:t>Transfer </a:t>
                </a:r>
                <a:r>
                  <a:rPr lang="fr-FR" dirty="0" err="1"/>
                  <a:t>function</a:t>
                </a:r>
                <a:r>
                  <a:rPr lang="fr-FR" dirty="0"/>
                  <a:t> </a:t>
                </a:r>
                <a:r>
                  <a:rPr lang="fr-FR" dirty="0" err="1" smtClean="0"/>
                  <a:t>systems</a:t>
                </a:r>
                <a:endParaRPr lang="fr-FR" dirty="0" smtClean="0"/>
              </a:p>
              <a:p>
                <a:endParaRPr lang="fr-FR" dirty="0" smtClean="0"/>
              </a:p>
              <a:p>
                <a:r>
                  <a:rPr lang="fr-FR" dirty="0" smtClean="0"/>
                  <a:t>T(p)=</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1+0.2</m:t>
                        </m:r>
                        <m:r>
                          <m:rPr>
                            <m:nor/>
                          </m:rPr>
                          <a:rPr lang="el-GR" i="1" dirty="0">
                            <a:latin typeface="Cambria Math" panose="02040503050406030204" pitchFamily="18" charset="0"/>
                            <a:ea typeface="Cambria Math" panose="02040503050406030204" pitchFamily="18" charset="0"/>
                          </a:rPr>
                          <m:t>ζ</m:t>
                        </m:r>
                        <m:r>
                          <a:rPr lang="fr-FR" b="0" i="1" dirty="0" smtClean="0">
                            <a:latin typeface="Cambria Math" panose="02040503050406030204" pitchFamily="18" charset="0"/>
                            <a:ea typeface="Cambria Math" panose="02040503050406030204" pitchFamily="18" charset="0"/>
                          </a:rPr>
                          <m:t>𝑝</m:t>
                        </m:r>
                        <m:r>
                          <a:rPr lang="fr-FR" b="0" i="1" dirty="0" smtClean="0">
                            <a:latin typeface="Cambria Math" panose="02040503050406030204" pitchFamily="18" charset="0"/>
                            <a:ea typeface="Cambria Math" panose="02040503050406030204" pitchFamily="18" charset="0"/>
                          </a:rPr>
                          <m:t>+0.01</m:t>
                        </m:r>
                        <m:sSup>
                          <m:sSupPr>
                            <m:ctrlPr>
                              <a:rPr lang="fr-FR" b="0" i="1" dirty="0" smtClean="0">
                                <a:latin typeface="Cambria Math" panose="02040503050406030204" pitchFamily="18" charset="0"/>
                                <a:ea typeface="Cambria Math" panose="02040503050406030204" pitchFamily="18" charset="0"/>
                              </a:rPr>
                            </m:ctrlPr>
                          </m:sSupPr>
                          <m:e>
                            <m:r>
                              <a:rPr lang="fr-FR" b="0" i="1" dirty="0" smtClean="0">
                                <a:latin typeface="Cambria Math" panose="02040503050406030204" pitchFamily="18" charset="0"/>
                                <a:ea typeface="Cambria Math" panose="02040503050406030204" pitchFamily="18" charset="0"/>
                              </a:rPr>
                              <m:t>𝑝</m:t>
                            </m:r>
                          </m:e>
                          <m:sup>
                            <m:r>
                              <a:rPr lang="fr-FR" b="0" i="1" dirty="0" smtClean="0">
                                <a:latin typeface="Cambria Math" panose="02040503050406030204" pitchFamily="18" charset="0"/>
                                <a:ea typeface="Cambria Math" panose="02040503050406030204" pitchFamily="18" charset="0"/>
                              </a:rPr>
                              <m:t>2</m:t>
                            </m:r>
                          </m:sup>
                        </m:sSup>
                      </m:den>
                    </m:f>
                  </m:oMath>
                </a14:m>
                <a:endParaRPr lang="fr-FR" dirty="0" smtClean="0"/>
              </a:p>
              <a:p>
                <a:endParaRPr lang="fr-FR" dirty="0"/>
              </a:p>
              <a:p>
                <a:r>
                  <a:rPr lang="fr-FR" dirty="0" smtClean="0"/>
                  <a:t>For </a:t>
                </a:r>
                <a14:m>
                  <m:oMath xmlns:m="http://schemas.openxmlformats.org/officeDocument/2006/math">
                    <m:r>
                      <m:rPr>
                        <m:nor/>
                      </m:rPr>
                      <a:rPr lang="el-GR" i="1" dirty="0">
                        <a:latin typeface="Cambria Math" panose="02040503050406030204" pitchFamily="18" charset="0"/>
                        <a:ea typeface="Cambria Math" panose="02040503050406030204" pitchFamily="18" charset="0"/>
                      </a:rPr>
                      <m:t>ζ</m:t>
                    </m:r>
                  </m:oMath>
                </a14:m>
                <a:r>
                  <a:rPr lang="fr-FR" dirty="0" smtClean="0"/>
                  <a:t> </a:t>
                </a:r>
                <a:r>
                  <a:rPr lang="fr-FR" dirty="0"/>
                  <a:t>= </a:t>
                </a:r>
                <a:r>
                  <a:rPr lang="fr-FR" dirty="0" smtClean="0"/>
                  <a:t>0.03; 0.1; 0.2; 0.4; 0.7; </a:t>
                </a:r>
                <a:r>
                  <a:rPr lang="fr-FR" dirty="0"/>
                  <a:t>1</a:t>
                </a:r>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568303" y="1140800"/>
                <a:ext cx="4325669" cy="5028180"/>
              </a:xfrm>
              <a:blipFill>
                <a:blip r:embed="rId2"/>
                <a:stretch>
                  <a:fillRect l="-1127" t="-606"/>
                </a:stretch>
              </a:blipFill>
            </p:spPr>
            <p:txBody>
              <a:bodyPr/>
              <a:lstStyle/>
              <a:p>
                <a:r>
                  <a:rPr lang="fr-FR">
                    <a:noFill/>
                  </a:rPr>
                  <a:t> </a:t>
                </a:r>
              </a:p>
            </p:txBody>
          </p:sp>
        </mc:Fallback>
      </mc:AlternateContent>
      <p:pic>
        <p:nvPicPr>
          <p:cNvPr id="6" name="Image 5"/>
          <p:cNvPicPr>
            <a:picLocks noChangeAspect="1"/>
          </p:cNvPicPr>
          <p:nvPr/>
        </p:nvPicPr>
        <p:blipFill>
          <a:blip r:embed="rId3"/>
          <a:stretch>
            <a:fillRect/>
          </a:stretch>
        </p:blipFill>
        <p:spPr>
          <a:xfrm>
            <a:off x="5215769" y="605307"/>
            <a:ext cx="6186286" cy="6028905"/>
          </a:xfrm>
          <a:prstGeom prst="rect">
            <a:avLst/>
          </a:prstGeom>
        </p:spPr>
      </p:pic>
    </p:spTree>
    <p:extLst>
      <p:ext uri="{BB962C8B-B14F-4D97-AF65-F5344CB8AC3E}">
        <p14:creationId xmlns:p14="http://schemas.microsoft.com/office/powerpoint/2010/main" val="3561233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0627" y="463785"/>
            <a:ext cx="8437474" cy="523220"/>
          </a:xfrm>
          <a:prstGeom prst="rect">
            <a:avLst/>
          </a:prstGeom>
        </p:spPr>
        <p:txBody>
          <a:bodyPr wrap="square">
            <a:spAutoFit/>
          </a:bodyPr>
          <a:lstStyle/>
          <a:p>
            <a:r>
              <a:rPr lang="fr-FR" sz="2800" dirty="0" smtClean="0">
                <a:solidFill>
                  <a:schemeClr val="bg1"/>
                </a:solidFill>
              </a:rPr>
              <a:t>NYQUIST plot:</a:t>
            </a:r>
            <a:endParaRPr lang="fr-FR" sz="2800" dirty="0">
              <a:solidFill>
                <a:schemeClr val="bg1"/>
              </a:solidFill>
            </a:endParaRPr>
          </a:p>
        </p:txBody>
      </p:sp>
      <mc:AlternateContent xmlns:mc="http://schemas.openxmlformats.org/markup-compatibility/2006" xmlns:a14="http://schemas.microsoft.com/office/drawing/2010/main">
        <mc:Choice Requires="a14">
          <p:sp>
            <p:nvSpPr>
              <p:cNvPr id="3" name="Rectangle 2"/>
              <p:cNvSpPr/>
              <p:nvPr/>
            </p:nvSpPr>
            <p:spPr>
              <a:xfrm>
                <a:off x="231820" y="1264639"/>
                <a:ext cx="11642501" cy="1754326"/>
              </a:xfrm>
              <a:prstGeom prst="rect">
                <a:avLst/>
              </a:prstGeom>
            </p:spPr>
            <p:txBody>
              <a:bodyPr wrap="square">
                <a:spAutoFit/>
              </a:bodyPr>
              <a:lstStyle/>
              <a:p>
                <a:pPr algn="just"/>
                <a:r>
                  <a:rPr lang="fr-FR" dirty="0" smtClean="0">
                    <a:solidFill>
                      <a:schemeClr val="bg1"/>
                    </a:solidFill>
                  </a:rPr>
                  <a:t> A </a:t>
                </a:r>
                <a:r>
                  <a:rPr lang="fr-FR" dirty="0">
                    <a:solidFill>
                      <a:schemeClr val="bg1"/>
                    </a:solidFill>
                  </a:rPr>
                  <a:t>NYQUIST plot </a:t>
                </a:r>
                <a:r>
                  <a:rPr lang="fr-FR" dirty="0" err="1" smtClean="0">
                    <a:solidFill>
                      <a:schemeClr val="bg1"/>
                    </a:solidFill>
                  </a:rPr>
                  <a:t>still</a:t>
                </a:r>
                <a:r>
                  <a:rPr lang="fr-FR" dirty="0" smtClean="0">
                    <a:solidFill>
                      <a:schemeClr val="bg1"/>
                    </a:solidFill>
                  </a:rPr>
                  <a:t> displays gain ‘</a:t>
                </a:r>
                <a:r>
                  <a:rPr lang="fr-FR" dirty="0">
                    <a:solidFill>
                      <a:schemeClr val="bg1"/>
                    </a:solidFill>
                  </a:rPr>
                  <a:t>A(ω) </a:t>
                </a:r>
                <a14:m>
                  <m:oMath xmlns:m="http://schemas.openxmlformats.org/officeDocument/2006/math">
                    <m:r>
                      <a:rPr lang="fr-FR">
                        <a:solidFill>
                          <a:schemeClr val="bg1"/>
                        </a:solidFill>
                        <a:latin typeface="Cambria Math" panose="02040503050406030204" pitchFamily="18" charset="0"/>
                      </a:rPr>
                      <m:t>=</m:t>
                    </m:r>
                    <m:d>
                      <m:dPr>
                        <m:begChr m:val="|"/>
                        <m:endChr m:val="|"/>
                        <m:ctrlPr>
                          <a:rPr lang="fr-FR" i="1">
                            <a:solidFill>
                              <a:schemeClr val="bg1"/>
                            </a:solidFill>
                            <a:latin typeface="Cambria Math" panose="02040503050406030204" pitchFamily="18" charset="0"/>
                          </a:rPr>
                        </m:ctrlPr>
                      </m:dPr>
                      <m:e>
                        <m:r>
                          <a:rPr lang="fr-FR" i="1" dirty="0">
                            <a:solidFill>
                              <a:schemeClr val="bg1"/>
                            </a:solidFill>
                            <a:latin typeface="Cambria Math" panose="02040503050406030204" pitchFamily="18" charset="0"/>
                          </a:rPr>
                          <m:t>𝐻</m:t>
                        </m:r>
                        <m:r>
                          <a:rPr lang="fr-FR" i="1" dirty="0">
                            <a:solidFill>
                              <a:schemeClr val="bg1"/>
                            </a:solidFill>
                            <a:latin typeface="Cambria Math" panose="02040503050406030204" pitchFamily="18" charset="0"/>
                          </a:rPr>
                          <m:t> (</m:t>
                        </m:r>
                        <m:r>
                          <a:rPr lang="fr-FR" i="1" dirty="0" err="1">
                            <a:solidFill>
                              <a:schemeClr val="bg1"/>
                            </a:solidFill>
                            <a:latin typeface="Cambria Math" panose="02040503050406030204" pitchFamily="18" charset="0"/>
                          </a:rPr>
                          <m:t>𝑗</m:t>
                        </m:r>
                        <m:r>
                          <a:rPr lang="fr-FR" i="1" dirty="0" err="1">
                            <a:solidFill>
                              <a:schemeClr val="bg1"/>
                            </a:solidFill>
                            <a:latin typeface="Cambria Math" panose="02040503050406030204" pitchFamily="18" charset="0"/>
                          </a:rPr>
                          <m:t>𝜔</m:t>
                        </m:r>
                        <m:r>
                          <a:rPr lang="fr-FR" i="1" dirty="0">
                            <a:solidFill>
                              <a:schemeClr val="bg1"/>
                            </a:solidFill>
                            <a:latin typeface="Cambria Math" panose="02040503050406030204" pitchFamily="18" charset="0"/>
                          </a:rPr>
                          <m:t>)</m:t>
                        </m:r>
                      </m:e>
                    </m:d>
                  </m:oMath>
                </a14:m>
                <a:r>
                  <a:rPr lang="fr-FR" dirty="0" smtClean="0">
                    <a:solidFill>
                      <a:schemeClr val="bg1"/>
                    </a:solidFill>
                  </a:rPr>
                  <a:t>’, phase, and </a:t>
                </a:r>
                <a:r>
                  <a:rPr lang="fr-FR" dirty="0" err="1" smtClean="0">
                    <a:solidFill>
                      <a:schemeClr val="bg1"/>
                    </a:solidFill>
                  </a:rPr>
                  <a:t>frequency</a:t>
                </a:r>
                <a:r>
                  <a:rPr lang="fr-FR" dirty="0">
                    <a:solidFill>
                      <a:schemeClr val="bg1"/>
                    </a:solidFill>
                  </a:rPr>
                  <a:t> ‘φ(ω) = </a:t>
                </a:r>
                <a:r>
                  <a:rPr lang="fr-FR" dirty="0" err="1">
                    <a:solidFill>
                      <a:schemeClr val="bg1"/>
                    </a:solidFill>
                  </a:rPr>
                  <a:t>Arg</a:t>
                </a:r>
                <a:r>
                  <a:rPr lang="fr-FR" dirty="0">
                    <a:solidFill>
                      <a:schemeClr val="bg1"/>
                    </a:solidFill>
                  </a:rPr>
                  <a:t> [H (</a:t>
                </a:r>
                <a:r>
                  <a:rPr lang="fr-FR" dirty="0" err="1">
                    <a:solidFill>
                      <a:schemeClr val="bg1"/>
                    </a:solidFill>
                  </a:rPr>
                  <a:t>jω</a:t>
                </a:r>
                <a:r>
                  <a:rPr lang="fr-FR" dirty="0">
                    <a:solidFill>
                      <a:schemeClr val="bg1"/>
                    </a:solidFill>
                  </a:rPr>
                  <a:t>)] ’, </a:t>
                </a:r>
                <a:r>
                  <a:rPr lang="fr-FR" dirty="0" err="1" smtClean="0">
                    <a:solidFill>
                      <a:schemeClr val="bg1"/>
                    </a:solidFill>
                  </a:rPr>
                  <a:t>it</a:t>
                </a:r>
                <a:r>
                  <a:rPr lang="fr-FR" dirty="0" smtClean="0">
                    <a:solidFill>
                      <a:schemeClr val="bg1"/>
                    </a:solidFill>
                  </a:rPr>
                  <a:t> </a:t>
                </a:r>
                <a:r>
                  <a:rPr lang="fr-FR" dirty="0" err="1" smtClean="0">
                    <a:solidFill>
                      <a:schemeClr val="bg1"/>
                    </a:solidFill>
                  </a:rPr>
                  <a:t>does</a:t>
                </a:r>
                <a:r>
                  <a:rPr lang="fr-FR" dirty="0" smtClean="0">
                    <a:solidFill>
                      <a:schemeClr val="bg1"/>
                    </a:solidFill>
                  </a:rPr>
                  <a:t> </a:t>
                </a:r>
                <a:r>
                  <a:rPr lang="fr-FR" dirty="0" err="1" smtClean="0">
                    <a:solidFill>
                      <a:schemeClr val="bg1"/>
                    </a:solidFill>
                  </a:rPr>
                  <a:t>so</a:t>
                </a:r>
                <a:r>
                  <a:rPr lang="fr-FR" dirty="0" smtClean="0">
                    <a:solidFill>
                      <a:schemeClr val="bg1"/>
                    </a:solidFill>
                  </a:rPr>
                  <a:t> all on a single chart and </a:t>
                </a:r>
                <a:r>
                  <a:rPr lang="fr-FR" dirty="0" err="1" smtClean="0">
                    <a:solidFill>
                      <a:schemeClr val="bg1"/>
                    </a:solidFill>
                  </a:rPr>
                  <a:t>with</a:t>
                </a:r>
                <a:r>
                  <a:rPr lang="fr-FR" dirty="0" smtClean="0">
                    <a:solidFill>
                      <a:schemeClr val="bg1"/>
                    </a:solidFill>
                  </a:rPr>
                  <a:t> polar </a:t>
                </a:r>
                <a:r>
                  <a:rPr lang="fr-FR" dirty="0" err="1" smtClean="0">
                    <a:solidFill>
                      <a:schemeClr val="bg1"/>
                    </a:solidFill>
                  </a:rPr>
                  <a:t>coordinates</a:t>
                </a:r>
                <a:r>
                  <a:rPr lang="fr-FR" dirty="0" smtClean="0">
                    <a:solidFill>
                      <a:schemeClr val="bg1"/>
                    </a:solidFill>
                  </a:rPr>
                  <a:t>. Gain </a:t>
                </a:r>
                <a:r>
                  <a:rPr lang="fr-FR" dirty="0" err="1" smtClean="0">
                    <a:solidFill>
                      <a:schemeClr val="bg1"/>
                    </a:solidFill>
                  </a:rPr>
                  <a:t>is</a:t>
                </a:r>
                <a:r>
                  <a:rPr lang="fr-FR" dirty="0" smtClean="0">
                    <a:solidFill>
                      <a:schemeClr val="bg1"/>
                    </a:solidFill>
                  </a:rPr>
                  <a:t> the radial component or the distance </a:t>
                </a:r>
                <a:r>
                  <a:rPr lang="fr-FR" dirty="0" err="1" smtClean="0">
                    <a:solidFill>
                      <a:schemeClr val="bg1"/>
                    </a:solidFill>
                  </a:rPr>
                  <a:t>from</a:t>
                </a:r>
                <a:r>
                  <a:rPr lang="fr-FR" dirty="0" smtClean="0">
                    <a:solidFill>
                      <a:schemeClr val="bg1"/>
                    </a:solidFill>
                  </a:rPr>
                  <a:t> the </a:t>
                </a:r>
                <a:r>
                  <a:rPr lang="fr-FR" dirty="0" err="1" smtClean="0">
                    <a:solidFill>
                      <a:schemeClr val="bg1"/>
                    </a:solidFill>
                  </a:rPr>
                  <a:t>origin</a:t>
                </a:r>
                <a:r>
                  <a:rPr lang="fr-FR" dirty="0" smtClean="0">
                    <a:solidFill>
                      <a:schemeClr val="bg1"/>
                    </a:solidFill>
                  </a:rPr>
                  <a:t> on a </a:t>
                </a:r>
                <a:r>
                  <a:rPr lang="fr-FR" dirty="0" err="1" smtClean="0">
                    <a:solidFill>
                      <a:schemeClr val="bg1"/>
                    </a:solidFill>
                  </a:rPr>
                  <a:t>linear</a:t>
                </a:r>
                <a:r>
                  <a:rPr lang="fr-FR" dirty="0" smtClean="0">
                    <a:solidFill>
                      <a:schemeClr val="bg1"/>
                    </a:solidFill>
                  </a:rPr>
                  <a:t> </a:t>
                </a:r>
                <a:r>
                  <a:rPr lang="fr-FR" dirty="0" err="1" smtClean="0">
                    <a:solidFill>
                      <a:schemeClr val="bg1"/>
                    </a:solidFill>
                  </a:rPr>
                  <a:t>scale</a:t>
                </a:r>
                <a:r>
                  <a:rPr lang="fr-FR" dirty="0" smtClean="0">
                    <a:solidFill>
                      <a:schemeClr val="bg1"/>
                    </a:solidFill>
                  </a:rPr>
                  <a:t>. So </a:t>
                </a:r>
                <a:r>
                  <a:rPr lang="fr-FR" dirty="0" err="1" smtClean="0">
                    <a:solidFill>
                      <a:schemeClr val="bg1"/>
                    </a:solidFill>
                  </a:rPr>
                  <a:t>we’re</a:t>
                </a:r>
                <a:r>
                  <a:rPr lang="fr-FR" dirty="0" smtClean="0">
                    <a:solidFill>
                      <a:schemeClr val="bg1"/>
                    </a:solidFill>
                  </a:rPr>
                  <a:t> not </a:t>
                </a:r>
                <a:r>
                  <a:rPr lang="fr-FR" dirty="0" err="1" smtClean="0">
                    <a:solidFill>
                      <a:schemeClr val="bg1"/>
                    </a:solidFill>
                  </a:rPr>
                  <a:t>dealing</a:t>
                </a:r>
                <a:r>
                  <a:rPr lang="fr-FR" dirty="0" smtClean="0">
                    <a:solidFill>
                      <a:schemeClr val="bg1"/>
                    </a:solidFill>
                  </a:rPr>
                  <a:t> </a:t>
                </a:r>
                <a:r>
                  <a:rPr lang="fr-FR" dirty="0" err="1" smtClean="0">
                    <a:solidFill>
                      <a:schemeClr val="bg1"/>
                    </a:solidFill>
                  </a:rPr>
                  <a:t>with</a:t>
                </a:r>
                <a:r>
                  <a:rPr lang="fr-FR" dirty="0" smtClean="0">
                    <a:solidFill>
                      <a:schemeClr val="bg1"/>
                    </a:solidFill>
                  </a:rPr>
                  <a:t> </a:t>
                </a:r>
                <a:r>
                  <a:rPr lang="fr-FR" dirty="0" err="1" smtClean="0">
                    <a:solidFill>
                      <a:schemeClr val="bg1"/>
                    </a:solidFill>
                  </a:rPr>
                  <a:t>decibels</a:t>
                </a:r>
                <a:r>
                  <a:rPr lang="fr-FR" dirty="0" smtClean="0">
                    <a:solidFill>
                      <a:schemeClr val="bg1"/>
                    </a:solidFill>
                  </a:rPr>
                  <a:t> </a:t>
                </a:r>
                <a:r>
                  <a:rPr lang="fr-FR" dirty="0" err="1" smtClean="0">
                    <a:solidFill>
                      <a:schemeClr val="bg1"/>
                    </a:solidFill>
                  </a:rPr>
                  <a:t>here</a:t>
                </a:r>
                <a:r>
                  <a:rPr lang="fr-FR" dirty="0" smtClean="0">
                    <a:solidFill>
                      <a:schemeClr val="bg1"/>
                    </a:solidFill>
                  </a:rPr>
                  <a:t>. </a:t>
                </a:r>
              </a:p>
              <a:p>
                <a:pPr algn="just"/>
                <a:r>
                  <a:rPr lang="fr-FR" dirty="0" smtClean="0">
                    <a:solidFill>
                      <a:schemeClr val="bg1"/>
                    </a:solidFill>
                  </a:rPr>
                  <a:t>And phase </a:t>
                </a:r>
                <a:r>
                  <a:rPr lang="fr-FR" dirty="0" err="1" smtClean="0">
                    <a:solidFill>
                      <a:schemeClr val="bg1"/>
                    </a:solidFill>
                  </a:rPr>
                  <a:t>is</a:t>
                </a:r>
                <a:r>
                  <a:rPr lang="fr-FR" dirty="0" smtClean="0">
                    <a:solidFill>
                      <a:schemeClr val="bg1"/>
                    </a:solidFill>
                  </a:rPr>
                  <a:t> the </a:t>
                </a:r>
                <a:r>
                  <a:rPr lang="fr-FR" dirty="0" err="1" smtClean="0">
                    <a:solidFill>
                      <a:schemeClr val="bg1"/>
                    </a:solidFill>
                  </a:rPr>
                  <a:t>angular</a:t>
                </a:r>
                <a:r>
                  <a:rPr lang="fr-FR" dirty="0" smtClean="0">
                    <a:solidFill>
                      <a:schemeClr val="bg1"/>
                    </a:solidFill>
                  </a:rPr>
                  <a:t> component or </a:t>
                </a:r>
                <a:r>
                  <a:rPr lang="fr-FR" dirty="0" err="1" smtClean="0">
                    <a:solidFill>
                      <a:schemeClr val="bg1"/>
                    </a:solidFill>
                  </a:rPr>
                  <a:t>distancearound</a:t>
                </a:r>
                <a:r>
                  <a:rPr lang="fr-FR" dirty="0" smtClean="0">
                    <a:solidFill>
                      <a:schemeClr val="bg1"/>
                    </a:solidFill>
                  </a:rPr>
                  <a:t> the </a:t>
                </a:r>
                <a:r>
                  <a:rPr lang="fr-FR" dirty="0" err="1" smtClean="0">
                    <a:solidFill>
                      <a:schemeClr val="bg1"/>
                    </a:solidFill>
                  </a:rPr>
                  <a:t>origin</a:t>
                </a:r>
                <a:r>
                  <a:rPr lang="fr-FR" dirty="0" smtClean="0">
                    <a:solidFill>
                      <a:schemeClr val="bg1"/>
                    </a:solidFill>
                  </a:rPr>
                  <a:t>.</a:t>
                </a:r>
              </a:p>
              <a:p>
                <a:pPr algn="just"/>
                <a:r>
                  <a:rPr lang="fr-FR" dirty="0" smtClean="0">
                    <a:solidFill>
                      <a:schemeClr val="bg1"/>
                    </a:solidFill>
                  </a:rPr>
                  <a:t>And </a:t>
                </a:r>
                <a:r>
                  <a:rPr lang="fr-FR" dirty="0" err="1" smtClean="0">
                    <a:solidFill>
                      <a:schemeClr val="bg1"/>
                    </a:solidFill>
                  </a:rPr>
                  <a:t>frequency</a:t>
                </a:r>
                <a:r>
                  <a:rPr lang="fr-FR" dirty="0" smtClean="0">
                    <a:solidFill>
                      <a:schemeClr val="bg1"/>
                    </a:solidFill>
                  </a:rPr>
                  <a:t> </a:t>
                </a:r>
                <a:r>
                  <a:rPr lang="fr-FR" dirty="0" err="1" smtClean="0">
                    <a:solidFill>
                      <a:schemeClr val="bg1"/>
                    </a:solidFill>
                  </a:rPr>
                  <a:t>isn’t</a:t>
                </a:r>
                <a:r>
                  <a:rPr lang="fr-FR" dirty="0" smtClean="0">
                    <a:solidFill>
                      <a:schemeClr val="bg1"/>
                    </a:solidFill>
                  </a:rPr>
                  <a:t> </a:t>
                </a:r>
                <a:r>
                  <a:rPr lang="fr-FR" dirty="0" err="1" smtClean="0">
                    <a:solidFill>
                      <a:schemeClr val="bg1"/>
                    </a:solidFill>
                  </a:rPr>
                  <a:t>shown</a:t>
                </a:r>
                <a:r>
                  <a:rPr lang="fr-FR" dirty="0" smtClean="0">
                    <a:solidFill>
                      <a:schemeClr val="bg1"/>
                    </a:solidFill>
                  </a:rPr>
                  <a:t> </a:t>
                </a:r>
                <a:r>
                  <a:rPr lang="fr-FR" dirty="0" err="1" smtClean="0">
                    <a:solidFill>
                      <a:schemeClr val="bg1"/>
                    </a:solidFill>
                  </a:rPr>
                  <a:t>directly</a:t>
                </a:r>
                <a:r>
                  <a:rPr lang="fr-FR" dirty="0" smtClean="0">
                    <a:solidFill>
                      <a:schemeClr val="bg1"/>
                    </a:solidFill>
                  </a:rPr>
                  <a:t>,  but as </a:t>
                </a:r>
                <a:r>
                  <a:rPr lang="fr-FR" dirty="0" err="1" smtClean="0">
                    <a:solidFill>
                      <a:schemeClr val="bg1"/>
                    </a:solidFill>
                  </a:rPr>
                  <a:t>we</a:t>
                </a:r>
                <a:r>
                  <a:rPr lang="fr-FR" dirty="0" smtClean="0">
                    <a:solidFill>
                      <a:schemeClr val="bg1"/>
                    </a:solidFill>
                  </a:rPr>
                  <a:t> </a:t>
                </a:r>
                <a:r>
                  <a:rPr lang="fr-FR" dirty="0" err="1" smtClean="0">
                    <a:solidFill>
                      <a:schemeClr val="bg1"/>
                    </a:solidFill>
                  </a:rPr>
                  <a:t>progress</a:t>
                </a:r>
                <a:r>
                  <a:rPr lang="fr-FR" dirty="0" smtClean="0">
                    <a:solidFill>
                      <a:schemeClr val="bg1"/>
                    </a:solidFill>
                  </a:rPr>
                  <a:t> </a:t>
                </a:r>
                <a:r>
                  <a:rPr lang="fr-FR" dirty="0" err="1" smtClean="0">
                    <a:solidFill>
                      <a:schemeClr val="bg1"/>
                    </a:solidFill>
                  </a:rPr>
                  <a:t>along</a:t>
                </a:r>
                <a:r>
                  <a:rPr lang="fr-FR" dirty="0" smtClean="0">
                    <a:solidFill>
                      <a:schemeClr val="bg1"/>
                    </a:solidFill>
                  </a:rPr>
                  <a:t> </a:t>
                </a:r>
                <a:r>
                  <a:rPr lang="fr-FR" dirty="0" err="1" smtClean="0">
                    <a:solidFill>
                      <a:schemeClr val="bg1"/>
                    </a:solidFill>
                  </a:rPr>
                  <a:t>this</a:t>
                </a:r>
                <a:r>
                  <a:rPr lang="fr-FR" dirty="0" smtClean="0">
                    <a:solidFill>
                      <a:schemeClr val="bg1"/>
                    </a:solidFill>
                  </a:rPr>
                  <a:t> </a:t>
                </a:r>
                <a:r>
                  <a:rPr lang="fr-FR" dirty="0" err="1" smtClean="0">
                    <a:solidFill>
                      <a:schemeClr val="bg1"/>
                    </a:solidFill>
                  </a:rPr>
                  <a:t>curve</a:t>
                </a:r>
                <a:r>
                  <a:rPr lang="fr-FR" dirty="0" smtClean="0">
                    <a:solidFill>
                      <a:schemeClr val="bg1"/>
                    </a:solidFill>
                  </a:rPr>
                  <a:t>, the </a:t>
                </a:r>
                <a:r>
                  <a:rPr lang="fr-FR" dirty="0" err="1" smtClean="0">
                    <a:solidFill>
                      <a:schemeClr val="bg1"/>
                    </a:solidFill>
                  </a:rPr>
                  <a:t>frequency</a:t>
                </a:r>
                <a:r>
                  <a:rPr lang="fr-FR" dirty="0" smtClean="0">
                    <a:solidFill>
                      <a:schemeClr val="bg1"/>
                    </a:solidFill>
                  </a:rPr>
                  <a:t> </a:t>
                </a:r>
                <a:r>
                  <a:rPr lang="fr-FR" dirty="0" err="1" smtClean="0">
                    <a:solidFill>
                      <a:schemeClr val="bg1"/>
                    </a:solidFill>
                  </a:rPr>
                  <a:t>is</a:t>
                </a:r>
                <a:r>
                  <a:rPr lang="fr-FR" dirty="0" smtClean="0">
                    <a:solidFill>
                      <a:schemeClr val="bg1"/>
                    </a:solidFill>
                  </a:rPr>
                  <a:t> </a:t>
                </a:r>
                <a:r>
                  <a:rPr lang="fr-FR" dirty="0" err="1" smtClean="0">
                    <a:solidFill>
                      <a:schemeClr val="bg1"/>
                    </a:solidFill>
                  </a:rPr>
                  <a:t>changing</a:t>
                </a:r>
                <a:r>
                  <a:rPr lang="fr-FR" dirty="0" smtClean="0">
                    <a:solidFill>
                      <a:schemeClr val="bg1"/>
                    </a:solidFill>
                  </a:rPr>
                  <a:t>.</a:t>
                </a:r>
              </a:p>
              <a:p>
                <a:pPr algn="just"/>
                <a:endParaRPr lang="fr-FR"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820" y="1264639"/>
                <a:ext cx="11642501" cy="1754326"/>
              </a:xfrm>
              <a:prstGeom prst="rect">
                <a:avLst/>
              </a:prstGeom>
              <a:blipFill>
                <a:blip r:embed="rId2"/>
                <a:stretch>
                  <a:fillRect l="-419" t="-1736" r="-471"/>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5915348" y="3217760"/>
            <a:ext cx="5318181" cy="3315168"/>
          </a:xfrm>
          <a:prstGeom prst="rect">
            <a:avLst/>
          </a:prstGeom>
        </p:spPr>
      </p:pic>
      <p:sp>
        <p:nvSpPr>
          <p:cNvPr id="6" name="Rectangle 5"/>
          <p:cNvSpPr/>
          <p:nvPr/>
        </p:nvSpPr>
        <p:spPr>
          <a:xfrm>
            <a:off x="480367" y="3582682"/>
            <a:ext cx="4654935" cy="2585323"/>
          </a:xfrm>
          <a:prstGeom prst="rect">
            <a:avLst/>
          </a:prstGeom>
        </p:spPr>
        <p:txBody>
          <a:bodyPr wrap="square">
            <a:spAutoFit/>
          </a:bodyPr>
          <a:lstStyle/>
          <a:p>
            <a:r>
              <a:rPr lang="en-US" dirty="0" smtClean="0">
                <a:solidFill>
                  <a:schemeClr val="bg1"/>
                </a:solidFill>
              </a:rPr>
              <a:t>For a </a:t>
            </a:r>
            <a:r>
              <a:rPr lang="en-US" dirty="0">
                <a:solidFill>
                  <a:schemeClr val="bg1"/>
                </a:solidFill>
              </a:rPr>
              <a:t>pulsation of 10rad/s, we read the amplitude A(10) by measuring the segment OM and </a:t>
            </a:r>
            <a:r>
              <a:rPr lang="en-US" dirty="0" err="1">
                <a:solidFill>
                  <a:schemeClr val="bg1"/>
                </a:solidFill>
              </a:rPr>
              <a:t>thethe</a:t>
            </a:r>
            <a:r>
              <a:rPr lang="en-US" dirty="0">
                <a:solidFill>
                  <a:schemeClr val="bg1"/>
                </a:solidFill>
              </a:rPr>
              <a:t> phase shift φ(10) by measuring the polar angle φ: this is a representation </a:t>
            </a:r>
            <a:r>
              <a:rPr lang="en-US" dirty="0" err="1">
                <a:solidFill>
                  <a:schemeClr val="bg1"/>
                </a:solidFill>
              </a:rPr>
              <a:t>inpolar</a:t>
            </a:r>
            <a:r>
              <a:rPr lang="en-US" dirty="0">
                <a:solidFill>
                  <a:schemeClr val="bg1"/>
                </a:solidFill>
              </a:rPr>
              <a:t> coordinates. The arrow on the plot indicates the increasing direction of pulsations point O is reached when ω = ∞. The phase shift is generally negative.</a:t>
            </a:r>
            <a:endParaRPr lang="fr-FR" dirty="0">
              <a:solidFill>
                <a:schemeClr val="bg1"/>
              </a:solidFill>
            </a:endParaRPr>
          </a:p>
        </p:txBody>
      </p:sp>
    </p:spTree>
    <p:extLst>
      <p:ext uri="{BB962C8B-B14F-4D97-AF65-F5344CB8AC3E}">
        <p14:creationId xmlns:p14="http://schemas.microsoft.com/office/powerpoint/2010/main" val="4092706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2289954"/>
            <a:ext cx="8534401" cy="582054"/>
          </a:xfrm>
        </p:spPr>
        <p:txBody>
          <a:bodyPr>
            <a:normAutofit fontScale="90000"/>
          </a:bodyPr>
          <a:lstStyle/>
          <a:p>
            <a:r>
              <a:rPr lang="en-US" b="1" dirty="0">
                <a:solidFill>
                  <a:srgbClr val="FF0000"/>
                </a:solidFill>
              </a:rPr>
              <a:t>Polar plot of First-Order term:</a:t>
            </a:r>
            <a:endParaRPr lang="fr-FR" b="1" dirty="0">
              <a:solidFill>
                <a:srgbClr val="FF0000"/>
              </a:solidFill>
            </a:endParaRPr>
          </a:p>
        </p:txBody>
      </p:sp>
      <p:sp>
        <p:nvSpPr>
          <p:cNvPr id="3" name="Espace réservé du texte 2"/>
          <p:cNvSpPr>
            <a:spLocks noGrp="1"/>
          </p:cNvSpPr>
          <p:nvPr>
            <p:ph type="body" idx="1"/>
          </p:nvPr>
        </p:nvSpPr>
        <p:spPr>
          <a:xfrm>
            <a:off x="684212" y="3117779"/>
            <a:ext cx="8534400" cy="1498600"/>
          </a:xfrm>
        </p:spPr>
        <p:txBody>
          <a:bodyPr/>
          <a:lstStyle/>
          <a:p>
            <a:pPr marL="342900" indent="-342900">
              <a:buAutoNum type="alphaUcParenR"/>
            </a:pPr>
            <a:r>
              <a:rPr lang="en-US" dirty="0" smtClean="0"/>
              <a:t>Assuming </a:t>
            </a:r>
            <a:r>
              <a:rPr lang="en-US" dirty="0"/>
              <a:t>that the first-order term is in numerator: </a:t>
            </a:r>
            <a:r>
              <a:rPr lang="en-US" dirty="0" smtClean="0"/>
              <a:t>T(p)=p+1</a:t>
            </a:r>
          </a:p>
          <a:p>
            <a:r>
              <a:rPr lang="en-US" dirty="0" smtClean="0"/>
              <a:t>T(</a:t>
            </a:r>
            <a:r>
              <a:rPr lang="en-US" dirty="0" err="1" smtClean="0"/>
              <a:t>jw</a:t>
            </a:r>
            <a:r>
              <a:rPr lang="en-US" dirty="0" smtClean="0"/>
              <a:t>)=1+jw</a:t>
            </a:r>
            <a:endParaRPr lang="fr-FR" dirty="0"/>
          </a:p>
        </p:txBody>
      </p:sp>
      <p:sp>
        <p:nvSpPr>
          <p:cNvPr id="6" name="Rectangle 5"/>
          <p:cNvSpPr/>
          <p:nvPr/>
        </p:nvSpPr>
        <p:spPr>
          <a:xfrm>
            <a:off x="689113" y="526891"/>
            <a:ext cx="10591494" cy="1200329"/>
          </a:xfrm>
          <a:prstGeom prst="rect">
            <a:avLst/>
          </a:prstGeom>
        </p:spPr>
        <p:txBody>
          <a:bodyPr wrap="square">
            <a:spAutoFit/>
          </a:bodyPr>
          <a:lstStyle/>
          <a:p>
            <a:r>
              <a:rPr lang="fr-FR" dirty="0"/>
              <a:t> </a:t>
            </a:r>
            <a:r>
              <a:rPr lang="fr-FR" dirty="0" smtClean="0"/>
              <a:t>the </a:t>
            </a:r>
            <a:r>
              <a:rPr lang="fr-FR" dirty="0" smtClean="0">
                <a:solidFill>
                  <a:schemeClr val="accent6"/>
                </a:solidFill>
              </a:rPr>
              <a:t>NYQUIST </a:t>
            </a:r>
            <a:r>
              <a:rPr lang="fr-FR" dirty="0">
                <a:solidFill>
                  <a:schemeClr val="accent6"/>
                </a:solidFill>
              </a:rPr>
              <a:t>plot </a:t>
            </a:r>
            <a:r>
              <a:rPr lang="fr-FR" dirty="0" smtClean="0"/>
              <a:t>use a </a:t>
            </a:r>
            <a:r>
              <a:rPr lang="fr-FR" dirty="0" err="1" smtClean="0"/>
              <a:t>upper</a:t>
            </a:r>
            <a:r>
              <a:rPr lang="fr-FR" dirty="0" smtClean="0"/>
              <a:t> </a:t>
            </a:r>
            <a:r>
              <a:rPr lang="fr-FR" dirty="0" err="1" smtClean="0"/>
              <a:t>half</a:t>
            </a:r>
            <a:r>
              <a:rPr lang="fr-FR" dirty="0" smtClean="0"/>
              <a:t> : </a:t>
            </a:r>
            <a:r>
              <a:rPr lang="fr-FR" dirty="0" err="1" smtClean="0"/>
              <a:t>it</a:t>
            </a:r>
            <a:r>
              <a:rPr lang="fr-FR" dirty="0" smtClean="0"/>
              <a:t> </a:t>
            </a:r>
            <a:r>
              <a:rPr lang="fr-FR" dirty="0" err="1" smtClean="0"/>
              <a:t>is</a:t>
            </a:r>
            <a:r>
              <a:rPr lang="fr-FR" dirty="0" smtClean="0"/>
              <a:t> a </a:t>
            </a:r>
            <a:r>
              <a:rPr lang="fr-FR" dirty="0" err="1" smtClean="0"/>
              <a:t>mirror</a:t>
            </a:r>
            <a:r>
              <a:rPr lang="fr-FR" dirty="0" smtClean="0"/>
              <a:t> image of the </a:t>
            </a:r>
            <a:r>
              <a:rPr lang="fr-FR" dirty="0" err="1" smtClean="0"/>
              <a:t>lower</a:t>
            </a:r>
            <a:r>
              <a:rPr lang="fr-FR" dirty="0" smtClean="0"/>
              <a:t> </a:t>
            </a:r>
            <a:r>
              <a:rPr lang="fr-FR" dirty="0" err="1" smtClean="0"/>
              <a:t>half</a:t>
            </a:r>
            <a:r>
              <a:rPr lang="fr-FR" dirty="0" smtClean="0"/>
              <a:t>, and </a:t>
            </a:r>
            <a:r>
              <a:rPr lang="fr-FR" dirty="0" err="1" smtClean="0"/>
              <a:t>it</a:t>
            </a:r>
            <a:r>
              <a:rPr lang="fr-FR" dirty="0" smtClean="0"/>
              <a:t> shows the </a:t>
            </a:r>
            <a:r>
              <a:rPr lang="fr-FR" dirty="0" err="1" smtClean="0"/>
              <a:t>response</a:t>
            </a:r>
            <a:r>
              <a:rPr lang="fr-FR" dirty="0" smtClean="0"/>
              <a:t> for </a:t>
            </a:r>
            <a:r>
              <a:rPr lang="fr-FR" dirty="0" err="1" smtClean="0"/>
              <a:t>negative</a:t>
            </a:r>
            <a:r>
              <a:rPr lang="fr-FR" dirty="0" smtClean="0"/>
              <a:t> </a:t>
            </a:r>
            <a:r>
              <a:rPr lang="fr-FR" dirty="0" err="1" smtClean="0"/>
              <a:t>frequencies</a:t>
            </a:r>
            <a:r>
              <a:rPr lang="fr-FR" dirty="0" smtClean="0"/>
              <a:t>, </a:t>
            </a:r>
            <a:r>
              <a:rPr lang="fr-FR" dirty="0" err="1" smtClean="0"/>
              <a:t>which</a:t>
            </a:r>
            <a:r>
              <a:rPr lang="fr-FR" dirty="0" smtClean="0"/>
              <a:t> are </a:t>
            </a:r>
            <a:r>
              <a:rPr lang="fr-FR" dirty="0" err="1" smtClean="0"/>
              <a:t>typically</a:t>
            </a:r>
            <a:r>
              <a:rPr lang="fr-FR" dirty="0" smtClean="0"/>
              <a:t> not </a:t>
            </a:r>
            <a:r>
              <a:rPr lang="fr-FR" dirty="0" err="1" smtClean="0"/>
              <a:t>shown</a:t>
            </a:r>
            <a:r>
              <a:rPr lang="fr-FR" dirty="0" smtClean="0"/>
              <a:t> on the </a:t>
            </a:r>
            <a:r>
              <a:rPr lang="fr-FR" dirty="0" err="1" smtClean="0"/>
              <a:t>bode</a:t>
            </a:r>
            <a:r>
              <a:rPr lang="fr-FR" dirty="0" smtClean="0"/>
              <a:t> plot.</a:t>
            </a:r>
          </a:p>
          <a:p>
            <a:r>
              <a:rPr lang="fr-FR" dirty="0" err="1" smtClean="0"/>
              <a:t>Also</a:t>
            </a:r>
            <a:r>
              <a:rPr lang="fr-FR" dirty="0" smtClean="0"/>
              <a:t> notice the </a:t>
            </a:r>
            <a:r>
              <a:rPr lang="fr-FR" dirty="0" err="1" smtClean="0"/>
              <a:t>critical</a:t>
            </a:r>
            <a:r>
              <a:rPr lang="fr-FR" dirty="0" smtClean="0"/>
              <a:t> point, the one </a:t>
            </a:r>
            <a:r>
              <a:rPr lang="fr-FR" dirty="0" err="1" smtClean="0"/>
              <a:t>we’re</a:t>
            </a:r>
            <a:r>
              <a:rPr lang="fr-FR" dirty="0" smtClean="0"/>
              <a:t> </a:t>
            </a:r>
            <a:r>
              <a:rPr lang="fr-FR" dirty="0" err="1" smtClean="0"/>
              <a:t>trying</a:t>
            </a:r>
            <a:r>
              <a:rPr lang="fr-FR" dirty="0" smtClean="0"/>
              <a:t> to </a:t>
            </a:r>
            <a:r>
              <a:rPr lang="fr-FR" dirty="0" err="1" smtClean="0"/>
              <a:t>avoid</a:t>
            </a:r>
            <a:r>
              <a:rPr lang="fr-FR" dirty="0" smtClean="0"/>
              <a:t> for oscillations. </a:t>
            </a:r>
            <a:r>
              <a:rPr lang="fr-FR" dirty="0" err="1" smtClean="0"/>
              <a:t>It’s</a:t>
            </a:r>
            <a:r>
              <a:rPr lang="fr-FR" dirty="0" smtClean="0"/>
              <a:t> </a:t>
            </a:r>
            <a:r>
              <a:rPr lang="fr-FR" dirty="0" err="1" smtClean="0"/>
              <a:t>just</a:t>
            </a:r>
            <a:r>
              <a:rPr lang="fr-FR" dirty="0" smtClean="0"/>
              <a:t> a single point on a </a:t>
            </a:r>
            <a:r>
              <a:rPr lang="fr-FR" dirty="0" err="1" smtClean="0"/>
              <a:t>Nyquist</a:t>
            </a:r>
            <a:r>
              <a:rPr lang="fr-FR" dirty="0" smtClean="0"/>
              <a:t> plot, and </a:t>
            </a:r>
            <a:r>
              <a:rPr lang="fr-FR" dirty="0" err="1" smtClean="0"/>
              <a:t>it</a:t>
            </a:r>
            <a:r>
              <a:rPr lang="fr-FR" dirty="0" smtClean="0"/>
              <a:t> corresponds to </a:t>
            </a:r>
            <a:r>
              <a:rPr lang="fr-FR" dirty="0" err="1" smtClean="0"/>
              <a:t>negative</a:t>
            </a:r>
            <a:r>
              <a:rPr lang="fr-FR" dirty="0" smtClean="0"/>
              <a:t> 180°and a gain of 1.</a:t>
            </a:r>
            <a:endParaRPr lang="fr-FR" dirty="0"/>
          </a:p>
        </p:txBody>
      </p:sp>
      <p:pic>
        <p:nvPicPr>
          <p:cNvPr id="4" name="Image 3"/>
          <p:cNvPicPr>
            <a:picLocks noChangeAspect="1"/>
          </p:cNvPicPr>
          <p:nvPr/>
        </p:nvPicPr>
        <p:blipFill>
          <a:blip r:embed="rId2"/>
          <a:stretch>
            <a:fillRect/>
          </a:stretch>
        </p:blipFill>
        <p:spPr>
          <a:xfrm>
            <a:off x="6716674" y="3777943"/>
            <a:ext cx="2514818" cy="2419560"/>
          </a:xfrm>
          <a:prstGeom prst="rect">
            <a:avLst/>
          </a:prstGeom>
        </p:spPr>
      </p:pic>
      <p:pic>
        <p:nvPicPr>
          <p:cNvPr id="5" name="Image 4"/>
          <p:cNvPicPr>
            <a:picLocks noChangeAspect="1"/>
          </p:cNvPicPr>
          <p:nvPr/>
        </p:nvPicPr>
        <p:blipFill>
          <a:blip r:embed="rId3"/>
          <a:stretch>
            <a:fillRect/>
          </a:stretch>
        </p:blipFill>
        <p:spPr>
          <a:xfrm>
            <a:off x="3018007" y="3793185"/>
            <a:ext cx="3208298" cy="2389077"/>
          </a:xfrm>
          <a:prstGeom prst="rect">
            <a:avLst/>
          </a:prstGeom>
        </p:spPr>
      </p:pic>
    </p:spTree>
    <p:extLst>
      <p:ext uri="{BB962C8B-B14F-4D97-AF65-F5344CB8AC3E}">
        <p14:creationId xmlns:p14="http://schemas.microsoft.com/office/powerpoint/2010/main" val="285169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4212" y="562866"/>
            <a:ext cx="5968301" cy="369332"/>
          </a:xfrm>
          <a:prstGeom prst="rect">
            <a:avLst/>
          </a:prstGeom>
        </p:spPr>
        <p:txBody>
          <a:bodyPr wrap="none">
            <a:spAutoFit/>
          </a:bodyPr>
          <a:lstStyle/>
          <a:p>
            <a:r>
              <a:rPr lang="en-US" dirty="0">
                <a:solidFill>
                  <a:schemeClr val="bg1"/>
                </a:solidFill>
              </a:rPr>
              <a:t>Assuming that the first-order term is in denominator: </a:t>
            </a:r>
            <a:endParaRPr lang="fr-FR" dirty="0">
              <a:solidFill>
                <a:schemeClr val="bg1"/>
              </a:solidFill>
            </a:endParaRPr>
          </a:p>
        </p:txBody>
      </p:sp>
      <mc:AlternateContent xmlns:mc="http://schemas.openxmlformats.org/markup-compatibility/2006">
        <mc:Choice xmlns:a14="http://schemas.microsoft.com/office/drawing/2010/main" Requires="a14">
          <p:sp>
            <p:nvSpPr>
              <p:cNvPr id="2" name="Rectangle 1"/>
              <p:cNvSpPr/>
              <p:nvPr/>
            </p:nvSpPr>
            <p:spPr>
              <a:xfrm>
                <a:off x="2399641" y="1223131"/>
                <a:ext cx="5436104" cy="541367"/>
              </a:xfrm>
              <a:prstGeom prst="rect">
                <a:avLst/>
              </a:prstGeom>
            </p:spPr>
            <p:txBody>
              <a:bodyPr wrap="none">
                <a:spAutoFit/>
              </a:bodyPr>
              <a:lstStyle/>
              <a:p>
                <a:r>
                  <a:rPr lang="fr-FR" dirty="0" smtClean="0"/>
                  <a:t>T(p)=</a:t>
                </a:r>
                <a14:m>
                  <m:oMath xmlns:m="http://schemas.openxmlformats.org/officeDocument/2006/math">
                    <m:f>
                      <m:fPr>
                        <m:ctrlPr>
                          <a:rPr lang="fr-FR" i="1">
                            <a:latin typeface="Cambria Math" panose="02040503050406030204" pitchFamily="18" charset="0"/>
                          </a:rPr>
                        </m:ctrlPr>
                      </m:fPr>
                      <m:num>
                        <m:r>
                          <a:rPr lang="fr-FR" b="0" i="1" smtClean="0">
                            <a:latin typeface="Cambria Math" panose="02040503050406030204" pitchFamily="18" charset="0"/>
                          </a:rPr>
                          <m:t>1</m:t>
                        </m:r>
                      </m:num>
                      <m:den>
                        <m:r>
                          <a:rPr lang="fr-FR" i="1">
                            <a:latin typeface="Cambria Math" panose="02040503050406030204" pitchFamily="18" charset="0"/>
                          </a:rPr>
                          <m:t>1+</m:t>
                        </m:r>
                        <m:r>
                          <a:rPr lang="fr-FR" b="0" i="1" smtClean="0">
                            <a:latin typeface="Cambria Math" panose="02040503050406030204" pitchFamily="18" charset="0"/>
                          </a:rPr>
                          <m:t>𝑝</m:t>
                        </m:r>
                      </m:den>
                    </m:f>
                  </m:oMath>
                </a14:m>
                <a:r>
                  <a:rPr lang="fr-FR" dirty="0" smtClean="0"/>
                  <a:t>			</a:t>
                </a:r>
                <a:r>
                  <a:rPr lang="fr-FR" dirty="0"/>
                  <a:t>T(</a:t>
                </a:r>
                <a:r>
                  <a:rPr lang="fr-FR" dirty="0" err="1"/>
                  <a:t>jw</a:t>
                </a:r>
                <a:r>
                  <a:rPr lang="fr-FR" dirty="0"/>
                  <a:t>)=</a:t>
                </a:r>
                <a14:m>
                  <m:oMath xmlns:m="http://schemas.openxmlformats.org/officeDocument/2006/math">
                    <m:f>
                      <m:fPr>
                        <m:ctrlPr>
                          <a:rPr lang="fr-FR" i="1">
                            <a:latin typeface="Cambria Math" panose="02040503050406030204" pitchFamily="18" charset="0"/>
                          </a:rPr>
                        </m:ctrlPr>
                      </m:fPr>
                      <m:num>
                        <m:r>
                          <a:rPr lang="fr-FR" b="0" i="1" smtClean="0">
                            <a:latin typeface="Cambria Math" panose="02040503050406030204" pitchFamily="18" charset="0"/>
                          </a:rPr>
                          <m:t>1</m:t>
                        </m:r>
                      </m:num>
                      <m:den>
                        <m:r>
                          <a:rPr lang="fr-FR" i="1">
                            <a:latin typeface="Cambria Math" panose="02040503050406030204" pitchFamily="18" charset="0"/>
                          </a:rPr>
                          <m:t>1+</m:t>
                        </m:r>
                        <m:r>
                          <a:rPr lang="fr-FR" i="1">
                            <a:latin typeface="Cambria Math" panose="02040503050406030204" pitchFamily="18" charset="0"/>
                          </a:rPr>
                          <m:t>𝑗𝑤</m:t>
                        </m:r>
                      </m:den>
                    </m:f>
                    <m:r>
                      <a:rPr lang="fr-FR" i="1" smtClean="0">
                        <a:latin typeface="Cambria Math" panose="02040503050406030204" pitchFamily="18" charset="0"/>
                        <a:ea typeface="Cambria Math" panose="02040503050406030204" pitchFamily="18" charset="0"/>
                      </a:rPr>
                      <m:t>×</m:t>
                    </m:r>
                    <m:f>
                      <m:fPr>
                        <m:ctrlPr>
                          <a:rPr lang="fr-FR"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𝑗𝑤</m:t>
                        </m:r>
                      </m:num>
                      <m:den>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𝑗𝑤</m:t>
                        </m:r>
                      </m:den>
                    </m:f>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i="1">
                            <a:latin typeface="Cambria Math" panose="02040503050406030204" pitchFamily="18" charset="0"/>
                            <a:ea typeface="Cambria Math" panose="02040503050406030204" pitchFamily="18" charset="0"/>
                          </a:rPr>
                          <m:t>1+</m:t>
                        </m:r>
                        <m:sSup>
                          <m:sSupPr>
                            <m:ctrlPr>
                              <a:rPr lang="fr-FR" i="1">
                                <a:latin typeface="Cambria Math" panose="02040503050406030204" pitchFamily="18" charset="0"/>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𝑤</m:t>
                            </m:r>
                          </m:e>
                          <m:sup>
                            <m:r>
                              <a:rPr lang="fr-FR" i="1">
                                <a:latin typeface="Cambria Math" panose="02040503050406030204" pitchFamily="18" charset="0"/>
                                <a:ea typeface="Cambria Math" panose="02040503050406030204" pitchFamily="18" charset="0"/>
                              </a:rPr>
                              <m:t>2</m:t>
                            </m:r>
                          </m:sup>
                        </m:sSup>
                      </m:den>
                    </m:f>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𝑗</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𝑤</m:t>
                        </m:r>
                      </m:num>
                      <m:den>
                        <m:r>
                          <a:rPr lang="fr-FR" b="0" i="1" smtClean="0">
                            <a:latin typeface="Cambria Math" panose="02040503050406030204" pitchFamily="18" charset="0"/>
                            <a:ea typeface="Cambria Math" panose="02040503050406030204" pitchFamily="18" charset="0"/>
                          </a:rPr>
                          <m:t>1+</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𝑤</m:t>
                            </m:r>
                          </m:e>
                          <m:sup>
                            <m:r>
                              <a:rPr lang="fr-FR" b="0" i="1" smtClean="0">
                                <a:latin typeface="Cambria Math" panose="02040503050406030204" pitchFamily="18" charset="0"/>
                                <a:ea typeface="Cambria Math" panose="02040503050406030204" pitchFamily="18" charset="0"/>
                              </a:rPr>
                              <m:t>2</m:t>
                            </m:r>
                          </m:sup>
                        </m:sSup>
                      </m:den>
                    </m:f>
                  </m:oMath>
                </a14:m>
                <a:endParaRPr lang="fr-FR" dirty="0"/>
              </a:p>
            </p:txBody>
          </p:sp>
        </mc:Choice>
        <mc:Fallback>
          <p:sp>
            <p:nvSpPr>
              <p:cNvPr id="2" name="Rectangle 1"/>
              <p:cNvSpPr>
                <a:spLocks noRot="1" noChangeAspect="1" noMove="1" noResize="1" noEditPoints="1" noAdjustHandles="1" noChangeArrowheads="1" noChangeShapeType="1" noTextEdit="1"/>
              </p:cNvSpPr>
              <p:nvPr/>
            </p:nvSpPr>
            <p:spPr>
              <a:xfrm>
                <a:off x="2399641" y="1223131"/>
                <a:ext cx="5436104" cy="541367"/>
              </a:xfrm>
              <a:prstGeom prst="rect">
                <a:avLst/>
              </a:prstGeom>
              <a:blipFill>
                <a:blip r:embed="rId2"/>
                <a:stretch>
                  <a:fillRect l="-1010" b="-2273"/>
                </a:stretch>
              </a:blipFill>
            </p:spPr>
            <p:txBody>
              <a:bodyPr/>
              <a:lstStyle/>
              <a:p>
                <a:r>
                  <a:rPr lang="fr-FR">
                    <a:noFill/>
                  </a:rPr>
                  <a:t> </a:t>
                </a:r>
              </a:p>
            </p:txBody>
          </p:sp>
        </mc:Fallback>
      </mc:AlternateContent>
      <p:pic>
        <p:nvPicPr>
          <p:cNvPr id="3" name="Image 2"/>
          <p:cNvPicPr>
            <a:picLocks noChangeAspect="1"/>
          </p:cNvPicPr>
          <p:nvPr/>
        </p:nvPicPr>
        <p:blipFill>
          <a:blip r:embed="rId3"/>
          <a:stretch>
            <a:fillRect/>
          </a:stretch>
        </p:blipFill>
        <p:spPr>
          <a:xfrm>
            <a:off x="6275417" y="3164592"/>
            <a:ext cx="3684589" cy="2743438"/>
          </a:xfrm>
          <a:prstGeom prst="rect">
            <a:avLst/>
          </a:prstGeom>
        </p:spPr>
      </p:pic>
      <p:pic>
        <p:nvPicPr>
          <p:cNvPr id="4" name="Image 3"/>
          <p:cNvPicPr>
            <a:picLocks noChangeAspect="1"/>
          </p:cNvPicPr>
          <p:nvPr/>
        </p:nvPicPr>
        <p:blipFill>
          <a:blip r:embed="rId4"/>
          <a:stretch>
            <a:fillRect/>
          </a:stretch>
        </p:blipFill>
        <p:spPr>
          <a:xfrm>
            <a:off x="1446438" y="2942385"/>
            <a:ext cx="3619814" cy="2686283"/>
          </a:xfrm>
          <a:prstGeom prst="rect">
            <a:avLst/>
          </a:prstGeom>
        </p:spPr>
      </p:pic>
    </p:spTree>
    <p:extLst>
      <p:ext uri="{BB962C8B-B14F-4D97-AF65-F5344CB8AC3E}">
        <p14:creationId xmlns:p14="http://schemas.microsoft.com/office/powerpoint/2010/main" val="199475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642" y="957750"/>
            <a:ext cx="11208616" cy="1200329"/>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bg1"/>
                </a:solidFill>
              </a:rPr>
              <a:t>H(</a:t>
            </a:r>
            <a:r>
              <a:rPr lang="en-US" dirty="0" err="1">
                <a:solidFill>
                  <a:schemeClr val="bg1"/>
                </a:solidFill>
              </a:rPr>
              <a:t>jω</a:t>
            </a:r>
            <a:r>
              <a:rPr lang="en-US" dirty="0">
                <a:solidFill>
                  <a:schemeClr val="bg1"/>
                </a:solidFill>
              </a:rPr>
              <a:t>) is therefore a complex number with </a:t>
            </a:r>
            <a:r>
              <a:rPr lang="en-US" dirty="0" smtClean="0">
                <a:solidFill>
                  <a:schemeClr val="bg1"/>
                </a:solidFill>
              </a:rPr>
              <a:t>magnitude </a:t>
            </a:r>
            <a:r>
              <a:rPr lang="en-US" dirty="0">
                <a:solidFill>
                  <a:schemeClr val="bg1"/>
                </a:solidFill>
              </a:rPr>
              <a:t>S0/E0 and argument φ</a:t>
            </a:r>
            <a:r>
              <a:rPr lang="en-US" dirty="0" smtClean="0">
                <a:solidFill>
                  <a:schemeClr val="bg1"/>
                </a:solidFill>
              </a:rPr>
              <a:t>.</a:t>
            </a:r>
          </a:p>
          <a:p>
            <a:pPr marL="285750" indent="-285750" algn="just">
              <a:buFont typeface="Arial" panose="020B0604020202020204" pitchFamily="34" charset="0"/>
              <a:buChar char="•"/>
            </a:pPr>
            <a:r>
              <a:rPr lang="en-US" dirty="0" smtClean="0">
                <a:solidFill>
                  <a:schemeClr val="bg1"/>
                </a:solidFill>
              </a:rPr>
              <a:t>H(</a:t>
            </a:r>
            <a:r>
              <a:rPr lang="en-US" dirty="0" err="1" smtClean="0">
                <a:solidFill>
                  <a:schemeClr val="bg1"/>
                </a:solidFill>
              </a:rPr>
              <a:t>jω</a:t>
            </a:r>
            <a:r>
              <a:rPr lang="en-US" dirty="0">
                <a:solidFill>
                  <a:schemeClr val="bg1"/>
                </a:solidFill>
              </a:rPr>
              <a:t>) is called the system's frequency response and characterizes it completely. </a:t>
            </a:r>
            <a:endParaRPr lang="en-US" dirty="0" smtClean="0">
              <a:solidFill>
                <a:schemeClr val="bg1"/>
              </a:solidFill>
            </a:endParaRPr>
          </a:p>
          <a:p>
            <a:pPr marL="285750" indent="-285750" algn="just">
              <a:buFont typeface="Arial" panose="020B0604020202020204" pitchFamily="34" charset="0"/>
              <a:buChar char="•"/>
            </a:pPr>
            <a:r>
              <a:rPr lang="en-US" dirty="0" smtClean="0">
                <a:solidFill>
                  <a:schemeClr val="bg1"/>
                </a:solidFill>
              </a:rPr>
              <a:t>There's </a:t>
            </a:r>
            <a:r>
              <a:rPr lang="en-US" dirty="0">
                <a:solidFill>
                  <a:schemeClr val="bg1"/>
                </a:solidFill>
              </a:rPr>
              <a:t>no longer any need to solve the system's input/output differential equation to know its response to a harmonic input.</a:t>
            </a:r>
            <a:endParaRPr lang="fr-FR" dirty="0">
              <a:solidFill>
                <a:schemeClr val="bg1"/>
              </a:solidFill>
            </a:endParaRPr>
          </a:p>
        </p:txBody>
      </p:sp>
      <p:sp>
        <p:nvSpPr>
          <p:cNvPr id="7" name="Rectangle 6"/>
          <p:cNvSpPr/>
          <p:nvPr/>
        </p:nvSpPr>
        <p:spPr>
          <a:xfrm>
            <a:off x="454314" y="2435078"/>
            <a:ext cx="11253492" cy="646331"/>
          </a:xfrm>
          <a:prstGeom prst="rect">
            <a:avLst/>
          </a:prstGeom>
        </p:spPr>
        <p:txBody>
          <a:bodyPr wrap="square">
            <a:spAutoFit/>
          </a:bodyPr>
          <a:lstStyle/>
          <a:p>
            <a:pPr algn="just"/>
            <a:r>
              <a:rPr lang="en-US" dirty="0">
                <a:solidFill>
                  <a:schemeClr val="bg1"/>
                </a:solidFill>
              </a:rPr>
              <a:t>Using transfer </a:t>
            </a:r>
            <a:r>
              <a:rPr lang="en-US" dirty="0" smtClean="0">
                <a:solidFill>
                  <a:schemeClr val="bg1"/>
                </a:solidFill>
              </a:rPr>
              <a:t>plot, </a:t>
            </a:r>
            <a:r>
              <a:rPr lang="en-US" dirty="0">
                <a:solidFill>
                  <a:schemeClr val="bg1"/>
                </a:solidFill>
              </a:rPr>
              <a:t>we can predict the stability of closed-loop systems from their open-loop transfer functions.</a:t>
            </a:r>
            <a:endParaRPr lang="fr-FR" dirty="0">
              <a:solidFill>
                <a:schemeClr val="bg1"/>
              </a:solidFill>
            </a:endParaRPr>
          </a:p>
        </p:txBody>
      </p:sp>
      <p:sp>
        <p:nvSpPr>
          <p:cNvPr id="8" name="Rectangle 7"/>
          <p:cNvSpPr/>
          <p:nvPr/>
        </p:nvSpPr>
        <p:spPr>
          <a:xfrm>
            <a:off x="454313" y="3187408"/>
            <a:ext cx="11346891" cy="646331"/>
          </a:xfrm>
          <a:prstGeom prst="rect">
            <a:avLst/>
          </a:prstGeom>
        </p:spPr>
        <p:txBody>
          <a:bodyPr wrap="square">
            <a:spAutoFit/>
          </a:bodyPr>
          <a:lstStyle/>
          <a:p>
            <a:pPr algn="just"/>
            <a:r>
              <a:rPr lang="en-US" dirty="0">
                <a:solidFill>
                  <a:schemeClr val="bg1"/>
                </a:solidFill>
              </a:rPr>
              <a:t>These </a:t>
            </a:r>
            <a:r>
              <a:rPr lang="en-US" dirty="0" smtClean="0">
                <a:solidFill>
                  <a:schemeClr val="bg1"/>
                </a:solidFill>
              </a:rPr>
              <a:t>plots </a:t>
            </a:r>
            <a:r>
              <a:rPr lang="en-US" dirty="0">
                <a:solidFill>
                  <a:schemeClr val="bg1"/>
                </a:solidFill>
              </a:rPr>
              <a:t>enable stability measurements to be carried out and gain and phase margins to be defined, representing the safety margins of a </a:t>
            </a:r>
            <a:r>
              <a:rPr lang="en-US" dirty="0" smtClean="0">
                <a:solidFill>
                  <a:schemeClr val="bg1"/>
                </a:solidFill>
              </a:rPr>
              <a:t>control </a:t>
            </a:r>
            <a:r>
              <a:rPr lang="en-US" dirty="0">
                <a:solidFill>
                  <a:schemeClr val="bg1"/>
                </a:solidFill>
              </a:rPr>
              <a:t>system.</a:t>
            </a:r>
            <a:endParaRPr lang="fr-FR" dirty="0">
              <a:solidFill>
                <a:schemeClr val="bg1"/>
              </a:solidFill>
            </a:endParaRPr>
          </a:p>
        </p:txBody>
      </p:sp>
      <p:sp>
        <p:nvSpPr>
          <p:cNvPr id="5" name="Rectangle 4"/>
          <p:cNvSpPr/>
          <p:nvPr/>
        </p:nvSpPr>
        <p:spPr>
          <a:xfrm>
            <a:off x="550694" y="3952617"/>
            <a:ext cx="10178602" cy="369332"/>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bg1"/>
                </a:solidFill>
              </a:rPr>
              <a:t>We use the semi-logarithmic scale to </a:t>
            </a:r>
            <a:r>
              <a:rPr lang="en-US" dirty="0" smtClean="0">
                <a:solidFill>
                  <a:schemeClr val="bg1"/>
                </a:solidFill>
              </a:rPr>
              <a:t>plot </a:t>
            </a:r>
            <a:r>
              <a:rPr lang="en-US" dirty="0">
                <a:solidFill>
                  <a:schemeClr val="bg1"/>
                </a:solidFill>
              </a:rPr>
              <a:t>gain and phase curves.</a:t>
            </a:r>
            <a:endParaRPr lang="fr-FR" dirty="0">
              <a:solidFill>
                <a:schemeClr val="bg1"/>
              </a:solidFill>
            </a:endParaRPr>
          </a:p>
        </p:txBody>
      </p:sp>
      <p:sp>
        <p:nvSpPr>
          <p:cNvPr id="9" name="Rectangle 8"/>
          <p:cNvSpPr/>
          <p:nvPr/>
        </p:nvSpPr>
        <p:spPr>
          <a:xfrm>
            <a:off x="550694" y="4558737"/>
            <a:ext cx="11157112" cy="369332"/>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bg1"/>
                </a:solidFill>
              </a:rPr>
              <a:t>A </a:t>
            </a:r>
            <a:r>
              <a:rPr lang="en-US" dirty="0" smtClean="0">
                <a:solidFill>
                  <a:schemeClr val="bg1"/>
                </a:solidFill>
              </a:rPr>
              <a:t>semi-logarithmic </a:t>
            </a:r>
            <a:r>
              <a:rPr lang="en-US" dirty="0">
                <a:solidFill>
                  <a:schemeClr val="bg1"/>
                </a:solidFill>
              </a:rPr>
              <a:t>plot/graph has one axis on a logarithmic scale, the other on a linear scale</a:t>
            </a:r>
            <a:endParaRPr lang="fr-FR" dirty="0">
              <a:solidFill>
                <a:schemeClr val="bg1"/>
              </a:solidFill>
            </a:endParaRPr>
          </a:p>
        </p:txBody>
      </p:sp>
    </p:spTree>
    <p:extLst>
      <p:ext uri="{BB962C8B-B14F-4D97-AF65-F5344CB8AC3E}">
        <p14:creationId xmlns:p14="http://schemas.microsoft.com/office/powerpoint/2010/main" val="3574320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80180" y="4569726"/>
            <a:ext cx="5940364" cy="1498600"/>
          </a:xfrm>
        </p:spPr>
        <p:txBody>
          <a:bodyPr/>
          <a:lstStyle/>
          <a:p>
            <a:r>
              <a:rPr lang="en-US" dirty="0"/>
              <a:t>The polar plot of this transfer function is a semicircle as the frequency ω is varied from zero to infinity, as shown in </a:t>
            </a:r>
            <a:r>
              <a:rPr lang="en-US" dirty="0" smtClean="0"/>
              <a:t>Fig. </a:t>
            </a:r>
            <a:r>
              <a:rPr lang="en-US" dirty="0"/>
              <a:t>The center is located at 0.5 on the real axis, and the radius is equal to 0.5.</a:t>
            </a:r>
            <a:endParaRPr lang="fr-FR" dirty="0"/>
          </a:p>
        </p:txBody>
      </p:sp>
      <p:pic>
        <p:nvPicPr>
          <p:cNvPr id="4" name="Image 3"/>
          <p:cNvPicPr>
            <a:picLocks noChangeAspect="1"/>
          </p:cNvPicPr>
          <p:nvPr/>
        </p:nvPicPr>
        <p:blipFill>
          <a:blip r:embed="rId2"/>
          <a:stretch>
            <a:fillRect/>
          </a:stretch>
        </p:blipFill>
        <p:spPr>
          <a:xfrm>
            <a:off x="1938824" y="3383806"/>
            <a:ext cx="3562659" cy="666808"/>
          </a:xfrm>
          <a:prstGeom prst="rect">
            <a:avLst/>
          </a:prstGeom>
        </p:spPr>
      </p:pic>
      <p:pic>
        <p:nvPicPr>
          <p:cNvPr id="5" name="Image 4"/>
          <p:cNvPicPr>
            <a:picLocks noChangeAspect="1"/>
          </p:cNvPicPr>
          <p:nvPr/>
        </p:nvPicPr>
        <p:blipFill>
          <a:blip r:embed="rId3"/>
          <a:stretch>
            <a:fillRect/>
          </a:stretch>
        </p:blipFill>
        <p:spPr>
          <a:xfrm>
            <a:off x="6950546" y="2675885"/>
            <a:ext cx="4517331" cy="3517593"/>
          </a:xfrm>
          <a:prstGeom prst="rect">
            <a:avLst/>
          </a:prstGeom>
        </p:spPr>
      </p:pic>
      <p:pic>
        <p:nvPicPr>
          <p:cNvPr id="7" name="Image 6"/>
          <p:cNvPicPr>
            <a:picLocks noChangeAspect="1"/>
          </p:cNvPicPr>
          <p:nvPr/>
        </p:nvPicPr>
        <p:blipFill>
          <a:blip r:embed="rId4"/>
          <a:stretch>
            <a:fillRect/>
          </a:stretch>
        </p:blipFill>
        <p:spPr>
          <a:xfrm>
            <a:off x="2310672" y="1158026"/>
            <a:ext cx="7347866" cy="847831"/>
          </a:xfrm>
          <a:prstGeom prst="rect">
            <a:avLst/>
          </a:prstGeom>
        </p:spPr>
      </p:pic>
    </p:spTree>
    <p:extLst>
      <p:ext uri="{BB962C8B-B14F-4D97-AF65-F5344CB8AC3E}">
        <p14:creationId xmlns:p14="http://schemas.microsoft.com/office/powerpoint/2010/main" val="1935468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46606" y="1645808"/>
            <a:ext cx="5690444" cy="3792886"/>
          </a:xfrm>
        </p:spPr>
        <p:txBody>
          <a:bodyPr>
            <a:normAutofit/>
          </a:bodyPr>
          <a:lstStyle/>
          <a:p>
            <a:r>
              <a:rPr lang="en-US" dirty="0"/>
              <a:t>This curve should be graduated in pulses, with the arrow indicating increasing direction</a:t>
            </a:r>
            <a:r>
              <a:rPr lang="en-US" dirty="0" smtClean="0"/>
              <a:t>.</a:t>
            </a:r>
          </a:p>
          <a:p>
            <a:r>
              <a:rPr lang="en-US" dirty="0" smtClean="0"/>
              <a:t>At </a:t>
            </a:r>
            <a:r>
              <a:rPr lang="en-US" dirty="0"/>
              <a:t>very low frequencies, the phase shift is zero and the amplitude is K. The breaking pulse </a:t>
            </a:r>
            <a:r>
              <a:rPr lang="en-US" dirty="0" err="1"/>
              <a:t>ωo</a:t>
            </a:r>
            <a:r>
              <a:rPr lang="en-US" dirty="0"/>
              <a:t> = 1/T: this corresponds to the point with abscissa K/2 and ordinate K/2 (the point where the semicircle turns back). </a:t>
            </a:r>
            <a:r>
              <a:rPr lang="en-US" dirty="0" smtClean="0"/>
              <a:t>At </a:t>
            </a:r>
            <a:r>
              <a:rPr lang="en-US" dirty="0"/>
              <a:t>this point, phase (polar angle) = - π/4. </a:t>
            </a:r>
            <a:endParaRPr lang="en-US" dirty="0" smtClean="0"/>
          </a:p>
          <a:p>
            <a:r>
              <a:rPr lang="en-US" dirty="0" smtClean="0"/>
              <a:t>At </a:t>
            </a:r>
            <a:r>
              <a:rPr lang="en-US" dirty="0"/>
              <a:t>high frequencies, gain tends towards 0: point (0,0) on the diagram (this point is never reached, as it corresponds to an infinite pulsation). Phase tends towards -π/2 </a:t>
            </a:r>
            <a:endParaRPr lang="fr-FR" dirty="0"/>
          </a:p>
        </p:txBody>
      </p:sp>
      <p:pic>
        <p:nvPicPr>
          <p:cNvPr id="4" name="Image 3"/>
          <p:cNvPicPr>
            <a:picLocks noChangeAspect="1"/>
          </p:cNvPicPr>
          <p:nvPr/>
        </p:nvPicPr>
        <p:blipFill>
          <a:blip r:embed="rId2"/>
          <a:stretch>
            <a:fillRect/>
          </a:stretch>
        </p:blipFill>
        <p:spPr>
          <a:xfrm>
            <a:off x="6340559" y="993264"/>
            <a:ext cx="5748410" cy="4555935"/>
          </a:xfrm>
          <a:prstGeom prst="rect">
            <a:avLst/>
          </a:prstGeom>
        </p:spPr>
      </p:pic>
      <p:sp>
        <p:nvSpPr>
          <p:cNvPr id="5" name="Rectangle 4"/>
          <p:cNvSpPr/>
          <p:nvPr/>
        </p:nvSpPr>
        <p:spPr>
          <a:xfrm>
            <a:off x="6443590" y="6100223"/>
            <a:ext cx="5989209" cy="369332"/>
          </a:xfrm>
          <a:prstGeom prst="rect">
            <a:avLst/>
          </a:prstGeom>
        </p:spPr>
        <p:txBody>
          <a:bodyPr wrap="square">
            <a:spAutoFit/>
          </a:bodyPr>
          <a:lstStyle/>
          <a:p>
            <a:r>
              <a:rPr lang="en-US" dirty="0">
                <a:solidFill>
                  <a:schemeClr val="bg1"/>
                </a:solidFill>
              </a:rPr>
              <a:t>ATTENTION: gain is not expressed in decibels</a:t>
            </a:r>
            <a:endParaRPr lang="fr-FR" dirty="0">
              <a:solidFill>
                <a:schemeClr val="bg1"/>
              </a:solidFill>
            </a:endParaRPr>
          </a:p>
        </p:txBody>
      </p:sp>
      <p:sp>
        <p:nvSpPr>
          <p:cNvPr id="6" name="Espace réservé du texte 2"/>
          <p:cNvSpPr txBox="1">
            <a:spLocks/>
          </p:cNvSpPr>
          <p:nvPr/>
        </p:nvSpPr>
        <p:spPr>
          <a:xfrm>
            <a:off x="409791" y="278315"/>
            <a:ext cx="8534400" cy="14986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fr-FR" dirty="0" smtClean="0"/>
              <a:t>In </a:t>
            </a:r>
            <a:r>
              <a:rPr lang="fr-FR" dirty="0" err="1" smtClean="0"/>
              <a:t>general</a:t>
            </a:r>
            <a:r>
              <a:rPr lang="fr-FR" dirty="0" smtClean="0"/>
              <a:t>,</a:t>
            </a:r>
            <a:endParaRPr lang="fr-FR" dirty="0">
              <a:solidFill>
                <a:schemeClr val="bg1"/>
              </a:solidFill>
            </a:endParaRPr>
          </a:p>
        </p:txBody>
      </p:sp>
    </p:spTree>
    <p:extLst>
      <p:ext uri="{BB962C8B-B14F-4D97-AF65-F5344CB8AC3E}">
        <p14:creationId xmlns:p14="http://schemas.microsoft.com/office/powerpoint/2010/main" val="1943256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503908" y="374561"/>
                <a:ext cx="11177230" cy="1498600"/>
              </a:xfrm>
            </p:spPr>
            <p:txBody>
              <a:bodyPr>
                <a:normAutofit/>
              </a:bodyPr>
              <a:lstStyle/>
              <a:p>
                <a:r>
                  <a:rPr lang="fr-FR" dirty="0" err="1" smtClean="0"/>
                  <a:t>Example</a:t>
                </a:r>
                <a:r>
                  <a:rPr lang="fr-FR" dirty="0" smtClean="0"/>
                  <a:t> </a:t>
                </a:r>
                <a:r>
                  <a:rPr lang="fr-FR" dirty="0"/>
                  <a:t>1 : </a:t>
                </a:r>
                <a:r>
                  <a:rPr lang="en-US" dirty="0"/>
                  <a:t>RC </a:t>
                </a:r>
                <a:r>
                  <a:rPr lang="en-US" dirty="0" err="1"/>
                  <a:t>quadripole</a:t>
                </a:r>
                <a:r>
                  <a:rPr lang="en-US" dirty="0"/>
                  <a:t> with : R = 1KΩ and C = 10µF with time constant T = R.C = 0.01s.Low-frequency gain K = 1: point (1,0) on diagram</a:t>
                </a:r>
                <a:r>
                  <a:rPr lang="en-US" dirty="0" smtClean="0"/>
                  <a:t>.</a:t>
                </a:r>
              </a:p>
              <a:p>
                <a:r>
                  <a:rPr lang="en-US" dirty="0"/>
                  <a:t>Breakpoint pulse </a:t>
                </a:r>
                <a:r>
                  <a:rPr lang="en-US" dirty="0" err="1"/>
                  <a:t>ωo</a:t>
                </a:r>
                <a:r>
                  <a:rPr lang="en-US" dirty="0"/>
                  <a:t> = </a:t>
                </a:r>
                <a:r>
                  <a:rPr lang="en-US" dirty="0" smtClean="0"/>
                  <a:t>1/</a:t>
                </a:r>
                <a:r>
                  <a:rPr lang="el-GR" dirty="0">
                    <a:ea typeface="Cambria Math" panose="02040503050406030204" pitchFamily="18" charset="0"/>
                  </a:rPr>
                  <a:t> </a:t>
                </a:r>
                <a14:m>
                  <m:oMath xmlns:m="http://schemas.openxmlformats.org/officeDocument/2006/math">
                    <m:r>
                      <m:rPr>
                        <m:nor/>
                      </m:rPr>
                      <a:rPr lang="el-GR" i="1" dirty="0">
                        <a:latin typeface="Cambria Math" panose="02040503050406030204" pitchFamily="18" charset="0"/>
                        <a:ea typeface="Cambria Math" panose="02040503050406030204" pitchFamily="18" charset="0"/>
                      </a:rPr>
                      <m:t>τ</m:t>
                    </m:r>
                  </m:oMath>
                </a14:m>
                <a:r>
                  <a:rPr lang="en-US" dirty="0" smtClean="0"/>
                  <a:t> </a:t>
                </a:r>
                <a:r>
                  <a:rPr lang="en-US" dirty="0"/>
                  <a:t>= 1/0.01 = 100 rad/s. It corresponds to the point with abscissa 1/2. At high frequencies, the gain tends towards 0: point (0,0) on the </a:t>
                </a:r>
                <a:r>
                  <a:rPr lang="en-US" dirty="0" smtClean="0"/>
                  <a:t>diagram.</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503908" y="374561"/>
                <a:ext cx="11177230" cy="1498600"/>
              </a:xfrm>
              <a:blipFill>
                <a:blip r:embed="rId2"/>
                <a:stretch>
                  <a:fillRect l="-491" t="-2033"/>
                </a:stretch>
              </a:blipFill>
            </p:spPr>
            <p:txBody>
              <a:bodyPr/>
              <a:lstStyle/>
              <a:p>
                <a:r>
                  <a:rPr lang="fr-FR">
                    <a:noFill/>
                  </a:rPr>
                  <a:t> </a:t>
                </a:r>
              </a:p>
            </p:txBody>
          </p:sp>
        </mc:Fallback>
      </mc:AlternateContent>
      <p:pic>
        <p:nvPicPr>
          <p:cNvPr id="4" name="Image 3"/>
          <p:cNvPicPr>
            <a:picLocks noChangeAspect="1"/>
          </p:cNvPicPr>
          <p:nvPr/>
        </p:nvPicPr>
        <p:blipFill>
          <a:blip r:embed="rId3"/>
          <a:stretch>
            <a:fillRect/>
          </a:stretch>
        </p:blipFill>
        <p:spPr>
          <a:xfrm>
            <a:off x="3026277" y="1735406"/>
            <a:ext cx="6419661" cy="383245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991318" y="5914228"/>
                <a:ext cx="4958858" cy="515398"/>
              </a:xfrm>
              <a:prstGeom prst="rect">
                <a:avLst/>
              </a:prstGeom>
            </p:spPr>
            <p:txBody>
              <a:bodyPr wrap="none">
                <a:spAutoFit/>
              </a:bodyPr>
              <a:lstStyle/>
              <a:p>
                <a:r>
                  <a:rPr lang="fr-FR" dirty="0" smtClean="0">
                    <a:solidFill>
                      <a:schemeClr val="accent6"/>
                    </a:solidFill>
                  </a:rPr>
                  <a:t>NYQUIST plot of RC circuit </a:t>
                </a:r>
                <a:r>
                  <a:rPr lang="fr-FR" dirty="0" err="1" smtClean="0">
                    <a:solidFill>
                      <a:schemeClr val="accent6"/>
                    </a:solidFill>
                  </a:rPr>
                  <a:t>with</a:t>
                </a:r>
                <a:r>
                  <a:rPr lang="fr-FR" dirty="0" smtClean="0">
                    <a:solidFill>
                      <a:schemeClr val="accent6"/>
                    </a:solidFill>
                  </a:rPr>
                  <a:t> H(p)=</a:t>
                </a:r>
                <a14:m>
                  <m:oMath xmlns:m="http://schemas.openxmlformats.org/officeDocument/2006/math">
                    <m:f>
                      <m:fPr>
                        <m:ctrlPr>
                          <a:rPr lang="fr-FR" i="1" smtClean="0">
                            <a:solidFill>
                              <a:schemeClr val="accent6"/>
                            </a:solidFill>
                            <a:latin typeface="Cambria Math" panose="02040503050406030204" pitchFamily="18" charset="0"/>
                          </a:rPr>
                        </m:ctrlPr>
                      </m:fPr>
                      <m:num>
                        <m:r>
                          <a:rPr lang="fr-FR" b="0" i="1" smtClean="0">
                            <a:solidFill>
                              <a:schemeClr val="accent6"/>
                            </a:solidFill>
                            <a:latin typeface="Cambria Math" panose="02040503050406030204" pitchFamily="18" charset="0"/>
                          </a:rPr>
                          <m:t>1</m:t>
                        </m:r>
                      </m:num>
                      <m:den>
                        <m:r>
                          <a:rPr lang="fr-FR" b="0" i="1" smtClean="0">
                            <a:solidFill>
                              <a:schemeClr val="accent6"/>
                            </a:solidFill>
                            <a:latin typeface="Cambria Math" panose="02040503050406030204" pitchFamily="18" charset="0"/>
                          </a:rPr>
                          <m:t>1+0.01</m:t>
                        </m:r>
                        <m:r>
                          <a:rPr lang="fr-FR" b="0" i="1" smtClean="0">
                            <a:solidFill>
                              <a:schemeClr val="accent6"/>
                            </a:solidFill>
                            <a:latin typeface="Cambria Math" panose="02040503050406030204" pitchFamily="18" charset="0"/>
                          </a:rPr>
                          <m:t>𝑝</m:t>
                        </m:r>
                      </m:den>
                    </m:f>
                  </m:oMath>
                </a14:m>
                <a:r>
                  <a:rPr lang="fr-FR" dirty="0" smtClean="0">
                    <a:solidFill>
                      <a:schemeClr val="accent6"/>
                    </a:solidFill>
                  </a:rPr>
                  <a:t> </a:t>
                </a:r>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3991318" y="5914228"/>
                <a:ext cx="4958858" cy="515398"/>
              </a:xfrm>
              <a:prstGeom prst="rect">
                <a:avLst/>
              </a:prstGeom>
              <a:blipFill>
                <a:blip r:embed="rId4"/>
                <a:stretch>
                  <a:fillRect l="-1107" b="-4706"/>
                </a:stretch>
              </a:blipFill>
            </p:spPr>
            <p:txBody>
              <a:bodyPr/>
              <a:lstStyle/>
              <a:p>
                <a:r>
                  <a:rPr lang="fr-FR">
                    <a:noFill/>
                  </a:rPr>
                  <a:t> </a:t>
                </a:r>
              </a:p>
            </p:txBody>
          </p:sp>
        </mc:Fallback>
      </mc:AlternateContent>
    </p:spTree>
    <p:extLst>
      <p:ext uri="{BB962C8B-B14F-4D97-AF65-F5344CB8AC3E}">
        <p14:creationId xmlns:p14="http://schemas.microsoft.com/office/powerpoint/2010/main" val="183710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4213" y="203558"/>
            <a:ext cx="8534401" cy="736600"/>
          </a:xfrm>
        </p:spPr>
        <p:txBody>
          <a:bodyPr>
            <a:normAutofit fontScale="90000"/>
          </a:bodyPr>
          <a:lstStyle/>
          <a:p>
            <a:r>
              <a:rPr lang="en-US" b="1" dirty="0">
                <a:solidFill>
                  <a:schemeClr val="bg1"/>
                </a:solidFill>
              </a:rPr>
              <a:t>Polar plot of Second-Order term:</a:t>
            </a:r>
            <a:endParaRPr lang="fr-FR" b="1" dirty="0">
              <a:solidFill>
                <a:schemeClr val="bg1"/>
              </a:solidFill>
            </a:endParaRPr>
          </a:p>
        </p:txBody>
      </p:sp>
      <mc:AlternateContent xmlns:mc="http://schemas.openxmlformats.org/markup-compatibility/2006">
        <mc:Choice xmlns:a14="http://schemas.microsoft.com/office/drawing/2010/main" Requires="a14">
          <p:sp>
            <p:nvSpPr>
              <p:cNvPr id="6" name="Rectangle 5"/>
              <p:cNvSpPr/>
              <p:nvPr/>
            </p:nvSpPr>
            <p:spPr>
              <a:xfrm>
                <a:off x="292861" y="1637457"/>
                <a:ext cx="7328754" cy="1754326"/>
              </a:xfrm>
              <a:prstGeom prst="rect">
                <a:avLst/>
              </a:prstGeom>
            </p:spPr>
            <p:txBody>
              <a:bodyPr wrap="square">
                <a:spAutoFit/>
              </a:bodyPr>
              <a:lstStyle/>
              <a:p>
                <a:r>
                  <a:rPr lang="en-US" dirty="0" smtClean="0"/>
                  <a:t>When w tends toward 0: M(dB)=1 and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r>
                      <m:rPr>
                        <m:nor/>
                      </m:rPr>
                      <a:rPr lang="fr-FR" b="0" i="0" dirty="0" smtClean="0">
                        <a:latin typeface="Times New Roman" panose="02020603050405020304" pitchFamily="18" charset="0"/>
                        <a:cs typeface="Times New Roman" panose="02020603050405020304" pitchFamily="18" charset="0"/>
                      </a:rPr>
                      <m:t>=</m:t>
                    </m:r>
                  </m:oMath>
                </a14:m>
                <a:r>
                  <a:rPr lang="en-US" dirty="0" smtClean="0"/>
                  <a:t>0°</a:t>
                </a:r>
              </a:p>
              <a:p>
                <a:r>
                  <a:rPr lang="en-US" dirty="0"/>
                  <a:t>When w tends toward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a:t>
                </a:r>
                <a:r>
                  <a:rPr lang="en-US" dirty="0"/>
                  <a:t>M(dB</a:t>
                </a:r>
                <a:r>
                  <a:rPr lang="en-US" dirty="0" smtClean="0"/>
                  <a:t>)=0 </a:t>
                </a:r>
                <a:r>
                  <a:rPr lang="en-US" dirty="0"/>
                  <a:t>and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r>
                      <m:rPr>
                        <m:nor/>
                      </m:rPr>
                      <a:rPr lang="fr-FR" dirty="0">
                        <a:latin typeface="Times New Roman" panose="02020603050405020304" pitchFamily="18" charset="0"/>
                        <a:cs typeface="Times New Roman" panose="02020603050405020304" pitchFamily="18" charset="0"/>
                      </a:rPr>
                      <m:t>=</m:t>
                    </m:r>
                  </m:oMath>
                </a14:m>
                <a:r>
                  <a:rPr lang="en-US" dirty="0" smtClean="0"/>
                  <a:t>)180°</a:t>
                </a:r>
                <a:endParaRPr lang="en-US" dirty="0" smtClean="0"/>
              </a:p>
              <a:p>
                <a:r>
                  <a:rPr lang="en-US" dirty="0" smtClean="0"/>
                  <a:t>The </a:t>
                </a:r>
                <a:r>
                  <a:rPr lang="en-US" dirty="0"/>
                  <a:t>polar plot of underdamped, second-order transfer function starts at </a:t>
                </a:r>
                <a:r>
                  <a:rPr lang="en-US" dirty="0" smtClean="0"/>
                  <a:t>1</a:t>
                </a:r>
                <a:r>
                  <a:rPr lang="en-US" dirty="0" smtClean="0">
                    <a:latin typeface="Times New Roman" panose="02020603050405020304" pitchFamily="18" charset="0"/>
                    <a:cs typeface="Times New Roman" panose="02020603050405020304" pitchFamily="18" charset="0"/>
                  </a:rPr>
                  <a:t>∟</a:t>
                </a:r>
                <a:r>
                  <a:rPr lang="en-US" dirty="0" smtClean="0"/>
                  <a:t>0 </a:t>
                </a:r>
                <a:r>
                  <a:rPr lang="en-US" dirty="0"/>
                  <a:t>and ends at </a:t>
                </a:r>
                <a:r>
                  <a:rPr lang="en-US" dirty="0" smtClean="0"/>
                  <a:t>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smtClean="0"/>
                  <a:t>-180 </a:t>
                </a:r>
                <a:r>
                  <a:rPr lang="en-US" dirty="0"/>
                  <a:t>as ω increases from zero to infinity. Thus, the high-frequency portion of G(</a:t>
                </a:r>
                <a:r>
                  <a:rPr lang="en-US" dirty="0" err="1"/>
                  <a:t>jω</a:t>
                </a:r>
                <a:r>
                  <a:rPr lang="en-US" dirty="0"/>
                  <a:t>) is tangent to the negative real axis as shown in Fig.</a:t>
                </a:r>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292861" y="1637457"/>
                <a:ext cx="7328754" cy="1754326"/>
              </a:xfrm>
              <a:prstGeom prst="rect">
                <a:avLst/>
              </a:prstGeom>
              <a:blipFill>
                <a:blip r:embed="rId2"/>
                <a:stretch>
                  <a:fillRect l="-666" t="-2091" b="-4878"/>
                </a:stretch>
              </a:blipFill>
            </p:spPr>
            <p:txBody>
              <a:bodyPr/>
              <a:lstStyle/>
              <a:p>
                <a:r>
                  <a:rPr lang="fr-FR">
                    <a:noFill/>
                  </a:rPr>
                  <a:t> </a:t>
                </a:r>
              </a:p>
            </p:txBody>
          </p:sp>
        </mc:Fallback>
      </mc:AlternateContent>
      <p:sp>
        <p:nvSpPr>
          <p:cNvPr id="8" name="Rectangle 7"/>
          <p:cNvSpPr/>
          <p:nvPr/>
        </p:nvSpPr>
        <p:spPr>
          <a:xfrm>
            <a:off x="171641" y="3311899"/>
            <a:ext cx="7699144" cy="3416320"/>
          </a:xfrm>
          <a:prstGeom prst="rect">
            <a:avLst/>
          </a:prstGeom>
        </p:spPr>
        <p:txBody>
          <a:bodyPr wrap="square">
            <a:spAutoFit/>
          </a:bodyPr>
          <a:lstStyle/>
          <a:p>
            <a:r>
              <a:rPr lang="en-US" dirty="0"/>
              <a:t>remarkable points </a:t>
            </a:r>
            <a:r>
              <a:rPr lang="en-US" dirty="0" smtClean="0"/>
              <a:t>:</a:t>
            </a:r>
          </a:p>
          <a:p>
            <a:r>
              <a:rPr lang="en-US" dirty="0" smtClean="0"/>
              <a:t>for </a:t>
            </a:r>
            <a:r>
              <a:rPr lang="en-US" dirty="0"/>
              <a:t>ω = 0, </a:t>
            </a:r>
            <a:r>
              <a:rPr lang="en-US" dirty="0" smtClean="0"/>
              <a:t>T(</a:t>
            </a:r>
            <a:r>
              <a:rPr lang="en-US" dirty="0" err="1" smtClean="0"/>
              <a:t>jω</a:t>
            </a:r>
            <a:r>
              <a:rPr lang="en-US" dirty="0"/>
              <a:t>) = K pure real (r = K and φ = 0): At very low frequency, the phase shift is zero and the amplitude is K</a:t>
            </a:r>
            <a:r>
              <a:rPr lang="en-US" dirty="0" smtClean="0"/>
              <a:t>.</a:t>
            </a:r>
          </a:p>
          <a:p>
            <a:r>
              <a:rPr lang="en-US" dirty="0" smtClean="0"/>
              <a:t>for </a:t>
            </a:r>
            <a:r>
              <a:rPr lang="en-US" dirty="0"/>
              <a:t>ω = </a:t>
            </a:r>
            <a:r>
              <a:rPr lang="en-US" dirty="0" err="1"/>
              <a:t>ωn</a:t>
            </a:r>
            <a:r>
              <a:rPr lang="en-US" dirty="0"/>
              <a:t>, </a:t>
            </a:r>
            <a:r>
              <a:rPr lang="en-US" dirty="0" smtClean="0"/>
              <a:t>T(</a:t>
            </a:r>
            <a:r>
              <a:rPr lang="en-US" dirty="0" err="1" smtClean="0"/>
              <a:t>jω</a:t>
            </a:r>
            <a:r>
              <a:rPr lang="en-US" dirty="0"/>
              <a:t>) = K/2zj = -</a:t>
            </a:r>
            <a:r>
              <a:rPr lang="en-US" dirty="0" err="1"/>
              <a:t>jK</a:t>
            </a:r>
            <a:r>
              <a:rPr lang="en-US" dirty="0"/>
              <a:t>/2z pure imaginary (φ = -90°): The breaking pulse </a:t>
            </a:r>
            <a:r>
              <a:rPr lang="en-US" dirty="0" err="1"/>
              <a:t>ωn</a:t>
            </a:r>
            <a:r>
              <a:rPr lang="en-US" dirty="0"/>
              <a:t> is located at the intersection of the response curve with the imaginary axis</a:t>
            </a:r>
            <a:r>
              <a:rPr lang="en-US" dirty="0" smtClean="0"/>
              <a:t>.</a:t>
            </a:r>
          </a:p>
          <a:p>
            <a:r>
              <a:rPr lang="en-US" dirty="0" smtClean="0"/>
              <a:t>for </a:t>
            </a:r>
            <a:r>
              <a:rPr lang="en-US" dirty="0"/>
              <a:t>ω = </a:t>
            </a:r>
            <a:r>
              <a:rPr lang="en-US" dirty="0" err="1"/>
              <a:t>ωr</a:t>
            </a:r>
            <a:r>
              <a:rPr lang="en-US" dirty="0"/>
              <a:t>, (case where z &lt; 0.7), we obtain the maximum modulus, i.e. the highest value of OM. </a:t>
            </a:r>
            <a:endParaRPr lang="en-US" dirty="0" smtClean="0"/>
          </a:p>
          <a:p>
            <a:r>
              <a:rPr lang="en-US" dirty="0" smtClean="0"/>
              <a:t>for </a:t>
            </a:r>
            <a:r>
              <a:rPr lang="en-US" dirty="0"/>
              <a:t>ω tending towards infinity, H(</a:t>
            </a:r>
            <a:r>
              <a:rPr lang="en-US" dirty="0" err="1"/>
              <a:t>jω</a:t>
            </a:r>
            <a:r>
              <a:rPr lang="en-US" dirty="0"/>
              <a:t>) tends towards zero with negative values: at high frequencies, gain tends towards 0: point (0,0) on the diagram (this point is never reached since it corresponds to an infinite pulsation). Phase tends towards -π</a:t>
            </a:r>
            <a:endParaRPr lang="fr-FR" dirty="0"/>
          </a:p>
        </p:txBody>
      </p:sp>
      <p:pic>
        <p:nvPicPr>
          <p:cNvPr id="11" name="Image 10"/>
          <p:cNvPicPr>
            <a:picLocks noChangeAspect="1"/>
          </p:cNvPicPr>
          <p:nvPr/>
        </p:nvPicPr>
        <p:blipFill>
          <a:blip r:embed="rId3"/>
          <a:stretch>
            <a:fillRect/>
          </a:stretch>
        </p:blipFill>
        <p:spPr>
          <a:xfrm>
            <a:off x="7742834" y="2614600"/>
            <a:ext cx="4288588" cy="387814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282567" y="1028694"/>
                <a:ext cx="3241482" cy="743665"/>
              </a:xfrm>
              <a:prstGeom prst="rect">
                <a:avLst/>
              </a:prstGeom>
            </p:spPr>
            <p:txBody>
              <a:bodyPr wrap="square">
                <a:spAutoFit/>
              </a:bodyPr>
              <a:lstStyle/>
              <a:p>
                <a:r>
                  <a:rPr lang="fr-FR" dirty="0" smtClean="0"/>
                  <a:t>T(</a:t>
                </a:r>
                <a:r>
                  <a:rPr lang="fr-FR" dirty="0" err="1" smtClean="0"/>
                  <a:t>jw</a:t>
                </a:r>
                <a:r>
                  <a:rPr lang="fr-FR" dirty="0"/>
                  <a:t>)=</a:t>
                </a:r>
                <a14:m>
                  <m:oMath xmlns:m="http://schemas.openxmlformats.org/officeDocument/2006/math">
                    <m:f>
                      <m:fPr>
                        <m:ctrlPr>
                          <a:rPr lang="fr-FR" i="1">
                            <a:solidFill>
                              <a:schemeClr val="bg1"/>
                            </a:solidFill>
                            <a:latin typeface="Cambria Math" panose="02040503050406030204" pitchFamily="18" charset="0"/>
                          </a:rPr>
                        </m:ctrlPr>
                      </m:fPr>
                      <m:num>
                        <m:r>
                          <a:rPr lang="fr-FR" i="1">
                            <a:solidFill>
                              <a:schemeClr val="bg1"/>
                            </a:solidFill>
                            <a:latin typeface="Cambria Math" panose="02040503050406030204" pitchFamily="18" charset="0"/>
                          </a:rPr>
                          <m:t>𝑘</m:t>
                        </m:r>
                      </m:num>
                      <m:den>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panose="02040503050406030204" pitchFamily="18" charset="0"/>
                                  </a:rPr>
                                  <m:t>𝑤</m:t>
                                </m:r>
                              </m:e>
                              <m:sup>
                                <m:r>
                                  <a:rPr lang="fr-FR" i="1">
                                    <a:latin typeface="Cambria Math" panose="02040503050406030204" pitchFamily="18" charset="0"/>
                                  </a:rPr>
                                  <m:t>2</m:t>
                                </m:r>
                              </m:sup>
                            </m:sSup>
                          </m:num>
                          <m:den>
                            <m:sSubSup>
                              <m:sSubSupPr>
                                <m:ctrlPr>
                                  <a:rPr lang="en-US" i="1">
                                    <a:latin typeface="Cambria Math" panose="02040503050406030204" pitchFamily="18" charset="0"/>
                                  </a:rPr>
                                </m:ctrlPr>
                              </m:sSubSupPr>
                              <m:e>
                                <m:r>
                                  <m:rPr>
                                    <m:nor/>
                                  </m:rPr>
                                  <a:rPr lang="en-US" dirty="0"/>
                                  <m:t>ω</m:t>
                                </m:r>
                              </m:e>
                              <m:sub>
                                <m:r>
                                  <a:rPr lang="fr-FR" i="1">
                                    <a:latin typeface="Cambria Math" panose="02040503050406030204" pitchFamily="18" charset="0"/>
                                  </a:rPr>
                                  <m:t>𝑛</m:t>
                                </m:r>
                              </m:sub>
                              <m:sup>
                                <m:r>
                                  <a:rPr lang="fr-FR" i="1">
                                    <a:latin typeface="Cambria Math" panose="02040503050406030204" pitchFamily="18" charset="0"/>
                                  </a:rPr>
                                  <m:t>2</m:t>
                                </m:r>
                              </m:sup>
                            </m:sSubSup>
                          </m:den>
                        </m:f>
                        <m:r>
                          <m:rPr>
                            <m:nor/>
                          </m:rPr>
                          <a:rPr lang="fr-FR" i="1" dirty="0">
                            <a:latin typeface="Times New Roman" panose="02020603050405020304" pitchFamily="18" charset="0"/>
                          </a:rPr>
                          <m:t>+</m:t>
                        </m:r>
                        <m:f>
                          <m:fPr>
                            <m:ctrlPr>
                              <a:rPr lang="el-GR" i="1" dirty="0">
                                <a:latin typeface="Cambria Math" panose="02040503050406030204" pitchFamily="18" charset="0"/>
                                <a:ea typeface="Cambria Math" panose="02040503050406030204" pitchFamily="18" charset="0"/>
                              </a:rPr>
                            </m:ctrlPr>
                          </m:fPr>
                          <m:num>
                            <m:r>
                              <a:rPr lang="fr-FR" i="1">
                                <a:latin typeface="Cambria Math" panose="02040503050406030204" pitchFamily="18" charset="0"/>
                              </a:rPr>
                              <m:t>2</m:t>
                            </m:r>
                            <m:r>
                              <m:rPr>
                                <m:nor/>
                              </m:rPr>
                              <a:rPr lang="el-GR" i="1" dirty="0">
                                <a:latin typeface="Cambria Math" panose="02040503050406030204" pitchFamily="18" charset="0"/>
                                <a:ea typeface="Cambria Math" panose="02040503050406030204" pitchFamily="18" charset="0"/>
                              </a:rPr>
                              <m:t>ζ</m:t>
                            </m:r>
                          </m:num>
                          <m:den>
                            <m:sSub>
                              <m:sSubPr>
                                <m:ctrlPr>
                                  <a:rPr lang="en-US" i="1" dirty="0">
                                    <a:latin typeface="Cambria Math" panose="02040503050406030204" pitchFamily="18" charset="0"/>
                                  </a:rPr>
                                </m:ctrlPr>
                              </m:sSubPr>
                              <m:e>
                                <m:r>
                                  <m:rPr>
                                    <m:nor/>
                                  </m:rPr>
                                  <a:rPr lang="en-US" dirty="0"/>
                                  <m:t>ω</m:t>
                                </m:r>
                              </m:e>
                              <m:sub>
                                <m:r>
                                  <a:rPr lang="fr-FR" i="1" dirty="0">
                                    <a:latin typeface="Cambria Math" panose="02040503050406030204" pitchFamily="18" charset="0"/>
                                  </a:rPr>
                                  <m:t>𝑛</m:t>
                                </m:r>
                              </m:sub>
                            </m:sSub>
                          </m:den>
                        </m:f>
                        <m:r>
                          <a:rPr lang="fr-FR" i="1" dirty="0">
                            <a:latin typeface="Cambria Math" panose="02040503050406030204" pitchFamily="18" charset="0"/>
                          </a:rPr>
                          <m:t>𝑗𝑤</m:t>
                        </m:r>
                        <m:r>
                          <a:rPr lang="fr-FR" i="1" dirty="0">
                            <a:latin typeface="Cambria Math" panose="02040503050406030204" pitchFamily="18" charset="0"/>
                          </a:rPr>
                          <m:t>+</m:t>
                        </m:r>
                        <m:r>
                          <a:rPr lang="fr-FR" i="1" dirty="0">
                            <a:latin typeface="Cambria Math" panose="02040503050406030204" pitchFamily="18" charset="0"/>
                          </a:rPr>
                          <m:t>1</m:t>
                        </m:r>
                      </m:den>
                    </m:f>
                    <m:r>
                      <a:rPr lang="fr-FR" b="0" i="1" dirty="0" smtClean="0">
                        <a:latin typeface="Cambria Math" panose="02040503050406030204" pitchFamily="18" charset="0"/>
                      </a:rPr>
                      <m:t>      </m:t>
                    </m:r>
                    <m:r>
                      <a:rPr lang="fr-FR" b="0" i="1" dirty="0" smtClean="0">
                        <a:latin typeface="Cambria Math" panose="02040503050406030204" pitchFamily="18" charset="0"/>
                      </a:rPr>
                      <m:t>𝑓𝑜𝑟</m:t>
                    </m:r>
                    <m:r>
                      <m:rPr>
                        <m:nor/>
                      </m:rPr>
                      <a:rPr lang="el-GR" i="1" dirty="0">
                        <a:latin typeface="Cambria Math" panose="02040503050406030204" pitchFamily="18" charset="0"/>
                        <a:ea typeface="Cambria Math" panose="02040503050406030204" pitchFamily="18" charset="0"/>
                      </a:rPr>
                      <m:t>ζ</m:t>
                    </m:r>
                    <m:r>
                      <m:rPr>
                        <m:nor/>
                      </m:rPr>
                      <a:rPr lang="fr-FR" b="0" i="0" dirty="0" smtClean="0">
                        <a:latin typeface="Cambria Math" panose="02040503050406030204" pitchFamily="18" charset="0"/>
                        <a:ea typeface="Cambria Math" panose="02040503050406030204" pitchFamily="18" charset="0"/>
                      </a:rPr>
                      <m:t>&gt;0</m:t>
                    </m:r>
                  </m:oMath>
                </a14:m>
                <a:endParaRPr lang="fr-FR" dirty="0"/>
              </a:p>
            </p:txBody>
          </p:sp>
        </mc:Choice>
        <mc:Fallback>
          <p:sp>
            <p:nvSpPr>
              <p:cNvPr id="2" name="Rectangle 1"/>
              <p:cNvSpPr>
                <a:spLocks noRot="1" noChangeAspect="1" noMove="1" noResize="1" noEditPoints="1" noAdjustHandles="1" noChangeArrowheads="1" noChangeShapeType="1" noTextEdit="1"/>
              </p:cNvSpPr>
              <p:nvPr/>
            </p:nvSpPr>
            <p:spPr>
              <a:xfrm>
                <a:off x="1282567" y="1028694"/>
                <a:ext cx="3241482" cy="743665"/>
              </a:xfrm>
              <a:prstGeom prst="rect">
                <a:avLst/>
              </a:prstGeom>
              <a:blipFill>
                <a:blip r:embed="rId4"/>
                <a:stretch>
                  <a:fillRect l="-1504"/>
                </a:stretch>
              </a:blipFill>
            </p:spPr>
            <p:txBody>
              <a:bodyPr/>
              <a:lstStyle/>
              <a:p>
                <a:r>
                  <a:rPr lang="fr-FR">
                    <a:noFill/>
                  </a:rPr>
                  <a:t> </a:t>
                </a:r>
              </a:p>
            </p:txBody>
          </p:sp>
        </mc:Fallback>
      </mc:AlternateContent>
    </p:spTree>
    <p:extLst>
      <p:ext uri="{BB962C8B-B14F-4D97-AF65-F5344CB8AC3E}">
        <p14:creationId xmlns:p14="http://schemas.microsoft.com/office/powerpoint/2010/main" val="2955088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21" y="152043"/>
            <a:ext cx="8534401" cy="775237"/>
          </a:xfrm>
        </p:spPr>
        <p:txBody>
          <a:bodyPr/>
          <a:lstStyle/>
          <a:p>
            <a:r>
              <a:rPr lang="fr-FR" dirty="0" err="1" smtClean="0"/>
              <a:t>Example</a:t>
            </a:r>
            <a:r>
              <a:rPr lang="fr-FR" dirty="0" smtClean="0"/>
              <a:t> :</a:t>
            </a: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529667" y="927280"/>
                <a:ext cx="8534400" cy="1498600"/>
              </a:xfrm>
            </p:spPr>
            <p:txBody>
              <a:bodyPr/>
              <a:lstStyle/>
              <a:p>
                <a:r>
                  <a:rPr lang="fr-FR" dirty="0"/>
                  <a:t>Transfer </a:t>
                </a:r>
                <a:r>
                  <a:rPr lang="fr-FR" dirty="0" err="1"/>
                  <a:t>function</a:t>
                </a:r>
                <a:r>
                  <a:rPr lang="fr-FR" dirty="0"/>
                  <a:t> </a:t>
                </a:r>
                <a:r>
                  <a:rPr lang="fr-FR" dirty="0" err="1" smtClean="0"/>
                  <a:t>systems</a:t>
                </a:r>
                <a:endParaRPr lang="fr-FR" dirty="0" smtClean="0"/>
              </a:p>
              <a:p>
                <a:r>
                  <a:rPr lang="fr-FR" dirty="0"/>
                  <a:t>T(p)=</a:t>
                </a:r>
                <a14:m>
                  <m:oMath xmlns:m="http://schemas.openxmlformats.org/officeDocument/2006/math">
                    <m:f>
                      <m:fPr>
                        <m:ctrlPr>
                          <a:rPr lang="fr-FR"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1+0.2</m:t>
                        </m:r>
                        <m:r>
                          <m:rPr>
                            <m:nor/>
                          </m:rPr>
                          <a:rPr lang="el-GR" i="1" dirty="0">
                            <a:latin typeface="Cambria Math" panose="02040503050406030204" pitchFamily="18" charset="0"/>
                            <a:ea typeface="Cambria Math" panose="02040503050406030204" pitchFamily="18" charset="0"/>
                          </a:rPr>
                          <m:t>ζ</m:t>
                        </m:r>
                        <m:r>
                          <a:rPr lang="fr-FR" i="1" dirty="0">
                            <a:latin typeface="Cambria Math" panose="02040503050406030204" pitchFamily="18" charset="0"/>
                            <a:ea typeface="Cambria Math" panose="02040503050406030204" pitchFamily="18" charset="0"/>
                          </a:rPr>
                          <m:t>𝑝</m:t>
                        </m:r>
                        <m:r>
                          <a:rPr lang="fr-FR" i="1" dirty="0">
                            <a:latin typeface="Cambria Math" panose="02040503050406030204" pitchFamily="18" charset="0"/>
                            <a:ea typeface="Cambria Math" panose="02040503050406030204" pitchFamily="18" charset="0"/>
                          </a:rPr>
                          <m:t>+0.01</m:t>
                        </m:r>
                        <m:sSup>
                          <m:sSupPr>
                            <m:ctrlPr>
                              <a:rPr lang="fr-FR" i="1" dirty="0">
                                <a:latin typeface="Cambria Math" panose="02040503050406030204" pitchFamily="18" charset="0"/>
                                <a:ea typeface="Cambria Math" panose="02040503050406030204" pitchFamily="18" charset="0"/>
                              </a:rPr>
                            </m:ctrlPr>
                          </m:sSupPr>
                          <m:e>
                            <m:r>
                              <a:rPr lang="fr-FR" i="1" dirty="0">
                                <a:latin typeface="Cambria Math" panose="02040503050406030204" pitchFamily="18" charset="0"/>
                                <a:ea typeface="Cambria Math" panose="02040503050406030204" pitchFamily="18" charset="0"/>
                              </a:rPr>
                              <m:t>𝑝</m:t>
                            </m:r>
                          </m:e>
                          <m:sup>
                            <m:r>
                              <a:rPr lang="fr-FR" i="1" dirty="0">
                                <a:latin typeface="Cambria Math" panose="02040503050406030204" pitchFamily="18" charset="0"/>
                                <a:ea typeface="Cambria Math" panose="02040503050406030204" pitchFamily="18" charset="0"/>
                              </a:rPr>
                              <m:t>2</m:t>
                            </m:r>
                          </m:sup>
                        </m:sSup>
                      </m:den>
                    </m:f>
                  </m:oMath>
                </a14:m>
                <a:endParaRPr lang="fr-FR" dirty="0" smtClean="0"/>
              </a:p>
              <a:p>
                <a:r>
                  <a:rPr lang="fr-FR" dirty="0" smtClean="0"/>
                  <a:t>for </a:t>
                </a:r>
                <a:r>
                  <a:rPr lang="fr-FR" dirty="0"/>
                  <a:t>z = </a:t>
                </a:r>
                <a:r>
                  <a:rPr lang="fr-FR" dirty="0" smtClean="0"/>
                  <a:t>0.03; 0.4; 0.5; 0.7; 1; 5.</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529667" y="927280"/>
                <a:ext cx="8534400" cy="1498600"/>
              </a:xfrm>
              <a:blipFill>
                <a:blip r:embed="rId2"/>
                <a:stretch>
                  <a:fillRect l="-643" t="-2033"/>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5422007" y="1977853"/>
            <a:ext cx="5809360" cy="4703984"/>
          </a:xfrm>
          <a:prstGeom prst="rect">
            <a:avLst/>
          </a:prstGeom>
        </p:spPr>
      </p:pic>
      <p:sp>
        <p:nvSpPr>
          <p:cNvPr id="6" name="Rectangle 5"/>
          <p:cNvSpPr/>
          <p:nvPr/>
        </p:nvSpPr>
        <p:spPr>
          <a:xfrm>
            <a:off x="354915" y="3016451"/>
            <a:ext cx="4345874" cy="646331"/>
          </a:xfrm>
          <a:prstGeom prst="rect">
            <a:avLst/>
          </a:prstGeom>
        </p:spPr>
        <p:txBody>
          <a:bodyPr wrap="square">
            <a:spAutoFit/>
          </a:bodyPr>
          <a:lstStyle/>
          <a:p>
            <a:r>
              <a:rPr lang="en-US" dirty="0"/>
              <a:t>A second-order system is a low-pass filter.</a:t>
            </a:r>
            <a:endParaRPr lang="fr-FR" dirty="0"/>
          </a:p>
        </p:txBody>
      </p:sp>
    </p:spTree>
    <p:extLst>
      <p:ext uri="{BB962C8B-B14F-4D97-AF65-F5344CB8AC3E}">
        <p14:creationId xmlns:p14="http://schemas.microsoft.com/office/powerpoint/2010/main" val="3351863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8379" y="625354"/>
            <a:ext cx="8534401" cy="748175"/>
          </a:xfrm>
        </p:spPr>
        <p:txBody>
          <a:bodyPr>
            <a:normAutofit fontScale="90000"/>
          </a:bodyPr>
          <a:lstStyle/>
          <a:p>
            <a:r>
              <a:rPr lang="en-US" dirty="0"/>
              <a:t>Rules for Drawing </a:t>
            </a:r>
            <a:r>
              <a:rPr lang="en-US" dirty="0" err="1"/>
              <a:t>Nyquist</a:t>
            </a:r>
            <a:r>
              <a:rPr lang="en-US" dirty="0"/>
              <a:t> Plots</a:t>
            </a:r>
            <a:br>
              <a:rPr lang="en-US" dirty="0"/>
            </a:br>
            <a:endParaRPr lang="fr-FR" dirty="0"/>
          </a:p>
        </p:txBody>
      </p:sp>
      <p:sp>
        <p:nvSpPr>
          <p:cNvPr id="4" name="Rectangle 1"/>
          <p:cNvSpPr>
            <a:spLocks noGrp="1" noChangeArrowheads="1"/>
          </p:cNvSpPr>
          <p:nvPr>
            <p:ph type="body" idx="1"/>
          </p:nvPr>
        </p:nvSpPr>
        <p:spPr bwMode="auto">
          <a:xfrm>
            <a:off x="632748" y="1280439"/>
            <a:ext cx="1072587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err="1" smtClean="0">
                <a:ln>
                  <a:noFill/>
                </a:ln>
                <a:solidFill>
                  <a:srgbClr val="000000"/>
                </a:solidFill>
                <a:effectLst/>
                <a:latin typeface="Verdana" panose="020B0604030504040204" pitchFamily="34" charset="0"/>
              </a:rPr>
              <a:t>Locate</a:t>
            </a:r>
            <a:r>
              <a:rPr kumimoji="0" lang="fr-FR" altLang="fr-FR" sz="1800" b="0" i="0" u="none" strike="noStrike" cap="none" normalizeH="0" baseline="0" dirty="0" smtClean="0">
                <a:ln>
                  <a:noFill/>
                </a:ln>
                <a:solidFill>
                  <a:srgbClr val="000000"/>
                </a:solidFill>
                <a:effectLst/>
                <a:latin typeface="Verdana" panose="020B0604030504040204" pitchFamily="34" charset="0"/>
              </a:rPr>
              <a:t> 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poles</a:t>
            </a:r>
            <a:r>
              <a:rPr kumimoji="0" lang="fr-FR" altLang="fr-FR" sz="1800" b="0" i="0" u="none" strike="noStrike" cap="none" normalizeH="0" baseline="0" dirty="0" smtClean="0">
                <a:ln>
                  <a:noFill/>
                </a:ln>
                <a:solidFill>
                  <a:srgbClr val="000000"/>
                </a:solidFill>
                <a:effectLst/>
                <a:latin typeface="Verdana" panose="020B0604030504040204" pitchFamily="34" charset="0"/>
              </a:rPr>
              <a:t> and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zeros</a:t>
            </a:r>
            <a:r>
              <a:rPr kumimoji="0" lang="fr-FR" altLang="fr-FR" sz="1800" b="0" i="0" u="none" strike="noStrike" cap="none" normalizeH="0" baseline="0" dirty="0" smtClean="0">
                <a:ln>
                  <a:noFill/>
                </a:ln>
                <a:solidFill>
                  <a:srgbClr val="000000"/>
                </a:solidFill>
                <a:effectLst/>
                <a:latin typeface="Verdana" panose="020B0604030504040204" pitchFamily="34" charset="0"/>
              </a:rPr>
              <a:t> of open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loop</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transfer</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function</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500" b="0" i="0" u="none" strike="noStrike" cap="none" normalizeH="0" baseline="0" dirty="0" smtClean="0">
                <a:ln>
                  <a:noFill/>
                </a:ln>
                <a:solidFill>
                  <a:srgbClr val="000000"/>
                </a:solidFill>
                <a:effectLst/>
                <a:latin typeface="MathJax_Math-italic"/>
              </a:rPr>
              <a:t>G</a:t>
            </a:r>
            <a:r>
              <a:rPr kumimoji="0" lang="fr-FR" altLang="fr-FR" sz="1500" b="0" i="0" u="none" strike="noStrike" cap="none" normalizeH="0" baseline="0" dirty="0" smtClean="0">
                <a:ln>
                  <a:noFill/>
                </a:ln>
                <a:solidFill>
                  <a:srgbClr val="000000"/>
                </a:solidFill>
                <a:effectLst/>
                <a:latin typeface="MathJax_Main"/>
              </a:rPr>
              <a:t>(</a:t>
            </a:r>
            <a:r>
              <a:rPr kumimoji="0" lang="fr-FR" altLang="fr-FR" sz="1500" b="0" i="0" u="none" strike="noStrike" cap="none" normalizeH="0" baseline="0" dirty="0" smtClean="0">
                <a:ln>
                  <a:noFill/>
                </a:ln>
                <a:solidFill>
                  <a:srgbClr val="000000"/>
                </a:solidFill>
                <a:effectLst/>
                <a:latin typeface="MathJax_Math-italic"/>
              </a:rPr>
              <a:t>s</a:t>
            </a:r>
            <a:r>
              <a:rPr kumimoji="0" lang="fr-FR" altLang="fr-FR" sz="1500" b="0" i="0" u="none" strike="noStrike" cap="none" normalizeH="0" baseline="0" dirty="0" smtClean="0">
                <a:ln>
                  <a:noFill/>
                </a:ln>
                <a:solidFill>
                  <a:srgbClr val="000000"/>
                </a:solidFill>
                <a:effectLst/>
                <a:latin typeface="MathJax_Main"/>
              </a:rPr>
              <a:t>)</a:t>
            </a:r>
            <a:r>
              <a:rPr kumimoji="0" lang="fr-FR" altLang="fr-FR" sz="1500" b="0" i="0" u="none" strike="noStrike" cap="none" normalizeH="0" baseline="0" dirty="0" smtClean="0">
                <a:ln>
                  <a:noFill/>
                </a:ln>
                <a:solidFill>
                  <a:srgbClr val="000000"/>
                </a:solidFill>
                <a:effectLst/>
                <a:latin typeface="MathJax_Math-italic"/>
              </a:rPr>
              <a:t>H</a:t>
            </a:r>
            <a:r>
              <a:rPr kumimoji="0" lang="fr-FR" altLang="fr-FR" sz="1500" b="0" i="0" u="none" strike="noStrike" cap="none" normalizeH="0" baseline="0" dirty="0" smtClean="0">
                <a:ln>
                  <a:noFill/>
                </a:ln>
                <a:solidFill>
                  <a:srgbClr val="000000"/>
                </a:solidFill>
                <a:effectLst/>
                <a:latin typeface="MathJax_Main"/>
              </a:rPr>
              <a:t>(</a:t>
            </a:r>
            <a:r>
              <a:rPr kumimoji="0" lang="fr-FR" altLang="fr-FR" sz="1500" b="0" i="0" u="none" strike="noStrike" cap="none" normalizeH="0" baseline="0" dirty="0" smtClean="0">
                <a:ln>
                  <a:noFill/>
                </a:ln>
                <a:solidFill>
                  <a:srgbClr val="000000"/>
                </a:solidFill>
                <a:effectLst/>
                <a:latin typeface="MathJax_Math-italic"/>
              </a:rPr>
              <a:t>s</a:t>
            </a:r>
            <a:r>
              <a:rPr kumimoji="0" lang="fr-FR" altLang="fr-FR" sz="1500" b="0" i="0" u="none" strike="noStrike" cap="none" normalizeH="0" baseline="0" dirty="0" smtClean="0">
                <a:ln>
                  <a:noFill/>
                </a:ln>
                <a:solidFill>
                  <a:srgbClr val="000000"/>
                </a:solidFill>
                <a:effectLst/>
                <a:latin typeface="MathJax_Main"/>
              </a:rPr>
              <a:t>)</a:t>
            </a:r>
            <a:r>
              <a:rPr lang="fr-FR" altLang="fr-FR" sz="1200" dirty="0">
                <a:solidFill>
                  <a:srgbClr val="000000"/>
                </a:solidFill>
                <a:latin typeface="inherit"/>
              </a:rPr>
              <a:t> </a:t>
            </a:r>
            <a:r>
              <a:rPr kumimoji="0" lang="fr-FR" altLang="fr-FR" sz="4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smtClean="0">
                <a:ln>
                  <a:noFill/>
                </a:ln>
                <a:solidFill>
                  <a:srgbClr val="000000"/>
                </a:solidFill>
                <a:effectLst/>
                <a:latin typeface="Verdana" panose="020B0604030504040204" pitchFamily="34" charset="0"/>
              </a:rPr>
              <a:t>in ‘s’ plane.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err="1" smtClean="0">
                <a:ln>
                  <a:noFill/>
                </a:ln>
                <a:solidFill>
                  <a:srgbClr val="000000"/>
                </a:solidFill>
                <a:effectLst/>
                <a:latin typeface="Verdana" panose="020B0604030504040204" pitchFamily="34" charset="0"/>
              </a:rPr>
              <a:t>Draw</a:t>
            </a:r>
            <a:r>
              <a:rPr kumimoji="0" lang="fr-FR" altLang="fr-FR" sz="1800" b="0" i="0" u="none" strike="noStrike" cap="none" normalizeH="0" baseline="0" dirty="0" smtClean="0">
                <a:ln>
                  <a:noFill/>
                </a:ln>
                <a:solidFill>
                  <a:srgbClr val="000000"/>
                </a:solidFill>
                <a:effectLst/>
                <a:latin typeface="Verdana" panose="020B0604030504040204" pitchFamily="34" charset="0"/>
              </a:rPr>
              <a:t> the polar plot by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varying</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500" b="0" i="0" u="none" strike="noStrike" cap="none" normalizeH="0" baseline="0" dirty="0" smtClean="0">
                <a:ln>
                  <a:noFill/>
                </a:ln>
                <a:solidFill>
                  <a:srgbClr val="000000"/>
                </a:solidFill>
                <a:effectLst/>
                <a:latin typeface="MathJax_Math-italic"/>
              </a:rPr>
              <a:t>ω</a:t>
            </a:r>
            <a:r>
              <a:rPr lang="fr-FR" altLang="fr-FR" sz="1200" dirty="0">
                <a:solidFill>
                  <a:srgbClr val="000000"/>
                </a:solidFill>
                <a:latin typeface="inherit"/>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from</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a:t>
            </a:r>
            <a:r>
              <a:rPr kumimoji="0" lang="fr-FR" altLang="fr-FR" sz="1800" b="0" i="0" u="none" strike="noStrike" cap="none" normalizeH="0" baseline="0" dirty="0" smtClean="0">
                <a:ln>
                  <a:noFill/>
                </a:ln>
                <a:solidFill>
                  <a:srgbClr val="000000"/>
                </a:solidFill>
                <a:effectLst/>
                <a:latin typeface="Verdana" panose="020B0604030504040204" pitchFamily="34" charset="0"/>
              </a:rPr>
              <a:t> to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infinity</a:t>
            </a:r>
            <a:r>
              <a:rPr kumimoji="0" lang="fr-FR" altLang="fr-FR" sz="1800" b="0" i="0" u="none" strike="noStrike" cap="none" normalizeH="0" baseline="0" dirty="0" smtClean="0">
                <a:ln>
                  <a:noFill/>
                </a:ln>
                <a:solidFill>
                  <a:srgbClr val="000000"/>
                </a:solidFill>
                <a:effectLst/>
                <a:latin typeface="Verdana" panose="020B0604030504040204" pitchFamily="34" charset="0"/>
              </a:rPr>
              <a:t>. If pole or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present</a:t>
            </a:r>
            <a:r>
              <a:rPr kumimoji="0" lang="fr-FR" altLang="fr-FR" sz="1800" b="0" i="0" u="none" strike="noStrike" cap="none" normalizeH="0" baseline="0" dirty="0" smtClean="0">
                <a:ln>
                  <a:noFill/>
                </a:ln>
                <a:solidFill>
                  <a:srgbClr val="000000"/>
                </a:solidFill>
                <a:effectLst/>
                <a:latin typeface="Verdana" panose="020B0604030504040204" pitchFamily="34" charset="0"/>
              </a:rPr>
              <a:t> at s = 0,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then</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varying</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500" b="0" i="0" u="none" strike="noStrike" cap="none" normalizeH="0" baseline="0" dirty="0" smtClean="0">
                <a:ln>
                  <a:noFill/>
                </a:ln>
                <a:solidFill>
                  <a:srgbClr val="000000"/>
                </a:solidFill>
                <a:effectLst/>
                <a:latin typeface="MathJax_Math-italic"/>
              </a:rPr>
              <a:t>ω</a:t>
            </a:r>
            <a:r>
              <a:rPr kumimoji="0" lang="fr-FR" altLang="fr-FR" sz="4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from</a:t>
            </a:r>
            <a:r>
              <a:rPr kumimoji="0" lang="fr-FR" altLang="fr-FR" sz="1800" b="0" i="0" u="none" strike="noStrike" cap="none" normalizeH="0" baseline="0" dirty="0" smtClean="0">
                <a:ln>
                  <a:noFill/>
                </a:ln>
                <a:solidFill>
                  <a:srgbClr val="000000"/>
                </a:solidFill>
                <a:effectLst/>
                <a:latin typeface="Verdana" panose="020B0604030504040204" pitchFamily="34" charset="0"/>
              </a:rPr>
              <a:t> 0+ to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infinity</a:t>
            </a:r>
            <a:r>
              <a:rPr kumimoji="0" lang="fr-FR" altLang="fr-FR" sz="1800" b="0" i="0" u="none" strike="noStrike" cap="none" normalizeH="0" baseline="0" dirty="0" smtClean="0">
                <a:ln>
                  <a:noFill/>
                </a:ln>
                <a:solidFill>
                  <a:srgbClr val="000000"/>
                </a:solidFill>
                <a:effectLst/>
                <a:latin typeface="Verdana" panose="020B0604030504040204" pitchFamily="34" charset="0"/>
              </a:rPr>
              <a:t> for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drawing</a:t>
            </a:r>
            <a:r>
              <a:rPr kumimoji="0" lang="fr-FR" altLang="fr-FR" sz="1800" b="0" i="0" u="none" strike="noStrike" cap="none" normalizeH="0" baseline="0" dirty="0" smtClean="0">
                <a:ln>
                  <a:noFill/>
                </a:ln>
                <a:solidFill>
                  <a:srgbClr val="000000"/>
                </a:solidFill>
                <a:effectLst/>
                <a:latin typeface="Verdana" panose="020B0604030504040204" pitchFamily="34" charset="0"/>
              </a:rPr>
              <a:t> polar plot.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err="1" smtClean="0">
                <a:ln>
                  <a:noFill/>
                </a:ln>
                <a:solidFill>
                  <a:srgbClr val="000000"/>
                </a:solidFill>
                <a:effectLst/>
                <a:latin typeface="Verdana" panose="020B0604030504040204" pitchFamily="34" charset="0"/>
              </a:rPr>
              <a:t>Draw</a:t>
            </a:r>
            <a:r>
              <a:rPr kumimoji="0" lang="fr-FR" altLang="fr-FR" sz="1800" b="0" i="0" u="none" strike="noStrike" cap="none" normalizeH="0" baseline="0" dirty="0" smtClean="0">
                <a:ln>
                  <a:noFill/>
                </a:ln>
                <a:solidFill>
                  <a:srgbClr val="000000"/>
                </a:solidFill>
                <a:effectLst/>
                <a:latin typeface="Verdana" panose="020B0604030504040204" pitchFamily="34" charset="0"/>
              </a:rPr>
              <a:t> 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mirror</a:t>
            </a:r>
            <a:r>
              <a:rPr kumimoji="0" lang="fr-FR" altLang="fr-FR" sz="1800" b="0" i="0" u="none" strike="noStrike" cap="none" normalizeH="0" baseline="0" dirty="0" smtClean="0">
                <a:ln>
                  <a:noFill/>
                </a:ln>
                <a:solidFill>
                  <a:srgbClr val="000000"/>
                </a:solidFill>
                <a:effectLst/>
                <a:latin typeface="Verdana" panose="020B0604030504040204" pitchFamily="34" charset="0"/>
              </a:rPr>
              <a:t> image of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above</a:t>
            </a:r>
            <a:r>
              <a:rPr kumimoji="0" lang="fr-FR" altLang="fr-FR" sz="1800" b="0" i="0" u="none" strike="noStrike" cap="none" normalizeH="0" baseline="0" dirty="0" smtClean="0">
                <a:ln>
                  <a:noFill/>
                </a:ln>
                <a:solidFill>
                  <a:srgbClr val="000000"/>
                </a:solidFill>
                <a:effectLst/>
                <a:latin typeface="Verdana" panose="020B0604030504040204" pitchFamily="34" charset="0"/>
              </a:rPr>
              <a:t> polar plot for values of </a:t>
            </a:r>
            <a:r>
              <a:rPr kumimoji="0" lang="fr-FR" altLang="fr-FR" sz="1500" b="0" i="0" u="none" strike="noStrike" cap="none" normalizeH="0" baseline="0" dirty="0" smtClean="0">
                <a:ln>
                  <a:noFill/>
                </a:ln>
                <a:solidFill>
                  <a:srgbClr val="000000"/>
                </a:solidFill>
                <a:effectLst/>
                <a:latin typeface="MathJax_Math-italic"/>
              </a:rPr>
              <a:t>ω</a:t>
            </a:r>
            <a:r>
              <a:rPr lang="fr-FR" altLang="fr-FR" sz="1200" dirty="0">
                <a:solidFill>
                  <a:srgbClr val="000000"/>
                </a:solidFill>
                <a:latin typeface="inherit"/>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ranging</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from</a:t>
            </a:r>
            <a:r>
              <a:rPr kumimoji="0" lang="fr-FR" altLang="fr-FR" sz="1800" b="0" i="0" u="none" strike="noStrike" cap="none" normalizeH="0" baseline="0" dirty="0" smtClean="0">
                <a:ln>
                  <a:noFill/>
                </a:ln>
                <a:solidFill>
                  <a:srgbClr val="000000"/>
                </a:solidFill>
                <a:effectLst/>
                <a:latin typeface="Verdana" panose="020B0604030504040204" pitchFamily="34" charset="0"/>
              </a:rPr>
              <a:t> −∞ to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a:t>
            </a:r>
            <a:r>
              <a:rPr kumimoji="0" lang="fr-FR" altLang="fr-FR" sz="1800" b="0" i="0" u="none" strike="noStrike" cap="none" normalizeH="0" baseline="0" dirty="0" smtClean="0">
                <a:ln>
                  <a:noFill/>
                </a:ln>
                <a:solidFill>
                  <a:srgbClr val="000000"/>
                </a:solidFill>
                <a:effectLst/>
                <a:latin typeface="Verdana" panose="020B0604030504040204" pitchFamily="34" charset="0"/>
              </a:rPr>
              <a:t> (0</a:t>
            </a:r>
            <a:r>
              <a:rPr kumimoji="0" lang="fr-FR" altLang="fr-FR" sz="1800" b="0" i="0" u="none" strike="noStrike" cap="none" normalizeH="0" baseline="30000" dirty="0" smtClean="0">
                <a:ln>
                  <a:noFill/>
                </a:ln>
                <a:solidFill>
                  <a:srgbClr val="000000"/>
                </a:solidFill>
                <a:effectLst/>
                <a:latin typeface="Verdana" panose="020B0604030504040204" pitchFamily="34" charset="0"/>
              </a:rPr>
              <a:t>−</a:t>
            </a:r>
            <a:r>
              <a:rPr kumimoji="0" lang="fr-FR" altLang="fr-FR" sz="1800" b="0" i="0" u="none" strike="noStrike" cap="none" normalizeH="0" baseline="0" dirty="0" smtClean="0">
                <a:ln>
                  <a:noFill/>
                </a:ln>
                <a:solidFill>
                  <a:srgbClr val="000000"/>
                </a:solidFill>
                <a:effectLst/>
                <a:latin typeface="Verdana" panose="020B0604030504040204" pitchFamily="34" charset="0"/>
              </a:rPr>
              <a:t> if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any</a:t>
            </a:r>
            <a:r>
              <a:rPr kumimoji="0" lang="fr-FR" altLang="fr-FR" sz="1800" b="0" i="0" u="none" strike="noStrike" cap="none" normalizeH="0" baseline="0" dirty="0" smtClean="0">
                <a:ln>
                  <a:noFill/>
                </a:ln>
                <a:solidFill>
                  <a:srgbClr val="000000"/>
                </a:solidFill>
                <a:effectLst/>
                <a:latin typeface="Verdana" panose="020B0604030504040204" pitchFamily="34" charset="0"/>
              </a:rPr>
              <a:t> pole or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present</a:t>
            </a:r>
            <a:r>
              <a:rPr kumimoji="0" lang="fr-FR" altLang="fr-FR" sz="1800" b="0" i="0" u="none" strike="noStrike" cap="none" normalizeH="0" baseline="0" dirty="0" smtClean="0">
                <a:ln>
                  <a:noFill/>
                </a:ln>
                <a:solidFill>
                  <a:srgbClr val="000000"/>
                </a:solidFill>
                <a:effectLst/>
                <a:latin typeface="Verdana" panose="020B0604030504040204" pitchFamily="34" charset="0"/>
              </a:rPr>
              <a:t> at s=0).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smtClean="0">
                <a:ln>
                  <a:noFill/>
                </a:ln>
                <a:solidFill>
                  <a:srgbClr val="000000"/>
                </a:solidFill>
                <a:effectLst/>
                <a:latin typeface="Verdana" panose="020B0604030504040204" pitchFamily="34" charset="0"/>
              </a:rPr>
              <a:t>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number</a:t>
            </a:r>
            <a:r>
              <a:rPr kumimoji="0" lang="fr-FR" altLang="fr-FR" sz="1800" b="0" i="0" u="none" strike="noStrike" cap="none" normalizeH="0" baseline="0" dirty="0" smtClean="0">
                <a:ln>
                  <a:noFill/>
                </a:ln>
                <a:solidFill>
                  <a:srgbClr val="000000"/>
                </a:solidFill>
                <a:effectLst/>
                <a:latin typeface="Verdana" panose="020B0604030504040204" pitchFamily="34" charset="0"/>
              </a:rPr>
              <a:t> of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infinite</a:t>
            </a:r>
            <a:r>
              <a:rPr kumimoji="0" lang="fr-FR" altLang="fr-FR" sz="1800" b="0" i="0" u="none" strike="noStrike" cap="none" normalizeH="0" baseline="0" dirty="0" smtClean="0">
                <a:ln>
                  <a:noFill/>
                </a:ln>
                <a:solidFill>
                  <a:srgbClr val="000000"/>
                </a:solidFill>
                <a:effectLst/>
                <a:latin typeface="Verdana" panose="020B0604030504040204" pitchFamily="34" charset="0"/>
              </a:rPr>
              <a:t> radius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half</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circles</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will</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be</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equal</a:t>
            </a:r>
            <a:r>
              <a:rPr kumimoji="0" lang="fr-FR" altLang="fr-FR" sz="1800" b="0" i="0" u="none" strike="noStrike" cap="none" normalizeH="0" baseline="0" dirty="0" smtClean="0">
                <a:ln>
                  <a:noFill/>
                </a:ln>
                <a:solidFill>
                  <a:srgbClr val="000000"/>
                </a:solidFill>
                <a:effectLst/>
                <a:latin typeface="Verdana" panose="020B0604030504040204" pitchFamily="34" charset="0"/>
              </a:rPr>
              <a:t> to 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number</a:t>
            </a:r>
            <a:r>
              <a:rPr kumimoji="0" lang="fr-FR" altLang="fr-FR" sz="1800" b="0" i="0" u="none" strike="noStrike" cap="none" normalizeH="0" baseline="0" dirty="0" smtClean="0">
                <a:ln>
                  <a:noFill/>
                </a:ln>
                <a:solidFill>
                  <a:srgbClr val="000000"/>
                </a:solidFill>
                <a:effectLst/>
                <a:latin typeface="Verdana" panose="020B0604030504040204" pitchFamily="34" charset="0"/>
              </a:rPr>
              <a:t> of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poles</a:t>
            </a:r>
            <a:r>
              <a:rPr kumimoji="0" lang="fr-FR" altLang="fr-FR" sz="1800" b="0" i="0" u="none" strike="noStrike" cap="none" normalizeH="0" baseline="0" dirty="0" smtClean="0">
                <a:ln>
                  <a:noFill/>
                </a:ln>
                <a:solidFill>
                  <a:srgbClr val="000000"/>
                </a:solidFill>
                <a:effectLst/>
                <a:latin typeface="Verdana" panose="020B0604030504040204" pitchFamily="34" charset="0"/>
              </a:rPr>
              <a:t> or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zeros</a:t>
            </a:r>
            <a:r>
              <a:rPr kumimoji="0" lang="fr-FR" altLang="fr-FR" sz="1800" b="0" i="0" u="none" strike="noStrike" cap="none" normalizeH="0" baseline="0" dirty="0" smtClean="0">
                <a:ln>
                  <a:noFill/>
                </a:ln>
                <a:solidFill>
                  <a:srgbClr val="000000"/>
                </a:solidFill>
                <a:effectLst/>
                <a:latin typeface="Verdana" panose="020B0604030504040204" pitchFamily="34" charset="0"/>
              </a:rPr>
              <a:t>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origin</a:t>
            </a:r>
            <a:r>
              <a:rPr kumimoji="0" lang="fr-FR" altLang="fr-FR" sz="1800" b="0" i="0" u="none" strike="noStrike" cap="none" normalizeH="0" baseline="0" dirty="0" smtClean="0">
                <a:ln>
                  <a:noFill/>
                </a:ln>
                <a:solidFill>
                  <a:srgbClr val="000000"/>
                </a:solidFill>
                <a:effectLst/>
                <a:latin typeface="Verdana" panose="020B0604030504040204" pitchFamily="34" charset="0"/>
              </a:rPr>
              <a:t>. 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infinite</a:t>
            </a:r>
            <a:r>
              <a:rPr kumimoji="0" lang="fr-FR" altLang="fr-FR" sz="1800" b="0" i="0" u="none" strike="noStrike" cap="none" normalizeH="0" baseline="0" dirty="0" smtClean="0">
                <a:ln>
                  <a:noFill/>
                </a:ln>
                <a:solidFill>
                  <a:srgbClr val="000000"/>
                </a:solidFill>
                <a:effectLst/>
                <a:latin typeface="Verdana" panose="020B0604030504040204" pitchFamily="34" charset="0"/>
              </a:rPr>
              <a:t> radius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half</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circle</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will</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start</a:t>
            </a:r>
            <a:r>
              <a:rPr kumimoji="0" lang="fr-FR" altLang="fr-FR" sz="1800" b="0" i="0" u="none" strike="noStrike" cap="none" normalizeH="0" baseline="0" dirty="0" smtClean="0">
                <a:ln>
                  <a:noFill/>
                </a:ln>
                <a:solidFill>
                  <a:srgbClr val="000000"/>
                </a:solidFill>
                <a:effectLst/>
                <a:latin typeface="Verdana" panose="020B0604030504040204" pitchFamily="34" charset="0"/>
              </a:rPr>
              <a:t> at the point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where</a:t>
            </a:r>
            <a:r>
              <a:rPr kumimoji="0" lang="fr-FR" altLang="fr-FR" sz="1800" b="0" i="0" u="none" strike="noStrike" cap="none" normalizeH="0" baseline="0" dirty="0" smtClean="0">
                <a:ln>
                  <a:noFill/>
                </a:ln>
                <a:solidFill>
                  <a:srgbClr val="000000"/>
                </a:solidFill>
                <a:effectLst/>
                <a:latin typeface="Verdana" panose="020B0604030504040204" pitchFamily="34" charset="0"/>
              </a:rPr>
              <a:t> the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mirror</a:t>
            </a:r>
            <a:r>
              <a:rPr kumimoji="0" lang="fr-FR" altLang="fr-FR" sz="1800" b="0" i="0" u="none" strike="noStrike" cap="none" normalizeH="0" baseline="0" dirty="0" smtClean="0">
                <a:ln>
                  <a:noFill/>
                </a:ln>
                <a:solidFill>
                  <a:srgbClr val="000000"/>
                </a:solidFill>
                <a:effectLst/>
                <a:latin typeface="Verdana" panose="020B0604030504040204" pitchFamily="34" charset="0"/>
              </a:rPr>
              <a:t> image of the polar plot ends. And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this</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infinite</a:t>
            </a:r>
            <a:r>
              <a:rPr kumimoji="0" lang="fr-FR" altLang="fr-FR" sz="1800" b="0" i="0" u="none" strike="noStrike" cap="none" normalizeH="0" baseline="0" dirty="0" smtClean="0">
                <a:ln>
                  <a:noFill/>
                </a:ln>
                <a:solidFill>
                  <a:srgbClr val="000000"/>
                </a:solidFill>
                <a:effectLst/>
                <a:latin typeface="Verdana" panose="020B0604030504040204" pitchFamily="34" charset="0"/>
              </a:rPr>
              <a:t> radius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half</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circle</a:t>
            </a:r>
            <a:r>
              <a:rPr kumimoji="0" lang="fr-FR" altLang="fr-FR" sz="1800" b="0" i="0" u="none" strike="noStrike" cap="none" normalizeH="0" baseline="0" dirty="0" smtClean="0">
                <a:ln>
                  <a:noFill/>
                </a:ln>
                <a:solidFill>
                  <a:srgbClr val="000000"/>
                </a:solidFill>
                <a:effectLst/>
                <a:latin typeface="Verdana" panose="020B0604030504040204" pitchFamily="34" charset="0"/>
              </a:rPr>
              <a: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will</a:t>
            </a:r>
            <a:r>
              <a:rPr kumimoji="0" lang="fr-FR" altLang="fr-FR" sz="1800" b="0" i="0" u="none" strike="noStrike" cap="none" normalizeH="0" baseline="0" dirty="0" smtClean="0">
                <a:ln>
                  <a:noFill/>
                </a:ln>
                <a:solidFill>
                  <a:srgbClr val="000000"/>
                </a:solidFill>
                <a:effectLst/>
                <a:latin typeface="Verdana" panose="020B0604030504040204" pitchFamily="34" charset="0"/>
              </a:rPr>
              <a:t> end at the point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where</a:t>
            </a:r>
            <a:r>
              <a:rPr kumimoji="0" lang="fr-FR" altLang="fr-FR" sz="1800" b="0" i="0" u="none" strike="noStrike" cap="none" normalizeH="0" baseline="0" dirty="0" smtClean="0">
                <a:ln>
                  <a:noFill/>
                </a:ln>
                <a:solidFill>
                  <a:srgbClr val="000000"/>
                </a:solidFill>
                <a:effectLst/>
                <a:latin typeface="Verdana" panose="020B0604030504040204" pitchFamily="34" charset="0"/>
              </a:rPr>
              <a:t> the polar plot </a:t>
            </a:r>
            <a:r>
              <a:rPr kumimoji="0" lang="fr-FR" altLang="fr-FR" sz="1800" b="0" i="0" u="none" strike="noStrike" cap="none" normalizeH="0" baseline="0" dirty="0" err="1" smtClean="0">
                <a:ln>
                  <a:noFill/>
                </a:ln>
                <a:solidFill>
                  <a:srgbClr val="000000"/>
                </a:solidFill>
                <a:effectLst/>
                <a:latin typeface="Verdana" panose="020B0604030504040204" pitchFamily="34" charset="0"/>
              </a:rPr>
              <a:t>starts</a:t>
            </a:r>
            <a:r>
              <a:rPr kumimoji="0" lang="fr-FR" altLang="fr-FR" sz="1800" b="0" i="0" u="none" strike="noStrike" cap="none" normalizeH="0" baseline="0" dirty="0" smtClean="0">
                <a:ln>
                  <a:noFill/>
                </a:ln>
                <a:solidFill>
                  <a:srgbClr val="000000"/>
                </a:solidFill>
                <a:effectLst/>
                <a:latin typeface="Verdan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58608" y="5759898"/>
            <a:ext cx="3929345" cy="369332"/>
          </a:xfrm>
          <a:prstGeom prst="rect">
            <a:avLst/>
          </a:prstGeom>
        </p:spPr>
        <p:txBody>
          <a:bodyPr wrap="none">
            <a:spAutoFit/>
          </a:bodyPr>
          <a:lstStyle/>
          <a:p>
            <a:r>
              <a:rPr lang="en-US" dirty="0">
                <a:solidFill>
                  <a:srgbClr val="000000"/>
                </a:solidFill>
                <a:latin typeface="var(--ff-lato)"/>
              </a:rPr>
              <a:t>Stability Analysis using </a:t>
            </a:r>
            <a:r>
              <a:rPr lang="en-US" dirty="0" err="1">
                <a:solidFill>
                  <a:srgbClr val="000000"/>
                </a:solidFill>
                <a:latin typeface="var(--ff-lato)"/>
              </a:rPr>
              <a:t>Nyquist</a:t>
            </a:r>
            <a:r>
              <a:rPr lang="en-US" dirty="0">
                <a:solidFill>
                  <a:srgbClr val="000000"/>
                </a:solidFill>
                <a:latin typeface="var(--ff-lato)"/>
              </a:rPr>
              <a:t> Plots</a:t>
            </a:r>
            <a:endParaRPr lang="en-US" b="0" i="0" dirty="0">
              <a:solidFill>
                <a:srgbClr val="000000"/>
              </a:solidFill>
              <a:effectLst/>
              <a:latin typeface="var(--ff-lato)"/>
            </a:endParaRPr>
          </a:p>
        </p:txBody>
      </p:sp>
    </p:spTree>
    <p:extLst>
      <p:ext uri="{BB962C8B-B14F-4D97-AF65-F5344CB8AC3E}">
        <p14:creationId xmlns:p14="http://schemas.microsoft.com/office/powerpoint/2010/main" val="3139424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5655" y="305121"/>
            <a:ext cx="5248586" cy="779041"/>
          </a:xfrm>
        </p:spPr>
        <p:txBody>
          <a:bodyPr/>
          <a:lstStyle/>
          <a:p>
            <a:r>
              <a:rPr lang="fr-FR" dirty="0" err="1"/>
              <a:t>Nyquist</a:t>
            </a:r>
            <a:r>
              <a:rPr lang="fr-FR" dirty="0"/>
              <a:t> </a:t>
            </a:r>
            <a:r>
              <a:rPr lang="fr-FR" dirty="0" err="1"/>
              <a:t>Criterion</a:t>
            </a:r>
            <a:r>
              <a:rPr lang="fr-FR" dirty="0"/>
              <a:t> </a:t>
            </a:r>
          </a:p>
        </p:txBody>
      </p:sp>
      <p:sp>
        <p:nvSpPr>
          <p:cNvPr id="3" name="Espace réservé du texte 2"/>
          <p:cNvSpPr>
            <a:spLocks noGrp="1"/>
          </p:cNvSpPr>
          <p:nvPr>
            <p:ph type="body" idx="1"/>
          </p:nvPr>
        </p:nvSpPr>
        <p:spPr>
          <a:xfrm>
            <a:off x="537601" y="1482524"/>
            <a:ext cx="11473062" cy="1498600"/>
          </a:xfrm>
        </p:spPr>
        <p:txBody>
          <a:bodyPr>
            <a:normAutofit fontScale="85000" lnSpcReduction="20000"/>
          </a:bodyPr>
          <a:lstStyle/>
          <a:p>
            <a:r>
              <a:rPr lang="en-US" dirty="0"/>
              <a:t>Because the </a:t>
            </a:r>
            <a:r>
              <a:rPr lang="en-US" dirty="0" err="1"/>
              <a:t>Nyquist</a:t>
            </a:r>
            <a:r>
              <a:rPr lang="en-US" dirty="0"/>
              <a:t> criterion is a graphical method, we need to establish the concepts of encircled and enclosed, which are used for the interpretation of the </a:t>
            </a:r>
            <a:r>
              <a:rPr lang="en-US" dirty="0" err="1"/>
              <a:t>Nyquist</a:t>
            </a:r>
            <a:r>
              <a:rPr lang="en-US" dirty="0"/>
              <a:t> plots for </a:t>
            </a:r>
            <a:r>
              <a:rPr lang="en-US" dirty="0" smtClean="0"/>
              <a:t>stability.</a:t>
            </a:r>
          </a:p>
          <a:p>
            <a:r>
              <a:rPr lang="en-US" dirty="0"/>
              <a:t>Encircled: A point is said to be encircled by a closed path if it is found inside the path. For example, point A in Fig. 5(a) is encircled by the closed path Γ, because A is inside the closed path. Point B is not encircled by the closed path Γ, because it is located outside the path. Enclosed: A point is said to be enclosed by a closed path if it lies to the left of the path when the path is traversed in CCW direction. The concept of enclosure is particularly useful if only a portion of the closed path is shown. For example, point A in Fig. 5(b) is enclosed by Γ. However, point B isn’t enclosed</a:t>
            </a:r>
            <a:endParaRPr lang="fr-FR" dirty="0"/>
          </a:p>
        </p:txBody>
      </p:sp>
      <p:pic>
        <p:nvPicPr>
          <p:cNvPr id="5" name="Image 4"/>
          <p:cNvPicPr>
            <a:picLocks noChangeAspect="1"/>
          </p:cNvPicPr>
          <p:nvPr/>
        </p:nvPicPr>
        <p:blipFill>
          <a:blip r:embed="rId2"/>
          <a:stretch>
            <a:fillRect/>
          </a:stretch>
        </p:blipFill>
        <p:spPr>
          <a:xfrm>
            <a:off x="3833904" y="3631139"/>
            <a:ext cx="5951736" cy="2389077"/>
          </a:xfrm>
          <a:prstGeom prst="rect">
            <a:avLst/>
          </a:prstGeom>
        </p:spPr>
      </p:pic>
    </p:spTree>
    <p:extLst>
      <p:ext uri="{BB962C8B-B14F-4D97-AF65-F5344CB8AC3E}">
        <p14:creationId xmlns:p14="http://schemas.microsoft.com/office/powerpoint/2010/main" val="187818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8151" y="370389"/>
            <a:ext cx="10851889" cy="3856942"/>
          </a:xfrm>
        </p:spPr>
        <p:txBody>
          <a:bodyPr>
            <a:normAutofit/>
          </a:bodyPr>
          <a:lstStyle/>
          <a:p>
            <a:r>
              <a:rPr lang="en-US" dirty="0"/>
              <a:t>Number of Encirclements (N) When a point is encircled by a closed path Γ, a number N can be assigned to the number of times it is encircled. The magnitude of N can be determined by drawing an arrow from the point to any arbitrary point s1 and consider it as starting point, then follow the path in the prescribed direction until it returns to the starting point. The total net number of revolutions is N, which is positive for CCW encirclement and negative for CW encirclement. For example, point A in Fig. 6(a) is encircled once in CW direction (N= - 1) and point B is encircled twice in CW direction (N= - 2). In Fig. 6(b), point A is encircled once in CCW direction (N=+1), and point B is encircled twice (N=+2).</a:t>
            </a:r>
            <a:endParaRPr lang="fr-FR" dirty="0"/>
          </a:p>
        </p:txBody>
      </p:sp>
      <p:pic>
        <p:nvPicPr>
          <p:cNvPr id="4" name="Image 3"/>
          <p:cNvPicPr>
            <a:picLocks noChangeAspect="1"/>
          </p:cNvPicPr>
          <p:nvPr/>
        </p:nvPicPr>
        <p:blipFill>
          <a:blip r:embed="rId2"/>
          <a:stretch>
            <a:fillRect/>
          </a:stretch>
        </p:blipFill>
        <p:spPr>
          <a:xfrm>
            <a:off x="3344234" y="3040757"/>
            <a:ext cx="5696444" cy="2991109"/>
          </a:xfrm>
          <a:prstGeom prst="rect">
            <a:avLst/>
          </a:prstGeom>
        </p:spPr>
      </p:pic>
    </p:spTree>
    <p:extLst>
      <p:ext uri="{BB962C8B-B14F-4D97-AF65-F5344CB8AC3E}">
        <p14:creationId xmlns:p14="http://schemas.microsoft.com/office/powerpoint/2010/main" val="248314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45631" y="424266"/>
            <a:ext cx="10921336" cy="2785780"/>
          </a:xfrm>
        </p:spPr>
        <p:txBody>
          <a:bodyPr>
            <a:normAutofit/>
          </a:bodyPr>
          <a:lstStyle/>
          <a:p>
            <a:r>
              <a:rPr lang="en-US" dirty="0"/>
              <a:t>The stability of linear control systems is </a:t>
            </a:r>
            <a:r>
              <a:rPr lang="en-US" dirty="0" err="1"/>
              <a:t>analysed</a:t>
            </a:r>
            <a:r>
              <a:rPr lang="en-US" dirty="0"/>
              <a:t> by constructing the </a:t>
            </a:r>
            <a:r>
              <a:rPr lang="en-US" dirty="0" err="1"/>
              <a:t>Nyquist</a:t>
            </a:r>
            <a:r>
              <a:rPr lang="en-US" dirty="0"/>
              <a:t> path, which is a closed contour in the s plane enclose the entire right-half of s plane. The contour consists of the entire </a:t>
            </a:r>
            <a:r>
              <a:rPr lang="en-US" dirty="0" err="1"/>
              <a:t>jω</a:t>
            </a:r>
            <a:r>
              <a:rPr lang="en-US" dirty="0"/>
              <a:t> axis from ω</a:t>
            </a:r>
            <a:r>
              <a:rPr lang="en-US" dirty="0" smtClean="0"/>
              <a:t>=–</a:t>
            </a:r>
            <a:r>
              <a:rPr lang="en-US" dirty="0" smtClean="0">
                <a:latin typeface="Times New Roman" panose="02020603050405020304" pitchFamily="18" charset="0"/>
                <a:cs typeface="Times New Roman" panose="02020603050405020304" pitchFamily="18" charset="0"/>
              </a:rPr>
              <a:t>∞</a:t>
            </a:r>
            <a:r>
              <a:rPr lang="en-US" dirty="0" smtClean="0"/>
              <a:t> </a:t>
            </a:r>
            <a:r>
              <a:rPr lang="en-US" dirty="0"/>
              <a:t>to </a:t>
            </a:r>
            <a:r>
              <a:rPr lang="en-US" dirty="0">
                <a:latin typeface="Times New Roman" panose="02020603050405020304" pitchFamily="18" charset="0"/>
                <a:cs typeface="Times New Roman" panose="02020603050405020304" pitchFamily="18" charset="0"/>
              </a:rPr>
              <a:t>∞</a:t>
            </a:r>
            <a:r>
              <a:rPr lang="en-US" dirty="0" smtClean="0"/>
              <a:t> </a:t>
            </a:r>
            <a:r>
              <a:rPr lang="en-US" dirty="0"/>
              <a:t>and a semi-circular path of infinite radius in the right-half of s plane in the clockwise (CW) or counter clockwise (CCW) direction. Therefore, the </a:t>
            </a:r>
            <a:r>
              <a:rPr lang="en-US" dirty="0" err="1"/>
              <a:t>Nyquist</a:t>
            </a:r>
            <a:r>
              <a:rPr lang="en-US" dirty="0"/>
              <a:t> path encloses the entire right-half s plane and encloses all the zeros and poles of 1+G(s)H(s) that have positive real parts as shown in Fig. 7 (a). The </a:t>
            </a:r>
            <a:r>
              <a:rPr lang="en-US" dirty="0" err="1"/>
              <a:t>Nyquist</a:t>
            </a:r>
            <a:r>
              <a:rPr lang="en-US" dirty="0"/>
              <a:t> path must not pass through poles or zeros of G(s)H(s), if the function G(s)H(s) has poles or zeros at the origin (or at any point on the </a:t>
            </a:r>
            <a:r>
              <a:rPr lang="en-US" dirty="0" err="1"/>
              <a:t>jω</a:t>
            </a:r>
            <a:r>
              <a:rPr lang="en-US" dirty="0"/>
              <a:t> axis), the </a:t>
            </a:r>
            <a:r>
              <a:rPr lang="en-US" dirty="0" err="1"/>
              <a:t>Nyquist</a:t>
            </a:r>
            <a:r>
              <a:rPr lang="en-US" dirty="0"/>
              <a:t> path must be modified by using a semicircle with radius ε → 0 as shown in Fig. 7 (b).</a:t>
            </a:r>
            <a:endParaRPr lang="fr-FR" dirty="0"/>
          </a:p>
        </p:txBody>
      </p:sp>
      <p:pic>
        <p:nvPicPr>
          <p:cNvPr id="4" name="Image 3"/>
          <p:cNvPicPr>
            <a:picLocks noChangeAspect="1"/>
          </p:cNvPicPr>
          <p:nvPr/>
        </p:nvPicPr>
        <p:blipFill>
          <a:blip r:embed="rId2"/>
          <a:stretch>
            <a:fillRect/>
          </a:stretch>
        </p:blipFill>
        <p:spPr>
          <a:xfrm>
            <a:off x="3765367" y="3101874"/>
            <a:ext cx="6096528" cy="3200677"/>
          </a:xfrm>
          <a:prstGeom prst="rect">
            <a:avLst/>
          </a:prstGeom>
        </p:spPr>
      </p:pic>
    </p:spTree>
    <p:extLst>
      <p:ext uri="{BB962C8B-B14F-4D97-AF65-F5344CB8AC3E}">
        <p14:creationId xmlns:p14="http://schemas.microsoft.com/office/powerpoint/2010/main" val="356408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5077" y="0"/>
            <a:ext cx="9678989" cy="927684"/>
          </a:xfrm>
        </p:spPr>
        <p:txBody>
          <a:bodyPr>
            <a:normAutofit fontScale="90000"/>
          </a:bodyPr>
          <a:lstStyle/>
          <a:p>
            <a:r>
              <a:rPr lang="fr-FR" dirty="0" err="1" smtClean="0"/>
              <a:t>Recall</a:t>
            </a:r>
            <a:r>
              <a:rPr lang="fr-FR" dirty="0" smtClean="0"/>
              <a:t>: Polar </a:t>
            </a:r>
            <a:r>
              <a:rPr lang="fr-FR" dirty="0" err="1" smtClean="0"/>
              <a:t>form</a:t>
            </a:r>
            <a:r>
              <a:rPr lang="fr-FR" dirty="0" smtClean="0"/>
              <a:t> of </a:t>
            </a:r>
            <a:r>
              <a:rPr lang="fr-FR" dirty="0" err="1" smtClean="0"/>
              <a:t>complex</a:t>
            </a:r>
            <a:r>
              <a:rPr lang="fr-FR" dirty="0" smtClean="0"/>
              <a:t> </a:t>
            </a:r>
            <a:r>
              <a:rPr lang="fr-FR" dirty="0" err="1" smtClean="0"/>
              <a:t>numbers</a:t>
            </a: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3408122" y="5329177"/>
                <a:ext cx="3872354" cy="1498600"/>
              </a:xfrm>
            </p:spPr>
            <p:txBody>
              <a:bodyPr/>
              <a:lstStyle/>
              <a:p>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𝑍</m:t>
                        </m:r>
                      </m:e>
                    </m:d>
                  </m:oMath>
                </a14:m>
                <a:r>
                  <a:rPr lang="fr-FR" dirty="0" smtClean="0"/>
                  <a:t>=r=</a:t>
                </a:r>
                <a14:m>
                  <m:oMath xmlns:m="http://schemas.openxmlformats.org/officeDocument/2006/math">
                    <m:rad>
                      <m:radPr>
                        <m:degHide m:val="on"/>
                        <m:ctrlPr>
                          <a:rPr lang="fr-FR" i="1" smtClean="0">
                            <a:latin typeface="Cambria Math" panose="02040503050406030204" pitchFamily="18" charset="0"/>
                          </a:rPr>
                        </m:ctrlPr>
                      </m:radPr>
                      <m:deg/>
                      <m:e>
                        <m:sSup>
                          <m:sSupPr>
                            <m:ctrlPr>
                              <a:rPr lang="fr-FR" i="1" smtClean="0">
                                <a:latin typeface="Cambria Math" panose="02040503050406030204" pitchFamily="18" charset="0"/>
                              </a:rPr>
                            </m:ctrlPr>
                          </m:sSupPr>
                          <m:e>
                            <m:r>
                              <a:rPr lang="fr-FR" b="0" i="1" smtClean="0">
                                <a:latin typeface="Cambria Math" panose="02040503050406030204" pitchFamily="18" charset="0"/>
                              </a:rPr>
                              <m:t>𝑎</m:t>
                            </m:r>
                          </m:e>
                          <m:sup>
                            <m:r>
                              <a:rPr lang="fr-FR" b="0" i="1" smtClean="0">
                                <a:latin typeface="Cambria Math" panose="02040503050406030204" pitchFamily="18" charset="0"/>
                              </a:rPr>
                              <m:t>2</m:t>
                            </m:r>
                          </m:sup>
                        </m:sSup>
                        <m:r>
                          <a:rPr lang="fr-FR" i="1">
                            <a:latin typeface="Cambria Math" panose="02040503050406030204" pitchFamily="18" charset="0"/>
                          </a:rPr>
                          <m:t>+</m:t>
                        </m:r>
                        <m:sSup>
                          <m:sSupPr>
                            <m:ctrlPr>
                              <a:rPr lang="fr-FR" i="1" smtClean="0">
                                <a:latin typeface="Cambria Math" panose="02040503050406030204" pitchFamily="18" charset="0"/>
                              </a:rPr>
                            </m:ctrlPr>
                          </m:sSupPr>
                          <m:e>
                            <m:r>
                              <a:rPr lang="fr-FR" b="0" i="1" smtClean="0">
                                <a:latin typeface="Cambria Math" panose="02040503050406030204" pitchFamily="18" charset="0"/>
                              </a:rPr>
                              <m:t>𝑏</m:t>
                            </m:r>
                          </m:e>
                          <m:sup>
                            <m:r>
                              <a:rPr lang="fr-FR" b="0" i="1" smtClean="0">
                                <a:latin typeface="Cambria Math" panose="02040503050406030204" pitchFamily="18" charset="0"/>
                              </a:rPr>
                              <m:t>2</m:t>
                            </m:r>
                          </m:sup>
                        </m:sSup>
                      </m:e>
                    </m:rad>
                  </m:oMath>
                </a14:m>
                <a:r>
                  <a:rPr lang="fr-FR" dirty="0" smtClean="0"/>
                  <a:t>,</a:t>
                </a:r>
              </a:p>
              <a:p>
                <a:r>
                  <a:rPr lang="fr-FR" dirty="0" err="1" smtClean="0"/>
                  <a:t>Arg</a:t>
                </a:r>
                <a:r>
                  <a:rPr lang="fr-FR" dirty="0" smtClean="0"/>
                  <a:t>(Z)= </a:t>
                </a:r>
                <a:r>
                  <a:rPr lang="el-GR" dirty="0" smtClean="0">
                    <a:latin typeface="Times New Roman" panose="02020603050405020304" pitchFamily="18" charset="0"/>
                    <a:cs typeface="Times New Roman" panose="02020603050405020304" pitchFamily="18" charset="0"/>
                  </a:rPr>
                  <a:t>∟</a:t>
                </a:r>
                <a:r>
                  <a:rPr lang="fr-FR" dirty="0" smtClean="0">
                    <a:latin typeface="Times New Roman" panose="02020603050405020304" pitchFamily="18" charset="0"/>
                    <a:cs typeface="Times New Roman" panose="02020603050405020304" pitchFamily="18" charset="0"/>
                  </a:rPr>
                  <a:t>Z</a:t>
                </a:r>
                <a:r>
                  <a:rPr lang="fr-FR" dirty="0" smtClean="0"/>
                  <a:t>=</a:t>
                </a:r>
                <a14:m>
                  <m:oMath xmlns:m="http://schemas.openxmlformats.org/officeDocument/2006/math">
                    <m:r>
                      <a:rPr lang="fr-FR" i="1" smtClean="0">
                        <a:latin typeface="Cambria Math" panose="02040503050406030204" pitchFamily="18" charset="0"/>
                        <a:ea typeface="Cambria Math" panose="02040503050406030204" pitchFamily="18" charset="0"/>
                      </a:rPr>
                      <m:t>𝜃</m:t>
                    </m:r>
                  </m:oMath>
                </a14:m>
                <a:r>
                  <a:rPr lang="fr-FR" dirty="0" smtClean="0"/>
                  <a:t>= </a:t>
                </a:r>
                <a:r>
                  <a:rPr lang="fr-FR" dirty="0" err="1" smtClean="0"/>
                  <a:t>arctan</a:t>
                </a:r>
                <a:r>
                  <a:rPr lang="fr-FR" dirty="0" smtClean="0"/>
                  <a:t>(</a:t>
                </a:r>
                <a14:m>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𝑏</m:t>
                        </m:r>
                      </m:num>
                      <m:den>
                        <m:r>
                          <a:rPr lang="fr-FR" b="0" i="1" smtClean="0">
                            <a:latin typeface="Cambria Math" panose="02040503050406030204" pitchFamily="18" charset="0"/>
                          </a:rPr>
                          <m:t>𝑎</m:t>
                        </m:r>
                      </m:den>
                    </m:f>
                  </m:oMath>
                </a14:m>
                <a:r>
                  <a:rPr lang="fr-FR" dirty="0" smtClean="0"/>
                  <a:t>)</a:t>
                </a:r>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3408122" y="5329177"/>
                <a:ext cx="3872354" cy="1498600"/>
              </a:xfrm>
              <a:blipFill>
                <a:blip r:embed="rId2"/>
                <a:stretch>
                  <a:fillRect l="-1260"/>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3639740" y="927684"/>
            <a:ext cx="5685013" cy="4019898"/>
          </a:xfrm>
          <a:prstGeom prst="rect">
            <a:avLst/>
          </a:prstGeom>
        </p:spPr>
      </p:pic>
    </p:spTree>
    <p:extLst>
      <p:ext uri="{BB962C8B-B14F-4D97-AF65-F5344CB8AC3E}">
        <p14:creationId xmlns:p14="http://schemas.microsoft.com/office/powerpoint/2010/main" val="239488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0627" y="459927"/>
            <a:ext cx="8437474" cy="523220"/>
          </a:xfrm>
          <a:prstGeom prst="rect">
            <a:avLst/>
          </a:prstGeom>
        </p:spPr>
        <p:txBody>
          <a:bodyPr wrap="square">
            <a:spAutoFit/>
          </a:bodyPr>
          <a:lstStyle/>
          <a:p>
            <a:r>
              <a:rPr lang="fr-FR" sz="2800" dirty="0" err="1" smtClean="0">
                <a:solidFill>
                  <a:schemeClr val="bg1"/>
                </a:solidFill>
              </a:rPr>
              <a:t>Bode</a:t>
            </a:r>
            <a:r>
              <a:rPr lang="fr-FR" sz="2800" dirty="0" smtClean="0">
                <a:solidFill>
                  <a:schemeClr val="bg1"/>
                </a:solidFill>
              </a:rPr>
              <a:t> plots</a:t>
            </a:r>
            <a:endParaRPr lang="fr-FR" sz="2800" dirty="0">
              <a:solidFill>
                <a:schemeClr val="bg1"/>
              </a:solidFill>
            </a:endParaRPr>
          </a:p>
        </p:txBody>
      </p:sp>
      <mc:AlternateContent xmlns:mc="http://schemas.openxmlformats.org/markup-compatibility/2006">
        <mc:Choice xmlns:a14="http://schemas.microsoft.com/office/drawing/2010/main" Requires="a14">
          <p:sp>
            <p:nvSpPr>
              <p:cNvPr id="2" name="Rectangle 1"/>
              <p:cNvSpPr/>
              <p:nvPr/>
            </p:nvSpPr>
            <p:spPr>
              <a:xfrm>
                <a:off x="873615" y="1196387"/>
                <a:ext cx="10268755" cy="5608780"/>
              </a:xfrm>
              <a:prstGeom prst="rect">
                <a:avLst/>
              </a:prstGeom>
            </p:spPr>
            <p:txBody>
              <a:bodyPr wrap="square">
                <a:spAutoFit/>
              </a:bodyPr>
              <a:lstStyle/>
              <a:p>
                <a:r>
                  <a:rPr lang="en-US" dirty="0" smtClean="0">
                    <a:solidFill>
                      <a:schemeClr val="bg1"/>
                    </a:solidFill>
                  </a:rPr>
                  <a:t>The Bode plot or the Bode diagram consists of two plots : </a:t>
                </a:r>
                <a:endParaRPr lang="en-US" dirty="0">
                  <a:solidFill>
                    <a:schemeClr val="bg1"/>
                  </a:solidFill>
                </a:endParaRPr>
              </a:p>
              <a:p>
                <a:pPr marL="285750" indent="-285750">
                  <a:buFont typeface="Arial" panose="020B0604020202020204" pitchFamily="34" charset="0"/>
                  <a:buChar char="•"/>
                </a:pPr>
                <a:r>
                  <a:rPr lang="fr-FR" dirty="0" smtClean="0">
                    <a:solidFill>
                      <a:schemeClr val="bg1"/>
                    </a:solidFill>
                  </a:rPr>
                  <a:t>Magnitude </a:t>
                </a:r>
                <a:r>
                  <a:rPr lang="fr-FR" dirty="0">
                    <a:solidFill>
                      <a:schemeClr val="bg1"/>
                    </a:solidFill>
                  </a:rPr>
                  <a:t>plot </a:t>
                </a:r>
                <a:r>
                  <a:rPr lang="fr-FR" dirty="0" smtClean="0">
                    <a:solidFill>
                      <a:schemeClr val="bg1"/>
                    </a:solidFill>
                  </a:rPr>
                  <a:t>in dB</a:t>
                </a:r>
                <a:endParaRPr lang="fr-FR" dirty="0">
                  <a:solidFill>
                    <a:schemeClr val="bg1"/>
                  </a:solidFill>
                </a:endParaRPr>
              </a:p>
              <a:p>
                <a:pPr marL="285750" indent="-285750">
                  <a:buFont typeface="Arial" panose="020B0604020202020204" pitchFamily="34" charset="0"/>
                  <a:buChar char="•"/>
                </a:pPr>
                <a:r>
                  <a:rPr lang="fr-FR" dirty="0" smtClean="0">
                    <a:solidFill>
                      <a:schemeClr val="bg1"/>
                    </a:solidFill>
                  </a:rPr>
                  <a:t>Phase </a:t>
                </a:r>
                <a:r>
                  <a:rPr lang="fr-FR" dirty="0">
                    <a:solidFill>
                      <a:schemeClr val="bg1"/>
                    </a:solidFill>
                  </a:rPr>
                  <a:t>plot </a:t>
                </a:r>
              </a:p>
              <a:p>
                <a:r>
                  <a:rPr lang="fr-FR" dirty="0" smtClean="0">
                    <a:solidFill>
                      <a:schemeClr val="bg1"/>
                    </a:solidFill>
                  </a:rPr>
                  <a:t>– </a:t>
                </a:r>
                <a:r>
                  <a:rPr lang="en-US" dirty="0">
                    <a:solidFill>
                      <a:schemeClr val="bg1"/>
                    </a:solidFill>
                  </a:rPr>
                  <a:t>In both the plots, x-axis represents angular frequency (logarithmic scale). Whereas, </a:t>
                </a:r>
                <a:r>
                  <a:rPr lang="en-US" dirty="0" err="1">
                    <a:solidFill>
                      <a:schemeClr val="bg1"/>
                    </a:solidFill>
                  </a:rPr>
                  <a:t>yaxis</a:t>
                </a:r>
                <a:r>
                  <a:rPr lang="en-US" dirty="0">
                    <a:solidFill>
                      <a:schemeClr val="bg1"/>
                    </a:solidFill>
                  </a:rPr>
                  <a:t> represents the magnitude (linear scale) of open loop transfer function in the magnitude plot and the phase angle (linear scale) of the open loop transfer function in the phase plot. </a:t>
                </a:r>
                <a:endParaRPr lang="en-US" dirty="0" smtClean="0">
                  <a:solidFill>
                    <a:schemeClr val="bg1"/>
                  </a:solidFill>
                </a:endParaRPr>
              </a:p>
              <a:p>
                <a:r>
                  <a:rPr lang="en-US" b="1" dirty="0">
                    <a:solidFill>
                      <a:schemeClr val="bg1"/>
                    </a:solidFill>
                  </a:rPr>
                  <a:t>The magnitude of the open loop transfer function in dB is </a:t>
                </a:r>
                <a:endParaRPr lang="fr-FR" b="1" dirty="0" smtClean="0">
                  <a:solidFill>
                    <a:schemeClr val="bg1"/>
                  </a:solidFill>
                </a:endParaRPr>
              </a:p>
              <a:p>
                <a:r>
                  <a:rPr lang="fr-FR" dirty="0" err="1" smtClean="0">
                    <a:solidFill>
                      <a:schemeClr val="bg1"/>
                    </a:solidFill>
                  </a:rPr>
                  <a:t>Adb</a:t>
                </a:r>
                <a:r>
                  <a:rPr lang="fr-FR" dirty="0" smtClean="0">
                    <a:solidFill>
                      <a:schemeClr val="bg1"/>
                    </a:solidFill>
                  </a:rPr>
                  <a:t>(</a:t>
                </a:r>
                <a:r>
                  <a:rPr lang="fr-FR" dirty="0">
                    <a:solidFill>
                      <a:schemeClr val="bg1"/>
                    </a:solidFill>
                  </a:rPr>
                  <a:t>ω</a:t>
                </a:r>
                <a:r>
                  <a:rPr lang="fr-FR" dirty="0" smtClean="0">
                    <a:solidFill>
                      <a:schemeClr val="bg1"/>
                    </a:solidFill>
                  </a:rPr>
                  <a:t>)</a:t>
                </a:r>
                <a:r>
                  <a:rPr lang="fr-FR" dirty="0">
                    <a:solidFill>
                      <a:schemeClr val="bg1"/>
                    </a:solidFill>
                  </a:rPr>
                  <a:t> = </a:t>
                </a:r>
                <a:r>
                  <a:rPr lang="fr-FR" dirty="0" smtClean="0">
                    <a:solidFill>
                      <a:schemeClr val="bg1"/>
                    </a:solidFill>
                  </a:rPr>
                  <a:t>20 </a:t>
                </a:r>
                <a14:m>
                  <m:oMath xmlns:m="http://schemas.openxmlformats.org/officeDocument/2006/math">
                    <m:sSub>
                      <m:sSubPr>
                        <m:ctrlPr>
                          <a:rPr lang="fr-FR" i="1" smtClean="0">
                            <a:solidFill>
                              <a:schemeClr val="bg1"/>
                            </a:solidFill>
                            <a:latin typeface="Cambria Math" panose="02040503050406030204" pitchFamily="18" charset="0"/>
                          </a:rPr>
                        </m:ctrlPr>
                      </m:sSubPr>
                      <m:e>
                        <m:r>
                          <m:rPr>
                            <m:nor/>
                          </m:rPr>
                          <a:rPr lang="fr-FR" dirty="0">
                            <a:solidFill>
                              <a:schemeClr val="bg1"/>
                            </a:solidFill>
                          </a:rPr>
                          <m:t>log</m:t>
                        </m:r>
                      </m:e>
                      <m:sub>
                        <m:r>
                          <m:rPr>
                            <m:nor/>
                          </m:rPr>
                          <a:rPr lang="fr-FR" dirty="0">
                            <a:solidFill>
                              <a:schemeClr val="bg1"/>
                            </a:solidFill>
                          </a:rPr>
                          <m:t>10</m:t>
                        </m:r>
                      </m:sub>
                    </m:sSub>
                    <m:d>
                      <m:dPr>
                        <m:begChr m:val="|"/>
                        <m:endChr m:val="|"/>
                        <m:ctrlPr>
                          <a:rPr lang="fr-FR" i="1" smtClean="0">
                            <a:solidFill>
                              <a:schemeClr val="bg1"/>
                            </a:solidFill>
                            <a:latin typeface="Cambria Math" panose="02040503050406030204" pitchFamily="18" charset="0"/>
                          </a:rPr>
                        </m:ctrlPr>
                      </m:dPr>
                      <m:e>
                        <m:r>
                          <a:rPr lang="fr-FR" i="1" dirty="0" smtClean="0">
                            <a:solidFill>
                              <a:schemeClr val="bg1"/>
                            </a:solidFill>
                            <a:latin typeface="Cambria Math" panose="02040503050406030204" pitchFamily="18" charset="0"/>
                          </a:rPr>
                          <m:t>𝐻</m:t>
                        </m:r>
                        <m:r>
                          <a:rPr lang="fr-FR" i="1" dirty="0" smtClean="0">
                            <a:solidFill>
                              <a:schemeClr val="bg1"/>
                            </a:solidFill>
                            <a:latin typeface="Cambria Math" panose="02040503050406030204" pitchFamily="18" charset="0"/>
                          </a:rPr>
                          <m:t> (</m:t>
                        </m:r>
                        <m:r>
                          <a:rPr lang="fr-FR" i="1" dirty="0" err="1">
                            <a:solidFill>
                              <a:schemeClr val="bg1"/>
                            </a:solidFill>
                            <a:latin typeface="Cambria Math" panose="02040503050406030204" pitchFamily="18" charset="0"/>
                          </a:rPr>
                          <m:t>𝑗</m:t>
                        </m:r>
                        <m:r>
                          <a:rPr lang="fr-FR" i="1" dirty="0" err="1">
                            <a:solidFill>
                              <a:schemeClr val="bg1"/>
                            </a:solidFill>
                            <a:latin typeface="Cambria Math" panose="02040503050406030204" pitchFamily="18" charset="0"/>
                          </a:rPr>
                          <m:t>𝜔</m:t>
                        </m:r>
                        <m:r>
                          <a:rPr lang="fr-FR" i="1" dirty="0">
                            <a:solidFill>
                              <a:schemeClr val="bg1"/>
                            </a:solidFill>
                            <a:latin typeface="Cambria Math" panose="02040503050406030204" pitchFamily="18" charset="0"/>
                          </a:rPr>
                          <m:t>)</m:t>
                        </m:r>
                      </m:e>
                    </m:d>
                    <m:r>
                      <a:rPr lang="fr-FR" i="1" dirty="0" smtClean="0">
                        <a:solidFill>
                          <a:schemeClr val="bg1"/>
                        </a:solidFill>
                        <a:latin typeface="Cambria Math" panose="02040503050406030204" pitchFamily="18" charset="0"/>
                      </a:rPr>
                      <m:t> </m:t>
                    </m:r>
                    <m:r>
                      <m:rPr>
                        <m:sty m:val="p"/>
                      </m:rPr>
                      <a:rPr lang="fr-FR" b="0" i="0" dirty="0" smtClean="0">
                        <a:solidFill>
                          <a:schemeClr val="bg1"/>
                        </a:solidFill>
                        <a:latin typeface="Cambria Math" panose="02040503050406030204" pitchFamily="18" charset="0"/>
                      </a:rPr>
                      <m:t>as</m:t>
                    </m:r>
                    <m:r>
                      <a:rPr lang="fr-FR" b="0" i="0" dirty="0" smtClean="0">
                        <a:solidFill>
                          <a:schemeClr val="bg1"/>
                        </a:solidFill>
                        <a:latin typeface="Cambria Math" panose="02040503050406030204" pitchFamily="18" charset="0"/>
                      </a:rPr>
                      <m:t> </m:t>
                    </m:r>
                    <m:r>
                      <m:rPr>
                        <m:sty m:val="p"/>
                      </m:rPr>
                      <a:rPr lang="fr-FR" b="0" i="0" dirty="0" smtClean="0">
                        <a:solidFill>
                          <a:schemeClr val="bg1"/>
                        </a:solidFill>
                        <a:latin typeface="Cambria Math" panose="02040503050406030204" pitchFamily="18" charset="0"/>
                      </a:rPr>
                      <m:t>a</m:t>
                    </m:r>
                  </m:oMath>
                </a14:m>
                <a:r>
                  <a:rPr lang="fr-FR" dirty="0" smtClean="0">
                    <a:solidFill>
                      <a:schemeClr val="bg1"/>
                    </a:solidFill>
                  </a:rPr>
                  <a:t> </a:t>
                </a:r>
                <a:r>
                  <a:rPr lang="fr-FR" dirty="0" err="1" smtClean="0">
                    <a:solidFill>
                      <a:schemeClr val="bg1"/>
                    </a:solidFill>
                  </a:rPr>
                  <a:t>function</a:t>
                </a:r>
                <a:r>
                  <a:rPr lang="fr-FR" dirty="0" smtClean="0">
                    <a:solidFill>
                      <a:schemeClr val="bg1"/>
                    </a:solidFill>
                  </a:rPr>
                  <a:t> of </a:t>
                </a:r>
                <a:r>
                  <a:rPr lang="fr-FR" dirty="0">
                    <a:solidFill>
                      <a:schemeClr val="bg1"/>
                    </a:solidFill>
                  </a:rPr>
                  <a:t>Log10 (ω</a:t>
                </a:r>
                <a:r>
                  <a:rPr lang="fr-FR" dirty="0" smtClean="0">
                    <a:solidFill>
                      <a:schemeClr val="bg1"/>
                    </a:solidFill>
                  </a:rPr>
                  <a:t>)</a:t>
                </a:r>
              </a:p>
              <a:p>
                <a:r>
                  <a:rPr lang="en-US" dirty="0">
                    <a:solidFill>
                      <a:schemeClr val="bg1"/>
                    </a:solidFill>
                  </a:rPr>
                  <a:t>where </a:t>
                </a:r>
                <a14:m>
                  <m:oMath xmlns:m="http://schemas.openxmlformats.org/officeDocument/2006/math">
                    <m:d>
                      <m:dPr>
                        <m:begChr m:val="|"/>
                        <m:endChr m:val="|"/>
                        <m:ctrlPr>
                          <a:rPr lang="fr-FR" i="1">
                            <a:solidFill>
                              <a:schemeClr val="bg1"/>
                            </a:solidFill>
                            <a:latin typeface="Cambria Math" panose="02040503050406030204" pitchFamily="18" charset="0"/>
                          </a:rPr>
                        </m:ctrlPr>
                      </m:dPr>
                      <m:e>
                        <m:r>
                          <a:rPr lang="fr-FR" i="1" dirty="0">
                            <a:solidFill>
                              <a:schemeClr val="bg1"/>
                            </a:solidFill>
                            <a:latin typeface="Cambria Math" panose="02040503050406030204" pitchFamily="18" charset="0"/>
                          </a:rPr>
                          <m:t>𝐻</m:t>
                        </m:r>
                        <m:r>
                          <a:rPr lang="fr-FR" i="1" dirty="0">
                            <a:solidFill>
                              <a:schemeClr val="bg1"/>
                            </a:solidFill>
                            <a:latin typeface="Cambria Math" panose="02040503050406030204" pitchFamily="18" charset="0"/>
                          </a:rPr>
                          <m:t> (</m:t>
                        </m:r>
                        <m:r>
                          <a:rPr lang="fr-FR" i="1" dirty="0" err="1">
                            <a:solidFill>
                              <a:schemeClr val="bg1"/>
                            </a:solidFill>
                            <a:latin typeface="Cambria Math" panose="02040503050406030204" pitchFamily="18" charset="0"/>
                          </a:rPr>
                          <m:t>𝑗</m:t>
                        </m:r>
                        <m:r>
                          <a:rPr lang="fr-FR" i="1" dirty="0" err="1">
                            <a:solidFill>
                              <a:schemeClr val="bg1"/>
                            </a:solidFill>
                            <a:latin typeface="Cambria Math" panose="02040503050406030204" pitchFamily="18" charset="0"/>
                          </a:rPr>
                          <m:t>𝜔</m:t>
                        </m:r>
                        <m:r>
                          <a:rPr lang="fr-FR" i="1" dirty="0">
                            <a:solidFill>
                              <a:schemeClr val="bg1"/>
                            </a:solidFill>
                            <a:latin typeface="Cambria Math" panose="02040503050406030204" pitchFamily="18" charset="0"/>
                          </a:rPr>
                          <m:t>)</m:t>
                        </m:r>
                      </m:e>
                    </m:d>
                  </m:oMath>
                </a14:m>
                <a:r>
                  <a:rPr lang="en-US" dirty="0" smtClean="0">
                    <a:solidFill>
                      <a:schemeClr val="bg1"/>
                    </a:solidFill>
                  </a:rPr>
                  <a:t> </a:t>
                </a:r>
                <a:r>
                  <a:rPr lang="en-US" dirty="0">
                    <a:solidFill>
                      <a:schemeClr val="bg1"/>
                    </a:solidFill>
                  </a:rPr>
                  <a:t>is the amplitude or gain </a:t>
                </a:r>
                <a:endParaRPr lang="en-US" dirty="0" smtClean="0">
                  <a:solidFill>
                    <a:schemeClr val="bg1"/>
                  </a:solidFill>
                </a:endParaRPr>
              </a:p>
              <a:p>
                <a:r>
                  <a:rPr lang="en-US" dirty="0" smtClean="0">
                    <a:solidFill>
                      <a:schemeClr val="bg1"/>
                    </a:solidFill>
                  </a:rPr>
                  <a:t>• </a:t>
                </a:r>
                <a:r>
                  <a:rPr lang="en-US" dirty="0">
                    <a:solidFill>
                      <a:schemeClr val="bg1"/>
                    </a:solidFill>
                  </a:rPr>
                  <a:t>A decade is </a:t>
                </a:r>
                <a:r>
                  <a:rPr lang="en-US" dirty="0" smtClean="0">
                    <a:solidFill>
                      <a:schemeClr val="bg1"/>
                    </a:solidFill>
                  </a:rPr>
                  <a:t>defined </a:t>
                </a:r>
                <a:r>
                  <a:rPr lang="en-US" dirty="0">
                    <a:solidFill>
                      <a:schemeClr val="bg1"/>
                    </a:solidFill>
                  </a:rPr>
                  <a:t>as any 10-to-1 frequency range </a:t>
                </a:r>
                <a:endParaRPr lang="en-US" dirty="0" smtClean="0">
                  <a:solidFill>
                    <a:schemeClr val="bg1"/>
                  </a:solidFill>
                </a:endParaRPr>
              </a:p>
              <a:p>
                <a:r>
                  <a:rPr lang="en-US" dirty="0" smtClean="0">
                    <a:solidFill>
                      <a:schemeClr val="bg1"/>
                    </a:solidFill>
                  </a:rPr>
                  <a:t>• </a:t>
                </a:r>
                <a:r>
                  <a:rPr lang="en-US" dirty="0">
                    <a:solidFill>
                      <a:schemeClr val="bg1"/>
                    </a:solidFill>
                  </a:rPr>
                  <a:t>An octave is any 2-to-1 frequency </a:t>
                </a:r>
                <a:r>
                  <a:rPr lang="en-US" dirty="0" smtClean="0">
                    <a:solidFill>
                      <a:schemeClr val="bg1"/>
                    </a:solidFill>
                  </a:rPr>
                  <a:t>range.</a:t>
                </a:r>
              </a:p>
              <a:p>
                <a:endParaRPr lang="fr-FR" dirty="0" smtClean="0">
                  <a:solidFill>
                    <a:schemeClr val="bg1"/>
                  </a:solidFill>
                </a:endParaRPr>
              </a:p>
              <a:p>
                <a:r>
                  <a:rPr lang="fr-FR" dirty="0" smtClean="0">
                    <a:solidFill>
                      <a:schemeClr val="bg1"/>
                    </a:solidFill>
                  </a:rPr>
                  <a:t>The </a:t>
                </a:r>
                <a:r>
                  <a:rPr lang="fr-FR" dirty="0">
                    <a:solidFill>
                      <a:schemeClr val="bg1"/>
                    </a:solidFill>
                  </a:rPr>
                  <a:t>"magnitude" of </a:t>
                </a:r>
                <a:r>
                  <a:rPr lang="fr-FR" dirty="0" smtClean="0">
                    <a:solidFill>
                      <a:schemeClr val="bg1"/>
                    </a:solidFill>
                  </a:rPr>
                  <a:t>H </a:t>
                </a:r>
                <a:r>
                  <a:rPr lang="en-US" dirty="0">
                    <a:solidFill>
                      <a:schemeClr val="bg1"/>
                    </a:solidFill>
                  </a:rPr>
                  <a:t>is simply the complex absolute value</a:t>
                </a:r>
                <a:r>
                  <a:rPr lang="en-US" dirty="0" smtClean="0">
                    <a:solidFill>
                      <a:schemeClr val="bg1"/>
                    </a:solidFill>
                  </a:rPr>
                  <a:t>: </a:t>
                </a:r>
              </a:p>
              <a:p>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d>
                      <m:r>
                        <a:rPr lang="fr-FR" i="1">
                          <a:latin typeface="Cambria Math" panose="02040503050406030204" pitchFamily="18" charset="0"/>
                        </a:rPr>
                        <m:t>=</m:t>
                      </m:r>
                      <m:rad>
                        <m:radPr>
                          <m:degHide m:val="on"/>
                          <m:ctrlPr>
                            <a:rPr lang="fr-FR" i="1">
                              <a:latin typeface="Cambria Math" panose="02040503050406030204" pitchFamily="18" charset="0"/>
                            </a:rPr>
                          </m:ctrlPr>
                        </m:radPr>
                        <m:deg/>
                        <m:e>
                          <m:sSup>
                            <m:sSupPr>
                              <m:ctrlPr>
                                <a:rPr lang="fr-FR" i="1">
                                  <a:latin typeface="Cambria Math" panose="02040503050406030204" pitchFamily="18" charset="0"/>
                                </a:rPr>
                              </m:ctrlPr>
                            </m:sSupPr>
                            <m:e>
                              <m:r>
                                <a:rPr lang="fr-FR" i="1">
                                  <a:latin typeface="Cambria Math" panose="02040503050406030204" pitchFamily="18" charset="0"/>
                                </a:rPr>
                                <m:t>𝑟𝑒𝑎𝑙</m:t>
                              </m:r>
                              <m:r>
                                <a:rPr lang="fr-FR" i="1">
                                  <a:latin typeface="Cambria Math" panose="02040503050406030204" pitchFamily="18" charset="0"/>
                                </a:rPr>
                                <m:t>(</m:t>
                              </m:r>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sup>
                              <m:r>
                                <a:rPr lang="fr-FR" i="1">
                                  <a:latin typeface="Cambria Math" panose="02040503050406030204" pitchFamily="18" charset="0"/>
                                </a:rPr>
                                <m:t>2</m:t>
                              </m:r>
                            </m:sup>
                          </m:sSup>
                          <m:r>
                            <a:rPr lang="fr-FR" i="1">
                              <a:latin typeface="Cambria Math" panose="02040503050406030204" pitchFamily="18" charset="0"/>
                            </a:rPr>
                            <m:t>+</m:t>
                          </m:r>
                          <m:sSup>
                            <m:sSupPr>
                              <m:ctrlPr>
                                <a:rPr lang="fr-FR" i="1">
                                  <a:latin typeface="Cambria Math" panose="02040503050406030204" pitchFamily="18" charset="0"/>
                                </a:rPr>
                              </m:ctrlPr>
                            </m:sSupPr>
                            <m:e>
                              <m:r>
                                <a:rPr lang="fr-FR" i="1">
                                  <a:latin typeface="Cambria Math" panose="02040503050406030204" pitchFamily="18" charset="0"/>
                                </a:rPr>
                                <m:t>𝑖𝑚𝑎𝑔</m:t>
                              </m:r>
                              <m:r>
                                <a:rPr lang="fr-FR" i="1">
                                  <a:latin typeface="Cambria Math" panose="02040503050406030204" pitchFamily="18" charset="0"/>
                                </a:rPr>
                                <m:t>(</m:t>
                              </m:r>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sup>
                              <m:r>
                                <a:rPr lang="fr-FR" i="1">
                                  <a:latin typeface="Cambria Math" panose="02040503050406030204" pitchFamily="18" charset="0"/>
                                </a:rPr>
                                <m:t>2</m:t>
                              </m:r>
                            </m:sup>
                          </m:sSup>
                        </m:e>
                      </m:rad>
                    </m:oMath>
                  </m:oMathPara>
                </a14:m>
                <a:endParaRPr lang="fr-FR" dirty="0"/>
              </a:p>
              <a:p>
                <a:endParaRPr lang="fr-FR" dirty="0" smtClean="0">
                  <a:solidFill>
                    <a:schemeClr val="bg1"/>
                  </a:solidFill>
                </a:endParaRPr>
              </a:p>
              <a:p>
                <a:r>
                  <a:rPr lang="fr-FR" dirty="0" smtClean="0">
                    <a:solidFill>
                      <a:schemeClr val="bg1"/>
                    </a:solidFill>
                  </a:rPr>
                  <a:t>– </a:t>
                </a:r>
                <a:r>
                  <a:rPr lang="en-US" dirty="0">
                    <a:solidFill>
                      <a:schemeClr val="bg1"/>
                    </a:solidFill>
                  </a:rPr>
                  <a:t>The </a:t>
                </a:r>
                <a:r>
                  <a:rPr lang="en-US" b="1" dirty="0">
                    <a:solidFill>
                      <a:schemeClr val="bg1"/>
                    </a:solidFill>
                  </a:rPr>
                  <a:t>phase angle </a:t>
                </a:r>
                <a:r>
                  <a:rPr lang="en-US" dirty="0">
                    <a:solidFill>
                      <a:schemeClr val="bg1"/>
                    </a:solidFill>
                  </a:rPr>
                  <a:t>of the open loop transfer function in degrees is </a:t>
                </a:r>
                <a:endParaRPr lang="en-US" dirty="0" smtClean="0">
                  <a:solidFill>
                    <a:schemeClr val="bg1"/>
                  </a:solidFill>
                </a:endParaRPr>
              </a:p>
              <a:p>
                <a:r>
                  <a:rPr lang="fr-FR" dirty="0" smtClean="0">
                    <a:solidFill>
                      <a:schemeClr val="bg1"/>
                    </a:solidFill>
                  </a:rPr>
                  <a:t>φ </a:t>
                </a:r>
                <a:r>
                  <a:rPr lang="fr-FR" dirty="0">
                    <a:solidFill>
                      <a:schemeClr val="bg1"/>
                    </a:solidFill>
                  </a:rPr>
                  <a:t>: </a:t>
                </a:r>
                <a14:m>
                  <m:oMath xmlns:m="http://schemas.openxmlformats.org/officeDocument/2006/math">
                    <m:sSup>
                      <m:sSupPr>
                        <m:ctrlPr>
                          <a:rPr lang="fr-FR" i="1">
                            <a:latin typeface="Cambria Math" panose="02040503050406030204" pitchFamily="18" charset="0"/>
                          </a:rPr>
                        </m:ctrlPr>
                      </m:sSupPr>
                      <m:e>
                        <m:r>
                          <a:rPr lang="fr-FR" i="1">
                            <a:latin typeface="Cambria Math" panose="02040503050406030204" pitchFamily="18" charset="0"/>
                          </a:rPr>
                          <m:t>𝑡𝑎𝑛</m:t>
                        </m:r>
                      </m:e>
                      <m:sup>
                        <m:r>
                          <a:rPr lang="fr-FR" i="1">
                            <a:latin typeface="Cambria Math" panose="02040503050406030204" pitchFamily="18" charset="0"/>
                          </a:rPr>
                          <m:t>−1</m:t>
                        </m:r>
                      </m:sup>
                    </m:sSup>
                    <m:r>
                      <a:rPr lang="fr-FR" i="1">
                        <a:latin typeface="Cambria Math" panose="02040503050406030204" pitchFamily="18" charset="0"/>
                      </a:rPr>
                      <m:t>(</m:t>
                    </m:r>
                    <m:f>
                      <m:fPr>
                        <m:ctrlPr>
                          <a:rPr lang="fr-FR" i="1">
                            <a:latin typeface="Cambria Math" panose="02040503050406030204" pitchFamily="18" charset="0"/>
                          </a:rPr>
                        </m:ctrlPr>
                      </m:fPr>
                      <m:num>
                        <m:r>
                          <a:rPr lang="fr-FR" i="1">
                            <a:latin typeface="Cambria Math" panose="02040503050406030204" pitchFamily="18" charset="0"/>
                          </a:rPr>
                          <m:t>𝑖𝑚𝑎𝑔</m:t>
                        </m:r>
                        <m:r>
                          <a:rPr lang="fr-FR" i="1">
                            <a:latin typeface="Cambria Math" panose="02040503050406030204" pitchFamily="18" charset="0"/>
                          </a:rPr>
                          <m:t>(</m:t>
                        </m:r>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num>
                      <m:den>
                        <m:r>
                          <a:rPr lang="fr-FR" i="1">
                            <a:latin typeface="Cambria Math" panose="02040503050406030204" pitchFamily="18" charset="0"/>
                          </a:rPr>
                          <m:t>𝑟𝑒𝑎𝑙</m:t>
                        </m:r>
                        <m:r>
                          <a:rPr lang="fr-FR" i="1">
                            <a:latin typeface="Cambria Math" panose="02040503050406030204" pitchFamily="18" charset="0"/>
                          </a:rPr>
                          <m:t>(</m:t>
                        </m:r>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den>
                    </m:f>
                    <m:r>
                      <a:rPr lang="fr-FR" i="1">
                        <a:latin typeface="Cambria Math" panose="02040503050406030204" pitchFamily="18" charset="0"/>
                      </a:rPr>
                      <m:t>)</m:t>
                    </m:r>
                  </m:oMath>
                </a14:m>
                <a:r>
                  <a:rPr lang="fr-FR" dirty="0" smtClean="0">
                    <a:solidFill>
                      <a:schemeClr val="bg1"/>
                    </a:solidFill>
                  </a:rPr>
                  <a:t>		Phase </a:t>
                </a:r>
                <a:r>
                  <a:rPr lang="fr-FR" dirty="0">
                    <a:solidFill>
                      <a:schemeClr val="bg1"/>
                    </a:solidFill>
                  </a:rPr>
                  <a:t>= Argument. </a:t>
                </a:r>
                <a:endParaRPr lang="fr-FR" dirty="0" smtClean="0">
                  <a:solidFill>
                    <a:schemeClr val="bg1"/>
                  </a:solidFill>
                </a:endParaRPr>
              </a:p>
              <a:p>
                <a:r>
                  <a:rPr lang="fr-FR" dirty="0" err="1" smtClean="0">
                    <a:solidFill>
                      <a:schemeClr val="bg1"/>
                    </a:solidFill>
                  </a:rPr>
                  <a:t>Unity</a:t>
                </a:r>
                <a:r>
                  <a:rPr lang="fr-FR" dirty="0" smtClean="0">
                    <a:solidFill>
                      <a:schemeClr val="bg1"/>
                    </a:solidFill>
                  </a:rPr>
                  <a:t> gain:</a:t>
                </a:r>
                <a14:m>
                  <m:oMath xmlns:m="http://schemas.openxmlformats.org/officeDocument/2006/math">
                    <m:d>
                      <m:dPr>
                        <m:begChr m:val="|"/>
                        <m:endChr m:val="|"/>
                        <m:ctrlPr>
                          <a:rPr lang="fr-FR" i="1">
                            <a:latin typeface="Cambria Math" panose="02040503050406030204" pitchFamily="18" charset="0"/>
                          </a:rPr>
                        </m:ctrlPr>
                      </m:dPr>
                      <m:e>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d>
                    <m:r>
                      <a:rPr lang="fr-FR" i="1">
                        <a:latin typeface="Cambria Math" panose="02040503050406030204" pitchFamily="18" charset="0"/>
                      </a:rPr>
                      <m:t>=</m:t>
                    </m:r>
                  </m:oMath>
                </a14:m>
                <a:r>
                  <a:rPr lang="fr-FR" dirty="0" smtClean="0">
                    <a:solidFill>
                      <a:schemeClr val="bg1"/>
                    </a:solidFill>
                  </a:rPr>
                  <a:t>1 </a:t>
                </a:r>
                <a:r>
                  <a:rPr lang="fr-FR" dirty="0" err="1" smtClean="0">
                    <a:solidFill>
                      <a:schemeClr val="bg1"/>
                    </a:solidFill>
                  </a:rPr>
                  <a:t>we</a:t>
                </a:r>
                <a:r>
                  <a:rPr lang="fr-FR" dirty="0" smtClean="0">
                    <a:solidFill>
                      <a:schemeClr val="bg1"/>
                    </a:solidFill>
                  </a:rPr>
                  <a:t> have </a:t>
                </a:r>
                <a14:m>
                  <m:oMath xmlns:m="http://schemas.openxmlformats.org/officeDocument/2006/math">
                    <m:sSub>
                      <m:sSubPr>
                        <m:ctrlPr>
                          <a:rPr lang="fr-FR" i="1" smtClean="0">
                            <a:solidFill>
                              <a:schemeClr val="bg1"/>
                            </a:solidFill>
                            <a:latin typeface="Cambria Math" panose="02040503050406030204" pitchFamily="18" charset="0"/>
                          </a:rPr>
                        </m:ctrlPr>
                      </m:sSubPr>
                      <m:e>
                        <m:d>
                          <m:dPr>
                            <m:begChr m:val="|"/>
                            <m:endChr m:val="|"/>
                            <m:ctrlPr>
                              <a:rPr lang="fr-FR" i="1">
                                <a:latin typeface="Cambria Math" panose="02040503050406030204" pitchFamily="18" charset="0"/>
                              </a:rPr>
                            </m:ctrlPr>
                          </m:dPr>
                          <m:e>
                            <m:r>
                              <a:rPr lang="fr-FR" i="1">
                                <a:latin typeface="Cambria Math" panose="02040503050406030204" pitchFamily="18" charset="0"/>
                              </a:rPr>
                              <m:t>𝐻</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d>
                      </m:e>
                      <m:sub>
                        <m:r>
                          <a:rPr lang="fr-FR" b="0" i="1" smtClean="0">
                            <a:solidFill>
                              <a:schemeClr val="bg1"/>
                            </a:solidFill>
                            <a:latin typeface="Cambria Math" panose="02040503050406030204" pitchFamily="18" charset="0"/>
                          </a:rPr>
                          <m:t>𝑑𝑏</m:t>
                        </m:r>
                      </m:sub>
                    </m:sSub>
                    <m:r>
                      <a:rPr lang="fr-FR" b="0" i="1" smtClean="0">
                        <a:solidFill>
                          <a:schemeClr val="bg1"/>
                        </a:solidFill>
                        <a:latin typeface="Cambria Math" panose="02040503050406030204" pitchFamily="18" charset="0"/>
                      </a:rPr>
                      <m:t>=20 </m:t>
                    </m:r>
                    <m:sSub>
                      <m:sSubPr>
                        <m:ctrlPr>
                          <a:rPr lang="fr-FR" b="0" i="1" smtClean="0">
                            <a:solidFill>
                              <a:schemeClr val="bg1"/>
                            </a:solidFill>
                            <a:latin typeface="Cambria Math" panose="02040503050406030204" pitchFamily="18" charset="0"/>
                          </a:rPr>
                        </m:ctrlPr>
                      </m:sSubPr>
                      <m:e>
                        <m:r>
                          <a:rPr lang="fr-FR" b="0" i="1" smtClean="0">
                            <a:solidFill>
                              <a:schemeClr val="bg1"/>
                            </a:solidFill>
                            <a:latin typeface="Cambria Math" panose="02040503050406030204" pitchFamily="18" charset="0"/>
                          </a:rPr>
                          <m:t>𝑙𝑜𝑔</m:t>
                        </m:r>
                      </m:e>
                      <m:sub>
                        <m:r>
                          <a:rPr lang="fr-FR" b="0" i="1" smtClean="0">
                            <a:solidFill>
                              <a:schemeClr val="bg1"/>
                            </a:solidFill>
                            <a:latin typeface="Cambria Math" panose="02040503050406030204" pitchFamily="18" charset="0"/>
                          </a:rPr>
                          <m:t>10</m:t>
                        </m:r>
                      </m:sub>
                    </m:sSub>
                  </m:oMath>
                </a14:m>
                <a:r>
                  <a:rPr lang="fr-FR" dirty="0" smtClean="0">
                    <a:solidFill>
                      <a:schemeClr val="bg1"/>
                    </a:solidFill>
                  </a:rPr>
                  <a:t>1=0db</a:t>
                </a:r>
                <a:endParaRPr lang="fr-FR" dirty="0">
                  <a:solidFill>
                    <a:schemeClr val="bg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873615" y="1196387"/>
                <a:ext cx="10268755" cy="5608780"/>
              </a:xfrm>
              <a:prstGeom prst="rect">
                <a:avLst/>
              </a:prstGeom>
              <a:blipFill>
                <a:blip r:embed="rId2"/>
                <a:stretch>
                  <a:fillRect l="-475" t="-543" b="-761"/>
                </a:stretch>
              </a:blipFill>
            </p:spPr>
            <p:txBody>
              <a:bodyPr/>
              <a:lstStyle/>
              <a:p>
                <a:r>
                  <a:rPr lang="fr-FR">
                    <a:noFill/>
                  </a:rPr>
                  <a:t> </a:t>
                </a:r>
              </a:p>
            </p:txBody>
          </p:sp>
        </mc:Fallback>
      </mc:AlternateContent>
    </p:spTree>
    <p:extLst>
      <p:ext uri="{BB962C8B-B14F-4D97-AF65-F5344CB8AC3E}">
        <p14:creationId xmlns:p14="http://schemas.microsoft.com/office/powerpoint/2010/main" val="2843994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0876" y="457509"/>
            <a:ext cx="8534401" cy="401749"/>
          </a:xfrm>
        </p:spPr>
        <p:txBody>
          <a:bodyPr>
            <a:normAutofit fontScale="90000"/>
          </a:bodyPr>
          <a:lstStyle/>
          <a:p>
            <a:r>
              <a:rPr lang="fr-FR" dirty="0" err="1" smtClean="0"/>
              <a:t>Example</a:t>
            </a:r>
            <a:r>
              <a:rPr lang="fr-FR" dirty="0" smtClean="0"/>
              <a:t> </a:t>
            </a:r>
            <a:r>
              <a:rPr lang="fr-FR" dirty="0" smtClean="0"/>
              <a:t>1: Constant</a:t>
            </a:r>
            <a:endParaRPr lang="fr-FR" dirty="0"/>
          </a:p>
        </p:txBody>
      </p:sp>
      <mc:AlternateContent xmlns:mc="http://schemas.openxmlformats.org/markup-compatibility/2006">
        <mc:Choice xmlns:a14="http://schemas.microsoft.com/office/drawing/2010/main" Requires="a14">
          <p:sp>
            <p:nvSpPr>
              <p:cNvPr id="3" name="Espace réservé du texte 2"/>
              <p:cNvSpPr>
                <a:spLocks noGrp="1"/>
              </p:cNvSpPr>
              <p:nvPr>
                <p:ph type="body" idx="1"/>
              </p:nvPr>
            </p:nvSpPr>
            <p:spPr>
              <a:xfrm>
                <a:off x="735728" y="916754"/>
                <a:ext cx="6334773" cy="1922902"/>
              </a:xfrm>
            </p:spPr>
            <p:txBody>
              <a:bodyPr>
                <a:normAutofit fontScale="85000" lnSpcReduction="20000"/>
              </a:bodyPr>
              <a:lstStyle/>
              <a:p>
                <a:r>
                  <a:rPr lang="fr-FR" dirty="0" smtClean="0"/>
                  <a:t>Draw</a:t>
                </a:r>
                <a:r>
                  <a:rPr lang="fr-FR" dirty="0" smtClean="0"/>
                  <a:t> the </a:t>
                </a:r>
                <a:r>
                  <a:rPr lang="fr-FR" dirty="0" err="1" smtClean="0"/>
                  <a:t>bode</a:t>
                </a:r>
                <a:r>
                  <a:rPr lang="fr-FR" dirty="0" smtClean="0"/>
                  <a:t> plot of </a:t>
                </a:r>
                <a:r>
                  <a:rPr lang="fr-FR" dirty="0"/>
                  <a:t>the transfert fonction </a:t>
                </a:r>
                <a:r>
                  <a:rPr lang="fr-FR" dirty="0" smtClean="0"/>
                  <a:t>of T</a:t>
                </a:r>
                <a:r>
                  <a:rPr lang="fr-FR" dirty="0"/>
                  <a:t>( p</a:t>
                </a:r>
                <a:r>
                  <a:rPr lang="fr-FR" dirty="0" smtClean="0"/>
                  <a:t>)=k. </a:t>
                </a:r>
              </a:p>
              <a:p>
                <a:r>
                  <a:rPr lang="fr-FR" dirty="0" smtClean="0"/>
                  <a:t>Solution:</a:t>
                </a:r>
              </a:p>
              <a:p>
                <a:r>
                  <a:rPr lang="fr-FR" dirty="0" err="1" smtClean="0"/>
                  <a:t>Let's</a:t>
                </a:r>
                <a:r>
                  <a:rPr lang="fr-FR" dirty="0" smtClean="0"/>
                  <a:t> </a:t>
                </a:r>
                <a:r>
                  <a:rPr lang="fr-FR" dirty="0"/>
                  <a:t>put p = j </a:t>
                </a:r>
                <a:r>
                  <a:rPr lang="el-GR" dirty="0" smtClean="0"/>
                  <a:t>ω</a:t>
                </a:r>
                <a:endParaRPr lang="fr-FR" dirty="0" smtClean="0"/>
              </a:p>
              <a:p>
                <a:r>
                  <a:rPr lang="fr-FR" dirty="0" smtClean="0"/>
                  <a:t>T(p)=k</a:t>
                </a:r>
              </a:p>
              <a:p>
                <a14:m>
                  <m:oMath xmlns:m="http://schemas.openxmlformats.org/officeDocument/2006/math">
                    <m:d>
                      <m:dPr>
                        <m:begChr m:val="|"/>
                        <m:endChr m:val="|"/>
                        <m:ctrlPr>
                          <a:rPr lang="fr-FR" i="1" smtClean="0">
                            <a:latin typeface="Cambria Math" panose="02040503050406030204" pitchFamily="18" charset="0"/>
                          </a:rPr>
                        </m:ctrlPr>
                      </m:dPr>
                      <m:e>
                        <m:r>
                          <a:rPr lang="fr-FR" b="0" i="1" smtClean="0">
                            <a:latin typeface="Cambria Math" panose="02040503050406030204" pitchFamily="18" charset="0"/>
                          </a:rPr>
                          <m:t>𝑇</m:t>
                        </m:r>
                        <m:r>
                          <a:rPr lang="fr-FR" b="0" i="1" smtClean="0">
                            <a:latin typeface="Cambria Math" panose="02040503050406030204" pitchFamily="18" charset="0"/>
                          </a:rPr>
                          <m:t>(</m:t>
                        </m:r>
                        <m:r>
                          <a:rPr lang="fr-FR" b="0" i="1" smtClean="0">
                            <a:latin typeface="Cambria Math" panose="02040503050406030204" pitchFamily="18" charset="0"/>
                          </a:rPr>
                          <m:t>𝑗𝑤</m:t>
                        </m:r>
                        <m:r>
                          <a:rPr lang="fr-FR" b="0" i="1" smtClean="0">
                            <a:latin typeface="Cambria Math" panose="02040503050406030204" pitchFamily="18" charset="0"/>
                          </a:rPr>
                          <m:t>)</m:t>
                        </m:r>
                      </m:e>
                    </m:d>
                    <m:r>
                      <a:rPr lang="fr-FR" b="0" i="1" smtClean="0">
                        <a:latin typeface="Cambria Math" panose="02040503050406030204" pitchFamily="18" charset="0"/>
                      </a:rPr>
                      <m:t>=</m:t>
                    </m:r>
                    <m:r>
                      <a:rPr lang="fr-FR" b="0" i="1" smtClean="0">
                        <a:latin typeface="Cambria Math" panose="02040503050406030204" pitchFamily="18" charset="0"/>
                      </a:rPr>
                      <m:t>𝑘</m:t>
                    </m:r>
                  </m:oMath>
                </a14:m>
                <a:r>
                  <a:rPr lang="fr-FR" b="0" dirty="0" smtClean="0"/>
                  <a:t>; </a:t>
                </a:r>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𝑇</m:t>
                        </m:r>
                      </m:e>
                      <m:sub>
                        <m:r>
                          <a:rPr lang="fr-FR" b="0" i="1" smtClean="0">
                            <a:latin typeface="Cambria Math" panose="02040503050406030204" pitchFamily="18" charset="0"/>
                          </a:rPr>
                          <m:t>𝑑𝑏</m:t>
                        </m:r>
                      </m:sub>
                    </m:sSub>
                    <m:r>
                      <a:rPr lang="fr-FR" b="0" i="1" smtClean="0">
                        <a:latin typeface="Cambria Math" panose="02040503050406030204" pitchFamily="18" charset="0"/>
                      </a:rPr>
                      <m:t>=20 </m:t>
                    </m:r>
                    <m:r>
                      <a:rPr lang="fr-FR" b="0" i="1" smtClean="0">
                        <a:latin typeface="Cambria Math" panose="02040503050406030204" pitchFamily="18" charset="0"/>
                      </a:rPr>
                      <m:t>𝑙𝑜𝑔</m:t>
                    </m:r>
                    <m:d>
                      <m:dPr>
                        <m:begChr m:val="|"/>
                        <m:endChr m:val="|"/>
                        <m:ctrlPr>
                          <a:rPr lang="fr-FR" i="1">
                            <a:latin typeface="Cambria Math" panose="02040503050406030204" pitchFamily="18" charset="0"/>
                          </a:rPr>
                        </m:ctrlPr>
                      </m:dPr>
                      <m:e>
                        <m:r>
                          <a:rPr lang="fr-FR" i="1">
                            <a:latin typeface="Cambria Math" panose="02040503050406030204" pitchFamily="18" charset="0"/>
                          </a:rPr>
                          <m:t>𝑇</m:t>
                        </m:r>
                        <m:r>
                          <a:rPr lang="fr-FR" i="1">
                            <a:latin typeface="Cambria Math" panose="02040503050406030204" pitchFamily="18" charset="0"/>
                          </a:rPr>
                          <m:t>(</m:t>
                        </m:r>
                        <m:r>
                          <a:rPr lang="fr-FR" i="1">
                            <a:latin typeface="Cambria Math" panose="02040503050406030204" pitchFamily="18" charset="0"/>
                          </a:rPr>
                          <m:t>𝑗𝑤</m:t>
                        </m:r>
                        <m:r>
                          <a:rPr lang="fr-FR" i="1">
                            <a:latin typeface="Cambria Math" panose="02040503050406030204" pitchFamily="18" charset="0"/>
                          </a:rPr>
                          <m:t>)</m:t>
                        </m:r>
                      </m:e>
                    </m:d>
                  </m:oMath>
                </a14:m>
                <a:endParaRPr lang="fr-FR" b="0" dirty="0" smtClean="0"/>
              </a:p>
              <a:p>
                <a:r>
                  <a:rPr lang="fr-FR" dirty="0" smtClean="0"/>
                  <a:t>tg</a:t>
                </a:r>
                <a:r>
                  <a:rPr lang="el-GR" dirty="0">
                    <a:cs typeface="Times New Roman" panose="02020603050405020304" pitchFamily="18" charset="0"/>
                  </a:rPr>
                  <a:t> </a:t>
                </a:r>
                <a14:m>
                  <m:oMath xmlns:m="http://schemas.openxmlformats.org/officeDocument/2006/math">
                    <m:r>
                      <m:rPr>
                        <m:nor/>
                      </m:rPr>
                      <a:rPr lang="el-GR" dirty="0">
                        <a:latin typeface="Times New Roman" panose="02020603050405020304" pitchFamily="18" charset="0"/>
                        <a:cs typeface="Times New Roman" panose="02020603050405020304" pitchFamily="18" charset="0"/>
                      </a:rPr>
                      <m:t>ϕ</m:t>
                    </m:r>
                  </m:oMath>
                </a14:m>
                <a:r>
                  <a:rPr lang="fr-FR" dirty="0" smtClean="0"/>
                  <a:t>=</a:t>
                </a:r>
                <a14:m>
                  <m:oMath xmlns:m="http://schemas.openxmlformats.org/officeDocument/2006/math">
                    <m:f>
                      <m:fPr>
                        <m:ctrlPr>
                          <a:rPr lang="fr-FR" i="1" dirty="0" smtClean="0">
                            <a:latin typeface="Cambria Math" panose="02040503050406030204" pitchFamily="18" charset="0"/>
                          </a:rPr>
                        </m:ctrlPr>
                      </m:fPr>
                      <m:num>
                        <m:r>
                          <a:rPr lang="fr-FR" b="0" i="1" dirty="0" smtClean="0">
                            <a:latin typeface="Cambria Math" panose="02040503050406030204" pitchFamily="18" charset="0"/>
                          </a:rPr>
                          <m:t>𝐼𝑚𝑎𝑔</m:t>
                        </m:r>
                      </m:num>
                      <m:den>
                        <m:r>
                          <a:rPr lang="fr-FR" b="0" i="1" dirty="0" smtClean="0">
                            <a:latin typeface="Cambria Math" panose="02040503050406030204" pitchFamily="18" charset="0"/>
                          </a:rPr>
                          <m:t>𝑅𝑒𝑎𝑙</m:t>
                        </m:r>
                      </m:den>
                    </m:f>
                    <m:r>
                      <a:rPr lang="fr-FR" b="0" i="1" dirty="0" smtClean="0">
                        <a:latin typeface="Cambria Math" panose="02040503050406030204" pitchFamily="18" charset="0"/>
                      </a:rPr>
                      <m:t>;</m:t>
                    </m:r>
                    <m:r>
                      <m:rPr>
                        <m:nor/>
                      </m:rPr>
                      <a:rPr lang="el-GR" dirty="0">
                        <a:latin typeface="Times New Roman" panose="02020603050405020304" pitchFamily="18" charset="0"/>
                        <a:cs typeface="Times New Roman" panose="02020603050405020304" pitchFamily="18" charset="0"/>
                      </a:rPr>
                      <m:t>ϕ</m:t>
                    </m:r>
                    <m:r>
                      <m:rPr>
                        <m:nor/>
                      </m:rPr>
                      <a:rPr lang="fr-FR" b="0" i="0" dirty="0" smtClean="0">
                        <a:latin typeface="Times New Roman" panose="02020603050405020304" pitchFamily="18" charset="0"/>
                        <a:cs typeface="Times New Roman" panose="02020603050405020304" pitchFamily="18" charset="0"/>
                      </a:rPr>
                      <m:t>=0</m:t>
                    </m:r>
                  </m:oMath>
                </a14:m>
                <a:endParaRPr lang="fr-FR" dirty="0"/>
              </a:p>
            </p:txBody>
          </p:sp>
        </mc:Choice>
        <mc:Fallback>
          <p:sp>
            <p:nvSpPr>
              <p:cNvPr id="3" name="Espace réservé du texte 2"/>
              <p:cNvSpPr>
                <a:spLocks noGrp="1" noRot="1" noChangeAspect="1" noMove="1" noResize="1" noEditPoints="1" noAdjustHandles="1" noChangeArrowheads="1" noChangeShapeType="1" noTextEdit="1"/>
              </p:cNvSpPr>
              <p:nvPr>
                <p:ph type="body" idx="1"/>
              </p:nvPr>
            </p:nvSpPr>
            <p:spPr>
              <a:xfrm>
                <a:off x="735728" y="916754"/>
                <a:ext cx="6334773" cy="1922902"/>
              </a:xfrm>
              <a:blipFill>
                <a:blip r:embed="rId2"/>
                <a:stretch>
                  <a:fillRect l="-385" t="-2848"/>
                </a:stretch>
              </a:blipFill>
            </p:spPr>
            <p:txBody>
              <a:bodyPr/>
              <a:lstStyle/>
              <a:p>
                <a:r>
                  <a:rPr lang="fr-FR">
                    <a:noFill/>
                  </a:rPr>
                  <a:t> </a:t>
                </a:r>
              </a:p>
            </p:txBody>
          </p:sp>
        </mc:Fallback>
      </mc:AlternateContent>
      <p:pic>
        <p:nvPicPr>
          <p:cNvPr id="5" name="Image 4"/>
          <p:cNvPicPr>
            <a:picLocks noChangeAspect="1"/>
          </p:cNvPicPr>
          <p:nvPr/>
        </p:nvPicPr>
        <p:blipFill>
          <a:blip r:embed="rId3"/>
          <a:stretch>
            <a:fillRect/>
          </a:stretch>
        </p:blipFill>
        <p:spPr>
          <a:xfrm>
            <a:off x="2623592" y="3058115"/>
            <a:ext cx="8250781" cy="1965772"/>
          </a:xfrm>
          <a:prstGeom prst="rect">
            <a:avLst/>
          </a:prstGeom>
        </p:spPr>
      </p:pic>
      <p:pic>
        <p:nvPicPr>
          <p:cNvPr id="6" name="Image 5"/>
          <p:cNvPicPr>
            <a:picLocks noChangeAspect="1"/>
          </p:cNvPicPr>
          <p:nvPr/>
        </p:nvPicPr>
        <p:blipFill>
          <a:blip r:embed="rId4"/>
          <a:stretch>
            <a:fillRect/>
          </a:stretch>
        </p:blipFill>
        <p:spPr>
          <a:xfrm>
            <a:off x="2623593" y="4990031"/>
            <a:ext cx="8250781" cy="1847957"/>
          </a:xfrm>
          <a:prstGeom prst="rect">
            <a:avLst/>
          </a:prstGeom>
        </p:spPr>
      </p:pic>
    </p:spTree>
    <p:extLst>
      <p:ext uri="{BB962C8B-B14F-4D97-AF65-F5344CB8AC3E}">
        <p14:creationId xmlns:p14="http://schemas.microsoft.com/office/powerpoint/2010/main" val="365080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831" y="165159"/>
            <a:ext cx="11879483" cy="369332"/>
          </a:xfrm>
          <a:prstGeom prst="rect">
            <a:avLst/>
          </a:prstGeom>
        </p:spPr>
        <p:txBody>
          <a:bodyPr wrap="square">
            <a:spAutoFit/>
          </a:bodyPr>
          <a:lstStyle/>
          <a:p>
            <a:r>
              <a:rPr lang="fr-FR" b="1" dirty="0">
                <a:solidFill>
                  <a:schemeClr val="bg1"/>
                </a:solidFill>
              </a:rPr>
              <a:t>Basic </a:t>
            </a:r>
            <a:r>
              <a:rPr lang="fr-FR" b="1" dirty="0" err="1">
                <a:solidFill>
                  <a:schemeClr val="bg1"/>
                </a:solidFill>
              </a:rPr>
              <a:t>frequency</a:t>
            </a:r>
            <a:r>
              <a:rPr lang="fr-FR" b="1" dirty="0">
                <a:solidFill>
                  <a:schemeClr val="bg1"/>
                </a:solidFill>
              </a:rPr>
              <a:t> </a:t>
            </a:r>
            <a:r>
              <a:rPr lang="fr-FR" b="1" dirty="0" err="1">
                <a:solidFill>
                  <a:schemeClr val="bg1"/>
                </a:solidFill>
              </a:rPr>
              <a:t>response</a:t>
            </a:r>
            <a:r>
              <a:rPr lang="fr-FR" b="1" dirty="0">
                <a:solidFill>
                  <a:schemeClr val="bg1"/>
                </a:solidFill>
              </a:rPr>
              <a:t> </a:t>
            </a:r>
            <a:r>
              <a:rPr lang="fr-FR" b="1" dirty="0" err="1">
                <a:solidFill>
                  <a:schemeClr val="bg1"/>
                </a:solidFill>
              </a:rPr>
              <a:t>factors</a:t>
            </a:r>
            <a:endParaRPr lang="fr-FR" dirty="0">
              <a:solidFill>
                <a:schemeClr val="bg1"/>
              </a:solidFill>
            </a:endParaRPr>
          </a:p>
        </p:txBody>
      </p:sp>
      <p:pic>
        <p:nvPicPr>
          <p:cNvPr id="6" name="Image 5"/>
          <p:cNvPicPr>
            <a:picLocks noChangeAspect="1"/>
          </p:cNvPicPr>
          <p:nvPr/>
        </p:nvPicPr>
        <p:blipFill>
          <a:blip r:embed="rId2"/>
          <a:stretch>
            <a:fillRect/>
          </a:stretch>
        </p:blipFill>
        <p:spPr>
          <a:xfrm>
            <a:off x="2301527" y="856815"/>
            <a:ext cx="7506088" cy="5204820"/>
          </a:xfrm>
          <a:prstGeom prst="rect">
            <a:avLst/>
          </a:prstGeom>
        </p:spPr>
      </p:pic>
    </p:spTree>
    <p:extLst>
      <p:ext uri="{BB962C8B-B14F-4D97-AF65-F5344CB8AC3E}">
        <p14:creationId xmlns:p14="http://schemas.microsoft.com/office/powerpoint/2010/main" val="391560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pic>
        <p:nvPicPr>
          <p:cNvPr id="4" name="Image 3"/>
          <p:cNvPicPr>
            <a:picLocks noChangeAspect="1"/>
          </p:cNvPicPr>
          <p:nvPr/>
        </p:nvPicPr>
        <p:blipFill>
          <a:blip r:embed="rId2"/>
          <a:stretch>
            <a:fillRect/>
          </a:stretch>
        </p:blipFill>
        <p:spPr>
          <a:xfrm>
            <a:off x="92598" y="1389429"/>
            <a:ext cx="5470967" cy="4899482"/>
          </a:xfrm>
          <a:prstGeom prst="rect">
            <a:avLst/>
          </a:prstGeom>
        </p:spPr>
      </p:pic>
      <p:sp>
        <p:nvSpPr>
          <p:cNvPr id="5" name="Rectangle 4"/>
          <p:cNvSpPr/>
          <p:nvPr/>
        </p:nvSpPr>
        <p:spPr>
          <a:xfrm>
            <a:off x="333831" y="165159"/>
            <a:ext cx="11879483" cy="646331"/>
          </a:xfrm>
          <a:prstGeom prst="rect">
            <a:avLst/>
          </a:prstGeom>
        </p:spPr>
        <p:txBody>
          <a:bodyPr wrap="square">
            <a:spAutoFit/>
          </a:bodyPr>
          <a:lstStyle/>
          <a:p>
            <a:r>
              <a:rPr lang="en-US" dirty="0">
                <a:solidFill>
                  <a:srgbClr val="000000"/>
                </a:solidFill>
                <a:latin typeface="Calibri" panose="020F0502020204030204" pitchFamily="34" charset="0"/>
              </a:rPr>
              <a:t>The following table shows the slope, magnitude and the phase angle values of the terms present in the open loop transfer function. This data is useful while drawing the Bode plots. </a:t>
            </a:r>
            <a:endParaRPr lang="fr-FR" dirty="0"/>
          </a:p>
        </p:txBody>
      </p:sp>
      <p:pic>
        <p:nvPicPr>
          <p:cNvPr id="2" name="Image 1"/>
          <p:cNvPicPr>
            <a:picLocks noChangeAspect="1"/>
          </p:cNvPicPr>
          <p:nvPr/>
        </p:nvPicPr>
        <p:blipFill>
          <a:blip r:embed="rId3"/>
          <a:stretch>
            <a:fillRect/>
          </a:stretch>
        </p:blipFill>
        <p:spPr>
          <a:xfrm>
            <a:off x="5687028" y="811490"/>
            <a:ext cx="6440669" cy="6005243"/>
          </a:xfrm>
          <a:prstGeom prst="rect">
            <a:avLst/>
          </a:prstGeom>
        </p:spPr>
      </p:pic>
    </p:spTree>
    <p:extLst>
      <p:ext uri="{BB962C8B-B14F-4D97-AF65-F5344CB8AC3E}">
        <p14:creationId xmlns:p14="http://schemas.microsoft.com/office/powerpoint/2010/main" val="2304512273"/>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3883</TotalTime>
  <Words>3338</Words>
  <Application>Microsoft Office PowerPoint</Application>
  <PresentationFormat>Grand écran</PresentationFormat>
  <Paragraphs>282</Paragraphs>
  <Slides>48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48</vt:i4>
      </vt:variant>
    </vt:vector>
  </HeadingPairs>
  <TitlesOfParts>
    <vt:vector size="60" baseType="lpstr">
      <vt:lpstr>Arial</vt:lpstr>
      <vt:lpstr>Calibri</vt:lpstr>
      <vt:lpstr>Cambria Math</vt:lpstr>
      <vt:lpstr>Century Gothic</vt:lpstr>
      <vt:lpstr>inherit</vt:lpstr>
      <vt:lpstr>MathJax_Main</vt:lpstr>
      <vt:lpstr>MathJax_Math-italic</vt:lpstr>
      <vt:lpstr>Times New Roman</vt:lpstr>
      <vt:lpstr>var(--ff-lato)</vt:lpstr>
      <vt:lpstr>Verdana</vt:lpstr>
      <vt:lpstr>Wingdings 3</vt:lpstr>
      <vt:lpstr>Secteur</vt:lpstr>
      <vt:lpstr>Présentation PowerPoint</vt:lpstr>
      <vt:lpstr>lecture 4</vt:lpstr>
      <vt:lpstr>Introduction :</vt:lpstr>
      <vt:lpstr>Présentation PowerPoint</vt:lpstr>
      <vt:lpstr>Recall: Polar form of complex numbers</vt:lpstr>
      <vt:lpstr>Présentation PowerPoint</vt:lpstr>
      <vt:lpstr>Example 1: Constant</vt:lpstr>
      <vt:lpstr>Présentation PowerPoint</vt:lpstr>
      <vt:lpstr>Présentation PowerPoint</vt:lpstr>
      <vt:lpstr>Présentation PowerPoint</vt:lpstr>
      <vt:lpstr>Présentation PowerPoint</vt:lpstr>
      <vt:lpstr>Example 4: Simple pole</vt:lpstr>
      <vt:lpstr>Présentation PowerPoint</vt:lpstr>
      <vt:lpstr>Présentation PowerPoint</vt:lpstr>
      <vt:lpstr>Présentation PowerPoint</vt:lpstr>
      <vt:lpstr>Présentation PowerPoint</vt:lpstr>
      <vt:lpstr>Présentation PowerPoint</vt:lpstr>
      <vt:lpstr>Example 1</vt:lpstr>
      <vt:lpstr>identification System</vt:lpstr>
      <vt:lpstr> RC circuit example : R = 1KΩ et C = 10µF</vt:lpstr>
      <vt:lpstr>Présentation PowerPoint</vt:lpstr>
      <vt:lpstr>Présentation PowerPoint</vt:lpstr>
      <vt:lpstr>Présentation PowerPoint</vt:lpstr>
      <vt:lpstr>Let's group the results in a table:</vt:lpstr>
      <vt:lpstr>Let's take the bode diagram of the RC circuit under consideration:</vt:lpstr>
      <vt:lpstr>Présentation PowerPoint</vt:lpstr>
      <vt:lpstr>Example 5: 2nd order System Response</vt:lpstr>
      <vt:lpstr>Présentation PowerPoint</vt:lpstr>
      <vt:lpstr>Présentation PowerPoint</vt:lpstr>
      <vt:lpstr>Présentation PowerPoint</vt:lpstr>
      <vt:lpstr>Présentation PowerPoint</vt:lpstr>
      <vt:lpstr>Présentation PowerPoint</vt:lpstr>
      <vt:lpstr>Présentation PowerPoint</vt:lpstr>
      <vt:lpstr>Example 1 : RC circuit with : R = 1KΩ et C = 10µF and  time constante T = R.C = 0.01s.</vt:lpstr>
      <vt:lpstr>2eme ordre System: </vt:lpstr>
      <vt:lpstr>Example :</vt:lpstr>
      <vt:lpstr>Présentation PowerPoint</vt:lpstr>
      <vt:lpstr>Polar plot of First-Order term:</vt:lpstr>
      <vt:lpstr>Présentation PowerPoint</vt:lpstr>
      <vt:lpstr>Présentation PowerPoint</vt:lpstr>
      <vt:lpstr>Présentation PowerPoint</vt:lpstr>
      <vt:lpstr>Présentation PowerPoint</vt:lpstr>
      <vt:lpstr>Polar plot of Second-Order term:</vt:lpstr>
      <vt:lpstr>Example :</vt:lpstr>
      <vt:lpstr>Rules for Drawing Nyquist Plots </vt:lpstr>
      <vt:lpstr>Nyquist Criterion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Asservissement et régularisation</dc:title>
  <dc:creator>Pc Com</dc:creator>
  <cp:lastModifiedBy>Spectre</cp:lastModifiedBy>
  <cp:revision>271</cp:revision>
  <dcterms:created xsi:type="dcterms:W3CDTF">2020-12-16T15:07:37Z</dcterms:created>
  <dcterms:modified xsi:type="dcterms:W3CDTF">2023-12-25T10:31:39Z</dcterms:modified>
</cp:coreProperties>
</file>