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314" r:id="rId2"/>
    <p:sldId id="301" r:id="rId3"/>
    <p:sldId id="437" r:id="rId4"/>
    <p:sldId id="438" r:id="rId5"/>
    <p:sldId id="441" r:id="rId6"/>
    <p:sldId id="439" r:id="rId7"/>
    <p:sldId id="442" r:id="rId8"/>
    <p:sldId id="491" r:id="rId9"/>
    <p:sldId id="352" r:id="rId10"/>
    <p:sldId id="317" r:id="rId11"/>
    <p:sldId id="449" r:id="rId12"/>
    <p:sldId id="315" r:id="rId13"/>
    <p:sldId id="460" r:id="rId14"/>
    <p:sldId id="492" r:id="rId15"/>
    <p:sldId id="452" r:id="rId16"/>
    <p:sldId id="453" r:id="rId17"/>
    <p:sldId id="493" r:id="rId18"/>
    <p:sldId id="451" r:id="rId19"/>
    <p:sldId id="457" r:id="rId20"/>
    <p:sldId id="494" r:id="rId21"/>
    <p:sldId id="461" r:id="rId22"/>
    <p:sldId id="495" r:id="rId23"/>
    <p:sldId id="468" r:id="rId24"/>
    <p:sldId id="467" r:id="rId25"/>
    <p:sldId id="496" r:id="rId26"/>
    <p:sldId id="454" r:id="rId27"/>
    <p:sldId id="497" r:id="rId28"/>
    <p:sldId id="445" r:id="rId29"/>
    <p:sldId id="443" r:id="rId30"/>
    <p:sldId id="498" r:id="rId31"/>
    <p:sldId id="455" r:id="rId32"/>
    <p:sldId id="316" r:id="rId33"/>
    <p:sldId id="318" r:id="rId34"/>
    <p:sldId id="470" r:id="rId35"/>
    <p:sldId id="469" r:id="rId3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41" autoAdjust="0"/>
    <p:restoredTop sz="94660"/>
  </p:normalViewPr>
  <p:slideViewPr>
    <p:cSldViewPr snapToGrid="0">
      <p:cViewPr varScale="1">
        <p:scale>
          <a:sx n="90" d="100"/>
          <a:sy n="90" d="100"/>
        </p:scale>
        <p:origin x="61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9CED96-068A-4274-8614-CE8858D45159}" type="datetimeFigureOut">
              <a:rPr lang="fr-FR" smtClean="0"/>
              <a:t>05/10/2024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9DBC96-224C-4F47-B1D0-6020CB55D1D9}"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5" Type="http://schemas.openxmlformats.org/officeDocument/2006/relationships/slideMaster" Target="../slideMasters/slideMaster1.xml"/><Relationship Id="rId4" Type="http://schemas.openxmlformats.org/officeDocument/2006/relationships/tags" Target="../tags/tag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9B0C9B3-C489-4A10-B2D9-C9AE1386D15C}" type="datetimeFigureOut">
              <a:rPr lang="fr-FR" smtClean="0"/>
              <a:t>05/10/2024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hasCustomPrompt="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B0C9B3-C489-4A10-B2D9-C9AE1386D15C}" type="datetimeFigureOut">
              <a:rPr lang="fr-FR" smtClean="0"/>
              <a:t>05/10/2024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hasCustomPrompt="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B0C9B3-C489-4A10-B2D9-C9AE1386D15C}" type="datetimeFigureOut">
              <a:rPr lang="fr-FR" smtClean="0"/>
              <a:t>05/10/2024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696000" y="360000"/>
            <a:ext cx="10800000" cy="720000"/>
          </a:xfrm>
        </p:spPr>
        <p:txBody>
          <a:bodyPr wrap="square" lIns="0" tIns="0" rIns="0" bIns="0">
            <a:normAutofit/>
          </a:bodyPr>
          <a:lstStyle>
            <a:lvl1pPr algn="l" fontAlgn="base">
              <a:defRPr sz="3200">
                <a:solidFill>
                  <a:schemeClr val="tx1"/>
                </a:solidFill>
              </a:defRPr>
            </a:lvl1pPr>
          </a:lstStyle>
          <a:p>
            <a:r>
              <a:rPr lang="en-US" dirty="0"/>
              <a:t>Click to add title</a:t>
            </a:r>
          </a:p>
        </p:txBody>
      </p:sp>
      <p:sp>
        <p:nvSpPr>
          <p:cNvPr id="3" name="日期占位符 2"/>
          <p:cNvSpPr>
            <a:spLocks noGrp="1"/>
          </p:cNvSpPr>
          <p:nvPr>
            <p:ph type="dt" sz="half" idx="10"/>
            <p:custDataLst>
              <p:tags r:id="rId2"/>
            </p:custDataLst>
          </p:nvPr>
        </p:nvSpPr>
        <p:spPr/>
        <p:txBody>
          <a:bodyPr wrap="square">
            <a:normAutofit/>
          </a:bodyPr>
          <a:lstStyle/>
          <a:p>
            <a:r>
              <a:rPr lang="en-US"/>
              <a:t>Date Area</a:t>
            </a:r>
          </a:p>
        </p:txBody>
      </p:sp>
      <p:sp>
        <p:nvSpPr>
          <p:cNvPr id="4" name="页脚占位符 3"/>
          <p:cNvSpPr>
            <a:spLocks noGrp="1"/>
          </p:cNvSpPr>
          <p:nvPr>
            <p:ph type="ftr" sz="quarter" idx="11"/>
            <p:custDataLst>
              <p:tags r:id="rId3"/>
            </p:custDataLst>
          </p:nvPr>
        </p:nvSpPr>
        <p:spPr/>
        <p:txBody>
          <a:bodyPr/>
          <a:lstStyle/>
          <a:p>
            <a:endParaRPr lang="en-US" dirty="0"/>
          </a:p>
        </p:txBody>
      </p:sp>
      <p:sp>
        <p:nvSpPr>
          <p:cNvPr id="5" name="灯片编号占位符 4"/>
          <p:cNvSpPr>
            <a:spLocks noGrp="1"/>
          </p:cNvSpPr>
          <p:nvPr>
            <p:ph type="sldNum" sz="quarter" idx="12"/>
            <p:custDataLst>
              <p:tags r:id="rId4"/>
            </p:custDataLst>
          </p:nvPr>
        </p:nvSpPr>
        <p:spPr/>
        <p:txBody>
          <a:bodyPr wrap="square">
            <a:normAutofit/>
          </a:bodyPr>
          <a:lstStyle/>
          <a:p>
            <a:fld id="{49AE70B2-8BF9-45C0-BB95-33D1B9D3A854}" type="slidenum">
              <a:rPr lang="en-US" smtClean="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hasCustomPrompt="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9B0C9B3-C489-4A10-B2D9-C9AE1386D15C}" type="datetimeFigureOut">
              <a:rPr lang="fr-FR" smtClean="0"/>
              <a:t>05/10/2024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69B0C9B3-C489-4A10-B2D9-C9AE1386D15C}" type="datetimeFigureOut">
              <a:rPr lang="fr-FR" smtClean="0"/>
              <a:t>05/10/2024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hasCustomPrompt="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hasCustomPrompt="1"/>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9B0C9B3-C489-4A10-B2D9-C9AE1386D15C}" type="datetimeFigureOut">
              <a:rPr lang="fr-FR" smtClean="0"/>
              <a:t>05/10/2024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hasCustomPrompt="1"/>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hasCustomPrompt="1"/>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9B0C9B3-C489-4A10-B2D9-C9AE1386D15C}" type="datetimeFigureOut">
              <a:rPr lang="fr-FR" smtClean="0"/>
              <a:t>05/10/2024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9B0C9B3-C489-4A10-B2D9-C9AE1386D15C}" type="datetimeFigureOut">
              <a:rPr lang="fr-FR" smtClean="0"/>
              <a:t>05/10/2024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9B0C9B3-C489-4A10-B2D9-C9AE1386D15C}" type="datetimeFigureOut">
              <a:rPr lang="fr-FR" smtClean="0"/>
              <a:t>05/10/2024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9B0C9B3-C489-4A10-B2D9-C9AE1386D15C}" type="datetimeFigureOut">
              <a:rPr lang="fr-FR" smtClean="0"/>
              <a:t>05/10/2024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69B0C9B3-C489-4A10-B2D9-C9AE1386D15C}" type="datetimeFigureOut">
              <a:rPr lang="fr-FR" smtClean="0"/>
              <a:t>05/10/2024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371D67A-2ADA-4C4A-B0E2-3A410AD51AB4}"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0C9B3-C489-4A10-B2D9-C9AE1386D15C}" type="datetimeFigureOut">
              <a:rPr lang="fr-FR" smtClean="0"/>
              <a:t>05/10/2024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71D67A-2ADA-4C4A-B0E2-3A410AD51AB4}"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hyperlink" Target="https://www.youtube.com/channel/UCz4tgANdQKcJf0sL7cE21Gg" TargetMode="External"/><Relationship Id="rId2" Type="http://schemas.openxmlformats.org/officeDocument/2006/relationships/hyperlink" Target="https://www.youtube.com/user/bbclearningenglish" TargetMode="External"/><Relationship Id="rId1" Type="http://schemas.openxmlformats.org/officeDocument/2006/relationships/slideLayout" Target="../slideLayouts/slideLayout7.xml"/><Relationship Id="rId4" Type="http://schemas.openxmlformats.org/officeDocument/2006/relationships/hyperlink" Target="https://www.youtube.com/user/TEDEducation"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www.youtube.com/user/engvidenglish" TargetMode="External"/><Relationship Id="rId2" Type="http://schemas.openxmlformats.org/officeDocument/2006/relationships/hyperlink" Target="https://www.youtube.com/user/rachelsenglish"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822015" y="374109"/>
            <a:ext cx="8215370" cy="1568450"/>
          </a:xfrm>
          <a:prstGeom prst="rect">
            <a:avLst/>
          </a:prstGeom>
          <a:noFill/>
        </p:spPr>
        <p:txBody>
          <a:bodyPr wrap="square" rtlCol="0">
            <a:spAutoFit/>
          </a:bodyPr>
          <a:lstStyle/>
          <a:p>
            <a:pPr algn="ctr"/>
            <a:r>
              <a:rPr lang="en-US" sz="1600" b="1" dirty="0">
                <a:solidFill>
                  <a:srgbClr val="C00000"/>
                </a:solidFill>
              </a:rPr>
              <a:t>People`s Democratic Republic of Algeria</a:t>
            </a:r>
          </a:p>
          <a:p>
            <a:pPr algn="ctr"/>
            <a:r>
              <a:rPr lang="en-US" sz="1600" b="1" dirty="0">
                <a:solidFill>
                  <a:srgbClr val="C00000"/>
                </a:solidFill>
              </a:rPr>
              <a:t>Ministry of Higher Education and Scientific Research</a:t>
            </a:r>
          </a:p>
          <a:p>
            <a:pPr algn="ctr"/>
            <a:r>
              <a:rPr lang="en-US" sz="1600" b="1" dirty="0">
                <a:solidFill>
                  <a:srgbClr val="C00000"/>
                </a:solidFill>
              </a:rPr>
              <a:t>University of  </a:t>
            </a:r>
            <a:r>
              <a:rPr lang="en-US" sz="1600" b="1" dirty="0" err="1">
                <a:solidFill>
                  <a:srgbClr val="C00000"/>
                </a:solidFill>
              </a:rPr>
              <a:t>Tlemcen</a:t>
            </a:r>
            <a:endParaRPr lang="en-US" sz="1600" b="1" dirty="0">
              <a:solidFill>
                <a:srgbClr val="C00000"/>
              </a:solidFill>
            </a:endParaRPr>
          </a:p>
          <a:p>
            <a:pPr algn="ctr"/>
            <a:r>
              <a:rPr lang="en-US" sz="1600" b="1" dirty="0">
                <a:solidFill>
                  <a:srgbClr val="C00000"/>
                </a:solidFill>
              </a:rPr>
              <a:t>Faculty on Natural and Life Sciences and Earth and Universe</a:t>
            </a:r>
          </a:p>
          <a:p>
            <a:pPr algn="ctr"/>
            <a:r>
              <a:rPr lang="en-US" sz="1600" b="1" dirty="0">
                <a:solidFill>
                  <a:srgbClr val="C00000"/>
                </a:solidFill>
              </a:rPr>
              <a:t>Department of Biology </a:t>
            </a:r>
          </a:p>
          <a:p>
            <a:pPr algn="ctr"/>
            <a:endParaRPr lang="fr-FR" sz="1600" b="1" dirty="0">
              <a:solidFill>
                <a:srgbClr val="C00000"/>
              </a:solidFill>
            </a:endParaRPr>
          </a:p>
        </p:txBody>
      </p:sp>
      <p:sp>
        <p:nvSpPr>
          <p:cNvPr id="3" name="ZoneTexte 2"/>
          <p:cNvSpPr txBox="1"/>
          <p:nvPr/>
        </p:nvSpPr>
        <p:spPr>
          <a:xfrm>
            <a:off x="3238480" y="5886470"/>
            <a:ext cx="5214974" cy="400110"/>
          </a:xfrm>
          <a:prstGeom prst="rect">
            <a:avLst/>
          </a:prstGeom>
          <a:noFill/>
        </p:spPr>
        <p:txBody>
          <a:bodyPr wrap="square" rtlCol="0">
            <a:spAutoFit/>
          </a:bodyPr>
          <a:lstStyle/>
          <a:p>
            <a:pPr algn="ctr"/>
            <a:r>
              <a:rPr lang="fr-FR" sz="2000" b="1" dirty="0">
                <a:solidFill>
                  <a:srgbClr val="C00000"/>
                </a:solidFill>
              </a:rPr>
              <a:t>Academic </a:t>
            </a:r>
            <a:r>
              <a:rPr lang="fr-FR" sz="2000" b="1" dirty="0" err="1">
                <a:solidFill>
                  <a:srgbClr val="C00000"/>
                </a:solidFill>
              </a:rPr>
              <a:t>year</a:t>
            </a:r>
            <a:r>
              <a:rPr lang="fr-FR" sz="2000" b="1" dirty="0">
                <a:solidFill>
                  <a:srgbClr val="C00000"/>
                </a:solidFill>
              </a:rPr>
              <a:t> : 2024/2025</a:t>
            </a:r>
          </a:p>
        </p:txBody>
      </p:sp>
      <p:sp>
        <p:nvSpPr>
          <p:cNvPr id="4" name="ZoneTexte 3"/>
          <p:cNvSpPr txBox="1"/>
          <p:nvPr/>
        </p:nvSpPr>
        <p:spPr>
          <a:xfrm>
            <a:off x="1952596" y="3617815"/>
            <a:ext cx="7786742" cy="461665"/>
          </a:xfrm>
          <a:prstGeom prst="rect">
            <a:avLst/>
          </a:prstGeom>
          <a:noFill/>
        </p:spPr>
        <p:txBody>
          <a:bodyPr wrap="square" rtlCol="0">
            <a:spAutoFit/>
          </a:bodyPr>
          <a:lstStyle/>
          <a:p>
            <a:pPr algn="ctr"/>
            <a:r>
              <a:rPr lang="fr-FR" sz="2400" b="1" dirty="0">
                <a:solidFill>
                  <a:srgbClr val="C00000"/>
                </a:solidFill>
              </a:rPr>
              <a:t>L3 </a:t>
            </a:r>
            <a:r>
              <a:rPr lang="fr-FR" sz="2400" b="1" dirty="0" err="1">
                <a:solidFill>
                  <a:srgbClr val="C00000"/>
                </a:solidFill>
              </a:rPr>
              <a:t>Molecular</a:t>
            </a:r>
            <a:r>
              <a:rPr lang="fr-FR" sz="2400" b="1" dirty="0">
                <a:solidFill>
                  <a:srgbClr val="C00000"/>
                </a:solidFill>
              </a:rPr>
              <a:t> </a:t>
            </a:r>
            <a:r>
              <a:rPr lang="fr-FR" sz="2400" b="1" dirty="0" err="1">
                <a:solidFill>
                  <a:srgbClr val="C00000"/>
                </a:solidFill>
              </a:rPr>
              <a:t>Biology</a:t>
            </a:r>
            <a:endParaRPr lang="fr-FR" sz="2400" b="1" dirty="0">
              <a:solidFill>
                <a:srgbClr val="C00000"/>
              </a:solidFill>
            </a:endParaRPr>
          </a:p>
        </p:txBody>
      </p:sp>
      <p:sp>
        <p:nvSpPr>
          <p:cNvPr id="14" name="Rectangle à coins arrondis 13"/>
          <p:cNvSpPr/>
          <p:nvPr/>
        </p:nvSpPr>
        <p:spPr>
          <a:xfrm>
            <a:off x="3434443" y="2156592"/>
            <a:ext cx="5323113" cy="954953"/>
          </a:xfrm>
          <a:prstGeom prst="round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bg1"/>
                </a:solidFill>
              </a:rPr>
              <a:t>Scientific English</a:t>
            </a:r>
          </a:p>
        </p:txBody>
      </p:sp>
      <p:cxnSp>
        <p:nvCxnSpPr>
          <p:cNvPr id="16" name="Connecteur droit 15"/>
          <p:cNvCxnSpPr/>
          <p:nvPr/>
        </p:nvCxnSpPr>
        <p:spPr>
          <a:xfrm rot="5400000">
            <a:off x="1671924" y="4923191"/>
            <a:ext cx="1071570" cy="15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2245995" y="4526915"/>
            <a:ext cx="5870575" cy="737235"/>
          </a:xfrm>
          <a:prstGeom prst="rect">
            <a:avLst/>
          </a:prstGeom>
          <a:noFill/>
        </p:spPr>
        <p:txBody>
          <a:bodyPr wrap="square" rtlCol="0">
            <a:spAutoFit/>
          </a:bodyPr>
          <a:lstStyle/>
          <a:p>
            <a:r>
              <a:rPr lang="fr-FR" sz="2400" b="1" dirty="0">
                <a:solidFill>
                  <a:srgbClr val="C00000"/>
                </a:solidFill>
                <a:sym typeface="+mn-ea"/>
              </a:rPr>
              <a:t>Teacher Name:</a:t>
            </a:r>
            <a:r>
              <a:rPr dirty="0">
                <a:solidFill>
                  <a:srgbClr val="656565"/>
                </a:solidFill>
                <a:latin typeface="Century Gothic" panose="020B0502020202020204"/>
                <a:ea typeface="Century Gothic" panose="020B0502020202020204"/>
                <a:sym typeface="+mn-ea"/>
              </a:rPr>
              <a:t> </a:t>
            </a:r>
            <a:endParaRPr b="0" i="0" dirty="0">
              <a:solidFill>
                <a:srgbClr val="656565"/>
              </a:solidFill>
              <a:latin typeface="Century Gothic" panose="020B0502020202020204"/>
              <a:ea typeface="Century Gothic" panose="020B0502020202020204"/>
            </a:endParaRPr>
          </a:p>
          <a:p>
            <a:r>
              <a:rPr lang="fr-FR" b="1" dirty="0" err="1"/>
              <a:t>Ph.D</a:t>
            </a:r>
            <a:r>
              <a:rPr lang="fr-FR" b="1" dirty="0"/>
              <a:t>. </a:t>
            </a:r>
            <a:r>
              <a:rPr lang="fr-FR" b="1" dirty="0" err="1"/>
              <a:t>Mouderas</a:t>
            </a:r>
            <a:r>
              <a:rPr lang="fr-FR" b="1" dirty="0"/>
              <a:t> F</a:t>
            </a:r>
          </a:p>
        </p:txBody>
      </p:sp>
      <p:pic>
        <p:nvPicPr>
          <p:cNvPr id="12" name="Picture 3"/>
          <p:cNvPicPr>
            <a:picLocks noChangeAspect="1" noChangeArrowheads="1"/>
          </p:cNvPicPr>
          <p:nvPr/>
        </p:nvPicPr>
        <p:blipFill>
          <a:blip r:embed="rId2"/>
          <a:srcRect/>
          <a:stretch>
            <a:fillRect/>
          </a:stretch>
        </p:blipFill>
        <p:spPr bwMode="auto">
          <a:xfrm>
            <a:off x="10037385" y="168420"/>
            <a:ext cx="1733191" cy="2358205"/>
          </a:xfrm>
          <a:prstGeom prst="rect">
            <a:avLst/>
          </a:prstGeom>
          <a:noFill/>
          <a:ln w="9525">
            <a:noFill/>
            <a:miter lim="800000"/>
            <a:headEnd/>
            <a:tailEnd/>
          </a:ln>
          <a:effectLst/>
        </p:spPr>
      </p:pic>
      <p:pic>
        <p:nvPicPr>
          <p:cNvPr id="6" name="Picture 3"/>
          <p:cNvPicPr>
            <a:picLocks noChangeAspect="1" noChangeArrowheads="1"/>
          </p:cNvPicPr>
          <p:nvPr/>
        </p:nvPicPr>
        <p:blipFill>
          <a:blip r:embed="rId2"/>
          <a:srcRect/>
          <a:stretch>
            <a:fillRect/>
          </a:stretch>
        </p:blipFill>
        <p:spPr bwMode="auto">
          <a:xfrm>
            <a:off x="421424" y="309287"/>
            <a:ext cx="1733191" cy="235820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2651050" y="1324943"/>
            <a:ext cx="7826829" cy="3602333"/>
          </a:xfrm>
          <a:prstGeom prst="rect">
            <a:avLst/>
          </a:prstGeom>
          <a:noFill/>
        </p:spPr>
        <p:txBody>
          <a:bodyPr wrap="square" rtlCol="0">
            <a:spAutoFit/>
          </a:bodyPr>
          <a:lstStyle/>
          <a:p>
            <a:pPr>
              <a:lnSpc>
                <a:spcPct val="115000"/>
              </a:lnSpc>
              <a:spcAft>
                <a:spcPts val="1000"/>
              </a:spcAft>
            </a:pPr>
            <a:r>
              <a:rPr lang="fr-FR" sz="2800" b="1" dirty="0">
                <a:solidFill>
                  <a:srgbClr val="C00000"/>
                </a:solidFill>
              </a:rPr>
              <a:t>Introduction to English </a:t>
            </a:r>
            <a:r>
              <a:rPr lang="fr-FR" sz="2800" b="1" dirty="0" err="1">
                <a:solidFill>
                  <a:srgbClr val="C00000"/>
                </a:solidFill>
              </a:rPr>
              <a:t>Language</a:t>
            </a:r>
            <a:r>
              <a:rPr lang="fr-FR" sz="2800" b="1" dirty="0">
                <a:solidFill>
                  <a:srgbClr val="C00000"/>
                </a:solidFill>
              </a:rPr>
              <a:t> Learning</a:t>
            </a: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Importance of English </a:t>
            </a: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Globally</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Role</a:t>
            </a: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 in Academia and </a:t>
            </a: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Research</a:t>
            </a:r>
            <a:endParaRPr lang="fr-FR" sz="1800" b="1" kern="0" dirty="0">
              <a:effectLst/>
              <a:latin typeface="Times New Roman" panose="02020603050405020304" pitchFamily="18" charset="0"/>
              <a:ea typeface="Times New Roman" panose="02020603050405020304" pitchFamily="18" charset="0"/>
              <a:cs typeface="Arial" panose="020B0604020202020204" pitchFamily="34" charset="0"/>
            </a:endParaRPr>
          </a:p>
          <a:p>
            <a:pPr>
              <a:lnSpc>
                <a:spcPct val="115000"/>
              </a:lnSpc>
              <a:spcAft>
                <a:spcPts val="1000"/>
              </a:spcAft>
              <a:buSzPts val="1000"/>
              <a:tabLst>
                <a:tab pos="457200" algn="l"/>
              </a:tabLst>
            </a:pPr>
            <a:r>
              <a:rPr lang="fr-FR" sz="2800" b="1" dirty="0">
                <a:solidFill>
                  <a:srgbClr val="C00000"/>
                </a:solidFill>
              </a:rPr>
              <a:t>Basics of English </a:t>
            </a:r>
            <a:r>
              <a:rPr lang="fr-FR" sz="2800" b="1" dirty="0" err="1">
                <a:solidFill>
                  <a:srgbClr val="C00000"/>
                </a:solidFill>
              </a:rPr>
              <a:t>Language</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2800" b="1" dirty="0">
                <a:solidFill>
                  <a:srgbClr val="C00000"/>
                </a:solidFill>
              </a:rPr>
              <a:t>The Nature of Scientific English</a:t>
            </a: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Characteristics of Scientific </a:t>
            </a: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Language</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Terminology</a:t>
            </a: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 and Jargon</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755801"/>
            <a:ext cx="12192000" cy="18542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343784" y="102199"/>
            <a:ext cx="7826829" cy="390684"/>
          </a:xfrm>
          <a:prstGeom prst="rect">
            <a:avLst/>
          </a:prstGeom>
          <a:noFill/>
        </p:spPr>
        <p:txBody>
          <a:bodyPr wrap="square" rtlCol="0">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fr-FR" b="1" kern="0" dirty="0" err="1">
                <a:solidFill>
                  <a:srgbClr val="C00000"/>
                </a:solidFill>
                <a:latin typeface="Times New Roman" panose="02020603050405020304" pitchFamily="18" charset="0"/>
                <a:cs typeface="Arial" panose="020B0604020202020204" pitchFamily="34" charset="0"/>
              </a:rPr>
              <a:t>Role</a:t>
            </a:r>
            <a:r>
              <a:rPr lang="fr-FR" b="1" kern="0" dirty="0">
                <a:solidFill>
                  <a:srgbClr val="C00000"/>
                </a:solidFill>
                <a:latin typeface="Times New Roman" panose="02020603050405020304" pitchFamily="18" charset="0"/>
                <a:cs typeface="Arial" panose="020B0604020202020204" pitchFamily="34" charset="0"/>
              </a:rPr>
              <a:t> in Academia and </a:t>
            </a:r>
            <a:r>
              <a:rPr lang="fr-FR" b="1" kern="0" dirty="0" err="1">
                <a:solidFill>
                  <a:srgbClr val="C00000"/>
                </a:solidFill>
                <a:latin typeface="Times New Roman" panose="02020603050405020304" pitchFamily="18" charset="0"/>
                <a:cs typeface="Arial" panose="020B0604020202020204" pitchFamily="34" charset="0"/>
              </a:rPr>
              <a:t>Research</a:t>
            </a:r>
            <a:endParaRPr lang="fr-FR" b="1" kern="0" dirty="0">
              <a:solidFill>
                <a:srgbClr val="C00000"/>
              </a:solidFill>
              <a:latin typeface="Times New Roman" panose="02020603050405020304" pitchFamily="18" charset="0"/>
              <a:cs typeface="Arial" panose="020B0604020202020204" pitchFamily="34" charset="0"/>
            </a:endParaRPr>
          </a:p>
        </p:txBody>
      </p:sp>
      <p:sp>
        <p:nvSpPr>
          <p:cNvPr id="3" name="ZoneTexte 2">
            <a:extLst>
              <a:ext uri="{FF2B5EF4-FFF2-40B4-BE49-F238E27FC236}">
                <a16:creationId xmlns:a16="http://schemas.microsoft.com/office/drawing/2014/main" id="{E5F63528-F9BC-8D28-7499-5325002A38F1}"/>
              </a:ext>
            </a:extLst>
          </p:cNvPr>
          <p:cNvSpPr txBox="1"/>
          <p:nvPr/>
        </p:nvSpPr>
        <p:spPr>
          <a:xfrm>
            <a:off x="90376" y="487025"/>
            <a:ext cx="12011247" cy="6370975"/>
          </a:xfrm>
          <a:prstGeom prst="rect">
            <a:avLst/>
          </a:prstGeom>
          <a:noFill/>
        </p:spPr>
        <p:txBody>
          <a:bodyPr wrap="square">
            <a:spAutoFit/>
          </a:bodyPr>
          <a:lstStyle/>
          <a:p>
            <a:r>
              <a:rPr lang="en-US" sz="2400" dirty="0"/>
              <a:t>The role of the English language in academia and research is multifaceted and significant. First, English serves as the primary medium of instruction in many universities worldwide, allowing for the exchange of knowledge among students from diverse backgrounds. Additionally, a majority of academic journals and conference proceedings are published in English, making it essential for researchers to publish their findings in this language to reach a wider audience and contribute to global discussions in their fields.</a:t>
            </a:r>
          </a:p>
          <a:p>
            <a:r>
              <a:rPr lang="en-US" sz="2400" dirty="0"/>
              <a:t>English also facilitates collaboration among researchers from different countries, acting as a common language for communication in international projects and fostering partnerships. Furthermore, many seminal texts and academic resources are available primarily in English, so proficiency in the language enables scholars to access and understand a vast array of knowledge.</a:t>
            </a:r>
          </a:p>
          <a:p>
            <a:r>
              <a:rPr lang="en-US" sz="2400" dirty="0"/>
              <a:t>Using English as a common language helps standardize terminology and concepts, reducing ambiguity and enhancing clarity in academic discourse. Finally, English proficiency is often a requirement for academic positions, grants, and funding opportunities, enhancing career prospects in a globalized job market. Overall, English plays a critical role in academia and research by enabling effective communication, fostering collaboration, and providing access to a wealth of information, making it an essential tool for scholars worldwide.</a:t>
            </a:r>
          </a:p>
        </p:txBody>
      </p:sp>
    </p:spTree>
    <p:extLst>
      <p:ext uri="{BB962C8B-B14F-4D97-AF65-F5344CB8AC3E}">
        <p14:creationId xmlns:p14="http://schemas.microsoft.com/office/powerpoint/2010/main" val="22959160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English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6C33146A-2909-DAD8-BB12-1A754B1A179C}"/>
              </a:ext>
            </a:extLst>
          </p:cNvPr>
          <p:cNvSpPr txBox="1"/>
          <p:nvPr/>
        </p:nvSpPr>
        <p:spPr>
          <a:xfrm>
            <a:off x="108857" y="625850"/>
            <a:ext cx="11813722" cy="1399037"/>
          </a:xfrm>
          <a:prstGeom prst="rect">
            <a:avLst/>
          </a:prstGeom>
          <a:noFill/>
        </p:spPr>
        <p:txBody>
          <a:bodyPr wrap="square">
            <a:spAutoFit/>
          </a:bodyPr>
          <a:lstStyle/>
          <a:p>
            <a:pPr>
              <a:lnSpc>
                <a:spcPct val="115000"/>
              </a:lnSpc>
              <a:spcAft>
                <a:spcPts val="1000"/>
              </a:spcAft>
            </a:pPr>
            <a:r>
              <a:rPr lang="fr-FR" sz="2000" b="1" kern="0" dirty="0">
                <a:solidFill>
                  <a:srgbClr val="FF0000"/>
                </a:solidFill>
                <a:effectLst/>
                <a:latin typeface="Times New Roman" panose="02020603050405020304" pitchFamily="18" charset="0"/>
                <a:ea typeface="Times New Roman" panose="02020603050405020304" pitchFamily="18" charset="0"/>
                <a:cs typeface="Arial" panose="020B0604020202020204" pitchFamily="34" charset="0"/>
              </a:rPr>
              <a:t>Objective</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2400" dirty="0"/>
              <a:t>This course </a:t>
            </a:r>
            <a:r>
              <a:rPr lang="fr-FR" sz="2400" dirty="0" err="1"/>
              <a:t>aims</a:t>
            </a:r>
            <a:r>
              <a:rPr lang="fr-FR" sz="2400" dirty="0"/>
              <a:t> to </a:t>
            </a:r>
            <a:r>
              <a:rPr lang="fr-FR" sz="2400" dirty="0" err="1"/>
              <a:t>provide</a:t>
            </a:r>
            <a:r>
              <a:rPr lang="fr-FR" sz="2400" dirty="0"/>
              <a:t> </a:t>
            </a:r>
            <a:r>
              <a:rPr lang="fr-FR" sz="2400" dirty="0" err="1"/>
              <a:t>students</a:t>
            </a:r>
            <a:r>
              <a:rPr lang="fr-FR" sz="2400" dirty="0"/>
              <a:t> </a:t>
            </a:r>
            <a:r>
              <a:rPr lang="fr-FR" sz="2400" dirty="0" err="1"/>
              <a:t>with</a:t>
            </a:r>
            <a:r>
              <a:rPr lang="fr-FR" sz="2400" dirty="0"/>
              <a:t> a </a:t>
            </a:r>
            <a:r>
              <a:rPr lang="fr-FR" sz="2400" dirty="0" err="1"/>
              <a:t>solid</a:t>
            </a:r>
            <a:r>
              <a:rPr lang="fr-FR" sz="2400" dirty="0"/>
              <a:t> </a:t>
            </a:r>
            <a:r>
              <a:rPr lang="fr-FR" sz="2400" dirty="0" err="1"/>
              <a:t>foundation</a:t>
            </a:r>
            <a:r>
              <a:rPr lang="fr-FR" sz="2400" dirty="0"/>
              <a:t> in the basics of the English </a:t>
            </a:r>
            <a:r>
              <a:rPr lang="fr-FR" sz="2400" dirty="0" err="1"/>
              <a:t>language</a:t>
            </a:r>
            <a:r>
              <a:rPr lang="fr-FR" sz="2400" dirty="0"/>
              <a:t>, </a:t>
            </a:r>
            <a:r>
              <a:rPr lang="fr-FR" sz="2400" dirty="0" err="1"/>
              <a:t>covering</a:t>
            </a:r>
            <a:r>
              <a:rPr lang="fr-FR" sz="2400" dirty="0"/>
              <a:t> </a:t>
            </a:r>
            <a:r>
              <a:rPr lang="fr-FR" sz="2400" dirty="0" err="1"/>
              <a:t>comprehension</a:t>
            </a:r>
            <a:r>
              <a:rPr lang="fr-FR" sz="2400" dirty="0"/>
              <a:t>, </a:t>
            </a:r>
            <a:r>
              <a:rPr lang="fr-FR" sz="2400" dirty="0" err="1"/>
              <a:t>grammar</a:t>
            </a:r>
            <a:r>
              <a:rPr lang="fr-FR" sz="2400" dirty="0"/>
              <a:t>, </a:t>
            </a:r>
            <a:r>
              <a:rPr lang="fr-FR" sz="2400" dirty="0" err="1"/>
              <a:t>vocabulary</a:t>
            </a:r>
            <a:r>
              <a:rPr lang="fr-FR" sz="2400" dirty="0"/>
              <a:t>, </a:t>
            </a:r>
            <a:r>
              <a:rPr lang="fr-FR" sz="2400" dirty="0" err="1"/>
              <a:t>conjunctions</a:t>
            </a:r>
            <a:r>
              <a:rPr lang="fr-FR" sz="2400" dirty="0"/>
              <a:t>, and more.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iterate type="lt">
                                    <p:tmPct val="0"/>
                                  </p:iterate>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English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ZoneTexte 6">
            <a:extLst>
              <a:ext uri="{FF2B5EF4-FFF2-40B4-BE49-F238E27FC236}">
                <a16:creationId xmlns:a16="http://schemas.microsoft.com/office/drawing/2014/main" id="{C063B46C-5E71-5403-BEC0-C4F3ADC617A0}"/>
              </a:ext>
            </a:extLst>
          </p:cNvPr>
          <p:cNvSpPr txBox="1"/>
          <p:nvPr/>
        </p:nvSpPr>
        <p:spPr>
          <a:xfrm>
            <a:off x="1858040" y="994235"/>
            <a:ext cx="7118496" cy="5293757"/>
          </a:xfrm>
          <a:prstGeom prst="rect">
            <a:avLst/>
          </a:prstGeom>
          <a:noFill/>
        </p:spPr>
        <p:txBody>
          <a:bodyPr wrap="square">
            <a:spAutoFit/>
          </a:bodyPr>
          <a:lstStyle/>
          <a:p>
            <a:r>
              <a:rPr lang="en-US" sz="3200" dirty="0"/>
              <a:t>The basics of the English language are :</a:t>
            </a:r>
          </a:p>
          <a:p>
            <a:r>
              <a:rPr lang="en-US" sz="3200" b="1" dirty="0">
                <a:solidFill>
                  <a:srgbClr val="00B0F0"/>
                </a:solidFill>
              </a:rPr>
              <a:t>1. Comprehension</a:t>
            </a:r>
          </a:p>
          <a:p>
            <a:r>
              <a:rPr lang="en-US" sz="3200" b="1" dirty="0">
                <a:solidFill>
                  <a:srgbClr val="00B0F0"/>
                </a:solidFill>
              </a:rPr>
              <a:t>2. Vocabulary</a:t>
            </a:r>
          </a:p>
          <a:p>
            <a:r>
              <a:rPr lang="en-US" sz="3200" b="1" dirty="0">
                <a:solidFill>
                  <a:srgbClr val="00B0F0"/>
                </a:solidFill>
              </a:rPr>
              <a:t>3. Grammar</a:t>
            </a:r>
          </a:p>
          <a:p>
            <a:r>
              <a:rPr lang="en-US" sz="3200" b="1" dirty="0">
                <a:solidFill>
                  <a:srgbClr val="00B0F0"/>
                </a:solidFill>
              </a:rPr>
              <a:t>4. </a:t>
            </a:r>
            <a:r>
              <a:rPr lang="fr-FR" sz="3200" b="1" dirty="0" err="1">
                <a:solidFill>
                  <a:srgbClr val="00B0F0"/>
                </a:solidFill>
              </a:rPr>
              <a:t>Spelling</a:t>
            </a:r>
            <a:r>
              <a:rPr lang="fr-FR" sz="3200" b="1" dirty="0">
                <a:solidFill>
                  <a:srgbClr val="00B0F0"/>
                </a:solidFill>
              </a:rPr>
              <a:t> and </a:t>
            </a:r>
            <a:r>
              <a:rPr lang="en-US" sz="3200" b="1" dirty="0">
                <a:solidFill>
                  <a:srgbClr val="00B0F0"/>
                </a:solidFill>
              </a:rPr>
              <a:t>Pronunciation</a:t>
            </a:r>
          </a:p>
          <a:p>
            <a:r>
              <a:rPr lang="en-US" sz="3200" b="1" dirty="0">
                <a:solidFill>
                  <a:srgbClr val="00B0F0"/>
                </a:solidFill>
              </a:rPr>
              <a:t>5. Listening Skills</a:t>
            </a:r>
          </a:p>
          <a:p>
            <a:r>
              <a:rPr lang="en-US" sz="3200" b="1" dirty="0">
                <a:solidFill>
                  <a:srgbClr val="00B0F0"/>
                </a:solidFill>
              </a:rPr>
              <a:t>6. Speaking Skills    7. Reading Skills </a:t>
            </a:r>
          </a:p>
          <a:p>
            <a:r>
              <a:rPr lang="en-US" sz="3200" b="1" dirty="0">
                <a:solidFill>
                  <a:srgbClr val="00B0F0"/>
                </a:solidFill>
              </a:rPr>
              <a:t>8. Writing Skills </a:t>
            </a:r>
          </a:p>
          <a:p>
            <a:r>
              <a:rPr lang="en-US" sz="3200" b="1" dirty="0">
                <a:solidFill>
                  <a:srgbClr val="00B0F0"/>
                </a:solidFill>
              </a:rPr>
              <a:t>9. Cultural Understanding</a:t>
            </a:r>
          </a:p>
          <a:p>
            <a:r>
              <a:rPr lang="en-US" sz="3200" b="1" dirty="0">
                <a:solidFill>
                  <a:srgbClr val="00B0F0"/>
                </a:solidFill>
              </a:rPr>
              <a:t>10. Idiomatic Expressions</a:t>
            </a:r>
          </a:p>
          <a:p>
            <a:endParaRPr lang="fr-FR" dirty="0"/>
          </a:p>
        </p:txBody>
      </p:sp>
    </p:spTree>
    <p:extLst>
      <p:ext uri="{BB962C8B-B14F-4D97-AF65-F5344CB8AC3E}">
        <p14:creationId xmlns:p14="http://schemas.microsoft.com/office/powerpoint/2010/main" val="3930875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202018" y="405568"/>
            <a:ext cx="12192000" cy="5775684"/>
          </a:xfrm>
          <a:prstGeom prst="rect">
            <a:avLst/>
          </a:prstGeom>
          <a:noFill/>
        </p:spPr>
        <p:txBody>
          <a:bodyPr wrap="square">
            <a:spAutoFit/>
          </a:bodyPr>
          <a:lstStyle/>
          <a:p>
            <a:pPr>
              <a:lnSpc>
                <a:spcPct val="150000"/>
              </a:lnSpc>
            </a:pPr>
            <a:r>
              <a:rPr lang="en-US" kern="0" dirty="0">
                <a:latin typeface="Times New Roman" panose="02020603050405020304" pitchFamily="18" charset="0"/>
                <a:cs typeface="Arial" panose="020B0604020202020204" pitchFamily="34" charset="0"/>
              </a:rPr>
              <a:t>Here’s a detailed overview of the basics of the English language :</a:t>
            </a:r>
          </a:p>
          <a:p>
            <a:pPr>
              <a:lnSpc>
                <a:spcPct val="150000"/>
              </a:lnSpc>
            </a:pPr>
            <a:r>
              <a:rPr lang="en-US" b="1" kern="0" dirty="0">
                <a:solidFill>
                  <a:srgbClr val="00B0F0"/>
                </a:solidFill>
                <a:latin typeface="Times New Roman" panose="02020603050405020304" pitchFamily="18" charset="0"/>
                <a:cs typeface="Arial" panose="020B0604020202020204" pitchFamily="34" charset="0"/>
              </a:rPr>
              <a:t>1. Comprehension</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 The ability to understand the meaning of spoken or written language.</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 Involves grasping main ideas, details, and inferences.</a:t>
            </a:r>
          </a:p>
          <a:p>
            <a:pPr>
              <a:lnSpc>
                <a:spcPct val="150000"/>
              </a:lnSpc>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Reading an article and being able to answer questions about its content.</a:t>
            </a:r>
          </a:p>
          <a:p>
            <a:pPr>
              <a:spcAft>
                <a:spcPts val="1000"/>
              </a:spcAf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Example Passage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are the basic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units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of life.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They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can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be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prokaryotic</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which</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do not have a nucleus, or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eukaryotic</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which</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do.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Understanding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structure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fundamental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to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biology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spcAft>
                <a:spcPts val="1000"/>
              </a:spcAft>
            </a:pP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Exercise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What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are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two</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types of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mentioned</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understanding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structure important?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spcAft>
                <a:spcPts val="1000"/>
              </a:spcAft>
              <a:buSzPts val="1000"/>
              <a:buFont typeface="Wingdings" panose="05000000000000000000" pitchFamily="2" charset="2"/>
              <a:buChar char=""/>
              <a:tabLst>
                <a:tab pos="1371600" algn="l"/>
              </a:tabLst>
            </a:pP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endParaRPr lang="en-US" dirty="0"/>
          </a:p>
        </p:txBody>
      </p:sp>
      <p:sp>
        <p:nvSpPr>
          <p:cNvPr id="6" name="ZoneTexte 5">
            <a:extLst>
              <a:ext uri="{FF2B5EF4-FFF2-40B4-BE49-F238E27FC236}">
                <a16:creationId xmlns:a16="http://schemas.microsoft.com/office/drawing/2014/main" id="{0C9D94D6-1897-C2CB-C206-8694938178AC}"/>
              </a:ext>
            </a:extLst>
          </p:cNvPr>
          <p:cNvSpPr txBox="1"/>
          <p:nvPr/>
        </p:nvSpPr>
        <p:spPr>
          <a:xfrm>
            <a:off x="202017" y="4410339"/>
            <a:ext cx="9235896" cy="873572"/>
          </a:xfrm>
          <a:prstGeom prst="rect">
            <a:avLst/>
          </a:prstGeom>
          <a:noFill/>
        </p:spPr>
        <p:txBody>
          <a:bodyPr wrap="square" rtlCol="0">
            <a:spAutoFit/>
          </a:bodyPr>
          <a:lstStyle/>
          <a:p>
            <a:pPr>
              <a:lnSpc>
                <a:spcPct val="150000"/>
              </a:lnSpc>
            </a:pPr>
            <a:r>
              <a:rPr lang="fr-FR" b="1" kern="0" dirty="0" err="1">
                <a:latin typeface="Times New Roman" panose="02020603050405020304" pitchFamily="18" charset="0"/>
                <a:cs typeface="Arial" panose="020B0604020202020204" pitchFamily="34" charset="0"/>
              </a:rPr>
              <a:t>Answers</a:t>
            </a:r>
            <a:r>
              <a:rPr lang="fr-FR" b="1" kern="0" dirty="0">
                <a:latin typeface="Times New Roman" panose="02020603050405020304" pitchFamily="18" charset="0"/>
                <a:cs typeface="Arial" panose="020B0604020202020204" pitchFamily="34" charset="0"/>
              </a:rPr>
              <a:t> :</a:t>
            </a:r>
          </a:p>
          <a:p>
            <a:pPr>
              <a:lnSpc>
                <a:spcPct val="150000"/>
              </a:lnSpc>
            </a:pPr>
            <a:r>
              <a:rPr lang="fr-FR" kern="0" dirty="0">
                <a:latin typeface="Times New Roman" panose="02020603050405020304" pitchFamily="18" charset="0"/>
                <a:cs typeface="Arial" panose="020B0604020202020204" pitchFamily="34" charset="0"/>
              </a:rPr>
              <a:t>1. </a:t>
            </a:r>
            <a:r>
              <a:rPr lang="fr-FR" kern="0" dirty="0">
                <a:solidFill>
                  <a:schemeClr val="bg1"/>
                </a:solidFill>
                <a:latin typeface="Times New Roman" panose="02020603050405020304" pitchFamily="18" charset="0"/>
                <a:cs typeface="Arial" panose="020B0604020202020204" pitchFamily="34" charset="0"/>
              </a:rPr>
              <a:t>The </a:t>
            </a:r>
            <a:r>
              <a:rPr lang="fr-FR" kern="0" dirty="0" err="1">
                <a:solidFill>
                  <a:schemeClr val="bg1"/>
                </a:solidFill>
                <a:latin typeface="Times New Roman" panose="02020603050405020304" pitchFamily="18" charset="0"/>
                <a:cs typeface="Arial" panose="020B0604020202020204" pitchFamily="34" charset="0"/>
              </a:rPr>
              <a:t>two</a:t>
            </a:r>
            <a:r>
              <a:rPr lang="fr-FR" kern="0" dirty="0">
                <a:solidFill>
                  <a:schemeClr val="bg1"/>
                </a:solidFill>
                <a:latin typeface="Times New Roman" panose="02020603050405020304" pitchFamily="18" charset="0"/>
                <a:cs typeface="Arial" panose="020B0604020202020204" pitchFamily="34" charset="0"/>
              </a:rPr>
              <a:t> types of </a:t>
            </a:r>
            <a:r>
              <a:rPr lang="fr-FR" kern="0" dirty="0" err="1">
                <a:solidFill>
                  <a:schemeClr val="bg1"/>
                </a:solidFill>
                <a:latin typeface="Times New Roman" panose="02020603050405020304" pitchFamily="18" charset="0"/>
                <a:cs typeface="Arial" panose="020B0604020202020204" pitchFamily="34" charset="0"/>
              </a:rPr>
              <a:t>cells</a:t>
            </a:r>
            <a:r>
              <a:rPr lang="fr-FR" kern="0" dirty="0">
                <a:solidFill>
                  <a:schemeClr val="bg1"/>
                </a:solidFill>
                <a:latin typeface="Times New Roman" panose="02020603050405020304" pitchFamily="18" charset="0"/>
                <a:cs typeface="Arial" panose="020B0604020202020204" pitchFamily="34" charset="0"/>
              </a:rPr>
              <a:t> </a:t>
            </a:r>
            <a:r>
              <a:rPr lang="fr-FR" kern="0" dirty="0" err="1">
                <a:solidFill>
                  <a:schemeClr val="bg1"/>
                </a:solidFill>
                <a:latin typeface="Times New Roman" panose="02020603050405020304" pitchFamily="18" charset="0"/>
                <a:cs typeface="Arial" panose="020B0604020202020204" pitchFamily="34" charset="0"/>
              </a:rPr>
              <a:t>mentioned</a:t>
            </a:r>
            <a:r>
              <a:rPr lang="fr-FR" kern="0" dirty="0">
                <a:solidFill>
                  <a:schemeClr val="bg1"/>
                </a:solidFill>
                <a:latin typeface="Times New Roman" panose="02020603050405020304" pitchFamily="18" charset="0"/>
                <a:cs typeface="Arial" panose="020B0604020202020204" pitchFamily="34" charset="0"/>
              </a:rPr>
              <a:t> are :  </a:t>
            </a:r>
            <a:r>
              <a:rPr lang="fr-FR" kern="0" dirty="0" err="1">
                <a:solidFill>
                  <a:schemeClr val="bg1"/>
                </a:solidFill>
                <a:latin typeface="Times New Roman" panose="02020603050405020304" pitchFamily="18" charset="0"/>
                <a:cs typeface="Arial" panose="020B0604020202020204" pitchFamily="34" charset="0"/>
              </a:rPr>
              <a:t>prokaryotic</a:t>
            </a:r>
            <a:r>
              <a:rPr lang="fr-FR" kern="0" dirty="0">
                <a:solidFill>
                  <a:schemeClr val="bg1"/>
                </a:solidFill>
                <a:latin typeface="Times New Roman" panose="02020603050405020304" pitchFamily="18" charset="0"/>
                <a:cs typeface="Arial" panose="020B0604020202020204" pitchFamily="34" charset="0"/>
              </a:rPr>
              <a:t> and </a:t>
            </a:r>
            <a:r>
              <a:rPr lang="fr-FR" kern="0" dirty="0" err="1">
                <a:solidFill>
                  <a:schemeClr val="bg1"/>
                </a:solidFill>
                <a:latin typeface="Times New Roman" panose="02020603050405020304" pitchFamily="18" charset="0"/>
                <a:cs typeface="Arial" panose="020B0604020202020204" pitchFamily="34" charset="0"/>
              </a:rPr>
              <a:t>eukaryotic</a:t>
            </a:r>
            <a:endParaRPr lang="fr-FR" kern="0" dirty="0">
              <a:solidFill>
                <a:schemeClr val="bg1"/>
              </a:solidFill>
              <a:latin typeface="Times New Roman" panose="02020603050405020304" pitchFamily="18" charset="0"/>
              <a:cs typeface="Arial" panose="020B0604020202020204" pitchFamily="34" charset="0"/>
            </a:endParaRPr>
          </a:p>
        </p:txBody>
      </p:sp>
      <p:sp>
        <p:nvSpPr>
          <p:cNvPr id="7" name="ZoneTexte 6">
            <a:extLst>
              <a:ext uri="{FF2B5EF4-FFF2-40B4-BE49-F238E27FC236}">
                <a16:creationId xmlns:a16="http://schemas.microsoft.com/office/drawing/2014/main" id="{B696DE59-D2B2-F02A-4895-DFF3C3FCC2EC}"/>
              </a:ext>
            </a:extLst>
          </p:cNvPr>
          <p:cNvSpPr txBox="1"/>
          <p:nvPr/>
        </p:nvSpPr>
        <p:spPr>
          <a:xfrm>
            <a:off x="160880" y="5385947"/>
            <a:ext cx="11870239" cy="873572"/>
          </a:xfrm>
          <a:prstGeom prst="rect">
            <a:avLst/>
          </a:prstGeom>
          <a:noFill/>
        </p:spPr>
        <p:txBody>
          <a:bodyPr wrap="square">
            <a:spAutoFit/>
          </a:bodyPr>
          <a:lstStyle/>
          <a:p>
            <a:pPr>
              <a:lnSpc>
                <a:spcPct val="150000"/>
              </a:lnSpc>
            </a:pPr>
            <a:r>
              <a:rPr lang="en-US" kern="0" dirty="0">
                <a:latin typeface="Times New Roman" panose="02020603050405020304" pitchFamily="18" charset="0"/>
                <a:cs typeface="Arial" panose="020B0604020202020204" pitchFamily="34" charset="0"/>
              </a:rPr>
              <a:t>2. </a:t>
            </a:r>
            <a:r>
              <a:rPr lang="en-US" kern="0" dirty="0">
                <a:solidFill>
                  <a:schemeClr val="bg1"/>
                </a:solidFill>
                <a:latin typeface="Times New Roman" panose="02020603050405020304" pitchFamily="18" charset="0"/>
                <a:ea typeface="Times New Roman" panose="02020603050405020304" pitchFamily="18" charset="0"/>
                <a:cs typeface="Arial" panose="020B0604020202020204" pitchFamily="34" charset="0"/>
              </a:rPr>
              <a:t>Understanding cell structure is important because it is fundamental to biology, as cells are the basic units of life that dictate the functions and characteristics of living organisms.</a:t>
            </a:r>
            <a:endParaRPr lang="fr-FR" kern="0" dirty="0">
              <a:solidFill>
                <a:schemeClr val="bg1"/>
              </a:solidFill>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08117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202018" y="405568"/>
            <a:ext cx="12192000" cy="5775684"/>
          </a:xfrm>
          <a:prstGeom prst="rect">
            <a:avLst/>
          </a:prstGeom>
          <a:noFill/>
        </p:spPr>
        <p:txBody>
          <a:bodyPr wrap="square">
            <a:spAutoFit/>
          </a:bodyPr>
          <a:lstStyle/>
          <a:p>
            <a:pPr>
              <a:lnSpc>
                <a:spcPct val="150000"/>
              </a:lnSpc>
            </a:pPr>
            <a:r>
              <a:rPr lang="en-US" kern="0" dirty="0">
                <a:latin typeface="Times New Roman" panose="02020603050405020304" pitchFamily="18" charset="0"/>
                <a:cs typeface="Arial" panose="020B0604020202020204" pitchFamily="34" charset="0"/>
              </a:rPr>
              <a:t>Here’s a detailed overview of the basics of the English language :</a:t>
            </a:r>
          </a:p>
          <a:p>
            <a:pPr>
              <a:lnSpc>
                <a:spcPct val="150000"/>
              </a:lnSpc>
            </a:pPr>
            <a:r>
              <a:rPr lang="en-US" b="1" kern="0" dirty="0">
                <a:solidFill>
                  <a:srgbClr val="00B0F0"/>
                </a:solidFill>
                <a:latin typeface="Times New Roman" panose="02020603050405020304" pitchFamily="18" charset="0"/>
                <a:cs typeface="Arial" panose="020B0604020202020204" pitchFamily="34" charset="0"/>
              </a:rPr>
              <a:t>1. Comprehension</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 The ability to understand the meaning of spoken or written language.</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 Involves grasping main ideas, details, and inferences.</a:t>
            </a:r>
          </a:p>
          <a:p>
            <a:pPr>
              <a:lnSpc>
                <a:spcPct val="150000"/>
              </a:lnSpc>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Reading an article and being able to answer questions about its content.</a:t>
            </a:r>
          </a:p>
          <a:p>
            <a:pPr>
              <a:spcAft>
                <a:spcPts val="1000"/>
              </a:spcAft>
            </a:pP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Example Passage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are the basic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units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of life.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They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can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be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prokaryotic</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which</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do not have a nucleus, or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eukaryotic</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which</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do.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Understanding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structure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fundamental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to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biology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a:spcAft>
                <a:spcPts val="1000"/>
              </a:spcAft>
            </a:pP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Exercise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What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are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two</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types of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mentioned</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understanding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cell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structure important?</a:t>
            </a:r>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pPr marL="1143000" lvl="2" indent="-228600">
              <a:lnSpc>
                <a:spcPct val="115000"/>
              </a:lnSpc>
              <a:spcAft>
                <a:spcPts val="1000"/>
              </a:spcAft>
              <a:buSzPts val="1000"/>
              <a:buFont typeface="Wingdings" panose="05000000000000000000" pitchFamily="2" charset="2"/>
              <a:buChar char=""/>
              <a:tabLst>
                <a:tab pos="1371600" algn="l"/>
              </a:tabLst>
            </a:pP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pPr>
              <a:buFont typeface="Arial" panose="020B0604020202020204" pitchFamily="34" charset="0"/>
              <a:buChar char="•"/>
            </a:pPr>
            <a:endParaRPr lang="en-US" dirty="0"/>
          </a:p>
          <a:p>
            <a:endParaRPr lang="en-US" dirty="0"/>
          </a:p>
        </p:txBody>
      </p:sp>
      <p:sp>
        <p:nvSpPr>
          <p:cNvPr id="6" name="ZoneTexte 5">
            <a:extLst>
              <a:ext uri="{FF2B5EF4-FFF2-40B4-BE49-F238E27FC236}">
                <a16:creationId xmlns:a16="http://schemas.microsoft.com/office/drawing/2014/main" id="{0C9D94D6-1897-C2CB-C206-8694938178AC}"/>
              </a:ext>
            </a:extLst>
          </p:cNvPr>
          <p:cNvSpPr txBox="1"/>
          <p:nvPr/>
        </p:nvSpPr>
        <p:spPr>
          <a:xfrm>
            <a:off x="202017" y="4410339"/>
            <a:ext cx="9235896" cy="873572"/>
          </a:xfrm>
          <a:prstGeom prst="rect">
            <a:avLst/>
          </a:prstGeom>
          <a:noFill/>
        </p:spPr>
        <p:txBody>
          <a:bodyPr wrap="square" rtlCol="0">
            <a:spAutoFit/>
          </a:bodyPr>
          <a:lstStyle/>
          <a:p>
            <a:pPr>
              <a:lnSpc>
                <a:spcPct val="150000"/>
              </a:lnSpc>
            </a:pPr>
            <a:r>
              <a:rPr lang="fr-FR" b="1" kern="0" dirty="0" err="1">
                <a:latin typeface="Times New Roman" panose="02020603050405020304" pitchFamily="18" charset="0"/>
                <a:cs typeface="Arial" panose="020B0604020202020204" pitchFamily="34" charset="0"/>
              </a:rPr>
              <a:t>Answers</a:t>
            </a:r>
            <a:r>
              <a:rPr lang="fr-FR" b="1" kern="0" dirty="0">
                <a:latin typeface="Times New Roman" panose="02020603050405020304" pitchFamily="18" charset="0"/>
                <a:cs typeface="Arial" panose="020B0604020202020204" pitchFamily="34" charset="0"/>
              </a:rPr>
              <a:t> :</a:t>
            </a:r>
          </a:p>
          <a:p>
            <a:pPr>
              <a:lnSpc>
                <a:spcPct val="150000"/>
              </a:lnSpc>
            </a:pPr>
            <a:r>
              <a:rPr lang="fr-FR" kern="0" dirty="0">
                <a:latin typeface="Times New Roman" panose="02020603050405020304" pitchFamily="18" charset="0"/>
                <a:cs typeface="Arial" panose="020B0604020202020204" pitchFamily="34" charset="0"/>
              </a:rPr>
              <a:t>1. The </a:t>
            </a:r>
            <a:r>
              <a:rPr lang="fr-FR" kern="0" dirty="0" err="1">
                <a:latin typeface="Times New Roman" panose="02020603050405020304" pitchFamily="18" charset="0"/>
                <a:cs typeface="Arial" panose="020B0604020202020204" pitchFamily="34" charset="0"/>
              </a:rPr>
              <a:t>two</a:t>
            </a:r>
            <a:r>
              <a:rPr lang="fr-FR" kern="0" dirty="0">
                <a:latin typeface="Times New Roman" panose="02020603050405020304" pitchFamily="18" charset="0"/>
                <a:cs typeface="Arial" panose="020B0604020202020204" pitchFamily="34" charset="0"/>
              </a:rPr>
              <a:t> types of </a:t>
            </a:r>
            <a:r>
              <a:rPr lang="fr-FR" kern="0" dirty="0" err="1">
                <a:latin typeface="Times New Roman" panose="02020603050405020304" pitchFamily="18" charset="0"/>
                <a:cs typeface="Arial" panose="020B0604020202020204" pitchFamily="34" charset="0"/>
              </a:rPr>
              <a:t>cells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mentioned</a:t>
            </a:r>
            <a:r>
              <a:rPr lang="fr-FR" kern="0" dirty="0">
                <a:latin typeface="Times New Roman" panose="02020603050405020304" pitchFamily="18" charset="0"/>
                <a:cs typeface="Arial" panose="020B0604020202020204" pitchFamily="34" charset="0"/>
              </a:rPr>
              <a:t> are :  </a:t>
            </a:r>
            <a:r>
              <a:rPr lang="fr-FR" kern="0" dirty="0" err="1">
                <a:latin typeface="Times New Roman" panose="02020603050405020304" pitchFamily="18" charset="0"/>
                <a:cs typeface="Arial" panose="020B0604020202020204" pitchFamily="34" charset="0"/>
              </a:rPr>
              <a:t>prokaryotic</a:t>
            </a:r>
            <a:r>
              <a:rPr lang="fr-FR" kern="0" dirty="0">
                <a:latin typeface="Times New Roman" panose="02020603050405020304" pitchFamily="18" charset="0"/>
                <a:cs typeface="Arial" panose="020B0604020202020204" pitchFamily="34" charset="0"/>
              </a:rPr>
              <a:t> and </a:t>
            </a:r>
            <a:r>
              <a:rPr lang="fr-FR" kern="0" dirty="0" err="1">
                <a:latin typeface="Times New Roman" panose="02020603050405020304" pitchFamily="18" charset="0"/>
                <a:cs typeface="Arial" panose="020B0604020202020204" pitchFamily="34" charset="0"/>
              </a:rPr>
              <a:t>eukaryotic</a:t>
            </a:r>
            <a:endParaRPr lang="fr-FR" kern="0" dirty="0">
              <a:latin typeface="Times New Roman" panose="02020603050405020304" pitchFamily="18" charset="0"/>
              <a:cs typeface="Arial" panose="020B0604020202020204" pitchFamily="34" charset="0"/>
            </a:endParaRPr>
          </a:p>
        </p:txBody>
      </p:sp>
      <p:sp>
        <p:nvSpPr>
          <p:cNvPr id="7" name="ZoneTexte 6">
            <a:extLst>
              <a:ext uri="{FF2B5EF4-FFF2-40B4-BE49-F238E27FC236}">
                <a16:creationId xmlns:a16="http://schemas.microsoft.com/office/drawing/2014/main" id="{B696DE59-D2B2-F02A-4895-DFF3C3FCC2EC}"/>
              </a:ext>
            </a:extLst>
          </p:cNvPr>
          <p:cNvSpPr txBox="1"/>
          <p:nvPr/>
        </p:nvSpPr>
        <p:spPr>
          <a:xfrm>
            <a:off x="160880" y="5385947"/>
            <a:ext cx="11870239" cy="873572"/>
          </a:xfrm>
          <a:prstGeom prst="rect">
            <a:avLst/>
          </a:prstGeom>
          <a:noFill/>
        </p:spPr>
        <p:txBody>
          <a:bodyPr wrap="square">
            <a:spAutoFit/>
          </a:bodyPr>
          <a:lstStyle/>
          <a:p>
            <a:pPr>
              <a:lnSpc>
                <a:spcPct val="150000"/>
              </a:lnSpc>
            </a:pPr>
            <a:r>
              <a:rPr lang="en-US" kern="0" dirty="0">
                <a:latin typeface="Times New Roman" panose="02020603050405020304" pitchFamily="18" charset="0"/>
                <a:cs typeface="Arial" panose="020B0604020202020204" pitchFamily="34" charset="0"/>
              </a:rPr>
              <a:t>2. </a:t>
            </a:r>
            <a:r>
              <a:rPr lang="en-US" kern="0" dirty="0">
                <a:latin typeface="Times New Roman" panose="02020603050405020304" pitchFamily="18" charset="0"/>
                <a:ea typeface="Times New Roman" panose="02020603050405020304" pitchFamily="18" charset="0"/>
                <a:cs typeface="Arial" panose="020B0604020202020204" pitchFamily="34" charset="0"/>
              </a:rPr>
              <a:t>Understanding cell structure is important because it is fundamental to biology, as cells are the basic units of life that dictate the functions and characteristics of living organisms.</a:t>
            </a:r>
            <a:endParaRPr lang="fr-FR" kern="0" dirty="0">
              <a:latin typeface="Times New Roman" panose="02020603050405020304" pitchFamily="18"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5473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108857" y="319174"/>
            <a:ext cx="12192000" cy="6235553"/>
          </a:xfrm>
          <a:prstGeom prst="rect">
            <a:avLst/>
          </a:prstGeom>
          <a:noFill/>
        </p:spPr>
        <p:txBody>
          <a:bodyPr wrap="square">
            <a:spAutoFit/>
          </a:bodyPr>
          <a:lstStyle/>
          <a:p>
            <a:endParaRPr lang="en-US" dirty="0"/>
          </a:p>
          <a:p>
            <a:pPr>
              <a:lnSpc>
                <a:spcPct val="150000"/>
              </a:lnSpc>
            </a:pPr>
            <a:r>
              <a:rPr lang="en-US" b="1" kern="0" dirty="0">
                <a:solidFill>
                  <a:srgbClr val="00B0F0"/>
                </a:solidFill>
                <a:latin typeface="Times New Roman" panose="02020603050405020304" pitchFamily="18" charset="0"/>
                <a:cs typeface="Arial" panose="020B0604020202020204" pitchFamily="34" charset="0"/>
              </a:rPr>
              <a:t>2. Vocabulary</a:t>
            </a:r>
          </a:p>
          <a:p>
            <a:pPr>
              <a:lnSpc>
                <a:spcPct val="150000"/>
              </a:lnSpc>
              <a:buFont typeface="Arial" panose="020B0604020202020204" pitchFamily="34" charset="0"/>
              <a:buChar char="•"/>
            </a:pPr>
            <a:r>
              <a:rPr lang="en-US" dirty="0"/>
              <a:t> </a:t>
            </a:r>
            <a:r>
              <a:rPr lang="en-US" kern="0" dirty="0">
                <a:latin typeface="Times New Roman" panose="02020603050405020304" pitchFamily="18" charset="0"/>
                <a:cs typeface="Arial" panose="020B0604020202020204" pitchFamily="34" charset="0"/>
              </a:rPr>
              <a:t>The set of words and phrases in a language.</a:t>
            </a:r>
          </a:p>
          <a:p>
            <a:pPr>
              <a:lnSpc>
                <a:spcPct val="150000"/>
              </a:lnSpc>
              <a:buFont typeface="+mj-lt"/>
              <a:buAutoNum type="arabicPeriod"/>
            </a:pPr>
            <a:r>
              <a:rPr lang="en-US" b="1" kern="0" dirty="0">
                <a:latin typeface="Times New Roman" panose="02020603050405020304" pitchFamily="18" charset="0"/>
                <a:cs typeface="Arial" panose="020B0604020202020204" pitchFamily="34" charset="0"/>
              </a:rPr>
              <a:t>Common Words: </a:t>
            </a:r>
            <a:r>
              <a:rPr lang="en-US" kern="0" dirty="0">
                <a:latin typeface="Times New Roman" panose="02020603050405020304" pitchFamily="18" charset="0"/>
                <a:cs typeface="Arial" panose="020B0604020202020204" pitchFamily="34" charset="0"/>
              </a:rPr>
              <a:t>essential everyday words (e.g., hello, please, thank you).</a:t>
            </a:r>
          </a:p>
          <a:p>
            <a:pPr>
              <a:lnSpc>
                <a:spcPct val="150000"/>
              </a:lnSpc>
              <a:buFont typeface="+mj-lt"/>
              <a:buAutoNum type="arabicPeriod"/>
            </a:pPr>
            <a:r>
              <a:rPr lang="en-US" b="1" kern="0" dirty="0">
                <a:latin typeface="Times New Roman" panose="02020603050405020304" pitchFamily="18" charset="0"/>
                <a:cs typeface="Arial" panose="020B0604020202020204" pitchFamily="34" charset="0"/>
              </a:rPr>
              <a:t>Thematic Vocabulary: </a:t>
            </a:r>
            <a:r>
              <a:rPr lang="en-US" kern="0" dirty="0">
                <a:latin typeface="Times New Roman" panose="02020603050405020304" pitchFamily="18" charset="0"/>
                <a:cs typeface="Arial" panose="020B0604020202020204" pitchFamily="34" charset="0"/>
              </a:rPr>
              <a:t>words based on themes (e.g., food, travel, emotions).</a:t>
            </a:r>
          </a:p>
          <a:p>
            <a:pPr>
              <a:lnSpc>
                <a:spcPct val="150000"/>
              </a:lnSpc>
              <a:buFont typeface="+mj-lt"/>
              <a:buAutoNum type="arabicPeriod"/>
            </a:pPr>
            <a:r>
              <a:rPr lang="en-US" b="1" kern="0" dirty="0">
                <a:latin typeface="Times New Roman" panose="02020603050405020304" pitchFamily="18" charset="0"/>
                <a:cs typeface="Arial" panose="020B0604020202020204" pitchFamily="34" charset="0"/>
              </a:rPr>
              <a:t>Synonyms and Antonyms: </a:t>
            </a:r>
            <a:r>
              <a:rPr lang="en-US" kern="0" dirty="0">
                <a:latin typeface="Times New Roman" panose="02020603050405020304" pitchFamily="18" charset="0"/>
                <a:cs typeface="Arial" panose="020B0604020202020204" pitchFamily="34" charset="0"/>
              </a:rPr>
              <a:t>words with similar or opposite meanings.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A rich vocabulary allows for better expression and understanding of varied texts.</a:t>
            </a:r>
          </a:p>
          <a:p>
            <a:pPr>
              <a:lnSpc>
                <a:spcPct val="150000"/>
              </a:lnSpc>
            </a:pPr>
            <a:r>
              <a:rPr lang="en-US" b="1" kern="0" dirty="0">
                <a:latin typeface="Times New Roman" panose="02020603050405020304" pitchFamily="18" charset="0"/>
                <a:cs typeface="Arial" panose="020B0604020202020204" pitchFamily="34" charset="0"/>
              </a:rPr>
              <a:t>Example :</a:t>
            </a:r>
            <a:endParaRPr lang="fr-FR" dirty="0">
              <a:effectLst/>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Common Scientific </a:t>
            </a:r>
            <a:r>
              <a:rPr lang="fr-FR" b="1" kern="0" dirty="0" err="1">
                <a:latin typeface="Times New Roman" panose="02020603050405020304" pitchFamily="18" charset="0"/>
                <a:cs typeface="Arial" panose="020B0604020202020204" pitchFamily="34" charset="0"/>
              </a:rPr>
              <a:t>Vocabulary</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Hypothesis</a:t>
            </a:r>
            <a:r>
              <a:rPr lang="fr-FR" kern="0" dirty="0">
                <a:latin typeface="Times New Roman" panose="02020603050405020304" pitchFamily="18" charset="0"/>
                <a:cs typeface="Arial" panose="020B0604020202020204" pitchFamily="34" charset="0"/>
              </a:rPr>
              <a:t>, variable, data, </a:t>
            </a:r>
            <a:r>
              <a:rPr lang="fr-FR" kern="0" dirty="0" err="1">
                <a:latin typeface="Times New Roman" panose="02020603050405020304" pitchFamily="18" charset="0"/>
                <a:cs typeface="Arial" panose="020B0604020202020204" pitchFamily="34" charset="0"/>
              </a:rPr>
              <a:t>analysis</a:t>
            </a:r>
            <a:r>
              <a:rPr lang="fr-FR" kern="0" dirty="0">
                <a:latin typeface="Times New Roman" panose="02020603050405020304" pitchFamily="18" charset="0"/>
                <a:cs typeface="Arial" panose="020B0604020202020204" pitchFamily="34" charset="0"/>
              </a:rPr>
              <a:t>, conclusion.</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 </a:t>
            </a:r>
            <a:r>
              <a:rPr lang="fr-FR" kern="0" dirty="0">
                <a:latin typeface="Times New Roman" panose="02020603050405020304" pitchFamily="18" charset="0"/>
                <a:cs typeface="Arial" panose="020B0604020202020204" pitchFamily="34" charset="0"/>
              </a:rPr>
              <a:t>Match the </a:t>
            </a:r>
            <a:r>
              <a:rPr lang="fr-FR" kern="0" dirty="0" err="1">
                <a:latin typeface="Times New Roman" panose="02020603050405020304" pitchFamily="18" charset="0"/>
                <a:cs typeface="Arial" panose="020B0604020202020204" pitchFamily="34" charset="0"/>
              </a:rPr>
              <a:t>words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with</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their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definitions</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a) </a:t>
            </a:r>
            <a:r>
              <a:rPr lang="fr-FR" kern="0" dirty="0" err="1">
                <a:latin typeface="Times New Roman" panose="02020603050405020304" pitchFamily="18" charset="0"/>
                <a:cs typeface="Arial" panose="020B0604020202020204" pitchFamily="34" charset="0"/>
              </a:rPr>
              <a:t>Hypothesis</a:t>
            </a:r>
            <a:endParaRPr lang="fr-FR" kern="0" dirty="0">
              <a:latin typeface="Times New Roman" panose="02020603050405020304" pitchFamily="18" charset="0"/>
              <a:cs typeface="Arial" panose="020B0604020202020204" pitchFamily="34" charset="0"/>
            </a:endParaRP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b) Variable</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c) Data</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d) Conclusion</a:t>
            </a:r>
          </a:p>
          <a:p>
            <a:endParaRPr lang="en-US" dirty="0"/>
          </a:p>
        </p:txBody>
      </p:sp>
      <p:sp>
        <p:nvSpPr>
          <p:cNvPr id="6" name="ZoneTexte 5">
            <a:extLst>
              <a:ext uri="{FF2B5EF4-FFF2-40B4-BE49-F238E27FC236}">
                <a16:creationId xmlns:a16="http://schemas.microsoft.com/office/drawing/2014/main" id="{9A3AF756-EF01-1F8D-1309-33F8B2FF1DE9}"/>
              </a:ext>
            </a:extLst>
          </p:cNvPr>
          <p:cNvSpPr txBox="1"/>
          <p:nvPr/>
        </p:nvSpPr>
        <p:spPr>
          <a:xfrm>
            <a:off x="6204857" y="3812456"/>
            <a:ext cx="7118496" cy="2449517"/>
          </a:xfrm>
          <a:prstGeom prst="rect">
            <a:avLst/>
          </a:prstGeom>
          <a:noFill/>
        </p:spPr>
        <p:txBody>
          <a:bodyPr wrap="square">
            <a:spAutoFit/>
          </a:bodyPr>
          <a:lstStyle/>
          <a:p>
            <a:endParaRPr lang="fr-FR" dirty="0">
              <a:effectLst/>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Definitions</a:t>
            </a:r>
            <a:r>
              <a:rPr lang="fr-FR" b="1"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A </a:t>
            </a:r>
            <a:r>
              <a:rPr lang="fr-FR" kern="0" dirty="0" err="1">
                <a:latin typeface="Times New Roman" panose="02020603050405020304" pitchFamily="18" charset="0"/>
                <a:cs typeface="Arial" panose="020B0604020202020204" pitchFamily="34" charset="0"/>
              </a:rPr>
              <a:t>proposed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explanation</a:t>
            </a:r>
            <a:r>
              <a:rPr lang="fr-FR" kern="0" dirty="0">
                <a:latin typeface="Times New Roman" panose="02020603050405020304" pitchFamily="18" charset="0"/>
                <a:cs typeface="Arial" panose="020B0604020202020204" pitchFamily="34" charset="0"/>
              </a:rPr>
              <a:t> for a </a:t>
            </a:r>
            <a:r>
              <a:rPr lang="fr-FR" kern="0" dirty="0" err="1">
                <a:latin typeface="Times New Roman" panose="02020603050405020304" pitchFamily="18" charset="0"/>
                <a:cs typeface="Arial" panose="020B0604020202020204" pitchFamily="34" charset="0"/>
              </a:rPr>
              <a:t>phenomenon</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Information </a:t>
            </a:r>
            <a:r>
              <a:rPr lang="fr-FR" kern="0" dirty="0" err="1">
                <a:latin typeface="Times New Roman" panose="02020603050405020304" pitchFamily="18" charset="0"/>
                <a:cs typeface="Arial" panose="020B0604020202020204" pitchFamily="34" charset="0"/>
              </a:rPr>
              <a:t>gathered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from</a:t>
            </a:r>
            <a:r>
              <a:rPr lang="fr-FR" kern="0" dirty="0">
                <a:latin typeface="Times New Roman" panose="02020603050405020304" pitchFamily="18" charset="0"/>
                <a:cs typeface="Arial" panose="020B0604020202020204" pitchFamily="34" charset="0"/>
              </a:rPr>
              <a:t> observations.</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A factor </a:t>
            </a:r>
            <a:r>
              <a:rPr lang="fr-FR" kern="0" dirty="0" err="1">
                <a:latin typeface="Times New Roman" panose="02020603050405020304" pitchFamily="18" charset="0"/>
                <a:cs typeface="Arial" panose="020B0604020202020204" pitchFamily="34" charset="0"/>
              </a:rPr>
              <a:t>that</a:t>
            </a:r>
            <a:r>
              <a:rPr lang="fr-FR" kern="0" dirty="0">
                <a:latin typeface="Times New Roman" panose="02020603050405020304" pitchFamily="18" charset="0"/>
                <a:cs typeface="Arial" panose="020B0604020202020204" pitchFamily="34" charset="0"/>
              </a:rPr>
              <a:t> can change in an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outcome</a:t>
            </a:r>
            <a:r>
              <a:rPr lang="fr-FR" kern="0" dirty="0">
                <a:latin typeface="Times New Roman" panose="02020603050405020304" pitchFamily="18" charset="0"/>
                <a:cs typeface="Arial" panose="020B0604020202020204" pitchFamily="34" charset="0"/>
              </a:rPr>
              <a:t> or final </a:t>
            </a:r>
            <a:r>
              <a:rPr lang="fr-FR" kern="0" dirty="0" err="1">
                <a:latin typeface="Times New Roman" panose="02020603050405020304" pitchFamily="18" charset="0"/>
                <a:cs typeface="Arial" panose="020B0604020202020204" pitchFamily="34" charset="0"/>
              </a:rPr>
              <a:t>decision</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based</a:t>
            </a:r>
            <a:r>
              <a:rPr lang="fr-FR" kern="0" dirty="0">
                <a:latin typeface="Times New Roman" panose="02020603050405020304" pitchFamily="18" charset="0"/>
                <a:cs typeface="Arial" panose="020B0604020202020204" pitchFamily="34" charset="0"/>
              </a:rPr>
              <a:t> on </a:t>
            </a:r>
            <a:r>
              <a:rPr lang="fr-FR" kern="0" dirty="0" err="1">
                <a:latin typeface="Times New Roman" panose="02020603050405020304" pitchFamily="18" charset="0"/>
                <a:cs typeface="Arial" panose="020B0604020202020204" pitchFamily="34" charset="0"/>
              </a:rPr>
              <a:t>analysis</a:t>
            </a:r>
            <a:r>
              <a:rPr lang="fr-FR" sz="12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4770993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108857" y="319174"/>
            <a:ext cx="12192000" cy="6235553"/>
          </a:xfrm>
          <a:prstGeom prst="rect">
            <a:avLst/>
          </a:prstGeom>
          <a:noFill/>
        </p:spPr>
        <p:txBody>
          <a:bodyPr wrap="square">
            <a:spAutoFit/>
          </a:bodyPr>
          <a:lstStyle/>
          <a:p>
            <a:endParaRPr lang="en-US" dirty="0"/>
          </a:p>
          <a:p>
            <a:pPr>
              <a:lnSpc>
                <a:spcPct val="150000"/>
              </a:lnSpc>
            </a:pPr>
            <a:r>
              <a:rPr lang="en-US" b="1" kern="0" dirty="0">
                <a:solidFill>
                  <a:srgbClr val="00B0F0"/>
                </a:solidFill>
                <a:latin typeface="Times New Roman" panose="02020603050405020304" pitchFamily="18" charset="0"/>
                <a:cs typeface="Arial" panose="020B0604020202020204" pitchFamily="34" charset="0"/>
              </a:rPr>
              <a:t>2. Vocabulary</a:t>
            </a:r>
          </a:p>
          <a:p>
            <a:pPr>
              <a:lnSpc>
                <a:spcPct val="150000"/>
              </a:lnSpc>
              <a:buFont typeface="Arial" panose="020B0604020202020204" pitchFamily="34" charset="0"/>
              <a:buChar char="•"/>
            </a:pPr>
            <a:r>
              <a:rPr lang="en-US" dirty="0"/>
              <a:t> </a:t>
            </a:r>
            <a:r>
              <a:rPr lang="en-US" kern="0" dirty="0">
                <a:latin typeface="Times New Roman" panose="02020603050405020304" pitchFamily="18" charset="0"/>
                <a:cs typeface="Arial" panose="020B0604020202020204" pitchFamily="34" charset="0"/>
              </a:rPr>
              <a:t>The set of words and phrases in a language.</a:t>
            </a:r>
          </a:p>
          <a:p>
            <a:pPr>
              <a:lnSpc>
                <a:spcPct val="150000"/>
              </a:lnSpc>
              <a:buFont typeface="+mj-lt"/>
              <a:buAutoNum type="arabicPeriod"/>
            </a:pPr>
            <a:r>
              <a:rPr lang="en-US" b="1" kern="0" dirty="0">
                <a:latin typeface="Times New Roman" panose="02020603050405020304" pitchFamily="18" charset="0"/>
                <a:cs typeface="Arial" panose="020B0604020202020204" pitchFamily="34" charset="0"/>
              </a:rPr>
              <a:t>Common Words: </a:t>
            </a:r>
            <a:r>
              <a:rPr lang="en-US" kern="0" dirty="0">
                <a:latin typeface="Times New Roman" panose="02020603050405020304" pitchFamily="18" charset="0"/>
                <a:cs typeface="Arial" panose="020B0604020202020204" pitchFamily="34" charset="0"/>
              </a:rPr>
              <a:t>essential everyday words (e.g., hello, please, thank you).</a:t>
            </a:r>
          </a:p>
          <a:p>
            <a:pPr>
              <a:lnSpc>
                <a:spcPct val="150000"/>
              </a:lnSpc>
              <a:buFont typeface="+mj-lt"/>
              <a:buAutoNum type="arabicPeriod"/>
            </a:pPr>
            <a:r>
              <a:rPr lang="en-US" b="1" kern="0" dirty="0">
                <a:latin typeface="Times New Roman" panose="02020603050405020304" pitchFamily="18" charset="0"/>
                <a:cs typeface="Arial" panose="020B0604020202020204" pitchFamily="34" charset="0"/>
              </a:rPr>
              <a:t>Thematic Vocabulary: </a:t>
            </a:r>
            <a:r>
              <a:rPr lang="en-US" kern="0" dirty="0">
                <a:latin typeface="Times New Roman" panose="02020603050405020304" pitchFamily="18" charset="0"/>
                <a:cs typeface="Arial" panose="020B0604020202020204" pitchFamily="34" charset="0"/>
              </a:rPr>
              <a:t>words based on themes (e.g., food, travel, emotions).</a:t>
            </a:r>
          </a:p>
          <a:p>
            <a:pPr>
              <a:lnSpc>
                <a:spcPct val="150000"/>
              </a:lnSpc>
              <a:buFont typeface="+mj-lt"/>
              <a:buAutoNum type="arabicPeriod"/>
            </a:pPr>
            <a:r>
              <a:rPr lang="en-US" b="1" kern="0" dirty="0">
                <a:latin typeface="Times New Roman" panose="02020603050405020304" pitchFamily="18" charset="0"/>
                <a:cs typeface="Arial" panose="020B0604020202020204" pitchFamily="34" charset="0"/>
              </a:rPr>
              <a:t>Synonyms and Antonyms: </a:t>
            </a:r>
            <a:r>
              <a:rPr lang="en-US" kern="0" dirty="0">
                <a:latin typeface="Times New Roman" panose="02020603050405020304" pitchFamily="18" charset="0"/>
                <a:cs typeface="Arial" panose="020B0604020202020204" pitchFamily="34" charset="0"/>
              </a:rPr>
              <a:t>words with similar or opposite meanings.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A rich vocabulary allows for better expression and understanding of varied texts.</a:t>
            </a:r>
          </a:p>
          <a:p>
            <a:pPr>
              <a:lnSpc>
                <a:spcPct val="150000"/>
              </a:lnSpc>
            </a:pPr>
            <a:r>
              <a:rPr lang="en-US" b="1" kern="0" dirty="0">
                <a:latin typeface="Times New Roman" panose="02020603050405020304" pitchFamily="18" charset="0"/>
                <a:cs typeface="Arial" panose="020B0604020202020204" pitchFamily="34" charset="0"/>
              </a:rPr>
              <a:t>Example :</a:t>
            </a:r>
            <a:endParaRPr lang="fr-FR" dirty="0">
              <a:effectLst/>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Common Scientific </a:t>
            </a:r>
            <a:r>
              <a:rPr lang="fr-FR" b="1" kern="0" dirty="0" err="1">
                <a:latin typeface="Times New Roman" panose="02020603050405020304" pitchFamily="18" charset="0"/>
                <a:cs typeface="Arial" panose="020B0604020202020204" pitchFamily="34" charset="0"/>
              </a:rPr>
              <a:t>Vocabulary</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Hypothesis</a:t>
            </a:r>
            <a:r>
              <a:rPr lang="fr-FR" kern="0" dirty="0">
                <a:latin typeface="Times New Roman" panose="02020603050405020304" pitchFamily="18" charset="0"/>
                <a:cs typeface="Arial" panose="020B0604020202020204" pitchFamily="34" charset="0"/>
              </a:rPr>
              <a:t>, variable, data, </a:t>
            </a:r>
            <a:r>
              <a:rPr lang="fr-FR" kern="0" dirty="0" err="1">
                <a:latin typeface="Times New Roman" panose="02020603050405020304" pitchFamily="18" charset="0"/>
                <a:cs typeface="Arial" panose="020B0604020202020204" pitchFamily="34" charset="0"/>
              </a:rPr>
              <a:t>analysis</a:t>
            </a:r>
            <a:r>
              <a:rPr lang="fr-FR" kern="0" dirty="0">
                <a:latin typeface="Times New Roman" panose="02020603050405020304" pitchFamily="18" charset="0"/>
                <a:cs typeface="Arial" panose="020B0604020202020204" pitchFamily="34" charset="0"/>
              </a:rPr>
              <a:t>, conclusion.</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 </a:t>
            </a:r>
            <a:r>
              <a:rPr lang="fr-FR" kern="0" dirty="0">
                <a:latin typeface="Times New Roman" panose="02020603050405020304" pitchFamily="18" charset="0"/>
                <a:cs typeface="Arial" panose="020B0604020202020204" pitchFamily="34" charset="0"/>
              </a:rPr>
              <a:t>Match the </a:t>
            </a:r>
            <a:r>
              <a:rPr lang="fr-FR" kern="0" dirty="0" err="1">
                <a:latin typeface="Times New Roman" panose="02020603050405020304" pitchFamily="18" charset="0"/>
                <a:cs typeface="Arial" panose="020B0604020202020204" pitchFamily="34" charset="0"/>
              </a:rPr>
              <a:t>words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with</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their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definitions</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a) </a:t>
            </a:r>
            <a:r>
              <a:rPr lang="fr-FR" kern="0" dirty="0" err="1">
                <a:latin typeface="Times New Roman" panose="02020603050405020304" pitchFamily="18" charset="0"/>
                <a:cs typeface="Arial" panose="020B0604020202020204" pitchFamily="34" charset="0"/>
              </a:rPr>
              <a:t>Hypothesis</a:t>
            </a:r>
            <a:endParaRPr lang="fr-FR" kern="0" dirty="0">
              <a:latin typeface="Times New Roman" panose="02020603050405020304" pitchFamily="18" charset="0"/>
              <a:cs typeface="Arial" panose="020B0604020202020204" pitchFamily="34" charset="0"/>
            </a:endParaRP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b) Variable</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c) Data</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d) Conclusion</a:t>
            </a:r>
          </a:p>
          <a:p>
            <a:endParaRPr lang="en-US" dirty="0"/>
          </a:p>
        </p:txBody>
      </p:sp>
      <p:sp>
        <p:nvSpPr>
          <p:cNvPr id="6" name="ZoneTexte 5">
            <a:extLst>
              <a:ext uri="{FF2B5EF4-FFF2-40B4-BE49-F238E27FC236}">
                <a16:creationId xmlns:a16="http://schemas.microsoft.com/office/drawing/2014/main" id="{9A3AF756-EF01-1F8D-1309-33F8B2FF1DE9}"/>
              </a:ext>
            </a:extLst>
          </p:cNvPr>
          <p:cNvSpPr txBox="1"/>
          <p:nvPr/>
        </p:nvSpPr>
        <p:spPr>
          <a:xfrm>
            <a:off x="6204857" y="3812456"/>
            <a:ext cx="7118496" cy="2449517"/>
          </a:xfrm>
          <a:prstGeom prst="rect">
            <a:avLst/>
          </a:prstGeom>
          <a:noFill/>
        </p:spPr>
        <p:txBody>
          <a:bodyPr wrap="square">
            <a:spAutoFit/>
          </a:bodyPr>
          <a:lstStyle/>
          <a:p>
            <a:endParaRPr lang="fr-FR" dirty="0">
              <a:effectLst/>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Definitions</a:t>
            </a:r>
            <a:r>
              <a:rPr lang="fr-FR" b="1"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A </a:t>
            </a:r>
            <a:r>
              <a:rPr lang="fr-FR" kern="0" dirty="0" err="1">
                <a:latin typeface="Times New Roman" panose="02020603050405020304" pitchFamily="18" charset="0"/>
                <a:cs typeface="Arial" panose="020B0604020202020204" pitchFamily="34" charset="0"/>
              </a:rPr>
              <a:t>proposed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explanation</a:t>
            </a:r>
            <a:r>
              <a:rPr lang="fr-FR" kern="0" dirty="0">
                <a:latin typeface="Times New Roman" panose="02020603050405020304" pitchFamily="18" charset="0"/>
                <a:cs typeface="Arial" panose="020B0604020202020204" pitchFamily="34" charset="0"/>
              </a:rPr>
              <a:t> for a </a:t>
            </a:r>
            <a:r>
              <a:rPr lang="fr-FR" kern="0" dirty="0" err="1">
                <a:latin typeface="Times New Roman" panose="02020603050405020304" pitchFamily="18" charset="0"/>
                <a:cs typeface="Arial" panose="020B0604020202020204" pitchFamily="34" charset="0"/>
              </a:rPr>
              <a:t>phenomenon</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Information </a:t>
            </a:r>
            <a:r>
              <a:rPr lang="fr-FR" kern="0" dirty="0" err="1">
                <a:latin typeface="Times New Roman" panose="02020603050405020304" pitchFamily="18" charset="0"/>
                <a:cs typeface="Arial" panose="020B0604020202020204" pitchFamily="34" charset="0"/>
              </a:rPr>
              <a:t>gathered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from</a:t>
            </a:r>
            <a:r>
              <a:rPr lang="fr-FR" kern="0" dirty="0">
                <a:latin typeface="Times New Roman" panose="02020603050405020304" pitchFamily="18" charset="0"/>
                <a:cs typeface="Arial" panose="020B0604020202020204" pitchFamily="34" charset="0"/>
              </a:rPr>
              <a:t> observations.</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A factor </a:t>
            </a:r>
            <a:r>
              <a:rPr lang="fr-FR" kern="0" dirty="0" err="1">
                <a:latin typeface="Times New Roman" panose="02020603050405020304" pitchFamily="18" charset="0"/>
                <a:cs typeface="Arial" panose="020B0604020202020204" pitchFamily="34" charset="0"/>
              </a:rPr>
              <a:t>that</a:t>
            </a:r>
            <a:r>
              <a:rPr lang="fr-FR" kern="0" dirty="0">
                <a:latin typeface="Times New Roman" panose="02020603050405020304" pitchFamily="18" charset="0"/>
                <a:cs typeface="Arial" panose="020B0604020202020204" pitchFamily="34" charset="0"/>
              </a:rPr>
              <a:t> can change in an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outcome</a:t>
            </a:r>
            <a:r>
              <a:rPr lang="fr-FR" kern="0" dirty="0">
                <a:latin typeface="Times New Roman" panose="02020603050405020304" pitchFamily="18" charset="0"/>
                <a:cs typeface="Arial" panose="020B0604020202020204" pitchFamily="34" charset="0"/>
              </a:rPr>
              <a:t> or final </a:t>
            </a:r>
            <a:r>
              <a:rPr lang="fr-FR" kern="0" dirty="0" err="1">
                <a:latin typeface="Times New Roman" panose="02020603050405020304" pitchFamily="18" charset="0"/>
                <a:cs typeface="Arial" panose="020B0604020202020204" pitchFamily="34" charset="0"/>
              </a:rPr>
              <a:t>decision</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based</a:t>
            </a:r>
            <a:r>
              <a:rPr lang="fr-FR" kern="0" dirty="0">
                <a:latin typeface="Times New Roman" panose="02020603050405020304" pitchFamily="18" charset="0"/>
                <a:cs typeface="Arial" panose="020B0604020202020204" pitchFamily="34" charset="0"/>
              </a:rPr>
              <a:t> on </a:t>
            </a:r>
            <a:r>
              <a:rPr lang="fr-FR" kern="0" dirty="0" err="1">
                <a:latin typeface="Times New Roman" panose="02020603050405020304" pitchFamily="18" charset="0"/>
                <a:cs typeface="Arial" panose="020B0604020202020204" pitchFamily="34" charset="0"/>
              </a:rPr>
              <a:t>analysis</a:t>
            </a:r>
            <a:r>
              <a:rPr lang="fr-FR" sz="12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7" name="Connecteur droit avec flèche 6">
            <a:extLst>
              <a:ext uri="{FF2B5EF4-FFF2-40B4-BE49-F238E27FC236}">
                <a16:creationId xmlns:a16="http://schemas.microsoft.com/office/drawing/2014/main" id="{AE8B48BA-60F5-FEA4-407F-DD69F97E9EC3}"/>
              </a:ext>
            </a:extLst>
          </p:cNvPr>
          <p:cNvCxnSpPr/>
          <p:nvPr/>
        </p:nvCxnSpPr>
        <p:spPr>
          <a:xfrm>
            <a:off x="2471057" y="5018314"/>
            <a:ext cx="4669972" cy="58782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8" name="Connecteur droit avec flèche 7">
            <a:extLst>
              <a:ext uri="{FF2B5EF4-FFF2-40B4-BE49-F238E27FC236}">
                <a16:creationId xmlns:a16="http://schemas.microsoft.com/office/drawing/2014/main" id="{63F60923-C8DF-2ABF-FA21-38837395BA12}"/>
              </a:ext>
            </a:extLst>
          </p:cNvPr>
          <p:cNvCxnSpPr>
            <a:cxnSpLocks/>
          </p:cNvCxnSpPr>
          <p:nvPr/>
        </p:nvCxnSpPr>
        <p:spPr>
          <a:xfrm>
            <a:off x="2715985" y="4595146"/>
            <a:ext cx="4669972" cy="25988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1" name="Connecteur droit avec flèche 10">
            <a:extLst>
              <a:ext uri="{FF2B5EF4-FFF2-40B4-BE49-F238E27FC236}">
                <a16:creationId xmlns:a16="http://schemas.microsoft.com/office/drawing/2014/main" id="{83EBE69D-201D-13B5-5F18-90A23FE35073}"/>
              </a:ext>
            </a:extLst>
          </p:cNvPr>
          <p:cNvCxnSpPr>
            <a:cxnSpLocks/>
          </p:cNvCxnSpPr>
          <p:nvPr/>
        </p:nvCxnSpPr>
        <p:spPr>
          <a:xfrm flipV="1">
            <a:off x="2125435" y="5264586"/>
            <a:ext cx="5260522" cy="197286"/>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a16="http://schemas.microsoft.com/office/drawing/2014/main" id="{3F95B4EE-6E97-B85F-6E64-9229DDAD37BD}"/>
              </a:ext>
            </a:extLst>
          </p:cNvPr>
          <p:cNvCxnSpPr>
            <a:cxnSpLocks/>
          </p:cNvCxnSpPr>
          <p:nvPr/>
        </p:nvCxnSpPr>
        <p:spPr>
          <a:xfrm>
            <a:off x="2726490" y="5920416"/>
            <a:ext cx="4512510" cy="194020"/>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9846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212651" y="203837"/>
            <a:ext cx="12192000" cy="5744137"/>
          </a:xfrm>
          <a:prstGeom prst="rect">
            <a:avLst/>
          </a:prstGeom>
          <a:noFill/>
        </p:spPr>
        <p:txBody>
          <a:bodyPr wrap="square">
            <a:spAutoFit/>
          </a:bodyPr>
          <a:lstStyle/>
          <a:p>
            <a:endParaRPr lang="en-US" dirty="0"/>
          </a:p>
          <a:p>
            <a:r>
              <a:rPr lang="en-US" b="1" kern="0" dirty="0">
                <a:solidFill>
                  <a:srgbClr val="00B0F0"/>
                </a:solidFill>
                <a:latin typeface="Times New Roman" panose="02020603050405020304" pitchFamily="18" charset="0"/>
                <a:cs typeface="Arial" panose="020B0604020202020204" pitchFamily="34" charset="0"/>
              </a:rPr>
              <a:t>3. Grammar</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The set of rules that govern the structure of sentences.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Includes syntax, verb conjugation, and the use of tenses.</a:t>
            </a:r>
          </a:p>
          <a:p>
            <a:pPr>
              <a:lnSpc>
                <a:spcPct val="150000"/>
              </a:lnSpc>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The difference between "I go" (present) and "I went" (past).</a:t>
            </a:r>
          </a:p>
          <a:p>
            <a:pPr marL="342900" lvl="0" indent="-342900">
              <a:lnSpc>
                <a:spcPct val="115000"/>
              </a:lnSpc>
              <a:spcAft>
                <a:spcPts val="1000"/>
              </a:spcAft>
              <a:buSzPts val="1000"/>
              <a:buFont typeface="Symbol" panose="05050102010706020507" pitchFamily="18" charset="2"/>
              <a:buChar char=""/>
              <a:tabLst>
                <a:tab pos="457200" algn="l"/>
              </a:tabLst>
            </a:pPr>
            <a:r>
              <a:rPr lang="fr-FR" kern="0" dirty="0">
                <a:solidFill>
                  <a:srgbClr val="00B0F0"/>
                </a:solidFill>
                <a:latin typeface="Times New Roman" panose="02020603050405020304" pitchFamily="18" charset="0"/>
                <a:cs typeface="Arial" panose="020B0604020202020204" pitchFamily="34" charset="0"/>
              </a:rPr>
              <a:t>1. </a:t>
            </a:r>
            <a:r>
              <a:rPr lang="fr-FR" b="1" kern="0" dirty="0">
                <a:solidFill>
                  <a:srgbClr val="00B0F0"/>
                </a:solidFill>
                <a:latin typeface="Times New Roman" panose="02020603050405020304" pitchFamily="18" charset="0"/>
                <a:cs typeface="Arial" panose="020B0604020202020204" pitchFamily="34" charset="0"/>
              </a:rPr>
              <a:t>Parts of Speech:</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Nouns</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Names</a:t>
            </a:r>
            <a:r>
              <a:rPr lang="fr-FR" kern="0" dirty="0">
                <a:latin typeface="Times New Roman" panose="02020603050405020304" pitchFamily="18" charset="0"/>
                <a:cs typeface="Arial" panose="020B0604020202020204" pitchFamily="34" charset="0"/>
              </a:rPr>
              <a:t> of people, places, </a:t>
            </a:r>
            <a:r>
              <a:rPr lang="fr-FR" kern="0" dirty="0" err="1">
                <a:latin typeface="Times New Roman" panose="02020603050405020304" pitchFamily="18" charset="0"/>
                <a:cs typeface="Arial" panose="020B0604020202020204" pitchFamily="34" charset="0"/>
              </a:rPr>
              <a:t>things</a:t>
            </a:r>
            <a:r>
              <a:rPr lang="fr-FR" kern="0" dirty="0">
                <a:latin typeface="Times New Roman" panose="02020603050405020304" pitchFamily="18" charset="0"/>
                <a:cs typeface="Arial" panose="020B0604020202020204" pitchFamily="34" charset="0"/>
              </a:rPr>
              <a:t> (e.g., "</a:t>
            </a:r>
            <a:r>
              <a:rPr lang="fr-FR" kern="0" dirty="0" err="1">
                <a:latin typeface="Times New Roman" panose="02020603050405020304" pitchFamily="18" charset="0"/>
                <a:cs typeface="Arial" panose="020B0604020202020204" pitchFamily="34" charset="0"/>
              </a:rPr>
              <a:t>cell</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researcher</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Verbs</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Action </a:t>
            </a:r>
            <a:r>
              <a:rPr lang="fr-FR" kern="0" dirty="0" err="1">
                <a:latin typeface="Times New Roman" panose="02020603050405020304" pitchFamily="18" charset="0"/>
                <a:cs typeface="Arial" panose="020B0604020202020204" pitchFamily="34" charset="0"/>
              </a:rPr>
              <a:t>words</a:t>
            </a:r>
            <a:r>
              <a:rPr lang="fr-FR" kern="0" dirty="0">
                <a:latin typeface="Times New Roman" panose="02020603050405020304" pitchFamily="18" charset="0"/>
                <a:cs typeface="Arial" panose="020B0604020202020204" pitchFamily="34" charset="0"/>
              </a:rPr>
              <a:t> (e.g., "</a:t>
            </a:r>
            <a:r>
              <a:rPr lang="fr-FR" kern="0" dirty="0" err="1">
                <a:latin typeface="Times New Roman" panose="02020603050405020304" pitchFamily="18" charset="0"/>
                <a:cs typeface="Arial" panose="020B0604020202020204" pitchFamily="34" charset="0"/>
              </a:rPr>
              <a:t>conduct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analyze</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Adjectives: </a:t>
            </a:r>
            <a:r>
              <a:rPr lang="en-US" kern="0" dirty="0">
                <a:latin typeface="Times New Roman" panose="02020603050405020304" pitchFamily="18" charset="0"/>
                <a:cs typeface="Arial" panose="020B0604020202020204" pitchFamily="34" charset="0"/>
              </a:rPr>
              <a:t>Words that describe nouns or </a:t>
            </a:r>
            <a:r>
              <a:rPr lang="fr-FR" kern="0" dirty="0">
                <a:latin typeface="Times New Roman" panose="02020603050405020304" pitchFamily="18" charset="0"/>
                <a:cs typeface="Arial" panose="020B0604020202020204" pitchFamily="34" charset="0"/>
              </a:rPr>
              <a:t>Descriptive </a:t>
            </a:r>
            <a:r>
              <a:rPr lang="fr-FR" kern="0" dirty="0" err="1">
                <a:latin typeface="Times New Roman" panose="02020603050405020304" pitchFamily="18" charset="0"/>
                <a:cs typeface="Arial" panose="020B0604020202020204" pitchFamily="34" charset="0"/>
              </a:rPr>
              <a:t>words</a:t>
            </a:r>
            <a:r>
              <a:rPr lang="fr-FR" kern="0" dirty="0">
                <a:latin typeface="Times New Roman" panose="02020603050405020304" pitchFamily="18" charset="0"/>
                <a:cs typeface="Arial" panose="020B0604020202020204" pitchFamily="34" charset="0"/>
              </a:rPr>
              <a:t> (e.g., "</a:t>
            </a:r>
            <a:r>
              <a:rPr lang="fr-FR" kern="0" dirty="0" err="1">
                <a:latin typeface="Times New Roman" panose="02020603050405020304" pitchFamily="18" charset="0"/>
                <a:cs typeface="Arial" panose="020B0604020202020204" pitchFamily="34" charset="0"/>
              </a:rPr>
              <a:t>significant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complex</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Adverbs</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Words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that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modify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verbs</a:t>
            </a:r>
            <a:r>
              <a:rPr lang="fr-FR" kern="0" dirty="0">
                <a:latin typeface="Times New Roman" panose="02020603050405020304" pitchFamily="18" charset="0"/>
                <a:cs typeface="Arial" panose="020B0604020202020204" pitchFamily="34" charset="0"/>
              </a:rPr>
              <a:t>, adjectives, or </a:t>
            </a:r>
            <a:r>
              <a:rPr lang="fr-FR" kern="0" dirty="0" err="1">
                <a:latin typeface="Times New Roman" panose="02020603050405020304" pitchFamily="18" charset="0"/>
                <a:cs typeface="Arial" panose="020B0604020202020204" pitchFamily="34" charset="0"/>
              </a:rPr>
              <a:t>other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adverbs</a:t>
            </a:r>
            <a:r>
              <a:rPr lang="fr-FR" kern="0" dirty="0">
                <a:latin typeface="Times New Roman" panose="02020603050405020304" pitchFamily="18" charset="0"/>
                <a:cs typeface="Arial" panose="020B0604020202020204" pitchFamily="34" charset="0"/>
              </a:rPr>
              <a:t> (e.g., "</a:t>
            </a:r>
            <a:r>
              <a:rPr lang="fr-FR" kern="0" dirty="0" err="1">
                <a:latin typeface="Times New Roman" panose="02020603050405020304" pitchFamily="18" charset="0"/>
                <a:cs typeface="Arial" panose="020B0604020202020204" pitchFamily="34" charset="0"/>
              </a:rPr>
              <a:t>quickly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carefully</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en-US" b="1" kern="0" dirty="0">
                <a:latin typeface="Times New Roman" panose="02020603050405020304" pitchFamily="18" charset="0"/>
                <a:cs typeface="Arial" panose="020B0604020202020204" pitchFamily="34" charset="0"/>
              </a:rPr>
              <a:t>Pronouns: </a:t>
            </a:r>
            <a:r>
              <a:rPr lang="en-US" kern="0" dirty="0">
                <a:latin typeface="Times New Roman" panose="02020603050405020304" pitchFamily="18" charset="0"/>
                <a:cs typeface="Arial" panose="020B0604020202020204" pitchFamily="34" charset="0"/>
              </a:rPr>
              <a:t>Words that replace nouns (e.g., he, they).</a:t>
            </a:r>
          </a:p>
          <a:p>
            <a:pPr marL="742950" lvl="1" indent="-285750">
              <a:lnSpc>
                <a:spcPct val="115000"/>
              </a:lnSpc>
              <a:spcAft>
                <a:spcPts val="1000"/>
              </a:spcAft>
              <a:buSzPts val="1000"/>
              <a:buFont typeface="Courier New" panose="02070309020205020404" pitchFamily="49" charset="0"/>
              <a:buChar char="o"/>
              <a:tabLst>
                <a:tab pos="914400" algn="l"/>
              </a:tabLst>
            </a:pPr>
            <a:r>
              <a:rPr lang="en-US" b="1" kern="0" dirty="0">
                <a:latin typeface="Times New Roman" panose="02020603050405020304" pitchFamily="18" charset="0"/>
                <a:cs typeface="Arial" panose="020B0604020202020204" pitchFamily="34" charset="0"/>
              </a:rPr>
              <a:t>Prepositions: </a:t>
            </a:r>
            <a:r>
              <a:rPr lang="en-US" kern="0" dirty="0">
                <a:latin typeface="Times New Roman" panose="02020603050405020304" pitchFamily="18" charset="0"/>
                <a:cs typeface="Arial" panose="020B0604020202020204" pitchFamily="34" charset="0"/>
              </a:rPr>
              <a:t>Words that show relationships between nouns (e.g., in, on, at).</a:t>
            </a:r>
          </a:p>
          <a:p>
            <a:pPr marL="742950" lvl="1" indent="-285750">
              <a:lnSpc>
                <a:spcPct val="115000"/>
              </a:lnSpc>
              <a:spcAft>
                <a:spcPts val="1000"/>
              </a:spcAft>
              <a:buSzPts val="1000"/>
              <a:buFont typeface="Courier New" panose="02070309020205020404" pitchFamily="49" charset="0"/>
              <a:buChar char="o"/>
              <a:tabLst>
                <a:tab pos="914400" algn="l"/>
              </a:tabLst>
            </a:pPr>
            <a:r>
              <a:rPr lang="en-US" b="1" kern="0" dirty="0">
                <a:latin typeface="Times New Roman" panose="02020603050405020304" pitchFamily="18" charset="0"/>
                <a:cs typeface="Arial" panose="020B0604020202020204" pitchFamily="34" charset="0"/>
              </a:rPr>
              <a:t>Conjunctions: </a:t>
            </a:r>
            <a:r>
              <a:rPr lang="en-US" kern="0" dirty="0">
                <a:latin typeface="Times New Roman" panose="02020603050405020304" pitchFamily="18" charset="0"/>
                <a:cs typeface="Arial" panose="020B0604020202020204" pitchFamily="34" charset="0"/>
              </a:rPr>
              <a:t>Words that connect clauses or sentences (e.g., and, but, or).</a:t>
            </a:r>
            <a:endParaRPr lang="fr-FR" kern="0" dirty="0">
              <a:latin typeface="Times New Roman" panose="02020603050405020304" pitchFamily="18" charset="0"/>
              <a:cs typeface="Arial" panose="020B0604020202020204" pitchFamily="34" charset="0"/>
            </a:endParaRPr>
          </a:p>
          <a:p>
            <a:endParaRPr lang="en-US" dirty="0"/>
          </a:p>
        </p:txBody>
      </p:sp>
    </p:spTree>
    <p:extLst>
      <p:ext uri="{BB962C8B-B14F-4D97-AF65-F5344CB8AC3E}">
        <p14:creationId xmlns:p14="http://schemas.microsoft.com/office/powerpoint/2010/main" val="30088744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81C68FAB-3E19-4A09-8D81-74E899747AB5}"/>
              </a:ext>
            </a:extLst>
          </p:cNvPr>
          <p:cNvSpPr txBox="1"/>
          <p:nvPr/>
        </p:nvSpPr>
        <p:spPr>
          <a:xfrm>
            <a:off x="478465" y="600792"/>
            <a:ext cx="11536325" cy="5190267"/>
          </a:xfrm>
          <a:prstGeom prst="rect">
            <a:avLst/>
          </a:prstGeom>
          <a:noFill/>
        </p:spPr>
        <p:txBody>
          <a:bodyPr wrap="square">
            <a:spAutoFit/>
          </a:bodyPr>
          <a:lstStyle/>
          <a:p>
            <a:pPr lvl="0">
              <a:lnSpc>
                <a:spcPct val="115000"/>
              </a:lnSpc>
              <a:spcAft>
                <a:spcPts val="1000"/>
              </a:spcAft>
              <a:tabLst>
                <a:tab pos="457200" algn="l"/>
              </a:tabLst>
            </a:pPr>
            <a:r>
              <a:rPr lang="fr-FR" b="1" kern="0" dirty="0" err="1">
                <a:latin typeface="Times New Roman" panose="02020603050405020304" pitchFamily="18" charset="0"/>
                <a:cs typeface="Arial" panose="020B0604020202020204" pitchFamily="34" charset="0"/>
              </a:rPr>
              <a:t>Conjunctions</a:t>
            </a:r>
            <a:endParaRPr lang="fr-FR" b="1"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Types of </a:t>
            </a:r>
            <a:r>
              <a:rPr lang="fr-FR" b="1" kern="0" dirty="0" err="1">
                <a:latin typeface="Times New Roman" panose="02020603050405020304" pitchFamily="18" charset="0"/>
                <a:cs typeface="Arial" panose="020B0604020202020204" pitchFamily="34" charset="0"/>
              </a:rPr>
              <a:t>Conjunctions</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Coordinating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subordinating</a:t>
            </a:r>
            <a:r>
              <a:rPr lang="fr-FR" kern="0" dirty="0">
                <a:latin typeface="Times New Roman" panose="02020603050405020304" pitchFamily="18" charset="0"/>
                <a:cs typeface="Arial" panose="020B0604020202020204" pitchFamily="34" charset="0"/>
              </a:rPr>
              <a:t>, and </a:t>
            </a:r>
            <a:r>
              <a:rPr lang="fr-FR" kern="0" dirty="0" err="1">
                <a:latin typeface="Times New Roman" panose="02020603050405020304" pitchFamily="18" charset="0"/>
                <a:cs typeface="Arial" panose="020B0604020202020204" pitchFamily="34" charset="0"/>
              </a:rPr>
              <a:t>correlative</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Coordinating</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connect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similar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ideas</a:t>
            </a:r>
            <a:r>
              <a:rPr lang="fr-FR" kern="0" dirty="0">
                <a:latin typeface="Times New Roman" panose="02020603050405020304" pitchFamily="18" charset="0"/>
                <a:cs typeface="Arial" panose="020B0604020202020204" pitchFamily="34" charset="0"/>
              </a:rPr>
              <a:t> (e.g., "and," "but " ).</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Subordinating</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introduce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dependent</a:t>
            </a:r>
            <a:r>
              <a:rPr lang="fr-FR" kern="0" dirty="0">
                <a:latin typeface="Times New Roman" panose="02020603050405020304" pitchFamily="18" charset="0"/>
                <a:cs typeface="Arial" panose="020B0604020202020204" pitchFamily="34" charset="0"/>
              </a:rPr>
              <a:t> clauses (e.g., "</a:t>
            </a:r>
            <a:r>
              <a:rPr lang="fr-FR" kern="0" dirty="0" err="1">
                <a:latin typeface="Times New Roman" panose="02020603050405020304" pitchFamily="18" charset="0"/>
                <a:cs typeface="Arial" panose="020B0604020202020204" pitchFamily="34" charset="0"/>
              </a:rPr>
              <a:t>although</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because</a:t>
            </a:r>
            <a:r>
              <a:rPr lang="fr-FR" kern="0" dirty="0">
                <a:latin typeface="Times New Roman" panose="02020603050405020304" pitchFamily="18" charset="0"/>
                <a:cs typeface="Arial" panose="020B0604020202020204" pitchFamily="34" charset="0"/>
              </a:rPr>
              <a:t> ).</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Examples</a:t>
            </a:r>
            <a:r>
              <a:rPr lang="fr-FR" b="1"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latin typeface="Times New Roman" panose="02020603050405020304" pitchFamily="18" charset="0"/>
                <a:cs typeface="Arial" panose="020B0604020202020204" pitchFamily="34" charset="0"/>
              </a:rPr>
              <a:t>Coordinating</a:t>
            </a:r>
            <a:r>
              <a:rPr lang="fr-FR" kern="0" dirty="0">
                <a:latin typeface="Times New Roman" panose="02020603050405020304" pitchFamily="18" charset="0"/>
                <a:cs typeface="Arial" panose="020B0604020202020204" pitchFamily="34" charset="0"/>
              </a:rPr>
              <a:t>: "and," "but," "or."</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latin typeface="Times New Roman" panose="02020603050405020304" pitchFamily="18" charset="0"/>
                <a:cs typeface="Arial" panose="020B0604020202020204" pitchFamily="34" charset="0"/>
              </a:rPr>
              <a:t>Subordinating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because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although</a:t>
            </a:r>
            <a:r>
              <a:rPr lang="fr-FR" kern="0" dirty="0">
                <a:latin typeface="Times New Roman" panose="02020603050405020304" pitchFamily="18" charset="0"/>
                <a:cs typeface="Arial" panose="020B0604020202020204" pitchFamily="34" charset="0"/>
              </a:rPr>
              <a:t>," "if."</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Fill in the </a:t>
            </a:r>
            <a:r>
              <a:rPr lang="fr-FR" kern="0" dirty="0" err="1">
                <a:latin typeface="Times New Roman" panose="02020603050405020304" pitchFamily="18" charset="0"/>
                <a:cs typeface="Arial" panose="020B0604020202020204" pitchFamily="34" charset="0"/>
              </a:rPr>
              <a:t>blanks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with</a:t>
            </a:r>
            <a:r>
              <a:rPr lang="fr-FR" kern="0" dirty="0">
                <a:latin typeface="Times New Roman" panose="02020603050405020304" pitchFamily="18" charset="0"/>
                <a:cs typeface="Arial" panose="020B0604020202020204" pitchFamily="34" charset="0"/>
              </a:rPr>
              <a:t> the correct </a:t>
            </a:r>
            <a:r>
              <a:rPr lang="fr-FR" kern="0" dirty="0" err="1">
                <a:latin typeface="Times New Roman" panose="02020603050405020304" pitchFamily="18" charset="0"/>
                <a:cs typeface="Arial" panose="020B0604020202020204" pitchFamily="34" charset="0"/>
              </a:rPr>
              <a:t>conjunction</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results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were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significant</a:t>
            </a:r>
            <a:r>
              <a:rPr lang="fr-FR" kern="0" dirty="0">
                <a:latin typeface="Times New Roman" panose="02020603050405020304" pitchFamily="18" charset="0"/>
                <a:cs typeface="Arial" panose="020B0604020202020204" pitchFamily="34" charset="0"/>
              </a:rPr>
              <a:t>, ______ </a:t>
            </a:r>
            <a:r>
              <a:rPr lang="fr-FR" kern="0" dirty="0" err="1">
                <a:latin typeface="Times New Roman" panose="02020603050405020304" pitchFamily="18" charset="0"/>
                <a:cs typeface="Arial" panose="020B0604020202020204" pitchFamily="34" charset="0"/>
              </a:rPr>
              <a:t>further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testing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required</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"You can </a:t>
            </a:r>
            <a:r>
              <a:rPr lang="fr-FR" kern="0" dirty="0" err="1">
                <a:latin typeface="Times New Roman" panose="02020603050405020304" pitchFamily="18" charset="0"/>
                <a:cs typeface="Arial" panose="020B0604020202020204" pitchFamily="34" charset="0"/>
              </a:rPr>
              <a:t>choose</a:t>
            </a:r>
            <a:r>
              <a:rPr lang="fr-FR" kern="0" dirty="0">
                <a:latin typeface="Times New Roman" panose="02020603050405020304" pitchFamily="18" charset="0"/>
                <a:cs typeface="Arial" panose="020B0604020202020204" pitchFamily="34" charset="0"/>
              </a:rPr>
              <a:t> the </a:t>
            </a:r>
            <a:r>
              <a:rPr lang="fr-FR" kern="0" dirty="0" err="1">
                <a:latin typeface="Times New Roman" panose="02020603050405020304" pitchFamily="18" charset="0"/>
                <a:cs typeface="Arial" panose="020B0604020202020204" pitchFamily="34" charset="0"/>
              </a:rPr>
              <a:t>method</a:t>
            </a:r>
            <a:r>
              <a:rPr lang="fr-FR" kern="0" dirty="0">
                <a:latin typeface="Times New Roman" panose="02020603050405020304" pitchFamily="18" charset="0"/>
                <a:cs typeface="Arial" panose="020B0604020202020204" pitchFamily="34" charset="0"/>
              </a:rPr>
              <a:t> ______ </a:t>
            </a:r>
            <a:r>
              <a:rPr lang="fr-FR" kern="0" dirty="0" err="1">
                <a:latin typeface="Times New Roman" panose="02020603050405020304" pitchFamily="18" charset="0"/>
                <a:cs typeface="Arial" panose="020B0604020202020204" pitchFamily="34" charset="0"/>
              </a:rPr>
              <a:t>you</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prefer</a:t>
            </a:r>
            <a:r>
              <a:rPr lang="fr-FR" kern="0" dirty="0">
                <a:latin typeface="Times New Roman" panose="02020603050405020304" pitchFamily="18" charset="0"/>
                <a:cs typeface="Arial" panose="020B0604020202020204" pitchFamily="34" charset="0"/>
              </a:rPr>
              <a:t>. </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a:t>
            </a:r>
            <a:r>
              <a:rPr lang="fr-FR" kern="0" dirty="0" err="1">
                <a:latin typeface="Times New Roman" panose="02020603050405020304" pitchFamily="18" charset="0"/>
                <a:cs typeface="Arial" panose="020B0604020202020204" pitchFamily="34" charset="0"/>
              </a:rPr>
              <a:t>We</a:t>
            </a:r>
            <a:r>
              <a:rPr lang="fr-FR" kern="0" dirty="0">
                <a:latin typeface="Times New Roman" panose="02020603050405020304" pitchFamily="18" charset="0"/>
                <a:cs typeface="Arial" panose="020B0604020202020204" pitchFamily="34" charset="0"/>
              </a:rPr>
              <a:t> must </a:t>
            </a:r>
            <a:r>
              <a:rPr lang="fr-FR" kern="0" dirty="0" err="1">
                <a:latin typeface="Times New Roman" panose="02020603050405020304" pitchFamily="18" charset="0"/>
                <a:cs typeface="Arial" panose="020B0604020202020204" pitchFamily="34" charset="0"/>
              </a:rPr>
              <a:t>be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cautious</a:t>
            </a:r>
            <a:r>
              <a:rPr lang="fr-FR" kern="0" dirty="0">
                <a:latin typeface="Times New Roman" panose="02020603050405020304" pitchFamily="18" charset="0"/>
                <a:cs typeface="Arial" panose="020B0604020202020204" pitchFamily="34" charset="0"/>
              </a:rPr>
              <a:t> ______ the data </a:t>
            </a:r>
            <a:r>
              <a:rPr lang="fr-FR" kern="0" dirty="0" err="1">
                <a:latin typeface="Times New Roman" panose="02020603050405020304" pitchFamily="18" charset="0"/>
                <a:cs typeface="Arial" panose="020B0604020202020204" pitchFamily="34" charset="0"/>
              </a:rPr>
              <a:t>may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incomplete</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9465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177" y="-104167"/>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4"/>
          <p:cNvSpPr txBox="1"/>
          <p:nvPr/>
        </p:nvSpPr>
        <p:spPr>
          <a:xfrm>
            <a:off x="581660" y="712470"/>
            <a:ext cx="12309475" cy="3969385"/>
          </a:xfrm>
          <a:prstGeom prst="rect">
            <a:avLst/>
          </a:prstGeom>
          <a:noFill/>
        </p:spPr>
        <p:txBody>
          <a:bodyPr wrap="square" rtlCol="0">
            <a:spAutoFit/>
          </a:bodyPr>
          <a:lstStyle/>
          <a:p>
            <a:pPr marL="0" algn="l">
              <a:buClrTx/>
              <a:buSzTx/>
              <a:buFontTx/>
            </a:pPr>
            <a:r>
              <a:rPr lang="fr-FR" sz="3600" b="1" dirty="0">
                <a:solidFill>
                  <a:srgbClr val="C00000"/>
                </a:solidFill>
                <a:sym typeface="+mn-ea"/>
              </a:rPr>
              <a:t>Faculty of Natural and Life Sciences and Earth and Universe</a:t>
            </a:r>
            <a:endParaRPr sz="3600" b="0" i="0" dirty="0">
              <a:solidFill>
                <a:srgbClr val="3A87AD"/>
              </a:solidFill>
              <a:latin typeface="Arial" panose="020B0604020202020204"/>
              <a:ea typeface="Arial" panose="020B0604020202020204"/>
            </a:endParaRPr>
          </a:p>
          <a:p>
            <a:pPr marL="0" algn="l">
              <a:buClrTx/>
              <a:buSzTx/>
              <a:buFontTx/>
            </a:pPr>
            <a:r>
              <a:rPr lang="fr-FR" sz="3600" b="1" dirty="0">
                <a:solidFill>
                  <a:srgbClr val="C00000"/>
                </a:solidFill>
                <a:sym typeface="+mn-ea"/>
              </a:rPr>
              <a:t>Department: Biology</a:t>
            </a:r>
          </a:p>
          <a:p>
            <a:pPr marL="0" algn="l">
              <a:buClrTx/>
              <a:buSzTx/>
              <a:buFontTx/>
            </a:pPr>
            <a:r>
              <a:rPr lang="fr-FR" sz="3600" b="1" dirty="0">
                <a:solidFill>
                  <a:srgbClr val="C00000"/>
                </a:solidFill>
              </a:rPr>
              <a:t>Teaching Unit Entitled : </a:t>
            </a:r>
            <a:r>
              <a:rPr lang="fr-FR" sz="3600" b="1" dirty="0"/>
              <a:t>Sientific English</a:t>
            </a:r>
            <a:endParaRPr lang="fr-FR" sz="3600" b="1" dirty="0">
              <a:solidFill>
                <a:srgbClr val="C00000"/>
              </a:solidFill>
            </a:endParaRPr>
          </a:p>
          <a:p>
            <a:pPr algn="l"/>
            <a:r>
              <a:rPr lang="fr-FR" sz="3600" b="1" dirty="0">
                <a:solidFill>
                  <a:srgbClr val="C00000"/>
                </a:solidFill>
              </a:rPr>
              <a:t>Unit type: </a:t>
            </a:r>
            <a:r>
              <a:rPr lang="fr-FR" sz="3600" b="1" dirty="0"/>
              <a:t>Transversal Teaching Unit</a:t>
            </a:r>
            <a:r>
              <a:rPr lang="fr-FR" sz="3600" b="1" dirty="0">
                <a:solidFill>
                  <a:srgbClr val="C00000"/>
                </a:solidFill>
              </a:rPr>
              <a:t>  </a:t>
            </a:r>
          </a:p>
          <a:p>
            <a:r>
              <a:rPr lang="fr-FR" sz="3600" b="1" dirty="0">
                <a:solidFill>
                  <a:srgbClr val="C00000"/>
                </a:solidFill>
              </a:rPr>
              <a:t>Semester 5</a:t>
            </a:r>
          </a:p>
          <a:p>
            <a:r>
              <a:rPr lang="fr-FR" sz="3600" b="1" dirty="0">
                <a:solidFill>
                  <a:srgbClr val="C00000"/>
                </a:solidFill>
              </a:rPr>
              <a:t>Coefficient : 1</a:t>
            </a:r>
          </a:p>
          <a:p>
            <a:r>
              <a:rPr lang="fr-FR" sz="3600" b="1" dirty="0">
                <a:solidFill>
                  <a:srgbClr val="C00000"/>
                </a:solidFill>
              </a:rPr>
              <a:t>Credits : 1</a:t>
            </a:r>
          </a:p>
        </p:txBody>
      </p:sp>
      <p:sp>
        <p:nvSpPr>
          <p:cNvPr id="9" name="ZoneTexte 5"/>
          <p:cNvSpPr txBox="1"/>
          <p:nvPr/>
        </p:nvSpPr>
        <p:spPr>
          <a:xfrm>
            <a:off x="581660" y="4550410"/>
            <a:ext cx="11028680" cy="1754326"/>
          </a:xfrm>
          <a:prstGeom prst="rect">
            <a:avLst/>
          </a:prstGeom>
          <a:noFill/>
        </p:spPr>
        <p:txBody>
          <a:bodyPr wrap="square" rtlCol="0">
            <a:spAutoFit/>
          </a:bodyPr>
          <a:lstStyle/>
          <a:p>
            <a:pPr algn="l"/>
            <a:r>
              <a:rPr lang="fr-FR" sz="3600" b="1" dirty="0">
                <a:solidFill>
                  <a:srgbClr val="C00000"/>
                </a:solidFill>
              </a:rPr>
              <a:t> Hourly volume:</a:t>
            </a:r>
            <a:r>
              <a:rPr lang="fr-FR" sz="3600" b="1" dirty="0"/>
              <a:t> 1.5 hours  per week</a:t>
            </a:r>
          </a:p>
          <a:p>
            <a:pPr marL="0" indent="0" algn="l"/>
            <a:r>
              <a:rPr lang="fr-FR" sz="3600" b="1" dirty="0">
                <a:solidFill>
                  <a:srgbClr val="C00000"/>
                </a:solidFill>
                <a:sym typeface="+mn-ea"/>
              </a:rPr>
              <a:t>Level:</a:t>
            </a:r>
            <a:r>
              <a:rPr sz="3600" dirty="0">
                <a:solidFill>
                  <a:srgbClr val="656565"/>
                </a:solidFill>
                <a:latin typeface="Century Gothic" panose="020B0502020202020204"/>
                <a:ea typeface="Century Gothic" panose="020B0502020202020204"/>
                <a:sym typeface="+mn-ea"/>
              </a:rPr>
              <a:t> </a:t>
            </a:r>
            <a:r>
              <a:rPr lang="fr-FR" sz="3600" b="1" dirty="0">
                <a:sym typeface="+mn-ea"/>
              </a:rPr>
              <a:t>Third year Molecular Biology license students </a:t>
            </a:r>
            <a:endParaRPr sz="3600" b="0" i="0" dirty="0">
              <a:solidFill>
                <a:srgbClr val="656565"/>
              </a:solidFill>
              <a:latin typeface="Century Gothic" panose="020B0502020202020204"/>
              <a:ea typeface="Century Gothic" panose="020B0502020202020204"/>
            </a:endParaRPr>
          </a:p>
          <a:p>
            <a:pPr marL="0" indent="0" algn="l"/>
            <a:r>
              <a:rPr lang="fr-FR" sz="3600" b="1" dirty="0">
                <a:solidFill>
                  <a:srgbClr val="C00000"/>
                </a:solidFill>
                <a:sym typeface="+mn-ea"/>
              </a:rPr>
              <a:t>Type of Teaching:</a:t>
            </a:r>
            <a:r>
              <a:rPr sz="3600" dirty="0">
                <a:solidFill>
                  <a:srgbClr val="656565"/>
                </a:solidFill>
                <a:latin typeface="Century Gothic" panose="020B0502020202020204"/>
                <a:ea typeface="Century Gothic" panose="020B0502020202020204"/>
                <a:sym typeface="+mn-ea"/>
              </a:rPr>
              <a:t> </a:t>
            </a:r>
            <a:r>
              <a:rPr lang="fr-FR" sz="3600" b="1" dirty="0">
                <a:sym typeface="+mn-ea"/>
              </a:rPr>
              <a:t>Online course ( via Moodle)(</a:t>
            </a:r>
            <a:r>
              <a:rPr lang="fr-FR" sz="3600" b="1" dirty="0">
                <a:solidFill>
                  <a:srgbClr val="FF0000"/>
                </a:solidFill>
                <a:sym typeface="+mn-ea"/>
              </a:rPr>
              <a:t>Hybride</a:t>
            </a:r>
            <a:r>
              <a:rPr lang="fr-FR" sz="3600" b="1" dirty="0">
                <a:sym typeface="+mn-ea"/>
              </a:rPr>
              <a:t>)</a:t>
            </a:r>
            <a:endParaRPr lang="fr-FR" sz="36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iterate type="lt">
                                    <p:tmPct val="0"/>
                                  </p:iterate>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81C68FAB-3E19-4A09-8D81-74E899747AB5}"/>
              </a:ext>
            </a:extLst>
          </p:cNvPr>
          <p:cNvSpPr txBox="1"/>
          <p:nvPr/>
        </p:nvSpPr>
        <p:spPr>
          <a:xfrm>
            <a:off x="478465" y="600792"/>
            <a:ext cx="11536325" cy="5190267"/>
          </a:xfrm>
          <a:prstGeom prst="rect">
            <a:avLst/>
          </a:prstGeom>
          <a:noFill/>
        </p:spPr>
        <p:txBody>
          <a:bodyPr wrap="square">
            <a:spAutoFit/>
          </a:bodyPr>
          <a:lstStyle/>
          <a:p>
            <a:pPr lvl="0">
              <a:lnSpc>
                <a:spcPct val="115000"/>
              </a:lnSpc>
              <a:spcAft>
                <a:spcPts val="1000"/>
              </a:spcAft>
              <a:tabLst>
                <a:tab pos="457200" algn="l"/>
              </a:tabLst>
            </a:pPr>
            <a:r>
              <a:rPr lang="fr-FR" b="1" kern="0" dirty="0" err="1">
                <a:latin typeface="Times New Roman" panose="02020603050405020304" pitchFamily="18" charset="0"/>
                <a:cs typeface="Arial" panose="020B0604020202020204" pitchFamily="34" charset="0"/>
              </a:rPr>
              <a:t>Conjunctions</a:t>
            </a:r>
            <a:endParaRPr lang="fr-FR" b="1"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Types of </a:t>
            </a:r>
            <a:r>
              <a:rPr lang="fr-FR" b="1" kern="0" dirty="0" err="1">
                <a:latin typeface="Times New Roman" panose="02020603050405020304" pitchFamily="18" charset="0"/>
                <a:cs typeface="Arial" panose="020B0604020202020204" pitchFamily="34" charset="0"/>
              </a:rPr>
              <a:t>Conjunctions</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Coordinating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subordinating</a:t>
            </a:r>
            <a:r>
              <a:rPr lang="fr-FR" kern="0" dirty="0">
                <a:latin typeface="Times New Roman" panose="02020603050405020304" pitchFamily="18" charset="0"/>
                <a:cs typeface="Arial" panose="020B0604020202020204" pitchFamily="34" charset="0"/>
              </a:rPr>
              <a:t>, and </a:t>
            </a:r>
            <a:r>
              <a:rPr lang="fr-FR" kern="0" dirty="0" err="1">
                <a:latin typeface="Times New Roman" panose="02020603050405020304" pitchFamily="18" charset="0"/>
                <a:cs typeface="Arial" panose="020B0604020202020204" pitchFamily="34" charset="0"/>
              </a:rPr>
              <a:t>correlative</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Coordinating</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connect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similar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ideas</a:t>
            </a:r>
            <a:r>
              <a:rPr lang="fr-FR" kern="0" dirty="0">
                <a:latin typeface="Times New Roman" panose="02020603050405020304" pitchFamily="18" charset="0"/>
                <a:cs typeface="Arial" panose="020B0604020202020204" pitchFamily="34" charset="0"/>
              </a:rPr>
              <a:t> (e.g., "and," "but " ).</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Subordinating</a:t>
            </a:r>
            <a:r>
              <a:rPr lang="fr-FR" b="1"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introduce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dependent</a:t>
            </a:r>
            <a:r>
              <a:rPr lang="fr-FR" kern="0" dirty="0">
                <a:latin typeface="Times New Roman" panose="02020603050405020304" pitchFamily="18" charset="0"/>
                <a:cs typeface="Arial" panose="020B0604020202020204" pitchFamily="34" charset="0"/>
              </a:rPr>
              <a:t> clauses (e.g., "</a:t>
            </a:r>
            <a:r>
              <a:rPr lang="fr-FR" kern="0" dirty="0" err="1">
                <a:latin typeface="Times New Roman" panose="02020603050405020304" pitchFamily="18" charset="0"/>
                <a:cs typeface="Arial" panose="020B0604020202020204" pitchFamily="34" charset="0"/>
              </a:rPr>
              <a:t>although</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because</a:t>
            </a:r>
            <a:r>
              <a:rPr lang="fr-FR" kern="0" dirty="0">
                <a:latin typeface="Times New Roman" panose="02020603050405020304" pitchFamily="18" charset="0"/>
                <a:cs typeface="Arial" panose="020B0604020202020204" pitchFamily="34" charset="0"/>
              </a:rPr>
              <a:t> ).</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Examples</a:t>
            </a:r>
            <a:r>
              <a:rPr lang="fr-FR" b="1"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latin typeface="Times New Roman" panose="02020603050405020304" pitchFamily="18" charset="0"/>
                <a:cs typeface="Arial" panose="020B0604020202020204" pitchFamily="34" charset="0"/>
              </a:rPr>
              <a:t>Coordinating</a:t>
            </a:r>
            <a:r>
              <a:rPr lang="fr-FR" kern="0" dirty="0">
                <a:latin typeface="Times New Roman" panose="02020603050405020304" pitchFamily="18" charset="0"/>
                <a:cs typeface="Arial" panose="020B0604020202020204" pitchFamily="34" charset="0"/>
              </a:rPr>
              <a:t>: "and," "but," "or."</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latin typeface="Times New Roman" panose="02020603050405020304" pitchFamily="18" charset="0"/>
                <a:cs typeface="Arial" panose="020B0604020202020204" pitchFamily="34" charset="0"/>
              </a:rPr>
              <a:t>Subordinating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because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although</a:t>
            </a:r>
            <a:r>
              <a:rPr lang="fr-FR" kern="0" dirty="0">
                <a:latin typeface="Times New Roman" panose="02020603050405020304" pitchFamily="18" charset="0"/>
                <a:cs typeface="Arial" panose="020B0604020202020204" pitchFamily="34" charset="0"/>
              </a:rPr>
              <a:t>," "if."</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Fill in the </a:t>
            </a:r>
            <a:r>
              <a:rPr lang="fr-FR" kern="0" dirty="0" err="1">
                <a:latin typeface="Times New Roman" panose="02020603050405020304" pitchFamily="18" charset="0"/>
                <a:cs typeface="Arial" panose="020B0604020202020204" pitchFamily="34" charset="0"/>
              </a:rPr>
              <a:t>blanks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with</a:t>
            </a:r>
            <a:r>
              <a:rPr lang="fr-FR" kern="0" dirty="0">
                <a:latin typeface="Times New Roman" panose="02020603050405020304" pitchFamily="18" charset="0"/>
                <a:cs typeface="Arial" panose="020B0604020202020204" pitchFamily="34" charset="0"/>
              </a:rPr>
              <a:t> the correct </a:t>
            </a:r>
            <a:r>
              <a:rPr lang="fr-FR" kern="0" dirty="0" err="1">
                <a:latin typeface="Times New Roman" panose="02020603050405020304" pitchFamily="18" charset="0"/>
                <a:cs typeface="Arial" panose="020B0604020202020204" pitchFamily="34" charset="0"/>
              </a:rPr>
              <a:t>conjunction</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results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were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significant</a:t>
            </a:r>
            <a:r>
              <a:rPr lang="fr-FR" kern="0" dirty="0">
                <a:latin typeface="Times New Roman" panose="02020603050405020304" pitchFamily="18" charset="0"/>
                <a:cs typeface="Arial" panose="020B0604020202020204" pitchFamily="34" charset="0"/>
              </a:rPr>
              <a:t>, ______ </a:t>
            </a:r>
            <a:r>
              <a:rPr lang="fr-FR" kern="0" dirty="0" err="1">
                <a:latin typeface="Times New Roman" panose="02020603050405020304" pitchFamily="18" charset="0"/>
                <a:cs typeface="Arial" panose="020B0604020202020204" pitchFamily="34" charset="0"/>
              </a:rPr>
              <a:t>further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testing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required</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"You can </a:t>
            </a:r>
            <a:r>
              <a:rPr lang="fr-FR" kern="0" dirty="0" err="1">
                <a:latin typeface="Times New Roman" panose="02020603050405020304" pitchFamily="18" charset="0"/>
                <a:cs typeface="Arial" panose="020B0604020202020204" pitchFamily="34" charset="0"/>
              </a:rPr>
              <a:t>choose</a:t>
            </a:r>
            <a:r>
              <a:rPr lang="fr-FR" kern="0" dirty="0">
                <a:latin typeface="Times New Roman" panose="02020603050405020304" pitchFamily="18" charset="0"/>
                <a:cs typeface="Arial" panose="020B0604020202020204" pitchFamily="34" charset="0"/>
              </a:rPr>
              <a:t> the </a:t>
            </a:r>
            <a:r>
              <a:rPr lang="fr-FR" kern="0" dirty="0" err="1">
                <a:latin typeface="Times New Roman" panose="02020603050405020304" pitchFamily="18" charset="0"/>
                <a:cs typeface="Arial" panose="020B0604020202020204" pitchFamily="34" charset="0"/>
              </a:rPr>
              <a:t>method</a:t>
            </a:r>
            <a:r>
              <a:rPr lang="fr-FR" kern="0" dirty="0">
                <a:latin typeface="Times New Roman" panose="02020603050405020304" pitchFamily="18" charset="0"/>
                <a:cs typeface="Arial" panose="020B0604020202020204" pitchFamily="34" charset="0"/>
              </a:rPr>
              <a:t> ______ </a:t>
            </a:r>
            <a:r>
              <a:rPr lang="fr-FR" kern="0" dirty="0" err="1">
                <a:latin typeface="Times New Roman" panose="02020603050405020304" pitchFamily="18" charset="0"/>
                <a:cs typeface="Arial" panose="020B0604020202020204" pitchFamily="34" charset="0"/>
              </a:rPr>
              <a:t>you</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prefer</a:t>
            </a:r>
            <a:r>
              <a:rPr lang="fr-FR" kern="0" dirty="0">
                <a:latin typeface="Times New Roman" panose="02020603050405020304" pitchFamily="18" charset="0"/>
                <a:cs typeface="Arial" panose="020B0604020202020204" pitchFamily="34" charset="0"/>
              </a:rPr>
              <a:t>. </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a:t>
            </a:r>
            <a:r>
              <a:rPr lang="fr-FR" kern="0" dirty="0" err="1">
                <a:latin typeface="Times New Roman" panose="02020603050405020304" pitchFamily="18" charset="0"/>
                <a:cs typeface="Arial" panose="020B0604020202020204" pitchFamily="34" charset="0"/>
              </a:rPr>
              <a:t>We</a:t>
            </a:r>
            <a:r>
              <a:rPr lang="fr-FR" kern="0" dirty="0">
                <a:latin typeface="Times New Roman" panose="02020603050405020304" pitchFamily="18" charset="0"/>
                <a:cs typeface="Arial" panose="020B0604020202020204" pitchFamily="34" charset="0"/>
              </a:rPr>
              <a:t> must </a:t>
            </a:r>
            <a:r>
              <a:rPr lang="fr-FR" kern="0" dirty="0" err="1">
                <a:latin typeface="Times New Roman" panose="02020603050405020304" pitchFamily="18" charset="0"/>
                <a:cs typeface="Arial" panose="020B0604020202020204" pitchFamily="34" charset="0"/>
              </a:rPr>
              <a:t>be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cautious</a:t>
            </a:r>
            <a:r>
              <a:rPr lang="fr-FR" kern="0" dirty="0">
                <a:latin typeface="Times New Roman" panose="02020603050405020304" pitchFamily="18" charset="0"/>
                <a:cs typeface="Arial" panose="020B0604020202020204" pitchFamily="34" charset="0"/>
              </a:rPr>
              <a:t> ______ the data </a:t>
            </a:r>
            <a:r>
              <a:rPr lang="fr-FR" kern="0" dirty="0" err="1">
                <a:latin typeface="Times New Roman" panose="02020603050405020304" pitchFamily="18" charset="0"/>
                <a:cs typeface="Arial" panose="020B0604020202020204" pitchFamily="34" charset="0"/>
              </a:rPr>
              <a:t>may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be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incomplete</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9B629157-D99E-5B5F-954F-839548A4F14B}"/>
              </a:ext>
            </a:extLst>
          </p:cNvPr>
          <p:cNvSpPr txBox="1"/>
          <p:nvPr/>
        </p:nvSpPr>
        <p:spPr>
          <a:xfrm>
            <a:off x="4471307" y="4115481"/>
            <a:ext cx="7113814" cy="369332"/>
          </a:xfrm>
          <a:prstGeom prst="rect">
            <a:avLst/>
          </a:prstGeom>
          <a:noFill/>
        </p:spPr>
        <p:txBody>
          <a:bodyPr wrap="square">
            <a:spAutoFit/>
          </a:bodyPr>
          <a:lstStyle/>
          <a:p>
            <a:r>
              <a:rPr lang="fr-FR" b="1" kern="0" dirty="0">
                <a:solidFill>
                  <a:srgbClr val="C00000"/>
                </a:solidFill>
                <a:latin typeface="Times New Roman" panose="02020603050405020304" pitchFamily="18" charset="0"/>
                <a:cs typeface="Arial" panose="020B0604020202020204" pitchFamily="34" charset="0"/>
              </a:rPr>
              <a:t>but</a:t>
            </a:r>
          </a:p>
        </p:txBody>
      </p:sp>
      <p:sp>
        <p:nvSpPr>
          <p:cNvPr id="8" name="ZoneTexte 7">
            <a:extLst>
              <a:ext uri="{FF2B5EF4-FFF2-40B4-BE49-F238E27FC236}">
                <a16:creationId xmlns:a16="http://schemas.microsoft.com/office/drawing/2014/main" id="{2F461B30-D7CE-76D4-C317-BF5F2E5D4E14}"/>
              </a:ext>
            </a:extLst>
          </p:cNvPr>
          <p:cNvSpPr txBox="1"/>
          <p:nvPr/>
        </p:nvSpPr>
        <p:spPr>
          <a:xfrm>
            <a:off x="4471307" y="4630979"/>
            <a:ext cx="7113814" cy="369332"/>
          </a:xfrm>
          <a:prstGeom prst="rect">
            <a:avLst/>
          </a:prstGeom>
          <a:noFill/>
        </p:spPr>
        <p:txBody>
          <a:bodyPr wrap="square">
            <a:spAutoFit/>
          </a:bodyPr>
          <a:lstStyle>
            <a:defPPr>
              <a:defRPr lang="fr-FR"/>
            </a:defPPr>
            <a:lvl1pPr>
              <a:defRPr b="1" kern="0">
                <a:solidFill>
                  <a:srgbClr val="C00000"/>
                </a:solidFill>
                <a:latin typeface="Times New Roman" panose="02020603050405020304" pitchFamily="18" charset="0"/>
                <a:cs typeface="Arial" panose="020B0604020202020204" pitchFamily="34" charset="0"/>
              </a:defRPr>
            </a:lvl1pPr>
          </a:lstStyle>
          <a:p>
            <a:r>
              <a:rPr lang="fr-FR" dirty="0" err="1"/>
              <a:t>that</a:t>
            </a:r>
            <a:endParaRPr lang="fr-FR" dirty="0"/>
          </a:p>
        </p:txBody>
      </p:sp>
      <p:sp>
        <p:nvSpPr>
          <p:cNvPr id="9" name="ZoneTexte 8">
            <a:extLst>
              <a:ext uri="{FF2B5EF4-FFF2-40B4-BE49-F238E27FC236}">
                <a16:creationId xmlns:a16="http://schemas.microsoft.com/office/drawing/2014/main" id="{D7C528EE-A5C4-0F6D-48D1-70E347A358C6}"/>
              </a:ext>
            </a:extLst>
          </p:cNvPr>
          <p:cNvSpPr txBox="1"/>
          <p:nvPr/>
        </p:nvSpPr>
        <p:spPr>
          <a:xfrm>
            <a:off x="3643994" y="5058789"/>
            <a:ext cx="7113814" cy="369332"/>
          </a:xfrm>
          <a:prstGeom prst="rect">
            <a:avLst/>
          </a:prstGeom>
          <a:noFill/>
        </p:spPr>
        <p:txBody>
          <a:bodyPr wrap="square">
            <a:spAutoFit/>
          </a:bodyPr>
          <a:lstStyle/>
          <a:p>
            <a:r>
              <a:rPr lang="fr-FR" b="1" kern="0" dirty="0" err="1">
                <a:solidFill>
                  <a:srgbClr val="C00000"/>
                </a:solidFill>
                <a:latin typeface="Times New Roman" panose="02020603050405020304" pitchFamily="18" charset="0"/>
                <a:cs typeface="Arial" panose="020B0604020202020204" pitchFamily="34" charset="0"/>
              </a:rPr>
              <a:t>because</a:t>
            </a:r>
            <a:endParaRPr lang="fr-FR" b="1" dirty="0">
              <a:solidFill>
                <a:srgbClr val="C00000"/>
              </a:solidFill>
            </a:endParaRPr>
          </a:p>
        </p:txBody>
      </p:sp>
    </p:spTree>
    <p:extLst>
      <p:ext uri="{BB962C8B-B14F-4D97-AF65-F5344CB8AC3E}">
        <p14:creationId xmlns:p14="http://schemas.microsoft.com/office/powerpoint/2010/main" val="3154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xEl>
                                              <p:pRg st="0" end="0"/>
                                            </p:txEl>
                                          </p:spTgt>
                                        </p:tgtEl>
                                        <p:attrNameLst>
                                          <p:attrName>style.visibility</p:attrName>
                                        </p:attrNameLst>
                                      </p:cBhvr>
                                      <p:to>
                                        <p:strVal val="visible"/>
                                      </p:to>
                                    </p:set>
                                    <p:anim calcmode="lin" valueType="num">
                                      <p:cBhvr additive="base">
                                        <p:cTn id="1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additive="base">
                                        <p:cTn id="1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513FF9CC-5101-05AC-FF5F-8E9161473A83}"/>
              </a:ext>
            </a:extLst>
          </p:cNvPr>
          <p:cNvSpPr txBox="1"/>
          <p:nvPr/>
        </p:nvSpPr>
        <p:spPr>
          <a:xfrm>
            <a:off x="277964" y="578194"/>
            <a:ext cx="8398203" cy="1735860"/>
          </a:xfrm>
          <a:prstGeom prst="rect">
            <a:avLst/>
          </a:prstGeom>
          <a:noFill/>
        </p:spPr>
        <p:txBody>
          <a:bodyPr wrap="square">
            <a:spAutoFit/>
          </a:bodyPr>
          <a:lstStyle/>
          <a:p>
            <a:pPr>
              <a:lnSpc>
                <a:spcPct val="115000"/>
              </a:lnSpc>
              <a:spcAft>
                <a:spcPts val="1000"/>
              </a:spcAft>
              <a:buSzPts val="1000"/>
              <a:tabLst>
                <a:tab pos="457200" algn="l"/>
              </a:tabLst>
            </a:pPr>
            <a:r>
              <a:rPr lang="en-US" b="1" kern="0" dirty="0">
                <a:solidFill>
                  <a:srgbClr val="00B0F0"/>
                </a:solidFill>
                <a:latin typeface="Times New Roman" panose="02020603050405020304" pitchFamily="18" charset="0"/>
                <a:cs typeface="Arial" panose="020B0604020202020204" pitchFamily="34" charset="0"/>
              </a:rPr>
              <a:t>2. Sentence Structure:</a:t>
            </a:r>
          </a:p>
          <a:p>
            <a:pPr marL="742950" lvl="1" indent="-285750">
              <a:lnSpc>
                <a:spcPct val="150000"/>
              </a:lnSpc>
              <a:buFont typeface="+mj-lt"/>
              <a:buAutoNum type="arabicPeriod"/>
            </a:pPr>
            <a:r>
              <a:rPr lang="en-US" b="1" kern="0" dirty="0">
                <a:latin typeface="Times New Roman" panose="02020603050405020304" pitchFamily="18" charset="0"/>
                <a:cs typeface="Arial" panose="020B0604020202020204" pitchFamily="34" charset="0"/>
              </a:rPr>
              <a:t>Subject: </a:t>
            </a:r>
            <a:r>
              <a:rPr lang="en-US" kern="0" dirty="0">
                <a:latin typeface="Times New Roman" panose="02020603050405020304" pitchFamily="18" charset="0"/>
                <a:cs typeface="Arial" panose="020B0604020202020204" pitchFamily="34" charset="0"/>
              </a:rPr>
              <a:t>Who or what the sentence is about.</a:t>
            </a:r>
          </a:p>
          <a:p>
            <a:pPr marL="742950" lvl="1" indent="-285750">
              <a:lnSpc>
                <a:spcPct val="150000"/>
              </a:lnSpc>
              <a:buFont typeface="+mj-lt"/>
              <a:buAutoNum type="arabicPeriod"/>
            </a:pPr>
            <a:r>
              <a:rPr lang="en-US" b="1" kern="0" dirty="0">
                <a:latin typeface="Times New Roman" panose="02020603050405020304" pitchFamily="18" charset="0"/>
                <a:cs typeface="Arial" panose="020B0604020202020204" pitchFamily="34" charset="0"/>
              </a:rPr>
              <a:t>Predicate: </a:t>
            </a:r>
            <a:r>
              <a:rPr lang="en-US" kern="0" dirty="0">
                <a:latin typeface="Times New Roman" panose="02020603050405020304" pitchFamily="18" charset="0"/>
                <a:cs typeface="Arial" panose="020B0604020202020204" pitchFamily="34" charset="0"/>
              </a:rPr>
              <a:t>Tells something about the subject (usually includes a verb).</a:t>
            </a:r>
          </a:p>
          <a:p>
            <a:pPr marL="742950" lvl="1" indent="-285750">
              <a:lnSpc>
                <a:spcPct val="150000"/>
              </a:lnSpc>
              <a:buFont typeface="+mj-lt"/>
              <a:buAutoNum type="arabicPeriod"/>
            </a:pPr>
            <a:r>
              <a:rPr lang="en-US" b="1" kern="0" dirty="0">
                <a:latin typeface="Times New Roman" panose="02020603050405020304" pitchFamily="18" charset="0"/>
                <a:cs typeface="Arial" panose="020B0604020202020204" pitchFamily="34" charset="0"/>
              </a:rPr>
              <a:t>Basic Sentence: </a:t>
            </a:r>
            <a:r>
              <a:rPr lang="en-US" kern="0" dirty="0">
                <a:latin typeface="Times New Roman" panose="02020603050405020304" pitchFamily="18" charset="0"/>
                <a:cs typeface="Arial" panose="020B0604020202020204" pitchFamily="34" charset="0"/>
              </a:rPr>
              <a:t>Subject + Verb + Object (e.g., "She eats an apple")</a:t>
            </a:r>
          </a:p>
        </p:txBody>
      </p:sp>
      <p:sp>
        <p:nvSpPr>
          <p:cNvPr id="11" name="ZoneTexte 10">
            <a:extLst>
              <a:ext uri="{FF2B5EF4-FFF2-40B4-BE49-F238E27FC236}">
                <a16:creationId xmlns:a16="http://schemas.microsoft.com/office/drawing/2014/main" id="{5F574EFE-8F5A-BE2A-772D-22C5C78B7991}"/>
              </a:ext>
            </a:extLst>
          </p:cNvPr>
          <p:cNvSpPr txBox="1"/>
          <p:nvPr/>
        </p:nvSpPr>
        <p:spPr>
          <a:xfrm>
            <a:off x="277963" y="2418877"/>
            <a:ext cx="12268455" cy="2619307"/>
          </a:xfrm>
          <a:prstGeom prst="rect">
            <a:avLst/>
          </a:prstGeom>
          <a:noFill/>
        </p:spPr>
        <p:txBody>
          <a:bodyPr wrap="square">
            <a:spAutoFit/>
          </a:bodyPr>
          <a:lstStyle/>
          <a:p>
            <a:pPr marL="342900" indent="-342900">
              <a:lnSpc>
                <a:spcPct val="115000"/>
              </a:lnSpc>
              <a:spcAft>
                <a:spcPts val="1000"/>
              </a:spcAft>
              <a:buSzPts val="1000"/>
              <a:buFont typeface="Symbol" panose="05050102010706020507" pitchFamily="18" charset="2"/>
              <a:buChar char=""/>
              <a:tabLst>
                <a:tab pos="457200" algn="l"/>
              </a:tabLst>
            </a:pPr>
            <a:r>
              <a:rPr lang="fr-FR" b="1" kern="0" dirty="0">
                <a:solidFill>
                  <a:srgbClr val="00B0F0"/>
                </a:solidFill>
                <a:latin typeface="Times New Roman" panose="02020603050405020304" pitchFamily="18" charset="0"/>
                <a:cs typeface="Arial" panose="020B0604020202020204" pitchFamily="34" charset="0"/>
              </a:rPr>
              <a:t>Types of Sentences: </a:t>
            </a:r>
            <a:r>
              <a:rPr lang="fr-FR" kern="0" dirty="0">
                <a:latin typeface="Times New Roman" panose="02020603050405020304" pitchFamily="18" charset="0"/>
                <a:cs typeface="Arial" panose="020B0604020202020204" pitchFamily="34" charset="0"/>
              </a:rPr>
              <a:t>Simple, Compound, and </a:t>
            </a:r>
            <a:r>
              <a:rPr lang="fr-FR" kern="0" dirty="0" err="1">
                <a:latin typeface="Times New Roman" panose="02020603050405020304" pitchFamily="18" charset="0"/>
                <a:cs typeface="Arial" panose="020B0604020202020204" pitchFamily="34" charset="0"/>
              </a:rPr>
              <a:t>Complex</a:t>
            </a:r>
            <a:r>
              <a:rPr lang="fr-FR" kern="0" dirty="0">
                <a:latin typeface="Times New Roman" panose="02020603050405020304" pitchFamily="18" charset="0"/>
                <a:cs typeface="Arial" panose="020B0604020202020204" pitchFamily="34" charset="0"/>
              </a:rPr>
              <a:t> Sentences:</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Simple: </a:t>
            </a: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was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successful</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Compound: </a:t>
            </a: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was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successful</a:t>
            </a:r>
            <a:r>
              <a:rPr lang="fr-FR" kern="0" dirty="0">
                <a:latin typeface="Times New Roman" panose="02020603050405020304" pitchFamily="18" charset="0"/>
                <a:cs typeface="Arial" panose="020B0604020202020204" pitchFamily="34" charset="0"/>
              </a:rPr>
              <a:t>, and the </a:t>
            </a:r>
            <a:r>
              <a:rPr lang="fr-FR" kern="0" dirty="0" err="1">
                <a:latin typeface="Times New Roman" panose="02020603050405020304" pitchFamily="18" charset="0"/>
                <a:cs typeface="Arial" panose="020B0604020202020204" pitchFamily="34" charset="0"/>
              </a:rPr>
              <a:t>results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were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published</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Complex</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a:t>
            </a:r>
            <a:r>
              <a:rPr lang="fr-FR" kern="0" dirty="0" err="1">
                <a:latin typeface="Times New Roman" panose="02020603050405020304" pitchFamily="18" charset="0"/>
                <a:cs typeface="Arial" panose="020B0604020202020204" pitchFamily="34" charset="0"/>
              </a:rPr>
              <a:t>Although</a:t>
            </a:r>
            <a:r>
              <a:rPr lang="fr-FR" kern="0" dirty="0">
                <a:latin typeface="Times New Roman" panose="02020603050405020304" pitchFamily="18" charset="0"/>
                <a:cs typeface="Arial" panose="020B0604020202020204" pitchFamily="34" charset="0"/>
              </a:rPr>
              <a:t> the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was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successful</a:t>
            </a:r>
            <a:r>
              <a:rPr lang="fr-FR" kern="0" dirty="0">
                <a:latin typeface="Times New Roman" panose="02020603050405020304" pitchFamily="18" charset="0"/>
                <a:cs typeface="Arial" panose="020B0604020202020204" pitchFamily="34" charset="0"/>
              </a:rPr>
              <a:t>, the data </a:t>
            </a:r>
            <a:r>
              <a:rPr lang="fr-FR" kern="0" dirty="0" err="1">
                <a:latin typeface="Times New Roman" panose="02020603050405020304" pitchFamily="18" charset="0"/>
                <a:cs typeface="Arial" panose="020B0604020202020204" pitchFamily="34" charset="0"/>
              </a:rPr>
              <a:t>were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inconclusive</a:t>
            </a:r>
            <a:r>
              <a:rPr lang="fr-FR" kern="0" dirty="0">
                <a:latin typeface="Times New Roman" panose="02020603050405020304" pitchFamily="18" charset="0"/>
                <a:cs typeface="Arial" panose="020B0604020202020204" pitchFamily="34" charset="0"/>
              </a:rPr>
              <a:t>."</a:t>
            </a:r>
          </a:p>
          <a:p>
            <a:pPr>
              <a:lnSpc>
                <a:spcPct val="115000"/>
              </a:lnSpc>
              <a:spcAft>
                <a:spcPts val="1000"/>
              </a:spcAf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Rewrite the </a:t>
            </a:r>
            <a:r>
              <a:rPr lang="fr-FR" kern="0" dirty="0" err="1">
                <a:latin typeface="Times New Roman" panose="02020603050405020304" pitchFamily="18" charset="0"/>
                <a:cs typeface="Arial" panose="020B0604020202020204" pitchFamily="34" charset="0"/>
              </a:rPr>
              <a:t>following</a:t>
            </a:r>
            <a:r>
              <a:rPr lang="fr-FR" kern="0" dirty="0">
                <a:latin typeface="Times New Roman" panose="02020603050405020304" pitchFamily="18" charset="0"/>
                <a:cs typeface="Arial" panose="020B0604020202020204" pitchFamily="34" charset="0"/>
              </a:rPr>
              <a:t> simple sentence as a compound sentence:</a:t>
            </a:r>
          </a:p>
          <a:p>
            <a:pPr marL="342900" lvl="0" indent="-342900">
              <a:lnSpc>
                <a:spcPct val="115000"/>
              </a:lnSpc>
              <a:spcAft>
                <a:spcPts val="1000"/>
              </a:spcAft>
              <a:buSzPts val="1000"/>
              <a:buFont typeface="Symbol" panose="05050102010706020507" pitchFamily="18" charset="2"/>
              <a:buChar char=""/>
              <a:tabLst>
                <a:tab pos="4572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researcher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collected</a:t>
            </a:r>
            <a:r>
              <a:rPr lang="fr-FR" kern="0" dirty="0">
                <a:latin typeface="Times New Roman" panose="02020603050405020304" pitchFamily="18" charset="0"/>
                <a:cs typeface="Arial" panose="020B0604020202020204" pitchFamily="34" charset="0"/>
              </a:rPr>
              <a:t> data."</a:t>
            </a:r>
          </a:p>
        </p:txBody>
      </p:sp>
    </p:spTree>
    <p:extLst>
      <p:ext uri="{BB962C8B-B14F-4D97-AF65-F5344CB8AC3E}">
        <p14:creationId xmlns:p14="http://schemas.microsoft.com/office/powerpoint/2010/main" val="15834097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513FF9CC-5101-05AC-FF5F-8E9161473A83}"/>
              </a:ext>
            </a:extLst>
          </p:cNvPr>
          <p:cNvSpPr txBox="1"/>
          <p:nvPr/>
        </p:nvSpPr>
        <p:spPr>
          <a:xfrm>
            <a:off x="277964" y="578194"/>
            <a:ext cx="8398203" cy="1735860"/>
          </a:xfrm>
          <a:prstGeom prst="rect">
            <a:avLst/>
          </a:prstGeom>
          <a:noFill/>
        </p:spPr>
        <p:txBody>
          <a:bodyPr wrap="square">
            <a:spAutoFit/>
          </a:bodyPr>
          <a:lstStyle/>
          <a:p>
            <a:pPr>
              <a:lnSpc>
                <a:spcPct val="115000"/>
              </a:lnSpc>
              <a:spcAft>
                <a:spcPts val="1000"/>
              </a:spcAft>
              <a:buSzPts val="1000"/>
              <a:tabLst>
                <a:tab pos="457200" algn="l"/>
              </a:tabLst>
            </a:pPr>
            <a:r>
              <a:rPr lang="en-US" b="1" kern="0" dirty="0">
                <a:solidFill>
                  <a:srgbClr val="00B0F0"/>
                </a:solidFill>
                <a:latin typeface="Times New Roman" panose="02020603050405020304" pitchFamily="18" charset="0"/>
                <a:cs typeface="Arial" panose="020B0604020202020204" pitchFamily="34" charset="0"/>
              </a:rPr>
              <a:t>2. Sentence Structure:</a:t>
            </a:r>
          </a:p>
          <a:p>
            <a:pPr marL="742950" lvl="1" indent="-285750">
              <a:lnSpc>
                <a:spcPct val="150000"/>
              </a:lnSpc>
              <a:buFont typeface="+mj-lt"/>
              <a:buAutoNum type="arabicPeriod"/>
            </a:pPr>
            <a:r>
              <a:rPr lang="en-US" b="1" kern="0" dirty="0">
                <a:latin typeface="Times New Roman" panose="02020603050405020304" pitchFamily="18" charset="0"/>
                <a:cs typeface="Arial" panose="020B0604020202020204" pitchFamily="34" charset="0"/>
              </a:rPr>
              <a:t>Subject: </a:t>
            </a:r>
            <a:r>
              <a:rPr lang="en-US" kern="0" dirty="0">
                <a:latin typeface="Times New Roman" panose="02020603050405020304" pitchFamily="18" charset="0"/>
                <a:cs typeface="Arial" panose="020B0604020202020204" pitchFamily="34" charset="0"/>
              </a:rPr>
              <a:t>Who or what the sentence is about.</a:t>
            </a:r>
          </a:p>
          <a:p>
            <a:pPr marL="742950" lvl="1" indent="-285750">
              <a:lnSpc>
                <a:spcPct val="150000"/>
              </a:lnSpc>
              <a:buFont typeface="+mj-lt"/>
              <a:buAutoNum type="arabicPeriod"/>
            </a:pPr>
            <a:r>
              <a:rPr lang="en-US" b="1" kern="0" dirty="0">
                <a:latin typeface="Times New Roman" panose="02020603050405020304" pitchFamily="18" charset="0"/>
                <a:cs typeface="Arial" panose="020B0604020202020204" pitchFamily="34" charset="0"/>
              </a:rPr>
              <a:t>Predicate: </a:t>
            </a:r>
            <a:r>
              <a:rPr lang="en-US" kern="0" dirty="0">
                <a:latin typeface="Times New Roman" panose="02020603050405020304" pitchFamily="18" charset="0"/>
                <a:cs typeface="Arial" panose="020B0604020202020204" pitchFamily="34" charset="0"/>
              </a:rPr>
              <a:t>Tells something about the subject (usually includes a verb).</a:t>
            </a:r>
          </a:p>
          <a:p>
            <a:pPr marL="742950" lvl="1" indent="-285750">
              <a:lnSpc>
                <a:spcPct val="150000"/>
              </a:lnSpc>
              <a:buFont typeface="+mj-lt"/>
              <a:buAutoNum type="arabicPeriod"/>
            </a:pPr>
            <a:r>
              <a:rPr lang="en-US" b="1" kern="0" dirty="0">
                <a:latin typeface="Times New Roman" panose="02020603050405020304" pitchFamily="18" charset="0"/>
                <a:cs typeface="Arial" panose="020B0604020202020204" pitchFamily="34" charset="0"/>
              </a:rPr>
              <a:t>Basic Sentence: </a:t>
            </a:r>
            <a:r>
              <a:rPr lang="en-US" kern="0" dirty="0">
                <a:latin typeface="Times New Roman" panose="02020603050405020304" pitchFamily="18" charset="0"/>
                <a:cs typeface="Arial" panose="020B0604020202020204" pitchFamily="34" charset="0"/>
              </a:rPr>
              <a:t>Subject + Verb + Object (e.g., "She eats an apple")</a:t>
            </a:r>
          </a:p>
        </p:txBody>
      </p:sp>
      <p:sp>
        <p:nvSpPr>
          <p:cNvPr id="11" name="ZoneTexte 10">
            <a:extLst>
              <a:ext uri="{FF2B5EF4-FFF2-40B4-BE49-F238E27FC236}">
                <a16:creationId xmlns:a16="http://schemas.microsoft.com/office/drawing/2014/main" id="{5F574EFE-8F5A-BE2A-772D-22C5C78B7991}"/>
              </a:ext>
            </a:extLst>
          </p:cNvPr>
          <p:cNvSpPr txBox="1"/>
          <p:nvPr/>
        </p:nvSpPr>
        <p:spPr>
          <a:xfrm>
            <a:off x="277963" y="2418877"/>
            <a:ext cx="12268455" cy="2619307"/>
          </a:xfrm>
          <a:prstGeom prst="rect">
            <a:avLst/>
          </a:prstGeom>
          <a:noFill/>
        </p:spPr>
        <p:txBody>
          <a:bodyPr wrap="square">
            <a:spAutoFit/>
          </a:bodyPr>
          <a:lstStyle/>
          <a:p>
            <a:pPr marL="342900" indent="-342900">
              <a:lnSpc>
                <a:spcPct val="115000"/>
              </a:lnSpc>
              <a:spcAft>
                <a:spcPts val="1000"/>
              </a:spcAft>
              <a:buSzPts val="1000"/>
              <a:buFont typeface="Symbol" panose="05050102010706020507" pitchFamily="18" charset="2"/>
              <a:buChar char=""/>
              <a:tabLst>
                <a:tab pos="457200" algn="l"/>
              </a:tabLst>
            </a:pPr>
            <a:r>
              <a:rPr lang="fr-FR" b="1" kern="0" dirty="0">
                <a:solidFill>
                  <a:srgbClr val="00B0F0"/>
                </a:solidFill>
                <a:latin typeface="Times New Roman" panose="02020603050405020304" pitchFamily="18" charset="0"/>
                <a:cs typeface="Arial" panose="020B0604020202020204" pitchFamily="34" charset="0"/>
              </a:rPr>
              <a:t>Types of Sentences: </a:t>
            </a:r>
            <a:r>
              <a:rPr lang="fr-FR" kern="0" dirty="0">
                <a:latin typeface="Times New Roman" panose="02020603050405020304" pitchFamily="18" charset="0"/>
                <a:cs typeface="Arial" panose="020B0604020202020204" pitchFamily="34" charset="0"/>
              </a:rPr>
              <a:t>Simple, Compound, and </a:t>
            </a:r>
            <a:r>
              <a:rPr lang="fr-FR" kern="0" dirty="0" err="1">
                <a:latin typeface="Times New Roman" panose="02020603050405020304" pitchFamily="18" charset="0"/>
                <a:cs typeface="Arial" panose="020B0604020202020204" pitchFamily="34" charset="0"/>
              </a:rPr>
              <a:t>Complex</a:t>
            </a:r>
            <a:r>
              <a:rPr lang="fr-FR" kern="0" dirty="0">
                <a:latin typeface="Times New Roman" panose="02020603050405020304" pitchFamily="18" charset="0"/>
                <a:cs typeface="Arial" panose="020B0604020202020204" pitchFamily="34" charset="0"/>
              </a:rPr>
              <a:t> Sentences:</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Simple: </a:t>
            </a: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was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successful</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Compound: </a:t>
            </a: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was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successful</a:t>
            </a:r>
            <a:r>
              <a:rPr lang="fr-FR" kern="0" dirty="0">
                <a:latin typeface="Times New Roman" panose="02020603050405020304" pitchFamily="18" charset="0"/>
                <a:cs typeface="Arial" panose="020B0604020202020204" pitchFamily="34" charset="0"/>
              </a:rPr>
              <a:t>, and the </a:t>
            </a:r>
            <a:r>
              <a:rPr lang="fr-FR" kern="0" dirty="0" err="1">
                <a:latin typeface="Times New Roman" panose="02020603050405020304" pitchFamily="18" charset="0"/>
                <a:cs typeface="Arial" panose="020B0604020202020204" pitchFamily="34" charset="0"/>
              </a:rPr>
              <a:t>results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were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published</a:t>
            </a:r>
            <a:r>
              <a:rPr lang="fr-FR" kern="0" dirty="0">
                <a:latin typeface="Times New Roman" panose="02020603050405020304" pitchFamily="18" charset="0"/>
                <a:cs typeface="Arial" panose="020B0604020202020204" pitchFamily="34" charset="0"/>
              </a:rPr>
              <a:t>."</a:t>
            </a: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Complex</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a:t>
            </a:r>
            <a:r>
              <a:rPr lang="fr-FR" kern="0" dirty="0" err="1">
                <a:latin typeface="Times New Roman" panose="02020603050405020304" pitchFamily="18" charset="0"/>
                <a:cs typeface="Arial" panose="020B0604020202020204" pitchFamily="34" charset="0"/>
              </a:rPr>
              <a:t>Although</a:t>
            </a:r>
            <a:r>
              <a:rPr lang="fr-FR" kern="0" dirty="0">
                <a:latin typeface="Times New Roman" panose="02020603050405020304" pitchFamily="18" charset="0"/>
                <a:cs typeface="Arial" panose="020B0604020202020204" pitchFamily="34" charset="0"/>
              </a:rPr>
              <a:t> the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was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successful</a:t>
            </a:r>
            <a:r>
              <a:rPr lang="fr-FR" kern="0" dirty="0">
                <a:latin typeface="Times New Roman" panose="02020603050405020304" pitchFamily="18" charset="0"/>
                <a:cs typeface="Arial" panose="020B0604020202020204" pitchFamily="34" charset="0"/>
              </a:rPr>
              <a:t>, the data </a:t>
            </a:r>
            <a:r>
              <a:rPr lang="fr-FR" kern="0" dirty="0" err="1">
                <a:latin typeface="Times New Roman" panose="02020603050405020304" pitchFamily="18" charset="0"/>
                <a:cs typeface="Arial" panose="020B0604020202020204" pitchFamily="34" charset="0"/>
              </a:rPr>
              <a:t>were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inconclusive</a:t>
            </a:r>
            <a:r>
              <a:rPr lang="fr-FR" kern="0" dirty="0">
                <a:latin typeface="Times New Roman" panose="02020603050405020304" pitchFamily="18" charset="0"/>
                <a:cs typeface="Arial" panose="020B0604020202020204" pitchFamily="34" charset="0"/>
              </a:rPr>
              <a:t>."</a:t>
            </a:r>
          </a:p>
          <a:p>
            <a:pPr>
              <a:lnSpc>
                <a:spcPct val="115000"/>
              </a:lnSpc>
              <a:spcAft>
                <a:spcPts val="1000"/>
              </a:spcAf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Rewrite the </a:t>
            </a:r>
            <a:r>
              <a:rPr lang="fr-FR" kern="0" dirty="0" err="1">
                <a:latin typeface="Times New Roman" panose="02020603050405020304" pitchFamily="18" charset="0"/>
                <a:cs typeface="Arial" panose="020B0604020202020204" pitchFamily="34" charset="0"/>
              </a:rPr>
              <a:t>following</a:t>
            </a:r>
            <a:r>
              <a:rPr lang="fr-FR" kern="0" dirty="0">
                <a:latin typeface="Times New Roman" panose="02020603050405020304" pitchFamily="18" charset="0"/>
                <a:cs typeface="Arial" panose="020B0604020202020204" pitchFamily="34" charset="0"/>
              </a:rPr>
              <a:t> simple sentence as a compound sentence:</a:t>
            </a:r>
          </a:p>
          <a:p>
            <a:pPr marL="342900" lvl="0" indent="-342900">
              <a:lnSpc>
                <a:spcPct val="115000"/>
              </a:lnSpc>
              <a:spcAft>
                <a:spcPts val="1000"/>
              </a:spcAft>
              <a:buSzPts val="1000"/>
              <a:buFont typeface="Symbol" panose="05050102010706020507" pitchFamily="18" charset="2"/>
              <a:buChar char=""/>
              <a:tabLst>
                <a:tab pos="4572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researcher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collected</a:t>
            </a:r>
            <a:r>
              <a:rPr lang="fr-FR" kern="0" dirty="0">
                <a:latin typeface="Times New Roman" panose="02020603050405020304" pitchFamily="18" charset="0"/>
                <a:cs typeface="Arial" panose="020B0604020202020204" pitchFamily="34" charset="0"/>
              </a:rPr>
              <a:t> data."</a:t>
            </a:r>
          </a:p>
        </p:txBody>
      </p:sp>
      <p:sp>
        <p:nvSpPr>
          <p:cNvPr id="6" name="ZoneTexte 5">
            <a:extLst>
              <a:ext uri="{FF2B5EF4-FFF2-40B4-BE49-F238E27FC236}">
                <a16:creationId xmlns:a16="http://schemas.microsoft.com/office/drawing/2014/main" id="{DD680271-4C87-EFAE-8D15-5FF90D15E939}"/>
              </a:ext>
            </a:extLst>
          </p:cNvPr>
          <p:cNvSpPr txBox="1"/>
          <p:nvPr/>
        </p:nvSpPr>
        <p:spPr>
          <a:xfrm>
            <a:off x="628649" y="5257109"/>
            <a:ext cx="7113814" cy="369332"/>
          </a:xfrm>
          <a:prstGeom prst="rect">
            <a:avLst/>
          </a:prstGeom>
          <a:noFill/>
        </p:spPr>
        <p:txBody>
          <a:bodyPr wrap="square">
            <a:spAutoFit/>
          </a:bodyPr>
          <a:lstStyle/>
          <a:p>
            <a:r>
              <a:rPr lang="en-US" kern="0" dirty="0">
                <a:latin typeface="Times New Roman" panose="02020603050405020304" pitchFamily="18" charset="0"/>
                <a:cs typeface="Arial" panose="020B0604020202020204" pitchFamily="34" charset="0"/>
              </a:rPr>
              <a:t>"The researcher collected data, and then she analyzed the results."</a:t>
            </a:r>
            <a:endParaRPr lang="fr-FR" kern="0" dirty="0">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9001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ZoneTexte 8">
            <a:extLst>
              <a:ext uri="{FF2B5EF4-FFF2-40B4-BE49-F238E27FC236}">
                <a16:creationId xmlns:a16="http://schemas.microsoft.com/office/drawing/2014/main" id="{513FF9CC-5101-05AC-FF5F-8E9161473A83}"/>
              </a:ext>
            </a:extLst>
          </p:cNvPr>
          <p:cNvSpPr txBox="1"/>
          <p:nvPr/>
        </p:nvSpPr>
        <p:spPr>
          <a:xfrm>
            <a:off x="277964" y="578194"/>
            <a:ext cx="8398203" cy="369332"/>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3. Tenses:</a:t>
            </a:r>
          </a:p>
        </p:txBody>
      </p:sp>
      <p:sp>
        <p:nvSpPr>
          <p:cNvPr id="8" name="ZoneTexte 7">
            <a:extLst>
              <a:ext uri="{FF2B5EF4-FFF2-40B4-BE49-F238E27FC236}">
                <a16:creationId xmlns:a16="http://schemas.microsoft.com/office/drawing/2014/main" id="{DE3D7955-EEA3-6B08-6181-DEC45022CD51}"/>
              </a:ext>
            </a:extLst>
          </p:cNvPr>
          <p:cNvSpPr txBox="1"/>
          <p:nvPr/>
        </p:nvSpPr>
        <p:spPr>
          <a:xfrm>
            <a:off x="108857" y="947526"/>
            <a:ext cx="12361107" cy="3371885"/>
          </a:xfrm>
          <a:prstGeom prst="rect">
            <a:avLst/>
          </a:prstGeom>
          <a:noFill/>
        </p:spPr>
        <p:txBody>
          <a:bodyPr wrap="square">
            <a:spAutoFit/>
          </a:bodyPr>
          <a:lstStyle/>
          <a:p>
            <a:pPr>
              <a:lnSpc>
                <a:spcPct val="150000"/>
              </a:lnSpc>
            </a:pPr>
            <a:r>
              <a:rPr lang="en-US" kern="0" dirty="0">
                <a:latin typeface="Times New Roman" panose="02020603050405020304" pitchFamily="18" charset="0"/>
                <a:cs typeface="Arial" panose="020B0604020202020204" pitchFamily="34" charset="0"/>
              </a:rPr>
              <a:t>They are essential for understanding how to convey the time of an action or event. Understanding tenses is crucial for forming correct and meaningful sentences in English</a:t>
            </a:r>
            <a:r>
              <a:rPr lang="fr-FR" kern="0" dirty="0">
                <a:latin typeface="Times New Roman" panose="02020603050405020304" pitchFamily="18" charset="0"/>
                <a:cs typeface="Arial" panose="020B0604020202020204" pitchFamily="34" charset="0"/>
              </a:rPr>
              <a:t>. </a:t>
            </a:r>
            <a:endParaRPr lang="en-US" b="1" kern="0" dirty="0">
              <a:solidFill>
                <a:srgbClr val="00B0F0"/>
              </a:solidFill>
              <a:latin typeface="Times New Roman" panose="02020603050405020304" pitchFamily="18" charset="0"/>
              <a:cs typeface="Arial" panose="020B0604020202020204" pitchFamily="34" charset="0"/>
            </a:endParaRP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Tenses indicate when an action occurs—past, present, or future.</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They help clarify the timing of actions and events, and they can also express the duration, completion, or frequency of actions.</a:t>
            </a:r>
          </a:p>
          <a:p>
            <a:pPr>
              <a:lnSpc>
                <a:spcPct val="150000"/>
              </a:lnSpc>
            </a:pPr>
            <a:r>
              <a:rPr lang="en-US" b="1" kern="0" dirty="0">
                <a:latin typeface="Times New Roman" panose="02020603050405020304" pitchFamily="18" charset="0"/>
                <a:cs typeface="Arial" panose="020B0604020202020204" pitchFamily="34" charset="0"/>
              </a:rPr>
              <a:t>Examples:</a:t>
            </a:r>
          </a:p>
          <a:p>
            <a:pPr marL="742950" lvl="1" indent="-285750">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Present Simple: </a:t>
            </a:r>
            <a:r>
              <a:rPr lang="en-US" kern="0" dirty="0">
                <a:latin typeface="Times New Roman" panose="02020603050405020304" pitchFamily="18" charset="0"/>
                <a:cs typeface="Arial" panose="020B0604020202020204" pitchFamily="34" charset="0"/>
              </a:rPr>
              <a:t>The cell undergoes division during mitosis</a:t>
            </a:r>
          </a:p>
          <a:p>
            <a:pPr marL="742950" lvl="1" indent="-285750">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Past Simple: </a:t>
            </a:r>
            <a:r>
              <a:rPr lang="en-US" kern="0" dirty="0">
                <a:latin typeface="Times New Roman" panose="02020603050405020304" pitchFamily="18" charset="0"/>
                <a:cs typeface="Arial" panose="020B0604020202020204" pitchFamily="34" charset="0"/>
              </a:rPr>
              <a:t>Researchers discovered a new species of butterfly in 2020</a:t>
            </a:r>
          </a:p>
          <a:p>
            <a:pPr marL="742950" lvl="1" indent="-285750">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Future Simple: </a:t>
            </a:r>
            <a:r>
              <a:rPr lang="en-US" kern="0" dirty="0">
                <a:latin typeface="Times New Roman" panose="02020603050405020304" pitchFamily="18" charset="0"/>
                <a:cs typeface="Arial" panose="020B0604020202020204" pitchFamily="34" charset="0"/>
              </a:rPr>
              <a:t>Scientists will publish their findings next year</a:t>
            </a:r>
            <a:r>
              <a:rPr lang="en-US" dirty="0"/>
              <a:t>.</a:t>
            </a:r>
            <a:endParaRPr lang="en-US" kern="0" dirty="0">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1082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108857" y="283780"/>
            <a:ext cx="12192000" cy="1539909"/>
          </a:xfrm>
          <a:prstGeom prst="rect">
            <a:avLst/>
          </a:prstGeom>
          <a:noFill/>
        </p:spPr>
        <p:txBody>
          <a:bodyPr wrap="square">
            <a:spAutoFit/>
          </a:bodyPr>
          <a:lstStyle/>
          <a:p>
            <a:endParaRPr lang="en-US" dirty="0"/>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1 : </a:t>
            </a:r>
            <a:r>
              <a:rPr lang="fr-FR" kern="0" dirty="0" err="1">
                <a:latin typeface="Times New Roman" panose="02020603050405020304" pitchFamily="18" charset="0"/>
                <a:cs typeface="Arial" panose="020B0604020202020204" pitchFamily="34" charset="0"/>
              </a:rPr>
              <a:t>Identify</a:t>
            </a:r>
            <a:r>
              <a:rPr lang="fr-FR" kern="0" dirty="0">
                <a:latin typeface="Times New Roman" panose="02020603050405020304" pitchFamily="18" charset="0"/>
                <a:cs typeface="Arial" panose="020B0604020202020204" pitchFamily="34" charset="0"/>
              </a:rPr>
              <a:t> parts of speech in the </a:t>
            </a:r>
            <a:r>
              <a:rPr lang="fr-FR" kern="0" dirty="0" err="1">
                <a:latin typeface="Times New Roman" panose="02020603050405020304" pitchFamily="18" charset="0"/>
                <a:cs typeface="Arial" panose="020B0604020202020204" pitchFamily="34" charset="0"/>
              </a:rPr>
              <a:t>following</a:t>
            </a:r>
            <a:r>
              <a:rPr lang="fr-FR" kern="0" dirty="0">
                <a:latin typeface="Times New Roman" panose="02020603050405020304" pitchFamily="18" charset="0"/>
                <a:cs typeface="Arial" panose="020B0604020202020204" pitchFamily="34" charset="0"/>
              </a:rPr>
              <a:t> sentence:</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researcher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quickly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conducted</a:t>
            </a:r>
            <a:r>
              <a:rPr lang="fr-FR" kern="0" dirty="0">
                <a:latin typeface="Times New Roman" panose="02020603050405020304" pitchFamily="18" charset="0"/>
                <a:cs typeface="Arial" panose="020B0604020202020204" pitchFamily="34" charset="0"/>
              </a:rPr>
              <a:t> a </a:t>
            </a:r>
            <a:r>
              <a:rPr lang="fr-FR" kern="0" dirty="0" err="1">
                <a:latin typeface="Times New Roman" panose="02020603050405020304" pitchFamily="18" charset="0"/>
                <a:cs typeface="Arial" panose="020B0604020202020204" pitchFamily="34" charset="0"/>
              </a:rPr>
              <a:t>significant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a:t>
            </a:r>
          </a:p>
          <a:p>
            <a:endParaRPr lang="en-US" dirty="0"/>
          </a:p>
        </p:txBody>
      </p:sp>
      <p:sp>
        <p:nvSpPr>
          <p:cNvPr id="7" name="ZoneTexte 6">
            <a:extLst>
              <a:ext uri="{FF2B5EF4-FFF2-40B4-BE49-F238E27FC236}">
                <a16:creationId xmlns:a16="http://schemas.microsoft.com/office/drawing/2014/main" id="{58CE10E4-6E34-89B8-45F6-CDC024464550}"/>
              </a:ext>
            </a:extLst>
          </p:cNvPr>
          <p:cNvSpPr txBox="1"/>
          <p:nvPr/>
        </p:nvSpPr>
        <p:spPr>
          <a:xfrm>
            <a:off x="108857" y="4495928"/>
            <a:ext cx="7118496" cy="837473"/>
          </a:xfrm>
          <a:prstGeom prst="rect">
            <a:avLst/>
          </a:prstGeom>
          <a:noFill/>
        </p:spPr>
        <p:txBody>
          <a:bodyPr wrap="square">
            <a:spAutoFit/>
          </a:bodyPr>
          <a:lstStyle/>
          <a:p>
            <a:pPr>
              <a:lnSpc>
                <a:spcPct val="115000"/>
              </a:lnSpc>
              <a:spcAft>
                <a:spcPts val="1000"/>
              </a:spcAft>
            </a:pP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Exercise</a:t>
            </a: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 2 :</a:t>
            </a:r>
            <a:r>
              <a:rPr lang="fr-FR" sz="1600" b="1" kern="100" dirty="0">
                <a:latin typeface="Calibri" panose="020F0502020204030204" pitchFamily="34"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Identify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correct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error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following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sentence:</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Neither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of the solutions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were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effective."</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3523146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108857" y="283780"/>
            <a:ext cx="12192000" cy="1539909"/>
          </a:xfrm>
          <a:prstGeom prst="rect">
            <a:avLst/>
          </a:prstGeom>
          <a:noFill/>
        </p:spPr>
        <p:txBody>
          <a:bodyPr wrap="square">
            <a:spAutoFit/>
          </a:bodyPr>
          <a:lstStyle/>
          <a:p>
            <a:endParaRPr lang="en-US" dirty="0"/>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1 : </a:t>
            </a:r>
            <a:r>
              <a:rPr lang="fr-FR" kern="0" dirty="0" err="1">
                <a:latin typeface="Times New Roman" panose="02020603050405020304" pitchFamily="18" charset="0"/>
                <a:cs typeface="Arial" panose="020B0604020202020204" pitchFamily="34" charset="0"/>
              </a:rPr>
              <a:t>Identify</a:t>
            </a:r>
            <a:r>
              <a:rPr lang="fr-FR" kern="0" dirty="0">
                <a:latin typeface="Times New Roman" panose="02020603050405020304" pitchFamily="18" charset="0"/>
                <a:cs typeface="Arial" panose="020B0604020202020204" pitchFamily="34" charset="0"/>
              </a:rPr>
              <a:t> parts of speech in the </a:t>
            </a:r>
            <a:r>
              <a:rPr lang="fr-FR" kern="0" dirty="0" err="1">
                <a:latin typeface="Times New Roman" panose="02020603050405020304" pitchFamily="18" charset="0"/>
                <a:cs typeface="Arial" panose="020B0604020202020204" pitchFamily="34" charset="0"/>
              </a:rPr>
              <a:t>following</a:t>
            </a:r>
            <a:r>
              <a:rPr lang="fr-FR" kern="0" dirty="0">
                <a:latin typeface="Times New Roman" panose="02020603050405020304" pitchFamily="18" charset="0"/>
                <a:cs typeface="Arial" panose="020B0604020202020204" pitchFamily="34" charset="0"/>
              </a:rPr>
              <a:t> sentence:</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researcher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quickly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conducted</a:t>
            </a:r>
            <a:r>
              <a:rPr lang="fr-FR" kern="0" dirty="0">
                <a:latin typeface="Times New Roman" panose="02020603050405020304" pitchFamily="18" charset="0"/>
                <a:cs typeface="Arial" panose="020B0604020202020204" pitchFamily="34" charset="0"/>
              </a:rPr>
              <a:t> a </a:t>
            </a:r>
            <a:r>
              <a:rPr lang="fr-FR" kern="0" dirty="0" err="1">
                <a:latin typeface="Times New Roman" panose="02020603050405020304" pitchFamily="18" charset="0"/>
                <a:cs typeface="Arial" panose="020B0604020202020204" pitchFamily="34" charset="0"/>
              </a:rPr>
              <a:t>significant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a:t>
            </a:r>
          </a:p>
          <a:p>
            <a:endParaRPr lang="en-US" dirty="0"/>
          </a:p>
        </p:txBody>
      </p:sp>
      <p:sp>
        <p:nvSpPr>
          <p:cNvPr id="7" name="ZoneTexte 6">
            <a:extLst>
              <a:ext uri="{FF2B5EF4-FFF2-40B4-BE49-F238E27FC236}">
                <a16:creationId xmlns:a16="http://schemas.microsoft.com/office/drawing/2014/main" id="{58CE10E4-6E34-89B8-45F6-CDC024464550}"/>
              </a:ext>
            </a:extLst>
          </p:cNvPr>
          <p:cNvSpPr txBox="1"/>
          <p:nvPr/>
        </p:nvSpPr>
        <p:spPr>
          <a:xfrm>
            <a:off x="108857" y="4495928"/>
            <a:ext cx="7118496" cy="837473"/>
          </a:xfrm>
          <a:prstGeom prst="rect">
            <a:avLst/>
          </a:prstGeom>
          <a:noFill/>
        </p:spPr>
        <p:txBody>
          <a:bodyPr wrap="square">
            <a:spAutoFit/>
          </a:bodyPr>
          <a:lstStyle/>
          <a:p>
            <a:pPr>
              <a:lnSpc>
                <a:spcPct val="115000"/>
              </a:lnSpc>
              <a:spcAft>
                <a:spcPts val="1000"/>
              </a:spcAft>
            </a:pPr>
            <a:r>
              <a:rPr lang="fr-FR" sz="1800" b="1" kern="0" dirty="0" err="1">
                <a:effectLst/>
                <a:latin typeface="Times New Roman" panose="02020603050405020304" pitchFamily="18" charset="0"/>
                <a:ea typeface="Times New Roman" panose="02020603050405020304" pitchFamily="18" charset="0"/>
                <a:cs typeface="Arial" panose="020B0604020202020204" pitchFamily="34" charset="0"/>
              </a:rPr>
              <a:t>Exercise</a:t>
            </a:r>
            <a:r>
              <a:rPr lang="fr-FR" sz="1800" b="1" kern="0" dirty="0">
                <a:effectLst/>
                <a:latin typeface="Times New Roman" panose="02020603050405020304" pitchFamily="18" charset="0"/>
                <a:ea typeface="Times New Roman" panose="02020603050405020304" pitchFamily="18" charset="0"/>
                <a:cs typeface="Arial" panose="020B0604020202020204" pitchFamily="34" charset="0"/>
              </a:rPr>
              <a:t> 2 :</a:t>
            </a:r>
            <a:r>
              <a:rPr lang="fr-FR" sz="1600" b="1" kern="100" dirty="0">
                <a:latin typeface="Calibri" panose="020F0502020204030204" pitchFamily="34"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Identify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correct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error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following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sentence:</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Neither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of the solutions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were</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effective."</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ZoneTexte 5">
            <a:extLst>
              <a:ext uri="{FF2B5EF4-FFF2-40B4-BE49-F238E27FC236}">
                <a16:creationId xmlns:a16="http://schemas.microsoft.com/office/drawing/2014/main" id="{A6226FA3-C7F3-3F6B-A92A-764046E18708}"/>
              </a:ext>
            </a:extLst>
          </p:cNvPr>
          <p:cNvSpPr txBox="1"/>
          <p:nvPr/>
        </p:nvSpPr>
        <p:spPr>
          <a:xfrm>
            <a:off x="389592" y="5354877"/>
            <a:ext cx="7113814" cy="1278940"/>
          </a:xfrm>
          <a:prstGeom prst="rect">
            <a:avLst/>
          </a:prstGeom>
          <a:noFill/>
        </p:spPr>
        <p:txBody>
          <a:bodyPr wrap="square">
            <a:spAutoFit/>
          </a:bodyPr>
          <a:lstStyle/>
          <a:p>
            <a:pPr lvl="0">
              <a:lnSpc>
                <a:spcPct val="115000"/>
              </a:lnSpc>
              <a:spcAft>
                <a:spcPts val="1000"/>
              </a:spcAft>
              <a:tabLst>
                <a:tab pos="457200" algn="l"/>
              </a:tabLst>
            </a:pPr>
            <a:r>
              <a:rPr lang="fr-FR" b="1" kern="0" dirty="0" err="1">
                <a:latin typeface="Times New Roman" panose="02020603050405020304" pitchFamily="18" charset="0"/>
                <a:cs typeface="Arial" panose="020B0604020202020204" pitchFamily="34" charset="0"/>
              </a:rPr>
              <a:t>Grammar</a:t>
            </a:r>
            <a:r>
              <a:rPr lang="fr-FR" b="1" kern="0" dirty="0">
                <a:latin typeface="Times New Roman" panose="02020603050405020304" pitchFamily="18" charset="0"/>
                <a:cs typeface="Arial" panose="020B0604020202020204" pitchFamily="34" charset="0"/>
              </a:rPr>
              <a:t> </a:t>
            </a:r>
            <a:r>
              <a:rPr lang="fr-FR" b="1" kern="0" dirty="0" err="1">
                <a:latin typeface="Times New Roman" panose="02020603050405020304" pitchFamily="18" charset="0"/>
                <a:cs typeface="Arial" panose="020B0604020202020204" pitchFamily="34" charset="0"/>
              </a:rPr>
              <a:t>Error</a:t>
            </a:r>
            <a:r>
              <a:rPr lang="fr-FR" b="1" kern="0" dirty="0">
                <a:latin typeface="Times New Roman" panose="02020603050405020304" pitchFamily="18" charset="0"/>
                <a:cs typeface="Arial" panose="020B0604020202020204" pitchFamily="34" charset="0"/>
              </a:rPr>
              <a:t>:</a:t>
            </a:r>
          </a:p>
          <a:p>
            <a:pPr lvl="0">
              <a:lnSpc>
                <a:spcPct val="115000"/>
              </a:lnSpc>
              <a:spcAft>
                <a:spcPts val="1000"/>
              </a:spcAft>
              <a:tabLst>
                <a:tab pos="457200" algn="l"/>
              </a:tabLst>
            </a:pP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Neither</a:t>
            </a:r>
            <a:r>
              <a:rPr lang="fr-FR" kern="0" dirty="0">
                <a:latin typeface="Times New Roman" panose="02020603050405020304" pitchFamily="18" charset="0"/>
                <a:cs typeface="Arial" panose="020B0604020202020204" pitchFamily="34" charset="0"/>
              </a:rPr>
              <a:t> of the solutions </a:t>
            </a:r>
            <a:r>
              <a:rPr lang="fr-FR" b="1" kern="0" dirty="0" err="1">
                <a:solidFill>
                  <a:srgbClr val="FF0000"/>
                </a:solidFill>
                <a:latin typeface="Times New Roman" panose="02020603050405020304" pitchFamily="18" charset="0"/>
                <a:cs typeface="Arial" panose="020B0604020202020204" pitchFamily="34" charset="0"/>
              </a:rPr>
              <a:t>were</a:t>
            </a:r>
            <a:r>
              <a:rPr lang="fr-FR" b="1" kern="0" dirty="0">
                <a:solidFill>
                  <a:srgbClr val="FF0000"/>
                </a:solidFill>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efective</a:t>
            </a:r>
            <a:endParaRPr lang="fr-FR" b="1"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latin typeface="Times New Roman" panose="02020603050405020304" pitchFamily="18" charset="0"/>
                <a:cs typeface="Arial" panose="020B0604020202020204" pitchFamily="34" charset="0"/>
              </a:rPr>
              <a:t>Correct: </a:t>
            </a:r>
            <a:r>
              <a:rPr lang="fr-FR" kern="0" dirty="0">
                <a:latin typeface="Times New Roman" panose="02020603050405020304" pitchFamily="18" charset="0"/>
                <a:cs typeface="Arial" panose="020B0604020202020204" pitchFamily="34" charset="0"/>
              </a:rPr>
              <a:t>"</a:t>
            </a:r>
            <a:r>
              <a:rPr lang="fr-FR" kern="0" dirty="0" err="1">
                <a:latin typeface="Times New Roman" panose="02020603050405020304" pitchFamily="18" charset="0"/>
                <a:cs typeface="Arial" panose="020B0604020202020204" pitchFamily="34" charset="0"/>
              </a:rPr>
              <a:t>Neither</a:t>
            </a:r>
            <a:r>
              <a:rPr lang="fr-FR" kern="0" dirty="0">
                <a:latin typeface="Times New Roman" panose="02020603050405020304" pitchFamily="18" charset="0"/>
                <a:cs typeface="Arial" panose="020B0604020202020204" pitchFamily="34" charset="0"/>
              </a:rPr>
              <a:t> of the solutions </a:t>
            </a:r>
            <a:r>
              <a:rPr lang="fr-FR" b="1" kern="0" dirty="0" err="1">
                <a:solidFill>
                  <a:srgbClr val="00B050"/>
                </a:solidFill>
                <a:latin typeface="Times New Roman" panose="02020603050405020304" pitchFamily="18" charset="0"/>
                <a:cs typeface="Arial" panose="020B0604020202020204" pitchFamily="34" charset="0"/>
              </a:rPr>
              <a:t>was</a:t>
            </a:r>
            <a:r>
              <a:rPr lang="fr-FR" kern="0" dirty="0">
                <a:latin typeface="Times New Roman" panose="02020603050405020304" pitchFamily="18" charset="0"/>
                <a:cs typeface="Arial" panose="020B0604020202020204" pitchFamily="34" charset="0"/>
              </a:rPr>
              <a:t> effective."</a:t>
            </a:r>
          </a:p>
        </p:txBody>
      </p:sp>
      <p:sp>
        <p:nvSpPr>
          <p:cNvPr id="9" name="ZoneTexte 8">
            <a:extLst>
              <a:ext uri="{FF2B5EF4-FFF2-40B4-BE49-F238E27FC236}">
                <a16:creationId xmlns:a16="http://schemas.microsoft.com/office/drawing/2014/main" id="{C531F035-1293-23EC-AC6E-E25E47C39EE5}"/>
              </a:ext>
            </a:extLst>
          </p:cNvPr>
          <p:cNvSpPr txBox="1"/>
          <p:nvPr/>
        </p:nvSpPr>
        <p:spPr>
          <a:xfrm>
            <a:off x="917549" y="1384465"/>
            <a:ext cx="7113814" cy="3959674"/>
          </a:xfrm>
          <a:prstGeom prst="rect">
            <a:avLst/>
          </a:prstGeom>
          <a:noFill/>
        </p:spPr>
        <p:txBody>
          <a:bodyPr wrap="square">
            <a:spAutoFit/>
          </a:bodyPr>
          <a:lstStyle/>
          <a:p>
            <a:pPr lvl="0">
              <a:lnSpc>
                <a:spcPct val="115000"/>
              </a:lnSpc>
              <a:spcAft>
                <a:spcPts val="1000"/>
              </a:spcAft>
              <a:tabLst>
                <a:tab pos="457200" algn="l"/>
              </a:tabLst>
            </a:pPr>
            <a:r>
              <a:rPr lang="fr-FR" b="1" kern="0" dirty="0">
                <a:latin typeface="Times New Roman" panose="02020603050405020304" pitchFamily="18" charset="0"/>
                <a:cs typeface="Arial" panose="020B0604020202020204" pitchFamily="34" charset="0"/>
              </a:rPr>
              <a:t>Parts of Speech:</a:t>
            </a:r>
          </a:p>
          <a:p>
            <a:pPr marL="742950" lvl="1" indent="-285750">
              <a:lnSpc>
                <a:spcPct val="115000"/>
              </a:lnSpc>
              <a:spcAft>
                <a:spcPts val="1000"/>
              </a:spcAft>
              <a:buSzPts val="1000"/>
              <a:buFont typeface="Courier New" panose="02070309020205020404" pitchFamily="49" charset="0"/>
              <a:buChar char="o"/>
              <a:tabLst>
                <a:tab pos="914400" algn="l"/>
              </a:tabLst>
            </a:pPr>
            <a:r>
              <a:rPr lang="fr-FR" kern="0" dirty="0" err="1">
                <a:latin typeface="Times New Roman" panose="02020603050405020304" pitchFamily="18" charset="0"/>
                <a:cs typeface="Arial" panose="020B0604020202020204" pitchFamily="34" charset="0"/>
              </a:rPr>
              <a:t>Researcher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noun</a:t>
            </a:r>
            <a:endParaRPr lang="fr-FR"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kern="0" dirty="0" err="1">
                <a:latin typeface="Times New Roman" panose="02020603050405020304" pitchFamily="18" charset="0"/>
                <a:cs typeface="Arial" panose="020B0604020202020204" pitchFamily="34" charset="0"/>
              </a:rPr>
              <a:t>Quickly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adverb</a:t>
            </a:r>
            <a:endParaRPr lang="fr-FR"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kern="0" dirty="0" err="1">
                <a:latin typeface="Times New Roman" panose="02020603050405020304" pitchFamily="18" charset="0"/>
                <a:cs typeface="Arial" panose="020B0604020202020204" pitchFamily="34" charset="0"/>
              </a:rPr>
              <a:t>Analyzed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verb</a:t>
            </a:r>
            <a:endParaRPr lang="fr-FR"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kern="0" dirty="0">
                <a:latin typeface="Times New Roman" panose="02020603050405020304" pitchFamily="18" charset="0"/>
                <a:cs typeface="Arial" panose="020B0604020202020204" pitchFamily="34" charset="0"/>
              </a:rPr>
              <a:t>A : </a:t>
            </a:r>
            <a:r>
              <a:rPr lang="fr-FR" kern="0" dirty="0" err="1">
                <a:latin typeface="Times New Roman" panose="02020603050405020304" pitchFamily="18" charset="0"/>
                <a:cs typeface="Arial" panose="020B0604020202020204" pitchFamily="34" charset="0"/>
              </a:rPr>
              <a:t>determiner</a:t>
            </a:r>
            <a:r>
              <a:rPr lang="fr-FR" kern="0" dirty="0">
                <a:latin typeface="Times New Roman" panose="02020603050405020304" pitchFamily="18" charset="0"/>
                <a:cs typeface="Arial" panose="020B0604020202020204" pitchFamily="34" charset="0"/>
              </a:rPr>
              <a:t> (article)</a:t>
            </a:r>
          </a:p>
          <a:p>
            <a:pPr marL="742950" lvl="1" indent="-285750">
              <a:lnSpc>
                <a:spcPct val="115000"/>
              </a:lnSpc>
              <a:spcAft>
                <a:spcPts val="1000"/>
              </a:spcAft>
              <a:buSzPts val="1000"/>
              <a:buFont typeface="Courier New" panose="02070309020205020404" pitchFamily="49" charset="0"/>
              <a:buChar char="o"/>
              <a:tabLst>
                <a:tab pos="914400" algn="l"/>
              </a:tabLst>
            </a:pPr>
            <a:r>
              <a:rPr lang="fr-FR" kern="0" dirty="0" err="1">
                <a:latin typeface="Times New Roman" panose="02020603050405020304" pitchFamily="18" charset="0"/>
                <a:cs typeface="Arial" panose="020B0604020202020204" pitchFamily="34" charset="0"/>
              </a:rPr>
              <a:t>Significant</a:t>
            </a:r>
            <a:r>
              <a:rPr lang="fr-FR" kern="0" dirty="0">
                <a:latin typeface="Times New Roman" panose="02020603050405020304" pitchFamily="18" charset="0"/>
                <a:cs typeface="Arial" panose="020B0604020202020204" pitchFamily="34" charset="0"/>
              </a:rPr>
              <a:t>: adjective</a:t>
            </a:r>
          </a:p>
          <a:p>
            <a:pPr marL="742950" lvl="1" indent="-285750">
              <a:lnSpc>
                <a:spcPct val="115000"/>
              </a:lnSpc>
              <a:spcAft>
                <a:spcPts val="1000"/>
              </a:spcAft>
              <a:buSzPts val="1000"/>
              <a:buFont typeface="Courier New" panose="02070309020205020404" pitchFamily="49" charset="0"/>
              <a:buChar char="o"/>
              <a:tabLst>
                <a:tab pos="914400" algn="l"/>
              </a:tabLst>
            </a:pPr>
            <a:r>
              <a:rPr lang="fr-FR" kern="0" dirty="0" err="1">
                <a:latin typeface="Times New Roman" panose="02020603050405020304" pitchFamily="18" charset="0"/>
                <a:cs typeface="Arial" panose="020B0604020202020204" pitchFamily="34" charset="0"/>
              </a:rPr>
              <a:t>Experiment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noun</a:t>
            </a:r>
            <a:endParaRPr lang="fr-FR"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endParaRPr lang="fr-FR" kern="0" dirty="0">
              <a:latin typeface="Times New Roman" panose="02020603050405020304" pitchFamily="18" charset="0"/>
              <a:cs typeface="Arial" panose="020B060402020202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endParaRPr lang="fr-FR" kern="0" dirty="0">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1776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additive="base">
                                        <p:cTn id="7"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 calcmode="lin" valueType="num">
                                      <p:cBhvr additive="base">
                                        <p:cTn id="11" dur="500" fill="hold"/>
                                        <p:tgtEl>
                                          <p:spTgt spid="9">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 calcmode="lin" valueType="num">
                                      <p:cBhvr additive="base">
                                        <p:cTn id="15" dur="500" fill="hold"/>
                                        <p:tgtEl>
                                          <p:spTgt spid="9">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 calcmode="lin" valueType="num">
                                      <p:cBhvr additive="base">
                                        <p:cTn id="19" dur="500" fill="hold"/>
                                        <p:tgtEl>
                                          <p:spTgt spid="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anim calcmode="lin" valueType="num">
                                      <p:cBhvr additive="base">
                                        <p:cTn id="23" dur="500" fill="hold"/>
                                        <p:tgtEl>
                                          <p:spTgt spid="9">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 calcmode="lin" valueType="num">
                                      <p:cBhvr additive="base">
                                        <p:cTn id="27" dur="500" fill="hold"/>
                                        <p:tgtEl>
                                          <p:spTgt spid="9">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9">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anim calcmode="lin" valueType="num">
                                      <p:cBhvr additive="base">
                                        <p:cTn id="31" dur="500" fill="hold"/>
                                        <p:tgtEl>
                                          <p:spTgt spid="9">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6">
                                            <p:txEl>
                                              <p:pRg st="1" end="1"/>
                                            </p:txEl>
                                          </p:spTgt>
                                        </p:tgtEl>
                                        <p:attrNameLst>
                                          <p:attrName>style.visibility</p:attrName>
                                        </p:attrNameLst>
                                      </p:cBhvr>
                                      <p:to>
                                        <p:strVal val="visible"/>
                                      </p:to>
                                    </p:set>
                                    <p:anim calcmode="lin" valueType="num">
                                      <p:cBhvr additive="base">
                                        <p:cTn id="4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6">
                                            <p:txEl>
                                              <p:pRg st="2" end="2"/>
                                            </p:txEl>
                                          </p:spTgt>
                                        </p:tgtEl>
                                        <p:attrNameLst>
                                          <p:attrName>style.visibility</p:attrName>
                                        </p:attrNameLst>
                                      </p:cBhvr>
                                      <p:to>
                                        <p:strVal val="visible"/>
                                      </p:to>
                                    </p:set>
                                    <p:anim calcmode="lin" valueType="num">
                                      <p:cBhvr additive="base">
                                        <p:cTn id="4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202018" y="579277"/>
            <a:ext cx="12192000" cy="1981568"/>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4. Phonetics, </a:t>
            </a:r>
            <a:r>
              <a:rPr lang="fr-FR" b="1" kern="0" dirty="0" err="1">
                <a:solidFill>
                  <a:srgbClr val="00B0F0"/>
                </a:solidFill>
                <a:latin typeface="Times New Roman" panose="02020603050405020304" pitchFamily="18" charset="0"/>
                <a:cs typeface="Arial" panose="020B0604020202020204" pitchFamily="34" charset="0"/>
              </a:rPr>
              <a:t>Spelling</a:t>
            </a:r>
            <a:r>
              <a:rPr lang="fr-FR" b="1" kern="0" dirty="0">
                <a:solidFill>
                  <a:srgbClr val="00B0F0"/>
                </a:solidFill>
                <a:latin typeface="Times New Roman" panose="02020603050405020304" pitchFamily="18" charset="0"/>
                <a:cs typeface="Arial" panose="020B0604020202020204" pitchFamily="34" charset="0"/>
              </a:rPr>
              <a:t> and </a:t>
            </a:r>
            <a:r>
              <a:rPr lang="en-US" b="1" kern="0" dirty="0">
                <a:solidFill>
                  <a:srgbClr val="00B0F0"/>
                </a:solidFill>
                <a:latin typeface="Times New Roman" panose="02020603050405020304" pitchFamily="18" charset="0"/>
                <a:cs typeface="Arial" panose="020B0604020202020204" pitchFamily="34" charset="0"/>
              </a:rPr>
              <a:t>Pronunciation</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The correct way to pronounce words.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Phonetics: Understand the sounds of English. Each letter or combination of letters can have different sounds.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Good pronunciation helps in being understood and avoiding misunderstandings.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 </a:t>
            </a:r>
            <a:r>
              <a:rPr lang="en-US" b="1" kern="0" dirty="0">
                <a:latin typeface="Times New Roman" panose="02020603050405020304" pitchFamily="18" charset="0"/>
                <a:cs typeface="Arial" panose="020B0604020202020204" pitchFamily="34" charset="0"/>
              </a:rPr>
              <a:t>Example</a:t>
            </a:r>
            <a:r>
              <a:rPr lang="en-US" kern="0" dirty="0">
                <a:latin typeface="Times New Roman" panose="02020603050405020304" pitchFamily="18" charset="0"/>
                <a:cs typeface="Arial" panose="020B0604020202020204" pitchFamily="34" charset="0"/>
              </a:rPr>
              <a:t> :The difference between "ship" (/</a:t>
            </a:r>
            <a:r>
              <a:rPr lang="en-US" kern="0" dirty="0" err="1">
                <a:latin typeface="Times New Roman" panose="02020603050405020304" pitchFamily="18" charset="0"/>
                <a:cs typeface="Arial" panose="020B0604020202020204" pitchFamily="34" charset="0"/>
              </a:rPr>
              <a:t>ʃɪp</a:t>
            </a:r>
            <a:r>
              <a:rPr lang="en-US" kern="0" dirty="0">
                <a:latin typeface="Times New Roman" panose="02020603050405020304" pitchFamily="18" charset="0"/>
                <a:cs typeface="Arial" panose="020B0604020202020204" pitchFamily="34" charset="0"/>
              </a:rPr>
              <a:t>/) and "sheep" (/</a:t>
            </a:r>
            <a:r>
              <a:rPr lang="en-US" kern="0" dirty="0" err="1">
                <a:latin typeface="Times New Roman" panose="02020603050405020304" pitchFamily="18" charset="0"/>
                <a:cs typeface="Arial" panose="020B0604020202020204" pitchFamily="34" charset="0"/>
              </a:rPr>
              <a:t>ʃiːp</a:t>
            </a:r>
            <a:r>
              <a:rPr lang="en-US" kern="0" dirty="0">
                <a:latin typeface="Times New Roman" panose="02020603050405020304" pitchFamily="18" charset="0"/>
                <a:cs typeface="Arial" panose="020B0604020202020204" pitchFamily="34" charset="0"/>
              </a:rPr>
              <a:t>/).</a:t>
            </a:r>
          </a:p>
        </p:txBody>
      </p:sp>
      <p:sp>
        <p:nvSpPr>
          <p:cNvPr id="6" name="ZoneTexte 5">
            <a:extLst>
              <a:ext uri="{FF2B5EF4-FFF2-40B4-BE49-F238E27FC236}">
                <a16:creationId xmlns:a16="http://schemas.microsoft.com/office/drawing/2014/main" id="{088013E2-0CF4-C72E-A51B-8EE737261112}"/>
              </a:ext>
            </a:extLst>
          </p:cNvPr>
          <p:cNvSpPr txBox="1"/>
          <p:nvPr/>
        </p:nvSpPr>
        <p:spPr>
          <a:xfrm>
            <a:off x="202018" y="2789530"/>
            <a:ext cx="7118496" cy="1278940"/>
          </a:xfrm>
          <a:prstGeom prst="rect">
            <a:avLst/>
          </a:prstGeom>
          <a:noFill/>
        </p:spPr>
        <p:txBody>
          <a:bodyPr wrap="square">
            <a:spAutoFit/>
          </a:bodyPr>
          <a:lstStyle/>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Correct the </a:t>
            </a:r>
            <a:r>
              <a:rPr lang="fr-FR" kern="0" dirty="0" err="1">
                <a:latin typeface="Times New Roman" panose="02020603050405020304" pitchFamily="18" charset="0"/>
                <a:cs typeface="Arial" panose="020B0604020202020204" pitchFamily="34" charset="0"/>
              </a:rPr>
              <a:t>misspelled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words</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resarcher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conducted</a:t>
            </a:r>
            <a:r>
              <a:rPr lang="fr-FR" kern="0" dirty="0">
                <a:latin typeface="Times New Roman" panose="02020603050405020304" pitchFamily="18" charset="0"/>
                <a:cs typeface="Arial" panose="020B0604020202020204" pitchFamily="34" charset="0"/>
              </a:rPr>
              <a:t> the </a:t>
            </a:r>
            <a:r>
              <a:rPr lang="fr-FR" kern="0" dirty="0" err="1">
                <a:latin typeface="Times New Roman" panose="02020603050405020304" pitchFamily="18" charset="0"/>
                <a:cs typeface="Arial" panose="020B0604020202020204" pitchFamily="34" charset="0"/>
              </a:rPr>
              <a:t>experement</a:t>
            </a:r>
            <a:r>
              <a:rPr lang="fr-FR" kern="0" dirty="0">
                <a:latin typeface="Times New Roman" panose="02020603050405020304" pitchFamily="18" charset="0"/>
                <a:cs typeface="Arial" panose="020B0604020202020204" pitchFamily="34" charset="0"/>
              </a:rPr>
              <a:t>."</a:t>
            </a:r>
          </a:p>
          <a:p>
            <a:pPr lvl="2">
              <a:lnSpc>
                <a:spcPct val="115000"/>
              </a:lnSpc>
              <a:spcAft>
                <a:spcPts val="1000"/>
              </a:spcAft>
              <a:buSzPts val="1000"/>
              <a:tabLst>
                <a:tab pos="1371600" algn="l"/>
              </a:tabLst>
            </a:pPr>
            <a:endParaRPr lang="fr-FR" kern="0" dirty="0">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434116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202018" y="579277"/>
            <a:ext cx="12192000" cy="1981568"/>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4. Phonetics, </a:t>
            </a:r>
            <a:r>
              <a:rPr lang="fr-FR" b="1" kern="0" dirty="0" err="1">
                <a:solidFill>
                  <a:srgbClr val="00B0F0"/>
                </a:solidFill>
                <a:latin typeface="Times New Roman" panose="02020603050405020304" pitchFamily="18" charset="0"/>
                <a:cs typeface="Arial" panose="020B0604020202020204" pitchFamily="34" charset="0"/>
              </a:rPr>
              <a:t>Spelling</a:t>
            </a:r>
            <a:r>
              <a:rPr lang="fr-FR" b="1" kern="0" dirty="0">
                <a:solidFill>
                  <a:srgbClr val="00B0F0"/>
                </a:solidFill>
                <a:latin typeface="Times New Roman" panose="02020603050405020304" pitchFamily="18" charset="0"/>
                <a:cs typeface="Arial" panose="020B0604020202020204" pitchFamily="34" charset="0"/>
              </a:rPr>
              <a:t> and </a:t>
            </a:r>
            <a:r>
              <a:rPr lang="en-US" b="1" kern="0" dirty="0">
                <a:solidFill>
                  <a:srgbClr val="00B0F0"/>
                </a:solidFill>
                <a:latin typeface="Times New Roman" panose="02020603050405020304" pitchFamily="18" charset="0"/>
                <a:cs typeface="Arial" panose="020B0604020202020204" pitchFamily="34" charset="0"/>
              </a:rPr>
              <a:t>Pronunciation</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The correct way to pronounce words.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Phonetics: Understand the sounds of English. Each letter or combination of letters can have different sounds.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Good pronunciation helps in being understood and avoiding misunderstandings.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 </a:t>
            </a:r>
            <a:r>
              <a:rPr lang="en-US" b="1" kern="0" dirty="0">
                <a:latin typeface="Times New Roman" panose="02020603050405020304" pitchFamily="18" charset="0"/>
                <a:cs typeface="Arial" panose="020B0604020202020204" pitchFamily="34" charset="0"/>
              </a:rPr>
              <a:t>Example</a:t>
            </a:r>
            <a:r>
              <a:rPr lang="en-US" kern="0" dirty="0">
                <a:latin typeface="Times New Roman" panose="02020603050405020304" pitchFamily="18" charset="0"/>
                <a:cs typeface="Arial" panose="020B0604020202020204" pitchFamily="34" charset="0"/>
              </a:rPr>
              <a:t> :The difference between "ship" (/</a:t>
            </a:r>
            <a:r>
              <a:rPr lang="en-US" kern="0" dirty="0" err="1">
                <a:latin typeface="Times New Roman" panose="02020603050405020304" pitchFamily="18" charset="0"/>
                <a:cs typeface="Arial" panose="020B0604020202020204" pitchFamily="34" charset="0"/>
              </a:rPr>
              <a:t>ʃɪp</a:t>
            </a:r>
            <a:r>
              <a:rPr lang="en-US" kern="0" dirty="0">
                <a:latin typeface="Times New Roman" panose="02020603050405020304" pitchFamily="18" charset="0"/>
                <a:cs typeface="Arial" panose="020B0604020202020204" pitchFamily="34" charset="0"/>
              </a:rPr>
              <a:t>/) and "sheep" (/</a:t>
            </a:r>
            <a:r>
              <a:rPr lang="en-US" kern="0" dirty="0" err="1">
                <a:latin typeface="Times New Roman" panose="02020603050405020304" pitchFamily="18" charset="0"/>
                <a:cs typeface="Arial" panose="020B0604020202020204" pitchFamily="34" charset="0"/>
              </a:rPr>
              <a:t>ʃiːp</a:t>
            </a:r>
            <a:r>
              <a:rPr lang="en-US" kern="0" dirty="0">
                <a:latin typeface="Times New Roman" panose="02020603050405020304" pitchFamily="18" charset="0"/>
                <a:cs typeface="Arial" panose="020B0604020202020204" pitchFamily="34" charset="0"/>
              </a:rPr>
              <a:t>/).</a:t>
            </a:r>
          </a:p>
        </p:txBody>
      </p:sp>
      <p:sp>
        <p:nvSpPr>
          <p:cNvPr id="6" name="ZoneTexte 5">
            <a:extLst>
              <a:ext uri="{FF2B5EF4-FFF2-40B4-BE49-F238E27FC236}">
                <a16:creationId xmlns:a16="http://schemas.microsoft.com/office/drawing/2014/main" id="{088013E2-0CF4-C72E-A51B-8EE737261112}"/>
              </a:ext>
            </a:extLst>
          </p:cNvPr>
          <p:cNvSpPr txBox="1"/>
          <p:nvPr/>
        </p:nvSpPr>
        <p:spPr>
          <a:xfrm>
            <a:off x="202018" y="2789530"/>
            <a:ext cx="7118496" cy="1278940"/>
          </a:xfrm>
          <a:prstGeom prst="rect">
            <a:avLst/>
          </a:prstGeom>
          <a:noFill/>
        </p:spPr>
        <p:txBody>
          <a:bodyPr wrap="square">
            <a:spAutoFit/>
          </a:bodyPr>
          <a:lstStyle/>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latin typeface="Times New Roman" panose="02020603050405020304" pitchFamily="18" charset="0"/>
                <a:cs typeface="Arial" panose="020B0604020202020204" pitchFamily="34" charset="0"/>
              </a:rPr>
              <a:t>Exercise</a:t>
            </a:r>
            <a:r>
              <a:rPr lang="fr-FR" b="1" kern="0" dirty="0">
                <a:latin typeface="Times New Roman" panose="02020603050405020304" pitchFamily="18" charset="0"/>
                <a:cs typeface="Arial" panose="020B0604020202020204" pitchFamily="34" charset="0"/>
              </a:rPr>
              <a:t>: </a:t>
            </a:r>
            <a:r>
              <a:rPr lang="fr-FR" kern="0" dirty="0">
                <a:latin typeface="Times New Roman" panose="02020603050405020304" pitchFamily="18" charset="0"/>
                <a:cs typeface="Arial" panose="020B0604020202020204" pitchFamily="34" charset="0"/>
              </a:rPr>
              <a:t>Correct the </a:t>
            </a:r>
            <a:r>
              <a:rPr lang="fr-FR" kern="0" dirty="0" err="1">
                <a:latin typeface="Times New Roman" panose="02020603050405020304" pitchFamily="18" charset="0"/>
                <a:cs typeface="Arial" panose="020B0604020202020204" pitchFamily="34" charset="0"/>
              </a:rPr>
              <a:t>misspelled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words</a:t>
            </a:r>
            <a:r>
              <a:rPr lang="fr-FR" kern="0" dirty="0">
                <a:latin typeface="Times New Roman" panose="02020603050405020304" pitchFamily="18" charset="0"/>
                <a:cs typeface="Arial" panose="020B0604020202020204" pitchFamily="34" charset="0"/>
              </a:rPr>
              <a:t>:</a:t>
            </a: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resarcher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conducted</a:t>
            </a:r>
            <a:r>
              <a:rPr lang="fr-FR" kern="0" dirty="0">
                <a:latin typeface="Times New Roman" panose="02020603050405020304" pitchFamily="18" charset="0"/>
                <a:cs typeface="Arial" panose="020B0604020202020204" pitchFamily="34" charset="0"/>
              </a:rPr>
              <a:t> the </a:t>
            </a:r>
            <a:r>
              <a:rPr lang="fr-FR" kern="0" dirty="0" err="1">
                <a:latin typeface="Times New Roman" panose="02020603050405020304" pitchFamily="18" charset="0"/>
                <a:cs typeface="Arial" panose="020B0604020202020204" pitchFamily="34" charset="0"/>
              </a:rPr>
              <a:t>experement</a:t>
            </a:r>
            <a:r>
              <a:rPr lang="fr-FR" kern="0" dirty="0">
                <a:latin typeface="Times New Roman" panose="02020603050405020304" pitchFamily="18" charset="0"/>
                <a:cs typeface="Arial" panose="020B0604020202020204" pitchFamily="34" charset="0"/>
              </a:rPr>
              <a:t>."</a:t>
            </a:r>
          </a:p>
          <a:p>
            <a:pPr lvl="2">
              <a:lnSpc>
                <a:spcPct val="115000"/>
              </a:lnSpc>
              <a:spcAft>
                <a:spcPts val="1000"/>
              </a:spcAft>
              <a:buSzPts val="1000"/>
              <a:tabLst>
                <a:tab pos="1371600" algn="l"/>
              </a:tabLst>
            </a:pPr>
            <a:endParaRPr lang="fr-FR" kern="0" dirty="0">
              <a:latin typeface="Times New Roman" panose="02020603050405020304" pitchFamily="18" charset="0"/>
              <a:cs typeface="Arial" panose="020B0604020202020204" pitchFamily="34" charset="0"/>
            </a:endParaRPr>
          </a:p>
        </p:txBody>
      </p:sp>
      <p:sp>
        <p:nvSpPr>
          <p:cNvPr id="3" name="ZoneTexte 2">
            <a:extLst>
              <a:ext uri="{FF2B5EF4-FFF2-40B4-BE49-F238E27FC236}">
                <a16:creationId xmlns:a16="http://schemas.microsoft.com/office/drawing/2014/main" id="{8230CE64-475B-6B19-EA8A-AFD2DD85A1D9}"/>
              </a:ext>
            </a:extLst>
          </p:cNvPr>
          <p:cNvSpPr txBox="1"/>
          <p:nvPr/>
        </p:nvSpPr>
        <p:spPr>
          <a:xfrm>
            <a:off x="903515" y="3860369"/>
            <a:ext cx="8284028" cy="873572"/>
          </a:xfrm>
          <a:prstGeom prst="rect">
            <a:avLst/>
          </a:prstGeom>
          <a:noFill/>
        </p:spPr>
        <p:txBody>
          <a:bodyPr wrap="square" rtlCol="0">
            <a:spAutoFit/>
          </a:bodyPr>
          <a:lstStyle/>
          <a:p>
            <a:pPr>
              <a:lnSpc>
                <a:spcPct val="150000"/>
              </a:lnSpc>
            </a:pPr>
            <a:r>
              <a:rPr lang="fr-FR" b="1" kern="0" dirty="0" err="1">
                <a:latin typeface="Times New Roman" panose="02020603050405020304" pitchFamily="18" charset="0"/>
                <a:cs typeface="Arial" panose="020B0604020202020204" pitchFamily="34" charset="0"/>
              </a:rPr>
              <a:t>Answers</a:t>
            </a:r>
            <a:r>
              <a:rPr lang="fr-FR" b="1" kern="0" dirty="0">
                <a:latin typeface="Times New Roman" panose="02020603050405020304" pitchFamily="18" charset="0"/>
                <a:cs typeface="Arial" panose="020B0604020202020204" pitchFamily="34" charset="0"/>
              </a:rPr>
              <a:t> :</a:t>
            </a:r>
          </a:p>
          <a:p>
            <a:pPr>
              <a:lnSpc>
                <a:spcPct val="150000"/>
              </a:lnSpc>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res</a:t>
            </a:r>
            <a:r>
              <a:rPr lang="fr-FR" b="1" kern="0" dirty="0" err="1">
                <a:solidFill>
                  <a:srgbClr val="00B050"/>
                </a:solidFill>
                <a:latin typeface="Times New Roman" panose="02020603050405020304" pitchFamily="18" charset="0"/>
                <a:cs typeface="Arial" panose="020B0604020202020204" pitchFamily="34" charset="0"/>
              </a:rPr>
              <a:t>ea</a:t>
            </a:r>
            <a:r>
              <a:rPr lang="fr-FR" kern="0" dirty="0" err="1">
                <a:latin typeface="Times New Roman" panose="02020603050405020304" pitchFamily="18" charset="0"/>
                <a:cs typeface="Arial" panose="020B0604020202020204" pitchFamily="34" charset="0"/>
              </a:rPr>
              <a:t>rcher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conducted</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thhe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exper</a:t>
            </a:r>
            <a:r>
              <a:rPr lang="fr-FR" b="1" kern="0" dirty="0" err="1">
                <a:solidFill>
                  <a:srgbClr val="00B050"/>
                </a:solidFill>
                <a:latin typeface="Times New Roman" panose="02020603050405020304" pitchFamily="18" charset="0"/>
                <a:cs typeface="Arial" panose="020B0604020202020204" pitchFamily="34" charset="0"/>
              </a:rPr>
              <a:t>i</a:t>
            </a:r>
            <a:r>
              <a:rPr lang="fr-FR" kern="0" dirty="0" err="1">
                <a:latin typeface="Times New Roman" panose="02020603050405020304" pitchFamily="18" charset="0"/>
                <a:cs typeface="Arial" panose="020B0604020202020204" pitchFamily="34" charset="0"/>
              </a:rPr>
              <a:t>ment</a:t>
            </a:r>
            <a:endParaRPr lang="fr-FR" kern="0" dirty="0">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26689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202018" y="579277"/>
            <a:ext cx="12192000" cy="1566070"/>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5. Listening Skills</a:t>
            </a:r>
            <a:r>
              <a:rPr lang="en-US" b="1" dirty="0">
                <a:solidFill>
                  <a:srgbClr val="00B0F0"/>
                </a:solidFill>
              </a:rPr>
              <a:t>    </a:t>
            </a:r>
          </a:p>
          <a:p>
            <a:pPr>
              <a:lnSpc>
                <a:spcPct val="150000"/>
              </a:lnSpc>
            </a:pPr>
            <a:r>
              <a:rPr lang="en-US" kern="0" dirty="0">
                <a:latin typeface="Times New Roman" panose="02020603050405020304" pitchFamily="18" charset="0"/>
                <a:cs typeface="Arial" panose="020B0604020202020204" pitchFamily="34" charset="0"/>
              </a:rPr>
              <a:t>The ability to listen to and understand spoken language.</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Involves active listening and the ability to follow conversations.</a:t>
            </a:r>
          </a:p>
          <a:p>
            <a:pPr>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Listening to a podcast and summarizing the main ideas.</a:t>
            </a:r>
          </a:p>
        </p:txBody>
      </p:sp>
      <p:sp>
        <p:nvSpPr>
          <p:cNvPr id="6" name="ZoneTexte 5">
            <a:extLst>
              <a:ext uri="{FF2B5EF4-FFF2-40B4-BE49-F238E27FC236}">
                <a16:creationId xmlns:a16="http://schemas.microsoft.com/office/drawing/2014/main" id="{C7A2EDEF-F73A-3602-8BCC-61D7DD01B56D}"/>
              </a:ext>
            </a:extLst>
          </p:cNvPr>
          <p:cNvSpPr txBox="1"/>
          <p:nvPr/>
        </p:nvSpPr>
        <p:spPr>
          <a:xfrm>
            <a:off x="202018" y="2383121"/>
            <a:ext cx="10228522" cy="1566070"/>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6. Speaking Skills    </a:t>
            </a:r>
          </a:p>
          <a:p>
            <a:pPr>
              <a:lnSpc>
                <a:spcPct val="150000"/>
              </a:lnSpc>
            </a:pPr>
            <a:r>
              <a:rPr lang="en-US" kern="0" dirty="0">
                <a:latin typeface="Times New Roman" panose="02020603050405020304" pitchFamily="18" charset="0"/>
                <a:cs typeface="Arial" panose="020B0604020202020204" pitchFamily="34" charset="0"/>
              </a:rPr>
              <a:t>The ability to communicate verbally and fluently.</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Involves forming sentences, using appropriate vocabulary, and pronouncing correctly.</a:t>
            </a:r>
          </a:p>
          <a:p>
            <a:pPr>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Example</a:t>
            </a:r>
            <a:r>
              <a:rPr lang="en-US" kern="0" dirty="0">
                <a:latin typeface="Times New Roman" panose="02020603050405020304" pitchFamily="18" charset="0"/>
                <a:cs typeface="Arial" panose="020B0604020202020204" pitchFamily="34" charset="0"/>
              </a:rPr>
              <a:t>: Participating in a discussion about a current event.</a:t>
            </a:r>
          </a:p>
        </p:txBody>
      </p:sp>
      <p:sp>
        <p:nvSpPr>
          <p:cNvPr id="7" name="ZoneTexte 6">
            <a:extLst>
              <a:ext uri="{FF2B5EF4-FFF2-40B4-BE49-F238E27FC236}">
                <a16:creationId xmlns:a16="http://schemas.microsoft.com/office/drawing/2014/main" id="{C3B3FDC5-255C-5990-C768-E540F7347FF5}"/>
              </a:ext>
            </a:extLst>
          </p:cNvPr>
          <p:cNvSpPr txBox="1"/>
          <p:nvPr/>
        </p:nvSpPr>
        <p:spPr>
          <a:xfrm>
            <a:off x="202018" y="4186965"/>
            <a:ext cx="12192000" cy="1892826"/>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7. Reading Skills </a:t>
            </a:r>
          </a:p>
          <a:p>
            <a:pPr>
              <a:lnSpc>
                <a:spcPct val="150000"/>
              </a:lnSpc>
            </a:pPr>
            <a:r>
              <a:rPr lang="en-US" kern="0" dirty="0">
                <a:latin typeface="Times New Roman" panose="02020603050405020304" pitchFamily="18" charset="0"/>
                <a:cs typeface="Arial" panose="020B0604020202020204" pitchFamily="34" charset="0"/>
              </a:rPr>
              <a:t>The ability to understand and interpret written texts.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Includes word recognition, sentence comprehension, and context interpretation.</a:t>
            </a:r>
          </a:p>
          <a:p>
            <a:pPr>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Reading a novel and analyzing its main themes.</a:t>
            </a:r>
          </a:p>
          <a:p>
            <a:endParaRPr lang="en-US" dirty="0"/>
          </a:p>
        </p:txBody>
      </p:sp>
    </p:spTree>
    <p:extLst>
      <p:ext uri="{BB962C8B-B14F-4D97-AF65-F5344CB8AC3E}">
        <p14:creationId xmlns:p14="http://schemas.microsoft.com/office/powerpoint/2010/main" val="1853559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 calcmode="lin" valueType="num">
                                      <p:cBhvr additive="base">
                                        <p:cTn id="1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 calcmode="lin" valueType="num">
                                      <p:cBhvr additive="base">
                                        <p:cTn id="1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 calcmode="lin" valueType="num">
                                      <p:cBhvr additive="base">
                                        <p:cTn id="19"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 calcmode="lin" valueType="num">
                                      <p:cBhvr additive="base">
                                        <p:cTn id="25"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0" end="0"/>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7">
                                            <p:txEl>
                                              <p:pRg st="1" end="1"/>
                                            </p:txEl>
                                          </p:spTgt>
                                        </p:tgtEl>
                                        <p:attrNameLst>
                                          <p:attrName>style.visibility</p:attrName>
                                        </p:attrNameLst>
                                      </p:cBhvr>
                                      <p:to>
                                        <p:strVal val="visible"/>
                                      </p:to>
                                    </p:set>
                                    <p:anim calcmode="lin" valueType="num">
                                      <p:cBhvr additive="base">
                                        <p:cTn id="29"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1" end="1"/>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7">
                                            <p:txEl>
                                              <p:pRg st="2" end="2"/>
                                            </p:txEl>
                                          </p:spTgt>
                                        </p:tgtEl>
                                        <p:attrNameLst>
                                          <p:attrName>style.visibility</p:attrName>
                                        </p:attrNameLst>
                                      </p:cBhvr>
                                      <p:to>
                                        <p:strVal val="visible"/>
                                      </p:to>
                                    </p:set>
                                    <p:anim calcmode="lin" valueType="num">
                                      <p:cBhvr additive="base">
                                        <p:cTn id="33"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txEl>
                                              <p:pRg st="2" end="2"/>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7">
                                            <p:txEl>
                                              <p:pRg st="3" end="3"/>
                                            </p:txEl>
                                          </p:spTgt>
                                        </p:tgtEl>
                                        <p:attrNameLst>
                                          <p:attrName>style.visibility</p:attrName>
                                        </p:attrNameLst>
                                      </p:cBhvr>
                                      <p:to>
                                        <p:strVal val="visible"/>
                                      </p:to>
                                    </p:set>
                                    <p:anim calcmode="lin" valueType="num">
                                      <p:cBhvr additive="base">
                                        <p:cTn id="37"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55951725-14D8-05F8-907E-231F03B33E34}"/>
              </a:ext>
            </a:extLst>
          </p:cNvPr>
          <p:cNvSpPr txBox="1"/>
          <p:nvPr/>
        </p:nvSpPr>
        <p:spPr>
          <a:xfrm>
            <a:off x="108857" y="745838"/>
            <a:ext cx="12192000" cy="2496389"/>
          </a:xfrm>
          <a:prstGeom prst="rect">
            <a:avLst/>
          </a:prstGeom>
          <a:noFill/>
        </p:spPr>
        <p:txBody>
          <a:bodyPr wrap="square">
            <a:spAutoFit/>
          </a:bodyPr>
          <a:lstStyle/>
          <a:p>
            <a:pPr>
              <a:lnSpc>
                <a:spcPct val="115000"/>
              </a:lnSpc>
              <a:spcAft>
                <a:spcPts val="1000"/>
              </a:spcAft>
            </a:pPr>
            <a:r>
              <a:rPr lang="fr-FR" b="1" kern="0" dirty="0">
                <a:solidFill>
                  <a:srgbClr val="00B0F0"/>
                </a:solidFill>
                <a:latin typeface="Times New Roman" panose="02020603050405020304" pitchFamily="18" charset="0"/>
                <a:cs typeface="Arial" panose="020B0604020202020204" pitchFamily="34" charset="0"/>
              </a:rPr>
              <a:t>Reading </a:t>
            </a:r>
            <a:r>
              <a:rPr lang="fr-FR" b="1" kern="0" dirty="0" err="1">
                <a:solidFill>
                  <a:srgbClr val="00B0F0"/>
                </a:solidFill>
                <a:latin typeface="Times New Roman" panose="02020603050405020304" pitchFamily="18" charset="0"/>
                <a:cs typeface="Arial" panose="020B0604020202020204" pitchFamily="34" charset="0"/>
              </a:rPr>
              <a:t>Comprehension</a:t>
            </a:r>
            <a:r>
              <a:rPr lang="fr-FR" b="1" kern="0" dirty="0">
                <a:solidFill>
                  <a:srgbClr val="00B0F0"/>
                </a:solidFill>
                <a:latin typeface="Times New Roman" panose="02020603050405020304" pitchFamily="18" charset="0"/>
                <a:cs typeface="Arial" panose="020B0604020202020204" pitchFamily="34" charset="0"/>
              </a:rPr>
              <a:t> </a:t>
            </a:r>
            <a:r>
              <a:rPr lang="fr-FR" b="1" kern="0" dirty="0" err="1">
                <a:solidFill>
                  <a:srgbClr val="00B0F0"/>
                </a:solidFill>
                <a:latin typeface="Times New Roman" panose="02020603050405020304" pitchFamily="18" charset="0"/>
                <a:cs typeface="Arial" panose="020B0604020202020204" pitchFamily="34" charset="0"/>
              </a:rPr>
              <a:t>Exercise</a:t>
            </a:r>
            <a:endParaRPr lang="fr-FR" b="1" kern="0" dirty="0">
              <a:solidFill>
                <a:srgbClr val="00B0F0"/>
              </a:solidFill>
              <a:latin typeface="Times New Roman" panose="02020603050405020304" pitchFamily="18" charset="0"/>
              <a:cs typeface="Arial" panose="020B0604020202020204" pitchFamily="34" charset="0"/>
            </a:endParaRPr>
          </a:p>
          <a:p>
            <a:pPr>
              <a:lnSpc>
                <a:spcPct val="115000"/>
              </a:lnSpc>
              <a:spcAft>
                <a:spcPts val="1000"/>
              </a:spcAf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Read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following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passage and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answer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the questions:</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"DNA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hereditary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material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humans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almost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all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other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organisms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It carries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genetic</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instructions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used</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growth</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development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functioning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reproduction of all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known</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living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organisms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many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viruses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What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does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DNA stand for?</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What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primary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function</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of DNA?</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15502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177" y="-104167"/>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434975" y="-452451"/>
            <a:ext cx="11757025" cy="2473960"/>
          </a:xfrm>
          <a:prstGeom prst="rect">
            <a:avLst/>
          </a:prstGeom>
          <a:noFill/>
        </p:spPr>
        <p:txBody>
          <a:bodyPr wrap="square" rtlCol="0">
            <a:noAutofit/>
          </a:bodyPr>
          <a:lstStyle/>
          <a:p>
            <a:pPr algn="ctr"/>
            <a:endParaRPr lang="fr-FR" sz="3600" b="1" dirty="0"/>
          </a:p>
          <a:p>
            <a:pPr algn="l">
              <a:buClrTx/>
              <a:buSzTx/>
              <a:buFontTx/>
            </a:pPr>
            <a:r>
              <a:rPr lang="fr-FR" sz="3600" b="1" dirty="0">
                <a:solidFill>
                  <a:srgbClr val="C00000"/>
                </a:solidFill>
              </a:rPr>
              <a:t>Assessment method : </a:t>
            </a:r>
          </a:p>
          <a:p>
            <a:r>
              <a:rPr lang="fr-FR" sz="3600" b="1" dirty="0"/>
              <a:t>Continuous assessment (written + oral expression: </a:t>
            </a:r>
            <a:r>
              <a:rPr lang="en-US" sz="3600" b="1" dirty="0"/>
              <a:t>Presentation on a Chosen Topic</a:t>
            </a:r>
            <a:r>
              <a:rPr lang="fr-FR" sz="3600" b="1" dirty="0"/>
              <a:t>)  + Final Exam</a:t>
            </a:r>
            <a:endParaRPr lang="fr-FR" sz="3600" b="1" dirty="0">
              <a:solidFill>
                <a:srgbClr val="C00000"/>
              </a:solidFill>
            </a:endParaRPr>
          </a:p>
          <a:p>
            <a:pPr algn="ctr"/>
            <a:endParaRPr lang="fr-FR" sz="3600" b="1" dirty="0"/>
          </a:p>
          <a:p>
            <a:pPr algn="ctr"/>
            <a:endParaRPr lang="fr-FR" sz="3600" b="1" dirty="0"/>
          </a:p>
          <a:p>
            <a:pPr algn="ctr">
              <a:buClrTx/>
              <a:buSzTx/>
              <a:buFontTx/>
            </a:pPr>
            <a:endParaRPr lang="fr-FR" sz="3600" b="1" dirty="0">
              <a:solidFill>
                <a:srgbClr val="C00000"/>
              </a:solidFill>
            </a:endParaRPr>
          </a:p>
        </p:txBody>
      </p:sp>
      <p:sp>
        <p:nvSpPr>
          <p:cNvPr id="5" name="Zone de texte 4"/>
          <p:cNvSpPr txBox="1"/>
          <p:nvPr/>
        </p:nvSpPr>
        <p:spPr>
          <a:xfrm>
            <a:off x="434975" y="1274614"/>
            <a:ext cx="8230870" cy="2416175"/>
          </a:xfrm>
          <a:prstGeom prst="rect">
            <a:avLst/>
          </a:prstGeom>
        </p:spPr>
        <p:txBody>
          <a:bodyPr wrap="square">
            <a:noAutofit/>
          </a:bodyPr>
          <a:lstStyle/>
          <a:p>
            <a:pPr marL="0" indent="0" algn="l"/>
            <a:r>
              <a:rPr lang="fr-FR" sz="3600" b="1" i="0" dirty="0"/>
              <a:t> </a:t>
            </a:r>
            <a:endParaRPr sz="1600" b="0" i="0" dirty="0">
              <a:solidFill>
                <a:srgbClr val="656565"/>
              </a:solidFill>
              <a:latin typeface="Century Gothic" panose="020B0502020202020204"/>
              <a:ea typeface="Century Gothic" panose="020B0502020202020204"/>
            </a:endParaRPr>
          </a:p>
          <a:p>
            <a:pPr marL="0" indent="0" algn="l"/>
            <a:r>
              <a:rPr lang="fr-FR" sz="3600" b="1" i="0" dirty="0">
                <a:solidFill>
                  <a:srgbClr val="C00000"/>
                </a:solidFill>
              </a:rPr>
              <a:t>Email </a:t>
            </a:r>
            <a:r>
              <a:rPr lang="fr-FR" sz="3600" b="1" i="0" dirty="0" err="1">
                <a:solidFill>
                  <a:srgbClr val="C00000"/>
                </a:solidFill>
              </a:rPr>
              <a:t>Address</a:t>
            </a:r>
            <a:r>
              <a:rPr lang="fr-FR" sz="3600" b="1" i="0" dirty="0">
                <a:solidFill>
                  <a:srgbClr val="C00000"/>
                </a:solidFill>
              </a:rPr>
              <a:t> : </a:t>
            </a:r>
          </a:p>
          <a:p>
            <a:pPr marL="0" indent="0" algn="l"/>
            <a:r>
              <a:rPr lang="fr-FR" sz="3600" b="1" i="0" dirty="0">
                <a:solidFill>
                  <a:schemeClr val="tx1"/>
                </a:solidFill>
                <a:latin typeface="+mn-ea"/>
                <a:cs typeface="+mn-ea"/>
              </a:rPr>
              <a:t>faizamoud@gmail.com</a:t>
            </a:r>
          </a:p>
          <a:p>
            <a:pPr marL="0" indent="0" algn="l"/>
            <a:r>
              <a:rPr lang="fr-FR" sz="3600" b="1" i="0" dirty="0" err="1">
                <a:solidFill>
                  <a:schemeClr val="tx1"/>
                </a:solidFill>
                <a:latin typeface="+mn-ea"/>
                <a:ea typeface="Century Gothic" panose="020B0502020202020204"/>
                <a:cs typeface="+mn-ea"/>
              </a:rPr>
              <a:t>faiza</a:t>
            </a:r>
            <a:r>
              <a:rPr sz="3600" b="1" i="0" dirty="0">
                <a:solidFill>
                  <a:schemeClr val="tx1"/>
                </a:solidFill>
                <a:latin typeface="+mn-ea"/>
                <a:ea typeface="Century Gothic" panose="020B0502020202020204"/>
                <a:cs typeface="+mn-ea"/>
              </a:rPr>
              <a:t>.</a:t>
            </a:r>
            <a:r>
              <a:rPr lang="fr-FR" sz="3600" b="1" i="0" dirty="0" err="1">
                <a:solidFill>
                  <a:schemeClr val="tx1"/>
                </a:solidFill>
                <a:latin typeface="+mn-ea"/>
                <a:ea typeface="Century Gothic" panose="020B0502020202020204"/>
                <a:cs typeface="+mn-ea"/>
              </a:rPr>
              <a:t>mouderas</a:t>
            </a:r>
            <a:r>
              <a:rPr sz="3600" b="1" i="0" dirty="0">
                <a:solidFill>
                  <a:schemeClr val="tx1"/>
                </a:solidFill>
                <a:latin typeface="+mn-ea"/>
                <a:ea typeface="Century Gothic" panose="020B0502020202020204"/>
                <a:cs typeface="+mn-ea"/>
              </a:rPr>
              <a:t>@univ-tlemcen.dz</a:t>
            </a:r>
          </a:p>
          <a:p>
            <a:pPr marL="0" indent="0" algn="l"/>
            <a:r>
              <a:rPr lang="fr-FR" sz="3600" b="1" i="0" dirty="0">
                <a:solidFill>
                  <a:srgbClr val="C00000"/>
                </a:solidFill>
              </a:rPr>
              <a:t>Course Period:</a:t>
            </a:r>
            <a:r>
              <a:rPr sz="1600" b="0" i="0" dirty="0">
                <a:solidFill>
                  <a:srgbClr val="656565"/>
                </a:solidFill>
                <a:latin typeface="Century Gothic" panose="020B0502020202020204"/>
                <a:ea typeface="Century Gothic" panose="020B0502020202020204"/>
              </a:rPr>
              <a:t> </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10 </a:t>
            </a:r>
            <a:r>
              <a:rPr lang="fr-FR" sz="3600" b="1" i="0" dirty="0" err="1">
                <a:solidFill>
                  <a:schemeClr val="tx1"/>
                </a:solidFill>
                <a:latin typeface="Calibri" panose="020F0502020204030204" pitchFamily="34" charset="0"/>
                <a:ea typeface="Century Gothic" panose="020B0502020202020204"/>
                <a:cs typeface="Calibri" panose="020F0502020204030204" pitchFamily="34" charset="0"/>
              </a:rPr>
              <a:t>weeks</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 </a:t>
            </a:r>
            <a:r>
              <a:rPr sz="3600" b="1" i="0" dirty="0">
                <a:solidFill>
                  <a:schemeClr val="tx1"/>
                </a:solidFill>
                <a:latin typeface="Calibri" panose="020F0502020204030204" pitchFamily="34" charset="0"/>
                <a:ea typeface="Century Gothic" panose="020B0502020202020204"/>
                <a:cs typeface="Calibri" panose="020F0502020204030204" pitchFamily="34" charset="0"/>
              </a:rPr>
              <a:t> (</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10</a:t>
            </a:r>
            <a:r>
              <a:rPr sz="3600" b="1" i="0" dirty="0">
                <a:solidFill>
                  <a:schemeClr val="tx1"/>
                </a:solidFill>
                <a:latin typeface="Calibri" panose="020F0502020204030204" pitchFamily="34" charset="0"/>
                <a:ea typeface="Century Gothic" panose="020B0502020202020204"/>
                <a:cs typeface="Calibri" panose="020F0502020204030204" pitchFamily="34" charset="0"/>
              </a:rPr>
              <a:t> sessions)</a:t>
            </a:r>
          </a:p>
          <a:p>
            <a:pPr marL="0" indent="0" algn="l"/>
            <a:r>
              <a:rPr lang="fr-FR" sz="3600" b="1" i="0" dirty="0">
                <a:solidFill>
                  <a:srgbClr val="C00000"/>
                </a:solidFill>
              </a:rPr>
              <a:t>Prerequisites :</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 Basics in English </a:t>
            </a:r>
            <a:r>
              <a:rPr lang="fr-FR" sz="3600" b="1" i="0" dirty="0" err="1">
                <a:solidFill>
                  <a:schemeClr val="tx1"/>
                </a:solidFill>
                <a:latin typeface="Calibri" panose="020F0502020204030204" pitchFamily="34" charset="0"/>
                <a:ea typeface="Century Gothic" panose="020B0502020202020204"/>
                <a:cs typeface="Calibri" panose="020F0502020204030204" pitchFamily="34" charset="0"/>
              </a:rPr>
              <a:t>language</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 (</a:t>
            </a:r>
            <a:r>
              <a:rPr lang="fr-FR" sz="3600" b="1" i="0" dirty="0" err="1">
                <a:solidFill>
                  <a:schemeClr val="tx1"/>
                </a:solidFill>
                <a:latin typeface="Calibri" panose="020F0502020204030204" pitchFamily="34" charset="0"/>
                <a:ea typeface="Century Gothic" panose="020B0502020202020204"/>
                <a:cs typeface="Calibri" panose="020F0502020204030204" pitchFamily="34" charset="0"/>
              </a:rPr>
              <a:t>Vocabulary</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 and </a:t>
            </a:r>
            <a:r>
              <a:rPr lang="fr-FR" sz="3600" b="1" i="0" dirty="0" err="1">
                <a:solidFill>
                  <a:schemeClr val="tx1"/>
                </a:solidFill>
                <a:latin typeface="Calibri" panose="020F0502020204030204" pitchFamily="34" charset="0"/>
                <a:ea typeface="Century Gothic" panose="020B0502020202020204"/>
                <a:cs typeface="Calibri" panose="020F0502020204030204" pitchFamily="34" charset="0"/>
              </a:rPr>
              <a:t>Grammar</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 </a:t>
            </a:r>
            <a:r>
              <a:rPr lang="fr-FR" sz="3600" b="1" i="0" dirty="0" err="1">
                <a:solidFill>
                  <a:schemeClr val="tx1"/>
                </a:solidFill>
                <a:latin typeface="Calibri" panose="020F0502020204030204" pitchFamily="34" charset="0"/>
                <a:ea typeface="Century Gothic" panose="020B0502020202020204"/>
                <a:cs typeface="Calibri" panose="020F0502020204030204" pitchFamily="34" charset="0"/>
              </a:rPr>
              <a:t>rules</a:t>
            </a:r>
            <a:r>
              <a:rPr lang="fr-FR" sz="3600" b="1" i="0" dirty="0">
                <a:solidFill>
                  <a:schemeClr val="tx1"/>
                </a:solidFill>
                <a:latin typeface="Calibri" panose="020F0502020204030204" pitchFamily="34" charset="0"/>
                <a:ea typeface="Century Gothic" panose="020B0502020202020204"/>
                <a:cs typeface="Calibri" panose="020F0502020204030204" pitchFamily="34" charset="0"/>
              </a:rPr>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55951725-14D8-05F8-907E-231F03B33E34}"/>
              </a:ext>
            </a:extLst>
          </p:cNvPr>
          <p:cNvSpPr txBox="1"/>
          <p:nvPr/>
        </p:nvSpPr>
        <p:spPr>
          <a:xfrm>
            <a:off x="108857" y="745838"/>
            <a:ext cx="12192000" cy="2496389"/>
          </a:xfrm>
          <a:prstGeom prst="rect">
            <a:avLst/>
          </a:prstGeom>
          <a:noFill/>
        </p:spPr>
        <p:txBody>
          <a:bodyPr wrap="square">
            <a:spAutoFit/>
          </a:bodyPr>
          <a:lstStyle/>
          <a:p>
            <a:pPr>
              <a:lnSpc>
                <a:spcPct val="115000"/>
              </a:lnSpc>
              <a:spcAft>
                <a:spcPts val="1000"/>
              </a:spcAft>
            </a:pPr>
            <a:r>
              <a:rPr lang="fr-FR" b="1" kern="0" dirty="0">
                <a:solidFill>
                  <a:srgbClr val="00B0F0"/>
                </a:solidFill>
                <a:latin typeface="Times New Roman" panose="02020603050405020304" pitchFamily="18" charset="0"/>
                <a:cs typeface="Arial" panose="020B0604020202020204" pitchFamily="34" charset="0"/>
              </a:rPr>
              <a:t>Reading </a:t>
            </a:r>
            <a:r>
              <a:rPr lang="fr-FR" b="1" kern="0" dirty="0" err="1">
                <a:solidFill>
                  <a:srgbClr val="00B0F0"/>
                </a:solidFill>
                <a:latin typeface="Times New Roman" panose="02020603050405020304" pitchFamily="18" charset="0"/>
                <a:cs typeface="Arial" panose="020B0604020202020204" pitchFamily="34" charset="0"/>
              </a:rPr>
              <a:t>Comprehension</a:t>
            </a:r>
            <a:r>
              <a:rPr lang="fr-FR" b="1" kern="0" dirty="0">
                <a:solidFill>
                  <a:srgbClr val="00B0F0"/>
                </a:solidFill>
                <a:latin typeface="Times New Roman" panose="02020603050405020304" pitchFamily="18" charset="0"/>
                <a:cs typeface="Arial" panose="020B0604020202020204" pitchFamily="34" charset="0"/>
              </a:rPr>
              <a:t> </a:t>
            </a:r>
            <a:r>
              <a:rPr lang="fr-FR" b="1" kern="0" dirty="0" err="1">
                <a:solidFill>
                  <a:srgbClr val="00B0F0"/>
                </a:solidFill>
                <a:latin typeface="Times New Roman" panose="02020603050405020304" pitchFamily="18" charset="0"/>
                <a:cs typeface="Arial" panose="020B0604020202020204" pitchFamily="34" charset="0"/>
              </a:rPr>
              <a:t>Exercise</a:t>
            </a:r>
            <a:endParaRPr lang="fr-FR" b="1" kern="0" dirty="0">
              <a:solidFill>
                <a:srgbClr val="00B0F0"/>
              </a:solidFill>
              <a:latin typeface="Times New Roman" panose="02020603050405020304" pitchFamily="18" charset="0"/>
              <a:cs typeface="Arial" panose="020B0604020202020204" pitchFamily="34" charset="0"/>
            </a:endParaRPr>
          </a:p>
          <a:p>
            <a:pPr>
              <a:lnSpc>
                <a:spcPct val="115000"/>
              </a:lnSpc>
              <a:spcAft>
                <a:spcPts val="1000"/>
              </a:spcAf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Read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following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passage and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answer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the questions:</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15000"/>
              </a:lnSpc>
              <a:spcAft>
                <a:spcPts val="1000"/>
              </a:spcAft>
            </a:pP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"DNA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hereditary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material</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humans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almost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all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other</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organisms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It carries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genetic</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instructions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used</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in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growth</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development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functioning</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reproduction of all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known</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living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organisms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and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many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viruses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What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does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DNA stand for?</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1000"/>
              </a:spcAft>
              <a:buFont typeface="+mj-lt"/>
              <a:buAutoNum type="arabicPeriod"/>
              <a:tabLst>
                <a:tab pos="457200" algn="l"/>
              </a:tabLst>
            </a:pP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What</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is</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the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primary</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1800" kern="0" dirty="0" err="1">
                <a:effectLst/>
                <a:latin typeface="Times New Roman" panose="02020603050405020304" pitchFamily="18" charset="0"/>
                <a:ea typeface="Times New Roman" panose="02020603050405020304" pitchFamily="18" charset="0"/>
                <a:cs typeface="Arial" panose="020B0604020202020204" pitchFamily="34" charset="0"/>
              </a:rPr>
              <a:t>function</a:t>
            </a:r>
            <a:r>
              <a:rPr lang="fr-FR" sz="1800" kern="0" dirty="0">
                <a:effectLst/>
                <a:latin typeface="Times New Roman" panose="02020603050405020304" pitchFamily="18" charset="0"/>
                <a:ea typeface="Times New Roman" panose="02020603050405020304" pitchFamily="18" charset="0"/>
                <a:cs typeface="Arial" panose="020B0604020202020204" pitchFamily="34" charset="0"/>
              </a:rPr>
              <a:t> of DNA?</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7EF41666-5B97-6380-5717-0249D1349600}"/>
              </a:ext>
            </a:extLst>
          </p:cNvPr>
          <p:cNvSpPr txBox="1"/>
          <p:nvPr/>
        </p:nvSpPr>
        <p:spPr>
          <a:xfrm>
            <a:off x="247649" y="3399851"/>
            <a:ext cx="7113814" cy="873572"/>
          </a:xfrm>
          <a:prstGeom prst="rect">
            <a:avLst/>
          </a:prstGeom>
          <a:noFill/>
        </p:spPr>
        <p:txBody>
          <a:bodyPr wrap="square">
            <a:spAutoFit/>
          </a:bodyPr>
          <a:lstStyle/>
          <a:p>
            <a:pPr>
              <a:lnSpc>
                <a:spcPct val="150000"/>
              </a:lnSpc>
            </a:pPr>
            <a:r>
              <a:rPr lang="fr-FR" b="1" kern="0" dirty="0" err="1">
                <a:latin typeface="Times New Roman" panose="02020603050405020304" pitchFamily="18" charset="0"/>
                <a:cs typeface="Arial" panose="020B0604020202020204" pitchFamily="34" charset="0"/>
              </a:rPr>
              <a:t>Answers</a:t>
            </a:r>
            <a:r>
              <a:rPr lang="fr-FR" b="1" kern="0" dirty="0">
                <a:latin typeface="Times New Roman" panose="02020603050405020304" pitchFamily="18" charset="0"/>
                <a:cs typeface="Arial" panose="020B0604020202020204" pitchFamily="34" charset="0"/>
              </a:rPr>
              <a:t> :</a:t>
            </a:r>
          </a:p>
          <a:p>
            <a:pPr marL="742950" lvl="1" indent="-285750">
              <a:lnSpc>
                <a:spcPct val="150000"/>
              </a:lnSpc>
              <a:spcAft>
                <a:spcPts val="1000"/>
              </a:spcAft>
              <a:buSzPts val="1000"/>
              <a:buFont typeface="Courier New" panose="02070309020205020404" pitchFamily="49" charset="0"/>
              <a:buChar char="o"/>
              <a:tabLst>
                <a:tab pos="914400" algn="l"/>
              </a:tabLst>
            </a:pPr>
            <a:r>
              <a:rPr lang="fr-FR" kern="0" dirty="0">
                <a:latin typeface="Times New Roman" panose="02020603050405020304" pitchFamily="18" charset="0"/>
                <a:cs typeface="Arial" panose="020B0604020202020204" pitchFamily="34" charset="0"/>
              </a:rPr>
              <a:t>DNA stands for </a:t>
            </a:r>
            <a:r>
              <a:rPr lang="fr-FR" kern="0" dirty="0" err="1">
                <a:latin typeface="Times New Roman" panose="02020603050405020304" pitchFamily="18" charset="0"/>
                <a:cs typeface="Arial" panose="020B0604020202020204" pitchFamily="34" charset="0"/>
              </a:rPr>
              <a:t>Deoxyribonucleic</a:t>
            </a:r>
            <a:r>
              <a:rPr lang="fr-FR" kern="0" dirty="0">
                <a:latin typeface="Times New Roman" panose="02020603050405020304" pitchFamily="18" charset="0"/>
                <a:cs typeface="Arial" panose="020B0604020202020204" pitchFamily="34" charset="0"/>
              </a:rPr>
              <a:t> Acid</a:t>
            </a:r>
            <a:r>
              <a:rPr lang="fr-FR" sz="1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ZoneTexte 8">
            <a:extLst>
              <a:ext uri="{FF2B5EF4-FFF2-40B4-BE49-F238E27FC236}">
                <a16:creationId xmlns:a16="http://schemas.microsoft.com/office/drawing/2014/main" id="{1BAFC445-79D7-97DA-E893-B4D61B076D16}"/>
              </a:ext>
            </a:extLst>
          </p:cNvPr>
          <p:cNvSpPr txBox="1"/>
          <p:nvPr/>
        </p:nvSpPr>
        <p:spPr>
          <a:xfrm>
            <a:off x="236763" y="4527767"/>
            <a:ext cx="7113814" cy="385362"/>
          </a:xfrm>
          <a:prstGeom prst="rect">
            <a:avLst/>
          </a:prstGeom>
          <a:noFill/>
        </p:spPr>
        <p:txBody>
          <a:bodyPr wrap="square">
            <a:spAutoFit/>
          </a:bodyPr>
          <a:lstStyle/>
          <a:p>
            <a:pPr marL="742950" lvl="1" indent="-285750">
              <a:lnSpc>
                <a:spcPct val="115000"/>
              </a:lnSpc>
              <a:spcAft>
                <a:spcPts val="1000"/>
              </a:spcAft>
              <a:buSzPts val="1000"/>
              <a:buFont typeface="Courier New" panose="02070309020205020404" pitchFamily="49" charset="0"/>
              <a:buChar char="o"/>
              <a:tabLst>
                <a:tab pos="914400" algn="l"/>
              </a:tabLst>
            </a:pPr>
            <a:r>
              <a:rPr lang="fr-FR" kern="0" dirty="0">
                <a:latin typeface="Times New Roman" panose="02020603050405020304" pitchFamily="18" charset="0"/>
                <a:cs typeface="Arial" panose="020B0604020202020204" pitchFamily="34" charset="0"/>
              </a:rPr>
              <a:t>The </a:t>
            </a:r>
            <a:r>
              <a:rPr lang="fr-FR" kern="0" dirty="0" err="1">
                <a:latin typeface="Times New Roman" panose="02020603050405020304" pitchFamily="18" charset="0"/>
                <a:cs typeface="Arial" panose="020B0604020202020204" pitchFamily="34" charset="0"/>
              </a:rPr>
              <a:t>primary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function</a:t>
            </a:r>
            <a:r>
              <a:rPr lang="fr-FR" kern="0" dirty="0">
                <a:latin typeface="Times New Roman" panose="02020603050405020304" pitchFamily="18" charset="0"/>
                <a:cs typeface="Arial" panose="020B0604020202020204" pitchFamily="34" charset="0"/>
              </a:rPr>
              <a:t> of DNA </a:t>
            </a:r>
            <a:r>
              <a:rPr lang="fr-FR" kern="0" dirty="0" err="1">
                <a:latin typeface="Times New Roman" panose="02020603050405020304" pitchFamily="18" charset="0"/>
                <a:cs typeface="Arial" panose="020B0604020202020204" pitchFamily="34" charset="0"/>
              </a:rPr>
              <a:t>is</a:t>
            </a:r>
            <a:r>
              <a:rPr lang="fr-FR" kern="0" dirty="0">
                <a:latin typeface="Times New Roman" panose="02020603050405020304" pitchFamily="18" charset="0"/>
                <a:cs typeface="Arial" panose="020B0604020202020204" pitchFamily="34" charset="0"/>
              </a:rPr>
              <a:t> to carry </a:t>
            </a:r>
            <a:r>
              <a:rPr lang="fr-FR" kern="0" dirty="0" err="1">
                <a:latin typeface="Times New Roman" panose="02020603050405020304" pitchFamily="18" charset="0"/>
                <a:cs typeface="Arial" panose="020B0604020202020204" pitchFamily="34" charset="0"/>
              </a:rPr>
              <a:t>genetic</a:t>
            </a:r>
            <a:r>
              <a:rPr lang="fr-FR" kern="0" dirty="0">
                <a:latin typeface="Times New Roman" panose="02020603050405020304" pitchFamily="18" charset="0"/>
                <a:cs typeface="Arial" panose="020B0604020202020204" pitchFamily="34" charset="0"/>
              </a:rPr>
              <a:t> instructions</a:t>
            </a:r>
            <a:r>
              <a:rPr lang="fr-FR" sz="1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7673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additive="base">
                                        <p:cTn id="1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 calcmode="lin" valueType="num">
                                      <p:cBhvr additive="base">
                                        <p:cTn id="19"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p:cNvSpPr txBox="1"/>
          <p:nvPr/>
        </p:nvSpPr>
        <p:spPr>
          <a:xfrm>
            <a:off x="-1654991" y="83725"/>
            <a:ext cx="6357982" cy="400110"/>
          </a:xfrm>
          <a:prstGeom prst="rect">
            <a:avLst/>
          </a:prstGeom>
          <a:noFill/>
        </p:spPr>
        <p:txBody>
          <a:bodyPr wrap="square" rtlCol="0">
            <a:spAutoFit/>
          </a:bodyPr>
          <a:lstStyle/>
          <a:p>
            <a:pPr algn="ctr"/>
            <a:r>
              <a:rPr lang="fr-FR" sz="2000" b="1" dirty="0">
                <a:solidFill>
                  <a:srgbClr val="C00000"/>
                </a:solidFill>
              </a:rPr>
              <a:t>Basics of </a:t>
            </a:r>
            <a:r>
              <a:rPr lang="fr-FR" sz="2000" b="1" dirty="0" err="1">
                <a:solidFill>
                  <a:srgbClr val="C00000"/>
                </a:solidFill>
              </a:rPr>
              <a:t>english</a:t>
            </a:r>
            <a:r>
              <a:rPr lang="fr-FR" sz="2000" b="1" dirty="0">
                <a:solidFill>
                  <a:srgbClr val="C00000"/>
                </a:solidFill>
              </a:rPr>
              <a:t> </a:t>
            </a:r>
            <a:r>
              <a:rPr lang="fr-FR" sz="2000" b="1" dirty="0" err="1">
                <a:solidFill>
                  <a:srgbClr val="C00000"/>
                </a:solidFill>
              </a:rPr>
              <a:t>language</a:t>
            </a:r>
            <a:endParaRPr lang="fr-FR" sz="2000" b="1" dirty="0">
              <a:solidFill>
                <a:srgbClr val="C00000"/>
              </a:solidFill>
            </a:endParaRPr>
          </a:p>
        </p:txBody>
      </p:sp>
      <p:cxnSp>
        <p:nvCxnSpPr>
          <p:cNvPr id="2" name="Connecteur droit 1"/>
          <p:cNvCxnSpPr>
            <a:cxnSpLocks/>
          </p:cNvCxnSpPr>
          <p:nvPr/>
        </p:nvCxnSpPr>
        <p:spPr>
          <a:xfrm>
            <a:off x="108857" y="483835"/>
            <a:ext cx="2830286"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0" name="ZoneTexte 9">
            <a:extLst>
              <a:ext uri="{FF2B5EF4-FFF2-40B4-BE49-F238E27FC236}">
                <a16:creationId xmlns:a16="http://schemas.microsoft.com/office/drawing/2014/main" id="{4947F5CD-5BC1-67F0-95F9-C085BE987C89}"/>
              </a:ext>
            </a:extLst>
          </p:cNvPr>
          <p:cNvSpPr txBox="1"/>
          <p:nvPr/>
        </p:nvSpPr>
        <p:spPr>
          <a:xfrm>
            <a:off x="108856" y="600292"/>
            <a:ext cx="12192000" cy="2308324"/>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8. Writing Skills </a:t>
            </a:r>
          </a:p>
          <a:p>
            <a:pPr marL="285750" indent="-285750">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The ability to express ideas in written form.</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Involves organizing ideas, using correct grammar, and ensuring clarity of expression.</a:t>
            </a:r>
          </a:p>
          <a:p>
            <a:pPr>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Writing a structured essay on a given topic.</a:t>
            </a:r>
          </a:p>
          <a:p>
            <a:pPr>
              <a:lnSpc>
                <a:spcPct val="150000"/>
              </a:lnSpc>
            </a:pPr>
            <a:endParaRPr lang="en-US" kern="0" dirty="0">
              <a:latin typeface="Times New Roman" panose="02020603050405020304" pitchFamily="18" charset="0"/>
              <a:cs typeface="Arial" panose="020B0604020202020204" pitchFamily="34" charset="0"/>
            </a:endParaRPr>
          </a:p>
          <a:p>
            <a:r>
              <a:rPr lang="en-US" dirty="0"/>
              <a:t>.</a:t>
            </a:r>
          </a:p>
        </p:txBody>
      </p:sp>
      <p:sp>
        <p:nvSpPr>
          <p:cNvPr id="6" name="ZoneTexte 5">
            <a:extLst>
              <a:ext uri="{FF2B5EF4-FFF2-40B4-BE49-F238E27FC236}">
                <a16:creationId xmlns:a16="http://schemas.microsoft.com/office/drawing/2014/main" id="{9D533D8F-7C84-64FB-20B8-0167DA01A9BA}"/>
              </a:ext>
            </a:extLst>
          </p:cNvPr>
          <p:cNvSpPr txBox="1"/>
          <p:nvPr/>
        </p:nvSpPr>
        <p:spPr>
          <a:xfrm>
            <a:off x="108856" y="2125581"/>
            <a:ext cx="12352501" cy="1150571"/>
          </a:xfrm>
          <a:prstGeom prst="rect">
            <a:avLst/>
          </a:prstGeom>
          <a:noFill/>
        </p:spPr>
        <p:txBody>
          <a:bodyPr wrap="square">
            <a:spAutoFit/>
          </a:bodyPr>
          <a:lstStyle/>
          <a:p>
            <a:r>
              <a:rPr lang="en-US" b="1" kern="0" dirty="0">
                <a:solidFill>
                  <a:srgbClr val="00B0F0"/>
                </a:solidFill>
                <a:latin typeface="Times New Roman" panose="02020603050405020304" pitchFamily="18" charset="0"/>
                <a:cs typeface="Arial" panose="020B0604020202020204" pitchFamily="34" charset="0"/>
              </a:rPr>
              <a:t>9. Cultural Understanding</a:t>
            </a:r>
          </a:p>
          <a:p>
            <a:pPr>
              <a:lnSpc>
                <a:spcPct val="150000"/>
              </a:lnSpc>
              <a:buFont typeface="Arial" panose="020B0604020202020204" pitchFamily="34" charset="0"/>
              <a:buChar char="•"/>
            </a:pPr>
            <a:r>
              <a:rPr lang="en-US" dirty="0"/>
              <a:t> </a:t>
            </a:r>
            <a:r>
              <a:rPr lang="en-US" kern="0" dirty="0">
                <a:latin typeface="Times New Roman" panose="02020603050405020304" pitchFamily="18" charset="0"/>
                <a:cs typeface="Arial" panose="020B0604020202020204" pitchFamily="34" charset="0"/>
              </a:rPr>
              <a:t>Knowledge of customs and cultural contexts associated with the language..</a:t>
            </a:r>
          </a:p>
          <a:p>
            <a:pPr>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Knowing what Thanksgiving is in the U.S. to understand certain discussions.</a:t>
            </a:r>
          </a:p>
        </p:txBody>
      </p:sp>
      <p:sp>
        <p:nvSpPr>
          <p:cNvPr id="7" name="ZoneTexte 6">
            <a:extLst>
              <a:ext uri="{FF2B5EF4-FFF2-40B4-BE49-F238E27FC236}">
                <a16:creationId xmlns:a16="http://schemas.microsoft.com/office/drawing/2014/main" id="{4947F5CD-5BC1-67F0-95F9-C085BE987C89}"/>
              </a:ext>
            </a:extLst>
          </p:cNvPr>
          <p:cNvSpPr txBox="1"/>
          <p:nvPr/>
        </p:nvSpPr>
        <p:spPr>
          <a:xfrm>
            <a:off x="108856" y="3371210"/>
            <a:ext cx="12192000" cy="2125390"/>
          </a:xfrm>
          <a:prstGeom prst="rect">
            <a:avLst/>
          </a:prstGeom>
          <a:noFill/>
        </p:spPr>
        <p:txBody>
          <a:bodyPr wrap="square">
            <a:spAutoFit/>
          </a:bodyPr>
          <a:lstStyle/>
          <a:p>
            <a:pPr>
              <a:lnSpc>
                <a:spcPct val="150000"/>
              </a:lnSpc>
            </a:pPr>
            <a:r>
              <a:rPr lang="en-US" b="1" kern="0" dirty="0">
                <a:solidFill>
                  <a:srgbClr val="00B0F0"/>
                </a:solidFill>
                <a:latin typeface="Times New Roman" panose="02020603050405020304" pitchFamily="18" charset="0"/>
                <a:cs typeface="Arial" panose="020B0604020202020204" pitchFamily="34" charset="0"/>
              </a:rPr>
              <a:t>10. Idiomatic Expressions</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 Phrases whose meanings cannot be understood literally.</a:t>
            </a:r>
          </a:p>
          <a:p>
            <a:pPr>
              <a:lnSpc>
                <a:spcPct val="150000"/>
              </a:lnSpc>
              <a:buFont typeface="Arial" panose="020B0604020202020204" pitchFamily="34" charset="0"/>
              <a:buChar char="•"/>
            </a:pPr>
            <a:r>
              <a:rPr lang="en-US" kern="0" dirty="0">
                <a:latin typeface="Times New Roman" panose="02020603050405020304" pitchFamily="18" charset="0"/>
                <a:cs typeface="Arial" panose="020B0604020202020204" pitchFamily="34" charset="0"/>
              </a:rPr>
              <a:t>Idiomatic expressions enrich the language.</a:t>
            </a:r>
          </a:p>
          <a:p>
            <a:pPr>
              <a:lnSpc>
                <a:spcPct val="150000"/>
              </a:lnSpc>
              <a:buFont typeface="Arial" panose="020B0604020202020204" pitchFamily="34" charset="0"/>
              <a:buChar char="•"/>
            </a:pPr>
            <a:r>
              <a:rPr lang="en-US" b="1" kern="0" dirty="0">
                <a:latin typeface="Times New Roman" panose="02020603050405020304" pitchFamily="18" charset="0"/>
                <a:cs typeface="Arial" panose="020B0604020202020204" pitchFamily="34" charset="0"/>
              </a:rPr>
              <a:t>Example: </a:t>
            </a:r>
            <a:r>
              <a:rPr lang="en-US" kern="0" dirty="0">
                <a:latin typeface="Times New Roman" panose="02020603050405020304" pitchFamily="18" charset="0"/>
                <a:cs typeface="Arial" panose="020B0604020202020204" pitchFamily="34" charset="0"/>
              </a:rPr>
              <a:t>"It's raining cats and dogs" means it's raining heavily, not literally cats and dogs.</a:t>
            </a:r>
          </a:p>
          <a:p>
            <a:pPr>
              <a:lnSpc>
                <a:spcPct val="150000"/>
              </a:lnSpc>
            </a:pPr>
            <a:r>
              <a:rPr lang="en-US" kern="0" dirty="0">
                <a:latin typeface="Times New Roman" panose="02020603050405020304" pitchFamily="18" charset="0"/>
                <a:cs typeface="Arial" panose="020B0604020202020204" pitchFamily="34" charset="0"/>
              </a:rPr>
              <a:t>These fundamentals provide a solid foundation for learning English and communicating effectively</a:t>
            </a:r>
            <a:r>
              <a:rPr lang="en-US" dirty="0"/>
              <a:t>.</a:t>
            </a:r>
          </a:p>
        </p:txBody>
      </p:sp>
    </p:spTree>
    <p:extLst>
      <p:ext uri="{BB962C8B-B14F-4D97-AF65-F5344CB8AC3E}">
        <p14:creationId xmlns:p14="http://schemas.microsoft.com/office/powerpoint/2010/main" val="1745994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à coins arrondis 11"/>
          <p:cNvSpPr/>
          <p:nvPr/>
        </p:nvSpPr>
        <p:spPr>
          <a:xfrm>
            <a:off x="3426945" y="685702"/>
            <a:ext cx="5072098"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400" b="1" dirty="0"/>
              <a:t>Tips for Learning </a:t>
            </a:r>
            <a:r>
              <a:rPr lang="en-US" sz="2400" b="1" dirty="0" err="1"/>
              <a:t>english</a:t>
            </a:r>
            <a:endParaRPr lang="en-US" sz="2400" b="1" dirty="0"/>
          </a:p>
        </p:txBody>
      </p:sp>
      <p:sp>
        <p:nvSpPr>
          <p:cNvPr id="9" name="Bulle narrative : ronde 8"/>
          <p:cNvSpPr/>
          <p:nvPr/>
        </p:nvSpPr>
        <p:spPr>
          <a:xfrm>
            <a:off x="228600" y="1611094"/>
            <a:ext cx="10801349" cy="4409432"/>
          </a:xfrm>
          <a:prstGeom prst="wedgeEllipseCallou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87F0BCA8-8260-9273-AE2F-C7671E0A6127}"/>
              </a:ext>
            </a:extLst>
          </p:cNvPr>
          <p:cNvSpPr txBox="1"/>
          <p:nvPr/>
        </p:nvSpPr>
        <p:spPr>
          <a:xfrm>
            <a:off x="1869622" y="2163554"/>
            <a:ext cx="7200900" cy="2951064"/>
          </a:xfrm>
          <a:prstGeom prst="rect">
            <a:avLst/>
          </a:prstGeom>
          <a:noFill/>
        </p:spPr>
        <p:txBody>
          <a:bodyPr wrap="square">
            <a:spAutoFit/>
          </a:bodyPr>
          <a:lstStyle/>
          <a:p>
            <a:pPr marL="285750" indent="-285750">
              <a:lnSpc>
                <a:spcPct val="150000"/>
              </a:lnSpc>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Practice Regularly</a:t>
            </a:r>
            <a:r>
              <a:rPr lang="en-US" dirty="0">
                <a:latin typeface="Times New Roman" panose="02020603050405020304" pitchFamily="18" charset="0"/>
                <a:cs typeface="Times New Roman" panose="02020603050405020304" pitchFamily="18" charset="0"/>
              </a:rPr>
              <a:t>: Listening and repeating sentences, as well as using language learning apps, can help improve pronunciation.</a:t>
            </a:r>
          </a:p>
          <a:p>
            <a:pPr marL="285750" indent="-285750">
              <a:lnSpc>
                <a:spcPct val="150000"/>
              </a:lnSpc>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Consistency is key in language learning.</a:t>
            </a:r>
          </a:p>
          <a:p>
            <a:pPr>
              <a:lnSpc>
                <a:spcPct val="150000"/>
              </a:lnSpc>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Engage with Media</a:t>
            </a:r>
            <a:r>
              <a:rPr lang="en-US" dirty="0">
                <a:latin typeface="Times New Roman" panose="02020603050405020304" pitchFamily="18" charset="0"/>
                <a:cs typeface="Times New Roman" panose="02020603050405020304" pitchFamily="18" charset="0"/>
              </a:rPr>
              <a:t>: Listen to music, watch movies, or read books in English.</a:t>
            </a:r>
          </a:p>
          <a:p>
            <a:pPr>
              <a:lnSpc>
                <a:spcPct val="150000"/>
              </a:lnSpc>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Speak with Others</a:t>
            </a:r>
            <a:r>
              <a:rPr lang="en-US" dirty="0">
                <a:latin typeface="Times New Roman" panose="02020603050405020304" pitchFamily="18" charset="0"/>
                <a:cs typeface="Times New Roman" panose="02020603050405020304" pitchFamily="18" charset="0"/>
              </a:rPr>
              <a:t>: Conversing with native speakers or other learners can improve fluency.</a:t>
            </a:r>
          </a:p>
        </p:txBody>
      </p:sp>
    </p:spTree>
    <p:extLst>
      <p:ext uri="{BB962C8B-B14F-4D97-AF65-F5344CB8AC3E}">
        <p14:creationId xmlns:p14="http://schemas.microsoft.com/office/powerpoint/2010/main" val="1805963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à coins arrondis 11"/>
          <p:cNvSpPr/>
          <p:nvPr/>
        </p:nvSpPr>
        <p:spPr>
          <a:xfrm>
            <a:off x="3426945" y="523637"/>
            <a:ext cx="5072098"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err="1">
                <a:solidFill>
                  <a:schemeClr val="bg1"/>
                </a:solidFill>
              </a:rPr>
              <a:t>Websites</a:t>
            </a:r>
            <a:r>
              <a:rPr lang="fr-FR" sz="2400" b="1" dirty="0">
                <a:solidFill>
                  <a:schemeClr val="bg1"/>
                </a:solidFill>
              </a:rPr>
              <a:t> for </a:t>
            </a:r>
            <a:r>
              <a:rPr lang="fr-FR" sz="2400" b="1" dirty="0" err="1">
                <a:solidFill>
                  <a:schemeClr val="bg1"/>
                </a:solidFill>
              </a:rPr>
              <a:t>improving</a:t>
            </a:r>
            <a:r>
              <a:rPr lang="fr-FR" sz="2400" b="1" dirty="0">
                <a:solidFill>
                  <a:schemeClr val="bg1"/>
                </a:solidFill>
              </a:rPr>
              <a:t> </a:t>
            </a:r>
            <a:r>
              <a:rPr lang="fr-FR" sz="2400" b="1" dirty="0" err="1">
                <a:solidFill>
                  <a:schemeClr val="bg1"/>
                </a:solidFill>
              </a:rPr>
              <a:t>english</a:t>
            </a:r>
            <a:r>
              <a:rPr lang="fr-FR" sz="2400" b="1" dirty="0">
                <a:solidFill>
                  <a:schemeClr val="bg1"/>
                </a:solidFill>
              </a:rPr>
              <a:t> </a:t>
            </a:r>
            <a:r>
              <a:rPr lang="fr-FR" sz="2400" b="1" dirty="0" err="1">
                <a:solidFill>
                  <a:schemeClr val="bg1"/>
                </a:solidFill>
              </a:rPr>
              <a:t>skills</a:t>
            </a:r>
            <a:endParaRPr lang="fr-FR" sz="2400" b="1" dirty="0">
              <a:solidFill>
                <a:schemeClr val="bg1"/>
              </a:solidFill>
            </a:endParaRPr>
          </a:p>
        </p:txBody>
      </p:sp>
      <p:sp>
        <p:nvSpPr>
          <p:cNvPr id="7" name="ZoneTexte 6">
            <a:extLst>
              <a:ext uri="{FF2B5EF4-FFF2-40B4-BE49-F238E27FC236}">
                <a16:creationId xmlns:a16="http://schemas.microsoft.com/office/drawing/2014/main" id="{9D95E3D5-3606-7C66-8D55-EEF6A2ACDFB6}"/>
              </a:ext>
            </a:extLst>
          </p:cNvPr>
          <p:cNvSpPr txBox="1"/>
          <p:nvPr/>
        </p:nvSpPr>
        <p:spPr>
          <a:xfrm>
            <a:off x="157842" y="1330220"/>
            <a:ext cx="11876315" cy="4197559"/>
          </a:xfrm>
          <a:prstGeom prst="rect">
            <a:avLst/>
          </a:prstGeom>
          <a:noFill/>
        </p:spPr>
        <p:txBody>
          <a:bodyPr wrap="square">
            <a:spAutoFit/>
          </a:bodyPr>
          <a:lstStyle/>
          <a:p>
            <a:pPr>
              <a:lnSpc>
                <a:spcPct val="150000"/>
              </a:lnSpc>
            </a:pPr>
            <a:r>
              <a:rPr lang="fr-FR" kern="0" dirty="0" err="1">
                <a:latin typeface="Times New Roman" panose="02020603050405020304" pitchFamily="18" charset="0"/>
                <a:cs typeface="Arial" panose="020B0604020202020204" pitchFamily="34" charset="0"/>
              </a:rPr>
              <a:t>Here</a:t>
            </a:r>
            <a:r>
              <a:rPr lang="fr-FR" kern="0" dirty="0">
                <a:latin typeface="Times New Roman" panose="02020603050405020304" pitchFamily="18" charset="0"/>
                <a:cs typeface="Arial" panose="020B0604020202020204" pitchFamily="34" charset="0"/>
              </a:rPr>
              <a:t> are </a:t>
            </a:r>
            <a:r>
              <a:rPr lang="fr-FR" kern="0" dirty="0" err="1">
                <a:latin typeface="Times New Roman" panose="02020603050405020304" pitchFamily="18" charset="0"/>
                <a:cs typeface="Arial" panose="020B0604020202020204" pitchFamily="34" charset="0"/>
              </a:rPr>
              <a:t>three</a:t>
            </a:r>
            <a:r>
              <a:rPr lang="fr-FR" kern="0" dirty="0">
                <a:latin typeface="Times New Roman" panose="02020603050405020304" pitchFamily="18" charset="0"/>
                <a:cs typeface="Arial" panose="020B0604020202020204" pitchFamily="34" charset="0"/>
              </a:rPr>
              <a:t> excellent </a:t>
            </a:r>
            <a:r>
              <a:rPr lang="fr-FR" kern="0" dirty="0" err="1">
                <a:latin typeface="Times New Roman" panose="02020603050405020304" pitchFamily="18" charset="0"/>
                <a:cs typeface="Arial" panose="020B0604020202020204" pitchFamily="34" charset="0"/>
              </a:rPr>
              <a:t>websites</a:t>
            </a:r>
            <a:r>
              <a:rPr lang="fr-FR" kern="0" dirty="0">
                <a:latin typeface="Times New Roman" panose="02020603050405020304" pitchFamily="18" charset="0"/>
                <a:cs typeface="Arial" panose="020B0604020202020204" pitchFamily="34" charset="0"/>
              </a:rPr>
              <a:t> to help </a:t>
            </a:r>
            <a:r>
              <a:rPr lang="fr-FR" kern="0" dirty="0" err="1">
                <a:latin typeface="Times New Roman" panose="02020603050405020304" pitchFamily="18" charset="0"/>
                <a:cs typeface="Arial" panose="020B0604020202020204" pitchFamily="34" charset="0"/>
              </a:rPr>
              <a:t>university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students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improve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their</a:t>
            </a:r>
            <a:r>
              <a:rPr lang="fr-FR" kern="0" dirty="0">
                <a:latin typeface="Times New Roman" panose="02020603050405020304" pitchFamily="18" charset="0"/>
                <a:cs typeface="Arial" panose="020B0604020202020204" pitchFamily="34" charset="0"/>
              </a:rPr>
              <a:t> English </a:t>
            </a:r>
            <a:r>
              <a:rPr lang="fr-FR" kern="0" dirty="0" err="1">
                <a:latin typeface="Times New Roman" panose="02020603050405020304" pitchFamily="18" charset="0"/>
                <a:cs typeface="Arial" panose="020B0604020202020204" pitchFamily="34" charset="0"/>
              </a:rPr>
              <a:t>skills</a:t>
            </a:r>
            <a:r>
              <a:rPr lang="fr-FR" kern="0" dirty="0">
                <a:latin typeface="Times New Roman" panose="02020603050405020304" pitchFamily="18" charset="0"/>
                <a:cs typeface="Arial" panose="020B0604020202020204" pitchFamily="34" charset="0"/>
              </a:rPr>
              <a:t>:</a:t>
            </a:r>
          </a:p>
          <a:p>
            <a:pPr marL="342900" lvl="0" indent="-342900">
              <a:lnSpc>
                <a:spcPct val="150000"/>
              </a:lnSpc>
              <a:tabLst>
                <a:tab pos="457200" algn="l"/>
              </a:tabLst>
            </a:pPr>
            <a:r>
              <a:rPr lang="fr-FR" b="1" kern="0" dirty="0">
                <a:latin typeface="Times New Roman" panose="02020603050405020304" pitchFamily="18" charset="0"/>
                <a:cs typeface="Arial" panose="020B0604020202020204" pitchFamily="34" charset="0"/>
              </a:rPr>
              <a:t>Coursera</a:t>
            </a:r>
            <a:r>
              <a:rPr lang="fr-FR" kern="0" dirty="0">
                <a:latin typeface="Times New Roman" panose="02020603050405020304" pitchFamily="18" charset="0"/>
                <a:cs typeface="Arial" panose="020B0604020202020204" pitchFamily="34" charset="0"/>
              </a:rPr>
              <a:t> </a:t>
            </a:r>
            <a:r>
              <a:rPr lang="fr-FR" b="1" kern="0" dirty="0">
                <a:solidFill>
                  <a:srgbClr val="FF0000"/>
                </a:solidFill>
                <a:latin typeface="Times New Roman" panose="02020603050405020304" pitchFamily="18" charset="0"/>
                <a:cs typeface="Arial" panose="020B0604020202020204" pitchFamily="34" charset="0"/>
              </a:rPr>
              <a:t>(www.coursera.org)</a:t>
            </a:r>
            <a:br>
              <a:rPr lang="fr-FR" kern="0" dirty="0">
                <a:latin typeface="Times New Roman" panose="02020603050405020304" pitchFamily="18" charset="0"/>
                <a:cs typeface="Arial" panose="020B0604020202020204" pitchFamily="34" charset="0"/>
              </a:rPr>
            </a:br>
            <a:r>
              <a:rPr lang="fr-FR" kern="0" dirty="0" err="1">
                <a:latin typeface="Times New Roman" panose="02020603050405020304" pitchFamily="18" charset="0"/>
                <a:cs typeface="Arial" panose="020B0604020202020204" pitchFamily="34" charset="0"/>
              </a:rPr>
              <a:t>Offers</a:t>
            </a:r>
            <a:r>
              <a:rPr lang="fr-FR" kern="0" dirty="0">
                <a:latin typeface="Times New Roman" panose="02020603050405020304" pitchFamily="18" charset="0"/>
                <a:cs typeface="Arial" panose="020B0604020202020204" pitchFamily="34" charset="0"/>
              </a:rPr>
              <a:t> a </a:t>
            </a:r>
            <a:r>
              <a:rPr lang="fr-FR" kern="0" dirty="0" err="1">
                <a:latin typeface="Times New Roman" panose="02020603050405020304" pitchFamily="18" charset="0"/>
                <a:cs typeface="Arial" panose="020B0604020202020204" pitchFamily="34" charset="0"/>
              </a:rPr>
              <a:t>variety</a:t>
            </a:r>
            <a:r>
              <a:rPr lang="fr-FR" kern="0" dirty="0">
                <a:latin typeface="Times New Roman" panose="02020603050405020304" pitchFamily="18" charset="0"/>
                <a:cs typeface="Arial" panose="020B0604020202020204" pitchFamily="34" charset="0"/>
              </a:rPr>
              <a:t> of courses </a:t>
            </a:r>
            <a:r>
              <a:rPr lang="fr-FR" kern="0" dirty="0" err="1">
                <a:latin typeface="Times New Roman" panose="02020603050405020304" pitchFamily="18" charset="0"/>
                <a:cs typeface="Arial" panose="020B0604020202020204" pitchFamily="34" charset="0"/>
              </a:rPr>
              <a:t>from</a:t>
            </a:r>
            <a:r>
              <a:rPr lang="fr-FR" kern="0" dirty="0">
                <a:latin typeface="Times New Roman" panose="02020603050405020304" pitchFamily="18" charset="0"/>
                <a:cs typeface="Arial" panose="020B0604020202020204" pitchFamily="34" charset="0"/>
              </a:rPr>
              <a:t> top </a:t>
            </a:r>
            <a:r>
              <a:rPr lang="fr-FR" kern="0" dirty="0" err="1">
                <a:latin typeface="Times New Roman" panose="02020603050405020304" pitchFamily="18" charset="0"/>
                <a:cs typeface="Arial" panose="020B0604020202020204" pitchFamily="34" charset="0"/>
              </a:rPr>
              <a:t>universities</a:t>
            </a:r>
            <a:r>
              <a:rPr lang="fr-FR" kern="0" dirty="0">
                <a:latin typeface="Times New Roman" panose="02020603050405020304" pitchFamily="18" charset="0"/>
                <a:cs typeface="Arial" panose="020B0604020202020204" pitchFamily="34" charset="0"/>
              </a:rPr>
              <a:t> on English </a:t>
            </a:r>
            <a:r>
              <a:rPr lang="fr-FR" kern="0" dirty="0" err="1">
                <a:latin typeface="Times New Roman" panose="02020603050405020304" pitchFamily="18" charset="0"/>
                <a:cs typeface="Arial" panose="020B0604020202020204" pitchFamily="34" charset="0"/>
              </a:rPr>
              <a:t>language</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skills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including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grammar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writing</a:t>
            </a:r>
            <a:r>
              <a:rPr lang="fr-FR" kern="0" dirty="0">
                <a:latin typeface="Times New Roman" panose="02020603050405020304" pitchFamily="18" charset="0"/>
                <a:cs typeface="Arial" panose="020B0604020202020204" pitchFamily="34" charset="0"/>
              </a:rPr>
              <a:t>, and </a:t>
            </a:r>
            <a:r>
              <a:rPr lang="fr-FR" kern="0" dirty="0" err="1">
                <a:latin typeface="Times New Roman" panose="02020603050405020304" pitchFamily="18" charset="0"/>
                <a:cs typeface="Arial" panose="020B0604020202020204" pitchFamily="34" charset="0"/>
              </a:rPr>
              <a:t>academic</a:t>
            </a:r>
            <a:r>
              <a:rPr lang="fr-FR" kern="0" dirty="0">
                <a:latin typeface="Times New Roman" panose="02020603050405020304" pitchFamily="18" charset="0"/>
                <a:cs typeface="Arial" panose="020B0604020202020204" pitchFamily="34" charset="0"/>
              </a:rPr>
              <a:t> English.</a:t>
            </a:r>
          </a:p>
          <a:p>
            <a:pPr marL="342900" lvl="0" indent="-342900">
              <a:lnSpc>
                <a:spcPct val="150000"/>
              </a:lnSpc>
              <a:tabLst>
                <a:tab pos="457200" algn="l"/>
              </a:tabLst>
            </a:pPr>
            <a:r>
              <a:rPr lang="fr-FR" b="1" kern="0" dirty="0">
                <a:latin typeface="Times New Roman" panose="02020603050405020304" pitchFamily="18" charset="0"/>
                <a:cs typeface="Arial" panose="020B0604020202020204" pitchFamily="34" charset="0"/>
              </a:rPr>
              <a:t>BBC Learning English </a:t>
            </a:r>
            <a:r>
              <a:rPr lang="fr-FR" b="1" kern="0" dirty="0">
                <a:solidFill>
                  <a:srgbClr val="FF0000"/>
                </a:solidFill>
                <a:latin typeface="Times New Roman" panose="02020603050405020304" pitchFamily="18" charset="0"/>
                <a:cs typeface="Arial" panose="020B0604020202020204" pitchFamily="34" charset="0"/>
              </a:rPr>
              <a:t>(www.bbc.co.uk/learningenglish)</a:t>
            </a:r>
            <a:br>
              <a:rPr lang="fr-FR" kern="0" dirty="0">
                <a:latin typeface="Times New Roman" panose="02020603050405020304" pitchFamily="18" charset="0"/>
                <a:cs typeface="Arial" panose="020B0604020202020204" pitchFamily="34" charset="0"/>
              </a:rPr>
            </a:br>
            <a:r>
              <a:rPr lang="fr-FR" kern="0" dirty="0" err="1">
                <a:latin typeface="Times New Roman" panose="02020603050405020304" pitchFamily="18" charset="0"/>
                <a:cs typeface="Arial" panose="020B0604020202020204" pitchFamily="34" charset="0"/>
              </a:rPr>
              <a:t>Provides</a:t>
            </a:r>
            <a:r>
              <a:rPr lang="fr-FR" kern="0" dirty="0">
                <a:latin typeface="Times New Roman" panose="02020603050405020304" pitchFamily="18" charset="0"/>
                <a:cs typeface="Arial" panose="020B0604020202020204" pitchFamily="34" charset="0"/>
              </a:rPr>
              <a:t> a </a:t>
            </a:r>
            <a:r>
              <a:rPr lang="fr-FR" kern="0" dirty="0" err="1">
                <a:latin typeface="Times New Roman" panose="02020603050405020304" pitchFamily="18" charset="0"/>
                <a:cs typeface="Arial" panose="020B0604020202020204" pitchFamily="34" charset="0"/>
              </a:rPr>
              <a:t>wide</a:t>
            </a:r>
            <a:r>
              <a:rPr lang="fr-FR" kern="0" dirty="0">
                <a:latin typeface="Times New Roman" panose="02020603050405020304" pitchFamily="18" charset="0"/>
                <a:cs typeface="Arial" panose="020B0604020202020204" pitchFamily="34" charset="0"/>
              </a:rPr>
              <a:t> range of </a:t>
            </a:r>
            <a:r>
              <a:rPr lang="fr-FR" kern="0" dirty="0" err="1">
                <a:latin typeface="Times New Roman" panose="02020603050405020304" pitchFamily="18" charset="0"/>
                <a:cs typeface="Arial" panose="020B0604020202020204" pitchFamily="34" charset="0"/>
              </a:rPr>
              <a:t>resources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including</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videos</a:t>
            </a:r>
            <a:r>
              <a:rPr lang="fr-FR" kern="0" dirty="0">
                <a:latin typeface="Times New Roman" panose="02020603050405020304" pitchFamily="18" charset="0"/>
                <a:cs typeface="Arial" panose="020B0604020202020204" pitchFamily="34" charset="0"/>
              </a:rPr>
              <a:t>, articles, and interactive </a:t>
            </a:r>
            <a:r>
              <a:rPr lang="fr-FR" kern="0" dirty="0" err="1">
                <a:latin typeface="Times New Roman" panose="02020603050405020304" pitchFamily="18" charset="0"/>
                <a:cs typeface="Arial" panose="020B0604020202020204" pitchFamily="34" charset="0"/>
              </a:rPr>
              <a:t>exercises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focused</a:t>
            </a:r>
            <a:r>
              <a:rPr lang="fr-FR" kern="0" dirty="0">
                <a:latin typeface="Times New Roman" panose="02020603050405020304" pitchFamily="18" charset="0"/>
                <a:cs typeface="Arial" panose="020B0604020202020204" pitchFamily="34" charset="0"/>
              </a:rPr>
              <a:t> on </a:t>
            </a:r>
            <a:r>
              <a:rPr lang="fr-FR" kern="0" dirty="0" err="1">
                <a:latin typeface="Times New Roman" panose="02020603050405020304" pitchFamily="18" charset="0"/>
                <a:cs typeface="Arial" panose="020B0604020202020204" pitchFamily="34" charset="0"/>
              </a:rPr>
              <a:t>vocabulary</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grammar</a:t>
            </a:r>
            <a:r>
              <a:rPr lang="fr-FR" kern="0" dirty="0">
                <a:latin typeface="Times New Roman" panose="02020603050405020304" pitchFamily="18" charset="0"/>
                <a:cs typeface="Arial" panose="020B0604020202020204" pitchFamily="34" charset="0"/>
              </a:rPr>
              <a:t>, and </a:t>
            </a:r>
            <a:r>
              <a:rPr lang="fr-FR" kern="0" dirty="0" err="1">
                <a:latin typeface="Times New Roman" panose="02020603050405020304" pitchFamily="18" charset="0"/>
                <a:cs typeface="Arial" panose="020B0604020202020204" pitchFamily="34" charset="0"/>
              </a:rPr>
              <a:t>pronunciation</a:t>
            </a:r>
            <a:r>
              <a:rPr lang="fr-FR" kern="0" dirty="0">
                <a:latin typeface="Times New Roman" panose="02020603050405020304" pitchFamily="18" charset="0"/>
                <a:cs typeface="Arial" panose="020B0604020202020204" pitchFamily="34" charset="0"/>
              </a:rPr>
              <a:t>.</a:t>
            </a:r>
          </a:p>
          <a:p>
            <a:pPr marL="342900" lvl="0" indent="-342900">
              <a:lnSpc>
                <a:spcPct val="150000"/>
              </a:lnSpc>
              <a:tabLst>
                <a:tab pos="457200" algn="l"/>
              </a:tabLst>
            </a:pPr>
            <a:r>
              <a:rPr lang="fr-FR" b="1" kern="0" dirty="0" err="1">
                <a:latin typeface="Times New Roman" panose="02020603050405020304" pitchFamily="18" charset="0"/>
                <a:cs typeface="Arial" panose="020B0604020202020204" pitchFamily="34" charset="0"/>
              </a:rPr>
              <a:t>Duolingo</a:t>
            </a:r>
            <a:r>
              <a:rPr lang="fr-FR" kern="0" dirty="0">
                <a:latin typeface="Times New Roman" panose="02020603050405020304" pitchFamily="18" charset="0"/>
                <a:cs typeface="Arial" panose="020B0604020202020204" pitchFamily="34" charset="0"/>
              </a:rPr>
              <a:t> </a:t>
            </a:r>
            <a:r>
              <a:rPr lang="fr-FR" b="1" kern="0" dirty="0">
                <a:solidFill>
                  <a:srgbClr val="FF0000"/>
                </a:solidFill>
                <a:latin typeface="Times New Roman" panose="02020603050405020304" pitchFamily="18" charset="0"/>
                <a:cs typeface="Arial" panose="020B0604020202020204" pitchFamily="34" charset="0"/>
              </a:rPr>
              <a:t>(www.duolingo.com)</a:t>
            </a:r>
            <a:br>
              <a:rPr lang="fr-FR" kern="0" dirty="0">
                <a:latin typeface="Times New Roman" panose="02020603050405020304" pitchFamily="18" charset="0"/>
                <a:cs typeface="Arial" panose="020B0604020202020204" pitchFamily="34" charset="0"/>
              </a:rPr>
            </a:br>
            <a:r>
              <a:rPr lang="fr-FR" kern="0" dirty="0">
                <a:latin typeface="Times New Roman" panose="02020603050405020304" pitchFamily="18" charset="0"/>
                <a:cs typeface="Arial" panose="020B0604020202020204" pitchFamily="34" charset="0"/>
              </a:rPr>
              <a:t>A </a:t>
            </a:r>
            <a:r>
              <a:rPr lang="fr-FR" kern="0" dirty="0" err="1">
                <a:latin typeface="Times New Roman" panose="02020603050405020304" pitchFamily="18" charset="0"/>
                <a:cs typeface="Arial" panose="020B0604020202020204" pitchFamily="34" charset="0"/>
              </a:rPr>
              <a:t>popular</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language-learning</a:t>
            </a:r>
            <a:r>
              <a:rPr lang="fr-FR" kern="0" dirty="0">
                <a:latin typeface="Times New Roman" panose="02020603050405020304" pitchFamily="18" charset="0"/>
                <a:cs typeface="Arial" panose="020B0604020202020204" pitchFamily="34" charset="0"/>
              </a:rPr>
              <a:t> platform </a:t>
            </a:r>
            <a:r>
              <a:rPr lang="fr-FR" kern="0" dirty="0" err="1">
                <a:latin typeface="Times New Roman" panose="02020603050405020304" pitchFamily="18" charset="0"/>
                <a:cs typeface="Arial" panose="020B0604020202020204" pitchFamily="34" charset="0"/>
              </a:rPr>
              <a:t>that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offers</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engaging</a:t>
            </a:r>
            <a:r>
              <a:rPr lang="fr-FR" kern="0" dirty="0">
                <a:latin typeface="Times New Roman" panose="02020603050405020304" pitchFamily="18" charset="0"/>
                <a:cs typeface="Arial" panose="020B0604020202020204" pitchFamily="34" charset="0"/>
              </a:rPr>
              <a:t> and interactive </a:t>
            </a:r>
            <a:r>
              <a:rPr lang="fr-FR" kern="0" dirty="0" err="1">
                <a:latin typeface="Times New Roman" panose="02020603050405020304" pitchFamily="18" charset="0"/>
                <a:cs typeface="Arial" panose="020B0604020202020204" pitchFamily="34" charset="0"/>
              </a:rPr>
              <a:t>lessons</a:t>
            </a:r>
            <a:r>
              <a:rPr lang="fr-FR" kern="0" dirty="0">
                <a:latin typeface="Times New Roman" panose="02020603050405020304" pitchFamily="18" charset="0"/>
                <a:cs typeface="Arial" panose="020B0604020202020204" pitchFamily="34" charset="0"/>
              </a:rPr>
              <a:t> in English, </a:t>
            </a:r>
            <a:r>
              <a:rPr lang="fr-FR" kern="0" dirty="0" err="1">
                <a:latin typeface="Times New Roman" panose="02020603050405020304" pitchFamily="18" charset="0"/>
                <a:cs typeface="Arial" panose="020B0604020202020204" pitchFamily="34" charset="0"/>
              </a:rPr>
              <a:t>tailored</a:t>
            </a:r>
            <a:r>
              <a:rPr lang="fr-FR" kern="0" dirty="0">
                <a:latin typeface="Times New Roman" panose="02020603050405020304" pitchFamily="18" charset="0"/>
                <a:cs typeface="Arial" panose="020B0604020202020204" pitchFamily="34" charset="0"/>
              </a:rPr>
              <a:t> for </a:t>
            </a:r>
            <a:r>
              <a:rPr lang="fr-FR" kern="0" dirty="0" err="1">
                <a:latin typeface="Times New Roman" panose="02020603050405020304" pitchFamily="18" charset="0"/>
                <a:cs typeface="Arial" panose="020B0604020202020204" pitchFamily="34" charset="0"/>
              </a:rPr>
              <a:t>different</a:t>
            </a:r>
            <a:r>
              <a:rPr lang="fr-FR" kern="0" dirty="0">
                <a:latin typeface="Times New Roman" panose="02020603050405020304" pitchFamily="18" charset="0"/>
                <a:cs typeface="Arial" panose="020B0604020202020204" pitchFamily="34" charset="0"/>
              </a:rPr>
              <a:t> </a:t>
            </a:r>
            <a:r>
              <a:rPr lang="fr-FR" kern="0" dirty="0" err="1">
                <a:latin typeface="Times New Roman" panose="02020603050405020304" pitchFamily="18" charset="0"/>
                <a:cs typeface="Arial" panose="020B0604020202020204" pitchFamily="34" charset="0"/>
              </a:rPr>
              <a:t>levels</a:t>
            </a:r>
            <a:r>
              <a:rPr lang="fr-FR" kern="0" dirty="0">
                <a:latin typeface="Times New Roman" panose="02020603050405020304" pitchFamily="18" charset="0"/>
                <a:cs typeface="Arial" panose="020B0604020202020204" pitchFamily="34" charset="0"/>
              </a:rPr>
              <a:t> and </a:t>
            </a:r>
            <a:r>
              <a:rPr lang="fr-FR" kern="0" dirty="0" err="1">
                <a:latin typeface="Times New Roman" panose="02020603050405020304" pitchFamily="18" charset="0"/>
                <a:cs typeface="Arial" panose="020B0604020202020204" pitchFamily="34" charset="0"/>
              </a:rPr>
              <a:t>skills</a:t>
            </a:r>
            <a:r>
              <a:rPr lang="fr-FR" kern="0" dirty="0">
                <a:latin typeface="Times New Roman" panose="02020603050405020304" pitchFamily="18" charset="0"/>
                <a:cs typeface="Arial" panose="020B0604020202020204" pitchFamily="34" charset="0"/>
              </a:rPr>
              <a:t>.</a:t>
            </a:r>
          </a:p>
        </p:txBody>
      </p:sp>
      <p:sp>
        <p:nvSpPr>
          <p:cNvPr id="9" name="ZoneTexte 8">
            <a:extLst>
              <a:ext uri="{FF2B5EF4-FFF2-40B4-BE49-F238E27FC236}">
                <a16:creationId xmlns:a16="http://schemas.microsoft.com/office/drawing/2014/main" id="{17F41FE1-8FDC-F98E-E96E-A9D9B87F0CA8}"/>
              </a:ext>
            </a:extLst>
          </p:cNvPr>
          <p:cNvSpPr txBox="1"/>
          <p:nvPr/>
        </p:nvSpPr>
        <p:spPr>
          <a:xfrm>
            <a:off x="157842" y="5688032"/>
            <a:ext cx="11876314" cy="369332"/>
          </a:xfrm>
          <a:prstGeom prst="rect">
            <a:avLst/>
          </a:prstGeom>
          <a:noFill/>
        </p:spPr>
        <p:txBody>
          <a:bodyPr wrap="square">
            <a:spAutoFit/>
          </a:bodyPr>
          <a:lstStyle/>
          <a:p>
            <a:r>
              <a:rPr lang="fr-FR" sz="1800" dirty="0" err="1">
                <a:effectLst/>
                <a:latin typeface="Times New Roman" panose="02020603050405020304" pitchFamily="18" charset="0"/>
                <a:ea typeface="Times New Roman" panose="02020603050405020304" pitchFamily="18" charset="0"/>
              </a:rPr>
              <a:t>These</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resources</a:t>
            </a:r>
            <a:r>
              <a:rPr lang="fr-FR" sz="1800" dirty="0">
                <a:effectLst/>
                <a:latin typeface="Times New Roman" panose="02020603050405020304" pitchFamily="18" charset="0"/>
                <a:ea typeface="Times New Roman" panose="02020603050405020304" pitchFamily="18" charset="0"/>
              </a:rPr>
              <a:t> can </a:t>
            </a:r>
            <a:r>
              <a:rPr lang="fr-FR" sz="1800" dirty="0" err="1">
                <a:effectLst/>
                <a:latin typeface="Times New Roman" panose="02020603050405020304" pitchFamily="18" charset="0"/>
                <a:ea typeface="Times New Roman" panose="02020603050405020304" pitchFamily="18" charset="0"/>
              </a:rPr>
              <a:t>greatly</a:t>
            </a:r>
            <a:r>
              <a:rPr lang="fr-FR" sz="1800" dirty="0">
                <a:effectLst/>
                <a:latin typeface="Times New Roman" panose="02020603050405020304" pitchFamily="18" charset="0"/>
                <a:ea typeface="Times New Roman" panose="02020603050405020304" pitchFamily="18" charset="0"/>
              </a:rPr>
              <a:t> assist </a:t>
            </a:r>
            <a:r>
              <a:rPr lang="fr-FR" sz="1800" dirty="0" err="1">
                <a:effectLst/>
                <a:latin typeface="Times New Roman" panose="02020603050405020304" pitchFamily="18" charset="0"/>
                <a:ea typeface="Times New Roman" panose="02020603050405020304" pitchFamily="18" charset="0"/>
              </a:rPr>
              <a:t>students</a:t>
            </a:r>
            <a:r>
              <a:rPr lang="fr-FR" sz="1800" dirty="0">
                <a:effectLst/>
                <a:latin typeface="Times New Roman" panose="02020603050405020304" pitchFamily="18" charset="0"/>
                <a:ea typeface="Times New Roman" panose="02020603050405020304" pitchFamily="18" charset="0"/>
              </a:rPr>
              <a:t> in </a:t>
            </a:r>
            <a:r>
              <a:rPr lang="fr-FR" sz="1800" dirty="0" err="1">
                <a:effectLst/>
                <a:latin typeface="Times New Roman" panose="02020603050405020304" pitchFamily="18" charset="0"/>
                <a:ea typeface="Times New Roman" panose="02020603050405020304" pitchFamily="18" charset="0"/>
              </a:rPr>
              <a:t>enhancing</a:t>
            </a:r>
            <a:r>
              <a:rPr lang="fr-FR" sz="1800" dirty="0">
                <a:effectLst/>
                <a:latin typeface="Times New Roman" panose="02020603050405020304" pitchFamily="18" charset="0"/>
                <a:ea typeface="Times New Roman" panose="02020603050405020304" pitchFamily="18" charset="0"/>
              </a:rPr>
              <a:t> </a:t>
            </a:r>
            <a:r>
              <a:rPr lang="fr-FR" sz="1800" dirty="0" err="1">
                <a:effectLst/>
                <a:latin typeface="Times New Roman" panose="02020603050405020304" pitchFamily="18" charset="0"/>
                <a:ea typeface="Times New Roman" panose="02020603050405020304" pitchFamily="18" charset="0"/>
              </a:rPr>
              <a:t>their</a:t>
            </a:r>
            <a:r>
              <a:rPr lang="fr-FR" sz="1800" dirty="0">
                <a:effectLst/>
                <a:latin typeface="Times New Roman" panose="02020603050405020304" pitchFamily="18" charset="0"/>
                <a:ea typeface="Times New Roman" panose="02020603050405020304" pitchFamily="18" charset="0"/>
              </a:rPr>
              <a:t> English </a:t>
            </a:r>
            <a:r>
              <a:rPr lang="fr-FR" sz="1800" dirty="0" err="1">
                <a:effectLst/>
                <a:latin typeface="Times New Roman" panose="02020603050405020304" pitchFamily="18" charset="0"/>
                <a:ea typeface="Times New Roman" panose="02020603050405020304" pitchFamily="18" charset="0"/>
              </a:rPr>
              <a:t>proficiency</a:t>
            </a:r>
            <a:r>
              <a:rPr lang="fr-FR" sz="1800" dirty="0">
                <a:effectLst/>
                <a:latin typeface="Times New Roman" panose="02020603050405020304" pitchFamily="18" charset="0"/>
                <a:ea typeface="Times New Roman" panose="02020603050405020304" pitchFamily="18" charset="0"/>
              </a:rPr>
              <a:t> in a fun and effective </a:t>
            </a:r>
            <a:r>
              <a:rPr lang="fr-FR" sz="1800" dirty="0" err="1">
                <a:effectLst/>
                <a:latin typeface="Times New Roman" panose="02020603050405020304" pitchFamily="18" charset="0"/>
                <a:ea typeface="Times New Roman" panose="02020603050405020304" pitchFamily="18" charset="0"/>
              </a:rPr>
              <a:t>way</a:t>
            </a:r>
            <a:r>
              <a:rPr lang="fr-FR" sz="1800" dirty="0">
                <a:effectLst/>
                <a:latin typeface="Times New Roman" panose="02020603050405020304" pitchFamily="18" charset="0"/>
                <a:ea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à coins arrondis 11"/>
          <p:cNvSpPr/>
          <p:nvPr/>
        </p:nvSpPr>
        <p:spPr>
          <a:xfrm>
            <a:off x="3459602" y="198083"/>
            <a:ext cx="6827398"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err="1">
                <a:solidFill>
                  <a:schemeClr val="bg1"/>
                </a:solidFill>
              </a:rPr>
              <a:t>Youtube</a:t>
            </a:r>
            <a:r>
              <a:rPr lang="fr-FR" sz="2400" b="1" dirty="0">
                <a:solidFill>
                  <a:schemeClr val="bg1"/>
                </a:solidFill>
              </a:rPr>
              <a:t> channels for </a:t>
            </a:r>
            <a:r>
              <a:rPr lang="fr-FR" sz="2400" b="1" dirty="0" err="1">
                <a:solidFill>
                  <a:schemeClr val="bg1"/>
                </a:solidFill>
              </a:rPr>
              <a:t>improving</a:t>
            </a:r>
            <a:r>
              <a:rPr lang="fr-FR" sz="2400" b="1" dirty="0">
                <a:solidFill>
                  <a:schemeClr val="bg1"/>
                </a:solidFill>
              </a:rPr>
              <a:t> </a:t>
            </a:r>
            <a:r>
              <a:rPr lang="fr-FR" sz="2400" b="1" dirty="0" err="1">
                <a:solidFill>
                  <a:schemeClr val="bg1"/>
                </a:solidFill>
              </a:rPr>
              <a:t>english</a:t>
            </a:r>
            <a:r>
              <a:rPr lang="fr-FR" sz="2400" b="1" dirty="0">
                <a:solidFill>
                  <a:schemeClr val="bg1"/>
                </a:solidFill>
              </a:rPr>
              <a:t> </a:t>
            </a:r>
            <a:r>
              <a:rPr lang="fr-FR" sz="2400" b="1" dirty="0" err="1">
                <a:solidFill>
                  <a:schemeClr val="bg1"/>
                </a:solidFill>
              </a:rPr>
              <a:t>skills</a:t>
            </a:r>
            <a:endParaRPr lang="fr-FR" sz="2400" b="1" dirty="0">
              <a:solidFill>
                <a:schemeClr val="bg1"/>
              </a:solidFill>
            </a:endParaRPr>
          </a:p>
        </p:txBody>
      </p:sp>
      <p:sp>
        <p:nvSpPr>
          <p:cNvPr id="8" name="ZoneTexte 7">
            <a:extLst>
              <a:ext uri="{FF2B5EF4-FFF2-40B4-BE49-F238E27FC236}">
                <a16:creationId xmlns:a16="http://schemas.microsoft.com/office/drawing/2014/main" id="{1D7F9C99-A659-EF9F-EE23-BD13571C0FC5}"/>
              </a:ext>
            </a:extLst>
          </p:cNvPr>
          <p:cNvSpPr txBox="1"/>
          <p:nvPr/>
        </p:nvSpPr>
        <p:spPr>
          <a:xfrm>
            <a:off x="99743" y="857376"/>
            <a:ext cx="12191999" cy="6083845"/>
          </a:xfrm>
          <a:prstGeom prst="rect">
            <a:avLst/>
          </a:prstGeom>
          <a:noFill/>
        </p:spPr>
        <p:txBody>
          <a:bodyPr wrap="square">
            <a:spAutoFit/>
          </a:bodyPr>
          <a:lstStyle/>
          <a:p>
            <a:pPr>
              <a:lnSpc>
                <a:spcPct val="115000"/>
              </a:lnSpc>
              <a:spcAft>
                <a:spcPts val="1000"/>
              </a:spcAft>
            </a:pP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Here</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are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some</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excellent YouTube channels and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specific</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videos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that</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can help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university</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students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improve</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their</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English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skills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4572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BBC Learning English</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Video</a:t>
            </a: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Series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"English in a Minute"</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Short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videos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focusing</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on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specific</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phrases and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vocabulary</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Channel Link</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BBC Learning English</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4572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English </a:t>
            </a: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with</a:t>
            </a: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 Lucy</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Video</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"10 Tips to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Improve</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Your</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English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Speaking</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Skills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Practical</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tips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and techniques for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enhancing</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speaking</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skills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Channel Link</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English </a:t>
            </a:r>
            <a:r>
              <a:rPr lang="fr-FR" kern="0"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with</a:t>
            </a:r>
            <a:r>
              <a:rPr lang="fr-FR"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 Lucy</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4572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TED-Ed</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Video</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"How to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Speak</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So That People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Want</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to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Listen</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Engaging</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lessons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on effective communication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skills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Channel Link</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TED-Ed</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457200" algn="l"/>
              </a:tabLst>
            </a:pP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6815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6584031"/>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à coins arrondis 11"/>
          <p:cNvSpPr/>
          <p:nvPr/>
        </p:nvSpPr>
        <p:spPr>
          <a:xfrm>
            <a:off x="3459602" y="198083"/>
            <a:ext cx="6827398"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err="1">
                <a:solidFill>
                  <a:schemeClr val="bg1"/>
                </a:solidFill>
              </a:rPr>
              <a:t>Youtube</a:t>
            </a:r>
            <a:r>
              <a:rPr lang="fr-FR" sz="2400" b="1" dirty="0">
                <a:solidFill>
                  <a:schemeClr val="bg1"/>
                </a:solidFill>
              </a:rPr>
              <a:t> channels for </a:t>
            </a:r>
            <a:r>
              <a:rPr lang="fr-FR" sz="2400" b="1" dirty="0" err="1">
                <a:solidFill>
                  <a:schemeClr val="bg1"/>
                </a:solidFill>
              </a:rPr>
              <a:t>improving</a:t>
            </a:r>
            <a:r>
              <a:rPr lang="fr-FR" sz="2400" b="1" dirty="0">
                <a:solidFill>
                  <a:schemeClr val="bg1"/>
                </a:solidFill>
              </a:rPr>
              <a:t> </a:t>
            </a:r>
            <a:r>
              <a:rPr lang="fr-FR" sz="2400" b="1" dirty="0" err="1">
                <a:solidFill>
                  <a:schemeClr val="bg1"/>
                </a:solidFill>
              </a:rPr>
              <a:t>english</a:t>
            </a:r>
            <a:r>
              <a:rPr lang="fr-FR" sz="2400" b="1" dirty="0">
                <a:solidFill>
                  <a:schemeClr val="bg1"/>
                </a:solidFill>
              </a:rPr>
              <a:t> </a:t>
            </a:r>
            <a:r>
              <a:rPr lang="fr-FR" sz="2400" b="1" dirty="0" err="1">
                <a:solidFill>
                  <a:schemeClr val="bg1"/>
                </a:solidFill>
              </a:rPr>
              <a:t>skills</a:t>
            </a:r>
            <a:endParaRPr lang="fr-FR" sz="2400" b="1" dirty="0">
              <a:solidFill>
                <a:schemeClr val="bg1"/>
              </a:solidFill>
            </a:endParaRPr>
          </a:p>
        </p:txBody>
      </p:sp>
      <p:sp>
        <p:nvSpPr>
          <p:cNvPr id="8" name="ZoneTexte 7">
            <a:extLst>
              <a:ext uri="{FF2B5EF4-FFF2-40B4-BE49-F238E27FC236}">
                <a16:creationId xmlns:a16="http://schemas.microsoft.com/office/drawing/2014/main" id="{1D7F9C99-A659-EF9F-EE23-BD13571C0FC5}"/>
              </a:ext>
            </a:extLst>
          </p:cNvPr>
          <p:cNvSpPr txBox="1"/>
          <p:nvPr/>
        </p:nvSpPr>
        <p:spPr>
          <a:xfrm>
            <a:off x="174171" y="1072149"/>
            <a:ext cx="12191999" cy="4278222"/>
          </a:xfrm>
          <a:prstGeom prst="rect">
            <a:avLst/>
          </a:prstGeom>
          <a:noFill/>
        </p:spPr>
        <p:txBody>
          <a:bodyPr wrap="square">
            <a:spAutoFit/>
          </a:bodyPr>
          <a:lstStyle/>
          <a:p>
            <a:pPr marL="342900" lvl="0" indent="-342900">
              <a:lnSpc>
                <a:spcPct val="115000"/>
              </a:lnSpc>
              <a:spcAft>
                <a:spcPts val="1000"/>
              </a:spcAft>
              <a:buFont typeface="+mj-lt"/>
              <a:buAutoNum type="arabicPeriod"/>
              <a:tabLst>
                <a:tab pos="457200" algn="l"/>
              </a:tabLst>
            </a:pP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Rachel's</a:t>
            </a: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 English</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Video</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"How to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Improve</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Your</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English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Pronunciation</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Focuses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on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pronunciation</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and accent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reduction</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Channel Link</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Rachel's</a:t>
            </a:r>
            <a:r>
              <a:rPr lang="fr-FR" kern="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2"/>
              </a:rPr>
              <a:t> English</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15000"/>
              </a:lnSpc>
              <a:spcAft>
                <a:spcPts val="1000"/>
              </a:spcAft>
              <a:buFont typeface="+mj-lt"/>
              <a:buAutoNum type="arabicPeriod"/>
              <a:tabLst>
                <a:tab pos="457200" algn="l"/>
              </a:tabLst>
            </a:pP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EngVid</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err="1">
                <a:effectLst/>
                <a:latin typeface="Times New Roman" panose="02020603050405020304" pitchFamily="18" charset="0"/>
                <a:ea typeface="Times New Roman" panose="02020603050405020304" pitchFamily="18" charset="0"/>
                <a:cs typeface="Times New Roman" panose="02020603050405020304" pitchFamily="18" charset="0"/>
              </a:rPr>
              <a:t>Video</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Understanding</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English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Grammar</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Tenses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1143000" lvl="2" indent="-228600">
              <a:lnSpc>
                <a:spcPct val="115000"/>
              </a:lnSpc>
              <a:spcAft>
                <a:spcPts val="1000"/>
              </a:spcAft>
              <a:buSzPts val="1000"/>
              <a:buFont typeface="Wingdings" panose="05000000000000000000" pitchFamily="2" charset="2"/>
              <a:buChar char=""/>
              <a:tabLst>
                <a:tab pos="1371600" algn="l"/>
              </a:tabLst>
            </a:pP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Detailed</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explanations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of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grammar</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rules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in an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easy</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-to-</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understand</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format.</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b="1" kern="0" dirty="0">
                <a:effectLst/>
                <a:latin typeface="Times New Roman" panose="02020603050405020304" pitchFamily="18" charset="0"/>
                <a:ea typeface="Times New Roman" panose="02020603050405020304" pitchFamily="18" charset="0"/>
                <a:cs typeface="Times New Roman" panose="02020603050405020304" pitchFamily="18" charset="0"/>
              </a:rPr>
              <a:t>Channel Link</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EngVid</a:t>
            </a:r>
            <a:endParaRPr lang="fr-FR" kern="1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These</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channels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provide</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wealth</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of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resources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from</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grammar</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vocabulary</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to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pronunciation</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and communication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skills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They</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are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engaging</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and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tailored</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to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learners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various</a:t>
            </a:r>
            <a:r>
              <a:rPr lang="fr-FR" kern="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kern="0" dirty="0" err="1">
                <a:effectLst/>
                <a:latin typeface="Times New Roman" panose="02020603050405020304" pitchFamily="18" charset="0"/>
                <a:ea typeface="Times New Roman" panose="02020603050405020304" pitchFamily="18" charset="0"/>
                <a:cs typeface="Times New Roman" panose="02020603050405020304" pitchFamily="18" charset="0"/>
              </a:rPr>
              <a:t>levels</a:t>
            </a:r>
            <a:r>
              <a:rPr lang="fr-FR" sz="1200" kern="0" dirty="0">
                <a:effectLst/>
                <a:latin typeface="Times New Roman" panose="02020603050405020304" pitchFamily="18" charset="0"/>
                <a:ea typeface="Times New Roman" panose="02020603050405020304" pitchFamily="18" charset="0"/>
                <a:cs typeface="Arial" panose="020B0604020202020204" pitchFamily="34" charset="0"/>
              </a:rPr>
              <a:t>.</a:t>
            </a:r>
            <a:endParaRPr lang="fr-FR" sz="11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531066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177" y="-104167"/>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6500810"/>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 de texte 3"/>
          <p:cNvSpPr txBox="1"/>
          <p:nvPr/>
        </p:nvSpPr>
        <p:spPr>
          <a:xfrm>
            <a:off x="342900" y="229870"/>
            <a:ext cx="11480165" cy="7600950"/>
          </a:xfrm>
          <a:prstGeom prst="rect">
            <a:avLst/>
          </a:prstGeom>
          <a:noFill/>
        </p:spPr>
        <p:txBody>
          <a:bodyPr wrap="square" rtlCol="0" anchor="t">
            <a:spAutoFit/>
          </a:bodyPr>
          <a:lstStyle/>
          <a:p>
            <a:pPr algn="l">
              <a:buClrTx/>
              <a:buSzTx/>
              <a:buFontTx/>
            </a:pPr>
            <a:r>
              <a:rPr lang="fr-FR" sz="3600" b="1" dirty="0">
                <a:solidFill>
                  <a:srgbClr val="C00000"/>
                </a:solidFill>
                <a:sym typeface="+mn-ea"/>
              </a:rPr>
              <a:t>Course objectives :</a:t>
            </a:r>
          </a:p>
          <a:p>
            <a:pPr marL="0" algn="l">
              <a:buClrTx/>
              <a:buSzTx/>
              <a:buFontTx/>
            </a:pPr>
            <a:r>
              <a:rPr lang="fr-FR" sz="3600" b="1" dirty="0">
                <a:sym typeface="+mn-ea"/>
              </a:rPr>
              <a:t>The objectives of this course are:</a:t>
            </a:r>
          </a:p>
          <a:p>
            <a:pPr marL="514350" indent="-514350" algn="l">
              <a:buFont typeface="+mj-lt"/>
              <a:buAutoNum type="arabicPeriod"/>
            </a:pPr>
            <a:r>
              <a:rPr lang="fr-FR" altLang="en-US" sz="2800" dirty="0" err="1">
                <a:sym typeface="+mn-ea"/>
              </a:rPr>
              <a:t>Improve</a:t>
            </a:r>
            <a:r>
              <a:rPr lang="fr-FR" altLang="en-US" sz="2800" dirty="0">
                <a:sym typeface="+mn-ea"/>
              </a:rPr>
              <a:t> oral and </a:t>
            </a:r>
            <a:r>
              <a:rPr lang="fr-FR" altLang="en-US" sz="2800" dirty="0" err="1">
                <a:sym typeface="+mn-ea"/>
              </a:rPr>
              <a:t>written</a:t>
            </a:r>
            <a:r>
              <a:rPr lang="fr-FR" altLang="en-US" sz="2800" dirty="0">
                <a:sym typeface="+mn-ea"/>
              </a:rPr>
              <a:t> expression and </a:t>
            </a:r>
            <a:r>
              <a:rPr lang="fr-FR" altLang="en-US" sz="2800" dirty="0" err="1">
                <a:sym typeface="+mn-ea"/>
              </a:rPr>
              <a:t>comprehension</a:t>
            </a:r>
            <a:r>
              <a:rPr lang="fr-FR" altLang="en-US" sz="2800" dirty="0">
                <a:sym typeface="+mn-ea"/>
              </a:rPr>
              <a:t>.</a:t>
            </a:r>
            <a:endParaRPr lang="fr-FR" altLang="en-US" sz="2800" dirty="0"/>
          </a:p>
          <a:p>
            <a:pPr marL="514350" indent="-514350" algn="l">
              <a:buFont typeface="+mj-lt"/>
              <a:buAutoNum type="arabicPeriod"/>
            </a:pPr>
            <a:r>
              <a:rPr lang="fr-FR" altLang="en-US" sz="2800" dirty="0">
                <a:sym typeface="+mn-ea"/>
              </a:rPr>
              <a:t>Be able to </a:t>
            </a:r>
            <a:r>
              <a:rPr lang="fr-FR" altLang="en-US" sz="2800" dirty="0" err="1">
                <a:sym typeface="+mn-ea"/>
              </a:rPr>
              <a:t>transfer</a:t>
            </a:r>
            <a:r>
              <a:rPr lang="fr-FR" altLang="en-US" sz="2800" dirty="0">
                <a:sym typeface="+mn-ea"/>
              </a:rPr>
              <a:t> information </a:t>
            </a:r>
            <a:r>
              <a:rPr lang="fr-FR" altLang="en-US" sz="2800" dirty="0" err="1">
                <a:sym typeface="+mn-ea"/>
              </a:rPr>
              <a:t>obtained</a:t>
            </a:r>
            <a:r>
              <a:rPr lang="fr-FR" altLang="en-US" sz="2800" dirty="0">
                <a:sym typeface="+mn-ea"/>
              </a:rPr>
              <a:t> in </a:t>
            </a:r>
            <a:r>
              <a:rPr lang="fr-FR" altLang="en-US" sz="2800" dirty="0" err="1">
                <a:sym typeface="+mn-ea"/>
              </a:rPr>
              <a:t>written</a:t>
            </a:r>
            <a:r>
              <a:rPr lang="fr-FR" altLang="en-US" sz="2800" dirty="0">
                <a:sym typeface="+mn-ea"/>
              </a:rPr>
              <a:t> and oral </a:t>
            </a:r>
            <a:r>
              <a:rPr lang="fr-FR" altLang="en-US" sz="2800" dirty="0" err="1">
                <a:sym typeface="+mn-ea"/>
              </a:rPr>
              <a:t>form</a:t>
            </a:r>
            <a:r>
              <a:rPr lang="fr-FR" altLang="en-US" sz="2800" dirty="0">
                <a:sym typeface="+mn-ea"/>
              </a:rPr>
              <a:t> </a:t>
            </a:r>
            <a:r>
              <a:rPr lang="fr-FR" altLang="en-US" sz="2800" dirty="0" err="1">
                <a:sym typeface="+mn-ea"/>
              </a:rPr>
              <a:t>into</a:t>
            </a:r>
            <a:r>
              <a:rPr lang="fr-FR" altLang="en-US" sz="2800" dirty="0">
                <a:sym typeface="+mn-ea"/>
              </a:rPr>
              <a:t> oral format (not a translation, but a </a:t>
            </a:r>
            <a:r>
              <a:rPr lang="fr-FR" altLang="en-US" sz="2800" dirty="0" err="1">
                <a:sym typeface="+mn-ea"/>
              </a:rPr>
              <a:t>transfer</a:t>
            </a:r>
            <a:r>
              <a:rPr lang="fr-FR" altLang="en-US" sz="2800" dirty="0">
                <a:sym typeface="+mn-ea"/>
              </a:rPr>
              <a:t> of data </a:t>
            </a:r>
            <a:r>
              <a:rPr lang="fr-FR" altLang="en-US" sz="2800" dirty="0" err="1">
                <a:sym typeface="+mn-ea"/>
              </a:rPr>
              <a:t>from</a:t>
            </a:r>
            <a:r>
              <a:rPr lang="fr-FR" altLang="en-US" sz="2800" dirty="0">
                <a:sym typeface="+mn-ea"/>
              </a:rPr>
              <a:t> one </a:t>
            </a:r>
            <a:r>
              <a:rPr lang="fr-FR" altLang="en-US" sz="2800" dirty="0" err="1">
                <a:sym typeface="+mn-ea"/>
              </a:rPr>
              <a:t>linguistic</a:t>
            </a:r>
            <a:r>
              <a:rPr lang="fr-FR" altLang="en-US" sz="2800" dirty="0">
                <a:sym typeface="+mn-ea"/>
              </a:rPr>
              <a:t> </a:t>
            </a:r>
            <a:r>
              <a:rPr lang="fr-FR" altLang="en-US" sz="2800" dirty="0" err="1">
                <a:sym typeface="+mn-ea"/>
              </a:rPr>
              <a:t>skill</a:t>
            </a:r>
            <a:r>
              <a:rPr lang="fr-FR" altLang="en-US" sz="2800" dirty="0">
                <a:sym typeface="+mn-ea"/>
              </a:rPr>
              <a:t> to </a:t>
            </a:r>
            <a:r>
              <a:rPr lang="fr-FR" altLang="en-US" sz="2800" dirty="0" err="1">
                <a:sym typeface="+mn-ea"/>
              </a:rPr>
              <a:t>another</a:t>
            </a:r>
            <a:r>
              <a:rPr lang="fr-FR" altLang="en-US" sz="2800" dirty="0">
                <a:sym typeface="+mn-ea"/>
              </a:rPr>
              <a:t>).</a:t>
            </a:r>
            <a:endParaRPr lang="fr-FR" altLang="en-US" sz="2800" dirty="0"/>
          </a:p>
          <a:p>
            <a:pPr marL="514350" indent="-514350" algn="l">
              <a:buFont typeface="+mj-lt"/>
              <a:buAutoNum type="arabicPeriod"/>
            </a:pPr>
            <a:r>
              <a:rPr lang="fr-FR" altLang="en-US" sz="2800" dirty="0" err="1">
                <a:sym typeface="+mn-ea"/>
              </a:rPr>
              <a:t>Acquire</a:t>
            </a:r>
            <a:r>
              <a:rPr lang="fr-FR" altLang="en-US" sz="2800" dirty="0">
                <a:sym typeface="+mn-ea"/>
              </a:rPr>
              <a:t> </a:t>
            </a:r>
            <a:r>
              <a:rPr lang="fr-FR" altLang="en-US" sz="2800" dirty="0" err="1">
                <a:sym typeface="+mn-ea"/>
              </a:rPr>
              <a:t>rapid</a:t>
            </a:r>
            <a:r>
              <a:rPr lang="fr-FR" altLang="en-US" sz="2800" dirty="0">
                <a:sym typeface="+mn-ea"/>
              </a:rPr>
              <a:t> </a:t>
            </a:r>
            <a:r>
              <a:rPr lang="fr-FR" altLang="en-US" sz="2800" dirty="0" err="1">
                <a:sym typeface="+mn-ea"/>
              </a:rPr>
              <a:t>reading</a:t>
            </a:r>
            <a:r>
              <a:rPr lang="fr-FR" altLang="en-US" sz="2800" dirty="0">
                <a:sym typeface="+mn-ea"/>
              </a:rPr>
              <a:t> </a:t>
            </a:r>
            <a:r>
              <a:rPr lang="fr-FR" altLang="en-US" sz="2800" dirty="0" err="1">
                <a:sym typeface="+mn-ea"/>
              </a:rPr>
              <a:t>skills</a:t>
            </a:r>
            <a:r>
              <a:rPr lang="fr-FR" altLang="en-US" sz="2800" dirty="0">
                <a:sym typeface="+mn-ea"/>
              </a:rPr>
              <a:t>, for </a:t>
            </a:r>
            <a:r>
              <a:rPr lang="fr-FR" altLang="en-US" sz="2800" dirty="0" err="1">
                <a:sym typeface="+mn-ea"/>
              </a:rPr>
              <a:t>example</a:t>
            </a:r>
            <a:r>
              <a:rPr lang="fr-FR" altLang="en-US" sz="2800" dirty="0">
                <a:sym typeface="+mn-ea"/>
              </a:rPr>
              <a:t>, </a:t>
            </a:r>
            <a:r>
              <a:rPr lang="fr-FR" altLang="en-US" sz="2800" dirty="0" err="1">
                <a:sym typeface="+mn-ea"/>
              </a:rPr>
              <a:t>efficiently</a:t>
            </a:r>
            <a:r>
              <a:rPr lang="fr-FR" altLang="en-US" sz="2800" dirty="0">
                <a:sym typeface="+mn-ea"/>
              </a:rPr>
              <a:t> </a:t>
            </a:r>
            <a:r>
              <a:rPr lang="fr-FR" altLang="en-US" sz="2800" dirty="0" err="1">
                <a:sym typeface="+mn-ea"/>
              </a:rPr>
              <a:t>searching</a:t>
            </a:r>
            <a:r>
              <a:rPr lang="fr-FR" altLang="en-US" sz="2800" dirty="0">
                <a:sym typeface="+mn-ea"/>
              </a:rPr>
              <a:t> for information on the Internet.</a:t>
            </a:r>
            <a:endParaRPr lang="fr-FR" altLang="en-US" sz="2800" dirty="0"/>
          </a:p>
          <a:p>
            <a:pPr marL="514350" indent="-514350" algn="l">
              <a:buFont typeface="+mj-lt"/>
              <a:buAutoNum type="arabicPeriod"/>
            </a:pPr>
            <a:r>
              <a:rPr lang="fr-FR" altLang="en-US" sz="2800" dirty="0" err="1">
                <a:sym typeface="+mn-ea"/>
              </a:rPr>
              <a:t>Make</a:t>
            </a:r>
            <a:r>
              <a:rPr lang="fr-FR" altLang="en-US" sz="2800" dirty="0">
                <a:sym typeface="+mn-ea"/>
              </a:rPr>
              <a:t> </a:t>
            </a:r>
            <a:r>
              <a:rPr lang="fr-FR" altLang="en-US" sz="2800" dirty="0" err="1">
                <a:sym typeface="+mn-ea"/>
              </a:rPr>
              <a:t>students</a:t>
            </a:r>
            <a:r>
              <a:rPr lang="fr-FR" altLang="en-US" sz="2800" dirty="0">
                <a:sym typeface="+mn-ea"/>
              </a:rPr>
              <a:t> </a:t>
            </a:r>
            <a:r>
              <a:rPr lang="fr-FR" altLang="en-US" sz="2800" dirty="0" err="1">
                <a:sym typeface="+mn-ea"/>
              </a:rPr>
              <a:t>sufficiently</a:t>
            </a:r>
            <a:r>
              <a:rPr lang="fr-FR" altLang="en-US" sz="2800" dirty="0">
                <a:sym typeface="+mn-ea"/>
              </a:rPr>
              <a:t> </a:t>
            </a:r>
            <a:r>
              <a:rPr lang="fr-FR" altLang="en-US" sz="2800" dirty="0" err="1">
                <a:sym typeface="+mn-ea"/>
              </a:rPr>
              <a:t>autonomous</a:t>
            </a:r>
            <a:r>
              <a:rPr lang="fr-FR" altLang="en-US" sz="2800" dirty="0">
                <a:sym typeface="+mn-ea"/>
              </a:rPr>
              <a:t> in </a:t>
            </a:r>
            <a:r>
              <a:rPr lang="fr-FR" altLang="en-US" sz="2800" dirty="0" err="1">
                <a:sym typeface="+mn-ea"/>
              </a:rPr>
              <a:t>reading</a:t>
            </a:r>
            <a:r>
              <a:rPr lang="fr-FR" altLang="en-US" sz="2800" dirty="0">
                <a:sym typeface="+mn-ea"/>
              </a:rPr>
              <a:t> </a:t>
            </a:r>
            <a:r>
              <a:rPr lang="fr-FR" altLang="en-US" sz="2800" dirty="0" err="1">
                <a:sym typeface="+mn-ea"/>
              </a:rPr>
              <a:t>scientific</a:t>
            </a:r>
            <a:r>
              <a:rPr lang="fr-FR" altLang="en-US" sz="2800" dirty="0">
                <a:sym typeface="+mn-ea"/>
              </a:rPr>
              <a:t> </a:t>
            </a:r>
            <a:r>
              <a:rPr lang="fr-FR" altLang="en-US" sz="2800" dirty="0" err="1">
                <a:sym typeface="+mn-ea"/>
              </a:rPr>
              <a:t>texts</a:t>
            </a:r>
            <a:r>
              <a:rPr lang="fr-FR" altLang="en-US" sz="2800" dirty="0">
                <a:sym typeface="+mn-ea"/>
              </a:rPr>
              <a:t>.</a:t>
            </a:r>
            <a:endParaRPr lang="fr-FR" altLang="en-US" sz="2800" dirty="0"/>
          </a:p>
          <a:p>
            <a:pPr marL="514350" indent="-514350" algn="l">
              <a:buFont typeface="+mj-lt"/>
              <a:buAutoNum type="arabicPeriod"/>
            </a:pPr>
            <a:r>
              <a:rPr lang="fr-FR" altLang="en-US" sz="2800" dirty="0" err="1">
                <a:sym typeface="+mn-ea"/>
              </a:rPr>
              <a:t>Provide</a:t>
            </a:r>
            <a:r>
              <a:rPr lang="fr-FR" altLang="en-US" sz="2800" dirty="0">
                <a:sym typeface="+mn-ea"/>
              </a:rPr>
              <a:t> </a:t>
            </a:r>
            <a:r>
              <a:rPr lang="fr-FR" altLang="en-US" sz="2800" dirty="0" err="1">
                <a:sym typeface="+mn-ea"/>
              </a:rPr>
              <a:t>students</a:t>
            </a:r>
            <a:r>
              <a:rPr lang="fr-FR" altLang="en-US" sz="2800" dirty="0">
                <a:sym typeface="+mn-ea"/>
              </a:rPr>
              <a:t> </a:t>
            </a:r>
            <a:r>
              <a:rPr lang="fr-FR" altLang="en-US" sz="2800" dirty="0" err="1">
                <a:sym typeface="+mn-ea"/>
              </a:rPr>
              <a:t>with</a:t>
            </a:r>
            <a:r>
              <a:rPr lang="fr-FR" altLang="en-US" sz="2800" dirty="0">
                <a:sym typeface="+mn-ea"/>
              </a:rPr>
              <a:t> the </a:t>
            </a:r>
            <a:r>
              <a:rPr lang="fr-FR" altLang="en-US" sz="2800" dirty="0" err="1">
                <a:sym typeface="+mn-ea"/>
              </a:rPr>
              <a:t>necessary</a:t>
            </a:r>
            <a:r>
              <a:rPr lang="fr-FR" altLang="en-US" sz="2800" dirty="0">
                <a:sym typeface="+mn-ea"/>
              </a:rPr>
              <a:t> </a:t>
            </a:r>
            <a:r>
              <a:rPr lang="fr-FR" altLang="en-US" sz="2800" dirty="0" err="1">
                <a:sym typeface="+mn-ea"/>
              </a:rPr>
              <a:t>tools</a:t>
            </a:r>
            <a:r>
              <a:rPr lang="fr-FR" altLang="en-US" sz="2800" dirty="0">
                <a:sym typeface="+mn-ea"/>
              </a:rPr>
              <a:t> for </a:t>
            </a:r>
            <a:r>
              <a:rPr lang="fr-FR" altLang="en-US" sz="2800" dirty="0" err="1">
                <a:sym typeface="+mn-ea"/>
              </a:rPr>
              <a:t>learning</a:t>
            </a:r>
            <a:r>
              <a:rPr lang="fr-FR" altLang="en-US" sz="2800" dirty="0">
                <a:sym typeface="+mn-ea"/>
              </a:rPr>
              <a:t> </a:t>
            </a:r>
            <a:r>
              <a:rPr lang="fr-FR" altLang="en-US" sz="2800" dirty="0" err="1">
                <a:sym typeface="+mn-ea"/>
              </a:rPr>
              <a:t>pronunciation</a:t>
            </a:r>
            <a:r>
              <a:rPr lang="fr-FR" altLang="en-US" sz="2800" dirty="0">
                <a:sym typeface="+mn-ea"/>
              </a:rPr>
              <a:t> and </a:t>
            </a:r>
            <a:r>
              <a:rPr lang="fr-FR" altLang="en-US" sz="2800" dirty="0" err="1">
                <a:sym typeface="+mn-ea"/>
              </a:rPr>
              <a:t>vocabulary</a:t>
            </a:r>
            <a:r>
              <a:rPr lang="fr-FR" altLang="en-US" sz="2800" dirty="0">
                <a:sym typeface="+mn-ea"/>
              </a:rPr>
              <a:t> </a:t>
            </a:r>
            <a:r>
              <a:rPr lang="fr-FR" altLang="en-US" sz="2800" dirty="0" err="1">
                <a:sym typeface="+mn-ea"/>
              </a:rPr>
              <a:t>related</a:t>
            </a:r>
            <a:r>
              <a:rPr lang="fr-FR" altLang="en-US" sz="2800" dirty="0">
                <a:sym typeface="+mn-ea"/>
              </a:rPr>
              <a:t> to </a:t>
            </a:r>
            <a:r>
              <a:rPr lang="fr-FR" altLang="en-US" sz="2800" dirty="0" err="1">
                <a:sym typeface="+mn-ea"/>
              </a:rPr>
              <a:t>their</a:t>
            </a:r>
            <a:r>
              <a:rPr lang="fr-FR" altLang="en-US" sz="2800" dirty="0">
                <a:sym typeface="+mn-ea"/>
              </a:rPr>
              <a:t> </a:t>
            </a:r>
            <a:r>
              <a:rPr lang="fr-FR" altLang="en-US" sz="2800" dirty="0" err="1">
                <a:sym typeface="+mn-ea"/>
              </a:rPr>
              <a:t>fields</a:t>
            </a:r>
            <a:r>
              <a:rPr lang="fr-FR" altLang="en-US" sz="2800" dirty="0">
                <a:sym typeface="+mn-ea"/>
              </a:rPr>
              <a:t>.</a:t>
            </a:r>
            <a:endParaRPr lang="fr-FR" altLang="en-US" sz="2800" dirty="0"/>
          </a:p>
          <a:p>
            <a:pPr marL="514350" indent="-514350" algn="l">
              <a:buFont typeface="+mj-lt"/>
              <a:buAutoNum type="arabicPeriod"/>
            </a:pPr>
            <a:r>
              <a:rPr lang="fr-FR" altLang="en-US" sz="2800" dirty="0">
                <a:sym typeface="+mn-ea"/>
              </a:rPr>
              <a:t>Focus on </a:t>
            </a:r>
            <a:r>
              <a:rPr lang="fr-FR" altLang="en-US" sz="2800" dirty="0" err="1">
                <a:sym typeface="+mn-ea"/>
              </a:rPr>
              <a:t>linguistic</a:t>
            </a:r>
            <a:r>
              <a:rPr lang="fr-FR" altLang="en-US" sz="2800" dirty="0">
                <a:sym typeface="+mn-ea"/>
              </a:rPr>
              <a:t> points </a:t>
            </a:r>
            <a:r>
              <a:rPr lang="fr-FR" altLang="en-US" sz="2800" dirty="0" err="1">
                <a:sym typeface="+mn-ea"/>
              </a:rPr>
              <a:t>closely</a:t>
            </a:r>
            <a:r>
              <a:rPr lang="fr-FR" altLang="en-US" sz="2800" dirty="0">
                <a:sym typeface="+mn-ea"/>
              </a:rPr>
              <a:t> </a:t>
            </a:r>
            <a:r>
              <a:rPr lang="fr-FR" altLang="en-US" sz="2800" dirty="0" err="1">
                <a:sym typeface="+mn-ea"/>
              </a:rPr>
              <a:t>related</a:t>
            </a:r>
            <a:r>
              <a:rPr lang="fr-FR" altLang="en-US" sz="2800" dirty="0">
                <a:sym typeface="+mn-ea"/>
              </a:rPr>
              <a:t> to the communication </a:t>
            </a:r>
            <a:r>
              <a:rPr lang="fr-FR" altLang="en-US" sz="2800" dirty="0" err="1">
                <a:sym typeface="+mn-ea"/>
              </a:rPr>
              <a:t>skills</a:t>
            </a:r>
            <a:r>
              <a:rPr lang="fr-FR" altLang="en-US" sz="2800" dirty="0">
                <a:sym typeface="+mn-ea"/>
              </a:rPr>
              <a:t> </a:t>
            </a:r>
            <a:r>
              <a:rPr lang="fr-FR" altLang="en-US" sz="2800" dirty="0" err="1">
                <a:sym typeface="+mn-ea"/>
              </a:rPr>
              <a:t>needed</a:t>
            </a:r>
            <a:r>
              <a:rPr lang="fr-FR" altLang="en-US" sz="2800" dirty="0">
                <a:sym typeface="+mn-ea"/>
              </a:rPr>
              <a:t> for </a:t>
            </a:r>
            <a:r>
              <a:rPr lang="fr-FR" altLang="en-US" sz="2800" dirty="0" err="1">
                <a:sym typeface="+mn-ea"/>
              </a:rPr>
              <a:t>scientists</a:t>
            </a:r>
            <a:r>
              <a:rPr lang="fr-FR" altLang="en-US" sz="2800" dirty="0">
                <a:sym typeface="+mn-ea"/>
              </a:rPr>
              <a:t>.</a:t>
            </a:r>
            <a:endParaRPr lang="fr-FR" altLang="en-US" sz="2800" dirty="0"/>
          </a:p>
          <a:p>
            <a:pPr marL="0" algn="l">
              <a:buClrTx/>
              <a:buSzTx/>
              <a:buFontTx/>
            </a:pPr>
            <a:endParaRPr lang="fr-FR" sz="3600" b="1" i="0" dirty="0"/>
          </a:p>
          <a:p>
            <a:pPr algn="ctr">
              <a:buClrTx/>
              <a:buSzTx/>
              <a:buFontTx/>
            </a:pPr>
            <a:endParaRPr lang="fr-FR" sz="3600" b="1" dirty="0">
              <a:solidFill>
                <a:srgbClr val="C00000"/>
              </a:solidFill>
              <a:sym typeface="+mn-ea"/>
            </a:endParaRPr>
          </a:p>
          <a:p>
            <a:pPr algn="ctr">
              <a:buClrTx/>
              <a:buSzTx/>
              <a:buFontTx/>
            </a:pPr>
            <a:endParaRPr lang="fr-FR" altLang="en-US" sz="3600" b="1" dirty="0">
              <a:solidFill>
                <a:srgbClr val="C00000"/>
              </a:solidFill>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29790" y="3851910"/>
            <a:ext cx="7932420" cy="3006090"/>
          </a:xfrm>
          <a:prstGeom prst="rect">
            <a:avLst/>
          </a:prstGeom>
          <a:solidFill>
            <a:schemeClr val="bg1"/>
          </a:solidFill>
          <a:ln w="76200">
            <a:solidFill>
              <a:srgbClr val="FF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fr-FR" altLang="en-US" sz="6600" b="1">
                <a:solidFill>
                  <a:srgbClr val="FF0000"/>
                </a:solidFill>
              </a:rPr>
              <a:t>Votre présence est obligatoire !!!</a:t>
            </a:r>
          </a:p>
        </p:txBody>
      </p:sp>
      <p:sp>
        <p:nvSpPr>
          <p:cNvPr id="6" name="Rectangle 5"/>
          <p:cNvSpPr/>
          <p:nvPr/>
        </p:nvSpPr>
        <p:spPr>
          <a:xfrm>
            <a:off x="2222500" y="422910"/>
            <a:ext cx="7932420" cy="3006090"/>
          </a:xfrm>
          <a:prstGeom prst="rect">
            <a:avLst/>
          </a:prstGeom>
          <a:solidFill>
            <a:schemeClr val="bg1"/>
          </a:solidFill>
          <a:ln w="76200">
            <a:solidFill>
              <a:srgbClr val="FF0000"/>
            </a:solid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r>
              <a:rPr lang="fr-FR" altLang="en-US" sz="6600" b="1">
                <a:solidFill>
                  <a:srgbClr val="FF0000"/>
                </a:solidFill>
              </a:rPr>
              <a:t>Your presence is mandatory !!!</a:t>
            </a:r>
          </a:p>
        </p:txBody>
      </p:sp>
    </p:spTree>
  </p:cSld>
  <p:clrMapOvr>
    <a:masterClrMapping/>
  </p:clrMapOvr>
  <p:transition>
    <p:fade thruBlk="1"/>
    <p:sndAc>
      <p:stSnd>
        <p:snd r:embed="rId2" name="arrow.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p:cNvCxnSpPr/>
          <p:nvPr/>
        </p:nvCxnSpPr>
        <p:spPr>
          <a:xfrm>
            <a:off x="0" y="502341"/>
            <a:ext cx="4005943" cy="0"/>
          </a:xfrm>
          <a:prstGeom prst="line">
            <a:avLst/>
          </a:prstGeom>
        </p:spPr>
        <p:style>
          <a:lnRef idx="3">
            <a:schemeClr val="accent2"/>
          </a:lnRef>
          <a:fillRef idx="0">
            <a:schemeClr val="accent2"/>
          </a:fillRef>
          <a:effectRef idx="2">
            <a:schemeClr val="accent2"/>
          </a:effectRef>
          <a:fontRef idx="minor">
            <a:schemeClr val="tx1"/>
          </a:fontRef>
        </p:style>
      </p:cxnSp>
      <p:sp>
        <p:nvSpPr>
          <p:cNvPr id="5" name="ZoneTexte 4"/>
          <p:cNvSpPr txBox="1"/>
          <p:nvPr/>
        </p:nvSpPr>
        <p:spPr>
          <a:xfrm>
            <a:off x="113030" y="-19411"/>
            <a:ext cx="4357718" cy="521970"/>
          </a:xfrm>
          <a:prstGeom prst="rect">
            <a:avLst/>
          </a:prstGeom>
          <a:noFill/>
        </p:spPr>
        <p:txBody>
          <a:bodyPr wrap="square" rtlCol="0">
            <a:spAutoFit/>
          </a:bodyPr>
          <a:lstStyle/>
          <a:p>
            <a:r>
              <a:rPr lang="fr-FR" sz="2800" b="1" dirty="0">
                <a:solidFill>
                  <a:srgbClr val="C00000"/>
                </a:solidFill>
              </a:rPr>
              <a:t>Program</a:t>
            </a:r>
          </a:p>
        </p:txBody>
      </p:sp>
      <p:sp>
        <p:nvSpPr>
          <p:cNvPr id="8" name="Rectangle à coins arrondis 7"/>
          <p:cNvSpPr/>
          <p:nvPr/>
        </p:nvSpPr>
        <p:spPr>
          <a:xfrm>
            <a:off x="2717695" y="1931685"/>
            <a:ext cx="7130143"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Unit 2 : Scientific articles</a:t>
            </a:r>
          </a:p>
        </p:txBody>
      </p:sp>
      <p:sp>
        <p:nvSpPr>
          <p:cNvPr id="9" name="Rectangle à coins arrondis 8"/>
          <p:cNvSpPr/>
          <p:nvPr/>
        </p:nvSpPr>
        <p:spPr>
          <a:xfrm>
            <a:off x="2717695" y="3092515"/>
            <a:ext cx="7130143"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Unit 3 : How to conduct a scientific research</a:t>
            </a:r>
          </a:p>
        </p:txBody>
      </p:sp>
      <p:sp>
        <p:nvSpPr>
          <p:cNvPr id="10" name="Rectangle à coins arrondis 9"/>
          <p:cNvSpPr/>
          <p:nvPr/>
        </p:nvSpPr>
        <p:spPr>
          <a:xfrm>
            <a:off x="3077780" y="4154222"/>
            <a:ext cx="6409972" cy="571504"/>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Unit 4 : Introduction to Molecular Biology</a:t>
            </a:r>
          </a:p>
        </p:txBody>
      </p:sp>
      <p:sp>
        <p:nvSpPr>
          <p:cNvPr id="12" name="Rectangle à coins arrondis 11"/>
          <p:cNvSpPr/>
          <p:nvPr/>
        </p:nvSpPr>
        <p:spPr>
          <a:xfrm>
            <a:off x="2988945" y="655955"/>
            <a:ext cx="6498590" cy="686435"/>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Unit 1 : The Characteristics of Scientific English</a:t>
            </a:r>
          </a:p>
        </p:txBody>
      </p:sp>
      <p:sp>
        <p:nvSpPr>
          <p:cNvPr id="2" name="Rectangle à coins arrondis 9"/>
          <p:cNvSpPr/>
          <p:nvPr/>
        </p:nvSpPr>
        <p:spPr>
          <a:xfrm>
            <a:off x="3498850" y="5215890"/>
            <a:ext cx="5478780" cy="571500"/>
          </a:xfrm>
          <a:prstGeom prst="roundRect">
            <a:avLst/>
          </a:prstGeom>
          <a:solidFill>
            <a:srgbClr val="C00000"/>
          </a:solidFill>
          <a:ln>
            <a:noFill/>
          </a:ln>
          <a:effectLst>
            <a:outerShdw blurRad="190500" dist="228600" dir="2700000" algn="ctr">
              <a:srgbClr val="000000">
                <a:alpha val="30000"/>
              </a:srgbClr>
            </a:outerShdw>
            <a:softEdge rad="127000"/>
          </a:effectLst>
          <a:scene3d>
            <a:camera prst="orthographicFront">
              <a:rot lat="0" lon="0" rev="0"/>
            </a:camera>
            <a:lightRig rig="glow" dir="t">
              <a:rot lat="0" lon="0" rev="4800000"/>
            </a:lightRig>
          </a:scene3d>
          <a:sp3d prstMaterial="matte">
            <a:bevelT w="127000" h="63500"/>
          </a:sp3d>
        </p:spPr>
        <p:style>
          <a:lnRef idx="0">
            <a:schemeClr val="accent2"/>
          </a:lnRef>
          <a:fillRef idx="3">
            <a:schemeClr val="accent2"/>
          </a:fillRef>
          <a:effectRef idx="3">
            <a:schemeClr val="accent2"/>
          </a:effectRef>
          <a:fontRef idx="minor">
            <a:schemeClr val="lt1"/>
          </a:fontRef>
        </p:style>
        <p:txBody>
          <a:bodyPr rtlCol="0" anchor="ctr"/>
          <a:lstStyle/>
          <a:p>
            <a:pPr algn="ctr"/>
            <a:r>
              <a:rPr lang="fr-FR" sz="2400" b="1" dirty="0">
                <a:solidFill>
                  <a:schemeClr val="bg1"/>
                </a:solidFill>
              </a:rPr>
              <a:t>Unit 5 : Basics of Molecular Biology</a:t>
            </a:r>
          </a:p>
        </p:txBody>
      </p:sp>
    </p:spTree>
  </p:cSld>
  <p:clrMapOvr>
    <a:masterClrMapping/>
  </p:clrMapOvr>
  <p:transition>
    <p:fade thruBlk="1"/>
    <p:sndAc>
      <p:stSnd>
        <p:snd r:embed="rId2" name="arrow.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1000"/>
                                        <p:tgtEl>
                                          <p:spTgt spid="9"/>
                                        </p:tgtEl>
                                      </p:cBhvr>
                                    </p:animEffect>
                                    <p:anim calcmode="lin" valueType="num">
                                      <p:cBhvr>
                                        <p:cTn id="22" dur="1000" fill="hold"/>
                                        <p:tgtEl>
                                          <p:spTgt spid="9"/>
                                        </p:tgtEl>
                                        <p:attrNameLst>
                                          <p:attrName>ppt_x</p:attrName>
                                        </p:attrNameLst>
                                      </p:cBhvr>
                                      <p:tavLst>
                                        <p:tav tm="0">
                                          <p:val>
                                            <p:strVal val="#ppt_x"/>
                                          </p:val>
                                        </p:tav>
                                        <p:tav tm="100000">
                                          <p:val>
                                            <p:strVal val="#ppt_x"/>
                                          </p:val>
                                        </p:tav>
                                      </p:tavLst>
                                    </p:anim>
                                    <p:anim calcmode="lin" valueType="num">
                                      <p:cBhvr>
                                        <p:cTn id="2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fade">
                                      <p:cBhvr>
                                        <p:cTn id="28" dur="1000"/>
                                        <p:tgtEl>
                                          <p:spTgt spid="10"/>
                                        </p:tgtEl>
                                      </p:cBhvr>
                                    </p:animEffect>
                                    <p:anim calcmode="lin" valueType="num">
                                      <p:cBhvr>
                                        <p:cTn id="29" dur="1000" fill="hold"/>
                                        <p:tgtEl>
                                          <p:spTgt spid="10"/>
                                        </p:tgtEl>
                                        <p:attrNameLst>
                                          <p:attrName>ppt_x</p:attrName>
                                        </p:attrNameLst>
                                      </p:cBhvr>
                                      <p:tavLst>
                                        <p:tav tm="0">
                                          <p:val>
                                            <p:strVal val="#ppt_x"/>
                                          </p:val>
                                        </p:tav>
                                        <p:tav tm="100000">
                                          <p:val>
                                            <p:strVal val="#ppt_x"/>
                                          </p:val>
                                        </p:tav>
                                      </p:tavLst>
                                    </p:anim>
                                    <p:anim calcmode="lin" valueType="num">
                                      <p:cBhvr>
                                        <p:cTn id="30"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animEffect transition="in" filter="fade">
                                      <p:cBhvr>
                                        <p:cTn id="35" dur="1000"/>
                                        <p:tgtEl>
                                          <p:spTgt spid="2"/>
                                        </p:tgtEl>
                                      </p:cBhvr>
                                    </p:animEffect>
                                    <p:anim calcmode="lin" valueType="num">
                                      <p:cBhvr>
                                        <p:cTn id="36" dur="1000" fill="hold"/>
                                        <p:tgtEl>
                                          <p:spTgt spid="2"/>
                                        </p:tgtEl>
                                        <p:attrNameLst>
                                          <p:attrName>ppt_x</p:attrName>
                                        </p:attrNameLst>
                                      </p:cBhvr>
                                      <p:tavLst>
                                        <p:tav tm="0">
                                          <p:val>
                                            <p:strVal val="#ppt_x"/>
                                          </p:val>
                                        </p:tav>
                                        <p:tav tm="100000">
                                          <p:val>
                                            <p:strVal val="#ppt_x"/>
                                          </p:val>
                                        </p:tav>
                                      </p:tavLst>
                                    </p:anim>
                                    <p:anim calcmode="lin" valueType="num">
                                      <p:cBhvr>
                                        <p:cTn id="3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9" grpId="0" bldLvl="0" animBg="1"/>
      <p:bldP spid="10" grpId="0" bldLvl="0" animBg="1"/>
      <p:bldP spid="12" grpId="0" bldLvl="0" animBg="1"/>
      <p:bldP spid="2"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p:cNvCxnSpPr/>
          <p:nvPr/>
        </p:nvCxnSpPr>
        <p:spPr>
          <a:xfrm>
            <a:off x="0" y="502341"/>
            <a:ext cx="4005943" cy="0"/>
          </a:xfrm>
          <a:prstGeom prst="line">
            <a:avLst/>
          </a:prstGeom>
        </p:spPr>
        <p:style>
          <a:lnRef idx="3">
            <a:schemeClr val="accent2"/>
          </a:lnRef>
          <a:fillRef idx="0">
            <a:schemeClr val="accent2"/>
          </a:fillRef>
          <a:effectRef idx="2">
            <a:schemeClr val="accent2"/>
          </a:effectRef>
          <a:fontRef idx="minor">
            <a:schemeClr val="tx1"/>
          </a:fontRef>
        </p:style>
      </p:cxnSp>
      <p:sp>
        <p:nvSpPr>
          <p:cNvPr id="5" name="ZoneTexte 4"/>
          <p:cNvSpPr txBox="1"/>
          <p:nvPr/>
        </p:nvSpPr>
        <p:spPr>
          <a:xfrm>
            <a:off x="113030" y="-19411"/>
            <a:ext cx="4357718" cy="521970"/>
          </a:xfrm>
          <a:prstGeom prst="rect">
            <a:avLst/>
          </a:prstGeom>
          <a:noFill/>
        </p:spPr>
        <p:txBody>
          <a:bodyPr wrap="square" rtlCol="0">
            <a:spAutoFit/>
          </a:bodyPr>
          <a:lstStyle/>
          <a:p>
            <a:r>
              <a:rPr lang="fr-FR" sz="2800" b="1" dirty="0">
                <a:solidFill>
                  <a:srgbClr val="C00000"/>
                </a:solidFill>
              </a:rPr>
              <a:t>Program</a:t>
            </a:r>
          </a:p>
        </p:txBody>
      </p:sp>
      <p:sp>
        <p:nvSpPr>
          <p:cNvPr id="7" name="ZoneTexte 6">
            <a:extLst>
              <a:ext uri="{FF2B5EF4-FFF2-40B4-BE49-F238E27FC236}">
                <a16:creationId xmlns:a16="http://schemas.microsoft.com/office/drawing/2014/main" id="{F23B8D0A-A1E0-0113-63AD-0FF60D035C90}"/>
              </a:ext>
            </a:extLst>
          </p:cNvPr>
          <p:cNvSpPr txBox="1"/>
          <p:nvPr/>
        </p:nvSpPr>
        <p:spPr>
          <a:xfrm>
            <a:off x="2425848" y="723348"/>
            <a:ext cx="8191949" cy="5909310"/>
          </a:xfrm>
          <a:prstGeom prst="rect">
            <a:avLst/>
          </a:prstGeom>
          <a:noFill/>
        </p:spPr>
        <p:txBody>
          <a:bodyPr wrap="square">
            <a:spAutoFit/>
          </a:bodyPr>
          <a:lstStyle/>
          <a:p>
            <a:pPr algn="l"/>
            <a:r>
              <a:rPr lang="en-US" b="1" i="0" dirty="0">
                <a:solidFill>
                  <a:srgbClr val="C00000"/>
                </a:solidFill>
                <a:effectLst/>
                <a:latin typeface="Arial" panose="020B0604020202020204" pitchFamily="34" charset="0"/>
              </a:rPr>
              <a:t>Unit 1 : The Characteristics of Scientific English</a:t>
            </a:r>
            <a:endParaRPr lang="en-US" b="0" i="0" dirty="0">
              <a:solidFill>
                <a:srgbClr val="C00000"/>
              </a:solidFill>
              <a:effectLst/>
              <a:latin typeface="Arial" panose="020B0604020202020204" pitchFamily="34" charset="0"/>
            </a:endParaRPr>
          </a:p>
          <a:p>
            <a:pPr algn="l">
              <a:buFont typeface="Arial" panose="020B0604020202020204" pitchFamily="34" charset="0"/>
              <a:buChar char="•"/>
            </a:pPr>
            <a:r>
              <a:rPr lang="en-US" b="0" i="0" dirty="0">
                <a:effectLst/>
                <a:latin typeface="Arial" panose="020B0604020202020204" pitchFamily="34" charset="0"/>
              </a:rPr>
              <a:t>Prerequisites test </a:t>
            </a:r>
          </a:p>
          <a:p>
            <a:pPr algn="l">
              <a:buFont typeface="Arial" panose="020B0604020202020204" pitchFamily="34" charset="0"/>
              <a:buChar char="•"/>
            </a:pPr>
            <a:r>
              <a:rPr lang="en-US" b="0" i="0" dirty="0">
                <a:effectLst/>
                <a:latin typeface="Arial" panose="020B0604020202020204" pitchFamily="34" charset="0"/>
              </a:rPr>
              <a:t>Basics of </a:t>
            </a:r>
            <a:r>
              <a:rPr lang="en-US" dirty="0">
                <a:latin typeface="Arial" panose="020B0604020202020204" pitchFamily="34" charset="0"/>
              </a:rPr>
              <a:t>E</a:t>
            </a:r>
            <a:r>
              <a:rPr lang="en-US" b="0" i="0" dirty="0">
                <a:effectLst/>
                <a:latin typeface="Arial" panose="020B0604020202020204" pitchFamily="34" charset="0"/>
              </a:rPr>
              <a:t>nglish language</a:t>
            </a:r>
          </a:p>
          <a:p>
            <a:pPr algn="l">
              <a:buFont typeface="Arial" panose="020B0604020202020204" pitchFamily="34" charset="0"/>
              <a:buChar char="•"/>
            </a:pPr>
            <a:r>
              <a:rPr lang="en-US" b="0" i="0" dirty="0">
                <a:effectLst/>
                <a:latin typeface="Arial" panose="020B0604020202020204" pitchFamily="34" charset="0"/>
              </a:rPr>
              <a:t> Basics of </a:t>
            </a:r>
            <a:r>
              <a:rPr lang="en-US" b="0" i="0" dirty="0" err="1">
                <a:effectLst/>
                <a:latin typeface="Arial" panose="020B0604020202020204" pitchFamily="34" charset="0"/>
              </a:rPr>
              <a:t>scientfic</a:t>
            </a:r>
            <a:r>
              <a:rPr lang="en-US" b="0" i="0" dirty="0">
                <a:effectLst/>
                <a:latin typeface="Arial" panose="020B0604020202020204" pitchFamily="34" charset="0"/>
              </a:rPr>
              <a:t> </a:t>
            </a:r>
            <a:r>
              <a:rPr lang="en-US" dirty="0">
                <a:latin typeface="Arial" panose="020B0604020202020204" pitchFamily="34" charset="0"/>
              </a:rPr>
              <a:t>E</a:t>
            </a:r>
            <a:r>
              <a:rPr lang="en-US" b="0" i="0" dirty="0">
                <a:effectLst/>
                <a:latin typeface="Arial" panose="020B0604020202020204" pitchFamily="34" charset="0"/>
              </a:rPr>
              <a:t>nglish language</a:t>
            </a:r>
          </a:p>
          <a:p>
            <a:pPr algn="l">
              <a:buFont typeface="Arial" panose="020B0604020202020204" pitchFamily="34" charset="0"/>
              <a:buChar char="•"/>
            </a:pPr>
            <a:r>
              <a:rPr lang="en-US" b="0" i="0" dirty="0">
                <a:effectLst/>
                <a:latin typeface="Arial" panose="020B0604020202020204" pitchFamily="34" charset="0"/>
              </a:rPr>
              <a:t>Terminology and Jargon</a:t>
            </a:r>
          </a:p>
          <a:p>
            <a:pPr algn="l">
              <a:buFont typeface="Arial" panose="020B0604020202020204" pitchFamily="34" charset="0"/>
              <a:buChar char="•"/>
            </a:pPr>
            <a:endParaRPr lang="en-US" b="0" i="0" dirty="0">
              <a:effectLst/>
              <a:latin typeface="Arial" panose="020B0604020202020204" pitchFamily="34" charset="0"/>
            </a:endParaRPr>
          </a:p>
          <a:p>
            <a:pPr algn="l"/>
            <a:r>
              <a:rPr lang="en-US" b="1" dirty="0">
                <a:solidFill>
                  <a:srgbClr val="C00000"/>
                </a:solidFill>
                <a:latin typeface="Arial" panose="020B0604020202020204" pitchFamily="34" charset="0"/>
              </a:rPr>
              <a:t>Unit 2 : Scientific articles</a:t>
            </a:r>
          </a:p>
          <a:p>
            <a:pPr algn="l">
              <a:buFont typeface="Arial" panose="020B0604020202020204" pitchFamily="34" charset="0"/>
              <a:buChar char="•"/>
            </a:pPr>
            <a:r>
              <a:rPr lang="en-US" b="0" i="0" dirty="0">
                <a:effectLst/>
                <a:latin typeface="Arial" panose="020B0604020202020204" pitchFamily="34" charset="0"/>
              </a:rPr>
              <a:t>Types of scientific publications</a:t>
            </a:r>
          </a:p>
          <a:p>
            <a:pPr algn="l">
              <a:buFont typeface="Arial" panose="020B0604020202020204" pitchFamily="34" charset="0"/>
              <a:buChar char="•"/>
            </a:pPr>
            <a:r>
              <a:rPr lang="en-US" b="0" i="0" dirty="0">
                <a:effectLst/>
                <a:latin typeface="Arial" panose="020B0604020202020204" pitchFamily="34" charset="0"/>
              </a:rPr>
              <a:t>Structure of scientific articles</a:t>
            </a:r>
          </a:p>
          <a:p>
            <a:pPr algn="l">
              <a:buFont typeface="Arial" panose="020B0604020202020204" pitchFamily="34" charset="0"/>
              <a:buChar char="•"/>
            </a:pPr>
            <a:r>
              <a:rPr lang="en-US" b="0" i="0" dirty="0">
                <a:effectLst/>
                <a:latin typeface="Arial" panose="020B0604020202020204" pitchFamily="34" charset="0"/>
              </a:rPr>
              <a:t>Analysis, Discussion,  Paraphrasing and summarizing of scientific articles</a:t>
            </a:r>
          </a:p>
          <a:p>
            <a:pPr algn="l">
              <a:buFont typeface="Arial" panose="020B0604020202020204" pitchFamily="34" charset="0"/>
              <a:buChar char="•"/>
            </a:pPr>
            <a:r>
              <a:rPr lang="en-US" b="0" i="0" dirty="0">
                <a:effectLst/>
                <a:latin typeface="Arial" panose="020B0604020202020204" pitchFamily="34" charset="0"/>
              </a:rPr>
              <a:t>Interpretation of </a:t>
            </a:r>
            <a:r>
              <a:rPr lang="en-US" b="0" i="0" dirty="0" err="1">
                <a:effectLst/>
                <a:latin typeface="Arial" panose="020B0604020202020204" pitchFamily="34" charset="0"/>
              </a:rPr>
              <a:t>graphes</a:t>
            </a:r>
            <a:endParaRPr lang="en-US" b="0" i="0" dirty="0">
              <a:effectLst/>
              <a:latin typeface="Arial" panose="020B0604020202020204" pitchFamily="34" charset="0"/>
            </a:endParaRPr>
          </a:p>
          <a:p>
            <a:pPr algn="l">
              <a:buFont typeface="Arial" panose="020B0604020202020204" pitchFamily="34" charset="0"/>
              <a:buChar char="•"/>
            </a:pPr>
            <a:endParaRPr lang="en-US" b="0" i="0" dirty="0">
              <a:effectLst/>
              <a:latin typeface="Arial" panose="020B0604020202020204" pitchFamily="34" charset="0"/>
            </a:endParaRPr>
          </a:p>
          <a:p>
            <a:r>
              <a:rPr lang="en-US" b="1" dirty="0">
                <a:solidFill>
                  <a:srgbClr val="C00000"/>
                </a:solidFill>
                <a:latin typeface="Arial" panose="020B0604020202020204" pitchFamily="34" charset="0"/>
              </a:rPr>
              <a:t>Unit 3 : Access to Resources</a:t>
            </a:r>
          </a:p>
          <a:p>
            <a:pPr algn="l">
              <a:buFont typeface="Arial" panose="020B0604020202020204" pitchFamily="34" charset="0"/>
              <a:buChar char="•"/>
            </a:pPr>
            <a:r>
              <a:rPr lang="en-US" b="0" i="0" dirty="0">
                <a:effectLst/>
                <a:latin typeface="Arial" panose="020B0604020202020204" pitchFamily="34" charset="0"/>
              </a:rPr>
              <a:t>How to conduct a scientific research</a:t>
            </a:r>
          </a:p>
          <a:p>
            <a:pPr algn="l"/>
            <a:r>
              <a:rPr lang="en-US" b="0" i="0" dirty="0">
                <a:effectLst/>
                <a:latin typeface="Arial" panose="020B0604020202020204" pitchFamily="34" charset="0"/>
              </a:rPr>
              <a:t>• Journals and Publications </a:t>
            </a:r>
          </a:p>
          <a:p>
            <a:pPr algn="l"/>
            <a:r>
              <a:rPr lang="en-US" b="0" i="0" dirty="0">
                <a:effectLst/>
                <a:latin typeface="Arial" panose="020B0604020202020204" pitchFamily="34" charset="0"/>
              </a:rPr>
              <a:t>            Names of journals in the field of Molecular Biology</a:t>
            </a:r>
          </a:p>
          <a:p>
            <a:pPr algn="l"/>
            <a:r>
              <a:rPr lang="en-US" b="0" i="0" dirty="0">
                <a:effectLst/>
                <a:latin typeface="Arial" panose="020B0604020202020204" pitchFamily="34" charset="0"/>
              </a:rPr>
              <a:t>           How to access scientific publications </a:t>
            </a:r>
          </a:p>
          <a:p>
            <a:pPr algn="l"/>
            <a:r>
              <a:rPr lang="en-US" b="0" i="0" dirty="0">
                <a:effectLst/>
                <a:latin typeface="Arial" panose="020B0604020202020204" pitchFamily="34" charset="0"/>
              </a:rPr>
              <a:t>• Online Databases and Repositories</a:t>
            </a:r>
          </a:p>
          <a:p>
            <a:pPr algn="l"/>
            <a:endParaRPr lang="en-US" b="0" i="0" dirty="0">
              <a:effectLst/>
              <a:latin typeface="Arial" panose="020B0604020202020204" pitchFamily="34" charset="0"/>
            </a:endParaRPr>
          </a:p>
          <a:p>
            <a:r>
              <a:rPr lang="en-US" b="1" dirty="0">
                <a:solidFill>
                  <a:srgbClr val="C00000"/>
                </a:solidFill>
                <a:latin typeface="Arial" panose="020B0604020202020204" pitchFamily="34" charset="0"/>
              </a:rPr>
              <a:t>Unit 4 : The importance of Molecular Biology</a:t>
            </a:r>
          </a:p>
          <a:p>
            <a:pPr algn="l"/>
            <a:r>
              <a:rPr lang="en-US" b="0" i="0" dirty="0">
                <a:effectLst/>
                <a:latin typeface="Arial" panose="020B0604020202020204" pitchFamily="34" charset="0"/>
              </a:rPr>
              <a:t>History, Definition, discoveries, Importance,..</a:t>
            </a:r>
          </a:p>
        </p:txBody>
      </p:sp>
    </p:spTree>
    <p:extLst>
      <p:ext uri="{BB962C8B-B14F-4D97-AF65-F5344CB8AC3E}">
        <p14:creationId xmlns:p14="http://schemas.microsoft.com/office/powerpoint/2010/main" val="211541965"/>
      </p:ext>
    </p:extLst>
  </p:cSld>
  <p:clrMapOvr>
    <a:masterClrMapping/>
  </p:clrMapOvr>
  <p:transition>
    <p:fade thruBlk="1"/>
    <p:sndAc>
      <p:stSnd>
        <p:snd r:embed="rId2" name="arrow.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Connecteur droit 3"/>
          <p:cNvCxnSpPr/>
          <p:nvPr/>
        </p:nvCxnSpPr>
        <p:spPr>
          <a:xfrm>
            <a:off x="0" y="502341"/>
            <a:ext cx="4005943" cy="0"/>
          </a:xfrm>
          <a:prstGeom prst="line">
            <a:avLst/>
          </a:prstGeom>
        </p:spPr>
        <p:style>
          <a:lnRef idx="3">
            <a:schemeClr val="accent2"/>
          </a:lnRef>
          <a:fillRef idx="0">
            <a:schemeClr val="accent2"/>
          </a:fillRef>
          <a:effectRef idx="2">
            <a:schemeClr val="accent2"/>
          </a:effectRef>
          <a:fontRef idx="minor">
            <a:schemeClr val="tx1"/>
          </a:fontRef>
        </p:style>
      </p:cxnSp>
      <p:sp>
        <p:nvSpPr>
          <p:cNvPr id="5" name="ZoneTexte 4"/>
          <p:cNvSpPr txBox="1"/>
          <p:nvPr/>
        </p:nvSpPr>
        <p:spPr>
          <a:xfrm>
            <a:off x="113030" y="-19411"/>
            <a:ext cx="4357718" cy="521970"/>
          </a:xfrm>
          <a:prstGeom prst="rect">
            <a:avLst/>
          </a:prstGeom>
          <a:noFill/>
        </p:spPr>
        <p:txBody>
          <a:bodyPr wrap="square" rtlCol="0">
            <a:spAutoFit/>
          </a:bodyPr>
          <a:lstStyle/>
          <a:p>
            <a:r>
              <a:rPr lang="fr-FR" sz="2800" b="1" dirty="0">
                <a:solidFill>
                  <a:srgbClr val="C00000"/>
                </a:solidFill>
              </a:rPr>
              <a:t>Program</a:t>
            </a:r>
          </a:p>
        </p:txBody>
      </p:sp>
      <p:sp>
        <p:nvSpPr>
          <p:cNvPr id="6" name="ZoneTexte 5">
            <a:extLst>
              <a:ext uri="{FF2B5EF4-FFF2-40B4-BE49-F238E27FC236}">
                <a16:creationId xmlns:a16="http://schemas.microsoft.com/office/drawing/2014/main" id="{F2AE74EE-C5A9-A874-4DA3-E542FACFB993}"/>
              </a:ext>
            </a:extLst>
          </p:cNvPr>
          <p:cNvSpPr txBox="1"/>
          <p:nvPr/>
        </p:nvSpPr>
        <p:spPr>
          <a:xfrm>
            <a:off x="3009752" y="1930372"/>
            <a:ext cx="6103088" cy="4698466"/>
          </a:xfrm>
          <a:prstGeom prst="rect">
            <a:avLst/>
          </a:prstGeom>
          <a:noFill/>
        </p:spPr>
        <p:txBody>
          <a:bodyPr wrap="square">
            <a:spAutoFit/>
          </a:bodyPr>
          <a:lstStyle/>
          <a:p>
            <a:pPr marL="285750" indent="-285750">
              <a:lnSpc>
                <a:spcPct val="115000"/>
              </a:lnSpc>
              <a:spcAft>
                <a:spcPts val="1000"/>
              </a:spcAft>
              <a:buFont typeface="Wingdings" panose="05000000000000000000" pitchFamily="2" charset="2"/>
              <a:buChar char="§"/>
            </a:pPr>
            <a:r>
              <a:rPr lang="fr-FR" dirty="0" err="1">
                <a:latin typeface="Arial" panose="020B0604020202020204" pitchFamily="34" charset="0"/>
              </a:rPr>
              <a:t>Nuclues</a:t>
            </a:r>
            <a:r>
              <a:rPr lang="fr-FR" dirty="0">
                <a:latin typeface="Arial" panose="020B0604020202020204" pitchFamily="34" charset="0"/>
              </a:rPr>
              <a:t>, Chromosomes and </a:t>
            </a:r>
            <a:r>
              <a:rPr lang="fr-FR" dirty="0" err="1">
                <a:latin typeface="Arial" panose="020B0604020202020204" pitchFamily="34" charset="0"/>
              </a:rPr>
              <a:t>Chromatin</a:t>
            </a:r>
            <a:r>
              <a:rPr lang="fr-FR" dirty="0">
                <a:latin typeface="Arial" panose="020B0604020202020204" pitchFamily="34" charset="0"/>
              </a:rPr>
              <a:t> </a:t>
            </a:r>
          </a:p>
          <a:p>
            <a:pPr marL="285750" indent="-285750">
              <a:lnSpc>
                <a:spcPct val="115000"/>
              </a:lnSpc>
              <a:spcAft>
                <a:spcPts val="1000"/>
              </a:spcAft>
              <a:buFont typeface="Wingdings" panose="05000000000000000000" pitchFamily="2" charset="2"/>
              <a:buChar char="§"/>
            </a:pPr>
            <a:r>
              <a:rPr lang="fr-FR" dirty="0" err="1">
                <a:latin typeface="Arial" panose="020B0604020202020204" pitchFamily="34" charset="0"/>
              </a:rPr>
              <a:t>Nucleic</a:t>
            </a:r>
            <a:r>
              <a:rPr lang="fr-FR" dirty="0">
                <a:latin typeface="Arial" panose="020B0604020202020204" pitchFamily="34" charset="0"/>
              </a:rPr>
              <a:t> </a:t>
            </a:r>
            <a:r>
              <a:rPr lang="fr-FR" dirty="0" err="1">
                <a:latin typeface="Arial" panose="020B0604020202020204" pitchFamily="34" charset="0"/>
              </a:rPr>
              <a:t>acids</a:t>
            </a:r>
            <a:r>
              <a:rPr lang="fr-FR" dirty="0">
                <a:latin typeface="Arial" panose="020B0604020202020204" pitchFamily="34" charset="0"/>
              </a:rPr>
              <a:t> : </a:t>
            </a:r>
          </a:p>
          <a:p>
            <a:pPr marL="342900" lvl="0" indent="-342900">
              <a:lnSpc>
                <a:spcPct val="115000"/>
              </a:lnSpc>
              <a:buClr>
                <a:srgbClr val="231F20"/>
              </a:buClr>
              <a:buFont typeface="ACaslonPro"/>
              <a:buAutoNum type="arabicPeriod"/>
            </a:pPr>
            <a:r>
              <a:rPr lang="fr-FR" dirty="0">
                <a:latin typeface="Arial" panose="020B0604020202020204" pitchFamily="34" charset="0"/>
              </a:rPr>
              <a:t>DNA Structure and </a:t>
            </a:r>
            <a:r>
              <a:rPr lang="fr-FR" dirty="0" err="1">
                <a:latin typeface="Arial" panose="020B0604020202020204" pitchFamily="34" charset="0"/>
              </a:rPr>
              <a:t>Synthesis</a:t>
            </a:r>
            <a:r>
              <a:rPr lang="fr-FR" dirty="0">
                <a:latin typeface="Arial" panose="020B0604020202020204" pitchFamily="34" charset="0"/>
              </a:rPr>
              <a:t> </a:t>
            </a:r>
          </a:p>
          <a:p>
            <a:pPr marL="342900" lvl="0" indent="-342900">
              <a:lnSpc>
                <a:spcPct val="115000"/>
              </a:lnSpc>
              <a:spcAft>
                <a:spcPts val="1000"/>
              </a:spcAft>
              <a:buClr>
                <a:srgbClr val="231F20"/>
              </a:buClr>
              <a:buFont typeface="ACaslonPro"/>
              <a:buAutoNum type="arabicPeriod"/>
            </a:pPr>
            <a:r>
              <a:rPr lang="fr-FR" dirty="0" err="1">
                <a:latin typeface="Arial" panose="020B0604020202020204" pitchFamily="34" charset="0"/>
              </a:rPr>
              <a:t>Ribonucleic</a:t>
            </a:r>
            <a:r>
              <a:rPr lang="fr-FR" dirty="0">
                <a:latin typeface="Arial" panose="020B0604020202020204" pitchFamily="34" charset="0"/>
              </a:rPr>
              <a:t> </a:t>
            </a:r>
            <a:r>
              <a:rPr lang="fr-FR" dirty="0" err="1">
                <a:latin typeface="Arial" panose="020B0604020202020204" pitchFamily="34" charset="0"/>
              </a:rPr>
              <a:t>Acids</a:t>
            </a:r>
            <a:r>
              <a:rPr lang="fr-FR" dirty="0">
                <a:latin typeface="Arial" panose="020B0604020202020204" pitchFamily="34" charset="0"/>
              </a:rPr>
              <a:t> Structure, </a:t>
            </a:r>
            <a:r>
              <a:rPr lang="fr-FR" dirty="0" err="1">
                <a:latin typeface="Arial" panose="020B0604020202020204" pitchFamily="34" charset="0"/>
              </a:rPr>
              <a:t>Synthesis</a:t>
            </a:r>
            <a:r>
              <a:rPr lang="fr-FR" dirty="0">
                <a:latin typeface="Arial" panose="020B0604020202020204" pitchFamily="34" charset="0"/>
              </a:rPr>
              <a:t> and Editing </a:t>
            </a:r>
          </a:p>
          <a:p>
            <a:pPr marL="285750" indent="-285750">
              <a:lnSpc>
                <a:spcPct val="115000"/>
              </a:lnSpc>
              <a:spcAft>
                <a:spcPts val="1000"/>
              </a:spcAft>
              <a:buFont typeface="Wingdings" panose="05000000000000000000" pitchFamily="2" charset="2"/>
              <a:buChar char="§"/>
            </a:pPr>
            <a:r>
              <a:rPr lang="fr-FR" dirty="0">
                <a:latin typeface="Arial" panose="020B0604020202020204" pitchFamily="34" charset="0"/>
              </a:rPr>
              <a:t>DNA </a:t>
            </a:r>
            <a:r>
              <a:rPr lang="fr-FR" dirty="0" err="1">
                <a:latin typeface="Arial" panose="020B0604020202020204" pitchFamily="34" charset="0"/>
              </a:rPr>
              <a:t>Replication</a:t>
            </a:r>
            <a:endParaRPr lang="fr-FR" dirty="0">
              <a:latin typeface="Arial" panose="020B0604020202020204" pitchFamily="34" charset="0"/>
            </a:endParaRPr>
          </a:p>
          <a:p>
            <a:pPr marL="285750" indent="-285750">
              <a:lnSpc>
                <a:spcPct val="115000"/>
              </a:lnSpc>
              <a:spcAft>
                <a:spcPts val="1000"/>
              </a:spcAft>
              <a:buFont typeface="Wingdings" panose="05000000000000000000" pitchFamily="2" charset="2"/>
              <a:buChar char="§"/>
            </a:pPr>
            <a:r>
              <a:rPr lang="fr-FR" dirty="0" err="1">
                <a:latin typeface="Arial" panose="020B0604020202020204" pitchFamily="34" charset="0"/>
              </a:rPr>
              <a:t>Proteins</a:t>
            </a:r>
            <a:r>
              <a:rPr lang="fr-FR" dirty="0">
                <a:latin typeface="Arial" panose="020B0604020202020204" pitchFamily="34" charset="0"/>
              </a:rPr>
              <a:t> Structure and  </a:t>
            </a:r>
            <a:r>
              <a:rPr lang="fr-FR" dirty="0" err="1">
                <a:latin typeface="Arial" panose="020B0604020202020204" pitchFamily="34" charset="0"/>
              </a:rPr>
              <a:t>Protein</a:t>
            </a:r>
            <a:r>
              <a:rPr lang="fr-FR" dirty="0">
                <a:latin typeface="Arial" panose="020B0604020202020204" pitchFamily="34" charset="0"/>
              </a:rPr>
              <a:t> </a:t>
            </a:r>
            <a:r>
              <a:rPr lang="fr-FR" dirty="0" err="1">
                <a:latin typeface="Arial" panose="020B0604020202020204" pitchFamily="34" charset="0"/>
              </a:rPr>
              <a:t>Synthesis</a:t>
            </a:r>
            <a:r>
              <a:rPr lang="fr-FR" dirty="0">
                <a:latin typeface="Arial" panose="020B0604020202020204" pitchFamily="34" charset="0"/>
              </a:rPr>
              <a:t> </a:t>
            </a:r>
          </a:p>
          <a:p>
            <a:pPr marL="285750" indent="-285750">
              <a:lnSpc>
                <a:spcPct val="115000"/>
              </a:lnSpc>
              <a:spcAft>
                <a:spcPts val="1000"/>
              </a:spcAft>
              <a:buFont typeface="Wingdings" panose="05000000000000000000" pitchFamily="2" charset="2"/>
              <a:buChar char="§"/>
            </a:pPr>
            <a:r>
              <a:rPr lang="fr-FR" dirty="0" err="1">
                <a:latin typeface="Arial" panose="020B0604020202020204" pitchFamily="34" charset="0"/>
              </a:rPr>
              <a:t>Genes</a:t>
            </a:r>
            <a:r>
              <a:rPr lang="fr-FR" dirty="0">
                <a:latin typeface="Arial" panose="020B0604020202020204" pitchFamily="34" charset="0"/>
              </a:rPr>
              <a:t> and </a:t>
            </a:r>
            <a:r>
              <a:rPr lang="fr-FR" dirty="0" err="1">
                <a:latin typeface="Arial" panose="020B0604020202020204" pitchFamily="34" charset="0"/>
              </a:rPr>
              <a:t>Genomes</a:t>
            </a:r>
            <a:r>
              <a:rPr lang="fr-FR" dirty="0">
                <a:latin typeface="Arial" panose="020B0604020202020204" pitchFamily="34" charset="0"/>
              </a:rPr>
              <a:t> </a:t>
            </a:r>
          </a:p>
          <a:p>
            <a:pPr marL="285750" indent="-285750">
              <a:lnSpc>
                <a:spcPct val="115000"/>
              </a:lnSpc>
              <a:spcAft>
                <a:spcPts val="1000"/>
              </a:spcAft>
              <a:buFont typeface="Wingdings" panose="05000000000000000000" pitchFamily="2" charset="2"/>
              <a:buChar char="§"/>
            </a:pPr>
            <a:r>
              <a:rPr lang="fr-FR" dirty="0">
                <a:latin typeface="Arial" panose="020B0604020202020204" pitchFamily="34" charset="0"/>
              </a:rPr>
              <a:t>Gene </a:t>
            </a:r>
            <a:r>
              <a:rPr lang="fr-FR" dirty="0" err="1">
                <a:latin typeface="Arial" panose="020B0604020202020204" pitchFamily="34" charset="0"/>
              </a:rPr>
              <a:t>Regulation</a:t>
            </a:r>
            <a:r>
              <a:rPr lang="fr-FR" dirty="0">
                <a:latin typeface="Arial" panose="020B0604020202020204" pitchFamily="34" charset="0"/>
              </a:rPr>
              <a:t> </a:t>
            </a:r>
          </a:p>
          <a:p>
            <a:pPr marL="285750" indent="-285750">
              <a:lnSpc>
                <a:spcPct val="115000"/>
              </a:lnSpc>
              <a:spcAft>
                <a:spcPts val="1000"/>
              </a:spcAft>
              <a:buFont typeface="Wingdings" panose="05000000000000000000" pitchFamily="2" charset="2"/>
              <a:buChar char="§"/>
            </a:pPr>
            <a:r>
              <a:rPr lang="fr-FR" dirty="0" err="1">
                <a:latin typeface="Arial" panose="020B0604020202020204" pitchFamily="34" charset="0"/>
              </a:rPr>
              <a:t>Genome</a:t>
            </a:r>
            <a:r>
              <a:rPr lang="fr-FR" dirty="0">
                <a:latin typeface="Arial" panose="020B0604020202020204" pitchFamily="34" charset="0"/>
              </a:rPr>
              <a:t> </a:t>
            </a:r>
            <a:r>
              <a:rPr lang="fr-FR" dirty="0" err="1">
                <a:latin typeface="Arial" panose="020B0604020202020204" pitchFamily="34" charset="0"/>
              </a:rPr>
              <a:t>Sequencing</a:t>
            </a:r>
            <a:r>
              <a:rPr lang="fr-FR" dirty="0">
                <a:latin typeface="Arial" panose="020B0604020202020204" pitchFamily="34" charset="0"/>
              </a:rPr>
              <a:t> Techniques </a:t>
            </a:r>
          </a:p>
          <a:p>
            <a:pPr marL="285750" indent="-285750">
              <a:lnSpc>
                <a:spcPct val="115000"/>
              </a:lnSpc>
              <a:spcAft>
                <a:spcPts val="1000"/>
              </a:spcAft>
              <a:buFont typeface="Wingdings" panose="05000000000000000000" pitchFamily="2" charset="2"/>
              <a:buChar char="§"/>
            </a:pPr>
            <a:r>
              <a:rPr lang="fr-FR" dirty="0">
                <a:latin typeface="Arial" panose="020B0604020202020204" pitchFamily="34" charset="0"/>
              </a:rPr>
              <a:t>DNA </a:t>
            </a:r>
            <a:r>
              <a:rPr lang="fr-FR" dirty="0" err="1">
                <a:latin typeface="Arial" panose="020B0604020202020204" pitchFamily="34" charset="0"/>
              </a:rPr>
              <a:t>Sequencing</a:t>
            </a:r>
            <a:r>
              <a:rPr lang="fr-FR" dirty="0">
                <a:latin typeface="Arial" panose="020B0604020202020204" pitchFamily="34" charset="0"/>
              </a:rPr>
              <a:t> Methods </a:t>
            </a:r>
          </a:p>
          <a:p>
            <a:pPr>
              <a:lnSpc>
                <a:spcPct val="115000"/>
              </a:lnSpc>
              <a:spcAft>
                <a:spcPts val="1000"/>
              </a:spcAft>
            </a:pPr>
            <a:r>
              <a:rPr lang="fr-FR" sz="1600" kern="100" dirty="0">
                <a:effectLst/>
                <a:latin typeface="Calibri" panose="020F0502020204030204" pitchFamily="34" charset="0"/>
                <a:ea typeface="Calibri" panose="020F0502020204030204" pitchFamily="34" charset="0"/>
                <a:cs typeface="Arial" panose="020B0604020202020204" pitchFamily="34" charset="0"/>
              </a:rPr>
              <a:t> </a:t>
            </a:r>
          </a:p>
        </p:txBody>
      </p:sp>
      <p:sp>
        <p:nvSpPr>
          <p:cNvPr id="7" name="ZoneTexte 6">
            <a:extLst>
              <a:ext uri="{FF2B5EF4-FFF2-40B4-BE49-F238E27FC236}">
                <a16:creationId xmlns:a16="http://schemas.microsoft.com/office/drawing/2014/main" id="{DA44D158-BB56-D8AC-B3FC-8AB05B2E4EA3}"/>
              </a:ext>
            </a:extLst>
          </p:cNvPr>
          <p:cNvSpPr txBox="1"/>
          <p:nvPr/>
        </p:nvSpPr>
        <p:spPr>
          <a:xfrm>
            <a:off x="1877209" y="1354529"/>
            <a:ext cx="6099586" cy="369332"/>
          </a:xfrm>
          <a:prstGeom prst="rect">
            <a:avLst/>
          </a:prstGeom>
          <a:noFill/>
        </p:spPr>
        <p:txBody>
          <a:bodyPr wrap="square">
            <a:spAutoFit/>
          </a:bodyPr>
          <a:lstStyle/>
          <a:p>
            <a:pPr algn="ctr"/>
            <a:r>
              <a:rPr lang="fr-FR" b="1" dirty="0">
                <a:solidFill>
                  <a:srgbClr val="C00000"/>
                </a:solidFill>
                <a:latin typeface="Arial" panose="020B0604020202020204" pitchFamily="34" charset="0"/>
              </a:rPr>
              <a:t>Unit 5 : Basics of </a:t>
            </a:r>
            <a:r>
              <a:rPr lang="fr-FR" b="1" dirty="0" err="1">
                <a:solidFill>
                  <a:srgbClr val="C00000"/>
                </a:solidFill>
                <a:latin typeface="Arial" panose="020B0604020202020204" pitchFamily="34" charset="0"/>
              </a:rPr>
              <a:t>Molecular</a:t>
            </a:r>
            <a:r>
              <a:rPr lang="fr-FR" b="1" dirty="0">
                <a:solidFill>
                  <a:srgbClr val="C00000"/>
                </a:solidFill>
                <a:latin typeface="Arial" panose="020B0604020202020204" pitchFamily="34" charset="0"/>
              </a:rPr>
              <a:t> </a:t>
            </a:r>
            <a:r>
              <a:rPr lang="fr-FR" b="1" dirty="0" err="1">
                <a:solidFill>
                  <a:srgbClr val="C00000"/>
                </a:solidFill>
                <a:latin typeface="Arial" panose="020B0604020202020204" pitchFamily="34" charset="0"/>
              </a:rPr>
              <a:t>Biology</a:t>
            </a:r>
            <a:endParaRPr lang="fr-FR" b="1" dirty="0">
              <a:solidFill>
                <a:srgbClr val="C00000"/>
              </a:solidFill>
              <a:latin typeface="Arial" panose="020B0604020202020204" pitchFamily="34" charset="0"/>
            </a:endParaRPr>
          </a:p>
        </p:txBody>
      </p:sp>
    </p:spTree>
    <p:extLst>
      <p:ext uri="{BB962C8B-B14F-4D97-AF65-F5344CB8AC3E}">
        <p14:creationId xmlns:p14="http://schemas.microsoft.com/office/powerpoint/2010/main" val="1407826317"/>
      </p:ext>
    </p:extLst>
  </p:cSld>
  <p:clrMapOvr>
    <a:masterClrMapping/>
  </p:clrMapOvr>
  <p:transition>
    <p:fade thruBlk="1"/>
    <p:sndAc>
      <p:stSnd>
        <p:snd r:embed="rId2" name="arrow.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81290" y="0"/>
            <a:ext cx="357190" cy="685800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1357298"/>
            <a:ext cx="12192000" cy="357190"/>
          </a:xfrm>
          <a:prstGeom prst="rect">
            <a:avLst/>
          </a:prstGeom>
          <a:solidFill>
            <a:srgbClr val="C000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3985679" y="2515362"/>
            <a:ext cx="6357982" cy="2123658"/>
          </a:xfrm>
          <a:prstGeom prst="rect">
            <a:avLst/>
          </a:prstGeom>
          <a:noFill/>
        </p:spPr>
        <p:txBody>
          <a:bodyPr wrap="square" rtlCol="0">
            <a:spAutoFit/>
          </a:bodyPr>
          <a:lstStyle/>
          <a:p>
            <a:pPr algn="ctr"/>
            <a:r>
              <a:rPr lang="fr-FR" sz="4400" b="1" dirty="0">
                <a:solidFill>
                  <a:srgbClr val="C00000"/>
                </a:solidFill>
              </a:rPr>
              <a:t>Course n°1 :</a:t>
            </a:r>
          </a:p>
          <a:p>
            <a:pPr algn="ctr"/>
            <a:r>
              <a:rPr lang="fr-FR" sz="4400" b="1" dirty="0">
                <a:solidFill>
                  <a:srgbClr val="C00000"/>
                </a:solidFill>
              </a:rPr>
              <a:t>The Characteristics of Scientific English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iterate type="lt">
                                    <p:tmPct val="0"/>
                                  </p:iterate>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3.0"/>
  <p:tag name="KSO_WM_BEAUTIFY_FLAG" val="#wm#"/>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752</TotalTime>
  <Words>3307</Words>
  <Application>Microsoft Office PowerPoint</Application>
  <PresentationFormat>Grand écran</PresentationFormat>
  <Paragraphs>376</Paragraphs>
  <Slides>35</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35</vt:i4>
      </vt:variant>
    </vt:vector>
  </HeadingPairs>
  <TitlesOfParts>
    <vt:vector size="45" baseType="lpstr">
      <vt:lpstr>ACaslonPro</vt:lpstr>
      <vt:lpstr>Arial</vt:lpstr>
      <vt:lpstr>Calibri</vt:lpstr>
      <vt:lpstr>Calibri Light</vt:lpstr>
      <vt:lpstr>Century Gothic</vt:lpstr>
      <vt:lpstr>Courier New</vt:lpstr>
      <vt:lpstr>Symbol</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bachire</dc:creator>
  <cp:lastModifiedBy>bachire</cp:lastModifiedBy>
  <cp:revision>260</cp:revision>
  <dcterms:created xsi:type="dcterms:W3CDTF">2024-01-27T13:25:00Z</dcterms:created>
  <dcterms:modified xsi:type="dcterms:W3CDTF">2024-10-05T09:32:25Z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308FD331FF3345DC8E9AB3E2724766C7_12</vt:lpwstr>
  </property>
  <property fmtid="{D5CDD505-2E9C-101B-9397-08002B2CF9AE}" pid="3" name="KSOProductBuildVer">
    <vt:lpwstr>1036-12.2.0.18283</vt:lpwstr>
  </property>
</Properties>
</file>