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2"/>
  </p:notesMasterIdLst>
  <p:sldIdLst>
    <p:sldId id="256" r:id="rId2"/>
    <p:sldId id="264" r:id="rId3"/>
    <p:sldId id="291" r:id="rId4"/>
    <p:sldId id="285" r:id="rId5"/>
    <p:sldId id="292" r:id="rId6"/>
    <p:sldId id="277" r:id="rId7"/>
    <p:sldId id="283" r:id="rId8"/>
    <p:sldId id="270" r:id="rId9"/>
    <p:sldId id="282" r:id="rId10"/>
    <p:sldId id="263" r:id="rId11"/>
    <p:sldId id="293" r:id="rId12"/>
    <p:sldId id="294" r:id="rId13"/>
    <p:sldId id="267" r:id="rId14"/>
    <p:sldId id="295" r:id="rId15"/>
    <p:sldId id="296" r:id="rId16"/>
    <p:sldId id="286" r:id="rId17"/>
    <p:sldId id="297" r:id="rId18"/>
    <p:sldId id="269" r:id="rId19"/>
    <p:sldId id="290" r:id="rId20"/>
    <p:sldId id="284" r:id="rId21"/>
  </p:sldIdLst>
  <p:sldSz cx="9144000" cy="5143500" type="screen16x9"/>
  <p:notesSz cx="6858000" cy="9144000"/>
  <p:embeddedFontLst>
    <p:embeddedFont>
      <p:font typeface="Onyx" panose="04050602080702020203" pitchFamily="82" charset="0"/>
      <p:regular r:id="rId23"/>
    </p:embeddedFont>
    <p:embeddedFont>
      <p:font typeface="Abhaya Libre Medium" panose="020B0604020202020204" charset="0"/>
      <p:regular r:id="rId24"/>
      <p:bold r:id="rId25"/>
    </p:embeddedFont>
    <p:embeddedFont>
      <p:font typeface="Abhaya Libre SemiBold" panose="020B0604020202020204" charset="0"/>
      <p:regular r:id="rId26"/>
      <p:bold r:id="rId27"/>
    </p:embeddedFont>
    <p:embeddedFont>
      <p:font typeface="BatangChe" panose="020B0604020202020204" charset="-127"/>
      <p:regular r:id="rId28"/>
    </p:embeddedFont>
    <p:embeddedFont>
      <p:font typeface="Simplified Arabic" panose="02020603050405020304" pitchFamily="18" charset="-78"/>
      <p:regular r:id="rId29"/>
      <p:bold r:id="rId30"/>
    </p:embeddedFont>
    <p:embeddedFont>
      <p:font typeface="Calibri" panose="020F0502020204030204" pitchFamily="34" charset="0"/>
      <p:regular r:id="rId31"/>
      <p:bold r:id="rId32"/>
      <p:italic r:id="rId33"/>
      <p:boldItalic r:id="rId34"/>
    </p:embeddedFont>
    <p:embeddedFont>
      <p:font typeface="Fira Sans Extra Condensed SemiBold" panose="020B0604020202020204" charset="0"/>
      <p:regular r:id="rId35"/>
      <p:bold r:id="rId36"/>
      <p:italic r:id="rId37"/>
      <p:boldItalic r:id="rId38"/>
    </p:embeddedFont>
    <p:embeddedFont>
      <p:font typeface="Lexend" panose="020B0604020202020204" charset="0"/>
      <p:regular r:id="rId39"/>
      <p:bold r:id="rId40"/>
    </p:embeddedFont>
    <p:embeddedFont>
      <p:font typeface="Arial Rounded MT Bold" panose="020F0704030504030204" pitchFamily="34" charset="0"/>
      <p:regular r:id="rId41"/>
    </p:embeddedFont>
    <p:embeddedFont>
      <p:font typeface="Traditional Arabic" panose="02020603050405020304" pitchFamily="18" charset="-78"/>
      <p:regular r:id="rId42"/>
      <p:bold r:id="rId43"/>
    </p:embeddedFont>
    <p:embeddedFont>
      <p:font typeface="Fira Sans Extra Condensed Medium" panose="020B0604020202020204" charset="0"/>
      <p:regular r:id="rId44"/>
      <p:bold r:id="rId45"/>
      <p:italic r:id="rId46"/>
      <p:boldItalic r:id="rId47"/>
    </p:embeddedFont>
    <p:embeddedFont>
      <p:font typeface="Arabic Typesetting" panose="03020402040406030203" pitchFamily="66" charset="-78"/>
      <p:regular r:id="rId48"/>
    </p:embeddedFont>
    <p:embeddedFont>
      <p:font typeface="Andalus" panose="02020603050405020304" pitchFamily="18" charset="-78"/>
      <p:regular r:id="rId49"/>
    </p:embeddedFont>
    <p:embeddedFont>
      <p:font typeface="Roboto" panose="020B0604020202020204" charset="0"/>
      <p:regular r:id="rId50"/>
      <p:bold r:id="rId51"/>
      <p:italic r:id="rId52"/>
      <p:boldItalic r:id="rId53"/>
    </p:embeddedFont>
    <p:embeddedFont>
      <p:font typeface="Microsoft Uighur" panose="02000000000000000000" pitchFamily="2" charset="-78"/>
      <p:regular r:id="rId54"/>
      <p:bold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CAD53D-06B2-4FBA-AC33-6A7D538B1154}">
  <a:tblStyle styleId="{EFCAD53D-06B2-4FBA-AC33-6A7D538B11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font" Target="fonts/font3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9.fntdata"/><Relationship Id="rId54"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7737B3-881B-4CD9-B8B4-87554BFD45C3}"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283FB188-86B7-41CF-828F-0043A0E088BF}">
      <dgm:prSet phldrT="[Text]" custT="1"/>
      <dgm:spPr/>
      <dgm:t>
        <a:bodyPr/>
        <a:lstStyle/>
        <a:p>
          <a:r>
            <a:rPr lang="ar-SA" sz="1600" b="1" dirty="0" smtClean="0"/>
            <a:t>أمر السوق عند الإغلاق </a:t>
          </a:r>
          <a:endParaRPr lang="en-US" sz="1600" dirty="0"/>
        </a:p>
      </dgm:t>
    </dgm:pt>
    <dgm:pt modelId="{4FC8CA44-6B15-4D74-AC35-67313B033CFE}" type="parTrans" cxnId="{7FB5E7A6-4682-44D5-A64F-A1FC32E05291}">
      <dgm:prSet/>
      <dgm:spPr/>
      <dgm:t>
        <a:bodyPr/>
        <a:lstStyle/>
        <a:p>
          <a:endParaRPr lang="en-US"/>
        </a:p>
      </dgm:t>
    </dgm:pt>
    <dgm:pt modelId="{3AF1B421-CBD5-4423-A789-37FA306244EF}" type="sibTrans" cxnId="{7FB5E7A6-4682-44D5-A64F-A1FC32E05291}">
      <dgm:prSet/>
      <dgm:spPr/>
      <dgm:t>
        <a:bodyPr/>
        <a:lstStyle/>
        <a:p>
          <a:endParaRPr lang="en-US"/>
        </a:p>
      </dgm:t>
    </dgm:pt>
    <dgm:pt modelId="{6FCD7EC8-AF17-47A5-99D8-C082D661E158}">
      <dgm:prSet phldrT="[Text]" custT="1"/>
      <dgm:spPr/>
      <dgm:t>
        <a:bodyPr/>
        <a:lstStyle/>
        <a:p>
          <a:pPr algn="ctr" rtl="1"/>
          <a:r>
            <a:rPr lang="ar-SA" sz="1050" b="1" dirty="0" smtClean="0"/>
            <a:t>أمر السوق عند الإغلاق هو أمر غير محدود، والذي يقوم به المتداولون بالقرب من سعر الإغلاق قدر الإمكان إما بالضبط عند إغلاق السوق أو بعده بقليل، الغرض من طلب أمر السوق عند الإغلاق هو الحصول على آخر سعر متاح ليوم التداول ويجدر الإشارة هنا أن أوامر السوق عند الإغلاق غير متاحة في جميع الأسواق ولا بين جميع الوسطاء</a:t>
          </a:r>
          <a:endParaRPr lang="en-US" sz="1050" b="1" dirty="0"/>
        </a:p>
      </dgm:t>
    </dgm:pt>
    <dgm:pt modelId="{3AD19636-B9EC-40C1-8032-ADB02C1ED0D3}" type="parTrans" cxnId="{CFC79BE0-416E-4188-AFFD-DBFC09C7A89E}">
      <dgm:prSet/>
      <dgm:spPr/>
      <dgm:t>
        <a:bodyPr/>
        <a:lstStyle/>
        <a:p>
          <a:endParaRPr lang="en-US"/>
        </a:p>
      </dgm:t>
    </dgm:pt>
    <dgm:pt modelId="{81F537BC-0DC0-44C0-977C-A5D2F4AAE99D}" type="sibTrans" cxnId="{CFC79BE0-416E-4188-AFFD-DBFC09C7A89E}">
      <dgm:prSet/>
      <dgm:spPr/>
      <dgm:t>
        <a:bodyPr/>
        <a:lstStyle/>
        <a:p>
          <a:endParaRPr lang="en-US"/>
        </a:p>
      </dgm:t>
    </dgm:pt>
    <dgm:pt modelId="{47DA723C-77BC-4061-B13A-8579DA7446A5}">
      <dgm:prSet phldrT="[Text]" custT="1"/>
      <dgm:spPr/>
      <dgm:t>
        <a:bodyPr/>
        <a:lstStyle/>
        <a:p>
          <a:r>
            <a:rPr lang="ar-SA" sz="1600" b="1" dirty="0" smtClean="0"/>
            <a:t>أمر تحديد الإغلاق </a:t>
          </a:r>
          <a:endParaRPr lang="en-US" sz="1600" dirty="0"/>
        </a:p>
      </dgm:t>
    </dgm:pt>
    <dgm:pt modelId="{A82D1247-4421-4056-8BC0-838E7A933D47}" type="parTrans" cxnId="{B1C89B62-904C-4249-9DBA-1DFC5AF4ED5A}">
      <dgm:prSet/>
      <dgm:spPr/>
      <dgm:t>
        <a:bodyPr/>
        <a:lstStyle/>
        <a:p>
          <a:endParaRPr lang="en-US"/>
        </a:p>
      </dgm:t>
    </dgm:pt>
    <dgm:pt modelId="{50DED82F-A300-40CF-8A88-7C6D6AE11047}" type="sibTrans" cxnId="{B1C89B62-904C-4249-9DBA-1DFC5AF4ED5A}">
      <dgm:prSet/>
      <dgm:spPr/>
      <dgm:t>
        <a:bodyPr/>
        <a:lstStyle/>
        <a:p>
          <a:endParaRPr lang="en-US"/>
        </a:p>
      </dgm:t>
    </dgm:pt>
    <dgm:pt modelId="{A142F350-7289-40D8-A7E9-13E7525F7D1B}">
      <dgm:prSet phldrT="[Text]" custT="1"/>
      <dgm:spPr/>
      <dgm:t>
        <a:bodyPr/>
        <a:lstStyle/>
        <a:p>
          <a:pPr algn="ctr" rtl="1"/>
          <a:r>
            <a:rPr lang="ar-SA" sz="1100" b="1" dirty="0" smtClean="0"/>
            <a:t>هو أمر محدد مخصص للتنفيذ عند إغلاق السوق، تتحكم الأوامر المحدودة في السعر المدفوع مقابل ورقة مالية، أو السعر الذي تباع به الورقة المالية، ونعني بـ "عند الإغلاق" أن الأمر يتم تنفيذه فقط إذا كان سعر الإغلاق ضمن حد السعر للأمر</a:t>
          </a:r>
          <a:endParaRPr lang="en-US" sz="1100" b="1" dirty="0"/>
        </a:p>
      </dgm:t>
    </dgm:pt>
    <dgm:pt modelId="{07A0470E-410B-44A7-BD75-A64321974558}" type="parTrans" cxnId="{01030936-1B06-4FB4-8E1C-F8942F8BC3C2}">
      <dgm:prSet/>
      <dgm:spPr/>
      <dgm:t>
        <a:bodyPr/>
        <a:lstStyle/>
        <a:p>
          <a:endParaRPr lang="en-US"/>
        </a:p>
      </dgm:t>
    </dgm:pt>
    <dgm:pt modelId="{CB81AE64-6C4C-45D5-BDC7-6D48DE91D52B}" type="sibTrans" cxnId="{01030936-1B06-4FB4-8E1C-F8942F8BC3C2}">
      <dgm:prSet/>
      <dgm:spPr/>
      <dgm:t>
        <a:bodyPr/>
        <a:lstStyle/>
        <a:p>
          <a:endParaRPr lang="en-US"/>
        </a:p>
      </dgm:t>
    </dgm:pt>
    <dgm:pt modelId="{5535406E-8277-4A2C-ABC5-D7E9D6F2F9D6}">
      <dgm:prSet phldrT="[Text]" custT="1"/>
      <dgm:spPr/>
      <dgm:t>
        <a:bodyPr/>
        <a:lstStyle/>
        <a:p>
          <a:r>
            <a:rPr lang="ar-SA" sz="1800" b="1" dirty="0" smtClean="0"/>
            <a:t>أمر التنظيم </a:t>
          </a:r>
          <a:endParaRPr lang="en-US" sz="1800" dirty="0"/>
        </a:p>
      </dgm:t>
    </dgm:pt>
    <dgm:pt modelId="{D5E92FBB-7BED-41A1-ADA9-98A4288B3678}" type="parTrans" cxnId="{7D65DF7A-667D-4549-8A3A-4A8C7811D421}">
      <dgm:prSet/>
      <dgm:spPr/>
      <dgm:t>
        <a:bodyPr/>
        <a:lstStyle/>
        <a:p>
          <a:endParaRPr lang="en-US"/>
        </a:p>
      </dgm:t>
    </dgm:pt>
    <dgm:pt modelId="{820DDA13-98C5-48A9-88B8-7D15893EFF7D}" type="sibTrans" cxnId="{7D65DF7A-667D-4549-8A3A-4A8C7811D421}">
      <dgm:prSet/>
      <dgm:spPr/>
      <dgm:t>
        <a:bodyPr/>
        <a:lstStyle/>
        <a:p>
          <a:endParaRPr lang="en-US"/>
        </a:p>
      </dgm:t>
    </dgm:pt>
    <dgm:pt modelId="{0CD3A4B5-7119-4CD3-B110-667E7DCF5F11}">
      <dgm:prSet phldrT="[Text]" custT="1"/>
      <dgm:spPr/>
      <dgm:t>
        <a:bodyPr/>
        <a:lstStyle/>
        <a:p>
          <a:pPr algn="ctr" rtl="1"/>
          <a:r>
            <a:rPr lang="ar-SA" sz="1050" b="1" dirty="0" smtClean="0">
              <a:cs typeface="+mn-cs"/>
            </a:rPr>
            <a:t>أمر التنظيم، تستخدم</a:t>
          </a:r>
          <a:r>
            <a:rPr lang="ar-DZ" sz="1050" b="1" dirty="0" smtClean="0">
              <a:cs typeface="+mn-cs"/>
            </a:rPr>
            <a:t> هذه</a:t>
          </a:r>
          <a:r>
            <a:rPr lang="ar-SA" sz="1050" b="1" dirty="0" smtClean="0">
              <a:cs typeface="+mn-cs"/>
            </a:rPr>
            <a:t> </a:t>
          </a:r>
          <a:r>
            <a:rPr lang="ar-DZ" sz="1050" b="1" dirty="0" smtClean="0">
              <a:cs typeface="+mn-cs"/>
            </a:rPr>
            <a:t>ال</a:t>
          </a:r>
          <a:r>
            <a:rPr lang="ar-SA" sz="1050" b="1" dirty="0" smtClean="0">
              <a:cs typeface="+mn-cs"/>
            </a:rPr>
            <a:t>أوامر التكنولوجيا لتكرار الدور اليدوي التقليدي لسمسار الوسيط لممارسة السلطة التقديرية بالسعر الذي يرغب في شرائه أو بيعه كرد فعل للطلبات المقابلة، سواء في التداول المستمر أو في المزادات</a:t>
          </a:r>
          <a:endParaRPr lang="en-US" sz="1050" b="1" dirty="0">
            <a:cs typeface="+mn-cs"/>
          </a:endParaRPr>
        </a:p>
      </dgm:t>
    </dgm:pt>
    <dgm:pt modelId="{2EA332D2-E52E-4104-A411-170AE36964BC}" type="parTrans" cxnId="{978A70D8-0D91-4FD9-87D9-E43ADE92CBF8}">
      <dgm:prSet/>
      <dgm:spPr/>
      <dgm:t>
        <a:bodyPr/>
        <a:lstStyle/>
        <a:p>
          <a:endParaRPr lang="en-US"/>
        </a:p>
      </dgm:t>
    </dgm:pt>
    <dgm:pt modelId="{7654BCDC-0F38-4086-9025-14994CB87412}" type="sibTrans" cxnId="{978A70D8-0D91-4FD9-87D9-E43ADE92CBF8}">
      <dgm:prSet/>
      <dgm:spPr/>
      <dgm:t>
        <a:bodyPr/>
        <a:lstStyle/>
        <a:p>
          <a:endParaRPr lang="en-US"/>
        </a:p>
      </dgm:t>
    </dgm:pt>
    <dgm:pt modelId="{CA8F3C66-A338-489D-89A5-F15586A63721}" type="pres">
      <dgm:prSet presAssocID="{5E7737B3-881B-4CD9-B8B4-87554BFD45C3}" presName="Name0" presStyleCnt="0">
        <dgm:presLayoutVars>
          <dgm:dir/>
          <dgm:animLvl val="lvl"/>
          <dgm:resizeHandles val="exact"/>
        </dgm:presLayoutVars>
      </dgm:prSet>
      <dgm:spPr/>
      <dgm:t>
        <a:bodyPr/>
        <a:lstStyle/>
        <a:p>
          <a:endParaRPr lang="fr-FR"/>
        </a:p>
      </dgm:t>
    </dgm:pt>
    <dgm:pt modelId="{6DF460E1-FEAF-4D77-9FAB-EFB85D2A46B1}" type="pres">
      <dgm:prSet presAssocID="{5E7737B3-881B-4CD9-B8B4-87554BFD45C3}" presName="tSp" presStyleCnt="0"/>
      <dgm:spPr/>
    </dgm:pt>
    <dgm:pt modelId="{FC892D52-D8DF-4B6E-86E5-38B286FC2047}" type="pres">
      <dgm:prSet presAssocID="{5E7737B3-881B-4CD9-B8B4-87554BFD45C3}" presName="bSp" presStyleCnt="0"/>
      <dgm:spPr/>
    </dgm:pt>
    <dgm:pt modelId="{FFCD1220-C22B-43C5-A00F-332851E37957}" type="pres">
      <dgm:prSet presAssocID="{5E7737B3-881B-4CD9-B8B4-87554BFD45C3}" presName="process" presStyleCnt="0"/>
      <dgm:spPr/>
    </dgm:pt>
    <dgm:pt modelId="{537F27C2-7ECB-4E22-BAD5-8A16F5AF1AB4}" type="pres">
      <dgm:prSet presAssocID="{283FB188-86B7-41CF-828F-0043A0E088BF}" presName="composite1" presStyleCnt="0"/>
      <dgm:spPr/>
    </dgm:pt>
    <dgm:pt modelId="{AE8EAE3C-B140-4725-8B1B-F6D8DAC35D17}" type="pres">
      <dgm:prSet presAssocID="{283FB188-86B7-41CF-828F-0043A0E088BF}" presName="dummyNode1" presStyleLbl="node1" presStyleIdx="0" presStyleCnt="3"/>
      <dgm:spPr/>
    </dgm:pt>
    <dgm:pt modelId="{37118199-048D-4DD4-8EAC-3550EF949286}" type="pres">
      <dgm:prSet presAssocID="{283FB188-86B7-41CF-828F-0043A0E088BF}" presName="childNode1" presStyleLbl="bgAcc1" presStyleIdx="0" presStyleCnt="3" custScaleX="180946">
        <dgm:presLayoutVars>
          <dgm:bulletEnabled val="1"/>
        </dgm:presLayoutVars>
      </dgm:prSet>
      <dgm:spPr/>
      <dgm:t>
        <a:bodyPr/>
        <a:lstStyle/>
        <a:p>
          <a:endParaRPr lang="en-US"/>
        </a:p>
      </dgm:t>
    </dgm:pt>
    <dgm:pt modelId="{8800564A-203C-44AA-9B09-AC7DD265FAF5}" type="pres">
      <dgm:prSet presAssocID="{283FB188-86B7-41CF-828F-0043A0E088BF}" presName="childNode1tx" presStyleLbl="bgAcc1" presStyleIdx="0" presStyleCnt="3">
        <dgm:presLayoutVars>
          <dgm:bulletEnabled val="1"/>
        </dgm:presLayoutVars>
      </dgm:prSet>
      <dgm:spPr/>
      <dgm:t>
        <a:bodyPr/>
        <a:lstStyle/>
        <a:p>
          <a:endParaRPr lang="en-US"/>
        </a:p>
      </dgm:t>
    </dgm:pt>
    <dgm:pt modelId="{E8E4B775-EDE8-4FE3-B9B4-DD4B33775F93}" type="pres">
      <dgm:prSet presAssocID="{283FB188-86B7-41CF-828F-0043A0E088BF}" presName="parentNode1" presStyleLbl="node1" presStyleIdx="0" presStyleCnt="3" custScaleX="163162">
        <dgm:presLayoutVars>
          <dgm:chMax val="1"/>
          <dgm:bulletEnabled val="1"/>
        </dgm:presLayoutVars>
      </dgm:prSet>
      <dgm:spPr/>
      <dgm:t>
        <a:bodyPr/>
        <a:lstStyle/>
        <a:p>
          <a:endParaRPr lang="en-US"/>
        </a:p>
      </dgm:t>
    </dgm:pt>
    <dgm:pt modelId="{5C1EA723-BDA8-4432-9768-C9F7BD7112E0}" type="pres">
      <dgm:prSet presAssocID="{283FB188-86B7-41CF-828F-0043A0E088BF}" presName="connSite1" presStyleCnt="0"/>
      <dgm:spPr/>
    </dgm:pt>
    <dgm:pt modelId="{AEAB9BC1-3543-4C5C-8C90-945174A0D0A6}" type="pres">
      <dgm:prSet presAssocID="{3AF1B421-CBD5-4423-A789-37FA306244EF}" presName="Name9" presStyleLbl="sibTrans2D1" presStyleIdx="0" presStyleCnt="2"/>
      <dgm:spPr/>
      <dgm:t>
        <a:bodyPr/>
        <a:lstStyle/>
        <a:p>
          <a:endParaRPr lang="fr-FR"/>
        </a:p>
      </dgm:t>
    </dgm:pt>
    <dgm:pt modelId="{84DAF701-8AFC-49AC-8452-CCC5F7310A47}" type="pres">
      <dgm:prSet presAssocID="{47DA723C-77BC-4061-B13A-8579DA7446A5}" presName="composite2" presStyleCnt="0"/>
      <dgm:spPr/>
    </dgm:pt>
    <dgm:pt modelId="{11C4FE96-BB1F-4011-9C26-A31564DA3B41}" type="pres">
      <dgm:prSet presAssocID="{47DA723C-77BC-4061-B13A-8579DA7446A5}" presName="dummyNode2" presStyleLbl="node1" presStyleIdx="0" presStyleCnt="3"/>
      <dgm:spPr/>
    </dgm:pt>
    <dgm:pt modelId="{7E854DDD-E4AE-40AE-A43C-E41ECC31E1E0}" type="pres">
      <dgm:prSet presAssocID="{47DA723C-77BC-4061-B13A-8579DA7446A5}" presName="childNode2" presStyleLbl="bgAcc1" presStyleIdx="1" presStyleCnt="3" custScaleX="137140">
        <dgm:presLayoutVars>
          <dgm:bulletEnabled val="1"/>
        </dgm:presLayoutVars>
      </dgm:prSet>
      <dgm:spPr/>
      <dgm:t>
        <a:bodyPr/>
        <a:lstStyle/>
        <a:p>
          <a:endParaRPr lang="en-US"/>
        </a:p>
      </dgm:t>
    </dgm:pt>
    <dgm:pt modelId="{A7478D16-4580-4C17-8942-D0FAD325BDDF}" type="pres">
      <dgm:prSet presAssocID="{47DA723C-77BC-4061-B13A-8579DA7446A5}" presName="childNode2tx" presStyleLbl="bgAcc1" presStyleIdx="1" presStyleCnt="3">
        <dgm:presLayoutVars>
          <dgm:bulletEnabled val="1"/>
        </dgm:presLayoutVars>
      </dgm:prSet>
      <dgm:spPr/>
      <dgm:t>
        <a:bodyPr/>
        <a:lstStyle/>
        <a:p>
          <a:endParaRPr lang="en-US"/>
        </a:p>
      </dgm:t>
    </dgm:pt>
    <dgm:pt modelId="{EB50A9C4-6D71-4411-8F2C-1E5795A6D5EC}" type="pres">
      <dgm:prSet presAssocID="{47DA723C-77BC-4061-B13A-8579DA7446A5}" presName="parentNode2" presStyleLbl="node1" presStyleIdx="1" presStyleCnt="3">
        <dgm:presLayoutVars>
          <dgm:chMax val="0"/>
          <dgm:bulletEnabled val="1"/>
        </dgm:presLayoutVars>
      </dgm:prSet>
      <dgm:spPr/>
      <dgm:t>
        <a:bodyPr/>
        <a:lstStyle/>
        <a:p>
          <a:endParaRPr lang="en-US"/>
        </a:p>
      </dgm:t>
    </dgm:pt>
    <dgm:pt modelId="{03E7B1CB-A401-435B-83D6-E36CF0A9E0A1}" type="pres">
      <dgm:prSet presAssocID="{47DA723C-77BC-4061-B13A-8579DA7446A5}" presName="connSite2" presStyleCnt="0"/>
      <dgm:spPr/>
    </dgm:pt>
    <dgm:pt modelId="{50E958AF-C45E-4C30-A257-552E9D8C4B54}" type="pres">
      <dgm:prSet presAssocID="{50DED82F-A300-40CF-8A88-7C6D6AE11047}" presName="Name18" presStyleLbl="sibTrans2D1" presStyleIdx="1" presStyleCnt="2"/>
      <dgm:spPr/>
      <dgm:t>
        <a:bodyPr/>
        <a:lstStyle/>
        <a:p>
          <a:endParaRPr lang="fr-FR"/>
        </a:p>
      </dgm:t>
    </dgm:pt>
    <dgm:pt modelId="{F8255E30-75D1-459C-B888-6A313934A324}" type="pres">
      <dgm:prSet presAssocID="{5535406E-8277-4A2C-ABC5-D7E9D6F2F9D6}" presName="composite1" presStyleCnt="0"/>
      <dgm:spPr/>
    </dgm:pt>
    <dgm:pt modelId="{35DEA94B-BB7E-4D0E-AFD3-D9A2BB4CDFC4}" type="pres">
      <dgm:prSet presAssocID="{5535406E-8277-4A2C-ABC5-D7E9D6F2F9D6}" presName="dummyNode1" presStyleLbl="node1" presStyleIdx="1" presStyleCnt="3"/>
      <dgm:spPr/>
    </dgm:pt>
    <dgm:pt modelId="{FED481FA-869C-4420-B817-B88A02FF5C46}" type="pres">
      <dgm:prSet presAssocID="{5535406E-8277-4A2C-ABC5-D7E9D6F2F9D6}" presName="childNode1" presStyleLbl="bgAcc1" presStyleIdx="2" presStyleCnt="3" custScaleX="127289">
        <dgm:presLayoutVars>
          <dgm:bulletEnabled val="1"/>
        </dgm:presLayoutVars>
      </dgm:prSet>
      <dgm:spPr/>
      <dgm:t>
        <a:bodyPr/>
        <a:lstStyle/>
        <a:p>
          <a:endParaRPr lang="en-US"/>
        </a:p>
      </dgm:t>
    </dgm:pt>
    <dgm:pt modelId="{198B0CDB-E1EB-4B59-A2E2-2E93C8A8C8BF}" type="pres">
      <dgm:prSet presAssocID="{5535406E-8277-4A2C-ABC5-D7E9D6F2F9D6}" presName="childNode1tx" presStyleLbl="bgAcc1" presStyleIdx="2" presStyleCnt="3">
        <dgm:presLayoutVars>
          <dgm:bulletEnabled val="1"/>
        </dgm:presLayoutVars>
      </dgm:prSet>
      <dgm:spPr/>
      <dgm:t>
        <a:bodyPr/>
        <a:lstStyle/>
        <a:p>
          <a:endParaRPr lang="en-US"/>
        </a:p>
      </dgm:t>
    </dgm:pt>
    <dgm:pt modelId="{1BCF299D-329D-4CB9-9FB6-BD007985571E}" type="pres">
      <dgm:prSet presAssocID="{5535406E-8277-4A2C-ABC5-D7E9D6F2F9D6}" presName="parentNode1" presStyleLbl="node1" presStyleIdx="2" presStyleCnt="3">
        <dgm:presLayoutVars>
          <dgm:chMax val="1"/>
          <dgm:bulletEnabled val="1"/>
        </dgm:presLayoutVars>
      </dgm:prSet>
      <dgm:spPr/>
      <dgm:t>
        <a:bodyPr/>
        <a:lstStyle/>
        <a:p>
          <a:endParaRPr lang="en-US"/>
        </a:p>
      </dgm:t>
    </dgm:pt>
    <dgm:pt modelId="{71F58870-B7E7-4E83-A309-7E5AEF4D536E}" type="pres">
      <dgm:prSet presAssocID="{5535406E-8277-4A2C-ABC5-D7E9D6F2F9D6}" presName="connSite1" presStyleCnt="0"/>
      <dgm:spPr/>
    </dgm:pt>
  </dgm:ptLst>
  <dgm:cxnLst>
    <dgm:cxn modelId="{CFC79BE0-416E-4188-AFFD-DBFC09C7A89E}" srcId="{283FB188-86B7-41CF-828F-0043A0E088BF}" destId="{6FCD7EC8-AF17-47A5-99D8-C082D661E158}" srcOrd="0" destOrd="0" parTransId="{3AD19636-B9EC-40C1-8032-ADB02C1ED0D3}" sibTransId="{81F537BC-0DC0-44C0-977C-A5D2F4AAE99D}"/>
    <dgm:cxn modelId="{BA48B28A-A670-4C23-BDAC-8F51D6270D70}" type="presOf" srcId="{50DED82F-A300-40CF-8A88-7C6D6AE11047}" destId="{50E958AF-C45E-4C30-A257-552E9D8C4B54}" srcOrd="0" destOrd="0" presId="urn:microsoft.com/office/officeart/2005/8/layout/hProcess4"/>
    <dgm:cxn modelId="{67C4331A-4C48-4B11-8B7D-C1003050040D}" type="presOf" srcId="{5535406E-8277-4A2C-ABC5-D7E9D6F2F9D6}" destId="{1BCF299D-329D-4CB9-9FB6-BD007985571E}" srcOrd="0" destOrd="0" presId="urn:microsoft.com/office/officeart/2005/8/layout/hProcess4"/>
    <dgm:cxn modelId="{7FB5E7A6-4682-44D5-A64F-A1FC32E05291}" srcId="{5E7737B3-881B-4CD9-B8B4-87554BFD45C3}" destId="{283FB188-86B7-41CF-828F-0043A0E088BF}" srcOrd="0" destOrd="0" parTransId="{4FC8CA44-6B15-4D74-AC35-67313B033CFE}" sibTransId="{3AF1B421-CBD5-4423-A789-37FA306244EF}"/>
    <dgm:cxn modelId="{6E3D025F-16E2-4446-A371-D6EADCC6D7B1}" type="presOf" srcId="{6FCD7EC8-AF17-47A5-99D8-C082D661E158}" destId="{8800564A-203C-44AA-9B09-AC7DD265FAF5}" srcOrd="1" destOrd="0" presId="urn:microsoft.com/office/officeart/2005/8/layout/hProcess4"/>
    <dgm:cxn modelId="{0F536E98-32E7-4675-A248-10C2EE5ADBB9}" type="presOf" srcId="{0CD3A4B5-7119-4CD3-B110-667E7DCF5F11}" destId="{198B0CDB-E1EB-4B59-A2E2-2E93C8A8C8BF}" srcOrd="1" destOrd="0" presId="urn:microsoft.com/office/officeart/2005/8/layout/hProcess4"/>
    <dgm:cxn modelId="{286A66F7-F512-420B-9CCE-AAB96B9CF91F}" type="presOf" srcId="{5E7737B3-881B-4CD9-B8B4-87554BFD45C3}" destId="{CA8F3C66-A338-489D-89A5-F15586A63721}" srcOrd="0" destOrd="0" presId="urn:microsoft.com/office/officeart/2005/8/layout/hProcess4"/>
    <dgm:cxn modelId="{8461AAFD-94F0-4A7F-85F8-C8FA65856D29}" type="presOf" srcId="{3AF1B421-CBD5-4423-A789-37FA306244EF}" destId="{AEAB9BC1-3543-4C5C-8C90-945174A0D0A6}" srcOrd="0" destOrd="0" presId="urn:microsoft.com/office/officeart/2005/8/layout/hProcess4"/>
    <dgm:cxn modelId="{978A70D8-0D91-4FD9-87D9-E43ADE92CBF8}" srcId="{5535406E-8277-4A2C-ABC5-D7E9D6F2F9D6}" destId="{0CD3A4B5-7119-4CD3-B110-667E7DCF5F11}" srcOrd="0" destOrd="0" parTransId="{2EA332D2-E52E-4104-A411-170AE36964BC}" sibTransId="{7654BCDC-0F38-4086-9025-14994CB87412}"/>
    <dgm:cxn modelId="{7D65DF7A-667D-4549-8A3A-4A8C7811D421}" srcId="{5E7737B3-881B-4CD9-B8B4-87554BFD45C3}" destId="{5535406E-8277-4A2C-ABC5-D7E9D6F2F9D6}" srcOrd="2" destOrd="0" parTransId="{D5E92FBB-7BED-41A1-ADA9-98A4288B3678}" sibTransId="{820DDA13-98C5-48A9-88B8-7D15893EFF7D}"/>
    <dgm:cxn modelId="{5A3974C0-DFDA-4999-9906-77CCCA164F34}" type="presOf" srcId="{A142F350-7289-40D8-A7E9-13E7525F7D1B}" destId="{7E854DDD-E4AE-40AE-A43C-E41ECC31E1E0}" srcOrd="0" destOrd="0" presId="urn:microsoft.com/office/officeart/2005/8/layout/hProcess4"/>
    <dgm:cxn modelId="{8582D101-354D-42BC-A796-76B8854D98C0}" type="presOf" srcId="{47DA723C-77BC-4061-B13A-8579DA7446A5}" destId="{EB50A9C4-6D71-4411-8F2C-1E5795A6D5EC}" srcOrd="0" destOrd="0" presId="urn:microsoft.com/office/officeart/2005/8/layout/hProcess4"/>
    <dgm:cxn modelId="{E09211C4-50C5-4225-88F4-AC428B4AF8D5}" type="presOf" srcId="{A142F350-7289-40D8-A7E9-13E7525F7D1B}" destId="{A7478D16-4580-4C17-8942-D0FAD325BDDF}" srcOrd="1" destOrd="0" presId="urn:microsoft.com/office/officeart/2005/8/layout/hProcess4"/>
    <dgm:cxn modelId="{B1C89B62-904C-4249-9DBA-1DFC5AF4ED5A}" srcId="{5E7737B3-881B-4CD9-B8B4-87554BFD45C3}" destId="{47DA723C-77BC-4061-B13A-8579DA7446A5}" srcOrd="1" destOrd="0" parTransId="{A82D1247-4421-4056-8BC0-838E7A933D47}" sibTransId="{50DED82F-A300-40CF-8A88-7C6D6AE11047}"/>
    <dgm:cxn modelId="{63FC974E-4DEB-418E-BAB4-0904BAE72CD2}" type="presOf" srcId="{6FCD7EC8-AF17-47A5-99D8-C082D661E158}" destId="{37118199-048D-4DD4-8EAC-3550EF949286}" srcOrd="0" destOrd="0" presId="urn:microsoft.com/office/officeart/2005/8/layout/hProcess4"/>
    <dgm:cxn modelId="{1DCDC132-FA7B-4E45-8BB3-7DFE71F35059}" type="presOf" srcId="{283FB188-86B7-41CF-828F-0043A0E088BF}" destId="{E8E4B775-EDE8-4FE3-B9B4-DD4B33775F93}" srcOrd="0" destOrd="0" presId="urn:microsoft.com/office/officeart/2005/8/layout/hProcess4"/>
    <dgm:cxn modelId="{01030936-1B06-4FB4-8E1C-F8942F8BC3C2}" srcId="{47DA723C-77BC-4061-B13A-8579DA7446A5}" destId="{A142F350-7289-40D8-A7E9-13E7525F7D1B}" srcOrd="0" destOrd="0" parTransId="{07A0470E-410B-44A7-BD75-A64321974558}" sibTransId="{CB81AE64-6C4C-45D5-BDC7-6D48DE91D52B}"/>
    <dgm:cxn modelId="{4055FB1C-535B-4044-B0EF-8BA3E0DA74B8}" type="presOf" srcId="{0CD3A4B5-7119-4CD3-B110-667E7DCF5F11}" destId="{FED481FA-869C-4420-B817-B88A02FF5C46}" srcOrd="0" destOrd="0" presId="urn:microsoft.com/office/officeart/2005/8/layout/hProcess4"/>
    <dgm:cxn modelId="{C812ADEB-D6D8-40B5-8CD1-AACD4F1777A3}" type="presParOf" srcId="{CA8F3C66-A338-489D-89A5-F15586A63721}" destId="{6DF460E1-FEAF-4D77-9FAB-EFB85D2A46B1}" srcOrd="0" destOrd="0" presId="urn:microsoft.com/office/officeart/2005/8/layout/hProcess4"/>
    <dgm:cxn modelId="{0A3BCBC1-580D-4137-9E52-AB338FDB95CA}" type="presParOf" srcId="{CA8F3C66-A338-489D-89A5-F15586A63721}" destId="{FC892D52-D8DF-4B6E-86E5-38B286FC2047}" srcOrd="1" destOrd="0" presId="urn:microsoft.com/office/officeart/2005/8/layout/hProcess4"/>
    <dgm:cxn modelId="{C9F9504B-29FB-4D74-A812-28D75C9C3864}" type="presParOf" srcId="{CA8F3C66-A338-489D-89A5-F15586A63721}" destId="{FFCD1220-C22B-43C5-A00F-332851E37957}" srcOrd="2" destOrd="0" presId="urn:microsoft.com/office/officeart/2005/8/layout/hProcess4"/>
    <dgm:cxn modelId="{1974F6A5-6521-4446-A1DD-0FD7A34BF4C2}" type="presParOf" srcId="{FFCD1220-C22B-43C5-A00F-332851E37957}" destId="{537F27C2-7ECB-4E22-BAD5-8A16F5AF1AB4}" srcOrd="0" destOrd="0" presId="urn:microsoft.com/office/officeart/2005/8/layout/hProcess4"/>
    <dgm:cxn modelId="{E8D5A63A-C6EE-445E-AFA8-4D8D6549BDDB}" type="presParOf" srcId="{537F27C2-7ECB-4E22-BAD5-8A16F5AF1AB4}" destId="{AE8EAE3C-B140-4725-8B1B-F6D8DAC35D17}" srcOrd="0" destOrd="0" presId="urn:microsoft.com/office/officeart/2005/8/layout/hProcess4"/>
    <dgm:cxn modelId="{C5D76AAF-06E0-4E19-9258-456550F65825}" type="presParOf" srcId="{537F27C2-7ECB-4E22-BAD5-8A16F5AF1AB4}" destId="{37118199-048D-4DD4-8EAC-3550EF949286}" srcOrd="1" destOrd="0" presId="urn:microsoft.com/office/officeart/2005/8/layout/hProcess4"/>
    <dgm:cxn modelId="{A640ED18-4EB1-4D63-AB09-300B2535DB0D}" type="presParOf" srcId="{537F27C2-7ECB-4E22-BAD5-8A16F5AF1AB4}" destId="{8800564A-203C-44AA-9B09-AC7DD265FAF5}" srcOrd="2" destOrd="0" presId="urn:microsoft.com/office/officeart/2005/8/layout/hProcess4"/>
    <dgm:cxn modelId="{726E4C66-F8F2-41C8-8088-E2CF41607DEB}" type="presParOf" srcId="{537F27C2-7ECB-4E22-BAD5-8A16F5AF1AB4}" destId="{E8E4B775-EDE8-4FE3-B9B4-DD4B33775F93}" srcOrd="3" destOrd="0" presId="urn:microsoft.com/office/officeart/2005/8/layout/hProcess4"/>
    <dgm:cxn modelId="{760A8728-62C8-4D87-9E62-5E5D13701875}" type="presParOf" srcId="{537F27C2-7ECB-4E22-BAD5-8A16F5AF1AB4}" destId="{5C1EA723-BDA8-4432-9768-C9F7BD7112E0}" srcOrd="4" destOrd="0" presId="urn:microsoft.com/office/officeart/2005/8/layout/hProcess4"/>
    <dgm:cxn modelId="{E08DA950-7FC7-4FD2-8389-F751A10ADA9E}" type="presParOf" srcId="{FFCD1220-C22B-43C5-A00F-332851E37957}" destId="{AEAB9BC1-3543-4C5C-8C90-945174A0D0A6}" srcOrd="1" destOrd="0" presId="urn:microsoft.com/office/officeart/2005/8/layout/hProcess4"/>
    <dgm:cxn modelId="{497024AB-4E11-4D79-A17A-1381A07EB2DC}" type="presParOf" srcId="{FFCD1220-C22B-43C5-A00F-332851E37957}" destId="{84DAF701-8AFC-49AC-8452-CCC5F7310A47}" srcOrd="2" destOrd="0" presId="urn:microsoft.com/office/officeart/2005/8/layout/hProcess4"/>
    <dgm:cxn modelId="{7EBD8790-7B7D-4A12-BCE8-787C219F7740}" type="presParOf" srcId="{84DAF701-8AFC-49AC-8452-CCC5F7310A47}" destId="{11C4FE96-BB1F-4011-9C26-A31564DA3B41}" srcOrd="0" destOrd="0" presId="urn:microsoft.com/office/officeart/2005/8/layout/hProcess4"/>
    <dgm:cxn modelId="{2DE3115C-FA65-4F33-8AA5-0F3F00FA26BD}" type="presParOf" srcId="{84DAF701-8AFC-49AC-8452-CCC5F7310A47}" destId="{7E854DDD-E4AE-40AE-A43C-E41ECC31E1E0}" srcOrd="1" destOrd="0" presId="urn:microsoft.com/office/officeart/2005/8/layout/hProcess4"/>
    <dgm:cxn modelId="{9C2893F5-C5E6-4E3F-8110-993CF75D0435}" type="presParOf" srcId="{84DAF701-8AFC-49AC-8452-CCC5F7310A47}" destId="{A7478D16-4580-4C17-8942-D0FAD325BDDF}" srcOrd="2" destOrd="0" presId="urn:microsoft.com/office/officeart/2005/8/layout/hProcess4"/>
    <dgm:cxn modelId="{511FAFB0-EE81-4698-BD0A-78F70530A4D1}" type="presParOf" srcId="{84DAF701-8AFC-49AC-8452-CCC5F7310A47}" destId="{EB50A9C4-6D71-4411-8F2C-1E5795A6D5EC}" srcOrd="3" destOrd="0" presId="urn:microsoft.com/office/officeart/2005/8/layout/hProcess4"/>
    <dgm:cxn modelId="{BC33B77B-F76E-4248-86C0-72CCFB42046C}" type="presParOf" srcId="{84DAF701-8AFC-49AC-8452-CCC5F7310A47}" destId="{03E7B1CB-A401-435B-83D6-E36CF0A9E0A1}" srcOrd="4" destOrd="0" presId="urn:microsoft.com/office/officeart/2005/8/layout/hProcess4"/>
    <dgm:cxn modelId="{A6038F8A-16B5-4A0D-8798-248E1B442A23}" type="presParOf" srcId="{FFCD1220-C22B-43C5-A00F-332851E37957}" destId="{50E958AF-C45E-4C30-A257-552E9D8C4B54}" srcOrd="3" destOrd="0" presId="urn:microsoft.com/office/officeart/2005/8/layout/hProcess4"/>
    <dgm:cxn modelId="{13E499D0-7C09-46CB-A58E-0E1B1EC6BBB1}" type="presParOf" srcId="{FFCD1220-C22B-43C5-A00F-332851E37957}" destId="{F8255E30-75D1-459C-B888-6A313934A324}" srcOrd="4" destOrd="0" presId="urn:microsoft.com/office/officeart/2005/8/layout/hProcess4"/>
    <dgm:cxn modelId="{66FFF7EB-950A-4624-9F13-A6D1F8245259}" type="presParOf" srcId="{F8255E30-75D1-459C-B888-6A313934A324}" destId="{35DEA94B-BB7E-4D0E-AFD3-D9A2BB4CDFC4}" srcOrd="0" destOrd="0" presId="urn:microsoft.com/office/officeart/2005/8/layout/hProcess4"/>
    <dgm:cxn modelId="{41634D26-5BA7-4750-8D92-5BDFC4C4D42D}" type="presParOf" srcId="{F8255E30-75D1-459C-B888-6A313934A324}" destId="{FED481FA-869C-4420-B817-B88A02FF5C46}" srcOrd="1" destOrd="0" presId="urn:microsoft.com/office/officeart/2005/8/layout/hProcess4"/>
    <dgm:cxn modelId="{C59C2C9C-B430-4FB5-A658-DC8BFD0994B9}" type="presParOf" srcId="{F8255E30-75D1-459C-B888-6A313934A324}" destId="{198B0CDB-E1EB-4B59-A2E2-2E93C8A8C8BF}" srcOrd="2" destOrd="0" presId="urn:microsoft.com/office/officeart/2005/8/layout/hProcess4"/>
    <dgm:cxn modelId="{04208C7C-2CBB-4975-87DB-9CE23B083A1D}" type="presParOf" srcId="{F8255E30-75D1-459C-B888-6A313934A324}" destId="{1BCF299D-329D-4CB9-9FB6-BD007985571E}" srcOrd="3" destOrd="0" presId="urn:microsoft.com/office/officeart/2005/8/layout/hProcess4"/>
    <dgm:cxn modelId="{481604C6-C106-457F-9032-A7516710DE2A}" type="presParOf" srcId="{F8255E30-75D1-459C-B888-6A313934A324}" destId="{71F58870-B7E7-4E83-A309-7E5AEF4D536E}"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18199-048D-4DD4-8EAC-3550EF949286}">
      <dsp:nvSpPr>
        <dsp:cNvPr id="0" name=""/>
        <dsp:cNvSpPr/>
      </dsp:nvSpPr>
      <dsp:spPr>
        <a:xfrm>
          <a:off x="822759" y="708046"/>
          <a:ext cx="2984852" cy="13605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ctr" defTabSz="466725" rtl="1">
            <a:lnSpc>
              <a:spcPct val="90000"/>
            </a:lnSpc>
            <a:spcBef>
              <a:spcPct val="0"/>
            </a:spcBef>
            <a:spcAft>
              <a:spcPct val="15000"/>
            </a:spcAft>
            <a:buChar char="••"/>
          </a:pPr>
          <a:r>
            <a:rPr lang="ar-SA" sz="1050" b="1" kern="1200" dirty="0" smtClean="0"/>
            <a:t>أمر السوق عند الإغلاق هو أمر غير محدود، والذي يقوم به المتداولون بالقرب من سعر الإغلاق قدر الإمكان إما بالضبط عند إغلاق السوق أو بعده بقليل، الغرض من طلب أمر السوق عند الإغلاق هو الحصول على آخر سعر متاح ليوم التداول ويجدر الإشارة هنا أن أوامر السوق عند الإغلاق غير متاحة في جميع الأسواق ولا بين جميع الوسطاء</a:t>
          </a:r>
          <a:endParaRPr lang="en-US" sz="1050" b="1" kern="1200" dirty="0"/>
        </a:p>
      </dsp:txBody>
      <dsp:txXfrm>
        <a:off x="854069" y="739356"/>
        <a:ext cx="2922232" cy="1006391"/>
      </dsp:txXfrm>
    </dsp:sp>
    <dsp:sp modelId="{AEAB9BC1-3543-4C5C-8C90-945174A0D0A6}">
      <dsp:nvSpPr>
        <dsp:cNvPr id="0" name=""/>
        <dsp:cNvSpPr/>
      </dsp:nvSpPr>
      <dsp:spPr>
        <a:xfrm>
          <a:off x="2289654" y="107058"/>
          <a:ext cx="3091702" cy="3091702"/>
        </a:xfrm>
        <a:prstGeom prst="leftCircularArrow">
          <a:avLst>
            <a:gd name="adj1" fmla="val 3393"/>
            <a:gd name="adj2" fmla="val 419961"/>
            <a:gd name="adj3" fmla="val 2195472"/>
            <a:gd name="adj4" fmla="val 9024489"/>
            <a:gd name="adj5" fmla="val 395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E4B775-EDE8-4FE3-B9B4-DD4B33775F93}">
      <dsp:nvSpPr>
        <dsp:cNvPr id="0" name=""/>
        <dsp:cNvSpPr/>
      </dsp:nvSpPr>
      <dsp:spPr>
        <a:xfrm>
          <a:off x="1393897" y="1777057"/>
          <a:ext cx="2392436" cy="5830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ar-SA" sz="1600" b="1" kern="1200" dirty="0" smtClean="0"/>
            <a:t>أمر السوق عند الإغلاق </a:t>
          </a:r>
          <a:endParaRPr lang="en-US" sz="1600" kern="1200" dirty="0"/>
        </a:p>
      </dsp:txBody>
      <dsp:txXfrm>
        <a:off x="1410975" y="1794135"/>
        <a:ext cx="2358280" cy="548941"/>
      </dsp:txXfrm>
    </dsp:sp>
    <dsp:sp modelId="{7E854DDD-E4AE-40AE-A43C-E41ECC31E1E0}">
      <dsp:nvSpPr>
        <dsp:cNvPr id="0" name=""/>
        <dsp:cNvSpPr/>
      </dsp:nvSpPr>
      <dsp:spPr>
        <a:xfrm>
          <a:off x="4307186" y="708046"/>
          <a:ext cx="2262236" cy="13605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ctr" defTabSz="488950" rtl="1">
            <a:lnSpc>
              <a:spcPct val="90000"/>
            </a:lnSpc>
            <a:spcBef>
              <a:spcPct val="0"/>
            </a:spcBef>
            <a:spcAft>
              <a:spcPct val="15000"/>
            </a:spcAft>
            <a:buChar char="••"/>
          </a:pPr>
          <a:r>
            <a:rPr lang="ar-SA" sz="1100" b="1" kern="1200" dirty="0" smtClean="0"/>
            <a:t>هو أمر محدد مخصص للتنفيذ عند إغلاق السوق، تتحكم الأوامر المحدودة في السعر المدفوع مقابل ورقة مالية، أو السعر الذي تباع به الورقة المالية، ونعني بـ "عند الإغلاق" أن الأمر يتم تنفيذه فقط إذا كان سعر الإغلاق ضمن حد السعر للأمر</a:t>
          </a:r>
          <a:endParaRPr lang="en-US" sz="1100" b="1" kern="1200" dirty="0"/>
        </a:p>
      </dsp:txBody>
      <dsp:txXfrm>
        <a:off x="4338496" y="1030905"/>
        <a:ext cx="2199616" cy="1006391"/>
      </dsp:txXfrm>
    </dsp:sp>
    <dsp:sp modelId="{50E958AF-C45E-4C30-A257-552E9D8C4B54}">
      <dsp:nvSpPr>
        <dsp:cNvPr id="0" name=""/>
        <dsp:cNvSpPr/>
      </dsp:nvSpPr>
      <dsp:spPr>
        <a:xfrm>
          <a:off x="5432218" y="-346645"/>
          <a:ext cx="2793540" cy="2793540"/>
        </a:xfrm>
        <a:prstGeom prst="circularArrow">
          <a:avLst>
            <a:gd name="adj1" fmla="val 3755"/>
            <a:gd name="adj2" fmla="val 468827"/>
            <a:gd name="adj3" fmla="val 19355662"/>
            <a:gd name="adj4" fmla="val 12575511"/>
            <a:gd name="adj5" fmla="val 43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50A9C4-6D71-4411-8F2C-1E5795A6D5EC}">
      <dsp:nvSpPr>
        <dsp:cNvPr id="0" name=""/>
        <dsp:cNvSpPr/>
      </dsp:nvSpPr>
      <dsp:spPr>
        <a:xfrm>
          <a:off x="4980087" y="416497"/>
          <a:ext cx="1466294" cy="5830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ar-SA" sz="1600" b="1" kern="1200" dirty="0" smtClean="0"/>
            <a:t>أمر تحديد الإغلاق </a:t>
          </a:r>
          <a:endParaRPr lang="en-US" sz="1600" kern="1200" dirty="0"/>
        </a:p>
      </dsp:txBody>
      <dsp:txXfrm>
        <a:off x="4997165" y="433575"/>
        <a:ext cx="1432138" cy="548941"/>
      </dsp:txXfrm>
    </dsp:sp>
    <dsp:sp modelId="{FED481FA-869C-4420-B817-B88A02FF5C46}">
      <dsp:nvSpPr>
        <dsp:cNvPr id="0" name=""/>
        <dsp:cNvSpPr/>
      </dsp:nvSpPr>
      <dsp:spPr>
        <a:xfrm>
          <a:off x="7068997" y="708046"/>
          <a:ext cx="2099736" cy="13605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ctr" defTabSz="466725" rtl="1">
            <a:lnSpc>
              <a:spcPct val="90000"/>
            </a:lnSpc>
            <a:spcBef>
              <a:spcPct val="0"/>
            </a:spcBef>
            <a:spcAft>
              <a:spcPct val="15000"/>
            </a:spcAft>
            <a:buChar char="••"/>
          </a:pPr>
          <a:r>
            <a:rPr lang="ar-SA" sz="1050" b="1" kern="1200" dirty="0" smtClean="0">
              <a:cs typeface="+mn-cs"/>
            </a:rPr>
            <a:t>أمر التنظيم، تستخدم</a:t>
          </a:r>
          <a:r>
            <a:rPr lang="ar-DZ" sz="1050" b="1" kern="1200" dirty="0" smtClean="0">
              <a:cs typeface="+mn-cs"/>
            </a:rPr>
            <a:t> هذه</a:t>
          </a:r>
          <a:r>
            <a:rPr lang="ar-SA" sz="1050" b="1" kern="1200" dirty="0" smtClean="0">
              <a:cs typeface="+mn-cs"/>
            </a:rPr>
            <a:t> </a:t>
          </a:r>
          <a:r>
            <a:rPr lang="ar-DZ" sz="1050" b="1" kern="1200" dirty="0" smtClean="0">
              <a:cs typeface="+mn-cs"/>
            </a:rPr>
            <a:t>ال</a:t>
          </a:r>
          <a:r>
            <a:rPr lang="ar-SA" sz="1050" b="1" kern="1200" dirty="0" smtClean="0">
              <a:cs typeface="+mn-cs"/>
            </a:rPr>
            <a:t>أوامر التكنولوجيا لتكرار الدور اليدوي التقليدي لسمسار الوسيط لممارسة السلطة التقديرية بالسعر الذي يرغب في شرائه أو بيعه كرد فعل للطلبات المقابلة، سواء في التداول المستمر أو في المزادات</a:t>
          </a:r>
          <a:endParaRPr lang="en-US" sz="1050" b="1" kern="1200" dirty="0">
            <a:cs typeface="+mn-cs"/>
          </a:endParaRPr>
        </a:p>
      </dsp:txBody>
      <dsp:txXfrm>
        <a:off x="7100307" y="739356"/>
        <a:ext cx="2037116" cy="1006391"/>
      </dsp:txXfrm>
    </dsp:sp>
    <dsp:sp modelId="{1BCF299D-329D-4CB9-9FB6-BD007985571E}">
      <dsp:nvSpPr>
        <dsp:cNvPr id="0" name=""/>
        <dsp:cNvSpPr/>
      </dsp:nvSpPr>
      <dsp:spPr>
        <a:xfrm>
          <a:off x="7660648" y="1777057"/>
          <a:ext cx="1466294" cy="5830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ar-SA" sz="1800" b="1" kern="1200" dirty="0" smtClean="0"/>
            <a:t>أمر التنظيم </a:t>
          </a:r>
          <a:endParaRPr lang="en-US" sz="1800" kern="1200" dirty="0"/>
        </a:p>
      </dsp:txBody>
      <dsp:txXfrm>
        <a:off x="7677726" y="1794135"/>
        <a:ext cx="1432138" cy="54894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868789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8d2e632455_0_20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8d2e632455_0_2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2923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d22d139c2_0_1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d22d139c2_0_1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0837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8c83a34528_5_2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8c83a34528_5_2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7923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8d2e632455_0_1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8d2e632455_0_1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690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11588ae0e4b_0_8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11588ae0e4b_0_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1797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d22d139c2_0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d22d139c2_0_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3785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04bc752732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04bc752732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5660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8d2e632455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8d2e632455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2068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bfc9412d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bfc9412d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0050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542bb233b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542bb233b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5542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8d2e632455_0_1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8d2e632455_0_1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289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15442c96a25_0_18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15442c96a25_0_18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955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8c83a34528_5_2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8c83a34528_5_2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82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8d2e632455_0_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8d2e632455_0_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13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8d22d139c2_0_1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8d22d139c2_0_1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15372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8d2e632455_0_10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8d2e632455_0_1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8467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57200" y="2571750"/>
            <a:ext cx="4114800" cy="1427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200">
                <a:solidFill>
                  <a:schemeClr val="dk1"/>
                </a:solidFill>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57200" y="4110175"/>
            <a:ext cx="4114800" cy="405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700"/>
              <a:buNone/>
              <a:defRPr sz="1700">
                <a:solidFill>
                  <a:schemeClr val="dk1"/>
                </a:solidFill>
              </a:defRPr>
            </a:lvl1pPr>
            <a:lvl2pPr lvl="1">
              <a:lnSpc>
                <a:spcPct val="100000"/>
              </a:lnSpc>
              <a:spcBef>
                <a:spcPts val="0"/>
              </a:spcBef>
              <a:spcAft>
                <a:spcPts val="0"/>
              </a:spcAft>
              <a:buSzPts val="1700"/>
              <a:buNone/>
              <a:defRPr sz="1700"/>
            </a:lvl2pPr>
            <a:lvl3pPr lvl="2">
              <a:lnSpc>
                <a:spcPct val="100000"/>
              </a:lnSpc>
              <a:spcBef>
                <a:spcPts val="0"/>
              </a:spcBef>
              <a:spcAft>
                <a:spcPts val="0"/>
              </a:spcAft>
              <a:buSzPts val="1700"/>
              <a:buNone/>
              <a:defRPr sz="1700"/>
            </a:lvl3pPr>
            <a:lvl4pPr lvl="3">
              <a:lnSpc>
                <a:spcPct val="100000"/>
              </a:lnSpc>
              <a:spcBef>
                <a:spcPts val="0"/>
              </a:spcBef>
              <a:spcAft>
                <a:spcPts val="0"/>
              </a:spcAft>
              <a:buSzPts val="1700"/>
              <a:buNone/>
              <a:defRPr sz="1700"/>
            </a:lvl4pPr>
            <a:lvl5pPr lvl="4">
              <a:lnSpc>
                <a:spcPct val="100000"/>
              </a:lnSpc>
              <a:spcBef>
                <a:spcPts val="0"/>
              </a:spcBef>
              <a:spcAft>
                <a:spcPts val="0"/>
              </a:spcAft>
              <a:buSzPts val="1700"/>
              <a:buNone/>
              <a:defRPr sz="1700"/>
            </a:lvl5pPr>
            <a:lvl6pPr lvl="5">
              <a:lnSpc>
                <a:spcPct val="100000"/>
              </a:lnSpc>
              <a:spcBef>
                <a:spcPts val="0"/>
              </a:spcBef>
              <a:spcAft>
                <a:spcPts val="0"/>
              </a:spcAft>
              <a:buSzPts val="1700"/>
              <a:buNone/>
              <a:defRPr sz="1700"/>
            </a:lvl6pPr>
            <a:lvl7pPr lvl="6">
              <a:lnSpc>
                <a:spcPct val="100000"/>
              </a:lnSpc>
              <a:spcBef>
                <a:spcPts val="0"/>
              </a:spcBef>
              <a:spcAft>
                <a:spcPts val="0"/>
              </a:spcAft>
              <a:buSzPts val="1700"/>
              <a:buNone/>
              <a:defRPr sz="1700"/>
            </a:lvl7pPr>
            <a:lvl8pPr lvl="7">
              <a:lnSpc>
                <a:spcPct val="100000"/>
              </a:lnSpc>
              <a:spcBef>
                <a:spcPts val="0"/>
              </a:spcBef>
              <a:spcAft>
                <a:spcPts val="0"/>
              </a:spcAft>
              <a:buSzPts val="1700"/>
              <a:buNone/>
              <a:defRPr sz="1700"/>
            </a:lvl8pPr>
            <a:lvl9pPr lvl="8">
              <a:lnSpc>
                <a:spcPct val="100000"/>
              </a:lnSpc>
              <a:spcBef>
                <a:spcPts val="0"/>
              </a:spcBef>
              <a:spcAft>
                <a:spcPts val="0"/>
              </a:spcAft>
              <a:buSzPts val="1700"/>
              <a:buNone/>
              <a:defRPr sz="17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a:lvl1pPr>
            <a:lvl2pPr marL="914400" lvl="1" indent="-304800" algn="ctr">
              <a:spcBef>
                <a:spcPts val="1600"/>
              </a:spcBef>
              <a:spcAft>
                <a:spcPts val="0"/>
              </a:spcAft>
              <a:buSzPts val="1200"/>
              <a:buChar char="○"/>
              <a:defRPr/>
            </a:lvl2pPr>
            <a:lvl3pPr marL="1371600" lvl="2" indent="-304800" algn="ctr">
              <a:spcBef>
                <a:spcPts val="1600"/>
              </a:spcBef>
              <a:spcAft>
                <a:spcPts val="0"/>
              </a:spcAft>
              <a:buSzPts val="1200"/>
              <a:buChar char="■"/>
              <a:defRPr/>
            </a:lvl3pPr>
            <a:lvl4pPr marL="1828800" lvl="3" indent="-304800" algn="ctr">
              <a:spcBef>
                <a:spcPts val="1600"/>
              </a:spcBef>
              <a:spcAft>
                <a:spcPts val="0"/>
              </a:spcAft>
              <a:buSzPts val="1200"/>
              <a:buChar char="●"/>
              <a:defRPr/>
            </a:lvl4pPr>
            <a:lvl5pPr marL="2286000" lvl="4" indent="-304800" algn="ctr">
              <a:spcBef>
                <a:spcPts val="1600"/>
              </a:spcBef>
              <a:spcAft>
                <a:spcPts val="0"/>
              </a:spcAft>
              <a:buSzPts val="1200"/>
              <a:buChar char="○"/>
              <a:defRPr/>
            </a:lvl5pPr>
            <a:lvl6pPr marL="2743200" lvl="5" indent="-304800" algn="ctr">
              <a:spcBef>
                <a:spcPts val="1600"/>
              </a:spcBef>
              <a:spcAft>
                <a:spcPts val="0"/>
              </a:spcAft>
              <a:buSzPts val="1200"/>
              <a:buChar char="■"/>
              <a:defRPr/>
            </a:lvl6pPr>
            <a:lvl7pPr marL="3200400" lvl="6" indent="-304800" algn="ctr">
              <a:spcBef>
                <a:spcPts val="1600"/>
              </a:spcBef>
              <a:spcAft>
                <a:spcPts val="0"/>
              </a:spcAft>
              <a:buSzPts val="1200"/>
              <a:buChar char="●"/>
              <a:defRPr/>
            </a:lvl7pPr>
            <a:lvl8pPr marL="3657600" lvl="7" indent="-304800" algn="ctr">
              <a:spcBef>
                <a:spcPts val="1600"/>
              </a:spcBef>
              <a:spcAft>
                <a:spcPts val="0"/>
              </a:spcAft>
              <a:buSzPts val="1200"/>
              <a:buChar char="○"/>
              <a:defRPr/>
            </a:lvl8pPr>
            <a:lvl9pPr marL="4114800" lvl="8" indent="-304800" algn="ctr">
              <a:spcBef>
                <a:spcPts val="1600"/>
              </a:spcBef>
              <a:spcAft>
                <a:spcPts val="1600"/>
              </a:spcAft>
              <a:buSzPts val="12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6"/>
        <p:cNvGrpSpPr/>
        <p:nvPr/>
      </p:nvGrpSpPr>
      <p:grpSpPr>
        <a:xfrm>
          <a:off x="0" y="0"/>
          <a:ext cx="0" cy="0"/>
          <a:chOff x="0" y="0"/>
          <a:chExt cx="0" cy="0"/>
        </a:xfrm>
      </p:grpSpPr>
      <p:sp>
        <p:nvSpPr>
          <p:cNvPr id="257" name="Google Shape;257;p24"/>
          <p:cNvSpPr/>
          <p:nvPr/>
        </p:nvSpPr>
        <p:spPr>
          <a:xfrm>
            <a:off x="0" y="2659650"/>
            <a:ext cx="3442045" cy="2483794"/>
          </a:xfrm>
          <a:custGeom>
            <a:avLst/>
            <a:gdLst/>
            <a:ahLst/>
            <a:cxnLst/>
            <a:rect l="l" t="t" r="r" b="b"/>
            <a:pathLst>
              <a:path w="125645" h="110686" extrusionOk="0">
                <a:moveTo>
                  <a:pt x="0" y="0"/>
                </a:moveTo>
                <a:lnTo>
                  <a:pt x="0" y="110685"/>
                </a:lnTo>
                <a:lnTo>
                  <a:pt x="125645" y="110685"/>
                </a:lnTo>
                <a:lnTo>
                  <a:pt x="1256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4"/>
          <p:cNvSpPr/>
          <p:nvPr/>
        </p:nvSpPr>
        <p:spPr>
          <a:xfrm flipH="1">
            <a:off x="8428431" y="3937000"/>
            <a:ext cx="715697" cy="1216112"/>
          </a:xfrm>
          <a:custGeom>
            <a:avLst/>
            <a:gdLst/>
            <a:ahLst/>
            <a:cxnLst/>
            <a:rect l="l" t="t" r="r" b="b"/>
            <a:pathLst>
              <a:path w="23504" h="39938" fill="none" extrusionOk="0">
                <a:moveTo>
                  <a:pt x="1" y="1"/>
                </a:moveTo>
                <a:lnTo>
                  <a:pt x="1" y="1"/>
                </a:lnTo>
                <a:cubicBezTo>
                  <a:pt x="12924" y="1"/>
                  <a:pt x="23504" y="10580"/>
                  <a:pt x="23504" y="23513"/>
                </a:cubicBezTo>
                <a:lnTo>
                  <a:pt x="23504" y="39937"/>
                </a:lnTo>
              </a:path>
            </a:pathLst>
          </a:custGeom>
          <a:noFill/>
          <a:ln w="19050" cap="flat" cmpd="sng">
            <a:solidFill>
              <a:schemeClr val="dk1"/>
            </a:solidFill>
            <a:prstDash val="solid"/>
            <a:miter lim="97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4"/>
          <p:cNvSpPr/>
          <p:nvPr/>
        </p:nvSpPr>
        <p:spPr>
          <a:xfrm>
            <a:off x="8308275" y="4109047"/>
            <a:ext cx="409806" cy="401201"/>
          </a:xfrm>
          <a:custGeom>
            <a:avLst/>
            <a:gdLst/>
            <a:ahLst/>
            <a:cxnLst/>
            <a:rect l="l" t="t" r="r" b="b"/>
            <a:pathLst>
              <a:path w="212886" h="208416" extrusionOk="0">
                <a:moveTo>
                  <a:pt x="106877" y="0"/>
                </a:moveTo>
                <a:cubicBezTo>
                  <a:pt x="106676" y="167"/>
                  <a:pt x="106576" y="400"/>
                  <a:pt x="106610" y="634"/>
                </a:cubicBezTo>
                <a:cubicBezTo>
                  <a:pt x="106276" y="7439"/>
                  <a:pt x="105842" y="14244"/>
                  <a:pt x="105009" y="20982"/>
                </a:cubicBezTo>
                <a:cubicBezTo>
                  <a:pt x="103741" y="31022"/>
                  <a:pt x="101706" y="40863"/>
                  <a:pt x="98270" y="50403"/>
                </a:cubicBezTo>
                <a:cubicBezTo>
                  <a:pt x="90632" y="71618"/>
                  <a:pt x="76488" y="86595"/>
                  <a:pt x="55340" y="94801"/>
                </a:cubicBezTo>
                <a:cubicBezTo>
                  <a:pt x="41563" y="100138"/>
                  <a:pt x="27120" y="102440"/>
                  <a:pt x="12409" y="103474"/>
                </a:cubicBezTo>
                <a:cubicBezTo>
                  <a:pt x="8406" y="103741"/>
                  <a:pt x="4403" y="103908"/>
                  <a:pt x="0" y="104141"/>
                </a:cubicBezTo>
                <a:cubicBezTo>
                  <a:pt x="534" y="104241"/>
                  <a:pt x="701" y="104275"/>
                  <a:pt x="868" y="104275"/>
                </a:cubicBezTo>
                <a:cubicBezTo>
                  <a:pt x="5804" y="104375"/>
                  <a:pt x="10775" y="104708"/>
                  <a:pt x="15712" y="105109"/>
                </a:cubicBezTo>
                <a:cubicBezTo>
                  <a:pt x="26686" y="106009"/>
                  <a:pt x="37560" y="107777"/>
                  <a:pt x="48135" y="111013"/>
                </a:cubicBezTo>
                <a:cubicBezTo>
                  <a:pt x="71551" y="118118"/>
                  <a:pt x="88397" y="132461"/>
                  <a:pt x="97370" y="155545"/>
                </a:cubicBezTo>
                <a:cubicBezTo>
                  <a:pt x="102807" y="169521"/>
                  <a:pt x="105075" y="184098"/>
                  <a:pt x="106076" y="198909"/>
                </a:cubicBezTo>
                <a:cubicBezTo>
                  <a:pt x="106309" y="202078"/>
                  <a:pt x="106443" y="205247"/>
                  <a:pt x="106643" y="208416"/>
                </a:cubicBezTo>
                <a:cubicBezTo>
                  <a:pt x="106843" y="208282"/>
                  <a:pt x="106910" y="208182"/>
                  <a:pt x="106910" y="208049"/>
                </a:cubicBezTo>
                <a:cubicBezTo>
                  <a:pt x="107143" y="200877"/>
                  <a:pt x="107644" y="193705"/>
                  <a:pt x="108578" y="186600"/>
                </a:cubicBezTo>
                <a:cubicBezTo>
                  <a:pt x="109879" y="176493"/>
                  <a:pt x="111947" y="166553"/>
                  <a:pt x="115549" y="156979"/>
                </a:cubicBezTo>
                <a:cubicBezTo>
                  <a:pt x="122621" y="138066"/>
                  <a:pt x="134930" y="123989"/>
                  <a:pt x="153443" y="115549"/>
                </a:cubicBezTo>
                <a:cubicBezTo>
                  <a:pt x="168554" y="108678"/>
                  <a:pt x="184599" y="106043"/>
                  <a:pt x="200977" y="104875"/>
                </a:cubicBezTo>
                <a:cubicBezTo>
                  <a:pt x="204913" y="104608"/>
                  <a:pt x="208916" y="104441"/>
                  <a:pt x="212885" y="104208"/>
                </a:cubicBezTo>
                <a:cubicBezTo>
                  <a:pt x="205914" y="103808"/>
                  <a:pt x="199042" y="103474"/>
                  <a:pt x="192204" y="102673"/>
                </a:cubicBezTo>
                <a:cubicBezTo>
                  <a:pt x="182264" y="101539"/>
                  <a:pt x="172457" y="99738"/>
                  <a:pt x="162950" y="96536"/>
                </a:cubicBezTo>
                <a:cubicBezTo>
                  <a:pt x="150741" y="92433"/>
                  <a:pt x="139833" y="86262"/>
                  <a:pt x="130927" y="76788"/>
                </a:cubicBezTo>
                <a:cubicBezTo>
                  <a:pt x="122988" y="68282"/>
                  <a:pt x="117751" y="58275"/>
                  <a:pt x="114182" y="47367"/>
                </a:cubicBezTo>
                <a:cubicBezTo>
                  <a:pt x="109812" y="34058"/>
                  <a:pt x="107977" y="20248"/>
                  <a:pt x="107210" y="6305"/>
                </a:cubicBezTo>
                <a:cubicBezTo>
                  <a:pt x="107077" y="4203"/>
                  <a:pt x="106977" y="2102"/>
                  <a:pt x="106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4"/>
          <p:cNvSpPr/>
          <p:nvPr/>
        </p:nvSpPr>
        <p:spPr>
          <a:xfrm>
            <a:off x="8427400" y="0"/>
            <a:ext cx="717747" cy="3434033"/>
          </a:xfrm>
          <a:custGeom>
            <a:avLst/>
            <a:gdLst/>
            <a:ahLst/>
            <a:cxnLst/>
            <a:rect l="l" t="t" r="r" b="b"/>
            <a:pathLst>
              <a:path w="125645" h="110686" extrusionOk="0">
                <a:moveTo>
                  <a:pt x="0" y="0"/>
                </a:moveTo>
                <a:lnTo>
                  <a:pt x="0" y="110685"/>
                </a:lnTo>
                <a:lnTo>
                  <a:pt x="125645" y="110685"/>
                </a:lnTo>
                <a:lnTo>
                  <a:pt x="1256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4"/>
          <p:cNvSpPr txBox="1">
            <a:spLocks noGrp="1"/>
          </p:cNvSpPr>
          <p:nvPr>
            <p:ph type="title"/>
          </p:nvPr>
        </p:nvSpPr>
        <p:spPr>
          <a:xfrm>
            <a:off x="3497771" y="1401350"/>
            <a:ext cx="4803600" cy="1365900"/>
          </a:xfrm>
          <a:prstGeom prst="rect">
            <a:avLst/>
          </a:prstGeom>
        </p:spPr>
        <p:txBody>
          <a:bodyPr spcFirstLastPara="1" wrap="square" lIns="91425" tIns="91425" rIns="91425" bIns="91425" anchor="t" anchorCtr="0">
            <a:noAutofit/>
          </a:bodyPr>
          <a:lstStyle>
            <a:lvl1pPr lvl="0" algn="r">
              <a:spcBef>
                <a:spcPts val="0"/>
              </a:spcBef>
              <a:spcAft>
                <a:spcPts val="0"/>
              </a:spcAft>
              <a:buSzPts val="3500"/>
              <a:buNone/>
              <a:defRPr sz="9600" b="1">
                <a:latin typeface="Lexend"/>
                <a:ea typeface="Lexend"/>
                <a:cs typeface="Lexend"/>
                <a:sym typeface="Lexend"/>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62" name="Google Shape;262;p24"/>
          <p:cNvSpPr txBox="1">
            <a:spLocks noGrp="1"/>
          </p:cNvSpPr>
          <p:nvPr>
            <p:ph type="subTitle" idx="1"/>
          </p:nvPr>
        </p:nvSpPr>
        <p:spPr>
          <a:xfrm>
            <a:off x="3497627" y="2805117"/>
            <a:ext cx="4803600" cy="939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None/>
              <a:defRPr sz="1900">
                <a:latin typeface="Abhaya Libre SemiBold"/>
                <a:ea typeface="Abhaya Libre SemiBold"/>
                <a:cs typeface="Abhaya Libre SemiBold"/>
                <a:sym typeface="Abhaya Libre SemiBold"/>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3" name="Google Shape;263;p24"/>
          <p:cNvSpPr>
            <a:spLocks noGrp="1"/>
          </p:cNvSpPr>
          <p:nvPr>
            <p:ph type="pic" idx="2"/>
          </p:nvPr>
        </p:nvSpPr>
        <p:spPr>
          <a:xfrm>
            <a:off x="948575" y="939114"/>
            <a:ext cx="2067600" cy="3342300"/>
          </a:xfrm>
          <a:prstGeom prst="roundRect">
            <a:avLst>
              <a:gd name="adj" fmla="val 50000"/>
            </a:avLst>
          </a:prstGeom>
          <a:noFill/>
          <a:ln>
            <a:noFill/>
          </a:ln>
        </p:spPr>
      </p:sp>
    </p:spTree>
    <p:extLst>
      <p:ext uri="{BB962C8B-B14F-4D97-AF65-F5344CB8AC3E}">
        <p14:creationId xmlns:p14="http://schemas.microsoft.com/office/powerpoint/2010/main" val="2309991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4"/>
        <p:cNvGrpSpPr/>
        <p:nvPr/>
      </p:nvGrpSpPr>
      <p:grpSpPr>
        <a:xfrm>
          <a:off x="0" y="0"/>
          <a:ext cx="0" cy="0"/>
          <a:chOff x="0" y="0"/>
          <a:chExt cx="0" cy="0"/>
        </a:xfrm>
      </p:grpSpPr>
      <p:sp>
        <p:nvSpPr>
          <p:cNvPr id="265" name="Google Shape;265;p25"/>
          <p:cNvSpPr/>
          <p:nvPr/>
        </p:nvSpPr>
        <p:spPr>
          <a:xfrm>
            <a:off x="4572000" y="2659700"/>
            <a:ext cx="4571907" cy="2483794"/>
          </a:xfrm>
          <a:custGeom>
            <a:avLst/>
            <a:gdLst/>
            <a:ahLst/>
            <a:cxnLst/>
            <a:rect l="l" t="t" r="r" b="b"/>
            <a:pathLst>
              <a:path w="125645" h="110686" extrusionOk="0">
                <a:moveTo>
                  <a:pt x="0" y="0"/>
                </a:moveTo>
                <a:lnTo>
                  <a:pt x="0" y="110685"/>
                </a:lnTo>
                <a:lnTo>
                  <a:pt x="125645" y="110685"/>
                </a:lnTo>
                <a:lnTo>
                  <a:pt x="1256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5"/>
          <p:cNvSpPr/>
          <p:nvPr/>
        </p:nvSpPr>
        <p:spPr>
          <a:xfrm rot="5400000">
            <a:off x="1448688" y="-1448490"/>
            <a:ext cx="717747" cy="3614728"/>
          </a:xfrm>
          <a:custGeom>
            <a:avLst/>
            <a:gdLst/>
            <a:ahLst/>
            <a:cxnLst/>
            <a:rect l="l" t="t" r="r" b="b"/>
            <a:pathLst>
              <a:path w="125645" h="110686" extrusionOk="0">
                <a:moveTo>
                  <a:pt x="0" y="0"/>
                </a:moveTo>
                <a:lnTo>
                  <a:pt x="0" y="110685"/>
                </a:lnTo>
                <a:lnTo>
                  <a:pt x="125645" y="110685"/>
                </a:lnTo>
                <a:lnTo>
                  <a:pt x="1256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5"/>
          <p:cNvSpPr txBox="1">
            <a:spLocks noGrp="1"/>
          </p:cNvSpPr>
          <p:nvPr>
            <p:ph type="title"/>
          </p:nvPr>
        </p:nvSpPr>
        <p:spPr>
          <a:xfrm>
            <a:off x="1020633" y="1119807"/>
            <a:ext cx="2993400" cy="21915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atin typeface="Abhaya Libre Medium"/>
                <a:ea typeface="Abhaya Libre Medium"/>
                <a:cs typeface="Abhaya Libre Medium"/>
                <a:sym typeface="Abhaya Libre Medium"/>
              </a:defRPr>
            </a:lvl2pPr>
            <a:lvl3pPr lvl="2">
              <a:spcBef>
                <a:spcPts val="0"/>
              </a:spcBef>
              <a:spcAft>
                <a:spcPts val="0"/>
              </a:spcAft>
              <a:buSzPts val="3500"/>
              <a:buNone/>
              <a:defRPr>
                <a:latin typeface="Abhaya Libre Medium"/>
                <a:ea typeface="Abhaya Libre Medium"/>
                <a:cs typeface="Abhaya Libre Medium"/>
                <a:sym typeface="Abhaya Libre Medium"/>
              </a:defRPr>
            </a:lvl3pPr>
            <a:lvl4pPr lvl="3">
              <a:spcBef>
                <a:spcPts val="0"/>
              </a:spcBef>
              <a:spcAft>
                <a:spcPts val="0"/>
              </a:spcAft>
              <a:buSzPts val="3500"/>
              <a:buNone/>
              <a:defRPr>
                <a:latin typeface="Abhaya Libre Medium"/>
                <a:ea typeface="Abhaya Libre Medium"/>
                <a:cs typeface="Abhaya Libre Medium"/>
                <a:sym typeface="Abhaya Libre Medium"/>
              </a:defRPr>
            </a:lvl4pPr>
            <a:lvl5pPr lvl="4">
              <a:spcBef>
                <a:spcPts val="0"/>
              </a:spcBef>
              <a:spcAft>
                <a:spcPts val="0"/>
              </a:spcAft>
              <a:buSzPts val="3500"/>
              <a:buNone/>
              <a:defRPr>
                <a:latin typeface="Abhaya Libre Medium"/>
                <a:ea typeface="Abhaya Libre Medium"/>
                <a:cs typeface="Abhaya Libre Medium"/>
                <a:sym typeface="Abhaya Libre Medium"/>
              </a:defRPr>
            </a:lvl5pPr>
            <a:lvl6pPr lvl="5">
              <a:spcBef>
                <a:spcPts val="0"/>
              </a:spcBef>
              <a:spcAft>
                <a:spcPts val="0"/>
              </a:spcAft>
              <a:buSzPts val="3500"/>
              <a:buNone/>
              <a:defRPr>
                <a:latin typeface="Abhaya Libre Medium"/>
                <a:ea typeface="Abhaya Libre Medium"/>
                <a:cs typeface="Abhaya Libre Medium"/>
                <a:sym typeface="Abhaya Libre Medium"/>
              </a:defRPr>
            </a:lvl6pPr>
            <a:lvl7pPr lvl="6">
              <a:spcBef>
                <a:spcPts val="0"/>
              </a:spcBef>
              <a:spcAft>
                <a:spcPts val="0"/>
              </a:spcAft>
              <a:buSzPts val="3500"/>
              <a:buNone/>
              <a:defRPr>
                <a:latin typeface="Abhaya Libre Medium"/>
                <a:ea typeface="Abhaya Libre Medium"/>
                <a:cs typeface="Abhaya Libre Medium"/>
                <a:sym typeface="Abhaya Libre Medium"/>
              </a:defRPr>
            </a:lvl7pPr>
            <a:lvl8pPr lvl="7">
              <a:spcBef>
                <a:spcPts val="0"/>
              </a:spcBef>
              <a:spcAft>
                <a:spcPts val="0"/>
              </a:spcAft>
              <a:buSzPts val="3500"/>
              <a:buNone/>
              <a:defRPr>
                <a:latin typeface="Abhaya Libre Medium"/>
                <a:ea typeface="Abhaya Libre Medium"/>
                <a:cs typeface="Abhaya Libre Medium"/>
                <a:sym typeface="Abhaya Libre Medium"/>
              </a:defRPr>
            </a:lvl8pPr>
            <a:lvl9pPr lvl="8">
              <a:spcBef>
                <a:spcPts val="0"/>
              </a:spcBef>
              <a:spcAft>
                <a:spcPts val="0"/>
              </a:spcAft>
              <a:buSzPts val="3500"/>
              <a:buNone/>
              <a:defRPr>
                <a:latin typeface="Abhaya Libre Medium"/>
                <a:ea typeface="Abhaya Libre Medium"/>
                <a:cs typeface="Abhaya Libre Medium"/>
                <a:sym typeface="Abhaya Libre Medium"/>
              </a:defRPr>
            </a:lvl9pPr>
          </a:lstStyle>
          <a:p>
            <a:endParaRPr/>
          </a:p>
        </p:txBody>
      </p:sp>
      <p:sp>
        <p:nvSpPr>
          <p:cNvPr id="268" name="Google Shape;268;p25"/>
          <p:cNvSpPr txBox="1">
            <a:spLocks noGrp="1"/>
          </p:cNvSpPr>
          <p:nvPr>
            <p:ph type="subTitle" idx="1"/>
          </p:nvPr>
        </p:nvSpPr>
        <p:spPr>
          <a:xfrm>
            <a:off x="1020633" y="3390847"/>
            <a:ext cx="2993400" cy="99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atin typeface="Abhaya Libre SemiBold"/>
                <a:ea typeface="Abhaya Libre SemiBold"/>
                <a:cs typeface="Abhaya Libre SemiBold"/>
                <a:sym typeface="Abhaya Libre SemiBold"/>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9" name="Google Shape;269;p25"/>
          <p:cNvSpPr>
            <a:spLocks noGrp="1"/>
          </p:cNvSpPr>
          <p:nvPr>
            <p:ph type="pic" idx="2"/>
          </p:nvPr>
        </p:nvSpPr>
        <p:spPr>
          <a:xfrm>
            <a:off x="5523238" y="725375"/>
            <a:ext cx="2492400" cy="3693000"/>
          </a:xfrm>
          <a:prstGeom prst="roundRect">
            <a:avLst>
              <a:gd name="adj" fmla="val 50000"/>
            </a:avLst>
          </a:prstGeom>
          <a:noFill/>
          <a:ln>
            <a:noFill/>
          </a:ln>
        </p:spPr>
      </p:sp>
    </p:spTree>
    <p:extLst>
      <p:ext uri="{BB962C8B-B14F-4D97-AF65-F5344CB8AC3E}">
        <p14:creationId xmlns:p14="http://schemas.microsoft.com/office/powerpoint/2010/main" val="3001317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sktop Device Mockup">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5731C36-5791-6E28-F11C-737B8C7CF93F}"/>
              </a:ext>
            </a:extLst>
          </p:cNvPr>
          <p:cNvGrpSpPr/>
          <p:nvPr userDrawn="1"/>
        </p:nvGrpSpPr>
        <p:grpSpPr>
          <a:xfrm>
            <a:off x="-126256" y="1368154"/>
            <a:ext cx="4159169" cy="3291252"/>
            <a:chOff x="18596217" y="9100042"/>
            <a:chExt cx="5061074" cy="4005995"/>
          </a:xfrm>
        </p:grpSpPr>
        <p:sp>
          <p:nvSpPr>
            <p:cNvPr id="5" name="Freeform 9">
              <a:extLst>
                <a:ext uri="{FF2B5EF4-FFF2-40B4-BE49-F238E27FC236}">
                  <a16:creationId xmlns:a16="http://schemas.microsoft.com/office/drawing/2014/main" xmlns="" id="{F8C7E756-DDD3-E5F1-F560-010A047DAC6C}"/>
                </a:ext>
              </a:extLst>
            </p:cNvPr>
            <p:cNvSpPr>
              <a:spLocks noChangeArrowheads="1"/>
            </p:cNvSpPr>
            <p:nvPr/>
          </p:nvSpPr>
          <p:spPr bwMode="auto">
            <a:xfrm>
              <a:off x="18596217" y="9100042"/>
              <a:ext cx="5061074" cy="3027854"/>
            </a:xfrm>
            <a:custGeom>
              <a:avLst/>
              <a:gdLst>
                <a:gd name="T0" fmla="*/ 3948 w 4060"/>
                <a:gd name="T1" fmla="*/ 0 h 2430"/>
                <a:gd name="T2" fmla="*/ 118 w 4060"/>
                <a:gd name="T3" fmla="*/ 0 h 2430"/>
                <a:gd name="T4" fmla="*/ 118 w 4060"/>
                <a:gd name="T5" fmla="*/ 0 h 2430"/>
                <a:gd name="T6" fmla="*/ 0 w 4060"/>
                <a:gd name="T7" fmla="*/ 118 h 2430"/>
                <a:gd name="T8" fmla="*/ 0 w 4060"/>
                <a:gd name="T9" fmla="*/ 2429 h 2430"/>
                <a:gd name="T10" fmla="*/ 4059 w 4060"/>
                <a:gd name="T11" fmla="*/ 2429 h 2430"/>
                <a:gd name="T12" fmla="*/ 4059 w 4060"/>
                <a:gd name="T13" fmla="*/ 111 h 2430"/>
                <a:gd name="T14" fmla="*/ 4059 w 4060"/>
                <a:gd name="T15" fmla="*/ 111 h 2430"/>
                <a:gd name="T16" fmla="*/ 3948 w 4060"/>
                <a:gd name="T17"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60" h="2430">
                  <a:moveTo>
                    <a:pt x="3948" y="0"/>
                  </a:moveTo>
                  <a:lnTo>
                    <a:pt x="118" y="0"/>
                  </a:lnTo>
                  <a:lnTo>
                    <a:pt x="118" y="0"/>
                  </a:lnTo>
                  <a:cubicBezTo>
                    <a:pt x="53" y="0"/>
                    <a:pt x="0" y="54"/>
                    <a:pt x="0" y="118"/>
                  </a:cubicBezTo>
                  <a:lnTo>
                    <a:pt x="0" y="2429"/>
                  </a:lnTo>
                  <a:lnTo>
                    <a:pt x="4059" y="2429"/>
                  </a:lnTo>
                  <a:lnTo>
                    <a:pt x="4059" y="111"/>
                  </a:lnTo>
                  <a:lnTo>
                    <a:pt x="4059" y="111"/>
                  </a:lnTo>
                  <a:cubicBezTo>
                    <a:pt x="4059" y="50"/>
                    <a:pt x="4009" y="0"/>
                    <a:pt x="3948" y="0"/>
                  </a:cubicBezTo>
                </a:path>
              </a:pathLst>
            </a:custGeom>
            <a:solidFill>
              <a:srgbClr val="02020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49" b="0" i="0" dirty="0">
                <a:latin typeface="Red Hat Display" panose="02010303040201060303" pitchFamily="2" charset="0"/>
              </a:endParaRPr>
            </a:p>
          </p:txBody>
        </p:sp>
        <p:sp>
          <p:nvSpPr>
            <p:cNvPr id="6" name="Freeform 10">
              <a:extLst>
                <a:ext uri="{FF2B5EF4-FFF2-40B4-BE49-F238E27FC236}">
                  <a16:creationId xmlns:a16="http://schemas.microsoft.com/office/drawing/2014/main" xmlns="" id="{E6EB2F6C-F79A-026E-C7C2-0240724107F6}"/>
                </a:ext>
              </a:extLst>
            </p:cNvPr>
            <p:cNvSpPr>
              <a:spLocks noChangeArrowheads="1"/>
            </p:cNvSpPr>
            <p:nvPr/>
          </p:nvSpPr>
          <p:spPr bwMode="auto">
            <a:xfrm>
              <a:off x="18794046" y="9281385"/>
              <a:ext cx="4670914" cy="2560760"/>
            </a:xfrm>
            <a:custGeom>
              <a:avLst/>
              <a:gdLst>
                <a:gd name="T0" fmla="*/ 0 w 3747"/>
                <a:gd name="T1" fmla="*/ 2055 h 2056"/>
                <a:gd name="T2" fmla="*/ 3746 w 3747"/>
                <a:gd name="T3" fmla="*/ 2055 h 2056"/>
                <a:gd name="T4" fmla="*/ 3746 w 3747"/>
                <a:gd name="T5" fmla="*/ 0 h 2056"/>
                <a:gd name="T6" fmla="*/ 0 w 3747"/>
                <a:gd name="T7" fmla="*/ 0 h 2056"/>
                <a:gd name="T8" fmla="*/ 0 w 3747"/>
                <a:gd name="T9" fmla="*/ 2055 h 2056"/>
              </a:gdLst>
              <a:ahLst/>
              <a:cxnLst>
                <a:cxn ang="0">
                  <a:pos x="T0" y="T1"/>
                </a:cxn>
                <a:cxn ang="0">
                  <a:pos x="T2" y="T3"/>
                </a:cxn>
                <a:cxn ang="0">
                  <a:pos x="T4" y="T5"/>
                </a:cxn>
                <a:cxn ang="0">
                  <a:pos x="T6" y="T7"/>
                </a:cxn>
                <a:cxn ang="0">
                  <a:pos x="T8" y="T9"/>
                </a:cxn>
              </a:cxnLst>
              <a:rect l="0" t="0" r="r" b="b"/>
              <a:pathLst>
                <a:path w="3747" h="2056">
                  <a:moveTo>
                    <a:pt x="0" y="2055"/>
                  </a:moveTo>
                  <a:lnTo>
                    <a:pt x="3746" y="2055"/>
                  </a:lnTo>
                  <a:lnTo>
                    <a:pt x="3746" y="0"/>
                  </a:lnTo>
                  <a:lnTo>
                    <a:pt x="0" y="0"/>
                  </a:lnTo>
                  <a:lnTo>
                    <a:pt x="0" y="2055"/>
                  </a:lnTo>
                </a:path>
              </a:pathLst>
            </a:custGeom>
            <a:solidFill>
              <a:srgbClr val="EBDD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49" b="0" i="0" dirty="0">
                <a:latin typeface="Red Hat Display" panose="02010303040201060303" pitchFamily="2" charset="0"/>
              </a:endParaRPr>
            </a:p>
          </p:txBody>
        </p:sp>
        <p:sp>
          <p:nvSpPr>
            <p:cNvPr id="7" name="Freeform 11">
              <a:extLst>
                <a:ext uri="{FF2B5EF4-FFF2-40B4-BE49-F238E27FC236}">
                  <a16:creationId xmlns:a16="http://schemas.microsoft.com/office/drawing/2014/main" xmlns="" id="{9F81B749-DA08-B36D-3960-269B7E6418C1}"/>
                </a:ext>
              </a:extLst>
            </p:cNvPr>
            <p:cNvSpPr>
              <a:spLocks noChangeArrowheads="1"/>
            </p:cNvSpPr>
            <p:nvPr/>
          </p:nvSpPr>
          <p:spPr bwMode="auto">
            <a:xfrm>
              <a:off x="18596217" y="12127893"/>
              <a:ext cx="5061074" cy="461595"/>
            </a:xfrm>
            <a:custGeom>
              <a:avLst/>
              <a:gdLst>
                <a:gd name="T0" fmla="*/ 0 w 4060"/>
                <a:gd name="T1" fmla="*/ 0 h 371"/>
                <a:gd name="T2" fmla="*/ 0 w 4060"/>
                <a:gd name="T3" fmla="*/ 266 h 371"/>
                <a:gd name="T4" fmla="*/ 0 w 4060"/>
                <a:gd name="T5" fmla="*/ 266 h 371"/>
                <a:gd name="T6" fmla="*/ 104 w 4060"/>
                <a:gd name="T7" fmla="*/ 370 h 371"/>
                <a:gd name="T8" fmla="*/ 1554 w 4060"/>
                <a:gd name="T9" fmla="*/ 370 h 371"/>
                <a:gd name="T10" fmla="*/ 1568 w 4060"/>
                <a:gd name="T11" fmla="*/ 370 h 371"/>
                <a:gd name="T12" fmla="*/ 2486 w 4060"/>
                <a:gd name="T13" fmla="*/ 370 h 371"/>
                <a:gd name="T14" fmla="*/ 2570 w 4060"/>
                <a:gd name="T15" fmla="*/ 370 h 371"/>
                <a:gd name="T16" fmla="*/ 3952 w 4060"/>
                <a:gd name="T17" fmla="*/ 370 h 371"/>
                <a:gd name="T18" fmla="*/ 3952 w 4060"/>
                <a:gd name="T19" fmla="*/ 370 h 371"/>
                <a:gd name="T20" fmla="*/ 4059 w 4060"/>
                <a:gd name="T21" fmla="*/ 263 h 371"/>
                <a:gd name="T22" fmla="*/ 4059 w 4060"/>
                <a:gd name="T23" fmla="*/ 0 h 371"/>
                <a:gd name="T24" fmla="*/ 0 w 4060"/>
                <a:gd name="T25"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60" h="371">
                  <a:moveTo>
                    <a:pt x="0" y="0"/>
                  </a:moveTo>
                  <a:lnTo>
                    <a:pt x="0" y="266"/>
                  </a:lnTo>
                  <a:lnTo>
                    <a:pt x="0" y="266"/>
                  </a:lnTo>
                  <a:cubicBezTo>
                    <a:pt x="0" y="324"/>
                    <a:pt x="47" y="370"/>
                    <a:pt x="104" y="370"/>
                  </a:cubicBezTo>
                  <a:lnTo>
                    <a:pt x="1554" y="370"/>
                  </a:lnTo>
                  <a:lnTo>
                    <a:pt x="1568" y="370"/>
                  </a:lnTo>
                  <a:lnTo>
                    <a:pt x="2486" y="370"/>
                  </a:lnTo>
                  <a:lnTo>
                    <a:pt x="2570" y="370"/>
                  </a:lnTo>
                  <a:lnTo>
                    <a:pt x="3952" y="370"/>
                  </a:lnTo>
                  <a:lnTo>
                    <a:pt x="3952" y="370"/>
                  </a:lnTo>
                  <a:cubicBezTo>
                    <a:pt x="4011" y="370"/>
                    <a:pt x="4059" y="323"/>
                    <a:pt x="4059" y="263"/>
                  </a:cubicBezTo>
                  <a:lnTo>
                    <a:pt x="4059" y="0"/>
                  </a:lnTo>
                  <a:lnTo>
                    <a:pt x="0" y="0"/>
                  </a:lnTo>
                </a:path>
              </a:pathLst>
            </a:custGeom>
            <a:solidFill>
              <a:srgbClr val="ACAFB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49" b="0" i="0" dirty="0">
                <a:latin typeface="Red Hat Display" panose="02010303040201060303" pitchFamily="2" charset="0"/>
              </a:endParaRPr>
            </a:p>
          </p:txBody>
        </p:sp>
        <p:sp>
          <p:nvSpPr>
            <p:cNvPr id="9" name="Freeform 12">
              <a:extLst>
                <a:ext uri="{FF2B5EF4-FFF2-40B4-BE49-F238E27FC236}">
                  <a16:creationId xmlns:a16="http://schemas.microsoft.com/office/drawing/2014/main" xmlns="" id="{C2A4BE7D-E291-78F5-C98C-D6F6998826BE}"/>
                </a:ext>
              </a:extLst>
            </p:cNvPr>
            <p:cNvSpPr>
              <a:spLocks noChangeArrowheads="1"/>
            </p:cNvSpPr>
            <p:nvPr/>
          </p:nvSpPr>
          <p:spPr bwMode="auto">
            <a:xfrm>
              <a:off x="21058064" y="12292749"/>
              <a:ext cx="137381" cy="131884"/>
            </a:xfrm>
            <a:custGeom>
              <a:avLst/>
              <a:gdLst>
                <a:gd name="T0" fmla="*/ 55 w 109"/>
                <a:gd name="T1" fmla="*/ 0 h 108"/>
                <a:gd name="T2" fmla="*/ 55 w 109"/>
                <a:gd name="T3" fmla="*/ 0 h 108"/>
                <a:gd name="T4" fmla="*/ 0 w 109"/>
                <a:gd name="T5" fmla="*/ 54 h 108"/>
                <a:gd name="T6" fmla="*/ 0 w 109"/>
                <a:gd name="T7" fmla="*/ 54 h 108"/>
                <a:gd name="T8" fmla="*/ 55 w 109"/>
                <a:gd name="T9" fmla="*/ 107 h 108"/>
                <a:gd name="T10" fmla="*/ 55 w 109"/>
                <a:gd name="T11" fmla="*/ 107 h 108"/>
                <a:gd name="T12" fmla="*/ 108 w 109"/>
                <a:gd name="T13" fmla="*/ 54 h 108"/>
                <a:gd name="T14" fmla="*/ 108 w 109"/>
                <a:gd name="T15" fmla="*/ 54 h 108"/>
                <a:gd name="T16" fmla="*/ 55 w 109"/>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08">
                  <a:moveTo>
                    <a:pt x="55" y="0"/>
                  </a:moveTo>
                  <a:lnTo>
                    <a:pt x="55" y="0"/>
                  </a:lnTo>
                  <a:cubicBezTo>
                    <a:pt x="24" y="0"/>
                    <a:pt x="0" y="24"/>
                    <a:pt x="0" y="54"/>
                  </a:cubicBezTo>
                  <a:lnTo>
                    <a:pt x="0" y="54"/>
                  </a:lnTo>
                  <a:cubicBezTo>
                    <a:pt x="0" y="83"/>
                    <a:pt x="24" y="107"/>
                    <a:pt x="55" y="107"/>
                  </a:cubicBezTo>
                  <a:lnTo>
                    <a:pt x="55" y="107"/>
                  </a:lnTo>
                  <a:cubicBezTo>
                    <a:pt x="84" y="107"/>
                    <a:pt x="108" y="83"/>
                    <a:pt x="108" y="54"/>
                  </a:cubicBezTo>
                  <a:lnTo>
                    <a:pt x="108" y="54"/>
                  </a:lnTo>
                  <a:cubicBezTo>
                    <a:pt x="108" y="24"/>
                    <a:pt x="84" y="0"/>
                    <a:pt x="55" y="0"/>
                  </a:cubicBezTo>
                </a:path>
              </a:pathLst>
            </a:custGeom>
            <a:solidFill>
              <a:srgbClr val="02020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49" b="0" i="0" dirty="0">
                <a:latin typeface="Red Hat Display" panose="02010303040201060303" pitchFamily="2" charset="0"/>
              </a:endParaRPr>
            </a:p>
          </p:txBody>
        </p:sp>
        <p:sp>
          <p:nvSpPr>
            <p:cNvPr id="10" name="Freeform 13">
              <a:extLst>
                <a:ext uri="{FF2B5EF4-FFF2-40B4-BE49-F238E27FC236}">
                  <a16:creationId xmlns:a16="http://schemas.microsoft.com/office/drawing/2014/main" xmlns="" id="{C5CB5317-DB70-BD97-7042-31C4FFE43873}"/>
                </a:ext>
              </a:extLst>
            </p:cNvPr>
            <p:cNvSpPr>
              <a:spLocks noChangeArrowheads="1"/>
            </p:cNvSpPr>
            <p:nvPr/>
          </p:nvSpPr>
          <p:spPr bwMode="auto">
            <a:xfrm>
              <a:off x="20277747" y="12589490"/>
              <a:ext cx="1687026" cy="516547"/>
            </a:xfrm>
            <a:custGeom>
              <a:avLst/>
              <a:gdLst>
                <a:gd name="T0" fmla="*/ 728 w 1354"/>
                <a:gd name="T1" fmla="*/ 411 h 413"/>
                <a:gd name="T2" fmla="*/ 1353 w 1354"/>
                <a:gd name="T3" fmla="*/ 410 h 413"/>
                <a:gd name="T4" fmla="*/ 1353 w 1354"/>
                <a:gd name="T5" fmla="*/ 410 h 413"/>
                <a:gd name="T6" fmla="*/ 1353 w 1354"/>
                <a:gd name="T7" fmla="*/ 410 h 413"/>
                <a:gd name="T8" fmla="*/ 1320 w 1354"/>
                <a:gd name="T9" fmla="*/ 371 h 413"/>
                <a:gd name="T10" fmla="*/ 1320 w 1354"/>
                <a:gd name="T11" fmla="*/ 371 h 413"/>
                <a:gd name="T12" fmla="*/ 1247 w 1354"/>
                <a:gd name="T13" fmla="*/ 361 h 413"/>
                <a:gd name="T14" fmla="*/ 1247 w 1354"/>
                <a:gd name="T15" fmla="*/ 361 h 413"/>
                <a:gd name="T16" fmla="*/ 1218 w 1354"/>
                <a:gd name="T17" fmla="*/ 358 h 413"/>
                <a:gd name="T18" fmla="*/ 1218 w 1354"/>
                <a:gd name="T19" fmla="*/ 358 h 413"/>
                <a:gd name="T20" fmla="*/ 1195 w 1354"/>
                <a:gd name="T21" fmla="*/ 337 h 413"/>
                <a:gd name="T22" fmla="*/ 1140 w 1354"/>
                <a:gd name="T23" fmla="*/ 0 h 413"/>
                <a:gd name="T24" fmla="*/ 717 w 1354"/>
                <a:gd name="T25" fmla="*/ 0 h 413"/>
                <a:gd name="T26" fmla="*/ 636 w 1354"/>
                <a:gd name="T27" fmla="*/ 0 h 413"/>
                <a:gd name="T28" fmla="*/ 212 w 1354"/>
                <a:gd name="T29" fmla="*/ 0 h 413"/>
                <a:gd name="T30" fmla="*/ 158 w 1354"/>
                <a:gd name="T31" fmla="*/ 337 h 413"/>
                <a:gd name="T32" fmla="*/ 158 w 1354"/>
                <a:gd name="T33" fmla="*/ 337 h 413"/>
                <a:gd name="T34" fmla="*/ 134 w 1354"/>
                <a:gd name="T35" fmla="*/ 358 h 413"/>
                <a:gd name="T36" fmla="*/ 134 w 1354"/>
                <a:gd name="T37" fmla="*/ 358 h 413"/>
                <a:gd name="T38" fmla="*/ 105 w 1354"/>
                <a:gd name="T39" fmla="*/ 361 h 413"/>
                <a:gd name="T40" fmla="*/ 105 w 1354"/>
                <a:gd name="T41" fmla="*/ 361 h 413"/>
                <a:gd name="T42" fmla="*/ 33 w 1354"/>
                <a:gd name="T43" fmla="*/ 371 h 413"/>
                <a:gd name="T44" fmla="*/ 33 w 1354"/>
                <a:gd name="T45" fmla="*/ 371 h 413"/>
                <a:gd name="T46" fmla="*/ 0 w 1354"/>
                <a:gd name="T47" fmla="*/ 410 h 413"/>
                <a:gd name="T48" fmla="*/ 0 w 1354"/>
                <a:gd name="T49" fmla="*/ 410 h 413"/>
                <a:gd name="T50" fmla="*/ 625 w 1354"/>
                <a:gd name="T51" fmla="*/ 411 h 413"/>
                <a:gd name="T52" fmla="*/ 625 w 1354"/>
                <a:gd name="T53" fmla="*/ 412 h 413"/>
                <a:gd name="T54" fmla="*/ 676 w 1354"/>
                <a:gd name="T55" fmla="*/ 411 h 413"/>
                <a:gd name="T56" fmla="*/ 728 w 1354"/>
                <a:gd name="T57" fmla="*/ 412 h 413"/>
                <a:gd name="T58" fmla="*/ 728 w 1354"/>
                <a:gd name="T59" fmla="*/ 41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54" h="413">
                  <a:moveTo>
                    <a:pt x="728" y="411"/>
                  </a:moveTo>
                  <a:lnTo>
                    <a:pt x="1353" y="410"/>
                  </a:lnTo>
                  <a:lnTo>
                    <a:pt x="1353" y="410"/>
                  </a:lnTo>
                  <a:lnTo>
                    <a:pt x="1353" y="410"/>
                  </a:lnTo>
                  <a:cubicBezTo>
                    <a:pt x="1352" y="391"/>
                    <a:pt x="1338" y="376"/>
                    <a:pt x="1320" y="371"/>
                  </a:cubicBezTo>
                  <a:lnTo>
                    <a:pt x="1320" y="371"/>
                  </a:lnTo>
                  <a:cubicBezTo>
                    <a:pt x="1299" y="367"/>
                    <a:pt x="1271" y="363"/>
                    <a:pt x="1247" y="361"/>
                  </a:cubicBezTo>
                  <a:lnTo>
                    <a:pt x="1247" y="361"/>
                  </a:lnTo>
                  <a:cubicBezTo>
                    <a:pt x="1236" y="360"/>
                    <a:pt x="1227" y="359"/>
                    <a:pt x="1218" y="358"/>
                  </a:cubicBezTo>
                  <a:lnTo>
                    <a:pt x="1218" y="358"/>
                  </a:lnTo>
                  <a:cubicBezTo>
                    <a:pt x="1207" y="358"/>
                    <a:pt x="1197" y="348"/>
                    <a:pt x="1195" y="337"/>
                  </a:cubicBezTo>
                  <a:lnTo>
                    <a:pt x="1140" y="0"/>
                  </a:lnTo>
                  <a:lnTo>
                    <a:pt x="717" y="0"/>
                  </a:lnTo>
                  <a:lnTo>
                    <a:pt x="636" y="0"/>
                  </a:lnTo>
                  <a:lnTo>
                    <a:pt x="212" y="0"/>
                  </a:lnTo>
                  <a:lnTo>
                    <a:pt x="158" y="337"/>
                  </a:lnTo>
                  <a:lnTo>
                    <a:pt x="158" y="337"/>
                  </a:lnTo>
                  <a:cubicBezTo>
                    <a:pt x="156" y="348"/>
                    <a:pt x="146" y="358"/>
                    <a:pt x="134" y="358"/>
                  </a:cubicBezTo>
                  <a:lnTo>
                    <a:pt x="134" y="358"/>
                  </a:lnTo>
                  <a:cubicBezTo>
                    <a:pt x="126" y="359"/>
                    <a:pt x="116" y="360"/>
                    <a:pt x="105" y="361"/>
                  </a:cubicBezTo>
                  <a:lnTo>
                    <a:pt x="105" y="361"/>
                  </a:lnTo>
                  <a:cubicBezTo>
                    <a:pt x="81" y="363"/>
                    <a:pt x="54" y="367"/>
                    <a:pt x="33" y="371"/>
                  </a:cubicBezTo>
                  <a:lnTo>
                    <a:pt x="33" y="371"/>
                  </a:lnTo>
                  <a:cubicBezTo>
                    <a:pt x="15" y="376"/>
                    <a:pt x="1" y="391"/>
                    <a:pt x="0" y="410"/>
                  </a:cubicBezTo>
                  <a:lnTo>
                    <a:pt x="0" y="410"/>
                  </a:lnTo>
                  <a:lnTo>
                    <a:pt x="625" y="411"/>
                  </a:lnTo>
                  <a:lnTo>
                    <a:pt x="625" y="412"/>
                  </a:lnTo>
                  <a:lnTo>
                    <a:pt x="676" y="411"/>
                  </a:lnTo>
                  <a:lnTo>
                    <a:pt x="728" y="412"/>
                  </a:lnTo>
                  <a:lnTo>
                    <a:pt x="728" y="411"/>
                  </a:lnTo>
                </a:path>
              </a:pathLst>
            </a:custGeom>
            <a:solidFill>
              <a:srgbClr val="ACAFB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49" b="0" i="0" dirty="0">
                <a:latin typeface="Red Hat Display" panose="02010303040201060303" pitchFamily="2" charset="0"/>
              </a:endParaRPr>
            </a:p>
          </p:txBody>
        </p:sp>
        <p:sp>
          <p:nvSpPr>
            <p:cNvPr id="11" name="Freeform 14">
              <a:extLst>
                <a:ext uri="{FF2B5EF4-FFF2-40B4-BE49-F238E27FC236}">
                  <a16:creationId xmlns:a16="http://schemas.microsoft.com/office/drawing/2014/main" xmlns="" id="{384A56B0-9CD8-82DE-F998-0D3441D39CB9}"/>
                </a:ext>
              </a:extLst>
            </p:cNvPr>
            <p:cNvSpPr>
              <a:spLocks noChangeArrowheads="1"/>
            </p:cNvSpPr>
            <p:nvPr/>
          </p:nvSpPr>
          <p:spPr bwMode="auto">
            <a:xfrm>
              <a:off x="20541517" y="12589490"/>
              <a:ext cx="1225429" cy="401147"/>
            </a:xfrm>
            <a:custGeom>
              <a:avLst/>
              <a:gdLst>
                <a:gd name="T0" fmla="*/ 929 w 982"/>
                <a:gd name="T1" fmla="*/ 0 h 323"/>
                <a:gd name="T2" fmla="*/ 506 w 982"/>
                <a:gd name="T3" fmla="*/ 0 h 323"/>
                <a:gd name="T4" fmla="*/ 425 w 982"/>
                <a:gd name="T5" fmla="*/ 0 h 323"/>
                <a:gd name="T6" fmla="*/ 1 w 982"/>
                <a:gd name="T7" fmla="*/ 0 h 323"/>
                <a:gd name="T8" fmla="*/ 0 w 982"/>
                <a:gd name="T9" fmla="*/ 7 h 323"/>
                <a:gd name="T10" fmla="*/ 981 w 982"/>
                <a:gd name="T11" fmla="*/ 322 h 323"/>
                <a:gd name="T12" fmla="*/ 929 w 982"/>
                <a:gd name="T13" fmla="*/ 0 h 323"/>
              </a:gdLst>
              <a:ahLst/>
              <a:cxnLst>
                <a:cxn ang="0">
                  <a:pos x="T0" y="T1"/>
                </a:cxn>
                <a:cxn ang="0">
                  <a:pos x="T2" y="T3"/>
                </a:cxn>
                <a:cxn ang="0">
                  <a:pos x="T4" y="T5"/>
                </a:cxn>
                <a:cxn ang="0">
                  <a:pos x="T6" y="T7"/>
                </a:cxn>
                <a:cxn ang="0">
                  <a:pos x="T8" y="T9"/>
                </a:cxn>
                <a:cxn ang="0">
                  <a:pos x="T10" y="T11"/>
                </a:cxn>
                <a:cxn ang="0">
                  <a:pos x="T12" y="T13"/>
                </a:cxn>
              </a:cxnLst>
              <a:rect l="0" t="0" r="r" b="b"/>
              <a:pathLst>
                <a:path w="982" h="323">
                  <a:moveTo>
                    <a:pt x="929" y="0"/>
                  </a:moveTo>
                  <a:lnTo>
                    <a:pt x="506" y="0"/>
                  </a:lnTo>
                  <a:lnTo>
                    <a:pt x="425" y="0"/>
                  </a:lnTo>
                  <a:lnTo>
                    <a:pt x="1" y="0"/>
                  </a:lnTo>
                  <a:lnTo>
                    <a:pt x="0" y="7"/>
                  </a:lnTo>
                  <a:lnTo>
                    <a:pt x="981" y="322"/>
                  </a:lnTo>
                  <a:lnTo>
                    <a:pt x="929" y="0"/>
                  </a:lnTo>
                </a:path>
              </a:pathLst>
            </a:custGeom>
            <a:solidFill>
              <a:srgbClr val="5C5B6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49" b="0" i="0" dirty="0">
                <a:latin typeface="Red Hat Display" panose="02010303040201060303" pitchFamily="2" charset="0"/>
              </a:endParaRPr>
            </a:p>
          </p:txBody>
        </p:sp>
      </p:grpSp>
      <p:sp>
        <p:nvSpPr>
          <p:cNvPr id="12" name="Picture Placeholder 133">
            <a:extLst>
              <a:ext uri="{FF2B5EF4-FFF2-40B4-BE49-F238E27FC236}">
                <a16:creationId xmlns:a16="http://schemas.microsoft.com/office/drawing/2014/main" xmlns="" id="{48410FE3-6256-E72E-2475-D00389258460}"/>
              </a:ext>
            </a:extLst>
          </p:cNvPr>
          <p:cNvSpPr>
            <a:spLocks noGrp="1"/>
          </p:cNvSpPr>
          <p:nvPr>
            <p:ph type="pic" sz="quarter" idx="24"/>
          </p:nvPr>
        </p:nvSpPr>
        <p:spPr>
          <a:xfrm>
            <a:off x="37343" y="1517140"/>
            <a:ext cx="3837513" cy="2102851"/>
          </a:xfrm>
          <a:custGeom>
            <a:avLst/>
            <a:gdLst>
              <a:gd name="connsiteX0" fmla="*/ 0 w 4669668"/>
              <a:gd name="connsiteY0" fmla="*/ 0 h 2559515"/>
              <a:gd name="connsiteX1" fmla="*/ 4669668 w 4669668"/>
              <a:gd name="connsiteY1" fmla="*/ 0 h 2559515"/>
              <a:gd name="connsiteX2" fmla="*/ 4669668 w 4669668"/>
              <a:gd name="connsiteY2" fmla="*/ 2559515 h 2559515"/>
              <a:gd name="connsiteX3" fmla="*/ 0 w 4669668"/>
              <a:gd name="connsiteY3" fmla="*/ 2559515 h 2559515"/>
            </a:gdLst>
            <a:ahLst/>
            <a:cxnLst>
              <a:cxn ang="0">
                <a:pos x="connsiteX0" y="connsiteY0"/>
              </a:cxn>
              <a:cxn ang="0">
                <a:pos x="connsiteX1" y="connsiteY1"/>
              </a:cxn>
              <a:cxn ang="0">
                <a:pos x="connsiteX2" y="connsiteY2"/>
              </a:cxn>
              <a:cxn ang="0">
                <a:pos x="connsiteX3" y="connsiteY3"/>
              </a:cxn>
            </a:cxnLst>
            <a:rect l="l" t="t" r="r" b="b"/>
            <a:pathLst>
              <a:path w="4669668" h="2559515">
                <a:moveTo>
                  <a:pt x="0" y="0"/>
                </a:moveTo>
                <a:lnTo>
                  <a:pt x="4669668" y="0"/>
                </a:lnTo>
                <a:lnTo>
                  <a:pt x="4669668" y="2559515"/>
                </a:lnTo>
                <a:lnTo>
                  <a:pt x="0" y="2559515"/>
                </a:lnTo>
                <a:close/>
              </a:path>
            </a:pathLst>
          </a:custGeom>
          <a:solidFill>
            <a:schemeClr val="bg2">
              <a:lumMod val="95000"/>
            </a:schemeClr>
          </a:solidFill>
        </p:spPr>
        <p:txBody>
          <a:bodyPr wrap="square" anchor="ctr">
            <a:noAutofit/>
          </a:bodyPr>
          <a:lstStyle>
            <a:lvl1pPr marL="0" indent="0" algn="ctr">
              <a:buNone/>
              <a:defRPr sz="900"/>
            </a:lvl1pPr>
          </a:lstStyle>
          <a:p>
            <a:endParaRPr lang="en-US"/>
          </a:p>
        </p:txBody>
      </p:sp>
    </p:spTree>
    <p:extLst>
      <p:ext uri="{BB962C8B-B14F-4D97-AF65-F5344CB8AC3E}">
        <p14:creationId xmlns:p14="http://schemas.microsoft.com/office/powerpoint/2010/main" val="4115083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556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Left + Text Right">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6F42E9D8-651C-6FDE-24A3-521152D522B4}"/>
              </a:ext>
            </a:extLst>
          </p:cNvPr>
          <p:cNvSpPr>
            <a:spLocks noGrp="1"/>
          </p:cNvSpPr>
          <p:nvPr>
            <p:ph type="pic" sz="quarter" idx="10"/>
          </p:nvPr>
        </p:nvSpPr>
        <p:spPr>
          <a:xfrm>
            <a:off x="878840" y="505065"/>
            <a:ext cx="3408527" cy="4133371"/>
          </a:xfrm>
          <a:custGeom>
            <a:avLst/>
            <a:gdLst>
              <a:gd name="connsiteX0" fmla="*/ 308369 w 6240768"/>
              <a:gd name="connsiteY0" fmla="*/ 0 h 7569877"/>
              <a:gd name="connsiteX1" fmla="*/ 5212645 w 6240768"/>
              <a:gd name="connsiteY1" fmla="*/ 0 h 7569877"/>
              <a:gd name="connsiteX2" fmla="*/ 5521014 w 6240768"/>
              <a:gd name="connsiteY2" fmla="*/ 308206 h 7569877"/>
              <a:gd name="connsiteX3" fmla="*/ 5521014 w 6240768"/>
              <a:gd name="connsiteY3" fmla="*/ 585456 h 7569877"/>
              <a:gd name="connsiteX4" fmla="*/ 5933070 w 6240768"/>
              <a:gd name="connsiteY4" fmla="*/ 585456 h 7569877"/>
              <a:gd name="connsiteX5" fmla="*/ 6240766 w 6240768"/>
              <a:gd name="connsiteY5" fmla="*/ 893663 h 7569877"/>
              <a:gd name="connsiteX6" fmla="*/ 6240766 w 6240768"/>
              <a:gd name="connsiteY6" fmla="*/ 7261671 h 7569877"/>
              <a:gd name="connsiteX7" fmla="*/ 5932396 w 6240768"/>
              <a:gd name="connsiteY7" fmla="*/ 7569877 h 7569877"/>
              <a:gd name="connsiteX8" fmla="*/ 1028794 w 6240768"/>
              <a:gd name="connsiteY8" fmla="*/ 7569877 h 7569877"/>
              <a:gd name="connsiteX9" fmla="*/ 720425 w 6240768"/>
              <a:gd name="connsiteY9" fmla="*/ 7261671 h 7569877"/>
              <a:gd name="connsiteX10" fmla="*/ 720425 w 6240768"/>
              <a:gd name="connsiteY10" fmla="*/ 6984421 h 7569877"/>
              <a:gd name="connsiteX11" fmla="*/ 308369 w 6240768"/>
              <a:gd name="connsiteY11" fmla="*/ 6984421 h 7569877"/>
              <a:gd name="connsiteX12" fmla="*/ 0 w 6240768"/>
              <a:gd name="connsiteY12" fmla="*/ 6676216 h 7569877"/>
              <a:gd name="connsiteX13" fmla="*/ 0 w 6240768"/>
              <a:gd name="connsiteY13" fmla="*/ 308206 h 7569877"/>
              <a:gd name="connsiteX14" fmla="*/ 308369 w 6240768"/>
              <a:gd name="connsiteY14" fmla="*/ 0 h 756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40768" h="7569877">
                <a:moveTo>
                  <a:pt x="308369" y="0"/>
                </a:moveTo>
                <a:lnTo>
                  <a:pt x="5212645" y="0"/>
                </a:lnTo>
                <a:cubicBezTo>
                  <a:pt x="5382316" y="0"/>
                  <a:pt x="5521014" y="138626"/>
                  <a:pt x="5521014" y="308206"/>
                </a:cubicBezTo>
                <a:lnTo>
                  <a:pt x="5521014" y="585456"/>
                </a:lnTo>
                <a:lnTo>
                  <a:pt x="5933070" y="585456"/>
                </a:lnTo>
                <a:cubicBezTo>
                  <a:pt x="6102740" y="585456"/>
                  <a:pt x="6241439" y="724081"/>
                  <a:pt x="6240766" y="893663"/>
                </a:cubicBezTo>
                <a:lnTo>
                  <a:pt x="6240766" y="7261671"/>
                </a:lnTo>
                <a:cubicBezTo>
                  <a:pt x="6240766" y="7431252"/>
                  <a:pt x="6102067" y="7569877"/>
                  <a:pt x="5932396" y="7569877"/>
                </a:cubicBezTo>
                <a:lnTo>
                  <a:pt x="1028794" y="7569877"/>
                </a:lnTo>
                <a:cubicBezTo>
                  <a:pt x="859124" y="7569877"/>
                  <a:pt x="720425" y="7431252"/>
                  <a:pt x="720425" y="7261671"/>
                </a:cubicBezTo>
                <a:lnTo>
                  <a:pt x="720425" y="6984421"/>
                </a:lnTo>
                <a:lnTo>
                  <a:pt x="308369" y="6984421"/>
                </a:lnTo>
                <a:cubicBezTo>
                  <a:pt x="138699" y="6984421"/>
                  <a:pt x="0" y="6845796"/>
                  <a:pt x="0" y="6676216"/>
                </a:cubicBezTo>
                <a:lnTo>
                  <a:pt x="0" y="308206"/>
                </a:lnTo>
                <a:cubicBezTo>
                  <a:pt x="0" y="138626"/>
                  <a:pt x="138699" y="0"/>
                  <a:pt x="308369" y="0"/>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2843" tIns="91422" rIns="182843" bIns="91422" rtlCol="0" anchor="ctr">
            <a:noAutofit/>
          </a:bodyPr>
          <a:lstStyle>
            <a:lvl1pPr>
              <a:defRPr lang="en-US" sz="900" b="0" i="0" dirty="0">
                <a:solidFill>
                  <a:schemeClr val="lt1"/>
                </a:solidFill>
                <a:latin typeface="Red Hat Display" panose="02010303040201060303" pitchFamily="2" charset="0"/>
                <a:ea typeface="+mn-ea"/>
                <a:cs typeface="Red Hat Display" panose="02010303040201060303" pitchFamily="2" charset="0"/>
              </a:defRPr>
            </a:lvl1pPr>
          </a:lstStyle>
          <a:p>
            <a:pPr marL="0" lvl="0" indent="0" algn="ctr">
              <a:buNone/>
            </a:pPr>
            <a:endParaRPr lang="en-US" dirty="0"/>
          </a:p>
        </p:txBody>
      </p:sp>
    </p:spTree>
    <p:extLst>
      <p:ext uri="{BB962C8B-B14F-4D97-AF65-F5344CB8AC3E}">
        <p14:creationId xmlns:p14="http://schemas.microsoft.com/office/powerpoint/2010/main" val="4233308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1"/>
        </a:solidFill>
        <a:effectLst/>
      </p:bgPr>
    </p:bg>
    <p:spTree>
      <p:nvGrpSpPr>
        <p:cNvPr id="1" name="Shape 127"/>
        <p:cNvGrpSpPr/>
        <p:nvPr/>
      </p:nvGrpSpPr>
      <p:grpSpPr>
        <a:xfrm>
          <a:off x="0" y="0"/>
          <a:ext cx="0" cy="0"/>
          <a:chOff x="0" y="0"/>
          <a:chExt cx="0" cy="0"/>
        </a:xfrm>
      </p:grpSpPr>
      <p:sp>
        <p:nvSpPr>
          <p:cNvPr id="128" name="Google Shape;128;p30"/>
          <p:cNvSpPr txBox="1">
            <a:spLocks noGrp="1"/>
          </p:cNvSpPr>
          <p:nvPr>
            <p:ph type="ctrTitle"/>
          </p:nvPr>
        </p:nvSpPr>
        <p:spPr>
          <a:xfrm>
            <a:off x="723600" y="470625"/>
            <a:ext cx="19458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solidFill>
                  <a:schemeClr val="dk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9" name="Google Shape;129;p30"/>
          <p:cNvSpPr txBox="1">
            <a:spLocks noGrp="1"/>
          </p:cNvSpPr>
          <p:nvPr>
            <p:ph type="subTitle" idx="1"/>
          </p:nvPr>
        </p:nvSpPr>
        <p:spPr>
          <a:xfrm>
            <a:off x="4240075" y="1504450"/>
            <a:ext cx="2888400" cy="7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latin typeface="Open Sans Light"/>
                <a:ea typeface="Open Sans Light"/>
                <a:cs typeface="Open Sans Light"/>
                <a:sym typeface="Open Sans Light"/>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30" name="Google Shape;130;p30"/>
          <p:cNvSpPr txBox="1">
            <a:spLocks noGrp="1"/>
          </p:cNvSpPr>
          <p:nvPr>
            <p:ph type="subTitle" idx="2"/>
          </p:nvPr>
        </p:nvSpPr>
        <p:spPr>
          <a:xfrm>
            <a:off x="4240075" y="2675938"/>
            <a:ext cx="2888400" cy="7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latin typeface="Open Sans Light"/>
                <a:ea typeface="Open Sans Light"/>
                <a:cs typeface="Open Sans Light"/>
                <a:sym typeface="Open Sans Light"/>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31" name="Google Shape;131;p30"/>
          <p:cNvSpPr txBox="1">
            <a:spLocks noGrp="1"/>
          </p:cNvSpPr>
          <p:nvPr>
            <p:ph type="ctrTitle" idx="3"/>
          </p:nvPr>
        </p:nvSpPr>
        <p:spPr>
          <a:xfrm>
            <a:off x="4240075" y="119810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000000"/>
              </a:buClr>
              <a:buSzPts val="1600"/>
              <a:buNone/>
              <a:defRPr sz="1600"/>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132" name="Google Shape;132;p30"/>
          <p:cNvSpPr txBox="1">
            <a:spLocks noGrp="1"/>
          </p:cNvSpPr>
          <p:nvPr>
            <p:ph type="ctrTitle" idx="4"/>
          </p:nvPr>
        </p:nvSpPr>
        <p:spPr>
          <a:xfrm>
            <a:off x="4240075" y="2362488"/>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000000"/>
              </a:buClr>
              <a:buSzPts val="1600"/>
              <a:buNone/>
              <a:defRPr sz="1600"/>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
        <p:nvSpPr>
          <p:cNvPr id="133" name="Google Shape;133;p30"/>
          <p:cNvSpPr txBox="1">
            <a:spLocks noGrp="1"/>
          </p:cNvSpPr>
          <p:nvPr>
            <p:ph type="subTitle" idx="5"/>
          </p:nvPr>
        </p:nvSpPr>
        <p:spPr>
          <a:xfrm>
            <a:off x="4240075" y="3844975"/>
            <a:ext cx="2888400" cy="72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latin typeface="Open Sans Light"/>
                <a:ea typeface="Open Sans Light"/>
                <a:cs typeface="Open Sans Light"/>
                <a:sym typeface="Open Sans Light"/>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34" name="Google Shape;134;p30"/>
          <p:cNvSpPr txBox="1">
            <a:spLocks noGrp="1"/>
          </p:cNvSpPr>
          <p:nvPr>
            <p:ph type="ctrTitle" idx="6"/>
          </p:nvPr>
        </p:nvSpPr>
        <p:spPr>
          <a:xfrm>
            <a:off x="4240075" y="3537472"/>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000000"/>
              </a:buClr>
              <a:buSzPts val="1600"/>
              <a:buNone/>
              <a:defRPr sz="1600"/>
            </a:lvl1pPr>
            <a:lvl2pPr lvl="1" algn="ctr" rtl="0">
              <a:spcBef>
                <a:spcPts val="0"/>
              </a:spcBef>
              <a:spcAft>
                <a:spcPts val="0"/>
              </a:spcAft>
              <a:buClr>
                <a:srgbClr val="000000"/>
              </a:buClr>
              <a:buSzPts val="1600"/>
              <a:buNone/>
              <a:defRPr sz="1600">
                <a:solidFill>
                  <a:srgbClr val="000000"/>
                </a:solidFill>
              </a:defRPr>
            </a:lvl2pPr>
            <a:lvl3pPr lvl="2" algn="ctr" rtl="0">
              <a:spcBef>
                <a:spcPts val="0"/>
              </a:spcBef>
              <a:spcAft>
                <a:spcPts val="0"/>
              </a:spcAft>
              <a:buClr>
                <a:srgbClr val="000000"/>
              </a:buClr>
              <a:buSzPts val="1600"/>
              <a:buNone/>
              <a:defRPr sz="1600">
                <a:solidFill>
                  <a:srgbClr val="000000"/>
                </a:solidFill>
              </a:defRPr>
            </a:lvl3pPr>
            <a:lvl4pPr lvl="3" algn="ctr" rtl="0">
              <a:spcBef>
                <a:spcPts val="0"/>
              </a:spcBef>
              <a:spcAft>
                <a:spcPts val="0"/>
              </a:spcAft>
              <a:buClr>
                <a:srgbClr val="000000"/>
              </a:buClr>
              <a:buSzPts val="1600"/>
              <a:buNone/>
              <a:defRPr sz="1600">
                <a:solidFill>
                  <a:srgbClr val="000000"/>
                </a:solidFill>
              </a:defRPr>
            </a:lvl4pPr>
            <a:lvl5pPr lvl="4" algn="ctr" rtl="0">
              <a:spcBef>
                <a:spcPts val="0"/>
              </a:spcBef>
              <a:spcAft>
                <a:spcPts val="0"/>
              </a:spcAft>
              <a:buClr>
                <a:srgbClr val="000000"/>
              </a:buClr>
              <a:buSzPts val="1600"/>
              <a:buNone/>
              <a:defRPr sz="1600">
                <a:solidFill>
                  <a:srgbClr val="000000"/>
                </a:solidFill>
              </a:defRPr>
            </a:lvl5pPr>
            <a:lvl6pPr lvl="5" algn="ctr" rtl="0">
              <a:spcBef>
                <a:spcPts val="0"/>
              </a:spcBef>
              <a:spcAft>
                <a:spcPts val="0"/>
              </a:spcAft>
              <a:buClr>
                <a:srgbClr val="000000"/>
              </a:buClr>
              <a:buSzPts val="1600"/>
              <a:buNone/>
              <a:defRPr sz="1600">
                <a:solidFill>
                  <a:srgbClr val="000000"/>
                </a:solidFill>
              </a:defRPr>
            </a:lvl6pPr>
            <a:lvl7pPr lvl="6" algn="ctr" rtl="0">
              <a:spcBef>
                <a:spcPts val="0"/>
              </a:spcBef>
              <a:spcAft>
                <a:spcPts val="0"/>
              </a:spcAft>
              <a:buClr>
                <a:srgbClr val="000000"/>
              </a:buClr>
              <a:buSzPts val="1600"/>
              <a:buNone/>
              <a:defRPr sz="1600">
                <a:solidFill>
                  <a:srgbClr val="000000"/>
                </a:solidFill>
              </a:defRPr>
            </a:lvl7pPr>
            <a:lvl8pPr lvl="7" algn="ctr" rtl="0">
              <a:spcBef>
                <a:spcPts val="0"/>
              </a:spcBef>
              <a:spcAft>
                <a:spcPts val="0"/>
              </a:spcAft>
              <a:buClr>
                <a:srgbClr val="000000"/>
              </a:buClr>
              <a:buSzPts val="1600"/>
              <a:buNone/>
              <a:defRPr sz="1600">
                <a:solidFill>
                  <a:srgbClr val="000000"/>
                </a:solidFill>
              </a:defRPr>
            </a:lvl8pPr>
            <a:lvl9pPr lvl="8" algn="ctr" rtl="0">
              <a:spcBef>
                <a:spcPts val="0"/>
              </a:spcBef>
              <a:spcAft>
                <a:spcPts val="0"/>
              </a:spcAft>
              <a:buClr>
                <a:srgbClr val="000000"/>
              </a:buClr>
              <a:buSzPts val="1600"/>
              <a:buNone/>
              <a:defRPr sz="1600">
                <a:solidFill>
                  <a:srgbClr val="000000"/>
                </a:solidFill>
              </a:defRPr>
            </a:lvl9pPr>
          </a:lstStyle>
          <a:p>
            <a:endParaRPr/>
          </a:p>
        </p:txBody>
      </p:sp>
    </p:spTree>
    <p:extLst>
      <p:ext uri="{BB962C8B-B14F-4D97-AF65-F5344CB8AC3E}">
        <p14:creationId xmlns:p14="http://schemas.microsoft.com/office/powerpoint/2010/main" val="2369975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457200" y="410725"/>
            <a:ext cx="82296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2500"/>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16" name="Google Shape;16;p4"/>
          <p:cNvSpPr txBox="1">
            <a:spLocks noGrp="1"/>
          </p:cNvSpPr>
          <p:nvPr>
            <p:ph type="body" idx="1"/>
          </p:nvPr>
        </p:nvSpPr>
        <p:spPr>
          <a:xfrm>
            <a:off x="457200" y="1026550"/>
            <a:ext cx="8229600" cy="3706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457200" y="410725"/>
            <a:ext cx="82296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2500"/>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57200" y="410725"/>
            <a:ext cx="82296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sz="2500"/>
            </a:lvl1pPr>
            <a:lvl2pPr lvl="1">
              <a:spcBef>
                <a:spcPts val="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2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10725"/>
            <a:ext cx="82296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457200" y="1026550"/>
            <a:ext cx="8229600" cy="37062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Roboto"/>
              <a:buChar char="●"/>
              <a:defRPr sz="1200">
                <a:latin typeface="Roboto"/>
                <a:ea typeface="Roboto"/>
                <a:cs typeface="Roboto"/>
                <a:sym typeface="Roboto"/>
              </a:defRPr>
            </a:lvl1pPr>
            <a:lvl2pPr marL="914400" lvl="1" indent="-304800">
              <a:lnSpc>
                <a:spcPct val="115000"/>
              </a:lnSpc>
              <a:spcBef>
                <a:spcPts val="1600"/>
              </a:spcBef>
              <a:spcAft>
                <a:spcPts val="0"/>
              </a:spcAft>
              <a:buSzPts val="1200"/>
              <a:buFont typeface="Roboto"/>
              <a:buChar char="○"/>
              <a:defRPr sz="1200">
                <a:latin typeface="Roboto"/>
                <a:ea typeface="Roboto"/>
                <a:cs typeface="Roboto"/>
                <a:sym typeface="Roboto"/>
              </a:defRPr>
            </a:lvl2pPr>
            <a:lvl3pPr marL="1371600" lvl="2" indent="-304800">
              <a:lnSpc>
                <a:spcPct val="115000"/>
              </a:lnSpc>
              <a:spcBef>
                <a:spcPts val="1600"/>
              </a:spcBef>
              <a:spcAft>
                <a:spcPts val="0"/>
              </a:spcAft>
              <a:buSzPts val="1200"/>
              <a:buFont typeface="Roboto"/>
              <a:buChar char="■"/>
              <a:defRPr sz="1200">
                <a:latin typeface="Roboto"/>
                <a:ea typeface="Roboto"/>
                <a:cs typeface="Roboto"/>
                <a:sym typeface="Roboto"/>
              </a:defRPr>
            </a:lvl3pPr>
            <a:lvl4pPr marL="1828800" lvl="3" indent="-304800">
              <a:lnSpc>
                <a:spcPct val="115000"/>
              </a:lnSpc>
              <a:spcBef>
                <a:spcPts val="1600"/>
              </a:spcBef>
              <a:spcAft>
                <a:spcPts val="0"/>
              </a:spcAft>
              <a:buSzPts val="1200"/>
              <a:buFont typeface="Roboto"/>
              <a:buChar char="●"/>
              <a:defRPr sz="1200">
                <a:latin typeface="Roboto"/>
                <a:ea typeface="Roboto"/>
                <a:cs typeface="Roboto"/>
                <a:sym typeface="Roboto"/>
              </a:defRPr>
            </a:lvl4pPr>
            <a:lvl5pPr marL="2286000" lvl="4" indent="-304800">
              <a:lnSpc>
                <a:spcPct val="115000"/>
              </a:lnSpc>
              <a:spcBef>
                <a:spcPts val="1600"/>
              </a:spcBef>
              <a:spcAft>
                <a:spcPts val="0"/>
              </a:spcAft>
              <a:buSzPts val="1200"/>
              <a:buFont typeface="Roboto"/>
              <a:buChar char="○"/>
              <a:defRPr sz="1200">
                <a:latin typeface="Roboto"/>
                <a:ea typeface="Roboto"/>
                <a:cs typeface="Roboto"/>
                <a:sym typeface="Roboto"/>
              </a:defRPr>
            </a:lvl5pPr>
            <a:lvl6pPr marL="2743200" lvl="5" indent="-304800">
              <a:lnSpc>
                <a:spcPct val="115000"/>
              </a:lnSpc>
              <a:spcBef>
                <a:spcPts val="1600"/>
              </a:spcBef>
              <a:spcAft>
                <a:spcPts val="0"/>
              </a:spcAft>
              <a:buSzPts val="1200"/>
              <a:buFont typeface="Roboto"/>
              <a:buChar char="■"/>
              <a:defRPr sz="1200">
                <a:latin typeface="Roboto"/>
                <a:ea typeface="Roboto"/>
                <a:cs typeface="Roboto"/>
                <a:sym typeface="Roboto"/>
              </a:defRPr>
            </a:lvl6pPr>
            <a:lvl7pPr marL="3200400" lvl="6" indent="-304800">
              <a:lnSpc>
                <a:spcPct val="115000"/>
              </a:lnSpc>
              <a:spcBef>
                <a:spcPts val="1600"/>
              </a:spcBef>
              <a:spcAft>
                <a:spcPts val="0"/>
              </a:spcAft>
              <a:buSzPts val="1200"/>
              <a:buFont typeface="Roboto"/>
              <a:buChar char="●"/>
              <a:defRPr sz="1200">
                <a:latin typeface="Roboto"/>
                <a:ea typeface="Roboto"/>
                <a:cs typeface="Roboto"/>
                <a:sym typeface="Roboto"/>
              </a:defRPr>
            </a:lvl7pPr>
            <a:lvl8pPr marL="3657600" lvl="7" indent="-304800">
              <a:lnSpc>
                <a:spcPct val="115000"/>
              </a:lnSpc>
              <a:spcBef>
                <a:spcPts val="1600"/>
              </a:spcBef>
              <a:spcAft>
                <a:spcPts val="0"/>
              </a:spcAft>
              <a:buSzPts val="1200"/>
              <a:buFont typeface="Roboto"/>
              <a:buChar char="○"/>
              <a:defRPr sz="1200">
                <a:latin typeface="Roboto"/>
                <a:ea typeface="Roboto"/>
                <a:cs typeface="Roboto"/>
                <a:sym typeface="Roboto"/>
              </a:defRPr>
            </a:lvl8pPr>
            <a:lvl9pPr marL="4114800" lvl="8" indent="-304800">
              <a:lnSpc>
                <a:spcPct val="115000"/>
              </a:lnSpc>
              <a:spcBef>
                <a:spcPts val="1600"/>
              </a:spcBef>
              <a:spcAft>
                <a:spcPts val="1600"/>
              </a:spcAft>
              <a:buSzPts val="1200"/>
              <a:buFont typeface="Roboto"/>
              <a:buChar char="■"/>
              <a:defRPr sz="1200">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2" r:id="rId12"/>
    <p:sldLayoutId id="2147483663" r:id="rId13"/>
    <p:sldLayoutId id="2147483664" r:id="rId14"/>
    <p:sldLayoutId id="2147483665" r:id="rId15"/>
    <p:sldLayoutId id="2147483666" r:id="rId16"/>
    <p:sldLayoutId id="214748366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288">
          <p15:clr>
            <a:srgbClr val="EA4335"/>
          </p15:clr>
        </p15:guide>
        <p15:guide id="4" pos="5472">
          <p15:clr>
            <a:srgbClr val="EA4335"/>
          </p15:clr>
        </p15:guide>
        <p15:guide id="5" orient="horz" pos="259">
          <p15:clr>
            <a:srgbClr val="EA4335"/>
          </p15:clr>
        </p15:guide>
        <p15:guide id="6" orient="horz" pos="298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jp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Shape 54"/>
        <p:cNvGrpSpPr/>
        <p:nvPr/>
      </p:nvGrpSpPr>
      <p:grpSpPr>
        <a:xfrm>
          <a:off x="0" y="0"/>
          <a:ext cx="0" cy="0"/>
          <a:chOff x="0" y="0"/>
          <a:chExt cx="0" cy="0"/>
        </a:xfrm>
      </p:grpSpPr>
      <p:sp>
        <p:nvSpPr>
          <p:cNvPr id="6" name="Title 5"/>
          <p:cNvSpPr>
            <a:spLocks noGrp="1"/>
          </p:cNvSpPr>
          <p:nvPr>
            <p:ph type="ctrTitle"/>
          </p:nvPr>
        </p:nvSpPr>
        <p:spPr>
          <a:xfrm rot="1322222">
            <a:off x="-98482" y="1346058"/>
            <a:ext cx="6200244" cy="1427400"/>
          </a:xfrm>
        </p:spPr>
        <p:txBody>
          <a:bodyPr/>
          <a:lstStyle/>
          <a:p>
            <a:pPr algn="ctr"/>
            <a:r>
              <a:rPr lang="ar-DZ" sz="9600" dirty="0" smtClean="0">
                <a:solidFill>
                  <a:schemeClr val="tx2">
                    <a:lumMod val="25000"/>
                  </a:schemeClr>
                </a:solidFill>
                <a:latin typeface="Andalus" panose="02020603050405020304" pitchFamily="18" charset="-78"/>
                <a:cs typeface="Andalus" panose="02020603050405020304" pitchFamily="18" charset="-78"/>
              </a:rPr>
              <a:t>البورصات</a:t>
            </a:r>
            <a:endParaRPr lang="en-US" dirty="0">
              <a:solidFill>
                <a:schemeClr val="tx2">
                  <a:lumMod val="25000"/>
                </a:schemeClr>
              </a:solidFill>
              <a:latin typeface="Andalus" panose="02020603050405020304" pitchFamily="18" charset="-78"/>
              <a:cs typeface="Andalus" panose="02020603050405020304" pitchFamily="18" charset="-78"/>
            </a:endParaRPr>
          </a:p>
        </p:txBody>
      </p:sp>
      <p:sp>
        <p:nvSpPr>
          <p:cNvPr id="56" name="Google Shape;56;p15"/>
          <p:cNvSpPr txBox="1">
            <a:spLocks noGrp="1"/>
          </p:cNvSpPr>
          <p:nvPr>
            <p:ph type="subTitle" idx="1"/>
          </p:nvPr>
        </p:nvSpPr>
        <p:spPr>
          <a:xfrm>
            <a:off x="5854389" y="3438432"/>
            <a:ext cx="3207418" cy="1705068"/>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sz="2800" b="1" dirty="0" smtClean="0">
                <a:solidFill>
                  <a:srgbClr val="002060"/>
                </a:solidFill>
                <a:latin typeface="Microsoft Uighur" panose="02000000000000000000" pitchFamily="2" charset="-78"/>
                <a:cs typeface="Microsoft Uighur" panose="02000000000000000000" pitchFamily="2" charset="-78"/>
              </a:rPr>
              <a:t>من </a:t>
            </a:r>
            <a:r>
              <a:rPr lang="ar-DZ" sz="2800" b="1" dirty="0" smtClean="0">
                <a:solidFill>
                  <a:srgbClr val="002060"/>
                </a:solidFill>
                <a:latin typeface="Microsoft Uighur" panose="02000000000000000000" pitchFamily="2" charset="-78"/>
                <a:cs typeface="Microsoft Uighur" panose="02000000000000000000" pitchFamily="2" charset="-78"/>
              </a:rPr>
              <a:t>اعداد الأستاذة بوشنتوف نوال</a:t>
            </a:r>
          </a:p>
          <a:p>
            <a:pPr marL="0" lvl="0" indent="0" algn="ctr" rtl="1">
              <a:spcBef>
                <a:spcPts val="0"/>
              </a:spcBef>
              <a:spcAft>
                <a:spcPts val="0"/>
              </a:spcAft>
              <a:buNone/>
            </a:pPr>
            <a:endParaRPr lang="ar-DZ" sz="2800" b="1" dirty="0" smtClean="0">
              <a:solidFill>
                <a:srgbClr val="002060"/>
              </a:solidFill>
              <a:latin typeface="Microsoft Uighur" panose="02000000000000000000" pitchFamily="2" charset="-78"/>
              <a:cs typeface="Microsoft Uighur" panose="02000000000000000000" pitchFamily="2" charset="-7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41"/>
        <p:cNvGrpSpPr/>
        <p:nvPr/>
      </p:nvGrpSpPr>
      <p:grpSpPr>
        <a:xfrm>
          <a:off x="0" y="0"/>
          <a:ext cx="0" cy="0"/>
          <a:chOff x="0" y="0"/>
          <a:chExt cx="0" cy="0"/>
        </a:xfrm>
      </p:grpSpPr>
      <p:grpSp>
        <p:nvGrpSpPr>
          <p:cNvPr id="342" name="Google Shape;342;p22"/>
          <p:cNvGrpSpPr/>
          <p:nvPr/>
        </p:nvGrpSpPr>
        <p:grpSpPr>
          <a:xfrm>
            <a:off x="4947098" y="3848075"/>
            <a:ext cx="952385" cy="952374"/>
            <a:chOff x="3921625" y="1758625"/>
            <a:chExt cx="2121125" cy="2121100"/>
          </a:xfrm>
        </p:grpSpPr>
        <p:sp>
          <p:nvSpPr>
            <p:cNvPr id="343" name="Google Shape;343;p22"/>
            <p:cNvSpPr/>
            <p:nvPr/>
          </p:nvSpPr>
          <p:spPr>
            <a:xfrm>
              <a:off x="4797050" y="2634025"/>
              <a:ext cx="370300" cy="370300"/>
            </a:xfrm>
            <a:custGeom>
              <a:avLst/>
              <a:gdLst/>
              <a:ahLst/>
              <a:cxnLst/>
              <a:rect l="l" t="t" r="r" b="b"/>
              <a:pathLst>
                <a:path w="14812" h="14812" extrusionOk="0">
                  <a:moveTo>
                    <a:pt x="7406" y="0"/>
                  </a:moveTo>
                  <a:cubicBezTo>
                    <a:pt x="3322" y="0"/>
                    <a:pt x="0" y="3310"/>
                    <a:pt x="0" y="7406"/>
                  </a:cubicBezTo>
                  <a:cubicBezTo>
                    <a:pt x="0" y="11490"/>
                    <a:pt x="3322" y="14812"/>
                    <a:pt x="7406" y="14812"/>
                  </a:cubicBezTo>
                  <a:cubicBezTo>
                    <a:pt x="11490" y="14812"/>
                    <a:pt x="14812" y="11490"/>
                    <a:pt x="14812" y="7406"/>
                  </a:cubicBezTo>
                  <a:cubicBezTo>
                    <a:pt x="14812" y="3310"/>
                    <a:pt x="11490" y="0"/>
                    <a:pt x="7406" y="0"/>
                  </a:cubicBezTo>
                  <a:close/>
                </a:path>
              </a:pathLst>
            </a:custGeom>
            <a:solidFill>
              <a:srgbClr val="E8108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2"/>
            <p:cNvSpPr/>
            <p:nvPr/>
          </p:nvSpPr>
          <p:spPr>
            <a:xfrm>
              <a:off x="4326450" y="2163425"/>
              <a:ext cx="1311500" cy="1311500"/>
            </a:xfrm>
            <a:custGeom>
              <a:avLst/>
              <a:gdLst/>
              <a:ahLst/>
              <a:cxnLst/>
              <a:rect l="l" t="t" r="r" b="b"/>
              <a:pathLst>
                <a:path w="52460" h="52460" extrusionOk="0">
                  <a:moveTo>
                    <a:pt x="26230" y="7406"/>
                  </a:moveTo>
                  <a:cubicBezTo>
                    <a:pt x="36612" y="7406"/>
                    <a:pt x="45054" y="15848"/>
                    <a:pt x="45054" y="26230"/>
                  </a:cubicBezTo>
                  <a:cubicBezTo>
                    <a:pt x="45054" y="36612"/>
                    <a:pt x="36612" y="45054"/>
                    <a:pt x="26230" y="45054"/>
                  </a:cubicBezTo>
                  <a:cubicBezTo>
                    <a:pt x="15860" y="45054"/>
                    <a:pt x="7406" y="36612"/>
                    <a:pt x="7406" y="26230"/>
                  </a:cubicBezTo>
                  <a:cubicBezTo>
                    <a:pt x="7406" y="15848"/>
                    <a:pt x="15860" y="7406"/>
                    <a:pt x="26230" y="7406"/>
                  </a:cubicBezTo>
                  <a:close/>
                  <a:moveTo>
                    <a:pt x="26230" y="1"/>
                  </a:moveTo>
                  <a:cubicBezTo>
                    <a:pt x="11776" y="1"/>
                    <a:pt x="0" y="11764"/>
                    <a:pt x="0" y="26230"/>
                  </a:cubicBezTo>
                  <a:cubicBezTo>
                    <a:pt x="0" y="40696"/>
                    <a:pt x="11776" y="52460"/>
                    <a:pt x="26230" y="52460"/>
                  </a:cubicBezTo>
                  <a:cubicBezTo>
                    <a:pt x="40684" y="52460"/>
                    <a:pt x="52459" y="40696"/>
                    <a:pt x="52459" y="26230"/>
                  </a:cubicBezTo>
                  <a:cubicBezTo>
                    <a:pt x="52459" y="11764"/>
                    <a:pt x="40684" y="1"/>
                    <a:pt x="26230" y="1"/>
                  </a:cubicBezTo>
                  <a:close/>
                </a:path>
              </a:pathLst>
            </a:custGeom>
            <a:solidFill>
              <a:srgbClr val="E8108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2"/>
            <p:cNvSpPr/>
            <p:nvPr/>
          </p:nvSpPr>
          <p:spPr>
            <a:xfrm>
              <a:off x="3921625" y="1758625"/>
              <a:ext cx="2121125" cy="2121100"/>
            </a:xfrm>
            <a:custGeom>
              <a:avLst/>
              <a:gdLst/>
              <a:ahLst/>
              <a:cxnLst/>
              <a:rect l="l" t="t" r="r" b="b"/>
              <a:pathLst>
                <a:path w="84845" h="84844" extrusionOk="0">
                  <a:moveTo>
                    <a:pt x="42423" y="7406"/>
                  </a:moveTo>
                  <a:cubicBezTo>
                    <a:pt x="61735" y="7406"/>
                    <a:pt x="77439" y="23110"/>
                    <a:pt x="77439" y="42422"/>
                  </a:cubicBezTo>
                  <a:cubicBezTo>
                    <a:pt x="77439" y="61734"/>
                    <a:pt x="61735" y="77438"/>
                    <a:pt x="42423" y="77438"/>
                  </a:cubicBezTo>
                  <a:cubicBezTo>
                    <a:pt x="23111" y="77438"/>
                    <a:pt x="7407" y="61734"/>
                    <a:pt x="7407" y="42422"/>
                  </a:cubicBezTo>
                  <a:cubicBezTo>
                    <a:pt x="7407" y="23110"/>
                    <a:pt x="23111" y="7406"/>
                    <a:pt x="42423" y="7406"/>
                  </a:cubicBezTo>
                  <a:close/>
                  <a:moveTo>
                    <a:pt x="42423" y="0"/>
                  </a:moveTo>
                  <a:cubicBezTo>
                    <a:pt x="19027" y="0"/>
                    <a:pt x="1" y="19026"/>
                    <a:pt x="1" y="42422"/>
                  </a:cubicBezTo>
                  <a:cubicBezTo>
                    <a:pt x="1" y="65818"/>
                    <a:pt x="19027" y="84844"/>
                    <a:pt x="42423" y="84844"/>
                  </a:cubicBezTo>
                  <a:cubicBezTo>
                    <a:pt x="65819" y="84844"/>
                    <a:pt x="84845" y="65818"/>
                    <a:pt x="84845" y="42422"/>
                  </a:cubicBezTo>
                  <a:cubicBezTo>
                    <a:pt x="84845" y="19026"/>
                    <a:pt x="65819" y="0"/>
                    <a:pt x="42423" y="0"/>
                  </a:cubicBezTo>
                  <a:close/>
                </a:path>
              </a:pathLst>
            </a:custGeom>
            <a:solidFill>
              <a:srgbClr val="E8108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22"/>
          <p:cNvGrpSpPr/>
          <p:nvPr/>
        </p:nvGrpSpPr>
        <p:grpSpPr>
          <a:xfrm>
            <a:off x="0" y="1162995"/>
            <a:ext cx="5704466" cy="3451863"/>
            <a:chOff x="0" y="1162995"/>
            <a:chExt cx="5704466" cy="3451863"/>
          </a:xfrm>
        </p:grpSpPr>
        <p:sp>
          <p:nvSpPr>
            <p:cNvPr id="347" name="Google Shape;347;p22"/>
            <p:cNvSpPr/>
            <p:nvPr/>
          </p:nvSpPr>
          <p:spPr>
            <a:xfrm>
              <a:off x="0" y="1162995"/>
              <a:ext cx="5704466" cy="3451863"/>
            </a:xfrm>
            <a:custGeom>
              <a:avLst/>
              <a:gdLst/>
              <a:ahLst/>
              <a:cxnLst/>
              <a:rect l="l" t="t" r="r" b="b"/>
              <a:pathLst>
                <a:path w="181238" h="109670" extrusionOk="0">
                  <a:moveTo>
                    <a:pt x="1" y="1"/>
                  </a:moveTo>
                  <a:lnTo>
                    <a:pt x="1" y="9978"/>
                  </a:lnTo>
                  <a:lnTo>
                    <a:pt x="160069" y="9978"/>
                  </a:lnTo>
                  <a:cubicBezTo>
                    <a:pt x="163843" y="9978"/>
                    <a:pt x="166915" y="13050"/>
                    <a:pt x="166915" y="16824"/>
                  </a:cubicBezTo>
                  <a:cubicBezTo>
                    <a:pt x="166915" y="20599"/>
                    <a:pt x="163843" y="23670"/>
                    <a:pt x="160069" y="23670"/>
                  </a:cubicBezTo>
                  <a:lnTo>
                    <a:pt x="126064" y="23670"/>
                  </a:lnTo>
                  <a:cubicBezTo>
                    <a:pt x="116742" y="23670"/>
                    <a:pt x="109169" y="31326"/>
                    <a:pt x="109169" y="40637"/>
                  </a:cubicBezTo>
                  <a:cubicBezTo>
                    <a:pt x="109169" y="49947"/>
                    <a:pt x="116742" y="57603"/>
                    <a:pt x="126064" y="57603"/>
                  </a:cubicBezTo>
                  <a:lnTo>
                    <a:pt x="160069" y="57603"/>
                  </a:lnTo>
                  <a:cubicBezTo>
                    <a:pt x="163843" y="57603"/>
                    <a:pt x="166915" y="60592"/>
                    <a:pt x="166915" y="64378"/>
                  </a:cubicBezTo>
                  <a:cubicBezTo>
                    <a:pt x="166915" y="68152"/>
                    <a:pt x="163843" y="71141"/>
                    <a:pt x="160069" y="71141"/>
                  </a:cubicBezTo>
                  <a:lnTo>
                    <a:pt x="125993" y="71141"/>
                  </a:lnTo>
                  <a:cubicBezTo>
                    <a:pt x="116682" y="71141"/>
                    <a:pt x="109098" y="78796"/>
                    <a:pt x="109098" y="88107"/>
                  </a:cubicBezTo>
                  <a:cubicBezTo>
                    <a:pt x="109098" y="97430"/>
                    <a:pt x="116682" y="105073"/>
                    <a:pt x="125993" y="105073"/>
                  </a:cubicBezTo>
                  <a:lnTo>
                    <a:pt x="169224" y="105073"/>
                  </a:lnTo>
                  <a:lnTo>
                    <a:pt x="169224" y="109669"/>
                  </a:lnTo>
                  <a:lnTo>
                    <a:pt x="181238" y="99846"/>
                  </a:lnTo>
                  <a:lnTo>
                    <a:pt x="169224" y="90012"/>
                  </a:lnTo>
                  <a:lnTo>
                    <a:pt x="169224" y="94953"/>
                  </a:lnTo>
                  <a:lnTo>
                    <a:pt x="125993" y="94953"/>
                  </a:lnTo>
                  <a:cubicBezTo>
                    <a:pt x="122219" y="94953"/>
                    <a:pt x="119135" y="91893"/>
                    <a:pt x="119135" y="88107"/>
                  </a:cubicBezTo>
                  <a:cubicBezTo>
                    <a:pt x="119135" y="84333"/>
                    <a:pt x="122219" y="81261"/>
                    <a:pt x="125993" y="81261"/>
                  </a:cubicBezTo>
                  <a:lnTo>
                    <a:pt x="160069" y="81261"/>
                  </a:lnTo>
                  <a:cubicBezTo>
                    <a:pt x="169379" y="81261"/>
                    <a:pt x="176964" y="73617"/>
                    <a:pt x="176964" y="64295"/>
                  </a:cubicBezTo>
                  <a:cubicBezTo>
                    <a:pt x="176964" y="54984"/>
                    <a:pt x="169379" y="47328"/>
                    <a:pt x="160069" y="47328"/>
                  </a:cubicBezTo>
                  <a:lnTo>
                    <a:pt x="126064" y="47328"/>
                  </a:lnTo>
                  <a:cubicBezTo>
                    <a:pt x="122278" y="47328"/>
                    <a:pt x="119206" y="44340"/>
                    <a:pt x="119206" y="40565"/>
                  </a:cubicBezTo>
                  <a:cubicBezTo>
                    <a:pt x="119206" y="36779"/>
                    <a:pt x="122278" y="33791"/>
                    <a:pt x="126064" y="33791"/>
                  </a:cubicBezTo>
                  <a:lnTo>
                    <a:pt x="160069" y="33791"/>
                  </a:lnTo>
                  <a:cubicBezTo>
                    <a:pt x="169379" y="33791"/>
                    <a:pt x="176964" y="26218"/>
                    <a:pt x="176964" y="16896"/>
                  </a:cubicBezTo>
                  <a:cubicBezTo>
                    <a:pt x="176964" y="7585"/>
                    <a:pt x="169379" y="1"/>
                    <a:pt x="160069" y="1"/>
                  </a:cubicBezTo>
                  <a:close/>
                </a:path>
              </a:pathLst>
            </a:custGeom>
            <a:solidFill>
              <a:srgbClr val="302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2"/>
            <p:cNvSpPr/>
            <p:nvPr/>
          </p:nvSpPr>
          <p:spPr>
            <a:xfrm>
              <a:off x="0" y="1186601"/>
              <a:ext cx="5674502" cy="3388536"/>
            </a:xfrm>
            <a:custGeom>
              <a:avLst/>
              <a:gdLst/>
              <a:ahLst/>
              <a:cxnLst/>
              <a:rect l="l" t="t" r="r" b="b"/>
              <a:pathLst>
                <a:path w="180286" h="107658" extrusionOk="0">
                  <a:moveTo>
                    <a:pt x="1" y="1"/>
                  </a:moveTo>
                  <a:lnTo>
                    <a:pt x="1" y="8478"/>
                  </a:lnTo>
                  <a:lnTo>
                    <a:pt x="160069" y="8478"/>
                  </a:lnTo>
                  <a:cubicBezTo>
                    <a:pt x="164260" y="8478"/>
                    <a:pt x="167677" y="11871"/>
                    <a:pt x="167677" y="16074"/>
                  </a:cubicBezTo>
                  <a:cubicBezTo>
                    <a:pt x="167677" y="20277"/>
                    <a:pt x="164260" y="23659"/>
                    <a:pt x="160069" y="23659"/>
                  </a:cubicBezTo>
                  <a:lnTo>
                    <a:pt x="126064" y="23659"/>
                  </a:lnTo>
                  <a:cubicBezTo>
                    <a:pt x="117170" y="23659"/>
                    <a:pt x="109931" y="30921"/>
                    <a:pt x="109931" y="39815"/>
                  </a:cubicBezTo>
                  <a:cubicBezTo>
                    <a:pt x="109931" y="48709"/>
                    <a:pt x="117170" y="55960"/>
                    <a:pt x="126064" y="55960"/>
                  </a:cubicBezTo>
                  <a:lnTo>
                    <a:pt x="160069" y="55960"/>
                  </a:lnTo>
                  <a:cubicBezTo>
                    <a:pt x="164260" y="55960"/>
                    <a:pt x="167677" y="59425"/>
                    <a:pt x="167677" y="63628"/>
                  </a:cubicBezTo>
                  <a:cubicBezTo>
                    <a:pt x="167677" y="67819"/>
                    <a:pt x="164260" y="71284"/>
                    <a:pt x="160069" y="71284"/>
                  </a:cubicBezTo>
                  <a:lnTo>
                    <a:pt x="125993" y="71284"/>
                  </a:lnTo>
                  <a:cubicBezTo>
                    <a:pt x="117099" y="71284"/>
                    <a:pt x="109860" y="78463"/>
                    <a:pt x="109860" y="87357"/>
                  </a:cubicBezTo>
                  <a:cubicBezTo>
                    <a:pt x="109860" y="96263"/>
                    <a:pt x="117099" y="103430"/>
                    <a:pt x="125671" y="103430"/>
                  </a:cubicBezTo>
                  <a:lnTo>
                    <a:pt x="169820" y="103430"/>
                  </a:lnTo>
                  <a:lnTo>
                    <a:pt x="169820" y="107657"/>
                  </a:lnTo>
                  <a:lnTo>
                    <a:pt x="180285" y="99096"/>
                  </a:lnTo>
                  <a:lnTo>
                    <a:pt x="169820" y="90524"/>
                  </a:lnTo>
                  <a:lnTo>
                    <a:pt x="169820" y="94953"/>
                  </a:lnTo>
                  <a:lnTo>
                    <a:pt x="125671" y="94953"/>
                  </a:lnTo>
                  <a:cubicBezTo>
                    <a:pt x="121790" y="94953"/>
                    <a:pt x="118385" y="91560"/>
                    <a:pt x="118385" y="87357"/>
                  </a:cubicBezTo>
                  <a:cubicBezTo>
                    <a:pt x="118385" y="83166"/>
                    <a:pt x="121790" y="79773"/>
                    <a:pt x="125993" y="79773"/>
                  </a:cubicBezTo>
                  <a:lnTo>
                    <a:pt x="160069" y="79773"/>
                  </a:lnTo>
                  <a:cubicBezTo>
                    <a:pt x="168963" y="79773"/>
                    <a:pt x="176202" y="72522"/>
                    <a:pt x="176202" y="63628"/>
                  </a:cubicBezTo>
                  <a:cubicBezTo>
                    <a:pt x="176202" y="54734"/>
                    <a:pt x="168963" y="47471"/>
                    <a:pt x="160069" y="47471"/>
                  </a:cubicBezTo>
                  <a:lnTo>
                    <a:pt x="126064" y="47471"/>
                  </a:lnTo>
                  <a:cubicBezTo>
                    <a:pt x="121861" y="47471"/>
                    <a:pt x="118444" y="44006"/>
                    <a:pt x="118444" y="39815"/>
                  </a:cubicBezTo>
                  <a:cubicBezTo>
                    <a:pt x="118444" y="35612"/>
                    <a:pt x="121861" y="32148"/>
                    <a:pt x="126064" y="32148"/>
                  </a:cubicBezTo>
                  <a:lnTo>
                    <a:pt x="160069" y="32148"/>
                  </a:lnTo>
                  <a:cubicBezTo>
                    <a:pt x="168963" y="32148"/>
                    <a:pt x="176202" y="24968"/>
                    <a:pt x="176202" y="16074"/>
                  </a:cubicBezTo>
                  <a:cubicBezTo>
                    <a:pt x="176202" y="7180"/>
                    <a:pt x="168963" y="1"/>
                    <a:pt x="1600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2"/>
            <p:cNvSpPr/>
            <p:nvPr/>
          </p:nvSpPr>
          <p:spPr>
            <a:xfrm>
              <a:off x="0" y="1200481"/>
              <a:ext cx="5653130" cy="3345037"/>
            </a:xfrm>
            <a:custGeom>
              <a:avLst/>
              <a:gdLst/>
              <a:ahLst/>
              <a:cxnLst/>
              <a:rect l="l" t="t" r="r" b="b"/>
              <a:pathLst>
                <a:path w="179607" h="106276" extrusionOk="0">
                  <a:moveTo>
                    <a:pt x="1" y="1"/>
                  </a:moveTo>
                  <a:lnTo>
                    <a:pt x="1" y="7597"/>
                  </a:lnTo>
                  <a:lnTo>
                    <a:pt x="160069" y="7597"/>
                  </a:lnTo>
                  <a:cubicBezTo>
                    <a:pt x="164510" y="7597"/>
                    <a:pt x="168129" y="11180"/>
                    <a:pt x="168129" y="15633"/>
                  </a:cubicBezTo>
                  <a:cubicBezTo>
                    <a:pt x="168129" y="20086"/>
                    <a:pt x="164510" y="23670"/>
                    <a:pt x="160069" y="23670"/>
                  </a:cubicBezTo>
                  <a:lnTo>
                    <a:pt x="126064" y="23670"/>
                  </a:lnTo>
                  <a:cubicBezTo>
                    <a:pt x="117420" y="23670"/>
                    <a:pt x="110384" y="30730"/>
                    <a:pt x="110384" y="39374"/>
                  </a:cubicBezTo>
                  <a:cubicBezTo>
                    <a:pt x="110384" y="48018"/>
                    <a:pt x="117420" y="55067"/>
                    <a:pt x="126064" y="55067"/>
                  </a:cubicBezTo>
                  <a:lnTo>
                    <a:pt x="160069" y="55067"/>
                  </a:lnTo>
                  <a:cubicBezTo>
                    <a:pt x="164510" y="55067"/>
                    <a:pt x="168129" y="58662"/>
                    <a:pt x="168129" y="63104"/>
                  </a:cubicBezTo>
                  <a:cubicBezTo>
                    <a:pt x="168129" y="67556"/>
                    <a:pt x="164510" y="71140"/>
                    <a:pt x="160069" y="71140"/>
                  </a:cubicBezTo>
                  <a:lnTo>
                    <a:pt x="125993" y="71140"/>
                  </a:lnTo>
                  <a:cubicBezTo>
                    <a:pt x="117349" y="71140"/>
                    <a:pt x="110312" y="78201"/>
                    <a:pt x="110312" y="86845"/>
                  </a:cubicBezTo>
                  <a:cubicBezTo>
                    <a:pt x="110312" y="95488"/>
                    <a:pt x="117349" y="102549"/>
                    <a:pt x="125993" y="102549"/>
                  </a:cubicBezTo>
                  <a:lnTo>
                    <a:pt x="170260" y="102549"/>
                  </a:lnTo>
                  <a:lnTo>
                    <a:pt x="170260" y="106275"/>
                  </a:lnTo>
                  <a:lnTo>
                    <a:pt x="179607" y="98655"/>
                  </a:lnTo>
                  <a:lnTo>
                    <a:pt x="170260" y="91036"/>
                  </a:lnTo>
                  <a:lnTo>
                    <a:pt x="170260" y="94953"/>
                  </a:lnTo>
                  <a:lnTo>
                    <a:pt x="125993" y="94953"/>
                  </a:lnTo>
                  <a:cubicBezTo>
                    <a:pt x="121540" y="94953"/>
                    <a:pt x="117920" y="91369"/>
                    <a:pt x="117920" y="86916"/>
                  </a:cubicBezTo>
                  <a:cubicBezTo>
                    <a:pt x="117920" y="82475"/>
                    <a:pt x="121540" y="78879"/>
                    <a:pt x="125993" y="78879"/>
                  </a:cubicBezTo>
                  <a:lnTo>
                    <a:pt x="160069" y="78879"/>
                  </a:lnTo>
                  <a:cubicBezTo>
                    <a:pt x="168712" y="78879"/>
                    <a:pt x="175737" y="71831"/>
                    <a:pt x="175737" y="63187"/>
                  </a:cubicBezTo>
                  <a:cubicBezTo>
                    <a:pt x="175737" y="54543"/>
                    <a:pt x="168712" y="47483"/>
                    <a:pt x="160069" y="47483"/>
                  </a:cubicBezTo>
                  <a:lnTo>
                    <a:pt x="126064" y="47483"/>
                  </a:lnTo>
                  <a:cubicBezTo>
                    <a:pt x="121611" y="47483"/>
                    <a:pt x="117992" y="43815"/>
                    <a:pt x="117992" y="39374"/>
                  </a:cubicBezTo>
                  <a:cubicBezTo>
                    <a:pt x="117992" y="34921"/>
                    <a:pt x="121611" y="31254"/>
                    <a:pt x="126064" y="31254"/>
                  </a:cubicBezTo>
                  <a:lnTo>
                    <a:pt x="160069" y="31254"/>
                  </a:lnTo>
                  <a:cubicBezTo>
                    <a:pt x="168712" y="31254"/>
                    <a:pt x="175737" y="24277"/>
                    <a:pt x="175737" y="15633"/>
                  </a:cubicBezTo>
                  <a:cubicBezTo>
                    <a:pt x="175737" y="6989"/>
                    <a:pt x="168712" y="1"/>
                    <a:pt x="160069" y="1"/>
                  </a:cubicBezTo>
                  <a:close/>
                </a:path>
              </a:pathLst>
            </a:custGeom>
            <a:solidFill>
              <a:srgbClr val="302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2"/>
            <p:cNvSpPr/>
            <p:nvPr/>
          </p:nvSpPr>
          <p:spPr>
            <a:xfrm>
              <a:off x="193758" y="1314040"/>
              <a:ext cx="5223276" cy="3000638"/>
            </a:xfrm>
            <a:custGeom>
              <a:avLst/>
              <a:gdLst/>
              <a:ahLst/>
              <a:cxnLst/>
              <a:rect l="l" t="t" r="r" b="b"/>
              <a:pathLst>
                <a:path w="165950" h="95334" extrusionOk="0">
                  <a:moveTo>
                    <a:pt x="0" y="0"/>
                  </a:moveTo>
                  <a:lnTo>
                    <a:pt x="0" y="345"/>
                  </a:lnTo>
                  <a:lnTo>
                    <a:pt x="4084" y="345"/>
                  </a:lnTo>
                  <a:lnTo>
                    <a:pt x="4084" y="0"/>
                  </a:lnTo>
                  <a:close/>
                  <a:moveTo>
                    <a:pt x="8168" y="0"/>
                  </a:moveTo>
                  <a:lnTo>
                    <a:pt x="8168" y="345"/>
                  </a:lnTo>
                  <a:lnTo>
                    <a:pt x="12252" y="345"/>
                  </a:lnTo>
                  <a:lnTo>
                    <a:pt x="12252" y="0"/>
                  </a:lnTo>
                  <a:close/>
                  <a:moveTo>
                    <a:pt x="16336" y="0"/>
                  </a:moveTo>
                  <a:lnTo>
                    <a:pt x="16336" y="345"/>
                  </a:lnTo>
                  <a:lnTo>
                    <a:pt x="20420" y="345"/>
                  </a:lnTo>
                  <a:lnTo>
                    <a:pt x="20420" y="0"/>
                  </a:lnTo>
                  <a:close/>
                  <a:moveTo>
                    <a:pt x="24503" y="0"/>
                  </a:moveTo>
                  <a:lnTo>
                    <a:pt x="24503" y="345"/>
                  </a:lnTo>
                  <a:lnTo>
                    <a:pt x="28587" y="345"/>
                  </a:lnTo>
                  <a:lnTo>
                    <a:pt x="28587" y="0"/>
                  </a:lnTo>
                  <a:close/>
                  <a:moveTo>
                    <a:pt x="32671" y="0"/>
                  </a:moveTo>
                  <a:lnTo>
                    <a:pt x="32671" y="345"/>
                  </a:lnTo>
                  <a:lnTo>
                    <a:pt x="36755" y="345"/>
                  </a:lnTo>
                  <a:lnTo>
                    <a:pt x="36755" y="0"/>
                  </a:lnTo>
                  <a:close/>
                  <a:moveTo>
                    <a:pt x="40839" y="0"/>
                  </a:moveTo>
                  <a:lnTo>
                    <a:pt x="40839" y="345"/>
                  </a:lnTo>
                  <a:lnTo>
                    <a:pt x="44923" y="345"/>
                  </a:lnTo>
                  <a:lnTo>
                    <a:pt x="44923" y="0"/>
                  </a:lnTo>
                  <a:close/>
                  <a:moveTo>
                    <a:pt x="49007" y="0"/>
                  </a:moveTo>
                  <a:lnTo>
                    <a:pt x="49007" y="345"/>
                  </a:lnTo>
                  <a:lnTo>
                    <a:pt x="53090" y="345"/>
                  </a:lnTo>
                  <a:lnTo>
                    <a:pt x="53090" y="0"/>
                  </a:lnTo>
                  <a:close/>
                  <a:moveTo>
                    <a:pt x="57174" y="0"/>
                  </a:moveTo>
                  <a:lnTo>
                    <a:pt x="57174" y="345"/>
                  </a:lnTo>
                  <a:lnTo>
                    <a:pt x="61258" y="345"/>
                  </a:lnTo>
                  <a:lnTo>
                    <a:pt x="61258" y="0"/>
                  </a:lnTo>
                  <a:close/>
                  <a:moveTo>
                    <a:pt x="65342" y="0"/>
                  </a:moveTo>
                  <a:lnTo>
                    <a:pt x="65342" y="345"/>
                  </a:lnTo>
                  <a:lnTo>
                    <a:pt x="69426" y="345"/>
                  </a:lnTo>
                  <a:lnTo>
                    <a:pt x="69426" y="0"/>
                  </a:lnTo>
                  <a:close/>
                  <a:moveTo>
                    <a:pt x="73510" y="0"/>
                  </a:moveTo>
                  <a:lnTo>
                    <a:pt x="73510" y="345"/>
                  </a:lnTo>
                  <a:lnTo>
                    <a:pt x="77593" y="345"/>
                  </a:lnTo>
                  <a:lnTo>
                    <a:pt x="77593" y="0"/>
                  </a:lnTo>
                  <a:close/>
                  <a:moveTo>
                    <a:pt x="81677" y="0"/>
                  </a:moveTo>
                  <a:lnTo>
                    <a:pt x="81677" y="345"/>
                  </a:lnTo>
                  <a:lnTo>
                    <a:pt x="85761" y="345"/>
                  </a:lnTo>
                  <a:lnTo>
                    <a:pt x="85761" y="0"/>
                  </a:lnTo>
                  <a:close/>
                  <a:moveTo>
                    <a:pt x="89845" y="0"/>
                  </a:moveTo>
                  <a:lnTo>
                    <a:pt x="89845" y="345"/>
                  </a:lnTo>
                  <a:lnTo>
                    <a:pt x="93929" y="345"/>
                  </a:lnTo>
                  <a:lnTo>
                    <a:pt x="93929" y="0"/>
                  </a:lnTo>
                  <a:close/>
                  <a:moveTo>
                    <a:pt x="98013" y="0"/>
                  </a:moveTo>
                  <a:lnTo>
                    <a:pt x="98013" y="345"/>
                  </a:lnTo>
                  <a:lnTo>
                    <a:pt x="102097" y="345"/>
                  </a:lnTo>
                  <a:lnTo>
                    <a:pt x="102097" y="0"/>
                  </a:lnTo>
                  <a:close/>
                  <a:moveTo>
                    <a:pt x="106180" y="0"/>
                  </a:moveTo>
                  <a:lnTo>
                    <a:pt x="106180" y="345"/>
                  </a:lnTo>
                  <a:lnTo>
                    <a:pt x="110264" y="345"/>
                  </a:lnTo>
                  <a:lnTo>
                    <a:pt x="110264" y="0"/>
                  </a:lnTo>
                  <a:close/>
                  <a:moveTo>
                    <a:pt x="114348" y="0"/>
                  </a:moveTo>
                  <a:lnTo>
                    <a:pt x="114348" y="345"/>
                  </a:lnTo>
                  <a:lnTo>
                    <a:pt x="118432" y="345"/>
                  </a:lnTo>
                  <a:lnTo>
                    <a:pt x="118432" y="0"/>
                  </a:lnTo>
                  <a:close/>
                  <a:moveTo>
                    <a:pt x="122516" y="0"/>
                  </a:moveTo>
                  <a:lnTo>
                    <a:pt x="122516" y="345"/>
                  </a:lnTo>
                  <a:lnTo>
                    <a:pt x="126600" y="345"/>
                  </a:lnTo>
                  <a:lnTo>
                    <a:pt x="126600" y="0"/>
                  </a:lnTo>
                  <a:close/>
                  <a:moveTo>
                    <a:pt x="130683" y="0"/>
                  </a:moveTo>
                  <a:lnTo>
                    <a:pt x="130683" y="345"/>
                  </a:lnTo>
                  <a:lnTo>
                    <a:pt x="134767" y="345"/>
                  </a:lnTo>
                  <a:lnTo>
                    <a:pt x="134767" y="0"/>
                  </a:lnTo>
                  <a:close/>
                  <a:moveTo>
                    <a:pt x="138851" y="0"/>
                  </a:moveTo>
                  <a:lnTo>
                    <a:pt x="138851" y="345"/>
                  </a:lnTo>
                  <a:lnTo>
                    <a:pt x="142935" y="345"/>
                  </a:lnTo>
                  <a:lnTo>
                    <a:pt x="142935" y="0"/>
                  </a:lnTo>
                  <a:close/>
                  <a:moveTo>
                    <a:pt x="147019" y="0"/>
                  </a:moveTo>
                  <a:lnTo>
                    <a:pt x="147019" y="345"/>
                  </a:lnTo>
                  <a:lnTo>
                    <a:pt x="151103" y="345"/>
                  </a:lnTo>
                  <a:lnTo>
                    <a:pt x="151103" y="0"/>
                  </a:lnTo>
                  <a:close/>
                  <a:moveTo>
                    <a:pt x="155198" y="72"/>
                  </a:moveTo>
                  <a:lnTo>
                    <a:pt x="155163" y="405"/>
                  </a:lnTo>
                  <a:cubicBezTo>
                    <a:pt x="156508" y="560"/>
                    <a:pt x="157806" y="929"/>
                    <a:pt x="159008" y="1512"/>
                  </a:cubicBezTo>
                  <a:lnTo>
                    <a:pt x="159163" y="1203"/>
                  </a:lnTo>
                  <a:cubicBezTo>
                    <a:pt x="157913" y="595"/>
                    <a:pt x="156580" y="214"/>
                    <a:pt x="155198" y="72"/>
                  </a:cubicBezTo>
                  <a:close/>
                  <a:moveTo>
                    <a:pt x="162509" y="3608"/>
                  </a:moveTo>
                  <a:lnTo>
                    <a:pt x="162259" y="3846"/>
                  </a:lnTo>
                  <a:cubicBezTo>
                    <a:pt x="163211" y="4822"/>
                    <a:pt x="163973" y="5929"/>
                    <a:pt x="164533" y="7144"/>
                  </a:cubicBezTo>
                  <a:lnTo>
                    <a:pt x="164854" y="7001"/>
                  </a:lnTo>
                  <a:cubicBezTo>
                    <a:pt x="164271" y="5751"/>
                    <a:pt x="163485" y="4608"/>
                    <a:pt x="162509" y="3608"/>
                  </a:cubicBezTo>
                  <a:close/>
                  <a:moveTo>
                    <a:pt x="165902" y="10990"/>
                  </a:moveTo>
                  <a:lnTo>
                    <a:pt x="165569" y="11013"/>
                  </a:lnTo>
                  <a:cubicBezTo>
                    <a:pt x="165593" y="11359"/>
                    <a:pt x="165604" y="11704"/>
                    <a:pt x="165604" y="12049"/>
                  </a:cubicBezTo>
                  <a:cubicBezTo>
                    <a:pt x="165604" y="13049"/>
                    <a:pt x="165485" y="14049"/>
                    <a:pt x="165235" y="15002"/>
                  </a:cubicBezTo>
                  <a:lnTo>
                    <a:pt x="165569" y="15097"/>
                  </a:lnTo>
                  <a:cubicBezTo>
                    <a:pt x="165819" y="14109"/>
                    <a:pt x="165950" y="13073"/>
                    <a:pt x="165950" y="12049"/>
                  </a:cubicBezTo>
                  <a:cubicBezTo>
                    <a:pt x="165950" y="11692"/>
                    <a:pt x="165938" y="11335"/>
                    <a:pt x="165902" y="10990"/>
                  </a:cubicBezTo>
                  <a:close/>
                  <a:moveTo>
                    <a:pt x="163569" y="18645"/>
                  </a:moveTo>
                  <a:cubicBezTo>
                    <a:pt x="162807" y="19764"/>
                    <a:pt x="161866" y="20729"/>
                    <a:pt x="160782" y="21515"/>
                  </a:cubicBezTo>
                  <a:lnTo>
                    <a:pt x="160985" y="21800"/>
                  </a:lnTo>
                  <a:cubicBezTo>
                    <a:pt x="162104" y="20979"/>
                    <a:pt x="163068" y="19991"/>
                    <a:pt x="163854" y="18848"/>
                  </a:cubicBezTo>
                  <a:lnTo>
                    <a:pt x="163569" y="18645"/>
                  </a:lnTo>
                  <a:close/>
                  <a:moveTo>
                    <a:pt x="120527" y="23753"/>
                  </a:moveTo>
                  <a:lnTo>
                    <a:pt x="120527" y="24086"/>
                  </a:lnTo>
                  <a:lnTo>
                    <a:pt x="124611" y="24086"/>
                  </a:lnTo>
                  <a:lnTo>
                    <a:pt x="124611" y="23753"/>
                  </a:lnTo>
                  <a:close/>
                  <a:moveTo>
                    <a:pt x="128695" y="23753"/>
                  </a:moveTo>
                  <a:lnTo>
                    <a:pt x="128695" y="24086"/>
                  </a:lnTo>
                  <a:lnTo>
                    <a:pt x="132779" y="24086"/>
                  </a:lnTo>
                  <a:lnTo>
                    <a:pt x="132779" y="23753"/>
                  </a:lnTo>
                  <a:close/>
                  <a:moveTo>
                    <a:pt x="136863" y="23753"/>
                  </a:moveTo>
                  <a:lnTo>
                    <a:pt x="136863" y="24086"/>
                  </a:lnTo>
                  <a:lnTo>
                    <a:pt x="140947" y="24086"/>
                  </a:lnTo>
                  <a:lnTo>
                    <a:pt x="140947" y="23753"/>
                  </a:lnTo>
                  <a:close/>
                  <a:moveTo>
                    <a:pt x="145030" y="23753"/>
                  </a:moveTo>
                  <a:lnTo>
                    <a:pt x="145030" y="24086"/>
                  </a:lnTo>
                  <a:lnTo>
                    <a:pt x="149114" y="24086"/>
                  </a:lnTo>
                  <a:lnTo>
                    <a:pt x="149114" y="23753"/>
                  </a:lnTo>
                  <a:close/>
                  <a:moveTo>
                    <a:pt x="157187" y="23289"/>
                  </a:moveTo>
                  <a:cubicBezTo>
                    <a:pt x="156127" y="23586"/>
                    <a:pt x="155020" y="23753"/>
                    <a:pt x="153913" y="23753"/>
                  </a:cubicBezTo>
                  <a:lnTo>
                    <a:pt x="153198" y="23753"/>
                  </a:lnTo>
                  <a:lnTo>
                    <a:pt x="153198" y="24086"/>
                  </a:lnTo>
                  <a:lnTo>
                    <a:pt x="153913" y="24086"/>
                  </a:lnTo>
                  <a:cubicBezTo>
                    <a:pt x="155056" y="24086"/>
                    <a:pt x="156187" y="23932"/>
                    <a:pt x="157282" y="23610"/>
                  </a:cubicBezTo>
                  <a:lnTo>
                    <a:pt x="157187" y="23289"/>
                  </a:lnTo>
                  <a:close/>
                  <a:moveTo>
                    <a:pt x="116444" y="24253"/>
                  </a:moveTo>
                  <a:cubicBezTo>
                    <a:pt x="115110" y="24658"/>
                    <a:pt x="113872" y="25277"/>
                    <a:pt x="112753" y="26099"/>
                  </a:cubicBezTo>
                  <a:lnTo>
                    <a:pt x="112955" y="26372"/>
                  </a:lnTo>
                  <a:cubicBezTo>
                    <a:pt x="114050" y="25575"/>
                    <a:pt x="115253" y="24967"/>
                    <a:pt x="116539" y="24586"/>
                  </a:cubicBezTo>
                  <a:lnTo>
                    <a:pt x="116444" y="24253"/>
                  </a:lnTo>
                  <a:close/>
                  <a:moveTo>
                    <a:pt x="109907" y="29075"/>
                  </a:moveTo>
                  <a:cubicBezTo>
                    <a:pt x="109133" y="30230"/>
                    <a:pt x="108562" y="31492"/>
                    <a:pt x="108228" y="32837"/>
                  </a:cubicBezTo>
                  <a:lnTo>
                    <a:pt x="108562" y="32921"/>
                  </a:lnTo>
                  <a:cubicBezTo>
                    <a:pt x="108883" y="31623"/>
                    <a:pt x="109431" y="30385"/>
                    <a:pt x="110193" y="29266"/>
                  </a:cubicBezTo>
                  <a:lnTo>
                    <a:pt x="109907" y="29075"/>
                  </a:lnTo>
                  <a:close/>
                  <a:moveTo>
                    <a:pt x="108252" y="36921"/>
                  </a:moveTo>
                  <a:lnTo>
                    <a:pt x="107919" y="36945"/>
                  </a:lnTo>
                  <a:cubicBezTo>
                    <a:pt x="108050" y="38338"/>
                    <a:pt x="108419" y="39672"/>
                    <a:pt x="109002" y="40922"/>
                  </a:cubicBezTo>
                  <a:lnTo>
                    <a:pt x="109312" y="40779"/>
                  </a:lnTo>
                  <a:cubicBezTo>
                    <a:pt x="108740" y="39564"/>
                    <a:pt x="108383" y="38255"/>
                    <a:pt x="108252" y="36921"/>
                  </a:cubicBezTo>
                  <a:close/>
                  <a:moveTo>
                    <a:pt x="111622" y="44053"/>
                  </a:moveTo>
                  <a:lnTo>
                    <a:pt x="111371" y="44291"/>
                  </a:lnTo>
                  <a:cubicBezTo>
                    <a:pt x="112360" y="45279"/>
                    <a:pt x="113491" y="46077"/>
                    <a:pt x="114741" y="46672"/>
                  </a:cubicBezTo>
                  <a:lnTo>
                    <a:pt x="114884" y="46363"/>
                  </a:lnTo>
                  <a:cubicBezTo>
                    <a:pt x="113669" y="45791"/>
                    <a:pt x="112574" y="45006"/>
                    <a:pt x="111622" y="44053"/>
                  </a:cubicBezTo>
                  <a:close/>
                  <a:moveTo>
                    <a:pt x="118741" y="47434"/>
                  </a:moveTo>
                  <a:lnTo>
                    <a:pt x="118706" y="47780"/>
                  </a:lnTo>
                  <a:cubicBezTo>
                    <a:pt x="119099" y="47815"/>
                    <a:pt x="119503" y="47839"/>
                    <a:pt x="119908" y="47839"/>
                  </a:cubicBezTo>
                  <a:lnTo>
                    <a:pt x="122813" y="47839"/>
                  </a:lnTo>
                  <a:lnTo>
                    <a:pt x="122813" y="47494"/>
                  </a:lnTo>
                  <a:lnTo>
                    <a:pt x="119908" y="47494"/>
                  </a:lnTo>
                  <a:cubicBezTo>
                    <a:pt x="119515" y="47494"/>
                    <a:pt x="119122" y="47470"/>
                    <a:pt x="118741" y="47434"/>
                  </a:cubicBezTo>
                  <a:close/>
                  <a:moveTo>
                    <a:pt x="126897" y="47494"/>
                  </a:moveTo>
                  <a:lnTo>
                    <a:pt x="126897" y="47839"/>
                  </a:lnTo>
                  <a:lnTo>
                    <a:pt x="130969" y="47839"/>
                  </a:lnTo>
                  <a:lnTo>
                    <a:pt x="130969" y="47494"/>
                  </a:lnTo>
                  <a:close/>
                  <a:moveTo>
                    <a:pt x="135053" y="47494"/>
                  </a:moveTo>
                  <a:lnTo>
                    <a:pt x="135053" y="47839"/>
                  </a:lnTo>
                  <a:lnTo>
                    <a:pt x="139137" y="47839"/>
                  </a:lnTo>
                  <a:lnTo>
                    <a:pt x="139137" y="47494"/>
                  </a:lnTo>
                  <a:close/>
                  <a:moveTo>
                    <a:pt x="143221" y="47494"/>
                  </a:moveTo>
                  <a:lnTo>
                    <a:pt x="143221" y="47839"/>
                  </a:lnTo>
                  <a:lnTo>
                    <a:pt x="147305" y="47839"/>
                  </a:lnTo>
                  <a:lnTo>
                    <a:pt x="147305" y="47494"/>
                  </a:lnTo>
                  <a:close/>
                  <a:moveTo>
                    <a:pt x="151388" y="47494"/>
                  </a:moveTo>
                  <a:lnTo>
                    <a:pt x="151388" y="47839"/>
                  </a:lnTo>
                  <a:lnTo>
                    <a:pt x="153913" y="47839"/>
                  </a:lnTo>
                  <a:cubicBezTo>
                    <a:pt x="154425" y="47839"/>
                    <a:pt x="154948" y="47875"/>
                    <a:pt x="155448" y="47935"/>
                  </a:cubicBezTo>
                  <a:lnTo>
                    <a:pt x="155496" y="47601"/>
                  </a:lnTo>
                  <a:cubicBezTo>
                    <a:pt x="154972" y="47530"/>
                    <a:pt x="154436" y="47494"/>
                    <a:pt x="153913" y="47494"/>
                  </a:cubicBezTo>
                  <a:close/>
                  <a:moveTo>
                    <a:pt x="159425" y="48828"/>
                  </a:moveTo>
                  <a:lnTo>
                    <a:pt x="159270" y="49137"/>
                  </a:lnTo>
                  <a:cubicBezTo>
                    <a:pt x="160461" y="49756"/>
                    <a:pt x="161544" y="50566"/>
                    <a:pt x="162461" y="51554"/>
                  </a:cubicBezTo>
                  <a:lnTo>
                    <a:pt x="162711" y="51316"/>
                  </a:lnTo>
                  <a:cubicBezTo>
                    <a:pt x="161759" y="50304"/>
                    <a:pt x="160663" y="49470"/>
                    <a:pt x="159425" y="48828"/>
                  </a:cubicBezTo>
                  <a:close/>
                  <a:moveTo>
                    <a:pt x="164973" y="54769"/>
                  </a:moveTo>
                  <a:lnTo>
                    <a:pt x="164652" y="54900"/>
                  </a:lnTo>
                  <a:cubicBezTo>
                    <a:pt x="165188" y="56138"/>
                    <a:pt x="165497" y="57448"/>
                    <a:pt x="165593" y="58793"/>
                  </a:cubicBezTo>
                  <a:lnTo>
                    <a:pt x="165926" y="58781"/>
                  </a:lnTo>
                  <a:cubicBezTo>
                    <a:pt x="165843" y="57388"/>
                    <a:pt x="165521" y="56043"/>
                    <a:pt x="164973" y="54769"/>
                  </a:cubicBezTo>
                  <a:close/>
                  <a:moveTo>
                    <a:pt x="165152" y="62782"/>
                  </a:moveTo>
                  <a:cubicBezTo>
                    <a:pt x="164783" y="64067"/>
                    <a:pt x="164200" y="65282"/>
                    <a:pt x="163402" y="66377"/>
                  </a:cubicBezTo>
                  <a:lnTo>
                    <a:pt x="163688" y="66580"/>
                  </a:lnTo>
                  <a:cubicBezTo>
                    <a:pt x="164497" y="65449"/>
                    <a:pt x="165104" y="64198"/>
                    <a:pt x="165485" y="62877"/>
                  </a:cubicBezTo>
                  <a:lnTo>
                    <a:pt x="165152" y="62782"/>
                  </a:lnTo>
                  <a:close/>
                  <a:moveTo>
                    <a:pt x="160544" y="69175"/>
                  </a:moveTo>
                  <a:cubicBezTo>
                    <a:pt x="159425" y="69949"/>
                    <a:pt x="158211" y="70509"/>
                    <a:pt x="156901" y="70854"/>
                  </a:cubicBezTo>
                  <a:lnTo>
                    <a:pt x="156996" y="71187"/>
                  </a:lnTo>
                  <a:cubicBezTo>
                    <a:pt x="158330" y="70830"/>
                    <a:pt x="159592" y="70247"/>
                    <a:pt x="160735" y="69461"/>
                  </a:cubicBezTo>
                  <a:lnTo>
                    <a:pt x="160544" y="69175"/>
                  </a:lnTo>
                  <a:close/>
                  <a:moveTo>
                    <a:pt x="124314" y="71247"/>
                  </a:moveTo>
                  <a:lnTo>
                    <a:pt x="124314" y="71580"/>
                  </a:lnTo>
                  <a:lnTo>
                    <a:pt x="128397" y="71580"/>
                  </a:lnTo>
                  <a:lnTo>
                    <a:pt x="128397" y="71247"/>
                  </a:lnTo>
                  <a:close/>
                  <a:moveTo>
                    <a:pt x="132481" y="71247"/>
                  </a:moveTo>
                  <a:lnTo>
                    <a:pt x="132481" y="71580"/>
                  </a:lnTo>
                  <a:lnTo>
                    <a:pt x="136565" y="71580"/>
                  </a:lnTo>
                  <a:lnTo>
                    <a:pt x="136565" y="71247"/>
                  </a:lnTo>
                  <a:close/>
                  <a:moveTo>
                    <a:pt x="140649" y="71247"/>
                  </a:moveTo>
                  <a:lnTo>
                    <a:pt x="140649" y="71580"/>
                  </a:lnTo>
                  <a:lnTo>
                    <a:pt x="144733" y="71580"/>
                  </a:lnTo>
                  <a:lnTo>
                    <a:pt x="144733" y="71247"/>
                  </a:lnTo>
                  <a:close/>
                  <a:moveTo>
                    <a:pt x="148817" y="71247"/>
                  </a:moveTo>
                  <a:lnTo>
                    <a:pt x="148817" y="71580"/>
                  </a:lnTo>
                  <a:lnTo>
                    <a:pt x="152901" y="71580"/>
                  </a:lnTo>
                  <a:lnTo>
                    <a:pt x="152901" y="71247"/>
                  </a:lnTo>
                  <a:close/>
                  <a:moveTo>
                    <a:pt x="119837" y="71247"/>
                  </a:moveTo>
                  <a:cubicBezTo>
                    <a:pt x="118575" y="71247"/>
                    <a:pt x="117337" y="71437"/>
                    <a:pt x="116158" y="71818"/>
                  </a:cubicBezTo>
                  <a:lnTo>
                    <a:pt x="116265" y="72140"/>
                  </a:lnTo>
                  <a:cubicBezTo>
                    <a:pt x="117408" y="71771"/>
                    <a:pt x="118610" y="71580"/>
                    <a:pt x="119837" y="71580"/>
                  </a:cubicBezTo>
                  <a:lnTo>
                    <a:pt x="120230" y="71580"/>
                  </a:lnTo>
                  <a:lnTo>
                    <a:pt x="120230" y="71247"/>
                  </a:lnTo>
                  <a:close/>
                  <a:moveTo>
                    <a:pt x="112503" y="73723"/>
                  </a:moveTo>
                  <a:cubicBezTo>
                    <a:pt x="111407" y="74581"/>
                    <a:pt x="110467" y="75593"/>
                    <a:pt x="109717" y="76760"/>
                  </a:cubicBezTo>
                  <a:lnTo>
                    <a:pt x="110002" y="76950"/>
                  </a:lnTo>
                  <a:cubicBezTo>
                    <a:pt x="110729" y="75819"/>
                    <a:pt x="111645" y="74819"/>
                    <a:pt x="112717" y="73997"/>
                  </a:cubicBezTo>
                  <a:lnTo>
                    <a:pt x="112503" y="73723"/>
                  </a:lnTo>
                  <a:close/>
                  <a:moveTo>
                    <a:pt x="108109" y="80558"/>
                  </a:moveTo>
                  <a:cubicBezTo>
                    <a:pt x="107895" y="81451"/>
                    <a:pt x="107788" y="82367"/>
                    <a:pt x="107788" y="83284"/>
                  </a:cubicBezTo>
                  <a:cubicBezTo>
                    <a:pt x="107788" y="83748"/>
                    <a:pt x="107823" y="84213"/>
                    <a:pt x="107871" y="84665"/>
                  </a:cubicBezTo>
                  <a:lnTo>
                    <a:pt x="108216" y="84630"/>
                  </a:lnTo>
                  <a:cubicBezTo>
                    <a:pt x="108157" y="84189"/>
                    <a:pt x="108133" y="83737"/>
                    <a:pt x="108133" y="83284"/>
                  </a:cubicBezTo>
                  <a:cubicBezTo>
                    <a:pt x="108133" y="82391"/>
                    <a:pt x="108240" y="81498"/>
                    <a:pt x="108443" y="80629"/>
                  </a:cubicBezTo>
                  <a:lnTo>
                    <a:pt x="108109" y="80558"/>
                  </a:lnTo>
                  <a:close/>
                  <a:moveTo>
                    <a:pt x="109347" y="88475"/>
                  </a:moveTo>
                  <a:lnTo>
                    <a:pt x="109038" y="88618"/>
                  </a:lnTo>
                  <a:cubicBezTo>
                    <a:pt x="109645" y="89868"/>
                    <a:pt x="110467" y="90987"/>
                    <a:pt x="111467" y="91952"/>
                  </a:cubicBezTo>
                  <a:lnTo>
                    <a:pt x="111705" y="91702"/>
                  </a:lnTo>
                  <a:cubicBezTo>
                    <a:pt x="110729" y="90761"/>
                    <a:pt x="109943" y="89678"/>
                    <a:pt x="109347" y="88475"/>
                  </a:cubicBezTo>
                  <a:close/>
                  <a:moveTo>
                    <a:pt x="115015" y="93952"/>
                  </a:moveTo>
                  <a:lnTo>
                    <a:pt x="114872" y="94262"/>
                  </a:lnTo>
                  <a:cubicBezTo>
                    <a:pt x="116134" y="94833"/>
                    <a:pt x="117479" y="95178"/>
                    <a:pt x="118872" y="95298"/>
                  </a:cubicBezTo>
                  <a:lnTo>
                    <a:pt x="118896" y="94952"/>
                  </a:lnTo>
                  <a:cubicBezTo>
                    <a:pt x="117551" y="94845"/>
                    <a:pt x="116241" y="94512"/>
                    <a:pt x="115015" y="93952"/>
                  </a:cubicBezTo>
                  <a:close/>
                  <a:moveTo>
                    <a:pt x="122968" y="94988"/>
                  </a:moveTo>
                  <a:lnTo>
                    <a:pt x="122968" y="95333"/>
                  </a:lnTo>
                  <a:lnTo>
                    <a:pt x="127052" y="95333"/>
                  </a:lnTo>
                  <a:lnTo>
                    <a:pt x="127052" y="94988"/>
                  </a:lnTo>
                  <a:close/>
                  <a:moveTo>
                    <a:pt x="131136" y="94988"/>
                  </a:moveTo>
                  <a:lnTo>
                    <a:pt x="131136" y="95333"/>
                  </a:lnTo>
                  <a:lnTo>
                    <a:pt x="135220" y="95333"/>
                  </a:lnTo>
                  <a:lnTo>
                    <a:pt x="135220" y="94988"/>
                  </a:lnTo>
                  <a:close/>
                  <a:moveTo>
                    <a:pt x="139304" y="94988"/>
                  </a:moveTo>
                  <a:lnTo>
                    <a:pt x="139304" y="95333"/>
                  </a:lnTo>
                  <a:lnTo>
                    <a:pt x="143376" y="95333"/>
                  </a:lnTo>
                  <a:lnTo>
                    <a:pt x="143376" y="94988"/>
                  </a:lnTo>
                  <a:close/>
                  <a:moveTo>
                    <a:pt x="147459" y="94988"/>
                  </a:moveTo>
                  <a:lnTo>
                    <a:pt x="147459" y="95333"/>
                  </a:lnTo>
                  <a:lnTo>
                    <a:pt x="151543" y="95333"/>
                  </a:lnTo>
                  <a:lnTo>
                    <a:pt x="151543" y="94988"/>
                  </a:lnTo>
                  <a:close/>
                  <a:moveTo>
                    <a:pt x="155627" y="94988"/>
                  </a:moveTo>
                  <a:lnTo>
                    <a:pt x="155627" y="95333"/>
                  </a:lnTo>
                  <a:lnTo>
                    <a:pt x="159711" y="95333"/>
                  </a:lnTo>
                  <a:lnTo>
                    <a:pt x="159711" y="9498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22"/>
          <p:cNvSpPr txBox="1">
            <a:spLocks noGrp="1"/>
          </p:cNvSpPr>
          <p:nvPr>
            <p:ph type="title"/>
          </p:nvPr>
        </p:nvSpPr>
        <p:spPr>
          <a:xfrm>
            <a:off x="445248" y="109179"/>
            <a:ext cx="82296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sz="3200" b="1" dirty="0" smtClean="0">
                <a:solidFill>
                  <a:srgbClr val="FF0000"/>
                </a:solidFill>
                <a:latin typeface="Courier New" panose="02070309020205020404" pitchFamily="49" charset="0"/>
                <a:cs typeface="Courier New" panose="02070309020205020404" pitchFamily="49" charset="0"/>
              </a:rPr>
              <a:t>طرق التعامل فيها</a:t>
            </a:r>
            <a:endParaRPr sz="3200" b="1" dirty="0">
              <a:solidFill>
                <a:srgbClr val="FF0000"/>
              </a:solidFill>
              <a:latin typeface="Courier New" panose="02070309020205020404" pitchFamily="49" charset="0"/>
              <a:cs typeface="Courier New" panose="02070309020205020404" pitchFamily="49" charset="0"/>
            </a:endParaRPr>
          </a:p>
        </p:txBody>
      </p:sp>
      <p:sp>
        <p:nvSpPr>
          <p:cNvPr id="352" name="Google Shape;352;p22"/>
          <p:cNvSpPr/>
          <p:nvPr/>
        </p:nvSpPr>
        <p:spPr>
          <a:xfrm>
            <a:off x="4948475" y="5122950"/>
            <a:ext cx="51525" cy="8675"/>
          </a:xfrm>
          <a:custGeom>
            <a:avLst/>
            <a:gdLst/>
            <a:ahLst/>
            <a:cxnLst/>
            <a:rect l="l" t="t" r="r" b="b"/>
            <a:pathLst>
              <a:path w="2061" h="347" extrusionOk="0">
                <a:moveTo>
                  <a:pt x="1" y="1"/>
                </a:moveTo>
                <a:lnTo>
                  <a:pt x="1" y="346"/>
                </a:lnTo>
                <a:lnTo>
                  <a:pt x="2061" y="346"/>
                </a:lnTo>
                <a:lnTo>
                  <a:pt x="20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p:nvGrpSpPr>
        <p:grpSpPr>
          <a:xfrm>
            <a:off x="5222250" y="1048214"/>
            <a:ext cx="3576062" cy="991169"/>
            <a:chOff x="5222250" y="1048214"/>
            <a:chExt cx="3576062" cy="991169"/>
          </a:xfrm>
        </p:grpSpPr>
        <p:grpSp>
          <p:nvGrpSpPr>
            <p:cNvPr id="353" name="Google Shape;353;p22"/>
            <p:cNvGrpSpPr/>
            <p:nvPr/>
          </p:nvGrpSpPr>
          <p:grpSpPr>
            <a:xfrm>
              <a:off x="5222250" y="1221886"/>
              <a:ext cx="370600" cy="496225"/>
              <a:chOff x="7586300" y="2504488"/>
              <a:chExt cx="370600" cy="496225"/>
            </a:xfrm>
          </p:grpSpPr>
          <p:sp>
            <p:nvSpPr>
              <p:cNvPr id="354" name="Google Shape;354;p22"/>
              <p:cNvSpPr/>
              <p:nvPr/>
            </p:nvSpPr>
            <p:spPr>
              <a:xfrm>
                <a:off x="7586300" y="2504488"/>
                <a:ext cx="370600" cy="496225"/>
              </a:xfrm>
              <a:custGeom>
                <a:avLst/>
                <a:gdLst/>
                <a:ahLst/>
                <a:cxnLst/>
                <a:rect l="l" t="t" r="r" b="b"/>
                <a:pathLst>
                  <a:path w="14824" h="19849" extrusionOk="0">
                    <a:moveTo>
                      <a:pt x="7406" y="0"/>
                    </a:moveTo>
                    <a:cubicBezTo>
                      <a:pt x="3323" y="0"/>
                      <a:pt x="1" y="3310"/>
                      <a:pt x="1" y="7406"/>
                    </a:cubicBezTo>
                    <a:cubicBezTo>
                      <a:pt x="1" y="9144"/>
                      <a:pt x="620" y="10716"/>
                      <a:pt x="1596" y="12002"/>
                    </a:cubicBezTo>
                    <a:cubicBezTo>
                      <a:pt x="3084" y="13931"/>
                      <a:pt x="7406" y="19848"/>
                      <a:pt x="7406" y="19848"/>
                    </a:cubicBezTo>
                    <a:cubicBezTo>
                      <a:pt x="7406" y="19848"/>
                      <a:pt x="11740" y="13931"/>
                      <a:pt x="13229" y="12002"/>
                    </a:cubicBezTo>
                    <a:cubicBezTo>
                      <a:pt x="14205" y="10716"/>
                      <a:pt x="14824" y="9144"/>
                      <a:pt x="14824" y="7406"/>
                    </a:cubicBezTo>
                    <a:cubicBezTo>
                      <a:pt x="14824" y="3310"/>
                      <a:pt x="11502" y="0"/>
                      <a:pt x="7406" y="0"/>
                    </a:cubicBezTo>
                    <a:close/>
                  </a:path>
                </a:pathLst>
              </a:custGeom>
              <a:solidFill>
                <a:schemeClr val="accent1"/>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2"/>
              <p:cNvSpPr/>
              <p:nvPr/>
            </p:nvSpPr>
            <p:spPr>
              <a:xfrm>
                <a:off x="7637200" y="2555388"/>
                <a:ext cx="268800" cy="268500"/>
              </a:xfrm>
              <a:custGeom>
                <a:avLst/>
                <a:gdLst/>
                <a:ahLst/>
                <a:cxnLst/>
                <a:rect l="l" t="t" r="r" b="b"/>
                <a:pathLst>
                  <a:path w="10752" h="10740" extrusionOk="0">
                    <a:moveTo>
                      <a:pt x="5370" y="0"/>
                    </a:moveTo>
                    <a:cubicBezTo>
                      <a:pt x="2418" y="0"/>
                      <a:pt x="1" y="2405"/>
                      <a:pt x="1" y="5370"/>
                    </a:cubicBezTo>
                    <a:cubicBezTo>
                      <a:pt x="1" y="8335"/>
                      <a:pt x="2418" y="10740"/>
                      <a:pt x="5370" y="10740"/>
                    </a:cubicBezTo>
                    <a:cubicBezTo>
                      <a:pt x="8335" y="10740"/>
                      <a:pt x="10752" y="8335"/>
                      <a:pt x="10752" y="5370"/>
                    </a:cubicBezTo>
                    <a:cubicBezTo>
                      <a:pt x="10752" y="2405"/>
                      <a:pt x="8335" y="0"/>
                      <a:pt x="5370" y="0"/>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22"/>
            <p:cNvGrpSpPr/>
            <p:nvPr/>
          </p:nvGrpSpPr>
          <p:grpSpPr>
            <a:xfrm>
              <a:off x="5821450" y="1048214"/>
              <a:ext cx="2976862" cy="991169"/>
              <a:chOff x="5821450" y="1048214"/>
              <a:chExt cx="2976862" cy="991169"/>
            </a:xfrm>
          </p:grpSpPr>
          <p:sp>
            <p:nvSpPr>
              <p:cNvPr id="369" name="Google Shape;369;p22"/>
              <p:cNvSpPr txBox="1"/>
              <p:nvPr/>
            </p:nvSpPr>
            <p:spPr>
              <a:xfrm>
                <a:off x="5977558" y="1307658"/>
                <a:ext cx="2706611" cy="731725"/>
              </a:xfrm>
              <a:prstGeom prst="rect">
                <a:avLst/>
              </a:prstGeom>
              <a:noFill/>
              <a:ln>
                <a:noFill/>
              </a:ln>
            </p:spPr>
            <p:txBody>
              <a:bodyPr spcFirstLastPara="1" wrap="square" lIns="91425" tIns="91425" rIns="91425" bIns="91425" anchor="ctr" anchorCtr="0">
                <a:noAutofit/>
              </a:bodyPr>
              <a:lstStyle/>
              <a:p>
                <a:pPr lvl="0" algn="ctr" rtl="1"/>
                <a:r>
                  <a:rPr lang="ar-SA" sz="1050" b="1" dirty="0">
                    <a:solidFill>
                      <a:schemeClr val="bg1"/>
                    </a:solidFill>
                  </a:rPr>
                  <a:t>وهي تلك العمليات التي يتم فيها دفع الثمن للبائع حالا، و تسليم القيم المتداولة للمشتري مباشرة، أو خلال فترة قصيرة لا تتعدى يومين</a:t>
                </a:r>
                <a:endParaRPr sz="1050" b="1" dirty="0">
                  <a:solidFill>
                    <a:schemeClr val="bg1"/>
                  </a:solidFill>
                  <a:latin typeface="Roboto"/>
                  <a:ea typeface="Roboto"/>
                  <a:cs typeface="Roboto"/>
                  <a:sym typeface="Roboto"/>
                </a:endParaRPr>
              </a:p>
            </p:txBody>
          </p:sp>
          <p:sp>
            <p:nvSpPr>
              <p:cNvPr id="370" name="Google Shape;370;p22"/>
              <p:cNvSpPr txBox="1"/>
              <p:nvPr/>
            </p:nvSpPr>
            <p:spPr>
              <a:xfrm>
                <a:off x="6607200" y="1048214"/>
                <a:ext cx="2191112" cy="348623"/>
              </a:xfrm>
              <a:prstGeom prst="rect">
                <a:avLst/>
              </a:prstGeom>
              <a:noFill/>
              <a:ln>
                <a:noFill/>
              </a:ln>
            </p:spPr>
            <p:txBody>
              <a:bodyPr spcFirstLastPara="1" wrap="square" lIns="91425" tIns="91425" rIns="91425" bIns="91425" anchor="ctr" anchorCtr="0">
                <a:noAutofit/>
              </a:bodyPr>
              <a:lstStyle/>
              <a:p>
                <a:pPr lvl="0" algn="ctr" rtl="1"/>
                <a:r>
                  <a:rPr lang="ar-SA" sz="1800" b="1" dirty="0">
                    <a:solidFill>
                      <a:schemeClr val="accent1">
                        <a:lumMod val="60000"/>
                        <a:lumOff val="40000"/>
                      </a:schemeClr>
                    </a:solidFill>
                  </a:rPr>
                  <a:t>العمليات العاجلة </a:t>
                </a:r>
                <a:r>
                  <a:rPr lang="ar-DZ" sz="1800" b="1" dirty="0">
                    <a:solidFill>
                      <a:schemeClr val="accent1">
                        <a:lumMod val="60000"/>
                        <a:lumOff val="40000"/>
                      </a:schemeClr>
                    </a:solidFill>
                  </a:rPr>
                  <a:t>(</a:t>
                </a:r>
                <a:r>
                  <a:rPr lang="ar-SA" sz="1800" b="1" dirty="0" smtClean="0">
                    <a:solidFill>
                      <a:schemeClr val="accent1">
                        <a:lumMod val="60000"/>
                        <a:lumOff val="40000"/>
                      </a:schemeClr>
                    </a:solidFill>
                  </a:rPr>
                  <a:t>الفورية</a:t>
                </a:r>
                <a:r>
                  <a:rPr lang="ar-DZ" sz="1800" b="1" dirty="0" smtClean="0">
                    <a:solidFill>
                      <a:schemeClr val="accent1">
                        <a:lumMod val="60000"/>
                        <a:lumOff val="40000"/>
                      </a:schemeClr>
                    </a:solidFill>
                  </a:rPr>
                  <a:t>)</a:t>
                </a:r>
                <a:endParaRPr sz="1700" dirty="0">
                  <a:solidFill>
                    <a:schemeClr val="accent1">
                      <a:lumMod val="60000"/>
                      <a:lumOff val="40000"/>
                    </a:schemeClr>
                  </a:solidFill>
                  <a:latin typeface="Fira Sans Extra Condensed Medium"/>
                  <a:ea typeface="Fira Sans Extra Condensed Medium"/>
                  <a:cs typeface="Fira Sans Extra Condensed Medium"/>
                  <a:sym typeface="Fira Sans Extra Condensed Medium"/>
                </a:endParaRPr>
              </a:p>
            </p:txBody>
          </p:sp>
          <p:sp>
            <p:nvSpPr>
              <p:cNvPr id="371" name="Google Shape;371;p22"/>
              <p:cNvSpPr/>
              <p:nvPr/>
            </p:nvSpPr>
            <p:spPr>
              <a:xfrm>
                <a:off x="5821450" y="1226525"/>
                <a:ext cx="780488" cy="87515"/>
              </a:xfrm>
              <a:custGeom>
                <a:avLst/>
                <a:gdLst/>
                <a:ahLst/>
                <a:cxnLst/>
                <a:rect l="l" t="t" r="r" b="b"/>
                <a:pathLst>
                  <a:path w="78726" h="4980" extrusionOk="0">
                    <a:moveTo>
                      <a:pt x="78726" y="0"/>
                    </a:moveTo>
                    <a:lnTo>
                      <a:pt x="18587" y="0"/>
                    </a:lnTo>
                    <a:lnTo>
                      <a:pt x="0" y="4980"/>
                    </a:lnTo>
                  </a:path>
                </a:pathLst>
              </a:custGeom>
              <a:noFill/>
              <a:ln w="9525" cap="flat" cmpd="sng">
                <a:solidFill>
                  <a:schemeClr val="accent1"/>
                </a:solidFill>
                <a:prstDash val="solid"/>
                <a:round/>
                <a:headEnd type="none" w="med" len="med"/>
                <a:tailEnd type="none" w="med" len="med"/>
              </a:ln>
            </p:spPr>
          </p:sp>
        </p:grpSp>
      </p:grpSp>
      <p:grpSp>
        <p:nvGrpSpPr>
          <p:cNvPr id="3" name="Group 2"/>
          <p:cNvGrpSpPr/>
          <p:nvPr/>
        </p:nvGrpSpPr>
        <p:grpSpPr>
          <a:xfrm>
            <a:off x="4942750" y="2972957"/>
            <a:ext cx="3944772" cy="1196390"/>
            <a:chOff x="4942750" y="2972957"/>
            <a:chExt cx="3944772" cy="1196390"/>
          </a:xfrm>
        </p:grpSpPr>
        <p:grpSp>
          <p:nvGrpSpPr>
            <p:cNvPr id="356" name="Google Shape;356;p22"/>
            <p:cNvGrpSpPr/>
            <p:nvPr/>
          </p:nvGrpSpPr>
          <p:grpSpPr>
            <a:xfrm>
              <a:off x="4942750" y="3156502"/>
              <a:ext cx="370600" cy="496225"/>
              <a:chOff x="7586300" y="2504488"/>
              <a:chExt cx="370600" cy="496225"/>
            </a:xfrm>
          </p:grpSpPr>
          <p:sp>
            <p:nvSpPr>
              <p:cNvPr id="357" name="Google Shape;357;p22"/>
              <p:cNvSpPr/>
              <p:nvPr/>
            </p:nvSpPr>
            <p:spPr>
              <a:xfrm>
                <a:off x="7586300" y="2504488"/>
                <a:ext cx="370600" cy="496225"/>
              </a:xfrm>
              <a:custGeom>
                <a:avLst/>
                <a:gdLst/>
                <a:ahLst/>
                <a:cxnLst/>
                <a:rect l="l" t="t" r="r" b="b"/>
                <a:pathLst>
                  <a:path w="14824" h="19849" extrusionOk="0">
                    <a:moveTo>
                      <a:pt x="7406" y="0"/>
                    </a:moveTo>
                    <a:cubicBezTo>
                      <a:pt x="3323" y="0"/>
                      <a:pt x="1" y="3310"/>
                      <a:pt x="1" y="7406"/>
                    </a:cubicBezTo>
                    <a:cubicBezTo>
                      <a:pt x="1" y="9144"/>
                      <a:pt x="620" y="10716"/>
                      <a:pt x="1596" y="12002"/>
                    </a:cubicBezTo>
                    <a:cubicBezTo>
                      <a:pt x="3084" y="13931"/>
                      <a:pt x="7406" y="19848"/>
                      <a:pt x="7406" y="19848"/>
                    </a:cubicBezTo>
                    <a:cubicBezTo>
                      <a:pt x="7406" y="19848"/>
                      <a:pt x="11740" y="13931"/>
                      <a:pt x="13229" y="12002"/>
                    </a:cubicBezTo>
                    <a:cubicBezTo>
                      <a:pt x="14205" y="10716"/>
                      <a:pt x="14824" y="9144"/>
                      <a:pt x="14824" y="7406"/>
                    </a:cubicBezTo>
                    <a:cubicBezTo>
                      <a:pt x="14824" y="3310"/>
                      <a:pt x="11502" y="0"/>
                      <a:pt x="7406" y="0"/>
                    </a:cubicBezTo>
                    <a:close/>
                  </a:path>
                </a:pathLst>
              </a:custGeom>
              <a:solidFill>
                <a:schemeClr val="accent6"/>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2"/>
              <p:cNvSpPr/>
              <p:nvPr/>
            </p:nvSpPr>
            <p:spPr>
              <a:xfrm>
                <a:off x="7637200" y="2555388"/>
                <a:ext cx="268800" cy="268500"/>
              </a:xfrm>
              <a:custGeom>
                <a:avLst/>
                <a:gdLst/>
                <a:ahLst/>
                <a:cxnLst/>
                <a:rect l="l" t="t" r="r" b="b"/>
                <a:pathLst>
                  <a:path w="10752" h="10740" extrusionOk="0">
                    <a:moveTo>
                      <a:pt x="5370" y="0"/>
                    </a:moveTo>
                    <a:cubicBezTo>
                      <a:pt x="2418" y="0"/>
                      <a:pt x="1" y="2405"/>
                      <a:pt x="1" y="5370"/>
                    </a:cubicBezTo>
                    <a:cubicBezTo>
                      <a:pt x="1" y="8335"/>
                      <a:pt x="2418" y="10740"/>
                      <a:pt x="5370" y="10740"/>
                    </a:cubicBezTo>
                    <a:cubicBezTo>
                      <a:pt x="8335" y="10740"/>
                      <a:pt x="10752" y="8335"/>
                      <a:pt x="10752" y="5370"/>
                    </a:cubicBezTo>
                    <a:cubicBezTo>
                      <a:pt x="10752" y="2405"/>
                      <a:pt x="8335" y="0"/>
                      <a:pt x="5370" y="0"/>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22"/>
            <p:cNvGrpSpPr/>
            <p:nvPr/>
          </p:nvGrpSpPr>
          <p:grpSpPr>
            <a:xfrm>
              <a:off x="5541950" y="2972957"/>
              <a:ext cx="3345572" cy="1196390"/>
              <a:chOff x="5821450" y="2334669"/>
              <a:chExt cx="3345572" cy="1196390"/>
            </a:xfrm>
          </p:grpSpPr>
          <p:sp>
            <p:nvSpPr>
              <p:cNvPr id="373" name="Google Shape;373;p22"/>
              <p:cNvSpPr txBox="1"/>
              <p:nvPr/>
            </p:nvSpPr>
            <p:spPr>
              <a:xfrm>
                <a:off x="6177724" y="2607883"/>
                <a:ext cx="2989298" cy="923176"/>
              </a:xfrm>
              <a:prstGeom prst="rect">
                <a:avLst/>
              </a:prstGeom>
              <a:noFill/>
              <a:ln>
                <a:noFill/>
              </a:ln>
            </p:spPr>
            <p:txBody>
              <a:bodyPr spcFirstLastPara="1" wrap="square" lIns="91425" tIns="91425" rIns="91425" bIns="91425" anchor="ctr" anchorCtr="0">
                <a:noAutofit/>
              </a:bodyPr>
              <a:lstStyle/>
              <a:p>
                <a:pPr lvl="0" algn="ctr" rtl="1"/>
                <a:r>
                  <a:rPr lang="ar-SA" sz="1050" b="1" dirty="0">
                    <a:solidFill>
                      <a:schemeClr val="bg1"/>
                    </a:solidFill>
                  </a:rPr>
                  <a:t>يتم الالتزام بتنفيذها في تاريخ التصفية النهائي، حيث يدفع المشتري قيمة الأوراق المالية، و يسلم البائع الأوراق موضوع العقد، ولا يمكن التراجع عن تنفيذها وهو ما يؤدي إلى تعريض احد طرفي العقد إلى خسارة</a:t>
                </a:r>
                <a:endParaRPr sz="1050" b="1" dirty="0">
                  <a:solidFill>
                    <a:schemeClr val="bg1"/>
                  </a:solidFill>
                  <a:latin typeface="Roboto"/>
                  <a:ea typeface="Roboto"/>
                  <a:cs typeface="Roboto"/>
                  <a:sym typeface="Roboto"/>
                </a:endParaRPr>
              </a:p>
            </p:txBody>
          </p:sp>
          <p:sp>
            <p:nvSpPr>
              <p:cNvPr id="374" name="Google Shape;374;p22"/>
              <p:cNvSpPr txBox="1"/>
              <p:nvPr/>
            </p:nvSpPr>
            <p:spPr>
              <a:xfrm>
                <a:off x="6607200" y="2334669"/>
                <a:ext cx="2079600" cy="354600"/>
              </a:xfrm>
              <a:prstGeom prst="rect">
                <a:avLst/>
              </a:prstGeom>
              <a:noFill/>
              <a:ln>
                <a:noFill/>
              </a:ln>
            </p:spPr>
            <p:txBody>
              <a:bodyPr spcFirstLastPara="1" wrap="square" lIns="91425" tIns="91425" rIns="91425" bIns="91425" anchor="ctr" anchorCtr="0">
                <a:noAutofit/>
              </a:bodyPr>
              <a:lstStyle/>
              <a:p>
                <a:pPr lvl="0" algn="ctr" rtl="1"/>
                <a:r>
                  <a:rPr lang="ar-SA" sz="1800" b="1" dirty="0">
                    <a:solidFill>
                      <a:schemeClr val="accent5">
                        <a:lumMod val="75000"/>
                      </a:schemeClr>
                    </a:solidFill>
                  </a:rPr>
                  <a:t>عمليات آجلة قطعية</a:t>
                </a:r>
                <a:endParaRPr sz="1700" dirty="0">
                  <a:solidFill>
                    <a:schemeClr val="accent5">
                      <a:lumMod val="75000"/>
                    </a:schemeClr>
                  </a:solidFill>
                  <a:latin typeface="Fira Sans Extra Condensed Medium"/>
                  <a:ea typeface="Fira Sans Extra Condensed Medium"/>
                  <a:cs typeface="Fira Sans Extra Condensed Medium"/>
                  <a:sym typeface="Fira Sans Extra Condensed Medium"/>
                </a:endParaRPr>
              </a:p>
            </p:txBody>
          </p:sp>
          <p:sp>
            <p:nvSpPr>
              <p:cNvPr id="375" name="Google Shape;375;p22"/>
              <p:cNvSpPr/>
              <p:nvPr/>
            </p:nvSpPr>
            <p:spPr>
              <a:xfrm>
                <a:off x="5821450" y="2509499"/>
                <a:ext cx="906116" cy="167439"/>
              </a:xfrm>
              <a:custGeom>
                <a:avLst/>
                <a:gdLst/>
                <a:ahLst/>
                <a:cxnLst/>
                <a:rect l="l" t="t" r="r" b="b"/>
                <a:pathLst>
                  <a:path w="78726" h="4980" extrusionOk="0">
                    <a:moveTo>
                      <a:pt x="78726" y="0"/>
                    </a:moveTo>
                    <a:lnTo>
                      <a:pt x="18587" y="0"/>
                    </a:lnTo>
                    <a:lnTo>
                      <a:pt x="0" y="4980"/>
                    </a:lnTo>
                  </a:path>
                </a:pathLst>
              </a:custGeom>
              <a:noFill/>
              <a:ln w="9525" cap="flat" cmpd="sng">
                <a:solidFill>
                  <a:schemeClr val="accent6"/>
                </a:solidFill>
                <a:prstDash val="solid"/>
                <a:round/>
                <a:headEnd type="none" w="med" len="med"/>
                <a:tailEnd type="none" w="med" len="med"/>
              </a:ln>
            </p:spPr>
          </p:sp>
        </p:grpSp>
      </p:grpSp>
      <p:grpSp>
        <p:nvGrpSpPr>
          <p:cNvPr id="4" name="Group 3"/>
          <p:cNvGrpSpPr/>
          <p:nvPr/>
        </p:nvGrpSpPr>
        <p:grpSpPr>
          <a:xfrm>
            <a:off x="163794" y="1684784"/>
            <a:ext cx="3614006" cy="1229810"/>
            <a:chOff x="163794" y="1684784"/>
            <a:chExt cx="3614006" cy="1229810"/>
          </a:xfrm>
        </p:grpSpPr>
        <p:grpSp>
          <p:nvGrpSpPr>
            <p:cNvPr id="362" name="Google Shape;362;p22"/>
            <p:cNvGrpSpPr/>
            <p:nvPr/>
          </p:nvGrpSpPr>
          <p:grpSpPr>
            <a:xfrm>
              <a:off x="3407200" y="1868101"/>
              <a:ext cx="370600" cy="496225"/>
              <a:chOff x="7586300" y="2504488"/>
              <a:chExt cx="370600" cy="496225"/>
            </a:xfrm>
          </p:grpSpPr>
          <p:sp>
            <p:nvSpPr>
              <p:cNvPr id="363" name="Google Shape;363;p22"/>
              <p:cNvSpPr/>
              <p:nvPr/>
            </p:nvSpPr>
            <p:spPr>
              <a:xfrm>
                <a:off x="7586300" y="2504488"/>
                <a:ext cx="370600" cy="496225"/>
              </a:xfrm>
              <a:custGeom>
                <a:avLst/>
                <a:gdLst/>
                <a:ahLst/>
                <a:cxnLst/>
                <a:rect l="l" t="t" r="r" b="b"/>
                <a:pathLst>
                  <a:path w="14824" h="19849" extrusionOk="0">
                    <a:moveTo>
                      <a:pt x="7406" y="0"/>
                    </a:moveTo>
                    <a:cubicBezTo>
                      <a:pt x="3323" y="0"/>
                      <a:pt x="1" y="3310"/>
                      <a:pt x="1" y="7406"/>
                    </a:cubicBezTo>
                    <a:cubicBezTo>
                      <a:pt x="1" y="9144"/>
                      <a:pt x="620" y="10716"/>
                      <a:pt x="1596" y="12002"/>
                    </a:cubicBezTo>
                    <a:cubicBezTo>
                      <a:pt x="3084" y="13931"/>
                      <a:pt x="7406" y="19848"/>
                      <a:pt x="7406" y="19848"/>
                    </a:cubicBezTo>
                    <a:cubicBezTo>
                      <a:pt x="7406" y="19848"/>
                      <a:pt x="11740" y="13931"/>
                      <a:pt x="13229" y="12002"/>
                    </a:cubicBezTo>
                    <a:cubicBezTo>
                      <a:pt x="14205" y="10716"/>
                      <a:pt x="14824" y="9144"/>
                      <a:pt x="14824" y="7406"/>
                    </a:cubicBezTo>
                    <a:cubicBezTo>
                      <a:pt x="14824" y="3310"/>
                      <a:pt x="11502" y="0"/>
                      <a:pt x="7406" y="0"/>
                    </a:cubicBezTo>
                    <a:close/>
                  </a:path>
                </a:pathLst>
              </a:custGeom>
              <a:solidFill>
                <a:schemeClr val="accent2"/>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2"/>
              <p:cNvSpPr/>
              <p:nvPr/>
            </p:nvSpPr>
            <p:spPr>
              <a:xfrm>
                <a:off x="7637200" y="2555388"/>
                <a:ext cx="268800" cy="268500"/>
              </a:xfrm>
              <a:custGeom>
                <a:avLst/>
                <a:gdLst/>
                <a:ahLst/>
                <a:cxnLst/>
                <a:rect l="l" t="t" r="r" b="b"/>
                <a:pathLst>
                  <a:path w="10752" h="10740" extrusionOk="0">
                    <a:moveTo>
                      <a:pt x="5370" y="0"/>
                    </a:moveTo>
                    <a:cubicBezTo>
                      <a:pt x="2418" y="0"/>
                      <a:pt x="1" y="2405"/>
                      <a:pt x="1" y="5370"/>
                    </a:cubicBezTo>
                    <a:cubicBezTo>
                      <a:pt x="1" y="8335"/>
                      <a:pt x="2418" y="10740"/>
                      <a:pt x="5370" y="10740"/>
                    </a:cubicBezTo>
                    <a:cubicBezTo>
                      <a:pt x="8335" y="10740"/>
                      <a:pt x="10752" y="8335"/>
                      <a:pt x="10752" y="5370"/>
                    </a:cubicBezTo>
                    <a:cubicBezTo>
                      <a:pt x="10752" y="2405"/>
                      <a:pt x="8335" y="0"/>
                      <a:pt x="5370" y="0"/>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380;p22"/>
            <p:cNvGrpSpPr/>
            <p:nvPr/>
          </p:nvGrpSpPr>
          <p:grpSpPr>
            <a:xfrm>
              <a:off x="163794" y="1684784"/>
              <a:ext cx="3126421" cy="1229810"/>
              <a:chOff x="163794" y="1684784"/>
              <a:chExt cx="3126421" cy="1229810"/>
            </a:xfrm>
          </p:grpSpPr>
          <p:sp>
            <p:nvSpPr>
              <p:cNvPr id="381" name="Google Shape;381;p22"/>
              <p:cNvSpPr txBox="1"/>
              <p:nvPr/>
            </p:nvSpPr>
            <p:spPr>
              <a:xfrm>
                <a:off x="163794" y="1957544"/>
                <a:ext cx="3126421" cy="957050"/>
              </a:xfrm>
              <a:prstGeom prst="rect">
                <a:avLst/>
              </a:prstGeom>
              <a:noFill/>
              <a:ln>
                <a:noFill/>
              </a:ln>
            </p:spPr>
            <p:txBody>
              <a:bodyPr spcFirstLastPara="1" wrap="square" lIns="91425" tIns="91425" rIns="91425" bIns="91425" anchor="ctr" anchorCtr="0">
                <a:noAutofit/>
              </a:bodyPr>
              <a:lstStyle/>
              <a:p>
                <a:pPr lvl="0" algn="ctr" rtl="1"/>
                <a:r>
                  <a:rPr lang="ar-SA" sz="1050" b="1" dirty="0">
                    <a:solidFill>
                      <a:schemeClr val="bg1"/>
                    </a:solidFill>
                  </a:rPr>
                  <a:t>تمثل الجزء الأكبر من عمليات البورصة، ويقصد بها تلك العمليات التي تمنح للمتعاملين إمكانية بيع وشراء الأوراق المالية لآجال متباعدة في الزمن، أو لفترة متفق عليها مسبقا تسمى "موعد التصفية" وعادة ما يكون بعد شهر . وتتم عمليات التصفية الآجلة في البورصة على نوعين </a:t>
                </a:r>
                <a:endParaRPr sz="1050" b="1" dirty="0">
                  <a:solidFill>
                    <a:schemeClr val="bg1"/>
                  </a:solidFill>
                  <a:latin typeface="Roboto"/>
                  <a:ea typeface="Roboto"/>
                  <a:cs typeface="Roboto"/>
                  <a:sym typeface="Roboto"/>
                </a:endParaRPr>
              </a:p>
            </p:txBody>
          </p:sp>
          <p:sp>
            <p:nvSpPr>
              <p:cNvPr id="382" name="Google Shape;382;p22"/>
              <p:cNvSpPr txBox="1"/>
              <p:nvPr/>
            </p:nvSpPr>
            <p:spPr>
              <a:xfrm>
                <a:off x="466850" y="1684784"/>
                <a:ext cx="2079600" cy="354600"/>
              </a:xfrm>
              <a:prstGeom prst="rect">
                <a:avLst/>
              </a:prstGeom>
              <a:noFill/>
              <a:ln>
                <a:noFill/>
              </a:ln>
            </p:spPr>
            <p:txBody>
              <a:bodyPr spcFirstLastPara="1" wrap="square" lIns="91425" tIns="91425" rIns="91425" bIns="91425" anchor="ctr" anchorCtr="0">
                <a:noAutofit/>
              </a:bodyPr>
              <a:lstStyle/>
              <a:p>
                <a:pPr lvl="0" algn="ctr" rtl="1"/>
                <a:r>
                  <a:rPr lang="ar-DZ" sz="1800" b="1" dirty="0" smtClean="0">
                    <a:solidFill>
                      <a:schemeClr val="accent1">
                        <a:lumMod val="50000"/>
                      </a:schemeClr>
                    </a:solidFill>
                  </a:rPr>
                  <a:t>ا</a:t>
                </a:r>
                <a:r>
                  <a:rPr lang="ar-SA" sz="1800" b="1" dirty="0" smtClean="0">
                    <a:solidFill>
                      <a:schemeClr val="accent1">
                        <a:lumMod val="50000"/>
                      </a:schemeClr>
                    </a:solidFill>
                  </a:rPr>
                  <a:t>لعمليات </a:t>
                </a:r>
                <a:r>
                  <a:rPr lang="ar-SA" sz="1800" b="1" dirty="0">
                    <a:solidFill>
                      <a:schemeClr val="accent1">
                        <a:lumMod val="50000"/>
                      </a:schemeClr>
                    </a:solidFill>
                  </a:rPr>
                  <a:t>الآجلة</a:t>
                </a:r>
                <a:endParaRPr sz="1700" dirty="0">
                  <a:solidFill>
                    <a:schemeClr val="accent1">
                      <a:lumMod val="50000"/>
                    </a:schemeClr>
                  </a:solidFill>
                  <a:latin typeface="Fira Sans Extra Condensed Medium"/>
                  <a:ea typeface="Fira Sans Extra Condensed Medium"/>
                  <a:cs typeface="Fira Sans Extra Condensed Medium"/>
                  <a:sym typeface="Fira Sans Extra Condensed Medium"/>
                </a:endParaRPr>
              </a:p>
            </p:txBody>
          </p:sp>
          <p:sp>
            <p:nvSpPr>
              <p:cNvPr id="383" name="Google Shape;383;p22"/>
              <p:cNvSpPr/>
              <p:nvPr/>
            </p:nvSpPr>
            <p:spPr>
              <a:xfrm flipH="1">
                <a:off x="2341756" y="1876213"/>
                <a:ext cx="836844" cy="77495"/>
              </a:xfrm>
              <a:custGeom>
                <a:avLst/>
                <a:gdLst/>
                <a:ahLst/>
                <a:cxnLst/>
                <a:rect l="l" t="t" r="r" b="b"/>
                <a:pathLst>
                  <a:path w="78726" h="4980" extrusionOk="0">
                    <a:moveTo>
                      <a:pt x="78726" y="0"/>
                    </a:moveTo>
                    <a:lnTo>
                      <a:pt x="18587" y="0"/>
                    </a:lnTo>
                    <a:lnTo>
                      <a:pt x="0" y="4980"/>
                    </a:lnTo>
                  </a:path>
                </a:pathLst>
              </a:custGeom>
              <a:noFill/>
              <a:ln w="9525" cap="flat" cmpd="sng">
                <a:solidFill>
                  <a:schemeClr val="accent2"/>
                </a:solidFill>
                <a:prstDash val="solid"/>
                <a:round/>
                <a:headEnd type="none" w="med" len="med"/>
                <a:tailEnd type="none" w="med" len="med"/>
              </a:ln>
            </p:spPr>
          </p:sp>
        </p:grpSp>
      </p:grpSp>
      <p:grpSp>
        <p:nvGrpSpPr>
          <p:cNvPr id="5" name="Group 4"/>
          <p:cNvGrpSpPr/>
          <p:nvPr/>
        </p:nvGrpSpPr>
        <p:grpSpPr>
          <a:xfrm>
            <a:off x="193759" y="3007311"/>
            <a:ext cx="3751306" cy="863066"/>
            <a:chOff x="193759" y="3007311"/>
            <a:chExt cx="3751306" cy="863066"/>
          </a:xfrm>
        </p:grpSpPr>
        <p:grpSp>
          <p:nvGrpSpPr>
            <p:cNvPr id="365" name="Google Shape;365;p22"/>
            <p:cNvGrpSpPr/>
            <p:nvPr/>
          </p:nvGrpSpPr>
          <p:grpSpPr>
            <a:xfrm>
              <a:off x="3574465" y="3190732"/>
              <a:ext cx="370600" cy="496225"/>
              <a:chOff x="7586300" y="2504488"/>
              <a:chExt cx="370600" cy="496225"/>
            </a:xfrm>
          </p:grpSpPr>
          <p:sp>
            <p:nvSpPr>
              <p:cNvPr id="366" name="Google Shape;366;p22"/>
              <p:cNvSpPr/>
              <p:nvPr/>
            </p:nvSpPr>
            <p:spPr>
              <a:xfrm>
                <a:off x="7586300" y="2504488"/>
                <a:ext cx="370600" cy="496225"/>
              </a:xfrm>
              <a:custGeom>
                <a:avLst/>
                <a:gdLst/>
                <a:ahLst/>
                <a:cxnLst/>
                <a:rect l="l" t="t" r="r" b="b"/>
                <a:pathLst>
                  <a:path w="14824" h="19849" extrusionOk="0">
                    <a:moveTo>
                      <a:pt x="7406" y="0"/>
                    </a:moveTo>
                    <a:cubicBezTo>
                      <a:pt x="3323" y="0"/>
                      <a:pt x="1" y="3310"/>
                      <a:pt x="1" y="7406"/>
                    </a:cubicBezTo>
                    <a:cubicBezTo>
                      <a:pt x="1" y="9144"/>
                      <a:pt x="620" y="10716"/>
                      <a:pt x="1596" y="12002"/>
                    </a:cubicBezTo>
                    <a:cubicBezTo>
                      <a:pt x="3084" y="13931"/>
                      <a:pt x="7406" y="19848"/>
                      <a:pt x="7406" y="19848"/>
                    </a:cubicBezTo>
                    <a:cubicBezTo>
                      <a:pt x="7406" y="19848"/>
                      <a:pt x="11740" y="13931"/>
                      <a:pt x="13229" y="12002"/>
                    </a:cubicBezTo>
                    <a:cubicBezTo>
                      <a:pt x="14205" y="10716"/>
                      <a:pt x="14824" y="9144"/>
                      <a:pt x="14824" y="7406"/>
                    </a:cubicBezTo>
                    <a:cubicBezTo>
                      <a:pt x="14824" y="3310"/>
                      <a:pt x="11502" y="0"/>
                      <a:pt x="7406" y="0"/>
                    </a:cubicBezTo>
                    <a:close/>
                  </a:path>
                </a:pathLst>
              </a:custGeom>
              <a:solidFill>
                <a:schemeClr val="accent4"/>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2"/>
              <p:cNvSpPr/>
              <p:nvPr/>
            </p:nvSpPr>
            <p:spPr>
              <a:xfrm>
                <a:off x="7637200" y="2555388"/>
                <a:ext cx="268800" cy="268500"/>
              </a:xfrm>
              <a:custGeom>
                <a:avLst/>
                <a:gdLst/>
                <a:ahLst/>
                <a:cxnLst/>
                <a:rect l="l" t="t" r="r" b="b"/>
                <a:pathLst>
                  <a:path w="10752" h="10740" extrusionOk="0">
                    <a:moveTo>
                      <a:pt x="5370" y="0"/>
                    </a:moveTo>
                    <a:cubicBezTo>
                      <a:pt x="2418" y="0"/>
                      <a:pt x="1" y="2405"/>
                      <a:pt x="1" y="5370"/>
                    </a:cubicBezTo>
                    <a:cubicBezTo>
                      <a:pt x="1" y="8335"/>
                      <a:pt x="2418" y="10740"/>
                      <a:pt x="5370" y="10740"/>
                    </a:cubicBezTo>
                    <a:cubicBezTo>
                      <a:pt x="8335" y="10740"/>
                      <a:pt x="10752" y="8335"/>
                      <a:pt x="10752" y="5370"/>
                    </a:cubicBezTo>
                    <a:cubicBezTo>
                      <a:pt x="10752" y="2405"/>
                      <a:pt x="8335" y="0"/>
                      <a:pt x="5370" y="0"/>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2"/>
            <p:cNvGrpSpPr/>
            <p:nvPr/>
          </p:nvGrpSpPr>
          <p:grpSpPr>
            <a:xfrm>
              <a:off x="193759" y="3007311"/>
              <a:ext cx="3152105" cy="863066"/>
              <a:chOff x="26494" y="2985009"/>
              <a:chExt cx="3152105" cy="863066"/>
            </a:xfrm>
          </p:grpSpPr>
          <p:sp>
            <p:nvSpPr>
              <p:cNvPr id="385" name="Google Shape;385;p22"/>
              <p:cNvSpPr txBox="1"/>
              <p:nvPr/>
            </p:nvSpPr>
            <p:spPr>
              <a:xfrm>
                <a:off x="26494" y="3257975"/>
                <a:ext cx="2951384" cy="590100"/>
              </a:xfrm>
              <a:prstGeom prst="rect">
                <a:avLst/>
              </a:prstGeom>
              <a:noFill/>
              <a:ln>
                <a:noFill/>
              </a:ln>
            </p:spPr>
            <p:txBody>
              <a:bodyPr spcFirstLastPara="1" wrap="square" lIns="91425" tIns="91425" rIns="91425" bIns="91425" anchor="ctr" anchorCtr="0">
                <a:noAutofit/>
              </a:bodyPr>
              <a:lstStyle/>
              <a:p>
                <a:pPr lvl="0" algn="ctr" rtl="1"/>
                <a:r>
                  <a:rPr lang="ar-SA" sz="1050" b="1" dirty="0">
                    <a:solidFill>
                      <a:schemeClr val="bg1"/>
                    </a:solidFill>
                  </a:rPr>
                  <a:t>يتم تنفيذ الصفقة في تاريخ التسوية بإتفاق بين الطرفين، كما يمكن التراجع عن التنفيذ بشرط متفق عليه وقت إبرام الصفقة</a:t>
                </a:r>
                <a:endParaRPr sz="1050" b="1" dirty="0">
                  <a:solidFill>
                    <a:schemeClr val="bg1"/>
                  </a:solidFill>
                  <a:latin typeface="Roboto"/>
                  <a:ea typeface="Roboto"/>
                  <a:cs typeface="Roboto"/>
                  <a:sym typeface="Roboto"/>
                </a:endParaRPr>
              </a:p>
            </p:txBody>
          </p:sp>
          <p:sp>
            <p:nvSpPr>
              <p:cNvPr id="386" name="Google Shape;386;p22"/>
              <p:cNvSpPr txBox="1"/>
              <p:nvPr/>
            </p:nvSpPr>
            <p:spPr>
              <a:xfrm>
                <a:off x="466850" y="2985009"/>
                <a:ext cx="2079600" cy="354600"/>
              </a:xfrm>
              <a:prstGeom prst="rect">
                <a:avLst/>
              </a:prstGeom>
              <a:noFill/>
              <a:ln>
                <a:noFill/>
              </a:ln>
            </p:spPr>
            <p:txBody>
              <a:bodyPr spcFirstLastPara="1" wrap="square" lIns="91425" tIns="91425" rIns="91425" bIns="91425" anchor="ctr" anchorCtr="0">
                <a:noAutofit/>
              </a:bodyPr>
              <a:lstStyle/>
              <a:p>
                <a:pPr lvl="0" algn="ctr" rtl="1"/>
                <a:r>
                  <a:rPr lang="ar-SA" sz="1800" b="1" dirty="0">
                    <a:solidFill>
                      <a:schemeClr val="accent6">
                        <a:lumMod val="60000"/>
                        <a:lumOff val="40000"/>
                      </a:schemeClr>
                    </a:solidFill>
                  </a:rPr>
                  <a:t>عمليات </a:t>
                </a:r>
                <a:r>
                  <a:rPr lang="ar-SA" sz="1800" b="1" dirty="0" smtClean="0">
                    <a:solidFill>
                      <a:schemeClr val="accent6">
                        <a:lumMod val="60000"/>
                        <a:lumOff val="40000"/>
                      </a:schemeClr>
                    </a:solidFill>
                  </a:rPr>
                  <a:t>اجل</a:t>
                </a:r>
                <a:r>
                  <a:rPr lang="ar-DZ" sz="1800" b="1" dirty="0" smtClean="0">
                    <a:solidFill>
                      <a:schemeClr val="accent6">
                        <a:lumMod val="60000"/>
                        <a:lumOff val="40000"/>
                      </a:schemeClr>
                    </a:solidFill>
                  </a:rPr>
                  <a:t>ة</a:t>
                </a:r>
                <a:r>
                  <a:rPr lang="ar-SA" sz="1800" b="1" dirty="0" smtClean="0">
                    <a:solidFill>
                      <a:schemeClr val="accent6">
                        <a:lumMod val="60000"/>
                        <a:lumOff val="40000"/>
                      </a:schemeClr>
                    </a:solidFill>
                  </a:rPr>
                  <a:t> </a:t>
                </a:r>
                <a:r>
                  <a:rPr lang="ar-SA" sz="1800" b="1" dirty="0">
                    <a:solidFill>
                      <a:schemeClr val="accent6">
                        <a:lumMod val="60000"/>
                        <a:lumOff val="40000"/>
                      </a:schemeClr>
                    </a:solidFill>
                  </a:rPr>
                  <a:t>بشرط</a:t>
                </a:r>
                <a:endParaRPr sz="1700" dirty="0">
                  <a:solidFill>
                    <a:schemeClr val="accent6">
                      <a:lumMod val="60000"/>
                      <a:lumOff val="40000"/>
                    </a:schemeClr>
                  </a:solidFill>
                  <a:latin typeface="Fira Sans Extra Condensed Medium"/>
                  <a:ea typeface="Fira Sans Extra Condensed Medium"/>
                  <a:cs typeface="Fira Sans Extra Condensed Medium"/>
                  <a:sym typeface="Fira Sans Extra Condensed Medium"/>
                </a:endParaRPr>
              </a:p>
            </p:txBody>
          </p:sp>
          <p:sp>
            <p:nvSpPr>
              <p:cNvPr id="387" name="Google Shape;387;p22"/>
              <p:cNvSpPr/>
              <p:nvPr/>
            </p:nvSpPr>
            <p:spPr>
              <a:xfrm flipH="1">
                <a:off x="2379184" y="3168425"/>
                <a:ext cx="799415" cy="136830"/>
              </a:xfrm>
              <a:custGeom>
                <a:avLst/>
                <a:gdLst/>
                <a:ahLst/>
                <a:cxnLst/>
                <a:rect l="l" t="t" r="r" b="b"/>
                <a:pathLst>
                  <a:path w="78726" h="4980" extrusionOk="0">
                    <a:moveTo>
                      <a:pt x="78726" y="0"/>
                    </a:moveTo>
                    <a:lnTo>
                      <a:pt x="18587" y="0"/>
                    </a:lnTo>
                    <a:lnTo>
                      <a:pt x="0" y="4980"/>
                    </a:lnTo>
                  </a:path>
                </a:pathLst>
              </a:custGeom>
              <a:noFill/>
              <a:ln w="9525" cap="flat" cmpd="sng">
                <a:solidFill>
                  <a:schemeClr val="accent4"/>
                </a:solidFill>
                <a:prstDash val="solid"/>
                <a:round/>
                <a:headEnd type="none" w="med" len="med"/>
                <a:tailEnd type="none" w="med" len="med"/>
              </a:ln>
            </p:spPr>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wheel(1)">
                                      <p:cBhvr>
                                        <p:cTn id="7" dur="1000"/>
                                        <p:tgtEl>
                                          <p:spTgt spid="346"/>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7"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7"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041128F-E8A9-99A8-D2A3-9C01DEBAAA4A}"/>
              </a:ext>
            </a:extLst>
          </p:cNvPr>
          <p:cNvGrpSpPr/>
          <p:nvPr/>
        </p:nvGrpSpPr>
        <p:grpSpPr>
          <a:xfrm>
            <a:off x="7388664" y="1177107"/>
            <a:ext cx="993477" cy="1524943"/>
            <a:chOff x="11398122" y="6943221"/>
            <a:chExt cx="1699849" cy="2609194"/>
          </a:xfrm>
        </p:grpSpPr>
        <p:sp>
          <p:nvSpPr>
            <p:cNvPr id="7" name="Freeform 168">
              <a:extLst>
                <a:ext uri="{FF2B5EF4-FFF2-40B4-BE49-F238E27FC236}">
                  <a16:creationId xmlns:a16="http://schemas.microsoft.com/office/drawing/2014/main" xmlns="" id="{6EF31750-99A9-0CF3-CA7C-E0BB6653CAD2}"/>
                </a:ext>
              </a:extLst>
            </p:cNvPr>
            <p:cNvSpPr>
              <a:spLocks noChangeArrowheads="1"/>
            </p:cNvSpPr>
            <p:nvPr/>
          </p:nvSpPr>
          <p:spPr bwMode="auto">
            <a:xfrm>
              <a:off x="11543438" y="7013395"/>
              <a:ext cx="1554533" cy="2323557"/>
            </a:xfrm>
            <a:custGeom>
              <a:avLst/>
              <a:gdLst>
                <a:gd name="T0" fmla="*/ 1115 w 1246"/>
                <a:gd name="T1" fmla="*/ 839 h 1867"/>
                <a:gd name="T2" fmla="*/ 1115 w 1246"/>
                <a:gd name="T3" fmla="*/ 839 h 1867"/>
                <a:gd name="T4" fmla="*/ 584 w 1246"/>
                <a:gd name="T5" fmla="*/ 1866 h 1867"/>
                <a:gd name="T6" fmla="*/ 584 w 1246"/>
                <a:gd name="T7" fmla="*/ 1866 h 1867"/>
                <a:gd name="T8" fmla="*/ 184 w 1246"/>
                <a:gd name="T9" fmla="*/ 1521 h 1867"/>
                <a:gd name="T10" fmla="*/ 184 w 1246"/>
                <a:gd name="T11" fmla="*/ 1521 h 1867"/>
                <a:gd name="T12" fmla="*/ 0 w 1246"/>
                <a:gd name="T13" fmla="*/ 1077 h 1867"/>
                <a:gd name="T14" fmla="*/ 0 w 1246"/>
                <a:gd name="T15" fmla="*/ 1077 h 1867"/>
                <a:gd name="T16" fmla="*/ 796 w 1246"/>
                <a:gd name="T17" fmla="*/ 0 h 1867"/>
                <a:gd name="T18" fmla="*/ 796 w 1246"/>
                <a:gd name="T19" fmla="*/ 0 h 1867"/>
                <a:gd name="T20" fmla="*/ 1115 w 1246"/>
                <a:gd name="T21" fmla="*/ 839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6" h="1867">
                  <a:moveTo>
                    <a:pt x="1115" y="839"/>
                  </a:moveTo>
                  <a:lnTo>
                    <a:pt x="1115" y="839"/>
                  </a:lnTo>
                  <a:cubicBezTo>
                    <a:pt x="1034" y="1101"/>
                    <a:pt x="584" y="1866"/>
                    <a:pt x="584" y="1866"/>
                  </a:cubicBezTo>
                  <a:lnTo>
                    <a:pt x="584" y="1866"/>
                  </a:lnTo>
                  <a:cubicBezTo>
                    <a:pt x="584" y="1866"/>
                    <a:pt x="275" y="1585"/>
                    <a:pt x="184" y="1521"/>
                  </a:cubicBezTo>
                  <a:lnTo>
                    <a:pt x="184" y="1521"/>
                  </a:lnTo>
                  <a:cubicBezTo>
                    <a:pt x="73" y="1444"/>
                    <a:pt x="0" y="1294"/>
                    <a:pt x="0" y="1077"/>
                  </a:cubicBezTo>
                  <a:lnTo>
                    <a:pt x="0" y="1077"/>
                  </a:lnTo>
                  <a:cubicBezTo>
                    <a:pt x="0" y="557"/>
                    <a:pt x="390" y="0"/>
                    <a:pt x="796" y="0"/>
                  </a:cubicBezTo>
                  <a:lnTo>
                    <a:pt x="796" y="0"/>
                  </a:lnTo>
                  <a:cubicBezTo>
                    <a:pt x="1136" y="0"/>
                    <a:pt x="1245" y="420"/>
                    <a:pt x="1115" y="839"/>
                  </a:cubicBezTo>
                </a:path>
              </a:pathLst>
            </a:custGeom>
            <a:solidFill>
              <a:schemeClr val="bg2"/>
            </a:solidFill>
            <a:ln w="9525" cap="flat">
              <a:solidFill>
                <a:srgbClr val="808080"/>
              </a:solidFill>
              <a:bevel/>
              <a:headEnd/>
              <a:tailEnd/>
            </a:ln>
            <a:effectLst/>
          </p:spPr>
          <p:txBody>
            <a:bodyPr wrap="none" anchor="ctr"/>
            <a:lstStyle/>
            <a:p>
              <a:endParaRPr lang="en-US" sz="1350" dirty="0">
                <a:latin typeface="+mj-lt"/>
                <a:cs typeface="+mj-cs"/>
              </a:endParaRPr>
            </a:p>
          </p:txBody>
        </p:sp>
        <p:sp>
          <p:nvSpPr>
            <p:cNvPr id="8" name="Freeform 8">
              <a:extLst>
                <a:ext uri="{FF2B5EF4-FFF2-40B4-BE49-F238E27FC236}">
                  <a16:creationId xmlns:a16="http://schemas.microsoft.com/office/drawing/2014/main" xmlns="" id="{2CF4AFDD-1E41-6649-744E-50431BBB2482}"/>
                </a:ext>
              </a:extLst>
            </p:cNvPr>
            <p:cNvSpPr>
              <a:spLocks noChangeArrowheads="1"/>
            </p:cNvSpPr>
            <p:nvPr/>
          </p:nvSpPr>
          <p:spPr bwMode="auto">
            <a:xfrm>
              <a:off x="12002357" y="9200861"/>
              <a:ext cx="527332" cy="351554"/>
            </a:xfrm>
            <a:custGeom>
              <a:avLst/>
              <a:gdLst>
                <a:gd name="T0" fmla="*/ 424 w 425"/>
                <a:gd name="T1" fmla="*/ 140 h 281"/>
                <a:gd name="T2" fmla="*/ 424 w 425"/>
                <a:gd name="T3" fmla="*/ 140 h 281"/>
                <a:gd name="T4" fmla="*/ 212 w 425"/>
                <a:gd name="T5" fmla="*/ 280 h 281"/>
                <a:gd name="T6" fmla="*/ 212 w 425"/>
                <a:gd name="T7" fmla="*/ 280 h 281"/>
                <a:gd name="T8" fmla="*/ 0 w 425"/>
                <a:gd name="T9" fmla="*/ 140 h 281"/>
                <a:gd name="T10" fmla="*/ 0 w 425"/>
                <a:gd name="T11" fmla="*/ 140 h 281"/>
                <a:gd name="T12" fmla="*/ 212 w 425"/>
                <a:gd name="T13" fmla="*/ 0 h 281"/>
                <a:gd name="T14" fmla="*/ 212 w 425"/>
                <a:gd name="T15" fmla="*/ 0 h 281"/>
                <a:gd name="T16" fmla="*/ 424 w 425"/>
                <a:gd name="T17" fmla="*/ 14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5" h="281">
                  <a:moveTo>
                    <a:pt x="424" y="140"/>
                  </a:moveTo>
                  <a:lnTo>
                    <a:pt x="424" y="140"/>
                  </a:lnTo>
                  <a:cubicBezTo>
                    <a:pt x="424" y="217"/>
                    <a:pt x="329" y="280"/>
                    <a:pt x="212" y="280"/>
                  </a:cubicBezTo>
                  <a:lnTo>
                    <a:pt x="212" y="280"/>
                  </a:lnTo>
                  <a:cubicBezTo>
                    <a:pt x="94" y="280"/>
                    <a:pt x="0" y="217"/>
                    <a:pt x="0" y="140"/>
                  </a:cubicBezTo>
                  <a:lnTo>
                    <a:pt x="0" y="140"/>
                  </a:lnTo>
                  <a:cubicBezTo>
                    <a:pt x="0" y="63"/>
                    <a:pt x="94" y="0"/>
                    <a:pt x="212" y="0"/>
                  </a:cubicBezTo>
                  <a:lnTo>
                    <a:pt x="212" y="0"/>
                  </a:lnTo>
                  <a:cubicBezTo>
                    <a:pt x="329" y="0"/>
                    <a:pt x="424" y="63"/>
                    <a:pt x="424" y="140"/>
                  </a:cubicBezTo>
                </a:path>
              </a:pathLst>
            </a:custGeom>
            <a:solidFill>
              <a:schemeClr val="bg2">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350" dirty="0">
                <a:latin typeface="+mj-lt"/>
                <a:cs typeface="+mj-cs"/>
              </a:endParaRPr>
            </a:p>
          </p:txBody>
        </p:sp>
        <p:sp>
          <p:nvSpPr>
            <p:cNvPr id="9" name="Freeform 8">
              <a:extLst>
                <a:ext uri="{FF2B5EF4-FFF2-40B4-BE49-F238E27FC236}">
                  <a16:creationId xmlns:a16="http://schemas.microsoft.com/office/drawing/2014/main" xmlns="" id="{9B856F52-D8AF-1FCD-3473-21659071EA9E}"/>
                </a:ext>
              </a:extLst>
            </p:cNvPr>
            <p:cNvSpPr>
              <a:spLocks noChangeArrowheads="1"/>
            </p:cNvSpPr>
            <p:nvPr/>
          </p:nvSpPr>
          <p:spPr bwMode="auto">
            <a:xfrm>
              <a:off x="11398122" y="6943223"/>
              <a:ext cx="1617129" cy="2410201"/>
            </a:xfrm>
            <a:custGeom>
              <a:avLst/>
              <a:gdLst>
                <a:gd name="connsiteX0" fmla="*/ 970704 w 1617129"/>
                <a:gd name="connsiteY0" fmla="*/ 698580 h 2410201"/>
                <a:gd name="connsiteX1" fmla="*/ 610688 w 1617129"/>
                <a:gd name="connsiteY1" fmla="*/ 1190725 h 2410201"/>
                <a:gd name="connsiteX2" fmla="*/ 690415 w 1617129"/>
                <a:gd name="connsiteY2" fmla="*/ 1388829 h 2410201"/>
                <a:gd name="connsiteX3" fmla="*/ 838656 w 1617129"/>
                <a:gd name="connsiteY3" fmla="*/ 1405026 h 2410201"/>
                <a:gd name="connsiteX4" fmla="*/ 1111470 w 1617129"/>
                <a:gd name="connsiteY4" fmla="*/ 1077345 h 2410201"/>
                <a:gd name="connsiteX5" fmla="*/ 1091540 w 1617129"/>
                <a:gd name="connsiteY5" fmla="*/ 757139 h 2410201"/>
                <a:gd name="connsiteX6" fmla="*/ 970704 w 1617129"/>
                <a:gd name="connsiteY6" fmla="*/ 698580 h 2410201"/>
                <a:gd name="connsiteX7" fmla="*/ 848233 w 1617129"/>
                <a:gd name="connsiteY7" fmla="*/ 632712 h 2410201"/>
                <a:gd name="connsiteX8" fmla="*/ 488526 w 1617129"/>
                <a:gd name="connsiteY8" fmla="*/ 1126155 h 2410201"/>
                <a:gd name="connsiteX9" fmla="*/ 603158 w 1617129"/>
                <a:gd name="connsiteY9" fmla="*/ 1329635 h 2410201"/>
                <a:gd name="connsiteX10" fmla="*/ 636165 w 1617129"/>
                <a:gd name="connsiteY10" fmla="*/ 1353180 h 2410201"/>
                <a:gd name="connsiteX11" fmla="*/ 615827 w 1617129"/>
                <a:gd name="connsiteY11" fmla="*/ 1317188 h 2410201"/>
                <a:gd name="connsiteX12" fmla="*/ 593248 w 1617129"/>
                <a:gd name="connsiteY12" fmla="*/ 1190725 h 2410201"/>
                <a:gd name="connsiteX13" fmla="*/ 970704 w 1617129"/>
                <a:gd name="connsiteY13" fmla="*/ 681137 h 2410201"/>
                <a:gd name="connsiteX14" fmla="*/ 986044 w 1617129"/>
                <a:gd name="connsiteY14" fmla="*/ 684495 h 2410201"/>
                <a:gd name="connsiteX15" fmla="*/ 963861 w 1617129"/>
                <a:gd name="connsiteY15" fmla="*/ 671917 h 2410201"/>
                <a:gd name="connsiteX16" fmla="*/ 848233 w 1617129"/>
                <a:gd name="connsiteY16" fmla="*/ 632712 h 2410201"/>
                <a:gd name="connsiteX17" fmla="*/ 848233 w 1617129"/>
                <a:gd name="connsiteY17" fmla="*/ 615223 h 2410201"/>
                <a:gd name="connsiteX18" fmla="*/ 1036181 w 1617129"/>
                <a:gd name="connsiteY18" fmla="*/ 695086 h 2410201"/>
                <a:gd name="connsiteX19" fmla="*/ 1036900 w 1617129"/>
                <a:gd name="connsiteY19" fmla="*/ 695625 h 2410201"/>
                <a:gd name="connsiteX20" fmla="*/ 1046849 w 1617129"/>
                <a:gd name="connsiteY20" fmla="*/ 697802 h 2410201"/>
                <a:gd name="connsiteX21" fmla="*/ 1105242 w 1617129"/>
                <a:gd name="connsiteY21" fmla="*/ 747172 h 2410201"/>
                <a:gd name="connsiteX22" fmla="*/ 1127666 w 1617129"/>
                <a:gd name="connsiteY22" fmla="*/ 1082329 h 2410201"/>
                <a:gd name="connsiteX23" fmla="*/ 844885 w 1617129"/>
                <a:gd name="connsiteY23" fmla="*/ 1419978 h 2410201"/>
                <a:gd name="connsiteX24" fmla="*/ 777616 w 1617129"/>
                <a:gd name="connsiteY24" fmla="*/ 1432437 h 2410201"/>
                <a:gd name="connsiteX25" fmla="*/ 680449 w 1617129"/>
                <a:gd name="connsiteY25" fmla="*/ 1402535 h 2410201"/>
                <a:gd name="connsiteX26" fmla="*/ 665075 w 1617129"/>
                <a:gd name="connsiteY26" fmla="*/ 1387295 h 2410201"/>
                <a:gd name="connsiteX27" fmla="*/ 663418 w 1617129"/>
                <a:gd name="connsiteY27" fmla="*/ 1388492 h 2410201"/>
                <a:gd name="connsiteX28" fmla="*/ 662178 w 1617129"/>
                <a:gd name="connsiteY28" fmla="*/ 1388492 h 2410201"/>
                <a:gd name="connsiteX29" fmla="*/ 658456 w 1617129"/>
                <a:gd name="connsiteY29" fmla="*/ 1388492 h 2410201"/>
                <a:gd name="connsiteX30" fmla="*/ 472401 w 1617129"/>
                <a:gd name="connsiteY30" fmla="*/ 1126155 h 2410201"/>
                <a:gd name="connsiteX31" fmla="*/ 848233 w 1617129"/>
                <a:gd name="connsiteY31" fmla="*/ 615223 h 2410201"/>
                <a:gd name="connsiteX32" fmla="*/ 1268372 w 1617129"/>
                <a:gd name="connsiteY32" fmla="*/ 369960 h 2410201"/>
                <a:gd name="connsiteX33" fmla="*/ 1275026 w 1617129"/>
                <a:gd name="connsiteY33" fmla="*/ 389498 h 2410201"/>
                <a:gd name="connsiteX34" fmla="*/ 1282086 w 1617129"/>
                <a:gd name="connsiteY34" fmla="*/ 403575 h 2410201"/>
                <a:gd name="connsiteX35" fmla="*/ 1305470 w 1617129"/>
                <a:gd name="connsiteY35" fmla="*/ 473456 h 2410201"/>
                <a:gd name="connsiteX36" fmla="*/ 1308194 w 1617129"/>
                <a:gd name="connsiteY36" fmla="*/ 486876 h 2410201"/>
                <a:gd name="connsiteX37" fmla="*/ 1312680 w 1617129"/>
                <a:gd name="connsiteY37" fmla="*/ 500044 h 2410201"/>
                <a:gd name="connsiteX38" fmla="*/ 1314834 w 1617129"/>
                <a:gd name="connsiteY38" fmla="*/ 519582 h 2410201"/>
                <a:gd name="connsiteX39" fmla="*/ 1321002 w 1617129"/>
                <a:gd name="connsiteY39" fmla="*/ 549962 h 2410201"/>
                <a:gd name="connsiteX40" fmla="*/ 1328608 w 1617129"/>
                <a:gd name="connsiteY40" fmla="*/ 631967 h 2410201"/>
                <a:gd name="connsiteX41" fmla="*/ 1328554 w 1617129"/>
                <a:gd name="connsiteY41" fmla="*/ 643983 h 2410201"/>
                <a:gd name="connsiteX42" fmla="*/ 1329422 w 1617129"/>
                <a:gd name="connsiteY42" fmla="*/ 651854 h 2410201"/>
                <a:gd name="connsiteX43" fmla="*/ 1328454 w 1617129"/>
                <a:gd name="connsiteY43" fmla="*/ 666115 h 2410201"/>
                <a:gd name="connsiteX44" fmla="*/ 1328216 w 1617129"/>
                <a:gd name="connsiteY44" fmla="*/ 718348 h 2410201"/>
                <a:gd name="connsiteX45" fmla="*/ 1319754 w 1617129"/>
                <a:gd name="connsiteY45" fmla="*/ 807983 h 2410201"/>
                <a:gd name="connsiteX46" fmla="*/ 1318260 w 1617129"/>
                <a:gd name="connsiteY46" fmla="*/ 816234 h 2410201"/>
                <a:gd name="connsiteX47" fmla="*/ 1318130 w 1617129"/>
                <a:gd name="connsiteY47" fmla="*/ 818147 h 2410201"/>
                <a:gd name="connsiteX48" fmla="*/ 1317104 w 1617129"/>
                <a:gd name="connsiteY48" fmla="*/ 822624 h 2410201"/>
                <a:gd name="connsiteX49" fmla="*/ 1303148 w 1617129"/>
                <a:gd name="connsiteY49" fmla="*/ 899748 h 2410201"/>
                <a:gd name="connsiteX50" fmla="*/ 1278324 w 1617129"/>
                <a:gd name="connsiteY50" fmla="*/ 992520 h 2410201"/>
                <a:gd name="connsiteX51" fmla="*/ 700440 w 1617129"/>
                <a:gd name="connsiteY51" fmla="*/ 1683436 h 2410201"/>
                <a:gd name="connsiteX52" fmla="*/ 563441 w 1617129"/>
                <a:gd name="connsiteY52" fmla="*/ 1707089 h 2410201"/>
                <a:gd name="connsiteX53" fmla="*/ 556685 w 1617129"/>
                <a:gd name="connsiteY53" fmla="*/ 1706227 h 2410201"/>
                <a:gd name="connsiteX54" fmla="*/ 556648 w 1617129"/>
                <a:gd name="connsiteY54" fmla="*/ 1706230 h 2410201"/>
                <a:gd name="connsiteX55" fmla="*/ 488941 w 1617129"/>
                <a:gd name="connsiteY55" fmla="*/ 1698248 h 2410201"/>
                <a:gd name="connsiteX56" fmla="*/ 485795 w 1617129"/>
                <a:gd name="connsiteY56" fmla="*/ 1697181 h 2410201"/>
                <a:gd name="connsiteX57" fmla="*/ 475638 w 1617129"/>
                <a:gd name="connsiteY57" fmla="*/ 1695885 h 2410201"/>
                <a:gd name="connsiteX58" fmla="*/ 448542 w 1617129"/>
                <a:gd name="connsiteY58" fmla="*/ 1684547 h 2410201"/>
                <a:gd name="connsiteX59" fmla="*/ 426139 w 1617129"/>
                <a:gd name="connsiteY59" fmla="*/ 1676950 h 2410201"/>
                <a:gd name="connsiteX60" fmla="*/ 813616 w 1617129"/>
                <a:gd name="connsiteY60" fmla="*/ 1785347 h 2410201"/>
                <a:gd name="connsiteX61" fmla="*/ 1380504 w 1617129"/>
                <a:gd name="connsiteY61" fmla="*/ 1105064 h 2410201"/>
                <a:gd name="connsiteX62" fmla="*/ 1420372 w 1617129"/>
                <a:gd name="connsiteY62" fmla="*/ 646558 h 2410201"/>
                <a:gd name="connsiteX63" fmla="*/ 1268372 w 1617129"/>
                <a:gd name="connsiteY63" fmla="*/ 369960 h 2410201"/>
                <a:gd name="connsiteX64" fmla="*/ 1084034 w 1617129"/>
                <a:gd name="connsiteY64" fmla="*/ 314051 h 2410201"/>
                <a:gd name="connsiteX65" fmla="*/ 330544 w 1617129"/>
                <a:gd name="connsiteY65" fmla="*/ 1336110 h 2410201"/>
                <a:gd name="connsiteX66" fmla="*/ 373628 w 1617129"/>
                <a:gd name="connsiteY66" fmla="*/ 1582950 h 2410201"/>
                <a:gd name="connsiteX67" fmla="*/ 406304 w 1617129"/>
                <a:gd name="connsiteY67" fmla="*/ 1648157 h 2410201"/>
                <a:gd name="connsiteX68" fmla="*/ 469045 w 1617129"/>
                <a:gd name="connsiteY68" fmla="*/ 1675022 h 2410201"/>
                <a:gd name="connsiteX69" fmla="*/ 694009 w 1617129"/>
                <a:gd name="connsiteY69" fmla="*/ 1665736 h 2410201"/>
                <a:gd name="connsiteX70" fmla="*/ 1260896 w 1617129"/>
                <a:gd name="connsiteY70" fmla="*/ 986700 h 2410201"/>
                <a:gd name="connsiteX71" fmla="*/ 1302050 w 1617129"/>
                <a:gd name="connsiteY71" fmla="*/ 805026 h 2410201"/>
                <a:gd name="connsiteX72" fmla="*/ 1310782 w 1617129"/>
                <a:gd name="connsiteY72" fmla="*/ 717006 h 2410201"/>
                <a:gd name="connsiteX73" fmla="*/ 1311638 w 1617129"/>
                <a:gd name="connsiteY73" fmla="*/ 634923 h 2410201"/>
                <a:gd name="connsiteX74" fmla="*/ 1237224 w 1617129"/>
                <a:gd name="connsiteY74" fmla="*/ 351399 h 2410201"/>
                <a:gd name="connsiteX75" fmla="*/ 1084034 w 1617129"/>
                <a:gd name="connsiteY75" fmla="*/ 314051 h 2410201"/>
                <a:gd name="connsiteX76" fmla="*/ 1084034 w 1617129"/>
                <a:gd name="connsiteY76" fmla="*/ 296623 h 2410201"/>
                <a:gd name="connsiteX77" fmla="*/ 1170904 w 1617129"/>
                <a:gd name="connsiteY77" fmla="*/ 306893 h 2410201"/>
                <a:gd name="connsiteX78" fmla="*/ 1245708 w 1617129"/>
                <a:gd name="connsiteY78" fmla="*/ 336623 h 2410201"/>
                <a:gd name="connsiteX79" fmla="*/ 1248438 w 1617129"/>
                <a:gd name="connsiteY79" fmla="*/ 336319 h 2410201"/>
                <a:gd name="connsiteX80" fmla="*/ 1397946 w 1617129"/>
                <a:gd name="connsiteY80" fmla="*/ 1110048 h 2410201"/>
                <a:gd name="connsiteX81" fmla="*/ 818600 w 1617129"/>
                <a:gd name="connsiteY81" fmla="*/ 1801544 h 2410201"/>
                <a:gd name="connsiteX82" fmla="*/ 681550 w 1617129"/>
                <a:gd name="connsiteY82" fmla="*/ 1826463 h 2410201"/>
                <a:gd name="connsiteX83" fmla="*/ 391254 w 1617129"/>
                <a:gd name="connsiteY83" fmla="*/ 1659507 h 2410201"/>
                <a:gd name="connsiteX84" fmla="*/ 391287 w 1617129"/>
                <a:gd name="connsiteY84" fmla="*/ 1659210 h 2410201"/>
                <a:gd name="connsiteX85" fmla="*/ 357769 w 1617129"/>
                <a:gd name="connsiteY85" fmla="*/ 1591528 h 2410201"/>
                <a:gd name="connsiteX86" fmla="*/ 313108 w 1617129"/>
                <a:gd name="connsiteY86" fmla="*/ 1336110 h 2410201"/>
                <a:gd name="connsiteX87" fmla="*/ 549741 w 1617129"/>
                <a:gd name="connsiteY87" fmla="*/ 629010 h 2410201"/>
                <a:gd name="connsiteX88" fmla="*/ 1084034 w 1617129"/>
                <a:gd name="connsiteY88" fmla="*/ 296623 h 2410201"/>
                <a:gd name="connsiteX89" fmla="*/ 1143980 w 1617129"/>
                <a:gd name="connsiteY89" fmla="*/ 83374 h 2410201"/>
                <a:gd name="connsiteX90" fmla="*/ 464486 w 1617129"/>
                <a:gd name="connsiteY90" fmla="*/ 508586 h 2410201"/>
                <a:gd name="connsiteX91" fmla="*/ 160273 w 1617129"/>
                <a:gd name="connsiteY91" fmla="*/ 1417619 h 2410201"/>
                <a:gd name="connsiteX92" fmla="*/ 384693 w 1617129"/>
                <a:gd name="connsiteY92" fmla="*/ 1963786 h 2410201"/>
                <a:gd name="connsiteX93" fmla="*/ 877169 w 1617129"/>
                <a:gd name="connsiteY93" fmla="*/ 2387752 h 2410201"/>
                <a:gd name="connsiteX94" fmla="*/ 1532974 w 1617129"/>
                <a:gd name="connsiteY94" fmla="*/ 1119596 h 2410201"/>
                <a:gd name="connsiteX95" fmla="*/ 1475622 w 1617129"/>
                <a:gd name="connsiteY95" fmla="*/ 247972 h 2410201"/>
                <a:gd name="connsiteX96" fmla="*/ 1143980 w 1617129"/>
                <a:gd name="connsiteY96" fmla="*/ 83374 h 2410201"/>
                <a:gd name="connsiteX97" fmla="*/ 999519 w 1617129"/>
                <a:gd name="connsiteY97" fmla="*/ 18674 h 2410201"/>
                <a:gd name="connsiteX98" fmla="*/ 322385 w 1617129"/>
                <a:gd name="connsiteY98" fmla="*/ 441953 h 2410201"/>
                <a:gd name="connsiteX99" fmla="*/ 17426 w 1617129"/>
                <a:gd name="connsiteY99" fmla="*/ 1350758 h 2410201"/>
                <a:gd name="connsiteX100" fmla="*/ 242723 w 1617129"/>
                <a:gd name="connsiteY100" fmla="*/ 1896041 h 2410201"/>
                <a:gd name="connsiteX101" fmla="*/ 740615 w 1617129"/>
                <a:gd name="connsiteY101" fmla="*/ 2325545 h 2410201"/>
                <a:gd name="connsiteX102" fmla="*/ 826176 w 1617129"/>
                <a:gd name="connsiteY102" fmla="*/ 2364863 h 2410201"/>
                <a:gd name="connsiteX103" fmla="*/ 809882 w 1617129"/>
                <a:gd name="connsiteY103" fmla="*/ 2350148 h 2410201"/>
                <a:gd name="connsiteX104" fmla="*/ 374718 w 1617129"/>
                <a:gd name="connsiteY104" fmla="*/ 1978750 h 2410201"/>
                <a:gd name="connsiteX105" fmla="*/ 142818 w 1617129"/>
                <a:gd name="connsiteY105" fmla="*/ 1417619 h 2410201"/>
                <a:gd name="connsiteX106" fmla="*/ 450772 w 1617129"/>
                <a:gd name="connsiteY106" fmla="*/ 497364 h 2410201"/>
                <a:gd name="connsiteX107" fmla="*/ 1143980 w 1617129"/>
                <a:gd name="connsiteY107" fmla="*/ 65916 h 2410201"/>
                <a:gd name="connsiteX108" fmla="*/ 1209600 w 1617129"/>
                <a:gd name="connsiteY108" fmla="*/ 73012 h 2410201"/>
                <a:gd name="connsiteX109" fmla="*/ 1113568 w 1617129"/>
                <a:gd name="connsiteY109" fmla="*/ 32680 h 2410201"/>
                <a:gd name="connsiteX110" fmla="*/ 999519 w 1617129"/>
                <a:gd name="connsiteY110" fmla="*/ 18674 h 2410201"/>
                <a:gd name="connsiteX111" fmla="*/ 999519 w 1617129"/>
                <a:gd name="connsiteY111" fmla="*/ 0 h 2410201"/>
                <a:gd name="connsiteX112" fmla="*/ 1139240 w 1617129"/>
                <a:gd name="connsiteY112" fmla="*/ 21164 h 2410201"/>
                <a:gd name="connsiteX113" fmla="*/ 1246062 w 1617129"/>
                <a:gd name="connsiteY113" fmla="*/ 76955 h 2410201"/>
                <a:gd name="connsiteX114" fmla="*/ 1246682 w 1617129"/>
                <a:gd name="connsiteY114" fmla="*/ 77022 h 2410201"/>
                <a:gd name="connsiteX115" fmla="*/ 1489336 w 1617129"/>
                <a:gd name="connsiteY115" fmla="*/ 237996 h 2410201"/>
                <a:gd name="connsiteX116" fmla="*/ 1549182 w 1617129"/>
                <a:gd name="connsiteY116" fmla="*/ 1124584 h 2410201"/>
                <a:gd name="connsiteX117" fmla="*/ 894304 w 1617129"/>
                <a:gd name="connsiteY117" fmla="*/ 2392731 h 2410201"/>
                <a:gd name="connsiteX118" fmla="*/ 888989 w 1617129"/>
                <a:gd name="connsiteY118" fmla="*/ 2401993 h 2410201"/>
                <a:gd name="connsiteX119" fmla="*/ 889983 w 1617129"/>
                <a:gd name="connsiteY119" fmla="*/ 2406466 h 2410201"/>
                <a:gd name="connsiteX120" fmla="*/ 882514 w 1617129"/>
                <a:gd name="connsiteY120" fmla="*/ 2410201 h 2410201"/>
                <a:gd name="connsiteX121" fmla="*/ 880373 w 1617129"/>
                <a:gd name="connsiteY121" fmla="*/ 2409487 h 2410201"/>
                <a:gd name="connsiteX122" fmla="*/ 879663 w 1617129"/>
                <a:gd name="connsiteY122" fmla="*/ 2410197 h 2410201"/>
                <a:gd name="connsiteX123" fmla="*/ 873429 w 1617129"/>
                <a:gd name="connsiteY123" fmla="*/ 2407703 h 2410201"/>
                <a:gd name="connsiteX124" fmla="*/ 870619 w 1617129"/>
                <a:gd name="connsiteY124" fmla="*/ 2405119 h 2410201"/>
                <a:gd name="connsiteX125" fmla="*/ 733147 w 1617129"/>
                <a:gd name="connsiteY125" fmla="*/ 2340484 h 2410201"/>
                <a:gd name="connsiteX126" fmla="*/ 730657 w 1617129"/>
                <a:gd name="connsiteY126" fmla="*/ 2339240 h 2410201"/>
                <a:gd name="connsiteX127" fmla="*/ 232765 w 1617129"/>
                <a:gd name="connsiteY127" fmla="*/ 1909736 h 2410201"/>
                <a:gd name="connsiteX128" fmla="*/ 0 w 1617129"/>
                <a:gd name="connsiteY128" fmla="*/ 1350758 h 2410201"/>
                <a:gd name="connsiteX129" fmla="*/ 307449 w 1617129"/>
                <a:gd name="connsiteY129" fmla="*/ 431994 h 2410201"/>
                <a:gd name="connsiteX130" fmla="*/ 999519 w 1617129"/>
                <a:gd name="connsiteY130" fmla="*/ 0 h 241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617129" h="2410201">
                  <a:moveTo>
                    <a:pt x="970704" y="698580"/>
                  </a:moveTo>
                  <a:cubicBezTo>
                    <a:pt x="792564" y="698580"/>
                    <a:pt x="610688" y="946522"/>
                    <a:pt x="610688" y="1190725"/>
                  </a:cubicBezTo>
                  <a:cubicBezTo>
                    <a:pt x="610688" y="1280433"/>
                    <a:pt x="639340" y="1351451"/>
                    <a:pt x="690415" y="1388829"/>
                  </a:cubicBezTo>
                  <a:cubicBezTo>
                    <a:pt x="731524" y="1417486"/>
                    <a:pt x="783844" y="1422470"/>
                    <a:pt x="838656" y="1405026"/>
                  </a:cubicBezTo>
                  <a:cubicBezTo>
                    <a:pt x="952018" y="1365156"/>
                    <a:pt x="1062887" y="1231841"/>
                    <a:pt x="1111470" y="1077345"/>
                  </a:cubicBezTo>
                  <a:cubicBezTo>
                    <a:pt x="1150088" y="950260"/>
                    <a:pt x="1142614" y="828158"/>
                    <a:pt x="1091540" y="757139"/>
                  </a:cubicBezTo>
                  <a:cubicBezTo>
                    <a:pt x="1061642" y="718515"/>
                    <a:pt x="1021778" y="698580"/>
                    <a:pt x="970704" y="698580"/>
                  </a:cubicBezTo>
                  <a:close/>
                  <a:moveTo>
                    <a:pt x="848233" y="632712"/>
                  </a:moveTo>
                  <a:cubicBezTo>
                    <a:pt x="669620" y="632712"/>
                    <a:pt x="488526" y="882557"/>
                    <a:pt x="488526" y="1126155"/>
                  </a:cubicBezTo>
                  <a:cubicBezTo>
                    <a:pt x="488526" y="1217973"/>
                    <a:pt x="552094" y="1288271"/>
                    <a:pt x="603158" y="1329635"/>
                  </a:cubicBezTo>
                  <a:lnTo>
                    <a:pt x="636165" y="1353180"/>
                  </a:lnTo>
                  <a:lnTo>
                    <a:pt x="615827" y="1317188"/>
                  </a:lnTo>
                  <a:cubicBezTo>
                    <a:pt x="601034" y="1281367"/>
                    <a:pt x="593248" y="1238694"/>
                    <a:pt x="593248" y="1190725"/>
                  </a:cubicBezTo>
                  <a:cubicBezTo>
                    <a:pt x="593248" y="937800"/>
                    <a:pt x="783844" y="681137"/>
                    <a:pt x="970704" y="681137"/>
                  </a:cubicBezTo>
                  <a:lnTo>
                    <a:pt x="986044" y="684495"/>
                  </a:lnTo>
                  <a:lnTo>
                    <a:pt x="963861" y="671917"/>
                  </a:lnTo>
                  <a:cubicBezTo>
                    <a:pt x="926594" y="652080"/>
                    <a:pt x="881723" y="632712"/>
                    <a:pt x="848233" y="632712"/>
                  </a:cubicBezTo>
                  <a:close/>
                  <a:moveTo>
                    <a:pt x="848233" y="615223"/>
                  </a:moveTo>
                  <a:cubicBezTo>
                    <a:pt x="912267" y="615223"/>
                    <a:pt x="1009540" y="676434"/>
                    <a:pt x="1036181" y="695086"/>
                  </a:cubicBezTo>
                  <a:lnTo>
                    <a:pt x="1036900" y="695625"/>
                  </a:lnTo>
                  <a:lnTo>
                    <a:pt x="1046849" y="697802"/>
                  </a:lnTo>
                  <a:cubicBezTo>
                    <a:pt x="1069427" y="708859"/>
                    <a:pt x="1089048" y="725368"/>
                    <a:pt x="1105242" y="747172"/>
                  </a:cubicBezTo>
                  <a:cubicBezTo>
                    <a:pt x="1160054" y="821928"/>
                    <a:pt x="1168774" y="950260"/>
                    <a:pt x="1127666" y="1082329"/>
                  </a:cubicBezTo>
                  <a:cubicBezTo>
                    <a:pt x="1079082" y="1241809"/>
                    <a:pt x="961983" y="1380108"/>
                    <a:pt x="844885" y="1419978"/>
                  </a:cubicBezTo>
                  <a:cubicBezTo>
                    <a:pt x="821216" y="1428699"/>
                    <a:pt x="798793" y="1432437"/>
                    <a:pt x="777616" y="1432437"/>
                  </a:cubicBezTo>
                  <a:cubicBezTo>
                    <a:pt x="741490" y="1432437"/>
                    <a:pt x="709101" y="1421224"/>
                    <a:pt x="680449" y="1402535"/>
                  </a:cubicBezTo>
                  <a:lnTo>
                    <a:pt x="665075" y="1387295"/>
                  </a:lnTo>
                  <a:lnTo>
                    <a:pt x="663418" y="1388492"/>
                  </a:lnTo>
                  <a:lnTo>
                    <a:pt x="662178" y="1388492"/>
                  </a:lnTo>
                  <a:cubicBezTo>
                    <a:pt x="660937" y="1388492"/>
                    <a:pt x="659697" y="1388492"/>
                    <a:pt x="658456" y="1388492"/>
                  </a:cubicBezTo>
                  <a:cubicBezTo>
                    <a:pt x="651014" y="1383495"/>
                    <a:pt x="472401" y="1289803"/>
                    <a:pt x="472401" y="1126155"/>
                  </a:cubicBezTo>
                  <a:cubicBezTo>
                    <a:pt x="472401" y="872563"/>
                    <a:pt x="660937" y="615223"/>
                    <a:pt x="848233" y="615223"/>
                  </a:cubicBezTo>
                  <a:close/>
                  <a:moveTo>
                    <a:pt x="1268372" y="369960"/>
                  </a:moveTo>
                  <a:lnTo>
                    <a:pt x="1275026" y="389498"/>
                  </a:lnTo>
                  <a:lnTo>
                    <a:pt x="1282086" y="403575"/>
                  </a:lnTo>
                  <a:cubicBezTo>
                    <a:pt x="1291182" y="425640"/>
                    <a:pt x="1298980" y="448996"/>
                    <a:pt x="1305470" y="473456"/>
                  </a:cubicBezTo>
                  <a:lnTo>
                    <a:pt x="1308194" y="486876"/>
                  </a:lnTo>
                  <a:lnTo>
                    <a:pt x="1312680" y="500044"/>
                  </a:lnTo>
                  <a:lnTo>
                    <a:pt x="1314834" y="519582"/>
                  </a:lnTo>
                  <a:lnTo>
                    <a:pt x="1321002" y="549962"/>
                  </a:lnTo>
                  <a:cubicBezTo>
                    <a:pt x="1324862" y="576442"/>
                    <a:pt x="1327402" y="603840"/>
                    <a:pt x="1328608" y="631967"/>
                  </a:cubicBezTo>
                  <a:lnTo>
                    <a:pt x="1328554" y="643983"/>
                  </a:lnTo>
                  <a:lnTo>
                    <a:pt x="1329422" y="651854"/>
                  </a:lnTo>
                  <a:lnTo>
                    <a:pt x="1328454" y="666115"/>
                  </a:lnTo>
                  <a:lnTo>
                    <a:pt x="1328216" y="718348"/>
                  </a:lnTo>
                  <a:cubicBezTo>
                    <a:pt x="1326744" y="747747"/>
                    <a:pt x="1323928" y="777688"/>
                    <a:pt x="1319754" y="807983"/>
                  </a:cubicBezTo>
                  <a:lnTo>
                    <a:pt x="1318260" y="816234"/>
                  </a:lnTo>
                  <a:lnTo>
                    <a:pt x="1318130" y="818147"/>
                  </a:lnTo>
                  <a:lnTo>
                    <a:pt x="1317104" y="822624"/>
                  </a:lnTo>
                  <a:lnTo>
                    <a:pt x="1303148" y="899748"/>
                  </a:lnTo>
                  <a:cubicBezTo>
                    <a:pt x="1296246" y="930567"/>
                    <a:pt x="1287976" y="961553"/>
                    <a:pt x="1278324" y="992520"/>
                  </a:cubicBezTo>
                  <a:cubicBezTo>
                    <a:pt x="1177442" y="1316192"/>
                    <a:pt x="939564" y="1601273"/>
                    <a:pt x="700440" y="1683436"/>
                  </a:cubicBezTo>
                  <a:cubicBezTo>
                    <a:pt x="654358" y="1699620"/>
                    <a:pt x="607032" y="1707089"/>
                    <a:pt x="563441" y="1707089"/>
                  </a:cubicBezTo>
                  <a:lnTo>
                    <a:pt x="556685" y="1706227"/>
                  </a:lnTo>
                  <a:lnTo>
                    <a:pt x="556648" y="1706230"/>
                  </a:lnTo>
                  <a:cubicBezTo>
                    <a:pt x="533443" y="1705762"/>
                    <a:pt x="510783" y="1703115"/>
                    <a:pt x="488941" y="1698248"/>
                  </a:cubicBezTo>
                  <a:lnTo>
                    <a:pt x="485795" y="1697181"/>
                  </a:lnTo>
                  <a:lnTo>
                    <a:pt x="475638" y="1695885"/>
                  </a:lnTo>
                  <a:lnTo>
                    <a:pt x="448542" y="1684547"/>
                  </a:lnTo>
                  <a:lnTo>
                    <a:pt x="426139" y="1676950"/>
                  </a:lnTo>
                  <a:cubicBezTo>
                    <a:pt x="514599" y="1799052"/>
                    <a:pt x="656632" y="1838922"/>
                    <a:pt x="813616" y="1785347"/>
                  </a:cubicBezTo>
                  <a:cubicBezTo>
                    <a:pt x="1047846" y="1704361"/>
                    <a:pt x="1280830" y="1425270"/>
                    <a:pt x="1380504" y="1105064"/>
                  </a:cubicBezTo>
                  <a:cubicBezTo>
                    <a:pt x="1430340" y="945584"/>
                    <a:pt x="1444044" y="782366"/>
                    <a:pt x="1420372" y="646558"/>
                  </a:cubicBezTo>
                  <a:cubicBezTo>
                    <a:pt x="1397946" y="520718"/>
                    <a:pt x="1344372" y="426027"/>
                    <a:pt x="1268372" y="369960"/>
                  </a:cubicBezTo>
                  <a:close/>
                  <a:moveTo>
                    <a:pt x="1084034" y="314051"/>
                  </a:moveTo>
                  <a:cubicBezTo>
                    <a:pt x="710403" y="314051"/>
                    <a:pt x="330544" y="829438"/>
                    <a:pt x="330544" y="1336110"/>
                  </a:cubicBezTo>
                  <a:cubicBezTo>
                    <a:pt x="330544" y="1428544"/>
                    <a:pt x="345256" y="1512574"/>
                    <a:pt x="373628" y="1582950"/>
                  </a:cubicBezTo>
                  <a:lnTo>
                    <a:pt x="406304" y="1648157"/>
                  </a:lnTo>
                  <a:lnTo>
                    <a:pt x="469045" y="1675022"/>
                  </a:lnTo>
                  <a:cubicBezTo>
                    <a:pt x="537726" y="1695405"/>
                    <a:pt x="615517" y="1692836"/>
                    <a:pt x="694009" y="1665736"/>
                  </a:cubicBezTo>
                  <a:cubicBezTo>
                    <a:pt x="929485" y="1585996"/>
                    <a:pt x="1162470" y="1306906"/>
                    <a:pt x="1260896" y="986700"/>
                  </a:cubicBezTo>
                  <a:cubicBezTo>
                    <a:pt x="1279896" y="925649"/>
                    <a:pt x="1293602" y="864598"/>
                    <a:pt x="1302050" y="805026"/>
                  </a:cubicBezTo>
                  <a:lnTo>
                    <a:pt x="1310782" y="717006"/>
                  </a:lnTo>
                  <a:lnTo>
                    <a:pt x="1311638" y="634923"/>
                  </a:lnTo>
                  <a:cubicBezTo>
                    <a:pt x="1307590" y="525061"/>
                    <a:pt x="1282682" y="426715"/>
                    <a:pt x="1237224" y="351399"/>
                  </a:cubicBezTo>
                  <a:cubicBezTo>
                    <a:pt x="1192388" y="326500"/>
                    <a:pt x="1141326" y="314051"/>
                    <a:pt x="1084034" y="314051"/>
                  </a:cubicBezTo>
                  <a:close/>
                  <a:moveTo>
                    <a:pt x="1084034" y="296623"/>
                  </a:moveTo>
                  <a:cubicBezTo>
                    <a:pt x="1114548" y="296623"/>
                    <a:pt x="1143504" y="300046"/>
                    <a:pt x="1170904" y="306893"/>
                  </a:cubicBezTo>
                  <a:lnTo>
                    <a:pt x="1245708" y="336623"/>
                  </a:lnTo>
                  <a:lnTo>
                    <a:pt x="1248438" y="336319"/>
                  </a:lnTo>
                  <a:cubicBezTo>
                    <a:pt x="1442798" y="447208"/>
                    <a:pt x="1503848" y="764922"/>
                    <a:pt x="1397946" y="1110048"/>
                  </a:cubicBezTo>
                  <a:cubicBezTo>
                    <a:pt x="1295782" y="1435238"/>
                    <a:pt x="1057814" y="1720558"/>
                    <a:pt x="818600" y="1801544"/>
                  </a:cubicBezTo>
                  <a:cubicBezTo>
                    <a:pt x="771255" y="1818987"/>
                    <a:pt x="725157" y="1826463"/>
                    <a:pt x="681550" y="1826463"/>
                  </a:cubicBezTo>
                  <a:cubicBezTo>
                    <a:pt x="561943" y="1826463"/>
                    <a:pt x="458533" y="1767904"/>
                    <a:pt x="391254" y="1659507"/>
                  </a:cubicBezTo>
                  <a:lnTo>
                    <a:pt x="391287" y="1659210"/>
                  </a:lnTo>
                  <a:lnTo>
                    <a:pt x="357769" y="1591528"/>
                  </a:lnTo>
                  <a:cubicBezTo>
                    <a:pt x="328521" y="1518643"/>
                    <a:pt x="313108" y="1432279"/>
                    <a:pt x="313108" y="1336110"/>
                  </a:cubicBezTo>
                  <a:cubicBezTo>
                    <a:pt x="313108" y="1093356"/>
                    <a:pt x="400289" y="836908"/>
                    <a:pt x="549741" y="629010"/>
                  </a:cubicBezTo>
                  <a:cubicBezTo>
                    <a:pt x="704176" y="417378"/>
                    <a:pt x="898464" y="296623"/>
                    <a:pt x="1084034" y="296623"/>
                  </a:cubicBezTo>
                  <a:close/>
                  <a:moveTo>
                    <a:pt x="1143980" y="83374"/>
                  </a:moveTo>
                  <a:cubicBezTo>
                    <a:pt x="908339" y="83374"/>
                    <a:pt x="661477" y="237996"/>
                    <a:pt x="464486" y="508586"/>
                  </a:cubicBezTo>
                  <a:cubicBezTo>
                    <a:pt x="271236" y="775435"/>
                    <a:pt x="160273" y="1105879"/>
                    <a:pt x="160273" y="1417619"/>
                  </a:cubicBezTo>
                  <a:cubicBezTo>
                    <a:pt x="160273" y="1669504"/>
                    <a:pt x="240067" y="1864029"/>
                    <a:pt x="384693" y="1963786"/>
                  </a:cubicBezTo>
                  <a:cubicBezTo>
                    <a:pt x="489422" y="2037357"/>
                    <a:pt x="822311" y="2336627"/>
                    <a:pt x="877169" y="2387752"/>
                  </a:cubicBezTo>
                  <a:cubicBezTo>
                    <a:pt x="935768" y="2287995"/>
                    <a:pt x="1438218" y="1423853"/>
                    <a:pt x="1532974" y="1119596"/>
                  </a:cubicBezTo>
                  <a:cubicBezTo>
                    <a:pt x="1640196" y="775435"/>
                    <a:pt x="1616508" y="442498"/>
                    <a:pt x="1475622" y="247972"/>
                  </a:cubicBezTo>
                  <a:cubicBezTo>
                    <a:pt x="1395828" y="140734"/>
                    <a:pt x="1281124" y="83374"/>
                    <a:pt x="1143980" y="83374"/>
                  </a:cubicBezTo>
                  <a:close/>
                  <a:moveTo>
                    <a:pt x="999519" y="18674"/>
                  </a:moveTo>
                  <a:cubicBezTo>
                    <a:pt x="764265" y="18674"/>
                    <a:pt x="517808" y="173047"/>
                    <a:pt x="322385" y="441953"/>
                  </a:cubicBezTo>
                  <a:cubicBezTo>
                    <a:pt x="129452" y="708370"/>
                    <a:pt x="17426" y="1039524"/>
                    <a:pt x="17426" y="1350758"/>
                  </a:cubicBezTo>
                  <a:cubicBezTo>
                    <a:pt x="17426" y="1600991"/>
                    <a:pt x="98334" y="1795201"/>
                    <a:pt x="242723" y="1896041"/>
                  </a:cubicBezTo>
                  <a:cubicBezTo>
                    <a:pt x="352259" y="1973228"/>
                    <a:pt x="719455" y="2305626"/>
                    <a:pt x="740615" y="2325545"/>
                  </a:cubicBezTo>
                  <a:lnTo>
                    <a:pt x="826176" y="2364863"/>
                  </a:lnTo>
                  <a:lnTo>
                    <a:pt x="809882" y="2350148"/>
                  </a:lnTo>
                  <a:cubicBezTo>
                    <a:pt x="695686" y="2247391"/>
                    <a:pt x="459811" y="2037669"/>
                    <a:pt x="374718" y="1978750"/>
                  </a:cubicBezTo>
                  <a:cubicBezTo>
                    <a:pt x="225105" y="1874005"/>
                    <a:pt x="142818" y="1675739"/>
                    <a:pt x="142818" y="1417619"/>
                  </a:cubicBezTo>
                  <a:cubicBezTo>
                    <a:pt x="142818" y="1103385"/>
                    <a:pt x="255028" y="767954"/>
                    <a:pt x="450772" y="497364"/>
                  </a:cubicBezTo>
                  <a:cubicBezTo>
                    <a:pt x="650256" y="223033"/>
                    <a:pt x="903352" y="65916"/>
                    <a:pt x="1143980" y="65916"/>
                  </a:cubicBezTo>
                  <a:lnTo>
                    <a:pt x="1209600" y="73012"/>
                  </a:lnTo>
                  <a:lnTo>
                    <a:pt x="1113568" y="32680"/>
                  </a:lnTo>
                  <a:cubicBezTo>
                    <a:pt x="1077937" y="23343"/>
                    <a:pt x="1039972" y="18674"/>
                    <a:pt x="999519" y="18674"/>
                  </a:cubicBezTo>
                  <a:close/>
                  <a:moveTo>
                    <a:pt x="999519" y="0"/>
                  </a:moveTo>
                  <a:cubicBezTo>
                    <a:pt x="1049309" y="0"/>
                    <a:pt x="1095986" y="7159"/>
                    <a:pt x="1139240" y="21164"/>
                  </a:cubicBezTo>
                  <a:lnTo>
                    <a:pt x="1246062" y="76955"/>
                  </a:lnTo>
                  <a:lnTo>
                    <a:pt x="1246682" y="77022"/>
                  </a:lnTo>
                  <a:cubicBezTo>
                    <a:pt x="1344398" y="99117"/>
                    <a:pt x="1426686" y="153827"/>
                    <a:pt x="1489336" y="237996"/>
                  </a:cubicBezTo>
                  <a:cubicBezTo>
                    <a:pt x="1635210" y="436263"/>
                    <a:pt x="1657652" y="775435"/>
                    <a:pt x="1549182" y="1124584"/>
                  </a:cubicBezTo>
                  <a:cubicBezTo>
                    <a:pt x="1455674" y="1427360"/>
                    <a:pt x="960007" y="2279212"/>
                    <a:pt x="894304" y="2392731"/>
                  </a:cubicBezTo>
                  <a:lnTo>
                    <a:pt x="888989" y="2401993"/>
                  </a:lnTo>
                  <a:lnTo>
                    <a:pt x="889983" y="2406466"/>
                  </a:lnTo>
                  <a:cubicBezTo>
                    <a:pt x="887493" y="2408956"/>
                    <a:pt x="886248" y="2410201"/>
                    <a:pt x="882514" y="2410201"/>
                  </a:cubicBezTo>
                  <a:lnTo>
                    <a:pt x="880373" y="2409487"/>
                  </a:lnTo>
                  <a:lnTo>
                    <a:pt x="879663" y="2410197"/>
                  </a:lnTo>
                  <a:cubicBezTo>
                    <a:pt x="877169" y="2410197"/>
                    <a:pt x="875922" y="2408950"/>
                    <a:pt x="873429" y="2407703"/>
                  </a:cubicBezTo>
                  <a:lnTo>
                    <a:pt x="870619" y="2405119"/>
                  </a:lnTo>
                  <a:lnTo>
                    <a:pt x="733147" y="2340484"/>
                  </a:lnTo>
                  <a:cubicBezTo>
                    <a:pt x="731902" y="2339240"/>
                    <a:pt x="730657" y="2339240"/>
                    <a:pt x="730657" y="2339240"/>
                  </a:cubicBezTo>
                  <a:cubicBezTo>
                    <a:pt x="726923" y="2335505"/>
                    <a:pt x="344790" y="1988167"/>
                    <a:pt x="232765" y="1909736"/>
                  </a:cubicBezTo>
                  <a:cubicBezTo>
                    <a:pt x="82152" y="1806406"/>
                    <a:pt x="0" y="1607216"/>
                    <a:pt x="0" y="1350758"/>
                  </a:cubicBezTo>
                  <a:cubicBezTo>
                    <a:pt x="0" y="1035789"/>
                    <a:pt x="112026" y="700901"/>
                    <a:pt x="307449" y="431994"/>
                  </a:cubicBezTo>
                  <a:cubicBezTo>
                    <a:pt x="507850" y="158107"/>
                    <a:pt x="759286" y="0"/>
                    <a:pt x="999519" y="0"/>
                  </a:cubicBezTo>
                  <a:close/>
                </a:path>
              </a:pathLst>
            </a:custGeom>
            <a:solidFill>
              <a:schemeClr val="tx2"/>
            </a:solidFill>
            <a:ln>
              <a:noFill/>
            </a:ln>
            <a:effectLst/>
          </p:spPr>
          <p:txBody>
            <a:bodyPr wrap="square" anchor="ctr">
              <a:noAutofit/>
            </a:bodyPr>
            <a:lstStyle/>
            <a:p>
              <a:endParaRPr lang="en-US" sz="1350" dirty="0">
                <a:latin typeface="+mj-lt"/>
                <a:cs typeface="+mj-cs"/>
              </a:endParaRPr>
            </a:p>
          </p:txBody>
        </p:sp>
        <p:sp>
          <p:nvSpPr>
            <p:cNvPr id="10" name="Freeform 9">
              <a:extLst>
                <a:ext uri="{FF2B5EF4-FFF2-40B4-BE49-F238E27FC236}">
                  <a16:creationId xmlns:a16="http://schemas.microsoft.com/office/drawing/2014/main" xmlns="" id="{AF454619-1C8D-8809-A596-A983DFBFC7BE}"/>
                </a:ext>
              </a:extLst>
            </p:cNvPr>
            <p:cNvSpPr>
              <a:spLocks noChangeArrowheads="1"/>
            </p:cNvSpPr>
            <p:nvPr/>
          </p:nvSpPr>
          <p:spPr bwMode="auto">
            <a:xfrm>
              <a:off x="11409107" y="6943221"/>
              <a:ext cx="1426937" cy="2344292"/>
            </a:xfrm>
            <a:custGeom>
              <a:avLst/>
              <a:gdLst>
                <a:gd name="connsiteX0" fmla="*/ 393049 w 1426937"/>
                <a:gd name="connsiteY0" fmla="*/ 1985649 h 2344292"/>
                <a:gd name="connsiteX1" fmla="*/ 426424 w 1426937"/>
                <a:gd name="connsiteY1" fmla="*/ 2011167 h 2344292"/>
                <a:gd name="connsiteX2" fmla="*/ 498257 w 1426937"/>
                <a:gd name="connsiteY2" fmla="*/ 2070540 h 2344292"/>
                <a:gd name="connsiteX3" fmla="*/ 529305 w 1426937"/>
                <a:gd name="connsiteY3" fmla="*/ 2097133 h 2344292"/>
                <a:gd name="connsiteX4" fmla="*/ 778766 w 1426937"/>
                <a:gd name="connsiteY4" fmla="*/ 2344292 h 2344292"/>
                <a:gd name="connsiteX5" fmla="*/ 732547 w 1426937"/>
                <a:gd name="connsiteY5" fmla="*/ 2322015 h 2344292"/>
                <a:gd name="connsiteX6" fmla="*/ 510854 w 1426937"/>
                <a:gd name="connsiteY6" fmla="*/ 1702845 h 2344292"/>
                <a:gd name="connsiteX7" fmla="*/ 538505 w 1426937"/>
                <a:gd name="connsiteY7" fmla="*/ 1705286 h 2344292"/>
                <a:gd name="connsiteX8" fmla="*/ 657907 w 1426937"/>
                <a:gd name="connsiteY8" fmla="*/ 1822472 h 2344292"/>
                <a:gd name="connsiteX9" fmla="*/ 631513 w 1426937"/>
                <a:gd name="connsiteY9" fmla="*/ 1820031 h 2344292"/>
                <a:gd name="connsiteX10" fmla="*/ 631028 w 1426937"/>
                <a:gd name="connsiteY10" fmla="*/ 1697351 h 2344292"/>
                <a:gd name="connsiteX11" fmla="*/ 751296 w 1426937"/>
                <a:gd name="connsiteY11" fmla="*/ 1818639 h 2344292"/>
                <a:gd name="connsiteX12" fmla="*/ 729999 w 1426937"/>
                <a:gd name="connsiteY12" fmla="*/ 1822430 h 2344292"/>
                <a:gd name="connsiteX13" fmla="*/ 609730 w 1426937"/>
                <a:gd name="connsiteY13" fmla="*/ 1701141 h 2344292"/>
                <a:gd name="connsiteX14" fmla="*/ 631028 w 1426937"/>
                <a:gd name="connsiteY14" fmla="*/ 1697351 h 2344292"/>
                <a:gd name="connsiteX15" fmla="*/ 710681 w 1426937"/>
                <a:gd name="connsiteY15" fmla="*/ 1675379 h 2344292"/>
                <a:gd name="connsiteX16" fmla="*/ 828213 w 1426937"/>
                <a:gd name="connsiteY16" fmla="*/ 1794289 h 2344292"/>
                <a:gd name="connsiteX17" fmla="*/ 810892 w 1426937"/>
                <a:gd name="connsiteY17" fmla="*/ 1800482 h 2344292"/>
                <a:gd name="connsiteX18" fmla="*/ 692123 w 1426937"/>
                <a:gd name="connsiteY18" fmla="*/ 1682811 h 2344292"/>
                <a:gd name="connsiteX19" fmla="*/ 710681 w 1426937"/>
                <a:gd name="connsiteY19" fmla="*/ 1675379 h 2344292"/>
                <a:gd name="connsiteX20" fmla="*/ 384512 w 1426937"/>
                <a:gd name="connsiteY20" fmla="*/ 1664392 h 2344292"/>
                <a:gd name="connsiteX21" fmla="*/ 395705 w 1426937"/>
                <a:gd name="connsiteY21" fmla="*/ 1670585 h 2344292"/>
                <a:gd name="connsiteX22" fmla="*/ 515101 w 1426937"/>
                <a:gd name="connsiteY22" fmla="*/ 1789495 h 2344292"/>
                <a:gd name="connsiteX23" fmla="*/ 384512 w 1426937"/>
                <a:gd name="connsiteY23" fmla="*/ 1664392 h 2344292"/>
                <a:gd name="connsiteX24" fmla="*/ 774418 w 1426937"/>
                <a:gd name="connsiteY24" fmla="*/ 1636928 h 2344292"/>
                <a:gd name="connsiteX25" fmla="*/ 894107 w 1426937"/>
                <a:gd name="connsiteY25" fmla="*/ 1758620 h 2344292"/>
                <a:gd name="connsiteX26" fmla="*/ 878989 w 1426937"/>
                <a:gd name="connsiteY26" fmla="*/ 1767493 h 2344292"/>
                <a:gd name="connsiteX27" fmla="*/ 758040 w 1426937"/>
                <a:gd name="connsiteY27" fmla="*/ 1647069 h 2344292"/>
                <a:gd name="connsiteX28" fmla="*/ 774418 w 1426937"/>
                <a:gd name="connsiteY28" fmla="*/ 1636928 h 2344292"/>
                <a:gd name="connsiteX29" fmla="*/ 32961 w 1426937"/>
                <a:gd name="connsiteY29" fmla="*/ 1603968 h 2344292"/>
                <a:gd name="connsiteX30" fmla="*/ 233362 w 1426937"/>
                <a:gd name="connsiteY30" fmla="*/ 1806225 h 2344292"/>
                <a:gd name="connsiteX31" fmla="*/ 236688 w 1426937"/>
                <a:gd name="connsiteY31" fmla="*/ 1811219 h 2344292"/>
                <a:gd name="connsiteX32" fmla="*/ 271354 w 1426937"/>
                <a:gd name="connsiteY32" fmla="*/ 1869694 h 2344292"/>
                <a:gd name="connsiteX33" fmla="*/ 44164 w 1426937"/>
                <a:gd name="connsiteY33" fmla="*/ 1640399 h 2344292"/>
                <a:gd name="connsiteX34" fmla="*/ 32961 w 1426937"/>
                <a:gd name="connsiteY34" fmla="*/ 1603968 h 2344292"/>
                <a:gd name="connsiteX35" fmla="*/ 839077 w 1426937"/>
                <a:gd name="connsiteY35" fmla="*/ 1598475 h 2344292"/>
                <a:gd name="connsiteX36" fmla="*/ 960025 w 1426937"/>
                <a:gd name="connsiteY36" fmla="*/ 1719008 h 2344292"/>
                <a:gd name="connsiteX37" fmla="*/ 944907 w 1426937"/>
                <a:gd name="connsiteY37" fmla="*/ 1729052 h 2344292"/>
                <a:gd name="connsiteX38" fmla="*/ 823958 w 1426937"/>
                <a:gd name="connsiteY38" fmla="*/ 1608519 h 2344292"/>
                <a:gd name="connsiteX39" fmla="*/ 839077 w 1426937"/>
                <a:gd name="connsiteY39" fmla="*/ 1598475 h 2344292"/>
                <a:gd name="connsiteX40" fmla="*/ 897809 w 1426937"/>
                <a:gd name="connsiteY40" fmla="*/ 1554531 h 2344292"/>
                <a:gd name="connsiteX41" fmla="*/ 1014994 w 1426937"/>
                <a:gd name="connsiteY41" fmla="*/ 1673927 h 2344292"/>
                <a:gd name="connsiteX42" fmla="*/ 1001567 w 1426937"/>
                <a:gd name="connsiteY42" fmla="*/ 1685120 h 2344292"/>
                <a:gd name="connsiteX43" fmla="*/ 884382 w 1426937"/>
                <a:gd name="connsiteY43" fmla="*/ 1565724 h 2344292"/>
                <a:gd name="connsiteX44" fmla="*/ 897809 w 1426937"/>
                <a:gd name="connsiteY44" fmla="*/ 1554531 h 2344292"/>
                <a:gd name="connsiteX45" fmla="*/ 951750 w 1426937"/>
                <a:gd name="connsiteY45" fmla="*/ 1505095 h 2344292"/>
                <a:gd name="connsiteX46" fmla="*/ 1069902 w 1426937"/>
                <a:gd name="connsiteY46" fmla="*/ 1624491 h 2344292"/>
                <a:gd name="connsiteX47" fmla="*/ 1057465 w 1426937"/>
                <a:gd name="connsiteY47" fmla="*/ 1635684 h 2344292"/>
                <a:gd name="connsiteX48" fmla="*/ 939313 w 1426937"/>
                <a:gd name="connsiteY48" fmla="*/ 1516288 h 2344292"/>
                <a:gd name="connsiteX49" fmla="*/ 951750 w 1426937"/>
                <a:gd name="connsiteY49" fmla="*/ 1505095 h 2344292"/>
                <a:gd name="connsiteX50" fmla="*/ 5495 w 1426937"/>
                <a:gd name="connsiteY50" fmla="*/ 1477626 h 2344292"/>
                <a:gd name="connsiteX51" fmla="*/ 167445 w 1426937"/>
                <a:gd name="connsiteY51" fmla="*/ 1638047 h 2344292"/>
                <a:gd name="connsiteX52" fmla="*/ 174973 w 1426937"/>
                <a:gd name="connsiteY52" fmla="*/ 1669136 h 2344292"/>
                <a:gd name="connsiteX53" fmla="*/ 10517 w 1426937"/>
                <a:gd name="connsiteY53" fmla="*/ 1506231 h 2344292"/>
                <a:gd name="connsiteX54" fmla="*/ 5495 w 1426937"/>
                <a:gd name="connsiteY54" fmla="*/ 1477626 h 2344292"/>
                <a:gd name="connsiteX55" fmla="*/ 999942 w 1426937"/>
                <a:gd name="connsiteY55" fmla="*/ 1455656 h 2344292"/>
                <a:gd name="connsiteX56" fmla="*/ 1119337 w 1426937"/>
                <a:gd name="connsiteY56" fmla="*/ 1572704 h 2344292"/>
                <a:gd name="connsiteX57" fmla="*/ 1108145 w 1426937"/>
                <a:gd name="connsiteY57" fmla="*/ 1586257 h 2344292"/>
                <a:gd name="connsiteX58" fmla="*/ 988749 w 1426937"/>
                <a:gd name="connsiteY58" fmla="*/ 1467977 h 2344292"/>
                <a:gd name="connsiteX59" fmla="*/ 999942 w 1426937"/>
                <a:gd name="connsiteY59" fmla="*/ 1455656 h 2344292"/>
                <a:gd name="connsiteX60" fmla="*/ 1043992 w 1426937"/>
                <a:gd name="connsiteY60" fmla="*/ 1400725 h 2344292"/>
                <a:gd name="connsiteX61" fmla="*/ 1163269 w 1426937"/>
                <a:gd name="connsiteY61" fmla="*/ 1517910 h 2344292"/>
                <a:gd name="connsiteX62" fmla="*/ 1153225 w 1426937"/>
                <a:gd name="connsiteY62" fmla="*/ 1531337 h 2344292"/>
                <a:gd name="connsiteX63" fmla="*/ 1032692 w 1426937"/>
                <a:gd name="connsiteY63" fmla="*/ 1414152 h 2344292"/>
                <a:gd name="connsiteX64" fmla="*/ 1043992 w 1426937"/>
                <a:gd name="connsiteY64" fmla="*/ 1400725 h 2344292"/>
                <a:gd name="connsiteX65" fmla="*/ 0 w 1426937"/>
                <a:gd name="connsiteY65" fmla="*/ 1367766 h 2344292"/>
                <a:gd name="connsiteX66" fmla="*/ 147408 w 1426937"/>
                <a:gd name="connsiteY66" fmla="*/ 1517566 h 2344292"/>
                <a:gd name="connsiteX67" fmla="*/ 151369 w 1426937"/>
                <a:gd name="connsiteY67" fmla="*/ 1546583 h 2344292"/>
                <a:gd name="connsiteX68" fmla="*/ 0 w 1426937"/>
                <a:gd name="connsiteY68" fmla="*/ 1394019 h 2344292"/>
                <a:gd name="connsiteX69" fmla="*/ 0 w 1426937"/>
                <a:gd name="connsiteY69" fmla="*/ 1367766 h 2344292"/>
                <a:gd name="connsiteX70" fmla="*/ 1087937 w 1426937"/>
                <a:gd name="connsiteY70" fmla="*/ 1340304 h 2344292"/>
                <a:gd name="connsiteX71" fmla="*/ 1207213 w 1426937"/>
                <a:gd name="connsiteY71" fmla="*/ 1456268 h 2344292"/>
                <a:gd name="connsiteX72" fmla="*/ 1197169 w 1426937"/>
                <a:gd name="connsiteY72" fmla="*/ 1470916 h 2344292"/>
                <a:gd name="connsiteX73" fmla="*/ 1076637 w 1426937"/>
                <a:gd name="connsiteY73" fmla="*/ 1353731 h 2344292"/>
                <a:gd name="connsiteX74" fmla="*/ 1087937 w 1426937"/>
                <a:gd name="connsiteY74" fmla="*/ 1340304 h 2344292"/>
                <a:gd name="connsiteX75" fmla="*/ 1129457 w 1426937"/>
                <a:gd name="connsiteY75" fmla="*/ 1279879 h 2344292"/>
                <a:gd name="connsiteX76" fmla="*/ 1251149 w 1426937"/>
                <a:gd name="connsiteY76" fmla="*/ 1400828 h 2344292"/>
                <a:gd name="connsiteX77" fmla="*/ 1242273 w 1426937"/>
                <a:gd name="connsiteY77" fmla="*/ 1415946 h 2344292"/>
                <a:gd name="connsiteX78" fmla="*/ 1120581 w 1426937"/>
                <a:gd name="connsiteY78" fmla="*/ 1294998 h 2344292"/>
                <a:gd name="connsiteX79" fmla="*/ 1129457 w 1426937"/>
                <a:gd name="connsiteY79" fmla="*/ 1279879 h 2344292"/>
                <a:gd name="connsiteX80" fmla="*/ 1259 w 1426937"/>
                <a:gd name="connsiteY80" fmla="*/ 1268893 h 2344292"/>
                <a:gd name="connsiteX81" fmla="*/ 143091 w 1426937"/>
                <a:gd name="connsiteY81" fmla="*/ 1411413 h 2344292"/>
                <a:gd name="connsiteX82" fmla="*/ 142822 w 1426937"/>
                <a:gd name="connsiteY82" fmla="*/ 1417273 h 2344292"/>
                <a:gd name="connsiteX83" fmla="*/ 143561 w 1426937"/>
                <a:gd name="connsiteY83" fmla="*/ 1434472 h 2344292"/>
                <a:gd name="connsiteX84" fmla="*/ 2 w 1426937"/>
                <a:gd name="connsiteY84" fmla="*/ 1292683 h 2344292"/>
                <a:gd name="connsiteX85" fmla="*/ 1259 w 1426937"/>
                <a:gd name="connsiteY85" fmla="*/ 1268893 h 2344292"/>
                <a:gd name="connsiteX86" fmla="*/ 1167621 w 1426937"/>
                <a:gd name="connsiteY86" fmla="*/ 1213962 h 2344292"/>
                <a:gd name="connsiteX87" fmla="*/ 1284145 w 1426937"/>
                <a:gd name="connsiteY87" fmla="*/ 1333651 h 2344292"/>
                <a:gd name="connsiteX88" fmla="*/ 1275561 w 1426937"/>
                <a:gd name="connsiteY88" fmla="*/ 1350029 h 2344292"/>
                <a:gd name="connsiteX89" fmla="*/ 1159037 w 1426937"/>
                <a:gd name="connsiteY89" fmla="*/ 1230340 h 2344292"/>
                <a:gd name="connsiteX90" fmla="*/ 1167621 w 1426937"/>
                <a:gd name="connsiteY90" fmla="*/ 1213962 h 2344292"/>
                <a:gd name="connsiteX91" fmla="*/ 7981 w 1426937"/>
                <a:gd name="connsiteY91" fmla="*/ 1175514 h 2344292"/>
                <a:gd name="connsiteX92" fmla="*/ 147074 w 1426937"/>
                <a:gd name="connsiteY92" fmla="*/ 1316404 h 2344292"/>
                <a:gd name="connsiteX93" fmla="*/ 144590 w 1426937"/>
                <a:gd name="connsiteY93" fmla="*/ 1339047 h 2344292"/>
                <a:gd name="connsiteX94" fmla="*/ 5497 w 1426937"/>
                <a:gd name="connsiteY94" fmla="*/ 1198157 h 2344292"/>
                <a:gd name="connsiteX95" fmla="*/ 7981 w 1426937"/>
                <a:gd name="connsiteY95" fmla="*/ 1175514 h 2344292"/>
                <a:gd name="connsiteX96" fmla="*/ 1199353 w 1426937"/>
                <a:gd name="connsiteY96" fmla="*/ 1142556 h 2344292"/>
                <a:gd name="connsiteX97" fmla="*/ 1317105 w 1426937"/>
                <a:gd name="connsiteY97" fmla="*/ 1262403 h 2344292"/>
                <a:gd name="connsiteX98" fmla="*/ 1309745 w 1426937"/>
                <a:gd name="connsiteY98" fmla="*/ 1278633 h 2344292"/>
                <a:gd name="connsiteX99" fmla="*/ 1191993 w 1426937"/>
                <a:gd name="connsiteY99" fmla="*/ 1158785 h 2344292"/>
                <a:gd name="connsiteX100" fmla="*/ 1199353 w 1426937"/>
                <a:gd name="connsiteY100" fmla="*/ 1142556 h 2344292"/>
                <a:gd name="connsiteX101" fmla="*/ 466913 w 1426937"/>
                <a:gd name="connsiteY101" fmla="*/ 1126075 h 2344292"/>
                <a:gd name="connsiteX102" fmla="*/ 598881 w 1426937"/>
                <a:gd name="connsiteY102" fmla="*/ 1260396 h 2344292"/>
                <a:gd name="connsiteX103" fmla="*/ 608066 w 1426937"/>
                <a:gd name="connsiteY103" fmla="*/ 1294873 h 2344292"/>
                <a:gd name="connsiteX104" fmla="*/ 468147 w 1426937"/>
                <a:gd name="connsiteY104" fmla="*/ 1152459 h 2344292"/>
                <a:gd name="connsiteX105" fmla="*/ 466913 w 1426937"/>
                <a:gd name="connsiteY105" fmla="*/ 1129844 h 2344292"/>
                <a:gd name="connsiteX106" fmla="*/ 466913 w 1426937"/>
                <a:gd name="connsiteY106" fmla="*/ 1126075 h 2344292"/>
                <a:gd name="connsiteX107" fmla="*/ 25766 w 1426937"/>
                <a:gd name="connsiteY107" fmla="*/ 1087625 h 2344292"/>
                <a:gd name="connsiteX108" fmla="*/ 158609 w 1426937"/>
                <a:gd name="connsiteY108" fmla="*/ 1219462 h 2344292"/>
                <a:gd name="connsiteX109" fmla="*/ 155642 w 1426937"/>
                <a:gd name="connsiteY109" fmla="*/ 1241604 h 2344292"/>
                <a:gd name="connsiteX110" fmla="*/ 21974 w 1426937"/>
                <a:gd name="connsiteY110" fmla="*/ 1108948 h 2344292"/>
                <a:gd name="connsiteX111" fmla="*/ 25766 w 1426937"/>
                <a:gd name="connsiteY111" fmla="*/ 1087625 h 2344292"/>
                <a:gd name="connsiteX112" fmla="*/ 1232381 w 1426937"/>
                <a:gd name="connsiteY112" fmla="*/ 1071143 h 2344292"/>
                <a:gd name="connsiteX113" fmla="*/ 1350049 w 1426937"/>
                <a:gd name="connsiteY113" fmla="*/ 1189912 h 2344292"/>
                <a:gd name="connsiteX114" fmla="*/ 1343857 w 1426937"/>
                <a:gd name="connsiteY114" fmla="*/ 1207233 h 2344292"/>
                <a:gd name="connsiteX115" fmla="*/ 1224949 w 1426937"/>
                <a:gd name="connsiteY115" fmla="*/ 1089700 h 2344292"/>
                <a:gd name="connsiteX116" fmla="*/ 1232381 w 1426937"/>
                <a:gd name="connsiteY116" fmla="*/ 1071143 h 2344292"/>
                <a:gd name="connsiteX117" fmla="*/ 480369 w 1426937"/>
                <a:gd name="connsiteY117" fmla="*/ 1032695 h 2344292"/>
                <a:gd name="connsiteX118" fmla="*/ 597236 w 1426937"/>
                <a:gd name="connsiteY118" fmla="*/ 1148938 h 2344292"/>
                <a:gd name="connsiteX119" fmla="*/ 595235 w 1426937"/>
                <a:gd name="connsiteY119" fmla="*/ 1171553 h 2344292"/>
                <a:gd name="connsiteX120" fmla="*/ 477898 w 1426937"/>
                <a:gd name="connsiteY120" fmla="*/ 1053684 h 2344292"/>
                <a:gd name="connsiteX121" fmla="*/ 480369 w 1426937"/>
                <a:gd name="connsiteY121" fmla="*/ 1032695 h 2344292"/>
                <a:gd name="connsiteX122" fmla="*/ 42166 w 1426937"/>
                <a:gd name="connsiteY122" fmla="*/ 999734 h 2344292"/>
                <a:gd name="connsiteX123" fmla="*/ 173936 w 1426937"/>
                <a:gd name="connsiteY123" fmla="*/ 1131674 h 2344292"/>
                <a:gd name="connsiteX124" fmla="*/ 169463 w 1426937"/>
                <a:gd name="connsiteY124" fmla="*/ 1152155 h 2344292"/>
                <a:gd name="connsiteX125" fmla="*/ 38455 w 1426937"/>
                <a:gd name="connsiteY125" fmla="*/ 1019741 h 2344292"/>
                <a:gd name="connsiteX126" fmla="*/ 42166 w 1426937"/>
                <a:gd name="connsiteY126" fmla="*/ 999734 h 2344292"/>
                <a:gd name="connsiteX127" fmla="*/ 1257369 w 1426937"/>
                <a:gd name="connsiteY127" fmla="*/ 994240 h 2344292"/>
                <a:gd name="connsiteX128" fmla="*/ 1377521 w 1426937"/>
                <a:gd name="connsiteY128" fmla="*/ 1111949 h 2344292"/>
                <a:gd name="connsiteX129" fmla="*/ 1371325 w 1426937"/>
                <a:gd name="connsiteY129" fmla="*/ 1130341 h 2344292"/>
                <a:gd name="connsiteX130" fmla="*/ 1252417 w 1426937"/>
                <a:gd name="connsiteY130" fmla="*/ 1012632 h 2344292"/>
                <a:gd name="connsiteX131" fmla="*/ 1257369 w 1426937"/>
                <a:gd name="connsiteY131" fmla="*/ 994240 h 2344292"/>
                <a:gd name="connsiteX132" fmla="*/ 499313 w 1426937"/>
                <a:gd name="connsiteY132" fmla="*/ 955791 h 2344292"/>
                <a:gd name="connsiteX133" fmla="*/ 610369 w 1426937"/>
                <a:gd name="connsiteY133" fmla="*/ 1067244 h 2344292"/>
                <a:gd name="connsiteX134" fmla="*/ 605608 w 1426937"/>
                <a:gd name="connsiteY134" fmla="*/ 1085857 h 2344292"/>
                <a:gd name="connsiteX135" fmla="*/ 494377 w 1426937"/>
                <a:gd name="connsiteY135" fmla="*/ 973209 h 2344292"/>
                <a:gd name="connsiteX136" fmla="*/ 499313 w 1426937"/>
                <a:gd name="connsiteY136" fmla="*/ 955791 h 2344292"/>
                <a:gd name="connsiteX137" fmla="*/ 66669 w 1426937"/>
                <a:gd name="connsiteY137" fmla="*/ 922832 h 2344292"/>
                <a:gd name="connsiteX138" fmla="*/ 192994 w 1426937"/>
                <a:gd name="connsiteY138" fmla="*/ 1046859 h 2344292"/>
                <a:gd name="connsiteX139" fmla="*/ 191064 w 1426937"/>
                <a:gd name="connsiteY139" fmla="*/ 1053262 h 2344292"/>
                <a:gd name="connsiteX140" fmla="*/ 188142 w 1426937"/>
                <a:gd name="connsiteY140" fmla="*/ 1066641 h 2344292"/>
                <a:gd name="connsiteX141" fmla="*/ 60427 w 1426937"/>
                <a:gd name="connsiteY141" fmla="*/ 942443 h 2344292"/>
                <a:gd name="connsiteX142" fmla="*/ 66669 w 1426937"/>
                <a:gd name="connsiteY142" fmla="*/ 922832 h 2344292"/>
                <a:gd name="connsiteX143" fmla="*/ 1278177 w 1426937"/>
                <a:gd name="connsiteY143" fmla="*/ 917338 h 2344292"/>
                <a:gd name="connsiteX144" fmla="*/ 1399465 w 1426937"/>
                <a:gd name="connsiteY144" fmla="*/ 1038671 h 2344292"/>
                <a:gd name="connsiteX145" fmla="*/ 1394413 w 1426937"/>
                <a:gd name="connsiteY145" fmla="*/ 1058893 h 2344292"/>
                <a:gd name="connsiteX146" fmla="*/ 1274389 w 1426937"/>
                <a:gd name="connsiteY146" fmla="*/ 937560 h 2344292"/>
                <a:gd name="connsiteX147" fmla="*/ 1278177 w 1426937"/>
                <a:gd name="connsiteY147" fmla="*/ 917338 h 2344292"/>
                <a:gd name="connsiteX148" fmla="*/ 529354 w 1426937"/>
                <a:gd name="connsiteY148" fmla="*/ 884380 h 2344292"/>
                <a:gd name="connsiteX149" fmla="*/ 634459 w 1426937"/>
                <a:gd name="connsiteY149" fmla="*/ 988765 h 2344292"/>
                <a:gd name="connsiteX150" fmla="*/ 627275 w 1426937"/>
                <a:gd name="connsiteY150" fmla="*/ 1005774 h 2344292"/>
                <a:gd name="connsiteX151" fmla="*/ 521845 w 1426937"/>
                <a:gd name="connsiteY151" fmla="*/ 900609 h 2344292"/>
                <a:gd name="connsiteX152" fmla="*/ 529354 w 1426937"/>
                <a:gd name="connsiteY152" fmla="*/ 884380 h 2344292"/>
                <a:gd name="connsiteX153" fmla="*/ 88502 w 1426937"/>
                <a:gd name="connsiteY153" fmla="*/ 845929 h 2344292"/>
                <a:gd name="connsiteX154" fmla="*/ 213011 w 1426937"/>
                <a:gd name="connsiteY154" fmla="*/ 973052 h 2344292"/>
                <a:gd name="connsiteX155" fmla="*/ 206908 w 1426937"/>
                <a:gd name="connsiteY155" fmla="*/ 992992 h 2344292"/>
                <a:gd name="connsiteX156" fmla="*/ 82399 w 1426937"/>
                <a:gd name="connsiteY156" fmla="*/ 864623 h 2344292"/>
                <a:gd name="connsiteX157" fmla="*/ 88502 w 1426937"/>
                <a:gd name="connsiteY157" fmla="*/ 845929 h 2344292"/>
                <a:gd name="connsiteX158" fmla="*/ 1294533 w 1426937"/>
                <a:gd name="connsiteY158" fmla="*/ 834946 h 2344292"/>
                <a:gd name="connsiteX159" fmla="*/ 1410497 w 1426937"/>
                <a:gd name="connsiteY159" fmla="*/ 955015 h 2344292"/>
                <a:gd name="connsiteX160" fmla="*/ 1408053 w 1426937"/>
                <a:gd name="connsiteY160" fmla="*/ 976501 h 2344292"/>
                <a:gd name="connsiteX161" fmla="*/ 1290869 w 1426937"/>
                <a:gd name="connsiteY161" fmla="*/ 856432 h 2344292"/>
                <a:gd name="connsiteX162" fmla="*/ 1294533 w 1426937"/>
                <a:gd name="connsiteY162" fmla="*/ 834946 h 2344292"/>
                <a:gd name="connsiteX163" fmla="*/ 564733 w 1426937"/>
                <a:gd name="connsiteY163" fmla="*/ 818464 h 2344292"/>
                <a:gd name="connsiteX164" fmla="*/ 665426 w 1426937"/>
                <a:gd name="connsiteY164" fmla="*/ 919358 h 2344292"/>
                <a:gd name="connsiteX165" fmla="*/ 660033 w 1426937"/>
                <a:gd name="connsiteY165" fmla="*/ 928215 h 2344292"/>
                <a:gd name="connsiteX166" fmla="*/ 657035 w 1426937"/>
                <a:gd name="connsiteY166" fmla="*/ 935314 h 2344292"/>
                <a:gd name="connsiteX167" fmla="*/ 554804 w 1426937"/>
                <a:gd name="connsiteY167" fmla="*/ 833322 h 2344292"/>
                <a:gd name="connsiteX168" fmla="*/ 564733 w 1426937"/>
                <a:gd name="connsiteY168" fmla="*/ 818464 h 2344292"/>
                <a:gd name="connsiteX169" fmla="*/ 116021 w 1426937"/>
                <a:gd name="connsiteY169" fmla="*/ 769027 h 2344292"/>
                <a:gd name="connsiteX170" fmla="*/ 240462 w 1426937"/>
                <a:gd name="connsiteY170" fmla="*/ 892147 h 2344292"/>
                <a:gd name="connsiteX171" fmla="*/ 234301 w 1426937"/>
                <a:gd name="connsiteY171" fmla="*/ 910615 h 2344292"/>
                <a:gd name="connsiteX172" fmla="*/ 109861 w 1426937"/>
                <a:gd name="connsiteY172" fmla="*/ 786264 h 2344292"/>
                <a:gd name="connsiteX173" fmla="*/ 116021 w 1426937"/>
                <a:gd name="connsiteY173" fmla="*/ 769027 h 2344292"/>
                <a:gd name="connsiteX174" fmla="*/ 609897 w 1426937"/>
                <a:gd name="connsiteY174" fmla="*/ 758043 h 2344292"/>
                <a:gd name="connsiteX175" fmla="*/ 705408 w 1426937"/>
                <a:gd name="connsiteY175" fmla="*/ 853703 h 2344292"/>
                <a:gd name="connsiteX176" fmla="*/ 696305 w 1426937"/>
                <a:gd name="connsiteY176" fmla="*/ 868652 h 2344292"/>
                <a:gd name="connsiteX177" fmla="*/ 598747 w 1426937"/>
                <a:gd name="connsiteY177" fmla="*/ 770506 h 2344292"/>
                <a:gd name="connsiteX178" fmla="*/ 609897 w 1426937"/>
                <a:gd name="connsiteY178" fmla="*/ 758043 h 2344292"/>
                <a:gd name="connsiteX179" fmla="*/ 1303089 w 1426937"/>
                <a:gd name="connsiteY179" fmla="*/ 741562 h 2344292"/>
                <a:gd name="connsiteX180" fmla="*/ 1421469 w 1426937"/>
                <a:gd name="connsiteY180" fmla="*/ 860785 h 2344292"/>
                <a:gd name="connsiteX181" fmla="*/ 1420237 w 1426937"/>
                <a:gd name="connsiteY181" fmla="*/ 883139 h 2344292"/>
                <a:gd name="connsiteX182" fmla="*/ 1301853 w 1426937"/>
                <a:gd name="connsiteY182" fmla="*/ 763916 h 2344292"/>
                <a:gd name="connsiteX183" fmla="*/ 1303089 w 1426937"/>
                <a:gd name="connsiteY183" fmla="*/ 741562 h 2344292"/>
                <a:gd name="connsiteX184" fmla="*/ 660555 w 1426937"/>
                <a:gd name="connsiteY184" fmla="*/ 708603 h 2344292"/>
                <a:gd name="connsiteX185" fmla="*/ 751171 w 1426937"/>
                <a:gd name="connsiteY185" fmla="*/ 799367 h 2344292"/>
                <a:gd name="connsiteX186" fmla="*/ 740129 w 1426937"/>
                <a:gd name="connsiteY186" fmla="*/ 812344 h 2344292"/>
                <a:gd name="connsiteX187" fmla="*/ 648183 w 1426937"/>
                <a:gd name="connsiteY187" fmla="*/ 719809 h 2344292"/>
                <a:gd name="connsiteX188" fmla="*/ 660555 w 1426937"/>
                <a:gd name="connsiteY188" fmla="*/ 708603 h 2344292"/>
                <a:gd name="connsiteX189" fmla="*/ 150282 w 1426937"/>
                <a:gd name="connsiteY189" fmla="*/ 697616 h 2344292"/>
                <a:gd name="connsiteX190" fmla="*/ 271617 w 1426937"/>
                <a:gd name="connsiteY190" fmla="*/ 818603 h 2344292"/>
                <a:gd name="connsiteX191" fmla="*/ 271132 w 1426937"/>
                <a:gd name="connsiteY191" fmla="*/ 819630 h 2344292"/>
                <a:gd name="connsiteX192" fmla="*/ 264257 w 1426937"/>
                <a:gd name="connsiteY192" fmla="*/ 837480 h 2344292"/>
                <a:gd name="connsiteX193" fmla="*/ 142820 w 1426937"/>
                <a:gd name="connsiteY193" fmla="*/ 715155 h 2344292"/>
                <a:gd name="connsiteX194" fmla="*/ 150282 w 1426937"/>
                <a:gd name="connsiteY194" fmla="*/ 697616 h 2344292"/>
                <a:gd name="connsiteX195" fmla="*/ 718125 w 1426937"/>
                <a:gd name="connsiteY195" fmla="*/ 664658 h 2344292"/>
                <a:gd name="connsiteX196" fmla="*/ 805611 w 1426937"/>
                <a:gd name="connsiteY196" fmla="*/ 751253 h 2344292"/>
                <a:gd name="connsiteX197" fmla="*/ 792269 w 1426937"/>
                <a:gd name="connsiteY197" fmla="*/ 762087 h 2344292"/>
                <a:gd name="connsiteX198" fmla="*/ 703114 w 1426937"/>
                <a:gd name="connsiteY198" fmla="*/ 673371 h 2344292"/>
                <a:gd name="connsiteX199" fmla="*/ 718125 w 1426937"/>
                <a:gd name="connsiteY199" fmla="*/ 664658 h 2344292"/>
                <a:gd name="connsiteX200" fmla="*/ 1307349 w 1426937"/>
                <a:gd name="connsiteY200" fmla="*/ 642686 h 2344292"/>
                <a:gd name="connsiteX201" fmla="*/ 1426937 w 1426937"/>
                <a:gd name="connsiteY201" fmla="*/ 763112 h 2344292"/>
                <a:gd name="connsiteX202" fmla="*/ 1426937 w 1426937"/>
                <a:gd name="connsiteY202" fmla="*/ 789732 h 2344292"/>
                <a:gd name="connsiteX203" fmla="*/ 1307349 w 1426937"/>
                <a:gd name="connsiteY203" fmla="*/ 668039 h 2344292"/>
                <a:gd name="connsiteX204" fmla="*/ 1307349 w 1426937"/>
                <a:gd name="connsiteY204" fmla="*/ 642686 h 2344292"/>
                <a:gd name="connsiteX205" fmla="*/ 867905 w 1426937"/>
                <a:gd name="connsiteY205" fmla="*/ 637196 h 2344292"/>
                <a:gd name="connsiteX206" fmla="*/ 904667 w 1426937"/>
                <a:gd name="connsiteY206" fmla="*/ 649567 h 2344292"/>
                <a:gd name="connsiteX207" fmla="*/ 950490 w 1426937"/>
                <a:gd name="connsiteY207" fmla="*/ 693775 h 2344292"/>
                <a:gd name="connsiteX208" fmla="*/ 929464 w 1426937"/>
                <a:gd name="connsiteY208" fmla="*/ 697275 h 2344292"/>
                <a:gd name="connsiteX209" fmla="*/ 794450 w 1426937"/>
                <a:gd name="connsiteY209" fmla="*/ 637196 h 2344292"/>
                <a:gd name="connsiteX210" fmla="*/ 871522 w 1426937"/>
                <a:gd name="connsiteY210" fmla="*/ 713132 h 2344292"/>
                <a:gd name="connsiteX211" fmla="*/ 854493 w 1426937"/>
                <a:gd name="connsiteY211" fmla="*/ 721440 h 2344292"/>
                <a:gd name="connsiteX212" fmla="*/ 774522 w 1426937"/>
                <a:gd name="connsiteY212" fmla="*/ 642136 h 2344292"/>
                <a:gd name="connsiteX213" fmla="*/ 794450 w 1426937"/>
                <a:gd name="connsiteY213" fmla="*/ 637196 h 2344292"/>
                <a:gd name="connsiteX214" fmla="*/ 183385 w 1426937"/>
                <a:gd name="connsiteY214" fmla="*/ 631698 h 2344292"/>
                <a:gd name="connsiteX215" fmla="*/ 304201 w 1426937"/>
                <a:gd name="connsiteY215" fmla="*/ 749612 h 2344292"/>
                <a:gd name="connsiteX216" fmla="*/ 296602 w 1426937"/>
                <a:gd name="connsiteY216" fmla="*/ 765702 h 2344292"/>
                <a:gd name="connsiteX217" fmla="*/ 175779 w 1426937"/>
                <a:gd name="connsiteY217" fmla="*/ 647781 h 2344292"/>
                <a:gd name="connsiteX218" fmla="*/ 183385 w 1426937"/>
                <a:gd name="connsiteY218" fmla="*/ 631698 h 2344292"/>
                <a:gd name="connsiteX219" fmla="*/ 217610 w 1426937"/>
                <a:gd name="connsiteY219" fmla="*/ 565781 h 2344292"/>
                <a:gd name="connsiteX220" fmla="*/ 338397 w 1426937"/>
                <a:gd name="connsiteY220" fmla="*/ 684580 h 2344292"/>
                <a:gd name="connsiteX221" fmla="*/ 328765 w 1426937"/>
                <a:gd name="connsiteY221" fmla="*/ 700211 h 2344292"/>
                <a:gd name="connsiteX222" fmla="*/ 208737 w 1426937"/>
                <a:gd name="connsiteY222" fmla="*/ 582159 h 2344292"/>
                <a:gd name="connsiteX223" fmla="*/ 217610 w 1426937"/>
                <a:gd name="connsiteY223" fmla="*/ 565781 h 2344292"/>
                <a:gd name="connsiteX224" fmla="*/ 1296361 w 1426937"/>
                <a:gd name="connsiteY224" fmla="*/ 521840 h 2344292"/>
                <a:gd name="connsiteX225" fmla="*/ 1415197 w 1426937"/>
                <a:gd name="connsiteY225" fmla="*/ 640491 h 2344292"/>
                <a:gd name="connsiteX226" fmla="*/ 1421453 w 1426937"/>
                <a:gd name="connsiteY226" fmla="*/ 668918 h 2344292"/>
                <a:gd name="connsiteX227" fmla="*/ 1301365 w 1426937"/>
                <a:gd name="connsiteY227" fmla="*/ 551503 h 2344292"/>
                <a:gd name="connsiteX228" fmla="*/ 1296361 w 1426937"/>
                <a:gd name="connsiteY228" fmla="*/ 521840 h 2344292"/>
                <a:gd name="connsiteX229" fmla="*/ 255860 w 1426937"/>
                <a:gd name="connsiteY229" fmla="*/ 499866 h 2344292"/>
                <a:gd name="connsiteX230" fmla="*/ 372289 w 1426937"/>
                <a:gd name="connsiteY230" fmla="*/ 614609 h 2344292"/>
                <a:gd name="connsiteX231" fmla="*/ 363619 w 1426937"/>
                <a:gd name="connsiteY231" fmla="*/ 630478 h 2344292"/>
                <a:gd name="connsiteX232" fmla="*/ 247190 w 1426937"/>
                <a:gd name="connsiteY232" fmla="*/ 514514 h 2344292"/>
                <a:gd name="connsiteX233" fmla="*/ 255860 w 1426937"/>
                <a:gd name="connsiteY233" fmla="*/ 499866 h 2344292"/>
                <a:gd name="connsiteX234" fmla="*/ 295550 w 1426937"/>
                <a:gd name="connsiteY234" fmla="*/ 439443 h 2344292"/>
                <a:gd name="connsiteX235" fmla="*/ 410744 w 1426937"/>
                <a:gd name="connsiteY235" fmla="*/ 555108 h 2344292"/>
                <a:gd name="connsiteX236" fmla="*/ 400835 w 1426937"/>
                <a:gd name="connsiteY236" fmla="*/ 570032 h 2344292"/>
                <a:gd name="connsiteX237" fmla="*/ 285641 w 1426937"/>
                <a:gd name="connsiteY237" fmla="*/ 454367 h 2344292"/>
                <a:gd name="connsiteX238" fmla="*/ 295550 w 1426937"/>
                <a:gd name="connsiteY238" fmla="*/ 439443 h 2344292"/>
                <a:gd name="connsiteX239" fmla="*/ 339692 w 1426937"/>
                <a:gd name="connsiteY239" fmla="*/ 384512 h 2344292"/>
                <a:gd name="connsiteX240" fmla="*/ 454664 w 1426937"/>
                <a:gd name="connsiteY240" fmla="*/ 494904 h 2344292"/>
                <a:gd name="connsiteX241" fmla="*/ 444556 w 1426937"/>
                <a:gd name="connsiteY241" fmla="*/ 509623 h 2344292"/>
                <a:gd name="connsiteX242" fmla="*/ 329585 w 1426937"/>
                <a:gd name="connsiteY242" fmla="*/ 398004 h 2344292"/>
                <a:gd name="connsiteX243" fmla="*/ 339692 w 1426937"/>
                <a:gd name="connsiteY243" fmla="*/ 384512 h 2344292"/>
                <a:gd name="connsiteX244" fmla="*/ 1241429 w 1426937"/>
                <a:gd name="connsiteY244" fmla="*/ 368034 h 2344292"/>
                <a:gd name="connsiteX245" fmla="*/ 1361697 w 1426937"/>
                <a:gd name="connsiteY245" fmla="*/ 486093 h 2344292"/>
                <a:gd name="connsiteX246" fmla="*/ 1382997 w 1426937"/>
                <a:gd name="connsiteY246" fmla="*/ 531595 h 2344292"/>
                <a:gd name="connsiteX247" fmla="*/ 1262725 w 1426937"/>
                <a:gd name="connsiteY247" fmla="*/ 414766 h 2344292"/>
                <a:gd name="connsiteX248" fmla="*/ 1241429 w 1426937"/>
                <a:gd name="connsiteY248" fmla="*/ 368034 h 2344292"/>
                <a:gd name="connsiteX249" fmla="*/ 384899 w 1426937"/>
                <a:gd name="connsiteY249" fmla="*/ 324090 h 2344292"/>
                <a:gd name="connsiteX250" fmla="*/ 498607 w 1426937"/>
                <a:gd name="connsiteY250" fmla="*/ 435421 h 2344292"/>
                <a:gd name="connsiteX251" fmla="*/ 487236 w 1426937"/>
                <a:gd name="connsiteY251" fmla="*/ 449181 h 2344292"/>
                <a:gd name="connsiteX252" fmla="*/ 373528 w 1426937"/>
                <a:gd name="connsiteY252" fmla="*/ 337850 h 2344292"/>
                <a:gd name="connsiteX253" fmla="*/ 384899 w 1426937"/>
                <a:gd name="connsiteY253" fmla="*/ 324090 h 2344292"/>
                <a:gd name="connsiteX254" fmla="*/ 435175 w 1426937"/>
                <a:gd name="connsiteY254" fmla="*/ 274654 h 2344292"/>
                <a:gd name="connsiteX255" fmla="*/ 542595 w 1426937"/>
                <a:gd name="connsiteY255" fmla="*/ 382074 h 2344292"/>
                <a:gd name="connsiteX256" fmla="*/ 530388 w 1426937"/>
                <a:gd name="connsiteY256" fmla="*/ 394281 h 2344292"/>
                <a:gd name="connsiteX257" fmla="*/ 422968 w 1426937"/>
                <a:gd name="connsiteY257" fmla="*/ 286861 h 2344292"/>
                <a:gd name="connsiteX258" fmla="*/ 435175 w 1426937"/>
                <a:gd name="connsiteY258" fmla="*/ 274654 h 2344292"/>
                <a:gd name="connsiteX259" fmla="*/ 491603 w 1426937"/>
                <a:gd name="connsiteY259" fmla="*/ 225214 h 2344292"/>
                <a:gd name="connsiteX260" fmla="*/ 597443 w 1426937"/>
                <a:gd name="connsiteY260" fmla="*/ 332298 h 2344292"/>
                <a:gd name="connsiteX261" fmla="*/ 596724 w 1426937"/>
                <a:gd name="connsiteY261" fmla="*/ 333135 h 2344292"/>
                <a:gd name="connsiteX262" fmla="*/ 585043 w 1426937"/>
                <a:gd name="connsiteY262" fmla="*/ 344816 h 2344292"/>
                <a:gd name="connsiteX263" fmla="*/ 477899 w 1426937"/>
                <a:gd name="connsiteY263" fmla="*/ 237672 h 2344292"/>
                <a:gd name="connsiteX264" fmla="*/ 491603 w 1426937"/>
                <a:gd name="connsiteY264" fmla="*/ 225214 h 2344292"/>
                <a:gd name="connsiteX265" fmla="*/ 546822 w 1426937"/>
                <a:gd name="connsiteY265" fmla="*/ 175780 h 2344292"/>
                <a:gd name="connsiteX266" fmla="*/ 652405 w 1426937"/>
                <a:gd name="connsiteY266" fmla="*/ 279968 h 2344292"/>
                <a:gd name="connsiteX267" fmla="*/ 639684 w 1426937"/>
                <a:gd name="connsiteY267" fmla="*/ 289890 h 2344292"/>
                <a:gd name="connsiteX268" fmla="*/ 532829 w 1426937"/>
                <a:gd name="connsiteY268" fmla="*/ 185702 h 2344292"/>
                <a:gd name="connsiteX269" fmla="*/ 546822 w 1426937"/>
                <a:gd name="connsiteY269" fmla="*/ 175780 h 2344292"/>
                <a:gd name="connsiteX270" fmla="*/ 602486 w 1426937"/>
                <a:gd name="connsiteY270" fmla="*/ 131834 h 2344292"/>
                <a:gd name="connsiteX271" fmla="*/ 701884 w 1426937"/>
                <a:gd name="connsiteY271" fmla="*/ 234509 h 2344292"/>
                <a:gd name="connsiteX272" fmla="*/ 688385 w 1426937"/>
                <a:gd name="connsiteY272" fmla="*/ 245917 h 2344292"/>
                <a:gd name="connsiteX273" fmla="*/ 587760 w 1426937"/>
                <a:gd name="connsiteY273" fmla="*/ 141974 h 2344292"/>
                <a:gd name="connsiteX274" fmla="*/ 602486 w 1426937"/>
                <a:gd name="connsiteY274" fmla="*/ 131834 h 2344292"/>
                <a:gd name="connsiteX275" fmla="*/ 664306 w 1426937"/>
                <a:gd name="connsiteY275" fmla="*/ 93379 h 2344292"/>
                <a:gd name="connsiteX276" fmla="*/ 762296 w 1426937"/>
                <a:gd name="connsiteY276" fmla="*/ 192004 h 2344292"/>
                <a:gd name="connsiteX277" fmla="*/ 746171 w 1426937"/>
                <a:gd name="connsiteY277" fmla="*/ 201991 h 2344292"/>
                <a:gd name="connsiteX278" fmla="*/ 648181 w 1426937"/>
                <a:gd name="connsiteY278" fmla="*/ 102118 h 2344292"/>
                <a:gd name="connsiteX279" fmla="*/ 664306 w 1426937"/>
                <a:gd name="connsiteY279" fmla="*/ 93379 h 2344292"/>
                <a:gd name="connsiteX280" fmla="*/ 1230445 w 1426937"/>
                <a:gd name="connsiteY280" fmla="*/ 71409 h 2344292"/>
                <a:gd name="connsiteX281" fmla="*/ 1245553 w 1426937"/>
                <a:gd name="connsiteY281" fmla="*/ 81022 h 2344292"/>
                <a:gd name="connsiteX282" fmla="*/ 1240059 w 1426937"/>
                <a:gd name="connsiteY282" fmla="*/ 79649 h 2344292"/>
                <a:gd name="connsiteX283" fmla="*/ 730575 w 1426937"/>
                <a:gd name="connsiteY283" fmla="*/ 60422 h 2344292"/>
                <a:gd name="connsiteX284" fmla="*/ 828183 w 1426937"/>
                <a:gd name="connsiteY284" fmla="*/ 155989 h 2344292"/>
                <a:gd name="connsiteX285" fmla="*/ 811704 w 1426937"/>
                <a:gd name="connsiteY285" fmla="*/ 163534 h 2344292"/>
                <a:gd name="connsiteX286" fmla="*/ 714096 w 1426937"/>
                <a:gd name="connsiteY286" fmla="*/ 67967 h 2344292"/>
                <a:gd name="connsiteX287" fmla="*/ 730575 w 1426937"/>
                <a:gd name="connsiteY287" fmla="*/ 60422 h 2344292"/>
                <a:gd name="connsiteX288" fmla="*/ 804234 w 1426937"/>
                <a:gd name="connsiteY288" fmla="*/ 32960 h 2344292"/>
                <a:gd name="connsiteX289" fmla="*/ 894121 w 1426937"/>
                <a:gd name="connsiteY289" fmla="*/ 123073 h 2344292"/>
                <a:gd name="connsiteX290" fmla="*/ 877891 w 1426937"/>
                <a:gd name="connsiteY290" fmla="*/ 130582 h 2344292"/>
                <a:gd name="connsiteX291" fmla="*/ 785508 w 1426937"/>
                <a:gd name="connsiteY291" fmla="*/ 39218 h 2344292"/>
                <a:gd name="connsiteX292" fmla="*/ 804234 w 1426937"/>
                <a:gd name="connsiteY292" fmla="*/ 32960 h 2344292"/>
                <a:gd name="connsiteX293" fmla="*/ 887550 w 1426937"/>
                <a:gd name="connsiteY293" fmla="*/ 10988 h 2344292"/>
                <a:gd name="connsiteX294" fmla="*/ 971046 w 1426937"/>
                <a:gd name="connsiteY294" fmla="*/ 97972 h 2344292"/>
                <a:gd name="connsiteX295" fmla="*/ 951400 w 1426937"/>
                <a:gd name="connsiteY295" fmla="*/ 103089 h 2344292"/>
                <a:gd name="connsiteX296" fmla="*/ 867904 w 1426937"/>
                <a:gd name="connsiteY296" fmla="*/ 14825 h 2344292"/>
                <a:gd name="connsiteX297" fmla="*/ 887550 w 1426937"/>
                <a:gd name="connsiteY297" fmla="*/ 10988 h 2344292"/>
                <a:gd name="connsiteX298" fmla="*/ 1065652 w 1426937"/>
                <a:gd name="connsiteY298" fmla="*/ 5490 h 2344292"/>
                <a:gd name="connsiteX299" fmla="*/ 1094949 w 1426937"/>
                <a:gd name="connsiteY299" fmla="*/ 11708 h 2344292"/>
                <a:gd name="connsiteX300" fmla="*/ 1152321 w 1426937"/>
                <a:gd name="connsiteY300" fmla="*/ 70163 h 2344292"/>
                <a:gd name="connsiteX301" fmla="*/ 1138893 w 1426937"/>
                <a:gd name="connsiteY301" fmla="*/ 70163 h 2344292"/>
                <a:gd name="connsiteX302" fmla="*/ 1127907 w 1426937"/>
                <a:gd name="connsiteY302" fmla="*/ 70163 h 2344292"/>
                <a:gd name="connsiteX303" fmla="*/ 978986 w 1426937"/>
                <a:gd name="connsiteY303" fmla="*/ 0 h 2344292"/>
                <a:gd name="connsiteX304" fmla="*/ 1053446 w 1426937"/>
                <a:gd name="connsiteY304" fmla="*/ 78532 h 2344292"/>
                <a:gd name="connsiteX305" fmla="*/ 1032695 w 1426937"/>
                <a:gd name="connsiteY305" fmla="*/ 81107 h 2344292"/>
                <a:gd name="connsiteX306" fmla="*/ 955793 w 1426937"/>
                <a:gd name="connsiteY306" fmla="*/ 2575 h 2344292"/>
                <a:gd name="connsiteX307" fmla="*/ 978986 w 1426937"/>
                <a:gd name="connsiteY307" fmla="*/ 0 h 234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426937" h="2344292">
                  <a:moveTo>
                    <a:pt x="393049" y="1985649"/>
                  </a:moveTo>
                  <a:lnTo>
                    <a:pt x="426424" y="2011167"/>
                  </a:lnTo>
                  <a:cubicBezTo>
                    <a:pt x="447831" y="2028352"/>
                    <a:pt x="472203" y="2048547"/>
                    <a:pt x="498257" y="2070540"/>
                  </a:cubicBezTo>
                  <a:lnTo>
                    <a:pt x="529305" y="2097133"/>
                  </a:lnTo>
                  <a:lnTo>
                    <a:pt x="778766" y="2344292"/>
                  </a:lnTo>
                  <a:lnTo>
                    <a:pt x="732547" y="2322015"/>
                  </a:lnTo>
                  <a:close/>
                  <a:moveTo>
                    <a:pt x="510854" y="1702845"/>
                  </a:moveTo>
                  <a:cubicBezTo>
                    <a:pt x="519652" y="1704066"/>
                    <a:pt x="528450" y="1705286"/>
                    <a:pt x="538505" y="1705286"/>
                  </a:cubicBezTo>
                  <a:lnTo>
                    <a:pt x="657907" y="1822472"/>
                  </a:lnTo>
                  <a:cubicBezTo>
                    <a:pt x="649109" y="1821252"/>
                    <a:pt x="640311" y="1821252"/>
                    <a:pt x="631513" y="1820031"/>
                  </a:cubicBezTo>
                  <a:close/>
                  <a:moveTo>
                    <a:pt x="631028" y="1697351"/>
                  </a:moveTo>
                  <a:lnTo>
                    <a:pt x="751296" y="1818639"/>
                  </a:lnTo>
                  <a:cubicBezTo>
                    <a:pt x="743779" y="1821166"/>
                    <a:pt x="736263" y="1821166"/>
                    <a:pt x="729999" y="1822430"/>
                  </a:cubicBezTo>
                  <a:lnTo>
                    <a:pt x="609730" y="1701141"/>
                  </a:lnTo>
                  <a:cubicBezTo>
                    <a:pt x="617247" y="1701141"/>
                    <a:pt x="623511" y="1699878"/>
                    <a:pt x="631028" y="1697351"/>
                  </a:cubicBezTo>
                  <a:close/>
                  <a:moveTo>
                    <a:pt x="710681" y="1675379"/>
                  </a:moveTo>
                  <a:lnTo>
                    <a:pt x="828213" y="1794289"/>
                  </a:lnTo>
                  <a:cubicBezTo>
                    <a:pt x="822027" y="1795528"/>
                    <a:pt x="817078" y="1798005"/>
                    <a:pt x="810892" y="1800482"/>
                  </a:cubicBezTo>
                  <a:lnTo>
                    <a:pt x="692123" y="1682811"/>
                  </a:lnTo>
                  <a:cubicBezTo>
                    <a:pt x="698309" y="1680334"/>
                    <a:pt x="704495" y="1677856"/>
                    <a:pt x="710681" y="1675379"/>
                  </a:cubicBezTo>
                  <a:close/>
                  <a:moveTo>
                    <a:pt x="384512" y="1664392"/>
                  </a:moveTo>
                  <a:cubicBezTo>
                    <a:pt x="388243" y="1665631"/>
                    <a:pt x="391974" y="1668108"/>
                    <a:pt x="395705" y="1670585"/>
                  </a:cubicBezTo>
                  <a:lnTo>
                    <a:pt x="515101" y="1789495"/>
                  </a:lnTo>
                  <a:cubicBezTo>
                    <a:pt x="464109" y="1762245"/>
                    <a:pt x="419336" y="1720131"/>
                    <a:pt x="384512" y="1664392"/>
                  </a:cubicBezTo>
                  <a:close/>
                  <a:moveTo>
                    <a:pt x="774418" y="1636928"/>
                  </a:moveTo>
                  <a:lnTo>
                    <a:pt x="894107" y="1758620"/>
                  </a:lnTo>
                  <a:cubicBezTo>
                    <a:pt x="889068" y="1762423"/>
                    <a:pt x="884028" y="1764958"/>
                    <a:pt x="878989" y="1767493"/>
                  </a:cubicBezTo>
                  <a:lnTo>
                    <a:pt x="758040" y="1647069"/>
                  </a:lnTo>
                  <a:cubicBezTo>
                    <a:pt x="763080" y="1643266"/>
                    <a:pt x="769379" y="1640731"/>
                    <a:pt x="774418" y="1636928"/>
                  </a:cubicBezTo>
                  <a:close/>
                  <a:moveTo>
                    <a:pt x="32961" y="1603968"/>
                  </a:moveTo>
                  <a:lnTo>
                    <a:pt x="233362" y="1806225"/>
                  </a:lnTo>
                  <a:lnTo>
                    <a:pt x="236688" y="1811219"/>
                  </a:lnTo>
                  <a:lnTo>
                    <a:pt x="271354" y="1869694"/>
                  </a:lnTo>
                  <a:lnTo>
                    <a:pt x="44164" y="1640399"/>
                  </a:lnTo>
                  <a:cubicBezTo>
                    <a:pt x="40429" y="1627837"/>
                    <a:pt x="36695" y="1616531"/>
                    <a:pt x="32961" y="1603968"/>
                  </a:cubicBezTo>
                  <a:close/>
                  <a:moveTo>
                    <a:pt x="839077" y="1598475"/>
                  </a:moveTo>
                  <a:lnTo>
                    <a:pt x="960025" y="1719008"/>
                  </a:lnTo>
                  <a:cubicBezTo>
                    <a:pt x="954986" y="1721519"/>
                    <a:pt x="948686" y="1725286"/>
                    <a:pt x="944907" y="1729052"/>
                  </a:cubicBezTo>
                  <a:lnTo>
                    <a:pt x="823958" y="1608519"/>
                  </a:lnTo>
                  <a:cubicBezTo>
                    <a:pt x="828998" y="1604753"/>
                    <a:pt x="834037" y="1602242"/>
                    <a:pt x="839077" y="1598475"/>
                  </a:cubicBezTo>
                  <a:close/>
                  <a:moveTo>
                    <a:pt x="897809" y="1554531"/>
                  </a:moveTo>
                  <a:lnTo>
                    <a:pt x="1014994" y="1673927"/>
                  </a:lnTo>
                  <a:cubicBezTo>
                    <a:pt x="1010112" y="1677658"/>
                    <a:pt x="1006450" y="1681389"/>
                    <a:pt x="1001567" y="1685120"/>
                  </a:cubicBezTo>
                  <a:lnTo>
                    <a:pt x="884382" y="1565724"/>
                  </a:lnTo>
                  <a:cubicBezTo>
                    <a:pt x="889265" y="1561993"/>
                    <a:pt x="892927" y="1558262"/>
                    <a:pt x="897809" y="1554531"/>
                  </a:cubicBezTo>
                  <a:close/>
                  <a:moveTo>
                    <a:pt x="951750" y="1505095"/>
                  </a:moveTo>
                  <a:lnTo>
                    <a:pt x="1069902" y="1624491"/>
                  </a:lnTo>
                  <a:cubicBezTo>
                    <a:pt x="1066171" y="1626978"/>
                    <a:pt x="1062440" y="1631953"/>
                    <a:pt x="1057465" y="1635684"/>
                  </a:cubicBezTo>
                  <a:lnTo>
                    <a:pt x="939313" y="1516288"/>
                  </a:lnTo>
                  <a:cubicBezTo>
                    <a:pt x="943044" y="1512557"/>
                    <a:pt x="948019" y="1508826"/>
                    <a:pt x="951750" y="1505095"/>
                  </a:cubicBezTo>
                  <a:close/>
                  <a:moveTo>
                    <a:pt x="5495" y="1477626"/>
                  </a:moveTo>
                  <a:lnTo>
                    <a:pt x="167445" y="1638047"/>
                  </a:lnTo>
                  <a:lnTo>
                    <a:pt x="174973" y="1669136"/>
                  </a:lnTo>
                  <a:lnTo>
                    <a:pt x="10517" y="1506231"/>
                  </a:lnTo>
                  <a:cubicBezTo>
                    <a:pt x="8006" y="1496282"/>
                    <a:pt x="6751" y="1486332"/>
                    <a:pt x="5495" y="1477626"/>
                  </a:cubicBezTo>
                  <a:close/>
                  <a:moveTo>
                    <a:pt x="999942" y="1455656"/>
                  </a:moveTo>
                  <a:lnTo>
                    <a:pt x="1119337" y="1572704"/>
                  </a:lnTo>
                  <a:cubicBezTo>
                    <a:pt x="1116849" y="1577632"/>
                    <a:pt x="1111877" y="1582561"/>
                    <a:pt x="1108145" y="1586257"/>
                  </a:cubicBezTo>
                  <a:lnTo>
                    <a:pt x="988749" y="1467977"/>
                  </a:lnTo>
                  <a:cubicBezTo>
                    <a:pt x="992480" y="1464281"/>
                    <a:pt x="996211" y="1459352"/>
                    <a:pt x="999942" y="1455656"/>
                  </a:cubicBezTo>
                  <a:close/>
                  <a:moveTo>
                    <a:pt x="1043992" y="1400725"/>
                  </a:moveTo>
                  <a:lnTo>
                    <a:pt x="1163269" y="1517910"/>
                  </a:lnTo>
                  <a:cubicBezTo>
                    <a:pt x="1160757" y="1521572"/>
                    <a:pt x="1156993" y="1526455"/>
                    <a:pt x="1153225" y="1531337"/>
                  </a:cubicBezTo>
                  <a:lnTo>
                    <a:pt x="1032692" y="1414152"/>
                  </a:lnTo>
                  <a:cubicBezTo>
                    <a:pt x="1036459" y="1409270"/>
                    <a:pt x="1040225" y="1405608"/>
                    <a:pt x="1043992" y="1400725"/>
                  </a:cubicBezTo>
                  <a:close/>
                  <a:moveTo>
                    <a:pt x="0" y="1367766"/>
                  </a:moveTo>
                  <a:lnTo>
                    <a:pt x="147408" y="1517566"/>
                  </a:lnTo>
                  <a:lnTo>
                    <a:pt x="151369" y="1546583"/>
                  </a:lnTo>
                  <a:lnTo>
                    <a:pt x="0" y="1394019"/>
                  </a:lnTo>
                  <a:cubicBezTo>
                    <a:pt x="0" y="1385268"/>
                    <a:pt x="0" y="1376517"/>
                    <a:pt x="0" y="1367766"/>
                  </a:cubicBezTo>
                  <a:close/>
                  <a:moveTo>
                    <a:pt x="1087937" y="1340304"/>
                  </a:moveTo>
                  <a:lnTo>
                    <a:pt x="1207213" y="1456268"/>
                  </a:lnTo>
                  <a:cubicBezTo>
                    <a:pt x="1203445" y="1461151"/>
                    <a:pt x="1200937" y="1467254"/>
                    <a:pt x="1197169" y="1470916"/>
                  </a:cubicBezTo>
                  <a:lnTo>
                    <a:pt x="1076637" y="1353731"/>
                  </a:lnTo>
                  <a:cubicBezTo>
                    <a:pt x="1080401" y="1348849"/>
                    <a:pt x="1084169" y="1345187"/>
                    <a:pt x="1087937" y="1340304"/>
                  </a:cubicBezTo>
                  <a:close/>
                  <a:moveTo>
                    <a:pt x="1129457" y="1279879"/>
                  </a:moveTo>
                  <a:lnTo>
                    <a:pt x="1251149" y="1400828"/>
                  </a:lnTo>
                  <a:cubicBezTo>
                    <a:pt x="1248613" y="1405867"/>
                    <a:pt x="1246077" y="1410907"/>
                    <a:pt x="1242273" y="1415946"/>
                  </a:cubicBezTo>
                  <a:lnTo>
                    <a:pt x="1120581" y="1294998"/>
                  </a:lnTo>
                  <a:cubicBezTo>
                    <a:pt x="1124385" y="1289958"/>
                    <a:pt x="1126921" y="1284919"/>
                    <a:pt x="1129457" y="1279879"/>
                  </a:cubicBezTo>
                  <a:close/>
                  <a:moveTo>
                    <a:pt x="1259" y="1268893"/>
                  </a:moveTo>
                  <a:lnTo>
                    <a:pt x="143091" y="1411413"/>
                  </a:lnTo>
                  <a:lnTo>
                    <a:pt x="142822" y="1417273"/>
                  </a:lnTo>
                  <a:lnTo>
                    <a:pt x="143561" y="1434472"/>
                  </a:lnTo>
                  <a:lnTo>
                    <a:pt x="2" y="1292683"/>
                  </a:lnTo>
                  <a:cubicBezTo>
                    <a:pt x="2" y="1285170"/>
                    <a:pt x="1259" y="1277658"/>
                    <a:pt x="1259" y="1268893"/>
                  </a:cubicBezTo>
                  <a:close/>
                  <a:moveTo>
                    <a:pt x="1167621" y="1213962"/>
                  </a:moveTo>
                  <a:lnTo>
                    <a:pt x="1284145" y="1333651"/>
                  </a:lnTo>
                  <a:cubicBezTo>
                    <a:pt x="1281693" y="1339950"/>
                    <a:pt x="1279241" y="1344990"/>
                    <a:pt x="1275561" y="1350029"/>
                  </a:cubicBezTo>
                  <a:lnTo>
                    <a:pt x="1159037" y="1230340"/>
                  </a:lnTo>
                  <a:cubicBezTo>
                    <a:pt x="1161489" y="1224041"/>
                    <a:pt x="1163941" y="1219002"/>
                    <a:pt x="1167621" y="1213962"/>
                  </a:cubicBezTo>
                  <a:close/>
                  <a:moveTo>
                    <a:pt x="7981" y="1175514"/>
                  </a:moveTo>
                  <a:lnTo>
                    <a:pt x="147074" y="1316404"/>
                  </a:lnTo>
                  <a:cubicBezTo>
                    <a:pt x="147074" y="1323952"/>
                    <a:pt x="145832" y="1331499"/>
                    <a:pt x="144590" y="1339047"/>
                  </a:cubicBezTo>
                  <a:lnTo>
                    <a:pt x="5497" y="1198157"/>
                  </a:lnTo>
                  <a:cubicBezTo>
                    <a:pt x="5497" y="1190609"/>
                    <a:pt x="6739" y="1183062"/>
                    <a:pt x="7981" y="1175514"/>
                  </a:cubicBezTo>
                  <a:close/>
                  <a:moveTo>
                    <a:pt x="1199353" y="1142556"/>
                  </a:moveTo>
                  <a:lnTo>
                    <a:pt x="1317105" y="1262403"/>
                  </a:lnTo>
                  <a:cubicBezTo>
                    <a:pt x="1314653" y="1267397"/>
                    <a:pt x="1312197" y="1273639"/>
                    <a:pt x="1309745" y="1278633"/>
                  </a:cubicBezTo>
                  <a:lnTo>
                    <a:pt x="1191993" y="1158785"/>
                  </a:lnTo>
                  <a:cubicBezTo>
                    <a:pt x="1194445" y="1153792"/>
                    <a:pt x="1196901" y="1147550"/>
                    <a:pt x="1199353" y="1142556"/>
                  </a:cubicBezTo>
                  <a:close/>
                  <a:moveTo>
                    <a:pt x="466913" y="1126075"/>
                  </a:moveTo>
                  <a:lnTo>
                    <a:pt x="598881" y="1260396"/>
                  </a:lnTo>
                  <a:lnTo>
                    <a:pt x="608066" y="1294873"/>
                  </a:lnTo>
                  <a:lnTo>
                    <a:pt x="468147" y="1152459"/>
                  </a:lnTo>
                  <a:cubicBezTo>
                    <a:pt x="466913" y="1144921"/>
                    <a:pt x="466913" y="1137383"/>
                    <a:pt x="466913" y="1129844"/>
                  </a:cubicBezTo>
                  <a:cubicBezTo>
                    <a:pt x="466913" y="1128588"/>
                    <a:pt x="466913" y="1127332"/>
                    <a:pt x="466913" y="1126075"/>
                  </a:cubicBezTo>
                  <a:close/>
                  <a:moveTo>
                    <a:pt x="25766" y="1087625"/>
                  </a:moveTo>
                  <a:lnTo>
                    <a:pt x="158609" y="1219462"/>
                  </a:lnTo>
                  <a:lnTo>
                    <a:pt x="155642" y="1241604"/>
                  </a:lnTo>
                  <a:lnTo>
                    <a:pt x="21974" y="1108948"/>
                  </a:lnTo>
                  <a:cubicBezTo>
                    <a:pt x="23238" y="1101422"/>
                    <a:pt x="24502" y="1095151"/>
                    <a:pt x="25766" y="1087625"/>
                  </a:cubicBezTo>
                  <a:close/>
                  <a:moveTo>
                    <a:pt x="1232381" y="1071143"/>
                  </a:moveTo>
                  <a:lnTo>
                    <a:pt x="1350049" y="1189912"/>
                  </a:lnTo>
                  <a:cubicBezTo>
                    <a:pt x="1347573" y="1196098"/>
                    <a:pt x="1346333" y="1202284"/>
                    <a:pt x="1343857" y="1207233"/>
                  </a:cubicBezTo>
                  <a:lnTo>
                    <a:pt x="1224949" y="1089700"/>
                  </a:lnTo>
                  <a:cubicBezTo>
                    <a:pt x="1227429" y="1083515"/>
                    <a:pt x="1229905" y="1077329"/>
                    <a:pt x="1232381" y="1071143"/>
                  </a:cubicBezTo>
                  <a:close/>
                  <a:moveTo>
                    <a:pt x="480369" y="1032695"/>
                  </a:moveTo>
                  <a:lnTo>
                    <a:pt x="597236" y="1148938"/>
                  </a:lnTo>
                  <a:lnTo>
                    <a:pt x="595235" y="1171553"/>
                  </a:lnTo>
                  <a:lnTo>
                    <a:pt x="477898" y="1053684"/>
                  </a:lnTo>
                  <a:cubicBezTo>
                    <a:pt x="477898" y="1046276"/>
                    <a:pt x="479133" y="1040103"/>
                    <a:pt x="480369" y="1032695"/>
                  </a:cubicBezTo>
                  <a:close/>
                  <a:moveTo>
                    <a:pt x="42166" y="999734"/>
                  </a:moveTo>
                  <a:lnTo>
                    <a:pt x="173936" y="1131674"/>
                  </a:lnTo>
                  <a:lnTo>
                    <a:pt x="169463" y="1152155"/>
                  </a:lnTo>
                  <a:lnTo>
                    <a:pt x="38455" y="1019741"/>
                  </a:lnTo>
                  <a:cubicBezTo>
                    <a:pt x="39692" y="1012238"/>
                    <a:pt x="40929" y="1005986"/>
                    <a:pt x="42166" y="999734"/>
                  </a:cubicBezTo>
                  <a:close/>
                  <a:moveTo>
                    <a:pt x="1257369" y="994240"/>
                  </a:moveTo>
                  <a:lnTo>
                    <a:pt x="1377521" y="1111949"/>
                  </a:lnTo>
                  <a:cubicBezTo>
                    <a:pt x="1375041" y="1118079"/>
                    <a:pt x="1372565" y="1124210"/>
                    <a:pt x="1371325" y="1130341"/>
                  </a:cubicBezTo>
                  <a:lnTo>
                    <a:pt x="1252417" y="1012632"/>
                  </a:lnTo>
                  <a:cubicBezTo>
                    <a:pt x="1254893" y="1007727"/>
                    <a:pt x="1256133" y="1001597"/>
                    <a:pt x="1257369" y="994240"/>
                  </a:cubicBezTo>
                  <a:close/>
                  <a:moveTo>
                    <a:pt x="499313" y="955791"/>
                  </a:moveTo>
                  <a:lnTo>
                    <a:pt x="610369" y="1067244"/>
                  </a:lnTo>
                  <a:lnTo>
                    <a:pt x="605608" y="1085857"/>
                  </a:lnTo>
                  <a:lnTo>
                    <a:pt x="494377" y="973209"/>
                  </a:lnTo>
                  <a:cubicBezTo>
                    <a:pt x="495611" y="966988"/>
                    <a:pt x="496845" y="962011"/>
                    <a:pt x="499313" y="955791"/>
                  </a:cubicBezTo>
                  <a:close/>
                  <a:moveTo>
                    <a:pt x="66669" y="922832"/>
                  </a:moveTo>
                  <a:lnTo>
                    <a:pt x="192994" y="1046859"/>
                  </a:lnTo>
                  <a:lnTo>
                    <a:pt x="191064" y="1053262"/>
                  </a:lnTo>
                  <a:lnTo>
                    <a:pt x="188142" y="1066641"/>
                  </a:lnTo>
                  <a:lnTo>
                    <a:pt x="60427" y="942443"/>
                  </a:lnTo>
                  <a:cubicBezTo>
                    <a:pt x="62924" y="936314"/>
                    <a:pt x="64172" y="928960"/>
                    <a:pt x="66669" y="922832"/>
                  </a:cubicBezTo>
                  <a:close/>
                  <a:moveTo>
                    <a:pt x="1278177" y="917338"/>
                  </a:moveTo>
                  <a:lnTo>
                    <a:pt x="1399465" y="1038671"/>
                  </a:lnTo>
                  <a:cubicBezTo>
                    <a:pt x="1398205" y="1044990"/>
                    <a:pt x="1395677" y="1051310"/>
                    <a:pt x="1394413" y="1058893"/>
                  </a:cubicBezTo>
                  <a:lnTo>
                    <a:pt x="1274389" y="937560"/>
                  </a:lnTo>
                  <a:cubicBezTo>
                    <a:pt x="1275653" y="929977"/>
                    <a:pt x="1276913" y="924921"/>
                    <a:pt x="1278177" y="917338"/>
                  </a:cubicBezTo>
                  <a:close/>
                  <a:moveTo>
                    <a:pt x="529354" y="884380"/>
                  </a:moveTo>
                  <a:lnTo>
                    <a:pt x="634459" y="988765"/>
                  </a:lnTo>
                  <a:lnTo>
                    <a:pt x="627275" y="1005774"/>
                  </a:lnTo>
                  <a:lnTo>
                    <a:pt x="521845" y="900609"/>
                  </a:lnTo>
                  <a:cubicBezTo>
                    <a:pt x="524348" y="894367"/>
                    <a:pt x="526851" y="889373"/>
                    <a:pt x="529354" y="884380"/>
                  </a:cubicBezTo>
                  <a:close/>
                  <a:moveTo>
                    <a:pt x="88502" y="845929"/>
                  </a:moveTo>
                  <a:lnTo>
                    <a:pt x="213011" y="973052"/>
                  </a:lnTo>
                  <a:cubicBezTo>
                    <a:pt x="211791" y="979283"/>
                    <a:pt x="209349" y="985515"/>
                    <a:pt x="206908" y="992992"/>
                  </a:cubicBezTo>
                  <a:lnTo>
                    <a:pt x="82399" y="864623"/>
                  </a:lnTo>
                  <a:cubicBezTo>
                    <a:pt x="84840" y="858392"/>
                    <a:pt x="86061" y="852160"/>
                    <a:pt x="88502" y="845929"/>
                  </a:cubicBezTo>
                  <a:close/>
                  <a:moveTo>
                    <a:pt x="1294533" y="834946"/>
                  </a:moveTo>
                  <a:lnTo>
                    <a:pt x="1410497" y="955015"/>
                  </a:lnTo>
                  <a:cubicBezTo>
                    <a:pt x="1409277" y="962598"/>
                    <a:pt x="1408053" y="968918"/>
                    <a:pt x="1408053" y="976501"/>
                  </a:cubicBezTo>
                  <a:lnTo>
                    <a:pt x="1290869" y="856432"/>
                  </a:lnTo>
                  <a:cubicBezTo>
                    <a:pt x="1292089" y="848848"/>
                    <a:pt x="1293309" y="841265"/>
                    <a:pt x="1294533" y="834946"/>
                  </a:cubicBezTo>
                  <a:close/>
                  <a:moveTo>
                    <a:pt x="564733" y="818464"/>
                  </a:moveTo>
                  <a:lnTo>
                    <a:pt x="665426" y="919358"/>
                  </a:lnTo>
                  <a:lnTo>
                    <a:pt x="660033" y="928215"/>
                  </a:lnTo>
                  <a:lnTo>
                    <a:pt x="657035" y="935314"/>
                  </a:lnTo>
                  <a:lnTo>
                    <a:pt x="554804" y="833322"/>
                  </a:lnTo>
                  <a:cubicBezTo>
                    <a:pt x="558527" y="828369"/>
                    <a:pt x="561010" y="822178"/>
                    <a:pt x="564733" y="818464"/>
                  </a:cubicBezTo>
                  <a:close/>
                  <a:moveTo>
                    <a:pt x="116021" y="769027"/>
                  </a:moveTo>
                  <a:lnTo>
                    <a:pt x="240462" y="892147"/>
                  </a:lnTo>
                  <a:cubicBezTo>
                    <a:pt x="237998" y="898303"/>
                    <a:pt x="235534" y="904459"/>
                    <a:pt x="234301" y="910615"/>
                  </a:cubicBezTo>
                  <a:lnTo>
                    <a:pt x="109861" y="786264"/>
                  </a:lnTo>
                  <a:cubicBezTo>
                    <a:pt x="112325" y="780108"/>
                    <a:pt x="114789" y="775183"/>
                    <a:pt x="116021" y="769027"/>
                  </a:cubicBezTo>
                  <a:close/>
                  <a:moveTo>
                    <a:pt x="609897" y="758043"/>
                  </a:moveTo>
                  <a:lnTo>
                    <a:pt x="705408" y="853703"/>
                  </a:lnTo>
                  <a:lnTo>
                    <a:pt x="696305" y="868652"/>
                  </a:lnTo>
                  <a:lnTo>
                    <a:pt x="598747" y="770506"/>
                  </a:lnTo>
                  <a:cubicBezTo>
                    <a:pt x="602464" y="766767"/>
                    <a:pt x="606180" y="761782"/>
                    <a:pt x="609897" y="758043"/>
                  </a:cubicBezTo>
                  <a:close/>
                  <a:moveTo>
                    <a:pt x="1303089" y="741562"/>
                  </a:moveTo>
                  <a:lnTo>
                    <a:pt x="1421469" y="860785"/>
                  </a:lnTo>
                  <a:cubicBezTo>
                    <a:pt x="1420237" y="868236"/>
                    <a:pt x="1420237" y="875687"/>
                    <a:pt x="1420237" y="883139"/>
                  </a:cubicBezTo>
                  <a:lnTo>
                    <a:pt x="1301853" y="763916"/>
                  </a:lnTo>
                  <a:cubicBezTo>
                    <a:pt x="1301853" y="756465"/>
                    <a:pt x="1303089" y="749013"/>
                    <a:pt x="1303089" y="741562"/>
                  </a:cubicBezTo>
                  <a:close/>
                  <a:moveTo>
                    <a:pt x="660555" y="708603"/>
                  </a:moveTo>
                  <a:lnTo>
                    <a:pt x="751171" y="799367"/>
                  </a:lnTo>
                  <a:lnTo>
                    <a:pt x="740129" y="812344"/>
                  </a:lnTo>
                  <a:lnTo>
                    <a:pt x="648183" y="719809"/>
                  </a:lnTo>
                  <a:cubicBezTo>
                    <a:pt x="651895" y="716073"/>
                    <a:pt x="656843" y="712338"/>
                    <a:pt x="660555" y="708603"/>
                  </a:cubicBezTo>
                  <a:close/>
                  <a:moveTo>
                    <a:pt x="150282" y="697616"/>
                  </a:moveTo>
                  <a:lnTo>
                    <a:pt x="271617" y="818603"/>
                  </a:lnTo>
                  <a:lnTo>
                    <a:pt x="271132" y="819630"/>
                  </a:lnTo>
                  <a:lnTo>
                    <a:pt x="264257" y="837480"/>
                  </a:lnTo>
                  <a:lnTo>
                    <a:pt x="142820" y="715155"/>
                  </a:lnTo>
                  <a:cubicBezTo>
                    <a:pt x="145307" y="708891"/>
                    <a:pt x="147795" y="702627"/>
                    <a:pt x="150282" y="697616"/>
                  </a:cubicBezTo>
                  <a:close/>
                  <a:moveTo>
                    <a:pt x="718125" y="664658"/>
                  </a:moveTo>
                  <a:lnTo>
                    <a:pt x="805611" y="751253"/>
                  </a:lnTo>
                  <a:lnTo>
                    <a:pt x="792269" y="762087"/>
                  </a:lnTo>
                  <a:lnTo>
                    <a:pt x="703114" y="673371"/>
                  </a:lnTo>
                  <a:cubicBezTo>
                    <a:pt x="708118" y="669637"/>
                    <a:pt x="713121" y="667147"/>
                    <a:pt x="718125" y="664658"/>
                  </a:cubicBezTo>
                  <a:close/>
                  <a:moveTo>
                    <a:pt x="1307349" y="642686"/>
                  </a:moveTo>
                  <a:lnTo>
                    <a:pt x="1426937" y="763112"/>
                  </a:lnTo>
                  <a:cubicBezTo>
                    <a:pt x="1426937" y="771985"/>
                    <a:pt x="1426937" y="780859"/>
                    <a:pt x="1426937" y="789732"/>
                  </a:cubicBezTo>
                  <a:lnTo>
                    <a:pt x="1307349" y="668039"/>
                  </a:lnTo>
                  <a:cubicBezTo>
                    <a:pt x="1307349" y="659165"/>
                    <a:pt x="1307349" y="650292"/>
                    <a:pt x="1307349" y="642686"/>
                  </a:cubicBezTo>
                  <a:close/>
                  <a:moveTo>
                    <a:pt x="867905" y="637196"/>
                  </a:moveTo>
                  <a:cubicBezTo>
                    <a:pt x="879314" y="640907"/>
                    <a:pt x="891990" y="644619"/>
                    <a:pt x="904667" y="649567"/>
                  </a:cubicBezTo>
                  <a:lnTo>
                    <a:pt x="950490" y="693775"/>
                  </a:lnTo>
                  <a:lnTo>
                    <a:pt x="929464" y="697275"/>
                  </a:lnTo>
                  <a:close/>
                  <a:moveTo>
                    <a:pt x="794450" y="637196"/>
                  </a:moveTo>
                  <a:lnTo>
                    <a:pt x="871522" y="713132"/>
                  </a:lnTo>
                  <a:lnTo>
                    <a:pt x="854493" y="721440"/>
                  </a:lnTo>
                  <a:lnTo>
                    <a:pt x="774522" y="642136"/>
                  </a:lnTo>
                  <a:cubicBezTo>
                    <a:pt x="781995" y="640901"/>
                    <a:pt x="788223" y="638431"/>
                    <a:pt x="794450" y="637196"/>
                  </a:cubicBezTo>
                  <a:close/>
                  <a:moveTo>
                    <a:pt x="183385" y="631698"/>
                  </a:moveTo>
                  <a:lnTo>
                    <a:pt x="304201" y="749612"/>
                  </a:lnTo>
                  <a:lnTo>
                    <a:pt x="296602" y="765702"/>
                  </a:lnTo>
                  <a:lnTo>
                    <a:pt x="175779" y="647781"/>
                  </a:lnTo>
                  <a:cubicBezTo>
                    <a:pt x="178314" y="642832"/>
                    <a:pt x="180849" y="636646"/>
                    <a:pt x="183385" y="631698"/>
                  </a:cubicBezTo>
                  <a:close/>
                  <a:moveTo>
                    <a:pt x="217610" y="565781"/>
                  </a:moveTo>
                  <a:lnTo>
                    <a:pt x="338397" y="684580"/>
                  </a:lnTo>
                  <a:lnTo>
                    <a:pt x="328765" y="700211"/>
                  </a:lnTo>
                  <a:lnTo>
                    <a:pt x="208737" y="582159"/>
                  </a:lnTo>
                  <a:cubicBezTo>
                    <a:pt x="211272" y="577120"/>
                    <a:pt x="215075" y="570820"/>
                    <a:pt x="217610" y="565781"/>
                  </a:cubicBezTo>
                  <a:close/>
                  <a:moveTo>
                    <a:pt x="1296361" y="521840"/>
                  </a:moveTo>
                  <a:lnTo>
                    <a:pt x="1415197" y="640491"/>
                  </a:lnTo>
                  <a:cubicBezTo>
                    <a:pt x="1417697" y="650379"/>
                    <a:pt x="1420201" y="659030"/>
                    <a:pt x="1421453" y="668918"/>
                  </a:cubicBezTo>
                  <a:lnTo>
                    <a:pt x="1301365" y="551503"/>
                  </a:lnTo>
                  <a:cubicBezTo>
                    <a:pt x="1300113" y="541615"/>
                    <a:pt x="1297609" y="531727"/>
                    <a:pt x="1296361" y="521840"/>
                  </a:cubicBezTo>
                  <a:close/>
                  <a:moveTo>
                    <a:pt x="255860" y="499866"/>
                  </a:moveTo>
                  <a:lnTo>
                    <a:pt x="372289" y="614609"/>
                  </a:lnTo>
                  <a:cubicBezTo>
                    <a:pt x="368574" y="619492"/>
                    <a:pt x="366096" y="624375"/>
                    <a:pt x="363619" y="630478"/>
                  </a:cubicBezTo>
                  <a:lnTo>
                    <a:pt x="247190" y="514514"/>
                  </a:lnTo>
                  <a:cubicBezTo>
                    <a:pt x="249667" y="509631"/>
                    <a:pt x="253383" y="504748"/>
                    <a:pt x="255860" y="499866"/>
                  </a:cubicBezTo>
                  <a:close/>
                  <a:moveTo>
                    <a:pt x="295550" y="439443"/>
                  </a:moveTo>
                  <a:lnTo>
                    <a:pt x="410744" y="555108"/>
                  </a:lnTo>
                  <a:cubicBezTo>
                    <a:pt x="407028" y="560082"/>
                    <a:pt x="404551" y="563814"/>
                    <a:pt x="400835" y="570032"/>
                  </a:cubicBezTo>
                  <a:lnTo>
                    <a:pt x="285641" y="454367"/>
                  </a:lnTo>
                  <a:cubicBezTo>
                    <a:pt x="289357" y="449392"/>
                    <a:pt x="293073" y="445661"/>
                    <a:pt x="295550" y="439443"/>
                  </a:cubicBezTo>
                  <a:close/>
                  <a:moveTo>
                    <a:pt x="339692" y="384512"/>
                  </a:moveTo>
                  <a:lnTo>
                    <a:pt x="454664" y="494904"/>
                  </a:lnTo>
                  <a:cubicBezTo>
                    <a:pt x="450873" y="499811"/>
                    <a:pt x="448346" y="504717"/>
                    <a:pt x="444556" y="509623"/>
                  </a:cubicBezTo>
                  <a:lnTo>
                    <a:pt x="329585" y="398004"/>
                  </a:lnTo>
                  <a:cubicBezTo>
                    <a:pt x="333375" y="393098"/>
                    <a:pt x="337166" y="388191"/>
                    <a:pt x="339692" y="384512"/>
                  </a:cubicBezTo>
                  <a:close/>
                  <a:moveTo>
                    <a:pt x="1241429" y="368034"/>
                  </a:moveTo>
                  <a:lnTo>
                    <a:pt x="1361697" y="486093"/>
                  </a:lnTo>
                  <a:cubicBezTo>
                    <a:pt x="1369213" y="500850"/>
                    <a:pt x="1376733" y="515608"/>
                    <a:pt x="1382997" y="531595"/>
                  </a:cubicBezTo>
                  <a:lnTo>
                    <a:pt x="1262725" y="414766"/>
                  </a:lnTo>
                  <a:cubicBezTo>
                    <a:pt x="1256461" y="398778"/>
                    <a:pt x="1248945" y="382791"/>
                    <a:pt x="1241429" y="368034"/>
                  </a:cubicBezTo>
                  <a:close/>
                  <a:moveTo>
                    <a:pt x="384899" y="324090"/>
                  </a:moveTo>
                  <a:lnTo>
                    <a:pt x="498607" y="435421"/>
                  </a:lnTo>
                  <a:cubicBezTo>
                    <a:pt x="494816" y="439174"/>
                    <a:pt x="491026" y="444177"/>
                    <a:pt x="487236" y="449181"/>
                  </a:cubicBezTo>
                  <a:lnTo>
                    <a:pt x="373528" y="337850"/>
                  </a:lnTo>
                  <a:cubicBezTo>
                    <a:pt x="377318" y="332846"/>
                    <a:pt x="381109" y="327842"/>
                    <a:pt x="384899" y="324090"/>
                  </a:cubicBezTo>
                  <a:close/>
                  <a:moveTo>
                    <a:pt x="435175" y="274654"/>
                  </a:moveTo>
                  <a:lnTo>
                    <a:pt x="542595" y="382074"/>
                  </a:lnTo>
                  <a:cubicBezTo>
                    <a:pt x="538933" y="385736"/>
                    <a:pt x="534051" y="389398"/>
                    <a:pt x="530388" y="394281"/>
                  </a:cubicBezTo>
                  <a:lnTo>
                    <a:pt x="422968" y="286861"/>
                  </a:lnTo>
                  <a:cubicBezTo>
                    <a:pt x="427851" y="283199"/>
                    <a:pt x="430292" y="278316"/>
                    <a:pt x="435175" y="274654"/>
                  </a:cubicBezTo>
                  <a:close/>
                  <a:moveTo>
                    <a:pt x="491603" y="225214"/>
                  </a:moveTo>
                  <a:lnTo>
                    <a:pt x="597443" y="332298"/>
                  </a:lnTo>
                  <a:lnTo>
                    <a:pt x="596724" y="333135"/>
                  </a:lnTo>
                  <a:lnTo>
                    <a:pt x="585043" y="344816"/>
                  </a:lnTo>
                  <a:lnTo>
                    <a:pt x="477899" y="237672"/>
                  </a:lnTo>
                  <a:cubicBezTo>
                    <a:pt x="482882" y="233935"/>
                    <a:pt x="486620" y="228951"/>
                    <a:pt x="491603" y="225214"/>
                  </a:cubicBezTo>
                  <a:close/>
                  <a:moveTo>
                    <a:pt x="546822" y="175780"/>
                  </a:moveTo>
                  <a:lnTo>
                    <a:pt x="652405" y="279968"/>
                  </a:lnTo>
                  <a:cubicBezTo>
                    <a:pt x="648589" y="282448"/>
                    <a:pt x="644772" y="287410"/>
                    <a:pt x="639684" y="289890"/>
                  </a:cubicBezTo>
                  <a:lnTo>
                    <a:pt x="532829" y="185702"/>
                  </a:lnTo>
                  <a:cubicBezTo>
                    <a:pt x="536645" y="181981"/>
                    <a:pt x="541734" y="179501"/>
                    <a:pt x="546822" y="175780"/>
                  </a:cubicBezTo>
                  <a:close/>
                  <a:moveTo>
                    <a:pt x="602486" y="131834"/>
                  </a:moveTo>
                  <a:lnTo>
                    <a:pt x="701884" y="234509"/>
                  </a:lnTo>
                  <a:cubicBezTo>
                    <a:pt x="698202" y="238312"/>
                    <a:pt x="693294" y="242114"/>
                    <a:pt x="688385" y="245917"/>
                  </a:cubicBezTo>
                  <a:lnTo>
                    <a:pt x="587760" y="141974"/>
                  </a:lnTo>
                  <a:cubicBezTo>
                    <a:pt x="593896" y="138172"/>
                    <a:pt x="597577" y="134369"/>
                    <a:pt x="602486" y="131834"/>
                  </a:cubicBezTo>
                  <a:close/>
                  <a:moveTo>
                    <a:pt x="664306" y="93379"/>
                  </a:moveTo>
                  <a:lnTo>
                    <a:pt x="762296" y="192004"/>
                  </a:lnTo>
                  <a:cubicBezTo>
                    <a:pt x="756094" y="195749"/>
                    <a:pt x="751132" y="198246"/>
                    <a:pt x="746171" y="201991"/>
                  </a:cubicBezTo>
                  <a:lnTo>
                    <a:pt x="648181" y="102118"/>
                  </a:lnTo>
                  <a:cubicBezTo>
                    <a:pt x="653143" y="99621"/>
                    <a:pt x="658104" y="95876"/>
                    <a:pt x="664306" y="93379"/>
                  </a:cubicBezTo>
                  <a:close/>
                  <a:moveTo>
                    <a:pt x="1230445" y="71409"/>
                  </a:moveTo>
                  <a:cubicBezTo>
                    <a:pt x="1235939" y="74156"/>
                    <a:pt x="1240059" y="76902"/>
                    <a:pt x="1245553" y="81022"/>
                  </a:cubicBezTo>
                  <a:cubicBezTo>
                    <a:pt x="1242805" y="79649"/>
                    <a:pt x="1241433" y="79649"/>
                    <a:pt x="1240059" y="79649"/>
                  </a:cubicBezTo>
                  <a:close/>
                  <a:moveTo>
                    <a:pt x="730575" y="60422"/>
                  </a:moveTo>
                  <a:lnTo>
                    <a:pt x="828183" y="155989"/>
                  </a:lnTo>
                  <a:cubicBezTo>
                    <a:pt x="823113" y="158504"/>
                    <a:pt x="816775" y="161019"/>
                    <a:pt x="811704" y="163534"/>
                  </a:cubicBezTo>
                  <a:lnTo>
                    <a:pt x="714096" y="67967"/>
                  </a:lnTo>
                  <a:cubicBezTo>
                    <a:pt x="720434" y="65452"/>
                    <a:pt x="725505" y="61679"/>
                    <a:pt x="730575" y="60422"/>
                  </a:cubicBezTo>
                  <a:close/>
                  <a:moveTo>
                    <a:pt x="804234" y="32960"/>
                  </a:moveTo>
                  <a:lnTo>
                    <a:pt x="894121" y="123073"/>
                  </a:lnTo>
                  <a:cubicBezTo>
                    <a:pt x="889127" y="125576"/>
                    <a:pt x="882885" y="128079"/>
                    <a:pt x="877891" y="130582"/>
                  </a:cubicBezTo>
                  <a:lnTo>
                    <a:pt x="785508" y="39218"/>
                  </a:lnTo>
                  <a:cubicBezTo>
                    <a:pt x="791750" y="36714"/>
                    <a:pt x="797992" y="34211"/>
                    <a:pt x="804234" y="32960"/>
                  </a:cubicBezTo>
                  <a:close/>
                  <a:moveTo>
                    <a:pt x="887550" y="10988"/>
                  </a:moveTo>
                  <a:lnTo>
                    <a:pt x="971046" y="97972"/>
                  </a:lnTo>
                  <a:cubicBezTo>
                    <a:pt x="964907" y="99251"/>
                    <a:pt x="957539" y="101809"/>
                    <a:pt x="951400" y="103089"/>
                  </a:cubicBezTo>
                  <a:lnTo>
                    <a:pt x="867904" y="14825"/>
                  </a:lnTo>
                  <a:cubicBezTo>
                    <a:pt x="874043" y="13546"/>
                    <a:pt x="881411" y="12267"/>
                    <a:pt x="887550" y="10988"/>
                  </a:cubicBezTo>
                  <a:close/>
                  <a:moveTo>
                    <a:pt x="1065652" y="5490"/>
                  </a:moveTo>
                  <a:cubicBezTo>
                    <a:pt x="1075417" y="7977"/>
                    <a:pt x="1085183" y="10465"/>
                    <a:pt x="1094949" y="11708"/>
                  </a:cubicBezTo>
                  <a:lnTo>
                    <a:pt x="1152321" y="70163"/>
                  </a:lnTo>
                  <a:cubicBezTo>
                    <a:pt x="1147437" y="70163"/>
                    <a:pt x="1142555" y="70163"/>
                    <a:pt x="1138893" y="70163"/>
                  </a:cubicBezTo>
                  <a:cubicBezTo>
                    <a:pt x="1135231" y="70163"/>
                    <a:pt x="1131569" y="70163"/>
                    <a:pt x="1127907" y="70163"/>
                  </a:cubicBezTo>
                  <a:close/>
                  <a:moveTo>
                    <a:pt x="978986" y="0"/>
                  </a:moveTo>
                  <a:lnTo>
                    <a:pt x="1053446" y="78532"/>
                  </a:lnTo>
                  <a:cubicBezTo>
                    <a:pt x="1046122" y="78532"/>
                    <a:pt x="1038798" y="81107"/>
                    <a:pt x="1032695" y="81107"/>
                  </a:cubicBezTo>
                  <a:lnTo>
                    <a:pt x="955793" y="2575"/>
                  </a:lnTo>
                  <a:cubicBezTo>
                    <a:pt x="964338" y="1287"/>
                    <a:pt x="971662" y="1287"/>
                    <a:pt x="978986" y="0"/>
                  </a:cubicBezTo>
                  <a:close/>
                </a:path>
              </a:pathLst>
            </a:custGeom>
            <a:solidFill>
              <a:schemeClr val="tx2"/>
            </a:solidFill>
            <a:ln>
              <a:noFill/>
            </a:ln>
            <a:effectLst/>
          </p:spPr>
          <p:txBody>
            <a:bodyPr wrap="square" anchor="ctr">
              <a:noAutofit/>
            </a:bodyPr>
            <a:lstStyle/>
            <a:p>
              <a:endParaRPr lang="en-US" sz="1350" dirty="0">
                <a:latin typeface="+mj-lt"/>
                <a:cs typeface="+mj-cs"/>
              </a:endParaRPr>
            </a:p>
          </p:txBody>
        </p:sp>
      </p:grpSp>
      <p:sp>
        <p:nvSpPr>
          <p:cNvPr id="11" name="Graphic 10">
            <a:extLst>
              <a:ext uri="{FF2B5EF4-FFF2-40B4-BE49-F238E27FC236}">
                <a16:creationId xmlns:a16="http://schemas.microsoft.com/office/drawing/2014/main" xmlns="" id="{B5D92569-7103-1234-C71B-8263EF794CED}"/>
              </a:ext>
            </a:extLst>
          </p:cNvPr>
          <p:cNvSpPr/>
          <p:nvPr/>
        </p:nvSpPr>
        <p:spPr>
          <a:xfrm>
            <a:off x="3942062" y="673973"/>
            <a:ext cx="394337" cy="417297"/>
          </a:xfrm>
          <a:custGeom>
            <a:avLst/>
            <a:gdLst>
              <a:gd name="connsiteX0" fmla="*/ 155927 w 337802"/>
              <a:gd name="connsiteY0" fmla="*/ 8422 h 357471"/>
              <a:gd name="connsiteX1" fmla="*/ 7646 w 337802"/>
              <a:gd name="connsiteY1" fmla="*/ 165635 h 357471"/>
              <a:gd name="connsiteX2" fmla="*/ 7646 w 337802"/>
              <a:gd name="connsiteY2" fmla="*/ 191837 h 357471"/>
              <a:gd name="connsiteX3" fmla="*/ 155927 w 337802"/>
              <a:gd name="connsiteY3" fmla="*/ 349049 h 357471"/>
              <a:gd name="connsiteX4" fmla="*/ 181876 w 337802"/>
              <a:gd name="connsiteY4" fmla="*/ 349049 h 357471"/>
              <a:gd name="connsiteX5" fmla="*/ 330157 w 337802"/>
              <a:gd name="connsiteY5" fmla="*/ 191837 h 357471"/>
              <a:gd name="connsiteX6" fmla="*/ 330157 w 337802"/>
              <a:gd name="connsiteY6" fmla="*/ 165635 h 357471"/>
              <a:gd name="connsiteX7" fmla="*/ 181876 w 337802"/>
              <a:gd name="connsiteY7" fmla="*/ 8422 h 357471"/>
              <a:gd name="connsiteX8" fmla="*/ 155927 w 337802"/>
              <a:gd name="connsiteY8" fmla="*/ 8422 h 35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802" h="357471">
                <a:moveTo>
                  <a:pt x="155927" y="8422"/>
                </a:moveTo>
                <a:cubicBezTo>
                  <a:pt x="123490" y="73927"/>
                  <a:pt x="71592" y="129139"/>
                  <a:pt x="7646" y="165635"/>
                </a:cubicBezTo>
                <a:cubicBezTo>
                  <a:pt x="-2549" y="171249"/>
                  <a:pt x="-2549" y="186222"/>
                  <a:pt x="7646" y="191837"/>
                </a:cubicBezTo>
                <a:cubicBezTo>
                  <a:pt x="71592" y="228333"/>
                  <a:pt x="123490" y="283544"/>
                  <a:pt x="155927" y="349049"/>
                </a:cubicBezTo>
                <a:cubicBezTo>
                  <a:pt x="161487" y="360279"/>
                  <a:pt x="177242" y="360279"/>
                  <a:pt x="181876" y="349049"/>
                </a:cubicBezTo>
                <a:cubicBezTo>
                  <a:pt x="214313" y="283544"/>
                  <a:pt x="266211" y="228333"/>
                  <a:pt x="330157" y="191837"/>
                </a:cubicBezTo>
                <a:cubicBezTo>
                  <a:pt x="340351" y="186222"/>
                  <a:pt x="340351" y="171249"/>
                  <a:pt x="330157" y="165635"/>
                </a:cubicBezTo>
                <a:cubicBezTo>
                  <a:pt x="266211" y="129139"/>
                  <a:pt x="214313" y="73927"/>
                  <a:pt x="181876" y="8422"/>
                </a:cubicBezTo>
                <a:cubicBezTo>
                  <a:pt x="177242" y="-2807"/>
                  <a:pt x="161487" y="-2807"/>
                  <a:pt x="155927" y="8422"/>
                </a:cubicBezTo>
                <a:close/>
              </a:path>
            </a:pathLst>
          </a:custGeom>
          <a:solidFill>
            <a:schemeClr val="accent2"/>
          </a:solidFill>
          <a:ln w="9268" cap="flat">
            <a:noFill/>
            <a:prstDash val="solid"/>
            <a:miter/>
          </a:ln>
        </p:spPr>
        <p:txBody>
          <a:bodyPr rtlCol="0" anchor="ctr"/>
          <a:lstStyle/>
          <a:p>
            <a:endParaRPr lang="en-US" sz="525" dirty="0">
              <a:latin typeface="+mj-lt"/>
              <a:cs typeface="+mj-cs"/>
            </a:endParaRPr>
          </a:p>
        </p:txBody>
      </p:sp>
      <p:sp>
        <p:nvSpPr>
          <p:cNvPr id="12" name="Graphic 10">
            <a:extLst>
              <a:ext uri="{FF2B5EF4-FFF2-40B4-BE49-F238E27FC236}">
                <a16:creationId xmlns:a16="http://schemas.microsoft.com/office/drawing/2014/main" xmlns="" id="{8A038B79-192F-B6A2-1438-0642F38D91DB}"/>
              </a:ext>
            </a:extLst>
          </p:cNvPr>
          <p:cNvSpPr/>
          <p:nvPr/>
        </p:nvSpPr>
        <p:spPr>
          <a:xfrm>
            <a:off x="8333794" y="3716732"/>
            <a:ext cx="394337" cy="417297"/>
          </a:xfrm>
          <a:custGeom>
            <a:avLst/>
            <a:gdLst>
              <a:gd name="connsiteX0" fmla="*/ 155927 w 337802"/>
              <a:gd name="connsiteY0" fmla="*/ 8422 h 357471"/>
              <a:gd name="connsiteX1" fmla="*/ 7646 w 337802"/>
              <a:gd name="connsiteY1" fmla="*/ 165635 h 357471"/>
              <a:gd name="connsiteX2" fmla="*/ 7646 w 337802"/>
              <a:gd name="connsiteY2" fmla="*/ 191837 h 357471"/>
              <a:gd name="connsiteX3" fmla="*/ 155927 w 337802"/>
              <a:gd name="connsiteY3" fmla="*/ 349049 h 357471"/>
              <a:gd name="connsiteX4" fmla="*/ 181876 w 337802"/>
              <a:gd name="connsiteY4" fmla="*/ 349049 h 357471"/>
              <a:gd name="connsiteX5" fmla="*/ 330157 w 337802"/>
              <a:gd name="connsiteY5" fmla="*/ 191837 h 357471"/>
              <a:gd name="connsiteX6" fmla="*/ 330157 w 337802"/>
              <a:gd name="connsiteY6" fmla="*/ 165635 h 357471"/>
              <a:gd name="connsiteX7" fmla="*/ 181876 w 337802"/>
              <a:gd name="connsiteY7" fmla="*/ 8422 h 357471"/>
              <a:gd name="connsiteX8" fmla="*/ 155927 w 337802"/>
              <a:gd name="connsiteY8" fmla="*/ 8422 h 35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802" h="357471">
                <a:moveTo>
                  <a:pt x="155927" y="8422"/>
                </a:moveTo>
                <a:cubicBezTo>
                  <a:pt x="123490" y="73927"/>
                  <a:pt x="71592" y="129139"/>
                  <a:pt x="7646" y="165635"/>
                </a:cubicBezTo>
                <a:cubicBezTo>
                  <a:pt x="-2549" y="171249"/>
                  <a:pt x="-2549" y="186222"/>
                  <a:pt x="7646" y="191837"/>
                </a:cubicBezTo>
                <a:cubicBezTo>
                  <a:pt x="71592" y="228333"/>
                  <a:pt x="123490" y="283544"/>
                  <a:pt x="155927" y="349049"/>
                </a:cubicBezTo>
                <a:cubicBezTo>
                  <a:pt x="161487" y="360279"/>
                  <a:pt x="177242" y="360279"/>
                  <a:pt x="181876" y="349049"/>
                </a:cubicBezTo>
                <a:cubicBezTo>
                  <a:pt x="214313" y="283544"/>
                  <a:pt x="266211" y="228333"/>
                  <a:pt x="330157" y="191837"/>
                </a:cubicBezTo>
                <a:cubicBezTo>
                  <a:pt x="340351" y="186222"/>
                  <a:pt x="340351" y="171249"/>
                  <a:pt x="330157" y="165635"/>
                </a:cubicBezTo>
                <a:cubicBezTo>
                  <a:pt x="266211" y="129139"/>
                  <a:pt x="214313" y="73927"/>
                  <a:pt x="181876" y="8422"/>
                </a:cubicBezTo>
                <a:cubicBezTo>
                  <a:pt x="177242" y="-2807"/>
                  <a:pt x="161487" y="-2807"/>
                  <a:pt x="155927" y="8422"/>
                </a:cubicBezTo>
                <a:close/>
              </a:path>
            </a:pathLst>
          </a:custGeom>
          <a:solidFill>
            <a:schemeClr val="accent5"/>
          </a:solidFill>
          <a:ln w="9268" cap="flat">
            <a:noFill/>
            <a:prstDash val="solid"/>
            <a:miter/>
          </a:ln>
        </p:spPr>
        <p:txBody>
          <a:bodyPr rtlCol="0" anchor="ctr"/>
          <a:lstStyle/>
          <a:p>
            <a:endParaRPr lang="en-US" sz="525" dirty="0">
              <a:latin typeface="+mj-lt"/>
              <a:cs typeface="+mj-cs"/>
            </a:endParaRPr>
          </a:p>
        </p:txBody>
      </p:sp>
      <p:sp>
        <p:nvSpPr>
          <p:cNvPr id="13" name="Graphic 10">
            <a:extLst>
              <a:ext uri="{FF2B5EF4-FFF2-40B4-BE49-F238E27FC236}">
                <a16:creationId xmlns:a16="http://schemas.microsoft.com/office/drawing/2014/main" xmlns="" id="{23A86C9A-BDC7-AE7C-F06B-B14FD7EA313D}"/>
              </a:ext>
            </a:extLst>
          </p:cNvPr>
          <p:cNvSpPr/>
          <p:nvPr/>
        </p:nvSpPr>
        <p:spPr>
          <a:xfrm>
            <a:off x="8472018" y="285750"/>
            <a:ext cx="1368927" cy="1448634"/>
          </a:xfrm>
          <a:custGeom>
            <a:avLst/>
            <a:gdLst>
              <a:gd name="connsiteX0" fmla="*/ 155927 w 337802"/>
              <a:gd name="connsiteY0" fmla="*/ 8422 h 357471"/>
              <a:gd name="connsiteX1" fmla="*/ 7646 w 337802"/>
              <a:gd name="connsiteY1" fmla="*/ 165635 h 357471"/>
              <a:gd name="connsiteX2" fmla="*/ 7646 w 337802"/>
              <a:gd name="connsiteY2" fmla="*/ 191837 h 357471"/>
              <a:gd name="connsiteX3" fmla="*/ 155927 w 337802"/>
              <a:gd name="connsiteY3" fmla="*/ 349049 h 357471"/>
              <a:gd name="connsiteX4" fmla="*/ 181876 w 337802"/>
              <a:gd name="connsiteY4" fmla="*/ 349049 h 357471"/>
              <a:gd name="connsiteX5" fmla="*/ 330157 w 337802"/>
              <a:gd name="connsiteY5" fmla="*/ 191837 h 357471"/>
              <a:gd name="connsiteX6" fmla="*/ 330157 w 337802"/>
              <a:gd name="connsiteY6" fmla="*/ 165635 h 357471"/>
              <a:gd name="connsiteX7" fmla="*/ 181876 w 337802"/>
              <a:gd name="connsiteY7" fmla="*/ 8422 h 357471"/>
              <a:gd name="connsiteX8" fmla="*/ 155927 w 337802"/>
              <a:gd name="connsiteY8" fmla="*/ 8422 h 35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802" h="357471">
                <a:moveTo>
                  <a:pt x="155927" y="8422"/>
                </a:moveTo>
                <a:cubicBezTo>
                  <a:pt x="123490" y="73927"/>
                  <a:pt x="71592" y="129139"/>
                  <a:pt x="7646" y="165635"/>
                </a:cubicBezTo>
                <a:cubicBezTo>
                  <a:pt x="-2549" y="171249"/>
                  <a:pt x="-2549" y="186222"/>
                  <a:pt x="7646" y="191837"/>
                </a:cubicBezTo>
                <a:cubicBezTo>
                  <a:pt x="71592" y="228333"/>
                  <a:pt x="123490" y="283544"/>
                  <a:pt x="155927" y="349049"/>
                </a:cubicBezTo>
                <a:cubicBezTo>
                  <a:pt x="161487" y="360279"/>
                  <a:pt x="177242" y="360279"/>
                  <a:pt x="181876" y="349049"/>
                </a:cubicBezTo>
                <a:cubicBezTo>
                  <a:pt x="214313" y="283544"/>
                  <a:pt x="266211" y="228333"/>
                  <a:pt x="330157" y="191837"/>
                </a:cubicBezTo>
                <a:cubicBezTo>
                  <a:pt x="340351" y="186222"/>
                  <a:pt x="340351" y="171249"/>
                  <a:pt x="330157" y="165635"/>
                </a:cubicBezTo>
                <a:cubicBezTo>
                  <a:pt x="266211" y="129139"/>
                  <a:pt x="214313" y="73927"/>
                  <a:pt x="181876" y="8422"/>
                </a:cubicBezTo>
                <a:cubicBezTo>
                  <a:pt x="177242" y="-2807"/>
                  <a:pt x="161487" y="-2807"/>
                  <a:pt x="155927" y="8422"/>
                </a:cubicBezTo>
                <a:close/>
              </a:path>
            </a:pathLst>
          </a:custGeom>
          <a:solidFill>
            <a:schemeClr val="accent4"/>
          </a:solidFill>
          <a:ln w="9268" cap="flat">
            <a:noFill/>
            <a:prstDash val="solid"/>
            <a:miter/>
          </a:ln>
        </p:spPr>
        <p:txBody>
          <a:bodyPr rtlCol="0" anchor="ctr"/>
          <a:lstStyle/>
          <a:p>
            <a:endParaRPr lang="en-US" sz="525" dirty="0">
              <a:latin typeface="+mj-lt"/>
              <a:cs typeface="+mj-cs"/>
            </a:endParaRPr>
          </a:p>
        </p:txBody>
      </p:sp>
      <p:sp>
        <p:nvSpPr>
          <p:cNvPr id="14" name="Graphic 10">
            <a:extLst>
              <a:ext uri="{FF2B5EF4-FFF2-40B4-BE49-F238E27FC236}">
                <a16:creationId xmlns:a16="http://schemas.microsoft.com/office/drawing/2014/main" xmlns="" id="{55C35ACB-05BB-9C8F-718B-ADB944D5011D}"/>
              </a:ext>
            </a:extLst>
          </p:cNvPr>
          <p:cNvSpPr/>
          <p:nvPr/>
        </p:nvSpPr>
        <p:spPr>
          <a:xfrm>
            <a:off x="7055209" y="2222974"/>
            <a:ext cx="168849" cy="178680"/>
          </a:xfrm>
          <a:custGeom>
            <a:avLst/>
            <a:gdLst>
              <a:gd name="connsiteX0" fmla="*/ 155927 w 337802"/>
              <a:gd name="connsiteY0" fmla="*/ 8422 h 357471"/>
              <a:gd name="connsiteX1" fmla="*/ 7646 w 337802"/>
              <a:gd name="connsiteY1" fmla="*/ 165635 h 357471"/>
              <a:gd name="connsiteX2" fmla="*/ 7646 w 337802"/>
              <a:gd name="connsiteY2" fmla="*/ 191837 h 357471"/>
              <a:gd name="connsiteX3" fmla="*/ 155927 w 337802"/>
              <a:gd name="connsiteY3" fmla="*/ 349049 h 357471"/>
              <a:gd name="connsiteX4" fmla="*/ 181876 w 337802"/>
              <a:gd name="connsiteY4" fmla="*/ 349049 h 357471"/>
              <a:gd name="connsiteX5" fmla="*/ 330157 w 337802"/>
              <a:gd name="connsiteY5" fmla="*/ 191837 h 357471"/>
              <a:gd name="connsiteX6" fmla="*/ 330157 w 337802"/>
              <a:gd name="connsiteY6" fmla="*/ 165635 h 357471"/>
              <a:gd name="connsiteX7" fmla="*/ 181876 w 337802"/>
              <a:gd name="connsiteY7" fmla="*/ 8422 h 357471"/>
              <a:gd name="connsiteX8" fmla="*/ 155927 w 337802"/>
              <a:gd name="connsiteY8" fmla="*/ 8422 h 35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802" h="357471">
                <a:moveTo>
                  <a:pt x="155927" y="8422"/>
                </a:moveTo>
                <a:cubicBezTo>
                  <a:pt x="123490" y="73927"/>
                  <a:pt x="71592" y="129139"/>
                  <a:pt x="7646" y="165635"/>
                </a:cubicBezTo>
                <a:cubicBezTo>
                  <a:pt x="-2549" y="171249"/>
                  <a:pt x="-2549" y="186222"/>
                  <a:pt x="7646" y="191837"/>
                </a:cubicBezTo>
                <a:cubicBezTo>
                  <a:pt x="71592" y="228333"/>
                  <a:pt x="123490" y="283544"/>
                  <a:pt x="155927" y="349049"/>
                </a:cubicBezTo>
                <a:cubicBezTo>
                  <a:pt x="161487" y="360279"/>
                  <a:pt x="177242" y="360279"/>
                  <a:pt x="181876" y="349049"/>
                </a:cubicBezTo>
                <a:cubicBezTo>
                  <a:pt x="214313" y="283544"/>
                  <a:pt x="266211" y="228333"/>
                  <a:pt x="330157" y="191837"/>
                </a:cubicBezTo>
                <a:cubicBezTo>
                  <a:pt x="340351" y="186222"/>
                  <a:pt x="340351" y="171249"/>
                  <a:pt x="330157" y="165635"/>
                </a:cubicBezTo>
                <a:cubicBezTo>
                  <a:pt x="266211" y="129139"/>
                  <a:pt x="214313" y="73927"/>
                  <a:pt x="181876" y="8422"/>
                </a:cubicBezTo>
                <a:cubicBezTo>
                  <a:pt x="177242" y="-2807"/>
                  <a:pt x="161487" y="-2807"/>
                  <a:pt x="155927" y="8422"/>
                </a:cubicBezTo>
                <a:close/>
              </a:path>
            </a:pathLst>
          </a:custGeom>
          <a:solidFill>
            <a:schemeClr val="accent3"/>
          </a:solidFill>
          <a:ln w="9268" cap="flat">
            <a:noFill/>
            <a:prstDash val="solid"/>
            <a:miter/>
          </a:ln>
        </p:spPr>
        <p:txBody>
          <a:bodyPr rtlCol="0" anchor="ctr"/>
          <a:lstStyle/>
          <a:p>
            <a:endParaRPr lang="en-US" sz="525" dirty="0">
              <a:latin typeface="+mj-lt"/>
              <a:cs typeface="+mj-cs"/>
            </a:endParaRPr>
          </a:p>
        </p:txBody>
      </p:sp>
      <p:sp>
        <p:nvSpPr>
          <p:cNvPr id="15" name="Graphic 10">
            <a:extLst>
              <a:ext uri="{FF2B5EF4-FFF2-40B4-BE49-F238E27FC236}">
                <a16:creationId xmlns:a16="http://schemas.microsoft.com/office/drawing/2014/main" xmlns="" id="{F9F4B236-5F82-E5C6-6A92-AA1B0B831420}"/>
              </a:ext>
            </a:extLst>
          </p:cNvPr>
          <p:cNvSpPr/>
          <p:nvPr/>
        </p:nvSpPr>
        <p:spPr>
          <a:xfrm>
            <a:off x="7333119" y="1089661"/>
            <a:ext cx="168849" cy="178680"/>
          </a:xfrm>
          <a:custGeom>
            <a:avLst/>
            <a:gdLst>
              <a:gd name="connsiteX0" fmla="*/ 155927 w 337802"/>
              <a:gd name="connsiteY0" fmla="*/ 8422 h 357471"/>
              <a:gd name="connsiteX1" fmla="*/ 7646 w 337802"/>
              <a:gd name="connsiteY1" fmla="*/ 165635 h 357471"/>
              <a:gd name="connsiteX2" fmla="*/ 7646 w 337802"/>
              <a:gd name="connsiteY2" fmla="*/ 191837 h 357471"/>
              <a:gd name="connsiteX3" fmla="*/ 155927 w 337802"/>
              <a:gd name="connsiteY3" fmla="*/ 349049 h 357471"/>
              <a:gd name="connsiteX4" fmla="*/ 181876 w 337802"/>
              <a:gd name="connsiteY4" fmla="*/ 349049 h 357471"/>
              <a:gd name="connsiteX5" fmla="*/ 330157 w 337802"/>
              <a:gd name="connsiteY5" fmla="*/ 191837 h 357471"/>
              <a:gd name="connsiteX6" fmla="*/ 330157 w 337802"/>
              <a:gd name="connsiteY6" fmla="*/ 165635 h 357471"/>
              <a:gd name="connsiteX7" fmla="*/ 181876 w 337802"/>
              <a:gd name="connsiteY7" fmla="*/ 8422 h 357471"/>
              <a:gd name="connsiteX8" fmla="*/ 155927 w 337802"/>
              <a:gd name="connsiteY8" fmla="*/ 8422 h 35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802" h="357471">
                <a:moveTo>
                  <a:pt x="155927" y="8422"/>
                </a:moveTo>
                <a:cubicBezTo>
                  <a:pt x="123490" y="73927"/>
                  <a:pt x="71592" y="129139"/>
                  <a:pt x="7646" y="165635"/>
                </a:cubicBezTo>
                <a:cubicBezTo>
                  <a:pt x="-2549" y="171249"/>
                  <a:pt x="-2549" y="186222"/>
                  <a:pt x="7646" y="191837"/>
                </a:cubicBezTo>
                <a:cubicBezTo>
                  <a:pt x="71592" y="228333"/>
                  <a:pt x="123490" y="283544"/>
                  <a:pt x="155927" y="349049"/>
                </a:cubicBezTo>
                <a:cubicBezTo>
                  <a:pt x="161487" y="360279"/>
                  <a:pt x="177242" y="360279"/>
                  <a:pt x="181876" y="349049"/>
                </a:cubicBezTo>
                <a:cubicBezTo>
                  <a:pt x="214313" y="283544"/>
                  <a:pt x="266211" y="228333"/>
                  <a:pt x="330157" y="191837"/>
                </a:cubicBezTo>
                <a:cubicBezTo>
                  <a:pt x="340351" y="186222"/>
                  <a:pt x="340351" y="171249"/>
                  <a:pt x="330157" y="165635"/>
                </a:cubicBezTo>
                <a:cubicBezTo>
                  <a:pt x="266211" y="129139"/>
                  <a:pt x="214313" y="73927"/>
                  <a:pt x="181876" y="8422"/>
                </a:cubicBezTo>
                <a:cubicBezTo>
                  <a:pt x="177242" y="-2807"/>
                  <a:pt x="161487" y="-2807"/>
                  <a:pt x="155927" y="8422"/>
                </a:cubicBezTo>
                <a:close/>
              </a:path>
            </a:pathLst>
          </a:custGeom>
          <a:solidFill>
            <a:schemeClr val="accent6"/>
          </a:solidFill>
          <a:ln w="9268" cap="flat">
            <a:noFill/>
            <a:prstDash val="solid"/>
            <a:miter/>
          </a:ln>
        </p:spPr>
        <p:txBody>
          <a:bodyPr rtlCol="0" anchor="ctr"/>
          <a:lstStyle/>
          <a:p>
            <a:endParaRPr lang="en-US" sz="525" dirty="0">
              <a:latin typeface="+mj-lt"/>
              <a:cs typeface="+mj-cs"/>
            </a:endParaRPr>
          </a:p>
        </p:txBody>
      </p:sp>
      <p:pic>
        <p:nvPicPr>
          <p:cNvPr id="3" name="Picture Placeholder 2"/>
          <p:cNvPicPr>
            <a:picLocks noGrp="1" noChangeAspect="1"/>
          </p:cNvPicPr>
          <p:nvPr>
            <p:ph type="pic" sz="quarter" idx="24"/>
          </p:nvPr>
        </p:nvPicPr>
        <p:blipFill>
          <a:blip r:embed="rId2">
            <a:extLst>
              <a:ext uri="{28A0092B-C50C-407E-A947-70E740481C1C}">
                <a14:useLocalDpi xmlns:a14="http://schemas.microsoft.com/office/drawing/2010/main" val="0"/>
              </a:ext>
            </a:extLst>
          </a:blip>
          <a:srcRect t="8651" b="8651"/>
          <a:stretch>
            <a:fillRect/>
          </a:stretch>
        </p:blipFill>
        <p:spPr/>
      </p:pic>
      <p:sp>
        <p:nvSpPr>
          <p:cNvPr id="17" name="Rectangle 16"/>
          <p:cNvSpPr/>
          <p:nvPr/>
        </p:nvSpPr>
        <p:spPr>
          <a:xfrm>
            <a:off x="4207377" y="2407244"/>
            <a:ext cx="3555056" cy="2462213"/>
          </a:xfrm>
          <a:prstGeom prst="rect">
            <a:avLst/>
          </a:prstGeom>
        </p:spPr>
        <p:txBody>
          <a:bodyPr wrap="square">
            <a:spAutoFit/>
          </a:bodyPr>
          <a:lstStyle/>
          <a:p>
            <a:pPr algn="ctr" rtl="1"/>
            <a:r>
              <a:rPr lang="ar-SA" b="1" dirty="0">
                <a:latin typeface="+mj-lt"/>
                <a:cs typeface="+mj-cs"/>
              </a:rPr>
              <a:t>البورصة أو سوق الوراق المالية، سوق</a:t>
            </a:r>
            <a:r>
              <a:rPr lang="en-US" b="1" dirty="0">
                <a:latin typeface="+mj-lt"/>
                <a:cs typeface="+mj-cs"/>
              </a:rPr>
              <a:t> </a:t>
            </a:r>
            <a:r>
              <a:rPr lang="ar-SA" b="1" dirty="0">
                <a:latin typeface="+mj-lt"/>
                <a:cs typeface="+mj-cs"/>
              </a:rPr>
              <a:t>لكنها تختلف عن غيرها من الأسواق، فهي لا تعرض ولا تملك في معظم الأحوال البضائع و السلع، فالبضاعة أو السلعة</a:t>
            </a:r>
            <a:r>
              <a:rPr lang="en-US" b="1" dirty="0">
                <a:latin typeface="+mj-lt"/>
                <a:cs typeface="+mj-cs"/>
              </a:rPr>
              <a:t> </a:t>
            </a:r>
            <a:r>
              <a:rPr lang="ar-SA" b="1" dirty="0">
                <a:latin typeface="+mj-lt"/>
                <a:cs typeface="+mj-cs"/>
              </a:rPr>
              <a:t>التي يجري تداولها بها ليست أصولًا حقيقية بل أوراقًا مالية أو أصولًا مالية، وغالباً ما تكون هذه البضائع</a:t>
            </a:r>
            <a:r>
              <a:rPr lang="en-US" b="1" dirty="0">
                <a:latin typeface="+mj-lt"/>
                <a:cs typeface="+mj-cs"/>
              </a:rPr>
              <a:t> </a:t>
            </a:r>
            <a:r>
              <a:rPr lang="ar-SA" b="1" dirty="0">
                <a:latin typeface="+mj-lt"/>
                <a:cs typeface="+mj-cs"/>
              </a:rPr>
              <a:t>أسهما</a:t>
            </a:r>
            <a:r>
              <a:rPr lang="en-US" b="1" dirty="0">
                <a:latin typeface="+mj-lt"/>
                <a:cs typeface="+mj-cs"/>
              </a:rPr>
              <a:t> </a:t>
            </a:r>
            <a:r>
              <a:rPr lang="ar-SA" b="1" dirty="0">
                <a:latin typeface="+mj-lt"/>
                <a:cs typeface="+mj-cs"/>
              </a:rPr>
              <a:t>وسندات. والبورصة سوق</a:t>
            </a:r>
            <a:r>
              <a:rPr lang="en-US" b="1" dirty="0">
                <a:latin typeface="+mj-lt"/>
                <a:cs typeface="+mj-cs"/>
              </a:rPr>
              <a:t> </a:t>
            </a:r>
            <a:r>
              <a:rPr lang="ar-SA" b="1" dirty="0">
                <a:latin typeface="+mj-lt"/>
                <a:cs typeface="+mj-cs"/>
              </a:rPr>
              <a:t>لها قواعد</a:t>
            </a:r>
            <a:r>
              <a:rPr lang="en-US" b="1" dirty="0">
                <a:latin typeface="+mj-lt"/>
                <a:cs typeface="+mj-cs"/>
              </a:rPr>
              <a:t> </a:t>
            </a:r>
            <a:r>
              <a:rPr lang="ar-SA" b="1" dirty="0">
                <a:latin typeface="+mj-lt"/>
                <a:cs typeface="+mj-cs"/>
              </a:rPr>
              <a:t>قانونية</a:t>
            </a:r>
            <a:r>
              <a:rPr lang="en-US" b="1" dirty="0">
                <a:latin typeface="+mj-lt"/>
                <a:cs typeface="+mj-cs"/>
              </a:rPr>
              <a:t> </a:t>
            </a:r>
            <a:r>
              <a:rPr lang="ar-SA" b="1" dirty="0">
                <a:latin typeface="+mj-lt"/>
                <a:cs typeface="+mj-cs"/>
              </a:rPr>
              <a:t>وفنية تحكم أدائها وتحكم كيفية اختيار ورقة</a:t>
            </a:r>
            <a:r>
              <a:rPr lang="en-US" b="1" dirty="0">
                <a:latin typeface="+mj-lt"/>
                <a:cs typeface="+mj-cs"/>
              </a:rPr>
              <a:t> </a:t>
            </a:r>
            <a:r>
              <a:rPr lang="ar-SA" b="1" dirty="0">
                <a:latin typeface="+mj-lt"/>
                <a:cs typeface="+mj-cs"/>
              </a:rPr>
              <a:t>مالية معينة وتوقيت التصرف فيها وقد يتعرض المستثمر غير الرشيد أو غير المؤهل لخسارة كبرى في حال قيامه بشراء أو بيع الأوراق المالية في البورصة لأنه استند في استنتاجاته في البيع أو الشراء على بيانات خاطئة أو غير دقيقة أو أنه أساء تقدير تلك البيانات</a:t>
            </a:r>
            <a:endParaRPr lang="en-US" b="1" dirty="0">
              <a:latin typeface="+mj-lt"/>
              <a:cs typeface="+mj-cs"/>
            </a:endParaRPr>
          </a:p>
        </p:txBody>
      </p:sp>
      <p:sp>
        <p:nvSpPr>
          <p:cNvPr id="18" name="Rectangle 17"/>
          <p:cNvSpPr/>
          <p:nvPr/>
        </p:nvSpPr>
        <p:spPr>
          <a:xfrm>
            <a:off x="4336399" y="1296651"/>
            <a:ext cx="2718810" cy="1015663"/>
          </a:xfrm>
          <a:prstGeom prst="rect">
            <a:avLst/>
          </a:prstGeom>
        </p:spPr>
        <p:txBody>
          <a:bodyPr wrap="square">
            <a:spAutoFit/>
          </a:bodyPr>
          <a:lstStyle/>
          <a:p>
            <a:pPr algn="ctr" rtl="1"/>
            <a:r>
              <a:rPr lang="ar-DZ" sz="6000" b="1" dirty="0">
                <a:solidFill>
                  <a:srgbClr val="00B050"/>
                </a:solidFill>
                <a:latin typeface="+mj-lt"/>
                <a:cs typeface="+mj-cs"/>
              </a:rPr>
              <a:t>خاتمة</a:t>
            </a:r>
            <a:endParaRPr lang="en-US" sz="6000" dirty="0">
              <a:latin typeface="+mj-lt"/>
              <a:cs typeface="+mj-cs"/>
            </a:endParaRPr>
          </a:p>
        </p:txBody>
      </p:sp>
    </p:spTree>
    <p:extLst>
      <p:ext uri="{BB962C8B-B14F-4D97-AF65-F5344CB8AC3E}">
        <p14:creationId xmlns:p14="http://schemas.microsoft.com/office/powerpoint/2010/main" val="2043572232"/>
      </p:ext>
    </p:extLst>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3024" y="-1043940"/>
            <a:ext cx="9612351" cy="7231380"/>
            <a:chOff x="-223024" y="-1043940"/>
            <a:chExt cx="9612351" cy="7231380"/>
          </a:xfrm>
        </p:grpSpPr>
        <p:pic>
          <p:nvPicPr>
            <p:cNvPr id="29" name="Image 233" descr="C:\Users\Aziz\Desktop\نبيلة\شعارات\05f543e95e7efd09198e341bfd97e919.jpg"/>
            <p:cNvPicPr/>
            <p:nvPr/>
          </p:nvPicPr>
          <p:blipFill>
            <a:blip r:embed="rId2">
              <a:extLst>
                <a:ext uri="{28A0092B-C50C-407E-A947-70E740481C1C}">
                  <a14:useLocalDpi xmlns:a14="http://schemas.microsoft.com/office/drawing/2010/main" val="0"/>
                </a:ext>
              </a:extLst>
            </a:blip>
            <a:srcRect/>
            <a:stretch>
              <a:fillRect/>
            </a:stretch>
          </p:blipFill>
          <p:spPr bwMode="auto">
            <a:xfrm>
              <a:off x="-223024" y="-1043940"/>
              <a:ext cx="9612351" cy="7231380"/>
            </a:xfrm>
            <a:prstGeom prst="rect">
              <a:avLst/>
            </a:prstGeom>
            <a:ln>
              <a:noFill/>
            </a:ln>
            <a:effectLst>
              <a:softEdge rad="112500"/>
            </a:effectLst>
          </p:spPr>
        </p:pic>
        <p:sp>
          <p:nvSpPr>
            <p:cNvPr id="30" name="Rectangle 29"/>
            <p:cNvSpPr/>
            <p:nvPr/>
          </p:nvSpPr>
          <p:spPr>
            <a:xfrm>
              <a:off x="-36573" y="2065655"/>
              <a:ext cx="9312411" cy="97536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rtl="1">
                <a:lnSpc>
                  <a:spcPct val="107000"/>
                </a:lnSpc>
                <a:spcAft>
                  <a:spcPts val="800"/>
                </a:spcAft>
              </a:pPr>
              <a:r>
                <a:rPr lang="ar-DZ" sz="2800" b="1" dirty="0">
                  <a:ln>
                    <a:noFill/>
                  </a:ln>
                  <a:effectLst>
                    <a:reflection blurRad="6350" stA="53000" endA="300" endPos="35500" dir="5400000" sy="-90000" algn="bl"/>
                  </a:effectLst>
                  <a:ea typeface="Calibri" panose="020F0502020204030204" pitchFamily="34" charset="0"/>
                  <a:cs typeface="Andalus" panose="02020603050405020304" pitchFamily="18" charset="-78"/>
                </a:rPr>
                <a:t>الفصل الثاني: دراسة حالة بورصة نيويورك</a:t>
              </a:r>
              <a:endParaRPr lang="en-US" sz="1100" dirty="0">
                <a:effectLs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983446473"/>
      </p:ext>
    </p:extLst>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534"/>
        <p:cNvGrpSpPr/>
        <p:nvPr/>
      </p:nvGrpSpPr>
      <p:grpSpPr>
        <a:xfrm>
          <a:off x="0" y="0"/>
          <a:ext cx="0" cy="0"/>
          <a:chOff x="0" y="0"/>
          <a:chExt cx="0" cy="0"/>
        </a:xfrm>
      </p:grpSpPr>
      <p:sp>
        <p:nvSpPr>
          <p:cNvPr id="535" name="Google Shape;535;p26"/>
          <p:cNvSpPr txBox="1">
            <a:spLocks noGrp="1"/>
          </p:cNvSpPr>
          <p:nvPr>
            <p:ph type="title"/>
          </p:nvPr>
        </p:nvSpPr>
        <p:spPr>
          <a:xfrm>
            <a:off x="457200" y="410725"/>
            <a:ext cx="82296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sz="3200" b="1" dirty="0" smtClean="0">
                <a:solidFill>
                  <a:srgbClr val="FF00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خطة الدراسة</a:t>
            </a:r>
            <a:endParaRPr sz="3200" b="1" dirty="0">
              <a:solidFill>
                <a:srgbClr val="FF00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grpSp>
        <p:nvGrpSpPr>
          <p:cNvPr id="536" name="Google Shape;536;p26"/>
          <p:cNvGrpSpPr/>
          <p:nvPr/>
        </p:nvGrpSpPr>
        <p:grpSpPr>
          <a:xfrm>
            <a:off x="3317763" y="1503115"/>
            <a:ext cx="2495094" cy="2491813"/>
            <a:chOff x="3317763" y="1503115"/>
            <a:chExt cx="2495094" cy="2491813"/>
          </a:xfrm>
        </p:grpSpPr>
        <p:sp>
          <p:nvSpPr>
            <p:cNvPr id="537" name="Google Shape;537;p26"/>
            <p:cNvSpPr/>
            <p:nvPr/>
          </p:nvSpPr>
          <p:spPr>
            <a:xfrm>
              <a:off x="4592114" y="1503115"/>
              <a:ext cx="1032278" cy="719981"/>
            </a:xfrm>
            <a:custGeom>
              <a:avLst/>
              <a:gdLst/>
              <a:ahLst/>
              <a:cxnLst/>
              <a:rect l="l" t="t" r="r" b="b"/>
              <a:pathLst>
                <a:path w="29349" h="20470" extrusionOk="0">
                  <a:moveTo>
                    <a:pt x="852" y="1"/>
                  </a:moveTo>
                  <a:cubicBezTo>
                    <a:pt x="382" y="1"/>
                    <a:pt x="0" y="396"/>
                    <a:pt x="0" y="859"/>
                  </a:cubicBezTo>
                  <a:lnTo>
                    <a:pt x="0" y="6610"/>
                  </a:lnTo>
                  <a:cubicBezTo>
                    <a:pt x="0" y="7074"/>
                    <a:pt x="369" y="7443"/>
                    <a:pt x="822" y="7467"/>
                  </a:cubicBezTo>
                  <a:cubicBezTo>
                    <a:pt x="9954" y="7979"/>
                    <a:pt x="17919" y="12872"/>
                    <a:pt x="22658" y="20076"/>
                  </a:cubicBezTo>
                  <a:cubicBezTo>
                    <a:pt x="22822" y="20327"/>
                    <a:pt x="23095" y="20469"/>
                    <a:pt x="23375" y="20469"/>
                  </a:cubicBezTo>
                  <a:cubicBezTo>
                    <a:pt x="23520" y="20469"/>
                    <a:pt x="23667" y="20431"/>
                    <a:pt x="23801" y="20350"/>
                  </a:cubicBezTo>
                  <a:lnTo>
                    <a:pt x="28789" y="17480"/>
                  </a:lnTo>
                  <a:cubicBezTo>
                    <a:pt x="29206" y="17230"/>
                    <a:pt x="29349" y="16682"/>
                    <a:pt x="29087" y="16278"/>
                  </a:cubicBezTo>
                  <a:cubicBezTo>
                    <a:pt x="23051" y="6895"/>
                    <a:pt x="12716" y="549"/>
                    <a:pt x="893" y="2"/>
                  </a:cubicBezTo>
                  <a:cubicBezTo>
                    <a:pt x="879" y="1"/>
                    <a:pt x="866" y="1"/>
                    <a:pt x="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6"/>
            <p:cNvSpPr/>
            <p:nvPr/>
          </p:nvSpPr>
          <p:spPr>
            <a:xfrm>
              <a:off x="3506219" y="1503115"/>
              <a:ext cx="1032278" cy="719981"/>
            </a:xfrm>
            <a:custGeom>
              <a:avLst/>
              <a:gdLst/>
              <a:ahLst/>
              <a:cxnLst/>
              <a:rect l="l" t="t" r="r" b="b"/>
              <a:pathLst>
                <a:path w="29349" h="20470" extrusionOk="0">
                  <a:moveTo>
                    <a:pt x="28497" y="1"/>
                  </a:moveTo>
                  <a:cubicBezTo>
                    <a:pt x="28484" y="1"/>
                    <a:pt x="28470" y="1"/>
                    <a:pt x="28456" y="2"/>
                  </a:cubicBezTo>
                  <a:cubicBezTo>
                    <a:pt x="16633" y="549"/>
                    <a:pt x="6299" y="6907"/>
                    <a:pt x="274" y="16278"/>
                  </a:cubicBezTo>
                  <a:cubicBezTo>
                    <a:pt x="0" y="16682"/>
                    <a:pt x="143" y="17230"/>
                    <a:pt x="572" y="17480"/>
                  </a:cubicBezTo>
                  <a:lnTo>
                    <a:pt x="5549" y="20350"/>
                  </a:lnTo>
                  <a:cubicBezTo>
                    <a:pt x="5683" y="20431"/>
                    <a:pt x="5829" y="20469"/>
                    <a:pt x="5974" y="20469"/>
                  </a:cubicBezTo>
                  <a:cubicBezTo>
                    <a:pt x="6254" y="20469"/>
                    <a:pt x="6527" y="20327"/>
                    <a:pt x="6692" y="20076"/>
                  </a:cubicBezTo>
                  <a:cubicBezTo>
                    <a:pt x="11430" y="12872"/>
                    <a:pt x="19407" y="7979"/>
                    <a:pt x="28528" y="7467"/>
                  </a:cubicBezTo>
                  <a:cubicBezTo>
                    <a:pt x="28980" y="7443"/>
                    <a:pt x="29349" y="7074"/>
                    <a:pt x="29349" y="6610"/>
                  </a:cubicBezTo>
                  <a:lnTo>
                    <a:pt x="29349" y="859"/>
                  </a:lnTo>
                  <a:cubicBezTo>
                    <a:pt x="29349" y="396"/>
                    <a:pt x="28967" y="1"/>
                    <a:pt x="28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6"/>
            <p:cNvSpPr/>
            <p:nvPr/>
          </p:nvSpPr>
          <p:spPr>
            <a:xfrm>
              <a:off x="5437601" y="2160457"/>
              <a:ext cx="375255" cy="1177118"/>
            </a:xfrm>
            <a:custGeom>
              <a:avLst/>
              <a:gdLst/>
              <a:ahLst/>
              <a:cxnLst/>
              <a:rect l="l" t="t" r="r" b="b"/>
              <a:pathLst>
                <a:path w="10669" h="33467" extrusionOk="0">
                  <a:moveTo>
                    <a:pt x="5937" y="1"/>
                  </a:moveTo>
                  <a:cubicBezTo>
                    <a:pt x="5792" y="1"/>
                    <a:pt x="5646" y="37"/>
                    <a:pt x="5513" y="113"/>
                  </a:cubicBezTo>
                  <a:lnTo>
                    <a:pt x="537" y="2982"/>
                  </a:lnTo>
                  <a:cubicBezTo>
                    <a:pt x="144" y="3220"/>
                    <a:pt x="1" y="3720"/>
                    <a:pt x="215" y="4125"/>
                  </a:cubicBezTo>
                  <a:cubicBezTo>
                    <a:pt x="2132" y="7911"/>
                    <a:pt x="3216" y="12198"/>
                    <a:pt x="3216" y="16734"/>
                  </a:cubicBezTo>
                  <a:cubicBezTo>
                    <a:pt x="3216" y="21270"/>
                    <a:pt x="2132" y="25544"/>
                    <a:pt x="215" y="29342"/>
                  </a:cubicBezTo>
                  <a:cubicBezTo>
                    <a:pt x="1" y="29747"/>
                    <a:pt x="144" y="30247"/>
                    <a:pt x="537" y="30474"/>
                  </a:cubicBezTo>
                  <a:lnTo>
                    <a:pt x="5513" y="33355"/>
                  </a:lnTo>
                  <a:cubicBezTo>
                    <a:pt x="5646" y="33431"/>
                    <a:pt x="5792" y="33467"/>
                    <a:pt x="5937" y="33467"/>
                  </a:cubicBezTo>
                  <a:cubicBezTo>
                    <a:pt x="6246" y="33467"/>
                    <a:pt x="6550" y="33302"/>
                    <a:pt x="6704" y="33010"/>
                  </a:cubicBezTo>
                  <a:cubicBezTo>
                    <a:pt x="9240" y="28128"/>
                    <a:pt x="10669" y="22592"/>
                    <a:pt x="10669" y="16734"/>
                  </a:cubicBezTo>
                  <a:cubicBezTo>
                    <a:pt x="10669" y="10864"/>
                    <a:pt x="9240" y="5328"/>
                    <a:pt x="6704" y="458"/>
                  </a:cubicBezTo>
                  <a:cubicBezTo>
                    <a:pt x="6550" y="166"/>
                    <a:pt x="6246" y="1"/>
                    <a:pt x="59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6"/>
            <p:cNvSpPr/>
            <p:nvPr/>
          </p:nvSpPr>
          <p:spPr>
            <a:xfrm>
              <a:off x="3506219" y="3274877"/>
              <a:ext cx="1032278" cy="720051"/>
            </a:xfrm>
            <a:custGeom>
              <a:avLst/>
              <a:gdLst/>
              <a:ahLst/>
              <a:cxnLst/>
              <a:rect l="l" t="t" r="r" b="b"/>
              <a:pathLst>
                <a:path w="29349" h="20472" extrusionOk="0">
                  <a:moveTo>
                    <a:pt x="5964" y="0"/>
                  </a:moveTo>
                  <a:cubicBezTo>
                    <a:pt x="5822" y="0"/>
                    <a:pt x="5679" y="36"/>
                    <a:pt x="5549" y="111"/>
                  </a:cubicBezTo>
                  <a:lnTo>
                    <a:pt x="572" y="2992"/>
                  </a:lnTo>
                  <a:cubicBezTo>
                    <a:pt x="143" y="3231"/>
                    <a:pt x="0" y="3790"/>
                    <a:pt x="274" y="4195"/>
                  </a:cubicBezTo>
                  <a:cubicBezTo>
                    <a:pt x="6299" y="13565"/>
                    <a:pt x="16633" y="19923"/>
                    <a:pt x="28456" y="20471"/>
                  </a:cubicBezTo>
                  <a:cubicBezTo>
                    <a:pt x="28470" y="20471"/>
                    <a:pt x="28483" y="20472"/>
                    <a:pt x="28497" y="20472"/>
                  </a:cubicBezTo>
                  <a:cubicBezTo>
                    <a:pt x="28967" y="20472"/>
                    <a:pt x="29349" y="20076"/>
                    <a:pt x="29349" y="19602"/>
                  </a:cubicBezTo>
                  <a:lnTo>
                    <a:pt x="29349" y="13863"/>
                  </a:lnTo>
                  <a:cubicBezTo>
                    <a:pt x="29349" y="13399"/>
                    <a:pt x="28980" y="13029"/>
                    <a:pt x="28528" y="13006"/>
                  </a:cubicBezTo>
                  <a:cubicBezTo>
                    <a:pt x="19407" y="12494"/>
                    <a:pt x="11430" y="7600"/>
                    <a:pt x="6692" y="397"/>
                  </a:cubicBezTo>
                  <a:cubicBezTo>
                    <a:pt x="6525" y="143"/>
                    <a:pt x="6247" y="0"/>
                    <a:pt x="59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6"/>
            <p:cNvSpPr/>
            <p:nvPr/>
          </p:nvSpPr>
          <p:spPr>
            <a:xfrm>
              <a:off x="4592114" y="3274877"/>
              <a:ext cx="1032278" cy="720051"/>
            </a:xfrm>
            <a:custGeom>
              <a:avLst/>
              <a:gdLst/>
              <a:ahLst/>
              <a:cxnLst/>
              <a:rect l="l" t="t" r="r" b="b"/>
              <a:pathLst>
                <a:path w="29349" h="20472" extrusionOk="0">
                  <a:moveTo>
                    <a:pt x="23385" y="0"/>
                  </a:moveTo>
                  <a:cubicBezTo>
                    <a:pt x="23102" y="0"/>
                    <a:pt x="22824" y="143"/>
                    <a:pt x="22658" y="397"/>
                  </a:cubicBezTo>
                  <a:cubicBezTo>
                    <a:pt x="17919" y="7600"/>
                    <a:pt x="9954" y="12494"/>
                    <a:pt x="822" y="13006"/>
                  </a:cubicBezTo>
                  <a:cubicBezTo>
                    <a:pt x="369" y="13029"/>
                    <a:pt x="0" y="13399"/>
                    <a:pt x="0" y="13863"/>
                  </a:cubicBezTo>
                  <a:lnTo>
                    <a:pt x="0" y="19602"/>
                  </a:lnTo>
                  <a:cubicBezTo>
                    <a:pt x="0" y="20076"/>
                    <a:pt x="382" y="20472"/>
                    <a:pt x="852" y="20472"/>
                  </a:cubicBezTo>
                  <a:cubicBezTo>
                    <a:pt x="866" y="20472"/>
                    <a:pt x="879" y="20471"/>
                    <a:pt x="893" y="20471"/>
                  </a:cubicBezTo>
                  <a:cubicBezTo>
                    <a:pt x="12716" y="19923"/>
                    <a:pt x="23051" y="13565"/>
                    <a:pt x="29087" y="4195"/>
                  </a:cubicBezTo>
                  <a:cubicBezTo>
                    <a:pt x="29349" y="3790"/>
                    <a:pt x="29206" y="3231"/>
                    <a:pt x="28789" y="2992"/>
                  </a:cubicBezTo>
                  <a:lnTo>
                    <a:pt x="23801" y="111"/>
                  </a:lnTo>
                  <a:cubicBezTo>
                    <a:pt x="23670" y="36"/>
                    <a:pt x="23527" y="0"/>
                    <a:pt x="23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6"/>
            <p:cNvSpPr/>
            <p:nvPr/>
          </p:nvSpPr>
          <p:spPr>
            <a:xfrm>
              <a:off x="3317763" y="2160457"/>
              <a:ext cx="375255" cy="1177118"/>
            </a:xfrm>
            <a:custGeom>
              <a:avLst/>
              <a:gdLst/>
              <a:ahLst/>
              <a:cxnLst/>
              <a:rect l="l" t="t" r="r" b="b"/>
              <a:pathLst>
                <a:path w="10669" h="33467" extrusionOk="0">
                  <a:moveTo>
                    <a:pt x="4733" y="1"/>
                  </a:moveTo>
                  <a:cubicBezTo>
                    <a:pt x="4423" y="1"/>
                    <a:pt x="4119" y="166"/>
                    <a:pt x="3965" y="458"/>
                  </a:cubicBezTo>
                  <a:cubicBezTo>
                    <a:pt x="1441" y="5340"/>
                    <a:pt x="0" y="10864"/>
                    <a:pt x="0" y="16734"/>
                  </a:cubicBezTo>
                  <a:cubicBezTo>
                    <a:pt x="0" y="22604"/>
                    <a:pt x="1441" y="28128"/>
                    <a:pt x="3965" y="33010"/>
                  </a:cubicBezTo>
                  <a:cubicBezTo>
                    <a:pt x="4119" y="33302"/>
                    <a:pt x="4423" y="33467"/>
                    <a:pt x="4733" y="33467"/>
                  </a:cubicBezTo>
                  <a:cubicBezTo>
                    <a:pt x="4877" y="33467"/>
                    <a:pt x="5023" y="33431"/>
                    <a:pt x="5156" y="33355"/>
                  </a:cubicBezTo>
                  <a:lnTo>
                    <a:pt x="10133" y="30474"/>
                  </a:lnTo>
                  <a:cubicBezTo>
                    <a:pt x="10526" y="30247"/>
                    <a:pt x="10668" y="29747"/>
                    <a:pt x="10466" y="29342"/>
                  </a:cubicBezTo>
                  <a:cubicBezTo>
                    <a:pt x="8537" y="25544"/>
                    <a:pt x="7466" y="21270"/>
                    <a:pt x="7466" y="16734"/>
                  </a:cubicBezTo>
                  <a:cubicBezTo>
                    <a:pt x="7466" y="12198"/>
                    <a:pt x="8537" y="7911"/>
                    <a:pt x="10466" y="4125"/>
                  </a:cubicBezTo>
                  <a:cubicBezTo>
                    <a:pt x="10668" y="3720"/>
                    <a:pt x="10526" y="3220"/>
                    <a:pt x="10133" y="2982"/>
                  </a:cubicBezTo>
                  <a:lnTo>
                    <a:pt x="5156" y="113"/>
                  </a:lnTo>
                  <a:cubicBezTo>
                    <a:pt x="5023" y="37"/>
                    <a:pt x="4877" y="1"/>
                    <a:pt x="47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6"/>
          <p:cNvGrpSpPr/>
          <p:nvPr/>
        </p:nvGrpSpPr>
        <p:grpSpPr>
          <a:xfrm>
            <a:off x="3677476" y="1861210"/>
            <a:ext cx="1776071" cy="1775613"/>
            <a:chOff x="3677476" y="1861210"/>
            <a:chExt cx="1776071" cy="1775613"/>
          </a:xfrm>
        </p:grpSpPr>
        <p:sp>
          <p:nvSpPr>
            <p:cNvPr id="544" name="Google Shape;544;p26"/>
            <p:cNvSpPr/>
            <p:nvPr/>
          </p:nvSpPr>
          <p:spPr>
            <a:xfrm>
              <a:off x="4211437" y="2395357"/>
              <a:ext cx="707741" cy="707319"/>
            </a:xfrm>
            <a:custGeom>
              <a:avLst/>
              <a:gdLst/>
              <a:ahLst/>
              <a:cxnLst/>
              <a:rect l="l" t="t" r="r" b="b"/>
              <a:pathLst>
                <a:path w="20122" h="20110" extrusionOk="0">
                  <a:moveTo>
                    <a:pt x="10061" y="3798"/>
                  </a:moveTo>
                  <a:cubicBezTo>
                    <a:pt x="13514" y="3798"/>
                    <a:pt x="16324" y="6608"/>
                    <a:pt x="16324" y="10061"/>
                  </a:cubicBezTo>
                  <a:cubicBezTo>
                    <a:pt x="16324" y="13514"/>
                    <a:pt x="13514" y="16323"/>
                    <a:pt x="10061" y="16323"/>
                  </a:cubicBezTo>
                  <a:cubicBezTo>
                    <a:pt x="6608" y="16323"/>
                    <a:pt x="3798" y="13514"/>
                    <a:pt x="3798" y="10061"/>
                  </a:cubicBezTo>
                  <a:cubicBezTo>
                    <a:pt x="3798" y="6608"/>
                    <a:pt x="6608" y="3798"/>
                    <a:pt x="10061" y="3798"/>
                  </a:cubicBezTo>
                  <a:close/>
                  <a:moveTo>
                    <a:pt x="10061" y="0"/>
                  </a:moveTo>
                  <a:cubicBezTo>
                    <a:pt x="4513" y="0"/>
                    <a:pt x="0" y="4513"/>
                    <a:pt x="0" y="10061"/>
                  </a:cubicBezTo>
                  <a:cubicBezTo>
                    <a:pt x="0" y="15609"/>
                    <a:pt x="4513" y="20110"/>
                    <a:pt x="10061" y="20110"/>
                  </a:cubicBezTo>
                  <a:cubicBezTo>
                    <a:pt x="15609" y="20110"/>
                    <a:pt x="20122" y="15609"/>
                    <a:pt x="20122" y="10061"/>
                  </a:cubicBezTo>
                  <a:cubicBezTo>
                    <a:pt x="20122" y="4513"/>
                    <a:pt x="15609" y="0"/>
                    <a:pt x="10061"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6"/>
            <p:cNvSpPr/>
            <p:nvPr/>
          </p:nvSpPr>
          <p:spPr>
            <a:xfrm>
              <a:off x="3944263" y="2128169"/>
              <a:ext cx="1242082" cy="1241695"/>
            </a:xfrm>
            <a:custGeom>
              <a:avLst/>
              <a:gdLst/>
              <a:ahLst/>
              <a:cxnLst/>
              <a:rect l="l" t="t" r="r" b="b"/>
              <a:pathLst>
                <a:path w="35314" h="35303" extrusionOk="0">
                  <a:moveTo>
                    <a:pt x="17657" y="3799"/>
                  </a:moveTo>
                  <a:cubicBezTo>
                    <a:pt x="25301" y="3799"/>
                    <a:pt x="31516" y="10014"/>
                    <a:pt x="31516" y="17658"/>
                  </a:cubicBezTo>
                  <a:cubicBezTo>
                    <a:pt x="31516" y="25290"/>
                    <a:pt x="25289" y="31517"/>
                    <a:pt x="17657" y="31517"/>
                  </a:cubicBezTo>
                  <a:cubicBezTo>
                    <a:pt x="10013" y="31517"/>
                    <a:pt x="3810" y="25290"/>
                    <a:pt x="3810" y="17658"/>
                  </a:cubicBezTo>
                  <a:cubicBezTo>
                    <a:pt x="3810" y="10014"/>
                    <a:pt x="10013" y="3799"/>
                    <a:pt x="17657" y="3799"/>
                  </a:cubicBezTo>
                  <a:close/>
                  <a:moveTo>
                    <a:pt x="17657" y="1"/>
                  </a:moveTo>
                  <a:cubicBezTo>
                    <a:pt x="7930" y="1"/>
                    <a:pt x="0" y="7919"/>
                    <a:pt x="0" y="17658"/>
                  </a:cubicBezTo>
                  <a:cubicBezTo>
                    <a:pt x="0" y="27385"/>
                    <a:pt x="7930" y="35303"/>
                    <a:pt x="17657" y="35303"/>
                  </a:cubicBezTo>
                  <a:cubicBezTo>
                    <a:pt x="27385" y="35303"/>
                    <a:pt x="35314" y="27385"/>
                    <a:pt x="35314" y="17658"/>
                  </a:cubicBezTo>
                  <a:cubicBezTo>
                    <a:pt x="35314" y="7919"/>
                    <a:pt x="27385" y="1"/>
                    <a:pt x="17657" y="1"/>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6"/>
            <p:cNvSpPr/>
            <p:nvPr/>
          </p:nvSpPr>
          <p:spPr>
            <a:xfrm>
              <a:off x="3677476" y="1861210"/>
              <a:ext cx="1776071" cy="1775613"/>
            </a:xfrm>
            <a:custGeom>
              <a:avLst/>
              <a:gdLst/>
              <a:ahLst/>
              <a:cxnLst/>
              <a:rect l="l" t="t" r="r" b="b"/>
              <a:pathLst>
                <a:path w="50496" h="50483" extrusionOk="0">
                  <a:moveTo>
                    <a:pt x="25242" y="3799"/>
                  </a:moveTo>
                  <a:cubicBezTo>
                    <a:pt x="37065" y="3799"/>
                    <a:pt x="46685" y="13419"/>
                    <a:pt x="46685" y="25242"/>
                  </a:cubicBezTo>
                  <a:cubicBezTo>
                    <a:pt x="46685" y="37065"/>
                    <a:pt x="37065" y="46685"/>
                    <a:pt x="25242" y="46685"/>
                  </a:cubicBezTo>
                  <a:cubicBezTo>
                    <a:pt x="13419" y="46685"/>
                    <a:pt x="3799" y="37065"/>
                    <a:pt x="3799" y="25242"/>
                  </a:cubicBezTo>
                  <a:cubicBezTo>
                    <a:pt x="3799" y="13419"/>
                    <a:pt x="13419" y="3799"/>
                    <a:pt x="25242" y="3799"/>
                  </a:cubicBezTo>
                  <a:close/>
                  <a:moveTo>
                    <a:pt x="25242" y="1"/>
                  </a:moveTo>
                  <a:cubicBezTo>
                    <a:pt x="11324" y="1"/>
                    <a:pt x="1" y="11323"/>
                    <a:pt x="1" y="25242"/>
                  </a:cubicBezTo>
                  <a:cubicBezTo>
                    <a:pt x="1" y="39160"/>
                    <a:pt x="11324" y="50483"/>
                    <a:pt x="25242" y="50483"/>
                  </a:cubicBezTo>
                  <a:cubicBezTo>
                    <a:pt x="39161" y="50483"/>
                    <a:pt x="50495" y="39160"/>
                    <a:pt x="50495" y="25242"/>
                  </a:cubicBezTo>
                  <a:cubicBezTo>
                    <a:pt x="50495" y="11323"/>
                    <a:pt x="39161" y="1"/>
                    <a:pt x="25242" y="1"/>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26"/>
          <p:cNvGrpSpPr/>
          <p:nvPr/>
        </p:nvGrpSpPr>
        <p:grpSpPr>
          <a:xfrm>
            <a:off x="4535978" y="1688687"/>
            <a:ext cx="1099043" cy="1089574"/>
            <a:chOff x="4535978" y="1688687"/>
            <a:chExt cx="1099043" cy="1089574"/>
          </a:xfrm>
        </p:grpSpPr>
        <p:sp>
          <p:nvSpPr>
            <p:cNvPr id="548" name="Google Shape;548;p26"/>
            <p:cNvSpPr/>
            <p:nvPr/>
          </p:nvSpPr>
          <p:spPr>
            <a:xfrm>
              <a:off x="4535978" y="1718513"/>
              <a:ext cx="1064988" cy="1059747"/>
            </a:xfrm>
            <a:custGeom>
              <a:avLst/>
              <a:gdLst/>
              <a:ahLst/>
              <a:cxnLst/>
              <a:rect l="l" t="t" r="r" b="b"/>
              <a:pathLst>
                <a:path w="30279" h="30130" extrusionOk="0">
                  <a:moveTo>
                    <a:pt x="29439" y="1"/>
                  </a:moveTo>
                  <a:cubicBezTo>
                    <a:pt x="29242" y="1"/>
                    <a:pt x="29046" y="75"/>
                    <a:pt x="28897" y="224"/>
                  </a:cubicBezTo>
                  <a:lnTo>
                    <a:pt x="298" y="28823"/>
                  </a:lnTo>
                  <a:cubicBezTo>
                    <a:pt x="1" y="29120"/>
                    <a:pt x="1" y="29608"/>
                    <a:pt x="298" y="29906"/>
                  </a:cubicBezTo>
                  <a:cubicBezTo>
                    <a:pt x="447" y="30055"/>
                    <a:pt x="641" y="30129"/>
                    <a:pt x="834" y="30129"/>
                  </a:cubicBezTo>
                  <a:cubicBezTo>
                    <a:pt x="1028" y="30129"/>
                    <a:pt x="1221" y="30055"/>
                    <a:pt x="1370" y="29906"/>
                  </a:cubicBezTo>
                  <a:lnTo>
                    <a:pt x="29981" y="1307"/>
                  </a:lnTo>
                  <a:cubicBezTo>
                    <a:pt x="30278" y="1010"/>
                    <a:pt x="30278" y="521"/>
                    <a:pt x="29981" y="224"/>
                  </a:cubicBezTo>
                  <a:cubicBezTo>
                    <a:pt x="29832" y="75"/>
                    <a:pt x="29635" y="1"/>
                    <a:pt x="29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6"/>
            <p:cNvSpPr/>
            <p:nvPr/>
          </p:nvSpPr>
          <p:spPr>
            <a:xfrm>
              <a:off x="5141550" y="1688687"/>
              <a:ext cx="310468" cy="448520"/>
            </a:xfrm>
            <a:custGeom>
              <a:avLst/>
              <a:gdLst/>
              <a:ahLst/>
              <a:cxnLst/>
              <a:rect l="l" t="t" r="r" b="b"/>
              <a:pathLst>
                <a:path w="8827" h="12752" extrusionOk="0">
                  <a:moveTo>
                    <a:pt x="8190" y="1"/>
                  </a:moveTo>
                  <a:cubicBezTo>
                    <a:pt x="8054" y="1"/>
                    <a:pt x="7914" y="51"/>
                    <a:pt x="7799" y="167"/>
                  </a:cubicBezTo>
                  <a:lnTo>
                    <a:pt x="1619" y="6346"/>
                  </a:lnTo>
                  <a:cubicBezTo>
                    <a:pt x="1381" y="6584"/>
                    <a:pt x="1215" y="6894"/>
                    <a:pt x="1155" y="7215"/>
                  </a:cubicBezTo>
                  <a:lnTo>
                    <a:pt x="0" y="12752"/>
                  </a:lnTo>
                  <a:lnTo>
                    <a:pt x="7882" y="4870"/>
                  </a:lnTo>
                  <a:lnTo>
                    <a:pt x="8751" y="679"/>
                  </a:lnTo>
                  <a:cubicBezTo>
                    <a:pt x="8827" y="292"/>
                    <a:pt x="8517" y="1"/>
                    <a:pt x="8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6"/>
            <p:cNvSpPr/>
            <p:nvPr/>
          </p:nvSpPr>
          <p:spPr>
            <a:xfrm>
              <a:off x="5179643" y="1867013"/>
              <a:ext cx="455378" cy="307900"/>
            </a:xfrm>
            <a:custGeom>
              <a:avLst/>
              <a:gdLst/>
              <a:ahLst/>
              <a:cxnLst/>
              <a:rect l="l" t="t" r="r" b="b"/>
              <a:pathLst>
                <a:path w="12947" h="8754" extrusionOk="0">
                  <a:moveTo>
                    <a:pt x="12201" y="0"/>
                  </a:moveTo>
                  <a:cubicBezTo>
                    <a:pt x="12160" y="0"/>
                    <a:pt x="12117" y="5"/>
                    <a:pt x="12074" y="14"/>
                  </a:cubicBezTo>
                  <a:lnTo>
                    <a:pt x="7871" y="883"/>
                  </a:lnTo>
                  <a:lnTo>
                    <a:pt x="1" y="8753"/>
                  </a:lnTo>
                  <a:lnTo>
                    <a:pt x="1" y="8753"/>
                  </a:lnTo>
                  <a:lnTo>
                    <a:pt x="5525" y="7610"/>
                  </a:lnTo>
                  <a:cubicBezTo>
                    <a:pt x="5858" y="7539"/>
                    <a:pt x="6168" y="7384"/>
                    <a:pt x="6406" y="7146"/>
                  </a:cubicBezTo>
                  <a:lnTo>
                    <a:pt x="12585" y="955"/>
                  </a:lnTo>
                  <a:cubicBezTo>
                    <a:pt x="12947" y="593"/>
                    <a:pt x="12674" y="0"/>
                    <a:pt x="12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6"/>
            <p:cNvSpPr/>
            <p:nvPr/>
          </p:nvSpPr>
          <p:spPr>
            <a:xfrm>
              <a:off x="4535978" y="1718513"/>
              <a:ext cx="1064988" cy="1059747"/>
            </a:xfrm>
            <a:custGeom>
              <a:avLst/>
              <a:gdLst/>
              <a:ahLst/>
              <a:cxnLst/>
              <a:rect l="l" t="t" r="r" b="b"/>
              <a:pathLst>
                <a:path w="30279" h="30130" extrusionOk="0">
                  <a:moveTo>
                    <a:pt x="29439" y="1"/>
                  </a:moveTo>
                  <a:cubicBezTo>
                    <a:pt x="29242" y="1"/>
                    <a:pt x="29046" y="75"/>
                    <a:pt x="28897" y="224"/>
                  </a:cubicBezTo>
                  <a:lnTo>
                    <a:pt x="298" y="28823"/>
                  </a:lnTo>
                  <a:cubicBezTo>
                    <a:pt x="1" y="29120"/>
                    <a:pt x="1" y="29608"/>
                    <a:pt x="298" y="29906"/>
                  </a:cubicBezTo>
                  <a:cubicBezTo>
                    <a:pt x="447" y="30055"/>
                    <a:pt x="641" y="30129"/>
                    <a:pt x="834" y="30129"/>
                  </a:cubicBezTo>
                  <a:cubicBezTo>
                    <a:pt x="1028" y="30129"/>
                    <a:pt x="1221" y="30055"/>
                    <a:pt x="1370" y="29906"/>
                  </a:cubicBezTo>
                  <a:lnTo>
                    <a:pt x="29981" y="1307"/>
                  </a:lnTo>
                  <a:cubicBezTo>
                    <a:pt x="30278" y="1010"/>
                    <a:pt x="30278" y="521"/>
                    <a:pt x="29981" y="224"/>
                  </a:cubicBezTo>
                  <a:cubicBezTo>
                    <a:pt x="29832" y="75"/>
                    <a:pt x="29635" y="1"/>
                    <a:pt x="29439" y="1"/>
                  </a:cubicBezTo>
                  <a:close/>
                </a:path>
              </a:pathLst>
            </a:custGeom>
            <a:solidFill>
              <a:srgbClr val="FFFFFF">
                <a:alpha val="21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26"/>
          <p:cNvGrpSpPr/>
          <p:nvPr/>
        </p:nvGrpSpPr>
        <p:grpSpPr>
          <a:xfrm>
            <a:off x="457200" y="938663"/>
            <a:ext cx="3688572" cy="1105200"/>
            <a:chOff x="457200" y="938663"/>
            <a:chExt cx="3688572" cy="1105200"/>
          </a:xfrm>
        </p:grpSpPr>
        <p:grpSp>
          <p:nvGrpSpPr>
            <p:cNvPr id="553" name="Google Shape;553;p26"/>
            <p:cNvGrpSpPr/>
            <p:nvPr/>
          </p:nvGrpSpPr>
          <p:grpSpPr>
            <a:xfrm>
              <a:off x="457200" y="938663"/>
              <a:ext cx="2428500" cy="1105200"/>
              <a:chOff x="457200" y="938663"/>
              <a:chExt cx="2428500" cy="1105200"/>
            </a:xfrm>
          </p:grpSpPr>
          <p:sp>
            <p:nvSpPr>
              <p:cNvPr id="554" name="Google Shape;554;p26"/>
              <p:cNvSpPr/>
              <p:nvPr/>
            </p:nvSpPr>
            <p:spPr>
              <a:xfrm>
                <a:off x="457200" y="938663"/>
                <a:ext cx="2428500" cy="1105200"/>
              </a:xfrm>
              <a:prstGeom prst="roundRect">
                <a:avLst>
                  <a:gd name="adj" fmla="val 8396"/>
                </a:avLst>
              </a:prstGeom>
              <a:solidFill>
                <a:schemeClr val="lt2"/>
              </a:solid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6"/>
              <p:cNvSpPr txBox="1"/>
              <p:nvPr/>
            </p:nvSpPr>
            <p:spPr>
              <a:xfrm>
                <a:off x="729150" y="1244687"/>
                <a:ext cx="1884600" cy="765000"/>
              </a:xfrm>
              <a:prstGeom prst="rect">
                <a:avLst/>
              </a:prstGeom>
              <a:noFill/>
              <a:ln>
                <a:noFill/>
              </a:ln>
              <a:scene3d>
                <a:camera prst="orthographicFront"/>
                <a:lightRig rig="threePt" dir="t"/>
              </a:scene3d>
              <a:sp3d>
                <a:bevelT w="152400" h="50800" prst="softRound"/>
              </a:sp3d>
            </p:spPr>
            <p:txBody>
              <a:bodyPr spcFirstLastPara="1" wrap="square" lIns="91425" tIns="91425" rIns="91425" bIns="91425" anchor="t" anchorCtr="0">
                <a:noAutofit/>
              </a:bodyPr>
              <a:lstStyle/>
              <a:p>
                <a:pPr lvl="0" algn="ctr" rtl="1"/>
                <a:r>
                  <a:rPr lang="ar-DZ" sz="2000" b="1" dirty="0">
                    <a:effectLst>
                      <a:reflection blurRad="6350" stA="53000" endA="300" endPos="35500" dir="5400000" sy="-90000" algn="bl"/>
                    </a:effectLst>
                  </a:rPr>
                  <a:t>تعريف بورصة نيويورك</a:t>
                </a:r>
                <a:endParaRPr sz="2000" dirty="0">
                  <a:latin typeface="Roboto"/>
                  <a:ea typeface="Roboto"/>
                  <a:cs typeface="Roboto"/>
                  <a:sym typeface="Roboto"/>
                </a:endParaRPr>
              </a:p>
            </p:txBody>
          </p:sp>
          <p:sp>
            <p:nvSpPr>
              <p:cNvPr id="556" name="Google Shape;556;p26"/>
              <p:cNvSpPr txBox="1"/>
              <p:nvPr/>
            </p:nvSpPr>
            <p:spPr>
              <a:xfrm>
                <a:off x="729150" y="972838"/>
                <a:ext cx="1884600" cy="354600"/>
              </a:xfrm>
              <a:prstGeom prst="rect">
                <a:avLst/>
              </a:prstGeom>
              <a:no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lvl="0" algn="ctr" rtl="1"/>
                <a:r>
                  <a:rPr lang="ar-DZ" sz="1800" b="1" dirty="0">
                    <a:solidFill>
                      <a:schemeClr val="accent2">
                        <a:lumMod val="75000"/>
                      </a:schemeClr>
                    </a:solidFill>
                    <a:effectLst>
                      <a:outerShdw blurRad="38100" dist="19050" dir="2700000" algn="tl">
                        <a:schemeClr val="dk1">
                          <a:alpha val="40000"/>
                        </a:schemeClr>
                      </a:outerShdw>
                    </a:effectLst>
                  </a:rPr>
                  <a:t>تقديم بورصة نيويورك</a:t>
                </a:r>
                <a:endParaRPr sz="1700" dirty="0">
                  <a:solidFill>
                    <a:schemeClr val="accent2">
                      <a:lumMod val="75000"/>
                    </a:schemeClr>
                  </a:solidFill>
                  <a:latin typeface="Fira Sans Extra Condensed Medium"/>
                  <a:ea typeface="Fira Sans Extra Condensed Medium"/>
                  <a:cs typeface="Fira Sans Extra Condensed Medium"/>
                  <a:sym typeface="Fira Sans Extra Condensed Medium"/>
                </a:endParaRPr>
              </a:p>
            </p:txBody>
          </p:sp>
        </p:grpSp>
        <p:sp>
          <p:nvSpPr>
            <p:cNvPr id="557" name="Google Shape;557;p26"/>
            <p:cNvSpPr/>
            <p:nvPr/>
          </p:nvSpPr>
          <p:spPr>
            <a:xfrm>
              <a:off x="2886451" y="1321000"/>
              <a:ext cx="1259321" cy="384125"/>
            </a:xfrm>
            <a:custGeom>
              <a:avLst/>
              <a:gdLst/>
              <a:ahLst/>
              <a:cxnLst/>
              <a:rect l="l" t="t" r="r" b="b"/>
              <a:pathLst>
                <a:path w="51904" h="15365" extrusionOk="0">
                  <a:moveTo>
                    <a:pt x="0" y="0"/>
                  </a:moveTo>
                  <a:lnTo>
                    <a:pt x="51904" y="0"/>
                  </a:lnTo>
                  <a:lnTo>
                    <a:pt x="51904" y="15365"/>
                  </a:lnTo>
                </a:path>
              </a:pathLst>
            </a:custGeom>
            <a:noFill/>
            <a:ln w="9525" cap="flat" cmpd="sng">
              <a:solidFill>
                <a:srgbClr val="000000"/>
              </a:solidFill>
              <a:prstDash val="solid"/>
              <a:round/>
              <a:headEnd type="none" w="med" len="med"/>
              <a:tailEnd type="oval" w="med" len="med"/>
            </a:ln>
            <a:scene3d>
              <a:camera prst="orthographicFront"/>
              <a:lightRig rig="threePt" dir="t"/>
            </a:scene3d>
            <a:sp3d/>
          </p:spPr>
        </p:sp>
      </p:grpSp>
      <p:grpSp>
        <p:nvGrpSpPr>
          <p:cNvPr id="558" name="Google Shape;558;p26"/>
          <p:cNvGrpSpPr/>
          <p:nvPr/>
        </p:nvGrpSpPr>
        <p:grpSpPr>
          <a:xfrm>
            <a:off x="4999113" y="938663"/>
            <a:ext cx="3687812" cy="1105200"/>
            <a:chOff x="4999113" y="938663"/>
            <a:chExt cx="3687812" cy="1105200"/>
          </a:xfrm>
        </p:grpSpPr>
        <p:grpSp>
          <p:nvGrpSpPr>
            <p:cNvPr id="559" name="Google Shape;559;p26"/>
            <p:cNvGrpSpPr/>
            <p:nvPr/>
          </p:nvGrpSpPr>
          <p:grpSpPr>
            <a:xfrm>
              <a:off x="6258425" y="938663"/>
              <a:ext cx="2428500" cy="1105200"/>
              <a:chOff x="6258425" y="938663"/>
              <a:chExt cx="2428500" cy="1105200"/>
            </a:xfrm>
          </p:grpSpPr>
          <p:sp>
            <p:nvSpPr>
              <p:cNvPr id="560" name="Google Shape;560;p26"/>
              <p:cNvSpPr/>
              <p:nvPr/>
            </p:nvSpPr>
            <p:spPr>
              <a:xfrm>
                <a:off x="6258425" y="938663"/>
                <a:ext cx="2428500" cy="1105200"/>
              </a:xfrm>
              <a:prstGeom prst="roundRect">
                <a:avLst>
                  <a:gd name="adj" fmla="val 8396"/>
                </a:avLst>
              </a:prstGeom>
              <a:solidFill>
                <a:schemeClr val="lt2"/>
              </a:solid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6"/>
              <p:cNvSpPr txBox="1"/>
              <p:nvPr/>
            </p:nvSpPr>
            <p:spPr>
              <a:xfrm>
                <a:off x="6530375" y="972838"/>
                <a:ext cx="1884600" cy="354600"/>
              </a:xfrm>
              <a:prstGeom prst="rect">
                <a:avLst/>
              </a:prstGeom>
              <a:no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lvl="0" algn="ctr" rtl="1"/>
                <a:r>
                  <a:rPr lang="ar-DZ" sz="1800" b="1" dirty="0">
                    <a:solidFill>
                      <a:schemeClr val="accent5">
                        <a:lumMod val="75000"/>
                      </a:schemeClr>
                    </a:solidFill>
                    <a:effectLst>
                      <a:outerShdw blurRad="38100" dist="19050" dir="2700000" algn="tl">
                        <a:schemeClr val="dk1">
                          <a:alpha val="40000"/>
                        </a:schemeClr>
                      </a:outerShdw>
                    </a:effectLst>
                  </a:rPr>
                  <a:t>واقع بورصة نيويورك</a:t>
                </a:r>
                <a:endParaRPr sz="1700" dirty="0">
                  <a:solidFill>
                    <a:schemeClr val="accent5">
                      <a:lumMod val="75000"/>
                    </a:schemeClr>
                  </a:solidFill>
                  <a:latin typeface="Fira Sans Extra Condensed Medium"/>
                  <a:ea typeface="Fira Sans Extra Condensed Medium"/>
                  <a:cs typeface="Fira Sans Extra Condensed Medium"/>
                  <a:sym typeface="Fira Sans Extra Condensed Medium"/>
                </a:endParaRPr>
              </a:p>
            </p:txBody>
          </p:sp>
          <p:sp>
            <p:nvSpPr>
              <p:cNvPr id="562" name="Google Shape;562;p26"/>
              <p:cNvSpPr txBox="1"/>
              <p:nvPr/>
            </p:nvSpPr>
            <p:spPr>
              <a:xfrm>
                <a:off x="6530375" y="1244687"/>
                <a:ext cx="1884600" cy="765000"/>
              </a:xfrm>
              <a:prstGeom prst="rect">
                <a:avLst/>
              </a:prstGeom>
              <a:noFill/>
              <a:ln>
                <a:noFill/>
              </a:ln>
              <a:scene3d>
                <a:camera prst="orthographicFront"/>
                <a:lightRig rig="threePt" dir="t"/>
              </a:scene3d>
              <a:sp3d>
                <a:bevelT w="152400" h="50800" prst="softRound"/>
              </a:sp3d>
            </p:spPr>
            <p:txBody>
              <a:bodyPr spcFirstLastPara="1" wrap="square" lIns="91425" tIns="91425" rIns="91425" bIns="91425" anchor="t" anchorCtr="0">
                <a:noAutofit/>
              </a:bodyPr>
              <a:lstStyle/>
              <a:p>
                <a:pPr lvl="0" algn="ctr" rtl="1"/>
                <a:r>
                  <a:rPr lang="ar-DZ" sz="2000" b="1" dirty="0">
                    <a:effectLst>
                      <a:reflection blurRad="6350" stA="53000" endA="300" endPos="35500" dir="5400000" sy="-90000" algn="bl"/>
                    </a:effectLst>
                  </a:rPr>
                  <a:t>الإدارة في بورصة نيويورك</a:t>
                </a:r>
                <a:endParaRPr sz="2000" dirty="0">
                  <a:latin typeface="Roboto"/>
                  <a:ea typeface="Roboto"/>
                  <a:cs typeface="Roboto"/>
                  <a:sym typeface="Roboto"/>
                </a:endParaRPr>
              </a:p>
            </p:txBody>
          </p:sp>
        </p:grpSp>
        <p:sp>
          <p:nvSpPr>
            <p:cNvPr id="563" name="Google Shape;563;p26"/>
            <p:cNvSpPr/>
            <p:nvPr/>
          </p:nvSpPr>
          <p:spPr>
            <a:xfrm flipH="1">
              <a:off x="4999113" y="1321000"/>
              <a:ext cx="1259321" cy="384125"/>
            </a:xfrm>
            <a:custGeom>
              <a:avLst/>
              <a:gdLst/>
              <a:ahLst/>
              <a:cxnLst/>
              <a:rect l="l" t="t" r="r" b="b"/>
              <a:pathLst>
                <a:path w="51904" h="15365" extrusionOk="0">
                  <a:moveTo>
                    <a:pt x="0" y="0"/>
                  </a:moveTo>
                  <a:lnTo>
                    <a:pt x="51904" y="0"/>
                  </a:lnTo>
                  <a:lnTo>
                    <a:pt x="51904" y="15365"/>
                  </a:lnTo>
                </a:path>
              </a:pathLst>
            </a:custGeom>
            <a:noFill/>
            <a:ln w="9525" cap="flat" cmpd="sng">
              <a:solidFill>
                <a:srgbClr val="000000"/>
              </a:solidFill>
              <a:prstDash val="solid"/>
              <a:round/>
              <a:headEnd type="none" w="med" len="med"/>
              <a:tailEnd type="oval" w="med" len="med"/>
            </a:ln>
            <a:scene3d>
              <a:camera prst="orthographicFront"/>
              <a:lightRig rig="threePt" dir="t"/>
            </a:scene3d>
            <a:sp3d/>
          </p:spPr>
        </p:sp>
      </p:grpSp>
      <p:grpSp>
        <p:nvGrpSpPr>
          <p:cNvPr id="564" name="Google Shape;564;p26"/>
          <p:cNvGrpSpPr/>
          <p:nvPr/>
        </p:nvGrpSpPr>
        <p:grpSpPr>
          <a:xfrm>
            <a:off x="457200" y="3454013"/>
            <a:ext cx="3688572" cy="1105200"/>
            <a:chOff x="457200" y="3454013"/>
            <a:chExt cx="3688572" cy="1105200"/>
          </a:xfrm>
        </p:grpSpPr>
        <p:grpSp>
          <p:nvGrpSpPr>
            <p:cNvPr id="565" name="Google Shape;565;p26"/>
            <p:cNvGrpSpPr/>
            <p:nvPr/>
          </p:nvGrpSpPr>
          <p:grpSpPr>
            <a:xfrm>
              <a:off x="457200" y="3454013"/>
              <a:ext cx="2428500" cy="1105200"/>
              <a:chOff x="457200" y="3454013"/>
              <a:chExt cx="2428500" cy="1105200"/>
            </a:xfrm>
          </p:grpSpPr>
          <p:sp>
            <p:nvSpPr>
              <p:cNvPr id="566" name="Google Shape;566;p26"/>
              <p:cNvSpPr/>
              <p:nvPr/>
            </p:nvSpPr>
            <p:spPr>
              <a:xfrm>
                <a:off x="457200" y="3454013"/>
                <a:ext cx="2428500" cy="1105200"/>
              </a:xfrm>
              <a:prstGeom prst="roundRect">
                <a:avLst>
                  <a:gd name="adj" fmla="val 8396"/>
                </a:avLst>
              </a:prstGeom>
              <a:solidFill>
                <a:schemeClr val="lt2"/>
              </a:solid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6"/>
              <p:cNvSpPr txBox="1"/>
              <p:nvPr/>
            </p:nvSpPr>
            <p:spPr>
              <a:xfrm>
                <a:off x="729150" y="3488138"/>
                <a:ext cx="1884600" cy="354600"/>
              </a:xfrm>
              <a:prstGeom prst="rect">
                <a:avLst/>
              </a:prstGeom>
              <a:no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lvl="0" algn="ctr" rtl="1"/>
                <a:r>
                  <a:rPr lang="ar-DZ" sz="1800" b="1" dirty="0">
                    <a:solidFill>
                      <a:schemeClr val="accent2">
                        <a:lumMod val="75000"/>
                      </a:schemeClr>
                    </a:solidFill>
                    <a:effectLst>
                      <a:outerShdw blurRad="38100" dist="19050" dir="2700000" algn="tl">
                        <a:schemeClr val="dk1">
                          <a:alpha val="40000"/>
                        </a:schemeClr>
                      </a:outerShdw>
                    </a:effectLst>
                  </a:rPr>
                  <a:t>تقديم بورصة نيويورك</a:t>
                </a:r>
                <a:endParaRPr sz="1700" dirty="0">
                  <a:solidFill>
                    <a:schemeClr val="accent2">
                      <a:lumMod val="75000"/>
                    </a:schemeClr>
                  </a:solidFill>
                  <a:latin typeface="Fira Sans Extra Condensed Medium"/>
                  <a:ea typeface="Fira Sans Extra Condensed Medium"/>
                  <a:cs typeface="Fira Sans Extra Condensed Medium"/>
                  <a:sym typeface="Fira Sans Extra Condensed Medium"/>
                </a:endParaRPr>
              </a:p>
            </p:txBody>
          </p:sp>
          <p:sp>
            <p:nvSpPr>
              <p:cNvPr id="568" name="Google Shape;568;p26"/>
              <p:cNvSpPr txBox="1"/>
              <p:nvPr/>
            </p:nvSpPr>
            <p:spPr>
              <a:xfrm>
                <a:off x="729150" y="3760087"/>
                <a:ext cx="1884600" cy="765000"/>
              </a:xfrm>
              <a:prstGeom prst="rect">
                <a:avLst/>
              </a:prstGeom>
              <a:noFill/>
              <a:ln>
                <a:noFill/>
              </a:ln>
              <a:scene3d>
                <a:camera prst="orthographicFront"/>
                <a:lightRig rig="threePt" dir="t"/>
              </a:scene3d>
              <a:sp3d>
                <a:bevelT w="152400" h="50800" prst="softRound"/>
              </a:sp3d>
            </p:spPr>
            <p:txBody>
              <a:bodyPr spcFirstLastPara="1" wrap="square" lIns="91425" tIns="91425" rIns="91425" bIns="91425" anchor="t" anchorCtr="0">
                <a:noAutofit/>
              </a:bodyPr>
              <a:lstStyle/>
              <a:p>
                <a:pPr lvl="0" algn="ctr" rtl="1"/>
                <a:r>
                  <a:rPr lang="ar-DZ" sz="2000" b="1" dirty="0">
                    <a:effectLst>
                      <a:reflection blurRad="6350" stA="53000" endA="300" endPos="35500" dir="5400000" sy="-90000" algn="bl"/>
                    </a:effectLst>
                  </a:rPr>
                  <a:t>خصائصها</a:t>
                </a:r>
                <a:endParaRPr sz="1200" dirty="0">
                  <a:latin typeface="Roboto"/>
                  <a:ea typeface="Roboto"/>
                  <a:cs typeface="Roboto"/>
                  <a:sym typeface="Roboto"/>
                </a:endParaRPr>
              </a:p>
            </p:txBody>
          </p:sp>
        </p:grpSp>
        <p:sp>
          <p:nvSpPr>
            <p:cNvPr id="569" name="Google Shape;569;p26"/>
            <p:cNvSpPr/>
            <p:nvPr/>
          </p:nvSpPr>
          <p:spPr>
            <a:xfrm rot="10800000" flipH="1">
              <a:off x="2886451" y="3792900"/>
              <a:ext cx="1259321" cy="384125"/>
            </a:xfrm>
            <a:custGeom>
              <a:avLst/>
              <a:gdLst/>
              <a:ahLst/>
              <a:cxnLst/>
              <a:rect l="l" t="t" r="r" b="b"/>
              <a:pathLst>
                <a:path w="51904" h="15365" extrusionOk="0">
                  <a:moveTo>
                    <a:pt x="0" y="0"/>
                  </a:moveTo>
                  <a:lnTo>
                    <a:pt x="51904" y="0"/>
                  </a:lnTo>
                  <a:lnTo>
                    <a:pt x="51904" y="15365"/>
                  </a:lnTo>
                </a:path>
              </a:pathLst>
            </a:custGeom>
            <a:noFill/>
            <a:ln w="9525" cap="flat" cmpd="sng">
              <a:solidFill>
                <a:srgbClr val="000000"/>
              </a:solidFill>
              <a:prstDash val="solid"/>
              <a:round/>
              <a:headEnd type="none" w="med" len="med"/>
              <a:tailEnd type="oval" w="med" len="med"/>
            </a:ln>
            <a:scene3d>
              <a:camera prst="orthographicFront"/>
              <a:lightRig rig="threePt" dir="t"/>
            </a:scene3d>
            <a:sp3d/>
          </p:spPr>
        </p:sp>
      </p:grpSp>
      <p:grpSp>
        <p:nvGrpSpPr>
          <p:cNvPr id="570" name="Google Shape;570;p26"/>
          <p:cNvGrpSpPr/>
          <p:nvPr/>
        </p:nvGrpSpPr>
        <p:grpSpPr>
          <a:xfrm>
            <a:off x="4999113" y="3454013"/>
            <a:ext cx="3687812" cy="1105200"/>
            <a:chOff x="4999113" y="3454013"/>
            <a:chExt cx="3687812" cy="1105200"/>
          </a:xfrm>
        </p:grpSpPr>
        <p:grpSp>
          <p:nvGrpSpPr>
            <p:cNvPr id="571" name="Google Shape;571;p26"/>
            <p:cNvGrpSpPr/>
            <p:nvPr/>
          </p:nvGrpSpPr>
          <p:grpSpPr>
            <a:xfrm>
              <a:off x="6258425" y="3454013"/>
              <a:ext cx="2428500" cy="1105200"/>
              <a:chOff x="6258425" y="3454013"/>
              <a:chExt cx="2428500" cy="1105200"/>
            </a:xfrm>
          </p:grpSpPr>
          <p:sp>
            <p:nvSpPr>
              <p:cNvPr id="572" name="Google Shape;572;p26"/>
              <p:cNvSpPr/>
              <p:nvPr/>
            </p:nvSpPr>
            <p:spPr>
              <a:xfrm>
                <a:off x="6258425" y="3454013"/>
                <a:ext cx="2428500" cy="1105200"/>
              </a:xfrm>
              <a:prstGeom prst="roundRect">
                <a:avLst>
                  <a:gd name="adj" fmla="val 8396"/>
                </a:avLst>
              </a:prstGeom>
              <a:solidFill>
                <a:schemeClr val="lt2"/>
              </a:solid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6"/>
              <p:cNvSpPr txBox="1"/>
              <p:nvPr/>
            </p:nvSpPr>
            <p:spPr>
              <a:xfrm>
                <a:off x="6530375" y="3488138"/>
                <a:ext cx="1884600" cy="354600"/>
              </a:xfrm>
              <a:prstGeom prst="rect">
                <a:avLst/>
              </a:prstGeom>
              <a:noFill/>
              <a:ln>
                <a:noFill/>
              </a:ln>
            </p:spPr>
            <p:txBody>
              <a:bodyPr spcFirstLastPara="1" wrap="square" lIns="91425" tIns="91425" rIns="91425" bIns="91425" anchor="ctr" anchorCtr="0">
                <a:noAutofit/>
              </a:bodyPr>
              <a:lstStyle/>
              <a:p>
                <a:pPr lvl="0" algn="ctr" rtl="1"/>
                <a:r>
                  <a:rPr lang="ar-DZ" sz="1800" b="1" dirty="0">
                    <a:solidFill>
                      <a:schemeClr val="accent5">
                        <a:lumMod val="75000"/>
                      </a:schemeClr>
                    </a:solidFill>
                    <a:effectLst>
                      <a:outerShdw blurRad="38100" dist="19050" dir="2700000" algn="tl">
                        <a:schemeClr val="dk1">
                          <a:alpha val="40000"/>
                        </a:schemeClr>
                      </a:outerShdw>
                    </a:effectLst>
                  </a:rPr>
                  <a:t>واقع بورصة نيويورك</a:t>
                </a:r>
                <a:endParaRPr sz="1700" dirty="0">
                  <a:solidFill>
                    <a:schemeClr val="accent5">
                      <a:lumMod val="75000"/>
                    </a:schemeClr>
                  </a:solidFill>
                  <a:latin typeface="Fira Sans Extra Condensed Medium"/>
                  <a:ea typeface="Fira Sans Extra Condensed Medium"/>
                  <a:cs typeface="Fira Sans Extra Condensed Medium"/>
                  <a:sym typeface="Fira Sans Extra Condensed Medium"/>
                </a:endParaRPr>
              </a:p>
            </p:txBody>
          </p:sp>
          <p:sp>
            <p:nvSpPr>
              <p:cNvPr id="574" name="Google Shape;574;p26"/>
              <p:cNvSpPr txBox="1"/>
              <p:nvPr/>
            </p:nvSpPr>
            <p:spPr>
              <a:xfrm>
                <a:off x="6530375" y="3760087"/>
                <a:ext cx="1884600" cy="765000"/>
              </a:xfrm>
              <a:prstGeom prst="rect">
                <a:avLst/>
              </a:prstGeom>
              <a:noFill/>
              <a:ln>
                <a:noFill/>
              </a:ln>
            </p:spPr>
            <p:txBody>
              <a:bodyPr spcFirstLastPara="1" wrap="square" lIns="91425" tIns="91425" rIns="91425" bIns="91425" anchor="t" anchorCtr="0">
                <a:noAutofit/>
              </a:bodyPr>
              <a:lstStyle/>
              <a:p>
                <a:pPr lvl="0" algn="ctr" rtl="1"/>
                <a:r>
                  <a:rPr lang="ar-DZ" sz="2000" b="1" dirty="0">
                    <a:effectLst>
                      <a:reflection blurRad="6350" stA="53000" endA="300" endPos="35500" dir="5400000" sy="-90000" algn="bl"/>
                    </a:effectLst>
                  </a:rPr>
                  <a:t>أنواع الأوامر فيها</a:t>
                </a:r>
                <a:endParaRPr sz="2000" dirty="0">
                  <a:latin typeface="Roboto"/>
                  <a:ea typeface="Roboto"/>
                  <a:cs typeface="Roboto"/>
                  <a:sym typeface="Roboto"/>
                </a:endParaRPr>
              </a:p>
            </p:txBody>
          </p:sp>
        </p:grpSp>
        <p:sp>
          <p:nvSpPr>
            <p:cNvPr id="575" name="Google Shape;575;p26"/>
            <p:cNvSpPr/>
            <p:nvPr/>
          </p:nvSpPr>
          <p:spPr>
            <a:xfrm rot="10800000">
              <a:off x="4999113" y="3792900"/>
              <a:ext cx="1259321" cy="384125"/>
            </a:xfrm>
            <a:custGeom>
              <a:avLst/>
              <a:gdLst/>
              <a:ahLst/>
              <a:cxnLst/>
              <a:rect l="l" t="t" r="r" b="b"/>
              <a:pathLst>
                <a:path w="51904" h="15365" extrusionOk="0">
                  <a:moveTo>
                    <a:pt x="0" y="0"/>
                  </a:moveTo>
                  <a:lnTo>
                    <a:pt x="51904" y="0"/>
                  </a:lnTo>
                  <a:lnTo>
                    <a:pt x="51904" y="15365"/>
                  </a:lnTo>
                </a:path>
              </a:pathLst>
            </a:custGeom>
            <a:noFill/>
            <a:ln w="9525" cap="flat" cmpd="sng">
              <a:solidFill>
                <a:srgbClr val="000000"/>
              </a:solidFill>
              <a:prstDash val="solid"/>
              <a:round/>
              <a:headEnd type="none" w="med" len="med"/>
              <a:tailEnd type="oval" w="med" len="med"/>
            </a:ln>
          </p:spPr>
        </p:sp>
      </p:grpSp>
      <p:grpSp>
        <p:nvGrpSpPr>
          <p:cNvPr id="576" name="Google Shape;576;p26"/>
          <p:cNvGrpSpPr/>
          <p:nvPr/>
        </p:nvGrpSpPr>
        <p:grpSpPr>
          <a:xfrm>
            <a:off x="457200" y="2196416"/>
            <a:ext cx="3018600" cy="1105200"/>
            <a:chOff x="457200" y="2196416"/>
            <a:chExt cx="3018600" cy="1105200"/>
          </a:xfrm>
        </p:grpSpPr>
        <p:grpSp>
          <p:nvGrpSpPr>
            <p:cNvPr id="577" name="Google Shape;577;p26"/>
            <p:cNvGrpSpPr/>
            <p:nvPr/>
          </p:nvGrpSpPr>
          <p:grpSpPr>
            <a:xfrm>
              <a:off x="457200" y="2196416"/>
              <a:ext cx="2428500" cy="1105200"/>
              <a:chOff x="457200" y="2196416"/>
              <a:chExt cx="2428500" cy="1105200"/>
            </a:xfrm>
          </p:grpSpPr>
          <p:sp>
            <p:nvSpPr>
              <p:cNvPr id="578" name="Google Shape;578;p26"/>
              <p:cNvSpPr/>
              <p:nvPr/>
            </p:nvSpPr>
            <p:spPr>
              <a:xfrm>
                <a:off x="457200" y="2196416"/>
                <a:ext cx="2428500" cy="1105200"/>
              </a:xfrm>
              <a:prstGeom prst="roundRect">
                <a:avLst>
                  <a:gd name="adj" fmla="val 8396"/>
                </a:avLst>
              </a:prstGeom>
              <a:solidFill>
                <a:schemeClr val="lt2"/>
              </a:solid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6"/>
              <p:cNvSpPr txBox="1"/>
              <p:nvPr/>
            </p:nvSpPr>
            <p:spPr>
              <a:xfrm>
                <a:off x="729150" y="2230592"/>
                <a:ext cx="1884600" cy="354600"/>
              </a:xfrm>
              <a:prstGeom prst="rect">
                <a:avLst/>
              </a:prstGeom>
              <a:no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lvl="0" algn="ctr" rtl="1"/>
                <a:r>
                  <a:rPr lang="ar-DZ" sz="1800" b="1" dirty="0">
                    <a:solidFill>
                      <a:schemeClr val="accent2">
                        <a:lumMod val="75000"/>
                      </a:schemeClr>
                    </a:solidFill>
                    <a:effectLst>
                      <a:outerShdw blurRad="38100" dist="19050" dir="2700000" algn="tl">
                        <a:schemeClr val="dk1">
                          <a:alpha val="40000"/>
                        </a:schemeClr>
                      </a:outerShdw>
                    </a:effectLst>
                  </a:rPr>
                  <a:t>تقديم بورصة نيويورك</a:t>
                </a:r>
                <a:endParaRPr sz="1700" dirty="0">
                  <a:solidFill>
                    <a:schemeClr val="accent2">
                      <a:lumMod val="75000"/>
                    </a:schemeClr>
                  </a:solidFill>
                  <a:latin typeface="Fira Sans Extra Condensed Medium"/>
                  <a:ea typeface="Fira Sans Extra Condensed Medium"/>
                  <a:cs typeface="Fira Sans Extra Condensed Medium"/>
                  <a:sym typeface="Fira Sans Extra Condensed Medium"/>
                </a:endParaRPr>
              </a:p>
            </p:txBody>
          </p:sp>
          <p:sp>
            <p:nvSpPr>
              <p:cNvPr id="580" name="Google Shape;580;p26"/>
              <p:cNvSpPr txBox="1"/>
              <p:nvPr/>
            </p:nvSpPr>
            <p:spPr>
              <a:xfrm>
                <a:off x="729150" y="2502440"/>
                <a:ext cx="1884600" cy="765000"/>
              </a:xfrm>
              <a:prstGeom prst="rect">
                <a:avLst/>
              </a:prstGeom>
              <a:noFill/>
              <a:ln>
                <a:noFill/>
              </a:ln>
              <a:scene3d>
                <a:camera prst="orthographicFront"/>
                <a:lightRig rig="threePt" dir="t"/>
              </a:scene3d>
              <a:sp3d>
                <a:bevelT w="152400" h="50800" prst="softRound"/>
              </a:sp3d>
            </p:spPr>
            <p:txBody>
              <a:bodyPr spcFirstLastPara="1" wrap="square" lIns="91425" tIns="91425" rIns="91425" bIns="91425" anchor="t" anchorCtr="0">
                <a:noAutofit/>
              </a:bodyPr>
              <a:lstStyle/>
              <a:p>
                <a:pPr lvl="0" algn="ctr" rtl="1"/>
                <a:r>
                  <a:rPr lang="ar-DZ" sz="2000" b="1" dirty="0">
                    <a:effectLst>
                      <a:reflection blurRad="6350" stA="53000" endA="300" endPos="35500" dir="5400000" sy="-90000" algn="bl"/>
                    </a:effectLst>
                  </a:rPr>
                  <a:t>نشأتها</a:t>
                </a:r>
                <a:endParaRPr sz="1200" dirty="0">
                  <a:latin typeface="Roboto"/>
                  <a:ea typeface="Roboto"/>
                  <a:cs typeface="Roboto"/>
                  <a:sym typeface="Roboto"/>
                </a:endParaRPr>
              </a:p>
            </p:txBody>
          </p:sp>
        </p:grpSp>
        <p:cxnSp>
          <p:nvCxnSpPr>
            <p:cNvPr id="581" name="Google Shape;581;p26"/>
            <p:cNvCxnSpPr>
              <a:stCxn id="578" idx="3"/>
            </p:cNvCxnSpPr>
            <p:nvPr/>
          </p:nvCxnSpPr>
          <p:spPr>
            <a:xfrm>
              <a:off x="2885700" y="2749016"/>
              <a:ext cx="590100" cy="0"/>
            </a:xfrm>
            <a:prstGeom prst="straightConnector1">
              <a:avLst/>
            </a:prstGeom>
            <a:noFill/>
            <a:ln w="9525" cap="flat" cmpd="sng">
              <a:solidFill>
                <a:srgbClr val="000000"/>
              </a:solidFill>
              <a:prstDash val="solid"/>
              <a:round/>
              <a:headEnd type="none" w="med" len="med"/>
              <a:tailEnd type="oval" w="med" len="med"/>
            </a:ln>
            <a:scene3d>
              <a:camera prst="orthographicFront"/>
              <a:lightRig rig="threePt" dir="t"/>
            </a:scene3d>
            <a:sp3d>
              <a:bevelT w="152400" h="50800" prst="softRound"/>
            </a:sp3d>
          </p:spPr>
        </p:cxnSp>
      </p:grpSp>
      <p:grpSp>
        <p:nvGrpSpPr>
          <p:cNvPr id="582" name="Google Shape;582;p26"/>
          <p:cNvGrpSpPr/>
          <p:nvPr/>
        </p:nvGrpSpPr>
        <p:grpSpPr>
          <a:xfrm>
            <a:off x="5665925" y="2196416"/>
            <a:ext cx="3090078" cy="1105200"/>
            <a:chOff x="5665925" y="2196416"/>
            <a:chExt cx="3090078" cy="1105200"/>
          </a:xfrm>
        </p:grpSpPr>
        <p:grpSp>
          <p:nvGrpSpPr>
            <p:cNvPr id="583" name="Google Shape;583;p26"/>
            <p:cNvGrpSpPr/>
            <p:nvPr/>
          </p:nvGrpSpPr>
          <p:grpSpPr>
            <a:xfrm>
              <a:off x="6114050" y="2196416"/>
              <a:ext cx="2641953" cy="1105200"/>
              <a:chOff x="6114050" y="2196416"/>
              <a:chExt cx="2641953" cy="1105200"/>
            </a:xfrm>
          </p:grpSpPr>
          <p:sp>
            <p:nvSpPr>
              <p:cNvPr id="584" name="Google Shape;584;p26"/>
              <p:cNvSpPr/>
              <p:nvPr/>
            </p:nvSpPr>
            <p:spPr>
              <a:xfrm>
                <a:off x="6258425" y="2196416"/>
                <a:ext cx="2428500" cy="1105200"/>
              </a:xfrm>
              <a:prstGeom prst="roundRect">
                <a:avLst>
                  <a:gd name="adj" fmla="val 8396"/>
                </a:avLst>
              </a:prstGeom>
              <a:solidFill>
                <a:schemeClr val="lt2"/>
              </a:solid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6"/>
              <p:cNvSpPr txBox="1"/>
              <p:nvPr/>
            </p:nvSpPr>
            <p:spPr>
              <a:xfrm>
                <a:off x="6530375" y="2230592"/>
                <a:ext cx="1884600" cy="354600"/>
              </a:xfrm>
              <a:prstGeom prst="rect">
                <a:avLst/>
              </a:prstGeom>
              <a:noFill/>
              <a:ln>
                <a:noFill/>
              </a:ln>
            </p:spPr>
            <p:txBody>
              <a:bodyPr spcFirstLastPara="1" wrap="square" lIns="91425" tIns="91425" rIns="91425" bIns="91425" anchor="ctr" anchorCtr="0">
                <a:noAutofit/>
              </a:bodyPr>
              <a:lstStyle/>
              <a:p>
                <a:pPr lvl="0" algn="ctr" rtl="1"/>
                <a:r>
                  <a:rPr lang="ar-DZ" sz="1800" b="1" dirty="0">
                    <a:solidFill>
                      <a:schemeClr val="accent5">
                        <a:lumMod val="75000"/>
                      </a:schemeClr>
                    </a:solidFill>
                    <a:effectLst>
                      <a:outerShdw blurRad="38100" dist="19050" dir="2700000" algn="tl">
                        <a:schemeClr val="dk1">
                          <a:alpha val="40000"/>
                        </a:schemeClr>
                      </a:outerShdw>
                    </a:effectLst>
                  </a:rPr>
                  <a:t>واقع بورصة نيويورك</a:t>
                </a:r>
                <a:endParaRPr sz="1700" dirty="0">
                  <a:solidFill>
                    <a:schemeClr val="accent5">
                      <a:lumMod val="75000"/>
                    </a:schemeClr>
                  </a:solidFill>
                  <a:latin typeface="Fira Sans Extra Condensed Medium"/>
                  <a:ea typeface="Fira Sans Extra Condensed Medium"/>
                  <a:cs typeface="Fira Sans Extra Condensed Medium"/>
                  <a:sym typeface="Fira Sans Extra Condensed Medium"/>
                </a:endParaRPr>
              </a:p>
            </p:txBody>
          </p:sp>
          <p:sp>
            <p:nvSpPr>
              <p:cNvPr id="586" name="Google Shape;586;p26"/>
              <p:cNvSpPr txBox="1"/>
              <p:nvPr/>
            </p:nvSpPr>
            <p:spPr>
              <a:xfrm>
                <a:off x="6114050" y="2502440"/>
                <a:ext cx="2641953" cy="765000"/>
              </a:xfrm>
              <a:prstGeom prst="rect">
                <a:avLst/>
              </a:prstGeom>
              <a:noFill/>
              <a:ln>
                <a:noFill/>
              </a:ln>
            </p:spPr>
            <p:txBody>
              <a:bodyPr spcFirstLastPara="1" wrap="square" lIns="91425" tIns="91425" rIns="91425" bIns="91425" anchor="t" anchorCtr="0">
                <a:noAutofit/>
              </a:bodyPr>
              <a:lstStyle/>
              <a:p>
                <a:pPr lvl="0" algn="ctr" rtl="1"/>
                <a:r>
                  <a:rPr lang="ar-DZ" sz="1600" b="1" dirty="0">
                    <a:effectLst>
                      <a:reflection blurRad="6350" stA="53000" endA="300" endPos="35500" dir="5400000" sy="-90000" algn="bl"/>
                    </a:effectLst>
                  </a:rPr>
                  <a:t>أهم مؤسسات الوساطة المالية ومؤشرات الأوراق المالية فيها</a:t>
                </a:r>
                <a:endParaRPr sz="1600" dirty="0">
                  <a:latin typeface="Roboto"/>
                  <a:ea typeface="Roboto"/>
                  <a:cs typeface="Roboto"/>
                  <a:sym typeface="Roboto"/>
                </a:endParaRPr>
              </a:p>
            </p:txBody>
          </p:sp>
        </p:grpSp>
        <p:cxnSp>
          <p:nvCxnSpPr>
            <p:cNvPr id="587" name="Google Shape;587;p26"/>
            <p:cNvCxnSpPr>
              <a:endCxn id="584" idx="1"/>
            </p:cNvCxnSpPr>
            <p:nvPr/>
          </p:nvCxnSpPr>
          <p:spPr>
            <a:xfrm>
              <a:off x="5665925" y="2749016"/>
              <a:ext cx="592500" cy="0"/>
            </a:xfrm>
            <a:prstGeom prst="straightConnector1">
              <a:avLst/>
            </a:prstGeom>
            <a:noFill/>
            <a:ln w="9525" cap="flat" cmpd="sng">
              <a:solidFill>
                <a:srgbClr val="000000"/>
              </a:solidFill>
              <a:prstDash val="solid"/>
              <a:round/>
              <a:headEnd type="oval"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1" name="Graphic 10">
            <a:extLst>
              <a:ext uri="{FF2B5EF4-FFF2-40B4-BE49-F238E27FC236}">
                <a16:creationId xmlns:a16="http://schemas.microsoft.com/office/drawing/2014/main" xmlns="" id="{4F319C41-87DD-3711-4017-5515F45F174F}"/>
              </a:ext>
            </a:extLst>
          </p:cNvPr>
          <p:cNvSpPr/>
          <p:nvPr/>
        </p:nvSpPr>
        <p:spPr>
          <a:xfrm>
            <a:off x="-683273" y="314873"/>
            <a:ext cx="1368927" cy="1448634"/>
          </a:xfrm>
          <a:custGeom>
            <a:avLst/>
            <a:gdLst>
              <a:gd name="connsiteX0" fmla="*/ 155927 w 337802"/>
              <a:gd name="connsiteY0" fmla="*/ 8422 h 357471"/>
              <a:gd name="connsiteX1" fmla="*/ 7646 w 337802"/>
              <a:gd name="connsiteY1" fmla="*/ 165635 h 357471"/>
              <a:gd name="connsiteX2" fmla="*/ 7646 w 337802"/>
              <a:gd name="connsiteY2" fmla="*/ 191837 h 357471"/>
              <a:gd name="connsiteX3" fmla="*/ 155927 w 337802"/>
              <a:gd name="connsiteY3" fmla="*/ 349049 h 357471"/>
              <a:gd name="connsiteX4" fmla="*/ 181876 w 337802"/>
              <a:gd name="connsiteY4" fmla="*/ 349049 h 357471"/>
              <a:gd name="connsiteX5" fmla="*/ 330157 w 337802"/>
              <a:gd name="connsiteY5" fmla="*/ 191837 h 357471"/>
              <a:gd name="connsiteX6" fmla="*/ 330157 w 337802"/>
              <a:gd name="connsiteY6" fmla="*/ 165635 h 357471"/>
              <a:gd name="connsiteX7" fmla="*/ 181876 w 337802"/>
              <a:gd name="connsiteY7" fmla="*/ 8422 h 357471"/>
              <a:gd name="connsiteX8" fmla="*/ 155927 w 337802"/>
              <a:gd name="connsiteY8" fmla="*/ 8422 h 35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802" h="357471">
                <a:moveTo>
                  <a:pt x="155927" y="8422"/>
                </a:moveTo>
                <a:cubicBezTo>
                  <a:pt x="123490" y="73927"/>
                  <a:pt x="71592" y="129139"/>
                  <a:pt x="7646" y="165635"/>
                </a:cubicBezTo>
                <a:cubicBezTo>
                  <a:pt x="-2549" y="171249"/>
                  <a:pt x="-2549" y="186222"/>
                  <a:pt x="7646" y="191837"/>
                </a:cubicBezTo>
                <a:cubicBezTo>
                  <a:pt x="71592" y="228333"/>
                  <a:pt x="123490" y="283544"/>
                  <a:pt x="155927" y="349049"/>
                </a:cubicBezTo>
                <a:cubicBezTo>
                  <a:pt x="161487" y="360279"/>
                  <a:pt x="177242" y="360279"/>
                  <a:pt x="181876" y="349049"/>
                </a:cubicBezTo>
                <a:cubicBezTo>
                  <a:pt x="214313" y="283544"/>
                  <a:pt x="266211" y="228333"/>
                  <a:pt x="330157" y="191837"/>
                </a:cubicBezTo>
                <a:cubicBezTo>
                  <a:pt x="340351" y="186222"/>
                  <a:pt x="340351" y="171249"/>
                  <a:pt x="330157" y="165635"/>
                </a:cubicBezTo>
                <a:cubicBezTo>
                  <a:pt x="266211" y="129139"/>
                  <a:pt x="214313" y="73927"/>
                  <a:pt x="181876" y="8422"/>
                </a:cubicBezTo>
                <a:cubicBezTo>
                  <a:pt x="177242" y="-2807"/>
                  <a:pt x="161487" y="-2807"/>
                  <a:pt x="155927" y="8422"/>
                </a:cubicBezTo>
                <a:close/>
              </a:path>
            </a:pathLst>
          </a:custGeom>
          <a:solidFill>
            <a:schemeClr val="accent2"/>
          </a:solidFill>
          <a:ln w="9268" cap="flat">
            <a:noFill/>
            <a:prstDash val="solid"/>
            <a:miter/>
          </a:ln>
        </p:spPr>
        <p:txBody>
          <a:bodyPr rtlCol="0" anchor="ctr"/>
          <a:lstStyle/>
          <a:p>
            <a:endParaRPr lang="en-US" sz="525" dirty="0">
              <a:latin typeface="Onyx" panose="04050602080702020203" pitchFamily="82" charset="0"/>
            </a:endParaRPr>
          </a:p>
        </p:txBody>
      </p:sp>
      <p:grpSp>
        <p:nvGrpSpPr>
          <p:cNvPr id="9" name="Group 8"/>
          <p:cNvGrpSpPr/>
          <p:nvPr/>
        </p:nvGrpSpPr>
        <p:grpSpPr>
          <a:xfrm>
            <a:off x="4218698" y="2583734"/>
            <a:ext cx="706605" cy="747747"/>
            <a:chOff x="4218698" y="2583734"/>
            <a:chExt cx="706605" cy="747747"/>
          </a:xfrm>
        </p:grpSpPr>
        <p:sp>
          <p:nvSpPr>
            <p:cNvPr id="109" name="Graphic 10">
              <a:extLst>
                <a:ext uri="{FF2B5EF4-FFF2-40B4-BE49-F238E27FC236}">
                  <a16:creationId xmlns:a16="http://schemas.microsoft.com/office/drawing/2014/main" xmlns="" id="{7799D242-E52B-B5F3-9268-DDDE56274C20}"/>
                </a:ext>
              </a:extLst>
            </p:cNvPr>
            <p:cNvSpPr/>
            <p:nvPr/>
          </p:nvSpPr>
          <p:spPr>
            <a:xfrm>
              <a:off x="4218698" y="2583734"/>
              <a:ext cx="706605" cy="747747"/>
            </a:xfrm>
            <a:custGeom>
              <a:avLst/>
              <a:gdLst>
                <a:gd name="connsiteX0" fmla="*/ 155927 w 337802"/>
                <a:gd name="connsiteY0" fmla="*/ 8422 h 357471"/>
                <a:gd name="connsiteX1" fmla="*/ 7646 w 337802"/>
                <a:gd name="connsiteY1" fmla="*/ 165635 h 357471"/>
                <a:gd name="connsiteX2" fmla="*/ 7646 w 337802"/>
                <a:gd name="connsiteY2" fmla="*/ 191837 h 357471"/>
                <a:gd name="connsiteX3" fmla="*/ 155927 w 337802"/>
                <a:gd name="connsiteY3" fmla="*/ 349049 h 357471"/>
                <a:gd name="connsiteX4" fmla="*/ 181876 w 337802"/>
                <a:gd name="connsiteY4" fmla="*/ 349049 h 357471"/>
                <a:gd name="connsiteX5" fmla="*/ 330157 w 337802"/>
                <a:gd name="connsiteY5" fmla="*/ 191837 h 357471"/>
                <a:gd name="connsiteX6" fmla="*/ 330157 w 337802"/>
                <a:gd name="connsiteY6" fmla="*/ 165635 h 357471"/>
                <a:gd name="connsiteX7" fmla="*/ 181876 w 337802"/>
                <a:gd name="connsiteY7" fmla="*/ 8422 h 357471"/>
                <a:gd name="connsiteX8" fmla="*/ 155927 w 337802"/>
                <a:gd name="connsiteY8" fmla="*/ 8422 h 35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802" h="357471">
                  <a:moveTo>
                    <a:pt x="155927" y="8422"/>
                  </a:moveTo>
                  <a:cubicBezTo>
                    <a:pt x="123490" y="73927"/>
                    <a:pt x="71592" y="129139"/>
                    <a:pt x="7646" y="165635"/>
                  </a:cubicBezTo>
                  <a:cubicBezTo>
                    <a:pt x="-2549" y="171249"/>
                    <a:pt x="-2549" y="186222"/>
                    <a:pt x="7646" y="191837"/>
                  </a:cubicBezTo>
                  <a:cubicBezTo>
                    <a:pt x="71592" y="228333"/>
                    <a:pt x="123490" y="283544"/>
                    <a:pt x="155927" y="349049"/>
                  </a:cubicBezTo>
                  <a:cubicBezTo>
                    <a:pt x="161487" y="360279"/>
                    <a:pt x="177242" y="360279"/>
                    <a:pt x="181876" y="349049"/>
                  </a:cubicBezTo>
                  <a:cubicBezTo>
                    <a:pt x="214313" y="283544"/>
                    <a:pt x="266211" y="228333"/>
                    <a:pt x="330157" y="191837"/>
                  </a:cubicBezTo>
                  <a:cubicBezTo>
                    <a:pt x="340351" y="186222"/>
                    <a:pt x="340351" y="171249"/>
                    <a:pt x="330157" y="165635"/>
                  </a:cubicBezTo>
                  <a:cubicBezTo>
                    <a:pt x="266211" y="129139"/>
                    <a:pt x="214313" y="73927"/>
                    <a:pt x="181876" y="8422"/>
                  </a:cubicBezTo>
                  <a:cubicBezTo>
                    <a:pt x="177242" y="-2807"/>
                    <a:pt x="161487" y="-2807"/>
                    <a:pt x="155927" y="8422"/>
                  </a:cubicBezTo>
                  <a:close/>
                </a:path>
              </a:pathLst>
            </a:custGeom>
            <a:solidFill>
              <a:schemeClr val="accent3"/>
            </a:solidFill>
            <a:ln w="9268" cap="flat">
              <a:noFill/>
              <a:prstDash val="solid"/>
              <a:miter/>
            </a:ln>
          </p:spPr>
          <p:txBody>
            <a:bodyPr rtlCol="0" anchor="ctr"/>
            <a:lstStyle/>
            <a:p>
              <a:endParaRPr lang="en-US" sz="525" dirty="0">
                <a:latin typeface="+mj-lt"/>
              </a:endParaRPr>
            </a:p>
          </p:txBody>
        </p:sp>
        <p:sp>
          <p:nvSpPr>
            <p:cNvPr id="110" name="TextBox 109">
              <a:extLst>
                <a:ext uri="{FF2B5EF4-FFF2-40B4-BE49-F238E27FC236}">
                  <a16:creationId xmlns:a16="http://schemas.microsoft.com/office/drawing/2014/main" xmlns="" id="{AEEDDD8F-CD43-6839-0F0D-5DFDB1570467}"/>
                </a:ext>
              </a:extLst>
            </p:cNvPr>
            <p:cNvSpPr txBox="1"/>
            <p:nvPr/>
          </p:nvSpPr>
          <p:spPr>
            <a:xfrm>
              <a:off x="4321500" y="2826046"/>
              <a:ext cx="501001" cy="261610"/>
            </a:xfrm>
            <a:prstGeom prst="rect">
              <a:avLst/>
            </a:prstGeom>
            <a:noFill/>
          </p:spPr>
          <p:txBody>
            <a:bodyPr wrap="square" rtlCol="0" anchor="ctr">
              <a:spAutoFit/>
            </a:bodyPr>
            <a:lstStyle>
              <a:defPPr>
                <a:defRPr lang="en-US"/>
              </a:defPPr>
              <a:lvl1pPr algn="ctr">
                <a:defRPr sz="4800" b="1">
                  <a:solidFill>
                    <a:schemeClr val="tx2"/>
                  </a:solidFill>
                  <a:latin typeface="Josefin Sans" pitchFamily="2" charset="77"/>
                  <a:ea typeface="Arimo" panose="020B0604020202020204" pitchFamily="34" charset="0"/>
                  <a:cs typeface="Space Grotesk" pitchFamily="2" charset="77"/>
                </a:defRPr>
              </a:lvl1pPr>
            </a:lstStyle>
            <a:p>
              <a:r>
                <a:rPr lang="fr-FR" sz="1100" b="0" dirty="0" smtClean="0">
                  <a:latin typeface="Arial Rounded MT Bold" panose="020F0704030504030204" pitchFamily="34" charset="0"/>
                  <a:ea typeface="BatangChe" panose="02030609000101010101" pitchFamily="49" charset="-127"/>
                </a:rPr>
                <a:t>AND</a:t>
              </a:r>
              <a:endParaRPr lang="en-US" sz="1200" b="0" dirty="0">
                <a:latin typeface="Arial Rounded MT Bold" panose="020F0704030504030204" pitchFamily="34" charset="0"/>
                <a:ea typeface="BatangChe" panose="02030609000101010101" pitchFamily="49" charset="-127"/>
              </a:endParaRPr>
            </a:p>
          </p:txBody>
        </p:sp>
      </p:grpSp>
      <p:sp>
        <p:nvSpPr>
          <p:cNvPr id="6" name="TextBox 5">
            <a:extLst>
              <a:ext uri="{FF2B5EF4-FFF2-40B4-BE49-F238E27FC236}">
                <a16:creationId xmlns:a16="http://schemas.microsoft.com/office/drawing/2014/main" xmlns="" id="{C4D3D52A-2C1D-3B40-89AD-E84502DD5E5C}"/>
              </a:ext>
            </a:extLst>
          </p:cNvPr>
          <p:cNvSpPr txBox="1"/>
          <p:nvPr/>
        </p:nvSpPr>
        <p:spPr>
          <a:xfrm>
            <a:off x="571529" y="314873"/>
            <a:ext cx="8000941" cy="646331"/>
          </a:xfrm>
          <a:prstGeom prst="rect">
            <a:avLst/>
          </a:prstGeom>
          <a:noFill/>
        </p:spPr>
        <p:txBody>
          <a:bodyPr wrap="square" rtlCol="0" anchor="t">
            <a:spAutoFit/>
          </a:bodyPr>
          <a:lstStyle/>
          <a:p>
            <a:pPr algn="ctr"/>
            <a:r>
              <a:rPr lang="ar-DZ" sz="3600" b="1" dirty="0" smtClean="0">
                <a:solidFill>
                  <a:srgbClr val="00B0F0"/>
                </a:solidFill>
                <a:latin typeface="+mj-lt"/>
                <a:ea typeface="Arimo" panose="020B0604020202020204" pitchFamily="34" charset="0"/>
                <a:cs typeface="Courier New" panose="02070309020205020404" pitchFamily="49" charset="0"/>
              </a:rPr>
              <a:t>تعريف بورصة نيويورك</a:t>
            </a:r>
            <a:endParaRPr lang="en-US" sz="3600" b="1" dirty="0">
              <a:solidFill>
                <a:srgbClr val="00B0F0"/>
              </a:solidFill>
              <a:latin typeface="+mj-lt"/>
              <a:ea typeface="Arimo" panose="020B0604020202020204" pitchFamily="34" charset="0"/>
              <a:cs typeface="Courier New" panose="02070309020205020404" pitchFamily="49" charset="0"/>
            </a:endParaRPr>
          </a:p>
        </p:txBody>
      </p:sp>
      <p:grpSp>
        <p:nvGrpSpPr>
          <p:cNvPr id="7" name="Group 6"/>
          <p:cNvGrpSpPr/>
          <p:nvPr/>
        </p:nvGrpSpPr>
        <p:grpSpPr>
          <a:xfrm>
            <a:off x="5085160" y="1297593"/>
            <a:ext cx="3112464" cy="3484998"/>
            <a:chOff x="5085160" y="1297593"/>
            <a:chExt cx="3112464" cy="3484998"/>
          </a:xfrm>
        </p:grpSpPr>
        <p:sp>
          <p:nvSpPr>
            <p:cNvPr id="113" name="Freeform: Shape 112">
              <a:extLst>
                <a:ext uri="{FF2B5EF4-FFF2-40B4-BE49-F238E27FC236}">
                  <a16:creationId xmlns:a16="http://schemas.microsoft.com/office/drawing/2014/main" xmlns="" id="{05852CBC-530C-5978-C8DF-AF98467831D7}"/>
                </a:ext>
              </a:extLst>
            </p:cNvPr>
            <p:cNvSpPr/>
            <p:nvPr/>
          </p:nvSpPr>
          <p:spPr>
            <a:xfrm>
              <a:off x="5085160" y="1297593"/>
              <a:ext cx="3112464" cy="3484998"/>
            </a:xfrm>
            <a:custGeom>
              <a:avLst/>
              <a:gdLst>
                <a:gd name="connsiteX0" fmla="*/ 24023 w 8299905"/>
                <a:gd name="connsiteY0" fmla="*/ 9267284 h 9293329"/>
                <a:gd name="connsiteX1" fmla="*/ 24023 w 8299905"/>
                <a:gd name="connsiteY1" fmla="*/ 9269316 h 9293329"/>
                <a:gd name="connsiteX2" fmla="*/ 25823 w 8299905"/>
                <a:gd name="connsiteY2" fmla="*/ 9269316 h 9293329"/>
                <a:gd name="connsiteX3" fmla="*/ 8016237 w 8299905"/>
                <a:gd name="connsiteY3" fmla="*/ 8921116 h 9293329"/>
                <a:gd name="connsiteX4" fmla="*/ 7623193 w 8299905"/>
                <a:gd name="connsiteY4" fmla="*/ 9269316 h 9293329"/>
                <a:gd name="connsiteX5" fmla="*/ 7862687 w 8299905"/>
                <a:gd name="connsiteY5" fmla="*/ 9269316 h 9293329"/>
                <a:gd name="connsiteX6" fmla="*/ 8256403 w 8299905"/>
                <a:gd name="connsiteY6" fmla="*/ 8921116 h 9293329"/>
                <a:gd name="connsiteX7" fmla="*/ 7619883 w 8299905"/>
                <a:gd name="connsiteY7" fmla="*/ 8921116 h 9293329"/>
                <a:gd name="connsiteX8" fmla="*/ 7226839 w 8299905"/>
                <a:gd name="connsiteY8" fmla="*/ 9269316 h 9293329"/>
                <a:gd name="connsiteX9" fmla="*/ 7586981 w 8299905"/>
                <a:gd name="connsiteY9" fmla="*/ 9269316 h 9293329"/>
                <a:gd name="connsiteX10" fmla="*/ 7980025 w 8299905"/>
                <a:gd name="connsiteY10" fmla="*/ 8921116 h 9293329"/>
                <a:gd name="connsiteX11" fmla="*/ 7223527 w 8299905"/>
                <a:gd name="connsiteY11" fmla="*/ 8921116 h 9293329"/>
                <a:gd name="connsiteX12" fmla="*/ 6830483 w 8299905"/>
                <a:gd name="connsiteY12" fmla="*/ 9269316 h 9293329"/>
                <a:gd name="connsiteX13" fmla="*/ 7190627 w 8299905"/>
                <a:gd name="connsiteY13" fmla="*/ 9269316 h 9293329"/>
                <a:gd name="connsiteX14" fmla="*/ 7583671 w 8299905"/>
                <a:gd name="connsiteY14" fmla="*/ 8921116 h 9293329"/>
                <a:gd name="connsiteX15" fmla="*/ 6827171 w 8299905"/>
                <a:gd name="connsiteY15" fmla="*/ 8921116 h 9293329"/>
                <a:gd name="connsiteX16" fmla="*/ 6434127 w 8299905"/>
                <a:gd name="connsiteY16" fmla="*/ 9269316 h 9293329"/>
                <a:gd name="connsiteX17" fmla="*/ 6794273 w 8299905"/>
                <a:gd name="connsiteY17" fmla="*/ 9269316 h 9293329"/>
                <a:gd name="connsiteX18" fmla="*/ 7187317 w 8299905"/>
                <a:gd name="connsiteY18" fmla="*/ 8921116 h 9293329"/>
                <a:gd name="connsiteX19" fmla="*/ 6430817 w 8299905"/>
                <a:gd name="connsiteY19" fmla="*/ 8921116 h 9293329"/>
                <a:gd name="connsiteX20" fmla="*/ 6037773 w 8299905"/>
                <a:gd name="connsiteY20" fmla="*/ 9269316 h 9293329"/>
                <a:gd name="connsiteX21" fmla="*/ 6397917 w 8299905"/>
                <a:gd name="connsiteY21" fmla="*/ 9269316 h 9293329"/>
                <a:gd name="connsiteX22" fmla="*/ 6790961 w 8299905"/>
                <a:gd name="connsiteY22" fmla="*/ 8921116 h 9293329"/>
                <a:gd name="connsiteX23" fmla="*/ 6034461 w 8299905"/>
                <a:gd name="connsiteY23" fmla="*/ 8921116 h 9293329"/>
                <a:gd name="connsiteX24" fmla="*/ 5641419 w 8299905"/>
                <a:gd name="connsiteY24" fmla="*/ 9269316 h 9293329"/>
                <a:gd name="connsiteX25" fmla="*/ 6001561 w 8299905"/>
                <a:gd name="connsiteY25" fmla="*/ 9269316 h 9293329"/>
                <a:gd name="connsiteX26" fmla="*/ 6394605 w 8299905"/>
                <a:gd name="connsiteY26" fmla="*/ 8921116 h 9293329"/>
                <a:gd name="connsiteX27" fmla="*/ 5638095 w 8299905"/>
                <a:gd name="connsiteY27" fmla="*/ 8921116 h 9293329"/>
                <a:gd name="connsiteX28" fmla="*/ 5245051 w 8299905"/>
                <a:gd name="connsiteY28" fmla="*/ 9269316 h 9293329"/>
                <a:gd name="connsiteX29" fmla="*/ 5605207 w 8299905"/>
                <a:gd name="connsiteY29" fmla="*/ 9269316 h 9293329"/>
                <a:gd name="connsiteX30" fmla="*/ 5998251 w 8299905"/>
                <a:gd name="connsiteY30" fmla="*/ 8921116 h 9293329"/>
                <a:gd name="connsiteX31" fmla="*/ 5241737 w 8299905"/>
                <a:gd name="connsiteY31" fmla="*/ 8921116 h 9293329"/>
                <a:gd name="connsiteX32" fmla="*/ 4848693 w 8299905"/>
                <a:gd name="connsiteY32" fmla="*/ 9269316 h 9293329"/>
                <a:gd name="connsiteX33" fmla="*/ 5208839 w 8299905"/>
                <a:gd name="connsiteY33" fmla="*/ 9269316 h 9293329"/>
                <a:gd name="connsiteX34" fmla="*/ 5601883 w 8299905"/>
                <a:gd name="connsiteY34" fmla="*/ 8921116 h 9293329"/>
                <a:gd name="connsiteX35" fmla="*/ 4845383 w 8299905"/>
                <a:gd name="connsiteY35" fmla="*/ 8921116 h 9293329"/>
                <a:gd name="connsiteX36" fmla="*/ 4452339 w 8299905"/>
                <a:gd name="connsiteY36" fmla="*/ 9269316 h 9293329"/>
                <a:gd name="connsiteX37" fmla="*/ 4812483 w 8299905"/>
                <a:gd name="connsiteY37" fmla="*/ 9269316 h 9293329"/>
                <a:gd name="connsiteX38" fmla="*/ 5205525 w 8299905"/>
                <a:gd name="connsiteY38" fmla="*/ 8921116 h 9293329"/>
                <a:gd name="connsiteX39" fmla="*/ 4449027 w 8299905"/>
                <a:gd name="connsiteY39" fmla="*/ 8921116 h 9293329"/>
                <a:gd name="connsiteX40" fmla="*/ 4055983 w 8299905"/>
                <a:gd name="connsiteY40" fmla="*/ 9269316 h 9293329"/>
                <a:gd name="connsiteX41" fmla="*/ 4416127 w 8299905"/>
                <a:gd name="connsiteY41" fmla="*/ 9269316 h 9293329"/>
                <a:gd name="connsiteX42" fmla="*/ 4809171 w 8299905"/>
                <a:gd name="connsiteY42" fmla="*/ 8921116 h 9293329"/>
                <a:gd name="connsiteX43" fmla="*/ 4052673 w 8299905"/>
                <a:gd name="connsiteY43" fmla="*/ 8921116 h 9293329"/>
                <a:gd name="connsiteX44" fmla="*/ 3659629 w 8299905"/>
                <a:gd name="connsiteY44" fmla="*/ 9269316 h 9293329"/>
                <a:gd name="connsiteX45" fmla="*/ 4019773 w 8299905"/>
                <a:gd name="connsiteY45" fmla="*/ 9269316 h 9293329"/>
                <a:gd name="connsiteX46" fmla="*/ 4412817 w 8299905"/>
                <a:gd name="connsiteY46" fmla="*/ 8921116 h 9293329"/>
                <a:gd name="connsiteX47" fmla="*/ 3656303 w 8299905"/>
                <a:gd name="connsiteY47" fmla="*/ 8921116 h 9293329"/>
                <a:gd name="connsiteX48" fmla="*/ 3263261 w 8299905"/>
                <a:gd name="connsiteY48" fmla="*/ 9269316 h 9293329"/>
                <a:gd name="connsiteX49" fmla="*/ 3623417 w 8299905"/>
                <a:gd name="connsiteY49" fmla="*/ 9269316 h 9293329"/>
                <a:gd name="connsiteX50" fmla="*/ 4016461 w 8299905"/>
                <a:gd name="connsiteY50" fmla="*/ 8921116 h 9293329"/>
                <a:gd name="connsiteX51" fmla="*/ 3259950 w 8299905"/>
                <a:gd name="connsiteY51" fmla="*/ 8921116 h 9293329"/>
                <a:gd name="connsiteX52" fmla="*/ 2866906 w 8299905"/>
                <a:gd name="connsiteY52" fmla="*/ 9269316 h 9293329"/>
                <a:gd name="connsiteX53" fmla="*/ 3227048 w 8299905"/>
                <a:gd name="connsiteY53" fmla="*/ 9269316 h 9293329"/>
                <a:gd name="connsiteX54" fmla="*/ 3620093 w 8299905"/>
                <a:gd name="connsiteY54" fmla="*/ 8921116 h 9293329"/>
                <a:gd name="connsiteX55" fmla="*/ 2863596 w 8299905"/>
                <a:gd name="connsiteY55" fmla="*/ 8921116 h 9293329"/>
                <a:gd name="connsiteX56" fmla="*/ 2470552 w 8299905"/>
                <a:gd name="connsiteY56" fmla="*/ 9269316 h 9293329"/>
                <a:gd name="connsiteX57" fmla="*/ 2830694 w 8299905"/>
                <a:gd name="connsiteY57" fmla="*/ 9269316 h 9293329"/>
                <a:gd name="connsiteX58" fmla="*/ 3223738 w 8299905"/>
                <a:gd name="connsiteY58" fmla="*/ 8921116 h 9293329"/>
                <a:gd name="connsiteX59" fmla="*/ 2467238 w 8299905"/>
                <a:gd name="connsiteY59" fmla="*/ 8921116 h 9293329"/>
                <a:gd name="connsiteX60" fmla="*/ 2074194 w 8299905"/>
                <a:gd name="connsiteY60" fmla="*/ 9269316 h 9293329"/>
                <a:gd name="connsiteX61" fmla="*/ 2434339 w 8299905"/>
                <a:gd name="connsiteY61" fmla="*/ 9269316 h 9293329"/>
                <a:gd name="connsiteX62" fmla="*/ 2827383 w 8299905"/>
                <a:gd name="connsiteY62" fmla="*/ 8921116 h 9293329"/>
                <a:gd name="connsiteX63" fmla="*/ 2070884 w 8299905"/>
                <a:gd name="connsiteY63" fmla="*/ 8921116 h 9293329"/>
                <a:gd name="connsiteX64" fmla="*/ 1677840 w 8299905"/>
                <a:gd name="connsiteY64" fmla="*/ 9269316 h 9293329"/>
                <a:gd name="connsiteX65" fmla="*/ 2037981 w 8299905"/>
                <a:gd name="connsiteY65" fmla="*/ 9269316 h 9293329"/>
                <a:gd name="connsiteX66" fmla="*/ 2431025 w 8299905"/>
                <a:gd name="connsiteY66" fmla="*/ 8921116 h 9293329"/>
                <a:gd name="connsiteX67" fmla="*/ 1674529 w 8299905"/>
                <a:gd name="connsiteY67" fmla="*/ 8921116 h 9293329"/>
                <a:gd name="connsiteX68" fmla="*/ 1281485 w 8299905"/>
                <a:gd name="connsiteY68" fmla="*/ 9269316 h 9293329"/>
                <a:gd name="connsiteX69" fmla="*/ 1641627 w 8299905"/>
                <a:gd name="connsiteY69" fmla="*/ 9269316 h 9293329"/>
                <a:gd name="connsiteX70" fmla="*/ 2034671 w 8299905"/>
                <a:gd name="connsiteY70" fmla="*/ 8921116 h 9293329"/>
                <a:gd name="connsiteX71" fmla="*/ 1278162 w 8299905"/>
                <a:gd name="connsiteY71" fmla="*/ 8921116 h 9293329"/>
                <a:gd name="connsiteX72" fmla="*/ 885118 w 8299905"/>
                <a:gd name="connsiteY72" fmla="*/ 9269316 h 9293329"/>
                <a:gd name="connsiteX73" fmla="*/ 1245272 w 8299905"/>
                <a:gd name="connsiteY73" fmla="*/ 9269316 h 9293329"/>
                <a:gd name="connsiteX74" fmla="*/ 1638316 w 8299905"/>
                <a:gd name="connsiteY74" fmla="*/ 8921116 h 9293329"/>
                <a:gd name="connsiteX75" fmla="*/ 881806 w 8299905"/>
                <a:gd name="connsiteY75" fmla="*/ 8921116 h 9293329"/>
                <a:gd name="connsiteX76" fmla="*/ 488762 w 8299905"/>
                <a:gd name="connsiteY76" fmla="*/ 9269316 h 9293329"/>
                <a:gd name="connsiteX77" fmla="*/ 848905 w 8299905"/>
                <a:gd name="connsiteY77" fmla="*/ 9269316 h 9293329"/>
                <a:gd name="connsiteX78" fmla="*/ 1241949 w 8299905"/>
                <a:gd name="connsiteY78" fmla="*/ 8921116 h 9293329"/>
                <a:gd name="connsiteX79" fmla="*/ 435880 w 8299905"/>
                <a:gd name="connsiteY79" fmla="*/ 8921116 h 9293329"/>
                <a:gd name="connsiteX80" fmla="*/ 42836 w 8299905"/>
                <a:gd name="connsiteY80" fmla="*/ 9269316 h 9293329"/>
                <a:gd name="connsiteX81" fmla="*/ 452549 w 8299905"/>
                <a:gd name="connsiteY81" fmla="*/ 9269316 h 9293329"/>
                <a:gd name="connsiteX82" fmla="*/ 845593 w 8299905"/>
                <a:gd name="connsiteY82" fmla="*/ 8921116 h 9293329"/>
                <a:gd name="connsiteX83" fmla="*/ 420400 w 8299905"/>
                <a:gd name="connsiteY83" fmla="*/ 8588004 h 9293329"/>
                <a:gd name="connsiteX84" fmla="*/ 24023 w 8299905"/>
                <a:gd name="connsiteY84" fmla="*/ 8939157 h 9293329"/>
                <a:gd name="connsiteX85" fmla="*/ 24023 w 8299905"/>
                <a:gd name="connsiteY85" fmla="*/ 9253901 h 9293329"/>
                <a:gd name="connsiteX86" fmla="*/ 420400 w 8299905"/>
                <a:gd name="connsiteY86" fmla="*/ 8902748 h 9293329"/>
                <a:gd name="connsiteX87" fmla="*/ 420400 w 8299905"/>
                <a:gd name="connsiteY87" fmla="*/ 8311850 h 9293329"/>
                <a:gd name="connsiteX88" fmla="*/ 24023 w 8299905"/>
                <a:gd name="connsiteY88" fmla="*/ 8663003 h 9293329"/>
                <a:gd name="connsiteX89" fmla="*/ 24023 w 8299905"/>
                <a:gd name="connsiteY89" fmla="*/ 8907076 h 9293329"/>
                <a:gd name="connsiteX90" fmla="*/ 420400 w 8299905"/>
                <a:gd name="connsiteY90" fmla="*/ 8555923 h 9293329"/>
                <a:gd name="connsiteX91" fmla="*/ 420400 w 8299905"/>
                <a:gd name="connsiteY91" fmla="*/ 7951644 h 9293329"/>
                <a:gd name="connsiteX92" fmla="*/ 24023 w 8299905"/>
                <a:gd name="connsiteY92" fmla="*/ 8302797 h 9293329"/>
                <a:gd name="connsiteX93" fmla="*/ 24023 w 8299905"/>
                <a:gd name="connsiteY93" fmla="*/ 8630922 h 9293329"/>
                <a:gd name="connsiteX94" fmla="*/ 420400 w 8299905"/>
                <a:gd name="connsiteY94" fmla="*/ 8279769 h 9293329"/>
                <a:gd name="connsiteX95" fmla="*/ 420400 w 8299905"/>
                <a:gd name="connsiteY95" fmla="*/ 7591449 h 9293329"/>
                <a:gd name="connsiteX96" fmla="*/ 24023 w 8299905"/>
                <a:gd name="connsiteY96" fmla="*/ 7942602 h 9293329"/>
                <a:gd name="connsiteX97" fmla="*/ 24023 w 8299905"/>
                <a:gd name="connsiteY97" fmla="*/ 8270716 h 9293329"/>
                <a:gd name="connsiteX98" fmla="*/ 420400 w 8299905"/>
                <a:gd name="connsiteY98" fmla="*/ 7919563 h 9293329"/>
                <a:gd name="connsiteX99" fmla="*/ 420400 w 8299905"/>
                <a:gd name="connsiteY99" fmla="*/ 7231268 h 9293329"/>
                <a:gd name="connsiteX100" fmla="*/ 24023 w 8299905"/>
                <a:gd name="connsiteY100" fmla="*/ 7582421 h 9293329"/>
                <a:gd name="connsiteX101" fmla="*/ 24023 w 8299905"/>
                <a:gd name="connsiteY101" fmla="*/ 7910521 h 9293329"/>
                <a:gd name="connsiteX102" fmla="*/ 420400 w 8299905"/>
                <a:gd name="connsiteY102" fmla="*/ 7559368 h 9293329"/>
                <a:gd name="connsiteX103" fmla="*/ 420400 w 8299905"/>
                <a:gd name="connsiteY103" fmla="*/ 6871062 h 9293329"/>
                <a:gd name="connsiteX104" fmla="*/ 24023 w 8299905"/>
                <a:gd name="connsiteY104" fmla="*/ 7222215 h 9293329"/>
                <a:gd name="connsiteX105" fmla="*/ 24023 w 8299905"/>
                <a:gd name="connsiteY105" fmla="*/ 7550340 h 9293329"/>
                <a:gd name="connsiteX106" fmla="*/ 420400 w 8299905"/>
                <a:gd name="connsiteY106" fmla="*/ 7199187 h 9293329"/>
                <a:gd name="connsiteX107" fmla="*/ 420400 w 8299905"/>
                <a:gd name="connsiteY107" fmla="*/ 6510868 h 9293329"/>
                <a:gd name="connsiteX108" fmla="*/ 24023 w 8299905"/>
                <a:gd name="connsiteY108" fmla="*/ 6862021 h 9293329"/>
                <a:gd name="connsiteX109" fmla="*/ 24023 w 8299905"/>
                <a:gd name="connsiteY109" fmla="*/ 7190134 h 9293329"/>
                <a:gd name="connsiteX110" fmla="*/ 420400 w 8299905"/>
                <a:gd name="connsiteY110" fmla="*/ 6838981 h 9293329"/>
                <a:gd name="connsiteX111" fmla="*/ 420400 w 8299905"/>
                <a:gd name="connsiteY111" fmla="*/ 6150674 h 9293329"/>
                <a:gd name="connsiteX112" fmla="*/ 24023 w 8299905"/>
                <a:gd name="connsiteY112" fmla="*/ 6501827 h 9293329"/>
                <a:gd name="connsiteX113" fmla="*/ 24023 w 8299905"/>
                <a:gd name="connsiteY113" fmla="*/ 6829940 h 9293329"/>
                <a:gd name="connsiteX114" fmla="*/ 420400 w 8299905"/>
                <a:gd name="connsiteY114" fmla="*/ 6478787 h 9293329"/>
                <a:gd name="connsiteX115" fmla="*/ 420400 w 8299905"/>
                <a:gd name="connsiteY115" fmla="*/ 5790479 h 9293329"/>
                <a:gd name="connsiteX116" fmla="*/ 24023 w 8299905"/>
                <a:gd name="connsiteY116" fmla="*/ 6141632 h 9293329"/>
                <a:gd name="connsiteX117" fmla="*/ 24023 w 8299905"/>
                <a:gd name="connsiteY117" fmla="*/ 6469746 h 9293329"/>
                <a:gd name="connsiteX118" fmla="*/ 420400 w 8299905"/>
                <a:gd name="connsiteY118" fmla="*/ 6118593 h 9293329"/>
                <a:gd name="connsiteX119" fmla="*/ 420400 w 8299905"/>
                <a:gd name="connsiteY119" fmla="*/ 5430285 h 9293329"/>
                <a:gd name="connsiteX120" fmla="*/ 24023 w 8299905"/>
                <a:gd name="connsiteY120" fmla="*/ 5781438 h 9293329"/>
                <a:gd name="connsiteX121" fmla="*/ 24023 w 8299905"/>
                <a:gd name="connsiteY121" fmla="*/ 6109551 h 9293329"/>
                <a:gd name="connsiteX122" fmla="*/ 420400 w 8299905"/>
                <a:gd name="connsiteY122" fmla="*/ 5758398 h 9293329"/>
                <a:gd name="connsiteX123" fmla="*/ 420400 w 8299905"/>
                <a:gd name="connsiteY123" fmla="*/ 5070091 h 9293329"/>
                <a:gd name="connsiteX124" fmla="*/ 24023 w 8299905"/>
                <a:gd name="connsiteY124" fmla="*/ 5421243 h 9293329"/>
                <a:gd name="connsiteX125" fmla="*/ 24023 w 8299905"/>
                <a:gd name="connsiteY125" fmla="*/ 5749356 h 9293329"/>
                <a:gd name="connsiteX126" fmla="*/ 420400 w 8299905"/>
                <a:gd name="connsiteY126" fmla="*/ 5398204 h 9293329"/>
                <a:gd name="connsiteX127" fmla="*/ 420400 w 8299905"/>
                <a:gd name="connsiteY127" fmla="*/ 4709897 h 9293329"/>
                <a:gd name="connsiteX128" fmla="*/ 24023 w 8299905"/>
                <a:gd name="connsiteY128" fmla="*/ 5061050 h 9293329"/>
                <a:gd name="connsiteX129" fmla="*/ 24023 w 8299905"/>
                <a:gd name="connsiteY129" fmla="*/ 5389162 h 9293329"/>
                <a:gd name="connsiteX130" fmla="*/ 420400 w 8299905"/>
                <a:gd name="connsiteY130" fmla="*/ 5038010 h 9293329"/>
                <a:gd name="connsiteX131" fmla="*/ 420400 w 8299905"/>
                <a:gd name="connsiteY131" fmla="*/ 4349691 h 9293329"/>
                <a:gd name="connsiteX132" fmla="*/ 24023 w 8299905"/>
                <a:gd name="connsiteY132" fmla="*/ 4700844 h 9293329"/>
                <a:gd name="connsiteX133" fmla="*/ 24023 w 8299905"/>
                <a:gd name="connsiteY133" fmla="*/ 5028968 h 9293329"/>
                <a:gd name="connsiteX134" fmla="*/ 420400 w 8299905"/>
                <a:gd name="connsiteY134" fmla="*/ 4677816 h 9293329"/>
                <a:gd name="connsiteX135" fmla="*/ 420400 w 8299905"/>
                <a:gd name="connsiteY135" fmla="*/ 3989501 h 9293329"/>
                <a:gd name="connsiteX136" fmla="*/ 24023 w 8299905"/>
                <a:gd name="connsiteY136" fmla="*/ 4340654 h 9293329"/>
                <a:gd name="connsiteX137" fmla="*/ 24023 w 8299905"/>
                <a:gd name="connsiteY137" fmla="*/ 4668763 h 9293329"/>
                <a:gd name="connsiteX138" fmla="*/ 420400 w 8299905"/>
                <a:gd name="connsiteY138" fmla="*/ 4317610 h 9293329"/>
                <a:gd name="connsiteX139" fmla="*/ 420400 w 8299905"/>
                <a:gd name="connsiteY139" fmla="*/ 3629308 h 9293329"/>
                <a:gd name="connsiteX140" fmla="*/ 24023 w 8299905"/>
                <a:gd name="connsiteY140" fmla="*/ 3980461 h 9293329"/>
                <a:gd name="connsiteX141" fmla="*/ 24023 w 8299905"/>
                <a:gd name="connsiteY141" fmla="*/ 4308573 h 9293329"/>
                <a:gd name="connsiteX142" fmla="*/ 420400 w 8299905"/>
                <a:gd name="connsiteY142" fmla="*/ 3957420 h 9293329"/>
                <a:gd name="connsiteX143" fmla="*/ 420400 w 8299905"/>
                <a:gd name="connsiteY143" fmla="*/ 3269106 h 9293329"/>
                <a:gd name="connsiteX144" fmla="*/ 24023 w 8299905"/>
                <a:gd name="connsiteY144" fmla="*/ 3620259 h 9293329"/>
                <a:gd name="connsiteX145" fmla="*/ 24023 w 8299905"/>
                <a:gd name="connsiteY145" fmla="*/ 3948380 h 9293329"/>
                <a:gd name="connsiteX146" fmla="*/ 420400 w 8299905"/>
                <a:gd name="connsiteY146" fmla="*/ 3597227 h 9293329"/>
                <a:gd name="connsiteX147" fmla="*/ 420400 w 8299905"/>
                <a:gd name="connsiteY147" fmla="*/ 2908913 h 9293329"/>
                <a:gd name="connsiteX148" fmla="*/ 24023 w 8299905"/>
                <a:gd name="connsiteY148" fmla="*/ 3260066 h 9293329"/>
                <a:gd name="connsiteX149" fmla="*/ 24023 w 8299905"/>
                <a:gd name="connsiteY149" fmla="*/ 3588177 h 9293329"/>
                <a:gd name="connsiteX150" fmla="*/ 420400 w 8299905"/>
                <a:gd name="connsiteY150" fmla="*/ 3237025 h 9293329"/>
                <a:gd name="connsiteX151" fmla="*/ 420400 w 8299905"/>
                <a:gd name="connsiteY151" fmla="*/ 2548721 h 9293329"/>
                <a:gd name="connsiteX152" fmla="*/ 24023 w 8299905"/>
                <a:gd name="connsiteY152" fmla="*/ 2899874 h 9293329"/>
                <a:gd name="connsiteX153" fmla="*/ 24023 w 8299905"/>
                <a:gd name="connsiteY153" fmla="*/ 3227984 h 9293329"/>
                <a:gd name="connsiteX154" fmla="*/ 420400 w 8299905"/>
                <a:gd name="connsiteY154" fmla="*/ 2876832 h 9293329"/>
                <a:gd name="connsiteX155" fmla="*/ 420400 w 8299905"/>
                <a:gd name="connsiteY155" fmla="*/ 2188529 h 9293329"/>
                <a:gd name="connsiteX156" fmla="*/ 24023 w 8299905"/>
                <a:gd name="connsiteY156" fmla="*/ 2539682 h 9293329"/>
                <a:gd name="connsiteX157" fmla="*/ 24023 w 8299905"/>
                <a:gd name="connsiteY157" fmla="*/ 2867792 h 9293329"/>
                <a:gd name="connsiteX158" fmla="*/ 420400 w 8299905"/>
                <a:gd name="connsiteY158" fmla="*/ 2516640 h 9293329"/>
                <a:gd name="connsiteX159" fmla="*/ 420400 w 8299905"/>
                <a:gd name="connsiteY159" fmla="*/ 1828325 h 9293329"/>
                <a:gd name="connsiteX160" fmla="*/ 24023 w 8299905"/>
                <a:gd name="connsiteY160" fmla="*/ 2179478 h 9293329"/>
                <a:gd name="connsiteX161" fmla="*/ 24023 w 8299905"/>
                <a:gd name="connsiteY161" fmla="*/ 2507600 h 9293329"/>
                <a:gd name="connsiteX162" fmla="*/ 420400 w 8299905"/>
                <a:gd name="connsiteY162" fmla="*/ 2156448 h 9293329"/>
                <a:gd name="connsiteX163" fmla="*/ 420400 w 8299905"/>
                <a:gd name="connsiteY163" fmla="*/ 1468133 h 9293329"/>
                <a:gd name="connsiteX164" fmla="*/ 24023 w 8299905"/>
                <a:gd name="connsiteY164" fmla="*/ 1819286 h 9293329"/>
                <a:gd name="connsiteX165" fmla="*/ 24023 w 8299905"/>
                <a:gd name="connsiteY165" fmla="*/ 2147397 h 9293329"/>
                <a:gd name="connsiteX166" fmla="*/ 420400 w 8299905"/>
                <a:gd name="connsiteY166" fmla="*/ 1796244 h 9293329"/>
                <a:gd name="connsiteX167" fmla="*/ 420400 w 8299905"/>
                <a:gd name="connsiteY167" fmla="*/ 1107938 h 9293329"/>
                <a:gd name="connsiteX168" fmla="*/ 24023 w 8299905"/>
                <a:gd name="connsiteY168" fmla="*/ 1459090 h 9293329"/>
                <a:gd name="connsiteX169" fmla="*/ 24023 w 8299905"/>
                <a:gd name="connsiteY169" fmla="*/ 1787205 h 9293329"/>
                <a:gd name="connsiteX170" fmla="*/ 420400 w 8299905"/>
                <a:gd name="connsiteY170" fmla="*/ 1436052 h 9293329"/>
                <a:gd name="connsiteX171" fmla="*/ 420400 w 8299905"/>
                <a:gd name="connsiteY171" fmla="*/ 747743 h 9293329"/>
                <a:gd name="connsiteX172" fmla="*/ 24023 w 8299905"/>
                <a:gd name="connsiteY172" fmla="*/ 1098896 h 9293329"/>
                <a:gd name="connsiteX173" fmla="*/ 24023 w 8299905"/>
                <a:gd name="connsiteY173" fmla="*/ 1427009 h 9293329"/>
                <a:gd name="connsiteX174" fmla="*/ 420400 w 8299905"/>
                <a:gd name="connsiteY174" fmla="*/ 1075856 h 9293329"/>
                <a:gd name="connsiteX175" fmla="*/ 420400 w 8299905"/>
                <a:gd name="connsiteY175" fmla="*/ 387547 h 9293329"/>
                <a:gd name="connsiteX176" fmla="*/ 24023 w 8299905"/>
                <a:gd name="connsiteY176" fmla="*/ 738699 h 9293329"/>
                <a:gd name="connsiteX177" fmla="*/ 24023 w 8299905"/>
                <a:gd name="connsiteY177" fmla="*/ 1066815 h 9293329"/>
                <a:gd name="connsiteX178" fmla="*/ 420400 w 8299905"/>
                <a:gd name="connsiteY178" fmla="*/ 715662 h 9293329"/>
                <a:gd name="connsiteX179" fmla="*/ 420400 w 8299905"/>
                <a:gd name="connsiteY179" fmla="*/ 38531 h 9293329"/>
                <a:gd name="connsiteX180" fmla="*/ 24023 w 8299905"/>
                <a:gd name="connsiteY180" fmla="*/ 390225 h 9293329"/>
                <a:gd name="connsiteX181" fmla="*/ 24023 w 8299905"/>
                <a:gd name="connsiteY181" fmla="*/ 706618 h 9293329"/>
                <a:gd name="connsiteX182" fmla="*/ 420400 w 8299905"/>
                <a:gd name="connsiteY182" fmla="*/ 355466 h 9293329"/>
                <a:gd name="connsiteX183" fmla="*/ 444423 w 8299905"/>
                <a:gd name="connsiteY183" fmla="*/ 24015 h 9293329"/>
                <a:gd name="connsiteX184" fmla="*/ 444423 w 8299905"/>
                <a:gd name="connsiteY184" fmla="*/ 8894128 h 9293329"/>
                <a:gd name="connsiteX185" fmla="*/ 447058 w 8299905"/>
                <a:gd name="connsiteY185" fmla="*/ 8897102 h 9293329"/>
                <a:gd name="connsiteX186" fmla="*/ 8275881 w 8299905"/>
                <a:gd name="connsiteY186" fmla="*/ 8897102 h 9293329"/>
                <a:gd name="connsiteX187" fmla="*/ 8275881 w 8299905"/>
                <a:gd name="connsiteY187" fmla="*/ 24015 h 9293329"/>
                <a:gd name="connsiteX188" fmla="*/ 420400 w 8299905"/>
                <a:gd name="connsiteY188" fmla="*/ 0 h 9293329"/>
                <a:gd name="connsiteX189" fmla="*/ 8299905 w 8299905"/>
                <a:gd name="connsiteY189" fmla="*/ 0 h 9293329"/>
                <a:gd name="connsiteX190" fmla="*/ 8299905 w 8299905"/>
                <a:gd name="connsiteY190" fmla="*/ 8921116 h 9293329"/>
                <a:gd name="connsiteX191" fmla="*/ 8292239 w 8299905"/>
                <a:gd name="connsiteY191" fmla="*/ 8921116 h 9293329"/>
                <a:gd name="connsiteX192" fmla="*/ 7872297 w 8299905"/>
                <a:gd name="connsiteY192" fmla="*/ 9293329 h 9293329"/>
                <a:gd name="connsiteX193" fmla="*/ 0 w 8299905"/>
                <a:gd name="connsiteY193" fmla="*/ 9293329 h 9293329"/>
                <a:gd name="connsiteX194" fmla="*/ 0 w 8299905"/>
                <a:gd name="connsiteY194" fmla="*/ 378217 h 9293329"/>
                <a:gd name="connsiteX195" fmla="*/ 420400 w 8299905"/>
                <a:gd name="connsiteY195" fmla="*/ 6786 h 929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8299905" h="9293329">
                  <a:moveTo>
                    <a:pt x="24023" y="9267284"/>
                  </a:moveTo>
                  <a:lnTo>
                    <a:pt x="24023" y="9269316"/>
                  </a:lnTo>
                  <a:lnTo>
                    <a:pt x="25823" y="9269316"/>
                  </a:lnTo>
                  <a:close/>
                  <a:moveTo>
                    <a:pt x="8016237" y="8921116"/>
                  </a:moveTo>
                  <a:lnTo>
                    <a:pt x="7623193" y="9269316"/>
                  </a:lnTo>
                  <a:lnTo>
                    <a:pt x="7862687" y="9269316"/>
                  </a:lnTo>
                  <a:lnTo>
                    <a:pt x="8256403" y="8921116"/>
                  </a:lnTo>
                  <a:close/>
                  <a:moveTo>
                    <a:pt x="7619883" y="8921116"/>
                  </a:moveTo>
                  <a:lnTo>
                    <a:pt x="7226839" y="9269316"/>
                  </a:lnTo>
                  <a:lnTo>
                    <a:pt x="7586981" y="9269316"/>
                  </a:lnTo>
                  <a:lnTo>
                    <a:pt x="7980025" y="8921116"/>
                  </a:lnTo>
                  <a:close/>
                  <a:moveTo>
                    <a:pt x="7223527" y="8921116"/>
                  </a:moveTo>
                  <a:lnTo>
                    <a:pt x="6830483" y="9269316"/>
                  </a:lnTo>
                  <a:lnTo>
                    <a:pt x="7190627" y="9269316"/>
                  </a:lnTo>
                  <a:lnTo>
                    <a:pt x="7583671" y="8921116"/>
                  </a:lnTo>
                  <a:close/>
                  <a:moveTo>
                    <a:pt x="6827171" y="8921116"/>
                  </a:moveTo>
                  <a:lnTo>
                    <a:pt x="6434127" y="9269316"/>
                  </a:lnTo>
                  <a:lnTo>
                    <a:pt x="6794273" y="9269316"/>
                  </a:lnTo>
                  <a:lnTo>
                    <a:pt x="7187317" y="8921116"/>
                  </a:lnTo>
                  <a:close/>
                  <a:moveTo>
                    <a:pt x="6430817" y="8921116"/>
                  </a:moveTo>
                  <a:lnTo>
                    <a:pt x="6037773" y="9269316"/>
                  </a:lnTo>
                  <a:lnTo>
                    <a:pt x="6397917" y="9269316"/>
                  </a:lnTo>
                  <a:lnTo>
                    <a:pt x="6790961" y="8921116"/>
                  </a:lnTo>
                  <a:close/>
                  <a:moveTo>
                    <a:pt x="6034461" y="8921116"/>
                  </a:moveTo>
                  <a:lnTo>
                    <a:pt x="5641419" y="9269316"/>
                  </a:lnTo>
                  <a:lnTo>
                    <a:pt x="6001561" y="9269316"/>
                  </a:lnTo>
                  <a:lnTo>
                    <a:pt x="6394605" y="8921116"/>
                  </a:lnTo>
                  <a:close/>
                  <a:moveTo>
                    <a:pt x="5638095" y="8921116"/>
                  </a:moveTo>
                  <a:lnTo>
                    <a:pt x="5245051" y="9269316"/>
                  </a:lnTo>
                  <a:lnTo>
                    <a:pt x="5605207" y="9269316"/>
                  </a:lnTo>
                  <a:lnTo>
                    <a:pt x="5998251" y="8921116"/>
                  </a:lnTo>
                  <a:close/>
                  <a:moveTo>
                    <a:pt x="5241737" y="8921116"/>
                  </a:moveTo>
                  <a:lnTo>
                    <a:pt x="4848693" y="9269316"/>
                  </a:lnTo>
                  <a:lnTo>
                    <a:pt x="5208839" y="9269316"/>
                  </a:lnTo>
                  <a:lnTo>
                    <a:pt x="5601883" y="8921116"/>
                  </a:lnTo>
                  <a:close/>
                  <a:moveTo>
                    <a:pt x="4845383" y="8921116"/>
                  </a:moveTo>
                  <a:lnTo>
                    <a:pt x="4452339" y="9269316"/>
                  </a:lnTo>
                  <a:lnTo>
                    <a:pt x="4812483" y="9269316"/>
                  </a:lnTo>
                  <a:lnTo>
                    <a:pt x="5205525" y="8921116"/>
                  </a:lnTo>
                  <a:close/>
                  <a:moveTo>
                    <a:pt x="4449027" y="8921116"/>
                  </a:moveTo>
                  <a:lnTo>
                    <a:pt x="4055983" y="9269316"/>
                  </a:lnTo>
                  <a:lnTo>
                    <a:pt x="4416127" y="9269316"/>
                  </a:lnTo>
                  <a:lnTo>
                    <a:pt x="4809171" y="8921116"/>
                  </a:lnTo>
                  <a:close/>
                  <a:moveTo>
                    <a:pt x="4052673" y="8921116"/>
                  </a:moveTo>
                  <a:lnTo>
                    <a:pt x="3659629" y="9269316"/>
                  </a:lnTo>
                  <a:lnTo>
                    <a:pt x="4019773" y="9269316"/>
                  </a:lnTo>
                  <a:lnTo>
                    <a:pt x="4412817" y="8921116"/>
                  </a:lnTo>
                  <a:close/>
                  <a:moveTo>
                    <a:pt x="3656303" y="8921116"/>
                  </a:moveTo>
                  <a:lnTo>
                    <a:pt x="3263261" y="9269316"/>
                  </a:lnTo>
                  <a:lnTo>
                    <a:pt x="3623417" y="9269316"/>
                  </a:lnTo>
                  <a:lnTo>
                    <a:pt x="4016461" y="8921116"/>
                  </a:lnTo>
                  <a:close/>
                  <a:moveTo>
                    <a:pt x="3259950" y="8921116"/>
                  </a:moveTo>
                  <a:lnTo>
                    <a:pt x="2866906" y="9269316"/>
                  </a:lnTo>
                  <a:lnTo>
                    <a:pt x="3227048" y="9269316"/>
                  </a:lnTo>
                  <a:lnTo>
                    <a:pt x="3620093" y="8921116"/>
                  </a:lnTo>
                  <a:close/>
                  <a:moveTo>
                    <a:pt x="2863596" y="8921116"/>
                  </a:moveTo>
                  <a:lnTo>
                    <a:pt x="2470552" y="9269316"/>
                  </a:lnTo>
                  <a:lnTo>
                    <a:pt x="2830694" y="9269316"/>
                  </a:lnTo>
                  <a:lnTo>
                    <a:pt x="3223738" y="8921116"/>
                  </a:lnTo>
                  <a:close/>
                  <a:moveTo>
                    <a:pt x="2467238" y="8921116"/>
                  </a:moveTo>
                  <a:lnTo>
                    <a:pt x="2074194" y="9269316"/>
                  </a:lnTo>
                  <a:lnTo>
                    <a:pt x="2434339" y="9269316"/>
                  </a:lnTo>
                  <a:lnTo>
                    <a:pt x="2827383" y="8921116"/>
                  </a:lnTo>
                  <a:close/>
                  <a:moveTo>
                    <a:pt x="2070884" y="8921116"/>
                  </a:moveTo>
                  <a:lnTo>
                    <a:pt x="1677840" y="9269316"/>
                  </a:lnTo>
                  <a:lnTo>
                    <a:pt x="2037981" y="9269316"/>
                  </a:lnTo>
                  <a:lnTo>
                    <a:pt x="2431025" y="8921116"/>
                  </a:lnTo>
                  <a:close/>
                  <a:moveTo>
                    <a:pt x="1674529" y="8921116"/>
                  </a:moveTo>
                  <a:lnTo>
                    <a:pt x="1281485" y="9269316"/>
                  </a:lnTo>
                  <a:lnTo>
                    <a:pt x="1641627" y="9269316"/>
                  </a:lnTo>
                  <a:lnTo>
                    <a:pt x="2034671" y="8921116"/>
                  </a:lnTo>
                  <a:close/>
                  <a:moveTo>
                    <a:pt x="1278162" y="8921116"/>
                  </a:moveTo>
                  <a:lnTo>
                    <a:pt x="885118" y="9269316"/>
                  </a:lnTo>
                  <a:lnTo>
                    <a:pt x="1245272" y="9269316"/>
                  </a:lnTo>
                  <a:lnTo>
                    <a:pt x="1638316" y="8921116"/>
                  </a:lnTo>
                  <a:close/>
                  <a:moveTo>
                    <a:pt x="881806" y="8921116"/>
                  </a:moveTo>
                  <a:lnTo>
                    <a:pt x="488762" y="9269316"/>
                  </a:lnTo>
                  <a:lnTo>
                    <a:pt x="848905" y="9269316"/>
                  </a:lnTo>
                  <a:lnTo>
                    <a:pt x="1241949" y="8921116"/>
                  </a:lnTo>
                  <a:close/>
                  <a:moveTo>
                    <a:pt x="435880" y="8921116"/>
                  </a:moveTo>
                  <a:lnTo>
                    <a:pt x="42836" y="9269316"/>
                  </a:lnTo>
                  <a:lnTo>
                    <a:pt x="452549" y="9269316"/>
                  </a:lnTo>
                  <a:lnTo>
                    <a:pt x="845593" y="8921116"/>
                  </a:lnTo>
                  <a:close/>
                  <a:moveTo>
                    <a:pt x="420400" y="8588004"/>
                  </a:moveTo>
                  <a:lnTo>
                    <a:pt x="24023" y="8939157"/>
                  </a:lnTo>
                  <a:lnTo>
                    <a:pt x="24023" y="9253901"/>
                  </a:lnTo>
                  <a:lnTo>
                    <a:pt x="420400" y="8902748"/>
                  </a:lnTo>
                  <a:close/>
                  <a:moveTo>
                    <a:pt x="420400" y="8311850"/>
                  </a:moveTo>
                  <a:lnTo>
                    <a:pt x="24023" y="8663003"/>
                  </a:lnTo>
                  <a:lnTo>
                    <a:pt x="24023" y="8907076"/>
                  </a:lnTo>
                  <a:lnTo>
                    <a:pt x="420400" y="8555923"/>
                  </a:lnTo>
                  <a:close/>
                  <a:moveTo>
                    <a:pt x="420400" y="7951644"/>
                  </a:moveTo>
                  <a:lnTo>
                    <a:pt x="24023" y="8302797"/>
                  </a:lnTo>
                  <a:lnTo>
                    <a:pt x="24023" y="8630922"/>
                  </a:lnTo>
                  <a:lnTo>
                    <a:pt x="420400" y="8279769"/>
                  </a:lnTo>
                  <a:close/>
                  <a:moveTo>
                    <a:pt x="420400" y="7591449"/>
                  </a:moveTo>
                  <a:lnTo>
                    <a:pt x="24023" y="7942602"/>
                  </a:lnTo>
                  <a:lnTo>
                    <a:pt x="24023" y="8270716"/>
                  </a:lnTo>
                  <a:lnTo>
                    <a:pt x="420400" y="7919563"/>
                  </a:lnTo>
                  <a:close/>
                  <a:moveTo>
                    <a:pt x="420400" y="7231268"/>
                  </a:moveTo>
                  <a:lnTo>
                    <a:pt x="24023" y="7582421"/>
                  </a:lnTo>
                  <a:lnTo>
                    <a:pt x="24023" y="7910521"/>
                  </a:lnTo>
                  <a:lnTo>
                    <a:pt x="420400" y="7559368"/>
                  </a:lnTo>
                  <a:close/>
                  <a:moveTo>
                    <a:pt x="420400" y="6871062"/>
                  </a:moveTo>
                  <a:lnTo>
                    <a:pt x="24023" y="7222215"/>
                  </a:lnTo>
                  <a:lnTo>
                    <a:pt x="24023" y="7550340"/>
                  </a:lnTo>
                  <a:lnTo>
                    <a:pt x="420400" y="7199187"/>
                  </a:lnTo>
                  <a:close/>
                  <a:moveTo>
                    <a:pt x="420400" y="6510868"/>
                  </a:moveTo>
                  <a:lnTo>
                    <a:pt x="24023" y="6862021"/>
                  </a:lnTo>
                  <a:lnTo>
                    <a:pt x="24023" y="7190134"/>
                  </a:lnTo>
                  <a:lnTo>
                    <a:pt x="420400" y="6838981"/>
                  </a:lnTo>
                  <a:close/>
                  <a:moveTo>
                    <a:pt x="420400" y="6150674"/>
                  </a:moveTo>
                  <a:lnTo>
                    <a:pt x="24023" y="6501827"/>
                  </a:lnTo>
                  <a:lnTo>
                    <a:pt x="24023" y="6829940"/>
                  </a:lnTo>
                  <a:lnTo>
                    <a:pt x="420400" y="6478787"/>
                  </a:lnTo>
                  <a:close/>
                  <a:moveTo>
                    <a:pt x="420400" y="5790479"/>
                  </a:moveTo>
                  <a:lnTo>
                    <a:pt x="24023" y="6141632"/>
                  </a:lnTo>
                  <a:lnTo>
                    <a:pt x="24023" y="6469746"/>
                  </a:lnTo>
                  <a:lnTo>
                    <a:pt x="420400" y="6118593"/>
                  </a:lnTo>
                  <a:close/>
                  <a:moveTo>
                    <a:pt x="420400" y="5430285"/>
                  </a:moveTo>
                  <a:lnTo>
                    <a:pt x="24023" y="5781438"/>
                  </a:lnTo>
                  <a:lnTo>
                    <a:pt x="24023" y="6109551"/>
                  </a:lnTo>
                  <a:lnTo>
                    <a:pt x="420400" y="5758398"/>
                  </a:lnTo>
                  <a:close/>
                  <a:moveTo>
                    <a:pt x="420400" y="5070091"/>
                  </a:moveTo>
                  <a:lnTo>
                    <a:pt x="24023" y="5421243"/>
                  </a:lnTo>
                  <a:lnTo>
                    <a:pt x="24023" y="5749356"/>
                  </a:lnTo>
                  <a:lnTo>
                    <a:pt x="420400" y="5398204"/>
                  </a:lnTo>
                  <a:close/>
                  <a:moveTo>
                    <a:pt x="420400" y="4709897"/>
                  </a:moveTo>
                  <a:lnTo>
                    <a:pt x="24023" y="5061050"/>
                  </a:lnTo>
                  <a:lnTo>
                    <a:pt x="24023" y="5389162"/>
                  </a:lnTo>
                  <a:lnTo>
                    <a:pt x="420400" y="5038010"/>
                  </a:lnTo>
                  <a:close/>
                  <a:moveTo>
                    <a:pt x="420400" y="4349691"/>
                  </a:moveTo>
                  <a:lnTo>
                    <a:pt x="24023" y="4700844"/>
                  </a:lnTo>
                  <a:lnTo>
                    <a:pt x="24023" y="5028968"/>
                  </a:lnTo>
                  <a:lnTo>
                    <a:pt x="420400" y="4677816"/>
                  </a:lnTo>
                  <a:close/>
                  <a:moveTo>
                    <a:pt x="420400" y="3989501"/>
                  </a:moveTo>
                  <a:lnTo>
                    <a:pt x="24023" y="4340654"/>
                  </a:lnTo>
                  <a:lnTo>
                    <a:pt x="24023" y="4668763"/>
                  </a:lnTo>
                  <a:lnTo>
                    <a:pt x="420400" y="4317610"/>
                  </a:lnTo>
                  <a:close/>
                  <a:moveTo>
                    <a:pt x="420400" y="3629308"/>
                  </a:moveTo>
                  <a:lnTo>
                    <a:pt x="24023" y="3980461"/>
                  </a:lnTo>
                  <a:lnTo>
                    <a:pt x="24023" y="4308573"/>
                  </a:lnTo>
                  <a:lnTo>
                    <a:pt x="420400" y="3957420"/>
                  </a:lnTo>
                  <a:close/>
                  <a:moveTo>
                    <a:pt x="420400" y="3269106"/>
                  </a:moveTo>
                  <a:lnTo>
                    <a:pt x="24023" y="3620259"/>
                  </a:lnTo>
                  <a:lnTo>
                    <a:pt x="24023" y="3948380"/>
                  </a:lnTo>
                  <a:lnTo>
                    <a:pt x="420400" y="3597227"/>
                  </a:lnTo>
                  <a:close/>
                  <a:moveTo>
                    <a:pt x="420400" y="2908913"/>
                  </a:moveTo>
                  <a:lnTo>
                    <a:pt x="24023" y="3260066"/>
                  </a:lnTo>
                  <a:lnTo>
                    <a:pt x="24023" y="3588177"/>
                  </a:lnTo>
                  <a:lnTo>
                    <a:pt x="420400" y="3237025"/>
                  </a:lnTo>
                  <a:close/>
                  <a:moveTo>
                    <a:pt x="420400" y="2548721"/>
                  </a:moveTo>
                  <a:lnTo>
                    <a:pt x="24023" y="2899874"/>
                  </a:lnTo>
                  <a:lnTo>
                    <a:pt x="24023" y="3227984"/>
                  </a:lnTo>
                  <a:lnTo>
                    <a:pt x="420400" y="2876832"/>
                  </a:lnTo>
                  <a:close/>
                  <a:moveTo>
                    <a:pt x="420400" y="2188529"/>
                  </a:moveTo>
                  <a:lnTo>
                    <a:pt x="24023" y="2539682"/>
                  </a:lnTo>
                  <a:lnTo>
                    <a:pt x="24023" y="2867792"/>
                  </a:lnTo>
                  <a:lnTo>
                    <a:pt x="420400" y="2516640"/>
                  </a:lnTo>
                  <a:close/>
                  <a:moveTo>
                    <a:pt x="420400" y="1828325"/>
                  </a:moveTo>
                  <a:lnTo>
                    <a:pt x="24023" y="2179478"/>
                  </a:lnTo>
                  <a:lnTo>
                    <a:pt x="24023" y="2507600"/>
                  </a:lnTo>
                  <a:lnTo>
                    <a:pt x="420400" y="2156448"/>
                  </a:lnTo>
                  <a:close/>
                  <a:moveTo>
                    <a:pt x="420400" y="1468133"/>
                  </a:moveTo>
                  <a:lnTo>
                    <a:pt x="24023" y="1819286"/>
                  </a:lnTo>
                  <a:lnTo>
                    <a:pt x="24023" y="2147397"/>
                  </a:lnTo>
                  <a:lnTo>
                    <a:pt x="420400" y="1796244"/>
                  </a:lnTo>
                  <a:close/>
                  <a:moveTo>
                    <a:pt x="420400" y="1107938"/>
                  </a:moveTo>
                  <a:lnTo>
                    <a:pt x="24023" y="1459090"/>
                  </a:lnTo>
                  <a:lnTo>
                    <a:pt x="24023" y="1787205"/>
                  </a:lnTo>
                  <a:lnTo>
                    <a:pt x="420400" y="1436052"/>
                  </a:lnTo>
                  <a:close/>
                  <a:moveTo>
                    <a:pt x="420400" y="747743"/>
                  </a:moveTo>
                  <a:lnTo>
                    <a:pt x="24023" y="1098896"/>
                  </a:lnTo>
                  <a:lnTo>
                    <a:pt x="24023" y="1427009"/>
                  </a:lnTo>
                  <a:lnTo>
                    <a:pt x="420400" y="1075856"/>
                  </a:lnTo>
                  <a:close/>
                  <a:moveTo>
                    <a:pt x="420400" y="387547"/>
                  </a:moveTo>
                  <a:lnTo>
                    <a:pt x="24023" y="738699"/>
                  </a:lnTo>
                  <a:lnTo>
                    <a:pt x="24023" y="1066815"/>
                  </a:lnTo>
                  <a:lnTo>
                    <a:pt x="420400" y="715662"/>
                  </a:lnTo>
                  <a:close/>
                  <a:moveTo>
                    <a:pt x="420400" y="38531"/>
                  </a:moveTo>
                  <a:lnTo>
                    <a:pt x="24023" y="390225"/>
                  </a:lnTo>
                  <a:lnTo>
                    <a:pt x="24023" y="706618"/>
                  </a:lnTo>
                  <a:lnTo>
                    <a:pt x="420400" y="355466"/>
                  </a:lnTo>
                  <a:close/>
                  <a:moveTo>
                    <a:pt x="444423" y="24015"/>
                  </a:moveTo>
                  <a:lnTo>
                    <a:pt x="444423" y="8894128"/>
                  </a:lnTo>
                  <a:lnTo>
                    <a:pt x="447058" y="8897102"/>
                  </a:lnTo>
                  <a:lnTo>
                    <a:pt x="8275881" y="8897102"/>
                  </a:lnTo>
                  <a:lnTo>
                    <a:pt x="8275881" y="24015"/>
                  </a:lnTo>
                  <a:close/>
                  <a:moveTo>
                    <a:pt x="420400" y="0"/>
                  </a:moveTo>
                  <a:lnTo>
                    <a:pt x="8299905" y="0"/>
                  </a:lnTo>
                  <a:lnTo>
                    <a:pt x="8299905" y="8921116"/>
                  </a:lnTo>
                  <a:lnTo>
                    <a:pt x="8292239" y="8921116"/>
                  </a:lnTo>
                  <a:lnTo>
                    <a:pt x="7872297" y="9293329"/>
                  </a:lnTo>
                  <a:lnTo>
                    <a:pt x="0" y="9293329"/>
                  </a:lnTo>
                  <a:lnTo>
                    <a:pt x="0" y="378217"/>
                  </a:lnTo>
                  <a:lnTo>
                    <a:pt x="420400" y="6786"/>
                  </a:lnTo>
                  <a:close/>
                </a:path>
              </a:pathLst>
            </a:custGeom>
            <a:solidFill>
              <a:srgbClr val="000000"/>
            </a:solidFill>
            <a:ln w="9511" cap="flat">
              <a:noFill/>
              <a:prstDash val="solid"/>
              <a:miter/>
            </a:ln>
          </p:spPr>
          <p:txBody>
            <a:bodyPr wrap="square" rtlCol="0" anchor="ctr">
              <a:noAutofit/>
            </a:bodyPr>
            <a:lstStyle/>
            <a:p>
              <a:endParaRPr lang="en-US" sz="525" dirty="0">
                <a:latin typeface="+mj-lt"/>
              </a:endParaRPr>
            </a:p>
          </p:txBody>
        </p:sp>
        <p:sp>
          <p:nvSpPr>
            <p:cNvPr id="3" name="Rectangle 2"/>
            <p:cNvSpPr/>
            <p:nvPr/>
          </p:nvSpPr>
          <p:spPr>
            <a:xfrm>
              <a:off x="5617796" y="2095077"/>
              <a:ext cx="2233867" cy="1384995"/>
            </a:xfrm>
            <a:prstGeom prst="rect">
              <a:avLst/>
            </a:prstGeom>
          </p:spPr>
          <p:txBody>
            <a:bodyPr wrap="square">
              <a:spAutoFit/>
            </a:bodyPr>
            <a:lstStyle/>
            <a:p>
              <a:pPr algn="ctr" rtl="1"/>
              <a:r>
                <a:rPr lang="ar-SA" b="1" dirty="0">
                  <a:solidFill>
                    <a:schemeClr val="bg1"/>
                  </a:solidFill>
                  <a:latin typeface="+mj-lt"/>
                </a:rPr>
                <a:t>بورصة نيويورك هي: "بورصة للأوراق المالية تقع في مدينة نيويورك، وهي أكبر بورصة </a:t>
              </a:r>
              <a:r>
                <a:rPr lang="ar-SA" b="1" dirty="0">
                  <a:solidFill>
                    <a:schemeClr val="tx1"/>
                  </a:solidFill>
                  <a:latin typeface="+mj-lt"/>
                </a:rPr>
                <a:t>قائمة</a:t>
              </a:r>
              <a:r>
                <a:rPr lang="ar-SA" b="1" dirty="0">
                  <a:solidFill>
                    <a:schemeClr val="bg1"/>
                  </a:solidFill>
                  <a:latin typeface="+mj-lt"/>
                </a:rPr>
                <a:t> على الأسهم في </a:t>
              </a:r>
              <a:r>
                <a:rPr lang="ar-SA" b="1" dirty="0">
                  <a:solidFill>
                    <a:schemeClr val="tx1"/>
                  </a:solidFill>
                  <a:latin typeface="+mj-lt"/>
                </a:rPr>
                <a:t>العالم، بناء على </a:t>
              </a:r>
              <a:r>
                <a:rPr lang="ar-SA" b="1" dirty="0">
                  <a:solidFill>
                    <a:schemeClr val="bg1"/>
                  </a:solidFill>
                  <a:latin typeface="+mj-lt"/>
                </a:rPr>
                <a:t>القيمة </a:t>
              </a:r>
              <a:r>
                <a:rPr lang="ar-SA" b="1" dirty="0">
                  <a:solidFill>
                    <a:schemeClr val="tx1"/>
                  </a:solidFill>
                  <a:latin typeface="+mj-lt"/>
                </a:rPr>
                <a:t>السوقية</a:t>
              </a:r>
              <a:r>
                <a:rPr lang="ar-SA" b="1" dirty="0">
                  <a:solidFill>
                    <a:schemeClr val="bg1"/>
                  </a:solidFill>
                  <a:latin typeface="+mj-lt"/>
                </a:rPr>
                <a:t> </a:t>
              </a:r>
              <a:r>
                <a:rPr lang="ar-SA" b="1" dirty="0">
                  <a:solidFill>
                    <a:schemeClr val="tx1"/>
                  </a:solidFill>
                  <a:latin typeface="+mj-lt"/>
                </a:rPr>
                <a:t>الإجمالية للأوراق المالية المدرجة</a:t>
              </a:r>
              <a:r>
                <a:rPr lang="en-US" b="1" dirty="0">
                  <a:solidFill>
                    <a:schemeClr val="tx1"/>
                  </a:solidFill>
                  <a:latin typeface="+mj-lt"/>
                </a:rPr>
                <a:t>".</a:t>
              </a:r>
              <a:endParaRPr lang="en-US" sz="1200" b="1" dirty="0">
                <a:solidFill>
                  <a:schemeClr val="tx1"/>
                </a:solidFill>
                <a:latin typeface="+mj-lt"/>
              </a:endParaRPr>
            </a:p>
          </p:txBody>
        </p:sp>
        <p:sp>
          <p:nvSpPr>
            <p:cNvPr id="4" name="Rectangle 3"/>
            <p:cNvSpPr/>
            <p:nvPr/>
          </p:nvSpPr>
          <p:spPr>
            <a:xfrm>
              <a:off x="5617796" y="1465217"/>
              <a:ext cx="2233867" cy="523220"/>
            </a:xfrm>
            <a:prstGeom prst="rect">
              <a:avLst/>
            </a:prstGeom>
          </p:spPr>
          <p:txBody>
            <a:bodyPr wrap="square">
              <a:spAutoFit/>
            </a:bodyPr>
            <a:lstStyle/>
            <a:p>
              <a:pPr algn="ctr" rtl="1"/>
              <a:r>
                <a:rPr lang="ar-DZ" sz="2800" dirty="0">
                  <a:solidFill>
                    <a:srgbClr val="00B050"/>
                  </a:solidFill>
                  <a:latin typeface="+mj-lt"/>
                  <a:cs typeface="Simplified Arabic" panose="02020603050405020304" pitchFamily="18" charset="-78"/>
                </a:rPr>
                <a:t>التعريف </a:t>
              </a:r>
              <a:r>
                <a:rPr lang="ar-DZ" sz="2800" b="1" dirty="0">
                  <a:solidFill>
                    <a:srgbClr val="00B050"/>
                  </a:solidFill>
                  <a:latin typeface="+mj-lt"/>
                  <a:cs typeface="Simplified Arabic" panose="02020603050405020304" pitchFamily="18" charset="-78"/>
                </a:rPr>
                <a:t>الثاني</a:t>
              </a:r>
              <a:endParaRPr lang="en-US" sz="2800" b="1" dirty="0">
                <a:solidFill>
                  <a:srgbClr val="00B050"/>
                </a:solidFill>
                <a:latin typeface="+mj-lt"/>
                <a:cs typeface="Simplified Arabic" panose="02020603050405020304" pitchFamily="18" charset="-78"/>
              </a:endParaRPr>
            </a:p>
          </p:txBody>
        </p:sp>
      </p:grpSp>
      <p:grpSp>
        <p:nvGrpSpPr>
          <p:cNvPr id="8" name="Group 7"/>
          <p:cNvGrpSpPr/>
          <p:nvPr/>
        </p:nvGrpSpPr>
        <p:grpSpPr>
          <a:xfrm>
            <a:off x="946376" y="1297593"/>
            <a:ext cx="3112464" cy="3484998"/>
            <a:chOff x="946376" y="1297593"/>
            <a:chExt cx="3112464" cy="3484998"/>
          </a:xfrm>
        </p:grpSpPr>
        <p:sp>
          <p:nvSpPr>
            <p:cNvPr id="112" name="Freeform: Shape 111">
              <a:extLst>
                <a:ext uri="{FF2B5EF4-FFF2-40B4-BE49-F238E27FC236}">
                  <a16:creationId xmlns:a16="http://schemas.microsoft.com/office/drawing/2014/main" xmlns="" id="{E5AACD6E-F5C8-B475-92DA-049946A705EA}"/>
                </a:ext>
              </a:extLst>
            </p:cNvPr>
            <p:cNvSpPr/>
            <p:nvPr/>
          </p:nvSpPr>
          <p:spPr>
            <a:xfrm>
              <a:off x="946376" y="1297593"/>
              <a:ext cx="3112464" cy="3484998"/>
            </a:xfrm>
            <a:custGeom>
              <a:avLst/>
              <a:gdLst>
                <a:gd name="connsiteX0" fmla="*/ 24023 w 8299904"/>
                <a:gd name="connsiteY0" fmla="*/ 9267284 h 9293329"/>
                <a:gd name="connsiteX1" fmla="*/ 24023 w 8299904"/>
                <a:gd name="connsiteY1" fmla="*/ 9269316 h 9293329"/>
                <a:gd name="connsiteX2" fmla="*/ 25823 w 8299904"/>
                <a:gd name="connsiteY2" fmla="*/ 9269316 h 9293329"/>
                <a:gd name="connsiteX3" fmla="*/ 8016238 w 8299904"/>
                <a:gd name="connsiteY3" fmla="*/ 8921116 h 9293329"/>
                <a:gd name="connsiteX4" fmla="*/ 7623194 w 8299904"/>
                <a:gd name="connsiteY4" fmla="*/ 9269316 h 9293329"/>
                <a:gd name="connsiteX5" fmla="*/ 7862687 w 8299904"/>
                <a:gd name="connsiteY5" fmla="*/ 9269316 h 9293329"/>
                <a:gd name="connsiteX6" fmla="*/ 8256404 w 8299904"/>
                <a:gd name="connsiteY6" fmla="*/ 8921116 h 9293329"/>
                <a:gd name="connsiteX7" fmla="*/ 7619883 w 8299904"/>
                <a:gd name="connsiteY7" fmla="*/ 8921116 h 9293329"/>
                <a:gd name="connsiteX8" fmla="*/ 7226839 w 8299904"/>
                <a:gd name="connsiteY8" fmla="*/ 9269316 h 9293329"/>
                <a:gd name="connsiteX9" fmla="*/ 7586981 w 8299904"/>
                <a:gd name="connsiteY9" fmla="*/ 9269316 h 9293329"/>
                <a:gd name="connsiteX10" fmla="*/ 7980025 w 8299904"/>
                <a:gd name="connsiteY10" fmla="*/ 8921116 h 9293329"/>
                <a:gd name="connsiteX11" fmla="*/ 7223529 w 8299904"/>
                <a:gd name="connsiteY11" fmla="*/ 8921116 h 9293329"/>
                <a:gd name="connsiteX12" fmla="*/ 6830485 w 8299904"/>
                <a:gd name="connsiteY12" fmla="*/ 9269316 h 9293329"/>
                <a:gd name="connsiteX13" fmla="*/ 7190626 w 8299904"/>
                <a:gd name="connsiteY13" fmla="*/ 9269316 h 9293329"/>
                <a:gd name="connsiteX14" fmla="*/ 7583670 w 8299904"/>
                <a:gd name="connsiteY14" fmla="*/ 8921116 h 9293329"/>
                <a:gd name="connsiteX15" fmla="*/ 6827172 w 8299904"/>
                <a:gd name="connsiteY15" fmla="*/ 8921116 h 9293329"/>
                <a:gd name="connsiteX16" fmla="*/ 6434128 w 8299904"/>
                <a:gd name="connsiteY16" fmla="*/ 9269316 h 9293329"/>
                <a:gd name="connsiteX17" fmla="*/ 6794272 w 8299904"/>
                <a:gd name="connsiteY17" fmla="*/ 9269316 h 9293329"/>
                <a:gd name="connsiteX18" fmla="*/ 7187316 w 8299904"/>
                <a:gd name="connsiteY18" fmla="*/ 8921116 h 9293329"/>
                <a:gd name="connsiteX19" fmla="*/ 6430818 w 8299904"/>
                <a:gd name="connsiteY19" fmla="*/ 8921116 h 9293329"/>
                <a:gd name="connsiteX20" fmla="*/ 6037774 w 8299904"/>
                <a:gd name="connsiteY20" fmla="*/ 9269316 h 9293329"/>
                <a:gd name="connsiteX21" fmla="*/ 6397915 w 8299904"/>
                <a:gd name="connsiteY21" fmla="*/ 9269316 h 9293329"/>
                <a:gd name="connsiteX22" fmla="*/ 6790959 w 8299904"/>
                <a:gd name="connsiteY22" fmla="*/ 8921116 h 9293329"/>
                <a:gd name="connsiteX23" fmla="*/ 6034463 w 8299904"/>
                <a:gd name="connsiteY23" fmla="*/ 8921116 h 9293329"/>
                <a:gd name="connsiteX24" fmla="*/ 5641419 w 8299904"/>
                <a:gd name="connsiteY24" fmla="*/ 9269316 h 9293329"/>
                <a:gd name="connsiteX25" fmla="*/ 6001561 w 8299904"/>
                <a:gd name="connsiteY25" fmla="*/ 9269316 h 9293329"/>
                <a:gd name="connsiteX26" fmla="*/ 6394605 w 8299904"/>
                <a:gd name="connsiteY26" fmla="*/ 8921116 h 9293329"/>
                <a:gd name="connsiteX27" fmla="*/ 5638096 w 8299904"/>
                <a:gd name="connsiteY27" fmla="*/ 8921116 h 9293329"/>
                <a:gd name="connsiteX28" fmla="*/ 5245051 w 8299904"/>
                <a:gd name="connsiteY28" fmla="*/ 9269316 h 9293329"/>
                <a:gd name="connsiteX29" fmla="*/ 5605207 w 8299904"/>
                <a:gd name="connsiteY29" fmla="*/ 9269316 h 9293329"/>
                <a:gd name="connsiteX30" fmla="*/ 5998250 w 8299904"/>
                <a:gd name="connsiteY30" fmla="*/ 8921116 h 9293329"/>
                <a:gd name="connsiteX31" fmla="*/ 5241738 w 8299904"/>
                <a:gd name="connsiteY31" fmla="*/ 8921116 h 9293329"/>
                <a:gd name="connsiteX32" fmla="*/ 4848694 w 8299904"/>
                <a:gd name="connsiteY32" fmla="*/ 9269316 h 9293329"/>
                <a:gd name="connsiteX33" fmla="*/ 5208839 w 8299904"/>
                <a:gd name="connsiteY33" fmla="*/ 9269316 h 9293329"/>
                <a:gd name="connsiteX34" fmla="*/ 5601884 w 8299904"/>
                <a:gd name="connsiteY34" fmla="*/ 8921116 h 9293329"/>
                <a:gd name="connsiteX35" fmla="*/ 4845384 w 8299904"/>
                <a:gd name="connsiteY35" fmla="*/ 8921116 h 9293329"/>
                <a:gd name="connsiteX36" fmla="*/ 4452339 w 8299904"/>
                <a:gd name="connsiteY36" fmla="*/ 9269316 h 9293329"/>
                <a:gd name="connsiteX37" fmla="*/ 4812481 w 8299904"/>
                <a:gd name="connsiteY37" fmla="*/ 9269316 h 9293329"/>
                <a:gd name="connsiteX38" fmla="*/ 5205526 w 8299904"/>
                <a:gd name="connsiteY38" fmla="*/ 8921116 h 9293329"/>
                <a:gd name="connsiteX39" fmla="*/ 4449029 w 8299904"/>
                <a:gd name="connsiteY39" fmla="*/ 8921116 h 9293329"/>
                <a:gd name="connsiteX40" fmla="*/ 4055985 w 8299904"/>
                <a:gd name="connsiteY40" fmla="*/ 9269316 h 9293329"/>
                <a:gd name="connsiteX41" fmla="*/ 4416127 w 8299904"/>
                <a:gd name="connsiteY41" fmla="*/ 9269316 h 9293329"/>
                <a:gd name="connsiteX42" fmla="*/ 4809171 w 8299904"/>
                <a:gd name="connsiteY42" fmla="*/ 8921116 h 9293329"/>
                <a:gd name="connsiteX43" fmla="*/ 4052674 w 8299904"/>
                <a:gd name="connsiteY43" fmla="*/ 8921116 h 9293329"/>
                <a:gd name="connsiteX44" fmla="*/ 3659629 w 8299904"/>
                <a:gd name="connsiteY44" fmla="*/ 9269316 h 9293329"/>
                <a:gd name="connsiteX45" fmla="*/ 4019773 w 8299904"/>
                <a:gd name="connsiteY45" fmla="*/ 9269316 h 9293329"/>
                <a:gd name="connsiteX46" fmla="*/ 4412817 w 8299904"/>
                <a:gd name="connsiteY46" fmla="*/ 8921116 h 9293329"/>
                <a:gd name="connsiteX47" fmla="*/ 3656305 w 8299904"/>
                <a:gd name="connsiteY47" fmla="*/ 8921116 h 9293329"/>
                <a:gd name="connsiteX48" fmla="*/ 3263261 w 8299904"/>
                <a:gd name="connsiteY48" fmla="*/ 9269316 h 9293329"/>
                <a:gd name="connsiteX49" fmla="*/ 3623417 w 8299904"/>
                <a:gd name="connsiteY49" fmla="*/ 9269316 h 9293329"/>
                <a:gd name="connsiteX50" fmla="*/ 4016461 w 8299904"/>
                <a:gd name="connsiteY50" fmla="*/ 8921116 h 9293329"/>
                <a:gd name="connsiteX51" fmla="*/ 3259951 w 8299904"/>
                <a:gd name="connsiteY51" fmla="*/ 8921116 h 9293329"/>
                <a:gd name="connsiteX52" fmla="*/ 2866906 w 8299904"/>
                <a:gd name="connsiteY52" fmla="*/ 9269316 h 9293329"/>
                <a:gd name="connsiteX53" fmla="*/ 3227048 w 8299904"/>
                <a:gd name="connsiteY53" fmla="*/ 9269316 h 9293329"/>
                <a:gd name="connsiteX54" fmla="*/ 3620093 w 8299904"/>
                <a:gd name="connsiteY54" fmla="*/ 8921116 h 9293329"/>
                <a:gd name="connsiteX55" fmla="*/ 2863596 w 8299904"/>
                <a:gd name="connsiteY55" fmla="*/ 8921116 h 9293329"/>
                <a:gd name="connsiteX56" fmla="*/ 2470552 w 8299904"/>
                <a:gd name="connsiteY56" fmla="*/ 9269316 h 9293329"/>
                <a:gd name="connsiteX57" fmla="*/ 2830694 w 8299904"/>
                <a:gd name="connsiteY57" fmla="*/ 9269316 h 9293329"/>
                <a:gd name="connsiteX58" fmla="*/ 3223738 w 8299904"/>
                <a:gd name="connsiteY58" fmla="*/ 8921116 h 9293329"/>
                <a:gd name="connsiteX59" fmla="*/ 2467238 w 8299904"/>
                <a:gd name="connsiteY59" fmla="*/ 8921116 h 9293329"/>
                <a:gd name="connsiteX60" fmla="*/ 2074194 w 8299904"/>
                <a:gd name="connsiteY60" fmla="*/ 9269316 h 9293329"/>
                <a:gd name="connsiteX61" fmla="*/ 2434339 w 8299904"/>
                <a:gd name="connsiteY61" fmla="*/ 9269316 h 9293329"/>
                <a:gd name="connsiteX62" fmla="*/ 2827384 w 8299904"/>
                <a:gd name="connsiteY62" fmla="*/ 8921116 h 9293329"/>
                <a:gd name="connsiteX63" fmla="*/ 2070884 w 8299904"/>
                <a:gd name="connsiteY63" fmla="*/ 8921116 h 9293329"/>
                <a:gd name="connsiteX64" fmla="*/ 1677839 w 8299904"/>
                <a:gd name="connsiteY64" fmla="*/ 9269316 h 9293329"/>
                <a:gd name="connsiteX65" fmla="*/ 2037982 w 8299904"/>
                <a:gd name="connsiteY65" fmla="*/ 9269316 h 9293329"/>
                <a:gd name="connsiteX66" fmla="*/ 2431026 w 8299904"/>
                <a:gd name="connsiteY66" fmla="*/ 8921116 h 9293329"/>
                <a:gd name="connsiteX67" fmla="*/ 1674530 w 8299904"/>
                <a:gd name="connsiteY67" fmla="*/ 8921116 h 9293329"/>
                <a:gd name="connsiteX68" fmla="*/ 1281486 w 8299904"/>
                <a:gd name="connsiteY68" fmla="*/ 9269316 h 9293329"/>
                <a:gd name="connsiteX69" fmla="*/ 1641632 w 8299904"/>
                <a:gd name="connsiteY69" fmla="*/ 9269316 h 9293329"/>
                <a:gd name="connsiteX70" fmla="*/ 2034672 w 8299904"/>
                <a:gd name="connsiteY70" fmla="*/ 8921116 h 9293329"/>
                <a:gd name="connsiteX71" fmla="*/ 1278165 w 8299904"/>
                <a:gd name="connsiteY71" fmla="*/ 8921116 h 9293329"/>
                <a:gd name="connsiteX72" fmla="*/ 885118 w 8299904"/>
                <a:gd name="connsiteY72" fmla="*/ 9269316 h 9293329"/>
                <a:gd name="connsiteX73" fmla="*/ 1245275 w 8299904"/>
                <a:gd name="connsiteY73" fmla="*/ 9269316 h 9293329"/>
                <a:gd name="connsiteX74" fmla="*/ 1638322 w 8299904"/>
                <a:gd name="connsiteY74" fmla="*/ 8921116 h 9293329"/>
                <a:gd name="connsiteX75" fmla="*/ 881808 w 8299904"/>
                <a:gd name="connsiteY75" fmla="*/ 8921116 h 9293329"/>
                <a:gd name="connsiteX76" fmla="*/ 488762 w 8299904"/>
                <a:gd name="connsiteY76" fmla="*/ 9269316 h 9293329"/>
                <a:gd name="connsiteX77" fmla="*/ 848907 w 8299904"/>
                <a:gd name="connsiteY77" fmla="*/ 9269316 h 9293329"/>
                <a:gd name="connsiteX78" fmla="*/ 1241954 w 8299904"/>
                <a:gd name="connsiteY78" fmla="*/ 8921116 h 9293329"/>
                <a:gd name="connsiteX79" fmla="*/ 435879 w 8299904"/>
                <a:gd name="connsiteY79" fmla="*/ 8921116 h 9293329"/>
                <a:gd name="connsiteX80" fmla="*/ 42835 w 8299904"/>
                <a:gd name="connsiteY80" fmla="*/ 9269316 h 9293329"/>
                <a:gd name="connsiteX81" fmla="*/ 452551 w 8299904"/>
                <a:gd name="connsiteY81" fmla="*/ 9269316 h 9293329"/>
                <a:gd name="connsiteX82" fmla="*/ 845597 w 8299904"/>
                <a:gd name="connsiteY82" fmla="*/ 8921116 h 9293329"/>
                <a:gd name="connsiteX83" fmla="*/ 420400 w 8299904"/>
                <a:gd name="connsiteY83" fmla="*/ 8588004 h 9293329"/>
                <a:gd name="connsiteX84" fmla="*/ 24023 w 8299904"/>
                <a:gd name="connsiteY84" fmla="*/ 8939157 h 9293329"/>
                <a:gd name="connsiteX85" fmla="*/ 24023 w 8299904"/>
                <a:gd name="connsiteY85" fmla="*/ 9253901 h 9293329"/>
                <a:gd name="connsiteX86" fmla="*/ 420400 w 8299904"/>
                <a:gd name="connsiteY86" fmla="*/ 8902748 h 9293329"/>
                <a:gd name="connsiteX87" fmla="*/ 420400 w 8299904"/>
                <a:gd name="connsiteY87" fmla="*/ 8311850 h 9293329"/>
                <a:gd name="connsiteX88" fmla="*/ 24023 w 8299904"/>
                <a:gd name="connsiteY88" fmla="*/ 8663003 h 9293329"/>
                <a:gd name="connsiteX89" fmla="*/ 24023 w 8299904"/>
                <a:gd name="connsiteY89" fmla="*/ 8907076 h 9293329"/>
                <a:gd name="connsiteX90" fmla="*/ 420400 w 8299904"/>
                <a:gd name="connsiteY90" fmla="*/ 8555923 h 9293329"/>
                <a:gd name="connsiteX91" fmla="*/ 420400 w 8299904"/>
                <a:gd name="connsiteY91" fmla="*/ 7951644 h 9293329"/>
                <a:gd name="connsiteX92" fmla="*/ 24023 w 8299904"/>
                <a:gd name="connsiteY92" fmla="*/ 8302796 h 9293329"/>
                <a:gd name="connsiteX93" fmla="*/ 24023 w 8299904"/>
                <a:gd name="connsiteY93" fmla="*/ 8630922 h 9293329"/>
                <a:gd name="connsiteX94" fmla="*/ 420400 w 8299904"/>
                <a:gd name="connsiteY94" fmla="*/ 8279770 h 9293329"/>
                <a:gd name="connsiteX95" fmla="*/ 420400 w 8299904"/>
                <a:gd name="connsiteY95" fmla="*/ 7591449 h 9293329"/>
                <a:gd name="connsiteX96" fmla="*/ 24023 w 8299904"/>
                <a:gd name="connsiteY96" fmla="*/ 7942601 h 9293329"/>
                <a:gd name="connsiteX97" fmla="*/ 24023 w 8299904"/>
                <a:gd name="connsiteY97" fmla="*/ 8270716 h 9293329"/>
                <a:gd name="connsiteX98" fmla="*/ 420400 w 8299904"/>
                <a:gd name="connsiteY98" fmla="*/ 7919563 h 9293329"/>
                <a:gd name="connsiteX99" fmla="*/ 420400 w 8299904"/>
                <a:gd name="connsiteY99" fmla="*/ 7231268 h 9293329"/>
                <a:gd name="connsiteX100" fmla="*/ 24023 w 8299904"/>
                <a:gd name="connsiteY100" fmla="*/ 7582420 h 9293329"/>
                <a:gd name="connsiteX101" fmla="*/ 24023 w 8299904"/>
                <a:gd name="connsiteY101" fmla="*/ 7910521 h 9293329"/>
                <a:gd name="connsiteX102" fmla="*/ 420400 w 8299904"/>
                <a:gd name="connsiteY102" fmla="*/ 7559368 h 9293329"/>
                <a:gd name="connsiteX103" fmla="*/ 420400 w 8299904"/>
                <a:gd name="connsiteY103" fmla="*/ 6871062 h 9293329"/>
                <a:gd name="connsiteX104" fmla="*/ 24023 w 8299904"/>
                <a:gd name="connsiteY104" fmla="*/ 7222215 h 9293329"/>
                <a:gd name="connsiteX105" fmla="*/ 24023 w 8299904"/>
                <a:gd name="connsiteY105" fmla="*/ 7550340 h 9293329"/>
                <a:gd name="connsiteX106" fmla="*/ 420400 w 8299904"/>
                <a:gd name="connsiteY106" fmla="*/ 7199187 h 9293329"/>
                <a:gd name="connsiteX107" fmla="*/ 420400 w 8299904"/>
                <a:gd name="connsiteY107" fmla="*/ 6510868 h 9293329"/>
                <a:gd name="connsiteX108" fmla="*/ 24023 w 8299904"/>
                <a:gd name="connsiteY108" fmla="*/ 6862021 h 9293329"/>
                <a:gd name="connsiteX109" fmla="*/ 24023 w 8299904"/>
                <a:gd name="connsiteY109" fmla="*/ 7190134 h 9293329"/>
                <a:gd name="connsiteX110" fmla="*/ 420400 w 8299904"/>
                <a:gd name="connsiteY110" fmla="*/ 6838981 h 9293329"/>
                <a:gd name="connsiteX111" fmla="*/ 420400 w 8299904"/>
                <a:gd name="connsiteY111" fmla="*/ 6150674 h 9293329"/>
                <a:gd name="connsiteX112" fmla="*/ 24023 w 8299904"/>
                <a:gd name="connsiteY112" fmla="*/ 6501827 h 9293329"/>
                <a:gd name="connsiteX113" fmla="*/ 24023 w 8299904"/>
                <a:gd name="connsiteY113" fmla="*/ 6829940 h 9293329"/>
                <a:gd name="connsiteX114" fmla="*/ 420400 w 8299904"/>
                <a:gd name="connsiteY114" fmla="*/ 6478787 h 9293329"/>
                <a:gd name="connsiteX115" fmla="*/ 420400 w 8299904"/>
                <a:gd name="connsiteY115" fmla="*/ 5790479 h 9293329"/>
                <a:gd name="connsiteX116" fmla="*/ 24023 w 8299904"/>
                <a:gd name="connsiteY116" fmla="*/ 6141632 h 9293329"/>
                <a:gd name="connsiteX117" fmla="*/ 24023 w 8299904"/>
                <a:gd name="connsiteY117" fmla="*/ 6469746 h 9293329"/>
                <a:gd name="connsiteX118" fmla="*/ 420400 w 8299904"/>
                <a:gd name="connsiteY118" fmla="*/ 6118593 h 9293329"/>
                <a:gd name="connsiteX119" fmla="*/ 420400 w 8299904"/>
                <a:gd name="connsiteY119" fmla="*/ 5430284 h 9293329"/>
                <a:gd name="connsiteX120" fmla="*/ 24023 w 8299904"/>
                <a:gd name="connsiteY120" fmla="*/ 5781437 h 9293329"/>
                <a:gd name="connsiteX121" fmla="*/ 24023 w 8299904"/>
                <a:gd name="connsiteY121" fmla="*/ 6109551 h 9293329"/>
                <a:gd name="connsiteX122" fmla="*/ 420400 w 8299904"/>
                <a:gd name="connsiteY122" fmla="*/ 5758398 h 9293329"/>
                <a:gd name="connsiteX123" fmla="*/ 420400 w 8299904"/>
                <a:gd name="connsiteY123" fmla="*/ 5070090 h 9293329"/>
                <a:gd name="connsiteX124" fmla="*/ 24023 w 8299904"/>
                <a:gd name="connsiteY124" fmla="*/ 5421243 h 9293329"/>
                <a:gd name="connsiteX125" fmla="*/ 24023 w 8299904"/>
                <a:gd name="connsiteY125" fmla="*/ 5749357 h 9293329"/>
                <a:gd name="connsiteX126" fmla="*/ 420400 w 8299904"/>
                <a:gd name="connsiteY126" fmla="*/ 5398204 h 9293329"/>
                <a:gd name="connsiteX127" fmla="*/ 420400 w 8299904"/>
                <a:gd name="connsiteY127" fmla="*/ 4709897 h 9293329"/>
                <a:gd name="connsiteX128" fmla="*/ 24023 w 8299904"/>
                <a:gd name="connsiteY128" fmla="*/ 5061049 h 9293329"/>
                <a:gd name="connsiteX129" fmla="*/ 24023 w 8299904"/>
                <a:gd name="connsiteY129" fmla="*/ 5389163 h 9293329"/>
                <a:gd name="connsiteX130" fmla="*/ 420400 w 8299904"/>
                <a:gd name="connsiteY130" fmla="*/ 5038010 h 9293329"/>
                <a:gd name="connsiteX131" fmla="*/ 420400 w 8299904"/>
                <a:gd name="connsiteY131" fmla="*/ 4349691 h 9293329"/>
                <a:gd name="connsiteX132" fmla="*/ 24023 w 8299904"/>
                <a:gd name="connsiteY132" fmla="*/ 4700844 h 9293329"/>
                <a:gd name="connsiteX133" fmla="*/ 24023 w 8299904"/>
                <a:gd name="connsiteY133" fmla="*/ 5028969 h 9293329"/>
                <a:gd name="connsiteX134" fmla="*/ 420400 w 8299904"/>
                <a:gd name="connsiteY134" fmla="*/ 4677816 h 9293329"/>
                <a:gd name="connsiteX135" fmla="*/ 420400 w 8299904"/>
                <a:gd name="connsiteY135" fmla="*/ 3989501 h 9293329"/>
                <a:gd name="connsiteX136" fmla="*/ 24023 w 8299904"/>
                <a:gd name="connsiteY136" fmla="*/ 4340654 h 9293329"/>
                <a:gd name="connsiteX137" fmla="*/ 24023 w 8299904"/>
                <a:gd name="connsiteY137" fmla="*/ 4668763 h 9293329"/>
                <a:gd name="connsiteX138" fmla="*/ 420400 w 8299904"/>
                <a:gd name="connsiteY138" fmla="*/ 4317610 h 9293329"/>
                <a:gd name="connsiteX139" fmla="*/ 420400 w 8299904"/>
                <a:gd name="connsiteY139" fmla="*/ 3629308 h 9293329"/>
                <a:gd name="connsiteX140" fmla="*/ 24023 w 8299904"/>
                <a:gd name="connsiteY140" fmla="*/ 3980461 h 9293329"/>
                <a:gd name="connsiteX141" fmla="*/ 24023 w 8299904"/>
                <a:gd name="connsiteY141" fmla="*/ 4308573 h 9293329"/>
                <a:gd name="connsiteX142" fmla="*/ 420400 w 8299904"/>
                <a:gd name="connsiteY142" fmla="*/ 3957421 h 9293329"/>
                <a:gd name="connsiteX143" fmla="*/ 420400 w 8299904"/>
                <a:gd name="connsiteY143" fmla="*/ 3269106 h 9293329"/>
                <a:gd name="connsiteX144" fmla="*/ 24023 w 8299904"/>
                <a:gd name="connsiteY144" fmla="*/ 3620258 h 9293329"/>
                <a:gd name="connsiteX145" fmla="*/ 24023 w 8299904"/>
                <a:gd name="connsiteY145" fmla="*/ 3948380 h 9293329"/>
                <a:gd name="connsiteX146" fmla="*/ 420400 w 8299904"/>
                <a:gd name="connsiteY146" fmla="*/ 3597228 h 9293329"/>
                <a:gd name="connsiteX147" fmla="*/ 420400 w 8299904"/>
                <a:gd name="connsiteY147" fmla="*/ 2908913 h 9293329"/>
                <a:gd name="connsiteX148" fmla="*/ 24023 w 8299904"/>
                <a:gd name="connsiteY148" fmla="*/ 3260065 h 9293329"/>
                <a:gd name="connsiteX149" fmla="*/ 24023 w 8299904"/>
                <a:gd name="connsiteY149" fmla="*/ 3588178 h 9293329"/>
                <a:gd name="connsiteX150" fmla="*/ 420400 w 8299904"/>
                <a:gd name="connsiteY150" fmla="*/ 3237025 h 9293329"/>
                <a:gd name="connsiteX151" fmla="*/ 420400 w 8299904"/>
                <a:gd name="connsiteY151" fmla="*/ 2548721 h 9293329"/>
                <a:gd name="connsiteX152" fmla="*/ 24023 w 8299904"/>
                <a:gd name="connsiteY152" fmla="*/ 2899873 h 9293329"/>
                <a:gd name="connsiteX153" fmla="*/ 24023 w 8299904"/>
                <a:gd name="connsiteY153" fmla="*/ 3227985 h 9293329"/>
                <a:gd name="connsiteX154" fmla="*/ 420400 w 8299904"/>
                <a:gd name="connsiteY154" fmla="*/ 2876832 h 9293329"/>
                <a:gd name="connsiteX155" fmla="*/ 420400 w 8299904"/>
                <a:gd name="connsiteY155" fmla="*/ 2188529 h 9293329"/>
                <a:gd name="connsiteX156" fmla="*/ 24023 w 8299904"/>
                <a:gd name="connsiteY156" fmla="*/ 2539681 h 9293329"/>
                <a:gd name="connsiteX157" fmla="*/ 24023 w 8299904"/>
                <a:gd name="connsiteY157" fmla="*/ 2867793 h 9293329"/>
                <a:gd name="connsiteX158" fmla="*/ 420400 w 8299904"/>
                <a:gd name="connsiteY158" fmla="*/ 2516640 h 9293329"/>
                <a:gd name="connsiteX159" fmla="*/ 420400 w 8299904"/>
                <a:gd name="connsiteY159" fmla="*/ 1828325 h 9293329"/>
                <a:gd name="connsiteX160" fmla="*/ 24023 w 8299904"/>
                <a:gd name="connsiteY160" fmla="*/ 2179478 h 9293329"/>
                <a:gd name="connsiteX161" fmla="*/ 24023 w 8299904"/>
                <a:gd name="connsiteY161" fmla="*/ 2507601 h 9293329"/>
                <a:gd name="connsiteX162" fmla="*/ 420400 w 8299904"/>
                <a:gd name="connsiteY162" fmla="*/ 2156448 h 9293329"/>
                <a:gd name="connsiteX163" fmla="*/ 420400 w 8299904"/>
                <a:gd name="connsiteY163" fmla="*/ 1468133 h 9293329"/>
                <a:gd name="connsiteX164" fmla="*/ 24023 w 8299904"/>
                <a:gd name="connsiteY164" fmla="*/ 1819286 h 9293329"/>
                <a:gd name="connsiteX165" fmla="*/ 24023 w 8299904"/>
                <a:gd name="connsiteY165" fmla="*/ 2147397 h 9293329"/>
                <a:gd name="connsiteX166" fmla="*/ 420400 w 8299904"/>
                <a:gd name="connsiteY166" fmla="*/ 1796244 h 9293329"/>
                <a:gd name="connsiteX167" fmla="*/ 420400 w 8299904"/>
                <a:gd name="connsiteY167" fmla="*/ 1107937 h 9293329"/>
                <a:gd name="connsiteX168" fmla="*/ 24023 w 8299904"/>
                <a:gd name="connsiteY168" fmla="*/ 1459090 h 9293329"/>
                <a:gd name="connsiteX169" fmla="*/ 24023 w 8299904"/>
                <a:gd name="connsiteY169" fmla="*/ 1787205 h 9293329"/>
                <a:gd name="connsiteX170" fmla="*/ 420400 w 8299904"/>
                <a:gd name="connsiteY170" fmla="*/ 1436053 h 9293329"/>
                <a:gd name="connsiteX171" fmla="*/ 420400 w 8299904"/>
                <a:gd name="connsiteY171" fmla="*/ 747743 h 9293329"/>
                <a:gd name="connsiteX172" fmla="*/ 24023 w 8299904"/>
                <a:gd name="connsiteY172" fmla="*/ 1098895 h 9293329"/>
                <a:gd name="connsiteX173" fmla="*/ 24023 w 8299904"/>
                <a:gd name="connsiteY173" fmla="*/ 1427009 h 9293329"/>
                <a:gd name="connsiteX174" fmla="*/ 420400 w 8299904"/>
                <a:gd name="connsiteY174" fmla="*/ 1075857 h 9293329"/>
                <a:gd name="connsiteX175" fmla="*/ 420400 w 8299904"/>
                <a:gd name="connsiteY175" fmla="*/ 387546 h 9293329"/>
                <a:gd name="connsiteX176" fmla="*/ 24023 w 8299904"/>
                <a:gd name="connsiteY176" fmla="*/ 738700 h 9293329"/>
                <a:gd name="connsiteX177" fmla="*/ 24023 w 8299904"/>
                <a:gd name="connsiteY177" fmla="*/ 1066815 h 9293329"/>
                <a:gd name="connsiteX178" fmla="*/ 420400 w 8299904"/>
                <a:gd name="connsiteY178" fmla="*/ 715662 h 9293329"/>
                <a:gd name="connsiteX179" fmla="*/ 420400 w 8299904"/>
                <a:gd name="connsiteY179" fmla="*/ 38531 h 9293329"/>
                <a:gd name="connsiteX180" fmla="*/ 24023 w 8299904"/>
                <a:gd name="connsiteY180" fmla="*/ 390225 h 9293329"/>
                <a:gd name="connsiteX181" fmla="*/ 24023 w 8299904"/>
                <a:gd name="connsiteY181" fmla="*/ 706619 h 9293329"/>
                <a:gd name="connsiteX182" fmla="*/ 420400 w 8299904"/>
                <a:gd name="connsiteY182" fmla="*/ 355465 h 9293329"/>
                <a:gd name="connsiteX183" fmla="*/ 444423 w 8299904"/>
                <a:gd name="connsiteY183" fmla="*/ 24015 h 9293329"/>
                <a:gd name="connsiteX184" fmla="*/ 444423 w 8299904"/>
                <a:gd name="connsiteY184" fmla="*/ 8894128 h 9293329"/>
                <a:gd name="connsiteX185" fmla="*/ 447058 w 8299904"/>
                <a:gd name="connsiteY185" fmla="*/ 8897102 h 9293329"/>
                <a:gd name="connsiteX186" fmla="*/ 8275881 w 8299904"/>
                <a:gd name="connsiteY186" fmla="*/ 8897102 h 9293329"/>
                <a:gd name="connsiteX187" fmla="*/ 8275881 w 8299904"/>
                <a:gd name="connsiteY187" fmla="*/ 24015 h 9293329"/>
                <a:gd name="connsiteX188" fmla="*/ 420400 w 8299904"/>
                <a:gd name="connsiteY188" fmla="*/ 0 h 9293329"/>
                <a:gd name="connsiteX189" fmla="*/ 8299904 w 8299904"/>
                <a:gd name="connsiteY189" fmla="*/ 0 h 9293329"/>
                <a:gd name="connsiteX190" fmla="*/ 8299904 w 8299904"/>
                <a:gd name="connsiteY190" fmla="*/ 8921116 h 9293329"/>
                <a:gd name="connsiteX191" fmla="*/ 8292237 w 8299904"/>
                <a:gd name="connsiteY191" fmla="*/ 8921116 h 9293329"/>
                <a:gd name="connsiteX192" fmla="*/ 7872297 w 8299904"/>
                <a:gd name="connsiteY192" fmla="*/ 9293329 h 9293329"/>
                <a:gd name="connsiteX193" fmla="*/ 0 w 8299904"/>
                <a:gd name="connsiteY193" fmla="*/ 9293329 h 9293329"/>
                <a:gd name="connsiteX194" fmla="*/ 0 w 8299904"/>
                <a:gd name="connsiteY194" fmla="*/ 378217 h 9293329"/>
                <a:gd name="connsiteX195" fmla="*/ 420400 w 8299904"/>
                <a:gd name="connsiteY195" fmla="*/ 6786 h 9293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8299904" h="9293329">
                  <a:moveTo>
                    <a:pt x="24023" y="9267284"/>
                  </a:moveTo>
                  <a:lnTo>
                    <a:pt x="24023" y="9269316"/>
                  </a:lnTo>
                  <a:lnTo>
                    <a:pt x="25823" y="9269316"/>
                  </a:lnTo>
                  <a:close/>
                  <a:moveTo>
                    <a:pt x="8016238" y="8921116"/>
                  </a:moveTo>
                  <a:lnTo>
                    <a:pt x="7623194" y="9269316"/>
                  </a:lnTo>
                  <a:lnTo>
                    <a:pt x="7862687" y="9269316"/>
                  </a:lnTo>
                  <a:lnTo>
                    <a:pt x="8256404" y="8921116"/>
                  </a:lnTo>
                  <a:close/>
                  <a:moveTo>
                    <a:pt x="7619883" y="8921116"/>
                  </a:moveTo>
                  <a:lnTo>
                    <a:pt x="7226839" y="9269316"/>
                  </a:lnTo>
                  <a:lnTo>
                    <a:pt x="7586981" y="9269316"/>
                  </a:lnTo>
                  <a:lnTo>
                    <a:pt x="7980025" y="8921116"/>
                  </a:lnTo>
                  <a:close/>
                  <a:moveTo>
                    <a:pt x="7223529" y="8921116"/>
                  </a:moveTo>
                  <a:lnTo>
                    <a:pt x="6830485" y="9269316"/>
                  </a:lnTo>
                  <a:lnTo>
                    <a:pt x="7190626" y="9269316"/>
                  </a:lnTo>
                  <a:lnTo>
                    <a:pt x="7583670" y="8921116"/>
                  </a:lnTo>
                  <a:close/>
                  <a:moveTo>
                    <a:pt x="6827172" y="8921116"/>
                  </a:moveTo>
                  <a:lnTo>
                    <a:pt x="6434128" y="9269316"/>
                  </a:lnTo>
                  <a:lnTo>
                    <a:pt x="6794272" y="9269316"/>
                  </a:lnTo>
                  <a:lnTo>
                    <a:pt x="7187316" y="8921116"/>
                  </a:lnTo>
                  <a:close/>
                  <a:moveTo>
                    <a:pt x="6430818" y="8921116"/>
                  </a:moveTo>
                  <a:lnTo>
                    <a:pt x="6037774" y="9269316"/>
                  </a:lnTo>
                  <a:lnTo>
                    <a:pt x="6397915" y="9269316"/>
                  </a:lnTo>
                  <a:lnTo>
                    <a:pt x="6790959" y="8921116"/>
                  </a:lnTo>
                  <a:close/>
                  <a:moveTo>
                    <a:pt x="6034463" y="8921116"/>
                  </a:moveTo>
                  <a:lnTo>
                    <a:pt x="5641419" y="9269316"/>
                  </a:lnTo>
                  <a:lnTo>
                    <a:pt x="6001561" y="9269316"/>
                  </a:lnTo>
                  <a:lnTo>
                    <a:pt x="6394605" y="8921116"/>
                  </a:lnTo>
                  <a:close/>
                  <a:moveTo>
                    <a:pt x="5638096" y="8921116"/>
                  </a:moveTo>
                  <a:lnTo>
                    <a:pt x="5245051" y="9269316"/>
                  </a:lnTo>
                  <a:lnTo>
                    <a:pt x="5605207" y="9269316"/>
                  </a:lnTo>
                  <a:lnTo>
                    <a:pt x="5998250" y="8921116"/>
                  </a:lnTo>
                  <a:close/>
                  <a:moveTo>
                    <a:pt x="5241738" y="8921116"/>
                  </a:moveTo>
                  <a:lnTo>
                    <a:pt x="4848694" y="9269316"/>
                  </a:lnTo>
                  <a:lnTo>
                    <a:pt x="5208839" y="9269316"/>
                  </a:lnTo>
                  <a:lnTo>
                    <a:pt x="5601884" y="8921116"/>
                  </a:lnTo>
                  <a:close/>
                  <a:moveTo>
                    <a:pt x="4845384" y="8921116"/>
                  </a:moveTo>
                  <a:lnTo>
                    <a:pt x="4452339" y="9269316"/>
                  </a:lnTo>
                  <a:lnTo>
                    <a:pt x="4812481" y="9269316"/>
                  </a:lnTo>
                  <a:lnTo>
                    <a:pt x="5205526" y="8921116"/>
                  </a:lnTo>
                  <a:close/>
                  <a:moveTo>
                    <a:pt x="4449029" y="8921116"/>
                  </a:moveTo>
                  <a:lnTo>
                    <a:pt x="4055985" y="9269316"/>
                  </a:lnTo>
                  <a:lnTo>
                    <a:pt x="4416127" y="9269316"/>
                  </a:lnTo>
                  <a:lnTo>
                    <a:pt x="4809171" y="8921116"/>
                  </a:lnTo>
                  <a:close/>
                  <a:moveTo>
                    <a:pt x="4052674" y="8921116"/>
                  </a:moveTo>
                  <a:lnTo>
                    <a:pt x="3659629" y="9269316"/>
                  </a:lnTo>
                  <a:lnTo>
                    <a:pt x="4019773" y="9269316"/>
                  </a:lnTo>
                  <a:lnTo>
                    <a:pt x="4412817" y="8921116"/>
                  </a:lnTo>
                  <a:close/>
                  <a:moveTo>
                    <a:pt x="3656305" y="8921116"/>
                  </a:moveTo>
                  <a:lnTo>
                    <a:pt x="3263261" y="9269316"/>
                  </a:lnTo>
                  <a:lnTo>
                    <a:pt x="3623417" y="9269316"/>
                  </a:lnTo>
                  <a:lnTo>
                    <a:pt x="4016461" y="8921116"/>
                  </a:lnTo>
                  <a:close/>
                  <a:moveTo>
                    <a:pt x="3259951" y="8921116"/>
                  </a:moveTo>
                  <a:lnTo>
                    <a:pt x="2866906" y="9269316"/>
                  </a:lnTo>
                  <a:lnTo>
                    <a:pt x="3227048" y="9269316"/>
                  </a:lnTo>
                  <a:lnTo>
                    <a:pt x="3620093" y="8921116"/>
                  </a:lnTo>
                  <a:close/>
                  <a:moveTo>
                    <a:pt x="2863596" y="8921116"/>
                  </a:moveTo>
                  <a:lnTo>
                    <a:pt x="2470552" y="9269316"/>
                  </a:lnTo>
                  <a:lnTo>
                    <a:pt x="2830694" y="9269316"/>
                  </a:lnTo>
                  <a:lnTo>
                    <a:pt x="3223738" y="8921116"/>
                  </a:lnTo>
                  <a:close/>
                  <a:moveTo>
                    <a:pt x="2467238" y="8921116"/>
                  </a:moveTo>
                  <a:lnTo>
                    <a:pt x="2074194" y="9269316"/>
                  </a:lnTo>
                  <a:lnTo>
                    <a:pt x="2434339" y="9269316"/>
                  </a:lnTo>
                  <a:lnTo>
                    <a:pt x="2827384" y="8921116"/>
                  </a:lnTo>
                  <a:close/>
                  <a:moveTo>
                    <a:pt x="2070884" y="8921116"/>
                  </a:moveTo>
                  <a:lnTo>
                    <a:pt x="1677839" y="9269316"/>
                  </a:lnTo>
                  <a:lnTo>
                    <a:pt x="2037982" y="9269316"/>
                  </a:lnTo>
                  <a:lnTo>
                    <a:pt x="2431026" y="8921116"/>
                  </a:lnTo>
                  <a:close/>
                  <a:moveTo>
                    <a:pt x="1674530" y="8921116"/>
                  </a:moveTo>
                  <a:lnTo>
                    <a:pt x="1281486" y="9269316"/>
                  </a:lnTo>
                  <a:lnTo>
                    <a:pt x="1641632" y="9269316"/>
                  </a:lnTo>
                  <a:lnTo>
                    <a:pt x="2034672" y="8921116"/>
                  </a:lnTo>
                  <a:close/>
                  <a:moveTo>
                    <a:pt x="1278165" y="8921116"/>
                  </a:moveTo>
                  <a:lnTo>
                    <a:pt x="885118" y="9269316"/>
                  </a:lnTo>
                  <a:lnTo>
                    <a:pt x="1245275" y="9269316"/>
                  </a:lnTo>
                  <a:lnTo>
                    <a:pt x="1638322" y="8921116"/>
                  </a:lnTo>
                  <a:close/>
                  <a:moveTo>
                    <a:pt x="881808" y="8921116"/>
                  </a:moveTo>
                  <a:lnTo>
                    <a:pt x="488762" y="9269316"/>
                  </a:lnTo>
                  <a:lnTo>
                    <a:pt x="848907" y="9269316"/>
                  </a:lnTo>
                  <a:lnTo>
                    <a:pt x="1241954" y="8921116"/>
                  </a:lnTo>
                  <a:close/>
                  <a:moveTo>
                    <a:pt x="435879" y="8921116"/>
                  </a:moveTo>
                  <a:lnTo>
                    <a:pt x="42835" y="9269316"/>
                  </a:lnTo>
                  <a:lnTo>
                    <a:pt x="452551" y="9269316"/>
                  </a:lnTo>
                  <a:lnTo>
                    <a:pt x="845597" y="8921116"/>
                  </a:lnTo>
                  <a:close/>
                  <a:moveTo>
                    <a:pt x="420400" y="8588004"/>
                  </a:moveTo>
                  <a:lnTo>
                    <a:pt x="24023" y="8939157"/>
                  </a:lnTo>
                  <a:lnTo>
                    <a:pt x="24023" y="9253901"/>
                  </a:lnTo>
                  <a:lnTo>
                    <a:pt x="420400" y="8902748"/>
                  </a:lnTo>
                  <a:close/>
                  <a:moveTo>
                    <a:pt x="420400" y="8311850"/>
                  </a:moveTo>
                  <a:lnTo>
                    <a:pt x="24023" y="8663003"/>
                  </a:lnTo>
                  <a:lnTo>
                    <a:pt x="24023" y="8907076"/>
                  </a:lnTo>
                  <a:lnTo>
                    <a:pt x="420400" y="8555923"/>
                  </a:lnTo>
                  <a:close/>
                  <a:moveTo>
                    <a:pt x="420400" y="7951644"/>
                  </a:moveTo>
                  <a:lnTo>
                    <a:pt x="24023" y="8302796"/>
                  </a:lnTo>
                  <a:lnTo>
                    <a:pt x="24023" y="8630922"/>
                  </a:lnTo>
                  <a:lnTo>
                    <a:pt x="420400" y="8279770"/>
                  </a:lnTo>
                  <a:close/>
                  <a:moveTo>
                    <a:pt x="420400" y="7591449"/>
                  </a:moveTo>
                  <a:lnTo>
                    <a:pt x="24023" y="7942601"/>
                  </a:lnTo>
                  <a:lnTo>
                    <a:pt x="24023" y="8270716"/>
                  </a:lnTo>
                  <a:lnTo>
                    <a:pt x="420400" y="7919563"/>
                  </a:lnTo>
                  <a:close/>
                  <a:moveTo>
                    <a:pt x="420400" y="7231268"/>
                  </a:moveTo>
                  <a:lnTo>
                    <a:pt x="24023" y="7582420"/>
                  </a:lnTo>
                  <a:lnTo>
                    <a:pt x="24023" y="7910521"/>
                  </a:lnTo>
                  <a:lnTo>
                    <a:pt x="420400" y="7559368"/>
                  </a:lnTo>
                  <a:close/>
                  <a:moveTo>
                    <a:pt x="420400" y="6871062"/>
                  </a:moveTo>
                  <a:lnTo>
                    <a:pt x="24023" y="7222215"/>
                  </a:lnTo>
                  <a:lnTo>
                    <a:pt x="24023" y="7550340"/>
                  </a:lnTo>
                  <a:lnTo>
                    <a:pt x="420400" y="7199187"/>
                  </a:lnTo>
                  <a:close/>
                  <a:moveTo>
                    <a:pt x="420400" y="6510868"/>
                  </a:moveTo>
                  <a:lnTo>
                    <a:pt x="24023" y="6862021"/>
                  </a:lnTo>
                  <a:lnTo>
                    <a:pt x="24023" y="7190134"/>
                  </a:lnTo>
                  <a:lnTo>
                    <a:pt x="420400" y="6838981"/>
                  </a:lnTo>
                  <a:close/>
                  <a:moveTo>
                    <a:pt x="420400" y="6150674"/>
                  </a:moveTo>
                  <a:lnTo>
                    <a:pt x="24023" y="6501827"/>
                  </a:lnTo>
                  <a:lnTo>
                    <a:pt x="24023" y="6829940"/>
                  </a:lnTo>
                  <a:lnTo>
                    <a:pt x="420400" y="6478787"/>
                  </a:lnTo>
                  <a:close/>
                  <a:moveTo>
                    <a:pt x="420400" y="5790479"/>
                  </a:moveTo>
                  <a:lnTo>
                    <a:pt x="24023" y="6141632"/>
                  </a:lnTo>
                  <a:lnTo>
                    <a:pt x="24023" y="6469746"/>
                  </a:lnTo>
                  <a:lnTo>
                    <a:pt x="420400" y="6118593"/>
                  </a:lnTo>
                  <a:close/>
                  <a:moveTo>
                    <a:pt x="420400" y="5430284"/>
                  </a:moveTo>
                  <a:lnTo>
                    <a:pt x="24023" y="5781437"/>
                  </a:lnTo>
                  <a:lnTo>
                    <a:pt x="24023" y="6109551"/>
                  </a:lnTo>
                  <a:lnTo>
                    <a:pt x="420400" y="5758398"/>
                  </a:lnTo>
                  <a:close/>
                  <a:moveTo>
                    <a:pt x="420400" y="5070090"/>
                  </a:moveTo>
                  <a:lnTo>
                    <a:pt x="24023" y="5421243"/>
                  </a:lnTo>
                  <a:lnTo>
                    <a:pt x="24023" y="5749357"/>
                  </a:lnTo>
                  <a:lnTo>
                    <a:pt x="420400" y="5398204"/>
                  </a:lnTo>
                  <a:close/>
                  <a:moveTo>
                    <a:pt x="420400" y="4709897"/>
                  </a:moveTo>
                  <a:lnTo>
                    <a:pt x="24023" y="5061049"/>
                  </a:lnTo>
                  <a:lnTo>
                    <a:pt x="24023" y="5389163"/>
                  </a:lnTo>
                  <a:lnTo>
                    <a:pt x="420400" y="5038010"/>
                  </a:lnTo>
                  <a:close/>
                  <a:moveTo>
                    <a:pt x="420400" y="4349691"/>
                  </a:moveTo>
                  <a:lnTo>
                    <a:pt x="24023" y="4700844"/>
                  </a:lnTo>
                  <a:lnTo>
                    <a:pt x="24023" y="5028969"/>
                  </a:lnTo>
                  <a:lnTo>
                    <a:pt x="420400" y="4677816"/>
                  </a:lnTo>
                  <a:close/>
                  <a:moveTo>
                    <a:pt x="420400" y="3989501"/>
                  </a:moveTo>
                  <a:lnTo>
                    <a:pt x="24023" y="4340654"/>
                  </a:lnTo>
                  <a:lnTo>
                    <a:pt x="24023" y="4668763"/>
                  </a:lnTo>
                  <a:lnTo>
                    <a:pt x="420400" y="4317610"/>
                  </a:lnTo>
                  <a:close/>
                  <a:moveTo>
                    <a:pt x="420400" y="3629308"/>
                  </a:moveTo>
                  <a:lnTo>
                    <a:pt x="24023" y="3980461"/>
                  </a:lnTo>
                  <a:lnTo>
                    <a:pt x="24023" y="4308573"/>
                  </a:lnTo>
                  <a:lnTo>
                    <a:pt x="420400" y="3957421"/>
                  </a:lnTo>
                  <a:close/>
                  <a:moveTo>
                    <a:pt x="420400" y="3269106"/>
                  </a:moveTo>
                  <a:lnTo>
                    <a:pt x="24023" y="3620258"/>
                  </a:lnTo>
                  <a:lnTo>
                    <a:pt x="24023" y="3948380"/>
                  </a:lnTo>
                  <a:lnTo>
                    <a:pt x="420400" y="3597228"/>
                  </a:lnTo>
                  <a:close/>
                  <a:moveTo>
                    <a:pt x="420400" y="2908913"/>
                  </a:moveTo>
                  <a:lnTo>
                    <a:pt x="24023" y="3260065"/>
                  </a:lnTo>
                  <a:lnTo>
                    <a:pt x="24023" y="3588178"/>
                  </a:lnTo>
                  <a:lnTo>
                    <a:pt x="420400" y="3237025"/>
                  </a:lnTo>
                  <a:close/>
                  <a:moveTo>
                    <a:pt x="420400" y="2548721"/>
                  </a:moveTo>
                  <a:lnTo>
                    <a:pt x="24023" y="2899873"/>
                  </a:lnTo>
                  <a:lnTo>
                    <a:pt x="24023" y="3227985"/>
                  </a:lnTo>
                  <a:lnTo>
                    <a:pt x="420400" y="2876832"/>
                  </a:lnTo>
                  <a:close/>
                  <a:moveTo>
                    <a:pt x="420400" y="2188529"/>
                  </a:moveTo>
                  <a:lnTo>
                    <a:pt x="24023" y="2539681"/>
                  </a:lnTo>
                  <a:lnTo>
                    <a:pt x="24023" y="2867793"/>
                  </a:lnTo>
                  <a:lnTo>
                    <a:pt x="420400" y="2516640"/>
                  </a:lnTo>
                  <a:close/>
                  <a:moveTo>
                    <a:pt x="420400" y="1828325"/>
                  </a:moveTo>
                  <a:lnTo>
                    <a:pt x="24023" y="2179478"/>
                  </a:lnTo>
                  <a:lnTo>
                    <a:pt x="24023" y="2507601"/>
                  </a:lnTo>
                  <a:lnTo>
                    <a:pt x="420400" y="2156448"/>
                  </a:lnTo>
                  <a:close/>
                  <a:moveTo>
                    <a:pt x="420400" y="1468133"/>
                  </a:moveTo>
                  <a:lnTo>
                    <a:pt x="24023" y="1819286"/>
                  </a:lnTo>
                  <a:lnTo>
                    <a:pt x="24023" y="2147397"/>
                  </a:lnTo>
                  <a:lnTo>
                    <a:pt x="420400" y="1796244"/>
                  </a:lnTo>
                  <a:close/>
                  <a:moveTo>
                    <a:pt x="420400" y="1107937"/>
                  </a:moveTo>
                  <a:lnTo>
                    <a:pt x="24023" y="1459090"/>
                  </a:lnTo>
                  <a:lnTo>
                    <a:pt x="24023" y="1787205"/>
                  </a:lnTo>
                  <a:lnTo>
                    <a:pt x="420400" y="1436053"/>
                  </a:lnTo>
                  <a:close/>
                  <a:moveTo>
                    <a:pt x="420400" y="747743"/>
                  </a:moveTo>
                  <a:lnTo>
                    <a:pt x="24023" y="1098895"/>
                  </a:lnTo>
                  <a:lnTo>
                    <a:pt x="24023" y="1427009"/>
                  </a:lnTo>
                  <a:lnTo>
                    <a:pt x="420400" y="1075857"/>
                  </a:lnTo>
                  <a:close/>
                  <a:moveTo>
                    <a:pt x="420400" y="387546"/>
                  </a:moveTo>
                  <a:lnTo>
                    <a:pt x="24023" y="738700"/>
                  </a:lnTo>
                  <a:lnTo>
                    <a:pt x="24023" y="1066815"/>
                  </a:lnTo>
                  <a:lnTo>
                    <a:pt x="420400" y="715662"/>
                  </a:lnTo>
                  <a:close/>
                  <a:moveTo>
                    <a:pt x="420400" y="38531"/>
                  </a:moveTo>
                  <a:lnTo>
                    <a:pt x="24023" y="390225"/>
                  </a:lnTo>
                  <a:lnTo>
                    <a:pt x="24023" y="706619"/>
                  </a:lnTo>
                  <a:lnTo>
                    <a:pt x="420400" y="355465"/>
                  </a:lnTo>
                  <a:close/>
                  <a:moveTo>
                    <a:pt x="444423" y="24015"/>
                  </a:moveTo>
                  <a:lnTo>
                    <a:pt x="444423" y="8894128"/>
                  </a:lnTo>
                  <a:lnTo>
                    <a:pt x="447058" y="8897102"/>
                  </a:lnTo>
                  <a:lnTo>
                    <a:pt x="8275881" y="8897102"/>
                  </a:lnTo>
                  <a:lnTo>
                    <a:pt x="8275881" y="24015"/>
                  </a:lnTo>
                  <a:close/>
                  <a:moveTo>
                    <a:pt x="420400" y="0"/>
                  </a:moveTo>
                  <a:lnTo>
                    <a:pt x="8299904" y="0"/>
                  </a:lnTo>
                  <a:lnTo>
                    <a:pt x="8299904" y="8921116"/>
                  </a:lnTo>
                  <a:lnTo>
                    <a:pt x="8292237" y="8921116"/>
                  </a:lnTo>
                  <a:lnTo>
                    <a:pt x="7872297" y="9293329"/>
                  </a:lnTo>
                  <a:lnTo>
                    <a:pt x="0" y="9293329"/>
                  </a:lnTo>
                  <a:lnTo>
                    <a:pt x="0" y="378217"/>
                  </a:lnTo>
                  <a:lnTo>
                    <a:pt x="420400" y="6786"/>
                  </a:lnTo>
                  <a:close/>
                </a:path>
              </a:pathLst>
            </a:custGeom>
            <a:solidFill>
              <a:srgbClr val="000000"/>
            </a:solidFill>
            <a:ln w="9511" cap="flat">
              <a:noFill/>
              <a:prstDash val="solid"/>
              <a:miter/>
            </a:ln>
          </p:spPr>
          <p:txBody>
            <a:bodyPr wrap="square" rtlCol="0" anchor="ctr">
              <a:noAutofit/>
            </a:bodyPr>
            <a:lstStyle/>
            <a:p>
              <a:endParaRPr lang="en-US" sz="525" dirty="0">
                <a:latin typeface="+mj-lt"/>
              </a:endParaRPr>
            </a:p>
          </p:txBody>
        </p:sp>
        <p:sp>
          <p:nvSpPr>
            <p:cNvPr id="2" name="Rectangle 1"/>
            <p:cNvSpPr/>
            <p:nvPr/>
          </p:nvSpPr>
          <p:spPr>
            <a:xfrm>
              <a:off x="1245403" y="2190974"/>
              <a:ext cx="2701019" cy="1815882"/>
            </a:xfrm>
            <a:prstGeom prst="rect">
              <a:avLst/>
            </a:prstGeom>
          </p:spPr>
          <p:txBody>
            <a:bodyPr wrap="square">
              <a:spAutoFit/>
            </a:bodyPr>
            <a:lstStyle/>
            <a:p>
              <a:pPr algn="ctr" rtl="1"/>
              <a:r>
                <a:rPr lang="ar-SA" b="1" dirty="0">
                  <a:latin typeface="+mj-lt"/>
                </a:rPr>
                <a:t>بورصة نيويورك أو (</a:t>
              </a:r>
              <a:r>
                <a:rPr lang="en-US" b="1" dirty="0">
                  <a:latin typeface="+mj-lt"/>
                </a:rPr>
                <a:t>NYSE</a:t>
              </a:r>
              <a:r>
                <a:rPr lang="ar-SA" b="1" dirty="0">
                  <a:latin typeface="+mj-lt"/>
                </a:rPr>
                <a:t>) </a:t>
              </a:r>
              <a:r>
                <a:rPr lang="ar-SA" b="1" dirty="0">
                  <a:solidFill>
                    <a:schemeClr val="bg1"/>
                  </a:solidFill>
                  <a:latin typeface="+mj-lt"/>
                </a:rPr>
                <a:t>هي: " أكبر </a:t>
              </a:r>
              <a:r>
                <a:rPr lang="ar-SA" b="1" dirty="0">
                  <a:latin typeface="+mj-lt"/>
                </a:rPr>
                <a:t>بورصة في </a:t>
              </a:r>
              <a:r>
                <a:rPr lang="ar-SA" b="1" dirty="0">
                  <a:solidFill>
                    <a:schemeClr val="bg1"/>
                  </a:solidFill>
                  <a:latin typeface="+mj-lt"/>
                </a:rPr>
                <a:t>العالم وسوق سريع، حيث يتوجه </a:t>
              </a:r>
              <a:r>
                <a:rPr lang="ar-SA" b="1" dirty="0">
                  <a:latin typeface="+mj-lt"/>
                </a:rPr>
                <a:t>إليها </a:t>
              </a:r>
              <a:r>
                <a:rPr lang="ar-SA" b="1" dirty="0">
                  <a:solidFill>
                    <a:schemeClr val="bg1"/>
                  </a:solidFill>
                  <a:latin typeface="+mj-lt"/>
                </a:rPr>
                <a:t>المشترون والبائعون من جميع أنحاء العالم لتداول الأسهم الأمريكية وكذا بعض الأسهم الأجنبية، وهي مكان تم فيه إدراج أكثر من </a:t>
              </a:r>
              <a:r>
                <a:rPr lang="en-US" b="1" dirty="0">
                  <a:solidFill>
                    <a:schemeClr val="bg1"/>
                  </a:solidFill>
                  <a:latin typeface="+mj-lt"/>
                </a:rPr>
                <a:t>8200</a:t>
              </a:r>
              <a:r>
                <a:rPr lang="ar-SA" b="1" dirty="0">
                  <a:solidFill>
                    <a:schemeClr val="bg1"/>
                  </a:solidFill>
                  <a:latin typeface="+mj-lt"/>
                </a:rPr>
                <a:t>من أكبر الشركات الأمريكية والأجنبية، في المتوسط يتم فيها تداول أكثر من مليار سهم كل يوم"</a:t>
              </a:r>
              <a:endParaRPr lang="en-US" b="1" dirty="0">
                <a:solidFill>
                  <a:schemeClr val="bg1"/>
                </a:solidFill>
                <a:latin typeface="+mj-lt"/>
              </a:endParaRPr>
            </a:p>
          </p:txBody>
        </p:sp>
        <p:sp>
          <p:nvSpPr>
            <p:cNvPr id="5" name="Rectangle 4"/>
            <p:cNvSpPr/>
            <p:nvPr/>
          </p:nvSpPr>
          <p:spPr>
            <a:xfrm>
              <a:off x="1326995" y="1465218"/>
              <a:ext cx="2408664" cy="523220"/>
            </a:xfrm>
            <a:prstGeom prst="rect">
              <a:avLst/>
            </a:prstGeom>
          </p:spPr>
          <p:txBody>
            <a:bodyPr wrap="square">
              <a:spAutoFit/>
            </a:bodyPr>
            <a:lstStyle/>
            <a:p>
              <a:pPr algn="ctr" rtl="1"/>
              <a:r>
                <a:rPr lang="ar-DZ" sz="2800" b="1" dirty="0">
                  <a:solidFill>
                    <a:srgbClr val="00B050"/>
                  </a:solidFill>
                  <a:latin typeface="+mj-lt"/>
                  <a:cs typeface="Simplified Arabic" panose="02020603050405020304" pitchFamily="18" charset="-78"/>
                </a:rPr>
                <a:t>التعريف</a:t>
              </a:r>
              <a:r>
                <a:rPr lang="ar-DZ" sz="2400" b="1" dirty="0">
                  <a:solidFill>
                    <a:srgbClr val="00B050"/>
                  </a:solidFill>
                  <a:latin typeface="+mj-lt"/>
                  <a:cs typeface="Simplified Arabic" panose="02020603050405020304" pitchFamily="18" charset="-78"/>
                </a:rPr>
                <a:t> </a:t>
              </a:r>
              <a:r>
                <a:rPr lang="ar-DZ" sz="2400" b="1" dirty="0" smtClean="0">
                  <a:solidFill>
                    <a:srgbClr val="00B050"/>
                  </a:solidFill>
                  <a:latin typeface="+mj-lt"/>
                  <a:cs typeface="Simplified Arabic" panose="02020603050405020304" pitchFamily="18" charset="-78"/>
                </a:rPr>
                <a:t>الأول</a:t>
              </a:r>
              <a:endParaRPr lang="en-US" sz="2400" b="1" dirty="0">
                <a:solidFill>
                  <a:srgbClr val="00B050"/>
                </a:solidFill>
                <a:latin typeface="+mj-lt"/>
                <a:cs typeface="Simplified Arabic" panose="02020603050405020304" pitchFamily="18" charset="-78"/>
              </a:endParaRPr>
            </a:p>
          </p:txBody>
        </p:sp>
      </p:grpSp>
    </p:spTree>
    <p:extLst>
      <p:ext uri="{BB962C8B-B14F-4D97-AF65-F5344CB8AC3E}">
        <p14:creationId xmlns:p14="http://schemas.microsoft.com/office/powerpoint/2010/main" val="2416244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6"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raphic 10">
            <a:extLst>
              <a:ext uri="{FF2B5EF4-FFF2-40B4-BE49-F238E27FC236}">
                <a16:creationId xmlns="" xmlns:a16="http://schemas.microsoft.com/office/drawing/2014/main" id="{C15A4E4D-285C-62C1-E9A5-3DA66EBA658D}"/>
              </a:ext>
            </a:extLst>
          </p:cNvPr>
          <p:cNvSpPr/>
          <p:nvPr/>
        </p:nvSpPr>
        <p:spPr>
          <a:xfrm>
            <a:off x="8472018" y="285750"/>
            <a:ext cx="1368927" cy="1448634"/>
          </a:xfrm>
          <a:custGeom>
            <a:avLst/>
            <a:gdLst>
              <a:gd name="connsiteX0" fmla="*/ 155927 w 337802"/>
              <a:gd name="connsiteY0" fmla="*/ 8422 h 357471"/>
              <a:gd name="connsiteX1" fmla="*/ 7646 w 337802"/>
              <a:gd name="connsiteY1" fmla="*/ 165635 h 357471"/>
              <a:gd name="connsiteX2" fmla="*/ 7646 w 337802"/>
              <a:gd name="connsiteY2" fmla="*/ 191837 h 357471"/>
              <a:gd name="connsiteX3" fmla="*/ 155927 w 337802"/>
              <a:gd name="connsiteY3" fmla="*/ 349049 h 357471"/>
              <a:gd name="connsiteX4" fmla="*/ 181876 w 337802"/>
              <a:gd name="connsiteY4" fmla="*/ 349049 h 357471"/>
              <a:gd name="connsiteX5" fmla="*/ 330157 w 337802"/>
              <a:gd name="connsiteY5" fmla="*/ 191837 h 357471"/>
              <a:gd name="connsiteX6" fmla="*/ 330157 w 337802"/>
              <a:gd name="connsiteY6" fmla="*/ 165635 h 357471"/>
              <a:gd name="connsiteX7" fmla="*/ 181876 w 337802"/>
              <a:gd name="connsiteY7" fmla="*/ 8422 h 357471"/>
              <a:gd name="connsiteX8" fmla="*/ 155927 w 337802"/>
              <a:gd name="connsiteY8" fmla="*/ 8422 h 35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802" h="357471">
                <a:moveTo>
                  <a:pt x="155927" y="8422"/>
                </a:moveTo>
                <a:cubicBezTo>
                  <a:pt x="123490" y="73927"/>
                  <a:pt x="71592" y="129139"/>
                  <a:pt x="7646" y="165635"/>
                </a:cubicBezTo>
                <a:cubicBezTo>
                  <a:pt x="-2549" y="171249"/>
                  <a:pt x="-2549" y="186222"/>
                  <a:pt x="7646" y="191837"/>
                </a:cubicBezTo>
                <a:cubicBezTo>
                  <a:pt x="71592" y="228333"/>
                  <a:pt x="123490" y="283544"/>
                  <a:pt x="155927" y="349049"/>
                </a:cubicBezTo>
                <a:cubicBezTo>
                  <a:pt x="161487" y="360279"/>
                  <a:pt x="177242" y="360279"/>
                  <a:pt x="181876" y="349049"/>
                </a:cubicBezTo>
                <a:cubicBezTo>
                  <a:pt x="214313" y="283544"/>
                  <a:pt x="266211" y="228333"/>
                  <a:pt x="330157" y="191837"/>
                </a:cubicBezTo>
                <a:cubicBezTo>
                  <a:pt x="340351" y="186222"/>
                  <a:pt x="340351" y="171249"/>
                  <a:pt x="330157" y="165635"/>
                </a:cubicBezTo>
                <a:cubicBezTo>
                  <a:pt x="266211" y="129139"/>
                  <a:pt x="214313" y="73927"/>
                  <a:pt x="181876" y="8422"/>
                </a:cubicBezTo>
                <a:cubicBezTo>
                  <a:pt x="177242" y="-2807"/>
                  <a:pt x="161487" y="-2807"/>
                  <a:pt x="155927" y="8422"/>
                </a:cubicBezTo>
                <a:close/>
              </a:path>
            </a:pathLst>
          </a:custGeom>
          <a:solidFill>
            <a:schemeClr val="accent4"/>
          </a:solidFill>
          <a:ln w="9268" cap="flat">
            <a:noFill/>
            <a:prstDash val="solid"/>
            <a:miter/>
          </a:ln>
        </p:spPr>
        <p:txBody>
          <a:bodyPr rtlCol="0" anchor="ctr"/>
          <a:lstStyle/>
          <a:p>
            <a:endParaRPr lang="en-US" sz="525" dirty="0">
              <a:latin typeface="Onyx" panose="04050602080702020203" pitchFamily="82" charset="0"/>
            </a:endParaRPr>
          </a:p>
        </p:txBody>
      </p:sp>
      <p:sp>
        <p:nvSpPr>
          <p:cNvPr id="5" name="TextBox 4">
            <a:extLst>
              <a:ext uri="{FF2B5EF4-FFF2-40B4-BE49-F238E27FC236}">
                <a16:creationId xmlns="" xmlns:a16="http://schemas.microsoft.com/office/drawing/2014/main" id="{BBFAAC37-D147-A62B-A8A6-FD339C9287D3}"/>
              </a:ext>
            </a:extLst>
          </p:cNvPr>
          <p:cNvSpPr txBox="1"/>
          <p:nvPr/>
        </p:nvSpPr>
        <p:spPr>
          <a:xfrm>
            <a:off x="4478671" y="363736"/>
            <a:ext cx="3993347" cy="646331"/>
          </a:xfrm>
          <a:prstGeom prst="rect">
            <a:avLst/>
          </a:prstGeom>
          <a:noFill/>
        </p:spPr>
        <p:txBody>
          <a:bodyPr wrap="square" rtlCol="0" anchor="b">
            <a:spAutoFit/>
          </a:bodyPr>
          <a:lstStyle>
            <a:defPPr>
              <a:defRPr lang="en-US"/>
            </a:defPPr>
            <a:lvl1pPr algn="r">
              <a:defRPr sz="7200">
                <a:solidFill>
                  <a:schemeClr val="tx2"/>
                </a:solidFill>
                <a:latin typeface="Heebo Medium" pitchFamily="2" charset="-79"/>
                <a:ea typeface="Arimo" panose="020B0604020202020204" pitchFamily="34" charset="0"/>
                <a:cs typeface="Arimo" panose="020B0604020202020204" pitchFamily="34" charset="0"/>
              </a:defRPr>
            </a:lvl1pPr>
          </a:lstStyle>
          <a:p>
            <a:pPr algn="ctr" rtl="1"/>
            <a:r>
              <a:rPr lang="ar-DZ" sz="3600" b="1" dirty="0" smtClean="0">
                <a:solidFill>
                  <a:srgbClr val="002060"/>
                </a:solidFill>
                <a:latin typeface="Courier New" panose="02070309020205020404" pitchFamily="49" charset="0"/>
                <a:cs typeface="Courier New" panose="02070309020205020404" pitchFamily="49" charset="0"/>
              </a:rPr>
              <a:t>نشأتها</a:t>
            </a:r>
            <a:endParaRPr lang="en-US" sz="3600" b="1" dirty="0">
              <a:solidFill>
                <a:srgbClr val="002060"/>
              </a:solidFill>
              <a:latin typeface="Courier New" panose="02070309020205020404" pitchFamily="49" charset="0"/>
              <a:cs typeface="Courier New" panose="02070309020205020404" pitchFamily="49" charset="0"/>
            </a:endParaRPr>
          </a:p>
        </p:txBody>
      </p:sp>
      <p:pic>
        <p:nvPicPr>
          <p:cNvPr id="17" name="Picture Placeholder 1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517" r="22517"/>
          <a:stretch>
            <a:fillRect/>
          </a:stretch>
        </p:blipFill>
        <p:spPr>
          <a:xfrm>
            <a:off x="878840" y="493914"/>
            <a:ext cx="3408527" cy="4133371"/>
          </a:xfrm>
        </p:spPr>
      </p:pic>
      <p:sp>
        <p:nvSpPr>
          <p:cNvPr id="2" name="Rectangle 1"/>
          <p:cNvSpPr/>
          <p:nvPr/>
        </p:nvSpPr>
        <p:spPr>
          <a:xfrm>
            <a:off x="4478671" y="1184966"/>
            <a:ext cx="4572000" cy="3754874"/>
          </a:xfrm>
          <a:prstGeom prst="rect">
            <a:avLst/>
          </a:prstGeom>
        </p:spPr>
        <p:txBody>
          <a:bodyPr>
            <a:spAutoFit/>
          </a:bodyPr>
          <a:lstStyle/>
          <a:p>
            <a:pPr rtl="1"/>
            <a:r>
              <a:rPr lang="ar-SA" b="1" dirty="0"/>
              <a:t>تأسست بورصة نيويورك عام 1792، ورغم أنها لم تكن أول بورصة في الولايات المتحدة الأمريكية، حيث سبقتها بورصة فيلادلفيا</a:t>
            </a:r>
            <a:r>
              <a:rPr lang="en-US" b="1" dirty="0"/>
              <a:t>. </a:t>
            </a:r>
            <a:r>
              <a:rPr lang="ar-SA" b="1" dirty="0"/>
              <a:t>وسرعان ما أصبحت البورصة الأهم في الدولة، ويرجع ذلك بشكل أساسي إلى موقعها في وول ستريت، بالقرب من الشركات والبنوك الكبرى</a:t>
            </a:r>
            <a:r>
              <a:rPr lang="en-US" b="1" dirty="0"/>
              <a:t>. </a:t>
            </a:r>
            <a:r>
              <a:rPr lang="ar-SA" b="1" dirty="0"/>
              <a:t>وقد واجهت بورصة نيويورك منافسة محلية قليلة للغاية خلال القرنين التاليين، وزادت مكانتها الدولية بالتزامن مع ازدهار الاقتصاد الأمريكي، حتى أصبحت أهم بورصة في العالم</a:t>
            </a:r>
            <a:r>
              <a:rPr lang="en-US" b="1" dirty="0"/>
              <a:t>. </a:t>
            </a:r>
            <a:r>
              <a:rPr lang="ar-SA" b="1" dirty="0"/>
              <a:t>وعلى المستوى الدولي برزت بورصة لندن باعتبارها البورصة الرئيسية لأوروبا، لكن العديد من الشركات التي تم إدراجها في بورصة لندن أُدرجت أيضاً في بورصة نيويورك</a:t>
            </a:r>
            <a:r>
              <a:rPr lang="en-US" b="1" dirty="0"/>
              <a:t>. </a:t>
            </a:r>
            <a:r>
              <a:rPr lang="ar-SA" b="1" dirty="0"/>
              <a:t>وقد أنشأت العديد من الدول بما في ذلك ألمانيا، فرنسا، هولندا، سويسرا، جنوب إفريقيا، اليابان، هونج كونج، أستراليا، وكندا بورصاتها أيضاً</a:t>
            </a:r>
            <a:r>
              <a:rPr lang="en-US" b="1" dirty="0"/>
              <a:t>.  </a:t>
            </a:r>
            <a:r>
              <a:rPr lang="ar-SA" b="1" dirty="0"/>
              <a:t>لكن ظلت بورصة نيويورك أقوى بورصة على المستوى المحلي والدولي</a:t>
            </a:r>
            <a:r>
              <a:rPr lang="en-US" b="1" dirty="0"/>
              <a:t>. </a:t>
            </a:r>
            <a:r>
              <a:rPr lang="ar-SA" b="1" dirty="0"/>
              <a:t>عام 1971 ظهر مؤشر "ناسداك" لتتحدى هيمنة بورصة نيويوك، لأنه أول من نفذ الصفقات وعمليات التداول إلكترونياً، وقد ساهم ذلك في جعل عمليات التداول أكثر كفاءة</a:t>
            </a:r>
            <a:r>
              <a:rPr lang="en-US" b="1" dirty="0"/>
              <a:t>. </a:t>
            </a:r>
            <a:r>
              <a:rPr lang="ar-SA" b="1" dirty="0"/>
              <a:t>اضطرت بورصة "نيويورك" أمام هذه المنافسة إلى تطوير نفسها، والاندماج مع بورصة "يورونكست"، لتأسيس أول بورصة عبر المحيط الأطلسي</a:t>
            </a:r>
            <a:r>
              <a:rPr lang="en-US" b="1" dirty="0"/>
              <a:t>. </a:t>
            </a:r>
            <a:r>
              <a:rPr lang="ar-SA" b="1" dirty="0"/>
              <a:t>وبقى هذا الكيان حتى عام 2014، حين تم فصل "يورونكست" لتصبح كياناً مستقلاً</a:t>
            </a:r>
            <a:r>
              <a:rPr lang="en-US" b="1" dirty="0"/>
              <a:t>.</a:t>
            </a:r>
          </a:p>
        </p:txBody>
      </p:sp>
    </p:spTree>
    <p:extLst>
      <p:ext uri="{BB962C8B-B14F-4D97-AF65-F5344CB8AC3E}">
        <p14:creationId xmlns:p14="http://schemas.microsoft.com/office/powerpoint/2010/main" val="37749746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00"/>
        <p:cNvGrpSpPr/>
        <p:nvPr/>
      </p:nvGrpSpPr>
      <p:grpSpPr>
        <a:xfrm>
          <a:off x="0" y="0"/>
          <a:ext cx="0" cy="0"/>
          <a:chOff x="0" y="0"/>
          <a:chExt cx="0" cy="0"/>
        </a:xfrm>
      </p:grpSpPr>
      <p:sp>
        <p:nvSpPr>
          <p:cNvPr id="1501" name="Google Shape;1501;p45"/>
          <p:cNvSpPr txBox="1">
            <a:spLocks noGrp="1"/>
          </p:cNvSpPr>
          <p:nvPr>
            <p:ph type="title"/>
          </p:nvPr>
        </p:nvSpPr>
        <p:spPr>
          <a:xfrm>
            <a:off x="457200" y="410725"/>
            <a:ext cx="8229600" cy="4812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DZ" sz="4400" b="1" dirty="0" smtClean="0">
                <a:solidFill>
                  <a:srgbClr val="002060"/>
                </a:solidFill>
                <a:latin typeface="Courier New" panose="02070309020205020404" pitchFamily="49" charset="0"/>
                <a:cs typeface="Courier New" panose="02070309020205020404" pitchFamily="49" charset="0"/>
              </a:rPr>
              <a:t>خصائصها</a:t>
            </a:r>
            <a:endParaRPr sz="4400" b="1" dirty="0">
              <a:solidFill>
                <a:srgbClr val="002060"/>
              </a:solidFill>
              <a:latin typeface="Courier New" panose="02070309020205020404" pitchFamily="49" charset="0"/>
              <a:cs typeface="Courier New" panose="02070309020205020404" pitchFamily="49" charset="0"/>
            </a:endParaRPr>
          </a:p>
        </p:txBody>
      </p:sp>
      <p:grpSp>
        <p:nvGrpSpPr>
          <p:cNvPr id="7" name="Group 6"/>
          <p:cNvGrpSpPr/>
          <p:nvPr/>
        </p:nvGrpSpPr>
        <p:grpSpPr>
          <a:xfrm>
            <a:off x="457200" y="1314150"/>
            <a:ext cx="8229678" cy="3418524"/>
            <a:chOff x="457200" y="1314150"/>
            <a:chExt cx="8229678" cy="3418524"/>
          </a:xfrm>
        </p:grpSpPr>
        <p:sp>
          <p:nvSpPr>
            <p:cNvPr id="1502" name="Google Shape;1502;p45"/>
            <p:cNvSpPr/>
            <p:nvPr/>
          </p:nvSpPr>
          <p:spPr>
            <a:xfrm>
              <a:off x="457200" y="4049137"/>
              <a:ext cx="8229678" cy="683537"/>
            </a:xfrm>
            <a:custGeom>
              <a:avLst/>
              <a:gdLst/>
              <a:ahLst/>
              <a:cxnLst/>
              <a:rect l="l" t="t" r="r" b="b"/>
              <a:pathLst>
                <a:path w="153032" h="19587" extrusionOk="0">
                  <a:moveTo>
                    <a:pt x="1" y="0"/>
                  </a:moveTo>
                  <a:lnTo>
                    <a:pt x="1" y="19586"/>
                  </a:lnTo>
                  <a:lnTo>
                    <a:pt x="153032" y="19586"/>
                  </a:lnTo>
                  <a:lnTo>
                    <a:pt x="153032" y="0"/>
                  </a:lnTo>
                  <a:close/>
                </a:path>
              </a:pathLst>
            </a:custGeom>
            <a:solidFill>
              <a:srgbClr val="D9D9D9">
                <a:alpha val="57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5"/>
            <p:cNvSpPr/>
            <p:nvPr/>
          </p:nvSpPr>
          <p:spPr>
            <a:xfrm>
              <a:off x="457200" y="3366176"/>
              <a:ext cx="8229678" cy="683537"/>
            </a:xfrm>
            <a:custGeom>
              <a:avLst/>
              <a:gdLst/>
              <a:ahLst/>
              <a:cxnLst/>
              <a:rect l="l" t="t" r="r" b="b"/>
              <a:pathLst>
                <a:path w="153032" h="19587" extrusionOk="0">
                  <a:moveTo>
                    <a:pt x="1" y="0"/>
                  </a:moveTo>
                  <a:lnTo>
                    <a:pt x="1" y="19586"/>
                  </a:lnTo>
                  <a:lnTo>
                    <a:pt x="153032" y="19586"/>
                  </a:lnTo>
                  <a:lnTo>
                    <a:pt x="153032"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5"/>
            <p:cNvSpPr/>
            <p:nvPr/>
          </p:nvSpPr>
          <p:spPr>
            <a:xfrm>
              <a:off x="457200" y="2682167"/>
              <a:ext cx="8229678" cy="683537"/>
            </a:xfrm>
            <a:custGeom>
              <a:avLst/>
              <a:gdLst/>
              <a:ahLst/>
              <a:cxnLst/>
              <a:rect l="l" t="t" r="r" b="b"/>
              <a:pathLst>
                <a:path w="153032" h="19587" extrusionOk="0">
                  <a:moveTo>
                    <a:pt x="1" y="0"/>
                  </a:moveTo>
                  <a:lnTo>
                    <a:pt x="1" y="19586"/>
                  </a:lnTo>
                  <a:lnTo>
                    <a:pt x="153032" y="19586"/>
                  </a:lnTo>
                  <a:lnTo>
                    <a:pt x="153032" y="0"/>
                  </a:lnTo>
                  <a:close/>
                </a:path>
              </a:pathLst>
            </a:custGeom>
            <a:solidFill>
              <a:srgbClr val="D9D9D9">
                <a:alpha val="57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5"/>
            <p:cNvSpPr/>
            <p:nvPr/>
          </p:nvSpPr>
          <p:spPr>
            <a:xfrm>
              <a:off x="457200" y="1998159"/>
              <a:ext cx="8229678" cy="683537"/>
            </a:xfrm>
            <a:custGeom>
              <a:avLst/>
              <a:gdLst/>
              <a:ahLst/>
              <a:cxnLst/>
              <a:rect l="l" t="t" r="r" b="b"/>
              <a:pathLst>
                <a:path w="153032" h="19587" extrusionOk="0">
                  <a:moveTo>
                    <a:pt x="1" y="0"/>
                  </a:moveTo>
                  <a:lnTo>
                    <a:pt x="1" y="19586"/>
                  </a:lnTo>
                  <a:lnTo>
                    <a:pt x="153032" y="19586"/>
                  </a:lnTo>
                  <a:lnTo>
                    <a:pt x="153032"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5"/>
            <p:cNvSpPr/>
            <p:nvPr/>
          </p:nvSpPr>
          <p:spPr>
            <a:xfrm>
              <a:off x="457200" y="1314150"/>
              <a:ext cx="8229678" cy="683537"/>
            </a:xfrm>
            <a:custGeom>
              <a:avLst/>
              <a:gdLst/>
              <a:ahLst/>
              <a:cxnLst/>
              <a:rect l="l" t="t" r="r" b="b"/>
              <a:pathLst>
                <a:path w="153032" h="19587" extrusionOk="0">
                  <a:moveTo>
                    <a:pt x="1" y="0"/>
                  </a:moveTo>
                  <a:lnTo>
                    <a:pt x="1" y="19586"/>
                  </a:lnTo>
                  <a:lnTo>
                    <a:pt x="153032" y="19586"/>
                  </a:lnTo>
                  <a:lnTo>
                    <a:pt x="153032" y="0"/>
                  </a:lnTo>
                  <a:close/>
                </a:path>
              </a:pathLst>
            </a:custGeom>
            <a:solidFill>
              <a:srgbClr val="D9D9D9">
                <a:alpha val="57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7" name="Google Shape;1507;p45"/>
          <p:cNvSpPr/>
          <p:nvPr/>
        </p:nvSpPr>
        <p:spPr>
          <a:xfrm>
            <a:off x="2296045" y="521625"/>
            <a:ext cx="1133652" cy="1477153"/>
          </a:xfrm>
          <a:custGeom>
            <a:avLst/>
            <a:gdLst/>
            <a:ahLst/>
            <a:cxnLst/>
            <a:rect l="l" t="t" r="r" b="b"/>
            <a:pathLst>
              <a:path w="39339" h="46125" extrusionOk="0">
                <a:moveTo>
                  <a:pt x="39338" y="16288"/>
                </a:moveTo>
                <a:lnTo>
                  <a:pt x="19669" y="0"/>
                </a:lnTo>
                <a:lnTo>
                  <a:pt x="0" y="16288"/>
                </a:lnTo>
                <a:lnTo>
                  <a:pt x="6001" y="16288"/>
                </a:lnTo>
                <a:lnTo>
                  <a:pt x="6001" y="46125"/>
                </a:lnTo>
                <a:lnTo>
                  <a:pt x="33338" y="46125"/>
                </a:lnTo>
                <a:lnTo>
                  <a:pt x="33338" y="1628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8" name="Google Shape;1508;p45"/>
          <p:cNvGrpSpPr/>
          <p:nvPr/>
        </p:nvGrpSpPr>
        <p:grpSpPr>
          <a:xfrm>
            <a:off x="1839297" y="1445006"/>
            <a:ext cx="1382022" cy="1237275"/>
            <a:chOff x="1670599" y="2690450"/>
            <a:chExt cx="1707675" cy="1528821"/>
          </a:xfrm>
        </p:grpSpPr>
        <p:sp>
          <p:nvSpPr>
            <p:cNvPr id="1509" name="Google Shape;1509;p45"/>
            <p:cNvSpPr/>
            <p:nvPr/>
          </p:nvSpPr>
          <p:spPr>
            <a:xfrm>
              <a:off x="2351954" y="2690450"/>
              <a:ext cx="995271" cy="683675"/>
            </a:xfrm>
            <a:custGeom>
              <a:avLst/>
              <a:gdLst/>
              <a:ahLst/>
              <a:cxnLst/>
              <a:rect l="l" t="t" r="r" b="b"/>
              <a:pathLst>
                <a:path w="23254" h="18101" extrusionOk="0">
                  <a:moveTo>
                    <a:pt x="16845" y="1"/>
                  </a:moveTo>
                  <a:cubicBezTo>
                    <a:pt x="9441" y="1"/>
                    <a:pt x="200" y="4141"/>
                    <a:pt x="1" y="10505"/>
                  </a:cubicBezTo>
                  <a:cubicBezTo>
                    <a:pt x="1" y="10778"/>
                    <a:pt x="4168" y="18101"/>
                    <a:pt x="7621" y="18101"/>
                  </a:cubicBezTo>
                  <a:lnTo>
                    <a:pt x="23254" y="18101"/>
                  </a:lnTo>
                  <a:lnTo>
                    <a:pt x="23254" y="8564"/>
                  </a:lnTo>
                  <a:cubicBezTo>
                    <a:pt x="23254" y="3837"/>
                    <a:pt x="21992" y="75"/>
                    <a:pt x="17158" y="3"/>
                  </a:cubicBezTo>
                  <a:cubicBezTo>
                    <a:pt x="17054" y="2"/>
                    <a:pt x="16949" y="1"/>
                    <a:pt x="168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5"/>
            <p:cNvSpPr/>
            <p:nvPr/>
          </p:nvSpPr>
          <p:spPr>
            <a:xfrm>
              <a:off x="2351954" y="2690450"/>
              <a:ext cx="995271" cy="683675"/>
            </a:xfrm>
            <a:custGeom>
              <a:avLst/>
              <a:gdLst/>
              <a:ahLst/>
              <a:cxnLst/>
              <a:rect l="l" t="t" r="r" b="b"/>
              <a:pathLst>
                <a:path w="23254" h="18101" extrusionOk="0">
                  <a:moveTo>
                    <a:pt x="16845" y="1"/>
                  </a:moveTo>
                  <a:cubicBezTo>
                    <a:pt x="9441" y="1"/>
                    <a:pt x="200" y="4141"/>
                    <a:pt x="1" y="10505"/>
                  </a:cubicBezTo>
                  <a:cubicBezTo>
                    <a:pt x="1" y="10778"/>
                    <a:pt x="4168" y="18101"/>
                    <a:pt x="7621" y="18101"/>
                  </a:cubicBezTo>
                  <a:lnTo>
                    <a:pt x="23254" y="18101"/>
                  </a:lnTo>
                  <a:lnTo>
                    <a:pt x="23254" y="8564"/>
                  </a:lnTo>
                  <a:cubicBezTo>
                    <a:pt x="23254" y="3837"/>
                    <a:pt x="21992" y="75"/>
                    <a:pt x="17158" y="3"/>
                  </a:cubicBezTo>
                  <a:cubicBezTo>
                    <a:pt x="17054" y="2"/>
                    <a:pt x="16949" y="1"/>
                    <a:pt x="16845" y="1"/>
                  </a:cubicBezTo>
                  <a:close/>
                </a:path>
              </a:pathLst>
            </a:custGeom>
            <a:solidFill>
              <a:srgbClr val="000000">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5"/>
            <p:cNvSpPr/>
            <p:nvPr/>
          </p:nvSpPr>
          <p:spPr>
            <a:xfrm>
              <a:off x="1670599" y="2690455"/>
              <a:ext cx="1439621" cy="1528816"/>
            </a:xfrm>
            <a:custGeom>
              <a:avLst/>
              <a:gdLst/>
              <a:ahLst/>
              <a:cxnLst/>
              <a:rect l="l" t="t" r="r" b="b"/>
              <a:pathLst>
                <a:path w="33636" h="35720" extrusionOk="0">
                  <a:moveTo>
                    <a:pt x="6882" y="0"/>
                  </a:moveTo>
                  <a:cubicBezTo>
                    <a:pt x="3418" y="0"/>
                    <a:pt x="1" y="3560"/>
                    <a:pt x="1" y="8573"/>
                  </a:cubicBezTo>
                  <a:lnTo>
                    <a:pt x="1" y="35719"/>
                  </a:lnTo>
                  <a:lnTo>
                    <a:pt x="27647" y="35719"/>
                  </a:lnTo>
                  <a:lnTo>
                    <a:pt x="27647" y="8573"/>
                  </a:lnTo>
                  <a:cubicBezTo>
                    <a:pt x="27647" y="298"/>
                    <a:pt x="33338" y="48"/>
                    <a:pt x="33636" y="12"/>
                  </a:cubicBezTo>
                  <a:cubicBezTo>
                    <a:pt x="33636" y="12"/>
                    <a:pt x="12597" y="0"/>
                    <a:pt x="6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5"/>
            <p:cNvSpPr/>
            <p:nvPr/>
          </p:nvSpPr>
          <p:spPr>
            <a:xfrm>
              <a:off x="2827866" y="2690455"/>
              <a:ext cx="550408" cy="1528816"/>
            </a:xfrm>
            <a:custGeom>
              <a:avLst/>
              <a:gdLst/>
              <a:ahLst/>
              <a:cxnLst/>
              <a:rect l="l" t="t" r="r" b="b"/>
              <a:pathLst>
                <a:path w="12860" h="35720" extrusionOk="0">
                  <a:moveTo>
                    <a:pt x="6347" y="0"/>
                  </a:moveTo>
                  <a:lnTo>
                    <a:pt x="6287" y="12"/>
                  </a:lnTo>
                  <a:cubicBezTo>
                    <a:pt x="5585" y="72"/>
                    <a:pt x="4215" y="203"/>
                    <a:pt x="2906" y="1251"/>
                  </a:cubicBezTo>
                  <a:cubicBezTo>
                    <a:pt x="977" y="2786"/>
                    <a:pt x="1" y="5346"/>
                    <a:pt x="1" y="8835"/>
                  </a:cubicBezTo>
                  <a:lnTo>
                    <a:pt x="1" y="35719"/>
                  </a:lnTo>
                  <a:lnTo>
                    <a:pt x="775" y="35719"/>
                  </a:lnTo>
                  <a:lnTo>
                    <a:pt x="775" y="8835"/>
                  </a:lnTo>
                  <a:cubicBezTo>
                    <a:pt x="775" y="1703"/>
                    <a:pt x="5049" y="893"/>
                    <a:pt x="6359" y="786"/>
                  </a:cubicBezTo>
                  <a:lnTo>
                    <a:pt x="6382" y="774"/>
                  </a:lnTo>
                  <a:cubicBezTo>
                    <a:pt x="10264" y="846"/>
                    <a:pt x="12086" y="3322"/>
                    <a:pt x="12086" y="8835"/>
                  </a:cubicBezTo>
                  <a:lnTo>
                    <a:pt x="12086" y="15990"/>
                  </a:lnTo>
                  <a:lnTo>
                    <a:pt x="12859" y="15990"/>
                  </a:lnTo>
                  <a:lnTo>
                    <a:pt x="12859" y="8835"/>
                  </a:lnTo>
                  <a:cubicBezTo>
                    <a:pt x="12859" y="2882"/>
                    <a:pt x="10728" y="72"/>
                    <a:pt x="63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3" name="Google Shape;1513;p45"/>
          <p:cNvGrpSpPr/>
          <p:nvPr/>
        </p:nvGrpSpPr>
        <p:grpSpPr>
          <a:xfrm>
            <a:off x="1385503" y="2128981"/>
            <a:ext cx="1382022" cy="1237275"/>
            <a:chOff x="1670599" y="2690450"/>
            <a:chExt cx="1707675" cy="1528821"/>
          </a:xfrm>
        </p:grpSpPr>
        <p:sp>
          <p:nvSpPr>
            <p:cNvPr id="1514" name="Google Shape;1514;p45"/>
            <p:cNvSpPr/>
            <p:nvPr/>
          </p:nvSpPr>
          <p:spPr>
            <a:xfrm>
              <a:off x="2351954" y="2690450"/>
              <a:ext cx="995271" cy="683675"/>
            </a:xfrm>
            <a:custGeom>
              <a:avLst/>
              <a:gdLst/>
              <a:ahLst/>
              <a:cxnLst/>
              <a:rect l="l" t="t" r="r" b="b"/>
              <a:pathLst>
                <a:path w="23254" h="18101" extrusionOk="0">
                  <a:moveTo>
                    <a:pt x="16845" y="1"/>
                  </a:moveTo>
                  <a:cubicBezTo>
                    <a:pt x="9441" y="1"/>
                    <a:pt x="200" y="4141"/>
                    <a:pt x="1" y="10505"/>
                  </a:cubicBezTo>
                  <a:cubicBezTo>
                    <a:pt x="1" y="10778"/>
                    <a:pt x="4168" y="18101"/>
                    <a:pt x="7621" y="18101"/>
                  </a:cubicBezTo>
                  <a:lnTo>
                    <a:pt x="23254" y="18101"/>
                  </a:lnTo>
                  <a:lnTo>
                    <a:pt x="23254" y="8564"/>
                  </a:lnTo>
                  <a:cubicBezTo>
                    <a:pt x="23254" y="3837"/>
                    <a:pt x="21992" y="75"/>
                    <a:pt x="17158" y="3"/>
                  </a:cubicBezTo>
                  <a:cubicBezTo>
                    <a:pt x="17054" y="2"/>
                    <a:pt x="16949" y="1"/>
                    <a:pt x="16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5"/>
            <p:cNvSpPr/>
            <p:nvPr/>
          </p:nvSpPr>
          <p:spPr>
            <a:xfrm>
              <a:off x="2351954" y="2690450"/>
              <a:ext cx="995271" cy="683675"/>
            </a:xfrm>
            <a:custGeom>
              <a:avLst/>
              <a:gdLst/>
              <a:ahLst/>
              <a:cxnLst/>
              <a:rect l="l" t="t" r="r" b="b"/>
              <a:pathLst>
                <a:path w="23254" h="18101" extrusionOk="0">
                  <a:moveTo>
                    <a:pt x="16845" y="1"/>
                  </a:moveTo>
                  <a:cubicBezTo>
                    <a:pt x="9441" y="1"/>
                    <a:pt x="200" y="4141"/>
                    <a:pt x="1" y="10505"/>
                  </a:cubicBezTo>
                  <a:cubicBezTo>
                    <a:pt x="1" y="10778"/>
                    <a:pt x="4168" y="18101"/>
                    <a:pt x="7621" y="18101"/>
                  </a:cubicBezTo>
                  <a:lnTo>
                    <a:pt x="23254" y="18101"/>
                  </a:lnTo>
                  <a:lnTo>
                    <a:pt x="23254" y="8564"/>
                  </a:lnTo>
                  <a:cubicBezTo>
                    <a:pt x="23254" y="3837"/>
                    <a:pt x="21992" y="75"/>
                    <a:pt x="17158" y="3"/>
                  </a:cubicBezTo>
                  <a:cubicBezTo>
                    <a:pt x="17054" y="2"/>
                    <a:pt x="16949" y="1"/>
                    <a:pt x="16845" y="1"/>
                  </a:cubicBezTo>
                  <a:close/>
                </a:path>
              </a:pathLst>
            </a:custGeom>
            <a:solidFill>
              <a:srgbClr val="000000">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5"/>
            <p:cNvSpPr/>
            <p:nvPr/>
          </p:nvSpPr>
          <p:spPr>
            <a:xfrm>
              <a:off x="1670599" y="2690455"/>
              <a:ext cx="1439621" cy="1528816"/>
            </a:xfrm>
            <a:custGeom>
              <a:avLst/>
              <a:gdLst/>
              <a:ahLst/>
              <a:cxnLst/>
              <a:rect l="l" t="t" r="r" b="b"/>
              <a:pathLst>
                <a:path w="33636" h="35720" extrusionOk="0">
                  <a:moveTo>
                    <a:pt x="6882" y="0"/>
                  </a:moveTo>
                  <a:cubicBezTo>
                    <a:pt x="3418" y="0"/>
                    <a:pt x="1" y="3560"/>
                    <a:pt x="1" y="8573"/>
                  </a:cubicBezTo>
                  <a:lnTo>
                    <a:pt x="1" y="35719"/>
                  </a:lnTo>
                  <a:lnTo>
                    <a:pt x="27647" y="35719"/>
                  </a:lnTo>
                  <a:lnTo>
                    <a:pt x="27647" y="8573"/>
                  </a:lnTo>
                  <a:cubicBezTo>
                    <a:pt x="27647" y="298"/>
                    <a:pt x="33338" y="48"/>
                    <a:pt x="33636" y="12"/>
                  </a:cubicBezTo>
                  <a:cubicBezTo>
                    <a:pt x="33636" y="12"/>
                    <a:pt x="12597" y="0"/>
                    <a:pt x="6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5"/>
            <p:cNvSpPr/>
            <p:nvPr/>
          </p:nvSpPr>
          <p:spPr>
            <a:xfrm>
              <a:off x="2827866" y="2690455"/>
              <a:ext cx="550408" cy="1528816"/>
            </a:xfrm>
            <a:custGeom>
              <a:avLst/>
              <a:gdLst/>
              <a:ahLst/>
              <a:cxnLst/>
              <a:rect l="l" t="t" r="r" b="b"/>
              <a:pathLst>
                <a:path w="12860" h="35720" extrusionOk="0">
                  <a:moveTo>
                    <a:pt x="6347" y="0"/>
                  </a:moveTo>
                  <a:lnTo>
                    <a:pt x="6287" y="12"/>
                  </a:lnTo>
                  <a:cubicBezTo>
                    <a:pt x="5585" y="72"/>
                    <a:pt x="4215" y="203"/>
                    <a:pt x="2906" y="1251"/>
                  </a:cubicBezTo>
                  <a:cubicBezTo>
                    <a:pt x="977" y="2786"/>
                    <a:pt x="1" y="5346"/>
                    <a:pt x="1" y="8835"/>
                  </a:cubicBezTo>
                  <a:lnTo>
                    <a:pt x="1" y="35719"/>
                  </a:lnTo>
                  <a:lnTo>
                    <a:pt x="775" y="35719"/>
                  </a:lnTo>
                  <a:lnTo>
                    <a:pt x="775" y="8835"/>
                  </a:lnTo>
                  <a:cubicBezTo>
                    <a:pt x="775" y="1703"/>
                    <a:pt x="5049" y="893"/>
                    <a:pt x="6359" y="786"/>
                  </a:cubicBezTo>
                  <a:lnTo>
                    <a:pt x="6382" y="774"/>
                  </a:lnTo>
                  <a:cubicBezTo>
                    <a:pt x="10264" y="846"/>
                    <a:pt x="12086" y="3322"/>
                    <a:pt x="12086" y="8835"/>
                  </a:cubicBezTo>
                  <a:lnTo>
                    <a:pt x="12086" y="15990"/>
                  </a:lnTo>
                  <a:lnTo>
                    <a:pt x="12859" y="15990"/>
                  </a:lnTo>
                  <a:lnTo>
                    <a:pt x="12859" y="8835"/>
                  </a:lnTo>
                  <a:cubicBezTo>
                    <a:pt x="12859" y="2882"/>
                    <a:pt x="10728" y="72"/>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8" name="Google Shape;1518;p45"/>
          <p:cNvGrpSpPr/>
          <p:nvPr/>
        </p:nvGrpSpPr>
        <p:grpSpPr>
          <a:xfrm>
            <a:off x="932175" y="2811924"/>
            <a:ext cx="1382022" cy="1237275"/>
            <a:chOff x="1670599" y="2690450"/>
            <a:chExt cx="1707675" cy="1528821"/>
          </a:xfrm>
        </p:grpSpPr>
        <p:sp>
          <p:nvSpPr>
            <p:cNvPr id="1519" name="Google Shape;1519;p45"/>
            <p:cNvSpPr/>
            <p:nvPr/>
          </p:nvSpPr>
          <p:spPr>
            <a:xfrm>
              <a:off x="2351954" y="2690450"/>
              <a:ext cx="995271" cy="683675"/>
            </a:xfrm>
            <a:custGeom>
              <a:avLst/>
              <a:gdLst/>
              <a:ahLst/>
              <a:cxnLst/>
              <a:rect l="l" t="t" r="r" b="b"/>
              <a:pathLst>
                <a:path w="23254" h="18101" extrusionOk="0">
                  <a:moveTo>
                    <a:pt x="16845" y="1"/>
                  </a:moveTo>
                  <a:cubicBezTo>
                    <a:pt x="9441" y="1"/>
                    <a:pt x="200" y="4141"/>
                    <a:pt x="1" y="10505"/>
                  </a:cubicBezTo>
                  <a:cubicBezTo>
                    <a:pt x="1" y="10778"/>
                    <a:pt x="4168" y="18101"/>
                    <a:pt x="7621" y="18101"/>
                  </a:cubicBezTo>
                  <a:lnTo>
                    <a:pt x="23254" y="18101"/>
                  </a:lnTo>
                  <a:lnTo>
                    <a:pt x="23254" y="8564"/>
                  </a:lnTo>
                  <a:cubicBezTo>
                    <a:pt x="23254" y="3837"/>
                    <a:pt x="21992" y="75"/>
                    <a:pt x="17158" y="3"/>
                  </a:cubicBezTo>
                  <a:cubicBezTo>
                    <a:pt x="17054" y="2"/>
                    <a:pt x="16949" y="1"/>
                    <a:pt x="16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5"/>
            <p:cNvSpPr/>
            <p:nvPr/>
          </p:nvSpPr>
          <p:spPr>
            <a:xfrm>
              <a:off x="2351954" y="2690450"/>
              <a:ext cx="995271" cy="683675"/>
            </a:xfrm>
            <a:custGeom>
              <a:avLst/>
              <a:gdLst/>
              <a:ahLst/>
              <a:cxnLst/>
              <a:rect l="l" t="t" r="r" b="b"/>
              <a:pathLst>
                <a:path w="23254" h="18101" extrusionOk="0">
                  <a:moveTo>
                    <a:pt x="16845" y="1"/>
                  </a:moveTo>
                  <a:cubicBezTo>
                    <a:pt x="9441" y="1"/>
                    <a:pt x="200" y="4141"/>
                    <a:pt x="1" y="10505"/>
                  </a:cubicBezTo>
                  <a:cubicBezTo>
                    <a:pt x="1" y="10778"/>
                    <a:pt x="4168" y="18101"/>
                    <a:pt x="7621" y="18101"/>
                  </a:cubicBezTo>
                  <a:lnTo>
                    <a:pt x="23254" y="18101"/>
                  </a:lnTo>
                  <a:lnTo>
                    <a:pt x="23254" y="8564"/>
                  </a:lnTo>
                  <a:cubicBezTo>
                    <a:pt x="23254" y="3837"/>
                    <a:pt x="21992" y="75"/>
                    <a:pt x="17158" y="3"/>
                  </a:cubicBezTo>
                  <a:cubicBezTo>
                    <a:pt x="17054" y="2"/>
                    <a:pt x="16949" y="1"/>
                    <a:pt x="16845" y="1"/>
                  </a:cubicBezTo>
                  <a:close/>
                </a:path>
              </a:pathLst>
            </a:custGeom>
            <a:solidFill>
              <a:srgbClr val="000000">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5"/>
            <p:cNvSpPr/>
            <p:nvPr/>
          </p:nvSpPr>
          <p:spPr>
            <a:xfrm>
              <a:off x="1670599" y="2690455"/>
              <a:ext cx="1439621" cy="1528816"/>
            </a:xfrm>
            <a:custGeom>
              <a:avLst/>
              <a:gdLst/>
              <a:ahLst/>
              <a:cxnLst/>
              <a:rect l="l" t="t" r="r" b="b"/>
              <a:pathLst>
                <a:path w="33636" h="35720" extrusionOk="0">
                  <a:moveTo>
                    <a:pt x="6882" y="0"/>
                  </a:moveTo>
                  <a:cubicBezTo>
                    <a:pt x="3418" y="0"/>
                    <a:pt x="1" y="3560"/>
                    <a:pt x="1" y="8573"/>
                  </a:cubicBezTo>
                  <a:lnTo>
                    <a:pt x="1" y="35719"/>
                  </a:lnTo>
                  <a:lnTo>
                    <a:pt x="27647" y="35719"/>
                  </a:lnTo>
                  <a:lnTo>
                    <a:pt x="27647" y="8573"/>
                  </a:lnTo>
                  <a:cubicBezTo>
                    <a:pt x="27647" y="298"/>
                    <a:pt x="33338" y="48"/>
                    <a:pt x="33636" y="12"/>
                  </a:cubicBezTo>
                  <a:cubicBezTo>
                    <a:pt x="33636" y="12"/>
                    <a:pt x="12597" y="0"/>
                    <a:pt x="6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5"/>
            <p:cNvSpPr/>
            <p:nvPr/>
          </p:nvSpPr>
          <p:spPr>
            <a:xfrm>
              <a:off x="2827866" y="2690455"/>
              <a:ext cx="550408" cy="1528816"/>
            </a:xfrm>
            <a:custGeom>
              <a:avLst/>
              <a:gdLst/>
              <a:ahLst/>
              <a:cxnLst/>
              <a:rect l="l" t="t" r="r" b="b"/>
              <a:pathLst>
                <a:path w="12860" h="35720" extrusionOk="0">
                  <a:moveTo>
                    <a:pt x="6347" y="0"/>
                  </a:moveTo>
                  <a:lnTo>
                    <a:pt x="6287" y="12"/>
                  </a:lnTo>
                  <a:cubicBezTo>
                    <a:pt x="5585" y="72"/>
                    <a:pt x="4215" y="203"/>
                    <a:pt x="2906" y="1251"/>
                  </a:cubicBezTo>
                  <a:cubicBezTo>
                    <a:pt x="977" y="2786"/>
                    <a:pt x="1" y="5346"/>
                    <a:pt x="1" y="8835"/>
                  </a:cubicBezTo>
                  <a:lnTo>
                    <a:pt x="1" y="35719"/>
                  </a:lnTo>
                  <a:lnTo>
                    <a:pt x="775" y="35719"/>
                  </a:lnTo>
                  <a:lnTo>
                    <a:pt x="775" y="8835"/>
                  </a:lnTo>
                  <a:cubicBezTo>
                    <a:pt x="775" y="1703"/>
                    <a:pt x="5049" y="893"/>
                    <a:pt x="6359" y="786"/>
                  </a:cubicBezTo>
                  <a:lnTo>
                    <a:pt x="6382" y="774"/>
                  </a:lnTo>
                  <a:cubicBezTo>
                    <a:pt x="10264" y="846"/>
                    <a:pt x="12086" y="3322"/>
                    <a:pt x="12086" y="8835"/>
                  </a:cubicBezTo>
                  <a:lnTo>
                    <a:pt x="12086" y="15990"/>
                  </a:lnTo>
                  <a:lnTo>
                    <a:pt x="12859" y="15990"/>
                  </a:lnTo>
                  <a:lnTo>
                    <a:pt x="12859" y="8835"/>
                  </a:lnTo>
                  <a:cubicBezTo>
                    <a:pt x="12859" y="2882"/>
                    <a:pt x="10728" y="72"/>
                    <a:pt x="63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45"/>
          <p:cNvGrpSpPr/>
          <p:nvPr/>
        </p:nvGrpSpPr>
        <p:grpSpPr>
          <a:xfrm>
            <a:off x="478948" y="3495514"/>
            <a:ext cx="1382022" cy="1237275"/>
            <a:chOff x="1670599" y="2690450"/>
            <a:chExt cx="1707675" cy="1528821"/>
          </a:xfrm>
        </p:grpSpPr>
        <p:sp>
          <p:nvSpPr>
            <p:cNvPr id="1524" name="Google Shape;1524;p45"/>
            <p:cNvSpPr/>
            <p:nvPr/>
          </p:nvSpPr>
          <p:spPr>
            <a:xfrm>
              <a:off x="2351954" y="2690450"/>
              <a:ext cx="995271" cy="683675"/>
            </a:xfrm>
            <a:custGeom>
              <a:avLst/>
              <a:gdLst/>
              <a:ahLst/>
              <a:cxnLst/>
              <a:rect l="l" t="t" r="r" b="b"/>
              <a:pathLst>
                <a:path w="23254" h="18101" extrusionOk="0">
                  <a:moveTo>
                    <a:pt x="16845" y="1"/>
                  </a:moveTo>
                  <a:cubicBezTo>
                    <a:pt x="9441" y="1"/>
                    <a:pt x="200" y="4141"/>
                    <a:pt x="1" y="10505"/>
                  </a:cubicBezTo>
                  <a:cubicBezTo>
                    <a:pt x="1" y="10778"/>
                    <a:pt x="4168" y="18101"/>
                    <a:pt x="7621" y="18101"/>
                  </a:cubicBezTo>
                  <a:lnTo>
                    <a:pt x="23254" y="18101"/>
                  </a:lnTo>
                  <a:lnTo>
                    <a:pt x="23254" y="8564"/>
                  </a:lnTo>
                  <a:cubicBezTo>
                    <a:pt x="23254" y="3837"/>
                    <a:pt x="21992" y="75"/>
                    <a:pt x="17158" y="3"/>
                  </a:cubicBezTo>
                  <a:cubicBezTo>
                    <a:pt x="17054" y="2"/>
                    <a:pt x="16949" y="1"/>
                    <a:pt x="16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5"/>
            <p:cNvSpPr/>
            <p:nvPr/>
          </p:nvSpPr>
          <p:spPr>
            <a:xfrm>
              <a:off x="2351954" y="2690450"/>
              <a:ext cx="995271" cy="683675"/>
            </a:xfrm>
            <a:custGeom>
              <a:avLst/>
              <a:gdLst/>
              <a:ahLst/>
              <a:cxnLst/>
              <a:rect l="l" t="t" r="r" b="b"/>
              <a:pathLst>
                <a:path w="23254" h="18101" extrusionOk="0">
                  <a:moveTo>
                    <a:pt x="16845" y="1"/>
                  </a:moveTo>
                  <a:cubicBezTo>
                    <a:pt x="9441" y="1"/>
                    <a:pt x="200" y="4141"/>
                    <a:pt x="1" y="10505"/>
                  </a:cubicBezTo>
                  <a:cubicBezTo>
                    <a:pt x="1" y="10778"/>
                    <a:pt x="4168" y="18101"/>
                    <a:pt x="7621" y="18101"/>
                  </a:cubicBezTo>
                  <a:lnTo>
                    <a:pt x="23254" y="18101"/>
                  </a:lnTo>
                  <a:lnTo>
                    <a:pt x="23254" y="8564"/>
                  </a:lnTo>
                  <a:cubicBezTo>
                    <a:pt x="23254" y="3837"/>
                    <a:pt x="21992" y="75"/>
                    <a:pt x="17158" y="3"/>
                  </a:cubicBezTo>
                  <a:cubicBezTo>
                    <a:pt x="17054" y="2"/>
                    <a:pt x="16949" y="1"/>
                    <a:pt x="16845" y="1"/>
                  </a:cubicBezTo>
                  <a:close/>
                </a:path>
              </a:pathLst>
            </a:custGeom>
            <a:solidFill>
              <a:srgbClr val="000000">
                <a:alpha val="42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5"/>
            <p:cNvSpPr/>
            <p:nvPr/>
          </p:nvSpPr>
          <p:spPr>
            <a:xfrm>
              <a:off x="1670599" y="2690455"/>
              <a:ext cx="1439621" cy="1528816"/>
            </a:xfrm>
            <a:custGeom>
              <a:avLst/>
              <a:gdLst/>
              <a:ahLst/>
              <a:cxnLst/>
              <a:rect l="l" t="t" r="r" b="b"/>
              <a:pathLst>
                <a:path w="33636" h="35720" extrusionOk="0">
                  <a:moveTo>
                    <a:pt x="6882" y="0"/>
                  </a:moveTo>
                  <a:cubicBezTo>
                    <a:pt x="3418" y="0"/>
                    <a:pt x="1" y="3560"/>
                    <a:pt x="1" y="8573"/>
                  </a:cubicBezTo>
                  <a:lnTo>
                    <a:pt x="1" y="35719"/>
                  </a:lnTo>
                  <a:lnTo>
                    <a:pt x="27647" y="35719"/>
                  </a:lnTo>
                  <a:lnTo>
                    <a:pt x="27647" y="8573"/>
                  </a:lnTo>
                  <a:cubicBezTo>
                    <a:pt x="27647" y="298"/>
                    <a:pt x="33338" y="48"/>
                    <a:pt x="33636" y="12"/>
                  </a:cubicBezTo>
                  <a:cubicBezTo>
                    <a:pt x="33636" y="12"/>
                    <a:pt x="12597" y="0"/>
                    <a:pt x="68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5"/>
            <p:cNvSpPr/>
            <p:nvPr/>
          </p:nvSpPr>
          <p:spPr>
            <a:xfrm>
              <a:off x="2827866" y="2690455"/>
              <a:ext cx="550408" cy="1528816"/>
            </a:xfrm>
            <a:custGeom>
              <a:avLst/>
              <a:gdLst/>
              <a:ahLst/>
              <a:cxnLst/>
              <a:rect l="l" t="t" r="r" b="b"/>
              <a:pathLst>
                <a:path w="12860" h="35720" extrusionOk="0">
                  <a:moveTo>
                    <a:pt x="6347" y="0"/>
                  </a:moveTo>
                  <a:lnTo>
                    <a:pt x="6287" y="12"/>
                  </a:lnTo>
                  <a:cubicBezTo>
                    <a:pt x="5585" y="72"/>
                    <a:pt x="4215" y="203"/>
                    <a:pt x="2906" y="1251"/>
                  </a:cubicBezTo>
                  <a:cubicBezTo>
                    <a:pt x="977" y="2786"/>
                    <a:pt x="1" y="5346"/>
                    <a:pt x="1" y="8835"/>
                  </a:cubicBezTo>
                  <a:lnTo>
                    <a:pt x="1" y="35719"/>
                  </a:lnTo>
                  <a:lnTo>
                    <a:pt x="775" y="35719"/>
                  </a:lnTo>
                  <a:lnTo>
                    <a:pt x="775" y="8835"/>
                  </a:lnTo>
                  <a:cubicBezTo>
                    <a:pt x="775" y="1703"/>
                    <a:pt x="5049" y="893"/>
                    <a:pt x="6359" y="786"/>
                  </a:cubicBezTo>
                  <a:lnTo>
                    <a:pt x="6382" y="774"/>
                  </a:lnTo>
                  <a:cubicBezTo>
                    <a:pt x="10264" y="846"/>
                    <a:pt x="12086" y="3322"/>
                    <a:pt x="12086" y="8835"/>
                  </a:cubicBezTo>
                  <a:lnTo>
                    <a:pt x="12086" y="15990"/>
                  </a:lnTo>
                  <a:lnTo>
                    <a:pt x="12859" y="15990"/>
                  </a:lnTo>
                  <a:lnTo>
                    <a:pt x="12859" y="8835"/>
                  </a:lnTo>
                  <a:cubicBezTo>
                    <a:pt x="12859" y="2882"/>
                    <a:pt x="10728" y="72"/>
                    <a:pt x="6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p:cNvGrpSpPr/>
          <p:nvPr/>
        </p:nvGrpSpPr>
        <p:grpSpPr>
          <a:xfrm>
            <a:off x="1622199" y="1415325"/>
            <a:ext cx="7064601" cy="3317268"/>
            <a:chOff x="1622199" y="1415325"/>
            <a:chExt cx="7064601" cy="3317268"/>
          </a:xfrm>
        </p:grpSpPr>
        <p:grpSp>
          <p:nvGrpSpPr>
            <p:cNvPr id="2" name="Group 1"/>
            <p:cNvGrpSpPr/>
            <p:nvPr/>
          </p:nvGrpSpPr>
          <p:grpSpPr>
            <a:xfrm>
              <a:off x="3573399" y="1415325"/>
              <a:ext cx="5113401" cy="481200"/>
              <a:chOff x="3573399" y="1415325"/>
              <a:chExt cx="5113401" cy="481200"/>
            </a:xfrm>
          </p:grpSpPr>
          <p:sp>
            <p:nvSpPr>
              <p:cNvPr id="1530" name="Google Shape;1530;p45"/>
              <p:cNvSpPr txBox="1"/>
              <p:nvPr/>
            </p:nvSpPr>
            <p:spPr>
              <a:xfrm>
                <a:off x="3814853" y="1415325"/>
                <a:ext cx="4871947" cy="481200"/>
              </a:xfrm>
              <a:prstGeom prst="rect">
                <a:avLst/>
              </a:prstGeom>
              <a:noFill/>
              <a:ln>
                <a:noFill/>
              </a:ln>
            </p:spPr>
            <p:txBody>
              <a:bodyPr spcFirstLastPara="1" wrap="square" lIns="91425" tIns="91425" rIns="91425" bIns="91425" anchor="ctr" anchorCtr="0">
                <a:noAutofit/>
              </a:bodyPr>
              <a:lstStyle/>
              <a:p>
                <a:pPr lvl="0" algn="r" rtl="1"/>
                <a:r>
                  <a:rPr lang="ar-SA" sz="1050" b="1" dirty="0"/>
                  <a:t>هي سوق للمزادات حيث يقوم السماسرة والمتخصصون بشراء وبيع الأوراق المالية للناس من خلال مطابقة أعلى سعر للمزايدة مع أدنى سعر بيع، على عكس البورصات الإلكترونية الأخرى، فإن بورصة نيويورك لديها أرضية تداول فعلية في نيويورك</a:t>
                </a:r>
                <a:endParaRPr sz="1050" b="1" dirty="0">
                  <a:latin typeface="Roboto"/>
                  <a:ea typeface="Roboto"/>
                  <a:cs typeface="Roboto"/>
                  <a:sym typeface="Roboto"/>
                </a:endParaRPr>
              </a:p>
            </p:txBody>
          </p:sp>
          <p:sp>
            <p:nvSpPr>
              <p:cNvPr id="1543" name="Google Shape;1543;p45"/>
              <p:cNvSpPr/>
              <p:nvPr/>
            </p:nvSpPr>
            <p:spPr>
              <a:xfrm rot="10800000">
                <a:off x="3573399" y="1584213"/>
                <a:ext cx="183000" cy="143400"/>
              </a:xfrm>
              <a:prstGeom prst="chevron">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p:cNvGrpSpPr/>
            <p:nvPr/>
          </p:nvGrpSpPr>
          <p:grpSpPr>
            <a:xfrm>
              <a:off x="3056499" y="2099328"/>
              <a:ext cx="5630301" cy="481200"/>
              <a:chOff x="3056499" y="2099328"/>
              <a:chExt cx="5630301" cy="481200"/>
            </a:xfrm>
          </p:grpSpPr>
          <p:sp>
            <p:nvSpPr>
              <p:cNvPr id="1533" name="Google Shape;1533;p45"/>
              <p:cNvSpPr txBox="1"/>
              <p:nvPr/>
            </p:nvSpPr>
            <p:spPr>
              <a:xfrm>
                <a:off x="3814853" y="2099328"/>
                <a:ext cx="4871947" cy="481200"/>
              </a:xfrm>
              <a:prstGeom prst="rect">
                <a:avLst/>
              </a:prstGeom>
              <a:noFill/>
              <a:ln>
                <a:noFill/>
              </a:ln>
            </p:spPr>
            <p:txBody>
              <a:bodyPr spcFirstLastPara="1" wrap="square" lIns="91425" tIns="91425" rIns="91425" bIns="91425" anchor="ctr" anchorCtr="0">
                <a:noAutofit/>
              </a:bodyPr>
              <a:lstStyle/>
              <a:p>
                <a:pPr lvl="0" algn="r" rtl="1"/>
                <a:r>
                  <a:rPr lang="ar-SA" sz="1050" b="1" dirty="0"/>
                  <a:t>تحتفظ بأرضية تداول فعلية، على الرغم من أن العديد من المعاملات تتم في مركز البيانات الخاص</a:t>
                </a:r>
                <a:r>
                  <a:rPr lang="en-US" sz="1050" b="1" dirty="0"/>
                  <a:t/>
                </a:r>
                <a:br>
                  <a:rPr lang="en-US" sz="1050" b="1" dirty="0"/>
                </a:br>
                <a:r>
                  <a:rPr lang="ar-SA" sz="1050" b="1" dirty="0"/>
                  <a:t>بها، عكس بعض البورصات التي ليس لها أرضية تداول فعلية وتعمل من خلال التداول المباشر بين المستثمرين وصناع السوق</a:t>
                </a:r>
                <a:endParaRPr sz="1050" b="1" dirty="0">
                  <a:latin typeface="Roboto"/>
                  <a:ea typeface="Roboto"/>
                  <a:cs typeface="Roboto"/>
                  <a:sym typeface="Roboto"/>
                </a:endParaRPr>
              </a:p>
            </p:txBody>
          </p:sp>
          <p:grpSp>
            <p:nvGrpSpPr>
              <p:cNvPr id="1544" name="Google Shape;1544;p45"/>
              <p:cNvGrpSpPr/>
              <p:nvPr/>
            </p:nvGrpSpPr>
            <p:grpSpPr>
              <a:xfrm>
                <a:off x="3056499" y="2268213"/>
                <a:ext cx="699900" cy="143400"/>
                <a:chOff x="3625200" y="2268213"/>
                <a:chExt cx="699900" cy="143400"/>
              </a:xfrm>
            </p:grpSpPr>
            <p:sp>
              <p:nvSpPr>
                <p:cNvPr id="1545" name="Google Shape;1545;p45"/>
                <p:cNvSpPr/>
                <p:nvPr/>
              </p:nvSpPr>
              <p:spPr>
                <a:xfrm rot="10800000">
                  <a:off x="4142100" y="2268213"/>
                  <a:ext cx="183000" cy="143400"/>
                </a:xfrm>
                <a:prstGeom prst="chevron">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6" name="Google Shape;1546;p45"/>
                <p:cNvCxnSpPr>
                  <a:stCxn id="1545" idx="3"/>
                </p:cNvCxnSpPr>
                <p:nvPr/>
              </p:nvCxnSpPr>
              <p:spPr>
                <a:xfrm rot="10800000">
                  <a:off x="3625200" y="2339913"/>
                  <a:ext cx="516900" cy="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4" name="Group 3"/>
            <p:cNvGrpSpPr/>
            <p:nvPr/>
          </p:nvGrpSpPr>
          <p:grpSpPr>
            <a:xfrm>
              <a:off x="2502699" y="2783337"/>
              <a:ext cx="6184101" cy="481200"/>
              <a:chOff x="2502699" y="2783337"/>
              <a:chExt cx="6184101" cy="481200"/>
            </a:xfrm>
          </p:grpSpPr>
          <p:sp>
            <p:nvSpPr>
              <p:cNvPr id="1536" name="Google Shape;1536;p45"/>
              <p:cNvSpPr txBox="1"/>
              <p:nvPr/>
            </p:nvSpPr>
            <p:spPr>
              <a:xfrm>
                <a:off x="3814853" y="2783337"/>
                <a:ext cx="4871947" cy="481200"/>
              </a:xfrm>
              <a:prstGeom prst="rect">
                <a:avLst/>
              </a:prstGeom>
              <a:noFill/>
              <a:ln>
                <a:noFill/>
              </a:ln>
            </p:spPr>
            <p:txBody>
              <a:bodyPr spcFirstLastPara="1" wrap="square" lIns="91425" tIns="91425" rIns="91425" bIns="91425" anchor="ctr" anchorCtr="0">
                <a:noAutofit/>
              </a:bodyPr>
              <a:lstStyle/>
              <a:p>
                <a:pPr lvl="0" algn="r" rtl="1"/>
                <a:r>
                  <a:rPr lang="ar-SA" sz="1050" b="1" dirty="0"/>
                  <a:t>أنواع الأسهم التي يتم تداولها في بورصة نيويورك مستقرة وراسخة</a:t>
                </a:r>
                <a:endParaRPr sz="1050" b="1" dirty="0">
                  <a:latin typeface="Roboto"/>
                  <a:ea typeface="Roboto"/>
                  <a:cs typeface="Roboto"/>
                  <a:sym typeface="Roboto"/>
                </a:endParaRPr>
              </a:p>
            </p:txBody>
          </p:sp>
          <p:grpSp>
            <p:nvGrpSpPr>
              <p:cNvPr id="1547" name="Google Shape;1547;p45"/>
              <p:cNvGrpSpPr/>
              <p:nvPr/>
            </p:nvGrpSpPr>
            <p:grpSpPr>
              <a:xfrm>
                <a:off x="2502699" y="2952225"/>
                <a:ext cx="1253700" cy="143400"/>
                <a:chOff x="3071400" y="2952225"/>
                <a:chExt cx="1253700" cy="143400"/>
              </a:xfrm>
            </p:grpSpPr>
            <p:sp>
              <p:nvSpPr>
                <p:cNvPr id="1548" name="Google Shape;1548;p45"/>
                <p:cNvSpPr/>
                <p:nvPr/>
              </p:nvSpPr>
              <p:spPr>
                <a:xfrm rot="10800000">
                  <a:off x="4142100" y="2952225"/>
                  <a:ext cx="183000" cy="143400"/>
                </a:xfrm>
                <a:prstGeom prst="chevron">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9" name="Google Shape;1549;p45"/>
                <p:cNvCxnSpPr/>
                <p:nvPr/>
              </p:nvCxnSpPr>
              <p:spPr>
                <a:xfrm rot="10800000">
                  <a:off x="3071400" y="3023913"/>
                  <a:ext cx="1070700" cy="0"/>
                </a:xfrm>
                <a:prstGeom prst="straightConnector1">
                  <a:avLst/>
                </a:prstGeom>
                <a:noFill/>
                <a:ln w="9525" cap="flat" cmpd="sng">
                  <a:solidFill>
                    <a:schemeClr val="accent3"/>
                  </a:solidFill>
                  <a:prstDash val="solid"/>
                  <a:round/>
                  <a:headEnd type="none" w="med" len="med"/>
                  <a:tailEnd type="none" w="med" len="med"/>
                </a:ln>
              </p:spPr>
            </p:cxnSp>
          </p:grpSp>
        </p:grpSp>
        <p:grpSp>
          <p:nvGrpSpPr>
            <p:cNvPr id="5" name="Group 4"/>
            <p:cNvGrpSpPr/>
            <p:nvPr/>
          </p:nvGrpSpPr>
          <p:grpSpPr>
            <a:xfrm>
              <a:off x="2067399" y="3364577"/>
              <a:ext cx="6619401" cy="582841"/>
              <a:chOff x="2067399" y="3364577"/>
              <a:chExt cx="6619401" cy="582841"/>
            </a:xfrm>
          </p:grpSpPr>
          <p:sp>
            <p:nvSpPr>
              <p:cNvPr id="1539" name="Google Shape;1539;p45"/>
              <p:cNvSpPr txBox="1"/>
              <p:nvPr/>
            </p:nvSpPr>
            <p:spPr>
              <a:xfrm>
                <a:off x="3814853" y="3364577"/>
                <a:ext cx="4871947" cy="582841"/>
              </a:xfrm>
              <a:prstGeom prst="rect">
                <a:avLst/>
              </a:prstGeom>
              <a:noFill/>
              <a:ln>
                <a:noFill/>
              </a:ln>
            </p:spPr>
            <p:txBody>
              <a:bodyPr spcFirstLastPara="1" wrap="square" lIns="91425" tIns="91425" rIns="91425" bIns="91425" anchor="ctr" anchorCtr="0">
                <a:noAutofit/>
              </a:bodyPr>
              <a:lstStyle/>
              <a:p>
                <a:pPr lvl="0" algn="r"/>
                <a:r>
                  <a:rPr lang="ar-SA" sz="1050" b="1" dirty="0"/>
                  <a:t>تفرض بورصة نيويورك رسوما </a:t>
                </a:r>
                <a:r>
                  <a:rPr lang="ar-DZ" sz="1050" b="1" dirty="0"/>
                  <a:t>أ</a:t>
                </a:r>
                <a:r>
                  <a:rPr lang="ar-SA" sz="1050" b="1" dirty="0" smtClean="0"/>
                  <a:t>على </a:t>
                </a:r>
                <a:r>
                  <a:rPr lang="ar-SA" sz="1050" b="1" dirty="0"/>
                  <a:t>للاكتتاب العام الجديد ورسوم سنوية أعلى نسبة إلى البورصات الأخرى؛ رغم ذلك تسعى الكثير من الشركات الناشئة لطرح اكتتاباتها العامة الأولية في بورصة نيويورك من أجل الحصول على هيبة تداول أسهمها جنبا لجنب مع الشركات العالمية الكبرى</a:t>
                </a:r>
                <a:endParaRPr sz="1050" b="1" dirty="0">
                  <a:latin typeface="Roboto"/>
                  <a:ea typeface="Roboto"/>
                  <a:cs typeface="Roboto"/>
                  <a:sym typeface="Roboto"/>
                </a:endParaRPr>
              </a:p>
            </p:txBody>
          </p:sp>
          <p:grpSp>
            <p:nvGrpSpPr>
              <p:cNvPr id="1550" name="Google Shape;1550;p45"/>
              <p:cNvGrpSpPr/>
              <p:nvPr/>
            </p:nvGrpSpPr>
            <p:grpSpPr>
              <a:xfrm>
                <a:off x="2067399" y="3635713"/>
                <a:ext cx="1689000" cy="143400"/>
                <a:chOff x="2636100" y="3635713"/>
                <a:chExt cx="1689000" cy="143400"/>
              </a:xfrm>
            </p:grpSpPr>
            <p:sp>
              <p:nvSpPr>
                <p:cNvPr id="1551" name="Google Shape;1551;p45"/>
                <p:cNvSpPr/>
                <p:nvPr/>
              </p:nvSpPr>
              <p:spPr>
                <a:xfrm rot="10800000">
                  <a:off x="4142100" y="3635713"/>
                  <a:ext cx="183000" cy="143400"/>
                </a:xfrm>
                <a:prstGeom prst="chevron">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52" name="Google Shape;1552;p45"/>
                <p:cNvCxnSpPr/>
                <p:nvPr/>
              </p:nvCxnSpPr>
              <p:spPr>
                <a:xfrm rot="10800000">
                  <a:off x="2636100" y="3707413"/>
                  <a:ext cx="1506000" cy="0"/>
                </a:xfrm>
                <a:prstGeom prst="straightConnector1">
                  <a:avLst/>
                </a:prstGeom>
                <a:noFill/>
                <a:ln w="9525" cap="flat" cmpd="sng">
                  <a:solidFill>
                    <a:schemeClr val="accent2"/>
                  </a:solidFill>
                  <a:prstDash val="solid"/>
                  <a:round/>
                  <a:headEnd type="none" w="med" len="med"/>
                  <a:tailEnd type="none" w="med" len="med"/>
                </a:ln>
              </p:spPr>
            </p:cxnSp>
          </p:grpSp>
        </p:grpSp>
        <p:grpSp>
          <p:nvGrpSpPr>
            <p:cNvPr id="6" name="Group 5"/>
            <p:cNvGrpSpPr/>
            <p:nvPr/>
          </p:nvGrpSpPr>
          <p:grpSpPr>
            <a:xfrm>
              <a:off x="1622199" y="4047458"/>
              <a:ext cx="7064601" cy="685135"/>
              <a:chOff x="1622199" y="4047458"/>
              <a:chExt cx="7064601" cy="685135"/>
            </a:xfrm>
          </p:grpSpPr>
          <p:sp>
            <p:nvSpPr>
              <p:cNvPr id="1542" name="Google Shape;1542;p45"/>
              <p:cNvSpPr txBox="1"/>
              <p:nvPr/>
            </p:nvSpPr>
            <p:spPr>
              <a:xfrm>
                <a:off x="3814853" y="4047458"/>
                <a:ext cx="4871947" cy="685135"/>
              </a:xfrm>
              <a:prstGeom prst="rect">
                <a:avLst/>
              </a:prstGeom>
              <a:noFill/>
              <a:ln>
                <a:noFill/>
              </a:ln>
            </p:spPr>
            <p:txBody>
              <a:bodyPr spcFirstLastPara="1" wrap="square" lIns="91425" tIns="91425" rIns="91425" bIns="91425" anchor="ctr" anchorCtr="0">
                <a:noAutofit/>
              </a:bodyPr>
              <a:lstStyle/>
              <a:p>
                <a:pPr lvl="0" algn="r" rtl="1"/>
                <a:r>
                  <a:rPr lang="ar-SA" sz="1050" b="1" dirty="0"/>
                  <a:t>معظم المستثمرين ليسوا أعضاء في بورصة نيويورك، ولكن العديد من شركات الوساطة تسمح لهم بالاستثمار في الأسهم. عندما يقوم عميل سمسرة بإجراء عملية تداول لسهم مدرج في بورصة نيويورك، تقوم شركة السمسرة بترحيل الأمر إلى عمليات تداولها في بورصة نيويورك وبعد ذلك تقوم شركة الوساطة بتنفيذ الصفقة واتباع تعليمات العميل في ذلك</a:t>
                </a:r>
                <a:endParaRPr sz="1050" b="1" dirty="0">
                  <a:latin typeface="Roboto"/>
                  <a:ea typeface="Roboto"/>
                  <a:cs typeface="Roboto"/>
                  <a:sym typeface="Roboto"/>
                </a:endParaRPr>
              </a:p>
            </p:txBody>
          </p:sp>
          <p:grpSp>
            <p:nvGrpSpPr>
              <p:cNvPr id="1553" name="Google Shape;1553;p45"/>
              <p:cNvGrpSpPr/>
              <p:nvPr/>
            </p:nvGrpSpPr>
            <p:grpSpPr>
              <a:xfrm>
                <a:off x="1622199" y="4319206"/>
                <a:ext cx="2134200" cy="143400"/>
                <a:chOff x="2190900" y="4319206"/>
                <a:chExt cx="2134200" cy="143400"/>
              </a:xfrm>
            </p:grpSpPr>
            <p:sp>
              <p:nvSpPr>
                <p:cNvPr id="1554" name="Google Shape;1554;p45"/>
                <p:cNvSpPr/>
                <p:nvPr/>
              </p:nvSpPr>
              <p:spPr>
                <a:xfrm rot="10800000">
                  <a:off x="4142100" y="4319206"/>
                  <a:ext cx="183000" cy="1434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55" name="Google Shape;1555;p45"/>
                <p:cNvCxnSpPr/>
                <p:nvPr/>
              </p:nvCxnSpPr>
              <p:spPr>
                <a:xfrm rot="10800000">
                  <a:off x="2190900" y="4391963"/>
                  <a:ext cx="1951200" cy="0"/>
                </a:xfrm>
                <a:prstGeom prst="straightConnector1">
                  <a:avLst/>
                </a:prstGeom>
                <a:noFill/>
                <a:ln w="9525" cap="flat" cmpd="sng">
                  <a:solidFill>
                    <a:schemeClr val="accent1"/>
                  </a:solidFill>
                  <a:prstDash val="solid"/>
                  <a:round/>
                  <a:headEnd type="none" w="med" len="med"/>
                  <a:tailEnd type="none" w="med" len="med"/>
                </a:ln>
              </p:spPr>
            </p:cxn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23"/>
                                        </p:tgtEl>
                                        <p:attrNameLst>
                                          <p:attrName>style.visibility</p:attrName>
                                        </p:attrNameLst>
                                      </p:cBhvr>
                                      <p:to>
                                        <p:strVal val="visible"/>
                                      </p:to>
                                    </p:set>
                                    <p:animEffect transition="in" filter="fade">
                                      <p:cBhvr>
                                        <p:cTn id="7" dur="500"/>
                                        <p:tgtEl>
                                          <p:spTgt spid="15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18"/>
                                        </p:tgtEl>
                                        <p:attrNameLst>
                                          <p:attrName>style.visibility</p:attrName>
                                        </p:attrNameLst>
                                      </p:cBhvr>
                                      <p:to>
                                        <p:strVal val="visible"/>
                                      </p:to>
                                    </p:set>
                                    <p:animEffect transition="in" filter="fade">
                                      <p:cBhvr>
                                        <p:cTn id="11" dur="250"/>
                                        <p:tgtEl>
                                          <p:spTgt spid="1518"/>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1513"/>
                                        </p:tgtEl>
                                        <p:attrNameLst>
                                          <p:attrName>style.visibility</p:attrName>
                                        </p:attrNameLst>
                                      </p:cBhvr>
                                      <p:to>
                                        <p:strVal val="visible"/>
                                      </p:to>
                                    </p:set>
                                    <p:animEffect transition="in" filter="fade">
                                      <p:cBhvr>
                                        <p:cTn id="15" dur="250"/>
                                        <p:tgtEl>
                                          <p:spTgt spid="1513"/>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508"/>
                                        </p:tgtEl>
                                        <p:attrNameLst>
                                          <p:attrName>style.visibility</p:attrName>
                                        </p:attrNameLst>
                                      </p:cBhvr>
                                      <p:to>
                                        <p:strVal val="visible"/>
                                      </p:to>
                                    </p:set>
                                    <p:animEffect transition="in" filter="fade">
                                      <p:cBhvr>
                                        <p:cTn id="19" dur="250"/>
                                        <p:tgtEl>
                                          <p:spTgt spid="150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1507"/>
                                        </p:tgtEl>
                                        <p:attrNameLst>
                                          <p:attrName>style.visibility</p:attrName>
                                        </p:attrNameLst>
                                      </p:cBhvr>
                                      <p:to>
                                        <p:strVal val="visible"/>
                                      </p:to>
                                    </p:set>
                                    <p:animEffect transition="in" filter="fade">
                                      <p:cBhvr>
                                        <p:cTn id="23" dur="250"/>
                                        <p:tgtEl>
                                          <p:spTgt spid="1507"/>
                                        </p:tgtEl>
                                      </p:cBhvr>
                                    </p:animEffect>
                                  </p:childTnLst>
                                </p:cTn>
                              </p:par>
                            </p:childTnLst>
                          </p:cTn>
                        </p:par>
                        <p:par>
                          <p:cTn id="24" fill="hold">
                            <p:stCondLst>
                              <p:cond delay="1500"/>
                            </p:stCondLst>
                            <p:childTnLst>
                              <p:par>
                                <p:cTn id="25" presetID="2" presetClass="entr" presetSubtype="2"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5" name="Google Shape;895;p76"/>
          <p:cNvPicPr preferRelativeResize="0"/>
          <p:nvPr/>
        </p:nvPicPr>
        <p:blipFill>
          <a:blip r:embed="rId3">
            <a:extLst>
              <a:ext uri="{28A0092B-C50C-407E-A947-70E740481C1C}">
                <a14:useLocalDpi xmlns:a14="http://schemas.microsoft.com/office/drawing/2010/main" val="0"/>
              </a:ext>
            </a:extLst>
          </a:blip>
          <a:stretch>
            <a:fillRect/>
          </a:stretch>
        </p:blipFill>
        <p:spPr>
          <a:xfrm>
            <a:off x="3543" y="0"/>
            <a:ext cx="3862013" cy="5143500"/>
          </a:xfrm>
          <a:prstGeom prst="rect">
            <a:avLst/>
          </a:prstGeom>
          <a:noFill/>
          <a:ln>
            <a:noFill/>
          </a:ln>
        </p:spPr>
      </p:pic>
      <p:sp>
        <p:nvSpPr>
          <p:cNvPr id="933" name="Google Shape;933;p76"/>
          <p:cNvSpPr txBox="1">
            <a:spLocks noGrp="1"/>
          </p:cNvSpPr>
          <p:nvPr>
            <p:ph type="ctrTitle"/>
          </p:nvPr>
        </p:nvSpPr>
        <p:spPr>
          <a:xfrm>
            <a:off x="4716966" y="0"/>
            <a:ext cx="3534936" cy="946200"/>
          </a:xfrm>
          <a:prstGeom prst="rect">
            <a:avLst/>
          </a:prstGeom>
        </p:spPr>
        <p:txBody>
          <a:bodyPr spcFirstLastPara="1" wrap="square" lIns="91425" tIns="91425" rIns="91425" bIns="91425" anchor="t" anchorCtr="0">
            <a:noAutofit/>
          </a:bodyPr>
          <a:lstStyle/>
          <a:p>
            <a:pPr lvl="0" algn="ctr" rtl="1"/>
            <a:r>
              <a:rPr lang="ar-DZ" sz="2800" b="1" dirty="0">
                <a:solidFill>
                  <a:srgbClr val="FF0000"/>
                </a:solidFill>
                <a:effectLst>
                  <a:reflection blurRad="6350" stA="53000" endA="300" endPos="35500" dir="5400000" sy="-90000" algn="bl"/>
                </a:effectLst>
              </a:rPr>
              <a:t>الإدارة في بورصة نيويورك</a:t>
            </a:r>
            <a:endParaRPr sz="2800" dirty="0">
              <a:solidFill>
                <a:srgbClr val="FF0000"/>
              </a:solidFill>
            </a:endParaRPr>
          </a:p>
        </p:txBody>
      </p:sp>
      <p:sp>
        <p:nvSpPr>
          <p:cNvPr id="934" name="Google Shape;934;p76"/>
          <p:cNvSpPr txBox="1">
            <a:spLocks noGrp="1"/>
          </p:cNvSpPr>
          <p:nvPr>
            <p:ph type="subTitle" idx="1"/>
          </p:nvPr>
        </p:nvSpPr>
        <p:spPr>
          <a:xfrm>
            <a:off x="4385039" y="669072"/>
            <a:ext cx="4658599" cy="4103649"/>
          </a:xfrm>
          <a:prstGeom prst="rect">
            <a:avLst/>
          </a:prstGeom>
        </p:spPr>
        <p:txBody>
          <a:bodyPr spcFirstLastPara="1" wrap="square" lIns="91425" tIns="91425" rIns="91425" bIns="91425" anchor="t" anchorCtr="0">
            <a:noAutofit/>
          </a:bodyPr>
          <a:lstStyle/>
          <a:p>
            <a:pPr algn="r" rtl="1"/>
            <a:r>
              <a:rPr lang="ar-SA" sz="1400" b="1" dirty="0">
                <a:solidFill>
                  <a:schemeClr val="bg1"/>
                </a:solidFill>
                <a:latin typeface="Abhaya Libre Medium" panose="020B0604020202020204" charset="0"/>
                <a:cs typeface="Abhaya Libre Medium" panose="020B0604020202020204" charset="0"/>
              </a:rPr>
              <a:t>يبلغ عدد أعضاء بورصة نيويورك 1366 عضوا ويحكم أنشطة أعضائها مجموعة من القواعد والاجراءات بالإضافة إلى نظامها الأساسي، ويتم انتخاب </a:t>
            </a:r>
            <a:r>
              <a:rPr lang="en-US" sz="1400" b="1" dirty="0">
                <a:solidFill>
                  <a:schemeClr val="bg1"/>
                </a:solidFill>
                <a:latin typeface="Abhaya Libre Medium" panose="020B0604020202020204" charset="0"/>
                <a:cs typeface="Abhaya Libre Medium" panose="020B0604020202020204" charset="0"/>
              </a:rPr>
              <a:t>82 </a:t>
            </a:r>
            <a:r>
              <a:rPr lang="ar-SA" sz="1400" b="1" dirty="0">
                <a:solidFill>
                  <a:schemeClr val="bg1"/>
                </a:solidFill>
                <a:latin typeface="Abhaya Libre Medium" panose="020B0604020202020204" charset="0"/>
                <a:cs typeface="Abhaya Libre Medium" panose="020B0604020202020204" charset="0"/>
              </a:rPr>
              <a:t>عضوا لمجلس المديرين للإشراف على البورصة ويقوم بالإدارة الفعلية </a:t>
            </a:r>
            <a:r>
              <a:rPr lang="en-US" sz="1400" b="1" dirty="0">
                <a:solidFill>
                  <a:schemeClr val="bg1"/>
                </a:solidFill>
                <a:latin typeface="Abhaya Libre Medium" panose="020B0604020202020204" charset="0"/>
                <a:cs typeface="Abhaya Libre Medium" panose="020B0604020202020204" charset="0"/>
              </a:rPr>
              <a:t>08 </a:t>
            </a:r>
            <a:r>
              <a:rPr lang="ar-SA" sz="1400" b="1" dirty="0">
                <a:solidFill>
                  <a:schemeClr val="bg1"/>
                </a:solidFill>
                <a:latin typeface="Abhaya Libre Medium" panose="020B0604020202020204" charset="0"/>
                <a:cs typeface="Abhaya Libre Medium" panose="020B0604020202020204" charset="0"/>
              </a:rPr>
              <a:t>عضوا فقط بالإضافة إلى عضوين يعملان كل الوقت داخل البورصة وهما الرئيس التنفيذي ونائب الرئيس، أما بقية الأعضاء وعددهم </a:t>
            </a:r>
            <a:r>
              <a:rPr lang="en-US" sz="1400" b="1" dirty="0">
                <a:solidFill>
                  <a:schemeClr val="bg1"/>
                </a:solidFill>
                <a:latin typeface="Abhaya Libre Medium" panose="020B0604020202020204" charset="0"/>
                <a:cs typeface="Abhaya Libre Medium" panose="020B0604020202020204" charset="0"/>
              </a:rPr>
              <a:t>08 </a:t>
            </a:r>
            <a:r>
              <a:rPr lang="ar-SA" sz="1400" b="1" dirty="0">
                <a:solidFill>
                  <a:schemeClr val="bg1"/>
                </a:solidFill>
                <a:latin typeface="Abhaya Libre Medium" panose="020B0604020202020204" charset="0"/>
                <a:cs typeface="Abhaya Libre Medium" panose="020B0604020202020204" charset="0"/>
              </a:rPr>
              <a:t>فيطلق عليهم مديري عموم  ولكي ينظم أي فرد لعضوية بورصة نيويورك، فإنه يقوم بشراء مقعد مخصص من عضو حال، وهذا المقعد يسمح للعضو بتنفيذ عمليات التداول واستخدام إمكانيات البورصة، ويلاحظ معظم بيوت السمسرة لها عضوية في البورصة عن طريق أحد كبار العاملين بها أو أحد الشركاء. وقد يكون لها أكثر من عضو واحد، وفي جميع الأحوال يطلق على عضوية بيت السمسرة عضوية مؤسسة . ويطلق على السهم الذي يتم تداوله في بورصة نيويورك السهم المسجل ويتم التسجيل بناء على طلب تتقدم به الشركة.</a:t>
            </a:r>
            <a:r>
              <a:rPr lang="en-US" sz="1400" b="1" dirty="0">
                <a:solidFill>
                  <a:schemeClr val="bg1"/>
                </a:solidFill>
                <a:latin typeface="Abhaya Libre Medium" panose="020B0604020202020204" charset="0"/>
                <a:cs typeface="Abhaya Libre Medium" panose="020B0604020202020204" charset="0"/>
              </a:rPr>
              <a:t> </a:t>
            </a:r>
            <a:br>
              <a:rPr lang="en-US" sz="1400" b="1" dirty="0">
                <a:solidFill>
                  <a:schemeClr val="bg1"/>
                </a:solidFill>
                <a:latin typeface="Abhaya Libre Medium" panose="020B0604020202020204" charset="0"/>
                <a:cs typeface="Abhaya Libre Medium" panose="020B0604020202020204" charset="0"/>
              </a:rPr>
            </a:br>
            <a:r>
              <a:rPr lang="ar-SA" sz="1400" b="1" dirty="0">
                <a:solidFill>
                  <a:schemeClr val="bg1"/>
                </a:solidFill>
                <a:latin typeface="Abhaya Libre Medium" panose="020B0604020202020204" charset="0"/>
                <a:cs typeface="Abhaya Libre Medium" panose="020B0604020202020204" charset="0"/>
              </a:rPr>
              <a:t>يمكن للأعضاء التدخل في المعاملات بطريقتين</a:t>
            </a:r>
            <a:r>
              <a:rPr lang="en-US" sz="1400" b="1" dirty="0">
                <a:solidFill>
                  <a:schemeClr val="bg1"/>
                </a:solidFill>
                <a:latin typeface="Abhaya Libre Medium" panose="020B0604020202020204" charset="0"/>
                <a:cs typeface="Abhaya Libre Medium" panose="020B0604020202020204" charset="0"/>
              </a:rPr>
              <a:t>:</a:t>
            </a:r>
            <a:br>
              <a:rPr lang="en-US" sz="1400" b="1" dirty="0">
                <a:solidFill>
                  <a:schemeClr val="bg1"/>
                </a:solidFill>
                <a:latin typeface="Abhaya Libre Medium" panose="020B0604020202020204" charset="0"/>
                <a:cs typeface="Abhaya Libre Medium" panose="020B0604020202020204" charset="0"/>
              </a:rPr>
            </a:br>
            <a:r>
              <a:rPr lang="en-US" sz="1400" b="1" dirty="0">
                <a:solidFill>
                  <a:schemeClr val="bg1"/>
                </a:solidFill>
                <a:latin typeface="Abhaya Libre Medium" panose="020B0604020202020204" charset="0"/>
                <a:cs typeface="Abhaya Libre Medium" panose="020B0604020202020204" charset="0"/>
              </a:rPr>
              <a:t>- </a:t>
            </a:r>
            <a:r>
              <a:rPr lang="ar-SA" sz="1400" b="1" dirty="0">
                <a:solidFill>
                  <a:schemeClr val="bg1"/>
                </a:solidFill>
                <a:latin typeface="Abhaya Libre Medium" panose="020B0604020202020204" charset="0"/>
                <a:cs typeface="Abhaya Libre Medium" panose="020B0604020202020204" charset="0"/>
              </a:rPr>
              <a:t>إما عن طريق تنفيذ أوامر عملائها: حيث يقومون بدور السماسرة؛</a:t>
            </a:r>
            <a:r>
              <a:rPr lang="en-US" sz="1400" b="1" dirty="0">
                <a:solidFill>
                  <a:schemeClr val="bg1"/>
                </a:solidFill>
                <a:latin typeface="Abhaya Libre Medium" panose="020B0604020202020204" charset="0"/>
                <a:cs typeface="Abhaya Libre Medium" panose="020B0604020202020204" charset="0"/>
              </a:rPr>
              <a:t/>
            </a:r>
            <a:br>
              <a:rPr lang="en-US" sz="1400" b="1" dirty="0">
                <a:solidFill>
                  <a:schemeClr val="bg1"/>
                </a:solidFill>
                <a:latin typeface="Abhaya Libre Medium" panose="020B0604020202020204" charset="0"/>
                <a:cs typeface="Abhaya Libre Medium" panose="020B0604020202020204" charset="0"/>
              </a:rPr>
            </a:br>
            <a:r>
              <a:rPr lang="en-US" sz="1400" b="1" dirty="0">
                <a:solidFill>
                  <a:schemeClr val="bg1"/>
                </a:solidFill>
                <a:latin typeface="Abhaya Libre Medium" panose="020B0604020202020204" charset="0"/>
                <a:cs typeface="Abhaya Libre Medium" panose="020B0604020202020204" charset="0"/>
              </a:rPr>
              <a:t>- </a:t>
            </a:r>
            <a:r>
              <a:rPr lang="ar-SA" sz="1400" b="1" dirty="0">
                <a:solidFill>
                  <a:schemeClr val="bg1"/>
                </a:solidFill>
                <a:latin typeface="Abhaya Libre Medium" panose="020B0604020202020204" charset="0"/>
                <a:cs typeface="Abhaya Libre Medium" panose="020B0604020202020204" charset="0"/>
              </a:rPr>
              <a:t>إما عن طريق التدخل في السوق لحسابهم الخاص.</a:t>
            </a:r>
            <a:endParaRPr lang="en-US" sz="1400" b="1" dirty="0">
              <a:solidFill>
                <a:schemeClr val="bg1"/>
              </a:solidFill>
              <a:latin typeface="Abhaya Libre Medium" panose="020B0604020202020204" charset="0"/>
              <a:cs typeface="Abhaya Libre Medium" panose="020B0604020202020204" charset="0"/>
            </a:endParaRPr>
          </a:p>
        </p:txBody>
      </p:sp>
    </p:spTree>
    <p:extLst>
      <p:ext uri="{BB962C8B-B14F-4D97-AF65-F5344CB8AC3E}">
        <p14:creationId xmlns:p14="http://schemas.microsoft.com/office/powerpoint/2010/main" val="20735873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34">
                                            <p:txEl>
                                              <p:pRg st="0" end="0"/>
                                            </p:txEl>
                                          </p:spTgt>
                                        </p:tgtEl>
                                        <p:attrNameLst>
                                          <p:attrName>style.visibility</p:attrName>
                                        </p:attrNameLst>
                                      </p:cBhvr>
                                      <p:to>
                                        <p:strVal val="visible"/>
                                      </p:to>
                                    </p:set>
                                    <p:anim calcmode="lin" valueType="num">
                                      <p:cBhvr>
                                        <p:cTn id="7" dur="500" fill="hold"/>
                                        <p:tgtEl>
                                          <p:spTgt spid="93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3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Shape 651"/>
        <p:cNvGrpSpPr/>
        <p:nvPr/>
      </p:nvGrpSpPr>
      <p:grpSpPr>
        <a:xfrm>
          <a:off x="0" y="0"/>
          <a:ext cx="0" cy="0"/>
          <a:chOff x="0" y="0"/>
          <a:chExt cx="0" cy="0"/>
        </a:xfrm>
      </p:grpSpPr>
      <p:sp>
        <p:nvSpPr>
          <p:cNvPr id="652" name="Google Shape;652;p28"/>
          <p:cNvSpPr txBox="1">
            <a:spLocks noGrp="1"/>
          </p:cNvSpPr>
          <p:nvPr>
            <p:ph type="title"/>
          </p:nvPr>
        </p:nvSpPr>
        <p:spPr>
          <a:xfrm>
            <a:off x="400939" y="142336"/>
            <a:ext cx="8229600" cy="481200"/>
          </a:xfrm>
          <a:prstGeom prst="rect">
            <a:avLst/>
          </a:prstGeom>
        </p:spPr>
        <p:txBody>
          <a:bodyPr spcFirstLastPara="1" wrap="square" lIns="91425" tIns="91425" rIns="91425" bIns="91425" anchor="ctr" anchorCtr="0">
            <a:noAutofit/>
          </a:bodyPr>
          <a:lstStyle/>
          <a:p>
            <a:pPr lvl="0" algn="ctr" rtl="1"/>
            <a:r>
              <a:rPr lang="ar-DZ" b="1" i="1" u="sng" dirty="0" smtClean="0">
                <a:solidFill>
                  <a:schemeClr val="accent3">
                    <a:lumMod val="50000"/>
                  </a:schemeClr>
                </a:solidFill>
                <a:effectLst>
                  <a:reflection blurRad="6350" stA="53000" endA="300" endPos="35500" dir="5400000" sy="-90000" algn="bl"/>
                </a:effectLst>
              </a:rPr>
              <a:t>مؤسسات </a:t>
            </a:r>
            <a:r>
              <a:rPr lang="ar-DZ" b="1" i="1" u="sng" dirty="0">
                <a:solidFill>
                  <a:schemeClr val="accent3">
                    <a:lumMod val="50000"/>
                  </a:schemeClr>
                </a:solidFill>
                <a:effectLst>
                  <a:reflection blurRad="6350" stA="53000" endA="300" endPos="35500" dir="5400000" sy="-90000" algn="bl"/>
                </a:effectLst>
              </a:rPr>
              <a:t>الوساطة المالية</a:t>
            </a:r>
            <a:endParaRPr dirty="0">
              <a:solidFill>
                <a:schemeClr val="accent3">
                  <a:lumMod val="50000"/>
                </a:schemeClr>
              </a:solidFill>
            </a:endParaRPr>
          </a:p>
        </p:txBody>
      </p:sp>
      <p:sp>
        <p:nvSpPr>
          <p:cNvPr id="654" name="Google Shape;654;p28"/>
          <p:cNvSpPr/>
          <p:nvPr/>
        </p:nvSpPr>
        <p:spPr>
          <a:xfrm>
            <a:off x="2670528" y="1060333"/>
            <a:ext cx="1030477" cy="1030477"/>
          </a:xfrm>
          <a:custGeom>
            <a:avLst/>
            <a:gdLst/>
            <a:ahLst/>
            <a:cxnLst/>
            <a:rect l="l" t="t" r="r" b="b"/>
            <a:pathLst>
              <a:path w="23492" h="23492" extrusionOk="0">
                <a:moveTo>
                  <a:pt x="11740" y="1"/>
                </a:moveTo>
                <a:cubicBezTo>
                  <a:pt x="5251" y="1"/>
                  <a:pt x="0" y="5251"/>
                  <a:pt x="0" y="11740"/>
                </a:cubicBezTo>
                <a:cubicBezTo>
                  <a:pt x="0" y="18229"/>
                  <a:pt x="5251" y="23492"/>
                  <a:pt x="11740" y="23492"/>
                </a:cubicBezTo>
                <a:lnTo>
                  <a:pt x="11776" y="23492"/>
                </a:lnTo>
                <a:cubicBezTo>
                  <a:pt x="18253" y="23468"/>
                  <a:pt x="23491" y="18217"/>
                  <a:pt x="23491" y="11740"/>
                </a:cubicBezTo>
                <a:cubicBezTo>
                  <a:pt x="23491" y="5263"/>
                  <a:pt x="18253" y="12"/>
                  <a:pt x="117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a:off x="2670528" y="1060333"/>
            <a:ext cx="1030477" cy="1030477"/>
          </a:xfrm>
          <a:custGeom>
            <a:avLst/>
            <a:gdLst/>
            <a:ahLst/>
            <a:cxnLst/>
            <a:rect l="l" t="t" r="r" b="b"/>
            <a:pathLst>
              <a:path w="23492" h="23492" extrusionOk="0">
                <a:moveTo>
                  <a:pt x="11657" y="1"/>
                </a:moveTo>
                <a:cubicBezTo>
                  <a:pt x="5215" y="36"/>
                  <a:pt x="0" y="5287"/>
                  <a:pt x="0" y="11740"/>
                </a:cubicBezTo>
                <a:cubicBezTo>
                  <a:pt x="0" y="18205"/>
                  <a:pt x="5215" y="23444"/>
                  <a:pt x="11657" y="23492"/>
                </a:cubicBezTo>
                <a:lnTo>
                  <a:pt x="11835" y="23492"/>
                </a:lnTo>
                <a:cubicBezTo>
                  <a:pt x="18277" y="23444"/>
                  <a:pt x="23491" y="18193"/>
                  <a:pt x="23491" y="11740"/>
                </a:cubicBezTo>
                <a:cubicBezTo>
                  <a:pt x="23491" y="5287"/>
                  <a:pt x="18277" y="48"/>
                  <a:pt x="118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8"/>
          <p:cNvSpPr/>
          <p:nvPr/>
        </p:nvSpPr>
        <p:spPr>
          <a:xfrm>
            <a:off x="4453501" y="1576827"/>
            <a:ext cx="518133" cy="140017"/>
          </a:xfrm>
          <a:custGeom>
            <a:avLst/>
            <a:gdLst/>
            <a:ahLst/>
            <a:cxnLst/>
            <a:rect l="l" t="t" r="r" b="b"/>
            <a:pathLst>
              <a:path w="11812" h="3192" extrusionOk="0">
                <a:moveTo>
                  <a:pt x="0" y="1"/>
                </a:moveTo>
                <a:lnTo>
                  <a:pt x="3691" y="3192"/>
                </a:lnTo>
                <a:lnTo>
                  <a:pt x="11811" y="3192"/>
                </a:lnTo>
                <a:lnTo>
                  <a:pt x="10740" y="1"/>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p:cNvGrpSpPr/>
          <p:nvPr/>
        </p:nvGrpSpPr>
        <p:grpSpPr>
          <a:xfrm>
            <a:off x="3168776" y="1246805"/>
            <a:ext cx="5785653" cy="657000"/>
            <a:chOff x="3168776" y="1246805"/>
            <a:chExt cx="5785653" cy="657000"/>
          </a:xfrm>
        </p:grpSpPr>
        <p:sp>
          <p:nvSpPr>
            <p:cNvPr id="660" name="Google Shape;660;p28"/>
            <p:cNvSpPr/>
            <p:nvPr/>
          </p:nvSpPr>
          <p:spPr>
            <a:xfrm>
              <a:off x="3168776" y="1560115"/>
              <a:ext cx="1346963" cy="30355"/>
            </a:xfrm>
            <a:custGeom>
              <a:avLst/>
              <a:gdLst/>
              <a:ahLst/>
              <a:cxnLst/>
              <a:rect l="l" t="t" r="r" b="b"/>
              <a:pathLst>
                <a:path w="30707" h="692" extrusionOk="0">
                  <a:moveTo>
                    <a:pt x="0" y="1"/>
                  </a:moveTo>
                  <a:lnTo>
                    <a:pt x="0" y="691"/>
                  </a:lnTo>
                  <a:lnTo>
                    <a:pt x="30706" y="691"/>
                  </a:lnTo>
                  <a:lnTo>
                    <a:pt x="30706"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8"/>
            <p:cNvSpPr/>
            <p:nvPr/>
          </p:nvSpPr>
          <p:spPr>
            <a:xfrm>
              <a:off x="4451922" y="1433744"/>
              <a:ext cx="519713" cy="283105"/>
            </a:xfrm>
            <a:custGeom>
              <a:avLst/>
              <a:gdLst/>
              <a:ahLst/>
              <a:cxnLst/>
              <a:rect l="l" t="t" r="r" b="b"/>
              <a:pathLst>
                <a:path w="11848" h="6454" extrusionOk="0">
                  <a:moveTo>
                    <a:pt x="3727" y="0"/>
                  </a:moveTo>
                  <a:lnTo>
                    <a:pt x="1" y="3227"/>
                  </a:lnTo>
                  <a:lnTo>
                    <a:pt x="36" y="3263"/>
                  </a:lnTo>
                  <a:lnTo>
                    <a:pt x="3727" y="6454"/>
                  </a:lnTo>
                  <a:lnTo>
                    <a:pt x="11847" y="6454"/>
                  </a:lnTo>
                  <a:lnTo>
                    <a:pt x="10776" y="3263"/>
                  </a:lnTo>
                  <a:lnTo>
                    <a:pt x="10764" y="3227"/>
                  </a:lnTo>
                  <a:lnTo>
                    <a:pt x="118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8"/>
            <p:cNvSpPr/>
            <p:nvPr/>
          </p:nvSpPr>
          <p:spPr>
            <a:xfrm>
              <a:off x="5152162" y="1246805"/>
              <a:ext cx="3802267" cy="657000"/>
            </a:xfrm>
            <a:prstGeom prst="rect">
              <a:avLst/>
            </a:prstGeom>
            <a:solidFill>
              <a:schemeClr val="lt2"/>
            </a:solidFill>
            <a:ln>
              <a:noFill/>
            </a:ln>
            <a:scene3d>
              <a:camera prst="orthographicFront"/>
              <a:lightRig rig="threePt" dir="t"/>
            </a:scene3d>
            <a:sp3d>
              <a:bevelT/>
            </a:sp3d>
          </p:spPr>
          <p:txBody>
            <a:bodyPr spcFirstLastPara="1" wrap="square" lIns="91425" tIns="91425" rIns="91425" bIns="91425" anchor="ctr" anchorCtr="0">
              <a:noAutofit/>
            </a:bodyPr>
            <a:lstStyle/>
            <a:p>
              <a:pPr lvl="0" algn="ctr" rtl="1">
                <a:buClr>
                  <a:schemeClr val="dk1"/>
                </a:buClr>
                <a:buSzPts val="1100"/>
              </a:pPr>
              <a:r>
                <a:rPr lang="ar-SA" sz="1050" b="1" dirty="0"/>
                <a:t>هي شركة قابضة ووسيط إلكتروني عالمي آلي وصانع سوق متخصص في أوامر التوجيه وتنفيذ ومعالجة الصفقات في الأوراق المالية والعقود الآجلة وأدوات صرف العملات الأجنبية والسندات وصناديق الاستثمار المشتركة في أكثر من 120 بورصة إلكترونية ومراكز سوق حول العالم.</a:t>
              </a:r>
              <a:endParaRPr sz="1050" b="1" dirty="0">
                <a:solidFill>
                  <a:schemeClr val="dk1"/>
                </a:solidFill>
                <a:latin typeface="Roboto"/>
                <a:ea typeface="Roboto"/>
                <a:cs typeface="Roboto"/>
                <a:sym typeface="Roboto"/>
              </a:endParaRPr>
            </a:p>
          </p:txBody>
        </p:sp>
      </p:grpSp>
      <p:sp>
        <p:nvSpPr>
          <p:cNvPr id="666" name="Google Shape;666;p28"/>
          <p:cNvSpPr/>
          <p:nvPr/>
        </p:nvSpPr>
        <p:spPr>
          <a:xfrm>
            <a:off x="2670528" y="2370735"/>
            <a:ext cx="1030477" cy="1030477"/>
          </a:xfrm>
          <a:custGeom>
            <a:avLst/>
            <a:gdLst/>
            <a:ahLst/>
            <a:cxnLst/>
            <a:rect l="l" t="t" r="r" b="b"/>
            <a:pathLst>
              <a:path w="23492" h="23492" extrusionOk="0">
                <a:moveTo>
                  <a:pt x="11740" y="1"/>
                </a:moveTo>
                <a:cubicBezTo>
                  <a:pt x="5251" y="1"/>
                  <a:pt x="0" y="5251"/>
                  <a:pt x="0" y="11740"/>
                </a:cubicBezTo>
                <a:cubicBezTo>
                  <a:pt x="0" y="18229"/>
                  <a:pt x="5251" y="23492"/>
                  <a:pt x="11740" y="23492"/>
                </a:cubicBezTo>
                <a:lnTo>
                  <a:pt x="11776" y="23492"/>
                </a:lnTo>
                <a:cubicBezTo>
                  <a:pt x="18253" y="23468"/>
                  <a:pt x="23491" y="18217"/>
                  <a:pt x="23491" y="11740"/>
                </a:cubicBezTo>
                <a:cubicBezTo>
                  <a:pt x="23491" y="5263"/>
                  <a:pt x="18253" y="13"/>
                  <a:pt x="117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8"/>
          <p:cNvSpPr/>
          <p:nvPr/>
        </p:nvSpPr>
        <p:spPr>
          <a:xfrm>
            <a:off x="2670528" y="2370735"/>
            <a:ext cx="1030477" cy="1030477"/>
          </a:xfrm>
          <a:custGeom>
            <a:avLst/>
            <a:gdLst/>
            <a:ahLst/>
            <a:cxnLst/>
            <a:rect l="l" t="t" r="r" b="b"/>
            <a:pathLst>
              <a:path w="23492" h="23492" extrusionOk="0">
                <a:moveTo>
                  <a:pt x="11657" y="1"/>
                </a:moveTo>
                <a:cubicBezTo>
                  <a:pt x="5215" y="37"/>
                  <a:pt x="0" y="5287"/>
                  <a:pt x="0" y="11740"/>
                </a:cubicBezTo>
                <a:cubicBezTo>
                  <a:pt x="0" y="18205"/>
                  <a:pt x="5215" y="23444"/>
                  <a:pt x="11657" y="23480"/>
                </a:cubicBezTo>
                <a:cubicBezTo>
                  <a:pt x="11692" y="23492"/>
                  <a:pt x="11716" y="23492"/>
                  <a:pt x="11740" y="23492"/>
                </a:cubicBezTo>
                <a:lnTo>
                  <a:pt x="11835" y="23492"/>
                </a:lnTo>
                <a:cubicBezTo>
                  <a:pt x="18277" y="23444"/>
                  <a:pt x="23491" y="18194"/>
                  <a:pt x="23491" y="11740"/>
                </a:cubicBezTo>
                <a:cubicBezTo>
                  <a:pt x="23491" y="5287"/>
                  <a:pt x="18277" y="48"/>
                  <a:pt x="11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8"/>
          <p:cNvSpPr/>
          <p:nvPr/>
        </p:nvSpPr>
        <p:spPr>
          <a:xfrm>
            <a:off x="4453501" y="2887274"/>
            <a:ext cx="518133" cy="139973"/>
          </a:xfrm>
          <a:custGeom>
            <a:avLst/>
            <a:gdLst/>
            <a:ahLst/>
            <a:cxnLst/>
            <a:rect l="l" t="t" r="r" b="b"/>
            <a:pathLst>
              <a:path w="11812" h="3191" extrusionOk="0">
                <a:moveTo>
                  <a:pt x="0" y="0"/>
                </a:moveTo>
                <a:lnTo>
                  <a:pt x="3691" y="3191"/>
                </a:lnTo>
                <a:lnTo>
                  <a:pt x="11811" y="3191"/>
                </a:lnTo>
                <a:lnTo>
                  <a:pt x="10740" y="0"/>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p:cNvGrpSpPr/>
          <p:nvPr/>
        </p:nvGrpSpPr>
        <p:grpSpPr>
          <a:xfrm>
            <a:off x="3168776" y="2557477"/>
            <a:ext cx="5785653" cy="657000"/>
            <a:chOff x="3168776" y="2557477"/>
            <a:chExt cx="5785653" cy="657000"/>
          </a:xfrm>
        </p:grpSpPr>
        <p:sp>
          <p:nvSpPr>
            <p:cNvPr id="672" name="Google Shape;672;p28"/>
            <p:cNvSpPr/>
            <p:nvPr/>
          </p:nvSpPr>
          <p:spPr>
            <a:xfrm>
              <a:off x="3168776" y="2870561"/>
              <a:ext cx="1346963" cy="30311"/>
            </a:xfrm>
            <a:custGeom>
              <a:avLst/>
              <a:gdLst/>
              <a:ahLst/>
              <a:cxnLst/>
              <a:rect l="l" t="t" r="r" b="b"/>
              <a:pathLst>
                <a:path w="30707" h="691" extrusionOk="0">
                  <a:moveTo>
                    <a:pt x="0" y="0"/>
                  </a:moveTo>
                  <a:lnTo>
                    <a:pt x="0" y="691"/>
                  </a:lnTo>
                  <a:lnTo>
                    <a:pt x="30706" y="691"/>
                  </a:lnTo>
                  <a:lnTo>
                    <a:pt x="30706"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8"/>
            <p:cNvSpPr/>
            <p:nvPr/>
          </p:nvSpPr>
          <p:spPr>
            <a:xfrm>
              <a:off x="4451922" y="2744146"/>
              <a:ext cx="519713" cy="283105"/>
            </a:xfrm>
            <a:custGeom>
              <a:avLst/>
              <a:gdLst/>
              <a:ahLst/>
              <a:cxnLst/>
              <a:rect l="l" t="t" r="r" b="b"/>
              <a:pathLst>
                <a:path w="11848" h="6454" extrusionOk="0">
                  <a:moveTo>
                    <a:pt x="3727" y="1"/>
                  </a:moveTo>
                  <a:lnTo>
                    <a:pt x="1" y="3227"/>
                  </a:lnTo>
                  <a:lnTo>
                    <a:pt x="36" y="3263"/>
                  </a:lnTo>
                  <a:lnTo>
                    <a:pt x="3727" y="6454"/>
                  </a:lnTo>
                  <a:lnTo>
                    <a:pt x="11847" y="6454"/>
                  </a:lnTo>
                  <a:lnTo>
                    <a:pt x="10776" y="3263"/>
                  </a:lnTo>
                  <a:lnTo>
                    <a:pt x="10764" y="3227"/>
                  </a:lnTo>
                  <a:lnTo>
                    <a:pt x="118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8"/>
            <p:cNvSpPr/>
            <p:nvPr/>
          </p:nvSpPr>
          <p:spPr>
            <a:xfrm>
              <a:off x="5152162" y="2557477"/>
              <a:ext cx="3802267" cy="657000"/>
            </a:xfrm>
            <a:prstGeom prst="rect">
              <a:avLst/>
            </a:prstGeom>
            <a:solidFill>
              <a:schemeClr val="lt2"/>
            </a:solidFill>
            <a:ln>
              <a:noFill/>
            </a:ln>
            <a:scene3d>
              <a:camera prst="orthographicFront"/>
              <a:lightRig rig="threePt" dir="t"/>
            </a:scene3d>
            <a:sp3d>
              <a:bevelT/>
            </a:sp3d>
          </p:spPr>
          <p:txBody>
            <a:bodyPr spcFirstLastPara="1" wrap="square" lIns="91425" tIns="91425" rIns="91425" bIns="91425" anchor="ctr" anchorCtr="0">
              <a:noAutofit/>
            </a:bodyPr>
            <a:lstStyle/>
            <a:p>
              <a:pPr lvl="0" algn="ctr" rtl="1">
                <a:buClr>
                  <a:schemeClr val="dk1"/>
                </a:buClr>
                <a:buSzPts val="1100"/>
              </a:pPr>
              <a:r>
                <a:rPr lang="ar-SA" sz="1050" b="1" dirty="0"/>
                <a:t>تي دي اميرتريد هي شركة وساطة مقرها أوماها وهي شركة تابعة لـ  </a:t>
              </a:r>
              <a:r>
                <a:rPr lang="en-US" sz="1050" b="1" dirty="0"/>
                <a:t>TD Bank</a:t>
              </a:r>
              <a:r>
                <a:rPr lang="ar-SA" sz="1050" b="1" dirty="0"/>
                <a:t> تقدم الشركة تداول الأسهم عبر الإنترنت والاستثمار، بالإضافة إلى منتجات وخدمات تخطيط التقاعد</a:t>
              </a:r>
              <a:endParaRPr sz="1050" b="1" dirty="0">
                <a:solidFill>
                  <a:schemeClr val="dk1"/>
                </a:solidFill>
                <a:latin typeface="Roboto"/>
                <a:ea typeface="Roboto"/>
                <a:cs typeface="Roboto"/>
                <a:sym typeface="Roboto"/>
              </a:endParaRPr>
            </a:p>
          </p:txBody>
        </p:sp>
      </p:grpSp>
      <p:sp>
        <p:nvSpPr>
          <p:cNvPr id="678" name="Google Shape;678;p28"/>
          <p:cNvSpPr/>
          <p:nvPr/>
        </p:nvSpPr>
        <p:spPr>
          <a:xfrm>
            <a:off x="2670528" y="3603081"/>
            <a:ext cx="1030477" cy="1030477"/>
          </a:xfrm>
          <a:custGeom>
            <a:avLst/>
            <a:gdLst/>
            <a:ahLst/>
            <a:cxnLst/>
            <a:rect l="l" t="t" r="r" b="b"/>
            <a:pathLst>
              <a:path w="23492" h="23492" extrusionOk="0">
                <a:moveTo>
                  <a:pt x="11740" y="0"/>
                </a:moveTo>
                <a:cubicBezTo>
                  <a:pt x="5251" y="0"/>
                  <a:pt x="0" y="5251"/>
                  <a:pt x="0" y="11740"/>
                </a:cubicBezTo>
                <a:cubicBezTo>
                  <a:pt x="0" y="18229"/>
                  <a:pt x="5251" y="23491"/>
                  <a:pt x="11740" y="23491"/>
                </a:cubicBezTo>
                <a:lnTo>
                  <a:pt x="11776" y="23491"/>
                </a:lnTo>
                <a:cubicBezTo>
                  <a:pt x="18253" y="23467"/>
                  <a:pt x="23491" y="18217"/>
                  <a:pt x="23491" y="11740"/>
                </a:cubicBezTo>
                <a:cubicBezTo>
                  <a:pt x="23491" y="5263"/>
                  <a:pt x="18253" y="12"/>
                  <a:pt x="117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8"/>
          <p:cNvSpPr/>
          <p:nvPr/>
        </p:nvSpPr>
        <p:spPr>
          <a:xfrm>
            <a:off x="2670528" y="3603081"/>
            <a:ext cx="1030477" cy="1030477"/>
          </a:xfrm>
          <a:custGeom>
            <a:avLst/>
            <a:gdLst/>
            <a:ahLst/>
            <a:cxnLst/>
            <a:rect l="l" t="t" r="r" b="b"/>
            <a:pathLst>
              <a:path w="23492" h="23492" extrusionOk="0">
                <a:moveTo>
                  <a:pt x="11657" y="0"/>
                </a:moveTo>
                <a:cubicBezTo>
                  <a:pt x="5215" y="36"/>
                  <a:pt x="0" y="5287"/>
                  <a:pt x="0" y="11740"/>
                </a:cubicBezTo>
                <a:cubicBezTo>
                  <a:pt x="0" y="18205"/>
                  <a:pt x="5215" y="23444"/>
                  <a:pt x="11657" y="23479"/>
                </a:cubicBezTo>
                <a:cubicBezTo>
                  <a:pt x="11692" y="23491"/>
                  <a:pt x="11716" y="23491"/>
                  <a:pt x="11740" y="23491"/>
                </a:cubicBezTo>
                <a:lnTo>
                  <a:pt x="11835" y="23491"/>
                </a:lnTo>
                <a:cubicBezTo>
                  <a:pt x="18277" y="23444"/>
                  <a:pt x="23491" y="18193"/>
                  <a:pt x="23491" y="11740"/>
                </a:cubicBezTo>
                <a:cubicBezTo>
                  <a:pt x="23491" y="5287"/>
                  <a:pt x="18277" y="48"/>
                  <a:pt x="11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p:cNvGrpSpPr/>
          <p:nvPr/>
        </p:nvGrpSpPr>
        <p:grpSpPr>
          <a:xfrm>
            <a:off x="211873" y="1174203"/>
            <a:ext cx="3375254" cy="3345477"/>
            <a:chOff x="211873" y="1174203"/>
            <a:chExt cx="3375254" cy="3345477"/>
          </a:xfrm>
        </p:grpSpPr>
        <p:sp>
          <p:nvSpPr>
            <p:cNvPr id="656" name="Google Shape;656;p28"/>
            <p:cNvSpPr/>
            <p:nvPr/>
          </p:nvSpPr>
          <p:spPr>
            <a:xfrm>
              <a:off x="2784398" y="1174203"/>
              <a:ext cx="802729" cy="802730"/>
            </a:xfrm>
            <a:custGeom>
              <a:avLst/>
              <a:gdLst/>
              <a:ahLst/>
              <a:cxnLst/>
              <a:rect l="l" t="t" r="r" b="b"/>
              <a:pathLst>
                <a:path w="18300" h="18300" extrusionOk="0">
                  <a:moveTo>
                    <a:pt x="9144" y="0"/>
                  </a:moveTo>
                  <a:cubicBezTo>
                    <a:pt x="4096" y="0"/>
                    <a:pt x="0" y="4096"/>
                    <a:pt x="0" y="9144"/>
                  </a:cubicBezTo>
                  <a:cubicBezTo>
                    <a:pt x="0" y="14204"/>
                    <a:pt x="4096" y="18300"/>
                    <a:pt x="9144" y="18300"/>
                  </a:cubicBezTo>
                  <a:lnTo>
                    <a:pt x="9168" y="18300"/>
                  </a:lnTo>
                  <a:cubicBezTo>
                    <a:pt x="14216" y="18288"/>
                    <a:pt x="18300" y="14192"/>
                    <a:pt x="18300" y="9144"/>
                  </a:cubicBezTo>
                  <a:cubicBezTo>
                    <a:pt x="18300" y="4108"/>
                    <a:pt x="14216" y="12"/>
                    <a:pt x="9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8"/>
            <p:cNvSpPr/>
            <p:nvPr/>
          </p:nvSpPr>
          <p:spPr>
            <a:xfrm>
              <a:off x="2905024" y="1294828"/>
              <a:ext cx="560946" cy="560946"/>
            </a:xfrm>
            <a:custGeom>
              <a:avLst/>
              <a:gdLst/>
              <a:ahLst/>
              <a:cxnLst/>
              <a:rect l="l" t="t" r="r" b="b"/>
              <a:pathLst>
                <a:path w="12788" h="12788" extrusionOk="0">
                  <a:moveTo>
                    <a:pt x="6394" y="0"/>
                  </a:moveTo>
                  <a:cubicBezTo>
                    <a:pt x="6370" y="0"/>
                    <a:pt x="6346" y="0"/>
                    <a:pt x="6311" y="12"/>
                  </a:cubicBezTo>
                  <a:cubicBezTo>
                    <a:pt x="2822" y="48"/>
                    <a:pt x="0" y="2906"/>
                    <a:pt x="0" y="6394"/>
                  </a:cubicBezTo>
                  <a:cubicBezTo>
                    <a:pt x="0" y="9894"/>
                    <a:pt x="2822" y="12740"/>
                    <a:pt x="6311" y="12788"/>
                  </a:cubicBezTo>
                  <a:lnTo>
                    <a:pt x="6489" y="12788"/>
                  </a:lnTo>
                  <a:cubicBezTo>
                    <a:pt x="9966" y="12740"/>
                    <a:pt x="12788" y="9894"/>
                    <a:pt x="12788" y="6394"/>
                  </a:cubicBezTo>
                  <a:cubicBezTo>
                    <a:pt x="12788" y="2906"/>
                    <a:pt x="9966" y="60"/>
                    <a:pt x="6489" y="12"/>
                  </a:cubicBezTo>
                  <a:cubicBezTo>
                    <a:pt x="6454" y="0"/>
                    <a:pt x="6430" y="0"/>
                    <a:pt x="6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8"/>
            <p:cNvSpPr/>
            <p:nvPr/>
          </p:nvSpPr>
          <p:spPr>
            <a:xfrm>
              <a:off x="3020429" y="1410233"/>
              <a:ext cx="330128" cy="330128"/>
            </a:xfrm>
            <a:custGeom>
              <a:avLst/>
              <a:gdLst/>
              <a:ahLst/>
              <a:cxnLst/>
              <a:rect l="l" t="t" r="r" b="b"/>
              <a:pathLst>
                <a:path w="7526" h="7526" extrusionOk="0">
                  <a:moveTo>
                    <a:pt x="3763" y="1"/>
                  </a:moveTo>
                  <a:cubicBezTo>
                    <a:pt x="1691" y="1"/>
                    <a:pt x="1" y="1691"/>
                    <a:pt x="1" y="3763"/>
                  </a:cubicBezTo>
                  <a:cubicBezTo>
                    <a:pt x="1" y="5847"/>
                    <a:pt x="1691" y="7525"/>
                    <a:pt x="3763" y="7525"/>
                  </a:cubicBezTo>
                  <a:lnTo>
                    <a:pt x="3787" y="7525"/>
                  </a:lnTo>
                  <a:cubicBezTo>
                    <a:pt x="5859" y="7514"/>
                    <a:pt x="7525" y="5835"/>
                    <a:pt x="7525" y="3763"/>
                  </a:cubicBezTo>
                  <a:cubicBezTo>
                    <a:pt x="7525" y="1703"/>
                    <a:pt x="5859" y="13"/>
                    <a:pt x="3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8"/>
            <p:cNvSpPr/>
            <p:nvPr/>
          </p:nvSpPr>
          <p:spPr>
            <a:xfrm>
              <a:off x="3111841" y="1501645"/>
              <a:ext cx="147825" cy="147825"/>
            </a:xfrm>
            <a:custGeom>
              <a:avLst/>
              <a:gdLst/>
              <a:ahLst/>
              <a:cxnLst/>
              <a:rect l="l" t="t" r="r" b="b"/>
              <a:pathLst>
                <a:path w="3370" h="3370" extrusionOk="0">
                  <a:moveTo>
                    <a:pt x="1596" y="0"/>
                  </a:moveTo>
                  <a:cubicBezTo>
                    <a:pt x="703" y="36"/>
                    <a:pt x="0" y="786"/>
                    <a:pt x="0" y="1679"/>
                  </a:cubicBezTo>
                  <a:cubicBezTo>
                    <a:pt x="0" y="2584"/>
                    <a:pt x="703" y="3322"/>
                    <a:pt x="1596" y="3370"/>
                  </a:cubicBezTo>
                  <a:lnTo>
                    <a:pt x="1679" y="3370"/>
                  </a:lnTo>
                  <a:cubicBezTo>
                    <a:pt x="2608" y="3370"/>
                    <a:pt x="3370" y="2608"/>
                    <a:pt x="3370" y="1679"/>
                  </a:cubicBezTo>
                  <a:cubicBezTo>
                    <a:pt x="3370" y="750"/>
                    <a:pt x="2608" y="0"/>
                    <a:pt x="1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8"/>
            <p:cNvSpPr/>
            <p:nvPr/>
          </p:nvSpPr>
          <p:spPr>
            <a:xfrm>
              <a:off x="211873" y="1371868"/>
              <a:ext cx="2481634" cy="407400"/>
            </a:xfrm>
            <a:prstGeom prst="homePlate">
              <a:avLst>
                <a:gd name="adj" fmla="val 50000"/>
              </a:avLst>
            </a:prstGeom>
            <a:solidFill>
              <a:schemeClr val="accent1"/>
            </a:solid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lvl="0">
                <a:buClr>
                  <a:schemeClr val="dk1"/>
                </a:buClr>
                <a:buSzPts val="1100"/>
              </a:pPr>
              <a:r>
                <a:rPr lang="en-US" sz="1100" b="1" dirty="0">
                  <a:solidFill>
                    <a:srgbClr val="FFC000"/>
                  </a:solidFill>
                </a:rPr>
                <a:t>(Interactive Brokers)</a:t>
              </a:r>
              <a:r>
                <a:rPr lang="ar-SA" sz="1100" b="1" dirty="0">
                  <a:solidFill>
                    <a:srgbClr val="FFC000"/>
                  </a:solidFill>
                </a:rPr>
                <a:t>انتراكتيف بروكور</a:t>
              </a:r>
              <a:endParaRPr sz="1000" dirty="0">
                <a:solidFill>
                  <a:srgbClr val="FFC000"/>
                </a:solidFill>
              </a:endParaRPr>
            </a:p>
          </p:txBody>
        </p:sp>
        <p:sp>
          <p:nvSpPr>
            <p:cNvPr id="668" name="Google Shape;668;p28"/>
            <p:cNvSpPr/>
            <p:nvPr/>
          </p:nvSpPr>
          <p:spPr>
            <a:xfrm>
              <a:off x="2784398" y="2484605"/>
              <a:ext cx="802729" cy="802773"/>
            </a:xfrm>
            <a:custGeom>
              <a:avLst/>
              <a:gdLst/>
              <a:ahLst/>
              <a:cxnLst/>
              <a:rect l="l" t="t" r="r" b="b"/>
              <a:pathLst>
                <a:path w="18300" h="18301" extrusionOk="0">
                  <a:moveTo>
                    <a:pt x="9144" y="0"/>
                  </a:moveTo>
                  <a:cubicBezTo>
                    <a:pt x="4096" y="0"/>
                    <a:pt x="0" y="4096"/>
                    <a:pt x="0" y="9144"/>
                  </a:cubicBezTo>
                  <a:cubicBezTo>
                    <a:pt x="0" y="14193"/>
                    <a:pt x="4096" y="18300"/>
                    <a:pt x="9144" y="18300"/>
                  </a:cubicBezTo>
                  <a:lnTo>
                    <a:pt x="9168" y="18300"/>
                  </a:lnTo>
                  <a:cubicBezTo>
                    <a:pt x="14216" y="18276"/>
                    <a:pt x="18300" y="14193"/>
                    <a:pt x="18300" y="9144"/>
                  </a:cubicBezTo>
                  <a:cubicBezTo>
                    <a:pt x="18300" y="4096"/>
                    <a:pt x="14216" y="12"/>
                    <a:pt x="9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8"/>
            <p:cNvSpPr/>
            <p:nvPr/>
          </p:nvSpPr>
          <p:spPr>
            <a:xfrm>
              <a:off x="2905024" y="2605230"/>
              <a:ext cx="560946" cy="560946"/>
            </a:xfrm>
            <a:custGeom>
              <a:avLst/>
              <a:gdLst/>
              <a:ahLst/>
              <a:cxnLst/>
              <a:rect l="l" t="t" r="r" b="b"/>
              <a:pathLst>
                <a:path w="12788" h="12788" extrusionOk="0">
                  <a:moveTo>
                    <a:pt x="6394" y="1"/>
                  </a:moveTo>
                  <a:cubicBezTo>
                    <a:pt x="6370" y="1"/>
                    <a:pt x="6346" y="1"/>
                    <a:pt x="6311" y="13"/>
                  </a:cubicBezTo>
                  <a:cubicBezTo>
                    <a:pt x="2822" y="48"/>
                    <a:pt x="0" y="2894"/>
                    <a:pt x="0" y="6394"/>
                  </a:cubicBezTo>
                  <a:cubicBezTo>
                    <a:pt x="0" y="9895"/>
                    <a:pt x="2822" y="12740"/>
                    <a:pt x="6311" y="12788"/>
                  </a:cubicBezTo>
                  <a:lnTo>
                    <a:pt x="6489" y="12788"/>
                  </a:lnTo>
                  <a:cubicBezTo>
                    <a:pt x="9966" y="12740"/>
                    <a:pt x="12788" y="9895"/>
                    <a:pt x="12788" y="6394"/>
                  </a:cubicBezTo>
                  <a:cubicBezTo>
                    <a:pt x="12788" y="2906"/>
                    <a:pt x="9966" y="60"/>
                    <a:pt x="6489" y="13"/>
                  </a:cubicBezTo>
                  <a:cubicBezTo>
                    <a:pt x="6454" y="1"/>
                    <a:pt x="6430" y="1"/>
                    <a:pt x="6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8"/>
            <p:cNvSpPr/>
            <p:nvPr/>
          </p:nvSpPr>
          <p:spPr>
            <a:xfrm>
              <a:off x="3020429" y="2720679"/>
              <a:ext cx="330128" cy="330084"/>
            </a:xfrm>
            <a:custGeom>
              <a:avLst/>
              <a:gdLst/>
              <a:ahLst/>
              <a:cxnLst/>
              <a:rect l="l" t="t" r="r" b="b"/>
              <a:pathLst>
                <a:path w="7526" h="7525" extrusionOk="0">
                  <a:moveTo>
                    <a:pt x="3763" y="0"/>
                  </a:moveTo>
                  <a:cubicBezTo>
                    <a:pt x="1691" y="0"/>
                    <a:pt x="1" y="1691"/>
                    <a:pt x="1" y="3762"/>
                  </a:cubicBezTo>
                  <a:cubicBezTo>
                    <a:pt x="1" y="5834"/>
                    <a:pt x="1691" y="7525"/>
                    <a:pt x="3763" y="7525"/>
                  </a:cubicBezTo>
                  <a:lnTo>
                    <a:pt x="3787" y="7525"/>
                  </a:lnTo>
                  <a:cubicBezTo>
                    <a:pt x="5859" y="7513"/>
                    <a:pt x="7525" y="5834"/>
                    <a:pt x="7525" y="3762"/>
                  </a:cubicBezTo>
                  <a:cubicBezTo>
                    <a:pt x="7525" y="1691"/>
                    <a:pt x="5859" y="12"/>
                    <a:pt x="3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8"/>
            <p:cNvSpPr/>
            <p:nvPr/>
          </p:nvSpPr>
          <p:spPr>
            <a:xfrm>
              <a:off x="3111841" y="2812047"/>
              <a:ext cx="147825" cy="147825"/>
            </a:xfrm>
            <a:custGeom>
              <a:avLst/>
              <a:gdLst/>
              <a:ahLst/>
              <a:cxnLst/>
              <a:rect l="l" t="t" r="r" b="b"/>
              <a:pathLst>
                <a:path w="3370" h="3370" extrusionOk="0">
                  <a:moveTo>
                    <a:pt x="1596" y="1"/>
                  </a:moveTo>
                  <a:cubicBezTo>
                    <a:pt x="703" y="36"/>
                    <a:pt x="0" y="774"/>
                    <a:pt x="0" y="1679"/>
                  </a:cubicBezTo>
                  <a:cubicBezTo>
                    <a:pt x="0" y="2584"/>
                    <a:pt x="703" y="3322"/>
                    <a:pt x="1596" y="3358"/>
                  </a:cubicBezTo>
                  <a:cubicBezTo>
                    <a:pt x="1619" y="3370"/>
                    <a:pt x="1655" y="3370"/>
                    <a:pt x="1679" y="3370"/>
                  </a:cubicBezTo>
                  <a:cubicBezTo>
                    <a:pt x="2608" y="3370"/>
                    <a:pt x="3370" y="2608"/>
                    <a:pt x="3370" y="1679"/>
                  </a:cubicBezTo>
                  <a:cubicBezTo>
                    <a:pt x="3370" y="751"/>
                    <a:pt x="2608" y="1"/>
                    <a:pt x="16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8"/>
            <p:cNvSpPr/>
            <p:nvPr/>
          </p:nvSpPr>
          <p:spPr>
            <a:xfrm>
              <a:off x="211873" y="2682270"/>
              <a:ext cx="2458647" cy="407400"/>
            </a:xfrm>
            <a:prstGeom prst="homePlate">
              <a:avLst>
                <a:gd name="adj" fmla="val 50000"/>
              </a:avLst>
            </a:prstGeom>
            <a:solidFill>
              <a:schemeClr val="accent3"/>
            </a:solid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lvl="0" algn="ctr" rtl="1">
                <a:buClr>
                  <a:schemeClr val="dk1"/>
                </a:buClr>
                <a:buSzPts val="1100"/>
              </a:pPr>
              <a:r>
                <a:rPr lang="ar-SA" sz="1200" b="1" dirty="0">
                  <a:solidFill>
                    <a:srgbClr val="FFC000"/>
                  </a:solidFill>
                </a:rPr>
                <a:t>تي دي اميرتريد (</a:t>
              </a:r>
              <a:r>
                <a:rPr lang="en-US" sz="1200" b="1" dirty="0">
                  <a:solidFill>
                    <a:srgbClr val="FFC000"/>
                  </a:solidFill>
                </a:rPr>
                <a:t>(</a:t>
              </a:r>
              <a:r>
                <a:rPr lang="fr-FR" sz="1200" b="1" dirty="0">
                  <a:solidFill>
                    <a:srgbClr val="FFC000"/>
                  </a:solidFill>
                </a:rPr>
                <a:t>TD </a:t>
              </a:r>
              <a:r>
                <a:rPr lang="fr-FR" sz="1200" b="1" dirty="0" err="1">
                  <a:solidFill>
                    <a:srgbClr val="FFC000"/>
                  </a:solidFill>
                </a:rPr>
                <a:t>Ameritrade</a:t>
              </a:r>
              <a:endParaRPr sz="1050" dirty="0">
                <a:solidFill>
                  <a:srgbClr val="FFC000"/>
                </a:solidFill>
              </a:endParaRPr>
            </a:p>
          </p:txBody>
        </p:sp>
        <p:sp>
          <p:nvSpPr>
            <p:cNvPr id="680" name="Google Shape;680;p28"/>
            <p:cNvSpPr/>
            <p:nvPr/>
          </p:nvSpPr>
          <p:spPr>
            <a:xfrm>
              <a:off x="2784398" y="3716907"/>
              <a:ext cx="802729" cy="802773"/>
            </a:xfrm>
            <a:custGeom>
              <a:avLst/>
              <a:gdLst/>
              <a:ahLst/>
              <a:cxnLst/>
              <a:rect l="l" t="t" r="r" b="b"/>
              <a:pathLst>
                <a:path w="18300" h="18301" extrusionOk="0">
                  <a:moveTo>
                    <a:pt x="9144" y="1"/>
                  </a:moveTo>
                  <a:cubicBezTo>
                    <a:pt x="4096" y="1"/>
                    <a:pt x="0" y="4096"/>
                    <a:pt x="0" y="9145"/>
                  </a:cubicBezTo>
                  <a:cubicBezTo>
                    <a:pt x="0" y="14205"/>
                    <a:pt x="4096" y="18301"/>
                    <a:pt x="9144" y="18301"/>
                  </a:cubicBezTo>
                  <a:lnTo>
                    <a:pt x="9168" y="18301"/>
                  </a:lnTo>
                  <a:cubicBezTo>
                    <a:pt x="14216" y="18289"/>
                    <a:pt x="18300" y="14193"/>
                    <a:pt x="18300" y="9145"/>
                  </a:cubicBezTo>
                  <a:cubicBezTo>
                    <a:pt x="18300" y="4096"/>
                    <a:pt x="14216" y="13"/>
                    <a:pt x="9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8"/>
            <p:cNvSpPr/>
            <p:nvPr/>
          </p:nvSpPr>
          <p:spPr>
            <a:xfrm>
              <a:off x="2905024" y="3837576"/>
              <a:ext cx="560946" cy="560946"/>
            </a:xfrm>
            <a:custGeom>
              <a:avLst/>
              <a:gdLst/>
              <a:ahLst/>
              <a:cxnLst/>
              <a:rect l="l" t="t" r="r" b="b"/>
              <a:pathLst>
                <a:path w="12788" h="12788" extrusionOk="0">
                  <a:moveTo>
                    <a:pt x="6394" y="0"/>
                  </a:moveTo>
                  <a:cubicBezTo>
                    <a:pt x="6370" y="0"/>
                    <a:pt x="6346" y="0"/>
                    <a:pt x="6311" y="12"/>
                  </a:cubicBezTo>
                  <a:cubicBezTo>
                    <a:pt x="2822" y="48"/>
                    <a:pt x="0" y="2905"/>
                    <a:pt x="0" y="6394"/>
                  </a:cubicBezTo>
                  <a:cubicBezTo>
                    <a:pt x="0" y="9894"/>
                    <a:pt x="2822" y="12740"/>
                    <a:pt x="6311" y="12787"/>
                  </a:cubicBezTo>
                  <a:lnTo>
                    <a:pt x="6489" y="12787"/>
                  </a:lnTo>
                  <a:cubicBezTo>
                    <a:pt x="9966" y="12740"/>
                    <a:pt x="12788" y="9894"/>
                    <a:pt x="12788" y="6394"/>
                  </a:cubicBezTo>
                  <a:cubicBezTo>
                    <a:pt x="12788" y="2905"/>
                    <a:pt x="9966" y="60"/>
                    <a:pt x="6489" y="12"/>
                  </a:cubicBezTo>
                  <a:cubicBezTo>
                    <a:pt x="6454" y="0"/>
                    <a:pt x="6430" y="0"/>
                    <a:pt x="63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8"/>
            <p:cNvSpPr/>
            <p:nvPr/>
          </p:nvSpPr>
          <p:spPr>
            <a:xfrm>
              <a:off x="3020429" y="3952981"/>
              <a:ext cx="330128" cy="330128"/>
            </a:xfrm>
            <a:custGeom>
              <a:avLst/>
              <a:gdLst/>
              <a:ahLst/>
              <a:cxnLst/>
              <a:rect l="l" t="t" r="r" b="b"/>
              <a:pathLst>
                <a:path w="7526" h="7526" extrusionOk="0">
                  <a:moveTo>
                    <a:pt x="3763" y="0"/>
                  </a:moveTo>
                  <a:cubicBezTo>
                    <a:pt x="1691" y="0"/>
                    <a:pt x="1" y="1691"/>
                    <a:pt x="1" y="3763"/>
                  </a:cubicBezTo>
                  <a:cubicBezTo>
                    <a:pt x="1" y="5846"/>
                    <a:pt x="1691" y="7525"/>
                    <a:pt x="3763" y="7525"/>
                  </a:cubicBezTo>
                  <a:lnTo>
                    <a:pt x="3787" y="7525"/>
                  </a:lnTo>
                  <a:cubicBezTo>
                    <a:pt x="5859" y="7513"/>
                    <a:pt x="7525" y="5834"/>
                    <a:pt x="7525" y="3763"/>
                  </a:cubicBezTo>
                  <a:cubicBezTo>
                    <a:pt x="7525" y="1703"/>
                    <a:pt x="5859" y="12"/>
                    <a:pt x="3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8"/>
            <p:cNvSpPr/>
            <p:nvPr/>
          </p:nvSpPr>
          <p:spPr>
            <a:xfrm>
              <a:off x="3111841" y="4044349"/>
              <a:ext cx="147825" cy="147869"/>
            </a:xfrm>
            <a:custGeom>
              <a:avLst/>
              <a:gdLst/>
              <a:ahLst/>
              <a:cxnLst/>
              <a:rect l="l" t="t" r="r" b="b"/>
              <a:pathLst>
                <a:path w="3370" h="3371" extrusionOk="0">
                  <a:moveTo>
                    <a:pt x="1596" y="1"/>
                  </a:moveTo>
                  <a:cubicBezTo>
                    <a:pt x="703" y="37"/>
                    <a:pt x="0" y="775"/>
                    <a:pt x="0" y="1680"/>
                  </a:cubicBezTo>
                  <a:cubicBezTo>
                    <a:pt x="0" y="2585"/>
                    <a:pt x="703" y="3323"/>
                    <a:pt x="1596" y="3370"/>
                  </a:cubicBezTo>
                  <a:lnTo>
                    <a:pt x="1679" y="3370"/>
                  </a:lnTo>
                  <a:cubicBezTo>
                    <a:pt x="2608" y="3370"/>
                    <a:pt x="3370" y="2608"/>
                    <a:pt x="3370" y="1680"/>
                  </a:cubicBezTo>
                  <a:cubicBezTo>
                    <a:pt x="3370" y="751"/>
                    <a:pt x="2608" y="1"/>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8"/>
            <p:cNvSpPr/>
            <p:nvPr/>
          </p:nvSpPr>
          <p:spPr>
            <a:xfrm>
              <a:off x="211873" y="3952981"/>
              <a:ext cx="2458647" cy="445541"/>
            </a:xfrm>
            <a:prstGeom prst="homePlate">
              <a:avLst>
                <a:gd name="adj" fmla="val 50000"/>
              </a:avLst>
            </a:prstGeom>
            <a:solidFill>
              <a:schemeClr val="accent5"/>
            </a:solid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lvl="0" algn="ctr" rtl="1">
                <a:buClr>
                  <a:schemeClr val="dk1"/>
                </a:buClr>
                <a:buSzPts val="1100"/>
              </a:pPr>
              <a:r>
                <a:rPr lang="ar-SA" sz="1100" b="1" dirty="0" smtClean="0">
                  <a:solidFill>
                    <a:srgbClr val="FFC000"/>
                  </a:solidFill>
                </a:rPr>
                <a:t>إي </a:t>
              </a:r>
              <a:r>
                <a:rPr lang="ar-SA" sz="1100" b="1" dirty="0">
                  <a:solidFill>
                    <a:srgbClr val="FFC000"/>
                  </a:solidFill>
                </a:rPr>
                <a:t>تريد فايننشال </a:t>
              </a:r>
              <a:r>
                <a:rPr lang="ar-SA" sz="1100" b="1" dirty="0" smtClean="0">
                  <a:solidFill>
                    <a:srgbClr val="FFC000"/>
                  </a:solidFill>
                </a:rPr>
                <a:t>كورب</a:t>
              </a:r>
              <a:r>
                <a:rPr lang="en-US" sz="1000" b="1" dirty="0">
                  <a:solidFill>
                    <a:srgbClr val="FFC000"/>
                  </a:solidFill>
                </a:rPr>
                <a:t>(E Trade Financial Corp) </a:t>
              </a:r>
              <a:endParaRPr sz="1000" dirty="0">
                <a:solidFill>
                  <a:srgbClr val="FFC000"/>
                </a:solidFill>
              </a:endParaRPr>
            </a:p>
          </p:txBody>
        </p:sp>
      </p:grpSp>
      <p:grpSp>
        <p:nvGrpSpPr>
          <p:cNvPr id="5" name="Group 4"/>
          <p:cNvGrpSpPr/>
          <p:nvPr/>
        </p:nvGrpSpPr>
        <p:grpSpPr>
          <a:xfrm>
            <a:off x="3168776" y="3603080"/>
            <a:ext cx="5785653" cy="1030477"/>
            <a:chOff x="3168776" y="3603080"/>
            <a:chExt cx="5785653" cy="1030477"/>
          </a:xfrm>
        </p:grpSpPr>
        <p:sp>
          <p:nvSpPr>
            <p:cNvPr id="684" name="Google Shape;684;p28"/>
            <p:cNvSpPr/>
            <p:nvPr/>
          </p:nvSpPr>
          <p:spPr>
            <a:xfrm>
              <a:off x="3168776" y="4102863"/>
              <a:ext cx="1346963" cy="30311"/>
            </a:xfrm>
            <a:custGeom>
              <a:avLst/>
              <a:gdLst/>
              <a:ahLst/>
              <a:cxnLst/>
              <a:rect l="l" t="t" r="r" b="b"/>
              <a:pathLst>
                <a:path w="30707" h="691" extrusionOk="0">
                  <a:moveTo>
                    <a:pt x="0" y="0"/>
                  </a:moveTo>
                  <a:lnTo>
                    <a:pt x="0" y="691"/>
                  </a:lnTo>
                  <a:lnTo>
                    <a:pt x="30706" y="691"/>
                  </a:lnTo>
                  <a:lnTo>
                    <a:pt x="30706"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8"/>
            <p:cNvSpPr/>
            <p:nvPr/>
          </p:nvSpPr>
          <p:spPr>
            <a:xfrm>
              <a:off x="4451922" y="3976492"/>
              <a:ext cx="519713" cy="283105"/>
            </a:xfrm>
            <a:custGeom>
              <a:avLst/>
              <a:gdLst/>
              <a:ahLst/>
              <a:cxnLst/>
              <a:rect l="l" t="t" r="r" b="b"/>
              <a:pathLst>
                <a:path w="11848" h="6454" extrusionOk="0">
                  <a:moveTo>
                    <a:pt x="3727" y="0"/>
                  </a:moveTo>
                  <a:lnTo>
                    <a:pt x="1" y="3227"/>
                  </a:lnTo>
                  <a:lnTo>
                    <a:pt x="36" y="3262"/>
                  </a:lnTo>
                  <a:lnTo>
                    <a:pt x="3727" y="6453"/>
                  </a:lnTo>
                  <a:lnTo>
                    <a:pt x="11847" y="6453"/>
                  </a:lnTo>
                  <a:lnTo>
                    <a:pt x="10776" y="3262"/>
                  </a:lnTo>
                  <a:lnTo>
                    <a:pt x="10764" y="3227"/>
                  </a:lnTo>
                  <a:lnTo>
                    <a:pt x="118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8"/>
            <p:cNvSpPr/>
            <p:nvPr/>
          </p:nvSpPr>
          <p:spPr>
            <a:xfrm>
              <a:off x="4453501" y="4119575"/>
              <a:ext cx="518133" cy="140017"/>
            </a:xfrm>
            <a:custGeom>
              <a:avLst/>
              <a:gdLst/>
              <a:ahLst/>
              <a:cxnLst/>
              <a:rect l="l" t="t" r="r" b="b"/>
              <a:pathLst>
                <a:path w="11812" h="3192" extrusionOk="0">
                  <a:moveTo>
                    <a:pt x="0" y="0"/>
                  </a:moveTo>
                  <a:lnTo>
                    <a:pt x="3691" y="3191"/>
                  </a:lnTo>
                  <a:lnTo>
                    <a:pt x="11811" y="3191"/>
                  </a:lnTo>
                  <a:lnTo>
                    <a:pt x="10740" y="0"/>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8"/>
            <p:cNvSpPr/>
            <p:nvPr/>
          </p:nvSpPr>
          <p:spPr>
            <a:xfrm>
              <a:off x="5152162" y="3603080"/>
              <a:ext cx="3802267" cy="1030477"/>
            </a:xfrm>
            <a:prstGeom prst="rect">
              <a:avLst/>
            </a:prstGeom>
            <a:solidFill>
              <a:schemeClr val="lt2"/>
            </a:solidFill>
            <a:ln>
              <a:noFill/>
            </a:ln>
            <a:scene3d>
              <a:camera prst="orthographicFront"/>
              <a:lightRig rig="threePt" dir="t"/>
            </a:scene3d>
            <a:sp3d>
              <a:bevelT/>
            </a:sp3d>
          </p:spPr>
          <p:txBody>
            <a:bodyPr spcFirstLastPara="1" wrap="square" lIns="91425" tIns="91425" rIns="91425" bIns="91425" anchor="ctr" anchorCtr="0">
              <a:noAutofit/>
            </a:bodyPr>
            <a:lstStyle/>
            <a:p>
              <a:pPr lvl="0" algn="ctr" rtl="1">
                <a:buClr>
                  <a:schemeClr val="dk1"/>
                </a:buClr>
                <a:buSzPts val="1100"/>
              </a:pPr>
              <a:r>
                <a:rPr lang="ar-SA" sz="1050" b="1" dirty="0"/>
                <a:t>هي شركة مالية أمريكية تقدم خدمات استشارية تتعلق بالسمسرة عبر الإنترنت للتجار الماليين، وتوفر الشركة معلومات الخبراء بشأن الاستثمار في البورصة وكذلك التخطيط </a:t>
              </a:r>
              <a:r>
                <a:rPr lang="ar-SA" sz="1050" b="1" dirty="0" smtClean="0"/>
                <a:t>للمشاركين</a:t>
              </a:r>
              <a:r>
                <a:rPr lang="en-US" sz="1050" b="1" dirty="0" smtClean="0"/>
                <a:t>, </a:t>
              </a:r>
              <a:r>
                <a:rPr lang="ar-SA" sz="1050" b="1" dirty="0"/>
                <a:t>بالإضافة إلى ذلك، تتولى الشركة إدارة المحفظة </a:t>
              </a:r>
              <a:r>
                <a:rPr lang="en-US" sz="1050" b="1" dirty="0"/>
                <a:t>E*TRADE Financial Corporation</a:t>
              </a:r>
              <a:r>
                <a:rPr lang="ar-SA" sz="1050" b="1" dirty="0" smtClean="0"/>
                <a:t>لأولئك </a:t>
              </a:r>
              <a:r>
                <a:rPr lang="ar-SA" sz="1050" b="1" dirty="0"/>
                <a:t>الذين يرغبون في الاستثمار والتداول في البورصة الأمريكية</a:t>
              </a:r>
              <a:endParaRPr sz="1100" b="1" dirty="0"/>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grpSp>
        <p:nvGrpSpPr>
          <p:cNvPr id="10" name="Group 9"/>
          <p:cNvGrpSpPr/>
          <p:nvPr/>
        </p:nvGrpSpPr>
        <p:grpSpPr>
          <a:xfrm>
            <a:off x="3727099" y="1917089"/>
            <a:ext cx="1689900" cy="1402617"/>
            <a:chOff x="3727099" y="2151265"/>
            <a:chExt cx="1689900" cy="1402617"/>
          </a:xfrm>
        </p:grpSpPr>
        <p:sp>
          <p:nvSpPr>
            <p:cNvPr id="112" name="Google Shape;112;p17"/>
            <p:cNvSpPr/>
            <p:nvPr/>
          </p:nvSpPr>
          <p:spPr>
            <a:xfrm rot="18900000">
              <a:off x="3870741" y="2151265"/>
              <a:ext cx="1402617" cy="1402617"/>
            </a:xfrm>
            <a:prstGeom prst="roundRect">
              <a:avLst>
                <a:gd name="adj" fmla="val 16667"/>
              </a:avLst>
            </a:prstGeom>
            <a:solidFill>
              <a:schemeClr val="accent1"/>
            </a:solidFill>
            <a:ln w="19050" cap="flat" cmpd="sng">
              <a:solidFill>
                <a:schemeClr val="dk1"/>
              </a:solidFill>
              <a:prstDash val="solid"/>
              <a:round/>
              <a:headEnd type="none" w="sm" len="sm"/>
              <a:tailEnd type="none" w="sm" len="sm"/>
            </a:ln>
            <a:scene3d>
              <a:camera prst="orthographicFront"/>
              <a:lightRig rig="threePt" dir="t"/>
            </a:scene3d>
            <a:sp3d>
              <a:bevelT prst="slope"/>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7"/>
            <p:cNvSpPr/>
            <p:nvPr/>
          </p:nvSpPr>
          <p:spPr>
            <a:xfrm flipH="1">
              <a:off x="3727099" y="2226028"/>
              <a:ext cx="1689900" cy="1253100"/>
            </a:xfrm>
            <a:prstGeom prst="roundRect">
              <a:avLst>
                <a:gd name="adj" fmla="val 0"/>
              </a:avLst>
            </a:prstGeom>
            <a:noFill/>
            <a:ln>
              <a:noFill/>
            </a:ln>
            <a:scene3d>
              <a:camera prst="orthographicFront"/>
              <a:lightRig rig="threePt" dir="t"/>
            </a:scene3d>
            <a:sp3d>
              <a:bevelT prst="slope"/>
            </a:sp3d>
          </p:spPr>
          <p:txBody>
            <a:bodyPr spcFirstLastPara="1" wrap="square" lIns="91425" tIns="91425" rIns="91425" bIns="91425" anchor="ctr" anchorCtr="0">
              <a:noAutofit/>
            </a:bodyPr>
            <a:lstStyle/>
            <a:p>
              <a:pPr lvl="0" algn="ctr" rtl="1"/>
              <a:r>
                <a:rPr lang="ar-DZ" sz="1800" b="1" i="1" u="sng" dirty="0">
                  <a:effectLst>
                    <a:reflection blurRad="6350" stA="53000" endA="300" endPos="35500" dir="5400000" sy="-90000" algn="bl"/>
                  </a:effectLst>
                </a:rPr>
                <a:t>مؤشرات الأوراق المالية</a:t>
              </a:r>
              <a:endParaRPr sz="1800" dirty="0">
                <a:solidFill>
                  <a:schemeClr val="dk1"/>
                </a:solidFill>
                <a:latin typeface="Fira Sans Extra Condensed SemiBold"/>
                <a:ea typeface="Fira Sans Extra Condensed SemiBold"/>
                <a:cs typeface="Fira Sans Extra Condensed SemiBold"/>
                <a:sym typeface="Fira Sans Extra Condensed SemiBold"/>
              </a:endParaRPr>
            </a:p>
          </p:txBody>
        </p:sp>
      </p:grpSp>
      <p:grpSp>
        <p:nvGrpSpPr>
          <p:cNvPr id="21" name="Group 20"/>
          <p:cNvGrpSpPr/>
          <p:nvPr/>
        </p:nvGrpSpPr>
        <p:grpSpPr>
          <a:xfrm>
            <a:off x="471850" y="925948"/>
            <a:ext cx="4451199" cy="3493954"/>
            <a:chOff x="471850" y="1160124"/>
            <a:chExt cx="4451199" cy="3493954"/>
          </a:xfrm>
        </p:grpSpPr>
        <p:grpSp>
          <p:nvGrpSpPr>
            <p:cNvPr id="4" name="Group 3"/>
            <p:cNvGrpSpPr/>
            <p:nvPr/>
          </p:nvGrpSpPr>
          <p:grpSpPr>
            <a:xfrm>
              <a:off x="471850" y="1160124"/>
              <a:ext cx="4451199" cy="3493954"/>
              <a:chOff x="471850" y="1160124"/>
              <a:chExt cx="4451199" cy="3493954"/>
            </a:xfrm>
          </p:grpSpPr>
          <p:sp>
            <p:nvSpPr>
              <p:cNvPr id="114" name="Google Shape;114;p17"/>
              <p:cNvSpPr/>
              <p:nvPr/>
            </p:nvSpPr>
            <p:spPr>
              <a:xfrm flipH="1">
                <a:off x="471850" y="1160124"/>
                <a:ext cx="2998500" cy="3111000"/>
              </a:xfrm>
              <a:prstGeom prst="round1Rect">
                <a:avLst>
                  <a:gd name="adj" fmla="val 0"/>
                </a:avLst>
              </a:prstGeom>
              <a:solidFill>
                <a:schemeClr val="bg1">
                  <a:lumMod val="75000"/>
                </a:schemeClr>
              </a:solidFill>
              <a:ln w="19050" cap="flat" cmpd="sng">
                <a:solidFill>
                  <a:schemeClr val="dk1"/>
                </a:solidFill>
                <a:prstDash val="solid"/>
                <a:round/>
                <a:headEnd type="none" w="sm" len="sm"/>
                <a:tailEnd type="none" w="sm" len="sm"/>
              </a:ln>
              <a:scene3d>
                <a:camera prst="orthographicFront"/>
                <a:lightRig rig="threePt" dir="t"/>
              </a:scene3d>
              <a:sp3d>
                <a:bevelT w="139700" prst="cross"/>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 name="Google Shape;118;p17"/>
              <p:cNvGrpSpPr/>
              <p:nvPr/>
            </p:nvGrpSpPr>
            <p:grpSpPr>
              <a:xfrm>
                <a:off x="472475" y="3954478"/>
                <a:ext cx="4450574" cy="699600"/>
                <a:chOff x="472475" y="3973528"/>
                <a:chExt cx="4450574" cy="699600"/>
              </a:xfrm>
            </p:grpSpPr>
            <p:sp>
              <p:nvSpPr>
                <p:cNvPr id="119" name="Google Shape;119;p17"/>
                <p:cNvSpPr/>
                <p:nvPr/>
              </p:nvSpPr>
              <p:spPr>
                <a:xfrm rot="10800000">
                  <a:off x="472475" y="4082578"/>
                  <a:ext cx="4109100" cy="481500"/>
                </a:xfrm>
                <a:prstGeom prst="round1Rect">
                  <a:avLst>
                    <a:gd name="adj" fmla="val 50000"/>
                  </a:avLst>
                </a:prstGeom>
                <a:solidFill>
                  <a:schemeClr val="bg1">
                    <a:lumMod val="75000"/>
                  </a:schemeClr>
                </a:solidFill>
                <a:ln w="19050" cap="flat" cmpd="sng">
                  <a:solidFill>
                    <a:schemeClr val="dk1"/>
                  </a:solidFill>
                  <a:prstDash val="solid"/>
                  <a:round/>
                  <a:headEnd type="none" w="sm" len="sm"/>
                  <a:tailEnd type="none" w="sm" len="sm"/>
                </a:ln>
                <a:scene3d>
                  <a:camera prst="orthographicFront"/>
                  <a:lightRig rig="threePt" dir="t"/>
                </a:scene3d>
                <a:sp3d>
                  <a:bevelT w="139700" prst="cross"/>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p:nvPr/>
              </p:nvSpPr>
              <p:spPr>
                <a:xfrm flipH="1">
                  <a:off x="4221049" y="3973528"/>
                  <a:ext cx="702000" cy="699600"/>
                </a:xfrm>
                <a:prstGeom prst="ellipse">
                  <a:avLst/>
                </a:prstGeom>
                <a:solidFill>
                  <a:schemeClr val="accent1"/>
                </a:solidFill>
                <a:ln w="19050" cap="flat" cmpd="sng">
                  <a:solidFill>
                    <a:schemeClr val="dk1"/>
                  </a:solidFill>
                  <a:prstDash val="solid"/>
                  <a:round/>
                  <a:headEnd type="none" w="sm" len="sm"/>
                  <a:tailEnd type="none" w="sm" len="sm"/>
                </a:ln>
                <a:scene3d>
                  <a:camera prst="orthographicFront"/>
                  <a:lightRig rig="threePt" dir="t"/>
                </a:scene3d>
                <a:sp3d>
                  <a:bevelT w="139700" prst="cross"/>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 name="Google Shape;120;p17"/>
            <p:cNvSpPr txBox="1"/>
            <p:nvPr/>
          </p:nvSpPr>
          <p:spPr>
            <a:xfrm>
              <a:off x="471973" y="4192074"/>
              <a:ext cx="3643030" cy="188090"/>
            </a:xfrm>
            <a:prstGeom prst="rect">
              <a:avLst/>
            </a:prstGeom>
            <a:noFill/>
            <a:ln>
              <a:noFill/>
            </a:ln>
            <a:scene3d>
              <a:camera prst="orthographicFront"/>
              <a:lightRig rig="threePt" dir="t"/>
            </a:scene3d>
            <a:sp3d>
              <a:bevelT w="139700" prst="cross"/>
            </a:sp3d>
          </p:spPr>
          <p:txBody>
            <a:bodyPr spcFirstLastPara="1" wrap="square" lIns="91425" tIns="91425" rIns="91425" bIns="91425" anchor="ctr" anchorCtr="0">
              <a:noAutofit/>
            </a:bodyPr>
            <a:lstStyle/>
            <a:p>
              <a:pPr lvl="0" algn="ctr" rtl="1"/>
              <a:r>
                <a:rPr lang="ar-SA" sz="1800" b="1" dirty="0">
                  <a:solidFill>
                    <a:srgbClr val="0070C0"/>
                  </a:solidFill>
                </a:rPr>
                <a:t>مؤشر ستاندرد اند بورز  (</a:t>
              </a:r>
              <a:r>
                <a:rPr lang="fr-FR" sz="1800" b="1" dirty="0">
                  <a:solidFill>
                    <a:srgbClr val="0070C0"/>
                  </a:solidFill>
                </a:rPr>
                <a:t>S&amp;P 500</a:t>
              </a:r>
              <a:r>
                <a:rPr lang="ar-SA" sz="1800" b="1" dirty="0">
                  <a:solidFill>
                    <a:srgbClr val="0070C0"/>
                  </a:solidFill>
                </a:rPr>
                <a:t>)</a:t>
              </a:r>
              <a:endParaRPr sz="1800" dirty="0">
                <a:solidFill>
                  <a:srgbClr val="0070C0"/>
                </a:solidFill>
                <a:latin typeface="Fira Sans Extra Condensed SemiBold"/>
                <a:ea typeface="Fira Sans Extra Condensed SemiBold"/>
                <a:cs typeface="Fira Sans Extra Condensed SemiBold"/>
                <a:sym typeface="Fira Sans Extra Condensed SemiBold"/>
              </a:endParaRPr>
            </a:p>
          </p:txBody>
        </p:sp>
        <p:grpSp>
          <p:nvGrpSpPr>
            <p:cNvPr id="133" name="Google Shape;133;p17"/>
            <p:cNvGrpSpPr/>
            <p:nvPr/>
          </p:nvGrpSpPr>
          <p:grpSpPr>
            <a:xfrm>
              <a:off x="4396392" y="4128623"/>
              <a:ext cx="351315" cy="351310"/>
              <a:chOff x="-63252250" y="1930850"/>
              <a:chExt cx="319000" cy="319025"/>
            </a:xfrm>
          </p:grpSpPr>
          <p:sp>
            <p:nvSpPr>
              <p:cNvPr id="134" name="Google Shape;134;p17"/>
              <p:cNvSpPr/>
              <p:nvPr/>
            </p:nvSpPr>
            <p:spPr>
              <a:xfrm>
                <a:off x="-63252250" y="1930850"/>
                <a:ext cx="319000" cy="319025"/>
              </a:xfrm>
              <a:custGeom>
                <a:avLst/>
                <a:gdLst/>
                <a:ahLst/>
                <a:cxnLst/>
                <a:rect l="l" t="t" r="r" b="b"/>
                <a:pathLst>
                  <a:path w="12760" h="12761" extrusionOk="0">
                    <a:moveTo>
                      <a:pt x="7026" y="914"/>
                    </a:moveTo>
                    <a:lnTo>
                      <a:pt x="7026" y="1954"/>
                    </a:lnTo>
                    <a:cubicBezTo>
                      <a:pt x="7026" y="2174"/>
                      <a:pt x="7120" y="2332"/>
                      <a:pt x="7341" y="2363"/>
                    </a:cubicBezTo>
                    <a:cubicBezTo>
                      <a:pt x="7813" y="2489"/>
                      <a:pt x="8286" y="2647"/>
                      <a:pt x="8664" y="2899"/>
                    </a:cubicBezTo>
                    <a:cubicBezTo>
                      <a:pt x="8733" y="2954"/>
                      <a:pt x="8820" y="2979"/>
                      <a:pt x="8905" y="2979"/>
                    </a:cubicBezTo>
                    <a:cubicBezTo>
                      <a:pt x="9012" y="2979"/>
                      <a:pt x="9115" y="2938"/>
                      <a:pt x="9168" y="2868"/>
                    </a:cubicBezTo>
                    <a:lnTo>
                      <a:pt x="9924" y="2111"/>
                    </a:lnTo>
                    <a:lnTo>
                      <a:pt x="10712" y="2899"/>
                    </a:lnTo>
                    <a:lnTo>
                      <a:pt x="9956" y="3655"/>
                    </a:lnTo>
                    <a:cubicBezTo>
                      <a:pt x="9861" y="3781"/>
                      <a:pt x="9798" y="4002"/>
                      <a:pt x="9924" y="4159"/>
                    </a:cubicBezTo>
                    <a:cubicBezTo>
                      <a:pt x="10208" y="4600"/>
                      <a:pt x="10397" y="5041"/>
                      <a:pt x="10460" y="5514"/>
                    </a:cubicBezTo>
                    <a:cubicBezTo>
                      <a:pt x="10523" y="5703"/>
                      <a:pt x="10680" y="5829"/>
                      <a:pt x="10869" y="5829"/>
                    </a:cubicBezTo>
                    <a:lnTo>
                      <a:pt x="11941" y="5829"/>
                    </a:lnTo>
                    <a:lnTo>
                      <a:pt x="11941" y="6932"/>
                    </a:lnTo>
                    <a:lnTo>
                      <a:pt x="10869" y="6932"/>
                    </a:lnTo>
                    <a:cubicBezTo>
                      <a:pt x="10680" y="6932"/>
                      <a:pt x="10523" y="7058"/>
                      <a:pt x="10460" y="7247"/>
                    </a:cubicBezTo>
                    <a:cubicBezTo>
                      <a:pt x="10365" y="7719"/>
                      <a:pt x="10208" y="8192"/>
                      <a:pt x="9924" y="8570"/>
                    </a:cubicBezTo>
                    <a:cubicBezTo>
                      <a:pt x="9798" y="8727"/>
                      <a:pt x="9861" y="8979"/>
                      <a:pt x="9956" y="9105"/>
                    </a:cubicBezTo>
                    <a:lnTo>
                      <a:pt x="10712" y="9830"/>
                    </a:lnTo>
                    <a:lnTo>
                      <a:pt x="9924" y="10618"/>
                    </a:lnTo>
                    <a:lnTo>
                      <a:pt x="9168" y="9893"/>
                    </a:lnTo>
                    <a:cubicBezTo>
                      <a:pt x="9111" y="9817"/>
                      <a:pt x="8996" y="9775"/>
                      <a:pt x="8879" y="9775"/>
                    </a:cubicBezTo>
                    <a:cubicBezTo>
                      <a:pt x="8803" y="9775"/>
                      <a:pt x="8726" y="9793"/>
                      <a:pt x="8664" y="9830"/>
                    </a:cubicBezTo>
                    <a:cubicBezTo>
                      <a:pt x="8223" y="10114"/>
                      <a:pt x="7813" y="10303"/>
                      <a:pt x="7341" y="10397"/>
                    </a:cubicBezTo>
                    <a:cubicBezTo>
                      <a:pt x="7120" y="10429"/>
                      <a:pt x="7026" y="10586"/>
                      <a:pt x="7026" y="10775"/>
                    </a:cubicBezTo>
                    <a:lnTo>
                      <a:pt x="7026" y="11846"/>
                    </a:lnTo>
                    <a:lnTo>
                      <a:pt x="5923" y="11846"/>
                    </a:lnTo>
                    <a:lnTo>
                      <a:pt x="5923" y="10775"/>
                    </a:lnTo>
                    <a:cubicBezTo>
                      <a:pt x="5923" y="10586"/>
                      <a:pt x="5797" y="10429"/>
                      <a:pt x="5577" y="10397"/>
                    </a:cubicBezTo>
                    <a:cubicBezTo>
                      <a:pt x="5135" y="10271"/>
                      <a:pt x="4663" y="10114"/>
                      <a:pt x="4253" y="9830"/>
                    </a:cubicBezTo>
                    <a:cubicBezTo>
                      <a:pt x="4191" y="9793"/>
                      <a:pt x="4119" y="9775"/>
                      <a:pt x="4047" y="9775"/>
                    </a:cubicBezTo>
                    <a:cubicBezTo>
                      <a:pt x="3937" y="9775"/>
                      <a:pt x="3826" y="9817"/>
                      <a:pt x="3749" y="9893"/>
                    </a:cubicBezTo>
                    <a:lnTo>
                      <a:pt x="2993" y="10618"/>
                    </a:lnTo>
                    <a:lnTo>
                      <a:pt x="2206" y="9830"/>
                    </a:lnTo>
                    <a:lnTo>
                      <a:pt x="2962" y="9105"/>
                    </a:lnTo>
                    <a:cubicBezTo>
                      <a:pt x="3088" y="8979"/>
                      <a:pt x="3119" y="8727"/>
                      <a:pt x="2993" y="8570"/>
                    </a:cubicBezTo>
                    <a:cubicBezTo>
                      <a:pt x="2710" y="8160"/>
                      <a:pt x="2521" y="7719"/>
                      <a:pt x="2458" y="7247"/>
                    </a:cubicBezTo>
                    <a:cubicBezTo>
                      <a:pt x="2395" y="7058"/>
                      <a:pt x="2237" y="6932"/>
                      <a:pt x="2048" y="6932"/>
                    </a:cubicBezTo>
                    <a:lnTo>
                      <a:pt x="977" y="6932"/>
                    </a:lnTo>
                    <a:lnTo>
                      <a:pt x="977" y="5829"/>
                    </a:lnTo>
                    <a:lnTo>
                      <a:pt x="2048" y="5829"/>
                    </a:lnTo>
                    <a:cubicBezTo>
                      <a:pt x="2237" y="5829"/>
                      <a:pt x="2395" y="5703"/>
                      <a:pt x="2458" y="5514"/>
                    </a:cubicBezTo>
                    <a:cubicBezTo>
                      <a:pt x="2552" y="5041"/>
                      <a:pt x="2710" y="4569"/>
                      <a:pt x="2993" y="4159"/>
                    </a:cubicBezTo>
                    <a:cubicBezTo>
                      <a:pt x="3119" y="4002"/>
                      <a:pt x="3088" y="3781"/>
                      <a:pt x="2962" y="3655"/>
                    </a:cubicBezTo>
                    <a:lnTo>
                      <a:pt x="2206" y="2899"/>
                    </a:lnTo>
                    <a:lnTo>
                      <a:pt x="2993" y="2111"/>
                    </a:lnTo>
                    <a:lnTo>
                      <a:pt x="3749" y="2868"/>
                    </a:lnTo>
                    <a:cubicBezTo>
                      <a:pt x="3820" y="2938"/>
                      <a:pt x="3921" y="2979"/>
                      <a:pt x="4023" y="2979"/>
                    </a:cubicBezTo>
                    <a:cubicBezTo>
                      <a:pt x="4103" y="2979"/>
                      <a:pt x="4184" y="2954"/>
                      <a:pt x="4253" y="2899"/>
                    </a:cubicBezTo>
                    <a:cubicBezTo>
                      <a:pt x="4694" y="2647"/>
                      <a:pt x="5135" y="2426"/>
                      <a:pt x="5577" y="2363"/>
                    </a:cubicBezTo>
                    <a:cubicBezTo>
                      <a:pt x="5797" y="2332"/>
                      <a:pt x="5923" y="2174"/>
                      <a:pt x="5923" y="1954"/>
                    </a:cubicBezTo>
                    <a:lnTo>
                      <a:pt x="5923" y="914"/>
                    </a:lnTo>
                    <a:close/>
                    <a:moveTo>
                      <a:pt x="5829" y="1"/>
                    </a:moveTo>
                    <a:cubicBezTo>
                      <a:pt x="5356" y="1"/>
                      <a:pt x="5009" y="347"/>
                      <a:pt x="5009" y="820"/>
                    </a:cubicBezTo>
                    <a:lnTo>
                      <a:pt x="5009" y="1576"/>
                    </a:lnTo>
                    <a:cubicBezTo>
                      <a:pt x="4631" y="1702"/>
                      <a:pt x="4285" y="1796"/>
                      <a:pt x="3970" y="2017"/>
                    </a:cubicBezTo>
                    <a:lnTo>
                      <a:pt x="3466" y="1481"/>
                    </a:lnTo>
                    <a:cubicBezTo>
                      <a:pt x="3308" y="1324"/>
                      <a:pt x="3103" y="1245"/>
                      <a:pt x="2891" y="1245"/>
                    </a:cubicBezTo>
                    <a:cubicBezTo>
                      <a:pt x="2678" y="1245"/>
                      <a:pt x="2458" y="1324"/>
                      <a:pt x="2269" y="1481"/>
                    </a:cubicBezTo>
                    <a:lnTo>
                      <a:pt x="1481" y="2269"/>
                    </a:lnTo>
                    <a:cubicBezTo>
                      <a:pt x="1166" y="2584"/>
                      <a:pt x="1166" y="3120"/>
                      <a:pt x="1481" y="3466"/>
                    </a:cubicBezTo>
                    <a:lnTo>
                      <a:pt x="2017" y="3970"/>
                    </a:lnTo>
                    <a:cubicBezTo>
                      <a:pt x="1796" y="4285"/>
                      <a:pt x="1701" y="4632"/>
                      <a:pt x="1575" y="5010"/>
                    </a:cubicBezTo>
                    <a:lnTo>
                      <a:pt x="819" y="5010"/>
                    </a:lnTo>
                    <a:cubicBezTo>
                      <a:pt x="347" y="5010"/>
                      <a:pt x="0" y="5356"/>
                      <a:pt x="0" y="5829"/>
                    </a:cubicBezTo>
                    <a:lnTo>
                      <a:pt x="0" y="6932"/>
                    </a:lnTo>
                    <a:cubicBezTo>
                      <a:pt x="0" y="7404"/>
                      <a:pt x="347" y="7751"/>
                      <a:pt x="819" y="7751"/>
                    </a:cubicBezTo>
                    <a:lnTo>
                      <a:pt x="1575" y="7751"/>
                    </a:lnTo>
                    <a:cubicBezTo>
                      <a:pt x="1701" y="8097"/>
                      <a:pt x="1796" y="8475"/>
                      <a:pt x="2017" y="8759"/>
                    </a:cubicBezTo>
                    <a:lnTo>
                      <a:pt x="1481" y="9295"/>
                    </a:lnTo>
                    <a:cubicBezTo>
                      <a:pt x="1166" y="9610"/>
                      <a:pt x="1166" y="10114"/>
                      <a:pt x="1481" y="10460"/>
                    </a:cubicBezTo>
                    <a:lnTo>
                      <a:pt x="2269" y="11248"/>
                    </a:lnTo>
                    <a:cubicBezTo>
                      <a:pt x="2426" y="11405"/>
                      <a:pt x="2639" y="11484"/>
                      <a:pt x="2855" y="11484"/>
                    </a:cubicBezTo>
                    <a:cubicBezTo>
                      <a:pt x="3072" y="11484"/>
                      <a:pt x="3292" y="11405"/>
                      <a:pt x="3466" y="11248"/>
                    </a:cubicBezTo>
                    <a:lnTo>
                      <a:pt x="3970" y="10744"/>
                    </a:lnTo>
                    <a:cubicBezTo>
                      <a:pt x="4285" y="10933"/>
                      <a:pt x="4631" y="11059"/>
                      <a:pt x="5009" y="11185"/>
                    </a:cubicBezTo>
                    <a:lnTo>
                      <a:pt x="5009" y="11909"/>
                    </a:lnTo>
                    <a:cubicBezTo>
                      <a:pt x="5009" y="12382"/>
                      <a:pt x="5356" y="12760"/>
                      <a:pt x="5829" y="12760"/>
                    </a:cubicBezTo>
                    <a:lnTo>
                      <a:pt x="6931" y="12760"/>
                    </a:lnTo>
                    <a:cubicBezTo>
                      <a:pt x="7404" y="12760"/>
                      <a:pt x="7750" y="12382"/>
                      <a:pt x="7750" y="11909"/>
                    </a:cubicBezTo>
                    <a:lnTo>
                      <a:pt x="7750" y="11185"/>
                    </a:lnTo>
                    <a:cubicBezTo>
                      <a:pt x="8097" y="11059"/>
                      <a:pt x="8475" y="10933"/>
                      <a:pt x="8790" y="10744"/>
                    </a:cubicBezTo>
                    <a:lnTo>
                      <a:pt x="9294" y="11248"/>
                    </a:lnTo>
                    <a:cubicBezTo>
                      <a:pt x="9452" y="11405"/>
                      <a:pt x="9656" y="11484"/>
                      <a:pt x="9865" y="11484"/>
                    </a:cubicBezTo>
                    <a:cubicBezTo>
                      <a:pt x="10074" y="11484"/>
                      <a:pt x="10287" y="11405"/>
                      <a:pt x="10460" y="11248"/>
                    </a:cubicBezTo>
                    <a:lnTo>
                      <a:pt x="11247" y="10460"/>
                    </a:lnTo>
                    <a:cubicBezTo>
                      <a:pt x="11563" y="10145"/>
                      <a:pt x="11563" y="9641"/>
                      <a:pt x="11247" y="9295"/>
                    </a:cubicBezTo>
                    <a:lnTo>
                      <a:pt x="10743" y="8759"/>
                    </a:lnTo>
                    <a:cubicBezTo>
                      <a:pt x="10932" y="8444"/>
                      <a:pt x="11058" y="8097"/>
                      <a:pt x="11184" y="7751"/>
                    </a:cubicBezTo>
                    <a:lnTo>
                      <a:pt x="11941" y="7751"/>
                    </a:lnTo>
                    <a:cubicBezTo>
                      <a:pt x="12413" y="7751"/>
                      <a:pt x="12760" y="7404"/>
                      <a:pt x="12760" y="6932"/>
                    </a:cubicBezTo>
                    <a:lnTo>
                      <a:pt x="12760" y="5829"/>
                    </a:lnTo>
                    <a:cubicBezTo>
                      <a:pt x="12760" y="5356"/>
                      <a:pt x="12350" y="5010"/>
                      <a:pt x="11941" y="5010"/>
                    </a:cubicBezTo>
                    <a:lnTo>
                      <a:pt x="11184" y="5010"/>
                    </a:lnTo>
                    <a:cubicBezTo>
                      <a:pt x="11058" y="4632"/>
                      <a:pt x="10932" y="4285"/>
                      <a:pt x="10743" y="3970"/>
                    </a:cubicBezTo>
                    <a:lnTo>
                      <a:pt x="11247" y="3466"/>
                    </a:lnTo>
                    <a:cubicBezTo>
                      <a:pt x="11563" y="3151"/>
                      <a:pt x="11563" y="2647"/>
                      <a:pt x="11247" y="2269"/>
                    </a:cubicBezTo>
                    <a:lnTo>
                      <a:pt x="10460" y="1481"/>
                    </a:lnTo>
                    <a:cubicBezTo>
                      <a:pt x="10302" y="1324"/>
                      <a:pt x="10098" y="1245"/>
                      <a:pt x="9889" y="1245"/>
                    </a:cubicBezTo>
                    <a:cubicBezTo>
                      <a:pt x="9680" y="1245"/>
                      <a:pt x="9467" y="1324"/>
                      <a:pt x="9294" y="1481"/>
                    </a:cubicBezTo>
                    <a:lnTo>
                      <a:pt x="8790" y="2017"/>
                    </a:lnTo>
                    <a:cubicBezTo>
                      <a:pt x="8475" y="1796"/>
                      <a:pt x="8097" y="1702"/>
                      <a:pt x="7750" y="1576"/>
                    </a:cubicBezTo>
                    <a:lnTo>
                      <a:pt x="7750" y="820"/>
                    </a:lnTo>
                    <a:cubicBezTo>
                      <a:pt x="7750" y="347"/>
                      <a:pt x="7404" y="1"/>
                      <a:pt x="69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7"/>
              <p:cNvSpPr/>
              <p:nvPr/>
            </p:nvSpPr>
            <p:spPr>
              <a:xfrm>
                <a:off x="-63160900" y="2021425"/>
                <a:ext cx="137850" cy="137850"/>
              </a:xfrm>
              <a:custGeom>
                <a:avLst/>
                <a:gdLst/>
                <a:ahLst/>
                <a:cxnLst/>
                <a:rect l="l" t="t" r="r" b="b"/>
                <a:pathLst>
                  <a:path w="5514" h="5514" extrusionOk="0">
                    <a:moveTo>
                      <a:pt x="2773" y="820"/>
                    </a:moveTo>
                    <a:cubicBezTo>
                      <a:pt x="3813" y="820"/>
                      <a:pt x="4695" y="1702"/>
                      <a:pt x="4695" y="2742"/>
                    </a:cubicBezTo>
                    <a:cubicBezTo>
                      <a:pt x="4695" y="3813"/>
                      <a:pt x="3813" y="4695"/>
                      <a:pt x="2773" y="4695"/>
                    </a:cubicBezTo>
                    <a:cubicBezTo>
                      <a:pt x="1702" y="4695"/>
                      <a:pt x="820" y="3813"/>
                      <a:pt x="820" y="2742"/>
                    </a:cubicBezTo>
                    <a:cubicBezTo>
                      <a:pt x="820" y="1702"/>
                      <a:pt x="1702" y="820"/>
                      <a:pt x="2773" y="820"/>
                    </a:cubicBezTo>
                    <a:close/>
                    <a:moveTo>
                      <a:pt x="2773" y="1"/>
                    </a:moveTo>
                    <a:cubicBezTo>
                      <a:pt x="1229" y="1"/>
                      <a:pt x="1" y="1198"/>
                      <a:pt x="1" y="2742"/>
                    </a:cubicBezTo>
                    <a:cubicBezTo>
                      <a:pt x="1" y="4285"/>
                      <a:pt x="1229" y="5514"/>
                      <a:pt x="2773" y="5514"/>
                    </a:cubicBezTo>
                    <a:cubicBezTo>
                      <a:pt x="4285" y="5514"/>
                      <a:pt x="5514" y="4285"/>
                      <a:pt x="5514" y="2742"/>
                    </a:cubicBezTo>
                    <a:cubicBezTo>
                      <a:pt x="5514" y="1229"/>
                      <a:pt x="4254" y="1"/>
                      <a:pt x="2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614667" y="1860773"/>
              <a:ext cx="2616532" cy="1569660"/>
            </a:xfrm>
            <a:prstGeom prst="rect">
              <a:avLst/>
            </a:prstGeom>
          </p:spPr>
          <p:txBody>
            <a:bodyPr wrap="square">
              <a:spAutoFit/>
            </a:bodyPr>
            <a:lstStyle/>
            <a:p>
              <a:pPr algn="ctr" rtl="1"/>
              <a:r>
                <a:rPr lang="ar-SA" sz="1600" b="1" dirty="0">
                  <a:ea typeface="Calibri" panose="020F0502020204030204" pitchFamily="34" charset="0"/>
                  <a:cs typeface="Traditional Arabic" panose="02020603050405020304" pitchFamily="18" charset="-78"/>
                </a:rPr>
                <a:t>يعرف مؤشر ستاندرد اند بورز على أنه </a:t>
              </a:r>
              <a:r>
                <a:rPr lang="ar-SA" sz="1600" b="1" dirty="0" smtClean="0">
                  <a:ea typeface="Calibri" panose="020F0502020204030204" pitchFamily="34" charset="0"/>
                  <a:cs typeface="Traditional Arabic" panose="02020603050405020304" pitchFamily="18" charset="-78"/>
                </a:rPr>
                <a:t>"مؤشر </a:t>
              </a:r>
              <a:r>
                <a:rPr lang="ar-SA" sz="1600" b="1" dirty="0">
                  <a:ea typeface="Calibri" panose="020F0502020204030204" pitchFamily="34" charset="0"/>
                  <a:cs typeface="Traditional Arabic" panose="02020603050405020304" pitchFamily="18" charset="-78"/>
                </a:rPr>
                <a:t>لأسعار الأسهم الصادر عن وكالة ستاندرد أند بورز، وهي وكالة تصنيف ائتماني رئيسية، ويشير إلى تحركات أسعار أسهم خمسمائة شركة رئيسية يتم تداولها في بورصة نيويورك</a:t>
              </a:r>
              <a:r>
                <a:rPr lang="en-US" sz="1600" b="1" dirty="0">
                  <a:latin typeface="Traditional Arabic" panose="02020603050405020304" pitchFamily="18" charset="-78"/>
                  <a:ea typeface="Calibri" panose="020F0502020204030204" pitchFamily="34" charset="0"/>
                </a:rPr>
                <a:t>"</a:t>
              </a:r>
              <a:endParaRPr lang="en-US" sz="1600" b="1" dirty="0"/>
            </a:p>
          </p:txBody>
        </p:sp>
        <p:cxnSp>
          <p:nvCxnSpPr>
            <p:cNvPr id="14" name="Straight Connector 13"/>
            <p:cNvCxnSpPr/>
            <p:nvPr/>
          </p:nvCxnSpPr>
          <p:spPr>
            <a:xfrm flipV="1">
              <a:off x="4562424" y="3757961"/>
              <a:ext cx="0" cy="196517"/>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4221049" y="816902"/>
            <a:ext cx="4465750" cy="3493946"/>
            <a:chOff x="4221049" y="1051078"/>
            <a:chExt cx="4465750" cy="3493946"/>
          </a:xfrm>
        </p:grpSpPr>
        <p:grpSp>
          <p:nvGrpSpPr>
            <p:cNvPr id="9" name="Group 8"/>
            <p:cNvGrpSpPr/>
            <p:nvPr/>
          </p:nvGrpSpPr>
          <p:grpSpPr>
            <a:xfrm>
              <a:off x="4221049" y="1051078"/>
              <a:ext cx="4451100" cy="3493946"/>
              <a:chOff x="4221049" y="1051078"/>
              <a:chExt cx="4451100" cy="3493946"/>
            </a:xfrm>
          </p:grpSpPr>
          <p:sp>
            <p:nvSpPr>
              <p:cNvPr id="113" name="Google Shape;113;p17"/>
              <p:cNvSpPr/>
              <p:nvPr/>
            </p:nvSpPr>
            <p:spPr>
              <a:xfrm rot="10800000" flipH="1">
                <a:off x="5676949" y="1434024"/>
                <a:ext cx="2995200" cy="3111000"/>
              </a:xfrm>
              <a:prstGeom prst="round1Rect">
                <a:avLst>
                  <a:gd name="adj" fmla="val 0"/>
                </a:avLst>
              </a:prstGeom>
              <a:solidFill>
                <a:schemeClr val="tx1">
                  <a:lumMod val="65000"/>
                  <a:lumOff val="35000"/>
                </a:schemeClr>
              </a:solidFill>
              <a:ln w="19050" cap="flat" cmpd="sng">
                <a:solidFill>
                  <a:schemeClr val="dk1"/>
                </a:solidFill>
                <a:prstDash val="solid"/>
                <a:round/>
                <a:headEnd type="none" w="sm" len="sm"/>
                <a:tailEnd type="none" w="sm" len="sm"/>
              </a:ln>
              <a:scene3d>
                <a:camera prst="orthographicFront"/>
                <a:lightRig rig="threePt" dir="t"/>
              </a:scene3d>
              <a:sp3d>
                <a:bevelT prst="angle"/>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17"/>
              <p:cNvGrpSpPr/>
              <p:nvPr/>
            </p:nvGrpSpPr>
            <p:grpSpPr>
              <a:xfrm>
                <a:off x="4221049" y="1051078"/>
                <a:ext cx="4450474" cy="699600"/>
                <a:chOff x="4221049" y="1070128"/>
                <a:chExt cx="4450474" cy="699600"/>
              </a:xfrm>
            </p:grpSpPr>
            <p:sp>
              <p:nvSpPr>
                <p:cNvPr id="116" name="Google Shape;116;p17"/>
                <p:cNvSpPr/>
                <p:nvPr/>
              </p:nvSpPr>
              <p:spPr>
                <a:xfrm>
                  <a:off x="4562424" y="1179174"/>
                  <a:ext cx="4109100" cy="481500"/>
                </a:xfrm>
                <a:prstGeom prst="round1Rect">
                  <a:avLst>
                    <a:gd name="adj" fmla="val 50000"/>
                  </a:avLst>
                </a:prstGeom>
                <a:solidFill>
                  <a:schemeClr val="dk2"/>
                </a:solidFill>
                <a:ln w="19050" cap="flat" cmpd="sng">
                  <a:solidFill>
                    <a:schemeClr val="dk1"/>
                  </a:solidFill>
                  <a:prstDash val="solid"/>
                  <a:round/>
                  <a:headEnd type="none" w="sm" len="sm"/>
                  <a:tailEnd type="none" w="sm" len="sm"/>
                </a:ln>
                <a:scene3d>
                  <a:camera prst="orthographicFront"/>
                  <a:lightRig rig="threePt" dir="t"/>
                </a:scene3d>
                <a:sp3d>
                  <a:bevelT prst="angle"/>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p:nvPr/>
              </p:nvSpPr>
              <p:spPr>
                <a:xfrm flipH="1">
                  <a:off x="4221049" y="1070128"/>
                  <a:ext cx="702000" cy="699600"/>
                </a:xfrm>
                <a:prstGeom prst="ellipse">
                  <a:avLst/>
                </a:prstGeom>
                <a:solidFill>
                  <a:schemeClr val="accent1">
                    <a:lumMod val="60000"/>
                    <a:lumOff val="40000"/>
                  </a:schemeClr>
                </a:solidFill>
                <a:ln w="19050" cap="flat" cmpd="sng">
                  <a:solidFill>
                    <a:schemeClr val="dk1"/>
                  </a:solidFill>
                  <a:prstDash val="solid"/>
                  <a:round/>
                  <a:headEnd type="none" w="sm" len="sm"/>
                  <a:tailEnd type="none" w="sm" len="sm"/>
                </a:ln>
                <a:scene3d>
                  <a:camera prst="orthographicFront"/>
                  <a:lightRig rig="threePt" dir="t"/>
                </a:scene3d>
                <a:sp3d>
                  <a:bevelT prst="angle"/>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7" name="Google Shape;117;p17"/>
            <p:cNvSpPr txBox="1"/>
            <p:nvPr/>
          </p:nvSpPr>
          <p:spPr>
            <a:xfrm>
              <a:off x="4923049" y="1250299"/>
              <a:ext cx="3763750" cy="245228"/>
            </a:xfrm>
            <a:prstGeom prst="rect">
              <a:avLst/>
            </a:prstGeom>
            <a:noFill/>
            <a:ln>
              <a:noFill/>
            </a:ln>
          </p:spPr>
          <p:txBody>
            <a:bodyPr spcFirstLastPara="1" wrap="square" lIns="91425" tIns="91425" rIns="91425" bIns="91425" anchor="ctr" anchorCtr="0">
              <a:noAutofit/>
            </a:bodyPr>
            <a:lstStyle/>
            <a:p>
              <a:pPr lvl="0" algn="ctr" rtl="1"/>
              <a:r>
                <a:rPr lang="ar-SA" sz="1800" b="1" dirty="0">
                  <a:solidFill>
                    <a:srgbClr val="FFFF00"/>
                  </a:solidFill>
                </a:rPr>
                <a:t>مؤشر داوجونز الصناعي  (</a:t>
              </a:r>
              <a:r>
                <a:rPr lang="en-US" sz="1800" b="1" dirty="0">
                  <a:solidFill>
                    <a:srgbClr val="FFFF00"/>
                  </a:solidFill>
                </a:rPr>
                <a:t>Dow Jones</a:t>
              </a:r>
              <a:r>
                <a:rPr lang="ar-SA" sz="1800" b="1" dirty="0">
                  <a:solidFill>
                    <a:srgbClr val="FFFF00"/>
                  </a:solidFill>
                </a:rPr>
                <a:t>) </a:t>
              </a:r>
              <a:endParaRPr sz="1800" dirty="0">
                <a:solidFill>
                  <a:srgbClr val="FFFF00"/>
                </a:solidFill>
                <a:latin typeface="Fira Sans Extra Condensed SemiBold"/>
                <a:ea typeface="Fira Sans Extra Condensed SemiBold"/>
                <a:cs typeface="Fira Sans Extra Condensed SemiBold"/>
                <a:sym typeface="Fira Sans Extra Condensed SemiBold"/>
              </a:endParaRPr>
            </a:p>
          </p:txBody>
        </p:sp>
        <p:sp>
          <p:nvSpPr>
            <p:cNvPr id="136" name="Google Shape;136;p17"/>
            <p:cNvSpPr/>
            <p:nvPr/>
          </p:nvSpPr>
          <p:spPr>
            <a:xfrm>
              <a:off x="4396392" y="1226150"/>
              <a:ext cx="351315" cy="349457"/>
            </a:xfrm>
            <a:custGeom>
              <a:avLst/>
              <a:gdLst/>
              <a:ahLst/>
              <a:cxnLst/>
              <a:rect l="l" t="t" r="r" b="b"/>
              <a:pathLst>
                <a:path w="11910" h="11846" extrusionOk="0">
                  <a:moveTo>
                    <a:pt x="5924" y="2080"/>
                  </a:moveTo>
                  <a:cubicBezTo>
                    <a:pt x="6302" y="2080"/>
                    <a:pt x="6617" y="2395"/>
                    <a:pt x="6617" y="2773"/>
                  </a:cubicBezTo>
                  <a:cubicBezTo>
                    <a:pt x="6617" y="3182"/>
                    <a:pt x="6302" y="3497"/>
                    <a:pt x="5924" y="3497"/>
                  </a:cubicBezTo>
                  <a:cubicBezTo>
                    <a:pt x="5514" y="3497"/>
                    <a:pt x="5199" y="3182"/>
                    <a:pt x="5199" y="2773"/>
                  </a:cubicBezTo>
                  <a:cubicBezTo>
                    <a:pt x="5199" y="2395"/>
                    <a:pt x="5514" y="2080"/>
                    <a:pt x="5924" y="2080"/>
                  </a:cubicBezTo>
                  <a:close/>
                  <a:moveTo>
                    <a:pt x="5924" y="662"/>
                  </a:moveTo>
                  <a:cubicBezTo>
                    <a:pt x="7247" y="662"/>
                    <a:pt x="8318" y="1764"/>
                    <a:pt x="8318" y="3088"/>
                  </a:cubicBezTo>
                  <a:cubicBezTo>
                    <a:pt x="8318" y="3655"/>
                    <a:pt x="8129" y="4190"/>
                    <a:pt x="7783" y="4631"/>
                  </a:cubicBezTo>
                  <a:cubicBezTo>
                    <a:pt x="7562" y="4222"/>
                    <a:pt x="7310" y="3907"/>
                    <a:pt x="6900" y="3686"/>
                  </a:cubicBezTo>
                  <a:cubicBezTo>
                    <a:pt x="7153" y="3434"/>
                    <a:pt x="7310" y="3088"/>
                    <a:pt x="7310" y="2741"/>
                  </a:cubicBezTo>
                  <a:cubicBezTo>
                    <a:pt x="7310" y="1985"/>
                    <a:pt x="6680" y="1355"/>
                    <a:pt x="5924" y="1355"/>
                  </a:cubicBezTo>
                  <a:cubicBezTo>
                    <a:pt x="5168" y="1355"/>
                    <a:pt x="4538" y="1985"/>
                    <a:pt x="4538" y="2741"/>
                  </a:cubicBezTo>
                  <a:cubicBezTo>
                    <a:pt x="4538" y="3088"/>
                    <a:pt x="4695" y="3434"/>
                    <a:pt x="4947" y="3686"/>
                  </a:cubicBezTo>
                  <a:cubicBezTo>
                    <a:pt x="4538" y="3938"/>
                    <a:pt x="4223" y="4285"/>
                    <a:pt x="4034" y="4631"/>
                  </a:cubicBezTo>
                  <a:cubicBezTo>
                    <a:pt x="3592" y="4096"/>
                    <a:pt x="3403" y="3403"/>
                    <a:pt x="3498" y="2741"/>
                  </a:cubicBezTo>
                  <a:cubicBezTo>
                    <a:pt x="3655" y="1638"/>
                    <a:pt x="4664" y="662"/>
                    <a:pt x="5924" y="662"/>
                  </a:cubicBezTo>
                  <a:close/>
                  <a:moveTo>
                    <a:pt x="5924" y="4159"/>
                  </a:moveTo>
                  <a:cubicBezTo>
                    <a:pt x="6554" y="4159"/>
                    <a:pt x="7058" y="4600"/>
                    <a:pt x="7247" y="5135"/>
                  </a:cubicBezTo>
                  <a:cubicBezTo>
                    <a:pt x="6869" y="5388"/>
                    <a:pt x="6428" y="5545"/>
                    <a:pt x="5924" y="5545"/>
                  </a:cubicBezTo>
                  <a:cubicBezTo>
                    <a:pt x="5451" y="5545"/>
                    <a:pt x="4979" y="5388"/>
                    <a:pt x="4569" y="5135"/>
                  </a:cubicBezTo>
                  <a:cubicBezTo>
                    <a:pt x="4727" y="4568"/>
                    <a:pt x="5294" y="4159"/>
                    <a:pt x="5924" y="4159"/>
                  </a:cubicBezTo>
                  <a:close/>
                  <a:moveTo>
                    <a:pt x="1734" y="9042"/>
                  </a:moveTo>
                  <a:cubicBezTo>
                    <a:pt x="2301" y="9042"/>
                    <a:pt x="2773" y="9483"/>
                    <a:pt x="2773" y="10082"/>
                  </a:cubicBezTo>
                  <a:cubicBezTo>
                    <a:pt x="2773" y="10649"/>
                    <a:pt x="2301" y="11121"/>
                    <a:pt x="1734" y="11121"/>
                  </a:cubicBezTo>
                  <a:cubicBezTo>
                    <a:pt x="1198" y="11121"/>
                    <a:pt x="726" y="10649"/>
                    <a:pt x="726" y="10082"/>
                  </a:cubicBezTo>
                  <a:cubicBezTo>
                    <a:pt x="726" y="9483"/>
                    <a:pt x="1198" y="9042"/>
                    <a:pt x="1734" y="9042"/>
                  </a:cubicBezTo>
                  <a:close/>
                  <a:moveTo>
                    <a:pt x="5924" y="9042"/>
                  </a:moveTo>
                  <a:cubicBezTo>
                    <a:pt x="6522" y="9042"/>
                    <a:pt x="6932" y="9515"/>
                    <a:pt x="6932" y="10082"/>
                  </a:cubicBezTo>
                  <a:cubicBezTo>
                    <a:pt x="6932" y="10649"/>
                    <a:pt x="6459" y="11121"/>
                    <a:pt x="5924" y="11121"/>
                  </a:cubicBezTo>
                  <a:cubicBezTo>
                    <a:pt x="5357" y="11121"/>
                    <a:pt x="4884" y="10649"/>
                    <a:pt x="4884" y="10082"/>
                  </a:cubicBezTo>
                  <a:cubicBezTo>
                    <a:pt x="4884" y="9483"/>
                    <a:pt x="5325" y="9042"/>
                    <a:pt x="5924" y="9042"/>
                  </a:cubicBezTo>
                  <a:close/>
                  <a:moveTo>
                    <a:pt x="10145" y="9042"/>
                  </a:moveTo>
                  <a:cubicBezTo>
                    <a:pt x="10681" y="9042"/>
                    <a:pt x="11154" y="9483"/>
                    <a:pt x="11154" y="10082"/>
                  </a:cubicBezTo>
                  <a:cubicBezTo>
                    <a:pt x="11154" y="10649"/>
                    <a:pt x="10681" y="11121"/>
                    <a:pt x="10145" y="11121"/>
                  </a:cubicBezTo>
                  <a:cubicBezTo>
                    <a:pt x="9578" y="11121"/>
                    <a:pt x="9106" y="10649"/>
                    <a:pt x="9106" y="10082"/>
                  </a:cubicBezTo>
                  <a:cubicBezTo>
                    <a:pt x="9106" y="9483"/>
                    <a:pt x="9578" y="9042"/>
                    <a:pt x="10145" y="9042"/>
                  </a:cubicBezTo>
                  <a:close/>
                  <a:moveTo>
                    <a:pt x="5955" y="0"/>
                  </a:moveTo>
                  <a:cubicBezTo>
                    <a:pt x="4349" y="0"/>
                    <a:pt x="3088" y="1197"/>
                    <a:pt x="2868" y="2678"/>
                  </a:cubicBezTo>
                  <a:cubicBezTo>
                    <a:pt x="2647" y="4442"/>
                    <a:pt x="3908" y="6018"/>
                    <a:pt x="5640" y="6207"/>
                  </a:cubicBezTo>
                  <a:lnTo>
                    <a:pt x="5640" y="6963"/>
                  </a:lnTo>
                  <a:lnTo>
                    <a:pt x="2427" y="6963"/>
                  </a:lnTo>
                  <a:cubicBezTo>
                    <a:pt x="1828" y="6963"/>
                    <a:pt x="1387" y="7435"/>
                    <a:pt x="1387" y="7971"/>
                  </a:cubicBezTo>
                  <a:lnTo>
                    <a:pt x="1387" y="8380"/>
                  </a:lnTo>
                  <a:cubicBezTo>
                    <a:pt x="599" y="8538"/>
                    <a:pt x="1" y="9231"/>
                    <a:pt x="1" y="10082"/>
                  </a:cubicBezTo>
                  <a:cubicBezTo>
                    <a:pt x="1" y="11027"/>
                    <a:pt x="789" y="11846"/>
                    <a:pt x="1734" y="11846"/>
                  </a:cubicBezTo>
                  <a:cubicBezTo>
                    <a:pt x="2679" y="11846"/>
                    <a:pt x="3466" y="11058"/>
                    <a:pt x="3466" y="10082"/>
                  </a:cubicBezTo>
                  <a:cubicBezTo>
                    <a:pt x="3466" y="9231"/>
                    <a:pt x="2868" y="8538"/>
                    <a:pt x="2080" y="8380"/>
                  </a:cubicBezTo>
                  <a:lnTo>
                    <a:pt x="2080" y="7971"/>
                  </a:lnTo>
                  <a:cubicBezTo>
                    <a:pt x="2080" y="7782"/>
                    <a:pt x="2238" y="7624"/>
                    <a:pt x="2458" y="7624"/>
                  </a:cubicBezTo>
                  <a:lnTo>
                    <a:pt x="5609" y="7624"/>
                  </a:lnTo>
                  <a:lnTo>
                    <a:pt x="5609" y="8349"/>
                  </a:lnTo>
                  <a:cubicBezTo>
                    <a:pt x="4821" y="8506"/>
                    <a:pt x="4223" y="9200"/>
                    <a:pt x="4223" y="10019"/>
                  </a:cubicBezTo>
                  <a:cubicBezTo>
                    <a:pt x="4223" y="10964"/>
                    <a:pt x="5010" y="11814"/>
                    <a:pt x="5955" y="11814"/>
                  </a:cubicBezTo>
                  <a:cubicBezTo>
                    <a:pt x="6900" y="11814"/>
                    <a:pt x="7688" y="11027"/>
                    <a:pt x="7688" y="10019"/>
                  </a:cubicBezTo>
                  <a:cubicBezTo>
                    <a:pt x="7688" y="9200"/>
                    <a:pt x="7090" y="8506"/>
                    <a:pt x="6302" y="8349"/>
                  </a:cubicBezTo>
                  <a:lnTo>
                    <a:pt x="6302" y="7624"/>
                  </a:lnTo>
                  <a:lnTo>
                    <a:pt x="9452" y="7624"/>
                  </a:lnTo>
                  <a:cubicBezTo>
                    <a:pt x="9641" y="7624"/>
                    <a:pt x="9799" y="7782"/>
                    <a:pt x="9799" y="7971"/>
                  </a:cubicBezTo>
                  <a:lnTo>
                    <a:pt x="9799" y="8380"/>
                  </a:lnTo>
                  <a:cubicBezTo>
                    <a:pt x="9011" y="8538"/>
                    <a:pt x="8444" y="9231"/>
                    <a:pt x="8444" y="10082"/>
                  </a:cubicBezTo>
                  <a:cubicBezTo>
                    <a:pt x="8444" y="11027"/>
                    <a:pt x="9232" y="11846"/>
                    <a:pt x="10177" y="11846"/>
                  </a:cubicBezTo>
                  <a:cubicBezTo>
                    <a:pt x="11122" y="11846"/>
                    <a:pt x="11910" y="11058"/>
                    <a:pt x="11910" y="10082"/>
                  </a:cubicBezTo>
                  <a:cubicBezTo>
                    <a:pt x="11910" y="9231"/>
                    <a:pt x="11311" y="8538"/>
                    <a:pt x="10524" y="8380"/>
                  </a:cubicBezTo>
                  <a:lnTo>
                    <a:pt x="10524" y="7971"/>
                  </a:lnTo>
                  <a:cubicBezTo>
                    <a:pt x="10524" y="7404"/>
                    <a:pt x="10051" y="6963"/>
                    <a:pt x="9484" y="6963"/>
                  </a:cubicBezTo>
                  <a:lnTo>
                    <a:pt x="6333" y="6963"/>
                  </a:lnTo>
                  <a:lnTo>
                    <a:pt x="6333" y="6207"/>
                  </a:lnTo>
                  <a:cubicBezTo>
                    <a:pt x="7909" y="6049"/>
                    <a:pt x="9106" y="4726"/>
                    <a:pt x="9106" y="3088"/>
                  </a:cubicBezTo>
                  <a:cubicBezTo>
                    <a:pt x="9106" y="1355"/>
                    <a:pt x="7688" y="0"/>
                    <a:pt x="5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5767999" y="1866180"/>
              <a:ext cx="2807289" cy="2554545"/>
            </a:xfrm>
            <a:prstGeom prst="rect">
              <a:avLst/>
            </a:prstGeom>
          </p:spPr>
          <p:txBody>
            <a:bodyPr wrap="square">
              <a:spAutoFit/>
            </a:bodyPr>
            <a:lstStyle/>
            <a:p>
              <a:pPr algn="ctr" rtl="1"/>
              <a:r>
                <a:rPr lang="ar-SA" sz="1600" b="1" dirty="0" smtClean="0">
                  <a:solidFill>
                    <a:schemeClr val="bg1"/>
                  </a:solidFill>
                  <a:ea typeface="Calibri" panose="020F0502020204030204" pitchFamily="34" charset="0"/>
                  <a:cs typeface="Traditional Arabic" panose="02020603050405020304" pitchFamily="18" charset="-78"/>
                </a:rPr>
                <a:t>يمثل الداو جونز الصناعي المرتبة الأولى في العالم، إذ يمثل هذا المؤشر أبسط أداة يستخدمها المعاملون كافة لقياس الأداء العام لسوق الأوراق المالية الأمريكية والتي تمثل أكبر سوق مالية في العالم، إضافة إلى كونه البارومتر الذي يقاس بواسطته أداء الأسواق المالية العالمية الأخرى، إذ يسهم هذا المؤشر في إعطاء صورة واضحة للمستثمر العادي عما يحدث في سوق الأوراق المالية العالمية من تقلبات</a:t>
              </a:r>
              <a:endParaRPr lang="en-US" sz="1600" b="1" dirty="0">
                <a:solidFill>
                  <a:schemeClr val="bg1"/>
                </a:solidFill>
              </a:endParaRPr>
            </a:p>
          </p:txBody>
        </p:sp>
        <p:cxnSp>
          <p:nvCxnSpPr>
            <p:cNvPr id="16" name="Straight Connector 15"/>
            <p:cNvCxnSpPr>
              <a:stCxn id="109" idx="4"/>
            </p:cNvCxnSpPr>
            <p:nvPr/>
          </p:nvCxnSpPr>
          <p:spPr>
            <a:xfrm>
              <a:off x="4572049" y="1750678"/>
              <a:ext cx="9526" cy="200785"/>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7493011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out)">
                                      <p:cBhvr>
                                        <p:cTn id="7" dur="1000"/>
                                        <p:tgtEl>
                                          <p:spTgt spid="10"/>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391"/>
        <p:cNvGrpSpPr/>
        <p:nvPr/>
      </p:nvGrpSpPr>
      <p:grpSpPr>
        <a:xfrm>
          <a:off x="0" y="0"/>
          <a:ext cx="0" cy="0"/>
          <a:chOff x="0" y="0"/>
          <a:chExt cx="0" cy="0"/>
        </a:xfrm>
      </p:grpSpPr>
      <p:sp>
        <p:nvSpPr>
          <p:cNvPr id="407" name="Google Shape;407;p23"/>
          <p:cNvSpPr txBox="1">
            <a:spLocks noGrp="1"/>
          </p:cNvSpPr>
          <p:nvPr>
            <p:ph type="title"/>
          </p:nvPr>
        </p:nvSpPr>
        <p:spPr>
          <a:xfrm>
            <a:off x="457200" y="410725"/>
            <a:ext cx="82296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sz="6000" dirty="0" smtClean="0">
                <a:solidFill>
                  <a:srgbClr val="FF0000"/>
                </a:solidFill>
                <a:latin typeface="Andalus" panose="02020603050405020304" pitchFamily="18" charset="-78"/>
                <a:cs typeface="Andalus" panose="02020603050405020304" pitchFamily="18" charset="-78"/>
              </a:rPr>
              <a:t>خطة البحث</a:t>
            </a:r>
            <a:endParaRPr sz="6000" dirty="0">
              <a:solidFill>
                <a:srgbClr val="FF0000"/>
              </a:solidFill>
              <a:latin typeface="Andalus" panose="02020603050405020304" pitchFamily="18" charset="-78"/>
              <a:cs typeface="Andalus" panose="02020603050405020304" pitchFamily="18" charset="-78"/>
            </a:endParaRPr>
          </a:p>
        </p:txBody>
      </p:sp>
      <p:grpSp>
        <p:nvGrpSpPr>
          <p:cNvPr id="2" name="Group 1"/>
          <p:cNvGrpSpPr/>
          <p:nvPr/>
        </p:nvGrpSpPr>
        <p:grpSpPr>
          <a:xfrm>
            <a:off x="6798300" y="891925"/>
            <a:ext cx="1884600" cy="3840849"/>
            <a:chOff x="6798300" y="891925"/>
            <a:chExt cx="1884600" cy="3840849"/>
          </a:xfrm>
        </p:grpSpPr>
        <p:grpSp>
          <p:nvGrpSpPr>
            <p:cNvPr id="408" name="Google Shape;408;p23"/>
            <p:cNvGrpSpPr/>
            <p:nvPr/>
          </p:nvGrpSpPr>
          <p:grpSpPr>
            <a:xfrm>
              <a:off x="6798300" y="3620925"/>
              <a:ext cx="1884600" cy="1111849"/>
              <a:chOff x="6798300" y="3620925"/>
              <a:chExt cx="1884600" cy="1111849"/>
            </a:xfrm>
          </p:grpSpPr>
          <p:sp>
            <p:nvSpPr>
              <p:cNvPr id="409" name="Google Shape;409;p23"/>
              <p:cNvSpPr txBox="1"/>
              <p:nvPr/>
            </p:nvSpPr>
            <p:spPr>
              <a:xfrm>
                <a:off x="6798300" y="3620925"/>
                <a:ext cx="1884600" cy="429600"/>
              </a:xfrm>
              <a:prstGeom prst="rect">
                <a:avLst/>
              </a:prstGeom>
              <a:noFill/>
              <a:ln>
                <a:noFill/>
              </a:ln>
            </p:spPr>
            <p:txBody>
              <a:bodyPr spcFirstLastPara="1" wrap="square" lIns="91425" tIns="91425" rIns="91425" bIns="91425" anchor="ctr" anchorCtr="0">
                <a:noAutofit/>
              </a:bodyPr>
              <a:lstStyle/>
              <a:p>
                <a:pPr lvl="0" algn="r"/>
                <a:r>
                  <a:rPr lang="ar-DZ" sz="3200" b="1" dirty="0">
                    <a:solidFill>
                      <a:srgbClr val="00B050"/>
                    </a:solidFill>
                    <a:effectLst>
                      <a:outerShdw blurRad="38100" dist="19050" dir="2700000" algn="tl">
                        <a:schemeClr val="dk1">
                          <a:alpha val="40000"/>
                        </a:schemeClr>
                      </a:outerShdw>
                    </a:effectLst>
                    <a:latin typeface="Arabic Typesetting" panose="03020402040406030203" pitchFamily="66" charset="-78"/>
                    <a:cs typeface="Arabic Typesetting" panose="03020402040406030203" pitchFamily="66" charset="-78"/>
                  </a:rPr>
                  <a:t>البورصات</a:t>
                </a:r>
                <a:endParaRPr sz="2800" dirty="0">
                  <a:solidFill>
                    <a:srgbClr val="00B050"/>
                  </a:solidFill>
                  <a:latin typeface="Arabic Typesetting" panose="03020402040406030203" pitchFamily="66" charset="-78"/>
                  <a:ea typeface="Fira Sans Extra Condensed Medium"/>
                  <a:cs typeface="Arabic Typesetting" panose="03020402040406030203" pitchFamily="66" charset="-78"/>
                  <a:sym typeface="Fira Sans Extra Condensed Medium"/>
                </a:endParaRPr>
              </a:p>
            </p:txBody>
          </p:sp>
          <p:sp>
            <p:nvSpPr>
              <p:cNvPr id="410" name="Google Shape;410;p23"/>
              <p:cNvSpPr txBox="1"/>
              <p:nvPr/>
            </p:nvSpPr>
            <p:spPr>
              <a:xfrm>
                <a:off x="6798300" y="3967774"/>
                <a:ext cx="1884600" cy="765000"/>
              </a:xfrm>
              <a:prstGeom prst="rect">
                <a:avLst/>
              </a:prstGeom>
              <a:noFill/>
              <a:ln>
                <a:noFill/>
              </a:ln>
            </p:spPr>
            <p:txBody>
              <a:bodyPr spcFirstLastPara="1" wrap="square" lIns="91425" tIns="91425" rIns="91425" bIns="91425" anchor="t" anchorCtr="0">
                <a:noAutofit/>
              </a:bodyPr>
              <a:lstStyle/>
              <a:p>
                <a:pPr lvl="0" algn="ctr"/>
                <a:r>
                  <a:rPr lang="ar-DZ" sz="2400" b="1" dirty="0">
                    <a:effectLst>
                      <a:outerShdw blurRad="38100" dist="19050" dir="2700000" algn="tl">
                        <a:schemeClr val="dk1">
                          <a:alpha val="40000"/>
                        </a:schemeClr>
                      </a:outerShdw>
                    </a:effectLst>
                  </a:rPr>
                  <a:t>طرق التعامل فيها</a:t>
                </a:r>
                <a:endParaRPr sz="2400" dirty="0">
                  <a:latin typeface="Roboto"/>
                  <a:ea typeface="Roboto"/>
                  <a:cs typeface="Roboto"/>
                  <a:sym typeface="Roboto"/>
                </a:endParaRPr>
              </a:p>
            </p:txBody>
          </p:sp>
        </p:grpSp>
        <p:grpSp>
          <p:nvGrpSpPr>
            <p:cNvPr id="411" name="Google Shape;411;p23"/>
            <p:cNvGrpSpPr/>
            <p:nvPr/>
          </p:nvGrpSpPr>
          <p:grpSpPr>
            <a:xfrm>
              <a:off x="6798300" y="891925"/>
              <a:ext cx="1884600" cy="1111849"/>
              <a:chOff x="6798300" y="891925"/>
              <a:chExt cx="1884600" cy="1111849"/>
            </a:xfrm>
          </p:grpSpPr>
          <p:sp>
            <p:nvSpPr>
              <p:cNvPr id="412" name="Google Shape;412;p23"/>
              <p:cNvSpPr txBox="1"/>
              <p:nvPr/>
            </p:nvSpPr>
            <p:spPr>
              <a:xfrm>
                <a:off x="6798300" y="891925"/>
                <a:ext cx="1884600" cy="429600"/>
              </a:xfrm>
              <a:prstGeom prst="rect">
                <a:avLst/>
              </a:prstGeom>
              <a:noFill/>
              <a:ln>
                <a:noFill/>
              </a:ln>
            </p:spPr>
            <p:txBody>
              <a:bodyPr spcFirstLastPara="1" wrap="square" lIns="91425" tIns="91425" rIns="91425" bIns="91425" anchor="ctr" anchorCtr="0">
                <a:noAutofit/>
              </a:bodyPr>
              <a:lstStyle/>
              <a:p>
                <a:pPr lvl="0" algn="r"/>
                <a:r>
                  <a:rPr lang="ar-DZ" sz="3200" b="1" dirty="0">
                    <a:solidFill>
                      <a:srgbClr val="00B050"/>
                    </a:solidFill>
                    <a:effectLst>
                      <a:outerShdw blurRad="38100" dist="19050" dir="2700000" algn="tl">
                        <a:schemeClr val="dk1">
                          <a:alpha val="40000"/>
                        </a:schemeClr>
                      </a:outerShdw>
                    </a:effectLst>
                    <a:latin typeface="Arabic Typesetting" panose="03020402040406030203" pitchFamily="66" charset="-78"/>
                    <a:cs typeface="Arabic Typesetting" panose="03020402040406030203" pitchFamily="66" charset="-78"/>
                  </a:rPr>
                  <a:t>البورصات</a:t>
                </a:r>
                <a:endParaRPr sz="1700" dirty="0">
                  <a:solidFill>
                    <a:srgbClr val="00B050"/>
                  </a:solidFill>
                  <a:latin typeface="Arabic Typesetting" panose="03020402040406030203" pitchFamily="66" charset="-78"/>
                  <a:ea typeface="Fira Sans Extra Condensed Medium"/>
                  <a:cs typeface="Arabic Typesetting" panose="03020402040406030203" pitchFamily="66" charset="-78"/>
                  <a:sym typeface="Fira Sans Extra Condensed Medium"/>
                </a:endParaRPr>
              </a:p>
            </p:txBody>
          </p:sp>
          <p:sp>
            <p:nvSpPr>
              <p:cNvPr id="413" name="Google Shape;413;p23"/>
              <p:cNvSpPr txBox="1"/>
              <p:nvPr/>
            </p:nvSpPr>
            <p:spPr>
              <a:xfrm>
                <a:off x="6798300" y="1238774"/>
                <a:ext cx="1884600" cy="765000"/>
              </a:xfrm>
              <a:prstGeom prst="rect">
                <a:avLst/>
              </a:prstGeom>
              <a:noFill/>
              <a:ln>
                <a:noFill/>
              </a:ln>
            </p:spPr>
            <p:txBody>
              <a:bodyPr spcFirstLastPara="1" wrap="square" lIns="91425" tIns="91425" rIns="91425" bIns="91425" anchor="t" anchorCtr="0">
                <a:noAutofit/>
              </a:bodyPr>
              <a:lstStyle/>
              <a:p>
                <a:pPr lvl="0" algn="ctr"/>
                <a:r>
                  <a:rPr lang="ar-DZ" sz="2400" b="1" dirty="0">
                    <a:effectLst>
                      <a:outerShdw blurRad="38100" dist="19050" dir="2700000" algn="tl">
                        <a:schemeClr val="dk1">
                          <a:alpha val="40000"/>
                        </a:schemeClr>
                      </a:outerShdw>
                    </a:effectLst>
                  </a:rPr>
                  <a:t>وظائف البورصات</a:t>
                </a:r>
                <a:endParaRPr sz="2400" dirty="0">
                  <a:latin typeface="Roboto"/>
                  <a:ea typeface="Roboto"/>
                  <a:cs typeface="Roboto"/>
                  <a:sym typeface="Roboto"/>
                </a:endParaRPr>
              </a:p>
            </p:txBody>
          </p:sp>
        </p:grpSp>
        <p:grpSp>
          <p:nvGrpSpPr>
            <p:cNvPr id="420" name="Google Shape;420;p23"/>
            <p:cNvGrpSpPr/>
            <p:nvPr/>
          </p:nvGrpSpPr>
          <p:grpSpPr>
            <a:xfrm>
              <a:off x="6798300" y="2256424"/>
              <a:ext cx="1884600" cy="1111849"/>
              <a:chOff x="6798300" y="2256424"/>
              <a:chExt cx="1884600" cy="1111849"/>
            </a:xfrm>
          </p:grpSpPr>
          <p:sp>
            <p:nvSpPr>
              <p:cNvPr id="421" name="Google Shape;421;p23"/>
              <p:cNvSpPr txBox="1"/>
              <p:nvPr/>
            </p:nvSpPr>
            <p:spPr>
              <a:xfrm>
                <a:off x="6798300" y="2256424"/>
                <a:ext cx="1884600" cy="429600"/>
              </a:xfrm>
              <a:prstGeom prst="rect">
                <a:avLst/>
              </a:prstGeom>
              <a:noFill/>
              <a:ln>
                <a:noFill/>
              </a:ln>
            </p:spPr>
            <p:txBody>
              <a:bodyPr spcFirstLastPara="1" wrap="square" lIns="91425" tIns="91425" rIns="91425" bIns="91425" anchor="ctr" anchorCtr="0">
                <a:noAutofit/>
              </a:bodyPr>
              <a:lstStyle/>
              <a:p>
                <a:pPr lvl="0" algn="r"/>
                <a:r>
                  <a:rPr lang="ar-DZ" sz="3200" b="1" dirty="0">
                    <a:solidFill>
                      <a:srgbClr val="00B050"/>
                    </a:solidFill>
                    <a:effectLst>
                      <a:outerShdw blurRad="38100" dist="19050" dir="2700000" algn="tl">
                        <a:schemeClr val="dk1">
                          <a:alpha val="40000"/>
                        </a:schemeClr>
                      </a:outerShdw>
                    </a:effectLst>
                    <a:latin typeface="Arabic Typesetting" panose="03020402040406030203" pitchFamily="66" charset="-78"/>
                    <a:cs typeface="Arabic Typesetting" panose="03020402040406030203" pitchFamily="66" charset="-78"/>
                  </a:rPr>
                  <a:t>البورصات</a:t>
                </a:r>
                <a:endParaRPr sz="1700" dirty="0">
                  <a:solidFill>
                    <a:srgbClr val="00B050"/>
                  </a:solidFill>
                  <a:latin typeface="Arabic Typesetting" panose="03020402040406030203" pitchFamily="66" charset="-78"/>
                  <a:ea typeface="Fira Sans Extra Condensed Medium"/>
                  <a:cs typeface="Arabic Typesetting" panose="03020402040406030203" pitchFamily="66" charset="-78"/>
                  <a:sym typeface="Fira Sans Extra Condensed Medium"/>
                </a:endParaRPr>
              </a:p>
            </p:txBody>
          </p:sp>
          <p:sp>
            <p:nvSpPr>
              <p:cNvPr id="422" name="Google Shape;422;p23"/>
              <p:cNvSpPr txBox="1"/>
              <p:nvPr/>
            </p:nvSpPr>
            <p:spPr>
              <a:xfrm>
                <a:off x="6798300" y="2603273"/>
                <a:ext cx="1884600" cy="765000"/>
              </a:xfrm>
              <a:prstGeom prst="rect">
                <a:avLst/>
              </a:prstGeom>
              <a:noFill/>
              <a:ln>
                <a:noFill/>
              </a:ln>
            </p:spPr>
            <p:txBody>
              <a:bodyPr spcFirstLastPara="1" wrap="square" lIns="91425" tIns="91425" rIns="91425" bIns="91425" anchor="t" anchorCtr="0">
                <a:noAutofit/>
              </a:bodyPr>
              <a:lstStyle/>
              <a:p>
                <a:pPr lvl="0" algn="ctr"/>
                <a:r>
                  <a:rPr lang="ar-DZ" sz="2400" b="1" dirty="0">
                    <a:effectLst>
                      <a:outerShdw blurRad="38100" dist="19050" dir="2700000" algn="tl">
                        <a:schemeClr val="dk1">
                          <a:alpha val="40000"/>
                        </a:schemeClr>
                      </a:outerShdw>
                    </a:effectLst>
                  </a:rPr>
                  <a:t>المتعاملون فيها</a:t>
                </a:r>
                <a:endParaRPr sz="2400" dirty="0">
                  <a:latin typeface="Roboto"/>
                  <a:ea typeface="Roboto"/>
                  <a:cs typeface="Roboto"/>
                  <a:sym typeface="Roboto"/>
                </a:endParaRPr>
              </a:p>
            </p:txBody>
          </p:sp>
        </p:grpSp>
      </p:grpSp>
      <p:grpSp>
        <p:nvGrpSpPr>
          <p:cNvPr id="3" name="Group 2"/>
          <p:cNvGrpSpPr/>
          <p:nvPr/>
        </p:nvGrpSpPr>
        <p:grpSpPr>
          <a:xfrm>
            <a:off x="457200" y="891925"/>
            <a:ext cx="1884600" cy="3840849"/>
            <a:chOff x="457200" y="891925"/>
            <a:chExt cx="1884600" cy="3840849"/>
          </a:xfrm>
        </p:grpSpPr>
        <p:grpSp>
          <p:nvGrpSpPr>
            <p:cNvPr id="414" name="Google Shape;414;p23"/>
            <p:cNvGrpSpPr/>
            <p:nvPr/>
          </p:nvGrpSpPr>
          <p:grpSpPr>
            <a:xfrm>
              <a:off x="457200" y="3620925"/>
              <a:ext cx="1884600" cy="1111849"/>
              <a:chOff x="457200" y="3620925"/>
              <a:chExt cx="1884600" cy="1111849"/>
            </a:xfrm>
          </p:grpSpPr>
          <p:sp>
            <p:nvSpPr>
              <p:cNvPr id="415" name="Google Shape;415;p23"/>
              <p:cNvSpPr txBox="1"/>
              <p:nvPr/>
            </p:nvSpPr>
            <p:spPr>
              <a:xfrm>
                <a:off x="457200" y="3620925"/>
                <a:ext cx="1884600" cy="429600"/>
              </a:xfrm>
              <a:prstGeom prst="rect">
                <a:avLst/>
              </a:prstGeom>
              <a:noFill/>
              <a:ln>
                <a:noFill/>
              </a:ln>
            </p:spPr>
            <p:txBody>
              <a:bodyPr spcFirstLastPara="1" wrap="square" lIns="91425" tIns="91425" rIns="91425" bIns="91425" anchor="ctr" anchorCtr="0">
                <a:noAutofit/>
              </a:bodyPr>
              <a:lstStyle/>
              <a:p>
                <a:pPr algn="ctr"/>
                <a:r>
                  <a:rPr lang="ar-DZ" sz="3200" b="1" dirty="0">
                    <a:solidFill>
                      <a:srgbClr val="0070C0"/>
                    </a:solidFill>
                    <a:latin typeface="Arabic Typesetting" panose="03020402040406030203" pitchFamily="66" charset="-78"/>
                    <a:ea typeface="Fira Sans Extra Condensed Medium"/>
                    <a:cs typeface="Arabic Typesetting" panose="03020402040406030203" pitchFamily="66" charset="-78"/>
                    <a:sym typeface="Fira Sans Extra Condensed Medium"/>
                  </a:rPr>
                  <a:t>ماهية البورصة</a:t>
                </a:r>
              </a:p>
              <a:p>
                <a:pPr marL="0" lvl="0" indent="0" algn="l" rtl="0">
                  <a:spcBef>
                    <a:spcPts val="0"/>
                  </a:spcBef>
                  <a:spcAft>
                    <a:spcPts val="0"/>
                  </a:spcAft>
                  <a:buNone/>
                </a:pPr>
                <a:endParaRPr sz="1700" dirty="0">
                  <a:solidFill>
                    <a:schemeClr val="accent3"/>
                  </a:solidFill>
                  <a:latin typeface="Fira Sans Extra Condensed Medium"/>
                  <a:ea typeface="Fira Sans Extra Condensed Medium"/>
                  <a:cs typeface="Fira Sans Extra Condensed Medium"/>
                  <a:sym typeface="Fira Sans Extra Condensed Medium"/>
                </a:endParaRPr>
              </a:p>
            </p:txBody>
          </p:sp>
          <p:sp>
            <p:nvSpPr>
              <p:cNvPr id="416" name="Google Shape;416;p23"/>
              <p:cNvSpPr txBox="1"/>
              <p:nvPr/>
            </p:nvSpPr>
            <p:spPr>
              <a:xfrm>
                <a:off x="457200" y="3967774"/>
                <a:ext cx="1884600" cy="765000"/>
              </a:xfrm>
              <a:prstGeom prst="rect">
                <a:avLst/>
              </a:prstGeom>
              <a:noFill/>
              <a:ln>
                <a:noFill/>
              </a:ln>
            </p:spPr>
            <p:txBody>
              <a:bodyPr spcFirstLastPara="1" wrap="square" lIns="91425" tIns="91425" rIns="91425" bIns="91425" anchor="t" anchorCtr="0">
                <a:noAutofit/>
              </a:bodyPr>
              <a:lstStyle/>
              <a:p>
                <a:pPr lvl="0" algn="ctr"/>
                <a:r>
                  <a:rPr lang="ar-DZ" sz="2400" b="1" dirty="0">
                    <a:effectLst>
                      <a:outerShdw blurRad="38100" dist="19050" dir="2700000" algn="tl">
                        <a:schemeClr val="dk1">
                          <a:alpha val="40000"/>
                        </a:schemeClr>
                      </a:outerShdw>
                    </a:effectLst>
                  </a:rPr>
                  <a:t>هياكل البورصة</a:t>
                </a:r>
                <a:endParaRPr sz="2400" dirty="0">
                  <a:latin typeface="Roboto"/>
                  <a:ea typeface="Roboto"/>
                  <a:cs typeface="Roboto"/>
                  <a:sym typeface="Roboto"/>
                </a:endParaRPr>
              </a:p>
            </p:txBody>
          </p:sp>
        </p:grpSp>
        <p:grpSp>
          <p:nvGrpSpPr>
            <p:cNvPr id="417" name="Google Shape;417;p23"/>
            <p:cNvGrpSpPr/>
            <p:nvPr/>
          </p:nvGrpSpPr>
          <p:grpSpPr>
            <a:xfrm>
              <a:off x="457200" y="2256424"/>
              <a:ext cx="1884600" cy="1111849"/>
              <a:chOff x="457200" y="2256424"/>
              <a:chExt cx="1884600" cy="1111849"/>
            </a:xfrm>
          </p:grpSpPr>
          <p:sp>
            <p:nvSpPr>
              <p:cNvPr id="418" name="Google Shape;418;p23"/>
              <p:cNvSpPr txBox="1"/>
              <p:nvPr/>
            </p:nvSpPr>
            <p:spPr>
              <a:xfrm>
                <a:off x="457200" y="2256424"/>
                <a:ext cx="1884600" cy="429600"/>
              </a:xfrm>
              <a:prstGeom prst="rect">
                <a:avLst/>
              </a:prstGeom>
              <a:noFill/>
              <a:ln>
                <a:noFill/>
              </a:ln>
            </p:spPr>
            <p:txBody>
              <a:bodyPr spcFirstLastPara="1" wrap="square" lIns="91425" tIns="91425" rIns="91425" bIns="91425" anchor="ctr" anchorCtr="0">
                <a:noAutofit/>
              </a:bodyPr>
              <a:lstStyle/>
              <a:p>
                <a:pPr algn="ctr"/>
                <a:r>
                  <a:rPr lang="ar-DZ" sz="3200" b="1" dirty="0">
                    <a:solidFill>
                      <a:srgbClr val="0070C0"/>
                    </a:solidFill>
                    <a:latin typeface="Arabic Typesetting" panose="03020402040406030203" pitchFamily="66" charset="-78"/>
                    <a:ea typeface="Fira Sans Extra Condensed Medium"/>
                    <a:cs typeface="Arabic Typesetting" panose="03020402040406030203" pitchFamily="66" charset="-78"/>
                    <a:sym typeface="Fira Sans Extra Condensed Medium"/>
                  </a:rPr>
                  <a:t>ماهية البورصة</a:t>
                </a:r>
              </a:p>
              <a:p>
                <a:pPr marL="0" lvl="0" indent="0" algn="l" rtl="0">
                  <a:spcBef>
                    <a:spcPts val="0"/>
                  </a:spcBef>
                  <a:spcAft>
                    <a:spcPts val="0"/>
                  </a:spcAft>
                  <a:buNone/>
                </a:pPr>
                <a:endParaRPr sz="1700" dirty="0">
                  <a:solidFill>
                    <a:schemeClr val="accent2"/>
                  </a:solidFill>
                  <a:latin typeface="Fira Sans Extra Condensed Medium"/>
                  <a:ea typeface="Fira Sans Extra Condensed Medium"/>
                  <a:cs typeface="Fira Sans Extra Condensed Medium"/>
                  <a:sym typeface="Fira Sans Extra Condensed Medium"/>
                </a:endParaRPr>
              </a:p>
            </p:txBody>
          </p:sp>
          <p:sp>
            <p:nvSpPr>
              <p:cNvPr id="419" name="Google Shape;419;p23"/>
              <p:cNvSpPr txBox="1"/>
              <p:nvPr/>
            </p:nvSpPr>
            <p:spPr>
              <a:xfrm>
                <a:off x="457200" y="2603273"/>
                <a:ext cx="1884600" cy="765000"/>
              </a:xfrm>
              <a:prstGeom prst="rect">
                <a:avLst/>
              </a:prstGeom>
              <a:noFill/>
              <a:ln>
                <a:noFill/>
              </a:ln>
            </p:spPr>
            <p:txBody>
              <a:bodyPr spcFirstLastPara="1" wrap="square" lIns="91425" tIns="91425" rIns="91425" bIns="91425" anchor="t" anchorCtr="0">
                <a:noAutofit/>
              </a:bodyPr>
              <a:lstStyle/>
              <a:p>
                <a:pPr lvl="0" algn="ctr"/>
                <a:r>
                  <a:rPr lang="ar-DZ" sz="2400" b="1" dirty="0">
                    <a:effectLst>
                      <a:outerShdw blurRad="38100" dist="19050" dir="2700000" algn="tl">
                        <a:schemeClr val="dk1">
                          <a:alpha val="40000"/>
                        </a:schemeClr>
                      </a:outerShdw>
                    </a:effectLst>
                  </a:rPr>
                  <a:t>خصائص البورصة</a:t>
                </a:r>
                <a:endParaRPr sz="2400" dirty="0">
                  <a:latin typeface="Roboto"/>
                  <a:ea typeface="Roboto"/>
                  <a:cs typeface="Roboto"/>
                  <a:sym typeface="Roboto"/>
                </a:endParaRPr>
              </a:p>
            </p:txBody>
          </p:sp>
        </p:grpSp>
        <p:grpSp>
          <p:nvGrpSpPr>
            <p:cNvPr id="423" name="Google Shape;423;p23"/>
            <p:cNvGrpSpPr/>
            <p:nvPr/>
          </p:nvGrpSpPr>
          <p:grpSpPr>
            <a:xfrm>
              <a:off x="457200" y="891925"/>
              <a:ext cx="1884600" cy="1111849"/>
              <a:chOff x="457200" y="891925"/>
              <a:chExt cx="1884600" cy="1111849"/>
            </a:xfrm>
          </p:grpSpPr>
          <p:sp>
            <p:nvSpPr>
              <p:cNvPr id="424" name="Google Shape;424;p23"/>
              <p:cNvSpPr txBox="1"/>
              <p:nvPr/>
            </p:nvSpPr>
            <p:spPr>
              <a:xfrm>
                <a:off x="457200" y="1238774"/>
                <a:ext cx="1884600" cy="765000"/>
              </a:xfrm>
              <a:prstGeom prst="rect">
                <a:avLst/>
              </a:prstGeom>
              <a:noFill/>
              <a:ln>
                <a:noFill/>
              </a:ln>
            </p:spPr>
            <p:txBody>
              <a:bodyPr spcFirstLastPara="1" wrap="square" lIns="91425" tIns="91425" rIns="91425" bIns="91425" anchor="t" anchorCtr="0">
                <a:noAutofit/>
              </a:bodyPr>
              <a:lstStyle/>
              <a:p>
                <a:pPr lvl="0" algn="ctr"/>
                <a:r>
                  <a:rPr lang="ar-DZ" sz="2400" b="1" dirty="0">
                    <a:effectLst>
                      <a:outerShdw blurRad="38100" dist="19050" dir="2700000" algn="tl">
                        <a:schemeClr val="dk1">
                          <a:alpha val="40000"/>
                        </a:schemeClr>
                      </a:outerShdw>
                    </a:effectLst>
                  </a:rPr>
                  <a:t>تعريف البورصة و نشأتها </a:t>
                </a:r>
                <a:endParaRPr sz="2400" dirty="0">
                  <a:latin typeface="Roboto"/>
                  <a:ea typeface="Roboto"/>
                  <a:cs typeface="Roboto"/>
                  <a:sym typeface="Roboto"/>
                </a:endParaRPr>
              </a:p>
            </p:txBody>
          </p:sp>
          <p:sp>
            <p:nvSpPr>
              <p:cNvPr id="425" name="Google Shape;425;p23"/>
              <p:cNvSpPr txBox="1"/>
              <p:nvPr/>
            </p:nvSpPr>
            <p:spPr>
              <a:xfrm>
                <a:off x="457200" y="891925"/>
                <a:ext cx="1884600" cy="42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DZ" sz="3200" b="1" dirty="0" smtClean="0">
                    <a:solidFill>
                      <a:srgbClr val="0070C0"/>
                    </a:solidFill>
                    <a:latin typeface="Arabic Typesetting" panose="03020402040406030203" pitchFamily="66" charset="-78"/>
                    <a:ea typeface="Fira Sans Extra Condensed Medium"/>
                    <a:cs typeface="Arabic Typesetting" panose="03020402040406030203" pitchFamily="66" charset="-78"/>
                    <a:sym typeface="Fira Sans Extra Condensed Medium"/>
                  </a:rPr>
                  <a:t>ماهية البورصة</a:t>
                </a:r>
                <a:endParaRPr sz="3200" b="1" dirty="0">
                  <a:solidFill>
                    <a:srgbClr val="0070C0"/>
                  </a:solidFill>
                  <a:latin typeface="Arabic Typesetting" panose="03020402040406030203" pitchFamily="66" charset="-78"/>
                  <a:ea typeface="Fira Sans Extra Condensed Medium"/>
                  <a:cs typeface="Arabic Typesetting" panose="03020402040406030203" pitchFamily="66" charset="-78"/>
                  <a:sym typeface="Fira Sans Extra Condensed Medium"/>
                </a:endParaRPr>
              </a:p>
            </p:txBody>
          </p:sp>
        </p:grpSp>
      </p:grpSp>
      <p:grpSp>
        <p:nvGrpSpPr>
          <p:cNvPr id="4" name="Group 3"/>
          <p:cNvGrpSpPr/>
          <p:nvPr/>
        </p:nvGrpSpPr>
        <p:grpSpPr>
          <a:xfrm>
            <a:off x="2746360" y="1297635"/>
            <a:ext cx="3650851" cy="3029428"/>
            <a:chOff x="2746360" y="1297635"/>
            <a:chExt cx="3650851" cy="3029428"/>
          </a:xfrm>
        </p:grpSpPr>
        <p:grpSp>
          <p:nvGrpSpPr>
            <p:cNvPr id="392" name="Google Shape;392;p23"/>
            <p:cNvGrpSpPr/>
            <p:nvPr/>
          </p:nvGrpSpPr>
          <p:grpSpPr>
            <a:xfrm>
              <a:off x="3652806" y="1895481"/>
              <a:ext cx="1833509" cy="1833509"/>
              <a:chOff x="3652806" y="1895481"/>
              <a:chExt cx="1833509" cy="1833509"/>
            </a:xfrm>
          </p:grpSpPr>
          <p:sp>
            <p:nvSpPr>
              <p:cNvPr id="393" name="Google Shape;393;p23"/>
              <p:cNvSpPr/>
              <p:nvPr/>
            </p:nvSpPr>
            <p:spPr>
              <a:xfrm>
                <a:off x="3652806" y="1895481"/>
                <a:ext cx="1833509" cy="1833509"/>
              </a:xfrm>
              <a:custGeom>
                <a:avLst/>
                <a:gdLst/>
                <a:ahLst/>
                <a:cxnLst/>
                <a:rect l="l" t="t" r="r" b="b"/>
                <a:pathLst>
                  <a:path w="59544" h="59544" extrusionOk="0">
                    <a:moveTo>
                      <a:pt x="29766" y="0"/>
                    </a:moveTo>
                    <a:cubicBezTo>
                      <a:pt x="13324" y="0"/>
                      <a:pt x="1" y="13335"/>
                      <a:pt x="1" y="29766"/>
                    </a:cubicBezTo>
                    <a:cubicBezTo>
                      <a:pt x="1" y="46208"/>
                      <a:pt x="13324" y="59543"/>
                      <a:pt x="29766" y="59543"/>
                    </a:cubicBezTo>
                    <a:cubicBezTo>
                      <a:pt x="46209" y="59543"/>
                      <a:pt x="59544" y="46208"/>
                      <a:pt x="59544" y="29766"/>
                    </a:cubicBezTo>
                    <a:cubicBezTo>
                      <a:pt x="59544" y="13335"/>
                      <a:pt x="46209" y="0"/>
                      <a:pt x="29766"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3"/>
              <p:cNvSpPr/>
              <p:nvPr/>
            </p:nvSpPr>
            <p:spPr>
              <a:xfrm>
                <a:off x="3787374" y="2030018"/>
                <a:ext cx="1564043" cy="1564413"/>
              </a:xfrm>
              <a:custGeom>
                <a:avLst/>
                <a:gdLst/>
                <a:ahLst/>
                <a:cxnLst/>
                <a:rect l="l" t="t" r="r" b="b"/>
                <a:pathLst>
                  <a:path w="50793" h="50805" extrusionOk="0">
                    <a:moveTo>
                      <a:pt x="25396" y="1"/>
                    </a:moveTo>
                    <a:cubicBezTo>
                      <a:pt x="11394" y="1"/>
                      <a:pt x="0" y="11395"/>
                      <a:pt x="0" y="25397"/>
                    </a:cubicBezTo>
                    <a:cubicBezTo>
                      <a:pt x="0" y="39410"/>
                      <a:pt x="11394" y="50805"/>
                      <a:pt x="25396" y="50805"/>
                    </a:cubicBezTo>
                    <a:cubicBezTo>
                      <a:pt x="39398" y="50805"/>
                      <a:pt x="50792" y="39410"/>
                      <a:pt x="50792" y="25397"/>
                    </a:cubicBezTo>
                    <a:cubicBezTo>
                      <a:pt x="50792" y="11395"/>
                      <a:pt x="39398" y="1"/>
                      <a:pt x="253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3"/>
              <p:cNvSpPr/>
              <p:nvPr/>
            </p:nvSpPr>
            <p:spPr>
              <a:xfrm>
                <a:off x="3921911" y="2165139"/>
                <a:ext cx="1294948" cy="1294578"/>
              </a:xfrm>
              <a:custGeom>
                <a:avLst/>
                <a:gdLst/>
                <a:ahLst/>
                <a:cxnLst/>
                <a:rect l="l" t="t" r="r" b="b"/>
                <a:pathLst>
                  <a:path w="42054" h="42042" extrusionOk="0">
                    <a:moveTo>
                      <a:pt x="21027" y="0"/>
                    </a:moveTo>
                    <a:cubicBezTo>
                      <a:pt x="9442" y="0"/>
                      <a:pt x="1" y="9430"/>
                      <a:pt x="1" y="21015"/>
                    </a:cubicBezTo>
                    <a:cubicBezTo>
                      <a:pt x="1" y="32611"/>
                      <a:pt x="9442" y="42041"/>
                      <a:pt x="21027" y="42041"/>
                    </a:cubicBezTo>
                    <a:cubicBezTo>
                      <a:pt x="32624" y="42041"/>
                      <a:pt x="42054" y="32611"/>
                      <a:pt x="42054" y="21015"/>
                    </a:cubicBezTo>
                    <a:cubicBezTo>
                      <a:pt x="42054" y="9430"/>
                      <a:pt x="32624" y="0"/>
                      <a:pt x="21027"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3"/>
              <p:cNvSpPr/>
              <p:nvPr/>
            </p:nvSpPr>
            <p:spPr>
              <a:xfrm>
                <a:off x="4056848" y="2299675"/>
                <a:ext cx="1025483" cy="1025483"/>
              </a:xfrm>
              <a:custGeom>
                <a:avLst/>
                <a:gdLst/>
                <a:ahLst/>
                <a:cxnLst/>
                <a:rect l="l" t="t" r="r" b="b"/>
                <a:pathLst>
                  <a:path w="33303" h="33303" extrusionOk="0">
                    <a:moveTo>
                      <a:pt x="16645" y="1"/>
                    </a:moveTo>
                    <a:cubicBezTo>
                      <a:pt x="7466" y="1"/>
                      <a:pt x="0" y="7466"/>
                      <a:pt x="0" y="16646"/>
                    </a:cubicBezTo>
                    <a:cubicBezTo>
                      <a:pt x="0" y="25837"/>
                      <a:pt x="7466" y="33303"/>
                      <a:pt x="16645" y="33303"/>
                    </a:cubicBezTo>
                    <a:cubicBezTo>
                      <a:pt x="25825" y="33303"/>
                      <a:pt x="33302" y="25837"/>
                      <a:pt x="33302" y="16646"/>
                    </a:cubicBezTo>
                    <a:cubicBezTo>
                      <a:pt x="33302" y="7466"/>
                      <a:pt x="25825" y="1"/>
                      <a:pt x="166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3"/>
              <p:cNvSpPr/>
              <p:nvPr/>
            </p:nvSpPr>
            <p:spPr>
              <a:xfrm>
                <a:off x="4191385" y="2434243"/>
                <a:ext cx="756387" cy="756387"/>
              </a:xfrm>
              <a:custGeom>
                <a:avLst/>
                <a:gdLst/>
                <a:ahLst/>
                <a:cxnLst/>
                <a:rect l="l" t="t" r="r" b="b"/>
                <a:pathLst>
                  <a:path w="24564" h="24564" extrusionOk="0">
                    <a:moveTo>
                      <a:pt x="12276" y="1"/>
                    </a:moveTo>
                    <a:cubicBezTo>
                      <a:pt x="5513" y="1"/>
                      <a:pt x="1" y="5513"/>
                      <a:pt x="1" y="12276"/>
                    </a:cubicBezTo>
                    <a:cubicBezTo>
                      <a:pt x="1" y="19050"/>
                      <a:pt x="5513" y="24563"/>
                      <a:pt x="12276" y="24563"/>
                    </a:cubicBezTo>
                    <a:cubicBezTo>
                      <a:pt x="19051" y="24563"/>
                      <a:pt x="24563" y="19050"/>
                      <a:pt x="24563" y="12276"/>
                    </a:cubicBezTo>
                    <a:cubicBezTo>
                      <a:pt x="24563" y="5513"/>
                      <a:pt x="19051" y="1"/>
                      <a:pt x="12276" y="1"/>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3"/>
              <p:cNvSpPr/>
              <p:nvPr/>
            </p:nvSpPr>
            <p:spPr>
              <a:xfrm>
                <a:off x="4325953" y="2568810"/>
                <a:ext cx="486891" cy="487261"/>
              </a:xfrm>
              <a:custGeom>
                <a:avLst/>
                <a:gdLst/>
                <a:ahLst/>
                <a:cxnLst/>
                <a:rect l="l" t="t" r="r" b="b"/>
                <a:pathLst>
                  <a:path w="15812" h="15824" extrusionOk="0">
                    <a:moveTo>
                      <a:pt x="7906" y="0"/>
                    </a:moveTo>
                    <a:cubicBezTo>
                      <a:pt x="3549" y="0"/>
                      <a:pt x="0" y="3548"/>
                      <a:pt x="0" y="7906"/>
                    </a:cubicBezTo>
                    <a:cubicBezTo>
                      <a:pt x="0" y="12275"/>
                      <a:pt x="3549" y="15823"/>
                      <a:pt x="7906" y="15823"/>
                    </a:cubicBezTo>
                    <a:cubicBezTo>
                      <a:pt x="12264" y="15823"/>
                      <a:pt x="15812" y="12275"/>
                      <a:pt x="15812" y="7906"/>
                    </a:cubicBezTo>
                    <a:cubicBezTo>
                      <a:pt x="15812" y="3548"/>
                      <a:pt x="12264" y="0"/>
                      <a:pt x="79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23"/>
            <p:cNvGrpSpPr/>
            <p:nvPr/>
          </p:nvGrpSpPr>
          <p:grpSpPr>
            <a:xfrm>
              <a:off x="3054686" y="1297635"/>
              <a:ext cx="3029428" cy="3029428"/>
              <a:chOff x="3340275" y="1524525"/>
              <a:chExt cx="2459550" cy="2459550"/>
            </a:xfrm>
          </p:grpSpPr>
          <p:sp>
            <p:nvSpPr>
              <p:cNvPr id="400" name="Google Shape;400;p23"/>
              <p:cNvSpPr/>
              <p:nvPr/>
            </p:nvSpPr>
            <p:spPr>
              <a:xfrm>
                <a:off x="4507975" y="3844150"/>
                <a:ext cx="128325" cy="128325"/>
              </a:xfrm>
              <a:custGeom>
                <a:avLst/>
                <a:gdLst/>
                <a:ahLst/>
                <a:cxnLst/>
                <a:rect l="l" t="t" r="r" b="b"/>
                <a:pathLst>
                  <a:path w="5133" h="5133" extrusionOk="0">
                    <a:moveTo>
                      <a:pt x="2561" y="0"/>
                    </a:moveTo>
                    <a:cubicBezTo>
                      <a:pt x="1144" y="0"/>
                      <a:pt x="1" y="1143"/>
                      <a:pt x="1" y="2560"/>
                    </a:cubicBezTo>
                    <a:cubicBezTo>
                      <a:pt x="1" y="3977"/>
                      <a:pt x="1144" y="5132"/>
                      <a:pt x="2561" y="5132"/>
                    </a:cubicBezTo>
                    <a:cubicBezTo>
                      <a:pt x="3977" y="5132"/>
                      <a:pt x="5132" y="3977"/>
                      <a:pt x="5132" y="2560"/>
                    </a:cubicBezTo>
                    <a:cubicBezTo>
                      <a:pt x="5132" y="1143"/>
                      <a:pt x="3977" y="0"/>
                      <a:pt x="2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3"/>
              <p:cNvSpPr/>
              <p:nvPr/>
            </p:nvSpPr>
            <p:spPr>
              <a:xfrm>
                <a:off x="5566750" y="2238300"/>
                <a:ext cx="128300" cy="128300"/>
              </a:xfrm>
              <a:custGeom>
                <a:avLst/>
                <a:gdLst/>
                <a:ahLst/>
                <a:cxnLst/>
                <a:rect l="l" t="t" r="r" b="b"/>
                <a:pathLst>
                  <a:path w="5132" h="5132" extrusionOk="0">
                    <a:moveTo>
                      <a:pt x="2560" y="0"/>
                    </a:moveTo>
                    <a:cubicBezTo>
                      <a:pt x="1143" y="0"/>
                      <a:pt x="0" y="1143"/>
                      <a:pt x="0" y="2560"/>
                    </a:cubicBezTo>
                    <a:cubicBezTo>
                      <a:pt x="0" y="3977"/>
                      <a:pt x="1143" y="5132"/>
                      <a:pt x="2560" y="5132"/>
                    </a:cubicBezTo>
                    <a:cubicBezTo>
                      <a:pt x="3977" y="5132"/>
                      <a:pt x="5132" y="3977"/>
                      <a:pt x="5132" y="2560"/>
                    </a:cubicBezTo>
                    <a:cubicBezTo>
                      <a:pt x="5132" y="1143"/>
                      <a:pt x="3977" y="0"/>
                      <a:pt x="2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3"/>
              <p:cNvSpPr/>
              <p:nvPr/>
            </p:nvSpPr>
            <p:spPr>
              <a:xfrm>
                <a:off x="5566750" y="3168175"/>
                <a:ext cx="128300" cy="128300"/>
              </a:xfrm>
              <a:custGeom>
                <a:avLst/>
                <a:gdLst/>
                <a:ahLst/>
                <a:cxnLst/>
                <a:rect l="l" t="t" r="r" b="b"/>
                <a:pathLst>
                  <a:path w="5132" h="5132" extrusionOk="0">
                    <a:moveTo>
                      <a:pt x="2560" y="0"/>
                    </a:moveTo>
                    <a:cubicBezTo>
                      <a:pt x="1143" y="0"/>
                      <a:pt x="0" y="1155"/>
                      <a:pt x="0" y="2572"/>
                    </a:cubicBezTo>
                    <a:cubicBezTo>
                      <a:pt x="0" y="3989"/>
                      <a:pt x="1143" y="5132"/>
                      <a:pt x="2560" y="5132"/>
                    </a:cubicBezTo>
                    <a:cubicBezTo>
                      <a:pt x="3977" y="5132"/>
                      <a:pt x="5132" y="3989"/>
                      <a:pt x="5132" y="2572"/>
                    </a:cubicBezTo>
                    <a:cubicBezTo>
                      <a:pt x="5132" y="1155"/>
                      <a:pt x="3977" y="0"/>
                      <a:pt x="2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3"/>
              <p:cNvSpPr/>
              <p:nvPr/>
            </p:nvSpPr>
            <p:spPr>
              <a:xfrm>
                <a:off x="3442375" y="2238300"/>
                <a:ext cx="128300" cy="128300"/>
              </a:xfrm>
              <a:custGeom>
                <a:avLst/>
                <a:gdLst/>
                <a:ahLst/>
                <a:cxnLst/>
                <a:rect l="l" t="t" r="r" b="b"/>
                <a:pathLst>
                  <a:path w="5132" h="5132" extrusionOk="0">
                    <a:moveTo>
                      <a:pt x="2572" y="0"/>
                    </a:moveTo>
                    <a:cubicBezTo>
                      <a:pt x="1155" y="0"/>
                      <a:pt x="0" y="1143"/>
                      <a:pt x="0" y="2560"/>
                    </a:cubicBezTo>
                    <a:cubicBezTo>
                      <a:pt x="0" y="3977"/>
                      <a:pt x="1155" y="5132"/>
                      <a:pt x="2572" y="5132"/>
                    </a:cubicBezTo>
                    <a:cubicBezTo>
                      <a:pt x="3989" y="5132"/>
                      <a:pt x="5132" y="3977"/>
                      <a:pt x="5132" y="2560"/>
                    </a:cubicBezTo>
                    <a:cubicBezTo>
                      <a:pt x="5132" y="1143"/>
                      <a:pt x="3989" y="0"/>
                      <a:pt x="2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3"/>
              <p:cNvSpPr/>
              <p:nvPr/>
            </p:nvSpPr>
            <p:spPr>
              <a:xfrm>
                <a:off x="3442375" y="3168175"/>
                <a:ext cx="128300" cy="128300"/>
              </a:xfrm>
              <a:custGeom>
                <a:avLst/>
                <a:gdLst/>
                <a:ahLst/>
                <a:cxnLst/>
                <a:rect l="l" t="t" r="r" b="b"/>
                <a:pathLst>
                  <a:path w="5132" h="5132" extrusionOk="0">
                    <a:moveTo>
                      <a:pt x="2572" y="0"/>
                    </a:moveTo>
                    <a:cubicBezTo>
                      <a:pt x="1155" y="0"/>
                      <a:pt x="0" y="1155"/>
                      <a:pt x="0" y="2572"/>
                    </a:cubicBezTo>
                    <a:cubicBezTo>
                      <a:pt x="0" y="3989"/>
                      <a:pt x="1155" y="5132"/>
                      <a:pt x="2572" y="5132"/>
                    </a:cubicBezTo>
                    <a:cubicBezTo>
                      <a:pt x="3989" y="5132"/>
                      <a:pt x="5132" y="3989"/>
                      <a:pt x="5132" y="2572"/>
                    </a:cubicBezTo>
                    <a:cubicBezTo>
                      <a:pt x="5132" y="1155"/>
                      <a:pt x="3989" y="0"/>
                      <a:pt x="2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3"/>
              <p:cNvSpPr/>
              <p:nvPr/>
            </p:nvSpPr>
            <p:spPr>
              <a:xfrm>
                <a:off x="4507975" y="1529875"/>
                <a:ext cx="128325" cy="128325"/>
              </a:xfrm>
              <a:custGeom>
                <a:avLst/>
                <a:gdLst/>
                <a:ahLst/>
                <a:cxnLst/>
                <a:rect l="l" t="t" r="r" b="b"/>
                <a:pathLst>
                  <a:path w="5133" h="5133" extrusionOk="0">
                    <a:moveTo>
                      <a:pt x="2561" y="1"/>
                    </a:moveTo>
                    <a:cubicBezTo>
                      <a:pt x="1144" y="1"/>
                      <a:pt x="1" y="1144"/>
                      <a:pt x="1" y="2572"/>
                    </a:cubicBezTo>
                    <a:cubicBezTo>
                      <a:pt x="1" y="3989"/>
                      <a:pt x="1144" y="5132"/>
                      <a:pt x="2561" y="5132"/>
                    </a:cubicBezTo>
                    <a:cubicBezTo>
                      <a:pt x="3977" y="5132"/>
                      <a:pt x="5132" y="3989"/>
                      <a:pt x="5132" y="2572"/>
                    </a:cubicBezTo>
                    <a:cubicBezTo>
                      <a:pt x="5132" y="1144"/>
                      <a:pt x="3977" y="1"/>
                      <a:pt x="25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3"/>
              <p:cNvSpPr/>
              <p:nvPr/>
            </p:nvSpPr>
            <p:spPr>
              <a:xfrm>
                <a:off x="3340275" y="1524525"/>
                <a:ext cx="2459550" cy="2459550"/>
              </a:xfrm>
              <a:custGeom>
                <a:avLst/>
                <a:gdLst/>
                <a:ahLst/>
                <a:cxnLst/>
                <a:rect l="l" t="t" r="r" b="b"/>
                <a:pathLst>
                  <a:path w="98382" h="98382" fill="none" extrusionOk="0">
                    <a:moveTo>
                      <a:pt x="98382" y="49185"/>
                    </a:moveTo>
                    <a:cubicBezTo>
                      <a:pt x="98382" y="76355"/>
                      <a:pt x="76355" y="98381"/>
                      <a:pt x="49185" y="98381"/>
                    </a:cubicBezTo>
                    <a:cubicBezTo>
                      <a:pt x="22027" y="98381"/>
                      <a:pt x="1" y="76355"/>
                      <a:pt x="1" y="49185"/>
                    </a:cubicBezTo>
                    <a:cubicBezTo>
                      <a:pt x="1" y="22027"/>
                      <a:pt x="22027" y="0"/>
                      <a:pt x="49185" y="0"/>
                    </a:cubicBezTo>
                    <a:cubicBezTo>
                      <a:pt x="76355" y="0"/>
                      <a:pt x="98382" y="22027"/>
                      <a:pt x="98382" y="49185"/>
                    </a:cubicBezTo>
                    <a:close/>
                  </a:path>
                </a:pathLst>
              </a:custGeom>
              <a:solidFill>
                <a:schemeClr val="lt2"/>
              </a:solidFill>
              <a:ln w="86925" cap="flat" cmpd="sng">
                <a:solidFill>
                  <a:srgbClr val="EEEEEE"/>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23"/>
            <p:cNvGrpSpPr/>
            <p:nvPr/>
          </p:nvGrpSpPr>
          <p:grpSpPr>
            <a:xfrm>
              <a:off x="2746360" y="1314848"/>
              <a:ext cx="3650851" cy="2993524"/>
              <a:chOff x="2746360" y="1314848"/>
              <a:chExt cx="3650851" cy="2993524"/>
            </a:xfrm>
          </p:grpSpPr>
          <p:grpSp>
            <p:nvGrpSpPr>
              <p:cNvPr id="427" name="Google Shape;427;p23"/>
              <p:cNvGrpSpPr/>
              <p:nvPr/>
            </p:nvGrpSpPr>
            <p:grpSpPr>
              <a:xfrm>
                <a:off x="4566998" y="2642759"/>
                <a:ext cx="1830214" cy="340257"/>
                <a:chOff x="4568100" y="2617200"/>
                <a:chExt cx="1485925" cy="276250"/>
              </a:xfrm>
            </p:grpSpPr>
            <p:sp>
              <p:nvSpPr>
                <p:cNvPr id="428" name="Google Shape;428;p23"/>
                <p:cNvSpPr/>
                <p:nvPr/>
              </p:nvSpPr>
              <p:spPr>
                <a:xfrm>
                  <a:off x="4568100" y="2740450"/>
                  <a:ext cx="1040650" cy="29475"/>
                </a:xfrm>
                <a:custGeom>
                  <a:avLst/>
                  <a:gdLst/>
                  <a:ahLst/>
                  <a:cxnLst/>
                  <a:rect l="l" t="t" r="r" b="b"/>
                  <a:pathLst>
                    <a:path w="41626" h="1179" extrusionOk="0">
                      <a:moveTo>
                        <a:pt x="1" y="0"/>
                      </a:moveTo>
                      <a:lnTo>
                        <a:pt x="1" y="1179"/>
                      </a:lnTo>
                      <a:lnTo>
                        <a:pt x="41625" y="1179"/>
                      </a:lnTo>
                      <a:lnTo>
                        <a:pt x="4162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3"/>
                <p:cNvSpPr/>
                <p:nvPr/>
              </p:nvSpPr>
              <p:spPr>
                <a:xfrm>
                  <a:off x="5546500" y="2617200"/>
                  <a:ext cx="507525" cy="276250"/>
                </a:xfrm>
                <a:custGeom>
                  <a:avLst/>
                  <a:gdLst/>
                  <a:ahLst/>
                  <a:cxnLst/>
                  <a:rect l="l" t="t" r="r" b="b"/>
                  <a:pathLst>
                    <a:path w="20301" h="11050" extrusionOk="0">
                      <a:moveTo>
                        <a:pt x="6394" y="1"/>
                      </a:moveTo>
                      <a:lnTo>
                        <a:pt x="1" y="5525"/>
                      </a:lnTo>
                      <a:lnTo>
                        <a:pt x="6394" y="11050"/>
                      </a:lnTo>
                      <a:lnTo>
                        <a:pt x="20301" y="11050"/>
                      </a:lnTo>
                      <a:lnTo>
                        <a:pt x="15455" y="5525"/>
                      </a:lnTo>
                      <a:lnTo>
                        <a:pt x="203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3"/>
              <p:cNvGrpSpPr/>
              <p:nvPr/>
            </p:nvGrpSpPr>
            <p:grpSpPr>
              <a:xfrm>
                <a:off x="4565550" y="2801510"/>
                <a:ext cx="1340767" cy="1506862"/>
                <a:chOff x="4566925" y="2745500"/>
                <a:chExt cx="1088550" cy="1223400"/>
              </a:xfrm>
            </p:grpSpPr>
            <p:sp>
              <p:nvSpPr>
                <p:cNvPr id="431" name="Google Shape;431;p23"/>
                <p:cNvSpPr/>
                <p:nvPr/>
              </p:nvSpPr>
              <p:spPr>
                <a:xfrm>
                  <a:off x="4566925" y="2745500"/>
                  <a:ext cx="703675" cy="806375"/>
                </a:xfrm>
                <a:custGeom>
                  <a:avLst/>
                  <a:gdLst/>
                  <a:ahLst/>
                  <a:cxnLst/>
                  <a:rect l="l" t="t" r="r" b="b"/>
                  <a:pathLst>
                    <a:path w="28147" h="32255" extrusionOk="0">
                      <a:moveTo>
                        <a:pt x="893" y="1"/>
                      </a:moveTo>
                      <a:lnTo>
                        <a:pt x="0" y="786"/>
                      </a:lnTo>
                      <a:lnTo>
                        <a:pt x="27254" y="32255"/>
                      </a:lnTo>
                      <a:lnTo>
                        <a:pt x="28147" y="31481"/>
                      </a:lnTo>
                      <a:lnTo>
                        <a:pt x="89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3"/>
                <p:cNvSpPr/>
                <p:nvPr/>
              </p:nvSpPr>
              <p:spPr>
                <a:xfrm>
                  <a:off x="5218775" y="3494700"/>
                  <a:ext cx="436700" cy="474200"/>
                </a:xfrm>
                <a:custGeom>
                  <a:avLst/>
                  <a:gdLst/>
                  <a:ahLst/>
                  <a:cxnLst/>
                  <a:rect l="l" t="t" r="r" b="b"/>
                  <a:pathLst>
                    <a:path w="17468" h="18968" extrusionOk="0">
                      <a:moveTo>
                        <a:pt x="1" y="1"/>
                      </a:moveTo>
                      <a:lnTo>
                        <a:pt x="13" y="8454"/>
                      </a:lnTo>
                      <a:lnTo>
                        <a:pt x="9109" y="18967"/>
                      </a:lnTo>
                      <a:lnTo>
                        <a:pt x="10109" y="11692"/>
                      </a:lnTo>
                      <a:lnTo>
                        <a:pt x="17467" y="11740"/>
                      </a:lnTo>
                      <a:lnTo>
                        <a:pt x="8359" y="1227"/>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23"/>
              <p:cNvGrpSpPr/>
              <p:nvPr/>
            </p:nvGrpSpPr>
            <p:grpSpPr>
              <a:xfrm>
                <a:off x="2746360" y="2642759"/>
                <a:ext cx="1830214" cy="340257"/>
                <a:chOff x="3089950" y="2616025"/>
                <a:chExt cx="1485925" cy="276250"/>
              </a:xfrm>
            </p:grpSpPr>
            <p:sp>
              <p:nvSpPr>
                <p:cNvPr id="434" name="Google Shape;434;p23"/>
                <p:cNvSpPr/>
                <p:nvPr/>
              </p:nvSpPr>
              <p:spPr>
                <a:xfrm>
                  <a:off x="3535250" y="2739550"/>
                  <a:ext cx="1040625" cy="29500"/>
                </a:xfrm>
                <a:custGeom>
                  <a:avLst/>
                  <a:gdLst/>
                  <a:ahLst/>
                  <a:cxnLst/>
                  <a:rect l="l" t="t" r="r" b="b"/>
                  <a:pathLst>
                    <a:path w="41625" h="1180" extrusionOk="0">
                      <a:moveTo>
                        <a:pt x="0" y="0"/>
                      </a:moveTo>
                      <a:lnTo>
                        <a:pt x="0" y="1179"/>
                      </a:lnTo>
                      <a:lnTo>
                        <a:pt x="41624" y="1179"/>
                      </a:lnTo>
                      <a:lnTo>
                        <a:pt x="416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3"/>
                <p:cNvSpPr/>
                <p:nvPr/>
              </p:nvSpPr>
              <p:spPr>
                <a:xfrm>
                  <a:off x="3089950" y="2616025"/>
                  <a:ext cx="507525" cy="276250"/>
                </a:xfrm>
                <a:custGeom>
                  <a:avLst/>
                  <a:gdLst/>
                  <a:ahLst/>
                  <a:cxnLst/>
                  <a:rect l="l" t="t" r="r" b="b"/>
                  <a:pathLst>
                    <a:path w="20301" h="11050" extrusionOk="0">
                      <a:moveTo>
                        <a:pt x="0" y="0"/>
                      </a:moveTo>
                      <a:lnTo>
                        <a:pt x="4858" y="5525"/>
                      </a:lnTo>
                      <a:lnTo>
                        <a:pt x="0" y="11049"/>
                      </a:lnTo>
                      <a:lnTo>
                        <a:pt x="13907" y="11049"/>
                      </a:lnTo>
                      <a:lnTo>
                        <a:pt x="20301" y="5525"/>
                      </a:lnTo>
                      <a:lnTo>
                        <a:pt x="139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23"/>
              <p:cNvGrpSpPr/>
              <p:nvPr/>
            </p:nvGrpSpPr>
            <p:grpSpPr>
              <a:xfrm>
                <a:off x="4565550" y="1315956"/>
                <a:ext cx="1340767" cy="1506862"/>
                <a:chOff x="4566925" y="1539400"/>
                <a:chExt cx="1088550" cy="1223400"/>
              </a:xfrm>
            </p:grpSpPr>
            <p:sp>
              <p:nvSpPr>
                <p:cNvPr id="437" name="Google Shape;437;p23"/>
                <p:cNvSpPr/>
                <p:nvPr/>
              </p:nvSpPr>
              <p:spPr>
                <a:xfrm>
                  <a:off x="4566925" y="1956725"/>
                  <a:ext cx="703675" cy="806075"/>
                </a:xfrm>
                <a:custGeom>
                  <a:avLst/>
                  <a:gdLst/>
                  <a:ahLst/>
                  <a:cxnLst/>
                  <a:rect l="l" t="t" r="r" b="b"/>
                  <a:pathLst>
                    <a:path w="28147" h="32243" extrusionOk="0">
                      <a:moveTo>
                        <a:pt x="27254" y="0"/>
                      </a:moveTo>
                      <a:lnTo>
                        <a:pt x="0" y="31468"/>
                      </a:lnTo>
                      <a:lnTo>
                        <a:pt x="905" y="32242"/>
                      </a:lnTo>
                      <a:lnTo>
                        <a:pt x="28147" y="774"/>
                      </a:lnTo>
                      <a:lnTo>
                        <a:pt x="272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5218775" y="1539400"/>
                  <a:ext cx="436700" cy="473900"/>
                </a:xfrm>
                <a:custGeom>
                  <a:avLst/>
                  <a:gdLst/>
                  <a:ahLst/>
                  <a:cxnLst/>
                  <a:rect l="l" t="t" r="r" b="b"/>
                  <a:pathLst>
                    <a:path w="17468" h="18956" extrusionOk="0">
                      <a:moveTo>
                        <a:pt x="9109" y="1"/>
                      </a:moveTo>
                      <a:lnTo>
                        <a:pt x="13" y="10514"/>
                      </a:lnTo>
                      <a:lnTo>
                        <a:pt x="1" y="18955"/>
                      </a:lnTo>
                      <a:lnTo>
                        <a:pt x="8359" y="17741"/>
                      </a:lnTo>
                      <a:lnTo>
                        <a:pt x="17467" y="7228"/>
                      </a:lnTo>
                      <a:lnTo>
                        <a:pt x="10109" y="7275"/>
                      </a:lnTo>
                      <a:lnTo>
                        <a:pt x="910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23"/>
              <p:cNvGrpSpPr/>
              <p:nvPr/>
            </p:nvGrpSpPr>
            <p:grpSpPr>
              <a:xfrm>
                <a:off x="3253759" y="2800401"/>
                <a:ext cx="1340398" cy="1506862"/>
                <a:chOff x="3501900" y="2744600"/>
                <a:chExt cx="1088250" cy="1223400"/>
              </a:xfrm>
            </p:grpSpPr>
            <p:sp>
              <p:nvSpPr>
                <p:cNvPr id="440" name="Google Shape;440;p23"/>
                <p:cNvSpPr/>
                <p:nvPr/>
              </p:nvSpPr>
              <p:spPr>
                <a:xfrm>
                  <a:off x="3886775" y="2744600"/>
                  <a:ext cx="703375" cy="806075"/>
                </a:xfrm>
                <a:custGeom>
                  <a:avLst/>
                  <a:gdLst/>
                  <a:ahLst/>
                  <a:cxnLst/>
                  <a:rect l="l" t="t" r="r" b="b"/>
                  <a:pathLst>
                    <a:path w="28135" h="32243" extrusionOk="0">
                      <a:moveTo>
                        <a:pt x="27242" y="1"/>
                      </a:moveTo>
                      <a:lnTo>
                        <a:pt x="0" y="31469"/>
                      </a:lnTo>
                      <a:lnTo>
                        <a:pt x="893" y="32243"/>
                      </a:lnTo>
                      <a:lnTo>
                        <a:pt x="28135" y="775"/>
                      </a:lnTo>
                      <a:lnTo>
                        <a:pt x="272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3501900" y="3493800"/>
                  <a:ext cx="436700" cy="474200"/>
                </a:xfrm>
                <a:custGeom>
                  <a:avLst/>
                  <a:gdLst/>
                  <a:ahLst/>
                  <a:cxnLst/>
                  <a:rect l="l" t="t" r="r" b="b"/>
                  <a:pathLst>
                    <a:path w="17468" h="18968" extrusionOk="0">
                      <a:moveTo>
                        <a:pt x="17467" y="1"/>
                      </a:moveTo>
                      <a:lnTo>
                        <a:pt x="9109" y="1227"/>
                      </a:lnTo>
                      <a:lnTo>
                        <a:pt x="1" y="11740"/>
                      </a:lnTo>
                      <a:lnTo>
                        <a:pt x="7347" y="11693"/>
                      </a:lnTo>
                      <a:lnTo>
                        <a:pt x="8359" y="18967"/>
                      </a:lnTo>
                      <a:lnTo>
                        <a:pt x="17455" y="8454"/>
                      </a:lnTo>
                      <a:lnTo>
                        <a:pt x="17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23"/>
              <p:cNvGrpSpPr/>
              <p:nvPr/>
            </p:nvGrpSpPr>
            <p:grpSpPr>
              <a:xfrm>
                <a:off x="3253759" y="1314848"/>
                <a:ext cx="1340028" cy="1506492"/>
                <a:chOff x="3501900" y="1538500"/>
                <a:chExt cx="1087950" cy="1223100"/>
              </a:xfrm>
            </p:grpSpPr>
            <p:sp>
              <p:nvSpPr>
                <p:cNvPr id="443" name="Google Shape;443;p23"/>
                <p:cNvSpPr/>
                <p:nvPr/>
              </p:nvSpPr>
              <p:spPr>
                <a:xfrm>
                  <a:off x="3886175" y="1955525"/>
                  <a:ext cx="703675" cy="806075"/>
                </a:xfrm>
                <a:custGeom>
                  <a:avLst/>
                  <a:gdLst/>
                  <a:ahLst/>
                  <a:cxnLst/>
                  <a:rect l="l" t="t" r="r" b="b"/>
                  <a:pathLst>
                    <a:path w="28147" h="32243" extrusionOk="0">
                      <a:moveTo>
                        <a:pt x="905" y="0"/>
                      </a:moveTo>
                      <a:lnTo>
                        <a:pt x="1" y="774"/>
                      </a:lnTo>
                      <a:lnTo>
                        <a:pt x="27254" y="32242"/>
                      </a:lnTo>
                      <a:lnTo>
                        <a:pt x="28147" y="31469"/>
                      </a:lnTo>
                      <a:lnTo>
                        <a:pt x="9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3"/>
                <p:cNvSpPr/>
                <p:nvPr/>
              </p:nvSpPr>
              <p:spPr>
                <a:xfrm>
                  <a:off x="3501900" y="1538500"/>
                  <a:ext cx="436700" cy="473900"/>
                </a:xfrm>
                <a:custGeom>
                  <a:avLst/>
                  <a:gdLst/>
                  <a:ahLst/>
                  <a:cxnLst/>
                  <a:rect l="l" t="t" r="r" b="b"/>
                  <a:pathLst>
                    <a:path w="17468" h="18956" extrusionOk="0">
                      <a:moveTo>
                        <a:pt x="8359" y="1"/>
                      </a:moveTo>
                      <a:lnTo>
                        <a:pt x="7347" y="7276"/>
                      </a:lnTo>
                      <a:lnTo>
                        <a:pt x="1" y="7228"/>
                      </a:lnTo>
                      <a:lnTo>
                        <a:pt x="9109" y="17741"/>
                      </a:lnTo>
                      <a:lnTo>
                        <a:pt x="17467" y="18956"/>
                      </a:lnTo>
                      <a:lnTo>
                        <a:pt x="17455" y="10514"/>
                      </a:lnTo>
                      <a:lnTo>
                        <a:pt x="83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23"/>
              <p:cNvSpPr/>
              <p:nvPr/>
            </p:nvSpPr>
            <p:spPr>
              <a:xfrm>
                <a:off x="4490175" y="2731137"/>
                <a:ext cx="163800" cy="163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750"/>
                                        <p:tgtEl>
                                          <p:spTgt spid="4"/>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Shape 1423"/>
        <p:cNvGrpSpPr/>
        <p:nvPr/>
      </p:nvGrpSpPr>
      <p:grpSpPr>
        <a:xfrm>
          <a:off x="0" y="0"/>
          <a:ext cx="0" cy="0"/>
          <a:chOff x="0" y="0"/>
          <a:chExt cx="0" cy="0"/>
        </a:xfrm>
      </p:grpSpPr>
      <p:sp>
        <p:nvSpPr>
          <p:cNvPr id="1424" name="Google Shape;1424;p43"/>
          <p:cNvSpPr txBox="1">
            <a:spLocks noGrp="1"/>
          </p:cNvSpPr>
          <p:nvPr>
            <p:ph type="title"/>
          </p:nvPr>
        </p:nvSpPr>
        <p:spPr>
          <a:xfrm>
            <a:off x="457200" y="176550"/>
            <a:ext cx="8229600" cy="481200"/>
          </a:xfrm>
          <a:prstGeom prst="rect">
            <a:avLst/>
          </a:prstGeom>
          <a:scene3d>
            <a:camera prst="orthographicFront"/>
            <a:lightRig rig="threePt" dir="t"/>
          </a:scene3d>
          <a:sp3d>
            <a:bevelT w="165100" prst="coolSlant"/>
          </a:sp3d>
        </p:spPr>
        <p:txBody>
          <a:bodyPr spcFirstLastPara="1" wrap="square" lIns="91425" tIns="91425" rIns="91425" bIns="91425" anchor="ctr" anchorCtr="0">
            <a:noAutofit/>
          </a:bodyPr>
          <a:lstStyle/>
          <a:p>
            <a:pPr lvl="0" algn="ctr"/>
            <a:r>
              <a:rPr lang="ar-DZ" b="1" dirty="0">
                <a:effectLst>
                  <a:reflection blurRad="6350" stA="53000" endA="300" endPos="35500" dir="5400000" sy="-90000" algn="bl"/>
                </a:effectLst>
              </a:rPr>
              <a:t>أنواع الأوامر فيها</a:t>
            </a:r>
            <a:endParaRPr dirty="0"/>
          </a:p>
        </p:txBody>
      </p:sp>
      <p:grpSp>
        <p:nvGrpSpPr>
          <p:cNvPr id="1428" name="Google Shape;1428;p43"/>
          <p:cNvGrpSpPr/>
          <p:nvPr/>
        </p:nvGrpSpPr>
        <p:grpSpPr>
          <a:xfrm>
            <a:off x="702526" y="896298"/>
            <a:ext cx="7984274" cy="515590"/>
            <a:chOff x="702526" y="1847675"/>
            <a:chExt cx="7984274" cy="534900"/>
          </a:xfrm>
        </p:grpSpPr>
        <p:sp>
          <p:nvSpPr>
            <p:cNvPr id="1429" name="Google Shape;1429;p43"/>
            <p:cNvSpPr/>
            <p:nvPr/>
          </p:nvSpPr>
          <p:spPr>
            <a:xfrm>
              <a:off x="702526" y="1847675"/>
              <a:ext cx="2274673" cy="534900"/>
            </a:xfrm>
            <a:prstGeom prst="homePlate">
              <a:avLst>
                <a:gd name="adj" fmla="val 50000"/>
              </a:avLst>
            </a:prstGeom>
            <a:solidFill>
              <a:schemeClr val="accent1"/>
            </a:solidFill>
            <a:ln>
              <a:noFill/>
            </a:ln>
            <a:scene3d>
              <a:camera prst="orthographicFront"/>
              <a:lightRig rig="threePt" dir="t"/>
            </a:scene3d>
            <a:sp3d>
              <a:bevelT w="165100" prst="coolSlant"/>
            </a:sp3d>
          </p:spPr>
          <p:txBody>
            <a:bodyPr spcFirstLastPara="1" wrap="square" lIns="182875" tIns="91425" rIns="91425" bIns="91425" anchor="ctr" anchorCtr="0">
              <a:noAutofit/>
            </a:bodyPr>
            <a:lstStyle/>
            <a:p>
              <a:pPr lvl="0" algn="ctr" rtl="1"/>
              <a:r>
                <a:rPr lang="ar-SA" sz="1800" b="1" dirty="0"/>
                <a:t>أوامر </a:t>
              </a:r>
              <a:r>
                <a:rPr lang="ar-SA" sz="1800" b="1" dirty="0" smtClean="0"/>
                <a:t>الإفتتاح</a:t>
              </a:r>
              <a:endParaRPr dirty="0"/>
            </a:p>
          </p:txBody>
        </p:sp>
        <p:sp>
          <p:nvSpPr>
            <p:cNvPr id="1430" name="Google Shape;1430;p43"/>
            <p:cNvSpPr/>
            <p:nvPr/>
          </p:nvSpPr>
          <p:spPr>
            <a:xfrm>
              <a:off x="2936400" y="1847675"/>
              <a:ext cx="5750400" cy="534900"/>
            </a:xfrm>
            <a:prstGeom prst="chevron">
              <a:avLst>
                <a:gd name="adj" fmla="val 50000"/>
              </a:avLst>
            </a:prstGeom>
            <a:solidFill>
              <a:srgbClr val="F3F3F3"/>
            </a:solidFill>
            <a:ln>
              <a:noFill/>
            </a:ln>
            <a:scene3d>
              <a:camera prst="orthographicFront"/>
              <a:lightRig rig="threePt" dir="t"/>
            </a:scene3d>
            <a:sp3d>
              <a:bevelT w="165100" prst="coolSlant"/>
            </a:sp3d>
          </p:spPr>
          <p:txBody>
            <a:bodyPr spcFirstLastPara="1" wrap="square" lIns="182875" tIns="91425" rIns="91425" bIns="91425" anchor="ctr" anchorCtr="0">
              <a:noAutofit/>
            </a:bodyPr>
            <a:lstStyle/>
            <a:p>
              <a:pPr lvl="0" algn="ctr" rtl="1"/>
              <a:r>
                <a:rPr lang="ar-SA" sz="1050" b="1" dirty="0"/>
                <a:t>يمكن أن تؤخذ أوامر (</a:t>
              </a:r>
              <a:r>
                <a:rPr lang="en-US" sz="1050" b="1" dirty="0"/>
                <a:t>MOO</a:t>
              </a:r>
              <a:r>
                <a:rPr lang="ar-SA" sz="1050" b="1" dirty="0"/>
                <a:t>) على بورصة نيويورك في أي وقت حتى الساعة 2:28 صباحا بالتوقيت الشرقي حيث تنفيذ أوامر </a:t>
              </a:r>
              <a:r>
                <a:rPr lang="en-US" sz="1050" b="1" dirty="0"/>
                <a:t>MOO</a:t>
              </a:r>
              <a:r>
                <a:rPr lang="ar-SA" sz="1050" b="1" dirty="0"/>
                <a:t>مضمون، بشرط توفر سيولة كافية، ولكن لا يوجد ضمان حول السعر</a:t>
              </a:r>
              <a:endParaRPr b="1" dirty="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1431" name="Google Shape;1431;p43"/>
          <p:cNvGrpSpPr/>
          <p:nvPr/>
        </p:nvGrpSpPr>
        <p:grpSpPr>
          <a:xfrm>
            <a:off x="702526" y="1525180"/>
            <a:ext cx="7984274" cy="515590"/>
            <a:chOff x="702526" y="2515350"/>
            <a:chExt cx="7984274" cy="534900"/>
          </a:xfrm>
        </p:grpSpPr>
        <p:sp>
          <p:nvSpPr>
            <p:cNvPr id="1432" name="Google Shape;1432;p43"/>
            <p:cNvSpPr/>
            <p:nvPr/>
          </p:nvSpPr>
          <p:spPr>
            <a:xfrm>
              <a:off x="702526" y="2515350"/>
              <a:ext cx="2274674" cy="534900"/>
            </a:xfrm>
            <a:prstGeom prst="homePlate">
              <a:avLst>
                <a:gd name="adj" fmla="val 50000"/>
              </a:avLst>
            </a:prstGeom>
            <a:solidFill>
              <a:schemeClr val="accent1"/>
            </a:solidFill>
            <a:ln>
              <a:noFill/>
            </a:ln>
            <a:scene3d>
              <a:camera prst="orthographicFront"/>
              <a:lightRig rig="threePt" dir="t"/>
            </a:scene3d>
            <a:sp3d>
              <a:bevelT w="165100" prst="coolSlant"/>
            </a:sp3d>
          </p:spPr>
          <p:txBody>
            <a:bodyPr spcFirstLastPara="1" wrap="square" lIns="182875" tIns="91425" rIns="91425" bIns="91425" anchor="ctr" anchorCtr="0">
              <a:noAutofit/>
            </a:bodyPr>
            <a:lstStyle/>
            <a:p>
              <a:pPr lvl="0" algn="ctr" rtl="1"/>
              <a:r>
                <a:rPr lang="ar-SA" sz="1800" b="1" dirty="0"/>
                <a:t>أوامر </a:t>
              </a:r>
              <a:r>
                <a:rPr lang="ar-SA" sz="1800" b="1" dirty="0" smtClean="0"/>
                <a:t>الإغلاق</a:t>
              </a:r>
              <a:endParaRPr dirty="0"/>
            </a:p>
          </p:txBody>
        </p:sp>
        <p:sp>
          <p:nvSpPr>
            <p:cNvPr id="1433" name="Google Shape;1433;p43"/>
            <p:cNvSpPr/>
            <p:nvPr/>
          </p:nvSpPr>
          <p:spPr>
            <a:xfrm>
              <a:off x="2936400" y="2515350"/>
              <a:ext cx="5750400" cy="534900"/>
            </a:xfrm>
            <a:prstGeom prst="chevron">
              <a:avLst>
                <a:gd name="adj" fmla="val 50000"/>
              </a:avLst>
            </a:prstGeom>
            <a:solidFill>
              <a:srgbClr val="D9D9D9">
                <a:alpha val="78210"/>
              </a:srgbClr>
            </a:solidFill>
            <a:ln>
              <a:noFill/>
            </a:ln>
            <a:scene3d>
              <a:camera prst="orthographicFront"/>
              <a:lightRig rig="threePt" dir="t"/>
            </a:scene3d>
            <a:sp3d>
              <a:bevelT w="165100" prst="coolSlant"/>
            </a:sp3d>
          </p:spPr>
          <p:txBody>
            <a:bodyPr spcFirstLastPara="1" wrap="square" lIns="182875" tIns="91425" rIns="91425" bIns="91425" anchor="ctr" anchorCtr="0">
              <a:noAutofit/>
            </a:bodyPr>
            <a:lstStyle/>
            <a:p>
              <a:pPr lvl="0" algn="ctr" rtl="1"/>
              <a:r>
                <a:rPr lang="ar-SA" sz="1200" b="1" dirty="0"/>
                <a:t>تتمثل أوامر الإغلاق في بورصة نيويورك في</a:t>
              </a:r>
              <a:endParaRPr sz="1200" b="1" dirty="0">
                <a:solidFill>
                  <a:schemeClr val="dk1"/>
                </a:solidFill>
                <a:latin typeface="Roboto"/>
                <a:ea typeface="Roboto"/>
                <a:cs typeface="Roboto"/>
                <a:sym typeface="Roboto"/>
              </a:endParaRPr>
            </a:p>
          </p:txBody>
        </p:sp>
      </p:grpSp>
      <p:graphicFrame>
        <p:nvGraphicFramePr>
          <p:cNvPr id="3" name="Diagram 2"/>
          <p:cNvGraphicFramePr/>
          <p:nvPr>
            <p:extLst>
              <p:ext uri="{D42A27DB-BD31-4B8C-83A1-F6EECF244321}">
                <p14:modId xmlns:p14="http://schemas.microsoft.com/office/powerpoint/2010/main" val="2009033390"/>
              </p:ext>
            </p:extLst>
          </p:nvPr>
        </p:nvGraphicFramePr>
        <p:xfrm>
          <a:off x="-468349" y="2185736"/>
          <a:ext cx="9991493" cy="27766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28"/>
                                        </p:tgtEl>
                                        <p:attrNameLst>
                                          <p:attrName>style.visibility</p:attrName>
                                        </p:attrNameLst>
                                      </p:cBhvr>
                                      <p:to>
                                        <p:strVal val="visible"/>
                                      </p:to>
                                    </p:set>
                                    <p:anim calcmode="lin" valueType="num">
                                      <p:cBhvr additive="base">
                                        <p:cTn id="7" dur="500" fill="hold"/>
                                        <p:tgtEl>
                                          <p:spTgt spid="1428"/>
                                        </p:tgtEl>
                                        <p:attrNameLst>
                                          <p:attrName>ppt_x</p:attrName>
                                        </p:attrNameLst>
                                      </p:cBhvr>
                                      <p:tavLst>
                                        <p:tav tm="0">
                                          <p:val>
                                            <p:strVal val="0-#ppt_w/2"/>
                                          </p:val>
                                        </p:tav>
                                        <p:tav tm="100000">
                                          <p:val>
                                            <p:strVal val="#ppt_x"/>
                                          </p:val>
                                        </p:tav>
                                      </p:tavLst>
                                    </p:anim>
                                    <p:anim calcmode="lin" valueType="num">
                                      <p:cBhvr additive="base">
                                        <p:cTn id="8" dur="500" fill="hold"/>
                                        <p:tgtEl>
                                          <p:spTgt spid="14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431"/>
                                        </p:tgtEl>
                                        <p:attrNameLst>
                                          <p:attrName>style.visibility</p:attrName>
                                        </p:attrNameLst>
                                      </p:cBhvr>
                                      <p:to>
                                        <p:strVal val="visible"/>
                                      </p:to>
                                    </p:set>
                                    <p:anim calcmode="lin" valueType="num">
                                      <p:cBhvr additive="base">
                                        <p:cTn id="12" dur="500" fill="hold"/>
                                        <p:tgtEl>
                                          <p:spTgt spid="1431"/>
                                        </p:tgtEl>
                                        <p:attrNameLst>
                                          <p:attrName>ppt_x</p:attrName>
                                        </p:attrNameLst>
                                      </p:cBhvr>
                                      <p:tavLst>
                                        <p:tav tm="0">
                                          <p:val>
                                            <p:strVal val="0-#ppt_w/2"/>
                                          </p:val>
                                        </p:tav>
                                        <p:tav tm="100000">
                                          <p:val>
                                            <p:strVal val="#ppt_x"/>
                                          </p:val>
                                        </p:tav>
                                      </p:tavLst>
                                    </p:anim>
                                    <p:anim calcmode="lin" valueType="num">
                                      <p:cBhvr additive="base">
                                        <p:cTn id="13" dur="500" fill="hold"/>
                                        <p:tgtEl>
                                          <p:spTgt spid="143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64"/>
        <p:cNvGrpSpPr/>
        <p:nvPr/>
      </p:nvGrpSpPr>
      <p:grpSpPr>
        <a:xfrm>
          <a:off x="0" y="0"/>
          <a:ext cx="0" cy="0"/>
          <a:chOff x="0" y="0"/>
          <a:chExt cx="0" cy="0"/>
        </a:xfrm>
      </p:grpSpPr>
      <p:sp>
        <p:nvSpPr>
          <p:cNvPr id="465" name="Google Shape;465;p46"/>
          <p:cNvSpPr txBox="1">
            <a:spLocks noGrp="1"/>
          </p:cNvSpPr>
          <p:nvPr>
            <p:ph type="title"/>
          </p:nvPr>
        </p:nvSpPr>
        <p:spPr>
          <a:xfrm>
            <a:off x="2424734" y="-13954"/>
            <a:ext cx="4803600" cy="13659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Clr>
                <a:schemeClr val="dk1"/>
              </a:buClr>
              <a:buSzPts val="1100"/>
              <a:buFont typeface="Arial"/>
              <a:buNone/>
            </a:pPr>
            <a:r>
              <a:rPr lang="ar-DZ" dirty="0" smtClean="0">
                <a:latin typeface="Andalus" panose="02020603050405020304" pitchFamily="18" charset="-78"/>
                <a:cs typeface="Andalus" panose="02020603050405020304" pitchFamily="18" charset="-78"/>
              </a:rPr>
              <a:t>مقدمة</a:t>
            </a:r>
            <a:endParaRPr dirty="0">
              <a:latin typeface="Andalus" panose="02020603050405020304" pitchFamily="18" charset="-78"/>
              <a:cs typeface="Andalus" panose="02020603050405020304" pitchFamily="18" charset="-78"/>
            </a:endParaRPr>
          </a:p>
        </p:txBody>
      </p:sp>
      <p:sp>
        <p:nvSpPr>
          <p:cNvPr id="466" name="Google Shape;466;p46"/>
          <p:cNvSpPr txBox="1">
            <a:spLocks noGrp="1"/>
          </p:cNvSpPr>
          <p:nvPr>
            <p:ph type="subTitle" idx="1"/>
          </p:nvPr>
        </p:nvSpPr>
        <p:spPr>
          <a:xfrm>
            <a:off x="3497627" y="1785526"/>
            <a:ext cx="4872770" cy="2644134"/>
          </a:xfrm>
          <a:prstGeom prst="rect">
            <a:avLst/>
          </a:prstGeom>
          <a:scene3d>
            <a:camera prst="orthographicFront">
              <a:rot lat="0" lon="0" rev="0"/>
            </a:camera>
            <a:lightRig rig="threePt" dir="t">
              <a:rot lat="0" lon="0" rev="1200000"/>
            </a:lightRig>
          </a:scene3d>
          <a:sp3d>
            <a:bevelT w="63500" h="25400" prst="softRound"/>
          </a:sp3d>
        </p:spPr>
        <p:style>
          <a:lnRef idx="0">
            <a:schemeClr val="dk1"/>
          </a:lnRef>
          <a:fillRef idx="3">
            <a:schemeClr val="dk1"/>
          </a:fillRef>
          <a:effectRef idx="3">
            <a:schemeClr val="dk1"/>
          </a:effectRef>
          <a:fontRef idx="minor">
            <a:schemeClr val="lt1"/>
          </a:fontRef>
        </p:style>
        <p:txBody>
          <a:bodyPr spcFirstLastPara="1" wrap="square" lIns="91425" tIns="91425" rIns="91425" bIns="91425" anchor="t" anchorCtr="0">
            <a:noAutofit/>
          </a:bodyPr>
          <a:lstStyle/>
          <a:p>
            <a:pPr marL="0" lvl="0" indent="0" algn="ctr" rtl="1">
              <a:buClr>
                <a:schemeClr val="dk1"/>
              </a:buClr>
              <a:buSzPts val="1100"/>
            </a:pPr>
            <a:r>
              <a:rPr lang="ar-SA" sz="1800" b="1" dirty="0">
                <a:solidFill>
                  <a:schemeClr val="tx1"/>
                </a:solidFill>
                <a:latin typeface="Traditional Arabic" panose="02020603050405020304" pitchFamily="18" charset="-78"/>
                <a:cs typeface="+mn-cs"/>
              </a:rPr>
              <a:t>يعرف العالم تطورات وتغيرات جذرية عميقة مست جميع الجوانب الاقتصادية والسياسية، ونلاحظ أن العالم برمته </a:t>
            </a:r>
            <a:r>
              <a:rPr lang="ar-SA" sz="1800" b="1" dirty="0" smtClean="0">
                <a:solidFill>
                  <a:schemeClr val="tx1"/>
                </a:solidFill>
                <a:latin typeface="Traditional Arabic" panose="02020603050405020304" pitchFamily="18" charset="-78"/>
                <a:cs typeface="+mn-cs"/>
              </a:rPr>
              <a:t>ازد</a:t>
            </a:r>
            <a:r>
              <a:rPr lang="ar-DZ" sz="1800" b="1" dirty="0" smtClean="0">
                <a:solidFill>
                  <a:schemeClr val="tx1"/>
                </a:solidFill>
                <a:latin typeface="Traditional Arabic" panose="02020603050405020304" pitchFamily="18" charset="-78"/>
                <a:cs typeface="+mn-cs"/>
              </a:rPr>
              <a:t>اد</a:t>
            </a:r>
            <a:r>
              <a:rPr lang="ar-SA" sz="1800" b="1" dirty="0" smtClean="0">
                <a:solidFill>
                  <a:schemeClr val="tx1"/>
                </a:solidFill>
                <a:latin typeface="Traditional Arabic" panose="02020603050405020304" pitchFamily="18" charset="-78"/>
                <a:cs typeface="+mn-cs"/>
              </a:rPr>
              <a:t> </a:t>
            </a:r>
            <a:r>
              <a:rPr lang="ar-SA" sz="1800" b="1" dirty="0">
                <a:solidFill>
                  <a:schemeClr val="tx1"/>
                </a:solidFill>
                <a:latin typeface="Traditional Arabic" panose="02020603050405020304" pitchFamily="18" charset="-78"/>
                <a:cs typeface="+mn-cs"/>
              </a:rPr>
              <a:t>اهتمامه ب رأس المال، وعليه كان لازما البحث عن أماكن تواجده، والبحث عن طرق الحصول عليه والأسواق المالية تعتبر من أهم الأذواق التمويلية لدى الكثير من الدول لذلك جعلتها في قمة الهرم المالي لديها و لمواجهة التطورات والتغيرات التي يعرفها العالم ، وهذا الدور الممكن أن تلعبه هذه الأسواق في تحقيق التنمية الاقتصادية واعتبارها كقاعدة أساسية من قواعد التمويل لذا كان لابد من إعطائها الأهمية البالغة.</a:t>
            </a:r>
            <a:endParaRPr sz="1800" b="1" dirty="0">
              <a:solidFill>
                <a:schemeClr val="tx1"/>
              </a:solidFill>
              <a:latin typeface="Traditional Arabic" panose="02020603050405020304" pitchFamily="18" charset="-78"/>
              <a:cs typeface="+mn-cs"/>
            </a:endParaRPr>
          </a:p>
        </p:txBody>
      </p:sp>
      <p:grpSp>
        <p:nvGrpSpPr>
          <p:cNvPr id="467" name="Google Shape;467;p46"/>
          <p:cNvGrpSpPr/>
          <p:nvPr/>
        </p:nvGrpSpPr>
        <p:grpSpPr>
          <a:xfrm rot="-5400000">
            <a:off x="80901" y="1356468"/>
            <a:ext cx="3795722" cy="2485704"/>
            <a:chOff x="4498139" y="272953"/>
            <a:chExt cx="3319390" cy="2173768"/>
          </a:xfrm>
        </p:grpSpPr>
        <p:sp>
          <p:nvSpPr>
            <p:cNvPr id="468" name="Google Shape;468;p46"/>
            <p:cNvSpPr/>
            <p:nvPr/>
          </p:nvSpPr>
          <p:spPr>
            <a:xfrm>
              <a:off x="6095130" y="272953"/>
              <a:ext cx="1722399" cy="2173768"/>
            </a:xfrm>
            <a:custGeom>
              <a:avLst/>
              <a:gdLst/>
              <a:ahLst/>
              <a:cxnLst/>
              <a:rect l="l" t="t" r="r" b="b"/>
              <a:pathLst>
                <a:path w="64455" h="81346" fill="none" extrusionOk="0">
                  <a:moveTo>
                    <a:pt x="1" y="1"/>
                  </a:moveTo>
                  <a:lnTo>
                    <a:pt x="23794" y="1"/>
                  </a:lnTo>
                  <a:cubicBezTo>
                    <a:pt x="46157" y="1"/>
                    <a:pt x="64454" y="18298"/>
                    <a:pt x="64454" y="40686"/>
                  </a:cubicBezTo>
                  <a:lnTo>
                    <a:pt x="64454" y="40686"/>
                  </a:lnTo>
                  <a:cubicBezTo>
                    <a:pt x="64454" y="63049"/>
                    <a:pt x="46157" y="81346"/>
                    <a:pt x="23794" y="81346"/>
                  </a:cubicBezTo>
                  <a:lnTo>
                    <a:pt x="26" y="81346"/>
                  </a:lnTo>
                </a:path>
              </a:pathLst>
            </a:custGeom>
            <a:noFill/>
            <a:ln w="19050" cap="flat" cmpd="sng">
              <a:solidFill>
                <a:schemeClr val="dk1"/>
              </a:solidFill>
              <a:prstDash val="solid"/>
              <a:miter lim="250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6"/>
            <p:cNvSpPr/>
            <p:nvPr/>
          </p:nvSpPr>
          <p:spPr>
            <a:xfrm>
              <a:off x="4498139" y="272953"/>
              <a:ext cx="1594959" cy="2173768"/>
            </a:xfrm>
            <a:custGeom>
              <a:avLst/>
              <a:gdLst/>
              <a:ahLst/>
              <a:cxnLst/>
              <a:rect l="l" t="t" r="r" b="b"/>
              <a:pathLst>
                <a:path w="59686" h="81346" fill="none" extrusionOk="0">
                  <a:moveTo>
                    <a:pt x="59685" y="81346"/>
                  </a:moveTo>
                  <a:lnTo>
                    <a:pt x="40685" y="81346"/>
                  </a:lnTo>
                  <a:cubicBezTo>
                    <a:pt x="18297" y="81346"/>
                    <a:pt x="0" y="63049"/>
                    <a:pt x="0" y="40686"/>
                  </a:cubicBezTo>
                  <a:lnTo>
                    <a:pt x="0" y="40686"/>
                  </a:lnTo>
                  <a:cubicBezTo>
                    <a:pt x="0" y="18298"/>
                    <a:pt x="18297" y="1"/>
                    <a:pt x="40685" y="1"/>
                  </a:cubicBezTo>
                  <a:lnTo>
                    <a:pt x="59685" y="1"/>
                  </a:lnTo>
                </a:path>
              </a:pathLst>
            </a:custGeom>
            <a:noFill/>
            <a:ln w="19050" cap="flat" cmpd="sng">
              <a:solidFill>
                <a:schemeClr val="accent1"/>
              </a:solidFill>
              <a:prstDash val="solid"/>
              <a:miter lim="250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0" name="Google Shape;470;p46"/>
          <p:cNvSpPr/>
          <p:nvPr/>
        </p:nvSpPr>
        <p:spPr>
          <a:xfrm>
            <a:off x="993500" y="4028459"/>
            <a:ext cx="409806" cy="401201"/>
          </a:xfrm>
          <a:custGeom>
            <a:avLst/>
            <a:gdLst/>
            <a:ahLst/>
            <a:cxnLst/>
            <a:rect l="l" t="t" r="r" b="b"/>
            <a:pathLst>
              <a:path w="212886" h="208416" extrusionOk="0">
                <a:moveTo>
                  <a:pt x="106877" y="0"/>
                </a:moveTo>
                <a:cubicBezTo>
                  <a:pt x="106676" y="167"/>
                  <a:pt x="106576" y="400"/>
                  <a:pt x="106610" y="634"/>
                </a:cubicBezTo>
                <a:cubicBezTo>
                  <a:pt x="106276" y="7439"/>
                  <a:pt x="105842" y="14244"/>
                  <a:pt x="105009" y="20982"/>
                </a:cubicBezTo>
                <a:cubicBezTo>
                  <a:pt x="103741" y="31022"/>
                  <a:pt x="101706" y="40863"/>
                  <a:pt x="98270" y="50403"/>
                </a:cubicBezTo>
                <a:cubicBezTo>
                  <a:pt x="90632" y="71618"/>
                  <a:pt x="76488" y="86595"/>
                  <a:pt x="55340" y="94801"/>
                </a:cubicBezTo>
                <a:cubicBezTo>
                  <a:pt x="41563" y="100138"/>
                  <a:pt x="27120" y="102440"/>
                  <a:pt x="12409" y="103474"/>
                </a:cubicBezTo>
                <a:cubicBezTo>
                  <a:pt x="8406" y="103741"/>
                  <a:pt x="4403" y="103908"/>
                  <a:pt x="0" y="104141"/>
                </a:cubicBezTo>
                <a:cubicBezTo>
                  <a:pt x="534" y="104241"/>
                  <a:pt x="701" y="104275"/>
                  <a:pt x="868" y="104275"/>
                </a:cubicBezTo>
                <a:cubicBezTo>
                  <a:pt x="5804" y="104375"/>
                  <a:pt x="10775" y="104708"/>
                  <a:pt x="15712" y="105109"/>
                </a:cubicBezTo>
                <a:cubicBezTo>
                  <a:pt x="26686" y="106009"/>
                  <a:pt x="37560" y="107777"/>
                  <a:pt x="48135" y="111013"/>
                </a:cubicBezTo>
                <a:cubicBezTo>
                  <a:pt x="71551" y="118118"/>
                  <a:pt x="88397" y="132461"/>
                  <a:pt x="97370" y="155545"/>
                </a:cubicBezTo>
                <a:cubicBezTo>
                  <a:pt x="102807" y="169521"/>
                  <a:pt x="105075" y="184098"/>
                  <a:pt x="106076" y="198909"/>
                </a:cubicBezTo>
                <a:cubicBezTo>
                  <a:pt x="106309" y="202078"/>
                  <a:pt x="106443" y="205247"/>
                  <a:pt x="106643" y="208416"/>
                </a:cubicBezTo>
                <a:cubicBezTo>
                  <a:pt x="106843" y="208282"/>
                  <a:pt x="106910" y="208182"/>
                  <a:pt x="106910" y="208049"/>
                </a:cubicBezTo>
                <a:cubicBezTo>
                  <a:pt x="107143" y="200877"/>
                  <a:pt x="107644" y="193705"/>
                  <a:pt x="108578" y="186600"/>
                </a:cubicBezTo>
                <a:cubicBezTo>
                  <a:pt x="109879" y="176493"/>
                  <a:pt x="111947" y="166553"/>
                  <a:pt x="115549" y="156979"/>
                </a:cubicBezTo>
                <a:cubicBezTo>
                  <a:pt x="122621" y="138066"/>
                  <a:pt x="134930" y="123989"/>
                  <a:pt x="153443" y="115549"/>
                </a:cubicBezTo>
                <a:cubicBezTo>
                  <a:pt x="168554" y="108678"/>
                  <a:pt x="184599" y="106043"/>
                  <a:pt x="200977" y="104875"/>
                </a:cubicBezTo>
                <a:cubicBezTo>
                  <a:pt x="204913" y="104608"/>
                  <a:pt x="208916" y="104441"/>
                  <a:pt x="212885" y="104208"/>
                </a:cubicBezTo>
                <a:cubicBezTo>
                  <a:pt x="205914" y="103808"/>
                  <a:pt x="199042" y="103474"/>
                  <a:pt x="192204" y="102673"/>
                </a:cubicBezTo>
                <a:cubicBezTo>
                  <a:pt x="182264" y="101539"/>
                  <a:pt x="172457" y="99738"/>
                  <a:pt x="162950" y="96536"/>
                </a:cubicBezTo>
                <a:cubicBezTo>
                  <a:pt x="150741" y="92433"/>
                  <a:pt x="139833" y="86262"/>
                  <a:pt x="130927" y="76788"/>
                </a:cubicBezTo>
                <a:cubicBezTo>
                  <a:pt x="122988" y="68282"/>
                  <a:pt x="117751" y="58275"/>
                  <a:pt x="114182" y="47367"/>
                </a:cubicBezTo>
                <a:cubicBezTo>
                  <a:pt x="109812" y="34058"/>
                  <a:pt x="107977" y="20248"/>
                  <a:pt x="107210" y="6305"/>
                </a:cubicBezTo>
                <a:cubicBezTo>
                  <a:pt x="107077" y="4203"/>
                  <a:pt x="106977" y="2102"/>
                  <a:pt x="106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6"/>
          <p:cNvSpPr/>
          <p:nvPr/>
        </p:nvSpPr>
        <p:spPr>
          <a:xfrm>
            <a:off x="2442037" y="648366"/>
            <a:ext cx="640787" cy="627332"/>
          </a:xfrm>
          <a:custGeom>
            <a:avLst/>
            <a:gdLst/>
            <a:ahLst/>
            <a:cxnLst/>
            <a:rect l="l" t="t" r="r" b="b"/>
            <a:pathLst>
              <a:path w="212886" h="208416" extrusionOk="0">
                <a:moveTo>
                  <a:pt x="106877" y="0"/>
                </a:moveTo>
                <a:cubicBezTo>
                  <a:pt x="106676" y="167"/>
                  <a:pt x="106576" y="400"/>
                  <a:pt x="106610" y="634"/>
                </a:cubicBezTo>
                <a:cubicBezTo>
                  <a:pt x="106276" y="7439"/>
                  <a:pt x="105842" y="14244"/>
                  <a:pt x="105009" y="20982"/>
                </a:cubicBezTo>
                <a:cubicBezTo>
                  <a:pt x="103741" y="31022"/>
                  <a:pt x="101706" y="40863"/>
                  <a:pt x="98270" y="50403"/>
                </a:cubicBezTo>
                <a:cubicBezTo>
                  <a:pt x="90632" y="71618"/>
                  <a:pt x="76488" y="86595"/>
                  <a:pt x="55340" y="94801"/>
                </a:cubicBezTo>
                <a:cubicBezTo>
                  <a:pt x="41563" y="100138"/>
                  <a:pt x="27120" y="102440"/>
                  <a:pt x="12409" y="103474"/>
                </a:cubicBezTo>
                <a:cubicBezTo>
                  <a:pt x="8406" y="103741"/>
                  <a:pt x="4403" y="103908"/>
                  <a:pt x="0" y="104141"/>
                </a:cubicBezTo>
                <a:cubicBezTo>
                  <a:pt x="534" y="104241"/>
                  <a:pt x="701" y="104275"/>
                  <a:pt x="868" y="104275"/>
                </a:cubicBezTo>
                <a:cubicBezTo>
                  <a:pt x="5804" y="104375"/>
                  <a:pt x="10775" y="104708"/>
                  <a:pt x="15712" y="105109"/>
                </a:cubicBezTo>
                <a:cubicBezTo>
                  <a:pt x="26686" y="106009"/>
                  <a:pt x="37560" y="107777"/>
                  <a:pt x="48135" y="111013"/>
                </a:cubicBezTo>
                <a:cubicBezTo>
                  <a:pt x="71551" y="118118"/>
                  <a:pt x="88397" y="132461"/>
                  <a:pt x="97370" y="155545"/>
                </a:cubicBezTo>
                <a:cubicBezTo>
                  <a:pt x="102807" y="169521"/>
                  <a:pt x="105075" y="184098"/>
                  <a:pt x="106076" y="198909"/>
                </a:cubicBezTo>
                <a:cubicBezTo>
                  <a:pt x="106309" y="202078"/>
                  <a:pt x="106443" y="205247"/>
                  <a:pt x="106643" y="208416"/>
                </a:cubicBezTo>
                <a:cubicBezTo>
                  <a:pt x="106843" y="208282"/>
                  <a:pt x="106910" y="208182"/>
                  <a:pt x="106910" y="208049"/>
                </a:cubicBezTo>
                <a:cubicBezTo>
                  <a:pt x="107143" y="200877"/>
                  <a:pt x="107644" y="193705"/>
                  <a:pt x="108578" y="186600"/>
                </a:cubicBezTo>
                <a:cubicBezTo>
                  <a:pt x="109879" y="176493"/>
                  <a:pt x="111947" y="166553"/>
                  <a:pt x="115549" y="156979"/>
                </a:cubicBezTo>
                <a:cubicBezTo>
                  <a:pt x="122621" y="138066"/>
                  <a:pt x="134930" y="123989"/>
                  <a:pt x="153443" y="115549"/>
                </a:cubicBezTo>
                <a:cubicBezTo>
                  <a:pt x="168554" y="108678"/>
                  <a:pt x="184599" y="106043"/>
                  <a:pt x="200977" y="104875"/>
                </a:cubicBezTo>
                <a:cubicBezTo>
                  <a:pt x="204913" y="104608"/>
                  <a:pt x="208916" y="104441"/>
                  <a:pt x="212885" y="104208"/>
                </a:cubicBezTo>
                <a:cubicBezTo>
                  <a:pt x="205914" y="103808"/>
                  <a:pt x="199042" y="103474"/>
                  <a:pt x="192204" y="102673"/>
                </a:cubicBezTo>
                <a:cubicBezTo>
                  <a:pt x="182264" y="101539"/>
                  <a:pt x="172457" y="99738"/>
                  <a:pt x="162950" y="96536"/>
                </a:cubicBezTo>
                <a:cubicBezTo>
                  <a:pt x="150741" y="92433"/>
                  <a:pt x="139833" y="86262"/>
                  <a:pt x="130927" y="76788"/>
                </a:cubicBezTo>
                <a:cubicBezTo>
                  <a:pt x="122988" y="68282"/>
                  <a:pt x="117751" y="58275"/>
                  <a:pt x="114182" y="47367"/>
                </a:cubicBezTo>
                <a:cubicBezTo>
                  <a:pt x="109812" y="34058"/>
                  <a:pt x="107977" y="20248"/>
                  <a:pt x="107210" y="6305"/>
                </a:cubicBezTo>
                <a:cubicBezTo>
                  <a:pt x="107077" y="4203"/>
                  <a:pt x="106977" y="2102"/>
                  <a:pt x="106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46"/>
          <p:cNvGrpSpPr/>
          <p:nvPr/>
        </p:nvGrpSpPr>
        <p:grpSpPr>
          <a:xfrm>
            <a:off x="7433773" y="4414"/>
            <a:ext cx="962918" cy="957618"/>
            <a:chOff x="7287638" y="313700"/>
            <a:chExt cx="796986" cy="792599"/>
          </a:xfrm>
        </p:grpSpPr>
        <p:sp>
          <p:nvSpPr>
            <p:cNvPr id="473" name="Google Shape;473;p46"/>
            <p:cNvSpPr/>
            <p:nvPr/>
          </p:nvSpPr>
          <p:spPr>
            <a:xfrm>
              <a:off x="7287638" y="331076"/>
              <a:ext cx="775223" cy="775223"/>
            </a:xfrm>
            <a:custGeom>
              <a:avLst/>
              <a:gdLst/>
              <a:ahLst/>
              <a:cxnLst/>
              <a:rect l="l" t="t" r="r" b="b"/>
              <a:pathLst>
                <a:path w="13429" h="13429" fill="none" extrusionOk="0">
                  <a:moveTo>
                    <a:pt x="13429" y="13428"/>
                  </a:moveTo>
                  <a:lnTo>
                    <a:pt x="1" y="13428"/>
                  </a:lnTo>
                  <a:lnTo>
                    <a:pt x="1" y="1"/>
                  </a:lnTo>
                </a:path>
              </a:pathLst>
            </a:custGeom>
            <a:noFill/>
            <a:ln w="19050" cap="flat" cmpd="sng">
              <a:solidFill>
                <a:schemeClr val="dk2"/>
              </a:solidFill>
              <a:prstDash val="solid"/>
              <a:miter lim="250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6"/>
            <p:cNvSpPr/>
            <p:nvPr/>
          </p:nvSpPr>
          <p:spPr>
            <a:xfrm>
              <a:off x="7293468" y="313700"/>
              <a:ext cx="791155" cy="786826"/>
            </a:xfrm>
            <a:custGeom>
              <a:avLst/>
              <a:gdLst/>
              <a:ahLst/>
              <a:cxnLst/>
              <a:rect l="l" t="t" r="r" b="b"/>
              <a:pathLst>
                <a:path w="13705" h="13630" fill="none" extrusionOk="0">
                  <a:moveTo>
                    <a:pt x="0" y="13629"/>
                  </a:moveTo>
                  <a:lnTo>
                    <a:pt x="13704" y="0"/>
                  </a:lnTo>
                </a:path>
              </a:pathLst>
            </a:custGeom>
            <a:noFill/>
            <a:ln w="19050" cap="flat" cmpd="sng">
              <a:solidFill>
                <a:schemeClr val="dk2"/>
              </a:solidFill>
              <a:prstDash val="solid"/>
              <a:miter lim="250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5" name="Google Shape;475;p46"/>
          <p:cNvSpPr/>
          <p:nvPr/>
        </p:nvSpPr>
        <p:spPr>
          <a:xfrm>
            <a:off x="3386117" y="4040056"/>
            <a:ext cx="918025" cy="914250"/>
          </a:xfrm>
          <a:custGeom>
            <a:avLst/>
            <a:gdLst/>
            <a:ahLst/>
            <a:cxnLst/>
            <a:rect l="l" t="t" r="r" b="b"/>
            <a:pathLst>
              <a:path w="36721" h="36570" extrusionOk="0">
                <a:moveTo>
                  <a:pt x="18574" y="1"/>
                </a:moveTo>
                <a:lnTo>
                  <a:pt x="15813" y="5799"/>
                </a:lnTo>
                <a:lnTo>
                  <a:pt x="11044" y="1507"/>
                </a:lnTo>
                <a:lnTo>
                  <a:pt x="10894" y="7932"/>
                </a:lnTo>
                <a:lnTo>
                  <a:pt x="4769" y="5974"/>
                </a:lnTo>
                <a:lnTo>
                  <a:pt x="7254" y="11898"/>
                </a:lnTo>
                <a:lnTo>
                  <a:pt x="879" y="12575"/>
                </a:lnTo>
                <a:lnTo>
                  <a:pt x="5548" y="16993"/>
                </a:lnTo>
                <a:lnTo>
                  <a:pt x="1" y="20205"/>
                </a:lnTo>
                <a:lnTo>
                  <a:pt x="6049" y="22339"/>
                </a:lnTo>
                <a:lnTo>
                  <a:pt x="2285" y="27534"/>
                </a:lnTo>
                <a:lnTo>
                  <a:pt x="8685" y="27007"/>
                </a:lnTo>
                <a:lnTo>
                  <a:pt x="7380" y="33307"/>
                </a:lnTo>
                <a:lnTo>
                  <a:pt x="13002" y="30220"/>
                </a:lnTo>
                <a:lnTo>
                  <a:pt x="14357" y="36494"/>
                </a:lnTo>
                <a:lnTo>
                  <a:pt x="18248" y="31399"/>
                </a:lnTo>
                <a:lnTo>
                  <a:pt x="22037" y="36570"/>
                </a:lnTo>
                <a:lnTo>
                  <a:pt x="23518" y="30320"/>
                </a:lnTo>
                <a:lnTo>
                  <a:pt x="29090" y="33508"/>
                </a:lnTo>
                <a:lnTo>
                  <a:pt x="27911" y="27208"/>
                </a:lnTo>
                <a:lnTo>
                  <a:pt x="34286" y="27860"/>
                </a:lnTo>
                <a:lnTo>
                  <a:pt x="34286" y="27860"/>
                </a:lnTo>
                <a:lnTo>
                  <a:pt x="30646" y="22590"/>
                </a:lnTo>
                <a:lnTo>
                  <a:pt x="36720" y="20582"/>
                </a:lnTo>
                <a:lnTo>
                  <a:pt x="31249" y="17244"/>
                </a:lnTo>
                <a:lnTo>
                  <a:pt x="35992" y="12927"/>
                </a:lnTo>
                <a:lnTo>
                  <a:pt x="29642" y="12098"/>
                </a:lnTo>
                <a:lnTo>
                  <a:pt x="32228" y="6250"/>
                </a:lnTo>
                <a:lnTo>
                  <a:pt x="26078" y="8083"/>
                </a:lnTo>
                <a:lnTo>
                  <a:pt x="26053" y="1657"/>
                </a:lnTo>
                <a:lnTo>
                  <a:pt x="21184" y="5849"/>
                </a:lnTo>
                <a:lnTo>
                  <a:pt x="185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Placeholder 5"/>
          <p:cNvPicPr>
            <a:picLocks noGrp="1" noChangeAspect="1"/>
          </p:cNvPicPr>
          <p:nvPr>
            <p:ph type="pic" idx="2"/>
          </p:nvPr>
        </p:nvPicPr>
        <p:blipFill>
          <a:blip r:embed="rId4">
            <a:extLst>
              <a:ext uri="{28A0092B-C50C-407E-A947-70E740481C1C}">
                <a14:useLocalDpi xmlns:a14="http://schemas.microsoft.com/office/drawing/2010/main" val="0"/>
              </a:ext>
            </a:extLst>
          </a:blip>
          <a:srcRect l="32604" r="32604"/>
          <a:stretch>
            <a:fillRect/>
          </a:stretch>
        </p:blipFill>
        <p:spPr/>
      </p:pic>
    </p:spTree>
    <p:extLst>
      <p:ext uri="{BB962C8B-B14F-4D97-AF65-F5344CB8AC3E}">
        <p14:creationId xmlns:p14="http://schemas.microsoft.com/office/powerpoint/2010/main" val="398634057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r="-20000"/>
          </a:stretch>
        </a:blipFill>
        <a:effectLst/>
      </p:bgPr>
    </p:bg>
    <p:spTree>
      <p:nvGrpSpPr>
        <p:cNvPr id="1" name="Shape 1446"/>
        <p:cNvGrpSpPr/>
        <p:nvPr/>
      </p:nvGrpSpPr>
      <p:grpSpPr>
        <a:xfrm>
          <a:off x="0" y="0"/>
          <a:ext cx="0" cy="0"/>
          <a:chOff x="0" y="0"/>
          <a:chExt cx="0" cy="0"/>
        </a:xfrm>
      </p:grpSpPr>
      <p:cxnSp>
        <p:nvCxnSpPr>
          <p:cNvPr id="1447" name="Google Shape;1447;p44"/>
          <p:cNvCxnSpPr/>
          <p:nvPr/>
        </p:nvCxnSpPr>
        <p:spPr>
          <a:xfrm>
            <a:off x="1399474" y="1410740"/>
            <a:ext cx="6404700" cy="0"/>
          </a:xfrm>
          <a:prstGeom prst="straightConnector1">
            <a:avLst/>
          </a:prstGeom>
          <a:noFill/>
          <a:ln w="38100" cap="flat" cmpd="sng">
            <a:solidFill>
              <a:srgbClr val="000000"/>
            </a:solidFill>
            <a:prstDash val="solid"/>
            <a:round/>
            <a:headEnd type="none" w="med" len="med"/>
            <a:tailEnd type="none" w="med" len="med"/>
          </a:ln>
        </p:spPr>
      </p:cxnSp>
      <p:grpSp>
        <p:nvGrpSpPr>
          <p:cNvPr id="9" name="Group 8"/>
          <p:cNvGrpSpPr/>
          <p:nvPr/>
        </p:nvGrpSpPr>
        <p:grpSpPr>
          <a:xfrm>
            <a:off x="6802185" y="793658"/>
            <a:ext cx="1884600" cy="3967912"/>
            <a:chOff x="6802185" y="793658"/>
            <a:chExt cx="1884600" cy="3967912"/>
          </a:xfrm>
        </p:grpSpPr>
        <p:grpSp>
          <p:nvGrpSpPr>
            <p:cNvPr id="1482" name="Google Shape;1482;p44"/>
            <p:cNvGrpSpPr/>
            <p:nvPr/>
          </p:nvGrpSpPr>
          <p:grpSpPr>
            <a:xfrm>
              <a:off x="6802185" y="1806337"/>
              <a:ext cx="1884600" cy="2955233"/>
              <a:chOff x="6802199" y="2308887"/>
              <a:chExt cx="1884600" cy="2955233"/>
            </a:xfrm>
          </p:grpSpPr>
          <p:sp>
            <p:nvSpPr>
              <p:cNvPr id="1483" name="Google Shape;1483;p44"/>
              <p:cNvSpPr txBox="1"/>
              <p:nvPr/>
            </p:nvSpPr>
            <p:spPr>
              <a:xfrm>
                <a:off x="6802199" y="2308887"/>
                <a:ext cx="1884600" cy="2955233"/>
              </a:xfrm>
              <a:prstGeom prst="rect">
                <a:avLst/>
              </a:prstGeom>
              <a:noFill/>
              <a:ln>
                <a:noFill/>
              </a:ln>
            </p:spPr>
            <p:txBody>
              <a:bodyPr spcFirstLastPara="1" wrap="square" lIns="91425" tIns="91425" rIns="91425" bIns="91425" anchor="ctr" anchorCtr="0">
                <a:noAutofit/>
              </a:bodyPr>
              <a:lstStyle/>
              <a:p>
                <a:pPr lvl="0" algn="ctr" rtl="1"/>
                <a:r>
                  <a:rPr lang="ar-DZ" sz="5400" b="1" u="sng" dirty="0">
                    <a:solidFill>
                      <a:srgbClr val="FF0000"/>
                    </a:solidFill>
                    <a:effectLst>
                      <a:outerShdw blurRad="38100" dist="19050" dir="2700000" algn="tl">
                        <a:schemeClr val="dk1">
                          <a:alpha val="40000"/>
                        </a:schemeClr>
                      </a:outerShdw>
                    </a:effectLst>
                    <a:latin typeface="Andalus" panose="02020603050405020304" pitchFamily="18" charset="-78"/>
                    <a:cs typeface="Andalus" panose="02020603050405020304" pitchFamily="18" charset="-78"/>
                  </a:rPr>
                  <a:t>تعريف البورصة</a:t>
                </a:r>
                <a:endParaRPr sz="4800" u="sng" dirty="0">
                  <a:solidFill>
                    <a:srgbClr val="FF0000"/>
                  </a:solidFill>
                  <a:latin typeface="Andalus" panose="02020603050405020304" pitchFamily="18" charset="-78"/>
                  <a:ea typeface="Fira Sans Extra Condensed Medium"/>
                  <a:cs typeface="Andalus" panose="02020603050405020304" pitchFamily="18" charset="-78"/>
                  <a:sym typeface="Fira Sans Extra Condensed Medium"/>
                </a:endParaRPr>
              </a:p>
            </p:txBody>
          </p:sp>
          <p:cxnSp>
            <p:nvCxnSpPr>
              <p:cNvPr id="1485" name="Google Shape;1485;p44"/>
              <p:cNvCxnSpPr/>
              <p:nvPr/>
            </p:nvCxnSpPr>
            <p:spPr>
              <a:xfrm flipH="1">
                <a:off x="7743000" y="2676697"/>
                <a:ext cx="3000" cy="534900"/>
              </a:xfrm>
              <a:prstGeom prst="straightConnector1">
                <a:avLst/>
              </a:prstGeom>
              <a:noFill/>
              <a:ln w="19050" cap="flat" cmpd="sng">
                <a:solidFill>
                  <a:schemeClr val="accent5"/>
                </a:solidFill>
                <a:prstDash val="solid"/>
                <a:round/>
                <a:headEnd type="none" w="med" len="med"/>
                <a:tailEnd type="none" w="med" len="med"/>
              </a:ln>
            </p:spPr>
          </p:cxnSp>
        </p:grpSp>
        <p:grpSp>
          <p:nvGrpSpPr>
            <p:cNvPr id="5" name="Group 4"/>
            <p:cNvGrpSpPr/>
            <p:nvPr/>
          </p:nvGrpSpPr>
          <p:grpSpPr>
            <a:xfrm>
              <a:off x="7123376" y="793658"/>
              <a:ext cx="1242211" cy="1242211"/>
              <a:chOff x="7123376" y="793658"/>
              <a:chExt cx="1242211" cy="1242211"/>
            </a:xfrm>
          </p:grpSpPr>
          <p:grpSp>
            <p:nvGrpSpPr>
              <p:cNvPr id="1486" name="Google Shape;1486;p44"/>
              <p:cNvGrpSpPr/>
              <p:nvPr/>
            </p:nvGrpSpPr>
            <p:grpSpPr>
              <a:xfrm>
                <a:off x="7123376" y="793658"/>
                <a:ext cx="1242211" cy="1242211"/>
                <a:chOff x="10158300" y="4513475"/>
                <a:chExt cx="3120350" cy="3120350"/>
              </a:xfrm>
            </p:grpSpPr>
            <p:sp>
              <p:nvSpPr>
                <p:cNvPr id="1487" name="Google Shape;1487;p44"/>
                <p:cNvSpPr/>
                <p:nvPr/>
              </p:nvSpPr>
              <p:spPr>
                <a:xfrm>
                  <a:off x="10158300" y="4513475"/>
                  <a:ext cx="3120350" cy="3120350"/>
                </a:xfrm>
                <a:custGeom>
                  <a:avLst/>
                  <a:gdLst/>
                  <a:ahLst/>
                  <a:cxnLst/>
                  <a:rect l="l" t="t" r="r" b="b"/>
                  <a:pathLst>
                    <a:path w="124814" h="124814" extrusionOk="0">
                      <a:moveTo>
                        <a:pt x="62413" y="1"/>
                      </a:moveTo>
                      <a:cubicBezTo>
                        <a:pt x="27992" y="1"/>
                        <a:pt x="0" y="27992"/>
                        <a:pt x="0" y="62413"/>
                      </a:cubicBezTo>
                      <a:cubicBezTo>
                        <a:pt x="0" y="96822"/>
                        <a:pt x="28004" y="124814"/>
                        <a:pt x="62413" y="124814"/>
                      </a:cubicBezTo>
                      <a:cubicBezTo>
                        <a:pt x="96822" y="124814"/>
                        <a:pt x="124814" y="96822"/>
                        <a:pt x="124814" y="62413"/>
                      </a:cubicBezTo>
                      <a:cubicBezTo>
                        <a:pt x="124814" y="27992"/>
                        <a:pt x="96822" y="1"/>
                        <a:pt x="62413" y="1"/>
                      </a:cubicBezTo>
                      <a:close/>
                    </a:path>
                  </a:pathLst>
                </a:custGeom>
                <a:solidFill>
                  <a:srgbClr val="EFEFEF">
                    <a:alpha val="4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4"/>
                <p:cNvSpPr/>
                <p:nvPr/>
              </p:nvSpPr>
              <p:spPr>
                <a:xfrm>
                  <a:off x="10391375" y="4746550"/>
                  <a:ext cx="2654225" cy="2654225"/>
                </a:xfrm>
                <a:custGeom>
                  <a:avLst/>
                  <a:gdLst/>
                  <a:ahLst/>
                  <a:cxnLst/>
                  <a:rect l="l" t="t" r="r" b="b"/>
                  <a:pathLst>
                    <a:path w="106169" h="106169" extrusionOk="0">
                      <a:moveTo>
                        <a:pt x="53090" y="0"/>
                      </a:moveTo>
                      <a:cubicBezTo>
                        <a:pt x="23813" y="0"/>
                        <a:pt x="0" y="23813"/>
                        <a:pt x="0" y="53090"/>
                      </a:cubicBezTo>
                      <a:cubicBezTo>
                        <a:pt x="0" y="82356"/>
                        <a:pt x="23813" y="106168"/>
                        <a:pt x="53090" y="106168"/>
                      </a:cubicBezTo>
                      <a:cubicBezTo>
                        <a:pt x="82356" y="106168"/>
                        <a:pt x="106168" y="82356"/>
                        <a:pt x="106168" y="53090"/>
                      </a:cubicBezTo>
                      <a:cubicBezTo>
                        <a:pt x="106168" y="23813"/>
                        <a:pt x="82356" y="0"/>
                        <a:pt x="53090"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4"/>
                <p:cNvSpPr/>
                <p:nvPr/>
              </p:nvSpPr>
              <p:spPr>
                <a:xfrm>
                  <a:off x="10637825" y="4993000"/>
                  <a:ext cx="2161300" cy="2161300"/>
                </a:xfrm>
                <a:custGeom>
                  <a:avLst/>
                  <a:gdLst/>
                  <a:ahLst/>
                  <a:cxnLst/>
                  <a:rect l="l" t="t" r="r" b="b"/>
                  <a:pathLst>
                    <a:path w="86452" h="86452" extrusionOk="0">
                      <a:moveTo>
                        <a:pt x="43232" y="1"/>
                      </a:moveTo>
                      <a:cubicBezTo>
                        <a:pt x="19396" y="1"/>
                        <a:pt x="0" y="19396"/>
                        <a:pt x="0" y="43232"/>
                      </a:cubicBezTo>
                      <a:cubicBezTo>
                        <a:pt x="0" y="67057"/>
                        <a:pt x="19396" y="86452"/>
                        <a:pt x="43232" y="86452"/>
                      </a:cubicBezTo>
                      <a:cubicBezTo>
                        <a:pt x="67056" y="86452"/>
                        <a:pt x="86452" y="67057"/>
                        <a:pt x="86452" y="43232"/>
                      </a:cubicBezTo>
                      <a:cubicBezTo>
                        <a:pt x="86452" y="19396"/>
                        <a:pt x="67056" y="1"/>
                        <a:pt x="43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4"/>
                <p:cNvSpPr/>
                <p:nvPr/>
              </p:nvSpPr>
              <p:spPr>
                <a:xfrm>
                  <a:off x="10936975" y="5292150"/>
                  <a:ext cx="1563000" cy="1563025"/>
                </a:xfrm>
                <a:custGeom>
                  <a:avLst/>
                  <a:gdLst/>
                  <a:ahLst/>
                  <a:cxnLst/>
                  <a:rect l="l" t="t" r="r" b="b"/>
                  <a:pathLst>
                    <a:path w="62520" h="62521" extrusionOk="0">
                      <a:moveTo>
                        <a:pt x="31266" y="0"/>
                      </a:moveTo>
                      <a:cubicBezTo>
                        <a:pt x="14026" y="0"/>
                        <a:pt x="0" y="14026"/>
                        <a:pt x="0" y="31266"/>
                      </a:cubicBezTo>
                      <a:cubicBezTo>
                        <a:pt x="0" y="48494"/>
                        <a:pt x="14026" y="62520"/>
                        <a:pt x="31266" y="62520"/>
                      </a:cubicBezTo>
                      <a:cubicBezTo>
                        <a:pt x="48494" y="62520"/>
                        <a:pt x="62520" y="48494"/>
                        <a:pt x="62520" y="31266"/>
                      </a:cubicBezTo>
                      <a:cubicBezTo>
                        <a:pt x="62520" y="14026"/>
                        <a:pt x="48494" y="0"/>
                        <a:pt x="31266"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4"/>
                <p:cNvSpPr/>
                <p:nvPr/>
              </p:nvSpPr>
              <p:spPr>
                <a:xfrm>
                  <a:off x="11167950" y="5523125"/>
                  <a:ext cx="1101050" cy="1101050"/>
                </a:xfrm>
                <a:custGeom>
                  <a:avLst/>
                  <a:gdLst/>
                  <a:ahLst/>
                  <a:cxnLst/>
                  <a:rect l="l" t="t" r="r" b="b"/>
                  <a:pathLst>
                    <a:path w="44042" h="44042" extrusionOk="0">
                      <a:moveTo>
                        <a:pt x="22027" y="1"/>
                      </a:moveTo>
                      <a:cubicBezTo>
                        <a:pt x="9883" y="1"/>
                        <a:pt x="0" y="9883"/>
                        <a:pt x="0" y="22027"/>
                      </a:cubicBezTo>
                      <a:cubicBezTo>
                        <a:pt x="0" y="34160"/>
                        <a:pt x="9883" y="44042"/>
                        <a:pt x="22027" y="44042"/>
                      </a:cubicBezTo>
                      <a:cubicBezTo>
                        <a:pt x="34159" y="44042"/>
                        <a:pt x="44042" y="34160"/>
                        <a:pt x="44042" y="22027"/>
                      </a:cubicBezTo>
                      <a:cubicBezTo>
                        <a:pt x="44042" y="9883"/>
                        <a:pt x="34159" y="1"/>
                        <a:pt x="220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4"/>
                <p:cNvSpPr/>
                <p:nvPr/>
              </p:nvSpPr>
              <p:spPr>
                <a:xfrm>
                  <a:off x="11494175" y="5849350"/>
                  <a:ext cx="448600" cy="448600"/>
                </a:xfrm>
                <a:custGeom>
                  <a:avLst/>
                  <a:gdLst/>
                  <a:ahLst/>
                  <a:cxnLst/>
                  <a:rect l="l" t="t" r="r" b="b"/>
                  <a:pathLst>
                    <a:path w="17944" h="17944" extrusionOk="0">
                      <a:moveTo>
                        <a:pt x="8978" y="1"/>
                      </a:moveTo>
                      <a:cubicBezTo>
                        <a:pt x="4025" y="1"/>
                        <a:pt x="1" y="4025"/>
                        <a:pt x="1" y="8978"/>
                      </a:cubicBezTo>
                      <a:cubicBezTo>
                        <a:pt x="1" y="13919"/>
                        <a:pt x="4025" y="17944"/>
                        <a:pt x="8978" y="17944"/>
                      </a:cubicBezTo>
                      <a:cubicBezTo>
                        <a:pt x="13919" y="17944"/>
                        <a:pt x="17943" y="13919"/>
                        <a:pt x="17943" y="8978"/>
                      </a:cubicBezTo>
                      <a:cubicBezTo>
                        <a:pt x="17943" y="4025"/>
                        <a:pt x="13919" y="1"/>
                        <a:pt x="897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3" name="Google Shape;1493;p44"/>
              <p:cNvSpPr/>
              <p:nvPr/>
            </p:nvSpPr>
            <p:spPr>
              <a:xfrm>
                <a:off x="7444425" y="1023189"/>
                <a:ext cx="600088" cy="783148"/>
              </a:xfrm>
              <a:custGeom>
                <a:avLst/>
                <a:gdLst/>
                <a:ahLst/>
                <a:cxnLst/>
                <a:rect l="l" t="t" r="r" b="b"/>
                <a:pathLst>
                  <a:path w="10776" h="14062" extrusionOk="0">
                    <a:moveTo>
                      <a:pt x="2262" y="2024"/>
                    </a:moveTo>
                    <a:lnTo>
                      <a:pt x="2262" y="5858"/>
                    </a:lnTo>
                    <a:lnTo>
                      <a:pt x="2131" y="5858"/>
                    </a:lnTo>
                    <a:cubicBezTo>
                      <a:pt x="1226" y="5858"/>
                      <a:pt x="476" y="5108"/>
                      <a:pt x="476" y="4191"/>
                    </a:cubicBezTo>
                    <a:lnTo>
                      <a:pt x="476" y="2024"/>
                    </a:lnTo>
                    <a:close/>
                    <a:moveTo>
                      <a:pt x="10299" y="2024"/>
                    </a:moveTo>
                    <a:lnTo>
                      <a:pt x="10299" y="4191"/>
                    </a:lnTo>
                    <a:cubicBezTo>
                      <a:pt x="10299" y="5108"/>
                      <a:pt x="9549" y="5858"/>
                      <a:pt x="8632" y="5858"/>
                    </a:cubicBezTo>
                    <a:lnTo>
                      <a:pt x="8513" y="5858"/>
                    </a:lnTo>
                    <a:lnTo>
                      <a:pt x="8513" y="2024"/>
                    </a:lnTo>
                    <a:close/>
                    <a:moveTo>
                      <a:pt x="2262" y="0"/>
                    </a:moveTo>
                    <a:lnTo>
                      <a:pt x="2262" y="1548"/>
                    </a:lnTo>
                    <a:lnTo>
                      <a:pt x="0" y="1548"/>
                    </a:lnTo>
                    <a:lnTo>
                      <a:pt x="0" y="4191"/>
                    </a:lnTo>
                    <a:cubicBezTo>
                      <a:pt x="0" y="5370"/>
                      <a:pt x="953" y="6334"/>
                      <a:pt x="2131" y="6334"/>
                    </a:cubicBezTo>
                    <a:lnTo>
                      <a:pt x="2262" y="6334"/>
                    </a:lnTo>
                    <a:cubicBezTo>
                      <a:pt x="2274" y="7906"/>
                      <a:pt x="3405" y="9204"/>
                      <a:pt x="4905" y="9489"/>
                    </a:cubicBezTo>
                    <a:lnTo>
                      <a:pt x="4905" y="11371"/>
                    </a:lnTo>
                    <a:lnTo>
                      <a:pt x="2977" y="11371"/>
                    </a:lnTo>
                    <a:lnTo>
                      <a:pt x="2977" y="14061"/>
                    </a:lnTo>
                    <a:lnTo>
                      <a:pt x="7799" y="14061"/>
                    </a:lnTo>
                    <a:lnTo>
                      <a:pt x="7799" y="11371"/>
                    </a:lnTo>
                    <a:lnTo>
                      <a:pt x="5870" y="11371"/>
                    </a:lnTo>
                    <a:lnTo>
                      <a:pt x="5870" y="9489"/>
                    </a:lnTo>
                    <a:cubicBezTo>
                      <a:pt x="7358" y="9204"/>
                      <a:pt x="8501" y="7906"/>
                      <a:pt x="8513" y="6334"/>
                    </a:cubicBezTo>
                    <a:lnTo>
                      <a:pt x="8632" y="6334"/>
                    </a:lnTo>
                    <a:cubicBezTo>
                      <a:pt x="9811" y="6334"/>
                      <a:pt x="10775" y="5370"/>
                      <a:pt x="10775" y="4191"/>
                    </a:cubicBezTo>
                    <a:lnTo>
                      <a:pt x="10775" y="1548"/>
                    </a:lnTo>
                    <a:lnTo>
                      <a:pt x="8513" y="1548"/>
                    </a:lnTo>
                    <a:lnTo>
                      <a:pt x="85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 name="Group 5"/>
          <p:cNvGrpSpPr/>
          <p:nvPr/>
        </p:nvGrpSpPr>
        <p:grpSpPr>
          <a:xfrm>
            <a:off x="457174" y="668900"/>
            <a:ext cx="1884612" cy="4344172"/>
            <a:chOff x="457174" y="668900"/>
            <a:chExt cx="1884612" cy="4344172"/>
          </a:xfrm>
        </p:grpSpPr>
        <p:grpSp>
          <p:nvGrpSpPr>
            <p:cNvPr id="1456" name="Google Shape;1456;p44"/>
            <p:cNvGrpSpPr/>
            <p:nvPr/>
          </p:nvGrpSpPr>
          <p:grpSpPr>
            <a:xfrm>
              <a:off x="457174" y="2174147"/>
              <a:ext cx="1884612" cy="2838925"/>
              <a:chOff x="457188" y="2676697"/>
              <a:chExt cx="1884612" cy="2838925"/>
            </a:xfrm>
          </p:grpSpPr>
          <p:sp>
            <p:nvSpPr>
              <p:cNvPr id="1457" name="Google Shape;1457;p44"/>
              <p:cNvSpPr txBox="1"/>
              <p:nvPr/>
            </p:nvSpPr>
            <p:spPr>
              <a:xfrm>
                <a:off x="457188" y="3287775"/>
                <a:ext cx="1884600" cy="372000"/>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ar-DZ" sz="1800" b="1" dirty="0" smtClean="0">
                    <a:solidFill>
                      <a:srgbClr val="00B050"/>
                    </a:solidFill>
                    <a:latin typeface="Courier New" panose="02070309020205020404" pitchFamily="49" charset="0"/>
                    <a:ea typeface="Fira Sans Extra Condensed Medium"/>
                    <a:cs typeface="Courier New" panose="02070309020205020404" pitchFamily="49" charset="0"/>
                    <a:sym typeface="Fira Sans Extra Condensed Medium"/>
                  </a:rPr>
                  <a:t>التعريف الأول</a:t>
                </a:r>
                <a:endParaRPr sz="1800" b="1" dirty="0">
                  <a:solidFill>
                    <a:srgbClr val="00B050"/>
                  </a:solidFill>
                  <a:latin typeface="Courier New" panose="02070309020205020404" pitchFamily="49" charset="0"/>
                  <a:ea typeface="Fira Sans Extra Condensed Medium"/>
                  <a:cs typeface="Courier New" panose="02070309020205020404" pitchFamily="49" charset="0"/>
                  <a:sym typeface="Fira Sans Extra Condensed Medium"/>
                </a:endParaRPr>
              </a:p>
            </p:txBody>
          </p:sp>
          <p:sp>
            <p:nvSpPr>
              <p:cNvPr id="1458" name="Google Shape;1458;p44"/>
              <p:cNvSpPr txBox="1"/>
              <p:nvPr/>
            </p:nvSpPr>
            <p:spPr>
              <a:xfrm>
                <a:off x="457200" y="3601742"/>
                <a:ext cx="1884600" cy="1913880"/>
              </a:xfrm>
              <a:prstGeom prst="rect">
                <a:avLst/>
              </a:prstGeom>
              <a:noFill/>
              <a:ln>
                <a:noFill/>
              </a:ln>
            </p:spPr>
            <p:txBody>
              <a:bodyPr spcFirstLastPara="1" wrap="square" lIns="91425" tIns="91425" rIns="91425" bIns="91425" anchor="ctr" anchorCtr="0">
                <a:noAutofit/>
              </a:bodyPr>
              <a:lstStyle/>
              <a:p>
                <a:pPr lvl="0" algn="ctr" rtl="1"/>
                <a:r>
                  <a:rPr lang="ar-SA" b="1" dirty="0"/>
                  <a:t>البورصة "هي سوق منظمة ، تنعقد في مكان معين ، وفي أوقات دورية بين المتعاملين في بيع وشراء الأوراق المالية التي تصدرها الشركات و الدول</a:t>
                </a:r>
                <a:endParaRPr b="1" dirty="0">
                  <a:latin typeface="Roboto"/>
                  <a:ea typeface="Roboto"/>
                  <a:cs typeface="Roboto"/>
                  <a:sym typeface="Roboto"/>
                </a:endParaRPr>
              </a:p>
            </p:txBody>
          </p:sp>
          <p:cxnSp>
            <p:nvCxnSpPr>
              <p:cNvPr id="1459" name="Google Shape;1459;p44"/>
              <p:cNvCxnSpPr/>
              <p:nvPr/>
            </p:nvCxnSpPr>
            <p:spPr>
              <a:xfrm flipH="1">
                <a:off x="1399500" y="2676697"/>
                <a:ext cx="3000" cy="534900"/>
              </a:xfrm>
              <a:prstGeom prst="straightConnector1">
                <a:avLst/>
              </a:prstGeom>
              <a:noFill/>
              <a:ln w="19050" cap="flat" cmpd="sng">
                <a:solidFill>
                  <a:schemeClr val="accent1"/>
                </a:solidFill>
                <a:prstDash val="solid"/>
                <a:round/>
                <a:headEnd type="none" w="med" len="med"/>
                <a:tailEnd type="none" w="med" len="med"/>
              </a:ln>
            </p:spPr>
          </p:cxnSp>
        </p:grpSp>
        <p:grpSp>
          <p:nvGrpSpPr>
            <p:cNvPr id="2" name="Group 1"/>
            <p:cNvGrpSpPr/>
            <p:nvPr/>
          </p:nvGrpSpPr>
          <p:grpSpPr>
            <a:xfrm>
              <a:off x="656078" y="668900"/>
              <a:ext cx="1364509" cy="1366969"/>
              <a:chOff x="656078" y="668900"/>
              <a:chExt cx="1364509" cy="1366969"/>
            </a:xfrm>
          </p:grpSpPr>
          <p:grpSp>
            <p:nvGrpSpPr>
              <p:cNvPr id="1449" name="Google Shape;1449;p44"/>
              <p:cNvGrpSpPr/>
              <p:nvPr/>
            </p:nvGrpSpPr>
            <p:grpSpPr>
              <a:xfrm>
                <a:off x="778376" y="793658"/>
                <a:ext cx="1242211" cy="1242211"/>
                <a:chOff x="10158300" y="4513475"/>
                <a:chExt cx="3120350" cy="3120350"/>
              </a:xfrm>
            </p:grpSpPr>
            <p:sp>
              <p:nvSpPr>
                <p:cNvPr id="1450" name="Google Shape;1450;p44"/>
                <p:cNvSpPr/>
                <p:nvPr/>
              </p:nvSpPr>
              <p:spPr>
                <a:xfrm>
                  <a:off x="10158300" y="4513475"/>
                  <a:ext cx="3120350" cy="3120350"/>
                </a:xfrm>
                <a:custGeom>
                  <a:avLst/>
                  <a:gdLst/>
                  <a:ahLst/>
                  <a:cxnLst/>
                  <a:rect l="l" t="t" r="r" b="b"/>
                  <a:pathLst>
                    <a:path w="124814" h="124814" extrusionOk="0">
                      <a:moveTo>
                        <a:pt x="62413" y="1"/>
                      </a:moveTo>
                      <a:cubicBezTo>
                        <a:pt x="27992" y="1"/>
                        <a:pt x="0" y="27992"/>
                        <a:pt x="0" y="62413"/>
                      </a:cubicBezTo>
                      <a:cubicBezTo>
                        <a:pt x="0" y="96822"/>
                        <a:pt x="28004" y="124814"/>
                        <a:pt x="62413" y="124814"/>
                      </a:cubicBezTo>
                      <a:cubicBezTo>
                        <a:pt x="96822" y="124814"/>
                        <a:pt x="124814" y="96822"/>
                        <a:pt x="124814" y="62413"/>
                      </a:cubicBezTo>
                      <a:cubicBezTo>
                        <a:pt x="124814" y="27992"/>
                        <a:pt x="96822" y="1"/>
                        <a:pt x="62413" y="1"/>
                      </a:cubicBezTo>
                      <a:close/>
                    </a:path>
                  </a:pathLst>
                </a:custGeom>
                <a:solidFill>
                  <a:srgbClr val="AC71EC">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4"/>
                <p:cNvSpPr/>
                <p:nvPr/>
              </p:nvSpPr>
              <p:spPr>
                <a:xfrm>
                  <a:off x="10391375" y="4746550"/>
                  <a:ext cx="2654225" cy="2654225"/>
                </a:xfrm>
                <a:custGeom>
                  <a:avLst/>
                  <a:gdLst/>
                  <a:ahLst/>
                  <a:cxnLst/>
                  <a:rect l="l" t="t" r="r" b="b"/>
                  <a:pathLst>
                    <a:path w="106169" h="106169" extrusionOk="0">
                      <a:moveTo>
                        <a:pt x="53090" y="0"/>
                      </a:moveTo>
                      <a:cubicBezTo>
                        <a:pt x="23813" y="0"/>
                        <a:pt x="0" y="23813"/>
                        <a:pt x="0" y="53090"/>
                      </a:cubicBezTo>
                      <a:cubicBezTo>
                        <a:pt x="0" y="82356"/>
                        <a:pt x="23813" y="106168"/>
                        <a:pt x="53090" y="106168"/>
                      </a:cubicBezTo>
                      <a:cubicBezTo>
                        <a:pt x="82356" y="106168"/>
                        <a:pt x="106168" y="82356"/>
                        <a:pt x="106168" y="53090"/>
                      </a:cubicBezTo>
                      <a:cubicBezTo>
                        <a:pt x="106168" y="23813"/>
                        <a:pt x="82356" y="0"/>
                        <a:pt x="530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4"/>
                <p:cNvSpPr/>
                <p:nvPr/>
              </p:nvSpPr>
              <p:spPr>
                <a:xfrm>
                  <a:off x="10637825" y="4993000"/>
                  <a:ext cx="2161300" cy="2161300"/>
                </a:xfrm>
                <a:custGeom>
                  <a:avLst/>
                  <a:gdLst/>
                  <a:ahLst/>
                  <a:cxnLst/>
                  <a:rect l="l" t="t" r="r" b="b"/>
                  <a:pathLst>
                    <a:path w="86452" h="86452" extrusionOk="0">
                      <a:moveTo>
                        <a:pt x="43232" y="1"/>
                      </a:moveTo>
                      <a:cubicBezTo>
                        <a:pt x="19396" y="1"/>
                        <a:pt x="0" y="19396"/>
                        <a:pt x="0" y="43232"/>
                      </a:cubicBezTo>
                      <a:cubicBezTo>
                        <a:pt x="0" y="67057"/>
                        <a:pt x="19396" y="86452"/>
                        <a:pt x="43232" y="86452"/>
                      </a:cubicBezTo>
                      <a:cubicBezTo>
                        <a:pt x="67056" y="86452"/>
                        <a:pt x="86452" y="67057"/>
                        <a:pt x="86452" y="43232"/>
                      </a:cubicBezTo>
                      <a:cubicBezTo>
                        <a:pt x="86452" y="19396"/>
                        <a:pt x="67056" y="1"/>
                        <a:pt x="43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4"/>
                <p:cNvSpPr/>
                <p:nvPr/>
              </p:nvSpPr>
              <p:spPr>
                <a:xfrm>
                  <a:off x="10936975" y="5292150"/>
                  <a:ext cx="1563000" cy="1563025"/>
                </a:xfrm>
                <a:custGeom>
                  <a:avLst/>
                  <a:gdLst/>
                  <a:ahLst/>
                  <a:cxnLst/>
                  <a:rect l="l" t="t" r="r" b="b"/>
                  <a:pathLst>
                    <a:path w="62520" h="62521" extrusionOk="0">
                      <a:moveTo>
                        <a:pt x="31266" y="0"/>
                      </a:moveTo>
                      <a:cubicBezTo>
                        <a:pt x="14026" y="0"/>
                        <a:pt x="0" y="14026"/>
                        <a:pt x="0" y="31266"/>
                      </a:cubicBezTo>
                      <a:cubicBezTo>
                        <a:pt x="0" y="48494"/>
                        <a:pt x="14026" y="62520"/>
                        <a:pt x="31266" y="62520"/>
                      </a:cubicBezTo>
                      <a:cubicBezTo>
                        <a:pt x="48494" y="62520"/>
                        <a:pt x="62520" y="48494"/>
                        <a:pt x="62520" y="31266"/>
                      </a:cubicBezTo>
                      <a:cubicBezTo>
                        <a:pt x="62520" y="14026"/>
                        <a:pt x="48494" y="0"/>
                        <a:pt x="312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4"/>
                <p:cNvSpPr/>
                <p:nvPr/>
              </p:nvSpPr>
              <p:spPr>
                <a:xfrm>
                  <a:off x="11167950" y="5523125"/>
                  <a:ext cx="1101050" cy="1101050"/>
                </a:xfrm>
                <a:custGeom>
                  <a:avLst/>
                  <a:gdLst/>
                  <a:ahLst/>
                  <a:cxnLst/>
                  <a:rect l="l" t="t" r="r" b="b"/>
                  <a:pathLst>
                    <a:path w="44042" h="44042" extrusionOk="0">
                      <a:moveTo>
                        <a:pt x="22027" y="1"/>
                      </a:moveTo>
                      <a:cubicBezTo>
                        <a:pt x="9883" y="1"/>
                        <a:pt x="0" y="9883"/>
                        <a:pt x="0" y="22027"/>
                      </a:cubicBezTo>
                      <a:cubicBezTo>
                        <a:pt x="0" y="34160"/>
                        <a:pt x="9883" y="44042"/>
                        <a:pt x="22027" y="44042"/>
                      </a:cubicBezTo>
                      <a:cubicBezTo>
                        <a:pt x="34159" y="44042"/>
                        <a:pt x="44042" y="34160"/>
                        <a:pt x="44042" y="22027"/>
                      </a:cubicBezTo>
                      <a:cubicBezTo>
                        <a:pt x="44042" y="9883"/>
                        <a:pt x="34159" y="1"/>
                        <a:pt x="220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4"/>
                <p:cNvSpPr/>
                <p:nvPr/>
              </p:nvSpPr>
              <p:spPr>
                <a:xfrm>
                  <a:off x="11494175" y="5849350"/>
                  <a:ext cx="448600" cy="448600"/>
                </a:xfrm>
                <a:custGeom>
                  <a:avLst/>
                  <a:gdLst/>
                  <a:ahLst/>
                  <a:cxnLst/>
                  <a:rect l="l" t="t" r="r" b="b"/>
                  <a:pathLst>
                    <a:path w="17944" h="17944" extrusionOk="0">
                      <a:moveTo>
                        <a:pt x="8978" y="1"/>
                      </a:moveTo>
                      <a:cubicBezTo>
                        <a:pt x="4025" y="1"/>
                        <a:pt x="1" y="4025"/>
                        <a:pt x="1" y="8978"/>
                      </a:cubicBezTo>
                      <a:cubicBezTo>
                        <a:pt x="1" y="13919"/>
                        <a:pt x="4025" y="17944"/>
                        <a:pt x="8978" y="17944"/>
                      </a:cubicBezTo>
                      <a:cubicBezTo>
                        <a:pt x="13919" y="17944"/>
                        <a:pt x="17943" y="13919"/>
                        <a:pt x="17943" y="8978"/>
                      </a:cubicBezTo>
                      <a:cubicBezTo>
                        <a:pt x="17943" y="4025"/>
                        <a:pt x="13919" y="1"/>
                        <a:pt x="8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4" name="Google Shape;1494;p44"/>
              <p:cNvSpPr/>
              <p:nvPr/>
            </p:nvSpPr>
            <p:spPr>
              <a:xfrm rot="5400000">
                <a:off x="655554" y="669424"/>
                <a:ext cx="744582" cy="743534"/>
              </a:xfrm>
              <a:custGeom>
                <a:avLst/>
                <a:gdLst/>
                <a:ahLst/>
                <a:cxnLst/>
                <a:rect l="l" t="t" r="r" b="b"/>
                <a:pathLst>
                  <a:path w="76761" h="76653" extrusionOk="0">
                    <a:moveTo>
                      <a:pt x="75558" y="1"/>
                    </a:moveTo>
                    <a:cubicBezTo>
                      <a:pt x="75278" y="1"/>
                      <a:pt x="74998" y="108"/>
                      <a:pt x="74784" y="322"/>
                    </a:cubicBezTo>
                    <a:lnTo>
                      <a:pt x="51507" y="23611"/>
                    </a:lnTo>
                    <a:lnTo>
                      <a:pt x="31242" y="23253"/>
                    </a:lnTo>
                    <a:lnTo>
                      <a:pt x="16800" y="37684"/>
                    </a:lnTo>
                    <a:lnTo>
                      <a:pt x="37077" y="38041"/>
                    </a:lnTo>
                    <a:lnTo>
                      <a:pt x="34707" y="40410"/>
                    </a:lnTo>
                    <a:lnTo>
                      <a:pt x="14431" y="40053"/>
                    </a:lnTo>
                    <a:lnTo>
                      <a:pt x="0" y="54495"/>
                    </a:lnTo>
                    <a:lnTo>
                      <a:pt x="20705" y="54852"/>
                    </a:lnTo>
                    <a:cubicBezTo>
                      <a:pt x="20705" y="55126"/>
                      <a:pt x="20813" y="55412"/>
                      <a:pt x="21027" y="55626"/>
                    </a:cubicBezTo>
                    <a:cubicBezTo>
                      <a:pt x="21241" y="55841"/>
                      <a:pt x="21515" y="55948"/>
                      <a:pt x="21801" y="55948"/>
                    </a:cubicBezTo>
                    <a:lnTo>
                      <a:pt x="22158" y="76653"/>
                    </a:lnTo>
                    <a:lnTo>
                      <a:pt x="36600" y="62222"/>
                    </a:lnTo>
                    <a:lnTo>
                      <a:pt x="36243" y="41946"/>
                    </a:lnTo>
                    <a:lnTo>
                      <a:pt x="38612" y="39577"/>
                    </a:lnTo>
                    <a:lnTo>
                      <a:pt x="38970" y="59853"/>
                    </a:lnTo>
                    <a:lnTo>
                      <a:pt x="53400" y="45411"/>
                    </a:lnTo>
                    <a:lnTo>
                      <a:pt x="53055" y="25146"/>
                    </a:lnTo>
                    <a:lnTo>
                      <a:pt x="76331" y="1870"/>
                    </a:lnTo>
                    <a:cubicBezTo>
                      <a:pt x="76760" y="1441"/>
                      <a:pt x="76760" y="751"/>
                      <a:pt x="76331" y="322"/>
                    </a:cubicBezTo>
                    <a:cubicBezTo>
                      <a:pt x="76117" y="108"/>
                      <a:pt x="75837" y="1"/>
                      <a:pt x="75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Group 6"/>
          <p:cNvGrpSpPr/>
          <p:nvPr/>
        </p:nvGrpSpPr>
        <p:grpSpPr>
          <a:xfrm>
            <a:off x="2341774" y="668900"/>
            <a:ext cx="2345393" cy="4474600"/>
            <a:chOff x="2341774" y="668900"/>
            <a:chExt cx="2345393" cy="4474600"/>
          </a:xfrm>
        </p:grpSpPr>
        <p:grpSp>
          <p:nvGrpSpPr>
            <p:cNvPr id="1460" name="Google Shape;1460;p44"/>
            <p:cNvGrpSpPr/>
            <p:nvPr/>
          </p:nvGrpSpPr>
          <p:grpSpPr>
            <a:xfrm>
              <a:off x="2341774" y="2174147"/>
              <a:ext cx="2345393" cy="2969353"/>
              <a:chOff x="2341788" y="2676697"/>
              <a:chExt cx="2345393" cy="2969353"/>
            </a:xfrm>
          </p:grpSpPr>
          <p:sp>
            <p:nvSpPr>
              <p:cNvPr id="1461" name="Google Shape;1461;p44"/>
              <p:cNvSpPr txBox="1"/>
              <p:nvPr/>
            </p:nvSpPr>
            <p:spPr>
              <a:xfrm>
                <a:off x="2475586" y="3287775"/>
                <a:ext cx="2096428" cy="372000"/>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ar-DZ" sz="1800" b="1" dirty="0" smtClean="0">
                    <a:solidFill>
                      <a:srgbClr val="00B050"/>
                    </a:solidFill>
                    <a:latin typeface="Courier New" panose="02070309020205020404" pitchFamily="49" charset="0"/>
                    <a:ea typeface="Fira Sans Extra Condensed Medium"/>
                    <a:cs typeface="Courier New" panose="02070309020205020404" pitchFamily="49" charset="0"/>
                    <a:sym typeface="Fira Sans Extra Condensed Medium"/>
                  </a:rPr>
                  <a:t>التعريف الثاني</a:t>
                </a:r>
                <a:endParaRPr sz="1800" b="1" dirty="0">
                  <a:solidFill>
                    <a:srgbClr val="00B050"/>
                  </a:solidFill>
                  <a:latin typeface="Courier New" panose="02070309020205020404" pitchFamily="49" charset="0"/>
                  <a:ea typeface="Fira Sans Extra Condensed Medium"/>
                  <a:cs typeface="Courier New" panose="02070309020205020404" pitchFamily="49" charset="0"/>
                  <a:sym typeface="Fira Sans Extra Condensed Medium"/>
                </a:endParaRPr>
              </a:p>
            </p:txBody>
          </p:sp>
          <p:sp>
            <p:nvSpPr>
              <p:cNvPr id="1462" name="Google Shape;1462;p44"/>
              <p:cNvSpPr txBox="1"/>
              <p:nvPr/>
            </p:nvSpPr>
            <p:spPr>
              <a:xfrm>
                <a:off x="2341788" y="3601742"/>
                <a:ext cx="2345393" cy="2044308"/>
              </a:xfrm>
              <a:prstGeom prst="rect">
                <a:avLst/>
              </a:prstGeom>
              <a:noFill/>
              <a:ln>
                <a:noFill/>
              </a:ln>
            </p:spPr>
            <p:txBody>
              <a:bodyPr spcFirstLastPara="1" wrap="square" lIns="91425" tIns="91425" rIns="91425" bIns="91425" anchor="ctr" anchorCtr="0">
                <a:noAutofit/>
              </a:bodyPr>
              <a:lstStyle/>
              <a:p>
                <a:pPr lvl="0" algn="ctr"/>
                <a:r>
                  <a:rPr lang="ar-SA" b="1" dirty="0">
                    <a:solidFill>
                      <a:schemeClr val="bg1"/>
                    </a:solidFill>
                  </a:rPr>
                  <a:t>وعرف البعض البورصة </a:t>
                </a:r>
                <a:r>
                  <a:rPr lang="ar-SA" b="1" dirty="0">
                    <a:solidFill>
                      <a:schemeClr val="tx1">
                        <a:lumMod val="95000"/>
                        <a:lumOff val="5000"/>
                      </a:schemeClr>
                    </a:solidFill>
                  </a:rPr>
                  <a:t>على أنها </a:t>
                </a:r>
                <a:r>
                  <a:rPr lang="ar-SA" b="1" dirty="0">
                    <a:solidFill>
                      <a:schemeClr val="bg1"/>
                    </a:solidFill>
                  </a:rPr>
                  <a:t>نظام يتم بموجبه الجمع بي</a:t>
                </a:r>
                <a:r>
                  <a:rPr lang="ar-SA" b="1" dirty="0">
                    <a:solidFill>
                      <a:schemeClr val="tx1">
                        <a:lumMod val="95000"/>
                        <a:lumOff val="5000"/>
                      </a:schemeClr>
                    </a:solidFill>
                  </a:rPr>
                  <a:t>ن الراغبين </a:t>
                </a:r>
                <a:r>
                  <a:rPr lang="ar-SA" b="1" dirty="0">
                    <a:solidFill>
                      <a:schemeClr val="bg1"/>
                    </a:solidFill>
                  </a:rPr>
                  <a:t>في بيع نوع معين من الأور</a:t>
                </a:r>
                <a:r>
                  <a:rPr lang="ar-SA" b="1" dirty="0">
                    <a:solidFill>
                      <a:schemeClr val="tx1"/>
                    </a:solidFill>
                  </a:rPr>
                  <a:t>اق</a:t>
                </a:r>
                <a:r>
                  <a:rPr lang="ar-SA" b="1" dirty="0">
                    <a:solidFill>
                      <a:schemeClr val="bg1"/>
                    </a:solidFill>
                  </a:rPr>
                  <a:t> </a:t>
                </a:r>
                <a:r>
                  <a:rPr lang="ar-SA" b="1" dirty="0">
                    <a:solidFill>
                      <a:schemeClr val="tx1">
                        <a:lumMod val="95000"/>
                        <a:lumOff val="5000"/>
                      </a:schemeClr>
                    </a:solidFill>
                  </a:rPr>
                  <a:t>المالية </a:t>
                </a:r>
                <a:r>
                  <a:rPr lang="ar-SA" b="1" dirty="0">
                    <a:solidFill>
                      <a:schemeClr val="bg1"/>
                    </a:solidFill>
                  </a:rPr>
                  <a:t>أو أصل مالي معين </a:t>
                </a:r>
                <a:r>
                  <a:rPr lang="ar-SA" b="1" dirty="0">
                    <a:solidFill>
                      <a:schemeClr val="tx1">
                        <a:lumMod val="95000"/>
                        <a:lumOff val="5000"/>
                      </a:schemeClr>
                    </a:solidFill>
                  </a:rPr>
                  <a:t>من جهة </a:t>
                </a:r>
                <a:r>
                  <a:rPr lang="ar-SA" b="1" dirty="0">
                    <a:solidFill>
                      <a:schemeClr val="bg1"/>
                    </a:solidFill>
                  </a:rPr>
                  <a:t>والراغبين في شرائها </a:t>
                </a:r>
                <a:r>
                  <a:rPr lang="ar-SA" b="1" dirty="0">
                    <a:solidFill>
                      <a:schemeClr val="tx1">
                        <a:lumMod val="95000"/>
                        <a:lumOff val="5000"/>
                      </a:schemeClr>
                    </a:solidFill>
                  </a:rPr>
                  <a:t>من جهة أخرى، </a:t>
                </a:r>
                <a:r>
                  <a:rPr lang="ar-SA" b="1" dirty="0">
                    <a:solidFill>
                      <a:schemeClr val="bg1"/>
                    </a:solidFill>
                  </a:rPr>
                  <a:t>بصورة عمليات </a:t>
                </a:r>
                <a:r>
                  <a:rPr lang="ar-SA" b="1" dirty="0">
                    <a:solidFill>
                      <a:schemeClr val="tx1">
                        <a:lumMod val="95000"/>
                        <a:lumOff val="5000"/>
                      </a:schemeClr>
                    </a:solidFill>
                  </a:rPr>
                  <a:t>البيع والشراء عن </a:t>
                </a:r>
                <a:r>
                  <a:rPr lang="ar-SA" b="1" dirty="0">
                    <a:solidFill>
                      <a:schemeClr val="bg1"/>
                    </a:solidFill>
                  </a:rPr>
                  <a:t>طريق وسطاء </a:t>
                </a:r>
                <a:r>
                  <a:rPr lang="ar-SA" b="1" dirty="0">
                    <a:solidFill>
                      <a:schemeClr val="tx1">
                        <a:lumMod val="95000"/>
                        <a:lumOff val="5000"/>
                      </a:schemeClr>
                    </a:solidFill>
                  </a:rPr>
                  <a:t>( سماسرة ) وهم </a:t>
                </a:r>
                <a:r>
                  <a:rPr lang="ar-SA" b="1" dirty="0">
                    <a:solidFill>
                      <a:schemeClr val="bg1"/>
                    </a:solidFill>
                  </a:rPr>
                  <a:t>عبارة عن </a:t>
                </a:r>
                <a:r>
                  <a:rPr lang="ar-SA" b="1" dirty="0">
                    <a:solidFill>
                      <a:schemeClr val="tx1">
                        <a:lumMod val="95000"/>
                        <a:lumOff val="5000"/>
                      </a:schemeClr>
                    </a:solidFill>
                  </a:rPr>
                  <a:t>شركات تعمل في هذا </a:t>
                </a:r>
                <a:r>
                  <a:rPr lang="ar-SA" b="1" dirty="0" smtClean="0">
                    <a:solidFill>
                      <a:schemeClr val="tx1">
                        <a:lumMod val="95000"/>
                        <a:lumOff val="5000"/>
                      </a:schemeClr>
                    </a:solidFill>
                  </a:rPr>
                  <a:t>المجال</a:t>
                </a:r>
                <a:endParaRPr b="1" dirty="0">
                  <a:solidFill>
                    <a:schemeClr val="tx1">
                      <a:lumMod val="95000"/>
                      <a:lumOff val="5000"/>
                    </a:schemeClr>
                  </a:solidFill>
                  <a:latin typeface="Roboto"/>
                  <a:ea typeface="Roboto"/>
                  <a:cs typeface="Roboto"/>
                  <a:sym typeface="Roboto"/>
                </a:endParaRPr>
              </a:p>
            </p:txBody>
          </p:sp>
          <p:cxnSp>
            <p:nvCxnSpPr>
              <p:cNvPr id="1463" name="Google Shape;1463;p44"/>
              <p:cNvCxnSpPr/>
              <p:nvPr/>
            </p:nvCxnSpPr>
            <p:spPr>
              <a:xfrm flipH="1">
                <a:off x="3513000" y="2676697"/>
                <a:ext cx="3000" cy="534900"/>
              </a:xfrm>
              <a:prstGeom prst="straightConnector1">
                <a:avLst/>
              </a:prstGeom>
              <a:noFill/>
              <a:ln w="19050" cap="flat" cmpd="sng">
                <a:solidFill>
                  <a:schemeClr val="accent2"/>
                </a:solidFill>
                <a:prstDash val="solid"/>
                <a:round/>
                <a:headEnd type="none" w="med" len="med"/>
                <a:tailEnd type="none" w="med" len="med"/>
              </a:ln>
            </p:spPr>
          </p:cxnSp>
        </p:grpSp>
        <p:grpSp>
          <p:nvGrpSpPr>
            <p:cNvPr id="3" name="Group 2"/>
            <p:cNvGrpSpPr/>
            <p:nvPr/>
          </p:nvGrpSpPr>
          <p:grpSpPr>
            <a:xfrm>
              <a:off x="2772828" y="668900"/>
              <a:ext cx="1362759" cy="1366969"/>
              <a:chOff x="2772828" y="668900"/>
              <a:chExt cx="1362759" cy="1366969"/>
            </a:xfrm>
          </p:grpSpPr>
          <p:grpSp>
            <p:nvGrpSpPr>
              <p:cNvPr id="1464" name="Google Shape;1464;p44"/>
              <p:cNvGrpSpPr/>
              <p:nvPr/>
            </p:nvGrpSpPr>
            <p:grpSpPr>
              <a:xfrm>
                <a:off x="2893376" y="793658"/>
                <a:ext cx="1242211" cy="1242211"/>
                <a:chOff x="10158300" y="4513475"/>
                <a:chExt cx="3120350" cy="3120350"/>
              </a:xfrm>
            </p:grpSpPr>
            <p:sp>
              <p:nvSpPr>
                <p:cNvPr id="1465" name="Google Shape;1465;p44"/>
                <p:cNvSpPr/>
                <p:nvPr/>
              </p:nvSpPr>
              <p:spPr>
                <a:xfrm>
                  <a:off x="10158300" y="4513475"/>
                  <a:ext cx="3120350" cy="3120350"/>
                </a:xfrm>
                <a:custGeom>
                  <a:avLst/>
                  <a:gdLst/>
                  <a:ahLst/>
                  <a:cxnLst/>
                  <a:rect l="l" t="t" r="r" b="b"/>
                  <a:pathLst>
                    <a:path w="124814" h="124814" extrusionOk="0">
                      <a:moveTo>
                        <a:pt x="62413" y="1"/>
                      </a:moveTo>
                      <a:cubicBezTo>
                        <a:pt x="27992" y="1"/>
                        <a:pt x="0" y="27992"/>
                        <a:pt x="0" y="62413"/>
                      </a:cubicBezTo>
                      <a:cubicBezTo>
                        <a:pt x="0" y="96822"/>
                        <a:pt x="28004" y="124814"/>
                        <a:pt x="62413" y="124814"/>
                      </a:cubicBezTo>
                      <a:cubicBezTo>
                        <a:pt x="96822" y="124814"/>
                        <a:pt x="124814" y="96822"/>
                        <a:pt x="124814" y="62413"/>
                      </a:cubicBezTo>
                      <a:cubicBezTo>
                        <a:pt x="124814" y="27992"/>
                        <a:pt x="96822" y="1"/>
                        <a:pt x="62413" y="1"/>
                      </a:cubicBezTo>
                      <a:close/>
                    </a:path>
                  </a:pathLst>
                </a:custGeom>
                <a:solidFill>
                  <a:srgbClr val="833CD8">
                    <a:alpha val="4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4"/>
                <p:cNvSpPr/>
                <p:nvPr/>
              </p:nvSpPr>
              <p:spPr>
                <a:xfrm>
                  <a:off x="10391375" y="4746550"/>
                  <a:ext cx="2654225" cy="2654225"/>
                </a:xfrm>
                <a:custGeom>
                  <a:avLst/>
                  <a:gdLst/>
                  <a:ahLst/>
                  <a:cxnLst/>
                  <a:rect l="l" t="t" r="r" b="b"/>
                  <a:pathLst>
                    <a:path w="106169" h="106169" extrusionOk="0">
                      <a:moveTo>
                        <a:pt x="53090" y="0"/>
                      </a:moveTo>
                      <a:cubicBezTo>
                        <a:pt x="23813" y="0"/>
                        <a:pt x="0" y="23813"/>
                        <a:pt x="0" y="53090"/>
                      </a:cubicBezTo>
                      <a:cubicBezTo>
                        <a:pt x="0" y="82356"/>
                        <a:pt x="23813" y="106168"/>
                        <a:pt x="53090" y="106168"/>
                      </a:cubicBezTo>
                      <a:cubicBezTo>
                        <a:pt x="82356" y="106168"/>
                        <a:pt x="106168" y="82356"/>
                        <a:pt x="106168" y="53090"/>
                      </a:cubicBezTo>
                      <a:cubicBezTo>
                        <a:pt x="106168" y="23813"/>
                        <a:pt x="82356" y="0"/>
                        <a:pt x="530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4"/>
                <p:cNvSpPr/>
                <p:nvPr/>
              </p:nvSpPr>
              <p:spPr>
                <a:xfrm>
                  <a:off x="10637825" y="4993000"/>
                  <a:ext cx="2161300" cy="2161300"/>
                </a:xfrm>
                <a:custGeom>
                  <a:avLst/>
                  <a:gdLst/>
                  <a:ahLst/>
                  <a:cxnLst/>
                  <a:rect l="l" t="t" r="r" b="b"/>
                  <a:pathLst>
                    <a:path w="86452" h="86452" extrusionOk="0">
                      <a:moveTo>
                        <a:pt x="43232" y="1"/>
                      </a:moveTo>
                      <a:cubicBezTo>
                        <a:pt x="19396" y="1"/>
                        <a:pt x="0" y="19396"/>
                        <a:pt x="0" y="43232"/>
                      </a:cubicBezTo>
                      <a:cubicBezTo>
                        <a:pt x="0" y="67057"/>
                        <a:pt x="19396" y="86452"/>
                        <a:pt x="43232" y="86452"/>
                      </a:cubicBezTo>
                      <a:cubicBezTo>
                        <a:pt x="67056" y="86452"/>
                        <a:pt x="86452" y="67057"/>
                        <a:pt x="86452" y="43232"/>
                      </a:cubicBezTo>
                      <a:cubicBezTo>
                        <a:pt x="86452" y="19396"/>
                        <a:pt x="67056" y="1"/>
                        <a:pt x="43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4"/>
                <p:cNvSpPr/>
                <p:nvPr/>
              </p:nvSpPr>
              <p:spPr>
                <a:xfrm>
                  <a:off x="10936975" y="5292150"/>
                  <a:ext cx="1563000" cy="1563025"/>
                </a:xfrm>
                <a:custGeom>
                  <a:avLst/>
                  <a:gdLst/>
                  <a:ahLst/>
                  <a:cxnLst/>
                  <a:rect l="l" t="t" r="r" b="b"/>
                  <a:pathLst>
                    <a:path w="62520" h="62521" extrusionOk="0">
                      <a:moveTo>
                        <a:pt x="31266" y="0"/>
                      </a:moveTo>
                      <a:cubicBezTo>
                        <a:pt x="14026" y="0"/>
                        <a:pt x="0" y="14026"/>
                        <a:pt x="0" y="31266"/>
                      </a:cubicBezTo>
                      <a:cubicBezTo>
                        <a:pt x="0" y="48494"/>
                        <a:pt x="14026" y="62520"/>
                        <a:pt x="31266" y="62520"/>
                      </a:cubicBezTo>
                      <a:cubicBezTo>
                        <a:pt x="48494" y="62520"/>
                        <a:pt x="62520" y="48494"/>
                        <a:pt x="62520" y="31266"/>
                      </a:cubicBezTo>
                      <a:cubicBezTo>
                        <a:pt x="62520" y="14026"/>
                        <a:pt x="48494" y="0"/>
                        <a:pt x="31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4"/>
                <p:cNvSpPr/>
                <p:nvPr/>
              </p:nvSpPr>
              <p:spPr>
                <a:xfrm>
                  <a:off x="11167950" y="5523125"/>
                  <a:ext cx="1101050" cy="1101050"/>
                </a:xfrm>
                <a:custGeom>
                  <a:avLst/>
                  <a:gdLst/>
                  <a:ahLst/>
                  <a:cxnLst/>
                  <a:rect l="l" t="t" r="r" b="b"/>
                  <a:pathLst>
                    <a:path w="44042" h="44042" extrusionOk="0">
                      <a:moveTo>
                        <a:pt x="22027" y="1"/>
                      </a:moveTo>
                      <a:cubicBezTo>
                        <a:pt x="9883" y="1"/>
                        <a:pt x="0" y="9883"/>
                        <a:pt x="0" y="22027"/>
                      </a:cubicBezTo>
                      <a:cubicBezTo>
                        <a:pt x="0" y="34160"/>
                        <a:pt x="9883" y="44042"/>
                        <a:pt x="22027" y="44042"/>
                      </a:cubicBezTo>
                      <a:cubicBezTo>
                        <a:pt x="34159" y="44042"/>
                        <a:pt x="44042" y="34160"/>
                        <a:pt x="44042" y="22027"/>
                      </a:cubicBezTo>
                      <a:cubicBezTo>
                        <a:pt x="44042" y="9883"/>
                        <a:pt x="34159" y="1"/>
                        <a:pt x="220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4"/>
                <p:cNvSpPr/>
                <p:nvPr/>
              </p:nvSpPr>
              <p:spPr>
                <a:xfrm>
                  <a:off x="11494175" y="5849350"/>
                  <a:ext cx="448600" cy="448600"/>
                </a:xfrm>
                <a:custGeom>
                  <a:avLst/>
                  <a:gdLst/>
                  <a:ahLst/>
                  <a:cxnLst/>
                  <a:rect l="l" t="t" r="r" b="b"/>
                  <a:pathLst>
                    <a:path w="17944" h="17944" extrusionOk="0">
                      <a:moveTo>
                        <a:pt x="8978" y="1"/>
                      </a:moveTo>
                      <a:cubicBezTo>
                        <a:pt x="4025" y="1"/>
                        <a:pt x="1" y="4025"/>
                        <a:pt x="1" y="8978"/>
                      </a:cubicBezTo>
                      <a:cubicBezTo>
                        <a:pt x="1" y="13919"/>
                        <a:pt x="4025" y="17944"/>
                        <a:pt x="8978" y="17944"/>
                      </a:cubicBezTo>
                      <a:cubicBezTo>
                        <a:pt x="13919" y="17944"/>
                        <a:pt x="17943" y="13919"/>
                        <a:pt x="17943" y="8978"/>
                      </a:cubicBezTo>
                      <a:cubicBezTo>
                        <a:pt x="17943" y="4025"/>
                        <a:pt x="13919" y="1"/>
                        <a:pt x="8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5" name="Google Shape;1495;p44"/>
              <p:cNvSpPr/>
              <p:nvPr/>
            </p:nvSpPr>
            <p:spPr>
              <a:xfrm rot="5400000">
                <a:off x="2772304" y="669424"/>
                <a:ext cx="744582" cy="743534"/>
              </a:xfrm>
              <a:custGeom>
                <a:avLst/>
                <a:gdLst/>
                <a:ahLst/>
                <a:cxnLst/>
                <a:rect l="l" t="t" r="r" b="b"/>
                <a:pathLst>
                  <a:path w="76761" h="76653" extrusionOk="0">
                    <a:moveTo>
                      <a:pt x="75558" y="1"/>
                    </a:moveTo>
                    <a:cubicBezTo>
                      <a:pt x="75278" y="1"/>
                      <a:pt x="74998" y="108"/>
                      <a:pt x="74784" y="322"/>
                    </a:cubicBezTo>
                    <a:lnTo>
                      <a:pt x="51507" y="23611"/>
                    </a:lnTo>
                    <a:lnTo>
                      <a:pt x="31242" y="23253"/>
                    </a:lnTo>
                    <a:lnTo>
                      <a:pt x="16800" y="37684"/>
                    </a:lnTo>
                    <a:lnTo>
                      <a:pt x="37077" y="38041"/>
                    </a:lnTo>
                    <a:lnTo>
                      <a:pt x="34707" y="40410"/>
                    </a:lnTo>
                    <a:lnTo>
                      <a:pt x="14431" y="40053"/>
                    </a:lnTo>
                    <a:lnTo>
                      <a:pt x="0" y="54495"/>
                    </a:lnTo>
                    <a:lnTo>
                      <a:pt x="20705" y="54852"/>
                    </a:lnTo>
                    <a:cubicBezTo>
                      <a:pt x="20705" y="55126"/>
                      <a:pt x="20813" y="55412"/>
                      <a:pt x="21027" y="55626"/>
                    </a:cubicBezTo>
                    <a:cubicBezTo>
                      <a:pt x="21241" y="55841"/>
                      <a:pt x="21515" y="55948"/>
                      <a:pt x="21801" y="55948"/>
                    </a:cubicBezTo>
                    <a:lnTo>
                      <a:pt x="22158" y="76653"/>
                    </a:lnTo>
                    <a:lnTo>
                      <a:pt x="36600" y="62222"/>
                    </a:lnTo>
                    <a:lnTo>
                      <a:pt x="36243" y="41946"/>
                    </a:lnTo>
                    <a:lnTo>
                      <a:pt x="38612" y="39577"/>
                    </a:lnTo>
                    <a:lnTo>
                      <a:pt x="38970" y="59853"/>
                    </a:lnTo>
                    <a:lnTo>
                      <a:pt x="53400" y="45411"/>
                    </a:lnTo>
                    <a:lnTo>
                      <a:pt x="53055" y="25146"/>
                    </a:lnTo>
                    <a:lnTo>
                      <a:pt x="76331" y="1870"/>
                    </a:lnTo>
                    <a:cubicBezTo>
                      <a:pt x="76760" y="1441"/>
                      <a:pt x="76760" y="751"/>
                      <a:pt x="76331" y="322"/>
                    </a:cubicBezTo>
                    <a:cubicBezTo>
                      <a:pt x="76117" y="108"/>
                      <a:pt x="75837" y="1"/>
                      <a:pt x="75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roup 7"/>
          <p:cNvGrpSpPr/>
          <p:nvPr/>
        </p:nvGrpSpPr>
        <p:grpSpPr>
          <a:xfrm>
            <a:off x="4687180" y="668900"/>
            <a:ext cx="2115004" cy="4344172"/>
            <a:chOff x="4687180" y="668900"/>
            <a:chExt cx="2115004" cy="4344172"/>
          </a:xfrm>
        </p:grpSpPr>
        <p:grpSp>
          <p:nvGrpSpPr>
            <p:cNvPr id="1471" name="Google Shape;1471;p44"/>
            <p:cNvGrpSpPr/>
            <p:nvPr/>
          </p:nvGrpSpPr>
          <p:grpSpPr>
            <a:xfrm>
              <a:off x="4687180" y="2174147"/>
              <a:ext cx="2115004" cy="2838925"/>
              <a:chOff x="4687194" y="2676697"/>
              <a:chExt cx="2115004" cy="2838925"/>
            </a:xfrm>
          </p:grpSpPr>
          <p:sp>
            <p:nvSpPr>
              <p:cNvPr id="1472" name="Google Shape;1472;p44"/>
              <p:cNvSpPr txBox="1"/>
              <p:nvPr/>
            </p:nvSpPr>
            <p:spPr>
              <a:xfrm>
                <a:off x="4687205" y="3601742"/>
                <a:ext cx="2114993" cy="1913880"/>
              </a:xfrm>
              <a:prstGeom prst="rect">
                <a:avLst/>
              </a:prstGeom>
              <a:noFill/>
              <a:ln>
                <a:noFill/>
              </a:ln>
            </p:spPr>
            <p:txBody>
              <a:bodyPr spcFirstLastPara="1" wrap="square" lIns="91425" tIns="91425" rIns="91425" bIns="91425" anchor="ctr" anchorCtr="0">
                <a:noAutofit/>
              </a:bodyPr>
              <a:lstStyle/>
              <a:p>
                <a:pPr lvl="0" algn="ctr" rtl="1"/>
                <a:r>
                  <a:rPr lang="ar-SA" b="1" dirty="0"/>
                  <a:t>وهناك من عرف البورصة على أنها عبارة عن سوق منظمه مستمرة تقام في مكان معين في مواعيد محدده بصفة </a:t>
                </a:r>
                <a:r>
                  <a:rPr lang="ar-SA" b="1" dirty="0" smtClean="0"/>
                  <a:t>دوريه</a:t>
                </a:r>
                <a:r>
                  <a:rPr lang="ar-DZ" b="1" dirty="0" smtClean="0"/>
                  <a:t> </a:t>
                </a:r>
                <a:r>
                  <a:rPr lang="ar-SA" b="1" dirty="0" smtClean="0"/>
                  <a:t>(غالباً </a:t>
                </a:r>
                <a:r>
                  <a:rPr lang="ar-SA" b="1" dirty="0"/>
                  <a:t>ما تعقد بصوره </a:t>
                </a:r>
                <a:r>
                  <a:rPr lang="ar-SA" b="1" dirty="0" smtClean="0"/>
                  <a:t>يوميه) </a:t>
                </a:r>
                <a:r>
                  <a:rPr lang="ar-SA" b="1" dirty="0"/>
                  <a:t>بقصد تداول صكوك ماليه معينه تتوافر فيها الصفقات بواسطة تدخل شركات البورصة</a:t>
                </a:r>
                <a:endParaRPr b="1" dirty="0">
                  <a:latin typeface="Roboto"/>
                  <a:ea typeface="Roboto"/>
                  <a:cs typeface="Roboto"/>
                  <a:sym typeface="Roboto"/>
                </a:endParaRPr>
              </a:p>
            </p:txBody>
          </p:sp>
          <p:sp>
            <p:nvSpPr>
              <p:cNvPr id="1473" name="Google Shape;1473;p44"/>
              <p:cNvSpPr txBox="1"/>
              <p:nvPr/>
            </p:nvSpPr>
            <p:spPr>
              <a:xfrm>
                <a:off x="4687194" y="3287775"/>
                <a:ext cx="2115003" cy="372000"/>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ar-DZ" sz="1800" b="1" dirty="0" smtClean="0">
                    <a:solidFill>
                      <a:srgbClr val="00B050"/>
                    </a:solidFill>
                    <a:latin typeface="Courier New" panose="02070309020205020404" pitchFamily="49" charset="0"/>
                    <a:ea typeface="Fira Sans Extra Condensed Medium"/>
                    <a:cs typeface="Courier New" panose="02070309020205020404" pitchFamily="49" charset="0"/>
                    <a:sym typeface="Fira Sans Extra Condensed Medium"/>
                  </a:rPr>
                  <a:t>التعريف الثالث</a:t>
                </a:r>
                <a:endParaRPr sz="1800" b="1" dirty="0">
                  <a:solidFill>
                    <a:srgbClr val="00B050"/>
                  </a:solidFill>
                  <a:latin typeface="Courier New" panose="02070309020205020404" pitchFamily="49" charset="0"/>
                  <a:ea typeface="Fira Sans Extra Condensed Medium"/>
                  <a:cs typeface="Courier New" panose="02070309020205020404" pitchFamily="49" charset="0"/>
                  <a:sym typeface="Fira Sans Extra Condensed Medium"/>
                </a:endParaRPr>
              </a:p>
            </p:txBody>
          </p:sp>
          <p:cxnSp>
            <p:nvCxnSpPr>
              <p:cNvPr id="1474" name="Google Shape;1474;p44"/>
              <p:cNvCxnSpPr/>
              <p:nvPr/>
            </p:nvCxnSpPr>
            <p:spPr>
              <a:xfrm flipH="1">
                <a:off x="5628000" y="2676697"/>
                <a:ext cx="3000" cy="534900"/>
              </a:xfrm>
              <a:prstGeom prst="straightConnector1">
                <a:avLst/>
              </a:prstGeom>
              <a:noFill/>
              <a:ln w="19050" cap="flat" cmpd="sng">
                <a:solidFill>
                  <a:schemeClr val="accent3"/>
                </a:solidFill>
                <a:prstDash val="solid"/>
                <a:round/>
                <a:headEnd type="none" w="med" len="med"/>
                <a:tailEnd type="none" w="med" len="med"/>
              </a:ln>
            </p:spPr>
          </p:cxnSp>
        </p:grpSp>
        <p:grpSp>
          <p:nvGrpSpPr>
            <p:cNvPr id="4" name="Group 3"/>
            <p:cNvGrpSpPr/>
            <p:nvPr/>
          </p:nvGrpSpPr>
          <p:grpSpPr>
            <a:xfrm>
              <a:off x="4889578" y="668900"/>
              <a:ext cx="1361009" cy="1366969"/>
              <a:chOff x="4889578" y="668900"/>
              <a:chExt cx="1361009" cy="1366969"/>
            </a:xfrm>
          </p:grpSpPr>
          <p:grpSp>
            <p:nvGrpSpPr>
              <p:cNvPr id="1475" name="Google Shape;1475;p44"/>
              <p:cNvGrpSpPr/>
              <p:nvPr/>
            </p:nvGrpSpPr>
            <p:grpSpPr>
              <a:xfrm>
                <a:off x="5008376" y="793658"/>
                <a:ext cx="1242211" cy="1242211"/>
                <a:chOff x="10158300" y="4513475"/>
                <a:chExt cx="3120350" cy="3120350"/>
              </a:xfrm>
            </p:grpSpPr>
            <p:sp>
              <p:nvSpPr>
                <p:cNvPr id="1476" name="Google Shape;1476;p44"/>
                <p:cNvSpPr/>
                <p:nvPr/>
              </p:nvSpPr>
              <p:spPr>
                <a:xfrm>
                  <a:off x="10158300" y="4513475"/>
                  <a:ext cx="3120350" cy="3120350"/>
                </a:xfrm>
                <a:custGeom>
                  <a:avLst/>
                  <a:gdLst/>
                  <a:ahLst/>
                  <a:cxnLst/>
                  <a:rect l="l" t="t" r="r" b="b"/>
                  <a:pathLst>
                    <a:path w="124814" h="124814" extrusionOk="0">
                      <a:moveTo>
                        <a:pt x="62413" y="1"/>
                      </a:moveTo>
                      <a:cubicBezTo>
                        <a:pt x="27992" y="1"/>
                        <a:pt x="0" y="27992"/>
                        <a:pt x="0" y="62413"/>
                      </a:cubicBezTo>
                      <a:cubicBezTo>
                        <a:pt x="0" y="96822"/>
                        <a:pt x="28004" y="124814"/>
                        <a:pt x="62413" y="124814"/>
                      </a:cubicBezTo>
                      <a:cubicBezTo>
                        <a:pt x="96822" y="124814"/>
                        <a:pt x="124814" y="96822"/>
                        <a:pt x="124814" y="62413"/>
                      </a:cubicBezTo>
                      <a:cubicBezTo>
                        <a:pt x="124814" y="27992"/>
                        <a:pt x="96822" y="1"/>
                        <a:pt x="62413" y="1"/>
                      </a:cubicBezTo>
                      <a:close/>
                    </a:path>
                  </a:pathLst>
                </a:custGeom>
                <a:solidFill>
                  <a:srgbClr val="670591">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4"/>
                <p:cNvSpPr/>
                <p:nvPr/>
              </p:nvSpPr>
              <p:spPr>
                <a:xfrm>
                  <a:off x="10391375" y="4746550"/>
                  <a:ext cx="2654225" cy="2654225"/>
                </a:xfrm>
                <a:custGeom>
                  <a:avLst/>
                  <a:gdLst/>
                  <a:ahLst/>
                  <a:cxnLst/>
                  <a:rect l="l" t="t" r="r" b="b"/>
                  <a:pathLst>
                    <a:path w="106169" h="106169" extrusionOk="0">
                      <a:moveTo>
                        <a:pt x="53090" y="0"/>
                      </a:moveTo>
                      <a:cubicBezTo>
                        <a:pt x="23813" y="0"/>
                        <a:pt x="0" y="23813"/>
                        <a:pt x="0" y="53090"/>
                      </a:cubicBezTo>
                      <a:cubicBezTo>
                        <a:pt x="0" y="82356"/>
                        <a:pt x="23813" y="106168"/>
                        <a:pt x="53090" y="106168"/>
                      </a:cubicBezTo>
                      <a:cubicBezTo>
                        <a:pt x="82356" y="106168"/>
                        <a:pt x="106168" y="82356"/>
                        <a:pt x="106168" y="53090"/>
                      </a:cubicBezTo>
                      <a:cubicBezTo>
                        <a:pt x="106168" y="23813"/>
                        <a:pt x="82356" y="0"/>
                        <a:pt x="530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4"/>
                <p:cNvSpPr/>
                <p:nvPr/>
              </p:nvSpPr>
              <p:spPr>
                <a:xfrm>
                  <a:off x="10637825" y="4993000"/>
                  <a:ext cx="2161300" cy="2161300"/>
                </a:xfrm>
                <a:custGeom>
                  <a:avLst/>
                  <a:gdLst/>
                  <a:ahLst/>
                  <a:cxnLst/>
                  <a:rect l="l" t="t" r="r" b="b"/>
                  <a:pathLst>
                    <a:path w="86452" h="86452" extrusionOk="0">
                      <a:moveTo>
                        <a:pt x="43232" y="1"/>
                      </a:moveTo>
                      <a:cubicBezTo>
                        <a:pt x="19396" y="1"/>
                        <a:pt x="0" y="19396"/>
                        <a:pt x="0" y="43232"/>
                      </a:cubicBezTo>
                      <a:cubicBezTo>
                        <a:pt x="0" y="67057"/>
                        <a:pt x="19396" y="86452"/>
                        <a:pt x="43232" y="86452"/>
                      </a:cubicBezTo>
                      <a:cubicBezTo>
                        <a:pt x="67056" y="86452"/>
                        <a:pt x="86452" y="67057"/>
                        <a:pt x="86452" y="43232"/>
                      </a:cubicBezTo>
                      <a:cubicBezTo>
                        <a:pt x="86452" y="19396"/>
                        <a:pt x="67056" y="1"/>
                        <a:pt x="432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4"/>
                <p:cNvSpPr/>
                <p:nvPr/>
              </p:nvSpPr>
              <p:spPr>
                <a:xfrm>
                  <a:off x="10936975" y="5292150"/>
                  <a:ext cx="1563000" cy="1563025"/>
                </a:xfrm>
                <a:custGeom>
                  <a:avLst/>
                  <a:gdLst/>
                  <a:ahLst/>
                  <a:cxnLst/>
                  <a:rect l="l" t="t" r="r" b="b"/>
                  <a:pathLst>
                    <a:path w="62520" h="62521" extrusionOk="0">
                      <a:moveTo>
                        <a:pt x="31266" y="0"/>
                      </a:moveTo>
                      <a:cubicBezTo>
                        <a:pt x="14026" y="0"/>
                        <a:pt x="0" y="14026"/>
                        <a:pt x="0" y="31266"/>
                      </a:cubicBezTo>
                      <a:cubicBezTo>
                        <a:pt x="0" y="48494"/>
                        <a:pt x="14026" y="62520"/>
                        <a:pt x="31266" y="62520"/>
                      </a:cubicBezTo>
                      <a:cubicBezTo>
                        <a:pt x="48494" y="62520"/>
                        <a:pt x="62520" y="48494"/>
                        <a:pt x="62520" y="31266"/>
                      </a:cubicBezTo>
                      <a:cubicBezTo>
                        <a:pt x="62520" y="14026"/>
                        <a:pt x="48494" y="0"/>
                        <a:pt x="31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4"/>
                <p:cNvSpPr/>
                <p:nvPr/>
              </p:nvSpPr>
              <p:spPr>
                <a:xfrm>
                  <a:off x="11167950" y="5523125"/>
                  <a:ext cx="1101050" cy="1101050"/>
                </a:xfrm>
                <a:custGeom>
                  <a:avLst/>
                  <a:gdLst/>
                  <a:ahLst/>
                  <a:cxnLst/>
                  <a:rect l="l" t="t" r="r" b="b"/>
                  <a:pathLst>
                    <a:path w="44042" h="44042" extrusionOk="0">
                      <a:moveTo>
                        <a:pt x="22027" y="1"/>
                      </a:moveTo>
                      <a:cubicBezTo>
                        <a:pt x="9883" y="1"/>
                        <a:pt x="0" y="9883"/>
                        <a:pt x="0" y="22027"/>
                      </a:cubicBezTo>
                      <a:cubicBezTo>
                        <a:pt x="0" y="34160"/>
                        <a:pt x="9883" y="44042"/>
                        <a:pt x="22027" y="44042"/>
                      </a:cubicBezTo>
                      <a:cubicBezTo>
                        <a:pt x="34159" y="44042"/>
                        <a:pt x="44042" y="34160"/>
                        <a:pt x="44042" y="22027"/>
                      </a:cubicBezTo>
                      <a:cubicBezTo>
                        <a:pt x="44042" y="9883"/>
                        <a:pt x="34159" y="1"/>
                        <a:pt x="220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4"/>
                <p:cNvSpPr/>
                <p:nvPr/>
              </p:nvSpPr>
              <p:spPr>
                <a:xfrm>
                  <a:off x="11494175" y="5849350"/>
                  <a:ext cx="448600" cy="448600"/>
                </a:xfrm>
                <a:custGeom>
                  <a:avLst/>
                  <a:gdLst/>
                  <a:ahLst/>
                  <a:cxnLst/>
                  <a:rect l="l" t="t" r="r" b="b"/>
                  <a:pathLst>
                    <a:path w="17944" h="17944" extrusionOk="0">
                      <a:moveTo>
                        <a:pt x="8978" y="1"/>
                      </a:moveTo>
                      <a:cubicBezTo>
                        <a:pt x="4025" y="1"/>
                        <a:pt x="1" y="4025"/>
                        <a:pt x="1" y="8978"/>
                      </a:cubicBezTo>
                      <a:cubicBezTo>
                        <a:pt x="1" y="13919"/>
                        <a:pt x="4025" y="17944"/>
                        <a:pt x="8978" y="17944"/>
                      </a:cubicBezTo>
                      <a:cubicBezTo>
                        <a:pt x="13919" y="17944"/>
                        <a:pt x="17943" y="13919"/>
                        <a:pt x="17943" y="8978"/>
                      </a:cubicBezTo>
                      <a:cubicBezTo>
                        <a:pt x="17943" y="4025"/>
                        <a:pt x="13919" y="1"/>
                        <a:pt x="8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44"/>
              <p:cNvSpPr/>
              <p:nvPr/>
            </p:nvSpPr>
            <p:spPr>
              <a:xfrm rot="5400000">
                <a:off x="4889054" y="669424"/>
                <a:ext cx="744582" cy="743534"/>
              </a:xfrm>
              <a:custGeom>
                <a:avLst/>
                <a:gdLst/>
                <a:ahLst/>
                <a:cxnLst/>
                <a:rect l="l" t="t" r="r" b="b"/>
                <a:pathLst>
                  <a:path w="76761" h="76653" extrusionOk="0">
                    <a:moveTo>
                      <a:pt x="75558" y="1"/>
                    </a:moveTo>
                    <a:cubicBezTo>
                      <a:pt x="75278" y="1"/>
                      <a:pt x="74998" y="108"/>
                      <a:pt x="74784" y="322"/>
                    </a:cubicBezTo>
                    <a:lnTo>
                      <a:pt x="51507" y="23611"/>
                    </a:lnTo>
                    <a:lnTo>
                      <a:pt x="31242" y="23253"/>
                    </a:lnTo>
                    <a:lnTo>
                      <a:pt x="16800" y="37684"/>
                    </a:lnTo>
                    <a:lnTo>
                      <a:pt x="37077" y="38041"/>
                    </a:lnTo>
                    <a:lnTo>
                      <a:pt x="34707" y="40410"/>
                    </a:lnTo>
                    <a:lnTo>
                      <a:pt x="14431" y="40053"/>
                    </a:lnTo>
                    <a:lnTo>
                      <a:pt x="0" y="54495"/>
                    </a:lnTo>
                    <a:lnTo>
                      <a:pt x="20705" y="54852"/>
                    </a:lnTo>
                    <a:cubicBezTo>
                      <a:pt x="20705" y="55126"/>
                      <a:pt x="20813" y="55412"/>
                      <a:pt x="21027" y="55626"/>
                    </a:cubicBezTo>
                    <a:cubicBezTo>
                      <a:pt x="21241" y="55841"/>
                      <a:pt x="21515" y="55948"/>
                      <a:pt x="21801" y="55948"/>
                    </a:cubicBezTo>
                    <a:lnTo>
                      <a:pt x="22158" y="76653"/>
                    </a:lnTo>
                    <a:lnTo>
                      <a:pt x="36600" y="62222"/>
                    </a:lnTo>
                    <a:lnTo>
                      <a:pt x="36243" y="41946"/>
                    </a:lnTo>
                    <a:lnTo>
                      <a:pt x="38612" y="39577"/>
                    </a:lnTo>
                    <a:lnTo>
                      <a:pt x="38970" y="59853"/>
                    </a:lnTo>
                    <a:lnTo>
                      <a:pt x="53400" y="45411"/>
                    </a:lnTo>
                    <a:lnTo>
                      <a:pt x="53055" y="25146"/>
                    </a:lnTo>
                    <a:lnTo>
                      <a:pt x="76331" y="1870"/>
                    </a:lnTo>
                    <a:cubicBezTo>
                      <a:pt x="76760" y="1441"/>
                      <a:pt x="76760" y="751"/>
                      <a:pt x="76331" y="322"/>
                    </a:cubicBezTo>
                    <a:cubicBezTo>
                      <a:pt x="76117" y="108"/>
                      <a:pt x="75837" y="1"/>
                      <a:pt x="75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714"/>
        <p:cNvGrpSpPr/>
        <p:nvPr/>
      </p:nvGrpSpPr>
      <p:grpSpPr>
        <a:xfrm>
          <a:off x="0" y="0"/>
          <a:ext cx="0" cy="0"/>
          <a:chOff x="0" y="0"/>
          <a:chExt cx="0" cy="0"/>
        </a:xfrm>
      </p:grpSpPr>
      <p:sp>
        <p:nvSpPr>
          <p:cNvPr id="715" name="Google Shape;715;p61"/>
          <p:cNvSpPr txBox="1">
            <a:spLocks noGrp="1"/>
          </p:cNvSpPr>
          <p:nvPr>
            <p:ph type="title"/>
          </p:nvPr>
        </p:nvSpPr>
        <p:spPr>
          <a:xfrm>
            <a:off x="3172082" y="64936"/>
            <a:ext cx="3375167" cy="85883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4800" b="1" dirty="0" smtClean="0">
                <a:solidFill>
                  <a:srgbClr val="FF0000"/>
                </a:solidFill>
                <a:latin typeface="Courier New" panose="02070309020205020404" pitchFamily="49" charset="0"/>
                <a:cs typeface="Courier New" panose="02070309020205020404" pitchFamily="49" charset="0"/>
              </a:rPr>
              <a:t>نشأتها</a:t>
            </a:r>
            <a:endParaRPr sz="6600" b="1" dirty="0">
              <a:solidFill>
                <a:srgbClr val="FF0000"/>
              </a:solidFill>
              <a:latin typeface="Courier New" panose="02070309020205020404" pitchFamily="49" charset="0"/>
              <a:cs typeface="Courier New" panose="02070309020205020404" pitchFamily="49" charset="0"/>
            </a:endParaRPr>
          </a:p>
        </p:txBody>
      </p:sp>
      <p:sp>
        <p:nvSpPr>
          <p:cNvPr id="716" name="Google Shape;716;p61"/>
          <p:cNvSpPr txBox="1">
            <a:spLocks noGrp="1"/>
          </p:cNvSpPr>
          <p:nvPr>
            <p:ph type="subTitle" idx="1"/>
          </p:nvPr>
        </p:nvSpPr>
        <p:spPr>
          <a:xfrm>
            <a:off x="530700" y="923766"/>
            <a:ext cx="3764268" cy="3904712"/>
          </a:xfrm>
          <a:prstGeom prst="rect">
            <a:avLst/>
          </a:prstGeom>
          <a:solidFill>
            <a:schemeClr val="tx1">
              <a:lumMod val="65000"/>
              <a:lumOff val="35000"/>
            </a:schemeClr>
          </a:solidFill>
          <a:scene3d>
            <a:camera prst="orthographicFront"/>
            <a:lightRig rig="threePt" dir="t"/>
          </a:scene3d>
          <a:sp3d>
            <a:bevelT/>
          </a:sp3d>
        </p:spPr>
        <p:txBody>
          <a:bodyPr spcFirstLastPara="1" wrap="square" lIns="91425" tIns="91425" rIns="91425" bIns="91425" anchor="t" anchorCtr="0">
            <a:noAutofit/>
          </a:bodyPr>
          <a:lstStyle/>
          <a:p>
            <a:pPr algn="ctr" rtl="1"/>
            <a:r>
              <a:rPr lang="ar-SA" sz="1400" b="1" dirty="0">
                <a:solidFill>
                  <a:schemeClr val="bg1"/>
                </a:solidFill>
              </a:rPr>
              <a:t>مــن الــمــعــلــوم أن كـلـمـة بـورصـة ليست عربية وإنما تنطق هكذا في معظم اللغات الأجنبية محتفظة بالأصل التي نشأت عليه، ويقال أن منشأ هذه الكلمة هو أن التجار في القرن السادس عشر الميلادي كانوا يوفدون إلـى مدينة «بــروج» ببلجيكا ويـنـزلـون فـي فـنـدق لعائلة تحترف الصرافة وتسمى فاندر بورص </a:t>
            </a:r>
            <a:r>
              <a:rPr lang="en-US" sz="1400" b="1" dirty="0" err="1">
                <a:solidFill>
                  <a:schemeClr val="bg1"/>
                </a:solidFill>
              </a:rPr>
              <a:t>Vandr</a:t>
            </a:r>
            <a:r>
              <a:rPr lang="en-US" sz="1400" b="1" dirty="0">
                <a:solidFill>
                  <a:schemeClr val="bg1"/>
                </a:solidFill>
              </a:rPr>
              <a:t> Burse </a:t>
            </a:r>
            <a:r>
              <a:rPr lang="ar-SA" sz="1400" b="1" dirty="0">
                <a:solidFill>
                  <a:schemeClr val="bg1"/>
                </a:solidFill>
              </a:rPr>
              <a:t>نسبة إلى ما كان منقوشاً على الواجهة الخارجية لمنزلهم ثلاثة أكياس نقود </a:t>
            </a:r>
            <a:r>
              <a:rPr lang="en-US" sz="1400" b="1" dirty="0">
                <a:solidFill>
                  <a:schemeClr val="bg1"/>
                </a:solidFill>
              </a:rPr>
              <a:t>Bourse</a:t>
            </a:r>
            <a:r>
              <a:rPr lang="ar-SA" sz="1400" b="1" dirty="0">
                <a:solidFill>
                  <a:schemeClr val="bg1"/>
                </a:solidFill>
              </a:rPr>
              <a:t> رمزاً لحرفتهم، ولعل كلمة البورصة اشتقت من هذا الاسم. وبدأت فترة التداول في عام </a:t>
            </a:r>
            <a:r>
              <a:rPr lang="en-US" sz="1400" b="1" dirty="0">
                <a:solidFill>
                  <a:schemeClr val="bg1"/>
                </a:solidFill>
              </a:rPr>
              <a:t>1592</a:t>
            </a:r>
            <a:r>
              <a:rPr lang="ar-SA" sz="1400" b="1" dirty="0">
                <a:solidFill>
                  <a:schemeClr val="bg1"/>
                </a:solidFill>
              </a:rPr>
              <a:t>ثـم انطلقت الـبـورصـة إلـى باريس ثم إلى الولايات المتحدة في شارع وول ستريت، وأتى لفظ </a:t>
            </a:r>
            <a:r>
              <a:rPr lang="en-US" sz="1400" b="1" dirty="0">
                <a:solidFill>
                  <a:schemeClr val="bg1"/>
                </a:solidFill>
              </a:rPr>
              <a:t>Bourse</a:t>
            </a:r>
            <a:r>
              <a:rPr lang="ar-SA" sz="1400" b="1" dirty="0">
                <a:solidFill>
                  <a:schemeClr val="bg1"/>
                </a:solidFill>
              </a:rPr>
              <a:t>ليعبر عن المكان الذي يجتمع فيه التجار والمتعاملين معهم، لإبرام الصفقات والعقود والإنفاق الحاضر أو الآجل عليها ، والبعض الآخر ينسب كلمة بورصة إلى أكياس النقود التي كانت منقوشة على واجهة منزل أحد الصيارفة </a:t>
            </a:r>
            <a:r>
              <a:rPr lang="ar-SA" sz="1400" b="1" dirty="0" smtClean="0">
                <a:solidFill>
                  <a:schemeClr val="bg1"/>
                </a:solidFill>
              </a:rPr>
              <a:t>البلجيكيين</a:t>
            </a:r>
            <a:endParaRPr lang="en-US" sz="1400" b="1" dirty="0">
              <a:solidFill>
                <a:schemeClr val="bg1"/>
              </a:solidFill>
            </a:endParaRPr>
          </a:p>
        </p:txBody>
      </p:sp>
      <p:grpSp>
        <p:nvGrpSpPr>
          <p:cNvPr id="717" name="Google Shape;717;p61"/>
          <p:cNvGrpSpPr/>
          <p:nvPr/>
        </p:nvGrpSpPr>
        <p:grpSpPr>
          <a:xfrm rot="-5400000">
            <a:off x="4735828" y="1143603"/>
            <a:ext cx="4067249" cy="2856549"/>
            <a:chOff x="4498139" y="272953"/>
            <a:chExt cx="3319390" cy="2173768"/>
          </a:xfrm>
        </p:grpSpPr>
        <p:sp>
          <p:nvSpPr>
            <p:cNvPr id="718" name="Google Shape;718;p61"/>
            <p:cNvSpPr/>
            <p:nvPr/>
          </p:nvSpPr>
          <p:spPr>
            <a:xfrm>
              <a:off x="6095130" y="272953"/>
              <a:ext cx="1722399" cy="2173768"/>
            </a:xfrm>
            <a:custGeom>
              <a:avLst/>
              <a:gdLst/>
              <a:ahLst/>
              <a:cxnLst/>
              <a:rect l="l" t="t" r="r" b="b"/>
              <a:pathLst>
                <a:path w="64455" h="81346" fill="none" extrusionOk="0">
                  <a:moveTo>
                    <a:pt x="1" y="1"/>
                  </a:moveTo>
                  <a:lnTo>
                    <a:pt x="23794" y="1"/>
                  </a:lnTo>
                  <a:cubicBezTo>
                    <a:pt x="46157" y="1"/>
                    <a:pt x="64454" y="18298"/>
                    <a:pt x="64454" y="40686"/>
                  </a:cubicBezTo>
                  <a:lnTo>
                    <a:pt x="64454" y="40686"/>
                  </a:lnTo>
                  <a:cubicBezTo>
                    <a:pt x="64454" y="63049"/>
                    <a:pt x="46157" y="81346"/>
                    <a:pt x="23794" y="81346"/>
                  </a:cubicBezTo>
                  <a:lnTo>
                    <a:pt x="26" y="81346"/>
                  </a:lnTo>
                </a:path>
              </a:pathLst>
            </a:custGeom>
            <a:noFill/>
            <a:ln w="19050" cap="flat" cmpd="sng">
              <a:solidFill>
                <a:schemeClr val="dk1"/>
              </a:solidFill>
              <a:prstDash val="solid"/>
              <a:miter lim="250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1"/>
            <p:cNvSpPr/>
            <p:nvPr/>
          </p:nvSpPr>
          <p:spPr>
            <a:xfrm>
              <a:off x="4498139" y="272953"/>
              <a:ext cx="1594959" cy="2173768"/>
            </a:xfrm>
            <a:custGeom>
              <a:avLst/>
              <a:gdLst/>
              <a:ahLst/>
              <a:cxnLst/>
              <a:rect l="l" t="t" r="r" b="b"/>
              <a:pathLst>
                <a:path w="59686" h="81346" fill="none" extrusionOk="0">
                  <a:moveTo>
                    <a:pt x="59685" y="81346"/>
                  </a:moveTo>
                  <a:lnTo>
                    <a:pt x="40685" y="81346"/>
                  </a:lnTo>
                  <a:cubicBezTo>
                    <a:pt x="18297" y="81346"/>
                    <a:pt x="0" y="63049"/>
                    <a:pt x="0" y="40686"/>
                  </a:cubicBezTo>
                  <a:lnTo>
                    <a:pt x="0" y="40686"/>
                  </a:lnTo>
                  <a:cubicBezTo>
                    <a:pt x="0" y="18298"/>
                    <a:pt x="18297" y="1"/>
                    <a:pt x="40685" y="1"/>
                  </a:cubicBezTo>
                  <a:lnTo>
                    <a:pt x="59685" y="1"/>
                  </a:lnTo>
                </a:path>
              </a:pathLst>
            </a:custGeom>
            <a:noFill/>
            <a:ln w="19050" cap="flat" cmpd="sng">
              <a:solidFill>
                <a:schemeClr val="accent1"/>
              </a:solidFill>
              <a:prstDash val="solid"/>
              <a:miter lim="250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0" name="Google Shape;720;p61"/>
          <p:cNvSpPr/>
          <p:nvPr/>
        </p:nvSpPr>
        <p:spPr>
          <a:xfrm>
            <a:off x="5466775" y="3916934"/>
            <a:ext cx="409806" cy="401201"/>
          </a:xfrm>
          <a:custGeom>
            <a:avLst/>
            <a:gdLst/>
            <a:ahLst/>
            <a:cxnLst/>
            <a:rect l="l" t="t" r="r" b="b"/>
            <a:pathLst>
              <a:path w="212886" h="208416" extrusionOk="0">
                <a:moveTo>
                  <a:pt x="106877" y="0"/>
                </a:moveTo>
                <a:cubicBezTo>
                  <a:pt x="106676" y="167"/>
                  <a:pt x="106576" y="400"/>
                  <a:pt x="106610" y="634"/>
                </a:cubicBezTo>
                <a:cubicBezTo>
                  <a:pt x="106276" y="7439"/>
                  <a:pt x="105842" y="14244"/>
                  <a:pt x="105009" y="20982"/>
                </a:cubicBezTo>
                <a:cubicBezTo>
                  <a:pt x="103741" y="31022"/>
                  <a:pt x="101706" y="40863"/>
                  <a:pt x="98270" y="50403"/>
                </a:cubicBezTo>
                <a:cubicBezTo>
                  <a:pt x="90632" y="71618"/>
                  <a:pt x="76488" y="86595"/>
                  <a:pt x="55340" y="94801"/>
                </a:cubicBezTo>
                <a:cubicBezTo>
                  <a:pt x="41563" y="100138"/>
                  <a:pt x="27120" y="102440"/>
                  <a:pt x="12409" y="103474"/>
                </a:cubicBezTo>
                <a:cubicBezTo>
                  <a:pt x="8406" y="103741"/>
                  <a:pt x="4403" y="103908"/>
                  <a:pt x="0" y="104141"/>
                </a:cubicBezTo>
                <a:cubicBezTo>
                  <a:pt x="534" y="104241"/>
                  <a:pt x="701" y="104275"/>
                  <a:pt x="868" y="104275"/>
                </a:cubicBezTo>
                <a:cubicBezTo>
                  <a:pt x="5804" y="104375"/>
                  <a:pt x="10775" y="104708"/>
                  <a:pt x="15712" y="105109"/>
                </a:cubicBezTo>
                <a:cubicBezTo>
                  <a:pt x="26686" y="106009"/>
                  <a:pt x="37560" y="107777"/>
                  <a:pt x="48135" y="111013"/>
                </a:cubicBezTo>
                <a:cubicBezTo>
                  <a:pt x="71551" y="118118"/>
                  <a:pt x="88397" y="132461"/>
                  <a:pt x="97370" y="155545"/>
                </a:cubicBezTo>
                <a:cubicBezTo>
                  <a:pt x="102807" y="169521"/>
                  <a:pt x="105075" y="184098"/>
                  <a:pt x="106076" y="198909"/>
                </a:cubicBezTo>
                <a:cubicBezTo>
                  <a:pt x="106309" y="202078"/>
                  <a:pt x="106443" y="205247"/>
                  <a:pt x="106643" y="208416"/>
                </a:cubicBezTo>
                <a:cubicBezTo>
                  <a:pt x="106843" y="208282"/>
                  <a:pt x="106910" y="208182"/>
                  <a:pt x="106910" y="208049"/>
                </a:cubicBezTo>
                <a:cubicBezTo>
                  <a:pt x="107143" y="200877"/>
                  <a:pt x="107644" y="193705"/>
                  <a:pt x="108578" y="186600"/>
                </a:cubicBezTo>
                <a:cubicBezTo>
                  <a:pt x="109879" y="176493"/>
                  <a:pt x="111947" y="166553"/>
                  <a:pt x="115549" y="156979"/>
                </a:cubicBezTo>
                <a:cubicBezTo>
                  <a:pt x="122621" y="138066"/>
                  <a:pt x="134930" y="123989"/>
                  <a:pt x="153443" y="115549"/>
                </a:cubicBezTo>
                <a:cubicBezTo>
                  <a:pt x="168554" y="108678"/>
                  <a:pt x="184599" y="106043"/>
                  <a:pt x="200977" y="104875"/>
                </a:cubicBezTo>
                <a:cubicBezTo>
                  <a:pt x="204913" y="104608"/>
                  <a:pt x="208916" y="104441"/>
                  <a:pt x="212885" y="104208"/>
                </a:cubicBezTo>
                <a:cubicBezTo>
                  <a:pt x="205914" y="103808"/>
                  <a:pt x="199042" y="103474"/>
                  <a:pt x="192204" y="102673"/>
                </a:cubicBezTo>
                <a:cubicBezTo>
                  <a:pt x="182264" y="101539"/>
                  <a:pt x="172457" y="99738"/>
                  <a:pt x="162950" y="96536"/>
                </a:cubicBezTo>
                <a:cubicBezTo>
                  <a:pt x="150741" y="92433"/>
                  <a:pt x="139833" y="86262"/>
                  <a:pt x="130927" y="76788"/>
                </a:cubicBezTo>
                <a:cubicBezTo>
                  <a:pt x="122988" y="68282"/>
                  <a:pt x="117751" y="58275"/>
                  <a:pt x="114182" y="47367"/>
                </a:cubicBezTo>
                <a:cubicBezTo>
                  <a:pt x="109812" y="34058"/>
                  <a:pt x="107977" y="20248"/>
                  <a:pt x="107210" y="6305"/>
                </a:cubicBezTo>
                <a:cubicBezTo>
                  <a:pt x="107077" y="4203"/>
                  <a:pt x="106977" y="2102"/>
                  <a:pt x="106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1"/>
          <p:cNvSpPr/>
          <p:nvPr/>
        </p:nvSpPr>
        <p:spPr>
          <a:xfrm>
            <a:off x="7408512" y="538241"/>
            <a:ext cx="640787" cy="627332"/>
          </a:xfrm>
          <a:custGeom>
            <a:avLst/>
            <a:gdLst/>
            <a:ahLst/>
            <a:cxnLst/>
            <a:rect l="l" t="t" r="r" b="b"/>
            <a:pathLst>
              <a:path w="212886" h="208416" extrusionOk="0">
                <a:moveTo>
                  <a:pt x="106877" y="0"/>
                </a:moveTo>
                <a:cubicBezTo>
                  <a:pt x="106676" y="167"/>
                  <a:pt x="106576" y="400"/>
                  <a:pt x="106610" y="634"/>
                </a:cubicBezTo>
                <a:cubicBezTo>
                  <a:pt x="106276" y="7439"/>
                  <a:pt x="105842" y="14244"/>
                  <a:pt x="105009" y="20982"/>
                </a:cubicBezTo>
                <a:cubicBezTo>
                  <a:pt x="103741" y="31022"/>
                  <a:pt x="101706" y="40863"/>
                  <a:pt x="98270" y="50403"/>
                </a:cubicBezTo>
                <a:cubicBezTo>
                  <a:pt x="90632" y="71618"/>
                  <a:pt x="76488" y="86595"/>
                  <a:pt x="55340" y="94801"/>
                </a:cubicBezTo>
                <a:cubicBezTo>
                  <a:pt x="41563" y="100138"/>
                  <a:pt x="27120" y="102440"/>
                  <a:pt x="12409" y="103474"/>
                </a:cubicBezTo>
                <a:cubicBezTo>
                  <a:pt x="8406" y="103741"/>
                  <a:pt x="4403" y="103908"/>
                  <a:pt x="0" y="104141"/>
                </a:cubicBezTo>
                <a:cubicBezTo>
                  <a:pt x="534" y="104241"/>
                  <a:pt x="701" y="104275"/>
                  <a:pt x="868" y="104275"/>
                </a:cubicBezTo>
                <a:cubicBezTo>
                  <a:pt x="5804" y="104375"/>
                  <a:pt x="10775" y="104708"/>
                  <a:pt x="15712" y="105109"/>
                </a:cubicBezTo>
                <a:cubicBezTo>
                  <a:pt x="26686" y="106009"/>
                  <a:pt x="37560" y="107777"/>
                  <a:pt x="48135" y="111013"/>
                </a:cubicBezTo>
                <a:cubicBezTo>
                  <a:pt x="71551" y="118118"/>
                  <a:pt x="88397" y="132461"/>
                  <a:pt x="97370" y="155545"/>
                </a:cubicBezTo>
                <a:cubicBezTo>
                  <a:pt x="102807" y="169521"/>
                  <a:pt x="105075" y="184098"/>
                  <a:pt x="106076" y="198909"/>
                </a:cubicBezTo>
                <a:cubicBezTo>
                  <a:pt x="106309" y="202078"/>
                  <a:pt x="106443" y="205247"/>
                  <a:pt x="106643" y="208416"/>
                </a:cubicBezTo>
                <a:cubicBezTo>
                  <a:pt x="106843" y="208282"/>
                  <a:pt x="106910" y="208182"/>
                  <a:pt x="106910" y="208049"/>
                </a:cubicBezTo>
                <a:cubicBezTo>
                  <a:pt x="107143" y="200877"/>
                  <a:pt x="107644" y="193705"/>
                  <a:pt x="108578" y="186600"/>
                </a:cubicBezTo>
                <a:cubicBezTo>
                  <a:pt x="109879" y="176493"/>
                  <a:pt x="111947" y="166553"/>
                  <a:pt x="115549" y="156979"/>
                </a:cubicBezTo>
                <a:cubicBezTo>
                  <a:pt x="122621" y="138066"/>
                  <a:pt x="134930" y="123989"/>
                  <a:pt x="153443" y="115549"/>
                </a:cubicBezTo>
                <a:cubicBezTo>
                  <a:pt x="168554" y="108678"/>
                  <a:pt x="184599" y="106043"/>
                  <a:pt x="200977" y="104875"/>
                </a:cubicBezTo>
                <a:cubicBezTo>
                  <a:pt x="204913" y="104608"/>
                  <a:pt x="208916" y="104441"/>
                  <a:pt x="212885" y="104208"/>
                </a:cubicBezTo>
                <a:cubicBezTo>
                  <a:pt x="205914" y="103808"/>
                  <a:pt x="199042" y="103474"/>
                  <a:pt x="192204" y="102673"/>
                </a:cubicBezTo>
                <a:cubicBezTo>
                  <a:pt x="182264" y="101539"/>
                  <a:pt x="172457" y="99738"/>
                  <a:pt x="162950" y="96536"/>
                </a:cubicBezTo>
                <a:cubicBezTo>
                  <a:pt x="150741" y="92433"/>
                  <a:pt x="139833" y="86262"/>
                  <a:pt x="130927" y="76788"/>
                </a:cubicBezTo>
                <a:cubicBezTo>
                  <a:pt x="122988" y="68282"/>
                  <a:pt x="117751" y="58275"/>
                  <a:pt x="114182" y="47367"/>
                </a:cubicBezTo>
                <a:cubicBezTo>
                  <a:pt x="109812" y="34058"/>
                  <a:pt x="107977" y="20248"/>
                  <a:pt x="107210" y="6305"/>
                </a:cubicBezTo>
                <a:cubicBezTo>
                  <a:pt x="107077" y="4203"/>
                  <a:pt x="106977" y="2102"/>
                  <a:pt x="106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6" name="Google Shape;726;p61"/>
          <p:cNvGrpSpPr/>
          <p:nvPr/>
        </p:nvGrpSpPr>
        <p:grpSpPr>
          <a:xfrm>
            <a:off x="-437338" y="-2137"/>
            <a:ext cx="1153301" cy="2346378"/>
            <a:chOff x="-437338" y="-2137"/>
            <a:chExt cx="1153301" cy="2346378"/>
          </a:xfrm>
        </p:grpSpPr>
        <p:sp>
          <p:nvSpPr>
            <p:cNvPr id="727" name="Google Shape;727;p61"/>
            <p:cNvSpPr/>
            <p:nvPr/>
          </p:nvSpPr>
          <p:spPr>
            <a:xfrm rot="10800000" flipH="1">
              <a:off x="205567" y="1750037"/>
              <a:ext cx="366696" cy="358997"/>
            </a:xfrm>
            <a:custGeom>
              <a:avLst/>
              <a:gdLst/>
              <a:ahLst/>
              <a:cxnLst/>
              <a:rect l="l" t="t" r="r" b="b"/>
              <a:pathLst>
                <a:path w="212886" h="208416" extrusionOk="0">
                  <a:moveTo>
                    <a:pt x="106877" y="0"/>
                  </a:moveTo>
                  <a:cubicBezTo>
                    <a:pt x="106676" y="167"/>
                    <a:pt x="106576" y="400"/>
                    <a:pt x="106610" y="634"/>
                  </a:cubicBezTo>
                  <a:cubicBezTo>
                    <a:pt x="106276" y="7439"/>
                    <a:pt x="105842" y="14244"/>
                    <a:pt x="105009" y="20982"/>
                  </a:cubicBezTo>
                  <a:cubicBezTo>
                    <a:pt x="103741" y="31022"/>
                    <a:pt x="101706" y="40863"/>
                    <a:pt x="98270" y="50403"/>
                  </a:cubicBezTo>
                  <a:cubicBezTo>
                    <a:pt x="90632" y="71618"/>
                    <a:pt x="76488" y="86595"/>
                    <a:pt x="55340" y="94801"/>
                  </a:cubicBezTo>
                  <a:cubicBezTo>
                    <a:pt x="41563" y="100138"/>
                    <a:pt x="27120" y="102440"/>
                    <a:pt x="12409" y="103474"/>
                  </a:cubicBezTo>
                  <a:cubicBezTo>
                    <a:pt x="8406" y="103741"/>
                    <a:pt x="4403" y="103908"/>
                    <a:pt x="0" y="104141"/>
                  </a:cubicBezTo>
                  <a:cubicBezTo>
                    <a:pt x="534" y="104241"/>
                    <a:pt x="701" y="104275"/>
                    <a:pt x="868" y="104275"/>
                  </a:cubicBezTo>
                  <a:cubicBezTo>
                    <a:pt x="5804" y="104375"/>
                    <a:pt x="10775" y="104708"/>
                    <a:pt x="15712" y="105109"/>
                  </a:cubicBezTo>
                  <a:cubicBezTo>
                    <a:pt x="26686" y="106009"/>
                    <a:pt x="37560" y="107777"/>
                    <a:pt x="48135" y="111013"/>
                  </a:cubicBezTo>
                  <a:cubicBezTo>
                    <a:pt x="71551" y="118118"/>
                    <a:pt x="88397" y="132461"/>
                    <a:pt x="97370" y="155545"/>
                  </a:cubicBezTo>
                  <a:cubicBezTo>
                    <a:pt x="102807" y="169521"/>
                    <a:pt x="105075" y="184098"/>
                    <a:pt x="106076" y="198909"/>
                  </a:cubicBezTo>
                  <a:cubicBezTo>
                    <a:pt x="106309" y="202078"/>
                    <a:pt x="106443" y="205247"/>
                    <a:pt x="106643" y="208416"/>
                  </a:cubicBezTo>
                  <a:cubicBezTo>
                    <a:pt x="106843" y="208282"/>
                    <a:pt x="106910" y="208182"/>
                    <a:pt x="106910" y="208049"/>
                  </a:cubicBezTo>
                  <a:cubicBezTo>
                    <a:pt x="107143" y="200877"/>
                    <a:pt x="107644" y="193705"/>
                    <a:pt x="108578" y="186600"/>
                  </a:cubicBezTo>
                  <a:cubicBezTo>
                    <a:pt x="109879" y="176493"/>
                    <a:pt x="111947" y="166553"/>
                    <a:pt x="115549" y="156979"/>
                  </a:cubicBezTo>
                  <a:cubicBezTo>
                    <a:pt x="122621" y="138066"/>
                    <a:pt x="134930" y="123989"/>
                    <a:pt x="153443" y="115549"/>
                  </a:cubicBezTo>
                  <a:cubicBezTo>
                    <a:pt x="168554" y="108678"/>
                    <a:pt x="184599" y="106043"/>
                    <a:pt x="200977" y="104875"/>
                  </a:cubicBezTo>
                  <a:cubicBezTo>
                    <a:pt x="204913" y="104608"/>
                    <a:pt x="208916" y="104441"/>
                    <a:pt x="212885" y="104208"/>
                  </a:cubicBezTo>
                  <a:cubicBezTo>
                    <a:pt x="205914" y="103808"/>
                    <a:pt x="199042" y="103474"/>
                    <a:pt x="192204" y="102673"/>
                  </a:cubicBezTo>
                  <a:cubicBezTo>
                    <a:pt x="182264" y="101539"/>
                    <a:pt x="172457" y="99738"/>
                    <a:pt x="162950" y="96536"/>
                  </a:cubicBezTo>
                  <a:cubicBezTo>
                    <a:pt x="150741" y="92433"/>
                    <a:pt x="139833" y="86262"/>
                    <a:pt x="130927" y="76788"/>
                  </a:cubicBezTo>
                  <a:cubicBezTo>
                    <a:pt x="122988" y="68282"/>
                    <a:pt x="117751" y="58275"/>
                    <a:pt x="114182" y="47367"/>
                  </a:cubicBezTo>
                  <a:cubicBezTo>
                    <a:pt x="109812" y="34058"/>
                    <a:pt x="107977" y="20248"/>
                    <a:pt x="107210" y="6305"/>
                  </a:cubicBezTo>
                  <a:cubicBezTo>
                    <a:pt x="107077" y="4203"/>
                    <a:pt x="106977" y="2102"/>
                    <a:pt x="106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1"/>
            <p:cNvSpPr/>
            <p:nvPr/>
          </p:nvSpPr>
          <p:spPr>
            <a:xfrm flipH="1">
              <a:off x="-437338" y="5"/>
              <a:ext cx="1152879" cy="2344236"/>
            </a:xfrm>
            <a:custGeom>
              <a:avLst/>
              <a:gdLst/>
              <a:ahLst/>
              <a:cxnLst/>
              <a:rect l="l" t="t" r="r" b="b"/>
              <a:pathLst>
                <a:path w="31341" h="53269" fill="none" extrusionOk="0">
                  <a:moveTo>
                    <a:pt x="31341" y="53268"/>
                  </a:moveTo>
                  <a:lnTo>
                    <a:pt x="31341" y="53268"/>
                  </a:lnTo>
                  <a:cubicBezTo>
                    <a:pt x="14100" y="53268"/>
                    <a:pt x="0" y="39159"/>
                    <a:pt x="0" y="21908"/>
                  </a:cubicBezTo>
                  <a:lnTo>
                    <a:pt x="0" y="0"/>
                  </a:lnTo>
                </a:path>
              </a:pathLst>
            </a:custGeom>
            <a:noFill/>
            <a:ln w="19050" cap="flat" cmpd="sng">
              <a:solidFill>
                <a:schemeClr val="dk1"/>
              </a:solidFill>
              <a:prstDash val="solid"/>
              <a:miter lim="97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9" name="Google Shape;729;p61"/>
            <p:cNvCxnSpPr/>
            <p:nvPr/>
          </p:nvCxnSpPr>
          <p:spPr>
            <a:xfrm>
              <a:off x="715963" y="-2137"/>
              <a:ext cx="0" cy="720300"/>
            </a:xfrm>
            <a:prstGeom prst="straightConnector1">
              <a:avLst/>
            </a:prstGeom>
            <a:noFill/>
            <a:ln w="19050" cap="flat" cmpd="sng">
              <a:solidFill>
                <a:schemeClr val="lt1"/>
              </a:solidFill>
              <a:prstDash val="solid"/>
              <a:round/>
              <a:headEnd type="none" w="med" len="med"/>
              <a:tailEnd type="none" w="med" len="med"/>
            </a:ln>
          </p:spPr>
        </p:cxnSp>
      </p:grpSp>
      <p:pic>
        <p:nvPicPr>
          <p:cNvPr id="3" name="Picture Placeholder 2"/>
          <p:cNvPicPr>
            <a:picLocks noGrp="1" noChangeAspect="1"/>
          </p:cNvPicPr>
          <p:nvPr>
            <p:ph type="pic" idx="2"/>
          </p:nvPr>
        </p:nvPicPr>
        <p:blipFill>
          <a:blip r:embed="rId3">
            <a:extLst>
              <a:ext uri="{28A0092B-C50C-407E-A947-70E740481C1C}">
                <a14:useLocalDpi xmlns:a14="http://schemas.microsoft.com/office/drawing/2010/main" val="0"/>
              </a:ext>
            </a:extLst>
          </a:blip>
          <a:srcRect l="24709" r="24709"/>
          <a:stretch>
            <a:fillRect/>
          </a:stretch>
        </p:blipFill>
        <p:spPr/>
      </p:pic>
    </p:spTree>
    <p:extLst>
      <p:ext uri="{BB962C8B-B14F-4D97-AF65-F5344CB8AC3E}">
        <p14:creationId xmlns:p14="http://schemas.microsoft.com/office/powerpoint/2010/main" val="1736927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6"/>
                                        </p:tgtEl>
                                        <p:attrNameLst>
                                          <p:attrName>style.visibility</p:attrName>
                                        </p:attrNameLst>
                                      </p:cBhvr>
                                      <p:to>
                                        <p:strVal val="visible"/>
                                      </p:to>
                                    </p:set>
                                    <p:anim calcmode="lin" valueType="num">
                                      <p:cBhvr>
                                        <p:cTn id="7" dur="500" fill="hold"/>
                                        <p:tgtEl>
                                          <p:spTgt spid="716"/>
                                        </p:tgtEl>
                                        <p:attrNameLst>
                                          <p:attrName>ppt_w</p:attrName>
                                        </p:attrNameLst>
                                      </p:cBhvr>
                                      <p:tavLst>
                                        <p:tav tm="0">
                                          <p:val>
                                            <p:fltVal val="0"/>
                                          </p:val>
                                        </p:tav>
                                        <p:tav tm="100000">
                                          <p:val>
                                            <p:strVal val="#ppt_w"/>
                                          </p:val>
                                        </p:tav>
                                      </p:tavLst>
                                    </p:anim>
                                    <p:anim calcmode="lin" valueType="num">
                                      <p:cBhvr>
                                        <p:cTn id="8" dur="500" fill="hold"/>
                                        <p:tgtEl>
                                          <p:spTgt spid="716"/>
                                        </p:tgtEl>
                                        <p:attrNameLst>
                                          <p:attrName>ppt_h</p:attrName>
                                        </p:attrNameLst>
                                      </p:cBhvr>
                                      <p:tavLst>
                                        <p:tav tm="0">
                                          <p:val>
                                            <p:fltVal val="0"/>
                                          </p:val>
                                        </p:tav>
                                        <p:tav tm="100000">
                                          <p:val>
                                            <p:strVal val="#ppt_h"/>
                                          </p:val>
                                        </p:tav>
                                      </p:tavLst>
                                    </p:anim>
                                    <p:animEffect transition="in" filter="fade">
                                      <p:cBhvr>
                                        <p:cTn id="9" dur="500"/>
                                        <p:tgtEl>
                                          <p:spTgt spid="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 grpId="0" uiExpan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062"/>
        <p:cNvGrpSpPr/>
        <p:nvPr/>
      </p:nvGrpSpPr>
      <p:grpSpPr>
        <a:xfrm>
          <a:off x="0" y="0"/>
          <a:ext cx="0" cy="0"/>
          <a:chOff x="0" y="0"/>
          <a:chExt cx="0" cy="0"/>
        </a:xfrm>
      </p:grpSpPr>
      <p:grpSp>
        <p:nvGrpSpPr>
          <p:cNvPr id="2" name="Group 1"/>
          <p:cNvGrpSpPr/>
          <p:nvPr/>
        </p:nvGrpSpPr>
        <p:grpSpPr>
          <a:xfrm>
            <a:off x="7047564" y="1435913"/>
            <a:ext cx="1962621" cy="3209989"/>
            <a:chOff x="7047564" y="1435913"/>
            <a:chExt cx="1962621" cy="3209989"/>
          </a:xfrm>
        </p:grpSpPr>
        <p:grpSp>
          <p:nvGrpSpPr>
            <p:cNvPr id="1064" name="Google Shape;1064;p36"/>
            <p:cNvGrpSpPr/>
            <p:nvPr/>
          </p:nvGrpSpPr>
          <p:grpSpPr>
            <a:xfrm>
              <a:off x="7047564" y="1435913"/>
              <a:ext cx="1962620" cy="366000"/>
              <a:chOff x="6959380" y="1435913"/>
              <a:chExt cx="1727420" cy="366000"/>
            </a:xfrm>
          </p:grpSpPr>
          <p:sp>
            <p:nvSpPr>
              <p:cNvPr id="1065" name="Google Shape;1065;p36"/>
              <p:cNvSpPr/>
              <p:nvPr/>
            </p:nvSpPr>
            <p:spPr>
              <a:xfrm>
                <a:off x="7114200" y="1435913"/>
                <a:ext cx="1572600" cy="366000"/>
              </a:xfrm>
              <a:prstGeom prst="roundRect">
                <a:avLst>
                  <a:gd name="adj" fmla="val 50000"/>
                </a:avLst>
              </a:prstGeom>
              <a:solidFill>
                <a:schemeClr val="accent1"/>
              </a:solidFill>
              <a:ln>
                <a:noFill/>
              </a:ln>
              <a:scene3d>
                <a:camera prst="orthographicFront"/>
                <a:lightRig rig="threePt" dir="t"/>
              </a:scene3d>
              <a:sp3d>
                <a:bevelT w="165100" prst="coolSlant"/>
              </a:sp3d>
            </p:spPr>
            <p:txBody>
              <a:bodyPr spcFirstLastPara="1" wrap="square" lIns="91425" tIns="91425" rIns="91425" bIns="91425" anchor="ctr" anchorCtr="0">
                <a:noAutofit/>
              </a:bodyPr>
              <a:lstStyle/>
              <a:p>
                <a:pPr lvl="0" algn="ctr">
                  <a:buClr>
                    <a:schemeClr val="dk1"/>
                  </a:buClr>
                  <a:buSzPts val="1100"/>
                </a:pPr>
                <a:r>
                  <a:rPr lang="ar-SA" sz="1800" b="1" dirty="0"/>
                  <a:t>كفاءة التشغيل</a:t>
                </a:r>
                <a:endParaRPr dirty="0">
                  <a:solidFill>
                    <a:srgbClr val="FFFFFF"/>
                  </a:solidFill>
                </a:endParaRPr>
              </a:p>
            </p:txBody>
          </p:sp>
          <p:cxnSp>
            <p:nvCxnSpPr>
              <p:cNvPr id="1066" name="Google Shape;1066;p36"/>
              <p:cNvCxnSpPr>
                <a:endCxn id="1065" idx="1"/>
              </p:cNvCxnSpPr>
              <p:nvPr/>
            </p:nvCxnSpPr>
            <p:spPr>
              <a:xfrm>
                <a:off x="6959380" y="1616927"/>
                <a:ext cx="154820" cy="1986"/>
              </a:xfrm>
              <a:prstGeom prst="straightConnector1">
                <a:avLst/>
              </a:prstGeom>
              <a:noFill/>
              <a:ln w="19050" cap="flat" cmpd="sng">
                <a:solidFill>
                  <a:schemeClr val="accent1"/>
                </a:solidFill>
                <a:prstDash val="solid"/>
                <a:round/>
                <a:headEnd type="none" w="med" len="med"/>
                <a:tailEnd type="none" w="med" len="med"/>
              </a:ln>
              <a:scene3d>
                <a:camera prst="orthographicFront"/>
                <a:lightRig rig="threePt" dir="t"/>
              </a:scene3d>
              <a:sp3d>
                <a:bevelT w="165100" prst="coolSlant"/>
              </a:sp3d>
            </p:spPr>
          </p:cxnSp>
        </p:grpSp>
        <p:grpSp>
          <p:nvGrpSpPr>
            <p:cNvPr id="1068" name="Google Shape;1068;p36"/>
            <p:cNvGrpSpPr/>
            <p:nvPr/>
          </p:nvGrpSpPr>
          <p:grpSpPr>
            <a:xfrm>
              <a:off x="7047570" y="2266838"/>
              <a:ext cx="1962612" cy="451790"/>
              <a:chOff x="6974916" y="2266838"/>
              <a:chExt cx="1711884" cy="451790"/>
            </a:xfrm>
          </p:grpSpPr>
          <p:sp>
            <p:nvSpPr>
              <p:cNvPr id="1069" name="Google Shape;1069;p36"/>
              <p:cNvSpPr/>
              <p:nvPr/>
            </p:nvSpPr>
            <p:spPr>
              <a:xfrm>
                <a:off x="7114200" y="2266838"/>
                <a:ext cx="1572600" cy="451790"/>
              </a:xfrm>
              <a:prstGeom prst="roundRect">
                <a:avLst>
                  <a:gd name="adj" fmla="val 50000"/>
                </a:avLst>
              </a:prstGeom>
              <a:solidFill>
                <a:schemeClr val="accent2"/>
              </a:solidFill>
              <a:ln>
                <a:noFill/>
              </a:ln>
              <a:scene3d>
                <a:camera prst="orthographicFront"/>
                <a:lightRig rig="threePt" dir="t"/>
              </a:scene3d>
              <a:sp3d>
                <a:bevelT w="165100" prst="coolSlant"/>
              </a:sp3d>
            </p:spPr>
            <p:txBody>
              <a:bodyPr spcFirstLastPara="1" wrap="square" lIns="91425" tIns="91425" rIns="91425" bIns="91425" anchor="ctr" anchorCtr="0">
                <a:noAutofit/>
              </a:bodyPr>
              <a:lstStyle/>
              <a:p>
                <a:pPr lvl="0" algn="ctr" rtl="1">
                  <a:buClr>
                    <a:schemeClr val="dk1"/>
                  </a:buClr>
                  <a:buSzPts val="1100"/>
                </a:pPr>
                <a:r>
                  <a:rPr lang="ar-SA" b="1" dirty="0"/>
                  <a:t>كفاءة تخصيص الموارد</a:t>
                </a:r>
                <a:endParaRPr sz="1100" dirty="0">
                  <a:solidFill>
                    <a:srgbClr val="FFFFFF"/>
                  </a:solidFill>
                </a:endParaRPr>
              </a:p>
            </p:txBody>
          </p:sp>
          <p:cxnSp>
            <p:nvCxnSpPr>
              <p:cNvPr id="1070" name="Google Shape;1070;p36"/>
              <p:cNvCxnSpPr>
                <a:endCxn id="1069" idx="1"/>
              </p:cNvCxnSpPr>
              <p:nvPr/>
            </p:nvCxnSpPr>
            <p:spPr>
              <a:xfrm>
                <a:off x="6974916" y="2449838"/>
                <a:ext cx="139284" cy="42895"/>
              </a:xfrm>
              <a:prstGeom prst="straightConnector1">
                <a:avLst/>
              </a:prstGeom>
              <a:noFill/>
              <a:ln w="19050" cap="flat" cmpd="sng">
                <a:solidFill>
                  <a:schemeClr val="accent2"/>
                </a:solidFill>
                <a:prstDash val="solid"/>
                <a:round/>
                <a:headEnd type="none" w="med" len="med"/>
                <a:tailEnd type="none" w="med" len="med"/>
              </a:ln>
              <a:scene3d>
                <a:camera prst="orthographicFront"/>
                <a:lightRig rig="threePt" dir="t"/>
              </a:scene3d>
              <a:sp3d>
                <a:bevelT w="165100" prst="coolSlant"/>
              </a:sp3d>
            </p:spPr>
          </p:cxnSp>
        </p:grpSp>
        <p:grpSp>
          <p:nvGrpSpPr>
            <p:cNvPr id="1072" name="Google Shape;1072;p36"/>
            <p:cNvGrpSpPr/>
            <p:nvPr/>
          </p:nvGrpSpPr>
          <p:grpSpPr>
            <a:xfrm>
              <a:off x="7047569" y="3097763"/>
              <a:ext cx="1962616" cy="366000"/>
              <a:chOff x="6974913" y="3097763"/>
              <a:chExt cx="1711887" cy="366000"/>
            </a:xfrm>
          </p:grpSpPr>
          <p:sp>
            <p:nvSpPr>
              <p:cNvPr id="1073" name="Google Shape;1073;p36"/>
              <p:cNvSpPr/>
              <p:nvPr/>
            </p:nvSpPr>
            <p:spPr>
              <a:xfrm>
                <a:off x="7114200" y="3097763"/>
                <a:ext cx="1572600" cy="366000"/>
              </a:xfrm>
              <a:prstGeom prst="roundRect">
                <a:avLst>
                  <a:gd name="adj" fmla="val 50000"/>
                </a:avLst>
              </a:prstGeom>
              <a:solidFill>
                <a:schemeClr val="accent3"/>
              </a:solidFill>
              <a:ln>
                <a:noFill/>
              </a:ln>
              <a:scene3d>
                <a:camera prst="orthographicFront"/>
                <a:lightRig rig="threePt" dir="t"/>
              </a:scene3d>
              <a:sp3d>
                <a:bevelT w="165100" prst="coolSlant"/>
              </a:sp3d>
            </p:spPr>
            <p:txBody>
              <a:bodyPr spcFirstLastPara="1" wrap="square" lIns="91425" tIns="91425" rIns="91425" bIns="91425" anchor="ctr" anchorCtr="0">
                <a:noAutofit/>
              </a:bodyPr>
              <a:lstStyle/>
              <a:p>
                <a:pPr lvl="0" algn="ctr" rtl="1">
                  <a:buClr>
                    <a:schemeClr val="dk1"/>
                  </a:buClr>
                  <a:buSzPts val="1100"/>
                </a:pPr>
                <a:r>
                  <a:rPr lang="ar-SA" sz="1800" b="1" dirty="0"/>
                  <a:t>توفير السيولة</a:t>
                </a:r>
                <a:endParaRPr dirty="0">
                  <a:solidFill>
                    <a:srgbClr val="FFFFFF"/>
                  </a:solidFill>
                </a:endParaRPr>
              </a:p>
            </p:txBody>
          </p:sp>
          <p:cxnSp>
            <p:nvCxnSpPr>
              <p:cNvPr id="1074" name="Google Shape;1074;p36"/>
              <p:cNvCxnSpPr>
                <a:endCxn id="1073" idx="1"/>
              </p:cNvCxnSpPr>
              <p:nvPr/>
            </p:nvCxnSpPr>
            <p:spPr>
              <a:xfrm>
                <a:off x="6974913" y="3280763"/>
                <a:ext cx="139287" cy="0"/>
              </a:xfrm>
              <a:prstGeom prst="straightConnector1">
                <a:avLst/>
              </a:prstGeom>
              <a:noFill/>
              <a:ln w="19050" cap="flat" cmpd="sng">
                <a:solidFill>
                  <a:schemeClr val="accent3"/>
                </a:solidFill>
                <a:prstDash val="solid"/>
                <a:round/>
                <a:headEnd type="none" w="med" len="med"/>
                <a:tailEnd type="none" w="med" len="med"/>
              </a:ln>
              <a:scene3d>
                <a:camera prst="orthographicFront"/>
                <a:lightRig rig="threePt" dir="t"/>
              </a:scene3d>
              <a:sp3d>
                <a:bevelT w="165100" prst="coolSlant"/>
              </a:sp3d>
            </p:spPr>
          </p:cxnSp>
        </p:grpSp>
        <p:grpSp>
          <p:nvGrpSpPr>
            <p:cNvPr id="1076" name="Google Shape;1076;p36"/>
            <p:cNvGrpSpPr/>
            <p:nvPr/>
          </p:nvGrpSpPr>
          <p:grpSpPr>
            <a:xfrm>
              <a:off x="7047565" y="3928688"/>
              <a:ext cx="1962618" cy="717214"/>
              <a:chOff x="6974911" y="3928688"/>
              <a:chExt cx="1711889" cy="366000"/>
            </a:xfrm>
          </p:grpSpPr>
          <p:sp>
            <p:nvSpPr>
              <p:cNvPr id="1077" name="Google Shape;1077;p36"/>
              <p:cNvSpPr/>
              <p:nvPr/>
            </p:nvSpPr>
            <p:spPr>
              <a:xfrm>
                <a:off x="7114200" y="3928688"/>
                <a:ext cx="1572600" cy="366000"/>
              </a:xfrm>
              <a:prstGeom prst="roundRect">
                <a:avLst>
                  <a:gd name="adj" fmla="val 50000"/>
                </a:avLst>
              </a:prstGeom>
              <a:solidFill>
                <a:schemeClr val="accent5"/>
              </a:solidFill>
              <a:ln>
                <a:noFill/>
              </a:ln>
              <a:scene3d>
                <a:camera prst="orthographicFront"/>
                <a:lightRig rig="threePt" dir="t"/>
              </a:scene3d>
              <a:sp3d>
                <a:bevelT w="165100" prst="coolSlant"/>
              </a:sp3d>
            </p:spPr>
            <p:txBody>
              <a:bodyPr spcFirstLastPara="1" wrap="square" lIns="91425" tIns="91425" rIns="91425" bIns="91425" anchor="ctr" anchorCtr="0">
                <a:noAutofit/>
              </a:bodyPr>
              <a:lstStyle/>
              <a:p>
                <a:pPr lvl="0" algn="ctr" rtl="1">
                  <a:buClr>
                    <a:schemeClr val="dk1"/>
                  </a:buClr>
                  <a:buSzPts val="1100"/>
                </a:pPr>
                <a:r>
                  <a:rPr lang="ar-SA" sz="1200" b="1" dirty="0"/>
                  <a:t>توفير المعلومات والاستجابة الفورية لأي أحداث جديدة </a:t>
                </a:r>
                <a:endParaRPr sz="1050" dirty="0">
                  <a:solidFill>
                    <a:srgbClr val="FFFFFF"/>
                  </a:solidFill>
                </a:endParaRPr>
              </a:p>
            </p:txBody>
          </p:sp>
          <p:cxnSp>
            <p:nvCxnSpPr>
              <p:cNvPr id="1078" name="Google Shape;1078;p36"/>
              <p:cNvCxnSpPr>
                <a:endCxn id="1077" idx="1"/>
              </p:cNvCxnSpPr>
              <p:nvPr/>
            </p:nvCxnSpPr>
            <p:spPr>
              <a:xfrm>
                <a:off x="6974911" y="4111688"/>
                <a:ext cx="139289" cy="0"/>
              </a:xfrm>
              <a:prstGeom prst="straightConnector1">
                <a:avLst/>
              </a:prstGeom>
              <a:noFill/>
              <a:ln w="19050" cap="flat" cmpd="sng">
                <a:solidFill>
                  <a:schemeClr val="accent5"/>
                </a:solidFill>
                <a:prstDash val="solid"/>
                <a:round/>
                <a:headEnd type="none" w="med" len="med"/>
                <a:tailEnd type="none" w="med" len="med"/>
              </a:ln>
              <a:scene3d>
                <a:camera prst="orthographicFront"/>
                <a:lightRig rig="threePt" dir="t"/>
              </a:scene3d>
              <a:sp3d>
                <a:bevelT w="165100" prst="coolSlant"/>
              </a:sp3d>
            </p:spPr>
          </p:cxnSp>
        </p:grpSp>
      </p:grpSp>
      <p:grpSp>
        <p:nvGrpSpPr>
          <p:cNvPr id="1080" name="Google Shape;1080;p36"/>
          <p:cNvGrpSpPr/>
          <p:nvPr/>
        </p:nvGrpSpPr>
        <p:grpSpPr>
          <a:xfrm>
            <a:off x="1265712" y="1084676"/>
            <a:ext cx="5781856" cy="1781037"/>
            <a:chOff x="1265713" y="1084676"/>
            <a:chExt cx="5000944" cy="1781037"/>
          </a:xfrm>
        </p:grpSpPr>
        <p:sp>
          <p:nvSpPr>
            <p:cNvPr id="1067" name="Google Shape;1067;p36"/>
            <p:cNvSpPr/>
            <p:nvPr/>
          </p:nvSpPr>
          <p:spPr>
            <a:xfrm>
              <a:off x="3167150" y="1084676"/>
              <a:ext cx="3099507" cy="830949"/>
            </a:xfrm>
            <a:prstGeom prst="rect">
              <a:avLst/>
            </a:prstGeom>
            <a:solidFill>
              <a:schemeClr val="lt2"/>
            </a:solidFill>
            <a:ln>
              <a:noFill/>
            </a:ln>
            <a:scene3d>
              <a:camera prst="orthographicFront"/>
              <a:lightRig rig="threePt" dir="t"/>
            </a:scene3d>
            <a:sp3d>
              <a:bevelT w="165100" prst="coolSlant"/>
            </a:sp3d>
          </p:spPr>
          <p:txBody>
            <a:bodyPr spcFirstLastPara="1" wrap="square" lIns="548625" tIns="91425" rIns="182875" bIns="91425" anchor="ctr" anchorCtr="0">
              <a:noAutofit/>
            </a:bodyPr>
            <a:lstStyle/>
            <a:p>
              <a:pPr lvl="0" algn="ctr" rtl="1">
                <a:buClr>
                  <a:schemeClr val="dk1"/>
                </a:buClr>
                <a:buSzPts val="1100"/>
              </a:pPr>
              <a:r>
                <a:rPr lang="ar-SA" sz="1050" b="1" dirty="0"/>
                <a:t>وهي قدرة السوق على تحويل الأموال و المواد لمن يحتاجون إليها، بأقل من التكلفة التي تنشأ من المعاملات،وهي ماتسمى بتكلفة المعاملات وتضم التكلفة الوساطة المالية،وتكلفة تحويل الورقة المالية لذا فإن نجاح السوق المالي يتوقف إلى درجة كبيرة على تقليل هذه التكلفة</a:t>
              </a:r>
              <a:endParaRPr sz="1050" b="1" dirty="0">
                <a:solidFill>
                  <a:schemeClr val="dk1"/>
                </a:solidFill>
                <a:latin typeface="Roboto"/>
                <a:ea typeface="Roboto"/>
                <a:cs typeface="Roboto"/>
                <a:sym typeface="Roboto"/>
              </a:endParaRPr>
            </a:p>
          </p:txBody>
        </p:sp>
        <p:sp>
          <p:nvSpPr>
            <p:cNvPr id="1081" name="Google Shape;1081;p36"/>
            <p:cNvSpPr/>
            <p:nvPr/>
          </p:nvSpPr>
          <p:spPr>
            <a:xfrm>
              <a:off x="2830813" y="1272713"/>
              <a:ext cx="692400" cy="692400"/>
            </a:xfrm>
            <a:prstGeom prst="ellipse">
              <a:avLst/>
            </a:prstGeom>
            <a:solidFill>
              <a:schemeClr val="accent1"/>
            </a:solidFill>
            <a:ln>
              <a:noFill/>
            </a:ln>
            <a:scene3d>
              <a:camera prst="orthographicFront"/>
              <a:lightRig rig="threePt" dir="t"/>
            </a:scene3d>
            <a:sp3d>
              <a:bevelT w="165100" prst="coolSlant"/>
            </a:sp3d>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1082" name="Google Shape;1082;p36"/>
            <p:cNvCxnSpPr/>
            <p:nvPr/>
          </p:nvCxnSpPr>
          <p:spPr>
            <a:xfrm rot="10800000" flipH="1">
              <a:off x="1265713" y="1535213"/>
              <a:ext cx="1666800" cy="1330500"/>
            </a:xfrm>
            <a:prstGeom prst="straightConnector1">
              <a:avLst/>
            </a:prstGeom>
            <a:noFill/>
            <a:ln w="19050" cap="flat" cmpd="sng">
              <a:solidFill>
                <a:schemeClr val="accent1"/>
              </a:solidFill>
              <a:prstDash val="solid"/>
              <a:round/>
              <a:headEnd type="none" w="med" len="med"/>
              <a:tailEnd type="none" w="med" len="med"/>
            </a:ln>
            <a:scene3d>
              <a:camera prst="orthographicFront"/>
              <a:lightRig rig="threePt" dir="t"/>
            </a:scene3d>
            <a:sp3d>
              <a:bevelT w="165100" prst="coolSlant"/>
            </a:sp3d>
          </p:spPr>
        </p:cxnSp>
        <p:sp>
          <p:nvSpPr>
            <p:cNvPr id="1083" name="Google Shape;1083;p36"/>
            <p:cNvSpPr/>
            <p:nvPr/>
          </p:nvSpPr>
          <p:spPr>
            <a:xfrm>
              <a:off x="2936425" y="1378325"/>
              <a:ext cx="481200" cy="481200"/>
            </a:xfrm>
            <a:prstGeom prst="ellipse">
              <a:avLst/>
            </a:prstGeom>
            <a:solidFill>
              <a:srgbClr val="FFFFFF"/>
            </a:solidFill>
            <a:ln>
              <a:noFill/>
            </a:ln>
            <a:scene3d>
              <a:camera prst="orthographicFront"/>
              <a:lightRig rig="threePt" dir="t"/>
            </a:scene3d>
            <a:sp3d>
              <a:bevelT w="165100" prst="coolSlant"/>
            </a:sp3d>
          </p:spPr>
          <p:txBody>
            <a:bodyPr spcFirstLastPara="1" wrap="square" lIns="0" tIns="91425" rIns="0" bIns="91425" anchor="ctr" anchorCtr="0">
              <a:noAutofit/>
            </a:bodyPr>
            <a:lstStyle/>
            <a:p>
              <a:pPr marL="0" lvl="0" indent="0" algn="ctr" rtl="0">
                <a:spcBef>
                  <a:spcPts val="0"/>
                </a:spcBef>
                <a:spcAft>
                  <a:spcPts val="0"/>
                </a:spcAft>
                <a:buNone/>
              </a:pPr>
              <a:r>
                <a:rPr lang="en" sz="2200">
                  <a:solidFill>
                    <a:schemeClr val="accent1"/>
                  </a:solidFill>
                  <a:latin typeface="Fira Sans Extra Condensed Medium"/>
                  <a:ea typeface="Fira Sans Extra Condensed Medium"/>
                  <a:cs typeface="Fira Sans Extra Condensed Medium"/>
                  <a:sym typeface="Fira Sans Extra Condensed Medium"/>
                </a:rPr>
                <a:t>01</a:t>
              </a:r>
              <a:endParaRPr sz="2200">
                <a:solidFill>
                  <a:schemeClr val="accent1"/>
                </a:solidFill>
                <a:latin typeface="Fira Sans Extra Condensed Medium"/>
                <a:ea typeface="Fira Sans Extra Condensed Medium"/>
                <a:cs typeface="Fira Sans Extra Condensed Medium"/>
                <a:sym typeface="Fira Sans Extra Condensed Medium"/>
              </a:endParaRPr>
            </a:p>
          </p:txBody>
        </p:sp>
      </p:grpSp>
      <p:grpSp>
        <p:nvGrpSpPr>
          <p:cNvPr id="1084" name="Google Shape;1084;p36"/>
          <p:cNvGrpSpPr/>
          <p:nvPr/>
        </p:nvGrpSpPr>
        <p:grpSpPr>
          <a:xfrm>
            <a:off x="1265713" y="2103638"/>
            <a:ext cx="5781856" cy="766800"/>
            <a:chOff x="1265713" y="2103638"/>
            <a:chExt cx="5213138" cy="766800"/>
          </a:xfrm>
        </p:grpSpPr>
        <p:sp>
          <p:nvSpPr>
            <p:cNvPr id="1071" name="Google Shape;1071;p36"/>
            <p:cNvSpPr/>
            <p:nvPr/>
          </p:nvSpPr>
          <p:spPr>
            <a:xfrm>
              <a:off x="3167150" y="2153150"/>
              <a:ext cx="3311700" cy="593400"/>
            </a:xfrm>
            <a:prstGeom prst="rect">
              <a:avLst/>
            </a:prstGeom>
            <a:solidFill>
              <a:schemeClr val="lt2"/>
            </a:solidFill>
            <a:ln>
              <a:noFill/>
            </a:ln>
            <a:scene3d>
              <a:camera prst="orthographicFront"/>
              <a:lightRig rig="threePt" dir="t"/>
            </a:scene3d>
            <a:sp3d>
              <a:bevelT w="165100" prst="coolSlant"/>
            </a:sp3d>
          </p:spPr>
          <p:txBody>
            <a:bodyPr spcFirstLastPara="1" wrap="square" lIns="548625" tIns="91425" rIns="182875" bIns="91425" anchor="ctr" anchorCtr="0">
              <a:noAutofit/>
            </a:bodyPr>
            <a:lstStyle/>
            <a:p>
              <a:pPr lvl="0" algn="ctr">
                <a:buClr>
                  <a:schemeClr val="dk1"/>
                </a:buClr>
                <a:buSzPts val="1100"/>
              </a:pPr>
              <a:r>
                <a:rPr lang="ar-SA" sz="1050" b="1" dirty="0"/>
                <a:t>إن المهمة الأساسية للأسواق المالية،هي تحويل فائض الأموال ممن لديهم الفائض،إلى من يحتاج إلى هذه الموارد وهي مهمة ليست سهلة لأن أحد شروطها أن تتم بكفاءة أو مايسمى بكفاءة التخصيص</a:t>
              </a:r>
              <a:endParaRPr sz="1050" b="1" dirty="0">
                <a:solidFill>
                  <a:schemeClr val="dk1"/>
                </a:solidFill>
                <a:latin typeface="Roboto"/>
                <a:ea typeface="Roboto"/>
                <a:cs typeface="Roboto"/>
                <a:sym typeface="Roboto"/>
              </a:endParaRPr>
            </a:p>
          </p:txBody>
        </p:sp>
        <p:sp>
          <p:nvSpPr>
            <p:cNvPr id="1085" name="Google Shape;1085;p36"/>
            <p:cNvSpPr/>
            <p:nvPr/>
          </p:nvSpPr>
          <p:spPr>
            <a:xfrm>
              <a:off x="2830813" y="2103638"/>
              <a:ext cx="692400" cy="692400"/>
            </a:xfrm>
            <a:prstGeom prst="ellipse">
              <a:avLst/>
            </a:prstGeom>
            <a:solidFill>
              <a:schemeClr val="accent2"/>
            </a:solidFill>
            <a:ln>
              <a:noFill/>
            </a:ln>
            <a:scene3d>
              <a:camera prst="orthographicFront"/>
              <a:lightRig rig="threePt" dir="t"/>
            </a:scene3d>
            <a:sp3d>
              <a:bevelT w="165100" prst="coolSlant"/>
            </a:sp3d>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1086" name="Google Shape;1086;p36"/>
            <p:cNvCxnSpPr>
              <a:endCxn id="1085" idx="2"/>
            </p:cNvCxnSpPr>
            <p:nvPr/>
          </p:nvCxnSpPr>
          <p:spPr>
            <a:xfrm rot="10800000" flipH="1">
              <a:off x="1265713" y="2449838"/>
              <a:ext cx="1565100" cy="420600"/>
            </a:xfrm>
            <a:prstGeom prst="straightConnector1">
              <a:avLst/>
            </a:prstGeom>
            <a:noFill/>
            <a:ln w="19050" cap="flat" cmpd="sng">
              <a:solidFill>
                <a:schemeClr val="accent2"/>
              </a:solidFill>
              <a:prstDash val="solid"/>
              <a:round/>
              <a:headEnd type="none" w="med" len="med"/>
              <a:tailEnd type="none" w="med" len="med"/>
            </a:ln>
            <a:scene3d>
              <a:camera prst="orthographicFront"/>
              <a:lightRig rig="threePt" dir="t"/>
            </a:scene3d>
            <a:sp3d>
              <a:bevelT w="165100" prst="coolSlant"/>
            </a:sp3d>
          </p:spPr>
        </p:cxnSp>
        <p:sp>
          <p:nvSpPr>
            <p:cNvPr id="1087" name="Google Shape;1087;p36"/>
            <p:cNvSpPr/>
            <p:nvPr/>
          </p:nvSpPr>
          <p:spPr>
            <a:xfrm>
              <a:off x="2936425" y="2209250"/>
              <a:ext cx="481200" cy="481200"/>
            </a:xfrm>
            <a:prstGeom prst="ellipse">
              <a:avLst/>
            </a:prstGeom>
            <a:solidFill>
              <a:srgbClr val="FFFFFF"/>
            </a:solidFill>
            <a:ln>
              <a:noFill/>
            </a:ln>
            <a:scene3d>
              <a:camera prst="orthographicFront"/>
              <a:lightRig rig="threePt" dir="t"/>
            </a:scene3d>
            <a:sp3d>
              <a:bevelT w="165100" prst="coolSlant"/>
            </a:sp3d>
          </p:spPr>
          <p:txBody>
            <a:bodyPr spcFirstLastPara="1" wrap="square" lIns="0" tIns="91425" rIns="0" bIns="91425" anchor="ctr" anchorCtr="0">
              <a:noAutofit/>
            </a:bodyPr>
            <a:lstStyle/>
            <a:p>
              <a:pPr marL="0" lvl="0" indent="0" algn="ctr" rtl="0">
                <a:spcBef>
                  <a:spcPts val="0"/>
                </a:spcBef>
                <a:spcAft>
                  <a:spcPts val="0"/>
                </a:spcAft>
                <a:buNone/>
              </a:pPr>
              <a:r>
                <a:rPr lang="en" sz="2200" dirty="0">
                  <a:solidFill>
                    <a:schemeClr val="accent2"/>
                  </a:solidFill>
                  <a:latin typeface="Fira Sans Extra Condensed Medium"/>
                  <a:ea typeface="Fira Sans Extra Condensed Medium"/>
                  <a:cs typeface="Fira Sans Extra Condensed Medium"/>
                  <a:sym typeface="Fira Sans Extra Condensed Medium"/>
                </a:rPr>
                <a:t>02</a:t>
              </a:r>
              <a:endParaRPr sz="2200" dirty="0">
                <a:solidFill>
                  <a:schemeClr val="accent2"/>
                </a:solidFill>
                <a:latin typeface="Fira Sans Extra Condensed Medium"/>
                <a:ea typeface="Fira Sans Extra Condensed Medium"/>
                <a:cs typeface="Fira Sans Extra Condensed Medium"/>
                <a:sym typeface="Fira Sans Extra Condensed Medium"/>
              </a:endParaRPr>
            </a:p>
          </p:txBody>
        </p:sp>
      </p:grpSp>
      <p:grpSp>
        <p:nvGrpSpPr>
          <p:cNvPr id="1088" name="Google Shape;1088;p36"/>
          <p:cNvGrpSpPr/>
          <p:nvPr/>
        </p:nvGrpSpPr>
        <p:grpSpPr>
          <a:xfrm>
            <a:off x="1265712" y="2870663"/>
            <a:ext cx="5781854" cy="789236"/>
            <a:chOff x="1265713" y="2870663"/>
            <a:chExt cx="5213137" cy="789236"/>
          </a:xfrm>
        </p:grpSpPr>
        <p:sp>
          <p:nvSpPr>
            <p:cNvPr id="1075" name="Google Shape;1075;p36"/>
            <p:cNvSpPr/>
            <p:nvPr/>
          </p:nvSpPr>
          <p:spPr>
            <a:xfrm>
              <a:off x="3167150" y="2873450"/>
              <a:ext cx="3311700" cy="786449"/>
            </a:xfrm>
            <a:prstGeom prst="rect">
              <a:avLst/>
            </a:prstGeom>
            <a:solidFill>
              <a:schemeClr val="lt2"/>
            </a:solidFill>
            <a:ln>
              <a:noFill/>
            </a:ln>
            <a:scene3d>
              <a:camera prst="orthographicFront"/>
              <a:lightRig rig="threePt" dir="t"/>
            </a:scene3d>
            <a:sp3d>
              <a:bevelT w="165100" prst="coolSlant"/>
            </a:sp3d>
          </p:spPr>
          <p:txBody>
            <a:bodyPr spcFirstLastPara="1" wrap="square" lIns="548625" tIns="91425" rIns="182875" bIns="91425" anchor="ctr" anchorCtr="0">
              <a:noAutofit/>
            </a:bodyPr>
            <a:lstStyle/>
            <a:p>
              <a:pPr lvl="0" algn="r">
                <a:buClr>
                  <a:schemeClr val="dk1"/>
                </a:buClr>
                <a:buSzPts val="1100"/>
              </a:pPr>
              <a:r>
                <a:rPr lang="ar-SA" sz="1050" b="1" dirty="0"/>
                <a:t>من المعروف أن الأسهم ليس لها تاريخ استحقاق كما أنه يمكن لحملة الأسهم إعادتها إلى الشركة المصدرة،كذلك بالنسبة للسندات برغم أن لها آجال استحقاق مختلفة،حيث أن السوق في هذه الحالة هي الملجأ الوحيد الذي يمكن للمستثمر من بيع أوراقه وتحويلها إلى نقدية</a:t>
              </a:r>
              <a:endParaRPr sz="1050" b="1" dirty="0">
                <a:solidFill>
                  <a:schemeClr val="dk1"/>
                </a:solidFill>
                <a:latin typeface="Roboto"/>
                <a:ea typeface="Roboto"/>
                <a:cs typeface="Roboto"/>
                <a:sym typeface="Roboto"/>
              </a:endParaRPr>
            </a:p>
          </p:txBody>
        </p:sp>
        <p:sp>
          <p:nvSpPr>
            <p:cNvPr id="1089" name="Google Shape;1089;p36"/>
            <p:cNvSpPr/>
            <p:nvPr/>
          </p:nvSpPr>
          <p:spPr>
            <a:xfrm>
              <a:off x="2830813" y="2934563"/>
              <a:ext cx="692400" cy="692400"/>
            </a:xfrm>
            <a:prstGeom prst="ellipse">
              <a:avLst/>
            </a:prstGeom>
            <a:solidFill>
              <a:schemeClr val="accent3"/>
            </a:solidFill>
            <a:ln>
              <a:noFill/>
            </a:ln>
            <a:scene3d>
              <a:camera prst="orthographicFront"/>
              <a:lightRig rig="threePt" dir="t"/>
            </a:scene3d>
            <a:sp3d>
              <a:bevelT w="165100" prst="coolSlant"/>
            </a:sp3d>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1090" name="Google Shape;1090;p36"/>
            <p:cNvCxnSpPr>
              <a:endCxn id="1089" idx="2"/>
            </p:cNvCxnSpPr>
            <p:nvPr/>
          </p:nvCxnSpPr>
          <p:spPr>
            <a:xfrm>
              <a:off x="1265713" y="2870663"/>
              <a:ext cx="1565100" cy="410100"/>
            </a:xfrm>
            <a:prstGeom prst="straightConnector1">
              <a:avLst/>
            </a:prstGeom>
            <a:noFill/>
            <a:ln w="19050" cap="flat" cmpd="sng">
              <a:solidFill>
                <a:schemeClr val="accent3"/>
              </a:solidFill>
              <a:prstDash val="solid"/>
              <a:round/>
              <a:headEnd type="none" w="med" len="med"/>
              <a:tailEnd type="none" w="med" len="med"/>
            </a:ln>
            <a:scene3d>
              <a:camera prst="orthographicFront"/>
              <a:lightRig rig="threePt" dir="t"/>
            </a:scene3d>
            <a:sp3d>
              <a:bevelT w="165100" prst="coolSlant"/>
            </a:sp3d>
          </p:spPr>
        </p:cxnSp>
        <p:sp>
          <p:nvSpPr>
            <p:cNvPr id="1091" name="Google Shape;1091;p36"/>
            <p:cNvSpPr/>
            <p:nvPr/>
          </p:nvSpPr>
          <p:spPr>
            <a:xfrm>
              <a:off x="2936425" y="3040175"/>
              <a:ext cx="481200" cy="481200"/>
            </a:xfrm>
            <a:prstGeom prst="ellipse">
              <a:avLst/>
            </a:prstGeom>
            <a:solidFill>
              <a:srgbClr val="FFFFFF"/>
            </a:solidFill>
            <a:ln>
              <a:noFill/>
            </a:ln>
            <a:scene3d>
              <a:camera prst="orthographicFront"/>
              <a:lightRig rig="threePt" dir="t"/>
            </a:scene3d>
            <a:sp3d>
              <a:bevelT w="165100" prst="coolSlant"/>
            </a:sp3d>
          </p:spPr>
          <p:txBody>
            <a:bodyPr spcFirstLastPara="1" wrap="square" lIns="0" tIns="91425" rIns="0" bIns="91425" anchor="ctr" anchorCtr="0">
              <a:noAutofit/>
            </a:bodyPr>
            <a:lstStyle/>
            <a:p>
              <a:pPr marL="0" lvl="0" indent="0" algn="ctr" rtl="0">
                <a:spcBef>
                  <a:spcPts val="0"/>
                </a:spcBef>
                <a:spcAft>
                  <a:spcPts val="0"/>
                </a:spcAft>
                <a:buNone/>
              </a:pPr>
              <a:r>
                <a:rPr lang="en" sz="2200">
                  <a:solidFill>
                    <a:schemeClr val="accent3"/>
                  </a:solidFill>
                  <a:latin typeface="Fira Sans Extra Condensed Medium"/>
                  <a:ea typeface="Fira Sans Extra Condensed Medium"/>
                  <a:cs typeface="Fira Sans Extra Condensed Medium"/>
                  <a:sym typeface="Fira Sans Extra Condensed Medium"/>
                </a:rPr>
                <a:t>03</a:t>
              </a:r>
              <a:endParaRPr sz="2200">
                <a:solidFill>
                  <a:schemeClr val="accent3"/>
                </a:solidFill>
                <a:latin typeface="Fira Sans Extra Condensed Medium"/>
                <a:ea typeface="Fira Sans Extra Condensed Medium"/>
                <a:cs typeface="Fira Sans Extra Condensed Medium"/>
                <a:sym typeface="Fira Sans Extra Condensed Medium"/>
              </a:endParaRPr>
            </a:p>
          </p:txBody>
        </p:sp>
      </p:grpSp>
      <p:grpSp>
        <p:nvGrpSpPr>
          <p:cNvPr id="1092" name="Google Shape;1092;p36"/>
          <p:cNvGrpSpPr/>
          <p:nvPr/>
        </p:nvGrpSpPr>
        <p:grpSpPr>
          <a:xfrm>
            <a:off x="1260913" y="2865488"/>
            <a:ext cx="5786651" cy="1730924"/>
            <a:chOff x="1260913" y="2865488"/>
            <a:chExt cx="5786651" cy="1730924"/>
          </a:xfrm>
        </p:grpSpPr>
        <p:sp>
          <p:nvSpPr>
            <p:cNvPr id="1079" name="Google Shape;1079;p36"/>
            <p:cNvSpPr/>
            <p:nvPr/>
          </p:nvSpPr>
          <p:spPr>
            <a:xfrm>
              <a:off x="3167149" y="3814999"/>
              <a:ext cx="3880415" cy="781413"/>
            </a:xfrm>
            <a:prstGeom prst="rect">
              <a:avLst/>
            </a:prstGeom>
            <a:solidFill>
              <a:schemeClr val="lt2"/>
            </a:solidFill>
            <a:ln>
              <a:noFill/>
            </a:ln>
            <a:scene3d>
              <a:camera prst="orthographicFront"/>
              <a:lightRig rig="threePt" dir="t"/>
            </a:scene3d>
            <a:sp3d>
              <a:bevelT w="165100" prst="coolSlant"/>
            </a:sp3d>
          </p:spPr>
          <p:txBody>
            <a:bodyPr spcFirstLastPara="1" wrap="square" lIns="548625" tIns="91425" rIns="182875" bIns="91425" anchor="ctr" anchorCtr="0">
              <a:noAutofit/>
            </a:bodyPr>
            <a:lstStyle/>
            <a:p>
              <a:pPr lvl="0" algn="r">
                <a:buClr>
                  <a:schemeClr val="dk1"/>
                </a:buClr>
                <a:buSzPts val="1100"/>
              </a:pPr>
              <a:r>
                <a:rPr lang="ar-SA" sz="1050" b="1" dirty="0"/>
                <a:t>السوق هو أهم مصدر للمعلومات عن الاستثمارات المتداولة وخاصة الأسعار والأحجام وكذا حركة التعامل ولا يقتصر على توفير المعلومات فقط بل يجب أن تستجيب بسرعة لأي تغييرات أو أحداث وهي تؤثر في أسعار الأسهم،وهذه الخاصية يطلق عليها بكفاءة السوق</a:t>
              </a:r>
              <a:endParaRPr sz="1050" b="1" dirty="0">
                <a:solidFill>
                  <a:schemeClr val="dk1"/>
                </a:solidFill>
                <a:latin typeface="Roboto"/>
                <a:ea typeface="Roboto"/>
                <a:cs typeface="Roboto"/>
                <a:sym typeface="Roboto"/>
              </a:endParaRPr>
            </a:p>
          </p:txBody>
        </p:sp>
        <p:sp>
          <p:nvSpPr>
            <p:cNvPr id="1093" name="Google Shape;1093;p36"/>
            <p:cNvSpPr/>
            <p:nvPr/>
          </p:nvSpPr>
          <p:spPr>
            <a:xfrm>
              <a:off x="2830813" y="3765488"/>
              <a:ext cx="692400" cy="692400"/>
            </a:xfrm>
            <a:prstGeom prst="ellipse">
              <a:avLst/>
            </a:prstGeom>
            <a:solidFill>
              <a:schemeClr val="accent5"/>
            </a:solidFill>
            <a:ln>
              <a:noFill/>
            </a:ln>
            <a:scene3d>
              <a:camera prst="orthographicFront"/>
              <a:lightRig rig="threePt" dir="t"/>
            </a:scene3d>
            <a:sp3d>
              <a:bevelT w="165100" prst="coolSlant"/>
            </a:sp3d>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1094" name="Google Shape;1094;p36"/>
            <p:cNvCxnSpPr>
              <a:endCxn id="1093" idx="2"/>
            </p:cNvCxnSpPr>
            <p:nvPr/>
          </p:nvCxnSpPr>
          <p:spPr>
            <a:xfrm>
              <a:off x="1260913" y="2865488"/>
              <a:ext cx="1569900" cy="1246200"/>
            </a:xfrm>
            <a:prstGeom prst="straightConnector1">
              <a:avLst/>
            </a:prstGeom>
            <a:noFill/>
            <a:ln w="19050" cap="flat" cmpd="sng">
              <a:solidFill>
                <a:schemeClr val="accent5"/>
              </a:solidFill>
              <a:prstDash val="solid"/>
              <a:round/>
              <a:headEnd type="none" w="med" len="med"/>
              <a:tailEnd type="none" w="med" len="med"/>
            </a:ln>
            <a:scene3d>
              <a:camera prst="orthographicFront"/>
              <a:lightRig rig="threePt" dir="t"/>
            </a:scene3d>
            <a:sp3d>
              <a:bevelT w="165100" prst="coolSlant"/>
            </a:sp3d>
          </p:spPr>
        </p:cxnSp>
        <p:sp>
          <p:nvSpPr>
            <p:cNvPr id="1095" name="Google Shape;1095;p36"/>
            <p:cNvSpPr/>
            <p:nvPr/>
          </p:nvSpPr>
          <p:spPr>
            <a:xfrm>
              <a:off x="2936425" y="3871100"/>
              <a:ext cx="481200" cy="481200"/>
            </a:xfrm>
            <a:prstGeom prst="ellipse">
              <a:avLst/>
            </a:prstGeom>
            <a:solidFill>
              <a:srgbClr val="FFFFFF"/>
            </a:solidFill>
            <a:ln>
              <a:noFill/>
            </a:ln>
            <a:scene3d>
              <a:camera prst="orthographicFront"/>
              <a:lightRig rig="threePt" dir="t"/>
            </a:scene3d>
            <a:sp3d>
              <a:bevelT w="165100" prst="coolSlant"/>
            </a:sp3d>
          </p:spPr>
          <p:txBody>
            <a:bodyPr spcFirstLastPara="1" wrap="square" lIns="0" tIns="91425" rIns="0" bIns="91425" anchor="ctr" anchorCtr="0">
              <a:noAutofit/>
            </a:bodyPr>
            <a:lstStyle/>
            <a:p>
              <a:pPr marL="0" lvl="0" indent="0" algn="ctr" rtl="0">
                <a:spcBef>
                  <a:spcPts val="0"/>
                </a:spcBef>
                <a:spcAft>
                  <a:spcPts val="0"/>
                </a:spcAft>
                <a:buNone/>
              </a:pPr>
              <a:r>
                <a:rPr lang="en" sz="2200" dirty="0">
                  <a:solidFill>
                    <a:schemeClr val="accent5"/>
                  </a:solidFill>
                  <a:latin typeface="Fira Sans Extra Condensed Medium"/>
                  <a:ea typeface="Fira Sans Extra Condensed Medium"/>
                  <a:cs typeface="Fira Sans Extra Condensed Medium"/>
                  <a:sym typeface="Fira Sans Extra Condensed Medium"/>
                </a:rPr>
                <a:t>04</a:t>
              </a:r>
              <a:endParaRPr sz="2200" dirty="0">
                <a:solidFill>
                  <a:schemeClr val="accent5"/>
                </a:solidFill>
                <a:latin typeface="Fira Sans Extra Condensed Medium"/>
                <a:ea typeface="Fira Sans Extra Condensed Medium"/>
                <a:cs typeface="Fira Sans Extra Condensed Medium"/>
                <a:sym typeface="Fira Sans Extra Condensed Medium"/>
              </a:endParaRPr>
            </a:p>
          </p:txBody>
        </p:sp>
      </p:grpSp>
      <p:grpSp>
        <p:nvGrpSpPr>
          <p:cNvPr id="1096" name="Google Shape;1096;p36"/>
          <p:cNvGrpSpPr/>
          <p:nvPr/>
        </p:nvGrpSpPr>
        <p:grpSpPr>
          <a:xfrm>
            <a:off x="457200" y="2059475"/>
            <a:ext cx="1611600" cy="1611600"/>
            <a:chOff x="457200" y="2059475"/>
            <a:chExt cx="1611600" cy="1611600"/>
          </a:xfrm>
        </p:grpSpPr>
        <p:sp>
          <p:nvSpPr>
            <p:cNvPr id="1097" name="Google Shape;1097;p36"/>
            <p:cNvSpPr/>
            <p:nvPr/>
          </p:nvSpPr>
          <p:spPr>
            <a:xfrm>
              <a:off x="457200" y="2059475"/>
              <a:ext cx="1611600" cy="1611600"/>
            </a:xfrm>
            <a:prstGeom prst="ellipse">
              <a:avLst/>
            </a:prstGeom>
            <a:solidFill>
              <a:schemeClr val="accent4"/>
            </a:solidFill>
            <a:ln>
              <a:noFill/>
            </a:ln>
            <a:scene3d>
              <a:camera prst="orthographicFront"/>
              <a:lightRig rig="threePt" dir="t"/>
            </a:scene3d>
            <a:sp3d>
              <a:bevelT w="165100" prst="coolSlant"/>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568513" y="2241875"/>
              <a:ext cx="1317912" cy="1246800"/>
            </a:xfrm>
            <a:prstGeom prst="ellipse">
              <a:avLst/>
            </a:prstGeom>
            <a:solidFill>
              <a:srgbClr val="FFFFFF"/>
            </a:solidFill>
            <a:ln>
              <a:noFill/>
            </a:ln>
            <a:scene3d>
              <a:camera prst="orthographicFront"/>
              <a:lightRig rig="threePt" dir="t"/>
            </a:scene3d>
            <a:sp3d>
              <a:bevelT w="165100" prst="coolSlant"/>
            </a:sp3d>
          </p:spPr>
          <p:txBody>
            <a:bodyPr spcFirstLastPara="1" wrap="square" lIns="91425" tIns="91425" rIns="91425" bIns="91425" anchor="ctr" anchorCtr="0">
              <a:noAutofit/>
            </a:bodyPr>
            <a:lstStyle/>
            <a:p>
              <a:pPr marL="0" lvl="0" indent="0" algn="ctr" rtl="1">
                <a:spcBef>
                  <a:spcPts val="0"/>
                </a:spcBef>
                <a:spcAft>
                  <a:spcPts val="0"/>
                </a:spcAft>
                <a:buNone/>
              </a:pPr>
              <a:r>
                <a:rPr lang="ar-DZ" sz="1800" b="1" dirty="0" smtClean="0">
                  <a:solidFill>
                    <a:schemeClr val="accent4"/>
                  </a:solidFill>
                  <a:latin typeface="Arial" panose="020B0604020202020204" pitchFamily="34" charset="0"/>
                  <a:ea typeface="Fira Sans Extra Condensed Medium"/>
                  <a:cs typeface="Arial" panose="020B0604020202020204" pitchFamily="34" charset="0"/>
                  <a:sym typeface="Fira Sans Extra Condensed Medium"/>
                </a:rPr>
                <a:t>خصائصها</a:t>
              </a:r>
              <a:endParaRPr sz="1800" b="1" dirty="0">
                <a:solidFill>
                  <a:schemeClr val="accent4"/>
                </a:solidFill>
                <a:latin typeface="Arial" panose="020B0604020202020204" pitchFamily="34" charset="0"/>
                <a:ea typeface="Fira Sans Extra Condensed Medium"/>
                <a:cs typeface="Arial" panose="020B0604020202020204" pitchFamily="34" charset="0"/>
                <a:sym typeface="Fira Sans Extra Condensed Medium"/>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96"/>
                                        </p:tgtEl>
                                        <p:attrNameLst>
                                          <p:attrName>style.visibility</p:attrName>
                                        </p:attrNameLst>
                                      </p:cBhvr>
                                      <p:to>
                                        <p:strVal val="visible"/>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1080"/>
                                        </p:tgtEl>
                                        <p:attrNameLst>
                                          <p:attrName>style.visibility</p:attrName>
                                        </p:attrNameLst>
                                      </p:cBhvr>
                                      <p:to>
                                        <p:strVal val="visible"/>
                                      </p:to>
                                    </p:set>
                                    <p:animEffect transition="in" filter="checkerboard(across)">
                                      <p:cBhvr>
                                        <p:cTn id="10" dur="500"/>
                                        <p:tgtEl>
                                          <p:spTgt spid="1080"/>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1084"/>
                                        </p:tgtEl>
                                        <p:attrNameLst>
                                          <p:attrName>style.visibility</p:attrName>
                                        </p:attrNameLst>
                                      </p:cBhvr>
                                      <p:to>
                                        <p:strVal val="visible"/>
                                      </p:to>
                                    </p:set>
                                    <p:animEffect transition="in" filter="checkerboard(across)">
                                      <p:cBhvr>
                                        <p:cTn id="14" dur="500"/>
                                        <p:tgtEl>
                                          <p:spTgt spid="1084"/>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1088"/>
                                        </p:tgtEl>
                                        <p:attrNameLst>
                                          <p:attrName>style.visibility</p:attrName>
                                        </p:attrNameLst>
                                      </p:cBhvr>
                                      <p:to>
                                        <p:strVal val="visible"/>
                                      </p:to>
                                    </p:set>
                                    <p:animEffect transition="in" filter="checkerboard(across)">
                                      <p:cBhvr>
                                        <p:cTn id="18" dur="500"/>
                                        <p:tgtEl>
                                          <p:spTgt spid="1088"/>
                                        </p:tgtEl>
                                      </p:cBhvr>
                                    </p:animEffect>
                                  </p:childTnLst>
                                </p:cTn>
                              </p:par>
                            </p:childTnLst>
                          </p:cTn>
                        </p:par>
                        <p:par>
                          <p:cTn id="19" fill="hold">
                            <p:stCondLst>
                              <p:cond delay="1500"/>
                            </p:stCondLst>
                            <p:childTnLst>
                              <p:par>
                                <p:cTn id="20" presetID="5" presetClass="entr" presetSubtype="10" fill="hold" nodeType="afterEffect">
                                  <p:stCondLst>
                                    <p:cond delay="0"/>
                                  </p:stCondLst>
                                  <p:childTnLst>
                                    <p:set>
                                      <p:cBhvr>
                                        <p:cTn id="21" dur="1" fill="hold">
                                          <p:stCondLst>
                                            <p:cond delay="0"/>
                                          </p:stCondLst>
                                        </p:cTn>
                                        <p:tgtEl>
                                          <p:spTgt spid="1092"/>
                                        </p:tgtEl>
                                        <p:attrNameLst>
                                          <p:attrName>style.visibility</p:attrName>
                                        </p:attrNameLst>
                                      </p:cBhvr>
                                      <p:to>
                                        <p:strVal val="visible"/>
                                      </p:to>
                                    </p:set>
                                    <p:animEffect transition="in" filter="checkerboard(across)">
                                      <p:cBhvr>
                                        <p:cTn id="22" dur="500"/>
                                        <p:tgtEl>
                                          <p:spTgt spid="1092"/>
                                        </p:tgtEl>
                                      </p:cBhvr>
                                    </p:animEffec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Shape 1340"/>
        <p:cNvGrpSpPr/>
        <p:nvPr/>
      </p:nvGrpSpPr>
      <p:grpSpPr>
        <a:xfrm>
          <a:off x="0" y="0"/>
          <a:ext cx="0" cy="0"/>
          <a:chOff x="0" y="0"/>
          <a:chExt cx="0" cy="0"/>
        </a:xfrm>
      </p:grpSpPr>
      <p:grpSp>
        <p:nvGrpSpPr>
          <p:cNvPr id="16" name="Group 15"/>
          <p:cNvGrpSpPr/>
          <p:nvPr/>
        </p:nvGrpSpPr>
        <p:grpSpPr>
          <a:xfrm>
            <a:off x="457188" y="1323649"/>
            <a:ext cx="8229615" cy="3025328"/>
            <a:chOff x="457188" y="1323649"/>
            <a:chExt cx="8229615" cy="3025328"/>
          </a:xfrm>
        </p:grpSpPr>
        <p:grpSp>
          <p:nvGrpSpPr>
            <p:cNvPr id="7" name="Group 6"/>
            <p:cNvGrpSpPr/>
            <p:nvPr/>
          </p:nvGrpSpPr>
          <p:grpSpPr>
            <a:xfrm>
              <a:off x="457188" y="1323649"/>
              <a:ext cx="2135752" cy="3025328"/>
              <a:chOff x="457188" y="1323649"/>
              <a:chExt cx="2135752" cy="3025328"/>
            </a:xfrm>
          </p:grpSpPr>
          <p:grpSp>
            <p:nvGrpSpPr>
              <p:cNvPr id="1366" name="Google Shape;1366;p42"/>
              <p:cNvGrpSpPr/>
              <p:nvPr/>
            </p:nvGrpSpPr>
            <p:grpSpPr>
              <a:xfrm>
                <a:off x="457188" y="1323649"/>
                <a:ext cx="2135752" cy="849359"/>
                <a:chOff x="727913" y="1249163"/>
                <a:chExt cx="2135752" cy="849359"/>
              </a:xfrm>
            </p:grpSpPr>
            <p:sp>
              <p:nvSpPr>
                <p:cNvPr id="1367" name="Google Shape;1367;p42"/>
                <p:cNvSpPr txBox="1"/>
                <p:nvPr/>
              </p:nvSpPr>
              <p:spPr>
                <a:xfrm>
                  <a:off x="727924" y="1596022"/>
                  <a:ext cx="2135741" cy="502500"/>
                </a:xfrm>
                <a:prstGeom prst="rect">
                  <a:avLst/>
                </a:prstGeom>
                <a:noFill/>
                <a:ln>
                  <a:noFill/>
                </a:ln>
              </p:spPr>
              <p:txBody>
                <a:bodyPr spcFirstLastPara="1" wrap="square" lIns="91425" tIns="91425" rIns="91425" bIns="91425" anchor="ctr" anchorCtr="0">
                  <a:noAutofit/>
                </a:bodyPr>
                <a:lstStyle/>
                <a:p>
                  <a:pPr lvl="0" algn="ctr" rtl="1"/>
                  <a:r>
                    <a:rPr lang="ar-SA" sz="1200" b="1" dirty="0"/>
                    <a:t>تشمل الجهات الحكومية المسؤولة عن تنظيم الأسواق المالية مثل هيئة السوق المالية في بعض الدول</a:t>
                  </a:r>
                  <a:endParaRPr sz="1200" b="1" dirty="0">
                    <a:latin typeface="Roboto"/>
                    <a:ea typeface="Roboto"/>
                    <a:cs typeface="Roboto"/>
                    <a:sym typeface="Roboto"/>
                  </a:endParaRPr>
                </a:p>
              </p:txBody>
            </p:sp>
            <p:sp>
              <p:nvSpPr>
                <p:cNvPr id="1368" name="Google Shape;1368;p42"/>
                <p:cNvSpPr txBox="1"/>
                <p:nvPr/>
              </p:nvSpPr>
              <p:spPr>
                <a:xfrm>
                  <a:off x="727913" y="1249163"/>
                  <a:ext cx="1884600" cy="429600"/>
                </a:xfrm>
                <a:prstGeom prst="rect">
                  <a:avLst/>
                </a:prstGeom>
                <a:noFill/>
                <a:ln>
                  <a:noFill/>
                </a:ln>
              </p:spPr>
              <p:txBody>
                <a:bodyPr spcFirstLastPara="1" wrap="square" lIns="91425" tIns="91425" rIns="91425" bIns="91425" anchor="ctr" anchorCtr="0">
                  <a:noAutofit/>
                </a:bodyPr>
                <a:lstStyle/>
                <a:p>
                  <a:pPr lvl="0" algn="r" rtl="1"/>
                  <a:r>
                    <a:rPr lang="ar-SA" sz="1800" b="1" dirty="0">
                      <a:solidFill>
                        <a:schemeClr val="accent2">
                          <a:lumMod val="50000"/>
                        </a:schemeClr>
                      </a:solidFill>
                    </a:rPr>
                    <a:t>الهيئة التنظيمية</a:t>
                  </a:r>
                  <a:endParaRPr sz="1700" dirty="0">
                    <a:solidFill>
                      <a:schemeClr val="accent2">
                        <a:lumMod val="50000"/>
                      </a:schemeClr>
                    </a:solidFill>
                    <a:latin typeface="Fira Sans Extra Condensed Medium"/>
                    <a:ea typeface="Fira Sans Extra Condensed Medium"/>
                    <a:cs typeface="Fira Sans Extra Condensed Medium"/>
                    <a:sym typeface="Fira Sans Extra Condensed Medium"/>
                  </a:endParaRPr>
                </a:p>
              </p:txBody>
            </p:sp>
          </p:grpSp>
          <p:grpSp>
            <p:nvGrpSpPr>
              <p:cNvPr id="1369" name="Google Shape;1369;p42"/>
              <p:cNvGrpSpPr/>
              <p:nvPr/>
            </p:nvGrpSpPr>
            <p:grpSpPr>
              <a:xfrm>
                <a:off x="457188" y="2415136"/>
                <a:ext cx="1884613" cy="849328"/>
                <a:chOff x="727913" y="2323850"/>
                <a:chExt cx="1884613" cy="849328"/>
              </a:xfrm>
            </p:grpSpPr>
            <p:sp>
              <p:nvSpPr>
                <p:cNvPr id="1370" name="Google Shape;1370;p42"/>
                <p:cNvSpPr txBox="1"/>
                <p:nvPr/>
              </p:nvSpPr>
              <p:spPr>
                <a:xfrm>
                  <a:off x="727913" y="2323850"/>
                  <a:ext cx="1884600" cy="429600"/>
                </a:xfrm>
                <a:prstGeom prst="rect">
                  <a:avLst/>
                </a:prstGeom>
                <a:noFill/>
                <a:ln>
                  <a:noFill/>
                </a:ln>
              </p:spPr>
              <p:txBody>
                <a:bodyPr spcFirstLastPara="1" wrap="square" lIns="91425" tIns="91425" rIns="91425" bIns="91425" anchor="ctr" anchorCtr="0">
                  <a:noAutofit/>
                </a:bodyPr>
                <a:lstStyle/>
                <a:p>
                  <a:pPr lvl="0" algn="r" rtl="1"/>
                  <a:r>
                    <a:rPr lang="ar-SA" sz="1800" b="1" dirty="0">
                      <a:solidFill>
                        <a:schemeClr val="accent1">
                          <a:lumMod val="50000"/>
                        </a:schemeClr>
                      </a:solidFill>
                    </a:rPr>
                    <a:t>الأسواق المالية</a:t>
                  </a:r>
                  <a:endParaRPr sz="1700" dirty="0">
                    <a:solidFill>
                      <a:schemeClr val="accent1">
                        <a:lumMod val="50000"/>
                      </a:schemeClr>
                    </a:solidFill>
                    <a:latin typeface="Fira Sans Extra Condensed Medium"/>
                    <a:ea typeface="Fira Sans Extra Condensed Medium"/>
                    <a:cs typeface="Fira Sans Extra Condensed Medium"/>
                    <a:sym typeface="Fira Sans Extra Condensed Medium"/>
                  </a:endParaRPr>
                </a:p>
              </p:txBody>
            </p:sp>
            <p:sp>
              <p:nvSpPr>
                <p:cNvPr id="1371" name="Google Shape;1371;p42"/>
                <p:cNvSpPr txBox="1"/>
                <p:nvPr/>
              </p:nvSpPr>
              <p:spPr>
                <a:xfrm>
                  <a:off x="727925" y="2670678"/>
                  <a:ext cx="1884600" cy="502500"/>
                </a:xfrm>
                <a:prstGeom prst="rect">
                  <a:avLst/>
                </a:prstGeom>
                <a:noFill/>
                <a:ln>
                  <a:noFill/>
                </a:ln>
              </p:spPr>
              <p:txBody>
                <a:bodyPr spcFirstLastPara="1" wrap="square" lIns="91425" tIns="91425" rIns="91425" bIns="91425" anchor="ctr" anchorCtr="0">
                  <a:noAutofit/>
                </a:bodyPr>
                <a:lstStyle/>
                <a:p>
                  <a:pPr lvl="0" algn="ctr" rtl="1"/>
                  <a:r>
                    <a:rPr lang="ar-SA" sz="1200" b="1" dirty="0"/>
                    <a:t>يمكن أن تكون أسواق الأسهم، السندات، أو السلع. كل سوق له قواعده الخاصة</a:t>
                  </a:r>
                  <a:r>
                    <a:rPr lang="en-US" sz="1200" b="1" dirty="0"/>
                    <a:t>.</a:t>
                  </a:r>
                </a:p>
              </p:txBody>
            </p:sp>
          </p:grpSp>
          <p:grpSp>
            <p:nvGrpSpPr>
              <p:cNvPr id="1378" name="Google Shape;1378;p42"/>
              <p:cNvGrpSpPr/>
              <p:nvPr/>
            </p:nvGrpSpPr>
            <p:grpSpPr>
              <a:xfrm>
                <a:off x="457188" y="3499649"/>
                <a:ext cx="1884613" cy="849328"/>
                <a:chOff x="727913" y="3501363"/>
                <a:chExt cx="1884613" cy="849328"/>
              </a:xfrm>
            </p:grpSpPr>
            <p:sp>
              <p:nvSpPr>
                <p:cNvPr id="1379" name="Google Shape;1379;p42"/>
                <p:cNvSpPr txBox="1"/>
                <p:nvPr/>
              </p:nvSpPr>
              <p:spPr>
                <a:xfrm>
                  <a:off x="727913" y="3501363"/>
                  <a:ext cx="1884600" cy="429600"/>
                </a:xfrm>
                <a:prstGeom prst="rect">
                  <a:avLst/>
                </a:prstGeom>
                <a:noFill/>
                <a:ln>
                  <a:noFill/>
                </a:ln>
              </p:spPr>
              <p:txBody>
                <a:bodyPr spcFirstLastPara="1" wrap="square" lIns="91425" tIns="91425" rIns="91425" bIns="91425" anchor="ctr" anchorCtr="0">
                  <a:noAutofit/>
                </a:bodyPr>
                <a:lstStyle/>
                <a:p>
                  <a:pPr lvl="0" algn="r" rtl="1"/>
                  <a:r>
                    <a:rPr lang="ar-SA" sz="1800" b="1" dirty="0">
                      <a:solidFill>
                        <a:schemeClr val="accent1">
                          <a:lumMod val="75000"/>
                        </a:schemeClr>
                      </a:solidFill>
                    </a:rPr>
                    <a:t>الوسطاء الماليون</a:t>
                  </a:r>
                  <a:endParaRPr sz="1700" dirty="0">
                    <a:solidFill>
                      <a:schemeClr val="accent1">
                        <a:lumMod val="75000"/>
                      </a:schemeClr>
                    </a:solidFill>
                    <a:latin typeface="Fira Sans Extra Condensed Medium"/>
                    <a:ea typeface="Fira Sans Extra Condensed Medium"/>
                    <a:cs typeface="Fira Sans Extra Condensed Medium"/>
                    <a:sym typeface="Fira Sans Extra Condensed Medium"/>
                  </a:endParaRPr>
                </a:p>
              </p:txBody>
            </p:sp>
            <p:sp>
              <p:nvSpPr>
                <p:cNvPr id="1380" name="Google Shape;1380;p42"/>
                <p:cNvSpPr txBox="1"/>
                <p:nvPr/>
              </p:nvSpPr>
              <p:spPr>
                <a:xfrm>
                  <a:off x="727925" y="3848190"/>
                  <a:ext cx="1884600" cy="502500"/>
                </a:xfrm>
                <a:prstGeom prst="rect">
                  <a:avLst/>
                </a:prstGeom>
                <a:noFill/>
                <a:ln>
                  <a:noFill/>
                </a:ln>
              </p:spPr>
              <p:txBody>
                <a:bodyPr spcFirstLastPara="1" wrap="square" lIns="91425" tIns="91425" rIns="91425" bIns="91425" anchor="ctr" anchorCtr="0">
                  <a:noAutofit/>
                </a:bodyPr>
                <a:lstStyle/>
                <a:p>
                  <a:pPr lvl="0" algn="ctr" rtl="1"/>
                  <a:r>
                    <a:rPr lang="ar-SA" sz="1200" b="1" dirty="0"/>
                    <a:t>مثل شركات الوساطة التي تسهل عمليات الشراء والبيع بين المستثمرين</a:t>
                  </a:r>
                  <a:endParaRPr sz="1200" b="1" dirty="0">
                    <a:latin typeface="Roboto"/>
                    <a:ea typeface="Roboto"/>
                    <a:cs typeface="Roboto"/>
                    <a:sym typeface="Roboto"/>
                  </a:endParaRPr>
                </a:p>
              </p:txBody>
            </p:sp>
          </p:grpSp>
        </p:grpSp>
        <p:grpSp>
          <p:nvGrpSpPr>
            <p:cNvPr id="6" name="Group 5"/>
            <p:cNvGrpSpPr/>
            <p:nvPr/>
          </p:nvGrpSpPr>
          <p:grpSpPr>
            <a:xfrm>
              <a:off x="6781650" y="1323649"/>
              <a:ext cx="1905153" cy="3025328"/>
              <a:chOff x="6781650" y="1323649"/>
              <a:chExt cx="1905153" cy="3025328"/>
            </a:xfrm>
          </p:grpSpPr>
          <p:grpSp>
            <p:nvGrpSpPr>
              <p:cNvPr id="1372" name="Google Shape;1372;p42"/>
              <p:cNvGrpSpPr/>
              <p:nvPr/>
            </p:nvGrpSpPr>
            <p:grpSpPr>
              <a:xfrm>
                <a:off x="6781650" y="1323649"/>
                <a:ext cx="1884603" cy="849359"/>
                <a:chOff x="6558050" y="1249163"/>
                <a:chExt cx="1884603" cy="849359"/>
              </a:xfrm>
            </p:grpSpPr>
            <p:sp>
              <p:nvSpPr>
                <p:cNvPr id="1373" name="Google Shape;1373;p42"/>
                <p:cNvSpPr txBox="1"/>
                <p:nvPr/>
              </p:nvSpPr>
              <p:spPr>
                <a:xfrm>
                  <a:off x="6558053" y="1596022"/>
                  <a:ext cx="1884600" cy="502500"/>
                </a:xfrm>
                <a:prstGeom prst="rect">
                  <a:avLst/>
                </a:prstGeom>
                <a:noFill/>
                <a:ln>
                  <a:noFill/>
                </a:ln>
              </p:spPr>
              <p:txBody>
                <a:bodyPr spcFirstLastPara="1" wrap="square" lIns="91425" tIns="91425" rIns="91425" bIns="91425" anchor="ctr" anchorCtr="0">
                  <a:noAutofit/>
                </a:bodyPr>
                <a:lstStyle/>
                <a:p>
                  <a:pPr lvl="0" algn="ctr" rtl="1"/>
                  <a:r>
                    <a:rPr lang="ar-SA" sz="1200" b="1" dirty="0"/>
                    <a:t>الأفراد أو المؤسسات الذين يتداولون في البورصة</a:t>
                  </a:r>
                  <a:endParaRPr sz="1200" b="1" dirty="0">
                    <a:latin typeface="Roboto"/>
                    <a:ea typeface="Roboto"/>
                    <a:cs typeface="Roboto"/>
                    <a:sym typeface="Roboto"/>
                  </a:endParaRPr>
                </a:p>
              </p:txBody>
            </p:sp>
            <p:sp>
              <p:nvSpPr>
                <p:cNvPr id="1374" name="Google Shape;1374;p42"/>
                <p:cNvSpPr txBox="1"/>
                <p:nvPr/>
              </p:nvSpPr>
              <p:spPr>
                <a:xfrm>
                  <a:off x="6558050" y="1249163"/>
                  <a:ext cx="1884600" cy="429600"/>
                </a:xfrm>
                <a:prstGeom prst="rect">
                  <a:avLst/>
                </a:prstGeom>
                <a:noFill/>
                <a:ln>
                  <a:noFill/>
                </a:ln>
              </p:spPr>
              <p:txBody>
                <a:bodyPr spcFirstLastPara="1" wrap="square" lIns="91425" tIns="91425" rIns="91425" bIns="91425" anchor="ctr" anchorCtr="0">
                  <a:noAutofit/>
                </a:bodyPr>
                <a:lstStyle/>
                <a:p>
                  <a:pPr lvl="0" algn="r" rtl="1"/>
                  <a:r>
                    <a:rPr lang="ar-SA" sz="1800" b="1" dirty="0">
                      <a:solidFill>
                        <a:schemeClr val="accent6">
                          <a:lumMod val="75000"/>
                        </a:schemeClr>
                      </a:solidFill>
                    </a:rPr>
                    <a:t>المستثمرون</a:t>
                  </a:r>
                  <a:endParaRPr sz="1700" dirty="0">
                    <a:solidFill>
                      <a:schemeClr val="accent6">
                        <a:lumMod val="75000"/>
                      </a:schemeClr>
                    </a:solidFill>
                    <a:latin typeface="Fira Sans Extra Condensed Medium"/>
                    <a:ea typeface="Fira Sans Extra Condensed Medium"/>
                    <a:cs typeface="Fira Sans Extra Condensed Medium"/>
                    <a:sym typeface="Fira Sans Extra Condensed Medium"/>
                  </a:endParaRPr>
                </a:p>
              </p:txBody>
            </p:sp>
          </p:grpSp>
          <p:grpSp>
            <p:nvGrpSpPr>
              <p:cNvPr id="1375" name="Google Shape;1375;p42"/>
              <p:cNvGrpSpPr/>
              <p:nvPr/>
            </p:nvGrpSpPr>
            <p:grpSpPr>
              <a:xfrm>
                <a:off x="6802200" y="2415136"/>
                <a:ext cx="1884603" cy="849328"/>
                <a:chOff x="6558050" y="2323850"/>
                <a:chExt cx="1884603" cy="849328"/>
              </a:xfrm>
            </p:grpSpPr>
            <p:sp>
              <p:nvSpPr>
                <p:cNvPr id="1376" name="Google Shape;1376;p42"/>
                <p:cNvSpPr txBox="1"/>
                <p:nvPr/>
              </p:nvSpPr>
              <p:spPr>
                <a:xfrm>
                  <a:off x="6558050" y="2323850"/>
                  <a:ext cx="1884600" cy="429600"/>
                </a:xfrm>
                <a:prstGeom prst="rect">
                  <a:avLst/>
                </a:prstGeom>
                <a:noFill/>
                <a:ln>
                  <a:noFill/>
                </a:ln>
              </p:spPr>
              <p:txBody>
                <a:bodyPr spcFirstLastPara="1" wrap="square" lIns="91425" tIns="91425" rIns="91425" bIns="91425" anchor="ctr" anchorCtr="0">
                  <a:noAutofit/>
                </a:bodyPr>
                <a:lstStyle/>
                <a:p>
                  <a:pPr lvl="0" algn="r" rtl="1"/>
                  <a:r>
                    <a:rPr lang="ar-SA" sz="1800" b="1" dirty="0">
                      <a:solidFill>
                        <a:schemeClr val="accent5"/>
                      </a:solidFill>
                    </a:rPr>
                    <a:t>أنظمة التداول</a:t>
                  </a:r>
                  <a:endParaRPr sz="1700" dirty="0">
                    <a:solidFill>
                      <a:schemeClr val="accent5"/>
                    </a:solidFill>
                    <a:latin typeface="Fira Sans Extra Condensed Medium"/>
                    <a:ea typeface="Fira Sans Extra Condensed Medium"/>
                    <a:cs typeface="Fira Sans Extra Condensed Medium"/>
                    <a:sym typeface="Fira Sans Extra Condensed Medium"/>
                  </a:endParaRPr>
                </a:p>
              </p:txBody>
            </p:sp>
            <p:sp>
              <p:nvSpPr>
                <p:cNvPr id="1377" name="Google Shape;1377;p42"/>
                <p:cNvSpPr txBox="1"/>
                <p:nvPr/>
              </p:nvSpPr>
              <p:spPr>
                <a:xfrm>
                  <a:off x="6558053" y="2670678"/>
                  <a:ext cx="1884600" cy="502500"/>
                </a:xfrm>
                <a:prstGeom prst="rect">
                  <a:avLst/>
                </a:prstGeom>
                <a:noFill/>
                <a:ln>
                  <a:noFill/>
                </a:ln>
              </p:spPr>
              <p:txBody>
                <a:bodyPr spcFirstLastPara="1" wrap="square" lIns="91425" tIns="91425" rIns="91425" bIns="91425" anchor="ctr" anchorCtr="0">
                  <a:noAutofit/>
                </a:bodyPr>
                <a:lstStyle/>
                <a:p>
                  <a:pPr lvl="0" algn="ctr" rtl="1"/>
                  <a:r>
                    <a:rPr lang="ar-SA" sz="1200" b="1" dirty="0"/>
                    <a:t>تشمل البرمجيات والتكنولوجيا المستخدمة لتسهيل العمليات التجارية</a:t>
                  </a:r>
                  <a:endParaRPr sz="1200" b="1" dirty="0">
                    <a:latin typeface="Roboto"/>
                    <a:ea typeface="Roboto"/>
                    <a:cs typeface="Roboto"/>
                    <a:sym typeface="Roboto"/>
                  </a:endParaRPr>
                </a:p>
              </p:txBody>
            </p:sp>
          </p:grpSp>
          <p:grpSp>
            <p:nvGrpSpPr>
              <p:cNvPr id="1381" name="Google Shape;1381;p42"/>
              <p:cNvGrpSpPr/>
              <p:nvPr/>
            </p:nvGrpSpPr>
            <p:grpSpPr>
              <a:xfrm>
                <a:off x="6802200" y="3499649"/>
                <a:ext cx="1884603" cy="849328"/>
                <a:chOff x="6558050" y="3501363"/>
                <a:chExt cx="1884603" cy="849328"/>
              </a:xfrm>
            </p:grpSpPr>
            <p:sp>
              <p:nvSpPr>
                <p:cNvPr id="1382" name="Google Shape;1382;p42"/>
                <p:cNvSpPr txBox="1"/>
                <p:nvPr/>
              </p:nvSpPr>
              <p:spPr>
                <a:xfrm>
                  <a:off x="6558050" y="3501363"/>
                  <a:ext cx="1884600" cy="429600"/>
                </a:xfrm>
                <a:prstGeom prst="rect">
                  <a:avLst/>
                </a:prstGeom>
                <a:noFill/>
                <a:ln>
                  <a:noFill/>
                </a:ln>
              </p:spPr>
              <p:txBody>
                <a:bodyPr spcFirstLastPara="1" wrap="square" lIns="91425" tIns="91425" rIns="91425" bIns="91425" anchor="ctr" anchorCtr="0">
                  <a:noAutofit/>
                </a:bodyPr>
                <a:lstStyle/>
                <a:p>
                  <a:pPr lvl="0" algn="r" rtl="1"/>
                  <a:r>
                    <a:rPr lang="ar-SA" sz="1800" b="1" dirty="0">
                      <a:solidFill>
                        <a:schemeClr val="accent4"/>
                      </a:solidFill>
                    </a:rPr>
                    <a:t>المؤشرات المالية</a:t>
                  </a:r>
                  <a:endParaRPr sz="1700" dirty="0">
                    <a:solidFill>
                      <a:schemeClr val="accent4"/>
                    </a:solidFill>
                    <a:latin typeface="Fira Sans Extra Condensed Medium"/>
                    <a:ea typeface="Fira Sans Extra Condensed Medium"/>
                    <a:cs typeface="Fira Sans Extra Condensed Medium"/>
                    <a:sym typeface="Fira Sans Extra Condensed Medium"/>
                  </a:endParaRPr>
                </a:p>
              </p:txBody>
            </p:sp>
            <p:sp>
              <p:nvSpPr>
                <p:cNvPr id="1383" name="Google Shape;1383;p42"/>
                <p:cNvSpPr txBox="1"/>
                <p:nvPr/>
              </p:nvSpPr>
              <p:spPr>
                <a:xfrm>
                  <a:off x="6558053" y="3848190"/>
                  <a:ext cx="1884600" cy="502500"/>
                </a:xfrm>
                <a:prstGeom prst="rect">
                  <a:avLst/>
                </a:prstGeom>
                <a:noFill/>
                <a:ln>
                  <a:noFill/>
                </a:ln>
              </p:spPr>
              <p:txBody>
                <a:bodyPr spcFirstLastPara="1" wrap="square" lIns="91425" tIns="91425" rIns="91425" bIns="91425" anchor="ctr" anchorCtr="0">
                  <a:noAutofit/>
                </a:bodyPr>
                <a:lstStyle/>
                <a:p>
                  <a:pPr lvl="0" algn="ctr" rtl="1"/>
                  <a:r>
                    <a:rPr lang="ar-SA" sz="1200" b="1" dirty="0"/>
                    <a:t>مثل مؤشر داو جونز أو مؤشر</a:t>
                  </a:r>
                  <a:r>
                    <a:rPr lang="en-US" sz="1200" b="1" dirty="0"/>
                    <a:t> S&amp;P 500</a:t>
                  </a:r>
                  <a:r>
                    <a:rPr lang="ar-SA" sz="1200" b="1" dirty="0"/>
                    <a:t>، التي تعكس أداء السوق</a:t>
                  </a:r>
                  <a:endParaRPr sz="1200" b="1" dirty="0">
                    <a:latin typeface="Roboto"/>
                    <a:ea typeface="Roboto"/>
                    <a:cs typeface="Roboto"/>
                    <a:sym typeface="Roboto"/>
                  </a:endParaRPr>
                </a:p>
              </p:txBody>
            </p:sp>
          </p:grpSp>
        </p:grpSp>
      </p:grpSp>
      <p:sp>
        <p:nvSpPr>
          <p:cNvPr id="1384" name="Google Shape;1384;p42"/>
          <p:cNvSpPr txBox="1">
            <a:spLocks noGrp="1"/>
          </p:cNvSpPr>
          <p:nvPr>
            <p:ph type="title"/>
          </p:nvPr>
        </p:nvSpPr>
        <p:spPr>
          <a:xfrm>
            <a:off x="457200" y="410725"/>
            <a:ext cx="82296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sz="4000" b="1" dirty="0" smtClean="0">
                <a:solidFill>
                  <a:srgbClr val="FF0000"/>
                </a:solidFill>
                <a:latin typeface="Courier New" panose="02070309020205020404" pitchFamily="49" charset="0"/>
                <a:cs typeface="Courier New" panose="02070309020205020404" pitchFamily="49" charset="0"/>
              </a:rPr>
              <a:t>هياكلها</a:t>
            </a:r>
            <a:endParaRPr b="1" dirty="0">
              <a:solidFill>
                <a:srgbClr val="FF0000"/>
              </a:solidFill>
              <a:latin typeface="Courier New" panose="02070309020205020404" pitchFamily="49" charset="0"/>
              <a:cs typeface="Courier New" panose="02070309020205020404" pitchFamily="49" charset="0"/>
            </a:endParaRPr>
          </a:p>
        </p:txBody>
      </p:sp>
      <p:grpSp>
        <p:nvGrpSpPr>
          <p:cNvPr id="12" name="Group 11"/>
          <p:cNvGrpSpPr/>
          <p:nvPr/>
        </p:nvGrpSpPr>
        <p:grpSpPr>
          <a:xfrm>
            <a:off x="2708788" y="1303415"/>
            <a:ext cx="3738774" cy="4564371"/>
            <a:chOff x="2708788" y="1303415"/>
            <a:chExt cx="3738774" cy="4564371"/>
          </a:xfrm>
        </p:grpSpPr>
        <p:grpSp>
          <p:nvGrpSpPr>
            <p:cNvPr id="1341" name="Google Shape;1341;p42"/>
            <p:cNvGrpSpPr/>
            <p:nvPr/>
          </p:nvGrpSpPr>
          <p:grpSpPr>
            <a:xfrm>
              <a:off x="2708788" y="1303415"/>
              <a:ext cx="3738774" cy="4564371"/>
              <a:chOff x="2708788" y="998615"/>
              <a:chExt cx="3738774" cy="4564371"/>
            </a:xfrm>
          </p:grpSpPr>
          <p:sp>
            <p:nvSpPr>
              <p:cNvPr id="1342" name="Google Shape;1342;p42"/>
              <p:cNvSpPr/>
              <p:nvPr/>
            </p:nvSpPr>
            <p:spPr>
              <a:xfrm>
                <a:off x="2708788" y="1750775"/>
                <a:ext cx="3738774" cy="3812212"/>
              </a:xfrm>
              <a:custGeom>
                <a:avLst/>
                <a:gdLst/>
                <a:ahLst/>
                <a:cxnLst/>
                <a:rect l="l" t="t" r="r" b="b"/>
                <a:pathLst>
                  <a:path w="159402" h="162533" extrusionOk="0">
                    <a:moveTo>
                      <a:pt x="159390" y="146804"/>
                    </a:moveTo>
                    <a:cubicBezTo>
                      <a:pt x="159390" y="142125"/>
                      <a:pt x="155592" y="138327"/>
                      <a:pt x="150913" y="138327"/>
                    </a:cubicBezTo>
                    <a:cubicBezTo>
                      <a:pt x="148948" y="138327"/>
                      <a:pt x="147138" y="138994"/>
                      <a:pt x="145698" y="140113"/>
                    </a:cubicBezTo>
                    <a:cubicBezTo>
                      <a:pt x="143924" y="138446"/>
                      <a:pt x="141519" y="137422"/>
                      <a:pt x="138887" y="137422"/>
                    </a:cubicBezTo>
                    <a:cubicBezTo>
                      <a:pt x="136363" y="137434"/>
                      <a:pt x="134053" y="138374"/>
                      <a:pt x="132303" y="139934"/>
                    </a:cubicBezTo>
                    <a:cubicBezTo>
                      <a:pt x="132136" y="139767"/>
                      <a:pt x="131958" y="139601"/>
                      <a:pt x="131767" y="139458"/>
                    </a:cubicBezTo>
                    <a:cubicBezTo>
                      <a:pt x="131886" y="138839"/>
                      <a:pt x="131958" y="138196"/>
                      <a:pt x="131946" y="137553"/>
                    </a:cubicBezTo>
                    <a:cubicBezTo>
                      <a:pt x="131946" y="132195"/>
                      <a:pt x="127588" y="127861"/>
                      <a:pt x="122230" y="127873"/>
                    </a:cubicBezTo>
                    <a:cubicBezTo>
                      <a:pt x="119921" y="127873"/>
                      <a:pt x="117801" y="128683"/>
                      <a:pt x="116146" y="130028"/>
                    </a:cubicBezTo>
                    <a:cubicBezTo>
                      <a:pt x="114515" y="128695"/>
                      <a:pt x="112432" y="127885"/>
                      <a:pt x="110158" y="127897"/>
                    </a:cubicBezTo>
                    <a:cubicBezTo>
                      <a:pt x="109419" y="127897"/>
                      <a:pt x="108717" y="127980"/>
                      <a:pt x="108026" y="128135"/>
                    </a:cubicBezTo>
                    <a:cubicBezTo>
                      <a:pt x="108681" y="126968"/>
                      <a:pt x="109050" y="125623"/>
                      <a:pt x="109038" y="124182"/>
                    </a:cubicBezTo>
                    <a:cubicBezTo>
                      <a:pt x="109038" y="119705"/>
                      <a:pt x="105395" y="116074"/>
                      <a:pt x="100906" y="116086"/>
                    </a:cubicBezTo>
                    <a:cubicBezTo>
                      <a:pt x="100859" y="116086"/>
                      <a:pt x="100799" y="116086"/>
                      <a:pt x="100752" y="116086"/>
                    </a:cubicBezTo>
                    <a:cubicBezTo>
                      <a:pt x="101037" y="115431"/>
                      <a:pt x="101192" y="114717"/>
                      <a:pt x="101192" y="113955"/>
                    </a:cubicBezTo>
                    <a:cubicBezTo>
                      <a:pt x="101180" y="112097"/>
                      <a:pt x="100240" y="110466"/>
                      <a:pt x="98799" y="109514"/>
                    </a:cubicBezTo>
                    <a:cubicBezTo>
                      <a:pt x="92786" y="83249"/>
                      <a:pt x="85500" y="30254"/>
                      <a:pt x="84071" y="15966"/>
                    </a:cubicBezTo>
                    <a:cubicBezTo>
                      <a:pt x="83488" y="10204"/>
                      <a:pt x="82702" y="4751"/>
                      <a:pt x="79499" y="0"/>
                    </a:cubicBezTo>
                    <a:cubicBezTo>
                      <a:pt x="76308" y="4763"/>
                      <a:pt x="75546" y="10228"/>
                      <a:pt x="74986" y="15978"/>
                    </a:cubicBezTo>
                    <a:cubicBezTo>
                      <a:pt x="73605" y="30278"/>
                      <a:pt x="66557" y="83308"/>
                      <a:pt x="60651" y="109597"/>
                    </a:cubicBezTo>
                    <a:cubicBezTo>
                      <a:pt x="59223" y="110561"/>
                      <a:pt x="58282" y="112193"/>
                      <a:pt x="58282" y="114050"/>
                    </a:cubicBezTo>
                    <a:cubicBezTo>
                      <a:pt x="58282" y="114800"/>
                      <a:pt x="58449" y="115526"/>
                      <a:pt x="58734" y="116181"/>
                    </a:cubicBezTo>
                    <a:cubicBezTo>
                      <a:pt x="58675" y="116181"/>
                      <a:pt x="58627" y="116181"/>
                      <a:pt x="58568" y="116181"/>
                    </a:cubicBezTo>
                    <a:cubicBezTo>
                      <a:pt x="54091" y="116181"/>
                      <a:pt x="50460" y="119824"/>
                      <a:pt x="50472" y="124313"/>
                    </a:cubicBezTo>
                    <a:cubicBezTo>
                      <a:pt x="50472" y="125742"/>
                      <a:pt x="50841" y="127087"/>
                      <a:pt x="51507" y="128254"/>
                    </a:cubicBezTo>
                    <a:cubicBezTo>
                      <a:pt x="50817" y="128099"/>
                      <a:pt x="50102" y="128016"/>
                      <a:pt x="49376" y="128016"/>
                    </a:cubicBezTo>
                    <a:cubicBezTo>
                      <a:pt x="47102" y="128028"/>
                      <a:pt x="45018" y="128837"/>
                      <a:pt x="43399" y="130183"/>
                    </a:cubicBezTo>
                    <a:cubicBezTo>
                      <a:pt x="41720" y="128849"/>
                      <a:pt x="39601" y="128040"/>
                      <a:pt x="37291" y="128052"/>
                    </a:cubicBezTo>
                    <a:cubicBezTo>
                      <a:pt x="31945" y="128064"/>
                      <a:pt x="27612" y="132409"/>
                      <a:pt x="27623" y="137767"/>
                    </a:cubicBezTo>
                    <a:cubicBezTo>
                      <a:pt x="27623" y="138422"/>
                      <a:pt x="27683" y="139053"/>
                      <a:pt x="27814" y="139672"/>
                    </a:cubicBezTo>
                    <a:cubicBezTo>
                      <a:pt x="27623" y="139827"/>
                      <a:pt x="27445" y="139982"/>
                      <a:pt x="27278" y="140148"/>
                    </a:cubicBezTo>
                    <a:cubicBezTo>
                      <a:pt x="25516" y="138613"/>
                      <a:pt x="23206" y="137672"/>
                      <a:pt x="20682" y="137672"/>
                    </a:cubicBezTo>
                    <a:cubicBezTo>
                      <a:pt x="18087" y="137684"/>
                      <a:pt x="15717" y="138684"/>
                      <a:pt x="13955" y="140327"/>
                    </a:cubicBezTo>
                    <a:cubicBezTo>
                      <a:pt x="12479" y="139077"/>
                      <a:pt x="10574" y="138327"/>
                      <a:pt x="8490" y="138327"/>
                    </a:cubicBezTo>
                    <a:cubicBezTo>
                      <a:pt x="3799" y="138327"/>
                      <a:pt x="1" y="142125"/>
                      <a:pt x="1" y="146804"/>
                    </a:cubicBezTo>
                    <a:cubicBezTo>
                      <a:pt x="1" y="146994"/>
                      <a:pt x="13" y="147173"/>
                      <a:pt x="25" y="147352"/>
                    </a:cubicBezTo>
                    <a:lnTo>
                      <a:pt x="1" y="147352"/>
                    </a:lnTo>
                    <a:lnTo>
                      <a:pt x="1" y="162532"/>
                    </a:lnTo>
                    <a:lnTo>
                      <a:pt x="159402" y="162532"/>
                    </a:lnTo>
                    <a:lnTo>
                      <a:pt x="159402" y="147352"/>
                    </a:lnTo>
                    <a:lnTo>
                      <a:pt x="159378" y="147352"/>
                    </a:lnTo>
                    <a:cubicBezTo>
                      <a:pt x="159390" y="147173"/>
                      <a:pt x="159390" y="146994"/>
                      <a:pt x="159390" y="146804"/>
                    </a:cubicBezTo>
                    <a:close/>
                  </a:path>
                </a:pathLst>
              </a:custGeom>
              <a:gradFill>
                <a:gsLst>
                  <a:gs pos="0">
                    <a:srgbClr val="E81080">
                      <a:alpha val="32941"/>
                    </a:srgbClr>
                  </a:gs>
                  <a:gs pos="100000">
                    <a:srgbClr val="F3F3F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3" name="Google Shape;1343;p42"/>
              <p:cNvGrpSpPr/>
              <p:nvPr/>
            </p:nvGrpSpPr>
            <p:grpSpPr>
              <a:xfrm>
                <a:off x="4006413" y="998615"/>
                <a:ext cx="1131174" cy="1578222"/>
                <a:chOff x="3996145" y="998615"/>
                <a:chExt cx="1131174" cy="1578222"/>
              </a:xfrm>
            </p:grpSpPr>
            <p:sp>
              <p:nvSpPr>
                <p:cNvPr id="1344" name="Google Shape;1344;p42"/>
                <p:cNvSpPr/>
                <p:nvPr/>
              </p:nvSpPr>
              <p:spPr>
                <a:xfrm>
                  <a:off x="4421861" y="2309053"/>
                  <a:ext cx="283364" cy="65242"/>
                </a:xfrm>
                <a:custGeom>
                  <a:avLst/>
                  <a:gdLst/>
                  <a:ahLst/>
                  <a:cxnLst/>
                  <a:rect l="l" t="t" r="r" b="b"/>
                  <a:pathLst>
                    <a:path w="9312" h="2144" extrusionOk="0">
                      <a:moveTo>
                        <a:pt x="9299" y="2143"/>
                      </a:moveTo>
                      <a:lnTo>
                        <a:pt x="0" y="2096"/>
                      </a:lnTo>
                      <a:lnTo>
                        <a:pt x="12" y="0"/>
                      </a:lnTo>
                      <a:lnTo>
                        <a:pt x="9311" y="48"/>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2"/>
                <p:cNvSpPr/>
                <p:nvPr/>
              </p:nvSpPr>
              <p:spPr>
                <a:xfrm>
                  <a:off x="4716058" y="1944593"/>
                  <a:ext cx="411261" cy="632244"/>
                </a:xfrm>
                <a:custGeom>
                  <a:avLst/>
                  <a:gdLst/>
                  <a:ahLst/>
                  <a:cxnLst/>
                  <a:rect l="l" t="t" r="r" b="b"/>
                  <a:pathLst>
                    <a:path w="13515" h="20777" extrusionOk="0">
                      <a:moveTo>
                        <a:pt x="2560" y="0"/>
                      </a:moveTo>
                      <a:cubicBezTo>
                        <a:pt x="5978" y="1739"/>
                        <a:pt x="13514" y="6323"/>
                        <a:pt x="6882" y="20777"/>
                      </a:cubicBezTo>
                      <a:cubicBezTo>
                        <a:pt x="6882" y="20777"/>
                        <a:pt x="5096" y="11490"/>
                        <a:pt x="1" y="90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2"/>
                <p:cNvSpPr/>
                <p:nvPr/>
              </p:nvSpPr>
              <p:spPr>
                <a:xfrm>
                  <a:off x="3996145" y="1941702"/>
                  <a:ext cx="409801" cy="630418"/>
                </a:xfrm>
                <a:custGeom>
                  <a:avLst/>
                  <a:gdLst/>
                  <a:ahLst/>
                  <a:cxnLst/>
                  <a:rect l="l" t="t" r="r" b="b"/>
                  <a:pathLst>
                    <a:path w="13467" h="20717" extrusionOk="0">
                      <a:moveTo>
                        <a:pt x="11014" y="0"/>
                      </a:moveTo>
                      <a:cubicBezTo>
                        <a:pt x="7597" y="1703"/>
                        <a:pt x="1" y="6191"/>
                        <a:pt x="6454" y="20717"/>
                      </a:cubicBezTo>
                      <a:cubicBezTo>
                        <a:pt x="6454" y="20717"/>
                        <a:pt x="8347" y="11454"/>
                        <a:pt x="13467" y="910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2"/>
                <p:cNvSpPr/>
                <p:nvPr/>
              </p:nvSpPr>
              <p:spPr>
                <a:xfrm>
                  <a:off x="4306653" y="1318891"/>
                  <a:ext cx="513780" cy="994544"/>
                </a:xfrm>
                <a:custGeom>
                  <a:avLst/>
                  <a:gdLst/>
                  <a:ahLst/>
                  <a:cxnLst/>
                  <a:rect l="l" t="t" r="r" b="b"/>
                  <a:pathLst>
                    <a:path w="16884" h="32683" extrusionOk="0">
                      <a:moveTo>
                        <a:pt x="3691" y="32623"/>
                      </a:moveTo>
                      <a:cubicBezTo>
                        <a:pt x="1465" y="28099"/>
                        <a:pt x="1" y="23325"/>
                        <a:pt x="60" y="14586"/>
                      </a:cubicBezTo>
                      <a:cubicBezTo>
                        <a:pt x="96" y="9144"/>
                        <a:pt x="1417" y="4108"/>
                        <a:pt x="3013" y="0"/>
                      </a:cubicBezTo>
                      <a:lnTo>
                        <a:pt x="14086" y="60"/>
                      </a:lnTo>
                      <a:cubicBezTo>
                        <a:pt x="15622" y="4191"/>
                        <a:pt x="16884" y="9240"/>
                        <a:pt x="16848" y="14693"/>
                      </a:cubicBezTo>
                      <a:cubicBezTo>
                        <a:pt x="16800" y="23432"/>
                        <a:pt x="15276" y="28182"/>
                        <a:pt x="12990" y="32683"/>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2"/>
                <p:cNvSpPr/>
                <p:nvPr/>
              </p:nvSpPr>
              <p:spPr>
                <a:xfrm>
                  <a:off x="4391431" y="2248588"/>
                  <a:ext cx="344224" cy="67768"/>
                </a:xfrm>
                <a:custGeom>
                  <a:avLst/>
                  <a:gdLst/>
                  <a:ahLst/>
                  <a:cxnLst/>
                  <a:rect l="l" t="t" r="r" b="b"/>
                  <a:pathLst>
                    <a:path w="11312" h="2227" extrusionOk="0">
                      <a:moveTo>
                        <a:pt x="11311" y="72"/>
                      </a:moveTo>
                      <a:cubicBezTo>
                        <a:pt x="10990" y="810"/>
                        <a:pt x="10644" y="1524"/>
                        <a:pt x="10287" y="2227"/>
                      </a:cubicBezTo>
                      <a:lnTo>
                        <a:pt x="988" y="2167"/>
                      </a:lnTo>
                      <a:cubicBezTo>
                        <a:pt x="631" y="1453"/>
                        <a:pt x="310" y="739"/>
                        <a:pt x="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2"/>
                <p:cNvSpPr/>
                <p:nvPr/>
              </p:nvSpPr>
              <p:spPr>
                <a:xfrm>
                  <a:off x="4395235" y="998615"/>
                  <a:ext cx="336617" cy="322102"/>
                </a:xfrm>
                <a:custGeom>
                  <a:avLst/>
                  <a:gdLst/>
                  <a:ahLst/>
                  <a:cxnLst/>
                  <a:rect l="l" t="t" r="r" b="b"/>
                  <a:pathLst>
                    <a:path w="11062" h="10585" extrusionOk="0">
                      <a:moveTo>
                        <a:pt x="1" y="10525"/>
                      </a:moveTo>
                      <a:cubicBezTo>
                        <a:pt x="2465" y="4144"/>
                        <a:pt x="5597" y="0"/>
                        <a:pt x="5597" y="0"/>
                      </a:cubicBezTo>
                      <a:cubicBezTo>
                        <a:pt x="5597" y="0"/>
                        <a:pt x="8669" y="4191"/>
                        <a:pt x="11062" y="105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2"/>
                <p:cNvSpPr/>
                <p:nvPr/>
              </p:nvSpPr>
              <p:spPr>
                <a:xfrm>
                  <a:off x="4417525" y="1433003"/>
                  <a:ext cx="292037" cy="291702"/>
                </a:xfrm>
                <a:custGeom>
                  <a:avLst/>
                  <a:gdLst/>
                  <a:ahLst/>
                  <a:cxnLst/>
                  <a:rect l="l" t="t" r="r" b="b"/>
                  <a:pathLst>
                    <a:path w="9597" h="9586" extrusionOk="0">
                      <a:moveTo>
                        <a:pt x="24" y="4763"/>
                      </a:moveTo>
                      <a:cubicBezTo>
                        <a:pt x="0" y="7407"/>
                        <a:pt x="2132" y="9562"/>
                        <a:pt x="4775" y="9573"/>
                      </a:cubicBezTo>
                      <a:cubicBezTo>
                        <a:pt x="7406" y="9585"/>
                        <a:pt x="9561" y="7466"/>
                        <a:pt x="9585" y="4823"/>
                      </a:cubicBezTo>
                      <a:cubicBezTo>
                        <a:pt x="9597" y="2180"/>
                        <a:pt x="7466" y="37"/>
                        <a:pt x="4834" y="13"/>
                      </a:cubicBezTo>
                      <a:cubicBezTo>
                        <a:pt x="2191" y="1"/>
                        <a:pt x="36" y="2132"/>
                        <a:pt x="24" y="476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2"/>
                <p:cNvSpPr/>
                <p:nvPr/>
              </p:nvSpPr>
              <p:spPr>
                <a:xfrm>
                  <a:off x="4443081" y="1458399"/>
                  <a:ext cx="240895" cy="240906"/>
                </a:xfrm>
                <a:custGeom>
                  <a:avLst/>
                  <a:gdLst/>
                  <a:ahLst/>
                  <a:cxnLst/>
                  <a:rect l="l" t="t" r="r" b="b"/>
                  <a:pathLst>
                    <a:path w="8193" h="8192" extrusionOk="0">
                      <a:moveTo>
                        <a:pt x="13" y="4072"/>
                      </a:moveTo>
                      <a:cubicBezTo>
                        <a:pt x="1" y="6323"/>
                        <a:pt x="1823" y="8156"/>
                        <a:pt x="4073" y="8180"/>
                      </a:cubicBezTo>
                      <a:cubicBezTo>
                        <a:pt x="6323" y="8192"/>
                        <a:pt x="8169" y="6370"/>
                        <a:pt x="8181" y="4120"/>
                      </a:cubicBezTo>
                      <a:cubicBezTo>
                        <a:pt x="8192" y="1858"/>
                        <a:pt x="6383" y="24"/>
                        <a:pt x="4120" y="12"/>
                      </a:cubicBezTo>
                      <a:cubicBezTo>
                        <a:pt x="1870" y="0"/>
                        <a:pt x="25" y="1810"/>
                        <a:pt x="13" y="40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85" name="Google Shape;1385;p42"/>
            <p:cNvSpPr/>
            <p:nvPr/>
          </p:nvSpPr>
          <p:spPr>
            <a:xfrm>
              <a:off x="4533996" y="1943132"/>
              <a:ext cx="59095" cy="631544"/>
            </a:xfrm>
            <a:custGeom>
              <a:avLst/>
              <a:gdLst/>
              <a:ahLst/>
              <a:cxnLst/>
              <a:rect l="l" t="t" r="r" b="b"/>
              <a:pathLst>
                <a:path w="1942" h="20754" extrusionOk="0">
                  <a:moveTo>
                    <a:pt x="1905" y="10383"/>
                  </a:moveTo>
                  <a:cubicBezTo>
                    <a:pt x="1870" y="16110"/>
                    <a:pt x="905" y="20753"/>
                    <a:pt x="905" y="20753"/>
                  </a:cubicBezTo>
                  <a:cubicBezTo>
                    <a:pt x="905" y="20753"/>
                    <a:pt x="0" y="16098"/>
                    <a:pt x="36" y="10371"/>
                  </a:cubicBezTo>
                  <a:cubicBezTo>
                    <a:pt x="72" y="4644"/>
                    <a:pt x="524" y="1"/>
                    <a:pt x="1036" y="1"/>
                  </a:cubicBezTo>
                  <a:cubicBezTo>
                    <a:pt x="1548" y="13"/>
                    <a:pt x="1941" y="4656"/>
                    <a:pt x="1905" y="1038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roup 13"/>
          <p:cNvGrpSpPr/>
          <p:nvPr/>
        </p:nvGrpSpPr>
        <p:grpSpPr>
          <a:xfrm>
            <a:off x="2567125" y="1507117"/>
            <a:ext cx="3983157" cy="2658407"/>
            <a:chOff x="2567125" y="1507117"/>
            <a:chExt cx="3983157" cy="2658407"/>
          </a:xfrm>
        </p:grpSpPr>
        <p:grpSp>
          <p:nvGrpSpPr>
            <p:cNvPr id="13" name="Group 12"/>
            <p:cNvGrpSpPr/>
            <p:nvPr/>
          </p:nvGrpSpPr>
          <p:grpSpPr>
            <a:xfrm>
              <a:off x="5477060" y="1507117"/>
              <a:ext cx="1073222" cy="2658407"/>
              <a:chOff x="5477060" y="1507117"/>
              <a:chExt cx="1073222" cy="2658407"/>
            </a:xfrm>
          </p:grpSpPr>
          <p:grpSp>
            <p:nvGrpSpPr>
              <p:cNvPr id="11" name="Group 10"/>
              <p:cNvGrpSpPr/>
              <p:nvPr/>
            </p:nvGrpSpPr>
            <p:grpSpPr>
              <a:xfrm>
                <a:off x="5477060" y="1507117"/>
                <a:ext cx="1073222" cy="2658407"/>
                <a:chOff x="5477060" y="1507117"/>
                <a:chExt cx="1073222" cy="2658407"/>
              </a:xfrm>
            </p:grpSpPr>
            <p:sp>
              <p:nvSpPr>
                <p:cNvPr id="1352" name="Google Shape;1352;p42"/>
                <p:cNvSpPr/>
                <p:nvPr/>
              </p:nvSpPr>
              <p:spPr>
                <a:xfrm>
                  <a:off x="5477060" y="1507117"/>
                  <a:ext cx="482424" cy="482424"/>
                </a:xfrm>
                <a:custGeom>
                  <a:avLst/>
                  <a:gdLst/>
                  <a:ahLst/>
                  <a:cxnLst/>
                  <a:rect l="l" t="t" r="r" b="b"/>
                  <a:pathLst>
                    <a:path w="19563" h="19563" extrusionOk="0">
                      <a:moveTo>
                        <a:pt x="9788" y="1"/>
                      </a:moveTo>
                      <a:cubicBezTo>
                        <a:pt x="4382" y="1"/>
                        <a:pt x="1" y="4382"/>
                        <a:pt x="1" y="9788"/>
                      </a:cubicBezTo>
                      <a:cubicBezTo>
                        <a:pt x="1" y="15181"/>
                        <a:pt x="4382" y="19563"/>
                        <a:pt x="9788" y="19563"/>
                      </a:cubicBezTo>
                      <a:cubicBezTo>
                        <a:pt x="15181" y="19563"/>
                        <a:pt x="19563" y="15181"/>
                        <a:pt x="19563" y="9788"/>
                      </a:cubicBezTo>
                      <a:cubicBezTo>
                        <a:pt x="19563" y="4382"/>
                        <a:pt x="15181" y="1"/>
                        <a:pt x="9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endParaRPr>
                    <a:solidFill>
                      <a:srgbClr val="FFFFFF"/>
                    </a:solidFill>
                  </a:endParaRPr>
                </a:p>
              </p:txBody>
            </p:sp>
            <p:grpSp>
              <p:nvGrpSpPr>
                <p:cNvPr id="2" name="Group 1"/>
                <p:cNvGrpSpPr/>
                <p:nvPr/>
              </p:nvGrpSpPr>
              <p:grpSpPr>
                <a:xfrm>
                  <a:off x="5576988" y="1607576"/>
                  <a:ext cx="973294" cy="2557948"/>
                  <a:chOff x="5576988" y="1607576"/>
                  <a:chExt cx="973294" cy="2557948"/>
                </a:xfrm>
              </p:grpSpPr>
              <p:grpSp>
                <p:nvGrpSpPr>
                  <p:cNvPr id="1353" name="Google Shape;1353;p42"/>
                  <p:cNvGrpSpPr/>
                  <p:nvPr/>
                </p:nvGrpSpPr>
                <p:grpSpPr>
                  <a:xfrm>
                    <a:off x="5705371" y="3244300"/>
                    <a:ext cx="530679" cy="921224"/>
                    <a:chOff x="5705371" y="3244300"/>
                    <a:chExt cx="530679" cy="921224"/>
                  </a:xfrm>
                </p:grpSpPr>
                <p:cxnSp>
                  <p:nvCxnSpPr>
                    <p:cNvPr id="1354" name="Google Shape;1354;p42"/>
                    <p:cNvCxnSpPr/>
                    <p:nvPr/>
                  </p:nvCxnSpPr>
                  <p:spPr>
                    <a:xfrm rot="10800000" flipH="1">
                      <a:off x="5946550" y="3244300"/>
                      <a:ext cx="289500" cy="680700"/>
                    </a:xfrm>
                    <a:prstGeom prst="straightConnector1">
                      <a:avLst/>
                    </a:prstGeom>
                    <a:noFill/>
                    <a:ln w="9525" cap="flat" cmpd="sng">
                      <a:solidFill>
                        <a:schemeClr val="accent4"/>
                      </a:solidFill>
                      <a:prstDash val="solid"/>
                      <a:round/>
                      <a:headEnd type="none" w="med" len="med"/>
                      <a:tailEnd type="oval" w="med" len="med"/>
                    </a:ln>
                  </p:spPr>
                </p:cxnSp>
                <p:sp>
                  <p:nvSpPr>
                    <p:cNvPr id="1355" name="Google Shape;1355;p42"/>
                    <p:cNvSpPr/>
                    <p:nvPr/>
                  </p:nvSpPr>
                  <p:spPr>
                    <a:xfrm>
                      <a:off x="5705371" y="3683101"/>
                      <a:ext cx="482424" cy="482424"/>
                    </a:xfrm>
                    <a:custGeom>
                      <a:avLst/>
                      <a:gdLst/>
                      <a:ahLst/>
                      <a:cxnLst/>
                      <a:rect l="l" t="t" r="r" b="b"/>
                      <a:pathLst>
                        <a:path w="19563" h="19563" extrusionOk="0">
                          <a:moveTo>
                            <a:pt x="9787" y="1"/>
                          </a:moveTo>
                          <a:cubicBezTo>
                            <a:pt x="4382" y="1"/>
                            <a:pt x="0" y="4382"/>
                            <a:pt x="0" y="9788"/>
                          </a:cubicBezTo>
                          <a:cubicBezTo>
                            <a:pt x="0" y="15181"/>
                            <a:pt x="4382" y="19563"/>
                            <a:pt x="9787" y="19563"/>
                          </a:cubicBezTo>
                          <a:cubicBezTo>
                            <a:pt x="15181" y="19563"/>
                            <a:pt x="19562" y="15181"/>
                            <a:pt x="19562" y="9788"/>
                          </a:cubicBezTo>
                          <a:cubicBezTo>
                            <a:pt x="19562" y="4382"/>
                            <a:pt x="15181" y="1"/>
                            <a:pt x="97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endParaRPr>
                        <a:solidFill>
                          <a:srgbClr val="FFFFFF"/>
                        </a:solidFill>
                      </a:endParaRPr>
                    </a:p>
                  </p:txBody>
                </p:sp>
              </p:grpSp>
              <p:grpSp>
                <p:nvGrpSpPr>
                  <p:cNvPr id="1356" name="Google Shape;1356;p42"/>
                  <p:cNvGrpSpPr/>
                  <p:nvPr/>
                </p:nvGrpSpPr>
                <p:grpSpPr>
                  <a:xfrm>
                    <a:off x="5968975" y="2106875"/>
                    <a:ext cx="581307" cy="974137"/>
                    <a:chOff x="5968975" y="2106875"/>
                    <a:chExt cx="581307" cy="974137"/>
                  </a:xfrm>
                </p:grpSpPr>
                <p:cxnSp>
                  <p:nvCxnSpPr>
                    <p:cNvPr id="1357" name="Google Shape;1357;p42"/>
                    <p:cNvCxnSpPr/>
                    <p:nvPr/>
                  </p:nvCxnSpPr>
                  <p:spPr>
                    <a:xfrm rot="10800000">
                      <a:off x="5968975" y="2106875"/>
                      <a:ext cx="341700" cy="733800"/>
                    </a:xfrm>
                    <a:prstGeom prst="straightConnector1">
                      <a:avLst/>
                    </a:prstGeom>
                    <a:noFill/>
                    <a:ln w="9525" cap="flat" cmpd="sng">
                      <a:solidFill>
                        <a:schemeClr val="accent5"/>
                      </a:solidFill>
                      <a:prstDash val="solid"/>
                      <a:round/>
                      <a:headEnd type="none" w="med" len="med"/>
                      <a:tailEnd type="oval" w="med" len="med"/>
                    </a:ln>
                  </p:spPr>
                </p:cxnSp>
                <p:sp>
                  <p:nvSpPr>
                    <p:cNvPr id="1358" name="Google Shape;1358;p42"/>
                    <p:cNvSpPr/>
                    <p:nvPr/>
                  </p:nvSpPr>
                  <p:spPr>
                    <a:xfrm>
                      <a:off x="6067858" y="2598588"/>
                      <a:ext cx="482424" cy="482424"/>
                    </a:xfrm>
                    <a:custGeom>
                      <a:avLst/>
                      <a:gdLst/>
                      <a:ahLst/>
                      <a:cxnLst/>
                      <a:rect l="l" t="t" r="r" b="b"/>
                      <a:pathLst>
                        <a:path w="19563" h="19563" extrusionOk="0">
                          <a:moveTo>
                            <a:pt x="9775" y="0"/>
                          </a:moveTo>
                          <a:cubicBezTo>
                            <a:pt x="4382" y="0"/>
                            <a:pt x="0" y="4382"/>
                            <a:pt x="0" y="9787"/>
                          </a:cubicBezTo>
                          <a:cubicBezTo>
                            <a:pt x="0" y="15181"/>
                            <a:pt x="4382" y="19562"/>
                            <a:pt x="9775" y="19562"/>
                          </a:cubicBezTo>
                          <a:cubicBezTo>
                            <a:pt x="15181" y="19562"/>
                            <a:pt x="19562" y="15181"/>
                            <a:pt x="19562" y="9787"/>
                          </a:cubicBezTo>
                          <a:cubicBezTo>
                            <a:pt x="19562" y="4382"/>
                            <a:pt x="15181" y="0"/>
                            <a:pt x="97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endParaRPr>
                        <a:solidFill>
                          <a:srgbClr val="FFFFFF"/>
                        </a:solidFill>
                      </a:endParaRPr>
                    </a:p>
                  </p:txBody>
                </p:sp>
              </p:grpSp>
              <p:grpSp>
                <p:nvGrpSpPr>
                  <p:cNvPr id="1386" name="Google Shape;1386;p42"/>
                  <p:cNvGrpSpPr/>
                  <p:nvPr/>
                </p:nvGrpSpPr>
                <p:grpSpPr>
                  <a:xfrm>
                    <a:off x="5800437" y="3783776"/>
                    <a:ext cx="292298" cy="281073"/>
                    <a:chOff x="4447550" y="249750"/>
                    <a:chExt cx="500425" cy="481125"/>
                  </a:xfrm>
                </p:grpSpPr>
                <p:sp>
                  <p:nvSpPr>
                    <p:cNvPr id="1387" name="Google Shape;1387;p42"/>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388" name="Google Shape;1388;p42"/>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390" name="Google Shape;1390;p42"/>
                  <p:cNvGrpSpPr/>
                  <p:nvPr/>
                </p:nvGrpSpPr>
                <p:grpSpPr>
                  <a:xfrm>
                    <a:off x="5576988" y="1607576"/>
                    <a:ext cx="282529" cy="281497"/>
                    <a:chOff x="2085450" y="842250"/>
                    <a:chExt cx="483700" cy="481850"/>
                  </a:xfrm>
                </p:grpSpPr>
                <p:sp>
                  <p:nvSpPr>
                    <p:cNvPr id="1391" name="Google Shape;1391;p42"/>
                    <p:cNvSpPr/>
                    <p:nvPr/>
                  </p:nvSpPr>
                  <p:spPr>
                    <a:xfrm>
                      <a:off x="2085525" y="926925"/>
                      <a:ext cx="483625" cy="397175"/>
                    </a:xfrm>
                    <a:custGeom>
                      <a:avLst/>
                      <a:gdLst/>
                      <a:ahLst/>
                      <a:cxnLst/>
                      <a:rect l="l" t="t" r="r" b="b"/>
                      <a:pathLst>
                        <a:path w="19345" h="15887" extrusionOk="0">
                          <a:moveTo>
                            <a:pt x="1693" y="1"/>
                          </a:moveTo>
                          <a:cubicBezTo>
                            <a:pt x="756" y="1"/>
                            <a:pt x="0" y="760"/>
                            <a:pt x="0" y="1696"/>
                          </a:cubicBezTo>
                          <a:cubicBezTo>
                            <a:pt x="0" y="2630"/>
                            <a:pt x="756" y="3389"/>
                            <a:pt x="1693" y="3389"/>
                          </a:cubicBezTo>
                          <a:lnTo>
                            <a:pt x="3990" y="3389"/>
                          </a:lnTo>
                          <a:cubicBezTo>
                            <a:pt x="4924" y="3389"/>
                            <a:pt x="5683" y="4147"/>
                            <a:pt x="5683" y="5084"/>
                          </a:cubicBezTo>
                          <a:lnTo>
                            <a:pt x="5683" y="8547"/>
                          </a:lnTo>
                          <a:cubicBezTo>
                            <a:pt x="5683" y="11347"/>
                            <a:pt x="7962" y="13627"/>
                            <a:pt x="10766" y="13627"/>
                          </a:cubicBezTo>
                          <a:lnTo>
                            <a:pt x="13626" y="13627"/>
                          </a:lnTo>
                          <a:lnTo>
                            <a:pt x="13626" y="15322"/>
                          </a:lnTo>
                          <a:cubicBezTo>
                            <a:pt x="13626" y="15656"/>
                            <a:pt x="13901" y="15887"/>
                            <a:pt x="14194" y="15887"/>
                          </a:cubicBezTo>
                          <a:cubicBezTo>
                            <a:pt x="14308" y="15887"/>
                            <a:pt x="14425" y="15852"/>
                            <a:pt x="14530" y="15774"/>
                          </a:cubicBezTo>
                          <a:lnTo>
                            <a:pt x="19046" y="12386"/>
                          </a:lnTo>
                          <a:cubicBezTo>
                            <a:pt x="19345" y="12160"/>
                            <a:pt x="19345" y="11706"/>
                            <a:pt x="19046" y="11483"/>
                          </a:cubicBezTo>
                          <a:lnTo>
                            <a:pt x="14530" y="8095"/>
                          </a:lnTo>
                          <a:cubicBezTo>
                            <a:pt x="14424" y="8016"/>
                            <a:pt x="14307" y="7981"/>
                            <a:pt x="14192" y="7981"/>
                          </a:cubicBezTo>
                          <a:cubicBezTo>
                            <a:pt x="13899" y="7981"/>
                            <a:pt x="13626" y="8212"/>
                            <a:pt x="13626" y="8547"/>
                          </a:cubicBezTo>
                          <a:lnTo>
                            <a:pt x="13626" y="10239"/>
                          </a:lnTo>
                          <a:lnTo>
                            <a:pt x="10766" y="10239"/>
                          </a:lnTo>
                          <a:cubicBezTo>
                            <a:pt x="9829" y="10239"/>
                            <a:pt x="9070" y="9480"/>
                            <a:pt x="9070" y="8547"/>
                          </a:cubicBezTo>
                          <a:lnTo>
                            <a:pt x="9070" y="5084"/>
                          </a:lnTo>
                          <a:cubicBezTo>
                            <a:pt x="9070" y="2280"/>
                            <a:pt x="6791" y="1"/>
                            <a:pt x="39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392" name="Google Shape;1392;p42"/>
                    <p:cNvSpPr/>
                    <p:nvPr/>
                  </p:nvSpPr>
                  <p:spPr>
                    <a:xfrm>
                      <a:off x="2085450" y="1151875"/>
                      <a:ext cx="143650" cy="87575"/>
                    </a:xfrm>
                    <a:custGeom>
                      <a:avLst/>
                      <a:gdLst/>
                      <a:ahLst/>
                      <a:cxnLst/>
                      <a:rect l="l" t="t" r="r" b="b"/>
                      <a:pathLst>
                        <a:path w="5746" h="3503" extrusionOk="0">
                          <a:moveTo>
                            <a:pt x="4577" y="1"/>
                          </a:moveTo>
                          <a:cubicBezTo>
                            <a:pt x="4391" y="73"/>
                            <a:pt x="4192" y="112"/>
                            <a:pt x="3990" y="115"/>
                          </a:cubicBezTo>
                          <a:lnTo>
                            <a:pt x="1693" y="115"/>
                          </a:lnTo>
                          <a:cubicBezTo>
                            <a:pt x="759" y="115"/>
                            <a:pt x="0" y="871"/>
                            <a:pt x="0" y="1807"/>
                          </a:cubicBezTo>
                          <a:cubicBezTo>
                            <a:pt x="0" y="2744"/>
                            <a:pt x="759" y="3503"/>
                            <a:pt x="1693" y="3503"/>
                          </a:cubicBezTo>
                          <a:lnTo>
                            <a:pt x="1696" y="3500"/>
                          </a:lnTo>
                          <a:lnTo>
                            <a:pt x="3993" y="3500"/>
                          </a:lnTo>
                          <a:cubicBezTo>
                            <a:pt x="4589" y="3500"/>
                            <a:pt x="5183" y="3391"/>
                            <a:pt x="5746" y="3186"/>
                          </a:cubicBezTo>
                          <a:cubicBezTo>
                            <a:pt x="5065" y="2253"/>
                            <a:pt x="4662" y="1151"/>
                            <a:pt x="45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393" name="Google Shape;1393;p42"/>
                    <p:cNvSpPr/>
                    <p:nvPr/>
                  </p:nvSpPr>
                  <p:spPr>
                    <a:xfrm>
                      <a:off x="2274775" y="842250"/>
                      <a:ext cx="294375" cy="197650"/>
                    </a:xfrm>
                    <a:custGeom>
                      <a:avLst/>
                      <a:gdLst/>
                      <a:ahLst/>
                      <a:cxnLst/>
                      <a:rect l="l" t="t" r="r" b="b"/>
                      <a:pathLst>
                        <a:path w="11775" h="7906" extrusionOk="0">
                          <a:moveTo>
                            <a:pt x="6622" y="0"/>
                          </a:moveTo>
                          <a:cubicBezTo>
                            <a:pt x="6329" y="0"/>
                            <a:pt x="6056" y="231"/>
                            <a:pt x="6056" y="566"/>
                          </a:cubicBezTo>
                          <a:lnTo>
                            <a:pt x="6056" y="2259"/>
                          </a:lnTo>
                          <a:lnTo>
                            <a:pt x="3196" y="2259"/>
                          </a:lnTo>
                          <a:cubicBezTo>
                            <a:pt x="2030" y="2265"/>
                            <a:pt x="904" y="2668"/>
                            <a:pt x="1" y="3406"/>
                          </a:cubicBezTo>
                          <a:cubicBezTo>
                            <a:pt x="940" y="4068"/>
                            <a:pt x="1675" y="4978"/>
                            <a:pt x="2130" y="6032"/>
                          </a:cubicBezTo>
                          <a:cubicBezTo>
                            <a:pt x="2431" y="5785"/>
                            <a:pt x="2804" y="5649"/>
                            <a:pt x="3196" y="5646"/>
                          </a:cubicBezTo>
                          <a:lnTo>
                            <a:pt x="6056" y="5646"/>
                          </a:lnTo>
                          <a:lnTo>
                            <a:pt x="6056" y="7342"/>
                          </a:lnTo>
                          <a:cubicBezTo>
                            <a:pt x="6056" y="7679"/>
                            <a:pt x="6334" y="7906"/>
                            <a:pt x="6625" y="7906"/>
                          </a:cubicBezTo>
                          <a:cubicBezTo>
                            <a:pt x="6740" y="7906"/>
                            <a:pt x="6857" y="7871"/>
                            <a:pt x="6960" y="7793"/>
                          </a:cubicBezTo>
                          <a:lnTo>
                            <a:pt x="11476" y="4406"/>
                          </a:lnTo>
                          <a:cubicBezTo>
                            <a:pt x="11775" y="4180"/>
                            <a:pt x="11775" y="3725"/>
                            <a:pt x="11476" y="3502"/>
                          </a:cubicBezTo>
                          <a:lnTo>
                            <a:pt x="6960" y="115"/>
                          </a:lnTo>
                          <a:cubicBezTo>
                            <a:pt x="6854" y="36"/>
                            <a:pt x="6737" y="0"/>
                            <a:pt x="6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grpSp>
            <p:nvGrpSpPr>
              <p:cNvPr id="1394" name="Google Shape;1394;p42"/>
              <p:cNvGrpSpPr/>
              <p:nvPr/>
            </p:nvGrpSpPr>
            <p:grpSpPr>
              <a:xfrm>
                <a:off x="6168315" y="2699058"/>
                <a:ext cx="281478" cy="281482"/>
                <a:chOff x="2685825" y="840375"/>
                <a:chExt cx="481900" cy="481825"/>
              </a:xfrm>
            </p:grpSpPr>
            <p:sp>
              <p:nvSpPr>
                <p:cNvPr id="1395" name="Google Shape;1395;p42"/>
                <p:cNvSpPr/>
                <p:nvPr/>
              </p:nvSpPr>
              <p:spPr>
                <a:xfrm>
                  <a:off x="2685825" y="840375"/>
                  <a:ext cx="481900" cy="481825"/>
                </a:xfrm>
                <a:custGeom>
                  <a:avLst/>
                  <a:gdLst/>
                  <a:ahLst/>
                  <a:cxnLst/>
                  <a:rect l="l" t="t" r="r" b="b"/>
                  <a:pathLst>
                    <a:path w="19276" h="19273" extrusionOk="0">
                      <a:moveTo>
                        <a:pt x="9600" y="4592"/>
                      </a:moveTo>
                      <a:cubicBezTo>
                        <a:pt x="12403" y="4592"/>
                        <a:pt x="14683" y="6872"/>
                        <a:pt x="14683" y="9675"/>
                      </a:cubicBezTo>
                      <a:cubicBezTo>
                        <a:pt x="14683" y="12476"/>
                        <a:pt x="12403" y="14755"/>
                        <a:pt x="9600" y="14755"/>
                      </a:cubicBezTo>
                      <a:cubicBezTo>
                        <a:pt x="6799" y="14755"/>
                        <a:pt x="4520" y="12476"/>
                        <a:pt x="4520" y="9675"/>
                      </a:cubicBezTo>
                      <a:cubicBezTo>
                        <a:pt x="4520" y="6872"/>
                        <a:pt x="6799" y="4592"/>
                        <a:pt x="9600" y="4592"/>
                      </a:cubicBezTo>
                      <a:close/>
                      <a:moveTo>
                        <a:pt x="8471" y="0"/>
                      </a:moveTo>
                      <a:cubicBezTo>
                        <a:pt x="8212" y="0"/>
                        <a:pt x="7986" y="175"/>
                        <a:pt x="7923" y="428"/>
                      </a:cubicBezTo>
                      <a:lnTo>
                        <a:pt x="7691" y="1427"/>
                      </a:lnTo>
                      <a:cubicBezTo>
                        <a:pt x="6778" y="1635"/>
                        <a:pt x="5908" y="1993"/>
                        <a:pt x="5116" y="2490"/>
                      </a:cubicBezTo>
                      <a:lnTo>
                        <a:pt x="4300" y="2002"/>
                      </a:lnTo>
                      <a:cubicBezTo>
                        <a:pt x="4210" y="1949"/>
                        <a:pt x="4110" y="1922"/>
                        <a:pt x="4010" y="1922"/>
                      </a:cubicBezTo>
                      <a:cubicBezTo>
                        <a:pt x="3864" y="1922"/>
                        <a:pt x="3719" y="1978"/>
                        <a:pt x="3611" y="2087"/>
                      </a:cubicBezTo>
                      <a:lnTo>
                        <a:pt x="2015" y="3683"/>
                      </a:lnTo>
                      <a:cubicBezTo>
                        <a:pt x="1831" y="3866"/>
                        <a:pt x="1798" y="4153"/>
                        <a:pt x="1930" y="4372"/>
                      </a:cubicBezTo>
                      <a:lnTo>
                        <a:pt x="2418" y="5188"/>
                      </a:lnTo>
                      <a:cubicBezTo>
                        <a:pt x="1921" y="5980"/>
                        <a:pt x="1563" y="6851"/>
                        <a:pt x="1355" y="7766"/>
                      </a:cubicBezTo>
                      <a:lnTo>
                        <a:pt x="431" y="7995"/>
                      </a:lnTo>
                      <a:cubicBezTo>
                        <a:pt x="178" y="8058"/>
                        <a:pt x="0" y="8284"/>
                        <a:pt x="3" y="8546"/>
                      </a:cubicBezTo>
                      <a:lnTo>
                        <a:pt x="3" y="10804"/>
                      </a:lnTo>
                      <a:cubicBezTo>
                        <a:pt x="0" y="11060"/>
                        <a:pt x="178" y="11286"/>
                        <a:pt x="428" y="11349"/>
                      </a:cubicBezTo>
                      <a:lnTo>
                        <a:pt x="1352" y="11581"/>
                      </a:lnTo>
                      <a:cubicBezTo>
                        <a:pt x="1560" y="12494"/>
                        <a:pt x="1921" y="13364"/>
                        <a:pt x="2418" y="14159"/>
                      </a:cubicBezTo>
                      <a:lnTo>
                        <a:pt x="1927" y="14972"/>
                      </a:lnTo>
                      <a:cubicBezTo>
                        <a:pt x="1795" y="15195"/>
                        <a:pt x="1831" y="15478"/>
                        <a:pt x="2012" y="15662"/>
                      </a:cubicBezTo>
                      <a:lnTo>
                        <a:pt x="3611" y="17261"/>
                      </a:lnTo>
                      <a:cubicBezTo>
                        <a:pt x="3720" y="17368"/>
                        <a:pt x="3864" y="17424"/>
                        <a:pt x="4011" y="17424"/>
                      </a:cubicBezTo>
                      <a:cubicBezTo>
                        <a:pt x="4110" y="17424"/>
                        <a:pt x="4210" y="17398"/>
                        <a:pt x="4300" y="17345"/>
                      </a:cubicBezTo>
                      <a:lnTo>
                        <a:pt x="5113" y="16854"/>
                      </a:lnTo>
                      <a:cubicBezTo>
                        <a:pt x="5908" y="17351"/>
                        <a:pt x="6778" y="17712"/>
                        <a:pt x="7691" y="17920"/>
                      </a:cubicBezTo>
                      <a:lnTo>
                        <a:pt x="7923" y="18844"/>
                      </a:lnTo>
                      <a:cubicBezTo>
                        <a:pt x="7983" y="19094"/>
                        <a:pt x="8212" y="19272"/>
                        <a:pt x="8471" y="19272"/>
                      </a:cubicBezTo>
                      <a:lnTo>
                        <a:pt x="10729" y="19272"/>
                      </a:lnTo>
                      <a:cubicBezTo>
                        <a:pt x="10988" y="19272"/>
                        <a:pt x="11214" y="19097"/>
                        <a:pt x="11277" y="18844"/>
                      </a:cubicBezTo>
                      <a:lnTo>
                        <a:pt x="11509" y="17920"/>
                      </a:lnTo>
                      <a:cubicBezTo>
                        <a:pt x="12421" y="17712"/>
                        <a:pt x="13292" y="17354"/>
                        <a:pt x="14084" y="16857"/>
                      </a:cubicBezTo>
                      <a:lnTo>
                        <a:pt x="14900" y="17345"/>
                      </a:lnTo>
                      <a:cubicBezTo>
                        <a:pt x="14989" y="17399"/>
                        <a:pt x="15090" y="17425"/>
                        <a:pt x="15190" y="17425"/>
                      </a:cubicBezTo>
                      <a:cubicBezTo>
                        <a:pt x="15336" y="17425"/>
                        <a:pt x="15480" y="17369"/>
                        <a:pt x="15589" y="17261"/>
                      </a:cubicBezTo>
                      <a:lnTo>
                        <a:pt x="17185" y="15665"/>
                      </a:lnTo>
                      <a:cubicBezTo>
                        <a:pt x="17369" y="15481"/>
                        <a:pt x="17402" y="15195"/>
                        <a:pt x="17270" y="14975"/>
                      </a:cubicBezTo>
                      <a:lnTo>
                        <a:pt x="16782" y="14159"/>
                      </a:lnTo>
                      <a:cubicBezTo>
                        <a:pt x="17279" y="13367"/>
                        <a:pt x="17637" y="12497"/>
                        <a:pt x="17845" y="11584"/>
                      </a:cubicBezTo>
                      <a:lnTo>
                        <a:pt x="18844" y="11352"/>
                      </a:lnTo>
                      <a:cubicBezTo>
                        <a:pt x="19097" y="11289"/>
                        <a:pt x="19275" y="11063"/>
                        <a:pt x="19275" y="10804"/>
                      </a:cubicBezTo>
                      <a:lnTo>
                        <a:pt x="19275" y="8546"/>
                      </a:lnTo>
                      <a:cubicBezTo>
                        <a:pt x="19275" y="8287"/>
                        <a:pt x="19097" y="8061"/>
                        <a:pt x="18847" y="7998"/>
                      </a:cubicBezTo>
                      <a:lnTo>
                        <a:pt x="17848" y="7766"/>
                      </a:lnTo>
                      <a:cubicBezTo>
                        <a:pt x="17640" y="6854"/>
                        <a:pt x="17279" y="5983"/>
                        <a:pt x="16782" y="5188"/>
                      </a:cubicBezTo>
                      <a:lnTo>
                        <a:pt x="17273" y="4375"/>
                      </a:lnTo>
                      <a:cubicBezTo>
                        <a:pt x="17405" y="4153"/>
                        <a:pt x="17369" y="3869"/>
                        <a:pt x="17188" y="3686"/>
                      </a:cubicBezTo>
                      <a:lnTo>
                        <a:pt x="15589" y="2090"/>
                      </a:lnTo>
                      <a:cubicBezTo>
                        <a:pt x="15480" y="1980"/>
                        <a:pt x="15335" y="1923"/>
                        <a:pt x="15188" y="1923"/>
                      </a:cubicBezTo>
                      <a:cubicBezTo>
                        <a:pt x="15089" y="1923"/>
                        <a:pt x="14989" y="1949"/>
                        <a:pt x="14900" y="2002"/>
                      </a:cubicBezTo>
                      <a:lnTo>
                        <a:pt x="14087" y="2493"/>
                      </a:lnTo>
                      <a:cubicBezTo>
                        <a:pt x="13292" y="1996"/>
                        <a:pt x="12421" y="1635"/>
                        <a:pt x="11509" y="1427"/>
                      </a:cubicBezTo>
                      <a:lnTo>
                        <a:pt x="11277" y="428"/>
                      </a:lnTo>
                      <a:cubicBezTo>
                        <a:pt x="11217" y="178"/>
                        <a:pt x="10988" y="0"/>
                        <a:pt x="107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396" name="Google Shape;1396;p42"/>
                <p:cNvSpPr/>
                <p:nvPr/>
              </p:nvSpPr>
              <p:spPr>
                <a:xfrm>
                  <a:off x="2819200" y="983400"/>
                  <a:ext cx="205475" cy="197625"/>
                </a:xfrm>
                <a:custGeom>
                  <a:avLst/>
                  <a:gdLst/>
                  <a:ahLst/>
                  <a:cxnLst/>
                  <a:rect l="l" t="t" r="r" b="b"/>
                  <a:pathLst>
                    <a:path w="8219" h="7905" extrusionOk="0">
                      <a:moveTo>
                        <a:pt x="4265" y="1129"/>
                      </a:moveTo>
                      <a:cubicBezTo>
                        <a:pt x="4629" y="1129"/>
                        <a:pt x="4996" y="1199"/>
                        <a:pt x="5346" y="1343"/>
                      </a:cubicBezTo>
                      <a:cubicBezTo>
                        <a:pt x="6400" y="1780"/>
                        <a:pt x="7089" y="2810"/>
                        <a:pt x="7089" y="3954"/>
                      </a:cubicBezTo>
                      <a:cubicBezTo>
                        <a:pt x="7086" y="5511"/>
                        <a:pt x="5825" y="6773"/>
                        <a:pt x="4265" y="6776"/>
                      </a:cubicBezTo>
                      <a:cubicBezTo>
                        <a:pt x="3124" y="6776"/>
                        <a:pt x="2094" y="6089"/>
                        <a:pt x="1657" y="5032"/>
                      </a:cubicBezTo>
                      <a:cubicBezTo>
                        <a:pt x="1221" y="3978"/>
                        <a:pt x="1461" y="2765"/>
                        <a:pt x="2268" y="1958"/>
                      </a:cubicBezTo>
                      <a:cubicBezTo>
                        <a:pt x="2808" y="1416"/>
                        <a:pt x="3530" y="1129"/>
                        <a:pt x="4265" y="1129"/>
                      </a:cubicBezTo>
                      <a:close/>
                      <a:moveTo>
                        <a:pt x="4265" y="0"/>
                      </a:moveTo>
                      <a:cubicBezTo>
                        <a:pt x="2666" y="0"/>
                        <a:pt x="1227" y="964"/>
                        <a:pt x="612" y="2440"/>
                      </a:cubicBezTo>
                      <a:cubicBezTo>
                        <a:pt x="1" y="3918"/>
                        <a:pt x="341" y="5616"/>
                        <a:pt x="1470" y="6749"/>
                      </a:cubicBezTo>
                      <a:cubicBezTo>
                        <a:pt x="2226" y="7504"/>
                        <a:pt x="3237" y="7905"/>
                        <a:pt x="4265" y="7905"/>
                      </a:cubicBezTo>
                      <a:cubicBezTo>
                        <a:pt x="4774" y="7905"/>
                        <a:pt x="5288" y="7806"/>
                        <a:pt x="5777" y="7604"/>
                      </a:cubicBezTo>
                      <a:cubicBezTo>
                        <a:pt x="7255" y="6993"/>
                        <a:pt x="8219" y="5550"/>
                        <a:pt x="8219" y="3954"/>
                      </a:cubicBezTo>
                      <a:cubicBezTo>
                        <a:pt x="8216" y="1771"/>
                        <a:pt x="6448" y="3"/>
                        <a:pt x="4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10" name="Group 9"/>
            <p:cNvGrpSpPr/>
            <p:nvPr/>
          </p:nvGrpSpPr>
          <p:grpSpPr>
            <a:xfrm>
              <a:off x="2567125" y="1507117"/>
              <a:ext cx="1052666" cy="2658407"/>
              <a:chOff x="2567125" y="1507117"/>
              <a:chExt cx="1052666" cy="2658407"/>
            </a:xfrm>
          </p:grpSpPr>
          <p:grpSp>
            <p:nvGrpSpPr>
              <p:cNvPr id="4" name="Group 3"/>
              <p:cNvGrpSpPr/>
              <p:nvPr/>
            </p:nvGrpSpPr>
            <p:grpSpPr>
              <a:xfrm>
                <a:off x="2567125" y="1507117"/>
                <a:ext cx="1052666" cy="2658407"/>
                <a:chOff x="2567125" y="1507117"/>
                <a:chExt cx="1052666" cy="2658407"/>
              </a:xfrm>
            </p:grpSpPr>
            <p:grpSp>
              <p:nvGrpSpPr>
                <p:cNvPr id="1359" name="Google Shape;1359;p42"/>
                <p:cNvGrpSpPr/>
                <p:nvPr/>
              </p:nvGrpSpPr>
              <p:grpSpPr>
                <a:xfrm>
                  <a:off x="2567125" y="2106850"/>
                  <a:ext cx="607975" cy="974162"/>
                  <a:chOff x="2567125" y="2106850"/>
                  <a:chExt cx="607975" cy="974162"/>
                </a:xfrm>
              </p:grpSpPr>
              <p:cxnSp>
                <p:nvCxnSpPr>
                  <p:cNvPr id="1360" name="Google Shape;1360;p42"/>
                  <p:cNvCxnSpPr/>
                  <p:nvPr/>
                </p:nvCxnSpPr>
                <p:spPr>
                  <a:xfrm rot="10800000" flipH="1">
                    <a:off x="2807900" y="2106850"/>
                    <a:ext cx="367200" cy="733200"/>
                  </a:xfrm>
                  <a:prstGeom prst="straightConnector1">
                    <a:avLst/>
                  </a:prstGeom>
                  <a:noFill/>
                  <a:ln w="9525" cap="flat" cmpd="sng">
                    <a:solidFill>
                      <a:schemeClr val="accent2"/>
                    </a:solidFill>
                    <a:prstDash val="solid"/>
                    <a:round/>
                    <a:headEnd type="none" w="med" len="med"/>
                    <a:tailEnd type="oval" w="med" len="med"/>
                  </a:ln>
                </p:spPr>
              </p:cxnSp>
              <p:sp>
                <p:nvSpPr>
                  <p:cNvPr id="1361" name="Google Shape;1361;p42"/>
                  <p:cNvSpPr/>
                  <p:nvPr/>
                </p:nvSpPr>
                <p:spPr>
                  <a:xfrm>
                    <a:off x="2567125" y="2598588"/>
                    <a:ext cx="482128" cy="482424"/>
                  </a:xfrm>
                  <a:custGeom>
                    <a:avLst/>
                    <a:gdLst/>
                    <a:ahLst/>
                    <a:cxnLst/>
                    <a:rect l="l" t="t" r="r" b="b"/>
                    <a:pathLst>
                      <a:path w="19551" h="19563" extrusionOk="0">
                        <a:moveTo>
                          <a:pt x="9776" y="0"/>
                        </a:moveTo>
                        <a:cubicBezTo>
                          <a:pt x="4370" y="0"/>
                          <a:pt x="1" y="4382"/>
                          <a:pt x="1" y="9787"/>
                        </a:cubicBezTo>
                        <a:cubicBezTo>
                          <a:pt x="1" y="15181"/>
                          <a:pt x="4370" y="19562"/>
                          <a:pt x="9776" y="19562"/>
                        </a:cubicBezTo>
                        <a:cubicBezTo>
                          <a:pt x="15181" y="19562"/>
                          <a:pt x="19551" y="15181"/>
                          <a:pt x="19551" y="9787"/>
                        </a:cubicBezTo>
                        <a:cubicBezTo>
                          <a:pt x="19551" y="4382"/>
                          <a:pt x="15181" y="0"/>
                          <a:pt x="9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endParaRPr>
                      <a:solidFill>
                        <a:srgbClr val="FFFFFF"/>
                      </a:solidFill>
                    </a:endParaRPr>
                  </a:p>
                </p:txBody>
              </p:sp>
            </p:grpSp>
            <p:grpSp>
              <p:nvGrpSpPr>
                <p:cNvPr id="1362" name="Google Shape;1362;p42"/>
                <p:cNvGrpSpPr/>
                <p:nvPr/>
              </p:nvGrpSpPr>
              <p:grpSpPr>
                <a:xfrm>
                  <a:off x="2908250" y="3244300"/>
                  <a:ext cx="482651" cy="921224"/>
                  <a:chOff x="2908250" y="3244300"/>
                  <a:chExt cx="482651" cy="921224"/>
                </a:xfrm>
              </p:grpSpPr>
              <p:cxnSp>
                <p:nvCxnSpPr>
                  <p:cNvPr id="1363" name="Google Shape;1363;p42"/>
                  <p:cNvCxnSpPr/>
                  <p:nvPr/>
                </p:nvCxnSpPr>
                <p:spPr>
                  <a:xfrm rot="10800000">
                    <a:off x="2908250" y="3244300"/>
                    <a:ext cx="240900" cy="680100"/>
                  </a:xfrm>
                  <a:prstGeom prst="straightConnector1">
                    <a:avLst/>
                  </a:prstGeom>
                  <a:noFill/>
                  <a:ln w="9525" cap="flat" cmpd="sng">
                    <a:solidFill>
                      <a:schemeClr val="accent1"/>
                    </a:solidFill>
                    <a:prstDash val="solid"/>
                    <a:round/>
                    <a:headEnd type="none" w="med" len="med"/>
                    <a:tailEnd type="oval" w="med" len="med"/>
                  </a:ln>
                </p:spPr>
              </p:cxnSp>
              <p:sp>
                <p:nvSpPr>
                  <p:cNvPr id="1364" name="Google Shape;1364;p42"/>
                  <p:cNvSpPr/>
                  <p:nvPr/>
                </p:nvSpPr>
                <p:spPr>
                  <a:xfrm>
                    <a:off x="2908773" y="3683101"/>
                    <a:ext cx="482128" cy="482424"/>
                  </a:xfrm>
                  <a:custGeom>
                    <a:avLst/>
                    <a:gdLst/>
                    <a:ahLst/>
                    <a:cxnLst/>
                    <a:rect l="l" t="t" r="r" b="b"/>
                    <a:pathLst>
                      <a:path w="19551" h="19563" extrusionOk="0">
                        <a:moveTo>
                          <a:pt x="9775" y="1"/>
                        </a:moveTo>
                        <a:cubicBezTo>
                          <a:pt x="4370" y="1"/>
                          <a:pt x="0" y="4382"/>
                          <a:pt x="0" y="9788"/>
                        </a:cubicBezTo>
                        <a:cubicBezTo>
                          <a:pt x="0" y="15181"/>
                          <a:pt x="4370" y="19563"/>
                          <a:pt x="9775" y="19563"/>
                        </a:cubicBezTo>
                        <a:cubicBezTo>
                          <a:pt x="15169" y="19563"/>
                          <a:pt x="19550" y="15181"/>
                          <a:pt x="19550" y="9788"/>
                        </a:cubicBezTo>
                        <a:cubicBezTo>
                          <a:pt x="19550" y="4382"/>
                          <a:pt x="15169" y="1"/>
                          <a:pt x="9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endParaRPr>
                      <a:solidFill>
                        <a:srgbClr val="FFFFFF"/>
                      </a:solidFill>
                    </a:endParaRPr>
                  </a:p>
                </p:txBody>
              </p:sp>
            </p:grpSp>
            <p:sp>
              <p:nvSpPr>
                <p:cNvPr id="1365" name="Google Shape;1365;p42"/>
                <p:cNvSpPr/>
                <p:nvPr/>
              </p:nvSpPr>
              <p:spPr>
                <a:xfrm>
                  <a:off x="3137367" y="1507117"/>
                  <a:ext cx="482424" cy="482424"/>
                </a:xfrm>
                <a:custGeom>
                  <a:avLst/>
                  <a:gdLst/>
                  <a:ahLst/>
                  <a:cxnLst/>
                  <a:rect l="l" t="t" r="r" b="b"/>
                  <a:pathLst>
                    <a:path w="19563" h="19563" extrusionOk="0">
                      <a:moveTo>
                        <a:pt x="9788" y="1"/>
                      </a:moveTo>
                      <a:cubicBezTo>
                        <a:pt x="4382" y="1"/>
                        <a:pt x="1" y="4382"/>
                        <a:pt x="1" y="9788"/>
                      </a:cubicBezTo>
                      <a:cubicBezTo>
                        <a:pt x="1" y="15181"/>
                        <a:pt x="4382" y="19563"/>
                        <a:pt x="9788" y="19563"/>
                      </a:cubicBezTo>
                      <a:cubicBezTo>
                        <a:pt x="15181" y="19563"/>
                        <a:pt x="19563" y="15181"/>
                        <a:pt x="19563" y="9788"/>
                      </a:cubicBezTo>
                      <a:cubicBezTo>
                        <a:pt x="19563" y="4382"/>
                        <a:pt x="15181" y="1"/>
                        <a:pt x="9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endParaRPr>
                    <a:solidFill>
                      <a:srgbClr val="FFFFFF"/>
                    </a:solidFill>
                  </a:endParaRPr>
                </a:p>
              </p:txBody>
            </p:sp>
          </p:grpSp>
          <p:sp>
            <p:nvSpPr>
              <p:cNvPr id="1389" name="Google Shape;1389;p42"/>
              <p:cNvSpPr/>
              <p:nvPr/>
            </p:nvSpPr>
            <p:spPr>
              <a:xfrm>
                <a:off x="3253248" y="1607594"/>
                <a:ext cx="250696" cy="281482"/>
              </a:xfrm>
              <a:custGeom>
                <a:avLst/>
                <a:gdLst/>
                <a:ahLst/>
                <a:cxnLst/>
                <a:rect l="l" t="t" r="r" b="b"/>
                <a:pathLst>
                  <a:path w="17168" h="19273" extrusionOk="0">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1397" name="Google Shape;1397;p42"/>
              <p:cNvGrpSpPr/>
              <p:nvPr/>
            </p:nvGrpSpPr>
            <p:grpSpPr>
              <a:xfrm>
                <a:off x="3002675" y="3783564"/>
                <a:ext cx="294313" cy="281497"/>
                <a:chOff x="5045500" y="842250"/>
                <a:chExt cx="503875" cy="481850"/>
              </a:xfrm>
            </p:grpSpPr>
            <p:sp>
              <p:nvSpPr>
                <p:cNvPr id="1398" name="Google Shape;1398;p42"/>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399" name="Google Shape;1399;p42"/>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400" name="Google Shape;1400;p42"/>
              <p:cNvGrpSpPr/>
              <p:nvPr/>
            </p:nvGrpSpPr>
            <p:grpSpPr>
              <a:xfrm>
                <a:off x="2667469" y="2699052"/>
                <a:ext cx="281434" cy="281482"/>
                <a:chOff x="4456875" y="1435075"/>
                <a:chExt cx="481825" cy="481825"/>
              </a:xfrm>
            </p:grpSpPr>
            <p:sp>
              <p:nvSpPr>
                <p:cNvPr id="1401" name="Google Shape;1401;p42"/>
                <p:cNvSpPr/>
                <p:nvPr/>
              </p:nvSpPr>
              <p:spPr>
                <a:xfrm>
                  <a:off x="4624975" y="1465275"/>
                  <a:ext cx="56650" cy="86000"/>
                </a:xfrm>
                <a:custGeom>
                  <a:avLst/>
                  <a:gdLst/>
                  <a:ahLst/>
                  <a:cxnLst/>
                  <a:rect l="l" t="t" r="r" b="b"/>
                  <a:pathLst>
                    <a:path w="2266" h="3440" extrusionOk="0">
                      <a:moveTo>
                        <a:pt x="2265" y="0"/>
                      </a:moveTo>
                      <a:cubicBezTo>
                        <a:pt x="1413" y="283"/>
                        <a:pt x="618" y="1196"/>
                        <a:pt x="1" y="2575"/>
                      </a:cubicBezTo>
                      <a:cubicBezTo>
                        <a:pt x="263" y="2801"/>
                        <a:pt x="449" y="3105"/>
                        <a:pt x="534" y="3439"/>
                      </a:cubicBezTo>
                      <a:cubicBezTo>
                        <a:pt x="1106" y="3364"/>
                        <a:pt x="1672" y="3322"/>
                        <a:pt x="2265" y="3304"/>
                      </a:cubicBezTo>
                      <a:lnTo>
                        <a:pt x="22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02" name="Google Shape;1402;p42"/>
                <p:cNvSpPr/>
                <p:nvPr/>
              </p:nvSpPr>
              <p:spPr>
                <a:xfrm>
                  <a:off x="4615275" y="1797425"/>
                  <a:ext cx="66350" cy="89375"/>
                </a:xfrm>
                <a:custGeom>
                  <a:avLst/>
                  <a:gdLst/>
                  <a:ahLst/>
                  <a:cxnLst/>
                  <a:rect l="l" t="t" r="r" b="b"/>
                  <a:pathLst>
                    <a:path w="2654" h="3575" extrusionOk="0">
                      <a:moveTo>
                        <a:pt x="0" y="0"/>
                      </a:moveTo>
                      <a:lnTo>
                        <a:pt x="0" y="0"/>
                      </a:lnTo>
                      <a:cubicBezTo>
                        <a:pt x="618" y="1882"/>
                        <a:pt x="1563" y="3225"/>
                        <a:pt x="2653" y="3574"/>
                      </a:cubicBezTo>
                      <a:lnTo>
                        <a:pt x="2653" y="1316"/>
                      </a:lnTo>
                      <a:cubicBezTo>
                        <a:pt x="2153" y="1135"/>
                        <a:pt x="1768" y="726"/>
                        <a:pt x="1620" y="217"/>
                      </a:cubicBezTo>
                      <a:cubicBezTo>
                        <a:pt x="1057" y="169"/>
                        <a:pt x="518" y="96"/>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03" name="Google Shape;1403;p42"/>
                <p:cNvSpPr/>
                <p:nvPr/>
              </p:nvSpPr>
              <p:spPr>
                <a:xfrm>
                  <a:off x="4583125" y="1547250"/>
                  <a:ext cx="28250" cy="28250"/>
                </a:xfrm>
                <a:custGeom>
                  <a:avLst/>
                  <a:gdLst/>
                  <a:ahLst/>
                  <a:cxnLst/>
                  <a:rect l="l" t="t" r="r" b="b"/>
                  <a:pathLst>
                    <a:path w="1130" h="1130" extrusionOk="0">
                      <a:moveTo>
                        <a:pt x="567" y="1"/>
                      </a:moveTo>
                      <a:cubicBezTo>
                        <a:pt x="253" y="1"/>
                        <a:pt x="1" y="254"/>
                        <a:pt x="1" y="567"/>
                      </a:cubicBezTo>
                      <a:cubicBezTo>
                        <a:pt x="1" y="880"/>
                        <a:pt x="253" y="1130"/>
                        <a:pt x="567" y="1130"/>
                      </a:cubicBezTo>
                      <a:cubicBezTo>
                        <a:pt x="880" y="1130"/>
                        <a:pt x="1130" y="880"/>
                        <a:pt x="1130" y="567"/>
                      </a:cubicBezTo>
                      <a:cubicBezTo>
                        <a:pt x="1130" y="254"/>
                        <a:pt x="880" y="1"/>
                        <a:pt x="5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04" name="Google Shape;1404;p42"/>
                <p:cNvSpPr/>
                <p:nvPr/>
              </p:nvSpPr>
              <p:spPr>
                <a:xfrm>
                  <a:off x="4597950" y="1576075"/>
                  <a:ext cx="83675" cy="87525"/>
                </a:xfrm>
                <a:custGeom>
                  <a:avLst/>
                  <a:gdLst/>
                  <a:ahLst/>
                  <a:cxnLst/>
                  <a:rect l="l" t="t" r="r" b="b"/>
                  <a:pathLst>
                    <a:path w="3347" h="3501" extrusionOk="0">
                      <a:moveTo>
                        <a:pt x="3346" y="1"/>
                      </a:moveTo>
                      <a:cubicBezTo>
                        <a:pt x="2723" y="19"/>
                        <a:pt x="2103" y="73"/>
                        <a:pt x="1485" y="161"/>
                      </a:cubicBezTo>
                      <a:cubicBezTo>
                        <a:pt x="1241" y="654"/>
                        <a:pt x="772" y="998"/>
                        <a:pt x="230" y="1082"/>
                      </a:cubicBezTo>
                      <a:cubicBezTo>
                        <a:pt x="100" y="1817"/>
                        <a:pt x="25" y="2714"/>
                        <a:pt x="1" y="3500"/>
                      </a:cubicBezTo>
                      <a:lnTo>
                        <a:pt x="3346" y="3500"/>
                      </a:lnTo>
                      <a:lnTo>
                        <a:pt x="33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05" name="Google Shape;1405;p42"/>
                <p:cNvSpPr/>
                <p:nvPr/>
              </p:nvSpPr>
              <p:spPr>
                <a:xfrm>
                  <a:off x="4597650" y="1692175"/>
                  <a:ext cx="83975" cy="82450"/>
                </a:xfrm>
                <a:custGeom>
                  <a:avLst/>
                  <a:gdLst/>
                  <a:ahLst/>
                  <a:cxnLst/>
                  <a:rect l="l" t="t" r="r" b="b"/>
                  <a:pathLst>
                    <a:path w="3359" h="3298" extrusionOk="0">
                      <a:moveTo>
                        <a:pt x="1" y="0"/>
                      </a:moveTo>
                      <a:cubicBezTo>
                        <a:pt x="31" y="1003"/>
                        <a:pt x="154" y="2006"/>
                        <a:pt x="371" y="2987"/>
                      </a:cubicBezTo>
                      <a:cubicBezTo>
                        <a:pt x="1031" y="3135"/>
                        <a:pt x="1699" y="3237"/>
                        <a:pt x="2371" y="3298"/>
                      </a:cubicBezTo>
                      <a:cubicBezTo>
                        <a:pt x="2548" y="2855"/>
                        <a:pt x="2910" y="2509"/>
                        <a:pt x="3358" y="2346"/>
                      </a:cubicBezTo>
                      <a:lnTo>
                        <a:pt x="33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06" name="Google Shape;1406;p42"/>
                <p:cNvSpPr/>
                <p:nvPr/>
              </p:nvSpPr>
              <p:spPr>
                <a:xfrm>
                  <a:off x="4798050" y="1663575"/>
                  <a:ext cx="28475" cy="28250"/>
                </a:xfrm>
                <a:custGeom>
                  <a:avLst/>
                  <a:gdLst/>
                  <a:ahLst/>
                  <a:cxnLst/>
                  <a:rect l="l" t="t" r="r" b="b"/>
                  <a:pathLst>
                    <a:path w="1139" h="1130" extrusionOk="0">
                      <a:moveTo>
                        <a:pt x="564" y="0"/>
                      </a:moveTo>
                      <a:cubicBezTo>
                        <a:pt x="254" y="0"/>
                        <a:pt x="1" y="253"/>
                        <a:pt x="1" y="566"/>
                      </a:cubicBezTo>
                      <a:cubicBezTo>
                        <a:pt x="4" y="876"/>
                        <a:pt x="257" y="1129"/>
                        <a:pt x="567" y="1129"/>
                      </a:cubicBezTo>
                      <a:lnTo>
                        <a:pt x="573" y="1129"/>
                      </a:lnTo>
                      <a:cubicBezTo>
                        <a:pt x="886" y="1129"/>
                        <a:pt x="1139" y="876"/>
                        <a:pt x="1139" y="563"/>
                      </a:cubicBezTo>
                      <a:cubicBezTo>
                        <a:pt x="1139" y="253"/>
                        <a:pt x="886" y="0"/>
                        <a:pt x="5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07" name="Google Shape;1407;p42"/>
                <p:cNvSpPr/>
                <p:nvPr/>
              </p:nvSpPr>
              <p:spPr>
                <a:xfrm>
                  <a:off x="4710200" y="1435075"/>
                  <a:ext cx="228500" cy="228525"/>
                </a:xfrm>
                <a:custGeom>
                  <a:avLst/>
                  <a:gdLst/>
                  <a:ahLst/>
                  <a:cxnLst/>
                  <a:rect l="l" t="t" r="r" b="b"/>
                  <a:pathLst>
                    <a:path w="9140" h="9141" extrusionOk="0">
                      <a:moveTo>
                        <a:pt x="1" y="1"/>
                      </a:moveTo>
                      <a:lnTo>
                        <a:pt x="1" y="34"/>
                      </a:lnTo>
                      <a:cubicBezTo>
                        <a:pt x="1729" y="377"/>
                        <a:pt x="3313" y="2283"/>
                        <a:pt x="4075" y="5069"/>
                      </a:cubicBezTo>
                      <a:cubicBezTo>
                        <a:pt x="6833" y="5828"/>
                        <a:pt x="8763" y="7406"/>
                        <a:pt x="9107" y="9140"/>
                      </a:cubicBezTo>
                      <a:lnTo>
                        <a:pt x="9140" y="9140"/>
                      </a:lnTo>
                      <a:cubicBezTo>
                        <a:pt x="8854" y="4298"/>
                        <a:pt x="4843" y="284"/>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08" name="Google Shape;1408;p42"/>
                <p:cNvSpPr/>
                <p:nvPr/>
              </p:nvSpPr>
              <p:spPr>
                <a:xfrm>
                  <a:off x="4819200" y="1593475"/>
                  <a:ext cx="89400" cy="70125"/>
                </a:xfrm>
                <a:custGeom>
                  <a:avLst/>
                  <a:gdLst/>
                  <a:ahLst/>
                  <a:cxnLst/>
                  <a:rect l="l" t="t" r="r" b="b"/>
                  <a:pathLst>
                    <a:path w="3576" h="2805" extrusionOk="0">
                      <a:moveTo>
                        <a:pt x="1" y="1"/>
                      </a:moveTo>
                      <a:cubicBezTo>
                        <a:pt x="94" y="519"/>
                        <a:pt x="166" y="1061"/>
                        <a:pt x="215" y="1621"/>
                      </a:cubicBezTo>
                      <a:cubicBezTo>
                        <a:pt x="727" y="1777"/>
                        <a:pt x="1136" y="2301"/>
                        <a:pt x="1317" y="2804"/>
                      </a:cubicBezTo>
                      <a:lnTo>
                        <a:pt x="3575" y="2804"/>
                      </a:lnTo>
                      <a:cubicBezTo>
                        <a:pt x="3223" y="1711"/>
                        <a:pt x="1883" y="62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09" name="Google Shape;1409;p42"/>
                <p:cNvSpPr/>
                <p:nvPr/>
              </p:nvSpPr>
              <p:spPr>
                <a:xfrm>
                  <a:off x="4819200" y="1692175"/>
                  <a:ext cx="89475" cy="66275"/>
                </a:xfrm>
                <a:custGeom>
                  <a:avLst/>
                  <a:gdLst/>
                  <a:ahLst/>
                  <a:cxnLst/>
                  <a:rect l="l" t="t" r="r" b="b"/>
                  <a:pathLst>
                    <a:path w="3579" h="2651" extrusionOk="0">
                      <a:moveTo>
                        <a:pt x="1317" y="0"/>
                      </a:moveTo>
                      <a:cubicBezTo>
                        <a:pt x="1133" y="500"/>
                        <a:pt x="727" y="883"/>
                        <a:pt x="215" y="1033"/>
                      </a:cubicBezTo>
                      <a:cubicBezTo>
                        <a:pt x="166" y="1593"/>
                        <a:pt x="94" y="2132"/>
                        <a:pt x="1" y="2650"/>
                      </a:cubicBezTo>
                      <a:cubicBezTo>
                        <a:pt x="1889" y="2030"/>
                        <a:pt x="3223" y="1078"/>
                        <a:pt x="35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10" name="Google Shape;1410;p42"/>
                <p:cNvSpPr/>
                <p:nvPr/>
              </p:nvSpPr>
              <p:spPr>
                <a:xfrm>
                  <a:off x="4456875" y="1691800"/>
                  <a:ext cx="225125" cy="225100"/>
                </a:xfrm>
                <a:custGeom>
                  <a:avLst/>
                  <a:gdLst/>
                  <a:ahLst/>
                  <a:cxnLst/>
                  <a:rect l="l" t="t" r="r" b="b"/>
                  <a:pathLst>
                    <a:path w="9005" h="9004" extrusionOk="0">
                      <a:moveTo>
                        <a:pt x="1" y="0"/>
                      </a:moveTo>
                      <a:cubicBezTo>
                        <a:pt x="284" y="4839"/>
                        <a:pt x="4162" y="8721"/>
                        <a:pt x="9004" y="9004"/>
                      </a:cubicBezTo>
                      <a:lnTo>
                        <a:pt x="9004" y="8974"/>
                      </a:lnTo>
                      <a:cubicBezTo>
                        <a:pt x="7273" y="8628"/>
                        <a:pt x="5827" y="6697"/>
                        <a:pt x="5066" y="3942"/>
                      </a:cubicBezTo>
                      <a:cubicBezTo>
                        <a:pt x="2283" y="3180"/>
                        <a:pt x="377" y="1726"/>
                        <a:pt x="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11" name="Google Shape;1411;p42"/>
                <p:cNvSpPr/>
                <p:nvPr/>
              </p:nvSpPr>
              <p:spPr>
                <a:xfrm>
                  <a:off x="4487000" y="1595125"/>
                  <a:ext cx="88925" cy="68475"/>
                </a:xfrm>
                <a:custGeom>
                  <a:avLst/>
                  <a:gdLst/>
                  <a:ahLst/>
                  <a:cxnLst/>
                  <a:rect l="l" t="t" r="r" b="b"/>
                  <a:pathLst>
                    <a:path w="3557" h="2739" extrusionOk="0">
                      <a:moveTo>
                        <a:pt x="3397" y="1"/>
                      </a:moveTo>
                      <a:cubicBezTo>
                        <a:pt x="1569" y="636"/>
                        <a:pt x="337" y="1720"/>
                        <a:pt x="0" y="2738"/>
                      </a:cubicBezTo>
                      <a:lnTo>
                        <a:pt x="3313" y="2738"/>
                      </a:lnTo>
                      <a:cubicBezTo>
                        <a:pt x="3337" y="1880"/>
                        <a:pt x="3418" y="913"/>
                        <a:pt x="3556" y="106"/>
                      </a:cubicBezTo>
                      <a:cubicBezTo>
                        <a:pt x="3502" y="73"/>
                        <a:pt x="3448" y="37"/>
                        <a:pt x="33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12" name="Google Shape;1412;p42"/>
                <p:cNvSpPr/>
                <p:nvPr/>
              </p:nvSpPr>
              <p:spPr>
                <a:xfrm>
                  <a:off x="4486925" y="1692175"/>
                  <a:ext cx="89450" cy="66350"/>
                </a:xfrm>
                <a:custGeom>
                  <a:avLst/>
                  <a:gdLst/>
                  <a:ahLst/>
                  <a:cxnLst/>
                  <a:rect l="l" t="t" r="r" b="b"/>
                  <a:pathLst>
                    <a:path w="3578" h="2654" extrusionOk="0">
                      <a:moveTo>
                        <a:pt x="0" y="0"/>
                      </a:moveTo>
                      <a:cubicBezTo>
                        <a:pt x="352" y="1078"/>
                        <a:pt x="1689" y="2030"/>
                        <a:pt x="3578" y="2653"/>
                      </a:cubicBezTo>
                      <a:cubicBezTo>
                        <a:pt x="3418" y="1777"/>
                        <a:pt x="3325" y="889"/>
                        <a:pt x="3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13" name="Google Shape;1413;p42"/>
                <p:cNvSpPr/>
                <p:nvPr/>
              </p:nvSpPr>
              <p:spPr>
                <a:xfrm>
                  <a:off x="4456875" y="1435075"/>
                  <a:ext cx="225125" cy="228525"/>
                </a:xfrm>
                <a:custGeom>
                  <a:avLst/>
                  <a:gdLst/>
                  <a:ahLst/>
                  <a:cxnLst/>
                  <a:rect l="l" t="t" r="r" b="b"/>
                  <a:pathLst>
                    <a:path w="9005" h="9141" extrusionOk="0">
                      <a:moveTo>
                        <a:pt x="9004" y="1"/>
                      </a:moveTo>
                      <a:cubicBezTo>
                        <a:pt x="4162" y="284"/>
                        <a:pt x="284" y="4298"/>
                        <a:pt x="1" y="9140"/>
                      </a:cubicBezTo>
                      <a:lnTo>
                        <a:pt x="37" y="9140"/>
                      </a:lnTo>
                      <a:cubicBezTo>
                        <a:pt x="329" y="7686"/>
                        <a:pt x="1747" y="6267"/>
                        <a:pt x="3969" y="5433"/>
                      </a:cubicBezTo>
                      <a:cubicBezTo>
                        <a:pt x="3715" y="4375"/>
                        <a:pt x="4516" y="3361"/>
                        <a:pt x="5602" y="3361"/>
                      </a:cubicBezTo>
                      <a:cubicBezTo>
                        <a:pt x="5607" y="3361"/>
                        <a:pt x="5612" y="3361"/>
                        <a:pt x="5617" y="3361"/>
                      </a:cubicBezTo>
                      <a:cubicBezTo>
                        <a:pt x="5638" y="3361"/>
                        <a:pt x="5656" y="3364"/>
                        <a:pt x="5677" y="3367"/>
                      </a:cubicBezTo>
                      <a:cubicBezTo>
                        <a:pt x="6511" y="1476"/>
                        <a:pt x="7688" y="293"/>
                        <a:pt x="9004" y="31"/>
                      </a:cubicBezTo>
                      <a:lnTo>
                        <a:pt x="90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14" name="Google Shape;1414;p42"/>
                <p:cNvSpPr/>
                <p:nvPr/>
              </p:nvSpPr>
              <p:spPr>
                <a:xfrm>
                  <a:off x="4710200" y="1691800"/>
                  <a:ext cx="228500" cy="225100"/>
                </a:xfrm>
                <a:custGeom>
                  <a:avLst/>
                  <a:gdLst/>
                  <a:ahLst/>
                  <a:cxnLst/>
                  <a:rect l="l" t="t" r="r" b="b"/>
                  <a:pathLst>
                    <a:path w="9140" h="9004" extrusionOk="0">
                      <a:moveTo>
                        <a:pt x="9107" y="0"/>
                      </a:moveTo>
                      <a:cubicBezTo>
                        <a:pt x="8760" y="1726"/>
                        <a:pt x="6857" y="3177"/>
                        <a:pt x="4075" y="3942"/>
                      </a:cubicBezTo>
                      <a:cubicBezTo>
                        <a:pt x="3313" y="6721"/>
                        <a:pt x="1729" y="8628"/>
                        <a:pt x="1" y="8971"/>
                      </a:cubicBezTo>
                      <a:lnTo>
                        <a:pt x="1" y="9004"/>
                      </a:lnTo>
                      <a:cubicBezTo>
                        <a:pt x="4843" y="8721"/>
                        <a:pt x="8854" y="4839"/>
                        <a:pt x="9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15" name="Google Shape;1415;p42"/>
                <p:cNvSpPr/>
                <p:nvPr/>
              </p:nvSpPr>
              <p:spPr>
                <a:xfrm>
                  <a:off x="4710200" y="1465200"/>
                  <a:ext cx="70025" cy="89375"/>
                </a:xfrm>
                <a:custGeom>
                  <a:avLst/>
                  <a:gdLst/>
                  <a:ahLst/>
                  <a:cxnLst/>
                  <a:rect l="l" t="t" r="r" b="b"/>
                  <a:pathLst>
                    <a:path w="2801" h="3575" extrusionOk="0">
                      <a:moveTo>
                        <a:pt x="1" y="0"/>
                      </a:moveTo>
                      <a:lnTo>
                        <a:pt x="1" y="3298"/>
                      </a:lnTo>
                      <a:cubicBezTo>
                        <a:pt x="937" y="3328"/>
                        <a:pt x="1961" y="3421"/>
                        <a:pt x="2801" y="3575"/>
                      </a:cubicBezTo>
                      <a:cubicBezTo>
                        <a:pt x="2181" y="1687"/>
                        <a:pt x="1082" y="35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16" name="Google Shape;1416;p42"/>
                <p:cNvSpPr/>
                <p:nvPr/>
              </p:nvSpPr>
              <p:spPr>
                <a:xfrm>
                  <a:off x="4710200" y="1575850"/>
                  <a:ext cx="86150" cy="87750"/>
                </a:xfrm>
                <a:custGeom>
                  <a:avLst/>
                  <a:gdLst/>
                  <a:ahLst/>
                  <a:cxnLst/>
                  <a:rect l="l" t="t" r="r" b="b"/>
                  <a:pathLst>
                    <a:path w="3446" h="3510" extrusionOk="0">
                      <a:moveTo>
                        <a:pt x="1" y="1"/>
                      </a:moveTo>
                      <a:lnTo>
                        <a:pt x="1" y="3509"/>
                      </a:lnTo>
                      <a:lnTo>
                        <a:pt x="2494" y="3509"/>
                      </a:lnTo>
                      <a:cubicBezTo>
                        <a:pt x="2656" y="3054"/>
                        <a:pt x="3003" y="2554"/>
                        <a:pt x="3445" y="2374"/>
                      </a:cubicBezTo>
                      <a:cubicBezTo>
                        <a:pt x="3385" y="1702"/>
                        <a:pt x="3283" y="1034"/>
                        <a:pt x="3135" y="374"/>
                      </a:cubicBezTo>
                      <a:cubicBezTo>
                        <a:pt x="2208" y="167"/>
                        <a:pt x="1063" y="37"/>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17" name="Google Shape;1417;p42"/>
                <p:cNvSpPr/>
                <p:nvPr/>
              </p:nvSpPr>
              <p:spPr>
                <a:xfrm>
                  <a:off x="4710200" y="1797500"/>
                  <a:ext cx="70025" cy="89375"/>
                </a:xfrm>
                <a:custGeom>
                  <a:avLst/>
                  <a:gdLst/>
                  <a:ahLst/>
                  <a:cxnLst/>
                  <a:rect l="l" t="t" r="r" b="b"/>
                  <a:pathLst>
                    <a:path w="2801" h="3575" extrusionOk="0">
                      <a:moveTo>
                        <a:pt x="2801" y="0"/>
                      </a:moveTo>
                      <a:lnTo>
                        <a:pt x="2801" y="0"/>
                      </a:lnTo>
                      <a:cubicBezTo>
                        <a:pt x="2283" y="93"/>
                        <a:pt x="1609" y="166"/>
                        <a:pt x="1048" y="214"/>
                      </a:cubicBezTo>
                      <a:cubicBezTo>
                        <a:pt x="892" y="726"/>
                        <a:pt x="503" y="1135"/>
                        <a:pt x="1" y="1316"/>
                      </a:cubicBezTo>
                      <a:lnTo>
                        <a:pt x="1" y="3574"/>
                      </a:lnTo>
                      <a:cubicBezTo>
                        <a:pt x="1082" y="3222"/>
                        <a:pt x="2181" y="1885"/>
                        <a:pt x="28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18" name="Google Shape;1418;p42"/>
                <p:cNvSpPr/>
                <p:nvPr/>
              </p:nvSpPr>
              <p:spPr>
                <a:xfrm>
                  <a:off x="4681975" y="1776400"/>
                  <a:ext cx="28250" cy="28350"/>
                </a:xfrm>
                <a:custGeom>
                  <a:avLst/>
                  <a:gdLst/>
                  <a:ahLst/>
                  <a:cxnLst/>
                  <a:rect l="l" t="t" r="r" b="b"/>
                  <a:pathLst>
                    <a:path w="1130" h="1134" extrusionOk="0">
                      <a:moveTo>
                        <a:pt x="566" y="1"/>
                      </a:moveTo>
                      <a:cubicBezTo>
                        <a:pt x="253" y="1"/>
                        <a:pt x="0" y="251"/>
                        <a:pt x="0" y="564"/>
                      </a:cubicBezTo>
                      <a:lnTo>
                        <a:pt x="0" y="567"/>
                      </a:lnTo>
                      <a:cubicBezTo>
                        <a:pt x="0" y="567"/>
                        <a:pt x="0" y="570"/>
                        <a:pt x="0" y="570"/>
                      </a:cubicBezTo>
                      <a:cubicBezTo>
                        <a:pt x="0" y="880"/>
                        <a:pt x="253" y="1133"/>
                        <a:pt x="566" y="1133"/>
                      </a:cubicBezTo>
                      <a:cubicBezTo>
                        <a:pt x="877" y="1133"/>
                        <a:pt x="1130" y="880"/>
                        <a:pt x="1130" y="570"/>
                      </a:cubicBezTo>
                      <a:cubicBezTo>
                        <a:pt x="1130" y="570"/>
                        <a:pt x="1130" y="567"/>
                        <a:pt x="1130" y="567"/>
                      </a:cubicBezTo>
                      <a:lnTo>
                        <a:pt x="1130" y="564"/>
                      </a:lnTo>
                      <a:cubicBezTo>
                        <a:pt x="1130" y="251"/>
                        <a:pt x="877" y="1"/>
                        <a:pt x="5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19" name="Google Shape;1419;p42"/>
                <p:cNvSpPr/>
                <p:nvPr/>
              </p:nvSpPr>
              <p:spPr>
                <a:xfrm>
                  <a:off x="4710200" y="1692175"/>
                  <a:ext cx="86150" cy="82450"/>
                </a:xfrm>
                <a:custGeom>
                  <a:avLst/>
                  <a:gdLst/>
                  <a:ahLst/>
                  <a:cxnLst/>
                  <a:rect l="l" t="t" r="r" b="b"/>
                  <a:pathLst>
                    <a:path w="3446" h="3298" extrusionOk="0">
                      <a:moveTo>
                        <a:pt x="1" y="0"/>
                      </a:moveTo>
                      <a:lnTo>
                        <a:pt x="1" y="2346"/>
                      </a:lnTo>
                      <a:cubicBezTo>
                        <a:pt x="455" y="2506"/>
                        <a:pt x="820" y="2852"/>
                        <a:pt x="1003" y="3298"/>
                      </a:cubicBezTo>
                      <a:cubicBezTo>
                        <a:pt x="1702" y="3234"/>
                        <a:pt x="2506" y="3129"/>
                        <a:pt x="3135" y="2987"/>
                      </a:cubicBezTo>
                      <a:cubicBezTo>
                        <a:pt x="3283" y="2328"/>
                        <a:pt x="3385" y="1660"/>
                        <a:pt x="3445" y="985"/>
                      </a:cubicBezTo>
                      <a:cubicBezTo>
                        <a:pt x="3003" y="807"/>
                        <a:pt x="2656" y="449"/>
                        <a:pt x="24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spTree>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92"/>
        <p:cNvGrpSpPr/>
        <p:nvPr/>
      </p:nvGrpSpPr>
      <p:grpSpPr>
        <a:xfrm>
          <a:off x="0" y="0"/>
          <a:ext cx="0" cy="0"/>
          <a:chOff x="0" y="0"/>
          <a:chExt cx="0" cy="0"/>
        </a:xfrm>
      </p:grpSpPr>
      <p:sp>
        <p:nvSpPr>
          <p:cNvPr id="711" name="Google Shape;711;p29"/>
          <p:cNvSpPr txBox="1">
            <a:spLocks noGrp="1"/>
          </p:cNvSpPr>
          <p:nvPr>
            <p:ph type="title"/>
          </p:nvPr>
        </p:nvSpPr>
        <p:spPr>
          <a:xfrm>
            <a:off x="427872" y="65053"/>
            <a:ext cx="82296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b="1" dirty="0" smtClean="0">
                <a:solidFill>
                  <a:srgbClr val="00B050"/>
                </a:solidFill>
                <a:latin typeface="Courier New" panose="02070309020205020404" pitchFamily="49" charset="0"/>
                <a:cs typeface="Courier New" panose="02070309020205020404" pitchFamily="49" charset="0"/>
              </a:rPr>
              <a:t>وظائف البورصات</a:t>
            </a:r>
            <a:endParaRPr b="1" dirty="0">
              <a:solidFill>
                <a:srgbClr val="00B050"/>
              </a:solidFill>
              <a:latin typeface="Courier New" panose="02070309020205020404" pitchFamily="49" charset="0"/>
              <a:cs typeface="Courier New" panose="02070309020205020404" pitchFamily="49" charset="0"/>
            </a:endParaRPr>
          </a:p>
        </p:txBody>
      </p:sp>
      <p:grpSp>
        <p:nvGrpSpPr>
          <p:cNvPr id="7" name="Group 6"/>
          <p:cNvGrpSpPr/>
          <p:nvPr/>
        </p:nvGrpSpPr>
        <p:grpSpPr>
          <a:xfrm>
            <a:off x="881947" y="3201712"/>
            <a:ext cx="8671617" cy="1530998"/>
            <a:chOff x="881947" y="3201712"/>
            <a:chExt cx="8671617" cy="1530998"/>
          </a:xfrm>
        </p:grpSpPr>
        <p:grpSp>
          <p:nvGrpSpPr>
            <p:cNvPr id="693" name="Google Shape;693;p29"/>
            <p:cNvGrpSpPr/>
            <p:nvPr/>
          </p:nvGrpSpPr>
          <p:grpSpPr>
            <a:xfrm>
              <a:off x="881947" y="4145339"/>
              <a:ext cx="8671617" cy="587371"/>
              <a:chOff x="881947" y="4145339"/>
              <a:chExt cx="8671617" cy="587371"/>
            </a:xfrm>
          </p:grpSpPr>
          <p:sp>
            <p:nvSpPr>
              <p:cNvPr id="694" name="Google Shape;694;p29"/>
              <p:cNvSpPr/>
              <p:nvPr/>
            </p:nvSpPr>
            <p:spPr>
              <a:xfrm>
                <a:off x="881947" y="4145339"/>
                <a:ext cx="8671617" cy="293549"/>
              </a:xfrm>
              <a:custGeom>
                <a:avLst/>
                <a:gdLst/>
                <a:ahLst/>
                <a:cxnLst/>
                <a:rect l="l" t="t" r="r" b="b"/>
                <a:pathLst>
                  <a:path w="295204" h="12312" extrusionOk="0">
                    <a:moveTo>
                      <a:pt x="0" y="1"/>
                    </a:moveTo>
                    <a:lnTo>
                      <a:pt x="0" y="12312"/>
                    </a:lnTo>
                    <a:lnTo>
                      <a:pt x="295204" y="12312"/>
                    </a:lnTo>
                    <a:lnTo>
                      <a:pt x="295204" y="11443"/>
                    </a:lnTo>
                    <a:lnTo>
                      <a:pt x="2822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9"/>
              <p:cNvSpPr/>
              <p:nvPr/>
            </p:nvSpPr>
            <p:spPr>
              <a:xfrm>
                <a:off x="881947" y="4145339"/>
                <a:ext cx="8671617" cy="293549"/>
              </a:xfrm>
              <a:custGeom>
                <a:avLst/>
                <a:gdLst/>
                <a:ahLst/>
                <a:cxnLst/>
                <a:rect l="l" t="t" r="r" b="b"/>
                <a:pathLst>
                  <a:path w="295204" h="12312" extrusionOk="0">
                    <a:moveTo>
                      <a:pt x="0" y="1"/>
                    </a:moveTo>
                    <a:lnTo>
                      <a:pt x="0" y="12312"/>
                    </a:lnTo>
                    <a:lnTo>
                      <a:pt x="295204" y="12312"/>
                    </a:lnTo>
                    <a:lnTo>
                      <a:pt x="295204" y="11443"/>
                    </a:lnTo>
                    <a:lnTo>
                      <a:pt x="282273" y="1"/>
                    </a:lnTo>
                    <a:close/>
                  </a:path>
                </a:pathLst>
              </a:custGeom>
              <a:solidFill>
                <a:srgbClr val="FFFFFF">
                  <a:alpha val="21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9"/>
              <p:cNvSpPr/>
              <p:nvPr/>
            </p:nvSpPr>
            <p:spPr>
              <a:xfrm>
                <a:off x="1261759" y="4418155"/>
                <a:ext cx="8291799" cy="314554"/>
              </a:xfrm>
              <a:custGeom>
                <a:avLst/>
                <a:gdLst/>
                <a:ahLst/>
                <a:cxnLst/>
                <a:rect l="l" t="t" r="r" b="b"/>
                <a:pathLst>
                  <a:path w="282274" h="13193" extrusionOk="0">
                    <a:moveTo>
                      <a:pt x="0" y="1"/>
                    </a:moveTo>
                    <a:lnTo>
                      <a:pt x="0" y="13193"/>
                    </a:lnTo>
                    <a:lnTo>
                      <a:pt x="282274" y="13193"/>
                    </a:lnTo>
                    <a:lnTo>
                      <a:pt x="2822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9"/>
              <p:cNvSpPr/>
              <p:nvPr/>
            </p:nvSpPr>
            <p:spPr>
              <a:xfrm>
                <a:off x="881947" y="4145339"/>
                <a:ext cx="379848" cy="587360"/>
              </a:xfrm>
              <a:custGeom>
                <a:avLst/>
                <a:gdLst/>
                <a:ahLst/>
                <a:cxnLst/>
                <a:rect l="l" t="t" r="r" b="b"/>
                <a:pathLst>
                  <a:path w="12931" h="24635" extrusionOk="0">
                    <a:moveTo>
                      <a:pt x="0" y="1"/>
                    </a:moveTo>
                    <a:lnTo>
                      <a:pt x="0" y="13193"/>
                    </a:lnTo>
                    <a:lnTo>
                      <a:pt x="12930" y="24635"/>
                    </a:lnTo>
                    <a:lnTo>
                      <a:pt x="12930" y="1144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9"/>
              <p:cNvSpPr/>
              <p:nvPr/>
            </p:nvSpPr>
            <p:spPr>
              <a:xfrm>
                <a:off x="881947" y="4145339"/>
                <a:ext cx="379848" cy="587360"/>
              </a:xfrm>
              <a:custGeom>
                <a:avLst/>
                <a:gdLst/>
                <a:ahLst/>
                <a:cxnLst/>
                <a:rect l="l" t="t" r="r" b="b"/>
                <a:pathLst>
                  <a:path w="12931" h="24635" extrusionOk="0">
                    <a:moveTo>
                      <a:pt x="0" y="1"/>
                    </a:moveTo>
                    <a:lnTo>
                      <a:pt x="0" y="13193"/>
                    </a:lnTo>
                    <a:lnTo>
                      <a:pt x="12930" y="24635"/>
                    </a:lnTo>
                    <a:lnTo>
                      <a:pt x="12930" y="11443"/>
                    </a:lnTo>
                    <a:lnTo>
                      <a:pt x="0" y="1"/>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29"/>
            <p:cNvGrpSpPr/>
            <p:nvPr/>
          </p:nvGrpSpPr>
          <p:grpSpPr>
            <a:xfrm>
              <a:off x="2617333" y="3830797"/>
              <a:ext cx="6936201" cy="587371"/>
              <a:chOff x="2617333" y="3830797"/>
              <a:chExt cx="6936201" cy="587371"/>
            </a:xfrm>
          </p:grpSpPr>
          <p:sp>
            <p:nvSpPr>
              <p:cNvPr id="700" name="Google Shape;700;p29"/>
              <p:cNvSpPr/>
              <p:nvPr/>
            </p:nvSpPr>
            <p:spPr>
              <a:xfrm>
                <a:off x="2617333" y="3830797"/>
                <a:ext cx="6936201" cy="293835"/>
              </a:xfrm>
              <a:custGeom>
                <a:avLst/>
                <a:gdLst/>
                <a:ahLst/>
                <a:cxnLst/>
                <a:rect l="l" t="t" r="r" b="b"/>
                <a:pathLst>
                  <a:path w="236126" h="12324" extrusionOk="0">
                    <a:moveTo>
                      <a:pt x="1" y="1"/>
                    </a:moveTo>
                    <a:lnTo>
                      <a:pt x="1" y="12324"/>
                    </a:lnTo>
                    <a:lnTo>
                      <a:pt x="236126" y="12324"/>
                    </a:lnTo>
                    <a:lnTo>
                      <a:pt x="236126" y="11442"/>
                    </a:lnTo>
                    <a:lnTo>
                      <a:pt x="2231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9"/>
              <p:cNvSpPr/>
              <p:nvPr/>
            </p:nvSpPr>
            <p:spPr>
              <a:xfrm>
                <a:off x="2617333" y="3830797"/>
                <a:ext cx="6936201" cy="293835"/>
              </a:xfrm>
              <a:custGeom>
                <a:avLst/>
                <a:gdLst/>
                <a:ahLst/>
                <a:cxnLst/>
                <a:rect l="l" t="t" r="r" b="b"/>
                <a:pathLst>
                  <a:path w="236126" h="12324" extrusionOk="0">
                    <a:moveTo>
                      <a:pt x="1" y="1"/>
                    </a:moveTo>
                    <a:lnTo>
                      <a:pt x="1" y="12324"/>
                    </a:lnTo>
                    <a:lnTo>
                      <a:pt x="236126" y="12324"/>
                    </a:lnTo>
                    <a:lnTo>
                      <a:pt x="236126" y="11442"/>
                    </a:lnTo>
                    <a:lnTo>
                      <a:pt x="223195" y="1"/>
                    </a:lnTo>
                    <a:close/>
                  </a:path>
                </a:pathLst>
              </a:custGeom>
              <a:solidFill>
                <a:srgbClr val="FFFFFF">
                  <a:alpha val="21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9"/>
              <p:cNvSpPr/>
              <p:nvPr/>
            </p:nvSpPr>
            <p:spPr>
              <a:xfrm>
                <a:off x="2617333" y="3830797"/>
                <a:ext cx="379878" cy="587360"/>
              </a:xfrm>
              <a:custGeom>
                <a:avLst/>
                <a:gdLst/>
                <a:ahLst/>
                <a:cxnLst/>
                <a:rect l="l" t="t" r="r" b="b"/>
                <a:pathLst>
                  <a:path w="12932" h="24635" extrusionOk="0">
                    <a:moveTo>
                      <a:pt x="1" y="1"/>
                    </a:moveTo>
                    <a:lnTo>
                      <a:pt x="1" y="13193"/>
                    </a:lnTo>
                    <a:lnTo>
                      <a:pt x="12931" y="24635"/>
                    </a:lnTo>
                    <a:lnTo>
                      <a:pt x="12931" y="11442"/>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9"/>
              <p:cNvSpPr/>
              <p:nvPr/>
            </p:nvSpPr>
            <p:spPr>
              <a:xfrm>
                <a:off x="2997174" y="4103613"/>
                <a:ext cx="6556353" cy="314554"/>
              </a:xfrm>
              <a:custGeom>
                <a:avLst/>
                <a:gdLst/>
                <a:ahLst/>
                <a:cxnLst/>
                <a:rect l="l" t="t" r="r" b="b"/>
                <a:pathLst>
                  <a:path w="223195" h="13193" extrusionOk="0">
                    <a:moveTo>
                      <a:pt x="0" y="0"/>
                    </a:moveTo>
                    <a:lnTo>
                      <a:pt x="0" y="13193"/>
                    </a:lnTo>
                    <a:lnTo>
                      <a:pt x="223195" y="13193"/>
                    </a:lnTo>
                    <a:lnTo>
                      <a:pt x="2231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9"/>
              <p:cNvSpPr/>
              <p:nvPr/>
            </p:nvSpPr>
            <p:spPr>
              <a:xfrm>
                <a:off x="2617333" y="3830797"/>
                <a:ext cx="379878" cy="587360"/>
              </a:xfrm>
              <a:custGeom>
                <a:avLst/>
                <a:gdLst/>
                <a:ahLst/>
                <a:cxnLst/>
                <a:rect l="l" t="t" r="r" b="b"/>
                <a:pathLst>
                  <a:path w="12932" h="24635" extrusionOk="0">
                    <a:moveTo>
                      <a:pt x="1" y="1"/>
                    </a:moveTo>
                    <a:lnTo>
                      <a:pt x="1" y="13193"/>
                    </a:lnTo>
                    <a:lnTo>
                      <a:pt x="12931" y="24635"/>
                    </a:lnTo>
                    <a:lnTo>
                      <a:pt x="12931" y="11442"/>
                    </a:lnTo>
                    <a:lnTo>
                      <a:pt x="1" y="1"/>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29"/>
            <p:cNvGrpSpPr/>
            <p:nvPr/>
          </p:nvGrpSpPr>
          <p:grpSpPr>
            <a:xfrm>
              <a:off x="4352748" y="3516254"/>
              <a:ext cx="5200756" cy="587372"/>
              <a:chOff x="4352748" y="3516254"/>
              <a:chExt cx="5200756" cy="587372"/>
            </a:xfrm>
          </p:grpSpPr>
          <p:sp>
            <p:nvSpPr>
              <p:cNvPr id="706" name="Google Shape;706;p29"/>
              <p:cNvSpPr/>
              <p:nvPr/>
            </p:nvSpPr>
            <p:spPr>
              <a:xfrm>
                <a:off x="4352748" y="3516254"/>
                <a:ext cx="5200756" cy="293835"/>
              </a:xfrm>
              <a:custGeom>
                <a:avLst/>
                <a:gdLst/>
                <a:ahLst/>
                <a:cxnLst/>
                <a:rect l="l" t="t" r="r" b="b"/>
                <a:pathLst>
                  <a:path w="177047" h="12324" extrusionOk="0">
                    <a:moveTo>
                      <a:pt x="1" y="0"/>
                    </a:moveTo>
                    <a:lnTo>
                      <a:pt x="1" y="12323"/>
                    </a:lnTo>
                    <a:lnTo>
                      <a:pt x="177047" y="12323"/>
                    </a:lnTo>
                    <a:lnTo>
                      <a:pt x="177047" y="11442"/>
                    </a:lnTo>
                    <a:lnTo>
                      <a:pt x="1641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9"/>
              <p:cNvSpPr/>
              <p:nvPr/>
            </p:nvSpPr>
            <p:spPr>
              <a:xfrm>
                <a:off x="4352748" y="3516267"/>
                <a:ext cx="5200756" cy="293835"/>
              </a:xfrm>
              <a:custGeom>
                <a:avLst/>
                <a:gdLst/>
                <a:ahLst/>
                <a:cxnLst/>
                <a:rect l="l" t="t" r="r" b="b"/>
                <a:pathLst>
                  <a:path w="177047" h="12324" extrusionOk="0">
                    <a:moveTo>
                      <a:pt x="1" y="0"/>
                    </a:moveTo>
                    <a:lnTo>
                      <a:pt x="1" y="12323"/>
                    </a:lnTo>
                    <a:lnTo>
                      <a:pt x="177047" y="12323"/>
                    </a:lnTo>
                    <a:lnTo>
                      <a:pt x="177047" y="11442"/>
                    </a:lnTo>
                    <a:lnTo>
                      <a:pt x="164116" y="0"/>
                    </a:lnTo>
                    <a:close/>
                  </a:path>
                </a:pathLst>
              </a:custGeom>
              <a:solidFill>
                <a:srgbClr val="FFFFFF">
                  <a:alpha val="21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9"/>
              <p:cNvSpPr/>
              <p:nvPr/>
            </p:nvSpPr>
            <p:spPr>
              <a:xfrm>
                <a:off x="4352748" y="3516254"/>
                <a:ext cx="379848" cy="587360"/>
              </a:xfrm>
              <a:custGeom>
                <a:avLst/>
                <a:gdLst/>
                <a:ahLst/>
                <a:cxnLst/>
                <a:rect l="l" t="t" r="r" b="b"/>
                <a:pathLst>
                  <a:path w="12931" h="24635" extrusionOk="0">
                    <a:moveTo>
                      <a:pt x="1" y="0"/>
                    </a:moveTo>
                    <a:lnTo>
                      <a:pt x="1" y="13193"/>
                    </a:lnTo>
                    <a:lnTo>
                      <a:pt x="12931" y="24634"/>
                    </a:lnTo>
                    <a:lnTo>
                      <a:pt x="12931" y="11442"/>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9"/>
              <p:cNvSpPr/>
              <p:nvPr/>
            </p:nvSpPr>
            <p:spPr>
              <a:xfrm>
                <a:off x="4732560" y="3789071"/>
                <a:ext cx="4820937" cy="314554"/>
              </a:xfrm>
              <a:custGeom>
                <a:avLst/>
                <a:gdLst/>
                <a:ahLst/>
                <a:cxnLst/>
                <a:rect l="l" t="t" r="r" b="b"/>
                <a:pathLst>
                  <a:path w="164117" h="13193" extrusionOk="0">
                    <a:moveTo>
                      <a:pt x="1" y="0"/>
                    </a:moveTo>
                    <a:lnTo>
                      <a:pt x="1" y="13192"/>
                    </a:lnTo>
                    <a:lnTo>
                      <a:pt x="164117" y="13192"/>
                    </a:lnTo>
                    <a:lnTo>
                      <a:pt x="16411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9"/>
              <p:cNvSpPr/>
              <p:nvPr/>
            </p:nvSpPr>
            <p:spPr>
              <a:xfrm>
                <a:off x="4352748" y="3516267"/>
                <a:ext cx="379848" cy="587360"/>
              </a:xfrm>
              <a:custGeom>
                <a:avLst/>
                <a:gdLst/>
                <a:ahLst/>
                <a:cxnLst/>
                <a:rect l="l" t="t" r="r" b="b"/>
                <a:pathLst>
                  <a:path w="12931" h="24635" extrusionOk="0">
                    <a:moveTo>
                      <a:pt x="1" y="0"/>
                    </a:moveTo>
                    <a:lnTo>
                      <a:pt x="1" y="13193"/>
                    </a:lnTo>
                    <a:lnTo>
                      <a:pt x="12931" y="24634"/>
                    </a:lnTo>
                    <a:lnTo>
                      <a:pt x="12931" y="11442"/>
                    </a:lnTo>
                    <a:lnTo>
                      <a:pt x="1" y="0"/>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2" name="Google Shape;712;p29"/>
            <p:cNvSpPr/>
            <p:nvPr/>
          </p:nvSpPr>
          <p:spPr>
            <a:xfrm>
              <a:off x="2254323" y="4260884"/>
              <a:ext cx="29" cy="24"/>
            </a:xfrm>
            <a:custGeom>
              <a:avLst/>
              <a:gdLst/>
              <a:ahLst/>
              <a:cxnLst/>
              <a:rect l="l" t="t" r="r" b="b"/>
              <a:pathLst>
                <a:path w="1" h="1" fill="none" extrusionOk="0">
                  <a:moveTo>
                    <a:pt x="0" y="1"/>
                  </a:moveTo>
                  <a:close/>
                </a:path>
              </a:pathLst>
            </a:custGeom>
            <a:noFill/>
            <a:ln w="22625" cap="flat" cmpd="sng">
              <a:solidFill>
                <a:srgbClr val="A7A9AC"/>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3" name="Google Shape;713;p29"/>
            <p:cNvGrpSpPr/>
            <p:nvPr/>
          </p:nvGrpSpPr>
          <p:grpSpPr>
            <a:xfrm>
              <a:off x="6104260" y="3201712"/>
              <a:ext cx="3449213" cy="587372"/>
              <a:chOff x="6104260" y="3201712"/>
              <a:chExt cx="3449213" cy="587372"/>
            </a:xfrm>
          </p:grpSpPr>
          <p:sp>
            <p:nvSpPr>
              <p:cNvPr id="714" name="Google Shape;714;p29"/>
              <p:cNvSpPr/>
              <p:nvPr/>
            </p:nvSpPr>
            <p:spPr>
              <a:xfrm>
                <a:off x="6104260" y="3201712"/>
                <a:ext cx="3449213" cy="293835"/>
              </a:xfrm>
              <a:custGeom>
                <a:avLst/>
                <a:gdLst/>
                <a:ahLst/>
                <a:cxnLst/>
                <a:rect l="l" t="t" r="r" b="b"/>
                <a:pathLst>
                  <a:path w="117420" h="12324" extrusionOk="0">
                    <a:moveTo>
                      <a:pt x="0" y="0"/>
                    </a:moveTo>
                    <a:lnTo>
                      <a:pt x="0" y="12323"/>
                    </a:lnTo>
                    <a:lnTo>
                      <a:pt x="117420" y="12323"/>
                    </a:lnTo>
                    <a:lnTo>
                      <a:pt x="117420" y="11454"/>
                    </a:lnTo>
                    <a:lnTo>
                      <a:pt x="10448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9"/>
              <p:cNvSpPr/>
              <p:nvPr/>
            </p:nvSpPr>
            <p:spPr>
              <a:xfrm>
                <a:off x="6104260" y="3201724"/>
                <a:ext cx="3449213" cy="293835"/>
              </a:xfrm>
              <a:custGeom>
                <a:avLst/>
                <a:gdLst/>
                <a:ahLst/>
                <a:cxnLst/>
                <a:rect l="l" t="t" r="r" b="b"/>
                <a:pathLst>
                  <a:path w="117420" h="12324" extrusionOk="0">
                    <a:moveTo>
                      <a:pt x="0" y="0"/>
                    </a:moveTo>
                    <a:lnTo>
                      <a:pt x="0" y="12323"/>
                    </a:lnTo>
                    <a:lnTo>
                      <a:pt x="117420" y="12323"/>
                    </a:lnTo>
                    <a:lnTo>
                      <a:pt x="117420" y="11454"/>
                    </a:lnTo>
                    <a:lnTo>
                      <a:pt x="104489" y="0"/>
                    </a:lnTo>
                    <a:close/>
                  </a:path>
                </a:pathLst>
              </a:custGeom>
              <a:solidFill>
                <a:srgbClr val="FFFFFF">
                  <a:alpha val="21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9"/>
              <p:cNvSpPr/>
              <p:nvPr/>
            </p:nvSpPr>
            <p:spPr>
              <a:xfrm>
                <a:off x="6104260" y="3201712"/>
                <a:ext cx="379496" cy="587360"/>
              </a:xfrm>
              <a:custGeom>
                <a:avLst/>
                <a:gdLst/>
                <a:ahLst/>
                <a:cxnLst/>
                <a:rect l="l" t="t" r="r" b="b"/>
                <a:pathLst>
                  <a:path w="12919" h="24635" extrusionOk="0">
                    <a:moveTo>
                      <a:pt x="0" y="0"/>
                    </a:moveTo>
                    <a:lnTo>
                      <a:pt x="0" y="13192"/>
                    </a:lnTo>
                    <a:lnTo>
                      <a:pt x="12918" y="24634"/>
                    </a:lnTo>
                    <a:lnTo>
                      <a:pt x="12918" y="1145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9"/>
              <p:cNvSpPr/>
              <p:nvPr/>
            </p:nvSpPr>
            <p:spPr>
              <a:xfrm>
                <a:off x="6483720" y="3474814"/>
                <a:ext cx="3069746" cy="314268"/>
              </a:xfrm>
              <a:custGeom>
                <a:avLst/>
                <a:gdLst/>
                <a:ahLst/>
                <a:cxnLst/>
                <a:rect l="l" t="t" r="r" b="b"/>
                <a:pathLst>
                  <a:path w="104502" h="13181" extrusionOk="0">
                    <a:moveTo>
                      <a:pt x="0" y="0"/>
                    </a:moveTo>
                    <a:lnTo>
                      <a:pt x="0" y="13180"/>
                    </a:lnTo>
                    <a:lnTo>
                      <a:pt x="104502" y="13180"/>
                    </a:lnTo>
                    <a:lnTo>
                      <a:pt x="1045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9"/>
              <p:cNvSpPr/>
              <p:nvPr/>
            </p:nvSpPr>
            <p:spPr>
              <a:xfrm>
                <a:off x="6104260" y="3201724"/>
                <a:ext cx="379496" cy="587360"/>
              </a:xfrm>
              <a:custGeom>
                <a:avLst/>
                <a:gdLst/>
                <a:ahLst/>
                <a:cxnLst/>
                <a:rect l="l" t="t" r="r" b="b"/>
                <a:pathLst>
                  <a:path w="12919" h="24635" extrusionOk="0">
                    <a:moveTo>
                      <a:pt x="0" y="0"/>
                    </a:moveTo>
                    <a:lnTo>
                      <a:pt x="0" y="13192"/>
                    </a:lnTo>
                    <a:lnTo>
                      <a:pt x="12918" y="24634"/>
                    </a:lnTo>
                    <a:lnTo>
                      <a:pt x="12918" y="11454"/>
                    </a:lnTo>
                    <a:lnTo>
                      <a:pt x="0" y="0"/>
                    </a:lnTo>
                    <a:close/>
                  </a:path>
                </a:pathLst>
              </a:custGeom>
              <a:solidFill>
                <a:srgbClr val="000000">
                  <a:alpha val="312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roup 7"/>
          <p:cNvGrpSpPr/>
          <p:nvPr/>
        </p:nvGrpSpPr>
        <p:grpSpPr>
          <a:xfrm>
            <a:off x="694475" y="625272"/>
            <a:ext cx="1669800" cy="3688628"/>
            <a:chOff x="694475" y="625272"/>
            <a:chExt cx="1669800" cy="3688628"/>
          </a:xfrm>
        </p:grpSpPr>
        <p:grpSp>
          <p:nvGrpSpPr>
            <p:cNvPr id="722" name="Google Shape;722;p29"/>
            <p:cNvGrpSpPr/>
            <p:nvPr/>
          </p:nvGrpSpPr>
          <p:grpSpPr>
            <a:xfrm>
              <a:off x="694475" y="625272"/>
              <a:ext cx="1669800" cy="1553204"/>
              <a:chOff x="694475" y="1302325"/>
              <a:chExt cx="1669800" cy="1553204"/>
            </a:xfrm>
          </p:grpSpPr>
          <p:sp>
            <p:nvSpPr>
              <p:cNvPr id="723" name="Google Shape;723;p29"/>
              <p:cNvSpPr txBox="1"/>
              <p:nvPr/>
            </p:nvSpPr>
            <p:spPr>
              <a:xfrm>
                <a:off x="694475" y="1302325"/>
                <a:ext cx="1669800" cy="312000"/>
              </a:xfrm>
              <a:prstGeom prst="rect">
                <a:avLst/>
              </a:prstGeom>
              <a:noFill/>
              <a:ln>
                <a:noFill/>
              </a:ln>
            </p:spPr>
            <p:txBody>
              <a:bodyPr spcFirstLastPara="1" wrap="square" lIns="91425" tIns="91425" rIns="91425" bIns="91425" anchor="ctr" anchorCtr="0">
                <a:noAutofit/>
              </a:bodyPr>
              <a:lstStyle/>
              <a:p>
                <a:pPr lvl="0" algn="ctr"/>
                <a:r>
                  <a:rPr lang="ar-SA" sz="1600" b="1" dirty="0">
                    <a:solidFill>
                      <a:srgbClr val="FF0000"/>
                    </a:solidFill>
                  </a:rPr>
                  <a:t>الوظيفة التمويلية</a:t>
                </a:r>
                <a:endParaRPr sz="1600" dirty="0">
                  <a:solidFill>
                    <a:srgbClr val="FF0000"/>
                  </a:solidFill>
                  <a:latin typeface="Fira Sans Extra Condensed Medium"/>
                  <a:ea typeface="Fira Sans Extra Condensed Medium"/>
                  <a:cs typeface="Fira Sans Extra Condensed Medium"/>
                  <a:sym typeface="Fira Sans Extra Condensed Medium"/>
                </a:endParaRPr>
              </a:p>
            </p:txBody>
          </p:sp>
          <p:sp>
            <p:nvSpPr>
              <p:cNvPr id="724" name="Google Shape;724;p29"/>
              <p:cNvSpPr txBox="1"/>
              <p:nvPr/>
            </p:nvSpPr>
            <p:spPr>
              <a:xfrm>
                <a:off x="694475" y="1580524"/>
                <a:ext cx="1669800" cy="1275005"/>
              </a:xfrm>
              <a:prstGeom prst="rect">
                <a:avLst/>
              </a:prstGeom>
              <a:noFill/>
              <a:ln>
                <a:noFill/>
              </a:ln>
            </p:spPr>
            <p:txBody>
              <a:bodyPr spcFirstLastPara="1" wrap="square" lIns="91425" tIns="91425" rIns="91425" bIns="91425" anchor="ctr" anchorCtr="0">
                <a:noAutofit/>
              </a:bodyPr>
              <a:lstStyle/>
              <a:p>
                <a:pPr lvl="0" algn="ctr" rtl="1"/>
                <a:r>
                  <a:rPr lang="ar-SA" sz="1050" b="1" dirty="0"/>
                  <a:t>تعمل البورصة على تعبئة المدخرات السائلة و توجيهها نحو المشاريع لما يحقق التمويل المطلوب، فالبورصة تحول مدخرات الأفراد و استثماراتهم إلى الشركات، وهذه الاستثمارات تجمع التمويل اللازم لقيام المشاريع</a:t>
                </a:r>
                <a:endParaRPr sz="1050" b="1" dirty="0">
                  <a:latin typeface="Roboto"/>
                  <a:ea typeface="Roboto"/>
                  <a:cs typeface="Roboto"/>
                  <a:sym typeface="Roboto"/>
                </a:endParaRPr>
              </a:p>
            </p:txBody>
          </p:sp>
        </p:grpSp>
        <p:grpSp>
          <p:nvGrpSpPr>
            <p:cNvPr id="731" name="Google Shape;731;p29"/>
            <p:cNvGrpSpPr/>
            <p:nvPr/>
          </p:nvGrpSpPr>
          <p:grpSpPr>
            <a:xfrm>
              <a:off x="1169675" y="2255750"/>
              <a:ext cx="719400" cy="2058150"/>
              <a:chOff x="1169675" y="2255750"/>
              <a:chExt cx="719400" cy="2058150"/>
            </a:xfrm>
          </p:grpSpPr>
          <p:sp>
            <p:nvSpPr>
              <p:cNvPr id="732" name="Google Shape;732;p29"/>
              <p:cNvSpPr/>
              <p:nvPr/>
            </p:nvSpPr>
            <p:spPr>
              <a:xfrm>
                <a:off x="1169675" y="2255750"/>
                <a:ext cx="719400" cy="7194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9"/>
              <p:cNvSpPr/>
              <p:nvPr/>
            </p:nvSpPr>
            <p:spPr>
              <a:xfrm>
                <a:off x="1226075" y="2312150"/>
                <a:ext cx="606600" cy="606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9"/>
              <p:cNvSpPr/>
              <p:nvPr/>
            </p:nvSpPr>
            <p:spPr>
              <a:xfrm>
                <a:off x="1362425" y="4271600"/>
                <a:ext cx="333900" cy="42300"/>
              </a:xfrm>
              <a:prstGeom prst="ellipse">
                <a:avLst/>
              </a:prstGeom>
              <a:solidFill>
                <a:srgbClr val="0000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5" name="Google Shape;735;p29"/>
              <p:cNvCxnSpPr/>
              <p:nvPr/>
            </p:nvCxnSpPr>
            <p:spPr>
              <a:xfrm>
                <a:off x="1529375" y="2975150"/>
                <a:ext cx="0" cy="1326900"/>
              </a:xfrm>
              <a:prstGeom prst="straightConnector1">
                <a:avLst/>
              </a:prstGeom>
              <a:noFill/>
              <a:ln w="19050" cap="flat" cmpd="sng">
                <a:solidFill>
                  <a:srgbClr val="000000"/>
                </a:solidFill>
                <a:prstDash val="solid"/>
                <a:round/>
                <a:headEnd type="none" w="med" len="med"/>
                <a:tailEnd type="oval" w="med" len="med"/>
              </a:ln>
            </p:spPr>
          </p:cxnSp>
          <p:grpSp>
            <p:nvGrpSpPr>
              <p:cNvPr id="736" name="Google Shape;736;p29"/>
              <p:cNvGrpSpPr/>
              <p:nvPr/>
            </p:nvGrpSpPr>
            <p:grpSpPr>
              <a:xfrm>
                <a:off x="1380291" y="2445824"/>
                <a:ext cx="298169" cy="339253"/>
                <a:chOff x="1529350" y="258825"/>
                <a:chExt cx="423475" cy="481825"/>
              </a:xfrm>
            </p:grpSpPr>
            <p:sp>
              <p:nvSpPr>
                <p:cNvPr id="737" name="Google Shape;737;p29"/>
                <p:cNvSpPr/>
                <p:nvPr/>
              </p:nvSpPr>
              <p:spPr>
                <a:xfrm>
                  <a:off x="1585800" y="258825"/>
                  <a:ext cx="310650" cy="430550"/>
                </a:xfrm>
                <a:custGeom>
                  <a:avLst/>
                  <a:gdLst/>
                  <a:ahLst/>
                  <a:cxnLst/>
                  <a:rect l="l" t="t" r="r" b="b"/>
                  <a:pathLst>
                    <a:path w="12426" h="17222" extrusionOk="0">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38" name="Google Shape;738;p29"/>
                <p:cNvSpPr/>
                <p:nvPr/>
              </p:nvSpPr>
              <p:spPr>
                <a:xfrm>
                  <a:off x="1529350" y="583200"/>
                  <a:ext cx="423475" cy="157450"/>
                </a:xfrm>
                <a:custGeom>
                  <a:avLst/>
                  <a:gdLst/>
                  <a:ahLst/>
                  <a:cxnLst/>
                  <a:rect l="l" t="t" r="r" b="b"/>
                  <a:pathLst>
                    <a:path w="16939" h="6298" extrusionOk="0">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grpSp>
        <p:nvGrpSpPr>
          <p:cNvPr id="9" name="Group 8"/>
          <p:cNvGrpSpPr/>
          <p:nvPr/>
        </p:nvGrpSpPr>
        <p:grpSpPr>
          <a:xfrm>
            <a:off x="2364276" y="536063"/>
            <a:ext cx="2393798" cy="3451612"/>
            <a:chOff x="2364276" y="536063"/>
            <a:chExt cx="2393798" cy="3451612"/>
          </a:xfrm>
        </p:grpSpPr>
        <p:grpSp>
          <p:nvGrpSpPr>
            <p:cNvPr id="728" name="Google Shape;728;p29"/>
            <p:cNvGrpSpPr/>
            <p:nvPr/>
          </p:nvGrpSpPr>
          <p:grpSpPr>
            <a:xfrm>
              <a:off x="2364276" y="536063"/>
              <a:ext cx="2393798" cy="1601492"/>
              <a:chOff x="2364280" y="1302324"/>
              <a:chExt cx="2393798" cy="1601492"/>
            </a:xfrm>
          </p:grpSpPr>
          <p:sp>
            <p:nvSpPr>
              <p:cNvPr id="729" name="Google Shape;729;p29"/>
              <p:cNvSpPr txBox="1"/>
              <p:nvPr/>
            </p:nvSpPr>
            <p:spPr>
              <a:xfrm>
                <a:off x="2497878" y="1302324"/>
                <a:ext cx="2129882" cy="462085"/>
              </a:xfrm>
              <a:prstGeom prst="rect">
                <a:avLst/>
              </a:prstGeom>
              <a:noFill/>
              <a:ln>
                <a:noFill/>
              </a:ln>
            </p:spPr>
            <p:txBody>
              <a:bodyPr spcFirstLastPara="1" wrap="square" lIns="91425" tIns="91425" rIns="91425" bIns="91425" anchor="ctr" anchorCtr="0">
                <a:noAutofit/>
              </a:bodyPr>
              <a:lstStyle/>
              <a:p>
                <a:pPr lvl="0" algn="ctr" rtl="1"/>
                <a:r>
                  <a:rPr lang="ar-SA" sz="1600" b="1" dirty="0">
                    <a:solidFill>
                      <a:srgbClr val="FF0000"/>
                    </a:solidFill>
                  </a:rPr>
                  <a:t>الوظيفة التثمينية (التسعيرية)</a:t>
                </a:r>
                <a:endParaRPr sz="1600" dirty="0">
                  <a:solidFill>
                    <a:srgbClr val="FF0000"/>
                  </a:solidFill>
                  <a:latin typeface="Fira Sans Extra Condensed Medium"/>
                  <a:ea typeface="Fira Sans Extra Condensed Medium"/>
                  <a:cs typeface="Fira Sans Extra Condensed Medium"/>
                  <a:sym typeface="Fira Sans Extra Condensed Medium"/>
                </a:endParaRPr>
              </a:p>
            </p:txBody>
          </p:sp>
          <p:sp>
            <p:nvSpPr>
              <p:cNvPr id="730" name="Google Shape;730;p29"/>
              <p:cNvSpPr txBox="1"/>
              <p:nvPr/>
            </p:nvSpPr>
            <p:spPr>
              <a:xfrm>
                <a:off x="2364280" y="1572543"/>
                <a:ext cx="2393798" cy="1331273"/>
              </a:xfrm>
              <a:prstGeom prst="rect">
                <a:avLst/>
              </a:prstGeom>
              <a:noFill/>
              <a:ln>
                <a:noFill/>
              </a:ln>
            </p:spPr>
            <p:txBody>
              <a:bodyPr spcFirstLastPara="1" wrap="square" lIns="91425" tIns="91425" rIns="91425" bIns="91425" anchor="ctr" anchorCtr="0">
                <a:noAutofit/>
              </a:bodyPr>
              <a:lstStyle/>
              <a:p>
                <a:pPr lvl="0" algn="ctr" rtl="1"/>
                <a:r>
                  <a:rPr lang="ar-SA" sz="1050" b="1" dirty="0"/>
                  <a:t>تقوم البورصة </a:t>
                </a:r>
                <a:r>
                  <a:rPr lang="ar-SA" sz="1050" b="1" dirty="0" smtClean="0"/>
                  <a:t>ب</a:t>
                </a:r>
                <a:r>
                  <a:rPr lang="ar-DZ" sz="1050" b="1" dirty="0" smtClean="0"/>
                  <a:t>إ</a:t>
                </a:r>
                <a:r>
                  <a:rPr lang="ar-SA" sz="1050" b="1" dirty="0" smtClean="0"/>
                  <a:t>عطاء </a:t>
                </a:r>
                <a:r>
                  <a:rPr lang="ar-SA" sz="1050" b="1" dirty="0"/>
                  <a:t>مؤشر يومي عن اتجاهات الأسعار للأوراق المالية المتداولة ، وظروف الاستثمار، حيث أن أسعار الصفقات تعلن بطريقة ظاهرة، ويمكن لجميع المتعاملين رؤيتها، ثم تسجل حركة الأسعار لجميع العروض و الطلبات في تسعيرة البورصة، وبالتالي تساعد الأفراد و المشروعات على اتخاذ قراراتهم الاستثمارية </a:t>
                </a:r>
                <a:endParaRPr sz="1050" b="1" dirty="0">
                  <a:latin typeface="Roboto"/>
                  <a:ea typeface="Roboto"/>
                  <a:cs typeface="Roboto"/>
                  <a:sym typeface="Roboto"/>
                </a:endParaRPr>
              </a:p>
            </p:txBody>
          </p:sp>
        </p:grpSp>
        <p:grpSp>
          <p:nvGrpSpPr>
            <p:cNvPr id="739" name="Google Shape;739;p29"/>
            <p:cNvGrpSpPr/>
            <p:nvPr/>
          </p:nvGrpSpPr>
          <p:grpSpPr>
            <a:xfrm>
              <a:off x="3202600" y="2255750"/>
              <a:ext cx="719400" cy="1731925"/>
              <a:chOff x="3202600" y="2255750"/>
              <a:chExt cx="719400" cy="1731925"/>
            </a:xfrm>
          </p:grpSpPr>
          <p:sp>
            <p:nvSpPr>
              <p:cNvPr id="740" name="Google Shape;740;p29"/>
              <p:cNvSpPr/>
              <p:nvPr/>
            </p:nvSpPr>
            <p:spPr>
              <a:xfrm>
                <a:off x="3202600" y="2255750"/>
                <a:ext cx="719400" cy="71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9"/>
              <p:cNvSpPr/>
              <p:nvPr/>
            </p:nvSpPr>
            <p:spPr>
              <a:xfrm>
                <a:off x="3259000" y="2312150"/>
                <a:ext cx="606600" cy="606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9"/>
              <p:cNvSpPr/>
              <p:nvPr/>
            </p:nvSpPr>
            <p:spPr>
              <a:xfrm>
                <a:off x="3395350" y="3945375"/>
                <a:ext cx="333900" cy="42300"/>
              </a:xfrm>
              <a:prstGeom prst="ellipse">
                <a:avLst/>
              </a:prstGeom>
              <a:solidFill>
                <a:srgbClr val="0000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43" name="Google Shape;743;p29"/>
              <p:cNvCxnSpPr/>
              <p:nvPr/>
            </p:nvCxnSpPr>
            <p:spPr>
              <a:xfrm>
                <a:off x="3562300" y="2975150"/>
                <a:ext cx="0" cy="997800"/>
              </a:xfrm>
              <a:prstGeom prst="straightConnector1">
                <a:avLst/>
              </a:prstGeom>
              <a:noFill/>
              <a:ln w="19050" cap="flat" cmpd="sng">
                <a:solidFill>
                  <a:schemeClr val="dk1"/>
                </a:solidFill>
                <a:prstDash val="solid"/>
                <a:round/>
                <a:headEnd type="none" w="med" len="med"/>
                <a:tailEnd type="oval" w="med" len="med"/>
              </a:ln>
            </p:spPr>
          </p:cxnSp>
          <p:grpSp>
            <p:nvGrpSpPr>
              <p:cNvPr id="744" name="Google Shape;744;p29"/>
              <p:cNvGrpSpPr/>
              <p:nvPr/>
            </p:nvGrpSpPr>
            <p:grpSpPr>
              <a:xfrm>
                <a:off x="3384911" y="2445815"/>
                <a:ext cx="354778" cy="339271"/>
                <a:chOff x="5045500" y="842250"/>
                <a:chExt cx="503875" cy="481850"/>
              </a:xfrm>
            </p:grpSpPr>
            <p:sp>
              <p:nvSpPr>
                <p:cNvPr id="745" name="Google Shape;745;p29"/>
                <p:cNvSpPr/>
                <p:nvPr/>
              </p:nvSpPr>
              <p:spPr>
                <a:xfrm>
                  <a:off x="5045500" y="842250"/>
                  <a:ext cx="503875" cy="481850"/>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46" name="Google Shape;746;p29"/>
                <p:cNvSpPr/>
                <p:nvPr/>
              </p:nvSpPr>
              <p:spPr>
                <a:xfrm>
                  <a:off x="5221050" y="898625"/>
                  <a:ext cx="254100" cy="254100"/>
                </a:xfrm>
                <a:custGeom>
                  <a:avLst/>
                  <a:gdLst/>
                  <a:ahLst/>
                  <a:cxnLst/>
                  <a:rect l="l" t="t" r="r" b="b"/>
                  <a:pathLst>
                    <a:path w="10164" h="10164" extrusionOk="0">
                      <a:moveTo>
                        <a:pt x="5081" y="1"/>
                      </a:moveTo>
                      <a:cubicBezTo>
                        <a:pt x="2274" y="1"/>
                        <a:pt x="1" y="2274"/>
                        <a:pt x="1" y="5081"/>
                      </a:cubicBezTo>
                      <a:cubicBezTo>
                        <a:pt x="1" y="7887"/>
                        <a:pt x="2274" y="10164"/>
                        <a:pt x="5081" y="10164"/>
                      </a:cubicBezTo>
                      <a:cubicBezTo>
                        <a:pt x="7887" y="10164"/>
                        <a:pt x="10164" y="7887"/>
                        <a:pt x="10164" y="5081"/>
                      </a:cubicBezTo>
                      <a:cubicBezTo>
                        <a:pt x="10164" y="2274"/>
                        <a:pt x="7887" y="1"/>
                        <a:pt x="50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grpSp>
        <p:nvGrpSpPr>
          <p:cNvPr id="11" name="Group 10"/>
          <p:cNvGrpSpPr/>
          <p:nvPr/>
        </p:nvGrpSpPr>
        <p:grpSpPr>
          <a:xfrm>
            <a:off x="6714037" y="625272"/>
            <a:ext cx="1816646" cy="2760503"/>
            <a:chOff x="6714037" y="625272"/>
            <a:chExt cx="1816646" cy="2760503"/>
          </a:xfrm>
        </p:grpSpPr>
        <p:grpSp>
          <p:nvGrpSpPr>
            <p:cNvPr id="719" name="Google Shape;719;p29"/>
            <p:cNvGrpSpPr/>
            <p:nvPr/>
          </p:nvGrpSpPr>
          <p:grpSpPr>
            <a:xfrm>
              <a:off x="6714037" y="625272"/>
              <a:ext cx="1816646" cy="1553204"/>
              <a:chOff x="6714054" y="1302325"/>
              <a:chExt cx="1816646" cy="1553204"/>
            </a:xfrm>
          </p:grpSpPr>
          <p:sp>
            <p:nvSpPr>
              <p:cNvPr id="720" name="Google Shape;720;p29"/>
              <p:cNvSpPr txBox="1"/>
              <p:nvPr/>
            </p:nvSpPr>
            <p:spPr>
              <a:xfrm>
                <a:off x="6788750" y="1302325"/>
                <a:ext cx="1660800" cy="312000"/>
              </a:xfrm>
              <a:prstGeom prst="rect">
                <a:avLst/>
              </a:prstGeom>
              <a:noFill/>
              <a:ln>
                <a:noFill/>
              </a:ln>
            </p:spPr>
            <p:txBody>
              <a:bodyPr spcFirstLastPara="1" wrap="square" lIns="91425" tIns="91425" rIns="91425" bIns="91425" anchor="ctr" anchorCtr="0">
                <a:noAutofit/>
              </a:bodyPr>
              <a:lstStyle/>
              <a:p>
                <a:pPr lvl="0" algn="ctr"/>
                <a:r>
                  <a:rPr lang="ar-SA" sz="1600" b="1" dirty="0">
                    <a:solidFill>
                      <a:srgbClr val="FF0000"/>
                    </a:solidFill>
                  </a:rPr>
                  <a:t>الوظيفة التوزيعية</a:t>
                </a:r>
                <a:endParaRPr sz="1600" dirty="0">
                  <a:solidFill>
                    <a:srgbClr val="FF0000"/>
                  </a:solidFill>
                  <a:latin typeface="Fira Sans Extra Condensed Medium"/>
                  <a:ea typeface="Fira Sans Extra Condensed Medium"/>
                  <a:cs typeface="Fira Sans Extra Condensed Medium"/>
                  <a:sym typeface="Fira Sans Extra Condensed Medium"/>
                </a:endParaRPr>
              </a:p>
            </p:txBody>
          </p:sp>
          <p:sp>
            <p:nvSpPr>
              <p:cNvPr id="721" name="Google Shape;721;p29"/>
              <p:cNvSpPr txBox="1"/>
              <p:nvPr/>
            </p:nvSpPr>
            <p:spPr>
              <a:xfrm>
                <a:off x="6714054" y="1580525"/>
                <a:ext cx="1816646" cy="1275004"/>
              </a:xfrm>
              <a:prstGeom prst="rect">
                <a:avLst/>
              </a:prstGeom>
              <a:noFill/>
              <a:ln>
                <a:noFill/>
              </a:ln>
            </p:spPr>
            <p:txBody>
              <a:bodyPr spcFirstLastPara="1" wrap="square" lIns="91425" tIns="91425" rIns="91425" bIns="91425" anchor="ctr" anchorCtr="0">
                <a:noAutofit/>
              </a:bodyPr>
              <a:lstStyle/>
              <a:p>
                <a:pPr lvl="0" algn="ctr" rtl="1"/>
                <a:r>
                  <a:rPr lang="ar-SA" sz="1050" b="1" dirty="0"/>
                  <a:t>تعد من أهم الوظائف الاقتصادية للبورصة، حيث تقوم البورصة بوظيفة توزيع القيم المتداولة على المستثمرين، بعرض مجموعة من الأدوات المالية التي تهيئ للمستثمر فرصا أوسع للاستثمار في مختلف الأدوات، وبأفضل سعر ممكن، و بأدنى تكلفة</a:t>
                </a:r>
                <a:endParaRPr sz="1050" b="1" dirty="0">
                  <a:latin typeface="Roboto"/>
                  <a:ea typeface="Roboto"/>
                  <a:cs typeface="Roboto"/>
                  <a:sym typeface="Roboto"/>
                </a:endParaRPr>
              </a:p>
            </p:txBody>
          </p:sp>
        </p:grpSp>
        <p:grpSp>
          <p:nvGrpSpPr>
            <p:cNvPr id="747" name="Google Shape;747;p29"/>
            <p:cNvGrpSpPr/>
            <p:nvPr/>
          </p:nvGrpSpPr>
          <p:grpSpPr>
            <a:xfrm>
              <a:off x="7268450" y="2255750"/>
              <a:ext cx="719400" cy="1130025"/>
              <a:chOff x="7268450" y="2255750"/>
              <a:chExt cx="719400" cy="1130025"/>
            </a:xfrm>
          </p:grpSpPr>
          <p:sp>
            <p:nvSpPr>
              <p:cNvPr id="748" name="Google Shape;748;p29"/>
              <p:cNvSpPr/>
              <p:nvPr/>
            </p:nvSpPr>
            <p:spPr>
              <a:xfrm>
                <a:off x="7268450" y="2255750"/>
                <a:ext cx="719400" cy="71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9"/>
              <p:cNvSpPr/>
              <p:nvPr/>
            </p:nvSpPr>
            <p:spPr>
              <a:xfrm>
                <a:off x="7324850" y="2312150"/>
                <a:ext cx="606600" cy="606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9"/>
              <p:cNvSpPr/>
              <p:nvPr/>
            </p:nvSpPr>
            <p:spPr>
              <a:xfrm>
                <a:off x="7461200" y="3343475"/>
                <a:ext cx="333900" cy="42300"/>
              </a:xfrm>
              <a:prstGeom prst="ellipse">
                <a:avLst/>
              </a:prstGeom>
              <a:solidFill>
                <a:srgbClr val="0000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1" name="Google Shape;751;p29"/>
              <p:cNvCxnSpPr>
                <a:stCxn id="748" idx="4"/>
              </p:cNvCxnSpPr>
              <p:nvPr/>
            </p:nvCxnSpPr>
            <p:spPr>
              <a:xfrm>
                <a:off x="7628150" y="2975150"/>
                <a:ext cx="0" cy="391200"/>
              </a:xfrm>
              <a:prstGeom prst="straightConnector1">
                <a:avLst/>
              </a:prstGeom>
              <a:noFill/>
              <a:ln w="19050" cap="flat" cmpd="sng">
                <a:solidFill>
                  <a:schemeClr val="dk1"/>
                </a:solidFill>
                <a:prstDash val="solid"/>
                <a:round/>
                <a:headEnd type="none" w="med" len="med"/>
                <a:tailEnd type="oval" w="med" len="med"/>
              </a:ln>
            </p:spPr>
          </p:cxnSp>
          <p:grpSp>
            <p:nvGrpSpPr>
              <p:cNvPr id="752" name="Google Shape;752;p29"/>
              <p:cNvGrpSpPr/>
              <p:nvPr/>
            </p:nvGrpSpPr>
            <p:grpSpPr>
              <a:xfrm>
                <a:off x="7458553" y="2445815"/>
                <a:ext cx="339200" cy="339271"/>
                <a:chOff x="5049725" y="2027900"/>
                <a:chExt cx="481750" cy="481850"/>
              </a:xfrm>
            </p:grpSpPr>
            <p:sp>
              <p:nvSpPr>
                <p:cNvPr id="753" name="Google Shape;753;p29"/>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54" name="Google Shape;754;p29"/>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55" name="Google Shape;755;p29"/>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56" name="Google Shape;756;p29"/>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57" name="Google Shape;757;p29"/>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58" name="Google Shape;758;p29"/>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59" name="Google Shape;759;p29"/>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60" name="Google Shape;760;p29"/>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grpSp>
        <p:nvGrpSpPr>
          <p:cNvPr id="10" name="Group 9"/>
          <p:cNvGrpSpPr/>
          <p:nvPr/>
        </p:nvGrpSpPr>
        <p:grpSpPr>
          <a:xfrm>
            <a:off x="4627756" y="625272"/>
            <a:ext cx="1951464" cy="3057703"/>
            <a:chOff x="4627756" y="625272"/>
            <a:chExt cx="1951464" cy="3057703"/>
          </a:xfrm>
        </p:grpSpPr>
        <p:grpSp>
          <p:nvGrpSpPr>
            <p:cNvPr id="725" name="Google Shape;725;p29"/>
            <p:cNvGrpSpPr/>
            <p:nvPr/>
          </p:nvGrpSpPr>
          <p:grpSpPr>
            <a:xfrm>
              <a:off x="4627756" y="625272"/>
              <a:ext cx="1951464" cy="1524382"/>
              <a:chOff x="4627758" y="1302325"/>
              <a:chExt cx="1951464" cy="1524382"/>
            </a:xfrm>
          </p:grpSpPr>
          <p:sp>
            <p:nvSpPr>
              <p:cNvPr id="726" name="Google Shape;726;p29"/>
              <p:cNvSpPr txBox="1"/>
              <p:nvPr/>
            </p:nvSpPr>
            <p:spPr>
              <a:xfrm>
                <a:off x="4762575" y="1302325"/>
                <a:ext cx="1660800" cy="312000"/>
              </a:xfrm>
              <a:prstGeom prst="rect">
                <a:avLst/>
              </a:prstGeom>
              <a:noFill/>
              <a:ln>
                <a:noFill/>
              </a:ln>
            </p:spPr>
            <p:txBody>
              <a:bodyPr spcFirstLastPara="1" wrap="square" lIns="91425" tIns="91425" rIns="91425" bIns="91425" anchor="ctr" anchorCtr="0">
                <a:noAutofit/>
              </a:bodyPr>
              <a:lstStyle/>
              <a:p>
                <a:pPr lvl="0" algn="ctr"/>
                <a:r>
                  <a:rPr lang="ar-SA" sz="1600" b="1" dirty="0">
                    <a:solidFill>
                      <a:srgbClr val="FF0000"/>
                    </a:solidFill>
                  </a:rPr>
                  <a:t>الوظيفة الإعلامية</a:t>
                </a:r>
                <a:endParaRPr sz="1600" dirty="0">
                  <a:solidFill>
                    <a:srgbClr val="FF0000"/>
                  </a:solidFill>
                  <a:latin typeface="Fira Sans Extra Condensed Medium"/>
                  <a:ea typeface="Fira Sans Extra Condensed Medium"/>
                  <a:cs typeface="Fira Sans Extra Condensed Medium"/>
                  <a:sym typeface="Fira Sans Extra Condensed Medium"/>
                </a:endParaRPr>
              </a:p>
            </p:txBody>
          </p:sp>
          <p:sp>
            <p:nvSpPr>
              <p:cNvPr id="727" name="Google Shape;727;p29"/>
              <p:cNvSpPr txBox="1"/>
              <p:nvPr/>
            </p:nvSpPr>
            <p:spPr>
              <a:xfrm>
                <a:off x="4627758" y="1580525"/>
                <a:ext cx="1951464" cy="1246182"/>
              </a:xfrm>
              <a:prstGeom prst="rect">
                <a:avLst/>
              </a:prstGeom>
              <a:noFill/>
              <a:ln>
                <a:noFill/>
              </a:ln>
            </p:spPr>
            <p:txBody>
              <a:bodyPr spcFirstLastPara="1" wrap="square" lIns="91425" tIns="91425" rIns="91425" bIns="91425" anchor="ctr" anchorCtr="0">
                <a:noAutofit/>
              </a:bodyPr>
              <a:lstStyle/>
              <a:p>
                <a:pPr lvl="0" algn="ctr" rtl="1"/>
                <a:r>
                  <a:rPr lang="ar-SA" sz="1050" b="1" dirty="0"/>
                  <a:t>تقدم البورصة معلومات دائمة عن الشركات المقيدة بالبورصة وتعاملاتها في شراء وبيع الأوراق المالية، ومؤشرات أسعار أوراقها المالية، ومعلومات عن أوضاع البورصة سواء للمستثمرين، أو المدخرين مما يجذب المدخرات، و يقلل من الخاطر</a:t>
                </a:r>
                <a:endParaRPr sz="1050" b="1" dirty="0">
                  <a:latin typeface="Roboto"/>
                  <a:ea typeface="Roboto"/>
                  <a:cs typeface="Roboto"/>
                  <a:sym typeface="Roboto"/>
                </a:endParaRPr>
              </a:p>
            </p:txBody>
          </p:sp>
        </p:grpSp>
        <p:grpSp>
          <p:nvGrpSpPr>
            <p:cNvPr id="761" name="Google Shape;761;p29"/>
            <p:cNvGrpSpPr/>
            <p:nvPr/>
          </p:nvGrpSpPr>
          <p:grpSpPr>
            <a:xfrm>
              <a:off x="5235525" y="2255750"/>
              <a:ext cx="719400" cy="1427225"/>
              <a:chOff x="5235525" y="2255750"/>
              <a:chExt cx="719400" cy="1427225"/>
            </a:xfrm>
          </p:grpSpPr>
          <p:sp>
            <p:nvSpPr>
              <p:cNvPr id="762" name="Google Shape;762;p29"/>
              <p:cNvSpPr/>
              <p:nvPr/>
            </p:nvSpPr>
            <p:spPr>
              <a:xfrm>
                <a:off x="5235525" y="2255750"/>
                <a:ext cx="719400" cy="71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a:off x="5291925" y="2312150"/>
                <a:ext cx="606600" cy="606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9"/>
              <p:cNvSpPr/>
              <p:nvPr/>
            </p:nvSpPr>
            <p:spPr>
              <a:xfrm>
                <a:off x="5428275" y="3640675"/>
                <a:ext cx="333900" cy="42300"/>
              </a:xfrm>
              <a:prstGeom prst="ellipse">
                <a:avLst/>
              </a:prstGeom>
              <a:solidFill>
                <a:srgbClr val="0000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5" name="Google Shape;765;p29"/>
              <p:cNvCxnSpPr/>
              <p:nvPr/>
            </p:nvCxnSpPr>
            <p:spPr>
              <a:xfrm>
                <a:off x="5595225" y="2975150"/>
                <a:ext cx="0" cy="687300"/>
              </a:xfrm>
              <a:prstGeom prst="straightConnector1">
                <a:avLst/>
              </a:prstGeom>
              <a:noFill/>
              <a:ln w="19050" cap="flat" cmpd="sng">
                <a:solidFill>
                  <a:schemeClr val="dk1"/>
                </a:solidFill>
                <a:prstDash val="solid"/>
                <a:round/>
                <a:headEnd type="none" w="med" len="med"/>
                <a:tailEnd type="oval" w="med" len="med"/>
              </a:ln>
            </p:spPr>
          </p:cxnSp>
          <p:grpSp>
            <p:nvGrpSpPr>
              <p:cNvPr id="766" name="Google Shape;766;p29"/>
              <p:cNvGrpSpPr/>
              <p:nvPr/>
            </p:nvGrpSpPr>
            <p:grpSpPr>
              <a:xfrm>
                <a:off x="5485274" y="2445903"/>
                <a:ext cx="219890" cy="339095"/>
                <a:chOff x="5726350" y="2028150"/>
                <a:chExt cx="312300" cy="481600"/>
              </a:xfrm>
            </p:grpSpPr>
            <p:sp>
              <p:nvSpPr>
                <p:cNvPr id="767" name="Google Shape;767;p29"/>
                <p:cNvSpPr/>
                <p:nvPr/>
              </p:nvSpPr>
              <p:spPr>
                <a:xfrm>
                  <a:off x="5756075" y="2028150"/>
                  <a:ext cx="252825" cy="83275"/>
                </a:xfrm>
                <a:custGeom>
                  <a:avLst/>
                  <a:gdLst/>
                  <a:ahLst/>
                  <a:cxnLst/>
                  <a:rect l="l" t="t" r="r" b="b"/>
                  <a:pathLst>
                    <a:path w="10113" h="3331" extrusionOk="0">
                      <a:moveTo>
                        <a:pt x="1639" y="1"/>
                      </a:moveTo>
                      <a:cubicBezTo>
                        <a:pt x="730" y="13"/>
                        <a:pt x="1" y="753"/>
                        <a:pt x="1" y="1666"/>
                      </a:cubicBezTo>
                      <a:cubicBezTo>
                        <a:pt x="1" y="2575"/>
                        <a:pt x="730" y="3316"/>
                        <a:pt x="1639" y="3331"/>
                      </a:cubicBezTo>
                      <a:lnTo>
                        <a:pt x="8474" y="3331"/>
                      </a:lnTo>
                      <a:cubicBezTo>
                        <a:pt x="9384" y="3316"/>
                        <a:pt x="10113" y="2575"/>
                        <a:pt x="10113" y="1666"/>
                      </a:cubicBezTo>
                      <a:cubicBezTo>
                        <a:pt x="10113" y="753"/>
                        <a:pt x="9384" y="13"/>
                        <a:pt x="84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68" name="Google Shape;768;p29"/>
                <p:cNvSpPr/>
                <p:nvPr/>
              </p:nvSpPr>
              <p:spPr>
                <a:xfrm>
                  <a:off x="5726350" y="2139650"/>
                  <a:ext cx="312300" cy="224425"/>
                </a:xfrm>
                <a:custGeom>
                  <a:avLst/>
                  <a:gdLst/>
                  <a:ahLst/>
                  <a:cxnLst/>
                  <a:rect l="l" t="t" r="r" b="b"/>
                  <a:pathLst>
                    <a:path w="12492" h="8977" extrusionOk="0">
                      <a:moveTo>
                        <a:pt x="2822" y="0"/>
                      </a:moveTo>
                      <a:lnTo>
                        <a:pt x="2822" y="4800"/>
                      </a:lnTo>
                      <a:cubicBezTo>
                        <a:pt x="1527" y="5589"/>
                        <a:pt x="542" y="6797"/>
                        <a:pt x="36" y="8224"/>
                      </a:cubicBezTo>
                      <a:lnTo>
                        <a:pt x="30" y="8233"/>
                      </a:lnTo>
                      <a:cubicBezTo>
                        <a:pt x="27" y="8242"/>
                        <a:pt x="24" y="8254"/>
                        <a:pt x="21" y="8266"/>
                      </a:cubicBezTo>
                      <a:cubicBezTo>
                        <a:pt x="18" y="8278"/>
                        <a:pt x="15" y="8281"/>
                        <a:pt x="15" y="8287"/>
                      </a:cubicBezTo>
                      <a:cubicBezTo>
                        <a:pt x="12" y="8296"/>
                        <a:pt x="9" y="8308"/>
                        <a:pt x="9" y="8317"/>
                      </a:cubicBezTo>
                      <a:cubicBezTo>
                        <a:pt x="6" y="8326"/>
                        <a:pt x="6" y="8335"/>
                        <a:pt x="3" y="8347"/>
                      </a:cubicBezTo>
                      <a:cubicBezTo>
                        <a:pt x="3" y="8356"/>
                        <a:pt x="3" y="8362"/>
                        <a:pt x="3" y="8368"/>
                      </a:cubicBezTo>
                      <a:cubicBezTo>
                        <a:pt x="0" y="8378"/>
                        <a:pt x="3" y="8393"/>
                        <a:pt x="3" y="8405"/>
                      </a:cubicBezTo>
                      <a:cubicBezTo>
                        <a:pt x="3" y="8408"/>
                        <a:pt x="3" y="8411"/>
                        <a:pt x="3" y="8414"/>
                      </a:cubicBezTo>
                      <a:lnTo>
                        <a:pt x="3" y="8426"/>
                      </a:lnTo>
                      <a:cubicBezTo>
                        <a:pt x="3" y="8438"/>
                        <a:pt x="3" y="8450"/>
                        <a:pt x="3" y="8462"/>
                      </a:cubicBezTo>
                      <a:lnTo>
                        <a:pt x="6" y="8483"/>
                      </a:lnTo>
                      <a:cubicBezTo>
                        <a:pt x="6" y="8495"/>
                        <a:pt x="9" y="8504"/>
                        <a:pt x="12" y="8513"/>
                      </a:cubicBezTo>
                      <a:cubicBezTo>
                        <a:pt x="12" y="8525"/>
                        <a:pt x="15" y="8531"/>
                        <a:pt x="15" y="8540"/>
                      </a:cubicBezTo>
                      <a:cubicBezTo>
                        <a:pt x="18" y="8549"/>
                        <a:pt x="21" y="8558"/>
                        <a:pt x="21" y="8564"/>
                      </a:cubicBezTo>
                      <a:cubicBezTo>
                        <a:pt x="24" y="8573"/>
                        <a:pt x="27" y="8585"/>
                        <a:pt x="33" y="8594"/>
                      </a:cubicBezTo>
                      <a:cubicBezTo>
                        <a:pt x="36" y="8606"/>
                        <a:pt x="36" y="8609"/>
                        <a:pt x="40" y="8615"/>
                      </a:cubicBezTo>
                      <a:cubicBezTo>
                        <a:pt x="43" y="8624"/>
                        <a:pt x="49" y="8636"/>
                        <a:pt x="52" y="8646"/>
                      </a:cubicBezTo>
                      <a:cubicBezTo>
                        <a:pt x="58" y="8658"/>
                        <a:pt x="58" y="8661"/>
                        <a:pt x="61" y="8667"/>
                      </a:cubicBezTo>
                      <a:cubicBezTo>
                        <a:pt x="67" y="8673"/>
                        <a:pt x="73" y="8685"/>
                        <a:pt x="76" y="8694"/>
                      </a:cubicBezTo>
                      <a:cubicBezTo>
                        <a:pt x="82" y="8703"/>
                        <a:pt x="85" y="8709"/>
                        <a:pt x="88" y="8715"/>
                      </a:cubicBezTo>
                      <a:cubicBezTo>
                        <a:pt x="94" y="8721"/>
                        <a:pt x="100" y="8730"/>
                        <a:pt x="106" y="8739"/>
                      </a:cubicBezTo>
                      <a:cubicBezTo>
                        <a:pt x="112" y="8748"/>
                        <a:pt x="115" y="8754"/>
                        <a:pt x="121" y="8760"/>
                      </a:cubicBezTo>
                      <a:cubicBezTo>
                        <a:pt x="127" y="8769"/>
                        <a:pt x="133" y="8775"/>
                        <a:pt x="139" y="8781"/>
                      </a:cubicBezTo>
                      <a:cubicBezTo>
                        <a:pt x="145" y="8787"/>
                        <a:pt x="151" y="8796"/>
                        <a:pt x="157" y="8802"/>
                      </a:cubicBezTo>
                      <a:lnTo>
                        <a:pt x="175" y="8820"/>
                      </a:lnTo>
                      <a:cubicBezTo>
                        <a:pt x="181" y="8826"/>
                        <a:pt x="190" y="8832"/>
                        <a:pt x="196" y="8841"/>
                      </a:cubicBezTo>
                      <a:lnTo>
                        <a:pt x="217" y="8856"/>
                      </a:lnTo>
                      <a:lnTo>
                        <a:pt x="238" y="8874"/>
                      </a:lnTo>
                      <a:lnTo>
                        <a:pt x="262" y="8889"/>
                      </a:lnTo>
                      <a:lnTo>
                        <a:pt x="283" y="8901"/>
                      </a:lnTo>
                      <a:lnTo>
                        <a:pt x="314" y="8917"/>
                      </a:lnTo>
                      <a:cubicBezTo>
                        <a:pt x="320" y="8920"/>
                        <a:pt x="326" y="8923"/>
                        <a:pt x="332" y="8926"/>
                      </a:cubicBezTo>
                      <a:cubicBezTo>
                        <a:pt x="341" y="8929"/>
                        <a:pt x="356" y="8938"/>
                        <a:pt x="368" y="8941"/>
                      </a:cubicBezTo>
                      <a:lnTo>
                        <a:pt x="377" y="8947"/>
                      </a:lnTo>
                      <a:lnTo>
                        <a:pt x="386" y="8947"/>
                      </a:lnTo>
                      <a:lnTo>
                        <a:pt x="413" y="8956"/>
                      </a:lnTo>
                      <a:lnTo>
                        <a:pt x="437" y="8962"/>
                      </a:lnTo>
                      <a:lnTo>
                        <a:pt x="461" y="8968"/>
                      </a:lnTo>
                      <a:cubicBezTo>
                        <a:pt x="473" y="8971"/>
                        <a:pt x="485" y="8971"/>
                        <a:pt x="497" y="8974"/>
                      </a:cubicBezTo>
                      <a:lnTo>
                        <a:pt x="512" y="8977"/>
                      </a:lnTo>
                      <a:lnTo>
                        <a:pt x="11928" y="8977"/>
                      </a:lnTo>
                      <a:cubicBezTo>
                        <a:pt x="11946" y="8977"/>
                        <a:pt x="11967" y="8977"/>
                        <a:pt x="11985" y="8974"/>
                      </a:cubicBezTo>
                      <a:lnTo>
                        <a:pt x="11991" y="8974"/>
                      </a:lnTo>
                      <a:cubicBezTo>
                        <a:pt x="12006" y="8974"/>
                        <a:pt x="12021" y="8971"/>
                        <a:pt x="12033" y="8968"/>
                      </a:cubicBezTo>
                      <a:lnTo>
                        <a:pt x="12051" y="8965"/>
                      </a:lnTo>
                      <a:cubicBezTo>
                        <a:pt x="12063" y="8962"/>
                        <a:pt x="12072" y="8959"/>
                        <a:pt x="12085" y="8956"/>
                      </a:cubicBezTo>
                      <a:lnTo>
                        <a:pt x="12106" y="8950"/>
                      </a:lnTo>
                      <a:lnTo>
                        <a:pt x="12118" y="8947"/>
                      </a:lnTo>
                      <a:lnTo>
                        <a:pt x="12130" y="8941"/>
                      </a:lnTo>
                      <a:lnTo>
                        <a:pt x="12160" y="8929"/>
                      </a:lnTo>
                      <a:lnTo>
                        <a:pt x="12184" y="8917"/>
                      </a:lnTo>
                      <a:cubicBezTo>
                        <a:pt x="12193" y="8914"/>
                        <a:pt x="12199" y="8907"/>
                        <a:pt x="12208" y="8904"/>
                      </a:cubicBezTo>
                      <a:cubicBezTo>
                        <a:pt x="12214" y="8898"/>
                        <a:pt x="12226" y="8892"/>
                        <a:pt x="12235" y="8889"/>
                      </a:cubicBezTo>
                      <a:lnTo>
                        <a:pt x="12253" y="8877"/>
                      </a:lnTo>
                      <a:cubicBezTo>
                        <a:pt x="12262" y="8868"/>
                        <a:pt x="12271" y="8862"/>
                        <a:pt x="12280" y="8856"/>
                      </a:cubicBezTo>
                      <a:lnTo>
                        <a:pt x="12295" y="8844"/>
                      </a:lnTo>
                      <a:cubicBezTo>
                        <a:pt x="12304" y="8835"/>
                        <a:pt x="12313" y="8826"/>
                        <a:pt x="12319" y="8820"/>
                      </a:cubicBezTo>
                      <a:lnTo>
                        <a:pt x="12334" y="8805"/>
                      </a:lnTo>
                      <a:cubicBezTo>
                        <a:pt x="12343" y="8796"/>
                        <a:pt x="12349" y="8790"/>
                        <a:pt x="12359" y="8781"/>
                      </a:cubicBezTo>
                      <a:lnTo>
                        <a:pt x="12371" y="8763"/>
                      </a:lnTo>
                      <a:lnTo>
                        <a:pt x="12389" y="8739"/>
                      </a:lnTo>
                      <a:lnTo>
                        <a:pt x="12404" y="8718"/>
                      </a:lnTo>
                      <a:cubicBezTo>
                        <a:pt x="12410" y="8709"/>
                        <a:pt x="12413" y="8703"/>
                        <a:pt x="12419" y="8694"/>
                      </a:cubicBezTo>
                      <a:cubicBezTo>
                        <a:pt x="12422" y="8688"/>
                        <a:pt x="12428" y="8679"/>
                        <a:pt x="12431" y="8670"/>
                      </a:cubicBezTo>
                      <a:cubicBezTo>
                        <a:pt x="12437" y="8661"/>
                        <a:pt x="12440" y="8655"/>
                        <a:pt x="12443" y="8646"/>
                      </a:cubicBezTo>
                      <a:cubicBezTo>
                        <a:pt x="12446" y="8639"/>
                        <a:pt x="12449" y="8627"/>
                        <a:pt x="12455" y="8618"/>
                      </a:cubicBezTo>
                      <a:cubicBezTo>
                        <a:pt x="12458" y="8609"/>
                        <a:pt x="12461" y="8603"/>
                        <a:pt x="12461" y="8594"/>
                      </a:cubicBezTo>
                      <a:cubicBezTo>
                        <a:pt x="12464" y="8588"/>
                        <a:pt x="12467" y="8576"/>
                        <a:pt x="12470" y="8567"/>
                      </a:cubicBezTo>
                      <a:cubicBezTo>
                        <a:pt x="12473" y="8558"/>
                        <a:pt x="12476" y="8549"/>
                        <a:pt x="12479" y="8540"/>
                      </a:cubicBezTo>
                      <a:cubicBezTo>
                        <a:pt x="12479" y="8534"/>
                        <a:pt x="12482" y="8525"/>
                        <a:pt x="12482" y="8516"/>
                      </a:cubicBezTo>
                      <a:cubicBezTo>
                        <a:pt x="12485" y="8507"/>
                        <a:pt x="12485" y="8495"/>
                        <a:pt x="12488" y="8486"/>
                      </a:cubicBezTo>
                      <a:lnTo>
                        <a:pt x="12491" y="8462"/>
                      </a:lnTo>
                      <a:cubicBezTo>
                        <a:pt x="12491" y="8450"/>
                        <a:pt x="12491" y="8438"/>
                        <a:pt x="12491" y="8426"/>
                      </a:cubicBezTo>
                      <a:lnTo>
                        <a:pt x="12491" y="8414"/>
                      </a:lnTo>
                      <a:cubicBezTo>
                        <a:pt x="12491" y="8411"/>
                        <a:pt x="12491" y="8408"/>
                        <a:pt x="12491" y="8405"/>
                      </a:cubicBezTo>
                      <a:lnTo>
                        <a:pt x="12491" y="8371"/>
                      </a:lnTo>
                      <a:cubicBezTo>
                        <a:pt x="12491" y="8359"/>
                        <a:pt x="12491" y="8356"/>
                        <a:pt x="12491" y="8347"/>
                      </a:cubicBezTo>
                      <a:cubicBezTo>
                        <a:pt x="12488" y="8338"/>
                        <a:pt x="12488" y="8329"/>
                        <a:pt x="12485" y="8317"/>
                      </a:cubicBezTo>
                      <a:cubicBezTo>
                        <a:pt x="12482" y="8308"/>
                        <a:pt x="12482" y="8299"/>
                        <a:pt x="12479" y="8290"/>
                      </a:cubicBezTo>
                      <a:cubicBezTo>
                        <a:pt x="12476" y="8278"/>
                        <a:pt x="12476" y="8275"/>
                        <a:pt x="12473" y="8266"/>
                      </a:cubicBezTo>
                      <a:cubicBezTo>
                        <a:pt x="12473" y="8260"/>
                        <a:pt x="12467" y="8245"/>
                        <a:pt x="12464" y="8233"/>
                      </a:cubicBezTo>
                      <a:lnTo>
                        <a:pt x="12461" y="8224"/>
                      </a:lnTo>
                      <a:cubicBezTo>
                        <a:pt x="11955" y="6797"/>
                        <a:pt x="10970" y="5589"/>
                        <a:pt x="9676" y="4803"/>
                      </a:cubicBezTo>
                      <a:lnTo>
                        <a:pt x="96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69" name="Google Shape;769;p29"/>
                <p:cNvSpPr/>
                <p:nvPr/>
              </p:nvSpPr>
              <p:spPr>
                <a:xfrm>
                  <a:off x="5842500" y="2392350"/>
                  <a:ext cx="79975" cy="117400"/>
                </a:xfrm>
                <a:custGeom>
                  <a:avLst/>
                  <a:gdLst/>
                  <a:ahLst/>
                  <a:cxnLst/>
                  <a:rect l="l" t="t" r="r" b="b"/>
                  <a:pathLst>
                    <a:path w="3199" h="4696" extrusionOk="0">
                      <a:moveTo>
                        <a:pt x="4" y="1"/>
                      </a:moveTo>
                      <a:lnTo>
                        <a:pt x="4" y="1651"/>
                      </a:lnTo>
                      <a:cubicBezTo>
                        <a:pt x="1" y="2591"/>
                        <a:pt x="287" y="3509"/>
                        <a:pt x="820" y="4283"/>
                      </a:cubicBezTo>
                      <a:cubicBezTo>
                        <a:pt x="994" y="4542"/>
                        <a:pt x="1287" y="4696"/>
                        <a:pt x="1600" y="4696"/>
                      </a:cubicBezTo>
                      <a:cubicBezTo>
                        <a:pt x="1913" y="4696"/>
                        <a:pt x="2205" y="4542"/>
                        <a:pt x="2380" y="4283"/>
                      </a:cubicBezTo>
                      <a:cubicBezTo>
                        <a:pt x="2913" y="3509"/>
                        <a:pt x="3199" y="2591"/>
                        <a:pt x="3196" y="1651"/>
                      </a:cubicBezTo>
                      <a:lnTo>
                        <a:pt x="3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7"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Shape 1285"/>
        <p:cNvGrpSpPr/>
        <p:nvPr/>
      </p:nvGrpSpPr>
      <p:grpSpPr>
        <a:xfrm>
          <a:off x="0" y="0"/>
          <a:ext cx="0" cy="0"/>
          <a:chOff x="0" y="0"/>
          <a:chExt cx="0" cy="0"/>
        </a:xfrm>
      </p:grpSpPr>
      <p:sp>
        <p:nvSpPr>
          <p:cNvPr id="1286" name="Google Shape;1286;p41"/>
          <p:cNvSpPr txBox="1">
            <a:spLocks noGrp="1"/>
          </p:cNvSpPr>
          <p:nvPr>
            <p:ph type="title"/>
          </p:nvPr>
        </p:nvSpPr>
        <p:spPr>
          <a:xfrm>
            <a:off x="457200" y="0"/>
            <a:ext cx="82296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sz="2800" b="1" dirty="0" smtClean="0">
                <a:solidFill>
                  <a:srgbClr val="FF0000"/>
                </a:solidFill>
                <a:latin typeface="Courier New" panose="02070309020205020404" pitchFamily="49" charset="0"/>
                <a:cs typeface="Courier New" panose="02070309020205020404" pitchFamily="49" charset="0"/>
              </a:rPr>
              <a:t>المتعاملون فيها</a:t>
            </a:r>
            <a:endParaRPr sz="2800" b="1" dirty="0">
              <a:solidFill>
                <a:srgbClr val="FF0000"/>
              </a:solidFill>
              <a:latin typeface="Courier New" panose="02070309020205020404" pitchFamily="49" charset="0"/>
              <a:cs typeface="Courier New" panose="02070309020205020404" pitchFamily="49" charset="0"/>
            </a:endParaRPr>
          </a:p>
        </p:txBody>
      </p:sp>
      <p:grpSp>
        <p:nvGrpSpPr>
          <p:cNvPr id="1287" name="Google Shape;1287;p41"/>
          <p:cNvGrpSpPr/>
          <p:nvPr/>
        </p:nvGrpSpPr>
        <p:grpSpPr>
          <a:xfrm>
            <a:off x="3386387" y="1559588"/>
            <a:ext cx="2371874" cy="2372191"/>
            <a:chOff x="3364975" y="1619065"/>
            <a:chExt cx="2414121" cy="2414444"/>
          </a:xfrm>
        </p:grpSpPr>
        <p:sp>
          <p:nvSpPr>
            <p:cNvPr id="1288" name="Google Shape;1288;p41"/>
            <p:cNvSpPr/>
            <p:nvPr/>
          </p:nvSpPr>
          <p:spPr>
            <a:xfrm>
              <a:off x="3364975" y="1619065"/>
              <a:ext cx="2414121" cy="2414444"/>
            </a:xfrm>
            <a:custGeom>
              <a:avLst/>
              <a:gdLst/>
              <a:ahLst/>
              <a:cxnLst/>
              <a:rect l="l" t="t" r="r" b="b"/>
              <a:pathLst>
                <a:path w="89786" h="89798" extrusionOk="0">
                  <a:moveTo>
                    <a:pt x="44887" y="1"/>
                  </a:moveTo>
                  <a:cubicBezTo>
                    <a:pt x="20098" y="1"/>
                    <a:pt x="0" y="20110"/>
                    <a:pt x="0" y="44899"/>
                  </a:cubicBezTo>
                  <a:cubicBezTo>
                    <a:pt x="0" y="69700"/>
                    <a:pt x="20098" y="89797"/>
                    <a:pt x="44887" y="89797"/>
                  </a:cubicBezTo>
                  <a:cubicBezTo>
                    <a:pt x="69688" y="89797"/>
                    <a:pt x="89786" y="69700"/>
                    <a:pt x="89786" y="44899"/>
                  </a:cubicBezTo>
                  <a:cubicBezTo>
                    <a:pt x="89786" y="20110"/>
                    <a:pt x="69688" y="1"/>
                    <a:pt x="44887" y="1"/>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1"/>
            <p:cNvSpPr/>
            <p:nvPr/>
          </p:nvSpPr>
          <p:spPr>
            <a:xfrm>
              <a:off x="3614349" y="1868762"/>
              <a:ext cx="1915035" cy="1915035"/>
            </a:xfrm>
            <a:custGeom>
              <a:avLst/>
              <a:gdLst/>
              <a:ahLst/>
              <a:cxnLst/>
              <a:rect l="l" t="t" r="r" b="b"/>
              <a:pathLst>
                <a:path w="71224" h="71224" extrusionOk="0">
                  <a:moveTo>
                    <a:pt x="35612" y="1"/>
                  </a:moveTo>
                  <a:cubicBezTo>
                    <a:pt x="15943" y="1"/>
                    <a:pt x="0" y="15943"/>
                    <a:pt x="0" y="35612"/>
                  </a:cubicBezTo>
                  <a:cubicBezTo>
                    <a:pt x="0" y="55281"/>
                    <a:pt x="15943" y="71224"/>
                    <a:pt x="35612" y="71224"/>
                  </a:cubicBezTo>
                  <a:cubicBezTo>
                    <a:pt x="55281" y="71224"/>
                    <a:pt x="71224" y="55281"/>
                    <a:pt x="71224" y="35612"/>
                  </a:cubicBezTo>
                  <a:cubicBezTo>
                    <a:pt x="71224" y="15943"/>
                    <a:pt x="55281" y="1"/>
                    <a:pt x="35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1"/>
            <p:cNvSpPr/>
            <p:nvPr/>
          </p:nvSpPr>
          <p:spPr>
            <a:xfrm>
              <a:off x="3920051" y="2174168"/>
              <a:ext cx="1303936" cy="1304232"/>
            </a:xfrm>
            <a:custGeom>
              <a:avLst/>
              <a:gdLst/>
              <a:ahLst/>
              <a:cxnLst/>
              <a:rect l="l" t="t" r="r" b="b"/>
              <a:pathLst>
                <a:path w="48496" h="48507" extrusionOk="0">
                  <a:moveTo>
                    <a:pt x="24242" y="0"/>
                  </a:moveTo>
                  <a:cubicBezTo>
                    <a:pt x="10859" y="0"/>
                    <a:pt x="1" y="10859"/>
                    <a:pt x="1" y="24253"/>
                  </a:cubicBezTo>
                  <a:cubicBezTo>
                    <a:pt x="1" y="37648"/>
                    <a:pt x="10859" y="48506"/>
                    <a:pt x="24242" y="48506"/>
                  </a:cubicBezTo>
                  <a:cubicBezTo>
                    <a:pt x="37637" y="48506"/>
                    <a:pt x="48495" y="37648"/>
                    <a:pt x="48495" y="24253"/>
                  </a:cubicBezTo>
                  <a:cubicBezTo>
                    <a:pt x="48495" y="10859"/>
                    <a:pt x="37637" y="0"/>
                    <a:pt x="24242"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1"/>
            <p:cNvSpPr/>
            <p:nvPr/>
          </p:nvSpPr>
          <p:spPr>
            <a:xfrm>
              <a:off x="4165903" y="2420316"/>
              <a:ext cx="812218" cy="812218"/>
            </a:xfrm>
            <a:custGeom>
              <a:avLst/>
              <a:gdLst/>
              <a:ahLst/>
              <a:cxnLst/>
              <a:rect l="l" t="t" r="r" b="b"/>
              <a:pathLst>
                <a:path w="30208" h="30208" extrusionOk="0">
                  <a:moveTo>
                    <a:pt x="15098" y="1"/>
                  </a:moveTo>
                  <a:cubicBezTo>
                    <a:pt x="6764" y="1"/>
                    <a:pt x="1" y="6764"/>
                    <a:pt x="1" y="15098"/>
                  </a:cubicBezTo>
                  <a:cubicBezTo>
                    <a:pt x="1" y="23444"/>
                    <a:pt x="6764" y="30207"/>
                    <a:pt x="15098" y="30207"/>
                  </a:cubicBezTo>
                  <a:cubicBezTo>
                    <a:pt x="23444" y="30207"/>
                    <a:pt x="30207" y="23444"/>
                    <a:pt x="30207" y="15098"/>
                  </a:cubicBezTo>
                  <a:cubicBezTo>
                    <a:pt x="30207" y="6764"/>
                    <a:pt x="23444" y="1"/>
                    <a:pt x="150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1"/>
            <p:cNvSpPr/>
            <p:nvPr/>
          </p:nvSpPr>
          <p:spPr>
            <a:xfrm>
              <a:off x="4390327" y="2644739"/>
              <a:ext cx="363358" cy="363035"/>
            </a:xfrm>
            <a:custGeom>
              <a:avLst/>
              <a:gdLst/>
              <a:ahLst/>
              <a:cxnLst/>
              <a:rect l="l" t="t" r="r" b="b"/>
              <a:pathLst>
                <a:path w="13514" h="13502" extrusionOk="0">
                  <a:moveTo>
                    <a:pt x="6751" y="0"/>
                  </a:moveTo>
                  <a:cubicBezTo>
                    <a:pt x="3024" y="0"/>
                    <a:pt x="0" y="3024"/>
                    <a:pt x="0" y="6751"/>
                  </a:cubicBezTo>
                  <a:cubicBezTo>
                    <a:pt x="0" y="10478"/>
                    <a:pt x="3024" y="13502"/>
                    <a:pt x="6751" y="13502"/>
                  </a:cubicBezTo>
                  <a:cubicBezTo>
                    <a:pt x="10490" y="13502"/>
                    <a:pt x="13514" y="10478"/>
                    <a:pt x="13514" y="6751"/>
                  </a:cubicBezTo>
                  <a:cubicBezTo>
                    <a:pt x="13514" y="3024"/>
                    <a:pt x="10490" y="0"/>
                    <a:pt x="6751"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p:cNvGrpSpPr/>
          <p:nvPr/>
        </p:nvGrpSpPr>
        <p:grpSpPr>
          <a:xfrm>
            <a:off x="234176" y="1070713"/>
            <a:ext cx="4361900" cy="1696688"/>
            <a:chOff x="234176" y="1070713"/>
            <a:chExt cx="4361900" cy="1696688"/>
          </a:xfrm>
        </p:grpSpPr>
        <p:grpSp>
          <p:nvGrpSpPr>
            <p:cNvPr id="1293" name="Google Shape;1293;p41"/>
            <p:cNvGrpSpPr/>
            <p:nvPr/>
          </p:nvGrpSpPr>
          <p:grpSpPr>
            <a:xfrm>
              <a:off x="3195953" y="1386641"/>
              <a:ext cx="1400123" cy="1380760"/>
              <a:chOff x="3171149" y="1443038"/>
              <a:chExt cx="1425062" cy="1405354"/>
            </a:xfrm>
          </p:grpSpPr>
          <p:sp>
            <p:nvSpPr>
              <p:cNvPr id="1294" name="Google Shape;1294;p41"/>
              <p:cNvSpPr/>
              <p:nvPr/>
            </p:nvSpPr>
            <p:spPr>
              <a:xfrm>
                <a:off x="3329377" y="1443038"/>
                <a:ext cx="260352" cy="400167"/>
              </a:xfrm>
              <a:custGeom>
                <a:avLst/>
                <a:gdLst/>
                <a:ahLst/>
                <a:cxnLst/>
                <a:rect l="l" t="t" r="r" b="b"/>
                <a:pathLst>
                  <a:path w="9683" h="14883" extrusionOk="0">
                    <a:moveTo>
                      <a:pt x="3368" y="0"/>
                    </a:moveTo>
                    <a:cubicBezTo>
                      <a:pt x="0" y="0"/>
                      <a:pt x="1241" y="6476"/>
                      <a:pt x="1241" y="6476"/>
                    </a:cubicBezTo>
                    <a:lnTo>
                      <a:pt x="9659" y="14882"/>
                    </a:lnTo>
                    <a:cubicBezTo>
                      <a:pt x="9659" y="14882"/>
                      <a:pt x="9683" y="1690"/>
                      <a:pt x="4349" y="154"/>
                    </a:cubicBezTo>
                    <a:cubicBezTo>
                      <a:pt x="3985" y="49"/>
                      <a:pt x="3659" y="0"/>
                      <a:pt x="3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1"/>
              <p:cNvSpPr/>
              <p:nvPr/>
            </p:nvSpPr>
            <p:spPr>
              <a:xfrm>
                <a:off x="3171149" y="1611026"/>
                <a:ext cx="417939" cy="232174"/>
              </a:xfrm>
              <a:custGeom>
                <a:avLst/>
                <a:gdLst/>
                <a:ahLst/>
                <a:cxnLst/>
                <a:rect l="l" t="t" r="r" b="b"/>
                <a:pathLst>
                  <a:path w="15544" h="8635" extrusionOk="0">
                    <a:moveTo>
                      <a:pt x="4599" y="1"/>
                    </a:moveTo>
                    <a:cubicBezTo>
                      <a:pt x="2508" y="1"/>
                      <a:pt x="1" y="546"/>
                      <a:pt x="804" y="3324"/>
                    </a:cubicBezTo>
                    <a:cubicBezTo>
                      <a:pt x="2338" y="8611"/>
                      <a:pt x="15311" y="8634"/>
                      <a:pt x="15541" y="8634"/>
                    </a:cubicBezTo>
                    <a:cubicBezTo>
                      <a:pt x="15543" y="8634"/>
                      <a:pt x="15544" y="8634"/>
                      <a:pt x="15544" y="8634"/>
                    </a:cubicBezTo>
                    <a:lnTo>
                      <a:pt x="7126" y="228"/>
                    </a:lnTo>
                    <a:cubicBezTo>
                      <a:pt x="7126" y="228"/>
                      <a:pt x="5949" y="1"/>
                      <a:pt x="4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1"/>
              <p:cNvSpPr/>
              <p:nvPr/>
            </p:nvSpPr>
            <p:spPr>
              <a:xfrm>
                <a:off x="3251970" y="1508560"/>
                <a:ext cx="1344241" cy="1339831"/>
              </a:xfrm>
              <a:custGeom>
                <a:avLst/>
                <a:gdLst/>
                <a:ahLst/>
                <a:cxnLst/>
                <a:rect l="l" t="t" r="r" b="b"/>
                <a:pathLst>
                  <a:path w="49995" h="49831" extrusionOk="0">
                    <a:moveTo>
                      <a:pt x="905" y="0"/>
                    </a:moveTo>
                    <a:cubicBezTo>
                      <a:pt x="694" y="0"/>
                      <a:pt x="483" y="80"/>
                      <a:pt x="322" y="241"/>
                    </a:cubicBezTo>
                    <a:cubicBezTo>
                      <a:pt x="1" y="563"/>
                      <a:pt x="1" y="1086"/>
                      <a:pt x="322" y="1408"/>
                    </a:cubicBezTo>
                    <a:lnTo>
                      <a:pt x="48519" y="49592"/>
                    </a:lnTo>
                    <a:cubicBezTo>
                      <a:pt x="48673" y="49747"/>
                      <a:pt x="48888" y="49831"/>
                      <a:pt x="49090" y="49831"/>
                    </a:cubicBezTo>
                    <a:cubicBezTo>
                      <a:pt x="49304" y="49831"/>
                      <a:pt x="49519" y="49747"/>
                      <a:pt x="49673" y="49592"/>
                    </a:cubicBezTo>
                    <a:cubicBezTo>
                      <a:pt x="49995" y="49271"/>
                      <a:pt x="49995" y="48747"/>
                      <a:pt x="49673" y="48426"/>
                    </a:cubicBezTo>
                    <a:lnTo>
                      <a:pt x="1489" y="241"/>
                    </a:lnTo>
                    <a:cubicBezTo>
                      <a:pt x="1328" y="80"/>
                      <a:pt x="1117"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9" name="Google Shape;1309;p41"/>
            <p:cNvGrpSpPr/>
            <p:nvPr/>
          </p:nvGrpSpPr>
          <p:grpSpPr>
            <a:xfrm>
              <a:off x="234176" y="1408625"/>
              <a:ext cx="2861576" cy="1198527"/>
              <a:chOff x="234176" y="1408625"/>
              <a:chExt cx="2861576" cy="1198527"/>
            </a:xfrm>
          </p:grpSpPr>
          <p:sp>
            <p:nvSpPr>
              <p:cNvPr id="1310" name="Google Shape;1310;p41"/>
              <p:cNvSpPr txBox="1"/>
              <p:nvPr/>
            </p:nvSpPr>
            <p:spPr>
              <a:xfrm>
                <a:off x="234176" y="1738114"/>
                <a:ext cx="2861576" cy="869038"/>
              </a:xfrm>
              <a:prstGeom prst="rect">
                <a:avLst/>
              </a:prstGeom>
              <a:noFill/>
              <a:ln>
                <a:noFill/>
              </a:ln>
            </p:spPr>
            <p:txBody>
              <a:bodyPr spcFirstLastPara="1" wrap="square" lIns="91425" tIns="91425" rIns="91425" bIns="91425" anchor="ctr" anchorCtr="0">
                <a:noAutofit/>
              </a:bodyPr>
              <a:lstStyle/>
              <a:p>
                <a:pPr lvl="0" algn="r" rtl="1"/>
                <a:r>
                  <a:rPr lang="ar-SA" sz="1050" b="1" dirty="0"/>
                  <a:t>ويتمثلون في شركات البورصة والبنوك التي تضمن عمل البورصة، حيث يقوم الوسطاء بإنجاز عمليات بيع وشراء الأسهم والسندات ومختلف العقود المالية، لصالح المستثمرين، ويجب أن يتمتع الوسطاء بضمانات كافية، وذلك حماية للعمليات المالية داخل البوصة</a:t>
                </a:r>
                <a:endParaRPr sz="1050" b="1" dirty="0">
                  <a:latin typeface="Roboto"/>
                  <a:ea typeface="Roboto"/>
                  <a:cs typeface="Roboto"/>
                  <a:sym typeface="Roboto"/>
                </a:endParaRPr>
              </a:p>
            </p:txBody>
          </p:sp>
          <p:sp>
            <p:nvSpPr>
              <p:cNvPr id="1311" name="Google Shape;1311;p41"/>
              <p:cNvSpPr txBox="1"/>
              <p:nvPr/>
            </p:nvSpPr>
            <p:spPr>
              <a:xfrm>
                <a:off x="457200" y="1408625"/>
                <a:ext cx="2338200" cy="354600"/>
              </a:xfrm>
              <a:prstGeom prst="rect">
                <a:avLst/>
              </a:prstGeom>
              <a:noFill/>
              <a:ln>
                <a:noFill/>
              </a:ln>
            </p:spPr>
            <p:txBody>
              <a:bodyPr spcFirstLastPara="1" wrap="square" lIns="91425" tIns="91425" rIns="91425" bIns="91425" anchor="ctr" anchorCtr="0">
                <a:noAutofit/>
              </a:bodyPr>
              <a:lstStyle/>
              <a:p>
                <a:pPr lvl="0" algn="r" rtl="1"/>
                <a:r>
                  <a:rPr lang="en-US" sz="1800" dirty="0"/>
                  <a:t> </a:t>
                </a:r>
                <a:r>
                  <a:rPr lang="ar-SA" sz="1800" b="1" dirty="0">
                    <a:solidFill>
                      <a:srgbClr val="7030A0"/>
                    </a:solidFill>
                  </a:rPr>
                  <a:t>الوسطاء</a:t>
                </a:r>
                <a:endParaRPr sz="1700" dirty="0">
                  <a:solidFill>
                    <a:srgbClr val="7030A0"/>
                  </a:solidFill>
                  <a:latin typeface="Fira Sans Extra Condensed Medium"/>
                  <a:ea typeface="Fira Sans Extra Condensed Medium"/>
                  <a:cs typeface="Fira Sans Extra Condensed Medium"/>
                  <a:sym typeface="Fira Sans Extra Condensed Medium"/>
                </a:endParaRPr>
              </a:p>
            </p:txBody>
          </p:sp>
        </p:grpSp>
        <p:grpSp>
          <p:nvGrpSpPr>
            <p:cNvPr id="1321" name="Google Shape;1321;p41"/>
            <p:cNvGrpSpPr/>
            <p:nvPr/>
          </p:nvGrpSpPr>
          <p:grpSpPr>
            <a:xfrm>
              <a:off x="544025" y="1070713"/>
              <a:ext cx="2643240" cy="313888"/>
              <a:chOff x="544025" y="1070713"/>
              <a:chExt cx="2643240" cy="313888"/>
            </a:xfrm>
          </p:grpSpPr>
          <p:sp>
            <p:nvSpPr>
              <p:cNvPr id="1322" name="Google Shape;1322;p41"/>
              <p:cNvSpPr/>
              <p:nvPr/>
            </p:nvSpPr>
            <p:spPr>
              <a:xfrm>
                <a:off x="544025" y="1070713"/>
                <a:ext cx="282000" cy="282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323" name="Google Shape;1323;p41"/>
              <p:cNvSpPr/>
              <p:nvPr/>
            </p:nvSpPr>
            <p:spPr>
              <a:xfrm rot="10800000" flipH="1">
                <a:off x="825450" y="1211700"/>
                <a:ext cx="2361815" cy="172900"/>
              </a:xfrm>
              <a:custGeom>
                <a:avLst/>
                <a:gdLst/>
                <a:ahLst/>
                <a:cxnLst/>
                <a:rect l="l" t="t" r="r" b="b"/>
                <a:pathLst>
                  <a:path w="99403" h="6916" extrusionOk="0">
                    <a:moveTo>
                      <a:pt x="0" y="6916"/>
                    </a:moveTo>
                    <a:lnTo>
                      <a:pt x="73592" y="6916"/>
                    </a:lnTo>
                    <a:lnTo>
                      <a:pt x="99403" y="0"/>
                    </a:lnTo>
                  </a:path>
                </a:pathLst>
              </a:custGeom>
              <a:noFill/>
              <a:ln w="9525" cap="flat" cmpd="sng">
                <a:solidFill>
                  <a:schemeClr val="accent2"/>
                </a:solidFill>
                <a:prstDash val="dash"/>
                <a:round/>
                <a:headEnd type="none" w="med" len="med"/>
                <a:tailEnd type="none" w="med" len="med"/>
              </a:ln>
            </p:spPr>
          </p:sp>
          <p:sp>
            <p:nvSpPr>
              <p:cNvPr id="1324" name="Google Shape;1324;p41"/>
              <p:cNvSpPr/>
              <p:nvPr/>
            </p:nvSpPr>
            <p:spPr>
              <a:xfrm>
                <a:off x="598500" y="1125175"/>
                <a:ext cx="172800" cy="1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grpSp>
      </p:grpSp>
      <p:grpSp>
        <p:nvGrpSpPr>
          <p:cNvPr id="4" name="Group 3"/>
          <p:cNvGrpSpPr/>
          <p:nvPr/>
        </p:nvGrpSpPr>
        <p:grpSpPr>
          <a:xfrm>
            <a:off x="4548541" y="1070713"/>
            <a:ext cx="4138409" cy="1728587"/>
            <a:chOff x="4548541" y="1070713"/>
            <a:chExt cx="4138409" cy="1728587"/>
          </a:xfrm>
        </p:grpSpPr>
        <p:grpSp>
          <p:nvGrpSpPr>
            <p:cNvPr id="1297" name="Google Shape;1297;p41"/>
            <p:cNvGrpSpPr/>
            <p:nvPr/>
          </p:nvGrpSpPr>
          <p:grpSpPr>
            <a:xfrm>
              <a:off x="4548541" y="1386641"/>
              <a:ext cx="1400097" cy="1380760"/>
              <a:chOff x="4547829" y="1443038"/>
              <a:chExt cx="1425035" cy="1405354"/>
            </a:xfrm>
          </p:grpSpPr>
          <p:sp>
            <p:nvSpPr>
              <p:cNvPr id="1298" name="Google Shape;1298;p41"/>
              <p:cNvSpPr/>
              <p:nvPr/>
            </p:nvSpPr>
            <p:spPr>
              <a:xfrm>
                <a:off x="5554279" y="1443038"/>
                <a:ext cx="260352" cy="400167"/>
              </a:xfrm>
              <a:custGeom>
                <a:avLst/>
                <a:gdLst/>
                <a:ahLst/>
                <a:cxnLst/>
                <a:rect l="l" t="t" r="r" b="b"/>
                <a:pathLst>
                  <a:path w="9683" h="14883" extrusionOk="0">
                    <a:moveTo>
                      <a:pt x="6315" y="0"/>
                    </a:moveTo>
                    <a:cubicBezTo>
                      <a:pt x="6024" y="0"/>
                      <a:pt x="5698" y="49"/>
                      <a:pt x="5334" y="154"/>
                    </a:cubicBezTo>
                    <a:cubicBezTo>
                      <a:pt x="0" y="1690"/>
                      <a:pt x="24" y="14882"/>
                      <a:pt x="24" y="14882"/>
                    </a:cubicBezTo>
                    <a:lnTo>
                      <a:pt x="8442" y="6476"/>
                    </a:lnTo>
                    <a:cubicBezTo>
                      <a:pt x="8442" y="6476"/>
                      <a:pt x="9683" y="0"/>
                      <a:pt x="63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1"/>
              <p:cNvSpPr/>
              <p:nvPr/>
            </p:nvSpPr>
            <p:spPr>
              <a:xfrm>
                <a:off x="5554924" y="1611026"/>
                <a:ext cx="417939" cy="232174"/>
              </a:xfrm>
              <a:custGeom>
                <a:avLst/>
                <a:gdLst/>
                <a:ahLst/>
                <a:cxnLst/>
                <a:rect l="l" t="t" r="r" b="b"/>
                <a:pathLst>
                  <a:path w="15544" h="8635" extrusionOk="0">
                    <a:moveTo>
                      <a:pt x="10945" y="1"/>
                    </a:moveTo>
                    <a:cubicBezTo>
                      <a:pt x="9595" y="1"/>
                      <a:pt x="8418" y="228"/>
                      <a:pt x="8418" y="228"/>
                    </a:cubicBezTo>
                    <a:lnTo>
                      <a:pt x="0" y="8634"/>
                    </a:lnTo>
                    <a:cubicBezTo>
                      <a:pt x="0" y="8634"/>
                      <a:pt x="1" y="8634"/>
                      <a:pt x="3" y="8634"/>
                    </a:cubicBezTo>
                    <a:cubicBezTo>
                      <a:pt x="233" y="8634"/>
                      <a:pt x="13206" y="8611"/>
                      <a:pt x="14740" y="3324"/>
                    </a:cubicBezTo>
                    <a:cubicBezTo>
                      <a:pt x="15543" y="546"/>
                      <a:pt x="13036" y="1"/>
                      <a:pt x="109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1"/>
              <p:cNvSpPr/>
              <p:nvPr/>
            </p:nvSpPr>
            <p:spPr>
              <a:xfrm>
                <a:off x="4547829" y="1508560"/>
                <a:ext cx="1343918" cy="1339831"/>
              </a:xfrm>
              <a:custGeom>
                <a:avLst/>
                <a:gdLst/>
                <a:ahLst/>
                <a:cxnLst/>
                <a:rect l="l" t="t" r="r" b="b"/>
                <a:pathLst>
                  <a:path w="49983" h="49831" extrusionOk="0">
                    <a:moveTo>
                      <a:pt x="49084" y="0"/>
                    </a:moveTo>
                    <a:cubicBezTo>
                      <a:pt x="48875" y="0"/>
                      <a:pt x="48667" y="80"/>
                      <a:pt x="48506" y="241"/>
                    </a:cubicBezTo>
                    <a:lnTo>
                      <a:pt x="322" y="48426"/>
                    </a:lnTo>
                    <a:cubicBezTo>
                      <a:pt x="0" y="48747"/>
                      <a:pt x="0" y="49271"/>
                      <a:pt x="322" y="49592"/>
                    </a:cubicBezTo>
                    <a:cubicBezTo>
                      <a:pt x="476" y="49747"/>
                      <a:pt x="691" y="49831"/>
                      <a:pt x="893" y="49831"/>
                    </a:cubicBezTo>
                    <a:cubicBezTo>
                      <a:pt x="1107" y="49831"/>
                      <a:pt x="1322" y="49747"/>
                      <a:pt x="1476" y="49592"/>
                    </a:cubicBezTo>
                    <a:lnTo>
                      <a:pt x="49661" y="1408"/>
                    </a:lnTo>
                    <a:cubicBezTo>
                      <a:pt x="49983" y="1086"/>
                      <a:pt x="49983" y="563"/>
                      <a:pt x="49661" y="241"/>
                    </a:cubicBezTo>
                    <a:cubicBezTo>
                      <a:pt x="49500" y="80"/>
                      <a:pt x="49292" y="0"/>
                      <a:pt x="490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5" name="Google Shape;1315;p41"/>
            <p:cNvGrpSpPr/>
            <p:nvPr/>
          </p:nvGrpSpPr>
          <p:grpSpPr>
            <a:xfrm>
              <a:off x="5754469" y="1408625"/>
              <a:ext cx="2932481" cy="1390675"/>
              <a:chOff x="5754469" y="1408625"/>
              <a:chExt cx="2932481" cy="1390675"/>
            </a:xfrm>
          </p:grpSpPr>
          <p:sp>
            <p:nvSpPr>
              <p:cNvPr id="1316" name="Google Shape;1316;p41"/>
              <p:cNvSpPr txBox="1"/>
              <p:nvPr/>
            </p:nvSpPr>
            <p:spPr>
              <a:xfrm>
                <a:off x="6325050" y="1408625"/>
                <a:ext cx="2361900" cy="354600"/>
              </a:xfrm>
              <a:prstGeom prst="rect">
                <a:avLst/>
              </a:prstGeom>
              <a:noFill/>
              <a:ln>
                <a:noFill/>
              </a:ln>
            </p:spPr>
            <p:txBody>
              <a:bodyPr spcFirstLastPara="1" wrap="square" lIns="91425" tIns="91425" rIns="91425" bIns="91425" anchor="ctr" anchorCtr="0">
                <a:noAutofit/>
              </a:bodyPr>
              <a:lstStyle/>
              <a:p>
                <a:pPr lvl="0" algn="r"/>
                <a:r>
                  <a:rPr lang="ar-SA" b="1" dirty="0">
                    <a:solidFill>
                      <a:schemeClr val="accent5">
                        <a:lumMod val="75000"/>
                      </a:schemeClr>
                    </a:solidFill>
                    <a:latin typeface="Abhaya Libre Medium" panose="020B0604020202020204" charset="0"/>
                    <a:cs typeface="Abhaya Libre Medium" panose="020B0604020202020204" charset="0"/>
                  </a:rPr>
                  <a:t>الأطراف المصدرة للأوراق المالية</a:t>
                </a:r>
                <a:endParaRPr dirty="0">
                  <a:solidFill>
                    <a:schemeClr val="accent5">
                      <a:lumMod val="75000"/>
                    </a:schemeClr>
                  </a:solidFill>
                  <a:latin typeface="Abhaya Libre Medium" panose="020B0604020202020204" charset="0"/>
                  <a:ea typeface="Fira Sans Extra Condensed Medium"/>
                  <a:cs typeface="Abhaya Libre Medium" panose="020B0604020202020204" charset="0"/>
                  <a:sym typeface="Fira Sans Extra Condensed Medium"/>
                </a:endParaRPr>
              </a:p>
            </p:txBody>
          </p:sp>
          <p:sp>
            <p:nvSpPr>
              <p:cNvPr id="1317" name="Google Shape;1317;p41"/>
              <p:cNvSpPr txBox="1"/>
              <p:nvPr/>
            </p:nvSpPr>
            <p:spPr>
              <a:xfrm>
                <a:off x="5754469" y="1738114"/>
                <a:ext cx="2932481" cy="1061186"/>
              </a:xfrm>
              <a:prstGeom prst="rect">
                <a:avLst/>
              </a:prstGeom>
              <a:noFill/>
              <a:ln>
                <a:noFill/>
              </a:ln>
            </p:spPr>
            <p:txBody>
              <a:bodyPr spcFirstLastPara="1" wrap="square" lIns="91425" tIns="91425" rIns="91425" bIns="91425" anchor="ctr" anchorCtr="0">
                <a:noAutofit/>
              </a:bodyPr>
              <a:lstStyle/>
              <a:p>
                <a:pPr lvl="0" algn="r" rtl="1"/>
                <a:r>
                  <a:rPr lang="ar-SA" sz="1100" b="1" dirty="0">
                    <a:latin typeface="Traditional Arabic" panose="02020603050405020304" pitchFamily="18" charset="-78"/>
                    <a:cs typeface="+mn-cs"/>
                  </a:rPr>
                  <a:t>وهي شركات المساهمة، المؤسسات الاقتصادية العمومية والخاصة، الحكومة والجماعات الإقليمية، تدخلهم في البورصة يسمح لهم بالحصول على رؤوس الأموال المطلوبة، لتمويل العجز في الميزانيات أو التوسع الخارجي للشركات والمؤسسات</a:t>
                </a:r>
                <a:endParaRPr sz="1100" b="1" dirty="0">
                  <a:latin typeface="Traditional Arabic" panose="02020603050405020304" pitchFamily="18" charset="-78"/>
                  <a:ea typeface="Roboto"/>
                  <a:cs typeface="+mn-cs"/>
                  <a:sym typeface="Roboto"/>
                </a:endParaRPr>
              </a:p>
            </p:txBody>
          </p:sp>
        </p:grpSp>
        <p:grpSp>
          <p:nvGrpSpPr>
            <p:cNvPr id="1325" name="Google Shape;1325;p41"/>
            <p:cNvGrpSpPr/>
            <p:nvPr/>
          </p:nvGrpSpPr>
          <p:grpSpPr>
            <a:xfrm>
              <a:off x="5939200" y="1070713"/>
              <a:ext cx="2643825" cy="313888"/>
              <a:chOff x="5939200" y="1070713"/>
              <a:chExt cx="2643825" cy="313888"/>
            </a:xfrm>
          </p:grpSpPr>
          <p:sp>
            <p:nvSpPr>
              <p:cNvPr id="1326" name="Google Shape;1326;p41"/>
              <p:cNvSpPr/>
              <p:nvPr/>
            </p:nvSpPr>
            <p:spPr>
              <a:xfrm>
                <a:off x="8301025" y="1070713"/>
                <a:ext cx="282000" cy="282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1"/>
              <p:cNvSpPr/>
              <p:nvPr/>
            </p:nvSpPr>
            <p:spPr>
              <a:xfrm rot="10800000">
                <a:off x="5939200" y="1211700"/>
                <a:ext cx="2361815" cy="172900"/>
              </a:xfrm>
              <a:custGeom>
                <a:avLst/>
                <a:gdLst/>
                <a:ahLst/>
                <a:cxnLst/>
                <a:rect l="l" t="t" r="r" b="b"/>
                <a:pathLst>
                  <a:path w="99403" h="6916" extrusionOk="0">
                    <a:moveTo>
                      <a:pt x="0" y="6916"/>
                    </a:moveTo>
                    <a:lnTo>
                      <a:pt x="73592" y="6916"/>
                    </a:lnTo>
                    <a:lnTo>
                      <a:pt x="99403" y="0"/>
                    </a:lnTo>
                  </a:path>
                </a:pathLst>
              </a:custGeom>
              <a:noFill/>
              <a:ln w="9525" cap="flat" cmpd="sng">
                <a:solidFill>
                  <a:schemeClr val="accent5"/>
                </a:solidFill>
                <a:prstDash val="dash"/>
                <a:round/>
                <a:headEnd type="none" w="med" len="med"/>
                <a:tailEnd type="none" w="med" len="med"/>
              </a:ln>
            </p:spPr>
          </p:sp>
          <p:sp>
            <p:nvSpPr>
              <p:cNvPr id="1328" name="Google Shape;1328;p41"/>
              <p:cNvSpPr/>
              <p:nvPr/>
            </p:nvSpPr>
            <p:spPr>
              <a:xfrm>
                <a:off x="8355625" y="1125175"/>
                <a:ext cx="172800" cy="1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grpSp>
      </p:grpSp>
      <p:grpSp>
        <p:nvGrpSpPr>
          <p:cNvPr id="6" name="Group 5"/>
          <p:cNvGrpSpPr/>
          <p:nvPr/>
        </p:nvGrpSpPr>
        <p:grpSpPr>
          <a:xfrm>
            <a:off x="234176" y="2723855"/>
            <a:ext cx="4361900" cy="1698583"/>
            <a:chOff x="234176" y="2723855"/>
            <a:chExt cx="4361900" cy="1698583"/>
          </a:xfrm>
        </p:grpSpPr>
        <p:grpSp>
          <p:nvGrpSpPr>
            <p:cNvPr id="1305" name="Google Shape;1305;p41"/>
            <p:cNvGrpSpPr/>
            <p:nvPr/>
          </p:nvGrpSpPr>
          <p:grpSpPr>
            <a:xfrm>
              <a:off x="3195953" y="2723855"/>
              <a:ext cx="1400123" cy="1381129"/>
              <a:chOff x="3171149" y="2804070"/>
              <a:chExt cx="1425062" cy="1405730"/>
            </a:xfrm>
          </p:grpSpPr>
          <p:sp>
            <p:nvSpPr>
              <p:cNvPr id="1306" name="Google Shape;1306;p41"/>
              <p:cNvSpPr/>
              <p:nvPr/>
            </p:nvSpPr>
            <p:spPr>
              <a:xfrm>
                <a:off x="3329377" y="3809337"/>
                <a:ext cx="260352" cy="400462"/>
              </a:xfrm>
              <a:custGeom>
                <a:avLst/>
                <a:gdLst/>
                <a:ahLst/>
                <a:cxnLst/>
                <a:rect l="l" t="t" r="r" b="b"/>
                <a:pathLst>
                  <a:path w="9683" h="14894" extrusionOk="0">
                    <a:moveTo>
                      <a:pt x="9659" y="0"/>
                    </a:moveTo>
                    <a:lnTo>
                      <a:pt x="1241" y="8406"/>
                    </a:lnTo>
                    <a:cubicBezTo>
                      <a:pt x="1241" y="8406"/>
                      <a:pt x="0" y="14893"/>
                      <a:pt x="3369" y="14893"/>
                    </a:cubicBezTo>
                    <a:cubicBezTo>
                      <a:pt x="3660" y="14893"/>
                      <a:pt x="3985" y="14845"/>
                      <a:pt x="4349" y="14740"/>
                    </a:cubicBezTo>
                    <a:cubicBezTo>
                      <a:pt x="9683" y="13192"/>
                      <a:pt x="9659" y="1"/>
                      <a:pt x="9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1"/>
              <p:cNvSpPr/>
              <p:nvPr/>
            </p:nvSpPr>
            <p:spPr>
              <a:xfrm>
                <a:off x="3171149" y="3809337"/>
                <a:ext cx="417939" cy="232147"/>
              </a:xfrm>
              <a:custGeom>
                <a:avLst/>
                <a:gdLst/>
                <a:ahLst/>
                <a:cxnLst/>
                <a:rect l="l" t="t" r="r" b="b"/>
                <a:pathLst>
                  <a:path w="15544" h="8634" extrusionOk="0">
                    <a:moveTo>
                      <a:pt x="15541" y="0"/>
                    </a:moveTo>
                    <a:cubicBezTo>
                      <a:pt x="15311" y="0"/>
                      <a:pt x="2338" y="23"/>
                      <a:pt x="804" y="5310"/>
                    </a:cubicBezTo>
                    <a:cubicBezTo>
                      <a:pt x="1" y="8088"/>
                      <a:pt x="2508" y="8633"/>
                      <a:pt x="4599" y="8633"/>
                    </a:cubicBezTo>
                    <a:cubicBezTo>
                      <a:pt x="5949" y="8633"/>
                      <a:pt x="7126" y="8406"/>
                      <a:pt x="7126" y="8406"/>
                    </a:cubicBezTo>
                    <a:lnTo>
                      <a:pt x="15544" y="0"/>
                    </a:lnTo>
                    <a:cubicBezTo>
                      <a:pt x="15544" y="0"/>
                      <a:pt x="15543" y="0"/>
                      <a:pt x="15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1"/>
              <p:cNvSpPr/>
              <p:nvPr/>
            </p:nvSpPr>
            <p:spPr>
              <a:xfrm>
                <a:off x="3251970" y="2804070"/>
                <a:ext cx="1344241" cy="1339858"/>
              </a:xfrm>
              <a:custGeom>
                <a:avLst/>
                <a:gdLst/>
                <a:ahLst/>
                <a:cxnLst/>
                <a:rect l="l" t="t" r="r" b="b"/>
                <a:pathLst>
                  <a:path w="49995" h="49832" extrusionOk="0">
                    <a:moveTo>
                      <a:pt x="49096" y="1"/>
                    </a:moveTo>
                    <a:cubicBezTo>
                      <a:pt x="48888" y="1"/>
                      <a:pt x="48679" y="81"/>
                      <a:pt x="48519" y="242"/>
                    </a:cubicBezTo>
                    <a:lnTo>
                      <a:pt x="322" y="48426"/>
                    </a:lnTo>
                    <a:cubicBezTo>
                      <a:pt x="1" y="48748"/>
                      <a:pt x="1" y="49271"/>
                      <a:pt x="322" y="49593"/>
                    </a:cubicBezTo>
                    <a:cubicBezTo>
                      <a:pt x="489" y="49760"/>
                      <a:pt x="703" y="49831"/>
                      <a:pt x="905" y="49831"/>
                    </a:cubicBezTo>
                    <a:cubicBezTo>
                      <a:pt x="1120" y="49831"/>
                      <a:pt x="1334" y="49760"/>
                      <a:pt x="1489" y="49593"/>
                    </a:cubicBezTo>
                    <a:lnTo>
                      <a:pt x="49673" y="1408"/>
                    </a:lnTo>
                    <a:cubicBezTo>
                      <a:pt x="49995" y="1087"/>
                      <a:pt x="49995" y="563"/>
                      <a:pt x="49673" y="242"/>
                    </a:cubicBezTo>
                    <a:cubicBezTo>
                      <a:pt x="49513" y="81"/>
                      <a:pt x="49304" y="1"/>
                      <a:pt x="49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2" name="Google Shape;1312;p41"/>
            <p:cNvGrpSpPr/>
            <p:nvPr/>
          </p:nvGrpSpPr>
          <p:grpSpPr>
            <a:xfrm>
              <a:off x="234176" y="2925963"/>
              <a:ext cx="2882081" cy="1158237"/>
              <a:chOff x="213671" y="3072402"/>
              <a:chExt cx="2882081" cy="1158237"/>
            </a:xfrm>
          </p:grpSpPr>
          <p:sp>
            <p:nvSpPr>
              <p:cNvPr id="1313" name="Google Shape;1313;p41"/>
              <p:cNvSpPr txBox="1"/>
              <p:nvPr/>
            </p:nvSpPr>
            <p:spPr>
              <a:xfrm>
                <a:off x="457200" y="3072402"/>
                <a:ext cx="2338200" cy="354600"/>
              </a:xfrm>
              <a:prstGeom prst="rect">
                <a:avLst/>
              </a:prstGeom>
              <a:noFill/>
              <a:ln>
                <a:noFill/>
              </a:ln>
            </p:spPr>
            <p:txBody>
              <a:bodyPr spcFirstLastPara="1" wrap="square" lIns="91425" tIns="91425" rIns="91425" bIns="91425" anchor="ctr" anchorCtr="0">
                <a:noAutofit/>
              </a:bodyPr>
              <a:lstStyle/>
              <a:p>
                <a:pPr lvl="0" algn="r" rtl="1"/>
                <a:r>
                  <a:rPr lang="ar-SA" sz="1800" b="1" dirty="0">
                    <a:solidFill>
                      <a:schemeClr val="accent1">
                        <a:lumMod val="75000"/>
                      </a:schemeClr>
                    </a:solidFill>
                  </a:rPr>
                  <a:t>المضاربون</a:t>
                </a:r>
                <a:endParaRPr sz="1700" dirty="0">
                  <a:solidFill>
                    <a:schemeClr val="accent1">
                      <a:lumMod val="75000"/>
                    </a:schemeClr>
                  </a:solidFill>
                  <a:latin typeface="Fira Sans Extra Condensed Medium"/>
                  <a:ea typeface="Fira Sans Extra Condensed Medium"/>
                  <a:cs typeface="Fira Sans Extra Condensed Medium"/>
                  <a:sym typeface="Fira Sans Extra Condensed Medium"/>
                </a:endParaRPr>
              </a:p>
            </p:txBody>
          </p:sp>
          <p:sp>
            <p:nvSpPr>
              <p:cNvPr id="1314" name="Google Shape;1314;p41"/>
              <p:cNvSpPr txBox="1"/>
              <p:nvPr/>
            </p:nvSpPr>
            <p:spPr>
              <a:xfrm>
                <a:off x="213671" y="3401911"/>
                <a:ext cx="2882081" cy="828728"/>
              </a:xfrm>
              <a:prstGeom prst="rect">
                <a:avLst/>
              </a:prstGeom>
              <a:noFill/>
              <a:ln>
                <a:noFill/>
              </a:ln>
            </p:spPr>
            <p:txBody>
              <a:bodyPr spcFirstLastPara="1" wrap="square" lIns="91425" tIns="91425" rIns="91425" bIns="91425" anchor="ctr" anchorCtr="0">
                <a:noAutofit/>
              </a:bodyPr>
              <a:lstStyle/>
              <a:p>
                <a:pPr lvl="0" algn="r" rtl="1"/>
                <a:r>
                  <a:rPr lang="ar-SA" sz="1050" b="1" dirty="0"/>
                  <a:t>وهم أشخاص يقومون بالشراء قصد إعادة البيع بعد مرور فترة زمنية مقدرة، بحيق يتوقع هؤلاء ارتفاع أسعار الأصول المالية التي هي بحوزتهم للاستفادة من فورقات الاسعار، وتتطلب المضاربة دراسة دقيقة وتحليل لحركة الاسعار في البوصة</a:t>
                </a:r>
                <a:endParaRPr sz="1050" b="1" dirty="0">
                  <a:latin typeface="Roboto"/>
                  <a:ea typeface="Roboto"/>
                  <a:cs typeface="Roboto"/>
                  <a:sym typeface="Roboto"/>
                </a:endParaRPr>
              </a:p>
            </p:txBody>
          </p:sp>
        </p:grpSp>
        <p:grpSp>
          <p:nvGrpSpPr>
            <p:cNvPr id="1329" name="Google Shape;1329;p41"/>
            <p:cNvGrpSpPr/>
            <p:nvPr/>
          </p:nvGrpSpPr>
          <p:grpSpPr>
            <a:xfrm>
              <a:off x="544025" y="4108538"/>
              <a:ext cx="2643240" cy="313900"/>
              <a:chOff x="544025" y="4108538"/>
              <a:chExt cx="2643240" cy="313900"/>
            </a:xfrm>
          </p:grpSpPr>
          <p:sp>
            <p:nvSpPr>
              <p:cNvPr id="1330" name="Google Shape;1330;p41"/>
              <p:cNvSpPr/>
              <p:nvPr/>
            </p:nvSpPr>
            <p:spPr>
              <a:xfrm>
                <a:off x="544025" y="4140438"/>
                <a:ext cx="282000" cy="282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1"/>
              <p:cNvSpPr/>
              <p:nvPr/>
            </p:nvSpPr>
            <p:spPr>
              <a:xfrm>
                <a:off x="825450" y="4108538"/>
                <a:ext cx="2361815" cy="172900"/>
              </a:xfrm>
              <a:custGeom>
                <a:avLst/>
                <a:gdLst/>
                <a:ahLst/>
                <a:cxnLst/>
                <a:rect l="l" t="t" r="r" b="b"/>
                <a:pathLst>
                  <a:path w="99403" h="6916" extrusionOk="0">
                    <a:moveTo>
                      <a:pt x="0" y="6916"/>
                    </a:moveTo>
                    <a:lnTo>
                      <a:pt x="73592" y="6916"/>
                    </a:lnTo>
                    <a:lnTo>
                      <a:pt x="99403" y="0"/>
                    </a:lnTo>
                  </a:path>
                </a:pathLst>
              </a:custGeom>
              <a:noFill/>
              <a:ln w="9525" cap="flat" cmpd="sng">
                <a:solidFill>
                  <a:schemeClr val="accent1"/>
                </a:solidFill>
                <a:prstDash val="dash"/>
                <a:round/>
                <a:headEnd type="none" w="med" len="med"/>
                <a:tailEnd type="none" w="med" len="med"/>
              </a:ln>
            </p:spPr>
          </p:sp>
          <p:sp>
            <p:nvSpPr>
              <p:cNvPr id="1332" name="Google Shape;1332;p41"/>
              <p:cNvSpPr/>
              <p:nvPr/>
            </p:nvSpPr>
            <p:spPr>
              <a:xfrm>
                <a:off x="598500" y="4193400"/>
                <a:ext cx="172800" cy="1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grpSp>
      </p:grpSp>
      <p:grpSp>
        <p:nvGrpSpPr>
          <p:cNvPr id="3" name="Group 2"/>
          <p:cNvGrpSpPr/>
          <p:nvPr/>
        </p:nvGrpSpPr>
        <p:grpSpPr>
          <a:xfrm>
            <a:off x="4548541" y="2723855"/>
            <a:ext cx="4138259" cy="1698583"/>
            <a:chOff x="4548541" y="2723855"/>
            <a:chExt cx="4138259" cy="1698583"/>
          </a:xfrm>
        </p:grpSpPr>
        <p:grpSp>
          <p:nvGrpSpPr>
            <p:cNvPr id="1301" name="Google Shape;1301;p41"/>
            <p:cNvGrpSpPr/>
            <p:nvPr/>
          </p:nvGrpSpPr>
          <p:grpSpPr>
            <a:xfrm>
              <a:off x="4548541" y="2723855"/>
              <a:ext cx="1400097" cy="1381129"/>
              <a:chOff x="4547829" y="2804070"/>
              <a:chExt cx="1425035" cy="1405730"/>
            </a:xfrm>
          </p:grpSpPr>
          <p:sp>
            <p:nvSpPr>
              <p:cNvPr id="1302" name="Google Shape;1302;p41"/>
              <p:cNvSpPr/>
              <p:nvPr/>
            </p:nvSpPr>
            <p:spPr>
              <a:xfrm>
                <a:off x="5554279" y="3809337"/>
                <a:ext cx="260352" cy="400462"/>
              </a:xfrm>
              <a:custGeom>
                <a:avLst/>
                <a:gdLst/>
                <a:ahLst/>
                <a:cxnLst/>
                <a:rect l="l" t="t" r="r" b="b"/>
                <a:pathLst>
                  <a:path w="9683" h="14894" extrusionOk="0">
                    <a:moveTo>
                      <a:pt x="24" y="0"/>
                    </a:moveTo>
                    <a:cubicBezTo>
                      <a:pt x="24" y="1"/>
                      <a:pt x="0" y="13192"/>
                      <a:pt x="5334" y="14740"/>
                    </a:cubicBezTo>
                    <a:cubicBezTo>
                      <a:pt x="5698" y="14845"/>
                      <a:pt x="6023" y="14893"/>
                      <a:pt x="6314" y="14893"/>
                    </a:cubicBezTo>
                    <a:cubicBezTo>
                      <a:pt x="9683" y="14893"/>
                      <a:pt x="8442" y="8406"/>
                      <a:pt x="8442" y="8406"/>
                    </a:cubicBezTo>
                    <a:lnTo>
                      <a:pt x="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1"/>
              <p:cNvSpPr/>
              <p:nvPr/>
            </p:nvSpPr>
            <p:spPr>
              <a:xfrm>
                <a:off x="5554924" y="3809337"/>
                <a:ext cx="417939" cy="232147"/>
              </a:xfrm>
              <a:custGeom>
                <a:avLst/>
                <a:gdLst/>
                <a:ahLst/>
                <a:cxnLst/>
                <a:rect l="l" t="t" r="r" b="b"/>
                <a:pathLst>
                  <a:path w="15544" h="8634" extrusionOk="0">
                    <a:moveTo>
                      <a:pt x="3" y="0"/>
                    </a:moveTo>
                    <a:cubicBezTo>
                      <a:pt x="1" y="0"/>
                      <a:pt x="0" y="0"/>
                      <a:pt x="0" y="0"/>
                    </a:cubicBezTo>
                    <a:lnTo>
                      <a:pt x="8418" y="8406"/>
                    </a:lnTo>
                    <a:cubicBezTo>
                      <a:pt x="8418" y="8406"/>
                      <a:pt x="9595" y="8633"/>
                      <a:pt x="10945" y="8633"/>
                    </a:cubicBezTo>
                    <a:cubicBezTo>
                      <a:pt x="13036" y="8633"/>
                      <a:pt x="15543" y="8088"/>
                      <a:pt x="14740" y="5310"/>
                    </a:cubicBezTo>
                    <a:cubicBezTo>
                      <a:pt x="13206" y="23"/>
                      <a:pt x="233" y="0"/>
                      <a:pt x="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1"/>
              <p:cNvSpPr/>
              <p:nvPr/>
            </p:nvSpPr>
            <p:spPr>
              <a:xfrm>
                <a:off x="4547829" y="2804070"/>
                <a:ext cx="1343918" cy="1339858"/>
              </a:xfrm>
              <a:custGeom>
                <a:avLst/>
                <a:gdLst/>
                <a:ahLst/>
                <a:cxnLst/>
                <a:rect l="l" t="t" r="r" b="b"/>
                <a:pathLst>
                  <a:path w="49983" h="49832" extrusionOk="0">
                    <a:moveTo>
                      <a:pt x="895" y="1"/>
                    </a:moveTo>
                    <a:cubicBezTo>
                      <a:pt x="685" y="1"/>
                      <a:pt x="476" y="81"/>
                      <a:pt x="322" y="242"/>
                    </a:cubicBezTo>
                    <a:cubicBezTo>
                      <a:pt x="0" y="563"/>
                      <a:pt x="0" y="1087"/>
                      <a:pt x="322" y="1408"/>
                    </a:cubicBezTo>
                    <a:lnTo>
                      <a:pt x="48506" y="49593"/>
                    </a:lnTo>
                    <a:cubicBezTo>
                      <a:pt x="48661" y="49760"/>
                      <a:pt x="48875" y="49831"/>
                      <a:pt x="49078" y="49831"/>
                    </a:cubicBezTo>
                    <a:cubicBezTo>
                      <a:pt x="49292" y="49831"/>
                      <a:pt x="49506" y="49760"/>
                      <a:pt x="49661" y="49593"/>
                    </a:cubicBezTo>
                    <a:cubicBezTo>
                      <a:pt x="49983" y="49271"/>
                      <a:pt x="49983" y="48748"/>
                      <a:pt x="49661" y="48426"/>
                    </a:cubicBezTo>
                    <a:lnTo>
                      <a:pt x="1476" y="242"/>
                    </a:lnTo>
                    <a:cubicBezTo>
                      <a:pt x="1316" y="81"/>
                      <a:pt x="1104" y="1"/>
                      <a:pt x="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8" name="Google Shape;1318;p41"/>
            <p:cNvGrpSpPr/>
            <p:nvPr/>
          </p:nvGrpSpPr>
          <p:grpSpPr>
            <a:xfrm>
              <a:off x="5868791" y="2953825"/>
              <a:ext cx="2818009" cy="1183337"/>
              <a:chOff x="5868941" y="3072403"/>
              <a:chExt cx="2818009" cy="1183337"/>
            </a:xfrm>
          </p:grpSpPr>
          <p:sp>
            <p:nvSpPr>
              <p:cNvPr id="1319" name="Google Shape;1319;p41"/>
              <p:cNvSpPr txBox="1"/>
              <p:nvPr/>
            </p:nvSpPr>
            <p:spPr>
              <a:xfrm>
                <a:off x="6325050" y="3072403"/>
                <a:ext cx="2361900" cy="354600"/>
              </a:xfrm>
              <a:prstGeom prst="rect">
                <a:avLst/>
              </a:prstGeom>
              <a:noFill/>
              <a:ln>
                <a:noFill/>
              </a:ln>
            </p:spPr>
            <p:txBody>
              <a:bodyPr spcFirstLastPara="1" wrap="square" lIns="91425" tIns="91425" rIns="91425" bIns="91425" anchor="ctr" anchorCtr="0">
                <a:noAutofit/>
              </a:bodyPr>
              <a:lstStyle/>
              <a:p>
                <a:pPr lvl="0" algn="r" rtl="1"/>
                <a:r>
                  <a:rPr lang="ar-SA" sz="1800" b="1" dirty="0">
                    <a:solidFill>
                      <a:schemeClr val="accent6">
                        <a:lumMod val="60000"/>
                        <a:lumOff val="40000"/>
                      </a:schemeClr>
                    </a:solidFill>
                  </a:rPr>
                  <a:t>المستثمرين</a:t>
                </a:r>
                <a:endParaRPr sz="1700" dirty="0">
                  <a:solidFill>
                    <a:schemeClr val="accent6">
                      <a:lumMod val="60000"/>
                      <a:lumOff val="40000"/>
                    </a:schemeClr>
                  </a:solidFill>
                  <a:latin typeface="Fira Sans Extra Condensed Medium"/>
                  <a:ea typeface="Fira Sans Extra Condensed Medium"/>
                  <a:cs typeface="Fira Sans Extra Condensed Medium"/>
                  <a:sym typeface="Fira Sans Extra Condensed Medium"/>
                </a:endParaRPr>
              </a:p>
            </p:txBody>
          </p:sp>
          <p:sp>
            <p:nvSpPr>
              <p:cNvPr id="1320" name="Google Shape;1320;p41"/>
              <p:cNvSpPr txBox="1"/>
              <p:nvPr/>
            </p:nvSpPr>
            <p:spPr>
              <a:xfrm>
                <a:off x="5868941" y="3401910"/>
                <a:ext cx="2818009" cy="853830"/>
              </a:xfrm>
              <a:prstGeom prst="rect">
                <a:avLst/>
              </a:prstGeom>
              <a:noFill/>
              <a:ln>
                <a:noFill/>
              </a:ln>
            </p:spPr>
            <p:txBody>
              <a:bodyPr spcFirstLastPara="1" wrap="square" lIns="91425" tIns="91425" rIns="91425" bIns="91425" anchor="ctr" anchorCtr="0">
                <a:noAutofit/>
              </a:bodyPr>
              <a:lstStyle/>
              <a:p>
                <a:pPr lvl="0" algn="r"/>
                <a:r>
                  <a:rPr lang="ar-SA" sz="1050" b="1" dirty="0"/>
                  <a:t>وهم خواص يبحثون عن توظيفات لمدخراتهم أو مؤسسات المالية ذات الفوائض. الخواص الاجانب والمؤسسات المالية الأجنبية. المستثمرين الرسميون من هيئات تملك فوائض مالية معتبرة مثل صناديق المعاشات، صناديق التقاعد، شركات ذات التأمين</a:t>
                </a:r>
                <a:endParaRPr sz="1050" b="1" dirty="0">
                  <a:latin typeface="Roboto"/>
                  <a:ea typeface="Roboto"/>
                  <a:cs typeface="Roboto"/>
                  <a:sym typeface="Roboto"/>
                </a:endParaRPr>
              </a:p>
            </p:txBody>
          </p:sp>
        </p:grpSp>
        <p:grpSp>
          <p:nvGrpSpPr>
            <p:cNvPr id="1333" name="Google Shape;1333;p41"/>
            <p:cNvGrpSpPr/>
            <p:nvPr/>
          </p:nvGrpSpPr>
          <p:grpSpPr>
            <a:xfrm>
              <a:off x="5939200" y="4108538"/>
              <a:ext cx="2643825" cy="313900"/>
              <a:chOff x="5939200" y="4108538"/>
              <a:chExt cx="2643825" cy="313900"/>
            </a:xfrm>
          </p:grpSpPr>
          <p:sp>
            <p:nvSpPr>
              <p:cNvPr id="1334" name="Google Shape;1334;p41"/>
              <p:cNvSpPr/>
              <p:nvPr/>
            </p:nvSpPr>
            <p:spPr>
              <a:xfrm>
                <a:off x="8301025" y="4140438"/>
                <a:ext cx="282000" cy="282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1"/>
              <p:cNvSpPr/>
              <p:nvPr/>
            </p:nvSpPr>
            <p:spPr>
              <a:xfrm flipH="1">
                <a:off x="5939200" y="4108538"/>
                <a:ext cx="2361815" cy="172900"/>
              </a:xfrm>
              <a:custGeom>
                <a:avLst/>
                <a:gdLst/>
                <a:ahLst/>
                <a:cxnLst/>
                <a:rect l="l" t="t" r="r" b="b"/>
                <a:pathLst>
                  <a:path w="99403" h="6916" extrusionOk="0">
                    <a:moveTo>
                      <a:pt x="0" y="6916"/>
                    </a:moveTo>
                    <a:lnTo>
                      <a:pt x="73592" y="6916"/>
                    </a:lnTo>
                    <a:lnTo>
                      <a:pt x="99403" y="0"/>
                    </a:lnTo>
                  </a:path>
                </a:pathLst>
              </a:custGeom>
              <a:noFill/>
              <a:ln w="9525" cap="flat" cmpd="sng">
                <a:solidFill>
                  <a:schemeClr val="accent4"/>
                </a:solidFill>
                <a:prstDash val="dash"/>
                <a:round/>
                <a:headEnd type="none" w="med" len="med"/>
                <a:tailEnd type="none" w="med" len="med"/>
              </a:ln>
            </p:spPr>
          </p:sp>
          <p:sp>
            <p:nvSpPr>
              <p:cNvPr id="1336" name="Google Shape;1336;p41"/>
              <p:cNvSpPr/>
              <p:nvPr/>
            </p:nvSpPr>
            <p:spPr>
              <a:xfrm>
                <a:off x="8355625" y="4193400"/>
                <a:ext cx="172800" cy="172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87"/>
                                        </p:tgtEl>
                                        <p:attrNameLst>
                                          <p:attrName>style.visibility</p:attrName>
                                        </p:attrNameLst>
                                      </p:cBhvr>
                                      <p:to>
                                        <p:strVal val="visible"/>
                                      </p:to>
                                    </p:set>
                                  </p:childTnLst>
                                </p:cTn>
                              </p:par>
                            </p:childTnLst>
                          </p:cTn>
                        </p:par>
                        <p:par>
                          <p:cTn id="7" fill="hold">
                            <p:stCondLst>
                              <p:cond delay="0"/>
                            </p:stCondLst>
                            <p:childTnLst>
                              <p:par>
                                <p:cTn id="8" presetID="2" presetClass="entr" presetSubtype="3"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9"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12"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oals Infographics by Slidesgo">
  <a:themeElements>
    <a:clrScheme name="Simple Light">
      <a:dk1>
        <a:srgbClr val="000000"/>
      </a:dk1>
      <a:lt1>
        <a:srgbClr val="FFFFFF"/>
      </a:lt1>
      <a:dk2>
        <a:srgbClr val="595959"/>
      </a:dk2>
      <a:lt2>
        <a:srgbClr val="EEEEEE"/>
      </a:lt2>
      <a:accent1>
        <a:srgbClr val="AC71EC"/>
      </a:accent1>
      <a:accent2>
        <a:srgbClr val="833CD8"/>
      </a:accent2>
      <a:accent3>
        <a:srgbClr val="670591"/>
      </a:accent3>
      <a:accent4>
        <a:srgbClr val="CC5191"/>
      </a:accent4>
      <a:accent5>
        <a:srgbClr val="E81080"/>
      </a:accent5>
      <a:accent6>
        <a:srgbClr val="A80C5D"/>
      </a:accent6>
      <a:hlink>
        <a:srgbClr val="CA4C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504</TotalTime>
  <Words>2263</Words>
  <Application>Microsoft Office PowerPoint</Application>
  <PresentationFormat>On-screen Show (16:9)</PresentationFormat>
  <Paragraphs>134</Paragraphs>
  <Slides>20</Slides>
  <Notes>16</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20</vt:i4>
      </vt:variant>
    </vt:vector>
  </HeadingPairs>
  <TitlesOfParts>
    <vt:vector size="43" baseType="lpstr">
      <vt:lpstr>Onyx</vt:lpstr>
      <vt:lpstr>Abhaya Libre Medium</vt:lpstr>
      <vt:lpstr>Arial</vt:lpstr>
      <vt:lpstr>Abhaya Libre SemiBold</vt:lpstr>
      <vt:lpstr>BatangChe</vt:lpstr>
      <vt:lpstr>Simplified Arabic</vt:lpstr>
      <vt:lpstr>Red Hat Display</vt:lpstr>
      <vt:lpstr>Calibri</vt:lpstr>
      <vt:lpstr>Times New Roman</vt:lpstr>
      <vt:lpstr>Fira Sans Extra Condensed SemiBold</vt:lpstr>
      <vt:lpstr>Space Grotesk</vt:lpstr>
      <vt:lpstr>Courier New</vt:lpstr>
      <vt:lpstr>Lexend</vt:lpstr>
      <vt:lpstr>Arial Rounded MT Bold</vt:lpstr>
      <vt:lpstr>Traditional Arabic</vt:lpstr>
      <vt:lpstr>Fira Sans Extra Condensed Medium</vt:lpstr>
      <vt:lpstr>Arabic Typesetting</vt:lpstr>
      <vt:lpstr>Andalus</vt:lpstr>
      <vt:lpstr>Open Sans Light</vt:lpstr>
      <vt:lpstr>Roboto</vt:lpstr>
      <vt:lpstr>Arimo</vt:lpstr>
      <vt:lpstr>Microsoft Uighur</vt:lpstr>
      <vt:lpstr>Goals Infographics by Slidesgo</vt:lpstr>
      <vt:lpstr>البورصات</vt:lpstr>
      <vt:lpstr>خطة البحث</vt:lpstr>
      <vt:lpstr>مقدمة</vt:lpstr>
      <vt:lpstr>PowerPoint Presentation</vt:lpstr>
      <vt:lpstr>نشأتها</vt:lpstr>
      <vt:lpstr>PowerPoint Presentation</vt:lpstr>
      <vt:lpstr>هياكلها</vt:lpstr>
      <vt:lpstr>وظائف البورصات</vt:lpstr>
      <vt:lpstr>المتعاملون فيها</vt:lpstr>
      <vt:lpstr>طرق التعامل فيها</vt:lpstr>
      <vt:lpstr>PowerPoint Presentation</vt:lpstr>
      <vt:lpstr>PowerPoint Presentation</vt:lpstr>
      <vt:lpstr>خطة الدراسة</vt:lpstr>
      <vt:lpstr>PowerPoint Presentation</vt:lpstr>
      <vt:lpstr>PowerPoint Presentation</vt:lpstr>
      <vt:lpstr>خصائصها</vt:lpstr>
      <vt:lpstr>الإدارة في بورصة نيويورك</vt:lpstr>
      <vt:lpstr>مؤسسات الوساطة المالية</vt:lpstr>
      <vt:lpstr>PowerPoint Presentation</vt:lpstr>
      <vt:lpstr>أنواع الأوامر فيها</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البورصات</dc:title>
  <cp:lastModifiedBy>taieb</cp:lastModifiedBy>
  <cp:revision>89</cp:revision>
  <dcterms:modified xsi:type="dcterms:W3CDTF">2025-02-09T10:34:51Z</dcterms:modified>
</cp:coreProperties>
</file>