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84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8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9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92.xml" ContentType="application/vnd.openxmlformats-officedocument.presentationml.slide+xml"/>
  <Override PartName="/ppt/slides/slide91.xml" ContentType="application/vnd.openxmlformats-officedocument.presentationml.slide+xml"/>
  <Override PartName="/ppt/slides/slide90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  <p:sldMasterId id="2147483780" r:id="rId2"/>
  </p:sldMasterIdLst>
  <p:sldIdLst>
    <p:sldId id="29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7" r:id="rId31"/>
    <p:sldId id="288" r:id="rId32"/>
    <p:sldId id="296" r:id="rId33"/>
    <p:sldId id="295" r:id="rId34"/>
    <p:sldId id="294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1" r:id="rId70"/>
    <p:sldId id="332" r:id="rId71"/>
    <p:sldId id="333" r:id="rId72"/>
    <p:sldId id="334" r:id="rId73"/>
    <p:sldId id="335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51" r:id="rId90"/>
    <p:sldId id="352" r:id="rId91"/>
    <p:sldId id="353" r:id="rId92"/>
    <p:sldId id="354" r:id="rId93"/>
    <p:sldId id="355" r:id="rId9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/>
    <p:restoredTop sz="94925"/>
  </p:normalViewPr>
  <p:slideViewPr>
    <p:cSldViewPr snapToGrid="0" snapToObjects="1">
      <p:cViewPr varScale="1">
        <p:scale>
          <a:sx n="72" d="100"/>
          <a:sy n="72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customXml" Target="../customXml/item2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33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438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20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68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7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5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90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33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90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93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2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6DD26-32A4-2A43-990A-6F7E5E73786E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AF604-6CBA-6F4A-A6F6-26E48A4D0E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6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10" Type="http://schemas.openxmlformats.org/officeDocument/2006/relationships/image" Target="../media/image99.emf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666" y="3388185"/>
            <a:ext cx="9070848" cy="2587752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CULTURE ENTREPRENEURIALE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23" y="414648"/>
            <a:ext cx="7048500" cy="32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29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B57437-3C65-2C4F-9AE0-A54CCFA10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674"/>
            <a:ext cx="12192000" cy="639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18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B5F80E-E6C2-EB4C-B141-6B25E26C2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54"/>
            <a:ext cx="12192000" cy="636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43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A07762-883F-574E-A546-EB152C700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0"/>
            <a:ext cx="12192000" cy="68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27B01-88DF-CF4C-A488-176CF192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" y="0"/>
            <a:ext cx="12190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46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FE3F19-0E16-7249-8AC8-6146115D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2" y="0"/>
            <a:ext cx="12094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02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BCC965-83E5-F848-BF2E-00FDC1D61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13"/>
            <a:ext cx="12192000" cy="68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19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CDF07-5A82-AA43-9719-518F0B146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1219200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BECBA7-325F-8440-A31F-E0C072951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409"/>
            <a:ext cx="12192000" cy="62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14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6D9680-2D81-A249-AD2C-2BD2DAA77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30"/>
            <a:ext cx="12192000" cy="635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97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059FD7-13DF-194F-844C-A9FCE97B0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048"/>
            <a:ext cx="12192000" cy="617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9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F7991E-2193-CA47-9195-15715B7BE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" y="289560"/>
            <a:ext cx="11689080" cy="6263640"/>
          </a:xfrm>
        </p:spPr>
      </p:pic>
    </p:spTree>
    <p:extLst>
      <p:ext uri="{BB962C8B-B14F-4D97-AF65-F5344CB8AC3E}">
        <p14:creationId xmlns:p14="http://schemas.microsoft.com/office/powerpoint/2010/main" val="3749383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DD4A5D-3C11-0947-99FE-CD614D95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414"/>
            <a:ext cx="12192000" cy="626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151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02C75A-C414-D842-85E2-D69B6B08C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50"/>
            <a:ext cx="12192000" cy="60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95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9DAED-1894-A943-87B2-914406B84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801"/>
            <a:ext cx="12192000" cy="595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15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6F74BE-A9A3-254F-B368-7D5ACF50A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0195"/>
            <a:ext cx="12192000" cy="603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261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9423A6-E17B-D241-BA06-0923BC709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565"/>
            <a:ext cx="12192000" cy="625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5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DFC3D-8111-1B42-BA75-547BB7BD7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271"/>
            <a:ext cx="12192000" cy="64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1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ECF1F0-EC7E-3E46-946F-A1197257F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560"/>
            <a:ext cx="12192000" cy="642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25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24054D-A703-5F45-B39C-C687FBB20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079"/>
            <a:ext cx="12192000" cy="638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7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68E2225-2E7C-B44E-8422-D0F594487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184"/>
            <a:ext cx="12192000" cy="639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1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59758-FBB9-0E4E-A90E-1CB14D751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282"/>
            <a:ext cx="12192000" cy="617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91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A1FBE6-E922-AA4F-9725-489AE6519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09"/>
          <a:stretch/>
        </p:blipFill>
        <p:spPr>
          <a:xfrm>
            <a:off x="0" y="14542"/>
            <a:ext cx="12192000" cy="659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65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CDB1EF-2C3F-2847-ACBF-9AA32BBF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8220"/>
            <a:ext cx="12192000" cy="624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0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sp>
        <p:nvSpPr>
          <p:cNvPr id="11" name="Freeform 7"/>
          <p:cNvSpPr/>
          <p:nvPr/>
        </p:nvSpPr>
        <p:spPr>
          <a:xfrm>
            <a:off x="1835150" y="5861050"/>
            <a:ext cx="8502650" cy="996950"/>
          </a:xfrm>
          <a:custGeom>
            <a:avLst/>
            <a:gdLst>
              <a:gd name="connsiteX0" fmla="*/ 14224 w 8502650"/>
              <a:gd name="connsiteY0" fmla="*/ 997711 h 996950"/>
              <a:gd name="connsiteX1" fmla="*/ 8510523 w 8502650"/>
              <a:gd name="connsiteY1" fmla="*/ 997711 h 996950"/>
              <a:gd name="connsiteX2" fmla="*/ 8510523 w 8502650"/>
              <a:gd name="connsiteY2" fmla="*/ 16256 h 996950"/>
              <a:gd name="connsiteX3" fmla="*/ 14224 w 8502650"/>
              <a:gd name="connsiteY3" fmla="*/ 16256 h 996950"/>
              <a:gd name="connsiteX4" fmla="*/ 14224 w 8502650"/>
              <a:gd name="connsiteY4" fmla="*/ 997711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96950">
                <a:moveTo>
                  <a:pt x="14224" y="997711"/>
                </a:moveTo>
                <a:lnTo>
                  <a:pt x="8510523" y="997711"/>
                </a:lnTo>
                <a:lnTo>
                  <a:pt x="8510523" y="16256"/>
                </a:lnTo>
                <a:lnTo>
                  <a:pt x="14224" y="16256"/>
                </a:lnTo>
                <a:lnTo>
                  <a:pt x="14224" y="99771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849374" y="5877307"/>
            <a:ext cx="8496300" cy="980693"/>
          </a:xfrm>
          <a:custGeom>
            <a:avLst/>
            <a:gdLst>
              <a:gd name="connsiteX0" fmla="*/ 0 w 8496300"/>
              <a:gd name="connsiteY0" fmla="*/ 980693 h 980693"/>
              <a:gd name="connsiteX1" fmla="*/ 8496300 w 8496300"/>
              <a:gd name="connsiteY1" fmla="*/ 980693 h 980693"/>
              <a:gd name="connsiteX2" fmla="*/ 8496300 w 8496300"/>
              <a:gd name="connsiteY2" fmla="*/ 0 h 980693"/>
              <a:gd name="connsiteX3" fmla="*/ 0 w 8496300"/>
              <a:gd name="connsiteY3" fmla="*/ 0 h 980693"/>
              <a:gd name="connsiteX4" fmla="*/ 0 w 8496300"/>
              <a:gd name="connsiteY4" fmla="*/ 980693 h 9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6300" h="980693">
                <a:moveTo>
                  <a:pt x="0" y="980693"/>
                </a:moveTo>
                <a:lnTo>
                  <a:pt x="8496300" y="980693"/>
                </a:lnTo>
                <a:lnTo>
                  <a:pt x="8496300" y="0"/>
                </a:lnTo>
                <a:lnTo>
                  <a:pt x="0" y="0"/>
                </a:lnTo>
                <a:lnTo>
                  <a:pt x="0" y="98069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4000" y="0"/>
            <a:ext cx="9144000" cy="24652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algn="ctr" defTabSz="914400" hangingPunct="0">
              <a:lnSpc>
                <a:spcPct val="95833"/>
              </a:lnSpc>
            </a:pPr>
            <a:endParaRPr lang="en-US" altLang="zh-CN" sz="4000" b="1" dirty="0">
              <a:solidFill>
                <a:srgbClr val="1F497D">
                  <a:lumMod val="50000"/>
                </a:srgbClr>
              </a:solidFill>
              <a:latin typeface="Calibri"/>
              <a:ea typeface="Calibri"/>
            </a:endParaRPr>
          </a:p>
          <a:p>
            <a:pPr algn="ctr" defTabSz="914400" hangingPunct="0">
              <a:lnSpc>
                <a:spcPct val="95833"/>
              </a:lnSpc>
            </a:pP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L’ETUDE</a:t>
            </a:r>
            <a:r>
              <a:rPr lang="en-US" altLang="zh-CN" sz="4000" b="1" spc="-139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44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MARCHE,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ETAPE</a:t>
            </a:r>
            <a:r>
              <a:rPr lang="en-US" altLang="zh-CN" sz="4000" b="1" spc="-94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CLE</a:t>
            </a:r>
            <a:r>
              <a:rPr lang="en-US" altLang="zh-CN" sz="4000" b="1" spc="-94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00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LA</a:t>
            </a:r>
            <a:r>
              <a:rPr lang="en-US" altLang="zh-CN" sz="4000" b="1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20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CREATION</a:t>
            </a:r>
            <a:r>
              <a:rPr lang="en-US" altLang="zh-CN" sz="4000" b="1" spc="-25" dirty="0">
                <a:solidFill>
                  <a:srgbClr val="1F497D">
                    <a:lumMod val="50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15" dirty="0">
                <a:solidFill>
                  <a:srgbClr val="1F497D">
                    <a:lumMod val="50000"/>
                  </a:srgbClr>
                </a:solidFill>
                <a:latin typeface="Calibri"/>
                <a:ea typeface="Calibri"/>
              </a:rPr>
              <a:t>D’ENTREPRISE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Image 11" descr="etude-de-marche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655" y="2857500"/>
            <a:ext cx="7812844" cy="329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/>
        </p:nvSpPr>
        <p:spPr>
          <a:xfrm>
            <a:off x="1939442" y="558801"/>
            <a:ext cx="3865266" cy="43473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33197" defTabSz="914400"/>
            <a:r>
              <a:rPr lang="en-US" altLang="zh-CN" sz="4400" b="1" spc="-10" dirty="0">
                <a:solidFill>
                  <a:srgbClr val="FE3972"/>
                </a:solidFill>
                <a:latin typeface="Calibri"/>
                <a:ea typeface="Calibri"/>
              </a:rPr>
              <a:t>Som</a:t>
            </a:r>
            <a:r>
              <a:rPr lang="en-US" altLang="zh-CN" sz="4400" b="1" spc="-5" dirty="0">
                <a:solidFill>
                  <a:srgbClr val="FE3972"/>
                </a:solidFill>
                <a:latin typeface="Calibri"/>
                <a:ea typeface="Calibri"/>
              </a:rPr>
              <a:t>maire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1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spc="2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400" spc="2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400" b="1" spc="30" dirty="0">
                <a:solidFill>
                  <a:srgbClr val="000000"/>
                </a:solidFill>
                <a:latin typeface="Calibri"/>
                <a:ea typeface="Calibri"/>
              </a:rPr>
              <a:t>Introduction:</a:t>
            </a:r>
            <a:endParaRPr lang="en-US" altLang="zh-CN" sz="2400" b="1" spc="30" dirty="0">
              <a:solidFill>
                <a:srgbClr val="000000"/>
              </a:solidFill>
              <a:latin typeface="Calibri"/>
              <a:ea typeface="Calibri"/>
            </a:endParaRPr>
          </a:p>
          <a:p>
            <a:pPr defTabSz="914400">
              <a:lnSpc>
                <a:spcPts val="47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1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44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Qu’est</a:t>
            </a:r>
            <a:r>
              <a:rPr lang="en-US" altLang="zh-CN" sz="20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2000" spc="-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marL="457199" defTabSz="914400" hangingPunct="0">
              <a:lnSpc>
                <a:spcPct val="119583"/>
              </a:lnSpc>
              <a:spcBef>
                <a:spcPts val="240"/>
              </a:spcBef>
            </a:pP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4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Pourquoi?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qui?</a:t>
            </a:r>
          </a:p>
          <a:p>
            <a:pPr marL="457199" indent="-457199" defTabSz="914400" hangingPunct="0">
              <a:lnSpc>
                <a:spcPct val="117916"/>
              </a:lnSpc>
            </a:pP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400" spc="7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La collecte de l’information: 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11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L’étude</a:t>
            </a:r>
            <a:r>
              <a:rPr lang="en-US" altLang="zh-CN" sz="20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documentaire</a:t>
            </a:r>
          </a:p>
          <a:p>
            <a:pPr indent="457199" defTabSz="914400">
              <a:spcBef>
                <a:spcPts val="270"/>
              </a:spcBef>
            </a:pP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12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L’enquête</a:t>
            </a:r>
            <a:r>
              <a:rPr lang="en-US" altLang="zh-CN" sz="20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terrain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59704" y="2250946"/>
            <a:ext cx="3884397" cy="2690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defTabSz="914400" hangingPunct="0">
              <a:lnSpc>
                <a:spcPct val="117916"/>
              </a:lnSpc>
            </a:pP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4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L’analyse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l’information</a:t>
            </a:r>
            <a:r>
              <a:rPr lang="en-US" altLang="zh-CN" sz="2400" b="1" spc="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</a:p>
          <a:p>
            <a:pPr marL="457200" defTabSz="914400" hangingPunct="0">
              <a:lnSpc>
                <a:spcPct val="120000"/>
              </a:lnSpc>
            </a:pPr>
            <a:r>
              <a:rPr lang="en-US" altLang="zh-CN" sz="2000" spc="-25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spc="-3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Calibri"/>
              </a:rPr>
              <a:t>L’environnement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0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000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concurrence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400" spc="94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b="1" spc="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conclusions</a:t>
            </a:r>
            <a:r>
              <a:rPr lang="en-US" altLang="zh-CN" sz="2400" b="1" spc="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d’une</a:t>
            </a:r>
            <a:r>
              <a:rPr lang="en-US" altLang="zh-CN" sz="2400" b="1" spc="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étude</a:t>
            </a:r>
          </a:p>
          <a:p>
            <a:pPr indent="342900" defTabSz="914400">
              <a:spcBef>
                <a:spcPts val="185"/>
              </a:spcBef>
            </a:pP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spc="-5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</a:p>
        </p:txBody>
      </p:sp>
    </p:spTree>
    <p:extLst>
      <p:ext uri="{BB962C8B-B14F-4D97-AF65-F5344CB8AC3E}">
        <p14:creationId xmlns:p14="http://schemas.microsoft.com/office/powerpoint/2010/main" val="219314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820" y="2560321"/>
            <a:ext cx="5303520" cy="1150619"/>
          </a:xfrm>
          <a:prstGeom prst="rect">
            <a:avLst/>
          </a:prstGeom>
        </p:spPr>
      </p:pic>
      <p:sp>
        <p:nvSpPr>
          <p:cNvPr id="2" name="Freeform 22"/>
          <p:cNvSpPr/>
          <p:nvPr/>
        </p:nvSpPr>
        <p:spPr>
          <a:xfrm>
            <a:off x="1835150" y="5861050"/>
            <a:ext cx="8502650" cy="996950"/>
          </a:xfrm>
          <a:custGeom>
            <a:avLst/>
            <a:gdLst>
              <a:gd name="connsiteX0" fmla="*/ 14224 w 8502650"/>
              <a:gd name="connsiteY0" fmla="*/ 997711 h 996950"/>
              <a:gd name="connsiteX1" fmla="*/ 8510523 w 8502650"/>
              <a:gd name="connsiteY1" fmla="*/ 997711 h 996950"/>
              <a:gd name="connsiteX2" fmla="*/ 8510523 w 8502650"/>
              <a:gd name="connsiteY2" fmla="*/ 16256 h 996950"/>
              <a:gd name="connsiteX3" fmla="*/ 14224 w 8502650"/>
              <a:gd name="connsiteY3" fmla="*/ 16256 h 996950"/>
              <a:gd name="connsiteX4" fmla="*/ 14224 w 8502650"/>
              <a:gd name="connsiteY4" fmla="*/ 997711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96950">
                <a:moveTo>
                  <a:pt x="14224" y="997711"/>
                </a:moveTo>
                <a:lnTo>
                  <a:pt x="8510523" y="997711"/>
                </a:lnTo>
                <a:lnTo>
                  <a:pt x="8510523" y="16256"/>
                </a:lnTo>
                <a:lnTo>
                  <a:pt x="14224" y="16256"/>
                </a:lnTo>
                <a:lnTo>
                  <a:pt x="14224" y="99771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849374" y="5877307"/>
            <a:ext cx="8496300" cy="980693"/>
          </a:xfrm>
          <a:custGeom>
            <a:avLst/>
            <a:gdLst>
              <a:gd name="connsiteX0" fmla="*/ 0 w 8496300"/>
              <a:gd name="connsiteY0" fmla="*/ 980693 h 980693"/>
              <a:gd name="connsiteX1" fmla="*/ 8496300 w 8496300"/>
              <a:gd name="connsiteY1" fmla="*/ 980693 h 980693"/>
              <a:gd name="connsiteX2" fmla="*/ 8496300 w 8496300"/>
              <a:gd name="connsiteY2" fmla="*/ 0 h 980693"/>
              <a:gd name="connsiteX3" fmla="*/ 0 w 8496300"/>
              <a:gd name="connsiteY3" fmla="*/ 0 h 980693"/>
              <a:gd name="connsiteX4" fmla="*/ 0 w 8496300"/>
              <a:gd name="connsiteY4" fmla="*/ 980693 h 9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6300" h="980693">
                <a:moveTo>
                  <a:pt x="0" y="980693"/>
                </a:moveTo>
                <a:lnTo>
                  <a:pt x="8496300" y="980693"/>
                </a:lnTo>
                <a:lnTo>
                  <a:pt x="8496300" y="0"/>
                </a:lnTo>
                <a:lnTo>
                  <a:pt x="0" y="0"/>
                </a:lnTo>
                <a:lnTo>
                  <a:pt x="0" y="980693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603751" y="2785744"/>
            <a:ext cx="4632419" cy="28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Partie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1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20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Introduction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200" defTabSz="914400"/>
            <a:r>
              <a:rPr lang="en-US" altLang="zh-CN" sz="3200" spc="-129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25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19" dirty="0">
                <a:solidFill>
                  <a:srgbClr val="000000"/>
                </a:solidFill>
                <a:latin typeface="Calibri"/>
                <a:ea typeface="Calibri"/>
              </a:rPr>
              <a:t>Qu’est</a:t>
            </a:r>
            <a:r>
              <a:rPr lang="en-US" altLang="zh-CN" sz="3200" b="1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14" dirty="0">
                <a:solidFill>
                  <a:srgbClr val="000000"/>
                </a:solidFill>
                <a:latin typeface="Calibri"/>
                <a:ea typeface="Calibri"/>
              </a:rPr>
              <a:t>ce</a:t>
            </a:r>
            <a:r>
              <a:rPr lang="en-US" altLang="zh-CN" sz="3200" b="1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35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3200" b="1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3200" b="1" spc="-6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2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200" defTabSz="914400"/>
            <a:r>
              <a:rPr lang="en-US" altLang="zh-CN" sz="3200" spc="-20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197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20" dirty="0">
                <a:solidFill>
                  <a:srgbClr val="000000"/>
                </a:solidFill>
                <a:latin typeface="Calibri"/>
                <a:ea typeface="Calibri"/>
              </a:rPr>
              <a:t>Pourquoi?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200" defTabSz="914400"/>
            <a:r>
              <a:rPr lang="en-US" altLang="zh-CN" sz="3200" spc="-195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39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94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3200" b="1" spc="-9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75" dirty="0">
                <a:solidFill>
                  <a:srgbClr val="000000"/>
                </a:solidFill>
                <a:latin typeface="Calibri"/>
                <a:ea typeface="Calibri"/>
              </a:rPr>
              <a:t>qui?</a:t>
            </a:r>
          </a:p>
        </p:txBody>
      </p:sp>
    </p:spTree>
    <p:extLst>
      <p:ext uri="{BB962C8B-B14F-4D97-AF65-F5344CB8AC3E}">
        <p14:creationId xmlns:p14="http://schemas.microsoft.com/office/powerpoint/2010/main" val="79195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7"/>
          <p:cNvSpPr txBox="1"/>
          <p:nvPr/>
        </p:nvSpPr>
        <p:spPr>
          <a:xfrm>
            <a:off x="2072641" y="585470"/>
            <a:ext cx="8170299" cy="50027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Qu’est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ce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qu’une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étude</a:t>
            </a:r>
            <a:r>
              <a:rPr lang="en-US" altLang="zh-CN" sz="4000" b="1" spc="-10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0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154228" defTabSz="914400" hangingPunct="0">
              <a:lnSpc>
                <a:spcPct val="95416"/>
              </a:lnSpc>
            </a:pP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L'étude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principal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objectif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réduire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risques</a:t>
            </a:r>
            <a:r>
              <a:rPr lang="en-US" altLang="zh-CN" sz="2000" b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d'échec,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permettant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au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chef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d'entreprise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prendre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mesures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adéquates</a:t>
            </a:r>
            <a:r>
              <a:rPr lang="en-US" altLang="zh-CN" sz="20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s'insérer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durablement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son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mieux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cerner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forces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présence.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9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4228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Toutefois,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plus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court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terme,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l'étude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d'autres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objectifs,</a:t>
            </a:r>
            <a:r>
              <a:rPr lang="en-US" altLang="zh-CN" sz="20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tout</a:t>
            </a:r>
          </a:p>
          <a:p>
            <a:pPr indent="497128" defTabSz="914400">
              <a:lnSpc>
                <a:spcPct val="94999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aussi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importants,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tels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611428" defTabSz="914400"/>
            <a:r>
              <a:rPr lang="en-US" altLang="zh-CN" sz="200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  <a:r>
              <a:rPr lang="en-US" altLang="zh-CN" sz="2000" spc="40" dirty="0">
                <a:solidFill>
                  <a:srgbClr val="D02C85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vérifier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l'opportunité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commerciale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lancer,</a:t>
            </a:r>
          </a:p>
          <a:p>
            <a:pPr indent="611428" defTabSz="914400"/>
            <a:r>
              <a:rPr lang="en-US" altLang="zh-CN" sz="200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  <a:r>
              <a:rPr lang="en-US" altLang="zh-CN" sz="2000" spc="50" dirty="0">
                <a:solidFill>
                  <a:srgbClr val="D02C85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évaluer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son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d'affaires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prévisionnel,</a:t>
            </a:r>
          </a:p>
          <a:p>
            <a:pPr indent="611428" defTabSz="914400"/>
            <a:r>
              <a:rPr lang="en-US" altLang="zh-CN" sz="200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  <a:r>
              <a:rPr lang="en-US" altLang="zh-CN" sz="2000" spc="30" dirty="0">
                <a:solidFill>
                  <a:srgbClr val="D02C85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effectuer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bons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choix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faire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aboutir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projet,</a:t>
            </a:r>
          </a:p>
          <a:p>
            <a:pPr indent="611428" defTabSz="914400"/>
            <a:r>
              <a:rPr lang="en-US" altLang="zh-CN" sz="200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  <a:r>
              <a:rPr lang="en-US" altLang="zh-CN" sz="2000" spc="64" dirty="0">
                <a:solidFill>
                  <a:srgbClr val="D02C85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crédibiliser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sa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démarche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auprès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000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partenaires.</a:t>
            </a:r>
          </a:p>
        </p:txBody>
      </p:sp>
    </p:spTree>
    <p:extLst>
      <p:ext uri="{BB962C8B-B14F-4D97-AF65-F5344CB8AC3E}">
        <p14:creationId xmlns:p14="http://schemas.microsoft.com/office/powerpoint/2010/main" val="336952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0"/>
          <p:cNvSpPr txBox="1"/>
          <p:nvPr/>
        </p:nvSpPr>
        <p:spPr>
          <a:xfrm>
            <a:off x="2072640" y="306070"/>
            <a:ext cx="7717690" cy="54667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416"/>
              </a:lnSpc>
            </a:pP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L’étude</a:t>
            </a:r>
            <a:r>
              <a:rPr lang="en-US" altLang="zh-CN" sz="4000" b="1" spc="-16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</a:t>
            </a:r>
            <a:r>
              <a:rPr lang="en-US" altLang="zh-CN" sz="4000" b="1" spc="-16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dégage</a:t>
            </a:r>
            <a:r>
              <a:rPr lang="en-US" altLang="zh-CN" sz="4000" b="1" spc="-17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des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5" dirty="0">
                <a:solidFill>
                  <a:srgbClr val="FE3972"/>
                </a:solidFill>
                <a:latin typeface="Calibri"/>
                <a:ea typeface="Calibri"/>
              </a:rPr>
              <a:t>faisceaux</a:t>
            </a:r>
            <a:r>
              <a:rPr lang="en-US" altLang="zh-CN" sz="4000" b="1" spc="1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5" dirty="0">
                <a:solidFill>
                  <a:srgbClr val="FE3972"/>
                </a:solidFill>
                <a:latin typeface="Calibri"/>
                <a:ea typeface="Calibri"/>
              </a:rPr>
              <a:t>d’indices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8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3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lequel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je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m’engage</a:t>
            </a:r>
            <a:r>
              <a:rPr lang="en-US" altLang="zh-CN" sz="2400" spc="-10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54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Comment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est-il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orienté</a:t>
            </a:r>
            <a:r>
              <a:rPr lang="en-US" altLang="zh-CN" sz="2400" spc="-15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34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Quels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différents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acteurs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déjà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5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Quelle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1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l’offre</a:t>
            </a:r>
            <a:r>
              <a:rPr lang="en-US" altLang="zh-CN" sz="2400" spc="-1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présente</a:t>
            </a:r>
            <a:r>
              <a:rPr lang="en-US" altLang="zh-CN" sz="2400" spc="-1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329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A-t-on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déjà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informations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demande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19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1900" spc="-45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l’environnement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ce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-1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43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28853" defTabSz="914400"/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=&gt;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En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fin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compte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quelles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sont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mes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chances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réussir</a:t>
            </a:r>
            <a:r>
              <a:rPr lang="en-US" altLang="zh-CN" sz="2400" b="1" spc="-11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600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"/>
          <p:cNvSpPr txBox="1"/>
          <p:nvPr/>
        </p:nvSpPr>
        <p:spPr>
          <a:xfrm>
            <a:off x="2042465" y="585470"/>
            <a:ext cx="7839941" cy="1407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Pourquoi</a:t>
            </a:r>
            <a:r>
              <a:rPr lang="en-US" altLang="zh-CN" sz="4000" b="1" spc="-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faire</a:t>
            </a:r>
            <a:r>
              <a:rPr lang="en-US" altLang="zh-CN" sz="4000" b="1" spc="-6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une</a:t>
            </a:r>
            <a:r>
              <a:rPr lang="en-US" altLang="zh-CN" sz="4000" b="1" spc="-6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étude</a:t>
            </a:r>
            <a:r>
              <a:rPr lang="en-US" altLang="zh-CN" sz="4000" b="1" spc="-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7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marché?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6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689152" defTabSz="914400"/>
            <a:r>
              <a:rPr lang="en-US" altLang="zh-CN" sz="2200" spc="-69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200" spc="-8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Fixer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40" dirty="0">
                <a:solidFill>
                  <a:srgbClr val="000000"/>
                </a:solidFill>
                <a:latin typeface="Calibri"/>
                <a:ea typeface="Calibri"/>
              </a:rPr>
              <a:t>hypothèses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3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22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d’affaires</a:t>
            </a:r>
            <a:r>
              <a:rPr lang="en-US" altLang="zh-CN" sz="22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spc="-35" dirty="0">
                <a:solidFill>
                  <a:srgbClr val="000000"/>
                </a:solidFill>
                <a:latin typeface="Calibri"/>
                <a:ea typeface="Calibri"/>
              </a:rPr>
              <a:t>prévisionnel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731617" y="1993595"/>
            <a:ext cx="7514472" cy="335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1377975" algn="l"/>
                <a:tab pos="2229891" algn="l"/>
                <a:tab pos="2748051" algn="l"/>
                <a:tab pos="3999636" algn="l"/>
                <a:tab pos="4929530" algn="l"/>
                <a:tab pos="6316370" algn="l"/>
              </a:tabLst>
            </a:pPr>
            <a:r>
              <a:rPr lang="en-US" altLang="zh-CN" sz="2200" spc="-204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200" spc="-24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200" spc="-110" dirty="0">
                <a:solidFill>
                  <a:srgbClr val="000000"/>
                </a:solidFill>
                <a:latin typeface="Calibri"/>
                <a:ea typeface="Calibri"/>
              </a:rPr>
              <a:t>Opter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pour	le	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meilleur	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angle	</a:t>
            </a:r>
            <a:r>
              <a:rPr lang="en-US" altLang="zh-CN" sz="2200" spc="-30" dirty="0">
                <a:solidFill>
                  <a:srgbClr val="000000"/>
                </a:solidFill>
                <a:latin typeface="Calibri"/>
                <a:ea typeface="Calibri"/>
              </a:rPr>
              <a:t>d’attaque	</a:t>
            </a:r>
            <a:r>
              <a:rPr lang="en-US" altLang="zh-CN" sz="2200" spc="-20" dirty="0">
                <a:solidFill>
                  <a:srgbClr val="000000"/>
                </a:solidFill>
                <a:latin typeface="Calibri"/>
                <a:ea typeface="Calibri"/>
              </a:rPr>
              <a:t>(stratégie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31617" y="2341879"/>
            <a:ext cx="7401190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42925" defTabSz="914400"/>
            <a:r>
              <a:rPr lang="en-US" altLang="zh-CN" sz="2200" spc="-10" dirty="0">
                <a:solidFill>
                  <a:srgbClr val="000000"/>
                </a:solidFill>
                <a:latin typeface="Calibri"/>
                <a:ea typeface="Calibri"/>
              </a:rPr>
              <a:t>commerc</a:t>
            </a:r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iale)</a:t>
            </a:r>
          </a:p>
          <a:p>
            <a:pPr defTabSz="914400"/>
            <a:r>
              <a:rPr lang="en-US" altLang="zh-CN" sz="22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200" spc="44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Définir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mix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marketing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cohérent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notamment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2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niveau</a:t>
            </a:r>
          </a:p>
          <a:p>
            <a:pPr indent="342925" defTabSz="914400"/>
            <a:r>
              <a:rPr lang="en-US" altLang="zh-CN" sz="2200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prix</a:t>
            </a:r>
          </a:p>
          <a:p>
            <a:pPr defTabSz="914400"/>
            <a:r>
              <a:rPr lang="en-US" altLang="zh-CN" sz="22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200" spc="-53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Crédibiliser</a:t>
            </a:r>
            <a:r>
              <a:rPr lang="en-US" altLang="zh-CN" sz="22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sa</a:t>
            </a:r>
            <a:r>
              <a:rPr lang="en-US" altLang="zh-CN" sz="22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démarche</a:t>
            </a:r>
            <a:r>
              <a:rPr lang="en-US" altLang="zh-CN" sz="22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auprès</a:t>
            </a:r>
            <a:r>
              <a:rPr lang="en-US" altLang="zh-CN" sz="22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2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Calibri"/>
                <a:ea typeface="Calibri"/>
              </a:rPr>
              <a:t>partenaires.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6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Symbol"/>
                <a:ea typeface="Symbol"/>
              </a:rPr>
              <a:t></a:t>
            </a:r>
            <a:r>
              <a:rPr lang="en-US" altLang="zh-CN" sz="2400" dirty="0">
                <a:solidFill>
                  <a:srgbClr val="FE3972"/>
                </a:solidFill>
                <a:latin typeface="Symbol"/>
                <a:ea typeface="宋体" panose="02010600030101010101" pitchFamily="2" charset="-122"/>
                <a:cs typeface="Symbo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Rassurer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faisabilité</a:t>
            </a:r>
            <a:r>
              <a:rPr lang="en-US" altLang="zh-CN" sz="2400" b="1" spc="1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commerciale.</a:t>
            </a: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Symbol"/>
                <a:ea typeface="Symbol"/>
              </a:rPr>
              <a:t></a:t>
            </a:r>
            <a:r>
              <a:rPr lang="en-US" altLang="zh-CN" sz="2400" spc="120" dirty="0">
                <a:solidFill>
                  <a:srgbClr val="FE3972"/>
                </a:solidFill>
                <a:latin typeface="Symbol"/>
                <a:ea typeface="宋体" panose="02010600030101010101" pitchFamily="2" charset="-122"/>
                <a:cs typeface="Symbol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Réduire</a:t>
            </a:r>
            <a:r>
              <a:rPr lang="en-US" altLang="zh-CN" sz="2400" b="1" spc="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risques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prendre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décisions</a:t>
            </a:r>
            <a:r>
              <a:rPr lang="en-US" altLang="zh-CN" sz="2400" b="1" spc="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</a:p>
          <a:p>
            <a:pPr indent="342925" defTabSz="914400">
              <a:spcBef>
                <a:spcPts val="275"/>
              </a:spcBef>
            </a:pP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connaissance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000000"/>
                </a:solidFill>
                <a:latin typeface="Calibri"/>
                <a:ea typeface="Calibri"/>
              </a:rPr>
              <a:t>cause.</a:t>
            </a:r>
          </a:p>
        </p:txBody>
      </p:sp>
    </p:spTree>
    <p:extLst>
      <p:ext uri="{BB962C8B-B14F-4D97-AF65-F5344CB8AC3E}">
        <p14:creationId xmlns:p14="http://schemas.microsoft.com/office/powerpoint/2010/main" val="297702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9"/>
          <p:cNvSpPr txBox="1"/>
          <p:nvPr/>
        </p:nvSpPr>
        <p:spPr>
          <a:xfrm>
            <a:off x="2072641" y="585469"/>
            <a:ext cx="7957149" cy="5026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Pour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qui</a:t>
            </a:r>
            <a:r>
              <a:rPr lang="en-US" altLang="zh-CN" sz="4000" b="1" spc="-8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65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800" spc="-34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800" spc="-379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800" b="1" spc="-234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800" b="1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800" b="1" spc="-229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</a:p>
          <a:p>
            <a:pPr marL="743965" indent="-286461" defTabSz="914400" hangingPunct="0">
              <a:lnSpc>
                <a:spcPct val="104166"/>
              </a:lnSpc>
              <a:spcBef>
                <a:spcPts val="284"/>
              </a:spcBef>
            </a:pP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400" spc="-34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L’étude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outil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pilotage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activité.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Elle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permet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prendre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décisions</a:t>
            </a:r>
            <a:r>
              <a:rPr lang="en-US" altLang="zh-CN" sz="2400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d’ordre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stratégique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4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400" spc="-9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entreprise.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800" spc="-325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800" spc="-3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800" b="1" spc="-179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800" b="1" spc="-9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800" b="1" spc="-150" dirty="0">
                <a:solidFill>
                  <a:srgbClr val="000000"/>
                </a:solidFill>
                <a:latin typeface="Calibri"/>
                <a:ea typeface="Calibri"/>
              </a:rPr>
              <a:t>d’autres:</a:t>
            </a:r>
          </a:p>
          <a:p>
            <a:pPr defTabSz="914400">
              <a:lnSpc>
                <a:spcPts val="48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457504" defTabSz="914400"/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400" spc="129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banque</a:t>
            </a:r>
          </a:p>
          <a:p>
            <a:pPr marL="457504" defTabSz="914400" hangingPunct="0">
              <a:lnSpc>
                <a:spcPct val="119583"/>
              </a:lnSpc>
              <a:spcBef>
                <a:spcPts val="290"/>
              </a:spcBef>
            </a:pP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40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investisseurs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potentiels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2400" dirty="0">
                <a:solidFill>
                  <a:srgbClr val="FE3972"/>
                </a:solidFill>
                <a:latin typeface="Arial"/>
                <a:ea typeface="Arial"/>
              </a:rPr>
              <a:t>–</a:t>
            </a:r>
            <a:r>
              <a:rPr lang="en-US" altLang="zh-CN" sz="2400" spc="12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</a:p>
        </p:txBody>
      </p:sp>
    </p:spTree>
    <p:extLst>
      <p:ext uri="{BB962C8B-B14F-4D97-AF65-F5344CB8AC3E}">
        <p14:creationId xmlns:p14="http://schemas.microsoft.com/office/powerpoint/2010/main" val="161838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sp>
        <p:nvSpPr>
          <p:cNvPr id="2" name="Freeform 44"/>
          <p:cNvSpPr/>
          <p:nvPr/>
        </p:nvSpPr>
        <p:spPr>
          <a:xfrm>
            <a:off x="1974850" y="2686050"/>
            <a:ext cx="8286750" cy="704850"/>
          </a:xfrm>
          <a:custGeom>
            <a:avLst/>
            <a:gdLst>
              <a:gd name="connsiteX0" fmla="*/ 17018 w 8286750"/>
              <a:gd name="connsiteY0" fmla="*/ 717042 h 704850"/>
              <a:gd name="connsiteX1" fmla="*/ 8298434 w 8286750"/>
              <a:gd name="connsiteY1" fmla="*/ 717042 h 704850"/>
              <a:gd name="connsiteX2" fmla="*/ 8298434 w 8286750"/>
              <a:gd name="connsiteY2" fmla="*/ 9906 h 704850"/>
              <a:gd name="connsiteX3" fmla="*/ 17018 w 8286750"/>
              <a:gd name="connsiteY3" fmla="*/ 9906 h 704850"/>
              <a:gd name="connsiteX4" fmla="*/ 17018 w 8286750"/>
              <a:gd name="connsiteY4" fmla="*/ 717042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6750" h="704850">
                <a:moveTo>
                  <a:pt x="17018" y="717042"/>
                </a:moveTo>
                <a:lnTo>
                  <a:pt x="8298434" y="717042"/>
                </a:lnTo>
                <a:lnTo>
                  <a:pt x="8298434" y="9906"/>
                </a:lnTo>
                <a:lnTo>
                  <a:pt x="17018" y="9906"/>
                </a:lnTo>
                <a:lnTo>
                  <a:pt x="17018" y="717042"/>
                </a:lnTo>
                <a:close/>
              </a:path>
            </a:pathLst>
          </a:custGeom>
          <a:solidFill>
            <a:srgbClr val="FE48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6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1" y="2560321"/>
            <a:ext cx="8404859" cy="1150619"/>
          </a:xfrm>
          <a:prstGeom prst="rect">
            <a:avLst/>
          </a:prstGeom>
        </p:spPr>
      </p:pic>
      <p:sp>
        <p:nvSpPr>
          <p:cNvPr id="3" name="Freeform 46"/>
          <p:cNvSpPr/>
          <p:nvPr/>
        </p:nvSpPr>
        <p:spPr>
          <a:xfrm>
            <a:off x="1835150" y="5861050"/>
            <a:ext cx="8502650" cy="996950"/>
          </a:xfrm>
          <a:custGeom>
            <a:avLst/>
            <a:gdLst>
              <a:gd name="connsiteX0" fmla="*/ 14224 w 8502650"/>
              <a:gd name="connsiteY0" fmla="*/ 997711 h 996950"/>
              <a:gd name="connsiteX1" fmla="*/ 8510523 w 8502650"/>
              <a:gd name="connsiteY1" fmla="*/ 997711 h 996950"/>
              <a:gd name="connsiteX2" fmla="*/ 8510523 w 8502650"/>
              <a:gd name="connsiteY2" fmla="*/ 16256 h 996950"/>
              <a:gd name="connsiteX3" fmla="*/ 14224 w 8502650"/>
              <a:gd name="connsiteY3" fmla="*/ 16256 h 996950"/>
              <a:gd name="connsiteX4" fmla="*/ 14224 w 8502650"/>
              <a:gd name="connsiteY4" fmla="*/ 997711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96950">
                <a:moveTo>
                  <a:pt x="14224" y="997711"/>
                </a:moveTo>
                <a:lnTo>
                  <a:pt x="8510523" y="997711"/>
                </a:lnTo>
                <a:lnTo>
                  <a:pt x="8510523" y="16256"/>
                </a:lnTo>
                <a:lnTo>
                  <a:pt x="14224" y="16256"/>
                </a:lnTo>
                <a:lnTo>
                  <a:pt x="14224" y="997711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Freeform 47"/>
          <p:cNvSpPr/>
          <p:nvPr/>
        </p:nvSpPr>
        <p:spPr>
          <a:xfrm>
            <a:off x="1849374" y="5877307"/>
            <a:ext cx="8496300" cy="980693"/>
          </a:xfrm>
          <a:custGeom>
            <a:avLst/>
            <a:gdLst>
              <a:gd name="connsiteX0" fmla="*/ 0 w 8496300"/>
              <a:gd name="connsiteY0" fmla="*/ 980693 h 980693"/>
              <a:gd name="connsiteX1" fmla="*/ 8496300 w 8496300"/>
              <a:gd name="connsiteY1" fmla="*/ 980693 h 980693"/>
              <a:gd name="connsiteX2" fmla="*/ 8496300 w 8496300"/>
              <a:gd name="connsiteY2" fmla="*/ 0 h 980693"/>
              <a:gd name="connsiteX3" fmla="*/ 0 w 8496300"/>
              <a:gd name="connsiteY3" fmla="*/ 0 h 980693"/>
              <a:gd name="connsiteX4" fmla="*/ 0 w 8496300"/>
              <a:gd name="connsiteY4" fmla="*/ 980693 h 98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6300" h="980693">
                <a:moveTo>
                  <a:pt x="0" y="980693"/>
                </a:moveTo>
                <a:lnTo>
                  <a:pt x="8496300" y="980693"/>
                </a:lnTo>
                <a:lnTo>
                  <a:pt x="8496300" y="0"/>
                </a:lnTo>
                <a:lnTo>
                  <a:pt x="0" y="0"/>
                </a:lnTo>
                <a:lnTo>
                  <a:pt x="0" y="980693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083917" y="2785745"/>
            <a:ext cx="7731836" cy="22288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Partie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2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La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collecte</a:t>
            </a:r>
            <a:r>
              <a:rPr lang="en-US" altLang="zh-CN" sz="40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l’information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125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25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10" dirty="0">
                <a:solidFill>
                  <a:srgbClr val="000000"/>
                </a:solidFill>
                <a:latin typeface="Calibri"/>
                <a:ea typeface="Calibri"/>
              </a:rPr>
              <a:t>L’étude</a:t>
            </a:r>
            <a:r>
              <a:rPr lang="en-US" altLang="zh-CN" sz="3200" b="1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20" dirty="0">
                <a:solidFill>
                  <a:srgbClr val="000000"/>
                </a:solidFill>
                <a:latin typeface="Calibri"/>
                <a:ea typeface="Calibri"/>
              </a:rPr>
              <a:t>documentaire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154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30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44" dirty="0">
                <a:solidFill>
                  <a:srgbClr val="000000"/>
                </a:solidFill>
                <a:latin typeface="Calibri"/>
                <a:ea typeface="Calibri"/>
              </a:rPr>
              <a:t>L’enquête</a:t>
            </a:r>
            <a:r>
              <a:rPr lang="en-US" altLang="zh-CN" sz="3200" b="1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25" dirty="0">
                <a:solidFill>
                  <a:srgbClr val="000000"/>
                </a:solidFill>
                <a:latin typeface="Calibri"/>
                <a:ea typeface="Calibri"/>
              </a:rPr>
              <a:t>terrain</a:t>
            </a:r>
          </a:p>
        </p:txBody>
      </p:sp>
    </p:spTree>
    <p:extLst>
      <p:ext uri="{BB962C8B-B14F-4D97-AF65-F5344CB8AC3E}">
        <p14:creationId xmlns:p14="http://schemas.microsoft.com/office/powerpoint/2010/main" val="156994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1"/>
          <p:cNvPicPr>
            <a:picLocks noChangeAspect="1"/>
          </p:cNvPicPr>
          <p:nvPr/>
        </p:nvPicPr>
        <p:blipFill>
          <a:blip r:embed="rId2"/>
          <a:srcRect r="6101" b="8890"/>
          <a:stretch>
            <a:fillRect/>
          </a:stretch>
        </p:blipFill>
        <p:spPr>
          <a:xfrm>
            <a:off x="5859780" y="2255521"/>
            <a:ext cx="3978227" cy="4103077"/>
          </a:xfrm>
          <a:prstGeom prst="rect">
            <a:avLst/>
          </a:prstGeom>
        </p:spPr>
      </p:pic>
      <p:sp>
        <p:nvSpPr>
          <p:cNvPr id="2" name="TextBox 51"/>
          <p:cNvSpPr txBox="1"/>
          <p:nvPr/>
        </p:nvSpPr>
        <p:spPr>
          <a:xfrm>
            <a:off x="1866291" y="585470"/>
            <a:ext cx="7598395" cy="18312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Avant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tout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définissez</a:t>
            </a:r>
            <a:r>
              <a:rPr lang="en-US" altLang="zh-CN" sz="4000" b="1" spc="-10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votre</a:t>
            </a:r>
            <a:r>
              <a:rPr lang="en-US" altLang="zh-CN" sz="4000" b="1" spc="-10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73152" defTabSz="91440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ne</a:t>
            </a:r>
            <a:r>
              <a:rPr lang="en-US" altLang="zh-CN" sz="2400" spc="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24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réfléchit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39442" y="2471216"/>
            <a:ext cx="3613918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765048" algn="l"/>
                <a:tab pos="1417294" algn="l"/>
                <a:tab pos="2786227" algn="l"/>
              </a:tabLst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pas	en	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fonction	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Calibri"/>
              </a:rPr>
              <a:t>d’une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939443" y="2910585"/>
            <a:ext cx="3613523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1528546" algn="l"/>
                <a:tab pos="3174847" algn="l"/>
              </a:tabLst>
            </a:pP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Calibri"/>
              </a:rPr>
              <a:t>catégorie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spécifique	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939443" y="3313069"/>
            <a:ext cx="3569603" cy="22216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11958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mais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400" spc="1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fonction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8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119583"/>
              </a:lnSpc>
            </a:pP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la</a:t>
            </a:r>
            <a:r>
              <a:rPr lang="en-US" altLang="zh-CN" sz="2400" b="1" spc="-5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satisfaction</a:t>
            </a:r>
            <a:r>
              <a:rPr lang="en-US" altLang="zh-CN" sz="2400" b="1" spc="-5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d’un</a:t>
            </a:r>
            <a:r>
              <a:rPr lang="en-US" altLang="zh-CN" sz="2400" b="1" spc="-6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besoin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spc="-20" dirty="0">
                <a:solidFill>
                  <a:srgbClr val="FE3972"/>
                </a:solidFill>
                <a:latin typeface="Calibri"/>
                <a:ea typeface="Calibri"/>
              </a:rPr>
              <a:t>du</a:t>
            </a:r>
            <a:r>
              <a:rPr lang="en-US" altLang="zh-CN" sz="2400" b="1" spc="1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spc="-20" dirty="0">
                <a:solidFill>
                  <a:srgbClr val="FE3972"/>
                </a:solidFill>
                <a:latin typeface="Calibri"/>
                <a:ea typeface="Calibri"/>
              </a:rPr>
              <a:t>consommateur.</a:t>
            </a:r>
          </a:p>
        </p:txBody>
      </p:sp>
    </p:spTree>
    <p:extLst>
      <p:ext uri="{BB962C8B-B14F-4D97-AF65-F5344CB8AC3E}">
        <p14:creationId xmlns:p14="http://schemas.microsoft.com/office/powerpoint/2010/main" val="27861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4055E9-1178-5C4B-84FE-2A7B57B3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8"/>
            <a:ext cx="12192000" cy="685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61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679" y="5128260"/>
            <a:ext cx="388620" cy="502920"/>
          </a:xfrm>
          <a:prstGeom prst="rect">
            <a:avLst/>
          </a:prstGeom>
        </p:spPr>
      </p:pic>
      <p:pic>
        <p:nvPicPr>
          <p:cNvPr id="60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980" y="1798321"/>
            <a:ext cx="1318260" cy="518159"/>
          </a:xfrm>
          <a:prstGeom prst="rect">
            <a:avLst/>
          </a:prstGeom>
        </p:spPr>
      </p:pic>
      <p:sp>
        <p:nvSpPr>
          <p:cNvPr id="2" name="TextBox 60"/>
          <p:cNvSpPr txBox="1"/>
          <p:nvPr/>
        </p:nvSpPr>
        <p:spPr>
          <a:xfrm>
            <a:off x="2072640" y="360300"/>
            <a:ext cx="8373516" cy="54725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833"/>
              </a:lnSpc>
            </a:pP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Etude</a:t>
            </a:r>
            <a:r>
              <a:rPr lang="en-US" altLang="zh-CN" sz="3600" b="1" spc="-14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documentaire</a:t>
            </a:r>
            <a:r>
              <a:rPr lang="en-US" altLang="zh-CN" sz="3600" b="1" spc="-15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spc="-14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S’organiser</a:t>
            </a:r>
            <a:r>
              <a:rPr lang="en-US" altLang="zh-CN" sz="3600" b="1" spc="-15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pour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spc="-5" dirty="0">
                <a:solidFill>
                  <a:srgbClr val="FE3972"/>
                </a:solidFill>
                <a:latin typeface="Calibri"/>
                <a:ea typeface="Calibri"/>
              </a:rPr>
              <a:t>collecter</a:t>
            </a:r>
            <a:r>
              <a:rPr lang="en-US" altLang="zh-CN" sz="3600" b="1" spc="1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spc="-10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87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95833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Nous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démarrons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tous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nos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projets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même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façon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GOOGLE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recherche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documentaire,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plus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4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cela</a:t>
            </a:r>
            <a:r>
              <a:rPr lang="en-US" altLang="zh-CN" sz="24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1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53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Obtenir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photographie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situation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24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4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</a:p>
          <a:p>
            <a:pPr indent="342899" defTabSz="914400">
              <a:spcBef>
                <a:spcPts val="110"/>
              </a:spcBef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lequel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apprêtez</a:t>
            </a:r>
            <a:r>
              <a:rPr lang="en-US" altLang="zh-CN" sz="2400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400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entrer,</a:t>
            </a:r>
          </a:p>
          <a:p>
            <a:pPr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48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Détecter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manques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donc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fournir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400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éléments</a:t>
            </a:r>
            <a:r>
              <a:rPr lang="en-US" altLang="zh-CN" sz="2400" spc="-11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</a:p>
          <a:p>
            <a:pPr indent="342899" defTabSz="91440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l’étude</a:t>
            </a:r>
            <a:r>
              <a:rPr lang="en-US" altLang="zh-CN" sz="2400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7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4115434" defTabSz="91440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Avant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commencer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décidez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20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temps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accordez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cette</a:t>
            </a:r>
            <a:r>
              <a:rPr lang="en-US" altLang="zh-CN" sz="2000" spc="-12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activité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(maximum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semaine)</a:t>
            </a:r>
          </a:p>
        </p:txBody>
      </p:sp>
    </p:spTree>
    <p:extLst>
      <p:ext uri="{BB962C8B-B14F-4D97-AF65-F5344CB8AC3E}">
        <p14:creationId xmlns:p14="http://schemas.microsoft.com/office/powerpoint/2010/main" val="9192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3"/>
          <p:cNvSpPr/>
          <p:nvPr/>
        </p:nvSpPr>
        <p:spPr>
          <a:xfrm>
            <a:off x="6730747" y="1942846"/>
            <a:ext cx="89153" cy="89153"/>
          </a:xfrm>
          <a:custGeom>
            <a:avLst/>
            <a:gdLst>
              <a:gd name="connsiteX0" fmla="*/ 89788 w 89153"/>
              <a:gd name="connsiteY0" fmla="*/ 101727 h 89153"/>
              <a:gd name="connsiteX1" fmla="*/ 13715 w 89153"/>
              <a:gd name="connsiteY1" fmla="*/ 63500 h 89153"/>
              <a:gd name="connsiteX2" fmla="*/ 90042 w 89153"/>
              <a:gd name="connsiteY2" fmla="*/ 25527 h 89153"/>
              <a:gd name="connsiteX3" fmla="*/ 89788 w 89153"/>
              <a:gd name="connsiteY3" fmla="*/ 101727 h 89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53" h="89153">
                <a:moveTo>
                  <a:pt x="89788" y="101727"/>
                </a:moveTo>
                <a:lnTo>
                  <a:pt x="13715" y="63500"/>
                </a:lnTo>
                <a:lnTo>
                  <a:pt x="90042" y="25527"/>
                </a:lnTo>
                <a:lnTo>
                  <a:pt x="89788" y="101727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2072640" y="611759"/>
            <a:ext cx="8007584" cy="2679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Etude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documentaire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Proposition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spc="-18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plan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7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5568441" defTabSz="91440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Proposition</a:t>
            </a:r>
            <a:r>
              <a:rPr lang="en-US" altLang="zh-CN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plan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7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5696965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Proposition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synthèse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49374" y="1774699"/>
          <a:ext cx="5721222" cy="321106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23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6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473">
                <a:tc rowSpan="2" gridSpan="2">
                  <a:txBody>
                    <a:bodyPr/>
                    <a:lstStyle/>
                    <a:p>
                      <a:pPr>
                        <a:lnSpc>
                          <a:spcPts val="680"/>
                        </a:lnSpc>
                      </a:pPr>
                      <a:endParaRPr lang="en-US" dirty="0" smtClean="0"/>
                    </a:p>
                    <a:p>
                      <a:pPr marL="0" indent="511301">
                        <a:lnSpc>
                          <a:spcPct val="100000"/>
                        </a:lnSpc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Mon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marché</a:t>
                      </a:r>
                      <a:r>
                        <a:rPr lang="en-US" altLang="zh-CN" sz="18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générique</a:t>
                      </a:r>
                      <a:r>
                        <a:rPr lang="en-US" altLang="zh-CN" sz="18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:</a:t>
                      </a:r>
                      <a:r>
                        <a:rPr lang="en-US" altLang="zh-CN" sz="18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en</a:t>
                      </a:r>
                      <a:r>
                        <a:rPr lang="en-US" altLang="zh-CN" sz="1400" spc="-2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quelques</a:t>
                      </a:r>
                      <a:r>
                        <a:rPr lang="en-US" altLang="zh-CN" sz="1400" spc="-3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lignes…</a:t>
                      </a:r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B w="21209">
                      <a:solidFill>
                        <a:srgbClr val="7239F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82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T w="21209">
                      <a:solidFill>
                        <a:srgbClr val="7239F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62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25907">
                      <a:solidFill>
                        <a:srgbClr val="7239F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T w="21209">
                      <a:solidFill>
                        <a:srgbClr val="7239F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296">
                <a:tc gridSpan="2">
                  <a:txBody>
                    <a:bodyPr/>
                    <a:lstStyle/>
                    <a:p>
                      <a:pPr>
                        <a:lnSpc>
                          <a:spcPts val="680"/>
                        </a:lnSpc>
                      </a:pPr>
                      <a:endParaRPr lang="en-US" dirty="0" smtClean="0"/>
                    </a:p>
                    <a:p>
                      <a:pPr marL="0" indent="828294">
                        <a:lnSpc>
                          <a:spcPct val="100000"/>
                        </a:lnSpc>
                      </a:pP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L’environnement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:</a:t>
                      </a:r>
                      <a:r>
                        <a:rPr lang="en-US" altLang="zh-CN" sz="18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en</a:t>
                      </a:r>
                      <a:r>
                        <a:rPr lang="en-US" altLang="zh-CN" sz="14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quelques</a:t>
                      </a:r>
                      <a:r>
                        <a:rPr lang="en-US" altLang="zh-CN" sz="1400" spc="-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lignes…</a:t>
                      </a:r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19811">
                      <a:solidFill>
                        <a:srgbClr val="7239FE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5907">
                      <a:solidFill>
                        <a:srgbClr val="7239FE"/>
                      </a:solidFill>
                      <a:prstDash val="solid"/>
                    </a:lnL>
                    <a:lnR w="25907">
                      <a:solidFill>
                        <a:srgbClr val="7239FE"/>
                      </a:solidFill>
                      <a:prstDash val="solid"/>
                    </a:lnR>
                    <a:lnT w="25907">
                      <a:solidFill>
                        <a:srgbClr val="7239FE"/>
                      </a:solidFill>
                      <a:prstDash val="solid"/>
                    </a:lnT>
                    <a:lnB w="19811">
                      <a:solidFill>
                        <a:srgbClr val="7239F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T w="21209">
                      <a:solidFill>
                        <a:srgbClr val="7239F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3036">
                <a:tc>
                  <a:txBody>
                    <a:bodyPr/>
                    <a:lstStyle/>
                    <a:p>
                      <a:pPr>
                        <a:lnSpc>
                          <a:spcPts val="994"/>
                        </a:lnSpc>
                      </a:pPr>
                      <a:endParaRPr lang="en-US" dirty="0" smtClean="0"/>
                    </a:p>
                    <a:p>
                      <a:pPr marL="0" indent="899312">
                        <a:lnSpc>
                          <a:spcPct val="100000"/>
                        </a:lnSpc>
                      </a:pPr>
                      <a:r>
                        <a:rPr lang="en-US" altLang="zh-CN" sz="1800" b="1" spc="-69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L’</a:t>
                      </a:r>
                      <a:r>
                        <a:rPr lang="en-US" altLang="zh-CN" sz="1800" b="1" spc="-64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offre</a:t>
                      </a:r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164"/>
                        </a:lnSpc>
                      </a:pPr>
                      <a:endParaRPr lang="en-US" dirty="0" smtClean="0"/>
                    </a:p>
                    <a:p>
                      <a:pPr marL="0" indent="70256">
                        <a:lnSpc>
                          <a:spcPct val="100000"/>
                        </a:lnSpc>
                      </a:pPr>
                      <a:r>
                        <a:rPr lang="en-US" altLang="zh-CN" sz="1800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Les</a:t>
                      </a:r>
                      <a:r>
                        <a:rPr lang="en-US" altLang="zh-CN" sz="1800" spc="-10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producteurs</a:t>
                      </a:r>
                      <a:r>
                        <a:rPr lang="en-US" altLang="zh-CN" sz="1800" spc="-11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/</a:t>
                      </a:r>
                    </a:p>
                    <a:p>
                      <a:pPr marL="0" indent="70256">
                        <a:lnSpc>
                          <a:spcPct val="100000"/>
                        </a:lnSpc>
                      </a:pPr>
                      <a:r>
                        <a:rPr lang="en-US" altLang="zh-CN" sz="1800" spc="-34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offr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eurs</a:t>
                      </a:r>
                    </a:p>
                    <a:p>
                      <a:pPr marL="0" indent="70256">
                        <a:lnSpc>
                          <a:spcPct val="100000"/>
                        </a:lnSpc>
                      </a:pPr>
                      <a:r>
                        <a:rPr lang="en-US" altLang="zh-CN" sz="1800" spc="-20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Les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produits</a:t>
                      </a:r>
                    </a:p>
                    <a:p>
                      <a:pPr marL="0" indent="70256">
                        <a:lnSpc>
                          <a:spcPct val="100000"/>
                        </a:lnSpc>
                      </a:pPr>
                      <a:r>
                        <a:rPr lang="en-US" altLang="zh-CN" sz="1800" spc="-20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Les</a:t>
                      </a:r>
                      <a:r>
                        <a:rPr lang="en-US" altLang="zh-CN" sz="1800" spc="1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distributeurs</a:t>
                      </a:r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R w="19811">
                      <a:solidFill>
                        <a:srgbClr val="7239FE"/>
                      </a:solidFill>
                      <a:prstDash val="solid"/>
                    </a:lnR>
                    <a:lnT w="19811">
                      <a:solidFill>
                        <a:srgbClr val="7239FE"/>
                      </a:solidFill>
                      <a:prstDash val="solid"/>
                    </a:lnT>
                    <a:lnB w="19811">
                      <a:solidFill>
                        <a:srgbClr val="7239F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623188">
                        <a:lnSpc>
                          <a:spcPct val="100000"/>
                        </a:lnSpc>
                      </a:pPr>
                      <a:r>
                        <a:rPr lang="en-US" altLang="zh-CN" sz="1800" b="1" spc="-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</a:t>
                      </a:r>
                      <a:r>
                        <a:rPr lang="en-US" altLang="zh-CN" sz="1800" b="1" spc="2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b="1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demande</a:t>
                      </a:r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214"/>
                        </a:lnSpc>
                      </a:pPr>
                      <a:endParaRPr lang="en-US" dirty="0" smtClean="0"/>
                    </a:p>
                    <a:p>
                      <a:pPr marL="71501" hangingPunct="0">
                        <a:lnSpc>
                          <a:spcPct val="95416"/>
                        </a:lnSpc>
                      </a:pPr>
                      <a:r>
                        <a:rPr lang="en-US" altLang="zh-CN" sz="1800" spc="25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spc="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Combien</a:t>
                      </a:r>
                      <a:r>
                        <a:rPr lang="en-US" altLang="zh-CN" sz="1800" spc="-194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3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consom</a:t>
                      </a:r>
                      <a:r>
                        <a:rPr lang="en-US" altLang="zh-CN" sz="18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mateurs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</a:t>
                      </a:r>
                      <a:r>
                        <a:rPr lang="en-US" altLang="zh-CN" sz="18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otentiels</a:t>
                      </a:r>
                    </a:p>
                    <a:p>
                      <a:pPr marL="71501" hangingPunct="0">
                        <a:lnSpc>
                          <a:spcPct val="95416"/>
                        </a:lnSpc>
                        <a:spcBef>
                          <a:spcPts val="250"/>
                        </a:spcBef>
                      </a:pPr>
                      <a:r>
                        <a:rPr lang="en-US" altLang="zh-CN" sz="1800" spc="20" dirty="0">
                          <a:solidFill>
                            <a:srgbClr val="244994"/>
                          </a:solidFill>
                          <a:latin typeface="Calibri"/>
                          <a:ea typeface="Calibri"/>
                        </a:rPr>
                        <a:t>•</a:t>
                      </a:r>
                      <a:r>
                        <a:rPr lang="en-US" altLang="zh-CN" sz="1800" spc="1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</a:t>
                      </a:r>
                      <a:r>
                        <a:rPr lang="en-US" altLang="zh-CN" sz="1800" spc="-175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demande</a:t>
                      </a: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800" spc="-2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qu</a:t>
                      </a:r>
                      <a:r>
                        <a:rPr lang="en-US" altLang="zh-CN" sz="1800" spc="-2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alitative</a:t>
                      </a:r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R w="19811">
                      <a:solidFill>
                        <a:srgbClr val="7239FE"/>
                      </a:solidFill>
                      <a:prstDash val="solid"/>
                    </a:lnR>
                    <a:lnT w="19811">
                      <a:solidFill>
                        <a:srgbClr val="7239FE"/>
                      </a:solidFill>
                      <a:prstDash val="solid"/>
                    </a:lnT>
                    <a:lnB w="19811">
                      <a:solidFill>
                        <a:srgbClr val="7239FE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811">
                      <a:solidFill>
                        <a:srgbClr val="7239FE"/>
                      </a:solidFill>
                      <a:prstDash val="solid"/>
                    </a:lnL>
                    <a:lnT w="21209">
                      <a:solidFill>
                        <a:srgbClr val="7239F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9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8"/>
          <p:cNvSpPr/>
          <p:nvPr/>
        </p:nvSpPr>
        <p:spPr>
          <a:xfrm>
            <a:off x="6864350" y="1809750"/>
            <a:ext cx="3028950" cy="412750"/>
          </a:xfrm>
          <a:custGeom>
            <a:avLst/>
            <a:gdLst>
              <a:gd name="connsiteX0" fmla="*/ 13461 w 3028950"/>
              <a:gd name="connsiteY0" fmla="*/ 75692 h 412750"/>
              <a:gd name="connsiteX1" fmla="*/ 82296 w 3028950"/>
              <a:gd name="connsiteY1" fmla="*/ 6858 h 412750"/>
              <a:gd name="connsiteX2" fmla="*/ 2966719 w 3028950"/>
              <a:gd name="connsiteY2" fmla="*/ 6858 h 412750"/>
              <a:gd name="connsiteX3" fmla="*/ 3035554 w 3028950"/>
              <a:gd name="connsiteY3" fmla="*/ 75692 h 412750"/>
              <a:gd name="connsiteX4" fmla="*/ 3035554 w 3028950"/>
              <a:gd name="connsiteY4" fmla="*/ 351028 h 412750"/>
              <a:gd name="connsiteX5" fmla="*/ 2966719 w 3028950"/>
              <a:gd name="connsiteY5" fmla="*/ 419862 h 412750"/>
              <a:gd name="connsiteX6" fmla="*/ 82296 w 3028950"/>
              <a:gd name="connsiteY6" fmla="*/ 419862 h 412750"/>
              <a:gd name="connsiteX7" fmla="*/ 13461 w 3028950"/>
              <a:gd name="connsiteY7" fmla="*/ 351028 h 412750"/>
              <a:gd name="connsiteX8" fmla="*/ 13461 w 3028950"/>
              <a:gd name="connsiteY8" fmla="*/ 75692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412750">
                <a:moveTo>
                  <a:pt x="13461" y="75692"/>
                </a:moveTo>
                <a:cubicBezTo>
                  <a:pt x="13461" y="37719"/>
                  <a:pt x="44322" y="6858"/>
                  <a:pt x="82296" y="6858"/>
                </a:cubicBezTo>
                <a:lnTo>
                  <a:pt x="2966719" y="6858"/>
                </a:lnTo>
                <a:cubicBezTo>
                  <a:pt x="3004693" y="6858"/>
                  <a:pt x="3035554" y="37719"/>
                  <a:pt x="3035554" y="75692"/>
                </a:cubicBezTo>
                <a:lnTo>
                  <a:pt x="3035554" y="351028"/>
                </a:lnTo>
                <a:cubicBezTo>
                  <a:pt x="3035554" y="389001"/>
                  <a:pt x="3004693" y="419862"/>
                  <a:pt x="2966719" y="419862"/>
                </a:cubicBezTo>
                <a:lnTo>
                  <a:pt x="82296" y="419862"/>
                </a:lnTo>
                <a:cubicBezTo>
                  <a:pt x="44322" y="419862"/>
                  <a:pt x="13461" y="389001"/>
                  <a:pt x="13461" y="351028"/>
                </a:cubicBezTo>
                <a:lnTo>
                  <a:pt x="13461" y="75692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Freeform 69"/>
          <p:cNvSpPr/>
          <p:nvPr/>
        </p:nvSpPr>
        <p:spPr>
          <a:xfrm>
            <a:off x="6864350" y="1809750"/>
            <a:ext cx="3028950" cy="412750"/>
          </a:xfrm>
          <a:custGeom>
            <a:avLst/>
            <a:gdLst>
              <a:gd name="connsiteX0" fmla="*/ 13461 w 3028950"/>
              <a:gd name="connsiteY0" fmla="*/ 75692 h 412750"/>
              <a:gd name="connsiteX1" fmla="*/ 82296 w 3028950"/>
              <a:gd name="connsiteY1" fmla="*/ 6858 h 412750"/>
              <a:gd name="connsiteX2" fmla="*/ 2966719 w 3028950"/>
              <a:gd name="connsiteY2" fmla="*/ 6858 h 412750"/>
              <a:gd name="connsiteX3" fmla="*/ 3035554 w 3028950"/>
              <a:gd name="connsiteY3" fmla="*/ 75692 h 412750"/>
              <a:gd name="connsiteX4" fmla="*/ 3035554 w 3028950"/>
              <a:gd name="connsiteY4" fmla="*/ 351028 h 412750"/>
              <a:gd name="connsiteX5" fmla="*/ 2966719 w 3028950"/>
              <a:gd name="connsiteY5" fmla="*/ 419862 h 412750"/>
              <a:gd name="connsiteX6" fmla="*/ 82296 w 3028950"/>
              <a:gd name="connsiteY6" fmla="*/ 419862 h 412750"/>
              <a:gd name="connsiteX7" fmla="*/ 13461 w 3028950"/>
              <a:gd name="connsiteY7" fmla="*/ 351028 h 412750"/>
              <a:gd name="connsiteX8" fmla="*/ 13461 w 3028950"/>
              <a:gd name="connsiteY8" fmla="*/ 75692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412750">
                <a:moveTo>
                  <a:pt x="13461" y="75692"/>
                </a:moveTo>
                <a:cubicBezTo>
                  <a:pt x="13461" y="37719"/>
                  <a:pt x="44322" y="6858"/>
                  <a:pt x="82296" y="6858"/>
                </a:cubicBezTo>
                <a:lnTo>
                  <a:pt x="2966719" y="6858"/>
                </a:lnTo>
                <a:cubicBezTo>
                  <a:pt x="3004693" y="6858"/>
                  <a:pt x="3035554" y="37719"/>
                  <a:pt x="3035554" y="75692"/>
                </a:cubicBezTo>
                <a:lnTo>
                  <a:pt x="3035554" y="351028"/>
                </a:lnTo>
                <a:cubicBezTo>
                  <a:pt x="3035554" y="389001"/>
                  <a:pt x="3004693" y="419862"/>
                  <a:pt x="2966719" y="419862"/>
                </a:cubicBezTo>
                <a:lnTo>
                  <a:pt x="82296" y="419862"/>
                </a:lnTo>
                <a:cubicBezTo>
                  <a:pt x="44322" y="419862"/>
                  <a:pt x="13461" y="389001"/>
                  <a:pt x="13461" y="351028"/>
                </a:cubicBezTo>
                <a:lnTo>
                  <a:pt x="13461" y="7569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Freeform 70"/>
          <p:cNvSpPr/>
          <p:nvPr/>
        </p:nvSpPr>
        <p:spPr>
          <a:xfrm>
            <a:off x="8286750" y="2216150"/>
            <a:ext cx="184150" cy="158750"/>
          </a:xfrm>
          <a:custGeom>
            <a:avLst/>
            <a:gdLst>
              <a:gd name="connsiteX0" fmla="*/ 185166 w 184150"/>
              <a:gd name="connsiteY0" fmla="*/ 18034 h 158750"/>
              <a:gd name="connsiteX1" fmla="*/ 99059 w 184150"/>
              <a:gd name="connsiteY1" fmla="*/ 167386 h 158750"/>
              <a:gd name="connsiteX2" fmla="*/ 12954 w 184150"/>
              <a:gd name="connsiteY2" fmla="*/ 18034 h 158750"/>
              <a:gd name="connsiteX3" fmla="*/ 185166 w 184150"/>
              <a:gd name="connsiteY3" fmla="*/ 18034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58750">
                <a:moveTo>
                  <a:pt x="185166" y="18034"/>
                </a:moveTo>
                <a:lnTo>
                  <a:pt x="99059" y="167386"/>
                </a:lnTo>
                <a:lnTo>
                  <a:pt x="12954" y="18034"/>
                </a:lnTo>
                <a:lnTo>
                  <a:pt x="185166" y="1803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Freeform 71"/>
          <p:cNvSpPr/>
          <p:nvPr/>
        </p:nvSpPr>
        <p:spPr>
          <a:xfrm>
            <a:off x="8286750" y="2216150"/>
            <a:ext cx="184150" cy="158750"/>
          </a:xfrm>
          <a:custGeom>
            <a:avLst/>
            <a:gdLst>
              <a:gd name="connsiteX0" fmla="*/ 185166 w 184150"/>
              <a:gd name="connsiteY0" fmla="*/ 18034 h 158750"/>
              <a:gd name="connsiteX1" fmla="*/ 99059 w 184150"/>
              <a:gd name="connsiteY1" fmla="*/ 167386 h 158750"/>
              <a:gd name="connsiteX2" fmla="*/ 12954 w 184150"/>
              <a:gd name="connsiteY2" fmla="*/ 18034 h 158750"/>
              <a:gd name="connsiteX3" fmla="*/ 185166 w 184150"/>
              <a:gd name="connsiteY3" fmla="*/ 18034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58750">
                <a:moveTo>
                  <a:pt x="185166" y="18034"/>
                </a:moveTo>
                <a:lnTo>
                  <a:pt x="99059" y="167386"/>
                </a:lnTo>
                <a:lnTo>
                  <a:pt x="12954" y="18034"/>
                </a:lnTo>
                <a:lnTo>
                  <a:pt x="185166" y="1803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Freeform 72"/>
          <p:cNvSpPr/>
          <p:nvPr/>
        </p:nvSpPr>
        <p:spPr>
          <a:xfrm>
            <a:off x="2076450" y="1809750"/>
            <a:ext cx="3028950" cy="412750"/>
          </a:xfrm>
          <a:custGeom>
            <a:avLst/>
            <a:gdLst>
              <a:gd name="connsiteX0" fmla="*/ 16001 w 3028950"/>
              <a:gd name="connsiteY0" fmla="*/ 75692 h 412750"/>
              <a:gd name="connsiteX1" fmla="*/ 84836 w 3028950"/>
              <a:gd name="connsiteY1" fmla="*/ 6858 h 412750"/>
              <a:gd name="connsiteX2" fmla="*/ 2969259 w 3028950"/>
              <a:gd name="connsiteY2" fmla="*/ 6858 h 412750"/>
              <a:gd name="connsiteX3" fmla="*/ 3038094 w 3028950"/>
              <a:gd name="connsiteY3" fmla="*/ 75692 h 412750"/>
              <a:gd name="connsiteX4" fmla="*/ 3038094 w 3028950"/>
              <a:gd name="connsiteY4" fmla="*/ 351028 h 412750"/>
              <a:gd name="connsiteX5" fmla="*/ 2969259 w 3028950"/>
              <a:gd name="connsiteY5" fmla="*/ 419862 h 412750"/>
              <a:gd name="connsiteX6" fmla="*/ 84836 w 3028950"/>
              <a:gd name="connsiteY6" fmla="*/ 419862 h 412750"/>
              <a:gd name="connsiteX7" fmla="*/ 16001 w 3028950"/>
              <a:gd name="connsiteY7" fmla="*/ 351028 h 412750"/>
              <a:gd name="connsiteX8" fmla="*/ 16001 w 3028950"/>
              <a:gd name="connsiteY8" fmla="*/ 75692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412750">
                <a:moveTo>
                  <a:pt x="16001" y="75692"/>
                </a:moveTo>
                <a:cubicBezTo>
                  <a:pt x="16001" y="37719"/>
                  <a:pt x="46824" y="6858"/>
                  <a:pt x="84836" y="6858"/>
                </a:cubicBezTo>
                <a:lnTo>
                  <a:pt x="2969259" y="6858"/>
                </a:lnTo>
                <a:cubicBezTo>
                  <a:pt x="3007233" y="6858"/>
                  <a:pt x="3038094" y="37719"/>
                  <a:pt x="3038094" y="75692"/>
                </a:cubicBezTo>
                <a:lnTo>
                  <a:pt x="3038094" y="351028"/>
                </a:lnTo>
                <a:cubicBezTo>
                  <a:pt x="3038094" y="389001"/>
                  <a:pt x="3007233" y="419862"/>
                  <a:pt x="2969259" y="419862"/>
                </a:cubicBezTo>
                <a:lnTo>
                  <a:pt x="84836" y="419862"/>
                </a:lnTo>
                <a:cubicBezTo>
                  <a:pt x="46824" y="419862"/>
                  <a:pt x="16001" y="389001"/>
                  <a:pt x="16001" y="351028"/>
                </a:cubicBezTo>
                <a:lnTo>
                  <a:pt x="16001" y="75692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Freeform 73"/>
          <p:cNvSpPr/>
          <p:nvPr/>
        </p:nvSpPr>
        <p:spPr>
          <a:xfrm>
            <a:off x="2076450" y="1809750"/>
            <a:ext cx="3028950" cy="412750"/>
          </a:xfrm>
          <a:custGeom>
            <a:avLst/>
            <a:gdLst>
              <a:gd name="connsiteX0" fmla="*/ 16001 w 3028950"/>
              <a:gd name="connsiteY0" fmla="*/ 75692 h 412750"/>
              <a:gd name="connsiteX1" fmla="*/ 84836 w 3028950"/>
              <a:gd name="connsiteY1" fmla="*/ 6858 h 412750"/>
              <a:gd name="connsiteX2" fmla="*/ 2969259 w 3028950"/>
              <a:gd name="connsiteY2" fmla="*/ 6858 h 412750"/>
              <a:gd name="connsiteX3" fmla="*/ 3038094 w 3028950"/>
              <a:gd name="connsiteY3" fmla="*/ 75692 h 412750"/>
              <a:gd name="connsiteX4" fmla="*/ 3038094 w 3028950"/>
              <a:gd name="connsiteY4" fmla="*/ 351028 h 412750"/>
              <a:gd name="connsiteX5" fmla="*/ 2969259 w 3028950"/>
              <a:gd name="connsiteY5" fmla="*/ 419862 h 412750"/>
              <a:gd name="connsiteX6" fmla="*/ 84836 w 3028950"/>
              <a:gd name="connsiteY6" fmla="*/ 419862 h 412750"/>
              <a:gd name="connsiteX7" fmla="*/ 16001 w 3028950"/>
              <a:gd name="connsiteY7" fmla="*/ 351028 h 412750"/>
              <a:gd name="connsiteX8" fmla="*/ 16001 w 3028950"/>
              <a:gd name="connsiteY8" fmla="*/ 75692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28950" h="412750">
                <a:moveTo>
                  <a:pt x="16001" y="75692"/>
                </a:moveTo>
                <a:cubicBezTo>
                  <a:pt x="16001" y="37719"/>
                  <a:pt x="46824" y="6858"/>
                  <a:pt x="84836" y="6858"/>
                </a:cubicBezTo>
                <a:lnTo>
                  <a:pt x="2969259" y="6858"/>
                </a:lnTo>
                <a:cubicBezTo>
                  <a:pt x="3007233" y="6858"/>
                  <a:pt x="3038094" y="37719"/>
                  <a:pt x="3038094" y="75692"/>
                </a:cubicBezTo>
                <a:lnTo>
                  <a:pt x="3038094" y="351028"/>
                </a:lnTo>
                <a:cubicBezTo>
                  <a:pt x="3038094" y="389001"/>
                  <a:pt x="3007233" y="419862"/>
                  <a:pt x="2969259" y="419862"/>
                </a:cubicBezTo>
                <a:lnTo>
                  <a:pt x="84836" y="419862"/>
                </a:lnTo>
                <a:cubicBezTo>
                  <a:pt x="46824" y="419862"/>
                  <a:pt x="16001" y="389001"/>
                  <a:pt x="16001" y="351028"/>
                </a:cubicBezTo>
                <a:lnTo>
                  <a:pt x="16001" y="75692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Freeform 74"/>
          <p:cNvSpPr/>
          <p:nvPr/>
        </p:nvSpPr>
        <p:spPr>
          <a:xfrm>
            <a:off x="3498850" y="2216150"/>
            <a:ext cx="184150" cy="158750"/>
          </a:xfrm>
          <a:custGeom>
            <a:avLst/>
            <a:gdLst>
              <a:gd name="connsiteX0" fmla="*/ 189229 w 184150"/>
              <a:gd name="connsiteY0" fmla="*/ 18034 h 158750"/>
              <a:gd name="connsiteX1" fmla="*/ 102361 w 184150"/>
              <a:gd name="connsiteY1" fmla="*/ 167386 h 158750"/>
              <a:gd name="connsiteX2" fmla="*/ 15494 w 184150"/>
              <a:gd name="connsiteY2" fmla="*/ 18034 h 158750"/>
              <a:gd name="connsiteX3" fmla="*/ 189229 w 184150"/>
              <a:gd name="connsiteY3" fmla="*/ 18034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58750">
                <a:moveTo>
                  <a:pt x="189229" y="18034"/>
                </a:moveTo>
                <a:lnTo>
                  <a:pt x="102361" y="167386"/>
                </a:lnTo>
                <a:lnTo>
                  <a:pt x="15494" y="18034"/>
                </a:lnTo>
                <a:lnTo>
                  <a:pt x="189229" y="1803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Freeform 75"/>
          <p:cNvSpPr/>
          <p:nvPr/>
        </p:nvSpPr>
        <p:spPr>
          <a:xfrm>
            <a:off x="3498850" y="2216150"/>
            <a:ext cx="184150" cy="158750"/>
          </a:xfrm>
          <a:custGeom>
            <a:avLst/>
            <a:gdLst>
              <a:gd name="connsiteX0" fmla="*/ 189229 w 184150"/>
              <a:gd name="connsiteY0" fmla="*/ 18034 h 158750"/>
              <a:gd name="connsiteX1" fmla="*/ 102361 w 184150"/>
              <a:gd name="connsiteY1" fmla="*/ 167386 h 158750"/>
              <a:gd name="connsiteX2" fmla="*/ 15494 w 184150"/>
              <a:gd name="connsiteY2" fmla="*/ 18034 h 158750"/>
              <a:gd name="connsiteX3" fmla="*/ 189229 w 184150"/>
              <a:gd name="connsiteY3" fmla="*/ 18034 h 158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150" h="158750">
                <a:moveTo>
                  <a:pt x="189229" y="18034"/>
                </a:moveTo>
                <a:lnTo>
                  <a:pt x="102361" y="167386"/>
                </a:lnTo>
                <a:lnTo>
                  <a:pt x="15494" y="18034"/>
                </a:lnTo>
                <a:lnTo>
                  <a:pt x="189229" y="18034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7" name="Picture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20" y="5059680"/>
            <a:ext cx="388620" cy="502920"/>
          </a:xfrm>
          <a:prstGeom prst="rect">
            <a:avLst/>
          </a:prstGeom>
        </p:spPr>
      </p:pic>
      <p:sp>
        <p:nvSpPr>
          <p:cNvPr id="3" name="TextBox 77"/>
          <p:cNvSpPr txBox="1"/>
          <p:nvPr/>
        </p:nvSpPr>
        <p:spPr>
          <a:xfrm>
            <a:off x="2183892" y="360300"/>
            <a:ext cx="6546545" cy="10636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833"/>
              </a:lnSpc>
            </a:pP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Etude</a:t>
            </a:r>
            <a:r>
              <a:rPr lang="en-US" altLang="zh-CN" sz="3600" b="1" spc="-4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documentaire</a:t>
            </a:r>
            <a:r>
              <a:rPr lang="en-US" altLang="zh-CN" sz="3600" b="1" spc="-5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spc="-5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Les</a:t>
            </a:r>
            <a:r>
              <a:rPr lang="en-US" altLang="zh-CN" sz="3600" b="1" spc="-5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sources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spc="-10" dirty="0">
                <a:solidFill>
                  <a:srgbClr val="FE3972"/>
                </a:solidFill>
                <a:latin typeface="Calibri"/>
                <a:ea typeface="Calibri"/>
              </a:rPr>
              <a:t>d’informat</a:t>
            </a:r>
            <a:r>
              <a:rPr lang="en-US" altLang="zh-CN" sz="3600" b="1" spc="-5" dirty="0">
                <a:solidFill>
                  <a:srgbClr val="FE3972"/>
                </a:solidFill>
                <a:latin typeface="Calibri"/>
                <a:ea typeface="Calibri"/>
              </a:rPr>
              <a:t>ion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2381097" y="1892300"/>
            <a:ext cx="7255170" cy="304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884699" algn="l"/>
              </a:tabLst>
            </a:pP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Les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sources</a:t>
            </a:r>
            <a:r>
              <a:rPr lang="en-US" altLang="zh-CN" sz="2000" b="1" spc="-3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informelles	Les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sources</a:t>
            </a:r>
            <a:r>
              <a:rPr lang="en-US" altLang="zh-CN" sz="2000" b="1" spc="-69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FEFEFE"/>
                </a:solidFill>
                <a:latin typeface="Calibri"/>
                <a:ea typeface="Calibri"/>
              </a:rPr>
              <a:t>formelles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2312517" y="2639186"/>
            <a:ext cx="2768308" cy="32979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51306" defTabSz="914400" hangingPunct="0">
              <a:lnSpc>
                <a:spcPct val="137083"/>
              </a:lnSpc>
            </a:pPr>
            <a:r>
              <a:rPr lang="en-US" altLang="zh-CN" sz="1600" b="1" spc="3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15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spc="30" dirty="0">
                <a:solidFill>
                  <a:srgbClr val="000000"/>
                </a:solidFill>
                <a:latin typeface="Calibri"/>
                <a:ea typeface="Calibri"/>
              </a:rPr>
              <a:t>salons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</a:p>
          <a:p>
            <a:pPr marL="608736" indent="16763" defTabSz="914400" hangingPunct="0">
              <a:lnSpc>
                <a:spcPct val="137083"/>
              </a:lnSpc>
            </a:pPr>
            <a:r>
              <a:rPr lang="en-US" altLang="zh-CN" sz="1600" b="1" spc="15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15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spc="15" dirty="0">
                <a:solidFill>
                  <a:srgbClr val="000000"/>
                </a:solidFill>
                <a:latin typeface="Calibri"/>
                <a:ea typeface="Calibri"/>
              </a:rPr>
              <a:t>concurrents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fournisseurs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82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tabLst>
                <a:tab pos="669061" algn="l"/>
                <a:tab pos="1874799" algn="l"/>
                <a:tab pos="2412771" algn="l"/>
              </a:tabLst>
            </a:pP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Calibri"/>
              </a:rPr>
              <a:t>Toute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information	doit	</a:t>
            </a:r>
            <a:r>
              <a:rPr lang="en-US" altLang="zh-CN" sz="1600" b="1" spc="-20" dirty="0">
                <a:solidFill>
                  <a:srgbClr val="000000"/>
                </a:solidFill>
                <a:latin typeface="Calibri"/>
                <a:ea typeface="Calibri"/>
              </a:rPr>
              <a:t>être</a:t>
            </a:r>
          </a:p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vérifiée,</a:t>
            </a:r>
            <a:r>
              <a:rPr lang="en-US" altLang="zh-CN" sz="1600" b="1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validée,</a:t>
            </a:r>
            <a:r>
              <a:rPr lang="en-US" altLang="zh-CN" sz="16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datée,</a:t>
            </a:r>
            <a:r>
              <a:rPr lang="en-US" altLang="zh-CN" sz="16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croisée.</a:t>
            </a:r>
          </a:p>
          <a:p>
            <a:pPr defTabSz="914400">
              <a:lnSpc>
                <a:spcPts val="192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tabLst>
                <a:tab pos="766597" algn="l"/>
                <a:tab pos="1056157" algn="l"/>
                <a:tab pos="1954047" algn="l"/>
                <a:tab pos="2603271" algn="l"/>
              </a:tabLst>
            </a:pP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Pensez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à	</a:t>
            </a:r>
            <a:r>
              <a:rPr lang="en-US" altLang="zh-CN" sz="1600" b="1" spc="-10" dirty="0">
                <a:solidFill>
                  <a:srgbClr val="000000"/>
                </a:solidFill>
                <a:latin typeface="Calibri"/>
                <a:ea typeface="Calibri"/>
              </a:rPr>
              <a:t>toujours	</a:t>
            </a: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noter	</a:t>
            </a:r>
            <a:r>
              <a:rPr lang="en-US" altLang="zh-CN" sz="1600" b="1" spc="-2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</a:p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b="1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l’information.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6160009" y="2518792"/>
            <a:ext cx="4417947" cy="35210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726947"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b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16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compétence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générale</a:t>
            </a:r>
          </a:p>
          <a:p>
            <a:pPr indent="411479" defTabSz="914400">
              <a:lnSpc>
                <a:spcPct val="88333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Ex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INSEE,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CREDOC,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CCI,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APCE,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journaux</a:t>
            </a:r>
          </a:p>
          <a:p>
            <a:pPr indent="451103" defTabSz="914400">
              <a:lnSpc>
                <a:spcPct val="8125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généralistes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(la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plupart</a:t>
            </a:r>
            <a:r>
              <a:rPr lang="en-US" altLang="zh-CN" sz="16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référencés</a:t>
            </a:r>
            <a:r>
              <a:rPr lang="en-US" altLang="zh-CN" sz="16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</a:p>
          <a:p>
            <a:pPr indent="1243583" defTabSz="914400"/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www.giga</a:t>
            </a:r>
            <a:r>
              <a:rPr lang="en-US" altLang="zh-CN" sz="1600" spc="5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presse.com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spc="15" dirty="0">
                <a:solidFill>
                  <a:srgbClr val="000000"/>
                </a:solidFill>
                <a:latin typeface="Calibri"/>
                <a:ea typeface="Calibri"/>
              </a:rPr>
              <a:t>)</a:t>
            </a:r>
          </a:p>
          <a:p>
            <a:pPr indent="606551"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compétence</a:t>
            </a:r>
            <a:r>
              <a:rPr lang="en-US" altLang="zh-CN" sz="1600" b="1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particulière</a:t>
            </a:r>
          </a:p>
          <a:p>
            <a:pPr indent="534923" defTabSz="914400">
              <a:lnSpc>
                <a:spcPct val="86666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Ex</a:t>
            </a:r>
            <a:r>
              <a:rPr lang="en-US" altLang="zh-CN" sz="16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ministérielles</a:t>
            </a:r>
            <a:r>
              <a:rPr lang="en-US" altLang="zh-CN" sz="16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(AGRESTE),</a:t>
            </a:r>
          </a:p>
          <a:p>
            <a:pPr indent="1528571" defTabSz="914400"/>
            <a:r>
              <a:rPr lang="en-US" altLang="zh-CN" sz="1600" spc="-10" dirty="0">
                <a:solidFill>
                  <a:srgbClr val="000000"/>
                </a:solidFill>
                <a:latin typeface="Calibri"/>
                <a:ea typeface="Calibri"/>
              </a:rPr>
              <a:t>pa</a:t>
            </a:r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rlementaires..</a:t>
            </a:r>
          </a:p>
          <a:p>
            <a:pPr indent="89915" defTabSz="914400">
              <a:spcBef>
                <a:spcPts val="164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professionnelles</a:t>
            </a:r>
            <a:r>
              <a:rPr lang="en-US" altLang="zh-CN" sz="16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compétence</a:t>
            </a:r>
            <a:r>
              <a:rPr lang="en-US" altLang="zh-CN" sz="1600" b="1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générale</a:t>
            </a:r>
          </a:p>
          <a:p>
            <a:pPr defTabSz="914400">
              <a:lnSpc>
                <a:spcPct val="88333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Ex</a:t>
            </a:r>
            <a:r>
              <a:rPr lang="en-US" altLang="zh-CN" sz="1600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MEDEF,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CGPME,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LSA,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L’Usine</a:t>
            </a:r>
            <a:r>
              <a:rPr lang="en-US" altLang="zh-CN" sz="1600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Nouvelle,</a:t>
            </a:r>
            <a:r>
              <a:rPr lang="en-US" altLang="zh-CN" sz="1600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Marketing</a:t>
            </a:r>
          </a:p>
          <a:p>
            <a:pPr indent="1736089" defTabSz="914400"/>
            <a:r>
              <a:rPr lang="en-US" altLang="zh-CN" sz="1600" spc="-5" dirty="0">
                <a:solidFill>
                  <a:srgbClr val="000000"/>
                </a:solidFill>
                <a:latin typeface="Calibri"/>
                <a:ea typeface="Calibri"/>
              </a:rPr>
              <a:t>Magazin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e…</a:t>
            </a:r>
          </a:p>
          <a:p>
            <a:pPr indent="405383" defTabSz="914400"/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b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sources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professionnelles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1600" b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compétence</a:t>
            </a:r>
          </a:p>
          <a:p>
            <a:pPr indent="1719326" defTabSz="914400">
              <a:lnSpc>
                <a:spcPct val="98333"/>
              </a:lnSpc>
            </a:pPr>
            <a:r>
              <a:rPr lang="en-US" altLang="zh-CN" sz="1600" b="1" spc="-5" dirty="0">
                <a:solidFill>
                  <a:srgbClr val="000000"/>
                </a:solidFill>
                <a:latin typeface="Calibri"/>
                <a:ea typeface="Calibri"/>
              </a:rPr>
              <a:t>particul</a:t>
            </a:r>
            <a:r>
              <a:rPr lang="en-US" altLang="zh-CN" sz="1600" b="1" dirty="0">
                <a:solidFill>
                  <a:srgbClr val="000000"/>
                </a:solidFill>
                <a:latin typeface="Calibri"/>
                <a:ea typeface="Calibri"/>
              </a:rPr>
              <a:t>ière</a:t>
            </a:r>
          </a:p>
          <a:p>
            <a:pPr marL="582167" defTabSz="914400" hangingPunct="0">
              <a:lnSpc>
                <a:spcPct val="95416"/>
              </a:lnSpc>
            </a:pP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organismes</a:t>
            </a:r>
            <a:r>
              <a:rPr lang="en-US" altLang="zh-CN" sz="16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16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syndicats</a:t>
            </a:r>
            <a:r>
              <a:rPr lang="en-US" altLang="zh-CN" sz="1600" spc="-9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professionnels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16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littérature</a:t>
            </a:r>
            <a:r>
              <a:rPr lang="en-US" altLang="zh-CN" sz="16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grise</a:t>
            </a:r>
            <a:r>
              <a:rPr lang="en-US" altLang="zh-CN" sz="16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thèses,</a:t>
            </a:r>
            <a:r>
              <a:rPr lang="en-US" altLang="zh-CN" sz="16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mémoires…</a:t>
            </a:r>
          </a:p>
          <a:p>
            <a:pPr indent="1010411" defTabSz="914400"/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Bases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données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Calibri"/>
                <a:ea typeface="Calibri"/>
              </a:rPr>
              <a:t>brevets</a:t>
            </a:r>
          </a:p>
        </p:txBody>
      </p:sp>
    </p:spTree>
    <p:extLst>
      <p:ext uri="{BB962C8B-B14F-4D97-AF65-F5344CB8AC3E}">
        <p14:creationId xmlns:p14="http://schemas.microsoft.com/office/powerpoint/2010/main" val="7617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2"/>
          <p:cNvSpPr/>
          <p:nvPr/>
        </p:nvSpPr>
        <p:spPr>
          <a:xfrm>
            <a:off x="7016750" y="1936750"/>
            <a:ext cx="3130550" cy="527050"/>
          </a:xfrm>
          <a:custGeom>
            <a:avLst/>
            <a:gdLst>
              <a:gd name="connsiteX0" fmla="*/ 14985 w 3130550"/>
              <a:gd name="connsiteY0" fmla="*/ 538226 h 527050"/>
              <a:gd name="connsiteX1" fmla="*/ 3137661 w 3130550"/>
              <a:gd name="connsiteY1" fmla="*/ 538226 h 527050"/>
              <a:gd name="connsiteX2" fmla="*/ 3137661 w 3130550"/>
              <a:gd name="connsiteY2" fmla="*/ 10922 h 527050"/>
              <a:gd name="connsiteX3" fmla="*/ 14985 w 3130550"/>
              <a:gd name="connsiteY3" fmla="*/ 10922 h 527050"/>
              <a:gd name="connsiteX4" fmla="*/ 14985 w 3130550"/>
              <a:gd name="connsiteY4" fmla="*/ 538226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27050">
                <a:moveTo>
                  <a:pt x="14985" y="538226"/>
                </a:moveTo>
                <a:lnTo>
                  <a:pt x="3137661" y="538226"/>
                </a:lnTo>
                <a:lnTo>
                  <a:pt x="3137661" y="10922"/>
                </a:lnTo>
                <a:lnTo>
                  <a:pt x="14985" y="10922"/>
                </a:lnTo>
                <a:lnTo>
                  <a:pt x="14985" y="538226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Freeform 83"/>
          <p:cNvSpPr/>
          <p:nvPr/>
        </p:nvSpPr>
        <p:spPr>
          <a:xfrm>
            <a:off x="7016750" y="1936750"/>
            <a:ext cx="3130550" cy="527050"/>
          </a:xfrm>
          <a:custGeom>
            <a:avLst/>
            <a:gdLst>
              <a:gd name="connsiteX0" fmla="*/ 14985 w 3130550"/>
              <a:gd name="connsiteY0" fmla="*/ 538226 h 527050"/>
              <a:gd name="connsiteX1" fmla="*/ 3137661 w 3130550"/>
              <a:gd name="connsiteY1" fmla="*/ 538226 h 527050"/>
              <a:gd name="connsiteX2" fmla="*/ 3137661 w 3130550"/>
              <a:gd name="connsiteY2" fmla="*/ 10922 h 527050"/>
              <a:gd name="connsiteX3" fmla="*/ 14985 w 3130550"/>
              <a:gd name="connsiteY3" fmla="*/ 10922 h 527050"/>
              <a:gd name="connsiteX4" fmla="*/ 14985 w 3130550"/>
              <a:gd name="connsiteY4" fmla="*/ 538226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27050">
                <a:moveTo>
                  <a:pt x="14985" y="538226"/>
                </a:moveTo>
                <a:lnTo>
                  <a:pt x="3137661" y="538226"/>
                </a:lnTo>
                <a:lnTo>
                  <a:pt x="3137661" y="10922"/>
                </a:lnTo>
                <a:lnTo>
                  <a:pt x="14985" y="10922"/>
                </a:lnTo>
                <a:lnTo>
                  <a:pt x="14985" y="538226"/>
                </a:lnTo>
                <a:close/>
              </a:path>
            </a:pathLst>
          </a:custGeom>
          <a:solidFill>
            <a:srgbClr val="00002C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Freeform 84"/>
          <p:cNvSpPr/>
          <p:nvPr/>
        </p:nvSpPr>
        <p:spPr>
          <a:xfrm>
            <a:off x="7016750" y="2838450"/>
            <a:ext cx="3130550" cy="742950"/>
          </a:xfrm>
          <a:custGeom>
            <a:avLst/>
            <a:gdLst>
              <a:gd name="connsiteX0" fmla="*/ 16509 w 3130550"/>
              <a:gd name="connsiteY0" fmla="*/ 753618 h 742950"/>
              <a:gd name="connsiteX1" fmla="*/ 3139185 w 3130550"/>
              <a:gd name="connsiteY1" fmla="*/ 753618 h 742950"/>
              <a:gd name="connsiteX2" fmla="*/ 3139185 w 3130550"/>
              <a:gd name="connsiteY2" fmla="*/ 14477 h 742950"/>
              <a:gd name="connsiteX3" fmla="*/ 16509 w 3130550"/>
              <a:gd name="connsiteY3" fmla="*/ 14477 h 742950"/>
              <a:gd name="connsiteX4" fmla="*/ 16509 w 3130550"/>
              <a:gd name="connsiteY4" fmla="*/ 753618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742950">
                <a:moveTo>
                  <a:pt x="16509" y="753618"/>
                </a:moveTo>
                <a:lnTo>
                  <a:pt x="3139185" y="753618"/>
                </a:lnTo>
                <a:lnTo>
                  <a:pt x="3139185" y="14477"/>
                </a:lnTo>
                <a:lnTo>
                  <a:pt x="16509" y="14477"/>
                </a:lnTo>
                <a:lnTo>
                  <a:pt x="16509" y="753618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Freeform 85"/>
          <p:cNvSpPr/>
          <p:nvPr/>
        </p:nvSpPr>
        <p:spPr>
          <a:xfrm>
            <a:off x="7016750" y="2838450"/>
            <a:ext cx="3130550" cy="742950"/>
          </a:xfrm>
          <a:custGeom>
            <a:avLst/>
            <a:gdLst>
              <a:gd name="connsiteX0" fmla="*/ 16509 w 3130550"/>
              <a:gd name="connsiteY0" fmla="*/ 753618 h 742950"/>
              <a:gd name="connsiteX1" fmla="*/ 3139185 w 3130550"/>
              <a:gd name="connsiteY1" fmla="*/ 753618 h 742950"/>
              <a:gd name="connsiteX2" fmla="*/ 3139185 w 3130550"/>
              <a:gd name="connsiteY2" fmla="*/ 14477 h 742950"/>
              <a:gd name="connsiteX3" fmla="*/ 16509 w 3130550"/>
              <a:gd name="connsiteY3" fmla="*/ 14477 h 742950"/>
              <a:gd name="connsiteX4" fmla="*/ 16509 w 3130550"/>
              <a:gd name="connsiteY4" fmla="*/ 753618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742950">
                <a:moveTo>
                  <a:pt x="16509" y="753618"/>
                </a:moveTo>
                <a:lnTo>
                  <a:pt x="3139185" y="753618"/>
                </a:lnTo>
                <a:lnTo>
                  <a:pt x="3139185" y="14477"/>
                </a:lnTo>
                <a:lnTo>
                  <a:pt x="16509" y="14477"/>
                </a:lnTo>
                <a:lnTo>
                  <a:pt x="16509" y="75361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Freeform 86"/>
          <p:cNvSpPr/>
          <p:nvPr/>
        </p:nvSpPr>
        <p:spPr>
          <a:xfrm>
            <a:off x="7016750" y="3803650"/>
            <a:ext cx="3130550" cy="539750"/>
          </a:xfrm>
          <a:custGeom>
            <a:avLst/>
            <a:gdLst>
              <a:gd name="connsiteX0" fmla="*/ 14985 w 3130550"/>
              <a:gd name="connsiteY0" fmla="*/ 542798 h 539750"/>
              <a:gd name="connsiteX1" fmla="*/ 3137661 w 3130550"/>
              <a:gd name="connsiteY1" fmla="*/ 542798 h 539750"/>
              <a:gd name="connsiteX2" fmla="*/ 3137661 w 3130550"/>
              <a:gd name="connsiteY2" fmla="*/ 15494 h 539750"/>
              <a:gd name="connsiteX3" fmla="*/ 14985 w 3130550"/>
              <a:gd name="connsiteY3" fmla="*/ 15494 h 539750"/>
              <a:gd name="connsiteX4" fmla="*/ 14985 w 3130550"/>
              <a:gd name="connsiteY4" fmla="*/ 542798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39750">
                <a:moveTo>
                  <a:pt x="14985" y="542798"/>
                </a:moveTo>
                <a:lnTo>
                  <a:pt x="3137661" y="542798"/>
                </a:lnTo>
                <a:lnTo>
                  <a:pt x="3137661" y="15494"/>
                </a:lnTo>
                <a:lnTo>
                  <a:pt x="14985" y="15494"/>
                </a:lnTo>
                <a:lnTo>
                  <a:pt x="14985" y="542798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Freeform 87"/>
          <p:cNvSpPr/>
          <p:nvPr/>
        </p:nvSpPr>
        <p:spPr>
          <a:xfrm>
            <a:off x="7016750" y="3803650"/>
            <a:ext cx="3130550" cy="539750"/>
          </a:xfrm>
          <a:custGeom>
            <a:avLst/>
            <a:gdLst>
              <a:gd name="connsiteX0" fmla="*/ 14985 w 3130550"/>
              <a:gd name="connsiteY0" fmla="*/ 542798 h 539750"/>
              <a:gd name="connsiteX1" fmla="*/ 3137661 w 3130550"/>
              <a:gd name="connsiteY1" fmla="*/ 542798 h 539750"/>
              <a:gd name="connsiteX2" fmla="*/ 3137661 w 3130550"/>
              <a:gd name="connsiteY2" fmla="*/ 15494 h 539750"/>
              <a:gd name="connsiteX3" fmla="*/ 14985 w 3130550"/>
              <a:gd name="connsiteY3" fmla="*/ 15494 h 539750"/>
              <a:gd name="connsiteX4" fmla="*/ 14985 w 3130550"/>
              <a:gd name="connsiteY4" fmla="*/ 542798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39750">
                <a:moveTo>
                  <a:pt x="14985" y="542798"/>
                </a:moveTo>
                <a:lnTo>
                  <a:pt x="3137661" y="542798"/>
                </a:lnTo>
                <a:lnTo>
                  <a:pt x="3137661" y="15494"/>
                </a:lnTo>
                <a:lnTo>
                  <a:pt x="14985" y="15494"/>
                </a:lnTo>
                <a:lnTo>
                  <a:pt x="14985" y="5427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Freeform 88"/>
          <p:cNvSpPr/>
          <p:nvPr/>
        </p:nvSpPr>
        <p:spPr>
          <a:xfrm>
            <a:off x="7016750" y="4489450"/>
            <a:ext cx="3130550" cy="539750"/>
          </a:xfrm>
          <a:custGeom>
            <a:avLst/>
            <a:gdLst>
              <a:gd name="connsiteX0" fmla="*/ 14985 w 3130550"/>
              <a:gd name="connsiteY0" fmla="*/ 542798 h 539750"/>
              <a:gd name="connsiteX1" fmla="*/ 3139185 w 3130550"/>
              <a:gd name="connsiteY1" fmla="*/ 542798 h 539750"/>
              <a:gd name="connsiteX2" fmla="*/ 3139185 w 3130550"/>
              <a:gd name="connsiteY2" fmla="*/ 18542 h 539750"/>
              <a:gd name="connsiteX3" fmla="*/ 14985 w 3130550"/>
              <a:gd name="connsiteY3" fmla="*/ 18542 h 539750"/>
              <a:gd name="connsiteX4" fmla="*/ 14985 w 3130550"/>
              <a:gd name="connsiteY4" fmla="*/ 542798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39750">
                <a:moveTo>
                  <a:pt x="14985" y="542798"/>
                </a:moveTo>
                <a:lnTo>
                  <a:pt x="3139185" y="542798"/>
                </a:lnTo>
                <a:lnTo>
                  <a:pt x="3139185" y="18542"/>
                </a:lnTo>
                <a:lnTo>
                  <a:pt x="14985" y="18542"/>
                </a:lnTo>
                <a:lnTo>
                  <a:pt x="14985" y="542798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Freeform 89"/>
          <p:cNvSpPr/>
          <p:nvPr/>
        </p:nvSpPr>
        <p:spPr>
          <a:xfrm>
            <a:off x="7016750" y="4489450"/>
            <a:ext cx="3130550" cy="539750"/>
          </a:xfrm>
          <a:custGeom>
            <a:avLst/>
            <a:gdLst>
              <a:gd name="connsiteX0" fmla="*/ 14985 w 3130550"/>
              <a:gd name="connsiteY0" fmla="*/ 542798 h 539750"/>
              <a:gd name="connsiteX1" fmla="*/ 3139185 w 3130550"/>
              <a:gd name="connsiteY1" fmla="*/ 542798 h 539750"/>
              <a:gd name="connsiteX2" fmla="*/ 3139185 w 3130550"/>
              <a:gd name="connsiteY2" fmla="*/ 18542 h 539750"/>
              <a:gd name="connsiteX3" fmla="*/ 14985 w 3130550"/>
              <a:gd name="connsiteY3" fmla="*/ 18542 h 539750"/>
              <a:gd name="connsiteX4" fmla="*/ 14985 w 3130550"/>
              <a:gd name="connsiteY4" fmla="*/ 542798 h 53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39750">
                <a:moveTo>
                  <a:pt x="14985" y="542798"/>
                </a:moveTo>
                <a:lnTo>
                  <a:pt x="3139185" y="542798"/>
                </a:lnTo>
                <a:lnTo>
                  <a:pt x="3139185" y="18542"/>
                </a:lnTo>
                <a:lnTo>
                  <a:pt x="14985" y="18542"/>
                </a:lnTo>
                <a:lnTo>
                  <a:pt x="14985" y="54279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Freeform 90"/>
          <p:cNvSpPr/>
          <p:nvPr/>
        </p:nvSpPr>
        <p:spPr>
          <a:xfrm>
            <a:off x="7016750" y="5403850"/>
            <a:ext cx="3130550" cy="527050"/>
          </a:xfrm>
          <a:custGeom>
            <a:avLst/>
            <a:gdLst>
              <a:gd name="connsiteX0" fmla="*/ 13461 w 3130550"/>
              <a:gd name="connsiteY0" fmla="*/ 538226 h 527050"/>
              <a:gd name="connsiteX1" fmla="*/ 3137661 w 3130550"/>
              <a:gd name="connsiteY1" fmla="*/ 538226 h 527050"/>
              <a:gd name="connsiteX2" fmla="*/ 3137661 w 3130550"/>
              <a:gd name="connsiteY2" fmla="*/ 10922 h 527050"/>
              <a:gd name="connsiteX3" fmla="*/ 13461 w 3130550"/>
              <a:gd name="connsiteY3" fmla="*/ 10922 h 527050"/>
              <a:gd name="connsiteX4" fmla="*/ 13461 w 3130550"/>
              <a:gd name="connsiteY4" fmla="*/ 538226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27050">
                <a:moveTo>
                  <a:pt x="13461" y="538226"/>
                </a:moveTo>
                <a:lnTo>
                  <a:pt x="3137661" y="538226"/>
                </a:lnTo>
                <a:lnTo>
                  <a:pt x="3137661" y="10922"/>
                </a:lnTo>
                <a:lnTo>
                  <a:pt x="13461" y="10922"/>
                </a:lnTo>
                <a:lnTo>
                  <a:pt x="13461" y="538226"/>
                </a:lnTo>
                <a:close/>
              </a:path>
            </a:pathLst>
          </a:custGeom>
          <a:solidFill>
            <a:srgbClr val="F7F7F7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Freeform 91"/>
          <p:cNvSpPr/>
          <p:nvPr/>
        </p:nvSpPr>
        <p:spPr>
          <a:xfrm>
            <a:off x="7016750" y="5403850"/>
            <a:ext cx="3130550" cy="527050"/>
          </a:xfrm>
          <a:custGeom>
            <a:avLst/>
            <a:gdLst>
              <a:gd name="connsiteX0" fmla="*/ 13461 w 3130550"/>
              <a:gd name="connsiteY0" fmla="*/ 538226 h 527050"/>
              <a:gd name="connsiteX1" fmla="*/ 3137661 w 3130550"/>
              <a:gd name="connsiteY1" fmla="*/ 538226 h 527050"/>
              <a:gd name="connsiteX2" fmla="*/ 3137661 w 3130550"/>
              <a:gd name="connsiteY2" fmla="*/ 10922 h 527050"/>
              <a:gd name="connsiteX3" fmla="*/ 13461 w 3130550"/>
              <a:gd name="connsiteY3" fmla="*/ 10922 h 527050"/>
              <a:gd name="connsiteX4" fmla="*/ 13461 w 3130550"/>
              <a:gd name="connsiteY4" fmla="*/ 538226 h 52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0550" h="527050">
                <a:moveTo>
                  <a:pt x="13461" y="538226"/>
                </a:moveTo>
                <a:lnTo>
                  <a:pt x="3137661" y="538226"/>
                </a:lnTo>
                <a:lnTo>
                  <a:pt x="3137661" y="10922"/>
                </a:lnTo>
                <a:lnTo>
                  <a:pt x="13461" y="10922"/>
                </a:lnTo>
                <a:lnTo>
                  <a:pt x="13461" y="538226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9144">
            <a:solidFill>
              <a:srgbClr val="FE3972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3" name="Pictur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80" y="1760220"/>
            <a:ext cx="2979420" cy="769620"/>
          </a:xfrm>
          <a:prstGeom prst="rect">
            <a:avLst/>
          </a:prstGeom>
        </p:spPr>
      </p:pic>
      <p:sp>
        <p:nvSpPr>
          <p:cNvPr id="3" name="Freeform 93"/>
          <p:cNvSpPr/>
          <p:nvPr/>
        </p:nvSpPr>
        <p:spPr>
          <a:xfrm>
            <a:off x="5734050" y="2190750"/>
            <a:ext cx="1162050" cy="19050"/>
          </a:xfrm>
          <a:custGeom>
            <a:avLst/>
            <a:gdLst>
              <a:gd name="connsiteX0" fmla="*/ 761 w 1162050"/>
              <a:gd name="connsiteY0" fmla="*/ 14478 h 19050"/>
              <a:gd name="connsiteX1" fmla="*/ 1161034 w 1162050"/>
              <a:gd name="connsiteY1" fmla="*/ 14478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14478"/>
                </a:moveTo>
                <a:lnTo>
                  <a:pt x="1161034" y="14478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Freeform 94"/>
          <p:cNvSpPr/>
          <p:nvPr/>
        </p:nvSpPr>
        <p:spPr>
          <a:xfrm>
            <a:off x="6864350" y="2152650"/>
            <a:ext cx="82550" cy="82550"/>
          </a:xfrm>
          <a:custGeom>
            <a:avLst/>
            <a:gdLst>
              <a:gd name="connsiteX0" fmla="*/ 18034 w 82550"/>
              <a:gd name="connsiteY0" fmla="*/ 14478 h 82550"/>
              <a:gd name="connsiteX1" fmla="*/ 94234 w 82550"/>
              <a:gd name="connsiteY1" fmla="*/ 52578 h 82550"/>
              <a:gd name="connsiteX2" fmla="*/ 18034 w 82550"/>
              <a:gd name="connsiteY2" fmla="*/ 90678 h 82550"/>
              <a:gd name="connsiteX3" fmla="*/ 18034 w 82550"/>
              <a:gd name="connsiteY3" fmla="*/ 14478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14478"/>
                </a:moveTo>
                <a:lnTo>
                  <a:pt x="94234" y="52578"/>
                </a:lnTo>
                <a:lnTo>
                  <a:pt x="18034" y="90678"/>
                </a:lnTo>
                <a:lnTo>
                  <a:pt x="18034" y="14478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Freeform 95"/>
          <p:cNvSpPr/>
          <p:nvPr/>
        </p:nvSpPr>
        <p:spPr>
          <a:xfrm>
            <a:off x="5734050" y="3194050"/>
            <a:ext cx="1162050" cy="19050"/>
          </a:xfrm>
          <a:custGeom>
            <a:avLst/>
            <a:gdLst>
              <a:gd name="connsiteX0" fmla="*/ 761 w 1162050"/>
              <a:gd name="connsiteY0" fmla="*/ 18542 h 19050"/>
              <a:gd name="connsiteX1" fmla="*/ 1161034 w 1162050"/>
              <a:gd name="connsiteY1" fmla="*/ 18542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18542"/>
                </a:moveTo>
                <a:lnTo>
                  <a:pt x="1161034" y="18542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Freeform 96"/>
          <p:cNvSpPr/>
          <p:nvPr/>
        </p:nvSpPr>
        <p:spPr>
          <a:xfrm>
            <a:off x="6864350" y="3155950"/>
            <a:ext cx="82550" cy="82550"/>
          </a:xfrm>
          <a:custGeom>
            <a:avLst/>
            <a:gdLst>
              <a:gd name="connsiteX0" fmla="*/ 18034 w 82550"/>
              <a:gd name="connsiteY0" fmla="*/ 18542 h 82550"/>
              <a:gd name="connsiteX1" fmla="*/ 94234 w 82550"/>
              <a:gd name="connsiteY1" fmla="*/ 56642 h 82550"/>
              <a:gd name="connsiteX2" fmla="*/ 18034 w 82550"/>
              <a:gd name="connsiteY2" fmla="*/ 94742 h 82550"/>
              <a:gd name="connsiteX3" fmla="*/ 18034 w 82550"/>
              <a:gd name="connsiteY3" fmla="*/ 18542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18542"/>
                </a:moveTo>
                <a:lnTo>
                  <a:pt x="94234" y="56642"/>
                </a:lnTo>
                <a:lnTo>
                  <a:pt x="18034" y="94742"/>
                </a:lnTo>
                <a:lnTo>
                  <a:pt x="18034" y="18542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Freeform 97"/>
          <p:cNvSpPr/>
          <p:nvPr/>
        </p:nvSpPr>
        <p:spPr>
          <a:xfrm>
            <a:off x="5734050" y="4070350"/>
            <a:ext cx="1162050" cy="19050"/>
          </a:xfrm>
          <a:custGeom>
            <a:avLst/>
            <a:gdLst>
              <a:gd name="connsiteX0" fmla="*/ 761 w 1162050"/>
              <a:gd name="connsiteY0" fmla="*/ 7874 h 19050"/>
              <a:gd name="connsiteX1" fmla="*/ 1161034 w 1162050"/>
              <a:gd name="connsiteY1" fmla="*/ 7874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7874"/>
                </a:moveTo>
                <a:lnTo>
                  <a:pt x="1161034" y="7874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Freeform 98"/>
          <p:cNvSpPr/>
          <p:nvPr/>
        </p:nvSpPr>
        <p:spPr>
          <a:xfrm>
            <a:off x="6864350" y="4032250"/>
            <a:ext cx="82550" cy="82550"/>
          </a:xfrm>
          <a:custGeom>
            <a:avLst/>
            <a:gdLst>
              <a:gd name="connsiteX0" fmla="*/ 18034 w 82550"/>
              <a:gd name="connsiteY0" fmla="*/ 7874 h 82550"/>
              <a:gd name="connsiteX1" fmla="*/ 94234 w 82550"/>
              <a:gd name="connsiteY1" fmla="*/ 45974 h 82550"/>
              <a:gd name="connsiteX2" fmla="*/ 18034 w 82550"/>
              <a:gd name="connsiteY2" fmla="*/ 84074 h 82550"/>
              <a:gd name="connsiteX3" fmla="*/ 18034 w 82550"/>
              <a:gd name="connsiteY3" fmla="*/ 7874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7874"/>
                </a:moveTo>
                <a:lnTo>
                  <a:pt x="94234" y="45974"/>
                </a:lnTo>
                <a:lnTo>
                  <a:pt x="18034" y="84074"/>
                </a:lnTo>
                <a:lnTo>
                  <a:pt x="18034" y="787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Freeform 99"/>
          <p:cNvSpPr/>
          <p:nvPr/>
        </p:nvSpPr>
        <p:spPr>
          <a:xfrm>
            <a:off x="5734050" y="4857750"/>
            <a:ext cx="1162050" cy="19050"/>
          </a:xfrm>
          <a:custGeom>
            <a:avLst/>
            <a:gdLst>
              <a:gd name="connsiteX0" fmla="*/ 761 w 1162050"/>
              <a:gd name="connsiteY0" fmla="*/ 12954 h 19050"/>
              <a:gd name="connsiteX1" fmla="*/ 1161034 w 1162050"/>
              <a:gd name="connsiteY1" fmla="*/ 12954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12954"/>
                </a:moveTo>
                <a:lnTo>
                  <a:pt x="1161034" y="12954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Freeform 100"/>
          <p:cNvSpPr/>
          <p:nvPr/>
        </p:nvSpPr>
        <p:spPr>
          <a:xfrm>
            <a:off x="6864350" y="4819650"/>
            <a:ext cx="82550" cy="82550"/>
          </a:xfrm>
          <a:custGeom>
            <a:avLst/>
            <a:gdLst>
              <a:gd name="connsiteX0" fmla="*/ 18034 w 82550"/>
              <a:gd name="connsiteY0" fmla="*/ 12954 h 82550"/>
              <a:gd name="connsiteX1" fmla="*/ 94234 w 82550"/>
              <a:gd name="connsiteY1" fmla="*/ 51054 h 82550"/>
              <a:gd name="connsiteX2" fmla="*/ 18034 w 82550"/>
              <a:gd name="connsiteY2" fmla="*/ 89154 h 82550"/>
              <a:gd name="connsiteX3" fmla="*/ 18034 w 82550"/>
              <a:gd name="connsiteY3" fmla="*/ 12954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12954"/>
                </a:moveTo>
                <a:lnTo>
                  <a:pt x="94234" y="51054"/>
                </a:lnTo>
                <a:lnTo>
                  <a:pt x="18034" y="89154"/>
                </a:lnTo>
                <a:lnTo>
                  <a:pt x="18034" y="1295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Freeform 101"/>
          <p:cNvSpPr/>
          <p:nvPr/>
        </p:nvSpPr>
        <p:spPr>
          <a:xfrm>
            <a:off x="5734050" y="5645150"/>
            <a:ext cx="1162050" cy="19050"/>
          </a:xfrm>
          <a:custGeom>
            <a:avLst/>
            <a:gdLst>
              <a:gd name="connsiteX0" fmla="*/ 761 w 1162050"/>
              <a:gd name="connsiteY0" fmla="*/ 18034 h 19050"/>
              <a:gd name="connsiteX1" fmla="*/ 1161034 w 1162050"/>
              <a:gd name="connsiteY1" fmla="*/ 18034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62050" h="19050">
                <a:moveTo>
                  <a:pt x="761" y="18034"/>
                </a:moveTo>
                <a:lnTo>
                  <a:pt x="1161034" y="18034"/>
                </a:lnTo>
              </a:path>
            </a:pathLst>
          </a:custGeom>
          <a:ln w="12700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Freeform 102"/>
          <p:cNvSpPr/>
          <p:nvPr/>
        </p:nvSpPr>
        <p:spPr>
          <a:xfrm>
            <a:off x="6864350" y="5607050"/>
            <a:ext cx="82550" cy="82550"/>
          </a:xfrm>
          <a:custGeom>
            <a:avLst/>
            <a:gdLst>
              <a:gd name="connsiteX0" fmla="*/ 18034 w 82550"/>
              <a:gd name="connsiteY0" fmla="*/ 18034 h 82550"/>
              <a:gd name="connsiteX1" fmla="*/ 94234 w 82550"/>
              <a:gd name="connsiteY1" fmla="*/ 56134 h 82550"/>
              <a:gd name="connsiteX2" fmla="*/ 18034 w 82550"/>
              <a:gd name="connsiteY2" fmla="*/ 94234 h 82550"/>
              <a:gd name="connsiteX3" fmla="*/ 18034 w 82550"/>
              <a:gd name="connsiteY3" fmla="*/ 18034 h 8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550" h="82550">
                <a:moveTo>
                  <a:pt x="18034" y="18034"/>
                </a:moveTo>
                <a:lnTo>
                  <a:pt x="94234" y="56134"/>
                </a:lnTo>
                <a:lnTo>
                  <a:pt x="18034" y="94234"/>
                </a:lnTo>
                <a:lnTo>
                  <a:pt x="18034" y="18034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Freeform 103"/>
          <p:cNvSpPr/>
          <p:nvPr/>
        </p:nvSpPr>
        <p:spPr>
          <a:xfrm>
            <a:off x="2482850" y="2127250"/>
            <a:ext cx="234950" cy="984250"/>
          </a:xfrm>
          <a:custGeom>
            <a:avLst/>
            <a:gdLst>
              <a:gd name="connsiteX0" fmla="*/ 239522 w 234950"/>
              <a:gd name="connsiteY0" fmla="*/ 15494 h 984250"/>
              <a:gd name="connsiteX1" fmla="*/ 10922 w 234950"/>
              <a:gd name="connsiteY1" fmla="*/ 501269 h 984250"/>
              <a:gd name="connsiteX2" fmla="*/ 226822 w 234950"/>
              <a:gd name="connsiteY2" fmla="*/ 987044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950" h="984250">
                <a:moveTo>
                  <a:pt x="239522" y="15494"/>
                </a:moveTo>
                <a:cubicBezTo>
                  <a:pt x="125222" y="15494"/>
                  <a:pt x="10922" y="258318"/>
                  <a:pt x="10922" y="501269"/>
                </a:cubicBezTo>
                <a:cubicBezTo>
                  <a:pt x="10922" y="744093"/>
                  <a:pt x="118872" y="987044"/>
                  <a:pt x="226822" y="987044"/>
                </a:cubicBezTo>
              </a:path>
            </a:pathLst>
          </a:custGeom>
          <a:ln w="9144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5" name="Picture 105"/>
          <p:cNvPicPr>
            <a:picLocks noChangeAspect="1"/>
          </p:cNvPicPr>
          <p:nvPr/>
        </p:nvPicPr>
        <p:blipFill>
          <a:blip r:embed="rId3"/>
          <a:srcRect r="6660" b="16618"/>
          <a:stretch>
            <a:fillRect/>
          </a:stretch>
        </p:blipFill>
        <p:spPr>
          <a:xfrm>
            <a:off x="2049780" y="2583181"/>
            <a:ext cx="3684270" cy="3545357"/>
          </a:xfrm>
          <a:prstGeom prst="rect">
            <a:avLst/>
          </a:prstGeom>
        </p:spPr>
      </p:pic>
      <p:sp>
        <p:nvSpPr>
          <p:cNvPr id="4" name="TextBox 105"/>
          <p:cNvSpPr txBox="1"/>
          <p:nvPr/>
        </p:nvSpPr>
        <p:spPr>
          <a:xfrm>
            <a:off x="2072641" y="611759"/>
            <a:ext cx="5725697" cy="14146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Enquête</a:t>
            </a:r>
            <a:r>
              <a:rPr lang="en-US" altLang="zh-CN" sz="3600" b="1" spc="-10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terrain</a:t>
            </a:r>
            <a:r>
              <a:rPr lang="en-US" altLang="zh-CN" sz="3600" b="1" spc="-11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spc="-10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Organisation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13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840738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1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2812670" y="2047621"/>
            <a:ext cx="2756791" cy="41293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329308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indent="99441"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Définition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du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problème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à</a:t>
            </a:r>
            <a:r>
              <a:rPr lang="en-US" altLang="zh-CN" sz="1400" b="1" spc="-6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résoudre</a:t>
            </a:r>
          </a:p>
          <a:p>
            <a:pPr defTabSz="914400">
              <a:lnSpc>
                <a:spcPts val="176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100708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2</a:t>
            </a:r>
          </a:p>
          <a:p>
            <a:pPr indent="1329308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Construction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du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support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et</a:t>
            </a:r>
            <a:r>
              <a:rPr lang="en-US" altLang="zh-CN" sz="1400" b="1" spc="-4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définition</a:t>
            </a:r>
          </a:p>
          <a:p>
            <a:pPr indent="1032129"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du</a:t>
            </a:r>
            <a:r>
              <a:rPr lang="en-US" altLang="zh-CN" sz="1400" b="1" spc="30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panel</a:t>
            </a:r>
          </a:p>
          <a:p>
            <a:pPr defTabSz="914400">
              <a:lnSpc>
                <a:spcPts val="177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100708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3</a:t>
            </a:r>
          </a:p>
          <a:p>
            <a:pPr indent="1329308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indent="460629"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Collecte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de</a:t>
            </a:r>
            <a:r>
              <a:rPr lang="en-US" altLang="zh-CN" sz="1400" b="1" spc="-6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l’information</a:t>
            </a:r>
          </a:p>
          <a:p>
            <a:pPr defTabSz="914400">
              <a:lnSpc>
                <a:spcPts val="16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117980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4</a:t>
            </a:r>
          </a:p>
          <a:p>
            <a:pPr indent="1346580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indent="573913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L’analyse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spc="-15" dirty="0">
                <a:solidFill>
                  <a:srgbClr val="FEFEFE"/>
                </a:solidFill>
                <a:latin typeface="Calibri"/>
                <a:ea typeface="Calibri"/>
              </a:rPr>
              <a:t>des</a:t>
            </a:r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résultats</a:t>
            </a:r>
          </a:p>
          <a:p>
            <a:pPr defTabSz="914400">
              <a:lnSpc>
                <a:spcPts val="168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117980" defTabSz="914400"/>
            <a:r>
              <a:rPr lang="en-US" altLang="zh-CN" sz="1400" b="1" spc="-5" dirty="0">
                <a:solidFill>
                  <a:srgbClr val="FEFEFE"/>
                </a:solidFill>
                <a:latin typeface="Calibri"/>
                <a:ea typeface="Calibri"/>
              </a:rPr>
              <a:t>Étape</a:t>
            </a:r>
            <a:r>
              <a:rPr lang="en-US" altLang="zh-CN" sz="1400" b="1" spc="-3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5</a:t>
            </a:r>
          </a:p>
          <a:p>
            <a:pPr indent="1346580" defTabSz="914400"/>
            <a:r>
              <a:rPr lang="en-US" altLang="zh-CN" sz="1400" b="1" spc="-10" dirty="0">
                <a:solidFill>
                  <a:srgbClr val="FEFEFE"/>
                </a:solidFill>
                <a:latin typeface="Calibri"/>
                <a:ea typeface="Calibri"/>
              </a:rPr>
              <a:t>*</a:t>
            </a:r>
          </a:p>
          <a:p>
            <a:pPr indent="669925" defTabSz="914400"/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La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prise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de</a:t>
            </a:r>
            <a:r>
              <a:rPr lang="en-US" altLang="zh-CN" sz="1400" b="1" spc="-15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dirty="0">
                <a:solidFill>
                  <a:srgbClr val="FEFEFE"/>
                </a:solidFill>
                <a:latin typeface="Calibri"/>
                <a:ea typeface="Calibri"/>
              </a:rPr>
              <a:t>décision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7139304" y="2026411"/>
            <a:ext cx="2920108" cy="3921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Déduction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type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d’enquête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1400" i="1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choix</a:t>
            </a:r>
          </a:p>
          <a:p>
            <a:pPr indent="914400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1400" i="1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méthode.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6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313944" defTabSz="914400"/>
            <a:r>
              <a:rPr lang="en-US" altLang="zh-CN" sz="1400" i="1" spc="20" dirty="0">
                <a:solidFill>
                  <a:srgbClr val="000000"/>
                </a:solidFill>
                <a:latin typeface="Calibri"/>
                <a:ea typeface="Calibri"/>
              </a:rPr>
              <a:t>Nature</a:t>
            </a:r>
            <a:r>
              <a:rPr lang="en-US" altLang="zh-CN" sz="1400" i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0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1400" i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0" dirty="0">
                <a:solidFill>
                  <a:srgbClr val="000000"/>
                </a:solidFill>
                <a:latin typeface="Calibri"/>
                <a:ea typeface="Calibri"/>
              </a:rPr>
              <a:t>forme</a:t>
            </a:r>
            <a:r>
              <a:rPr lang="en-US" altLang="zh-CN" sz="1400" i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5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1400" i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0" dirty="0">
                <a:solidFill>
                  <a:srgbClr val="000000"/>
                </a:solidFill>
                <a:latin typeface="Calibri"/>
                <a:ea typeface="Calibri"/>
              </a:rPr>
              <a:t>découpage</a:t>
            </a:r>
            <a:r>
              <a:rPr lang="en-US" altLang="zh-CN" sz="1400" i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spc="25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</a:p>
          <a:p>
            <a:pPr indent="233172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séquençage.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Où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trouver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panel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995172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Combien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z="14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…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69164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S’organiser,</a:t>
            </a:r>
            <a:r>
              <a:rPr lang="en-US" altLang="zh-CN" sz="1400" i="1" spc="-8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se</a:t>
            </a:r>
            <a:r>
              <a:rPr lang="en-US" altLang="zh-CN" sz="1400" i="1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présenter,</a:t>
            </a:r>
            <a:r>
              <a:rPr lang="en-US" altLang="zh-CN" sz="1400" i="1" spc="-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mener</a:t>
            </a:r>
            <a:r>
              <a:rPr lang="en-US" altLang="zh-CN" sz="1400" i="1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son</a:t>
            </a:r>
          </a:p>
          <a:p>
            <a:pPr indent="1063751" defTabSz="914400"/>
            <a:r>
              <a:rPr lang="en-US" altLang="zh-CN" sz="1400" i="1" spc="-5" dirty="0">
                <a:solidFill>
                  <a:srgbClr val="000000"/>
                </a:solidFill>
                <a:latin typeface="Calibri"/>
                <a:ea typeface="Calibri"/>
              </a:rPr>
              <a:t>entr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etien…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Dépouillement,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obtenir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vue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claire</a:t>
            </a:r>
            <a:r>
              <a:rPr lang="en-US" altLang="zh-CN" sz="1400" i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</a:p>
          <a:p>
            <a:pPr indent="114300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l’ensemble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retours</a:t>
            </a:r>
            <a:r>
              <a:rPr lang="en-US" altLang="zh-CN" sz="1400" i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d’information.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77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26238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Quelles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informations</a:t>
            </a:r>
            <a:r>
              <a:rPr lang="en-US" altLang="zh-CN" sz="1400" i="1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opérationnelles</a:t>
            </a:r>
          </a:p>
          <a:p>
            <a:pPr indent="516635" defTabSz="914400"/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tirer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l’enquête</a:t>
            </a:r>
            <a:r>
              <a:rPr lang="en-US" altLang="zh-CN" sz="14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terrain</a:t>
            </a:r>
            <a:r>
              <a:rPr lang="en-US" altLang="zh-CN" sz="1400" i="1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i="1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37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0"/>
          <p:cNvSpPr/>
          <p:nvPr/>
        </p:nvSpPr>
        <p:spPr>
          <a:xfrm>
            <a:off x="1619250" y="1682750"/>
            <a:ext cx="8896350" cy="374650"/>
          </a:xfrm>
          <a:custGeom>
            <a:avLst/>
            <a:gdLst>
              <a:gd name="connsiteX0" fmla="*/ 12700 w 8896350"/>
              <a:gd name="connsiteY0" fmla="*/ 383286 h 374650"/>
              <a:gd name="connsiteX1" fmla="*/ 8905875 w 8896350"/>
              <a:gd name="connsiteY1" fmla="*/ 383286 h 374650"/>
              <a:gd name="connsiteX2" fmla="*/ 8905875 w 8896350"/>
              <a:gd name="connsiteY2" fmla="*/ 17475 h 374650"/>
              <a:gd name="connsiteX3" fmla="*/ 12700 w 8896350"/>
              <a:gd name="connsiteY3" fmla="*/ 17475 h 374650"/>
              <a:gd name="connsiteX4" fmla="*/ 12700 w 8896350"/>
              <a:gd name="connsiteY4" fmla="*/ 38328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4650">
                <a:moveTo>
                  <a:pt x="12700" y="383286"/>
                </a:moveTo>
                <a:lnTo>
                  <a:pt x="8905875" y="383286"/>
                </a:lnTo>
                <a:lnTo>
                  <a:pt x="8905875" y="17475"/>
                </a:lnTo>
                <a:lnTo>
                  <a:pt x="12700" y="17475"/>
                </a:lnTo>
                <a:lnTo>
                  <a:pt x="12700" y="383286"/>
                </a:lnTo>
                <a:close/>
              </a:path>
            </a:pathLst>
          </a:custGeom>
          <a:solidFill>
            <a:srgbClr val="FE3972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Freeform 111"/>
          <p:cNvSpPr/>
          <p:nvPr/>
        </p:nvSpPr>
        <p:spPr>
          <a:xfrm>
            <a:off x="1619250" y="2051050"/>
            <a:ext cx="4451350" cy="374650"/>
          </a:xfrm>
          <a:custGeom>
            <a:avLst/>
            <a:gdLst>
              <a:gd name="connsiteX0" fmla="*/ 12700 w 4451350"/>
              <a:gd name="connsiteY0" fmla="*/ 380746 h 374650"/>
              <a:gd name="connsiteX1" fmla="*/ 4460113 w 4451350"/>
              <a:gd name="connsiteY1" fmla="*/ 380746 h 374650"/>
              <a:gd name="connsiteX2" fmla="*/ 4460113 w 4451350"/>
              <a:gd name="connsiteY2" fmla="*/ 14935 h 374650"/>
              <a:gd name="connsiteX3" fmla="*/ 12700 w 4451350"/>
              <a:gd name="connsiteY3" fmla="*/ 14935 h 374650"/>
              <a:gd name="connsiteX4" fmla="*/ 12700 w 4451350"/>
              <a:gd name="connsiteY4" fmla="*/ 38074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80746"/>
                </a:moveTo>
                <a:lnTo>
                  <a:pt x="4460113" y="380746"/>
                </a:lnTo>
                <a:lnTo>
                  <a:pt x="4460113" y="14935"/>
                </a:lnTo>
                <a:lnTo>
                  <a:pt x="12700" y="14935"/>
                </a:lnTo>
                <a:lnTo>
                  <a:pt x="12700" y="380746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Freeform 112"/>
          <p:cNvSpPr/>
          <p:nvPr/>
        </p:nvSpPr>
        <p:spPr>
          <a:xfrm>
            <a:off x="6064250" y="2051050"/>
            <a:ext cx="4451350" cy="374650"/>
          </a:xfrm>
          <a:custGeom>
            <a:avLst/>
            <a:gdLst>
              <a:gd name="connsiteX0" fmla="*/ 15113 w 4451350"/>
              <a:gd name="connsiteY0" fmla="*/ 380746 h 374650"/>
              <a:gd name="connsiteX1" fmla="*/ 4460875 w 4451350"/>
              <a:gd name="connsiteY1" fmla="*/ 380746 h 374650"/>
              <a:gd name="connsiteX2" fmla="*/ 4460875 w 4451350"/>
              <a:gd name="connsiteY2" fmla="*/ 14935 h 374650"/>
              <a:gd name="connsiteX3" fmla="*/ 15113 w 4451350"/>
              <a:gd name="connsiteY3" fmla="*/ 14935 h 374650"/>
              <a:gd name="connsiteX4" fmla="*/ 15113 w 4451350"/>
              <a:gd name="connsiteY4" fmla="*/ 380746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80746"/>
                </a:moveTo>
                <a:lnTo>
                  <a:pt x="4460875" y="380746"/>
                </a:lnTo>
                <a:lnTo>
                  <a:pt x="4460875" y="14935"/>
                </a:lnTo>
                <a:lnTo>
                  <a:pt x="15113" y="14935"/>
                </a:lnTo>
                <a:lnTo>
                  <a:pt x="15113" y="380746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Freeform 113"/>
          <p:cNvSpPr/>
          <p:nvPr/>
        </p:nvSpPr>
        <p:spPr>
          <a:xfrm>
            <a:off x="1619250" y="2419350"/>
            <a:ext cx="4451350" cy="374650"/>
          </a:xfrm>
          <a:custGeom>
            <a:avLst/>
            <a:gdLst>
              <a:gd name="connsiteX0" fmla="*/ 12700 w 4451350"/>
              <a:gd name="connsiteY0" fmla="*/ 378333 h 374650"/>
              <a:gd name="connsiteX1" fmla="*/ 4460113 w 4451350"/>
              <a:gd name="connsiteY1" fmla="*/ 378333 h 374650"/>
              <a:gd name="connsiteX2" fmla="*/ 4460113 w 4451350"/>
              <a:gd name="connsiteY2" fmla="*/ 12522 h 374650"/>
              <a:gd name="connsiteX3" fmla="*/ 12700 w 4451350"/>
              <a:gd name="connsiteY3" fmla="*/ 12522 h 374650"/>
              <a:gd name="connsiteX4" fmla="*/ 12700 w 4451350"/>
              <a:gd name="connsiteY4" fmla="*/ 378333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78333"/>
                </a:moveTo>
                <a:lnTo>
                  <a:pt x="4460113" y="378333"/>
                </a:lnTo>
                <a:lnTo>
                  <a:pt x="4460113" y="12522"/>
                </a:lnTo>
                <a:lnTo>
                  <a:pt x="12700" y="12522"/>
                </a:lnTo>
                <a:lnTo>
                  <a:pt x="12700" y="378333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Freeform 114"/>
          <p:cNvSpPr/>
          <p:nvPr/>
        </p:nvSpPr>
        <p:spPr>
          <a:xfrm>
            <a:off x="6064250" y="2419350"/>
            <a:ext cx="4451350" cy="374650"/>
          </a:xfrm>
          <a:custGeom>
            <a:avLst/>
            <a:gdLst>
              <a:gd name="connsiteX0" fmla="*/ 15113 w 4451350"/>
              <a:gd name="connsiteY0" fmla="*/ 378333 h 374650"/>
              <a:gd name="connsiteX1" fmla="*/ 4460875 w 4451350"/>
              <a:gd name="connsiteY1" fmla="*/ 378333 h 374650"/>
              <a:gd name="connsiteX2" fmla="*/ 4460875 w 4451350"/>
              <a:gd name="connsiteY2" fmla="*/ 12522 h 374650"/>
              <a:gd name="connsiteX3" fmla="*/ 15113 w 4451350"/>
              <a:gd name="connsiteY3" fmla="*/ 12522 h 374650"/>
              <a:gd name="connsiteX4" fmla="*/ 15113 w 4451350"/>
              <a:gd name="connsiteY4" fmla="*/ 378333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78333"/>
                </a:moveTo>
                <a:lnTo>
                  <a:pt x="4460875" y="378333"/>
                </a:lnTo>
                <a:lnTo>
                  <a:pt x="4460875" y="12522"/>
                </a:lnTo>
                <a:lnTo>
                  <a:pt x="15113" y="12522"/>
                </a:lnTo>
                <a:lnTo>
                  <a:pt x="15113" y="378333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Freeform 115"/>
          <p:cNvSpPr/>
          <p:nvPr/>
        </p:nvSpPr>
        <p:spPr>
          <a:xfrm>
            <a:off x="1619250" y="2787650"/>
            <a:ext cx="8896350" cy="374650"/>
          </a:xfrm>
          <a:custGeom>
            <a:avLst/>
            <a:gdLst>
              <a:gd name="connsiteX0" fmla="*/ 12700 w 8896350"/>
              <a:gd name="connsiteY0" fmla="*/ 375793 h 374650"/>
              <a:gd name="connsiteX1" fmla="*/ 8905875 w 8896350"/>
              <a:gd name="connsiteY1" fmla="*/ 375793 h 374650"/>
              <a:gd name="connsiteX2" fmla="*/ 8905875 w 8896350"/>
              <a:gd name="connsiteY2" fmla="*/ 9982 h 374650"/>
              <a:gd name="connsiteX3" fmla="*/ 12700 w 8896350"/>
              <a:gd name="connsiteY3" fmla="*/ 9982 h 374650"/>
              <a:gd name="connsiteX4" fmla="*/ 12700 w 8896350"/>
              <a:gd name="connsiteY4" fmla="*/ 375793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4650">
                <a:moveTo>
                  <a:pt x="12700" y="375793"/>
                </a:moveTo>
                <a:lnTo>
                  <a:pt x="8905875" y="375793"/>
                </a:lnTo>
                <a:lnTo>
                  <a:pt x="8905875" y="9982"/>
                </a:lnTo>
                <a:lnTo>
                  <a:pt x="12700" y="9982"/>
                </a:lnTo>
                <a:lnTo>
                  <a:pt x="12700" y="375793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Freeform 116"/>
          <p:cNvSpPr/>
          <p:nvPr/>
        </p:nvSpPr>
        <p:spPr>
          <a:xfrm>
            <a:off x="1619250" y="3155950"/>
            <a:ext cx="4451350" cy="361950"/>
          </a:xfrm>
          <a:custGeom>
            <a:avLst/>
            <a:gdLst>
              <a:gd name="connsiteX0" fmla="*/ 12700 w 4451350"/>
              <a:gd name="connsiteY0" fmla="*/ 373253 h 361950"/>
              <a:gd name="connsiteX1" fmla="*/ 4460113 w 4451350"/>
              <a:gd name="connsiteY1" fmla="*/ 373253 h 361950"/>
              <a:gd name="connsiteX2" fmla="*/ 4460113 w 4451350"/>
              <a:gd name="connsiteY2" fmla="*/ 7442 h 361950"/>
              <a:gd name="connsiteX3" fmla="*/ 12700 w 4451350"/>
              <a:gd name="connsiteY3" fmla="*/ 7442 h 361950"/>
              <a:gd name="connsiteX4" fmla="*/ 12700 w 4451350"/>
              <a:gd name="connsiteY4" fmla="*/ 373253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61950">
                <a:moveTo>
                  <a:pt x="12700" y="373253"/>
                </a:moveTo>
                <a:lnTo>
                  <a:pt x="4460113" y="373253"/>
                </a:lnTo>
                <a:lnTo>
                  <a:pt x="4460113" y="7442"/>
                </a:lnTo>
                <a:lnTo>
                  <a:pt x="12700" y="7442"/>
                </a:lnTo>
                <a:lnTo>
                  <a:pt x="12700" y="373253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Freeform 117"/>
          <p:cNvSpPr/>
          <p:nvPr/>
        </p:nvSpPr>
        <p:spPr>
          <a:xfrm>
            <a:off x="6064250" y="3155950"/>
            <a:ext cx="4451350" cy="361950"/>
          </a:xfrm>
          <a:custGeom>
            <a:avLst/>
            <a:gdLst>
              <a:gd name="connsiteX0" fmla="*/ 15113 w 4451350"/>
              <a:gd name="connsiteY0" fmla="*/ 373253 h 361950"/>
              <a:gd name="connsiteX1" fmla="*/ 4460875 w 4451350"/>
              <a:gd name="connsiteY1" fmla="*/ 373253 h 361950"/>
              <a:gd name="connsiteX2" fmla="*/ 4460875 w 4451350"/>
              <a:gd name="connsiteY2" fmla="*/ 7442 h 361950"/>
              <a:gd name="connsiteX3" fmla="*/ 15113 w 4451350"/>
              <a:gd name="connsiteY3" fmla="*/ 7442 h 361950"/>
              <a:gd name="connsiteX4" fmla="*/ 15113 w 4451350"/>
              <a:gd name="connsiteY4" fmla="*/ 373253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61950">
                <a:moveTo>
                  <a:pt x="15113" y="373253"/>
                </a:moveTo>
                <a:lnTo>
                  <a:pt x="4460875" y="373253"/>
                </a:lnTo>
                <a:lnTo>
                  <a:pt x="4460875" y="7442"/>
                </a:lnTo>
                <a:lnTo>
                  <a:pt x="15113" y="7442"/>
                </a:lnTo>
                <a:lnTo>
                  <a:pt x="15113" y="373253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Freeform 118"/>
          <p:cNvSpPr/>
          <p:nvPr/>
        </p:nvSpPr>
        <p:spPr>
          <a:xfrm>
            <a:off x="1619250" y="3511550"/>
            <a:ext cx="4451350" cy="374650"/>
          </a:xfrm>
          <a:custGeom>
            <a:avLst/>
            <a:gdLst>
              <a:gd name="connsiteX0" fmla="*/ 12700 w 4451350"/>
              <a:gd name="connsiteY0" fmla="*/ 383540 h 374650"/>
              <a:gd name="connsiteX1" fmla="*/ 4460113 w 4451350"/>
              <a:gd name="connsiteY1" fmla="*/ 383540 h 374650"/>
              <a:gd name="connsiteX2" fmla="*/ 4460113 w 4451350"/>
              <a:gd name="connsiteY2" fmla="*/ 17729 h 374650"/>
              <a:gd name="connsiteX3" fmla="*/ 12700 w 4451350"/>
              <a:gd name="connsiteY3" fmla="*/ 17729 h 374650"/>
              <a:gd name="connsiteX4" fmla="*/ 12700 w 4451350"/>
              <a:gd name="connsiteY4" fmla="*/ 38354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83540"/>
                </a:moveTo>
                <a:lnTo>
                  <a:pt x="4460113" y="383540"/>
                </a:lnTo>
                <a:lnTo>
                  <a:pt x="4460113" y="17729"/>
                </a:lnTo>
                <a:lnTo>
                  <a:pt x="12700" y="17729"/>
                </a:lnTo>
                <a:lnTo>
                  <a:pt x="12700" y="383540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Freeform 119"/>
          <p:cNvSpPr/>
          <p:nvPr/>
        </p:nvSpPr>
        <p:spPr>
          <a:xfrm>
            <a:off x="6064250" y="3511550"/>
            <a:ext cx="4451350" cy="374650"/>
          </a:xfrm>
          <a:custGeom>
            <a:avLst/>
            <a:gdLst>
              <a:gd name="connsiteX0" fmla="*/ 15113 w 4451350"/>
              <a:gd name="connsiteY0" fmla="*/ 383540 h 374650"/>
              <a:gd name="connsiteX1" fmla="*/ 4460875 w 4451350"/>
              <a:gd name="connsiteY1" fmla="*/ 383540 h 374650"/>
              <a:gd name="connsiteX2" fmla="*/ 4460875 w 4451350"/>
              <a:gd name="connsiteY2" fmla="*/ 17729 h 374650"/>
              <a:gd name="connsiteX3" fmla="*/ 15113 w 4451350"/>
              <a:gd name="connsiteY3" fmla="*/ 17729 h 374650"/>
              <a:gd name="connsiteX4" fmla="*/ 15113 w 4451350"/>
              <a:gd name="connsiteY4" fmla="*/ 38354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83540"/>
                </a:moveTo>
                <a:lnTo>
                  <a:pt x="4460875" y="383540"/>
                </a:lnTo>
                <a:lnTo>
                  <a:pt x="4460875" y="17729"/>
                </a:lnTo>
                <a:lnTo>
                  <a:pt x="15113" y="17729"/>
                </a:lnTo>
                <a:lnTo>
                  <a:pt x="15113" y="383540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Freeform 120"/>
          <p:cNvSpPr/>
          <p:nvPr/>
        </p:nvSpPr>
        <p:spPr>
          <a:xfrm>
            <a:off x="1619250" y="3879850"/>
            <a:ext cx="4451350" cy="374650"/>
          </a:xfrm>
          <a:custGeom>
            <a:avLst/>
            <a:gdLst>
              <a:gd name="connsiteX0" fmla="*/ 12700 w 4451350"/>
              <a:gd name="connsiteY0" fmla="*/ 381000 h 374650"/>
              <a:gd name="connsiteX1" fmla="*/ 4460113 w 4451350"/>
              <a:gd name="connsiteY1" fmla="*/ 381000 h 374650"/>
              <a:gd name="connsiteX2" fmla="*/ 4460113 w 4451350"/>
              <a:gd name="connsiteY2" fmla="*/ 15189 h 374650"/>
              <a:gd name="connsiteX3" fmla="*/ 12700 w 4451350"/>
              <a:gd name="connsiteY3" fmla="*/ 15189 h 374650"/>
              <a:gd name="connsiteX4" fmla="*/ 12700 w 4451350"/>
              <a:gd name="connsiteY4" fmla="*/ 38100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81000"/>
                </a:moveTo>
                <a:lnTo>
                  <a:pt x="4460113" y="381000"/>
                </a:lnTo>
                <a:lnTo>
                  <a:pt x="4460113" y="15189"/>
                </a:lnTo>
                <a:lnTo>
                  <a:pt x="12700" y="15189"/>
                </a:lnTo>
                <a:lnTo>
                  <a:pt x="12700" y="381000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Freeform 121"/>
          <p:cNvSpPr/>
          <p:nvPr/>
        </p:nvSpPr>
        <p:spPr>
          <a:xfrm>
            <a:off x="6064250" y="3879850"/>
            <a:ext cx="4451350" cy="374650"/>
          </a:xfrm>
          <a:custGeom>
            <a:avLst/>
            <a:gdLst>
              <a:gd name="connsiteX0" fmla="*/ 15113 w 4451350"/>
              <a:gd name="connsiteY0" fmla="*/ 381000 h 374650"/>
              <a:gd name="connsiteX1" fmla="*/ 4460875 w 4451350"/>
              <a:gd name="connsiteY1" fmla="*/ 381000 h 374650"/>
              <a:gd name="connsiteX2" fmla="*/ 4460875 w 4451350"/>
              <a:gd name="connsiteY2" fmla="*/ 15189 h 374650"/>
              <a:gd name="connsiteX3" fmla="*/ 15113 w 4451350"/>
              <a:gd name="connsiteY3" fmla="*/ 15189 h 374650"/>
              <a:gd name="connsiteX4" fmla="*/ 15113 w 4451350"/>
              <a:gd name="connsiteY4" fmla="*/ 38100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81000"/>
                </a:moveTo>
                <a:lnTo>
                  <a:pt x="4460875" y="381000"/>
                </a:lnTo>
                <a:lnTo>
                  <a:pt x="4460875" y="15189"/>
                </a:lnTo>
                <a:lnTo>
                  <a:pt x="15113" y="15189"/>
                </a:lnTo>
                <a:lnTo>
                  <a:pt x="15113" y="381000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Freeform 122"/>
          <p:cNvSpPr/>
          <p:nvPr/>
        </p:nvSpPr>
        <p:spPr>
          <a:xfrm>
            <a:off x="1619250" y="4248150"/>
            <a:ext cx="8896350" cy="374650"/>
          </a:xfrm>
          <a:custGeom>
            <a:avLst/>
            <a:gdLst>
              <a:gd name="connsiteX0" fmla="*/ 12700 w 8896350"/>
              <a:gd name="connsiteY0" fmla="*/ 378587 h 374650"/>
              <a:gd name="connsiteX1" fmla="*/ 8905875 w 8896350"/>
              <a:gd name="connsiteY1" fmla="*/ 378587 h 374650"/>
              <a:gd name="connsiteX2" fmla="*/ 8905875 w 8896350"/>
              <a:gd name="connsiteY2" fmla="*/ 12776 h 374650"/>
              <a:gd name="connsiteX3" fmla="*/ 12700 w 8896350"/>
              <a:gd name="connsiteY3" fmla="*/ 12776 h 374650"/>
              <a:gd name="connsiteX4" fmla="*/ 12700 w 8896350"/>
              <a:gd name="connsiteY4" fmla="*/ 378587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74650">
                <a:moveTo>
                  <a:pt x="12700" y="378587"/>
                </a:moveTo>
                <a:lnTo>
                  <a:pt x="8905875" y="378587"/>
                </a:lnTo>
                <a:lnTo>
                  <a:pt x="8905875" y="12776"/>
                </a:lnTo>
                <a:lnTo>
                  <a:pt x="12700" y="12776"/>
                </a:lnTo>
                <a:lnTo>
                  <a:pt x="12700" y="378587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Freeform 123"/>
          <p:cNvSpPr/>
          <p:nvPr/>
        </p:nvSpPr>
        <p:spPr>
          <a:xfrm>
            <a:off x="1619250" y="4616450"/>
            <a:ext cx="4451350" cy="374650"/>
          </a:xfrm>
          <a:custGeom>
            <a:avLst/>
            <a:gdLst>
              <a:gd name="connsiteX0" fmla="*/ 12700 w 4451350"/>
              <a:gd name="connsiteY0" fmla="*/ 376047 h 374650"/>
              <a:gd name="connsiteX1" fmla="*/ 4460113 w 4451350"/>
              <a:gd name="connsiteY1" fmla="*/ 376047 h 374650"/>
              <a:gd name="connsiteX2" fmla="*/ 4460113 w 4451350"/>
              <a:gd name="connsiteY2" fmla="*/ 10236 h 374650"/>
              <a:gd name="connsiteX3" fmla="*/ 12700 w 4451350"/>
              <a:gd name="connsiteY3" fmla="*/ 10236 h 374650"/>
              <a:gd name="connsiteX4" fmla="*/ 12700 w 4451350"/>
              <a:gd name="connsiteY4" fmla="*/ 376047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2700" y="376047"/>
                </a:moveTo>
                <a:lnTo>
                  <a:pt x="4460113" y="376047"/>
                </a:lnTo>
                <a:lnTo>
                  <a:pt x="4460113" y="10236"/>
                </a:lnTo>
                <a:lnTo>
                  <a:pt x="12700" y="10236"/>
                </a:lnTo>
                <a:lnTo>
                  <a:pt x="12700" y="37604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Freeform 124"/>
          <p:cNvSpPr/>
          <p:nvPr/>
        </p:nvSpPr>
        <p:spPr>
          <a:xfrm>
            <a:off x="6064250" y="4616450"/>
            <a:ext cx="4451350" cy="374650"/>
          </a:xfrm>
          <a:custGeom>
            <a:avLst/>
            <a:gdLst>
              <a:gd name="connsiteX0" fmla="*/ 15113 w 4451350"/>
              <a:gd name="connsiteY0" fmla="*/ 376047 h 374650"/>
              <a:gd name="connsiteX1" fmla="*/ 4460875 w 4451350"/>
              <a:gd name="connsiteY1" fmla="*/ 376047 h 374650"/>
              <a:gd name="connsiteX2" fmla="*/ 4460875 w 4451350"/>
              <a:gd name="connsiteY2" fmla="*/ 10236 h 374650"/>
              <a:gd name="connsiteX3" fmla="*/ 15113 w 4451350"/>
              <a:gd name="connsiteY3" fmla="*/ 10236 h 374650"/>
              <a:gd name="connsiteX4" fmla="*/ 15113 w 4451350"/>
              <a:gd name="connsiteY4" fmla="*/ 376047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374650">
                <a:moveTo>
                  <a:pt x="15113" y="376047"/>
                </a:moveTo>
                <a:lnTo>
                  <a:pt x="4460875" y="376047"/>
                </a:lnTo>
                <a:lnTo>
                  <a:pt x="4460875" y="10236"/>
                </a:lnTo>
                <a:lnTo>
                  <a:pt x="15113" y="10236"/>
                </a:lnTo>
                <a:lnTo>
                  <a:pt x="15113" y="37604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Freeform 125"/>
          <p:cNvSpPr/>
          <p:nvPr/>
        </p:nvSpPr>
        <p:spPr>
          <a:xfrm>
            <a:off x="1619250" y="4984750"/>
            <a:ext cx="8896350" cy="361950"/>
          </a:xfrm>
          <a:custGeom>
            <a:avLst/>
            <a:gdLst>
              <a:gd name="connsiteX0" fmla="*/ 12700 w 8896350"/>
              <a:gd name="connsiteY0" fmla="*/ 373507 h 361950"/>
              <a:gd name="connsiteX1" fmla="*/ 8905875 w 8896350"/>
              <a:gd name="connsiteY1" fmla="*/ 373507 h 361950"/>
              <a:gd name="connsiteX2" fmla="*/ 8905875 w 8896350"/>
              <a:gd name="connsiteY2" fmla="*/ 7696 h 361950"/>
              <a:gd name="connsiteX3" fmla="*/ 12700 w 8896350"/>
              <a:gd name="connsiteY3" fmla="*/ 7696 h 361950"/>
              <a:gd name="connsiteX4" fmla="*/ 12700 w 8896350"/>
              <a:gd name="connsiteY4" fmla="*/ 373507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96350" h="361950">
                <a:moveTo>
                  <a:pt x="12700" y="373507"/>
                </a:moveTo>
                <a:lnTo>
                  <a:pt x="8905875" y="373507"/>
                </a:lnTo>
                <a:lnTo>
                  <a:pt x="8905875" y="7696"/>
                </a:lnTo>
                <a:lnTo>
                  <a:pt x="12700" y="7696"/>
                </a:lnTo>
                <a:lnTo>
                  <a:pt x="12700" y="373507"/>
                </a:lnTo>
                <a:close/>
              </a:path>
            </a:pathLst>
          </a:custGeom>
          <a:solidFill>
            <a:srgbClr val="D8D8D8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Freeform 126"/>
          <p:cNvSpPr/>
          <p:nvPr/>
        </p:nvSpPr>
        <p:spPr>
          <a:xfrm>
            <a:off x="1619250" y="5340350"/>
            <a:ext cx="4451350" cy="412750"/>
          </a:xfrm>
          <a:custGeom>
            <a:avLst/>
            <a:gdLst>
              <a:gd name="connsiteX0" fmla="*/ 12700 w 4451350"/>
              <a:gd name="connsiteY0" fmla="*/ 414337 h 412750"/>
              <a:gd name="connsiteX1" fmla="*/ 4460113 w 4451350"/>
              <a:gd name="connsiteY1" fmla="*/ 414337 h 412750"/>
              <a:gd name="connsiteX2" fmla="*/ 4460113 w 4451350"/>
              <a:gd name="connsiteY2" fmla="*/ 17932 h 412750"/>
              <a:gd name="connsiteX3" fmla="*/ 12700 w 4451350"/>
              <a:gd name="connsiteY3" fmla="*/ 17932 h 412750"/>
              <a:gd name="connsiteX4" fmla="*/ 12700 w 4451350"/>
              <a:gd name="connsiteY4" fmla="*/ 414337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412750">
                <a:moveTo>
                  <a:pt x="12700" y="414337"/>
                </a:moveTo>
                <a:lnTo>
                  <a:pt x="4460113" y="414337"/>
                </a:lnTo>
                <a:lnTo>
                  <a:pt x="4460113" y="17932"/>
                </a:lnTo>
                <a:lnTo>
                  <a:pt x="12700" y="17932"/>
                </a:lnTo>
                <a:lnTo>
                  <a:pt x="12700" y="41433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Freeform 127"/>
          <p:cNvSpPr/>
          <p:nvPr/>
        </p:nvSpPr>
        <p:spPr>
          <a:xfrm>
            <a:off x="6064250" y="5340350"/>
            <a:ext cx="4451350" cy="412750"/>
          </a:xfrm>
          <a:custGeom>
            <a:avLst/>
            <a:gdLst>
              <a:gd name="connsiteX0" fmla="*/ 15113 w 4451350"/>
              <a:gd name="connsiteY0" fmla="*/ 414337 h 412750"/>
              <a:gd name="connsiteX1" fmla="*/ 4460875 w 4451350"/>
              <a:gd name="connsiteY1" fmla="*/ 414337 h 412750"/>
              <a:gd name="connsiteX2" fmla="*/ 4460875 w 4451350"/>
              <a:gd name="connsiteY2" fmla="*/ 17932 h 412750"/>
              <a:gd name="connsiteX3" fmla="*/ 15113 w 4451350"/>
              <a:gd name="connsiteY3" fmla="*/ 17932 h 412750"/>
              <a:gd name="connsiteX4" fmla="*/ 15113 w 4451350"/>
              <a:gd name="connsiteY4" fmla="*/ 414337 h 41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1350" h="412750">
                <a:moveTo>
                  <a:pt x="15113" y="414337"/>
                </a:moveTo>
                <a:lnTo>
                  <a:pt x="4460875" y="414337"/>
                </a:lnTo>
                <a:lnTo>
                  <a:pt x="4460875" y="17932"/>
                </a:lnTo>
                <a:lnTo>
                  <a:pt x="15113" y="17932"/>
                </a:lnTo>
                <a:lnTo>
                  <a:pt x="15113" y="414337"/>
                </a:lnTo>
                <a:close/>
              </a:path>
            </a:pathLst>
          </a:custGeom>
          <a:solidFill>
            <a:srgbClr val="F0F0F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Freeform 128"/>
          <p:cNvSpPr/>
          <p:nvPr/>
        </p:nvSpPr>
        <p:spPr>
          <a:xfrm>
            <a:off x="1962150" y="3130550"/>
            <a:ext cx="3295650" cy="1479550"/>
          </a:xfrm>
          <a:custGeom>
            <a:avLst/>
            <a:gdLst>
              <a:gd name="connsiteX0" fmla="*/ 16763 w 3295650"/>
              <a:gd name="connsiteY0" fmla="*/ 1487932 h 1479550"/>
              <a:gd name="connsiteX1" fmla="*/ 3304032 w 3295650"/>
              <a:gd name="connsiteY1" fmla="*/ 1487932 h 1479550"/>
              <a:gd name="connsiteX2" fmla="*/ 3304032 w 3295650"/>
              <a:gd name="connsiteY2" fmla="*/ 11176 h 1479550"/>
              <a:gd name="connsiteX3" fmla="*/ 16763 w 3295650"/>
              <a:gd name="connsiteY3" fmla="*/ 11176 h 1479550"/>
              <a:gd name="connsiteX4" fmla="*/ 16763 w 3295650"/>
              <a:gd name="connsiteY4" fmla="*/ 1487932 h 147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5650" h="1479550">
                <a:moveTo>
                  <a:pt x="16763" y="1487932"/>
                </a:moveTo>
                <a:lnTo>
                  <a:pt x="3304032" y="1487932"/>
                </a:lnTo>
                <a:lnTo>
                  <a:pt x="3304032" y="11176"/>
                </a:lnTo>
                <a:lnTo>
                  <a:pt x="16763" y="11176"/>
                </a:lnTo>
                <a:lnTo>
                  <a:pt x="16763" y="148793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Freeform 129"/>
          <p:cNvSpPr/>
          <p:nvPr/>
        </p:nvSpPr>
        <p:spPr>
          <a:xfrm>
            <a:off x="1954022" y="3122423"/>
            <a:ext cx="3303778" cy="1487677"/>
          </a:xfrm>
          <a:custGeom>
            <a:avLst/>
            <a:gdLst>
              <a:gd name="connsiteX0" fmla="*/ 24891 w 3303778"/>
              <a:gd name="connsiteY0" fmla="*/ 1496060 h 1487677"/>
              <a:gd name="connsiteX1" fmla="*/ 3312159 w 3303778"/>
              <a:gd name="connsiteY1" fmla="*/ 1496060 h 1487677"/>
              <a:gd name="connsiteX2" fmla="*/ 3312159 w 3303778"/>
              <a:gd name="connsiteY2" fmla="*/ 19304 h 1487677"/>
              <a:gd name="connsiteX3" fmla="*/ 24891 w 3303778"/>
              <a:gd name="connsiteY3" fmla="*/ 19304 h 1487677"/>
              <a:gd name="connsiteX4" fmla="*/ 24891 w 3303778"/>
              <a:gd name="connsiteY4" fmla="*/ 1496060 h 148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3778" h="1487677">
                <a:moveTo>
                  <a:pt x="24891" y="1496060"/>
                </a:moveTo>
                <a:lnTo>
                  <a:pt x="3312159" y="1496060"/>
                </a:lnTo>
                <a:lnTo>
                  <a:pt x="3312159" y="19304"/>
                </a:lnTo>
                <a:lnTo>
                  <a:pt x="24891" y="19304"/>
                </a:lnTo>
                <a:lnTo>
                  <a:pt x="24891" y="149606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8955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Freeform 130"/>
          <p:cNvSpPr/>
          <p:nvPr/>
        </p:nvSpPr>
        <p:spPr>
          <a:xfrm>
            <a:off x="6653022" y="3211323"/>
            <a:ext cx="2605277" cy="941577"/>
          </a:xfrm>
          <a:custGeom>
            <a:avLst/>
            <a:gdLst>
              <a:gd name="connsiteX0" fmla="*/ 19812 w 2605277"/>
              <a:gd name="connsiteY0" fmla="*/ 946912 h 941577"/>
              <a:gd name="connsiteX1" fmla="*/ 2612136 w 2605277"/>
              <a:gd name="connsiteY1" fmla="*/ 946912 h 941577"/>
              <a:gd name="connsiteX2" fmla="*/ 2612136 w 2605277"/>
              <a:gd name="connsiteY2" fmla="*/ 24892 h 941577"/>
              <a:gd name="connsiteX3" fmla="*/ 19812 w 2605277"/>
              <a:gd name="connsiteY3" fmla="*/ 24892 h 941577"/>
              <a:gd name="connsiteX4" fmla="*/ 19812 w 2605277"/>
              <a:gd name="connsiteY4" fmla="*/ 946912 h 94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5277" h="941577">
                <a:moveTo>
                  <a:pt x="19812" y="946912"/>
                </a:moveTo>
                <a:lnTo>
                  <a:pt x="2612136" y="946912"/>
                </a:lnTo>
                <a:lnTo>
                  <a:pt x="2612136" y="24892"/>
                </a:lnTo>
                <a:lnTo>
                  <a:pt x="19812" y="24892"/>
                </a:lnTo>
                <a:lnTo>
                  <a:pt x="19812" y="946912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Freeform 131"/>
          <p:cNvSpPr/>
          <p:nvPr/>
        </p:nvSpPr>
        <p:spPr>
          <a:xfrm>
            <a:off x="6653022" y="3211323"/>
            <a:ext cx="2605277" cy="941577"/>
          </a:xfrm>
          <a:custGeom>
            <a:avLst/>
            <a:gdLst>
              <a:gd name="connsiteX0" fmla="*/ 19812 w 2605277"/>
              <a:gd name="connsiteY0" fmla="*/ 946912 h 941577"/>
              <a:gd name="connsiteX1" fmla="*/ 2612136 w 2605277"/>
              <a:gd name="connsiteY1" fmla="*/ 946912 h 941577"/>
              <a:gd name="connsiteX2" fmla="*/ 2612136 w 2605277"/>
              <a:gd name="connsiteY2" fmla="*/ 24892 h 941577"/>
              <a:gd name="connsiteX3" fmla="*/ 19812 w 2605277"/>
              <a:gd name="connsiteY3" fmla="*/ 24892 h 941577"/>
              <a:gd name="connsiteX4" fmla="*/ 19812 w 2605277"/>
              <a:gd name="connsiteY4" fmla="*/ 946912 h 941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5277" h="941577">
                <a:moveTo>
                  <a:pt x="19812" y="946912"/>
                </a:moveTo>
                <a:lnTo>
                  <a:pt x="2612136" y="946912"/>
                </a:lnTo>
                <a:lnTo>
                  <a:pt x="2612136" y="24892"/>
                </a:lnTo>
                <a:lnTo>
                  <a:pt x="19812" y="24892"/>
                </a:lnTo>
                <a:lnTo>
                  <a:pt x="19812" y="94691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8955">
            <a:solidFill>
              <a:srgbClr val="FE3972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TextBox 132"/>
          <p:cNvSpPr txBox="1"/>
          <p:nvPr/>
        </p:nvSpPr>
        <p:spPr>
          <a:xfrm>
            <a:off x="2072641" y="585470"/>
            <a:ext cx="6354635" cy="14696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Enquête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terrain:</a:t>
            </a:r>
            <a:r>
              <a:rPr lang="en-US" altLang="zh-CN" sz="4000" b="1" spc="-209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Organisation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3115944" defTabSz="914400"/>
            <a:r>
              <a:rPr lang="en-US" altLang="zh-CN" b="1" dirty="0">
                <a:solidFill>
                  <a:srgbClr val="FEFEFE"/>
                </a:solidFill>
                <a:latin typeface="Calibri"/>
                <a:ea typeface="Calibri"/>
              </a:rPr>
              <a:t>2</a:t>
            </a:r>
            <a:r>
              <a:rPr lang="en-US" altLang="zh-CN" b="1" spc="-85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FEFEFE"/>
                </a:solidFill>
                <a:latin typeface="Calibri"/>
                <a:ea typeface="Calibri"/>
              </a:rPr>
              <a:t>types</a:t>
            </a:r>
            <a:r>
              <a:rPr lang="en-US" altLang="zh-CN" b="1" spc="-9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FEFEFE"/>
                </a:solidFill>
                <a:latin typeface="Calibri"/>
                <a:ea typeface="Calibri"/>
              </a:rPr>
              <a:t>d’enquêtes</a:t>
            </a:r>
          </a:p>
        </p:txBody>
      </p:sp>
      <p:sp>
        <p:nvSpPr>
          <p:cNvPr id="133" name="TextBox 133"/>
          <p:cNvSpPr txBox="1"/>
          <p:nvPr/>
        </p:nvSpPr>
        <p:spPr>
          <a:xfrm>
            <a:off x="2958339" y="2131313"/>
            <a:ext cx="644132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374896" algn="l"/>
              </a:tabLst>
            </a:pP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Etudes</a:t>
            </a:r>
            <a:r>
              <a:rPr lang="en-US" altLang="zh-CN" b="1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qualitatives	</a:t>
            </a:r>
            <a:r>
              <a:rPr lang="en-US" altLang="zh-CN" b="1" spc="-5" dirty="0">
                <a:solidFill>
                  <a:srgbClr val="000000"/>
                </a:solidFill>
                <a:latin typeface="Calibri"/>
                <a:ea typeface="Calibri"/>
              </a:rPr>
              <a:t>Etudes</a:t>
            </a:r>
            <a:r>
              <a:rPr lang="en-US" altLang="zh-CN" b="1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spc="-5" dirty="0">
                <a:solidFill>
                  <a:srgbClr val="000000"/>
                </a:solidFill>
                <a:latin typeface="Calibri"/>
                <a:ea typeface="Calibri"/>
              </a:rPr>
              <a:t>quantitatives</a:t>
            </a:r>
          </a:p>
        </p:txBody>
      </p:sp>
      <p:sp>
        <p:nvSpPr>
          <p:cNvPr id="134" name="TextBox 134"/>
          <p:cNvSpPr txBox="1"/>
          <p:nvPr/>
        </p:nvSpPr>
        <p:spPr>
          <a:xfrm>
            <a:off x="1723340" y="2496997"/>
            <a:ext cx="253373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Petit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nombre</a:t>
            </a:r>
            <a:r>
              <a:rPr lang="en-US" altLang="zh-CN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d’interviews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5354702" y="2496998"/>
            <a:ext cx="3375011" cy="6404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816864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Grand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nombre</a:t>
            </a:r>
            <a:r>
              <a:rPr lang="en-US" altLang="zh-CN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d’interviews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Sous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forme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1723340" y="3166872"/>
            <a:ext cx="3428583" cy="2760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Réu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nion</a:t>
            </a:r>
          </a:p>
          <a:p>
            <a:pPr indent="346252" defTabSz="914400">
              <a:lnSpc>
                <a:spcPct val="68750"/>
              </a:lnSpc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Découvrir,</a:t>
            </a:r>
            <a:r>
              <a:rPr lang="en-US" altLang="zh-CN" spc="-13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explorer,</a:t>
            </a:r>
            <a:r>
              <a:rPr lang="en-US" altLang="zh-CN" spc="-1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apprendre</a:t>
            </a:r>
          </a:p>
          <a:p>
            <a:pPr defTabSz="914400">
              <a:lnSpc>
                <a:spcPct val="69166"/>
              </a:lnSpc>
            </a:pPr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Entre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tien</a:t>
            </a:r>
          </a:p>
          <a:p>
            <a:pPr marL="346252" defTabSz="914400" hangingPunct="0">
              <a:lnSpc>
                <a:spcPct val="95833"/>
              </a:lnSpc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Comprendre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en</a:t>
            </a:r>
            <a:r>
              <a:rPr lang="en-US" altLang="zh-CN" spc="-9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Arial"/>
              </a:rPr>
              <a:t>profondeur</a:t>
            </a:r>
            <a:r>
              <a:rPr lang="en-US" altLang="zh-CN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pc="-10" dirty="0">
                <a:solidFill>
                  <a:srgbClr val="000000"/>
                </a:solidFill>
                <a:latin typeface="Arial"/>
                <a:ea typeface="Arial"/>
              </a:rPr>
              <a:t>Proposer,</a:t>
            </a:r>
            <a:r>
              <a:rPr lang="en-US" altLang="zh-CN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pc="-15" dirty="0">
                <a:solidFill>
                  <a:srgbClr val="000000"/>
                </a:solidFill>
                <a:latin typeface="Arial"/>
                <a:ea typeface="Arial"/>
              </a:rPr>
              <a:t>Trouver</a:t>
            </a:r>
          </a:p>
          <a:p>
            <a:pPr defTabSz="914400">
              <a:lnSpc>
                <a:spcPts val="93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266666"/>
              </a:lnSpc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Longue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30’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h</a:t>
            </a:r>
            <a:r>
              <a:rPr lang="en-US" altLang="zh-CN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30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>
                <a:solidFill>
                  <a:prstClr val="black"/>
                </a:solidFill>
                <a:latin typeface="Calibri"/>
              </a:rPr>
              <a:t/>
            </a:r>
            <a:br>
              <a:rPr>
                <a:solidFill>
                  <a:prstClr val="black"/>
                </a:solidFill>
                <a:latin typeface="Calibri"/>
              </a:rPr>
            </a:b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Téléphone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5152009" y="3228849"/>
            <a:ext cx="4344034" cy="24698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1019555" defTabSz="91440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quête</a:t>
            </a:r>
          </a:p>
          <a:p>
            <a:pPr defTabSz="914400">
              <a:lnSpc>
                <a:spcPts val="45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019555" defTabSz="914400">
              <a:lnSpc>
                <a:spcPct val="103750"/>
              </a:lnSpc>
              <a:tabLst>
                <a:tab pos="2397632" algn="l"/>
              </a:tabLst>
            </a:pPr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Entretien	</a:t>
            </a:r>
            <a:r>
              <a:rPr lang="en-US" altLang="zh-CN" spc="-10" dirty="0">
                <a:solidFill>
                  <a:srgbClr val="000000"/>
                </a:solidFill>
                <a:latin typeface="Arial"/>
                <a:ea typeface="Arial"/>
              </a:rPr>
              <a:t>Mesurer</a:t>
            </a:r>
          </a:p>
          <a:p>
            <a:pPr defTabSz="914400">
              <a:lnSpc>
                <a:spcPts val="90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019555" defTabSz="91440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Entretien</a:t>
            </a:r>
            <a:r>
              <a:rPr lang="en-US" altLang="zh-CN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téléphonique</a:t>
            </a:r>
          </a:p>
          <a:p>
            <a:pPr defTabSz="914400">
              <a:lnSpc>
                <a:spcPts val="71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38683" defTabSz="914400"/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Durée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Calibri"/>
              </a:rPr>
              <a:t>interviews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019555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Courte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quelques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minutes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(5’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maxi)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Mode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d’interviews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019555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face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–</a:t>
            </a:r>
            <a:r>
              <a:rPr lang="en-US" altLang="zh-CN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Téléphone</a:t>
            </a:r>
            <a:r>
              <a:rPr lang="en-US" altLang="zh-CN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-</a:t>
            </a:r>
            <a:r>
              <a:rPr lang="en-US" altLang="zh-CN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Internet</a:t>
            </a:r>
          </a:p>
        </p:txBody>
      </p:sp>
    </p:spTree>
    <p:extLst>
      <p:ext uri="{BB962C8B-B14F-4D97-AF65-F5344CB8AC3E}">
        <p14:creationId xmlns:p14="http://schemas.microsoft.com/office/powerpoint/2010/main" val="33676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Picture 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821" y="0"/>
            <a:ext cx="4869179" cy="6835140"/>
          </a:xfrm>
          <a:prstGeom prst="rect">
            <a:avLst/>
          </a:prstGeom>
        </p:spPr>
      </p:pic>
      <p:sp>
        <p:nvSpPr>
          <p:cNvPr id="2" name="TextBox 140"/>
          <p:cNvSpPr txBox="1"/>
          <p:nvPr/>
        </p:nvSpPr>
        <p:spPr>
          <a:xfrm>
            <a:off x="1640739" y="2689860"/>
            <a:ext cx="3674359" cy="854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/>
            <a:r>
              <a:rPr lang="en-US" altLang="zh-CN" sz="2800" spc="34" dirty="0">
                <a:solidFill>
                  <a:srgbClr val="000000"/>
                </a:solidFill>
                <a:latin typeface="Franklin Gothic Medium"/>
                <a:ea typeface="Franklin Gothic Medium"/>
              </a:rPr>
              <a:t>Exemple</a:t>
            </a:r>
            <a:r>
              <a:rPr lang="en-US" altLang="zh-CN" sz="2800" spc="-350" dirty="0">
                <a:solidFill>
                  <a:srgbClr val="000000"/>
                </a:solidFill>
                <a:latin typeface="Franklin Gothic Medium"/>
                <a:ea typeface="宋体" panose="02010600030101010101" pitchFamily="2" charset="-122"/>
                <a:cs typeface="Franklin Gothic Medium"/>
              </a:rPr>
              <a:t> </a:t>
            </a:r>
            <a:r>
              <a:rPr lang="en-US" altLang="zh-CN" sz="2800" spc="30" dirty="0">
                <a:solidFill>
                  <a:srgbClr val="000000"/>
                </a:solidFill>
                <a:latin typeface="Franklin Gothic Medium"/>
                <a:ea typeface="Franklin Gothic Medium"/>
              </a:rPr>
              <a:t>d’organisation</a:t>
            </a:r>
            <a:r>
              <a:rPr lang="en-US" altLang="zh-CN" sz="2800" dirty="0">
                <a:solidFill>
                  <a:srgbClr val="000000"/>
                </a:solidFill>
                <a:latin typeface="Franklin Gothic Medium"/>
                <a:ea typeface="宋体" panose="02010600030101010101" pitchFamily="2" charset="-122"/>
                <a:cs typeface="Franklin Gothic Medium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Franklin Gothic Medium"/>
                <a:ea typeface="Franklin Gothic Medium"/>
              </a:rPr>
              <a:t>de</a:t>
            </a:r>
            <a:r>
              <a:rPr lang="en-US" altLang="zh-CN" sz="2800" spc="25" dirty="0">
                <a:solidFill>
                  <a:srgbClr val="000000"/>
                </a:solidFill>
                <a:latin typeface="Franklin Gothic Medium"/>
                <a:ea typeface="宋体" panose="02010600030101010101" pitchFamily="2" charset="-122"/>
                <a:cs typeface="Franklin Gothic Medium"/>
              </a:rPr>
              <a:t> </a:t>
            </a:r>
            <a:r>
              <a:rPr lang="en-US" altLang="zh-CN" sz="2800" dirty="0">
                <a:solidFill>
                  <a:srgbClr val="000000"/>
                </a:solidFill>
                <a:latin typeface="Franklin Gothic Medium"/>
                <a:ea typeface="Franklin Gothic Medium"/>
              </a:rPr>
              <a:t>questionnaire</a:t>
            </a:r>
          </a:p>
        </p:txBody>
      </p:sp>
    </p:spTree>
    <p:extLst>
      <p:ext uri="{BB962C8B-B14F-4D97-AF65-F5344CB8AC3E}">
        <p14:creationId xmlns:p14="http://schemas.microsoft.com/office/powerpoint/2010/main" val="19674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3"/>
          <p:cNvSpPr txBox="1"/>
          <p:nvPr/>
        </p:nvSpPr>
        <p:spPr>
          <a:xfrm>
            <a:off x="2063192" y="585470"/>
            <a:ext cx="8119611" cy="5212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Enquête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terrain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23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Conseils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99166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Assurez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vous-même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tout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ou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partie</a:t>
            </a:r>
            <a:r>
              <a:rPr lang="en-US" altLang="zh-CN" sz="1600" b="1" spc="3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l’enquête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Ceci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permet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confronter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la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réalité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30" dirty="0">
                <a:solidFill>
                  <a:srgbClr val="000000"/>
                </a:solidFill>
                <a:latin typeface="Arial"/>
                <a:ea typeface="Arial"/>
              </a:rPr>
              <a:t>du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terrain,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d’avoir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34" dirty="0">
                <a:solidFill>
                  <a:srgbClr val="000000"/>
                </a:solidFill>
                <a:latin typeface="Arial"/>
                <a:ea typeface="Arial"/>
              </a:rPr>
              <a:t>un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retour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d’informations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direct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la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part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vos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futurs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prospects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Arial"/>
              </a:rPr>
              <a:t>et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clients</a:t>
            </a:r>
            <a:r>
              <a:rPr lang="en-US" altLang="zh-CN" sz="1400" spc="34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L’enquête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terrain</a:t>
            </a:r>
            <a:r>
              <a:rPr lang="en-US" altLang="zh-CN" sz="1400" spc="-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sera</a:t>
            </a:r>
            <a:r>
              <a:rPr lang="en-US" altLang="zh-CN" sz="1400" spc="-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pour</a:t>
            </a:r>
            <a:r>
              <a:rPr lang="en-US" altLang="zh-CN" sz="1400" spc="-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spc="-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riche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en</a:t>
            </a:r>
            <a:r>
              <a:rPr lang="en-US" altLang="zh-CN" sz="1400" spc="-3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expériences.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1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Restez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toujours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polis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et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courtois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et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ne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découragez</a:t>
            </a:r>
            <a:r>
              <a:rPr lang="en-US" altLang="zh-CN" sz="1600" b="1" spc="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pas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5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99166"/>
              </a:lnSpc>
            </a:pPr>
            <a:r>
              <a:rPr lang="en-US" altLang="zh-CN" sz="1600" b="1" spc="20" dirty="0">
                <a:solidFill>
                  <a:srgbClr val="000000"/>
                </a:solidFill>
                <a:latin typeface="Arial"/>
                <a:ea typeface="Arial"/>
              </a:rPr>
              <a:t>Préparez</a:t>
            </a:r>
            <a:r>
              <a:rPr lang="en-US" altLang="zh-CN" sz="1600" b="1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600" b="1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spc="25" dirty="0">
                <a:solidFill>
                  <a:srgbClr val="000000"/>
                </a:solidFill>
                <a:latin typeface="Arial"/>
                <a:ea typeface="Arial"/>
              </a:rPr>
              <a:t>discours</a:t>
            </a:r>
            <a:r>
              <a:rPr lang="en-US" altLang="zh-CN" sz="1600" b="1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spc="20" dirty="0">
                <a:solidFill>
                  <a:srgbClr val="000000"/>
                </a:solidFill>
                <a:latin typeface="Arial"/>
                <a:ea typeface="Arial"/>
              </a:rPr>
              <a:t>introductif</a:t>
            </a:r>
            <a:r>
              <a:rPr lang="en-US" altLang="zh-CN" sz="1600" b="1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spc="34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r>
              <a:rPr lang="en-US" altLang="zh-CN" sz="1600" b="1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Tout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se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joue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Arial"/>
              </a:rPr>
              <a:t>sur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les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premières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secondes.</a:t>
            </a:r>
            <a:r>
              <a:rPr lang="en-US" altLang="zh-CN" sz="14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Pour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Arial"/>
              </a:rPr>
              <a:t>ne</a:t>
            </a:r>
            <a:r>
              <a:rPr lang="en-US" altLang="zh-CN" sz="1400" spc="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Arial"/>
              </a:rPr>
              <a:t>pas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être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hésitant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pensez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noter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sur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un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papier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discours.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discours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introductif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est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la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seule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partie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du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questionnaire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qui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peut-être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modifiée.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Essayez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différentes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formules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présentation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pour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analyser</a:t>
            </a:r>
            <a:r>
              <a:rPr lang="en-US" altLang="zh-CN" sz="1400" spc="3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celle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qui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fonctionne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mieux.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N’hésitez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pas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rassurer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répondant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dès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l’introduction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précisant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</a:t>
            </a:r>
            <a:r>
              <a:rPr lang="en-US" altLang="zh-CN" sz="1400" spc="-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n’avez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rien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lui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vendre.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Essayez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plusieurs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créneaux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horaires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pour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voir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celui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fonctionne</a:t>
            </a:r>
            <a:r>
              <a:rPr lang="en-US" altLang="zh-CN" sz="1400" spc="-1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le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mieux.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0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 hangingPunct="0">
              <a:lnSpc>
                <a:spcPct val="99166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Préparez</a:t>
            </a:r>
            <a:r>
              <a:rPr lang="en-US" altLang="zh-CN" sz="1600" b="1" spc="5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600" b="1" spc="6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matériel</a:t>
            </a:r>
            <a:r>
              <a:rPr lang="en-US" altLang="zh-CN" sz="1600" b="1" spc="5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r>
              <a:rPr lang="en-US" altLang="zh-CN" sz="1600" b="1" spc="5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Lors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d’une</a:t>
            </a:r>
            <a:r>
              <a:rPr lang="en-US" altLang="zh-CN" sz="1400" spc="5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enquête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téléphonique,</a:t>
            </a:r>
            <a:r>
              <a:rPr lang="en-US" altLang="zh-CN" sz="1400" spc="5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assurez-vous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d’avoir</a:t>
            </a:r>
            <a:r>
              <a:rPr lang="en-US" altLang="zh-CN" sz="1400" spc="5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un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questionnaire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vierge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portée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main,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ainsi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qu’un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brouillon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qui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vous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servira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noter</a:t>
            </a:r>
            <a:r>
              <a:rPr lang="en-US" altLang="zh-CN" sz="14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rapidement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tout</a:t>
            </a:r>
            <a:r>
              <a:rPr lang="en-US" altLang="zh-CN" sz="14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dit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répondant.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Même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sur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une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question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fermée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dichotomique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il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est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possible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que</a:t>
            </a:r>
            <a:r>
              <a:rPr lang="en-US" altLang="zh-CN" sz="14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le</a:t>
            </a:r>
            <a:r>
              <a:rPr lang="en-US" altLang="zh-CN" sz="14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répondant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apporte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précisions.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La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compilation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toutes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notes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ne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fera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à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terme</a:t>
            </a:r>
            <a:r>
              <a:rPr lang="en-US" altLang="zh-CN" sz="1400" spc="44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qu’enrichir</a:t>
            </a:r>
            <a:r>
              <a:rPr lang="en-US" altLang="zh-CN" sz="1400" spc="4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votre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Arial"/>
                <a:ea typeface="Arial"/>
              </a:rPr>
              <a:t>connaissance</a:t>
            </a:r>
            <a:r>
              <a:rPr lang="en-US" altLang="zh-CN" sz="1400" spc="-5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8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146" name="Picture 1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sp>
        <p:nvSpPr>
          <p:cNvPr id="2" name="Freeform 148"/>
          <p:cNvSpPr/>
          <p:nvPr/>
        </p:nvSpPr>
        <p:spPr>
          <a:xfrm>
            <a:off x="1974850" y="2686050"/>
            <a:ext cx="8286750" cy="704850"/>
          </a:xfrm>
          <a:custGeom>
            <a:avLst/>
            <a:gdLst>
              <a:gd name="connsiteX0" fmla="*/ 17018 w 8286750"/>
              <a:gd name="connsiteY0" fmla="*/ 717042 h 704850"/>
              <a:gd name="connsiteX1" fmla="*/ 8298434 w 8286750"/>
              <a:gd name="connsiteY1" fmla="*/ 717042 h 704850"/>
              <a:gd name="connsiteX2" fmla="*/ 8298434 w 8286750"/>
              <a:gd name="connsiteY2" fmla="*/ 9906 h 704850"/>
              <a:gd name="connsiteX3" fmla="*/ 17018 w 8286750"/>
              <a:gd name="connsiteY3" fmla="*/ 9906 h 704850"/>
              <a:gd name="connsiteX4" fmla="*/ 17018 w 8286750"/>
              <a:gd name="connsiteY4" fmla="*/ 717042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6750" h="704850">
                <a:moveTo>
                  <a:pt x="17018" y="717042"/>
                </a:moveTo>
                <a:lnTo>
                  <a:pt x="8298434" y="717042"/>
                </a:lnTo>
                <a:lnTo>
                  <a:pt x="8298434" y="9906"/>
                </a:lnTo>
                <a:lnTo>
                  <a:pt x="17018" y="9906"/>
                </a:lnTo>
                <a:lnTo>
                  <a:pt x="17018" y="717042"/>
                </a:lnTo>
                <a:close/>
              </a:path>
            </a:pathLst>
          </a:custGeom>
          <a:solidFill>
            <a:srgbClr val="FE48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0" name="Picture 1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1" y="2560321"/>
            <a:ext cx="8061959" cy="1150619"/>
          </a:xfrm>
          <a:prstGeom prst="rect">
            <a:avLst/>
          </a:prstGeom>
        </p:spPr>
      </p:pic>
      <p:sp>
        <p:nvSpPr>
          <p:cNvPr id="3" name="Freeform 150"/>
          <p:cNvSpPr/>
          <p:nvPr/>
        </p:nvSpPr>
        <p:spPr>
          <a:xfrm>
            <a:off x="1974850" y="5822950"/>
            <a:ext cx="8502650" cy="984250"/>
          </a:xfrm>
          <a:custGeom>
            <a:avLst/>
            <a:gdLst>
              <a:gd name="connsiteX0" fmla="*/ 17780 w 8502650"/>
              <a:gd name="connsiteY0" fmla="*/ 991616 h 984250"/>
              <a:gd name="connsiteX1" fmla="*/ 8514080 w 8502650"/>
              <a:gd name="connsiteY1" fmla="*/ 991616 h 984250"/>
              <a:gd name="connsiteX2" fmla="*/ 8514080 w 8502650"/>
              <a:gd name="connsiteY2" fmla="*/ 10160 h 984250"/>
              <a:gd name="connsiteX3" fmla="*/ 17780 w 8502650"/>
              <a:gd name="connsiteY3" fmla="*/ 10160 h 984250"/>
              <a:gd name="connsiteX4" fmla="*/ 17780 w 8502650"/>
              <a:gd name="connsiteY4" fmla="*/ 991616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84250">
                <a:moveTo>
                  <a:pt x="17780" y="991616"/>
                </a:moveTo>
                <a:lnTo>
                  <a:pt x="8514080" y="991616"/>
                </a:lnTo>
                <a:lnTo>
                  <a:pt x="8514080" y="10160"/>
                </a:lnTo>
                <a:lnTo>
                  <a:pt x="17780" y="10160"/>
                </a:lnTo>
                <a:lnTo>
                  <a:pt x="17780" y="99161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1" name="Freeform 151"/>
          <p:cNvSpPr/>
          <p:nvPr/>
        </p:nvSpPr>
        <p:spPr>
          <a:xfrm>
            <a:off x="1968245" y="5816347"/>
            <a:ext cx="8509254" cy="990853"/>
          </a:xfrm>
          <a:custGeom>
            <a:avLst/>
            <a:gdLst>
              <a:gd name="connsiteX0" fmla="*/ 24384 w 8509254"/>
              <a:gd name="connsiteY0" fmla="*/ 998220 h 990853"/>
              <a:gd name="connsiteX1" fmla="*/ 8520684 w 8509254"/>
              <a:gd name="connsiteY1" fmla="*/ 998220 h 990853"/>
              <a:gd name="connsiteX2" fmla="*/ 8520684 w 8509254"/>
              <a:gd name="connsiteY2" fmla="*/ 16764 h 990853"/>
              <a:gd name="connsiteX3" fmla="*/ 24384 w 8509254"/>
              <a:gd name="connsiteY3" fmla="*/ 16764 h 990853"/>
              <a:gd name="connsiteX4" fmla="*/ 24384 w 8509254"/>
              <a:gd name="connsiteY4" fmla="*/ 998220 h 99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9254" h="990853">
                <a:moveTo>
                  <a:pt x="24384" y="998220"/>
                </a:moveTo>
                <a:lnTo>
                  <a:pt x="8520684" y="998220"/>
                </a:lnTo>
                <a:lnTo>
                  <a:pt x="8520684" y="16764"/>
                </a:lnTo>
                <a:lnTo>
                  <a:pt x="24384" y="16764"/>
                </a:lnTo>
                <a:lnTo>
                  <a:pt x="24384" y="998220"/>
                </a:lnTo>
                <a:close/>
              </a:path>
            </a:pathLst>
          </a:custGeom>
          <a:solidFill>
            <a:srgbClr val="000089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2" name="TextBox 152"/>
          <p:cNvSpPr txBox="1"/>
          <p:nvPr/>
        </p:nvSpPr>
        <p:spPr>
          <a:xfrm>
            <a:off x="2083917" y="2785744"/>
            <a:ext cx="7398920" cy="2823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Partie</a:t>
            </a:r>
            <a:r>
              <a:rPr lang="en-US" altLang="zh-CN" sz="4000" b="1" spc="-1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3</a:t>
            </a:r>
            <a:r>
              <a:rPr lang="en-US" altLang="zh-CN" sz="4000" b="1" spc="-1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:</a:t>
            </a:r>
            <a:r>
              <a:rPr lang="en-US" altLang="zh-CN" sz="4000" b="1" spc="-1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L’analyse</a:t>
            </a:r>
            <a:r>
              <a:rPr lang="en-US" altLang="zh-CN" sz="4000" b="1" spc="-150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de</a:t>
            </a:r>
            <a:r>
              <a:rPr lang="en-US" altLang="zh-CN" sz="4000" b="1" spc="-154" dirty="0">
                <a:solidFill>
                  <a:srgbClr val="FEFEFE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l’information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185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3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75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3200" b="1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94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44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193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45" dirty="0">
                <a:solidFill>
                  <a:srgbClr val="000000"/>
                </a:solidFill>
                <a:latin typeface="Calibri"/>
                <a:ea typeface="Calibri"/>
              </a:rPr>
              <a:t>L’environnement</a:t>
            </a:r>
          </a:p>
          <a:p>
            <a:pPr defTabSz="914400">
              <a:lnSpc>
                <a:spcPts val="76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2977032" defTabSz="914400"/>
            <a:r>
              <a:rPr lang="en-US" altLang="zh-CN" sz="3200" spc="-139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200" spc="-26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200" b="1" spc="-125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3200" b="1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200" b="1" spc="-129" dirty="0">
                <a:solidFill>
                  <a:srgbClr val="000000"/>
                </a:solidFill>
                <a:latin typeface="Calibri"/>
                <a:ea typeface="Calibri"/>
              </a:rPr>
              <a:t>concurrence</a:t>
            </a:r>
          </a:p>
        </p:txBody>
      </p:sp>
    </p:spTree>
    <p:extLst>
      <p:ext uri="{BB962C8B-B14F-4D97-AF65-F5344CB8AC3E}">
        <p14:creationId xmlns:p14="http://schemas.microsoft.com/office/powerpoint/2010/main" val="83696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55"/>
          <p:cNvSpPr/>
          <p:nvPr/>
        </p:nvSpPr>
        <p:spPr>
          <a:xfrm>
            <a:off x="5403850" y="2254250"/>
            <a:ext cx="1225550" cy="19050"/>
          </a:xfrm>
          <a:custGeom>
            <a:avLst/>
            <a:gdLst>
              <a:gd name="connsiteX0" fmla="*/ 14223 w 1225550"/>
              <a:gd name="connsiteY0" fmla="*/ 10287 h 19050"/>
              <a:gd name="connsiteX1" fmla="*/ 620014 w 1225550"/>
              <a:gd name="connsiteY1" fmla="*/ 10287 h 19050"/>
              <a:gd name="connsiteX2" fmla="*/ 1225803 w 1225550"/>
              <a:gd name="connsiteY2" fmla="*/ 10287 h 19050"/>
              <a:gd name="connsiteX3" fmla="*/ 1225803 w 1225550"/>
              <a:gd name="connsiteY3" fmla="*/ 27051 h 19050"/>
              <a:gd name="connsiteX4" fmla="*/ 620014 w 1225550"/>
              <a:gd name="connsiteY4" fmla="*/ 27051 h 19050"/>
              <a:gd name="connsiteX5" fmla="*/ 14223 w 1225550"/>
              <a:gd name="connsiteY5" fmla="*/ 27051 h 19050"/>
              <a:gd name="connsiteX6" fmla="*/ 14223 w 1225550"/>
              <a:gd name="connsiteY6" fmla="*/ 10287 h 1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550" h="19050">
                <a:moveTo>
                  <a:pt x="14223" y="10287"/>
                </a:moveTo>
                <a:lnTo>
                  <a:pt x="620014" y="10287"/>
                </a:lnTo>
                <a:lnTo>
                  <a:pt x="1225803" y="10287"/>
                </a:lnTo>
                <a:lnTo>
                  <a:pt x="1225803" y="27051"/>
                </a:lnTo>
                <a:lnTo>
                  <a:pt x="620014" y="27051"/>
                </a:lnTo>
                <a:lnTo>
                  <a:pt x="14223" y="27051"/>
                </a:lnTo>
                <a:lnTo>
                  <a:pt x="14223" y="10287"/>
                </a:lnTo>
                <a:close/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6" name="TextBox 156"/>
          <p:cNvSpPr txBox="1"/>
          <p:nvPr/>
        </p:nvSpPr>
        <p:spPr>
          <a:xfrm>
            <a:off x="2072641" y="585470"/>
            <a:ext cx="7717147" cy="39113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000" b="1" spc="-23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marché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3346069" defTabSz="914400"/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4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773047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nombre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maximum</a:t>
            </a:r>
            <a:r>
              <a:rPr lang="en-US" altLang="zh-CN" sz="20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</a:p>
          <a:p>
            <a:pPr indent="2645029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pouvez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espérer</a:t>
            </a:r>
            <a:r>
              <a:rPr lang="en-US" altLang="zh-CN" sz="20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vendre.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39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736470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c’est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000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volume</a:t>
            </a:r>
            <a:r>
              <a:rPr lang="en-US" altLang="zh-CN" sz="20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000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</a:p>
          <a:p>
            <a:pPr indent="2239391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valeur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ainsi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qu’une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évolution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dans</a:t>
            </a:r>
            <a:r>
              <a:rPr lang="en-US" altLang="zh-CN" sz="2000" spc="-8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</a:p>
          <a:p>
            <a:pPr indent="3801744" defTabSz="914400"/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Calibri"/>
              </a:rPr>
              <a:t>tem</a:t>
            </a:r>
            <a:r>
              <a:rPr lang="en-US" altLang="zh-CN" sz="2000" spc="-5" dirty="0">
                <a:solidFill>
                  <a:srgbClr val="000000"/>
                </a:solidFill>
                <a:latin typeface="Calibri"/>
                <a:ea typeface="Calibri"/>
              </a:rPr>
              <a:t>ps</a:t>
            </a:r>
          </a:p>
        </p:txBody>
      </p:sp>
    </p:spTree>
    <p:extLst>
      <p:ext uri="{BB962C8B-B14F-4D97-AF65-F5344CB8AC3E}">
        <p14:creationId xmlns:p14="http://schemas.microsoft.com/office/powerpoint/2010/main" val="3492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0"/>
          <p:cNvSpPr txBox="1"/>
          <p:nvPr/>
        </p:nvSpPr>
        <p:spPr>
          <a:xfrm>
            <a:off x="2072640" y="611758"/>
            <a:ext cx="7538402" cy="548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La</a:t>
            </a:r>
            <a:r>
              <a:rPr lang="en-US" altLang="zh-CN" sz="3600" b="1" spc="-12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demande</a:t>
            </a:r>
          </a:p>
        </p:txBody>
      </p:sp>
      <p:sp>
        <p:nvSpPr>
          <p:cNvPr id="161" name="TextBox 161"/>
          <p:cNvSpPr txBox="1"/>
          <p:nvPr/>
        </p:nvSpPr>
        <p:spPr>
          <a:xfrm>
            <a:off x="2007717" y="2068119"/>
            <a:ext cx="3379938" cy="8325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b="1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to</a:t>
            </a:r>
            <a:r>
              <a:rPr lang="en-US" altLang="zh-CN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B</a:t>
            </a:r>
            <a:r>
              <a:rPr lang="en-US" altLang="zh-CN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=&gt;Typologie</a:t>
            </a:r>
            <a:r>
              <a:rPr lang="en-US" altLang="zh-CN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entreprises</a:t>
            </a:r>
            <a:r>
              <a:rPr lang="en-US" altLang="zh-CN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•Qui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sont-elles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•Comment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critères</a:t>
            </a:r>
            <a:r>
              <a:rPr lang="en-US" altLang="zh-CN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</a:p>
        </p:txBody>
      </p:sp>
      <p:sp>
        <p:nvSpPr>
          <p:cNvPr id="162" name="TextBox 162"/>
          <p:cNvSpPr txBox="1"/>
          <p:nvPr/>
        </p:nvSpPr>
        <p:spPr>
          <a:xfrm>
            <a:off x="6188076" y="2071696"/>
            <a:ext cx="3894193" cy="8156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B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to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C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Typologie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des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consommateurs</a:t>
            </a:r>
            <a:r>
              <a:rPr lang="en-US" altLang="zh-CN" sz="1600" b="1" spc="-1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</a:p>
          <a:p>
            <a:pPr defTabSz="914400">
              <a:spcBef>
                <a:spcPts val="259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•Qui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sont-ils</a:t>
            </a:r>
            <a:r>
              <a:rPr lang="en-US" altLang="zh-CN" sz="1600" spc="-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</a:p>
          <a:p>
            <a:pPr defTabSz="914400">
              <a:spcBef>
                <a:spcPts val="290"/>
              </a:spcBef>
            </a:pP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Motivations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/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freins</a:t>
            </a:r>
            <a:r>
              <a:rPr lang="en-US" altLang="zh-CN" sz="1600" b="1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</a:p>
        </p:txBody>
      </p:sp>
      <p:sp>
        <p:nvSpPr>
          <p:cNvPr id="163" name="TextBox 163"/>
          <p:cNvSpPr txBox="1"/>
          <p:nvPr/>
        </p:nvSpPr>
        <p:spPr>
          <a:xfrm>
            <a:off x="2007717" y="2900680"/>
            <a:ext cx="8301628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180357" algn="l"/>
                <a:tab pos="5248935" algn="l"/>
                <a:tab pos="5940831" algn="l"/>
                <a:tab pos="6509283" algn="l"/>
                <a:tab pos="7847736" algn="l"/>
              </a:tabLst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segmentation</a:t>
            </a:r>
            <a:r>
              <a:rPr lang="en-US" altLang="zh-CN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(secteur</a:t>
            </a:r>
            <a:r>
              <a:rPr lang="en-US" altLang="zh-CN" sz="1600" i="1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d’activité,</a:t>
            </a:r>
            <a:r>
              <a:rPr lang="en-US" altLang="zh-CN" sz="1600" i="1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structure	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</a:t>
            </a:r>
            <a:r>
              <a:rPr lang="en-US" altLang="zh-CN" sz="1600" spc="-5" dirty="0">
                <a:solidFill>
                  <a:srgbClr val="000000"/>
                </a:solidFill>
                <a:latin typeface="Arial"/>
                <a:ea typeface="Arial"/>
              </a:rPr>
              <a:t>Quelles	sont	les	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motivations	</a:t>
            </a:r>
            <a:r>
              <a:rPr lang="en-US" altLang="zh-CN" sz="1600" spc="-20" dirty="0">
                <a:solidFill>
                  <a:srgbClr val="000000"/>
                </a:solidFill>
                <a:latin typeface="Arial"/>
                <a:ea typeface="Arial"/>
              </a:rPr>
              <a:t>des</a:t>
            </a:r>
          </a:p>
        </p:txBody>
      </p:sp>
      <p:sp>
        <p:nvSpPr>
          <p:cNvPr id="164" name="TextBox 164"/>
          <p:cNvSpPr txBox="1"/>
          <p:nvPr/>
        </p:nvSpPr>
        <p:spPr>
          <a:xfrm>
            <a:off x="2007718" y="3190001"/>
            <a:ext cx="4006429" cy="19466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114166"/>
              </a:lnSpc>
            </a:pP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juridique,,</a:t>
            </a:r>
            <a:r>
              <a:rPr lang="en-US" altLang="zh-CN" sz="1600" i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16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d’affaires,</a:t>
            </a:r>
            <a:r>
              <a:rPr lang="en-US" altLang="zh-CN" sz="16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nombre</a:t>
            </a:r>
            <a:r>
              <a:rPr lang="en-US" altLang="zh-CN" sz="16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-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salariés,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implantation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géographique,</a:t>
            </a:r>
            <a:r>
              <a:rPr lang="en-US" altLang="zh-CN" sz="1600" i="1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…)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18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Comportements</a:t>
            </a:r>
            <a:r>
              <a:rPr lang="en-US" altLang="zh-CN" b="1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d’achat</a:t>
            </a:r>
            <a:r>
              <a:rPr lang="en-US" altLang="zh-CN" b="1" spc="-10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/>
            <a:r>
              <a:rPr lang="en-US" altLang="zh-CN" spc="50" dirty="0">
                <a:solidFill>
                  <a:srgbClr val="000000"/>
                </a:solidFill>
                <a:latin typeface="Calibri"/>
                <a:ea typeface="Calibri"/>
              </a:rPr>
              <a:t>•Quels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5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4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40" dirty="0">
                <a:solidFill>
                  <a:srgbClr val="000000"/>
                </a:solidFill>
                <a:latin typeface="Calibri"/>
                <a:ea typeface="Calibri"/>
              </a:rPr>
              <a:t>circuits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5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44" dirty="0">
                <a:solidFill>
                  <a:srgbClr val="000000"/>
                </a:solidFill>
                <a:latin typeface="Calibri"/>
                <a:ea typeface="Calibri"/>
              </a:rPr>
              <a:t>décision</a:t>
            </a:r>
            <a:r>
              <a:rPr lang="en-US" altLang="zh-CN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64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50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</a:p>
          <a:p>
            <a:pPr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achète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prescrit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utilise</a:t>
            </a:r>
            <a:r>
              <a:rPr lang="en-US" altLang="zh-CN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/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•Fréquence</a:t>
            </a:r>
            <a:r>
              <a:rPr lang="en-US" altLang="zh-CN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Calibri"/>
              </a:rPr>
              <a:t>d’achats</a:t>
            </a:r>
          </a:p>
        </p:txBody>
      </p:sp>
      <p:sp>
        <p:nvSpPr>
          <p:cNvPr id="165" name="TextBox 165"/>
          <p:cNvSpPr txBox="1"/>
          <p:nvPr/>
        </p:nvSpPr>
        <p:spPr>
          <a:xfrm>
            <a:off x="6188075" y="3187327"/>
            <a:ext cx="4062916" cy="2199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consommateurs</a:t>
            </a:r>
            <a:r>
              <a:rPr lang="en-US" altLang="zh-CN" sz="1600" spc="1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spc="-25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</a:p>
          <a:p>
            <a:pPr defTabSz="914400" hangingPunct="0">
              <a:lnSpc>
                <a:spcPct val="114999"/>
              </a:lnSpc>
              <a:spcBef>
                <a:spcPts val="129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•Quels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sont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leurs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freins</a:t>
            </a:r>
            <a:r>
              <a:rPr lang="en-US" altLang="zh-CN" sz="1600" spc="25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(prix</a:t>
            </a:r>
            <a:r>
              <a:rPr lang="en-US" altLang="zh-CN" sz="1600" i="1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élevé,</a:t>
            </a:r>
            <a:r>
              <a:rPr lang="en-US" altLang="zh-CN" sz="1600" i="1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niveau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de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revenus,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manque</a:t>
            </a:r>
            <a:r>
              <a:rPr lang="en-US" altLang="zh-CN" sz="1600" i="1" spc="-6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Arial"/>
                <a:ea typeface="Arial"/>
              </a:rPr>
              <a:t>d’informations…)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34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Comportements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d’achat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b="1" dirty="0">
                <a:solidFill>
                  <a:srgbClr val="000000"/>
                </a:solidFill>
                <a:latin typeface="Arial"/>
                <a:ea typeface="Arial"/>
              </a:rPr>
              <a:t>:</a:t>
            </a:r>
          </a:p>
          <a:p>
            <a:pPr defTabSz="914400" hangingPunct="0">
              <a:lnSpc>
                <a:spcPct val="114166"/>
              </a:lnSpc>
              <a:spcBef>
                <a:spcPts val="135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•Quels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sont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les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critères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d’achat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  <a:r>
              <a:rPr lang="en-US" altLang="zh-CN" sz="1600" spc="69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Habitudes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d’achat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et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pourquoi</a:t>
            </a:r>
            <a:r>
              <a:rPr lang="en-US" altLang="zh-CN" sz="1600" spc="-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?</a:t>
            </a:r>
          </a:p>
          <a:p>
            <a:pPr defTabSz="914400">
              <a:spcBef>
                <a:spcPts val="145"/>
              </a:spcBef>
            </a:pPr>
            <a:r>
              <a:rPr lang="en-US" altLang="zh-CN" sz="1600" dirty="0">
                <a:solidFill>
                  <a:srgbClr val="000000"/>
                </a:solidFill>
                <a:latin typeface="Arial"/>
                <a:ea typeface="Arial"/>
              </a:rPr>
              <a:t>•Fréquence</a:t>
            </a:r>
            <a:r>
              <a:rPr lang="en-US" altLang="zh-CN" sz="1600" spc="20" dirty="0">
                <a:solidFill>
                  <a:srgbClr val="000000"/>
                </a:solidFill>
                <a:latin typeface="Arial"/>
                <a:ea typeface="宋体" panose="02010600030101010101" pitchFamily="2" charset="-122"/>
                <a:cs typeface="Arial"/>
              </a:rPr>
              <a:t> </a:t>
            </a:r>
            <a:r>
              <a:rPr lang="en-US" altLang="zh-CN" sz="1600" spc="-5" dirty="0">
                <a:solidFill>
                  <a:srgbClr val="000000"/>
                </a:solidFill>
                <a:latin typeface="Arial"/>
                <a:ea typeface="Arial"/>
              </a:rPr>
              <a:t>d’achats</a:t>
            </a:r>
          </a:p>
        </p:txBody>
      </p:sp>
    </p:spTree>
    <p:extLst>
      <p:ext uri="{BB962C8B-B14F-4D97-AF65-F5344CB8AC3E}">
        <p14:creationId xmlns:p14="http://schemas.microsoft.com/office/powerpoint/2010/main" val="302449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F7B3A3-C1FB-FC4A-93D5-034F9B80F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560"/>
            <a:ext cx="1193292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60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9"/>
          <p:cNvSpPr txBox="1"/>
          <p:nvPr/>
        </p:nvSpPr>
        <p:spPr>
          <a:xfrm>
            <a:off x="2072641" y="360299"/>
            <a:ext cx="8117187" cy="18065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833"/>
              </a:lnSpc>
            </a:pP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3600" b="1" spc="-17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spc="-45" dirty="0">
                <a:solidFill>
                  <a:srgbClr val="FE3972"/>
                </a:solidFill>
                <a:latin typeface="Calibri"/>
                <a:ea typeface="Calibri"/>
              </a:rPr>
              <a:t>L’environ</a:t>
            </a:r>
            <a:r>
              <a:rPr lang="en-US" altLang="zh-CN" sz="3600" b="1" spc="-40" dirty="0">
                <a:solidFill>
                  <a:srgbClr val="FE3972"/>
                </a:solidFill>
                <a:latin typeface="Calibri"/>
                <a:ea typeface="Calibri"/>
              </a:rPr>
              <a:t>nement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42899" indent="-342899" defTabSz="91440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s’agit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comprendre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quels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effets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l’environnement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sz="2000" spc="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peuvent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impacter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activité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celle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concurrents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soit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Calibri"/>
              </a:rPr>
              <a:t>façon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Calibri"/>
              </a:rPr>
              <a:t>positive,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soit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façon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négative</a:t>
            </a:r>
            <a:r>
              <a:rPr lang="en-US" altLang="zh-CN" sz="2000" spc="-1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</p:txBody>
      </p:sp>
      <p:sp>
        <p:nvSpPr>
          <p:cNvPr id="170" name="TextBox 170"/>
          <p:cNvSpPr txBox="1"/>
          <p:nvPr/>
        </p:nvSpPr>
        <p:spPr>
          <a:xfrm>
            <a:off x="2072641" y="2936294"/>
            <a:ext cx="2428469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342899" algn="l"/>
              </a:tabLst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-	Une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obligation</a:t>
            </a:r>
            <a:r>
              <a:rPr lang="en-US" altLang="zh-CN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légale</a:t>
            </a:r>
          </a:p>
        </p:txBody>
      </p:sp>
      <p:sp>
        <p:nvSpPr>
          <p:cNvPr id="171" name="TextBox 171"/>
          <p:cNvSpPr txBox="1"/>
          <p:nvPr/>
        </p:nvSpPr>
        <p:spPr>
          <a:xfrm>
            <a:off x="2072640" y="3210615"/>
            <a:ext cx="8104164" cy="1003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Symbol"/>
                <a:ea typeface="Symbol"/>
              </a:rPr>
              <a:t></a:t>
            </a:r>
            <a:r>
              <a:rPr lang="en-US" altLang="zh-CN" sz="1600" spc="75" dirty="0">
                <a:solidFill>
                  <a:srgbClr val="000000"/>
                </a:solidFill>
                <a:latin typeface="Symbol"/>
                <a:ea typeface="宋体" panose="02010600030101010101" pitchFamily="2" charset="-122"/>
                <a:cs typeface="Symbol"/>
              </a:rPr>
              <a:t>  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exemple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partir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1er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juillet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2008,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conducteurs</a:t>
            </a:r>
            <a:r>
              <a:rPr lang="en-US" altLang="zh-CN" sz="1600" i="1" spc="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tout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véhicule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devront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disposer</a:t>
            </a:r>
            <a:r>
              <a:rPr lang="en-US" altLang="zh-CN" sz="1600" i="1" spc="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d'un</a:t>
            </a:r>
          </a:p>
          <a:p>
            <a:pPr marL="342899" defTabSz="914400" hangingPunct="0">
              <a:lnSpc>
                <a:spcPct val="95833"/>
              </a:lnSpc>
              <a:spcBef>
                <a:spcPts val="284"/>
              </a:spcBef>
            </a:pP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gilet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réfléchissant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sécurité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d'un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triangle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pré-signalisation,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qu'ils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devront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présenter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Calibri"/>
              </a:rPr>
              <a:t>cas</a:t>
            </a:r>
            <a:r>
              <a:rPr lang="en-US" altLang="zh-CN" sz="1600" i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Calibri"/>
              </a:rPr>
              <a:t>contrôle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routier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4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fabricant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6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triangle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5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4" dirty="0">
                <a:solidFill>
                  <a:srgbClr val="000000"/>
                </a:solidFill>
                <a:latin typeface="Calibri"/>
                <a:ea typeface="Calibri"/>
              </a:rPr>
              <a:t>pré-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signalisation,</a:t>
            </a:r>
            <a:r>
              <a:rPr lang="en-US" altLang="zh-CN" sz="1600" i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40" dirty="0">
                <a:solidFill>
                  <a:srgbClr val="000000"/>
                </a:solidFill>
                <a:latin typeface="Calibri"/>
                <a:ea typeface="Calibri"/>
              </a:rPr>
              <a:t>cette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loi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3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1600" i="1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réelle</a:t>
            </a:r>
            <a:r>
              <a:rPr lang="en-US" altLang="zh-CN" sz="1600" i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opportunité</a:t>
            </a:r>
            <a:r>
              <a:rPr lang="en-US" altLang="zh-CN" sz="1600" i="1" spc="-20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</a:p>
        </p:txBody>
      </p:sp>
      <p:sp>
        <p:nvSpPr>
          <p:cNvPr id="172" name="TextBox 172"/>
          <p:cNvSpPr txBox="1"/>
          <p:nvPr/>
        </p:nvSpPr>
        <p:spPr>
          <a:xfrm>
            <a:off x="2072641" y="4430068"/>
            <a:ext cx="4069131" cy="274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342899" algn="l"/>
              </a:tabLst>
            </a:pP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-	Un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fait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tendance</a:t>
            </a:r>
            <a:r>
              <a:rPr lang="en-US" altLang="zh-CN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socio-économique</a:t>
            </a:r>
          </a:p>
        </p:txBody>
      </p:sp>
      <p:sp>
        <p:nvSpPr>
          <p:cNvPr id="173" name="TextBox 173"/>
          <p:cNvSpPr txBox="1"/>
          <p:nvPr/>
        </p:nvSpPr>
        <p:spPr>
          <a:xfrm>
            <a:off x="2072640" y="4704388"/>
            <a:ext cx="8058118" cy="13003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en-US" altLang="zh-CN" sz="1600" dirty="0">
                <a:solidFill>
                  <a:srgbClr val="000000"/>
                </a:solidFill>
                <a:latin typeface="Symbol"/>
                <a:ea typeface="Symbol"/>
              </a:rPr>
              <a:t></a:t>
            </a:r>
            <a:r>
              <a:rPr lang="en-US" altLang="zh-CN" sz="1600" dirty="0">
                <a:solidFill>
                  <a:srgbClr val="000000"/>
                </a:solidFill>
                <a:latin typeface="Symbol"/>
                <a:ea typeface="宋体" panose="02010600030101010101" pitchFamily="2" charset="-122"/>
                <a:cs typeface="Symbol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exemple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hausse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taux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d’intérêt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menace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l’immobilier.</a:t>
            </a:r>
          </a:p>
          <a:p>
            <a:pPr defTabSz="914400">
              <a:lnSpc>
                <a:spcPts val="181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2254"/>
              </a:lnSpc>
            </a:pPr>
            <a:r>
              <a:rPr lang="en-US" altLang="zh-CN" dirty="0">
                <a:solidFill>
                  <a:srgbClr val="000000"/>
                </a:solidFill>
                <a:latin typeface="Symbol"/>
                <a:ea typeface="Symbol"/>
              </a:rPr>
              <a:t></a:t>
            </a:r>
            <a:r>
              <a:rPr lang="en-US" altLang="zh-CN" spc="44" dirty="0">
                <a:solidFill>
                  <a:srgbClr val="000000"/>
                </a:solidFill>
                <a:latin typeface="Symbol"/>
                <a:ea typeface="宋体" panose="02010600030101010101" pitchFamily="2" charset="-122"/>
                <a:cs typeface="Symbol"/>
              </a:rPr>
              <a:t>  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pc="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effet</a:t>
            </a:r>
            <a:r>
              <a:rPr lang="en-US" altLang="zh-CN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démographique</a:t>
            </a:r>
            <a:r>
              <a:rPr lang="en-US" altLang="zh-CN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defTabSz="914400">
              <a:spcBef>
                <a:spcPts val="175"/>
              </a:spcBef>
            </a:pP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=&gt;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exemple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fort</a:t>
            </a:r>
            <a:r>
              <a:rPr lang="en-US" altLang="zh-CN" sz="1600" i="1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taux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natalité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600" i="1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France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bénéfique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1600" i="1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tous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fabricants</a:t>
            </a:r>
            <a:r>
              <a:rPr lang="en-US" altLang="zh-CN" sz="1600" i="1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sz="1600" i="1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œuvrent</a:t>
            </a:r>
          </a:p>
          <a:p>
            <a:pPr indent="342899" defTabSz="914400"/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petite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enfance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(agro-alimentaire,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puériculture,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jouets</a:t>
            </a:r>
            <a:r>
              <a:rPr lang="en-US" altLang="zh-CN" sz="1600" i="1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848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77"/>
          <p:cNvSpPr txBox="1"/>
          <p:nvPr/>
        </p:nvSpPr>
        <p:spPr>
          <a:xfrm>
            <a:off x="2072640" y="611758"/>
            <a:ext cx="7980118" cy="4955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La</a:t>
            </a:r>
            <a:r>
              <a:rPr lang="en-US" altLang="zh-CN" sz="3600" b="1" spc="-1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concurrence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6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380999" defTabSz="914400" hangingPunct="0">
              <a:lnSpc>
                <a:spcPct val="95416"/>
              </a:lnSpc>
            </a:pP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Est-ce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apportez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un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service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suffisant</a:t>
            </a:r>
            <a:r>
              <a:rPr lang="en-US" altLang="zh-CN" sz="20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pour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000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futurs</a:t>
            </a:r>
            <a:r>
              <a:rPr lang="en-US" altLang="zh-CN" sz="20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décident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changer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sz="2000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habitudes?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3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380999" defTabSz="914400"/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Il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peut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s’agir</a:t>
            </a:r>
            <a:r>
              <a:rPr lang="en-US" altLang="zh-CN" sz="20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5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produit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lui-même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vous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concevez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2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0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services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autour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produit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(proximité,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service</a:t>
            </a:r>
            <a:r>
              <a:rPr lang="en-US" altLang="zh-CN" sz="2000" spc="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après</a:t>
            </a:r>
            <a:r>
              <a:rPr lang="en-US" altLang="zh-CN" sz="2000" spc="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vente,…)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120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son</a:t>
            </a:r>
            <a:r>
              <a:rPr lang="en-US" altLang="zh-CN" sz="2000" spc="9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prix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44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l’image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que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celle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donne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consommer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0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produit.</a:t>
            </a:r>
          </a:p>
          <a:p>
            <a:pPr indent="380999" defTabSz="914400"/>
            <a:r>
              <a:rPr lang="en-US" altLang="zh-CN" sz="2000" dirty="0">
                <a:solidFill>
                  <a:srgbClr val="FE3972"/>
                </a:solidFill>
                <a:latin typeface="Arial"/>
                <a:ea typeface="Arial"/>
              </a:rPr>
              <a:t>•</a:t>
            </a:r>
            <a:r>
              <a:rPr lang="en-US" altLang="zh-CN" sz="2000" spc="55" dirty="0">
                <a:solidFill>
                  <a:srgbClr val="FE3972"/>
                </a:solidFill>
                <a:latin typeface="Arial"/>
                <a:ea typeface="宋体" panose="02010600030101010101" pitchFamily="2" charset="-122"/>
                <a:cs typeface="Arial"/>
              </a:rPr>
              <a:t> 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facilité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000" spc="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ce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000" spc="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/>
                <a:ea typeface="Calibri"/>
              </a:rPr>
              <a:t>procurer…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19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=&gt;</a:t>
            </a:r>
            <a:r>
              <a:rPr lang="en-US" altLang="zh-CN" sz="2400" b="1" spc="-2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Comment</a:t>
            </a:r>
            <a:r>
              <a:rPr lang="en-US" altLang="zh-CN" sz="2400" b="1" spc="-3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font</a:t>
            </a:r>
            <a:r>
              <a:rPr lang="en-US" altLang="zh-CN" sz="2400" b="1" spc="-3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vos</a:t>
            </a:r>
            <a:r>
              <a:rPr lang="en-US" altLang="zh-CN" sz="2400" b="1" spc="-3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futurs</a:t>
            </a:r>
            <a:r>
              <a:rPr lang="en-US" altLang="zh-CN" sz="2400" b="1" spc="-3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clients</a:t>
            </a:r>
            <a:r>
              <a:rPr lang="en-US" altLang="zh-CN" sz="2400" b="1" spc="-35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b="1" dirty="0">
                <a:solidFill>
                  <a:srgbClr val="FE3972"/>
                </a:solidFill>
                <a:latin typeface="Calibri"/>
                <a:ea typeface="Calibri"/>
              </a:rPr>
              <a:t>aujourd’hui?</a:t>
            </a:r>
          </a:p>
        </p:txBody>
      </p:sp>
    </p:spTree>
    <p:extLst>
      <p:ext uri="{BB962C8B-B14F-4D97-AF65-F5344CB8AC3E}">
        <p14:creationId xmlns:p14="http://schemas.microsoft.com/office/powerpoint/2010/main" val="140868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0"/>
          <p:cNvSpPr txBox="1"/>
          <p:nvPr/>
        </p:nvSpPr>
        <p:spPr>
          <a:xfrm>
            <a:off x="2072640" y="611758"/>
            <a:ext cx="8377582" cy="53572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Analyse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l’information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: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La</a:t>
            </a:r>
            <a:r>
              <a:rPr lang="en-US" altLang="zh-CN" sz="3600" b="1" spc="-16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600" b="1" dirty="0">
                <a:solidFill>
                  <a:srgbClr val="FE3972"/>
                </a:solidFill>
                <a:latin typeface="Calibri"/>
                <a:ea typeface="Calibri"/>
              </a:rPr>
              <a:t>concurrence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9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7276"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concurrents</a:t>
            </a:r>
            <a:r>
              <a:rPr lang="en-US" altLang="zh-CN" b="1" spc="-1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•Qui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sont-ils?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Où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sont-ils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installés</a:t>
            </a:r>
            <a:r>
              <a:rPr lang="en-US" altLang="zh-CN" spc="-7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•Que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produisent-ils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(types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produits,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marques,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niveau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production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volume,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600" i="1" spc="-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valeur,….)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•Quelle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stratégie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matière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distribution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(type</a:t>
            </a:r>
            <a:r>
              <a:rPr lang="en-US" altLang="zh-CN" sz="1600" i="1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canaux,</a:t>
            </a:r>
            <a:r>
              <a:rPr lang="en-US" altLang="zh-CN" sz="1600" i="1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direct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1600" i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600" i="1" dirty="0">
                <a:solidFill>
                  <a:srgbClr val="000000"/>
                </a:solidFill>
                <a:latin typeface="Calibri"/>
                <a:ea typeface="Calibri"/>
              </a:rPr>
              <a:t>non…)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•Quel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niveau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prix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services</a:t>
            </a:r>
            <a:r>
              <a:rPr lang="en-US" altLang="zh-CN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7276"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produits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services</a:t>
            </a:r>
            <a:r>
              <a:rPr lang="en-US" altLang="zh-CN" b="1" spc="-8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marques,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spc="-5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positionnements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•Structure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gammes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2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7276" defTabSz="914400"/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b="1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distributeurs</a:t>
            </a:r>
            <a:r>
              <a:rPr lang="en-US" altLang="zh-CN" b="1" spc="-6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/>
                <a:ea typeface="Calibri"/>
              </a:rPr>
              <a:t>: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différents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circuits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distribution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enseignes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présence</a:t>
            </a:r>
            <a:r>
              <a:rPr lang="en-US" altLang="zh-CN" spc="-6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•Quelles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parts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volume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valeur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Leurs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évolutions</a:t>
            </a:r>
            <a:r>
              <a:rPr lang="en-US" altLang="zh-CN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•Y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t-il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franchisés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Quel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d’affaires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moyen</a:t>
            </a:r>
            <a:r>
              <a:rPr lang="en-US" altLang="zh-CN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d’un</a:t>
            </a:r>
            <a:r>
              <a:rPr lang="en-US" altLang="zh-CN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franchisé</a:t>
            </a:r>
            <a:r>
              <a:rPr lang="en-US" altLang="zh-CN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  <a:p>
            <a:pPr indent="157276" defTabSz="914400"/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•La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place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du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e-commerce</a:t>
            </a:r>
            <a:r>
              <a:rPr lang="en-US" altLang="zh-CN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/>
                <a:ea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64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781" y="5951221"/>
            <a:ext cx="960119" cy="883919"/>
          </a:xfrm>
          <a:prstGeom prst="rect">
            <a:avLst/>
          </a:prstGeom>
        </p:spPr>
      </p:pic>
      <p:pic>
        <p:nvPicPr>
          <p:cNvPr id="183" name="Picture 1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759" y="6355080"/>
            <a:ext cx="1348740" cy="403860"/>
          </a:xfrm>
          <a:prstGeom prst="rect">
            <a:avLst/>
          </a:prstGeom>
        </p:spPr>
      </p:pic>
      <p:sp>
        <p:nvSpPr>
          <p:cNvPr id="2" name="Freeform 185"/>
          <p:cNvSpPr/>
          <p:nvPr/>
        </p:nvSpPr>
        <p:spPr>
          <a:xfrm>
            <a:off x="1974850" y="2686050"/>
            <a:ext cx="8286750" cy="704850"/>
          </a:xfrm>
          <a:custGeom>
            <a:avLst/>
            <a:gdLst>
              <a:gd name="connsiteX0" fmla="*/ 17018 w 8286750"/>
              <a:gd name="connsiteY0" fmla="*/ 717042 h 704850"/>
              <a:gd name="connsiteX1" fmla="*/ 8298434 w 8286750"/>
              <a:gd name="connsiteY1" fmla="*/ 717042 h 704850"/>
              <a:gd name="connsiteX2" fmla="*/ 8298434 w 8286750"/>
              <a:gd name="connsiteY2" fmla="*/ 9906 h 704850"/>
              <a:gd name="connsiteX3" fmla="*/ 17018 w 8286750"/>
              <a:gd name="connsiteY3" fmla="*/ 9906 h 704850"/>
              <a:gd name="connsiteX4" fmla="*/ 17018 w 8286750"/>
              <a:gd name="connsiteY4" fmla="*/ 717042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6750" h="704850">
                <a:moveTo>
                  <a:pt x="17018" y="717042"/>
                </a:moveTo>
                <a:lnTo>
                  <a:pt x="8298434" y="717042"/>
                </a:lnTo>
                <a:lnTo>
                  <a:pt x="8298434" y="9906"/>
                </a:lnTo>
                <a:lnTo>
                  <a:pt x="17018" y="9906"/>
                </a:lnTo>
                <a:lnTo>
                  <a:pt x="17018" y="717042"/>
                </a:lnTo>
                <a:close/>
              </a:path>
            </a:pathLst>
          </a:custGeom>
          <a:solidFill>
            <a:srgbClr val="FE487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7" name="Picture 18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220" y="2560321"/>
            <a:ext cx="2979420" cy="1150619"/>
          </a:xfrm>
          <a:prstGeom prst="rect">
            <a:avLst/>
          </a:prstGeom>
        </p:spPr>
      </p:pic>
      <p:sp>
        <p:nvSpPr>
          <p:cNvPr id="3" name="Freeform 187"/>
          <p:cNvSpPr/>
          <p:nvPr/>
        </p:nvSpPr>
        <p:spPr>
          <a:xfrm>
            <a:off x="1974850" y="5822950"/>
            <a:ext cx="8502650" cy="984250"/>
          </a:xfrm>
          <a:custGeom>
            <a:avLst/>
            <a:gdLst>
              <a:gd name="connsiteX0" fmla="*/ 17780 w 8502650"/>
              <a:gd name="connsiteY0" fmla="*/ 991616 h 984250"/>
              <a:gd name="connsiteX1" fmla="*/ 8514080 w 8502650"/>
              <a:gd name="connsiteY1" fmla="*/ 991616 h 984250"/>
              <a:gd name="connsiteX2" fmla="*/ 8514080 w 8502650"/>
              <a:gd name="connsiteY2" fmla="*/ 10160 h 984250"/>
              <a:gd name="connsiteX3" fmla="*/ 17780 w 8502650"/>
              <a:gd name="connsiteY3" fmla="*/ 10160 h 984250"/>
              <a:gd name="connsiteX4" fmla="*/ 17780 w 8502650"/>
              <a:gd name="connsiteY4" fmla="*/ 991616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2650" h="984250">
                <a:moveTo>
                  <a:pt x="17780" y="991616"/>
                </a:moveTo>
                <a:lnTo>
                  <a:pt x="8514080" y="991616"/>
                </a:lnTo>
                <a:lnTo>
                  <a:pt x="8514080" y="10160"/>
                </a:lnTo>
                <a:lnTo>
                  <a:pt x="17780" y="10160"/>
                </a:lnTo>
                <a:lnTo>
                  <a:pt x="17780" y="991616"/>
                </a:lnTo>
                <a:close/>
              </a:path>
            </a:pathLst>
          </a:custGeom>
          <a:solidFill>
            <a:srgbClr val="FEFEFE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" name="Freeform 188"/>
          <p:cNvSpPr/>
          <p:nvPr/>
        </p:nvSpPr>
        <p:spPr>
          <a:xfrm>
            <a:off x="1968245" y="5816347"/>
            <a:ext cx="8509254" cy="990853"/>
          </a:xfrm>
          <a:custGeom>
            <a:avLst/>
            <a:gdLst>
              <a:gd name="connsiteX0" fmla="*/ 24384 w 8509254"/>
              <a:gd name="connsiteY0" fmla="*/ 998220 h 990853"/>
              <a:gd name="connsiteX1" fmla="*/ 8520684 w 8509254"/>
              <a:gd name="connsiteY1" fmla="*/ 998220 h 990853"/>
              <a:gd name="connsiteX2" fmla="*/ 8520684 w 8509254"/>
              <a:gd name="connsiteY2" fmla="*/ 16764 h 990853"/>
              <a:gd name="connsiteX3" fmla="*/ 24384 w 8509254"/>
              <a:gd name="connsiteY3" fmla="*/ 16764 h 990853"/>
              <a:gd name="connsiteX4" fmla="*/ 24384 w 8509254"/>
              <a:gd name="connsiteY4" fmla="*/ 998220 h 99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9254" h="990853">
                <a:moveTo>
                  <a:pt x="24384" y="998220"/>
                </a:moveTo>
                <a:lnTo>
                  <a:pt x="8520684" y="998220"/>
                </a:lnTo>
                <a:lnTo>
                  <a:pt x="8520684" y="16764"/>
                </a:lnTo>
                <a:lnTo>
                  <a:pt x="24384" y="16764"/>
                </a:lnTo>
                <a:lnTo>
                  <a:pt x="24384" y="99822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25907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9" name="TextBox 189"/>
          <p:cNvSpPr txBox="1"/>
          <p:nvPr/>
        </p:nvSpPr>
        <p:spPr>
          <a:xfrm>
            <a:off x="2083918" y="2785745"/>
            <a:ext cx="7986553" cy="26805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000" b="1" spc="-5" dirty="0">
                <a:solidFill>
                  <a:srgbClr val="FEFEFE"/>
                </a:solidFill>
                <a:latin typeface="Calibri"/>
                <a:ea typeface="Calibri"/>
              </a:rPr>
              <a:t>Concl</a:t>
            </a:r>
            <a:r>
              <a:rPr lang="en-US" altLang="zh-CN" sz="4000" b="1" dirty="0">
                <a:solidFill>
                  <a:srgbClr val="FEFEFE"/>
                </a:solidFill>
                <a:latin typeface="Calibri"/>
                <a:ea typeface="Calibri"/>
              </a:rPr>
              <a:t>usion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6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465478" defTabSz="914400"/>
            <a:r>
              <a:rPr lang="en-US" altLang="zh-CN" sz="3000" spc="-94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000" spc="-19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000" b="1" spc="-89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30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100" dirty="0">
                <a:solidFill>
                  <a:srgbClr val="000000"/>
                </a:solidFill>
                <a:latin typeface="Calibri"/>
                <a:ea typeface="Calibri"/>
              </a:rPr>
              <a:t>chemin</a:t>
            </a:r>
            <a:r>
              <a:rPr lang="en-US" altLang="zh-CN" sz="3000" b="1" spc="-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89" dirty="0">
                <a:solidFill>
                  <a:srgbClr val="000000"/>
                </a:solidFill>
                <a:latin typeface="Calibri"/>
                <a:ea typeface="Calibri"/>
              </a:rPr>
              <a:t>parcouru</a:t>
            </a:r>
          </a:p>
          <a:p>
            <a:pPr defTabSz="914400">
              <a:lnSpc>
                <a:spcPts val="71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465478" defTabSz="914400"/>
            <a:r>
              <a:rPr lang="en-US" altLang="zh-CN" sz="3000" spc="-100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000" spc="-189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000" b="1" spc="-100" dirty="0">
                <a:solidFill>
                  <a:srgbClr val="000000"/>
                </a:solidFill>
                <a:latin typeface="Calibri"/>
                <a:ea typeface="Calibri"/>
              </a:rPr>
              <a:t>Quelques</a:t>
            </a:r>
            <a:r>
              <a:rPr lang="en-US" altLang="zh-CN" sz="3000" b="1" spc="-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85" dirty="0">
                <a:solidFill>
                  <a:srgbClr val="000000"/>
                </a:solidFill>
                <a:latin typeface="Calibri"/>
                <a:ea typeface="Calibri"/>
              </a:rPr>
              <a:t>conseils</a:t>
            </a:r>
          </a:p>
          <a:p>
            <a:pPr defTabSz="914400">
              <a:lnSpc>
                <a:spcPts val="71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465478" defTabSz="914400"/>
            <a:r>
              <a:rPr lang="en-US" altLang="zh-CN" sz="3000" spc="-55" dirty="0">
                <a:solidFill>
                  <a:srgbClr val="FE3972"/>
                </a:solidFill>
                <a:latin typeface="Wingdings"/>
                <a:ea typeface="Wingdings"/>
              </a:rPr>
              <a:t>▪</a:t>
            </a:r>
            <a:r>
              <a:rPr lang="en-US" altLang="zh-CN" sz="3000" spc="-11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3000" b="1" spc="-5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3000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44" dirty="0">
                <a:solidFill>
                  <a:srgbClr val="000000"/>
                </a:solidFill>
                <a:latin typeface="Calibri"/>
                <a:ea typeface="Calibri"/>
              </a:rPr>
              <a:t>conclusions</a:t>
            </a:r>
            <a:r>
              <a:rPr lang="en-US" altLang="zh-CN" sz="3000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55" dirty="0">
                <a:solidFill>
                  <a:srgbClr val="000000"/>
                </a:solidFill>
                <a:latin typeface="Calibri"/>
                <a:ea typeface="Calibri"/>
              </a:rPr>
              <a:t>d’une</a:t>
            </a:r>
            <a:r>
              <a:rPr lang="en-US" altLang="zh-CN" sz="3000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55" dirty="0">
                <a:solidFill>
                  <a:srgbClr val="000000"/>
                </a:solidFill>
                <a:latin typeface="Calibri"/>
                <a:ea typeface="Calibri"/>
              </a:rPr>
              <a:t>étude</a:t>
            </a:r>
            <a:r>
              <a:rPr lang="en-US" altLang="zh-CN" sz="3000" b="1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6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3000" b="1" spc="-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3000" b="1" spc="-55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</a:p>
        </p:txBody>
      </p:sp>
    </p:spTree>
    <p:extLst>
      <p:ext uri="{BB962C8B-B14F-4D97-AF65-F5344CB8AC3E}">
        <p14:creationId xmlns:p14="http://schemas.microsoft.com/office/powerpoint/2010/main" val="354247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820" y="1859280"/>
            <a:ext cx="1127760" cy="632460"/>
          </a:xfrm>
          <a:prstGeom prst="rect">
            <a:avLst/>
          </a:prstGeom>
        </p:spPr>
      </p:pic>
      <p:sp>
        <p:nvSpPr>
          <p:cNvPr id="3" name="Freeform 191"/>
          <p:cNvSpPr/>
          <p:nvPr/>
        </p:nvSpPr>
        <p:spPr>
          <a:xfrm>
            <a:off x="4933950" y="1784350"/>
            <a:ext cx="641350" cy="349250"/>
          </a:xfrm>
          <a:custGeom>
            <a:avLst/>
            <a:gdLst>
              <a:gd name="connsiteX0" fmla="*/ 652526 w 641350"/>
              <a:gd name="connsiteY0" fmla="*/ 356743 h 349250"/>
              <a:gd name="connsiteX1" fmla="*/ 17526 w 641350"/>
              <a:gd name="connsiteY1" fmla="*/ 18542 h 3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350" h="349250">
                <a:moveTo>
                  <a:pt x="652526" y="356743"/>
                </a:moveTo>
                <a:lnTo>
                  <a:pt x="17526" y="18542"/>
                </a:lnTo>
              </a:path>
            </a:pathLst>
          </a:custGeom>
          <a:ln w="9144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2" name="Freeform 192"/>
          <p:cNvSpPr/>
          <p:nvPr/>
        </p:nvSpPr>
        <p:spPr>
          <a:xfrm>
            <a:off x="4832350" y="1962150"/>
            <a:ext cx="717550" cy="171450"/>
          </a:xfrm>
          <a:custGeom>
            <a:avLst/>
            <a:gdLst>
              <a:gd name="connsiteX0" fmla="*/ 720597 w 717550"/>
              <a:gd name="connsiteY0" fmla="*/ 179705 h 171450"/>
              <a:gd name="connsiteX1" fmla="*/ 7873 w 717550"/>
              <a:gd name="connsiteY1" fmla="*/ 1143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7550" h="171450">
                <a:moveTo>
                  <a:pt x="720597" y="179705"/>
                </a:moveTo>
                <a:lnTo>
                  <a:pt x="7873" y="11430"/>
                </a:lnTo>
              </a:path>
            </a:pathLst>
          </a:custGeom>
          <a:ln w="9144">
            <a:solidFill>
              <a:srgbClr val="FEFEFE">
                <a:alpha val="100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4" name="Picture 19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20" y="1813560"/>
            <a:ext cx="1074419" cy="579120"/>
          </a:xfrm>
          <a:prstGeom prst="rect">
            <a:avLst/>
          </a:prstGeom>
        </p:spPr>
      </p:pic>
      <p:pic>
        <p:nvPicPr>
          <p:cNvPr id="195" name="Picture 19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621" y="1859280"/>
            <a:ext cx="845819" cy="632460"/>
          </a:xfrm>
          <a:prstGeom prst="rect">
            <a:avLst/>
          </a:prstGeom>
        </p:spPr>
      </p:pic>
      <p:sp>
        <p:nvSpPr>
          <p:cNvPr id="4" name="Freeform 195"/>
          <p:cNvSpPr/>
          <p:nvPr/>
        </p:nvSpPr>
        <p:spPr>
          <a:xfrm>
            <a:off x="2381250" y="1428750"/>
            <a:ext cx="6750050" cy="1504950"/>
          </a:xfrm>
          <a:custGeom>
            <a:avLst/>
            <a:gdLst>
              <a:gd name="connsiteX0" fmla="*/ 12953 w 6750050"/>
              <a:gd name="connsiteY0" fmla="*/ 1515618 h 1504950"/>
              <a:gd name="connsiteX1" fmla="*/ 6755130 w 6750050"/>
              <a:gd name="connsiteY1" fmla="*/ 1515618 h 1504950"/>
              <a:gd name="connsiteX2" fmla="*/ 6755130 w 6750050"/>
              <a:gd name="connsiteY2" fmla="*/ 16002 h 1504950"/>
              <a:gd name="connsiteX3" fmla="*/ 12953 w 6750050"/>
              <a:gd name="connsiteY3" fmla="*/ 16002 h 1504950"/>
              <a:gd name="connsiteX4" fmla="*/ 12953 w 6750050"/>
              <a:gd name="connsiteY4" fmla="*/ 1515618 h 150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0050" h="1504950">
                <a:moveTo>
                  <a:pt x="12953" y="1515618"/>
                </a:moveTo>
                <a:lnTo>
                  <a:pt x="6755130" y="1515618"/>
                </a:lnTo>
                <a:lnTo>
                  <a:pt x="6755130" y="16002"/>
                </a:lnTo>
                <a:lnTo>
                  <a:pt x="12953" y="16002"/>
                </a:lnTo>
                <a:lnTo>
                  <a:pt x="12953" y="1515618"/>
                </a:lnTo>
                <a:close/>
              </a:path>
            </a:pathLst>
          </a:custGeom>
          <a:solidFill>
            <a:srgbClr val="0000FF">
              <a:alpha val="0"/>
            </a:srgbClr>
          </a:solidFill>
          <a:ln w="6095">
            <a:solidFill>
              <a:srgbClr val="ECEADF">
                <a:alpha val="100000"/>
              </a:srgb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7" name="Picture 197"/>
          <p:cNvPicPr>
            <a:picLocks noChangeAspect="1"/>
          </p:cNvPicPr>
          <p:nvPr/>
        </p:nvPicPr>
        <p:blipFill>
          <a:blip r:embed="rId5"/>
          <a:srcRect r="870" b="26263"/>
          <a:stretch>
            <a:fillRect/>
          </a:stretch>
        </p:blipFill>
        <p:spPr>
          <a:xfrm>
            <a:off x="2049780" y="3413760"/>
            <a:ext cx="1737358" cy="2522806"/>
          </a:xfrm>
          <a:prstGeom prst="rect">
            <a:avLst/>
          </a:prstGeom>
        </p:spPr>
      </p:pic>
      <p:pic>
        <p:nvPicPr>
          <p:cNvPr id="198" name="Picture 1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160" y="3398520"/>
            <a:ext cx="1569720" cy="975360"/>
          </a:xfrm>
          <a:prstGeom prst="rect">
            <a:avLst/>
          </a:prstGeom>
        </p:spPr>
      </p:pic>
      <p:pic>
        <p:nvPicPr>
          <p:cNvPr id="199" name="Picture 199"/>
          <p:cNvPicPr>
            <a:picLocks noChangeAspect="1"/>
          </p:cNvPicPr>
          <p:nvPr/>
        </p:nvPicPr>
        <p:blipFill>
          <a:blip r:embed="rId7"/>
          <a:srcRect b="10993"/>
          <a:stretch>
            <a:fillRect/>
          </a:stretch>
        </p:blipFill>
        <p:spPr>
          <a:xfrm>
            <a:off x="7246620" y="3169921"/>
            <a:ext cx="3375660" cy="3194481"/>
          </a:xfrm>
          <a:prstGeom prst="rect">
            <a:avLst/>
          </a:prstGeom>
        </p:spPr>
      </p:pic>
      <p:pic>
        <p:nvPicPr>
          <p:cNvPr id="200" name="Picture 20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480" y="2926080"/>
            <a:ext cx="365760" cy="365760"/>
          </a:xfrm>
          <a:prstGeom prst="rect">
            <a:avLst/>
          </a:prstGeom>
        </p:spPr>
      </p:pic>
      <p:pic>
        <p:nvPicPr>
          <p:cNvPr id="201" name="Picture 2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680" y="2049780"/>
            <a:ext cx="838200" cy="121920"/>
          </a:xfrm>
          <a:prstGeom prst="rect">
            <a:avLst/>
          </a:prstGeom>
        </p:spPr>
      </p:pic>
      <p:pic>
        <p:nvPicPr>
          <p:cNvPr id="202" name="Picture 20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3680" y="2080260"/>
            <a:ext cx="838200" cy="121920"/>
          </a:xfrm>
          <a:prstGeom prst="rect">
            <a:avLst/>
          </a:prstGeom>
        </p:spPr>
      </p:pic>
      <p:sp>
        <p:nvSpPr>
          <p:cNvPr id="5" name="TextBox 202"/>
          <p:cNvSpPr txBox="1"/>
          <p:nvPr/>
        </p:nvSpPr>
        <p:spPr>
          <a:xfrm>
            <a:off x="2072641" y="558800"/>
            <a:ext cx="4701367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chemin</a:t>
            </a:r>
            <a:r>
              <a:rPr lang="en-US" altLang="zh-CN" sz="4400" b="1" spc="-9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parcouru</a:t>
            </a:r>
          </a:p>
        </p:txBody>
      </p:sp>
      <p:sp>
        <p:nvSpPr>
          <p:cNvPr id="203" name="TextBox 203"/>
          <p:cNvSpPr txBox="1"/>
          <p:nvPr/>
        </p:nvSpPr>
        <p:spPr>
          <a:xfrm>
            <a:off x="4924298" y="1704378"/>
            <a:ext cx="1104945" cy="301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lnSpc>
                <a:spcPct val="217916"/>
              </a:lnSpc>
              <a:tabLst>
                <a:tab pos="333502" algn="l"/>
                <a:tab pos="838200" algn="l"/>
              </a:tabLst>
            </a:pPr>
            <a:r>
              <a:rPr lang="en-US" altLang="zh-CN" sz="900" spc="-5" dirty="0">
                <a:solidFill>
                  <a:srgbClr val="000000"/>
                </a:solidFill>
                <a:latin typeface="Arial"/>
                <a:ea typeface="Arial"/>
              </a:rPr>
              <a:t>S5	S6	</a:t>
            </a:r>
            <a:r>
              <a:rPr lang="en-US" altLang="zh-CN" sz="900" spc="-25" dirty="0">
                <a:solidFill>
                  <a:srgbClr val="000000"/>
                </a:solidFill>
                <a:latin typeface="Arial"/>
                <a:ea typeface="Arial"/>
              </a:rPr>
              <a:t>S1</a:t>
            </a:r>
          </a:p>
        </p:txBody>
      </p:sp>
      <p:sp>
        <p:nvSpPr>
          <p:cNvPr id="204" name="TextBox 204"/>
          <p:cNvSpPr txBox="1"/>
          <p:nvPr/>
        </p:nvSpPr>
        <p:spPr>
          <a:xfrm>
            <a:off x="6243829" y="2052085"/>
            <a:ext cx="266745" cy="1371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900" spc="-10" dirty="0">
                <a:solidFill>
                  <a:srgbClr val="000000"/>
                </a:solidFill>
                <a:latin typeface="Arial"/>
                <a:ea typeface="Arial"/>
              </a:rPr>
              <a:t>S2</a:t>
            </a:r>
          </a:p>
        </p:txBody>
      </p:sp>
      <p:sp>
        <p:nvSpPr>
          <p:cNvPr id="205" name="TextBox 205"/>
          <p:cNvSpPr txBox="1"/>
          <p:nvPr/>
        </p:nvSpPr>
        <p:spPr>
          <a:xfrm>
            <a:off x="2715767" y="2526334"/>
            <a:ext cx="1148420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Marché</a:t>
            </a:r>
            <a:r>
              <a:rPr lang="en-US" altLang="zh-CN" sz="1400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mesuré</a:t>
            </a:r>
          </a:p>
        </p:txBody>
      </p:sp>
      <p:sp>
        <p:nvSpPr>
          <p:cNvPr id="206" name="TextBox 206"/>
          <p:cNvSpPr txBox="1"/>
          <p:nvPr/>
        </p:nvSpPr>
        <p:spPr>
          <a:xfrm>
            <a:off x="4654296" y="2354836"/>
            <a:ext cx="1745595" cy="496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44677" defTabSz="914400">
              <a:lnSpc>
                <a:spcPct val="118750"/>
              </a:lnSpc>
              <a:tabLst>
                <a:tab pos="1325880" algn="l"/>
              </a:tabLst>
            </a:pPr>
            <a:r>
              <a:rPr lang="en-US" altLang="zh-CN" sz="900" spc="-5" dirty="0">
                <a:solidFill>
                  <a:srgbClr val="000000"/>
                </a:solidFill>
                <a:latin typeface="Arial"/>
                <a:ea typeface="Arial"/>
              </a:rPr>
              <a:t>S4	</a:t>
            </a:r>
            <a:r>
              <a:rPr lang="en-US" altLang="zh-CN" sz="900" spc="-20" dirty="0">
                <a:solidFill>
                  <a:srgbClr val="000000"/>
                </a:solidFill>
                <a:latin typeface="Arial"/>
                <a:ea typeface="Arial"/>
              </a:rPr>
              <a:t>S3</a:t>
            </a:r>
          </a:p>
          <a:p>
            <a:pPr defTabSz="914400">
              <a:lnSpc>
                <a:spcPts val="93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Segmentation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&amp;</a:t>
            </a:r>
            <a:r>
              <a:rPr lang="en-US" altLang="zh-CN" sz="1400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Ciblage</a:t>
            </a:r>
          </a:p>
        </p:txBody>
      </p:sp>
      <p:sp>
        <p:nvSpPr>
          <p:cNvPr id="207" name="TextBox 207"/>
          <p:cNvSpPr txBox="1"/>
          <p:nvPr/>
        </p:nvSpPr>
        <p:spPr>
          <a:xfrm>
            <a:off x="7313930" y="2558414"/>
            <a:ext cx="1578507" cy="213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400" b="1" spc="-10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spc="-10" dirty="0">
                <a:solidFill>
                  <a:srgbClr val="000000"/>
                </a:solidFill>
                <a:latin typeface="Calibri"/>
                <a:ea typeface="Calibri"/>
              </a:rPr>
              <a:t>d’affaires</a:t>
            </a:r>
            <a:r>
              <a:rPr lang="en-US" altLang="zh-CN" sz="1400" b="1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b="1" spc="-5" dirty="0">
                <a:solidFill>
                  <a:srgbClr val="000000"/>
                </a:solidFill>
                <a:latin typeface="Calibri"/>
                <a:ea typeface="Calibri"/>
              </a:rPr>
              <a:t>max</a:t>
            </a:r>
          </a:p>
        </p:txBody>
      </p:sp>
      <p:sp>
        <p:nvSpPr>
          <p:cNvPr id="208" name="TextBox 208"/>
          <p:cNvSpPr txBox="1"/>
          <p:nvPr/>
        </p:nvSpPr>
        <p:spPr>
          <a:xfrm>
            <a:off x="8711438" y="3189859"/>
            <a:ext cx="1601620" cy="6404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Chiffre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d’affaires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et</a:t>
            </a:r>
            <a:r>
              <a:rPr lang="en-US" altLang="zh-CN" sz="1050" b="1" spc="1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résultats</a:t>
            </a:r>
          </a:p>
          <a:p>
            <a:pPr indent="257555" defTabSz="914400"/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l’entreprise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3</a:t>
            </a:r>
            <a:r>
              <a:rPr lang="en-US" altLang="zh-CN" sz="1050" b="1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ans</a:t>
            </a:r>
          </a:p>
          <a:p>
            <a:pPr indent="170688" defTabSz="914400"/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Par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mois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par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trimestre</a:t>
            </a:r>
            <a:r>
              <a:rPr lang="en-US" altLang="zh-CN" sz="1050" b="1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/</a:t>
            </a:r>
          </a:p>
          <a:p>
            <a:pPr indent="861441" defTabSz="914400"/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par</a:t>
            </a:r>
            <a:r>
              <a:rPr lang="en-US" altLang="zh-CN" sz="1050" b="1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050" b="1" dirty="0">
                <a:solidFill>
                  <a:srgbClr val="000000"/>
                </a:solidFill>
                <a:latin typeface="Calibri"/>
                <a:ea typeface="Calibri"/>
              </a:rPr>
              <a:t>semestre</a:t>
            </a:r>
          </a:p>
        </p:txBody>
      </p:sp>
      <p:sp>
        <p:nvSpPr>
          <p:cNvPr id="209" name="TextBox 209"/>
          <p:cNvSpPr txBox="1"/>
          <p:nvPr/>
        </p:nvSpPr>
        <p:spPr>
          <a:xfrm>
            <a:off x="6969252" y="5519547"/>
            <a:ext cx="2355100" cy="8448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Vérifier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1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identifiant</a:t>
            </a:r>
          </a:p>
          <a:p>
            <a:pPr defTabSz="914400"/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  <a:r>
              <a:rPr lang="en-US" altLang="zh-CN" sz="1400" spc="-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nommément.</a:t>
            </a:r>
          </a:p>
          <a:p>
            <a:pPr defTabSz="914400" hangingPunct="0">
              <a:lnSpc>
                <a:spcPct val="95416"/>
              </a:lnSpc>
            </a:pP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400" spc="-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suivi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s’effectue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par</a:t>
            </a:r>
            <a:r>
              <a:rPr lang="en-US" altLang="zh-CN" sz="14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1400" spc="-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Calibri"/>
              </a:rPr>
              <a:t>tableau</a:t>
            </a:r>
            <a:r>
              <a:rPr lang="en-US" altLang="zh-CN" sz="1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1400" spc="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1400" spc="-5" dirty="0">
                <a:solidFill>
                  <a:srgbClr val="000000"/>
                </a:solidFill>
                <a:latin typeface="Calibri"/>
                <a:ea typeface="Calibri"/>
              </a:rPr>
              <a:t>bord</a:t>
            </a:r>
          </a:p>
        </p:txBody>
      </p:sp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01825" y="3183636"/>
          <a:ext cx="6885431" cy="2331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9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38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03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95300">
                <a:tc rowSpan="5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269"/>
                        </a:lnSpc>
                      </a:pPr>
                      <a:endParaRPr lang="en-US" dirty="0" smtClean="0"/>
                    </a:p>
                    <a:p>
                      <a:pPr marL="0" indent="245973">
                        <a:lnSpc>
                          <a:spcPct val="100416"/>
                        </a:lnSpc>
                        <a:tabLst>
                          <a:tab pos="2599054" algn="l"/>
                        </a:tabLst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Poids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de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</a:t>
                      </a:r>
                      <a:r>
                        <a:rPr lang="en-US" altLang="zh-CN" sz="1400" spc="-69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concurrence	</a:t>
                      </a:r>
                      <a:r>
                        <a:rPr lang="en-US" altLang="zh-CN" sz="1400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Vos</a:t>
                      </a:r>
                      <a:r>
                        <a:rPr lang="en-US" altLang="zh-CN" sz="1400" spc="-50" dirty="0">
                          <a:solidFill>
                            <a:srgbClr val="0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altLang="zh-CN" sz="1400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ressources</a:t>
                      </a:r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57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000"/>
                        </a:lnSpc>
                      </a:pPr>
                      <a:endParaRPr lang="en-US" dirty="0" smtClean="0"/>
                    </a:p>
                    <a:p>
                      <a:pPr>
                        <a:lnSpc>
                          <a:spcPts val="1119"/>
                        </a:lnSpc>
                      </a:pPr>
                      <a:endParaRPr lang="en-US" dirty="0" smtClean="0"/>
                    </a:p>
                    <a:p>
                      <a:pPr marL="0" indent="-568452">
                        <a:lnSpc>
                          <a:spcPct val="100000"/>
                        </a:lnSpc>
                      </a:pPr>
                      <a:r>
                        <a:rPr lang="en-US" altLang="zh-CN" sz="1400" b="1" spc="-1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d’act</a:t>
                      </a:r>
                      <a:r>
                        <a:rPr lang="en-US" altLang="zh-CN" sz="1400" b="1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ions</a:t>
                      </a:r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 cap="flat" cmpd="sng" algn="ctr">
                      <a:solidFill>
                        <a:srgbClr val="DCDC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72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R w="6095">
                      <a:solidFill>
                        <a:srgbClr val="DFEAEC"/>
                      </a:solidFill>
                      <a:prstDash val="dot"/>
                    </a:lnR>
                    <a:lnT w="6095">
                      <a:solidFill>
                        <a:srgbClr val="DFEAEC"/>
                      </a:solidFill>
                      <a:prstDash val="dot"/>
                    </a:lnT>
                    <a:lnB w="6095">
                      <a:solidFill>
                        <a:srgbClr val="DFEAEC"/>
                      </a:solidFill>
                      <a:prstDash val="dot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0540">
                <a:tc rowSpan="2">
                  <a:txBody>
                    <a:bodyPr/>
                    <a:lstStyle/>
                    <a:p>
                      <a:pPr>
                        <a:lnSpc>
                          <a:spcPts val="1560"/>
                        </a:lnSpc>
                      </a:pPr>
                      <a:endParaRPr lang="en-US" dirty="0" smtClean="0"/>
                    </a:p>
                    <a:p>
                      <a:pPr marL="0" indent="3790188">
                        <a:lnSpc>
                          <a:spcPct val="100000"/>
                        </a:lnSpc>
                      </a:pPr>
                      <a:r>
                        <a:rPr lang="en-US" altLang="zh-CN" sz="1400" b="1" spc="-5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P</a:t>
                      </a:r>
                      <a:r>
                        <a:rPr lang="en-US" altLang="zh-CN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lan</a:t>
                      </a:r>
                    </a:p>
                  </a:txBody>
                  <a:tcPr marL="0" marR="0" marT="0" marB="0">
                    <a:lnT w="6095">
                      <a:solidFill>
                        <a:srgbClr val="DFEAEC"/>
                      </a:solidFill>
                      <a:prstDash val="dot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2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6095">
                      <a:solidFill>
                        <a:srgbClr val="DFEAEC"/>
                      </a:solidFill>
                      <a:prstDash val="dot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095">
                      <a:solidFill>
                        <a:srgbClr val="DFEAEC"/>
                      </a:solidFill>
                      <a:prstDash val="dot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altLang="zh-CN" sz="6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144">
                      <a:solidFill>
                        <a:srgbClr val="DCDCDC"/>
                      </a:solidFill>
                      <a:prstDash val="solid"/>
                    </a:lnL>
                    <a:lnR w="9144">
                      <a:solidFill>
                        <a:srgbClr val="DCDCDC"/>
                      </a:solidFill>
                      <a:prstDash val="solid"/>
                    </a:lnR>
                    <a:lnT w="9144">
                      <a:solidFill>
                        <a:srgbClr val="DCDCDC"/>
                      </a:solidFill>
                      <a:prstDash val="solid"/>
                    </a:lnT>
                    <a:lnB w="9144">
                      <a:solidFill>
                        <a:srgbClr val="DCDCD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10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4"/>
          <p:cNvSpPr txBox="1"/>
          <p:nvPr/>
        </p:nvSpPr>
        <p:spPr>
          <a:xfrm>
            <a:off x="2072640" y="558800"/>
            <a:ext cx="4291006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Quelques</a:t>
            </a:r>
            <a:r>
              <a:rPr lang="en-US" altLang="zh-CN" sz="4400" b="1" spc="-40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conseils</a:t>
            </a:r>
          </a:p>
        </p:txBody>
      </p:sp>
      <p:sp>
        <p:nvSpPr>
          <p:cNvPr id="215" name="TextBox 215"/>
          <p:cNvSpPr txBox="1"/>
          <p:nvPr/>
        </p:nvSpPr>
        <p:spPr>
          <a:xfrm>
            <a:off x="2072641" y="1744330"/>
            <a:ext cx="5906447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57504" algn="l"/>
              </a:tabLst>
            </a:pPr>
            <a:r>
              <a:rPr lang="en-US" altLang="zh-CN" sz="2400" dirty="0">
                <a:solidFill>
                  <a:srgbClr val="D02C85"/>
                </a:solidFill>
                <a:latin typeface="Arial"/>
                <a:ea typeface="Arial"/>
              </a:rPr>
              <a:t>•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Soyez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sur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terrain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(salons,</a:t>
            </a:r>
            <a:r>
              <a:rPr lang="en-US" altLang="zh-CN" sz="2400" spc="-4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distribution,….)</a:t>
            </a:r>
          </a:p>
        </p:txBody>
      </p:sp>
      <p:sp>
        <p:nvSpPr>
          <p:cNvPr id="216" name="TextBox 216"/>
          <p:cNvSpPr txBox="1"/>
          <p:nvPr/>
        </p:nvSpPr>
        <p:spPr>
          <a:xfrm>
            <a:off x="2072641" y="2246498"/>
            <a:ext cx="23370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2400" spc="-1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17" name="TextBox 217"/>
          <p:cNvSpPr txBox="1"/>
          <p:nvPr/>
        </p:nvSpPr>
        <p:spPr>
          <a:xfrm>
            <a:off x="2530144" y="2275966"/>
            <a:ext cx="7601816" cy="8747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Visitez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points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vente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concurrents</a:t>
            </a:r>
            <a:r>
              <a:rPr lang="en-US" altLang="zh-CN" sz="2400" spc="3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(prix,</a:t>
            </a:r>
            <a:r>
              <a:rPr lang="en-US" altLang="zh-CN" sz="2400" spc="3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accueil,</a:t>
            </a:r>
          </a:p>
          <a:p>
            <a:pPr defTabSz="914400">
              <a:lnSpc>
                <a:spcPts val="11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positionnement,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site,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RS…)</a:t>
            </a:r>
          </a:p>
        </p:txBody>
      </p:sp>
      <p:sp>
        <p:nvSpPr>
          <p:cNvPr id="218" name="TextBox 218"/>
          <p:cNvSpPr txBox="1"/>
          <p:nvPr/>
        </p:nvSpPr>
        <p:spPr>
          <a:xfrm>
            <a:off x="2072641" y="3269065"/>
            <a:ext cx="386146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57504" algn="l"/>
              </a:tabLst>
            </a:pPr>
            <a:r>
              <a:rPr lang="en-US" altLang="zh-CN" sz="2400" dirty="0">
                <a:solidFill>
                  <a:srgbClr val="D02C85"/>
                </a:solidFill>
                <a:latin typeface="Arial"/>
                <a:ea typeface="Arial"/>
              </a:rPr>
              <a:t>•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Discutez</a:t>
            </a:r>
            <a:r>
              <a:rPr lang="en-US" altLang="zh-CN" sz="2400" spc="-6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avec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6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vendeurs</a:t>
            </a:r>
          </a:p>
        </p:txBody>
      </p:sp>
      <p:sp>
        <p:nvSpPr>
          <p:cNvPr id="219" name="TextBox 219"/>
          <p:cNvSpPr txBox="1"/>
          <p:nvPr/>
        </p:nvSpPr>
        <p:spPr>
          <a:xfrm>
            <a:off x="2072640" y="3776557"/>
            <a:ext cx="3969292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tabLst>
                <a:tab pos="457504" algn="l"/>
              </a:tabLst>
            </a:pPr>
            <a:r>
              <a:rPr lang="en-US" altLang="zh-CN" sz="2400" dirty="0">
                <a:solidFill>
                  <a:srgbClr val="D02C85"/>
                </a:solidFill>
                <a:latin typeface="Arial"/>
                <a:ea typeface="Arial"/>
              </a:rPr>
              <a:t>•	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Rencontrez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les</a:t>
            </a:r>
            <a:r>
              <a:rPr lang="en-US" altLang="zh-CN" sz="2400" spc="-12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fournisseurs</a:t>
            </a:r>
          </a:p>
        </p:txBody>
      </p:sp>
      <p:sp>
        <p:nvSpPr>
          <p:cNvPr id="220" name="TextBox 220"/>
          <p:cNvSpPr txBox="1"/>
          <p:nvPr/>
        </p:nvSpPr>
        <p:spPr>
          <a:xfrm>
            <a:off x="2072641" y="4279769"/>
            <a:ext cx="233709" cy="3657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2400" spc="-10" dirty="0">
                <a:solidFill>
                  <a:srgbClr val="D02C85"/>
                </a:solidFill>
                <a:latin typeface="Arial"/>
                <a:ea typeface="Arial"/>
              </a:rPr>
              <a:t>•</a:t>
            </a:r>
          </a:p>
        </p:txBody>
      </p:sp>
      <p:sp>
        <p:nvSpPr>
          <p:cNvPr id="221" name="TextBox 221"/>
          <p:cNvSpPr txBox="1"/>
          <p:nvPr/>
        </p:nvSpPr>
        <p:spPr>
          <a:xfrm>
            <a:off x="2530145" y="4238181"/>
            <a:ext cx="7670555" cy="1026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13875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Interrogez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vous-même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ses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futurs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en</a:t>
            </a:r>
            <a:r>
              <a:rPr lang="en-US" altLang="zh-CN" sz="2400" spc="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 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participant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activement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à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l’administration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des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questionnaires.</a:t>
            </a:r>
          </a:p>
        </p:txBody>
      </p:sp>
    </p:spTree>
    <p:extLst>
      <p:ext uri="{BB962C8B-B14F-4D97-AF65-F5344CB8AC3E}">
        <p14:creationId xmlns:p14="http://schemas.microsoft.com/office/powerpoint/2010/main" val="28747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25"/>
          <p:cNvSpPr txBox="1"/>
          <p:nvPr/>
        </p:nvSpPr>
        <p:spPr>
          <a:xfrm>
            <a:off x="2072641" y="306070"/>
            <a:ext cx="7335913" cy="4398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 hangingPunct="0">
              <a:lnSpc>
                <a:spcPct val="95416"/>
              </a:lnSpc>
            </a:pP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Les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conclusions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d’une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étude</a:t>
            </a:r>
            <a:r>
              <a:rPr lang="en-US" altLang="zh-CN" sz="4000" b="1" spc="-154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Calibri"/>
              </a:rPr>
              <a:t>de</a:t>
            </a:r>
            <a:r>
              <a:rPr lang="en-US" altLang="zh-CN" sz="40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000" b="1" spc="-20" dirty="0">
                <a:solidFill>
                  <a:srgbClr val="FE3972"/>
                </a:solidFill>
                <a:latin typeface="Calibri"/>
                <a:ea typeface="Calibri"/>
              </a:rPr>
              <a:t>mar</a:t>
            </a:r>
            <a:r>
              <a:rPr lang="en-US" altLang="zh-CN" sz="4000" b="1" spc="-10" dirty="0">
                <a:solidFill>
                  <a:srgbClr val="FE3972"/>
                </a:solidFill>
                <a:latin typeface="Calibri"/>
                <a:ea typeface="Calibri"/>
              </a:rPr>
              <a:t>ché</a:t>
            </a: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000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>
              <a:lnSpc>
                <a:spcPts val="1589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68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Stop</a:t>
            </a:r>
            <a:r>
              <a:rPr lang="en-US" altLang="zh-CN" sz="2400" spc="-15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ou</a:t>
            </a:r>
            <a:r>
              <a:rPr lang="en-US" altLang="zh-CN" sz="2400" spc="-15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Go?</a:t>
            </a:r>
          </a:p>
          <a:p>
            <a:pPr defTabSz="914400">
              <a:lnSpc>
                <a:spcPts val="111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455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Quelle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est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la</a:t>
            </a:r>
            <a:r>
              <a:rPr lang="en-US" altLang="zh-CN" sz="2400" spc="-10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taille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de</a:t>
            </a:r>
            <a:r>
              <a:rPr lang="en-US" altLang="zh-CN" sz="2400" spc="-104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400" spc="-10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marché?</a:t>
            </a:r>
          </a:p>
          <a:p>
            <a:pPr defTabSz="914400">
              <a:lnSpc>
                <a:spcPts val="1125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spc="-65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6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spc="-40" dirty="0">
                <a:solidFill>
                  <a:srgbClr val="000000"/>
                </a:solidFill>
                <a:latin typeface="Calibri"/>
                <a:ea typeface="Calibri"/>
              </a:rPr>
              <a:t>Comment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s’organise</a:t>
            </a:r>
            <a:r>
              <a:rPr lang="en-US" altLang="zh-CN" sz="2400" spc="-1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spc="-30" dirty="0">
                <a:solidFill>
                  <a:srgbClr val="000000"/>
                </a:solidFill>
                <a:latin typeface="Calibri"/>
                <a:ea typeface="Calibri"/>
              </a:rPr>
              <a:t>votre</a:t>
            </a:r>
            <a:r>
              <a:rPr lang="en-US" altLang="zh-CN" sz="2400" spc="-2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spc="-35" dirty="0">
                <a:solidFill>
                  <a:srgbClr val="000000"/>
                </a:solidFill>
                <a:latin typeface="Calibri"/>
                <a:ea typeface="Calibri"/>
              </a:rPr>
              <a:t>environnement?</a:t>
            </a:r>
          </a:p>
          <a:p>
            <a:pPr defTabSz="914400">
              <a:lnSpc>
                <a:spcPts val="111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644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Qui</a:t>
            </a:r>
            <a:r>
              <a:rPr lang="en-US" altLang="zh-CN" sz="2400" spc="-1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sont</a:t>
            </a:r>
            <a:r>
              <a:rPr lang="en-US" altLang="zh-CN" sz="2400" spc="-14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400" spc="-150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concurrents?</a:t>
            </a:r>
          </a:p>
          <a:p>
            <a:pPr defTabSz="914400">
              <a:lnSpc>
                <a:spcPts val="1114"/>
              </a:lnSpc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indent="1522730" defTabSz="914400"/>
            <a:r>
              <a:rPr lang="en-US" altLang="zh-CN" sz="2400" dirty="0">
                <a:solidFill>
                  <a:srgbClr val="FE3972"/>
                </a:solidFill>
                <a:latin typeface="Wingdings"/>
                <a:ea typeface="Wingdings"/>
              </a:rPr>
              <a:t></a:t>
            </a:r>
            <a:r>
              <a:rPr lang="en-US" altLang="zh-CN" sz="2400" spc="-600" dirty="0">
                <a:solidFill>
                  <a:srgbClr val="FE3972"/>
                </a:solidFill>
                <a:latin typeface="Wingdings"/>
                <a:ea typeface="宋体" panose="02010600030101010101" pitchFamily="2" charset="-122"/>
                <a:cs typeface="Wingdings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Avez-vous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priorisé</a:t>
            </a:r>
            <a:r>
              <a:rPr lang="en-US" altLang="zh-CN" sz="2400" spc="-135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vos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clients</a:t>
            </a:r>
            <a:r>
              <a:rPr lang="en-US" altLang="zh-CN" sz="2400" spc="-139" dirty="0">
                <a:solidFill>
                  <a:srgbClr val="000000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2400" dirty="0">
                <a:solidFill>
                  <a:srgbClr val="000000"/>
                </a:solidFill>
                <a:latin typeface="Calibri"/>
                <a:ea typeface="Calibri"/>
              </a:rPr>
              <a:t>potentiels?</a:t>
            </a:r>
          </a:p>
        </p:txBody>
      </p:sp>
    </p:spTree>
    <p:extLst>
      <p:ext uri="{BB962C8B-B14F-4D97-AF65-F5344CB8AC3E}">
        <p14:creationId xmlns:p14="http://schemas.microsoft.com/office/powerpoint/2010/main" val="35540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alyse SWOT = 2 diagnostics&#10;1. Externe : Opportunités et Menaces de l'environnement&#10;(concurrent qui se développe, nouvell..."/>
          <p:cNvPicPr>
            <a:picLocks noChangeAspect="1" noChangeArrowheads="1"/>
          </p:cNvPicPr>
          <p:nvPr/>
        </p:nvPicPr>
        <p:blipFill>
          <a:blip r:embed="rId2"/>
          <a:srcRect b="10463"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6771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hoisissez les clés de&#10;succès qui vous&#10;apparaissent critiques Interne Externe&#10;+&#10;Forces Opportunités&#10;I&#10;Faiblesses Menaces&#10;P..."/>
          <p:cNvPicPr>
            <a:picLocks noChangeAspect="1" noChangeArrowheads="1"/>
          </p:cNvPicPr>
          <p:nvPr/>
        </p:nvPicPr>
        <p:blipFill>
          <a:blip r:embed="rId2"/>
          <a:srcRect b="768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2825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oints + -&#10;Interne&#10;Fort De progrès&#10;Externe&#10;D’opportunité De vigilance&#10;Exemple de questions :&#10;• Ce qui rend mon entreprise ..."/>
          <p:cNvPicPr>
            <a:picLocks noChangeAspect="1" noChangeArrowheads="1"/>
          </p:cNvPicPr>
          <p:nvPr/>
        </p:nvPicPr>
        <p:blipFill>
          <a:blip r:embed="rId2"/>
          <a:srcRect r="15519"/>
          <a:stretch>
            <a:fillRect/>
          </a:stretch>
        </p:blipFill>
        <p:spPr bwMode="auto">
          <a:xfrm>
            <a:off x="1524001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5910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A1F840-95B9-524A-B87E-47B9364B3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9160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693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OINTS D’OPPORTUNITÉ POINTS DE VIGILANCE&#10; "/>
          <p:cNvPicPr>
            <a:picLocks noChangeAspect="1" noChangeArrowheads="1"/>
          </p:cNvPicPr>
          <p:nvPr/>
        </p:nvPicPr>
        <p:blipFill>
          <a:blip r:embed="rId2"/>
          <a:srcRect b="1077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15924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SWOT = diagnostics externe&#10;Exemples de questions :&#10;Tendances et évolutions des marchés actuels, facteurs clés de succès,&#10;c..."/>
          <p:cNvPicPr>
            <a:picLocks noChangeAspect="1" noChangeArrowheads="1"/>
          </p:cNvPicPr>
          <p:nvPr/>
        </p:nvPicPr>
        <p:blipFill>
          <a:blip r:embed="rId2"/>
          <a:srcRect b="1169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6763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SWOT = diagnostics interne&#10;Exemples de questions :&#10;RH, compétences clefs, domaines d’excellence de&#10;l’entreprise (avantages..."/>
          <p:cNvPicPr>
            <a:picLocks noChangeAspect="1" noChangeArrowheads="1"/>
          </p:cNvPicPr>
          <p:nvPr/>
        </p:nvPicPr>
        <p:blipFill>
          <a:blip r:embed="rId2"/>
          <a:srcRect b="1046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47550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2. PESTEL&#10;Analyse de l’environnement où l’influence/l’impact&#10;sur l’entreprise peuvent être décisifs et où&#10;le pouvoir d’inf..."/>
          <p:cNvPicPr>
            <a:picLocks noChangeAspect="1" noChangeArrowheads="1"/>
          </p:cNvPicPr>
          <p:nvPr/>
        </p:nvPicPr>
        <p:blipFill>
          <a:blip r:embed="rId2"/>
          <a:srcRect b="1169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5068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L’environnement PESTEL (sphère éloignée)&#10;L’entreprise&#10;et&#10;son environnement&#10;proche : marchés,&#10;concurrents,&#10;fournisseurs,&#10;pa..."/>
          <p:cNvPicPr>
            <a:picLocks noChangeAspect="1" noChangeArrowheads="1"/>
          </p:cNvPicPr>
          <p:nvPr/>
        </p:nvPicPr>
        <p:blipFill>
          <a:blip r:embed="rId2"/>
          <a:srcRect b="398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78167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Les variables pivots&#10;L'analyse PESTEL constitue généralement la première étape d'une&#10;analyse stratégique au niveau d'un do..."/>
          <p:cNvPicPr>
            <a:picLocks noChangeAspect="1" noChangeArrowheads="1"/>
          </p:cNvPicPr>
          <p:nvPr/>
        </p:nvPicPr>
        <p:blipFill>
          <a:blip r:embed="rId2"/>
          <a:srcRect b="11129"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55431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réambule :&#10;Le Business Plan est un document de référence, il doit :&#10; Donner une idée juste du projet présenté ;&#10; Etre d..."/>
          <p:cNvPicPr>
            <a:picLocks noChangeAspect="1" noChangeArrowheads="1"/>
          </p:cNvPicPr>
          <p:nvPr/>
        </p:nvPicPr>
        <p:blipFill>
          <a:blip r:embed="rId2"/>
          <a:srcRect t="18330" b="6940"/>
          <a:stretch>
            <a:fillRect/>
          </a:stretch>
        </p:blipFill>
        <p:spPr bwMode="auto">
          <a:xfrm>
            <a:off x="1958418" y="1688124"/>
            <a:ext cx="8428229" cy="4726745"/>
          </a:xfrm>
          <a:prstGeom prst="rect">
            <a:avLst/>
          </a:prstGeom>
          <a:noFill/>
        </p:spPr>
      </p:pic>
      <p:sp>
        <p:nvSpPr>
          <p:cNvPr id="5" name="TextBox 202"/>
          <p:cNvSpPr txBox="1"/>
          <p:nvPr/>
        </p:nvSpPr>
        <p:spPr>
          <a:xfrm>
            <a:off x="3113650" y="223520"/>
            <a:ext cx="4701367" cy="6705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Business Plan</a:t>
            </a:r>
            <a:endParaRPr lang="en-US" altLang="zh-CN" sz="4400" b="1" dirty="0">
              <a:solidFill>
                <a:srgbClr val="FE3972"/>
              </a:solidFill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513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OMMAIRE&#10;LE BUSINESS PLAN (BP) :&#10; INTRODUCTION A LA NOTION DE BP&#10; L'EXECUTIVE SUMMARY&#10; RÉDIGER SON BP:&#10; L'ÉQUIPE&#10; L'E..."/>
          <p:cNvPicPr>
            <a:picLocks noChangeAspect="1" noChangeArrowheads="1"/>
          </p:cNvPicPr>
          <p:nvPr/>
        </p:nvPicPr>
        <p:blipFill>
          <a:blip r:embed="rId2"/>
          <a:srcRect t="37215" b="6835"/>
          <a:stretch>
            <a:fillRect/>
          </a:stretch>
        </p:blipFill>
        <p:spPr bwMode="auto">
          <a:xfrm>
            <a:off x="1524001" y="1730326"/>
            <a:ext cx="9144000" cy="43750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4515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LE BUSINESS PLAN : Les erreurs à éviter&#10;Démarquez-vous du lot en évitant les erreurs les plus communes d'un BP :&#10; Une for..."/>
          <p:cNvPicPr>
            <a:picLocks noChangeAspect="1" noChangeArrowheads="1"/>
          </p:cNvPicPr>
          <p:nvPr/>
        </p:nvPicPr>
        <p:blipFill>
          <a:blip r:embed="rId2"/>
          <a:srcRect t="19524" b="10126"/>
          <a:stretch>
            <a:fillRect/>
          </a:stretch>
        </p:blipFill>
        <p:spPr bwMode="auto">
          <a:xfrm>
            <a:off x="1606323" y="1758462"/>
            <a:ext cx="8611511" cy="4262510"/>
          </a:xfrm>
          <a:prstGeom prst="rect">
            <a:avLst/>
          </a:prstGeom>
          <a:noFill/>
        </p:spPr>
      </p:pic>
      <p:sp>
        <p:nvSpPr>
          <p:cNvPr id="5" name="TextBox 202"/>
          <p:cNvSpPr txBox="1"/>
          <p:nvPr/>
        </p:nvSpPr>
        <p:spPr>
          <a:xfrm>
            <a:off x="3113650" y="223520"/>
            <a:ext cx="4701367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Business Plan: </a:t>
            </a:r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les </a:t>
            </a:r>
            <a:r>
              <a:rPr lang="en-US" altLang="zh-CN" sz="4000" b="1" dirty="0" err="1">
                <a:solidFill>
                  <a:srgbClr val="F79646">
                    <a:lumMod val="75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erreurs</a:t>
            </a:r>
            <a:r>
              <a:rPr lang="en-US" altLang="zh-CN" sz="4000" b="1" dirty="0">
                <a:solidFill>
                  <a:srgbClr val="F79646">
                    <a:lumMod val="75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 à </a:t>
            </a:r>
            <a:r>
              <a:rPr lang="en-US" altLang="zh-CN" sz="4000" b="1" dirty="0" err="1">
                <a:solidFill>
                  <a:srgbClr val="F79646">
                    <a:lumMod val="75000"/>
                  </a:srgbClr>
                </a:solidFill>
                <a:latin typeface="Calibri"/>
                <a:ea typeface="宋体" panose="02010600030101010101" pitchFamily="2" charset="-122"/>
                <a:cs typeface="Calibri"/>
              </a:rPr>
              <a:t>éviter</a:t>
            </a:r>
            <a:endParaRPr lang="en-US" altLang="zh-CN" sz="4000" b="1" dirty="0">
              <a:solidFill>
                <a:srgbClr val="F79646">
                  <a:lumMod val="75000"/>
                </a:srgbClr>
              </a:solidFill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3512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LE BUSINESS PLAN : Les erreurs à éviter&#10;Ne générez pas du contenu inutile :&#10; Une étude de marché approximative :&#10; Compos..."/>
          <p:cNvPicPr>
            <a:picLocks noChangeAspect="1" noChangeArrowheads="1"/>
          </p:cNvPicPr>
          <p:nvPr/>
        </p:nvPicPr>
        <p:blipFill>
          <a:blip r:embed="rId2"/>
          <a:srcRect t="19113" b="8069"/>
          <a:stretch>
            <a:fillRect/>
          </a:stretch>
        </p:blipFill>
        <p:spPr bwMode="auto">
          <a:xfrm>
            <a:off x="2044506" y="872197"/>
            <a:ext cx="7990449" cy="50362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3502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034EE5-8506-A340-AAFA-CBE376BEC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39600" cy="66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438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E BUSINESS PLAN : Les erreurs à éviter&#10;N'oubliez pas l'aspect financier :&#10; En l'absence de Business Model (BM), vous n'e..."/>
          <p:cNvPicPr>
            <a:picLocks noChangeAspect="1" noChangeArrowheads="1"/>
          </p:cNvPicPr>
          <p:nvPr/>
        </p:nvPicPr>
        <p:blipFill>
          <a:blip r:embed="rId2"/>
          <a:srcRect t="19936" b="7247"/>
          <a:stretch>
            <a:fillRect/>
          </a:stretch>
        </p:blipFill>
        <p:spPr bwMode="auto">
          <a:xfrm>
            <a:off x="2185182" y="1083213"/>
            <a:ext cx="7356572" cy="46423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1309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E BUSINESS PLAN : Les erreurs à éviter&#10;Ne négligez pas le commercial ou la communication :&#10; Capter 1% du marché, c'est b..."/>
          <p:cNvPicPr>
            <a:picLocks noChangeAspect="1" noChangeArrowheads="1"/>
          </p:cNvPicPr>
          <p:nvPr/>
        </p:nvPicPr>
        <p:blipFill>
          <a:blip r:embed="rId2"/>
          <a:srcRect t="19524" r="2787" b="11361"/>
          <a:stretch>
            <a:fillRect/>
          </a:stretch>
        </p:blipFill>
        <p:spPr bwMode="auto">
          <a:xfrm>
            <a:off x="1917896" y="942535"/>
            <a:ext cx="7737231" cy="4670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6358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37770"/>
          <a:stretch>
            <a:fillRect/>
          </a:stretch>
        </p:blipFill>
        <p:spPr bwMode="auto">
          <a:xfrm>
            <a:off x="2425163" y="0"/>
            <a:ext cx="6934200" cy="47619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139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07797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60701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31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5894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3957"/>
          <a:stretch>
            <a:fillRect/>
          </a:stretch>
        </p:blipFill>
        <p:spPr bwMode="auto">
          <a:xfrm>
            <a:off x="1524001" y="1"/>
            <a:ext cx="914399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36030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039"/>
          <a:stretch>
            <a:fillRect/>
          </a:stretch>
        </p:blipFill>
        <p:spPr bwMode="auto">
          <a:xfrm>
            <a:off x="1524001" y="1"/>
            <a:ext cx="914399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208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476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3875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039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646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03E7E-59C1-A842-B80D-0F6487834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59"/>
            <a:ext cx="12192000" cy="68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77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310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3321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4498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79776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4727"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70349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 b="5580"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55594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29947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1" y="1"/>
            <a:ext cx="914399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23547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2680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hat Is A Business 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5464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• Le Business Model définit :&#10;– l'origine du revenu et de la valeur ajoutée d'une entreprise&#10;– l'implication des différent..."/>
          <p:cNvPicPr>
            <a:picLocks noChangeAspect="1" noChangeArrowheads="1"/>
          </p:cNvPicPr>
          <p:nvPr/>
        </p:nvPicPr>
        <p:blipFill>
          <a:blip r:embed="rId2"/>
          <a:srcRect t="9579" b="4950"/>
          <a:stretch>
            <a:fillRect/>
          </a:stretch>
        </p:blipFill>
        <p:spPr bwMode="auto">
          <a:xfrm>
            <a:off x="1692813" y="900628"/>
            <a:ext cx="8975187" cy="5957372"/>
          </a:xfrm>
          <a:prstGeom prst="rect">
            <a:avLst/>
          </a:prstGeom>
          <a:noFill/>
        </p:spPr>
      </p:pic>
      <p:sp>
        <p:nvSpPr>
          <p:cNvPr id="6" name="TextBox 202"/>
          <p:cNvSpPr txBox="1"/>
          <p:nvPr/>
        </p:nvSpPr>
        <p:spPr>
          <a:xfrm>
            <a:off x="3113650" y="223520"/>
            <a:ext cx="470136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Calibri"/>
              </a:rPr>
              <a:t>Le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 </a:t>
            </a:r>
            <a:r>
              <a:rPr lang="en-US" altLang="zh-CN" sz="4400" b="1" dirty="0">
                <a:solidFill>
                  <a:srgbClr val="FE3972"/>
                </a:solidFill>
                <a:latin typeface="Calibri"/>
                <a:ea typeface="宋体" panose="02010600030101010101" pitchFamily="2" charset="-122"/>
                <a:cs typeface="Calibri"/>
              </a:rPr>
              <a:t>Business Model</a:t>
            </a:r>
            <a:endParaRPr lang="en-US" altLang="zh-CN" sz="4000" b="1" dirty="0">
              <a:solidFill>
                <a:srgbClr val="F79646">
                  <a:lumMod val="75000"/>
                </a:srgbClr>
              </a:solidFill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205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• Les équipes reportent l'ensemble des informations dans les diverses rubriques du canvas.&#10;• Des questions les aident à re..."/>
          <p:cNvPicPr>
            <a:picLocks noChangeAspect="1" noChangeArrowheads="1"/>
          </p:cNvPicPr>
          <p:nvPr/>
        </p:nvPicPr>
        <p:blipFill>
          <a:blip r:embed="rId2"/>
          <a:srcRect t="12526" b="3483"/>
          <a:stretch>
            <a:fillRect/>
          </a:stretch>
        </p:blipFill>
        <p:spPr bwMode="auto">
          <a:xfrm>
            <a:off x="1524000" y="0"/>
            <a:ext cx="9144000" cy="6668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355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25961B-3203-4546-8F98-C2CE9EA01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76"/>
            <a:ext cx="12192000" cy="681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4729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• Interactions fortes entre toutes les rubriques&#10;Représentation du Business Model : débriefing&#10;&quot;tout est dans tout&quot;&#10;4. Rel..."/>
          <p:cNvPicPr>
            <a:picLocks noChangeAspect="1" noChangeArrowheads="1"/>
          </p:cNvPicPr>
          <p:nvPr/>
        </p:nvPicPr>
        <p:blipFill>
          <a:blip r:embed="rId2"/>
          <a:srcRect t="9906" b="5605"/>
          <a:stretch>
            <a:fillRect/>
          </a:stretch>
        </p:blipFill>
        <p:spPr bwMode="auto">
          <a:xfrm>
            <a:off x="1777219" y="168813"/>
            <a:ext cx="8609427" cy="6689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5769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• Product&#10;• Price&#10;• Place&#10;• Promotion&#10;Représentation du Business Model : débriefing&#10;lien avec les 4P&#10;• Promotion&#10;8. Parten..."/>
          <p:cNvPicPr>
            <a:picLocks noChangeAspect="1" noChangeArrowheads="1"/>
          </p:cNvPicPr>
          <p:nvPr/>
        </p:nvPicPr>
        <p:blipFill>
          <a:blip r:embed="rId2"/>
          <a:srcRect t="12853" b="3967"/>
          <a:stretch>
            <a:fillRect/>
          </a:stretch>
        </p:blipFill>
        <p:spPr bwMode="auto">
          <a:xfrm>
            <a:off x="1889760" y="337625"/>
            <a:ext cx="8778240" cy="5373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71439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au 21"/>
          <p:cNvGraphicFramePr>
            <a:graphicFrameLocks noGrp="1"/>
          </p:cNvGraphicFramePr>
          <p:nvPr>
            <p:extLst/>
          </p:nvPr>
        </p:nvGraphicFramePr>
        <p:xfrm>
          <a:off x="1679728" y="438947"/>
          <a:ext cx="8839408" cy="6269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0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50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50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70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867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690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PARTENARIATS CLÉS</a:t>
                      </a:r>
                    </a:p>
                  </a:txBody>
                  <a:tcPr marL="82445" marR="82445" marT="32648" marB="6529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ACTIVITÉS </a:t>
                      </a:r>
                      <a:r>
                        <a:rPr lang="fr-FR" sz="900" b="1" i="0" baseline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C</a:t>
                      </a: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LÉS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PROPOSITION </a:t>
                      </a:r>
                      <a:r>
                        <a:rPr lang="fr-FR" sz="900" b="1" i="0" baseline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DE VALEUR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RELATIONS AVEC LE </a:t>
                      </a:r>
                      <a:r>
                        <a:rPr lang="fr-FR" sz="900" b="1" i="0" kern="1200" dirty="0" smtClean="0">
                          <a:solidFill>
                            <a:schemeClr val="bg1"/>
                          </a:solidFill>
                          <a:latin typeface="Roboto Condensed Bold"/>
                          <a:ea typeface="+mn-ea"/>
                          <a:cs typeface="Roboto Condensed Bold"/>
                        </a:rPr>
                        <a:t>CLIENT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SEGMENTS</a:t>
                      </a:r>
                      <a:r>
                        <a:rPr lang="fr-FR" sz="900" b="1" i="0" baseline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  DE </a:t>
                      </a:r>
                      <a:r>
                        <a:rPr lang="fr-FR" sz="900" b="1" i="0" dirty="0" smtClean="0">
                          <a:solidFill>
                            <a:schemeClr val="bg1"/>
                          </a:solidFill>
                          <a:latin typeface="Roboto Condensed Bold"/>
                          <a:cs typeface="Roboto Condensed Bold"/>
                        </a:rPr>
                        <a:t>CLIENTELE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6351">
                <a:tc rowSpan="3"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04863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1475C5"/>
                        </a:buClr>
                        <a:buSzPct val="90000"/>
                        <a:buFont typeface="Arial"/>
                        <a:buNone/>
                        <a:tabLst/>
                        <a:defRPr/>
                      </a:pPr>
                      <a:endParaRPr kumimoji="0" lang="fr-FR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uLnTx/>
                        <a:uFillTx/>
                        <a:latin typeface="Roboto Condensed Bold"/>
                        <a:ea typeface="+mn-ea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fr-FR" sz="900" b="1" i="0" dirty="0" smtClean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1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900" b="1" i="0" dirty="0" smtClean="0">
                          <a:solidFill>
                            <a:srgbClr val="FFFFFF"/>
                          </a:solidFill>
                          <a:latin typeface="Roboto Condensed Bold"/>
                          <a:cs typeface="Roboto Condensed Bold"/>
                        </a:rPr>
                        <a:t>RESSOURCES CLÉS</a:t>
                      </a:r>
                    </a:p>
                  </a:txBody>
                  <a:tcPr marL="82445" marR="82445" marT="45966" marB="7071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rgbClr val="FFFFFF"/>
                          </a:solidFill>
                          <a:latin typeface="Roboto Condensed Bold"/>
                          <a:cs typeface="Roboto Condensed Bold"/>
                        </a:rPr>
                        <a:t>CANAUX DE VENTE</a:t>
                      </a:r>
                    </a:p>
                  </a:txBody>
                  <a:tcPr marL="82445" marR="82445" marT="45966" marB="7071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95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lvl="0" indent="-92075" algn="l" defTabSz="804863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1475C5"/>
                        </a:buClr>
                        <a:buSzPct val="90000"/>
                        <a:buFont typeface="Arial"/>
                        <a:buChar char="•"/>
                        <a:tabLst/>
                        <a:defRPr/>
                      </a:pPr>
                      <a:endParaRPr kumimoji="0" lang="fr-FR" sz="9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uLnTx/>
                        <a:uFillTx/>
                        <a:latin typeface="Roboto Condensed Bold"/>
                        <a:ea typeface="+mn-ea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450">
                <a:tc gridSpan="3">
                  <a:txBody>
                    <a:bodyPr/>
                    <a:lstStyle/>
                    <a:p>
                      <a:r>
                        <a:rPr lang="fr-FR" sz="900" b="1" i="0" dirty="0" smtClean="0">
                          <a:solidFill>
                            <a:srgbClr val="FFFFFF"/>
                          </a:solidFill>
                          <a:latin typeface="Roboto Condensed Bold"/>
                          <a:cs typeface="Roboto Condensed Bold"/>
                        </a:rPr>
                        <a:t>STRUCTURES DE COÛTS</a:t>
                      </a:r>
                    </a:p>
                  </a:txBody>
                  <a:tcPr marL="82445" marR="82445" marT="32648" marB="65297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b="1" i="0" dirty="0" smtClean="0">
                          <a:solidFill>
                            <a:srgbClr val="FFFFFF"/>
                          </a:solidFill>
                          <a:latin typeface="Roboto Condensed Bold"/>
                          <a:cs typeface="Roboto Condensed Bold"/>
                        </a:rPr>
                        <a:t>FLUX DE REVENUS</a:t>
                      </a:r>
                    </a:p>
                  </a:txBody>
                  <a:tcPr marL="82445" marR="82445" marT="32648" marB="65297" anchor="ctr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7B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900" b="1" i="0" dirty="0" smtClean="0">
                        <a:solidFill>
                          <a:srgbClr val="FFFFFF"/>
                        </a:solidFill>
                        <a:latin typeface="Roboto Condensed Bold"/>
                        <a:cs typeface="Roboto Condensed Bold"/>
                      </a:endParaRPr>
                    </a:p>
                  </a:txBody>
                  <a:tcPr marL="83941" marR="83941" marT="57600" marB="56181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7559">
                <a:tc gridSpan="3"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fr-FR" sz="900" b="1" i="0" dirty="0">
                        <a:latin typeface="Roboto Condensed Bold"/>
                        <a:cs typeface="Roboto Condensed Bold"/>
                      </a:endParaRPr>
                    </a:p>
                  </a:txBody>
                  <a:tcPr marL="82445" marR="82445" marT="56574" marB="227210">
                    <a:lnL w="9525" cap="flat" cmpd="sng" algn="ctr">
                      <a:solidFill>
                        <a:prstClr val="black">
                          <a:lumMod val="95000"/>
                          <a:lumOff val="5000"/>
                        </a:prst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er 22"/>
          <p:cNvGrpSpPr>
            <a:grpSpLocks noChangeAspect="1"/>
          </p:cNvGrpSpPr>
          <p:nvPr/>
        </p:nvGrpSpPr>
        <p:grpSpPr>
          <a:xfrm>
            <a:off x="10209142" y="553780"/>
            <a:ext cx="314694" cy="163674"/>
            <a:chOff x="8445639" y="459370"/>
            <a:chExt cx="493231" cy="256532"/>
          </a:xfrm>
        </p:grpSpPr>
        <p:pic>
          <p:nvPicPr>
            <p:cNvPr id="24" name="Picture 3"/>
            <p:cNvPicPr preferRelativeResize="0"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5639" y="459370"/>
              <a:ext cx="229821" cy="250182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26910" y="465720"/>
              <a:ext cx="211960" cy="250182"/>
            </a:xfrm>
            <a:prstGeom prst="rect">
              <a:avLst/>
            </a:prstGeom>
          </p:spPr>
        </p:pic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4199" y="536092"/>
            <a:ext cx="179565" cy="17956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002" y="490266"/>
            <a:ext cx="160273" cy="19588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3861" y="5075702"/>
            <a:ext cx="128091" cy="163674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8945" y="2866028"/>
            <a:ext cx="295252" cy="130593"/>
          </a:xfrm>
          <a:prstGeom prst="rect">
            <a:avLst/>
          </a:prstGeom>
        </p:spPr>
      </p:pic>
      <p:grpSp>
        <p:nvGrpSpPr>
          <p:cNvPr id="3" name="Grouper 29"/>
          <p:cNvGrpSpPr>
            <a:grpSpLocks noChangeAspect="1"/>
          </p:cNvGrpSpPr>
          <p:nvPr/>
        </p:nvGrpSpPr>
        <p:grpSpPr>
          <a:xfrm>
            <a:off x="4665006" y="2855181"/>
            <a:ext cx="338260" cy="163241"/>
            <a:chOff x="3422497" y="2332662"/>
            <a:chExt cx="378769" cy="182791"/>
          </a:xfrm>
        </p:grpSpPr>
        <p:grpSp>
          <p:nvGrpSpPr>
            <p:cNvPr id="4" name="Grouper 30"/>
            <p:cNvGrpSpPr/>
            <p:nvPr/>
          </p:nvGrpSpPr>
          <p:grpSpPr>
            <a:xfrm>
              <a:off x="3422497" y="2332662"/>
              <a:ext cx="180945" cy="180945"/>
              <a:chOff x="2940351" y="2317314"/>
              <a:chExt cx="180945" cy="180945"/>
            </a:xfrm>
          </p:grpSpPr>
          <p:sp>
            <p:nvSpPr>
              <p:cNvPr id="33" name="Ellipse 32"/>
              <p:cNvSpPr/>
              <p:nvPr/>
            </p:nvSpPr>
            <p:spPr>
              <a:xfrm>
                <a:off x="2984501" y="2365375"/>
                <a:ext cx="84666" cy="84666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fr-FR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" name="Imag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0351" y="2317314"/>
                <a:ext cx="180945" cy="180945"/>
              </a:xfrm>
              <a:prstGeom prst="rect">
                <a:avLst/>
              </a:prstGeom>
            </p:spPr>
          </p:pic>
        </p:grpSp>
        <p:pic>
          <p:nvPicPr>
            <p:cNvPr id="32" name="Imag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8766" y="2335453"/>
              <a:ext cx="152500" cy="180000"/>
            </a:xfrm>
            <a:prstGeom prst="rect">
              <a:avLst/>
            </a:prstGeom>
          </p:spPr>
        </p:pic>
      </p:grpSp>
      <p:pic>
        <p:nvPicPr>
          <p:cNvPr id="35" name="Imag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4925" y="508259"/>
            <a:ext cx="178750" cy="163674"/>
          </a:xfrm>
          <a:prstGeom prst="rect">
            <a:avLst/>
          </a:prstGeom>
        </p:spPr>
      </p:pic>
      <p:sp>
        <p:nvSpPr>
          <p:cNvPr id="36" name="Titre 1"/>
          <p:cNvSpPr txBox="1">
            <a:spLocks/>
          </p:cNvSpPr>
          <p:nvPr/>
        </p:nvSpPr>
        <p:spPr>
          <a:xfrm>
            <a:off x="7388038" y="5075702"/>
            <a:ext cx="518949" cy="215444"/>
          </a:xfrm>
          <a:prstGeom prst="rect">
            <a:avLst/>
          </a:prstGeom>
        </p:spPr>
        <p:txBody>
          <a:bodyPr wrap="none" lIns="95770" tIns="0" rIns="95770" bIns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1048"/>
              </a:spcAft>
            </a:pPr>
            <a:r>
              <a:rPr lang="fr-FR" sz="1400" b="1" spc="42" dirty="0">
                <a:solidFill>
                  <a:prstClr val="white"/>
                </a:solidFill>
                <a:latin typeface="Arial"/>
                <a:cs typeface="Arial"/>
              </a:rPr>
              <a:t>D.A</a:t>
            </a:r>
            <a:endParaRPr lang="fr-FR" sz="1400" b="1" spc="42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79729" y="1"/>
            <a:ext cx="5470049" cy="3905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6110" tIns="20990" rIns="41980" bIns="0" rtlCol="0" anchor="ctr">
            <a:spAutoFit/>
          </a:bodyPr>
          <a:lstStyle/>
          <a:p>
            <a:pPr defTabSz="914400">
              <a:spcAft>
                <a:spcPts val="1048"/>
              </a:spcAft>
            </a:pPr>
            <a:r>
              <a:rPr lang="fr-FR" sz="2400" b="1" spc="42" dirty="0">
                <a:solidFill>
                  <a:srgbClr val="C0504D">
                    <a:lumMod val="75000"/>
                  </a:srgbClr>
                </a:solidFill>
                <a:latin typeface="Roboto Condensed Regular"/>
                <a:cs typeface="Roboto Condensed Light"/>
              </a:rPr>
              <a:t>BUSINESS MODEL CANVAS </a:t>
            </a:r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5603" y="536092"/>
            <a:ext cx="324808" cy="1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321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FA5F510BDF464CA59EB097650035D2" ma:contentTypeVersion="4" ma:contentTypeDescription="Create a new document." ma:contentTypeScope="" ma:versionID="e826141a86db39887397c55384d1a784">
  <xsd:schema xmlns:xsd="http://www.w3.org/2001/XMLSchema" xmlns:xs="http://www.w3.org/2001/XMLSchema" xmlns:p="http://schemas.microsoft.com/office/2006/metadata/properties" xmlns:ns2="f851d64e-1181-4a45-9055-848cb6c4e717" targetNamespace="http://schemas.microsoft.com/office/2006/metadata/properties" ma:root="true" ma:fieldsID="6e9f7c8958a21695d462f178879bd96d" ns2:_="">
    <xsd:import namespace="f851d64e-1181-4a45-9055-848cb6c4e7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51d64e-1181-4a45-9055-848cb6c4e7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50BA2D-94BC-4B7E-B185-D9DE1C60E6DF}"/>
</file>

<file path=customXml/itemProps2.xml><?xml version="1.0" encoding="utf-8"?>
<ds:datastoreItem xmlns:ds="http://schemas.openxmlformats.org/officeDocument/2006/customXml" ds:itemID="{FE88F125-D844-44E5-826F-E7477ED2BD96}"/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185</TotalTime>
  <Words>1587</Words>
  <Application>Microsoft Office PowerPoint</Application>
  <PresentationFormat>Widescreen</PresentationFormat>
  <Paragraphs>522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92</vt:i4>
      </vt:variant>
    </vt:vector>
  </HeadingPairs>
  <TitlesOfParts>
    <vt:vector size="106" baseType="lpstr">
      <vt:lpstr>宋体</vt:lpstr>
      <vt:lpstr>Arial</vt:lpstr>
      <vt:lpstr>Calibri</vt:lpstr>
      <vt:lpstr>Century Gothic</vt:lpstr>
      <vt:lpstr>Franklin Gothic Medium</vt:lpstr>
      <vt:lpstr>Garamond</vt:lpstr>
      <vt:lpstr>Roboto Condensed Bold</vt:lpstr>
      <vt:lpstr>Roboto Condensed Light</vt:lpstr>
      <vt:lpstr>Roboto Condensed Regular</vt:lpstr>
      <vt:lpstr>Symbol</vt:lpstr>
      <vt:lpstr>Times New Roman</vt:lpstr>
      <vt:lpstr>Wingdings</vt:lpstr>
      <vt:lpstr>Savon</vt:lpstr>
      <vt:lpstr>Office Theme</vt:lpstr>
      <vt:lpstr>CULTURE ENTREPRENEURIALE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</cp:lastModifiedBy>
  <cp:revision>21</cp:revision>
  <dcterms:created xsi:type="dcterms:W3CDTF">2023-09-28T15:00:38Z</dcterms:created>
  <dcterms:modified xsi:type="dcterms:W3CDTF">2023-11-25T14:32:48Z</dcterms:modified>
</cp:coreProperties>
</file>