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3" r:id="rId5"/>
    <p:sldId id="259" r:id="rId6"/>
    <p:sldId id="260" r:id="rId7"/>
    <p:sldId id="275" r:id="rId8"/>
    <p:sldId id="276" r:id="rId9"/>
    <p:sldId id="261" r:id="rId10"/>
    <p:sldId id="277" r:id="rId11"/>
    <p:sldId id="278" r:id="rId12"/>
    <p:sldId id="269" r:id="rId1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2C16"/>
    <a:srgbClr val="0C788E"/>
    <a:srgbClr val="006666"/>
    <a:srgbClr val="0099CC"/>
    <a:srgbClr val="660066"/>
    <a:srgbClr val="5F5F5F"/>
    <a:srgbClr val="663300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14" autoAdjust="0"/>
    <p:restoredTop sz="94652" autoAdjust="0"/>
  </p:normalViewPr>
  <p:slideViewPr>
    <p:cSldViewPr>
      <p:cViewPr varScale="1">
        <p:scale>
          <a:sx n="69" d="100"/>
          <a:sy n="69" d="100"/>
        </p:scale>
        <p:origin x="-8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F5B2D5-54F2-49E1-9DAC-B5A018F45E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B0FFE8-3BE3-40FC-A20F-A84EF5C621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9614E1-B52C-4D32-B01D-BEBEC71DEE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40E278-2CDE-404C-8E7A-DC204929105B}" type="slidenum">
              <a:rPr lang="es-ES" altLang="en-US"/>
              <a:pPr/>
              <a:t>‹N°›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9481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1BD540-AA1F-4B52-8463-E87AF16DDA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7AA915-70D4-4A9C-A041-2A2B461349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36AE23-A53D-4370-9CCC-F50C327E30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E4BF7F-06BB-4CB7-BA14-5AED7C58E1F8}" type="slidenum">
              <a:rPr lang="es-ES" altLang="en-US"/>
              <a:pPr/>
              <a:t>‹N°›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557678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824199-75C1-4BE7-B73F-D47F09469B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BAFDAB-1B6E-40EC-9035-CFB5963062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1A90A7-49BC-4D70-9E20-3CB1E4F917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743200-465A-474E-A935-99D2E70927A0}" type="slidenum">
              <a:rPr lang="es-ES" altLang="en-US"/>
              <a:pPr/>
              <a:t>‹N°›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2631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3301A6-3544-4963-BF84-791881BFA4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89AC94-DA28-48D8-8089-16015D28E0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5613F2-EB31-4826-BC88-ADD7D30388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F5526-3428-49E6-BD8E-D5B388D09E5A}" type="slidenum">
              <a:rPr lang="es-ES" altLang="en-US"/>
              <a:pPr/>
              <a:t>‹N°›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52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79637E-B411-4D4A-85E0-9A03F38FF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0E8AFE-56E3-4867-BCAF-9F4E35285C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5B35E1-C364-492D-81A7-83A704B8F6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2537DA-3956-482E-B6E0-F9204DCE0BE5}" type="slidenum">
              <a:rPr lang="es-ES" altLang="en-US"/>
              <a:pPr/>
              <a:t>‹N°›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764891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8E4F83-C0FB-4EB3-92E1-811A1C3C4D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3D9978-6848-4CDB-90BB-0BB8388899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08C9A4-0447-4437-AFFB-62F53E0406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DE70A-1DA7-437D-BAC2-D97390777243}" type="slidenum">
              <a:rPr lang="es-ES" altLang="en-US"/>
              <a:pPr/>
              <a:t>‹N°›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581150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B17EB93-DE4D-49DD-8B66-0D2444130E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5A35B3B-BCAD-42E1-895E-3CBB1D4295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9527F24-DEFE-44B0-938E-35CBC11BCF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A536E6-E96F-4062-B3CD-FB2A3B2BDC8D}" type="slidenum">
              <a:rPr lang="es-ES" altLang="en-US"/>
              <a:pPr/>
              <a:t>‹N°›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51774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09DE8FE-135B-4767-A663-6288243953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2F9DB0D-88D0-46FD-ABD9-4292287B3E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4AEE343-B980-41BA-8807-E709ECCFC3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1FBC70-4394-468E-A24F-A8CFA6744E91}" type="slidenum">
              <a:rPr lang="es-ES" altLang="en-US"/>
              <a:pPr/>
              <a:t>‹N°›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19850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C409373-AE58-40AC-98DB-D5788CF2E6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3A1D27F-E252-44C3-8364-D985F1A63E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8E143DE-26FD-4439-8911-1AEB01E3D4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09131C-AF5C-4FC8-AD18-FBBB88967188}" type="slidenum">
              <a:rPr lang="es-ES" altLang="en-US"/>
              <a:pPr/>
              <a:t>‹N°›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325229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9CAED8-34F7-49D2-9612-0228AA52B7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36B029-CD96-4192-8A58-D55824088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BF4343-45AE-4821-8608-4BFEDD0F96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B5DA04-84ED-45F1-8BF8-DF23B2995011}" type="slidenum">
              <a:rPr lang="es-ES" altLang="en-US"/>
              <a:pPr/>
              <a:t>‹N°›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199425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9874-38D9-4D30-A2A3-F9B64CC194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82A76F-8D7A-485D-8F02-8853EE3505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C45AC5-9CFB-45C4-BAF9-856DBA6FDA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B8F650-1D18-4643-B8FD-EA1C1485C2A9}" type="slidenum">
              <a:rPr lang="es-ES" altLang="en-US"/>
              <a:pPr/>
              <a:t>‹N°›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62517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86F21AF-365B-4D0E-BBD8-1D140A28E0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4DA9BB8-A514-4319-ABF6-A82293DDFC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3BBBA2D-18A1-49DF-8410-7F0295C5C10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FB9FD27-3CCC-4223-B700-BF323E98A6E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E094B76-666B-48AD-8F8C-BD9276A460F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DF1C048-8450-48C8-A481-CE7D75F11A22}" type="slidenum">
              <a:rPr lang="es-ES" altLang="en-US"/>
              <a:pPr/>
              <a:t>‹N°›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 /><Relationship Id="rId1" Type="http://schemas.openxmlformats.org/officeDocument/2006/relationships/slideLayout" Target="../slideLayouts/slideLayout8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 /><Relationship Id="rId1" Type="http://schemas.openxmlformats.org/officeDocument/2006/relationships/slideLayout" Target="../slideLayouts/slideLayout8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 /><Relationship Id="rId1" Type="http://schemas.openxmlformats.org/officeDocument/2006/relationships/slideLayout" Target="../slideLayouts/slideLayout8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66">
            <a:extLst>
              <a:ext uri="{FF2B5EF4-FFF2-40B4-BE49-F238E27FC236}">
                <a16:creationId xmlns:a16="http://schemas.microsoft.com/office/drawing/2014/main" id="{9D71F6B7-31E6-4715-961C-0AED29113CD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4800">
                <a:solidFill>
                  <a:schemeClr val="bg1"/>
                </a:solidFill>
                <a:latin typeface="Lucida Handwriting" panose="03010101010101010101" pitchFamily="66" charset="0"/>
              </a:rPr>
              <a:t>Pronouns</a:t>
            </a:r>
            <a:endParaRPr lang="es-ES" altLang="en-US" sz="4800">
              <a:solidFill>
                <a:schemeClr val="bg1"/>
              </a:solidFill>
              <a:latin typeface="Lucida Handwriting" panose="03010101010101010101" pitchFamily="66" charset="0"/>
            </a:endParaRPr>
          </a:p>
        </p:txBody>
      </p:sp>
      <p:sp>
        <p:nvSpPr>
          <p:cNvPr id="2051" name="Titre 5">
            <a:extLst>
              <a:ext uri="{FF2B5EF4-FFF2-40B4-BE49-F238E27FC236}">
                <a16:creationId xmlns:a16="http://schemas.microsoft.com/office/drawing/2014/main" id="{1CF95F19-DC87-473B-96F4-5C958FA200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Chapter I:</a:t>
            </a:r>
          </a:p>
        </p:txBody>
      </p:sp>
      <p:sp>
        <p:nvSpPr>
          <p:cNvPr id="4" name="Rectangle 166">
            <a:extLst>
              <a:ext uri="{FF2B5EF4-FFF2-40B4-BE49-F238E27FC236}">
                <a16:creationId xmlns:a16="http://schemas.microsoft.com/office/drawing/2014/main" id="{962124B5-901A-44F9-B540-3E56D66E3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11238" y="6326188"/>
            <a:ext cx="4829176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9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Lucida Handwriting" pitchFamily="66" charset="0"/>
                <a:cs typeface="+mn-cs"/>
              </a:rPr>
              <a:t>By A. A. BOUBRIS</a:t>
            </a:r>
            <a:endParaRPr lang="es-ES" sz="1900" kern="0" dirty="0">
              <a:solidFill>
                <a:schemeClr val="tx1">
                  <a:lumMod val="75000"/>
                  <a:lumOff val="25000"/>
                </a:schemeClr>
              </a:solidFill>
              <a:latin typeface="Lucida Handwriting" pitchFamily="66" charset="0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38607945-0AA6-4706-9723-0744141B9E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85813"/>
            <a:ext cx="3008313" cy="649287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dirty="0">
                <a:solidFill>
                  <a:schemeClr val="accent5"/>
                </a:solidFill>
              </a:rPr>
              <a:t>Exercise N°02:</a:t>
            </a:r>
            <a:endParaRPr lang="fr-FR" sz="2600" dirty="0">
              <a:solidFill>
                <a:schemeClr val="accent5"/>
              </a:solidFill>
            </a:endParaRP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321CD43-9718-4317-AAF9-4EE595C0A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8213" y="714375"/>
            <a:ext cx="5111750" cy="4857750"/>
          </a:xfrm>
        </p:spPr>
        <p:txBody>
          <a:bodyPr/>
          <a:lstStyle/>
          <a:p>
            <a:pPr eaLnBrk="1" hangingPunct="1">
              <a:defRPr/>
            </a:pPr>
            <a:r>
              <a:rPr lang="en-US" sz="2700" dirty="0">
                <a:solidFill>
                  <a:schemeClr val="accent3"/>
                </a:solidFill>
              </a:rPr>
              <a:t>No one can help us. We have to help </a:t>
            </a:r>
            <a:r>
              <a:rPr lang="en-US" sz="2700" dirty="0">
                <a:solidFill>
                  <a:srgbClr val="00B050"/>
                </a:solidFill>
              </a:rPr>
              <a:t>_.</a:t>
            </a:r>
            <a:r>
              <a:rPr lang="en-US" sz="2700" dirty="0">
                <a:solidFill>
                  <a:schemeClr val="accent3"/>
                </a:solidFill>
              </a:rPr>
              <a:t> </a:t>
            </a:r>
            <a:br>
              <a:rPr lang="en-US" sz="2700" dirty="0">
                <a:solidFill>
                  <a:schemeClr val="accent3"/>
                </a:solidFill>
              </a:rPr>
            </a:br>
            <a:endParaRPr lang="en-US" sz="2700" dirty="0">
              <a:solidFill>
                <a:schemeClr val="accent3"/>
              </a:solidFill>
            </a:endParaRPr>
          </a:p>
          <a:p>
            <a:pPr eaLnBrk="1" hangingPunct="1">
              <a:defRPr/>
            </a:pPr>
            <a:r>
              <a:rPr lang="en-US" sz="2700" dirty="0">
                <a:solidFill>
                  <a:schemeClr val="accent3"/>
                </a:solidFill>
              </a:rPr>
              <a:t>She always makes the bed by </a:t>
            </a:r>
            <a:r>
              <a:rPr lang="en-US" sz="2700" dirty="0">
                <a:solidFill>
                  <a:srgbClr val="00B050"/>
                </a:solidFill>
              </a:rPr>
              <a:t>_.</a:t>
            </a:r>
            <a:r>
              <a:rPr lang="en-US" sz="2700" dirty="0">
                <a:solidFill>
                  <a:schemeClr val="accent3"/>
                </a:solidFill>
              </a:rPr>
              <a:t> </a:t>
            </a:r>
            <a:br>
              <a:rPr lang="en-US" sz="2700" dirty="0">
                <a:solidFill>
                  <a:schemeClr val="accent3"/>
                </a:solidFill>
              </a:rPr>
            </a:br>
            <a:endParaRPr lang="en-US" sz="2700" dirty="0">
              <a:solidFill>
                <a:schemeClr val="accent3"/>
              </a:solidFill>
            </a:endParaRPr>
          </a:p>
          <a:p>
            <a:pPr eaLnBrk="1" hangingPunct="1">
              <a:defRPr/>
            </a:pPr>
            <a:r>
              <a:rPr lang="en-US" sz="2700" dirty="0">
                <a:solidFill>
                  <a:schemeClr val="accent3"/>
                </a:solidFill>
              </a:rPr>
              <a:t>They defended </a:t>
            </a:r>
            <a:r>
              <a:rPr lang="en-US" sz="2700" dirty="0">
                <a:solidFill>
                  <a:srgbClr val="00B050"/>
                </a:solidFill>
              </a:rPr>
              <a:t>_</a:t>
            </a:r>
            <a:r>
              <a:rPr lang="en-US" sz="2700" dirty="0">
                <a:solidFill>
                  <a:schemeClr val="accent3"/>
                </a:solidFill>
              </a:rPr>
              <a:t> against the bullies. </a:t>
            </a:r>
            <a:br>
              <a:rPr lang="en-US" sz="2700" dirty="0">
                <a:solidFill>
                  <a:schemeClr val="accent3"/>
                </a:solidFill>
              </a:rPr>
            </a:br>
            <a:r>
              <a:rPr lang="en-US" sz="2700" dirty="0">
                <a:solidFill>
                  <a:schemeClr val="accent3"/>
                </a:solidFill>
              </a:rPr>
              <a:t> </a:t>
            </a:r>
            <a:br>
              <a:rPr lang="en-US" sz="2700" dirty="0">
                <a:solidFill>
                  <a:schemeClr val="accent3"/>
                </a:solidFill>
              </a:rPr>
            </a:br>
            <a:r>
              <a:rPr lang="en-US" sz="2700" dirty="0">
                <a:solidFill>
                  <a:schemeClr val="accent3"/>
                </a:solidFill>
              </a:rPr>
              <a:t> </a:t>
            </a:r>
            <a:br>
              <a:rPr lang="en-US" sz="2700" dirty="0">
                <a:solidFill>
                  <a:schemeClr val="accent3"/>
                </a:solidFill>
              </a:rPr>
            </a:br>
            <a:br>
              <a:rPr lang="en-US" sz="2700" dirty="0">
                <a:solidFill>
                  <a:schemeClr val="accent3"/>
                </a:solidFill>
              </a:rPr>
            </a:br>
            <a:endParaRPr lang="en-US" sz="2700" dirty="0">
              <a:solidFill>
                <a:schemeClr val="accent3"/>
              </a:solidFill>
            </a:endParaRPr>
          </a:p>
          <a:p>
            <a:pPr eaLnBrk="1" hangingPunct="1">
              <a:buFontTx/>
              <a:buNone/>
              <a:defRPr/>
            </a:pPr>
            <a:br>
              <a:rPr lang="fr-FR" sz="2700" dirty="0">
                <a:solidFill>
                  <a:schemeClr val="accent3"/>
                </a:solidFill>
              </a:rPr>
            </a:br>
            <a:endParaRPr lang="en-US" sz="2700" dirty="0">
              <a:solidFill>
                <a:schemeClr val="accent3"/>
              </a:solidFill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C5A2A95-4F3C-4134-B5D6-3F31C24E2B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8625" y="2286000"/>
            <a:ext cx="3008313" cy="1071563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en-US" altLang="en-US" sz="2000" b="1">
                <a:solidFill>
                  <a:schemeClr val="bg1"/>
                </a:solidFill>
              </a:rPr>
              <a:t>Fill in the blanks with the correct </a:t>
            </a:r>
            <a:r>
              <a:rPr lang="en-US" altLang="en-US" sz="2000" b="1">
                <a:solidFill>
                  <a:schemeClr val="accent1"/>
                </a:solidFill>
              </a:rPr>
              <a:t>reflexive</a:t>
            </a:r>
            <a:r>
              <a:rPr lang="en-US" altLang="en-US" sz="2000" b="1">
                <a:solidFill>
                  <a:schemeClr val="bg1"/>
                </a:solidFill>
              </a:rPr>
              <a:t> </a:t>
            </a:r>
            <a:r>
              <a:rPr lang="en-US" altLang="en-US" sz="2000" b="1">
                <a:solidFill>
                  <a:schemeClr val="accent1"/>
                </a:solidFill>
              </a:rPr>
              <a:t>pronouns</a:t>
            </a:r>
            <a:r>
              <a:rPr lang="en-US" altLang="en-US" sz="2000" b="1">
                <a:solidFill>
                  <a:schemeClr val="bg1"/>
                </a:solidFill>
              </a:rPr>
              <a:t>.</a:t>
            </a:r>
            <a:endParaRPr lang="en-US" altLang="en-US" sz="2000">
              <a:solidFill>
                <a:schemeClr val="bg1"/>
              </a:solidFill>
            </a:endParaRPr>
          </a:p>
          <a:p>
            <a:pPr eaLnBrk="1" hangingPunct="1"/>
            <a:br>
              <a:rPr lang="en-US" altLang="en-US" sz="2000">
                <a:solidFill>
                  <a:schemeClr val="bg1"/>
                </a:solidFill>
              </a:rPr>
            </a:br>
            <a:endParaRPr lang="en-US" altLang="en-US" sz="2000">
              <a:solidFill>
                <a:schemeClr val="bg1"/>
              </a:solidFill>
            </a:endParaRPr>
          </a:p>
        </p:txBody>
      </p:sp>
      <p:pic>
        <p:nvPicPr>
          <p:cNvPr id="7" name="Picture 4" descr="Problématique">
            <a:extLst>
              <a:ext uri="{FF2B5EF4-FFF2-40B4-BE49-F238E27FC236}">
                <a16:creationId xmlns:a16="http://schemas.microsoft.com/office/drawing/2014/main" id="{2500FAA9-BAA1-49E6-ADF0-847F7EE552A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643438"/>
            <a:ext cx="2011363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C71C442E-A2B7-4D4E-B6CA-BB93C2951B38}"/>
              </a:ext>
            </a:extLst>
          </p:cNvPr>
          <p:cNvCxnSpPr/>
          <p:nvPr/>
        </p:nvCxnSpPr>
        <p:spPr>
          <a:xfrm rot="5400000">
            <a:off x="1174750" y="2714625"/>
            <a:ext cx="4287838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C398AC28-5814-409A-A242-17A7FC17EE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85813"/>
            <a:ext cx="3008313" cy="649287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dirty="0">
                <a:solidFill>
                  <a:schemeClr val="accent5"/>
                </a:solidFill>
              </a:rPr>
              <a:t>Exercise N°03:</a:t>
            </a:r>
            <a:endParaRPr lang="fr-FR" sz="2600" dirty="0">
              <a:solidFill>
                <a:schemeClr val="accent5"/>
              </a:solidFill>
            </a:endParaRP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C56B8C9D-0B65-4C42-97D8-B8782C918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8213" y="714375"/>
            <a:ext cx="5111750" cy="4857750"/>
          </a:xfrm>
        </p:spPr>
        <p:txBody>
          <a:bodyPr/>
          <a:lstStyle/>
          <a:p>
            <a:pPr eaLnBrk="1" hangingPunct="1"/>
            <a:r>
              <a:rPr lang="en-US" altLang="en-US" sz="2400">
                <a:solidFill>
                  <a:schemeClr val="bg1"/>
                </a:solidFill>
              </a:rPr>
              <a:t>Who is </a:t>
            </a:r>
            <a:r>
              <a:rPr lang="en-US" altLang="en-US" sz="2400">
                <a:solidFill>
                  <a:srgbClr val="00B050"/>
                </a:solidFill>
              </a:rPr>
              <a:t>_</a:t>
            </a:r>
            <a:r>
              <a:rPr lang="en-US" altLang="en-US" sz="2400">
                <a:solidFill>
                  <a:schemeClr val="bg1"/>
                </a:solidFill>
              </a:rPr>
              <a:t> man? </a:t>
            </a:r>
            <a:r>
              <a:rPr lang="en-US" altLang="en-US" sz="2400">
                <a:solidFill>
                  <a:srgbClr val="00B050"/>
                </a:solidFill>
              </a:rPr>
              <a:t>_</a:t>
            </a:r>
            <a:r>
              <a:rPr lang="en-US" altLang="en-US" sz="2400">
                <a:solidFill>
                  <a:schemeClr val="bg1"/>
                </a:solidFill>
              </a:rPr>
              <a:t> is they from?</a:t>
            </a:r>
            <a:br>
              <a:rPr lang="en-US" altLang="en-US" sz="2700">
                <a:solidFill>
                  <a:schemeClr val="bg1"/>
                </a:solidFill>
              </a:rPr>
            </a:br>
            <a:endParaRPr lang="en-US" altLang="en-US" sz="2700">
              <a:solidFill>
                <a:schemeClr val="bg1"/>
              </a:solidFill>
            </a:endParaRPr>
          </a:p>
          <a:p>
            <a:pPr eaLnBrk="1" hangingPunct="1"/>
            <a:r>
              <a:rPr lang="en-US" altLang="en-US" sz="2700">
                <a:solidFill>
                  <a:srgbClr val="00B050"/>
                </a:solidFill>
              </a:rPr>
              <a:t>_</a:t>
            </a:r>
            <a:r>
              <a:rPr lang="en-US" altLang="en-US" sz="2700">
                <a:solidFill>
                  <a:schemeClr val="bg1"/>
                </a:solidFill>
              </a:rPr>
              <a:t> is the best thing to do when your computer is too slow? </a:t>
            </a:r>
            <a:br>
              <a:rPr lang="en-US" altLang="en-US" sz="2700">
                <a:solidFill>
                  <a:schemeClr val="bg1"/>
                </a:solidFill>
              </a:rPr>
            </a:br>
            <a:endParaRPr lang="en-US" altLang="en-US" sz="2700">
              <a:solidFill>
                <a:schemeClr val="bg1"/>
              </a:solidFill>
            </a:endParaRPr>
          </a:p>
          <a:p>
            <a:pPr eaLnBrk="1" hangingPunct="1"/>
            <a:r>
              <a:rPr lang="en-US" altLang="en-US" sz="2700">
                <a:solidFill>
                  <a:srgbClr val="00B050"/>
                </a:solidFill>
              </a:rPr>
              <a:t>_</a:t>
            </a:r>
            <a:r>
              <a:rPr lang="en-US" altLang="en-US" sz="2700">
                <a:solidFill>
                  <a:schemeClr val="bg1"/>
                </a:solidFill>
              </a:rPr>
              <a:t> is the correct answer.</a:t>
            </a:r>
          </a:p>
          <a:p>
            <a:pPr eaLnBrk="1" hangingPunct="1">
              <a:buFontTx/>
              <a:buNone/>
            </a:pPr>
            <a:r>
              <a:rPr lang="en-US" altLang="en-US" sz="2700">
                <a:solidFill>
                  <a:schemeClr val="bg1"/>
                </a:solidFill>
              </a:rPr>
              <a:t> </a:t>
            </a:r>
            <a:br>
              <a:rPr lang="en-US" altLang="en-US" sz="2700">
                <a:solidFill>
                  <a:schemeClr val="bg1"/>
                </a:solidFill>
              </a:rPr>
            </a:br>
            <a:r>
              <a:rPr lang="en-US" altLang="en-US" sz="2700">
                <a:solidFill>
                  <a:schemeClr val="bg1"/>
                </a:solidFill>
              </a:rPr>
              <a:t> </a:t>
            </a:r>
            <a:br>
              <a:rPr lang="en-US" altLang="en-US" sz="2700">
                <a:solidFill>
                  <a:schemeClr val="bg1"/>
                </a:solidFill>
              </a:rPr>
            </a:br>
            <a:r>
              <a:rPr lang="en-US" altLang="en-US" sz="2700">
                <a:solidFill>
                  <a:schemeClr val="bg1"/>
                </a:solidFill>
              </a:rPr>
              <a:t> </a:t>
            </a:r>
            <a:br>
              <a:rPr lang="en-US" altLang="en-US" sz="2700">
                <a:solidFill>
                  <a:schemeClr val="bg1"/>
                </a:solidFill>
              </a:rPr>
            </a:br>
            <a:br>
              <a:rPr lang="en-US" altLang="en-US" sz="2700">
                <a:solidFill>
                  <a:schemeClr val="bg1"/>
                </a:solidFill>
              </a:rPr>
            </a:br>
            <a:endParaRPr lang="en-US" altLang="en-US" sz="2700">
              <a:solidFill>
                <a:schemeClr val="bg1"/>
              </a:solidFill>
            </a:endParaRPr>
          </a:p>
          <a:p>
            <a:pPr eaLnBrk="1" hangingPunct="1">
              <a:buFontTx/>
              <a:buNone/>
            </a:pPr>
            <a:br>
              <a:rPr lang="fr-FR" altLang="en-US" sz="2700">
                <a:solidFill>
                  <a:schemeClr val="bg1"/>
                </a:solidFill>
              </a:rPr>
            </a:br>
            <a:endParaRPr lang="en-US" altLang="en-US" sz="2700">
              <a:solidFill>
                <a:schemeClr val="bg1"/>
              </a:solidFill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5512860-10EF-4A30-8DB5-71FD20B49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85750" y="2286000"/>
            <a:ext cx="3151188" cy="1357313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en-US" altLang="en-US" sz="2000" b="1">
                <a:solidFill>
                  <a:schemeClr val="bg1"/>
                </a:solidFill>
              </a:rPr>
              <a:t>Fill in the blanks with the </a:t>
            </a:r>
            <a:r>
              <a:rPr lang="en-US" altLang="en-US" sz="2000" b="1">
                <a:solidFill>
                  <a:schemeClr val="accent1"/>
                </a:solidFill>
              </a:rPr>
              <a:t>demonstrative</a:t>
            </a:r>
            <a:r>
              <a:rPr lang="en-US" altLang="en-US" sz="2000" b="1">
                <a:solidFill>
                  <a:schemeClr val="bg1"/>
                </a:solidFill>
              </a:rPr>
              <a:t>, or </a:t>
            </a:r>
            <a:r>
              <a:rPr lang="en-US" altLang="en-US" sz="2000" b="1">
                <a:solidFill>
                  <a:schemeClr val="accent1"/>
                </a:solidFill>
              </a:rPr>
              <a:t>interrogative</a:t>
            </a:r>
            <a:r>
              <a:rPr lang="en-US" altLang="en-US" sz="2000" b="1">
                <a:solidFill>
                  <a:schemeClr val="bg1"/>
                </a:solidFill>
              </a:rPr>
              <a:t> pronouns.</a:t>
            </a:r>
            <a:endParaRPr lang="en-US" altLang="en-US" sz="2000">
              <a:solidFill>
                <a:schemeClr val="bg1"/>
              </a:solidFill>
            </a:endParaRPr>
          </a:p>
          <a:p>
            <a:pPr eaLnBrk="1" hangingPunct="1"/>
            <a:br>
              <a:rPr lang="en-US" altLang="en-US" sz="2000">
                <a:solidFill>
                  <a:schemeClr val="bg1"/>
                </a:solidFill>
              </a:rPr>
            </a:br>
            <a:endParaRPr lang="en-US" altLang="en-US" sz="2000">
              <a:solidFill>
                <a:schemeClr val="bg1"/>
              </a:solidFill>
            </a:endParaRPr>
          </a:p>
        </p:txBody>
      </p:sp>
      <p:pic>
        <p:nvPicPr>
          <p:cNvPr id="7" name="Picture 4" descr="Problématique">
            <a:extLst>
              <a:ext uri="{FF2B5EF4-FFF2-40B4-BE49-F238E27FC236}">
                <a16:creationId xmlns:a16="http://schemas.microsoft.com/office/drawing/2014/main" id="{6F14EA5F-5EF3-420B-8280-8E60E3C15B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643438"/>
            <a:ext cx="2011363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51C642D3-BC10-4236-80DF-CD08EBF01DC1}"/>
              </a:ext>
            </a:extLst>
          </p:cNvPr>
          <p:cNvCxnSpPr/>
          <p:nvPr/>
        </p:nvCxnSpPr>
        <p:spPr>
          <a:xfrm rot="5400000">
            <a:off x="1174750" y="2714625"/>
            <a:ext cx="4287838" cy="158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4">
            <a:extLst>
              <a:ext uri="{FF2B5EF4-FFF2-40B4-BE49-F238E27FC236}">
                <a16:creationId xmlns:a16="http://schemas.microsoft.com/office/drawing/2014/main" id="{DE9CD7B1-EF93-4300-96B1-8C60135844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938" y="2357438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en-US">
                <a:solidFill>
                  <a:schemeClr val="bg1"/>
                </a:solidFill>
              </a:rPr>
              <a:t>Thank you.  </a:t>
            </a:r>
          </a:p>
        </p:txBody>
      </p:sp>
      <p:pic>
        <p:nvPicPr>
          <p:cNvPr id="169986" name="Picture 2" descr="C:\Users\N's\AppData\Local\Microsoft\Windows\Temporary Internet Files\Content.IE5\DLWBJF3O\smiley-silhouette[1].jpg">
            <a:extLst>
              <a:ext uri="{FF2B5EF4-FFF2-40B4-BE49-F238E27FC236}">
                <a16:creationId xmlns:a16="http://schemas.microsoft.com/office/drawing/2014/main" id="{04D6E143-9341-4B51-B52A-6AE1AF90E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3857628"/>
            <a:ext cx="2428892" cy="192882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03D8A33-FBFB-41E3-928F-5F58E6C73F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4143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Pronouns </a:t>
            </a:r>
            <a:r>
              <a:rPr lang="fr-FR" altLang="en-US">
                <a:solidFill>
                  <a:schemeClr val="accent1"/>
                </a:solidFill>
              </a:rPr>
              <a:t>are … ?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8F475A8D-0D06-4EC3-91D4-38305403FE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71500" y="1714500"/>
            <a:ext cx="8229600" cy="1214438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 Words that are </a:t>
            </a:r>
            <a:r>
              <a:rPr lang="en-US" altLang="en-US">
                <a:solidFill>
                  <a:srgbClr val="00B050"/>
                </a:solidFill>
              </a:rPr>
              <a:t>used to replace nouns </a:t>
            </a:r>
            <a:r>
              <a:rPr lang="en-US" altLang="en-US">
                <a:solidFill>
                  <a:schemeClr val="bg1"/>
                </a:solidFill>
              </a:rPr>
              <a:t>to</a:t>
            </a:r>
            <a:r>
              <a:rPr lang="en-US" altLang="en-US">
                <a:solidFill>
                  <a:srgbClr val="00B050"/>
                </a:solidFill>
              </a:rPr>
              <a:t> avoid repetition – Substitution. </a:t>
            </a:r>
            <a:br>
              <a:rPr lang="en-US" altLang="en-US">
                <a:solidFill>
                  <a:srgbClr val="00B050"/>
                </a:solidFill>
              </a:rPr>
            </a:b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C4CE541-2E1D-4CB8-A715-9D827D1D5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3000375"/>
            <a:ext cx="82296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solidFill>
                  <a:schemeClr val="bg1"/>
                </a:solidFill>
                <a:latin typeface="Arial" charset="0"/>
                <a:cs typeface="Arial" charset="0"/>
              </a:rPr>
              <a:t>They clarify nouns in terms of </a:t>
            </a:r>
            <a:r>
              <a:rPr lang="en-US" sz="3200" dirty="0">
                <a:solidFill>
                  <a:srgbClr val="00B050"/>
                </a:solidFill>
                <a:latin typeface="Arial" charset="0"/>
                <a:cs typeface="Arial" charset="0"/>
              </a:rPr>
              <a:t>number</a:t>
            </a:r>
            <a:r>
              <a:rPr lang="en-US" sz="3200" dirty="0">
                <a:solidFill>
                  <a:schemeClr val="bg1"/>
                </a:solidFill>
                <a:latin typeface="Arial" charset="0"/>
                <a:cs typeface="Arial" charset="0"/>
              </a:rPr>
              <a:t>, </a:t>
            </a:r>
            <a:r>
              <a:rPr lang="en-US" sz="3200" dirty="0">
                <a:solidFill>
                  <a:srgbClr val="00B050"/>
                </a:solidFill>
                <a:latin typeface="Arial" charset="0"/>
                <a:cs typeface="Arial" charset="0"/>
              </a:rPr>
              <a:t>person</a:t>
            </a:r>
            <a:r>
              <a:rPr lang="en-US" sz="3200" dirty="0">
                <a:solidFill>
                  <a:schemeClr val="bg1"/>
                </a:solidFill>
                <a:latin typeface="Arial" charset="0"/>
                <a:cs typeface="Arial" charset="0"/>
              </a:rPr>
              <a:t>, and </a:t>
            </a:r>
            <a:r>
              <a:rPr lang="en-US" sz="3200" dirty="0">
                <a:solidFill>
                  <a:srgbClr val="00B050"/>
                </a:solidFill>
                <a:latin typeface="Arial" charset="0"/>
                <a:cs typeface="Arial" charset="0"/>
              </a:rPr>
              <a:t>gender</a:t>
            </a:r>
            <a:r>
              <a:rPr lang="en-US" sz="3200" dirty="0">
                <a:solidFill>
                  <a:schemeClr val="bg1"/>
                </a:solidFill>
                <a:latin typeface="Arial" charset="0"/>
                <a:cs typeface="Arial" charset="0"/>
              </a:rPr>
              <a:t>.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en-US" sz="32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en-US" sz="3200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3200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3200" kern="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A107D373-2D32-481B-87A8-DB8AAD7BF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4429125"/>
            <a:ext cx="8229600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en-US" sz="3200" dirty="0">
                <a:solidFill>
                  <a:srgbClr val="00B050"/>
                </a:solidFill>
                <a:latin typeface="Arial" charset="0"/>
                <a:cs typeface="Arial" charset="0"/>
              </a:rPr>
              <a:t>For example: </a:t>
            </a:r>
            <a:r>
              <a:rPr lang="en-US" sz="3200" dirty="0">
                <a:solidFill>
                  <a:schemeClr val="bg1"/>
                </a:solidFill>
                <a:latin typeface="Arial" charset="0"/>
                <a:cs typeface="Arial" charset="0"/>
              </a:rPr>
              <a:t>You – They – I – </a:t>
            </a:r>
          </a:p>
          <a:p>
            <a:pPr marL="3086100" lvl="6" indent="-342900">
              <a:spcBef>
                <a:spcPct val="20000"/>
              </a:spcBef>
              <a:defRPr/>
            </a:pPr>
            <a:r>
              <a:rPr lang="en-US" sz="3200" dirty="0">
                <a:solidFill>
                  <a:schemeClr val="bg1"/>
                </a:solidFill>
                <a:latin typeface="Arial" charset="0"/>
                <a:cs typeface="Arial" charset="0"/>
              </a:rPr>
              <a:t>  He – She … </a:t>
            </a:r>
            <a:endParaRPr lang="en-US" sz="3200" kern="0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allAtOnce"/>
      <p:bldP spid="8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46AC604-AE91-4BA6-989C-178E4BACD4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4143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Personal Pronouns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506DE717-EC5D-433B-9C73-498416FE8B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71500" y="1500188"/>
            <a:ext cx="8229600" cy="857250"/>
          </a:xfrm>
        </p:spPr>
        <p:txBody>
          <a:bodyPr/>
          <a:lstStyle/>
          <a:p>
            <a:pPr eaLnBrk="1" hangingPunct="1"/>
            <a:r>
              <a:rPr lang="en-US" altLang="en-US" sz="2600">
                <a:solidFill>
                  <a:schemeClr val="bg1"/>
                </a:solidFill>
              </a:rPr>
              <a:t>They refer to a particular person or thing: </a:t>
            </a:r>
            <a:r>
              <a:rPr lang="en-US" altLang="en-US" sz="2600">
                <a:solidFill>
                  <a:srgbClr val="00B050"/>
                </a:solidFill>
              </a:rPr>
              <a:t>first</a:t>
            </a:r>
            <a:r>
              <a:rPr lang="en-US" altLang="en-US" sz="2600">
                <a:solidFill>
                  <a:schemeClr val="bg1"/>
                </a:solidFill>
              </a:rPr>
              <a:t>, </a:t>
            </a:r>
            <a:r>
              <a:rPr lang="en-US" altLang="en-US" sz="2600">
                <a:solidFill>
                  <a:srgbClr val="00B050"/>
                </a:solidFill>
              </a:rPr>
              <a:t>second</a:t>
            </a:r>
            <a:r>
              <a:rPr lang="en-US" altLang="en-US" sz="2600">
                <a:solidFill>
                  <a:schemeClr val="bg1"/>
                </a:solidFill>
              </a:rPr>
              <a:t>, and </a:t>
            </a:r>
            <a:r>
              <a:rPr lang="en-US" altLang="en-US" sz="2600">
                <a:solidFill>
                  <a:srgbClr val="00B050"/>
                </a:solidFill>
              </a:rPr>
              <a:t>third</a:t>
            </a:r>
            <a:r>
              <a:rPr lang="en-US" altLang="en-US" sz="2600">
                <a:solidFill>
                  <a:schemeClr val="bg1"/>
                </a:solidFill>
              </a:rPr>
              <a:t> </a:t>
            </a:r>
            <a:r>
              <a:rPr lang="en-US" altLang="en-US" sz="2600">
                <a:solidFill>
                  <a:srgbClr val="00B050"/>
                </a:solidFill>
              </a:rPr>
              <a:t>person</a:t>
            </a:r>
            <a:r>
              <a:rPr lang="en-US" altLang="en-US" sz="260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6A0E8FA-D08B-43CA-B2B4-A913734DD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2571750"/>
            <a:ext cx="822960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800" dirty="0">
                <a:solidFill>
                  <a:schemeClr val="bg1"/>
                </a:solidFill>
                <a:latin typeface="Arial" charset="0"/>
                <a:cs typeface="Arial" charset="0"/>
              </a:rPr>
              <a:t>They refer to the </a:t>
            </a:r>
            <a:r>
              <a:rPr lang="en-US" sz="2800" dirty="0">
                <a:solidFill>
                  <a:srgbClr val="00B050"/>
                </a:solidFill>
                <a:latin typeface="Arial" charset="0"/>
                <a:cs typeface="Arial" charset="0"/>
              </a:rPr>
              <a:t>speaker</a:t>
            </a:r>
            <a:r>
              <a:rPr lang="en-US" sz="2800" dirty="0">
                <a:solidFill>
                  <a:schemeClr val="bg1"/>
                </a:solidFill>
                <a:latin typeface="Arial" charset="0"/>
                <a:cs typeface="Arial" charset="0"/>
              </a:rPr>
              <a:t>, the </a:t>
            </a:r>
            <a:r>
              <a:rPr lang="en-US" sz="2800" dirty="0">
                <a:solidFill>
                  <a:srgbClr val="00B050"/>
                </a:solidFill>
                <a:latin typeface="Arial" charset="0"/>
                <a:cs typeface="Arial" charset="0"/>
              </a:rPr>
              <a:t>person</a:t>
            </a:r>
            <a:r>
              <a:rPr lang="en-US" sz="2800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Arial" charset="0"/>
                <a:cs typeface="Arial" charset="0"/>
              </a:rPr>
              <a:t>spoken</a:t>
            </a:r>
            <a:r>
              <a:rPr lang="en-US" sz="2800" dirty="0">
                <a:solidFill>
                  <a:schemeClr val="bg1"/>
                </a:solidFill>
                <a:latin typeface="Arial" charset="0"/>
                <a:cs typeface="Arial" charset="0"/>
              </a:rPr>
              <a:t> to, and the </a:t>
            </a:r>
            <a:r>
              <a:rPr lang="en-US" sz="2800" dirty="0">
                <a:solidFill>
                  <a:srgbClr val="00B050"/>
                </a:solidFill>
                <a:latin typeface="Arial" charset="0"/>
                <a:cs typeface="Arial" charset="0"/>
              </a:rPr>
              <a:t>person</a:t>
            </a:r>
            <a:r>
              <a:rPr lang="en-US" sz="2800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Arial" charset="0"/>
                <a:cs typeface="Arial" charset="0"/>
              </a:rPr>
              <a:t>spoken</a:t>
            </a:r>
            <a:r>
              <a:rPr lang="en-US" sz="2800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Arial" charset="0"/>
                <a:cs typeface="Arial" charset="0"/>
              </a:rPr>
              <a:t>about</a:t>
            </a:r>
            <a:endParaRPr lang="en-US" sz="2600" kern="0" dirty="0">
              <a:solidFill>
                <a:srgbClr val="00B050"/>
              </a:solidFill>
              <a:latin typeface="+mn-lt"/>
              <a:cs typeface="+mn-cs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640ADD6-DF18-4A13-84E6-A1783BE5D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4214813"/>
            <a:ext cx="822960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solidFill>
                  <a:srgbClr val="00B050"/>
                </a:solidFill>
                <a:latin typeface="+mn-lt"/>
                <a:cs typeface="+mn-cs"/>
              </a:rPr>
              <a:t>Subjective: </a:t>
            </a:r>
            <a:r>
              <a:rPr lang="en-US" sz="2800" kern="0" dirty="0">
                <a:solidFill>
                  <a:schemeClr val="bg1"/>
                </a:solidFill>
                <a:latin typeface="+mn-lt"/>
                <a:cs typeface="+mn-cs"/>
              </a:rPr>
              <a:t>I – You – He – She – It – They – We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57B2E57-E00E-4128-8D3A-904CAF1A2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5072063"/>
            <a:ext cx="822960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solidFill>
                  <a:srgbClr val="00B050"/>
                </a:solidFill>
                <a:latin typeface="+mn-lt"/>
                <a:cs typeface="+mn-cs"/>
              </a:rPr>
              <a:t>Objective: </a:t>
            </a:r>
            <a:r>
              <a:rPr lang="en-US" sz="2800" kern="0" dirty="0">
                <a:solidFill>
                  <a:schemeClr val="bg1"/>
                </a:solidFill>
                <a:latin typeface="+mn-lt"/>
                <a:cs typeface="+mn-cs"/>
              </a:rPr>
              <a:t>Me – You – Him – Her – It – Them – Us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86A07E5-E4DF-4AAB-90E6-AFFCAB92D167}"/>
              </a:ext>
            </a:extLst>
          </p:cNvPr>
          <p:cNvCxnSpPr/>
          <p:nvPr/>
        </p:nvCxnSpPr>
        <p:spPr>
          <a:xfrm>
            <a:off x="928688" y="3857625"/>
            <a:ext cx="7429500" cy="158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allAtOnce"/>
      <p:bldP spid="7" grpId="0" build="allAtOnce"/>
      <p:bldP spid="9" grpId="0" build="allAtOnce"/>
      <p:bldP spid="10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F072F8C-5EB6-42CB-BEBA-808FA19299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8625" y="35718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Possessive Pronouns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573EB23D-7416-4FEA-8FE0-1D2B74F075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71500" y="1428750"/>
            <a:ext cx="8229600" cy="1857375"/>
          </a:xfrm>
        </p:spPr>
        <p:txBody>
          <a:bodyPr/>
          <a:lstStyle/>
          <a:p>
            <a:pPr eaLnBrk="1" hangingPunct="1"/>
            <a:r>
              <a:rPr lang="en-US" altLang="en-US" sz="2600">
                <a:solidFill>
                  <a:schemeClr val="bg1"/>
                </a:solidFill>
              </a:rPr>
              <a:t>They show </a:t>
            </a:r>
            <a:r>
              <a:rPr lang="en-US" altLang="en-US" sz="2600">
                <a:solidFill>
                  <a:srgbClr val="00B050"/>
                </a:solidFill>
              </a:rPr>
              <a:t>possession</a:t>
            </a:r>
            <a:r>
              <a:rPr lang="en-US" altLang="en-US" sz="2600">
                <a:solidFill>
                  <a:schemeClr val="bg1"/>
                </a:solidFill>
              </a:rPr>
              <a:t> and </a:t>
            </a:r>
            <a:r>
              <a:rPr lang="en-US" altLang="en-US" sz="2600">
                <a:solidFill>
                  <a:srgbClr val="00B050"/>
                </a:solidFill>
              </a:rPr>
              <a:t>ownership</a:t>
            </a:r>
            <a:r>
              <a:rPr lang="en-US" altLang="en-US" sz="2600">
                <a:solidFill>
                  <a:schemeClr val="bg1"/>
                </a:solidFill>
              </a:rPr>
              <a:t>.</a:t>
            </a:r>
          </a:p>
          <a:p>
            <a:pPr eaLnBrk="1" hangingPunct="1"/>
            <a:r>
              <a:rPr lang="en-US" altLang="en-US" sz="2600">
                <a:solidFill>
                  <a:schemeClr val="bg1"/>
                </a:solidFill>
              </a:rPr>
              <a:t> They can take the  place of</a:t>
            </a:r>
            <a:r>
              <a:rPr lang="en-US" altLang="en-US" sz="2600">
                <a:solidFill>
                  <a:srgbClr val="00B050"/>
                </a:solidFill>
              </a:rPr>
              <a:t> a noun phrase </a:t>
            </a:r>
            <a:r>
              <a:rPr lang="en-US" altLang="en-US" sz="2600">
                <a:solidFill>
                  <a:schemeClr val="bg1"/>
                </a:solidFill>
              </a:rPr>
              <a:t>to show</a:t>
            </a:r>
            <a:r>
              <a:rPr lang="en-US" altLang="en-US" sz="2600">
                <a:solidFill>
                  <a:srgbClr val="00B050"/>
                </a:solidFill>
              </a:rPr>
              <a:t> </a:t>
            </a:r>
            <a:r>
              <a:rPr lang="en-US" altLang="en-US" sz="2600">
                <a:solidFill>
                  <a:schemeClr val="bg1"/>
                </a:solidFill>
              </a:rPr>
              <a:t>possession</a:t>
            </a:r>
            <a:r>
              <a:rPr lang="en-US" altLang="en-US" sz="2600">
                <a:solidFill>
                  <a:srgbClr val="00B050"/>
                </a:solidFill>
              </a:rPr>
              <a:t>.</a:t>
            </a:r>
          </a:p>
          <a:p>
            <a:pPr eaLnBrk="1" hangingPunct="1">
              <a:buFontTx/>
              <a:buNone/>
            </a:pPr>
            <a:endParaRPr lang="en-US" altLang="en-US" sz="2600">
              <a:solidFill>
                <a:schemeClr val="bg1"/>
              </a:solidFill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D88B830-ABA0-4DE9-A057-FAD409E2A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4786313"/>
            <a:ext cx="8229600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solidFill>
                  <a:srgbClr val="00B050"/>
                </a:solidFill>
                <a:latin typeface="+mn-lt"/>
                <a:cs typeface="+mn-cs"/>
              </a:rPr>
              <a:t>Possessive Pronouns: </a:t>
            </a:r>
            <a:br>
              <a:rPr lang="en-US" sz="2800" kern="0" dirty="0">
                <a:solidFill>
                  <a:srgbClr val="00B050"/>
                </a:solidFill>
                <a:latin typeface="+mn-lt"/>
                <a:cs typeface="+mn-cs"/>
              </a:rPr>
            </a:br>
            <a:r>
              <a:rPr lang="en-US" sz="2800" kern="0" dirty="0">
                <a:solidFill>
                  <a:schemeClr val="bg1"/>
                </a:solidFill>
                <a:latin typeface="+mn-lt"/>
                <a:cs typeface="+mn-cs"/>
              </a:rPr>
              <a:t>Mine – Yours – His – Hers – Its – Theirs – Ours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4517F397-4BA9-449C-87AF-E72838DFF96C}"/>
              </a:ext>
            </a:extLst>
          </p:cNvPr>
          <p:cNvCxnSpPr/>
          <p:nvPr/>
        </p:nvCxnSpPr>
        <p:spPr>
          <a:xfrm>
            <a:off x="857250" y="4500563"/>
            <a:ext cx="7429500" cy="1587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2" name="Rectangle 3">
            <a:extLst>
              <a:ext uri="{FF2B5EF4-FFF2-40B4-BE49-F238E27FC236}">
                <a16:creationId xmlns:a16="http://schemas.microsoft.com/office/drawing/2014/main" id="{C282E5DD-A1DF-4AAE-8612-B9AB224D5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3500438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600" kern="0" dirty="0">
                <a:solidFill>
                  <a:srgbClr val="00B050"/>
                </a:solidFill>
                <a:latin typeface="+mn-lt"/>
                <a:cs typeface="+mn-cs"/>
              </a:rPr>
              <a:t>Example: </a:t>
            </a:r>
            <a:r>
              <a:rPr lang="en-US" sz="2600" kern="0" dirty="0">
                <a:solidFill>
                  <a:schemeClr val="bg1"/>
                </a:solidFill>
                <a:latin typeface="+mn-lt"/>
                <a:cs typeface="+mn-cs"/>
              </a:rPr>
              <a:t>It is </a:t>
            </a:r>
            <a:r>
              <a:rPr lang="en-US" sz="2600" u="sng" kern="0" dirty="0">
                <a:solidFill>
                  <a:schemeClr val="bg1"/>
                </a:solidFill>
                <a:latin typeface="+mn-lt"/>
                <a:cs typeface="+mn-cs"/>
              </a:rPr>
              <a:t>my computer </a:t>
            </a:r>
            <a:r>
              <a:rPr lang="en-US" sz="2600" kern="0" dirty="0">
                <a:solidFill>
                  <a:schemeClr val="bg1"/>
                </a:solidFill>
                <a:latin typeface="+mn-lt"/>
                <a:cs typeface="+mn-cs"/>
                <a:sym typeface="Wingdings" pitchFamily="2" charset="2"/>
              </a:rPr>
              <a:t> It is </a:t>
            </a:r>
            <a:r>
              <a:rPr lang="en-US" sz="2600" u="sng" kern="0" dirty="0">
                <a:solidFill>
                  <a:schemeClr val="bg1"/>
                </a:solidFill>
                <a:latin typeface="+mn-lt"/>
                <a:cs typeface="+mn-cs"/>
                <a:sym typeface="Wingdings" pitchFamily="2" charset="2"/>
              </a:rPr>
              <a:t>mine</a:t>
            </a:r>
            <a:endParaRPr lang="en-US" sz="2600" u="sng" kern="0" dirty="0">
              <a:solidFill>
                <a:srgbClr val="00B05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allAtOnce"/>
      <p:bldP spid="9" grpId="0" build="allAtOnce"/>
      <p:bldP spid="12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181595C-B5EB-4B55-8D75-7E22327FD6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0063" y="214313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Reflexive Pronouns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4E0C8A84-717C-44AA-AB25-F06A35EDAC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2938" y="1143000"/>
            <a:ext cx="8229600" cy="2933700"/>
          </a:xfrm>
        </p:spPr>
        <p:txBody>
          <a:bodyPr/>
          <a:lstStyle/>
          <a:p>
            <a:pPr eaLnBrk="1" hangingPunct="1"/>
            <a:r>
              <a:rPr lang="en-US" altLang="en-US" sz="2600">
                <a:solidFill>
                  <a:schemeClr val="bg1"/>
                </a:solidFill>
              </a:rPr>
              <a:t>They are used to reflect the action of the verb back on the subject.</a:t>
            </a:r>
          </a:p>
          <a:p>
            <a:pPr eaLnBrk="1" hangingPunct="1"/>
            <a:r>
              <a:rPr lang="en-US" altLang="en-US" sz="2800">
                <a:solidFill>
                  <a:schemeClr val="bg1"/>
                </a:solidFill>
              </a:rPr>
              <a:t>They end in </a:t>
            </a:r>
            <a:r>
              <a:rPr lang="en-US" altLang="en-US" sz="2800">
                <a:solidFill>
                  <a:srgbClr val="00B050"/>
                </a:solidFill>
              </a:rPr>
              <a:t>"-self" </a:t>
            </a:r>
            <a:r>
              <a:rPr lang="en-US" altLang="en-US" sz="2400">
                <a:solidFill>
                  <a:schemeClr val="bg1"/>
                </a:solidFill>
              </a:rPr>
              <a:t>(singular) </a:t>
            </a:r>
            <a:r>
              <a:rPr lang="en-US" altLang="en-US" sz="2800">
                <a:solidFill>
                  <a:schemeClr val="bg1"/>
                </a:solidFill>
              </a:rPr>
              <a:t>or </a:t>
            </a:r>
            <a:r>
              <a:rPr lang="en-US" altLang="en-US" sz="2800">
                <a:solidFill>
                  <a:srgbClr val="00B050"/>
                </a:solidFill>
              </a:rPr>
              <a:t>"-selves"</a:t>
            </a:r>
            <a:r>
              <a:rPr lang="en-US" altLang="en-US" sz="2800">
                <a:solidFill>
                  <a:schemeClr val="bg1"/>
                </a:solidFill>
              </a:rPr>
              <a:t> </a:t>
            </a:r>
            <a:r>
              <a:rPr lang="en-US" altLang="en-US" sz="2400">
                <a:solidFill>
                  <a:schemeClr val="bg1"/>
                </a:solidFill>
              </a:rPr>
              <a:t>(plural)</a:t>
            </a:r>
            <a:r>
              <a:rPr lang="en-US" altLang="en-US" sz="2600">
                <a:solidFill>
                  <a:schemeClr val="bg1"/>
                </a:solidFill>
              </a:rPr>
              <a:t>.</a:t>
            </a:r>
          </a:p>
          <a:p>
            <a:pPr eaLnBrk="1" hangingPunct="1"/>
            <a:r>
              <a:rPr lang="en-US" altLang="en-US" sz="2600">
                <a:solidFill>
                  <a:srgbClr val="00B050"/>
                </a:solidFill>
              </a:rPr>
              <a:t>For example:</a:t>
            </a:r>
            <a:br>
              <a:rPr lang="en-US" altLang="en-US" sz="2600">
                <a:solidFill>
                  <a:srgbClr val="00B050"/>
                </a:solidFill>
              </a:rPr>
            </a:br>
            <a:r>
              <a:rPr lang="en-US" altLang="en-US" sz="2600">
                <a:solidFill>
                  <a:schemeClr val="bg1"/>
                </a:solidFill>
              </a:rPr>
              <a:t>- I made it myself</a:t>
            </a:r>
            <a:br>
              <a:rPr lang="en-US" altLang="en-US" sz="2600">
                <a:solidFill>
                  <a:schemeClr val="bg1"/>
                </a:solidFill>
              </a:rPr>
            </a:br>
            <a:r>
              <a:rPr lang="en-US" altLang="en-US" sz="2600">
                <a:solidFill>
                  <a:schemeClr val="bg1"/>
                </a:solidFill>
              </a:rPr>
              <a:t>- </a:t>
            </a:r>
            <a:r>
              <a:rPr lang="en-US" altLang="en-US" sz="2400">
                <a:solidFill>
                  <a:schemeClr val="bg1"/>
                </a:solidFill>
              </a:rPr>
              <a:t>The teacher </a:t>
            </a:r>
            <a:r>
              <a:rPr lang="en-US" altLang="en-US" sz="2400">
                <a:solidFill>
                  <a:srgbClr val="00B050"/>
                </a:solidFill>
              </a:rPr>
              <a:t>himself</a:t>
            </a:r>
            <a:r>
              <a:rPr lang="en-US" altLang="en-US" sz="2400">
                <a:solidFill>
                  <a:schemeClr val="bg1"/>
                </a:solidFill>
              </a:rPr>
              <a:t> told me. </a:t>
            </a:r>
            <a:endParaRPr lang="en-US" altLang="en-US" sz="2000">
              <a:solidFill>
                <a:srgbClr val="00B050"/>
              </a:solidFill>
            </a:endParaRPr>
          </a:p>
          <a:p>
            <a:pPr eaLnBrk="1" hangingPunct="1"/>
            <a:endParaRPr lang="en-US" altLang="en-US" sz="2400">
              <a:solidFill>
                <a:srgbClr val="00B050"/>
              </a:solidFill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8D1D518-6B5F-418D-BDC7-131F93990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9063" y="4572000"/>
            <a:ext cx="4572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accent1"/>
                </a:solidFill>
                <a:latin typeface="+mn-lt"/>
                <a:cs typeface="+mn-cs"/>
              </a:rPr>
              <a:t>Reflexive pronouns: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bg1"/>
                </a:solidFill>
                <a:latin typeface="+mn-lt"/>
                <a:cs typeface="+mn-cs"/>
              </a:rPr>
              <a:t>Myself – Yourself –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bg1"/>
                </a:solidFill>
                <a:latin typeface="+mn-lt"/>
                <a:cs typeface="+mn-cs"/>
              </a:rPr>
              <a:t>Himself – Herself –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200" kern="0" dirty="0">
                <a:solidFill>
                  <a:schemeClr val="bg1"/>
                </a:solidFill>
                <a:latin typeface="+mn-lt"/>
                <a:cs typeface="+mn-cs"/>
              </a:rPr>
              <a:t>Themselves – Ourselves </a:t>
            </a:r>
          </a:p>
        </p:txBody>
      </p:sp>
      <p:pic>
        <p:nvPicPr>
          <p:cNvPr id="171011" name="Picture 3" descr="C:\Users\N's\AppData\Local\Microsoft\Windows\Temporary Internet Files\Content.IE5\KKC056IV\fleche2[1].png">
            <a:extLst>
              <a:ext uri="{FF2B5EF4-FFF2-40B4-BE49-F238E27FC236}">
                <a16:creationId xmlns:a16="http://schemas.microsoft.com/office/drawing/2014/main" id="{C7EFF7C6-C2AE-4089-BFD6-D3F97AF44D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7970">
            <a:off x="1076325" y="4799013"/>
            <a:ext cx="2157413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p"/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10CF9CA-7664-4634-B378-9FE19CA1FF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0063" y="28575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Demonstrative Pronouns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5A213D39-D3B5-4C74-AAAF-94C0722608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0063" y="1285875"/>
            <a:ext cx="8229600" cy="2786063"/>
          </a:xfrm>
        </p:spPr>
        <p:txBody>
          <a:bodyPr/>
          <a:lstStyle/>
          <a:p>
            <a:pPr eaLnBrk="1" hangingPunct="1"/>
            <a:r>
              <a:rPr lang="en-US" altLang="en-US" sz="2600">
                <a:solidFill>
                  <a:schemeClr val="bg1"/>
                </a:solidFill>
              </a:rPr>
              <a:t>A demonstrative pronoun refers to a thing (s): </a:t>
            </a:r>
          </a:p>
          <a:p>
            <a:pPr eaLnBrk="1" hangingPunct="1">
              <a:buFontTx/>
              <a:buChar char="-"/>
            </a:pPr>
            <a:r>
              <a:rPr lang="en-US" altLang="en-US" sz="2600">
                <a:solidFill>
                  <a:schemeClr val="bg1"/>
                </a:solidFill>
              </a:rPr>
              <a:t>Near in distance or time (</a:t>
            </a:r>
            <a:r>
              <a:rPr lang="en-US" altLang="en-US" sz="2600">
                <a:solidFill>
                  <a:srgbClr val="00B050"/>
                </a:solidFill>
              </a:rPr>
              <a:t>this</a:t>
            </a:r>
            <a:r>
              <a:rPr lang="en-US" altLang="en-US" sz="2600">
                <a:solidFill>
                  <a:schemeClr val="bg1"/>
                </a:solidFill>
              </a:rPr>
              <a:t>, </a:t>
            </a:r>
            <a:r>
              <a:rPr lang="en-US" altLang="en-US" sz="2600">
                <a:solidFill>
                  <a:srgbClr val="00B050"/>
                </a:solidFill>
              </a:rPr>
              <a:t>these</a:t>
            </a:r>
            <a:r>
              <a:rPr lang="en-US" altLang="en-US" sz="2600">
                <a:solidFill>
                  <a:schemeClr val="bg1"/>
                </a:solidFill>
              </a:rPr>
              <a:t>) </a:t>
            </a:r>
          </a:p>
          <a:p>
            <a:pPr eaLnBrk="1" hangingPunct="1">
              <a:buFontTx/>
              <a:buChar char="-"/>
            </a:pPr>
            <a:r>
              <a:rPr lang="en-US" altLang="en-US" sz="2600">
                <a:solidFill>
                  <a:schemeClr val="bg1"/>
                </a:solidFill>
              </a:rPr>
              <a:t>Far in distance or time (</a:t>
            </a:r>
            <a:r>
              <a:rPr lang="en-US" altLang="en-US" sz="2600">
                <a:solidFill>
                  <a:srgbClr val="00B050"/>
                </a:solidFill>
              </a:rPr>
              <a:t>that</a:t>
            </a:r>
            <a:r>
              <a:rPr lang="en-US" altLang="en-US" sz="2600">
                <a:solidFill>
                  <a:schemeClr val="bg1"/>
                </a:solidFill>
              </a:rPr>
              <a:t>, </a:t>
            </a:r>
            <a:r>
              <a:rPr lang="en-US" altLang="en-US" sz="2600">
                <a:solidFill>
                  <a:srgbClr val="00B050"/>
                </a:solidFill>
              </a:rPr>
              <a:t>those</a:t>
            </a:r>
            <a:r>
              <a:rPr lang="en-US" altLang="en-US" sz="2600">
                <a:solidFill>
                  <a:schemeClr val="bg1"/>
                </a:solidFill>
              </a:rPr>
              <a:t>)</a:t>
            </a:r>
            <a:br>
              <a:rPr lang="en-US" altLang="en-US" sz="2600">
                <a:solidFill>
                  <a:schemeClr val="bg1"/>
                </a:solidFill>
              </a:rPr>
            </a:br>
            <a:endParaRPr lang="en-US" altLang="en-US" sz="2600">
              <a:solidFill>
                <a:schemeClr val="bg1"/>
              </a:solidFill>
            </a:endParaRPr>
          </a:p>
          <a:p>
            <a:pPr eaLnBrk="1" hangingPunct="1"/>
            <a:r>
              <a:rPr lang="en-US" altLang="en-US" sz="2600">
                <a:solidFill>
                  <a:schemeClr val="bg1"/>
                </a:solidFill>
              </a:rPr>
              <a:t>They are considered pronouns because they are </a:t>
            </a:r>
            <a:r>
              <a:rPr lang="en-US" altLang="en-US" sz="2600">
                <a:solidFill>
                  <a:srgbClr val="00B050"/>
                </a:solidFill>
              </a:rPr>
              <a:t>directly followed by a verb</a:t>
            </a:r>
            <a:r>
              <a:rPr lang="en-US" altLang="en-US" sz="2600">
                <a:solidFill>
                  <a:schemeClr val="bg1"/>
                </a:solidFill>
              </a:rPr>
              <a:t> – and not a noun.</a:t>
            </a:r>
          </a:p>
          <a:p>
            <a:pPr eaLnBrk="1" hangingPunct="1"/>
            <a:endParaRPr lang="en-US" altLang="en-US" sz="2600">
              <a:solidFill>
                <a:schemeClr val="bg1"/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D235F5C-0231-41F4-B285-A6BA04CD6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4714875"/>
            <a:ext cx="82296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kern="0" dirty="0">
                <a:solidFill>
                  <a:schemeClr val="bg1"/>
                </a:solidFill>
                <a:latin typeface="+mn-lt"/>
                <a:cs typeface="+mn-cs"/>
              </a:rPr>
              <a:t>“</a:t>
            </a:r>
            <a:r>
              <a:rPr lang="en-US" sz="3200" kern="0" dirty="0">
                <a:solidFill>
                  <a:srgbClr val="00B050"/>
                </a:solidFill>
                <a:latin typeface="+mn-lt"/>
                <a:cs typeface="+mn-cs"/>
              </a:rPr>
              <a:t>These</a:t>
            </a:r>
            <a:r>
              <a:rPr lang="en-US" sz="3200" kern="0" dirty="0">
                <a:solidFill>
                  <a:schemeClr val="bg1"/>
                </a:solidFill>
                <a:latin typeface="+mn-lt"/>
                <a:cs typeface="+mn-cs"/>
              </a:rPr>
              <a:t> are bad for your health.” 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kern="0" dirty="0">
                <a:solidFill>
                  <a:schemeClr val="bg1"/>
                </a:solidFill>
                <a:latin typeface="+mn-lt"/>
                <a:cs typeface="+mn-cs"/>
              </a:rPr>
              <a:t>“</a:t>
            </a:r>
            <a:r>
              <a:rPr lang="en-US" sz="3200" kern="0" dirty="0">
                <a:solidFill>
                  <a:srgbClr val="00B050"/>
                </a:solidFill>
                <a:latin typeface="+mn-lt"/>
                <a:cs typeface="+mn-cs"/>
              </a:rPr>
              <a:t>That</a:t>
            </a:r>
            <a:r>
              <a:rPr lang="en-US" sz="3200" kern="0" dirty="0">
                <a:solidFill>
                  <a:schemeClr val="bg1"/>
                </a:solidFill>
                <a:latin typeface="+mn-lt"/>
                <a:cs typeface="+mn-cs"/>
              </a:rPr>
              <a:t> was a good deal.” 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D2FC0F67-16E6-4E8B-B8A9-485A93A610F4}"/>
              </a:ext>
            </a:extLst>
          </p:cNvPr>
          <p:cNvCxnSpPr/>
          <p:nvPr/>
        </p:nvCxnSpPr>
        <p:spPr>
          <a:xfrm>
            <a:off x="2714625" y="4572000"/>
            <a:ext cx="364331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91E3194-85EB-470A-B0C5-3DEC59D8BF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0063" y="28575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Interrogative Pronouns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59033E2D-BCE8-410D-91B1-5B171DCB7F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0063" y="1285875"/>
            <a:ext cx="8229600" cy="3000375"/>
          </a:xfrm>
        </p:spPr>
        <p:txBody>
          <a:bodyPr/>
          <a:lstStyle/>
          <a:p>
            <a:pPr eaLnBrk="1" hangingPunct="1"/>
            <a:r>
              <a:rPr lang="en-US" altLang="en-US" sz="2400">
                <a:solidFill>
                  <a:schemeClr val="bg1"/>
                </a:solidFill>
              </a:rPr>
              <a:t>We use interrogative pronouns </a:t>
            </a:r>
            <a:r>
              <a:rPr lang="en-US" altLang="en-US" sz="2400">
                <a:solidFill>
                  <a:srgbClr val="00B050"/>
                </a:solidFill>
              </a:rPr>
              <a:t>to ask questions</a:t>
            </a:r>
            <a:r>
              <a:rPr lang="en-US" altLang="en-US" sz="2400">
                <a:solidFill>
                  <a:schemeClr val="bg1"/>
                </a:solidFill>
              </a:rPr>
              <a:t>. </a:t>
            </a:r>
            <a:br>
              <a:rPr lang="en-US" altLang="en-US" sz="2400">
                <a:solidFill>
                  <a:schemeClr val="bg1"/>
                </a:solidFill>
              </a:rPr>
            </a:br>
            <a:endParaRPr lang="en-US" altLang="en-US" sz="2400">
              <a:solidFill>
                <a:schemeClr val="bg1"/>
              </a:solidFill>
            </a:endParaRPr>
          </a:p>
          <a:p>
            <a:pPr eaLnBrk="1" hangingPunct="1"/>
            <a:r>
              <a:rPr lang="en-US" altLang="en-US" sz="2400">
                <a:solidFill>
                  <a:schemeClr val="bg1"/>
                </a:solidFill>
              </a:rPr>
              <a:t>The interrogative pronoun represents the thing that we don't know and we are asking about.</a:t>
            </a:r>
            <a:br>
              <a:rPr lang="en-US" altLang="en-US" sz="2400">
                <a:solidFill>
                  <a:schemeClr val="bg1"/>
                </a:solidFill>
              </a:rPr>
            </a:br>
            <a:endParaRPr lang="en-US" altLang="en-US" sz="2400">
              <a:solidFill>
                <a:schemeClr val="bg1"/>
              </a:solidFill>
            </a:endParaRPr>
          </a:p>
          <a:p>
            <a:pPr eaLnBrk="1" hangingPunct="1"/>
            <a:r>
              <a:rPr lang="en-US" altLang="en-US" sz="2400">
                <a:solidFill>
                  <a:schemeClr val="bg1"/>
                </a:solidFill>
              </a:rPr>
              <a:t>The main interrogative pronouns are: </a:t>
            </a:r>
            <a:br>
              <a:rPr lang="en-US" altLang="en-US" sz="2400">
                <a:solidFill>
                  <a:schemeClr val="bg1"/>
                </a:solidFill>
              </a:rPr>
            </a:br>
            <a:r>
              <a:rPr lang="en-US" altLang="en-US" sz="2400">
                <a:solidFill>
                  <a:srgbClr val="00B050"/>
                </a:solidFill>
              </a:rPr>
              <a:t>What – Which – Who – Where – When – Why </a:t>
            </a:r>
          </a:p>
          <a:p>
            <a:pPr eaLnBrk="1" hangingPunct="1"/>
            <a:endParaRPr lang="en-US" altLang="en-US" sz="2400">
              <a:solidFill>
                <a:srgbClr val="00B050"/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9E7AF3C-7B36-41C3-93A4-4CDC34CF1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4714875"/>
            <a:ext cx="82296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kern="0" dirty="0">
                <a:solidFill>
                  <a:schemeClr val="bg1"/>
                </a:solidFill>
                <a:latin typeface="+mn-lt"/>
                <a:cs typeface="+mn-cs"/>
              </a:rPr>
              <a:t>“</a:t>
            </a:r>
            <a:r>
              <a:rPr lang="en-US" sz="3200" kern="0" dirty="0">
                <a:solidFill>
                  <a:srgbClr val="00B050"/>
                </a:solidFill>
                <a:latin typeface="+mn-lt"/>
                <a:cs typeface="+mn-cs"/>
              </a:rPr>
              <a:t>Why </a:t>
            </a:r>
            <a:r>
              <a:rPr lang="en-US" sz="3200" kern="0" dirty="0">
                <a:solidFill>
                  <a:schemeClr val="bg1"/>
                </a:solidFill>
                <a:latin typeface="+mn-lt"/>
                <a:cs typeface="+mn-cs"/>
              </a:rPr>
              <a:t>did you remove my files?”</a:t>
            </a:r>
          </a:p>
          <a:p>
            <a:pPr marL="342900" indent="-342900" algn="ctr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kern="0" dirty="0">
                <a:solidFill>
                  <a:schemeClr val="bg1"/>
                </a:solidFill>
                <a:latin typeface="+mn-lt"/>
                <a:cs typeface="+mn-cs"/>
              </a:rPr>
              <a:t>“</a:t>
            </a:r>
            <a:r>
              <a:rPr lang="en-US" sz="3200" kern="0" dirty="0">
                <a:solidFill>
                  <a:srgbClr val="00B050"/>
                </a:solidFill>
                <a:latin typeface="+mn-lt"/>
                <a:cs typeface="+mn-cs"/>
              </a:rPr>
              <a:t>Who </a:t>
            </a:r>
            <a:r>
              <a:rPr lang="en-US" sz="3200" kern="0" dirty="0">
                <a:solidFill>
                  <a:schemeClr val="bg1"/>
                </a:solidFill>
                <a:latin typeface="+mn-lt"/>
                <a:cs typeface="+mn-cs"/>
              </a:rPr>
              <a:t>knows the difference?” 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B3E4A3C6-D69D-4789-82D1-0D6152488E98}"/>
              </a:ext>
            </a:extLst>
          </p:cNvPr>
          <p:cNvCxnSpPr/>
          <p:nvPr/>
        </p:nvCxnSpPr>
        <p:spPr>
          <a:xfrm>
            <a:off x="2714625" y="4572000"/>
            <a:ext cx="364331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p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0C91AE8-EE50-4C06-B43E-A9F3E30EB3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accent1"/>
                </a:solidFill>
              </a:rPr>
              <a:t>More Pronouns … 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D55C3817-9B70-451E-81CE-A1473B7953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en-US" altLang="en-US">
                <a:solidFill>
                  <a:schemeClr val="accent1"/>
                </a:solidFill>
              </a:rPr>
              <a:t>Indefinite Pronouns </a:t>
            </a:r>
          </a:p>
        </p:txBody>
      </p:sp>
      <p:sp>
        <p:nvSpPr>
          <p:cNvPr id="9220" name="Espace réservé du contenu 6">
            <a:extLst>
              <a:ext uri="{FF2B5EF4-FFF2-40B4-BE49-F238E27FC236}">
                <a16:creationId xmlns:a16="http://schemas.microsoft.com/office/drawing/2014/main" id="{05813360-4D8A-431B-94FC-083E5B5A856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altLang="en-US">
              <a:solidFill>
                <a:schemeClr val="bg1"/>
              </a:solidFill>
            </a:endParaRPr>
          </a:p>
          <a:p>
            <a:r>
              <a:rPr lang="en-US" altLang="en-US">
                <a:solidFill>
                  <a:schemeClr val="bg1"/>
                </a:solidFill>
              </a:rPr>
              <a:t>Do not refer to any person or thing in particular.</a:t>
            </a:r>
          </a:p>
          <a:p>
            <a:endParaRPr lang="fr-FR" altLang="en-US">
              <a:solidFill>
                <a:schemeClr val="bg1"/>
              </a:solidFill>
            </a:endParaRPr>
          </a:p>
          <a:p>
            <a:r>
              <a:rPr lang="fr-FR" altLang="en-US">
                <a:solidFill>
                  <a:schemeClr val="bg1"/>
                </a:solidFill>
              </a:rPr>
              <a:t>For </a:t>
            </a:r>
            <a:r>
              <a:rPr lang="en-US" altLang="en-US">
                <a:solidFill>
                  <a:schemeClr val="bg1"/>
                </a:solidFill>
              </a:rPr>
              <a:t>example</a:t>
            </a:r>
            <a:r>
              <a:rPr lang="fr-FR" altLang="en-US">
                <a:solidFill>
                  <a:schemeClr val="bg1"/>
                </a:solidFill>
              </a:rPr>
              <a:t>: </a:t>
            </a:r>
            <a:br>
              <a:rPr lang="fr-FR" altLang="en-US">
                <a:solidFill>
                  <a:schemeClr val="bg1"/>
                </a:solidFill>
              </a:rPr>
            </a:br>
            <a:r>
              <a:rPr lang="en-US" altLang="en-US">
                <a:solidFill>
                  <a:srgbClr val="00B050"/>
                </a:solidFill>
              </a:rPr>
              <a:t>Somebody – Anybody Nobody – Everybody  Someone – Anyone … </a:t>
            </a:r>
          </a:p>
          <a:p>
            <a:pPr>
              <a:buFontTx/>
              <a:buNone/>
            </a:pPr>
            <a:endParaRPr lang="en-US" altLang="en-US">
              <a:solidFill>
                <a:srgbClr val="00B050"/>
              </a:solidFill>
            </a:endParaRPr>
          </a:p>
        </p:txBody>
      </p:sp>
      <p:sp>
        <p:nvSpPr>
          <p:cNvPr id="9221" name="Espace réservé du texte 8">
            <a:extLst>
              <a:ext uri="{FF2B5EF4-FFF2-40B4-BE49-F238E27FC236}">
                <a16:creationId xmlns:a16="http://schemas.microsoft.com/office/drawing/2014/main" id="{4934B8E8-4B55-490F-A106-A564EE7E6A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altLang="en-US">
                <a:solidFill>
                  <a:schemeClr val="accent1"/>
                </a:solidFill>
              </a:rPr>
              <a:t>Distributive Pronouns</a:t>
            </a:r>
          </a:p>
        </p:txBody>
      </p:sp>
      <p:sp>
        <p:nvSpPr>
          <p:cNvPr id="9222" name="Espace réservé du contenu 9">
            <a:extLst>
              <a:ext uri="{FF2B5EF4-FFF2-40B4-BE49-F238E27FC236}">
                <a16:creationId xmlns:a16="http://schemas.microsoft.com/office/drawing/2014/main" id="{56CC00C5-F32A-450A-A14D-BC825DA0ECE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altLang="en-US">
              <a:solidFill>
                <a:schemeClr val="bg1"/>
              </a:solidFill>
            </a:endParaRPr>
          </a:p>
          <a:p>
            <a:r>
              <a:rPr lang="en-US" altLang="en-US">
                <a:solidFill>
                  <a:schemeClr val="bg1"/>
                </a:solidFill>
              </a:rPr>
              <a:t>Distributive pronouns refer to persons or things one at a time</a:t>
            </a:r>
          </a:p>
          <a:p>
            <a:endParaRPr lang="en-US" altLang="en-US">
              <a:solidFill>
                <a:schemeClr val="bg1"/>
              </a:solidFill>
            </a:endParaRPr>
          </a:p>
          <a:p>
            <a:r>
              <a:rPr lang="fr-FR" altLang="en-US">
                <a:solidFill>
                  <a:schemeClr val="bg1"/>
                </a:solidFill>
              </a:rPr>
              <a:t>For </a:t>
            </a:r>
            <a:r>
              <a:rPr lang="en-US" altLang="en-US">
                <a:solidFill>
                  <a:schemeClr val="bg1"/>
                </a:solidFill>
              </a:rPr>
              <a:t>example</a:t>
            </a:r>
            <a:r>
              <a:rPr lang="fr-FR" altLang="en-US">
                <a:solidFill>
                  <a:schemeClr val="bg1"/>
                </a:solidFill>
              </a:rPr>
              <a:t>: </a:t>
            </a:r>
            <a:br>
              <a:rPr lang="fr-FR" altLang="en-US">
                <a:solidFill>
                  <a:schemeClr val="bg1"/>
                </a:solidFill>
              </a:rPr>
            </a:br>
            <a:r>
              <a:rPr lang="en-US" altLang="en-US">
                <a:solidFill>
                  <a:srgbClr val="00B050"/>
                </a:solidFill>
              </a:rPr>
              <a:t>Each …  </a:t>
            </a:r>
          </a:p>
          <a:p>
            <a:endParaRPr lang="fr-FR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48487DE2-1FD4-4F25-88BE-463396F0B5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85813"/>
            <a:ext cx="3008313" cy="649287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dirty="0">
                <a:solidFill>
                  <a:schemeClr val="accent5"/>
                </a:solidFill>
              </a:rPr>
              <a:t>Exercise N°01:</a:t>
            </a:r>
            <a:endParaRPr lang="fr-FR" sz="2600" dirty="0">
              <a:solidFill>
                <a:schemeClr val="accent5"/>
              </a:solidFill>
            </a:endParaRP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B7AC34B7-9B5D-48D3-B5CF-79C15D21D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2538" y="642938"/>
            <a:ext cx="5111750" cy="4857750"/>
          </a:xfrm>
        </p:spPr>
        <p:txBody>
          <a:bodyPr/>
          <a:lstStyle/>
          <a:p>
            <a:pPr eaLnBrk="1" hangingPunct="1"/>
            <a:r>
              <a:rPr lang="en-US" altLang="en-US" sz="2800">
                <a:solidFill>
                  <a:schemeClr val="bg1"/>
                </a:solidFill>
              </a:rPr>
              <a:t>She isn’t well. Dad is taking </a:t>
            </a:r>
            <a:r>
              <a:rPr lang="en-US" altLang="en-US" sz="2800">
                <a:solidFill>
                  <a:srgbClr val="00B050"/>
                </a:solidFill>
              </a:rPr>
              <a:t>_</a:t>
            </a:r>
            <a:r>
              <a:rPr lang="en-US" altLang="en-US" sz="2800">
                <a:solidFill>
                  <a:schemeClr val="bg1"/>
                </a:solidFill>
              </a:rPr>
              <a:t> to see a doctor. </a:t>
            </a:r>
            <a:br>
              <a:rPr lang="en-US" altLang="en-US" sz="2800">
                <a:solidFill>
                  <a:schemeClr val="bg1"/>
                </a:solidFill>
              </a:rPr>
            </a:br>
            <a:br>
              <a:rPr lang="en-US" altLang="en-US" sz="2800">
                <a:solidFill>
                  <a:schemeClr val="bg1"/>
                </a:solidFill>
              </a:rPr>
            </a:br>
            <a:endParaRPr lang="en-US" altLang="en-US" sz="2800">
              <a:solidFill>
                <a:schemeClr val="bg1"/>
              </a:solidFill>
            </a:endParaRPr>
          </a:p>
          <a:p>
            <a:pPr eaLnBrk="1" hangingPunct="1"/>
            <a:r>
              <a:rPr lang="en-US" altLang="en-US" sz="2800">
                <a:solidFill>
                  <a:schemeClr val="bg1"/>
                </a:solidFill>
              </a:rPr>
              <a:t>The sky is getting dark. </a:t>
            </a:r>
            <a:r>
              <a:rPr lang="en-US" altLang="en-US" sz="2800">
                <a:solidFill>
                  <a:srgbClr val="00B050"/>
                </a:solidFill>
              </a:rPr>
              <a:t>_</a:t>
            </a:r>
            <a:r>
              <a:rPr lang="en-US" altLang="en-US" sz="2800">
                <a:solidFill>
                  <a:schemeClr val="bg1"/>
                </a:solidFill>
              </a:rPr>
              <a:t> is going to rain. </a:t>
            </a:r>
          </a:p>
          <a:p>
            <a:pPr eaLnBrk="1" hangingPunct="1"/>
            <a:endParaRPr lang="en-US" altLang="en-US" sz="2800">
              <a:solidFill>
                <a:schemeClr val="bg1"/>
              </a:solidFill>
            </a:endParaRPr>
          </a:p>
          <a:p>
            <a:pPr eaLnBrk="1" hangingPunct="1"/>
            <a:r>
              <a:rPr lang="en-US" altLang="en-US" sz="2800">
                <a:solidFill>
                  <a:schemeClr val="bg1"/>
                </a:solidFill>
              </a:rPr>
              <a:t>We are all waiting for </a:t>
            </a:r>
            <a:r>
              <a:rPr lang="en-US" altLang="en-US" sz="2800">
                <a:solidFill>
                  <a:srgbClr val="00B050"/>
                </a:solidFill>
              </a:rPr>
              <a:t>_</a:t>
            </a:r>
            <a:r>
              <a:rPr lang="en-US" altLang="en-US" sz="2800">
                <a:solidFill>
                  <a:schemeClr val="bg1"/>
                </a:solidFill>
              </a:rPr>
              <a:t> . Are you coming with </a:t>
            </a:r>
            <a:r>
              <a:rPr lang="en-US" altLang="en-US" sz="2800">
                <a:solidFill>
                  <a:srgbClr val="00B050"/>
                </a:solidFill>
              </a:rPr>
              <a:t>_</a:t>
            </a:r>
            <a:r>
              <a:rPr lang="en-US" altLang="en-US" sz="2800">
                <a:solidFill>
                  <a:schemeClr val="bg1"/>
                </a:solidFill>
              </a:rPr>
              <a:t> ? </a:t>
            </a:r>
            <a:br>
              <a:rPr lang="en-US" altLang="en-US" sz="2800">
                <a:solidFill>
                  <a:srgbClr val="00B050"/>
                </a:solidFill>
              </a:rPr>
            </a:br>
            <a:r>
              <a:rPr lang="en-US" altLang="en-US" sz="2800">
                <a:solidFill>
                  <a:schemeClr val="bg1"/>
                </a:solidFill>
              </a:rPr>
              <a:t> </a:t>
            </a:r>
            <a:br>
              <a:rPr lang="en-US" altLang="en-US" sz="2800">
                <a:solidFill>
                  <a:schemeClr val="bg1"/>
                </a:solidFill>
              </a:rPr>
            </a:br>
            <a:br>
              <a:rPr lang="en-US" altLang="en-US" sz="2800">
                <a:solidFill>
                  <a:schemeClr val="bg1"/>
                </a:solidFill>
              </a:rPr>
            </a:br>
            <a:endParaRPr lang="en-US" altLang="en-US" sz="2800">
              <a:solidFill>
                <a:schemeClr val="bg1"/>
              </a:solidFill>
            </a:endParaRPr>
          </a:p>
          <a:p>
            <a:pPr eaLnBrk="1" hangingPunct="1">
              <a:buFontTx/>
              <a:buNone/>
            </a:pPr>
            <a:br>
              <a:rPr lang="fr-FR" altLang="en-US" sz="2800">
                <a:solidFill>
                  <a:schemeClr val="bg1"/>
                </a:solidFill>
              </a:rPr>
            </a:br>
            <a:endParaRPr lang="en-US" altLang="en-US" sz="2800">
              <a:solidFill>
                <a:schemeClr val="bg1"/>
              </a:solidFill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2DBC5DC-D39B-42A5-8D6D-D7A2C5386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8625" y="2286000"/>
            <a:ext cx="3008313" cy="1071563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en-US" altLang="en-US" sz="2000" b="1">
                <a:solidFill>
                  <a:schemeClr val="bg1"/>
                </a:solidFill>
              </a:rPr>
              <a:t>Fill in the blanks with the correct </a:t>
            </a:r>
            <a:r>
              <a:rPr lang="en-US" altLang="en-US" sz="2000" b="1">
                <a:solidFill>
                  <a:schemeClr val="accent1"/>
                </a:solidFill>
              </a:rPr>
              <a:t>personal</a:t>
            </a:r>
            <a:r>
              <a:rPr lang="en-US" altLang="en-US" sz="2000" b="1">
                <a:solidFill>
                  <a:schemeClr val="bg1"/>
                </a:solidFill>
              </a:rPr>
              <a:t> </a:t>
            </a:r>
            <a:r>
              <a:rPr lang="en-US" altLang="en-US" sz="2000" b="1">
                <a:solidFill>
                  <a:schemeClr val="accent1"/>
                </a:solidFill>
              </a:rPr>
              <a:t>pronouns</a:t>
            </a:r>
            <a:r>
              <a:rPr lang="en-US" altLang="en-US" sz="2000" b="1">
                <a:solidFill>
                  <a:schemeClr val="bg1"/>
                </a:solidFill>
              </a:rPr>
              <a:t>.</a:t>
            </a:r>
            <a:endParaRPr lang="en-US" altLang="en-US" sz="2000">
              <a:solidFill>
                <a:schemeClr val="bg1"/>
              </a:solidFill>
            </a:endParaRPr>
          </a:p>
          <a:p>
            <a:pPr eaLnBrk="1" hangingPunct="1"/>
            <a:br>
              <a:rPr lang="en-US" altLang="en-US" sz="2000">
                <a:solidFill>
                  <a:schemeClr val="bg1"/>
                </a:solidFill>
              </a:rPr>
            </a:br>
            <a:endParaRPr lang="en-US" altLang="en-US" sz="2000">
              <a:solidFill>
                <a:schemeClr val="bg1"/>
              </a:solidFill>
            </a:endParaRPr>
          </a:p>
        </p:txBody>
      </p:sp>
      <p:pic>
        <p:nvPicPr>
          <p:cNvPr id="7" name="Picture 4" descr="Problématique">
            <a:extLst>
              <a:ext uri="{FF2B5EF4-FFF2-40B4-BE49-F238E27FC236}">
                <a16:creationId xmlns:a16="http://schemas.microsoft.com/office/drawing/2014/main" id="{C0A550A3-EA3E-4783-B429-8CD53B0BE95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643438"/>
            <a:ext cx="2011363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8616F45-1FEA-4541-AF17-CC6D3C6BF6CC}"/>
              </a:ext>
            </a:extLst>
          </p:cNvPr>
          <p:cNvCxnSpPr/>
          <p:nvPr/>
        </p:nvCxnSpPr>
        <p:spPr>
          <a:xfrm rot="5400000">
            <a:off x="1201738" y="2714625"/>
            <a:ext cx="4287838" cy="1587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allAtOnce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5596</TotalTime>
  <Words>391</Words>
  <Application>Microsoft Office PowerPoint</Application>
  <PresentationFormat>Affichage à l'écran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Diseño predeterminado</vt:lpstr>
      <vt:lpstr>Chapter I:</vt:lpstr>
      <vt:lpstr>Pronouns are … ?</vt:lpstr>
      <vt:lpstr>Personal Pronouns</vt:lpstr>
      <vt:lpstr>Possessive Pronouns</vt:lpstr>
      <vt:lpstr>Reflexive Pronouns</vt:lpstr>
      <vt:lpstr>Demonstrative Pronouns</vt:lpstr>
      <vt:lpstr>Interrogative Pronouns</vt:lpstr>
      <vt:lpstr>More Pronouns … </vt:lpstr>
      <vt:lpstr>Exercise N°01:</vt:lpstr>
      <vt:lpstr>Exercise N°02:</vt:lpstr>
      <vt:lpstr>Exercise N°03:</vt:lpstr>
      <vt:lpstr>Thank you. 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MIDOUN SOMIA</cp:lastModifiedBy>
  <cp:revision>805</cp:revision>
  <dcterms:created xsi:type="dcterms:W3CDTF">2010-05-23T14:28:12Z</dcterms:created>
  <dcterms:modified xsi:type="dcterms:W3CDTF">2021-05-23T22:25:27Z</dcterms:modified>
</cp:coreProperties>
</file>