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6" r:id="rId6"/>
    <p:sldId id="267" r:id="rId7"/>
    <p:sldId id="257" r:id="rId8"/>
    <p:sldId id="258" r:id="rId9"/>
    <p:sldId id="259" r:id="rId10"/>
    <p:sldId id="261" r:id="rId11"/>
    <p:sldId id="260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71" autoAdjust="0"/>
    <p:restoredTop sz="94660"/>
  </p:normalViewPr>
  <p:slideViewPr>
    <p:cSldViewPr>
      <p:cViewPr>
        <p:scale>
          <a:sx n="85" d="100"/>
          <a:sy n="85" d="100"/>
        </p:scale>
        <p:origin x="-132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C04E-455E-40E7-8D83-FAE4C57C7D8E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D14-B754-48C2-B3EA-7D6A28DD98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C04E-455E-40E7-8D83-FAE4C57C7D8E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D14-B754-48C2-B3EA-7D6A28DD98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C04E-455E-40E7-8D83-FAE4C57C7D8E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D14-B754-48C2-B3EA-7D6A28DD98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C04E-455E-40E7-8D83-FAE4C57C7D8E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D14-B754-48C2-B3EA-7D6A28DD98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C04E-455E-40E7-8D83-FAE4C57C7D8E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D14-B754-48C2-B3EA-7D6A28DD98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C04E-455E-40E7-8D83-FAE4C57C7D8E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D14-B754-48C2-B3EA-7D6A28DD98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C04E-455E-40E7-8D83-FAE4C57C7D8E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D14-B754-48C2-B3EA-7D6A28DD98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C04E-455E-40E7-8D83-FAE4C57C7D8E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D14-B754-48C2-B3EA-7D6A28DD98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C04E-455E-40E7-8D83-FAE4C57C7D8E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D14-B754-48C2-B3EA-7D6A28DD98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C04E-455E-40E7-8D83-FAE4C57C7D8E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D14-B754-48C2-B3EA-7D6A28DD98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C04E-455E-40E7-8D83-FAE4C57C7D8E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51D14-B754-48C2-B3EA-7D6A28DD98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8C04E-455E-40E7-8D83-FAE4C57C7D8E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1D14-B754-48C2-B3EA-7D6A28DD98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DZ" sz="3100" dirty="0" smtClean="0"/>
              <a:t>جامعة أبي بكر </a:t>
            </a:r>
            <a:r>
              <a:rPr lang="ar-DZ" sz="3100" dirty="0" err="1" smtClean="0"/>
              <a:t>بلقايد</a:t>
            </a:r>
            <a:r>
              <a:rPr lang="ar-DZ" sz="3100" dirty="0" smtClean="0"/>
              <a:t> – تلمسان</a:t>
            </a:r>
            <a:br>
              <a:rPr lang="ar-DZ" sz="3100" dirty="0" smtClean="0"/>
            </a:br>
            <a:r>
              <a:rPr lang="ar-DZ" sz="3100" dirty="0" smtClean="0"/>
              <a:t>كلية العلوم الإنسانية والاجتماعية</a:t>
            </a:r>
            <a:br>
              <a:rPr lang="ar-DZ" sz="3100" dirty="0" smtClean="0"/>
            </a:br>
            <a:r>
              <a:rPr lang="ar-DZ" sz="3100" dirty="0" smtClean="0"/>
              <a:t>قسم علم النفس وعلوم التربية </a:t>
            </a:r>
            <a:r>
              <a:rPr lang="ar-DZ" sz="3100" dirty="0" err="1" smtClean="0"/>
              <a:t>والأرطوفونيا</a:t>
            </a:r>
            <a:r>
              <a:rPr lang="ar-DZ" sz="3100" dirty="0" smtClean="0"/>
              <a:t/>
            </a:r>
            <a:br>
              <a:rPr lang="ar-DZ" sz="3100" dirty="0" smtClean="0"/>
            </a:br>
            <a:r>
              <a:rPr lang="ar-DZ" sz="3100" dirty="0"/>
              <a:t/>
            </a:r>
            <a:br>
              <a:rPr lang="ar-DZ" sz="3100" dirty="0"/>
            </a:br>
            <a:r>
              <a:rPr lang="ar-DZ" sz="3600" dirty="0" smtClean="0"/>
              <a:t/>
            </a:r>
            <a:br>
              <a:rPr lang="ar-DZ" sz="3600" dirty="0" smtClean="0"/>
            </a:br>
            <a:r>
              <a:rPr lang="ar-DZ" sz="3600" dirty="0" smtClean="0"/>
              <a:t> مقياس: اضطرابات اللغة والوظائف الرمزية </a:t>
            </a:r>
            <a:br>
              <a:rPr lang="ar-DZ" sz="3600" dirty="0" smtClean="0"/>
            </a:br>
            <a:r>
              <a:rPr lang="fr-FR" sz="3600" dirty="0" smtClean="0"/>
              <a:t> </a:t>
            </a:r>
            <a:r>
              <a:rPr lang="ar-DZ" sz="3600" dirty="0" smtClean="0"/>
              <a:t>المحاضرة </a:t>
            </a:r>
            <a:r>
              <a:rPr lang="ar-DZ" sz="3600" dirty="0" smtClean="0"/>
              <a:t>الثانية</a:t>
            </a:r>
            <a:r>
              <a:rPr lang="ar-DZ" sz="3600" dirty="0" smtClean="0"/>
              <a:t>  </a:t>
            </a:r>
            <a:r>
              <a:rPr lang="ar-DZ" sz="3600" dirty="0" smtClean="0"/>
              <a:t/>
            </a:r>
            <a:br>
              <a:rPr lang="ar-DZ" sz="3600" dirty="0" smtClean="0"/>
            </a:br>
            <a:r>
              <a:rPr lang="ar-DZ" sz="3200" b="1" dirty="0" smtClean="0"/>
              <a:t> الوظيفة الرمزية للغة </a:t>
            </a:r>
            <a:r>
              <a:rPr lang="ar-DZ" sz="3600" dirty="0" smtClean="0"/>
              <a:t/>
            </a:r>
            <a:br>
              <a:rPr lang="ar-DZ" sz="3600" dirty="0" smtClean="0"/>
            </a:br>
            <a:r>
              <a:rPr lang="ar-DZ" sz="3600" dirty="0" smtClean="0"/>
              <a:t/>
            </a:r>
            <a:br>
              <a:rPr lang="ar-DZ" sz="3600" dirty="0" smtClean="0"/>
            </a:br>
            <a:r>
              <a:rPr lang="ar-DZ" sz="3100" dirty="0" smtClean="0"/>
              <a:t>إعداد: الأستاذة </a:t>
            </a:r>
            <a:r>
              <a:rPr lang="ar-DZ" sz="3100" dirty="0" err="1" smtClean="0"/>
              <a:t>رحمون</a:t>
            </a:r>
            <a:r>
              <a:rPr lang="ar-DZ" sz="3100" dirty="0" smtClean="0"/>
              <a:t> إيمان  </a:t>
            </a:r>
            <a:br>
              <a:rPr lang="ar-DZ" sz="3100" dirty="0" smtClean="0"/>
            </a:br>
            <a:r>
              <a:rPr lang="ar-DZ" sz="4000" dirty="0" smtClean="0"/>
              <a:t/>
            </a:r>
            <a:br>
              <a:rPr lang="ar-DZ" sz="4000" dirty="0" smtClean="0"/>
            </a:br>
            <a:endParaRPr lang="fr-FR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4213" y="1950395"/>
            <a:ext cx="3604573" cy="382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530350"/>
            <a:ext cx="3856037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 fontScale="90000"/>
          </a:bodyPr>
          <a:lstStyle/>
          <a:p>
            <a:r>
              <a:rPr lang="ar-DZ" b="1" dirty="0" smtClean="0"/>
              <a:t>الوظيفة الرمزية للغة</a:t>
            </a:r>
            <a:br>
              <a:rPr lang="ar-DZ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58204" cy="5411807"/>
          </a:xfrm>
        </p:spPr>
        <p:txBody>
          <a:bodyPr>
            <a:normAutofit fontScale="25000" lnSpcReduction="20000"/>
          </a:bodyPr>
          <a:lstStyle/>
          <a:p>
            <a:pPr algn="r" rtl="1"/>
            <a:r>
              <a:rPr lang="ar-DZ" sz="4400" dirty="0" smtClean="0"/>
              <a:t>اللغة ليست مجرد أداة للتواصل، بل هي </a:t>
            </a:r>
            <a:r>
              <a:rPr lang="ar-DZ" sz="4400" b="1" dirty="0" smtClean="0"/>
              <a:t>نظام رمزي معقد</a:t>
            </a:r>
            <a:r>
              <a:rPr lang="ar-DZ" sz="4400" dirty="0" smtClean="0"/>
              <a:t> يحمل معاني تتجاوز الدلالة المباشرة للكلمات. الوظيفة الرمزية للغة تعني قدرتها على تمثيل الأفكار والمفاهيم المجردة وخلق عوالم رمزية تتجاوز الواقع المادي المباشر.</a:t>
            </a:r>
          </a:p>
          <a:p>
            <a:pPr algn="r" rtl="1"/>
            <a:r>
              <a:rPr lang="fr-FR" sz="4400" b="1" dirty="0" smtClean="0"/>
              <a:t>I. </a:t>
            </a:r>
            <a:r>
              <a:rPr lang="ar-DZ" sz="4400" b="1" dirty="0" smtClean="0"/>
              <a:t>مفهوم الوظيفة الرمزية للغة</a:t>
            </a:r>
          </a:p>
          <a:p>
            <a:pPr algn="r" rtl="1"/>
            <a:r>
              <a:rPr lang="ar-DZ" sz="4400" b="1" dirty="0" smtClean="0"/>
              <a:t>1. التعريف:</a:t>
            </a:r>
          </a:p>
          <a:p>
            <a:pPr algn="r" rtl="1"/>
            <a:r>
              <a:rPr lang="ar-DZ" sz="4400" b="1" dirty="0" smtClean="0"/>
              <a:t>الوظيفة الرمزية (</a:t>
            </a:r>
            <a:r>
              <a:rPr lang="fr-FR" sz="4400" b="1" dirty="0" err="1" smtClean="0"/>
              <a:t>Symbolic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Function</a:t>
            </a:r>
            <a:r>
              <a:rPr lang="fr-FR" sz="4400" b="1" dirty="0" smtClean="0"/>
              <a:t>):</a:t>
            </a:r>
            <a:endParaRPr lang="fr-FR" sz="4400" dirty="0" smtClean="0"/>
          </a:p>
          <a:p>
            <a:pPr algn="r" rtl="1"/>
            <a:r>
              <a:rPr lang="ar-DZ" sz="4400" dirty="0" smtClean="0"/>
              <a:t>القدرة على استخدام الرموز (الكلمات، الإشارات، الرموز) لتمثيل أشياء، أفكار، أحداث غائبة عن الإدراك المباشر.</a:t>
            </a:r>
          </a:p>
          <a:p>
            <a:pPr algn="r" rtl="1"/>
            <a:r>
              <a:rPr lang="ar-DZ" sz="4400" b="1" dirty="0" smtClean="0"/>
              <a:t>الرمز اللغوي (</a:t>
            </a:r>
            <a:r>
              <a:rPr lang="fr-FR" sz="4400" b="1" dirty="0" err="1" smtClean="0"/>
              <a:t>Linguistic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Symbol</a:t>
            </a:r>
            <a:r>
              <a:rPr lang="fr-FR" sz="4400" b="1" dirty="0" smtClean="0"/>
              <a:t>):</a:t>
            </a:r>
            <a:endParaRPr lang="fr-FR" sz="4400" dirty="0" smtClean="0"/>
          </a:p>
          <a:p>
            <a:pPr algn="r" rtl="1"/>
            <a:r>
              <a:rPr lang="ar-DZ" sz="4400" dirty="0" smtClean="0"/>
              <a:t>علامة اعتباطية متفق عليها اجتماعياً، تربط بين </a:t>
            </a:r>
            <a:r>
              <a:rPr lang="ar-DZ" sz="4400" b="1" dirty="0" smtClean="0"/>
              <a:t>الدال</a:t>
            </a:r>
            <a:r>
              <a:rPr lang="ar-DZ" sz="4400" dirty="0" smtClean="0"/>
              <a:t> (الصوت/الشكل الكتابي) و</a:t>
            </a:r>
            <a:r>
              <a:rPr lang="ar-DZ" sz="4400" b="1" dirty="0" smtClean="0"/>
              <a:t>المدلول</a:t>
            </a:r>
            <a:r>
              <a:rPr lang="ar-DZ" sz="4400" dirty="0" smtClean="0"/>
              <a:t> (المعنى/المفهوم).</a:t>
            </a:r>
          </a:p>
          <a:p>
            <a:pPr algn="r" rtl="1"/>
            <a:r>
              <a:rPr lang="ar-DZ" sz="4400" b="1" dirty="0" smtClean="0"/>
              <a:t>2. خصائص الرمز اللغوي:</a:t>
            </a:r>
          </a:p>
          <a:p>
            <a:pPr algn="r" rtl="1"/>
            <a:r>
              <a:rPr lang="ar-DZ" sz="4400" b="1" dirty="0" smtClean="0"/>
              <a:t>أ) الاعتباطية (</a:t>
            </a:r>
            <a:r>
              <a:rPr lang="fr-FR" sz="4400" b="1" dirty="0" err="1" smtClean="0"/>
              <a:t>Arbitrariness</a:t>
            </a:r>
            <a:r>
              <a:rPr lang="fr-FR" sz="4400" b="1" dirty="0" smtClean="0"/>
              <a:t>):</a:t>
            </a:r>
          </a:p>
          <a:p>
            <a:pPr algn="r" rtl="1"/>
            <a:r>
              <a:rPr lang="ar-DZ" sz="4400" b="1" dirty="0" smtClean="0"/>
              <a:t>المبدأ:</a:t>
            </a:r>
            <a:r>
              <a:rPr lang="ar-DZ" sz="4400" dirty="0" smtClean="0"/>
              <a:t> لا توجد علاقة طبيعية أو منطقية بين الدال والمدلول.</a:t>
            </a:r>
          </a:p>
          <a:p>
            <a:pPr algn="r" rtl="1"/>
            <a:r>
              <a:rPr lang="ar-DZ" sz="4400" b="1" dirty="0" smtClean="0"/>
              <a:t>أمثلة:</a:t>
            </a:r>
            <a:endParaRPr lang="ar-DZ" sz="4400" dirty="0" smtClean="0"/>
          </a:p>
          <a:p>
            <a:pPr algn="r" rtl="1"/>
            <a:r>
              <a:rPr lang="ar-DZ" sz="4400" dirty="0" err="1" smtClean="0"/>
              <a:t>المفهومالعربيةالإنجليزيةالفرنسيةالصينيةالماءماء</a:t>
            </a:r>
            <a:r>
              <a:rPr lang="fr-FR" sz="4400" dirty="0" err="1" smtClean="0"/>
              <a:t>watereau</a:t>
            </a:r>
            <a:r>
              <a:rPr lang="ja-JP" altLang="fr-FR" sz="4400" dirty="0" smtClean="0"/>
              <a:t>水 </a:t>
            </a:r>
            <a:r>
              <a:rPr lang="fr-FR" altLang="ja-JP" sz="4400" dirty="0" smtClean="0"/>
              <a:t>(</a:t>
            </a:r>
            <a:r>
              <a:rPr lang="fr-FR" sz="4400" dirty="0" err="1" smtClean="0"/>
              <a:t>shuǐ</a:t>
            </a:r>
            <a:r>
              <a:rPr lang="fr-FR" sz="4400" dirty="0" smtClean="0"/>
              <a:t>)</a:t>
            </a:r>
            <a:r>
              <a:rPr lang="ar-DZ" sz="4400" dirty="0" err="1" smtClean="0"/>
              <a:t>الشجرةشجرة</a:t>
            </a:r>
            <a:r>
              <a:rPr lang="fr-FR" sz="4400" dirty="0" err="1" smtClean="0"/>
              <a:t>treearbre</a:t>
            </a:r>
            <a:r>
              <a:rPr lang="ja-JP" altLang="fr-FR" sz="4400" dirty="0" smtClean="0"/>
              <a:t>树 </a:t>
            </a:r>
            <a:r>
              <a:rPr lang="fr-FR" altLang="ja-JP" sz="4400" dirty="0" smtClean="0"/>
              <a:t>(</a:t>
            </a:r>
            <a:r>
              <a:rPr lang="fr-FR" sz="4400" dirty="0" err="1" smtClean="0"/>
              <a:t>shù</a:t>
            </a:r>
            <a:r>
              <a:rPr lang="fr-FR" sz="4400" dirty="0" smtClean="0"/>
              <a:t>) </a:t>
            </a:r>
            <a:r>
              <a:rPr lang="ar-DZ" sz="4400" b="1" dirty="0" smtClean="0"/>
              <a:t>الاستثناء:</a:t>
            </a:r>
            <a:endParaRPr lang="ar-DZ" sz="4400" dirty="0" smtClean="0"/>
          </a:p>
          <a:p>
            <a:pPr algn="r" rtl="1"/>
            <a:r>
              <a:rPr lang="ar-DZ" sz="4400" dirty="0" smtClean="0"/>
              <a:t>الأصوات التعبيرية (</a:t>
            </a:r>
            <a:r>
              <a:rPr lang="fr-FR" sz="4400" dirty="0" err="1" smtClean="0"/>
              <a:t>Onomatopoeia</a:t>
            </a:r>
            <a:r>
              <a:rPr lang="fr-FR" sz="4400" dirty="0" smtClean="0"/>
              <a:t>): </a:t>
            </a:r>
            <a:r>
              <a:rPr lang="ar-DZ" sz="4400" dirty="0" smtClean="0"/>
              <a:t>مواء، خرير، طقطقة</a:t>
            </a:r>
          </a:p>
          <a:p>
            <a:pPr algn="r" rtl="1"/>
            <a:r>
              <a:rPr lang="ar-DZ" sz="4400" dirty="0" smtClean="0"/>
              <a:t>لكنها تختلف أيضاً بين اللغات!</a:t>
            </a:r>
          </a:p>
          <a:p>
            <a:pPr algn="r" rtl="1"/>
            <a:r>
              <a:rPr lang="ar-DZ" sz="4400" b="1" dirty="0" smtClean="0"/>
              <a:t>ب) الاتفاق الاجتماعي (</a:t>
            </a:r>
            <a:r>
              <a:rPr lang="fr-FR" sz="4400" b="1" dirty="0" smtClean="0"/>
              <a:t>Convention):</a:t>
            </a:r>
          </a:p>
          <a:p>
            <a:pPr algn="r" rtl="1"/>
            <a:r>
              <a:rPr lang="ar-DZ" sz="4400" b="1" dirty="0" smtClean="0"/>
              <a:t>المعنى:</a:t>
            </a:r>
            <a:r>
              <a:rPr lang="ar-DZ" sz="4400" dirty="0" smtClean="0"/>
              <a:t> الرمز اللغوي يكتسب معناه من </a:t>
            </a:r>
            <a:r>
              <a:rPr lang="ar-DZ" sz="4400" b="1" dirty="0" smtClean="0"/>
              <a:t>الاتفاق الجماعي</a:t>
            </a:r>
            <a:r>
              <a:rPr lang="ar-DZ" sz="4400" dirty="0" smtClean="0"/>
              <a:t> داخل مجتمع لغوي معين.</a:t>
            </a:r>
          </a:p>
          <a:p>
            <a:pPr algn="r" rtl="1"/>
            <a:r>
              <a:rPr lang="ar-DZ" sz="4400" b="1" dirty="0" smtClean="0"/>
              <a:t>مثال:</a:t>
            </a:r>
            <a:endParaRPr lang="ar-DZ" sz="4400" dirty="0" smtClean="0"/>
          </a:p>
          <a:p>
            <a:pPr algn="r" rtl="1"/>
            <a:r>
              <a:rPr lang="ar-DZ" sz="4400" dirty="0" smtClean="0"/>
              <a:t>كلمة "خبز" لها معنى محدد لدى الناطقين بالعربية فقط</a:t>
            </a:r>
          </a:p>
          <a:p>
            <a:pPr algn="r" rtl="1"/>
            <a:r>
              <a:rPr lang="ar-DZ" sz="4400" dirty="0" smtClean="0"/>
              <a:t>إذا قررت أن أسمي الخبز "زرافة"، لن يفهمني أحد!</a:t>
            </a:r>
          </a:p>
          <a:p>
            <a:pPr algn="r" rtl="1"/>
            <a:r>
              <a:rPr lang="ar-DZ" sz="4400" b="1" dirty="0" smtClean="0"/>
              <a:t>ج) الثبات النسبي (</a:t>
            </a:r>
            <a:r>
              <a:rPr lang="fr-FR" sz="4400" b="1" dirty="0" smtClean="0"/>
              <a:t>Relative </a:t>
            </a:r>
            <a:r>
              <a:rPr lang="fr-FR" sz="4400" b="1" dirty="0" err="1" smtClean="0"/>
              <a:t>Stability</a:t>
            </a:r>
            <a:r>
              <a:rPr lang="fr-FR" sz="4400" b="1" dirty="0" smtClean="0"/>
              <a:t>):</a:t>
            </a:r>
          </a:p>
          <a:p>
            <a:pPr algn="r" rtl="1"/>
            <a:r>
              <a:rPr lang="ar-DZ" sz="4400" b="1" dirty="0" smtClean="0"/>
              <a:t>رغم الاعتباطية:</a:t>
            </a:r>
            <a:endParaRPr lang="ar-DZ" sz="4400" dirty="0" smtClean="0"/>
          </a:p>
          <a:p>
            <a:pPr algn="r" rtl="1"/>
            <a:r>
              <a:rPr lang="ar-DZ" sz="4400" dirty="0" smtClean="0"/>
              <a:t>الرموز اللغوية ثابتة نسبياً عبر الزمن</a:t>
            </a:r>
          </a:p>
          <a:p>
            <a:pPr algn="r" rtl="1"/>
            <a:r>
              <a:rPr lang="ar-DZ" sz="4400" dirty="0" smtClean="0"/>
              <a:t>لا يمكن لفرد تغيير معنى كلمة وحده</a:t>
            </a:r>
          </a:p>
          <a:p>
            <a:pPr algn="r" rtl="1"/>
            <a:r>
              <a:rPr lang="ar-DZ" sz="4400" dirty="0" smtClean="0"/>
              <a:t>التغيير يحدث تدريجياً وجماعياً</a:t>
            </a:r>
          </a:p>
          <a:p>
            <a:pPr algn="r" rtl="1"/>
            <a:r>
              <a:rPr lang="ar-DZ" sz="4400" b="1" dirty="0" smtClean="0"/>
              <a:t>مثال على التطور:</a:t>
            </a:r>
            <a:endParaRPr lang="ar-DZ" sz="4400" dirty="0" smtClean="0"/>
          </a:p>
          <a:p>
            <a:pPr algn="r" rtl="1"/>
            <a:r>
              <a:rPr lang="ar-DZ" sz="4400" dirty="0" smtClean="0"/>
              <a:t>"صلاة" في الجاهلية: دعاء عام</a:t>
            </a:r>
          </a:p>
          <a:p>
            <a:pPr algn="r" rtl="1"/>
            <a:r>
              <a:rPr lang="ar-DZ" sz="4400" dirty="0" smtClean="0"/>
              <a:t>"صلاة" في الإسلام: عبادة محددة بأركان</a:t>
            </a:r>
          </a:p>
          <a:p>
            <a:pPr algn="r" rtl="1"/>
            <a:r>
              <a:rPr lang="ar-DZ" sz="4400" b="1" dirty="0" smtClean="0"/>
              <a:t>د) القدرة على التمثيل الغيابي (</a:t>
            </a:r>
            <a:r>
              <a:rPr lang="fr-FR" sz="4400" b="1" dirty="0" err="1" smtClean="0"/>
              <a:t>Representational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Capacity</a:t>
            </a:r>
            <a:r>
              <a:rPr lang="fr-FR" sz="4400" b="1" dirty="0" smtClean="0"/>
              <a:t>):</a:t>
            </a:r>
          </a:p>
          <a:p>
            <a:pPr algn="r" rtl="1"/>
            <a:r>
              <a:rPr lang="ar-DZ" sz="4400" b="1" dirty="0" smtClean="0"/>
              <a:t>المعنى:</a:t>
            </a:r>
            <a:r>
              <a:rPr lang="ar-DZ" sz="4400" dirty="0" smtClean="0"/>
              <a:t> الرمز يمكنه تمثيل:</a:t>
            </a:r>
          </a:p>
          <a:p>
            <a:pPr algn="r" rtl="1"/>
            <a:r>
              <a:rPr lang="ar-DZ" sz="4400" dirty="0" smtClean="0"/>
              <a:t>أشياء غائبة </a:t>
            </a:r>
            <a:r>
              <a:rPr lang="ar-DZ" sz="4400" dirty="0" err="1" smtClean="0"/>
              <a:t>زمانياً</a:t>
            </a:r>
            <a:r>
              <a:rPr lang="ar-DZ" sz="4400" dirty="0" smtClean="0"/>
              <a:t> أو مكانياً</a:t>
            </a:r>
          </a:p>
          <a:p>
            <a:pPr algn="r" rtl="1"/>
            <a:r>
              <a:rPr lang="ar-DZ" sz="4400" dirty="0" smtClean="0"/>
              <a:t>مفاهيم مجردة ليس لها وجود مادي</a:t>
            </a:r>
          </a:p>
          <a:p>
            <a:pPr algn="r" rtl="1"/>
            <a:r>
              <a:rPr lang="ar-DZ" sz="4400" dirty="0" smtClean="0"/>
              <a:t>عوالم خيالية</a:t>
            </a:r>
          </a:p>
          <a:p>
            <a:pPr algn="r" rtl="1"/>
            <a:r>
              <a:rPr lang="ar-DZ" sz="4400" b="1" dirty="0" smtClean="0"/>
              <a:t>أمثلة:</a:t>
            </a:r>
            <a:endParaRPr lang="ar-DZ" sz="4400" dirty="0" smtClean="0"/>
          </a:p>
          <a:p>
            <a:pPr algn="r" rtl="1"/>
            <a:r>
              <a:rPr lang="ar-DZ" sz="4400" dirty="0" smtClean="0"/>
              <a:t>"رأيت أسداً بالأمس" → الأسد غائب (</a:t>
            </a:r>
            <a:r>
              <a:rPr lang="ar-DZ" sz="4400" dirty="0" err="1" smtClean="0"/>
              <a:t>زمانياً</a:t>
            </a:r>
            <a:r>
              <a:rPr lang="ar-DZ" sz="4400" dirty="0" smtClean="0"/>
              <a:t>) "الحرية غالية" → الحرية مفهوم مجرد (لا وجود مادي) "التنين </a:t>
            </a:r>
            <a:r>
              <a:rPr lang="ar-DZ" dirty="0" smtClean="0"/>
              <a:t>طار فوق القلعة" → عالم خيالي (لا وجود حقيقي)</a:t>
            </a:r>
          </a:p>
          <a:p>
            <a:pPr algn="r" rtl="1"/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مستويات الوظيفة الرمزية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DZ" sz="1200" b="1" dirty="0" smtClean="0"/>
              <a:t>. المستوى المرجعي (</a:t>
            </a:r>
            <a:r>
              <a:rPr lang="fr-FR" sz="1200" b="1" dirty="0" err="1" smtClean="0"/>
              <a:t>Referential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Level</a:t>
            </a:r>
            <a:r>
              <a:rPr lang="fr-FR" sz="1200" b="1" dirty="0" smtClean="0"/>
              <a:t>):</a:t>
            </a:r>
          </a:p>
          <a:p>
            <a:pPr algn="r" rtl="1"/>
            <a:r>
              <a:rPr lang="ar-DZ" sz="1200" b="1" dirty="0" smtClean="0"/>
              <a:t>الوظيفة:</a:t>
            </a:r>
            <a:r>
              <a:rPr lang="ar-DZ" sz="1200" dirty="0" smtClean="0"/>
              <a:t> الإشارة إلى الأشياء والأحداث في العالم الخارجي.</a:t>
            </a:r>
          </a:p>
          <a:p>
            <a:pPr algn="r" rtl="1"/>
            <a:r>
              <a:rPr lang="ar-DZ" sz="1200" b="1" dirty="0" smtClean="0"/>
              <a:t>أمثلة:</a:t>
            </a:r>
            <a:endParaRPr lang="ar-DZ" sz="1200" dirty="0" smtClean="0"/>
          </a:p>
          <a:p>
            <a:pPr algn="r" rtl="1"/>
            <a:r>
              <a:rPr lang="ar-DZ" sz="1200" dirty="0" smtClean="0"/>
              <a:t>"الكتاب على الطاولة" → إشارة مباشرة لأشياء محسوسة "الشمس تشرق من الشرق" → وصف واقعة</a:t>
            </a:r>
          </a:p>
          <a:p>
            <a:pPr algn="r" rtl="1"/>
            <a:r>
              <a:rPr lang="ar-DZ" sz="1200" b="1" dirty="0" smtClean="0"/>
              <a:t>هذا هو المستوى الأساسي البسيط.</a:t>
            </a:r>
            <a:endParaRPr lang="ar-DZ" sz="1200" dirty="0" smtClean="0"/>
          </a:p>
          <a:p>
            <a:pPr algn="r" rtl="1"/>
            <a:r>
              <a:rPr lang="ar-DZ" sz="1200" b="1" dirty="0" smtClean="0"/>
              <a:t>2. المستوى التصوري (</a:t>
            </a:r>
            <a:r>
              <a:rPr lang="fr-FR" sz="1200" b="1" dirty="0" err="1" smtClean="0"/>
              <a:t>Conceptual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Level</a:t>
            </a:r>
            <a:r>
              <a:rPr lang="fr-FR" sz="1200" b="1" dirty="0" smtClean="0"/>
              <a:t>):</a:t>
            </a:r>
          </a:p>
          <a:p>
            <a:pPr algn="r" rtl="1"/>
            <a:r>
              <a:rPr lang="ar-DZ" sz="1200" b="1" dirty="0" smtClean="0"/>
              <a:t>الوظيفة:</a:t>
            </a:r>
            <a:r>
              <a:rPr lang="ar-DZ" sz="1200" dirty="0" smtClean="0"/>
              <a:t> تمثيل المفاهيم المجردة والتصنيفات.</a:t>
            </a:r>
          </a:p>
          <a:p>
            <a:pPr algn="r" rtl="1"/>
            <a:r>
              <a:rPr lang="ar-DZ" sz="1200" b="1" dirty="0" smtClean="0"/>
              <a:t>أمثلة:</a:t>
            </a:r>
            <a:endParaRPr lang="ar-DZ" sz="1200" dirty="0" smtClean="0"/>
          </a:p>
          <a:p>
            <a:pPr algn="r" rtl="1"/>
            <a:r>
              <a:rPr lang="ar-DZ" sz="1200" dirty="0" smtClean="0"/>
              <a:t>"الحرية" - مفهوم مجرد "العدالة" - فكرة معنوية "الحيوان" - فئة تصنيفية</a:t>
            </a:r>
          </a:p>
          <a:p>
            <a:pPr algn="r" rtl="1"/>
            <a:r>
              <a:rPr lang="ar-DZ" sz="1200" b="1" dirty="0" smtClean="0"/>
              <a:t>الخاصية:</a:t>
            </a:r>
            <a:r>
              <a:rPr lang="ar-DZ" sz="1200" dirty="0" smtClean="0"/>
              <a:t> الرمز لا يشير لشيء محدد، بل لفئة أو مفهوم.</a:t>
            </a:r>
          </a:p>
          <a:p>
            <a:pPr algn="r" rtl="1"/>
            <a:r>
              <a:rPr lang="ar-DZ" sz="1200" b="1" dirty="0" smtClean="0"/>
              <a:t>3. المستوى </a:t>
            </a:r>
            <a:r>
              <a:rPr lang="ar-DZ" sz="1200" b="1" dirty="0" err="1" smtClean="0"/>
              <a:t>الاستعاري</a:t>
            </a:r>
            <a:r>
              <a:rPr lang="ar-DZ" sz="1200" b="1" dirty="0" smtClean="0"/>
              <a:t> (</a:t>
            </a:r>
            <a:r>
              <a:rPr lang="fr-FR" sz="1200" b="1" dirty="0" err="1" smtClean="0"/>
              <a:t>Metaphorical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Level</a:t>
            </a:r>
            <a:r>
              <a:rPr lang="fr-FR" sz="1200" b="1" dirty="0" smtClean="0"/>
              <a:t>):</a:t>
            </a:r>
          </a:p>
          <a:p>
            <a:pPr algn="r" rtl="1"/>
            <a:r>
              <a:rPr lang="ar-DZ" sz="1200" b="1" dirty="0" smtClean="0"/>
              <a:t>الوظيفة:</a:t>
            </a:r>
            <a:r>
              <a:rPr lang="ar-DZ" sz="1200" dirty="0" smtClean="0"/>
              <a:t> استخدام رمز لتمثيل شيء آخر بناءً على التشابه.</a:t>
            </a:r>
          </a:p>
          <a:p>
            <a:pPr algn="r" rtl="1"/>
            <a:r>
              <a:rPr lang="ar-DZ" sz="1200" b="1" dirty="0" smtClean="0"/>
              <a:t>أمثلة:</a:t>
            </a:r>
            <a:endParaRPr lang="ar-DZ" sz="1200" dirty="0" smtClean="0"/>
          </a:p>
          <a:p>
            <a:pPr algn="r" rtl="1"/>
            <a:r>
              <a:rPr lang="ar-DZ" sz="1200" dirty="0" err="1" smtClean="0"/>
              <a:t>الاستعارةالمعنى</a:t>
            </a:r>
            <a:r>
              <a:rPr lang="ar-DZ" sz="1200" dirty="0" smtClean="0"/>
              <a:t> </a:t>
            </a:r>
            <a:r>
              <a:rPr lang="ar-DZ" sz="1200" dirty="0" err="1" smtClean="0"/>
              <a:t>الحرفيالمعنى</a:t>
            </a:r>
            <a:r>
              <a:rPr lang="ar-DZ" sz="1200" dirty="0" smtClean="0"/>
              <a:t> الرمزي"هو أسد"حيوان </a:t>
            </a:r>
            <a:r>
              <a:rPr lang="ar-DZ" sz="1200" dirty="0" err="1" smtClean="0"/>
              <a:t>مفترسشجاع</a:t>
            </a:r>
            <a:r>
              <a:rPr lang="ar-DZ" sz="1200" dirty="0" smtClean="0"/>
              <a:t> وقوي"قلبي حجر"عضو </a:t>
            </a:r>
            <a:r>
              <a:rPr lang="ar-DZ" sz="1200" dirty="0" err="1" smtClean="0"/>
              <a:t>صلبقاسٍ</a:t>
            </a:r>
            <a:r>
              <a:rPr lang="ar-DZ" sz="1200" dirty="0" smtClean="0"/>
              <a:t>، عديم الشعور"الوقت ذهب"معدن </a:t>
            </a:r>
            <a:r>
              <a:rPr lang="ar-DZ" sz="1200" dirty="0" err="1" smtClean="0"/>
              <a:t>ثمينثمين</a:t>
            </a:r>
            <a:r>
              <a:rPr lang="ar-DZ" sz="1200" dirty="0" smtClean="0"/>
              <a:t> ونادر </a:t>
            </a:r>
            <a:r>
              <a:rPr lang="ar-DZ" sz="1200" b="1" dirty="0" smtClean="0"/>
              <a:t>الأهمية:</a:t>
            </a:r>
            <a:endParaRPr lang="ar-DZ" sz="1200" dirty="0" smtClean="0"/>
          </a:p>
          <a:p>
            <a:pPr algn="r" rtl="1"/>
            <a:r>
              <a:rPr lang="ar-DZ" sz="1200" dirty="0" smtClean="0"/>
              <a:t>إثراء اللغة</a:t>
            </a:r>
          </a:p>
          <a:p>
            <a:pPr algn="r" rtl="1"/>
            <a:r>
              <a:rPr lang="ar-DZ" sz="1200" dirty="0" smtClean="0"/>
              <a:t>التعبير عن تجارب معقدة</a:t>
            </a:r>
          </a:p>
          <a:p>
            <a:pPr algn="r" rtl="1"/>
            <a:r>
              <a:rPr lang="ar-DZ" sz="1200" dirty="0" smtClean="0"/>
              <a:t>الإبداع الأدبي</a:t>
            </a:r>
          </a:p>
          <a:p>
            <a:pPr algn="r" rtl="1"/>
            <a:r>
              <a:rPr lang="ar-DZ" sz="1200" b="1" dirty="0" smtClean="0"/>
              <a:t>4. المستوى الميتافيزيقي (</a:t>
            </a:r>
            <a:r>
              <a:rPr lang="fr-FR" sz="1200" b="1" dirty="0" err="1" smtClean="0"/>
              <a:t>Metaphysical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Level</a:t>
            </a:r>
            <a:r>
              <a:rPr lang="fr-FR" sz="1200" b="1" dirty="0" smtClean="0"/>
              <a:t>):</a:t>
            </a:r>
          </a:p>
          <a:p>
            <a:pPr algn="r" rtl="1"/>
            <a:r>
              <a:rPr lang="ar-DZ" sz="1200" b="1" dirty="0" smtClean="0"/>
              <a:t>الوظيفة:</a:t>
            </a:r>
            <a:r>
              <a:rPr lang="ar-DZ" sz="1200" dirty="0" smtClean="0"/>
              <a:t> تمثيل مفاهيم ما وراء الحس والتجربة المباشرة.</a:t>
            </a:r>
          </a:p>
          <a:p>
            <a:pPr algn="r" rtl="1"/>
            <a:r>
              <a:rPr lang="ar-DZ" sz="1200" b="1" dirty="0" smtClean="0"/>
              <a:t>أمثلة:</a:t>
            </a:r>
            <a:endParaRPr lang="ar-DZ" sz="1200" dirty="0" smtClean="0"/>
          </a:p>
          <a:p>
            <a:pPr algn="r" rtl="1"/>
            <a:r>
              <a:rPr lang="ar-DZ" sz="1200" dirty="0" smtClean="0"/>
              <a:t>"الله" - الإله، الغيب "الروح" - جوهر غير مادي "العدم" - غياب الوجود "اللانهاية" - ما لا نهاية له</a:t>
            </a:r>
          </a:p>
          <a:p>
            <a:pPr algn="r" rtl="1"/>
            <a:r>
              <a:rPr lang="ar-DZ" sz="1200" b="1" dirty="0" smtClean="0"/>
              <a:t>التحدي:</a:t>
            </a:r>
            <a:r>
              <a:rPr lang="ar-DZ" sz="1200" dirty="0" smtClean="0"/>
              <a:t> كيف نتحدث عن ما لا نراه ولا نحسه؟ → عبر الرموز اللغوية!</a:t>
            </a:r>
          </a:p>
          <a:p>
            <a:pPr algn="r" rtl="1"/>
            <a:endParaRPr lang="fr-FR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تطور الوظيفة الرمزية عند الطفل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643602"/>
          </a:xfrm>
        </p:spPr>
        <p:txBody>
          <a:bodyPr>
            <a:normAutofit fontScale="25000" lnSpcReduction="20000"/>
          </a:bodyPr>
          <a:lstStyle/>
          <a:p>
            <a:pPr algn="r" rtl="1">
              <a:buNone/>
            </a:pPr>
            <a:endParaRPr lang="ar-DZ" b="1" dirty="0" smtClean="0"/>
          </a:p>
          <a:p>
            <a:pPr algn="r" rtl="1"/>
            <a:r>
              <a:rPr lang="ar-DZ" sz="3600" b="1" dirty="0" smtClean="0"/>
              <a:t>مراحل التطور (حسب </a:t>
            </a:r>
            <a:r>
              <a:rPr lang="ar-DZ" sz="3600" b="1" dirty="0" err="1" smtClean="0"/>
              <a:t>بياجيه</a:t>
            </a:r>
            <a:r>
              <a:rPr lang="ar-DZ" sz="3600" b="1" dirty="0" smtClean="0"/>
              <a:t>):</a:t>
            </a:r>
          </a:p>
          <a:p>
            <a:pPr algn="r" rtl="1"/>
            <a:r>
              <a:rPr lang="ar-DZ" sz="3600" b="1" dirty="0" smtClean="0"/>
              <a:t>1. المرحلة الحسية-الحركية (0-2 سنة):</a:t>
            </a:r>
          </a:p>
          <a:p>
            <a:pPr algn="r" rtl="1"/>
            <a:r>
              <a:rPr lang="ar-DZ" sz="3600" b="1" dirty="0" smtClean="0"/>
              <a:t>الخصائص:</a:t>
            </a:r>
            <a:endParaRPr lang="ar-DZ" sz="3600" dirty="0" smtClean="0"/>
          </a:p>
          <a:p>
            <a:pPr algn="r" rtl="1"/>
            <a:r>
              <a:rPr lang="ar-DZ" sz="3600" b="1" dirty="0" smtClean="0"/>
              <a:t>غياب الوظيفة الرمزية</a:t>
            </a:r>
            <a:r>
              <a:rPr lang="ar-DZ" sz="3600" dirty="0" smtClean="0"/>
              <a:t> في البداية</a:t>
            </a:r>
          </a:p>
          <a:p>
            <a:pPr algn="r" rtl="1"/>
            <a:r>
              <a:rPr lang="ar-DZ" sz="3600" dirty="0" smtClean="0"/>
              <a:t>الطفل يعيش في "الحاضر المباشر"</a:t>
            </a:r>
          </a:p>
          <a:p>
            <a:pPr algn="r" rtl="1"/>
            <a:r>
              <a:rPr lang="ar-DZ" sz="3600" dirty="0" smtClean="0"/>
              <a:t>لا يدرك أن الأشياء موجودة عندما تختفي</a:t>
            </a:r>
          </a:p>
          <a:p>
            <a:pPr algn="r" rtl="1"/>
            <a:r>
              <a:rPr lang="ar-DZ" sz="3600" b="1" dirty="0" smtClean="0"/>
              <a:t>بداية الرمز (18-24 شهر):</a:t>
            </a:r>
            <a:endParaRPr lang="ar-DZ" sz="3600" dirty="0" smtClean="0"/>
          </a:p>
          <a:p>
            <a:pPr algn="r" rtl="1"/>
            <a:r>
              <a:rPr lang="ar-DZ" sz="3600" b="1" dirty="0" smtClean="0"/>
              <a:t>ثبات الموضوع</a:t>
            </a:r>
            <a:r>
              <a:rPr lang="ar-DZ" sz="3600" dirty="0" smtClean="0"/>
              <a:t> (</a:t>
            </a:r>
            <a:r>
              <a:rPr lang="fr-FR" sz="3600" dirty="0" smtClean="0"/>
              <a:t>Object Permanence): </a:t>
            </a:r>
            <a:r>
              <a:rPr lang="ar-DZ" sz="3600" dirty="0" smtClean="0"/>
              <a:t>إدراك أن الأشياء موجودة حتى عندما لا تُرى</a:t>
            </a:r>
          </a:p>
          <a:p>
            <a:pPr algn="r" rtl="1"/>
            <a:r>
              <a:rPr lang="ar-DZ" sz="3600" b="1" dirty="0" smtClean="0"/>
              <a:t>التقليد المؤجل</a:t>
            </a:r>
            <a:r>
              <a:rPr lang="ar-DZ" sz="3600" dirty="0" smtClean="0"/>
              <a:t>: تقليد سلوك شاهده سابقاً</a:t>
            </a:r>
          </a:p>
          <a:p>
            <a:pPr algn="r" rtl="1"/>
            <a:r>
              <a:rPr lang="ar-DZ" sz="3600" b="1" dirty="0" smtClean="0"/>
              <a:t>الكلمات الأولى</a:t>
            </a:r>
            <a:r>
              <a:rPr lang="ar-DZ" sz="3600" dirty="0" smtClean="0"/>
              <a:t>: استخدام أصوات لتمثيل أشياء</a:t>
            </a:r>
          </a:p>
          <a:p>
            <a:pPr algn="r" rtl="1"/>
            <a:r>
              <a:rPr lang="ar-DZ" sz="3600" b="1" dirty="0" smtClean="0"/>
              <a:t>مثال:</a:t>
            </a:r>
            <a:endParaRPr lang="ar-DZ" sz="3600" dirty="0" smtClean="0"/>
          </a:p>
          <a:p>
            <a:pPr algn="r" rtl="1"/>
            <a:r>
              <a:rPr lang="ar-DZ" sz="3600" dirty="0" smtClean="0"/>
              <a:t>طفل 10 أشهر: تخفي أمه لعبته → ينسى وجودها طفل 18 شهر: تخفي أمه لعبته → يبحث عنها (يدرك استمرار وجودها)</a:t>
            </a:r>
          </a:p>
          <a:p>
            <a:pPr algn="r" rtl="1"/>
            <a:r>
              <a:rPr lang="ar-DZ" sz="3600" b="1" dirty="0" smtClean="0"/>
              <a:t>2. مرحلة ما قبل العمليات (2-7 سنوات):</a:t>
            </a:r>
          </a:p>
          <a:p>
            <a:pPr algn="r" rtl="1"/>
            <a:r>
              <a:rPr lang="ar-DZ" sz="3600" b="1" dirty="0" smtClean="0"/>
              <a:t>ازدهار الوظيفة الرمزية:</a:t>
            </a:r>
            <a:endParaRPr lang="ar-DZ" sz="3600" dirty="0" smtClean="0"/>
          </a:p>
          <a:p>
            <a:pPr algn="r" rtl="1"/>
            <a:r>
              <a:rPr lang="ar-DZ" sz="3600" b="1" dirty="0" smtClean="0"/>
              <a:t>أ) اللعب الرمزي (</a:t>
            </a:r>
            <a:r>
              <a:rPr lang="fr-FR" sz="3600" b="1" dirty="0" err="1" smtClean="0"/>
              <a:t>Symbolic</a:t>
            </a:r>
            <a:r>
              <a:rPr lang="fr-FR" sz="3600" b="1" dirty="0" smtClean="0"/>
              <a:t> Play):</a:t>
            </a:r>
            <a:endParaRPr lang="fr-FR" sz="3600" dirty="0" smtClean="0"/>
          </a:p>
          <a:p>
            <a:pPr algn="r" rtl="1"/>
            <a:r>
              <a:rPr lang="ar-DZ" sz="3600" dirty="0" smtClean="0"/>
              <a:t>عصا تصبح "حصان"</a:t>
            </a:r>
          </a:p>
          <a:p>
            <a:pPr algn="r" rtl="1"/>
            <a:r>
              <a:rPr lang="ar-DZ" sz="3600" dirty="0" smtClean="0"/>
              <a:t>صندوق يصبح "سيارة"</a:t>
            </a:r>
          </a:p>
          <a:p>
            <a:pPr algn="r" rtl="1"/>
            <a:r>
              <a:rPr lang="ar-DZ" sz="3600" dirty="0" smtClean="0"/>
              <a:t>"أنا طبيب وأنت مريض"</a:t>
            </a:r>
          </a:p>
          <a:p>
            <a:pPr algn="r" rtl="1"/>
            <a:r>
              <a:rPr lang="ar-DZ" sz="3600" b="1" dirty="0" smtClean="0"/>
              <a:t>ب) الرسم:</a:t>
            </a:r>
            <a:endParaRPr lang="ar-DZ" sz="3600" dirty="0" smtClean="0"/>
          </a:p>
          <a:p>
            <a:pPr algn="r" rtl="1"/>
            <a:r>
              <a:rPr lang="ar-DZ" sz="3600" dirty="0" smtClean="0"/>
              <a:t>رموز بصرية تمثل الواقع</a:t>
            </a:r>
          </a:p>
          <a:p>
            <a:pPr algn="r" rtl="1"/>
            <a:r>
              <a:rPr lang="ar-DZ" sz="3600" dirty="0" smtClean="0"/>
              <a:t>"هذه أمي" (</a:t>
            </a:r>
            <a:r>
              <a:rPr lang="ar-DZ" sz="3600" dirty="0" err="1" smtClean="0"/>
              <a:t>خربشات</a:t>
            </a:r>
            <a:r>
              <a:rPr lang="ar-DZ" sz="3600" dirty="0" smtClean="0"/>
              <a:t>!)</a:t>
            </a:r>
          </a:p>
          <a:p>
            <a:pPr algn="r" rtl="1"/>
            <a:r>
              <a:rPr lang="ar-DZ" sz="3600" b="1" dirty="0" smtClean="0"/>
              <a:t>ج) اللغة:</a:t>
            </a:r>
            <a:endParaRPr lang="ar-DZ" sz="3600" dirty="0" smtClean="0"/>
          </a:p>
          <a:p>
            <a:pPr algn="r" rtl="1"/>
            <a:r>
              <a:rPr lang="ar-DZ" sz="3600" dirty="0" smtClean="0"/>
              <a:t>انفجار لغوي (</a:t>
            </a:r>
            <a:r>
              <a:rPr lang="fr-FR" sz="3600" dirty="0" err="1" smtClean="0"/>
              <a:t>Vocabulary</a:t>
            </a:r>
            <a:r>
              <a:rPr lang="fr-FR" sz="3600" dirty="0" smtClean="0"/>
              <a:t> Explosion)</a:t>
            </a:r>
          </a:p>
          <a:p>
            <a:pPr algn="r" rtl="1"/>
            <a:r>
              <a:rPr lang="ar-DZ" sz="3600" dirty="0" smtClean="0"/>
              <a:t>جمل بسيطة ثم معقدة</a:t>
            </a:r>
          </a:p>
          <a:p>
            <a:pPr algn="r" rtl="1"/>
            <a:r>
              <a:rPr lang="ar-DZ" sz="3600" dirty="0" smtClean="0"/>
              <a:t>استخدام الزمن الماضي والمستقبل</a:t>
            </a:r>
          </a:p>
          <a:p>
            <a:pPr algn="r" rtl="1"/>
            <a:r>
              <a:rPr lang="ar-DZ" sz="3600" b="1" dirty="0" smtClean="0"/>
              <a:t>خصائص التفكير:</a:t>
            </a:r>
            <a:endParaRPr lang="ar-DZ" sz="3600" dirty="0" smtClean="0"/>
          </a:p>
          <a:p>
            <a:pPr algn="r" rtl="1"/>
            <a:r>
              <a:rPr lang="ar-DZ" sz="3600" b="1" dirty="0" smtClean="0"/>
              <a:t>التمركز حول الذات:</a:t>
            </a:r>
            <a:r>
              <a:rPr lang="ar-DZ" sz="3600" dirty="0" smtClean="0"/>
              <a:t> صعوبة فهم وجهة نظر الآخر</a:t>
            </a:r>
          </a:p>
          <a:p>
            <a:pPr algn="r" rtl="1"/>
            <a:r>
              <a:rPr lang="ar-DZ" sz="3600" b="1" dirty="0" smtClean="0"/>
              <a:t>التفكير </a:t>
            </a:r>
            <a:r>
              <a:rPr lang="ar-DZ" sz="3600" b="1" dirty="0" err="1" smtClean="0"/>
              <a:t>الساحري</a:t>
            </a:r>
            <a:r>
              <a:rPr lang="ar-DZ" sz="3600" b="1" dirty="0" smtClean="0"/>
              <a:t>:</a:t>
            </a:r>
            <a:r>
              <a:rPr lang="ar-DZ" sz="3600" dirty="0" smtClean="0"/>
              <a:t> الكلمات لها قوة سحرية</a:t>
            </a:r>
          </a:p>
          <a:p>
            <a:pPr algn="r" rtl="1"/>
            <a:r>
              <a:rPr lang="ar-DZ" sz="3600" b="1" dirty="0" smtClean="0"/>
              <a:t>الإحيائية:</a:t>
            </a:r>
            <a:r>
              <a:rPr lang="ar-DZ" sz="3600" dirty="0" smtClean="0"/>
              <a:t> الأشياء حية (السيارة "</a:t>
            </a:r>
            <a:r>
              <a:rPr lang="ar-DZ" sz="3600" dirty="0" err="1" smtClean="0"/>
              <a:t>تعبانة</a:t>
            </a:r>
            <a:r>
              <a:rPr lang="ar-DZ" sz="3600" dirty="0" smtClean="0"/>
              <a:t>")</a:t>
            </a:r>
          </a:p>
          <a:p>
            <a:pPr algn="r" rtl="1"/>
            <a:r>
              <a:rPr lang="ar-DZ" sz="3600" b="1" dirty="0" smtClean="0"/>
              <a:t>3. مرحلة العمليات المحسوسة (7-11 سنة):</a:t>
            </a:r>
          </a:p>
          <a:p>
            <a:pPr algn="r" rtl="1"/>
            <a:r>
              <a:rPr lang="ar-DZ" sz="3600" b="1" dirty="0" smtClean="0"/>
              <a:t>تطور:</a:t>
            </a:r>
            <a:endParaRPr lang="ar-DZ" sz="3600" dirty="0" smtClean="0"/>
          </a:p>
          <a:p>
            <a:pPr algn="r" rtl="1"/>
            <a:r>
              <a:rPr lang="ar-DZ" sz="3600" dirty="0" smtClean="0"/>
              <a:t>استخدام أكثر منطقية للرموز</a:t>
            </a:r>
          </a:p>
          <a:p>
            <a:pPr algn="r" rtl="1"/>
            <a:r>
              <a:rPr lang="ar-DZ" sz="3600" dirty="0" smtClean="0"/>
              <a:t>فهم أن الرمز ≠ الشيء ذاته</a:t>
            </a:r>
          </a:p>
          <a:p>
            <a:pPr algn="r" rtl="1"/>
            <a:r>
              <a:rPr lang="ar-DZ" sz="3600" dirty="0" smtClean="0"/>
              <a:t>القدرة على التصنيف والترتيب</a:t>
            </a:r>
          </a:p>
          <a:p>
            <a:pPr algn="r" rtl="1"/>
            <a:r>
              <a:rPr lang="ar-DZ" sz="3600" b="1" dirty="0" smtClean="0"/>
              <a:t>4. مرحلة العمليات المجردة (11+ سنة):</a:t>
            </a:r>
          </a:p>
          <a:p>
            <a:pPr algn="r" rtl="1"/>
            <a:r>
              <a:rPr lang="ar-DZ" sz="3600" b="1" dirty="0" smtClean="0"/>
              <a:t>النضج الرمزي:</a:t>
            </a:r>
            <a:endParaRPr lang="ar-DZ" sz="3600" dirty="0" smtClean="0"/>
          </a:p>
          <a:p>
            <a:pPr algn="r" rtl="1"/>
            <a:r>
              <a:rPr lang="ar-DZ" sz="3600" dirty="0" smtClean="0"/>
              <a:t>التفكير المجرد والافتراضي</a:t>
            </a:r>
          </a:p>
          <a:p>
            <a:pPr algn="r" rtl="1"/>
            <a:r>
              <a:rPr lang="ar-DZ" sz="3600" dirty="0" smtClean="0"/>
              <a:t>استخدام الرموز لمفاهيم معقدة</a:t>
            </a:r>
          </a:p>
          <a:p>
            <a:pPr algn="r" rtl="1"/>
            <a:r>
              <a:rPr lang="ar-DZ" sz="3600" dirty="0" smtClean="0"/>
              <a:t>التفكير في اللغة ذاتها (ما وراء اللغة)</a:t>
            </a:r>
          </a:p>
          <a:p>
            <a:pPr algn="r" rtl="1"/>
            <a:endParaRPr lang="fr-FR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النظريات المفسرة للوظيفة الرمزية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r" rtl="1"/>
            <a:r>
              <a:rPr lang="ar-DZ" b="1" dirty="0" smtClean="0"/>
              <a:t>2. نظرية </a:t>
            </a:r>
            <a:r>
              <a:rPr lang="ar-DZ" b="1" dirty="0" err="1" smtClean="0"/>
              <a:t>بياجيه</a:t>
            </a:r>
            <a:r>
              <a:rPr lang="ar-DZ" b="1" dirty="0" smtClean="0"/>
              <a:t> (</a:t>
            </a:r>
            <a:r>
              <a:rPr lang="fr-FR" b="1" dirty="0" smtClean="0"/>
              <a:t>Jean Piaget):</a:t>
            </a:r>
          </a:p>
          <a:p>
            <a:pPr algn="r" rtl="1"/>
            <a:r>
              <a:rPr lang="ar-DZ" b="1" dirty="0" smtClean="0"/>
              <a:t>الوظيفة الرمزية كمرحلة </a:t>
            </a:r>
            <a:r>
              <a:rPr lang="ar-DZ" b="1" dirty="0" err="1" smtClean="0"/>
              <a:t>نمائية</a:t>
            </a:r>
            <a:r>
              <a:rPr lang="ar-DZ" b="1" dirty="0" smtClean="0"/>
              <a:t>:</a:t>
            </a:r>
          </a:p>
          <a:p>
            <a:pPr algn="r" rtl="1"/>
            <a:r>
              <a:rPr lang="ar-DZ" b="1" dirty="0" smtClean="0"/>
              <a:t>المبدأ:</a:t>
            </a:r>
            <a:r>
              <a:rPr lang="ar-DZ" dirty="0" smtClean="0"/>
              <a:t> الوظيفة الرمزية تتطور تدريجياً، وهي </a:t>
            </a:r>
            <a:r>
              <a:rPr lang="ar-DZ" b="1" dirty="0" smtClean="0"/>
              <a:t>أساس</a:t>
            </a:r>
            <a:r>
              <a:rPr lang="ar-DZ" dirty="0" smtClean="0"/>
              <a:t> لجميع أشكال التمثيل:</a:t>
            </a:r>
          </a:p>
          <a:p>
            <a:pPr algn="r" rtl="1"/>
            <a:r>
              <a:rPr lang="ar-DZ" dirty="0" smtClean="0"/>
              <a:t>اللغة</a:t>
            </a:r>
          </a:p>
          <a:p>
            <a:pPr algn="r" rtl="1"/>
            <a:r>
              <a:rPr lang="ar-DZ" dirty="0" smtClean="0"/>
              <a:t>اللعب الرمزي</a:t>
            </a:r>
          </a:p>
          <a:p>
            <a:pPr algn="r" rtl="1"/>
            <a:r>
              <a:rPr lang="ar-DZ" dirty="0" smtClean="0"/>
              <a:t>الرسم</a:t>
            </a:r>
          </a:p>
          <a:p>
            <a:pPr algn="r" rtl="1"/>
            <a:r>
              <a:rPr lang="ar-DZ" dirty="0" smtClean="0"/>
              <a:t>التقليد المؤجل</a:t>
            </a:r>
          </a:p>
          <a:p>
            <a:pPr algn="r" rtl="1"/>
            <a:r>
              <a:rPr lang="ar-DZ" dirty="0" smtClean="0"/>
              <a:t>الصور الذهنية</a:t>
            </a:r>
          </a:p>
          <a:p>
            <a:pPr algn="r" rtl="1"/>
            <a:r>
              <a:rPr lang="ar-DZ" b="1" dirty="0" smtClean="0"/>
              <a:t>الآلية:</a:t>
            </a:r>
            <a:endParaRPr lang="ar-DZ" dirty="0" smtClean="0"/>
          </a:p>
          <a:p>
            <a:pPr algn="r" rtl="1"/>
            <a:r>
              <a:rPr lang="ar-DZ" dirty="0" smtClean="0"/>
              <a:t>الإدراك المباشر → التمثيل الداخلي → الرمز (وسيط) → التواصل والتفكير</a:t>
            </a:r>
          </a:p>
          <a:p>
            <a:pPr algn="r" rtl="1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r" rtl="1"/>
            <a:r>
              <a:rPr lang="ar-DZ" b="1" dirty="0" smtClean="0"/>
              <a:t>1. نظرية </a:t>
            </a:r>
            <a:r>
              <a:rPr lang="ar-DZ" b="1" dirty="0" err="1" smtClean="0"/>
              <a:t>دي</a:t>
            </a:r>
            <a:r>
              <a:rPr lang="ar-DZ" b="1" dirty="0" smtClean="0"/>
              <a:t> </a:t>
            </a:r>
            <a:r>
              <a:rPr lang="ar-DZ" b="1" dirty="0" err="1" smtClean="0"/>
              <a:t>سوسير</a:t>
            </a:r>
            <a:r>
              <a:rPr lang="ar-DZ" b="1" dirty="0" smtClean="0"/>
              <a:t> (</a:t>
            </a:r>
            <a:r>
              <a:rPr lang="fr-FR" b="1" dirty="0" smtClean="0"/>
              <a:t>Ferdinand de Saussure):</a:t>
            </a:r>
          </a:p>
          <a:p>
            <a:pPr algn="r" rtl="1"/>
            <a:r>
              <a:rPr lang="ar-DZ" b="1" dirty="0" smtClean="0"/>
              <a:t>الثنائية الرمزية:</a:t>
            </a:r>
          </a:p>
          <a:p>
            <a:pPr algn="r" rtl="1"/>
            <a:r>
              <a:rPr lang="ar-DZ" dirty="0" smtClean="0"/>
              <a:t>العلامة اللغوية (</a:t>
            </a:r>
            <a:r>
              <a:rPr lang="fr-FR" dirty="0" err="1" smtClean="0"/>
              <a:t>Linguistic</a:t>
            </a:r>
            <a:r>
              <a:rPr lang="fr-FR" dirty="0" smtClean="0"/>
              <a:t> </a:t>
            </a:r>
            <a:r>
              <a:rPr lang="fr-FR" dirty="0" err="1" smtClean="0"/>
              <a:t>Sign</a:t>
            </a:r>
            <a:r>
              <a:rPr lang="fr-FR" dirty="0" smtClean="0"/>
              <a:t>) ↓ ┌─────┴─────┐ </a:t>
            </a:r>
            <a:r>
              <a:rPr lang="ar-DZ" dirty="0" smtClean="0"/>
              <a:t>الدال المدلول (</a:t>
            </a:r>
            <a:r>
              <a:rPr lang="fr-FR" dirty="0" smtClean="0"/>
              <a:t>Signifier) (</a:t>
            </a:r>
            <a:r>
              <a:rPr lang="fr-FR" dirty="0" err="1" smtClean="0"/>
              <a:t>Signified</a:t>
            </a:r>
            <a:r>
              <a:rPr lang="fr-FR" dirty="0" smtClean="0"/>
              <a:t>) (</a:t>
            </a:r>
            <a:r>
              <a:rPr lang="ar-DZ" dirty="0" smtClean="0"/>
              <a:t>الصورة الصوتية) (المفهوم الذهني)</a:t>
            </a:r>
          </a:p>
          <a:p>
            <a:pPr algn="r" rtl="1"/>
            <a:r>
              <a:rPr lang="ar-DZ" b="1" dirty="0" smtClean="0"/>
              <a:t>المبادئ:</a:t>
            </a:r>
            <a:endParaRPr lang="ar-DZ" dirty="0" smtClean="0"/>
          </a:p>
          <a:p>
            <a:pPr algn="r" rtl="1"/>
            <a:r>
              <a:rPr lang="ar-DZ" b="1" dirty="0" smtClean="0"/>
              <a:t>أ) الاعتباطية:</a:t>
            </a:r>
            <a:endParaRPr lang="ar-DZ" dirty="0" smtClean="0"/>
          </a:p>
          <a:p>
            <a:pPr algn="r" rtl="1"/>
            <a:r>
              <a:rPr lang="ar-DZ" dirty="0" smtClean="0"/>
              <a:t>لا علاقة طبيعية بين الدال والمدلول</a:t>
            </a:r>
          </a:p>
          <a:p>
            <a:pPr algn="r" rtl="1"/>
            <a:r>
              <a:rPr lang="ar-DZ" dirty="0" smtClean="0"/>
              <a:t>العلاقة تقليدية اجتماعية</a:t>
            </a:r>
          </a:p>
          <a:p>
            <a:pPr algn="r" rtl="1"/>
            <a:r>
              <a:rPr lang="ar-DZ" b="1" dirty="0" smtClean="0"/>
              <a:t>ب) الخطية:</a:t>
            </a:r>
            <a:endParaRPr lang="ar-DZ" dirty="0" smtClean="0"/>
          </a:p>
          <a:p>
            <a:pPr algn="r" rtl="1"/>
            <a:r>
              <a:rPr lang="ar-DZ" dirty="0" smtClean="0"/>
              <a:t>الدال يتكشف عبر الزمن (صوت بعد صوت)</a:t>
            </a:r>
          </a:p>
          <a:p>
            <a:pPr algn="r" rtl="1"/>
            <a:r>
              <a:rPr lang="ar-DZ" b="1" dirty="0" smtClean="0"/>
              <a:t>ج) التمايز:</a:t>
            </a:r>
            <a:endParaRPr lang="ar-DZ" dirty="0" smtClean="0"/>
          </a:p>
          <a:p>
            <a:pPr algn="r" rtl="1"/>
            <a:r>
              <a:rPr lang="ar-DZ" dirty="0" smtClean="0"/>
              <a:t>قيمة العلامة من اختلافها عن علامات أخرى</a:t>
            </a:r>
          </a:p>
          <a:p>
            <a:pPr algn="r" rtl="1"/>
            <a:r>
              <a:rPr lang="ar-DZ" dirty="0" smtClean="0"/>
              <a:t>"كلب" ≠ "قلب" (تمايز صوتي)</a:t>
            </a:r>
          </a:p>
          <a:p>
            <a:pPr algn="r" rtl="1"/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ar-DZ" b="1" dirty="0" smtClean="0"/>
          </a:p>
          <a:p>
            <a:pPr algn="r" rtl="1"/>
            <a:r>
              <a:rPr lang="ar-DZ" b="1" dirty="0" smtClean="0"/>
              <a:t>المراحل:</a:t>
            </a:r>
            <a:endParaRPr lang="ar-DZ" dirty="0" smtClean="0"/>
          </a:p>
          <a:p>
            <a:pPr algn="r" rtl="1"/>
            <a:r>
              <a:rPr lang="ar-DZ" b="1" dirty="0" smtClean="0"/>
              <a:t>أ) المرحلة التخيلية (</a:t>
            </a:r>
            <a:r>
              <a:rPr lang="fr-FR" b="1" dirty="0" err="1" smtClean="0"/>
              <a:t>Imaginary</a:t>
            </a:r>
            <a:r>
              <a:rPr lang="fr-FR" b="1" dirty="0" smtClean="0"/>
              <a:t>):</a:t>
            </a:r>
            <a:endParaRPr lang="fr-FR" dirty="0" smtClean="0"/>
          </a:p>
          <a:p>
            <a:pPr algn="r" rtl="1"/>
            <a:r>
              <a:rPr lang="ar-DZ" dirty="0" smtClean="0"/>
              <a:t>ما قبل اللغة</a:t>
            </a:r>
          </a:p>
          <a:p>
            <a:pPr algn="r" rtl="1"/>
            <a:r>
              <a:rPr lang="ar-DZ" dirty="0" smtClean="0"/>
              <a:t>علاقة مباشرة مع الأم</a:t>
            </a:r>
          </a:p>
          <a:p>
            <a:pPr algn="r" rtl="1"/>
            <a:r>
              <a:rPr lang="ar-DZ" dirty="0" smtClean="0"/>
              <a:t>لا انفصال ذاتي</a:t>
            </a:r>
          </a:p>
          <a:p>
            <a:pPr algn="r" rtl="1"/>
            <a:r>
              <a:rPr lang="ar-DZ" b="1" dirty="0" smtClean="0"/>
              <a:t>ب) المرحلة الرمزية (</a:t>
            </a:r>
            <a:r>
              <a:rPr lang="fr-FR" b="1" dirty="0" err="1" smtClean="0"/>
              <a:t>Symbolic</a:t>
            </a:r>
            <a:r>
              <a:rPr lang="fr-FR" b="1" dirty="0" smtClean="0"/>
              <a:t>):</a:t>
            </a:r>
            <a:endParaRPr lang="fr-FR" dirty="0" smtClean="0"/>
          </a:p>
          <a:p>
            <a:pPr algn="r" rtl="1"/>
            <a:r>
              <a:rPr lang="ar-DZ" b="1" dirty="0" smtClean="0"/>
              <a:t>دخول اللغة = دخول الثقافة</a:t>
            </a:r>
            <a:endParaRPr lang="ar-DZ" dirty="0" smtClean="0"/>
          </a:p>
          <a:p>
            <a:pPr algn="r" rtl="1"/>
            <a:r>
              <a:rPr lang="ar-DZ" dirty="0" smtClean="0"/>
              <a:t>الطفل يصبح "</a:t>
            </a:r>
            <a:r>
              <a:rPr lang="ar-DZ" dirty="0" err="1" smtClean="0"/>
              <a:t>ذاتاً</a:t>
            </a:r>
            <a:r>
              <a:rPr lang="ar-DZ" dirty="0" smtClean="0"/>
              <a:t>" عبر اللغة</a:t>
            </a:r>
          </a:p>
          <a:p>
            <a:pPr algn="r" rtl="1"/>
            <a:r>
              <a:rPr lang="ar-DZ" dirty="0" smtClean="0"/>
              <a:t>لكن: اللغة تفصلنا عن الواقع الحقيقي</a:t>
            </a:r>
          </a:p>
          <a:p>
            <a:pPr algn="r" rtl="1"/>
            <a:r>
              <a:rPr lang="ar-DZ" dirty="0" smtClean="0"/>
              <a:t>"الأنا" يتشكل عبر الرموز اللغوية</a:t>
            </a:r>
          </a:p>
          <a:p>
            <a:pPr algn="r" rtl="1"/>
            <a:r>
              <a:rPr lang="ar-DZ" b="1" dirty="0" smtClean="0"/>
              <a:t>المبدأ الجوهري:</a:t>
            </a:r>
            <a:endParaRPr lang="ar-DZ" dirty="0" smtClean="0"/>
          </a:p>
          <a:p>
            <a:pPr algn="r" rtl="1"/>
            <a:r>
              <a:rPr lang="ar-DZ" dirty="0" smtClean="0"/>
              <a:t>"اللاوعي مبني كاللغة"</a:t>
            </a:r>
          </a:p>
          <a:p>
            <a:pPr algn="r" rtl="1"/>
            <a:r>
              <a:rPr lang="ar-DZ" b="1" dirty="0" smtClean="0"/>
              <a:t>المعنى:</a:t>
            </a:r>
            <a:endParaRPr lang="ar-DZ" dirty="0" smtClean="0"/>
          </a:p>
          <a:p>
            <a:pPr algn="r" rtl="1"/>
            <a:r>
              <a:rPr lang="ar-DZ" dirty="0" smtClean="0"/>
              <a:t>أفكارنا اللاواعية لها بنية رمزية</a:t>
            </a:r>
          </a:p>
          <a:p>
            <a:pPr algn="r" rtl="1"/>
            <a:r>
              <a:rPr lang="ar-DZ" dirty="0" smtClean="0"/>
              <a:t>الأحلام، الزلات اللسانية = رموز مشفر</a:t>
            </a:r>
          </a:p>
          <a:p>
            <a:pPr algn="r" rtl="1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r" rtl="1"/>
            <a:r>
              <a:rPr lang="ar-DZ" b="1" dirty="0" smtClean="0"/>
              <a:t>3. </a:t>
            </a:r>
            <a:r>
              <a:rPr lang="ar-DZ" dirty="0" smtClean="0"/>
              <a:t>نظرية </a:t>
            </a:r>
            <a:r>
              <a:rPr lang="ar-DZ" dirty="0" err="1" smtClean="0"/>
              <a:t>فيجوتسكي</a:t>
            </a:r>
            <a:r>
              <a:rPr lang="ar-DZ" dirty="0" smtClean="0"/>
              <a:t> (</a:t>
            </a:r>
            <a:r>
              <a:rPr lang="fr-FR" dirty="0" smtClean="0"/>
              <a:t>Lev </a:t>
            </a:r>
            <a:r>
              <a:rPr lang="fr-FR" dirty="0" err="1" smtClean="0"/>
              <a:t>Vygotsky</a:t>
            </a:r>
            <a:r>
              <a:rPr lang="fr-FR" dirty="0" smtClean="0"/>
              <a:t>):</a:t>
            </a:r>
            <a:endParaRPr lang="ar-DZ" b="1" dirty="0" smtClean="0"/>
          </a:p>
          <a:p>
            <a:pPr algn="r" rtl="1"/>
            <a:r>
              <a:rPr lang="ar-DZ" b="1" dirty="0" smtClean="0"/>
              <a:t>اللغة كأداة رمزية ثقافية:</a:t>
            </a:r>
          </a:p>
          <a:p>
            <a:pPr algn="r" rtl="1"/>
            <a:r>
              <a:rPr lang="ar-DZ" b="1" dirty="0" smtClean="0"/>
              <a:t>المبادئ:</a:t>
            </a:r>
            <a:endParaRPr lang="ar-DZ" dirty="0" smtClean="0"/>
          </a:p>
          <a:p>
            <a:pPr algn="r" rtl="1"/>
            <a:r>
              <a:rPr lang="ar-DZ" b="1" dirty="0" smtClean="0"/>
              <a:t>أ) الوساطة الرمزية (</a:t>
            </a:r>
            <a:r>
              <a:rPr lang="fr-FR" b="1" dirty="0" err="1" smtClean="0"/>
              <a:t>Symbolic</a:t>
            </a:r>
            <a:r>
              <a:rPr lang="fr-FR" b="1" dirty="0" smtClean="0"/>
              <a:t> </a:t>
            </a:r>
            <a:r>
              <a:rPr lang="fr-FR" b="1" dirty="0" err="1" smtClean="0"/>
              <a:t>Mediation</a:t>
            </a:r>
            <a:r>
              <a:rPr lang="fr-FR" b="1" dirty="0" smtClean="0"/>
              <a:t>):</a:t>
            </a:r>
            <a:endParaRPr lang="fr-FR" dirty="0" smtClean="0"/>
          </a:p>
          <a:p>
            <a:pPr algn="r" rtl="1"/>
            <a:r>
              <a:rPr lang="ar-DZ" dirty="0" smtClean="0"/>
              <a:t>اللغة = أداة نفسية</a:t>
            </a:r>
          </a:p>
          <a:p>
            <a:pPr algn="r" rtl="1"/>
            <a:r>
              <a:rPr lang="ar-DZ" dirty="0" smtClean="0"/>
              <a:t>تتوسط بين الفرد والعالم</a:t>
            </a:r>
          </a:p>
          <a:p>
            <a:pPr algn="r" rtl="1"/>
            <a:r>
              <a:rPr lang="ar-DZ" dirty="0" smtClean="0"/>
              <a:t>تشكل طريقة تفكيرنا</a:t>
            </a:r>
          </a:p>
          <a:p>
            <a:pPr algn="r" rtl="1"/>
            <a:r>
              <a:rPr lang="ar-DZ" b="1" dirty="0" smtClean="0"/>
              <a:t>ب) الأصل الاجتماعي:</a:t>
            </a:r>
            <a:endParaRPr lang="ar-DZ" dirty="0" smtClean="0"/>
          </a:p>
          <a:p>
            <a:pPr algn="r" rtl="1"/>
            <a:r>
              <a:rPr lang="ar-DZ" dirty="0" smtClean="0"/>
              <a:t>لغة اجتماعية (تواصل) → لغة أناوية (تفكير بصوت عالٍ) → لغة داخلية (تفكير صامت)</a:t>
            </a:r>
          </a:p>
          <a:p>
            <a:pPr algn="r" rtl="1"/>
            <a:r>
              <a:rPr lang="ar-DZ" b="1" dirty="0" smtClean="0"/>
              <a:t>ج) المنطقة الأقرب للنمو:</a:t>
            </a:r>
            <a:endParaRPr lang="ar-DZ" dirty="0" smtClean="0"/>
          </a:p>
          <a:p>
            <a:pPr algn="r" rtl="1"/>
            <a:r>
              <a:rPr lang="ar-DZ" dirty="0" smtClean="0"/>
              <a:t>الطفل يتعلم الرموز من الخبرة</a:t>
            </a:r>
          </a:p>
          <a:p>
            <a:pPr algn="r" rtl="1"/>
            <a:r>
              <a:rPr lang="ar-DZ" dirty="0" smtClean="0"/>
              <a:t>اللغة تسحب النمو المعرفي للأمام</a:t>
            </a:r>
          </a:p>
          <a:p>
            <a:pPr algn="r" rtl="1"/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6835" y="2708651"/>
            <a:ext cx="3810330" cy="23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7698" y="2308566"/>
            <a:ext cx="4648603" cy="310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5268" y="1938964"/>
            <a:ext cx="5113463" cy="384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1072</Words>
  <Application>Microsoft Office PowerPoint</Application>
  <PresentationFormat>Affichage à l'écran (4:3)</PresentationFormat>
  <Paragraphs>151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جامعة أبي بكر بلقايد – تلمسان كلية العلوم الإنسانية والاجتماعية قسم علم النفس وعلوم التربية والأرطوفونيا    مقياس: اضطرابات اللغة والوظائف الرمزية   المحاضرة الثانية    الوظيفة الرمزية للغة   إعداد: الأستاذة رحمون إيمان    </vt:lpstr>
      <vt:lpstr>الوظيفة الرمزية للغة </vt:lpstr>
      <vt:lpstr>مستويات الوظيفة الرمزية</vt:lpstr>
      <vt:lpstr>تطور الوظيفة الرمزية عند الطفل</vt:lpstr>
      <vt:lpstr>النظريات المفسرة للوظيفة الرمزية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أبي بكر بلقايد – تلمسان كلية العلوم الإنسانية والاجتماعية قسم علم النفس وعلوم التربية والأرطوفونيا    مقياس: اضطرابات اللغة والوظائف الرمزية   المحاضرة الأولى   عموميات عن اللغة  إعداد: الأستاذة رحمون إيمان</dc:title>
  <dc:creator>nag rah</dc:creator>
  <cp:lastModifiedBy>nag rah</cp:lastModifiedBy>
  <cp:revision>29</cp:revision>
  <dcterms:created xsi:type="dcterms:W3CDTF">2025-10-24T11:46:22Z</dcterms:created>
  <dcterms:modified xsi:type="dcterms:W3CDTF">2025-11-21T13:45:30Z</dcterms:modified>
</cp:coreProperties>
</file>