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5" Type="http://schemas.openxmlformats.org/officeDocument/2006/relationships/custom-properties" Target="docProps/custom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 /><Relationship Id="rId13" Type="http://schemas.openxmlformats.org/officeDocument/2006/relationships/presProps" Target="presProps.xml" /><Relationship Id="rId3" Type="http://schemas.openxmlformats.org/officeDocument/2006/relationships/customXml" Target="../customXml/item3.xml" /><Relationship Id="rId7" Type="http://schemas.openxmlformats.org/officeDocument/2006/relationships/slide" Target="slides/slide3.xml" /><Relationship Id="rId12" Type="http://schemas.openxmlformats.org/officeDocument/2006/relationships/slide" Target="slides/slide8.xml" /><Relationship Id="rId2" Type="http://schemas.openxmlformats.org/officeDocument/2006/relationships/customXml" Target="../customXml/item2.xml" /><Relationship Id="rId16" Type="http://schemas.openxmlformats.org/officeDocument/2006/relationships/tableStyles" Target="tableStyles.xml" /><Relationship Id="rId1" Type="http://schemas.openxmlformats.org/officeDocument/2006/relationships/customXml" Target="../customXml/item1.xml" /><Relationship Id="rId6" Type="http://schemas.openxmlformats.org/officeDocument/2006/relationships/slide" Target="slides/slide2.xml" /><Relationship Id="rId11" Type="http://schemas.openxmlformats.org/officeDocument/2006/relationships/slide" Target="slides/slide7.xml" /><Relationship Id="rId5" Type="http://schemas.openxmlformats.org/officeDocument/2006/relationships/slide" Target="slides/slide1.xml" /><Relationship Id="rId15" Type="http://schemas.openxmlformats.org/officeDocument/2006/relationships/theme" Target="theme/theme1.xml" /><Relationship Id="rId10" Type="http://schemas.openxmlformats.org/officeDocument/2006/relationships/slide" Target="slides/slide6.xml" /><Relationship Id="rId4" Type="http://schemas.openxmlformats.org/officeDocument/2006/relationships/slideMaster" Target="slideMasters/slideMaster1.xml" /><Relationship Id="rId9" Type="http://schemas.openxmlformats.org/officeDocument/2006/relationships/slide" Target="slides/slide5.xml" /><Relationship Id="rId14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23/05/2021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714348" y="2143116"/>
            <a:ext cx="7772400" cy="1470025"/>
          </a:xfr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r>
              <a:rPr lang="en-GB" b="1" dirty="0"/>
              <a:t>Relative pronouns.</a:t>
            </a:r>
            <a:br>
              <a:rPr lang="fr-FR" dirty="0"/>
            </a:b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957088" y="3244334"/>
            <a:ext cx="12298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b="1" dirty="0"/>
              <a:t>ضمائر الوصل</a:t>
            </a:r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sz="2400" dirty="0"/>
              <a:t>               </a:t>
            </a:r>
            <a:r>
              <a:rPr lang="en-GB" sz="2400" dirty="0">
                <a:solidFill>
                  <a:srgbClr val="00B050"/>
                </a:solidFill>
              </a:rPr>
              <a:t>Underline the relative pronouns.</a:t>
            </a:r>
            <a:endParaRPr lang="fr-FR" sz="2400" dirty="0">
              <a:solidFill>
                <a:srgbClr val="00B050"/>
              </a:solidFill>
            </a:endParaRPr>
          </a:p>
          <a:p>
            <a:r>
              <a:rPr lang="en-GB" sz="2400" dirty="0"/>
              <a:t>Nadia is the girl </a:t>
            </a:r>
            <a:r>
              <a:rPr lang="fr-FR" sz="2400" u="sng" dirty="0" err="1"/>
              <a:t>who</a:t>
            </a:r>
            <a:r>
              <a:rPr lang="fr-FR" sz="2400" dirty="0"/>
              <a:t> </a:t>
            </a:r>
            <a:r>
              <a:rPr lang="fr-FR" sz="2400" dirty="0" err="1"/>
              <a:t>always</a:t>
            </a:r>
            <a:r>
              <a:rPr lang="fr-FR" sz="2400" dirty="0"/>
              <a:t> </a:t>
            </a:r>
            <a:r>
              <a:rPr lang="fr-FR" sz="2400" dirty="0" err="1"/>
              <a:t>wears</a:t>
            </a:r>
            <a:r>
              <a:rPr lang="fr-FR" sz="2400" dirty="0"/>
              <a:t> </a:t>
            </a:r>
            <a:r>
              <a:rPr lang="fr-FR" sz="2400" dirty="0" err="1"/>
              <a:t>blue</a:t>
            </a:r>
            <a:r>
              <a:rPr lang="fr-FR" sz="2400" dirty="0"/>
              <a:t>.</a:t>
            </a:r>
          </a:p>
          <a:p>
            <a:r>
              <a:rPr lang="en-GB" sz="2400" dirty="0"/>
              <a:t>‘’The Wealth of Nations ‘’ is the book </a:t>
            </a:r>
            <a:r>
              <a:rPr lang="en-GB" sz="2400" u="sng" dirty="0"/>
              <a:t>that</a:t>
            </a:r>
            <a:r>
              <a:rPr lang="en-GB" sz="2400" dirty="0"/>
              <a:t> I read last summer.</a:t>
            </a:r>
          </a:p>
          <a:p>
            <a:r>
              <a:rPr lang="en-GB" sz="2400" dirty="0"/>
              <a:t>The morning is </a:t>
            </a:r>
            <a:r>
              <a:rPr lang="en-GB" sz="2400" u="sng" dirty="0"/>
              <a:t>when</a:t>
            </a:r>
            <a:r>
              <a:rPr lang="en-GB" sz="2400" dirty="0"/>
              <a:t> I eat breakfast.</a:t>
            </a:r>
          </a:p>
          <a:p>
            <a:r>
              <a:rPr lang="en-GB" sz="2400" dirty="0"/>
              <a:t>The university is </a:t>
            </a:r>
            <a:r>
              <a:rPr lang="en-GB" sz="2400" u="sng" dirty="0"/>
              <a:t>where</a:t>
            </a:r>
            <a:r>
              <a:rPr lang="en-GB" sz="2400" dirty="0"/>
              <a:t> we go to learn economics and management.</a:t>
            </a:r>
          </a:p>
          <a:p>
            <a:pPr>
              <a:buNone/>
            </a:pPr>
            <a:endParaRPr lang="en-GB" sz="2400" b="1" i="1" dirty="0"/>
          </a:p>
          <a:p>
            <a:r>
              <a:rPr lang="en-GB" sz="2400" b="1" i="1" dirty="0"/>
              <a:t> </a:t>
            </a:r>
            <a:r>
              <a:rPr lang="en-GB" sz="2400" b="1" i="1" u="sng" dirty="0"/>
              <a:t>That</a:t>
            </a:r>
            <a:r>
              <a:rPr lang="en-GB" sz="2400" b="1" i="1" dirty="0"/>
              <a:t> </a:t>
            </a:r>
            <a:r>
              <a:rPr lang="en-GB" sz="2400" i="1" dirty="0"/>
              <a:t>is a relative pronoun which introduces the relative clause→ ‘’that I read last summer’’. </a:t>
            </a:r>
            <a:endParaRPr lang="fr-FR" sz="2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b="1" i="1" dirty="0">
                <a:solidFill>
                  <a:srgbClr val="00B050"/>
                </a:solidFill>
              </a:rPr>
              <a:t>Who</a:t>
            </a:r>
            <a:r>
              <a:rPr lang="en-GB" i="1" dirty="0">
                <a:solidFill>
                  <a:srgbClr val="00B050"/>
                </a:solidFill>
              </a:rPr>
              <a:t> </a:t>
            </a:r>
            <a:r>
              <a:rPr lang="fr-FR" i="1" dirty="0">
                <a:solidFill>
                  <a:srgbClr val="00B050"/>
                </a:solidFill>
              </a:rPr>
              <a:t>‘People’</a:t>
            </a:r>
          </a:p>
          <a:p>
            <a:pPr>
              <a:buNone/>
            </a:pPr>
            <a:r>
              <a:rPr lang="fr-FR" i="1" dirty="0"/>
              <a:t> </a:t>
            </a:r>
            <a:r>
              <a:rPr lang="ar-DZ" dirty="0"/>
              <a:t>تستعمل</a:t>
            </a:r>
            <a:r>
              <a:rPr lang="ar-DZ" b="1" dirty="0"/>
              <a:t> للعاقل</a:t>
            </a:r>
            <a:r>
              <a:rPr lang="ar-DZ" dirty="0"/>
              <a:t>: الذي التي اللذان ... لازم تعوض شخص </a:t>
            </a:r>
            <a:r>
              <a:rPr lang="ar-DZ" dirty="0" err="1"/>
              <a:t>أ</a:t>
            </a:r>
            <a:r>
              <a:rPr lang="ar-DZ" dirty="0"/>
              <a:t> و أشخاص في الجملة مهما كان جمع أو مفرد أو.</a:t>
            </a:r>
            <a:r>
              <a:rPr lang="ar-DZ" i="1" dirty="0"/>
              <a:t>..</a:t>
            </a:r>
            <a:br>
              <a:rPr lang="en-GB" i="1" dirty="0"/>
            </a:br>
            <a:br>
              <a:rPr lang="en-GB" i="1" dirty="0"/>
            </a:br>
            <a:r>
              <a:rPr lang="en-GB" b="1" i="1" dirty="0">
                <a:solidFill>
                  <a:srgbClr val="00B050"/>
                </a:solidFill>
              </a:rPr>
              <a:t>which</a:t>
            </a:r>
            <a:r>
              <a:rPr lang="en-GB" i="1" dirty="0">
                <a:solidFill>
                  <a:srgbClr val="00B050"/>
                </a:solidFill>
              </a:rPr>
              <a:t> ‘Object’</a:t>
            </a:r>
          </a:p>
          <a:p>
            <a:pPr algn="r">
              <a:buNone/>
            </a:pPr>
            <a:r>
              <a:rPr lang="en-GB" i="1" dirty="0"/>
              <a:t> </a:t>
            </a:r>
            <a:r>
              <a:rPr lang="ar-DZ" dirty="0"/>
              <a:t>تستعمل </a:t>
            </a:r>
            <a:r>
              <a:rPr lang="ar-DZ" dirty="0" err="1"/>
              <a:t>ل</a:t>
            </a:r>
            <a:r>
              <a:rPr lang="ar-DZ" b="1" dirty="0"/>
              <a:t> غير العاقل</a:t>
            </a:r>
            <a:r>
              <a:rPr lang="ar-DZ" dirty="0"/>
              <a:t>: الذي التي اللذان ... لازم تعوض أشياء أو حيوان في الجملة مهما كان جمع أو مفرد أو..</a:t>
            </a:r>
            <a:r>
              <a:rPr lang="ar-DZ" i="1" dirty="0"/>
              <a:t> </a:t>
            </a: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i="1" dirty="0">
                <a:solidFill>
                  <a:srgbClr val="0070C0"/>
                </a:solidFill>
              </a:rPr>
              <a:t>That</a:t>
            </a:r>
            <a:r>
              <a:rPr lang="en-GB" b="1" i="1" dirty="0"/>
              <a:t>     </a:t>
            </a:r>
            <a:r>
              <a:rPr lang="en-GB" i="1" dirty="0"/>
              <a:t>‘People and object’</a:t>
            </a:r>
          </a:p>
          <a:p>
            <a:pPr algn="r">
              <a:buNone/>
            </a:pPr>
            <a:br>
              <a:rPr lang="fr-FR" i="1" dirty="0"/>
            </a:br>
            <a:r>
              <a:rPr lang="en-GB" i="1" dirty="0"/>
              <a:t>  </a:t>
            </a:r>
            <a:r>
              <a:rPr lang="ar-DZ" dirty="0"/>
              <a:t>تستعمل</a:t>
            </a:r>
            <a:r>
              <a:rPr lang="ar-DZ" b="1" dirty="0"/>
              <a:t> للعاقل </a:t>
            </a:r>
            <a:r>
              <a:rPr lang="ar-DZ" b="1" dirty="0" err="1"/>
              <a:t>و</a:t>
            </a:r>
            <a:r>
              <a:rPr lang="ar-DZ" dirty="0"/>
              <a:t> ل</a:t>
            </a:r>
            <a:r>
              <a:rPr lang="ar-DZ" b="1" dirty="0"/>
              <a:t> غير العاقل  </a:t>
            </a:r>
            <a:r>
              <a:rPr lang="ar-DZ" dirty="0"/>
              <a:t> : الذي التي اللذان ... تعوض الأشخاص أو الأشياء  أو الحيوان </a:t>
            </a:r>
            <a:r>
              <a:rPr lang="ar-DZ" dirty="0" err="1"/>
              <a:t>و</a:t>
            </a:r>
            <a:r>
              <a:rPr lang="ar-DZ" dirty="0"/>
              <a:t>  في الجملة مهما كان جمع أو مفرد أو...</a:t>
            </a:r>
            <a:br>
              <a:rPr lang="en-GB" i="1" dirty="0"/>
            </a:b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b="1" i="1" dirty="0">
                <a:solidFill>
                  <a:srgbClr val="0070C0"/>
                </a:solidFill>
              </a:rPr>
              <a:t>Whom</a:t>
            </a:r>
            <a:r>
              <a:rPr lang="en-GB" i="1" dirty="0"/>
              <a:t>:</a:t>
            </a:r>
            <a:br>
              <a:rPr lang="en-GB" i="1" dirty="0"/>
            </a:br>
            <a:r>
              <a:rPr lang="en-GB" i="1" dirty="0"/>
              <a:t>Example to explain “Whom”: </a:t>
            </a:r>
            <a:br>
              <a:rPr lang="en-GB" i="1" dirty="0"/>
            </a:br>
            <a:r>
              <a:rPr lang="en-GB" i="1" dirty="0"/>
              <a:t>The person </a:t>
            </a:r>
            <a:r>
              <a:rPr lang="en-GB" b="1" i="1" dirty="0">
                <a:solidFill>
                  <a:srgbClr val="0070C0"/>
                </a:solidFill>
              </a:rPr>
              <a:t>whom</a:t>
            </a:r>
            <a:r>
              <a:rPr lang="en-GB" i="1" dirty="0"/>
              <a:t> </a:t>
            </a:r>
            <a:r>
              <a:rPr lang="en-GB" b="1" i="1" dirty="0"/>
              <a:t>I</a:t>
            </a:r>
            <a:r>
              <a:rPr lang="en-GB" i="1" dirty="0"/>
              <a:t> met is my teacher </a:t>
            </a:r>
            <a:r>
              <a:rPr lang="en-GB" dirty="0"/>
              <a:t>→ </a:t>
            </a:r>
            <a:r>
              <a:rPr lang="en-GB" b="1" dirty="0"/>
              <a:t>I</a:t>
            </a:r>
            <a:r>
              <a:rPr lang="en-GB" dirty="0"/>
              <a:t> is the doer</a:t>
            </a:r>
          </a:p>
          <a:p>
            <a:pPr algn="r">
              <a:buNone/>
            </a:pPr>
            <a:r>
              <a:rPr lang="en-GB" dirty="0"/>
              <a:t> </a:t>
            </a:r>
            <a:r>
              <a:rPr lang="ar-DZ" dirty="0"/>
              <a:t>الذي قام بالفعل في هذه الجملة 'أنا' </a:t>
            </a:r>
            <a:r>
              <a:rPr lang="en-GB" dirty="0"/>
              <a:t>‘I’</a:t>
            </a:r>
            <a:br>
              <a:rPr lang="en-GB" dirty="0"/>
            </a:br>
            <a:endParaRPr lang="en-GB" dirty="0"/>
          </a:p>
          <a:p>
            <a:pPr>
              <a:buNone/>
            </a:pPr>
            <a:r>
              <a:rPr lang="en-GB" i="1" dirty="0"/>
              <a:t>The person </a:t>
            </a:r>
            <a:r>
              <a:rPr lang="en-GB" b="1" i="1" dirty="0">
                <a:solidFill>
                  <a:srgbClr val="0070C0"/>
                </a:solidFill>
              </a:rPr>
              <a:t>who</a:t>
            </a:r>
            <a:r>
              <a:rPr lang="en-GB" i="1" dirty="0"/>
              <a:t> met me  is my teacher </a:t>
            </a:r>
            <a:r>
              <a:rPr lang="en-GB" dirty="0"/>
              <a:t>→ </a:t>
            </a:r>
            <a:r>
              <a:rPr lang="en-GB" b="1" dirty="0"/>
              <a:t>the teacher</a:t>
            </a:r>
            <a:r>
              <a:rPr lang="en-GB" dirty="0"/>
              <a:t> is the doer</a:t>
            </a:r>
          </a:p>
          <a:p>
            <a:pPr algn="r">
              <a:buNone/>
            </a:pPr>
            <a:r>
              <a:rPr lang="ar-DZ" dirty="0"/>
              <a:t>الذي قام بالفعل </a:t>
            </a:r>
            <a:r>
              <a:rPr lang="ar-SA" dirty="0"/>
              <a:t>هو الأستاذ أي تعود على الأستاذ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483245"/>
          </a:xfrm>
        </p:spPr>
        <p:txBody>
          <a:bodyPr>
            <a:normAutofit/>
          </a:bodyPr>
          <a:lstStyle/>
          <a:p>
            <a:r>
              <a:rPr lang="en-GB" b="1" i="1" dirty="0">
                <a:solidFill>
                  <a:srgbClr val="0070C0"/>
                </a:solidFill>
              </a:rPr>
              <a:t>Whose</a:t>
            </a:r>
            <a:r>
              <a:rPr lang="en-GB" b="1" i="1" dirty="0"/>
              <a:t>     </a:t>
            </a:r>
            <a:r>
              <a:rPr lang="en-GB" i="1" dirty="0"/>
              <a:t>it is used for possession</a:t>
            </a:r>
          </a:p>
          <a:p>
            <a:pPr>
              <a:buNone/>
            </a:pPr>
            <a:r>
              <a:rPr lang="en-GB" i="1" dirty="0"/>
              <a:t> </a:t>
            </a:r>
            <a:r>
              <a:rPr lang="ar-DZ" b="1" i="1" dirty="0"/>
              <a:t>تستعمل للوصف أو ملكية </a:t>
            </a:r>
            <a:br>
              <a:rPr lang="en-GB" b="1" i="1" dirty="0"/>
            </a:br>
            <a:br>
              <a:rPr lang="en-GB" b="1" i="1" dirty="0"/>
            </a:br>
            <a:r>
              <a:rPr lang="en-GB" i="1" u="sng" dirty="0"/>
              <a:t>Example to explain </a:t>
            </a:r>
            <a:r>
              <a:rPr lang="en-GB" b="1" i="1" u="sng" dirty="0">
                <a:solidFill>
                  <a:srgbClr val="0070C0"/>
                </a:solidFill>
              </a:rPr>
              <a:t>“</a:t>
            </a:r>
            <a:r>
              <a:rPr lang="en-GB" b="1" i="1" dirty="0">
                <a:solidFill>
                  <a:srgbClr val="0070C0"/>
                </a:solidFill>
              </a:rPr>
              <a:t>Whose”</a:t>
            </a:r>
            <a:br>
              <a:rPr lang="en-GB" b="1" i="1" dirty="0">
                <a:solidFill>
                  <a:srgbClr val="0070C0"/>
                </a:solidFill>
              </a:rPr>
            </a:br>
            <a:br>
              <a:rPr lang="en-GB" i="1" dirty="0"/>
            </a:br>
            <a:r>
              <a:rPr lang="en-GB" i="1" dirty="0"/>
              <a:t>The man </a:t>
            </a:r>
            <a:r>
              <a:rPr lang="en-GB" b="1" i="1" dirty="0">
                <a:solidFill>
                  <a:srgbClr val="0070C0"/>
                </a:solidFill>
              </a:rPr>
              <a:t>whose</a:t>
            </a:r>
            <a:r>
              <a:rPr lang="en-GB" i="1" dirty="0"/>
              <a:t> suit is green is my brother</a:t>
            </a:r>
            <a:br>
              <a:rPr lang="en-GB" i="1" dirty="0"/>
            </a:br>
            <a:r>
              <a:rPr lang="en-GB" i="1" dirty="0"/>
              <a:t> </a:t>
            </a:r>
            <a:r>
              <a:rPr lang="ar-DZ" i="1" dirty="0"/>
              <a:t>الرجل</a:t>
            </a:r>
            <a:r>
              <a:rPr lang="ar-DZ" b="1" i="1" dirty="0"/>
              <a:t> الذي بذلته </a:t>
            </a:r>
            <a:r>
              <a:rPr lang="ar-DZ" i="1" dirty="0"/>
              <a:t>باللون الأخضر هو أخي</a:t>
            </a:r>
            <a:br>
              <a:rPr lang="en-GB" i="1" dirty="0"/>
            </a:br>
            <a:r>
              <a:rPr lang="en-GB" i="1" dirty="0"/>
              <a:t>The teacher </a:t>
            </a:r>
            <a:r>
              <a:rPr lang="en-GB" b="1" i="1" dirty="0">
                <a:solidFill>
                  <a:srgbClr val="0070C0"/>
                </a:solidFill>
              </a:rPr>
              <a:t>whose</a:t>
            </a:r>
            <a:r>
              <a:rPr lang="en-GB" i="1" dirty="0"/>
              <a:t> eyes are blue is our teacher of statistics</a:t>
            </a:r>
            <a:br>
              <a:rPr lang="en-GB" i="1" dirty="0"/>
            </a:br>
            <a:r>
              <a:rPr lang="en-GB" i="1" dirty="0"/>
              <a:t> </a:t>
            </a:r>
            <a:r>
              <a:rPr lang="ar-DZ" i="1" dirty="0"/>
              <a:t>الأستاذ</a:t>
            </a:r>
            <a:r>
              <a:rPr lang="ar-DZ" b="1" i="1" dirty="0"/>
              <a:t> ذو العيون الزرقاء</a:t>
            </a:r>
            <a:r>
              <a:rPr lang="ar-DZ" i="1" dirty="0"/>
              <a:t> هو أستاذنا في مقياس الإحصاء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600" dirty="0"/>
              <a:t>Definition:</a:t>
            </a:r>
            <a:r>
              <a:rPr lang="en-GB" sz="2600" b="1" dirty="0"/>
              <a:t> </a:t>
            </a:r>
            <a:r>
              <a:rPr lang="en-GB" sz="2600" dirty="0"/>
              <a:t>What are relative pronouns? </a:t>
            </a:r>
            <a:r>
              <a:rPr lang="ar-DZ" sz="2600" dirty="0"/>
              <a:t>ضمائر الوصل</a:t>
            </a:r>
            <a:r>
              <a:rPr lang="en-GB" sz="2600" b="1" dirty="0"/>
              <a:t> </a:t>
            </a:r>
          </a:p>
          <a:p>
            <a:endParaRPr lang="en-GB" sz="2800" dirty="0"/>
          </a:p>
          <a:p>
            <a:r>
              <a:rPr lang="en-GB" sz="2800" dirty="0"/>
              <a:t>A relative pronoun is a pronoun that introduces a relative clause within a complex sentence.</a:t>
            </a:r>
          </a:p>
          <a:p>
            <a:endParaRPr lang="en-GB" sz="2800" dirty="0"/>
          </a:p>
          <a:p>
            <a:r>
              <a:rPr lang="en-GB" sz="2800" dirty="0"/>
              <a:t>Relative pronouns show a relationship between a noun and a clause. This clause provides describing information about the noun. You can also use relative pronouns to combine two sentences into one.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626121"/>
          </a:xfrm>
        </p:spPr>
        <p:txBody>
          <a:bodyPr>
            <a:normAutofit fontScale="70000" lnSpcReduction="20000"/>
          </a:bodyPr>
          <a:lstStyle/>
          <a:p>
            <a:r>
              <a:rPr lang="en-GB" b="1" dirty="0">
                <a:solidFill>
                  <a:srgbClr val="0070C0"/>
                </a:solidFill>
              </a:rPr>
              <a:t>Exercises</a:t>
            </a:r>
            <a:endParaRPr lang="fr-FR" b="1" dirty="0">
              <a:solidFill>
                <a:srgbClr val="0070C0"/>
              </a:solidFill>
            </a:endParaRPr>
          </a:p>
          <a:p>
            <a:r>
              <a:rPr lang="en-GB" dirty="0"/>
              <a:t>I am looking for someone __________ can stay at home while I go on vacation.</a:t>
            </a:r>
            <a:br>
              <a:rPr lang="en-GB" dirty="0"/>
            </a:br>
            <a:endParaRPr lang="fr-FR" dirty="0"/>
          </a:p>
          <a:p>
            <a:r>
              <a:rPr lang="en-GB" dirty="0"/>
              <a:t>The police need some details _____________ could help identify the robber of the bank.</a:t>
            </a:r>
            <a:br>
              <a:rPr lang="en-GB" dirty="0"/>
            </a:br>
            <a:endParaRPr lang="fr-FR" dirty="0"/>
          </a:p>
          <a:p>
            <a:r>
              <a:rPr lang="en-GB" dirty="0"/>
              <a:t>I read the book_____________ is on the table.</a:t>
            </a:r>
            <a:br>
              <a:rPr lang="en-GB" dirty="0"/>
            </a:br>
            <a:endParaRPr lang="fr-FR" dirty="0"/>
          </a:p>
          <a:p>
            <a:r>
              <a:rPr lang="en-GB" dirty="0"/>
              <a:t>Apple’s first CEO was Michael Scott,_____________ ran the company from 1977 to 1982.</a:t>
            </a:r>
            <a:br>
              <a:rPr lang="en-GB" dirty="0"/>
            </a:br>
            <a:endParaRPr lang="fr-FR" dirty="0"/>
          </a:p>
          <a:p>
            <a:r>
              <a:rPr lang="en-GB" dirty="0"/>
              <a:t>Professor </a:t>
            </a:r>
            <a:r>
              <a:rPr lang="en-GB" dirty="0" err="1"/>
              <a:t>Shirov</a:t>
            </a:r>
            <a:r>
              <a:rPr lang="en-GB" dirty="0"/>
              <a:t>_____________ seminal paper was published in 1996, is professor of economics.</a:t>
            </a:r>
            <a:br>
              <a:rPr lang="en-GB" dirty="0"/>
            </a:br>
            <a:endParaRPr lang="fr-FR" dirty="0"/>
          </a:p>
          <a:p>
            <a:r>
              <a:rPr lang="en-GB" dirty="0"/>
              <a:t>John Maynard Keynes</a:t>
            </a:r>
            <a:r>
              <a:rPr lang="fr-FR" dirty="0"/>
              <a:t> _____________ book </a:t>
            </a:r>
            <a:r>
              <a:rPr lang="fr-FR" dirty="0" err="1"/>
              <a:t>is</a:t>
            </a:r>
            <a:r>
              <a:rPr lang="fr-FR" dirty="0"/>
              <a:t> ‘</a:t>
            </a:r>
            <a:r>
              <a:rPr lang="fr-FR" b="1" dirty="0"/>
              <a:t>The General </a:t>
            </a:r>
            <a:r>
              <a:rPr lang="fr-FR" b="1" dirty="0" err="1"/>
              <a:t>Theory</a:t>
            </a:r>
            <a:r>
              <a:rPr lang="fr-FR" b="1" dirty="0"/>
              <a:t> of </a:t>
            </a:r>
            <a:r>
              <a:rPr lang="fr-FR" b="1" dirty="0" err="1"/>
              <a:t>Employment</a:t>
            </a:r>
            <a:r>
              <a:rPr lang="fr-FR" b="1" dirty="0"/>
              <a:t>, </a:t>
            </a:r>
            <a:r>
              <a:rPr lang="fr-FR" b="1" dirty="0" err="1"/>
              <a:t>Interest</a:t>
            </a:r>
            <a:r>
              <a:rPr lang="fr-FR" b="1" dirty="0"/>
              <a:t> and Money</a:t>
            </a:r>
            <a:r>
              <a:rPr lang="fr-FR" dirty="0"/>
              <a:t> in 1936’ </a:t>
            </a:r>
            <a:r>
              <a:rPr lang="fr-FR" dirty="0" err="1"/>
              <a:t>is</a:t>
            </a:r>
            <a:r>
              <a:rPr lang="fr-FR" dirty="0"/>
              <a:t> a British </a:t>
            </a:r>
            <a:r>
              <a:rPr lang="fr-FR" dirty="0" err="1"/>
              <a:t>economist</a:t>
            </a:r>
            <a:r>
              <a:rPr lang="fr-FR" dirty="0"/>
              <a:t>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 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 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 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مستند" ma:contentTypeID="0x0101007A9503CA463B454C9F8BB04C3FFB4DB4" ma:contentTypeVersion="10" ma:contentTypeDescription="إنشاء مستند جديد." ma:contentTypeScope="" ma:versionID="56c99ef9b352a4faa7f860b4bd5095f5">
  <xsd:schema xmlns:xsd="http://www.w3.org/2001/XMLSchema" xmlns:xs="http://www.w3.org/2001/XMLSchema" xmlns:p="http://schemas.microsoft.com/office/2006/metadata/properties" xmlns:ns2="a9e7c7cf-c555-43bf-a7cb-340292d7e58d" xmlns:ns3="7e6ebfa3-8f12-418a-a72c-b2cf02af819e" targetNamespace="http://schemas.microsoft.com/office/2006/metadata/properties" ma:root="true" ma:fieldsID="b22fcb1384bd858fbcd6e458e4b3f5e2" ns2:_="" ns3:_="">
    <xsd:import namespace="a9e7c7cf-c555-43bf-a7cb-340292d7e58d"/>
    <xsd:import namespace="7e6ebfa3-8f12-418a-a72c-b2cf02af819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e7c7cf-c555-43bf-a7cb-340292d7e5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e6ebfa3-8f12-418a-a72c-b2cf02af819e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تمت مشاركته مع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مشتركة مع تفاصيل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نوع المحتوى"/>
        <xsd:element ref="dc:title" minOccurs="0" maxOccurs="1" ma:index="4" ma:displayName="العنوان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79856C6-D605-4F9A-9486-0317062691C7}">
  <ds:schemaRefs>
    <ds:schemaRef ds:uri="http://schemas.microsoft.com/office/2006/metadata/contentType"/>
    <ds:schemaRef ds:uri="http://schemas.microsoft.com/office/2006/metadata/properties/metaAttributes"/>
    <ds:schemaRef ds:uri="http://www.w3.org/2000/xmlns/"/>
    <ds:schemaRef ds:uri="http://www.w3.org/2001/XMLSchema"/>
    <ds:schemaRef ds:uri="a9e7c7cf-c555-43bf-a7cb-340292d7e58d"/>
    <ds:schemaRef ds:uri="7e6ebfa3-8f12-418a-a72c-b2cf02af819e"/>
  </ds:schemaRefs>
</ds:datastoreItem>
</file>

<file path=customXml/itemProps2.xml><?xml version="1.0" encoding="utf-8"?>
<ds:datastoreItem xmlns:ds="http://schemas.openxmlformats.org/officeDocument/2006/customXml" ds:itemID="{8EF92C06-4244-494C-9DD9-56A649145582}">
  <ds:schemaRefs>
    <ds:schemaRef ds:uri="http://schemas.microsoft.com/office/2006/metadata/properties"/>
    <ds:schemaRef ds:uri="http://www.w3.org/2000/xmlns/"/>
  </ds:schemaRefs>
</ds:datastoreItem>
</file>

<file path=customXml/itemProps3.xml><?xml version="1.0" encoding="utf-8"?>
<ds:datastoreItem xmlns:ds="http://schemas.openxmlformats.org/officeDocument/2006/customXml" ds:itemID="{7989BE0A-7C5D-4266-9DA7-684862484D2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80</Words>
  <Application>Microsoft Office PowerPoint</Application>
  <PresentationFormat>Affichage à l'écran (4:3)</PresentationFormat>
  <Paragraphs>32</Paragraphs>
  <Slides>8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8</vt:i4>
      </vt:variant>
    </vt:vector>
  </HeadingPairs>
  <TitlesOfParts>
    <vt:vector size="9" baseType="lpstr">
      <vt:lpstr>Thème Office</vt:lpstr>
      <vt:lpstr>Relative pronouns. 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Relative pronouns.</dc:title>
  <dc:creator>ntic</dc:creator>
  <cp:lastModifiedBy>MIDOUN SOMIA</cp:lastModifiedBy>
  <cp:revision>15</cp:revision>
  <dcterms:created xsi:type="dcterms:W3CDTF">2021-02-19T13:17:53Z</dcterms:created>
  <dcterms:modified xsi:type="dcterms:W3CDTF">2021-05-23T22:26:48Z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0x0101007A9503CA463B454C9F8BB04C3FFB4DB4</vt:lpwstr>
  </property>
</Properties>
</file>