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3" r:id="rId4"/>
    <p:sldId id="274" r:id="rId5"/>
    <p:sldId id="297" r:id="rId6"/>
    <p:sldId id="259" r:id="rId7"/>
    <p:sldId id="260" r:id="rId8"/>
    <p:sldId id="269" r:id="rId9"/>
    <p:sldId id="270" r:id="rId10"/>
    <p:sldId id="271" r:id="rId11"/>
    <p:sldId id="268" r:id="rId12"/>
    <p:sldId id="262" r:id="rId13"/>
    <p:sldId id="266" r:id="rId14"/>
    <p:sldId id="267" r:id="rId15"/>
    <p:sldId id="275" r:id="rId16"/>
    <p:sldId id="276" r:id="rId17"/>
    <p:sldId id="277" r:id="rId18"/>
    <p:sldId id="278" r:id="rId19"/>
    <p:sldId id="298" r:id="rId20"/>
    <p:sldId id="279" r:id="rId21"/>
    <p:sldId id="299" r:id="rId22"/>
    <p:sldId id="280" r:id="rId23"/>
    <p:sldId id="300" r:id="rId24"/>
    <p:sldId id="281" r:id="rId25"/>
    <p:sldId id="301" r:id="rId26"/>
    <p:sldId id="282" r:id="rId27"/>
    <p:sldId id="302" r:id="rId28"/>
    <p:sldId id="283" r:id="rId29"/>
    <p:sldId id="303" r:id="rId30"/>
    <p:sldId id="304" r:id="rId31"/>
    <p:sldId id="284" r:id="rId32"/>
    <p:sldId id="285" r:id="rId33"/>
    <p:sldId id="286" r:id="rId34"/>
    <p:sldId id="287" r:id="rId35"/>
    <p:sldId id="288" r:id="rId36"/>
    <p:sldId id="289" r:id="rId37"/>
    <p:sldId id="290" r:id="rId38"/>
    <p:sldId id="292" r:id="rId39"/>
    <p:sldId id="293" r:id="rId40"/>
    <p:sldId id="294" r:id="rId41"/>
    <p:sldId id="296" r:id="rId42"/>
    <p:sldId id="291"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9624A5EE-FF18-40B8-B817-D24E0D6D6312}" type="datetimeFigureOut">
              <a:rPr lang="fr-FR" smtClean="0"/>
              <a:pPr/>
              <a:t>04/03/2019</a:t>
            </a:fld>
            <a:endParaRPr lang="fr-FR"/>
          </a:p>
        </p:txBody>
      </p:sp>
      <p:sp>
        <p:nvSpPr>
          <p:cNvPr id="17" name="Espace réservé du pied de page 16"/>
          <p:cNvSpPr>
            <a:spLocks noGrp="1"/>
          </p:cNvSpPr>
          <p:nvPr>
            <p:ph type="ftr" sz="quarter" idx="11"/>
          </p:nvPr>
        </p:nvSpPr>
        <p:spPr/>
        <p:txBody>
          <a:bodyPr/>
          <a:lstStyle>
            <a:extLst/>
          </a:lstStyle>
          <a:p>
            <a:endParaRPr lang="fr-FR"/>
          </a:p>
        </p:txBody>
      </p:sp>
      <p:sp>
        <p:nvSpPr>
          <p:cNvPr id="29" name="Espace réservé du numéro de diapositive 28"/>
          <p:cNvSpPr>
            <a:spLocks noGrp="1"/>
          </p:cNvSpPr>
          <p:nvPr>
            <p:ph type="sldNum" sz="quarter" idx="12"/>
          </p:nvPr>
        </p:nvSpPr>
        <p:spPr/>
        <p:txBody>
          <a:bodyPr/>
          <a:lstStyle>
            <a:extLst/>
          </a:lstStyle>
          <a:p>
            <a:fld id="{9CB623FC-6B34-4E65-BA68-AF1691BD4487}" type="slidenum">
              <a:rPr lang="fr-FR" smtClean="0"/>
              <a:pPr/>
              <a:t>‹N°›</a:t>
            </a:fld>
            <a:endParaRPr lang="fr-F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624A5EE-FF18-40B8-B817-D24E0D6D6312}" type="datetimeFigureOut">
              <a:rPr lang="fr-FR" smtClean="0"/>
              <a:pPr/>
              <a:t>04/03/2019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CB623FC-6B34-4E65-BA68-AF1691BD448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624A5EE-FF18-40B8-B817-D24E0D6D6312}" type="datetimeFigureOut">
              <a:rPr lang="fr-FR" smtClean="0"/>
              <a:pPr/>
              <a:t>04/03/2019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CB623FC-6B34-4E65-BA68-AF1691BD448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624A5EE-FF18-40B8-B817-D24E0D6D6312}" type="datetimeFigureOut">
              <a:rPr lang="fr-FR" smtClean="0"/>
              <a:pPr/>
              <a:t>04/03/2019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CB623FC-6B34-4E65-BA68-AF1691BD448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9624A5EE-FF18-40B8-B817-D24E0D6D6312}" type="datetimeFigureOut">
              <a:rPr lang="fr-FR" smtClean="0"/>
              <a:pPr/>
              <a:t>04/03/2019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CB623FC-6B34-4E65-BA68-AF1691BD4487}" type="slidenum">
              <a:rPr lang="fr-FR" smtClean="0"/>
              <a:pPr/>
              <a:t>‹N°›</a:t>
            </a:fld>
            <a:endParaRPr lang="fr-F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624A5EE-FF18-40B8-B817-D24E0D6D6312}" type="datetimeFigureOut">
              <a:rPr lang="fr-FR" smtClean="0"/>
              <a:pPr/>
              <a:t>04/03/2019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CB623FC-6B34-4E65-BA68-AF1691BD448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9624A5EE-FF18-40B8-B817-D24E0D6D6312}" type="datetimeFigureOut">
              <a:rPr lang="fr-FR" smtClean="0"/>
              <a:pPr/>
              <a:t>04/03/2019</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9CB623FC-6B34-4E65-BA68-AF1691BD4487}" type="slidenum">
              <a:rPr lang="fr-FR" smtClean="0"/>
              <a:pPr/>
              <a:t>‹N°›</a:t>
            </a:fld>
            <a:endParaRPr lang="fr-F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9624A5EE-FF18-40B8-B817-D24E0D6D6312}" type="datetimeFigureOut">
              <a:rPr lang="fr-FR" smtClean="0"/>
              <a:pPr/>
              <a:t>04/03/2019</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9CB623FC-6B34-4E65-BA68-AF1691BD448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9624A5EE-FF18-40B8-B817-D24E0D6D6312}" type="datetimeFigureOut">
              <a:rPr lang="fr-FR" smtClean="0"/>
              <a:pPr/>
              <a:t>04/03/2019</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9CB623FC-6B34-4E65-BA68-AF1691BD448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624A5EE-FF18-40B8-B817-D24E0D6D6312}" type="datetimeFigureOut">
              <a:rPr lang="fr-FR" smtClean="0"/>
              <a:pPr/>
              <a:t>04/03/2019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CB623FC-6B34-4E65-BA68-AF1691BD448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9624A5EE-FF18-40B8-B817-D24E0D6D6312}" type="datetimeFigureOut">
              <a:rPr lang="fr-FR" smtClean="0"/>
              <a:pPr/>
              <a:t>04/03/2019</a:t>
            </a:fld>
            <a:endParaRPr lang="fr-FR"/>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9CB623FC-6B34-4E65-BA68-AF1691BD448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624A5EE-FF18-40B8-B817-D24E0D6D6312}" type="datetimeFigureOut">
              <a:rPr lang="fr-FR" smtClean="0"/>
              <a:pPr/>
              <a:t>04/03/2019</a:t>
            </a:fld>
            <a:endParaRPr lang="fr-FR"/>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CB623FC-6B34-4E65-BA68-AF1691BD4487}"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NOTION DE L’OCCUPATION</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285852" y="885825"/>
            <a:ext cx="6786610" cy="50863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ABRI</a:t>
            </a:r>
            <a:endParaRPr lang="fr-FR" dirty="0"/>
          </a:p>
        </p:txBody>
      </p:sp>
      <p:sp>
        <p:nvSpPr>
          <p:cNvPr id="3" name="Espace réservé du contenu 2"/>
          <p:cNvSpPr>
            <a:spLocks noGrp="1"/>
          </p:cNvSpPr>
          <p:nvPr>
            <p:ph idx="1"/>
          </p:nvPr>
        </p:nvSpPr>
        <p:spPr/>
        <p:txBody>
          <a:bodyPr/>
          <a:lstStyle/>
          <a:p>
            <a:pPr algn="ctr">
              <a:buNone/>
            </a:pPr>
            <a:r>
              <a:rPr lang="fr-FR" dirty="0" smtClean="0"/>
              <a:t>Dans un premier temps, chacun édifie sa maison avec des matériaux naturels. Puis la construction fait l’objet d’entraide. Plus tard, la maison est l’affaire de spécialistes pour tout ou partie, sous la direction du futur occupant. Le dernier stade est de fabriquer des maisons en série et de les livrer à des occupants qui devront s’habituer à ce cadre bâti, conçu par d’autres.</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512064"/>
            <a:ext cx="8929718" cy="914400"/>
          </a:xfrm>
        </p:spPr>
        <p:txBody>
          <a:bodyPr/>
          <a:lstStyle/>
          <a:p>
            <a:pPr algn="ctr"/>
            <a:r>
              <a:rPr lang="fr-FR" sz="3600" dirty="0" smtClean="0"/>
              <a:t>Raisons pour lesquelles il existe différents types d’habitation</a:t>
            </a:r>
            <a:endParaRPr lang="fr-FR" sz="3600" dirty="0"/>
          </a:p>
        </p:txBody>
      </p:sp>
      <p:sp>
        <p:nvSpPr>
          <p:cNvPr id="3" name="Espace réservé du contenu 2"/>
          <p:cNvSpPr>
            <a:spLocks noGrp="1"/>
          </p:cNvSpPr>
          <p:nvPr>
            <p:ph idx="1"/>
          </p:nvPr>
        </p:nvSpPr>
        <p:spPr/>
        <p:txBody>
          <a:bodyPr>
            <a:normAutofit/>
          </a:bodyPr>
          <a:lstStyle/>
          <a:p>
            <a:pPr algn="ctr">
              <a:buNone/>
            </a:pPr>
            <a:r>
              <a:rPr lang="fr-FR" dirty="0" smtClean="0"/>
              <a:t>Enquête </a:t>
            </a:r>
            <a:r>
              <a:rPr lang="fr-FR" dirty="0" smtClean="0"/>
              <a:t>sur les différents types de maison </a:t>
            </a:r>
            <a:r>
              <a:rPr lang="fr-FR" dirty="0" smtClean="0"/>
              <a:t>nous ont  </a:t>
            </a:r>
            <a:r>
              <a:rPr lang="fr-FR" dirty="0" smtClean="0"/>
              <a:t>montré que le style, la forme et la taille d’une maison et les </a:t>
            </a:r>
            <a:r>
              <a:rPr lang="fr-FR" dirty="0" smtClean="0"/>
              <a:t>matériaux dont </a:t>
            </a:r>
            <a:r>
              <a:rPr lang="fr-FR" dirty="0" smtClean="0"/>
              <a:t>elle est construite varient en fonction </a:t>
            </a:r>
            <a:r>
              <a:rPr lang="fr-FR" dirty="0" smtClean="0"/>
              <a:t>:</a:t>
            </a:r>
          </a:p>
          <a:p>
            <a:pPr algn="ctr"/>
            <a:r>
              <a:rPr lang="fr-FR" dirty="0" smtClean="0"/>
              <a:t>Des </a:t>
            </a:r>
            <a:r>
              <a:rPr lang="fr-FR" dirty="0" smtClean="0"/>
              <a:t>matériaux de construction que l’on trouve dans le </a:t>
            </a:r>
            <a:r>
              <a:rPr lang="fr-FR" dirty="0" smtClean="0"/>
              <a:t>milieu du </a:t>
            </a:r>
            <a:r>
              <a:rPr lang="fr-FR" dirty="0" smtClean="0"/>
              <a:t>climat de la </a:t>
            </a:r>
            <a:r>
              <a:rPr lang="fr-FR" dirty="0" smtClean="0"/>
              <a:t>région</a:t>
            </a:r>
          </a:p>
          <a:p>
            <a:pPr algn="ctr"/>
            <a:r>
              <a:rPr lang="fr-FR" dirty="0" smtClean="0"/>
              <a:t>Des </a:t>
            </a:r>
            <a:r>
              <a:rPr lang="fr-FR" dirty="0" smtClean="0"/>
              <a:t>coutumes et des traditions </a:t>
            </a:r>
            <a:r>
              <a:rPr lang="fr-FR" dirty="0" smtClean="0"/>
              <a:t>locales de </a:t>
            </a:r>
            <a:r>
              <a:rPr lang="fr-FR" dirty="0" smtClean="0"/>
              <a:t>l’espace disponible pour la construction de </a:t>
            </a:r>
            <a:r>
              <a:rPr lang="fr-FR" dirty="0" smtClean="0"/>
              <a:t>maisons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lili\Desktop\ob_d88392_cabane-gardie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Abri et Bulle</a:t>
            </a:r>
            <a:endParaRPr lang="fr-FR" dirty="0"/>
          </a:p>
        </p:txBody>
      </p:sp>
      <p:sp>
        <p:nvSpPr>
          <p:cNvPr id="3" name="Espace réservé du contenu 2"/>
          <p:cNvSpPr>
            <a:spLocks noGrp="1"/>
          </p:cNvSpPr>
          <p:nvPr>
            <p:ph idx="1"/>
          </p:nvPr>
        </p:nvSpPr>
        <p:spPr/>
        <p:txBody>
          <a:bodyPr/>
          <a:lstStyle/>
          <a:p>
            <a:pPr algn="ctr">
              <a:buNone/>
            </a:pPr>
            <a:r>
              <a:rPr lang="fr-FR" dirty="0" smtClean="0"/>
              <a:t>Le sentiment de protection est favorable à notre Bulle.</a:t>
            </a:r>
          </a:p>
          <a:p>
            <a:pPr algn="ctr">
              <a:buNone/>
            </a:pPr>
            <a:r>
              <a:rPr lang="fr-FR" dirty="0" smtClean="0"/>
              <a:t>Sous l’abri : espace positif</a:t>
            </a:r>
          </a:p>
          <a:p>
            <a:pPr algn="ctr">
              <a:buNone/>
            </a:pPr>
            <a:r>
              <a:rPr lang="fr-FR" dirty="0" smtClean="0"/>
              <a:t>En dehors : espace négatif</a:t>
            </a:r>
          </a:p>
          <a:p>
            <a:pPr algn="ctr">
              <a:buNone/>
            </a:pPr>
            <a:r>
              <a:rPr lang="fr-FR" dirty="0" smtClean="0"/>
              <a:t>Dans l’ensemble des habitats naturels visent essentiellement à une concrétisation de la bulle ou une série de Bulles ( formes circulaires, ovales, en poire, en haricot…)</a:t>
            </a:r>
          </a:p>
          <a:p>
            <a:pPr algn="ctr">
              <a:buNone/>
            </a:pPr>
            <a:r>
              <a:rPr lang="fr-FR" dirty="0" smtClean="0"/>
              <a:t>( Jean COUSIN )</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ili\Desktop\800px-Celtic-roundhouse-199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Appropriation</a:t>
            </a:r>
            <a:endParaRPr lang="fr-FR" dirty="0"/>
          </a:p>
        </p:txBody>
      </p:sp>
      <p:sp>
        <p:nvSpPr>
          <p:cNvPr id="3" name="Espace réservé du contenu 2"/>
          <p:cNvSpPr>
            <a:spLocks noGrp="1"/>
          </p:cNvSpPr>
          <p:nvPr>
            <p:ph idx="1"/>
          </p:nvPr>
        </p:nvSpPr>
        <p:spPr/>
        <p:txBody>
          <a:bodyPr>
            <a:normAutofit lnSpcReduction="10000"/>
          </a:bodyPr>
          <a:lstStyle/>
          <a:p>
            <a:pPr algn="ctr">
              <a:buNone/>
            </a:pPr>
            <a:r>
              <a:rPr lang="fr-FR" dirty="0" smtClean="0"/>
              <a:t>Il est essentiel pour l’homme de prendre possession de l’espace, à vrai dire c’est de le maitriser.</a:t>
            </a:r>
          </a:p>
          <a:p>
            <a:pPr algn="ctr">
              <a:buNone/>
            </a:pPr>
            <a:r>
              <a:rPr lang="fr-FR" dirty="0" smtClean="0"/>
              <a:t>Les lieux de l’espace chez l’homme s’inscrivent autour de lui la portée variable de ses visées ou de de ses gestes. </a:t>
            </a:r>
          </a:p>
          <a:p>
            <a:pPr algn="ctr">
              <a:buNone/>
            </a:pPr>
            <a:r>
              <a:rPr lang="fr-FR" dirty="0" smtClean="0"/>
              <a:t>En réalité, cette relation entre le moi et l’entourage est perçue comme un processus de dilatation de notre être au monde extérieure   </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ili\Desktop\00___images_phocagallery_Design_d-espace_amenagements_Clos_Lawson_Projet_Architecture_interieur_design_contemporain_83_var_hyeres-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512064"/>
            <a:ext cx="8643998" cy="914400"/>
          </a:xfrm>
        </p:spPr>
        <p:txBody>
          <a:bodyPr/>
          <a:lstStyle/>
          <a:p>
            <a:r>
              <a:rPr lang="fr-FR" sz="3200" dirty="0" smtClean="0"/>
              <a:t>Appropriation : notions et précisions</a:t>
            </a:r>
            <a:endParaRPr lang="fr-FR" sz="3200" dirty="0"/>
          </a:p>
        </p:txBody>
      </p:sp>
      <p:sp>
        <p:nvSpPr>
          <p:cNvPr id="3" name="Espace réservé du contenu 2"/>
          <p:cNvSpPr>
            <a:spLocks noGrp="1"/>
          </p:cNvSpPr>
          <p:nvPr>
            <p:ph idx="1"/>
          </p:nvPr>
        </p:nvSpPr>
        <p:spPr/>
        <p:txBody>
          <a:bodyPr>
            <a:normAutofit/>
          </a:bodyPr>
          <a:lstStyle/>
          <a:p>
            <a:pPr algn="ctr">
              <a:buNone/>
            </a:pPr>
            <a:r>
              <a:rPr lang="fr-FR" dirty="0" smtClean="0"/>
              <a:t>La notion d’appropriation véhicule deux idées dominantes. </a:t>
            </a:r>
            <a:endParaRPr lang="fr-FR" dirty="0" smtClean="0"/>
          </a:p>
          <a:p>
            <a:pPr algn="ctr">
              <a:buNone/>
            </a:pPr>
            <a:r>
              <a:rPr lang="fr-FR" dirty="0" smtClean="0"/>
              <a:t>D’une </a:t>
            </a:r>
            <a:r>
              <a:rPr lang="fr-FR" dirty="0" smtClean="0"/>
              <a:t>part, celle d’adaptation de quelque chose à un usage défini ou à une destination précise; </a:t>
            </a:r>
            <a:r>
              <a:rPr lang="fr-FR" dirty="0" smtClean="0"/>
              <a:t> c’est-à-dire </a:t>
            </a:r>
            <a:r>
              <a:rPr lang="fr-FR" dirty="0" smtClean="0"/>
              <a:t>de l’adapter à soi et, ainsi, de transformer cette chose en un support de l’expression de soi. </a:t>
            </a:r>
          </a:p>
          <a:p>
            <a:pPr algn="ctr">
              <a:buNone/>
            </a:pPr>
            <a:r>
              <a:rPr lang="fr-FR" sz="2800" i="1" dirty="0" smtClean="0"/>
              <a:t>( PERLA SERFATY-GARZON )</a:t>
            </a:r>
            <a:endParaRPr lang="fr-FR" sz="28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lili\Desktop\COMBA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Besoin de s’abriter</a:t>
            </a:r>
            <a:endParaRPr lang="fr-FR" dirty="0"/>
          </a:p>
        </p:txBody>
      </p:sp>
      <p:sp>
        <p:nvSpPr>
          <p:cNvPr id="3" name="Espace réservé du contenu 2"/>
          <p:cNvSpPr>
            <a:spLocks noGrp="1"/>
          </p:cNvSpPr>
          <p:nvPr>
            <p:ph idx="1"/>
          </p:nvPr>
        </p:nvSpPr>
        <p:spPr/>
        <p:txBody>
          <a:bodyPr>
            <a:normAutofit fontScale="92500"/>
          </a:bodyPr>
          <a:lstStyle/>
          <a:p>
            <a:pPr algn="ctr"/>
            <a:r>
              <a:rPr lang="fr-FR" dirty="0" smtClean="0"/>
              <a:t>tout comme l’oxygène, l’eau et la nourriture, s’abriter constitue un des besoins essentiels de l’homme. La raison principale qui nous pousse à construire </a:t>
            </a:r>
            <a:r>
              <a:rPr lang="fr-FR" dirty="0" smtClean="0"/>
              <a:t>une </a:t>
            </a:r>
            <a:r>
              <a:rPr lang="fr-FR" dirty="0" smtClean="0"/>
              <a:t>maison est de nous abriter du soleil, de la pluie et du vent, et de nous protéger de choses comme les bêtes sauvages et les insectes.    Dans un logis, une famille peut être réunie et se sentir en sécurité. Les premiers hommes avaient besoin d’un abri pour satisfaire leur besoin de sommeil. </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8662" y="1500174"/>
            <a:ext cx="7772400" cy="3502828"/>
          </a:xfrm>
        </p:spPr>
        <p:txBody>
          <a:bodyPr/>
          <a:lstStyle/>
          <a:p>
            <a:pPr algn="ctr"/>
            <a:r>
              <a:rPr lang="fr-FR" dirty="0" smtClean="0"/>
              <a:t>d’autre part, celle, qui découle de la première, d’action visant à rendre propre quelque chose.</a:t>
            </a:r>
          </a:p>
          <a:p>
            <a:pPr algn="ctr"/>
            <a:r>
              <a:rPr lang="fr-FR" dirty="0" smtClean="0"/>
              <a:t>C’est-à-dire l’intervention judicieuse d’un sujet sur ce dernier. La propriété est ici d’ordre moral, psychologique et affectif. Indépendante de la propriété juridique</a:t>
            </a:r>
            <a:endParaRPr lang="fr-FR" dirty="0"/>
          </a:p>
        </p:txBody>
      </p:sp>
      <p:sp>
        <p:nvSpPr>
          <p:cNvPr id="4" name="Titre 1"/>
          <p:cNvSpPr>
            <a:spLocks noGrp="1"/>
          </p:cNvSpPr>
          <p:nvPr>
            <p:ph type="title"/>
          </p:nvPr>
        </p:nvSpPr>
        <p:spPr>
          <a:xfrm>
            <a:off x="285720" y="512064"/>
            <a:ext cx="8643998" cy="914400"/>
          </a:xfrm>
        </p:spPr>
        <p:txBody>
          <a:bodyPr/>
          <a:lstStyle/>
          <a:p>
            <a:r>
              <a:rPr lang="fr-FR" sz="3200" dirty="0" smtClean="0"/>
              <a:t>Appropriation : notions et précisions</a:t>
            </a:r>
            <a:endParaRPr lang="fr-FR" sz="3200" dirty="0"/>
          </a:p>
        </p:txBody>
      </p:sp>
      <p:pic>
        <p:nvPicPr>
          <p:cNvPr id="9218" name="Picture 2" descr="C:\Users\alili\Desktop\Tour-d-echelle_large.jpg"/>
          <p:cNvPicPr>
            <a:picLocks noChangeAspect="1" noChangeArrowheads="1"/>
          </p:cNvPicPr>
          <p:nvPr/>
        </p:nvPicPr>
        <p:blipFill>
          <a:blip r:embed="rId2"/>
          <a:srcRect/>
          <a:stretch>
            <a:fillRect/>
          </a:stretch>
        </p:blipFill>
        <p:spPr bwMode="auto">
          <a:xfrm>
            <a:off x="3000364" y="4843486"/>
            <a:ext cx="3429000" cy="19431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lili\Desktop\achat-maison-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12064"/>
            <a:ext cx="8686800" cy="914400"/>
          </a:xfrm>
        </p:spPr>
        <p:txBody>
          <a:bodyPr/>
          <a:lstStyle/>
          <a:p>
            <a:r>
              <a:rPr lang="fr-FR" dirty="0" smtClean="0"/>
              <a:t>Appropriation et territorialité</a:t>
            </a:r>
            <a:endParaRPr lang="fr-FR" dirty="0"/>
          </a:p>
        </p:txBody>
      </p:sp>
      <p:sp>
        <p:nvSpPr>
          <p:cNvPr id="3" name="Espace réservé du contenu 2"/>
          <p:cNvSpPr>
            <a:spLocks noGrp="1"/>
          </p:cNvSpPr>
          <p:nvPr>
            <p:ph idx="1"/>
          </p:nvPr>
        </p:nvSpPr>
        <p:spPr/>
        <p:txBody>
          <a:bodyPr/>
          <a:lstStyle/>
          <a:p>
            <a:r>
              <a:rPr lang="fr-FR" dirty="0" smtClean="0"/>
              <a:t>La territorialité évoque un comportement visant à constituer une zone contrôlée par un individu ou un groupe. Ce contrôle s’accompagne d’un marquage territorial, en particulier par des objets personnels – évoquant ainsi une identification psychologique de l’individu à son territoire</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lili\Desktop\Territoire-et-population.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512064"/>
            <a:ext cx="8929718" cy="914400"/>
          </a:xfrm>
        </p:spPr>
        <p:txBody>
          <a:bodyPr/>
          <a:lstStyle/>
          <a:p>
            <a:r>
              <a:rPr lang="fr-FR" sz="3600" dirty="0" smtClean="0"/>
              <a:t>Appropriation et le privé (</a:t>
            </a:r>
            <a:r>
              <a:rPr lang="fr-FR" sz="3600" dirty="0" err="1" smtClean="0"/>
              <a:t>privacy</a:t>
            </a:r>
            <a:r>
              <a:rPr lang="fr-FR" sz="3600" dirty="0" smtClean="0"/>
              <a:t>)</a:t>
            </a:r>
            <a:endParaRPr lang="fr-FR" sz="3600" dirty="0"/>
          </a:p>
        </p:txBody>
      </p:sp>
      <p:sp>
        <p:nvSpPr>
          <p:cNvPr id="3" name="Espace réservé du contenu 2"/>
          <p:cNvSpPr>
            <a:spLocks noGrp="1"/>
          </p:cNvSpPr>
          <p:nvPr>
            <p:ph idx="1"/>
          </p:nvPr>
        </p:nvSpPr>
        <p:spPr/>
        <p:txBody>
          <a:bodyPr/>
          <a:lstStyle/>
          <a:p>
            <a:r>
              <a:rPr lang="fr-FR" dirty="0" smtClean="0"/>
              <a:t>Le privé décrit les processus de régulation de l’intimité, c’est-à-dire celle des interactions entre l’individu (le moi) et le monde (le non-moi). Il recouvre des comportements tels que la liberté de s’isoler des autres, le degré de disponibilité à autrui, le choix du type de stimulations externes acceptées ou rejetées par la personne</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lili\Desktop\6d908842-e0a8-401b-8350-25604ac25ad6.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12064"/>
            <a:ext cx="8501122" cy="914400"/>
          </a:xfrm>
        </p:spPr>
        <p:txBody>
          <a:bodyPr/>
          <a:lstStyle/>
          <a:p>
            <a:r>
              <a:rPr lang="fr-FR" sz="3200" dirty="0" smtClean="0"/>
              <a:t>Appropriation et l’espace défendable</a:t>
            </a:r>
            <a:endParaRPr lang="fr-FR" sz="3200" dirty="0"/>
          </a:p>
        </p:txBody>
      </p:sp>
      <p:sp>
        <p:nvSpPr>
          <p:cNvPr id="3" name="Espace réservé du contenu 2"/>
          <p:cNvSpPr>
            <a:spLocks noGrp="1"/>
          </p:cNvSpPr>
          <p:nvPr>
            <p:ph idx="1"/>
          </p:nvPr>
        </p:nvSpPr>
        <p:spPr>
          <a:xfrm>
            <a:off x="914400" y="1357298"/>
            <a:ext cx="7772400" cy="4998262"/>
          </a:xfrm>
        </p:spPr>
        <p:txBody>
          <a:bodyPr/>
          <a:lstStyle/>
          <a:p>
            <a:r>
              <a:rPr lang="fr-FR" dirty="0" smtClean="0"/>
              <a:t>Ce concept se réfère, quant à lui, à la prévention du crime par l’aménagement urbain et, plus précisément, par la possession par une collectivité de ses espaces de vie commune, la possession étant entendue dans le sens psychologique du terme, c’est-à-dire le fait que tous les habitants se sentent concernés par leur entretien, leur protection et leur usage.</a:t>
            </a: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lili\Desktop\mimouni.jpg"/>
          <p:cNvPicPr>
            <a:picLocks noChangeAspect="1" noChangeArrowheads="1"/>
          </p:cNvPicPr>
          <p:nvPr/>
        </p:nvPicPr>
        <p:blipFill>
          <a:blip r:embed="rId2"/>
          <a:srcRect/>
          <a:stretch>
            <a:fillRect/>
          </a:stretch>
        </p:blipFill>
        <p:spPr bwMode="auto">
          <a:xfrm>
            <a:off x="357158" y="0"/>
            <a:ext cx="8786842"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Appropriation et habitat</a:t>
            </a:r>
            <a:endParaRPr lang="fr-FR" dirty="0"/>
          </a:p>
        </p:txBody>
      </p:sp>
      <p:sp>
        <p:nvSpPr>
          <p:cNvPr id="3" name="Espace réservé du contenu 2"/>
          <p:cNvSpPr>
            <a:spLocks noGrp="1"/>
          </p:cNvSpPr>
          <p:nvPr>
            <p:ph idx="1"/>
          </p:nvPr>
        </p:nvSpPr>
        <p:spPr/>
        <p:txBody>
          <a:bodyPr/>
          <a:lstStyle/>
          <a:p>
            <a:r>
              <a:rPr lang="fr-FR" dirty="0" smtClean="0"/>
              <a:t>L’appropriation de l’habitat est l’ensemble des pratiques et, en particulier, des marquages qui lui confèrent les qualités d’un lieu perso</a:t>
            </a:r>
          </a:p>
          <a:p>
            <a:r>
              <a:rPr lang="fr-FR" dirty="0" smtClean="0"/>
              <a:t>D’une part, le marquage, par la disposition des objets ou les interventions sur l’espace habité, est l’aspect matériel le plus important de l’appropriation. </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alili\Desktop\efe-9.png"/>
          <p:cNvPicPr>
            <a:picLocks noChangeAspect="1" noChangeArrowheads="1"/>
          </p:cNvPicPr>
          <p:nvPr/>
        </p:nvPicPr>
        <p:blipFill>
          <a:blip r:embed="rId2"/>
          <a:srcRect/>
          <a:stretch>
            <a:fillRect/>
          </a:stretch>
        </p:blipFill>
        <p:spPr bwMode="auto">
          <a:xfrm>
            <a:off x="428596" y="714356"/>
            <a:ext cx="8715404" cy="55007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Besoin de s’abriter</a:t>
            </a:r>
            <a:endParaRPr lang="fr-FR" dirty="0"/>
          </a:p>
        </p:txBody>
      </p:sp>
      <p:sp>
        <p:nvSpPr>
          <p:cNvPr id="3" name="Espace réservé du contenu 2"/>
          <p:cNvSpPr>
            <a:spLocks noGrp="1"/>
          </p:cNvSpPr>
          <p:nvPr>
            <p:ph idx="1"/>
          </p:nvPr>
        </p:nvSpPr>
        <p:spPr/>
        <p:txBody>
          <a:bodyPr>
            <a:normAutofit fontScale="92500"/>
          </a:bodyPr>
          <a:lstStyle/>
          <a:p>
            <a:pPr algn="ctr"/>
            <a:r>
              <a:rPr lang="fr-FR" dirty="0" smtClean="0"/>
              <a:t>Dans la plupart des cas, il s’agissait de grottes, ou tout simplement d’abris dans les arbres. Peu à peu, un abri s’est transformé en un habitation pour toute une famille et on est arrivé à l’idée de diviser l’habitation en plusieurs pièces, ayant des utilisations différentes, comme par exemple, pour manger, pour dormir, pour entreposer des choses. Puis les gens se sont mis  à décorer leurs abris. Ces changements dans l’habitation se sont effectués très progressivement. </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lili\Desktop\appartement-contemporain_5955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Appropriation et habitat</a:t>
            </a:r>
            <a:endParaRPr lang="fr-FR" dirty="0"/>
          </a:p>
        </p:txBody>
      </p:sp>
      <p:sp>
        <p:nvSpPr>
          <p:cNvPr id="3" name="Espace réservé du contenu 2"/>
          <p:cNvSpPr>
            <a:spLocks noGrp="1"/>
          </p:cNvSpPr>
          <p:nvPr>
            <p:ph idx="1"/>
          </p:nvPr>
        </p:nvSpPr>
        <p:spPr/>
        <p:txBody>
          <a:bodyPr/>
          <a:lstStyle/>
          <a:p>
            <a:r>
              <a:rPr lang="fr-FR" dirty="0" smtClean="0"/>
              <a:t>D’autre part, ces qualités de lieu personnel ne sauraient exister sans l’existence d’un «nous» qui en cautionne la légitimité, sans les valeurs qui leur sont attachées, c’est-à-dire sans l’existence d’un «modèle culturel» qui en inspire et fonde l’organisation.</a:t>
            </a: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Appropriation et habitat</a:t>
            </a:r>
            <a:endParaRPr lang="fr-FR" dirty="0"/>
          </a:p>
        </p:txBody>
      </p:sp>
      <p:sp>
        <p:nvSpPr>
          <p:cNvPr id="3" name="Espace réservé du contenu 2"/>
          <p:cNvSpPr>
            <a:spLocks noGrp="1"/>
          </p:cNvSpPr>
          <p:nvPr>
            <p:ph idx="1"/>
          </p:nvPr>
        </p:nvSpPr>
        <p:spPr/>
        <p:txBody>
          <a:bodyPr>
            <a:normAutofit fontScale="85000" lnSpcReduction="10000"/>
          </a:bodyPr>
          <a:lstStyle/>
          <a:p>
            <a:pPr algn="ctr"/>
            <a:r>
              <a:rPr lang="fr-FR" dirty="0" smtClean="0"/>
              <a:t> l’appropriation conserve son contenu matérialiste, elle est opposée à la « domination » (destructrice) de la nature. Elle donne un contenu à « l’habiter » , en tant qu’adaptation de son espace par le groupe familial, Elle s’élargit à la ville comme « œuvre » qui doit être réappropriée collectivement. Lefebvre dénonce tout ce qui aliène, dépossède les habitants de leur espace - éviction des classes populaires vers la périphérie, urbanisme autoritaire, privatisation de l’espace par les forces capitalistes... - </a:t>
            </a:r>
            <a:r>
              <a:rPr lang="fr-FR" smtClean="0"/>
              <a:t>et </a:t>
            </a:r>
            <a:r>
              <a:rPr lang="fr-FR" smtClean="0"/>
              <a:t>revendique (</a:t>
            </a:r>
            <a:r>
              <a:rPr lang="fr-FR" i="1" smtClean="0"/>
              <a:t>le </a:t>
            </a:r>
            <a:r>
              <a:rPr lang="fr-FR" i="1" dirty="0" smtClean="0"/>
              <a:t>droit à la ville</a:t>
            </a:r>
            <a:r>
              <a:rPr lang="fr-FR" dirty="0" smtClean="0"/>
              <a:t> )</a:t>
            </a:r>
          </a:p>
          <a:p>
            <a:pPr algn="ctr">
              <a:buNone/>
            </a:pPr>
            <a:r>
              <a:rPr lang="fr-FR" dirty="0" smtClean="0"/>
              <a:t>( Henri Lefebvre,« </a:t>
            </a:r>
            <a:r>
              <a:rPr lang="fr-FR" i="1" dirty="0" smtClean="0"/>
              <a:t>La production de l’espace</a:t>
            </a:r>
            <a:r>
              <a:rPr lang="fr-FR" dirty="0" smtClean="0"/>
              <a:t> » (1974))</a:t>
            </a: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Espace personnel</a:t>
            </a:r>
            <a:endParaRPr lang="fr-FR" dirty="0"/>
          </a:p>
        </p:txBody>
      </p:sp>
      <p:sp>
        <p:nvSpPr>
          <p:cNvPr id="3" name="Espace réservé du contenu 2"/>
          <p:cNvSpPr>
            <a:spLocks noGrp="1"/>
          </p:cNvSpPr>
          <p:nvPr>
            <p:ph idx="1"/>
          </p:nvPr>
        </p:nvSpPr>
        <p:spPr/>
        <p:txBody>
          <a:bodyPr>
            <a:normAutofit lnSpcReduction="10000"/>
          </a:bodyPr>
          <a:lstStyle/>
          <a:p>
            <a:pPr algn="ctr"/>
            <a:r>
              <a:rPr lang="fr-FR" dirty="0" smtClean="0"/>
              <a:t>Avoir une </a:t>
            </a:r>
            <a:r>
              <a:rPr lang="fr-FR" dirty="0" smtClean="0"/>
              <a:t>conscience développée de son corps permet à l’homme d’avoir une meilleure </a:t>
            </a:r>
            <a:r>
              <a:rPr lang="fr-FR" dirty="0" smtClean="0"/>
              <a:t>compréhension de </a:t>
            </a:r>
            <a:r>
              <a:rPr lang="fr-FR" dirty="0" smtClean="0"/>
              <a:t>l’espace avec lequel il est en interaction, en ce sens qu’il lui est possible de se visualiser </a:t>
            </a:r>
            <a:r>
              <a:rPr lang="fr-FR" dirty="0" smtClean="0"/>
              <a:t>dans un </a:t>
            </a:r>
            <a:r>
              <a:rPr lang="fr-FR" dirty="0" smtClean="0"/>
              <a:t>parcours avant même de prendre part concrètement à l’environnement</a:t>
            </a:r>
            <a:r>
              <a:rPr lang="fr-FR" dirty="0" smtClean="0"/>
              <a:t>.</a:t>
            </a:r>
          </a:p>
          <a:p>
            <a:pPr algn="ctr"/>
            <a:r>
              <a:rPr lang="fr-FR" dirty="0" smtClean="0"/>
              <a:t>Les </a:t>
            </a:r>
            <a:r>
              <a:rPr lang="fr-FR" dirty="0" smtClean="0"/>
              <a:t>premiers rapports </a:t>
            </a:r>
            <a:r>
              <a:rPr lang="fr-FR" dirty="0" smtClean="0"/>
              <a:t>avec l’espace peuvent ainsi se faire à une distance variable, selon le contexte qui </a:t>
            </a:r>
            <a:r>
              <a:rPr lang="fr-FR" dirty="0" smtClean="0"/>
              <a:t>se présente </a:t>
            </a:r>
            <a:r>
              <a:rPr lang="fr-FR" dirty="0" smtClean="0"/>
              <a:t>à l’utilisateur.</a:t>
            </a: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Espace personnel</a:t>
            </a:r>
            <a:endParaRPr lang="fr-FR" dirty="0"/>
          </a:p>
        </p:txBody>
      </p:sp>
      <p:sp>
        <p:nvSpPr>
          <p:cNvPr id="3" name="Espace réservé du contenu 2"/>
          <p:cNvSpPr>
            <a:spLocks noGrp="1"/>
          </p:cNvSpPr>
          <p:nvPr>
            <p:ph idx="1"/>
          </p:nvPr>
        </p:nvSpPr>
        <p:spPr/>
        <p:txBody>
          <a:bodyPr/>
          <a:lstStyle/>
          <a:p>
            <a:pPr algn="ctr">
              <a:buNone/>
            </a:pPr>
            <a:r>
              <a:rPr lang="fr-FR" dirty="0" smtClean="0"/>
              <a:t>L’homme, par ses capacités visuelles, capte l’information </a:t>
            </a:r>
            <a:r>
              <a:rPr lang="fr-FR" dirty="0" smtClean="0"/>
              <a:t>que l’environnement </a:t>
            </a:r>
            <a:r>
              <a:rPr lang="fr-FR" dirty="0" smtClean="0"/>
              <a:t>lui envoie, l’analyse et la comprend, dans une optique de perception de l’espace.</a:t>
            </a:r>
          </a:p>
          <a:p>
            <a:pPr algn="ctr">
              <a:buNone/>
            </a:pPr>
            <a:r>
              <a:rPr lang="fr-FR" dirty="0" smtClean="0"/>
              <a:t>La compréhension de l’environnement dans lequel il se trouve et la capacité à pouvoir </a:t>
            </a:r>
            <a:r>
              <a:rPr lang="fr-FR" dirty="0" smtClean="0"/>
              <a:t>s’y projeter </a:t>
            </a:r>
            <a:r>
              <a:rPr lang="fr-FR" dirty="0" smtClean="0"/>
              <a:t>permet à l’utilisateur de s’approprier l’espace à sa manière.</a:t>
            </a: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Espace personnel</a:t>
            </a:r>
            <a:endParaRPr lang="fr-FR" dirty="0"/>
          </a:p>
        </p:txBody>
      </p:sp>
      <p:sp>
        <p:nvSpPr>
          <p:cNvPr id="3" name="Espace réservé du contenu 2"/>
          <p:cNvSpPr>
            <a:spLocks noGrp="1"/>
          </p:cNvSpPr>
          <p:nvPr>
            <p:ph idx="1"/>
          </p:nvPr>
        </p:nvSpPr>
        <p:spPr>
          <a:xfrm>
            <a:off x="914400" y="1783560"/>
            <a:ext cx="3300410" cy="4572000"/>
          </a:xfrm>
        </p:spPr>
        <p:txBody>
          <a:bodyPr/>
          <a:lstStyle/>
          <a:p>
            <a:pPr algn="ctr">
              <a:buNone/>
            </a:pPr>
            <a:r>
              <a:rPr lang="fr-FR" dirty="0" smtClean="0"/>
              <a:t>En fait, l’homme possède une </a:t>
            </a:r>
            <a:r>
              <a:rPr lang="fr-FR" dirty="0" smtClean="0"/>
              <a:t>frontière non </a:t>
            </a:r>
            <a:r>
              <a:rPr lang="fr-FR" dirty="0" smtClean="0"/>
              <a:t>physique qui se situe à proximité de son </a:t>
            </a:r>
            <a:r>
              <a:rPr lang="fr-FR" dirty="0" smtClean="0"/>
              <a:t>corps.</a:t>
            </a:r>
          </a:p>
          <a:p>
            <a:pPr algn="ctr">
              <a:buNone/>
            </a:pPr>
            <a:endParaRPr lang="fr-FR" dirty="0" smtClean="0"/>
          </a:p>
          <a:p>
            <a:pPr algn="ctr">
              <a:buNone/>
            </a:pPr>
            <a:endParaRPr lang="fr-FR" dirty="0"/>
          </a:p>
        </p:txBody>
      </p:sp>
      <p:pic>
        <p:nvPicPr>
          <p:cNvPr id="1027" name="Picture 3"/>
          <p:cNvPicPr>
            <a:picLocks noChangeAspect="1" noChangeArrowheads="1"/>
          </p:cNvPicPr>
          <p:nvPr/>
        </p:nvPicPr>
        <p:blipFill>
          <a:blip r:embed="rId2"/>
          <a:srcRect/>
          <a:stretch>
            <a:fillRect/>
          </a:stretch>
        </p:blipFill>
        <p:spPr bwMode="auto">
          <a:xfrm>
            <a:off x="4786314" y="1633550"/>
            <a:ext cx="4143375" cy="35814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Espace personnel</a:t>
            </a:r>
            <a:endParaRPr lang="fr-FR" dirty="0"/>
          </a:p>
        </p:txBody>
      </p:sp>
      <p:sp>
        <p:nvSpPr>
          <p:cNvPr id="3" name="Espace réservé du contenu 2"/>
          <p:cNvSpPr>
            <a:spLocks noGrp="1"/>
          </p:cNvSpPr>
          <p:nvPr>
            <p:ph idx="1"/>
          </p:nvPr>
        </p:nvSpPr>
        <p:spPr/>
        <p:txBody>
          <a:bodyPr>
            <a:normAutofit/>
          </a:bodyPr>
          <a:lstStyle/>
          <a:p>
            <a:pPr algn="ctr">
              <a:buNone/>
            </a:pPr>
            <a:r>
              <a:rPr lang="fr-FR" dirty="0" smtClean="0"/>
              <a:t>Ainsi, il faut imaginer l’homme avec de nombreuses sphères à dimensions variables, </a:t>
            </a:r>
            <a:r>
              <a:rPr lang="fr-FR" dirty="0" smtClean="0"/>
              <a:t>se modifiant </a:t>
            </a:r>
            <a:r>
              <a:rPr lang="fr-FR" dirty="0" smtClean="0"/>
              <a:t>au gré de son parcours entre différents espaces. Ces variations sont un </a:t>
            </a:r>
            <a:r>
              <a:rPr lang="fr-FR" dirty="0" smtClean="0"/>
              <a:t>aspect important </a:t>
            </a:r>
            <a:r>
              <a:rPr lang="fr-FR" dirty="0" smtClean="0"/>
              <a:t>à considérer, car elles interviennent sur le comportement et la façon dont </a:t>
            </a:r>
            <a:r>
              <a:rPr lang="fr-FR" dirty="0" smtClean="0"/>
              <a:t>l’homme utilise </a:t>
            </a:r>
            <a:r>
              <a:rPr lang="fr-FR" dirty="0" smtClean="0"/>
              <a:t>et s’approprie l’espace.</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Espace personnel</a:t>
            </a:r>
            <a:endParaRPr lang="fr-FR" dirty="0"/>
          </a:p>
        </p:txBody>
      </p:sp>
      <p:sp>
        <p:nvSpPr>
          <p:cNvPr id="3" name="Espace réservé du contenu 2"/>
          <p:cNvSpPr>
            <a:spLocks noGrp="1"/>
          </p:cNvSpPr>
          <p:nvPr>
            <p:ph idx="1"/>
          </p:nvPr>
        </p:nvSpPr>
        <p:spPr/>
        <p:txBody>
          <a:bodyPr>
            <a:normAutofit/>
          </a:bodyPr>
          <a:lstStyle/>
          <a:p>
            <a:pPr algn="ctr">
              <a:buNone/>
            </a:pPr>
            <a:r>
              <a:rPr lang="fr-FR" dirty="0" smtClean="0"/>
              <a:t>Moles (1998) perçoit l’homme comme un oignon </a:t>
            </a:r>
            <a:r>
              <a:rPr lang="fr-FR" dirty="0" smtClean="0"/>
              <a:t>muni d’une </a:t>
            </a:r>
            <a:r>
              <a:rPr lang="fr-FR" dirty="0" smtClean="0"/>
              <a:t>superposition de couches successives le liant à l’espace. La toute première coquille </a:t>
            </a:r>
            <a:r>
              <a:rPr lang="fr-FR" dirty="0" smtClean="0"/>
              <a:t>se trouve </a:t>
            </a:r>
            <a:r>
              <a:rPr lang="fr-FR" dirty="0" smtClean="0"/>
              <a:t>au niveau du corps de l’homme. «La peau est la limite du corps propre, elle constitue </a:t>
            </a:r>
            <a:r>
              <a:rPr lang="fr-FR" dirty="0" smtClean="0"/>
              <a:t>la frontière </a:t>
            </a:r>
            <a:r>
              <a:rPr lang="fr-FR" dirty="0" smtClean="0"/>
              <a:t>de l’être : elle détermine la différence entre la Nature et l’Être, Moi et le Monde</a:t>
            </a:r>
            <a:r>
              <a:rPr lang="fr-FR" dirty="0" smtClean="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Espace personnel</a:t>
            </a:r>
            <a:endParaRPr lang="fr-FR" dirty="0"/>
          </a:p>
        </p:txBody>
      </p:sp>
      <p:sp>
        <p:nvSpPr>
          <p:cNvPr id="3" name="Espace réservé du contenu 2"/>
          <p:cNvSpPr>
            <a:spLocks noGrp="1"/>
          </p:cNvSpPr>
          <p:nvPr>
            <p:ph idx="1"/>
          </p:nvPr>
        </p:nvSpPr>
        <p:spPr/>
        <p:txBody>
          <a:bodyPr>
            <a:normAutofit fontScale="92500"/>
          </a:bodyPr>
          <a:lstStyle/>
          <a:p>
            <a:pPr>
              <a:buNone/>
            </a:pPr>
            <a:r>
              <a:rPr lang="fr-FR" dirty="0" smtClean="0"/>
              <a:t>- </a:t>
            </a:r>
            <a:r>
              <a:rPr lang="fr-FR" dirty="0" smtClean="0"/>
              <a:t>Le toucher permet de diviser l’espace en deux parties : </a:t>
            </a:r>
            <a:r>
              <a:rPr lang="fr-FR" b="1" dirty="0" smtClean="0">
                <a:solidFill>
                  <a:srgbClr val="FFFF00"/>
                </a:solidFill>
              </a:rPr>
              <a:t>l’Ici et l’Ailleurs</a:t>
            </a:r>
            <a:r>
              <a:rPr lang="fr-FR" dirty="0" smtClean="0"/>
              <a:t>. Le corps, de par la peau, devient la frontière entre les deux espaces</a:t>
            </a:r>
          </a:p>
          <a:p>
            <a:pPr>
              <a:buFontTx/>
              <a:buChar char="-"/>
            </a:pPr>
            <a:r>
              <a:rPr lang="fr-FR" dirty="0" smtClean="0"/>
              <a:t>La </a:t>
            </a:r>
            <a:r>
              <a:rPr lang="fr-FR" dirty="0" smtClean="0"/>
              <a:t>deuxième coquille est celle du geste </a:t>
            </a:r>
            <a:r>
              <a:rPr lang="fr-FR" dirty="0" smtClean="0"/>
              <a:t>immédiat ( elle est identique pour chaque individu</a:t>
            </a:r>
          </a:p>
          <a:p>
            <a:pPr>
              <a:buNone/>
            </a:pPr>
            <a:r>
              <a:rPr lang="fr-FR" dirty="0" smtClean="0"/>
              <a:t>- La </a:t>
            </a:r>
            <a:r>
              <a:rPr lang="fr-FR" dirty="0" smtClean="0"/>
              <a:t>troisième coquille occupe la pièce de </a:t>
            </a:r>
            <a:r>
              <a:rPr lang="fr-FR" dirty="0" smtClean="0"/>
              <a:t>l’appartement, </a:t>
            </a:r>
            <a:r>
              <a:rPr lang="fr-FR" dirty="0" smtClean="0"/>
              <a:t>Cette </a:t>
            </a:r>
            <a:r>
              <a:rPr lang="fr-FR" dirty="0" smtClean="0"/>
              <a:t>coquille est </a:t>
            </a:r>
            <a:r>
              <a:rPr lang="fr-FR" dirty="0" smtClean="0"/>
              <a:t>délimitée par l’espace visuel s’étendant </a:t>
            </a:r>
            <a:r>
              <a:rPr lang="fr-FR" dirty="0" smtClean="0"/>
              <a:t>au niveau de </a:t>
            </a:r>
            <a:r>
              <a:rPr lang="fr-FR" dirty="0" smtClean="0"/>
              <a:t>la pièce où l’homme prend position</a:t>
            </a:r>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Besoin de s’abriter</a:t>
            </a:r>
            <a:endParaRPr lang="fr-FR" dirty="0"/>
          </a:p>
        </p:txBody>
      </p:sp>
      <p:sp>
        <p:nvSpPr>
          <p:cNvPr id="3" name="Espace réservé du contenu 2"/>
          <p:cNvSpPr>
            <a:spLocks noGrp="1"/>
          </p:cNvSpPr>
          <p:nvPr>
            <p:ph idx="1"/>
          </p:nvPr>
        </p:nvSpPr>
        <p:spPr/>
        <p:txBody>
          <a:bodyPr/>
          <a:lstStyle/>
          <a:p>
            <a:pPr algn="ctr">
              <a:buNone/>
            </a:pPr>
            <a:r>
              <a:rPr lang="fr-FR" dirty="0" smtClean="0"/>
              <a:t>Pendant longtemps, on a construit des logis de plain-pied, avec un plan de sol rectangulaire ou circulaire. Ce n’est que dans </a:t>
            </a:r>
            <a:r>
              <a:rPr lang="fr-FR" smtClean="0"/>
              <a:t>les cents </a:t>
            </a:r>
            <a:r>
              <a:rPr lang="fr-FR" dirty="0" smtClean="0"/>
              <a:t>dernières années que les gens ont commencé à utiliser de l’acier et du béton et ont acquis la technologie pour construire des bâtiments à plusieurs étages.</a:t>
            </a:r>
          </a:p>
          <a:p>
            <a:pPr algn="ct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Espace personnel</a:t>
            </a:r>
            <a:endParaRPr lang="fr-FR" dirty="0"/>
          </a:p>
        </p:txBody>
      </p:sp>
      <p:sp>
        <p:nvSpPr>
          <p:cNvPr id="3" name="Espace réservé du contenu 2"/>
          <p:cNvSpPr>
            <a:spLocks noGrp="1"/>
          </p:cNvSpPr>
          <p:nvPr>
            <p:ph idx="1"/>
          </p:nvPr>
        </p:nvSpPr>
        <p:spPr>
          <a:xfrm>
            <a:off x="914400" y="1783560"/>
            <a:ext cx="7772400" cy="2574134"/>
          </a:xfrm>
        </p:spPr>
        <p:txBody>
          <a:bodyPr/>
          <a:lstStyle/>
          <a:p>
            <a:pPr>
              <a:buNone/>
            </a:pPr>
            <a:r>
              <a:rPr lang="fr-FR" dirty="0" smtClean="0"/>
              <a:t>- La quatrième </a:t>
            </a:r>
            <a:r>
              <a:rPr lang="fr-FR" dirty="0" smtClean="0"/>
              <a:t>coquille, l’appartement, comme celle ayant la «paroi» la plus dure, protégeant</a:t>
            </a:r>
          </a:p>
          <a:p>
            <a:pPr>
              <a:buNone/>
            </a:pPr>
            <a:r>
              <a:rPr lang="fr-FR" dirty="0" smtClean="0"/>
              <a:t>l’intérieur de l’environnement extérieur. Il indique que «[l]a coquille de l’appartement est </a:t>
            </a:r>
            <a:r>
              <a:rPr lang="fr-FR" dirty="0" smtClean="0"/>
              <a:t>la vraie </a:t>
            </a:r>
            <a:r>
              <a:rPr lang="fr-FR" dirty="0" smtClean="0"/>
              <a:t>frontière du privé et du public.»</a:t>
            </a:r>
            <a:endParaRPr lang="fr-FR" dirty="0"/>
          </a:p>
        </p:txBody>
      </p:sp>
      <p:pic>
        <p:nvPicPr>
          <p:cNvPr id="4098" name="Picture 2"/>
          <p:cNvPicPr>
            <a:picLocks noChangeAspect="1" noChangeArrowheads="1"/>
          </p:cNvPicPr>
          <p:nvPr/>
        </p:nvPicPr>
        <p:blipFill>
          <a:blip r:embed="rId2"/>
          <a:srcRect/>
          <a:stretch>
            <a:fillRect/>
          </a:stretch>
        </p:blipFill>
        <p:spPr bwMode="auto">
          <a:xfrm>
            <a:off x="2143108" y="4295775"/>
            <a:ext cx="4929222" cy="256222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Espace personnel</a:t>
            </a:r>
            <a:endParaRPr lang="fr-FR" dirty="0"/>
          </a:p>
        </p:txBody>
      </p:sp>
      <p:sp>
        <p:nvSpPr>
          <p:cNvPr id="3" name="Espace réservé du contenu 2"/>
          <p:cNvSpPr>
            <a:spLocks noGrp="1"/>
          </p:cNvSpPr>
          <p:nvPr>
            <p:ph idx="1"/>
          </p:nvPr>
        </p:nvSpPr>
        <p:spPr/>
        <p:txBody>
          <a:bodyPr/>
          <a:lstStyle/>
          <a:p>
            <a:pPr algn="ctr"/>
            <a:r>
              <a:rPr lang="fr-FR" dirty="0" smtClean="0"/>
              <a:t>Finalement, la cinquième coquille est celle du </a:t>
            </a:r>
            <a:r>
              <a:rPr lang="fr-FR" dirty="0" smtClean="0"/>
              <a:t>quartier. À </a:t>
            </a:r>
            <a:r>
              <a:rPr lang="fr-FR" dirty="0" smtClean="0"/>
              <a:t>cet endroit, l’homme, sortant </a:t>
            </a:r>
            <a:r>
              <a:rPr lang="fr-FR" dirty="0" smtClean="0"/>
              <a:t>de chez </a:t>
            </a:r>
            <a:r>
              <a:rPr lang="fr-FR" dirty="0" smtClean="0"/>
              <a:t>lui, est chez l’autre ; il est en terrain connu sans en être le maître, contrairement </a:t>
            </a:r>
            <a:r>
              <a:rPr lang="fr-FR" dirty="0" smtClean="0"/>
              <a:t>à l’appartement</a:t>
            </a:r>
            <a:r>
              <a:rPr lang="fr-FR" dirty="0" smtClean="0"/>
              <a:t>.</a:t>
            </a:r>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286520"/>
          </a:xfrm>
          <a:prstGeom prst="rect">
            <a:avLst/>
          </a:prstGeom>
          <a:noFill/>
          <a:ln w="9525">
            <a:noFill/>
            <a:miter lim="800000"/>
            <a:headEnd/>
            <a:tailEnd/>
          </a:ln>
          <a:effectLst/>
        </p:spPr>
      </p:pic>
      <p:sp>
        <p:nvSpPr>
          <p:cNvPr id="5" name="Titre 4"/>
          <p:cNvSpPr>
            <a:spLocks noGrp="1"/>
          </p:cNvSpPr>
          <p:nvPr>
            <p:ph type="title"/>
          </p:nvPr>
        </p:nvSpPr>
        <p:spPr>
          <a:xfrm>
            <a:off x="357158" y="6286520"/>
            <a:ext cx="8786842" cy="571480"/>
          </a:xfrm>
        </p:spPr>
        <p:txBody>
          <a:bodyPr/>
          <a:lstStyle/>
          <a:p>
            <a:r>
              <a:rPr lang="fr-FR" sz="1400" dirty="0" smtClean="0"/>
              <a:t>Diagramme des caractères psychologiques des neufs coquilles de l’homme (Moles et Rohmer, 1998 : 108)</a:t>
            </a:r>
            <a:endParaRPr lang="fr-F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alili\Desktop\10db88148c6bb532614da5682054d8db_X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ABRI</a:t>
            </a:r>
            <a:endParaRPr lang="fr-FR" dirty="0"/>
          </a:p>
        </p:txBody>
      </p:sp>
      <p:sp>
        <p:nvSpPr>
          <p:cNvPr id="3" name="Espace réservé du contenu 2"/>
          <p:cNvSpPr>
            <a:spLocks noGrp="1"/>
          </p:cNvSpPr>
          <p:nvPr>
            <p:ph idx="1"/>
          </p:nvPr>
        </p:nvSpPr>
        <p:spPr/>
        <p:txBody>
          <a:bodyPr/>
          <a:lstStyle/>
          <a:p>
            <a:pPr algn="ctr">
              <a:buNone/>
            </a:pPr>
            <a:r>
              <a:rPr lang="fr-FR" dirty="0" smtClean="0"/>
              <a:t>D'un point de vue anthropologique, l'abri dévoile un habitus manuel inscrit au plus profond de nous. Il est bricolé, jardiné, techniquement agi et agissant.</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ABRI</a:t>
            </a:r>
            <a:endParaRPr lang="fr-FR" dirty="0"/>
          </a:p>
        </p:txBody>
      </p:sp>
      <p:sp>
        <p:nvSpPr>
          <p:cNvPr id="3" name="Espace réservé du contenu 2"/>
          <p:cNvSpPr>
            <a:spLocks noGrp="1"/>
          </p:cNvSpPr>
          <p:nvPr>
            <p:ph idx="1"/>
          </p:nvPr>
        </p:nvSpPr>
        <p:spPr/>
        <p:txBody>
          <a:bodyPr>
            <a:normAutofit/>
          </a:bodyPr>
          <a:lstStyle/>
          <a:p>
            <a:pPr algn="ctr">
              <a:buNone/>
            </a:pPr>
            <a:r>
              <a:rPr lang="fr-FR" dirty="0" smtClean="0"/>
              <a:t>L’homme a donné toutes les formes possibles à son abri : yourte, tente, igloo, mas, chaumière, cottage... Mais cet abri suit une évolution sociale et historique. </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28675" y="842963"/>
            <a:ext cx="7486650" cy="51720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47725" y="857232"/>
            <a:ext cx="7448550" cy="50292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266</TotalTime>
  <Words>1401</Words>
  <Application>Microsoft Office PowerPoint</Application>
  <PresentationFormat>Affichage à l'écran (4:3)</PresentationFormat>
  <Paragraphs>70</Paragraphs>
  <Slides>42</Slides>
  <Notes>0</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Métro</vt:lpstr>
      <vt:lpstr>NOTION DE L’OCCUPATION</vt:lpstr>
      <vt:lpstr>LE Besoin de s’abriter</vt:lpstr>
      <vt:lpstr>LE Besoin de s’abriter</vt:lpstr>
      <vt:lpstr>LE Besoin de s’abriter</vt:lpstr>
      <vt:lpstr>Diapositive 5</vt:lpstr>
      <vt:lpstr>ABRI</vt:lpstr>
      <vt:lpstr>ABRI</vt:lpstr>
      <vt:lpstr>Diapositive 8</vt:lpstr>
      <vt:lpstr>Diapositive 9</vt:lpstr>
      <vt:lpstr>Diapositive 10</vt:lpstr>
      <vt:lpstr>ABRI</vt:lpstr>
      <vt:lpstr>Raisons pour lesquelles il existe différents types d’habitation</vt:lpstr>
      <vt:lpstr>Diapositive 13</vt:lpstr>
      <vt:lpstr>Abri et Bulle</vt:lpstr>
      <vt:lpstr>Diapositive 15</vt:lpstr>
      <vt:lpstr>Appropriation</vt:lpstr>
      <vt:lpstr>Diapositive 17</vt:lpstr>
      <vt:lpstr>Appropriation : notions et précisions</vt:lpstr>
      <vt:lpstr>Diapositive 19</vt:lpstr>
      <vt:lpstr>Appropriation : notions et précisions</vt:lpstr>
      <vt:lpstr>Diapositive 21</vt:lpstr>
      <vt:lpstr>Appropriation et territorialité</vt:lpstr>
      <vt:lpstr>Diapositive 23</vt:lpstr>
      <vt:lpstr>Appropriation et le privé (privacy)</vt:lpstr>
      <vt:lpstr>Diapositive 25</vt:lpstr>
      <vt:lpstr>Appropriation et l’espace défendable</vt:lpstr>
      <vt:lpstr>Diapositive 27</vt:lpstr>
      <vt:lpstr>Appropriation et habitat</vt:lpstr>
      <vt:lpstr>Diapositive 29</vt:lpstr>
      <vt:lpstr>Diapositive 30</vt:lpstr>
      <vt:lpstr>Appropriation et habitat</vt:lpstr>
      <vt:lpstr>Appropriation et habitat</vt:lpstr>
      <vt:lpstr>Espace personnel</vt:lpstr>
      <vt:lpstr>Espace personnel</vt:lpstr>
      <vt:lpstr>Espace personnel</vt:lpstr>
      <vt:lpstr>Espace personnel</vt:lpstr>
      <vt:lpstr>Espace personnel</vt:lpstr>
      <vt:lpstr>Espace personnel</vt:lpstr>
      <vt:lpstr>Diapositive 39</vt:lpstr>
      <vt:lpstr>Espace personnel</vt:lpstr>
      <vt:lpstr>Espace personnel</vt:lpstr>
      <vt:lpstr>Diagramme des caractères psychologiques des neufs coquilles de l’homme (Moles et Rohmer, 1998 : 108)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NOTION DE L’OCCUPATION</dc:title>
  <dc:creator>alili</dc:creator>
  <cp:lastModifiedBy>alili</cp:lastModifiedBy>
  <cp:revision>43</cp:revision>
  <dcterms:created xsi:type="dcterms:W3CDTF">2019-02-18T18:39:20Z</dcterms:created>
  <dcterms:modified xsi:type="dcterms:W3CDTF">2019-03-04T16:08:07Z</dcterms:modified>
</cp:coreProperties>
</file>