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Nunito Semi Bold"/>
      <p:regular r:id="rId27"/>
    </p:embeddedFont>
    <p:embeddedFont>
      <p:font typeface="Nunito Semi Bold"/>
      <p:regular r:id="rId28"/>
    </p:embeddedFont>
    <p:embeddedFont>
      <p:font typeface="Nunito Semi Bold"/>
      <p:regular r:id="rId29"/>
    </p:embeddedFont>
    <p:embeddedFont>
      <p:font typeface="Nunito Semi Bold"/>
      <p:regular r:id="rId30"/>
    </p:embeddedFont>
    <p:embeddedFont>
      <p:font typeface="PT Sans"/>
      <p:regular r:id="rId31"/>
    </p:embeddedFont>
    <p:embeddedFont>
      <p:font typeface="PT Sans"/>
      <p:regular r:id="rId32"/>
    </p:embeddedFont>
    <p:embeddedFont>
      <p:font typeface="PT Sans"/>
      <p:regular r:id="rId33"/>
    </p:embeddedFont>
    <p:embeddedFont>
      <p:font typeface="PT Sans"/>
      <p:regular r:id="rId3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 Id="rId32" Type="http://schemas.openxmlformats.org/officeDocument/2006/relationships/font" Target="fonts/font6.fntdata"/><Relationship Id="rId33" Type="http://schemas.openxmlformats.org/officeDocument/2006/relationships/font" Target="fonts/font7.fntdata"/><Relationship Id="rId34"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1021-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slideLayout" Target="../slideLayouts/slideLayout11.xml"/><Relationship Id="rId6"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2.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4.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slideLayout" Target="../slideLayouts/slideLayout15.xml"/><Relationship Id="rId6"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slideLayout" Target="../slideLayouts/slideLayout16.xml"/><Relationship Id="rId6"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slideLayout" Target="../slideLayouts/slideLayout17.xml"/><Relationship Id="rId6"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slideLayout" Target="../slideLayouts/slideLayout18.xml"/><Relationship Id="rId6"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slideLayout" Target="../slideLayouts/slideLayout20.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21.xml"/><Relationship Id="rId3"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slideLayout" Target="../slideLayouts/slideLayout4.xml"/><Relationship Id="rId6"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slideLayout" Target="../slideLayouts/slideLayout7.xml"/><Relationship Id="rId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slideLayout" Target="../slideLayouts/slideLayout10.xml"/><Relationship Id="rId6"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842605"/>
            <a:ext cx="7468553" cy="2816066"/>
          </a:xfrm>
          <a:prstGeom prst="rect">
            <a:avLst/>
          </a:prstGeom>
          <a:noFill/>
          <a:ln/>
        </p:spPr>
        <p:txBody>
          <a:bodyPr wrap="square" lIns="0" tIns="0" rIns="0" bIns="0" rtlCol="0" anchor="t"/>
          <a:lstStyle/>
          <a:p>
            <a:pPr algn="l" indent="0" marL="0">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Effective Sales Force Training Techniques and Their Impact on Employee Performance</a:t>
            </a:r>
            <a:endParaRPr lang="en-US" sz="4400" dirty="0"/>
          </a:p>
        </p:txBody>
      </p:sp>
      <p:sp>
        <p:nvSpPr>
          <p:cNvPr id="4" name="Text 1"/>
          <p:cNvSpPr/>
          <p:nvPr/>
        </p:nvSpPr>
        <p:spPr>
          <a:xfrm>
            <a:off x="6324124" y="4017645"/>
            <a:ext cx="7468553" cy="2681168"/>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Sales force training affects company activities in a variety of ways. As a result, businesses place a significant emphasis on training programs. The principal goal of this study is to highlight the significance of effective sales force training procedures and their effect on employee performance. This includes an analysis of how sales training methods can be applied in a company to enhance training outcomes and the performance of the sales force.</a:t>
            </a:r>
            <a:endParaRPr lang="en-US" sz="1850" dirty="0"/>
          </a:p>
        </p:txBody>
      </p:sp>
      <p:sp>
        <p:nvSpPr>
          <p:cNvPr id="5" name="Shape 2"/>
          <p:cNvSpPr/>
          <p:nvPr/>
        </p:nvSpPr>
        <p:spPr>
          <a:xfrm>
            <a:off x="6324124" y="6985873"/>
            <a:ext cx="382905" cy="382905"/>
          </a:xfrm>
          <a:prstGeom prst="roundRect">
            <a:avLst>
              <a:gd name="adj" fmla="val 23878209"/>
            </a:avLst>
          </a:prstGeom>
          <a:noFill/>
          <a:ln w="7620">
            <a:solidFill>
              <a:srgbClr val="FFFFFF"/>
            </a:solidFill>
            <a:prstDash val="solid"/>
          </a:ln>
        </p:spPr>
      </p:sp>
      <p:pic>
        <p:nvPicPr>
          <p:cNvPr id="6" name="Image 1" descr="preencoded.png">    </p:cNvPr>
          <p:cNvPicPr>
            <a:picLocks noChangeAspect="1"/>
          </p:cNvPicPr>
          <p:nvPr/>
        </p:nvPicPr>
        <p:blipFill>
          <a:blip r:embed="rId2"/>
          <a:stretch>
            <a:fillRect/>
          </a:stretch>
        </p:blipFill>
        <p:spPr>
          <a:xfrm>
            <a:off x="6331744" y="6993493"/>
            <a:ext cx="367665" cy="367665"/>
          </a:xfrm>
          <a:prstGeom prst="rect">
            <a:avLst/>
          </a:prstGeom>
        </p:spPr>
      </p:pic>
      <p:sp>
        <p:nvSpPr>
          <p:cNvPr id="7" name="Text 3"/>
          <p:cNvSpPr/>
          <p:nvPr/>
        </p:nvSpPr>
        <p:spPr>
          <a:xfrm>
            <a:off x="6826687" y="6968014"/>
            <a:ext cx="1848088" cy="418862"/>
          </a:xfrm>
          <a:prstGeom prst="rect">
            <a:avLst/>
          </a:prstGeom>
          <a:noFill/>
          <a:ln/>
        </p:spPr>
        <p:txBody>
          <a:bodyPr wrap="none" lIns="0" tIns="0" rIns="0" bIns="0" rtlCol="0" anchor="t"/>
          <a:lstStyle/>
          <a:p>
            <a:pPr algn="l" indent="0" marL="0">
              <a:lnSpc>
                <a:spcPts val="3250"/>
              </a:lnSpc>
              <a:buNone/>
            </a:pPr>
            <a:r>
              <a:rPr lang="en-US" sz="2350" b="1" dirty="0">
                <a:solidFill>
                  <a:srgbClr val="FFFFFF"/>
                </a:solidFill>
                <a:latin typeface="PT Sans Bold" pitchFamily="34" charset="0"/>
                <a:ea typeface="PT Sans Bold" pitchFamily="34" charset="-122"/>
                <a:cs typeface="PT Sans Bold" pitchFamily="34" charset="-120"/>
              </a:rPr>
              <a:t>by Djazia CHIB</a:t>
            </a:r>
            <a:endParaRPr lang="en-US" sz="23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297787"/>
          </a:xfrm>
          <a:prstGeom prst="rect">
            <a:avLst/>
          </a:prstGeom>
        </p:spPr>
      </p:pic>
      <p:sp>
        <p:nvSpPr>
          <p:cNvPr id="3" name="Text 0"/>
          <p:cNvSpPr/>
          <p:nvPr/>
        </p:nvSpPr>
        <p:spPr>
          <a:xfrm>
            <a:off x="643295" y="2803803"/>
            <a:ext cx="9714667" cy="540663"/>
          </a:xfrm>
          <a:prstGeom prst="rect">
            <a:avLst/>
          </a:prstGeom>
          <a:noFill/>
          <a:ln/>
        </p:spPr>
        <p:txBody>
          <a:bodyPr wrap="none" lIns="0" tIns="0" rIns="0" bIns="0" rtlCol="0" anchor="t"/>
          <a:lstStyle/>
          <a:p>
            <a:pPr algn="l" indent="0" marL="0">
              <a:lnSpc>
                <a:spcPts val="4250"/>
              </a:lnSpc>
              <a:buNone/>
            </a:pPr>
            <a:r>
              <a:rPr lang="en-US" sz="3400" dirty="0">
                <a:solidFill>
                  <a:srgbClr val="FFFFFF"/>
                </a:solidFill>
                <a:latin typeface="Nunito Semi Bold" pitchFamily="34" charset="0"/>
                <a:ea typeface="Nunito Semi Bold" pitchFamily="34" charset="-122"/>
                <a:cs typeface="Nunito Semi Bold" pitchFamily="34" charset="-120"/>
              </a:rPr>
              <a:t>Key Components of Effective Sales Force Training</a:t>
            </a:r>
            <a:endParaRPr lang="en-US" sz="3400" dirty="0"/>
          </a:p>
        </p:txBody>
      </p:sp>
      <p:pic>
        <p:nvPicPr>
          <p:cNvPr id="4" name="Image 1" descr="preencoded.png">    </p:cNvPr>
          <p:cNvPicPr>
            <a:picLocks noChangeAspect="1"/>
          </p:cNvPicPr>
          <p:nvPr/>
        </p:nvPicPr>
        <p:blipFill>
          <a:blip r:embed="rId2"/>
          <a:stretch>
            <a:fillRect/>
          </a:stretch>
        </p:blipFill>
        <p:spPr>
          <a:xfrm>
            <a:off x="643295" y="3620095"/>
            <a:ext cx="919043" cy="1102876"/>
          </a:xfrm>
          <a:prstGeom prst="rect">
            <a:avLst/>
          </a:prstGeom>
        </p:spPr>
      </p:pic>
      <p:sp>
        <p:nvSpPr>
          <p:cNvPr id="5" name="Text 1"/>
          <p:cNvSpPr/>
          <p:nvPr/>
        </p:nvSpPr>
        <p:spPr>
          <a:xfrm>
            <a:off x="1837968" y="3803809"/>
            <a:ext cx="2446734" cy="270272"/>
          </a:xfrm>
          <a:prstGeom prst="rect">
            <a:avLst/>
          </a:prstGeom>
          <a:noFill/>
          <a:ln/>
        </p:spPr>
        <p:txBody>
          <a:bodyPr wrap="none" lIns="0" tIns="0" rIns="0" bIns="0" rtlCol="0" anchor="t"/>
          <a:lstStyle/>
          <a:p>
            <a:pPr algn="l" indent="0" marL="0">
              <a:lnSpc>
                <a:spcPts val="2100"/>
              </a:lnSpc>
              <a:buNone/>
            </a:pPr>
            <a:r>
              <a:rPr lang="en-US" sz="1700" dirty="0">
                <a:solidFill>
                  <a:srgbClr val="FFFFFF"/>
                </a:solidFill>
                <a:latin typeface="Nunito Semi Bold" pitchFamily="34" charset="0"/>
                <a:ea typeface="Nunito Semi Bold" pitchFamily="34" charset="-122"/>
                <a:cs typeface="Nunito Semi Bold" pitchFamily="34" charset="-120"/>
              </a:rPr>
              <a:t>Learning Content Design</a:t>
            </a:r>
            <a:endParaRPr lang="en-US" sz="1700" dirty="0"/>
          </a:p>
        </p:txBody>
      </p:sp>
      <p:sp>
        <p:nvSpPr>
          <p:cNvPr id="6" name="Text 2"/>
          <p:cNvSpPr/>
          <p:nvPr/>
        </p:nvSpPr>
        <p:spPr>
          <a:xfrm>
            <a:off x="1837968" y="4184332"/>
            <a:ext cx="12149137" cy="294084"/>
          </a:xfrm>
          <a:prstGeom prst="rect">
            <a:avLst/>
          </a:prstGeom>
          <a:noFill/>
          <a:ln/>
        </p:spPr>
        <p:txBody>
          <a:bodyPr wrap="none" lIns="0" tIns="0" rIns="0" bIns="0" rtlCol="0" anchor="t"/>
          <a:lstStyle/>
          <a:p>
            <a:pPr algn="l" indent="0" marL="0">
              <a:lnSpc>
                <a:spcPts val="2300"/>
              </a:lnSpc>
              <a:buNone/>
            </a:pPr>
            <a:r>
              <a:rPr lang="en-US" sz="1400" dirty="0">
                <a:solidFill>
                  <a:srgbClr val="FFFFFF"/>
                </a:solidFill>
                <a:latin typeface="PT Sans" pitchFamily="34" charset="0"/>
                <a:ea typeface="PT Sans" pitchFamily="34" charset="-122"/>
                <a:cs typeface="PT Sans" pitchFamily="34" charset="-120"/>
              </a:rPr>
              <a:t>Tailoring content to individual learning styles and preferences</a:t>
            </a:r>
            <a:endParaRPr lang="en-US" sz="1400" dirty="0"/>
          </a:p>
        </p:txBody>
      </p:sp>
      <p:pic>
        <p:nvPicPr>
          <p:cNvPr id="7" name="Image 2" descr="preencoded.png">    </p:cNvPr>
          <p:cNvPicPr>
            <a:picLocks noChangeAspect="1"/>
          </p:cNvPicPr>
          <p:nvPr/>
        </p:nvPicPr>
        <p:blipFill>
          <a:blip r:embed="rId3"/>
          <a:stretch>
            <a:fillRect/>
          </a:stretch>
        </p:blipFill>
        <p:spPr>
          <a:xfrm>
            <a:off x="643295" y="4722971"/>
            <a:ext cx="919043" cy="1102876"/>
          </a:xfrm>
          <a:prstGeom prst="rect">
            <a:avLst/>
          </a:prstGeom>
        </p:spPr>
      </p:pic>
      <p:sp>
        <p:nvSpPr>
          <p:cNvPr id="8" name="Text 3"/>
          <p:cNvSpPr/>
          <p:nvPr/>
        </p:nvSpPr>
        <p:spPr>
          <a:xfrm>
            <a:off x="1837968" y="4906685"/>
            <a:ext cx="2581513" cy="270272"/>
          </a:xfrm>
          <a:prstGeom prst="rect">
            <a:avLst/>
          </a:prstGeom>
          <a:noFill/>
          <a:ln/>
        </p:spPr>
        <p:txBody>
          <a:bodyPr wrap="none" lIns="0" tIns="0" rIns="0" bIns="0" rtlCol="0" anchor="t"/>
          <a:lstStyle/>
          <a:p>
            <a:pPr algn="l" indent="0" marL="0">
              <a:lnSpc>
                <a:spcPts val="2100"/>
              </a:lnSpc>
              <a:buNone/>
            </a:pPr>
            <a:r>
              <a:rPr lang="en-US" sz="1700" dirty="0">
                <a:solidFill>
                  <a:srgbClr val="FFFFFF"/>
                </a:solidFill>
                <a:latin typeface="Nunito Semi Bold" pitchFamily="34" charset="0"/>
                <a:ea typeface="Nunito Semi Bold" pitchFamily="34" charset="-122"/>
                <a:cs typeface="Nunito Semi Bold" pitchFamily="34" charset="-120"/>
              </a:rPr>
              <a:t>Learning Content Delivery</a:t>
            </a:r>
            <a:endParaRPr lang="en-US" sz="1700" dirty="0"/>
          </a:p>
        </p:txBody>
      </p:sp>
      <p:sp>
        <p:nvSpPr>
          <p:cNvPr id="9" name="Text 4"/>
          <p:cNvSpPr/>
          <p:nvPr/>
        </p:nvSpPr>
        <p:spPr>
          <a:xfrm>
            <a:off x="1837968" y="5287208"/>
            <a:ext cx="12149137" cy="294084"/>
          </a:xfrm>
          <a:prstGeom prst="rect">
            <a:avLst/>
          </a:prstGeom>
          <a:noFill/>
          <a:ln/>
        </p:spPr>
        <p:txBody>
          <a:bodyPr wrap="none" lIns="0" tIns="0" rIns="0" bIns="0" rtlCol="0" anchor="t"/>
          <a:lstStyle/>
          <a:p>
            <a:pPr algn="l" indent="0" marL="0">
              <a:lnSpc>
                <a:spcPts val="2300"/>
              </a:lnSpc>
              <a:buNone/>
            </a:pPr>
            <a:r>
              <a:rPr lang="en-US" sz="1400" dirty="0">
                <a:solidFill>
                  <a:srgbClr val="FFFFFF"/>
                </a:solidFill>
                <a:latin typeface="PT Sans" pitchFamily="34" charset="0"/>
                <a:ea typeface="PT Sans" pitchFamily="34" charset="-122"/>
                <a:cs typeface="PT Sans" pitchFamily="34" charset="-120"/>
              </a:rPr>
              <a:t>Choosing appropriate methods for content delivery</a:t>
            </a:r>
            <a:endParaRPr lang="en-US" sz="1400" dirty="0"/>
          </a:p>
        </p:txBody>
      </p:sp>
      <p:pic>
        <p:nvPicPr>
          <p:cNvPr id="10" name="Image 3" descr="preencoded.png">    </p:cNvPr>
          <p:cNvPicPr>
            <a:picLocks noChangeAspect="1"/>
          </p:cNvPicPr>
          <p:nvPr/>
        </p:nvPicPr>
        <p:blipFill>
          <a:blip r:embed="rId4"/>
          <a:stretch>
            <a:fillRect/>
          </a:stretch>
        </p:blipFill>
        <p:spPr>
          <a:xfrm>
            <a:off x="643295" y="5825847"/>
            <a:ext cx="919043" cy="1102876"/>
          </a:xfrm>
          <a:prstGeom prst="rect">
            <a:avLst/>
          </a:prstGeom>
        </p:spPr>
      </p:pic>
      <p:sp>
        <p:nvSpPr>
          <p:cNvPr id="11" name="Text 5"/>
          <p:cNvSpPr/>
          <p:nvPr/>
        </p:nvSpPr>
        <p:spPr>
          <a:xfrm>
            <a:off x="1837968" y="6009561"/>
            <a:ext cx="2499717" cy="270272"/>
          </a:xfrm>
          <a:prstGeom prst="rect">
            <a:avLst/>
          </a:prstGeom>
          <a:noFill/>
          <a:ln/>
        </p:spPr>
        <p:txBody>
          <a:bodyPr wrap="none" lIns="0" tIns="0" rIns="0" bIns="0" rtlCol="0" anchor="t"/>
          <a:lstStyle/>
          <a:p>
            <a:pPr algn="l" indent="0" marL="0">
              <a:lnSpc>
                <a:spcPts val="2100"/>
              </a:lnSpc>
              <a:buNone/>
            </a:pPr>
            <a:r>
              <a:rPr lang="en-US" sz="1700" dirty="0">
                <a:solidFill>
                  <a:srgbClr val="FFFFFF"/>
                </a:solidFill>
                <a:latin typeface="Nunito Semi Bold" pitchFamily="34" charset="0"/>
                <a:ea typeface="Nunito Semi Bold" pitchFamily="34" charset="-122"/>
                <a:cs typeface="Nunito Semi Bold" pitchFamily="34" charset="-120"/>
              </a:rPr>
              <a:t>Post-Training Application</a:t>
            </a:r>
            <a:endParaRPr lang="en-US" sz="1700" dirty="0"/>
          </a:p>
        </p:txBody>
      </p:sp>
      <p:sp>
        <p:nvSpPr>
          <p:cNvPr id="12" name="Text 6"/>
          <p:cNvSpPr/>
          <p:nvPr/>
        </p:nvSpPr>
        <p:spPr>
          <a:xfrm>
            <a:off x="1837968" y="6390084"/>
            <a:ext cx="12149137" cy="294084"/>
          </a:xfrm>
          <a:prstGeom prst="rect">
            <a:avLst/>
          </a:prstGeom>
          <a:noFill/>
          <a:ln/>
        </p:spPr>
        <p:txBody>
          <a:bodyPr wrap="none" lIns="0" tIns="0" rIns="0" bIns="0" rtlCol="0" anchor="t"/>
          <a:lstStyle/>
          <a:p>
            <a:pPr algn="l" indent="0" marL="0">
              <a:lnSpc>
                <a:spcPts val="2300"/>
              </a:lnSpc>
              <a:buNone/>
            </a:pPr>
            <a:r>
              <a:rPr lang="en-US" sz="1400" dirty="0">
                <a:solidFill>
                  <a:srgbClr val="FFFFFF"/>
                </a:solidFill>
                <a:latin typeface="PT Sans" pitchFamily="34" charset="0"/>
                <a:ea typeface="PT Sans" pitchFamily="34" charset="-122"/>
                <a:cs typeface="PT Sans" pitchFamily="34" charset="-120"/>
              </a:rPr>
              <a:t>Implementing learned skills in real-world sales scenarios</a:t>
            </a:r>
            <a:endParaRPr lang="en-US" sz="1400" dirty="0"/>
          </a:p>
        </p:txBody>
      </p:sp>
      <p:sp>
        <p:nvSpPr>
          <p:cNvPr id="13" name="Text 7"/>
          <p:cNvSpPr/>
          <p:nvPr/>
        </p:nvSpPr>
        <p:spPr>
          <a:xfrm>
            <a:off x="643295" y="7135416"/>
            <a:ext cx="13343811" cy="588169"/>
          </a:xfrm>
          <a:prstGeom prst="rect">
            <a:avLst/>
          </a:prstGeom>
          <a:noFill/>
          <a:ln/>
        </p:spPr>
        <p:txBody>
          <a:bodyPr wrap="square" lIns="0" tIns="0" rIns="0" bIns="0" rtlCol="0" anchor="t"/>
          <a:lstStyle/>
          <a:p>
            <a:pPr algn="l" indent="0" marL="0">
              <a:lnSpc>
                <a:spcPts val="2300"/>
              </a:lnSpc>
              <a:buNone/>
            </a:pPr>
            <a:r>
              <a:rPr lang="en-US" sz="1400" dirty="0">
                <a:solidFill>
                  <a:srgbClr val="FFFFFF"/>
                </a:solidFill>
                <a:latin typeface="PT Sans" pitchFamily="34" charset="0"/>
                <a:ea typeface="PT Sans" pitchFamily="34" charset="-122"/>
                <a:cs typeface="PT Sans" pitchFamily="34" charset="-120"/>
              </a:rPr>
              <a:t>The three stages of developing effective sales force training pertain to learning content design, the method of learning content delivery, and the post-training application of learning in the job of the salesperson.</a:t>
            </a:r>
            <a:endParaRPr lang="en-US" sz="1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79978" y="772954"/>
            <a:ext cx="6796683" cy="655439"/>
          </a:xfrm>
          <a:prstGeom prst="rect">
            <a:avLst/>
          </a:prstGeom>
          <a:noFill/>
          <a:ln/>
        </p:spPr>
        <p:txBody>
          <a:bodyPr wrap="none" lIns="0" tIns="0" rIns="0" bIns="0" rtlCol="0" anchor="t"/>
          <a:lstStyle/>
          <a:p>
            <a:pPr algn="l" indent="0" marL="0">
              <a:lnSpc>
                <a:spcPts val="5150"/>
              </a:lnSpc>
              <a:buNone/>
            </a:pPr>
            <a:r>
              <a:rPr lang="en-US" sz="4100" dirty="0">
                <a:solidFill>
                  <a:srgbClr val="FFFFFF"/>
                </a:solidFill>
                <a:latin typeface="Nunito Semi Bold" pitchFamily="34" charset="0"/>
                <a:ea typeface="Nunito Semi Bold" pitchFamily="34" charset="-122"/>
                <a:cs typeface="Nunito Semi Bold" pitchFamily="34" charset="-120"/>
              </a:rPr>
              <a:t>Interactive Training Methods</a:t>
            </a:r>
            <a:endParaRPr lang="en-US" sz="4100" dirty="0"/>
          </a:p>
        </p:txBody>
      </p:sp>
      <p:sp>
        <p:nvSpPr>
          <p:cNvPr id="4" name="Shape 1"/>
          <p:cNvSpPr/>
          <p:nvPr/>
        </p:nvSpPr>
        <p:spPr>
          <a:xfrm>
            <a:off x="779978" y="1762601"/>
            <a:ext cx="3680698" cy="3448764"/>
          </a:xfrm>
          <a:prstGeom prst="roundRect">
            <a:avLst>
              <a:gd name="adj" fmla="val 9694"/>
            </a:avLst>
          </a:prstGeom>
          <a:solidFill>
            <a:srgbClr val="00002E"/>
          </a:solidFill>
          <a:ln w="22860">
            <a:solidFill>
              <a:srgbClr val="F2B42D"/>
            </a:solidFill>
            <a:prstDash val="solid"/>
          </a:ln>
        </p:spPr>
      </p:sp>
      <p:sp>
        <p:nvSpPr>
          <p:cNvPr id="5" name="Text 2"/>
          <p:cNvSpPr/>
          <p:nvPr/>
        </p:nvSpPr>
        <p:spPr>
          <a:xfrm>
            <a:off x="1025604" y="2008227"/>
            <a:ext cx="3050977" cy="327660"/>
          </a:xfrm>
          <a:prstGeom prst="rect">
            <a:avLst/>
          </a:prstGeom>
          <a:noFill/>
          <a:ln/>
        </p:spPr>
        <p:txBody>
          <a:bodyPr wrap="none" lIns="0" tIns="0" rIns="0" bIns="0" rtlCol="0" anchor="t"/>
          <a:lstStyle/>
          <a:p>
            <a:pPr algn="l" indent="0" marL="0">
              <a:lnSpc>
                <a:spcPts val="2550"/>
              </a:lnSpc>
              <a:buNone/>
            </a:pPr>
            <a:r>
              <a:rPr lang="en-US" sz="2050" dirty="0">
                <a:solidFill>
                  <a:srgbClr val="FFFFFF"/>
                </a:solidFill>
                <a:latin typeface="Nunito Semi Bold" pitchFamily="34" charset="0"/>
                <a:ea typeface="Nunito Semi Bold" pitchFamily="34" charset="-122"/>
                <a:cs typeface="Nunito Semi Bold" pitchFamily="34" charset="-120"/>
              </a:rPr>
              <a:t>Role-Play and Simulation</a:t>
            </a:r>
            <a:endParaRPr lang="en-US" sz="2050" dirty="0"/>
          </a:p>
        </p:txBody>
      </p:sp>
      <p:sp>
        <p:nvSpPr>
          <p:cNvPr id="6" name="Text 3"/>
          <p:cNvSpPr/>
          <p:nvPr/>
        </p:nvSpPr>
        <p:spPr>
          <a:xfrm>
            <a:off x="1025604" y="2469594"/>
            <a:ext cx="3189446" cy="2496145"/>
          </a:xfrm>
          <a:prstGeom prst="rect">
            <a:avLst/>
          </a:prstGeom>
          <a:noFill/>
          <a:ln/>
        </p:spPr>
        <p:txBody>
          <a:bodyPr wrap="square" lIns="0" tIns="0" rIns="0" bIns="0" rtlCol="0" anchor="t"/>
          <a:lstStyle/>
          <a:p>
            <a:pPr algn="l" indent="0" marL="0">
              <a:lnSpc>
                <a:spcPts val="2800"/>
              </a:lnSpc>
              <a:buNone/>
            </a:pPr>
            <a:r>
              <a:rPr lang="en-US" sz="1750" dirty="0">
                <a:solidFill>
                  <a:srgbClr val="FFFFFF"/>
                </a:solidFill>
                <a:latin typeface="PT Sans" pitchFamily="34" charset="0"/>
                <a:ea typeface="PT Sans" pitchFamily="34" charset="-122"/>
                <a:cs typeface="PT Sans" pitchFamily="34" charset="-120"/>
              </a:rPr>
              <a:t>Encourage trainees to actively participate in the training and serve as a means of practice. This creates an environment where they can practice selling techniques, receive feedback, and improve.</a:t>
            </a:r>
            <a:endParaRPr lang="en-US" sz="1750" dirty="0"/>
          </a:p>
        </p:txBody>
      </p:sp>
      <p:sp>
        <p:nvSpPr>
          <p:cNvPr id="7" name="Shape 4"/>
          <p:cNvSpPr/>
          <p:nvPr/>
        </p:nvSpPr>
        <p:spPr>
          <a:xfrm>
            <a:off x="4683443" y="1762601"/>
            <a:ext cx="3680698" cy="3448764"/>
          </a:xfrm>
          <a:prstGeom prst="roundRect">
            <a:avLst>
              <a:gd name="adj" fmla="val 9694"/>
            </a:avLst>
          </a:prstGeom>
          <a:solidFill>
            <a:srgbClr val="00002E"/>
          </a:solidFill>
          <a:ln w="22860">
            <a:solidFill>
              <a:srgbClr val="D7425E"/>
            </a:solidFill>
            <a:prstDash val="solid"/>
          </a:ln>
        </p:spPr>
      </p:sp>
      <p:sp>
        <p:nvSpPr>
          <p:cNvPr id="8" name="Text 5"/>
          <p:cNvSpPr/>
          <p:nvPr/>
        </p:nvSpPr>
        <p:spPr>
          <a:xfrm>
            <a:off x="4929068" y="2008227"/>
            <a:ext cx="3189446" cy="655320"/>
          </a:xfrm>
          <a:prstGeom prst="rect">
            <a:avLst/>
          </a:prstGeom>
          <a:noFill/>
          <a:ln/>
        </p:spPr>
        <p:txBody>
          <a:bodyPr wrap="square" lIns="0" tIns="0" rIns="0" bIns="0" rtlCol="0" anchor="t"/>
          <a:lstStyle/>
          <a:p>
            <a:pPr algn="l" indent="0" marL="0">
              <a:lnSpc>
                <a:spcPts val="2550"/>
              </a:lnSpc>
              <a:buNone/>
            </a:pPr>
            <a:r>
              <a:rPr lang="en-US" sz="2050" dirty="0">
                <a:solidFill>
                  <a:srgbClr val="FFFFFF"/>
                </a:solidFill>
                <a:latin typeface="Nunito Semi Bold" pitchFamily="34" charset="0"/>
                <a:ea typeface="Nunito Semi Bold" pitchFamily="34" charset="-122"/>
                <a:cs typeface="Nunito Semi Bold" pitchFamily="34" charset="-120"/>
              </a:rPr>
              <a:t>Teamwork and Group Discussions</a:t>
            </a:r>
            <a:endParaRPr lang="en-US" sz="2050" dirty="0"/>
          </a:p>
        </p:txBody>
      </p:sp>
      <p:sp>
        <p:nvSpPr>
          <p:cNvPr id="9" name="Text 6"/>
          <p:cNvSpPr/>
          <p:nvPr/>
        </p:nvSpPr>
        <p:spPr>
          <a:xfrm>
            <a:off x="4929068" y="2797254"/>
            <a:ext cx="3189446" cy="2139553"/>
          </a:xfrm>
          <a:prstGeom prst="rect">
            <a:avLst/>
          </a:prstGeom>
          <a:noFill/>
          <a:ln/>
        </p:spPr>
        <p:txBody>
          <a:bodyPr wrap="square" lIns="0" tIns="0" rIns="0" bIns="0" rtlCol="0" anchor="t"/>
          <a:lstStyle/>
          <a:p>
            <a:pPr algn="l" indent="0" marL="0">
              <a:lnSpc>
                <a:spcPts val="2800"/>
              </a:lnSpc>
              <a:buNone/>
            </a:pPr>
            <a:r>
              <a:rPr lang="en-US" sz="1750" dirty="0">
                <a:solidFill>
                  <a:srgbClr val="FFFFFF"/>
                </a:solidFill>
                <a:latin typeface="PT Sans" pitchFamily="34" charset="0"/>
                <a:ea typeface="PT Sans" pitchFamily="34" charset="-122"/>
                <a:cs typeface="PT Sans" pitchFamily="34" charset="-120"/>
              </a:rPr>
              <a:t>Ensure that the entire group works together to develop solutions to the problems being discussed. This enhances the group's ability to sell in a cohesive manner.</a:t>
            </a:r>
            <a:endParaRPr lang="en-US" sz="1750" dirty="0"/>
          </a:p>
        </p:txBody>
      </p:sp>
      <p:sp>
        <p:nvSpPr>
          <p:cNvPr id="10" name="Shape 7"/>
          <p:cNvSpPr/>
          <p:nvPr/>
        </p:nvSpPr>
        <p:spPr>
          <a:xfrm>
            <a:off x="779978" y="5434132"/>
            <a:ext cx="7584043" cy="2022396"/>
          </a:xfrm>
          <a:prstGeom prst="roundRect">
            <a:avLst>
              <a:gd name="adj" fmla="val 16530"/>
            </a:avLst>
          </a:prstGeom>
          <a:solidFill>
            <a:srgbClr val="00002E"/>
          </a:solidFill>
          <a:ln w="22860">
            <a:solidFill>
              <a:srgbClr val="DD785E"/>
            </a:solidFill>
            <a:prstDash val="solid"/>
          </a:ln>
        </p:spPr>
      </p:sp>
      <p:sp>
        <p:nvSpPr>
          <p:cNvPr id="11" name="Text 8"/>
          <p:cNvSpPr/>
          <p:nvPr/>
        </p:nvSpPr>
        <p:spPr>
          <a:xfrm>
            <a:off x="1025604" y="5679758"/>
            <a:ext cx="2621994" cy="327660"/>
          </a:xfrm>
          <a:prstGeom prst="rect">
            <a:avLst/>
          </a:prstGeom>
          <a:noFill/>
          <a:ln/>
        </p:spPr>
        <p:txBody>
          <a:bodyPr wrap="none" lIns="0" tIns="0" rIns="0" bIns="0" rtlCol="0" anchor="t"/>
          <a:lstStyle/>
          <a:p>
            <a:pPr algn="l" indent="0" marL="0">
              <a:lnSpc>
                <a:spcPts val="2550"/>
              </a:lnSpc>
              <a:buNone/>
            </a:pPr>
            <a:r>
              <a:rPr lang="en-US" sz="2050" dirty="0">
                <a:solidFill>
                  <a:srgbClr val="FFFFFF"/>
                </a:solidFill>
                <a:latin typeface="Nunito Semi Bold" pitchFamily="34" charset="0"/>
                <a:ea typeface="Nunito Semi Bold" pitchFamily="34" charset="-122"/>
                <a:cs typeface="Nunito Semi Bold" pitchFamily="34" charset="-120"/>
              </a:rPr>
              <a:t>Immediate Feedback</a:t>
            </a:r>
            <a:endParaRPr lang="en-US" sz="2050" dirty="0"/>
          </a:p>
        </p:txBody>
      </p:sp>
      <p:sp>
        <p:nvSpPr>
          <p:cNvPr id="12" name="Text 9"/>
          <p:cNvSpPr/>
          <p:nvPr/>
        </p:nvSpPr>
        <p:spPr>
          <a:xfrm>
            <a:off x="1025604" y="6141125"/>
            <a:ext cx="7092791" cy="1069777"/>
          </a:xfrm>
          <a:prstGeom prst="rect">
            <a:avLst/>
          </a:prstGeom>
          <a:noFill/>
          <a:ln/>
        </p:spPr>
        <p:txBody>
          <a:bodyPr wrap="square" lIns="0" tIns="0" rIns="0" bIns="0" rtlCol="0" anchor="t"/>
          <a:lstStyle/>
          <a:p>
            <a:pPr algn="l" indent="0" marL="0">
              <a:lnSpc>
                <a:spcPts val="2800"/>
              </a:lnSpc>
              <a:buNone/>
            </a:pPr>
            <a:r>
              <a:rPr lang="en-US" sz="1750" dirty="0">
                <a:solidFill>
                  <a:srgbClr val="FFFFFF"/>
                </a:solidFill>
                <a:latin typeface="PT Sans" pitchFamily="34" charset="0"/>
                <a:ea typeface="PT Sans" pitchFamily="34" charset="-122"/>
                <a:cs typeface="PT Sans" pitchFamily="34" charset="-120"/>
              </a:rPr>
              <a:t>Provide real-time feedback during interactive sessions. This can be especially powerful in confirming mastery or identifying areas for improvement.</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30195"/>
          </a:xfrm>
          <a:prstGeom prst="rect">
            <a:avLst/>
          </a:prstGeom>
        </p:spPr>
      </p:pic>
      <p:sp>
        <p:nvSpPr>
          <p:cNvPr id="3" name="Text 0"/>
          <p:cNvSpPr/>
          <p:nvPr/>
        </p:nvSpPr>
        <p:spPr>
          <a:xfrm>
            <a:off x="640794" y="503396"/>
            <a:ext cx="7862411" cy="1076801"/>
          </a:xfrm>
          <a:prstGeom prst="rect">
            <a:avLst/>
          </a:prstGeom>
          <a:noFill/>
          <a:ln/>
        </p:spPr>
        <p:txBody>
          <a:bodyPr wrap="square" lIns="0" tIns="0" rIns="0" bIns="0" rtlCol="0" anchor="t"/>
          <a:lstStyle/>
          <a:p>
            <a:pPr algn="l" indent="0" marL="0">
              <a:lnSpc>
                <a:spcPts val="4200"/>
              </a:lnSpc>
              <a:buNone/>
            </a:pPr>
            <a:r>
              <a:rPr lang="en-US" sz="3350" dirty="0">
                <a:solidFill>
                  <a:srgbClr val="FFFFFF"/>
                </a:solidFill>
                <a:latin typeface="Nunito Semi Bold" pitchFamily="34" charset="0"/>
                <a:ea typeface="Nunito Semi Bold" pitchFamily="34" charset="-122"/>
                <a:cs typeface="Nunito Semi Bold" pitchFamily="34" charset="-120"/>
              </a:rPr>
              <a:t>Measuring Employee Performance in Sales</a:t>
            </a:r>
            <a:endParaRPr lang="en-US" sz="3350" dirty="0"/>
          </a:p>
        </p:txBody>
      </p:sp>
      <p:sp>
        <p:nvSpPr>
          <p:cNvPr id="4" name="Shape 1"/>
          <p:cNvSpPr/>
          <p:nvPr/>
        </p:nvSpPr>
        <p:spPr>
          <a:xfrm>
            <a:off x="846653" y="1854756"/>
            <a:ext cx="22860" cy="5872043"/>
          </a:xfrm>
          <a:prstGeom prst="roundRect">
            <a:avLst>
              <a:gd name="adj" fmla="val 1201356"/>
            </a:avLst>
          </a:prstGeom>
          <a:solidFill>
            <a:srgbClr val="FFFFFF">
              <a:alpha val="24000"/>
            </a:srgbClr>
          </a:solidFill>
          <a:ln/>
        </p:spPr>
      </p:sp>
      <p:sp>
        <p:nvSpPr>
          <p:cNvPr id="5" name="Shape 2"/>
          <p:cNvSpPr/>
          <p:nvPr/>
        </p:nvSpPr>
        <p:spPr>
          <a:xfrm>
            <a:off x="1029712" y="2255044"/>
            <a:ext cx="549235" cy="22860"/>
          </a:xfrm>
          <a:prstGeom prst="roundRect">
            <a:avLst>
              <a:gd name="adj" fmla="val 1201356"/>
            </a:avLst>
          </a:prstGeom>
          <a:solidFill>
            <a:srgbClr val="F2B42D"/>
          </a:solidFill>
          <a:ln/>
        </p:spPr>
      </p:sp>
      <p:sp>
        <p:nvSpPr>
          <p:cNvPr id="6" name="Shape 3"/>
          <p:cNvSpPr/>
          <p:nvPr/>
        </p:nvSpPr>
        <p:spPr>
          <a:xfrm>
            <a:off x="640735" y="2060615"/>
            <a:ext cx="411837" cy="411837"/>
          </a:xfrm>
          <a:prstGeom prst="roundRect">
            <a:avLst>
              <a:gd name="adj" fmla="val 66684"/>
            </a:avLst>
          </a:prstGeom>
          <a:solidFill>
            <a:srgbClr val="00002E"/>
          </a:solidFill>
          <a:ln w="22860">
            <a:solidFill>
              <a:srgbClr val="F2B42D"/>
            </a:solidFill>
            <a:prstDash val="solid"/>
          </a:ln>
        </p:spPr>
      </p:sp>
      <p:sp>
        <p:nvSpPr>
          <p:cNvPr id="7" name="Text 4"/>
          <p:cNvSpPr/>
          <p:nvPr/>
        </p:nvSpPr>
        <p:spPr>
          <a:xfrm>
            <a:off x="717411" y="2104965"/>
            <a:ext cx="258366" cy="323017"/>
          </a:xfrm>
          <a:prstGeom prst="rect">
            <a:avLst/>
          </a:prstGeom>
          <a:noFill/>
          <a:ln/>
        </p:spPr>
        <p:txBody>
          <a:bodyPr wrap="none" lIns="0" tIns="0" rIns="0" bIns="0" rtlCol="0" anchor="t"/>
          <a:lstStyle/>
          <a:p>
            <a:pPr algn="ctr" indent="0" marL="0">
              <a:lnSpc>
                <a:spcPts val="2000"/>
              </a:lnSpc>
              <a:buNone/>
            </a:pPr>
            <a:r>
              <a:rPr lang="en-US" sz="2000" dirty="0">
                <a:solidFill>
                  <a:srgbClr val="FFFFFF"/>
                </a:solidFill>
                <a:latin typeface="Nunito Semi Bold" pitchFamily="34" charset="0"/>
                <a:ea typeface="Nunito Semi Bold" pitchFamily="34" charset="-122"/>
                <a:cs typeface="Nunito Semi Bold" pitchFamily="34" charset="-120"/>
              </a:rPr>
              <a:t>1</a:t>
            </a:r>
            <a:endParaRPr lang="en-US" sz="2000" dirty="0"/>
          </a:p>
        </p:txBody>
      </p:sp>
      <p:sp>
        <p:nvSpPr>
          <p:cNvPr id="8" name="Text 5"/>
          <p:cNvSpPr/>
          <p:nvPr/>
        </p:nvSpPr>
        <p:spPr>
          <a:xfrm>
            <a:off x="1762125" y="2037755"/>
            <a:ext cx="2683312" cy="269200"/>
          </a:xfrm>
          <a:prstGeom prst="rect">
            <a:avLst/>
          </a:prstGeom>
          <a:noFill/>
          <a:ln/>
        </p:spPr>
        <p:txBody>
          <a:bodyPr wrap="none" lIns="0" tIns="0" rIns="0" bIns="0" rtlCol="0" anchor="t"/>
          <a:lstStyle/>
          <a:p>
            <a:pPr algn="l" indent="0" marL="0">
              <a:lnSpc>
                <a:spcPts val="2100"/>
              </a:lnSpc>
              <a:buNone/>
            </a:pPr>
            <a:r>
              <a:rPr lang="en-US" sz="1650" dirty="0">
                <a:solidFill>
                  <a:srgbClr val="FFFFFF"/>
                </a:solidFill>
                <a:latin typeface="Nunito Semi Bold" pitchFamily="34" charset="0"/>
                <a:ea typeface="Nunito Semi Bold" pitchFamily="34" charset="-122"/>
                <a:cs typeface="Nunito Semi Bold" pitchFamily="34" charset="-120"/>
              </a:rPr>
              <a:t>Define Skills and Behaviors</a:t>
            </a:r>
            <a:endParaRPr lang="en-US" sz="1650" dirty="0"/>
          </a:p>
        </p:txBody>
      </p:sp>
      <p:sp>
        <p:nvSpPr>
          <p:cNvPr id="9" name="Text 6"/>
          <p:cNvSpPr/>
          <p:nvPr/>
        </p:nvSpPr>
        <p:spPr>
          <a:xfrm>
            <a:off x="1762125" y="2416731"/>
            <a:ext cx="6741081" cy="585788"/>
          </a:xfrm>
          <a:prstGeom prst="rect">
            <a:avLst/>
          </a:prstGeom>
          <a:noFill/>
          <a:ln/>
        </p:spPr>
        <p:txBody>
          <a:bodyPr wrap="square" lIns="0" tIns="0" rIns="0" bIns="0" rtlCol="0" anchor="t"/>
          <a:lstStyle/>
          <a:p>
            <a:pPr algn="l" indent="0" marL="0">
              <a:lnSpc>
                <a:spcPts val="2300"/>
              </a:lnSpc>
              <a:buNone/>
            </a:pPr>
            <a:r>
              <a:rPr lang="en-US" sz="1400" dirty="0">
                <a:solidFill>
                  <a:srgbClr val="FFFFFF"/>
                </a:solidFill>
                <a:latin typeface="PT Sans" pitchFamily="34" charset="0"/>
                <a:ea typeface="PT Sans" pitchFamily="34" charset="-122"/>
                <a:cs typeface="PT Sans" pitchFamily="34" charset="-120"/>
              </a:rPr>
              <a:t>Companies must first define employee skills and behaviors that drive the ability to meet the organization's sales goals.</a:t>
            </a:r>
            <a:endParaRPr lang="en-US" sz="1400" dirty="0"/>
          </a:p>
        </p:txBody>
      </p:sp>
      <p:sp>
        <p:nvSpPr>
          <p:cNvPr id="10" name="Shape 7"/>
          <p:cNvSpPr/>
          <p:nvPr/>
        </p:nvSpPr>
        <p:spPr>
          <a:xfrm>
            <a:off x="1029712" y="3768804"/>
            <a:ext cx="549235" cy="22860"/>
          </a:xfrm>
          <a:prstGeom prst="roundRect">
            <a:avLst>
              <a:gd name="adj" fmla="val 1201356"/>
            </a:avLst>
          </a:prstGeom>
          <a:solidFill>
            <a:srgbClr val="D7425E"/>
          </a:solidFill>
          <a:ln/>
        </p:spPr>
      </p:sp>
      <p:sp>
        <p:nvSpPr>
          <p:cNvPr id="11" name="Shape 8"/>
          <p:cNvSpPr/>
          <p:nvPr/>
        </p:nvSpPr>
        <p:spPr>
          <a:xfrm>
            <a:off x="640735" y="3574375"/>
            <a:ext cx="411837" cy="411837"/>
          </a:xfrm>
          <a:prstGeom prst="roundRect">
            <a:avLst>
              <a:gd name="adj" fmla="val 66684"/>
            </a:avLst>
          </a:prstGeom>
          <a:solidFill>
            <a:srgbClr val="00002E"/>
          </a:solidFill>
          <a:ln w="22860">
            <a:solidFill>
              <a:srgbClr val="D7425E"/>
            </a:solidFill>
            <a:prstDash val="solid"/>
          </a:ln>
        </p:spPr>
      </p:sp>
      <p:sp>
        <p:nvSpPr>
          <p:cNvPr id="12" name="Text 9"/>
          <p:cNvSpPr/>
          <p:nvPr/>
        </p:nvSpPr>
        <p:spPr>
          <a:xfrm>
            <a:off x="717411" y="3618726"/>
            <a:ext cx="258366" cy="323017"/>
          </a:xfrm>
          <a:prstGeom prst="rect">
            <a:avLst/>
          </a:prstGeom>
          <a:noFill/>
          <a:ln/>
        </p:spPr>
        <p:txBody>
          <a:bodyPr wrap="none" lIns="0" tIns="0" rIns="0" bIns="0" rtlCol="0" anchor="t"/>
          <a:lstStyle/>
          <a:p>
            <a:pPr algn="ctr" indent="0" marL="0">
              <a:lnSpc>
                <a:spcPts val="2000"/>
              </a:lnSpc>
              <a:buNone/>
            </a:pPr>
            <a:r>
              <a:rPr lang="en-US" sz="2000" dirty="0">
                <a:solidFill>
                  <a:srgbClr val="FFFFFF"/>
                </a:solidFill>
                <a:latin typeface="Nunito Semi Bold" pitchFamily="34" charset="0"/>
                <a:ea typeface="Nunito Semi Bold" pitchFamily="34" charset="-122"/>
                <a:cs typeface="Nunito Semi Bold" pitchFamily="34" charset="-120"/>
              </a:rPr>
              <a:t>2</a:t>
            </a:r>
            <a:endParaRPr lang="en-US" sz="2000" dirty="0"/>
          </a:p>
        </p:txBody>
      </p:sp>
      <p:sp>
        <p:nvSpPr>
          <p:cNvPr id="13" name="Text 10"/>
          <p:cNvSpPr/>
          <p:nvPr/>
        </p:nvSpPr>
        <p:spPr>
          <a:xfrm>
            <a:off x="1762125" y="3551515"/>
            <a:ext cx="2153960" cy="269200"/>
          </a:xfrm>
          <a:prstGeom prst="rect">
            <a:avLst/>
          </a:prstGeom>
          <a:noFill/>
          <a:ln/>
        </p:spPr>
        <p:txBody>
          <a:bodyPr wrap="none" lIns="0" tIns="0" rIns="0" bIns="0" rtlCol="0" anchor="t"/>
          <a:lstStyle/>
          <a:p>
            <a:pPr algn="l" indent="0" marL="0">
              <a:lnSpc>
                <a:spcPts val="2100"/>
              </a:lnSpc>
              <a:buNone/>
            </a:pPr>
            <a:r>
              <a:rPr lang="en-US" sz="1650" dirty="0">
                <a:solidFill>
                  <a:srgbClr val="FFFFFF"/>
                </a:solidFill>
                <a:latin typeface="Nunito Semi Bold" pitchFamily="34" charset="0"/>
                <a:ea typeface="Nunito Semi Bold" pitchFamily="34" charset="-122"/>
                <a:cs typeface="Nunito Semi Bold" pitchFamily="34" charset="-120"/>
              </a:rPr>
              <a:t>Establish KPIs</a:t>
            </a:r>
            <a:endParaRPr lang="en-US" sz="1650" dirty="0"/>
          </a:p>
        </p:txBody>
      </p:sp>
      <p:sp>
        <p:nvSpPr>
          <p:cNvPr id="14" name="Text 11"/>
          <p:cNvSpPr/>
          <p:nvPr/>
        </p:nvSpPr>
        <p:spPr>
          <a:xfrm>
            <a:off x="1762125" y="3930491"/>
            <a:ext cx="6741081" cy="585788"/>
          </a:xfrm>
          <a:prstGeom prst="rect">
            <a:avLst/>
          </a:prstGeom>
          <a:noFill/>
          <a:ln/>
        </p:spPr>
        <p:txBody>
          <a:bodyPr wrap="square" lIns="0" tIns="0" rIns="0" bIns="0" rtlCol="0" anchor="t"/>
          <a:lstStyle/>
          <a:p>
            <a:pPr algn="l" indent="0" marL="0">
              <a:lnSpc>
                <a:spcPts val="2300"/>
              </a:lnSpc>
              <a:buNone/>
            </a:pPr>
            <a:r>
              <a:rPr lang="en-US" sz="1400" dirty="0">
                <a:solidFill>
                  <a:srgbClr val="FFFFFF"/>
                </a:solidFill>
                <a:latin typeface="PT Sans" pitchFamily="34" charset="0"/>
                <a:ea typeface="PT Sans" pitchFamily="34" charset="-122"/>
                <a:cs typeface="PT Sans" pitchFamily="34" charset="-120"/>
              </a:rPr>
              <a:t>Key performance indicators (KPIs) are variables used to test the correlation between training and sales personnel performance.</a:t>
            </a:r>
            <a:endParaRPr lang="en-US" sz="1400" dirty="0"/>
          </a:p>
        </p:txBody>
      </p:sp>
      <p:sp>
        <p:nvSpPr>
          <p:cNvPr id="15" name="Shape 12"/>
          <p:cNvSpPr/>
          <p:nvPr/>
        </p:nvSpPr>
        <p:spPr>
          <a:xfrm>
            <a:off x="1029712" y="5282565"/>
            <a:ext cx="549235" cy="22860"/>
          </a:xfrm>
          <a:prstGeom prst="roundRect">
            <a:avLst>
              <a:gd name="adj" fmla="val 1201356"/>
            </a:avLst>
          </a:prstGeom>
          <a:solidFill>
            <a:srgbClr val="DD785E"/>
          </a:solidFill>
          <a:ln/>
        </p:spPr>
      </p:sp>
      <p:sp>
        <p:nvSpPr>
          <p:cNvPr id="16" name="Shape 13"/>
          <p:cNvSpPr/>
          <p:nvPr/>
        </p:nvSpPr>
        <p:spPr>
          <a:xfrm>
            <a:off x="640735" y="5088136"/>
            <a:ext cx="411837" cy="411837"/>
          </a:xfrm>
          <a:prstGeom prst="roundRect">
            <a:avLst>
              <a:gd name="adj" fmla="val 66684"/>
            </a:avLst>
          </a:prstGeom>
          <a:solidFill>
            <a:srgbClr val="00002E"/>
          </a:solidFill>
          <a:ln w="22860">
            <a:solidFill>
              <a:srgbClr val="DD785E"/>
            </a:solidFill>
            <a:prstDash val="solid"/>
          </a:ln>
        </p:spPr>
      </p:sp>
      <p:sp>
        <p:nvSpPr>
          <p:cNvPr id="17" name="Text 14"/>
          <p:cNvSpPr/>
          <p:nvPr/>
        </p:nvSpPr>
        <p:spPr>
          <a:xfrm>
            <a:off x="717411" y="5132487"/>
            <a:ext cx="258366" cy="323017"/>
          </a:xfrm>
          <a:prstGeom prst="rect">
            <a:avLst/>
          </a:prstGeom>
          <a:noFill/>
          <a:ln/>
        </p:spPr>
        <p:txBody>
          <a:bodyPr wrap="none" lIns="0" tIns="0" rIns="0" bIns="0" rtlCol="0" anchor="t"/>
          <a:lstStyle/>
          <a:p>
            <a:pPr algn="ctr" indent="0" marL="0">
              <a:lnSpc>
                <a:spcPts val="2000"/>
              </a:lnSpc>
              <a:buNone/>
            </a:pPr>
            <a:r>
              <a:rPr lang="en-US" sz="2000" dirty="0">
                <a:solidFill>
                  <a:srgbClr val="FFFFFF"/>
                </a:solidFill>
                <a:latin typeface="Nunito Semi Bold" pitchFamily="34" charset="0"/>
                <a:ea typeface="Nunito Semi Bold" pitchFamily="34" charset="-122"/>
                <a:cs typeface="Nunito Semi Bold" pitchFamily="34" charset="-120"/>
              </a:rPr>
              <a:t>3</a:t>
            </a:r>
            <a:endParaRPr lang="en-US" sz="2000" dirty="0"/>
          </a:p>
        </p:txBody>
      </p:sp>
      <p:sp>
        <p:nvSpPr>
          <p:cNvPr id="18" name="Text 15"/>
          <p:cNvSpPr/>
          <p:nvPr/>
        </p:nvSpPr>
        <p:spPr>
          <a:xfrm>
            <a:off x="1762125" y="5065276"/>
            <a:ext cx="2619375" cy="269200"/>
          </a:xfrm>
          <a:prstGeom prst="rect">
            <a:avLst/>
          </a:prstGeom>
          <a:noFill/>
          <a:ln/>
        </p:spPr>
        <p:txBody>
          <a:bodyPr wrap="none" lIns="0" tIns="0" rIns="0" bIns="0" rtlCol="0" anchor="t"/>
          <a:lstStyle/>
          <a:p>
            <a:pPr algn="l" indent="0" marL="0">
              <a:lnSpc>
                <a:spcPts val="2100"/>
              </a:lnSpc>
              <a:buNone/>
            </a:pPr>
            <a:r>
              <a:rPr lang="en-US" sz="1650" dirty="0">
                <a:solidFill>
                  <a:srgbClr val="FFFFFF"/>
                </a:solidFill>
                <a:latin typeface="Nunito Semi Bold" pitchFamily="34" charset="0"/>
                <a:ea typeface="Nunito Semi Bold" pitchFamily="34" charset="-122"/>
                <a:cs typeface="Nunito Semi Bold" pitchFamily="34" charset="-120"/>
              </a:rPr>
              <a:t>Analyze Performance Data</a:t>
            </a:r>
            <a:endParaRPr lang="en-US" sz="1650" dirty="0"/>
          </a:p>
        </p:txBody>
      </p:sp>
      <p:sp>
        <p:nvSpPr>
          <p:cNvPr id="19" name="Text 16"/>
          <p:cNvSpPr/>
          <p:nvPr/>
        </p:nvSpPr>
        <p:spPr>
          <a:xfrm>
            <a:off x="1762125" y="5444252"/>
            <a:ext cx="6741081" cy="585788"/>
          </a:xfrm>
          <a:prstGeom prst="rect">
            <a:avLst/>
          </a:prstGeom>
          <a:noFill/>
          <a:ln/>
        </p:spPr>
        <p:txBody>
          <a:bodyPr wrap="square" lIns="0" tIns="0" rIns="0" bIns="0" rtlCol="0" anchor="t"/>
          <a:lstStyle/>
          <a:p>
            <a:pPr algn="l" indent="0" marL="0">
              <a:lnSpc>
                <a:spcPts val="2300"/>
              </a:lnSpc>
              <a:buNone/>
            </a:pPr>
            <a:r>
              <a:rPr lang="en-US" sz="1400" dirty="0">
                <a:solidFill>
                  <a:srgbClr val="FFFFFF"/>
                </a:solidFill>
                <a:latin typeface="PT Sans" pitchFamily="34" charset="0"/>
                <a:ea typeface="PT Sans" pitchFamily="34" charset="-122"/>
                <a:cs typeface="PT Sans" pitchFamily="34" charset="-120"/>
              </a:rPr>
              <a:t>Use statistical models to represent these variables as equations, linear functions of training, and control variables.</a:t>
            </a:r>
            <a:endParaRPr lang="en-US" sz="1400" dirty="0"/>
          </a:p>
        </p:txBody>
      </p:sp>
      <p:sp>
        <p:nvSpPr>
          <p:cNvPr id="20" name="Shape 17"/>
          <p:cNvSpPr/>
          <p:nvPr/>
        </p:nvSpPr>
        <p:spPr>
          <a:xfrm>
            <a:off x="1029712" y="6796326"/>
            <a:ext cx="549235" cy="22860"/>
          </a:xfrm>
          <a:prstGeom prst="roundRect">
            <a:avLst>
              <a:gd name="adj" fmla="val 1201356"/>
            </a:avLst>
          </a:prstGeom>
          <a:solidFill>
            <a:srgbClr val="48A8E2"/>
          </a:solidFill>
          <a:ln/>
        </p:spPr>
      </p:sp>
      <p:sp>
        <p:nvSpPr>
          <p:cNvPr id="21" name="Shape 18"/>
          <p:cNvSpPr/>
          <p:nvPr/>
        </p:nvSpPr>
        <p:spPr>
          <a:xfrm>
            <a:off x="640735" y="6601897"/>
            <a:ext cx="411837" cy="411837"/>
          </a:xfrm>
          <a:prstGeom prst="roundRect">
            <a:avLst>
              <a:gd name="adj" fmla="val 66684"/>
            </a:avLst>
          </a:prstGeom>
          <a:solidFill>
            <a:srgbClr val="00002E"/>
          </a:solidFill>
          <a:ln w="22860">
            <a:solidFill>
              <a:srgbClr val="48A8E2"/>
            </a:solidFill>
            <a:prstDash val="solid"/>
          </a:ln>
        </p:spPr>
      </p:sp>
      <p:sp>
        <p:nvSpPr>
          <p:cNvPr id="22" name="Text 19"/>
          <p:cNvSpPr/>
          <p:nvPr/>
        </p:nvSpPr>
        <p:spPr>
          <a:xfrm>
            <a:off x="717411" y="6646247"/>
            <a:ext cx="258366" cy="323017"/>
          </a:xfrm>
          <a:prstGeom prst="rect">
            <a:avLst/>
          </a:prstGeom>
          <a:noFill/>
          <a:ln/>
        </p:spPr>
        <p:txBody>
          <a:bodyPr wrap="none" lIns="0" tIns="0" rIns="0" bIns="0" rtlCol="0" anchor="t"/>
          <a:lstStyle/>
          <a:p>
            <a:pPr algn="ctr" indent="0" marL="0">
              <a:lnSpc>
                <a:spcPts val="2000"/>
              </a:lnSpc>
              <a:buNone/>
            </a:pPr>
            <a:r>
              <a:rPr lang="en-US" sz="2000" dirty="0">
                <a:solidFill>
                  <a:srgbClr val="FFFFFF"/>
                </a:solidFill>
                <a:latin typeface="Nunito Semi Bold" pitchFamily="34" charset="0"/>
                <a:ea typeface="Nunito Semi Bold" pitchFamily="34" charset="-122"/>
                <a:cs typeface="Nunito Semi Bold" pitchFamily="34" charset="-120"/>
              </a:rPr>
              <a:t>4</a:t>
            </a:r>
            <a:endParaRPr lang="en-US" sz="2000" dirty="0"/>
          </a:p>
        </p:txBody>
      </p:sp>
      <p:sp>
        <p:nvSpPr>
          <p:cNvPr id="23" name="Text 20"/>
          <p:cNvSpPr/>
          <p:nvPr/>
        </p:nvSpPr>
        <p:spPr>
          <a:xfrm>
            <a:off x="1762125" y="6579037"/>
            <a:ext cx="2417445" cy="269200"/>
          </a:xfrm>
          <a:prstGeom prst="rect">
            <a:avLst/>
          </a:prstGeom>
          <a:noFill/>
          <a:ln/>
        </p:spPr>
        <p:txBody>
          <a:bodyPr wrap="none" lIns="0" tIns="0" rIns="0" bIns="0" rtlCol="0" anchor="t"/>
          <a:lstStyle/>
          <a:p>
            <a:pPr algn="l" indent="0" marL="0">
              <a:lnSpc>
                <a:spcPts val="2100"/>
              </a:lnSpc>
              <a:buNone/>
            </a:pPr>
            <a:r>
              <a:rPr lang="en-US" sz="1650" dirty="0">
                <a:solidFill>
                  <a:srgbClr val="FFFFFF"/>
                </a:solidFill>
                <a:latin typeface="Nunito Semi Bold" pitchFamily="34" charset="0"/>
                <a:ea typeface="Nunito Semi Bold" pitchFamily="34" charset="-122"/>
                <a:cs typeface="Nunito Semi Bold" pitchFamily="34" charset="-120"/>
              </a:rPr>
              <a:t>Evaluate Training Impact</a:t>
            </a:r>
            <a:endParaRPr lang="en-US" sz="1650" dirty="0"/>
          </a:p>
        </p:txBody>
      </p:sp>
      <p:sp>
        <p:nvSpPr>
          <p:cNvPr id="24" name="Text 21"/>
          <p:cNvSpPr/>
          <p:nvPr/>
        </p:nvSpPr>
        <p:spPr>
          <a:xfrm>
            <a:off x="1762125" y="6958013"/>
            <a:ext cx="6741081" cy="585788"/>
          </a:xfrm>
          <a:prstGeom prst="rect">
            <a:avLst/>
          </a:prstGeom>
          <a:noFill/>
          <a:ln/>
        </p:spPr>
        <p:txBody>
          <a:bodyPr wrap="square" lIns="0" tIns="0" rIns="0" bIns="0" rtlCol="0" anchor="t"/>
          <a:lstStyle/>
          <a:p>
            <a:pPr algn="l" indent="0" marL="0">
              <a:lnSpc>
                <a:spcPts val="2300"/>
              </a:lnSpc>
              <a:buNone/>
            </a:pPr>
            <a:r>
              <a:rPr lang="en-US" sz="1400" dirty="0">
                <a:solidFill>
                  <a:srgbClr val="FFFFFF"/>
                </a:solidFill>
                <a:latin typeface="PT Sans" pitchFamily="34" charset="0"/>
                <a:ea typeface="PT Sans" pitchFamily="34" charset="-122"/>
                <a:cs typeface="PT Sans" pitchFamily="34" charset="-120"/>
              </a:rPr>
              <a:t>Measure the effect of training on sales force performance and understand how effective training can build a more efficient sales force.</a:t>
            </a:r>
            <a:endParaRPr lang="en-US" sz="1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32219"/>
          </a:xfrm>
          <a:prstGeom prst="rect">
            <a:avLst/>
          </a:prstGeom>
        </p:spPr>
      </p:pic>
      <p:sp>
        <p:nvSpPr>
          <p:cNvPr id="3" name="Text 0"/>
          <p:cNvSpPr/>
          <p:nvPr/>
        </p:nvSpPr>
        <p:spPr>
          <a:xfrm>
            <a:off x="694968" y="546021"/>
            <a:ext cx="7754064" cy="1168241"/>
          </a:xfrm>
          <a:prstGeom prst="rect">
            <a:avLst/>
          </a:prstGeom>
          <a:noFill/>
          <a:ln/>
        </p:spPr>
        <p:txBody>
          <a:bodyPr wrap="square" lIns="0" tIns="0" rIns="0" bIns="0" rtlCol="0" anchor="t"/>
          <a:lstStyle/>
          <a:p>
            <a:pPr algn="l" indent="0" marL="0">
              <a:lnSpc>
                <a:spcPts val="4550"/>
              </a:lnSpc>
              <a:buNone/>
            </a:pPr>
            <a:r>
              <a:rPr lang="en-US" sz="3650" dirty="0">
                <a:solidFill>
                  <a:srgbClr val="FFFFFF"/>
                </a:solidFill>
                <a:latin typeface="Nunito Semi Bold" pitchFamily="34" charset="0"/>
                <a:ea typeface="Nunito Semi Bold" pitchFamily="34" charset="-122"/>
                <a:cs typeface="Nunito Semi Bold" pitchFamily="34" charset="-120"/>
              </a:rPr>
              <a:t>Research Studies on Sales Force Training Impact</a:t>
            </a:r>
            <a:endParaRPr lang="en-US" sz="3650" dirty="0"/>
          </a:p>
        </p:txBody>
      </p:sp>
      <p:sp>
        <p:nvSpPr>
          <p:cNvPr id="4" name="Shape 1"/>
          <p:cNvSpPr/>
          <p:nvPr/>
        </p:nvSpPr>
        <p:spPr>
          <a:xfrm>
            <a:off x="694968" y="2235398"/>
            <a:ext cx="446723" cy="446723"/>
          </a:xfrm>
          <a:prstGeom prst="roundRect">
            <a:avLst>
              <a:gd name="adj" fmla="val 66684"/>
            </a:avLst>
          </a:prstGeom>
          <a:solidFill>
            <a:srgbClr val="00002E"/>
          </a:solidFill>
          <a:ln w="22860">
            <a:solidFill>
              <a:srgbClr val="F2B42D"/>
            </a:solidFill>
            <a:prstDash val="solid"/>
          </a:ln>
        </p:spPr>
      </p:sp>
      <p:sp>
        <p:nvSpPr>
          <p:cNvPr id="5" name="Text 2"/>
          <p:cNvSpPr/>
          <p:nvPr/>
        </p:nvSpPr>
        <p:spPr>
          <a:xfrm>
            <a:off x="778193" y="2283559"/>
            <a:ext cx="280273" cy="350401"/>
          </a:xfrm>
          <a:prstGeom prst="rect">
            <a:avLst/>
          </a:prstGeom>
          <a:noFill/>
          <a:ln/>
        </p:spPr>
        <p:txBody>
          <a:bodyPr wrap="none" lIns="0" tIns="0" rIns="0" bIns="0" rtlCol="0" anchor="t"/>
          <a:lstStyle/>
          <a:p>
            <a:pPr algn="ctr" indent="0" marL="0">
              <a:lnSpc>
                <a:spcPts val="2200"/>
              </a:lnSpc>
              <a:buNone/>
            </a:pPr>
            <a:r>
              <a:rPr lang="en-US" sz="2200" dirty="0">
                <a:solidFill>
                  <a:srgbClr val="FFFFFF"/>
                </a:solidFill>
                <a:latin typeface="Nunito Semi Bold" pitchFamily="34" charset="0"/>
                <a:ea typeface="Nunito Semi Bold" pitchFamily="34" charset="-122"/>
                <a:cs typeface="Nunito Semi Bold" pitchFamily="34" charset="-120"/>
              </a:rPr>
              <a:t>1</a:t>
            </a:r>
            <a:endParaRPr lang="en-US" sz="2200" dirty="0"/>
          </a:p>
        </p:txBody>
      </p:sp>
      <p:sp>
        <p:nvSpPr>
          <p:cNvPr id="6" name="Text 3"/>
          <p:cNvSpPr/>
          <p:nvPr/>
        </p:nvSpPr>
        <p:spPr>
          <a:xfrm>
            <a:off x="1340168" y="2235398"/>
            <a:ext cx="2336363" cy="291941"/>
          </a:xfrm>
          <a:prstGeom prst="rect">
            <a:avLst/>
          </a:prstGeom>
          <a:noFill/>
          <a:ln/>
        </p:spPr>
        <p:txBody>
          <a:bodyPr wrap="none" lIns="0" tIns="0" rIns="0" bIns="0" rtlCol="0" anchor="t"/>
          <a:lstStyle/>
          <a:p>
            <a:pPr algn="l" indent="0" marL="0">
              <a:lnSpc>
                <a:spcPts val="2250"/>
              </a:lnSpc>
              <a:buNone/>
            </a:pPr>
            <a:r>
              <a:rPr lang="en-US" sz="1800" dirty="0">
                <a:solidFill>
                  <a:srgbClr val="FFFFFF"/>
                </a:solidFill>
                <a:latin typeface="Nunito Semi Bold" pitchFamily="34" charset="0"/>
                <a:ea typeface="Nunito Semi Bold" pitchFamily="34" charset="-122"/>
                <a:cs typeface="Nunito Semi Bold" pitchFamily="34" charset="-120"/>
              </a:rPr>
              <a:t>Job Performance</a:t>
            </a:r>
            <a:endParaRPr lang="en-US" sz="1800" dirty="0"/>
          </a:p>
        </p:txBody>
      </p:sp>
      <p:sp>
        <p:nvSpPr>
          <p:cNvPr id="7" name="Text 4"/>
          <p:cNvSpPr/>
          <p:nvPr/>
        </p:nvSpPr>
        <p:spPr>
          <a:xfrm>
            <a:off x="1340168" y="2646402"/>
            <a:ext cx="7108865" cy="635318"/>
          </a:xfrm>
          <a:prstGeom prst="rect">
            <a:avLst/>
          </a:prstGeom>
          <a:noFill/>
          <a:ln/>
        </p:spPr>
        <p:txBody>
          <a:bodyPr wrap="square" lIns="0" tIns="0" rIns="0" bIns="0" rtlCol="0" anchor="t"/>
          <a:lstStyle/>
          <a:p>
            <a:pPr algn="l" indent="0" marL="0">
              <a:lnSpc>
                <a:spcPts val="2500"/>
              </a:lnSpc>
              <a:buNone/>
            </a:pPr>
            <a:r>
              <a:rPr lang="en-US" sz="1550" dirty="0">
                <a:solidFill>
                  <a:srgbClr val="FFFFFF"/>
                </a:solidFill>
                <a:latin typeface="PT Sans" pitchFamily="34" charset="0"/>
                <a:ea typeface="PT Sans" pitchFamily="34" charset="-122"/>
                <a:cs typeface="PT Sans" pitchFamily="34" charset="-120"/>
              </a:rPr>
              <a:t>Studies have found a relationship between structured training and training involvement and job performance.</a:t>
            </a:r>
            <a:endParaRPr lang="en-US" sz="1550" dirty="0"/>
          </a:p>
        </p:txBody>
      </p:sp>
      <p:sp>
        <p:nvSpPr>
          <p:cNvPr id="8" name="Shape 5"/>
          <p:cNvSpPr/>
          <p:nvPr/>
        </p:nvSpPr>
        <p:spPr>
          <a:xfrm>
            <a:off x="694968" y="3703558"/>
            <a:ext cx="446723" cy="446723"/>
          </a:xfrm>
          <a:prstGeom prst="roundRect">
            <a:avLst>
              <a:gd name="adj" fmla="val 66684"/>
            </a:avLst>
          </a:prstGeom>
          <a:solidFill>
            <a:srgbClr val="00002E"/>
          </a:solidFill>
          <a:ln w="22860">
            <a:solidFill>
              <a:srgbClr val="D7425E"/>
            </a:solidFill>
            <a:prstDash val="solid"/>
          </a:ln>
        </p:spPr>
      </p:sp>
      <p:sp>
        <p:nvSpPr>
          <p:cNvPr id="9" name="Text 6"/>
          <p:cNvSpPr/>
          <p:nvPr/>
        </p:nvSpPr>
        <p:spPr>
          <a:xfrm>
            <a:off x="778193" y="3751719"/>
            <a:ext cx="280273" cy="350401"/>
          </a:xfrm>
          <a:prstGeom prst="rect">
            <a:avLst/>
          </a:prstGeom>
          <a:noFill/>
          <a:ln/>
        </p:spPr>
        <p:txBody>
          <a:bodyPr wrap="none" lIns="0" tIns="0" rIns="0" bIns="0" rtlCol="0" anchor="t"/>
          <a:lstStyle/>
          <a:p>
            <a:pPr algn="ctr" indent="0" marL="0">
              <a:lnSpc>
                <a:spcPts val="2200"/>
              </a:lnSpc>
              <a:buNone/>
            </a:pPr>
            <a:r>
              <a:rPr lang="en-US" sz="2200" dirty="0">
                <a:solidFill>
                  <a:srgbClr val="FFFFFF"/>
                </a:solidFill>
                <a:latin typeface="Nunito Semi Bold" pitchFamily="34" charset="0"/>
                <a:ea typeface="Nunito Semi Bold" pitchFamily="34" charset="-122"/>
                <a:cs typeface="Nunito Semi Bold" pitchFamily="34" charset="-120"/>
              </a:rPr>
              <a:t>2</a:t>
            </a:r>
            <a:endParaRPr lang="en-US" sz="2200" dirty="0"/>
          </a:p>
        </p:txBody>
      </p:sp>
      <p:sp>
        <p:nvSpPr>
          <p:cNvPr id="10" name="Text 7"/>
          <p:cNvSpPr/>
          <p:nvPr/>
        </p:nvSpPr>
        <p:spPr>
          <a:xfrm>
            <a:off x="1340168" y="3703558"/>
            <a:ext cx="2345888" cy="291941"/>
          </a:xfrm>
          <a:prstGeom prst="rect">
            <a:avLst/>
          </a:prstGeom>
          <a:noFill/>
          <a:ln/>
        </p:spPr>
        <p:txBody>
          <a:bodyPr wrap="none" lIns="0" tIns="0" rIns="0" bIns="0" rtlCol="0" anchor="t"/>
          <a:lstStyle/>
          <a:p>
            <a:pPr algn="l" indent="0" marL="0">
              <a:lnSpc>
                <a:spcPts val="2250"/>
              </a:lnSpc>
              <a:buNone/>
            </a:pPr>
            <a:r>
              <a:rPr lang="en-US" sz="1800" dirty="0">
                <a:solidFill>
                  <a:srgbClr val="FFFFFF"/>
                </a:solidFill>
                <a:latin typeface="Nunito Semi Bold" pitchFamily="34" charset="0"/>
                <a:ea typeface="Nunito Semi Bold" pitchFamily="34" charset="-122"/>
                <a:cs typeface="Nunito Semi Bold" pitchFamily="34" charset="-120"/>
              </a:rPr>
              <a:t>Customer Satisfaction</a:t>
            </a:r>
            <a:endParaRPr lang="en-US" sz="1800" dirty="0"/>
          </a:p>
        </p:txBody>
      </p:sp>
      <p:sp>
        <p:nvSpPr>
          <p:cNvPr id="11" name="Text 8"/>
          <p:cNvSpPr/>
          <p:nvPr/>
        </p:nvSpPr>
        <p:spPr>
          <a:xfrm>
            <a:off x="1340168" y="4114562"/>
            <a:ext cx="7108865" cy="635318"/>
          </a:xfrm>
          <a:prstGeom prst="rect">
            <a:avLst/>
          </a:prstGeom>
          <a:noFill/>
          <a:ln/>
        </p:spPr>
        <p:txBody>
          <a:bodyPr wrap="square" lIns="0" tIns="0" rIns="0" bIns="0" rtlCol="0" anchor="t"/>
          <a:lstStyle/>
          <a:p>
            <a:pPr algn="l" indent="0" marL="0">
              <a:lnSpc>
                <a:spcPts val="2500"/>
              </a:lnSpc>
              <a:buNone/>
            </a:pPr>
            <a:r>
              <a:rPr lang="en-US" sz="1550" dirty="0">
                <a:solidFill>
                  <a:srgbClr val="FFFFFF"/>
                </a:solidFill>
                <a:latin typeface="PT Sans" pitchFamily="34" charset="0"/>
                <a:ea typeface="PT Sans" pitchFamily="34" charset="-122"/>
                <a:cs typeface="PT Sans" pitchFamily="34" charset="-120"/>
              </a:rPr>
              <a:t>Research has shown a positive relationship between performance improvement over time and customer satisfaction.</a:t>
            </a:r>
            <a:endParaRPr lang="en-US" sz="1550" dirty="0"/>
          </a:p>
        </p:txBody>
      </p:sp>
      <p:sp>
        <p:nvSpPr>
          <p:cNvPr id="12" name="Shape 9"/>
          <p:cNvSpPr/>
          <p:nvPr/>
        </p:nvSpPr>
        <p:spPr>
          <a:xfrm>
            <a:off x="694968" y="5171718"/>
            <a:ext cx="446723" cy="446723"/>
          </a:xfrm>
          <a:prstGeom prst="roundRect">
            <a:avLst>
              <a:gd name="adj" fmla="val 66684"/>
            </a:avLst>
          </a:prstGeom>
          <a:solidFill>
            <a:srgbClr val="00002E"/>
          </a:solidFill>
          <a:ln w="22860">
            <a:solidFill>
              <a:srgbClr val="DD785E"/>
            </a:solidFill>
            <a:prstDash val="solid"/>
          </a:ln>
        </p:spPr>
      </p:sp>
      <p:sp>
        <p:nvSpPr>
          <p:cNvPr id="13" name="Text 10"/>
          <p:cNvSpPr/>
          <p:nvPr/>
        </p:nvSpPr>
        <p:spPr>
          <a:xfrm>
            <a:off x="778193" y="5219879"/>
            <a:ext cx="280273" cy="350401"/>
          </a:xfrm>
          <a:prstGeom prst="rect">
            <a:avLst/>
          </a:prstGeom>
          <a:noFill/>
          <a:ln/>
        </p:spPr>
        <p:txBody>
          <a:bodyPr wrap="none" lIns="0" tIns="0" rIns="0" bIns="0" rtlCol="0" anchor="t"/>
          <a:lstStyle/>
          <a:p>
            <a:pPr algn="ctr" indent="0" marL="0">
              <a:lnSpc>
                <a:spcPts val="2200"/>
              </a:lnSpc>
              <a:buNone/>
            </a:pPr>
            <a:r>
              <a:rPr lang="en-US" sz="2200" dirty="0">
                <a:solidFill>
                  <a:srgbClr val="FFFFFF"/>
                </a:solidFill>
                <a:latin typeface="Nunito Semi Bold" pitchFamily="34" charset="0"/>
                <a:ea typeface="Nunito Semi Bold" pitchFamily="34" charset="-122"/>
                <a:cs typeface="Nunito Semi Bold" pitchFamily="34" charset="-120"/>
              </a:rPr>
              <a:t>3</a:t>
            </a:r>
            <a:endParaRPr lang="en-US" sz="2200" dirty="0"/>
          </a:p>
        </p:txBody>
      </p:sp>
      <p:sp>
        <p:nvSpPr>
          <p:cNvPr id="14" name="Text 11"/>
          <p:cNvSpPr/>
          <p:nvPr/>
        </p:nvSpPr>
        <p:spPr>
          <a:xfrm>
            <a:off x="1340168" y="5171718"/>
            <a:ext cx="2336363" cy="291941"/>
          </a:xfrm>
          <a:prstGeom prst="rect">
            <a:avLst/>
          </a:prstGeom>
          <a:noFill/>
          <a:ln/>
        </p:spPr>
        <p:txBody>
          <a:bodyPr wrap="none" lIns="0" tIns="0" rIns="0" bIns="0" rtlCol="0" anchor="t"/>
          <a:lstStyle/>
          <a:p>
            <a:pPr algn="l" indent="0" marL="0">
              <a:lnSpc>
                <a:spcPts val="2250"/>
              </a:lnSpc>
              <a:buNone/>
            </a:pPr>
            <a:r>
              <a:rPr lang="en-US" sz="1800" dirty="0">
                <a:solidFill>
                  <a:srgbClr val="FFFFFF"/>
                </a:solidFill>
                <a:latin typeface="Nunito Semi Bold" pitchFamily="34" charset="0"/>
                <a:ea typeface="Nunito Semi Bold" pitchFamily="34" charset="-122"/>
                <a:cs typeface="Nunito Semi Bold" pitchFamily="34" charset="-120"/>
              </a:rPr>
              <a:t>Selling Behaviors</a:t>
            </a:r>
            <a:endParaRPr lang="en-US" sz="1800" dirty="0"/>
          </a:p>
        </p:txBody>
      </p:sp>
      <p:sp>
        <p:nvSpPr>
          <p:cNvPr id="15" name="Text 12"/>
          <p:cNvSpPr/>
          <p:nvPr/>
        </p:nvSpPr>
        <p:spPr>
          <a:xfrm>
            <a:off x="1340168" y="5582722"/>
            <a:ext cx="7108865" cy="635318"/>
          </a:xfrm>
          <a:prstGeom prst="rect">
            <a:avLst/>
          </a:prstGeom>
          <a:noFill/>
          <a:ln/>
        </p:spPr>
        <p:txBody>
          <a:bodyPr wrap="square" lIns="0" tIns="0" rIns="0" bIns="0" rtlCol="0" anchor="t"/>
          <a:lstStyle/>
          <a:p>
            <a:pPr algn="l" indent="0" marL="0">
              <a:lnSpc>
                <a:spcPts val="2500"/>
              </a:lnSpc>
              <a:buNone/>
            </a:pPr>
            <a:r>
              <a:rPr lang="en-US" sz="1550" dirty="0">
                <a:solidFill>
                  <a:srgbClr val="FFFFFF"/>
                </a:solidFill>
                <a:latin typeface="PT Sans" pitchFamily="34" charset="0"/>
                <a:ea typeface="PT Sans" pitchFamily="34" charset="-122"/>
                <a:cs typeface="PT Sans" pitchFamily="34" charset="-120"/>
              </a:rPr>
              <a:t>Studies have found that sales force inputs increased after a training intervention, though customer ratings of sales performance decreased in some cases.</a:t>
            </a:r>
            <a:endParaRPr lang="en-US" sz="1550" dirty="0"/>
          </a:p>
        </p:txBody>
      </p:sp>
      <p:sp>
        <p:nvSpPr>
          <p:cNvPr id="16" name="Shape 13"/>
          <p:cNvSpPr/>
          <p:nvPr/>
        </p:nvSpPr>
        <p:spPr>
          <a:xfrm>
            <a:off x="694968" y="6639877"/>
            <a:ext cx="446723" cy="446723"/>
          </a:xfrm>
          <a:prstGeom prst="roundRect">
            <a:avLst>
              <a:gd name="adj" fmla="val 66684"/>
            </a:avLst>
          </a:prstGeom>
          <a:solidFill>
            <a:srgbClr val="00002E"/>
          </a:solidFill>
          <a:ln w="22860">
            <a:solidFill>
              <a:srgbClr val="48A8E2"/>
            </a:solidFill>
            <a:prstDash val="solid"/>
          </a:ln>
        </p:spPr>
      </p:sp>
      <p:sp>
        <p:nvSpPr>
          <p:cNvPr id="17" name="Text 14"/>
          <p:cNvSpPr/>
          <p:nvPr/>
        </p:nvSpPr>
        <p:spPr>
          <a:xfrm>
            <a:off x="778193" y="6688038"/>
            <a:ext cx="280273" cy="350401"/>
          </a:xfrm>
          <a:prstGeom prst="rect">
            <a:avLst/>
          </a:prstGeom>
          <a:noFill/>
          <a:ln/>
        </p:spPr>
        <p:txBody>
          <a:bodyPr wrap="none" lIns="0" tIns="0" rIns="0" bIns="0" rtlCol="0" anchor="t"/>
          <a:lstStyle/>
          <a:p>
            <a:pPr algn="ctr" indent="0" marL="0">
              <a:lnSpc>
                <a:spcPts val="2200"/>
              </a:lnSpc>
              <a:buNone/>
            </a:pPr>
            <a:r>
              <a:rPr lang="en-US" sz="2200" dirty="0">
                <a:solidFill>
                  <a:srgbClr val="FFFFFF"/>
                </a:solidFill>
                <a:latin typeface="Nunito Semi Bold" pitchFamily="34" charset="0"/>
                <a:ea typeface="Nunito Semi Bold" pitchFamily="34" charset="-122"/>
                <a:cs typeface="Nunito Semi Bold" pitchFamily="34" charset="-120"/>
              </a:rPr>
              <a:t>4</a:t>
            </a:r>
            <a:endParaRPr lang="en-US" sz="2200" dirty="0"/>
          </a:p>
        </p:txBody>
      </p:sp>
      <p:sp>
        <p:nvSpPr>
          <p:cNvPr id="18" name="Text 15"/>
          <p:cNvSpPr/>
          <p:nvPr/>
        </p:nvSpPr>
        <p:spPr>
          <a:xfrm>
            <a:off x="1340168" y="6639877"/>
            <a:ext cx="2336363" cy="291941"/>
          </a:xfrm>
          <a:prstGeom prst="rect">
            <a:avLst/>
          </a:prstGeom>
          <a:noFill/>
          <a:ln/>
        </p:spPr>
        <p:txBody>
          <a:bodyPr wrap="none" lIns="0" tIns="0" rIns="0" bIns="0" rtlCol="0" anchor="t"/>
          <a:lstStyle/>
          <a:p>
            <a:pPr algn="l" indent="0" marL="0">
              <a:lnSpc>
                <a:spcPts val="2250"/>
              </a:lnSpc>
              <a:buNone/>
            </a:pPr>
            <a:r>
              <a:rPr lang="en-US" sz="1800" dirty="0">
                <a:solidFill>
                  <a:srgbClr val="FFFFFF"/>
                </a:solidFill>
                <a:latin typeface="Nunito Semi Bold" pitchFamily="34" charset="0"/>
                <a:ea typeface="Nunito Semi Bold" pitchFamily="34" charset="-122"/>
                <a:cs typeface="Nunito Semi Bold" pitchFamily="34" charset="-120"/>
              </a:rPr>
              <a:t>Long-term Impact</a:t>
            </a:r>
            <a:endParaRPr lang="en-US" sz="1800" dirty="0"/>
          </a:p>
        </p:txBody>
      </p:sp>
      <p:sp>
        <p:nvSpPr>
          <p:cNvPr id="19" name="Text 16"/>
          <p:cNvSpPr/>
          <p:nvPr/>
        </p:nvSpPr>
        <p:spPr>
          <a:xfrm>
            <a:off x="1340168" y="7050881"/>
            <a:ext cx="7108865" cy="635318"/>
          </a:xfrm>
          <a:prstGeom prst="rect">
            <a:avLst/>
          </a:prstGeom>
          <a:noFill/>
          <a:ln/>
        </p:spPr>
        <p:txBody>
          <a:bodyPr wrap="square" lIns="0" tIns="0" rIns="0" bIns="0" rtlCol="0" anchor="t"/>
          <a:lstStyle/>
          <a:p>
            <a:pPr algn="l" indent="0" marL="0">
              <a:lnSpc>
                <a:spcPts val="2500"/>
              </a:lnSpc>
              <a:buNone/>
            </a:pPr>
            <a:r>
              <a:rPr lang="en-US" sz="1550" dirty="0">
                <a:solidFill>
                  <a:srgbClr val="FFFFFF"/>
                </a:solidFill>
                <a:latin typeface="PT Sans" pitchFamily="34" charset="0"/>
                <a:ea typeface="PT Sans" pitchFamily="34" charset="-122"/>
                <a:cs typeface="PT Sans" pitchFamily="34" charset="-120"/>
              </a:rPr>
              <a:t>Research spanning 5 years in a recovery-based, homeowner finance sales setting has provided insights into the long-term effects of sales force training.</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837724" y="923449"/>
            <a:ext cx="8671084" cy="704017"/>
          </a:xfrm>
          <a:prstGeom prst="rect">
            <a:avLst/>
          </a:prstGeom>
          <a:noFill/>
          <a:ln/>
        </p:spPr>
        <p:txBody>
          <a:bodyPr wrap="none" lIns="0" tIns="0" rIns="0" bIns="0" rtlCol="0" anchor="t"/>
          <a:lstStyle/>
          <a:p>
            <a:pPr algn="l" indent="0" marL="0">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Case Studies in Various Industries</a:t>
            </a:r>
            <a:endParaRPr lang="en-US" sz="4400" dirty="0"/>
          </a:p>
        </p:txBody>
      </p:sp>
      <p:pic>
        <p:nvPicPr>
          <p:cNvPr id="3" name="Image 0" descr="preencoded.png">    </p:cNvPr>
          <p:cNvPicPr>
            <a:picLocks noChangeAspect="1"/>
          </p:cNvPicPr>
          <p:nvPr/>
        </p:nvPicPr>
        <p:blipFill>
          <a:blip r:embed="rId1"/>
          <a:stretch>
            <a:fillRect/>
          </a:stretch>
        </p:blipFill>
        <p:spPr>
          <a:xfrm>
            <a:off x="845344" y="2259806"/>
            <a:ext cx="3091339" cy="3091339"/>
          </a:xfrm>
          <a:prstGeom prst="rect">
            <a:avLst/>
          </a:prstGeom>
        </p:spPr>
      </p:pic>
      <p:pic>
        <p:nvPicPr>
          <p:cNvPr id="4" name="Image 1" descr="preencoded.png">    </p:cNvPr>
          <p:cNvPicPr>
            <a:picLocks noChangeAspect="1"/>
          </p:cNvPicPr>
          <p:nvPr/>
        </p:nvPicPr>
        <p:blipFill>
          <a:blip r:embed="rId2"/>
          <a:stretch>
            <a:fillRect/>
          </a:stretch>
        </p:blipFill>
        <p:spPr>
          <a:xfrm>
            <a:off x="4128135" y="2259806"/>
            <a:ext cx="3091339" cy="3091339"/>
          </a:xfrm>
          <a:prstGeom prst="rect">
            <a:avLst/>
          </a:prstGeom>
        </p:spPr>
      </p:pic>
      <p:pic>
        <p:nvPicPr>
          <p:cNvPr id="5" name="Image 2" descr="preencoded.png">    </p:cNvPr>
          <p:cNvPicPr>
            <a:picLocks noChangeAspect="1"/>
          </p:cNvPicPr>
          <p:nvPr/>
        </p:nvPicPr>
        <p:blipFill>
          <a:blip r:embed="rId3"/>
          <a:stretch>
            <a:fillRect/>
          </a:stretch>
        </p:blipFill>
        <p:spPr>
          <a:xfrm>
            <a:off x="7410926" y="2259806"/>
            <a:ext cx="3091339" cy="3091339"/>
          </a:xfrm>
          <a:prstGeom prst="rect">
            <a:avLst/>
          </a:prstGeom>
        </p:spPr>
      </p:pic>
      <p:pic>
        <p:nvPicPr>
          <p:cNvPr id="6" name="Image 3" descr="preencoded.png">    </p:cNvPr>
          <p:cNvPicPr>
            <a:picLocks noChangeAspect="1"/>
          </p:cNvPicPr>
          <p:nvPr/>
        </p:nvPicPr>
        <p:blipFill>
          <a:blip r:embed="rId4"/>
          <a:stretch>
            <a:fillRect/>
          </a:stretch>
        </p:blipFill>
        <p:spPr>
          <a:xfrm>
            <a:off x="10693718" y="2259806"/>
            <a:ext cx="3091339" cy="3091339"/>
          </a:xfrm>
          <a:prstGeom prst="rect">
            <a:avLst/>
          </a:prstGeom>
        </p:spPr>
      </p:pic>
      <p:sp>
        <p:nvSpPr>
          <p:cNvPr id="7" name="Text 1"/>
          <p:cNvSpPr/>
          <p:nvPr/>
        </p:nvSpPr>
        <p:spPr>
          <a:xfrm>
            <a:off x="837724" y="5773936"/>
            <a:ext cx="12954952" cy="1532096"/>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Case studies of sales force training from various industries, including the automobile industry, the banking industry, the aviation industry, and the telecommunication industry, provide insight into how different companies design their sales force training and what outcomes they actually achieve. These studies showcase several companies with best practices that can be adopted by other organizations.</a:t>
            </a:r>
            <a:endParaRPr lang="en-US" sz="18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837724" y="738664"/>
            <a:ext cx="12504539" cy="704017"/>
          </a:xfrm>
          <a:prstGeom prst="rect">
            <a:avLst/>
          </a:prstGeom>
          <a:noFill/>
          <a:ln/>
        </p:spPr>
        <p:txBody>
          <a:bodyPr wrap="none" lIns="0" tIns="0" rIns="0" bIns="0" rtlCol="0" anchor="t"/>
          <a:lstStyle/>
          <a:p>
            <a:pPr algn="l" indent="0" marL="0">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Challenges in Implementing Sales Force Training</a:t>
            </a:r>
            <a:endParaRPr lang="en-US" sz="4400" dirty="0"/>
          </a:p>
        </p:txBody>
      </p:sp>
      <p:sp>
        <p:nvSpPr>
          <p:cNvPr id="3" name="Text 1"/>
          <p:cNvSpPr/>
          <p:nvPr/>
        </p:nvSpPr>
        <p:spPr>
          <a:xfrm>
            <a:off x="1872972" y="2525911"/>
            <a:ext cx="2816185" cy="351949"/>
          </a:xfrm>
          <a:prstGeom prst="rect">
            <a:avLst/>
          </a:prstGeom>
          <a:noFill/>
          <a:ln/>
        </p:spPr>
        <p:txBody>
          <a:bodyPr wrap="none" lIns="0" tIns="0" rIns="0" bIns="0" rtlCol="0" anchor="t"/>
          <a:lstStyle/>
          <a:p>
            <a:pPr algn="r"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Fear of Change</a:t>
            </a:r>
            <a:endParaRPr lang="en-US" sz="2200" dirty="0"/>
          </a:p>
        </p:txBody>
      </p:sp>
      <p:sp>
        <p:nvSpPr>
          <p:cNvPr id="4" name="Text 2"/>
          <p:cNvSpPr/>
          <p:nvPr/>
        </p:nvSpPr>
        <p:spPr>
          <a:xfrm>
            <a:off x="837724" y="3021449"/>
            <a:ext cx="3851434" cy="383024"/>
          </a:xfrm>
          <a:prstGeom prst="rect">
            <a:avLst/>
          </a:prstGeom>
          <a:noFill/>
          <a:ln/>
        </p:spPr>
        <p:txBody>
          <a:bodyPr wrap="none" lIns="0" tIns="0" rIns="0" bIns="0" rtlCol="0" anchor="t"/>
          <a:lstStyle/>
          <a:p>
            <a:pPr algn="r" indent="0" marL="0">
              <a:lnSpc>
                <a:spcPts val="3000"/>
              </a:lnSpc>
              <a:buNone/>
            </a:pPr>
            <a:r>
              <a:rPr lang="en-US" sz="1850" dirty="0">
                <a:solidFill>
                  <a:srgbClr val="FFFFFF"/>
                </a:solidFill>
                <a:latin typeface="PT Sans" pitchFamily="34" charset="0"/>
                <a:ea typeface="PT Sans" pitchFamily="34" charset="-122"/>
                <a:cs typeface="PT Sans" pitchFamily="34" charset="-120"/>
              </a:rPr>
              <a:t>Resistance to new methods</a:t>
            </a:r>
            <a:endParaRPr lang="en-US" sz="1850" dirty="0"/>
          </a:p>
        </p:txBody>
      </p:sp>
      <p:pic>
        <p:nvPicPr>
          <p:cNvPr id="5" name="Image 0" descr="preencoded.png">    </p:cNvPr>
          <p:cNvPicPr>
            <a:picLocks noChangeAspect="1"/>
          </p:cNvPicPr>
          <p:nvPr/>
        </p:nvPicPr>
        <p:blipFill>
          <a:blip r:embed="rId1"/>
          <a:stretch>
            <a:fillRect/>
          </a:stretch>
        </p:blipFill>
        <p:spPr>
          <a:xfrm>
            <a:off x="5048131" y="1921431"/>
            <a:ext cx="4534138" cy="4534138"/>
          </a:xfrm>
          <a:prstGeom prst="rect">
            <a:avLst/>
          </a:prstGeom>
        </p:spPr>
      </p:pic>
      <p:sp>
        <p:nvSpPr>
          <p:cNvPr id="6" name="Text 3"/>
          <p:cNvSpPr/>
          <p:nvPr/>
        </p:nvSpPr>
        <p:spPr>
          <a:xfrm>
            <a:off x="6223516" y="2666286"/>
            <a:ext cx="358140" cy="447675"/>
          </a:xfrm>
          <a:prstGeom prst="rect">
            <a:avLst/>
          </a:prstGeom>
          <a:noFill/>
          <a:ln/>
        </p:spPr>
        <p:txBody>
          <a:bodyPr wrap="none" lIns="0" tIns="0" rIns="0" bIns="0" rtlCol="0" anchor="t"/>
          <a:lstStyle/>
          <a:p>
            <a:pPr algn="l" indent="0" marL="0">
              <a:lnSpc>
                <a:spcPts val="4500"/>
              </a:lnSpc>
              <a:buNone/>
            </a:pPr>
            <a:r>
              <a:rPr lang="en-US" sz="2800" dirty="0">
                <a:solidFill>
                  <a:srgbClr val="FFFFFF"/>
                </a:solidFill>
                <a:latin typeface="Nunito Semi Bold" pitchFamily="34" charset="0"/>
                <a:ea typeface="Nunito Semi Bold" pitchFamily="34" charset="-122"/>
                <a:cs typeface="Nunito Semi Bold" pitchFamily="34" charset="-120"/>
              </a:rPr>
              <a:t>1</a:t>
            </a:r>
            <a:endParaRPr lang="en-US" sz="2800" dirty="0"/>
          </a:p>
        </p:txBody>
      </p:sp>
      <p:sp>
        <p:nvSpPr>
          <p:cNvPr id="7" name="Text 4"/>
          <p:cNvSpPr/>
          <p:nvPr/>
        </p:nvSpPr>
        <p:spPr>
          <a:xfrm>
            <a:off x="9941243" y="2525911"/>
            <a:ext cx="3607832"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Perceived Lack of Relevance</a:t>
            </a:r>
            <a:endParaRPr lang="en-US" sz="2200" dirty="0"/>
          </a:p>
        </p:txBody>
      </p:sp>
      <p:sp>
        <p:nvSpPr>
          <p:cNvPr id="8" name="Text 5"/>
          <p:cNvSpPr/>
          <p:nvPr/>
        </p:nvSpPr>
        <p:spPr>
          <a:xfrm>
            <a:off x="9941243" y="3021449"/>
            <a:ext cx="3851434" cy="383024"/>
          </a:xfrm>
          <a:prstGeom prst="rect">
            <a:avLst/>
          </a:prstGeom>
          <a:noFill/>
          <a:ln/>
        </p:spPr>
        <p:txBody>
          <a:bodyPr wrap="non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Doubt about training value</a:t>
            </a:r>
            <a:endParaRPr lang="en-US" sz="1850" dirty="0"/>
          </a:p>
        </p:txBody>
      </p:sp>
      <p:pic>
        <p:nvPicPr>
          <p:cNvPr id="9" name="Image 1" descr="preencoded.png">    </p:cNvPr>
          <p:cNvPicPr>
            <a:picLocks noChangeAspect="1"/>
          </p:cNvPicPr>
          <p:nvPr/>
        </p:nvPicPr>
        <p:blipFill>
          <a:blip r:embed="rId2"/>
          <a:stretch>
            <a:fillRect/>
          </a:stretch>
        </p:blipFill>
        <p:spPr>
          <a:xfrm>
            <a:off x="5048131" y="1921431"/>
            <a:ext cx="4534138" cy="4534138"/>
          </a:xfrm>
          <a:prstGeom prst="rect">
            <a:avLst/>
          </a:prstGeom>
        </p:spPr>
      </p:pic>
      <p:sp>
        <p:nvSpPr>
          <p:cNvPr id="10" name="Text 6"/>
          <p:cNvSpPr/>
          <p:nvPr/>
        </p:nvSpPr>
        <p:spPr>
          <a:xfrm>
            <a:off x="8434388" y="3052048"/>
            <a:ext cx="358140" cy="447675"/>
          </a:xfrm>
          <a:prstGeom prst="rect">
            <a:avLst/>
          </a:prstGeom>
          <a:noFill/>
          <a:ln/>
        </p:spPr>
        <p:txBody>
          <a:bodyPr wrap="none" lIns="0" tIns="0" rIns="0" bIns="0" rtlCol="0" anchor="t"/>
          <a:lstStyle/>
          <a:p>
            <a:pPr algn="l" indent="0" marL="0">
              <a:lnSpc>
                <a:spcPts val="4500"/>
              </a:lnSpc>
              <a:buNone/>
            </a:pPr>
            <a:r>
              <a:rPr lang="en-US" sz="2800" dirty="0">
                <a:solidFill>
                  <a:srgbClr val="FFFFFF"/>
                </a:solidFill>
                <a:latin typeface="Nunito Semi Bold" pitchFamily="34" charset="0"/>
                <a:ea typeface="Nunito Semi Bold" pitchFamily="34" charset="-122"/>
                <a:cs typeface="Nunito Semi Bold" pitchFamily="34" charset="-120"/>
              </a:rPr>
              <a:t>2</a:t>
            </a:r>
            <a:endParaRPr lang="en-US" sz="2800" dirty="0"/>
          </a:p>
        </p:txBody>
      </p:sp>
      <p:sp>
        <p:nvSpPr>
          <p:cNvPr id="11" name="Text 7"/>
          <p:cNvSpPr/>
          <p:nvPr/>
        </p:nvSpPr>
        <p:spPr>
          <a:xfrm>
            <a:off x="9941243" y="4972407"/>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Motivation Issues</a:t>
            </a:r>
            <a:endParaRPr lang="en-US" sz="2200" dirty="0"/>
          </a:p>
        </p:txBody>
      </p:sp>
      <p:sp>
        <p:nvSpPr>
          <p:cNvPr id="12" name="Text 8"/>
          <p:cNvSpPr/>
          <p:nvPr/>
        </p:nvSpPr>
        <p:spPr>
          <a:xfrm>
            <a:off x="9941243" y="5467945"/>
            <a:ext cx="3851434" cy="383024"/>
          </a:xfrm>
          <a:prstGeom prst="rect">
            <a:avLst/>
          </a:prstGeom>
          <a:noFill/>
          <a:ln/>
        </p:spPr>
        <p:txBody>
          <a:bodyPr wrap="non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Low engagement in training</a:t>
            </a:r>
            <a:endParaRPr lang="en-US" sz="1850" dirty="0"/>
          </a:p>
        </p:txBody>
      </p:sp>
      <p:pic>
        <p:nvPicPr>
          <p:cNvPr id="13" name="Image 2" descr="preencoded.png">    </p:cNvPr>
          <p:cNvPicPr>
            <a:picLocks noChangeAspect="1"/>
          </p:cNvPicPr>
          <p:nvPr/>
        </p:nvPicPr>
        <p:blipFill>
          <a:blip r:embed="rId3"/>
          <a:stretch>
            <a:fillRect/>
          </a:stretch>
        </p:blipFill>
        <p:spPr>
          <a:xfrm>
            <a:off x="5048131" y="1921431"/>
            <a:ext cx="4534138" cy="4534138"/>
          </a:xfrm>
          <a:prstGeom prst="rect">
            <a:avLst/>
          </a:prstGeom>
        </p:spPr>
      </p:pic>
      <p:sp>
        <p:nvSpPr>
          <p:cNvPr id="14" name="Text 9"/>
          <p:cNvSpPr/>
          <p:nvPr/>
        </p:nvSpPr>
        <p:spPr>
          <a:xfrm>
            <a:off x="8048625" y="5262920"/>
            <a:ext cx="358140" cy="447675"/>
          </a:xfrm>
          <a:prstGeom prst="rect">
            <a:avLst/>
          </a:prstGeom>
          <a:noFill/>
          <a:ln/>
        </p:spPr>
        <p:txBody>
          <a:bodyPr wrap="none" lIns="0" tIns="0" rIns="0" bIns="0" rtlCol="0" anchor="t"/>
          <a:lstStyle/>
          <a:p>
            <a:pPr algn="l" indent="0" marL="0">
              <a:lnSpc>
                <a:spcPts val="4500"/>
              </a:lnSpc>
              <a:buNone/>
            </a:pPr>
            <a:r>
              <a:rPr lang="en-US" sz="2800" dirty="0">
                <a:solidFill>
                  <a:srgbClr val="FFFFFF"/>
                </a:solidFill>
                <a:latin typeface="Nunito Semi Bold" pitchFamily="34" charset="0"/>
                <a:ea typeface="Nunito Semi Bold" pitchFamily="34" charset="-122"/>
                <a:cs typeface="Nunito Semi Bold" pitchFamily="34" charset="-120"/>
              </a:rPr>
              <a:t>3</a:t>
            </a:r>
            <a:endParaRPr lang="en-US" sz="2800" dirty="0"/>
          </a:p>
        </p:txBody>
      </p:sp>
      <p:sp>
        <p:nvSpPr>
          <p:cNvPr id="15" name="Text 10"/>
          <p:cNvSpPr/>
          <p:nvPr/>
        </p:nvSpPr>
        <p:spPr>
          <a:xfrm>
            <a:off x="1797963" y="4972407"/>
            <a:ext cx="2891195" cy="351949"/>
          </a:xfrm>
          <a:prstGeom prst="rect">
            <a:avLst/>
          </a:prstGeom>
          <a:noFill/>
          <a:ln/>
        </p:spPr>
        <p:txBody>
          <a:bodyPr wrap="none" lIns="0" tIns="0" rIns="0" bIns="0" rtlCol="0" anchor="t"/>
          <a:lstStyle/>
          <a:p>
            <a:pPr algn="r"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Performance Concerns</a:t>
            </a:r>
            <a:endParaRPr lang="en-US" sz="2200" dirty="0"/>
          </a:p>
        </p:txBody>
      </p:sp>
      <p:sp>
        <p:nvSpPr>
          <p:cNvPr id="16" name="Text 11"/>
          <p:cNvSpPr/>
          <p:nvPr/>
        </p:nvSpPr>
        <p:spPr>
          <a:xfrm>
            <a:off x="837724" y="5467945"/>
            <a:ext cx="3851434" cy="383024"/>
          </a:xfrm>
          <a:prstGeom prst="rect">
            <a:avLst/>
          </a:prstGeom>
          <a:noFill/>
          <a:ln/>
        </p:spPr>
        <p:txBody>
          <a:bodyPr wrap="none" lIns="0" tIns="0" rIns="0" bIns="0" rtlCol="0" anchor="t"/>
          <a:lstStyle/>
          <a:p>
            <a:pPr algn="r" indent="0" marL="0">
              <a:lnSpc>
                <a:spcPts val="3000"/>
              </a:lnSpc>
              <a:buNone/>
            </a:pPr>
            <a:r>
              <a:rPr lang="en-US" sz="1850" dirty="0">
                <a:solidFill>
                  <a:srgbClr val="FFFFFF"/>
                </a:solidFill>
                <a:latin typeface="PT Sans" pitchFamily="34" charset="0"/>
                <a:ea typeface="PT Sans" pitchFamily="34" charset="-122"/>
                <a:cs typeface="PT Sans" pitchFamily="34" charset="-120"/>
              </a:rPr>
              <a:t>Worry about short-term impact</a:t>
            </a:r>
            <a:endParaRPr lang="en-US" sz="1850" dirty="0"/>
          </a:p>
        </p:txBody>
      </p:sp>
      <p:pic>
        <p:nvPicPr>
          <p:cNvPr id="17" name="Image 3" descr="preencoded.png">    </p:cNvPr>
          <p:cNvPicPr>
            <a:picLocks noChangeAspect="1"/>
          </p:cNvPicPr>
          <p:nvPr/>
        </p:nvPicPr>
        <p:blipFill>
          <a:blip r:embed="rId4"/>
          <a:stretch>
            <a:fillRect/>
          </a:stretch>
        </p:blipFill>
        <p:spPr>
          <a:xfrm>
            <a:off x="5048131" y="1921431"/>
            <a:ext cx="4534138" cy="4534138"/>
          </a:xfrm>
          <a:prstGeom prst="rect">
            <a:avLst/>
          </a:prstGeom>
        </p:spPr>
      </p:pic>
      <p:sp>
        <p:nvSpPr>
          <p:cNvPr id="18" name="Text 12"/>
          <p:cNvSpPr/>
          <p:nvPr/>
        </p:nvSpPr>
        <p:spPr>
          <a:xfrm>
            <a:off x="5837753" y="4877157"/>
            <a:ext cx="358140" cy="447675"/>
          </a:xfrm>
          <a:prstGeom prst="rect">
            <a:avLst/>
          </a:prstGeom>
          <a:noFill/>
          <a:ln/>
        </p:spPr>
        <p:txBody>
          <a:bodyPr wrap="none" lIns="0" tIns="0" rIns="0" bIns="0" rtlCol="0" anchor="t"/>
          <a:lstStyle/>
          <a:p>
            <a:pPr algn="l" indent="0" marL="0">
              <a:lnSpc>
                <a:spcPts val="4500"/>
              </a:lnSpc>
              <a:buNone/>
            </a:pPr>
            <a:r>
              <a:rPr lang="en-US" sz="2800" dirty="0">
                <a:solidFill>
                  <a:srgbClr val="FFFFFF"/>
                </a:solidFill>
                <a:latin typeface="Nunito Semi Bold" pitchFamily="34" charset="0"/>
                <a:ea typeface="Nunito Semi Bold" pitchFamily="34" charset="-122"/>
                <a:cs typeface="Nunito Semi Bold" pitchFamily="34" charset="-120"/>
              </a:rPr>
              <a:t>4</a:t>
            </a:r>
            <a:endParaRPr lang="en-US" sz="2800" dirty="0"/>
          </a:p>
        </p:txBody>
      </p:sp>
      <p:sp>
        <p:nvSpPr>
          <p:cNvPr id="19" name="Text 13"/>
          <p:cNvSpPr/>
          <p:nvPr/>
        </p:nvSpPr>
        <p:spPr>
          <a:xfrm>
            <a:off x="837724" y="6724769"/>
            <a:ext cx="12954952" cy="766048"/>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Companies face several internal and external resistance factors and are frequently required to overcome them with effective training techniques. These challenges can impede the effectiveness of the training process if not addressed properly.</a:t>
            </a:r>
            <a:endParaRPr lang="en-US" sz="18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99849" y="715804"/>
            <a:ext cx="7744301" cy="1176337"/>
          </a:xfrm>
          <a:prstGeom prst="rect">
            <a:avLst/>
          </a:prstGeom>
          <a:noFill/>
          <a:ln/>
        </p:spPr>
        <p:txBody>
          <a:bodyPr wrap="square" lIns="0" tIns="0" rIns="0" bIns="0" rtlCol="0" anchor="t"/>
          <a:lstStyle/>
          <a:p>
            <a:pPr algn="l" indent="0" marL="0">
              <a:lnSpc>
                <a:spcPts val="4600"/>
              </a:lnSpc>
              <a:buNone/>
            </a:pPr>
            <a:r>
              <a:rPr lang="en-US" sz="3700" dirty="0">
                <a:solidFill>
                  <a:srgbClr val="FFFFFF"/>
                </a:solidFill>
                <a:latin typeface="Nunito Semi Bold" pitchFamily="34" charset="0"/>
                <a:ea typeface="Nunito Semi Bold" pitchFamily="34" charset="-122"/>
                <a:cs typeface="Nunito Semi Bold" pitchFamily="34" charset="-120"/>
              </a:rPr>
              <a:t>Best Practices for Overcoming Training Resistance</a:t>
            </a:r>
            <a:endParaRPr lang="en-US" sz="3700" dirty="0"/>
          </a:p>
        </p:txBody>
      </p:sp>
      <p:pic>
        <p:nvPicPr>
          <p:cNvPr id="4" name="Image 1" descr="preencoded.png">    </p:cNvPr>
          <p:cNvPicPr>
            <a:picLocks noChangeAspect="1"/>
          </p:cNvPicPr>
          <p:nvPr/>
        </p:nvPicPr>
        <p:blipFill>
          <a:blip r:embed="rId2"/>
          <a:stretch>
            <a:fillRect/>
          </a:stretch>
        </p:blipFill>
        <p:spPr>
          <a:xfrm>
            <a:off x="699849" y="2192060"/>
            <a:ext cx="999887" cy="1773912"/>
          </a:xfrm>
          <a:prstGeom prst="rect">
            <a:avLst/>
          </a:prstGeom>
        </p:spPr>
      </p:pic>
      <p:sp>
        <p:nvSpPr>
          <p:cNvPr id="5" name="Text 1"/>
          <p:cNvSpPr/>
          <p:nvPr/>
        </p:nvSpPr>
        <p:spPr>
          <a:xfrm>
            <a:off x="1999655" y="2391966"/>
            <a:ext cx="2442567" cy="294084"/>
          </a:xfrm>
          <a:prstGeom prst="rect">
            <a:avLst/>
          </a:prstGeom>
          <a:noFill/>
          <a:ln/>
        </p:spPr>
        <p:txBody>
          <a:bodyPr wrap="none" lIns="0" tIns="0" rIns="0" bIns="0" rtlCol="0" anchor="t"/>
          <a:lstStyle/>
          <a:p>
            <a:pPr algn="l" indent="0" marL="0">
              <a:lnSpc>
                <a:spcPts val="2300"/>
              </a:lnSpc>
              <a:buNone/>
            </a:pPr>
            <a:r>
              <a:rPr lang="en-US" sz="1850" dirty="0">
                <a:solidFill>
                  <a:srgbClr val="FFFFFF"/>
                </a:solidFill>
                <a:latin typeface="Nunito Semi Bold" pitchFamily="34" charset="0"/>
                <a:ea typeface="Nunito Semi Bold" pitchFamily="34" charset="-122"/>
                <a:cs typeface="Nunito Semi Bold" pitchFamily="34" charset="-120"/>
              </a:rPr>
              <a:t>Communicate Strategy</a:t>
            </a:r>
            <a:endParaRPr lang="en-US" sz="1850" dirty="0"/>
          </a:p>
        </p:txBody>
      </p:sp>
      <p:sp>
        <p:nvSpPr>
          <p:cNvPr id="6" name="Text 2"/>
          <p:cNvSpPr/>
          <p:nvPr/>
        </p:nvSpPr>
        <p:spPr>
          <a:xfrm>
            <a:off x="1999655" y="2805946"/>
            <a:ext cx="6444496" cy="960120"/>
          </a:xfrm>
          <a:prstGeom prst="rect">
            <a:avLst/>
          </a:prstGeom>
          <a:noFill/>
          <a:ln/>
        </p:spPr>
        <p:txBody>
          <a:bodyPr wrap="square" lIns="0" tIns="0" rIns="0" bIns="0" rtlCol="0" anchor="t"/>
          <a:lstStyle/>
          <a:p>
            <a:pPr algn="l" indent="0" marL="0">
              <a:lnSpc>
                <a:spcPts val="2500"/>
              </a:lnSpc>
              <a:buNone/>
            </a:pPr>
            <a:r>
              <a:rPr lang="en-US" sz="1550" dirty="0">
                <a:solidFill>
                  <a:srgbClr val="FFFFFF"/>
                </a:solidFill>
                <a:latin typeface="PT Sans" pitchFamily="34" charset="0"/>
                <a:ea typeface="PT Sans" pitchFamily="34" charset="-122"/>
                <a:cs typeface="PT Sans" pitchFamily="34" charset="-120"/>
              </a:rPr>
              <a:t>Develop a common strategy with facilities and training managers. Communicate to all staff members about the corporate commitment to sales training and its benefits.</a:t>
            </a:r>
            <a:endParaRPr lang="en-US" sz="1550" dirty="0"/>
          </a:p>
        </p:txBody>
      </p:sp>
      <p:pic>
        <p:nvPicPr>
          <p:cNvPr id="7" name="Image 2" descr="preencoded.png">    </p:cNvPr>
          <p:cNvPicPr>
            <a:picLocks noChangeAspect="1"/>
          </p:cNvPicPr>
          <p:nvPr/>
        </p:nvPicPr>
        <p:blipFill>
          <a:blip r:embed="rId3"/>
          <a:stretch>
            <a:fillRect/>
          </a:stretch>
        </p:blipFill>
        <p:spPr>
          <a:xfrm>
            <a:off x="699849" y="3965972"/>
            <a:ext cx="999887" cy="1773912"/>
          </a:xfrm>
          <a:prstGeom prst="rect">
            <a:avLst/>
          </a:prstGeom>
        </p:spPr>
      </p:pic>
      <p:sp>
        <p:nvSpPr>
          <p:cNvPr id="8" name="Text 3"/>
          <p:cNvSpPr/>
          <p:nvPr/>
        </p:nvSpPr>
        <p:spPr>
          <a:xfrm>
            <a:off x="1999655" y="4165878"/>
            <a:ext cx="2703790" cy="294084"/>
          </a:xfrm>
          <a:prstGeom prst="rect">
            <a:avLst/>
          </a:prstGeom>
          <a:noFill/>
          <a:ln/>
        </p:spPr>
        <p:txBody>
          <a:bodyPr wrap="none" lIns="0" tIns="0" rIns="0" bIns="0" rtlCol="0" anchor="t"/>
          <a:lstStyle/>
          <a:p>
            <a:pPr algn="l" indent="0" marL="0">
              <a:lnSpc>
                <a:spcPts val="2300"/>
              </a:lnSpc>
              <a:buNone/>
            </a:pPr>
            <a:r>
              <a:rPr lang="en-US" sz="1850" dirty="0">
                <a:solidFill>
                  <a:srgbClr val="FFFFFF"/>
                </a:solidFill>
                <a:latin typeface="Nunito Semi Bold" pitchFamily="34" charset="0"/>
                <a:ea typeface="Nunito Semi Bold" pitchFamily="34" charset="-122"/>
                <a:cs typeface="Nunito Semi Bold" pitchFamily="34" charset="-120"/>
              </a:rPr>
              <a:t>Form Training Committee</a:t>
            </a:r>
            <a:endParaRPr lang="en-US" sz="1850" dirty="0"/>
          </a:p>
        </p:txBody>
      </p:sp>
      <p:sp>
        <p:nvSpPr>
          <p:cNvPr id="9" name="Text 4"/>
          <p:cNvSpPr/>
          <p:nvPr/>
        </p:nvSpPr>
        <p:spPr>
          <a:xfrm>
            <a:off x="1999655" y="4579858"/>
            <a:ext cx="6444496" cy="960120"/>
          </a:xfrm>
          <a:prstGeom prst="rect">
            <a:avLst/>
          </a:prstGeom>
          <a:noFill/>
          <a:ln/>
        </p:spPr>
        <p:txBody>
          <a:bodyPr wrap="square" lIns="0" tIns="0" rIns="0" bIns="0" rtlCol="0" anchor="t"/>
          <a:lstStyle/>
          <a:p>
            <a:pPr algn="l" indent="0" marL="0">
              <a:lnSpc>
                <a:spcPts val="2500"/>
              </a:lnSpc>
              <a:buNone/>
            </a:pPr>
            <a:r>
              <a:rPr lang="en-US" sz="1550" dirty="0">
                <a:solidFill>
                  <a:srgbClr val="FFFFFF"/>
                </a:solidFill>
                <a:latin typeface="PT Sans" pitchFamily="34" charset="0"/>
                <a:ea typeface="PT Sans" pitchFamily="34" charset="-122"/>
                <a:cs typeface="PT Sans" pitchFamily="34" charset="-120"/>
              </a:rPr>
              <a:t>Develop a Training Committee with input into the selection and evaluation of different training activities and curricula. Identify a cross-section of salespeople to advocate sales training to the general sales force.</a:t>
            </a:r>
            <a:endParaRPr lang="en-US" sz="1550" dirty="0"/>
          </a:p>
        </p:txBody>
      </p:sp>
      <p:pic>
        <p:nvPicPr>
          <p:cNvPr id="10" name="Image 3" descr="preencoded.png">    </p:cNvPr>
          <p:cNvPicPr>
            <a:picLocks noChangeAspect="1"/>
          </p:cNvPicPr>
          <p:nvPr/>
        </p:nvPicPr>
        <p:blipFill>
          <a:blip r:embed="rId4"/>
          <a:stretch>
            <a:fillRect/>
          </a:stretch>
        </p:blipFill>
        <p:spPr>
          <a:xfrm>
            <a:off x="699849" y="5739884"/>
            <a:ext cx="999887" cy="1773912"/>
          </a:xfrm>
          <a:prstGeom prst="rect">
            <a:avLst/>
          </a:prstGeom>
        </p:spPr>
      </p:pic>
      <p:sp>
        <p:nvSpPr>
          <p:cNvPr id="11" name="Text 5"/>
          <p:cNvSpPr/>
          <p:nvPr/>
        </p:nvSpPr>
        <p:spPr>
          <a:xfrm>
            <a:off x="1999655" y="5939790"/>
            <a:ext cx="2352675" cy="294084"/>
          </a:xfrm>
          <a:prstGeom prst="rect">
            <a:avLst/>
          </a:prstGeom>
          <a:noFill/>
          <a:ln/>
        </p:spPr>
        <p:txBody>
          <a:bodyPr wrap="none" lIns="0" tIns="0" rIns="0" bIns="0" rtlCol="0" anchor="t"/>
          <a:lstStyle/>
          <a:p>
            <a:pPr algn="l" indent="0" marL="0">
              <a:lnSpc>
                <a:spcPts val="2300"/>
              </a:lnSpc>
              <a:buNone/>
            </a:pPr>
            <a:r>
              <a:rPr lang="en-US" sz="1850" dirty="0">
                <a:solidFill>
                  <a:srgbClr val="FFFFFF"/>
                </a:solidFill>
                <a:latin typeface="Nunito Semi Bold" pitchFamily="34" charset="0"/>
                <a:ea typeface="Nunito Semi Bold" pitchFamily="34" charset="-122"/>
                <a:cs typeface="Nunito Semi Bold" pitchFamily="34" charset="-120"/>
              </a:rPr>
              <a:t>Advertise Success</a:t>
            </a:r>
            <a:endParaRPr lang="en-US" sz="1850" dirty="0"/>
          </a:p>
        </p:txBody>
      </p:sp>
      <p:sp>
        <p:nvSpPr>
          <p:cNvPr id="12" name="Text 6"/>
          <p:cNvSpPr/>
          <p:nvPr/>
        </p:nvSpPr>
        <p:spPr>
          <a:xfrm>
            <a:off x="1999655" y="6353770"/>
            <a:ext cx="6444496" cy="960120"/>
          </a:xfrm>
          <a:prstGeom prst="rect">
            <a:avLst/>
          </a:prstGeom>
          <a:noFill/>
          <a:ln/>
        </p:spPr>
        <p:txBody>
          <a:bodyPr wrap="square" lIns="0" tIns="0" rIns="0" bIns="0" rtlCol="0" anchor="t"/>
          <a:lstStyle/>
          <a:p>
            <a:pPr algn="l" indent="0" marL="0">
              <a:lnSpc>
                <a:spcPts val="2500"/>
              </a:lnSpc>
              <a:buNone/>
            </a:pPr>
            <a:r>
              <a:rPr lang="en-US" sz="1550" dirty="0">
                <a:solidFill>
                  <a:srgbClr val="FFFFFF"/>
                </a:solidFill>
                <a:latin typeface="PT Sans" pitchFamily="34" charset="0"/>
                <a:ea typeface="PT Sans" pitchFamily="34" charset="-122"/>
                <a:cs typeface="PT Sans" pitchFamily="34" charset="-120"/>
              </a:rPr>
              <a:t>Publicize the success of salespeople who participated in the training program, preferably in market or division newsletters. Recognize and tout the success of new learning.</a:t>
            </a:r>
            <a:endParaRPr lang="en-US" sz="15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1066086"/>
            <a:ext cx="7468553" cy="1408033"/>
          </a:xfrm>
          <a:prstGeom prst="rect">
            <a:avLst/>
          </a:prstGeom>
          <a:noFill/>
          <a:ln/>
        </p:spPr>
        <p:txBody>
          <a:bodyPr wrap="square" lIns="0" tIns="0" rIns="0" bIns="0" rtlCol="0" anchor="t"/>
          <a:lstStyle/>
          <a:p>
            <a:pPr algn="l" indent="0" marL="0">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Future Trends in Sales Force Training</a:t>
            </a:r>
            <a:endParaRPr lang="en-US" sz="4400" dirty="0"/>
          </a:p>
        </p:txBody>
      </p:sp>
      <p:pic>
        <p:nvPicPr>
          <p:cNvPr id="4" name="Image 1" descr="preencoded.png">    </p:cNvPr>
          <p:cNvPicPr>
            <a:picLocks noChangeAspect="1"/>
          </p:cNvPicPr>
          <p:nvPr/>
        </p:nvPicPr>
        <p:blipFill>
          <a:blip r:embed="rId2"/>
          <a:stretch>
            <a:fillRect/>
          </a:stretch>
        </p:blipFill>
        <p:spPr>
          <a:xfrm>
            <a:off x="6324124" y="2833092"/>
            <a:ext cx="562451" cy="562451"/>
          </a:xfrm>
          <a:prstGeom prst="rect">
            <a:avLst/>
          </a:prstGeom>
        </p:spPr>
      </p:pic>
      <p:sp>
        <p:nvSpPr>
          <p:cNvPr id="5" name="Text 1"/>
          <p:cNvSpPr/>
          <p:nvPr/>
        </p:nvSpPr>
        <p:spPr>
          <a:xfrm>
            <a:off x="6324124" y="3634859"/>
            <a:ext cx="2250162" cy="703898"/>
          </a:xfrm>
          <a:prstGeom prst="rect">
            <a:avLst/>
          </a:prstGeom>
          <a:noFill/>
          <a:ln/>
        </p:spPr>
        <p:txBody>
          <a:bodyPr wrap="squar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Technology-Based Learning</a:t>
            </a:r>
            <a:endParaRPr lang="en-US" sz="2200" dirty="0"/>
          </a:p>
        </p:txBody>
      </p:sp>
      <p:sp>
        <p:nvSpPr>
          <p:cNvPr id="6" name="Text 2"/>
          <p:cNvSpPr/>
          <p:nvPr/>
        </p:nvSpPr>
        <p:spPr>
          <a:xfrm>
            <a:off x="6324124" y="4482346"/>
            <a:ext cx="2250162" cy="2681168"/>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E-learning, simulations, and assessments have become standard tools in market-driven education processes.</a:t>
            </a:r>
            <a:endParaRPr lang="en-US" sz="1850" dirty="0"/>
          </a:p>
        </p:txBody>
      </p:sp>
      <p:pic>
        <p:nvPicPr>
          <p:cNvPr id="7" name="Image 2" descr="preencoded.png">    </p:cNvPr>
          <p:cNvPicPr>
            <a:picLocks noChangeAspect="1"/>
          </p:cNvPicPr>
          <p:nvPr/>
        </p:nvPicPr>
        <p:blipFill>
          <a:blip r:embed="rId3"/>
          <a:stretch>
            <a:fillRect/>
          </a:stretch>
        </p:blipFill>
        <p:spPr>
          <a:xfrm>
            <a:off x="8933259" y="2833092"/>
            <a:ext cx="562451" cy="562451"/>
          </a:xfrm>
          <a:prstGeom prst="rect">
            <a:avLst/>
          </a:prstGeom>
        </p:spPr>
      </p:pic>
      <p:sp>
        <p:nvSpPr>
          <p:cNvPr id="8" name="Text 3"/>
          <p:cNvSpPr/>
          <p:nvPr/>
        </p:nvSpPr>
        <p:spPr>
          <a:xfrm>
            <a:off x="8933259" y="3634859"/>
            <a:ext cx="2250162" cy="703898"/>
          </a:xfrm>
          <a:prstGeom prst="rect">
            <a:avLst/>
          </a:prstGeom>
          <a:noFill/>
          <a:ln/>
        </p:spPr>
        <p:txBody>
          <a:bodyPr wrap="squar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Individualized Learning</a:t>
            </a:r>
            <a:endParaRPr lang="en-US" sz="2200" dirty="0"/>
          </a:p>
        </p:txBody>
      </p:sp>
      <p:sp>
        <p:nvSpPr>
          <p:cNvPr id="9" name="Text 4"/>
          <p:cNvSpPr/>
          <p:nvPr/>
        </p:nvSpPr>
        <p:spPr>
          <a:xfrm>
            <a:off x="8933259" y="4482346"/>
            <a:ext cx="2250162" cy="2298144"/>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Classical e-learning will be adapted to the individual employee, with a proper combination of different methods.</a:t>
            </a:r>
            <a:endParaRPr lang="en-US" sz="1850" dirty="0"/>
          </a:p>
        </p:txBody>
      </p:sp>
      <p:pic>
        <p:nvPicPr>
          <p:cNvPr id="10" name="Image 3" descr="preencoded.png">    </p:cNvPr>
          <p:cNvPicPr>
            <a:picLocks noChangeAspect="1"/>
          </p:cNvPicPr>
          <p:nvPr/>
        </p:nvPicPr>
        <p:blipFill>
          <a:blip r:embed="rId4"/>
          <a:stretch>
            <a:fillRect/>
          </a:stretch>
        </p:blipFill>
        <p:spPr>
          <a:xfrm>
            <a:off x="11542395" y="2833092"/>
            <a:ext cx="562570" cy="562570"/>
          </a:xfrm>
          <a:prstGeom prst="rect">
            <a:avLst/>
          </a:prstGeom>
        </p:spPr>
      </p:pic>
      <p:sp>
        <p:nvSpPr>
          <p:cNvPr id="11" name="Text 5"/>
          <p:cNvSpPr/>
          <p:nvPr/>
        </p:nvSpPr>
        <p:spPr>
          <a:xfrm>
            <a:off x="11542395" y="3634978"/>
            <a:ext cx="2250281"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AI Integration</a:t>
            </a:r>
            <a:endParaRPr lang="en-US" sz="2200" dirty="0"/>
          </a:p>
        </p:txBody>
      </p:sp>
      <p:sp>
        <p:nvSpPr>
          <p:cNvPr id="12" name="Text 6"/>
          <p:cNvSpPr/>
          <p:nvPr/>
        </p:nvSpPr>
        <p:spPr>
          <a:xfrm>
            <a:off x="11542395" y="4130516"/>
            <a:ext cx="2250281" cy="2681168"/>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Artificial intelligence tools offer new ways of providing feedback to trainees and make the learning experience feel more personalized.</a:t>
            </a:r>
            <a:endParaRPr lang="en-US" sz="18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837724" y="2294215"/>
            <a:ext cx="10942915" cy="704017"/>
          </a:xfrm>
          <a:prstGeom prst="rect">
            <a:avLst/>
          </a:prstGeom>
          <a:noFill/>
          <a:ln/>
        </p:spPr>
        <p:txBody>
          <a:bodyPr wrap="none" lIns="0" tIns="0" rIns="0" bIns="0" rtlCol="0" anchor="t"/>
          <a:lstStyle/>
          <a:p>
            <a:pPr algn="l" indent="0" marL="0">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Integration of Technology in Sales Training</a:t>
            </a:r>
            <a:endParaRPr lang="en-US" sz="4400" dirty="0"/>
          </a:p>
        </p:txBody>
      </p:sp>
      <p:sp>
        <p:nvSpPr>
          <p:cNvPr id="3" name="Text 1"/>
          <p:cNvSpPr/>
          <p:nvPr/>
        </p:nvSpPr>
        <p:spPr>
          <a:xfrm>
            <a:off x="837724" y="3596521"/>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Mobile Learning</a:t>
            </a:r>
            <a:endParaRPr lang="en-US" sz="2200" dirty="0"/>
          </a:p>
        </p:txBody>
      </p:sp>
      <p:sp>
        <p:nvSpPr>
          <p:cNvPr id="4" name="Text 2"/>
          <p:cNvSpPr/>
          <p:nvPr/>
        </p:nvSpPr>
        <p:spPr>
          <a:xfrm>
            <a:off x="837724" y="4187785"/>
            <a:ext cx="3928586" cy="1532096"/>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Mobile learning applications allow trainees to learn when they have free time, thus increasing the convenience of learning.</a:t>
            </a:r>
            <a:endParaRPr lang="en-US" sz="1850" dirty="0"/>
          </a:p>
        </p:txBody>
      </p:sp>
      <p:sp>
        <p:nvSpPr>
          <p:cNvPr id="5" name="Text 3"/>
          <p:cNvSpPr/>
          <p:nvPr/>
        </p:nvSpPr>
        <p:spPr>
          <a:xfrm>
            <a:off x="5357813" y="3596521"/>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Artificial Intelligence</a:t>
            </a:r>
            <a:endParaRPr lang="en-US" sz="2200" dirty="0"/>
          </a:p>
        </p:txBody>
      </p:sp>
      <p:sp>
        <p:nvSpPr>
          <p:cNvPr id="6" name="Text 4"/>
          <p:cNvSpPr/>
          <p:nvPr/>
        </p:nvSpPr>
        <p:spPr>
          <a:xfrm>
            <a:off x="5357813" y="4187785"/>
            <a:ext cx="3928586" cy="1532096"/>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AI tools offer new ways of providing feedback to trainees and make the learning experience feel more personalized.</a:t>
            </a:r>
            <a:endParaRPr lang="en-US" sz="1850" dirty="0"/>
          </a:p>
        </p:txBody>
      </p:sp>
      <p:sp>
        <p:nvSpPr>
          <p:cNvPr id="7" name="Text 5"/>
          <p:cNvSpPr/>
          <p:nvPr/>
        </p:nvSpPr>
        <p:spPr>
          <a:xfrm>
            <a:off x="9877901" y="3596521"/>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Big Data Analytics</a:t>
            </a:r>
            <a:endParaRPr lang="en-US" sz="2200" dirty="0"/>
          </a:p>
        </p:txBody>
      </p:sp>
      <p:sp>
        <p:nvSpPr>
          <p:cNvPr id="8" name="Text 6"/>
          <p:cNvSpPr/>
          <p:nvPr/>
        </p:nvSpPr>
        <p:spPr>
          <a:xfrm>
            <a:off x="9877901" y="4187785"/>
            <a:ext cx="3928586" cy="1532096"/>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Mining of big data in training content and results requires close monitoring to ensure a training provider builds capacity in this space.</a:t>
            </a:r>
            <a:endParaRPr lang="en-US" sz="18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47090" y="709136"/>
            <a:ext cx="7622619" cy="1278255"/>
          </a:xfrm>
          <a:prstGeom prst="rect">
            <a:avLst/>
          </a:prstGeom>
          <a:noFill/>
          <a:ln/>
        </p:spPr>
        <p:txBody>
          <a:bodyPr wrap="square" lIns="0" tIns="0" rIns="0" bIns="0" rtlCol="0" anchor="t"/>
          <a:lstStyle/>
          <a:p>
            <a:pPr algn="l" indent="0" marL="0">
              <a:lnSpc>
                <a:spcPts val="5000"/>
              </a:lnSpc>
              <a:buNone/>
            </a:pPr>
            <a:r>
              <a:rPr lang="en-US" sz="4000" dirty="0">
                <a:solidFill>
                  <a:srgbClr val="FFFFFF"/>
                </a:solidFill>
                <a:latin typeface="Nunito Semi Bold" pitchFamily="34" charset="0"/>
                <a:ea typeface="Nunito Semi Bold" pitchFamily="34" charset="-122"/>
                <a:cs typeface="Nunito Semi Bold" pitchFamily="34" charset="-120"/>
              </a:rPr>
              <a:t>Complementing Traditional Training with Technology</a:t>
            </a:r>
            <a:endParaRPr lang="en-US" sz="4000" dirty="0"/>
          </a:p>
        </p:txBody>
      </p:sp>
      <p:sp>
        <p:nvSpPr>
          <p:cNvPr id="4" name="Shape 1"/>
          <p:cNvSpPr/>
          <p:nvPr/>
        </p:nvSpPr>
        <p:spPr>
          <a:xfrm>
            <a:off x="6247090" y="2313384"/>
            <a:ext cx="3702725" cy="3363992"/>
          </a:xfrm>
          <a:prstGeom prst="roundRect">
            <a:avLst>
              <a:gd name="adj" fmla="val 9691"/>
            </a:avLst>
          </a:prstGeom>
          <a:solidFill>
            <a:srgbClr val="00002E"/>
          </a:solidFill>
          <a:ln w="22860">
            <a:solidFill>
              <a:srgbClr val="F2B42D"/>
            </a:solidFill>
            <a:prstDash val="solid"/>
          </a:ln>
        </p:spPr>
      </p:sp>
      <p:sp>
        <p:nvSpPr>
          <p:cNvPr id="5" name="Text 2"/>
          <p:cNvSpPr/>
          <p:nvPr/>
        </p:nvSpPr>
        <p:spPr>
          <a:xfrm>
            <a:off x="6487239" y="2553533"/>
            <a:ext cx="2556986" cy="319683"/>
          </a:xfrm>
          <a:prstGeom prst="rect">
            <a:avLst/>
          </a:prstGeom>
          <a:noFill/>
          <a:ln/>
        </p:spPr>
        <p:txBody>
          <a:bodyPr wrap="none" lIns="0" tIns="0" rIns="0" bIns="0" rtlCol="0" anchor="t"/>
          <a:lstStyle/>
          <a:p>
            <a:pPr algn="l" indent="0" marL="0">
              <a:lnSpc>
                <a:spcPts val="2500"/>
              </a:lnSpc>
              <a:buNone/>
            </a:pPr>
            <a:r>
              <a:rPr lang="en-US" sz="2000" dirty="0">
                <a:solidFill>
                  <a:srgbClr val="FFFFFF"/>
                </a:solidFill>
                <a:latin typeface="Nunito Semi Bold" pitchFamily="34" charset="0"/>
                <a:ea typeface="Nunito Semi Bold" pitchFamily="34" charset="-122"/>
                <a:cs typeface="Nunito Semi Bold" pitchFamily="34" charset="-120"/>
              </a:rPr>
              <a:t>Intuitive Platforms</a:t>
            </a:r>
            <a:endParaRPr lang="en-US" sz="2000" dirty="0"/>
          </a:p>
        </p:txBody>
      </p:sp>
      <p:sp>
        <p:nvSpPr>
          <p:cNvPr id="6" name="Text 3"/>
          <p:cNvSpPr/>
          <p:nvPr/>
        </p:nvSpPr>
        <p:spPr>
          <a:xfrm>
            <a:off x="6487239" y="3003590"/>
            <a:ext cx="3222427" cy="2433638"/>
          </a:xfrm>
          <a:prstGeom prst="rect">
            <a:avLst/>
          </a:prstGeom>
          <a:noFill/>
          <a:ln/>
        </p:spPr>
        <p:txBody>
          <a:bodyPr wrap="square" lIns="0" tIns="0" rIns="0" bIns="0" rtlCol="0" anchor="t"/>
          <a:lstStyle/>
          <a:p>
            <a:pPr algn="l" indent="0" marL="0">
              <a:lnSpc>
                <a:spcPts val="2700"/>
              </a:lnSpc>
              <a:buNone/>
            </a:pPr>
            <a:r>
              <a:rPr lang="en-US" sz="1700" dirty="0">
                <a:solidFill>
                  <a:srgbClr val="FFFFFF"/>
                </a:solidFill>
                <a:latin typeface="PT Sans" pitchFamily="34" charset="0"/>
                <a:ea typeface="PT Sans" pitchFamily="34" charset="-122"/>
                <a:cs typeface="PT Sans" pitchFamily="34" charset="-120"/>
              </a:rPr>
              <a:t>A good technology-driven training platform should be intuitive or easy to use, but the optimal training system design could include some or complete transparency in the system as well.</a:t>
            </a:r>
            <a:endParaRPr lang="en-US" sz="1700" dirty="0"/>
          </a:p>
        </p:txBody>
      </p:sp>
      <p:sp>
        <p:nvSpPr>
          <p:cNvPr id="7" name="Shape 4"/>
          <p:cNvSpPr/>
          <p:nvPr/>
        </p:nvSpPr>
        <p:spPr>
          <a:xfrm>
            <a:off x="10167104" y="2313384"/>
            <a:ext cx="3702725" cy="3363992"/>
          </a:xfrm>
          <a:prstGeom prst="roundRect">
            <a:avLst>
              <a:gd name="adj" fmla="val 9691"/>
            </a:avLst>
          </a:prstGeom>
          <a:solidFill>
            <a:srgbClr val="00002E"/>
          </a:solidFill>
          <a:ln w="22860">
            <a:solidFill>
              <a:srgbClr val="D7425E"/>
            </a:solidFill>
            <a:prstDash val="solid"/>
          </a:ln>
        </p:spPr>
      </p:sp>
      <p:sp>
        <p:nvSpPr>
          <p:cNvPr id="8" name="Text 5"/>
          <p:cNvSpPr/>
          <p:nvPr/>
        </p:nvSpPr>
        <p:spPr>
          <a:xfrm>
            <a:off x="10407253" y="2553533"/>
            <a:ext cx="3222427" cy="639366"/>
          </a:xfrm>
          <a:prstGeom prst="rect">
            <a:avLst/>
          </a:prstGeom>
          <a:noFill/>
          <a:ln/>
        </p:spPr>
        <p:txBody>
          <a:bodyPr wrap="square" lIns="0" tIns="0" rIns="0" bIns="0" rtlCol="0" anchor="t"/>
          <a:lstStyle/>
          <a:p>
            <a:pPr algn="l" indent="0" marL="0">
              <a:lnSpc>
                <a:spcPts val="2500"/>
              </a:lnSpc>
              <a:buNone/>
            </a:pPr>
            <a:r>
              <a:rPr lang="en-US" sz="2000" dirty="0">
                <a:solidFill>
                  <a:srgbClr val="FFFFFF"/>
                </a:solidFill>
                <a:latin typeface="Nunito Semi Bold" pitchFamily="34" charset="0"/>
                <a:ea typeface="Nunito Semi Bold" pitchFamily="34" charset="-122"/>
                <a:cs typeface="Nunito Semi Bold" pitchFamily="34" charset="-120"/>
              </a:rPr>
              <a:t>Search and Replay Functions</a:t>
            </a:r>
            <a:endParaRPr lang="en-US" sz="2000" dirty="0"/>
          </a:p>
        </p:txBody>
      </p:sp>
      <p:sp>
        <p:nvSpPr>
          <p:cNvPr id="9" name="Text 6"/>
          <p:cNvSpPr/>
          <p:nvPr/>
        </p:nvSpPr>
        <p:spPr>
          <a:xfrm>
            <a:off x="10407253" y="3323273"/>
            <a:ext cx="3222427" cy="2085975"/>
          </a:xfrm>
          <a:prstGeom prst="rect">
            <a:avLst/>
          </a:prstGeom>
          <a:noFill/>
          <a:ln/>
        </p:spPr>
        <p:txBody>
          <a:bodyPr wrap="square" lIns="0" tIns="0" rIns="0" bIns="0" rtlCol="0" anchor="t"/>
          <a:lstStyle/>
          <a:p>
            <a:pPr algn="l" indent="0" marL="0">
              <a:lnSpc>
                <a:spcPts val="2700"/>
              </a:lnSpc>
              <a:buNone/>
            </a:pPr>
            <a:r>
              <a:rPr lang="en-US" sz="1700" dirty="0">
                <a:solidFill>
                  <a:srgbClr val="FFFFFF"/>
                </a:solidFill>
                <a:latin typeface="PT Sans" pitchFamily="34" charset="0"/>
                <a:ea typeface="PT Sans" pitchFamily="34" charset="-122"/>
                <a:cs typeface="PT Sans" pitchFamily="34" charset="-120"/>
              </a:rPr>
              <a:t>The better a search and replay function works, the more it helps reinforce the information gained if multiple attempts increase the magnitude of final securing of that information.</a:t>
            </a:r>
            <a:endParaRPr lang="en-US" sz="1700" dirty="0"/>
          </a:p>
        </p:txBody>
      </p:sp>
      <p:sp>
        <p:nvSpPr>
          <p:cNvPr id="10" name="Shape 7"/>
          <p:cNvSpPr/>
          <p:nvPr/>
        </p:nvSpPr>
        <p:spPr>
          <a:xfrm>
            <a:off x="6247090" y="5894665"/>
            <a:ext cx="7622619" cy="1625679"/>
          </a:xfrm>
          <a:prstGeom prst="roundRect">
            <a:avLst>
              <a:gd name="adj" fmla="val 20054"/>
            </a:avLst>
          </a:prstGeom>
          <a:solidFill>
            <a:srgbClr val="00002E"/>
          </a:solidFill>
          <a:ln w="22860">
            <a:solidFill>
              <a:srgbClr val="DD785E"/>
            </a:solidFill>
            <a:prstDash val="solid"/>
          </a:ln>
        </p:spPr>
      </p:sp>
      <p:sp>
        <p:nvSpPr>
          <p:cNvPr id="11" name="Text 8"/>
          <p:cNvSpPr/>
          <p:nvPr/>
        </p:nvSpPr>
        <p:spPr>
          <a:xfrm>
            <a:off x="6487239" y="6134814"/>
            <a:ext cx="3260646" cy="319683"/>
          </a:xfrm>
          <a:prstGeom prst="rect">
            <a:avLst/>
          </a:prstGeom>
          <a:noFill/>
          <a:ln/>
        </p:spPr>
        <p:txBody>
          <a:bodyPr wrap="none" lIns="0" tIns="0" rIns="0" bIns="0" rtlCol="0" anchor="t"/>
          <a:lstStyle/>
          <a:p>
            <a:pPr algn="l" indent="0" marL="0">
              <a:lnSpc>
                <a:spcPts val="2500"/>
              </a:lnSpc>
              <a:buNone/>
            </a:pPr>
            <a:r>
              <a:rPr lang="en-US" sz="2000" dirty="0">
                <a:solidFill>
                  <a:srgbClr val="FFFFFF"/>
                </a:solidFill>
                <a:latin typeface="Nunito Semi Bold" pitchFamily="34" charset="0"/>
                <a:ea typeface="Nunito Semi Bold" pitchFamily="34" charset="-122"/>
                <a:cs typeface="Nunito Semi Bold" pitchFamily="34" charset="-120"/>
              </a:rPr>
              <a:t>Blended Learning Approach</a:t>
            </a:r>
            <a:endParaRPr lang="en-US" sz="2000" dirty="0"/>
          </a:p>
        </p:txBody>
      </p:sp>
      <p:sp>
        <p:nvSpPr>
          <p:cNvPr id="12" name="Text 9"/>
          <p:cNvSpPr/>
          <p:nvPr/>
        </p:nvSpPr>
        <p:spPr>
          <a:xfrm>
            <a:off x="6487239" y="6584871"/>
            <a:ext cx="7142321" cy="695325"/>
          </a:xfrm>
          <a:prstGeom prst="rect">
            <a:avLst/>
          </a:prstGeom>
          <a:noFill/>
          <a:ln/>
        </p:spPr>
        <p:txBody>
          <a:bodyPr wrap="square" lIns="0" tIns="0" rIns="0" bIns="0" rtlCol="0" anchor="t"/>
          <a:lstStyle/>
          <a:p>
            <a:pPr algn="l" indent="0" marL="0">
              <a:lnSpc>
                <a:spcPts val="2700"/>
              </a:lnSpc>
              <a:buNone/>
            </a:pPr>
            <a:r>
              <a:rPr lang="en-US" sz="1700" dirty="0">
                <a:solidFill>
                  <a:srgbClr val="FFFFFF"/>
                </a:solidFill>
                <a:latin typeface="PT Sans" pitchFamily="34" charset="0"/>
                <a:ea typeface="PT Sans" pitchFamily="34" charset="-122"/>
                <a:cs typeface="PT Sans" pitchFamily="34" charset="-120"/>
              </a:rPr>
              <a:t>Technology does not need to disrupt traditional training; rather, it can be used to complement it, creating a more comprehensive learning experience.</a:t>
            </a:r>
            <a:endParaRPr lang="en-US" sz="17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37724" y="1719739"/>
            <a:ext cx="8549997" cy="704017"/>
          </a:xfrm>
          <a:prstGeom prst="rect">
            <a:avLst/>
          </a:prstGeom>
          <a:noFill/>
          <a:ln/>
        </p:spPr>
        <p:txBody>
          <a:bodyPr wrap="none" lIns="0" tIns="0" rIns="0" bIns="0" rtlCol="0" anchor="t"/>
          <a:lstStyle/>
          <a:p>
            <a:pPr algn="l" indent="0" marL="0">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The Changing Sales Environment</a:t>
            </a:r>
            <a:endParaRPr lang="en-US" sz="4400" dirty="0"/>
          </a:p>
        </p:txBody>
      </p:sp>
      <p:sp>
        <p:nvSpPr>
          <p:cNvPr id="3" name="Text 1"/>
          <p:cNvSpPr/>
          <p:nvPr/>
        </p:nvSpPr>
        <p:spPr>
          <a:xfrm>
            <a:off x="837724" y="3022044"/>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Past Focus</a:t>
            </a:r>
            <a:endParaRPr lang="en-US" sz="2200" dirty="0"/>
          </a:p>
        </p:txBody>
      </p:sp>
      <p:sp>
        <p:nvSpPr>
          <p:cNvPr id="4" name="Text 2"/>
          <p:cNvSpPr/>
          <p:nvPr/>
        </p:nvSpPr>
        <p:spPr>
          <a:xfrm>
            <a:off x="837724" y="3613309"/>
            <a:ext cx="3928586" cy="2681168"/>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In the early 1930s, the task of the salesperson was to educate the customer about the product and share the manufacturers' specifications. The focus was on getting the information that had been pushed onto the customer to stick.</a:t>
            </a:r>
            <a:endParaRPr lang="en-US" sz="1850" dirty="0"/>
          </a:p>
        </p:txBody>
      </p:sp>
      <p:sp>
        <p:nvSpPr>
          <p:cNvPr id="5" name="Text 3"/>
          <p:cNvSpPr/>
          <p:nvPr/>
        </p:nvSpPr>
        <p:spPr>
          <a:xfrm>
            <a:off x="5357813" y="3022044"/>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Current Focus</a:t>
            </a:r>
            <a:endParaRPr lang="en-US" sz="2200" dirty="0"/>
          </a:p>
        </p:txBody>
      </p:sp>
      <p:sp>
        <p:nvSpPr>
          <p:cNvPr id="6" name="Text 4"/>
          <p:cNvSpPr/>
          <p:nvPr/>
        </p:nvSpPr>
        <p:spPr>
          <a:xfrm>
            <a:off x="5357813" y="3613309"/>
            <a:ext cx="3928586" cy="2298144"/>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Today, salespeople are tasked with having consultative, solution-oriented conversations rather than pushing benefits and features. The products and services they sell are much more complex and intricate.</a:t>
            </a:r>
            <a:endParaRPr lang="en-US" sz="1850" dirty="0"/>
          </a:p>
        </p:txBody>
      </p:sp>
      <p:sp>
        <p:nvSpPr>
          <p:cNvPr id="7" name="Text 5"/>
          <p:cNvSpPr/>
          <p:nvPr/>
        </p:nvSpPr>
        <p:spPr>
          <a:xfrm>
            <a:off x="9877901" y="3022044"/>
            <a:ext cx="3018234"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Competitive Advantage</a:t>
            </a:r>
            <a:endParaRPr lang="en-US" sz="2200" dirty="0"/>
          </a:p>
        </p:txBody>
      </p:sp>
      <p:sp>
        <p:nvSpPr>
          <p:cNvPr id="8" name="Text 6"/>
          <p:cNvSpPr/>
          <p:nvPr/>
        </p:nvSpPr>
        <p:spPr>
          <a:xfrm>
            <a:off x="9877901" y="3613309"/>
            <a:ext cx="3928586" cy="2681168"/>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Just having good sales techniques and training is no longer a recipe for a sustainable competitive advantage. Now, knowing what it does and the ability to do it better than the competition gives us the competitive advantage.</a:t>
            </a:r>
            <a:endParaRPr lang="en-US" sz="18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69012" y="677466"/>
            <a:ext cx="7805976" cy="1124426"/>
          </a:xfrm>
          <a:prstGeom prst="rect">
            <a:avLst/>
          </a:prstGeom>
          <a:noFill/>
          <a:ln/>
        </p:spPr>
        <p:txBody>
          <a:bodyPr wrap="square" lIns="0" tIns="0" rIns="0" bIns="0" rtlCol="0" anchor="t"/>
          <a:lstStyle/>
          <a:p>
            <a:pPr algn="l" indent="0" marL="0">
              <a:lnSpc>
                <a:spcPts val="4400"/>
              </a:lnSpc>
              <a:buNone/>
            </a:pPr>
            <a:r>
              <a:rPr lang="en-US" sz="3500" dirty="0">
                <a:solidFill>
                  <a:srgbClr val="FFFFFF"/>
                </a:solidFill>
                <a:latin typeface="Nunito Semi Bold" pitchFamily="34" charset="0"/>
                <a:ea typeface="Nunito Semi Bold" pitchFamily="34" charset="-122"/>
                <a:cs typeface="Nunito Semi Bold" pitchFamily="34" charset="-120"/>
              </a:rPr>
              <a:t>Conclusion: The Future of Sales Force Training</a:t>
            </a:r>
            <a:endParaRPr lang="en-US" sz="3500" dirty="0"/>
          </a:p>
        </p:txBody>
      </p:sp>
      <p:sp>
        <p:nvSpPr>
          <p:cNvPr id="4" name="Shape 1"/>
          <p:cNvSpPr/>
          <p:nvPr/>
        </p:nvSpPr>
        <p:spPr>
          <a:xfrm>
            <a:off x="669012" y="2303621"/>
            <a:ext cx="430054" cy="430054"/>
          </a:xfrm>
          <a:prstGeom prst="roundRect">
            <a:avLst>
              <a:gd name="adj" fmla="val 66674"/>
            </a:avLst>
          </a:prstGeom>
          <a:solidFill>
            <a:srgbClr val="00002E"/>
          </a:solidFill>
          <a:ln w="22860">
            <a:solidFill>
              <a:srgbClr val="F2B42D"/>
            </a:solidFill>
            <a:prstDash val="solid"/>
          </a:ln>
        </p:spPr>
      </p:sp>
      <p:sp>
        <p:nvSpPr>
          <p:cNvPr id="5" name="Text 2"/>
          <p:cNvSpPr/>
          <p:nvPr/>
        </p:nvSpPr>
        <p:spPr>
          <a:xfrm>
            <a:off x="749141" y="2349996"/>
            <a:ext cx="269796" cy="337304"/>
          </a:xfrm>
          <a:prstGeom prst="rect">
            <a:avLst/>
          </a:prstGeom>
          <a:noFill/>
          <a:ln/>
        </p:spPr>
        <p:txBody>
          <a:bodyPr wrap="none" lIns="0" tIns="0" rIns="0" bIns="0" rtlCol="0" anchor="t"/>
          <a:lstStyle/>
          <a:p>
            <a:pPr algn="ctr" indent="0" marL="0">
              <a:lnSpc>
                <a:spcPts val="2100"/>
              </a:lnSpc>
              <a:buNone/>
            </a:pPr>
            <a:r>
              <a:rPr lang="en-US" sz="2100" dirty="0">
                <a:solidFill>
                  <a:srgbClr val="FFFFFF"/>
                </a:solidFill>
                <a:latin typeface="Nunito Semi Bold" pitchFamily="34" charset="0"/>
                <a:ea typeface="Nunito Semi Bold" pitchFamily="34" charset="-122"/>
                <a:cs typeface="Nunito Semi Bold" pitchFamily="34" charset="-120"/>
              </a:rPr>
              <a:t>1</a:t>
            </a:r>
            <a:endParaRPr lang="en-US" sz="2100" dirty="0"/>
          </a:p>
        </p:txBody>
      </p:sp>
      <p:sp>
        <p:nvSpPr>
          <p:cNvPr id="6" name="Text 3"/>
          <p:cNvSpPr/>
          <p:nvPr/>
        </p:nvSpPr>
        <p:spPr>
          <a:xfrm>
            <a:off x="1290161" y="2303621"/>
            <a:ext cx="2367320" cy="281107"/>
          </a:xfrm>
          <a:prstGeom prst="rect">
            <a:avLst/>
          </a:prstGeom>
          <a:noFill/>
          <a:ln/>
        </p:spPr>
        <p:txBody>
          <a:bodyPr wrap="none" lIns="0" tIns="0" rIns="0" bIns="0" rtlCol="0" anchor="t"/>
          <a:lstStyle/>
          <a:p>
            <a:pPr algn="l" indent="0" marL="0">
              <a:lnSpc>
                <a:spcPts val="2200"/>
              </a:lnSpc>
              <a:buNone/>
            </a:pPr>
            <a:r>
              <a:rPr lang="en-US" sz="1750" dirty="0">
                <a:solidFill>
                  <a:srgbClr val="FFFFFF"/>
                </a:solidFill>
                <a:latin typeface="Nunito Semi Bold" pitchFamily="34" charset="0"/>
                <a:ea typeface="Nunito Semi Bold" pitchFamily="34" charset="-122"/>
                <a:cs typeface="Nunito Semi Bold" pitchFamily="34" charset="-120"/>
              </a:rPr>
              <a:t>Continuous Adaptation</a:t>
            </a:r>
            <a:endParaRPr lang="en-US" sz="1750" dirty="0"/>
          </a:p>
        </p:txBody>
      </p:sp>
      <p:sp>
        <p:nvSpPr>
          <p:cNvPr id="7" name="Text 4"/>
          <p:cNvSpPr/>
          <p:nvPr/>
        </p:nvSpPr>
        <p:spPr>
          <a:xfrm>
            <a:off x="1290161" y="2699385"/>
            <a:ext cx="7184827" cy="611743"/>
          </a:xfrm>
          <a:prstGeom prst="rect">
            <a:avLst/>
          </a:prstGeom>
          <a:noFill/>
          <a:ln/>
        </p:spPr>
        <p:txBody>
          <a:bodyPr wrap="square" lIns="0" tIns="0" rIns="0" bIns="0" rtlCol="0" anchor="t"/>
          <a:lstStyle/>
          <a:p>
            <a:pPr algn="l" indent="0" marL="0">
              <a:lnSpc>
                <a:spcPts val="2400"/>
              </a:lnSpc>
              <a:buNone/>
            </a:pPr>
            <a:r>
              <a:rPr lang="en-US" sz="1500" dirty="0">
                <a:solidFill>
                  <a:srgbClr val="FFFFFF"/>
                </a:solidFill>
                <a:latin typeface="PT Sans" pitchFamily="34" charset="0"/>
                <a:ea typeface="PT Sans" pitchFamily="34" charset="-122"/>
                <a:cs typeface="PT Sans" pitchFamily="34" charset="-120"/>
              </a:rPr>
              <a:t>The real changes to the training industry in future years will be driven by technological changes in general and the adaptability of training providers to that change.</a:t>
            </a:r>
            <a:endParaRPr lang="en-US" sz="1500" dirty="0"/>
          </a:p>
        </p:txBody>
      </p:sp>
      <p:sp>
        <p:nvSpPr>
          <p:cNvPr id="8" name="Shape 5"/>
          <p:cNvSpPr/>
          <p:nvPr/>
        </p:nvSpPr>
        <p:spPr>
          <a:xfrm>
            <a:off x="669012" y="3717250"/>
            <a:ext cx="430054" cy="430054"/>
          </a:xfrm>
          <a:prstGeom prst="roundRect">
            <a:avLst>
              <a:gd name="adj" fmla="val 66674"/>
            </a:avLst>
          </a:prstGeom>
          <a:solidFill>
            <a:srgbClr val="00002E"/>
          </a:solidFill>
          <a:ln w="22860">
            <a:solidFill>
              <a:srgbClr val="D7425E"/>
            </a:solidFill>
            <a:prstDash val="solid"/>
          </a:ln>
        </p:spPr>
      </p:sp>
      <p:sp>
        <p:nvSpPr>
          <p:cNvPr id="9" name="Text 6"/>
          <p:cNvSpPr/>
          <p:nvPr/>
        </p:nvSpPr>
        <p:spPr>
          <a:xfrm>
            <a:off x="749141" y="3763625"/>
            <a:ext cx="269796" cy="337304"/>
          </a:xfrm>
          <a:prstGeom prst="rect">
            <a:avLst/>
          </a:prstGeom>
          <a:noFill/>
          <a:ln/>
        </p:spPr>
        <p:txBody>
          <a:bodyPr wrap="none" lIns="0" tIns="0" rIns="0" bIns="0" rtlCol="0" anchor="t"/>
          <a:lstStyle/>
          <a:p>
            <a:pPr algn="ctr" indent="0" marL="0">
              <a:lnSpc>
                <a:spcPts val="2100"/>
              </a:lnSpc>
              <a:buNone/>
            </a:pPr>
            <a:r>
              <a:rPr lang="en-US" sz="2100" dirty="0">
                <a:solidFill>
                  <a:srgbClr val="FFFFFF"/>
                </a:solidFill>
                <a:latin typeface="Nunito Semi Bold" pitchFamily="34" charset="0"/>
                <a:ea typeface="Nunito Semi Bold" pitchFamily="34" charset="-122"/>
                <a:cs typeface="Nunito Semi Bold" pitchFamily="34" charset="-120"/>
              </a:rPr>
              <a:t>2</a:t>
            </a:r>
            <a:endParaRPr lang="en-US" sz="2100" dirty="0"/>
          </a:p>
        </p:txBody>
      </p:sp>
      <p:sp>
        <p:nvSpPr>
          <p:cNvPr id="10" name="Text 7"/>
          <p:cNvSpPr/>
          <p:nvPr/>
        </p:nvSpPr>
        <p:spPr>
          <a:xfrm>
            <a:off x="1290161" y="3717250"/>
            <a:ext cx="2904292" cy="281107"/>
          </a:xfrm>
          <a:prstGeom prst="rect">
            <a:avLst/>
          </a:prstGeom>
          <a:noFill/>
          <a:ln/>
        </p:spPr>
        <p:txBody>
          <a:bodyPr wrap="none" lIns="0" tIns="0" rIns="0" bIns="0" rtlCol="0" anchor="t"/>
          <a:lstStyle/>
          <a:p>
            <a:pPr algn="l" indent="0" marL="0">
              <a:lnSpc>
                <a:spcPts val="2200"/>
              </a:lnSpc>
              <a:buNone/>
            </a:pPr>
            <a:r>
              <a:rPr lang="en-US" sz="1750" dirty="0">
                <a:solidFill>
                  <a:srgbClr val="FFFFFF"/>
                </a:solidFill>
                <a:latin typeface="Nunito Semi Bold" pitchFamily="34" charset="0"/>
                <a:ea typeface="Nunito Semi Bold" pitchFamily="34" charset="-122"/>
                <a:cs typeface="Nunito Semi Bold" pitchFamily="34" charset="-120"/>
              </a:rPr>
              <a:t>Personalized Learning Paths</a:t>
            </a:r>
            <a:endParaRPr lang="en-US" sz="1750" dirty="0"/>
          </a:p>
        </p:txBody>
      </p:sp>
      <p:sp>
        <p:nvSpPr>
          <p:cNvPr id="11" name="Text 8"/>
          <p:cNvSpPr/>
          <p:nvPr/>
        </p:nvSpPr>
        <p:spPr>
          <a:xfrm>
            <a:off x="1290161" y="4113014"/>
            <a:ext cx="7184827" cy="611743"/>
          </a:xfrm>
          <a:prstGeom prst="rect">
            <a:avLst/>
          </a:prstGeom>
          <a:noFill/>
          <a:ln/>
        </p:spPr>
        <p:txBody>
          <a:bodyPr wrap="square" lIns="0" tIns="0" rIns="0" bIns="0" rtlCol="0" anchor="t"/>
          <a:lstStyle/>
          <a:p>
            <a:pPr algn="l" indent="0" marL="0">
              <a:lnSpc>
                <a:spcPts val="2400"/>
              </a:lnSpc>
              <a:buNone/>
            </a:pPr>
            <a:r>
              <a:rPr lang="en-US" sz="1500" dirty="0">
                <a:solidFill>
                  <a:srgbClr val="FFFFFF"/>
                </a:solidFill>
                <a:latin typeface="PT Sans" pitchFamily="34" charset="0"/>
                <a:ea typeface="PT Sans" pitchFamily="34" charset="-122"/>
                <a:cs typeface="PT Sans" pitchFamily="34" charset="-120"/>
              </a:rPr>
              <a:t>Individualized training programs tailored to each salesperson's needs and learning style will become the norm.</a:t>
            </a:r>
            <a:endParaRPr lang="en-US" sz="1500" dirty="0"/>
          </a:p>
        </p:txBody>
      </p:sp>
      <p:sp>
        <p:nvSpPr>
          <p:cNvPr id="12" name="Shape 9"/>
          <p:cNvSpPr/>
          <p:nvPr/>
        </p:nvSpPr>
        <p:spPr>
          <a:xfrm>
            <a:off x="669012" y="5130879"/>
            <a:ext cx="430054" cy="430054"/>
          </a:xfrm>
          <a:prstGeom prst="roundRect">
            <a:avLst>
              <a:gd name="adj" fmla="val 66674"/>
            </a:avLst>
          </a:prstGeom>
          <a:solidFill>
            <a:srgbClr val="00002E"/>
          </a:solidFill>
          <a:ln w="22860">
            <a:solidFill>
              <a:srgbClr val="DD785E"/>
            </a:solidFill>
            <a:prstDash val="solid"/>
          </a:ln>
        </p:spPr>
      </p:sp>
      <p:sp>
        <p:nvSpPr>
          <p:cNvPr id="13" name="Text 10"/>
          <p:cNvSpPr/>
          <p:nvPr/>
        </p:nvSpPr>
        <p:spPr>
          <a:xfrm>
            <a:off x="749141" y="5177254"/>
            <a:ext cx="269796" cy="337304"/>
          </a:xfrm>
          <a:prstGeom prst="rect">
            <a:avLst/>
          </a:prstGeom>
          <a:noFill/>
          <a:ln/>
        </p:spPr>
        <p:txBody>
          <a:bodyPr wrap="none" lIns="0" tIns="0" rIns="0" bIns="0" rtlCol="0" anchor="t"/>
          <a:lstStyle/>
          <a:p>
            <a:pPr algn="ctr" indent="0" marL="0">
              <a:lnSpc>
                <a:spcPts val="2100"/>
              </a:lnSpc>
              <a:buNone/>
            </a:pPr>
            <a:r>
              <a:rPr lang="en-US" sz="2100" dirty="0">
                <a:solidFill>
                  <a:srgbClr val="FFFFFF"/>
                </a:solidFill>
                <a:latin typeface="Nunito Semi Bold" pitchFamily="34" charset="0"/>
                <a:ea typeface="Nunito Semi Bold" pitchFamily="34" charset="-122"/>
                <a:cs typeface="Nunito Semi Bold" pitchFamily="34" charset="-120"/>
              </a:rPr>
              <a:t>3</a:t>
            </a:r>
            <a:endParaRPr lang="en-US" sz="2100" dirty="0"/>
          </a:p>
        </p:txBody>
      </p:sp>
      <p:sp>
        <p:nvSpPr>
          <p:cNvPr id="14" name="Text 11"/>
          <p:cNvSpPr/>
          <p:nvPr/>
        </p:nvSpPr>
        <p:spPr>
          <a:xfrm>
            <a:off x="1290161" y="5130879"/>
            <a:ext cx="2786777" cy="281107"/>
          </a:xfrm>
          <a:prstGeom prst="rect">
            <a:avLst/>
          </a:prstGeom>
          <a:noFill/>
          <a:ln/>
        </p:spPr>
        <p:txBody>
          <a:bodyPr wrap="none" lIns="0" tIns="0" rIns="0" bIns="0" rtlCol="0" anchor="t"/>
          <a:lstStyle/>
          <a:p>
            <a:pPr algn="l" indent="0" marL="0">
              <a:lnSpc>
                <a:spcPts val="2200"/>
              </a:lnSpc>
              <a:buNone/>
            </a:pPr>
            <a:r>
              <a:rPr lang="en-US" sz="1750" dirty="0">
                <a:solidFill>
                  <a:srgbClr val="FFFFFF"/>
                </a:solidFill>
                <a:latin typeface="Nunito Semi Bold" pitchFamily="34" charset="0"/>
                <a:ea typeface="Nunito Semi Bold" pitchFamily="34" charset="-122"/>
                <a:cs typeface="Nunito Semi Bold" pitchFamily="34" charset="-120"/>
              </a:rPr>
              <a:t>Data-Driven Improvements</a:t>
            </a:r>
            <a:endParaRPr lang="en-US" sz="1750" dirty="0"/>
          </a:p>
        </p:txBody>
      </p:sp>
      <p:sp>
        <p:nvSpPr>
          <p:cNvPr id="15" name="Text 12"/>
          <p:cNvSpPr/>
          <p:nvPr/>
        </p:nvSpPr>
        <p:spPr>
          <a:xfrm>
            <a:off x="1290161" y="5526643"/>
            <a:ext cx="7184827" cy="611743"/>
          </a:xfrm>
          <a:prstGeom prst="rect">
            <a:avLst/>
          </a:prstGeom>
          <a:noFill/>
          <a:ln/>
        </p:spPr>
        <p:txBody>
          <a:bodyPr wrap="square" lIns="0" tIns="0" rIns="0" bIns="0" rtlCol="0" anchor="t"/>
          <a:lstStyle/>
          <a:p>
            <a:pPr algn="l" indent="0" marL="0">
              <a:lnSpc>
                <a:spcPts val="2400"/>
              </a:lnSpc>
              <a:buNone/>
            </a:pPr>
            <a:r>
              <a:rPr lang="en-US" sz="1500" dirty="0">
                <a:solidFill>
                  <a:srgbClr val="FFFFFF"/>
                </a:solidFill>
                <a:latin typeface="PT Sans" pitchFamily="34" charset="0"/>
                <a:ea typeface="PT Sans" pitchFamily="34" charset="-122"/>
                <a:cs typeface="PT Sans" pitchFamily="34" charset="-120"/>
              </a:rPr>
              <a:t>Leveraging big data and analytics will allow for continuous improvement of training programs based on real-time performance metrics.</a:t>
            </a:r>
            <a:endParaRPr lang="en-US" sz="1500" dirty="0"/>
          </a:p>
        </p:txBody>
      </p:sp>
      <p:sp>
        <p:nvSpPr>
          <p:cNvPr id="16" name="Shape 13"/>
          <p:cNvSpPr/>
          <p:nvPr/>
        </p:nvSpPr>
        <p:spPr>
          <a:xfrm>
            <a:off x="669012" y="6544508"/>
            <a:ext cx="430054" cy="430054"/>
          </a:xfrm>
          <a:prstGeom prst="roundRect">
            <a:avLst>
              <a:gd name="adj" fmla="val 66674"/>
            </a:avLst>
          </a:prstGeom>
          <a:solidFill>
            <a:srgbClr val="00002E"/>
          </a:solidFill>
          <a:ln w="22860">
            <a:solidFill>
              <a:srgbClr val="48A8E2"/>
            </a:solidFill>
            <a:prstDash val="solid"/>
          </a:ln>
        </p:spPr>
      </p:sp>
      <p:sp>
        <p:nvSpPr>
          <p:cNvPr id="17" name="Text 14"/>
          <p:cNvSpPr/>
          <p:nvPr/>
        </p:nvSpPr>
        <p:spPr>
          <a:xfrm>
            <a:off x="749141" y="6590883"/>
            <a:ext cx="269796" cy="337304"/>
          </a:xfrm>
          <a:prstGeom prst="rect">
            <a:avLst/>
          </a:prstGeom>
          <a:noFill/>
          <a:ln/>
        </p:spPr>
        <p:txBody>
          <a:bodyPr wrap="none" lIns="0" tIns="0" rIns="0" bIns="0" rtlCol="0" anchor="t"/>
          <a:lstStyle/>
          <a:p>
            <a:pPr algn="ctr" indent="0" marL="0">
              <a:lnSpc>
                <a:spcPts val="2100"/>
              </a:lnSpc>
              <a:buNone/>
            </a:pPr>
            <a:r>
              <a:rPr lang="en-US" sz="2100" dirty="0">
                <a:solidFill>
                  <a:srgbClr val="FFFFFF"/>
                </a:solidFill>
                <a:latin typeface="Nunito Semi Bold" pitchFamily="34" charset="0"/>
                <a:ea typeface="Nunito Semi Bold" pitchFamily="34" charset="-122"/>
                <a:cs typeface="Nunito Semi Bold" pitchFamily="34" charset="-120"/>
              </a:rPr>
              <a:t>4</a:t>
            </a:r>
            <a:endParaRPr lang="en-US" sz="2100" dirty="0"/>
          </a:p>
        </p:txBody>
      </p:sp>
      <p:sp>
        <p:nvSpPr>
          <p:cNvPr id="18" name="Text 15"/>
          <p:cNvSpPr/>
          <p:nvPr/>
        </p:nvSpPr>
        <p:spPr>
          <a:xfrm>
            <a:off x="1290161" y="6544508"/>
            <a:ext cx="2248853" cy="281107"/>
          </a:xfrm>
          <a:prstGeom prst="rect">
            <a:avLst/>
          </a:prstGeom>
          <a:noFill/>
          <a:ln/>
        </p:spPr>
        <p:txBody>
          <a:bodyPr wrap="none" lIns="0" tIns="0" rIns="0" bIns="0" rtlCol="0" anchor="t"/>
          <a:lstStyle/>
          <a:p>
            <a:pPr algn="l" indent="0" marL="0">
              <a:lnSpc>
                <a:spcPts val="2200"/>
              </a:lnSpc>
              <a:buNone/>
            </a:pPr>
            <a:r>
              <a:rPr lang="en-US" sz="1750" dirty="0">
                <a:solidFill>
                  <a:srgbClr val="FFFFFF"/>
                </a:solidFill>
                <a:latin typeface="Nunito Semi Bold" pitchFamily="34" charset="0"/>
                <a:ea typeface="Nunito Semi Bold" pitchFamily="34" charset="-122"/>
                <a:cs typeface="Nunito Semi Bold" pitchFamily="34" charset="-120"/>
              </a:rPr>
              <a:t>Holistic Approach</a:t>
            </a:r>
            <a:endParaRPr lang="en-US" sz="1750" dirty="0"/>
          </a:p>
        </p:txBody>
      </p:sp>
      <p:sp>
        <p:nvSpPr>
          <p:cNvPr id="19" name="Text 16"/>
          <p:cNvSpPr/>
          <p:nvPr/>
        </p:nvSpPr>
        <p:spPr>
          <a:xfrm>
            <a:off x="1290161" y="6940272"/>
            <a:ext cx="7184827" cy="611743"/>
          </a:xfrm>
          <a:prstGeom prst="rect">
            <a:avLst/>
          </a:prstGeom>
          <a:noFill/>
          <a:ln/>
        </p:spPr>
        <p:txBody>
          <a:bodyPr wrap="square" lIns="0" tIns="0" rIns="0" bIns="0" rtlCol="0" anchor="t"/>
          <a:lstStyle/>
          <a:p>
            <a:pPr algn="l" indent="0" marL="0">
              <a:lnSpc>
                <a:spcPts val="2400"/>
              </a:lnSpc>
              <a:buNone/>
            </a:pPr>
            <a:r>
              <a:rPr lang="en-US" sz="1500" dirty="0">
                <a:solidFill>
                  <a:srgbClr val="FFFFFF"/>
                </a:solidFill>
                <a:latin typeface="PT Sans" pitchFamily="34" charset="0"/>
                <a:ea typeface="PT Sans" pitchFamily="34" charset="-122"/>
                <a:cs typeface="PT Sans" pitchFamily="34" charset="-120"/>
              </a:rPr>
              <a:t>Effective sales force training will increasingly integrate product knowledge, soft skills, and technological proficiency to create well-rounded sales professionals.</a:t>
            </a:r>
            <a:endParaRPr lang="en-US" sz="15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80693" y="613410"/>
            <a:ext cx="7553206" cy="656034"/>
          </a:xfrm>
          <a:prstGeom prst="rect">
            <a:avLst/>
          </a:prstGeom>
          <a:noFill/>
          <a:ln/>
        </p:spPr>
        <p:txBody>
          <a:bodyPr wrap="none" lIns="0" tIns="0" rIns="0" bIns="0" rtlCol="0" anchor="t"/>
          <a:lstStyle/>
          <a:p>
            <a:pPr algn="l" indent="0" marL="0">
              <a:lnSpc>
                <a:spcPts val="5150"/>
              </a:lnSpc>
              <a:buNone/>
            </a:pPr>
            <a:r>
              <a:rPr lang="en-US" sz="4100" dirty="0">
                <a:solidFill>
                  <a:srgbClr val="FFFFFF"/>
                </a:solidFill>
                <a:latin typeface="Nunito Semi Bold" pitchFamily="34" charset="0"/>
                <a:ea typeface="Nunito Semi Bold" pitchFamily="34" charset="-122"/>
                <a:cs typeface="Nunito Semi Bold" pitchFamily="34" charset="-120"/>
              </a:rPr>
              <a:t>The Importance of Engagement</a:t>
            </a:r>
            <a:endParaRPr lang="en-US" sz="4100" dirty="0"/>
          </a:p>
        </p:txBody>
      </p:sp>
      <p:sp>
        <p:nvSpPr>
          <p:cNvPr id="3" name="Text 1"/>
          <p:cNvSpPr/>
          <p:nvPr/>
        </p:nvSpPr>
        <p:spPr>
          <a:xfrm>
            <a:off x="2069306" y="2366010"/>
            <a:ext cx="2624257" cy="328017"/>
          </a:xfrm>
          <a:prstGeom prst="rect">
            <a:avLst/>
          </a:prstGeom>
          <a:noFill/>
          <a:ln/>
        </p:spPr>
        <p:txBody>
          <a:bodyPr wrap="none" lIns="0" tIns="0" rIns="0" bIns="0" rtlCol="0" anchor="t"/>
          <a:lstStyle/>
          <a:p>
            <a:pPr algn="r" indent="0" marL="0">
              <a:lnSpc>
                <a:spcPts val="2550"/>
              </a:lnSpc>
              <a:buNone/>
            </a:pPr>
            <a:r>
              <a:rPr lang="en-US" sz="2050" dirty="0">
                <a:solidFill>
                  <a:srgbClr val="FFFFFF"/>
                </a:solidFill>
                <a:latin typeface="Nunito Semi Bold" pitchFamily="34" charset="0"/>
                <a:ea typeface="Nunito Semi Bold" pitchFamily="34" charset="-122"/>
                <a:cs typeface="Nunito Semi Bold" pitchFamily="34" charset="-120"/>
              </a:rPr>
              <a:t>Training</a:t>
            </a:r>
            <a:endParaRPr lang="en-US" sz="2050" dirty="0"/>
          </a:p>
        </p:txBody>
      </p:sp>
      <p:sp>
        <p:nvSpPr>
          <p:cNvPr id="4" name="Text 2"/>
          <p:cNvSpPr/>
          <p:nvPr/>
        </p:nvSpPr>
        <p:spPr>
          <a:xfrm>
            <a:off x="780693" y="2827853"/>
            <a:ext cx="3912870" cy="356949"/>
          </a:xfrm>
          <a:prstGeom prst="rect">
            <a:avLst/>
          </a:prstGeom>
          <a:noFill/>
          <a:ln/>
        </p:spPr>
        <p:txBody>
          <a:bodyPr wrap="none" lIns="0" tIns="0" rIns="0" bIns="0" rtlCol="0" anchor="t"/>
          <a:lstStyle/>
          <a:p>
            <a:pPr algn="r" indent="0" marL="0">
              <a:lnSpc>
                <a:spcPts val="2800"/>
              </a:lnSpc>
              <a:buNone/>
            </a:pPr>
            <a:r>
              <a:rPr lang="en-US" sz="1750" dirty="0">
                <a:solidFill>
                  <a:srgbClr val="FFFFFF"/>
                </a:solidFill>
                <a:latin typeface="PT Sans" pitchFamily="34" charset="0"/>
                <a:ea typeface="PT Sans" pitchFamily="34" charset="-122"/>
                <a:cs typeface="PT Sans" pitchFamily="34" charset="-120"/>
              </a:rPr>
              <a:t>Builds tools and talent</a:t>
            </a:r>
            <a:endParaRPr lang="en-US" sz="1750" dirty="0"/>
          </a:p>
        </p:txBody>
      </p:sp>
      <p:pic>
        <p:nvPicPr>
          <p:cNvPr id="5" name="Image 0" descr="preencoded.png">    </p:cNvPr>
          <p:cNvPicPr>
            <a:picLocks noChangeAspect="1"/>
          </p:cNvPicPr>
          <p:nvPr/>
        </p:nvPicPr>
        <p:blipFill>
          <a:blip r:embed="rId1"/>
          <a:stretch>
            <a:fillRect/>
          </a:stretch>
        </p:blipFill>
        <p:spPr>
          <a:xfrm>
            <a:off x="5028128" y="1715572"/>
            <a:ext cx="4574143" cy="4574143"/>
          </a:xfrm>
          <a:prstGeom prst="rect">
            <a:avLst/>
          </a:prstGeom>
        </p:spPr>
      </p:pic>
      <p:sp>
        <p:nvSpPr>
          <p:cNvPr id="6" name="Text 3"/>
          <p:cNvSpPr/>
          <p:nvPr/>
        </p:nvSpPr>
        <p:spPr>
          <a:xfrm>
            <a:off x="6227743" y="2484060"/>
            <a:ext cx="333732" cy="417195"/>
          </a:xfrm>
          <a:prstGeom prst="rect">
            <a:avLst/>
          </a:prstGeom>
          <a:noFill/>
          <a:ln/>
        </p:spPr>
        <p:txBody>
          <a:bodyPr wrap="none" lIns="0" tIns="0" rIns="0" bIns="0" rtlCol="0" anchor="t"/>
          <a:lstStyle/>
          <a:p>
            <a:pPr algn="l" indent="0" marL="0">
              <a:lnSpc>
                <a:spcPts val="4200"/>
              </a:lnSpc>
              <a:buNone/>
            </a:pPr>
            <a:r>
              <a:rPr lang="en-US" sz="2600" dirty="0">
                <a:solidFill>
                  <a:srgbClr val="FFFFFF"/>
                </a:solidFill>
                <a:latin typeface="Nunito Semi Bold" pitchFamily="34" charset="0"/>
                <a:ea typeface="Nunito Semi Bold" pitchFamily="34" charset="-122"/>
                <a:cs typeface="Nunito Semi Bold" pitchFamily="34" charset="-120"/>
              </a:rPr>
              <a:t>1</a:t>
            </a:r>
            <a:endParaRPr lang="en-US" sz="2600" dirty="0"/>
          </a:p>
        </p:txBody>
      </p:sp>
      <p:sp>
        <p:nvSpPr>
          <p:cNvPr id="7" name="Text 4"/>
          <p:cNvSpPr/>
          <p:nvPr/>
        </p:nvSpPr>
        <p:spPr>
          <a:xfrm>
            <a:off x="9936837" y="2366010"/>
            <a:ext cx="2624257" cy="328017"/>
          </a:xfrm>
          <a:prstGeom prst="rect">
            <a:avLst/>
          </a:prstGeom>
          <a:noFill/>
          <a:ln/>
        </p:spPr>
        <p:txBody>
          <a:bodyPr wrap="none" lIns="0" tIns="0" rIns="0" bIns="0" rtlCol="0" anchor="t"/>
          <a:lstStyle/>
          <a:p>
            <a:pPr algn="l" indent="0" marL="0">
              <a:lnSpc>
                <a:spcPts val="2550"/>
              </a:lnSpc>
              <a:buNone/>
            </a:pPr>
            <a:r>
              <a:rPr lang="en-US" sz="2050" dirty="0">
                <a:solidFill>
                  <a:srgbClr val="FFFFFF"/>
                </a:solidFill>
                <a:latin typeface="Nunito Semi Bold" pitchFamily="34" charset="0"/>
                <a:ea typeface="Nunito Semi Bold" pitchFamily="34" charset="-122"/>
                <a:cs typeface="Nunito Semi Bold" pitchFamily="34" charset="-120"/>
              </a:rPr>
              <a:t>Capability</a:t>
            </a:r>
            <a:endParaRPr lang="en-US" sz="2050" dirty="0"/>
          </a:p>
        </p:txBody>
      </p:sp>
      <p:sp>
        <p:nvSpPr>
          <p:cNvPr id="8" name="Text 5"/>
          <p:cNvSpPr/>
          <p:nvPr/>
        </p:nvSpPr>
        <p:spPr>
          <a:xfrm>
            <a:off x="9936837" y="2827853"/>
            <a:ext cx="3912870" cy="356949"/>
          </a:xfrm>
          <a:prstGeom prst="rect">
            <a:avLst/>
          </a:prstGeom>
          <a:noFill/>
          <a:ln/>
        </p:spPr>
        <p:txBody>
          <a:bodyPr wrap="none" lIns="0" tIns="0" rIns="0" bIns="0" rtlCol="0" anchor="t"/>
          <a:lstStyle/>
          <a:p>
            <a:pPr algn="l" indent="0" marL="0">
              <a:lnSpc>
                <a:spcPts val="2800"/>
              </a:lnSpc>
              <a:buNone/>
            </a:pPr>
            <a:r>
              <a:rPr lang="en-US" sz="1750" dirty="0">
                <a:solidFill>
                  <a:srgbClr val="FFFFFF"/>
                </a:solidFill>
                <a:latin typeface="PT Sans" pitchFamily="34" charset="0"/>
                <a:ea typeface="PT Sans" pitchFamily="34" charset="-122"/>
                <a:cs typeface="PT Sans" pitchFamily="34" charset="-120"/>
              </a:rPr>
              <a:t>Increases employee capability</a:t>
            </a:r>
            <a:endParaRPr lang="en-US" sz="1750" dirty="0"/>
          </a:p>
        </p:txBody>
      </p:sp>
      <p:pic>
        <p:nvPicPr>
          <p:cNvPr id="9" name="Image 1" descr="preencoded.png">    </p:cNvPr>
          <p:cNvPicPr>
            <a:picLocks noChangeAspect="1"/>
          </p:cNvPicPr>
          <p:nvPr/>
        </p:nvPicPr>
        <p:blipFill>
          <a:blip r:embed="rId2"/>
          <a:stretch>
            <a:fillRect/>
          </a:stretch>
        </p:blipFill>
        <p:spPr>
          <a:xfrm>
            <a:off x="5028128" y="1715572"/>
            <a:ext cx="4574143" cy="4574143"/>
          </a:xfrm>
          <a:prstGeom prst="rect">
            <a:avLst/>
          </a:prstGeom>
        </p:spPr>
      </p:pic>
      <p:sp>
        <p:nvSpPr>
          <p:cNvPr id="10" name="Text 6"/>
          <p:cNvSpPr/>
          <p:nvPr/>
        </p:nvSpPr>
        <p:spPr>
          <a:xfrm>
            <a:off x="8458140" y="2873395"/>
            <a:ext cx="333732" cy="417195"/>
          </a:xfrm>
          <a:prstGeom prst="rect">
            <a:avLst/>
          </a:prstGeom>
          <a:noFill/>
          <a:ln/>
        </p:spPr>
        <p:txBody>
          <a:bodyPr wrap="none" lIns="0" tIns="0" rIns="0" bIns="0" rtlCol="0" anchor="t"/>
          <a:lstStyle/>
          <a:p>
            <a:pPr algn="l" indent="0" marL="0">
              <a:lnSpc>
                <a:spcPts val="4200"/>
              </a:lnSpc>
              <a:buNone/>
            </a:pPr>
            <a:r>
              <a:rPr lang="en-US" sz="2600" dirty="0">
                <a:solidFill>
                  <a:srgbClr val="FFFFFF"/>
                </a:solidFill>
                <a:latin typeface="Nunito Semi Bold" pitchFamily="34" charset="0"/>
                <a:ea typeface="Nunito Semi Bold" pitchFamily="34" charset="-122"/>
                <a:cs typeface="Nunito Semi Bold" pitchFamily="34" charset="-120"/>
              </a:rPr>
              <a:t>2</a:t>
            </a:r>
            <a:endParaRPr lang="en-US" sz="2600" dirty="0"/>
          </a:p>
        </p:txBody>
      </p:sp>
      <p:sp>
        <p:nvSpPr>
          <p:cNvPr id="11" name="Text 7"/>
          <p:cNvSpPr/>
          <p:nvPr/>
        </p:nvSpPr>
        <p:spPr>
          <a:xfrm>
            <a:off x="9936837" y="4820364"/>
            <a:ext cx="2624257" cy="328017"/>
          </a:xfrm>
          <a:prstGeom prst="rect">
            <a:avLst/>
          </a:prstGeom>
          <a:noFill/>
          <a:ln/>
        </p:spPr>
        <p:txBody>
          <a:bodyPr wrap="none" lIns="0" tIns="0" rIns="0" bIns="0" rtlCol="0" anchor="t"/>
          <a:lstStyle/>
          <a:p>
            <a:pPr algn="l" indent="0" marL="0">
              <a:lnSpc>
                <a:spcPts val="2550"/>
              </a:lnSpc>
              <a:buNone/>
            </a:pPr>
            <a:r>
              <a:rPr lang="en-US" sz="2050" dirty="0">
                <a:solidFill>
                  <a:srgbClr val="FFFFFF"/>
                </a:solidFill>
                <a:latin typeface="Nunito Semi Bold" pitchFamily="34" charset="0"/>
                <a:ea typeface="Nunito Semi Bold" pitchFamily="34" charset="-122"/>
                <a:cs typeface="Nunito Semi Bold" pitchFamily="34" charset="-120"/>
              </a:rPr>
              <a:t>Engagement</a:t>
            </a:r>
            <a:endParaRPr lang="en-US" sz="2050" dirty="0"/>
          </a:p>
        </p:txBody>
      </p:sp>
      <p:sp>
        <p:nvSpPr>
          <p:cNvPr id="12" name="Text 8"/>
          <p:cNvSpPr/>
          <p:nvPr/>
        </p:nvSpPr>
        <p:spPr>
          <a:xfrm>
            <a:off x="9936837" y="5282208"/>
            <a:ext cx="3912870" cy="356949"/>
          </a:xfrm>
          <a:prstGeom prst="rect">
            <a:avLst/>
          </a:prstGeom>
          <a:noFill/>
          <a:ln/>
        </p:spPr>
        <p:txBody>
          <a:bodyPr wrap="none" lIns="0" tIns="0" rIns="0" bIns="0" rtlCol="0" anchor="t"/>
          <a:lstStyle/>
          <a:p>
            <a:pPr algn="l" indent="0" marL="0">
              <a:lnSpc>
                <a:spcPts val="2800"/>
              </a:lnSpc>
              <a:buNone/>
            </a:pPr>
            <a:r>
              <a:rPr lang="en-US" sz="1750" dirty="0">
                <a:solidFill>
                  <a:srgbClr val="FFFFFF"/>
                </a:solidFill>
                <a:latin typeface="PT Sans" pitchFamily="34" charset="0"/>
                <a:ea typeface="PT Sans" pitchFamily="34" charset="-122"/>
                <a:cs typeface="PT Sans" pitchFamily="34" charset="-120"/>
              </a:rPr>
              <a:t>Drives employee engagement</a:t>
            </a:r>
            <a:endParaRPr lang="en-US" sz="1750" dirty="0"/>
          </a:p>
        </p:txBody>
      </p:sp>
      <p:pic>
        <p:nvPicPr>
          <p:cNvPr id="13" name="Image 2" descr="preencoded.png">    </p:cNvPr>
          <p:cNvPicPr>
            <a:picLocks noChangeAspect="1"/>
          </p:cNvPicPr>
          <p:nvPr/>
        </p:nvPicPr>
        <p:blipFill>
          <a:blip r:embed="rId3"/>
          <a:stretch>
            <a:fillRect/>
          </a:stretch>
        </p:blipFill>
        <p:spPr>
          <a:xfrm>
            <a:off x="5028128" y="1715572"/>
            <a:ext cx="4574143" cy="4574143"/>
          </a:xfrm>
          <a:prstGeom prst="rect">
            <a:avLst/>
          </a:prstGeom>
        </p:spPr>
      </p:pic>
      <p:sp>
        <p:nvSpPr>
          <p:cNvPr id="14" name="Text 9"/>
          <p:cNvSpPr/>
          <p:nvPr/>
        </p:nvSpPr>
        <p:spPr>
          <a:xfrm>
            <a:off x="8068806" y="5103793"/>
            <a:ext cx="333732" cy="417195"/>
          </a:xfrm>
          <a:prstGeom prst="rect">
            <a:avLst/>
          </a:prstGeom>
          <a:noFill/>
          <a:ln/>
        </p:spPr>
        <p:txBody>
          <a:bodyPr wrap="none" lIns="0" tIns="0" rIns="0" bIns="0" rtlCol="0" anchor="t"/>
          <a:lstStyle/>
          <a:p>
            <a:pPr algn="l" indent="0" marL="0">
              <a:lnSpc>
                <a:spcPts val="4200"/>
              </a:lnSpc>
              <a:buNone/>
            </a:pPr>
            <a:r>
              <a:rPr lang="en-US" sz="2600" dirty="0">
                <a:solidFill>
                  <a:srgbClr val="FFFFFF"/>
                </a:solidFill>
                <a:latin typeface="Nunito Semi Bold" pitchFamily="34" charset="0"/>
                <a:ea typeface="Nunito Semi Bold" pitchFamily="34" charset="-122"/>
                <a:cs typeface="Nunito Semi Bold" pitchFamily="34" charset="-120"/>
              </a:rPr>
              <a:t>3</a:t>
            </a:r>
            <a:endParaRPr lang="en-US" sz="2600" dirty="0"/>
          </a:p>
        </p:txBody>
      </p:sp>
      <p:sp>
        <p:nvSpPr>
          <p:cNvPr id="15" name="Text 10"/>
          <p:cNvSpPr/>
          <p:nvPr/>
        </p:nvSpPr>
        <p:spPr>
          <a:xfrm>
            <a:off x="2069306" y="4820364"/>
            <a:ext cx="2624257" cy="328017"/>
          </a:xfrm>
          <a:prstGeom prst="rect">
            <a:avLst/>
          </a:prstGeom>
          <a:noFill/>
          <a:ln/>
        </p:spPr>
        <p:txBody>
          <a:bodyPr wrap="none" lIns="0" tIns="0" rIns="0" bIns="0" rtlCol="0" anchor="t"/>
          <a:lstStyle/>
          <a:p>
            <a:pPr algn="r" indent="0" marL="0">
              <a:lnSpc>
                <a:spcPts val="2550"/>
              </a:lnSpc>
              <a:buNone/>
            </a:pPr>
            <a:r>
              <a:rPr lang="en-US" sz="2050" dirty="0">
                <a:solidFill>
                  <a:srgbClr val="FFFFFF"/>
                </a:solidFill>
                <a:latin typeface="Nunito Semi Bold" pitchFamily="34" charset="0"/>
                <a:ea typeface="Nunito Semi Bold" pitchFamily="34" charset="-122"/>
                <a:cs typeface="Nunito Semi Bold" pitchFamily="34" charset="-120"/>
              </a:rPr>
              <a:t>Performance</a:t>
            </a:r>
            <a:endParaRPr lang="en-US" sz="2050" dirty="0"/>
          </a:p>
        </p:txBody>
      </p:sp>
      <p:sp>
        <p:nvSpPr>
          <p:cNvPr id="16" name="Text 11"/>
          <p:cNvSpPr/>
          <p:nvPr/>
        </p:nvSpPr>
        <p:spPr>
          <a:xfrm>
            <a:off x="780693" y="5282208"/>
            <a:ext cx="3912870" cy="356949"/>
          </a:xfrm>
          <a:prstGeom prst="rect">
            <a:avLst/>
          </a:prstGeom>
          <a:noFill/>
          <a:ln/>
        </p:spPr>
        <p:txBody>
          <a:bodyPr wrap="none" lIns="0" tIns="0" rIns="0" bIns="0" rtlCol="0" anchor="t"/>
          <a:lstStyle/>
          <a:p>
            <a:pPr algn="r" indent="0" marL="0">
              <a:lnSpc>
                <a:spcPts val="2800"/>
              </a:lnSpc>
              <a:buNone/>
            </a:pPr>
            <a:r>
              <a:rPr lang="en-US" sz="1750" dirty="0">
                <a:solidFill>
                  <a:srgbClr val="FFFFFF"/>
                </a:solidFill>
                <a:latin typeface="PT Sans" pitchFamily="34" charset="0"/>
                <a:ea typeface="PT Sans" pitchFamily="34" charset="-122"/>
                <a:cs typeface="PT Sans" pitchFamily="34" charset="-120"/>
              </a:rPr>
              <a:t>Improves overall performance</a:t>
            </a:r>
            <a:endParaRPr lang="en-US" sz="1750" dirty="0"/>
          </a:p>
        </p:txBody>
      </p:sp>
      <p:pic>
        <p:nvPicPr>
          <p:cNvPr id="17" name="Image 3" descr="preencoded.png">    </p:cNvPr>
          <p:cNvPicPr>
            <a:picLocks noChangeAspect="1"/>
          </p:cNvPicPr>
          <p:nvPr/>
        </p:nvPicPr>
        <p:blipFill>
          <a:blip r:embed="rId4"/>
          <a:stretch>
            <a:fillRect/>
          </a:stretch>
        </p:blipFill>
        <p:spPr>
          <a:xfrm>
            <a:off x="5028128" y="1715572"/>
            <a:ext cx="4574143" cy="4574143"/>
          </a:xfrm>
          <a:prstGeom prst="rect">
            <a:avLst/>
          </a:prstGeom>
        </p:spPr>
      </p:pic>
      <p:sp>
        <p:nvSpPr>
          <p:cNvPr id="18" name="Text 12"/>
          <p:cNvSpPr/>
          <p:nvPr/>
        </p:nvSpPr>
        <p:spPr>
          <a:xfrm>
            <a:off x="5838408" y="4714458"/>
            <a:ext cx="333732" cy="417195"/>
          </a:xfrm>
          <a:prstGeom prst="rect">
            <a:avLst/>
          </a:prstGeom>
          <a:noFill/>
          <a:ln/>
        </p:spPr>
        <p:txBody>
          <a:bodyPr wrap="none" lIns="0" tIns="0" rIns="0" bIns="0" rtlCol="0" anchor="t"/>
          <a:lstStyle/>
          <a:p>
            <a:pPr algn="l" indent="0" marL="0">
              <a:lnSpc>
                <a:spcPts val="4200"/>
              </a:lnSpc>
              <a:buNone/>
            </a:pPr>
            <a:r>
              <a:rPr lang="en-US" sz="2600" dirty="0">
                <a:solidFill>
                  <a:srgbClr val="FFFFFF"/>
                </a:solidFill>
                <a:latin typeface="Nunito Semi Bold" pitchFamily="34" charset="0"/>
                <a:ea typeface="Nunito Semi Bold" pitchFamily="34" charset="-122"/>
                <a:cs typeface="Nunito Semi Bold" pitchFamily="34" charset="-120"/>
              </a:rPr>
              <a:t>4</a:t>
            </a:r>
            <a:endParaRPr lang="en-US" sz="2600" dirty="0"/>
          </a:p>
        </p:txBody>
      </p:sp>
      <p:sp>
        <p:nvSpPr>
          <p:cNvPr id="19" name="Text 13"/>
          <p:cNvSpPr/>
          <p:nvPr/>
        </p:nvSpPr>
        <p:spPr>
          <a:xfrm>
            <a:off x="780693" y="6540579"/>
            <a:ext cx="13069014" cy="1427798"/>
          </a:xfrm>
          <a:prstGeom prst="rect">
            <a:avLst/>
          </a:prstGeom>
          <a:noFill/>
          <a:ln/>
        </p:spPr>
        <p:txBody>
          <a:bodyPr wrap="square" lIns="0" tIns="0" rIns="0" bIns="0" rtlCol="0" anchor="t"/>
          <a:lstStyle/>
          <a:p>
            <a:pPr algn="l" indent="0" marL="0">
              <a:lnSpc>
                <a:spcPts val="2800"/>
              </a:lnSpc>
              <a:buNone/>
            </a:pPr>
            <a:r>
              <a:rPr lang="en-US" sz="1750" dirty="0">
                <a:solidFill>
                  <a:srgbClr val="FFFFFF"/>
                </a:solidFill>
                <a:latin typeface="PT Sans" pitchFamily="34" charset="0"/>
                <a:ea typeface="PT Sans" pitchFamily="34" charset="-122"/>
                <a:cs typeface="PT Sans" pitchFamily="34" charset="-120"/>
              </a:rPr>
              <a:t>The idea of engagement and the numerous discussions around the topic, from both a marketing and an employee engagement perspective, only underscore the implications of providing effective sales training. Training is one part of a proposed model that suggests that engagement, in turn, drives performance, and it is training that must build the tools and the talent in order to build capability and thus drive performance.</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659737"/>
          </a:xfrm>
          <a:prstGeom prst="rect">
            <a:avLst/>
          </a:prstGeom>
        </p:spPr>
      </p:pic>
      <p:sp>
        <p:nvSpPr>
          <p:cNvPr id="3" name="Text 0"/>
          <p:cNvSpPr/>
          <p:nvPr/>
        </p:nvSpPr>
        <p:spPr>
          <a:xfrm>
            <a:off x="744736" y="3244810"/>
            <a:ext cx="6961584" cy="625793"/>
          </a:xfrm>
          <a:prstGeom prst="rect">
            <a:avLst/>
          </a:prstGeom>
          <a:noFill/>
          <a:ln/>
        </p:spPr>
        <p:txBody>
          <a:bodyPr wrap="none" lIns="0" tIns="0" rIns="0" bIns="0" rtlCol="0" anchor="t"/>
          <a:lstStyle/>
          <a:p>
            <a:pPr algn="l" indent="0" marL="0">
              <a:lnSpc>
                <a:spcPts val="4900"/>
              </a:lnSpc>
              <a:buNone/>
            </a:pPr>
            <a:r>
              <a:rPr lang="en-US" sz="3900" dirty="0">
                <a:solidFill>
                  <a:srgbClr val="FFFFFF"/>
                </a:solidFill>
                <a:latin typeface="Nunito Semi Bold" pitchFamily="34" charset="0"/>
                <a:ea typeface="Nunito Semi Bold" pitchFamily="34" charset="-122"/>
                <a:cs typeface="Nunito Semi Bold" pitchFamily="34" charset="-120"/>
              </a:rPr>
              <a:t>Impact of Human Performance</a:t>
            </a:r>
            <a:endParaRPr lang="en-US" sz="3900" dirty="0"/>
          </a:p>
        </p:txBody>
      </p:sp>
      <p:sp>
        <p:nvSpPr>
          <p:cNvPr id="4" name="Text 1"/>
          <p:cNvSpPr/>
          <p:nvPr/>
        </p:nvSpPr>
        <p:spPr>
          <a:xfrm>
            <a:off x="744736" y="4296013"/>
            <a:ext cx="6410920" cy="702112"/>
          </a:xfrm>
          <a:prstGeom prst="rect">
            <a:avLst/>
          </a:prstGeom>
          <a:noFill/>
          <a:ln/>
        </p:spPr>
        <p:txBody>
          <a:bodyPr wrap="none" lIns="0" tIns="0" rIns="0" bIns="0" rtlCol="0" anchor="t"/>
          <a:lstStyle/>
          <a:p>
            <a:pPr algn="ctr" indent="0" marL="0">
              <a:lnSpc>
                <a:spcPts val="5500"/>
              </a:lnSpc>
              <a:buNone/>
            </a:pPr>
            <a:r>
              <a:rPr lang="en-US" sz="5500" dirty="0">
                <a:solidFill>
                  <a:srgbClr val="F2B42D"/>
                </a:solidFill>
                <a:latin typeface="Nunito Semi Bold" pitchFamily="34" charset="0"/>
                <a:ea typeface="Nunito Semi Bold" pitchFamily="34" charset="-122"/>
                <a:cs typeface="Nunito Semi Bold" pitchFamily="34" charset="-120"/>
              </a:rPr>
              <a:t>50%</a:t>
            </a:r>
            <a:endParaRPr lang="en-US" sz="5500" dirty="0"/>
          </a:p>
        </p:txBody>
      </p:sp>
      <p:sp>
        <p:nvSpPr>
          <p:cNvPr id="5" name="Text 2"/>
          <p:cNvSpPr/>
          <p:nvPr/>
        </p:nvSpPr>
        <p:spPr>
          <a:xfrm>
            <a:off x="2674977" y="5263991"/>
            <a:ext cx="2550319" cy="312896"/>
          </a:xfrm>
          <a:prstGeom prst="rect">
            <a:avLst/>
          </a:prstGeom>
          <a:noFill/>
          <a:ln/>
        </p:spPr>
        <p:txBody>
          <a:bodyPr wrap="none" lIns="0" tIns="0" rIns="0" bIns="0" rtlCol="0" anchor="t"/>
          <a:lstStyle/>
          <a:p>
            <a:pPr algn="ctr" indent="0" marL="0">
              <a:lnSpc>
                <a:spcPts val="2450"/>
              </a:lnSpc>
              <a:buNone/>
            </a:pPr>
            <a:r>
              <a:rPr lang="en-US" sz="1950" dirty="0">
                <a:solidFill>
                  <a:srgbClr val="FFFFFF"/>
                </a:solidFill>
                <a:latin typeface="Nunito Semi Bold" pitchFamily="34" charset="0"/>
                <a:ea typeface="Nunito Semi Bold" pitchFamily="34" charset="-122"/>
                <a:cs typeface="Nunito Semi Bold" pitchFamily="34" charset="-120"/>
              </a:rPr>
              <a:t>Organizational Output</a:t>
            </a:r>
            <a:endParaRPr lang="en-US" sz="1950" dirty="0"/>
          </a:p>
        </p:txBody>
      </p:sp>
      <p:sp>
        <p:nvSpPr>
          <p:cNvPr id="6" name="Text 3"/>
          <p:cNvSpPr/>
          <p:nvPr/>
        </p:nvSpPr>
        <p:spPr>
          <a:xfrm>
            <a:off x="744736" y="5704523"/>
            <a:ext cx="6410920" cy="340400"/>
          </a:xfrm>
          <a:prstGeom prst="rect">
            <a:avLst/>
          </a:prstGeom>
          <a:noFill/>
          <a:ln/>
        </p:spPr>
        <p:txBody>
          <a:bodyPr wrap="none" lIns="0" tIns="0" rIns="0" bIns="0" rtlCol="0" anchor="t"/>
          <a:lstStyle/>
          <a:p>
            <a:pPr algn="ctr" indent="0" marL="0">
              <a:lnSpc>
                <a:spcPts val="2650"/>
              </a:lnSpc>
              <a:buNone/>
            </a:pPr>
            <a:r>
              <a:rPr lang="en-US" sz="1650" dirty="0">
                <a:solidFill>
                  <a:srgbClr val="FFFFFF"/>
                </a:solidFill>
                <a:latin typeface="PT Sans" pitchFamily="34" charset="0"/>
                <a:ea typeface="PT Sans" pitchFamily="34" charset="-122"/>
                <a:cs typeface="PT Sans" pitchFamily="34" charset="-120"/>
              </a:rPr>
              <a:t>Over 50% of organizational output is affected by human performance.</a:t>
            </a:r>
            <a:endParaRPr lang="en-US" sz="1650" dirty="0"/>
          </a:p>
        </p:txBody>
      </p:sp>
      <p:sp>
        <p:nvSpPr>
          <p:cNvPr id="7" name="Text 4"/>
          <p:cNvSpPr/>
          <p:nvPr/>
        </p:nvSpPr>
        <p:spPr>
          <a:xfrm>
            <a:off x="7474744" y="4296013"/>
            <a:ext cx="6410920" cy="702112"/>
          </a:xfrm>
          <a:prstGeom prst="rect">
            <a:avLst/>
          </a:prstGeom>
          <a:noFill/>
          <a:ln/>
        </p:spPr>
        <p:txBody>
          <a:bodyPr wrap="none" lIns="0" tIns="0" rIns="0" bIns="0" rtlCol="0" anchor="t"/>
          <a:lstStyle/>
          <a:p>
            <a:pPr algn="ctr" indent="0" marL="0">
              <a:lnSpc>
                <a:spcPts val="5500"/>
              </a:lnSpc>
              <a:buNone/>
            </a:pPr>
            <a:r>
              <a:rPr lang="en-US" sz="5500" dirty="0">
                <a:solidFill>
                  <a:srgbClr val="D7425E"/>
                </a:solidFill>
                <a:latin typeface="Nunito Semi Bold" pitchFamily="34" charset="0"/>
                <a:ea typeface="Nunito Semi Bold" pitchFamily="34" charset="-122"/>
                <a:cs typeface="Nunito Semi Bold" pitchFamily="34" charset="-120"/>
              </a:rPr>
              <a:t>£2,700</a:t>
            </a:r>
            <a:endParaRPr lang="en-US" sz="5500" dirty="0"/>
          </a:p>
        </p:txBody>
      </p:sp>
      <p:sp>
        <p:nvSpPr>
          <p:cNvPr id="8" name="Text 5"/>
          <p:cNvSpPr/>
          <p:nvPr/>
        </p:nvSpPr>
        <p:spPr>
          <a:xfrm>
            <a:off x="9428559" y="5263991"/>
            <a:ext cx="2503289" cy="312896"/>
          </a:xfrm>
          <a:prstGeom prst="rect">
            <a:avLst/>
          </a:prstGeom>
          <a:noFill/>
          <a:ln/>
        </p:spPr>
        <p:txBody>
          <a:bodyPr wrap="none" lIns="0" tIns="0" rIns="0" bIns="0" rtlCol="0" anchor="t"/>
          <a:lstStyle/>
          <a:p>
            <a:pPr algn="ctr" indent="0" marL="0">
              <a:lnSpc>
                <a:spcPts val="2450"/>
              </a:lnSpc>
              <a:buNone/>
            </a:pPr>
            <a:r>
              <a:rPr lang="en-US" sz="1950" dirty="0">
                <a:solidFill>
                  <a:srgbClr val="FFFFFF"/>
                </a:solidFill>
                <a:latin typeface="Nunito Semi Bold" pitchFamily="34" charset="0"/>
                <a:ea typeface="Nunito Semi Bold" pitchFamily="34" charset="-122"/>
                <a:cs typeface="Nunito Semi Bold" pitchFamily="34" charset="-120"/>
              </a:rPr>
              <a:t>Revenue Increase</a:t>
            </a:r>
            <a:endParaRPr lang="en-US" sz="1950" dirty="0"/>
          </a:p>
        </p:txBody>
      </p:sp>
      <p:sp>
        <p:nvSpPr>
          <p:cNvPr id="9" name="Text 6"/>
          <p:cNvSpPr/>
          <p:nvPr/>
        </p:nvSpPr>
        <p:spPr>
          <a:xfrm>
            <a:off x="7474744" y="5704523"/>
            <a:ext cx="6410920" cy="680799"/>
          </a:xfrm>
          <a:prstGeom prst="rect">
            <a:avLst/>
          </a:prstGeom>
          <a:noFill/>
          <a:ln/>
        </p:spPr>
        <p:txBody>
          <a:bodyPr wrap="square" lIns="0" tIns="0" rIns="0" bIns="0" rtlCol="0" anchor="t"/>
          <a:lstStyle/>
          <a:p>
            <a:pPr algn="ctr" indent="0" marL="0">
              <a:lnSpc>
                <a:spcPts val="2650"/>
              </a:lnSpc>
              <a:buNone/>
            </a:pPr>
            <a:r>
              <a:rPr lang="en-US" sz="1650" dirty="0">
                <a:solidFill>
                  <a:srgbClr val="FFFFFF"/>
                </a:solidFill>
                <a:latin typeface="PT Sans" pitchFamily="34" charset="0"/>
                <a:ea typeface="PT Sans" pitchFamily="34" charset="-122"/>
                <a:cs typeface="PT Sans" pitchFamily="34" charset="-120"/>
              </a:rPr>
              <a:t>Increasing productivity can increase revenue by approximately £2,700 per employee in a medium-sized company.</a:t>
            </a:r>
            <a:endParaRPr lang="en-US" sz="1650" dirty="0"/>
          </a:p>
        </p:txBody>
      </p:sp>
      <p:sp>
        <p:nvSpPr>
          <p:cNvPr id="10" name="Text 7"/>
          <p:cNvSpPr/>
          <p:nvPr/>
        </p:nvSpPr>
        <p:spPr>
          <a:xfrm>
            <a:off x="744736" y="6624638"/>
            <a:ext cx="13140928" cy="1021199"/>
          </a:xfrm>
          <a:prstGeom prst="rect">
            <a:avLst/>
          </a:prstGeom>
          <a:noFill/>
          <a:ln/>
        </p:spPr>
        <p:txBody>
          <a:bodyPr wrap="square" lIns="0" tIns="0" rIns="0" bIns="0" rtlCol="0" anchor="t"/>
          <a:lstStyle/>
          <a:p>
            <a:pPr algn="l" indent="0" marL="0">
              <a:lnSpc>
                <a:spcPts val="2650"/>
              </a:lnSpc>
              <a:buNone/>
            </a:pPr>
            <a:r>
              <a:rPr lang="en-US" sz="1650" dirty="0">
                <a:solidFill>
                  <a:srgbClr val="FFFFFF"/>
                </a:solidFill>
                <a:latin typeface="PT Sans" pitchFamily="34" charset="0"/>
                <a:ea typeface="PT Sans" pitchFamily="34" charset="-122"/>
                <a:cs typeface="PT Sans" pitchFamily="34" charset="-120"/>
              </a:rPr>
              <a:t>This model indicates that if salespeople are properly trained for their role, they are more capable of making a positive impact on the organization's goals. Not only has training been shown to be highly motivational to an employee, resulting in increased productivity, it also directly contributes to increasing sales performance.</a:t>
            </a:r>
            <a:endParaRPr lang="en-US" sz="16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0195"/>
          </a:xfrm>
          <a:prstGeom prst="rect">
            <a:avLst/>
          </a:prstGeom>
        </p:spPr>
      </p:pic>
      <p:sp>
        <p:nvSpPr>
          <p:cNvPr id="3" name="Text 0"/>
          <p:cNvSpPr/>
          <p:nvPr/>
        </p:nvSpPr>
        <p:spPr>
          <a:xfrm>
            <a:off x="6155293" y="525542"/>
            <a:ext cx="7806214" cy="1124188"/>
          </a:xfrm>
          <a:prstGeom prst="rect">
            <a:avLst/>
          </a:prstGeom>
          <a:noFill/>
          <a:ln/>
        </p:spPr>
        <p:txBody>
          <a:bodyPr wrap="square" lIns="0" tIns="0" rIns="0" bIns="0" rtlCol="0" anchor="t"/>
          <a:lstStyle/>
          <a:p>
            <a:pPr algn="l" indent="0" marL="0">
              <a:lnSpc>
                <a:spcPts val="4400"/>
              </a:lnSpc>
              <a:buNone/>
            </a:pPr>
            <a:r>
              <a:rPr lang="en-US" sz="3500" dirty="0">
                <a:solidFill>
                  <a:srgbClr val="FFFFFF"/>
                </a:solidFill>
                <a:latin typeface="Nunito Semi Bold" pitchFamily="34" charset="0"/>
                <a:ea typeface="Nunito Semi Bold" pitchFamily="34" charset="-122"/>
                <a:cs typeface="Nunito Semi Bold" pitchFamily="34" charset="-120"/>
              </a:rPr>
              <a:t>The Significance of Sales Force Training</a:t>
            </a:r>
            <a:endParaRPr lang="en-US" sz="3500" dirty="0"/>
          </a:p>
        </p:txBody>
      </p:sp>
      <p:sp>
        <p:nvSpPr>
          <p:cNvPr id="4" name="Shape 1"/>
          <p:cNvSpPr/>
          <p:nvPr/>
        </p:nvSpPr>
        <p:spPr>
          <a:xfrm>
            <a:off x="6155293" y="2151459"/>
            <a:ext cx="430054" cy="430054"/>
          </a:xfrm>
          <a:prstGeom prst="roundRect">
            <a:avLst>
              <a:gd name="adj" fmla="val 66667"/>
            </a:avLst>
          </a:prstGeom>
          <a:solidFill>
            <a:srgbClr val="00002E"/>
          </a:solidFill>
          <a:ln w="22860">
            <a:solidFill>
              <a:srgbClr val="F2B42D"/>
            </a:solidFill>
            <a:prstDash val="solid"/>
          </a:ln>
        </p:spPr>
      </p:sp>
      <p:sp>
        <p:nvSpPr>
          <p:cNvPr id="5" name="Text 2"/>
          <p:cNvSpPr/>
          <p:nvPr/>
        </p:nvSpPr>
        <p:spPr>
          <a:xfrm>
            <a:off x="6235422" y="2197894"/>
            <a:ext cx="269796" cy="337185"/>
          </a:xfrm>
          <a:prstGeom prst="rect">
            <a:avLst/>
          </a:prstGeom>
          <a:noFill/>
          <a:ln/>
        </p:spPr>
        <p:txBody>
          <a:bodyPr wrap="none" lIns="0" tIns="0" rIns="0" bIns="0" rtlCol="0" anchor="t"/>
          <a:lstStyle/>
          <a:p>
            <a:pPr algn="ctr" indent="0" marL="0">
              <a:lnSpc>
                <a:spcPts val="2100"/>
              </a:lnSpc>
              <a:buNone/>
            </a:pPr>
            <a:r>
              <a:rPr lang="en-US" sz="2100" dirty="0">
                <a:solidFill>
                  <a:srgbClr val="FFFFFF"/>
                </a:solidFill>
                <a:latin typeface="Nunito Semi Bold" pitchFamily="34" charset="0"/>
                <a:ea typeface="Nunito Semi Bold" pitchFamily="34" charset="-122"/>
                <a:cs typeface="Nunito Semi Bold" pitchFamily="34" charset="-120"/>
              </a:rPr>
              <a:t>1</a:t>
            </a:r>
            <a:endParaRPr lang="en-US" sz="2100" dirty="0"/>
          </a:p>
        </p:txBody>
      </p:sp>
      <p:sp>
        <p:nvSpPr>
          <p:cNvPr id="6" name="Text 3"/>
          <p:cNvSpPr/>
          <p:nvPr/>
        </p:nvSpPr>
        <p:spPr>
          <a:xfrm>
            <a:off x="6776442" y="2151459"/>
            <a:ext cx="2257425" cy="281107"/>
          </a:xfrm>
          <a:prstGeom prst="rect">
            <a:avLst/>
          </a:prstGeom>
          <a:noFill/>
          <a:ln/>
        </p:spPr>
        <p:txBody>
          <a:bodyPr wrap="none" lIns="0" tIns="0" rIns="0" bIns="0" rtlCol="0" anchor="t"/>
          <a:lstStyle/>
          <a:p>
            <a:pPr algn="l" indent="0" marL="0">
              <a:lnSpc>
                <a:spcPts val="2200"/>
              </a:lnSpc>
              <a:buNone/>
            </a:pPr>
            <a:r>
              <a:rPr lang="en-US" sz="1750" dirty="0">
                <a:solidFill>
                  <a:srgbClr val="FFFFFF"/>
                </a:solidFill>
                <a:latin typeface="Nunito Semi Bold" pitchFamily="34" charset="0"/>
                <a:ea typeface="Nunito Semi Bold" pitchFamily="34" charset="-122"/>
                <a:cs typeface="Nunito Semi Bold" pitchFamily="34" charset="-120"/>
              </a:rPr>
              <a:t>Customer Satisfaction</a:t>
            </a:r>
            <a:endParaRPr lang="en-US" sz="1750" dirty="0"/>
          </a:p>
        </p:txBody>
      </p:sp>
      <p:sp>
        <p:nvSpPr>
          <p:cNvPr id="7" name="Text 4"/>
          <p:cNvSpPr/>
          <p:nvPr/>
        </p:nvSpPr>
        <p:spPr>
          <a:xfrm>
            <a:off x="6776442" y="2547223"/>
            <a:ext cx="7185065" cy="611505"/>
          </a:xfrm>
          <a:prstGeom prst="rect">
            <a:avLst/>
          </a:prstGeom>
          <a:noFill/>
          <a:ln/>
        </p:spPr>
        <p:txBody>
          <a:bodyPr wrap="square" lIns="0" tIns="0" rIns="0" bIns="0" rtlCol="0" anchor="t"/>
          <a:lstStyle/>
          <a:p>
            <a:pPr algn="l" indent="0" marL="0">
              <a:lnSpc>
                <a:spcPts val="2400"/>
              </a:lnSpc>
              <a:buNone/>
            </a:pPr>
            <a:r>
              <a:rPr lang="en-US" sz="1500" dirty="0">
                <a:solidFill>
                  <a:srgbClr val="FFFFFF"/>
                </a:solidFill>
                <a:latin typeface="PT Sans" pitchFamily="34" charset="0"/>
                <a:ea typeface="PT Sans" pitchFamily="34" charset="-122"/>
                <a:cs typeface="PT Sans" pitchFamily="34" charset="-120"/>
              </a:rPr>
              <a:t>Companies that emphasize sales training have superior customer satisfaction and greater sales growth.</a:t>
            </a:r>
            <a:endParaRPr lang="en-US" sz="1500" dirty="0"/>
          </a:p>
        </p:txBody>
      </p:sp>
      <p:sp>
        <p:nvSpPr>
          <p:cNvPr id="8" name="Shape 5"/>
          <p:cNvSpPr/>
          <p:nvPr/>
        </p:nvSpPr>
        <p:spPr>
          <a:xfrm>
            <a:off x="6155293" y="3564850"/>
            <a:ext cx="430054" cy="430054"/>
          </a:xfrm>
          <a:prstGeom prst="roundRect">
            <a:avLst>
              <a:gd name="adj" fmla="val 66667"/>
            </a:avLst>
          </a:prstGeom>
          <a:solidFill>
            <a:srgbClr val="00002E"/>
          </a:solidFill>
          <a:ln w="22860">
            <a:solidFill>
              <a:srgbClr val="D7425E"/>
            </a:solidFill>
            <a:prstDash val="solid"/>
          </a:ln>
        </p:spPr>
      </p:sp>
      <p:sp>
        <p:nvSpPr>
          <p:cNvPr id="9" name="Text 6"/>
          <p:cNvSpPr/>
          <p:nvPr/>
        </p:nvSpPr>
        <p:spPr>
          <a:xfrm>
            <a:off x="6235422" y="3611285"/>
            <a:ext cx="269796" cy="337185"/>
          </a:xfrm>
          <a:prstGeom prst="rect">
            <a:avLst/>
          </a:prstGeom>
          <a:noFill/>
          <a:ln/>
        </p:spPr>
        <p:txBody>
          <a:bodyPr wrap="none" lIns="0" tIns="0" rIns="0" bIns="0" rtlCol="0" anchor="t"/>
          <a:lstStyle/>
          <a:p>
            <a:pPr algn="ctr" indent="0" marL="0">
              <a:lnSpc>
                <a:spcPts val="2100"/>
              </a:lnSpc>
              <a:buNone/>
            </a:pPr>
            <a:r>
              <a:rPr lang="en-US" sz="2100" dirty="0">
                <a:solidFill>
                  <a:srgbClr val="FFFFFF"/>
                </a:solidFill>
                <a:latin typeface="Nunito Semi Bold" pitchFamily="34" charset="0"/>
                <a:ea typeface="Nunito Semi Bold" pitchFamily="34" charset="-122"/>
                <a:cs typeface="Nunito Semi Bold" pitchFamily="34" charset="-120"/>
              </a:rPr>
              <a:t>2</a:t>
            </a:r>
            <a:endParaRPr lang="en-US" sz="2100" dirty="0"/>
          </a:p>
        </p:txBody>
      </p:sp>
      <p:sp>
        <p:nvSpPr>
          <p:cNvPr id="10" name="Text 7"/>
          <p:cNvSpPr/>
          <p:nvPr/>
        </p:nvSpPr>
        <p:spPr>
          <a:xfrm>
            <a:off x="6776442" y="3564850"/>
            <a:ext cx="2248614" cy="281107"/>
          </a:xfrm>
          <a:prstGeom prst="rect">
            <a:avLst/>
          </a:prstGeom>
          <a:noFill/>
          <a:ln/>
        </p:spPr>
        <p:txBody>
          <a:bodyPr wrap="none" lIns="0" tIns="0" rIns="0" bIns="0" rtlCol="0" anchor="t"/>
          <a:lstStyle/>
          <a:p>
            <a:pPr algn="l" indent="0" marL="0">
              <a:lnSpc>
                <a:spcPts val="2200"/>
              </a:lnSpc>
              <a:buNone/>
            </a:pPr>
            <a:r>
              <a:rPr lang="en-US" sz="1750" dirty="0">
                <a:solidFill>
                  <a:srgbClr val="FFFFFF"/>
                </a:solidFill>
                <a:latin typeface="Nunito Semi Bold" pitchFamily="34" charset="0"/>
                <a:ea typeface="Nunito Semi Bold" pitchFamily="34" charset="-122"/>
                <a:cs typeface="Nunito Semi Bold" pitchFamily="34" charset="-120"/>
              </a:rPr>
              <a:t>Adaptability</a:t>
            </a:r>
            <a:endParaRPr lang="en-US" sz="1750" dirty="0"/>
          </a:p>
        </p:txBody>
      </p:sp>
      <p:sp>
        <p:nvSpPr>
          <p:cNvPr id="11" name="Text 8"/>
          <p:cNvSpPr/>
          <p:nvPr/>
        </p:nvSpPr>
        <p:spPr>
          <a:xfrm>
            <a:off x="6776442" y="3960614"/>
            <a:ext cx="7185065" cy="611505"/>
          </a:xfrm>
          <a:prstGeom prst="rect">
            <a:avLst/>
          </a:prstGeom>
          <a:noFill/>
          <a:ln/>
        </p:spPr>
        <p:txBody>
          <a:bodyPr wrap="square" lIns="0" tIns="0" rIns="0" bIns="0" rtlCol="0" anchor="t"/>
          <a:lstStyle/>
          <a:p>
            <a:pPr algn="l" indent="0" marL="0">
              <a:lnSpc>
                <a:spcPts val="2400"/>
              </a:lnSpc>
              <a:buNone/>
            </a:pPr>
            <a:r>
              <a:rPr lang="en-US" sz="1500" dirty="0">
                <a:solidFill>
                  <a:srgbClr val="FFFFFF"/>
                </a:solidFill>
                <a:latin typeface="PT Sans" pitchFamily="34" charset="0"/>
                <a:ea typeface="PT Sans" pitchFamily="34" charset="-122"/>
                <a:cs typeface="PT Sans" pitchFamily="34" charset="-120"/>
              </a:rPr>
              <a:t>Sales training helps the sales force adapt to the changes prevailing in the market environment.</a:t>
            </a:r>
            <a:endParaRPr lang="en-US" sz="1500" dirty="0"/>
          </a:p>
        </p:txBody>
      </p:sp>
      <p:sp>
        <p:nvSpPr>
          <p:cNvPr id="12" name="Shape 9"/>
          <p:cNvSpPr/>
          <p:nvPr/>
        </p:nvSpPr>
        <p:spPr>
          <a:xfrm>
            <a:off x="6155293" y="4978241"/>
            <a:ext cx="430054" cy="430054"/>
          </a:xfrm>
          <a:prstGeom prst="roundRect">
            <a:avLst>
              <a:gd name="adj" fmla="val 66667"/>
            </a:avLst>
          </a:prstGeom>
          <a:solidFill>
            <a:srgbClr val="00002E"/>
          </a:solidFill>
          <a:ln w="22860">
            <a:solidFill>
              <a:srgbClr val="DD785E"/>
            </a:solidFill>
            <a:prstDash val="solid"/>
          </a:ln>
        </p:spPr>
      </p:sp>
      <p:sp>
        <p:nvSpPr>
          <p:cNvPr id="13" name="Text 10"/>
          <p:cNvSpPr/>
          <p:nvPr/>
        </p:nvSpPr>
        <p:spPr>
          <a:xfrm>
            <a:off x="6235422" y="5024676"/>
            <a:ext cx="269796" cy="337185"/>
          </a:xfrm>
          <a:prstGeom prst="rect">
            <a:avLst/>
          </a:prstGeom>
          <a:noFill/>
          <a:ln/>
        </p:spPr>
        <p:txBody>
          <a:bodyPr wrap="none" lIns="0" tIns="0" rIns="0" bIns="0" rtlCol="0" anchor="t"/>
          <a:lstStyle/>
          <a:p>
            <a:pPr algn="ctr" indent="0" marL="0">
              <a:lnSpc>
                <a:spcPts val="2100"/>
              </a:lnSpc>
              <a:buNone/>
            </a:pPr>
            <a:r>
              <a:rPr lang="en-US" sz="2100" dirty="0">
                <a:solidFill>
                  <a:srgbClr val="FFFFFF"/>
                </a:solidFill>
                <a:latin typeface="Nunito Semi Bold" pitchFamily="34" charset="0"/>
                <a:ea typeface="Nunito Semi Bold" pitchFamily="34" charset="-122"/>
                <a:cs typeface="Nunito Semi Bold" pitchFamily="34" charset="-120"/>
              </a:rPr>
              <a:t>3</a:t>
            </a:r>
            <a:endParaRPr lang="en-US" sz="2100" dirty="0"/>
          </a:p>
        </p:txBody>
      </p:sp>
      <p:sp>
        <p:nvSpPr>
          <p:cNvPr id="14" name="Text 11"/>
          <p:cNvSpPr/>
          <p:nvPr/>
        </p:nvSpPr>
        <p:spPr>
          <a:xfrm>
            <a:off x="6776442" y="4978241"/>
            <a:ext cx="2589609" cy="281107"/>
          </a:xfrm>
          <a:prstGeom prst="rect">
            <a:avLst/>
          </a:prstGeom>
          <a:noFill/>
          <a:ln/>
        </p:spPr>
        <p:txBody>
          <a:bodyPr wrap="none" lIns="0" tIns="0" rIns="0" bIns="0" rtlCol="0" anchor="t"/>
          <a:lstStyle/>
          <a:p>
            <a:pPr algn="l" indent="0" marL="0">
              <a:lnSpc>
                <a:spcPts val="2200"/>
              </a:lnSpc>
              <a:buNone/>
            </a:pPr>
            <a:r>
              <a:rPr lang="en-US" sz="1750" dirty="0">
                <a:solidFill>
                  <a:srgbClr val="FFFFFF"/>
                </a:solidFill>
                <a:latin typeface="Nunito Semi Bold" pitchFamily="34" charset="0"/>
                <a:ea typeface="Nunito Semi Bold" pitchFamily="34" charset="-122"/>
                <a:cs typeface="Nunito Semi Bold" pitchFamily="34" charset="-120"/>
              </a:rPr>
              <a:t>Personality Development</a:t>
            </a:r>
            <a:endParaRPr lang="en-US" sz="1750" dirty="0"/>
          </a:p>
        </p:txBody>
      </p:sp>
      <p:sp>
        <p:nvSpPr>
          <p:cNvPr id="15" name="Text 12"/>
          <p:cNvSpPr/>
          <p:nvPr/>
        </p:nvSpPr>
        <p:spPr>
          <a:xfrm>
            <a:off x="6776442" y="5374005"/>
            <a:ext cx="7185065" cy="611505"/>
          </a:xfrm>
          <a:prstGeom prst="rect">
            <a:avLst/>
          </a:prstGeom>
          <a:noFill/>
          <a:ln/>
        </p:spPr>
        <p:txBody>
          <a:bodyPr wrap="square" lIns="0" tIns="0" rIns="0" bIns="0" rtlCol="0" anchor="t"/>
          <a:lstStyle/>
          <a:p>
            <a:pPr algn="l" indent="0" marL="0">
              <a:lnSpc>
                <a:spcPts val="2400"/>
              </a:lnSpc>
              <a:buNone/>
            </a:pPr>
            <a:r>
              <a:rPr lang="en-US" sz="1500" dirty="0">
                <a:solidFill>
                  <a:srgbClr val="FFFFFF"/>
                </a:solidFill>
                <a:latin typeface="PT Sans" pitchFamily="34" charset="0"/>
                <a:ea typeface="PT Sans" pitchFamily="34" charset="-122"/>
                <a:cs typeface="PT Sans" pitchFamily="34" charset="-120"/>
              </a:rPr>
              <a:t>Sales training develops the personality of a salesperson and makes their approach effective and fruitful.</a:t>
            </a:r>
            <a:endParaRPr lang="en-US" sz="1500" dirty="0"/>
          </a:p>
        </p:txBody>
      </p:sp>
      <p:sp>
        <p:nvSpPr>
          <p:cNvPr id="16" name="Shape 13"/>
          <p:cNvSpPr/>
          <p:nvPr/>
        </p:nvSpPr>
        <p:spPr>
          <a:xfrm>
            <a:off x="6155293" y="6391632"/>
            <a:ext cx="430054" cy="430054"/>
          </a:xfrm>
          <a:prstGeom prst="roundRect">
            <a:avLst>
              <a:gd name="adj" fmla="val 66667"/>
            </a:avLst>
          </a:prstGeom>
          <a:solidFill>
            <a:srgbClr val="00002E"/>
          </a:solidFill>
          <a:ln w="22860">
            <a:solidFill>
              <a:srgbClr val="48A8E2"/>
            </a:solidFill>
            <a:prstDash val="solid"/>
          </a:ln>
        </p:spPr>
      </p:sp>
      <p:sp>
        <p:nvSpPr>
          <p:cNvPr id="17" name="Text 14"/>
          <p:cNvSpPr/>
          <p:nvPr/>
        </p:nvSpPr>
        <p:spPr>
          <a:xfrm>
            <a:off x="6235422" y="6438067"/>
            <a:ext cx="269796" cy="337185"/>
          </a:xfrm>
          <a:prstGeom prst="rect">
            <a:avLst/>
          </a:prstGeom>
          <a:noFill/>
          <a:ln/>
        </p:spPr>
        <p:txBody>
          <a:bodyPr wrap="none" lIns="0" tIns="0" rIns="0" bIns="0" rtlCol="0" anchor="t"/>
          <a:lstStyle/>
          <a:p>
            <a:pPr algn="ctr" indent="0" marL="0">
              <a:lnSpc>
                <a:spcPts val="2100"/>
              </a:lnSpc>
              <a:buNone/>
            </a:pPr>
            <a:r>
              <a:rPr lang="en-US" sz="2100" dirty="0">
                <a:solidFill>
                  <a:srgbClr val="FFFFFF"/>
                </a:solidFill>
                <a:latin typeface="Nunito Semi Bold" pitchFamily="34" charset="0"/>
                <a:ea typeface="Nunito Semi Bold" pitchFamily="34" charset="-122"/>
                <a:cs typeface="Nunito Semi Bold" pitchFamily="34" charset="-120"/>
              </a:rPr>
              <a:t>4</a:t>
            </a:r>
            <a:endParaRPr lang="en-US" sz="2100" dirty="0"/>
          </a:p>
        </p:txBody>
      </p:sp>
      <p:sp>
        <p:nvSpPr>
          <p:cNvPr id="18" name="Text 15"/>
          <p:cNvSpPr/>
          <p:nvPr/>
        </p:nvSpPr>
        <p:spPr>
          <a:xfrm>
            <a:off x="6776442" y="6391632"/>
            <a:ext cx="2248614" cy="281107"/>
          </a:xfrm>
          <a:prstGeom prst="rect">
            <a:avLst/>
          </a:prstGeom>
          <a:noFill/>
          <a:ln/>
        </p:spPr>
        <p:txBody>
          <a:bodyPr wrap="none" lIns="0" tIns="0" rIns="0" bIns="0" rtlCol="0" anchor="t"/>
          <a:lstStyle/>
          <a:p>
            <a:pPr algn="l" indent="0" marL="0">
              <a:lnSpc>
                <a:spcPts val="2200"/>
              </a:lnSpc>
              <a:buNone/>
            </a:pPr>
            <a:r>
              <a:rPr lang="en-US" sz="1750" dirty="0">
                <a:solidFill>
                  <a:srgbClr val="FFFFFF"/>
                </a:solidFill>
                <a:latin typeface="Nunito Semi Bold" pitchFamily="34" charset="0"/>
                <a:ea typeface="Nunito Semi Bold" pitchFamily="34" charset="-122"/>
                <a:cs typeface="Nunito Semi Bold" pitchFamily="34" charset="-120"/>
              </a:rPr>
              <a:t>Continuous Learning</a:t>
            </a:r>
            <a:endParaRPr lang="en-US" sz="1750" dirty="0"/>
          </a:p>
        </p:txBody>
      </p:sp>
      <p:sp>
        <p:nvSpPr>
          <p:cNvPr id="19" name="Text 16"/>
          <p:cNvSpPr/>
          <p:nvPr/>
        </p:nvSpPr>
        <p:spPr>
          <a:xfrm>
            <a:off x="6776442" y="6787396"/>
            <a:ext cx="7185065" cy="917258"/>
          </a:xfrm>
          <a:prstGeom prst="rect">
            <a:avLst/>
          </a:prstGeom>
          <a:noFill/>
          <a:ln/>
        </p:spPr>
        <p:txBody>
          <a:bodyPr wrap="square" lIns="0" tIns="0" rIns="0" bIns="0" rtlCol="0" anchor="t"/>
          <a:lstStyle/>
          <a:p>
            <a:pPr algn="l" indent="0" marL="0">
              <a:lnSpc>
                <a:spcPts val="2400"/>
              </a:lnSpc>
              <a:buNone/>
            </a:pPr>
            <a:r>
              <a:rPr lang="en-US" sz="1500" dirty="0">
                <a:solidFill>
                  <a:srgbClr val="FFFFFF"/>
                </a:solidFill>
                <a:latin typeface="PT Sans" pitchFamily="34" charset="0"/>
                <a:ea typeface="PT Sans" pitchFamily="34" charset="-122"/>
                <a:cs typeface="PT Sans" pitchFamily="34" charset="-120"/>
              </a:rPr>
              <a:t>Sales training is most effective when given continuously. Companies have started imparting sales training at regular intervals to update the knowledge of the company's products and policies.</a:t>
            </a:r>
            <a:endParaRPr lang="en-US" sz="15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37724" y="718661"/>
            <a:ext cx="9942790" cy="704017"/>
          </a:xfrm>
          <a:prstGeom prst="rect">
            <a:avLst/>
          </a:prstGeom>
          <a:noFill/>
          <a:ln/>
        </p:spPr>
        <p:txBody>
          <a:bodyPr wrap="none" lIns="0" tIns="0" rIns="0" bIns="0" rtlCol="0" anchor="t"/>
          <a:lstStyle/>
          <a:p>
            <a:pPr algn="l" indent="0" marL="0">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Key Factors for Effective Sales Training</a:t>
            </a:r>
            <a:endParaRPr lang="en-US" sz="4400" dirty="0"/>
          </a:p>
        </p:txBody>
      </p:sp>
      <p:pic>
        <p:nvPicPr>
          <p:cNvPr id="3" name="Image 0" descr="preencoded.png">    </p:cNvPr>
          <p:cNvPicPr>
            <a:picLocks noChangeAspect="1"/>
          </p:cNvPicPr>
          <p:nvPr/>
        </p:nvPicPr>
        <p:blipFill>
          <a:blip r:embed="rId1"/>
          <a:stretch>
            <a:fillRect/>
          </a:stretch>
        </p:blipFill>
        <p:spPr>
          <a:xfrm>
            <a:off x="3007638" y="1901428"/>
            <a:ext cx="2137529" cy="1357193"/>
          </a:xfrm>
          <a:prstGeom prst="rect">
            <a:avLst/>
          </a:prstGeom>
        </p:spPr>
      </p:pic>
      <p:sp>
        <p:nvSpPr>
          <p:cNvPr id="4" name="Text 1"/>
          <p:cNvSpPr/>
          <p:nvPr/>
        </p:nvSpPr>
        <p:spPr>
          <a:xfrm>
            <a:off x="3907988" y="2537222"/>
            <a:ext cx="336590" cy="420767"/>
          </a:xfrm>
          <a:prstGeom prst="rect">
            <a:avLst/>
          </a:prstGeom>
          <a:noFill/>
          <a:ln/>
        </p:spPr>
        <p:txBody>
          <a:bodyPr wrap="none" lIns="0" tIns="0" rIns="0" bIns="0" rtlCol="0" anchor="t"/>
          <a:lstStyle/>
          <a:p>
            <a:pPr algn="ctr" indent="0" marL="0">
              <a:lnSpc>
                <a:spcPts val="4200"/>
              </a:lnSpc>
              <a:buNone/>
            </a:pPr>
            <a:r>
              <a:rPr lang="en-US" sz="2650" dirty="0">
                <a:solidFill>
                  <a:srgbClr val="FFFFFF"/>
                </a:solidFill>
                <a:latin typeface="Nunito Semi Bold" pitchFamily="34" charset="0"/>
                <a:ea typeface="Nunito Semi Bold" pitchFamily="34" charset="-122"/>
                <a:cs typeface="Nunito Semi Bold" pitchFamily="34" charset="-120"/>
              </a:rPr>
              <a:t>1</a:t>
            </a:r>
            <a:endParaRPr lang="en-US" sz="2650" dirty="0"/>
          </a:p>
        </p:txBody>
      </p:sp>
      <p:sp>
        <p:nvSpPr>
          <p:cNvPr id="5" name="Text 2"/>
          <p:cNvSpPr/>
          <p:nvPr/>
        </p:nvSpPr>
        <p:spPr>
          <a:xfrm>
            <a:off x="5384482" y="2140744"/>
            <a:ext cx="4194453"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Frontline Employee Performance</a:t>
            </a:r>
            <a:endParaRPr lang="en-US" sz="2200" dirty="0"/>
          </a:p>
        </p:txBody>
      </p:sp>
      <p:sp>
        <p:nvSpPr>
          <p:cNvPr id="6" name="Text 3"/>
          <p:cNvSpPr/>
          <p:nvPr/>
        </p:nvSpPr>
        <p:spPr>
          <a:xfrm>
            <a:off x="5384482" y="2636282"/>
            <a:ext cx="4832509" cy="383024"/>
          </a:xfrm>
          <a:prstGeom prst="rect">
            <a:avLst/>
          </a:prstGeom>
          <a:noFill/>
          <a:ln/>
        </p:spPr>
        <p:txBody>
          <a:bodyPr wrap="non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Maximizing potential through targeted training</a:t>
            </a:r>
            <a:endParaRPr lang="en-US" sz="1850" dirty="0"/>
          </a:p>
        </p:txBody>
      </p:sp>
      <p:sp>
        <p:nvSpPr>
          <p:cNvPr id="7" name="Shape 4"/>
          <p:cNvSpPr/>
          <p:nvPr/>
        </p:nvSpPr>
        <p:spPr>
          <a:xfrm>
            <a:off x="5204936" y="3273266"/>
            <a:ext cx="8527971" cy="15240"/>
          </a:xfrm>
          <a:prstGeom prst="roundRect">
            <a:avLst>
              <a:gd name="adj" fmla="val 2356110"/>
            </a:avLst>
          </a:prstGeom>
          <a:solidFill>
            <a:srgbClr val="F2B42D"/>
          </a:solidFill>
          <a:ln/>
        </p:spPr>
      </p:sp>
      <p:pic>
        <p:nvPicPr>
          <p:cNvPr id="8" name="Image 1" descr="preencoded.png">    </p:cNvPr>
          <p:cNvPicPr>
            <a:picLocks noChangeAspect="1"/>
          </p:cNvPicPr>
          <p:nvPr/>
        </p:nvPicPr>
        <p:blipFill>
          <a:blip r:embed="rId2"/>
          <a:stretch>
            <a:fillRect/>
          </a:stretch>
        </p:blipFill>
        <p:spPr>
          <a:xfrm>
            <a:off x="1938814" y="3318391"/>
            <a:ext cx="4275058" cy="1357193"/>
          </a:xfrm>
          <a:prstGeom prst="rect">
            <a:avLst/>
          </a:prstGeom>
        </p:spPr>
      </p:pic>
      <p:sp>
        <p:nvSpPr>
          <p:cNvPr id="9" name="Text 5"/>
          <p:cNvSpPr/>
          <p:nvPr/>
        </p:nvSpPr>
        <p:spPr>
          <a:xfrm>
            <a:off x="3907988" y="3786545"/>
            <a:ext cx="336590" cy="420767"/>
          </a:xfrm>
          <a:prstGeom prst="rect">
            <a:avLst/>
          </a:prstGeom>
          <a:noFill/>
          <a:ln/>
        </p:spPr>
        <p:txBody>
          <a:bodyPr wrap="none" lIns="0" tIns="0" rIns="0" bIns="0" rtlCol="0" anchor="t"/>
          <a:lstStyle/>
          <a:p>
            <a:pPr algn="ctr" indent="0" marL="0">
              <a:lnSpc>
                <a:spcPts val="4200"/>
              </a:lnSpc>
              <a:buNone/>
            </a:pPr>
            <a:r>
              <a:rPr lang="en-US" sz="2650" dirty="0">
                <a:solidFill>
                  <a:srgbClr val="FFFFFF"/>
                </a:solidFill>
                <a:latin typeface="Nunito Semi Bold" pitchFamily="34" charset="0"/>
                <a:ea typeface="Nunito Semi Bold" pitchFamily="34" charset="-122"/>
                <a:cs typeface="Nunito Semi Bold" pitchFamily="34" charset="-120"/>
              </a:rPr>
              <a:t>2</a:t>
            </a:r>
            <a:endParaRPr lang="en-US" sz="2650" dirty="0"/>
          </a:p>
        </p:txBody>
      </p:sp>
      <p:sp>
        <p:nvSpPr>
          <p:cNvPr id="10" name="Text 6"/>
          <p:cNvSpPr/>
          <p:nvPr/>
        </p:nvSpPr>
        <p:spPr>
          <a:xfrm>
            <a:off x="6453187" y="3557707"/>
            <a:ext cx="4406860"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Trust Between Trainer and Trainee</a:t>
            </a:r>
            <a:endParaRPr lang="en-US" sz="2200" dirty="0"/>
          </a:p>
        </p:txBody>
      </p:sp>
      <p:sp>
        <p:nvSpPr>
          <p:cNvPr id="11" name="Text 7"/>
          <p:cNvSpPr/>
          <p:nvPr/>
        </p:nvSpPr>
        <p:spPr>
          <a:xfrm>
            <a:off x="6453187" y="4053245"/>
            <a:ext cx="5154930" cy="383024"/>
          </a:xfrm>
          <a:prstGeom prst="rect">
            <a:avLst/>
          </a:prstGeom>
          <a:noFill/>
          <a:ln/>
        </p:spPr>
        <p:txBody>
          <a:bodyPr wrap="non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Building strong relationships for effective learning</a:t>
            </a:r>
            <a:endParaRPr lang="en-US" sz="1850" dirty="0"/>
          </a:p>
        </p:txBody>
      </p:sp>
      <p:sp>
        <p:nvSpPr>
          <p:cNvPr id="12" name="Shape 8"/>
          <p:cNvSpPr/>
          <p:nvPr/>
        </p:nvSpPr>
        <p:spPr>
          <a:xfrm>
            <a:off x="6273641" y="4690229"/>
            <a:ext cx="7459266" cy="15240"/>
          </a:xfrm>
          <a:prstGeom prst="roundRect">
            <a:avLst>
              <a:gd name="adj" fmla="val 2356110"/>
            </a:avLst>
          </a:prstGeom>
          <a:solidFill>
            <a:srgbClr val="D7425E"/>
          </a:solidFill>
          <a:ln/>
        </p:spPr>
      </p:sp>
      <p:pic>
        <p:nvPicPr>
          <p:cNvPr id="13" name="Image 2" descr="preencoded.png">    </p:cNvPr>
          <p:cNvPicPr>
            <a:picLocks noChangeAspect="1"/>
          </p:cNvPicPr>
          <p:nvPr/>
        </p:nvPicPr>
        <p:blipFill>
          <a:blip r:embed="rId3"/>
          <a:stretch>
            <a:fillRect/>
          </a:stretch>
        </p:blipFill>
        <p:spPr>
          <a:xfrm>
            <a:off x="870109" y="4735354"/>
            <a:ext cx="6412587" cy="1357193"/>
          </a:xfrm>
          <a:prstGeom prst="rect">
            <a:avLst/>
          </a:prstGeom>
        </p:spPr>
      </p:pic>
      <p:sp>
        <p:nvSpPr>
          <p:cNvPr id="14" name="Text 9"/>
          <p:cNvSpPr/>
          <p:nvPr/>
        </p:nvSpPr>
        <p:spPr>
          <a:xfrm>
            <a:off x="3908107" y="5203508"/>
            <a:ext cx="336590" cy="420767"/>
          </a:xfrm>
          <a:prstGeom prst="rect">
            <a:avLst/>
          </a:prstGeom>
          <a:noFill/>
          <a:ln/>
        </p:spPr>
        <p:txBody>
          <a:bodyPr wrap="none" lIns="0" tIns="0" rIns="0" bIns="0" rtlCol="0" anchor="t"/>
          <a:lstStyle/>
          <a:p>
            <a:pPr algn="ctr" indent="0" marL="0">
              <a:lnSpc>
                <a:spcPts val="4200"/>
              </a:lnSpc>
              <a:buNone/>
            </a:pPr>
            <a:r>
              <a:rPr lang="en-US" sz="2650" dirty="0">
                <a:solidFill>
                  <a:srgbClr val="FFFFFF"/>
                </a:solidFill>
                <a:latin typeface="Nunito Semi Bold" pitchFamily="34" charset="0"/>
                <a:ea typeface="Nunito Semi Bold" pitchFamily="34" charset="-122"/>
                <a:cs typeface="Nunito Semi Bold" pitchFamily="34" charset="-120"/>
              </a:rPr>
              <a:t>3</a:t>
            </a:r>
            <a:endParaRPr lang="en-US" sz="2650" dirty="0"/>
          </a:p>
        </p:txBody>
      </p:sp>
      <p:sp>
        <p:nvSpPr>
          <p:cNvPr id="15" name="Text 10"/>
          <p:cNvSpPr/>
          <p:nvPr/>
        </p:nvSpPr>
        <p:spPr>
          <a:xfrm>
            <a:off x="7522012" y="4974669"/>
            <a:ext cx="2877503" cy="351949"/>
          </a:xfrm>
          <a:prstGeom prst="rect">
            <a:avLst/>
          </a:prstGeom>
          <a:noFill/>
          <a:ln/>
        </p:spPr>
        <p:txBody>
          <a:bodyPr wrap="none" lIns="0" tIns="0" rIns="0" bIns="0" rtlCol="0" anchor="t"/>
          <a:lstStyle/>
          <a:p>
            <a:pPr algn="l" indent="0" marL="0">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Continuous Evaluation</a:t>
            </a:r>
            <a:endParaRPr lang="en-US" sz="2200" dirty="0"/>
          </a:p>
        </p:txBody>
      </p:sp>
      <p:sp>
        <p:nvSpPr>
          <p:cNvPr id="16" name="Text 11"/>
          <p:cNvSpPr/>
          <p:nvPr/>
        </p:nvSpPr>
        <p:spPr>
          <a:xfrm>
            <a:off x="7522012" y="5470208"/>
            <a:ext cx="3908107" cy="383024"/>
          </a:xfrm>
          <a:prstGeom prst="rect">
            <a:avLst/>
          </a:prstGeom>
          <a:noFill/>
          <a:ln/>
        </p:spPr>
        <p:txBody>
          <a:bodyPr wrap="non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Assessing impact of training resources</a:t>
            </a:r>
            <a:endParaRPr lang="en-US" sz="1850" dirty="0"/>
          </a:p>
        </p:txBody>
      </p:sp>
      <p:sp>
        <p:nvSpPr>
          <p:cNvPr id="17" name="Text 12"/>
          <p:cNvSpPr/>
          <p:nvPr/>
        </p:nvSpPr>
        <p:spPr>
          <a:xfrm>
            <a:off x="837724" y="6361748"/>
            <a:ext cx="12954952" cy="1149072"/>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We have identified several key factors necessary to maximize the potential for sales training effectiveness. It is imperative to create and maintain these factors in order to stimulate performance growth through the implementation of sales force training.</a:t>
            </a:r>
            <a:endParaRPr lang="en-US" sz="18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10565" y="558284"/>
            <a:ext cx="6687026" cy="597218"/>
          </a:xfrm>
          <a:prstGeom prst="rect">
            <a:avLst/>
          </a:prstGeom>
          <a:noFill/>
          <a:ln/>
        </p:spPr>
        <p:txBody>
          <a:bodyPr wrap="none" lIns="0" tIns="0" rIns="0" bIns="0" rtlCol="0" anchor="t"/>
          <a:lstStyle/>
          <a:p>
            <a:pPr algn="l" indent="0" marL="0">
              <a:lnSpc>
                <a:spcPts val="4700"/>
              </a:lnSpc>
              <a:buNone/>
            </a:pPr>
            <a:r>
              <a:rPr lang="en-US" sz="3750" dirty="0">
                <a:solidFill>
                  <a:srgbClr val="FFFFFF"/>
                </a:solidFill>
                <a:latin typeface="Nunito Semi Bold" pitchFamily="34" charset="0"/>
                <a:ea typeface="Nunito Semi Bold" pitchFamily="34" charset="-122"/>
                <a:cs typeface="Nunito Semi Bold" pitchFamily="34" charset="-120"/>
              </a:rPr>
              <a:t>Enhancing Product Knowledge</a:t>
            </a:r>
            <a:endParaRPr lang="en-US" sz="3750" dirty="0"/>
          </a:p>
        </p:txBody>
      </p:sp>
      <p:sp>
        <p:nvSpPr>
          <p:cNvPr id="3" name="Shape 1"/>
          <p:cNvSpPr/>
          <p:nvPr/>
        </p:nvSpPr>
        <p:spPr>
          <a:xfrm>
            <a:off x="710565" y="1561505"/>
            <a:ext cx="1651159" cy="1151096"/>
          </a:xfrm>
          <a:prstGeom prst="roundRect">
            <a:avLst>
              <a:gd name="adj" fmla="val 26459"/>
            </a:avLst>
          </a:prstGeom>
          <a:solidFill>
            <a:srgbClr val="00002E"/>
          </a:solidFill>
          <a:ln w="22860">
            <a:solidFill>
              <a:srgbClr val="F2B42D"/>
            </a:solidFill>
            <a:prstDash val="solid"/>
          </a:ln>
        </p:spPr>
      </p:sp>
      <p:sp>
        <p:nvSpPr>
          <p:cNvPr id="4" name="Text 2"/>
          <p:cNvSpPr/>
          <p:nvPr/>
        </p:nvSpPr>
        <p:spPr>
          <a:xfrm>
            <a:off x="1393388" y="1958578"/>
            <a:ext cx="285512" cy="356830"/>
          </a:xfrm>
          <a:prstGeom prst="rect">
            <a:avLst/>
          </a:prstGeom>
          <a:noFill/>
          <a:ln/>
        </p:spPr>
        <p:txBody>
          <a:bodyPr wrap="none" lIns="0" tIns="0" rIns="0" bIns="0" rtlCol="0" anchor="t"/>
          <a:lstStyle/>
          <a:p>
            <a:pPr algn="ctr" indent="0" marL="0">
              <a:lnSpc>
                <a:spcPts val="3550"/>
              </a:lnSpc>
              <a:buNone/>
            </a:pPr>
            <a:r>
              <a:rPr lang="en-US" sz="2200" dirty="0">
                <a:solidFill>
                  <a:srgbClr val="FFFFFF"/>
                </a:solidFill>
                <a:latin typeface="Nunito Semi Bold" pitchFamily="34" charset="0"/>
                <a:ea typeface="Nunito Semi Bold" pitchFamily="34" charset="-122"/>
                <a:cs typeface="Nunito Semi Bold" pitchFamily="34" charset="-120"/>
              </a:rPr>
              <a:t>1</a:t>
            </a:r>
            <a:endParaRPr lang="en-US" sz="2200" dirty="0"/>
          </a:p>
        </p:txBody>
      </p:sp>
      <p:sp>
        <p:nvSpPr>
          <p:cNvPr id="5" name="Text 3"/>
          <p:cNvSpPr/>
          <p:nvPr/>
        </p:nvSpPr>
        <p:spPr>
          <a:xfrm>
            <a:off x="2564725" y="1764506"/>
            <a:ext cx="2388751" cy="298490"/>
          </a:xfrm>
          <a:prstGeom prst="rect">
            <a:avLst/>
          </a:prstGeom>
          <a:noFill/>
          <a:ln/>
        </p:spPr>
        <p:txBody>
          <a:bodyPr wrap="none" lIns="0" tIns="0" rIns="0" bIns="0" rtlCol="0" anchor="t"/>
          <a:lstStyle/>
          <a:p>
            <a:pPr algn="l" indent="0" marL="0">
              <a:lnSpc>
                <a:spcPts val="2350"/>
              </a:lnSpc>
              <a:buNone/>
            </a:pPr>
            <a:r>
              <a:rPr lang="en-US" sz="1850" dirty="0">
                <a:solidFill>
                  <a:srgbClr val="FFFFFF"/>
                </a:solidFill>
                <a:latin typeface="Nunito Semi Bold" pitchFamily="34" charset="0"/>
                <a:ea typeface="Nunito Semi Bold" pitchFamily="34" charset="-122"/>
                <a:cs typeface="Nunito Semi Bold" pitchFamily="34" charset="-120"/>
              </a:rPr>
              <a:t>Product Workshops</a:t>
            </a:r>
            <a:endParaRPr lang="en-US" sz="1850" dirty="0"/>
          </a:p>
        </p:txBody>
      </p:sp>
      <p:sp>
        <p:nvSpPr>
          <p:cNvPr id="6" name="Text 4"/>
          <p:cNvSpPr/>
          <p:nvPr/>
        </p:nvSpPr>
        <p:spPr>
          <a:xfrm>
            <a:off x="2564725" y="2184797"/>
            <a:ext cx="2689265" cy="324802"/>
          </a:xfrm>
          <a:prstGeom prst="rect">
            <a:avLst/>
          </a:prstGeom>
          <a:noFill/>
          <a:ln/>
        </p:spPr>
        <p:txBody>
          <a:bodyPr wrap="none" lIns="0" tIns="0" rIns="0" bIns="0" rtlCol="0" anchor="t"/>
          <a:lstStyle/>
          <a:p>
            <a:pPr algn="l" indent="0" marL="0">
              <a:lnSpc>
                <a:spcPts val="2550"/>
              </a:lnSpc>
              <a:buNone/>
            </a:pPr>
            <a:r>
              <a:rPr lang="en-US" sz="1550" dirty="0">
                <a:solidFill>
                  <a:srgbClr val="FFFFFF"/>
                </a:solidFill>
                <a:latin typeface="PT Sans" pitchFamily="34" charset="0"/>
                <a:ea typeface="PT Sans" pitchFamily="34" charset="-122"/>
                <a:cs typeface="PT Sans" pitchFamily="34" charset="-120"/>
              </a:rPr>
              <a:t>Hands-on learning experiences</a:t>
            </a:r>
            <a:endParaRPr lang="en-US" sz="1550" dirty="0"/>
          </a:p>
        </p:txBody>
      </p:sp>
      <p:sp>
        <p:nvSpPr>
          <p:cNvPr id="7" name="Shape 5"/>
          <p:cNvSpPr/>
          <p:nvPr/>
        </p:nvSpPr>
        <p:spPr>
          <a:xfrm>
            <a:off x="2463165" y="2703076"/>
            <a:ext cx="11355229" cy="11430"/>
          </a:xfrm>
          <a:prstGeom prst="roundRect">
            <a:avLst>
              <a:gd name="adj" fmla="val 2664664"/>
            </a:avLst>
          </a:prstGeom>
          <a:solidFill>
            <a:srgbClr val="F2B42D"/>
          </a:solidFill>
          <a:ln/>
        </p:spPr>
      </p:sp>
      <p:sp>
        <p:nvSpPr>
          <p:cNvPr id="8" name="Shape 6"/>
          <p:cNvSpPr/>
          <p:nvPr/>
        </p:nvSpPr>
        <p:spPr>
          <a:xfrm>
            <a:off x="710565" y="2814042"/>
            <a:ext cx="3302318" cy="1151096"/>
          </a:xfrm>
          <a:prstGeom prst="roundRect">
            <a:avLst>
              <a:gd name="adj" fmla="val 26459"/>
            </a:avLst>
          </a:prstGeom>
          <a:solidFill>
            <a:srgbClr val="00002E"/>
          </a:solidFill>
          <a:ln w="22860">
            <a:solidFill>
              <a:srgbClr val="D7425E"/>
            </a:solidFill>
            <a:prstDash val="solid"/>
          </a:ln>
        </p:spPr>
      </p:sp>
      <p:sp>
        <p:nvSpPr>
          <p:cNvPr id="9" name="Text 7"/>
          <p:cNvSpPr/>
          <p:nvPr/>
        </p:nvSpPr>
        <p:spPr>
          <a:xfrm>
            <a:off x="2218968" y="3211116"/>
            <a:ext cx="285512" cy="356830"/>
          </a:xfrm>
          <a:prstGeom prst="rect">
            <a:avLst/>
          </a:prstGeom>
          <a:noFill/>
          <a:ln/>
        </p:spPr>
        <p:txBody>
          <a:bodyPr wrap="none" lIns="0" tIns="0" rIns="0" bIns="0" rtlCol="0" anchor="t"/>
          <a:lstStyle/>
          <a:p>
            <a:pPr algn="ctr" indent="0" marL="0">
              <a:lnSpc>
                <a:spcPts val="3550"/>
              </a:lnSpc>
              <a:buNone/>
            </a:pPr>
            <a:r>
              <a:rPr lang="en-US" sz="2200" dirty="0">
                <a:solidFill>
                  <a:srgbClr val="FFFFFF"/>
                </a:solidFill>
                <a:latin typeface="Nunito Semi Bold" pitchFamily="34" charset="0"/>
                <a:ea typeface="Nunito Semi Bold" pitchFamily="34" charset="-122"/>
                <a:cs typeface="Nunito Semi Bold" pitchFamily="34" charset="-120"/>
              </a:rPr>
              <a:t>2</a:t>
            </a:r>
            <a:endParaRPr lang="en-US" sz="2200" dirty="0"/>
          </a:p>
        </p:txBody>
      </p:sp>
      <p:sp>
        <p:nvSpPr>
          <p:cNvPr id="10" name="Text 8"/>
          <p:cNvSpPr/>
          <p:nvPr/>
        </p:nvSpPr>
        <p:spPr>
          <a:xfrm>
            <a:off x="4215884" y="3017044"/>
            <a:ext cx="2663904" cy="298490"/>
          </a:xfrm>
          <a:prstGeom prst="rect">
            <a:avLst/>
          </a:prstGeom>
          <a:noFill/>
          <a:ln/>
        </p:spPr>
        <p:txBody>
          <a:bodyPr wrap="none" lIns="0" tIns="0" rIns="0" bIns="0" rtlCol="0" anchor="t"/>
          <a:lstStyle/>
          <a:p>
            <a:pPr algn="l" indent="0" marL="0">
              <a:lnSpc>
                <a:spcPts val="2350"/>
              </a:lnSpc>
              <a:buNone/>
            </a:pPr>
            <a:r>
              <a:rPr lang="en-US" sz="1850" dirty="0">
                <a:solidFill>
                  <a:srgbClr val="FFFFFF"/>
                </a:solidFill>
                <a:latin typeface="Nunito Semi Bold" pitchFamily="34" charset="0"/>
                <a:ea typeface="Nunito Semi Bold" pitchFamily="34" charset="-122"/>
                <a:cs typeface="Nunito Semi Bold" pitchFamily="34" charset="-120"/>
              </a:rPr>
              <a:t>Comprehensive Manuals</a:t>
            </a:r>
            <a:endParaRPr lang="en-US" sz="1850" dirty="0"/>
          </a:p>
        </p:txBody>
      </p:sp>
      <p:sp>
        <p:nvSpPr>
          <p:cNvPr id="11" name="Text 9"/>
          <p:cNvSpPr/>
          <p:nvPr/>
        </p:nvSpPr>
        <p:spPr>
          <a:xfrm>
            <a:off x="4215884" y="3437334"/>
            <a:ext cx="2663904" cy="324802"/>
          </a:xfrm>
          <a:prstGeom prst="rect">
            <a:avLst/>
          </a:prstGeom>
          <a:noFill/>
          <a:ln/>
        </p:spPr>
        <p:txBody>
          <a:bodyPr wrap="none" lIns="0" tIns="0" rIns="0" bIns="0" rtlCol="0" anchor="t"/>
          <a:lstStyle/>
          <a:p>
            <a:pPr algn="l" indent="0" marL="0">
              <a:lnSpc>
                <a:spcPts val="2550"/>
              </a:lnSpc>
              <a:buNone/>
            </a:pPr>
            <a:r>
              <a:rPr lang="en-US" sz="1550" dirty="0">
                <a:solidFill>
                  <a:srgbClr val="FFFFFF"/>
                </a:solidFill>
                <a:latin typeface="PT Sans" pitchFamily="34" charset="0"/>
                <a:ea typeface="PT Sans" pitchFamily="34" charset="-122"/>
                <a:cs typeface="PT Sans" pitchFamily="34" charset="-120"/>
              </a:rPr>
              <a:t>Detailed product information</a:t>
            </a:r>
            <a:endParaRPr lang="en-US" sz="1550" dirty="0"/>
          </a:p>
        </p:txBody>
      </p:sp>
      <p:sp>
        <p:nvSpPr>
          <p:cNvPr id="12" name="Shape 10"/>
          <p:cNvSpPr/>
          <p:nvPr/>
        </p:nvSpPr>
        <p:spPr>
          <a:xfrm>
            <a:off x="4114324" y="3955613"/>
            <a:ext cx="9704070" cy="11430"/>
          </a:xfrm>
          <a:prstGeom prst="roundRect">
            <a:avLst>
              <a:gd name="adj" fmla="val 2664664"/>
            </a:avLst>
          </a:prstGeom>
          <a:solidFill>
            <a:srgbClr val="D7425E"/>
          </a:solidFill>
          <a:ln/>
        </p:spPr>
      </p:sp>
      <p:sp>
        <p:nvSpPr>
          <p:cNvPr id="13" name="Shape 11"/>
          <p:cNvSpPr/>
          <p:nvPr/>
        </p:nvSpPr>
        <p:spPr>
          <a:xfrm>
            <a:off x="710565" y="4066580"/>
            <a:ext cx="4953476" cy="1151096"/>
          </a:xfrm>
          <a:prstGeom prst="roundRect">
            <a:avLst>
              <a:gd name="adj" fmla="val 26459"/>
            </a:avLst>
          </a:prstGeom>
          <a:solidFill>
            <a:srgbClr val="00002E"/>
          </a:solidFill>
          <a:ln w="22860">
            <a:solidFill>
              <a:srgbClr val="DD785E"/>
            </a:solidFill>
            <a:prstDash val="solid"/>
          </a:ln>
        </p:spPr>
      </p:sp>
      <p:sp>
        <p:nvSpPr>
          <p:cNvPr id="14" name="Text 12"/>
          <p:cNvSpPr/>
          <p:nvPr/>
        </p:nvSpPr>
        <p:spPr>
          <a:xfrm>
            <a:off x="3044547" y="4463653"/>
            <a:ext cx="285512" cy="356830"/>
          </a:xfrm>
          <a:prstGeom prst="rect">
            <a:avLst/>
          </a:prstGeom>
          <a:noFill/>
          <a:ln/>
        </p:spPr>
        <p:txBody>
          <a:bodyPr wrap="none" lIns="0" tIns="0" rIns="0" bIns="0" rtlCol="0" anchor="t"/>
          <a:lstStyle/>
          <a:p>
            <a:pPr algn="ctr" indent="0" marL="0">
              <a:lnSpc>
                <a:spcPts val="3550"/>
              </a:lnSpc>
              <a:buNone/>
            </a:pPr>
            <a:r>
              <a:rPr lang="en-US" sz="2200" dirty="0">
                <a:solidFill>
                  <a:srgbClr val="FFFFFF"/>
                </a:solidFill>
                <a:latin typeface="Nunito Semi Bold" pitchFamily="34" charset="0"/>
                <a:ea typeface="Nunito Semi Bold" pitchFamily="34" charset="-122"/>
                <a:cs typeface="Nunito Semi Bold" pitchFamily="34" charset="-120"/>
              </a:rPr>
              <a:t>3</a:t>
            </a:r>
            <a:endParaRPr lang="en-US" sz="2200" dirty="0"/>
          </a:p>
        </p:txBody>
      </p:sp>
      <p:sp>
        <p:nvSpPr>
          <p:cNvPr id="15" name="Text 13"/>
          <p:cNvSpPr/>
          <p:nvPr/>
        </p:nvSpPr>
        <p:spPr>
          <a:xfrm>
            <a:off x="5867043" y="4269581"/>
            <a:ext cx="2388751" cy="298490"/>
          </a:xfrm>
          <a:prstGeom prst="rect">
            <a:avLst/>
          </a:prstGeom>
          <a:noFill/>
          <a:ln/>
        </p:spPr>
        <p:txBody>
          <a:bodyPr wrap="none" lIns="0" tIns="0" rIns="0" bIns="0" rtlCol="0" anchor="t"/>
          <a:lstStyle/>
          <a:p>
            <a:pPr algn="l" indent="0" marL="0">
              <a:lnSpc>
                <a:spcPts val="2350"/>
              </a:lnSpc>
              <a:buNone/>
            </a:pPr>
            <a:r>
              <a:rPr lang="en-US" sz="1850" dirty="0">
                <a:solidFill>
                  <a:srgbClr val="FFFFFF"/>
                </a:solidFill>
                <a:latin typeface="Nunito Semi Bold" pitchFamily="34" charset="0"/>
                <a:ea typeface="Nunito Semi Bold" pitchFamily="34" charset="-122"/>
                <a:cs typeface="Nunito Semi Bold" pitchFamily="34" charset="-120"/>
              </a:rPr>
              <a:t>Practical Product Use</a:t>
            </a:r>
            <a:endParaRPr lang="en-US" sz="1850" dirty="0"/>
          </a:p>
        </p:txBody>
      </p:sp>
      <p:sp>
        <p:nvSpPr>
          <p:cNvPr id="16" name="Text 14"/>
          <p:cNvSpPr/>
          <p:nvPr/>
        </p:nvSpPr>
        <p:spPr>
          <a:xfrm>
            <a:off x="5867043" y="4689872"/>
            <a:ext cx="2960132" cy="324802"/>
          </a:xfrm>
          <a:prstGeom prst="rect">
            <a:avLst/>
          </a:prstGeom>
          <a:noFill/>
          <a:ln/>
        </p:spPr>
        <p:txBody>
          <a:bodyPr wrap="none" lIns="0" tIns="0" rIns="0" bIns="0" rtlCol="0" anchor="t"/>
          <a:lstStyle/>
          <a:p>
            <a:pPr algn="l" indent="0" marL="0">
              <a:lnSpc>
                <a:spcPts val="2550"/>
              </a:lnSpc>
              <a:buNone/>
            </a:pPr>
            <a:r>
              <a:rPr lang="en-US" sz="1550" dirty="0">
                <a:solidFill>
                  <a:srgbClr val="FFFFFF"/>
                </a:solidFill>
                <a:latin typeface="PT Sans" pitchFamily="34" charset="0"/>
                <a:ea typeface="PT Sans" pitchFamily="34" charset="-122"/>
                <a:cs typeface="PT Sans" pitchFamily="34" charset="-120"/>
              </a:rPr>
              <a:t>Real-world application experience</a:t>
            </a:r>
            <a:endParaRPr lang="en-US" sz="1550" dirty="0"/>
          </a:p>
        </p:txBody>
      </p:sp>
      <p:sp>
        <p:nvSpPr>
          <p:cNvPr id="17" name="Shape 15"/>
          <p:cNvSpPr/>
          <p:nvPr/>
        </p:nvSpPr>
        <p:spPr>
          <a:xfrm>
            <a:off x="5765483" y="5208151"/>
            <a:ext cx="8052911" cy="11430"/>
          </a:xfrm>
          <a:prstGeom prst="roundRect">
            <a:avLst>
              <a:gd name="adj" fmla="val 2664664"/>
            </a:avLst>
          </a:prstGeom>
          <a:solidFill>
            <a:srgbClr val="DD785E"/>
          </a:solidFill>
          <a:ln/>
        </p:spPr>
      </p:sp>
      <p:sp>
        <p:nvSpPr>
          <p:cNvPr id="18" name="Shape 16"/>
          <p:cNvSpPr/>
          <p:nvPr/>
        </p:nvSpPr>
        <p:spPr>
          <a:xfrm>
            <a:off x="710565" y="5319117"/>
            <a:ext cx="6604635" cy="1151096"/>
          </a:xfrm>
          <a:prstGeom prst="roundRect">
            <a:avLst>
              <a:gd name="adj" fmla="val 26459"/>
            </a:avLst>
          </a:prstGeom>
          <a:solidFill>
            <a:srgbClr val="00002E"/>
          </a:solidFill>
          <a:ln w="22860">
            <a:solidFill>
              <a:srgbClr val="48A8E2"/>
            </a:solidFill>
            <a:prstDash val="solid"/>
          </a:ln>
        </p:spPr>
      </p:sp>
      <p:sp>
        <p:nvSpPr>
          <p:cNvPr id="19" name="Text 17"/>
          <p:cNvSpPr/>
          <p:nvPr/>
        </p:nvSpPr>
        <p:spPr>
          <a:xfrm>
            <a:off x="3870127" y="5716191"/>
            <a:ext cx="285512" cy="356830"/>
          </a:xfrm>
          <a:prstGeom prst="rect">
            <a:avLst/>
          </a:prstGeom>
          <a:noFill/>
          <a:ln/>
        </p:spPr>
        <p:txBody>
          <a:bodyPr wrap="none" lIns="0" tIns="0" rIns="0" bIns="0" rtlCol="0" anchor="t"/>
          <a:lstStyle/>
          <a:p>
            <a:pPr algn="ctr" indent="0" marL="0">
              <a:lnSpc>
                <a:spcPts val="3550"/>
              </a:lnSpc>
              <a:buNone/>
            </a:pPr>
            <a:r>
              <a:rPr lang="en-US" sz="2200" dirty="0">
                <a:solidFill>
                  <a:srgbClr val="FFFFFF"/>
                </a:solidFill>
                <a:latin typeface="Nunito Semi Bold" pitchFamily="34" charset="0"/>
                <a:ea typeface="Nunito Semi Bold" pitchFamily="34" charset="-122"/>
                <a:cs typeface="Nunito Semi Bold" pitchFamily="34" charset="-120"/>
              </a:rPr>
              <a:t>4</a:t>
            </a:r>
            <a:endParaRPr lang="en-US" sz="2200" dirty="0"/>
          </a:p>
        </p:txBody>
      </p:sp>
      <p:sp>
        <p:nvSpPr>
          <p:cNvPr id="20" name="Text 18"/>
          <p:cNvSpPr/>
          <p:nvPr/>
        </p:nvSpPr>
        <p:spPr>
          <a:xfrm>
            <a:off x="7518202" y="5522119"/>
            <a:ext cx="2955369" cy="298490"/>
          </a:xfrm>
          <a:prstGeom prst="rect">
            <a:avLst/>
          </a:prstGeom>
          <a:noFill/>
          <a:ln/>
        </p:spPr>
        <p:txBody>
          <a:bodyPr wrap="none" lIns="0" tIns="0" rIns="0" bIns="0" rtlCol="0" anchor="t"/>
          <a:lstStyle/>
          <a:p>
            <a:pPr algn="l" indent="0" marL="0">
              <a:lnSpc>
                <a:spcPts val="2350"/>
              </a:lnSpc>
              <a:buNone/>
            </a:pPr>
            <a:r>
              <a:rPr lang="en-US" sz="1850" dirty="0">
                <a:solidFill>
                  <a:srgbClr val="FFFFFF"/>
                </a:solidFill>
                <a:latin typeface="Nunito Semi Bold" pitchFamily="34" charset="0"/>
                <a:ea typeface="Nunito Semi Bold" pitchFamily="34" charset="-122"/>
                <a:cs typeface="Nunito Semi Bold" pitchFamily="34" charset="-120"/>
              </a:rPr>
              <a:t>Full Product Lifecycle View</a:t>
            </a:r>
            <a:endParaRPr lang="en-US" sz="1850" dirty="0"/>
          </a:p>
        </p:txBody>
      </p:sp>
      <p:sp>
        <p:nvSpPr>
          <p:cNvPr id="21" name="Text 19"/>
          <p:cNvSpPr/>
          <p:nvPr/>
        </p:nvSpPr>
        <p:spPr>
          <a:xfrm>
            <a:off x="7518202" y="5942409"/>
            <a:ext cx="3598188" cy="324802"/>
          </a:xfrm>
          <a:prstGeom prst="rect">
            <a:avLst/>
          </a:prstGeom>
          <a:noFill/>
          <a:ln/>
        </p:spPr>
        <p:txBody>
          <a:bodyPr wrap="none" lIns="0" tIns="0" rIns="0" bIns="0" rtlCol="0" anchor="t"/>
          <a:lstStyle/>
          <a:p>
            <a:pPr algn="l" indent="0" marL="0">
              <a:lnSpc>
                <a:spcPts val="2550"/>
              </a:lnSpc>
              <a:buNone/>
            </a:pPr>
            <a:r>
              <a:rPr lang="en-US" sz="1550" dirty="0">
                <a:solidFill>
                  <a:srgbClr val="FFFFFF"/>
                </a:solidFill>
                <a:latin typeface="PT Sans" pitchFamily="34" charset="0"/>
                <a:ea typeface="PT Sans" pitchFamily="34" charset="-122"/>
                <a:cs typeface="PT Sans" pitchFamily="34" charset="-120"/>
              </a:rPr>
              <a:t>Understanding from pre-sale to after-sale</a:t>
            </a:r>
            <a:endParaRPr lang="en-US" sz="1550" dirty="0"/>
          </a:p>
        </p:txBody>
      </p:sp>
      <p:sp>
        <p:nvSpPr>
          <p:cNvPr id="22" name="Text 20"/>
          <p:cNvSpPr/>
          <p:nvPr/>
        </p:nvSpPr>
        <p:spPr>
          <a:xfrm>
            <a:off x="710565" y="6698575"/>
            <a:ext cx="13209270" cy="974408"/>
          </a:xfrm>
          <a:prstGeom prst="rect">
            <a:avLst/>
          </a:prstGeom>
          <a:noFill/>
          <a:ln/>
        </p:spPr>
        <p:txBody>
          <a:bodyPr wrap="square" lIns="0" tIns="0" rIns="0" bIns="0" rtlCol="0" anchor="t"/>
          <a:lstStyle/>
          <a:p>
            <a:pPr algn="l" indent="0" marL="0">
              <a:lnSpc>
                <a:spcPts val="2550"/>
              </a:lnSpc>
              <a:buNone/>
            </a:pPr>
            <a:r>
              <a:rPr lang="en-US" sz="1550" dirty="0">
                <a:solidFill>
                  <a:srgbClr val="FFFFFF"/>
                </a:solidFill>
                <a:latin typeface="PT Sans" pitchFamily="34" charset="0"/>
                <a:ea typeface="PT Sans" pitchFamily="34" charset="-122"/>
                <a:cs typeface="PT Sans" pitchFamily="34" charset="-120"/>
              </a:rPr>
              <a:t>Pros consistently rated product knowledge as one of the top five sales force effectiveness dimensions. They argue that, by knowing a product inside and out, sales representatives will increase value and solve a prospective customer's problems. Better product knowledge equips sales representatives with increased confidence.</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519113" y="407789"/>
            <a:ext cx="8283178" cy="436126"/>
          </a:xfrm>
          <a:prstGeom prst="rect">
            <a:avLst/>
          </a:prstGeom>
          <a:noFill/>
          <a:ln/>
        </p:spPr>
        <p:txBody>
          <a:bodyPr wrap="none" lIns="0" tIns="0" rIns="0" bIns="0" rtlCol="0" anchor="t"/>
          <a:lstStyle/>
          <a:p>
            <a:pPr algn="l" indent="0" marL="0">
              <a:lnSpc>
                <a:spcPts val="3400"/>
              </a:lnSpc>
              <a:buNone/>
            </a:pPr>
            <a:r>
              <a:rPr lang="en-US" sz="2700" dirty="0">
                <a:solidFill>
                  <a:srgbClr val="FFFFFF"/>
                </a:solidFill>
                <a:latin typeface="Nunito Semi Bold" pitchFamily="34" charset="0"/>
                <a:ea typeface="Nunito Semi Bold" pitchFamily="34" charset="-122"/>
                <a:cs typeface="Nunito Semi Bold" pitchFamily="34" charset="-120"/>
              </a:rPr>
              <a:t>Impact of Product Knowledge on Sales Performance</a:t>
            </a:r>
            <a:endParaRPr lang="en-US" sz="2700" dirty="0"/>
          </a:p>
        </p:txBody>
      </p:sp>
      <p:pic>
        <p:nvPicPr>
          <p:cNvPr id="3" name="Image 0" descr="preencoded.png">    </p:cNvPr>
          <p:cNvPicPr>
            <a:picLocks noChangeAspect="1"/>
          </p:cNvPicPr>
          <p:nvPr/>
        </p:nvPicPr>
        <p:blipFill>
          <a:blip r:embed="rId1"/>
          <a:stretch>
            <a:fillRect/>
          </a:stretch>
        </p:blipFill>
        <p:spPr>
          <a:xfrm>
            <a:off x="519113" y="1140500"/>
            <a:ext cx="13592175" cy="7611547"/>
          </a:xfrm>
          <a:prstGeom prst="rect">
            <a:avLst/>
          </a:prstGeom>
        </p:spPr>
      </p:pic>
      <p:sp>
        <p:nvSpPr>
          <p:cNvPr id="4" name="Text 1"/>
          <p:cNvSpPr/>
          <p:nvPr/>
        </p:nvSpPr>
        <p:spPr>
          <a:xfrm>
            <a:off x="519113" y="8918853"/>
            <a:ext cx="13592175" cy="474583"/>
          </a:xfrm>
          <a:prstGeom prst="rect">
            <a:avLst/>
          </a:prstGeom>
          <a:noFill/>
          <a:ln/>
        </p:spPr>
        <p:txBody>
          <a:bodyPr wrap="square" lIns="0" tIns="0" rIns="0" bIns="0" rtlCol="0" anchor="t"/>
          <a:lstStyle/>
          <a:p>
            <a:pPr algn="l" indent="0" marL="0">
              <a:lnSpc>
                <a:spcPts val="1850"/>
              </a:lnSpc>
              <a:buNone/>
            </a:pPr>
            <a:r>
              <a:rPr lang="en-US" sz="1150" dirty="0">
                <a:solidFill>
                  <a:srgbClr val="FFFFFF"/>
                </a:solidFill>
                <a:latin typeface="PT Sans" pitchFamily="34" charset="0"/>
                <a:ea typeface="PT Sans" pitchFamily="34" charset="-122"/>
                <a:cs typeface="PT Sans" pitchFamily="34" charset="-120"/>
              </a:rPr>
              <a:t>Salespeople who possess increased product knowledge outperform those who do not. Sales representatives who have little concept or no answer to inquiries close at a rate of 14%. In contrast, salespeople who answered inquiries correctly closed around 19%. Those with a complete understanding of inquiries about their product closed 23% of the time.</a:t>
            </a:r>
            <a:endParaRPr lang="en-US" sz="11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857262"/>
          </a:xfrm>
          <a:prstGeom prst="rect">
            <a:avLst/>
          </a:prstGeom>
        </p:spPr>
      </p:pic>
      <p:sp>
        <p:nvSpPr>
          <p:cNvPr id="3" name="Text 0"/>
          <p:cNvSpPr/>
          <p:nvPr/>
        </p:nvSpPr>
        <p:spPr>
          <a:xfrm>
            <a:off x="799981" y="3485793"/>
            <a:ext cx="6861334" cy="672227"/>
          </a:xfrm>
          <a:prstGeom prst="rect">
            <a:avLst/>
          </a:prstGeom>
          <a:noFill/>
          <a:ln/>
        </p:spPr>
        <p:txBody>
          <a:bodyPr wrap="none" lIns="0" tIns="0" rIns="0" bIns="0" rtlCol="0" anchor="t"/>
          <a:lstStyle/>
          <a:p>
            <a:pPr algn="l" indent="0" marL="0">
              <a:lnSpc>
                <a:spcPts val="5250"/>
              </a:lnSpc>
              <a:buNone/>
            </a:pPr>
            <a:r>
              <a:rPr lang="en-US" sz="4200" dirty="0">
                <a:solidFill>
                  <a:srgbClr val="FFFFFF"/>
                </a:solidFill>
                <a:latin typeface="Nunito Semi Bold" pitchFamily="34" charset="0"/>
                <a:ea typeface="Nunito Semi Bold" pitchFamily="34" charset="-122"/>
                <a:cs typeface="Nunito Semi Bold" pitchFamily="34" charset="-120"/>
              </a:rPr>
              <a:t>Effective Training Strategies</a:t>
            </a:r>
            <a:endParaRPr lang="en-US" sz="4200" dirty="0"/>
          </a:p>
        </p:txBody>
      </p:sp>
      <p:pic>
        <p:nvPicPr>
          <p:cNvPr id="4" name="Image 1" descr="preencoded.png">    </p:cNvPr>
          <p:cNvPicPr>
            <a:picLocks noChangeAspect="1"/>
          </p:cNvPicPr>
          <p:nvPr/>
        </p:nvPicPr>
        <p:blipFill>
          <a:blip r:embed="rId2"/>
          <a:stretch>
            <a:fillRect/>
          </a:stretch>
        </p:blipFill>
        <p:spPr>
          <a:xfrm>
            <a:off x="799981" y="4500801"/>
            <a:ext cx="571381" cy="571381"/>
          </a:xfrm>
          <a:prstGeom prst="rect">
            <a:avLst/>
          </a:prstGeom>
        </p:spPr>
      </p:pic>
      <p:sp>
        <p:nvSpPr>
          <p:cNvPr id="5" name="Text 1"/>
          <p:cNvSpPr/>
          <p:nvPr/>
        </p:nvSpPr>
        <p:spPr>
          <a:xfrm>
            <a:off x="799981" y="5300663"/>
            <a:ext cx="2689146" cy="336113"/>
          </a:xfrm>
          <a:prstGeom prst="rect">
            <a:avLst/>
          </a:prstGeom>
          <a:noFill/>
          <a:ln/>
        </p:spPr>
        <p:txBody>
          <a:bodyPr wrap="none" lIns="0" tIns="0" rIns="0" bIns="0" rtlCol="0" anchor="t"/>
          <a:lstStyle/>
          <a:p>
            <a:pPr algn="l" indent="0" marL="0">
              <a:lnSpc>
                <a:spcPts val="2600"/>
              </a:lnSpc>
              <a:buNone/>
            </a:pPr>
            <a:r>
              <a:rPr lang="en-US" sz="2100" dirty="0">
                <a:solidFill>
                  <a:srgbClr val="FFFFFF"/>
                </a:solidFill>
                <a:latin typeface="Nunito Semi Bold" pitchFamily="34" charset="0"/>
                <a:ea typeface="Nunito Semi Bold" pitchFamily="34" charset="-122"/>
                <a:cs typeface="Nunito Semi Bold" pitchFamily="34" charset="-120"/>
              </a:rPr>
              <a:t>Regular Updates</a:t>
            </a:r>
            <a:endParaRPr lang="en-US" sz="2100" dirty="0"/>
          </a:p>
        </p:txBody>
      </p:sp>
      <p:sp>
        <p:nvSpPr>
          <p:cNvPr id="6" name="Text 2"/>
          <p:cNvSpPr/>
          <p:nvPr/>
        </p:nvSpPr>
        <p:spPr>
          <a:xfrm>
            <a:off x="799981" y="5773817"/>
            <a:ext cx="4114919" cy="1463040"/>
          </a:xfrm>
          <a:prstGeom prst="rect">
            <a:avLst/>
          </a:prstGeom>
          <a:noFill/>
          <a:ln/>
        </p:spPr>
        <p:txBody>
          <a:bodyPr wrap="square" lIns="0" tIns="0" rIns="0" bIns="0" rtlCol="0" anchor="t"/>
          <a:lstStyle/>
          <a:p>
            <a:pPr algn="l" indent="0" marL="0">
              <a:lnSpc>
                <a:spcPts val="2850"/>
              </a:lnSpc>
              <a:buNone/>
            </a:pPr>
            <a:r>
              <a:rPr lang="en-US" sz="1750" dirty="0">
                <a:solidFill>
                  <a:srgbClr val="FFFFFF"/>
                </a:solidFill>
                <a:latin typeface="PT Sans" pitchFamily="34" charset="0"/>
                <a:ea typeface="PT Sans" pitchFamily="34" charset="-122"/>
                <a:cs typeface="PT Sans" pitchFamily="34" charset="-120"/>
              </a:rPr>
              <a:t>Monthly updates, weekly discussions, or quarterly training meetings that have new information and motivational content are suggested.</a:t>
            </a:r>
            <a:endParaRPr lang="en-US" sz="1750" dirty="0"/>
          </a:p>
        </p:txBody>
      </p:sp>
      <p:pic>
        <p:nvPicPr>
          <p:cNvPr id="7" name="Image 2" descr="preencoded.png">    </p:cNvPr>
          <p:cNvPicPr>
            <a:picLocks noChangeAspect="1"/>
          </p:cNvPicPr>
          <p:nvPr/>
        </p:nvPicPr>
        <p:blipFill>
          <a:blip r:embed="rId3"/>
          <a:stretch>
            <a:fillRect/>
          </a:stretch>
        </p:blipFill>
        <p:spPr>
          <a:xfrm>
            <a:off x="5257681" y="4500801"/>
            <a:ext cx="571381" cy="571381"/>
          </a:xfrm>
          <a:prstGeom prst="rect">
            <a:avLst/>
          </a:prstGeom>
        </p:spPr>
      </p:pic>
      <p:sp>
        <p:nvSpPr>
          <p:cNvPr id="8" name="Text 3"/>
          <p:cNvSpPr/>
          <p:nvPr/>
        </p:nvSpPr>
        <p:spPr>
          <a:xfrm>
            <a:off x="5257681" y="5300663"/>
            <a:ext cx="2689146" cy="336113"/>
          </a:xfrm>
          <a:prstGeom prst="rect">
            <a:avLst/>
          </a:prstGeom>
          <a:noFill/>
          <a:ln/>
        </p:spPr>
        <p:txBody>
          <a:bodyPr wrap="none" lIns="0" tIns="0" rIns="0" bIns="0" rtlCol="0" anchor="t"/>
          <a:lstStyle/>
          <a:p>
            <a:pPr algn="l" indent="0" marL="0">
              <a:lnSpc>
                <a:spcPts val="2600"/>
              </a:lnSpc>
              <a:buNone/>
            </a:pPr>
            <a:r>
              <a:rPr lang="en-US" sz="2100" dirty="0">
                <a:solidFill>
                  <a:srgbClr val="FFFFFF"/>
                </a:solidFill>
                <a:latin typeface="Nunito Semi Bold" pitchFamily="34" charset="0"/>
                <a:ea typeface="Nunito Semi Bold" pitchFamily="34" charset="-122"/>
                <a:cs typeface="Nunito Semi Bold" pitchFamily="34" charset="-120"/>
              </a:rPr>
              <a:t>Role Play</a:t>
            </a:r>
            <a:endParaRPr lang="en-US" sz="2100" dirty="0"/>
          </a:p>
        </p:txBody>
      </p:sp>
      <p:sp>
        <p:nvSpPr>
          <p:cNvPr id="9" name="Text 4"/>
          <p:cNvSpPr/>
          <p:nvPr/>
        </p:nvSpPr>
        <p:spPr>
          <a:xfrm>
            <a:off x="5257681" y="5773817"/>
            <a:ext cx="4114919" cy="1828800"/>
          </a:xfrm>
          <a:prstGeom prst="rect">
            <a:avLst/>
          </a:prstGeom>
          <a:noFill/>
          <a:ln/>
        </p:spPr>
        <p:txBody>
          <a:bodyPr wrap="square" lIns="0" tIns="0" rIns="0" bIns="0" rtlCol="0" anchor="t"/>
          <a:lstStyle/>
          <a:p>
            <a:pPr algn="l" indent="0" marL="0">
              <a:lnSpc>
                <a:spcPts val="2850"/>
              </a:lnSpc>
              <a:buNone/>
            </a:pPr>
            <a:r>
              <a:rPr lang="en-US" sz="1750" dirty="0">
                <a:solidFill>
                  <a:srgbClr val="FFFFFF"/>
                </a:solidFill>
                <a:latin typeface="PT Sans" pitchFamily="34" charset="0"/>
                <a:ea typeface="PT Sans" pitchFamily="34" charset="-122"/>
                <a:cs typeface="PT Sans" pitchFamily="34" charset="-120"/>
              </a:rPr>
              <a:t>Perform short role plays in the classroom where a sales representative works through a possible sale with another sales representative acting like the typical customer.</a:t>
            </a:r>
            <a:endParaRPr lang="en-US" sz="1750" dirty="0"/>
          </a:p>
        </p:txBody>
      </p:sp>
      <p:pic>
        <p:nvPicPr>
          <p:cNvPr id="10" name="Image 3" descr="preencoded.png">    </p:cNvPr>
          <p:cNvPicPr>
            <a:picLocks noChangeAspect="1"/>
          </p:cNvPicPr>
          <p:nvPr/>
        </p:nvPicPr>
        <p:blipFill>
          <a:blip r:embed="rId4"/>
          <a:stretch>
            <a:fillRect/>
          </a:stretch>
        </p:blipFill>
        <p:spPr>
          <a:xfrm>
            <a:off x="9715381" y="4500801"/>
            <a:ext cx="571381" cy="571381"/>
          </a:xfrm>
          <a:prstGeom prst="rect">
            <a:avLst/>
          </a:prstGeom>
        </p:spPr>
      </p:pic>
      <p:sp>
        <p:nvSpPr>
          <p:cNvPr id="11" name="Text 5"/>
          <p:cNvSpPr/>
          <p:nvPr/>
        </p:nvSpPr>
        <p:spPr>
          <a:xfrm>
            <a:off x="9715381" y="5300663"/>
            <a:ext cx="2689146" cy="336113"/>
          </a:xfrm>
          <a:prstGeom prst="rect">
            <a:avLst/>
          </a:prstGeom>
          <a:noFill/>
          <a:ln/>
        </p:spPr>
        <p:txBody>
          <a:bodyPr wrap="none" lIns="0" tIns="0" rIns="0" bIns="0" rtlCol="0" anchor="t"/>
          <a:lstStyle/>
          <a:p>
            <a:pPr algn="l" indent="0" marL="0">
              <a:lnSpc>
                <a:spcPts val="2600"/>
              </a:lnSpc>
              <a:buNone/>
            </a:pPr>
            <a:r>
              <a:rPr lang="en-US" sz="2100" dirty="0">
                <a:solidFill>
                  <a:srgbClr val="FFFFFF"/>
                </a:solidFill>
                <a:latin typeface="Nunito Semi Bold" pitchFamily="34" charset="0"/>
                <a:ea typeface="Nunito Semi Bold" pitchFamily="34" charset="-122"/>
                <a:cs typeface="Nunito Semi Bold" pitchFamily="34" charset="-120"/>
              </a:rPr>
              <a:t>Video Training</a:t>
            </a:r>
            <a:endParaRPr lang="en-US" sz="2100" dirty="0"/>
          </a:p>
        </p:txBody>
      </p:sp>
      <p:sp>
        <p:nvSpPr>
          <p:cNvPr id="12" name="Text 6"/>
          <p:cNvSpPr/>
          <p:nvPr/>
        </p:nvSpPr>
        <p:spPr>
          <a:xfrm>
            <a:off x="9715381" y="5773817"/>
            <a:ext cx="4115038" cy="1828800"/>
          </a:xfrm>
          <a:prstGeom prst="rect">
            <a:avLst/>
          </a:prstGeom>
          <a:noFill/>
          <a:ln/>
        </p:spPr>
        <p:txBody>
          <a:bodyPr wrap="square" lIns="0" tIns="0" rIns="0" bIns="0" rtlCol="0" anchor="t"/>
          <a:lstStyle/>
          <a:p>
            <a:pPr algn="l" indent="0" marL="0">
              <a:lnSpc>
                <a:spcPts val="2850"/>
              </a:lnSpc>
              <a:buNone/>
            </a:pPr>
            <a:r>
              <a:rPr lang="en-US" sz="1750" dirty="0">
                <a:solidFill>
                  <a:srgbClr val="FFFFFF"/>
                </a:solidFill>
                <a:latin typeface="PT Sans" pitchFamily="34" charset="0"/>
                <a:ea typeface="PT Sans" pitchFamily="34" charset="-122"/>
                <a:cs typeface="PT Sans" pitchFamily="34" charset="-120"/>
              </a:rPr>
              <a:t>Develop short videos that show correct responses to inquiries or customer service problems. These can complement informational manuals or work alone for retraining sessions.</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2025-03-21T16:16:26Z</dcterms:created>
  <dcterms:modified xsi:type="dcterms:W3CDTF">2025-03-21T16:16:26Z</dcterms:modified>
</cp:coreProperties>
</file>