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257" r:id="rId2"/>
    <p:sldId id="258" r:id="rId3"/>
    <p:sldId id="261" r:id="rId4"/>
    <p:sldId id="259" r:id="rId5"/>
    <p:sldId id="326" r:id="rId6"/>
    <p:sldId id="262" r:id="rId7"/>
    <p:sldId id="306" r:id="rId8"/>
    <p:sldId id="314" r:id="rId9"/>
    <p:sldId id="307" r:id="rId10"/>
    <p:sldId id="308" r:id="rId11"/>
    <p:sldId id="309" r:id="rId12"/>
    <p:sldId id="310" r:id="rId13"/>
    <p:sldId id="311" r:id="rId14"/>
    <p:sldId id="312" r:id="rId15"/>
    <p:sldId id="264" r:id="rId16"/>
    <p:sldId id="269" r:id="rId17"/>
    <p:sldId id="265" r:id="rId18"/>
    <p:sldId id="327" r:id="rId19"/>
    <p:sldId id="266" r:id="rId20"/>
    <p:sldId id="315" r:id="rId21"/>
    <p:sldId id="316" r:id="rId22"/>
    <p:sldId id="267" r:id="rId23"/>
    <p:sldId id="268" r:id="rId24"/>
    <p:sldId id="260" r:id="rId25"/>
    <p:sldId id="313" r:id="rId26"/>
    <p:sldId id="270" r:id="rId27"/>
    <p:sldId id="271" r:id="rId28"/>
    <p:sldId id="272" r:id="rId29"/>
    <p:sldId id="276" r:id="rId30"/>
    <p:sldId id="277" r:id="rId31"/>
    <p:sldId id="273" r:id="rId32"/>
    <p:sldId id="274" r:id="rId33"/>
    <p:sldId id="324" r:id="rId34"/>
    <p:sldId id="278" r:id="rId35"/>
    <p:sldId id="275" r:id="rId36"/>
    <p:sldId id="279" r:id="rId37"/>
    <p:sldId id="321" r:id="rId38"/>
    <p:sldId id="322" r:id="rId39"/>
    <p:sldId id="323" r:id="rId40"/>
    <p:sldId id="284" r:id="rId41"/>
    <p:sldId id="285" r:id="rId42"/>
    <p:sldId id="286" r:id="rId43"/>
    <p:sldId id="287" r:id="rId44"/>
    <p:sldId id="288" r:id="rId45"/>
    <p:sldId id="289" r:id="rId46"/>
    <p:sldId id="280" r:id="rId47"/>
    <p:sldId id="281" r:id="rId48"/>
    <p:sldId id="290" r:id="rId49"/>
    <p:sldId id="282" r:id="rId50"/>
    <p:sldId id="297" r:id="rId51"/>
    <p:sldId id="283" r:id="rId52"/>
    <p:sldId id="291" r:id="rId53"/>
    <p:sldId id="292" r:id="rId54"/>
    <p:sldId id="293" r:id="rId55"/>
    <p:sldId id="294" r:id="rId56"/>
    <p:sldId id="295" r:id="rId57"/>
    <p:sldId id="296" r:id="rId58"/>
    <p:sldId id="299" r:id="rId59"/>
    <p:sldId id="298" r:id="rId60"/>
    <p:sldId id="300" r:id="rId61"/>
    <p:sldId id="301" r:id="rId62"/>
    <p:sldId id="302" r:id="rId63"/>
    <p:sldId id="325" r:id="rId64"/>
    <p:sldId id="303" r:id="rId65"/>
    <p:sldId id="304" r:id="rId66"/>
    <p:sldId id="305" r:id="rId6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3CF"/>
    <a:srgbClr val="FFFFFF"/>
    <a:srgbClr val="1B10B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54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A7A21-FAFC-416B-9BFF-99E78843EB00}" type="datetimeFigureOut">
              <a:rPr lang="fr-FR" smtClean="0"/>
              <a:pPr/>
              <a:t>15/02/2020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CEF76-CD96-4BD9-A0F3-6F92DD8DEC1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DC796C5-720D-4ADE-910F-296020B851A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C796C5-720D-4ADE-910F-296020B851A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DC796C5-720D-4ADE-910F-296020B851A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CA0E457-542A-42CF-A57D-15D742F40CB6}" type="datetimeFigureOut">
              <a:rPr lang="fr-FR" smtClean="0"/>
              <a:pPr/>
              <a:t>15/02/2020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DC796C5-720D-4ADE-910F-296020B851A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A0E457-542A-42CF-A57D-15D742F40CB6}" type="datetimeFigureOut">
              <a:rPr lang="fr-FR" smtClean="0"/>
              <a:pPr/>
              <a:t>15/02/2020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DC796C5-720D-4ADE-910F-296020B851A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svtlyceedevienne.files.wordpress.com/2014/03/action-aspirine-disparition-manifestation.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file:///\\upload.wikimedia.org\wikipedia\commons\9\95\Ibuprofen-Enantiomere_Strukturformeln.png" TargetMode="External"/><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fr-BE" sz="6600" smtClean="0"/>
              <a:t>Immunologie générale</a:t>
            </a:r>
          </a:p>
        </p:txBody>
      </p:sp>
      <p:sp>
        <p:nvSpPr>
          <p:cNvPr id="2051" name="Rectangle 4"/>
          <p:cNvSpPr>
            <a:spLocks noGrp="1" noChangeArrowheads="1"/>
          </p:cNvSpPr>
          <p:nvPr>
            <p:ph type="subTitle" idx="1"/>
          </p:nvPr>
        </p:nvSpPr>
        <p:spPr>
          <a:xfrm>
            <a:off x="1295400" y="4343400"/>
            <a:ext cx="6400800" cy="838200"/>
          </a:xfrm>
        </p:spPr>
        <p:txBody>
          <a:bodyPr/>
          <a:lstStyle/>
          <a:p>
            <a:pPr eaLnBrk="1" hangingPunct="1"/>
            <a:r>
              <a:rPr lang="fr-BE" smtClean="0"/>
              <a:t>Dr GHALEM Meriem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52488" y="871558"/>
            <a:ext cx="7439025"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71538" y="876321"/>
            <a:ext cx="7400925" cy="555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66775" y="733425"/>
            <a:ext cx="7410450" cy="5391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66775" y="795359"/>
            <a:ext cx="7410450" cy="570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842963" y="828696"/>
            <a:ext cx="7458075" cy="560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785794"/>
            <a:ext cx="7143800" cy="3970318"/>
          </a:xfrm>
          <a:prstGeom prst="rect">
            <a:avLst/>
          </a:prstGeom>
        </p:spPr>
        <p:txBody>
          <a:bodyPr wrap="square">
            <a:spAutoFit/>
          </a:bodyPr>
          <a:lstStyle/>
          <a:p>
            <a:pPr algn="ctr">
              <a:lnSpc>
                <a:spcPct val="150000"/>
              </a:lnSpc>
            </a:pPr>
            <a:r>
              <a:rPr lang="fr-FR" sz="2800" dirty="0" smtClean="0">
                <a:solidFill>
                  <a:srgbClr val="FF0000"/>
                </a:solidFill>
                <a:latin typeface="Times New Roman" pitchFamily="18" charset="0"/>
                <a:cs typeface="Times New Roman" pitchFamily="18" charset="0"/>
              </a:rPr>
              <a:t>La réponse innée ou non spécifique</a:t>
            </a:r>
          </a:p>
          <a:p>
            <a:pPr algn="just">
              <a:lnSpc>
                <a:spcPct val="150000"/>
              </a:lnSpc>
            </a:pPr>
            <a:r>
              <a:rPr lang="fr-FR" sz="2800" dirty="0" smtClean="0">
                <a:latin typeface="Times New Roman" pitchFamily="18" charset="0"/>
                <a:cs typeface="Times New Roman" pitchFamily="18" charset="0"/>
              </a:rPr>
              <a:t>La réponse non spécifique, qui constitue l'immunité innée, agit en ne tenant pas compte du type de maladie qu'elle combat. Elle constitue la première ligne de défense face à une infection.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3"/>
          <p:cNvSpPr>
            <a:spLocks noChangeArrowheads="1"/>
          </p:cNvSpPr>
          <p:nvPr/>
        </p:nvSpPr>
        <p:spPr bwMode="auto">
          <a:xfrm>
            <a:off x="1482725" y="6213475"/>
            <a:ext cx="3732213" cy="434975"/>
          </a:xfrm>
          <a:prstGeom prst="roundRect">
            <a:avLst>
              <a:gd name="adj" fmla="val 16667"/>
            </a:avLst>
          </a:prstGeom>
          <a:solidFill>
            <a:srgbClr val="FFFFFF"/>
          </a:solidFill>
          <a:ln w="9525">
            <a:solidFill>
              <a:srgbClr val="000000"/>
            </a:solidFill>
            <a:round/>
            <a:headEnd/>
            <a:tailEnd/>
          </a:ln>
        </p:spPr>
        <p:txBody>
          <a:bodyPr/>
          <a:lstStyle/>
          <a:p>
            <a:pPr>
              <a:spcAft>
                <a:spcPts val="1000"/>
              </a:spcAft>
            </a:pPr>
            <a:r>
              <a:rPr lang="fr-FR" sz="1600">
                <a:latin typeface="Calibri" pitchFamily="34" charset="0"/>
              </a:rPr>
              <a:t>Les étapes de la réaction inflammatoire</a:t>
            </a:r>
            <a:endParaRPr lang="fr-FR" sz="2400">
              <a:latin typeface="Calibri" pitchFamily="34" charset="0"/>
            </a:endParaRPr>
          </a:p>
        </p:txBody>
      </p:sp>
      <p:sp>
        <p:nvSpPr>
          <p:cNvPr id="2051" name="AutoShape 4"/>
          <p:cNvSpPr>
            <a:spLocks noChangeArrowheads="1"/>
          </p:cNvSpPr>
          <p:nvPr/>
        </p:nvSpPr>
        <p:spPr bwMode="auto">
          <a:xfrm>
            <a:off x="676275" y="3887788"/>
            <a:ext cx="7470775" cy="1270000"/>
          </a:xfrm>
          <a:prstGeom prst="roundRect">
            <a:avLst>
              <a:gd name="adj" fmla="val 16667"/>
            </a:avLst>
          </a:prstGeom>
          <a:gradFill rotWithShape="0">
            <a:gsLst>
              <a:gs pos="0">
                <a:srgbClr val="F2DBDB"/>
              </a:gs>
              <a:gs pos="100000">
                <a:srgbClr val="FCF8F8"/>
              </a:gs>
            </a:gsLst>
            <a:lin ang="5400000" scaled="1"/>
          </a:gradFill>
          <a:ln w="9525">
            <a:noFill/>
            <a:round/>
            <a:headEnd/>
            <a:tailEnd/>
          </a:ln>
        </p:spPr>
        <p:txBody>
          <a:bodyPr/>
          <a:lstStyle/>
          <a:p>
            <a:endParaRPr lang="fr-FR" sz="1800">
              <a:latin typeface="Calibri" pitchFamily="34" charset="0"/>
            </a:endParaRPr>
          </a:p>
        </p:txBody>
      </p:sp>
      <p:sp>
        <p:nvSpPr>
          <p:cNvPr id="2052" name="Freeform 5"/>
          <p:cNvSpPr>
            <a:spLocks/>
          </p:cNvSpPr>
          <p:nvPr/>
        </p:nvSpPr>
        <p:spPr bwMode="auto">
          <a:xfrm>
            <a:off x="2900363" y="4702175"/>
            <a:ext cx="611187" cy="158750"/>
          </a:xfrm>
          <a:custGeom>
            <a:avLst/>
            <a:gdLst>
              <a:gd name="T0" fmla="*/ 0 w 964"/>
              <a:gd name="T1" fmla="*/ 0 h 231"/>
              <a:gd name="T2" fmla="*/ 2147483647 w 964"/>
              <a:gd name="T3" fmla="*/ 2147483647 h 231"/>
              <a:gd name="T4" fmla="*/ 2147483647 w 964"/>
              <a:gd name="T5" fmla="*/ 2147483647 h 231"/>
              <a:gd name="T6" fmla="*/ 0 60000 65536"/>
              <a:gd name="T7" fmla="*/ 0 60000 65536"/>
              <a:gd name="T8" fmla="*/ 0 60000 65536"/>
              <a:gd name="T9" fmla="*/ 0 w 964"/>
              <a:gd name="T10" fmla="*/ 0 h 231"/>
              <a:gd name="T11" fmla="*/ 964 w 964"/>
              <a:gd name="T12" fmla="*/ 231 h 231"/>
            </a:gdLst>
            <a:ahLst/>
            <a:cxnLst>
              <a:cxn ang="T6">
                <a:pos x="T0" y="T1"/>
              </a:cxn>
              <a:cxn ang="T7">
                <a:pos x="T2" y="T3"/>
              </a:cxn>
              <a:cxn ang="T8">
                <a:pos x="T4" y="T5"/>
              </a:cxn>
            </a:cxnLst>
            <a:rect l="T9" t="T10" r="T11" b="T12"/>
            <a:pathLst>
              <a:path w="964" h="231">
                <a:moveTo>
                  <a:pt x="0" y="0"/>
                </a:moveTo>
                <a:cubicBezTo>
                  <a:pt x="97" y="37"/>
                  <a:pt x="422" y="219"/>
                  <a:pt x="583" y="225"/>
                </a:cubicBezTo>
                <a:cubicBezTo>
                  <a:pt x="744" y="231"/>
                  <a:pt x="885" y="74"/>
                  <a:pt x="964" y="34"/>
                </a:cubicBezTo>
              </a:path>
            </a:pathLst>
          </a:custGeom>
          <a:noFill/>
          <a:ln w="19050">
            <a:solidFill>
              <a:srgbClr val="1F497D"/>
            </a:solidFill>
            <a:round/>
            <a:headEnd/>
            <a:tailEnd type="triangle" w="med" len="med"/>
          </a:ln>
        </p:spPr>
        <p:txBody>
          <a:bodyPr/>
          <a:lstStyle/>
          <a:p>
            <a:endParaRPr lang="fr-FR" sz="1800">
              <a:latin typeface="Calibri" pitchFamily="34" charset="0"/>
            </a:endParaRPr>
          </a:p>
        </p:txBody>
      </p:sp>
      <p:sp>
        <p:nvSpPr>
          <p:cNvPr id="2053" name="Freeform 6"/>
          <p:cNvSpPr>
            <a:spLocks/>
          </p:cNvSpPr>
          <p:nvPr/>
        </p:nvSpPr>
        <p:spPr bwMode="auto">
          <a:xfrm flipV="1">
            <a:off x="4359275" y="4303713"/>
            <a:ext cx="612775" cy="112712"/>
          </a:xfrm>
          <a:custGeom>
            <a:avLst/>
            <a:gdLst>
              <a:gd name="T0" fmla="*/ 0 w 964"/>
              <a:gd name="T1" fmla="*/ 0 h 231"/>
              <a:gd name="T2" fmla="*/ 2147483647 w 964"/>
              <a:gd name="T3" fmla="*/ 2147483647 h 231"/>
              <a:gd name="T4" fmla="*/ 2147483647 w 964"/>
              <a:gd name="T5" fmla="*/ 2147483647 h 231"/>
              <a:gd name="T6" fmla="*/ 0 60000 65536"/>
              <a:gd name="T7" fmla="*/ 0 60000 65536"/>
              <a:gd name="T8" fmla="*/ 0 60000 65536"/>
              <a:gd name="T9" fmla="*/ 0 w 964"/>
              <a:gd name="T10" fmla="*/ 0 h 231"/>
              <a:gd name="T11" fmla="*/ 964 w 964"/>
              <a:gd name="T12" fmla="*/ 231 h 231"/>
            </a:gdLst>
            <a:ahLst/>
            <a:cxnLst>
              <a:cxn ang="T6">
                <a:pos x="T0" y="T1"/>
              </a:cxn>
              <a:cxn ang="T7">
                <a:pos x="T2" y="T3"/>
              </a:cxn>
              <a:cxn ang="T8">
                <a:pos x="T4" y="T5"/>
              </a:cxn>
            </a:cxnLst>
            <a:rect l="T9" t="T10" r="T11" b="T12"/>
            <a:pathLst>
              <a:path w="964" h="231">
                <a:moveTo>
                  <a:pt x="0" y="0"/>
                </a:moveTo>
                <a:cubicBezTo>
                  <a:pt x="97" y="37"/>
                  <a:pt x="422" y="219"/>
                  <a:pt x="583" y="225"/>
                </a:cubicBezTo>
                <a:cubicBezTo>
                  <a:pt x="744" y="231"/>
                  <a:pt x="885" y="74"/>
                  <a:pt x="964" y="34"/>
                </a:cubicBezTo>
              </a:path>
            </a:pathLst>
          </a:custGeom>
          <a:noFill/>
          <a:ln w="19050">
            <a:solidFill>
              <a:srgbClr val="1F497D"/>
            </a:solidFill>
            <a:round/>
            <a:headEnd/>
            <a:tailEnd type="triangle" w="med" len="med"/>
          </a:ln>
        </p:spPr>
        <p:txBody>
          <a:bodyPr/>
          <a:lstStyle/>
          <a:p>
            <a:endParaRPr lang="fr-FR" sz="1800">
              <a:latin typeface="Calibri" pitchFamily="34" charset="0"/>
            </a:endParaRPr>
          </a:p>
        </p:txBody>
      </p:sp>
      <p:sp>
        <p:nvSpPr>
          <p:cNvPr id="2054" name="Freeform 7"/>
          <p:cNvSpPr>
            <a:spLocks/>
          </p:cNvSpPr>
          <p:nvPr/>
        </p:nvSpPr>
        <p:spPr bwMode="auto">
          <a:xfrm rot="-1817502">
            <a:off x="5480050" y="4413250"/>
            <a:ext cx="612775" cy="158750"/>
          </a:xfrm>
          <a:custGeom>
            <a:avLst/>
            <a:gdLst>
              <a:gd name="T0" fmla="*/ 0 w 964"/>
              <a:gd name="T1" fmla="*/ 0 h 231"/>
              <a:gd name="T2" fmla="*/ 2147483647 w 964"/>
              <a:gd name="T3" fmla="*/ 2147483647 h 231"/>
              <a:gd name="T4" fmla="*/ 2147483647 w 964"/>
              <a:gd name="T5" fmla="*/ 2147483647 h 231"/>
              <a:gd name="T6" fmla="*/ 0 60000 65536"/>
              <a:gd name="T7" fmla="*/ 0 60000 65536"/>
              <a:gd name="T8" fmla="*/ 0 60000 65536"/>
              <a:gd name="T9" fmla="*/ 0 w 964"/>
              <a:gd name="T10" fmla="*/ 0 h 231"/>
              <a:gd name="T11" fmla="*/ 964 w 964"/>
              <a:gd name="T12" fmla="*/ 231 h 231"/>
            </a:gdLst>
            <a:ahLst/>
            <a:cxnLst>
              <a:cxn ang="T6">
                <a:pos x="T0" y="T1"/>
              </a:cxn>
              <a:cxn ang="T7">
                <a:pos x="T2" y="T3"/>
              </a:cxn>
              <a:cxn ang="T8">
                <a:pos x="T4" y="T5"/>
              </a:cxn>
            </a:cxnLst>
            <a:rect l="T9" t="T10" r="T11" b="T12"/>
            <a:pathLst>
              <a:path w="964" h="231">
                <a:moveTo>
                  <a:pt x="0" y="0"/>
                </a:moveTo>
                <a:cubicBezTo>
                  <a:pt x="97" y="37"/>
                  <a:pt x="422" y="219"/>
                  <a:pt x="583" y="225"/>
                </a:cubicBezTo>
                <a:cubicBezTo>
                  <a:pt x="744" y="231"/>
                  <a:pt x="885" y="74"/>
                  <a:pt x="964" y="34"/>
                </a:cubicBezTo>
              </a:path>
            </a:pathLst>
          </a:custGeom>
          <a:noFill/>
          <a:ln w="19050">
            <a:solidFill>
              <a:srgbClr val="1F497D"/>
            </a:solidFill>
            <a:round/>
            <a:headEnd/>
            <a:tailEnd type="triangle" w="med" len="med"/>
          </a:ln>
        </p:spPr>
        <p:txBody>
          <a:bodyPr/>
          <a:lstStyle/>
          <a:p>
            <a:endParaRPr lang="fr-FR" sz="1800">
              <a:latin typeface="Calibri" pitchFamily="34" charset="0"/>
            </a:endParaRPr>
          </a:p>
        </p:txBody>
      </p:sp>
      <p:grpSp>
        <p:nvGrpSpPr>
          <p:cNvPr id="2" name="Group 8"/>
          <p:cNvGrpSpPr>
            <a:grpSpLocks/>
          </p:cNvGrpSpPr>
          <p:nvPr/>
        </p:nvGrpSpPr>
        <p:grpSpPr bwMode="auto">
          <a:xfrm>
            <a:off x="3933825" y="2022475"/>
            <a:ext cx="239713" cy="357188"/>
            <a:chOff x="3571" y="2603"/>
            <a:chExt cx="512" cy="768"/>
          </a:xfrm>
        </p:grpSpPr>
        <p:sp>
          <p:nvSpPr>
            <p:cNvPr id="2177" name="Freeform 9"/>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78" name="Oval 10"/>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79" name="Oval 11"/>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80" name="Oval 12"/>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81" name="Oval 13"/>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grpSp>
        <p:nvGrpSpPr>
          <p:cNvPr id="3" name="Group 14"/>
          <p:cNvGrpSpPr>
            <a:grpSpLocks/>
          </p:cNvGrpSpPr>
          <p:nvPr/>
        </p:nvGrpSpPr>
        <p:grpSpPr bwMode="auto">
          <a:xfrm rot="4344455">
            <a:off x="4190207" y="2188368"/>
            <a:ext cx="260350" cy="328613"/>
            <a:chOff x="3571" y="2603"/>
            <a:chExt cx="512" cy="768"/>
          </a:xfrm>
        </p:grpSpPr>
        <p:sp>
          <p:nvSpPr>
            <p:cNvPr id="2172" name="Freeform 15"/>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73" name="Oval 16"/>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74" name="Oval 17"/>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75" name="Oval 18"/>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76" name="Oval 19"/>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grpSp>
        <p:nvGrpSpPr>
          <p:cNvPr id="4" name="Group 20"/>
          <p:cNvGrpSpPr>
            <a:grpSpLocks/>
          </p:cNvGrpSpPr>
          <p:nvPr/>
        </p:nvGrpSpPr>
        <p:grpSpPr bwMode="auto">
          <a:xfrm rot="-3580800">
            <a:off x="3673475" y="1693863"/>
            <a:ext cx="260350" cy="330200"/>
            <a:chOff x="3571" y="2603"/>
            <a:chExt cx="512" cy="768"/>
          </a:xfrm>
        </p:grpSpPr>
        <p:sp>
          <p:nvSpPr>
            <p:cNvPr id="2167" name="Freeform 21"/>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68" name="Oval 22"/>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69" name="Oval 23"/>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70" name="Oval 24"/>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71" name="Oval 25"/>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grpSp>
        <p:nvGrpSpPr>
          <p:cNvPr id="5" name="Group 26"/>
          <p:cNvGrpSpPr>
            <a:grpSpLocks/>
          </p:cNvGrpSpPr>
          <p:nvPr/>
        </p:nvGrpSpPr>
        <p:grpSpPr bwMode="auto">
          <a:xfrm rot="-1914699">
            <a:off x="3946525" y="1506538"/>
            <a:ext cx="241300" cy="357187"/>
            <a:chOff x="3571" y="2603"/>
            <a:chExt cx="512" cy="768"/>
          </a:xfrm>
        </p:grpSpPr>
        <p:sp>
          <p:nvSpPr>
            <p:cNvPr id="2162" name="Freeform 27"/>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63" name="Oval 28"/>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64" name="Oval 29"/>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65" name="Oval 30"/>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66" name="Oval 31"/>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grpSp>
        <p:nvGrpSpPr>
          <p:cNvPr id="6" name="Group 32"/>
          <p:cNvGrpSpPr>
            <a:grpSpLocks/>
          </p:cNvGrpSpPr>
          <p:nvPr/>
        </p:nvGrpSpPr>
        <p:grpSpPr bwMode="auto">
          <a:xfrm rot="3371227">
            <a:off x="4415632" y="1908968"/>
            <a:ext cx="260350" cy="328613"/>
            <a:chOff x="3571" y="2603"/>
            <a:chExt cx="512" cy="768"/>
          </a:xfrm>
        </p:grpSpPr>
        <p:sp>
          <p:nvSpPr>
            <p:cNvPr id="2157" name="Freeform 33"/>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58" name="Oval 34"/>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59" name="Oval 35"/>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60" name="Oval 36"/>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61" name="Oval 37"/>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grpSp>
        <p:nvGrpSpPr>
          <p:cNvPr id="7" name="Group 38"/>
          <p:cNvGrpSpPr>
            <a:grpSpLocks/>
          </p:cNvGrpSpPr>
          <p:nvPr/>
        </p:nvGrpSpPr>
        <p:grpSpPr bwMode="auto">
          <a:xfrm>
            <a:off x="4192588" y="1665288"/>
            <a:ext cx="239712" cy="357187"/>
            <a:chOff x="3571" y="2603"/>
            <a:chExt cx="512" cy="768"/>
          </a:xfrm>
        </p:grpSpPr>
        <p:sp>
          <p:nvSpPr>
            <p:cNvPr id="2152" name="Freeform 39"/>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53" name="Oval 40"/>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54" name="Oval 41"/>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55" name="Oval 42"/>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56" name="Oval 43"/>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sp>
        <p:nvSpPr>
          <p:cNvPr id="54286" name="AutoShape 44"/>
          <p:cNvSpPr>
            <a:spLocks noChangeArrowheads="1"/>
          </p:cNvSpPr>
          <p:nvPr/>
        </p:nvSpPr>
        <p:spPr bwMode="auto">
          <a:xfrm>
            <a:off x="4318000" y="777875"/>
            <a:ext cx="1039813" cy="722313"/>
          </a:xfrm>
          <a:prstGeom prst="wedgeRoundRectCallout">
            <a:avLst>
              <a:gd name="adj1" fmla="val -58792"/>
              <a:gd name="adj2" fmla="val 79690"/>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400" b="1">
                <a:latin typeface="Calibri" pitchFamily="34" charset="0"/>
              </a:rPr>
              <a:t>Agent infectieux (bactérie)</a:t>
            </a:r>
            <a:endParaRPr lang="fr-FR" sz="4000" b="1">
              <a:latin typeface="Calibri" pitchFamily="34" charset="0"/>
            </a:endParaRPr>
          </a:p>
        </p:txBody>
      </p:sp>
      <p:grpSp>
        <p:nvGrpSpPr>
          <p:cNvPr id="10" name="Group 45"/>
          <p:cNvGrpSpPr>
            <a:grpSpLocks/>
          </p:cNvGrpSpPr>
          <p:nvPr/>
        </p:nvGrpSpPr>
        <p:grpSpPr bwMode="auto">
          <a:xfrm rot="3002547">
            <a:off x="2740819" y="1613694"/>
            <a:ext cx="127000" cy="119062"/>
            <a:chOff x="9560" y="2826"/>
            <a:chExt cx="250" cy="238"/>
          </a:xfrm>
        </p:grpSpPr>
        <p:sp>
          <p:nvSpPr>
            <p:cNvPr id="2150" name="Rectangle 46"/>
            <p:cNvSpPr>
              <a:spLocks noChangeArrowheads="1"/>
            </p:cNvSpPr>
            <p:nvPr/>
          </p:nvSpPr>
          <p:spPr bwMode="auto">
            <a:xfrm>
              <a:off x="9560" y="2893"/>
              <a:ext cx="250" cy="171"/>
            </a:xfrm>
            <a:prstGeom prst="rect">
              <a:avLst/>
            </a:prstGeom>
            <a:solidFill>
              <a:srgbClr val="548DD4"/>
            </a:solidFill>
            <a:ln w="9525">
              <a:noFill/>
              <a:miter lim="800000"/>
              <a:headEnd/>
              <a:tailEnd/>
            </a:ln>
          </p:spPr>
          <p:txBody>
            <a:bodyPr/>
            <a:lstStyle/>
            <a:p>
              <a:endParaRPr lang="fr-FR" sz="1800">
                <a:latin typeface="Calibri" pitchFamily="34" charset="0"/>
              </a:endParaRPr>
            </a:p>
          </p:txBody>
        </p:sp>
        <p:sp>
          <p:nvSpPr>
            <p:cNvPr id="2151" name="Oval 47"/>
            <p:cNvSpPr>
              <a:spLocks noChangeArrowheads="1"/>
            </p:cNvSpPr>
            <p:nvPr/>
          </p:nvSpPr>
          <p:spPr bwMode="auto">
            <a:xfrm>
              <a:off x="9600" y="2826"/>
              <a:ext cx="180" cy="160"/>
            </a:xfrm>
            <a:prstGeom prst="ellipse">
              <a:avLst/>
            </a:prstGeom>
            <a:solidFill>
              <a:srgbClr val="FFFFFF"/>
            </a:solidFill>
            <a:ln w="9525">
              <a:noFill/>
              <a:round/>
              <a:headEnd/>
              <a:tailEnd/>
            </a:ln>
          </p:spPr>
          <p:txBody>
            <a:bodyPr/>
            <a:lstStyle/>
            <a:p>
              <a:endParaRPr lang="fr-FR" sz="1800">
                <a:latin typeface="Calibri" pitchFamily="34" charset="0"/>
              </a:endParaRPr>
            </a:p>
          </p:txBody>
        </p:sp>
      </p:grpSp>
      <p:grpSp>
        <p:nvGrpSpPr>
          <p:cNvPr id="11" name="Group 48"/>
          <p:cNvGrpSpPr>
            <a:grpSpLocks/>
          </p:cNvGrpSpPr>
          <p:nvPr/>
        </p:nvGrpSpPr>
        <p:grpSpPr bwMode="auto">
          <a:xfrm rot="-4490490">
            <a:off x="2791619" y="1418431"/>
            <a:ext cx="333375" cy="417513"/>
            <a:chOff x="3571" y="2603"/>
            <a:chExt cx="512" cy="768"/>
          </a:xfrm>
        </p:grpSpPr>
        <p:sp>
          <p:nvSpPr>
            <p:cNvPr id="2145" name="Freeform 49"/>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46" name="Oval 50"/>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47" name="Oval 51"/>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48" name="Oval 52"/>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49" name="Oval 53"/>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sp>
        <p:nvSpPr>
          <p:cNvPr id="54290" name="AutoShape 55"/>
          <p:cNvSpPr>
            <a:spLocks noChangeArrowheads="1"/>
          </p:cNvSpPr>
          <p:nvPr/>
        </p:nvSpPr>
        <p:spPr bwMode="auto">
          <a:xfrm>
            <a:off x="1676400" y="860425"/>
            <a:ext cx="966788" cy="434975"/>
          </a:xfrm>
          <a:prstGeom prst="wedgeRoundRectCallout">
            <a:avLst>
              <a:gd name="adj1" fmla="val 56144"/>
              <a:gd name="adj2" fmla="val 119671"/>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Récepteur PRR</a:t>
            </a:r>
            <a:endParaRPr lang="fr-FR" sz="3600" b="1">
              <a:latin typeface="Calibri" pitchFamily="34" charset="0"/>
            </a:endParaRPr>
          </a:p>
        </p:txBody>
      </p:sp>
      <p:sp>
        <p:nvSpPr>
          <p:cNvPr id="54291" name="AutoShape 56"/>
          <p:cNvSpPr>
            <a:spLocks noChangeArrowheads="1"/>
          </p:cNvSpPr>
          <p:nvPr/>
        </p:nvSpPr>
        <p:spPr bwMode="auto">
          <a:xfrm>
            <a:off x="2714625" y="598488"/>
            <a:ext cx="1357313" cy="473075"/>
          </a:xfrm>
          <a:prstGeom prst="wedgeRoundRectCallout">
            <a:avLst>
              <a:gd name="adj1" fmla="val -32051"/>
              <a:gd name="adj2" fmla="val 130745"/>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Motifs moléculaires</a:t>
            </a:r>
            <a:endParaRPr lang="fr-FR" sz="3600" b="1">
              <a:latin typeface="Calibri" pitchFamily="34" charset="0"/>
            </a:endParaRPr>
          </a:p>
        </p:txBody>
      </p:sp>
      <p:sp>
        <p:nvSpPr>
          <p:cNvPr id="54292" name="AutoShape 57"/>
          <p:cNvSpPr>
            <a:spLocks noChangeArrowheads="1"/>
          </p:cNvSpPr>
          <p:nvPr/>
        </p:nvSpPr>
        <p:spPr bwMode="auto">
          <a:xfrm>
            <a:off x="3127375" y="2482850"/>
            <a:ext cx="1516063" cy="588963"/>
          </a:xfrm>
          <a:prstGeom prst="roundRect">
            <a:avLst>
              <a:gd name="adj" fmla="val 16667"/>
            </a:avLst>
          </a:prstGeom>
          <a:solidFill>
            <a:srgbClr val="F2DBDB"/>
          </a:solidFill>
          <a:ln w="9525">
            <a:solidFill>
              <a:srgbClr val="943634"/>
            </a:solidFill>
            <a:round/>
            <a:headEnd/>
            <a:tailEnd/>
          </a:ln>
        </p:spPr>
        <p:txBody>
          <a:bodyPr/>
          <a:lstStyle/>
          <a:p>
            <a:pPr algn="ctr">
              <a:spcAft>
                <a:spcPts val="1000"/>
              </a:spcAft>
            </a:pPr>
            <a:r>
              <a:rPr lang="fr-FR" sz="1400" b="1">
                <a:latin typeface="Calibri" pitchFamily="34" charset="0"/>
              </a:rPr>
              <a:t>1. Infection, signal de danger</a:t>
            </a:r>
            <a:endParaRPr lang="fr-FR" sz="4000">
              <a:latin typeface="Calibri" pitchFamily="34" charset="0"/>
            </a:endParaRPr>
          </a:p>
        </p:txBody>
      </p:sp>
      <p:sp>
        <p:nvSpPr>
          <p:cNvPr id="54293" name="AutoShape 58"/>
          <p:cNvSpPr>
            <a:spLocks noChangeArrowheads="1"/>
          </p:cNvSpPr>
          <p:nvPr/>
        </p:nvSpPr>
        <p:spPr bwMode="auto">
          <a:xfrm>
            <a:off x="285750" y="1357313"/>
            <a:ext cx="1428750" cy="601662"/>
          </a:xfrm>
          <a:prstGeom prst="roundRect">
            <a:avLst>
              <a:gd name="adj" fmla="val 16667"/>
            </a:avLst>
          </a:prstGeom>
          <a:solidFill>
            <a:srgbClr val="F2DBDB"/>
          </a:solidFill>
          <a:ln w="9525">
            <a:solidFill>
              <a:srgbClr val="943634"/>
            </a:solidFill>
            <a:round/>
            <a:headEnd/>
            <a:tailEnd/>
          </a:ln>
        </p:spPr>
        <p:txBody>
          <a:bodyPr/>
          <a:lstStyle/>
          <a:p>
            <a:pPr algn="ctr">
              <a:spcAft>
                <a:spcPts val="1000"/>
              </a:spcAft>
            </a:pPr>
            <a:r>
              <a:rPr lang="fr-FR" sz="1200" b="1">
                <a:latin typeface="Calibri" pitchFamily="34" charset="0"/>
              </a:rPr>
              <a:t>2. Détection par les cellules sentinelles</a:t>
            </a:r>
            <a:endParaRPr lang="fr-FR" sz="3600">
              <a:latin typeface="Calibri" pitchFamily="34" charset="0"/>
            </a:endParaRPr>
          </a:p>
        </p:txBody>
      </p:sp>
      <p:sp>
        <p:nvSpPr>
          <p:cNvPr id="54294" name="AutoShape 59"/>
          <p:cNvSpPr>
            <a:spLocks noChangeArrowheads="1"/>
          </p:cNvSpPr>
          <p:nvPr/>
        </p:nvSpPr>
        <p:spPr bwMode="auto">
          <a:xfrm>
            <a:off x="285750" y="2928938"/>
            <a:ext cx="1563688" cy="642937"/>
          </a:xfrm>
          <a:prstGeom prst="roundRect">
            <a:avLst>
              <a:gd name="adj" fmla="val 16667"/>
            </a:avLst>
          </a:prstGeom>
          <a:solidFill>
            <a:srgbClr val="F2DBDB"/>
          </a:solidFill>
          <a:ln w="9525">
            <a:solidFill>
              <a:srgbClr val="943634"/>
            </a:solidFill>
            <a:round/>
            <a:headEnd/>
            <a:tailEnd/>
          </a:ln>
        </p:spPr>
        <p:txBody>
          <a:bodyPr/>
          <a:lstStyle/>
          <a:p>
            <a:pPr algn="ctr">
              <a:spcAft>
                <a:spcPts val="1000"/>
              </a:spcAft>
            </a:pPr>
            <a:r>
              <a:rPr lang="fr-FR" sz="1200" b="1">
                <a:latin typeface="Calibri" pitchFamily="34" charset="0"/>
              </a:rPr>
              <a:t>3. Libération de médiateurs  chimiques </a:t>
            </a:r>
            <a:endParaRPr lang="fr-FR" sz="3600">
              <a:latin typeface="Calibri" pitchFamily="34" charset="0"/>
            </a:endParaRPr>
          </a:p>
        </p:txBody>
      </p:sp>
      <p:sp>
        <p:nvSpPr>
          <p:cNvPr id="54295" name="Freeform 60"/>
          <p:cNvSpPr>
            <a:spLocks/>
          </p:cNvSpPr>
          <p:nvPr/>
        </p:nvSpPr>
        <p:spPr bwMode="auto">
          <a:xfrm>
            <a:off x="1514475" y="5511800"/>
            <a:ext cx="955675" cy="306388"/>
          </a:xfrm>
          <a:custGeom>
            <a:avLst/>
            <a:gdLst>
              <a:gd name="T0" fmla="*/ 0 w 1506"/>
              <a:gd name="T1" fmla="*/ 0 h 444"/>
              <a:gd name="T2" fmla="*/ 2147483647 w 1506"/>
              <a:gd name="T3" fmla="*/ 2147483647 h 444"/>
              <a:gd name="T4" fmla="*/ 2147483647 w 1506"/>
              <a:gd name="T5" fmla="*/ 2147483647 h 444"/>
              <a:gd name="T6" fmla="*/ 0 60000 65536"/>
              <a:gd name="T7" fmla="*/ 0 60000 65536"/>
              <a:gd name="T8" fmla="*/ 0 60000 65536"/>
              <a:gd name="T9" fmla="*/ 0 w 1506"/>
              <a:gd name="T10" fmla="*/ 0 h 444"/>
              <a:gd name="T11" fmla="*/ 1506 w 1506"/>
              <a:gd name="T12" fmla="*/ 444 h 444"/>
            </a:gdLst>
            <a:ahLst/>
            <a:cxnLst>
              <a:cxn ang="T6">
                <a:pos x="T0" y="T1"/>
              </a:cxn>
              <a:cxn ang="T7">
                <a:pos x="T2" y="T3"/>
              </a:cxn>
              <a:cxn ang="T8">
                <a:pos x="T4" y="T5"/>
              </a:cxn>
            </a:cxnLst>
            <a:rect l="T9" t="T10" r="T11" b="T12"/>
            <a:pathLst>
              <a:path w="1506" h="444">
                <a:moveTo>
                  <a:pt x="0" y="0"/>
                </a:moveTo>
                <a:cubicBezTo>
                  <a:pt x="66" y="199"/>
                  <a:pt x="132" y="398"/>
                  <a:pt x="383" y="421"/>
                </a:cubicBezTo>
                <a:cubicBezTo>
                  <a:pt x="634" y="444"/>
                  <a:pt x="1070" y="290"/>
                  <a:pt x="1506" y="136"/>
                </a:cubicBezTo>
              </a:path>
            </a:pathLst>
          </a:custGeom>
          <a:noFill/>
          <a:ln w="19050">
            <a:solidFill>
              <a:srgbClr val="943634"/>
            </a:solidFill>
            <a:round/>
            <a:headEnd/>
            <a:tailEnd type="triangle" w="med" len="med"/>
          </a:ln>
        </p:spPr>
        <p:txBody>
          <a:bodyPr/>
          <a:lstStyle/>
          <a:p>
            <a:endParaRPr lang="fr-FR" sz="1800">
              <a:latin typeface="Calibri" pitchFamily="34" charset="0"/>
            </a:endParaRPr>
          </a:p>
        </p:txBody>
      </p:sp>
      <p:sp>
        <p:nvSpPr>
          <p:cNvPr id="54296" name="AutoShape 61"/>
          <p:cNvSpPr>
            <a:spLocks noChangeArrowheads="1"/>
          </p:cNvSpPr>
          <p:nvPr/>
        </p:nvSpPr>
        <p:spPr bwMode="auto">
          <a:xfrm>
            <a:off x="2638425" y="5359400"/>
            <a:ext cx="906463" cy="496888"/>
          </a:xfrm>
          <a:prstGeom prst="upArrowCallout">
            <a:avLst>
              <a:gd name="adj1" fmla="val 49610"/>
              <a:gd name="adj2" fmla="val 49619"/>
              <a:gd name="adj3" fmla="val 16667"/>
              <a:gd name="adj4" fmla="val 66667"/>
            </a:avLst>
          </a:prstGeom>
          <a:solidFill>
            <a:srgbClr val="F2DBDB"/>
          </a:solidFill>
          <a:ln w="9525">
            <a:solidFill>
              <a:srgbClr val="000000"/>
            </a:solidFill>
            <a:miter lim="800000"/>
            <a:headEnd/>
            <a:tailEnd/>
          </a:ln>
        </p:spPr>
        <p:txBody>
          <a:bodyPr/>
          <a:lstStyle/>
          <a:p>
            <a:pPr algn="ctr">
              <a:spcAft>
                <a:spcPts val="1000"/>
              </a:spcAft>
            </a:pPr>
            <a:r>
              <a:rPr lang="fr-FR" sz="1400" b="1">
                <a:latin typeface="Calibri" pitchFamily="34" charset="0"/>
              </a:rPr>
              <a:t>Rougeur</a:t>
            </a:r>
            <a:endParaRPr lang="fr-FR" sz="1400">
              <a:latin typeface="Calibri" pitchFamily="34" charset="0"/>
            </a:endParaRPr>
          </a:p>
        </p:txBody>
      </p:sp>
      <p:sp>
        <p:nvSpPr>
          <p:cNvPr id="54297" name="AutoShape 62"/>
          <p:cNvSpPr>
            <a:spLocks noChangeArrowheads="1"/>
          </p:cNvSpPr>
          <p:nvPr/>
        </p:nvSpPr>
        <p:spPr bwMode="auto">
          <a:xfrm>
            <a:off x="3698875" y="5359400"/>
            <a:ext cx="906463" cy="496888"/>
          </a:xfrm>
          <a:prstGeom prst="upArrowCallout">
            <a:avLst>
              <a:gd name="adj1" fmla="val 49610"/>
              <a:gd name="adj2" fmla="val 49619"/>
              <a:gd name="adj3" fmla="val 16667"/>
              <a:gd name="adj4" fmla="val 66667"/>
            </a:avLst>
          </a:prstGeom>
          <a:solidFill>
            <a:srgbClr val="F2DBDB"/>
          </a:solidFill>
          <a:ln w="9525">
            <a:solidFill>
              <a:srgbClr val="000000"/>
            </a:solidFill>
            <a:miter lim="800000"/>
            <a:headEnd/>
            <a:tailEnd/>
          </a:ln>
        </p:spPr>
        <p:txBody>
          <a:bodyPr/>
          <a:lstStyle/>
          <a:p>
            <a:pPr algn="ctr">
              <a:spcAft>
                <a:spcPts val="1000"/>
              </a:spcAft>
            </a:pPr>
            <a:r>
              <a:rPr lang="fr-FR" sz="1600" b="1">
                <a:latin typeface="Calibri" pitchFamily="34" charset="0"/>
              </a:rPr>
              <a:t>Chaleur</a:t>
            </a:r>
            <a:endParaRPr lang="fr-FR" sz="4000">
              <a:latin typeface="Calibri" pitchFamily="34" charset="0"/>
            </a:endParaRPr>
          </a:p>
        </p:txBody>
      </p:sp>
      <p:sp>
        <p:nvSpPr>
          <p:cNvPr id="54298" name="AutoShape 63"/>
          <p:cNvSpPr>
            <a:spLocks noChangeArrowheads="1"/>
          </p:cNvSpPr>
          <p:nvPr/>
        </p:nvSpPr>
        <p:spPr bwMode="auto">
          <a:xfrm>
            <a:off x="4727575" y="5340350"/>
            <a:ext cx="1130300" cy="496888"/>
          </a:xfrm>
          <a:prstGeom prst="upArrowCallout">
            <a:avLst>
              <a:gd name="adj1" fmla="val 49666"/>
              <a:gd name="adj2" fmla="val 49666"/>
              <a:gd name="adj3" fmla="val 16667"/>
              <a:gd name="adj4" fmla="val 66667"/>
            </a:avLst>
          </a:prstGeom>
          <a:solidFill>
            <a:srgbClr val="F2DBDB"/>
          </a:solidFill>
          <a:ln w="9525">
            <a:solidFill>
              <a:srgbClr val="000000"/>
            </a:solidFill>
            <a:miter lim="800000"/>
            <a:headEnd/>
            <a:tailEnd/>
          </a:ln>
        </p:spPr>
        <p:txBody>
          <a:bodyPr/>
          <a:lstStyle/>
          <a:p>
            <a:pPr algn="ctr">
              <a:spcAft>
                <a:spcPts val="1000"/>
              </a:spcAft>
            </a:pPr>
            <a:r>
              <a:rPr lang="fr-FR" sz="1400" b="1">
                <a:latin typeface="Calibri" pitchFamily="34" charset="0"/>
              </a:rPr>
              <a:t>Gonflement</a:t>
            </a:r>
            <a:endParaRPr lang="fr-FR" sz="3600">
              <a:latin typeface="Calibri" pitchFamily="34" charset="0"/>
            </a:endParaRPr>
          </a:p>
        </p:txBody>
      </p:sp>
      <p:sp>
        <p:nvSpPr>
          <p:cNvPr id="2073" name="Freeform 64"/>
          <p:cNvSpPr>
            <a:spLocks/>
          </p:cNvSpPr>
          <p:nvPr/>
        </p:nvSpPr>
        <p:spPr bwMode="auto">
          <a:xfrm rot="4301070">
            <a:off x="6094413" y="4024312"/>
            <a:ext cx="261938" cy="265113"/>
          </a:xfrm>
          <a:custGeom>
            <a:avLst/>
            <a:gdLst>
              <a:gd name="T0" fmla="*/ 2147483647 w 676"/>
              <a:gd name="T1" fmla="*/ 2147483647 h 746"/>
              <a:gd name="T2" fmla="*/ 2147483647 w 676"/>
              <a:gd name="T3" fmla="*/ 2147483647 h 746"/>
              <a:gd name="T4" fmla="*/ 2147483647 w 676"/>
              <a:gd name="T5" fmla="*/ 2147483647 h 746"/>
              <a:gd name="T6" fmla="*/ 2147483647 w 676"/>
              <a:gd name="T7" fmla="*/ 2147483647 h 746"/>
              <a:gd name="T8" fmla="*/ 2147483647 w 676"/>
              <a:gd name="T9" fmla="*/ 2147483647 h 746"/>
              <a:gd name="T10" fmla="*/ 2147483647 w 676"/>
              <a:gd name="T11" fmla="*/ 2147483647 h 746"/>
              <a:gd name="T12" fmla="*/ 2147483647 w 676"/>
              <a:gd name="T13" fmla="*/ 2147483647 h 746"/>
              <a:gd name="T14" fmla="*/ 2147483647 w 676"/>
              <a:gd name="T15" fmla="*/ 2147483647 h 746"/>
              <a:gd name="T16" fmla="*/ 2147483647 w 676"/>
              <a:gd name="T17" fmla="*/ 2147483647 h 746"/>
              <a:gd name="T18" fmla="*/ 2147483647 w 676"/>
              <a:gd name="T19" fmla="*/ 2147483647 h 746"/>
              <a:gd name="T20" fmla="*/ 2147483647 w 676"/>
              <a:gd name="T21" fmla="*/ 2147483647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sz="1800">
              <a:latin typeface="Calibri" pitchFamily="34" charset="0"/>
            </a:endParaRPr>
          </a:p>
        </p:txBody>
      </p:sp>
      <p:grpSp>
        <p:nvGrpSpPr>
          <p:cNvPr id="12" name="Group 65"/>
          <p:cNvGrpSpPr>
            <a:grpSpLocks/>
          </p:cNvGrpSpPr>
          <p:nvPr/>
        </p:nvGrpSpPr>
        <p:grpSpPr bwMode="auto">
          <a:xfrm>
            <a:off x="522288" y="4892675"/>
            <a:ext cx="7773987" cy="311150"/>
            <a:chOff x="2168" y="4508"/>
            <a:chExt cx="9272" cy="452"/>
          </a:xfrm>
        </p:grpSpPr>
        <p:sp>
          <p:nvSpPr>
            <p:cNvPr id="2137" name="Freeform 66"/>
            <p:cNvSpPr>
              <a:spLocks/>
            </p:cNvSpPr>
            <p:nvPr/>
          </p:nvSpPr>
          <p:spPr bwMode="auto">
            <a:xfrm>
              <a:off x="2168" y="4508"/>
              <a:ext cx="2377" cy="416"/>
            </a:xfrm>
            <a:custGeom>
              <a:avLst/>
              <a:gdLst>
                <a:gd name="T0" fmla="*/ 475 w 2377"/>
                <a:gd name="T1" fmla="*/ 109 h 416"/>
                <a:gd name="T2" fmla="*/ 295 w 2377"/>
                <a:gd name="T3" fmla="*/ 379 h 416"/>
                <a:gd name="T4" fmla="*/ 2245 w 2377"/>
                <a:gd name="T5" fmla="*/ 334 h 416"/>
                <a:gd name="T6" fmla="*/ 2377 w 2377"/>
                <a:gd name="T7" fmla="*/ 37 h 416"/>
                <a:gd name="T8" fmla="*/ 475 w 2377"/>
                <a:gd name="T9" fmla="*/ 109 h 416"/>
                <a:gd name="T10" fmla="*/ 0 60000 65536"/>
                <a:gd name="T11" fmla="*/ 0 60000 65536"/>
                <a:gd name="T12" fmla="*/ 0 60000 65536"/>
                <a:gd name="T13" fmla="*/ 0 60000 65536"/>
                <a:gd name="T14" fmla="*/ 0 60000 65536"/>
                <a:gd name="T15" fmla="*/ 0 w 2377"/>
                <a:gd name="T16" fmla="*/ 0 h 416"/>
                <a:gd name="T17" fmla="*/ 2377 w 2377"/>
                <a:gd name="T18" fmla="*/ 416 h 416"/>
              </a:gdLst>
              <a:ahLst/>
              <a:cxnLst>
                <a:cxn ang="T10">
                  <a:pos x="T0" y="T1"/>
                </a:cxn>
                <a:cxn ang="T11">
                  <a:pos x="T2" y="T3"/>
                </a:cxn>
                <a:cxn ang="T12">
                  <a:pos x="T4" y="T5"/>
                </a:cxn>
                <a:cxn ang="T13">
                  <a:pos x="T6" y="T7"/>
                </a:cxn>
                <a:cxn ang="T14">
                  <a:pos x="T8" y="T9"/>
                </a:cxn>
              </a:cxnLst>
              <a:rect l="T15" t="T16" r="T17" b="T18"/>
              <a:pathLst>
                <a:path w="2377" h="416">
                  <a:moveTo>
                    <a:pt x="475" y="109"/>
                  </a:moveTo>
                  <a:cubicBezTo>
                    <a:pt x="158" y="164"/>
                    <a:pt x="0" y="342"/>
                    <a:pt x="295" y="379"/>
                  </a:cubicBezTo>
                  <a:cubicBezTo>
                    <a:pt x="590" y="416"/>
                    <a:pt x="1898" y="391"/>
                    <a:pt x="2245" y="334"/>
                  </a:cubicBezTo>
                  <a:lnTo>
                    <a:pt x="2377" y="37"/>
                  </a:lnTo>
                  <a:cubicBezTo>
                    <a:pt x="2082" y="0"/>
                    <a:pt x="871" y="94"/>
                    <a:pt x="475" y="109"/>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138" name="Freeform 67"/>
            <p:cNvSpPr>
              <a:spLocks/>
            </p:cNvSpPr>
            <p:nvPr/>
          </p:nvSpPr>
          <p:spPr bwMode="auto">
            <a:xfrm>
              <a:off x="3303" y="4620"/>
              <a:ext cx="459" cy="189"/>
            </a:xfrm>
            <a:custGeom>
              <a:avLst/>
              <a:gdLst>
                <a:gd name="T0" fmla="*/ 27 w 459"/>
                <a:gd name="T1" fmla="*/ 27 h 189"/>
                <a:gd name="T2" fmla="*/ 342 w 459"/>
                <a:gd name="T3" fmla="*/ 12 h 189"/>
                <a:gd name="T4" fmla="*/ 417 w 459"/>
                <a:gd name="T5" fmla="*/ 102 h 189"/>
                <a:gd name="T6" fmla="*/ 87 w 459"/>
                <a:gd name="T7" fmla="*/ 177 h 189"/>
                <a:gd name="T8" fmla="*/ 27 w 459"/>
                <a:gd name="T9" fmla="*/ 2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sp>
          <p:nvSpPr>
            <p:cNvPr id="2139" name="Freeform 68"/>
            <p:cNvSpPr>
              <a:spLocks/>
            </p:cNvSpPr>
            <p:nvPr/>
          </p:nvSpPr>
          <p:spPr bwMode="auto">
            <a:xfrm>
              <a:off x="4440" y="4545"/>
              <a:ext cx="2362" cy="352"/>
            </a:xfrm>
            <a:custGeom>
              <a:avLst/>
              <a:gdLst>
                <a:gd name="T0" fmla="*/ 60 w 2362"/>
                <a:gd name="T1" fmla="*/ 0 h 352"/>
                <a:gd name="T2" fmla="*/ 0 w 2362"/>
                <a:gd name="T3" fmla="*/ 300 h 352"/>
                <a:gd name="T4" fmla="*/ 2265 w 2362"/>
                <a:gd name="T5" fmla="*/ 315 h 352"/>
                <a:gd name="T6" fmla="*/ 2362 w 2362"/>
                <a:gd name="T7" fmla="*/ 87 h 352"/>
                <a:gd name="T8" fmla="*/ 60 w 2362"/>
                <a:gd name="T9" fmla="*/ 0 h 352"/>
                <a:gd name="T10" fmla="*/ 0 60000 65536"/>
                <a:gd name="T11" fmla="*/ 0 60000 65536"/>
                <a:gd name="T12" fmla="*/ 0 60000 65536"/>
                <a:gd name="T13" fmla="*/ 0 60000 65536"/>
                <a:gd name="T14" fmla="*/ 0 60000 65536"/>
                <a:gd name="T15" fmla="*/ 0 w 2362"/>
                <a:gd name="T16" fmla="*/ 0 h 352"/>
                <a:gd name="T17" fmla="*/ 2362 w 2362"/>
                <a:gd name="T18" fmla="*/ 352 h 352"/>
              </a:gdLst>
              <a:ahLst/>
              <a:cxnLst>
                <a:cxn ang="T10">
                  <a:pos x="T0" y="T1"/>
                </a:cxn>
                <a:cxn ang="T11">
                  <a:pos x="T2" y="T3"/>
                </a:cxn>
                <a:cxn ang="T12">
                  <a:pos x="T4" y="T5"/>
                </a:cxn>
                <a:cxn ang="T13">
                  <a:pos x="T6" y="T7"/>
                </a:cxn>
                <a:cxn ang="T14">
                  <a:pos x="T8" y="T9"/>
                </a:cxn>
              </a:cxnLst>
              <a:rect l="T15" t="T16" r="T17" b="T18"/>
              <a:pathLst>
                <a:path w="2362" h="352">
                  <a:moveTo>
                    <a:pt x="60" y="0"/>
                  </a:moveTo>
                  <a:lnTo>
                    <a:pt x="0" y="300"/>
                  </a:lnTo>
                  <a:cubicBezTo>
                    <a:pt x="367" y="352"/>
                    <a:pt x="1871" y="350"/>
                    <a:pt x="2265" y="315"/>
                  </a:cubicBezTo>
                  <a:lnTo>
                    <a:pt x="2362" y="87"/>
                  </a:lnTo>
                  <a:cubicBezTo>
                    <a:pt x="1995" y="35"/>
                    <a:pt x="540" y="18"/>
                    <a:pt x="60" y="0"/>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140" name="Freeform 69"/>
            <p:cNvSpPr>
              <a:spLocks/>
            </p:cNvSpPr>
            <p:nvPr/>
          </p:nvSpPr>
          <p:spPr bwMode="auto">
            <a:xfrm rot="216953">
              <a:off x="5241" y="4680"/>
              <a:ext cx="459" cy="189"/>
            </a:xfrm>
            <a:custGeom>
              <a:avLst/>
              <a:gdLst>
                <a:gd name="T0" fmla="*/ 27 w 459"/>
                <a:gd name="T1" fmla="*/ 27 h 189"/>
                <a:gd name="T2" fmla="*/ 342 w 459"/>
                <a:gd name="T3" fmla="*/ 12 h 189"/>
                <a:gd name="T4" fmla="*/ 417 w 459"/>
                <a:gd name="T5" fmla="*/ 102 h 189"/>
                <a:gd name="T6" fmla="*/ 87 w 459"/>
                <a:gd name="T7" fmla="*/ 177 h 189"/>
                <a:gd name="T8" fmla="*/ 27 w 459"/>
                <a:gd name="T9" fmla="*/ 2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sp>
          <p:nvSpPr>
            <p:cNvPr id="2141" name="Freeform 70"/>
            <p:cNvSpPr>
              <a:spLocks/>
            </p:cNvSpPr>
            <p:nvPr/>
          </p:nvSpPr>
          <p:spPr bwMode="auto">
            <a:xfrm>
              <a:off x="6690" y="4620"/>
              <a:ext cx="2391" cy="340"/>
            </a:xfrm>
            <a:custGeom>
              <a:avLst/>
              <a:gdLst>
                <a:gd name="T0" fmla="*/ 105 w 2391"/>
                <a:gd name="T1" fmla="*/ 0 h 340"/>
                <a:gd name="T2" fmla="*/ 0 w 2391"/>
                <a:gd name="T3" fmla="*/ 240 h 340"/>
                <a:gd name="T4" fmla="*/ 2391 w 2391"/>
                <a:gd name="T5" fmla="*/ 313 h 340"/>
                <a:gd name="T6" fmla="*/ 2170 w 2391"/>
                <a:gd name="T7" fmla="*/ 77 h 340"/>
                <a:gd name="T8" fmla="*/ 105 w 2391"/>
                <a:gd name="T9" fmla="*/ 0 h 340"/>
                <a:gd name="T10" fmla="*/ 0 60000 65536"/>
                <a:gd name="T11" fmla="*/ 0 60000 65536"/>
                <a:gd name="T12" fmla="*/ 0 60000 65536"/>
                <a:gd name="T13" fmla="*/ 0 60000 65536"/>
                <a:gd name="T14" fmla="*/ 0 60000 65536"/>
                <a:gd name="T15" fmla="*/ 0 w 2391"/>
                <a:gd name="T16" fmla="*/ 0 h 340"/>
                <a:gd name="T17" fmla="*/ 2391 w 2391"/>
                <a:gd name="T18" fmla="*/ 340 h 340"/>
              </a:gdLst>
              <a:ahLst/>
              <a:cxnLst>
                <a:cxn ang="T10">
                  <a:pos x="T0" y="T1"/>
                </a:cxn>
                <a:cxn ang="T11">
                  <a:pos x="T2" y="T3"/>
                </a:cxn>
                <a:cxn ang="T12">
                  <a:pos x="T4" y="T5"/>
                </a:cxn>
                <a:cxn ang="T13">
                  <a:pos x="T6" y="T7"/>
                </a:cxn>
                <a:cxn ang="T14">
                  <a:pos x="T8" y="T9"/>
                </a:cxn>
              </a:cxnLst>
              <a:rect l="T15" t="T16" r="T17" b="T18"/>
              <a:pathLst>
                <a:path w="2391" h="340">
                  <a:moveTo>
                    <a:pt x="105" y="0"/>
                  </a:moveTo>
                  <a:lnTo>
                    <a:pt x="0" y="240"/>
                  </a:lnTo>
                  <a:cubicBezTo>
                    <a:pt x="381" y="292"/>
                    <a:pt x="2029" y="340"/>
                    <a:pt x="2391" y="313"/>
                  </a:cubicBezTo>
                  <a:lnTo>
                    <a:pt x="2170" y="77"/>
                  </a:lnTo>
                  <a:cubicBezTo>
                    <a:pt x="1789" y="25"/>
                    <a:pt x="105" y="0"/>
                    <a:pt x="105" y="0"/>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142" name="Freeform 71"/>
            <p:cNvSpPr>
              <a:spLocks/>
            </p:cNvSpPr>
            <p:nvPr/>
          </p:nvSpPr>
          <p:spPr bwMode="auto">
            <a:xfrm rot="253018">
              <a:off x="7581" y="4703"/>
              <a:ext cx="459" cy="189"/>
            </a:xfrm>
            <a:custGeom>
              <a:avLst/>
              <a:gdLst>
                <a:gd name="T0" fmla="*/ 27 w 459"/>
                <a:gd name="T1" fmla="*/ 27 h 189"/>
                <a:gd name="T2" fmla="*/ 342 w 459"/>
                <a:gd name="T3" fmla="*/ 12 h 189"/>
                <a:gd name="T4" fmla="*/ 417 w 459"/>
                <a:gd name="T5" fmla="*/ 102 h 189"/>
                <a:gd name="T6" fmla="*/ 87 w 459"/>
                <a:gd name="T7" fmla="*/ 177 h 189"/>
                <a:gd name="T8" fmla="*/ 27 w 459"/>
                <a:gd name="T9" fmla="*/ 2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sp>
          <p:nvSpPr>
            <p:cNvPr id="2143" name="Freeform 72"/>
            <p:cNvSpPr>
              <a:spLocks/>
            </p:cNvSpPr>
            <p:nvPr/>
          </p:nvSpPr>
          <p:spPr bwMode="auto">
            <a:xfrm>
              <a:off x="8812" y="4586"/>
              <a:ext cx="2628" cy="368"/>
            </a:xfrm>
            <a:custGeom>
              <a:avLst/>
              <a:gdLst>
                <a:gd name="T0" fmla="*/ 0 w 2628"/>
                <a:gd name="T1" fmla="*/ 110 h 368"/>
                <a:gd name="T2" fmla="*/ 258 w 2628"/>
                <a:gd name="T3" fmla="*/ 325 h 368"/>
                <a:gd name="T4" fmla="*/ 2291 w 2628"/>
                <a:gd name="T5" fmla="*/ 320 h 368"/>
                <a:gd name="T6" fmla="*/ 2246 w 2628"/>
                <a:gd name="T7" fmla="*/ 35 h 368"/>
                <a:gd name="T8" fmla="*/ 0 w 2628"/>
                <a:gd name="T9" fmla="*/ 110 h 368"/>
                <a:gd name="T10" fmla="*/ 0 60000 65536"/>
                <a:gd name="T11" fmla="*/ 0 60000 65536"/>
                <a:gd name="T12" fmla="*/ 0 60000 65536"/>
                <a:gd name="T13" fmla="*/ 0 60000 65536"/>
                <a:gd name="T14" fmla="*/ 0 60000 65536"/>
                <a:gd name="T15" fmla="*/ 0 w 2628"/>
                <a:gd name="T16" fmla="*/ 0 h 368"/>
                <a:gd name="T17" fmla="*/ 2628 w 2628"/>
                <a:gd name="T18" fmla="*/ 368 h 368"/>
              </a:gdLst>
              <a:ahLst/>
              <a:cxnLst>
                <a:cxn ang="T10">
                  <a:pos x="T0" y="T1"/>
                </a:cxn>
                <a:cxn ang="T11">
                  <a:pos x="T2" y="T3"/>
                </a:cxn>
                <a:cxn ang="T12">
                  <a:pos x="T4" y="T5"/>
                </a:cxn>
                <a:cxn ang="T13">
                  <a:pos x="T6" y="T7"/>
                </a:cxn>
                <a:cxn ang="T14">
                  <a:pos x="T8" y="T9"/>
                </a:cxn>
              </a:cxnLst>
              <a:rect l="T15" t="T16" r="T17" b="T18"/>
              <a:pathLst>
                <a:path w="2628" h="368">
                  <a:moveTo>
                    <a:pt x="0" y="110"/>
                  </a:moveTo>
                  <a:lnTo>
                    <a:pt x="258" y="325"/>
                  </a:lnTo>
                  <a:cubicBezTo>
                    <a:pt x="553" y="362"/>
                    <a:pt x="1960" y="368"/>
                    <a:pt x="2291" y="320"/>
                  </a:cubicBezTo>
                  <a:cubicBezTo>
                    <a:pt x="2622" y="272"/>
                    <a:pt x="2628" y="70"/>
                    <a:pt x="2246" y="35"/>
                  </a:cubicBezTo>
                  <a:cubicBezTo>
                    <a:pt x="1864" y="0"/>
                    <a:pt x="0" y="110"/>
                    <a:pt x="0" y="110"/>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144" name="Freeform 73"/>
            <p:cNvSpPr>
              <a:spLocks/>
            </p:cNvSpPr>
            <p:nvPr/>
          </p:nvSpPr>
          <p:spPr bwMode="auto">
            <a:xfrm>
              <a:off x="10092" y="4703"/>
              <a:ext cx="459" cy="189"/>
            </a:xfrm>
            <a:custGeom>
              <a:avLst/>
              <a:gdLst>
                <a:gd name="T0" fmla="*/ 27 w 459"/>
                <a:gd name="T1" fmla="*/ 27 h 189"/>
                <a:gd name="T2" fmla="*/ 342 w 459"/>
                <a:gd name="T3" fmla="*/ 12 h 189"/>
                <a:gd name="T4" fmla="*/ 417 w 459"/>
                <a:gd name="T5" fmla="*/ 102 h 189"/>
                <a:gd name="T6" fmla="*/ 87 w 459"/>
                <a:gd name="T7" fmla="*/ 177 h 189"/>
                <a:gd name="T8" fmla="*/ 27 w 459"/>
                <a:gd name="T9" fmla="*/ 2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grpSp>
      <p:sp>
        <p:nvSpPr>
          <p:cNvPr id="2075" name="Freeform 74"/>
          <p:cNvSpPr>
            <a:spLocks/>
          </p:cNvSpPr>
          <p:nvPr/>
        </p:nvSpPr>
        <p:spPr bwMode="auto">
          <a:xfrm>
            <a:off x="531813" y="3768725"/>
            <a:ext cx="1992312" cy="287338"/>
          </a:xfrm>
          <a:custGeom>
            <a:avLst/>
            <a:gdLst>
              <a:gd name="T0" fmla="*/ 2147483647 w 2377"/>
              <a:gd name="T1" fmla="*/ 2147483647 h 416"/>
              <a:gd name="T2" fmla="*/ 2147483647 w 2377"/>
              <a:gd name="T3" fmla="*/ 2147483647 h 416"/>
              <a:gd name="T4" fmla="*/ 2147483647 w 2377"/>
              <a:gd name="T5" fmla="*/ 2147483647 h 416"/>
              <a:gd name="T6" fmla="*/ 2147483647 w 2377"/>
              <a:gd name="T7" fmla="*/ 2147483647 h 416"/>
              <a:gd name="T8" fmla="*/ 2147483647 w 2377"/>
              <a:gd name="T9" fmla="*/ 2147483647 h 416"/>
              <a:gd name="T10" fmla="*/ 0 60000 65536"/>
              <a:gd name="T11" fmla="*/ 0 60000 65536"/>
              <a:gd name="T12" fmla="*/ 0 60000 65536"/>
              <a:gd name="T13" fmla="*/ 0 60000 65536"/>
              <a:gd name="T14" fmla="*/ 0 60000 65536"/>
              <a:gd name="T15" fmla="*/ 0 w 2377"/>
              <a:gd name="T16" fmla="*/ 0 h 416"/>
              <a:gd name="T17" fmla="*/ 2377 w 2377"/>
              <a:gd name="T18" fmla="*/ 416 h 416"/>
            </a:gdLst>
            <a:ahLst/>
            <a:cxnLst>
              <a:cxn ang="T10">
                <a:pos x="T0" y="T1"/>
              </a:cxn>
              <a:cxn ang="T11">
                <a:pos x="T2" y="T3"/>
              </a:cxn>
              <a:cxn ang="T12">
                <a:pos x="T4" y="T5"/>
              </a:cxn>
              <a:cxn ang="T13">
                <a:pos x="T6" y="T7"/>
              </a:cxn>
              <a:cxn ang="T14">
                <a:pos x="T8" y="T9"/>
              </a:cxn>
            </a:cxnLst>
            <a:rect l="T15" t="T16" r="T17" b="T18"/>
            <a:pathLst>
              <a:path w="2377" h="416">
                <a:moveTo>
                  <a:pt x="475" y="109"/>
                </a:moveTo>
                <a:cubicBezTo>
                  <a:pt x="158" y="164"/>
                  <a:pt x="0" y="342"/>
                  <a:pt x="295" y="379"/>
                </a:cubicBezTo>
                <a:cubicBezTo>
                  <a:pt x="590" y="416"/>
                  <a:pt x="1898" y="391"/>
                  <a:pt x="2245" y="334"/>
                </a:cubicBezTo>
                <a:lnTo>
                  <a:pt x="2377" y="37"/>
                </a:lnTo>
                <a:cubicBezTo>
                  <a:pt x="2082" y="0"/>
                  <a:pt x="871" y="94"/>
                  <a:pt x="475" y="109"/>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076" name="Freeform 75"/>
          <p:cNvSpPr>
            <a:spLocks/>
          </p:cNvSpPr>
          <p:nvPr/>
        </p:nvSpPr>
        <p:spPr bwMode="auto">
          <a:xfrm>
            <a:off x="1482725" y="3846513"/>
            <a:ext cx="385763" cy="130175"/>
          </a:xfrm>
          <a:custGeom>
            <a:avLst/>
            <a:gdLst>
              <a:gd name="T0" fmla="*/ 2147483647 w 459"/>
              <a:gd name="T1" fmla="*/ 2147483647 h 189"/>
              <a:gd name="T2" fmla="*/ 2147483647 w 459"/>
              <a:gd name="T3" fmla="*/ 2147483647 h 189"/>
              <a:gd name="T4" fmla="*/ 2147483647 w 459"/>
              <a:gd name="T5" fmla="*/ 2147483647 h 189"/>
              <a:gd name="T6" fmla="*/ 2147483647 w 459"/>
              <a:gd name="T7" fmla="*/ 2147483647 h 189"/>
              <a:gd name="T8" fmla="*/ 2147483647 w 459"/>
              <a:gd name="T9" fmla="*/ 214748364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sp>
        <p:nvSpPr>
          <p:cNvPr id="2077" name="Freeform 76"/>
          <p:cNvSpPr>
            <a:spLocks/>
          </p:cNvSpPr>
          <p:nvPr/>
        </p:nvSpPr>
        <p:spPr bwMode="auto">
          <a:xfrm>
            <a:off x="2436813" y="3794125"/>
            <a:ext cx="1979612" cy="242888"/>
          </a:xfrm>
          <a:custGeom>
            <a:avLst/>
            <a:gdLst>
              <a:gd name="T0" fmla="*/ 2147483647 w 2362"/>
              <a:gd name="T1" fmla="*/ 0 h 352"/>
              <a:gd name="T2" fmla="*/ 0 w 2362"/>
              <a:gd name="T3" fmla="*/ 2147483647 h 352"/>
              <a:gd name="T4" fmla="*/ 2147483647 w 2362"/>
              <a:gd name="T5" fmla="*/ 2147483647 h 352"/>
              <a:gd name="T6" fmla="*/ 2147483647 w 2362"/>
              <a:gd name="T7" fmla="*/ 2147483647 h 352"/>
              <a:gd name="T8" fmla="*/ 2147483647 w 2362"/>
              <a:gd name="T9" fmla="*/ 0 h 352"/>
              <a:gd name="T10" fmla="*/ 0 60000 65536"/>
              <a:gd name="T11" fmla="*/ 0 60000 65536"/>
              <a:gd name="T12" fmla="*/ 0 60000 65536"/>
              <a:gd name="T13" fmla="*/ 0 60000 65536"/>
              <a:gd name="T14" fmla="*/ 0 60000 65536"/>
              <a:gd name="T15" fmla="*/ 0 w 2362"/>
              <a:gd name="T16" fmla="*/ 0 h 352"/>
              <a:gd name="T17" fmla="*/ 2362 w 2362"/>
              <a:gd name="T18" fmla="*/ 352 h 352"/>
            </a:gdLst>
            <a:ahLst/>
            <a:cxnLst>
              <a:cxn ang="T10">
                <a:pos x="T0" y="T1"/>
              </a:cxn>
              <a:cxn ang="T11">
                <a:pos x="T2" y="T3"/>
              </a:cxn>
              <a:cxn ang="T12">
                <a:pos x="T4" y="T5"/>
              </a:cxn>
              <a:cxn ang="T13">
                <a:pos x="T6" y="T7"/>
              </a:cxn>
              <a:cxn ang="T14">
                <a:pos x="T8" y="T9"/>
              </a:cxn>
            </a:cxnLst>
            <a:rect l="T15" t="T16" r="T17" b="T18"/>
            <a:pathLst>
              <a:path w="2362" h="352">
                <a:moveTo>
                  <a:pt x="60" y="0"/>
                </a:moveTo>
                <a:lnTo>
                  <a:pt x="0" y="300"/>
                </a:lnTo>
                <a:cubicBezTo>
                  <a:pt x="367" y="352"/>
                  <a:pt x="1871" y="350"/>
                  <a:pt x="2265" y="315"/>
                </a:cubicBezTo>
                <a:lnTo>
                  <a:pt x="2362" y="87"/>
                </a:lnTo>
                <a:cubicBezTo>
                  <a:pt x="1995" y="35"/>
                  <a:pt x="540" y="18"/>
                  <a:pt x="60" y="0"/>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078" name="Freeform 77"/>
          <p:cNvSpPr>
            <a:spLocks/>
          </p:cNvSpPr>
          <p:nvPr/>
        </p:nvSpPr>
        <p:spPr bwMode="auto">
          <a:xfrm rot="216953">
            <a:off x="3108325" y="3887788"/>
            <a:ext cx="384175" cy="130175"/>
          </a:xfrm>
          <a:custGeom>
            <a:avLst/>
            <a:gdLst>
              <a:gd name="T0" fmla="*/ 2147483647 w 459"/>
              <a:gd name="T1" fmla="*/ 2147483647 h 189"/>
              <a:gd name="T2" fmla="*/ 2147483647 w 459"/>
              <a:gd name="T3" fmla="*/ 2147483647 h 189"/>
              <a:gd name="T4" fmla="*/ 2147483647 w 459"/>
              <a:gd name="T5" fmla="*/ 2147483647 h 189"/>
              <a:gd name="T6" fmla="*/ 2147483647 w 459"/>
              <a:gd name="T7" fmla="*/ 2147483647 h 189"/>
              <a:gd name="T8" fmla="*/ 2147483647 w 459"/>
              <a:gd name="T9" fmla="*/ 214748364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sp>
        <p:nvSpPr>
          <p:cNvPr id="2079" name="Freeform 78"/>
          <p:cNvSpPr>
            <a:spLocks/>
          </p:cNvSpPr>
          <p:nvPr/>
        </p:nvSpPr>
        <p:spPr bwMode="auto">
          <a:xfrm>
            <a:off x="4322763" y="3833813"/>
            <a:ext cx="1878012" cy="206375"/>
          </a:xfrm>
          <a:custGeom>
            <a:avLst/>
            <a:gdLst>
              <a:gd name="T0" fmla="*/ 2147483647 w 2957"/>
              <a:gd name="T1" fmla="*/ 2147483647 h 298"/>
              <a:gd name="T2" fmla="*/ 0 w 2957"/>
              <a:gd name="T3" fmla="*/ 2147483647 h 298"/>
              <a:gd name="T4" fmla="*/ 2147483647 w 2957"/>
              <a:gd name="T5" fmla="*/ 2147483647 h 298"/>
              <a:gd name="T6" fmla="*/ 2147483647 w 2957"/>
              <a:gd name="T7" fmla="*/ 2147483647 h 298"/>
              <a:gd name="T8" fmla="*/ 2147483647 w 2957"/>
              <a:gd name="T9" fmla="*/ 2147483647 h 298"/>
              <a:gd name="T10" fmla="*/ 2147483647 w 2957"/>
              <a:gd name="T11" fmla="*/ 2147483647 h 298"/>
              <a:gd name="T12" fmla="*/ 0 60000 65536"/>
              <a:gd name="T13" fmla="*/ 0 60000 65536"/>
              <a:gd name="T14" fmla="*/ 0 60000 65536"/>
              <a:gd name="T15" fmla="*/ 0 60000 65536"/>
              <a:gd name="T16" fmla="*/ 0 60000 65536"/>
              <a:gd name="T17" fmla="*/ 0 60000 65536"/>
              <a:gd name="T18" fmla="*/ 0 w 2957"/>
              <a:gd name="T19" fmla="*/ 0 h 298"/>
              <a:gd name="T20" fmla="*/ 2957 w 2957"/>
              <a:gd name="T21" fmla="*/ 298 h 298"/>
            </a:gdLst>
            <a:ahLst/>
            <a:cxnLst>
              <a:cxn ang="T12">
                <a:pos x="T0" y="T1"/>
              </a:cxn>
              <a:cxn ang="T13">
                <a:pos x="T2" y="T3"/>
              </a:cxn>
              <a:cxn ang="T14">
                <a:pos x="T4" y="T5"/>
              </a:cxn>
              <a:cxn ang="T15">
                <a:pos x="T6" y="T7"/>
              </a:cxn>
              <a:cxn ang="T16">
                <a:pos x="T8" y="T9"/>
              </a:cxn>
              <a:cxn ang="T17">
                <a:pos x="T10" y="T11"/>
              </a:cxn>
            </a:cxnLst>
            <a:rect l="T18" t="T19" r="T20" b="T21"/>
            <a:pathLst>
              <a:path w="2957" h="298">
                <a:moveTo>
                  <a:pt x="139" y="18"/>
                </a:moveTo>
                <a:lnTo>
                  <a:pt x="0" y="257"/>
                </a:lnTo>
                <a:cubicBezTo>
                  <a:pt x="454" y="298"/>
                  <a:pt x="2369" y="284"/>
                  <a:pt x="2862" y="267"/>
                </a:cubicBezTo>
                <a:lnTo>
                  <a:pt x="2957" y="154"/>
                </a:lnTo>
                <a:lnTo>
                  <a:pt x="2849" y="23"/>
                </a:lnTo>
                <a:cubicBezTo>
                  <a:pt x="2379" y="0"/>
                  <a:pt x="704" y="19"/>
                  <a:pt x="139" y="18"/>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080" name="Freeform 79"/>
          <p:cNvSpPr>
            <a:spLocks/>
          </p:cNvSpPr>
          <p:nvPr/>
        </p:nvSpPr>
        <p:spPr bwMode="auto">
          <a:xfrm rot="253018">
            <a:off x="5070475" y="3903663"/>
            <a:ext cx="384175" cy="130175"/>
          </a:xfrm>
          <a:custGeom>
            <a:avLst/>
            <a:gdLst>
              <a:gd name="T0" fmla="*/ 2147483647 w 459"/>
              <a:gd name="T1" fmla="*/ 2147483647 h 189"/>
              <a:gd name="T2" fmla="*/ 2147483647 w 459"/>
              <a:gd name="T3" fmla="*/ 2147483647 h 189"/>
              <a:gd name="T4" fmla="*/ 2147483647 w 459"/>
              <a:gd name="T5" fmla="*/ 2147483647 h 189"/>
              <a:gd name="T6" fmla="*/ 2147483647 w 459"/>
              <a:gd name="T7" fmla="*/ 2147483647 h 189"/>
              <a:gd name="T8" fmla="*/ 2147483647 w 459"/>
              <a:gd name="T9" fmla="*/ 214748364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sp>
        <p:nvSpPr>
          <p:cNvPr id="2081" name="Freeform 80"/>
          <p:cNvSpPr>
            <a:spLocks/>
          </p:cNvSpPr>
          <p:nvPr/>
        </p:nvSpPr>
        <p:spPr bwMode="auto">
          <a:xfrm>
            <a:off x="6200775" y="3814763"/>
            <a:ext cx="2112963" cy="258762"/>
          </a:xfrm>
          <a:custGeom>
            <a:avLst/>
            <a:gdLst>
              <a:gd name="T0" fmla="*/ 0 w 3328"/>
              <a:gd name="T1" fmla="*/ 2147483647 h 373"/>
              <a:gd name="T2" fmla="*/ 2147483647 w 3328"/>
              <a:gd name="T3" fmla="*/ 2147483647 h 373"/>
              <a:gd name="T4" fmla="*/ 2147483647 w 3328"/>
              <a:gd name="T5" fmla="*/ 2147483647 h 373"/>
              <a:gd name="T6" fmla="*/ 2147483647 w 3328"/>
              <a:gd name="T7" fmla="*/ 2147483647 h 373"/>
              <a:gd name="T8" fmla="*/ 2147483647 w 3328"/>
              <a:gd name="T9" fmla="*/ 2147483647 h 373"/>
              <a:gd name="T10" fmla="*/ 0 w 3328"/>
              <a:gd name="T11" fmla="*/ 2147483647 h 373"/>
              <a:gd name="T12" fmla="*/ 0 60000 65536"/>
              <a:gd name="T13" fmla="*/ 0 60000 65536"/>
              <a:gd name="T14" fmla="*/ 0 60000 65536"/>
              <a:gd name="T15" fmla="*/ 0 60000 65536"/>
              <a:gd name="T16" fmla="*/ 0 60000 65536"/>
              <a:gd name="T17" fmla="*/ 0 60000 65536"/>
              <a:gd name="T18" fmla="*/ 0 w 3328"/>
              <a:gd name="T19" fmla="*/ 0 h 373"/>
              <a:gd name="T20" fmla="*/ 3328 w 3328"/>
              <a:gd name="T21" fmla="*/ 373 h 373"/>
            </a:gdLst>
            <a:ahLst/>
            <a:cxnLst>
              <a:cxn ang="T12">
                <a:pos x="T0" y="T1"/>
              </a:cxn>
              <a:cxn ang="T13">
                <a:pos x="T2" y="T3"/>
              </a:cxn>
              <a:cxn ang="T14">
                <a:pos x="T4" y="T5"/>
              </a:cxn>
              <a:cxn ang="T15">
                <a:pos x="T6" y="T7"/>
              </a:cxn>
              <a:cxn ang="T16">
                <a:pos x="T8" y="T9"/>
              </a:cxn>
              <a:cxn ang="T17">
                <a:pos x="T10" y="T11"/>
              </a:cxn>
            </a:cxnLst>
            <a:rect l="T18" t="T19" r="T20" b="T21"/>
            <a:pathLst>
              <a:path w="3328" h="373">
                <a:moveTo>
                  <a:pt x="0" y="51"/>
                </a:moveTo>
                <a:lnTo>
                  <a:pt x="41" y="199"/>
                </a:lnTo>
                <a:lnTo>
                  <a:pt x="60" y="301"/>
                </a:lnTo>
                <a:cubicBezTo>
                  <a:pt x="531" y="323"/>
                  <a:pt x="2412" y="373"/>
                  <a:pt x="2870" y="330"/>
                </a:cubicBezTo>
                <a:cubicBezTo>
                  <a:pt x="3328" y="287"/>
                  <a:pt x="3289" y="92"/>
                  <a:pt x="2811" y="46"/>
                </a:cubicBezTo>
                <a:cubicBezTo>
                  <a:pt x="2333" y="0"/>
                  <a:pt x="0" y="51"/>
                  <a:pt x="0" y="51"/>
                </a:cubicBezTo>
                <a:close/>
              </a:path>
            </a:pathLst>
          </a:custGeom>
          <a:solidFill>
            <a:srgbClr val="E5B8B7"/>
          </a:solidFill>
          <a:ln w="9525">
            <a:solidFill>
              <a:srgbClr val="000000"/>
            </a:solidFill>
            <a:round/>
            <a:headEnd/>
            <a:tailEnd/>
          </a:ln>
        </p:spPr>
        <p:txBody>
          <a:bodyPr/>
          <a:lstStyle/>
          <a:p>
            <a:endParaRPr lang="fr-FR" sz="1800">
              <a:latin typeface="Calibri" pitchFamily="34" charset="0"/>
            </a:endParaRPr>
          </a:p>
        </p:txBody>
      </p:sp>
      <p:sp>
        <p:nvSpPr>
          <p:cNvPr id="2082" name="Freeform 81"/>
          <p:cNvSpPr>
            <a:spLocks/>
          </p:cNvSpPr>
          <p:nvPr/>
        </p:nvSpPr>
        <p:spPr bwMode="auto">
          <a:xfrm>
            <a:off x="7175500" y="3903663"/>
            <a:ext cx="384175" cy="130175"/>
          </a:xfrm>
          <a:custGeom>
            <a:avLst/>
            <a:gdLst>
              <a:gd name="T0" fmla="*/ 2147483647 w 459"/>
              <a:gd name="T1" fmla="*/ 2147483647 h 189"/>
              <a:gd name="T2" fmla="*/ 2147483647 w 459"/>
              <a:gd name="T3" fmla="*/ 2147483647 h 189"/>
              <a:gd name="T4" fmla="*/ 2147483647 w 459"/>
              <a:gd name="T5" fmla="*/ 2147483647 h 189"/>
              <a:gd name="T6" fmla="*/ 2147483647 w 459"/>
              <a:gd name="T7" fmla="*/ 2147483647 h 189"/>
              <a:gd name="T8" fmla="*/ 2147483647 w 459"/>
              <a:gd name="T9" fmla="*/ 2147483647 h 189"/>
              <a:gd name="T10" fmla="*/ 0 60000 65536"/>
              <a:gd name="T11" fmla="*/ 0 60000 65536"/>
              <a:gd name="T12" fmla="*/ 0 60000 65536"/>
              <a:gd name="T13" fmla="*/ 0 60000 65536"/>
              <a:gd name="T14" fmla="*/ 0 60000 65536"/>
              <a:gd name="T15" fmla="*/ 0 w 459"/>
              <a:gd name="T16" fmla="*/ 0 h 189"/>
              <a:gd name="T17" fmla="*/ 459 w 459"/>
              <a:gd name="T18" fmla="*/ 189 h 189"/>
            </a:gdLst>
            <a:ahLst/>
            <a:cxnLst>
              <a:cxn ang="T10">
                <a:pos x="T0" y="T1"/>
              </a:cxn>
              <a:cxn ang="T11">
                <a:pos x="T2" y="T3"/>
              </a:cxn>
              <a:cxn ang="T12">
                <a:pos x="T4" y="T5"/>
              </a:cxn>
              <a:cxn ang="T13">
                <a:pos x="T6" y="T7"/>
              </a:cxn>
              <a:cxn ang="T14">
                <a:pos x="T8" y="T9"/>
              </a:cxn>
            </a:cxnLst>
            <a:rect l="T15" t="T16" r="T17" b="T18"/>
            <a:pathLst>
              <a:path w="459" h="189">
                <a:moveTo>
                  <a:pt x="27" y="27"/>
                </a:moveTo>
                <a:cubicBezTo>
                  <a:pt x="69" y="0"/>
                  <a:pt x="277" y="0"/>
                  <a:pt x="342" y="12"/>
                </a:cubicBezTo>
                <a:cubicBezTo>
                  <a:pt x="407" y="24"/>
                  <a:pt x="459" y="75"/>
                  <a:pt x="417" y="102"/>
                </a:cubicBezTo>
                <a:cubicBezTo>
                  <a:pt x="375" y="129"/>
                  <a:pt x="152" y="189"/>
                  <a:pt x="87" y="177"/>
                </a:cubicBezTo>
                <a:cubicBezTo>
                  <a:pt x="22" y="165"/>
                  <a:pt x="0" y="44"/>
                  <a:pt x="27" y="27"/>
                </a:cubicBezTo>
                <a:close/>
              </a:path>
            </a:pathLst>
          </a:custGeom>
          <a:solidFill>
            <a:srgbClr val="943634"/>
          </a:solidFill>
          <a:ln w="9525">
            <a:noFill/>
            <a:round/>
            <a:headEnd/>
            <a:tailEnd/>
          </a:ln>
        </p:spPr>
        <p:txBody>
          <a:bodyPr/>
          <a:lstStyle/>
          <a:p>
            <a:endParaRPr lang="fr-FR" sz="1800">
              <a:latin typeface="Calibri" pitchFamily="34" charset="0"/>
            </a:endParaRPr>
          </a:p>
        </p:txBody>
      </p:sp>
      <p:grpSp>
        <p:nvGrpSpPr>
          <p:cNvPr id="13" name="Group 82"/>
          <p:cNvGrpSpPr>
            <a:grpSpLocks/>
          </p:cNvGrpSpPr>
          <p:nvPr/>
        </p:nvGrpSpPr>
        <p:grpSpPr bwMode="auto">
          <a:xfrm>
            <a:off x="1100138" y="4138613"/>
            <a:ext cx="536575" cy="628650"/>
            <a:chOff x="3525" y="8670"/>
            <a:chExt cx="1935" cy="1620"/>
          </a:xfrm>
        </p:grpSpPr>
        <p:sp>
          <p:nvSpPr>
            <p:cNvPr id="2135" name="Freeform 83"/>
            <p:cNvSpPr>
              <a:spLocks/>
            </p:cNvSpPr>
            <p:nvPr/>
          </p:nvSpPr>
          <p:spPr bwMode="auto">
            <a:xfrm>
              <a:off x="3525" y="8670"/>
              <a:ext cx="1935" cy="1620"/>
            </a:xfrm>
            <a:custGeom>
              <a:avLst/>
              <a:gdLst>
                <a:gd name="T0" fmla="*/ 1653 w 1662"/>
                <a:gd name="T1" fmla="*/ 8675 h 1143"/>
                <a:gd name="T2" fmla="*/ 284 w 1662"/>
                <a:gd name="T3" fmla="*/ 21305 h 1143"/>
                <a:gd name="T4" fmla="*/ 3350 w 1662"/>
                <a:gd name="T5" fmla="*/ 36704 h 1143"/>
                <a:gd name="T6" fmla="*/ 7150 w 1662"/>
                <a:gd name="T7" fmla="*/ 17157 h 1143"/>
                <a:gd name="T8" fmla="*/ 6097 w 1662"/>
                <a:gd name="T9" fmla="*/ 1400 h 1143"/>
                <a:gd name="T10" fmla="*/ 1653 w 1662"/>
                <a:gd name="T11" fmla="*/ 8675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36" name="Freeform 84"/>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sz="1800">
                <a:latin typeface="Calibri" pitchFamily="34" charset="0"/>
              </a:endParaRPr>
            </a:p>
          </p:txBody>
        </p:sp>
      </p:grpSp>
      <p:grpSp>
        <p:nvGrpSpPr>
          <p:cNvPr id="14" name="Group 85"/>
          <p:cNvGrpSpPr>
            <a:grpSpLocks/>
          </p:cNvGrpSpPr>
          <p:nvPr/>
        </p:nvGrpSpPr>
        <p:grpSpPr bwMode="auto">
          <a:xfrm rot="-2454102">
            <a:off x="1743075" y="4159250"/>
            <a:ext cx="536575" cy="628650"/>
            <a:chOff x="3525" y="8670"/>
            <a:chExt cx="1935" cy="1620"/>
          </a:xfrm>
        </p:grpSpPr>
        <p:sp>
          <p:nvSpPr>
            <p:cNvPr id="2133" name="Freeform 86"/>
            <p:cNvSpPr>
              <a:spLocks/>
            </p:cNvSpPr>
            <p:nvPr/>
          </p:nvSpPr>
          <p:spPr bwMode="auto">
            <a:xfrm>
              <a:off x="3525" y="8670"/>
              <a:ext cx="1935" cy="1620"/>
            </a:xfrm>
            <a:custGeom>
              <a:avLst/>
              <a:gdLst>
                <a:gd name="T0" fmla="*/ 1653 w 1662"/>
                <a:gd name="T1" fmla="*/ 8675 h 1143"/>
                <a:gd name="T2" fmla="*/ 284 w 1662"/>
                <a:gd name="T3" fmla="*/ 21305 h 1143"/>
                <a:gd name="T4" fmla="*/ 3350 w 1662"/>
                <a:gd name="T5" fmla="*/ 36704 h 1143"/>
                <a:gd name="T6" fmla="*/ 7150 w 1662"/>
                <a:gd name="T7" fmla="*/ 17157 h 1143"/>
                <a:gd name="T8" fmla="*/ 6097 w 1662"/>
                <a:gd name="T9" fmla="*/ 1400 h 1143"/>
                <a:gd name="T10" fmla="*/ 1653 w 1662"/>
                <a:gd name="T11" fmla="*/ 8675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34" name="Freeform 87"/>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sz="1800">
                <a:latin typeface="Calibri" pitchFamily="34" charset="0"/>
              </a:endParaRPr>
            </a:p>
          </p:txBody>
        </p:sp>
      </p:grpSp>
      <p:grpSp>
        <p:nvGrpSpPr>
          <p:cNvPr id="15" name="Group 88"/>
          <p:cNvGrpSpPr>
            <a:grpSpLocks/>
          </p:cNvGrpSpPr>
          <p:nvPr/>
        </p:nvGrpSpPr>
        <p:grpSpPr bwMode="auto">
          <a:xfrm rot="4301070">
            <a:off x="2372519" y="4185444"/>
            <a:ext cx="584200" cy="576262"/>
            <a:chOff x="3525" y="8670"/>
            <a:chExt cx="1935" cy="1620"/>
          </a:xfrm>
        </p:grpSpPr>
        <p:sp>
          <p:nvSpPr>
            <p:cNvPr id="2131" name="Freeform 89"/>
            <p:cNvSpPr>
              <a:spLocks/>
            </p:cNvSpPr>
            <p:nvPr/>
          </p:nvSpPr>
          <p:spPr bwMode="auto">
            <a:xfrm>
              <a:off x="3525" y="8670"/>
              <a:ext cx="1935" cy="1620"/>
            </a:xfrm>
            <a:custGeom>
              <a:avLst/>
              <a:gdLst>
                <a:gd name="T0" fmla="*/ 1653 w 1662"/>
                <a:gd name="T1" fmla="*/ 8675 h 1143"/>
                <a:gd name="T2" fmla="*/ 284 w 1662"/>
                <a:gd name="T3" fmla="*/ 21305 h 1143"/>
                <a:gd name="T4" fmla="*/ 3350 w 1662"/>
                <a:gd name="T5" fmla="*/ 36704 h 1143"/>
                <a:gd name="T6" fmla="*/ 7150 w 1662"/>
                <a:gd name="T7" fmla="*/ 17157 h 1143"/>
                <a:gd name="T8" fmla="*/ 6097 w 1662"/>
                <a:gd name="T9" fmla="*/ 1400 h 1143"/>
                <a:gd name="T10" fmla="*/ 1653 w 1662"/>
                <a:gd name="T11" fmla="*/ 8675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32" name="Freeform 90"/>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sz="1800">
                <a:latin typeface="Calibri" pitchFamily="34" charset="0"/>
              </a:endParaRPr>
            </a:p>
          </p:txBody>
        </p:sp>
      </p:grpSp>
      <p:grpSp>
        <p:nvGrpSpPr>
          <p:cNvPr id="16" name="Group 91"/>
          <p:cNvGrpSpPr>
            <a:grpSpLocks/>
          </p:cNvGrpSpPr>
          <p:nvPr/>
        </p:nvGrpSpPr>
        <p:grpSpPr bwMode="auto">
          <a:xfrm rot="4301070">
            <a:off x="3944144" y="4256882"/>
            <a:ext cx="584200" cy="576262"/>
            <a:chOff x="3525" y="8670"/>
            <a:chExt cx="1935" cy="1620"/>
          </a:xfrm>
        </p:grpSpPr>
        <p:sp>
          <p:nvSpPr>
            <p:cNvPr id="2129" name="Freeform 92"/>
            <p:cNvSpPr>
              <a:spLocks/>
            </p:cNvSpPr>
            <p:nvPr/>
          </p:nvSpPr>
          <p:spPr bwMode="auto">
            <a:xfrm>
              <a:off x="3525" y="8670"/>
              <a:ext cx="1935" cy="1620"/>
            </a:xfrm>
            <a:custGeom>
              <a:avLst/>
              <a:gdLst>
                <a:gd name="T0" fmla="*/ 1653 w 1662"/>
                <a:gd name="T1" fmla="*/ 8675 h 1143"/>
                <a:gd name="T2" fmla="*/ 284 w 1662"/>
                <a:gd name="T3" fmla="*/ 21305 h 1143"/>
                <a:gd name="T4" fmla="*/ 3350 w 1662"/>
                <a:gd name="T5" fmla="*/ 36704 h 1143"/>
                <a:gd name="T6" fmla="*/ 7150 w 1662"/>
                <a:gd name="T7" fmla="*/ 17157 h 1143"/>
                <a:gd name="T8" fmla="*/ 6097 w 1662"/>
                <a:gd name="T9" fmla="*/ 1400 h 1143"/>
                <a:gd name="T10" fmla="*/ 1653 w 1662"/>
                <a:gd name="T11" fmla="*/ 8675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30" name="Freeform 93"/>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sz="1800">
                <a:latin typeface="Calibri" pitchFamily="34" charset="0"/>
              </a:endParaRPr>
            </a:p>
          </p:txBody>
        </p:sp>
      </p:grpSp>
      <p:sp>
        <p:nvSpPr>
          <p:cNvPr id="2087" name="Freeform 94"/>
          <p:cNvSpPr>
            <a:spLocks/>
          </p:cNvSpPr>
          <p:nvPr/>
        </p:nvSpPr>
        <p:spPr bwMode="auto">
          <a:xfrm>
            <a:off x="5827713" y="3352800"/>
            <a:ext cx="836612" cy="981075"/>
          </a:xfrm>
          <a:custGeom>
            <a:avLst/>
            <a:gdLst>
              <a:gd name="T0" fmla="*/ 2147483647 w 1317"/>
              <a:gd name="T1" fmla="*/ 2147483647 h 1419"/>
              <a:gd name="T2" fmla="*/ 2147483647 w 1317"/>
              <a:gd name="T3" fmla="*/ 2147483647 h 1419"/>
              <a:gd name="T4" fmla="*/ 2147483647 w 1317"/>
              <a:gd name="T5" fmla="*/ 2147483647 h 1419"/>
              <a:gd name="T6" fmla="*/ 2147483647 w 1317"/>
              <a:gd name="T7" fmla="*/ 2147483647 h 1419"/>
              <a:gd name="T8" fmla="*/ 2147483647 w 1317"/>
              <a:gd name="T9" fmla="*/ 2147483647 h 1419"/>
              <a:gd name="T10" fmla="*/ 2147483647 w 1317"/>
              <a:gd name="T11" fmla="*/ 2147483647 h 1419"/>
              <a:gd name="T12" fmla="*/ 2147483647 w 1317"/>
              <a:gd name="T13" fmla="*/ 2147483647 h 1419"/>
              <a:gd name="T14" fmla="*/ 2147483647 w 1317"/>
              <a:gd name="T15" fmla="*/ 2147483647 h 1419"/>
              <a:gd name="T16" fmla="*/ 0 60000 65536"/>
              <a:gd name="T17" fmla="*/ 0 60000 65536"/>
              <a:gd name="T18" fmla="*/ 0 60000 65536"/>
              <a:gd name="T19" fmla="*/ 0 60000 65536"/>
              <a:gd name="T20" fmla="*/ 0 60000 65536"/>
              <a:gd name="T21" fmla="*/ 0 60000 65536"/>
              <a:gd name="T22" fmla="*/ 0 60000 65536"/>
              <a:gd name="T23" fmla="*/ 0 60000 65536"/>
              <a:gd name="T24" fmla="*/ 0 w 1317"/>
              <a:gd name="T25" fmla="*/ 0 h 1419"/>
              <a:gd name="T26" fmla="*/ 1317 w 1317"/>
              <a:gd name="T27" fmla="*/ 1419 h 14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7" h="1419">
                <a:moveTo>
                  <a:pt x="453" y="53"/>
                </a:moveTo>
                <a:cubicBezTo>
                  <a:pt x="363" y="0"/>
                  <a:pt x="153" y="169"/>
                  <a:pt x="169" y="305"/>
                </a:cubicBezTo>
                <a:cubicBezTo>
                  <a:pt x="185" y="441"/>
                  <a:pt x="557" y="695"/>
                  <a:pt x="548" y="868"/>
                </a:cubicBezTo>
                <a:cubicBezTo>
                  <a:pt x="539" y="1041"/>
                  <a:pt x="0" y="1269"/>
                  <a:pt x="113" y="1344"/>
                </a:cubicBezTo>
                <a:cubicBezTo>
                  <a:pt x="226" y="1419"/>
                  <a:pt x="1137" y="1383"/>
                  <a:pt x="1227" y="1317"/>
                </a:cubicBezTo>
                <a:cubicBezTo>
                  <a:pt x="1317" y="1251"/>
                  <a:pt x="751" y="1138"/>
                  <a:pt x="656" y="950"/>
                </a:cubicBezTo>
                <a:cubicBezTo>
                  <a:pt x="561" y="762"/>
                  <a:pt x="690" y="338"/>
                  <a:pt x="656" y="189"/>
                </a:cubicBezTo>
                <a:cubicBezTo>
                  <a:pt x="622" y="40"/>
                  <a:pt x="495" y="81"/>
                  <a:pt x="453" y="53"/>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088" name="Freeform 95"/>
          <p:cNvSpPr>
            <a:spLocks/>
          </p:cNvSpPr>
          <p:nvPr/>
        </p:nvSpPr>
        <p:spPr bwMode="auto">
          <a:xfrm rot="4301070">
            <a:off x="4865688" y="4206875"/>
            <a:ext cx="584200" cy="577850"/>
          </a:xfrm>
          <a:custGeom>
            <a:avLst/>
            <a:gdLst>
              <a:gd name="T0" fmla="*/ 2147483647 w 1662"/>
              <a:gd name="T1" fmla="*/ 2147483647 h 1143"/>
              <a:gd name="T2" fmla="*/ 2147483647 w 1662"/>
              <a:gd name="T3" fmla="*/ 2147483647 h 1143"/>
              <a:gd name="T4" fmla="*/ 2147483647 w 1662"/>
              <a:gd name="T5" fmla="*/ 2147483647 h 1143"/>
              <a:gd name="T6" fmla="*/ 2147483647 w 1662"/>
              <a:gd name="T7" fmla="*/ 2147483647 h 1143"/>
              <a:gd name="T8" fmla="*/ 2147483647 w 1662"/>
              <a:gd name="T9" fmla="*/ 2147483647 h 1143"/>
              <a:gd name="T10" fmla="*/ 2147483647 w 1662"/>
              <a:gd name="T11" fmla="*/ 2147483647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089" name="Freeform 96"/>
          <p:cNvSpPr>
            <a:spLocks/>
          </p:cNvSpPr>
          <p:nvPr/>
        </p:nvSpPr>
        <p:spPr bwMode="auto">
          <a:xfrm rot="4301070">
            <a:off x="5024438" y="4337050"/>
            <a:ext cx="204787" cy="265113"/>
          </a:xfrm>
          <a:custGeom>
            <a:avLst/>
            <a:gdLst>
              <a:gd name="T0" fmla="*/ 2147483647 w 676"/>
              <a:gd name="T1" fmla="*/ 2147483647 h 746"/>
              <a:gd name="T2" fmla="*/ 2147483647 w 676"/>
              <a:gd name="T3" fmla="*/ 2147483647 h 746"/>
              <a:gd name="T4" fmla="*/ 2147483647 w 676"/>
              <a:gd name="T5" fmla="*/ 2147483647 h 746"/>
              <a:gd name="T6" fmla="*/ 2147483647 w 676"/>
              <a:gd name="T7" fmla="*/ 2147483647 h 746"/>
              <a:gd name="T8" fmla="*/ 2147483647 w 676"/>
              <a:gd name="T9" fmla="*/ 2147483647 h 746"/>
              <a:gd name="T10" fmla="*/ 2147483647 w 676"/>
              <a:gd name="T11" fmla="*/ 2147483647 h 746"/>
              <a:gd name="T12" fmla="*/ 2147483647 w 676"/>
              <a:gd name="T13" fmla="*/ 2147483647 h 746"/>
              <a:gd name="T14" fmla="*/ 2147483647 w 676"/>
              <a:gd name="T15" fmla="*/ 2147483647 h 746"/>
              <a:gd name="T16" fmla="*/ 2147483647 w 676"/>
              <a:gd name="T17" fmla="*/ 2147483647 h 746"/>
              <a:gd name="T18" fmla="*/ 2147483647 w 676"/>
              <a:gd name="T19" fmla="*/ 2147483647 h 746"/>
              <a:gd name="T20" fmla="*/ 2147483647 w 676"/>
              <a:gd name="T21" fmla="*/ 2147483647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sz="1800">
              <a:latin typeface="Calibri" pitchFamily="34" charset="0"/>
            </a:endParaRPr>
          </a:p>
        </p:txBody>
      </p:sp>
      <p:sp>
        <p:nvSpPr>
          <p:cNvPr id="55338" name="AutoShape 97"/>
          <p:cNvSpPr>
            <a:spLocks noChangeArrowheads="1"/>
          </p:cNvSpPr>
          <p:nvPr/>
        </p:nvSpPr>
        <p:spPr bwMode="auto">
          <a:xfrm>
            <a:off x="6416675" y="3352800"/>
            <a:ext cx="1227138" cy="361950"/>
          </a:xfrm>
          <a:prstGeom prst="roundRect">
            <a:avLst>
              <a:gd name="adj" fmla="val 16667"/>
            </a:avLst>
          </a:prstGeom>
          <a:solidFill>
            <a:srgbClr val="F2DBDB"/>
          </a:solidFill>
          <a:ln w="9525">
            <a:solidFill>
              <a:srgbClr val="943634"/>
            </a:solidFill>
            <a:round/>
            <a:headEnd/>
            <a:tailEnd/>
          </a:ln>
        </p:spPr>
        <p:txBody>
          <a:bodyPr/>
          <a:lstStyle/>
          <a:p>
            <a:pPr>
              <a:spcAft>
                <a:spcPts val="1000"/>
              </a:spcAft>
            </a:pPr>
            <a:r>
              <a:rPr lang="fr-FR" sz="1400" b="1">
                <a:latin typeface="Calibri" pitchFamily="34" charset="0"/>
              </a:rPr>
              <a:t>6</a:t>
            </a:r>
            <a:r>
              <a:rPr lang="fr-FR" sz="1400" b="1">
                <a:latin typeface="Times New Roman" pitchFamily="18" charset="0"/>
              </a:rPr>
              <a:t>.</a:t>
            </a:r>
            <a:r>
              <a:rPr lang="fr-FR" sz="1400" b="1">
                <a:latin typeface="Calibri" pitchFamily="34" charset="0"/>
              </a:rPr>
              <a:t> Diapédèse</a:t>
            </a:r>
            <a:endParaRPr lang="fr-FR" sz="4000">
              <a:latin typeface="Calibri" pitchFamily="34" charset="0"/>
            </a:endParaRPr>
          </a:p>
        </p:txBody>
      </p:sp>
      <p:sp>
        <p:nvSpPr>
          <p:cNvPr id="55339" name="AutoShape 98"/>
          <p:cNvSpPr>
            <a:spLocks noChangeArrowheads="1"/>
          </p:cNvSpPr>
          <p:nvPr/>
        </p:nvSpPr>
        <p:spPr bwMode="auto">
          <a:xfrm>
            <a:off x="5486400" y="4500563"/>
            <a:ext cx="1585913" cy="398462"/>
          </a:xfrm>
          <a:prstGeom prst="roundRect">
            <a:avLst>
              <a:gd name="adj" fmla="val 16667"/>
            </a:avLst>
          </a:prstGeom>
          <a:solidFill>
            <a:srgbClr val="F2DBDB"/>
          </a:solidFill>
          <a:ln w="9525">
            <a:solidFill>
              <a:srgbClr val="943634"/>
            </a:solidFill>
            <a:round/>
            <a:headEnd/>
            <a:tailEnd/>
          </a:ln>
        </p:spPr>
        <p:txBody>
          <a:bodyPr/>
          <a:lstStyle/>
          <a:p>
            <a:pPr algn="ctr">
              <a:spcAft>
                <a:spcPts val="1000"/>
              </a:spcAft>
            </a:pPr>
            <a:r>
              <a:rPr lang="fr-FR" sz="1600" b="1">
                <a:latin typeface="Calibri" pitchFamily="34" charset="0"/>
              </a:rPr>
              <a:t>5</a:t>
            </a:r>
            <a:r>
              <a:rPr lang="fr-FR" sz="1600" b="1">
                <a:latin typeface="Times New Roman" pitchFamily="18" charset="0"/>
              </a:rPr>
              <a:t>.</a:t>
            </a:r>
            <a:r>
              <a:rPr lang="fr-FR" sz="1600" b="1">
                <a:latin typeface="Calibri" pitchFamily="34" charset="0"/>
              </a:rPr>
              <a:t> Recrutement</a:t>
            </a:r>
            <a:endParaRPr lang="fr-FR" sz="4400">
              <a:latin typeface="Calibri" pitchFamily="34" charset="0"/>
            </a:endParaRPr>
          </a:p>
        </p:txBody>
      </p:sp>
      <p:grpSp>
        <p:nvGrpSpPr>
          <p:cNvPr id="17" name="Groupe 133"/>
          <p:cNvGrpSpPr>
            <a:grpSpLocks/>
          </p:cNvGrpSpPr>
          <p:nvPr/>
        </p:nvGrpSpPr>
        <p:grpSpPr bwMode="auto">
          <a:xfrm>
            <a:off x="5954713" y="5492750"/>
            <a:ext cx="2189162" cy="325438"/>
            <a:chOff x="5953949" y="5491972"/>
            <a:chExt cx="2189951" cy="326080"/>
          </a:xfrm>
        </p:grpSpPr>
        <p:sp>
          <p:nvSpPr>
            <p:cNvPr id="2127" name="AutoShape 102"/>
            <p:cNvSpPr>
              <a:spLocks noChangeArrowheads="1"/>
            </p:cNvSpPr>
            <p:nvPr/>
          </p:nvSpPr>
          <p:spPr bwMode="auto">
            <a:xfrm>
              <a:off x="5953949" y="5530660"/>
              <a:ext cx="572135" cy="287392"/>
            </a:xfrm>
            <a:prstGeom prst="rightArrow">
              <a:avLst>
                <a:gd name="adj1" fmla="val 50000"/>
                <a:gd name="adj2" fmla="val 54147"/>
              </a:avLst>
            </a:prstGeom>
            <a:solidFill>
              <a:srgbClr val="FFFFFF"/>
            </a:solidFill>
            <a:ln w="9525">
              <a:solidFill>
                <a:srgbClr val="000000"/>
              </a:solidFill>
              <a:miter lim="800000"/>
              <a:headEnd/>
              <a:tailEnd/>
            </a:ln>
          </p:spPr>
          <p:txBody>
            <a:bodyPr/>
            <a:lstStyle/>
            <a:p>
              <a:endParaRPr lang="fr-FR" sz="1800">
                <a:latin typeface="Calibri" pitchFamily="34" charset="0"/>
              </a:endParaRPr>
            </a:p>
          </p:txBody>
        </p:sp>
        <p:sp>
          <p:nvSpPr>
            <p:cNvPr id="2128" name="AutoShape 103"/>
            <p:cNvSpPr>
              <a:spLocks noChangeArrowheads="1"/>
            </p:cNvSpPr>
            <p:nvPr/>
          </p:nvSpPr>
          <p:spPr bwMode="auto">
            <a:xfrm>
              <a:off x="6574154" y="5491972"/>
              <a:ext cx="1569746" cy="326080"/>
            </a:xfrm>
            <a:prstGeom prst="homePlate">
              <a:avLst>
                <a:gd name="adj" fmla="val 92580"/>
              </a:avLst>
            </a:prstGeom>
            <a:solidFill>
              <a:srgbClr val="F2DBDB"/>
            </a:solidFill>
            <a:ln w="9525">
              <a:solidFill>
                <a:srgbClr val="000000"/>
              </a:solidFill>
              <a:miter lim="800000"/>
              <a:headEnd/>
              <a:tailEnd/>
            </a:ln>
          </p:spPr>
          <p:txBody>
            <a:bodyPr/>
            <a:lstStyle/>
            <a:p>
              <a:pPr>
                <a:spcAft>
                  <a:spcPts val="1000"/>
                </a:spcAft>
              </a:pPr>
              <a:r>
                <a:rPr lang="fr-FR" sz="1600" b="1">
                  <a:latin typeface="Calibri" pitchFamily="34" charset="0"/>
                </a:rPr>
                <a:t>Inflammation</a:t>
              </a:r>
              <a:endParaRPr lang="fr-FR" sz="2800">
                <a:latin typeface="Calibri" pitchFamily="34" charset="0"/>
              </a:endParaRPr>
            </a:p>
          </p:txBody>
        </p:sp>
      </p:grpSp>
      <p:sp>
        <p:nvSpPr>
          <p:cNvPr id="55341" name="AutoShape 104"/>
          <p:cNvSpPr>
            <a:spLocks noChangeArrowheads="1"/>
          </p:cNvSpPr>
          <p:nvPr/>
        </p:nvSpPr>
        <p:spPr bwMode="auto">
          <a:xfrm>
            <a:off x="469900" y="4767263"/>
            <a:ext cx="1530350" cy="641350"/>
          </a:xfrm>
          <a:prstGeom prst="roundRect">
            <a:avLst>
              <a:gd name="adj" fmla="val 16667"/>
            </a:avLst>
          </a:prstGeom>
          <a:solidFill>
            <a:srgbClr val="F2DBDB"/>
          </a:solidFill>
          <a:ln w="9525">
            <a:solidFill>
              <a:srgbClr val="943634"/>
            </a:solidFill>
            <a:round/>
            <a:headEnd/>
            <a:tailEnd/>
          </a:ln>
        </p:spPr>
        <p:txBody>
          <a:bodyPr/>
          <a:lstStyle/>
          <a:p>
            <a:pPr algn="ctr">
              <a:spcAft>
                <a:spcPts val="1000"/>
              </a:spcAft>
            </a:pPr>
            <a:r>
              <a:rPr lang="fr-FR" sz="1200" b="1">
                <a:latin typeface="Calibri" pitchFamily="34" charset="0"/>
              </a:rPr>
              <a:t>4. Vasodilatation + perméabilité vasculaire</a:t>
            </a:r>
            <a:endParaRPr lang="fr-FR" sz="3600">
              <a:latin typeface="Calibri" pitchFamily="34" charset="0"/>
            </a:endParaRPr>
          </a:p>
        </p:txBody>
      </p:sp>
      <p:grpSp>
        <p:nvGrpSpPr>
          <p:cNvPr id="18" name="Group 105"/>
          <p:cNvGrpSpPr>
            <a:grpSpLocks/>
          </p:cNvGrpSpPr>
          <p:nvPr/>
        </p:nvGrpSpPr>
        <p:grpSpPr bwMode="auto">
          <a:xfrm>
            <a:off x="1433513" y="2357438"/>
            <a:ext cx="4379912" cy="2409825"/>
            <a:chOff x="3142" y="4619"/>
            <a:chExt cx="6899" cy="3487"/>
          </a:xfrm>
        </p:grpSpPr>
        <p:sp>
          <p:nvSpPr>
            <p:cNvPr id="2125" name="Freeform 106"/>
            <p:cNvSpPr>
              <a:spLocks/>
            </p:cNvSpPr>
            <p:nvPr/>
          </p:nvSpPr>
          <p:spPr bwMode="auto">
            <a:xfrm>
              <a:off x="3521" y="5313"/>
              <a:ext cx="6520" cy="1259"/>
            </a:xfrm>
            <a:custGeom>
              <a:avLst/>
              <a:gdLst>
                <a:gd name="T0" fmla="*/ 0 w 3777"/>
                <a:gd name="T1" fmla="*/ 0 h 1440"/>
                <a:gd name="T2" fmla="*/ 236372 w 3777"/>
                <a:gd name="T3" fmla="*/ 273 h 1440"/>
                <a:gd name="T4" fmla="*/ 887464 w 3777"/>
                <a:gd name="T5" fmla="*/ 375 h 1440"/>
                <a:gd name="T6" fmla="*/ 0 60000 65536"/>
                <a:gd name="T7" fmla="*/ 0 60000 65536"/>
                <a:gd name="T8" fmla="*/ 0 60000 65536"/>
                <a:gd name="T9" fmla="*/ 0 w 3777"/>
                <a:gd name="T10" fmla="*/ 0 h 1440"/>
                <a:gd name="T11" fmla="*/ 3777 w 3777"/>
                <a:gd name="T12" fmla="*/ 1440 h 1440"/>
              </a:gdLst>
              <a:ahLst/>
              <a:cxnLst>
                <a:cxn ang="T6">
                  <a:pos x="T0" y="T1"/>
                </a:cxn>
                <a:cxn ang="T7">
                  <a:pos x="T2" y="T3"/>
                </a:cxn>
                <a:cxn ang="T8">
                  <a:pos x="T4" y="T5"/>
                </a:cxn>
              </a:cxnLst>
              <a:rect l="T9" t="T10" r="T11" b="T12"/>
              <a:pathLst>
                <a:path w="3777" h="1440">
                  <a:moveTo>
                    <a:pt x="0" y="0"/>
                  </a:moveTo>
                  <a:cubicBezTo>
                    <a:pt x="168" y="174"/>
                    <a:pt x="377" y="806"/>
                    <a:pt x="1006" y="1046"/>
                  </a:cubicBezTo>
                  <a:cubicBezTo>
                    <a:pt x="1635" y="1286"/>
                    <a:pt x="3200" y="1358"/>
                    <a:pt x="3777" y="1440"/>
                  </a:cubicBezTo>
                </a:path>
              </a:pathLst>
            </a:custGeom>
            <a:noFill/>
            <a:ln w="28575">
              <a:solidFill>
                <a:srgbClr val="76923C"/>
              </a:solidFill>
              <a:round/>
              <a:headEnd/>
              <a:tailEnd type="triangle" w="med" len="med"/>
            </a:ln>
          </p:spPr>
          <p:txBody>
            <a:bodyPr/>
            <a:lstStyle/>
            <a:p>
              <a:endParaRPr lang="fr-FR" sz="1800">
                <a:latin typeface="Calibri" pitchFamily="34" charset="0"/>
              </a:endParaRPr>
            </a:p>
          </p:txBody>
        </p:sp>
        <p:sp>
          <p:nvSpPr>
            <p:cNvPr id="2126" name="Freeform 107"/>
            <p:cNvSpPr>
              <a:spLocks/>
            </p:cNvSpPr>
            <p:nvPr/>
          </p:nvSpPr>
          <p:spPr bwMode="auto">
            <a:xfrm>
              <a:off x="3142" y="4619"/>
              <a:ext cx="961" cy="3487"/>
            </a:xfrm>
            <a:custGeom>
              <a:avLst/>
              <a:gdLst>
                <a:gd name="T0" fmla="*/ 961 w 961"/>
                <a:gd name="T1" fmla="*/ 0 h 2758"/>
                <a:gd name="T2" fmla="*/ 79 w 961"/>
                <a:gd name="T3" fmla="*/ 11340 h 2758"/>
                <a:gd name="T4" fmla="*/ 488 w 961"/>
                <a:gd name="T5" fmla="*/ 28786 h 2758"/>
                <a:gd name="T6" fmla="*/ 0 60000 65536"/>
                <a:gd name="T7" fmla="*/ 0 60000 65536"/>
                <a:gd name="T8" fmla="*/ 0 60000 65536"/>
                <a:gd name="T9" fmla="*/ 0 w 961"/>
                <a:gd name="T10" fmla="*/ 0 h 2758"/>
                <a:gd name="T11" fmla="*/ 961 w 961"/>
                <a:gd name="T12" fmla="*/ 2758 h 2758"/>
              </a:gdLst>
              <a:ahLst/>
              <a:cxnLst>
                <a:cxn ang="T6">
                  <a:pos x="T0" y="T1"/>
                </a:cxn>
                <a:cxn ang="T7">
                  <a:pos x="T2" y="T3"/>
                </a:cxn>
                <a:cxn ang="T8">
                  <a:pos x="T4" y="T5"/>
                </a:cxn>
              </a:cxnLst>
              <a:rect l="T9" t="T10" r="T11" b="T12"/>
              <a:pathLst>
                <a:path w="961" h="2758">
                  <a:moveTo>
                    <a:pt x="961" y="0"/>
                  </a:moveTo>
                  <a:cubicBezTo>
                    <a:pt x="814" y="183"/>
                    <a:pt x="158" y="627"/>
                    <a:pt x="79" y="1087"/>
                  </a:cubicBezTo>
                  <a:cubicBezTo>
                    <a:pt x="0" y="1547"/>
                    <a:pt x="227" y="2157"/>
                    <a:pt x="488" y="2758"/>
                  </a:cubicBezTo>
                </a:path>
              </a:pathLst>
            </a:custGeom>
            <a:noFill/>
            <a:ln w="28575">
              <a:solidFill>
                <a:srgbClr val="76923C"/>
              </a:solidFill>
              <a:round/>
              <a:headEnd/>
              <a:tailEnd type="triangle" w="med" len="med"/>
            </a:ln>
          </p:spPr>
          <p:txBody>
            <a:bodyPr/>
            <a:lstStyle/>
            <a:p>
              <a:endParaRPr lang="fr-FR" sz="1800">
                <a:latin typeface="Calibri" pitchFamily="34" charset="0"/>
              </a:endParaRPr>
            </a:p>
          </p:txBody>
        </p:sp>
      </p:grpSp>
      <p:sp>
        <p:nvSpPr>
          <p:cNvPr id="2095" name="Freeform 108"/>
          <p:cNvSpPr>
            <a:spLocks/>
          </p:cNvSpPr>
          <p:nvPr/>
        </p:nvSpPr>
        <p:spPr bwMode="auto">
          <a:xfrm rot="10800000">
            <a:off x="3144838" y="1476375"/>
            <a:ext cx="534987" cy="109538"/>
          </a:xfrm>
          <a:custGeom>
            <a:avLst/>
            <a:gdLst>
              <a:gd name="T0" fmla="*/ 0 w 964"/>
              <a:gd name="T1" fmla="*/ 0 h 231"/>
              <a:gd name="T2" fmla="*/ 2147483647 w 964"/>
              <a:gd name="T3" fmla="*/ 2147483647 h 231"/>
              <a:gd name="T4" fmla="*/ 2147483647 w 964"/>
              <a:gd name="T5" fmla="*/ 2147483647 h 231"/>
              <a:gd name="T6" fmla="*/ 0 60000 65536"/>
              <a:gd name="T7" fmla="*/ 0 60000 65536"/>
              <a:gd name="T8" fmla="*/ 0 60000 65536"/>
              <a:gd name="T9" fmla="*/ 0 w 964"/>
              <a:gd name="T10" fmla="*/ 0 h 231"/>
              <a:gd name="T11" fmla="*/ 964 w 964"/>
              <a:gd name="T12" fmla="*/ 231 h 231"/>
            </a:gdLst>
            <a:ahLst/>
            <a:cxnLst>
              <a:cxn ang="T6">
                <a:pos x="T0" y="T1"/>
              </a:cxn>
              <a:cxn ang="T7">
                <a:pos x="T2" y="T3"/>
              </a:cxn>
              <a:cxn ang="T8">
                <a:pos x="T4" y="T5"/>
              </a:cxn>
            </a:cxnLst>
            <a:rect l="T9" t="T10" r="T11" b="T12"/>
            <a:pathLst>
              <a:path w="964" h="231">
                <a:moveTo>
                  <a:pt x="0" y="0"/>
                </a:moveTo>
                <a:cubicBezTo>
                  <a:pt x="97" y="37"/>
                  <a:pt x="422" y="219"/>
                  <a:pt x="583" y="225"/>
                </a:cubicBezTo>
                <a:cubicBezTo>
                  <a:pt x="744" y="231"/>
                  <a:pt x="885" y="74"/>
                  <a:pt x="964" y="34"/>
                </a:cubicBezTo>
              </a:path>
            </a:pathLst>
          </a:custGeom>
          <a:noFill/>
          <a:ln w="19050">
            <a:solidFill>
              <a:srgbClr val="000000"/>
            </a:solidFill>
            <a:round/>
            <a:headEnd/>
            <a:tailEnd type="triangle" w="med" len="med"/>
          </a:ln>
        </p:spPr>
        <p:txBody>
          <a:bodyPr/>
          <a:lstStyle/>
          <a:p>
            <a:endParaRPr lang="fr-FR" sz="1800">
              <a:latin typeface="Calibri" pitchFamily="34" charset="0"/>
            </a:endParaRPr>
          </a:p>
        </p:txBody>
      </p:sp>
      <p:sp>
        <p:nvSpPr>
          <p:cNvPr id="2096" name="Freeform 109"/>
          <p:cNvSpPr>
            <a:spLocks/>
          </p:cNvSpPr>
          <p:nvPr/>
        </p:nvSpPr>
        <p:spPr bwMode="auto">
          <a:xfrm rot="10800000" flipH="1">
            <a:off x="4811713" y="1766888"/>
            <a:ext cx="1184275" cy="180975"/>
          </a:xfrm>
          <a:custGeom>
            <a:avLst/>
            <a:gdLst>
              <a:gd name="T0" fmla="*/ 0 w 964"/>
              <a:gd name="T1" fmla="*/ 0 h 231"/>
              <a:gd name="T2" fmla="*/ 2147483647 w 964"/>
              <a:gd name="T3" fmla="*/ 2147483647 h 231"/>
              <a:gd name="T4" fmla="*/ 2147483647 w 964"/>
              <a:gd name="T5" fmla="*/ 2147483647 h 231"/>
              <a:gd name="T6" fmla="*/ 0 60000 65536"/>
              <a:gd name="T7" fmla="*/ 0 60000 65536"/>
              <a:gd name="T8" fmla="*/ 0 60000 65536"/>
              <a:gd name="T9" fmla="*/ 0 w 964"/>
              <a:gd name="T10" fmla="*/ 0 h 231"/>
              <a:gd name="T11" fmla="*/ 964 w 964"/>
              <a:gd name="T12" fmla="*/ 231 h 231"/>
            </a:gdLst>
            <a:ahLst/>
            <a:cxnLst>
              <a:cxn ang="T6">
                <a:pos x="T0" y="T1"/>
              </a:cxn>
              <a:cxn ang="T7">
                <a:pos x="T2" y="T3"/>
              </a:cxn>
              <a:cxn ang="T8">
                <a:pos x="T4" y="T5"/>
              </a:cxn>
            </a:cxnLst>
            <a:rect l="T9" t="T10" r="T11" b="T12"/>
            <a:pathLst>
              <a:path w="964" h="231">
                <a:moveTo>
                  <a:pt x="0" y="0"/>
                </a:moveTo>
                <a:cubicBezTo>
                  <a:pt x="97" y="37"/>
                  <a:pt x="422" y="219"/>
                  <a:pt x="583" y="225"/>
                </a:cubicBezTo>
                <a:cubicBezTo>
                  <a:pt x="744" y="231"/>
                  <a:pt x="885" y="74"/>
                  <a:pt x="964" y="34"/>
                </a:cubicBezTo>
              </a:path>
            </a:pathLst>
          </a:custGeom>
          <a:noFill/>
          <a:ln w="19050">
            <a:solidFill>
              <a:srgbClr val="000000"/>
            </a:solidFill>
            <a:round/>
            <a:headEnd/>
            <a:tailEnd type="triangle" w="med" len="med"/>
          </a:ln>
        </p:spPr>
        <p:txBody>
          <a:bodyPr/>
          <a:lstStyle/>
          <a:p>
            <a:endParaRPr lang="fr-FR" sz="1800">
              <a:latin typeface="Calibri" pitchFamily="34" charset="0"/>
            </a:endParaRPr>
          </a:p>
        </p:txBody>
      </p:sp>
      <p:sp>
        <p:nvSpPr>
          <p:cNvPr id="54327" name="AutoShape 110"/>
          <p:cNvSpPr>
            <a:spLocks noChangeArrowheads="1"/>
          </p:cNvSpPr>
          <p:nvPr/>
        </p:nvSpPr>
        <p:spPr bwMode="auto">
          <a:xfrm>
            <a:off x="5178425" y="2222500"/>
            <a:ext cx="1322388" cy="635000"/>
          </a:xfrm>
          <a:prstGeom prst="roundRect">
            <a:avLst>
              <a:gd name="adj" fmla="val 16667"/>
            </a:avLst>
          </a:prstGeom>
          <a:solidFill>
            <a:srgbClr val="F2DBDB"/>
          </a:solidFill>
          <a:ln w="9525">
            <a:solidFill>
              <a:srgbClr val="943634"/>
            </a:solidFill>
            <a:round/>
            <a:headEnd/>
            <a:tailEnd/>
          </a:ln>
        </p:spPr>
        <p:txBody>
          <a:bodyPr/>
          <a:lstStyle/>
          <a:p>
            <a:pPr algn="ctr">
              <a:spcAft>
                <a:spcPts val="1000"/>
              </a:spcAft>
            </a:pPr>
            <a:r>
              <a:rPr lang="fr-FR" sz="1200" b="1">
                <a:latin typeface="Calibri" pitchFamily="34" charset="0"/>
              </a:rPr>
              <a:t>7</a:t>
            </a:r>
            <a:r>
              <a:rPr lang="fr-FR" sz="1200" b="1">
                <a:latin typeface="Times New Roman" pitchFamily="18" charset="0"/>
              </a:rPr>
              <a:t>.</a:t>
            </a:r>
            <a:r>
              <a:rPr lang="fr-FR" sz="1200" b="1">
                <a:latin typeface="Calibri" pitchFamily="34" charset="0"/>
              </a:rPr>
              <a:t> Elimination des agents infectieux</a:t>
            </a:r>
            <a:endParaRPr lang="fr-FR" sz="3600">
              <a:latin typeface="Calibri" pitchFamily="34" charset="0"/>
            </a:endParaRPr>
          </a:p>
        </p:txBody>
      </p:sp>
      <p:sp>
        <p:nvSpPr>
          <p:cNvPr id="2098" name="AutoShape 111"/>
          <p:cNvSpPr>
            <a:spLocks noChangeArrowheads="1"/>
          </p:cNvSpPr>
          <p:nvPr/>
        </p:nvSpPr>
        <p:spPr bwMode="auto">
          <a:xfrm>
            <a:off x="85725" y="285750"/>
            <a:ext cx="9058275" cy="5927725"/>
          </a:xfrm>
          <a:prstGeom prst="roundRect">
            <a:avLst>
              <a:gd name="adj" fmla="val 16667"/>
            </a:avLst>
          </a:prstGeom>
          <a:noFill/>
          <a:ln w="9525">
            <a:solidFill>
              <a:srgbClr val="000000"/>
            </a:solidFill>
            <a:round/>
            <a:headEnd/>
            <a:tailEnd/>
          </a:ln>
        </p:spPr>
        <p:txBody>
          <a:bodyPr/>
          <a:lstStyle/>
          <a:p>
            <a:endParaRPr lang="fr-FR" sz="1800">
              <a:latin typeface="Calibri" pitchFamily="34" charset="0"/>
            </a:endParaRPr>
          </a:p>
        </p:txBody>
      </p:sp>
      <p:sp>
        <p:nvSpPr>
          <p:cNvPr id="2099" name="Text Box 112"/>
          <p:cNvSpPr txBox="1">
            <a:spLocks noChangeArrowheads="1"/>
          </p:cNvSpPr>
          <p:nvPr/>
        </p:nvSpPr>
        <p:spPr bwMode="auto">
          <a:xfrm>
            <a:off x="2343150" y="4032250"/>
            <a:ext cx="715963" cy="219075"/>
          </a:xfrm>
          <a:prstGeom prst="rect">
            <a:avLst/>
          </a:prstGeom>
          <a:noFill/>
          <a:ln w="9525">
            <a:noFill/>
            <a:miter lim="800000"/>
            <a:headEnd/>
            <a:tailEnd/>
          </a:ln>
        </p:spPr>
        <p:txBody>
          <a:bodyPr/>
          <a:lstStyle/>
          <a:p>
            <a:pPr>
              <a:spcAft>
                <a:spcPts val="1000"/>
              </a:spcAft>
            </a:pPr>
            <a:r>
              <a:rPr lang="fr-FR" sz="700" b="1">
                <a:latin typeface="Calibri" pitchFamily="34" charset="0"/>
              </a:rPr>
              <a:t>Granulocyte</a:t>
            </a:r>
            <a:endParaRPr lang="fr-FR" sz="1800">
              <a:latin typeface="Calibri" pitchFamily="34" charset="0"/>
            </a:endParaRPr>
          </a:p>
        </p:txBody>
      </p:sp>
      <p:sp>
        <p:nvSpPr>
          <p:cNvPr id="2100" name="Text Box 113"/>
          <p:cNvSpPr txBox="1">
            <a:spLocks noChangeArrowheads="1"/>
          </p:cNvSpPr>
          <p:nvPr/>
        </p:nvSpPr>
        <p:spPr bwMode="auto">
          <a:xfrm>
            <a:off x="3365500" y="4113213"/>
            <a:ext cx="715963" cy="220662"/>
          </a:xfrm>
          <a:prstGeom prst="rect">
            <a:avLst/>
          </a:prstGeom>
          <a:noFill/>
          <a:ln w="9525">
            <a:noFill/>
            <a:miter lim="800000"/>
            <a:headEnd/>
            <a:tailEnd/>
          </a:ln>
        </p:spPr>
        <p:txBody>
          <a:bodyPr/>
          <a:lstStyle/>
          <a:p>
            <a:pPr>
              <a:spcAft>
                <a:spcPts val="1000"/>
              </a:spcAft>
            </a:pPr>
            <a:r>
              <a:rPr lang="fr-FR" sz="700" b="1">
                <a:latin typeface="Calibri" pitchFamily="34" charset="0"/>
              </a:rPr>
              <a:t>Macrophage</a:t>
            </a:r>
            <a:endParaRPr lang="fr-FR" sz="1800">
              <a:latin typeface="Calibri" pitchFamily="34" charset="0"/>
            </a:endParaRPr>
          </a:p>
        </p:txBody>
      </p:sp>
      <p:sp>
        <p:nvSpPr>
          <p:cNvPr id="2101" name="Freeform 114"/>
          <p:cNvSpPr>
            <a:spLocks/>
          </p:cNvSpPr>
          <p:nvPr/>
        </p:nvSpPr>
        <p:spPr bwMode="auto">
          <a:xfrm rot="-10385327">
            <a:off x="5995988" y="1144588"/>
            <a:ext cx="2386012" cy="1425575"/>
          </a:xfrm>
          <a:custGeom>
            <a:avLst/>
            <a:gdLst>
              <a:gd name="T0" fmla="*/ 2147483647 w 2692"/>
              <a:gd name="T1" fmla="*/ 2147483647 h 1717"/>
              <a:gd name="T2" fmla="*/ 2147483647 w 2692"/>
              <a:gd name="T3" fmla="*/ 2147483647 h 1717"/>
              <a:gd name="T4" fmla="*/ 2147483647 w 2692"/>
              <a:gd name="T5" fmla="*/ 2147483647 h 1717"/>
              <a:gd name="T6" fmla="*/ 2147483647 w 2692"/>
              <a:gd name="T7" fmla="*/ 2147483647 h 1717"/>
              <a:gd name="T8" fmla="*/ 2147483647 w 2692"/>
              <a:gd name="T9" fmla="*/ 2147483647 h 1717"/>
              <a:gd name="T10" fmla="*/ 2147483647 w 2692"/>
              <a:gd name="T11" fmla="*/ 2147483647 h 1717"/>
              <a:gd name="T12" fmla="*/ 2147483647 w 2692"/>
              <a:gd name="T13" fmla="*/ 2147483647 h 1717"/>
              <a:gd name="T14" fmla="*/ 2147483647 w 2692"/>
              <a:gd name="T15" fmla="*/ 2147483647 h 1717"/>
              <a:gd name="T16" fmla="*/ 2147483647 w 2692"/>
              <a:gd name="T17" fmla="*/ 2147483647 h 1717"/>
              <a:gd name="T18" fmla="*/ 2147483647 w 2692"/>
              <a:gd name="T19" fmla="*/ 2147483647 h 1717"/>
              <a:gd name="T20" fmla="*/ 2147483647 w 2692"/>
              <a:gd name="T21" fmla="*/ 2147483647 h 1717"/>
              <a:gd name="T22" fmla="*/ 2147483647 w 2692"/>
              <a:gd name="T23" fmla="*/ 2147483647 h 1717"/>
              <a:gd name="T24" fmla="*/ 2147483647 w 2692"/>
              <a:gd name="T25" fmla="*/ 2147483647 h 1717"/>
              <a:gd name="T26" fmla="*/ 2147483647 w 2692"/>
              <a:gd name="T27" fmla="*/ 2147483647 h 1717"/>
              <a:gd name="T28" fmla="*/ 2147483647 w 2692"/>
              <a:gd name="T29" fmla="*/ 2147483647 h 1717"/>
              <a:gd name="T30" fmla="*/ 2147483647 w 2692"/>
              <a:gd name="T31" fmla="*/ 2147483647 h 1717"/>
              <a:gd name="T32" fmla="*/ 2147483647 w 2692"/>
              <a:gd name="T33" fmla="*/ 2147483647 h 1717"/>
              <a:gd name="T34" fmla="*/ 2147483647 w 2692"/>
              <a:gd name="T35" fmla="*/ 2147483647 h 1717"/>
              <a:gd name="T36" fmla="*/ 2147483647 w 2692"/>
              <a:gd name="T37" fmla="*/ 2147483647 h 1717"/>
              <a:gd name="T38" fmla="*/ 2147483647 w 2692"/>
              <a:gd name="T39" fmla="*/ 2147483647 h 1717"/>
              <a:gd name="T40" fmla="*/ 2147483647 w 2692"/>
              <a:gd name="T41" fmla="*/ 2147483647 h 1717"/>
              <a:gd name="T42" fmla="*/ 2147483647 w 2692"/>
              <a:gd name="T43" fmla="*/ 2147483647 h 1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92"/>
              <a:gd name="T67" fmla="*/ 0 h 1717"/>
              <a:gd name="T68" fmla="*/ 2692 w 2692"/>
              <a:gd name="T69" fmla="*/ 1717 h 17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92" h="1717">
                <a:moveTo>
                  <a:pt x="1530" y="2"/>
                </a:moveTo>
                <a:cubicBezTo>
                  <a:pt x="1450" y="2"/>
                  <a:pt x="1402" y="135"/>
                  <a:pt x="1275" y="137"/>
                </a:cubicBezTo>
                <a:cubicBezTo>
                  <a:pt x="1148" y="139"/>
                  <a:pt x="902" y="0"/>
                  <a:pt x="765" y="17"/>
                </a:cubicBezTo>
                <a:cubicBezTo>
                  <a:pt x="628" y="34"/>
                  <a:pt x="560" y="170"/>
                  <a:pt x="450" y="242"/>
                </a:cubicBezTo>
                <a:cubicBezTo>
                  <a:pt x="340" y="314"/>
                  <a:pt x="147" y="347"/>
                  <a:pt x="105" y="452"/>
                </a:cubicBezTo>
                <a:cubicBezTo>
                  <a:pt x="63" y="557"/>
                  <a:pt x="193" y="732"/>
                  <a:pt x="195" y="872"/>
                </a:cubicBezTo>
                <a:cubicBezTo>
                  <a:pt x="197" y="1012"/>
                  <a:pt x="0" y="1187"/>
                  <a:pt x="120" y="1292"/>
                </a:cubicBezTo>
                <a:cubicBezTo>
                  <a:pt x="240" y="1397"/>
                  <a:pt x="708" y="1435"/>
                  <a:pt x="915" y="1502"/>
                </a:cubicBezTo>
                <a:cubicBezTo>
                  <a:pt x="1122" y="1569"/>
                  <a:pt x="1253" y="1717"/>
                  <a:pt x="1365" y="1697"/>
                </a:cubicBezTo>
                <a:cubicBezTo>
                  <a:pt x="1477" y="1677"/>
                  <a:pt x="1495" y="1420"/>
                  <a:pt x="1590" y="1382"/>
                </a:cubicBezTo>
                <a:cubicBezTo>
                  <a:pt x="1685" y="1344"/>
                  <a:pt x="1840" y="1504"/>
                  <a:pt x="1935" y="1472"/>
                </a:cubicBezTo>
                <a:cubicBezTo>
                  <a:pt x="2030" y="1440"/>
                  <a:pt x="2055" y="1262"/>
                  <a:pt x="2160" y="1187"/>
                </a:cubicBezTo>
                <a:cubicBezTo>
                  <a:pt x="2265" y="1112"/>
                  <a:pt x="2490" y="1102"/>
                  <a:pt x="2565" y="1022"/>
                </a:cubicBezTo>
                <a:cubicBezTo>
                  <a:pt x="2640" y="942"/>
                  <a:pt x="2692" y="724"/>
                  <a:pt x="2610" y="707"/>
                </a:cubicBezTo>
                <a:cubicBezTo>
                  <a:pt x="2528" y="690"/>
                  <a:pt x="2219" y="875"/>
                  <a:pt x="2070" y="917"/>
                </a:cubicBezTo>
                <a:cubicBezTo>
                  <a:pt x="1921" y="959"/>
                  <a:pt x="1795" y="973"/>
                  <a:pt x="1718" y="958"/>
                </a:cubicBezTo>
                <a:lnTo>
                  <a:pt x="1605" y="826"/>
                </a:lnTo>
                <a:cubicBezTo>
                  <a:pt x="1626" y="754"/>
                  <a:pt x="1768" y="599"/>
                  <a:pt x="1845" y="527"/>
                </a:cubicBezTo>
                <a:cubicBezTo>
                  <a:pt x="1922" y="455"/>
                  <a:pt x="2025" y="452"/>
                  <a:pt x="2070" y="392"/>
                </a:cubicBezTo>
                <a:cubicBezTo>
                  <a:pt x="2115" y="332"/>
                  <a:pt x="2167" y="210"/>
                  <a:pt x="2115" y="167"/>
                </a:cubicBezTo>
                <a:cubicBezTo>
                  <a:pt x="2063" y="124"/>
                  <a:pt x="1852" y="164"/>
                  <a:pt x="1755" y="137"/>
                </a:cubicBezTo>
                <a:cubicBezTo>
                  <a:pt x="1658" y="110"/>
                  <a:pt x="1610" y="2"/>
                  <a:pt x="1530" y="2"/>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02" name="Oval 115"/>
          <p:cNvSpPr>
            <a:spLocks noChangeArrowheads="1"/>
          </p:cNvSpPr>
          <p:nvPr/>
        </p:nvSpPr>
        <p:spPr bwMode="auto">
          <a:xfrm rot="-10385327">
            <a:off x="7134225" y="2166938"/>
            <a:ext cx="219075" cy="185737"/>
          </a:xfrm>
          <a:prstGeom prst="ellipse">
            <a:avLst/>
          </a:prstGeom>
          <a:solidFill>
            <a:srgbClr val="C2D69B"/>
          </a:solidFill>
          <a:ln w="9525">
            <a:noFill/>
            <a:round/>
            <a:headEnd/>
            <a:tailEnd/>
          </a:ln>
        </p:spPr>
        <p:txBody>
          <a:bodyPr/>
          <a:lstStyle/>
          <a:p>
            <a:endParaRPr lang="fr-FR" sz="1800">
              <a:latin typeface="Calibri" pitchFamily="34" charset="0"/>
            </a:endParaRPr>
          </a:p>
        </p:txBody>
      </p:sp>
      <p:sp>
        <p:nvSpPr>
          <p:cNvPr id="2103" name="Oval 116"/>
          <p:cNvSpPr>
            <a:spLocks noChangeArrowheads="1"/>
          </p:cNvSpPr>
          <p:nvPr/>
        </p:nvSpPr>
        <p:spPr bwMode="auto">
          <a:xfrm rot="-10385327">
            <a:off x="6945313" y="1941513"/>
            <a:ext cx="219075" cy="185737"/>
          </a:xfrm>
          <a:prstGeom prst="ellipse">
            <a:avLst/>
          </a:prstGeom>
          <a:solidFill>
            <a:srgbClr val="C2D69B"/>
          </a:solidFill>
          <a:ln w="9525">
            <a:noFill/>
            <a:round/>
            <a:headEnd/>
            <a:tailEnd/>
          </a:ln>
        </p:spPr>
        <p:txBody>
          <a:bodyPr/>
          <a:lstStyle/>
          <a:p>
            <a:endParaRPr lang="fr-FR" sz="1800">
              <a:latin typeface="Calibri" pitchFamily="34" charset="0"/>
            </a:endParaRPr>
          </a:p>
        </p:txBody>
      </p:sp>
      <p:sp>
        <p:nvSpPr>
          <p:cNvPr id="2104" name="Oval 117"/>
          <p:cNvSpPr>
            <a:spLocks noChangeArrowheads="1"/>
          </p:cNvSpPr>
          <p:nvPr/>
        </p:nvSpPr>
        <p:spPr bwMode="auto">
          <a:xfrm rot="-10385327">
            <a:off x="6859588" y="1495425"/>
            <a:ext cx="217487" cy="185738"/>
          </a:xfrm>
          <a:prstGeom prst="ellipse">
            <a:avLst/>
          </a:prstGeom>
          <a:solidFill>
            <a:srgbClr val="C2D69B"/>
          </a:solidFill>
          <a:ln w="9525">
            <a:noFill/>
            <a:round/>
            <a:headEnd/>
            <a:tailEnd/>
          </a:ln>
        </p:spPr>
        <p:txBody>
          <a:bodyPr/>
          <a:lstStyle/>
          <a:p>
            <a:endParaRPr lang="fr-FR" sz="1800">
              <a:latin typeface="Calibri" pitchFamily="34" charset="0"/>
            </a:endParaRPr>
          </a:p>
        </p:txBody>
      </p:sp>
      <p:grpSp>
        <p:nvGrpSpPr>
          <p:cNvPr id="19" name="Group 118"/>
          <p:cNvGrpSpPr>
            <a:grpSpLocks/>
          </p:cNvGrpSpPr>
          <p:nvPr/>
        </p:nvGrpSpPr>
        <p:grpSpPr bwMode="auto">
          <a:xfrm rot="2297640">
            <a:off x="6343650" y="1724025"/>
            <a:ext cx="239713" cy="481013"/>
            <a:chOff x="3571" y="2603"/>
            <a:chExt cx="512" cy="768"/>
          </a:xfrm>
        </p:grpSpPr>
        <p:sp>
          <p:nvSpPr>
            <p:cNvPr id="2120" name="Freeform 119"/>
            <p:cNvSpPr>
              <a:spLocks/>
            </p:cNvSpPr>
            <p:nvPr/>
          </p:nvSpPr>
          <p:spPr bwMode="auto">
            <a:xfrm>
              <a:off x="3571" y="2603"/>
              <a:ext cx="512" cy="768"/>
            </a:xfrm>
            <a:custGeom>
              <a:avLst/>
              <a:gdLst>
                <a:gd name="T0" fmla="*/ 379 w 512"/>
                <a:gd name="T1" fmla="*/ 37 h 768"/>
                <a:gd name="T2" fmla="*/ 263 w 512"/>
                <a:gd name="T3" fmla="*/ 163 h 768"/>
                <a:gd name="T4" fmla="*/ 19 w 512"/>
                <a:gd name="T5" fmla="*/ 677 h 768"/>
                <a:gd name="T6" fmla="*/ 149 w 512"/>
                <a:gd name="T7" fmla="*/ 707 h 768"/>
                <a:gd name="T8" fmla="*/ 397 w 512"/>
                <a:gd name="T9" fmla="*/ 379 h 768"/>
                <a:gd name="T10" fmla="*/ 509 w 512"/>
                <a:gd name="T11" fmla="*/ 57 h 768"/>
                <a:gd name="T12" fmla="*/ 379 w 512"/>
                <a:gd name="T13" fmla="*/ 37 h 768"/>
                <a:gd name="T14" fmla="*/ 0 60000 65536"/>
                <a:gd name="T15" fmla="*/ 0 60000 65536"/>
                <a:gd name="T16" fmla="*/ 0 60000 65536"/>
                <a:gd name="T17" fmla="*/ 0 60000 65536"/>
                <a:gd name="T18" fmla="*/ 0 60000 65536"/>
                <a:gd name="T19" fmla="*/ 0 60000 65536"/>
                <a:gd name="T20" fmla="*/ 0 60000 65536"/>
                <a:gd name="T21" fmla="*/ 0 w 512"/>
                <a:gd name="T22" fmla="*/ 0 h 768"/>
                <a:gd name="T23" fmla="*/ 512 w 5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768">
                  <a:moveTo>
                    <a:pt x="379" y="37"/>
                  </a:moveTo>
                  <a:cubicBezTo>
                    <a:pt x="340" y="60"/>
                    <a:pt x="323" y="57"/>
                    <a:pt x="263" y="163"/>
                  </a:cubicBezTo>
                  <a:cubicBezTo>
                    <a:pt x="203" y="269"/>
                    <a:pt x="38" y="586"/>
                    <a:pt x="19" y="677"/>
                  </a:cubicBezTo>
                  <a:cubicBezTo>
                    <a:pt x="0" y="768"/>
                    <a:pt x="86" y="757"/>
                    <a:pt x="149" y="707"/>
                  </a:cubicBezTo>
                  <a:cubicBezTo>
                    <a:pt x="212" y="657"/>
                    <a:pt x="337" y="487"/>
                    <a:pt x="397" y="379"/>
                  </a:cubicBezTo>
                  <a:cubicBezTo>
                    <a:pt x="457" y="271"/>
                    <a:pt x="512" y="114"/>
                    <a:pt x="509" y="57"/>
                  </a:cubicBezTo>
                  <a:cubicBezTo>
                    <a:pt x="506" y="0"/>
                    <a:pt x="406" y="41"/>
                    <a:pt x="379" y="37"/>
                  </a:cubicBezTo>
                  <a:close/>
                </a:path>
              </a:pathLst>
            </a:custGeom>
            <a:solidFill>
              <a:srgbClr val="FFFFFF"/>
            </a:solidFill>
            <a:ln w="9525">
              <a:solidFill>
                <a:srgbClr val="000000"/>
              </a:solidFill>
              <a:round/>
              <a:headEnd/>
              <a:tailEnd/>
            </a:ln>
          </p:spPr>
          <p:txBody>
            <a:bodyPr/>
            <a:lstStyle/>
            <a:p>
              <a:endParaRPr lang="fr-FR" sz="1800">
                <a:latin typeface="Calibri" pitchFamily="34" charset="0"/>
              </a:endParaRPr>
            </a:p>
          </p:txBody>
        </p:sp>
        <p:sp>
          <p:nvSpPr>
            <p:cNvPr id="2121" name="Oval 120"/>
            <p:cNvSpPr>
              <a:spLocks noChangeArrowheads="1"/>
            </p:cNvSpPr>
            <p:nvPr/>
          </p:nvSpPr>
          <p:spPr bwMode="auto">
            <a:xfrm>
              <a:off x="3719" y="274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22" name="Oval 121"/>
            <p:cNvSpPr>
              <a:spLocks noChangeArrowheads="1"/>
            </p:cNvSpPr>
            <p:nvPr/>
          </p:nvSpPr>
          <p:spPr bwMode="auto">
            <a:xfrm>
              <a:off x="3601" y="3031"/>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23" name="Oval 122"/>
            <p:cNvSpPr>
              <a:spLocks noChangeArrowheads="1"/>
            </p:cNvSpPr>
            <p:nvPr/>
          </p:nvSpPr>
          <p:spPr bwMode="auto">
            <a:xfrm>
              <a:off x="3949" y="2869"/>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sp>
          <p:nvSpPr>
            <p:cNvPr id="2124" name="Oval 123"/>
            <p:cNvSpPr>
              <a:spLocks noChangeArrowheads="1"/>
            </p:cNvSpPr>
            <p:nvPr/>
          </p:nvSpPr>
          <p:spPr bwMode="auto">
            <a:xfrm>
              <a:off x="3798" y="3130"/>
              <a:ext cx="121" cy="81"/>
            </a:xfrm>
            <a:prstGeom prst="ellipse">
              <a:avLst/>
            </a:prstGeom>
            <a:solidFill>
              <a:srgbClr val="FF0000"/>
            </a:solidFill>
            <a:ln w="9525">
              <a:solidFill>
                <a:srgbClr val="000000"/>
              </a:solidFill>
              <a:round/>
              <a:headEnd/>
              <a:tailEnd/>
            </a:ln>
          </p:spPr>
          <p:txBody>
            <a:bodyPr/>
            <a:lstStyle/>
            <a:p>
              <a:endParaRPr lang="fr-FR" sz="1800">
                <a:latin typeface="Calibri" pitchFamily="34" charset="0"/>
              </a:endParaRPr>
            </a:p>
          </p:txBody>
        </p:sp>
      </p:grpSp>
      <p:sp>
        <p:nvSpPr>
          <p:cNvPr id="2106" name="Freeform 124"/>
          <p:cNvSpPr>
            <a:spLocks/>
          </p:cNvSpPr>
          <p:nvPr/>
        </p:nvSpPr>
        <p:spPr bwMode="auto">
          <a:xfrm>
            <a:off x="1811338" y="1609725"/>
            <a:ext cx="1055687" cy="788988"/>
          </a:xfrm>
          <a:custGeom>
            <a:avLst/>
            <a:gdLst>
              <a:gd name="T0" fmla="*/ 2147483647 w 1662"/>
              <a:gd name="T1" fmla="*/ 2147483647 h 1143"/>
              <a:gd name="T2" fmla="*/ 2147483647 w 1662"/>
              <a:gd name="T3" fmla="*/ 2147483647 h 1143"/>
              <a:gd name="T4" fmla="*/ 2147483647 w 1662"/>
              <a:gd name="T5" fmla="*/ 2147483647 h 1143"/>
              <a:gd name="T6" fmla="*/ 2147483647 w 1662"/>
              <a:gd name="T7" fmla="*/ 2147483647 h 1143"/>
              <a:gd name="T8" fmla="*/ 2147483647 w 1662"/>
              <a:gd name="T9" fmla="*/ 2147483647 h 1143"/>
              <a:gd name="T10" fmla="*/ 2147483647 w 1662"/>
              <a:gd name="T11" fmla="*/ 2147483647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07" name="Freeform 125"/>
          <p:cNvSpPr>
            <a:spLocks/>
          </p:cNvSpPr>
          <p:nvPr/>
        </p:nvSpPr>
        <p:spPr bwMode="auto">
          <a:xfrm>
            <a:off x="2092325" y="1852613"/>
            <a:ext cx="377825" cy="363537"/>
          </a:xfrm>
          <a:custGeom>
            <a:avLst/>
            <a:gdLst>
              <a:gd name="T0" fmla="*/ 2147483647 w 595"/>
              <a:gd name="T1" fmla="*/ 2147483647 h 526"/>
              <a:gd name="T2" fmla="*/ 2147483647 w 595"/>
              <a:gd name="T3" fmla="*/ 2147483647 h 526"/>
              <a:gd name="T4" fmla="*/ 2147483647 w 595"/>
              <a:gd name="T5" fmla="*/ 2147483647 h 526"/>
              <a:gd name="T6" fmla="*/ 2147483647 w 595"/>
              <a:gd name="T7" fmla="*/ 2147483647 h 526"/>
              <a:gd name="T8" fmla="*/ 2147483647 w 595"/>
              <a:gd name="T9" fmla="*/ 2147483647 h 526"/>
              <a:gd name="T10" fmla="*/ 2147483647 w 595"/>
              <a:gd name="T11" fmla="*/ 2147483647 h 526"/>
              <a:gd name="T12" fmla="*/ 2147483647 w 595"/>
              <a:gd name="T13" fmla="*/ 2147483647 h 526"/>
              <a:gd name="T14" fmla="*/ 2147483647 w 595"/>
              <a:gd name="T15" fmla="*/ 2147483647 h 526"/>
              <a:gd name="T16" fmla="*/ 0 60000 65536"/>
              <a:gd name="T17" fmla="*/ 0 60000 65536"/>
              <a:gd name="T18" fmla="*/ 0 60000 65536"/>
              <a:gd name="T19" fmla="*/ 0 60000 65536"/>
              <a:gd name="T20" fmla="*/ 0 60000 65536"/>
              <a:gd name="T21" fmla="*/ 0 60000 65536"/>
              <a:gd name="T22" fmla="*/ 0 60000 65536"/>
              <a:gd name="T23" fmla="*/ 0 60000 65536"/>
              <a:gd name="T24" fmla="*/ 0 w 595"/>
              <a:gd name="T25" fmla="*/ 0 h 526"/>
              <a:gd name="T26" fmla="*/ 595 w 595"/>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 h="526">
                <a:moveTo>
                  <a:pt x="532" y="74"/>
                </a:moveTo>
                <a:cubicBezTo>
                  <a:pt x="485" y="44"/>
                  <a:pt x="347" y="0"/>
                  <a:pt x="262" y="14"/>
                </a:cubicBezTo>
                <a:cubicBezTo>
                  <a:pt x="177" y="28"/>
                  <a:pt x="44" y="83"/>
                  <a:pt x="22" y="161"/>
                </a:cubicBezTo>
                <a:cubicBezTo>
                  <a:pt x="0" y="239"/>
                  <a:pt x="95" y="442"/>
                  <a:pt x="132" y="484"/>
                </a:cubicBezTo>
                <a:cubicBezTo>
                  <a:pt x="169" y="526"/>
                  <a:pt x="229" y="464"/>
                  <a:pt x="242" y="414"/>
                </a:cubicBezTo>
                <a:cubicBezTo>
                  <a:pt x="255" y="364"/>
                  <a:pt x="162" y="221"/>
                  <a:pt x="212" y="184"/>
                </a:cubicBezTo>
                <a:cubicBezTo>
                  <a:pt x="262" y="147"/>
                  <a:pt x="489" y="212"/>
                  <a:pt x="542" y="194"/>
                </a:cubicBezTo>
                <a:cubicBezTo>
                  <a:pt x="595" y="176"/>
                  <a:pt x="575" y="92"/>
                  <a:pt x="532" y="74"/>
                </a:cubicBezTo>
                <a:close/>
              </a:path>
            </a:pathLst>
          </a:custGeom>
          <a:solidFill>
            <a:srgbClr val="B8CCE4"/>
          </a:solidFill>
          <a:ln w="9525">
            <a:noFill/>
            <a:round/>
            <a:headEnd/>
            <a:tailEnd/>
          </a:ln>
        </p:spPr>
        <p:txBody>
          <a:bodyPr/>
          <a:lstStyle/>
          <a:p>
            <a:endParaRPr lang="fr-FR" sz="1800">
              <a:latin typeface="Calibri" pitchFamily="34" charset="0"/>
            </a:endParaRPr>
          </a:p>
        </p:txBody>
      </p:sp>
      <p:sp>
        <p:nvSpPr>
          <p:cNvPr id="2108" name="Freeform 126"/>
          <p:cNvSpPr>
            <a:spLocks/>
          </p:cNvSpPr>
          <p:nvPr/>
        </p:nvSpPr>
        <p:spPr bwMode="auto">
          <a:xfrm rot="6743052">
            <a:off x="7342982" y="1688306"/>
            <a:ext cx="495300" cy="471487"/>
          </a:xfrm>
          <a:custGeom>
            <a:avLst/>
            <a:gdLst>
              <a:gd name="T0" fmla="*/ 2147483647 w 595"/>
              <a:gd name="T1" fmla="*/ 2147483647 h 526"/>
              <a:gd name="T2" fmla="*/ 2147483647 w 595"/>
              <a:gd name="T3" fmla="*/ 2147483647 h 526"/>
              <a:gd name="T4" fmla="*/ 2147483647 w 595"/>
              <a:gd name="T5" fmla="*/ 2147483647 h 526"/>
              <a:gd name="T6" fmla="*/ 2147483647 w 595"/>
              <a:gd name="T7" fmla="*/ 2147483647 h 526"/>
              <a:gd name="T8" fmla="*/ 2147483647 w 595"/>
              <a:gd name="T9" fmla="*/ 2147483647 h 526"/>
              <a:gd name="T10" fmla="*/ 2147483647 w 595"/>
              <a:gd name="T11" fmla="*/ 2147483647 h 526"/>
              <a:gd name="T12" fmla="*/ 2147483647 w 595"/>
              <a:gd name="T13" fmla="*/ 2147483647 h 526"/>
              <a:gd name="T14" fmla="*/ 2147483647 w 595"/>
              <a:gd name="T15" fmla="*/ 2147483647 h 526"/>
              <a:gd name="T16" fmla="*/ 0 60000 65536"/>
              <a:gd name="T17" fmla="*/ 0 60000 65536"/>
              <a:gd name="T18" fmla="*/ 0 60000 65536"/>
              <a:gd name="T19" fmla="*/ 0 60000 65536"/>
              <a:gd name="T20" fmla="*/ 0 60000 65536"/>
              <a:gd name="T21" fmla="*/ 0 60000 65536"/>
              <a:gd name="T22" fmla="*/ 0 60000 65536"/>
              <a:gd name="T23" fmla="*/ 0 60000 65536"/>
              <a:gd name="T24" fmla="*/ 0 w 595"/>
              <a:gd name="T25" fmla="*/ 0 h 526"/>
              <a:gd name="T26" fmla="*/ 595 w 595"/>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 h="526">
                <a:moveTo>
                  <a:pt x="532" y="74"/>
                </a:moveTo>
                <a:cubicBezTo>
                  <a:pt x="485" y="44"/>
                  <a:pt x="347" y="0"/>
                  <a:pt x="262" y="14"/>
                </a:cubicBezTo>
                <a:cubicBezTo>
                  <a:pt x="177" y="28"/>
                  <a:pt x="44" y="83"/>
                  <a:pt x="22" y="161"/>
                </a:cubicBezTo>
                <a:cubicBezTo>
                  <a:pt x="0" y="239"/>
                  <a:pt x="95" y="442"/>
                  <a:pt x="132" y="484"/>
                </a:cubicBezTo>
                <a:cubicBezTo>
                  <a:pt x="169" y="526"/>
                  <a:pt x="229" y="464"/>
                  <a:pt x="242" y="414"/>
                </a:cubicBezTo>
                <a:cubicBezTo>
                  <a:pt x="255" y="364"/>
                  <a:pt x="162" y="221"/>
                  <a:pt x="212" y="184"/>
                </a:cubicBezTo>
                <a:cubicBezTo>
                  <a:pt x="262" y="147"/>
                  <a:pt x="489" y="212"/>
                  <a:pt x="542" y="194"/>
                </a:cubicBezTo>
                <a:cubicBezTo>
                  <a:pt x="595" y="176"/>
                  <a:pt x="575" y="92"/>
                  <a:pt x="532" y="74"/>
                </a:cubicBezTo>
                <a:close/>
              </a:path>
            </a:pathLst>
          </a:custGeom>
          <a:solidFill>
            <a:srgbClr val="B8CCE4"/>
          </a:solidFill>
          <a:ln w="9525">
            <a:noFill/>
            <a:round/>
            <a:headEnd/>
            <a:tailEnd/>
          </a:ln>
        </p:spPr>
        <p:txBody>
          <a:bodyPr/>
          <a:lstStyle/>
          <a:p>
            <a:endParaRPr lang="fr-FR" sz="1800">
              <a:latin typeface="Calibri" pitchFamily="34" charset="0"/>
            </a:endParaRPr>
          </a:p>
        </p:txBody>
      </p:sp>
      <p:grpSp>
        <p:nvGrpSpPr>
          <p:cNvPr id="20" name="Group 127"/>
          <p:cNvGrpSpPr>
            <a:grpSpLocks/>
          </p:cNvGrpSpPr>
          <p:nvPr/>
        </p:nvGrpSpPr>
        <p:grpSpPr bwMode="auto">
          <a:xfrm rot="4301070">
            <a:off x="7818437" y="2719388"/>
            <a:ext cx="974725" cy="692150"/>
            <a:chOff x="3525" y="8670"/>
            <a:chExt cx="1935" cy="1620"/>
          </a:xfrm>
        </p:grpSpPr>
        <p:sp>
          <p:nvSpPr>
            <p:cNvPr id="2118" name="Freeform 128"/>
            <p:cNvSpPr>
              <a:spLocks/>
            </p:cNvSpPr>
            <p:nvPr/>
          </p:nvSpPr>
          <p:spPr bwMode="auto">
            <a:xfrm>
              <a:off x="3525" y="8670"/>
              <a:ext cx="1935" cy="1620"/>
            </a:xfrm>
            <a:custGeom>
              <a:avLst/>
              <a:gdLst>
                <a:gd name="T0" fmla="*/ 1653 w 1662"/>
                <a:gd name="T1" fmla="*/ 8675 h 1143"/>
                <a:gd name="T2" fmla="*/ 284 w 1662"/>
                <a:gd name="T3" fmla="*/ 21305 h 1143"/>
                <a:gd name="T4" fmla="*/ 3350 w 1662"/>
                <a:gd name="T5" fmla="*/ 36704 h 1143"/>
                <a:gd name="T6" fmla="*/ 7150 w 1662"/>
                <a:gd name="T7" fmla="*/ 17157 h 1143"/>
                <a:gd name="T8" fmla="*/ 6097 w 1662"/>
                <a:gd name="T9" fmla="*/ 1400 h 1143"/>
                <a:gd name="T10" fmla="*/ 1653 w 1662"/>
                <a:gd name="T11" fmla="*/ 8675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19" name="Freeform 129"/>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sz="1800">
                <a:latin typeface="Calibri" pitchFamily="34" charset="0"/>
              </a:endParaRPr>
            </a:p>
          </p:txBody>
        </p:sp>
      </p:grpSp>
      <p:sp>
        <p:nvSpPr>
          <p:cNvPr id="2110" name="Freeform 130"/>
          <p:cNvSpPr>
            <a:spLocks/>
          </p:cNvSpPr>
          <p:nvPr/>
        </p:nvSpPr>
        <p:spPr bwMode="auto">
          <a:xfrm rot="3875331">
            <a:off x="3121026" y="4300537"/>
            <a:ext cx="730250" cy="390525"/>
          </a:xfrm>
          <a:custGeom>
            <a:avLst/>
            <a:gdLst>
              <a:gd name="T0" fmla="*/ 2147483647 w 1662"/>
              <a:gd name="T1" fmla="*/ 2147483647 h 1143"/>
              <a:gd name="T2" fmla="*/ 2147483647 w 1662"/>
              <a:gd name="T3" fmla="*/ 2147483647 h 1143"/>
              <a:gd name="T4" fmla="*/ 2147483647 w 1662"/>
              <a:gd name="T5" fmla="*/ 2147483647 h 1143"/>
              <a:gd name="T6" fmla="*/ 2147483647 w 1662"/>
              <a:gd name="T7" fmla="*/ 2147483647 h 1143"/>
              <a:gd name="T8" fmla="*/ 2147483647 w 1662"/>
              <a:gd name="T9" fmla="*/ 2147483647 h 1143"/>
              <a:gd name="T10" fmla="*/ 2147483647 w 1662"/>
              <a:gd name="T11" fmla="*/ 2147483647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sz="1800">
              <a:latin typeface="Calibri" pitchFamily="34" charset="0"/>
            </a:endParaRPr>
          </a:p>
        </p:txBody>
      </p:sp>
      <p:sp>
        <p:nvSpPr>
          <p:cNvPr id="2111" name="Freeform 131"/>
          <p:cNvSpPr>
            <a:spLocks/>
          </p:cNvSpPr>
          <p:nvPr/>
        </p:nvSpPr>
        <p:spPr bwMode="auto">
          <a:xfrm rot="3875331">
            <a:off x="3324225" y="4384675"/>
            <a:ext cx="261938" cy="179388"/>
          </a:xfrm>
          <a:custGeom>
            <a:avLst/>
            <a:gdLst>
              <a:gd name="T0" fmla="*/ 2147483647 w 595"/>
              <a:gd name="T1" fmla="*/ 2147483647 h 526"/>
              <a:gd name="T2" fmla="*/ 2147483647 w 595"/>
              <a:gd name="T3" fmla="*/ 2147483647 h 526"/>
              <a:gd name="T4" fmla="*/ 2147483647 w 595"/>
              <a:gd name="T5" fmla="*/ 2147483647 h 526"/>
              <a:gd name="T6" fmla="*/ 2147483647 w 595"/>
              <a:gd name="T7" fmla="*/ 2147483647 h 526"/>
              <a:gd name="T8" fmla="*/ 2147483647 w 595"/>
              <a:gd name="T9" fmla="*/ 2147483647 h 526"/>
              <a:gd name="T10" fmla="*/ 2147483647 w 595"/>
              <a:gd name="T11" fmla="*/ 2147483647 h 526"/>
              <a:gd name="T12" fmla="*/ 2147483647 w 595"/>
              <a:gd name="T13" fmla="*/ 2147483647 h 526"/>
              <a:gd name="T14" fmla="*/ 2147483647 w 595"/>
              <a:gd name="T15" fmla="*/ 2147483647 h 526"/>
              <a:gd name="T16" fmla="*/ 0 60000 65536"/>
              <a:gd name="T17" fmla="*/ 0 60000 65536"/>
              <a:gd name="T18" fmla="*/ 0 60000 65536"/>
              <a:gd name="T19" fmla="*/ 0 60000 65536"/>
              <a:gd name="T20" fmla="*/ 0 60000 65536"/>
              <a:gd name="T21" fmla="*/ 0 60000 65536"/>
              <a:gd name="T22" fmla="*/ 0 60000 65536"/>
              <a:gd name="T23" fmla="*/ 0 60000 65536"/>
              <a:gd name="T24" fmla="*/ 0 w 595"/>
              <a:gd name="T25" fmla="*/ 0 h 526"/>
              <a:gd name="T26" fmla="*/ 595 w 595"/>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 h="526">
                <a:moveTo>
                  <a:pt x="532" y="74"/>
                </a:moveTo>
                <a:cubicBezTo>
                  <a:pt x="485" y="44"/>
                  <a:pt x="347" y="0"/>
                  <a:pt x="262" y="14"/>
                </a:cubicBezTo>
                <a:cubicBezTo>
                  <a:pt x="177" y="28"/>
                  <a:pt x="44" y="83"/>
                  <a:pt x="22" y="161"/>
                </a:cubicBezTo>
                <a:cubicBezTo>
                  <a:pt x="0" y="239"/>
                  <a:pt x="95" y="442"/>
                  <a:pt x="132" y="484"/>
                </a:cubicBezTo>
                <a:cubicBezTo>
                  <a:pt x="169" y="526"/>
                  <a:pt x="229" y="464"/>
                  <a:pt x="242" y="414"/>
                </a:cubicBezTo>
                <a:cubicBezTo>
                  <a:pt x="255" y="364"/>
                  <a:pt x="162" y="221"/>
                  <a:pt x="212" y="184"/>
                </a:cubicBezTo>
                <a:cubicBezTo>
                  <a:pt x="262" y="147"/>
                  <a:pt x="489" y="212"/>
                  <a:pt x="542" y="194"/>
                </a:cubicBezTo>
                <a:cubicBezTo>
                  <a:pt x="595" y="176"/>
                  <a:pt x="575" y="92"/>
                  <a:pt x="532" y="74"/>
                </a:cubicBezTo>
                <a:close/>
              </a:path>
            </a:pathLst>
          </a:custGeom>
          <a:solidFill>
            <a:srgbClr val="B8CCE4"/>
          </a:solidFill>
          <a:ln w="9525">
            <a:noFill/>
            <a:round/>
            <a:headEnd/>
            <a:tailEnd/>
          </a:ln>
        </p:spPr>
        <p:txBody>
          <a:bodyPr/>
          <a:lstStyle/>
          <a:p>
            <a:endParaRPr lang="fr-FR" sz="1800">
              <a:latin typeface="Calibri" pitchFamily="34" charset="0"/>
            </a:endParaRPr>
          </a:p>
        </p:txBody>
      </p:sp>
      <p:sp>
        <p:nvSpPr>
          <p:cNvPr id="2112" name="Freeform 132"/>
          <p:cNvSpPr>
            <a:spLocks/>
          </p:cNvSpPr>
          <p:nvPr/>
        </p:nvSpPr>
        <p:spPr bwMode="auto">
          <a:xfrm rot="-9175816">
            <a:off x="6062663" y="4064000"/>
            <a:ext cx="239712" cy="195263"/>
          </a:xfrm>
          <a:custGeom>
            <a:avLst/>
            <a:gdLst>
              <a:gd name="T0" fmla="*/ 2147483647 w 595"/>
              <a:gd name="T1" fmla="*/ 2147483647 h 526"/>
              <a:gd name="T2" fmla="*/ 2147483647 w 595"/>
              <a:gd name="T3" fmla="*/ 2147483647 h 526"/>
              <a:gd name="T4" fmla="*/ 2147483647 w 595"/>
              <a:gd name="T5" fmla="*/ 2147483647 h 526"/>
              <a:gd name="T6" fmla="*/ 2147483647 w 595"/>
              <a:gd name="T7" fmla="*/ 2147483647 h 526"/>
              <a:gd name="T8" fmla="*/ 2147483647 w 595"/>
              <a:gd name="T9" fmla="*/ 2147483647 h 526"/>
              <a:gd name="T10" fmla="*/ 2147483647 w 595"/>
              <a:gd name="T11" fmla="*/ 2147483647 h 526"/>
              <a:gd name="T12" fmla="*/ 2147483647 w 595"/>
              <a:gd name="T13" fmla="*/ 2147483647 h 526"/>
              <a:gd name="T14" fmla="*/ 2147483647 w 595"/>
              <a:gd name="T15" fmla="*/ 2147483647 h 526"/>
              <a:gd name="T16" fmla="*/ 0 60000 65536"/>
              <a:gd name="T17" fmla="*/ 0 60000 65536"/>
              <a:gd name="T18" fmla="*/ 0 60000 65536"/>
              <a:gd name="T19" fmla="*/ 0 60000 65536"/>
              <a:gd name="T20" fmla="*/ 0 60000 65536"/>
              <a:gd name="T21" fmla="*/ 0 60000 65536"/>
              <a:gd name="T22" fmla="*/ 0 60000 65536"/>
              <a:gd name="T23" fmla="*/ 0 60000 65536"/>
              <a:gd name="T24" fmla="*/ 0 w 595"/>
              <a:gd name="T25" fmla="*/ 0 h 526"/>
              <a:gd name="T26" fmla="*/ 595 w 595"/>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 h="526">
                <a:moveTo>
                  <a:pt x="532" y="74"/>
                </a:moveTo>
                <a:cubicBezTo>
                  <a:pt x="485" y="44"/>
                  <a:pt x="347" y="0"/>
                  <a:pt x="262" y="14"/>
                </a:cubicBezTo>
                <a:cubicBezTo>
                  <a:pt x="177" y="28"/>
                  <a:pt x="44" y="83"/>
                  <a:pt x="22" y="161"/>
                </a:cubicBezTo>
                <a:cubicBezTo>
                  <a:pt x="0" y="239"/>
                  <a:pt x="95" y="442"/>
                  <a:pt x="132" y="484"/>
                </a:cubicBezTo>
                <a:cubicBezTo>
                  <a:pt x="169" y="526"/>
                  <a:pt x="229" y="464"/>
                  <a:pt x="242" y="414"/>
                </a:cubicBezTo>
                <a:cubicBezTo>
                  <a:pt x="255" y="364"/>
                  <a:pt x="162" y="221"/>
                  <a:pt x="212" y="184"/>
                </a:cubicBezTo>
                <a:cubicBezTo>
                  <a:pt x="262" y="147"/>
                  <a:pt x="489" y="212"/>
                  <a:pt x="542" y="194"/>
                </a:cubicBezTo>
                <a:cubicBezTo>
                  <a:pt x="595" y="176"/>
                  <a:pt x="575" y="92"/>
                  <a:pt x="532" y="74"/>
                </a:cubicBezTo>
                <a:close/>
              </a:path>
            </a:pathLst>
          </a:custGeom>
          <a:solidFill>
            <a:srgbClr val="B8CCE4"/>
          </a:solidFill>
          <a:ln w="9525">
            <a:noFill/>
            <a:round/>
            <a:headEnd/>
            <a:tailEnd/>
          </a:ln>
        </p:spPr>
        <p:txBody>
          <a:bodyPr/>
          <a:lstStyle/>
          <a:p>
            <a:endParaRPr lang="fr-FR" sz="1800">
              <a:latin typeface="Calibri" pitchFamily="34" charset="0"/>
            </a:endParaRPr>
          </a:p>
        </p:txBody>
      </p:sp>
      <p:sp>
        <p:nvSpPr>
          <p:cNvPr id="54318" name="Freeform 99"/>
          <p:cNvSpPr>
            <a:spLocks/>
          </p:cNvSpPr>
          <p:nvPr/>
        </p:nvSpPr>
        <p:spPr bwMode="auto">
          <a:xfrm rot="-3938429">
            <a:off x="7696994" y="3272632"/>
            <a:ext cx="485775" cy="312737"/>
          </a:xfrm>
          <a:custGeom>
            <a:avLst/>
            <a:gdLst>
              <a:gd name="T0" fmla="*/ 0 w 1518"/>
              <a:gd name="T1" fmla="*/ 0 h 365"/>
              <a:gd name="T2" fmla="*/ 2147483647 w 1518"/>
              <a:gd name="T3" fmla="*/ 2147483647 h 365"/>
              <a:gd name="T4" fmla="*/ 2147483647 w 1518"/>
              <a:gd name="T5" fmla="*/ 2147483647 h 365"/>
              <a:gd name="T6" fmla="*/ 0 60000 65536"/>
              <a:gd name="T7" fmla="*/ 0 60000 65536"/>
              <a:gd name="T8" fmla="*/ 0 60000 65536"/>
              <a:gd name="T9" fmla="*/ 0 w 1518"/>
              <a:gd name="T10" fmla="*/ 0 h 365"/>
              <a:gd name="T11" fmla="*/ 1518 w 1518"/>
              <a:gd name="T12" fmla="*/ 365 h 365"/>
            </a:gdLst>
            <a:ahLst/>
            <a:cxnLst>
              <a:cxn ang="T6">
                <a:pos x="T0" y="T1"/>
              </a:cxn>
              <a:cxn ang="T7">
                <a:pos x="T2" y="T3"/>
              </a:cxn>
              <a:cxn ang="T8">
                <a:pos x="T4" y="T5"/>
              </a:cxn>
            </a:cxnLst>
            <a:rect l="T9" t="T10" r="T11" b="T12"/>
            <a:pathLst>
              <a:path w="1518" h="365">
                <a:moveTo>
                  <a:pt x="0" y="0"/>
                </a:moveTo>
                <a:cubicBezTo>
                  <a:pt x="97" y="37"/>
                  <a:pt x="425" y="297"/>
                  <a:pt x="678" y="331"/>
                </a:cubicBezTo>
                <a:cubicBezTo>
                  <a:pt x="931" y="365"/>
                  <a:pt x="1439" y="244"/>
                  <a:pt x="1518" y="204"/>
                </a:cubicBezTo>
              </a:path>
            </a:pathLst>
          </a:custGeom>
          <a:noFill/>
          <a:ln w="19050">
            <a:solidFill>
              <a:srgbClr val="1F497D"/>
            </a:solidFill>
            <a:round/>
            <a:headEnd/>
            <a:tailEnd type="triangle" w="med" len="med"/>
          </a:ln>
        </p:spPr>
        <p:txBody>
          <a:bodyPr/>
          <a:lstStyle/>
          <a:p>
            <a:endParaRPr lang="fr-FR" sz="1800">
              <a:latin typeface="Calibri" pitchFamily="34" charset="0"/>
            </a:endParaRPr>
          </a:p>
        </p:txBody>
      </p:sp>
      <p:sp>
        <p:nvSpPr>
          <p:cNvPr id="54343" name="AutoShape 133"/>
          <p:cNvSpPr>
            <a:spLocks noChangeArrowheads="1"/>
          </p:cNvSpPr>
          <p:nvPr/>
        </p:nvSpPr>
        <p:spPr bwMode="auto">
          <a:xfrm>
            <a:off x="8143875" y="2379663"/>
            <a:ext cx="966788" cy="311150"/>
          </a:xfrm>
          <a:prstGeom prst="wedgeRoundRectCallout">
            <a:avLst>
              <a:gd name="adj1" fmla="val -37139"/>
              <a:gd name="adj2" fmla="val 96222"/>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100" b="1">
                <a:latin typeface="Calibri" pitchFamily="34" charset="0"/>
              </a:rPr>
              <a:t>Granulocyte</a:t>
            </a:r>
            <a:endParaRPr lang="fr-FR" sz="3200" b="1">
              <a:latin typeface="Calibri" pitchFamily="34" charset="0"/>
            </a:endParaRPr>
          </a:p>
        </p:txBody>
      </p:sp>
      <p:sp>
        <p:nvSpPr>
          <p:cNvPr id="54289" name="AutoShape 54"/>
          <p:cNvSpPr>
            <a:spLocks noChangeArrowheads="1"/>
          </p:cNvSpPr>
          <p:nvPr/>
        </p:nvSpPr>
        <p:spPr bwMode="auto">
          <a:xfrm>
            <a:off x="142875" y="2071688"/>
            <a:ext cx="1550988" cy="620712"/>
          </a:xfrm>
          <a:prstGeom prst="wedgeRoundRectCallout">
            <a:avLst>
              <a:gd name="adj1" fmla="val 72097"/>
              <a:gd name="adj2" fmla="val -37157"/>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600">
                <a:latin typeface="Calibri" pitchFamily="34" charset="0"/>
              </a:rPr>
              <a:t>Leucocyte </a:t>
            </a:r>
            <a:r>
              <a:rPr lang="fr-FR" sz="1400">
                <a:latin typeface="Calibri" pitchFamily="34" charset="0"/>
              </a:rPr>
              <a:t>(C.dendritique)</a:t>
            </a:r>
            <a:endParaRPr lang="fr-FR" sz="4400">
              <a:latin typeface="Calibri" pitchFamily="34" charset="0"/>
            </a:endParaRPr>
          </a:p>
        </p:txBody>
      </p:sp>
      <p:sp>
        <p:nvSpPr>
          <p:cNvPr id="8" name="AutoShape 100"/>
          <p:cNvSpPr>
            <a:spLocks noChangeArrowheads="1"/>
          </p:cNvSpPr>
          <p:nvPr/>
        </p:nvSpPr>
        <p:spPr bwMode="auto">
          <a:xfrm>
            <a:off x="7858125" y="1039813"/>
            <a:ext cx="1103313" cy="311150"/>
          </a:xfrm>
          <a:prstGeom prst="wedgeRoundRectCallout">
            <a:avLst>
              <a:gd name="adj1" fmla="val -54676"/>
              <a:gd name="adj2" fmla="val 129556"/>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Macrophage</a:t>
            </a:r>
            <a:endParaRPr lang="fr-FR" sz="3600" b="1">
              <a:latin typeface="Calibri" pitchFamily="34" charset="0"/>
            </a:endParaRPr>
          </a:p>
        </p:txBody>
      </p:sp>
      <p:sp>
        <p:nvSpPr>
          <p:cNvPr id="9" name="AutoShape 101"/>
          <p:cNvSpPr>
            <a:spLocks noChangeArrowheads="1"/>
          </p:cNvSpPr>
          <p:nvPr/>
        </p:nvSpPr>
        <p:spPr bwMode="auto">
          <a:xfrm>
            <a:off x="5857875" y="550863"/>
            <a:ext cx="1495425" cy="442912"/>
          </a:xfrm>
          <a:prstGeom prst="wedgeRoundRectCallout">
            <a:avLst>
              <a:gd name="adj1" fmla="val -21116"/>
              <a:gd name="adj2" fmla="val 197343"/>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Phagocytose des agents infectieux</a:t>
            </a:r>
            <a:endParaRPr lang="fr-FR" sz="36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checkerboard(across)">
                                      <p:cBhvr>
                                        <p:cTn id="7" dur="500"/>
                                        <p:tgtEl>
                                          <p:spTgt spid="542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92"/>
                                        </p:tgtEl>
                                        <p:attrNameLst>
                                          <p:attrName>style.visibility</p:attrName>
                                        </p:attrNameLst>
                                      </p:cBhvr>
                                      <p:to>
                                        <p:strVal val="visible"/>
                                      </p:to>
                                    </p:set>
                                    <p:animEffect transition="in" filter="checkerboard(across)">
                                      <p:cBhvr>
                                        <p:cTn id="12" dur="500"/>
                                        <p:tgtEl>
                                          <p:spTgt spid="5429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93"/>
                                        </p:tgtEl>
                                        <p:attrNameLst>
                                          <p:attrName>style.visibility</p:attrName>
                                        </p:attrNameLst>
                                      </p:cBhvr>
                                      <p:to>
                                        <p:strVal val="visible"/>
                                      </p:to>
                                    </p:set>
                                    <p:animEffect transition="in" filter="checkerboard(across)">
                                      <p:cBhvr>
                                        <p:cTn id="17" dur="500"/>
                                        <p:tgtEl>
                                          <p:spTgt spid="5429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291"/>
                                        </p:tgtEl>
                                        <p:attrNameLst>
                                          <p:attrName>style.visibility</p:attrName>
                                        </p:attrNameLst>
                                      </p:cBhvr>
                                      <p:to>
                                        <p:strVal val="visible"/>
                                      </p:to>
                                    </p:set>
                                    <p:animEffect transition="in" filter="checkerboard(across)">
                                      <p:cBhvr>
                                        <p:cTn id="22" dur="500"/>
                                        <p:tgtEl>
                                          <p:spTgt spid="5429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4289"/>
                                        </p:tgtEl>
                                        <p:attrNameLst>
                                          <p:attrName>style.visibility</p:attrName>
                                        </p:attrNameLst>
                                      </p:cBhvr>
                                      <p:to>
                                        <p:strVal val="visible"/>
                                      </p:to>
                                    </p:set>
                                    <p:animEffect transition="in" filter="checkerboard(across)">
                                      <p:cBhvr>
                                        <p:cTn id="27" dur="500"/>
                                        <p:tgtEl>
                                          <p:spTgt spid="5428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4290"/>
                                        </p:tgtEl>
                                        <p:attrNameLst>
                                          <p:attrName>style.visibility</p:attrName>
                                        </p:attrNameLst>
                                      </p:cBhvr>
                                      <p:to>
                                        <p:strVal val="visible"/>
                                      </p:to>
                                    </p:set>
                                    <p:animEffect transition="in" filter="checkerboard(across)">
                                      <p:cBhvr>
                                        <p:cTn id="32" dur="500"/>
                                        <p:tgtEl>
                                          <p:spTgt spid="5429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4294"/>
                                        </p:tgtEl>
                                        <p:attrNameLst>
                                          <p:attrName>style.visibility</p:attrName>
                                        </p:attrNameLst>
                                      </p:cBhvr>
                                      <p:to>
                                        <p:strVal val="visible"/>
                                      </p:to>
                                    </p:set>
                                    <p:animEffect transition="in" filter="checkerboard(across)">
                                      <p:cBhvr>
                                        <p:cTn id="42" dur="500"/>
                                        <p:tgtEl>
                                          <p:spTgt spid="5429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5341"/>
                                        </p:tgtEl>
                                        <p:attrNameLst>
                                          <p:attrName>style.visibility</p:attrName>
                                        </p:attrNameLst>
                                      </p:cBhvr>
                                      <p:to>
                                        <p:strVal val="visible"/>
                                      </p:to>
                                    </p:set>
                                    <p:animEffect transition="in" filter="checkerboard(across)">
                                      <p:cBhvr>
                                        <p:cTn id="47" dur="500"/>
                                        <p:tgtEl>
                                          <p:spTgt spid="5534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4295"/>
                                        </p:tgtEl>
                                        <p:attrNameLst>
                                          <p:attrName>style.visibility</p:attrName>
                                        </p:attrNameLst>
                                      </p:cBhvr>
                                      <p:to>
                                        <p:strVal val="visible"/>
                                      </p:to>
                                    </p:set>
                                    <p:animEffect transition="in" filter="checkerboard(across)">
                                      <p:cBhvr>
                                        <p:cTn id="52" dur="500"/>
                                        <p:tgtEl>
                                          <p:spTgt spid="5429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4296"/>
                                        </p:tgtEl>
                                        <p:attrNameLst>
                                          <p:attrName>style.visibility</p:attrName>
                                        </p:attrNameLst>
                                      </p:cBhvr>
                                      <p:to>
                                        <p:strVal val="visible"/>
                                      </p:to>
                                    </p:set>
                                    <p:animEffect transition="in" filter="checkerboard(across)">
                                      <p:cBhvr>
                                        <p:cTn id="57" dur="500"/>
                                        <p:tgtEl>
                                          <p:spTgt spid="5429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4297"/>
                                        </p:tgtEl>
                                        <p:attrNameLst>
                                          <p:attrName>style.visibility</p:attrName>
                                        </p:attrNameLst>
                                      </p:cBhvr>
                                      <p:to>
                                        <p:strVal val="visible"/>
                                      </p:to>
                                    </p:set>
                                    <p:animEffect transition="in" filter="checkerboard(across)">
                                      <p:cBhvr>
                                        <p:cTn id="62" dur="500"/>
                                        <p:tgtEl>
                                          <p:spTgt spid="5429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54298"/>
                                        </p:tgtEl>
                                        <p:attrNameLst>
                                          <p:attrName>style.visibility</p:attrName>
                                        </p:attrNameLst>
                                      </p:cBhvr>
                                      <p:to>
                                        <p:strVal val="visible"/>
                                      </p:to>
                                    </p:set>
                                    <p:animEffect transition="in" filter="checkerboard(across)">
                                      <p:cBhvr>
                                        <p:cTn id="67" dur="500"/>
                                        <p:tgtEl>
                                          <p:spTgt spid="54298"/>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checkerboard(across)">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55339"/>
                                        </p:tgtEl>
                                        <p:attrNameLst>
                                          <p:attrName>style.visibility</p:attrName>
                                        </p:attrNameLst>
                                      </p:cBhvr>
                                      <p:to>
                                        <p:strVal val="visible"/>
                                      </p:to>
                                    </p:set>
                                    <p:animEffect transition="in" filter="checkerboard(across)">
                                      <p:cBhvr>
                                        <p:cTn id="77" dur="500"/>
                                        <p:tgtEl>
                                          <p:spTgt spid="5533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55338"/>
                                        </p:tgtEl>
                                        <p:attrNameLst>
                                          <p:attrName>style.visibility</p:attrName>
                                        </p:attrNameLst>
                                      </p:cBhvr>
                                      <p:to>
                                        <p:strVal val="visible"/>
                                      </p:to>
                                    </p:set>
                                    <p:animEffect transition="in" filter="checkerboard(across)">
                                      <p:cBhvr>
                                        <p:cTn id="82" dur="500"/>
                                        <p:tgtEl>
                                          <p:spTgt spid="55338"/>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54318"/>
                                        </p:tgtEl>
                                        <p:attrNameLst>
                                          <p:attrName>style.visibility</p:attrName>
                                        </p:attrNameLst>
                                      </p:cBhvr>
                                      <p:to>
                                        <p:strVal val="visible"/>
                                      </p:to>
                                    </p:set>
                                    <p:animEffect transition="in" filter="checkerboard(across)">
                                      <p:cBhvr>
                                        <p:cTn id="87" dur="500"/>
                                        <p:tgtEl>
                                          <p:spTgt spid="54318"/>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54343"/>
                                        </p:tgtEl>
                                        <p:attrNameLst>
                                          <p:attrName>style.visibility</p:attrName>
                                        </p:attrNameLst>
                                      </p:cBhvr>
                                      <p:to>
                                        <p:strVal val="visible"/>
                                      </p:to>
                                    </p:set>
                                    <p:animEffect transition="in" filter="checkerboard(across)">
                                      <p:cBhvr>
                                        <p:cTn id="90" dur="500"/>
                                        <p:tgtEl>
                                          <p:spTgt spid="54343"/>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heckerboard(across)">
                                      <p:cBhvr>
                                        <p:cTn id="95" dur="5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checkerboard(across)">
                                      <p:cBhvr>
                                        <p:cTn id="100" dur="5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54327"/>
                                        </p:tgtEl>
                                        <p:attrNameLst>
                                          <p:attrName>style.visibility</p:attrName>
                                        </p:attrNameLst>
                                      </p:cBhvr>
                                      <p:to>
                                        <p:strVal val="visible"/>
                                      </p:to>
                                    </p:set>
                                    <p:animEffect transition="in" filter="checkerboard(across)">
                                      <p:cBhvr>
                                        <p:cTn id="105" dur="500"/>
                                        <p:tgtEl>
                                          <p:spTgt spid="54327"/>
                                        </p:tgtEl>
                                      </p:cBhvr>
                                    </p:animEffec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54275"/>
                                        </p:tgtEl>
                                        <p:attrNameLst>
                                          <p:attrName>style.visibility</p:attrName>
                                        </p:attrNameLst>
                                      </p:cBhvr>
                                      <p:to>
                                        <p:strVal val="visible"/>
                                      </p:to>
                                    </p:set>
                                    <p:animEffect transition="in" filter="checkerboard(across)">
                                      <p:cBhvr>
                                        <p:cTn id="110"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86" grpId="0" animBg="1"/>
      <p:bldP spid="54290" grpId="0" animBg="1"/>
      <p:bldP spid="54291" grpId="0" animBg="1"/>
      <p:bldP spid="54292" grpId="0" animBg="1"/>
      <p:bldP spid="54293" grpId="0" animBg="1"/>
      <p:bldP spid="54294" grpId="0" animBg="1"/>
      <p:bldP spid="54295" grpId="0" animBg="1"/>
      <p:bldP spid="54296" grpId="0" animBg="1"/>
      <p:bldP spid="54297" grpId="0" animBg="1"/>
      <p:bldP spid="54298" grpId="0" animBg="1"/>
      <p:bldP spid="55338" grpId="0" animBg="1"/>
      <p:bldP spid="55339" grpId="0" animBg="1"/>
      <p:bldP spid="55341" grpId="0" animBg="1"/>
      <p:bldP spid="54327" grpId="0" animBg="1"/>
      <p:bldP spid="54318" grpId="0" animBg="1"/>
      <p:bldP spid="54343" grpId="0" animBg="1"/>
      <p:bldP spid="54289"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993893"/>
            <a:ext cx="8286808" cy="5632311"/>
          </a:xfrm>
          <a:prstGeom prst="rect">
            <a:avLst/>
          </a:prstGeom>
        </p:spPr>
        <p:txBody>
          <a:bodyPr wrap="square">
            <a:spAutoFit/>
          </a:bodyPr>
          <a:lstStyle/>
          <a:p>
            <a:pPr algn="just">
              <a:lnSpc>
                <a:spcPct val="150000"/>
              </a:lnSpc>
            </a:pPr>
            <a:r>
              <a:rPr lang="fr-FR" sz="2400" dirty="0" smtClean="0">
                <a:latin typeface="Times New Roman" pitchFamily="18" charset="0"/>
                <a:cs typeface="Times New Roman" pitchFamily="18" charset="0"/>
              </a:rPr>
              <a:t>Plusieurs types de mécanismes interviennent au cours de cette réponse : les barrières physiques telles que la peau et les muqueuses ; l'inflammation.</a:t>
            </a:r>
          </a:p>
          <a:p>
            <a:pPr algn="just">
              <a:lnSpc>
                <a:spcPct val="150000"/>
              </a:lnSpc>
            </a:pPr>
            <a:r>
              <a:rPr lang="fr-FR" sz="2400" dirty="0" smtClean="0">
                <a:latin typeface="Times New Roman" pitchFamily="18" charset="0"/>
                <a:cs typeface="Times New Roman" pitchFamily="18" charset="0"/>
              </a:rPr>
              <a:t>Les cellules de l'immunité innée : ces cellules réalisent la phagocytose, c'est-à-dire qu'elles détruisent les corps étrangers de manière non spécifique. </a:t>
            </a:r>
          </a:p>
          <a:p>
            <a:pPr algn="just">
              <a:lnSpc>
                <a:spcPct val="150000"/>
              </a:lnSpc>
            </a:pPr>
            <a:r>
              <a:rPr lang="fr-FR" sz="2400" dirty="0" smtClean="0">
                <a:latin typeface="Times New Roman" pitchFamily="18" charset="0"/>
                <a:cs typeface="Times New Roman" pitchFamily="18" charset="0"/>
              </a:rPr>
              <a:t>Les cellules de l'immunité innée comprennent entre autres les macrophages et les neutrophiles ;</a:t>
            </a:r>
          </a:p>
          <a:p>
            <a:pPr algn="just">
              <a:lnSpc>
                <a:spcPct val="150000"/>
              </a:lnSpc>
            </a:pPr>
            <a:r>
              <a:rPr lang="fr-FR" sz="2400" dirty="0" smtClean="0">
                <a:latin typeface="Times New Roman" pitchFamily="18" charset="0"/>
                <a:cs typeface="Times New Roman" pitchFamily="18" charset="0"/>
              </a:rPr>
              <a:t>le complément : il s'agit d'un groupe de protéines qui joue un rôle dans l'immunité</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2428868"/>
            <a:ext cx="5786478" cy="830997"/>
          </a:xfrm>
          <a:prstGeom prst="rect">
            <a:avLst/>
          </a:prstGeom>
        </p:spPr>
        <p:txBody>
          <a:bodyPr wrap="square">
            <a:spAutoFit/>
          </a:bodyPr>
          <a:lstStyle/>
          <a:p>
            <a:pPr algn="ctr">
              <a:lnSpc>
                <a:spcPct val="150000"/>
              </a:lnSpc>
            </a:pPr>
            <a:r>
              <a:rPr lang="fr-FR" sz="3200" dirty="0" smtClean="0">
                <a:solidFill>
                  <a:srgbClr val="FF0000"/>
                </a:solidFill>
                <a:latin typeface="Times New Roman" pitchFamily="18" charset="0"/>
                <a:cs typeface="Times New Roman" pitchFamily="18" charset="0"/>
              </a:rPr>
              <a:t>La réponse acquise ou spécifique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91524"/>
            <a:ext cx="8572560" cy="5909310"/>
          </a:xfrm>
          <a:prstGeom prst="rect">
            <a:avLst/>
          </a:prstGeom>
        </p:spPr>
        <p:txBody>
          <a:bodyPr wrap="square">
            <a:spAutoFit/>
          </a:bodyPr>
          <a:lstStyle/>
          <a:p>
            <a:pPr algn="ctr">
              <a:lnSpc>
                <a:spcPct val="150000"/>
              </a:lnSpc>
            </a:pPr>
            <a:r>
              <a:rPr lang="fr-FR" sz="2800" dirty="0" smtClean="0">
                <a:solidFill>
                  <a:srgbClr val="FF0000"/>
                </a:solidFill>
                <a:latin typeface="Times New Roman" pitchFamily="18" charset="0"/>
                <a:cs typeface="Times New Roman" pitchFamily="18" charset="0"/>
              </a:rPr>
              <a:t>La réponse acquise ou spécifique</a:t>
            </a:r>
          </a:p>
          <a:p>
            <a:pPr algn="just">
              <a:lnSpc>
                <a:spcPct val="150000"/>
              </a:lnSpc>
            </a:pPr>
            <a:r>
              <a:rPr lang="fr-FR" sz="2800" dirty="0" smtClean="0">
                <a:latin typeface="Times New Roman" pitchFamily="18" charset="0"/>
                <a:cs typeface="Times New Roman" pitchFamily="18" charset="0"/>
              </a:rPr>
              <a:t>Cette réponse fait intervenir des cellules spécialisées appelées lymphocytes. Il  existe deux classes :</a:t>
            </a:r>
          </a:p>
          <a:p>
            <a:pPr algn="just">
              <a:lnSpc>
                <a:spcPct val="150000"/>
              </a:lnSpc>
            </a:pPr>
            <a:r>
              <a:rPr lang="fr-FR" sz="2800" dirty="0" smtClean="0">
                <a:latin typeface="Times New Roman" pitchFamily="18" charset="0"/>
                <a:cs typeface="Times New Roman" pitchFamily="18" charset="0"/>
              </a:rPr>
              <a:t>les lymphocytes B : ils sont responsables de la production d'anticorps (immunoglobulines) . </a:t>
            </a:r>
          </a:p>
          <a:p>
            <a:pPr algn="just">
              <a:lnSpc>
                <a:spcPct val="150000"/>
              </a:lnSpc>
            </a:pPr>
            <a:r>
              <a:rPr lang="fr-FR" sz="2800" dirty="0" smtClean="0">
                <a:latin typeface="Times New Roman" pitchFamily="18" charset="0"/>
                <a:cs typeface="Times New Roman" pitchFamily="18" charset="0"/>
              </a:rPr>
              <a:t>Lorsqu'ils rencontrent un agent infectieux, ils produisent des anticorps spécifiques dirigés contre celui-ci. Ces anticorps sont des protéines capables de se fixer sur les protéines étrangères et de détruire le pathogène.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714356"/>
            <a:ext cx="7929618" cy="4955203"/>
          </a:xfrm>
          <a:prstGeom prst="rect">
            <a:avLst/>
          </a:prstGeom>
          <a:noFill/>
        </p:spPr>
        <p:txBody>
          <a:bodyPr wrap="square" rtlCol="0">
            <a:spAutoFit/>
          </a:bodyPr>
          <a:lstStyle/>
          <a:p>
            <a:pPr algn="ctr"/>
            <a:r>
              <a:rPr lang="fr-FR" sz="3200" dirty="0" smtClean="0">
                <a:solidFill>
                  <a:srgbClr val="FF0000"/>
                </a:solidFill>
              </a:rPr>
              <a:t>Définition :</a:t>
            </a:r>
          </a:p>
          <a:p>
            <a:pPr algn="ctr"/>
            <a:endParaRPr lang="fr-FR" sz="3200" dirty="0" smtClean="0">
              <a:solidFill>
                <a:srgbClr val="FFFF00"/>
              </a:solidFill>
            </a:endParaRPr>
          </a:p>
          <a:p>
            <a:pPr algn="just">
              <a:lnSpc>
                <a:spcPct val="150000"/>
              </a:lnSpc>
            </a:pPr>
            <a:r>
              <a:rPr lang="fr-FR" sz="2400" dirty="0" smtClean="0">
                <a:latin typeface="Times New Roman" pitchFamily="18" charset="0"/>
                <a:cs typeface="Times New Roman" pitchFamily="18" charset="0"/>
              </a:rPr>
              <a:t>Le système immunitaire correspond à l'ensemble des mécanismes de défenses de l'organisme. Il en existe deux types : innée et acquise. On appelle réponse immunitaire le déclenchement du système immunitaire face à une maladie.</a:t>
            </a:r>
            <a:endParaRPr lang="fr-FR" sz="2400" b="1" dirty="0" smtClean="0">
              <a:latin typeface="Times New Roman" pitchFamily="18" charset="0"/>
              <a:cs typeface="Times New Roman" pitchFamily="18" charset="0"/>
            </a:endParaRPr>
          </a:p>
          <a:p>
            <a:pPr algn="just">
              <a:lnSpc>
                <a:spcPct val="150000"/>
              </a:lnSpc>
            </a:pPr>
            <a:endParaRPr lang="fr-FR" sz="2400" b="1" dirty="0">
              <a:latin typeface="Times New Roman" pitchFamily="18" charset="0"/>
              <a:cs typeface="Times New Roman" pitchFamily="18" charset="0"/>
            </a:endParaRPr>
          </a:p>
          <a:p>
            <a:pPr algn="just">
              <a:lnSpc>
                <a:spcPct val="150000"/>
              </a:lnSpc>
            </a:pPr>
            <a:r>
              <a:rPr lang="fr-FR" sz="2400" b="1" dirty="0" smtClean="0">
                <a:solidFill>
                  <a:srgbClr val="0070C0"/>
                </a:solidFill>
                <a:latin typeface="Times New Roman" pitchFamily="18" charset="0"/>
                <a:cs typeface="Times New Roman" pitchFamily="18" charset="0"/>
              </a:rPr>
              <a:t>Antigène </a:t>
            </a:r>
            <a:r>
              <a:rPr lang="fr-FR" sz="2400" b="1" dirty="0">
                <a:solidFill>
                  <a:srgbClr val="0070C0"/>
                </a:solidFill>
                <a:latin typeface="Times New Roman" pitchFamily="18" charset="0"/>
                <a:cs typeface="Times New Roman" pitchFamily="18" charset="0"/>
              </a:rPr>
              <a:t>: molécule qui peut être reconnu par le système </a:t>
            </a:r>
            <a:r>
              <a:rPr lang="fr-FR" sz="2400" b="1" dirty="0" smtClean="0">
                <a:solidFill>
                  <a:srgbClr val="0070C0"/>
                </a:solidFill>
                <a:latin typeface="Times New Roman" pitchFamily="18" charset="0"/>
                <a:cs typeface="Times New Roman" pitchFamily="18" charset="0"/>
              </a:rPr>
              <a:t>immunitaire .</a:t>
            </a:r>
            <a:endParaRPr lang="fr-FR" sz="2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62013" y="857250"/>
            <a:ext cx="7419975"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857250" y="685800"/>
            <a:ext cx="7429500" cy="5486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642918"/>
            <a:ext cx="8001056" cy="5262979"/>
          </a:xfrm>
          <a:prstGeom prst="rect">
            <a:avLst/>
          </a:prstGeom>
        </p:spPr>
        <p:txBody>
          <a:bodyPr wrap="square">
            <a:spAutoFit/>
          </a:bodyPr>
          <a:lstStyle/>
          <a:p>
            <a:pPr algn="just">
              <a:lnSpc>
                <a:spcPct val="150000"/>
              </a:lnSpc>
            </a:pPr>
            <a:r>
              <a:rPr lang="fr-FR" sz="2800" dirty="0" smtClean="0">
                <a:latin typeface="Times New Roman" pitchFamily="18" charset="0"/>
                <a:cs typeface="Times New Roman" pitchFamily="18" charset="0"/>
              </a:rPr>
              <a:t>les lymphocytes T : ils peuvent détruire directement les particules étrangères. Ils sont produits dans le thymus.</a:t>
            </a:r>
          </a:p>
          <a:p>
            <a:pPr algn="just">
              <a:lnSpc>
                <a:spcPct val="150000"/>
              </a:lnSpc>
            </a:pPr>
            <a:r>
              <a:rPr lang="fr-FR" sz="2800" dirty="0" smtClean="0">
                <a:latin typeface="Times New Roman" pitchFamily="18" charset="0"/>
                <a:cs typeface="Times New Roman" pitchFamily="18" charset="0"/>
              </a:rPr>
              <a:t>Il existe des lymphocytes T et B dites cellules mémoire. Ces derniers gardent le souvenir d'un agent pathogène. Si cet agent infecte une nouvelle fois l'organisme, la réponse engendrée sera beaucoup plus rapide.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la diffÃ©rence entre l'immunitÃ© acquise et innÃ©e&quot;"/>
          <p:cNvPicPr>
            <a:picLocks noChangeAspect="1" noChangeArrowheads="1"/>
          </p:cNvPicPr>
          <p:nvPr/>
        </p:nvPicPr>
        <p:blipFill>
          <a:blip r:embed="rId2"/>
          <a:srcRect l="3066" t="19445" r="7380" b="9722"/>
          <a:stretch>
            <a:fillRect/>
          </a:stretch>
        </p:blipFill>
        <p:spPr bwMode="auto">
          <a:xfrm>
            <a:off x="214282" y="1500174"/>
            <a:ext cx="8429684" cy="5000660"/>
          </a:xfrm>
          <a:prstGeom prst="rect">
            <a:avLst/>
          </a:prstGeom>
          <a:noFill/>
        </p:spPr>
      </p:pic>
      <p:sp>
        <p:nvSpPr>
          <p:cNvPr id="3" name="ZoneTexte 2"/>
          <p:cNvSpPr txBox="1"/>
          <p:nvPr/>
        </p:nvSpPr>
        <p:spPr>
          <a:xfrm>
            <a:off x="857224" y="714356"/>
            <a:ext cx="7643866" cy="461665"/>
          </a:xfrm>
          <a:prstGeom prst="rect">
            <a:avLst/>
          </a:prstGeom>
          <a:noFill/>
        </p:spPr>
        <p:txBody>
          <a:bodyPr wrap="square" rtlCol="0">
            <a:spAutoFit/>
          </a:bodyPr>
          <a:lstStyle/>
          <a:p>
            <a:pPr algn="ctr"/>
            <a:r>
              <a:rPr lang="fr-FR" sz="2400" dirty="0" smtClean="0">
                <a:solidFill>
                  <a:srgbClr val="FF0000"/>
                </a:solidFill>
                <a:latin typeface="Times New Roman" pitchFamily="18" charset="0"/>
                <a:cs typeface="Times New Roman" pitchFamily="18" charset="0"/>
              </a:rPr>
              <a:t>La différence entre l’immunité innée et l’immunité acquise </a:t>
            </a:r>
            <a:endParaRPr lang="fr-FR"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2"/>
          <a:srcRect/>
          <a:stretch>
            <a:fillRect/>
          </a:stretch>
        </p:blipFill>
        <p:spPr bwMode="auto">
          <a:xfrm>
            <a:off x="819150" y="1257300"/>
            <a:ext cx="75057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24508" y="928670"/>
            <a:ext cx="8119458" cy="507209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714356"/>
            <a:ext cx="5929354" cy="707886"/>
          </a:xfrm>
          <a:prstGeom prst="rect">
            <a:avLst/>
          </a:prstGeom>
          <a:noFill/>
        </p:spPr>
        <p:txBody>
          <a:bodyPr wrap="square" rtlCol="0">
            <a:spAutoFit/>
          </a:bodyPr>
          <a:lstStyle/>
          <a:p>
            <a:pPr algn="ctr"/>
            <a:r>
              <a:rPr lang="fr-FR" sz="4000" dirty="0" smtClean="0">
                <a:solidFill>
                  <a:srgbClr val="FF0000"/>
                </a:solidFill>
                <a:latin typeface="Times New Roman" pitchFamily="18" charset="0"/>
                <a:cs typeface="Times New Roman" pitchFamily="18" charset="0"/>
              </a:rPr>
              <a:t>Inflammation</a:t>
            </a:r>
            <a:r>
              <a:rPr lang="fr-FR" sz="4000" dirty="0" smtClean="0">
                <a:latin typeface="Times New Roman" pitchFamily="18" charset="0"/>
                <a:cs typeface="Times New Roman" pitchFamily="18" charset="0"/>
              </a:rPr>
              <a:t> </a:t>
            </a:r>
            <a:endParaRPr lang="fr-FR" sz="4000" dirty="0">
              <a:latin typeface="Times New Roman" pitchFamily="18" charset="0"/>
              <a:cs typeface="Times New Roman" pitchFamily="18" charset="0"/>
            </a:endParaRPr>
          </a:p>
        </p:txBody>
      </p:sp>
      <p:sp>
        <p:nvSpPr>
          <p:cNvPr id="3" name="ZoneTexte 2"/>
          <p:cNvSpPr txBox="1"/>
          <p:nvPr/>
        </p:nvSpPr>
        <p:spPr>
          <a:xfrm>
            <a:off x="642910" y="1714488"/>
            <a:ext cx="7429552" cy="2241960"/>
          </a:xfrm>
          <a:prstGeom prst="rect">
            <a:avLst/>
          </a:prstGeom>
          <a:noFill/>
        </p:spPr>
        <p:txBody>
          <a:bodyPr wrap="square" rtlCol="0">
            <a:spAutoFit/>
          </a:bodyPr>
          <a:lstStyle/>
          <a:p>
            <a:pPr algn="just">
              <a:lnSpc>
                <a:spcPct val="150000"/>
              </a:lnSpc>
            </a:pPr>
            <a:r>
              <a:rPr lang="fr-FR" sz="2400" dirty="0" smtClean="0">
                <a:latin typeface="Times New Roman" pitchFamily="18" charset="0"/>
                <a:cs typeface="Times New Roman" pitchFamily="18" charset="0"/>
              </a:rPr>
              <a:t>L'inflammation est un mécanisme de défense de première ligne face à une agression. Elle a pour objectif de reconnaître, détruire et éliminer toutes les substances qui lui sont étrangères.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1000108"/>
            <a:ext cx="5492209" cy="461665"/>
          </a:xfrm>
          <a:prstGeom prst="rect">
            <a:avLst/>
          </a:prstGeom>
        </p:spPr>
        <p:txBody>
          <a:bodyPr wrap="none">
            <a:spAutoFit/>
          </a:bodyPr>
          <a:lstStyle/>
          <a:p>
            <a:pPr algn="ctr" fontAlgn="base"/>
            <a:r>
              <a:rPr lang="fr-FR" sz="2400" dirty="0" smtClean="0">
                <a:solidFill>
                  <a:srgbClr val="FF0000"/>
                </a:solidFill>
                <a:latin typeface="Times New Roman" pitchFamily="18" charset="0"/>
                <a:cs typeface="Times New Roman" pitchFamily="18" charset="0"/>
              </a:rPr>
              <a:t>1. Symptômes de la réaction inflammatoire</a:t>
            </a:r>
            <a:endParaRPr lang="fr-FR" sz="2400" dirty="0">
              <a:solidFill>
                <a:srgbClr val="FF0000"/>
              </a:solidFill>
              <a:latin typeface="Times New Roman" pitchFamily="18" charset="0"/>
              <a:cs typeface="Times New Roman" pitchFamily="18" charset="0"/>
            </a:endParaRPr>
          </a:p>
        </p:txBody>
      </p:sp>
      <p:sp>
        <p:nvSpPr>
          <p:cNvPr id="3" name="Rectangle 2"/>
          <p:cNvSpPr/>
          <p:nvPr/>
        </p:nvSpPr>
        <p:spPr>
          <a:xfrm>
            <a:off x="785786" y="1643050"/>
            <a:ext cx="7500990" cy="4524315"/>
          </a:xfrm>
          <a:prstGeom prst="rect">
            <a:avLst/>
          </a:prstGeom>
        </p:spPr>
        <p:txBody>
          <a:bodyPr wrap="square">
            <a:spAutoFit/>
          </a:bodyPr>
          <a:lstStyle/>
          <a:p>
            <a:pPr algn="just" fontAlgn="base">
              <a:lnSpc>
                <a:spcPct val="150000"/>
              </a:lnSpc>
            </a:pPr>
            <a:r>
              <a:rPr lang="fr-FR" sz="2400" dirty="0" smtClean="0">
                <a:latin typeface="Times New Roman" pitchFamily="18" charset="0"/>
                <a:cs typeface="Times New Roman" pitchFamily="18" charset="0"/>
              </a:rPr>
              <a:t>Quel que soit le facteur qui la déclenche, la réaction inflammatoire se traduit toujours par :</a:t>
            </a:r>
          </a:p>
          <a:p>
            <a:pPr algn="just" fontAlgn="base">
              <a:lnSpc>
                <a:spcPct val="150000"/>
              </a:lnSpc>
            </a:pPr>
            <a:r>
              <a:rPr lang="fr-FR" sz="2400" dirty="0" smtClean="0">
                <a:latin typeface="Times New Roman" pitchFamily="18" charset="0"/>
                <a:cs typeface="Times New Roman" pitchFamily="18" charset="0"/>
              </a:rPr>
              <a:t>4 symptômes : douleur, rougeur, gonflement et chaleur au niveau de la zone infectée. Ces symptômes sont associés à un afflux de plasma sanguin vers ce site.</a:t>
            </a:r>
          </a:p>
          <a:p>
            <a:pPr algn="just" fontAlgn="base">
              <a:lnSpc>
                <a:spcPct val="150000"/>
              </a:lnSpc>
            </a:pPr>
            <a:r>
              <a:rPr lang="fr-FR" sz="2400" dirty="0" smtClean="0">
                <a:latin typeface="Times New Roman" pitchFamily="18" charset="0"/>
                <a:cs typeface="Times New Roman" pitchFamily="18" charset="0"/>
              </a:rPr>
              <a:t>un afflux de cellules de l’immunité : les granulocytes et les monocytes. Les monocytes se différencient en macrophages.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42067"/>
            <a:ext cx="8072494" cy="6001643"/>
          </a:xfrm>
          <a:prstGeom prst="rect">
            <a:avLst/>
          </a:prstGeom>
        </p:spPr>
        <p:txBody>
          <a:bodyPr wrap="square">
            <a:spAutoFit/>
          </a:bodyPr>
          <a:lstStyle/>
          <a:p>
            <a:pPr algn="ctr" fontAlgn="base"/>
            <a:r>
              <a:rPr lang="fr-FR" sz="2400" dirty="0" smtClean="0">
                <a:solidFill>
                  <a:srgbClr val="FF0000"/>
                </a:solidFill>
                <a:latin typeface="Times New Roman" pitchFamily="18" charset="0"/>
                <a:cs typeface="Times New Roman" pitchFamily="18" charset="0"/>
              </a:rPr>
              <a:t>2- élimination des agents infectieux</a:t>
            </a:r>
          </a:p>
          <a:p>
            <a:pPr algn="just" fontAlgn="base">
              <a:lnSpc>
                <a:spcPct val="150000"/>
              </a:lnSpc>
            </a:pPr>
            <a:r>
              <a:rPr lang="fr-FR" sz="2400" dirty="0" smtClean="0">
                <a:latin typeface="Times New Roman" pitchFamily="18" charset="0"/>
                <a:cs typeface="Times New Roman" pitchFamily="18" charset="0"/>
              </a:rPr>
              <a:t>Macrophages et granulocytes sont les cellules immunitaires réalisant la phagocytose.</a:t>
            </a:r>
          </a:p>
          <a:p>
            <a:pPr algn="just" fontAlgn="base">
              <a:lnSpc>
                <a:spcPct val="150000"/>
              </a:lnSpc>
            </a:pPr>
            <a:r>
              <a:rPr lang="fr-FR" sz="2400" dirty="0" smtClean="0">
                <a:latin typeface="Times New Roman" pitchFamily="18" charset="0"/>
                <a:cs typeface="Times New Roman" pitchFamily="18" charset="0"/>
              </a:rPr>
              <a:t>La cellule entoure l’agent infectieux grâce à des extensions de la membrane appelées pseudopodes, puis le digère. Elle sera ensuite capable de présenter l’antigène du pathogène à la surface de sa membrane. On parle alors de cellule présentatrice de l’antigène. Ceci permettra d’initier la deuxième phase de la réponse immunitaire : la réponse adaptative, impliquant la production d’anticorps et de lymphocytes T spécifiques de l’agent infectieux.</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366"/>
          <p:cNvSpPr>
            <a:spLocks/>
          </p:cNvSpPr>
          <p:nvPr/>
        </p:nvSpPr>
        <p:spPr bwMode="auto">
          <a:xfrm>
            <a:off x="71438" y="827088"/>
            <a:ext cx="1531937" cy="3365500"/>
          </a:xfrm>
          <a:custGeom>
            <a:avLst/>
            <a:gdLst>
              <a:gd name="T0" fmla="*/ 0 w 2813"/>
              <a:gd name="T1" fmla="*/ 0 h 5694"/>
              <a:gd name="T2" fmla="*/ 2147483647 w 2813"/>
              <a:gd name="T3" fmla="*/ 2147483647 h 5694"/>
              <a:gd name="T4" fmla="*/ 2147483647 w 2813"/>
              <a:gd name="T5" fmla="*/ 2147483647 h 5694"/>
              <a:gd name="T6" fmla="*/ 2147483647 w 2813"/>
              <a:gd name="T7" fmla="*/ 2147483647 h 5694"/>
              <a:gd name="T8" fmla="*/ 2147483647 w 2813"/>
              <a:gd name="T9" fmla="*/ 2147483647 h 5694"/>
              <a:gd name="T10" fmla="*/ 2147483647 w 2813"/>
              <a:gd name="T11" fmla="*/ 2147483647 h 5694"/>
              <a:gd name="T12" fmla="*/ 0 60000 65536"/>
              <a:gd name="T13" fmla="*/ 0 60000 65536"/>
              <a:gd name="T14" fmla="*/ 0 60000 65536"/>
              <a:gd name="T15" fmla="*/ 0 60000 65536"/>
              <a:gd name="T16" fmla="*/ 0 60000 65536"/>
              <a:gd name="T17" fmla="*/ 0 60000 65536"/>
              <a:gd name="T18" fmla="*/ 0 w 2813"/>
              <a:gd name="T19" fmla="*/ 0 h 5694"/>
              <a:gd name="T20" fmla="*/ 2813 w 2813"/>
              <a:gd name="T21" fmla="*/ 5694 h 5694"/>
            </a:gdLst>
            <a:ahLst/>
            <a:cxnLst>
              <a:cxn ang="T12">
                <a:pos x="T0" y="T1"/>
              </a:cxn>
              <a:cxn ang="T13">
                <a:pos x="T2" y="T3"/>
              </a:cxn>
              <a:cxn ang="T14">
                <a:pos x="T4" y="T5"/>
              </a:cxn>
              <a:cxn ang="T15">
                <a:pos x="T6" y="T7"/>
              </a:cxn>
              <a:cxn ang="T16">
                <a:pos x="T8" y="T9"/>
              </a:cxn>
              <a:cxn ang="T17">
                <a:pos x="T10" y="T11"/>
              </a:cxn>
            </a:cxnLst>
            <a:rect l="T18" t="T19" r="T20" b="T21"/>
            <a:pathLst>
              <a:path w="2813" h="5694">
                <a:moveTo>
                  <a:pt x="0" y="0"/>
                </a:moveTo>
                <a:cubicBezTo>
                  <a:pt x="312" y="120"/>
                  <a:pt x="1462" y="443"/>
                  <a:pt x="1873" y="737"/>
                </a:cubicBezTo>
                <a:cubicBezTo>
                  <a:pt x="2284" y="1031"/>
                  <a:pt x="2333" y="1288"/>
                  <a:pt x="2464" y="1763"/>
                </a:cubicBezTo>
                <a:cubicBezTo>
                  <a:pt x="2595" y="2238"/>
                  <a:pt x="2813" y="2990"/>
                  <a:pt x="2660" y="3591"/>
                </a:cubicBezTo>
                <a:cubicBezTo>
                  <a:pt x="2507" y="4192"/>
                  <a:pt x="1983" y="5046"/>
                  <a:pt x="1545" y="5370"/>
                </a:cubicBezTo>
                <a:cubicBezTo>
                  <a:pt x="1107" y="5694"/>
                  <a:pt x="346" y="5501"/>
                  <a:pt x="30" y="5535"/>
                </a:cubicBezTo>
              </a:path>
            </a:pathLst>
          </a:custGeom>
          <a:solidFill>
            <a:srgbClr val="E5B8B7"/>
          </a:solidFill>
          <a:ln w="9525">
            <a:noFill/>
            <a:round/>
            <a:headEnd/>
            <a:tailEnd/>
          </a:ln>
        </p:spPr>
        <p:txBody>
          <a:bodyPr/>
          <a:lstStyle/>
          <a:p>
            <a:endParaRPr lang="fr-FR">
              <a:latin typeface="Calibri" pitchFamily="34" charset="0"/>
            </a:endParaRPr>
          </a:p>
        </p:txBody>
      </p:sp>
      <p:sp>
        <p:nvSpPr>
          <p:cNvPr id="2051" name="Freeform 368"/>
          <p:cNvSpPr>
            <a:spLocks/>
          </p:cNvSpPr>
          <p:nvPr/>
        </p:nvSpPr>
        <p:spPr bwMode="auto">
          <a:xfrm>
            <a:off x="-68263" y="973138"/>
            <a:ext cx="1068388" cy="2792412"/>
          </a:xfrm>
          <a:custGeom>
            <a:avLst/>
            <a:gdLst>
              <a:gd name="T0" fmla="*/ 2147483647 w 2871"/>
              <a:gd name="T1" fmla="*/ 2147483647 h 5337"/>
              <a:gd name="T2" fmla="*/ 2147483647 w 2871"/>
              <a:gd name="T3" fmla="*/ 2147483647 h 5337"/>
              <a:gd name="T4" fmla="*/ 2147483647 w 2871"/>
              <a:gd name="T5" fmla="*/ 2147483647 h 5337"/>
              <a:gd name="T6" fmla="*/ 2147483647 w 2871"/>
              <a:gd name="T7" fmla="*/ 2147483647 h 5337"/>
              <a:gd name="T8" fmla="*/ 2147483647 w 2871"/>
              <a:gd name="T9" fmla="*/ 2147483647 h 5337"/>
              <a:gd name="T10" fmla="*/ 2147483647 w 2871"/>
              <a:gd name="T11" fmla="*/ 2147483647 h 5337"/>
              <a:gd name="T12" fmla="*/ 2147483647 w 2871"/>
              <a:gd name="T13" fmla="*/ 2147483647 h 5337"/>
              <a:gd name="T14" fmla="*/ 0 60000 65536"/>
              <a:gd name="T15" fmla="*/ 0 60000 65536"/>
              <a:gd name="T16" fmla="*/ 0 60000 65536"/>
              <a:gd name="T17" fmla="*/ 0 60000 65536"/>
              <a:gd name="T18" fmla="*/ 0 60000 65536"/>
              <a:gd name="T19" fmla="*/ 0 60000 65536"/>
              <a:gd name="T20" fmla="*/ 0 60000 65536"/>
              <a:gd name="T21" fmla="*/ 0 w 2871"/>
              <a:gd name="T22" fmla="*/ 0 h 5337"/>
              <a:gd name="T23" fmla="*/ 2871 w 2871"/>
              <a:gd name="T24" fmla="*/ 5337 h 5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1" h="5337">
                <a:moveTo>
                  <a:pt x="296" y="5337"/>
                </a:moveTo>
                <a:cubicBezTo>
                  <a:pt x="208" y="4100"/>
                  <a:pt x="223" y="3446"/>
                  <a:pt x="234" y="2715"/>
                </a:cubicBezTo>
                <a:cubicBezTo>
                  <a:pt x="233" y="2270"/>
                  <a:pt x="268" y="3053"/>
                  <a:pt x="289" y="2668"/>
                </a:cubicBezTo>
                <a:cubicBezTo>
                  <a:pt x="310" y="2283"/>
                  <a:pt x="0" y="612"/>
                  <a:pt x="361" y="405"/>
                </a:cubicBezTo>
                <a:cubicBezTo>
                  <a:pt x="1117" y="0"/>
                  <a:pt x="2052" y="881"/>
                  <a:pt x="2453" y="1425"/>
                </a:cubicBezTo>
                <a:cubicBezTo>
                  <a:pt x="2854" y="1969"/>
                  <a:pt x="2871" y="3087"/>
                  <a:pt x="2765" y="3667"/>
                </a:cubicBezTo>
                <a:cubicBezTo>
                  <a:pt x="2659" y="4247"/>
                  <a:pt x="2210" y="4713"/>
                  <a:pt x="1814" y="4903"/>
                </a:cubicBezTo>
              </a:path>
            </a:pathLst>
          </a:custGeom>
          <a:solidFill>
            <a:schemeClr val="bg1"/>
          </a:solidFill>
          <a:ln w="9525">
            <a:noFill/>
            <a:round/>
            <a:headEnd/>
            <a:tailEnd/>
          </a:ln>
        </p:spPr>
        <p:txBody>
          <a:bodyPr/>
          <a:lstStyle/>
          <a:p>
            <a:endParaRPr lang="fr-FR">
              <a:latin typeface="Calibri" pitchFamily="34" charset="0"/>
            </a:endParaRPr>
          </a:p>
        </p:txBody>
      </p:sp>
      <p:sp>
        <p:nvSpPr>
          <p:cNvPr id="2052" name="Freeform 369"/>
          <p:cNvSpPr>
            <a:spLocks/>
          </p:cNvSpPr>
          <p:nvPr/>
        </p:nvSpPr>
        <p:spPr bwMode="auto">
          <a:xfrm>
            <a:off x="185738" y="942975"/>
            <a:ext cx="1293812" cy="3084513"/>
          </a:xfrm>
          <a:custGeom>
            <a:avLst/>
            <a:gdLst>
              <a:gd name="T0" fmla="*/ 2147483647 w 2375"/>
              <a:gd name="T1" fmla="*/ 2147483647 h 5219"/>
              <a:gd name="T2" fmla="*/ 2147483647 w 2375"/>
              <a:gd name="T3" fmla="*/ 2147483647 h 5219"/>
              <a:gd name="T4" fmla="*/ 2147483647 w 2375"/>
              <a:gd name="T5" fmla="*/ 2147483647 h 5219"/>
              <a:gd name="T6" fmla="*/ 2147483647 w 2375"/>
              <a:gd name="T7" fmla="*/ 2147483647 h 5219"/>
              <a:gd name="T8" fmla="*/ 2147483647 w 2375"/>
              <a:gd name="T9" fmla="*/ 2147483647 h 5219"/>
              <a:gd name="T10" fmla="*/ 2147483647 w 2375"/>
              <a:gd name="T11" fmla="*/ 2147483647 h 5219"/>
              <a:gd name="T12" fmla="*/ 2147483647 w 2375"/>
              <a:gd name="T13" fmla="*/ 2147483647 h 5219"/>
              <a:gd name="T14" fmla="*/ 2147483647 w 2375"/>
              <a:gd name="T15" fmla="*/ 2147483647 h 5219"/>
              <a:gd name="T16" fmla="*/ 2147483647 w 2375"/>
              <a:gd name="T17" fmla="*/ 2147483647 h 5219"/>
              <a:gd name="T18" fmla="*/ 2147483647 w 2375"/>
              <a:gd name="T19" fmla="*/ 2147483647 h 5219"/>
              <a:gd name="T20" fmla="*/ 2147483647 w 2375"/>
              <a:gd name="T21" fmla="*/ 2147483647 h 5219"/>
              <a:gd name="T22" fmla="*/ 2147483647 w 2375"/>
              <a:gd name="T23" fmla="*/ 2147483647 h 5219"/>
              <a:gd name="T24" fmla="*/ 2147483647 w 2375"/>
              <a:gd name="T25" fmla="*/ 2147483647 h 5219"/>
              <a:gd name="T26" fmla="*/ 2147483647 w 2375"/>
              <a:gd name="T27" fmla="*/ 2147483647 h 5219"/>
              <a:gd name="T28" fmla="*/ 2147483647 w 2375"/>
              <a:gd name="T29" fmla="*/ 2147483647 h 5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5"/>
              <a:gd name="T46" fmla="*/ 0 h 5219"/>
              <a:gd name="T47" fmla="*/ 2375 w 2375"/>
              <a:gd name="T48" fmla="*/ 5219 h 52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5" h="5219">
                <a:moveTo>
                  <a:pt x="267" y="49"/>
                </a:moveTo>
                <a:cubicBezTo>
                  <a:pt x="77" y="0"/>
                  <a:pt x="124" y="153"/>
                  <a:pt x="280" y="312"/>
                </a:cubicBezTo>
                <a:cubicBezTo>
                  <a:pt x="436" y="471"/>
                  <a:pt x="975" y="741"/>
                  <a:pt x="1204" y="1004"/>
                </a:cubicBezTo>
                <a:cubicBezTo>
                  <a:pt x="1433" y="1267"/>
                  <a:pt x="1591" y="1484"/>
                  <a:pt x="1652" y="1890"/>
                </a:cubicBezTo>
                <a:cubicBezTo>
                  <a:pt x="1713" y="2296"/>
                  <a:pt x="1659" y="3010"/>
                  <a:pt x="1571" y="3443"/>
                </a:cubicBezTo>
                <a:cubicBezTo>
                  <a:pt x="1483" y="3876"/>
                  <a:pt x="1360" y="4227"/>
                  <a:pt x="1122" y="4491"/>
                </a:cubicBezTo>
                <a:cubicBezTo>
                  <a:pt x="884" y="4755"/>
                  <a:pt x="288" y="4910"/>
                  <a:pt x="144" y="5026"/>
                </a:cubicBezTo>
                <a:cubicBezTo>
                  <a:pt x="0" y="5142"/>
                  <a:pt x="147" y="5164"/>
                  <a:pt x="255" y="5189"/>
                </a:cubicBezTo>
                <a:cubicBezTo>
                  <a:pt x="363" y="5214"/>
                  <a:pt x="620" y="5219"/>
                  <a:pt x="795" y="5174"/>
                </a:cubicBezTo>
                <a:cubicBezTo>
                  <a:pt x="970" y="5129"/>
                  <a:pt x="1069" y="5188"/>
                  <a:pt x="1305" y="4919"/>
                </a:cubicBezTo>
                <a:cubicBezTo>
                  <a:pt x="1541" y="4650"/>
                  <a:pt x="2043" y="3949"/>
                  <a:pt x="2209" y="3559"/>
                </a:cubicBezTo>
                <a:cubicBezTo>
                  <a:pt x="2375" y="3169"/>
                  <a:pt x="2338" y="2977"/>
                  <a:pt x="2304" y="2580"/>
                </a:cubicBezTo>
                <a:cubicBezTo>
                  <a:pt x="2270" y="2183"/>
                  <a:pt x="2152" y="1505"/>
                  <a:pt x="2005" y="1176"/>
                </a:cubicBezTo>
                <a:cubicBezTo>
                  <a:pt x="1858" y="847"/>
                  <a:pt x="1704" y="793"/>
                  <a:pt x="1421" y="606"/>
                </a:cubicBezTo>
                <a:cubicBezTo>
                  <a:pt x="1138" y="419"/>
                  <a:pt x="457" y="98"/>
                  <a:pt x="267" y="49"/>
                </a:cubicBezTo>
                <a:close/>
              </a:path>
            </a:pathLst>
          </a:custGeom>
          <a:solidFill>
            <a:srgbClr val="F2DBDB"/>
          </a:solidFill>
          <a:ln w="9525">
            <a:noFill/>
            <a:round/>
            <a:headEnd/>
            <a:tailEnd/>
          </a:ln>
        </p:spPr>
        <p:txBody>
          <a:bodyPr/>
          <a:lstStyle/>
          <a:p>
            <a:endParaRPr lang="fr-FR">
              <a:latin typeface="Calibri" pitchFamily="34" charset="0"/>
            </a:endParaRPr>
          </a:p>
        </p:txBody>
      </p:sp>
      <p:sp>
        <p:nvSpPr>
          <p:cNvPr id="62470" name="AutoShape 371"/>
          <p:cNvSpPr>
            <a:spLocks noChangeArrowheads="1"/>
          </p:cNvSpPr>
          <p:nvPr/>
        </p:nvSpPr>
        <p:spPr bwMode="auto">
          <a:xfrm>
            <a:off x="6000750" y="6072188"/>
            <a:ext cx="2162175" cy="642937"/>
          </a:xfrm>
          <a:prstGeom prst="roundRect">
            <a:avLst>
              <a:gd name="adj" fmla="val 16667"/>
            </a:avLst>
          </a:prstGeom>
          <a:solidFill>
            <a:srgbClr val="F2DBDB"/>
          </a:solidFill>
          <a:ln w="9525">
            <a:solidFill>
              <a:srgbClr val="FF0000"/>
            </a:solidFill>
            <a:round/>
            <a:headEnd/>
            <a:tailEnd/>
          </a:ln>
        </p:spPr>
        <p:txBody>
          <a:bodyPr/>
          <a:lstStyle/>
          <a:p>
            <a:pPr algn="ctr">
              <a:spcAft>
                <a:spcPts val="1000"/>
              </a:spcAft>
            </a:pPr>
            <a:r>
              <a:rPr lang="fr-FR" sz="1200" b="1">
                <a:latin typeface="Calibri" pitchFamily="34" charset="0"/>
              </a:rPr>
              <a:t>Initiation de la réponse adaptative dans un ganglion lymphatique</a:t>
            </a:r>
            <a:endParaRPr lang="fr-FR" sz="3200">
              <a:latin typeface="Calibri" pitchFamily="34" charset="0"/>
            </a:endParaRPr>
          </a:p>
        </p:txBody>
      </p:sp>
      <p:sp>
        <p:nvSpPr>
          <p:cNvPr id="2054" name="Freeform 372"/>
          <p:cNvSpPr>
            <a:spLocks/>
          </p:cNvSpPr>
          <p:nvPr/>
        </p:nvSpPr>
        <p:spPr bwMode="auto">
          <a:xfrm rot="-5033470">
            <a:off x="3945732" y="1354931"/>
            <a:ext cx="969962" cy="1114425"/>
          </a:xfrm>
          <a:custGeom>
            <a:avLst/>
            <a:gdLst>
              <a:gd name="T0" fmla="*/ 2147483647 w 1920"/>
              <a:gd name="T1" fmla="*/ 2147483647 h 2147"/>
              <a:gd name="T2" fmla="*/ 2147483647 w 1920"/>
              <a:gd name="T3" fmla="*/ 2147483647 h 2147"/>
              <a:gd name="T4" fmla="*/ 2147483647 w 1920"/>
              <a:gd name="T5" fmla="*/ 2147483647 h 2147"/>
              <a:gd name="T6" fmla="*/ 2147483647 w 1920"/>
              <a:gd name="T7" fmla="*/ 2147483647 h 2147"/>
              <a:gd name="T8" fmla="*/ 2147483647 w 1920"/>
              <a:gd name="T9" fmla="*/ 2147483647 h 2147"/>
              <a:gd name="T10" fmla="*/ 2147483647 w 1920"/>
              <a:gd name="T11" fmla="*/ 2147483647 h 2147"/>
              <a:gd name="T12" fmla="*/ 2147483647 w 1920"/>
              <a:gd name="T13" fmla="*/ 2147483647 h 2147"/>
              <a:gd name="T14" fmla="*/ 2147483647 w 1920"/>
              <a:gd name="T15" fmla="*/ 2147483647 h 2147"/>
              <a:gd name="T16" fmla="*/ 2147483647 w 1920"/>
              <a:gd name="T17" fmla="*/ 2147483647 h 2147"/>
              <a:gd name="T18" fmla="*/ 2147483647 w 1920"/>
              <a:gd name="T19" fmla="*/ 2147483647 h 2147"/>
              <a:gd name="T20" fmla="*/ 2147483647 w 1920"/>
              <a:gd name="T21" fmla="*/ 2147483647 h 2147"/>
              <a:gd name="T22" fmla="*/ 2147483647 w 1920"/>
              <a:gd name="T23" fmla="*/ 2147483647 h 2147"/>
              <a:gd name="T24" fmla="*/ 2147483647 w 1920"/>
              <a:gd name="T25" fmla="*/ 2147483647 h 2147"/>
              <a:gd name="T26" fmla="*/ 2147483647 w 1920"/>
              <a:gd name="T27" fmla="*/ 2147483647 h 2147"/>
              <a:gd name="T28" fmla="*/ 2147483647 w 1920"/>
              <a:gd name="T29" fmla="*/ 2147483647 h 2147"/>
              <a:gd name="T30" fmla="*/ 2147483647 w 1920"/>
              <a:gd name="T31" fmla="*/ 2147483647 h 2147"/>
              <a:gd name="T32" fmla="*/ 2147483647 w 1920"/>
              <a:gd name="T33" fmla="*/ 2147483647 h 2147"/>
              <a:gd name="T34" fmla="*/ 2147483647 w 1920"/>
              <a:gd name="T35" fmla="*/ 2147483647 h 2147"/>
              <a:gd name="T36" fmla="*/ 2147483647 w 1920"/>
              <a:gd name="T37" fmla="*/ 2147483647 h 2147"/>
              <a:gd name="T38" fmla="*/ 2147483647 w 1920"/>
              <a:gd name="T39" fmla="*/ 2147483647 h 2147"/>
              <a:gd name="T40" fmla="*/ 2147483647 w 1920"/>
              <a:gd name="T41" fmla="*/ 2147483647 h 2147"/>
              <a:gd name="T42" fmla="*/ 2147483647 w 1920"/>
              <a:gd name="T43" fmla="*/ 2147483647 h 2147"/>
              <a:gd name="T44" fmla="*/ 2147483647 w 1920"/>
              <a:gd name="T45" fmla="*/ 2147483647 h 2147"/>
              <a:gd name="T46" fmla="*/ 2147483647 w 1920"/>
              <a:gd name="T47" fmla="*/ 2147483647 h 2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0"/>
              <a:gd name="T73" fmla="*/ 0 h 2147"/>
              <a:gd name="T74" fmla="*/ 1920 w 1920"/>
              <a:gd name="T75" fmla="*/ 2147 h 2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0" h="2147">
                <a:moveTo>
                  <a:pt x="665" y="695"/>
                </a:moveTo>
                <a:cubicBezTo>
                  <a:pt x="582" y="682"/>
                  <a:pt x="329" y="542"/>
                  <a:pt x="250" y="534"/>
                </a:cubicBezTo>
                <a:cubicBezTo>
                  <a:pt x="171" y="526"/>
                  <a:pt x="162" y="549"/>
                  <a:pt x="193" y="649"/>
                </a:cubicBezTo>
                <a:cubicBezTo>
                  <a:pt x="224" y="749"/>
                  <a:pt x="459" y="1012"/>
                  <a:pt x="435" y="1133"/>
                </a:cubicBezTo>
                <a:cubicBezTo>
                  <a:pt x="411" y="1254"/>
                  <a:pt x="92" y="1297"/>
                  <a:pt x="46" y="1374"/>
                </a:cubicBezTo>
                <a:cubicBezTo>
                  <a:pt x="0" y="1451"/>
                  <a:pt x="65" y="1581"/>
                  <a:pt x="158" y="1593"/>
                </a:cubicBezTo>
                <a:cubicBezTo>
                  <a:pt x="251" y="1605"/>
                  <a:pt x="511" y="1454"/>
                  <a:pt x="607" y="1444"/>
                </a:cubicBezTo>
                <a:cubicBezTo>
                  <a:pt x="703" y="1434"/>
                  <a:pt x="699" y="1432"/>
                  <a:pt x="734" y="1536"/>
                </a:cubicBezTo>
                <a:cubicBezTo>
                  <a:pt x="769" y="1640"/>
                  <a:pt x="768" y="1985"/>
                  <a:pt x="818" y="2066"/>
                </a:cubicBezTo>
                <a:cubicBezTo>
                  <a:pt x="868" y="2147"/>
                  <a:pt x="971" y="2114"/>
                  <a:pt x="1034" y="2020"/>
                </a:cubicBezTo>
                <a:cubicBezTo>
                  <a:pt x="1097" y="1926"/>
                  <a:pt x="1084" y="1538"/>
                  <a:pt x="1195" y="1501"/>
                </a:cubicBezTo>
                <a:cubicBezTo>
                  <a:pt x="1306" y="1464"/>
                  <a:pt x="1585" y="1790"/>
                  <a:pt x="1698" y="1801"/>
                </a:cubicBezTo>
                <a:cubicBezTo>
                  <a:pt x="1811" y="1812"/>
                  <a:pt x="1920" y="1668"/>
                  <a:pt x="1874" y="1570"/>
                </a:cubicBezTo>
                <a:cubicBezTo>
                  <a:pt x="1828" y="1472"/>
                  <a:pt x="1453" y="1320"/>
                  <a:pt x="1424" y="1213"/>
                </a:cubicBezTo>
                <a:cubicBezTo>
                  <a:pt x="1395" y="1106"/>
                  <a:pt x="1652" y="994"/>
                  <a:pt x="1698" y="925"/>
                </a:cubicBezTo>
                <a:cubicBezTo>
                  <a:pt x="1744" y="856"/>
                  <a:pt x="1734" y="850"/>
                  <a:pt x="1698" y="798"/>
                </a:cubicBezTo>
                <a:cubicBezTo>
                  <a:pt x="1662" y="746"/>
                  <a:pt x="1568" y="629"/>
                  <a:pt x="1484" y="614"/>
                </a:cubicBezTo>
                <a:cubicBezTo>
                  <a:pt x="1400" y="599"/>
                  <a:pt x="1270" y="714"/>
                  <a:pt x="1195" y="706"/>
                </a:cubicBezTo>
                <a:cubicBezTo>
                  <a:pt x="1120" y="698"/>
                  <a:pt x="1044" y="649"/>
                  <a:pt x="1034" y="568"/>
                </a:cubicBezTo>
                <a:cubicBezTo>
                  <a:pt x="1024" y="487"/>
                  <a:pt x="1151" y="310"/>
                  <a:pt x="1137" y="222"/>
                </a:cubicBezTo>
                <a:cubicBezTo>
                  <a:pt x="1123" y="134"/>
                  <a:pt x="1011" y="59"/>
                  <a:pt x="948" y="38"/>
                </a:cubicBezTo>
                <a:cubicBezTo>
                  <a:pt x="885" y="17"/>
                  <a:pt x="791" y="0"/>
                  <a:pt x="757" y="96"/>
                </a:cubicBezTo>
                <a:cubicBezTo>
                  <a:pt x="723" y="192"/>
                  <a:pt x="758" y="510"/>
                  <a:pt x="746" y="614"/>
                </a:cubicBezTo>
                <a:cubicBezTo>
                  <a:pt x="734" y="718"/>
                  <a:pt x="748" y="708"/>
                  <a:pt x="665" y="695"/>
                </a:cubicBezTo>
                <a:close/>
              </a:path>
            </a:pathLst>
          </a:custGeom>
          <a:gradFill rotWithShape="0">
            <a:gsLst>
              <a:gs pos="0">
                <a:srgbClr val="D6E3BC"/>
              </a:gs>
              <a:gs pos="100000">
                <a:srgbClr val="F7F9F2"/>
              </a:gs>
            </a:gsLst>
            <a:path path="rect">
              <a:fillToRect l="50000" t="50000" r="50000" b="50000"/>
            </a:path>
          </a:gradFill>
          <a:ln w="9525">
            <a:solidFill>
              <a:srgbClr val="000000"/>
            </a:solidFill>
            <a:round/>
            <a:headEnd/>
            <a:tailEnd/>
          </a:ln>
        </p:spPr>
        <p:txBody>
          <a:bodyPr/>
          <a:lstStyle/>
          <a:p>
            <a:endParaRPr lang="fr-FR">
              <a:latin typeface="Calibri" pitchFamily="34" charset="0"/>
            </a:endParaRPr>
          </a:p>
        </p:txBody>
      </p:sp>
      <p:grpSp>
        <p:nvGrpSpPr>
          <p:cNvPr id="2" name="Group 373"/>
          <p:cNvGrpSpPr>
            <a:grpSpLocks/>
          </p:cNvGrpSpPr>
          <p:nvPr/>
        </p:nvGrpSpPr>
        <p:grpSpPr bwMode="auto">
          <a:xfrm>
            <a:off x="4794250" y="1444625"/>
            <a:ext cx="79375" cy="107950"/>
            <a:chOff x="10455" y="3557"/>
            <a:chExt cx="148" cy="184"/>
          </a:xfrm>
        </p:grpSpPr>
        <p:sp>
          <p:nvSpPr>
            <p:cNvPr id="2255" name="Rectangle 374"/>
            <p:cNvSpPr>
              <a:spLocks noChangeArrowheads="1"/>
            </p:cNvSpPr>
            <p:nvPr/>
          </p:nvSpPr>
          <p:spPr bwMode="auto">
            <a:xfrm rot="3002547">
              <a:off x="10430" y="3582"/>
              <a:ext cx="184" cy="134"/>
            </a:xfrm>
            <a:prstGeom prst="rect">
              <a:avLst/>
            </a:prstGeom>
            <a:solidFill>
              <a:srgbClr val="4E6128"/>
            </a:solidFill>
            <a:ln w="9525">
              <a:noFill/>
              <a:miter lim="800000"/>
              <a:headEnd/>
              <a:tailEnd/>
            </a:ln>
          </p:spPr>
          <p:txBody>
            <a:bodyPr/>
            <a:lstStyle/>
            <a:p>
              <a:endParaRPr lang="fr-FR">
                <a:latin typeface="Calibri" pitchFamily="34" charset="0"/>
              </a:endParaRPr>
            </a:p>
          </p:txBody>
        </p:sp>
        <p:sp>
          <p:nvSpPr>
            <p:cNvPr id="2256" name="AutoShape 375"/>
            <p:cNvSpPr>
              <a:spLocks noChangeArrowheads="1"/>
            </p:cNvSpPr>
            <p:nvPr/>
          </p:nvSpPr>
          <p:spPr bwMode="auto">
            <a:xfrm rot="-8326445">
              <a:off x="10490" y="3561"/>
              <a:ext cx="113" cy="137"/>
            </a:xfrm>
            <a:prstGeom prst="triangle">
              <a:avLst>
                <a:gd name="adj" fmla="val 55282"/>
              </a:avLst>
            </a:prstGeom>
            <a:solidFill>
              <a:srgbClr val="FFFFFF"/>
            </a:solidFill>
            <a:ln w="9525">
              <a:noFill/>
              <a:miter lim="800000"/>
              <a:headEnd/>
              <a:tailEnd/>
            </a:ln>
          </p:spPr>
          <p:txBody>
            <a:bodyPr/>
            <a:lstStyle/>
            <a:p>
              <a:endParaRPr lang="fr-FR">
                <a:latin typeface="Calibri" pitchFamily="34" charset="0"/>
              </a:endParaRPr>
            </a:p>
          </p:txBody>
        </p:sp>
      </p:grpSp>
      <p:grpSp>
        <p:nvGrpSpPr>
          <p:cNvPr id="3" name="Group 376"/>
          <p:cNvGrpSpPr>
            <a:grpSpLocks/>
          </p:cNvGrpSpPr>
          <p:nvPr/>
        </p:nvGrpSpPr>
        <p:grpSpPr bwMode="auto">
          <a:xfrm>
            <a:off x="4826000" y="1263650"/>
            <a:ext cx="257175" cy="238125"/>
            <a:chOff x="4023" y="2116"/>
            <a:chExt cx="944" cy="652"/>
          </a:xfrm>
        </p:grpSpPr>
        <p:sp>
          <p:nvSpPr>
            <p:cNvPr id="2249" name="Freeform 377"/>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250" name="AutoShape 378"/>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51" name="AutoShape 379"/>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52" name="AutoShape 380"/>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253" name="AutoShape 381"/>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54" name="AutoShape 382"/>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sp>
        <p:nvSpPr>
          <p:cNvPr id="62474" name="AutoShape 383"/>
          <p:cNvSpPr>
            <a:spLocks noChangeArrowheads="1"/>
          </p:cNvSpPr>
          <p:nvPr/>
        </p:nvSpPr>
        <p:spPr bwMode="auto">
          <a:xfrm>
            <a:off x="7242175" y="1000125"/>
            <a:ext cx="1258888" cy="785813"/>
          </a:xfrm>
          <a:prstGeom prst="wedgeRoundRectCallout">
            <a:avLst>
              <a:gd name="adj1" fmla="val -59528"/>
              <a:gd name="adj2" fmla="val 77606"/>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400" b="1">
                <a:latin typeface="Calibri" pitchFamily="34" charset="0"/>
              </a:rPr>
              <a:t>Agent infectieux (bactéries)</a:t>
            </a:r>
            <a:endParaRPr lang="fr-FR" sz="4000" b="1">
              <a:latin typeface="Calibri" pitchFamily="34" charset="0"/>
            </a:endParaRPr>
          </a:p>
        </p:txBody>
      </p:sp>
      <p:sp>
        <p:nvSpPr>
          <p:cNvPr id="75136" name="AutoShape 384"/>
          <p:cNvSpPr>
            <a:spLocks noChangeArrowheads="1"/>
          </p:cNvSpPr>
          <p:nvPr/>
        </p:nvSpPr>
        <p:spPr bwMode="auto">
          <a:xfrm>
            <a:off x="5429250" y="1071563"/>
            <a:ext cx="1057275" cy="428625"/>
          </a:xfrm>
          <a:prstGeom prst="wedgeRoundRectCallout">
            <a:avLst>
              <a:gd name="adj1" fmla="val 58398"/>
              <a:gd name="adj2" fmla="val 83565"/>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Motifs moléculaires</a:t>
            </a:r>
            <a:endParaRPr lang="fr-FR" sz="3600" b="1">
              <a:latin typeface="Calibri" pitchFamily="34" charset="0"/>
            </a:endParaRPr>
          </a:p>
        </p:txBody>
      </p:sp>
      <p:sp>
        <p:nvSpPr>
          <p:cNvPr id="62476" name="AutoShape 385"/>
          <p:cNvSpPr>
            <a:spLocks noChangeArrowheads="1"/>
          </p:cNvSpPr>
          <p:nvPr/>
        </p:nvSpPr>
        <p:spPr bwMode="auto">
          <a:xfrm>
            <a:off x="7415213" y="1928813"/>
            <a:ext cx="1252537" cy="928687"/>
          </a:xfrm>
          <a:prstGeom prst="roundRect">
            <a:avLst>
              <a:gd name="adj" fmla="val 16667"/>
            </a:avLst>
          </a:prstGeom>
          <a:solidFill>
            <a:srgbClr val="D6E3BC"/>
          </a:solidFill>
          <a:ln w="9525">
            <a:solidFill>
              <a:srgbClr val="4E6128"/>
            </a:solidFill>
            <a:round/>
            <a:headEnd/>
            <a:tailEnd/>
          </a:ln>
        </p:spPr>
        <p:txBody>
          <a:bodyPr/>
          <a:lstStyle/>
          <a:p>
            <a:pPr algn="ctr">
              <a:spcAft>
                <a:spcPts val="1000"/>
              </a:spcAft>
            </a:pPr>
            <a:r>
              <a:rPr lang="fr-FR" sz="1200" b="1">
                <a:latin typeface="Calibri" pitchFamily="34" charset="0"/>
              </a:rPr>
              <a:t>1. Contamination par un agent infectieux</a:t>
            </a:r>
            <a:endParaRPr lang="fr-FR" sz="1200">
              <a:latin typeface="Calibri" pitchFamily="34" charset="0"/>
            </a:endParaRPr>
          </a:p>
        </p:txBody>
      </p:sp>
      <p:sp>
        <p:nvSpPr>
          <p:cNvPr id="62477" name="Freeform 386"/>
          <p:cNvSpPr>
            <a:spLocks/>
          </p:cNvSpPr>
          <p:nvPr/>
        </p:nvSpPr>
        <p:spPr bwMode="auto">
          <a:xfrm>
            <a:off x="4875213" y="1666875"/>
            <a:ext cx="1431925" cy="465138"/>
          </a:xfrm>
          <a:custGeom>
            <a:avLst/>
            <a:gdLst>
              <a:gd name="T0" fmla="*/ 2147483647 w 2629"/>
              <a:gd name="T1" fmla="*/ 2147483647 h 787"/>
              <a:gd name="T2" fmla="*/ 2147483647 w 2629"/>
              <a:gd name="T3" fmla="*/ 2147483647 h 787"/>
              <a:gd name="T4" fmla="*/ 0 w 2629"/>
              <a:gd name="T5" fmla="*/ 2147483647 h 787"/>
              <a:gd name="T6" fmla="*/ 0 60000 65536"/>
              <a:gd name="T7" fmla="*/ 0 60000 65536"/>
              <a:gd name="T8" fmla="*/ 0 60000 65536"/>
              <a:gd name="T9" fmla="*/ 0 w 2629"/>
              <a:gd name="T10" fmla="*/ 0 h 787"/>
              <a:gd name="T11" fmla="*/ 2629 w 2629"/>
              <a:gd name="T12" fmla="*/ 787 h 787"/>
            </a:gdLst>
            <a:ahLst/>
            <a:cxnLst>
              <a:cxn ang="T6">
                <a:pos x="T0" y="T1"/>
              </a:cxn>
              <a:cxn ang="T7">
                <a:pos x="T2" y="T3"/>
              </a:cxn>
              <a:cxn ang="T8">
                <a:pos x="T4" y="T5"/>
              </a:cxn>
            </a:cxnLst>
            <a:rect l="T9" t="T10" r="T11" b="T12"/>
            <a:pathLst>
              <a:path w="2629" h="787">
                <a:moveTo>
                  <a:pt x="2629" y="787"/>
                </a:moveTo>
                <a:cubicBezTo>
                  <a:pt x="2451" y="673"/>
                  <a:pt x="2001" y="202"/>
                  <a:pt x="1563" y="101"/>
                </a:cubicBezTo>
                <a:cubicBezTo>
                  <a:pt x="1125" y="0"/>
                  <a:pt x="326" y="165"/>
                  <a:pt x="0" y="182"/>
                </a:cubicBezTo>
              </a:path>
            </a:pathLst>
          </a:custGeom>
          <a:noFill/>
          <a:ln w="28575">
            <a:solidFill>
              <a:srgbClr val="4E6128"/>
            </a:solidFill>
            <a:round/>
            <a:headEnd/>
            <a:tailEnd type="triangle" w="med" len="med"/>
          </a:ln>
        </p:spPr>
        <p:txBody>
          <a:bodyPr/>
          <a:lstStyle/>
          <a:p>
            <a:endParaRPr lang="fr-FR">
              <a:latin typeface="Calibri" pitchFamily="34" charset="0"/>
            </a:endParaRPr>
          </a:p>
        </p:txBody>
      </p:sp>
      <p:sp>
        <p:nvSpPr>
          <p:cNvPr id="2061" name="Freeform 387"/>
          <p:cNvSpPr>
            <a:spLocks/>
          </p:cNvSpPr>
          <p:nvPr/>
        </p:nvSpPr>
        <p:spPr bwMode="auto">
          <a:xfrm rot="-6429549">
            <a:off x="4371181" y="1762919"/>
            <a:ext cx="180975" cy="338138"/>
          </a:xfrm>
          <a:custGeom>
            <a:avLst/>
            <a:gdLst>
              <a:gd name="T0" fmla="*/ 2147483647 w 377"/>
              <a:gd name="T1" fmla="*/ 2147483647 h 560"/>
              <a:gd name="T2" fmla="*/ 2147483647 w 377"/>
              <a:gd name="T3" fmla="*/ 2147483647 h 560"/>
              <a:gd name="T4" fmla="*/ 2147483647 w 377"/>
              <a:gd name="T5" fmla="*/ 2147483647 h 560"/>
              <a:gd name="T6" fmla="*/ 2147483647 w 377"/>
              <a:gd name="T7" fmla="*/ 2147483647 h 560"/>
              <a:gd name="T8" fmla="*/ 2147483647 w 377"/>
              <a:gd name="T9" fmla="*/ 2147483647 h 560"/>
              <a:gd name="T10" fmla="*/ 2147483647 w 377"/>
              <a:gd name="T11" fmla="*/ 2147483647 h 560"/>
              <a:gd name="T12" fmla="*/ 2147483647 w 377"/>
              <a:gd name="T13" fmla="*/ 2147483647 h 560"/>
              <a:gd name="T14" fmla="*/ 0 60000 65536"/>
              <a:gd name="T15" fmla="*/ 0 60000 65536"/>
              <a:gd name="T16" fmla="*/ 0 60000 65536"/>
              <a:gd name="T17" fmla="*/ 0 60000 65536"/>
              <a:gd name="T18" fmla="*/ 0 60000 65536"/>
              <a:gd name="T19" fmla="*/ 0 60000 65536"/>
              <a:gd name="T20" fmla="*/ 0 60000 65536"/>
              <a:gd name="T21" fmla="*/ 0 w 377"/>
              <a:gd name="T22" fmla="*/ 0 h 560"/>
              <a:gd name="T23" fmla="*/ 377 w 37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560">
                <a:moveTo>
                  <a:pt x="14" y="188"/>
                </a:moveTo>
                <a:cubicBezTo>
                  <a:pt x="1" y="253"/>
                  <a:pt x="0" y="422"/>
                  <a:pt x="37" y="476"/>
                </a:cubicBezTo>
                <a:cubicBezTo>
                  <a:pt x="74" y="530"/>
                  <a:pt x="181" y="560"/>
                  <a:pt x="236" y="510"/>
                </a:cubicBezTo>
                <a:cubicBezTo>
                  <a:pt x="291" y="460"/>
                  <a:pt x="355" y="258"/>
                  <a:pt x="366" y="176"/>
                </a:cubicBezTo>
                <a:cubicBezTo>
                  <a:pt x="377" y="94"/>
                  <a:pt x="343" y="30"/>
                  <a:pt x="302" y="15"/>
                </a:cubicBezTo>
                <a:cubicBezTo>
                  <a:pt x="261" y="0"/>
                  <a:pt x="168" y="50"/>
                  <a:pt x="118" y="84"/>
                </a:cubicBezTo>
                <a:cubicBezTo>
                  <a:pt x="68" y="118"/>
                  <a:pt x="27" y="123"/>
                  <a:pt x="14" y="188"/>
                </a:cubicBezTo>
                <a:close/>
              </a:path>
            </a:pathLst>
          </a:custGeom>
          <a:solidFill>
            <a:srgbClr val="C2D69B"/>
          </a:solidFill>
          <a:ln w="9525">
            <a:solidFill>
              <a:srgbClr val="000000"/>
            </a:solidFill>
            <a:round/>
            <a:headEnd/>
            <a:tailEnd/>
          </a:ln>
        </p:spPr>
        <p:txBody>
          <a:bodyPr/>
          <a:lstStyle/>
          <a:p>
            <a:endParaRPr lang="fr-FR">
              <a:latin typeface="Calibri" pitchFamily="34" charset="0"/>
            </a:endParaRPr>
          </a:p>
        </p:txBody>
      </p:sp>
      <p:sp>
        <p:nvSpPr>
          <p:cNvPr id="75140" name="AutoShape 388"/>
          <p:cNvSpPr>
            <a:spLocks noChangeArrowheads="1"/>
          </p:cNvSpPr>
          <p:nvPr/>
        </p:nvSpPr>
        <p:spPr bwMode="auto">
          <a:xfrm>
            <a:off x="3343275" y="285750"/>
            <a:ext cx="1838325" cy="642938"/>
          </a:xfrm>
          <a:prstGeom prst="roundRect">
            <a:avLst>
              <a:gd name="adj" fmla="val 16667"/>
            </a:avLst>
          </a:prstGeom>
          <a:solidFill>
            <a:srgbClr val="D6E3BC"/>
          </a:solidFill>
          <a:ln w="9525">
            <a:solidFill>
              <a:srgbClr val="4E6128"/>
            </a:solidFill>
            <a:round/>
            <a:headEnd/>
            <a:tailEnd/>
          </a:ln>
        </p:spPr>
        <p:txBody>
          <a:bodyPr/>
          <a:lstStyle/>
          <a:p>
            <a:pPr algn="ctr">
              <a:spcAft>
                <a:spcPts val="1000"/>
              </a:spcAft>
            </a:pPr>
            <a:r>
              <a:rPr lang="fr-FR" sz="1200" b="1">
                <a:latin typeface="Calibri" pitchFamily="34" charset="0"/>
              </a:rPr>
              <a:t>2. Détection de l’agent infectieux par les cellules sentinelles</a:t>
            </a:r>
            <a:endParaRPr lang="fr-FR" sz="3600">
              <a:latin typeface="Calibri" pitchFamily="34" charset="0"/>
            </a:endParaRPr>
          </a:p>
        </p:txBody>
      </p:sp>
      <p:sp>
        <p:nvSpPr>
          <p:cNvPr id="62480" name="AutoShape 389"/>
          <p:cNvSpPr>
            <a:spLocks noChangeArrowheads="1"/>
          </p:cNvSpPr>
          <p:nvPr/>
        </p:nvSpPr>
        <p:spPr bwMode="auto">
          <a:xfrm>
            <a:off x="2786063" y="1500188"/>
            <a:ext cx="1000125" cy="482600"/>
          </a:xfrm>
          <a:prstGeom prst="wedgeRoundRectCallout">
            <a:avLst>
              <a:gd name="adj1" fmla="val 61394"/>
              <a:gd name="adj2" fmla="val 21227"/>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Cellule dendritique</a:t>
            </a:r>
            <a:endParaRPr lang="fr-FR" sz="3600" b="1">
              <a:latin typeface="Calibri" pitchFamily="34" charset="0"/>
            </a:endParaRPr>
          </a:p>
        </p:txBody>
      </p:sp>
      <p:grpSp>
        <p:nvGrpSpPr>
          <p:cNvPr id="4" name="Group 390"/>
          <p:cNvGrpSpPr>
            <a:grpSpLocks/>
          </p:cNvGrpSpPr>
          <p:nvPr/>
        </p:nvGrpSpPr>
        <p:grpSpPr bwMode="auto">
          <a:xfrm>
            <a:off x="847725" y="1355725"/>
            <a:ext cx="311150" cy="379413"/>
            <a:chOff x="3525" y="8670"/>
            <a:chExt cx="1935" cy="1620"/>
          </a:xfrm>
        </p:grpSpPr>
        <p:sp>
          <p:nvSpPr>
            <p:cNvPr id="2247" name="Freeform 391"/>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48" name="Freeform 392"/>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5" name="Group 393"/>
          <p:cNvGrpSpPr>
            <a:grpSpLocks/>
          </p:cNvGrpSpPr>
          <p:nvPr/>
        </p:nvGrpSpPr>
        <p:grpSpPr bwMode="auto">
          <a:xfrm rot="-2454102">
            <a:off x="1030288" y="2028825"/>
            <a:ext cx="379412" cy="276225"/>
            <a:chOff x="3525" y="8670"/>
            <a:chExt cx="1935" cy="1620"/>
          </a:xfrm>
        </p:grpSpPr>
        <p:sp>
          <p:nvSpPr>
            <p:cNvPr id="2245" name="Freeform 394"/>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46" name="Freeform 395"/>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6" name="Group 396"/>
          <p:cNvGrpSpPr>
            <a:grpSpLocks/>
          </p:cNvGrpSpPr>
          <p:nvPr/>
        </p:nvGrpSpPr>
        <p:grpSpPr bwMode="auto">
          <a:xfrm rot="4301070">
            <a:off x="1141413" y="2297113"/>
            <a:ext cx="227012" cy="334962"/>
            <a:chOff x="3525" y="8670"/>
            <a:chExt cx="1935" cy="1620"/>
          </a:xfrm>
        </p:grpSpPr>
        <p:sp>
          <p:nvSpPr>
            <p:cNvPr id="2243" name="Freeform 397"/>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44" name="Freeform 398"/>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7" name="Group 399"/>
          <p:cNvGrpSpPr>
            <a:grpSpLocks/>
          </p:cNvGrpSpPr>
          <p:nvPr/>
        </p:nvGrpSpPr>
        <p:grpSpPr bwMode="auto">
          <a:xfrm rot="4301070">
            <a:off x="1000125" y="2828925"/>
            <a:ext cx="384175" cy="434975"/>
            <a:chOff x="3525" y="8670"/>
            <a:chExt cx="1935" cy="1620"/>
          </a:xfrm>
        </p:grpSpPr>
        <p:sp>
          <p:nvSpPr>
            <p:cNvPr id="2241" name="Freeform 400"/>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42" name="Freeform 401"/>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8" name="Group 402"/>
          <p:cNvGrpSpPr>
            <a:grpSpLocks/>
          </p:cNvGrpSpPr>
          <p:nvPr/>
        </p:nvGrpSpPr>
        <p:grpSpPr bwMode="auto">
          <a:xfrm>
            <a:off x="2081213" y="3911600"/>
            <a:ext cx="460375" cy="538163"/>
            <a:chOff x="3525" y="8670"/>
            <a:chExt cx="1935" cy="1620"/>
          </a:xfrm>
        </p:grpSpPr>
        <p:sp>
          <p:nvSpPr>
            <p:cNvPr id="2239" name="Freeform 403"/>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40" name="Freeform 404"/>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9" name="Group 405"/>
          <p:cNvGrpSpPr>
            <a:grpSpLocks/>
          </p:cNvGrpSpPr>
          <p:nvPr/>
        </p:nvGrpSpPr>
        <p:grpSpPr bwMode="auto">
          <a:xfrm rot="-2454102">
            <a:off x="1770063" y="4348163"/>
            <a:ext cx="460375" cy="536575"/>
            <a:chOff x="3525" y="8670"/>
            <a:chExt cx="1935" cy="1620"/>
          </a:xfrm>
        </p:grpSpPr>
        <p:sp>
          <p:nvSpPr>
            <p:cNvPr id="2237" name="Freeform 406"/>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38" name="Freeform 407"/>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10" name="Group 408"/>
          <p:cNvGrpSpPr>
            <a:grpSpLocks/>
          </p:cNvGrpSpPr>
          <p:nvPr/>
        </p:nvGrpSpPr>
        <p:grpSpPr bwMode="auto">
          <a:xfrm rot="4301070">
            <a:off x="2994818" y="4412457"/>
            <a:ext cx="500063" cy="495300"/>
            <a:chOff x="3525" y="8670"/>
            <a:chExt cx="1935" cy="1620"/>
          </a:xfrm>
        </p:grpSpPr>
        <p:sp>
          <p:nvSpPr>
            <p:cNvPr id="2235" name="Freeform 409"/>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36" name="Freeform 410"/>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11" name="Group 411"/>
          <p:cNvGrpSpPr>
            <a:grpSpLocks/>
          </p:cNvGrpSpPr>
          <p:nvPr/>
        </p:nvGrpSpPr>
        <p:grpSpPr bwMode="auto">
          <a:xfrm rot="4301070">
            <a:off x="2909093" y="3923507"/>
            <a:ext cx="500063" cy="495300"/>
            <a:chOff x="3525" y="8670"/>
            <a:chExt cx="1935" cy="1620"/>
          </a:xfrm>
        </p:grpSpPr>
        <p:sp>
          <p:nvSpPr>
            <p:cNvPr id="2233" name="Freeform 412"/>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34" name="Freeform 413"/>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grpSp>
        <p:nvGrpSpPr>
          <p:cNvPr id="12" name="Group 414"/>
          <p:cNvGrpSpPr>
            <a:grpSpLocks/>
          </p:cNvGrpSpPr>
          <p:nvPr/>
        </p:nvGrpSpPr>
        <p:grpSpPr bwMode="auto">
          <a:xfrm rot="4301070">
            <a:off x="2364582" y="4423569"/>
            <a:ext cx="500062" cy="495300"/>
            <a:chOff x="3525" y="8670"/>
            <a:chExt cx="1935" cy="1620"/>
          </a:xfrm>
        </p:grpSpPr>
        <p:sp>
          <p:nvSpPr>
            <p:cNvPr id="2231" name="Freeform 415"/>
            <p:cNvSpPr>
              <a:spLocks/>
            </p:cNvSpPr>
            <p:nvPr/>
          </p:nvSpPr>
          <p:spPr bwMode="auto">
            <a:xfrm>
              <a:off x="3525" y="8670"/>
              <a:ext cx="1935" cy="1620"/>
            </a:xfrm>
            <a:custGeom>
              <a:avLst/>
              <a:gdLst>
                <a:gd name="T0" fmla="*/ 1420 w 1662"/>
                <a:gd name="T1" fmla="*/ 6121 h 1143"/>
                <a:gd name="T2" fmla="*/ 244 w 1662"/>
                <a:gd name="T3" fmla="*/ 15032 h 1143"/>
                <a:gd name="T4" fmla="*/ 2877 w 1662"/>
                <a:gd name="T5" fmla="*/ 25897 h 1143"/>
                <a:gd name="T6" fmla="*/ 6141 w 1662"/>
                <a:gd name="T7" fmla="*/ 12105 h 1143"/>
                <a:gd name="T8" fmla="*/ 5237 w 1662"/>
                <a:gd name="T9" fmla="*/ 988 h 1143"/>
                <a:gd name="T10" fmla="*/ 1420 w 1662"/>
                <a:gd name="T11" fmla="*/ 6121 h 1143"/>
                <a:gd name="T12" fmla="*/ 0 60000 65536"/>
                <a:gd name="T13" fmla="*/ 0 60000 65536"/>
                <a:gd name="T14" fmla="*/ 0 60000 65536"/>
                <a:gd name="T15" fmla="*/ 0 60000 65536"/>
                <a:gd name="T16" fmla="*/ 0 60000 65536"/>
                <a:gd name="T17" fmla="*/ 0 60000 65536"/>
                <a:gd name="T18" fmla="*/ 0 w 1662"/>
                <a:gd name="T19" fmla="*/ 0 h 1143"/>
                <a:gd name="T20" fmla="*/ 1662 w 1662"/>
                <a:gd name="T21" fmla="*/ 1143 h 1143"/>
              </a:gdLst>
              <a:ahLst/>
              <a:cxnLst>
                <a:cxn ang="T12">
                  <a:pos x="T0" y="T1"/>
                </a:cxn>
                <a:cxn ang="T13">
                  <a:pos x="T2" y="T3"/>
                </a:cxn>
                <a:cxn ang="T14">
                  <a:pos x="T4" y="T5"/>
                </a:cxn>
                <a:cxn ang="T15">
                  <a:pos x="T6" y="T7"/>
                </a:cxn>
                <a:cxn ang="T16">
                  <a:pos x="T8" y="T9"/>
                </a:cxn>
                <a:cxn ang="T17">
                  <a:pos x="T10" y="T11"/>
                </a:cxn>
              </a:cxnLst>
              <a:rect l="T18" t="T19" r="T20" b="T21"/>
              <a:pathLst>
                <a:path w="1662" h="1143">
                  <a:moveTo>
                    <a:pt x="362" y="265"/>
                  </a:moveTo>
                  <a:cubicBezTo>
                    <a:pt x="150" y="366"/>
                    <a:pt x="0" y="508"/>
                    <a:pt x="62" y="651"/>
                  </a:cubicBezTo>
                  <a:cubicBezTo>
                    <a:pt x="124" y="794"/>
                    <a:pt x="482" y="1143"/>
                    <a:pt x="732" y="1122"/>
                  </a:cubicBezTo>
                  <a:cubicBezTo>
                    <a:pt x="982" y="1101"/>
                    <a:pt x="1462" y="705"/>
                    <a:pt x="1562" y="525"/>
                  </a:cubicBezTo>
                  <a:cubicBezTo>
                    <a:pt x="1662" y="345"/>
                    <a:pt x="1532" y="86"/>
                    <a:pt x="1332" y="43"/>
                  </a:cubicBezTo>
                  <a:cubicBezTo>
                    <a:pt x="1132" y="0"/>
                    <a:pt x="574" y="164"/>
                    <a:pt x="362" y="265"/>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32" name="Freeform 416"/>
            <p:cNvSpPr>
              <a:spLocks/>
            </p:cNvSpPr>
            <p:nvPr/>
          </p:nvSpPr>
          <p:spPr bwMode="auto">
            <a:xfrm>
              <a:off x="4040" y="9170"/>
              <a:ext cx="676" cy="746"/>
            </a:xfrm>
            <a:custGeom>
              <a:avLst/>
              <a:gdLst>
                <a:gd name="T0" fmla="*/ 619 w 676"/>
                <a:gd name="T1" fmla="*/ 105 h 746"/>
                <a:gd name="T2" fmla="*/ 305 w 676"/>
                <a:gd name="T3" fmla="*/ 20 h 746"/>
                <a:gd name="T4" fmla="*/ 26 w 676"/>
                <a:gd name="T5" fmla="*/ 228 h 746"/>
                <a:gd name="T6" fmla="*/ 154 w 676"/>
                <a:gd name="T7" fmla="*/ 686 h 746"/>
                <a:gd name="T8" fmla="*/ 281 w 676"/>
                <a:gd name="T9" fmla="*/ 587 h 746"/>
                <a:gd name="T10" fmla="*/ 173 w 676"/>
                <a:gd name="T11" fmla="*/ 362 h 746"/>
                <a:gd name="T12" fmla="*/ 355 w 676"/>
                <a:gd name="T13" fmla="*/ 426 h 746"/>
                <a:gd name="T14" fmla="*/ 398 w 676"/>
                <a:gd name="T15" fmla="*/ 373 h 746"/>
                <a:gd name="T16" fmla="*/ 344 w 676"/>
                <a:gd name="T17" fmla="*/ 201 h 746"/>
                <a:gd name="T18" fmla="*/ 630 w 676"/>
                <a:gd name="T19" fmla="*/ 275 h 746"/>
                <a:gd name="T20" fmla="*/ 619 w 676"/>
                <a:gd name="T21" fmla="*/ 105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746"/>
                <a:gd name="T35" fmla="*/ 676 w 676"/>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746">
                  <a:moveTo>
                    <a:pt x="619" y="105"/>
                  </a:moveTo>
                  <a:cubicBezTo>
                    <a:pt x="564" y="62"/>
                    <a:pt x="404" y="0"/>
                    <a:pt x="305" y="20"/>
                  </a:cubicBezTo>
                  <a:cubicBezTo>
                    <a:pt x="206" y="40"/>
                    <a:pt x="51" y="118"/>
                    <a:pt x="26" y="228"/>
                  </a:cubicBezTo>
                  <a:cubicBezTo>
                    <a:pt x="0" y="339"/>
                    <a:pt x="110" y="627"/>
                    <a:pt x="154" y="686"/>
                  </a:cubicBezTo>
                  <a:cubicBezTo>
                    <a:pt x="197" y="746"/>
                    <a:pt x="278" y="641"/>
                    <a:pt x="281" y="587"/>
                  </a:cubicBezTo>
                  <a:cubicBezTo>
                    <a:pt x="284" y="533"/>
                    <a:pt x="161" y="389"/>
                    <a:pt x="173" y="362"/>
                  </a:cubicBezTo>
                  <a:cubicBezTo>
                    <a:pt x="185" y="335"/>
                    <a:pt x="318" y="424"/>
                    <a:pt x="355" y="426"/>
                  </a:cubicBezTo>
                  <a:cubicBezTo>
                    <a:pt x="392" y="428"/>
                    <a:pt x="400" y="410"/>
                    <a:pt x="398" y="373"/>
                  </a:cubicBezTo>
                  <a:cubicBezTo>
                    <a:pt x="396" y="336"/>
                    <a:pt x="305" y="217"/>
                    <a:pt x="344" y="201"/>
                  </a:cubicBezTo>
                  <a:cubicBezTo>
                    <a:pt x="383" y="185"/>
                    <a:pt x="584" y="291"/>
                    <a:pt x="630" y="275"/>
                  </a:cubicBezTo>
                  <a:cubicBezTo>
                    <a:pt x="676" y="259"/>
                    <a:pt x="669" y="130"/>
                    <a:pt x="619" y="105"/>
                  </a:cubicBezTo>
                  <a:close/>
                </a:path>
              </a:pathLst>
            </a:custGeom>
            <a:solidFill>
              <a:srgbClr val="B8CCE4"/>
            </a:solidFill>
            <a:ln w="9525">
              <a:noFill/>
              <a:round/>
              <a:headEnd/>
              <a:tailEnd/>
            </a:ln>
          </p:spPr>
          <p:txBody>
            <a:bodyPr/>
            <a:lstStyle/>
            <a:p>
              <a:endParaRPr lang="fr-FR">
                <a:latin typeface="Calibri" pitchFamily="34" charset="0"/>
              </a:endParaRPr>
            </a:p>
          </p:txBody>
        </p:sp>
      </p:grpSp>
      <p:sp>
        <p:nvSpPr>
          <p:cNvPr id="2073" name="Freeform 418"/>
          <p:cNvSpPr>
            <a:spLocks/>
          </p:cNvSpPr>
          <p:nvPr/>
        </p:nvSpPr>
        <p:spPr bwMode="auto">
          <a:xfrm rot="-10385327">
            <a:off x="2070100" y="4872038"/>
            <a:ext cx="2044700" cy="1219200"/>
          </a:xfrm>
          <a:custGeom>
            <a:avLst/>
            <a:gdLst>
              <a:gd name="T0" fmla="*/ 2147483647 w 2692"/>
              <a:gd name="T1" fmla="*/ 2147483647 h 1717"/>
              <a:gd name="T2" fmla="*/ 2147483647 w 2692"/>
              <a:gd name="T3" fmla="*/ 2147483647 h 1717"/>
              <a:gd name="T4" fmla="*/ 2147483647 w 2692"/>
              <a:gd name="T5" fmla="*/ 2147483647 h 1717"/>
              <a:gd name="T6" fmla="*/ 2147483647 w 2692"/>
              <a:gd name="T7" fmla="*/ 2147483647 h 1717"/>
              <a:gd name="T8" fmla="*/ 2147483647 w 2692"/>
              <a:gd name="T9" fmla="*/ 2147483647 h 1717"/>
              <a:gd name="T10" fmla="*/ 2147483647 w 2692"/>
              <a:gd name="T11" fmla="*/ 2147483647 h 1717"/>
              <a:gd name="T12" fmla="*/ 2147483647 w 2692"/>
              <a:gd name="T13" fmla="*/ 2147483647 h 1717"/>
              <a:gd name="T14" fmla="*/ 2147483647 w 2692"/>
              <a:gd name="T15" fmla="*/ 2147483647 h 1717"/>
              <a:gd name="T16" fmla="*/ 2147483647 w 2692"/>
              <a:gd name="T17" fmla="*/ 2147483647 h 1717"/>
              <a:gd name="T18" fmla="*/ 2147483647 w 2692"/>
              <a:gd name="T19" fmla="*/ 2147483647 h 1717"/>
              <a:gd name="T20" fmla="*/ 2147483647 w 2692"/>
              <a:gd name="T21" fmla="*/ 2147483647 h 1717"/>
              <a:gd name="T22" fmla="*/ 2147483647 w 2692"/>
              <a:gd name="T23" fmla="*/ 2147483647 h 1717"/>
              <a:gd name="T24" fmla="*/ 2147483647 w 2692"/>
              <a:gd name="T25" fmla="*/ 2147483647 h 1717"/>
              <a:gd name="T26" fmla="*/ 2147483647 w 2692"/>
              <a:gd name="T27" fmla="*/ 2147483647 h 1717"/>
              <a:gd name="T28" fmla="*/ 2147483647 w 2692"/>
              <a:gd name="T29" fmla="*/ 2147483647 h 1717"/>
              <a:gd name="T30" fmla="*/ 2147483647 w 2692"/>
              <a:gd name="T31" fmla="*/ 2147483647 h 1717"/>
              <a:gd name="T32" fmla="*/ 2147483647 w 2692"/>
              <a:gd name="T33" fmla="*/ 2147483647 h 1717"/>
              <a:gd name="T34" fmla="*/ 2147483647 w 2692"/>
              <a:gd name="T35" fmla="*/ 2147483647 h 1717"/>
              <a:gd name="T36" fmla="*/ 2147483647 w 2692"/>
              <a:gd name="T37" fmla="*/ 2147483647 h 1717"/>
              <a:gd name="T38" fmla="*/ 2147483647 w 2692"/>
              <a:gd name="T39" fmla="*/ 2147483647 h 1717"/>
              <a:gd name="T40" fmla="*/ 2147483647 w 2692"/>
              <a:gd name="T41" fmla="*/ 2147483647 h 1717"/>
              <a:gd name="T42" fmla="*/ 2147483647 w 2692"/>
              <a:gd name="T43" fmla="*/ 2147483647 h 1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92"/>
              <a:gd name="T67" fmla="*/ 0 h 1717"/>
              <a:gd name="T68" fmla="*/ 2692 w 2692"/>
              <a:gd name="T69" fmla="*/ 1717 h 17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92" h="1717">
                <a:moveTo>
                  <a:pt x="1530" y="2"/>
                </a:moveTo>
                <a:cubicBezTo>
                  <a:pt x="1450" y="2"/>
                  <a:pt x="1402" y="135"/>
                  <a:pt x="1275" y="137"/>
                </a:cubicBezTo>
                <a:cubicBezTo>
                  <a:pt x="1148" y="139"/>
                  <a:pt x="902" y="0"/>
                  <a:pt x="765" y="17"/>
                </a:cubicBezTo>
                <a:cubicBezTo>
                  <a:pt x="628" y="34"/>
                  <a:pt x="560" y="170"/>
                  <a:pt x="450" y="242"/>
                </a:cubicBezTo>
                <a:cubicBezTo>
                  <a:pt x="340" y="314"/>
                  <a:pt x="147" y="347"/>
                  <a:pt x="105" y="452"/>
                </a:cubicBezTo>
                <a:cubicBezTo>
                  <a:pt x="63" y="557"/>
                  <a:pt x="193" y="732"/>
                  <a:pt x="195" y="872"/>
                </a:cubicBezTo>
                <a:cubicBezTo>
                  <a:pt x="197" y="1012"/>
                  <a:pt x="0" y="1187"/>
                  <a:pt x="120" y="1292"/>
                </a:cubicBezTo>
                <a:cubicBezTo>
                  <a:pt x="240" y="1397"/>
                  <a:pt x="708" y="1435"/>
                  <a:pt x="915" y="1502"/>
                </a:cubicBezTo>
                <a:cubicBezTo>
                  <a:pt x="1122" y="1569"/>
                  <a:pt x="1253" y="1717"/>
                  <a:pt x="1365" y="1697"/>
                </a:cubicBezTo>
                <a:cubicBezTo>
                  <a:pt x="1477" y="1677"/>
                  <a:pt x="1495" y="1420"/>
                  <a:pt x="1590" y="1382"/>
                </a:cubicBezTo>
                <a:cubicBezTo>
                  <a:pt x="1685" y="1344"/>
                  <a:pt x="1840" y="1504"/>
                  <a:pt x="1935" y="1472"/>
                </a:cubicBezTo>
                <a:cubicBezTo>
                  <a:pt x="2030" y="1440"/>
                  <a:pt x="2055" y="1262"/>
                  <a:pt x="2160" y="1187"/>
                </a:cubicBezTo>
                <a:cubicBezTo>
                  <a:pt x="2265" y="1112"/>
                  <a:pt x="2490" y="1102"/>
                  <a:pt x="2565" y="1022"/>
                </a:cubicBezTo>
                <a:cubicBezTo>
                  <a:pt x="2640" y="942"/>
                  <a:pt x="2692" y="724"/>
                  <a:pt x="2610" y="707"/>
                </a:cubicBezTo>
                <a:cubicBezTo>
                  <a:pt x="2528" y="690"/>
                  <a:pt x="2219" y="875"/>
                  <a:pt x="2070" y="917"/>
                </a:cubicBezTo>
                <a:cubicBezTo>
                  <a:pt x="1921" y="959"/>
                  <a:pt x="1795" y="973"/>
                  <a:pt x="1718" y="958"/>
                </a:cubicBezTo>
                <a:lnTo>
                  <a:pt x="1605" y="826"/>
                </a:lnTo>
                <a:cubicBezTo>
                  <a:pt x="1626" y="754"/>
                  <a:pt x="1768" y="599"/>
                  <a:pt x="1845" y="527"/>
                </a:cubicBezTo>
                <a:cubicBezTo>
                  <a:pt x="1922" y="455"/>
                  <a:pt x="2025" y="452"/>
                  <a:pt x="2070" y="392"/>
                </a:cubicBezTo>
                <a:cubicBezTo>
                  <a:pt x="2115" y="332"/>
                  <a:pt x="2167" y="210"/>
                  <a:pt x="2115" y="167"/>
                </a:cubicBezTo>
                <a:cubicBezTo>
                  <a:pt x="2063" y="124"/>
                  <a:pt x="1852" y="164"/>
                  <a:pt x="1755" y="137"/>
                </a:cubicBezTo>
                <a:cubicBezTo>
                  <a:pt x="1658" y="110"/>
                  <a:pt x="1610" y="2"/>
                  <a:pt x="1530" y="2"/>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074" name="Oval 419"/>
          <p:cNvSpPr>
            <a:spLocks noChangeArrowheads="1"/>
          </p:cNvSpPr>
          <p:nvPr/>
        </p:nvSpPr>
        <p:spPr bwMode="auto">
          <a:xfrm rot="-10385327">
            <a:off x="3044825" y="5746750"/>
            <a:ext cx="187325" cy="158750"/>
          </a:xfrm>
          <a:prstGeom prst="ellipse">
            <a:avLst/>
          </a:prstGeom>
          <a:solidFill>
            <a:srgbClr val="95B3D7"/>
          </a:solidFill>
          <a:ln w="9525">
            <a:noFill/>
            <a:round/>
            <a:headEnd/>
            <a:tailEnd/>
          </a:ln>
        </p:spPr>
        <p:txBody>
          <a:bodyPr/>
          <a:lstStyle/>
          <a:p>
            <a:endParaRPr lang="fr-FR">
              <a:latin typeface="Calibri" pitchFamily="34" charset="0"/>
            </a:endParaRPr>
          </a:p>
        </p:txBody>
      </p:sp>
      <p:sp>
        <p:nvSpPr>
          <p:cNvPr id="2075" name="Oval 420"/>
          <p:cNvSpPr>
            <a:spLocks noChangeArrowheads="1"/>
          </p:cNvSpPr>
          <p:nvPr/>
        </p:nvSpPr>
        <p:spPr bwMode="auto">
          <a:xfrm rot="-10385327">
            <a:off x="2882900" y="5553075"/>
            <a:ext cx="187325" cy="160338"/>
          </a:xfrm>
          <a:prstGeom prst="ellipse">
            <a:avLst/>
          </a:prstGeom>
          <a:solidFill>
            <a:srgbClr val="95B3D7"/>
          </a:solidFill>
          <a:ln w="9525">
            <a:noFill/>
            <a:round/>
            <a:headEnd/>
            <a:tailEnd/>
          </a:ln>
        </p:spPr>
        <p:txBody>
          <a:bodyPr/>
          <a:lstStyle/>
          <a:p>
            <a:endParaRPr lang="fr-FR">
              <a:latin typeface="Calibri" pitchFamily="34" charset="0"/>
            </a:endParaRPr>
          </a:p>
        </p:txBody>
      </p:sp>
      <p:sp>
        <p:nvSpPr>
          <p:cNvPr id="2076" name="Oval 421"/>
          <p:cNvSpPr>
            <a:spLocks noChangeArrowheads="1"/>
          </p:cNvSpPr>
          <p:nvPr/>
        </p:nvSpPr>
        <p:spPr bwMode="auto">
          <a:xfrm rot="-10385327">
            <a:off x="2809875" y="5170488"/>
            <a:ext cx="187325" cy="160337"/>
          </a:xfrm>
          <a:prstGeom prst="ellipse">
            <a:avLst/>
          </a:prstGeom>
          <a:solidFill>
            <a:srgbClr val="95B3D7"/>
          </a:solidFill>
          <a:ln w="9525">
            <a:noFill/>
            <a:round/>
            <a:headEnd/>
            <a:tailEnd/>
          </a:ln>
        </p:spPr>
        <p:txBody>
          <a:bodyPr/>
          <a:lstStyle/>
          <a:p>
            <a:endParaRPr lang="fr-FR">
              <a:latin typeface="Calibri" pitchFamily="34" charset="0"/>
            </a:endParaRPr>
          </a:p>
        </p:txBody>
      </p:sp>
      <p:sp>
        <p:nvSpPr>
          <p:cNvPr id="2077" name="Freeform 428"/>
          <p:cNvSpPr>
            <a:spLocks/>
          </p:cNvSpPr>
          <p:nvPr/>
        </p:nvSpPr>
        <p:spPr bwMode="auto">
          <a:xfrm rot="6743052">
            <a:off x="3225007" y="5334794"/>
            <a:ext cx="423862" cy="406400"/>
          </a:xfrm>
          <a:custGeom>
            <a:avLst/>
            <a:gdLst>
              <a:gd name="T0" fmla="*/ 2147483647 w 595"/>
              <a:gd name="T1" fmla="*/ 2147483647 h 526"/>
              <a:gd name="T2" fmla="*/ 2147483647 w 595"/>
              <a:gd name="T3" fmla="*/ 2147483647 h 526"/>
              <a:gd name="T4" fmla="*/ 2147483647 w 595"/>
              <a:gd name="T5" fmla="*/ 2147483647 h 526"/>
              <a:gd name="T6" fmla="*/ 2147483647 w 595"/>
              <a:gd name="T7" fmla="*/ 2147483647 h 526"/>
              <a:gd name="T8" fmla="*/ 2147483647 w 595"/>
              <a:gd name="T9" fmla="*/ 2147483647 h 526"/>
              <a:gd name="T10" fmla="*/ 2147483647 w 595"/>
              <a:gd name="T11" fmla="*/ 2147483647 h 526"/>
              <a:gd name="T12" fmla="*/ 2147483647 w 595"/>
              <a:gd name="T13" fmla="*/ 2147483647 h 526"/>
              <a:gd name="T14" fmla="*/ 2147483647 w 595"/>
              <a:gd name="T15" fmla="*/ 2147483647 h 526"/>
              <a:gd name="T16" fmla="*/ 0 60000 65536"/>
              <a:gd name="T17" fmla="*/ 0 60000 65536"/>
              <a:gd name="T18" fmla="*/ 0 60000 65536"/>
              <a:gd name="T19" fmla="*/ 0 60000 65536"/>
              <a:gd name="T20" fmla="*/ 0 60000 65536"/>
              <a:gd name="T21" fmla="*/ 0 60000 65536"/>
              <a:gd name="T22" fmla="*/ 0 60000 65536"/>
              <a:gd name="T23" fmla="*/ 0 60000 65536"/>
              <a:gd name="T24" fmla="*/ 0 w 595"/>
              <a:gd name="T25" fmla="*/ 0 h 526"/>
              <a:gd name="T26" fmla="*/ 595 w 595"/>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 h="526">
                <a:moveTo>
                  <a:pt x="532" y="74"/>
                </a:moveTo>
                <a:cubicBezTo>
                  <a:pt x="485" y="44"/>
                  <a:pt x="347" y="0"/>
                  <a:pt x="262" y="14"/>
                </a:cubicBezTo>
                <a:cubicBezTo>
                  <a:pt x="177" y="28"/>
                  <a:pt x="44" y="83"/>
                  <a:pt x="22" y="161"/>
                </a:cubicBezTo>
                <a:cubicBezTo>
                  <a:pt x="0" y="239"/>
                  <a:pt x="95" y="442"/>
                  <a:pt x="132" y="484"/>
                </a:cubicBezTo>
                <a:cubicBezTo>
                  <a:pt x="169" y="526"/>
                  <a:pt x="229" y="464"/>
                  <a:pt x="242" y="414"/>
                </a:cubicBezTo>
                <a:cubicBezTo>
                  <a:pt x="255" y="364"/>
                  <a:pt x="162" y="221"/>
                  <a:pt x="212" y="184"/>
                </a:cubicBezTo>
                <a:cubicBezTo>
                  <a:pt x="262" y="147"/>
                  <a:pt x="489" y="212"/>
                  <a:pt x="542" y="194"/>
                </a:cubicBezTo>
                <a:cubicBezTo>
                  <a:pt x="595" y="176"/>
                  <a:pt x="575" y="92"/>
                  <a:pt x="532" y="74"/>
                </a:cubicBezTo>
                <a:close/>
              </a:path>
            </a:pathLst>
          </a:custGeom>
          <a:solidFill>
            <a:srgbClr val="B8CCE4"/>
          </a:solidFill>
          <a:ln w="9525">
            <a:noFill/>
            <a:round/>
            <a:headEnd/>
            <a:tailEnd/>
          </a:ln>
        </p:spPr>
        <p:txBody>
          <a:bodyPr/>
          <a:lstStyle/>
          <a:p>
            <a:endParaRPr lang="fr-FR">
              <a:latin typeface="Calibri" pitchFamily="34" charset="0"/>
            </a:endParaRPr>
          </a:p>
        </p:txBody>
      </p:sp>
      <p:sp>
        <p:nvSpPr>
          <p:cNvPr id="62495" name="AutoShape 429"/>
          <p:cNvSpPr>
            <a:spLocks noChangeArrowheads="1"/>
          </p:cNvSpPr>
          <p:nvPr/>
        </p:nvSpPr>
        <p:spPr bwMode="auto">
          <a:xfrm>
            <a:off x="571500" y="4071938"/>
            <a:ext cx="906463" cy="571500"/>
          </a:xfrm>
          <a:prstGeom prst="downArrowCallout">
            <a:avLst>
              <a:gd name="adj1" fmla="val 24996"/>
              <a:gd name="adj2" fmla="val 25003"/>
              <a:gd name="adj3" fmla="val 25000"/>
              <a:gd name="adj4" fmla="val 64977"/>
            </a:avLst>
          </a:prstGeom>
          <a:solidFill>
            <a:srgbClr val="F2DBDB"/>
          </a:solidFill>
          <a:ln w="9525">
            <a:solidFill>
              <a:srgbClr val="000000"/>
            </a:solidFill>
            <a:miter lim="800000"/>
            <a:headEnd/>
            <a:tailEnd/>
          </a:ln>
        </p:spPr>
        <p:txBody>
          <a:bodyPr/>
          <a:lstStyle/>
          <a:p>
            <a:pPr algn="ctr">
              <a:spcAft>
                <a:spcPts val="1000"/>
              </a:spcAft>
            </a:pPr>
            <a:r>
              <a:rPr lang="fr-FR" sz="1400" b="1">
                <a:latin typeface="Calibri" pitchFamily="34" charset="0"/>
              </a:rPr>
              <a:t>Rougeur</a:t>
            </a:r>
            <a:endParaRPr lang="fr-FR" sz="3600">
              <a:latin typeface="Calibri" pitchFamily="34" charset="0"/>
            </a:endParaRPr>
          </a:p>
        </p:txBody>
      </p:sp>
      <p:grpSp>
        <p:nvGrpSpPr>
          <p:cNvPr id="13" name="Groupe 206"/>
          <p:cNvGrpSpPr>
            <a:grpSpLocks/>
          </p:cNvGrpSpPr>
          <p:nvPr/>
        </p:nvGrpSpPr>
        <p:grpSpPr bwMode="auto">
          <a:xfrm>
            <a:off x="1633538" y="2286000"/>
            <a:ext cx="3452812" cy="992188"/>
            <a:chOff x="1633538" y="2286000"/>
            <a:chExt cx="3452812" cy="992188"/>
          </a:xfrm>
        </p:grpSpPr>
        <p:sp>
          <p:nvSpPr>
            <p:cNvPr id="2229" name="Freeform 430"/>
            <p:cNvSpPr>
              <a:spLocks/>
            </p:cNvSpPr>
            <p:nvPr/>
          </p:nvSpPr>
          <p:spPr bwMode="auto">
            <a:xfrm>
              <a:off x="1633538" y="2286000"/>
              <a:ext cx="2852737" cy="992188"/>
            </a:xfrm>
            <a:custGeom>
              <a:avLst/>
              <a:gdLst>
                <a:gd name="T0" fmla="*/ 2147483647 w 5761"/>
                <a:gd name="T1" fmla="*/ 0 h 1396"/>
                <a:gd name="T2" fmla="*/ 2147483647 w 5761"/>
                <a:gd name="T3" fmla="*/ 2147483647 h 1396"/>
                <a:gd name="T4" fmla="*/ 0 w 5761"/>
                <a:gd name="T5" fmla="*/ 2147483647 h 1396"/>
                <a:gd name="T6" fmla="*/ 0 60000 65536"/>
                <a:gd name="T7" fmla="*/ 0 60000 65536"/>
                <a:gd name="T8" fmla="*/ 0 60000 65536"/>
                <a:gd name="T9" fmla="*/ 0 w 5761"/>
                <a:gd name="T10" fmla="*/ 0 h 1396"/>
                <a:gd name="T11" fmla="*/ 5761 w 5761"/>
                <a:gd name="T12" fmla="*/ 1396 h 1396"/>
              </a:gdLst>
              <a:ahLst/>
              <a:cxnLst>
                <a:cxn ang="T6">
                  <a:pos x="T0" y="T1"/>
                </a:cxn>
                <a:cxn ang="T7">
                  <a:pos x="T2" y="T3"/>
                </a:cxn>
                <a:cxn ang="T8">
                  <a:pos x="T4" y="T5"/>
                </a:cxn>
              </a:cxnLst>
              <a:rect l="T9" t="T10" r="T11" b="T12"/>
              <a:pathLst>
                <a:path w="5761" h="1396">
                  <a:moveTo>
                    <a:pt x="5474" y="0"/>
                  </a:moveTo>
                  <a:cubicBezTo>
                    <a:pt x="5372" y="158"/>
                    <a:pt x="5761" y="718"/>
                    <a:pt x="4849" y="951"/>
                  </a:cubicBezTo>
                  <a:cubicBezTo>
                    <a:pt x="3937" y="1184"/>
                    <a:pt x="1010" y="1303"/>
                    <a:pt x="0" y="1396"/>
                  </a:cubicBezTo>
                </a:path>
              </a:pathLst>
            </a:custGeom>
            <a:noFill/>
            <a:ln w="28575">
              <a:solidFill>
                <a:srgbClr val="4E6128"/>
              </a:solidFill>
              <a:round/>
              <a:headEnd/>
              <a:tailEnd type="triangle" w="med" len="med"/>
            </a:ln>
          </p:spPr>
          <p:txBody>
            <a:bodyPr/>
            <a:lstStyle/>
            <a:p>
              <a:endParaRPr lang="fr-FR">
                <a:latin typeface="Calibri" pitchFamily="34" charset="0"/>
              </a:endParaRPr>
            </a:p>
          </p:txBody>
        </p:sp>
        <p:sp>
          <p:nvSpPr>
            <p:cNvPr id="2230" name="AutoShape 431"/>
            <p:cNvSpPr>
              <a:spLocks noChangeArrowheads="1"/>
            </p:cNvSpPr>
            <p:nvPr/>
          </p:nvSpPr>
          <p:spPr bwMode="auto">
            <a:xfrm>
              <a:off x="3271838" y="2428875"/>
              <a:ext cx="1814512" cy="688975"/>
            </a:xfrm>
            <a:prstGeom prst="roundRect">
              <a:avLst>
                <a:gd name="adj" fmla="val 16667"/>
              </a:avLst>
            </a:prstGeom>
            <a:solidFill>
              <a:srgbClr val="D6E3BC"/>
            </a:solidFill>
            <a:ln w="9525">
              <a:solidFill>
                <a:srgbClr val="4E6128"/>
              </a:solidFill>
              <a:round/>
              <a:headEnd/>
              <a:tailEnd/>
            </a:ln>
          </p:spPr>
          <p:txBody>
            <a:bodyPr/>
            <a:lstStyle/>
            <a:p>
              <a:pPr algn="ctr">
                <a:spcAft>
                  <a:spcPts val="1000"/>
                </a:spcAft>
              </a:pPr>
              <a:r>
                <a:rPr lang="fr-FR" sz="1200" b="1">
                  <a:latin typeface="Calibri" pitchFamily="34" charset="0"/>
                </a:rPr>
                <a:t>3. Sécrétion de médiateurs chimiques de l’inflammation</a:t>
              </a:r>
              <a:endParaRPr lang="fr-FR" sz="3600">
                <a:latin typeface="Calibri" pitchFamily="34" charset="0"/>
              </a:endParaRPr>
            </a:p>
          </p:txBody>
        </p:sp>
      </p:grpSp>
      <p:sp>
        <p:nvSpPr>
          <p:cNvPr id="62498" name="AutoShape 432"/>
          <p:cNvSpPr>
            <a:spLocks noChangeArrowheads="1"/>
          </p:cNvSpPr>
          <p:nvPr/>
        </p:nvSpPr>
        <p:spPr bwMode="auto">
          <a:xfrm>
            <a:off x="500063" y="4643438"/>
            <a:ext cx="977900" cy="428625"/>
          </a:xfrm>
          <a:prstGeom prst="downArrowCallout">
            <a:avLst>
              <a:gd name="adj1" fmla="val 24991"/>
              <a:gd name="adj2" fmla="val 25001"/>
              <a:gd name="adj3" fmla="val 25000"/>
              <a:gd name="adj4" fmla="val 64977"/>
            </a:avLst>
          </a:prstGeom>
          <a:solidFill>
            <a:srgbClr val="F2DBDB"/>
          </a:solidFill>
          <a:ln w="9525">
            <a:solidFill>
              <a:srgbClr val="000000"/>
            </a:solidFill>
            <a:miter lim="800000"/>
            <a:headEnd/>
            <a:tailEnd/>
          </a:ln>
        </p:spPr>
        <p:txBody>
          <a:bodyPr/>
          <a:lstStyle/>
          <a:p>
            <a:pPr algn="ctr">
              <a:spcAft>
                <a:spcPts val="1000"/>
              </a:spcAft>
            </a:pPr>
            <a:r>
              <a:rPr lang="fr-FR" sz="1100" b="1">
                <a:latin typeface="Calibri" pitchFamily="34" charset="0"/>
              </a:rPr>
              <a:t>Gonflement</a:t>
            </a:r>
            <a:endParaRPr lang="fr-FR" sz="2800">
              <a:latin typeface="Calibri" pitchFamily="34" charset="0"/>
            </a:endParaRPr>
          </a:p>
        </p:txBody>
      </p:sp>
      <p:sp>
        <p:nvSpPr>
          <p:cNvPr id="62499" name="AutoShape 433"/>
          <p:cNvSpPr>
            <a:spLocks noChangeArrowheads="1"/>
          </p:cNvSpPr>
          <p:nvPr/>
        </p:nvSpPr>
        <p:spPr bwMode="auto">
          <a:xfrm rot="5400000">
            <a:off x="900113" y="5180012"/>
            <a:ext cx="376238" cy="227013"/>
          </a:xfrm>
          <a:prstGeom prst="rightArrow">
            <a:avLst>
              <a:gd name="adj1" fmla="val 50000"/>
              <a:gd name="adj2" fmla="val 38165"/>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62500" name="AutoShape 434"/>
          <p:cNvSpPr>
            <a:spLocks noChangeArrowheads="1"/>
          </p:cNvSpPr>
          <p:nvPr/>
        </p:nvSpPr>
        <p:spPr bwMode="auto">
          <a:xfrm>
            <a:off x="485775" y="5524500"/>
            <a:ext cx="1252538" cy="333375"/>
          </a:xfrm>
          <a:prstGeom prst="homePlate">
            <a:avLst>
              <a:gd name="adj" fmla="val 92607"/>
            </a:avLst>
          </a:prstGeom>
          <a:solidFill>
            <a:srgbClr val="F2DBDB"/>
          </a:solidFill>
          <a:ln w="9525">
            <a:solidFill>
              <a:srgbClr val="000000"/>
            </a:solidFill>
            <a:miter lim="800000"/>
            <a:headEnd/>
            <a:tailEnd/>
          </a:ln>
        </p:spPr>
        <p:txBody>
          <a:bodyPr/>
          <a:lstStyle/>
          <a:p>
            <a:pPr>
              <a:spcAft>
                <a:spcPts val="1000"/>
              </a:spcAft>
            </a:pPr>
            <a:r>
              <a:rPr lang="fr-FR" sz="1200" b="1">
                <a:latin typeface="Calibri" pitchFamily="34" charset="0"/>
              </a:rPr>
              <a:t>Inflammation</a:t>
            </a:r>
            <a:endParaRPr lang="fr-FR" sz="2000">
              <a:latin typeface="Calibri" pitchFamily="34" charset="0"/>
            </a:endParaRPr>
          </a:p>
        </p:txBody>
      </p:sp>
      <p:sp>
        <p:nvSpPr>
          <p:cNvPr id="62501" name="AutoShape 435"/>
          <p:cNvSpPr>
            <a:spLocks noChangeArrowheads="1"/>
          </p:cNvSpPr>
          <p:nvPr/>
        </p:nvSpPr>
        <p:spPr bwMode="auto">
          <a:xfrm>
            <a:off x="1554163" y="2901950"/>
            <a:ext cx="276225" cy="242888"/>
          </a:xfrm>
          <a:prstGeom prst="flowChartOr">
            <a:avLst/>
          </a:prstGeom>
          <a:solidFill>
            <a:srgbClr val="FFFFFF"/>
          </a:solidFill>
          <a:ln w="38100">
            <a:solidFill>
              <a:srgbClr val="943634"/>
            </a:solidFill>
            <a:round/>
            <a:headEnd/>
            <a:tailEnd/>
          </a:ln>
        </p:spPr>
        <p:txBody>
          <a:bodyPr/>
          <a:lstStyle/>
          <a:p>
            <a:endParaRPr lang="fr-FR">
              <a:latin typeface="Calibri" pitchFamily="34" charset="0"/>
            </a:endParaRPr>
          </a:p>
        </p:txBody>
      </p:sp>
      <p:sp>
        <p:nvSpPr>
          <p:cNvPr id="62502" name="Freeform 436"/>
          <p:cNvSpPr>
            <a:spLocks/>
          </p:cNvSpPr>
          <p:nvPr/>
        </p:nvSpPr>
        <p:spPr bwMode="auto">
          <a:xfrm>
            <a:off x="890588" y="3238500"/>
            <a:ext cx="1104900" cy="984250"/>
          </a:xfrm>
          <a:custGeom>
            <a:avLst/>
            <a:gdLst>
              <a:gd name="T0" fmla="*/ 2147483647 w 2031"/>
              <a:gd name="T1" fmla="*/ 0 h 1665"/>
              <a:gd name="T2" fmla="*/ 2147483647 w 2031"/>
              <a:gd name="T3" fmla="*/ 2147483647 h 1665"/>
              <a:gd name="T4" fmla="*/ 2147483647 w 2031"/>
              <a:gd name="T5" fmla="*/ 2147483647 h 1665"/>
              <a:gd name="T6" fmla="*/ 0 60000 65536"/>
              <a:gd name="T7" fmla="*/ 0 60000 65536"/>
              <a:gd name="T8" fmla="*/ 0 60000 65536"/>
              <a:gd name="T9" fmla="*/ 0 w 2031"/>
              <a:gd name="T10" fmla="*/ 0 h 1665"/>
              <a:gd name="T11" fmla="*/ 2031 w 2031"/>
              <a:gd name="T12" fmla="*/ 1665 h 1665"/>
            </a:gdLst>
            <a:ahLst/>
            <a:cxnLst>
              <a:cxn ang="T6">
                <a:pos x="T0" y="T1"/>
              </a:cxn>
              <a:cxn ang="T7">
                <a:pos x="T2" y="T3"/>
              </a:cxn>
              <a:cxn ang="T8">
                <a:pos x="T4" y="T5"/>
              </a:cxn>
            </a:cxnLst>
            <a:rect l="T9" t="T10" r="T11" b="T12"/>
            <a:pathLst>
              <a:path w="2031" h="1665">
                <a:moveTo>
                  <a:pt x="363" y="0"/>
                </a:moveTo>
                <a:cubicBezTo>
                  <a:pt x="181" y="131"/>
                  <a:pt x="0" y="262"/>
                  <a:pt x="278" y="539"/>
                </a:cubicBezTo>
                <a:cubicBezTo>
                  <a:pt x="556" y="816"/>
                  <a:pt x="1293" y="1240"/>
                  <a:pt x="2031" y="1665"/>
                </a:cubicBezTo>
              </a:path>
            </a:pathLst>
          </a:custGeom>
          <a:noFill/>
          <a:ln w="28575">
            <a:solidFill>
              <a:srgbClr val="4E6128"/>
            </a:solidFill>
            <a:round/>
            <a:headEnd/>
            <a:tailEnd type="triangle" w="med" len="med"/>
          </a:ln>
        </p:spPr>
        <p:txBody>
          <a:bodyPr/>
          <a:lstStyle/>
          <a:p>
            <a:endParaRPr lang="fr-FR">
              <a:latin typeface="Calibri" pitchFamily="34" charset="0"/>
            </a:endParaRPr>
          </a:p>
        </p:txBody>
      </p:sp>
      <p:grpSp>
        <p:nvGrpSpPr>
          <p:cNvPr id="14" name="Group 437"/>
          <p:cNvGrpSpPr>
            <a:grpSpLocks/>
          </p:cNvGrpSpPr>
          <p:nvPr/>
        </p:nvGrpSpPr>
        <p:grpSpPr bwMode="auto">
          <a:xfrm rot="7074209">
            <a:off x="1012825" y="3408363"/>
            <a:ext cx="560387" cy="522288"/>
            <a:chOff x="10062" y="6182"/>
            <a:chExt cx="1317" cy="1419"/>
          </a:xfrm>
        </p:grpSpPr>
        <p:sp>
          <p:nvSpPr>
            <p:cNvPr id="2227" name="Freeform 438"/>
            <p:cNvSpPr>
              <a:spLocks/>
            </p:cNvSpPr>
            <p:nvPr/>
          </p:nvSpPr>
          <p:spPr bwMode="auto">
            <a:xfrm>
              <a:off x="10062" y="6182"/>
              <a:ext cx="1317" cy="1419"/>
            </a:xfrm>
            <a:custGeom>
              <a:avLst/>
              <a:gdLst>
                <a:gd name="T0" fmla="*/ 453 w 1317"/>
                <a:gd name="T1" fmla="*/ 53 h 1419"/>
                <a:gd name="T2" fmla="*/ 169 w 1317"/>
                <a:gd name="T3" fmla="*/ 305 h 1419"/>
                <a:gd name="T4" fmla="*/ 548 w 1317"/>
                <a:gd name="T5" fmla="*/ 868 h 1419"/>
                <a:gd name="T6" fmla="*/ 113 w 1317"/>
                <a:gd name="T7" fmla="*/ 1344 h 1419"/>
                <a:gd name="T8" fmla="*/ 1227 w 1317"/>
                <a:gd name="T9" fmla="*/ 1317 h 1419"/>
                <a:gd name="T10" fmla="*/ 656 w 1317"/>
                <a:gd name="T11" fmla="*/ 950 h 1419"/>
                <a:gd name="T12" fmla="*/ 656 w 1317"/>
                <a:gd name="T13" fmla="*/ 189 h 1419"/>
                <a:gd name="T14" fmla="*/ 453 w 1317"/>
                <a:gd name="T15" fmla="*/ 53 h 1419"/>
                <a:gd name="T16" fmla="*/ 0 60000 65536"/>
                <a:gd name="T17" fmla="*/ 0 60000 65536"/>
                <a:gd name="T18" fmla="*/ 0 60000 65536"/>
                <a:gd name="T19" fmla="*/ 0 60000 65536"/>
                <a:gd name="T20" fmla="*/ 0 60000 65536"/>
                <a:gd name="T21" fmla="*/ 0 60000 65536"/>
                <a:gd name="T22" fmla="*/ 0 60000 65536"/>
                <a:gd name="T23" fmla="*/ 0 60000 65536"/>
                <a:gd name="T24" fmla="*/ 0 w 1317"/>
                <a:gd name="T25" fmla="*/ 0 h 1419"/>
                <a:gd name="T26" fmla="*/ 1317 w 1317"/>
                <a:gd name="T27" fmla="*/ 1419 h 14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7" h="1419">
                  <a:moveTo>
                    <a:pt x="453" y="53"/>
                  </a:moveTo>
                  <a:cubicBezTo>
                    <a:pt x="363" y="0"/>
                    <a:pt x="153" y="169"/>
                    <a:pt x="169" y="305"/>
                  </a:cubicBezTo>
                  <a:cubicBezTo>
                    <a:pt x="185" y="441"/>
                    <a:pt x="557" y="695"/>
                    <a:pt x="548" y="868"/>
                  </a:cubicBezTo>
                  <a:cubicBezTo>
                    <a:pt x="539" y="1041"/>
                    <a:pt x="0" y="1269"/>
                    <a:pt x="113" y="1344"/>
                  </a:cubicBezTo>
                  <a:cubicBezTo>
                    <a:pt x="226" y="1419"/>
                    <a:pt x="1137" y="1383"/>
                    <a:pt x="1227" y="1317"/>
                  </a:cubicBezTo>
                  <a:cubicBezTo>
                    <a:pt x="1317" y="1251"/>
                    <a:pt x="751" y="1138"/>
                    <a:pt x="656" y="950"/>
                  </a:cubicBezTo>
                  <a:cubicBezTo>
                    <a:pt x="561" y="762"/>
                    <a:pt x="690" y="338"/>
                    <a:pt x="656" y="189"/>
                  </a:cubicBezTo>
                  <a:cubicBezTo>
                    <a:pt x="622" y="40"/>
                    <a:pt x="495" y="81"/>
                    <a:pt x="453" y="53"/>
                  </a:cubicBezTo>
                  <a:close/>
                </a:path>
              </a:pathLst>
            </a:custGeom>
            <a:solidFill>
              <a:srgbClr val="DBE5F1"/>
            </a:solidFill>
            <a:ln w="9525">
              <a:solidFill>
                <a:srgbClr val="000000"/>
              </a:solidFill>
              <a:round/>
              <a:headEnd/>
              <a:tailEnd/>
            </a:ln>
          </p:spPr>
          <p:txBody>
            <a:bodyPr/>
            <a:lstStyle/>
            <a:p>
              <a:endParaRPr lang="fr-FR">
                <a:latin typeface="Calibri" pitchFamily="34" charset="0"/>
              </a:endParaRPr>
            </a:p>
          </p:txBody>
        </p:sp>
        <p:sp>
          <p:nvSpPr>
            <p:cNvPr id="2228" name="Freeform 439"/>
            <p:cNvSpPr>
              <a:spLocks/>
            </p:cNvSpPr>
            <p:nvPr/>
          </p:nvSpPr>
          <p:spPr bwMode="auto">
            <a:xfrm rot="-9175816">
              <a:off x="10433" y="7210"/>
              <a:ext cx="378" cy="283"/>
            </a:xfrm>
            <a:custGeom>
              <a:avLst/>
              <a:gdLst>
                <a:gd name="T0" fmla="*/ 9 w 595"/>
                <a:gd name="T1" fmla="*/ 1 h 526"/>
                <a:gd name="T2" fmla="*/ 4 w 595"/>
                <a:gd name="T3" fmla="*/ 1 h 526"/>
                <a:gd name="T4" fmla="*/ 1 w 595"/>
                <a:gd name="T5" fmla="*/ 1 h 526"/>
                <a:gd name="T6" fmla="*/ 3 w 595"/>
                <a:gd name="T7" fmla="*/ 2 h 526"/>
                <a:gd name="T8" fmla="*/ 4 w 595"/>
                <a:gd name="T9" fmla="*/ 2 h 526"/>
                <a:gd name="T10" fmla="*/ 4 w 595"/>
                <a:gd name="T11" fmla="*/ 1 h 526"/>
                <a:gd name="T12" fmla="*/ 10 w 595"/>
                <a:gd name="T13" fmla="*/ 1 h 526"/>
                <a:gd name="T14" fmla="*/ 9 w 595"/>
                <a:gd name="T15" fmla="*/ 1 h 526"/>
                <a:gd name="T16" fmla="*/ 0 60000 65536"/>
                <a:gd name="T17" fmla="*/ 0 60000 65536"/>
                <a:gd name="T18" fmla="*/ 0 60000 65536"/>
                <a:gd name="T19" fmla="*/ 0 60000 65536"/>
                <a:gd name="T20" fmla="*/ 0 60000 65536"/>
                <a:gd name="T21" fmla="*/ 0 60000 65536"/>
                <a:gd name="T22" fmla="*/ 0 60000 65536"/>
                <a:gd name="T23" fmla="*/ 0 60000 65536"/>
                <a:gd name="T24" fmla="*/ 0 w 595"/>
                <a:gd name="T25" fmla="*/ 0 h 526"/>
                <a:gd name="T26" fmla="*/ 595 w 595"/>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 h="526">
                  <a:moveTo>
                    <a:pt x="532" y="74"/>
                  </a:moveTo>
                  <a:cubicBezTo>
                    <a:pt x="485" y="44"/>
                    <a:pt x="347" y="0"/>
                    <a:pt x="262" y="14"/>
                  </a:cubicBezTo>
                  <a:cubicBezTo>
                    <a:pt x="177" y="28"/>
                    <a:pt x="44" y="83"/>
                    <a:pt x="22" y="161"/>
                  </a:cubicBezTo>
                  <a:cubicBezTo>
                    <a:pt x="0" y="239"/>
                    <a:pt x="95" y="442"/>
                    <a:pt x="132" y="484"/>
                  </a:cubicBezTo>
                  <a:cubicBezTo>
                    <a:pt x="169" y="526"/>
                    <a:pt x="229" y="464"/>
                    <a:pt x="242" y="414"/>
                  </a:cubicBezTo>
                  <a:cubicBezTo>
                    <a:pt x="255" y="364"/>
                    <a:pt x="162" y="221"/>
                    <a:pt x="212" y="184"/>
                  </a:cubicBezTo>
                  <a:cubicBezTo>
                    <a:pt x="262" y="147"/>
                    <a:pt x="489" y="212"/>
                    <a:pt x="542" y="194"/>
                  </a:cubicBezTo>
                  <a:cubicBezTo>
                    <a:pt x="595" y="176"/>
                    <a:pt x="575" y="92"/>
                    <a:pt x="532" y="74"/>
                  </a:cubicBezTo>
                  <a:close/>
                </a:path>
              </a:pathLst>
            </a:custGeom>
            <a:solidFill>
              <a:srgbClr val="B8CCE4"/>
            </a:solidFill>
            <a:ln w="9525">
              <a:noFill/>
              <a:round/>
              <a:headEnd/>
              <a:tailEnd/>
            </a:ln>
          </p:spPr>
          <p:txBody>
            <a:bodyPr/>
            <a:lstStyle/>
            <a:p>
              <a:endParaRPr lang="fr-FR">
                <a:latin typeface="Calibri" pitchFamily="34" charset="0"/>
              </a:endParaRPr>
            </a:p>
          </p:txBody>
        </p:sp>
      </p:grpSp>
      <p:sp>
        <p:nvSpPr>
          <p:cNvPr id="75192" name="AutoShape 440"/>
          <p:cNvSpPr>
            <a:spLocks noChangeArrowheads="1"/>
          </p:cNvSpPr>
          <p:nvPr/>
        </p:nvSpPr>
        <p:spPr bwMode="auto">
          <a:xfrm>
            <a:off x="2030413" y="3214688"/>
            <a:ext cx="1812925" cy="679450"/>
          </a:xfrm>
          <a:prstGeom prst="roundRect">
            <a:avLst>
              <a:gd name="adj" fmla="val 16667"/>
            </a:avLst>
          </a:prstGeom>
          <a:solidFill>
            <a:srgbClr val="D6E3BC"/>
          </a:solidFill>
          <a:ln w="9525">
            <a:solidFill>
              <a:srgbClr val="4E6128"/>
            </a:solidFill>
            <a:round/>
            <a:headEnd/>
            <a:tailEnd/>
          </a:ln>
        </p:spPr>
        <p:txBody>
          <a:bodyPr/>
          <a:lstStyle/>
          <a:p>
            <a:pPr algn="ctr">
              <a:spcAft>
                <a:spcPts val="1000"/>
              </a:spcAft>
            </a:pPr>
            <a:r>
              <a:rPr lang="fr-FR" sz="1400" b="1">
                <a:latin typeface="Calibri" pitchFamily="34" charset="0"/>
              </a:rPr>
              <a:t>4. </a:t>
            </a:r>
            <a:r>
              <a:rPr lang="fr-FR" sz="1200" b="1">
                <a:latin typeface="Calibri" pitchFamily="34" charset="0"/>
              </a:rPr>
              <a:t>Afflux de cellules phagocytaires dans le tissu infecté (diapédèse)</a:t>
            </a:r>
            <a:endParaRPr lang="fr-FR" sz="2400">
              <a:latin typeface="Calibri" pitchFamily="34" charset="0"/>
            </a:endParaRPr>
          </a:p>
        </p:txBody>
      </p:sp>
      <p:sp>
        <p:nvSpPr>
          <p:cNvPr id="2087" name="Freeform 441"/>
          <p:cNvSpPr>
            <a:spLocks/>
          </p:cNvSpPr>
          <p:nvPr/>
        </p:nvSpPr>
        <p:spPr bwMode="auto">
          <a:xfrm>
            <a:off x="1231900" y="2590800"/>
            <a:ext cx="115888" cy="328613"/>
          </a:xfrm>
          <a:custGeom>
            <a:avLst/>
            <a:gdLst>
              <a:gd name="T0" fmla="*/ 2147483647 w 215"/>
              <a:gd name="T1" fmla="*/ 0 h 555"/>
              <a:gd name="T2" fmla="*/ 2147483647 w 215"/>
              <a:gd name="T3" fmla="*/ 2147483647 h 555"/>
              <a:gd name="T4" fmla="*/ 0 w 215"/>
              <a:gd name="T5" fmla="*/ 2147483647 h 555"/>
              <a:gd name="T6" fmla="*/ 0 60000 65536"/>
              <a:gd name="T7" fmla="*/ 0 60000 65536"/>
              <a:gd name="T8" fmla="*/ 0 60000 65536"/>
              <a:gd name="T9" fmla="*/ 0 w 215"/>
              <a:gd name="T10" fmla="*/ 0 h 555"/>
              <a:gd name="T11" fmla="*/ 215 w 215"/>
              <a:gd name="T12" fmla="*/ 555 h 555"/>
            </a:gdLst>
            <a:ahLst/>
            <a:cxnLst>
              <a:cxn ang="T6">
                <a:pos x="T0" y="T1"/>
              </a:cxn>
              <a:cxn ang="T7">
                <a:pos x="T2" y="T3"/>
              </a:cxn>
              <a:cxn ang="T8">
                <a:pos x="T4" y="T5"/>
              </a:cxn>
            </a:cxnLst>
            <a:rect l="T9" t="T10" r="T11" b="T12"/>
            <a:pathLst>
              <a:path w="215" h="555">
                <a:moveTo>
                  <a:pt x="120" y="0"/>
                </a:moveTo>
                <a:cubicBezTo>
                  <a:pt x="135" y="42"/>
                  <a:pt x="215" y="163"/>
                  <a:pt x="195" y="255"/>
                </a:cubicBezTo>
                <a:cubicBezTo>
                  <a:pt x="175" y="347"/>
                  <a:pt x="41" y="493"/>
                  <a:pt x="0" y="555"/>
                </a:cubicBezTo>
              </a:path>
            </a:pathLst>
          </a:custGeom>
          <a:noFill/>
          <a:ln w="19050">
            <a:solidFill>
              <a:srgbClr val="1F497D"/>
            </a:solidFill>
            <a:round/>
            <a:headEnd/>
            <a:tailEnd type="triangle" w="med" len="med"/>
          </a:ln>
        </p:spPr>
        <p:txBody>
          <a:bodyPr/>
          <a:lstStyle/>
          <a:p>
            <a:endParaRPr lang="fr-FR">
              <a:latin typeface="Calibri" pitchFamily="34" charset="0"/>
            </a:endParaRPr>
          </a:p>
        </p:txBody>
      </p:sp>
      <p:sp>
        <p:nvSpPr>
          <p:cNvPr id="2088" name="Freeform 442"/>
          <p:cNvSpPr>
            <a:spLocks/>
          </p:cNvSpPr>
          <p:nvPr/>
        </p:nvSpPr>
        <p:spPr bwMode="auto">
          <a:xfrm>
            <a:off x="1076325" y="1644650"/>
            <a:ext cx="112713" cy="360363"/>
          </a:xfrm>
          <a:custGeom>
            <a:avLst/>
            <a:gdLst>
              <a:gd name="T0" fmla="*/ 2147483647 w 208"/>
              <a:gd name="T1" fmla="*/ 0 h 608"/>
              <a:gd name="T2" fmla="*/ 2147483647 w 208"/>
              <a:gd name="T3" fmla="*/ 2147483647 h 608"/>
              <a:gd name="T4" fmla="*/ 2147483647 w 208"/>
              <a:gd name="T5" fmla="*/ 2147483647 h 608"/>
              <a:gd name="T6" fmla="*/ 0 60000 65536"/>
              <a:gd name="T7" fmla="*/ 0 60000 65536"/>
              <a:gd name="T8" fmla="*/ 0 60000 65536"/>
              <a:gd name="T9" fmla="*/ 0 w 208"/>
              <a:gd name="T10" fmla="*/ 0 h 608"/>
              <a:gd name="T11" fmla="*/ 208 w 208"/>
              <a:gd name="T12" fmla="*/ 608 h 608"/>
            </a:gdLst>
            <a:ahLst/>
            <a:cxnLst>
              <a:cxn ang="T6">
                <a:pos x="T0" y="T1"/>
              </a:cxn>
              <a:cxn ang="T7">
                <a:pos x="T2" y="T3"/>
              </a:cxn>
              <a:cxn ang="T8">
                <a:pos x="T4" y="T5"/>
              </a:cxn>
            </a:cxnLst>
            <a:rect l="T9" t="T10" r="T11" b="T12"/>
            <a:pathLst>
              <a:path w="208" h="608">
                <a:moveTo>
                  <a:pt x="42" y="0"/>
                </a:moveTo>
                <a:cubicBezTo>
                  <a:pt x="40" y="61"/>
                  <a:pt x="0" y="267"/>
                  <a:pt x="28" y="368"/>
                </a:cubicBezTo>
                <a:cubicBezTo>
                  <a:pt x="56" y="469"/>
                  <a:pt x="170" y="558"/>
                  <a:pt x="208" y="608"/>
                </a:cubicBezTo>
              </a:path>
            </a:pathLst>
          </a:custGeom>
          <a:noFill/>
          <a:ln w="19050">
            <a:solidFill>
              <a:srgbClr val="1F497D"/>
            </a:solidFill>
            <a:round/>
            <a:headEnd/>
            <a:tailEnd type="triangle" w="med" len="med"/>
          </a:ln>
        </p:spPr>
        <p:txBody>
          <a:bodyPr/>
          <a:lstStyle/>
          <a:p>
            <a:endParaRPr lang="fr-FR">
              <a:latin typeface="Calibri" pitchFamily="34" charset="0"/>
            </a:endParaRPr>
          </a:p>
        </p:txBody>
      </p:sp>
      <p:sp>
        <p:nvSpPr>
          <p:cNvPr id="62507" name="AutoShape 443"/>
          <p:cNvSpPr>
            <a:spLocks noChangeArrowheads="1"/>
          </p:cNvSpPr>
          <p:nvPr/>
        </p:nvSpPr>
        <p:spPr bwMode="auto">
          <a:xfrm>
            <a:off x="722313" y="563563"/>
            <a:ext cx="1049337" cy="508000"/>
          </a:xfrm>
          <a:prstGeom prst="wedgeRoundRectCallout">
            <a:avLst>
              <a:gd name="adj1" fmla="val -69662"/>
              <a:gd name="adj2" fmla="val 58852"/>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400" b="1">
                <a:latin typeface="Calibri" pitchFamily="34" charset="0"/>
              </a:rPr>
              <a:t>Vaisseau sanguin</a:t>
            </a:r>
            <a:endParaRPr lang="fr-FR" sz="4000" b="1">
              <a:latin typeface="Calibri" pitchFamily="34" charset="0"/>
            </a:endParaRPr>
          </a:p>
        </p:txBody>
      </p:sp>
      <p:sp>
        <p:nvSpPr>
          <p:cNvPr id="62508" name="AutoShape 444"/>
          <p:cNvSpPr>
            <a:spLocks noChangeArrowheads="1"/>
          </p:cNvSpPr>
          <p:nvPr/>
        </p:nvSpPr>
        <p:spPr bwMode="auto">
          <a:xfrm>
            <a:off x="1628775" y="1143000"/>
            <a:ext cx="1087438" cy="928688"/>
          </a:xfrm>
          <a:prstGeom prst="wedgeRoundRectCallout">
            <a:avLst>
              <a:gd name="adj1" fmla="val -95190"/>
              <a:gd name="adj2" fmla="val -11134"/>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Cellule immunitaire (Monocyte, granulocyte)</a:t>
            </a:r>
          </a:p>
        </p:txBody>
      </p:sp>
      <p:sp>
        <p:nvSpPr>
          <p:cNvPr id="62509" name="AutoShape 445"/>
          <p:cNvSpPr>
            <a:spLocks noChangeArrowheads="1"/>
          </p:cNvSpPr>
          <p:nvPr/>
        </p:nvSpPr>
        <p:spPr bwMode="auto">
          <a:xfrm>
            <a:off x="1771650" y="6143625"/>
            <a:ext cx="2586038" cy="500063"/>
          </a:xfrm>
          <a:prstGeom prst="roundRect">
            <a:avLst>
              <a:gd name="adj" fmla="val 16667"/>
            </a:avLst>
          </a:prstGeom>
          <a:solidFill>
            <a:srgbClr val="D6E3BC"/>
          </a:solidFill>
          <a:ln w="9525">
            <a:solidFill>
              <a:srgbClr val="4E6128"/>
            </a:solidFill>
            <a:round/>
            <a:headEnd/>
            <a:tailEnd/>
          </a:ln>
        </p:spPr>
        <p:txBody>
          <a:bodyPr/>
          <a:lstStyle/>
          <a:p>
            <a:pPr algn="ctr">
              <a:spcAft>
                <a:spcPts val="1000"/>
              </a:spcAft>
            </a:pPr>
            <a:r>
              <a:rPr lang="fr-FR" sz="1400" b="1">
                <a:latin typeface="Calibri" pitchFamily="34" charset="0"/>
              </a:rPr>
              <a:t>5. Phagocytose et destruction de l’agent infectieux</a:t>
            </a:r>
            <a:endParaRPr lang="fr-FR" sz="4000">
              <a:latin typeface="Calibri" pitchFamily="34" charset="0"/>
            </a:endParaRPr>
          </a:p>
        </p:txBody>
      </p:sp>
      <p:sp>
        <p:nvSpPr>
          <p:cNvPr id="62510" name="AutoShape 446"/>
          <p:cNvSpPr>
            <a:spLocks noChangeArrowheads="1"/>
          </p:cNvSpPr>
          <p:nvPr/>
        </p:nvSpPr>
        <p:spPr bwMode="auto">
          <a:xfrm>
            <a:off x="3557588" y="3929063"/>
            <a:ext cx="1157287" cy="428625"/>
          </a:xfrm>
          <a:prstGeom prst="wedgeRoundRectCallout">
            <a:avLst>
              <a:gd name="adj1" fmla="val -75875"/>
              <a:gd name="adj2" fmla="val 24824"/>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400" b="1">
                <a:latin typeface="Calibri" pitchFamily="34" charset="0"/>
              </a:rPr>
              <a:t>Granulocyte</a:t>
            </a:r>
            <a:endParaRPr lang="fr-FR" sz="4000" b="1">
              <a:latin typeface="Calibri" pitchFamily="34" charset="0"/>
            </a:endParaRPr>
          </a:p>
        </p:txBody>
      </p:sp>
      <p:sp>
        <p:nvSpPr>
          <p:cNvPr id="2093" name="Oval 447"/>
          <p:cNvSpPr>
            <a:spLocks noChangeArrowheads="1"/>
          </p:cNvSpPr>
          <p:nvPr/>
        </p:nvSpPr>
        <p:spPr bwMode="auto">
          <a:xfrm>
            <a:off x="3070225" y="4192588"/>
            <a:ext cx="77788" cy="85725"/>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2094" name="Oval 448"/>
          <p:cNvSpPr>
            <a:spLocks noChangeArrowheads="1"/>
          </p:cNvSpPr>
          <p:nvPr/>
        </p:nvSpPr>
        <p:spPr bwMode="auto">
          <a:xfrm>
            <a:off x="2320925" y="4222750"/>
            <a:ext cx="77788" cy="85725"/>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2095" name="Oval 449"/>
          <p:cNvSpPr>
            <a:spLocks noChangeArrowheads="1"/>
          </p:cNvSpPr>
          <p:nvPr/>
        </p:nvSpPr>
        <p:spPr bwMode="auto">
          <a:xfrm>
            <a:off x="1992313" y="4421188"/>
            <a:ext cx="77787" cy="84137"/>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2096" name="Oval 450"/>
          <p:cNvSpPr>
            <a:spLocks noChangeArrowheads="1"/>
          </p:cNvSpPr>
          <p:nvPr/>
        </p:nvSpPr>
        <p:spPr bwMode="auto">
          <a:xfrm>
            <a:off x="2030413" y="4589463"/>
            <a:ext cx="77787" cy="84137"/>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2097" name="Oval 451"/>
          <p:cNvSpPr>
            <a:spLocks noChangeArrowheads="1"/>
          </p:cNvSpPr>
          <p:nvPr/>
        </p:nvSpPr>
        <p:spPr bwMode="auto">
          <a:xfrm>
            <a:off x="3244850" y="4240213"/>
            <a:ext cx="79375" cy="85725"/>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2098" name="Oval 452"/>
          <p:cNvSpPr>
            <a:spLocks noChangeArrowheads="1"/>
          </p:cNvSpPr>
          <p:nvPr/>
        </p:nvSpPr>
        <p:spPr bwMode="auto">
          <a:xfrm>
            <a:off x="2574925" y="4725988"/>
            <a:ext cx="77788" cy="84137"/>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2099" name="Oval 453"/>
          <p:cNvSpPr>
            <a:spLocks noChangeArrowheads="1"/>
          </p:cNvSpPr>
          <p:nvPr/>
        </p:nvSpPr>
        <p:spPr bwMode="auto">
          <a:xfrm>
            <a:off x="3201988" y="4703763"/>
            <a:ext cx="77787" cy="84137"/>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2100" name="Oval 454"/>
          <p:cNvSpPr>
            <a:spLocks noChangeArrowheads="1"/>
          </p:cNvSpPr>
          <p:nvPr/>
        </p:nvSpPr>
        <p:spPr bwMode="auto">
          <a:xfrm>
            <a:off x="3357563" y="4737100"/>
            <a:ext cx="77787" cy="84138"/>
          </a:xfrm>
          <a:prstGeom prst="ellipse">
            <a:avLst/>
          </a:prstGeom>
          <a:solidFill>
            <a:srgbClr val="95B3D7"/>
          </a:solidFill>
          <a:ln w="9525">
            <a:solidFill>
              <a:srgbClr val="FFFFFF"/>
            </a:solidFill>
            <a:round/>
            <a:headEnd/>
            <a:tailEnd/>
          </a:ln>
        </p:spPr>
        <p:txBody>
          <a:bodyPr/>
          <a:lstStyle/>
          <a:p>
            <a:endParaRPr lang="fr-FR">
              <a:latin typeface="Calibri" pitchFamily="34" charset="0"/>
            </a:endParaRPr>
          </a:p>
        </p:txBody>
      </p:sp>
      <p:sp>
        <p:nvSpPr>
          <p:cNvPr id="62519" name="AutoShape 455"/>
          <p:cNvSpPr>
            <a:spLocks noChangeArrowheads="1"/>
          </p:cNvSpPr>
          <p:nvPr/>
        </p:nvSpPr>
        <p:spPr bwMode="auto">
          <a:xfrm>
            <a:off x="3629025" y="4500563"/>
            <a:ext cx="1071563" cy="642937"/>
          </a:xfrm>
          <a:prstGeom prst="wedgeRoundRectCallout">
            <a:avLst>
              <a:gd name="adj1" fmla="val -34176"/>
              <a:gd name="adj2" fmla="val 70222"/>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Macrophage (monocyte sanguin)</a:t>
            </a:r>
          </a:p>
        </p:txBody>
      </p:sp>
      <p:grpSp>
        <p:nvGrpSpPr>
          <p:cNvPr id="15" name="Groupe 207"/>
          <p:cNvGrpSpPr>
            <a:grpSpLocks/>
          </p:cNvGrpSpPr>
          <p:nvPr/>
        </p:nvGrpSpPr>
        <p:grpSpPr bwMode="auto">
          <a:xfrm>
            <a:off x="4843463" y="2357438"/>
            <a:ext cx="1755775" cy="1428750"/>
            <a:chOff x="4843463" y="2357438"/>
            <a:chExt cx="1755775" cy="1428750"/>
          </a:xfrm>
        </p:grpSpPr>
        <p:sp>
          <p:nvSpPr>
            <p:cNvPr id="2225" name="Freeform 370"/>
            <p:cNvSpPr>
              <a:spLocks/>
            </p:cNvSpPr>
            <p:nvPr/>
          </p:nvSpPr>
          <p:spPr bwMode="auto">
            <a:xfrm>
              <a:off x="4843463" y="2357438"/>
              <a:ext cx="1755775" cy="1187450"/>
            </a:xfrm>
            <a:custGeom>
              <a:avLst/>
              <a:gdLst>
                <a:gd name="T0" fmla="*/ 0 w 3225"/>
                <a:gd name="T1" fmla="*/ 0 h 2010"/>
                <a:gd name="T2" fmla="*/ 2147483647 w 3225"/>
                <a:gd name="T3" fmla="*/ 2147483647 h 2010"/>
                <a:gd name="T4" fmla="*/ 2147483647 w 3225"/>
                <a:gd name="T5" fmla="*/ 2147483647 h 2010"/>
                <a:gd name="T6" fmla="*/ 0 60000 65536"/>
                <a:gd name="T7" fmla="*/ 0 60000 65536"/>
                <a:gd name="T8" fmla="*/ 0 60000 65536"/>
                <a:gd name="T9" fmla="*/ 0 w 3225"/>
                <a:gd name="T10" fmla="*/ 0 h 2010"/>
                <a:gd name="T11" fmla="*/ 3225 w 3225"/>
                <a:gd name="T12" fmla="*/ 2010 h 2010"/>
              </a:gdLst>
              <a:ahLst/>
              <a:cxnLst>
                <a:cxn ang="T6">
                  <a:pos x="T0" y="T1"/>
                </a:cxn>
                <a:cxn ang="T7">
                  <a:pos x="T2" y="T3"/>
                </a:cxn>
                <a:cxn ang="T8">
                  <a:pos x="T4" y="T5"/>
                </a:cxn>
              </a:cxnLst>
              <a:rect l="T9" t="T10" r="T11" b="T12"/>
              <a:pathLst>
                <a:path w="3225" h="2010">
                  <a:moveTo>
                    <a:pt x="0" y="0"/>
                  </a:moveTo>
                  <a:cubicBezTo>
                    <a:pt x="338" y="93"/>
                    <a:pt x="1488" y="220"/>
                    <a:pt x="2025" y="555"/>
                  </a:cubicBezTo>
                  <a:cubicBezTo>
                    <a:pt x="2562" y="890"/>
                    <a:pt x="2975" y="1707"/>
                    <a:pt x="3225" y="2010"/>
                  </a:cubicBezTo>
                </a:path>
              </a:pathLst>
            </a:custGeom>
            <a:noFill/>
            <a:ln w="38100">
              <a:solidFill>
                <a:srgbClr val="FF0000"/>
              </a:solidFill>
              <a:round/>
              <a:headEnd/>
              <a:tailEnd type="triangle" w="med" len="med"/>
            </a:ln>
          </p:spPr>
          <p:txBody>
            <a:bodyPr/>
            <a:lstStyle/>
            <a:p>
              <a:endParaRPr lang="fr-FR">
                <a:latin typeface="Calibri" pitchFamily="34" charset="0"/>
              </a:endParaRPr>
            </a:p>
          </p:txBody>
        </p:sp>
        <p:sp>
          <p:nvSpPr>
            <p:cNvPr id="2226" name="AutoShape 456"/>
            <p:cNvSpPr>
              <a:spLocks noChangeArrowheads="1"/>
            </p:cNvSpPr>
            <p:nvPr/>
          </p:nvSpPr>
          <p:spPr bwMode="auto">
            <a:xfrm>
              <a:off x="4986338" y="3214688"/>
              <a:ext cx="1223962" cy="571500"/>
            </a:xfrm>
            <a:prstGeom prst="roundRect">
              <a:avLst>
                <a:gd name="adj" fmla="val 16667"/>
              </a:avLst>
            </a:prstGeom>
            <a:solidFill>
              <a:srgbClr val="E5B8B7"/>
            </a:solidFill>
            <a:ln w="9525">
              <a:solidFill>
                <a:srgbClr val="943634"/>
              </a:solidFill>
              <a:round/>
              <a:headEnd/>
              <a:tailEnd/>
            </a:ln>
          </p:spPr>
          <p:txBody>
            <a:bodyPr/>
            <a:lstStyle/>
            <a:p>
              <a:pPr algn="ctr">
                <a:spcAft>
                  <a:spcPts val="1000"/>
                </a:spcAft>
              </a:pPr>
              <a:r>
                <a:rPr lang="fr-FR" sz="1400" b="1">
                  <a:latin typeface="Calibri" pitchFamily="34" charset="0"/>
                </a:rPr>
                <a:t>Si l’infection persiste</a:t>
              </a:r>
              <a:endParaRPr lang="fr-FR" sz="4000">
                <a:latin typeface="Calibri" pitchFamily="34" charset="0"/>
              </a:endParaRPr>
            </a:p>
          </p:txBody>
        </p:sp>
      </p:grpSp>
      <p:sp>
        <p:nvSpPr>
          <p:cNvPr id="62521" name="AutoShape 457"/>
          <p:cNvSpPr>
            <a:spLocks noChangeArrowheads="1"/>
          </p:cNvSpPr>
          <p:nvPr/>
        </p:nvSpPr>
        <p:spPr bwMode="auto">
          <a:xfrm>
            <a:off x="5715000" y="3787775"/>
            <a:ext cx="1373188" cy="498475"/>
          </a:xfrm>
          <a:prstGeom prst="wedgeRoundRectCallout">
            <a:avLst>
              <a:gd name="adj1" fmla="val 30593"/>
              <a:gd name="adj2" fmla="val 63611"/>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100" b="1">
                <a:latin typeface="Calibri" pitchFamily="34" charset="0"/>
              </a:rPr>
              <a:t>Fragment de l’agent infectieux</a:t>
            </a:r>
            <a:endParaRPr lang="fr-FR" sz="3200" b="1">
              <a:latin typeface="Calibri" pitchFamily="34" charset="0"/>
            </a:endParaRPr>
          </a:p>
        </p:txBody>
      </p:sp>
      <p:grpSp>
        <p:nvGrpSpPr>
          <p:cNvPr id="16" name="Group 459"/>
          <p:cNvGrpSpPr>
            <a:grpSpLocks/>
          </p:cNvGrpSpPr>
          <p:nvPr/>
        </p:nvGrpSpPr>
        <p:grpSpPr bwMode="auto">
          <a:xfrm rot="-6429549">
            <a:off x="6824663" y="4297363"/>
            <a:ext cx="204787" cy="217487"/>
            <a:chOff x="8600" y="7734"/>
            <a:chExt cx="409" cy="412"/>
          </a:xfrm>
        </p:grpSpPr>
        <p:sp>
          <p:nvSpPr>
            <p:cNvPr id="2223" name="Rectangle 460"/>
            <p:cNvSpPr>
              <a:spLocks noChangeArrowheads="1"/>
            </p:cNvSpPr>
            <p:nvPr/>
          </p:nvSpPr>
          <p:spPr bwMode="auto">
            <a:xfrm rot="3082646">
              <a:off x="8573" y="7818"/>
              <a:ext cx="355" cy="301"/>
            </a:xfrm>
            <a:prstGeom prst="rect">
              <a:avLst/>
            </a:prstGeom>
            <a:solidFill>
              <a:srgbClr val="548DD4"/>
            </a:solidFill>
            <a:ln w="9525">
              <a:solidFill>
                <a:srgbClr val="000000"/>
              </a:solidFill>
              <a:miter lim="800000"/>
              <a:headEnd/>
              <a:tailEnd/>
            </a:ln>
          </p:spPr>
          <p:txBody>
            <a:bodyPr/>
            <a:lstStyle/>
            <a:p>
              <a:endParaRPr lang="fr-FR">
                <a:latin typeface="Calibri" pitchFamily="34" charset="0"/>
              </a:endParaRPr>
            </a:p>
          </p:txBody>
        </p:sp>
        <p:sp>
          <p:nvSpPr>
            <p:cNvPr id="2224" name="AutoShape 461"/>
            <p:cNvSpPr>
              <a:spLocks noChangeArrowheads="1"/>
            </p:cNvSpPr>
            <p:nvPr/>
          </p:nvSpPr>
          <p:spPr bwMode="auto">
            <a:xfrm rot="-7717354">
              <a:off x="8722" y="7720"/>
              <a:ext cx="274" cy="301"/>
            </a:xfrm>
            <a:prstGeom prst="triangle">
              <a:avLst>
                <a:gd name="adj" fmla="val 50000"/>
              </a:avLst>
            </a:prstGeom>
            <a:solidFill>
              <a:srgbClr val="FFFFFF"/>
            </a:solidFill>
            <a:ln w="9525">
              <a:noFill/>
              <a:miter lim="800000"/>
              <a:headEnd/>
              <a:tailEnd/>
            </a:ln>
          </p:spPr>
          <p:txBody>
            <a:bodyPr/>
            <a:lstStyle/>
            <a:p>
              <a:endParaRPr lang="fr-FR">
                <a:latin typeface="Calibri" pitchFamily="34" charset="0"/>
              </a:endParaRPr>
            </a:p>
          </p:txBody>
        </p:sp>
      </p:grpSp>
      <p:sp>
        <p:nvSpPr>
          <p:cNvPr id="2105" name="AutoShape 462"/>
          <p:cNvSpPr>
            <a:spLocks noChangeArrowheads="1"/>
          </p:cNvSpPr>
          <p:nvPr/>
        </p:nvSpPr>
        <p:spPr bwMode="auto">
          <a:xfrm rot="7469004">
            <a:off x="6777831" y="4304507"/>
            <a:ext cx="163513" cy="139700"/>
          </a:xfrm>
          <a:prstGeom prst="triangle">
            <a:avLst>
              <a:gd name="adj" fmla="val 50000"/>
            </a:avLst>
          </a:prstGeom>
          <a:gradFill rotWithShape="0">
            <a:gsLst>
              <a:gs pos="0">
                <a:srgbClr val="943634"/>
              </a:gs>
              <a:gs pos="100000">
                <a:srgbClr val="EAD7D6"/>
              </a:gs>
            </a:gsLst>
            <a:lin ang="5400000" scaled="1"/>
          </a:gradFill>
          <a:ln w="9525" cap="rnd">
            <a:solidFill>
              <a:srgbClr val="000000"/>
            </a:solidFill>
            <a:prstDash val="sysDot"/>
            <a:miter lim="800000"/>
            <a:headEnd/>
            <a:tailEnd/>
          </a:ln>
        </p:spPr>
        <p:txBody>
          <a:bodyPr/>
          <a:lstStyle/>
          <a:p>
            <a:endParaRPr lang="fr-FR">
              <a:latin typeface="Calibri" pitchFamily="34" charset="0"/>
            </a:endParaRPr>
          </a:p>
        </p:txBody>
      </p:sp>
      <p:grpSp>
        <p:nvGrpSpPr>
          <p:cNvPr id="17" name="Group 463"/>
          <p:cNvGrpSpPr>
            <a:grpSpLocks/>
          </p:cNvGrpSpPr>
          <p:nvPr/>
        </p:nvGrpSpPr>
        <p:grpSpPr bwMode="auto">
          <a:xfrm>
            <a:off x="6661150" y="4195763"/>
            <a:ext cx="1317625" cy="1166812"/>
            <a:chOff x="5230" y="6661"/>
            <a:chExt cx="2716" cy="2522"/>
          </a:xfrm>
        </p:grpSpPr>
        <p:sp>
          <p:nvSpPr>
            <p:cNvPr id="2221" name="Freeform 464"/>
            <p:cNvSpPr>
              <a:spLocks/>
            </p:cNvSpPr>
            <p:nvPr/>
          </p:nvSpPr>
          <p:spPr bwMode="auto">
            <a:xfrm rot="-6429549">
              <a:off x="5327" y="6564"/>
              <a:ext cx="2522" cy="2716"/>
            </a:xfrm>
            <a:custGeom>
              <a:avLst/>
              <a:gdLst>
                <a:gd name="T0" fmla="*/ 7747 w 1920"/>
                <a:gd name="T1" fmla="*/ 5767 h 2147"/>
                <a:gd name="T2" fmla="*/ 2906 w 1920"/>
                <a:gd name="T3" fmla="*/ 4436 h 2147"/>
                <a:gd name="T4" fmla="*/ 2257 w 1920"/>
                <a:gd name="T5" fmla="*/ 5384 h 2147"/>
                <a:gd name="T6" fmla="*/ 5061 w 1920"/>
                <a:gd name="T7" fmla="*/ 9398 h 2147"/>
                <a:gd name="T8" fmla="*/ 535 w 1920"/>
                <a:gd name="T9" fmla="*/ 11402 h 2147"/>
                <a:gd name="T10" fmla="*/ 1844 w 1920"/>
                <a:gd name="T11" fmla="*/ 13217 h 2147"/>
                <a:gd name="T12" fmla="*/ 7062 w 1920"/>
                <a:gd name="T13" fmla="*/ 11980 h 2147"/>
                <a:gd name="T14" fmla="*/ 8542 w 1920"/>
                <a:gd name="T15" fmla="*/ 12740 h 2147"/>
                <a:gd name="T16" fmla="*/ 9517 w 1920"/>
                <a:gd name="T17" fmla="*/ 17142 h 2147"/>
                <a:gd name="T18" fmla="*/ 12036 w 1920"/>
                <a:gd name="T19" fmla="*/ 16758 h 2147"/>
                <a:gd name="T20" fmla="*/ 13913 w 1920"/>
                <a:gd name="T21" fmla="*/ 12453 h 2147"/>
                <a:gd name="T22" fmla="*/ 19757 w 1920"/>
                <a:gd name="T23" fmla="*/ 14940 h 2147"/>
                <a:gd name="T24" fmla="*/ 21821 w 1920"/>
                <a:gd name="T25" fmla="*/ 13023 h 2147"/>
                <a:gd name="T26" fmla="*/ 16568 w 1920"/>
                <a:gd name="T27" fmla="*/ 10061 h 2147"/>
                <a:gd name="T28" fmla="*/ 19757 w 1920"/>
                <a:gd name="T29" fmla="*/ 7672 h 2147"/>
                <a:gd name="T30" fmla="*/ 19757 w 1920"/>
                <a:gd name="T31" fmla="*/ 6616 h 2147"/>
                <a:gd name="T32" fmla="*/ 17273 w 1920"/>
                <a:gd name="T33" fmla="*/ 5101 h 2147"/>
                <a:gd name="T34" fmla="*/ 13913 w 1920"/>
                <a:gd name="T35" fmla="*/ 5857 h 2147"/>
                <a:gd name="T36" fmla="*/ 12036 w 1920"/>
                <a:gd name="T37" fmla="*/ 4716 h 2147"/>
                <a:gd name="T38" fmla="*/ 13234 w 1920"/>
                <a:gd name="T39" fmla="*/ 1842 h 2147"/>
                <a:gd name="T40" fmla="*/ 11032 w 1920"/>
                <a:gd name="T41" fmla="*/ 315 h 2147"/>
                <a:gd name="T42" fmla="*/ 8810 w 1920"/>
                <a:gd name="T43" fmla="*/ 793 h 2147"/>
                <a:gd name="T44" fmla="*/ 8684 w 1920"/>
                <a:gd name="T45" fmla="*/ 5101 h 2147"/>
                <a:gd name="T46" fmla="*/ 7747 w 1920"/>
                <a:gd name="T47" fmla="*/ 5767 h 2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20"/>
                <a:gd name="T73" fmla="*/ 0 h 2147"/>
                <a:gd name="T74" fmla="*/ 1920 w 1920"/>
                <a:gd name="T75" fmla="*/ 2147 h 2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20" h="2147">
                  <a:moveTo>
                    <a:pt x="665" y="695"/>
                  </a:moveTo>
                  <a:cubicBezTo>
                    <a:pt x="582" y="682"/>
                    <a:pt x="329" y="542"/>
                    <a:pt x="250" y="534"/>
                  </a:cubicBezTo>
                  <a:cubicBezTo>
                    <a:pt x="171" y="526"/>
                    <a:pt x="162" y="549"/>
                    <a:pt x="193" y="649"/>
                  </a:cubicBezTo>
                  <a:cubicBezTo>
                    <a:pt x="224" y="749"/>
                    <a:pt x="459" y="1012"/>
                    <a:pt x="435" y="1133"/>
                  </a:cubicBezTo>
                  <a:cubicBezTo>
                    <a:pt x="411" y="1254"/>
                    <a:pt x="92" y="1297"/>
                    <a:pt x="46" y="1374"/>
                  </a:cubicBezTo>
                  <a:cubicBezTo>
                    <a:pt x="0" y="1451"/>
                    <a:pt x="65" y="1581"/>
                    <a:pt x="158" y="1593"/>
                  </a:cubicBezTo>
                  <a:cubicBezTo>
                    <a:pt x="251" y="1605"/>
                    <a:pt x="511" y="1454"/>
                    <a:pt x="607" y="1444"/>
                  </a:cubicBezTo>
                  <a:cubicBezTo>
                    <a:pt x="703" y="1434"/>
                    <a:pt x="699" y="1432"/>
                    <a:pt x="734" y="1536"/>
                  </a:cubicBezTo>
                  <a:cubicBezTo>
                    <a:pt x="769" y="1640"/>
                    <a:pt x="768" y="1985"/>
                    <a:pt x="818" y="2066"/>
                  </a:cubicBezTo>
                  <a:cubicBezTo>
                    <a:pt x="868" y="2147"/>
                    <a:pt x="971" y="2114"/>
                    <a:pt x="1034" y="2020"/>
                  </a:cubicBezTo>
                  <a:cubicBezTo>
                    <a:pt x="1097" y="1926"/>
                    <a:pt x="1084" y="1538"/>
                    <a:pt x="1195" y="1501"/>
                  </a:cubicBezTo>
                  <a:cubicBezTo>
                    <a:pt x="1306" y="1464"/>
                    <a:pt x="1585" y="1790"/>
                    <a:pt x="1698" y="1801"/>
                  </a:cubicBezTo>
                  <a:cubicBezTo>
                    <a:pt x="1811" y="1812"/>
                    <a:pt x="1920" y="1668"/>
                    <a:pt x="1874" y="1570"/>
                  </a:cubicBezTo>
                  <a:cubicBezTo>
                    <a:pt x="1828" y="1472"/>
                    <a:pt x="1453" y="1320"/>
                    <a:pt x="1424" y="1213"/>
                  </a:cubicBezTo>
                  <a:cubicBezTo>
                    <a:pt x="1395" y="1106"/>
                    <a:pt x="1652" y="994"/>
                    <a:pt x="1698" y="925"/>
                  </a:cubicBezTo>
                  <a:cubicBezTo>
                    <a:pt x="1744" y="856"/>
                    <a:pt x="1734" y="850"/>
                    <a:pt x="1698" y="798"/>
                  </a:cubicBezTo>
                  <a:cubicBezTo>
                    <a:pt x="1662" y="746"/>
                    <a:pt x="1568" y="629"/>
                    <a:pt x="1484" y="614"/>
                  </a:cubicBezTo>
                  <a:cubicBezTo>
                    <a:pt x="1400" y="599"/>
                    <a:pt x="1270" y="714"/>
                    <a:pt x="1195" y="706"/>
                  </a:cubicBezTo>
                  <a:cubicBezTo>
                    <a:pt x="1120" y="698"/>
                    <a:pt x="1044" y="649"/>
                    <a:pt x="1034" y="568"/>
                  </a:cubicBezTo>
                  <a:cubicBezTo>
                    <a:pt x="1024" y="487"/>
                    <a:pt x="1151" y="310"/>
                    <a:pt x="1137" y="222"/>
                  </a:cubicBezTo>
                  <a:cubicBezTo>
                    <a:pt x="1123" y="134"/>
                    <a:pt x="1011" y="59"/>
                    <a:pt x="948" y="38"/>
                  </a:cubicBezTo>
                  <a:cubicBezTo>
                    <a:pt x="885" y="17"/>
                    <a:pt x="791" y="0"/>
                    <a:pt x="757" y="96"/>
                  </a:cubicBezTo>
                  <a:cubicBezTo>
                    <a:pt x="723" y="192"/>
                    <a:pt x="758" y="510"/>
                    <a:pt x="746" y="614"/>
                  </a:cubicBezTo>
                  <a:cubicBezTo>
                    <a:pt x="734" y="718"/>
                    <a:pt x="748" y="708"/>
                    <a:pt x="665" y="695"/>
                  </a:cubicBezTo>
                  <a:close/>
                </a:path>
              </a:pathLst>
            </a:custGeom>
            <a:gradFill rotWithShape="0">
              <a:gsLst>
                <a:gs pos="0">
                  <a:srgbClr val="D6E3BC"/>
                </a:gs>
                <a:gs pos="100000">
                  <a:srgbClr val="F7F9F2"/>
                </a:gs>
              </a:gsLst>
              <a:path path="rect">
                <a:fillToRect l="50000" t="50000" r="50000" b="50000"/>
              </a:path>
            </a:gradFill>
            <a:ln w="9525">
              <a:solidFill>
                <a:srgbClr val="000000"/>
              </a:solidFill>
              <a:round/>
              <a:headEnd/>
              <a:tailEnd/>
            </a:ln>
          </p:spPr>
          <p:txBody>
            <a:bodyPr/>
            <a:lstStyle/>
            <a:p>
              <a:endParaRPr lang="fr-FR">
                <a:latin typeface="Calibri" pitchFamily="34" charset="0"/>
              </a:endParaRPr>
            </a:p>
          </p:txBody>
        </p:sp>
        <p:sp>
          <p:nvSpPr>
            <p:cNvPr id="2222" name="Freeform 465"/>
            <p:cNvSpPr>
              <a:spLocks/>
            </p:cNvSpPr>
            <p:nvPr/>
          </p:nvSpPr>
          <p:spPr bwMode="auto">
            <a:xfrm rot="-6429549">
              <a:off x="6396" y="7744"/>
              <a:ext cx="495" cy="708"/>
            </a:xfrm>
            <a:custGeom>
              <a:avLst/>
              <a:gdLst>
                <a:gd name="T0" fmla="*/ 164 w 377"/>
                <a:gd name="T1" fmla="*/ 1555 h 560"/>
                <a:gd name="T2" fmla="*/ 428 w 377"/>
                <a:gd name="T3" fmla="*/ 3927 h 560"/>
                <a:gd name="T4" fmla="*/ 2734 w 377"/>
                <a:gd name="T5" fmla="*/ 4205 h 560"/>
                <a:gd name="T6" fmla="*/ 4253 w 377"/>
                <a:gd name="T7" fmla="*/ 1458 h 560"/>
                <a:gd name="T8" fmla="*/ 3504 w 377"/>
                <a:gd name="T9" fmla="*/ 123 h 560"/>
                <a:gd name="T10" fmla="*/ 1373 w 377"/>
                <a:gd name="T11" fmla="*/ 694 h 560"/>
                <a:gd name="T12" fmla="*/ 164 w 377"/>
                <a:gd name="T13" fmla="*/ 1555 h 560"/>
                <a:gd name="T14" fmla="*/ 0 60000 65536"/>
                <a:gd name="T15" fmla="*/ 0 60000 65536"/>
                <a:gd name="T16" fmla="*/ 0 60000 65536"/>
                <a:gd name="T17" fmla="*/ 0 60000 65536"/>
                <a:gd name="T18" fmla="*/ 0 60000 65536"/>
                <a:gd name="T19" fmla="*/ 0 60000 65536"/>
                <a:gd name="T20" fmla="*/ 0 60000 65536"/>
                <a:gd name="T21" fmla="*/ 0 w 377"/>
                <a:gd name="T22" fmla="*/ 0 h 560"/>
                <a:gd name="T23" fmla="*/ 377 w 37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560">
                  <a:moveTo>
                    <a:pt x="14" y="188"/>
                  </a:moveTo>
                  <a:cubicBezTo>
                    <a:pt x="1" y="253"/>
                    <a:pt x="0" y="422"/>
                    <a:pt x="37" y="476"/>
                  </a:cubicBezTo>
                  <a:cubicBezTo>
                    <a:pt x="74" y="530"/>
                    <a:pt x="181" y="560"/>
                    <a:pt x="236" y="510"/>
                  </a:cubicBezTo>
                  <a:cubicBezTo>
                    <a:pt x="291" y="460"/>
                    <a:pt x="355" y="258"/>
                    <a:pt x="366" y="176"/>
                  </a:cubicBezTo>
                  <a:cubicBezTo>
                    <a:pt x="377" y="94"/>
                    <a:pt x="343" y="30"/>
                    <a:pt x="302" y="15"/>
                  </a:cubicBezTo>
                  <a:cubicBezTo>
                    <a:pt x="261" y="0"/>
                    <a:pt x="168" y="50"/>
                    <a:pt x="118" y="84"/>
                  </a:cubicBezTo>
                  <a:cubicBezTo>
                    <a:pt x="68" y="118"/>
                    <a:pt x="27" y="123"/>
                    <a:pt x="14" y="188"/>
                  </a:cubicBezTo>
                  <a:close/>
                </a:path>
              </a:pathLst>
            </a:custGeom>
            <a:solidFill>
              <a:srgbClr val="C2D69B"/>
            </a:solidFill>
            <a:ln w="9525">
              <a:solidFill>
                <a:srgbClr val="000000"/>
              </a:solidFill>
              <a:round/>
              <a:headEnd/>
              <a:tailEnd/>
            </a:ln>
          </p:spPr>
          <p:txBody>
            <a:bodyPr/>
            <a:lstStyle/>
            <a:p>
              <a:endParaRPr lang="fr-FR">
                <a:latin typeface="Calibri" pitchFamily="34" charset="0"/>
              </a:endParaRPr>
            </a:p>
          </p:txBody>
        </p:sp>
      </p:grpSp>
      <p:sp>
        <p:nvSpPr>
          <p:cNvPr id="75218" name="AutoShape 466"/>
          <p:cNvSpPr>
            <a:spLocks noChangeArrowheads="1"/>
          </p:cNvSpPr>
          <p:nvPr/>
        </p:nvSpPr>
        <p:spPr bwMode="auto">
          <a:xfrm>
            <a:off x="6700838" y="3071813"/>
            <a:ext cx="1943100" cy="785812"/>
          </a:xfrm>
          <a:prstGeom prst="roundRect">
            <a:avLst>
              <a:gd name="adj" fmla="val 16667"/>
            </a:avLst>
          </a:prstGeom>
          <a:solidFill>
            <a:srgbClr val="F2DBDB"/>
          </a:solidFill>
          <a:ln w="9525">
            <a:solidFill>
              <a:srgbClr val="943634"/>
            </a:solidFill>
            <a:round/>
            <a:headEnd/>
            <a:tailEnd/>
          </a:ln>
        </p:spPr>
        <p:txBody>
          <a:bodyPr/>
          <a:lstStyle/>
          <a:p>
            <a:pPr algn="ctr">
              <a:spcAft>
                <a:spcPts val="1000"/>
              </a:spcAft>
            </a:pPr>
            <a:r>
              <a:rPr lang="fr-FR" sz="1400" b="1">
                <a:latin typeface="Calibri" pitchFamily="34" charset="0"/>
              </a:rPr>
              <a:t>6. Phagocytose et digestion partielle de l’agent infectieux</a:t>
            </a:r>
            <a:endParaRPr lang="fr-FR" sz="4000">
              <a:latin typeface="Calibri" pitchFamily="34" charset="0"/>
            </a:endParaRPr>
          </a:p>
        </p:txBody>
      </p:sp>
      <p:sp>
        <p:nvSpPr>
          <p:cNvPr id="2108" name="AutoShape 467"/>
          <p:cNvSpPr>
            <a:spLocks noChangeArrowheads="1"/>
          </p:cNvSpPr>
          <p:nvPr/>
        </p:nvSpPr>
        <p:spPr bwMode="auto">
          <a:xfrm>
            <a:off x="4843463" y="2928938"/>
            <a:ext cx="3713162" cy="3786187"/>
          </a:xfrm>
          <a:prstGeom prst="roundRect">
            <a:avLst>
              <a:gd name="adj" fmla="val 16667"/>
            </a:avLst>
          </a:prstGeom>
          <a:noFill/>
          <a:ln w="9525">
            <a:solidFill>
              <a:srgbClr val="000000"/>
            </a:solidFill>
            <a:round/>
            <a:headEnd/>
            <a:tailEnd/>
          </a:ln>
        </p:spPr>
        <p:txBody>
          <a:bodyPr/>
          <a:lstStyle/>
          <a:p>
            <a:endParaRPr lang="fr-FR">
              <a:latin typeface="Calibri" pitchFamily="34" charset="0"/>
            </a:endParaRPr>
          </a:p>
        </p:txBody>
      </p:sp>
      <p:sp>
        <p:nvSpPr>
          <p:cNvPr id="62528" name="Freeform 468"/>
          <p:cNvSpPr>
            <a:spLocks/>
          </p:cNvSpPr>
          <p:nvPr/>
        </p:nvSpPr>
        <p:spPr bwMode="auto">
          <a:xfrm>
            <a:off x="7421563" y="5170488"/>
            <a:ext cx="111125" cy="949325"/>
          </a:xfrm>
          <a:custGeom>
            <a:avLst/>
            <a:gdLst>
              <a:gd name="T0" fmla="*/ 0 w 206"/>
              <a:gd name="T1" fmla="*/ 0 h 1606"/>
              <a:gd name="T2" fmla="*/ 2147483647 w 206"/>
              <a:gd name="T3" fmla="*/ 2147483647 h 1606"/>
              <a:gd name="T4" fmla="*/ 2147483647 w 206"/>
              <a:gd name="T5" fmla="*/ 2147483647 h 1606"/>
              <a:gd name="T6" fmla="*/ 0 60000 65536"/>
              <a:gd name="T7" fmla="*/ 0 60000 65536"/>
              <a:gd name="T8" fmla="*/ 0 60000 65536"/>
              <a:gd name="T9" fmla="*/ 0 w 206"/>
              <a:gd name="T10" fmla="*/ 0 h 1606"/>
              <a:gd name="T11" fmla="*/ 206 w 206"/>
              <a:gd name="T12" fmla="*/ 1606 h 1606"/>
            </a:gdLst>
            <a:ahLst/>
            <a:cxnLst>
              <a:cxn ang="T6">
                <a:pos x="T0" y="T1"/>
              </a:cxn>
              <a:cxn ang="T7">
                <a:pos x="T2" y="T3"/>
              </a:cxn>
              <a:cxn ang="T8">
                <a:pos x="T4" y="T5"/>
              </a:cxn>
            </a:cxnLst>
            <a:rect l="T9" t="T10" r="T11" b="T12"/>
            <a:pathLst>
              <a:path w="206" h="1606">
                <a:moveTo>
                  <a:pt x="0" y="0"/>
                </a:moveTo>
                <a:cubicBezTo>
                  <a:pt x="79" y="189"/>
                  <a:pt x="158" y="379"/>
                  <a:pt x="182" y="647"/>
                </a:cubicBezTo>
                <a:cubicBezTo>
                  <a:pt x="206" y="915"/>
                  <a:pt x="176" y="1260"/>
                  <a:pt x="146" y="1606"/>
                </a:cubicBezTo>
              </a:path>
            </a:pathLst>
          </a:custGeom>
          <a:noFill/>
          <a:ln w="38100">
            <a:solidFill>
              <a:srgbClr val="FF0000"/>
            </a:solidFill>
            <a:round/>
            <a:headEnd/>
            <a:tailEnd type="triangle" w="med" len="med"/>
          </a:ln>
        </p:spPr>
        <p:txBody>
          <a:bodyPr/>
          <a:lstStyle/>
          <a:p>
            <a:endParaRPr lang="fr-FR">
              <a:latin typeface="Calibri" pitchFamily="34" charset="0"/>
            </a:endParaRPr>
          </a:p>
        </p:txBody>
      </p:sp>
      <p:sp>
        <p:nvSpPr>
          <p:cNvPr id="62529" name="AutoShape 469"/>
          <p:cNvSpPr>
            <a:spLocks noChangeArrowheads="1"/>
          </p:cNvSpPr>
          <p:nvPr/>
        </p:nvSpPr>
        <p:spPr bwMode="auto">
          <a:xfrm>
            <a:off x="6072188" y="5429250"/>
            <a:ext cx="2000250" cy="477838"/>
          </a:xfrm>
          <a:prstGeom prst="roundRect">
            <a:avLst>
              <a:gd name="adj" fmla="val 16667"/>
            </a:avLst>
          </a:prstGeom>
          <a:solidFill>
            <a:srgbClr val="F2DBDB"/>
          </a:solidFill>
          <a:ln w="9525">
            <a:solidFill>
              <a:srgbClr val="FF0000"/>
            </a:solidFill>
            <a:round/>
            <a:headEnd/>
            <a:tailEnd/>
          </a:ln>
        </p:spPr>
        <p:txBody>
          <a:bodyPr/>
          <a:lstStyle/>
          <a:p>
            <a:pPr algn="ctr">
              <a:spcAft>
                <a:spcPts val="1000"/>
              </a:spcAft>
            </a:pPr>
            <a:r>
              <a:rPr lang="fr-FR" sz="1200" b="1">
                <a:latin typeface="Calibri" pitchFamily="34" charset="0"/>
              </a:rPr>
              <a:t>Migration vers les ganglions lymphatiques</a:t>
            </a:r>
          </a:p>
          <a:p>
            <a:endParaRPr lang="fr-FR">
              <a:latin typeface="Calibri" pitchFamily="34" charset="0"/>
            </a:endParaRPr>
          </a:p>
        </p:txBody>
      </p:sp>
      <p:sp>
        <p:nvSpPr>
          <p:cNvPr id="62530" name="AutoShape 470"/>
          <p:cNvSpPr>
            <a:spLocks noChangeArrowheads="1"/>
          </p:cNvSpPr>
          <p:nvPr/>
        </p:nvSpPr>
        <p:spPr bwMode="auto">
          <a:xfrm>
            <a:off x="5627688" y="214313"/>
            <a:ext cx="2776537" cy="642937"/>
          </a:xfrm>
          <a:prstGeom prst="roundRect">
            <a:avLst>
              <a:gd name="adj" fmla="val 16667"/>
            </a:avLst>
          </a:prstGeom>
          <a:noFill/>
          <a:ln w="9525">
            <a:solidFill>
              <a:srgbClr val="000000"/>
            </a:solidFill>
            <a:round/>
            <a:headEnd/>
            <a:tailEnd/>
          </a:ln>
        </p:spPr>
        <p:txBody>
          <a:bodyPr/>
          <a:lstStyle/>
          <a:p>
            <a:pPr algn="ctr">
              <a:spcAft>
                <a:spcPts val="1000"/>
              </a:spcAft>
            </a:pPr>
            <a:r>
              <a:rPr lang="fr-FR" sz="1600" b="1">
                <a:latin typeface="Calibri" pitchFamily="34" charset="0"/>
              </a:rPr>
              <a:t>Les étapes de la réaction inflammatoire aigüe</a:t>
            </a:r>
            <a:endParaRPr lang="fr-FR" sz="2400">
              <a:latin typeface="Calibri" pitchFamily="34" charset="0"/>
            </a:endParaRPr>
          </a:p>
        </p:txBody>
      </p:sp>
      <p:sp>
        <p:nvSpPr>
          <p:cNvPr id="62531" name="AutoShape 471"/>
          <p:cNvSpPr>
            <a:spLocks noChangeArrowheads="1"/>
          </p:cNvSpPr>
          <p:nvPr/>
        </p:nvSpPr>
        <p:spPr bwMode="auto">
          <a:xfrm>
            <a:off x="7839075" y="4775200"/>
            <a:ext cx="1019175" cy="654050"/>
          </a:xfrm>
          <a:prstGeom prst="wedgeRoundRectCallout">
            <a:avLst>
              <a:gd name="adj1" fmla="val -74218"/>
              <a:gd name="adj2" fmla="val -6338"/>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Cellule dendritique = CPA</a:t>
            </a:r>
            <a:endParaRPr lang="fr-FR" sz="3200" b="1">
              <a:latin typeface="Calibri" pitchFamily="34" charset="0"/>
            </a:endParaRPr>
          </a:p>
        </p:txBody>
      </p:sp>
      <p:grpSp>
        <p:nvGrpSpPr>
          <p:cNvPr id="18" name="Group 473"/>
          <p:cNvGrpSpPr>
            <a:grpSpLocks/>
          </p:cNvGrpSpPr>
          <p:nvPr/>
        </p:nvGrpSpPr>
        <p:grpSpPr bwMode="auto">
          <a:xfrm>
            <a:off x="6311900" y="1633538"/>
            <a:ext cx="863600" cy="887412"/>
            <a:chOff x="11243" y="2295"/>
            <a:chExt cx="3083" cy="2811"/>
          </a:xfrm>
        </p:grpSpPr>
        <p:grpSp>
          <p:nvGrpSpPr>
            <p:cNvPr id="19" name="Group 474"/>
            <p:cNvGrpSpPr>
              <a:grpSpLocks/>
            </p:cNvGrpSpPr>
            <p:nvPr/>
          </p:nvGrpSpPr>
          <p:grpSpPr bwMode="auto">
            <a:xfrm>
              <a:off x="13382" y="2698"/>
              <a:ext cx="944" cy="652"/>
              <a:chOff x="4023" y="2116"/>
              <a:chExt cx="944" cy="652"/>
            </a:xfrm>
          </p:grpSpPr>
          <p:sp>
            <p:nvSpPr>
              <p:cNvPr id="2215" name="Freeform 475"/>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216" name="AutoShape 476"/>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17" name="AutoShape 477"/>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18" name="AutoShape 478"/>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219" name="AutoShape 479"/>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20" name="AutoShape 480"/>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0" name="Group 481"/>
            <p:cNvGrpSpPr>
              <a:grpSpLocks/>
            </p:cNvGrpSpPr>
            <p:nvPr/>
          </p:nvGrpSpPr>
          <p:grpSpPr bwMode="auto">
            <a:xfrm>
              <a:off x="11243" y="3892"/>
              <a:ext cx="944" cy="652"/>
              <a:chOff x="4023" y="2116"/>
              <a:chExt cx="944" cy="652"/>
            </a:xfrm>
          </p:grpSpPr>
          <p:sp>
            <p:nvSpPr>
              <p:cNvPr id="2209" name="Freeform 482"/>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210" name="AutoShape 483"/>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11" name="AutoShape 484"/>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12" name="AutoShape 485"/>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213" name="AutoShape 486"/>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14" name="AutoShape 487"/>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1" name="Group 488"/>
            <p:cNvGrpSpPr>
              <a:grpSpLocks/>
            </p:cNvGrpSpPr>
            <p:nvPr/>
          </p:nvGrpSpPr>
          <p:grpSpPr bwMode="auto">
            <a:xfrm>
              <a:off x="11589" y="2295"/>
              <a:ext cx="944" cy="652"/>
              <a:chOff x="4023" y="2116"/>
              <a:chExt cx="944" cy="652"/>
            </a:xfrm>
          </p:grpSpPr>
          <p:sp>
            <p:nvSpPr>
              <p:cNvPr id="2203" name="Freeform 489"/>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204" name="AutoShape 490"/>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05" name="AutoShape 491"/>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06" name="AutoShape 492"/>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207" name="AutoShape 493"/>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08" name="AutoShape 494"/>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2" name="Group 495"/>
            <p:cNvGrpSpPr>
              <a:grpSpLocks/>
            </p:cNvGrpSpPr>
            <p:nvPr/>
          </p:nvGrpSpPr>
          <p:grpSpPr bwMode="auto">
            <a:xfrm>
              <a:off x="11841" y="4359"/>
              <a:ext cx="944" cy="652"/>
              <a:chOff x="4023" y="2116"/>
              <a:chExt cx="944" cy="652"/>
            </a:xfrm>
          </p:grpSpPr>
          <p:sp>
            <p:nvSpPr>
              <p:cNvPr id="2197" name="Freeform 496"/>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98" name="AutoShape 497"/>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99" name="AutoShape 498"/>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00" name="AutoShape 499"/>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201" name="AutoShape 500"/>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202" name="AutoShape 501"/>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3" name="Group 502"/>
            <p:cNvGrpSpPr>
              <a:grpSpLocks/>
            </p:cNvGrpSpPr>
            <p:nvPr/>
          </p:nvGrpSpPr>
          <p:grpSpPr bwMode="auto">
            <a:xfrm>
              <a:off x="11951" y="3242"/>
              <a:ext cx="944" cy="652"/>
              <a:chOff x="4023" y="2116"/>
              <a:chExt cx="944" cy="652"/>
            </a:xfrm>
          </p:grpSpPr>
          <p:sp>
            <p:nvSpPr>
              <p:cNvPr id="2191" name="Freeform 503"/>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92" name="AutoShape 504"/>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93" name="AutoShape 505"/>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94" name="AutoShape 506"/>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95" name="AutoShape 507"/>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96" name="AutoShape 508"/>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4" name="Group 509"/>
            <p:cNvGrpSpPr>
              <a:grpSpLocks/>
            </p:cNvGrpSpPr>
            <p:nvPr/>
          </p:nvGrpSpPr>
          <p:grpSpPr bwMode="auto">
            <a:xfrm>
              <a:off x="12585" y="4454"/>
              <a:ext cx="944" cy="652"/>
              <a:chOff x="4023" y="2116"/>
              <a:chExt cx="944" cy="652"/>
            </a:xfrm>
          </p:grpSpPr>
          <p:sp>
            <p:nvSpPr>
              <p:cNvPr id="2185" name="Freeform 510"/>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86" name="AutoShape 511"/>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87" name="AutoShape 512"/>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88" name="AutoShape 513"/>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89" name="AutoShape 514"/>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90" name="AutoShape 515"/>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5" name="Group 516"/>
            <p:cNvGrpSpPr>
              <a:grpSpLocks/>
            </p:cNvGrpSpPr>
            <p:nvPr/>
          </p:nvGrpSpPr>
          <p:grpSpPr bwMode="auto">
            <a:xfrm>
              <a:off x="12438" y="3694"/>
              <a:ext cx="944" cy="652"/>
              <a:chOff x="4023" y="2116"/>
              <a:chExt cx="944" cy="652"/>
            </a:xfrm>
          </p:grpSpPr>
          <p:sp>
            <p:nvSpPr>
              <p:cNvPr id="2179" name="Freeform 517"/>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80" name="AutoShape 518"/>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81" name="AutoShape 519"/>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82" name="AutoShape 520"/>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83" name="AutoShape 521"/>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84" name="AutoShape 522"/>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grpSp>
        <p:nvGrpSpPr>
          <p:cNvPr id="26" name="Group 524"/>
          <p:cNvGrpSpPr>
            <a:grpSpLocks/>
          </p:cNvGrpSpPr>
          <p:nvPr/>
        </p:nvGrpSpPr>
        <p:grpSpPr bwMode="auto">
          <a:xfrm>
            <a:off x="6915150" y="2500313"/>
            <a:ext cx="265113" cy="204787"/>
            <a:chOff x="4023" y="2116"/>
            <a:chExt cx="944" cy="652"/>
          </a:xfrm>
        </p:grpSpPr>
        <p:sp>
          <p:nvSpPr>
            <p:cNvPr id="2166" name="Freeform 525"/>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67" name="AutoShape 526"/>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68" name="AutoShape 527"/>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69" name="AutoShape 528"/>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70" name="AutoShape 529"/>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71" name="AutoShape 530"/>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7" name="Group 531"/>
          <p:cNvGrpSpPr>
            <a:grpSpLocks/>
          </p:cNvGrpSpPr>
          <p:nvPr/>
        </p:nvGrpSpPr>
        <p:grpSpPr bwMode="auto">
          <a:xfrm>
            <a:off x="6915150" y="2146300"/>
            <a:ext cx="265113" cy="206375"/>
            <a:chOff x="4023" y="2116"/>
            <a:chExt cx="944" cy="652"/>
          </a:xfrm>
        </p:grpSpPr>
        <p:sp>
          <p:nvSpPr>
            <p:cNvPr id="2160" name="Freeform 532"/>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61" name="AutoShape 533"/>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62" name="AutoShape 534"/>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63" name="AutoShape 535"/>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64" name="AutoShape 536"/>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65" name="AutoShape 537"/>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8" name="Group 538"/>
          <p:cNvGrpSpPr>
            <a:grpSpLocks/>
          </p:cNvGrpSpPr>
          <p:nvPr/>
        </p:nvGrpSpPr>
        <p:grpSpPr bwMode="auto">
          <a:xfrm>
            <a:off x="6843713" y="1500188"/>
            <a:ext cx="265112" cy="204787"/>
            <a:chOff x="4023" y="2116"/>
            <a:chExt cx="944" cy="652"/>
          </a:xfrm>
        </p:grpSpPr>
        <p:sp>
          <p:nvSpPr>
            <p:cNvPr id="2154" name="Freeform 539"/>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55" name="AutoShape 540"/>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56" name="AutoShape 541"/>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57" name="AutoShape 542"/>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58" name="AutoShape 543"/>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59" name="AutoShape 544"/>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9" name="Group 545"/>
          <p:cNvGrpSpPr>
            <a:grpSpLocks/>
          </p:cNvGrpSpPr>
          <p:nvPr/>
        </p:nvGrpSpPr>
        <p:grpSpPr bwMode="auto">
          <a:xfrm>
            <a:off x="7083425" y="2293938"/>
            <a:ext cx="263525" cy="204787"/>
            <a:chOff x="4023" y="2116"/>
            <a:chExt cx="944" cy="652"/>
          </a:xfrm>
        </p:grpSpPr>
        <p:sp>
          <p:nvSpPr>
            <p:cNvPr id="2148" name="Freeform 546"/>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49" name="AutoShape 547"/>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50" name="AutoShape 548"/>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51" name="AutoShape 549"/>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52" name="AutoShape 550"/>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53" name="AutoShape 551"/>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30" name="Group 552"/>
          <p:cNvGrpSpPr>
            <a:grpSpLocks/>
          </p:cNvGrpSpPr>
          <p:nvPr/>
        </p:nvGrpSpPr>
        <p:grpSpPr bwMode="auto">
          <a:xfrm>
            <a:off x="7113588" y="1941513"/>
            <a:ext cx="265112" cy="206375"/>
            <a:chOff x="4023" y="2116"/>
            <a:chExt cx="944" cy="652"/>
          </a:xfrm>
        </p:grpSpPr>
        <p:sp>
          <p:nvSpPr>
            <p:cNvPr id="2142" name="Freeform 553"/>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43" name="AutoShape 554"/>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44" name="AutoShape 555"/>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45" name="AutoShape 556"/>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46" name="AutoShape 557"/>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47" name="AutoShape 558"/>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31" name="Group 559"/>
          <p:cNvGrpSpPr>
            <a:grpSpLocks/>
          </p:cNvGrpSpPr>
          <p:nvPr/>
        </p:nvGrpSpPr>
        <p:grpSpPr bwMode="auto">
          <a:xfrm>
            <a:off x="6629400" y="1714500"/>
            <a:ext cx="265113" cy="204788"/>
            <a:chOff x="4023" y="2116"/>
            <a:chExt cx="944" cy="652"/>
          </a:xfrm>
        </p:grpSpPr>
        <p:sp>
          <p:nvSpPr>
            <p:cNvPr id="2136" name="Freeform 560"/>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37" name="AutoShape 561"/>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38" name="AutoShape 562"/>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39" name="AutoShape 563"/>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40" name="AutoShape 564"/>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41" name="AutoShape 565"/>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grpSp>
        <p:nvGrpSpPr>
          <p:cNvPr id="2257" name="Group 566"/>
          <p:cNvGrpSpPr>
            <a:grpSpLocks/>
          </p:cNvGrpSpPr>
          <p:nvPr/>
        </p:nvGrpSpPr>
        <p:grpSpPr bwMode="auto">
          <a:xfrm>
            <a:off x="6486525" y="2428875"/>
            <a:ext cx="265113" cy="204788"/>
            <a:chOff x="4023" y="2116"/>
            <a:chExt cx="944" cy="652"/>
          </a:xfrm>
        </p:grpSpPr>
        <p:sp>
          <p:nvSpPr>
            <p:cNvPr id="2130" name="Freeform 567"/>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31" name="AutoShape 568"/>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32" name="AutoShape 569"/>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33" name="AutoShape 570"/>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34" name="AutoShape 571"/>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35" name="AutoShape 572"/>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sp>
        <p:nvSpPr>
          <p:cNvPr id="62540" name="AutoShape 573"/>
          <p:cNvSpPr>
            <a:spLocks noChangeArrowheads="1"/>
          </p:cNvSpPr>
          <p:nvPr/>
        </p:nvSpPr>
        <p:spPr bwMode="auto">
          <a:xfrm>
            <a:off x="3700463" y="1000125"/>
            <a:ext cx="930275" cy="444500"/>
          </a:xfrm>
          <a:prstGeom prst="wedgeRoundRectCallout">
            <a:avLst>
              <a:gd name="adj1" fmla="val 72602"/>
              <a:gd name="adj2" fmla="val 61866"/>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Récepteur PRR</a:t>
            </a:r>
            <a:endParaRPr lang="fr-FR" sz="1200" b="1">
              <a:latin typeface="Times New Roman" pitchFamily="18" charset="0"/>
            </a:endParaRPr>
          </a:p>
          <a:p>
            <a:endParaRPr lang="fr-FR">
              <a:latin typeface="Calibri" pitchFamily="34" charset="0"/>
            </a:endParaRPr>
          </a:p>
        </p:txBody>
      </p:sp>
      <p:grpSp>
        <p:nvGrpSpPr>
          <p:cNvPr id="2258" name="Group 574"/>
          <p:cNvGrpSpPr>
            <a:grpSpLocks/>
          </p:cNvGrpSpPr>
          <p:nvPr/>
        </p:nvGrpSpPr>
        <p:grpSpPr bwMode="auto">
          <a:xfrm>
            <a:off x="2357438" y="5424488"/>
            <a:ext cx="328612" cy="290512"/>
            <a:chOff x="4023" y="2116"/>
            <a:chExt cx="944" cy="652"/>
          </a:xfrm>
        </p:grpSpPr>
        <p:sp>
          <p:nvSpPr>
            <p:cNvPr id="2124" name="Freeform 575"/>
            <p:cNvSpPr>
              <a:spLocks/>
            </p:cNvSpPr>
            <p:nvPr/>
          </p:nvSpPr>
          <p:spPr bwMode="auto">
            <a:xfrm>
              <a:off x="4077" y="2221"/>
              <a:ext cx="890" cy="469"/>
            </a:xfrm>
            <a:custGeom>
              <a:avLst/>
              <a:gdLst>
                <a:gd name="T0" fmla="*/ 1072 w 637"/>
                <a:gd name="T1" fmla="*/ 1340 h 391"/>
                <a:gd name="T2" fmla="*/ 3943 w 637"/>
                <a:gd name="T3" fmla="*/ 1930 h 391"/>
                <a:gd name="T4" fmla="*/ 11851 w 637"/>
                <a:gd name="T5" fmla="*/ 847 h 391"/>
                <a:gd name="T6" fmla="*/ 10357 w 637"/>
                <a:gd name="T7" fmla="*/ 85 h 391"/>
                <a:gd name="T8" fmla="*/ 1072 w 637"/>
                <a:gd name="T9" fmla="*/ 1340 h 391"/>
                <a:gd name="T10" fmla="*/ 0 60000 65536"/>
                <a:gd name="T11" fmla="*/ 0 60000 65536"/>
                <a:gd name="T12" fmla="*/ 0 60000 65536"/>
                <a:gd name="T13" fmla="*/ 0 60000 65536"/>
                <a:gd name="T14" fmla="*/ 0 60000 65536"/>
                <a:gd name="T15" fmla="*/ 0 w 637"/>
                <a:gd name="T16" fmla="*/ 0 h 391"/>
                <a:gd name="T17" fmla="*/ 637 w 637"/>
                <a:gd name="T18" fmla="*/ 391 h 391"/>
              </a:gdLst>
              <a:ahLst/>
              <a:cxnLst>
                <a:cxn ang="T10">
                  <a:pos x="T0" y="T1"/>
                </a:cxn>
                <a:cxn ang="T11">
                  <a:pos x="T2" y="T3"/>
                </a:cxn>
                <a:cxn ang="T12">
                  <a:pos x="T4" y="T5"/>
                </a:cxn>
                <a:cxn ang="T13">
                  <a:pos x="T6" y="T7"/>
                </a:cxn>
                <a:cxn ang="T14">
                  <a:pos x="T8" y="T9"/>
                </a:cxn>
              </a:cxnLst>
              <a:rect l="T15" t="T16" r="T17" b="T18"/>
              <a:pathLst>
                <a:path w="637" h="391">
                  <a:moveTo>
                    <a:pt x="53" y="260"/>
                  </a:moveTo>
                  <a:cubicBezTo>
                    <a:pt x="0" y="320"/>
                    <a:pt x="106" y="391"/>
                    <a:pt x="194" y="375"/>
                  </a:cubicBezTo>
                  <a:cubicBezTo>
                    <a:pt x="274" y="350"/>
                    <a:pt x="531" y="225"/>
                    <a:pt x="584" y="165"/>
                  </a:cubicBezTo>
                  <a:cubicBezTo>
                    <a:pt x="637" y="105"/>
                    <a:pt x="598" y="0"/>
                    <a:pt x="510" y="16"/>
                  </a:cubicBezTo>
                  <a:cubicBezTo>
                    <a:pt x="422" y="32"/>
                    <a:pt x="106" y="200"/>
                    <a:pt x="53" y="260"/>
                  </a:cubicBezTo>
                  <a:close/>
                </a:path>
              </a:pathLst>
            </a:custGeom>
            <a:solidFill>
              <a:srgbClr val="D8D8D8"/>
            </a:solidFill>
            <a:ln w="9525">
              <a:solidFill>
                <a:srgbClr val="7F7F7F"/>
              </a:solidFill>
              <a:round/>
              <a:headEnd/>
              <a:tailEnd/>
            </a:ln>
          </p:spPr>
          <p:txBody>
            <a:bodyPr/>
            <a:lstStyle/>
            <a:p>
              <a:endParaRPr lang="fr-FR">
                <a:latin typeface="Calibri" pitchFamily="34" charset="0"/>
              </a:endParaRPr>
            </a:p>
          </p:txBody>
        </p:sp>
        <p:sp>
          <p:nvSpPr>
            <p:cNvPr id="2125" name="AutoShape 576"/>
            <p:cNvSpPr>
              <a:spLocks noChangeArrowheads="1"/>
            </p:cNvSpPr>
            <p:nvPr/>
          </p:nvSpPr>
          <p:spPr bwMode="auto">
            <a:xfrm rot="-1851296">
              <a:off x="4170" y="2280"/>
              <a:ext cx="199"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26" name="AutoShape 577"/>
            <p:cNvSpPr>
              <a:spLocks noChangeArrowheads="1"/>
            </p:cNvSpPr>
            <p:nvPr/>
          </p:nvSpPr>
          <p:spPr bwMode="auto">
            <a:xfrm rot="9188091">
              <a:off x="4480" y="2598"/>
              <a:ext cx="199"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27" name="AutoShape 578"/>
            <p:cNvSpPr>
              <a:spLocks noChangeArrowheads="1"/>
            </p:cNvSpPr>
            <p:nvPr/>
          </p:nvSpPr>
          <p:spPr bwMode="auto">
            <a:xfrm rot="-1660396">
              <a:off x="4521" y="2116"/>
              <a:ext cx="200" cy="172"/>
            </a:xfrm>
            <a:prstGeom prst="triangle">
              <a:avLst>
                <a:gd name="adj" fmla="val 60435"/>
              </a:avLst>
            </a:prstGeom>
            <a:solidFill>
              <a:srgbClr val="943634"/>
            </a:solidFill>
            <a:ln w="9525">
              <a:noFill/>
              <a:miter lim="800000"/>
              <a:headEnd/>
              <a:tailEnd/>
            </a:ln>
          </p:spPr>
          <p:txBody>
            <a:bodyPr/>
            <a:lstStyle/>
            <a:p>
              <a:endParaRPr lang="fr-FR">
                <a:latin typeface="Calibri" pitchFamily="34" charset="0"/>
              </a:endParaRPr>
            </a:p>
          </p:txBody>
        </p:sp>
        <p:sp>
          <p:nvSpPr>
            <p:cNvPr id="2128" name="AutoShape 579"/>
            <p:cNvSpPr>
              <a:spLocks noChangeArrowheads="1"/>
            </p:cNvSpPr>
            <p:nvPr/>
          </p:nvSpPr>
          <p:spPr bwMode="auto">
            <a:xfrm rot="8252535">
              <a:off x="4767" y="2452"/>
              <a:ext cx="200" cy="172"/>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sp>
          <p:nvSpPr>
            <p:cNvPr id="2129" name="AutoShape 580"/>
            <p:cNvSpPr>
              <a:spLocks noChangeArrowheads="1"/>
            </p:cNvSpPr>
            <p:nvPr/>
          </p:nvSpPr>
          <p:spPr bwMode="auto">
            <a:xfrm rot="-8113030">
              <a:off x="4023" y="2598"/>
              <a:ext cx="200" cy="170"/>
            </a:xfrm>
            <a:prstGeom prst="triangle">
              <a:avLst>
                <a:gd name="adj" fmla="val 50000"/>
              </a:avLst>
            </a:prstGeom>
            <a:solidFill>
              <a:srgbClr val="943634"/>
            </a:solidFill>
            <a:ln w="9525">
              <a:noFill/>
              <a:miter lim="800000"/>
              <a:headEnd/>
              <a:tailEnd/>
            </a:ln>
          </p:spPr>
          <p:txBody>
            <a:bodyPr/>
            <a:lstStyle/>
            <a:p>
              <a:endParaRPr lang="fr-FR">
                <a:latin typeface="Calibri" pitchFamily="34" charset="0"/>
              </a:endParaRPr>
            </a:p>
          </p:txBody>
        </p:sp>
      </p:grpSp>
      <p:sp>
        <p:nvSpPr>
          <p:cNvPr id="75210" name="AutoShape 458"/>
          <p:cNvSpPr>
            <a:spLocks noChangeArrowheads="1"/>
          </p:cNvSpPr>
          <p:nvPr/>
        </p:nvSpPr>
        <p:spPr bwMode="auto">
          <a:xfrm>
            <a:off x="5572125" y="4468813"/>
            <a:ext cx="977900" cy="460375"/>
          </a:xfrm>
          <a:prstGeom prst="wedgeRoundRectCallout">
            <a:avLst>
              <a:gd name="adj1" fmla="val 87153"/>
              <a:gd name="adj2" fmla="val -47681"/>
              <a:gd name="adj3" fmla="val 16667"/>
            </a:avLst>
          </a:prstGeom>
          <a:solidFill>
            <a:srgbClr val="FFFFFF"/>
          </a:solidFill>
          <a:ln w="9525">
            <a:solidFill>
              <a:srgbClr val="000000"/>
            </a:solidFill>
            <a:miter lim="800000"/>
            <a:headEnd/>
            <a:tailEnd/>
          </a:ln>
        </p:spPr>
        <p:txBody>
          <a:bodyPr/>
          <a:lstStyle/>
          <a:p>
            <a:pPr algn="ctr">
              <a:spcAft>
                <a:spcPts val="1000"/>
              </a:spcAft>
            </a:pPr>
            <a:r>
              <a:rPr lang="fr-FR" sz="1200" b="1">
                <a:latin typeface="Calibri" pitchFamily="34" charset="0"/>
              </a:rPr>
              <a:t>Molécule du CMH</a:t>
            </a:r>
            <a:endParaRPr lang="fr-FR" sz="3600" b="1">
              <a:latin typeface="Calibri" pitchFamily="34" charset="0"/>
            </a:endParaRPr>
          </a:p>
        </p:txBody>
      </p:sp>
      <p:sp>
        <p:nvSpPr>
          <p:cNvPr id="2259" name="Text Box 211"/>
          <p:cNvSpPr txBox="1">
            <a:spLocks noChangeArrowheads="1"/>
          </p:cNvSpPr>
          <p:nvPr/>
        </p:nvSpPr>
        <p:spPr bwMode="auto">
          <a:xfrm>
            <a:off x="0" y="6643688"/>
            <a:ext cx="914400" cy="214312"/>
          </a:xfrm>
          <a:prstGeom prst="rect">
            <a:avLst/>
          </a:prstGeom>
          <a:noFill/>
          <a:ln w="9525">
            <a:noFill/>
            <a:miter lim="800000"/>
            <a:headEnd/>
            <a:tailEnd/>
          </a:ln>
          <a:effectLst/>
        </p:spPr>
        <p:txBody>
          <a:bodyPr wrap="none">
            <a:spAutoFit/>
          </a:bodyPr>
          <a:lstStyle/>
          <a:p>
            <a:r>
              <a:rPr lang="fr-FR" sz="800"/>
              <a:t>Fabrice Morales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476">
                                            <p:txEl>
                                              <p:pRg st="0" end="0"/>
                                            </p:txEl>
                                          </p:spTgt>
                                        </p:tgtEl>
                                        <p:attrNameLst>
                                          <p:attrName>style.visibility</p:attrName>
                                        </p:attrNameLst>
                                      </p:cBhvr>
                                      <p:to>
                                        <p:strVal val="visible"/>
                                      </p:to>
                                    </p:set>
                                    <p:animEffect transition="in" filter="checkerboard(across)">
                                      <p:cBhvr>
                                        <p:cTn id="7" dur="500"/>
                                        <p:tgtEl>
                                          <p:spTgt spid="624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74"/>
                                        </p:tgtEl>
                                        <p:attrNameLst>
                                          <p:attrName>style.visibility</p:attrName>
                                        </p:attrNameLst>
                                      </p:cBhvr>
                                      <p:to>
                                        <p:strVal val="visible"/>
                                      </p:to>
                                    </p:set>
                                    <p:animEffect transition="in" filter="checkerboard(across)">
                                      <p:cBhvr>
                                        <p:cTn id="12" dur="500"/>
                                        <p:tgtEl>
                                          <p:spTgt spid="6247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5136">
                                            <p:txEl>
                                              <p:pRg st="0" end="0"/>
                                            </p:txEl>
                                          </p:spTgt>
                                        </p:tgtEl>
                                        <p:attrNameLst>
                                          <p:attrName>style.visibility</p:attrName>
                                        </p:attrNameLst>
                                      </p:cBhvr>
                                      <p:to>
                                        <p:strVal val="visible"/>
                                      </p:to>
                                    </p:set>
                                    <p:animEffect transition="in" filter="checkerboard(across)">
                                      <p:cBhvr>
                                        <p:cTn id="17" dur="500"/>
                                        <p:tgtEl>
                                          <p:spTgt spid="751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477"/>
                                        </p:tgtEl>
                                        <p:attrNameLst>
                                          <p:attrName>style.visibility</p:attrName>
                                        </p:attrNameLst>
                                      </p:cBhvr>
                                      <p:to>
                                        <p:strVal val="visible"/>
                                      </p:to>
                                    </p:set>
                                    <p:animEffect transition="in" filter="checkerboard(across)">
                                      <p:cBhvr>
                                        <p:cTn id="22" dur="500"/>
                                        <p:tgtEl>
                                          <p:spTgt spid="6247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5140"/>
                                        </p:tgtEl>
                                        <p:attrNameLst>
                                          <p:attrName>style.visibility</p:attrName>
                                        </p:attrNameLst>
                                      </p:cBhvr>
                                      <p:to>
                                        <p:strVal val="visible"/>
                                      </p:to>
                                    </p:set>
                                    <p:animEffect transition="in" filter="checkerboard(across)">
                                      <p:cBhvr>
                                        <p:cTn id="27" dur="500"/>
                                        <p:tgtEl>
                                          <p:spTgt spid="7514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2480">
                                            <p:txEl>
                                              <p:pRg st="0" end="0"/>
                                            </p:txEl>
                                          </p:spTgt>
                                        </p:tgtEl>
                                        <p:attrNameLst>
                                          <p:attrName>style.visibility</p:attrName>
                                        </p:attrNameLst>
                                      </p:cBhvr>
                                      <p:to>
                                        <p:strVal val="visible"/>
                                      </p:to>
                                    </p:set>
                                    <p:animEffect transition="in" filter="checkerboard(across)">
                                      <p:cBhvr>
                                        <p:cTn id="32" dur="500"/>
                                        <p:tgtEl>
                                          <p:spTgt spid="6248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2540"/>
                                        </p:tgtEl>
                                        <p:attrNameLst>
                                          <p:attrName>style.visibility</p:attrName>
                                        </p:attrNameLst>
                                      </p:cBhvr>
                                      <p:to>
                                        <p:strVal val="visible"/>
                                      </p:to>
                                    </p:set>
                                    <p:animEffect transition="in" filter="checkerboard(across)">
                                      <p:cBhvr>
                                        <p:cTn id="37" dur="500"/>
                                        <p:tgtEl>
                                          <p:spTgt spid="6254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2501"/>
                                        </p:tgtEl>
                                        <p:attrNameLst>
                                          <p:attrName>style.visibility</p:attrName>
                                        </p:attrNameLst>
                                      </p:cBhvr>
                                      <p:to>
                                        <p:strVal val="visible"/>
                                      </p:to>
                                    </p:set>
                                    <p:animEffect transition="in" filter="checkerboard(across)">
                                      <p:cBhvr>
                                        <p:cTn id="47" dur="500"/>
                                        <p:tgtEl>
                                          <p:spTgt spid="6250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2507"/>
                                        </p:tgtEl>
                                        <p:attrNameLst>
                                          <p:attrName>style.visibility</p:attrName>
                                        </p:attrNameLst>
                                      </p:cBhvr>
                                      <p:to>
                                        <p:strVal val="visible"/>
                                      </p:to>
                                    </p:set>
                                    <p:animEffect transition="in" filter="checkerboard(across)">
                                      <p:cBhvr>
                                        <p:cTn id="52" dur="500"/>
                                        <p:tgtEl>
                                          <p:spTgt spid="6250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62508">
                                            <p:txEl>
                                              <p:pRg st="0" end="0"/>
                                            </p:txEl>
                                          </p:spTgt>
                                        </p:tgtEl>
                                        <p:attrNameLst>
                                          <p:attrName>style.visibility</p:attrName>
                                        </p:attrNameLst>
                                      </p:cBhvr>
                                      <p:to>
                                        <p:strVal val="visible"/>
                                      </p:to>
                                    </p:set>
                                    <p:animEffect transition="in" filter="checkerboard(across)">
                                      <p:cBhvr>
                                        <p:cTn id="57" dur="500"/>
                                        <p:tgtEl>
                                          <p:spTgt spid="6250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2502"/>
                                        </p:tgtEl>
                                        <p:attrNameLst>
                                          <p:attrName>style.visibility</p:attrName>
                                        </p:attrNameLst>
                                      </p:cBhvr>
                                      <p:to>
                                        <p:strVal val="visible"/>
                                      </p:to>
                                    </p:set>
                                    <p:animEffect transition="in" filter="checkerboard(across)">
                                      <p:cBhvr>
                                        <p:cTn id="62" dur="500"/>
                                        <p:tgtEl>
                                          <p:spTgt spid="62502"/>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75192"/>
                                        </p:tgtEl>
                                        <p:attrNameLst>
                                          <p:attrName>style.visibility</p:attrName>
                                        </p:attrNameLst>
                                      </p:cBhvr>
                                      <p:to>
                                        <p:strVal val="visible"/>
                                      </p:to>
                                    </p:set>
                                    <p:animEffect transition="in" filter="checkerboard(across)">
                                      <p:cBhvr>
                                        <p:cTn id="67" dur="500"/>
                                        <p:tgtEl>
                                          <p:spTgt spid="75192"/>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62495"/>
                                        </p:tgtEl>
                                        <p:attrNameLst>
                                          <p:attrName>style.visibility</p:attrName>
                                        </p:attrNameLst>
                                      </p:cBhvr>
                                      <p:to>
                                        <p:strVal val="visible"/>
                                      </p:to>
                                    </p:set>
                                    <p:animEffect transition="in" filter="checkerboard(across)">
                                      <p:cBhvr>
                                        <p:cTn id="72" dur="500"/>
                                        <p:tgtEl>
                                          <p:spTgt spid="62495"/>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62498"/>
                                        </p:tgtEl>
                                        <p:attrNameLst>
                                          <p:attrName>style.visibility</p:attrName>
                                        </p:attrNameLst>
                                      </p:cBhvr>
                                      <p:to>
                                        <p:strVal val="visible"/>
                                      </p:to>
                                    </p:set>
                                    <p:animEffect transition="in" filter="checkerboard(across)">
                                      <p:cBhvr>
                                        <p:cTn id="75" dur="500"/>
                                        <p:tgtEl>
                                          <p:spTgt spid="62498"/>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62499"/>
                                        </p:tgtEl>
                                        <p:attrNameLst>
                                          <p:attrName>style.visibility</p:attrName>
                                        </p:attrNameLst>
                                      </p:cBhvr>
                                      <p:to>
                                        <p:strVal val="visible"/>
                                      </p:to>
                                    </p:set>
                                    <p:animEffect transition="in" filter="checkerboard(across)">
                                      <p:cBhvr>
                                        <p:cTn id="80" dur="500"/>
                                        <p:tgtEl>
                                          <p:spTgt spid="62499"/>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62500"/>
                                        </p:tgtEl>
                                        <p:attrNameLst>
                                          <p:attrName>style.visibility</p:attrName>
                                        </p:attrNameLst>
                                      </p:cBhvr>
                                      <p:to>
                                        <p:strVal val="visible"/>
                                      </p:to>
                                    </p:set>
                                    <p:animEffect transition="in" filter="checkerboard(across)">
                                      <p:cBhvr>
                                        <p:cTn id="83" dur="500"/>
                                        <p:tgtEl>
                                          <p:spTgt spid="62500"/>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62510"/>
                                        </p:tgtEl>
                                        <p:attrNameLst>
                                          <p:attrName>style.visibility</p:attrName>
                                        </p:attrNameLst>
                                      </p:cBhvr>
                                      <p:to>
                                        <p:strVal val="visible"/>
                                      </p:to>
                                    </p:set>
                                    <p:animEffect transition="in" filter="checkerboard(across)">
                                      <p:cBhvr>
                                        <p:cTn id="88" dur="500"/>
                                        <p:tgtEl>
                                          <p:spTgt spid="62510"/>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62519"/>
                                        </p:tgtEl>
                                        <p:attrNameLst>
                                          <p:attrName>style.visibility</p:attrName>
                                        </p:attrNameLst>
                                      </p:cBhvr>
                                      <p:to>
                                        <p:strVal val="visible"/>
                                      </p:to>
                                    </p:set>
                                    <p:animEffect transition="in" filter="checkerboard(across)">
                                      <p:cBhvr>
                                        <p:cTn id="93" dur="500"/>
                                        <p:tgtEl>
                                          <p:spTgt spid="62519"/>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62509"/>
                                        </p:tgtEl>
                                        <p:attrNameLst>
                                          <p:attrName>style.visibility</p:attrName>
                                        </p:attrNameLst>
                                      </p:cBhvr>
                                      <p:to>
                                        <p:strVal val="visible"/>
                                      </p:to>
                                    </p:set>
                                    <p:animEffect transition="in" filter="checkerboard(across)">
                                      <p:cBhvr>
                                        <p:cTn id="98" dur="500"/>
                                        <p:tgtEl>
                                          <p:spTgt spid="62509"/>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checkerboard(across)">
                                      <p:cBhvr>
                                        <p:cTn id="103" dur="500"/>
                                        <p:tgtEl>
                                          <p:spTgt spid="15"/>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75218"/>
                                        </p:tgtEl>
                                        <p:attrNameLst>
                                          <p:attrName>style.visibility</p:attrName>
                                        </p:attrNameLst>
                                      </p:cBhvr>
                                      <p:to>
                                        <p:strVal val="visible"/>
                                      </p:to>
                                    </p:set>
                                    <p:animEffect transition="in" filter="checkerboard(across)">
                                      <p:cBhvr>
                                        <p:cTn id="108" dur="500"/>
                                        <p:tgtEl>
                                          <p:spTgt spid="75218"/>
                                        </p:tgtEl>
                                      </p:cBhvr>
                                    </p:animEffect>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62521"/>
                                        </p:tgtEl>
                                        <p:attrNameLst>
                                          <p:attrName>style.visibility</p:attrName>
                                        </p:attrNameLst>
                                      </p:cBhvr>
                                      <p:to>
                                        <p:strVal val="visible"/>
                                      </p:to>
                                    </p:set>
                                    <p:animEffect transition="in" filter="checkerboard(across)">
                                      <p:cBhvr>
                                        <p:cTn id="113" dur="500"/>
                                        <p:tgtEl>
                                          <p:spTgt spid="62521"/>
                                        </p:tgtEl>
                                      </p:cBhvr>
                                    </p:animEffect>
                                  </p:childTnLst>
                                </p:cTn>
                              </p:par>
                            </p:childTnLst>
                          </p:cTn>
                        </p:par>
                      </p:childTnLst>
                    </p:cTn>
                  </p:par>
                  <p:par>
                    <p:cTn id="114" fill="hold">
                      <p:stCondLst>
                        <p:cond delay="indefinite"/>
                      </p:stCondLst>
                      <p:childTnLst>
                        <p:par>
                          <p:cTn id="115" fill="hold">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75210"/>
                                        </p:tgtEl>
                                        <p:attrNameLst>
                                          <p:attrName>style.visibility</p:attrName>
                                        </p:attrNameLst>
                                      </p:cBhvr>
                                      <p:to>
                                        <p:strVal val="visible"/>
                                      </p:to>
                                    </p:set>
                                    <p:animEffect transition="in" filter="checkerboard(across)">
                                      <p:cBhvr>
                                        <p:cTn id="118" dur="500"/>
                                        <p:tgtEl>
                                          <p:spTgt spid="75210"/>
                                        </p:tgtEl>
                                      </p:cBhvr>
                                    </p:animEffect>
                                  </p:childTnLst>
                                </p:cTn>
                              </p:par>
                            </p:childTnLst>
                          </p:cTn>
                        </p:par>
                      </p:childTnLst>
                    </p:cTn>
                  </p:par>
                  <p:par>
                    <p:cTn id="119" fill="hold">
                      <p:stCondLst>
                        <p:cond delay="indefinite"/>
                      </p:stCondLst>
                      <p:childTnLst>
                        <p:par>
                          <p:cTn id="120" fill="hold">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62531"/>
                                        </p:tgtEl>
                                        <p:attrNameLst>
                                          <p:attrName>style.visibility</p:attrName>
                                        </p:attrNameLst>
                                      </p:cBhvr>
                                      <p:to>
                                        <p:strVal val="visible"/>
                                      </p:to>
                                    </p:set>
                                    <p:animEffect transition="in" filter="checkerboard(across)">
                                      <p:cBhvr>
                                        <p:cTn id="123" dur="500"/>
                                        <p:tgtEl>
                                          <p:spTgt spid="62531"/>
                                        </p:tgtEl>
                                      </p:cBhvr>
                                    </p:animEffect>
                                  </p:childTnLst>
                                </p:cTn>
                              </p:par>
                            </p:childTnLst>
                          </p:cTn>
                        </p:par>
                      </p:childTnLst>
                    </p:cTn>
                  </p:par>
                  <p:par>
                    <p:cTn id="124" fill="hold">
                      <p:stCondLst>
                        <p:cond delay="indefinite"/>
                      </p:stCondLst>
                      <p:childTnLst>
                        <p:par>
                          <p:cTn id="125" fill="hold">
                            <p:stCondLst>
                              <p:cond delay="0"/>
                            </p:stCondLst>
                            <p:childTnLst>
                              <p:par>
                                <p:cTn id="126" presetID="5" presetClass="entr" presetSubtype="10" fill="hold" grpId="0" nodeType="clickEffect">
                                  <p:stCondLst>
                                    <p:cond delay="0"/>
                                  </p:stCondLst>
                                  <p:childTnLst>
                                    <p:set>
                                      <p:cBhvr>
                                        <p:cTn id="127" dur="1" fill="hold">
                                          <p:stCondLst>
                                            <p:cond delay="0"/>
                                          </p:stCondLst>
                                        </p:cTn>
                                        <p:tgtEl>
                                          <p:spTgt spid="62529"/>
                                        </p:tgtEl>
                                        <p:attrNameLst>
                                          <p:attrName>style.visibility</p:attrName>
                                        </p:attrNameLst>
                                      </p:cBhvr>
                                      <p:to>
                                        <p:strVal val="visible"/>
                                      </p:to>
                                    </p:set>
                                    <p:animEffect transition="in" filter="checkerboard(across)">
                                      <p:cBhvr>
                                        <p:cTn id="128" dur="500"/>
                                        <p:tgtEl>
                                          <p:spTgt spid="62529"/>
                                        </p:tgtEl>
                                      </p:cBhvr>
                                    </p:animEffect>
                                  </p:childTnLst>
                                </p:cTn>
                              </p:par>
                            </p:childTnLst>
                          </p:cTn>
                        </p:par>
                      </p:childTnLst>
                    </p:cTn>
                  </p:par>
                  <p:par>
                    <p:cTn id="129" fill="hold">
                      <p:stCondLst>
                        <p:cond delay="indefinite"/>
                      </p:stCondLst>
                      <p:childTnLst>
                        <p:par>
                          <p:cTn id="130" fill="hold">
                            <p:stCondLst>
                              <p:cond delay="0"/>
                            </p:stCondLst>
                            <p:childTnLst>
                              <p:par>
                                <p:cTn id="131" presetID="5" presetClass="entr" presetSubtype="10" fill="hold" grpId="0" nodeType="clickEffect">
                                  <p:stCondLst>
                                    <p:cond delay="0"/>
                                  </p:stCondLst>
                                  <p:childTnLst>
                                    <p:set>
                                      <p:cBhvr>
                                        <p:cTn id="132" dur="1" fill="hold">
                                          <p:stCondLst>
                                            <p:cond delay="0"/>
                                          </p:stCondLst>
                                        </p:cTn>
                                        <p:tgtEl>
                                          <p:spTgt spid="62528"/>
                                        </p:tgtEl>
                                        <p:attrNameLst>
                                          <p:attrName>style.visibility</p:attrName>
                                        </p:attrNameLst>
                                      </p:cBhvr>
                                      <p:to>
                                        <p:strVal val="visible"/>
                                      </p:to>
                                    </p:set>
                                    <p:animEffect transition="in" filter="checkerboard(across)">
                                      <p:cBhvr>
                                        <p:cTn id="133" dur="500"/>
                                        <p:tgtEl>
                                          <p:spTgt spid="62528"/>
                                        </p:tgtEl>
                                      </p:cBhvr>
                                    </p:animEffect>
                                  </p:childTnLst>
                                </p:cTn>
                              </p:par>
                            </p:childTnLst>
                          </p:cTn>
                        </p:par>
                      </p:childTnLst>
                    </p:cTn>
                  </p:par>
                  <p:par>
                    <p:cTn id="134" fill="hold">
                      <p:stCondLst>
                        <p:cond delay="indefinite"/>
                      </p:stCondLst>
                      <p:childTnLst>
                        <p:par>
                          <p:cTn id="135" fill="hold">
                            <p:stCondLst>
                              <p:cond delay="0"/>
                            </p:stCondLst>
                            <p:childTnLst>
                              <p:par>
                                <p:cTn id="136" presetID="5" presetClass="entr" presetSubtype="10" fill="hold" grpId="0" nodeType="clickEffect">
                                  <p:stCondLst>
                                    <p:cond delay="0"/>
                                  </p:stCondLst>
                                  <p:childTnLst>
                                    <p:set>
                                      <p:cBhvr>
                                        <p:cTn id="137" dur="1" fill="hold">
                                          <p:stCondLst>
                                            <p:cond delay="0"/>
                                          </p:stCondLst>
                                        </p:cTn>
                                        <p:tgtEl>
                                          <p:spTgt spid="62470"/>
                                        </p:tgtEl>
                                        <p:attrNameLst>
                                          <p:attrName>style.visibility</p:attrName>
                                        </p:attrNameLst>
                                      </p:cBhvr>
                                      <p:to>
                                        <p:strVal val="visible"/>
                                      </p:to>
                                    </p:set>
                                    <p:animEffect transition="in" filter="checkerboard(across)">
                                      <p:cBhvr>
                                        <p:cTn id="138" dur="500"/>
                                        <p:tgtEl>
                                          <p:spTgt spid="62470"/>
                                        </p:tgtEl>
                                      </p:cBhvr>
                                    </p:animEffect>
                                  </p:childTnLst>
                                </p:cTn>
                              </p:par>
                            </p:childTnLst>
                          </p:cTn>
                        </p:par>
                      </p:childTnLst>
                    </p:cTn>
                  </p:par>
                  <p:par>
                    <p:cTn id="139" fill="hold">
                      <p:stCondLst>
                        <p:cond delay="indefinite"/>
                      </p:stCondLst>
                      <p:childTnLst>
                        <p:par>
                          <p:cTn id="140" fill="hold">
                            <p:stCondLst>
                              <p:cond delay="0"/>
                            </p:stCondLst>
                            <p:childTnLst>
                              <p:par>
                                <p:cTn id="141" presetID="5" presetClass="entr" presetSubtype="10" fill="hold" grpId="0" nodeType="clickEffect">
                                  <p:stCondLst>
                                    <p:cond delay="0"/>
                                  </p:stCondLst>
                                  <p:childTnLst>
                                    <p:set>
                                      <p:cBhvr>
                                        <p:cTn id="142" dur="1" fill="hold">
                                          <p:stCondLst>
                                            <p:cond delay="0"/>
                                          </p:stCondLst>
                                        </p:cTn>
                                        <p:tgtEl>
                                          <p:spTgt spid="62530"/>
                                        </p:tgtEl>
                                        <p:attrNameLst>
                                          <p:attrName>style.visibility</p:attrName>
                                        </p:attrNameLst>
                                      </p:cBhvr>
                                      <p:to>
                                        <p:strVal val="visible"/>
                                      </p:to>
                                    </p:set>
                                    <p:animEffect transition="in" filter="checkerboard(across)">
                                      <p:cBhvr>
                                        <p:cTn id="143" dur="500"/>
                                        <p:tgtEl>
                                          <p:spTgt spid="6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4" grpId="0" animBg="1"/>
      <p:bldP spid="62477" grpId="0" animBg="1"/>
      <p:bldP spid="75140" grpId="0" animBg="1"/>
      <p:bldP spid="62495" grpId="0" animBg="1"/>
      <p:bldP spid="62498" grpId="0" animBg="1"/>
      <p:bldP spid="62499" grpId="0" animBg="1"/>
      <p:bldP spid="62500" grpId="0" animBg="1"/>
      <p:bldP spid="62501" grpId="0" animBg="1"/>
      <p:bldP spid="62502" grpId="0" animBg="1"/>
      <p:bldP spid="75192" grpId="0" animBg="1"/>
      <p:bldP spid="62507" grpId="0" animBg="1"/>
      <p:bldP spid="62509" grpId="0" animBg="1"/>
      <p:bldP spid="62510" grpId="0" animBg="1"/>
      <p:bldP spid="62519" grpId="0" animBg="1"/>
      <p:bldP spid="62521" grpId="0" animBg="1"/>
      <p:bldP spid="75218" grpId="0" animBg="1"/>
      <p:bldP spid="62528" grpId="0" animBg="1"/>
      <p:bldP spid="62529" grpId="0" animBg="1"/>
      <p:bldP spid="62530" grpId="0" animBg="1"/>
      <p:bldP spid="62531" grpId="0" animBg="1"/>
      <p:bldP spid="62540" grpId="0" animBg="1"/>
      <p:bldP spid="752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b="57453"/>
          <a:stretch>
            <a:fillRect/>
          </a:stretch>
        </p:blipFill>
        <p:spPr bwMode="auto">
          <a:xfrm>
            <a:off x="71406" y="1071546"/>
            <a:ext cx="8520142" cy="2433612"/>
          </a:xfrm>
          <a:prstGeom prst="rect">
            <a:avLst/>
          </a:prstGeom>
          <a:noFill/>
          <a:ln w="9525">
            <a:noFill/>
            <a:miter lim="800000"/>
            <a:headEnd/>
            <a:tailEnd/>
          </a:ln>
          <a:effectLst/>
        </p:spPr>
      </p:pic>
      <p:pic>
        <p:nvPicPr>
          <p:cNvPr id="20482" name="Picture 2" descr="RÃ©sultat de recherche d'images pour &quot;immunologie&quot;"/>
          <p:cNvPicPr>
            <a:picLocks noChangeAspect="1" noChangeArrowheads="1"/>
          </p:cNvPicPr>
          <p:nvPr/>
        </p:nvPicPr>
        <p:blipFill>
          <a:blip r:embed="rId3"/>
          <a:srcRect/>
          <a:stretch>
            <a:fillRect/>
          </a:stretch>
        </p:blipFill>
        <p:spPr bwMode="auto">
          <a:xfrm>
            <a:off x="928662" y="4286256"/>
            <a:ext cx="6786610" cy="228599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svtlyceedevienne.files.wordpress.com/2014/03/phagocytose.jpg"/>
          <p:cNvPicPr>
            <a:picLocks noChangeAspect="1" noChangeArrowheads="1"/>
          </p:cNvPicPr>
          <p:nvPr/>
        </p:nvPicPr>
        <p:blipFill>
          <a:blip r:embed="rId2"/>
          <a:srcRect/>
          <a:stretch>
            <a:fillRect/>
          </a:stretch>
        </p:blipFill>
        <p:spPr bwMode="auto">
          <a:xfrm>
            <a:off x="357158" y="500089"/>
            <a:ext cx="8143932" cy="635793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067"/>
            <a:ext cx="8429684" cy="6001643"/>
          </a:xfrm>
          <a:prstGeom prst="rect">
            <a:avLst/>
          </a:prstGeom>
        </p:spPr>
        <p:txBody>
          <a:bodyPr wrap="square">
            <a:spAutoFit/>
          </a:bodyPr>
          <a:lstStyle/>
          <a:p>
            <a:pPr algn="ctr" fontAlgn="base"/>
            <a:r>
              <a:rPr lang="fr-FR" sz="2400" dirty="0" smtClean="0">
                <a:solidFill>
                  <a:srgbClr val="FF0000"/>
                </a:solidFill>
                <a:latin typeface="Times New Roman" pitchFamily="18" charset="0"/>
                <a:cs typeface="Times New Roman" pitchFamily="18" charset="0"/>
              </a:rPr>
              <a:t>3.  Les médiateurs chimiques de l’inflammation</a:t>
            </a:r>
          </a:p>
          <a:p>
            <a:pPr algn="just" fontAlgn="base">
              <a:lnSpc>
                <a:spcPct val="150000"/>
              </a:lnSpc>
            </a:pPr>
            <a:r>
              <a:rPr lang="fr-FR" sz="2000" dirty="0" smtClean="0">
                <a:latin typeface="Times New Roman" pitchFamily="18" charset="0"/>
                <a:cs typeface="Times New Roman" pitchFamily="18" charset="0"/>
              </a:rPr>
              <a:t>Les médiateurs de l’inflammation sont nombreux et vont permettre à l’organisme de se défendre contre les pathogènes. Ils participent au recrutement des  granulocytes et des monocytes qui vont migrer depuis les vaisseaux sanguins jusqu’à la zone de RI.</a:t>
            </a:r>
          </a:p>
          <a:p>
            <a:pPr algn="just" fontAlgn="base">
              <a:lnSpc>
                <a:spcPct val="150000"/>
              </a:lnSpc>
            </a:pPr>
            <a:r>
              <a:rPr lang="fr-FR" sz="2000" dirty="0" smtClean="0">
                <a:latin typeface="Times New Roman" pitchFamily="18" charset="0"/>
                <a:cs typeface="Times New Roman" pitchFamily="18" charset="0"/>
              </a:rPr>
              <a:t>Le TNF (</a:t>
            </a:r>
            <a:r>
              <a:rPr lang="fr-FR" sz="2000" dirty="0" err="1" smtClean="0">
                <a:latin typeface="Times New Roman" pitchFamily="18" charset="0"/>
                <a:cs typeface="Times New Roman" pitchFamily="18" charset="0"/>
              </a:rPr>
              <a:t>Tumor</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Necrosis</a:t>
            </a:r>
            <a:r>
              <a:rPr lang="fr-FR" sz="2000" dirty="0" smtClean="0">
                <a:latin typeface="Times New Roman" pitchFamily="18" charset="0"/>
                <a:cs typeface="Times New Roman" pitchFamily="18" charset="0"/>
              </a:rPr>
              <a:t> Factor) permet aux granulocytes et monocytes de s’accrocher à la paroi des vaisseaux sanguins au niveau de la zone.</a:t>
            </a:r>
          </a:p>
          <a:p>
            <a:pPr algn="just" fontAlgn="base">
              <a:lnSpc>
                <a:spcPct val="150000"/>
              </a:lnSpc>
            </a:pPr>
            <a:r>
              <a:rPr lang="fr-FR" sz="2000" dirty="0" smtClean="0">
                <a:latin typeface="Times New Roman" pitchFamily="18" charset="0"/>
                <a:cs typeface="Times New Roman" pitchFamily="18" charset="0"/>
              </a:rPr>
              <a:t>L’histamine augmente la perméabilité de la paroi des vaisseaux (vasodilatation), facilitant le passage des granulocytes et monocytes (et provoque aussi une entrée de plasma et donc le gonflement).</a:t>
            </a:r>
          </a:p>
          <a:p>
            <a:pPr algn="just" fontAlgn="base">
              <a:lnSpc>
                <a:spcPct val="150000"/>
              </a:lnSpc>
            </a:pPr>
            <a:r>
              <a:rPr lang="fr-FR" sz="2000" dirty="0" smtClean="0">
                <a:latin typeface="Times New Roman" pitchFamily="18" charset="0"/>
                <a:cs typeface="Times New Roman" pitchFamily="18" charset="0"/>
              </a:rPr>
              <a:t>Les prostaglandines vont activer les récepteurs de la douleur, permettant ainsi d’alerter l’individu. Elles participent aussi à la vasodilatation et à l’apparition de fièvre.</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857232"/>
            <a:ext cx="8001056" cy="4154984"/>
          </a:xfrm>
          <a:prstGeom prst="rect">
            <a:avLst/>
          </a:prstGeom>
        </p:spPr>
        <p:txBody>
          <a:bodyPr wrap="square">
            <a:spAutoFit/>
          </a:bodyPr>
          <a:lstStyle/>
          <a:p>
            <a:pPr algn="ctr" fontAlgn="base"/>
            <a:r>
              <a:rPr lang="fr-FR" dirty="0" smtClean="0"/>
              <a:t>4.  </a:t>
            </a:r>
            <a:r>
              <a:rPr lang="fr-FR" sz="2400" dirty="0" smtClean="0">
                <a:solidFill>
                  <a:srgbClr val="FF0000"/>
                </a:solidFill>
                <a:latin typeface="Times New Roman" pitchFamily="18" charset="0"/>
                <a:cs typeface="Times New Roman" pitchFamily="18" charset="0"/>
              </a:rPr>
              <a:t>Les enzymes impliquées dans la production des médiateurs chimiques de l’inflammation</a:t>
            </a:r>
            <a:endParaRPr lang="fr-FR" dirty="0" smtClean="0">
              <a:solidFill>
                <a:srgbClr val="FF0000"/>
              </a:solidFill>
              <a:latin typeface="Times New Roman" pitchFamily="18" charset="0"/>
              <a:cs typeface="Times New Roman" pitchFamily="18" charset="0"/>
            </a:endParaRPr>
          </a:p>
          <a:p>
            <a:pPr algn="just" fontAlgn="base">
              <a:lnSpc>
                <a:spcPct val="150000"/>
              </a:lnSpc>
            </a:pPr>
            <a:r>
              <a:rPr lang="fr-FR" sz="2400" dirty="0" smtClean="0">
                <a:latin typeface="Times New Roman" pitchFamily="18" charset="0"/>
                <a:cs typeface="Times New Roman" pitchFamily="18" charset="0"/>
              </a:rPr>
              <a:t>Les médiateurs chimiques de l’inflammation (MCI) sont produits par des voies du métabolisme dépendant d’enzymes clés. Par exemple, la </a:t>
            </a:r>
            <a:r>
              <a:rPr lang="fr-FR" sz="2400" dirty="0" err="1" smtClean="0">
                <a:latin typeface="Times New Roman" pitchFamily="18" charset="0"/>
                <a:cs typeface="Times New Roman" pitchFamily="18" charset="0"/>
              </a:rPr>
              <a:t>cyclo</a:t>
            </a:r>
            <a:r>
              <a:rPr lang="fr-FR" sz="2400" dirty="0" smtClean="0">
                <a:latin typeface="Times New Roman" pitchFamily="18" charset="0"/>
                <a:cs typeface="Times New Roman" pitchFamily="18" charset="0"/>
              </a:rPr>
              <a:t>-oxygénase (COX) est une enzyme qui transforme l’acide </a:t>
            </a:r>
            <a:r>
              <a:rPr lang="fr-FR" sz="2400" dirty="0" err="1" smtClean="0">
                <a:latin typeface="Times New Roman" pitchFamily="18" charset="0"/>
                <a:cs typeface="Times New Roman" pitchFamily="18" charset="0"/>
              </a:rPr>
              <a:t>arachidonique</a:t>
            </a:r>
            <a:r>
              <a:rPr lang="fr-FR" sz="2400" dirty="0" smtClean="0">
                <a:latin typeface="Times New Roman" pitchFamily="18" charset="0"/>
                <a:cs typeface="Times New Roman" pitchFamily="18" charset="0"/>
              </a:rPr>
              <a:t> (substrat) en prostaglandines H et G (produits). Cette transformation a lieu dans une poche réactive, le site actif.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866775" y="633413"/>
            <a:ext cx="7410450" cy="55911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12845"/>
            <a:ext cx="8929718" cy="5355312"/>
          </a:xfrm>
          <a:prstGeom prst="rect">
            <a:avLst/>
          </a:prstGeom>
        </p:spPr>
        <p:txBody>
          <a:bodyPr wrap="square">
            <a:spAutoFit/>
          </a:bodyPr>
          <a:lstStyle/>
          <a:p>
            <a:pPr algn="ctr" fontAlgn="base">
              <a:lnSpc>
                <a:spcPct val="150000"/>
              </a:lnSpc>
            </a:pPr>
            <a:r>
              <a:rPr lang="fr-FR" sz="2400" dirty="0" smtClean="0">
                <a:solidFill>
                  <a:srgbClr val="FF0000"/>
                </a:solidFill>
                <a:latin typeface="Times New Roman" pitchFamily="18" charset="0"/>
                <a:cs typeface="Times New Roman" pitchFamily="18" charset="0"/>
              </a:rPr>
              <a:t>5.  Le mode d’action des anti-inflammatoires</a:t>
            </a:r>
            <a:endParaRPr lang="fr-FR" sz="2000" dirty="0" smtClean="0">
              <a:solidFill>
                <a:srgbClr val="FF0000"/>
              </a:solidFill>
              <a:latin typeface="Times New Roman" pitchFamily="18" charset="0"/>
              <a:cs typeface="Times New Roman" pitchFamily="18" charset="0"/>
            </a:endParaRPr>
          </a:p>
          <a:p>
            <a:pPr algn="just" fontAlgn="base">
              <a:lnSpc>
                <a:spcPct val="150000"/>
              </a:lnSpc>
            </a:pPr>
            <a:r>
              <a:rPr lang="fr-FR" sz="2000" dirty="0" smtClean="0">
                <a:latin typeface="Times New Roman" pitchFamily="18" charset="0"/>
                <a:cs typeface="Times New Roman" pitchFamily="18" charset="0"/>
              </a:rPr>
              <a:t>Les anti-inflammatoires sont des molécules chimiques qui permettent de diminuer fortement la production des MCI et qui réduisent ainsi les symptômes de la RI.</a:t>
            </a:r>
          </a:p>
          <a:p>
            <a:pPr algn="just" fontAlgn="base">
              <a:lnSpc>
                <a:spcPct val="150000"/>
              </a:lnSpc>
            </a:pPr>
            <a:r>
              <a:rPr lang="fr-FR" sz="2000" dirty="0" smtClean="0">
                <a:latin typeface="Times New Roman" pitchFamily="18" charset="0"/>
                <a:cs typeface="Times New Roman" pitchFamily="18" charset="0"/>
              </a:rPr>
              <a:t>Les anti-inflammatoires sont de 2 types :</a:t>
            </a:r>
          </a:p>
          <a:p>
            <a:pPr algn="just" fontAlgn="base">
              <a:lnSpc>
                <a:spcPct val="150000"/>
              </a:lnSpc>
            </a:pPr>
            <a:r>
              <a:rPr lang="fr-FR" sz="2000" dirty="0" smtClean="0">
                <a:latin typeface="Times New Roman" pitchFamily="18" charset="0"/>
                <a:cs typeface="Times New Roman" pitchFamily="18" charset="0"/>
              </a:rPr>
              <a:t>Les AIS (</a:t>
            </a:r>
            <a:r>
              <a:rPr lang="fr-FR" sz="2000" dirty="0" err="1" smtClean="0">
                <a:latin typeface="Times New Roman" pitchFamily="18" charset="0"/>
                <a:cs typeface="Times New Roman" pitchFamily="18" charset="0"/>
              </a:rPr>
              <a:t>Anti-Inflammatoires</a:t>
            </a:r>
            <a:r>
              <a:rPr lang="fr-FR" sz="2000" dirty="0" smtClean="0">
                <a:latin typeface="Times New Roman" pitchFamily="18" charset="0"/>
                <a:cs typeface="Times New Roman" pitchFamily="18" charset="0"/>
              </a:rPr>
              <a:t> Stéroïdiens) comme la cortisone et les corticoïdes</a:t>
            </a:r>
          </a:p>
          <a:p>
            <a:pPr algn="just" fontAlgn="base">
              <a:lnSpc>
                <a:spcPct val="150000"/>
              </a:lnSpc>
            </a:pPr>
            <a:r>
              <a:rPr lang="fr-FR" sz="2000" dirty="0" smtClean="0">
                <a:latin typeface="Times New Roman" pitchFamily="18" charset="0"/>
                <a:cs typeface="Times New Roman" pitchFamily="18" charset="0"/>
              </a:rPr>
              <a:t>Les AINS (</a:t>
            </a:r>
            <a:r>
              <a:rPr lang="fr-FR" sz="2000" dirty="0" err="1" smtClean="0">
                <a:latin typeface="Times New Roman" pitchFamily="18" charset="0"/>
                <a:cs typeface="Times New Roman" pitchFamily="18" charset="0"/>
              </a:rPr>
              <a:t>Anti-Inflammatoires</a:t>
            </a:r>
            <a:r>
              <a:rPr lang="fr-FR" sz="2000" dirty="0" smtClean="0">
                <a:latin typeface="Times New Roman" pitchFamily="18" charset="0"/>
                <a:cs typeface="Times New Roman" pitchFamily="18" charset="0"/>
              </a:rPr>
              <a:t> Non Stéroïdiens) comme l’aspirine et l’ibuprofène.</a:t>
            </a:r>
          </a:p>
          <a:p>
            <a:pPr algn="just" fontAlgn="base">
              <a:lnSpc>
                <a:spcPct val="150000"/>
              </a:lnSpc>
            </a:pPr>
            <a:r>
              <a:rPr lang="fr-FR" sz="2000" dirty="0" smtClean="0">
                <a:latin typeface="Times New Roman" pitchFamily="18" charset="0"/>
                <a:cs typeface="Times New Roman" pitchFamily="18" charset="0"/>
              </a:rPr>
              <a:t>L’ibuprofène est une molécule qui peut prendre la place de l’acide </a:t>
            </a:r>
            <a:r>
              <a:rPr lang="fr-FR" sz="2000" dirty="0" err="1" smtClean="0">
                <a:latin typeface="Times New Roman" pitchFamily="18" charset="0"/>
                <a:cs typeface="Times New Roman" pitchFamily="18" charset="0"/>
              </a:rPr>
              <a:t>arachidonique</a:t>
            </a:r>
            <a:r>
              <a:rPr lang="fr-FR" sz="2000" dirty="0" smtClean="0">
                <a:latin typeface="Times New Roman" pitchFamily="18" charset="0"/>
                <a:cs typeface="Times New Roman" pitchFamily="18" charset="0"/>
              </a:rPr>
              <a:t> au niveau du site actif de la COX. Plus l’ibuprofène est présent, plus l’activité de la COX est faible et devient nulle à 10-4 µmol/L d’ibuprofène. L’ibuprofène est un inhibiteur de l’enzyme COX.</a:t>
            </a:r>
          </a:p>
          <a:p>
            <a:r>
              <a:rPr lang="fr-FR" dirty="0" smtClean="0">
                <a:hlinkClick r:id="rId2"/>
              </a:rPr>
              <a:t/>
            </a:r>
            <a:br>
              <a:rPr lang="fr-FR" dirty="0" smtClean="0">
                <a:hlinkClick r:id="rId2"/>
              </a:rPr>
            </a:b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2776538" y="1585913"/>
            <a:ext cx="2592387" cy="914400"/>
          </a:xfrm>
          <a:prstGeom prst="roundRect">
            <a:avLst>
              <a:gd name="adj" fmla="val 16667"/>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Phospholipides membranaires</a:t>
            </a:r>
          </a:p>
        </p:txBody>
      </p:sp>
      <p:sp>
        <p:nvSpPr>
          <p:cNvPr id="3074" name="AutoShape 2"/>
          <p:cNvSpPr>
            <a:spLocks noChangeArrowheads="1"/>
          </p:cNvSpPr>
          <p:nvPr/>
        </p:nvSpPr>
        <p:spPr bwMode="auto">
          <a:xfrm>
            <a:off x="2792413" y="5230813"/>
            <a:ext cx="2592387" cy="914400"/>
          </a:xfrm>
          <a:prstGeom prst="roundRect">
            <a:avLst>
              <a:gd name="adj" fmla="val 16667"/>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prostaglandines</a:t>
            </a:r>
          </a:p>
        </p:txBody>
      </p:sp>
      <p:sp>
        <p:nvSpPr>
          <p:cNvPr id="3075" name="AutoShape 3"/>
          <p:cNvSpPr>
            <a:spLocks noChangeArrowheads="1"/>
          </p:cNvSpPr>
          <p:nvPr/>
        </p:nvSpPr>
        <p:spPr bwMode="auto">
          <a:xfrm>
            <a:off x="2782888" y="3362325"/>
            <a:ext cx="2592387" cy="914400"/>
          </a:xfrm>
          <a:prstGeom prst="roundRect">
            <a:avLst>
              <a:gd name="adj" fmla="val 16667"/>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Acide arachidonique</a:t>
            </a:r>
          </a:p>
        </p:txBody>
      </p:sp>
      <p:sp>
        <p:nvSpPr>
          <p:cNvPr id="3076" name="AutoShape 4"/>
          <p:cNvSpPr>
            <a:spLocks noChangeArrowheads="1"/>
          </p:cNvSpPr>
          <p:nvPr/>
        </p:nvSpPr>
        <p:spPr bwMode="auto">
          <a:xfrm rot="5400000">
            <a:off x="5725319" y="5380832"/>
            <a:ext cx="484187" cy="977900"/>
          </a:xfrm>
          <a:prstGeom prst="upArrow">
            <a:avLst>
              <a:gd name="adj1" fmla="val 50000"/>
              <a:gd name="adj2" fmla="val 50024"/>
            </a:avLst>
          </a:prstGeom>
          <a:solidFill>
            <a:srgbClr val="FFFFFF"/>
          </a:solidFill>
          <a:ln w="25560" cap="sq">
            <a:solidFill>
              <a:srgbClr val="C0504D"/>
            </a:solidFill>
            <a:miter lim="800000"/>
            <a:headEnd/>
            <a:tailEnd/>
          </a:ln>
          <a:effectLst/>
        </p:spPr>
        <p:txBody>
          <a:bodyPr wrap="none" anchor="ctr"/>
          <a:lstStyle/>
          <a:p>
            <a:endParaRPr lang="fr-FR"/>
          </a:p>
        </p:txBody>
      </p:sp>
      <p:sp>
        <p:nvSpPr>
          <p:cNvPr id="3077" name="AutoShape 5"/>
          <p:cNvSpPr>
            <a:spLocks noChangeArrowheads="1"/>
          </p:cNvSpPr>
          <p:nvPr/>
        </p:nvSpPr>
        <p:spPr bwMode="auto">
          <a:xfrm>
            <a:off x="6518275" y="4938713"/>
            <a:ext cx="2160588" cy="1727200"/>
          </a:xfrm>
          <a:prstGeom prst="roundRect">
            <a:avLst>
              <a:gd name="adj" fmla="val 16667"/>
            </a:avLst>
          </a:prstGeom>
          <a:solidFill>
            <a:srgbClr val="FFFFFF"/>
          </a:solidFill>
          <a:ln w="25560" cap="sq">
            <a:solidFill>
              <a:srgbClr val="C0504D"/>
            </a:solidFill>
            <a:miter lim="800000"/>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u="sng">
                <a:solidFill>
                  <a:srgbClr val="CC3300"/>
                </a:solidFill>
              </a:rPr>
              <a:t>Effets</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 Vasodilatation</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 Fièvre</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 Douleur</a:t>
            </a:r>
          </a:p>
        </p:txBody>
      </p:sp>
      <p:cxnSp>
        <p:nvCxnSpPr>
          <p:cNvPr id="3078" name="AutoShape 6"/>
          <p:cNvCxnSpPr>
            <a:cxnSpLocks noChangeShapeType="1"/>
            <a:stCxn id="3073" idx="2"/>
            <a:endCxn id="3075" idx="0"/>
          </p:cNvCxnSpPr>
          <p:nvPr/>
        </p:nvCxnSpPr>
        <p:spPr bwMode="auto">
          <a:xfrm>
            <a:off x="4071938" y="2500313"/>
            <a:ext cx="6350" cy="862012"/>
          </a:xfrm>
          <a:prstGeom prst="straightConnector1">
            <a:avLst/>
          </a:prstGeom>
          <a:noFill/>
          <a:ln w="9360" cap="sq">
            <a:solidFill>
              <a:srgbClr val="F69240"/>
            </a:solidFill>
            <a:miter lim="800000"/>
            <a:headEnd/>
            <a:tailEnd type="arrow" w="med" len="med"/>
          </a:ln>
          <a:effectLst>
            <a:outerShdw dist="20160" dir="5400000" algn="ctr" rotWithShape="0">
              <a:srgbClr val="000000">
                <a:alpha val="38034"/>
              </a:srgbClr>
            </a:outerShdw>
          </a:effectLst>
        </p:spPr>
      </p:cxnSp>
      <p:cxnSp>
        <p:nvCxnSpPr>
          <p:cNvPr id="3079" name="AutoShape 7"/>
          <p:cNvCxnSpPr>
            <a:cxnSpLocks noChangeShapeType="1"/>
            <a:stCxn id="3075" idx="2"/>
            <a:endCxn id="3074" idx="0"/>
          </p:cNvCxnSpPr>
          <p:nvPr/>
        </p:nvCxnSpPr>
        <p:spPr bwMode="auto">
          <a:xfrm>
            <a:off x="4078288" y="4276725"/>
            <a:ext cx="9525" cy="954088"/>
          </a:xfrm>
          <a:prstGeom prst="straightConnector1">
            <a:avLst/>
          </a:prstGeom>
          <a:noFill/>
          <a:ln w="9360" cap="sq">
            <a:solidFill>
              <a:srgbClr val="F69240"/>
            </a:solidFill>
            <a:miter lim="800000"/>
            <a:headEnd/>
            <a:tailEnd type="arrow" w="med" len="med"/>
          </a:ln>
          <a:effectLst>
            <a:outerShdw dist="20160" dir="5400000" algn="ctr" rotWithShape="0">
              <a:srgbClr val="000000">
                <a:alpha val="38034"/>
              </a:srgbClr>
            </a:outerShdw>
          </a:effectLst>
        </p:spPr>
      </p:cxnSp>
      <p:sp>
        <p:nvSpPr>
          <p:cNvPr id="3080" name="Text Box 8"/>
          <p:cNvSpPr txBox="1">
            <a:spLocks noChangeArrowheads="1"/>
          </p:cNvSpPr>
          <p:nvPr/>
        </p:nvSpPr>
        <p:spPr bwMode="auto">
          <a:xfrm>
            <a:off x="4214813" y="2801938"/>
            <a:ext cx="1509712"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i="1">
                <a:solidFill>
                  <a:srgbClr val="92D050"/>
                </a:solidFill>
              </a:rPr>
              <a:t>phospholipase</a:t>
            </a:r>
          </a:p>
        </p:txBody>
      </p:sp>
      <p:sp>
        <p:nvSpPr>
          <p:cNvPr id="3081" name="Text Box 9"/>
          <p:cNvSpPr txBox="1">
            <a:spLocks noChangeArrowheads="1"/>
          </p:cNvSpPr>
          <p:nvPr/>
        </p:nvSpPr>
        <p:spPr bwMode="auto">
          <a:xfrm>
            <a:off x="4354513" y="4568825"/>
            <a:ext cx="1714500"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i="1">
                <a:solidFill>
                  <a:srgbClr val="92D050"/>
                </a:solidFill>
              </a:rPr>
              <a:t>Cyclo-oxygénase</a:t>
            </a:r>
          </a:p>
        </p:txBody>
      </p:sp>
      <p:sp>
        <p:nvSpPr>
          <p:cNvPr id="3082" name="Oval 10"/>
          <p:cNvSpPr>
            <a:spLocks noChangeArrowheads="1"/>
          </p:cNvSpPr>
          <p:nvPr/>
        </p:nvSpPr>
        <p:spPr bwMode="auto">
          <a:xfrm>
            <a:off x="6454775" y="2657475"/>
            <a:ext cx="1936750" cy="914400"/>
          </a:xfrm>
          <a:prstGeom prst="ellipse">
            <a:avLst/>
          </a:prstGeom>
          <a:gradFill rotWithShape="0">
            <a:gsLst>
              <a:gs pos="0">
                <a:srgbClr val="FFE5E5"/>
              </a:gs>
              <a:gs pos="100000">
                <a:srgbClr val="FFA2A1"/>
              </a:gs>
            </a:gsLst>
            <a:lin ang="5400000" scaled="1"/>
          </a:gradFill>
          <a:ln w="9360" cap="sq">
            <a:solidFill>
              <a:srgbClr val="BE4B48"/>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Aspirine- Ibuprofène</a:t>
            </a:r>
          </a:p>
        </p:txBody>
      </p:sp>
      <p:cxnSp>
        <p:nvCxnSpPr>
          <p:cNvPr id="3083" name="AutoShape 11"/>
          <p:cNvCxnSpPr>
            <a:cxnSpLocks noChangeShapeType="1"/>
            <a:stCxn id="3082" idx="3"/>
          </p:cNvCxnSpPr>
          <p:nvPr/>
        </p:nvCxnSpPr>
        <p:spPr bwMode="auto">
          <a:xfrm flipH="1">
            <a:off x="5230813" y="3438525"/>
            <a:ext cx="1508125" cy="1131888"/>
          </a:xfrm>
          <a:prstGeom prst="straightConnector1">
            <a:avLst/>
          </a:prstGeom>
          <a:noFill/>
          <a:ln w="25560" cap="sq">
            <a:solidFill>
              <a:srgbClr val="C0504D"/>
            </a:solidFill>
            <a:miter lim="800000"/>
            <a:headEnd/>
            <a:tailEnd type="triangle" w="med" len="med"/>
          </a:ln>
          <a:effectLst>
            <a:outerShdw dist="20160" dir="5400000" algn="ctr" rotWithShape="0">
              <a:srgbClr val="000000">
                <a:alpha val="38034"/>
              </a:srgbClr>
            </a:outerShdw>
          </a:effectLst>
        </p:spPr>
      </p:cxnSp>
      <p:sp>
        <p:nvSpPr>
          <p:cNvPr id="3084" name="Text Box 12"/>
          <p:cNvSpPr txBox="1">
            <a:spLocks noChangeArrowheads="1"/>
          </p:cNvSpPr>
          <p:nvPr/>
        </p:nvSpPr>
        <p:spPr bwMode="auto">
          <a:xfrm>
            <a:off x="5934075" y="4097338"/>
            <a:ext cx="1489075"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953735"/>
                </a:solidFill>
              </a:rPr>
              <a:t>inhibition</a:t>
            </a:r>
          </a:p>
        </p:txBody>
      </p:sp>
      <p:sp>
        <p:nvSpPr>
          <p:cNvPr id="3085" name="Text Box 13"/>
          <p:cNvSpPr txBox="1">
            <a:spLocks noChangeArrowheads="1"/>
          </p:cNvSpPr>
          <p:nvPr/>
        </p:nvSpPr>
        <p:spPr bwMode="auto">
          <a:xfrm>
            <a:off x="457200" y="274638"/>
            <a:ext cx="8229600" cy="850900"/>
          </a:xfrm>
          <a:prstGeom prst="rect">
            <a:avLst/>
          </a:prstGeom>
          <a:solidFill>
            <a:srgbClr val="FFFFFF"/>
          </a:solidFill>
          <a:ln w="25560" cap="flat">
            <a:solidFill>
              <a:srgbClr val="C0504D"/>
            </a:solidFill>
            <a:miter lim="800000"/>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a:solidFill>
                  <a:srgbClr val="000000"/>
                </a:solidFill>
              </a:rPr>
              <a:t>Production de prostaglandines par les cellules immunitaires et mode d’action des anti-inflammatoires non stéroïdiens (AINS)</a:t>
            </a:r>
          </a:p>
        </p:txBody>
      </p:sp>
      <p:sp>
        <p:nvSpPr>
          <p:cNvPr id="3086" name="AutoShape 14"/>
          <p:cNvSpPr>
            <a:spLocks noChangeArrowheads="1"/>
          </p:cNvSpPr>
          <p:nvPr/>
        </p:nvSpPr>
        <p:spPr bwMode="auto">
          <a:xfrm>
            <a:off x="323850" y="1484313"/>
            <a:ext cx="1800225" cy="1317625"/>
          </a:xfrm>
          <a:prstGeom prst="roundRect">
            <a:avLst>
              <a:gd name="adj" fmla="val 16667"/>
            </a:avLst>
          </a:prstGeom>
          <a:gradFill rotWithShape="0">
            <a:gsLst>
              <a:gs pos="0">
                <a:srgbClr val="E4F9FF"/>
              </a:gs>
              <a:gs pos="100000">
                <a:srgbClr val="9EEAFF"/>
              </a:gs>
            </a:gsLst>
            <a:lin ang="5400000" scaled="1"/>
          </a:gradFill>
          <a:ln w="9360" cap="sq">
            <a:solidFill>
              <a:srgbClr val="46AAC5"/>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Mastocytes, Macrophages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rgbClr val="000000"/>
                </a:solidFill>
              </a:rPr>
              <a:t>Granulocytes.</a:t>
            </a:r>
          </a:p>
        </p:txBody>
      </p:sp>
      <p:pic>
        <p:nvPicPr>
          <p:cNvPr id="3087" name="Picture 15">
            <a:hlinkClick r:id="rId3" action="ppaction://program"/>
          </p:cNvPr>
          <p:cNvPicPr>
            <a:picLocks noChangeAspect="1" noChangeArrowheads="1"/>
          </p:cNvPicPr>
          <p:nvPr/>
        </p:nvPicPr>
        <p:blipFill>
          <a:blip r:embed="rId4"/>
          <a:srcRect t="50021"/>
          <a:stretch>
            <a:fillRect/>
          </a:stretch>
        </p:blipFill>
        <p:spPr bwMode="auto">
          <a:xfrm>
            <a:off x="7316788" y="1797050"/>
            <a:ext cx="1749425" cy="803275"/>
          </a:xfrm>
          <a:prstGeom prst="rect">
            <a:avLst/>
          </a:prstGeom>
          <a:noFill/>
          <a:ln w="9525" cap="flat">
            <a:noFill/>
            <a:round/>
            <a:headEnd/>
            <a:tailEnd/>
          </a:ln>
          <a:effectLst/>
        </p:spPr>
      </p:pic>
      <p:sp>
        <p:nvSpPr>
          <p:cNvPr id="3088" name="Rectangle 16"/>
          <p:cNvSpPr>
            <a:spLocks noChangeArrowheads="1"/>
          </p:cNvSpPr>
          <p:nvPr/>
        </p:nvSpPr>
        <p:spPr bwMode="auto">
          <a:xfrm>
            <a:off x="155575" y="-1189038"/>
            <a:ext cx="3238500" cy="2476501"/>
          </a:xfrm>
          <a:prstGeom prst="rect">
            <a:avLst/>
          </a:prstGeom>
          <a:noFill/>
          <a:ln w="9525" cap="flat">
            <a:noFill/>
            <a:round/>
            <a:headEnd/>
            <a:tailEnd/>
          </a:ln>
          <a:effectLst/>
        </p:spPr>
        <p:txBody>
          <a:bodyPr wrap="none" anchor="ctr"/>
          <a:lstStyle/>
          <a:p>
            <a:endParaRPr lang="fr-FR"/>
          </a:p>
        </p:txBody>
      </p:sp>
      <p:pic>
        <p:nvPicPr>
          <p:cNvPr id="3089" name="Picture 17"/>
          <p:cNvPicPr>
            <a:picLocks noChangeAspect="1" noChangeArrowheads="1"/>
          </p:cNvPicPr>
          <p:nvPr/>
        </p:nvPicPr>
        <p:blipFill>
          <a:blip r:embed="rId5"/>
          <a:srcRect/>
          <a:stretch>
            <a:fillRect/>
          </a:stretch>
        </p:blipFill>
        <p:spPr bwMode="auto">
          <a:xfrm>
            <a:off x="6284913" y="1797050"/>
            <a:ext cx="908050" cy="693738"/>
          </a:xfrm>
          <a:prstGeom prst="rect">
            <a:avLst/>
          </a:prstGeom>
          <a:noFill/>
          <a:ln w="9525" cap="flat">
            <a:noFill/>
            <a:round/>
            <a:headEnd/>
            <a:tailEnd/>
          </a:ln>
          <a:effectLst/>
        </p:spPr>
      </p:pic>
      <p:pic>
        <p:nvPicPr>
          <p:cNvPr id="3090" name="Picture 18"/>
          <p:cNvPicPr>
            <a:picLocks noChangeAspect="1" noChangeArrowheads="1"/>
          </p:cNvPicPr>
          <p:nvPr/>
        </p:nvPicPr>
        <p:blipFill>
          <a:blip r:embed="rId6"/>
          <a:srcRect/>
          <a:stretch>
            <a:fillRect/>
          </a:stretch>
        </p:blipFill>
        <p:spPr bwMode="auto">
          <a:xfrm>
            <a:off x="509588" y="4697413"/>
            <a:ext cx="2019300" cy="2020887"/>
          </a:xfrm>
          <a:prstGeom prst="rect">
            <a:avLst/>
          </a:prstGeom>
          <a:noFill/>
          <a:ln w="9525" cap="flat">
            <a:noFill/>
            <a:round/>
            <a:headEnd/>
            <a:tailEnd/>
          </a:ln>
          <a:effectLst/>
        </p:spPr>
      </p:pic>
      <p:pic>
        <p:nvPicPr>
          <p:cNvPr id="3091" name="Picture 19">
            <a:hlinkClick r:id="" action="ppaction://program"/>
          </p:cNvPr>
          <p:cNvPicPr>
            <a:picLocks noChangeAspect="1" noChangeArrowheads="1"/>
          </p:cNvPicPr>
          <p:nvPr/>
        </p:nvPicPr>
        <p:blipFill>
          <a:blip r:embed="rId7"/>
          <a:srcRect/>
          <a:stretch>
            <a:fillRect/>
          </a:stretch>
        </p:blipFill>
        <p:spPr bwMode="auto">
          <a:xfrm>
            <a:off x="1020763" y="3170238"/>
            <a:ext cx="1508125" cy="1216025"/>
          </a:xfrm>
          <a:prstGeom prst="rect">
            <a:avLst/>
          </a:prstGeom>
          <a:noFill/>
          <a:ln w="9525" cap="flat">
            <a:noFill/>
            <a:round/>
            <a:headEnd/>
            <a:tailEnd/>
          </a:ln>
          <a:effectLst/>
        </p:spPr>
      </p:pic>
      <p:sp>
        <p:nvSpPr>
          <p:cNvPr id="3092" name="AutoShape 20"/>
          <p:cNvSpPr>
            <a:spLocks noChangeArrowheads="1"/>
          </p:cNvSpPr>
          <p:nvPr/>
        </p:nvSpPr>
        <p:spPr bwMode="auto">
          <a:xfrm>
            <a:off x="2792413" y="5084763"/>
            <a:ext cx="6100762" cy="1633537"/>
          </a:xfrm>
          <a:prstGeom prst="roundRect">
            <a:avLst>
              <a:gd name="adj" fmla="val 16667"/>
            </a:avLst>
          </a:prstGeom>
          <a:solidFill>
            <a:srgbClr val="FFFFFF"/>
          </a:solidFill>
          <a:ln w="76320" cap="sq">
            <a:solidFill>
              <a:srgbClr val="F79646"/>
            </a:solidFill>
            <a:miter lim="800000"/>
            <a:headEnd/>
            <a:tailEnd/>
          </a:ln>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rPr>
              <a:t>DISPARITION DES MANIFESTATIONS DE LA REACTION INFLAMMATOIRE AIGUË</a:t>
            </a:r>
          </a:p>
        </p:txBody>
      </p:sp>
      <p:sp>
        <p:nvSpPr>
          <p:cNvPr id="3093" name="AutoShape 21"/>
          <p:cNvSpPr>
            <a:spLocks noChangeArrowheads="1"/>
          </p:cNvSpPr>
          <p:nvPr/>
        </p:nvSpPr>
        <p:spPr bwMode="auto">
          <a:xfrm>
            <a:off x="-20638" y="3400425"/>
            <a:ext cx="2973388" cy="163671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T0" fmla="*/ -8 w 2972509"/>
              <a:gd name="T1" fmla="*/ 1053317 h 1637858"/>
              <a:gd name="T2" fmla="*/ 457731 w 2972509"/>
              <a:gd name="T3" fmla="*/ 728920 h 1637858"/>
              <a:gd name="T4" fmla="*/ 294370 w 2972509"/>
              <a:gd name="T5" fmla="*/ 324399 h 1637858"/>
              <a:gd name="T6" fmla="*/ 1028524 w 2972509"/>
              <a:gd name="T7" fmla="*/ 324400 h 1637858"/>
              <a:gd name="T8" fmla="*/ 1486255 w 2972509"/>
              <a:gd name="T9" fmla="*/ 0 h 1637858"/>
              <a:gd name="T10" fmla="*/ 1943985 w 2972509"/>
              <a:gd name="T11" fmla="*/ 324400 h 1637858"/>
              <a:gd name="T12" fmla="*/ 2678139 w 2972509"/>
              <a:gd name="T13" fmla="*/ 324399 h 1637858"/>
              <a:gd name="T14" fmla="*/ 2514778 w 2972509"/>
              <a:gd name="T15" fmla="*/ 728920 h 1637858"/>
              <a:gd name="T16" fmla="*/ 2972517 w 2972509"/>
              <a:gd name="T17" fmla="*/ 1053317 h 1637858"/>
              <a:gd name="T18" fmla="*/ 2311063 w 2972509"/>
              <a:gd name="T19" fmla="*/ 1233346 h 1637858"/>
              <a:gd name="T20" fmla="*/ 2147696 w 2972509"/>
              <a:gd name="T21" fmla="*/ 1637867 h 1637858"/>
              <a:gd name="T22" fmla="*/ 1486255 w 2972509"/>
              <a:gd name="T23" fmla="*/ 1457836 h 1637858"/>
              <a:gd name="T24" fmla="*/ 824813 w 2972509"/>
              <a:gd name="T25" fmla="*/ 1637867 h 1637858"/>
              <a:gd name="T26" fmla="*/ 661446 w 2972509"/>
              <a:gd name="T27" fmla="*/ 1233346 h 1637858"/>
              <a:gd name="T28" fmla="*/ -8 w 2972509"/>
              <a:gd name="T29" fmla="*/ 1053317 h 1637858"/>
              <a:gd name="T30" fmla="*/ 0 w 2972509"/>
              <a:gd name="T31" fmla="*/ 0 h 1637858"/>
              <a:gd name="T32" fmla="*/ 2972509 w 2972509"/>
              <a:gd name="T33" fmla="*/ 1637858 h 1637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2972509" h="1637858">
                <a:moveTo>
                  <a:pt x="-8" y="1053317"/>
                </a:moveTo>
                <a:lnTo>
                  <a:pt x="457731" y="728920"/>
                </a:lnTo>
                <a:lnTo>
                  <a:pt x="294370" y="324399"/>
                </a:lnTo>
                <a:lnTo>
                  <a:pt x="1028524" y="324400"/>
                </a:lnTo>
                <a:lnTo>
                  <a:pt x="1486255" y="0"/>
                </a:lnTo>
                <a:lnTo>
                  <a:pt x="1943985" y="324400"/>
                </a:lnTo>
                <a:lnTo>
                  <a:pt x="2678139" y="324399"/>
                </a:lnTo>
                <a:lnTo>
                  <a:pt x="2514778" y="728920"/>
                </a:lnTo>
                <a:lnTo>
                  <a:pt x="2972517" y="1053317"/>
                </a:lnTo>
                <a:lnTo>
                  <a:pt x="2311063" y="1233346"/>
                </a:lnTo>
                <a:lnTo>
                  <a:pt x="2147696" y="1637867"/>
                </a:lnTo>
                <a:lnTo>
                  <a:pt x="1486255" y="1457836"/>
                </a:lnTo>
                <a:lnTo>
                  <a:pt x="824813" y="1637867"/>
                </a:lnTo>
                <a:lnTo>
                  <a:pt x="661446" y="1233346"/>
                </a:lnTo>
                <a:lnTo>
                  <a:pt x="-8" y="1053317"/>
                </a:lnTo>
                <a:close/>
              </a:path>
            </a:pathLst>
          </a:custGeom>
          <a:gradFill rotWithShape="0">
            <a:gsLst>
              <a:gs pos="0">
                <a:srgbClr val="FFE5E5"/>
              </a:gs>
              <a:gs pos="100000">
                <a:srgbClr val="FFA2A1"/>
              </a:gs>
            </a:gsLst>
            <a:lin ang="5400000" scaled="1"/>
          </a:gradFill>
          <a:ln w="9360" cap="sq">
            <a:solidFill>
              <a:srgbClr val="BE4B48"/>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a:solidFill>
                  <a:srgbClr val="000000"/>
                </a:solidFill>
              </a:rPr>
              <a:t>L’AINS prend la place de l’acide arachidonique dans le site actif de la cyclo-oxygénase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3086"/>
                                        </p:tgtEl>
                                        <p:attrNameLst>
                                          <p:attrName>style.visibility</p:attrName>
                                        </p:attrNameLst>
                                      </p:cBhvr>
                                      <p:to>
                                        <p:strVal val="visible"/>
                                      </p:to>
                                    </p:set>
                                    <p:animEffect transition="in" filter="fade">
                                      <p:cBhvr additive="repl">
                                        <p:cTn id="7" dur="5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additive="repl">
                                        <p:cTn id="11" dur="1" fill="hold">
                                          <p:stCondLst>
                                            <p:cond delay="0"/>
                                          </p:stCondLst>
                                        </p:cTn>
                                        <p:tgtEl>
                                          <p:spTgt spid="3073"/>
                                        </p:tgtEl>
                                        <p:attrNameLst>
                                          <p:attrName>style.visibility</p:attrName>
                                        </p:attrNameLst>
                                      </p:cBhvr>
                                      <p:to>
                                        <p:strVal val="visible"/>
                                      </p:to>
                                    </p:set>
                                    <p:animEffect transition="in" filter="fade">
                                      <p:cBhvr additive="repl">
                                        <p:cTn id="12" dur="500"/>
                                        <p:tgtEl>
                                          <p:spTgt spid="3073"/>
                                        </p:tgtEl>
                                      </p:cBhvr>
                                    </p:animEffect>
                                  </p:childTnLst>
                                </p:cTn>
                              </p:par>
                              <p:par>
                                <p:cTn id="13" presetID="10" presetClass="entr" fill="hold" nodeType="withEffect">
                                  <p:stCondLst>
                                    <p:cond delay="0"/>
                                  </p:stCondLst>
                                  <p:childTnLst>
                                    <p:set>
                                      <p:cBhvr additive="repl">
                                        <p:cTn id="14" dur="1" fill="hold">
                                          <p:stCondLst>
                                            <p:cond delay="0"/>
                                          </p:stCondLst>
                                        </p:cTn>
                                        <p:tgtEl>
                                          <p:spTgt spid="3078"/>
                                        </p:tgtEl>
                                        <p:attrNameLst>
                                          <p:attrName>style.visibility</p:attrName>
                                        </p:attrNameLst>
                                      </p:cBhvr>
                                      <p:to>
                                        <p:strVal val="visible"/>
                                      </p:to>
                                    </p:set>
                                    <p:animEffect transition="in" filter="fade">
                                      <p:cBhvr additive="repl">
                                        <p:cTn id="15" dur="500"/>
                                        <p:tgtEl>
                                          <p:spTgt spid="3078"/>
                                        </p:tgtEl>
                                      </p:cBhvr>
                                    </p:animEffect>
                                  </p:childTnLst>
                                </p:cTn>
                              </p:par>
                              <p:par>
                                <p:cTn id="16" presetID="10" presetClass="entr" fill="hold" nodeType="withEffect">
                                  <p:stCondLst>
                                    <p:cond delay="0"/>
                                  </p:stCondLst>
                                  <p:childTnLst>
                                    <p:set>
                                      <p:cBhvr additive="repl">
                                        <p:cTn id="17" dur="1" fill="hold">
                                          <p:stCondLst>
                                            <p:cond delay="0"/>
                                          </p:stCondLst>
                                        </p:cTn>
                                        <p:tgtEl>
                                          <p:spTgt spid="3080"/>
                                        </p:tgtEl>
                                        <p:attrNameLst>
                                          <p:attrName>style.visibility</p:attrName>
                                        </p:attrNameLst>
                                      </p:cBhvr>
                                      <p:to>
                                        <p:strVal val="visible"/>
                                      </p:to>
                                    </p:set>
                                    <p:animEffect transition="in" filter="fade">
                                      <p:cBhvr additive="repl">
                                        <p:cTn id="18" dur="500"/>
                                        <p:tgtEl>
                                          <p:spTgt spid="30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additive="repl">
                                        <p:cTn id="22" dur="1" fill="hold">
                                          <p:stCondLst>
                                            <p:cond delay="0"/>
                                          </p:stCondLst>
                                        </p:cTn>
                                        <p:tgtEl>
                                          <p:spTgt spid="3075"/>
                                        </p:tgtEl>
                                        <p:attrNameLst>
                                          <p:attrName>style.visibility</p:attrName>
                                        </p:attrNameLst>
                                      </p:cBhvr>
                                      <p:to>
                                        <p:strVal val="visible"/>
                                      </p:to>
                                    </p:set>
                                    <p:animEffect transition="in" filter="fade">
                                      <p:cBhvr additive="repl">
                                        <p:cTn id="23" dur="500"/>
                                        <p:tgtEl>
                                          <p:spTgt spid="3075"/>
                                        </p:tgtEl>
                                      </p:cBhvr>
                                    </p:animEffect>
                                  </p:childTnLst>
                                </p:cTn>
                              </p:par>
                              <p:par>
                                <p:cTn id="24" presetID="10" presetClass="entr" fill="hold" nodeType="withEffect">
                                  <p:stCondLst>
                                    <p:cond delay="0"/>
                                  </p:stCondLst>
                                  <p:childTnLst>
                                    <p:set>
                                      <p:cBhvr additive="repl">
                                        <p:cTn id="25" dur="1" fill="hold">
                                          <p:stCondLst>
                                            <p:cond delay="0"/>
                                          </p:stCondLst>
                                        </p:cTn>
                                        <p:tgtEl>
                                          <p:spTgt spid="3091"/>
                                        </p:tgtEl>
                                        <p:attrNameLst>
                                          <p:attrName>style.visibility</p:attrName>
                                        </p:attrNameLst>
                                      </p:cBhvr>
                                      <p:to>
                                        <p:strVal val="visible"/>
                                      </p:to>
                                    </p:set>
                                    <p:animEffect transition="in" filter="fade">
                                      <p:cBhvr additive="repl">
                                        <p:cTn id="26" dur="500"/>
                                        <p:tgtEl>
                                          <p:spTgt spid="3091"/>
                                        </p:tgtEl>
                                      </p:cBhvr>
                                    </p:animEffect>
                                  </p:childTnLst>
                                </p:cTn>
                              </p:par>
                              <p:par>
                                <p:cTn id="27" presetID="10" presetClass="entr" fill="hold" nodeType="withEffect">
                                  <p:stCondLst>
                                    <p:cond delay="0"/>
                                  </p:stCondLst>
                                  <p:childTnLst>
                                    <p:set>
                                      <p:cBhvr additive="repl">
                                        <p:cTn id="28" dur="1" fill="hold">
                                          <p:stCondLst>
                                            <p:cond delay="0"/>
                                          </p:stCondLst>
                                        </p:cTn>
                                        <p:tgtEl>
                                          <p:spTgt spid="3081"/>
                                        </p:tgtEl>
                                        <p:attrNameLst>
                                          <p:attrName>style.visibility</p:attrName>
                                        </p:attrNameLst>
                                      </p:cBhvr>
                                      <p:to>
                                        <p:strVal val="visible"/>
                                      </p:to>
                                    </p:set>
                                    <p:animEffect transition="in" filter="fade">
                                      <p:cBhvr additive="repl">
                                        <p:cTn id="29" dur="500"/>
                                        <p:tgtEl>
                                          <p:spTgt spid="308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nodeType="clickEffect">
                                  <p:stCondLst>
                                    <p:cond delay="0"/>
                                  </p:stCondLst>
                                  <p:childTnLst>
                                    <p:set>
                                      <p:cBhvr additive="repl">
                                        <p:cTn id="33" dur="1" fill="hold">
                                          <p:stCondLst>
                                            <p:cond delay="0"/>
                                          </p:stCondLst>
                                        </p:cTn>
                                        <p:tgtEl>
                                          <p:spTgt spid="3074"/>
                                        </p:tgtEl>
                                        <p:attrNameLst>
                                          <p:attrName>style.visibility</p:attrName>
                                        </p:attrNameLst>
                                      </p:cBhvr>
                                      <p:to>
                                        <p:strVal val="visible"/>
                                      </p:to>
                                    </p:set>
                                    <p:animEffect transition="in" filter="fade">
                                      <p:cBhvr additive="repl">
                                        <p:cTn id="34" dur="500"/>
                                        <p:tgtEl>
                                          <p:spTgt spid="3074"/>
                                        </p:tgtEl>
                                      </p:cBhvr>
                                    </p:animEffect>
                                  </p:childTnLst>
                                </p:cTn>
                              </p:par>
                              <p:par>
                                <p:cTn id="35" presetID="10" presetClass="entr" fill="hold" grpId="0" nodeType="withEffect">
                                  <p:stCondLst>
                                    <p:cond delay="0"/>
                                  </p:stCondLst>
                                  <p:childTnLst>
                                    <p:set>
                                      <p:cBhvr additive="repl">
                                        <p:cTn id="36" dur="1" fill="hold">
                                          <p:stCondLst>
                                            <p:cond delay="0"/>
                                          </p:stCondLst>
                                        </p:cTn>
                                        <p:tgtEl>
                                          <p:spTgt spid="3076"/>
                                        </p:tgtEl>
                                        <p:attrNameLst>
                                          <p:attrName>style.visibility</p:attrName>
                                        </p:attrNameLst>
                                      </p:cBhvr>
                                      <p:to>
                                        <p:strVal val="visible"/>
                                      </p:to>
                                    </p:set>
                                    <p:animEffect transition="in" filter="fade">
                                      <p:cBhvr additive="repl">
                                        <p:cTn id="37" dur="500"/>
                                        <p:tgtEl>
                                          <p:spTgt spid="3076"/>
                                        </p:tgtEl>
                                      </p:cBhvr>
                                    </p:animEffect>
                                  </p:childTnLst>
                                </p:cTn>
                              </p:par>
                              <p:par>
                                <p:cTn id="38" presetID="10" presetClass="entr" fill="hold" nodeType="withEffect">
                                  <p:stCondLst>
                                    <p:cond delay="0"/>
                                  </p:stCondLst>
                                  <p:childTnLst>
                                    <p:set>
                                      <p:cBhvr additive="repl">
                                        <p:cTn id="39" dur="1" fill="hold">
                                          <p:stCondLst>
                                            <p:cond delay="0"/>
                                          </p:stCondLst>
                                        </p:cTn>
                                        <p:tgtEl>
                                          <p:spTgt spid="3077"/>
                                        </p:tgtEl>
                                        <p:attrNameLst>
                                          <p:attrName>style.visibility</p:attrName>
                                        </p:attrNameLst>
                                      </p:cBhvr>
                                      <p:to>
                                        <p:strVal val="visible"/>
                                      </p:to>
                                    </p:set>
                                    <p:animEffect transition="in" filter="fade">
                                      <p:cBhvr additive="repl">
                                        <p:cTn id="40" dur="500"/>
                                        <p:tgtEl>
                                          <p:spTgt spid="3077"/>
                                        </p:tgtEl>
                                      </p:cBhvr>
                                    </p:animEffect>
                                  </p:childTnLst>
                                </p:cTn>
                              </p:par>
                              <p:par>
                                <p:cTn id="41" presetID="10" presetClass="entr" fill="hold" nodeType="withEffect">
                                  <p:stCondLst>
                                    <p:cond delay="0"/>
                                  </p:stCondLst>
                                  <p:childTnLst>
                                    <p:set>
                                      <p:cBhvr additive="repl">
                                        <p:cTn id="42" dur="1" fill="hold">
                                          <p:stCondLst>
                                            <p:cond delay="0"/>
                                          </p:stCondLst>
                                        </p:cTn>
                                        <p:tgtEl>
                                          <p:spTgt spid="3079"/>
                                        </p:tgtEl>
                                        <p:attrNameLst>
                                          <p:attrName>style.visibility</p:attrName>
                                        </p:attrNameLst>
                                      </p:cBhvr>
                                      <p:to>
                                        <p:strVal val="visible"/>
                                      </p:to>
                                    </p:set>
                                    <p:animEffect transition="in" filter="fade">
                                      <p:cBhvr additive="repl">
                                        <p:cTn id="43" dur="500"/>
                                        <p:tgtEl>
                                          <p:spTgt spid="307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fill="hold" nodeType="clickEffect">
                                  <p:stCondLst>
                                    <p:cond delay="0"/>
                                  </p:stCondLst>
                                  <p:childTnLst>
                                    <p:set>
                                      <p:cBhvr additive="repl">
                                        <p:cTn id="47" dur="1" fill="hold">
                                          <p:stCondLst>
                                            <p:cond delay="0"/>
                                          </p:stCondLst>
                                        </p:cTn>
                                        <p:tgtEl>
                                          <p:spTgt spid="3082"/>
                                        </p:tgtEl>
                                        <p:attrNameLst>
                                          <p:attrName>style.visibility</p:attrName>
                                        </p:attrNameLst>
                                      </p:cBhvr>
                                      <p:to>
                                        <p:strVal val="visible"/>
                                      </p:to>
                                    </p:set>
                                    <p:animEffect transition="in" filter="fade">
                                      <p:cBhvr additive="repl">
                                        <p:cTn id="48" dur="500"/>
                                        <p:tgtEl>
                                          <p:spTgt spid="3082"/>
                                        </p:tgtEl>
                                      </p:cBhvr>
                                    </p:animEffect>
                                  </p:childTnLst>
                                </p:cTn>
                              </p:par>
                              <p:par>
                                <p:cTn id="49" presetID="10" presetClass="entr" fill="hold" nodeType="withEffect">
                                  <p:stCondLst>
                                    <p:cond delay="0"/>
                                  </p:stCondLst>
                                  <p:childTnLst>
                                    <p:set>
                                      <p:cBhvr additive="repl">
                                        <p:cTn id="50" dur="1" fill="hold">
                                          <p:stCondLst>
                                            <p:cond delay="0"/>
                                          </p:stCondLst>
                                        </p:cTn>
                                        <p:tgtEl>
                                          <p:spTgt spid="3089"/>
                                        </p:tgtEl>
                                        <p:attrNameLst>
                                          <p:attrName>style.visibility</p:attrName>
                                        </p:attrNameLst>
                                      </p:cBhvr>
                                      <p:to>
                                        <p:strVal val="visible"/>
                                      </p:to>
                                    </p:set>
                                    <p:animEffect transition="in" filter="fade">
                                      <p:cBhvr additive="repl">
                                        <p:cTn id="51" dur="500"/>
                                        <p:tgtEl>
                                          <p:spTgt spid="3089"/>
                                        </p:tgtEl>
                                      </p:cBhvr>
                                    </p:animEffect>
                                  </p:childTnLst>
                                </p:cTn>
                              </p:par>
                              <p:par>
                                <p:cTn id="52" presetID="10" presetClass="entr" fill="hold" nodeType="withEffect">
                                  <p:stCondLst>
                                    <p:cond delay="0"/>
                                  </p:stCondLst>
                                  <p:childTnLst>
                                    <p:set>
                                      <p:cBhvr additive="repl">
                                        <p:cTn id="53" dur="1" fill="hold">
                                          <p:stCondLst>
                                            <p:cond delay="0"/>
                                          </p:stCondLst>
                                        </p:cTn>
                                        <p:tgtEl>
                                          <p:spTgt spid="3087"/>
                                        </p:tgtEl>
                                        <p:attrNameLst>
                                          <p:attrName>style.visibility</p:attrName>
                                        </p:attrNameLst>
                                      </p:cBhvr>
                                      <p:to>
                                        <p:strVal val="visible"/>
                                      </p:to>
                                    </p:set>
                                    <p:animEffect transition="in" filter="fade">
                                      <p:cBhvr additive="repl">
                                        <p:cTn id="54" dur="500"/>
                                        <p:tgtEl>
                                          <p:spTgt spid="308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fill="hold" nodeType="clickEffect">
                                  <p:stCondLst>
                                    <p:cond delay="0"/>
                                  </p:stCondLst>
                                  <p:childTnLst>
                                    <p:set>
                                      <p:cBhvr additive="repl">
                                        <p:cTn id="58" dur="1" fill="hold">
                                          <p:stCondLst>
                                            <p:cond delay="0"/>
                                          </p:stCondLst>
                                        </p:cTn>
                                        <p:tgtEl>
                                          <p:spTgt spid="3083"/>
                                        </p:tgtEl>
                                        <p:attrNameLst>
                                          <p:attrName>style.visibility</p:attrName>
                                        </p:attrNameLst>
                                      </p:cBhvr>
                                      <p:to>
                                        <p:strVal val="visible"/>
                                      </p:to>
                                    </p:set>
                                    <p:animEffect transition="in" filter="fade">
                                      <p:cBhvr additive="repl">
                                        <p:cTn id="59" dur="500"/>
                                        <p:tgtEl>
                                          <p:spTgt spid="308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fill="hold" nodeType="clickEffect">
                                  <p:stCondLst>
                                    <p:cond delay="0"/>
                                  </p:stCondLst>
                                  <p:childTnLst>
                                    <p:set>
                                      <p:cBhvr additive="repl">
                                        <p:cTn id="63" dur="1" fill="hold">
                                          <p:stCondLst>
                                            <p:cond delay="0"/>
                                          </p:stCondLst>
                                        </p:cTn>
                                        <p:tgtEl>
                                          <p:spTgt spid="3084"/>
                                        </p:tgtEl>
                                        <p:attrNameLst>
                                          <p:attrName>style.visibility</p:attrName>
                                        </p:attrNameLst>
                                      </p:cBhvr>
                                      <p:to>
                                        <p:strVal val="visible"/>
                                      </p:to>
                                    </p:set>
                                    <p:animEffect transition="in" filter="fade">
                                      <p:cBhvr additive="repl">
                                        <p:cTn id="64" dur="500"/>
                                        <p:tgtEl>
                                          <p:spTgt spid="3084"/>
                                        </p:tgtEl>
                                      </p:cBhvr>
                                    </p:animEffect>
                                  </p:childTnLst>
                                </p:cTn>
                              </p:par>
                              <p:par>
                                <p:cTn id="65" presetID="10" presetClass="entr" fill="hold" nodeType="withEffect">
                                  <p:stCondLst>
                                    <p:cond delay="0"/>
                                  </p:stCondLst>
                                  <p:childTnLst>
                                    <p:set>
                                      <p:cBhvr additive="repl">
                                        <p:cTn id="66" dur="1" fill="hold">
                                          <p:stCondLst>
                                            <p:cond delay="0"/>
                                          </p:stCondLst>
                                        </p:cTn>
                                        <p:tgtEl>
                                          <p:spTgt spid="3090"/>
                                        </p:tgtEl>
                                        <p:attrNameLst>
                                          <p:attrName>style.visibility</p:attrName>
                                        </p:attrNameLst>
                                      </p:cBhvr>
                                      <p:to>
                                        <p:strVal val="visible"/>
                                      </p:to>
                                    </p:set>
                                    <p:animEffect transition="in" filter="fade">
                                      <p:cBhvr additive="repl">
                                        <p:cTn id="67" dur="500"/>
                                        <p:tgtEl>
                                          <p:spTgt spid="309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nodeType="clickEffect">
                                  <p:stCondLst>
                                    <p:cond delay="0"/>
                                  </p:stCondLst>
                                  <p:childTnLst>
                                    <p:set>
                                      <p:cBhvr additive="repl">
                                        <p:cTn id="71" dur="1" fill="hold">
                                          <p:stCondLst>
                                            <p:cond delay="0"/>
                                          </p:stCondLst>
                                        </p:cTn>
                                        <p:tgtEl>
                                          <p:spTgt spid="3093"/>
                                        </p:tgtEl>
                                        <p:attrNameLst>
                                          <p:attrName>style.visibility</p:attrName>
                                        </p:attrNameLst>
                                      </p:cBhvr>
                                      <p:to>
                                        <p:strVal val="visible"/>
                                      </p:to>
                                    </p:set>
                                    <p:animEffect transition="in" filter="fade">
                                      <p:cBhvr additive="repl">
                                        <p:cTn id="72" dur="500"/>
                                        <p:tgtEl>
                                          <p:spTgt spid="309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fill="hold" nodeType="clickEffect">
                                  <p:stCondLst>
                                    <p:cond delay="0"/>
                                  </p:stCondLst>
                                  <p:childTnLst>
                                    <p:animEffect transition="out" filter="fade">
                                      <p:cBhvr additive="repl">
                                        <p:cTn id="76" dur="500"/>
                                        <p:tgtEl>
                                          <p:spTgt spid="3074"/>
                                        </p:tgtEl>
                                      </p:cBhvr>
                                    </p:animEffect>
                                    <p:set>
                                      <p:cBhvr additive="repl">
                                        <p:cTn id="77" dur="1" fill="hold">
                                          <p:stCondLst>
                                            <p:cond delay="499"/>
                                          </p:stCondLst>
                                        </p:cTn>
                                        <p:tgtEl>
                                          <p:spTgt spid="3074"/>
                                        </p:tgtEl>
                                        <p:attrNameLst>
                                          <p:attrName>style.visibility</p:attrName>
                                        </p:attrNameLst>
                                      </p:cBhvr>
                                      <p:to>
                                        <p:strVal val="hidden"/>
                                      </p:to>
                                    </p:set>
                                  </p:childTnLst>
                                </p:cTn>
                              </p:par>
                              <p:par>
                                <p:cTn id="78" presetID="10" presetClass="exit" fill="hold" grpId="1" nodeType="withEffect">
                                  <p:stCondLst>
                                    <p:cond delay="0"/>
                                  </p:stCondLst>
                                  <p:childTnLst>
                                    <p:animEffect transition="out" filter="fade">
                                      <p:cBhvr additive="repl">
                                        <p:cTn id="79" dur="500"/>
                                        <p:tgtEl>
                                          <p:spTgt spid="3076"/>
                                        </p:tgtEl>
                                      </p:cBhvr>
                                    </p:animEffect>
                                    <p:set>
                                      <p:cBhvr additive="repl">
                                        <p:cTn id="80" dur="1" fill="hold">
                                          <p:stCondLst>
                                            <p:cond delay="499"/>
                                          </p:stCondLst>
                                        </p:cTn>
                                        <p:tgtEl>
                                          <p:spTgt spid="3076"/>
                                        </p:tgtEl>
                                        <p:attrNameLst>
                                          <p:attrName>style.visibility</p:attrName>
                                        </p:attrNameLst>
                                      </p:cBhvr>
                                      <p:to>
                                        <p:strVal val="hidden"/>
                                      </p:to>
                                    </p:set>
                                  </p:childTnLst>
                                </p:cTn>
                              </p:par>
                              <p:par>
                                <p:cTn id="81" presetID="10" presetClass="exit" fill="hold" nodeType="withEffect">
                                  <p:stCondLst>
                                    <p:cond delay="0"/>
                                  </p:stCondLst>
                                  <p:childTnLst>
                                    <p:animEffect transition="out" filter="fade">
                                      <p:cBhvr additive="repl">
                                        <p:cTn id="82" dur="500"/>
                                        <p:tgtEl>
                                          <p:spTgt spid="3077"/>
                                        </p:tgtEl>
                                      </p:cBhvr>
                                    </p:animEffect>
                                    <p:set>
                                      <p:cBhvr additive="repl">
                                        <p:cTn id="83" dur="1" fill="hold">
                                          <p:stCondLst>
                                            <p:cond delay="499"/>
                                          </p:stCondLst>
                                        </p:cTn>
                                        <p:tgtEl>
                                          <p:spTgt spid="3077"/>
                                        </p:tgtEl>
                                        <p:attrNameLst>
                                          <p:attrName>style.visibility</p:attrName>
                                        </p:attrNameLst>
                                      </p:cBhvr>
                                      <p:to>
                                        <p:strVal val="hidden"/>
                                      </p:to>
                                    </p:set>
                                  </p:childTnLst>
                                </p:cTn>
                              </p:par>
                              <p:par>
                                <p:cTn id="84" presetID="10" presetClass="exit" fill="hold" nodeType="withEffect">
                                  <p:stCondLst>
                                    <p:cond delay="0"/>
                                  </p:stCondLst>
                                  <p:childTnLst>
                                    <p:animEffect transition="out" filter="fade">
                                      <p:cBhvr additive="repl">
                                        <p:cTn id="85" dur="500"/>
                                        <p:tgtEl>
                                          <p:spTgt spid="3079"/>
                                        </p:tgtEl>
                                      </p:cBhvr>
                                    </p:animEffect>
                                    <p:set>
                                      <p:cBhvr additive="repl">
                                        <p:cTn id="86" dur="1" fill="hold">
                                          <p:stCondLst>
                                            <p:cond delay="499"/>
                                          </p:stCondLst>
                                        </p:cTn>
                                        <p:tgtEl>
                                          <p:spTgt spid="307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fill="hold" nodeType="clickEffect">
                                  <p:stCondLst>
                                    <p:cond delay="0"/>
                                  </p:stCondLst>
                                  <p:childTnLst>
                                    <p:set>
                                      <p:cBhvr additive="repl">
                                        <p:cTn id="90" dur="1" fill="hold">
                                          <p:stCondLst>
                                            <p:cond delay="0"/>
                                          </p:stCondLst>
                                        </p:cTn>
                                        <p:tgtEl>
                                          <p:spTgt spid="3092"/>
                                        </p:tgtEl>
                                        <p:attrNameLst>
                                          <p:attrName>style.visibility</p:attrName>
                                        </p:attrNameLst>
                                      </p:cBhvr>
                                      <p:to>
                                        <p:strVal val="visible"/>
                                      </p:to>
                                    </p:set>
                                    <p:animEffect transition="in" filter="fade">
                                      <p:cBhvr additive="repl">
                                        <p:cTn id="91" dur="5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85852" y="1928802"/>
            <a:ext cx="6643734" cy="1323439"/>
          </a:xfrm>
          <a:prstGeom prst="rect">
            <a:avLst/>
          </a:prstGeom>
          <a:noFill/>
        </p:spPr>
        <p:txBody>
          <a:bodyPr wrap="square" rtlCol="0">
            <a:spAutoFit/>
          </a:bodyPr>
          <a:lstStyle/>
          <a:p>
            <a:pPr algn="ctr"/>
            <a:r>
              <a:rPr lang="fr-FR" sz="4000" b="1" dirty="0" smtClean="0">
                <a:solidFill>
                  <a:srgbClr val="FF0000"/>
                </a:solidFill>
                <a:latin typeface="Times New Roman" pitchFamily="18" charset="0"/>
                <a:cs typeface="Times New Roman" pitchFamily="18" charset="0"/>
              </a:rPr>
              <a:t>Immunité humorale et cellulaire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866775" y="652463"/>
            <a:ext cx="7410450" cy="55530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033584" y="571480"/>
            <a:ext cx="4895870" cy="613365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947738" y="1081088"/>
            <a:ext cx="7248525" cy="46958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214414" y="1142984"/>
            <a:ext cx="6786610" cy="4983179"/>
          </a:xfrm>
          <a:prstGeom prst="rect">
            <a:avLst/>
          </a:prstGeom>
          <a:noFill/>
          <a:ln w="9525">
            <a:noFill/>
            <a:miter lim="800000"/>
            <a:headEnd/>
            <a:tailEnd/>
          </a:ln>
        </p:spPr>
      </p:pic>
    </p:spTree>
    <p:extLst>
      <p:ext uri="{BB962C8B-B14F-4D97-AF65-F5344CB8AC3E}">
        <p14:creationId xmlns:p14="http://schemas.microsoft.com/office/powerpoint/2010/main" xmlns="" val="449721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8662" y="1000108"/>
            <a:ext cx="7305675" cy="54768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95350" y="833459"/>
            <a:ext cx="7353300" cy="566737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95350" y="909658"/>
            <a:ext cx="7353300" cy="54483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04875" y="852508"/>
            <a:ext cx="7334250" cy="55054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90588" y="885846"/>
            <a:ext cx="7362825" cy="554355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81063" y="957284"/>
            <a:ext cx="7381875" cy="554355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000108"/>
            <a:ext cx="7286676" cy="5011949"/>
          </a:xfrm>
          <a:prstGeom prst="rect">
            <a:avLst/>
          </a:prstGeom>
          <a:solidFill>
            <a:srgbClr val="2013CF"/>
          </a:solidFill>
        </p:spPr>
        <p:txBody>
          <a:bodyPr wrap="square">
            <a:spAutoFit/>
          </a:bodyPr>
          <a:lstStyle/>
          <a:p>
            <a:pPr algn="just">
              <a:lnSpc>
                <a:spcPct val="150000"/>
              </a:lnSpc>
            </a:pPr>
            <a:r>
              <a:rPr lang="fr-FR" sz="2400" dirty="0" smtClean="0">
                <a:solidFill>
                  <a:srgbClr val="FFFF00"/>
                </a:solidFill>
                <a:latin typeface="Times New Roman" pitchFamily="18" charset="0"/>
                <a:cs typeface="Times New Roman" pitchFamily="18" charset="0"/>
              </a:rPr>
              <a:t>L’immunité adaptative entraîne 2 types de réponse immunitaire : l’immunité humorale et l’immunité cellulaire. Cette distinction dans la réponse immunitaire adaptative est utile pour l’évaluation de la réponse immunitaire après la vaccination. Toutefois, il est clairement prouvé que la plupart des antigènes et des vaccins stimulent à la fois les lymphocytes B et les lymphocytes T, et que ces 2 réponses sont intimement liées</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2928934"/>
            <a:ext cx="4174541" cy="523220"/>
          </a:xfrm>
          <a:prstGeom prst="rect">
            <a:avLst/>
          </a:prstGeom>
        </p:spPr>
        <p:txBody>
          <a:bodyPr wrap="none">
            <a:spAutoFit/>
          </a:bodyPr>
          <a:lstStyle/>
          <a:p>
            <a:pPr algn="ctr"/>
            <a:r>
              <a:rPr lang="fr-FR" sz="2800" cap="all" dirty="0" smtClean="0">
                <a:solidFill>
                  <a:srgbClr val="FF0000"/>
                </a:solidFill>
              </a:rPr>
              <a:t>IMMUNITÉ HUMORALE</a:t>
            </a:r>
            <a:endParaRPr lang="fr-FR" sz="2800" cap="all"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885825" y="714375"/>
            <a:ext cx="7372350" cy="542925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000108"/>
            <a:ext cx="7858180" cy="5576976"/>
          </a:xfrm>
          <a:prstGeom prst="rect">
            <a:avLst/>
          </a:prstGeom>
          <a:solidFill>
            <a:srgbClr val="2013C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l’immunité humorale est assurée par la production d’anticorps par les lymphocytes B.</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L’immunité humorale est principalement dirigée contre les agents infectieux extracellulaires tels que les bactéries.</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Les lymphocytes B se différencient en plasmocytes producteurs d’anticorps et en lymphocytes B mémoire.</a:t>
            </a: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Les principaux anticorps sont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Les </a:t>
            </a:r>
            <a:r>
              <a:rPr kumimoji="0" lang="fr-FR" sz="2000" b="0" i="0" u="none" strike="noStrike" cap="none" normalizeH="0" baseline="0" dirty="0" err="1" smtClean="0">
                <a:ln>
                  <a:noFill/>
                </a:ln>
                <a:solidFill>
                  <a:srgbClr val="FFFF00"/>
                </a:solidFill>
                <a:effectLst/>
                <a:latin typeface="Times New Roman" pitchFamily="18" charset="0"/>
                <a:cs typeface="Times New Roman" pitchFamily="18" charset="0"/>
              </a:rPr>
              <a:t>IgG</a:t>
            </a: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 : elles se trouvent dans le sang et les tissus;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Les </a:t>
            </a:r>
            <a:r>
              <a:rPr kumimoji="0" lang="fr-FR" sz="2000" b="0" i="0" u="none" strike="noStrike" cap="none" normalizeH="0" baseline="0" dirty="0" err="1" smtClean="0">
                <a:ln>
                  <a:noFill/>
                </a:ln>
                <a:solidFill>
                  <a:srgbClr val="FFFF00"/>
                </a:solidFill>
                <a:effectLst/>
                <a:latin typeface="Times New Roman" pitchFamily="18" charset="0"/>
                <a:cs typeface="Times New Roman" pitchFamily="18" charset="0"/>
              </a:rPr>
              <a:t>IgM</a:t>
            </a: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 : elles sont les premières à être fabriquées;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Les </a:t>
            </a:r>
            <a:r>
              <a:rPr kumimoji="0" lang="fr-FR" sz="2000" b="0" i="0" u="none" strike="noStrike" cap="none" normalizeH="0" baseline="0" dirty="0" err="1" smtClean="0">
                <a:ln>
                  <a:noFill/>
                </a:ln>
                <a:solidFill>
                  <a:srgbClr val="FFFF00"/>
                </a:solidFill>
                <a:effectLst/>
                <a:latin typeface="Times New Roman" pitchFamily="18" charset="0"/>
                <a:cs typeface="Times New Roman" pitchFamily="18" charset="0"/>
              </a:rPr>
              <a:t>IgA</a:t>
            </a: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 : elles sont dominantes dans les sécrétions extracellulaires;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Les </a:t>
            </a:r>
            <a:r>
              <a:rPr kumimoji="0" lang="fr-FR" sz="2000" b="0" i="0" u="none" strike="noStrike" cap="none" normalizeH="0" baseline="0" dirty="0" err="1" smtClean="0">
                <a:ln>
                  <a:noFill/>
                </a:ln>
                <a:solidFill>
                  <a:srgbClr val="FFFF00"/>
                </a:solidFill>
                <a:effectLst/>
                <a:latin typeface="Times New Roman" pitchFamily="18" charset="0"/>
                <a:cs typeface="Times New Roman" pitchFamily="18" charset="0"/>
              </a:rPr>
              <a:t>IgE</a:t>
            </a: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 : elles sont jouent un rôle dans les réactions allergiques;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Les </a:t>
            </a:r>
            <a:r>
              <a:rPr kumimoji="0" lang="fr-FR" sz="2000" b="0" i="0" u="none" strike="noStrike" cap="none" normalizeH="0" baseline="0" dirty="0" err="1" smtClean="0">
                <a:ln>
                  <a:noFill/>
                </a:ln>
                <a:solidFill>
                  <a:srgbClr val="FFFF00"/>
                </a:solidFill>
                <a:effectLst/>
                <a:latin typeface="Times New Roman" pitchFamily="18" charset="0"/>
                <a:cs typeface="Times New Roman" pitchFamily="18" charset="0"/>
              </a:rPr>
              <a:t>IgD</a:t>
            </a:r>
            <a:r>
              <a:rPr kumimoji="0" lang="fr-FR" sz="2000" b="0" i="0" u="none" strike="noStrike" cap="none" normalizeH="0" baseline="0" dirty="0" smtClean="0">
                <a:ln>
                  <a:noFill/>
                </a:ln>
                <a:solidFill>
                  <a:srgbClr val="FFFF00"/>
                </a:solidFill>
                <a:effectLst/>
                <a:latin typeface="Times New Roman" pitchFamily="18" charset="0"/>
                <a:cs typeface="Times New Roman" pitchFamily="18" charset="0"/>
              </a:rPr>
              <a:t> : elles sont en faible quantité dans le sérum.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2643182"/>
            <a:ext cx="5572164" cy="661207"/>
          </a:xfrm>
          <a:prstGeom prst="rect">
            <a:avLst/>
          </a:prstGeom>
        </p:spPr>
        <p:txBody>
          <a:bodyPr wrap="square">
            <a:spAutoFit/>
          </a:bodyPr>
          <a:lstStyle/>
          <a:p>
            <a:pPr algn="ctr">
              <a:lnSpc>
                <a:spcPct val="150000"/>
              </a:lnSpc>
            </a:pPr>
            <a:r>
              <a:rPr lang="fr-FR" sz="2800" dirty="0" smtClean="0">
                <a:solidFill>
                  <a:srgbClr val="FF0000"/>
                </a:solidFill>
                <a:latin typeface="Times New Roman" pitchFamily="18" charset="0"/>
                <a:cs typeface="Times New Roman" pitchFamily="18" charset="0"/>
              </a:rPr>
              <a:t>La réponse innée ou non spécifique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928670"/>
            <a:ext cx="7286676" cy="5509200"/>
          </a:xfrm>
          <a:prstGeom prst="rect">
            <a:avLst/>
          </a:prstGeom>
          <a:solidFill>
            <a:srgbClr val="1B10B0"/>
          </a:solidFill>
        </p:spPr>
        <p:txBody>
          <a:bodyPr wrap="square">
            <a:spAutoFit/>
          </a:bodyPr>
          <a:lstStyle/>
          <a:p>
            <a:pPr algn="ctr"/>
            <a:r>
              <a:rPr lang="fr-FR" sz="2400" dirty="0" smtClean="0">
                <a:solidFill>
                  <a:srgbClr val="FFFF00"/>
                </a:solidFill>
                <a:latin typeface="Times New Roman" pitchFamily="18" charset="0"/>
                <a:cs typeface="Times New Roman" pitchFamily="18" charset="0"/>
              </a:rPr>
              <a:t>Les fonctions des </a:t>
            </a:r>
            <a:r>
              <a:rPr lang="fr-FR" sz="2400" dirty="0" err="1" smtClean="0">
                <a:solidFill>
                  <a:srgbClr val="FFFF00"/>
                </a:solidFill>
                <a:latin typeface="Times New Roman" pitchFamily="18" charset="0"/>
                <a:cs typeface="Times New Roman" pitchFamily="18" charset="0"/>
              </a:rPr>
              <a:t>anti-corps</a:t>
            </a:r>
            <a:r>
              <a:rPr lang="fr-FR" sz="2400" dirty="0" smtClean="0">
                <a:solidFill>
                  <a:srgbClr val="FFFF00"/>
                </a:solidFill>
                <a:latin typeface="Times New Roman" pitchFamily="18" charset="0"/>
                <a:cs typeface="Times New Roman" pitchFamily="18" charset="0"/>
              </a:rPr>
              <a:t> </a:t>
            </a:r>
          </a:p>
          <a:p>
            <a:pPr>
              <a:lnSpc>
                <a:spcPct val="200000"/>
              </a:lnSpc>
              <a:buFont typeface="Arial" pitchFamily="34" charset="0"/>
              <a:buChar char="•"/>
            </a:pPr>
            <a:r>
              <a:rPr lang="fr-FR" sz="2400" dirty="0" smtClean="0">
                <a:solidFill>
                  <a:srgbClr val="FFFF00"/>
                </a:solidFill>
                <a:latin typeface="Times New Roman" pitchFamily="18" charset="0"/>
                <a:cs typeface="Times New Roman" pitchFamily="18" charset="0"/>
              </a:rPr>
              <a:t>Neutralisation des toxines et des virus en s’y fixant.</a:t>
            </a:r>
          </a:p>
          <a:p>
            <a:pPr>
              <a:lnSpc>
                <a:spcPct val="200000"/>
              </a:lnSpc>
              <a:buFont typeface="Arial" pitchFamily="34" charset="0"/>
              <a:buChar char="•"/>
            </a:pPr>
            <a:r>
              <a:rPr lang="fr-FR" sz="2400" dirty="0" smtClean="0">
                <a:solidFill>
                  <a:srgbClr val="FFFF00"/>
                </a:solidFill>
                <a:latin typeface="Times New Roman" pitchFamily="18" charset="0"/>
                <a:cs typeface="Times New Roman" pitchFamily="18" charset="0"/>
              </a:rPr>
              <a:t>Agglutination des bactéries et des toxines.</a:t>
            </a:r>
          </a:p>
          <a:p>
            <a:pPr>
              <a:lnSpc>
                <a:spcPct val="200000"/>
              </a:lnSpc>
              <a:buFont typeface="Arial" pitchFamily="34" charset="0"/>
              <a:buChar char="•"/>
            </a:pPr>
            <a:r>
              <a:rPr lang="fr-FR" sz="2400" dirty="0" smtClean="0">
                <a:solidFill>
                  <a:srgbClr val="FFFF00"/>
                </a:solidFill>
                <a:latin typeface="Times New Roman" pitchFamily="18" charset="0"/>
                <a:cs typeface="Times New Roman" pitchFamily="18" charset="0"/>
              </a:rPr>
              <a:t>Lyse des cellules étrangères (molécules du complément nécessaires).</a:t>
            </a:r>
          </a:p>
          <a:p>
            <a:pPr>
              <a:lnSpc>
                <a:spcPct val="200000"/>
              </a:lnSpc>
              <a:buFont typeface="Arial" pitchFamily="34" charset="0"/>
              <a:buChar char="•"/>
            </a:pPr>
            <a:r>
              <a:rPr lang="fr-FR" sz="2400" dirty="0" smtClean="0">
                <a:solidFill>
                  <a:srgbClr val="FFFF00"/>
                </a:solidFill>
                <a:latin typeface="Times New Roman" pitchFamily="18" charset="0"/>
                <a:cs typeface="Times New Roman" pitchFamily="18" charset="0"/>
              </a:rPr>
              <a:t>Efficacité des phagocytes (avec complément)</a:t>
            </a:r>
          </a:p>
          <a:p>
            <a:pPr>
              <a:lnSpc>
                <a:spcPct val="200000"/>
              </a:lnSpc>
            </a:pPr>
            <a:r>
              <a:rPr lang="fr-FR" sz="2400" dirty="0" smtClean="0">
                <a:solidFill>
                  <a:srgbClr val="FFFF00"/>
                </a:solidFill>
                <a:latin typeface="Times New Roman" pitchFamily="18" charset="0"/>
                <a:cs typeface="Times New Roman" pitchFamily="18" charset="0"/>
              </a:rPr>
              <a:t>= </a:t>
            </a:r>
            <a:r>
              <a:rPr lang="fr-FR" sz="2400" i="1" dirty="0" err="1" smtClean="0">
                <a:solidFill>
                  <a:srgbClr val="FFFF00"/>
                </a:solidFill>
                <a:latin typeface="Times New Roman" pitchFamily="18" charset="0"/>
                <a:cs typeface="Times New Roman" pitchFamily="18" charset="0"/>
              </a:rPr>
              <a:t>immunoadhérence</a:t>
            </a:r>
            <a:r>
              <a:rPr lang="fr-FR" sz="2000" i="1" dirty="0" smtClean="0">
                <a:solidFill>
                  <a:srgbClr val="FFFF00"/>
                </a:solidFill>
                <a:latin typeface="Times New Roman" pitchFamily="18" charset="0"/>
                <a:cs typeface="Times New Roman" pitchFamily="18" charset="0"/>
              </a:rPr>
              <a:t>.</a:t>
            </a:r>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039071"/>
            <a:ext cx="7786742" cy="5109860"/>
          </a:xfrm>
          <a:prstGeom prst="rect">
            <a:avLst/>
          </a:prstGeom>
          <a:solidFill>
            <a:srgbClr val="2013CF"/>
          </a:solidFill>
        </p:spPr>
        <p:txBody>
          <a:bodyPr wrap="square">
            <a:spAutoFit/>
          </a:bodyPr>
          <a:lstStyle/>
          <a:p>
            <a:pPr lvl="0" algn="just" eaLnBrk="0" fontAlgn="base" hangingPunct="0">
              <a:lnSpc>
                <a:spcPct val="150000"/>
              </a:lnSpc>
              <a:spcBef>
                <a:spcPct val="0"/>
              </a:spcBef>
              <a:spcAft>
                <a:spcPct val="0"/>
              </a:spcAft>
            </a:pPr>
            <a:r>
              <a:rPr lang="fr-FR" sz="2200" b="1" dirty="0" smtClean="0">
                <a:solidFill>
                  <a:srgbClr val="FFFF00"/>
                </a:solidFill>
                <a:latin typeface="Times New Roman" pitchFamily="18" charset="0"/>
                <a:cs typeface="Times New Roman" pitchFamily="18" charset="0"/>
              </a:rPr>
              <a:t>La durée de vie des plasmocytes est limitée, car ils ne se divisent plus après leur différenciation. Ils disparaissent progressivement. La disparition des anticorps reflète la disparition des plasmocytes.</a:t>
            </a:r>
          </a:p>
          <a:p>
            <a:pPr lvl="0" algn="just" eaLnBrk="0" fontAlgn="base" hangingPunct="0">
              <a:lnSpc>
                <a:spcPct val="150000"/>
              </a:lnSpc>
              <a:spcBef>
                <a:spcPct val="0"/>
              </a:spcBef>
              <a:spcAft>
                <a:spcPct val="0"/>
              </a:spcAft>
            </a:pPr>
            <a:r>
              <a:rPr lang="fr-FR" sz="2200" b="1" dirty="0" smtClean="0">
                <a:solidFill>
                  <a:srgbClr val="FFFF00"/>
                </a:solidFill>
                <a:latin typeface="Times New Roman" pitchFamily="18" charset="0"/>
                <a:cs typeface="Times New Roman" pitchFamily="18" charset="0"/>
              </a:rPr>
              <a:t>La durée de la persistance des anticorps est directement liée au titre d’anticorps atteint après la vaccination.</a:t>
            </a:r>
          </a:p>
          <a:p>
            <a:pPr lvl="0" algn="just" eaLnBrk="0" fontAlgn="base" hangingPunct="0">
              <a:lnSpc>
                <a:spcPct val="150000"/>
              </a:lnSpc>
              <a:spcBef>
                <a:spcPct val="0"/>
              </a:spcBef>
              <a:spcAft>
                <a:spcPct val="0"/>
              </a:spcAft>
            </a:pPr>
            <a:r>
              <a:rPr lang="fr-FR" sz="2200" b="1" dirty="0" smtClean="0">
                <a:solidFill>
                  <a:srgbClr val="FFFF00"/>
                </a:solidFill>
                <a:latin typeface="Times New Roman" pitchFamily="18" charset="0"/>
                <a:cs typeface="Times New Roman" pitchFamily="18" charset="0"/>
              </a:rPr>
              <a:t>La mesure des anticorps sériques en laboratoire permet de connaître la réponse immunitaire humorale aux vaccins.</a:t>
            </a:r>
          </a:p>
          <a:p>
            <a:pPr lvl="0" algn="just" eaLnBrk="0" fontAlgn="base" hangingPunct="0">
              <a:lnSpc>
                <a:spcPct val="150000"/>
              </a:lnSpc>
              <a:spcBef>
                <a:spcPct val="0"/>
              </a:spcBef>
              <a:spcAft>
                <a:spcPct val="0"/>
              </a:spcAft>
            </a:pPr>
            <a:r>
              <a:rPr lang="fr-FR" sz="2200" b="1" dirty="0" smtClean="0">
                <a:solidFill>
                  <a:srgbClr val="FFFF00"/>
                </a:solidFill>
                <a:latin typeface="Times New Roman" pitchFamily="18" charset="0"/>
                <a:cs typeface="Times New Roman" pitchFamily="18" charset="0"/>
              </a:rPr>
              <a:t>La réponse humorale ne représente qu’une partie de la réponse immunitaire, l’autre partie étant l’immunité cellulaire.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76300" y="885846"/>
            <a:ext cx="7391400" cy="554355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885825" y="862033"/>
            <a:ext cx="7372350" cy="549592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71538" y="676275"/>
            <a:ext cx="7400925" cy="5505450"/>
          </a:xfrm>
          <a:prstGeom prst="rect">
            <a:avLst/>
          </a:prstGeom>
          <a:noFill/>
          <a:ln w="9525">
            <a:noFill/>
            <a:miter lim="800000"/>
            <a:headEnd/>
            <a:tailEnd/>
          </a:ln>
          <a:effectLst/>
        </p:spPr>
      </p:pic>
      <p:sp>
        <p:nvSpPr>
          <p:cNvPr id="3" name="Rectangle 2"/>
          <p:cNvSpPr/>
          <p:nvPr/>
        </p:nvSpPr>
        <p:spPr>
          <a:xfrm>
            <a:off x="5500694" y="3357562"/>
            <a:ext cx="1214446" cy="571504"/>
          </a:xfrm>
          <a:prstGeom prst="rect">
            <a:avLst/>
          </a:prstGeom>
          <a:solidFill>
            <a:srgbClr val="201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871538" y="776308"/>
            <a:ext cx="7400925" cy="558165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895350" y="904896"/>
            <a:ext cx="7353300" cy="55245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885825" y="671513"/>
            <a:ext cx="7372350" cy="5514975"/>
          </a:xfrm>
          <a:prstGeom prst="rect">
            <a:avLst/>
          </a:prstGeom>
          <a:noFill/>
          <a:ln w="9525">
            <a:noFill/>
            <a:miter lim="800000"/>
            <a:headEnd/>
            <a:tailEnd/>
          </a:ln>
          <a:effectLst/>
        </p:spPr>
      </p:pic>
      <p:sp>
        <p:nvSpPr>
          <p:cNvPr id="4" name="Rectangle 3"/>
          <p:cNvSpPr/>
          <p:nvPr/>
        </p:nvSpPr>
        <p:spPr>
          <a:xfrm>
            <a:off x="1071538" y="714356"/>
            <a:ext cx="785818" cy="428628"/>
          </a:xfrm>
          <a:prstGeom prst="rect">
            <a:avLst/>
          </a:prstGeom>
          <a:solidFill>
            <a:srgbClr val="1B10B0"/>
          </a:solidFill>
          <a:ln>
            <a:solidFill>
              <a:srgbClr val="201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852488" y="714396"/>
            <a:ext cx="7439025" cy="57150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1930778"/>
            <a:ext cx="4143404" cy="1569660"/>
          </a:xfrm>
          <a:prstGeom prst="rect">
            <a:avLst/>
          </a:prstGeom>
          <a:noFill/>
        </p:spPr>
        <p:txBody>
          <a:bodyPr wrap="square" rtlCol="0">
            <a:spAutoFit/>
          </a:bodyPr>
          <a:lstStyle/>
          <a:p>
            <a:pPr algn="ctr"/>
            <a:r>
              <a:rPr lang="fr-FR" sz="4800" dirty="0" smtClean="0">
                <a:solidFill>
                  <a:srgbClr val="FF0000"/>
                </a:solidFill>
                <a:latin typeface="Times New Roman" pitchFamily="18" charset="0"/>
                <a:cs typeface="Times New Roman" pitchFamily="18" charset="0"/>
              </a:rPr>
              <a:t>Immunité cellulaire</a:t>
            </a:r>
            <a:endParaRPr lang="fr-FR" sz="4800" dirty="0">
              <a:solidFill>
                <a:srgbClr val="FF0000"/>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838200" y="752495"/>
            <a:ext cx="7467600" cy="55340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714348" y="871558"/>
            <a:ext cx="7539065"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885825" y="666750"/>
            <a:ext cx="7372350" cy="55245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tretch>
            <a:fillRect/>
          </a:stretch>
        </p:blipFill>
        <p:spPr bwMode="auto">
          <a:xfrm>
            <a:off x="1071538" y="752474"/>
            <a:ext cx="6929486" cy="5674935"/>
          </a:xfrm>
          <a:prstGeom prst="rect">
            <a:avLst/>
          </a:prstGeom>
          <a:noFill/>
          <a:ln>
            <a:noFill/>
          </a:ln>
        </p:spPr>
      </p:pic>
      <p:sp>
        <p:nvSpPr>
          <p:cNvPr id="3" name="Rectangle 2"/>
          <p:cNvSpPr/>
          <p:nvPr/>
        </p:nvSpPr>
        <p:spPr>
          <a:xfrm>
            <a:off x="7286644" y="1000108"/>
            <a:ext cx="642942" cy="571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876300" y="666750"/>
            <a:ext cx="7391400" cy="55245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862013" y="1362075"/>
            <a:ext cx="7419975" cy="413385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881063" y="728663"/>
            <a:ext cx="7381875" cy="5400675"/>
          </a:xfrm>
          <a:prstGeom prst="rect">
            <a:avLst/>
          </a:prstGeom>
          <a:noFill/>
          <a:ln w="9525">
            <a:noFill/>
            <a:miter lim="800000"/>
            <a:headEnd/>
            <a:tailEnd/>
          </a:ln>
          <a:effectLst/>
        </p:spPr>
      </p:pic>
      <p:sp>
        <p:nvSpPr>
          <p:cNvPr id="3" name="Rectangle 2"/>
          <p:cNvSpPr/>
          <p:nvPr/>
        </p:nvSpPr>
        <p:spPr>
          <a:xfrm>
            <a:off x="4429124" y="2000240"/>
            <a:ext cx="785818" cy="571504"/>
          </a:xfrm>
          <a:prstGeom prst="rect">
            <a:avLst/>
          </a:prstGeom>
          <a:solidFill>
            <a:srgbClr val="201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904875" y="685800"/>
            <a:ext cx="7334250" cy="5486400"/>
          </a:xfrm>
          <a:prstGeom prst="rect">
            <a:avLst/>
          </a:prstGeom>
          <a:noFill/>
          <a:ln w="9525">
            <a:noFill/>
            <a:miter lim="800000"/>
            <a:headEnd/>
            <a:tailEnd/>
          </a:ln>
          <a:effectLst/>
        </p:spPr>
      </p:pic>
      <p:sp>
        <p:nvSpPr>
          <p:cNvPr id="4" name="Rectangle 3"/>
          <p:cNvSpPr/>
          <p:nvPr/>
        </p:nvSpPr>
        <p:spPr>
          <a:xfrm>
            <a:off x="2643174" y="1571612"/>
            <a:ext cx="785818" cy="571504"/>
          </a:xfrm>
          <a:prstGeom prst="rect">
            <a:avLst/>
          </a:prstGeom>
          <a:solidFill>
            <a:srgbClr val="201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890588" y="857232"/>
            <a:ext cx="7362825" cy="55435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895350" y="1666892"/>
            <a:ext cx="7353300" cy="4191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800125" y="785794"/>
            <a:ext cx="7343775" cy="51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333498" y="785794"/>
            <a:ext cx="6381774" cy="5866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76300" y="785813"/>
            <a:ext cx="7391400" cy="528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920</TotalTime>
  <Words>739</Words>
  <Application>Microsoft Office PowerPoint</Application>
  <PresentationFormat>Affichage à l'écran (4:3)</PresentationFormat>
  <Paragraphs>130</Paragraphs>
  <Slides>66</Slides>
  <Notes>1</Notes>
  <HiddenSlides>0</HiddenSlides>
  <MMClips>0</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Débit</vt:lpstr>
      <vt:lpstr>Immunologie générale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client</dc:creator>
  <cp:lastModifiedBy>client</cp:lastModifiedBy>
  <cp:revision>38</cp:revision>
  <dcterms:created xsi:type="dcterms:W3CDTF">2019-01-27T07:49:43Z</dcterms:created>
  <dcterms:modified xsi:type="dcterms:W3CDTF">2020-02-16T06:22:27Z</dcterms:modified>
</cp:coreProperties>
</file>