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063" autoAdjust="0"/>
  </p:normalViewPr>
  <p:slideViewPr>
    <p:cSldViewPr>
      <p:cViewPr varScale="1">
        <p:scale>
          <a:sx n="49" d="100"/>
          <a:sy n="49" d="100"/>
        </p:scale>
        <p:origin x="-190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6A8C81-A55F-432F-83EC-23895FF5AEC1}" type="datetimeFigureOut">
              <a:rPr lang="fr-FR" smtClean="0"/>
              <a:pPr/>
              <a:t>23/09/2019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56663F-AD07-4D0A-A056-EEB36AC7E10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Composite : les trois signaux composantes Y, Dr, </a:t>
            </a:r>
            <a:r>
              <a:rPr lang="fr-FR" sz="1200" kern="1200" dirty="0" err="1" smtClean="0">
                <a:solidFill>
                  <a:schemeClr val="tx1"/>
                </a:solidFill>
                <a:latin typeface="+mn-lt"/>
                <a:ea typeface="+mn-ea"/>
                <a:cs typeface="+mn-cs"/>
              </a:rPr>
              <a:t>Db</a:t>
            </a:r>
            <a:r>
              <a:rPr lang="fr-FR" sz="1200" kern="1200" dirty="0" smtClean="0">
                <a:solidFill>
                  <a:schemeClr val="tx1"/>
                </a:solidFill>
                <a:latin typeface="+mn-lt"/>
                <a:ea typeface="+mn-ea"/>
                <a:cs typeface="+mn-cs"/>
              </a:rPr>
              <a:t> sont </a:t>
            </a:r>
            <a:r>
              <a:rPr lang="fr-FR" sz="1200" kern="1200" dirty="0" err="1" smtClean="0">
                <a:solidFill>
                  <a:schemeClr val="tx1"/>
                </a:solidFill>
                <a:latin typeface="+mn-lt"/>
                <a:ea typeface="+mn-ea"/>
                <a:cs typeface="+mn-cs"/>
              </a:rPr>
              <a:t>com</a:t>
            </a:r>
            <a:r>
              <a:rPr lang="fr-FR" sz="1200" kern="1200" dirty="0" smtClean="0">
                <a:solidFill>
                  <a:schemeClr val="tx1"/>
                </a:solidFill>
                <a:latin typeface="+mn-lt"/>
                <a:ea typeface="+mn-ea"/>
                <a:cs typeface="+mn-cs"/>
              </a:rPr>
              <a:t>-</a:t>
            </a:r>
          </a:p>
          <a:p>
            <a:r>
              <a:rPr lang="fr-FR" sz="1200" kern="1200" dirty="0" smtClean="0">
                <a:solidFill>
                  <a:schemeClr val="tx1"/>
                </a:solidFill>
                <a:latin typeface="+mn-lt"/>
                <a:ea typeface="+mn-ea"/>
                <a:cs typeface="+mn-cs"/>
              </a:rPr>
              <a:t>binés en un unique signal vidéo appelé signal composite. Il</a:t>
            </a:r>
          </a:p>
          <a:p>
            <a:r>
              <a:rPr lang="fr-FR" sz="1200" kern="1200" dirty="0" smtClean="0">
                <a:solidFill>
                  <a:schemeClr val="tx1"/>
                </a:solidFill>
                <a:latin typeface="+mn-lt"/>
                <a:ea typeface="+mn-ea"/>
                <a:cs typeface="+mn-cs"/>
              </a:rPr>
              <a:t>existe trois standards composites, le PAL, le SECAM et le</a:t>
            </a:r>
          </a:p>
          <a:p>
            <a:r>
              <a:rPr lang="fr-FR" sz="1200" kern="1200" dirty="0" smtClean="0">
                <a:solidFill>
                  <a:schemeClr val="tx1"/>
                </a:solidFill>
                <a:latin typeface="+mn-lt"/>
                <a:ea typeface="+mn-ea"/>
                <a:cs typeface="+mn-cs"/>
              </a:rPr>
              <a:t>NTSC, dont les différences portent essentiellement sur la</a:t>
            </a:r>
          </a:p>
          <a:p>
            <a:r>
              <a:rPr lang="fr-FR" sz="1200" kern="1200" dirty="0" smtClean="0">
                <a:solidFill>
                  <a:schemeClr val="tx1"/>
                </a:solidFill>
                <a:latin typeface="+mn-lt"/>
                <a:ea typeface="+mn-ea"/>
                <a:cs typeface="+mn-cs"/>
              </a:rPr>
              <a:t>manière dont sont combinés les signaux. Le signal composite</a:t>
            </a:r>
          </a:p>
          <a:p>
            <a:r>
              <a:rPr lang="fr-FR" sz="1200" kern="1200" dirty="0" smtClean="0">
                <a:solidFill>
                  <a:schemeClr val="tx1"/>
                </a:solidFill>
                <a:latin typeface="+mn-lt"/>
                <a:ea typeface="+mn-ea"/>
                <a:cs typeface="+mn-cs"/>
              </a:rPr>
              <a:t>offre une qualité d’image bien inférieure à celle des formats</a:t>
            </a:r>
          </a:p>
          <a:p>
            <a:r>
              <a:rPr lang="fr-FR" sz="1200" kern="1200" dirty="0" smtClean="0">
                <a:solidFill>
                  <a:schemeClr val="tx1"/>
                </a:solidFill>
                <a:latin typeface="+mn-lt"/>
                <a:ea typeface="+mn-ea"/>
                <a:cs typeface="+mn-cs"/>
              </a:rPr>
              <a:t>RVB et composantes (surtout dans la représentation des détails),</a:t>
            </a:r>
          </a:p>
          <a:p>
            <a:r>
              <a:rPr lang="fr-FR" sz="1200" kern="1200" dirty="0" smtClean="0">
                <a:solidFill>
                  <a:schemeClr val="tx1"/>
                </a:solidFill>
                <a:latin typeface="+mn-lt"/>
                <a:ea typeface="+mn-ea"/>
                <a:cs typeface="+mn-cs"/>
              </a:rPr>
              <a:t>mais il présente l’avantage indéniable d’être transmissible sur</a:t>
            </a:r>
          </a:p>
          <a:p>
            <a:r>
              <a:rPr lang="fr-FR" sz="1200" kern="1200" dirty="0" smtClean="0">
                <a:solidFill>
                  <a:schemeClr val="tx1"/>
                </a:solidFill>
                <a:latin typeface="+mn-lt"/>
                <a:ea typeface="+mn-ea"/>
                <a:cs typeface="+mn-cs"/>
              </a:rPr>
              <a:t>une seule voie. Il est utilisé en diffusion hertzienne et a été repris</a:t>
            </a:r>
          </a:p>
          <a:p>
            <a:r>
              <a:rPr lang="fr-FR" sz="1200" kern="1200" dirty="0" smtClean="0">
                <a:solidFill>
                  <a:schemeClr val="tx1"/>
                </a:solidFill>
                <a:latin typeface="+mn-lt"/>
                <a:ea typeface="+mn-ea"/>
                <a:cs typeface="+mn-cs"/>
              </a:rPr>
              <a:t>seulement par deux formats numériques, le D2 et le D3.</a:t>
            </a:r>
          </a:p>
          <a:p>
            <a:endParaRPr lang="fr-FR" dirty="0"/>
          </a:p>
        </p:txBody>
      </p:sp>
      <p:sp>
        <p:nvSpPr>
          <p:cNvPr id="4" name="Espace réservé du numéro de diapositive 3"/>
          <p:cNvSpPr>
            <a:spLocks noGrp="1"/>
          </p:cNvSpPr>
          <p:nvPr>
            <p:ph type="sldNum" sz="quarter" idx="10"/>
          </p:nvPr>
        </p:nvSpPr>
        <p:spPr/>
        <p:txBody>
          <a:bodyPr/>
          <a:lstStyle/>
          <a:p>
            <a:fld id="{E456663F-AD07-4D0A-A056-EEB36AC7E100}" type="slidenum">
              <a:rPr lang="fr-FR" smtClean="0"/>
              <a:pPr/>
              <a:t>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Motion</a:t>
            </a:r>
            <a:r>
              <a:rPr lang="fr-FR" baseline="0" dirty="0" smtClean="0"/>
              <a:t> =</a:t>
            </a:r>
            <a:r>
              <a:rPr lang="fr-FR" dirty="0" smtClean="0"/>
              <a:t>mouvement</a:t>
            </a:r>
          </a:p>
          <a:p>
            <a:endParaRPr lang="fr-FR" dirty="0"/>
          </a:p>
        </p:txBody>
      </p:sp>
      <p:sp>
        <p:nvSpPr>
          <p:cNvPr id="4" name="Espace réservé du numéro de diapositive 3"/>
          <p:cNvSpPr>
            <a:spLocks noGrp="1"/>
          </p:cNvSpPr>
          <p:nvPr>
            <p:ph type="sldNum" sz="quarter" idx="10"/>
          </p:nvPr>
        </p:nvSpPr>
        <p:spPr/>
        <p:txBody>
          <a:bodyPr/>
          <a:lstStyle/>
          <a:p>
            <a:fld id="{E456663F-AD07-4D0A-A056-EEB36AC7E100}" type="slidenum">
              <a:rPr lang="fr-FR" smtClean="0"/>
              <a:pPr/>
              <a:t>10</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(VHS)</a:t>
            </a:r>
            <a:r>
              <a:rPr lang="fr-FR" sz="1200" kern="1200" baseline="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Video</a:t>
            </a:r>
            <a:r>
              <a:rPr lang="fr-FR" sz="1200" kern="1200" dirty="0" smtClean="0">
                <a:solidFill>
                  <a:schemeClr val="tx1"/>
                </a:solidFill>
                <a:latin typeface="+mn-lt"/>
                <a:ea typeface="+mn-ea"/>
                <a:cs typeface="+mn-cs"/>
              </a:rPr>
              <a:t> Home System: format analogique</a:t>
            </a:r>
            <a:r>
              <a:rPr lang="fr-FR" sz="1200" kern="1200" baseline="0" dirty="0" smtClean="0">
                <a:solidFill>
                  <a:schemeClr val="tx1"/>
                </a:solidFill>
                <a:latin typeface="+mn-lt"/>
                <a:ea typeface="+mn-ea"/>
                <a:cs typeface="+mn-cs"/>
              </a:rPr>
              <a:t> </a:t>
            </a:r>
            <a:r>
              <a:rPr lang="fr-FR" sz="1200" kern="1200" dirty="0" smtClean="0">
                <a:solidFill>
                  <a:schemeClr val="tx1"/>
                </a:solidFill>
                <a:latin typeface="+mn-lt"/>
                <a:ea typeface="+mn-ea"/>
                <a:cs typeface="+mn-cs"/>
              </a:rPr>
              <a:t>de vidéo</a:t>
            </a:r>
            <a:r>
              <a:rPr lang="fr-FR" sz="1200" kern="1200" baseline="0" dirty="0" smtClean="0">
                <a:solidFill>
                  <a:schemeClr val="tx1"/>
                </a:solidFill>
                <a:latin typeface="+mn-lt"/>
                <a:ea typeface="+mn-ea"/>
                <a:cs typeface="+mn-cs"/>
              </a:rPr>
              <a:t> </a:t>
            </a:r>
            <a:r>
              <a:rPr lang="fr-FR" sz="1200" kern="1200" dirty="0" smtClean="0">
                <a:solidFill>
                  <a:schemeClr val="tx1"/>
                </a:solidFill>
                <a:latin typeface="+mn-lt"/>
                <a:ea typeface="+mn-ea"/>
                <a:cs typeface="+mn-cs"/>
              </a:rPr>
              <a:t>qui utilise des casettes magnétiques.</a:t>
            </a:r>
          </a:p>
          <a:p>
            <a:r>
              <a:rPr lang="fr-FR" sz="1200" kern="1200" dirty="0" smtClean="0">
                <a:solidFill>
                  <a:schemeClr val="tx1"/>
                </a:solidFill>
                <a:latin typeface="+mn-lt"/>
                <a:ea typeface="+mn-ea"/>
                <a:cs typeface="+mn-cs"/>
              </a:rPr>
              <a:t>(HDTV) High </a:t>
            </a:r>
            <a:r>
              <a:rPr lang="fr-FR" sz="1200" kern="1200" dirty="0" err="1" smtClean="0">
                <a:solidFill>
                  <a:schemeClr val="tx1"/>
                </a:solidFill>
                <a:latin typeface="+mn-lt"/>
                <a:ea typeface="+mn-ea"/>
                <a:cs typeface="+mn-cs"/>
              </a:rPr>
              <a:t>Definition</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Television,Télévision</a:t>
            </a:r>
            <a:r>
              <a:rPr lang="fr-FR" sz="1200" kern="1200" dirty="0" smtClean="0">
                <a:solidFill>
                  <a:schemeClr val="tx1"/>
                </a:solidFill>
                <a:latin typeface="+mn-lt"/>
                <a:ea typeface="+mn-ea"/>
                <a:cs typeface="+mn-cs"/>
              </a:rPr>
              <a:t> Haute </a:t>
            </a:r>
            <a:r>
              <a:rPr lang="fr-FR" sz="1200" kern="1200" dirty="0" err="1" smtClean="0">
                <a:solidFill>
                  <a:schemeClr val="tx1"/>
                </a:solidFill>
                <a:latin typeface="+mn-lt"/>
                <a:ea typeface="+mn-ea"/>
                <a:cs typeface="+mn-cs"/>
              </a:rPr>
              <a:t>Definition,standard</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tres</a:t>
            </a:r>
            <a:endParaRPr lang="fr-FR"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Récent pour la télévision à grande résolution spatiale ,</a:t>
            </a:r>
          </a:p>
          <a:p>
            <a:endParaRPr lang="fr-FR" sz="1200" kern="1200" dirty="0" smtClean="0">
              <a:solidFill>
                <a:schemeClr val="tx1"/>
              </a:solidFill>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E456663F-AD07-4D0A-A056-EEB36AC7E100}" type="slidenum">
              <a:rPr lang="fr-FR" smtClean="0"/>
              <a:pPr/>
              <a:t>12</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40000" lnSpcReduction="20000"/>
          </a:bodyPr>
          <a:lstStyle/>
          <a:p>
            <a:r>
              <a:rPr lang="fr-FR" sz="1200" kern="1200" dirty="0" smtClean="0">
                <a:solidFill>
                  <a:schemeClr val="tx1"/>
                </a:solidFill>
                <a:latin typeface="+mn-lt"/>
                <a:ea typeface="+mn-ea"/>
                <a:cs typeface="+mn-cs"/>
              </a:rPr>
              <a:t>(Frame)Représentation d’une </a:t>
            </a:r>
            <a:r>
              <a:rPr lang="fr-FR" sz="1200" kern="1200" dirty="0" err="1" smtClean="0">
                <a:solidFill>
                  <a:schemeClr val="tx1"/>
                </a:solidFill>
                <a:latin typeface="+mn-lt"/>
                <a:ea typeface="+mn-ea"/>
                <a:cs typeface="+mn-cs"/>
              </a:rPr>
              <a:t>video</a:t>
            </a:r>
            <a:r>
              <a:rPr lang="fr-FR" sz="1200" kern="1200" dirty="0" smtClean="0">
                <a:solidFill>
                  <a:schemeClr val="tx1"/>
                </a:solidFill>
                <a:latin typeface="+mn-lt"/>
                <a:ea typeface="+mn-ea"/>
                <a:cs typeface="+mn-cs"/>
              </a:rPr>
              <a:t> à un instant</a:t>
            </a:r>
          </a:p>
          <a:p>
            <a:r>
              <a:rPr lang="fr-FR" sz="1200" kern="1200" dirty="0" smtClean="0">
                <a:solidFill>
                  <a:schemeClr val="tx1"/>
                </a:solidFill>
                <a:latin typeface="+mn-lt"/>
                <a:ea typeface="+mn-ea"/>
                <a:cs typeface="+mn-cs"/>
              </a:rPr>
              <a:t>t donné ; on représente l’image</a:t>
            </a:r>
            <a:r>
              <a:rPr lang="fr-FR" sz="1200" kern="1200" baseline="0" dirty="0" smtClean="0">
                <a:solidFill>
                  <a:schemeClr val="tx1"/>
                </a:solidFill>
                <a:latin typeface="+mn-lt"/>
                <a:ea typeface="+mn-ea"/>
                <a:cs typeface="+mn-cs"/>
              </a:rPr>
              <a:t> </a:t>
            </a:r>
            <a:r>
              <a:rPr lang="fr-FR" sz="1200" kern="1200" dirty="0" smtClean="0">
                <a:solidFill>
                  <a:schemeClr val="tx1"/>
                </a:solidFill>
                <a:latin typeface="+mn-lt"/>
                <a:ea typeface="+mn-ea"/>
                <a:cs typeface="+mn-cs"/>
              </a:rPr>
              <a:t>de</a:t>
            </a:r>
            <a:r>
              <a:rPr lang="fr-FR" sz="1200" kern="1200" baseline="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maniere</a:t>
            </a:r>
            <a:r>
              <a:rPr lang="fr-FR" sz="1200" kern="1200" dirty="0" smtClean="0">
                <a:solidFill>
                  <a:schemeClr val="tx1"/>
                </a:solidFill>
                <a:latin typeface="+mn-lt"/>
                <a:ea typeface="+mn-ea"/>
                <a:cs typeface="+mn-cs"/>
              </a:rPr>
              <a:t> discrète</a:t>
            </a:r>
          </a:p>
          <a:p>
            <a:r>
              <a:rPr lang="fr-FR" sz="1200" kern="1200" dirty="0" smtClean="0">
                <a:solidFill>
                  <a:schemeClr val="tx1"/>
                </a:solidFill>
                <a:latin typeface="+mn-lt"/>
                <a:ea typeface="+mn-ea"/>
                <a:cs typeface="+mn-cs"/>
              </a:rPr>
              <a:t>En règle générale. Dans le document</a:t>
            </a:r>
            <a:r>
              <a:rPr lang="fr-FR" sz="1200" kern="1200" baseline="0" dirty="0" smtClean="0">
                <a:solidFill>
                  <a:schemeClr val="tx1"/>
                </a:solidFill>
                <a:latin typeface="+mn-lt"/>
                <a:ea typeface="+mn-ea"/>
                <a:cs typeface="+mn-cs"/>
              </a:rPr>
              <a:t> </a:t>
            </a:r>
            <a:r>
              <a:rPr lang="fr-FR" sz="1200" kern="1200" dirty="0" smtClean="0">
                <a:solidFill>
                  <a:schemeClr val="tx1"/>
                </a:solidFill>
                <a:latin typeface="+mn-lt"/>
                <a:ea typeface="+mn-ea"/>
                <a:cs typeface="+mn-cs"/>
              </a:rPr>
              <a:t>le</a:t>
            </a:r>
            <a:r>
              <a:rPr lang="fr-FR" sz="1200" kern="1200" baseline="0" dirty="0" smtClean="0">
                <a:solidFill>
                  <a:schemeClr val="tx1"/>
                </a:solidFill>
                <a:latin typeface="+mn-lt"/>
                <a:ea typeface="+mn-ea"/>
                <a:cs typeface="+mn-cs"/>
              </a:rPr>
              <a:t> </a:t>
            </a:r>
            <a:r>
              <a:rPr lang="fr-FR" sz="1200" kern="1200" dirty="0" smtClean="0">
                <a:solidFill>
                  <a:schemeClr val="tx1"/>
                </a:solidFill>
                <a:latin typeface="+mn-lt"/>
                <a:ea typeface="+mn-ea"/>
                <a:cs typeface="+mn-cs"/>
              </a:rPr>
              <a:t>terme</a:t>
            </a:r>
          </a:p>
          <a:p>
            <a:r>
              <a:rPr lang="fr-FR" sz="1200" kern="1200" dirty="0" smtClean="0">
                <a:solidFill>
                  <a:schemeClr val="tx1"/>
                </a:solidFill>
                <a:latin typeface="+mn-lt"/>
                <a:ea typeface="+mn-ea"/>
                <a:cs typeface="+mn-cs"/>
              </a:rPr>
              <a:t>Frame est largement utilisé bien qu’il ne soit</a:t>
            </a:r>
          </a:p>
          <a:p>
            <a:r>
              <a:rPr lang="fr-FR" sz="1200" kern="1200" dirty="0" smtClean="0">
                <a:solidFill>
                  <a:schemeClr val="tx1"/>
                </a:solidFill>
                <a:latin typeface="+mn-lt"/>
                <a:ea typeface="+mn-ea"/>
                <a:cs typeface="+mn-cs"/>
              </a:rPr>
              <a:t>Pas français. En</a:t>
            </a:r>
            <a:r>
              <a:rPr lang="fr-FR" sz="1200" kern="1200" baseline="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effet,le</a:t>
            </a:r>
            <a:r>
              <a:rPr lang="fr-FR" sz="1200" kern="1200" dirty="0" smtClean="0">
                <a:solidFill>
                  <a:schemeClr val="tx1"/>
                </a:solidFill>
                <a:latin typeface="+mn-lt"/>
                <a:ea typeface="+mn-ea"/>
                <a:cs typeface="+mn-cs"/>
              </a:rPr>
              <a:t> mot équivalent</a:t>
            </a:r>
          </a:p>
          <a:p>
            <a:r>
              <a:rPr lang="fr-FR" sz="1200" kern="1200" dirty="0" smtClean="0">
                <a:solidFill>
                  <a:schemeClr val="tx1"/>
                </a:solidFill>
                <a:latin typeface="+mn-lt"/>
                <a:ea typeface="+mn-ea"/>
                <a:cs typeface="+mn-cs"/>
              </a:rPr>
              <a:t>En </a:t>
            </a:r>
            <a:r>
              <a:rPr lang="fr-FR" sz="1200" kern="1200" dirty="0" err="1" smtClean="0">
                <a:solidFill>
                  <a:schemeClr val="tx1"/>
                </a:solidFill>
                <a:latin typeface="+mn-lt"/>
                <a:ea typeface="+mn-ea"/>
                <a:cs typeface="+mn-cs"/>
              </a:rPr>
              <a:t>français,"Image</a:t>
            </a:r>
            <a:r>
              <a:rPr lang="fr-FR" sz="1200" kern="1200" dirty="0" smtClean="0">
                <a:solidFill>
                  <a:schemeClr val="tx1"/>
                </a:solidFill>
                <a:latin typeface="+mn-lt"/>
                <a:ea typeface="+mn-ea"/>
                <a:cs typeface="+mn-cs"/>
              </a:rPr>
              <a:t>« ,tends à être beaucoup</a:t>
            </a:r>
          </a:p>
          <a:p>
            <a:r>
              <a:rPr lang="fr-FR" sz="1200" kern="1200" dirty="0" smtClean="0">
                <a:solidFill>
                  <a:schemeClr val="tx1"/>
                </a:solidFill>
                <a:latin typeface="+mn-lt"/>
                <a:ea typeface="+mn-ea"/>
                <a:cs typeface="+mn-cs"/>
              </a:rPr>
              <a:t>Moins précis(il peut désigner toute sorte de</a:t>
            </a:r>
          </a:p>
          <a:p>
            <a:r>
              <a:rPr lang="fr-FR" sz="1200" kern="1200" smtClean="0">
                <a:solidFill>
                  <a:schemeClr val="tx1"/>
                </a:solidFill>
                <a:latin typeface="+mn-lt"/>
                <a:ea typeface="+mn-ea"/>
                <a:cs typeface="+mn-cs"/>
              </a:rPr>
              <a:t>Représentation visuelle). </a:t>
            </a:r>
            <a:endParaRPr lang="fr-FR" dirty="0"/>
          </a:p>
        </p:txBody>
      </p:sp>
      <p:sp>
        <p:nvSpPr>
          <p:cNvPr id="4" name="Espace réservé du numéro de diapositive 3"/>
          <p:cNvSpPr>
            <a:spLocks noGrp="1"/>
          </p:cNvSpPr>
          <p:nvPr>
            <p:ph type="sldNum" sz="quarter" idx="10"/>
          </p:nvPr>
        </p:nvSpPr>
        <p:spPr/>
        <p:txBody>
          <a:bodyPr/>
          <a:lstStyle/>
          <a:p>
            <a:fld id="{E456663F-AD07-4D0A-A056-EEB36AC7E100}" type="slidenum">
              <a:rPr lang="fr-FR" smtClean="0"/>
              <a:pPr/>
              <a:t>16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E89381A4-011A-4E06-9764-D10F61415710}" type="datetime1">
              <a:rPr lang="fr-FR" smtClean="0"/>
              <a:pPr/>
              <a:t>23/09/2019</a:t>
            </a:fld>
            <a:endParaRPr lang="fr-FR"/>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FR"/>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91C17C8-25E7-485F-A07B-B958129F185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3EA9357-CCD9-4A25-9A79-EA245966460C}" type="datetime1">
              <a:rPr lang="fr-FR" smtClean="0"/>
              <a:pPr/>
              <a:t>23/09/2019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1C17C8-25E7-485F-A07B-B958129F185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9B440AE-2A68-4C09-82DD-BAA1AB3A6E94}" type="datetime1">
              <a:rPr lang="fr-FR" smtClean="0"/>
              <a:pPr/>
              <a:t>23/09/2019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1C17C8-25E7-485F-A07B-B958129F185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9B73B08-D3A6-4904-B451-64A16ACC6B3B}" type="datetime1">
              <a:rPr lang="fr-FR" smtClean="0"/>
              <a:pPr/>
              <a:t>23/09/2019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1C17C8-25E7-485F-A07B-B958129F185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26781B8-7FA2-4D4E-BACE-8B09E58C8BAF}" type="datetime1">
              <a:rPr lang="fr-FR" smtClean="0"/>
              <a:pPr/>
              <a:t>23/09/2019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1C17C8-25E7-485F-A07B-B958129F185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24A0C34-E5C3-4840-8C48-E75C8D513D79}" type="datetime1">
              <a:rPr lang="fr-FR" smtClean="0"/>
              <a:pPr/>
              <a:t>23/09/2019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1C17C8-25E7-485F-A07B-B958129F185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05D7B680-6570-47A3-8988-5A3316D5D44A}" type="datetime1">
              <a:rPr lang="fr-FR" smtClean="0"/>
              <a:pPr/>
              <a:t>23/09/2019</a:t>
            </a:fld>
            <a:endParaRPr lang="fr-FR"/>
          </a:p>
        </p:txBody>
      </p:sp>
      <p:sp>
        <p:nvSpPr>
          <p:cNvPr id="27" name="Espace réservé du numéro de diapositive 26"/>
          <p:cNvSpPr>
            <a:spLocks noGrp="1"/>
          </p:cNvSpPr>
          <p:nvPr>
            <p:ph type="sldNum" sz="quarter" idx="11"/>
          </p:nvPr>
        </p:nvSpPr>
        <p:spPr/>
        <p:txBody>
          <a:bodyPr rtlCol="0"/>
          <a:lstStyle/>
          <a:p>
            <a:fld id="{991C17C8-25E7-485F-A07B-B958129F1859}" type="slidenum">
              <a:rPr lang="fr-FR" smtClean="0"/>
              <a:pPr/>
              <a:t>‹N°›</a:t>
            </a:fld>
            <a:endParaRPr lang="fr-FR"/>
          </a:p>
        </p:txBody>
      </p:sp>
      <p:sp>
        <p:nvSpPr>
          <p:cNvPr id="28" name="Espace réservé du pied de page 27"/>
          <p:cNvSpPr>
            <a:spLocks noGrp="1"/>
          </p:cNvSpPr>
          <p:nvPr>
            <p:ph type="ftr" sz="quarter" idx="12"/>
          </p:nvPr>
        </p:nvSpPr>
        <p:spPr/>
        <p:txBody>
          <a:bodyPr rtlCol="0"/>
          <a:lstStyle/>
          <a:p>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50A971C7-CD1B-49AE-9BC1-0604C0AE8A57}" type="datetime1">
              <a:rPr lang="fr-FR" smtClean="0"/>
              <a:pPr/>
              <a:t>23/09/2019</a:t>
            </a:fld>
            <a:endParaRPr lang="fr-FR"/>
          </a:p>
        </p:txBody>
      </p:sp>
      <p:sp>
        <p:nvSpPr>
          <p:cNvPr id="4" name="Espace réservé du pied de page 3"/>
          <p:cNvSpPr>
            <a:spLocks noGrp="1"/>
          </p:cNvSpPr>
          <p:nvPr>
            <p:ph type="ftr" sz="quarter" idx="11"/>
          </p:nvPr>
        </p:nvSpPr>
        <p:spPr>
          <a:xfrm>
            <a:off x="5257800" y="612648"/>
            <a:ext cx="1325880" cy="457200"/>
          </a:xfrm>
        </p:spPr>
        <p:txBody>
          <a:bodyPr/>
          <a:lstStyle/>
          <a:p>
            <a:endParaRPr lang="fr-FR"/>
          </a:p>
        </p:txBody>
      </p:sp>
      <p:sp>
        <p:nvSpPr>
          <p:cNvPr id="5" name="Espace réservé du numéro de diapositive 4"/>
          <p:cNvSpPr>
            <a:spLocks noGrp="1"/>
          </p:cNvSpPr>
          <p:nvPr>
            <p:ph type="sldNum" sz="quarter" idx="12"/>
          </p:nvPr>
        </p:nvSpPr>
        <p:spPr>
          <a:xfrm>
            <a:off x="8174736" y="2272"/>
            <a:ext cx="762000" cy="365760"/>
          </a:xfrm>
        </p:spPr>
        <p:txBody>
          <a:bodyPr/>
          <a:lstStyle/>
          <a:p>
            <a:fld id="{991C17C8-25E7-485F-A07B-B958129F185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F57A5-009E-43FA-920B-01F083F2FDE2}" type="datetime1">
              <a:rPr lang="fr-FR" smtClean="0"/>
              <a:pPr/>
              <a:t>23/09/2019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9CA0EF3-1AED-45A0-8136-D12639ECCFE1}" type="datetime1">
              <a:rPr lang="fr-FR" smtClean="0"/>
              <a:pPr/>
              <a:t>23/09/2019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1C17C8-25E7-485F-A07B-B958129F185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4BBFBC4-4949-47DE-ADAA-19EFFA1C6925}" type="datetime1">
              <a:rPr lang="fr-FR" smtClean="0"/>
              <a:pPr/>
              <a:t>23/09/2019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1C17C8-25E7-485F-A07B-B958129F185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AE46DF1-FA1D-48B1-84F9-5FA18FBBBBAD}" type="datetime1">
              <a:rPr lang="fr-FR" smtClean="0"/>
              <a:pPr/>
              <a:t>23/09/2019</a:t>
            </a:fld>
            <a:endParaRPr lang="fr-FR"/>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FR"/>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91C17C8-25E7-485F-A07B-B958129F185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Module :Système </a:t>
            </a:r>
            <a:r>
              <a:rPr lang="fr-FR" dirty="0" err="1" smtClean="0"/>
              <a:t>Multimedia</a:t>
            </a:r>
            <a:r>
              <a:rPr lang="fr-FR" dirty="0" smtClean="0"/>
              <a:t> </a:t>
            </a:r>
            <a:endParaRPr lang="fr-FR" dirty="0"/>
          </a:p>
        </p:txBody>
      </p:sp>
      <p:sp>
        <p:nvSpPr>
          <p:cNvPr id="3" name="Sous-titre 2"/>
          <p:cNvSpPr>
            <a:spLocks noGrp="1"/>
          </p:cNvSpPr>
          <p:nvPr>
            <p:ph type="subTitle" idx="1"/>
          </p:nvPr>
        </p:nvSpPr>
        <p:spPr>
          <a:xfrm>
            <a:off x="2211288" y="4484712"/>
            <a:ext cx="4953000" cy="1752600"/>
          </a:xfrm>
        </p:spPr>
        <p:txBody>
          <a:bodyPr/>
          <a:lstStyle/>
          <a:p>
            <a:r>
              <a:rPr lang="fr-FR" dirty="0" smtClean="0"/>
              <a:t>Chapitre4 </a:t>
            </a:r>
          </a:p>
          <a:p>
            <a:r>
              <a:rPr lang="fr-FR" dirty="0" err="1" smtClean="0"/>
              <a:t>Video</a:t>
            </a:r>
            <a:r>
              <a:rPr lang="fr-FR" dirty="0" smtClean="0"/>
              <a:t> en </a:t>
            </a:r>
            <a:r>
              <a:rPr lang="fr-FR" dirty="0" err="1" smtClean="0"/>
              <a:t>multimedia</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1066800"/>
          </a:xfrm>
        </p:spPr>
        <p:txBody>
          <a:bodyPr>
            <a:normAutofit fontScale="90000"/>
          </a:bodyPr>
          <a:lstStyle/>
          <a:p>
            <a:r>
              <a:rPr lang="fr-FR" b="1" dirty="0" smtClean="0"/>
              <a:t>La vidéo numérique</a:t>
            </a:r>
            <a:br>
              <a:rPr lang="fr-FR" b="1" dirty="0" smtClean="0"/>
            </a:br>
            <a:endParaRPr lang="fr-FR" dirty="0"/>
          </a:p>
        </p:txBody>
      </p:sp>
      <p:sp>
        <p:nvSpPr>
          <p:cNvPr id="3" name="Espace réservé du contenu 2"/>
          <p:cNvSpPr>
            <a:spLocks noGrp="1"/>
          </p:cNvSpPr>
          <p:nvPr>
            <p:ph idx="1"/>
          </p:nvPr>
        </p:nvSpPr>
        <p:spPr>
          <a:xfrm>
            <a:off x="457200" y="1268760"/>
            <a:ext cx="8291264" cy="5305776"/>
          </a:xfrm>
        </p:spPr>
        <p:txBody>
          <a:bodyPr>
            <a:normAutofit fontScale="92500" lnSpcReduction="10000"/>
          </a:bodyPr>
          <a:lstStyle/>
          <a:p>
            <a:pPr>
              <a:buNone/>
            </a:pPr>
            <a:r>
              <a:rPr lang="fr-FR" dirty="0" smtClean="0"/>
              <a:t>✔</a:t>
            </a:r>
            <a:r>
              <a:rPr lang="fr-FR" b="1" dirty="0" smtClean="0">
                <a:solidFill>
                  <a:srgbClr val="FF0000"/>
                </a:solidFill>
              </a:rPr>
              <a:t> M-JPEG</a:t>
            </a:r>
          </a:p>
          <a:p>
            <a:pPr>
              <a:buNone/>
            </a:pPr>
            <a:r>
              <a:rPr lang="fr-FR" dirty="0" smtClean="0"/>
              <a:t>➔ La première idée qui vient à l’esprit après s’être intéressé à la compression d’images est d’appliquer . Le principe du Motion JPEG (noté MJPEG ou M-JPEG, à ne pas confondre avec le MPEG) consiste à appliquer successivement l’algorithme de compression JPEG aux différentes images d’une séquence vidéo.</a:t>
            </a:r>
          </a:p>
          <a:p>
            <a:pPr>
              <a:buNone/>
            </a:pPr>
            <a:r>
              <a:rPr lang="fr-FR" dirty="0" smtClean="0"/>
              <a:t>➔ Etant donné que le M-JPEG code séparément chaque image de la séquence il permet d’accéder aléatoirement à n’importe quelle partie d’une vidéo. Ainsi son débit de 8 à 10 </a:t>
            </a:r>
            <a:r>
              <a:rPr lang="fr-FR" dirty="0" err="1" smtClean="0"/>
              <a:t>Mbps</a:t>
            </a:r>
            <a:r>
              <a:rPr lang="fr-FR" dirty="0" smtClean="0"/>
              <a:t> le rend utilisable dans les studios de montage numérique.</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066800"/>
          </a:xfrm>
        </p:spPr>
        <p:txBody>
          <a:bodyPr/>
          <a:lstStyle/>
          <a:p>
            <a:r>
              <a:rPr lang="fr-FR" b="1" dirty="0" smtClean="0"/>
              <a:t>La vidéo numérique</a:t>
            </a:r>
            <a:endParaRPr lang="fr-FR" dirty="0"/>
          </a:p>
        </p:txBody>
      </p:sp>
      <p:sp>
        <p:nvSpPr>
          <p:cNvPr id="3" name="Espace réservé du contenu 2"/>
          <p:cNvSpPr>
            <a:spLocks noGrp="1"/>
          </p:cNvSpPr>
          <p:nvPr>
            <p:ph idx="1"/>
          </p:nvPr>
        </p:nvSpPr>
        <p:spPr>
          <a:xfrm>
            <a:off x="457200" y="1052736"/>
            <a:ext cx="8229600" cy="5521800"/>
          </a:xfrm>
        </p:spPr>
        <p:txBody>
          <a:bodyPr>
            <a:normAutofit fontScale="85000" lnSpcReduction="10000"/>
          </a:bodyPr>
          <a:lstStyle/>
          <a:p>
            <a:pPr>
              <a:buNone/>
            </a:pPr>
            <a:r>
              <a:rPr lang="fr-FR" b="1" dirty="0" smtClean="0">
                <a:solidFill>
                  <a:srgbClr val="FF0000"/>
                </a:solidFill>
              </a:rPr>
              <a:t> MPEG</a:t>
            </a:r>
          </a:p>
          <a:p>
            <a:pPr>
              <a:buNone/>
            </a:pPr>
            <a:r>
              <a:rPr lang="fr-FR" dirty="0" smtClean="0"/>
              <a:t> ➔ Dans de nombreuses séquences vidéos, de nombreuses scènes sont fixes ou bien changent très peu, c’est ce que l’on nomme la redondance temporelle. Lorsque seules les lèvres de l’acteur bougent, presque seuls les pixels de la bouche vont être modifiés d’une image à l’autre, il suffit donc de décrire le changement d’une image à l’autre. C’est là la différence majeure entre le MPEG (Mo-</a:t>
            </a:r>
            <a:r>
              <a:rPr lang="fr-FR" dirty="0" err="1" smtClean="0"/>
              <a:t>ving</a:t>
            </a:r>
            <a:r>
              <a:rPr lang="fr-FR" dirty="0" smtClean="0"/>
              <a:t> </a:t>
            </a:r>
            <a:r>
              <a:rPr lang="fr-FR" dirty="0" err="1" smtClean="0"/>
              <a:t>Pictures</a:t>
            </a:r>
            <a:r>
              <a:rPr lang="fr-FR" dirty="0" smtClean="0"/>
              <a:t> Experts Group) et le M-JPEG. Cependant cette méthode </a:t>
            </a:r>
            <a:r>
              <a:rPr lang="fr-FR" dirty="0" err="1" smtClean="0"/>
              <a:t>aur</a:t>
            </a:r>
            <a:r>
              <a:rPr lang="fr-FR" dirty="0" smtClean="0"/>
              <a:t> beaucoup moins d’impact sur une </a:t>
            </a:r>
            <a:r>
              <a:rPr lang="fr-FR" dirty="0" err="1" smtClean="0"/>
              <a:t>scèned’action.Le</a:t>
            </a:r>
            <a:r>
              <a:rPr lang="fr-FR" dirty="0" smtClean="0"/>
              <a:t> groupe MPEG a été établi en 1988 dans le but de développer des standards internationaux de compression, décompression, traitement et codage d’image animées et de données audio.</a:t>
            </a:r>
          </a:p>
          <a:p>
            <a:r>
              <a:rPr lang="fr-FR" dirty="0" smtClean="0"/>
              <a:t>➔ Il existe plusieurs standards MPEG :</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576064"/>
          </a:xfrm>
        </p:spPr>
        <p:txBody>
          <a:bodyPr>
            <a:normAutofit fontScale="90000"/>
          </a:bodyPr>
          <a:lstStyle/>
          <a:p>
            <a:r>
              <a:rPr lang="fr-FR" dirty="0" smtClean="0"/>
              <a:t>MPEG(suite)</a:t>
            </a:r>
            <a:br>
              <a:rPr lang="fr-FR" dirty="0" smtClean="0"/>
            </a:br>
            <a:endParaRPr lang="fr-FR" dirty="0"/>
          </a:p>
        </p:txBody>
      </p:sp>
      <p:sp>
        <p:nvSpPr>
          <p:cNvPr id="3" name="Espace réservé du contenu 2"/>
          <p:cNvSpPr>
            <a:spLocks noGrp="1"/>
          </p:cNvSpPr>
          <p:nvPr>
            <p:ph idx="1"/>
          </p:nvPr>
        </p:nvSpPr>
        <p:spPr>
          <a:xfrm>
            <a:off x="457200" y="1340768"/>
            <a:ext cx="8229600" cy="5233768"/>
          </a:xfrm>
        </p:spPr>
        <p:txBody>
          <a:bodyPr>
            <a:normAutofit fontScale="77500" lnSpcReduction="20000"/>
          </a:bodyPr>
          <a:lstStyle/>
          <a:p>
            <a:pPr>
              <a:buNone/>
            </a:pPr>
            <a:r>
              <a:rPr lang="fr-FR" b="1" dirty="0" smtClean="0">
                <a:solidFill>
                  <a:srgbClr val="FF0000"/>
                </a:solidFill>
              </a:rPr>
              <a:t>✗</a:t>
            </a:r>
            <a:r>
              <a:rPr lang="fr-FR" dirty="0" smtClean="0"/>
              <a:t> </a:t>
            </a:r>
            <a:r>
              <a:rPr lang="fr-FR" b="1" dirty="0" smtClean="0">
                <a:solidFill>
                  <a:srgbClr val="FF0000"/>
                </a:solidFill>
              </a:rPr>
              <a:t>le MPEG-1</a:t>
            </a:r>
            <a:r>
              <a:rPr lang="fr-FR" dirty="0" smtClean="0"/>
              <a:t>, développé en 1988, est un standard pour la compression des données vidéos et des canaux audio associés (jusqu’à 2 canaux pour une écoute stéréo). Il permet le stockage de vidéos à un débit de 1.5Mbps dans une qualité proche des cassettes VHS sur un support CD appelé VCD (Vidéo CD). </a:t>
            </a:r>
          </a:p>
          <a:p>
            <a:pPr>
              <a:buNone/>
            </a:pPr>
            <a:endParaRPr lang="fr-FR" dirty="0" smtClean="0"/>
          </a:p>
          <a:p>
            <a:pPr>
              <a:buNone/>
            </a:pPr>
            <a:r>
              <a:rPr lang="fr-FR" b="1" dirty="0" smtClean="0">
                <a:solidFill>
                  <a:srgbClr val="FF0000"/>
                </a:solidFill>
              </a:rPr>
              <a:t>✗ le MPEG-2, </a:t>
            </a:r>
            <a:r>
              <a:rPr lang="fr-FR" dirty="0" smtClean="0"/>
              <a:t>un standard dédié originalement à la télévision numérique (HDTV) offrant une qualité élevé à un débit pouvant aller jusqu’à 40 </a:t>
            </a:r>
            <a:r>
              <a:rPr lang="fr-FR" dirty="0" err="1" smtClean="0"/>
              <a:t>Mbps</a:t>
            </a:r>
            <a:r>
              <a:rPr lang="fr-FR" dirty="0" smtClean="0"/>
              <a:t>, et 5 canaux audio </a:t>
            </a:r>
            <a:r>
              <a:rPr lang="fr-FR" dirty="0" err="1" smtClean="0"/>
              <a:t>surround</a:t>
            </a:r>
            <a:r>
              <a:rPr lang="fr-FR" dirty="0" smtClean="0"/>
              <a:t>. Le MPEG-2 permet de plus une identification et une protection contre le piratage. Il s’agit du format utilisé par les DVD vidéos.</a:t>
            </a:r>
          </a:p>
          <a:p>
            <a:pPr>
              <a:buNone/>
            </a:pPr>
            <a:endParaRPr lang="fr-FR" dirty="0" smtClean="0"/>
          </a:p>
          <a:p>
            <a:pPr>
              <a:buNone/>
            </a:pPr>
            <a:r>
              <a:rPr lang="fr-FR" b="1" dirty="0" smtClean="0">
                <a:solidFill>
                  <a:srgbClr val="FF0000"/>
                </a:solidFill>
              </a:rPr>
              <a:t>✗ le MPEG-4</a:t>
            </a:r>
            <a:r>
              <a:rPr lang="fr-FR" dirty="0" smtClean="0"/>
              <a:t>, un standard destiné à permettre le codage de données multimédia sous formes d’objets numériques, afin d’obtenir une plus grande interactivité, ce qui rend son usage particulièrement adapté au Web et aux périphériques mobiles.</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12</a:t>
            </a:fld>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62000"/>
            <a:ext cx="8229600" cy="1066800"/>
          </a:xfrm>
        </p:spPr>
        <p:txBody>
          <a:bodyPr>
            <a:normAutofit fontScale="90000"/>
          </a:bodyPr>
          <a:lstStyle/>
          <a:p>
            <a:r>
              <a:rPr lang="fr-FR" dirty="0" smtClean="0"/>
              <a:t>MPEG(suite)</a:t>
            </a:r>
            <a:br>
              <a:rPr lang="fr-FR" dirty="0" smtClean="0"/>
            </a:br>
            <a:endParaRPr lang="fr-FR" dirty="0"/>
          </a:p>
        </p:txBody>
      </p:sp>
      <p:sp>
        <p:nvSpPr>
          <p:cNvPr id="3" name="Espace réservé du contenu 2"/>
          <p:cNvSpPr>
            <a:spLocks noGrp="1"/>
          </p:cNvSpPr>
          <p:nvPr>
            <p:ph idx="1"/>
          </p:nvPr>
        </p:nvSpPr>
        <p:spPr>
          <a:xfrm>
            <a:off x="457200" y="1340768"/>
            <a:ext cx="8291264" cy="5233768"/>
          </a:xfrm>
        </p:spPr>
        <p:txBody>
          <a:bodyPr>
            <a:normAutofit/>
          </a:bodyPr>
          <a:lstStyle/>
          <a:p>
            <a:pPr>
              <a:buNone/>
            </a:pPr>
            <a:r>
              <a:rPr lang="fr-FR" dirty="0" smtClean="0"/>
              <a:t>➔ La norme MPEG-1 représente chaque image comme un ensemble de blocs 16 x 16. Elle permet d’obtenir une résolution de: </a:t>
            </a:r>
          </a:p>
          <a:p>
            <a:pPr lvl="1">
              <a:buNone/>
            </a:pPr>
            <a:r>
              <a:rPr lang="fr-FR" dirty="0" smtClean="0">
                <a:solidFill>
                  <a:schemeClr val="tx1"/>
                </a:solidFill>
              </a:rPr>
              <a:t>• 352x240 à 30 images par seconde en NTSC </a:t>
            </a:r>
          </a:p>
          <a:p>
            <a:pPr lvl="1">
              <a:buNone/>
            </a:pPr>
            <a:r>
              <a:rPr lang="fr-FR" dirty="0" smtClean="0">
                <a:solidFill>
                  <a:schemeClr val="tx1"/>
                </a:solidFill>
              </a:rPr>
              <a:t>• 352x288 à 25 images par seconde en PAL/SECAM</a:t>
            </a:r>
          </a:p>
          <a:p>
            <a:pPr>
              <a:buNone/>
            </a:pPr>
            <a:r>
              <a:rPr lang="fr-FR" dirty="0" smtClean="0"/>
              <a:t>➔ Le MPEG-1 permet d’obtenir des débits de l’ordre de 1.2 </a:t>
            </a:r>
            <a:r>
              <a:rPr lang="fr-FR" dirty="0" err="1" smtClean="0"/>
              <a:t>Mbps</a:t>
            </a:r>
            <a:r>
              <a:rPr lang="fr-FR" dirty="0" smtClean="0"/>
              <a:t> (exploitable sur un lecteur de CD-ROM).</a:t>
            </a:r>
          </a:p>
          <a:p>
            <a:pPr>
              <a:buNone/>
            </a:pPr>
            <a:r>
              <a:rPr lang="fr-FR" dirty="0" smtClean="0"/>
              <a:t>➔ Le MPEG-1 permet d’encoder une vidéo grâce à plusieurs techniques :</a:t>
            </a:r>
            <a:endParaRPr lang="fr-FR" dirty="0"/>
          </a:p>
        </p:txBody>
      </p:sp>
      <p:sp>
        <p:nvSpPr>
          <p:cNvPr id="5" name="Espace réservé du numéro de diapositive 4"/>
          <p:cNvSpPr>
            <a:spLocks noGrp="1"/>
          </p:cNvSpPr>
          <p:nvPr>
            <p:ph type="sldNum" sz="quarter" idx="12"/>
          </p:nvPr>
        </p:nvSpPr>
        <p:spPr/>
        <p:txBody>
          <a:bodyPr/>
          <a:lstStyle/>
          <a:p>
            <a:fld id="{991C17C8-25E7-485F-A07B-B958129F1859}" type="slidenum">
              <a:rPr lang="fr-FR" smtClean="0"/>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1066800"/>
          </a:xfrm>
        </p:spPr>
        <p:txBody>
          <a:bodyPr>
            <a:normAutofit fontScale="90000"/>
          </a:bodyPr>
          <a:lstStyle/>
          <a:p>
            <a:r>
              <a:rPr lang="fr-FR" dirty="0" smtClean="0"/>
              <a:t>MPEG(suite)</a:t>
            </a:r>
            <a:br>
              <a:rPr lang="fr-FR" dirty="0" smtClean="0"/>
            </a:br>
            <a:endParaRPr lang="fr-FR" dirty="0"/>
          </a:p>
        </p:txBody>
      </p:sp>
      <p:sp>
        <p:nvSpPr>
          <p:cNvPr id="3" name="Espace réservé du contenu 2"/>
          <p:cNvSpPr>
            <a:spLocks noGrp="1"/>
          </p:cNvSpPr>
          <p:nvPr>
            <p:ph idx="1"/>
          </p:nvPr>
        </p:nvSpPr>
        <p:spPr>
          <a:xfrm>
            <a:off x="457200" y="1412776"/>
            <a:ext cx="8229600" cy="5161760"/>
          </a:xfrm>
        </p:spPr>
        <p:txBody>
          <a:bodyPr>
            <a:normAutofit fontScale="92500" lnSpcReduction="20000"/>
          </a:bodyPr>
          <a:lstStyle/>
          <a:p>
            <a:pPr>
              <a:buNone/>
            </a:pPr>
            <a:r>
              <a:rPr lang="fr-FR" b="1" dirty="0" smtClean="0"/>
              <a:t>✗ Intra </a:t>
            </a:r>
            <a:r>
              <a:rPr lang="fr-FR" b="1" dirty="0" err="1" smtClean="0"/>
              <a:t>coded</a:t>
            </a:r>
            <a:r>
              <a:rPr lang="fr-FR" b="1" dirty="0" smtClean="0"/>
              <a:t> frames </a:t>
            </a:r>
            <a:r>
              <a:rPr lang="fr-FR" dirty="0" smtClean="0"/>
              <a:t>(Frames I, correspondant à un codage interne): les images sont codées séparément sans faire référence aux images précédentes.</a:t>
            </a:r>
          </a:p>
          <a:p>
            <a:pPr>
              <a:buNone/>
            </a:pPr>
            <a:endParaRPr lang="fr-FR" dirty="0" smtClean="0"/>
          </a:p>
          <a:p>
            <a:pPr>
              <a:buNone/>
            </a:pPr>
            <a:r>
              <a:rPr lang="fr-FR" b="1" dirty="0" smtClean="0"/>
              <a:t>✗ </a:t>
            </a:r>
            <a:r>
              <a:rPr lang="fr-FR" b="1" dirty="0" err="1" smtClean="0"/>
              <a:t>Predictive</a:t>
            </a:r>
            <a:r>
              <a:rPr lang="fr-FR" b="1" dirty="0" smtClean="0"/>
              <a:t> </a:t>
            </a:r>
            <a:r>
              <a:rPr lang="fr-FR" b="1" dirty="0" err="1" smtClean="0"/>
              <a:t>coded</a:t>
            </a:r>
            <a:r>
              <a:rPr lang="fr-FR" b="1" dirty="0" smtClean="0"/>
              <a:t> frames </a:t>
            </a:r>
            <a:r>
              <a:rPr lang="fr-FR" dirty="0" smtClean="0"/>
              <a:t>(frames P ou codage prédictif): les images sont décrites par différence avec les images précédentes.</a:t>
            </a:r>
          </a:p>
          <a:p>
            <a:pPr>
              <a:buNone/>
            </a:pPr>
            <a:endParaRPr lang="fr-FR" dirty="0" smtClean="0"/>
          </a:p>
          <a:p>
            <a:pPr>
              <a:buNone/>
            </a:pPr>
            <a:r>
              <a:rPr lang="fr-FR" b="1" dirty="0" smtClean="0"/>
              <a:t>✗ </a:t>
            </a:r>
            <a:r>
              <a:rPr lang="fr-FR" b="1" dirty="0" err="1" smtClean="0"/>
              <a:t>Bidirectionally</a:t>
            </a:r>
            <a:r>
              <a:rPr lang="fr-FR" b="1" dirty="0" smtClean="0"/>
              <a:t> </a:t>
            </a:r>
            <a:r>
              <a:rPr lang="fr-FR" b="1" dirty="0" err="1" smtClean="0"/>
              <a:t>predictive</a:t>
            </a:r>
            <a:r>
              <a:rPr lang="fr-FR" b="1" dirty="0" smtClean="0"/>
              <a:t> </a:t>
            </a:r>
            <a:r>
              <a:rPr lang="fr-FR" b="1" dirty="0" err="1" smtClean="0"/>
              <a:t>coded</a:t>
            </a:r>
            <a:r>
              <a:rPr lang="fr-FR" b="1" dirty="0" smtClean="0"/>
              <a:t> frames </a:t>
            </a:r>
            <a:r>
              <a:rPr lang="fr-FR" dirty="0" smtClean="0"/>
              <a:t>(Frames B): les images sont décrites par différence avec l’image précédente et l’image suivante.</a:t>
            </a:r>
          </a:p>
          <a:p>
            <a:pPr>
              <a:buNone/>
            </a:pPr>
            <a:endParaRPr lang="fr-FR" dirty="0" smtClean="0"/>
          </a:p>
          <a:p>
            <a:pPr>
              <a:buNone/>
            </a:pPr>
            <a:r>
              <a:rPr lang="fr-FR" b="1" dirty="0" smtClean="0"/>
              <a:t>✗ DC </a:t>
            </a:r>
            <a:r>
              <a:rPr lang="fr-FR" b="1" dirty="0" err="1" smtClean="0"/>
              <a:t>Coded</a:t>
            </a:r>
            <a:r>
              <a:rPr lang="fr-FR" b="1" dirty="0" smtClean="0"/>
              <a:t> frames:</a:t>
            </a:r>
            <a:r>
              <a:rPr lang="fr-FR" b="1" dirty="0" smtClean="0">
                <a:solidFill>
                  <a:srgbClr val="FF0000"/>
                </a:solidFill>
              </a:rPr>
              <a:t> </a:t>
            </a:r>
            <a:r>
              <a:rPr lang="fr-FR" dirty="0" smtClean="0"/>
              <a:t>les images sont décodées en faisant des moyennes par bloc.</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92696"/>
            <a:ext cx="8229600" cy="648072"/>
          </a:xfrm>
        </p:spPr>
        <p:txBody>
          <a:bodyPr>
            <a:normAutofit fontScale="90000"/>
          </a:bodyPr>
          <a:lstStyle/>
          <a:p>
            <a:r>
              <a:rPr lang="fr-FR" dirty="0" smtClean="0"/>
              <a:t>MPEG(suite)</a:t>
            </a:r>
            <a:br>
              <a:rPr lang="fr-FR" dirty="0" smtClean="0"/>
            </a:br>
            <a:endParaRPr lang="fr-FR" dirty="0"/>
          </a:p>
        </p:txBody>
      </p:sp>
      <p:sp>
        <p:nvSpPr>
          <p:cNvPr id="3" name="Espace réservé du contenu 2"/>
          <p:cNvSpPr>
            <a:spLocks noGrp="1"/>
          </p:cNvSpPr>
          <p:nvPr>
            <p:ph idx="1"/>
          </p:nvPr>
        </p:nvSpPr>
        <p:spPr>
          <a:xfrm>
            <a:off x="323528" y="1268760"/>
            <a:ext cx="8363272" cy="5305776"/>
          </a:xfrm>
        </p:spPr>
        <p:txBody>
          <a:bodyPr>
            <a:normAutofit fontScale="77500" lnSpcReduction="20000"/>
          </a:bodyPr>
          <a:lstStyle/>
          <a:p>
            <a:pPr>
              <a:buNone/>
            </a:pPr>
            <a:r>
              <a:rPr lang="fr-FR" dirty="0" smtClean="0"/>
              <a:t>➔ </a:t>
            </a:r>
            <a:r>
              <a:rPr lang="fr-FR" b="1" dirty="0" smtClean="0"/>
              <a:t>Les frames I </a:t>
            </a:r>
            <a:r>
              <a:rPr lang="fr-FR" dirty="0" smtClean="0"/>
              <a:t>: Ces images sont codées uniquement en utilisant le codage JPEG, sans se soucier des images qui l’entourent. De telles images sont nécessaires dans une vidéo MPEG car ce sont elles qui assurent la cohésion de l’image (puisque les autres sont décrites par rapport aux images qui les entourent), elles sont utiles notamment pour les flux vidéo qui peuvent être pris en cours de route(télévision), et sont indispensables en cas d’erreur dans la réception. Il y en a donc une ou deux par seconde dans une vidéo MPEG.</a:t>
            </a:r>
          </a:p>
          <a:p>
            <a:pPr>
              <a:buNone/>
            </a:pPr>
            <a:endParaRPr lang="fr-FR" dirty="0" smtClean="0"/>
          </a:p>
          <a:p>
            <a:pPr>
              <a:buNone/>
            </a:pPr>
            <a:r>
              <a:rPr lang="fr-FR" b="1" dirty="0" smtClean="0"/>
              <a:t>➔ Les frames P </a:t>
            </a:r>
            <a:r>
              <a:rPr lang="fr-FR" dirty="0" smtClean="0"/>
              <a:t>: Ces images sont définies par différence par rapport à l’image précédente. L’encodeur recherche les différences de l’image par rapport à la précédente et définit des blocs, appelés </a:t>
            </a:r>
            <a:r>
              <a:rPr lang="fr-FR" dirty="0" err="1" smtClean="0"/>
              <a:t>macroblocs</a:t>
            </a:r>
            <a:r>
              <a:rPr lang="fr-FR" dirty="0" smtClean="0"/>
              <a:t> (16x16 pixels) qui se superposeront à l’image </a:t>
            </a:r>
            <a:r>
              <a:rPr lang="fr-FR" dirty="0" err="1" smtClean="0"/>
              <a:t>précédente.L’</a:t>
            </a:r>
            <a:r>
              <a:rPr lang="fr-FR" dirty="0" smtClean="0"/>
              <a:t>algorithme compare les deux images bloc par bloc et à partir d’un certain seuil de différence, il considère le bloc </a:t>
            </a:r>
            <a:r>
              <a:rPr lang="fr-FR" dirty="0" err="1" smtClean="0"/>
              <a:t>del’image</a:t>
            </a:r>
            <a:r>
              <a:rPr lang="fr-FR" dirty="0" smtClean="0"/>
              <a:t> précédente différent de celui de l’image en cours et lui applique une compression JPEG.</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2656"/>
            <a:ext cx="8229600" cy="1066800"/>
          </a:xfrm>
        </p:spPr>
        <p:txBody>
          <a:bodyPr/>
          <a:lstStyle/>
          <a:p>
            <a:r>
              <a:rPr lang="fr-FR" dirty="0" smtClean="0"/>
              <a:t>MPEG(suite)</a:t>
            </a:r>
            <a:endParaRPr lang="fr-FR" dirty="0"/>
          </a:p>
        </p:txBody>
      </p:sp>
      <p:sp>
        <p:nvSpPr>
          <p:cNvPr id="3" name="Espace réservé du contenu 2"/>
          <p:cNvSpPr>
            <a:spLocks noGrp="1"/>
          </p:cNvSpPr>
          <p:nvPr>
            <p:ph idx="1"/>
          </p:nvPr>
        </p:nvSpPr>
        <p:spPr>
          <a:xfrm>
            <a:off x="457200" y="1628800"/>
            <a:ext cx="8229600" cy="4945736"/>
          </a:xfrm>
        </p:spPr>
        <p:txBody>
          <a:bodyPr>
            <a:normAutofit fontScale="77500" lnSpcReduction="20000"/>
          </a:bodyPr>
          <a:lstStyle/>
          <a:p>
            <a:pPr>
              <a:buNone/>
            </a:pPr>
            <a:r>
              <a:rPr lang="fr-FR" b="1" dirty="0" smtClean="0"/>
              <a:t>➔ Les frames B : </a:t>
            </a:r>
            <a:r>
              <a:rPr lang="fr-FR" dirty="0" smtClean="0"/>
              <a:t>De la même façon que les frames P, les frames B sont travaillées par différences par rapport à une image de </a:t>
            </a:r>
            <a:r>
              <a:rPr lang="fr-FR" dirty="0" err="1" smtClean="0"/>
              <a:t>référence,sauf</a:t>
            </a:r>
            <a:r>
              <a:rPr lang="fr-FR" dirty="0" smtClean="0"/>
              <a:t> que dans le cas des frames B cette différence peut s’effectuer soit sur la précédente (comme dans les cas des frames P) soit sur la suivante, ce qui donne une meilleure compression, mais induit un retard (puisqu’il faut </a:t>
            </a:r>
            <a:r>
              <a:rPr lang="fr-FR" dirty="0" err="1" smtClean="0"/>
              <a:t>connaîtrel’image</a:t>
            </a:r>
            <a:r>
              <a:rPr lang="fr-FR" dirty="0" smtClean="0"/>
              <a:t> suivante) et oblige à garder en mémoire trois images (la précédente, l’actuelle et la suivante).</a:t>
            </a:r>
          </a:p>
          <a:p>
            <a:pPr>
              <a:buNone/>
            </a:pPr>
            <a:endParaRPr lang="fr-FR" dirty="0" smtClean="0"/>
          </a:p>
          <a:p>
            <a:pPr>
              <a:buNone/>
            </a:pPr>
            <a:r>
              <a:rPr lang="fr-FR" dirty="0" smtClean="0"/>
              <a:t>➔ </a:t>
            </a:r>
            <a:r>
              <a:rPr lang="fr-FR" b="1" dirty="0" smtClean="0"/>
              <a:t>Afin d’optimiser le codage MPEG</a:t>
            </a:r>
            <a:r>
              <a:rPr lang="fr-FR" dirty="0" smtClean="0"/>
              <a:t>, les séquences d’images sont dans la pratique codées suivant une suite d’images I, B, et P (D étant comme on l’a dit réservé à l’avance rapide) dont l’ordre a été déterminé expérimentalement. La séquence, type appelée GOP (Group Of </a:t>
            </a:r>
            <a:r>
              <a:rPr lang="fr-FR" dirty="0" err="1" smtClean="0"/>
              <a:t>Pictures</a:t>
            </a:r>
            <a:r>
              <a:rPr lang="fr-FR" dirty="0" smtClean="0"/>
              <a:t> ou en français groupes d’images) est la </a:t>
            </a:r>
            <a:r>
              <a:rPr lang="fr-FR" dirty="0" err="1" smtClean="0"/>
              <a:t>suivante:IBBPBBPBBPBBI</a:t>
            </a:r>
            <a:endParaRPr lang="fr-FR" dirty="0" smtClean="0"/>
          </a:p>
          <a:p>
            <a:pPr>
              <a:buNone/>
            </a:pPr>
            <a:endParaRPr lang="fr-FR" dirty="0" smtClean="0"/>
          </a:p>
          <a:p>
            <a:pPr>
              <a:buNone/>
            </a:pPr>
            <a:r>
              <a:rPr lang="fr-FR" dirty="0" smtClean="0"/>
              <a:t>➔ </a:t>
            </a:r>
            <a:r>
              <a:rPr lang="fr-FR" b="1" dirty="0" smtClean="0"/>
              <a:t>Une image I est donc insérée toutes les 12 frames</a:t>
            </a:r>
            <a:r>
              <a:rPr lang="fr-FR" dirty="0" smtClean="0"/>
              <a:t>.</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066800"/>
          </a:xfrm>
        </p:spPr>
        <p:txBody>
          <a:bodyPr/>
          <a:lstStyle/>
          <a:p>
            <a:r>
              <a:rPr lang="fr-FR" dirty="0" smtClean="0"/>
              <a:t>MPEG(suite)</a:t>
            </a:r>
            <a:endParaRPr lang="fr-FR"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827584" y="1988841"/>
            <a:ext cx="7560840" cy="4304010"/>
          </a:xfrm>
          <a:prstGeom prst="rect">
            <a:avLst/>
          </a:prstGeom>
          <a:noFill/>
          <a:ln w="9525">
            <a:noFill/>
            <a:miter lim="800000"/>
            <a:headEnd/>
            <a:tailEnd/>
          </a:ln>
        </p:spPr>
      </p:pic>
      <p:sp>
        <p:nvSpPr>
          <p:cNvPr id="5" name="Espace réservé du numéro de diapositive 4"/>
          <p:cNvSpPr>
            <a:spLocks noGrp="1"/>
          </p:cNvSpPr>
          <p:nvPr>
            <p:ph type="sldNum" sz="quarter" idx="12"/>
          </p:nvPr>
        </p:nvSpPr>
        <p:spPr/>
        <p:txBody>
          <a:bodyPr/>
          <a:lstStyle/>
          <a:p>
            <a:fld id="{991C17C8-25E7-485F-A07B-B958129F1859}" type="slidenum">
              <a:rPr lang="fr-FR" smtClean="0"/>
              <a:pPr/>
              <a:t>17</a:t>
            </a:fld>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476672"/>
            <a:ext cx="8229600" cy="792088"/>
          </a:xfrm>
        </p:spPr>
        <p:txBody>
          <a:bodyPr/>
          <a:lstStyle/>
          <a:p>
            <a:r>
              <a:rPr lang="fr-FR" dirty="0" smtClean="0"/>
              <a:t>Les formats les plus connus :</a:t>
            </a:r>
          </a:p>
        </p:txBody>
      </p:sp>
      <p:sp>
        <p:nvSpPr>
          <p:cNvPr id="3" name="Espace réservé du contenu 2"/>
          <p:cNvSpPr>
            <a:spLocks noGrp="1"/>
          </p:cNvSpPr>
          <p:nvPr>
            <p:ph idx="1"/>
          </p:nvPr>
        </p:nvSpPr>
        <p:spPr>
          <a:xfrm>
            <a:off x="457200" y="1412776"/>
            <a:ext cx="8229600" cy="5161760"/>
          </a:xfrm>
        </p:spPr>
        <p:txBody>
          <a:bodyPr>
            <a:normAutofit fontScale="70000" lnSpcReduction="20000"/>
          </a:bodyPr>
          <a:lstStyle/>
          <a:p>
            <a:pPr>
              <a:buNone/>
            </a:pPr>
            <a:r>
              <a:rPr lang="fr-FR" b="1" dirty="0" smtClean="0"/>
              <a:t>➔ .</a:t>
            </a:r>
            <a:r>
              <a:rPr lang="fr-FR" b="1" dirty="0" err="1" smtClean="0"/>
              <a:t>mov</a:t>
            </a:r>
            <a:r>
              <a:rPr lang="fr-FR" b="1" dirty="0" smtClean="0"/>
              <a:t> : </a:t>
            </a:r>
            <a:r>
              <a:rPr lang="fr-FR" dirty="0" smtClean="0"/>
              <a:t>(Apple) container -&gt; tous formats/résolutions et mélanges de ceux-ci.</a:t>
            </a:r>
          </a:p>
          <a:p>
            <a:pPr>
              <a:buNone/>
            </a:pPr>
            <a:endParaRPr lang="fr-FR" dirty="0" smtClean="0"/>
          </a:p>
          <a:p>
            <a:pPr>
              <a:buNone/>
            </a:pPr>
            <a:r>
              <a:rPr lang="fr-FR" sz="2900" b="1" dirty="0" smtClean="0"/>
              <a:t>➔ .</a:t>
            </a:r>
            <a:r>
              <a:rPr lang="fr-FR" sz="2900" b="1" dirty="0" err="1" smtClean="0"/>
              <a:t>avi</a:t>
            </a:r>
            <a:r>
              <a:rPr lang="fr-FR" sz="2900" b="1" dirty="0" smtClean="0"/>
              <a:t> : </a:t>
            </a:r>
            <a:r>
              <a:rPr lang="fr-FR" dirty="0" smtClean="0"/>
              <a:t>(MS) container -&gt; divers formats y compris </a:t>
            </a:r>
            <a:r>
              <a:rPr lang="fr-FR" dirty="0" err="1" smtClean="0"/>
              <a:t>DivX</a:t>
            </a:r>
            <a:r>
              <a:rPr lang="fr-FR" dirty="0" smtClean="0"/>
              <a:t>.</a:t>
            </a:r>
          </a:p>
          <a:p>
            <a:pPr>
              <a:buNone/>
            </a:pPr>
            <a:endParaRPr lang="fr-FR" dirty="0" smtClean="0"/>
          </a:p>
          <a:p>
            <a:pPr>
              <a:buNone/>
            </a:pPr>
            <a:r>
              <a:rPr lang="fr-FR" dirty="0" smtClean="0"/>
              <a:t>➔ .</a:t>
            </a:r>
            <a:r>
              <a:rPr lang="fr-FR" dirty="0" err="1" smtClean="0"/>
              <a:t>dv</a:t>
            </a:r>
            <a:r>
              <a:rPr lang="fr-FR" dirty="0" smtClean="0"/>
              <a:t> : idéal pour le montage vidéo avec </a:t>
            </a:r>
            <a:r>
              <a:rPr lang="fr-FR" dirty="0" err="1" smtClean="0"/>
              <a:t>iMovie</a:t>
            </a:r>
            <a:r>
              <a:rPr lang="fr-FR" dirty="0" smtClean="0"/>
              <a:t> ou </a:t>
            </a:r>
            <a:r>
              <a:rPr lang="fr-FR" dirty="0" err="1" smtClean="0"/>
              <a:t>autrefaible</a:t>
            </a:r>
            <a:endParaRPr lang="fr-FR" dirty="0" smtClean="0"/>
          </a:p>
          <a:p>
            <a:pPr>
              <a:buNone/>
            </a:pPr>
            <a:r>
              <a:rPr lang="fr-FR" dirty="0" smtClean="0"/>
              <a:t>compression =&gt; fichiers très gros mais sans perte de qualité.</a:t>
            </a:r>
          </a:p>
          <a:p>
            <a:pPr>
              <a:buNone/>
            </a:pPr>
            <a:endParaRPr lang="fr-FR" dirty="0" smtClean="0"/>
          </a:p>
          <a:p>
            <a:pPr>
              <a:buNone/>
            </a:pPr>
            <a:r>
              <a:rPr lang="fr-FR" sz="2900" b="1" dirty="0" smtClean="0"/>
              <a:t>➔ .</a:t>
            </a:r>
            <a:r>
              <a:rPr lang="fr-FR" sz="2900" b="1" dirty="0" err="1" smtClean="0"/>
              <a:t>mpg</a:t>
            </a:r>
            <a:r>
              <a:rPr lang="fr-FR" sz="2900" b="1" dirty="0" smtClean="0"/>
              <a:t> .</a:t>
            </a:r>
            <a:r>
              <a:rPr lang="fr-FR" sz="2900" b="1" dirty="0" err="1" smtClean="0"/>
              <a:t>mpeg</a:t>
            </a:r>
            <a:r>
              <a:rPr lang="fr-FR" sz="2900" b="1" dirty="0" smtClean="0"/>
              <a:t> </a:t>
            </a:r>
            <a:r>
              <a:rPr lang="fr-FR" dirty="0" smtClean="0"/>
              <a:t>: obsolète, faible compression, mauvaise qualité d'image et de son. </a:t>
            </a:r>
          </a:p>
          <a:p>
            <a:pPr>
              <a:buNone/>
            </a:pPr>
            <a:endParaRPr lang="fr-FR" dirty="0" smtClean="0"/>
          </a:p>
          <a:p>
            <a:pPr>
              <a:buNone/>
            </a:pPr>
            <a:r>
              <a:rPr lang="fr-FR" sz="2900" b="1" dirty="0" smtClean="0"/>
              <a:t>➔ .</a:t>
            </a:r>
            <a:r>
              <a:rPr lang="fr-FR" sz="2900" b="1" dirty="0" err="1" smtClean="0"/>
              <a:t>wmv</a:t>
            </a:r>
            <a:r>
              <a:rPr lang="fr-FR" sz="2900" b="1" dirty="0" smtClean="0"/>
              <a:t> :(</a:t>
            </a:r>
            <a:r>
              <a:rPr lang="fr-FR" dirty="0" smtClean="0"/>
              <a:t>Windows Media Player) divers codecs propriétaires</a:t>
            </a:r>
          </a:p>
          <a:p>
            <a:pPr>
              <a:buNone/>
            </a:pPr>
            <a:r>
              <a:rPr lang="fr-FR" dirty="0" smtClean="0"/>
              <a:t>non compatible QuickTime sauf via plugins Flip4Mac ou </a:t>
            </a:r>
            <a:r>
              <a:rPr lang="fr-FR" dirty="0" err="1" smtClean="0"/>
              <a:t>Perian</a:t>
            </a:r>
            <a:endParaRPr lang="fr-FR" dirty="0" smtClean="0"/>
          </a:p>
          <a:p>
            <a:pPr>
              <a:buNone/>
            </a:pPr>
            <a:endParaRPr lang="fr-FR" dirty="0" smtClean="0"/>
          </a:p>
          <a:p>
            <a:pPr>
              <a:buNone/>
            </a:pPr>
            <a:r>
              <a:rPr lang="fr-FR" sz="2900" b="1" dirty="0" smtClean="0"/>
              <a:t>➔ .mp4 : </a:t>
            </a:r>
            <a:r>
              <a:rPr lang="fr-FR" dirty="0" smtClean="0"/>
              <a:t>MPEG-4 = forte compression, standardisé, accepté partout</a:t>
            </a:r>
          </a:p>
          <a:p>
            <a:pPr>
              <a:buNone/>
            </a:pPr>
            <a:endParaRPr lang="fr-FR" dirty="0" smtClean="0"/>
          </a:p>
          <a:p>
            <a:pPr>
              <a:buNone/>
            </a:pPr>
            <a:r>
              <a:rPr lang="fr-FR" sz="2900" b="1" dirty="0" smtClean="0"/>
              <a:t>➔ .</a:t>
            </a:r>
            <a:r>
              <a:rPr lang="fr-FR" sz="2900" b="1" dirty="0" err="1" smtClean="0"/>
              <a:t>vob</a:t>
            </a:r>
            <a:r>
              <a:rPr lang="fr-FR" sz="2900" b="1" dirty="0" smtClean="0"/>
              <a:t> </a:t>
            </a:r>
            <a:r>
              <a:rPr lang="fr-FR" dirty="0" smtClean="0"/>
              <a:t>: </a:t>
            </a:r>
            <a:r>
              <a:rPr lang="fr-FR" dirty="0" err="1" smtClean="0"/>
              <a:t>DVDs</a:t>
            </a:r>
            <a:r>
              <a:rPr lang="fr-FR" dirty="0" smtClean="0"/>
              <a:t> commerciaux</a:t>
            </a:r>
            <a:endParaRPr lang="fr-FR" dirty="0"/>
          </a:p>
        </p:txBody>
      </p:sp>
      <p:sp>
        <p:nvSpPr>
          <p:cNvPr id="5" name="Espace réservé du numéro de diapositive 4"/>
          <p:cNvSpPr>
            <a:spLocks noGrp="1"/>
          </p:cNvSpPr>
          <p:nvPr>
            <p:ph type="sldNum" sz="quarter" idx="12"/>
          </p:nvPr>
        </p:nvSpPr>
        <p:spPr/>
        <p:txBody>
          <a:bodyPr/>
          <a:lstStyle/>
          <a:p>
            <a:fld id="{991C17C8-25E7-485F-A07B-B958129F1859}" type="slidenum">
              <a:rPr lang="fr-FR" smtClean="0"/>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665816"/>
          </a:xfrm>
        </p:spPr>
        <p:txBody>
          <a:bodyPr>
            <a:normAutofit fontScale="85000" lnSpcReduction="20000"/>
          </a:bodyPr>
          <a:lstStyle/>
          <a:p>
            <a:pPr>
              <a:buNone/>
            </a:pPr>
            <a:r>
              <a:rPr lang="fr-FR" dirty="0" smtClean="0"/>
              <a:t>✔ Alors, quel est le meilleur format ? Bien difficile de répondre car cela dépend beaucoup du type du document vidéo concerné et de son utilisation future. Voici quand même l'esquisse d'une sélection:</a:t>
            </a:r>
          </a:p>
          <a:p>
            <a:endParaRPr lang="fr-FR" dirty="0" smtClean="0"/>
          </a:p>
          <a:p>
            <a:pPr>
              <a:buNone/>
            </a:pPr>
            <a:r>
              <a:rPr lang="fr-FR" dirty="0" smtClean="0"/>
              <a:t>➔ </a:t>
            </a:r>
            <a:r>
              <a:rPr lang="fr-FR" dirty="0" err="1" smtClean="0"/>
              <a:t>dv</a:t>
            </a:r>
            <a:r>
              <a:rPr lang="fr-FR" dirty="0" smtClean="0"/>
              <a:t> (ou .</a:t>
            </a:r>
            <a:r>
              <a:rPr lang="fr-FR" dirty="0" err="1" smtClean="0"/>
              <a:t>mov</a:t>
            </a:r>
            <a:r>
              <a:rPr lang="fr-FR" dirty="0" smtClean="0"/>
              <a:t> avec compression DV) : idéal pour le montage vidéo mais surtout pas pour la diffusion. </a:t>
            </a:r>
          </a:p>
          <a:p>
            <a:pPr>
              <a:buNone/>
            </a:pPr>
            <a:r>
              <a:rPr lang="fr-FR" dirty="0" smtClean="0"/>
              <a:t>➔ .mp4 :idéal pour le web car format normalisé, fichiers petits et acceptés par tous les browsers.</a:t>
            </a:r>
          </a:p>
          <a:p>
            <a:pPr>
              <a:buNone/>
            </a:pPr>
            <a:endParaRPr lang="fr-FR" dirty="0" smtClean="0"/>
          </a:p>
          <a:p>
            <a:pPr>
              <a:buNone/>
            </a:pPr>
            <a:r>
              <a:rPr lang="fr-FR" dirty="0" smtClean="0"/>
              <a:t>➔ .</a:t>
            </a:r>
            <a:r>
              <a:rPr lang="fr-FR" dirty="0" err="1" smtClean="0"/>
              <a:t>flv</a:t>
            </a:r>
            <a:r>
              <a:rPr lang="fr-FR" dirty="0" smtClean="0"/>
              <a:t> : pas mal utilisé sur le web car les vidéos en ligne ne sont pas/pas facilement copiables. A proscrire donc si on veut que le lecteur puisse aisément récupérer la vidéo.</a:t>
            </a:r>
          </a:p>
          <a:p>
            <a:pPr>
              <a:buNone/>
            </a:pPr>
            <a:endParaRPr lang="fr-FR" dirty="0" smtClean="0"/>
          </a:p>
          <a:p>
            <a:pPr>
              <a:buNone/>
            </a:pPr>
            <a:r>
              <a:rPr lang="fr-FR" dirty="0" smtClean="0"/>
              <a:t>➔ .</a:t>
            </a:r>
            <a:r>
              <a:rPr lang="fr-FR" dirty="0" err="1" smtClean="0"/>
              <a:t>vob</a:t>
            </a:r>
            <a:r>
              <a:rPr lang="fr-FR" dirty="0" smtClean="0"/>
              <a:t> : si on veut faire de jolis </a:t>
            </a:r>
            <a:r>
              <a:rPr lang="fr-FR" dirty="0" err="1" smtClean="0"/>
              <a:t>DVDs</a:t>
            </a:r>
            <a:r>
              <a:rPr lang="fr-FR" dirty="0" smtClean="0"/>
              <a:t> lisibles sur n'importe quel lecteur de </a:t>
            </a:r>
            <a:r>
              <a:rPr lang="fr-FR" dirty="0" err="1" smtClean="0"/>
              <a:t>salon.Dans</a:t>
            </a:r>
            <a:r>
              <a:rPr lang="fr-FR" dirty="0" smtClean="0"/>
              <a:t> ce cas il faut passer par un outil de création de </a:t>
            </a:r>
            <a:r>
              <a:rPr lang="fr-FR" dirty="0" err="1" smtClean="0"/>
              <a:t>DVDs</a:t>
            </a:r>
            <a:r>
              <a:rPr lang="fr-FR" dirty="0" smtClean="0"/>
              <a:t> comme </a:t>
            </a:r>
            <a:r>
              <a:rPr lang="fr-FR" dirty="0" err="1" smtClean="0"/>
              <a:t>iDVD</a:t>
            </a:r>
            <a:r>
              <a:rPr lang="fr-FR" dirty="0" smtClean="0"/>
              <a:t> d'Apple.</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19</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a:t>
            </a:r>
            <a:endParaRPr lang="fr-FR" dirty="0"/>
          </a:p>
        </p:txBody>
      </p:sp>
      <p:sp>
        <p:nvSpPr>
          <p:cNvPr id="3" name="Espace réservé du contenu 2"/>
          <p:cNvSpPr>
            <a:spLocks noGrp="1"/>
          </p:cNvSpPr>
          <p:nvPr>
            <p:ph idx="1"/>
          </p:nvPr>
        </p:nvSpPr>
        <p:spPr/>
        <p:txBody>
          <a:bodyPr/>
          <a:lstStyle/>
          <a:p>
            <a:r>
              <a:rPr lang="fr-FR" dirty="0" smtClean="0"/>
              <a:t>Qu'est-ce qu'une vidéo</a:t>
            </a:r>
          </a:p>
          <a:p>
            <a:r>
              <a:rPr lang="fr-FR" dirty="0" smtClean="0"/>
              <a:t> La vidéo analogique</a:t>
            </a:r>
          </a:p>
          <a:p>
            <a:r>
              <a:rPr lang="fr-FR" dirty="0" smtClean="0"/>
              <a:t> La vidéo numérique</a:t>
            </a:r>
          </a:p>
          <a:p>
            <a:pPr lvl="1"/>
            <a:r>
              <a:rPr lang="fr-FR" dirty="0" smtClean="0"/>
              <a:t>MPEG</a:t>
            </a:r>
          </a:p>
          <a:p>
            <a:pPr lvl="1"/>
            <a:r>
              <a:rPr lang="fr-FR" dirty="0" smtClean="0"/>
              <a:t>MPEG1</a:t>
            </a:r>
          </a:p>
          <a:p>
            <a:pPr lvl="1"/>
            <a:r>
              <a:rPr lang="fr-FR" dirty="0" smtClean="0"/>
              <a:t>MPEG2</a:t>
            </a:r>
          </a:p>
          <a:p>
            <a:pPr lvl="1"/>
            <a:endParaRPr lang="fr-FR" dirty="0" smtClean="0"/>
          </a:p>
          <a:p>
            <a:pPr lvl="1">
              <a:buNone/>
            </a:pP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Lien </a:t>
            </a:r>
            <a:endParaRPr lang="fr-FR" dirty="0"/>
          </a:p>
        </p:txBody>
      </p:sp>
      <p:sp>
        <p:nvSpPr>
          <p:cNvPr id="3" name="Espace réservé du contenu 2"/>
          <p:cNvSpPr>
            <a:spLocks noGrp="1"/>
          </p:cNvSpPr>
          <p:nvPr>
            <p:ph idx="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20</a:t>
            </a:fld>
            <a:endParaRPr lang="fr-FR"/>
          </a:p>
        </p:txBody>
      </p:sp>
      <p:sp>
        <p:nvSpPr>
          <p:cNvPr id="5" name="Rectangle 4"/>
          <p:cNvSpPr/>
          <p:nvPr/>
        </p:nvSpPr>
        <p:spPr>
          <a:xfrm>
            <a:off x="1115616" y="2348880"/>
            <a:ext cx="5742384" cy="646331"/>
          </a:xfrm>
          <a:prstGeom prst="rect">
            <a:avLst/>
          </a:prstGeom>
        </p:spPr>
        <p:txBody>
          <a:bodyPr wrap="square">
            <a:spAutoFit/>
          </a:bodyPr>
          <a:lstStyle/>
          <a:p>
            <a:r>
              <a:rPr lang="fr-FR" dirty="0" smtClean="0"/>
              <a:t>https://docplayer.fr/23373869-Cours-systemes-multimedia-master-rsd-2014-2015.html</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520" y="562000"/>
            <a:ext cx="8229600" cy="850776"/>
          </a:xfrm>
        </p:spPr>
        <p:txBody>
          <a:bodyPr>
            <a:normAutofit fontScale="90000"/>
          </a:bodyPr>
          <a:lstStyle/>
          <a:p>
            <a:r>
              <a:rPr lang="fr-FR" dirty="0" smtClean="0"/>
              <a:t> </a:t>
            </a:r>
            <a:r>
              <a:rPr lang="fr-FR" b="1" dirty="0" smtClean="0"/>
              <a:t>Qu'est-ce qu'une vidéo ?</a:t>
            </a:r>
            <a:br>
              <a:rPr lang="fr-FR" b="1" dirty="0" smtClean="0"/>
            </a:br>
            <a:endParaRPr lang="fr-FR" dirty="0"/>
          </a:p>
        </p:txBody>
      </p:sp>
      <p:sp>
        <p:nvSpPr>
          <p:cNvPr id="3" name="Espace réservé du contenu 2"/>
          <p:cNvSpPr>
            <a:spLocks noGrp="1"/>
          </p:cNvSpPr>
          <p:nvPr>
            <p:ph idx="1"/>
          </p:nvPr>
        </p:nvSpPr>
        <p:spPr>
          <a:xfrm>
            <a:off x="251520" y="1124744"/>
            <a:ext cx="8435280" cy="5733256"/>
          </a:xfrm>
        </p:spPr>
        <p:txBody>
          <a:bodyPr>
            <a:normAutofit fontScale="62500" lnSpcReduction="20000"/>
          </a:bodyPr>
          <a:lstStyle/>
          <a:p>
            <a:pPr>
              <a:buNone/>
            </a:pPr>
            <a:r>
              <a:rPr lang="fr-FR" dirty="0" smtClean="0"/>
              <a:t>✔ </a:t>
            </a:r>
            <a:r>
              <a:rPr lang="fr-FR" sz="3400" dirty="0" smtClean="0"/>
              <a:t>Une vidéo est une succession d’images à une certaine cadence.</a:t>
            </a:r>
          </a:p>
          <a:p>
            <a:pPr>
              <a:buNone/>
            </a:pPr>
            <a:endParaRPr lang="fr-FR" sz="3400" dirty="0" smtClean="0"/>
          </a:p>
          <a:p>
            <a:pPr>
              <a:buNone/>
            </a:pPr>
            <a:r>
              <a:rPr lang="fr-FR" sz="3400" dirty="0" smtClean="0"/>
              <a:t>✔ L’</a:t>
            </a:r>
            <a:r>
              <a:rPr lang="fr-FR" sz="3400" dirty="0" err="1" smtClean="0"/>
              <a:t>oeil</a:t>
            </a:r>
            <a:r>
              <a:rPr lang="fr-FR" sz="3400" dirty="0" smtClean="0"/>
              <a:t> humain a comme caractéristique d’être capable de distinguer environ 20 images par seconde. Ainsi, en affichant plus de 20 images par seconde, il est possible de tromper l’</a:t>
            </a:r>
            <a:r>
              <a:rPr lang="fr-FR" sz="3400" dirty="0" err="1" smtClean="0"/>
              <a:t>oeil</a:t>
            </a:r>
            <a:r>
              <a:rPr lang="fr-FR" sz="3400" dirty="0" smtClean="0"/>
              <a:t> et de lui faire croire à une image animée.</a:t>
            </a:r>
          </a:p>
          <a:p>
            <a:pPr>
              <a:buNone/>
            </a:pPr>
            <a:endParaRPr lang="fr-FR" sz="3400" dirty="0" smtClean="0"/>
          </a:p>
          <a:p>
            <a:pPr>
              <a:buNone/>
            </a:pPr>
            <a:r>
              <a:rPr lang="fr-FR" sz="3400" dirty="0" smtClean="0"/>
              <a:t>✔ D’autre part la vidéo au sens multimédia du terme est généralement accompagnée de son, c’est-à-dire de données audio.</a:t>
            </a:r>
          </a:p>
          <a:p>
            <a:pPr>
              <a:buNone/>
            </a:pPr>
            <a:endParaRPr lang="fr-FR" sz="3400" dirty="0" smtClean="0"/>
          </a:p>
          <a:p>
            <a:pPr>
              <a:buNone/>
            </a:pPr>
            <a:endParaRPr lang="fr-FR" sz="3400" dirty="0" smtClean="0"/>
          </a:p>
          <a:p>
            <a:pPr>
              <a:buNone/>
            </a:pPr>
            <a:r>
              <a:rPr lang="fr-FR" sz="3400" dirty="0" smtClean="0"/>
              <a:t>✔ La vidéo analogique représente l’information comme un flux continu de données analogiques, destiné à être affichées sur un écran de télévision (basé sur le principe du balayage. Il existe plusieurs normes pour la vidéo analogique. Les trois principales sont : PAL, NTSC, SECAM</a:t>
            </a:r>
          </a:p>
          <a:p>
            <a:pPr>
              <a:buNone/>
            </a:pPr>
            <a:endParaRPr lang="fr-FR" sz="3400" dirty="0" smtClean="0"/>
          </a:p>
          <a:p>
            <a:pPr>
              <a:buNone/>
            </a:pPr>
            <a:endParaRPr lang="fr-FR" sz="3400" dirty="0" smtClean="0"/>
          </a:p>
          <a:p>
            <a:r>
              <a:rPr lang="fr-FR" sz="3400" dirty="0" smtClean="0"/>
              <a:t>✔ La vidéo numérique consiste à coder la vidéo en une succession d’images numériques.</a:t>
            </a:r>
            <a:endParaRPr lang="fr-FR" sz="3400"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3</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1066800"/>
          </a:xfrm>
        </p:spPr>
        <p:txBody>
          <a:bodyPr>
            <a:normAutofit fontScale="90000"/>
          </a:bodyPr>
          <a:lstStyle/>
          <a:p>
            <a:r>
              <a:rPr lang="fr-FR" b="1" dirty="0" smtClean="0"/>
              <a:t>La vidéo analogique</a:t>
            </a:r>
            <a:br>
              <a:rPr lang="fr-FR" b="1" dirty="0" smtClean="0"/>
            </a:br>
            <a:endParaRPr lang="fr-FR" dirty="0"/>
          </a:p>
        </p:txBody>
      </p:sp>
      <p:sp>
        <p:nvSpPr>
          <p:cNvPr id="3" name="Espace réservé du contenu 2"/>
          <p:cNvSpPr>
            <a:spLocks noGrp="1"/>
          </p:cNvSpPr>
          <p:nvPr>
            <p:ph idx="1"/>
          </p:nvPr>
        </p:nvSpPr>
        <p:spPr>
          <a:xfrm>
            <a:off x="457200" y="1484784"/>
            <a:ext cx="8219256" cy="5089752"/>
          </a:xfrm>
        </p:spPr>
        <p:txBody>
          <a:bodyPr>
            <a:normAutofit fontScale="77500" lnSpcReduction="20000"/>
          </a:bodyPr>
          <a:lstStyle/>
          <a:p>
            <a:pPr>
              <a:buNone/>
            </a:pPr>
            <a:r>
              <a:rPr lang="fr-FR" dirty="0" smtClean="0"/>
              <a:t>✔ Il existe 3 formats de vidéo analogiques :</a:t>
            </a:r>
          </a:p>
          <a:p>
            <a:pPr>
              <a:buNone/>
            </a:pPr>
            <a:r>
              <a:rPr lang="fr-FR" dirty="0" smtClean="0"/>
              <a:t>➔ </a:t>
            </a:r>
            <a:r>
              <a:rPr lang="fr-FR" b="1" dirty="0" smtClean="0">
                <a:solidFill>
                  <a:srgbClr val="FF0000"/>
                </a:solidFill>
              </a:rPr>
              <a:t>Composite </a:t>
            </a:r>
            <a:r>
              <a:rPr lang="fr-FR" dirty="0" smtClean="0"/>
              <a:t>: Le type de connexion analogique le plus simple consiste à utiliser un câble composite. Ce câble transmet le signal vidéo à l’aide d’un fil unique. Les signaux de luminance et de chrominance sont combinés ensemble et transmis simultanément. Cette connexion présente la plus faible qualité du fait de la fusion des deux signaux.</a:t>
            </a:r>
          </a:p>
          <a:p>
            <a:pPr>
              <a:buNone/>
            </a:pPr>
            <a:endParaRPr lang="fr-FR" dirty="0" smtClean="0"/>
          </a:p>
          <a:p>
            <a:pPr>
              <a:buNone/>
            </a:pPr>
            <a:r>
              <a:rPr lang="fr-FR" dirty="0" smtClean="0"/>
              <a:t>  ➔</a:t>
            </a:r>
            <a:r>
              <a:rPr lang="fr-FR" b="1" dirty="0" smtClean="0">
                <a:solidFill>
                  <a:srgbClr val="FF0000"/>
                </a:solidFill>
              </a:rPr>
              <a:t> S-</a:t>
            </a:r>
            <a:r>
              <a:rPr lang="fr-FR" b="1" dirty="0" err="1" smtClean="0">
                <a:solidFill>
                  <a:srgbClr val="FF0000"/>
                </a:solidFill>
              </a:rPr>
              <a:t>Video</a:t>
            </a:r>
            <a:r>
              <a:rPr lang="fr-FR" b="1" dirty="0" smtClean="0">
                <a:solidFill>
                  <a:srgbClr val="FF0000"/>
                </a:solidFill>
              </a:rPr>
              <a:t> </a:t>
            </a:r>
            <a:r>
              <a:rPr lang="fr-FR" dirty="0" smtClean="0"/>
              <a:t>: Le type de connexion présentant un niveau de qualité immédiatement supérieur est appelé S–</a:t>
            </a:r>
            <a:r>
              <a:rPr lang="fr-FR" dirty="0" err="1" smtClean="0"/>
              <a:t>Video</a:t>
            </a:r>
            <a:r>
              <a:rPr lang="fr-FR" dirty="0" smtClean="0"/>
              <a:t>. Ce câble distribue sur deux fils distincts le signal de luminance et les signaux de chrominance combinés. Les deux fils sont contenus dans un câble unique.</a:t>
            </a:r>
          </a:p>
          <a:p>
            <a:pPr>
              <a:buNone/>
            </a:pPr>
            <a:endParaRPr lang="fr-FR" dirty="0" smtClean="0"/>
          </a:p>
          <a:p>
            <a:pPr>
              <a:buNone/>
            </a:pPr>
            <a:r>
              <a:rPr lang="fr-FR" dirty="0" smtClean="0"/>
              <a:t>➔ </a:t>
            </a:r>
            <a:r>
              <a:rPr lang="fr-FR" b="1" dirty="0" smtClean="0">
                <a:solidFill>
                  <a:srgbClr val="FF0000"/>
                </a:solidFill>
              </a:rPr>
              <a:t>Composante </a:t>
            </a:r>
            <a:r>
              <a:rPr lang="fr-FR" dirty="0" smtClean="0"/>
              <a:t>: Le système de connexion qui offre la meilleure qualité, chaque signal YCC disposant d’un câble spécifique.</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1066800"/>
          </a:xfrm>
        </p:spPr>
        <p:txBody>
          <a:bodyPr>
            <a:normAutofit fontScale="90000"/>
          </a:bodyPr>
          <a:lstStyle/>
          <a:p>
            <a:r>
              <a:rPr lang="fr-FR" b="1" dirty="0" smtClean="0"/>
              <a:t>La vidéo analogique(suite)</a:t>
            </a:r>
            <a:br>
              <a:rPr lang="fr-FR" b="1" dirty="0" smtClean="0"/>
            </a:br>
            <a:endParaRPr lang="fr-FR" dirty="0"/>
          </a:p>
        </p:txBody>
      </p:sp>
      <p:sp>
        <p:nvSpPr>
          <p:cNvPr id="3" name="Espace réservé du contenu 2"/>
          <p:cNvSpPr>
            <a:spLocks noGrp="1"/>
          </p:cNvSpPr>
          <p:nvPr>
            <p:ph idx="1"/>
          </p:nvPr>
        </p:nvSpPr>
        <p:spPr>
          <a:xfrm>
            <a:off x="323528" y="1628800"/>
            <a:ext cx="8363272" cy="4945736"/>
          </a:xfrm>
        </p:spPr>
        <p:txBody>
          <a:bodyPr/>
          <a:lstStyle/>
          <a:p>
            <a:pPr>
              <a:buNone/>
            </a:pPr>
            <a:r>
              <a:rPr lang="fr-FR" dirty="0" smtClean="0"/>
              <a:t>✔ Trois normes de formats sont actuellement en vigueur pour la diffusion télévisée dans le monde:</a:t>
            </a:r>
            <a:endParaRPr lang="fr-FR" dirty="0"/>
          </a:p>
        </p:txBody>
      </p:sp>
      <p:pic>
        <p:nvPicPr>
          <p:cNvPr id="1027" name="Picture 3"/>
          <p:cNvPicPr>
            <a:picLocks noChangeAspect="1" noChangeArrowheads="1"/>
          </p:cNvPicPr>
          <p:nvPr/>
        </p:nvPicPr>
        <p:blipFill>
          <a:blip r:embed="rId2" cstate="print"/>
          <a:srcRect/>
          <a:stretch>
            <a:fillRect/>
          </a:stretch>
        </p:blipFill>
        <p:spPr bwMode="auto">
          <a:xfrm>
            <a:off x="1475656" y="2996952"/>
            <a:ext cx="6192688" cy="2664296"/>
          </a:xfrm>
          <a:prstGeom prst="rect">
            <a:avLst/>
          </a:prstGeom>
          <a:noFill/>
          <a:ln w="9525">
            <a:noFill/>
            <a:miter lim="800000"/>
            <a:headEnd/>
            <a:tailEnd/>
          </a:ln>
        </p:spPr>
      </p:pic>
      <p:sp>
        <p:nvSpPr>
          <p:cNvPr id="6" name="Espace réservé du numéro de diapositive 5"/>
          <p:cNvSpPr>
            <a:spLocks noGrp="1"/>
          </p:cNvSpPr>
          <p:nvPr>
            <p:ph type="sldNum" sz="quarter" idx="12"/>
          </p:nvPr>
        </p:nvSpPr>
        <p:spPr/>
        <p:txBody>
          <a:bodyPr/>
          <a:lstStyle/>
          <a:p>
            <a:fld id="{991C17C8-25E7-485F-A07B-B958129F1859}" type="slidenum">
              <a:rPr lang="fr-FR" smtClean="0"/>
              <a:pPr/>
              <a:t>5</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1066800"/>
          </a:xfrm>
        </p:spPr>
        <p:txBody>
          <a:bodyPr>
            <a:normAutofit fontScale="90000"/>
          </a:bodyPr>
          <a:lstStyle/>
          <a:p>
            <a:r>
              <a:rPr lang="fr-FR" b="1" dirty="0" smtClean="0"/>
              <a:t>La vidéo numérique</a:t>
            </a:r>
            <a:br>
              <a:rPr lang="fr-FR" b="1" dirty="0" smtClean="0"/>
            </a:br>
            <a:endParaRPr lang="fr-FR" dirty="0"/>
          </a:p>
        </p:txBody>
      </p:sp>
      <p:sp>
        <p:nvSpPr>
          <p:cNvPr id="3" name="Espace réservé du contenu 2"/>
          <p:cNvSpPr>
            <a:spLocks noGrp="1"/>
          </p:cNvSpPr>
          <p:nvPr>
            <p:ph idx="1"/>
          </p:nvPr>
        </p:nvSpPr>
        <p:spPr>
          <a:xfrm>
            <a:off x="457200" y="1412776"/>
            <a:ext cx="8229600" cy="5161760"/>
          </a:xfrm>
        </p:spPr>
        <p:txBody>
          <a:bodyPr>
            <a:normAutofit fontScale="85000" lnSpcReduction="20000"/>
          </a:bodyPr>
          <a:lstStyle/>
          <a:p>
            <a:pPr>
              <a:buNone/>
            </a:pPr>
            <a:r>
              <a:rPr lang="fr-FR" dirty="0" smtClean="0"/>
              <a:t>✔ La vidéo numérique consiste à afficher une succession d’images numériques. Puisqu’il s’agit d’images numériques affichées à une certaine cadence, il est possible de connaître le débit nécessaire pour l’affichage d’une vidéo, c’est-à-dire le nombre d’octets affichés (ou transférés) par unité de temps.</a:t>
            </a:r>
          </a:p>
          <a:p>
            <a:pPr>
              <a:buNone/>
            </a:pPr>
            <a:endParaRPr lang="fr-FR" dirty="0" smtClean="0"/>
          </a:p>
          <a:p>
            <a:pPr>
              <a:buNone/>
            </a:pPr>
            <a:r>
              <a:rPr lang="fr-FR" dirty="0" smtClean="0"/>
              <a:t>✔ Ainsi le débit nécessaire pour afficher une vidéo (en octets par seconde) est égal à la taille d’une image que multiplie le nombre d’images par seconde.</a:t>
            </a:r>
          </a:p>
          <a:p>
            <a:pPr>
              <a:buNone/>
            </a:pPr>
            <a:endParaRPr lang="fr-FR" dirty="0" smtClean="0"/>
          </a:p>
          <a:p>
            <a:pPr>
              <a:buNone/>
            </a:pPr>
            <a:r>
              <a:rPr lang="fr-FR" dirty="0" smtClean="0"/>
              <a:t>✔ Soit une image </a:t>
            </a:r>
            <a:r>
              <a:rPr lang="fr-FR" dirty="0" err="1" smtClean="0"/>
              <a:t>true</a:t>
            </a:r>
            <a:r>
              <a:rPr lang="fr-FR" dirty="0" smtClean="0"/>
              <a:t> </a:t>
            </a:r>
            <a:r>
              <a:rPr lang="fr-FR" dirty="0" err="1" smtClean="0"/>
              <a:t>color</a:t>
            </a:r>
            <a:r>
              <a:rPr lang="fr-FR" dirty="0" smtClean="0"/>
              <a:t> (24 bits) ayant une définition de 640 pixels par 480. Pour afficher correctement une vidéo possédant cette définition il est nécessaire d’afficher au moins 30 images </a:t>
            </a:r>
            <a:r>
              <a:rPr lang="fr-FR" dirty="0" err="1" smtClean="0"/>
              <a:t>parseconde</a:t>
            </a:r>
            <a:r>
              <a:rPr lang="fr-FR" dirty="0" smtClean="0"/>
              <a:t>, c’est-à-dire un débit égal à :900 Ko * 30 = 27 Mo/s</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864096"/>
          </a:xfrm>
        </p:spPr>
        <p:txBody>
          <a:bodyPr>
            <a:normAutofit fontScale="90000"/>
          </a:bodyPr>
          <a:lstStyle/>
          <a:p>
            <a:r>
              <a:rPr lang="fr-FR" dirty="0" smtClean="0"/>
              <a:t> </a:t>
            </a:r>
            <a:r>
              <a:rPr lang="fr-FR" b="1" dirty="0" smtClean="0"/>
              <a:t>La vidéo numérique</a:t>
            </a:r>
            <a:br>
              <a:rPr lang="fr-FR" b="1" dirty="0" smtClean="0"/>
            </a:br>
            <a:endParaRPr lang="fr-FR" dirty="0"/>
          </a:p>
        </p:txBody>
      </p:sp>
      <p:sp>
        <p:nvSpPr>
          <p:cNvPr id="3" name="Espace réservé du contenu 2"/>
          <p:cNvSpPr>
            <a:spLocks noGrp="1"/>
          </p:cNvSpPr>
          <p:nvPr>
            <p:ph idx="1"/>
          </p:nvPr>
        </p:nvSpPr>
        <p:spPr>
          <a:xfrm>
            <a:off x="457200" y="1268760"/>
            <a:ext cx="8229600" cy="5305776"/>
          </a:xfrm>
        </p:spPr>
        <p:txBody>
          <a:bodyPr>
            <a:normAutofit fontScale="77500" lnSpcReduction="20000"/>
          </a:bodyPr>
          <a:lstStyle/>
          <a:p>
            <a:pPr>
              <a:buNone/>
            </a:pPr>
            <a:r>
              <a:rPr lang="fr-FR" dirty="0" smtClean="0"/>
              <a:t>✔ Notion de codec</a:t>
            </a:r>
          </a:p>
          <a:p>
            <a:pPr>
              <a:buNone/>
            </a:pPr>
            <a:endParaRPr lang="fr-FR" dirty="0" smtClean="0"/>
          </a:p>
          <a:p>
            <a:pPr>
              <a:buNone/>
            </a:pPr>
            <a:endParaRPr lang="fr-FR" dirty="0" smtClean="0"/>
          </a:p>
          <a:p>
            <a:pPr>
              <a:buNone/>
            </a:pPr>
            <a:r>
              <a:rPr lang="fr-FR" dirty="0" smtClean="0"/>
              <a:t>➔ Une image d’une vidéo non compressée occupe une taille d’environ 1 Mo. Afin d’obtenir une vidéo paraissant fluide il est nécessaire d’avoir une fréquence d’au moins 25 ou 30 images par seconde, ce qui produit un flux de données d’environ30 Mo/s, soit plus de 1.5 Go par minute.</a:t>
            </a:r>
          </a:p>
          <a:p>
            <a:pPr>
              <a:buNone/>
            </a:pPr>
            <a:endParaRPr lang="fr-FR" dirty="0" smtClean="0"/>
          </a:p>
          <a:p>
            <a:pPr>
              <a:buNone/>
            </a:pPr>
            <a:r>
              <a:rPr lang="fr-FR" dirty="0" smtClean="0"/>
              <a:t>➔ Il est évident que ce type de débit est peu compatible avec les espaces de stockage des ordinateurs personnels ni même avec les connexions réseau de particuliers ou de petites ou moyennes </a:t>
            </a:r>
            <a:r>
              <a:rPr lang="fr-FR" dirty="0" err="1" smtClean="0"/>
              <a:t>entreprises.Ainsi</a:t>
            </a:r>
            <a:r>
              <a:rPr lang="fr-FR" dirty="0" smtClean="0"/>
              <a:t>, afin de pallier à cette difficulté, il est possible de recourir à des algorithmes permettant de réduire significativement les flux de données en compressant /décompressant les données vidéos. On appelle ces algorithmes </a:t>
            </a:r>
            <a:r>
              <a:rPr lang="fr-FR" dirty="0" err="1" smtClean="0"/>
              <a:t>CoDec</a:t>
            </a:r>
            <a:r>
              <a:rPr lang="fr-FR" dirty="0" smtClean="0"/>
              <a:t> (</a:t>
            </a:r>
            <a:r>
              <a:rPr lang="fr-FR" dirty="0" err="1" smtClean="0"/>
              <a:t>pourCOmpression</a:t>
            </a:r>
            <a:r>
              <a:rPr lang="fr-FR" dirty="0" smtClean="0"/>
              <a:t> / </a:t>
            </a:r>
            <a:r>
              <a:rPr lang="fr-FR" dirty="0" err="1" smtClean="0"/>
              <a:t>DECompression</a:t>
            </a:r>
            <a:r>
              <a:rPr lang="fr-FR" dirty="0" smtClean="0"/>
              <a:t>).</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92696"/>
            <a:ext cx="8229600" cy="792088"/>
          </a:xfrm>
        </p:spPr>
        <p:txBody>
          <a:bodyPr>
            <a:normAutofit fontScale="90000"/>
          </a:bodyPr>
          <a:lstStyle/>
          <a:p>
            <a:r>
              <a:rPr lang="fr-FR" dirty="0" smtClean="0"/>
              <a:t> </a:t>
            </a:r>
            <a:r>
              <a:rPr lang="fr-FR" b="1" dirty="0" smtClean="0"/>
              <a:t>La vidéo numérique</a:t>
            </a:r>
            <a:br>
              <a:rPr lang="fr-FR" b="1" dirty="0" smtClean="0"/>
            </a:br>
            <a:endParaRPr lang="fr-FR" dirty="0"/>
          </a:p>
        </p:txBody>
      </p:sp>
      <p:sp>
        <p:nvSpPr>
          <p:cNvPr id="3" name="Espace réservé du contenu 2"/>
          <p:cNvSpPr>
            <a:spLocks noGrp="1"/>
          </p:cNvSpPr>
          <p:nvPr>
            <p:ph idx="1"/>
          </p:nvPr>
        </p:nvSpPr>
        <p:spPr>
          <a:xfrm>
            <a:off x="251520" y="1340768"/>
            <a:ext cx="8435280" cy="5233768"/>
          </a:xfrm>
        </p:spPr>
        <p:txBody>
          <a:bodyPr>
            <a:normAutofit/>
          </a:bodyPr>
          <a:lstStyle/>
          <a:p>
            <a:pPr>
              <a:buNone/>
            </a:pPr>
            <a:r>
              <a:rPr lang="fr-FR" dirty="0" smtClean="0"/>
              <a:t>➔ Exemples de codecs :</a:t>
            </a:r>
          </a:p>
          <a:p>
            <a:pPr>
              <a:buNone/>
            </a:pPr>
            <a:r>
              <a:rPr lang="fr-FR" dirty="0" smtClean="0"/>
              <a:t>✗ </a:t>
            </a:r>
            <a:r>
              <a:rPr lang="fr-FR" b="1" dirty="0" smtClean="0"/>
              <a:t>h.261 / MPEG-1 </a:t>
            </a:r>
            <a:r>
              <a:rPr lang="fr-FR" dirty="0" smtClean="0"/>
              <a:t>1988</a:t>
            </a:r>
          </a:p>
          <a:p>
            <a:pPr>
              <a:buNone/>
            </a:pPr>
            <a:r>
              <a:rPr lang="fr-FR" dirty="0" smtClean="0"/>
              <a:t>✗ </a:t>
            </a:r>
            <a:r>
              <a:rPr lang="fr-FR" b="1" dirty="0" err="1" smtClean="0"/>
              <a:t>Cinepac</a:t>
            </a:r>
            <a:r>
              <a:rPr lang="fr-FR" b="1" dirty="0" smtClean="0"/>
              <a:t> 1991</a:t>
            </a:r>
            <a:r>
              <a:rPr lang="fr-FR" dirty="0" smtClean="0"/>
              <a:t> Apple</a:t>
            </a:r>
          </a:p>
          <a:p>
            <a:pPr>
              <a:buNone/>
            </a:pPr>
            <a:r>
              <a:rPr lang="fr-FR" dirty="0" smtClean="0"/>
              <a:t>✗ </a:t>
            </a:r>
            <a:r>
              <a:rPr lang="fr-FR" b="1" dirty="0" err="1" smtClean="0"/>
              <a:t>Indeo</a:t>
            </a:r>
            <a:r>
              <a:rPr lang="fr-FR" b="1" dirty="0" smtClean="0"/>
              <a:t> 1992</a:t>
            </a:r>
            <a:r>
              <a:rPr lang="fr-FR" dirty="0" smtClean="0"/>
              <a:t> Intel</a:t>
            </a:r>
          </a:p>
          <a:p>
            <a:pPr>
              <a:buNone/>
            </a:pPr>
            <a:r>
              <a:rPr lang="fr-FR" dirty="0" smtClean="0"/>
              <a:t>✗ </a:t>
            </a:r>
            <a:r>
              <a:rPr lang="fr-FR" b="1" dirty="0" err="1" smtClean="0"/>
              <a:t>Avi</a:t>
            </a:r>
            <a:r>
              <a:rPr lang="fr-FR" b="1" dirty="0" smtClean="0"/>
              <a:t> 1992 </a:t>
            </a:r>
            <a:r>
              <a:rPr lang="fr-FR" dirty="0" smtClean="0"/>
              <a:t>Microsoft</a:t>
            </a:r>
          </a:p>
          <a:p>
            <a:pPr>
              <a:buNone/>
            </a:pPr>
            <a:r>
              <a:rPr lang="fr-FR" dirty="0" smtClean="0"/>
              <a:t>✗ </a:t>
            </a:r>
            <a:r>
              <a:rPr lang="fr-FR" b="1" dirty="0" smtClean="0"/>
              <a:t>h.263 / MPEG-2 1995/96 </a:t>
            </a:r>
            <a:r>
              <a:rPr lang="fr-FR" dirty="0" smtClean="0"/>
              <a:t>ITU-T VCEG</a:t>
            </a:r>
          </a:p>
          <a:p>
            <a:pPr>
              <a:buNone/>
            </a:pPr>
            <a:r>
              <a:rPr lang="es-ES" dirty="0" smtClean="0"/>
              <a:t>✗ </a:t>
            </a:r>
            <a:r>
              <a:rPr lang="es-ES" b="1" dirty="0" smtClean="0"/>
              <a:t>DV (Digital Video) </a:t>
            </a:r>
            <a:r>
              <a:rPr lang="es-ES" dirty="0" smtClean="0"/>
              <a:t>1995 (basé sur MPEG-2)</a:t>
            </a:r>
          </a:p>
          <a:p>
            <a:pPr>
              <a:buNone/>
            </a:pPr>
            <a:r>
              <a:rPr lang="fr-FR" dirty="0" smtClean="0"/>
              <a:t>✗ </a:t>
            </a:r>
            <a:r>
              <a:rPr lang="fr-FR" b="1" dirty="0" smtClean="0"/>
              <a:t>DVD 1995 </a:t>
            </a:r>
            <a:r>
              <a:rPr lang="fr-FR" b="1" dirty="0" err="1" smtClean="0"/>
              <a:t>video</a:t>
            </a:r>
            <a:r>
              <a:rPr lang="fr-FR" b="1" dirty="0" smtClean="0"/>
              <a:t> (MPEG-2) + son(AC-3, DTS, MPEG ou </a:t>
            </a:r>
            <a:r>
              <a:rPr lang="fr-FR" dirty="0" smtClean="0"/>
              <a:t>encore .</a:t>
            </a:r>
            <a:r>
              <a:rPr lang="fr-FR" dirty="0" err="1" smtClean="0"/>
              <a:t>ogg</a:t>
            </a:r>
            <a:r>
              <a:rPr lang="fr-FR" dirty="0" smtClean="0"/>
              <a:t>, MP3, VQF, AAC) !!!</a:t>
            </a:r>
          </a:p>
          <a:p>
            <a:pPr>
              <a:buNone/>
            </a:pPr>
            <a:r>
              <a:rPr lang="fr-FR" dirty="0" smtClean="0"/>
              <a:t>✗ </a:t>
            </a:r>
            <a:r>
              <a:rPr lang="fr-FR" b="1" dirty="0" smtClean="0"/>
              <a:t>h.264 / MPEG-4 </a:t>
            </a:r>
            <a:r>
              <a:rPr lang="fr-FR" dirty="0" smtClean="0"/>
              <a:t>2003 (.mp4, .</a:t>
            </a:r>
            <a:r>
              <a:rPr lang="fr-FR" dirty="0" err="1" smtClean="0"/>
              <a:t>mov</a:t>
            </a:r>
            <a:r>
              <a:rPr lang="fr-FR" dirty="0" smtClean="0"/>
              <a:t>, .</a:t>
            </a:r>
            <a:r>
              <a:rPr lang="fr-FR" dirty="0" err="1" smtClean="0"/>
              <a:t>avi</a:t>
            </a:r>
            <a:r>
              <a:rPr lang="fr-FR" dirty="0" smtClean="0"/>
              <a:t>, .</a:t>
            </a:r>
            <a:r>
              <a:rPr lang="fr-FR" dirty="0" err="1" smtClean="0"/>
              <a:t>divx,etc.</a:t>
            </a:r>
            <a:r>
              <a:rPr lang="fr-FR" dirty="0" smtClean="0"/>
              <a:t>...;)</a:t>
            </a:r>
            <a:endParaRPr lang="fr-FR" dirty="0"/>
          </a:p>
        </p:txBody>
      </p:sp>
      <p:sp>
        <p:nvSpPr>
          <p:cNvPr id="4" name="Espace réservé du numéro de diapositive 3"/>
          <p:cNvSpPr>
            <a:spLocks noGrp="1"/>
          </p:cNvSpPr>
          <p:nvPr>
            <p:ph type="sldNum" sz="quarter" idx="12"/>
          </p:nvPr>
        </p:nvSpPr>
        <p:spPr/>
        <p:txBody>
          <a:bodyPr/>
          <a:lstStyle/>
          <a:p>
            <a:fld id="{991C17C8-25E7-485F-A07B-B958129F1859}" type="slidenum">
              <a:rPr lang="fr-FR" smtClean="0"/>
              <a:pPr/>
              <a:t>8</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1066800"/>
          </a:xfrm>
        </p:spPr>
        <p:txBody>
          <a:bodyPr>
            <a:normAutofit fontScale="90000"/>
          </a:bodyPr>
          <a:lstStyle/>
          <a:p>
            <a:r>
              <a:rPr lang="fr-FR" b="1" dirty="0" smtClean="0"/>
              <a:t>La vidéo numérique</a:t>
            </a:r>
            <a:br>
              <a:rPr lang="fr-FR" b="1" dirty="0" smtClean="0"/>
            </a:br>
            <a:endParaRPr lang="fr-FR" dirty="0"/>
          </a:p>
        </p:txBody>
      </p:sp>
      <p:sp>
        <p:nvSpPr>
          <p:cNvPr id="3" name="Espace réservé du contenu 2"/>
          <p:cNvSpPr>
            <a:spLocks noGrp="1"/>
          </p:cNvSpPr>
          <p:nvPr>
            <p:ph idx="1"/>
          </p:nvPr>
        </p:nvSpPr>
        <p:spPr>
          <a:xfrm>
            <a:off x="457200" y="1340768"/>
            <a:ext cx="8229600" cy="5233768"/>
          </a:xfrm>
        </p:spPr>
        <p:txBody>
          <a:bodyPr>
            <a:normAutofit fontScale="77500" lnSpcReduction="20000"/>
          </a:bodyPr>
          <a:lstStyle/>
          <a:p>
            <a:pPr>
              <a:buNone/>
            </a:pPr>
            <a:r>
              <a:rPr lang="fr-FR" dirty="0" smtClean="0"/>
              <a:t>✔ Il existe au niveau de la </a:t>
            </a:r>
            <a:r>
              <a:rPr lang="fr-FR" u="sng" dirty="0" smtClean="0"/>
              <a:t>vidéo deux sortes de compression </a:t>
            </a:r>
            <a:r>
              <a:rPr lang="fr-FR" dirty="0" smtClean="0"/>
              <a:t>:</a:t>
            </a:r>
          </a:p>
          <a:p>
            <a:pPr>
              <a:buNone/>
            </a:pPr>
            <a:endParaRPr lang="fr-FR" dirty="0" smtClean="0"/>
          </a:p>
          <a:p>
            <a:pPr>
              <a:buNone/>
            </a:pPr>
            <a:r>
              <a:rPr lang="fr-FR" dirty="0" smtClean="0"/>
              <a:t>➔ On parle de </a:t>
            </a:r>
            <a:r>
              <a:rPr lang="fr-FR" b="1" dirty="0" smtClean="0">
                <a:solidFill>
                  <a:srgbClr val="FF0000"/>
                </a:solidFill>
              </a:rPr>
              <a:t>compression spatiale </a:t>
            </a:r>
            <a:r>
              <a:rPr lang="fr-FR" dirty="0" smtClean="0"/>
              <a:t>lorsque l’on réduit la taille initiale d’une image par des moyens dégradants ou non. Cette méthode s’applique principalement sur les images fixes. </a:t>
            </a:r>
          </a:p>
          <a:p>
            <a:pPr>
              <a:buNone/>
            </a:pPr>
            <a:endParaRPr lang="fr-FR" dirty="0" smtClean="0"/>
          </a:p>
          <a:p>
            <a:pPr>
              <a:buNone/>
            </a:pPr>
            <a:r>
              <a:rPr lang="fr-FR" dirty="0" smtClean="0"/>
              <a:t>➔ </a:t>
            </a:r>
            <a:r>
              <a:rPr lang="fr-FR" b="1" dirty="0" smtClean="0">
                <a:solidFill>
                  <a:srgbClr val="FF0000"/>
                </a:solidFill>
              </a:rPr>
              <a:t>La compression temporelle </a:t>
            </a:r>
            <a:r>
              <a:rPr lang="fr-FR" dirty="0" smtClean="0"/>
              <a:t>est utilisée pour réduire le flux d’information en ne conservant par exemple que les différences entre deux images successives. On associe à la compression temporelle deux méthodes distinctes :</a:t>
            </a:r>
          </a:p>
          <a:p>
            <a:pPr>
              <a:buNone/>
            </a:pPr>
            <a:endParaRPr lang="fr-FR" dirty="0" smtClean="0"/>
          </a:p>
          <a:p>
            <a:pPr lvl="1">
              <a:buNone/>
            </a:pPr>
            <a:r>
              <a:rPr lang="fr-FR" dirty="0" smtClean="0">
                <a:solidFill>
                  <a:schemeClr val="tx1"/>
                </a:solidFill>
              </a:rPr>
              <a:t>✔ </a:t>
            </a:r>
            <a:r>
              <a:rPr lang="fr-FR" b="1" dirty="0" smtClean="0">
                <a:solidFill>
                  <a:schemeClr val="tx1"/>
                </a:solidFill>
              </a:rPr>
              <a:t>Le codage différentiel </a:t>
            </a:r>
            <a:r>
              <a:rPr lang="fr-FR" dirty="0" smtClean="0">
                <a:solidFill>
                  <a:schemeClr val="tx1"/>
                </a:solidFill>
              </a:rPr>
              <a:t>qui soustrait toutes les informations redondantes d’une image à l’autre pour ne conserver que les déplacements (problèmes si grandes différences)</a:t>
            </a:r>
          </a:p>
          <a:p>
            <a:pPr lvl="1">
              <a:buNone/>
            </a:pPr>
            <a:r>
              <a:rPr lang="fr-FR" dirty="0" smtClean="0">
                <a:solidFill>
                  <a:schemeClr val="tx1"/>
                </a:solidFill>
              </a:rPr>
              <a:t>✔ La seconde méthode employée est </a:t>
            </a:r>
            <a:r>
              <a:rPr lang="fr-FR" b="1" dirty="0" smtClean="0">
                <a:solidFill>
                  <a:schemeClr val="tx1"/>
                </a:solidFill>
              </a:rPr>
              <a:t>le codage par prédiction </a:t>
            </a:r>
            <a:r>
              <a:rPr lang="fr-FR" dirty="0" smtClean="0">
                <a:solidFill>
                  <a:schemeClr val="tx1"/>
                </a:solidFill>
              </a:rPr>
              <a:t>du mouvement qui est très réducteur de volume, mais dont le défaut est de trop dégrader l’information surtout si les mouvements sont rapides.</a:t>
            </a:r>
            <a:endParaRPr lang="fr-FR" dirty="0">
              <a:solidFill>
                <a:schemeClr val="tx1"/>
              </a:solidFill>
            </a:endParaRPr>
          </a:p>
        </p:txBody>
      </p:sp>
      <p:sp>
        <p:nvSpPr>
          <p:cNvPr id="5" name="Espace réservé du numéro de diapositive 4"/>
          <p:cNvSpPr>
            <a:spLocks noGrp="1"/>
          </p:cNvSpPr>
          <p:nvPr>
            <p:ph type="sldNum" sz="quarter" idx="12"/>
          </p:nvPr>
        </p:nvSpPr>
        <p:spPr/>
        <p:txBody>
          <a:bodyPr/>
          <a:lstStyle/>
          <a:p>
            <a:fld id="{991C17C8-25E7-485F-A07B-B958129F1859}" type="slidenum">
              <a:rPr lang="fr-FR" smtClean="0"/>
              <a:pPr/>
              <a:t>9</a:t>
            </a:fld>
            <a:endParaRPr lang="fr-F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94</TotalTime>
  <Words>2236</Words>
  <Application>Microsoft Office PowerPoint</Application>
  <PresentationFormat>Affichage à l'écran (4:3)</PresentationFormat>
  <Paragraphs>173</Paragraphs>
  <Slides>20</Slides>
  <Notes>4</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Urbain</vt:lpstr>
      <vt:lpstr>Module :Système Multimedia </vt:lpstr>
      <vt:lpstr>Plan </vt:lpstr>
      <vt:lpstr> Qu'est-ce qu'une vidéo ? </vt:lpstr>
      <vt:lpstr>La vidéo analogique </vt:lpstr>
      <vt:lpstr>La vidéo analogique(suite) </vt:lpstr>
      <vt:lpstr>La vidéo numérique </vt:lpstr>
      <vt:lpstr> La vidéo numérique </vt:lpstr>
      <vt:lpstr> La vidéo numérique </vt:lpstr>
      <vt:lpstr>La vidéo numérique </vt:lpstr>
      <vt:lpstr>La vidéo numérique </vt:lpstr>
      <vt:lpstr>La vidéo numérique</vt:lpstr>
      <vt:lpstr>MPEG(suite) </vt:lpstr>
      <vt:lpstr>MPEG(suite) </vt:lpstr>
      <vt:lpstr>MPEG(suite) </vt:lpstr>
      <vt:lpstr>MPEG(suite) </vt:lpstr>
      <vt:lpstr>MPEG(suite)</vt:lpstr>
      <vt:lpstr>MPEG(suite)</vt:lpstr>
      <vt:lpstr>Les formats les plus connus :</vt:lpstr>
      <vt:lpstr>Diapositive 19</vt:lpstr>
      <vt:lpstr>Lien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Souad MT</dc:creator>
  <cp:lastModifiedBy>Souad MT</cp:lastModifiedBy>
  <cp:revision>33</cp:revision>
  <dcterms:created xsi:type="dcterms:W3CDTF">2017-05-03T19:56:05Z</dcterms:created>
  <dcterms:modified xsi:type="dcterms:W3CDTF">2019-09-23T16:19:40Z</dcterms:modified>
</cp:coreProperties>
</file>