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mpe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8" d="100"/>
          <a:sy n="108" d="100"/>
        </p:scale>
        <p:origin x="-170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268ED955-6E43-4DFF-8562-1650E9CCCF0F}" type="datetimeFigureOut">
              <a:rPr lang="fr-FR" smtClean="0"/>
              <a:t>13/07/2025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E22F08E-0816-483F-AFAA-8C38797B1822}"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68ED955-6E43-4DFF-8562-1650E9CCCF0F}" type="datetimeFigureOut">
              <a:rPr lang="fr-FR" smtClean="0"/>
              <a:t>13/07/2025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E22F08E-0816-483F-AFAA-8C38797B1822}"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68ED955-6E43-4DFF-8562-1650E9CCCF0F}" type="datetimeFigureOut">
              <a:rPr lang="fr-FR" smtClean="0"/>
              <a:t>13/07/2025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E22F08E-0816-483F-AFAA-8C38797B1822}" type="slidenum">
              <a:rPr lang="fr-FR" smtClean="0"/>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EE4229-FDA3-419F-948E-EC3B542AED00}"/>
              </a:ext>
            </a:extLst>
          </p:cNvPr>
          <p:cNvSpPr>
            <a:spLocks noGrp="1"/>
          </p:cNvSpPr>
          <p:nvPr>
            <p:ph type="title"/>
          </p:nvPr>
        </p:nvSpPr>
        <p:spPr>
          <a:xfrm>
            <a:off x="628650" y="309046"/>
            <a:ext cx="7886700" cy="768096"/>
          </a:xfrm>
          <a:prstGeom prst="rect">
            <a:avLst/>
          </a:prstGeom>
        </p:spPr>
        <p:txBody>
          <a:bodyPr/>
          <a:lstStyle>
            <a:lvl1pPr algn="l">
              <a:defRPr>
                <a:solidFill>
                  <a:schemeClr val="bg1">
                    <a:lumMod val="50000"/>
                  </a:schemeClr>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xmlns="" id="{EAD5E140-8BC8-449A-8EB6-5236A46899C7}"/>
              </a:ext>
            </a:extLst>
          </p:cNvPr>
          <p:cNvSpPr>
            <a:spLocks noGrp="1"/>
          </p:cNvSpPr>
          <p:nvPr>
            <p:ph type="dt" sz="half" idx="10"/>
          </p:nvPr>
        </p:nvSpPr>
        <p:spPr/>
        <p:txBody>
          <a:bodyPr/>
          <a:lstStyle/>
          <a:p>
            <a:fld id="{A04D5C2E-AF49-4B3E-833F-5946220A398E}" type="datetime1">
              <a:rPr lang="en-US" smtClean="0"/>
              <a:pPr/>
              <a:t>7/13/2025</a:t>
            </a:fld>
            <a:endParaRPr lang="en-US"/>
          </a:p>
        </p:txBody>
      </p:sp>
      <p:sp>
        <p:nvSpPr>
          <p:cNvPr id="5" name="Footer Placeholder 4">
            <a:extLst>
              <a:ext uri="{FF2B5EF4-FFF2-40B4-BE49-F238E27FC236}">
                <a16:creationId xmlns:a16="http://schemas.microsoft.com/office/drawing/2014/main" xmlns="" id="{DAC3E766-E3A6-4451-8208-02143C37EB9C}"/>
              </a:ext>
            </a:extLst>
          </p:cNvPr>
          <p:cNvSpPr>
            <a:spLocks noGrp="1"/>
          </p:cNvSpPr>
          <p:nvPr>
            <p:ph type="ftr" sz="quarter" idx="11"/>
          </p:nvPr>
        </p:nvSpPr>
        <p:spPr/>
        <p:txBody>
          <a:bodyPr/>
          <a:lstStyle/>
          <a:p>
            <a:r>
              <a:rPr lang="en-US"/>
              <a:t>Designed by PoweredTemplate</a:t>
            </a:r>
          </a:p>
        </p:txBody>
      </p:sp>
      <p:sp>
        <p:nvSpPr>
          <p:cNvPr id="6" name="Slide Number Placeholder 5">
            <a:extLst>
              <a:ext uri="{FF2B5EF4-FFF2-40B4-BE49-F238E27FC236}">
                <a16:creationId xmlns:a16="http://schemas.microsoft.com/office/drawing/2014/main" xmlns="" id="{BEF041C4-DDAB-4C12-865A-AD93CBA2AE10}"/>
              </a:ext>
            </a:extLst>
          </p:cNvPr>
          <p:cNvSpPr>
            <a:spLocks noGrp="1"/>
          </p:cNvSpPr>
          <p:nvPr>
            <p:ph type="sldNum" sz="quarter" idx="12"/>
          </p:nvPr>
        </p:nvSpPr>
        <p:spPr/>
        <p:txBody>
          <a:bodyPr/>
          <a:lstStyle/>
          <a:p>
            <a:fld id="{5F294920-2F4F-4D88-AD0A-053AE5A679D0}" type="slidenum">
              <a:rPr lang="en-US" smtClean="0"/>
              <a:pPr/>
              <a:t>‹N°›</a:t>
            </a:fld>
            <a:endParaRPr lang="en-US"/>
          </a:p>
        </p:txBody>
      </p:sp>
      <p:sp>
        <p:nvSpPr>
          <p:cNvPr id="7" name="Content Placeholder 6">
            <a:extLst>
              <a:ext uri="{FF2B5EF4-FFF2-40B4-BE49-F238E27FC236}">
                <a16:creationId xmlns:a16="http://schemas.microsoft.com/office/drawing/2014/main" xmlns="" id="{A4006058-9E86-4433-82D8-5D7E3A9AFAB5}"/>
              </a:ext>
            </a:extLst>
          </p:cNvPr>
          <p:cNvSpPr>
            <a:spLocks noGrp="1"/>
          </p:cNvSpPr>
          <p:nvPr>
            <p:ph sz="quarter" idx="13"/>
          </p:nvPr>
        </p:nvSpPr>
        <p:spPr>
          <a:xfrm>
            <a:off x="628651" y="1775641"/>
            <a:ext cx="3943350" cy="4091759"/>
          </a:xfrm>
        </p:spPr>
        <p:txBody>
          <a:bodyPr>
            <a:normAutofit/>
          </a:bodyPr>
          <a:lstStyle>
            <a:lvl1pPr marL="0" indent="0">
              <a:buNone/>
              <a:defRPr sz="1600">
                <a:solidFill>
                  <a:schemeClr val="bg1">
                    <a:lumMod val="50000"/>
                  </a:schemeClr>
                </a:solidFill>
              </a:defRPr>
            </a:lvl1pPr>
            <a:lvl2pPr marL="457200" indent="0">
              <a:buNone/>
              <a:defRPr sz="1600">
                <a:solidFill>
                  <a:schemeClr val="bg1">
                    <a:lumMod val="50000"/>
                  </a:schemeClr>
                </a:solidFill>
              </a:defRPr>
            </a:lvl2pPr>
            <a:lvl3pPr marL="914400" indent="0">
              <a:buNone/>
              <a:defRPr sz="1600">
                <a:solidFill>
                  <a:schemeClr val="bg1">
                    <a:lumMod val="50000"/>
                  </a:schemeClr>
                </a:solidFill>
              </a:defRPr>
            </a:lvl3pPr>
            <a:lvl4pPr marL="1371600" indent="0">
              <a:buNone/>
              <a:defRPr sz="1600">
                <a:solidFill>
                  <a:schemeClr val="bg1">
                    <a:lumMod val="50000"/>
                  </a:schemeClr>
                </a:solidFill>
              </a:defRPr>
            </a:lvl4pPr>
            <a:lvl5pPr marL="1828800" indent="0">
              <a:buNone/>
              <a:defRPr sz="16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xmlns="" id="{BCD0BE3C-5DD6-4796-8AA2-9BF0A1388DE6}"/>
              </a:ext>
            </a:extLst>
          </p:cNvPr>
          <p:cNvSpPr>
            <a:spLocks noGrp="1"/>
          </p:cNvSpPr>
          <p:nvPr>
            <p:ph type="body" sz="quarter" idx="14"/>
          </p:nvPr>
        </p:nvSpPr>
        <p:spPr>
          <a:xfrm>
            <a:off x="628650" y="1243830"/>
            <a:ext cx="7886700" cy="365125"/>
          </a:xfrm>
        </p:spPr>
        <p:txBody>
          <a:bodyPr>
            <a:noAutofit/>
          </a:bodyPr>
          <a:lstStyle>
            <a:lvl1pPr marL="0" indent="0">
              <a:buNone/>
              <a:defRPr sz="1400">
                <a:solidFill>
                  <a:schemeClr val="bg1">
                    <a:lumMod val="50000"/>
                  </a:schemeClr>
                </a:solidFill>
              </a:defRPr>
            </a:lvl1pPr>
            <a:lvl2pPr marL="457200" indent="0">
              <a:buNone/>
              <a:defRPr sz="1400">
                <a:solidFill>
                  <a:schemeClr val="bg1">
                    <a:lumMod val="50000"/>
                  </a:schemeClr>
                </a:solidFill>
              </a:defRPr>
            </a:lvl2pPr>
            <a:lvl3pPr marL="914400" indent="0">
              <a:buNone/>
              <a:defRPr sz="1400">
                <a:solidFill>
                  <a:schemeClr val="bg1">
                    <a:lumMod val="50000"/>
                  </a:schemeClr>
                </a:solidFill>
              </a:defRPr>
            </a:lvl3pPr>
            <a:lvl4pPr marL="1371600" indent="0">
              <a:buNone/>
              <a:defRPr sz="1400">
                <a:solidFill>
                  <a:schemeClr val="bg1">
                    <a:lumMod val="50000"/>
                  </a:schemeClr>
                </a:solidFill>
              </a:defRPr>
            </a:lvl4pPr>
            <a:lvl5pPr marL="1828800" indent="0">
              <a:buNone/>
              <a:defRPr sz="14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752309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68ED955-6E43-4DFF-8562-1650E9CCCF0F}" type="datetimeFigureOut">
              <a:rPr lang="fr-FR" smtClean="0"/>
              <a:t>13/07/2025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E22F08E-0816-483F-AFAA-8C38797B1822}"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268ED955-6E43-4DFF-8562-1650E9CCCF0F}" type="datetimeFigureOut">
              <a:rPr lang="fr-FR" smtClean="0"/>
              <a:t>13/07/2025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E22F08E-0816-483F-AFAA-8C38797B1822}"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68ED955-6E43-4DFF-8562-1650E9CCCF0F}" type="datetimeFigureOut">
              <a:rPr lang="fr-FR" smtClean="0"/>
              <a:t>13/07/2025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E22F08E-0816-483F-AFAA-8C38797B1822}"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68ED955-6E43-4DFF-8562-1650E9CCCF0F}" type="datetimeFigureOut">
              <a:rPr lang="fr-FR" smtClean="0"/>
              <a:t>13/07/2025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E22F08E-0816-483F-AFAA-8C38797B1822}"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268ED955-6E43-4DFF-8562-1650E9CCCF0F}" type="datetimeFigureOut">
              <a:rPr lang="fr-FR" smtClean="0"/>
              <a:t>13/07/2025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E22F08E-0816-483F-AFAA-8C38797B1822}"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68ED955-6E43-4DFF-8562-1650E9CCCF0F}" type="datetimeFigureOut">
              <a:rPr lang="fr-FR" smtClean="0"/>
              <a:t>13/07/2025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E22F08E-0816-483F-AFAA-8C38797B1822}"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68ED955-6E43-4DFF-8562-1650E9CCCF0F}" type="datetimeFigureOut">
              <a:rPr lang="fr-FR" smtClean="0"/>
              <a:t>13/07/2025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E22F08E-0816-483F-AFAA-8C38797B1822}"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68ED955-6E43-4DFF-8562-1650E9CCCF0F}" type="datetimeFigureOut">
              <a:rPr lang="fr-FR" smtClean="0"/>
              <a:t>13/07/2025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E22F08E-0816-483F-AFAA-8C38797B1822}"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ED955-6E43-4DFF-8562-1650E9CCCF0F}" type="datetimeFigureOut">
              <a:rPr lang="fr-FR" smtClean="0"/>
              <a:t>13/07/2025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2F08E-0816-483F-AFAA-8C38797B1822}" type="slidenum">
              <a:rPr lang="fr-FR" smtClean="0"/>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microsoft.com/office/2007/relationships/media" Target="../media/media155.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hdphoto" Target="../media/hdphoto7.wdp"/></Relationships>
</file>

<file path=ppt/slides/_rels/slide10.xml.rels><?xml version="1.0" encoding="UTF-8" standalone="yes"?>
<Relationships xmlns="http://schemas.openxmlformats.org/package/2006/relationships"><Relationship Id="rId3" Type="http://schemas.microsoft.com/office/2007/relationships/media" Target="../media/media167.mp3"/><Relationship Id="rId7" Type="http://schemas.microsoft.com/office/2007/relationships/media" Target="../media/media170.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69.mp3"/><Relationship Id="rId5" Type="http://schemas.microsoft.com/office/2007/relationships/media" Target="../media/media168.mp3"/><Relationship Id="rId4" Type="http://schemas.openxmlformats.org/officeDocument/2006/relationships/image" Target="../media/image3.png"/><Relationship Id="rId9" Type="http://schemas.microsoft.com/office/2007/relationships/media" Target="../media/media171.mp3"/></Relationships>
</file>

<file path=ppt/slides/_rels/slide11.xml.rels><?xml version="1.0" encoding="UTF-8" standalone="yes"?>
<Relationships xmlns="http://schemas.openxmlformats.org/package/2006/relationships"><Relationship Id="rId13" Type="http://schemas.microsoft.com/office/2007/relationships/media" Target="../media/media178.mp3"/><Relationship Id="rId3" Type="http://schemas.microsoft.com/office/2007/relationships/media" Target="../media/media172.mp3"/><Relationship Id="rId7" Type="http://schemas.microsoft.com/office/2007/relationships/media" Target="../media/media175.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74.mp3"/><Relationship Id="rId11" Type="http://schemas.microsoft.com/office/2007/relationships/media" Target="../media/media177.mp3"/><Relationship Id="rId5" Type="http://schemas.microsoft.com/office/2007/relationships/media" Target="../media/media173.mp3"/><Relationship Id="rId4" Type="http://schemas.openxmlformats.org/officeDocument/2006/relationships/image" Target="../media/image3.png"/><Relationship Id="rId9" Type="http://schemas.microsoft.com/office/2007/relationships/media" Target="../media/media176.mp3"/></Relationships>
</file>

<file path=ppt/slides/_rels/slide12.xml.rels><?xml version="1.0" encoding="UTF-8" standalone="yes"?>
<Relationships xmlns="http://schemas.openxmlformats.org/package/2006/relationships"><Relationship Id="rId8" Type="http://schemas.microsoft.com/office/2007/relationships/media" Target="../media/media182.mp3"/><Relationship Id="rId3" Type="http://schemas.openxmlformats.org/officeDocument/2006/relationships/image" Target="../media/image8.png"/><Relationship Id="rId7" Type="http://schemas.microsoft.com/office/2007/relationships/media" Target="../media/media181.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80.mp3"/><Relationship Id="rId11" Type="http://schemas.microsoft.com/office/2007/relationships/media" Target="../media/media184.mp3"/><Relationship Id="rId5" Type="http://schemas.openxmlformats.org/officeDocument/2006/relationships/image" Target="../media/image3.png"/><Relationship Id="rId4" Type="http://schemas.microsoft.com/office/2007/relationships/media" Target="../media/media179.mp3"/><Relationship Id="rId9" Type="http://schemas.microsoft.com/office/2007/relationships/media" Target="../media/media183.mp3"/></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85.mp3"/></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86.mp3"/></Relationships>
</file>

<file path=ppt/slides/_rels/slide15.xml.rels><?xml version="1.0" encoding="UTF-8" standalone="yes"?>
<Relationships xmlns="http://schemas.openxmlformats.org/package/2006/relationships"><Relationship Id="rId3" Type="http://schemas.microsoft.com/office/2007/relationships/media" Target="../media/media187.mp3"/><Relationship Id="rId7" Type="http://schemas.microsoft.com/office/2007/relationships/media" Target="../media/media190.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89.mp3"/><Relationship Id="rId5" Type="http://schemas.microsoft.com/office/2007/relationships/media" Target="../media/media188.mp3"/><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microsoft.com/office/2007/relationships/media" Target="../media/media191.mp3"/><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3" Type="http://schemas.microsoft.com/office/2007/relationships/media" Target="../media/media198.mp3"/><Relationship Id="rId3" Type="http://schemas.microsoft.com/office/2007/relationships/media" Target="../media/media192.mp3"/><Relationship Id="rId7" Type="http://schemas.microsoft.com/office/2007/relationships/media" Target="../media/media195.mp3"/><Relationship Id="rId17" Type="http://schemas.microsoft.com/office/2007/relationships/media" Target="../media/media200.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94.mp3"/><Relationship Id="rId11" Type="http://schemas.microsoft.com/office/2007/relationships/media" Target="../media/media197.mp3"/><Relationship Id="rId5" Type="http://schemas.microsoft.com/office/2007/relationships/media" Target="../media/media193.mp3"/><Relationship Id="rId15" Type="http://schemas.microsoft.com/office/2007/relationships/media" Target="../media/media199.mp3"/><Relationship Id="rId19" Type="http://schemas.microsoft.com/office/2007/relationships/media" Target="../media/media201.mp3"/><Relationship Id="rId4" Type="http://schemas.openxmlformats.org/officeDocument/2006/relationships/image" Target="../media/image3.png"/><Relationship Id="rId9" Type="http://schemas.microsoft.com/office/2007/relationships/media" Target="../media/media196.mp3"/></Relationships>
</file>

<file path=ppt/slides/_rels/slide18.xml.rels><?xml version="1.0" encoding="UTF-8" standalone="yes"?>
<Relationships xmlns="http://schemas.openxmlformats.org/package/2006/relationships"><Relationship Id="rId3" Type="http://schemas.microsoft.com/office/2007/relationships/media" Target="../media/media202.mp3"/><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156.mp3"/><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157.mp3"/><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58.mp3"/></Relationships>
</file>

<file path=ppt/slides/_rels/slide5.xml.rels><?xml version="1.0" encoding="UTF-8" standalone="yes"?>
<Relationships xmlns="http://schemas.openxmlformats.org/package/2006/relationships"><Relationship Id="rId3" Type="http://schemas.microsoft.com/office/2007/relationships/media" Target="../media/media159.mp3"/><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media" Target="../media/media160.mp3"/><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61.mp3"/></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62.mp3"/></Relationships>
</file>

<file path=ppt/slides/_rels/slide9.xml.rels><?xml version="1.0" encoding="UTF-8" standalone="yes"?>
<Relationships xmlns="http://schemas.openxmlformats.org/package/2006/relationships"><Relationship Id="rId8" Type="http://schemas.microsoft.com/office/2007/relationships/media" Target="../media/media166.mp3"/><Relationship Id="rId3" Type="http://schemas.openxmlformats.org/officeDocument/2006/relationships/image" Target="../media/image7.png"/><Relationship Id="rId7" Type="http://schemas.microsoft.com/office/2007/relationships/media" Target="../media/media165.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64.mp3"/><Relationship Id="rId5" Type="http://schemas.openxmlformats.org/officeDocument/2006/relationships/image" Target="../media/image3.png"/><Relationship Id="rId4" Type="http://schemas.microsoft.com/office/2007/relationships/media" Target="../media/media163.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7278095"/>
            <a:ext cx="9144001" cy="10324105"/>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xmlns="" id="{92B65408-1B58-77C2-E489-FC01EA2CBFC3}"/>
              </a:ext>
            </a:extLst>
          </p:cNvPr>
          <p:cNvPicPr>
            <a:picLocks noChangeAspect="1" noChangeArrowheads="1"/>
          </p:cNvPicPr>
          <p:nvPr/>
        </p:nvPicPr>
        <p:blipFill>
          <a:blip r:embed="rId3">
            <a:extLst>
              <a:ext uri="{BEBA8EAE-BF5A-486C-A8C5-ECC9F3942E4B}">
                <a14:imgProps xmlns:a14="http://schemas.microsoft.com/office/drawing/2010/main" xmlns="">
                  <a14:imgLayer r:embed="rId5">
                    <a14:imgEffect>
                      <a14:artisticBlur/>
                    </a14:imgEffect>
                  </a14:imgLayer>
                </a14:imgProps>
              </a:ext>
              <a:ext uri="{28A0092B-C50C-407E-A947-70E740481C1C}">
                <a14:useLocalDpi xmlns:a14="http://schemas.microsoft.com/office/drawing/2010/main" xmlns="" val="0"/>
              </a:ext>
            </a:extLst>
          </a:blip>
          <a:srcRect/>
          <a:stretch/>
        </p:blipFill>
        <p:spPr bwMode="auto">
          <a:xfrm>
            <a:off x="0" y="1"/>
            <a:ext cx="9144000" cy="68513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ZoneTexte 5">
            <a:extLst>
              <a:ext uri="{FF2B5EF4-FFF2-40B4-BE49-F238E27FC236}">
                <a16:creationId xmlns:a16="http://schemas.microsoft.com/office/drawing/2014/main" xmlns="" id="{6C2F7598-912A-2D90-BD0F-93050E2C9A40}"/>
              </a:ext>
            </a:extLst>
          </p:cNvPr>
          <p:cNvSpPr txBox="1"/>
          <p:nvPr/>
        </p:nvSpPr>
        <p:spPr>
          <a:xfrm>
            <a:off x="80253" y="929252"/>
            <a:ext cx="8983493" cy="3490186"/>
          </a:xfrm>
          <a:prstGeom prst="rect">
            <a:avLst/>
          </a:prstGeom>
          <a:noFill/>
        </p:spPr>
        <p:txBody>
          <a:bodyPr wrap="square">
            <a:spAutoFit/>
          </a:bodyPr>
          <a:lstStyle/>
          <a:p>
            <a:pPr algn="ctr" rtl="1">
              <a:lnSpc>
                <a:spcPct val="115000"/>
              </a:lnSpc>
              <a:spcAft>
                <a:spcPts val="1000"/>
              </a:spcAft>
            </a:pP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المحاضرة السادسة: الابتكار والإبداع </a:t>
            </a:r>
            <a:r>
              <a:rPr lang="ar-DZ" sz="9600" dirty="0" err="1">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المقاولاتي</a:t>
            </a: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 </a:t>
            </a:r>
            <a:endParaRPr lang="fr-FR" sz="48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cs typeface="Changa ExtraBold" pitchFamily="2" charset="-78"/>
            </a:endParaRPr>
          </a:p>
        </p:txBody>
      </p:sp>
      <p:sp>
        <p:nvSpPr>
          <p:cNvPr id="7" name="ZoneTexte 6">
            <a:extLst>
              <a:ext uri="{FF2B5EF4-FFF2-40B4-BE49-F238E27FC236}">
                <a16:creationId xmlns:a16="http://schemas.microsoft.com/office/drawing/2014/main" xmlns="" id="{D63325C6-F616-0A33-7B29-6D0A1B87BCA5}"/>
              </a:ext>
            </a:extLst>
          </p:cNvPr>
          <p:cNvSpPr txBox="1"/>
          <p:nvPr/>
        </p:nvSpPr>
        <p:spPr>
          <a:xfrm>
            <a:off x="0" y="-875961"/>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xmlns="" id="{667DFF18-4A85-5E32-21DE-8F029B98579A}"/>
              </a:ext>
            </a:extLst>
          </p:cNvPr>
          <p:cNvSpPr txBox="1"/>
          <p:nvPr/>
        </p:nvSpPr>
        <p:spPr>
          <a:xfrm>
            <a:off x="-7096198" y="-5945009"/>
            <a:ext cx="5229983" cy="7540526"/>
          </a:xfrm>
          <a:prstGeom prst="rect">
            <a:avLst/>
          </a:prstGeom>
          <a:noFill/>
        </p:spPr>
        <p:txBody>
          <a:bodyPr wrap="square">
            <a:spAutoFit/>
          </a:bodyPr>
          <a:lstStyle/>
          <a:p>
            <a:pPr algn="just" rtl="1"/>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يعد كل من الإبداع والابتكار من العناصر المكونة للعمل </a:t>
            </a:r>
            <a:r>
              <a:rPr lang="ar-DZ" sz="44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المقاولاتي</a:t>
            </a:r>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فقد حضي المصطلحان باهتمام المفكرين الاقتصاديين المهتمين </a:t>
            </a:r>
            <a:r>
              <a:rPr lang="ar-DZ" sz="44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بالمقاولاتية</a:t>
            </a:r>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حيث يتصف كل من الإبداع والابتكار بالتلازم فالأول يعد خطوة لبداية الثاني من خلال تصميم أفكار جديدة ومحاولة تجسيدها. </a:t>
            </a:r>
            <a:endParaRPr lang="fr-FR" sz="4400" dirty="0">
              <a:solidFill>
                <a:srgbClr val="002060"/>
              </a:solidFill>
              <a:latin typeface="Aljazeera" panose="02000000000000000000" pitchFamily="2" charset="-78"/>
              <a:ea typeface="Alameen" panose="02000503020000020004" pitchFamily="2" charset="-78"/>
              <a:cs typeface="Aljazeera" panose="02000000000000000000" pitchFamily="2" charset="-78"/>
            </a:endParaRPr>
          </a:p>
        </p:txBody>
      </p:sp>
      <p:pic>
        <p:nvPicPr>
          <p:cNvPr id="5" name="Image 4">
            <a:extLst>
              <a:ext uri="{FF2B5EF4-FFF2-40B4-BE49-F238E27FC236}">
                <a16:creationId xmlns:a16="http://schemas.microsoft.com/office/drawing/2014/main" xmlns="" id="{EF22C6A4-D9A2-DF57-FC47-332E90C49245}"/>
              </a:ext>
            </a:extLst>
          </p:cNvPr>
          <p:cNvPicPr>
            <a:picLocks noChangeAspect="1"/>
          </p:cNvPicPr>
          <p:nvPr/>
        </p:nvPicPr>
        <p:blipFill rotWithShape="1">
          <a:blip r:embed="rId6">
            <a:extLst>
              <a:ext uri="{28A0092B-C50C-407E-A947-70E740481C1C}">
                <a14:useLocalDpi xmlns:a14="http://schemas.microsoft.com/office/drawing/2010/main" xmlns="" val="0"/>
              </a:ext>
            </a:extLst>
          </a:blip>
          <a:srcRect t="1773" b="5253"/>
          <a:stretch/>
        </p:blipFill>
        <p:spPr>
          <a:xfrm>
            <a:off x="-11432770" y="6851376"/>
            <a:ext cx="9566555" cy="11859199"/>
          </a:xfrm>
          <a:prstGeom prst="rect">
            <a:avLst/>
          </a:prstGeom>
          <a:effectLst>
            <a:outerShdw blurRad="50800" dist="38100" algn="l" rotWithShape="0">
              <a:prstClr val="black">
                <a:alpha val="40000"/>
              </a:prstClr>
            </a:outerShdw>
          </a:effectLst>
        </p:spPr>
      </p:pic>
      <p:pic>
        <p:nvPicPr>
          <p:cNvPr id="4" name="ElevenLabs_2024-07-10T10_50_33_Sarah_pre_s50_sb75_se0_b_m2">
            <a:hlinkClick r:id="" action="ppaction://media"/>
            <a:extLst>
              <a:ext uri="{FF2B5EF4-FFF2-40B4-BE49-F238E27FC236}">
                <a16:creationId xmlns:a16="http://schemas.microsoft.com/office/drawing/2014/main" xmlns="" id="{82BE4E77-87A4-2EF3-DE49-48A91C9DFE2C}"/>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1679195" y="2200552"/>
            <a:ext cx="365522" cy="487363"/>
          </a:xfrm>
          <a:prstGeom prst="rect">
            <a:avLst/>
          </a:prstGeom>
        </p:spPr>
      </p:pic>
    </p:spTree>
    <p:extLst>
      <p:ext uri="{BB962C8B-B14F-4D97-AF65-F5344CB8AC3E}">
        <p14:creationId xmlns:p14="http://schemas.microsoft.com/office/powerpoint/2010/main" xmlns="" val="20667703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xmlns="" id="{05E4E5AE-7A1A-6C83-C176-8C029D01DE1E}"/>
              </a:ext>
            </a:extLst>
          </p:cNvPr>
          <p:cNvSpPr txBox="1"/>
          <p:nvPr/>
        </p:nvSpPr>
        <p:spPr>
          <a:xfrm>
            <a:off x="113562" y="965758"/>
            <a:ext cx="5890212" cy="7144263"/>
          </a:xfrm>
          <a:prstGeom prst="rect">
            <a:avLst/>
          </a:prstGeom>
          <a:noFill/>
        </p:spPr>
        <p:txBody>
          <a:bodyPr wrap="square">
            <a:spAutoFit/>
          </a:bodyPr>
          <a:lstStyle/>
          <a:p>
            <a:pPr algn="just" rtl="1">
              <a:lnSpc>
                <a:spcPct val="150000"/>
              </a:lnSpc>
            </a:pP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تتكون عملية الابتكار الناجحة من عدة مراحل يضعها (</a:t>
            </a:r>
            <a:r>
              <a:rPr lang="fr-FR" sz="235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Tid</a:t>
            </a:r>
            <a:r>
              <a:rPr lang="fr-FR" sz="235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&amp; </a:t>
            </a:r>
            <a:r>
              <a:rPr lang="fr-FR" sz="235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Bessant</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 في أربعة مراحل هي: </a:t>
            </a:r>
          </a:p>
          <a:p>
            <a:pPr marL="342900" indent="-342900" algn="just" rtl="1">
              <a:lnSpc>
                <a:spcPct val="150000"/>
              </a:lnSpc>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البحث: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إيجاد الفرص للابتكار وإحضار أفكار جديدة للنظام، مصدرها الإبداع والاختراع ومن البحث والتطوير. </a:t>
            </a:r>
          </a:p>
          <a:p>
            <a:pPr marL="342900" indent="-342900" algn="just" rtl="1">
              <a:lnSpc>
                <a:spcPct val="150000"/>
              </a:lnSpc>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الاختيار: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توليد مجموعة من الأفكار ليس كافيا، بل هناك حاجة إلى الاختيار من مجموعة الأفكار المطروحة. وبالتالي فهي تأخذ شكل المفاضلة التنافسية. </a:t>
            </a:r>
          </a:p>
          <a:p>
            <a:pPr marL="342900" indent="-342900" algn="just" rtl="1">
              <a:lnSpc>
                <a:spcPct val="150000"/>
              </a:lnSpc>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التطبيق: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بعد توليد الأفكار واختيار انسبها تأتي مرحلة تجسيدها على ارض الواقع، مع الحرص على توظيف الأدوات الملائمة للتطبيق. </a:t>
            </a:r>
          </a:p>
          <a:p>
            <a:pPr marL="342900" indent="-342900" algn="just" rtl="1">
              <a:lnSpc>
                <a:spcPct val="150000"/>
              </a:lnSpc>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الاقتناص: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هذه المرحلة تشمل كيفية الحصول على الفوائد من الابتكار، فهي تبرير للجهود بأشكال تجارية أو توليد قيمة اجتماعية</a:t>
            </a:r>
          </a:p>
        </p:txBody>
      </p:sp>
      <p:sp>
        <p:nvSpPr>
          <p:cNvPr id="4" name="Rectangle 3">
            <a:extLst>
              <a:ext uri="{FF2B5EF4-FFF2-40B4-BE49-F238E27FC236}">
                <a16:creationId xmlns:a16="http://schemas.microsoft.com/office/drawing/2014/main" xmlns="" id="{6230382A-0EF5-3A04-D51D-1C90DD615ABA}"/>
              </a:ext>
            </a:extLst>
          </p:cNvPr>
          <p:cNvSpPr/>
          <p:nvPr/>
        </p:nvSpPr>
        <p:spPr>
          <a:xfrm flipH="1">
            <a:off x="6438899" y="2692000"/>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a:extLst>
              <a:ext uri="{FF2B5EF4-FFF2-40B4-BE49-F238E27FC236}">
                <a16:creationId xmlns:a16="http://schemas.microsoft.com/office/drawing/2014/main" xmlns="" id="{904EEE0A-F358-2176-77F9-61B3A23B9322}"/>
              </a:ext>
            </a:extLst>
          </p:cNvPr>
          <p:cNvSpPr txBox="1"/>
          <p:nvPr/>
        </p:nvSpPr>
        <p:spPr>
          <a:xfrm>
            <a:off x="6493363" y="2767374"/>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الابتكار</a:t>
            </a:r>
            <a:endParaRPr lang="fr-FR" sz="2000" dirty="0">
              <a:solidFill>
                <a:srgbClr val="002060"/>
              </a:solidFill>
              <a:latin typeface="AlGhadTV" panose="01000500000000020004" pitchFamily="2" charset="-78"/>
              <a:cs typeface="AlGhadTV" panose="01000500000000020004" pitchFamily="2" charset="-78"/>
            </a:endParaRPr>
          </a:p>
        </p:txBody>
      </p:sp>
      <p:sp>
        <p:nvSpPr>
          <p:cNvPr id="11" name="Rectangle 10">
            <a:extLst>
              <a:ext uri="{FF2B5EF4-FFF2-40B4-BE49-F238E27FC236}">
                <a16:creationId xmlns:a16="http://schemas.microsoft.com/office/drawing/2014/main" xmlns="" id="{FE088E16-7D60-85EA-8A7E-383E15692E47}"/>
              </a:ext>
            </a:extLst>
          </p:cNvPr>
          <p:cNvSpPr/>
          <p:nvPr/>
        </p:nvSpPr>
        <p:spPr>
          <a:xfrm flipH="1">
            <a:off x="6438901" y="1884427"/>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ZoneTexte 11">
            <a:extLst>
              <a:ext uri="{FF2B5EF4-FFF2-40B4-BE49-F238E27FC236}">
                <a16:creationId xmlns:a16="http://schemas.microsoft.com/office/drawing/2014/main" xmlns="" id="{3A0D3529-F5B6-7590-423D-A94786CFC92D}"/>
              </a:ext>
            </a:extLst>
          </p:cNvPr>
          <p:cNvSpPr txBox="1"/>
          <p:nvPr/>
        </p:nvSpPr>
        <p:spPr>
          <a:xfrm>
            <a:off x="6085333" y="1897405"/>
            <a:ext cx="2988884"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مراحل العملية الابتكارية</a:t>
            </a:r>
            <a:endParaRPr lang="fr-FR" sz="2750" dirty="0">
              <a:solidFill>
                <a:srgbClr val="C00000"/>
              </a:solidFill>
              <a:latin typeface="AlGhadTV" panose="01000500000000020004" pitchFamily="2" charset="-78"/>
              <a:cs typeface="AlGhadTV" panose="01000500000000020004" pitchFamily="2" charset="-78"/>
            </a:endParaRPr>
          </a:p>
        </p:txBody>
      </p:sp>
      <p:grpSp>
        <p:nvGrpSpPr>
          <p:cNvPr id="3" name="Groupe 2">
            <a:extLst>
              <a:ext uri="{FF2B5EF4-FFF2-40B4-BE49-F238E27FC236}">
                <a16:creationId xmlns:a16="http://schemas.microsoft.com/office/drawing/2014/main" xmlns="" id="{25FA07D0-54EE-B6A5-59BB-AD7B99A4AEF8}"/>
              </a:ext>
            </a:extLst>
          </p:cNvPr>
          <p:cNvGrpSpPr/>
          <p:nvPr/>
        </p:nvGrpSpPr>
        <p:grpSpPr>
          <a:xfrm>
            <a:off x="6493362" y="1076854"/>
            <a:ext cx="2650639" cy="550861"/>
            <a:chOff x="8657816" y="1076853"/>
            <a:chExt cx="3534185" cy="550861"/>
          </a:xfrm>
        </p:grpSpPr>
        <p:sp>
          <p:nvSpPr>
            <p:cNvPr id="5" name="Rectangle 4">
              <a:extLst>
                <a:ext uri="{FF2B5EF4-FFF2-40B4-BE49-F238E27FC236}">
                  <a16:creationId xmlns:a16="http://schemas.microsoft.com/office/drawing/2014/main" xmlns="" id="{1B4E505C-9F79-4F07-D0BC-76EACD43E53C}"/>
                </a:ext>
              </a:extLst>
            </p:cNvPr>
            <p:cNvSpPr/>
            <p:nvPr/>
          </p:nvSpPr>
          <p:spPr>
            <a:xfrm flipH="1">
              <a:off x="8657818" y="1076853"/>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ZoneTexte 13">
              <a:extLst>
                <a:ext uri="{FF2B5EF4-FFF2-40B4-BE49-F238E27FC236}">
                  <a16:creationId xmlns:a16="http://schemas.microsoft.com/office/drawing/2014/main" xmlns="" id="{587ECFAF-FC3B-264E-8E59-4B6A70F12F34}"/>
                </a:ext>
              </a:extLst>
            </p:cNvPr>
            <p:cNvSpPr txBox="1"/>
            <p:nvPr/>
          </p:nvSpPr>
          <p:spPr>
            <a:xfrm>
              <a:off x="8657816" y="1152228"/>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مفهوم الابتكار</a:t>
              </a:r>
              <a:endParaRPr lang="fr-FR" sz="2000" dirty="0">
                <a:solidFill>
                  <a:srgbClr val="002060"/>
                </a:solidFill>
                <a:latin typeface="AlGhadTV" panose="01000500000000020004" pitchFamily="2" charset="-78"/>
                <a:cs typeface="AlGhadTV" panose="01000500000000020004" pitchFamily="2" charset="-78"/>
              </a:endParaRPr>
            </a:p>
          </p:txBody>
        </p:sp>
      </p:grpSp>
      <p:sp>
        <p:nvSpPr>
          <p:cNvPr id="16" name="Rectangle 15">
            <a:extLst>
              <a:ext uri="{FF2B5EF4-FFF2-40B4-BE49-F238E27FC236}">
                <a16:creationId xmlns:a16="http://schemas.microsoft.com/office/drawing/2014/main" xmlns="" id="{18A953A3-7B7A-8F8A-A84F-3F22FEB1D40B}"/>
              </a:ext>
            </a:extLst>
          </p:cNvPr>
          <p:cNvSpPr/>
          <p:nvPr/>
        </p:nvSpPr>
        <p:spPr>
          <a:xfrm flipH="1">
            <a:off x="6438898" y="3499573"/>
            <a:ext cx="2705103"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xmlns="" id="{FCEA43B0-7E14-B7F0-E58C-2A57A9B6BA8D}"/>
              </a:ext>
            </a:extLst>
          </p:cNvPr>
          <p:cNvSpPr txBox="1"/>
          <p:nvPr/>
        </p:nvSpPr>
        <p:spPr>
          <a:xfrm>
            <a:off x="6493362" y="3572721"/>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أهمية الابتكار</a:t>
            </a:r>
            <a:endParaRPr lang="fr-FR" sz="2000" dirty="0">
              <a:solidFill>
                <a:srgbClr val="002060"/>
              </a:solidFill>
              <a:latin typeface="AlGhadTV" panose="01000500000000020004" pitchFamily="2" charset="-78"/>
              <a:cs typeface="AlGhadTV" panose="01000500000000020004" pitchFamily="2" charset="-78"/>
            </a:endParaRPr>
          </a:p>
        </p:txBody>
      </p:sp>
      <p:pic>
        <p:nvPicPr>
          <p:cNvPr id="7" name="ElevenLabs_2024-07-10T16_26_21_Sarah_pre_s50_sb75_se0_b_m2">
            <a:hlinkClick r:id="" action="ppaction://media"/>
            <a:extLst>
              <a:ext uri="{FF2B5EF4-FFF2-40B4-BE49-F238E27FC236}">
                <a16:creationId xmlns:a16="http://schemas.microsoft.com/office/drawing/2014/main" xmlns="" id="{78751CA5-E93B-2C17-11C7-7BB01E32747E}"/>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572000" y="-1294987"/>
            <a:ext cx="365522" cy="487363"/>
          </a:xfrm>
          <a:prstGeom prst="rect">
            <a:avLst/>
          </a:prstGeom>
        </p:spPr>
      </p:pic>
      <p:pic>
        <p:nvPicPr>
          <p:cNvPr id="8" name="ElevenLabs_2024-07-10T16_28_32_Sarah_pre_s50_sb75_se0_b_m2">
            <a:hlinkClick r:id="" action="ppaction://media"/>
            <a:extLst>
              <a:ext uri="{FF2B5EF4-FFF2-40B4-BE49-F238E27FC236}">
                <a16:creationId xmlns:a16="http://schemas.microsoft.com/office/drawing/2014/main" xmlns="" id="{97B8659C-1D4F-74A3-4388-1A667F1976A8}"/>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2061871" y="-1294987"/>
            <a:ext cx="365522" cy="487363"/>
          </a:xfrm>
          <a:prstGeom prst="rect">
            <a:avLst/>
          </a:prstGeom>
        </p:spPr>
      </p:pic>
      <p:pic>
        <p:nvPicPr>
          <p:cNvPr id="9" name="ElevenLabs_2024-07-10T16_28_45_Sarah_pre_s50_sb75_se0_b_m2">
            <a:hlinkClick r:id="" action="ppaction://media"/>
            <a:extLst>
              <a:ext uri="{FF2B5EF4-FFF2-40B4-BE49-F238E27FC236}">
                <a16:creationId xmlns:a16="http://schemas.microsoft.com/office/drawing/2014/main" xmlns="" id="{44607B50-D7C6-D813-7050-3AD512D1FEA7}"/>
              </a:ext>
            </a:extLst>
          </p:cNvPr>
          <p:cNvPicPr>
            <a:picLocks noChangeAspect="1"/>
          </p:cNvPicPr>
          <p:nvPr>
            <a:videoFile r:link="rId1"/>
            <p:extLst>
              <p:ext uri="{DAA4B4D4-6D71-4841-9C94-3DE7FCFB9230}">
                <p14:media xmlns:p14="http://schemas.microsoft.com/office/powerpoint/2010/main" xmlns="" r:embed="rId6"/>
              </p:ext>
            </p:extLst>
          </p:nvPr>
        </p:nvPicPr>
        <p:blipFill>
          <a:blip r:embed="rId4" cstate="print"/>
          <a:stretch>
            <a:fillRect/>
          </a:stretch>
        </p:blipFill>
        <p:spPr>
          <a:xfrm>
            <a:off x="7397014" y="-1134856"/>
            <a:ext cx="365522" cy="487363"/>
          </a:xfrm>
          <a:prstGeom prst="rect">
            <a:avLst/>
          </a:prstGeom>
        </p:spPr>
      </p:pic>
      <p:pic>
        <p:nvPicPr>
          <p:cNvPr id="13" name="ElevenLabs_2024-07-10T16_28_59_Sarah_pre_s50_sb75_se0_b_m2">
            <a:hlinkClick r:id="" action="ppaction://media"/>
            <a:extLst>
              <a:ext uri="{FF2B5EF4-FFF2-40B4-BE49-F238E27FC236}">
                <a16:creationId xmlns:a16="http://schemas.microsoft.com/office/drawing/2014/main" xmlns="" id="{61AD333D-D66B-5A19-5B2D-C8996F06EADA}"/>
              </a:ext>
            </a:extLst>
          </p:cNvPr>
          <p:cNvPicPr>
            <a:picLocks noChangeAspect="1"/>
          </p:cNvPicPr>
          <p:nvPr>
            <a:videoFile r:link="rId1"/>
            <p:extLst>
              <p:ext uri="{DAA4B4D4-6D71-4841-9C94-3DE7FCFB9230}">
                <p14:media xmlns:p14="http://schemas.microsoft.com/office/powerpoint/2010/main" xmlns="" r:embed="rId7"/>
              </p:ext>
            </p:extLst>
          </p:nvPr>
        </p:nvPicPr>
        <p:blipFill>
          <a:blip r:embed="rId4" cstate="print"/>
          <a:stretch>
            <a:fillRect/>
          </a:stretch>
        </p:blipFill>
        <p:spPr>
          <a:xfrm>
            <a:off x="3432845" y="-1189102"/>
            <a:ext cx="365522" cy="487363"/>
          </a:xfrm>
          <a:prstGeom prst="rect">
            <a:avLst/>
          </a:prstGeom>
        </p:spPr>
      </p:pic>
      <p:pic>
        <p:nvPicPr>
          <p:cNvPr id="18" name="ElevenLabs_2024-07-10T16_29_12_Sarah_pre_s50_sb75_se0_b_m2">
            <a:hlinkClick r:id="" action="ppaction://media"/>
            <a:extLst>
              <a:ext uri="{FF2B5EF4-FFF2-40B4-BE49-F238E27FC236}">
                <a16:creationId xmlns:a16="http://schemas.microsoft.com/office/drawing/2014/main" xmlns="" id="{7972F504-A52A-3972-0AF7-F68A9B090A82}"/>
              </a:ext>
            </a:extLst>
          </p:cNvPr>
          <p:cNvPicPr>
            <a:picLocks noChangeAspect="1"/>
          </p:cNvPicPr>
          <p:nvPr>
            <a:videoFile r:link="rId1"/>
            <p:extLst>
              <p:ext uri="{DAA4B4D4-6D71-4841-9C94-3DE7FCFB9230}">
                <p14:media xmlns:p14="http://schemas.microsoft.com/office/powerpoint/2010/main" xmlns="" r:embed="rId9"/>
              </p:ext>
            </p:extLst>
          </p:nvPr>
        </p:nvPicPr>
        <p:blipFill>
          <a:blip r:embed="rId4" cstate="print"/>
          <a:stretch>
            <a:fillRect/>
          </a:stretch>
        </p:blipFill>
        <p:spPr>
          <a:xfrm>
            <a:off x="6003775" y="-975106"/>
            <a:ext cx="365522" cy="487363"/>
          </a:xfrm>
          <a:prstGeom prst="rect">
            <a:avLst/>
          </a:prstGeom>
        </p:spPr>
      </p:pic>
    </p:spTree>
    <p:extLst>
      <p:ext uri="{BB962C8B-B14F-4D97-AF65-F5344CB8AC3E}">
        <p14:creationId xmlns:p14="http://schemas.microsoft.com/office/powerpoint/2010/main" xmlns="" val="28977172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2900"/>
                                  </p:stCondLst>
                                  <p:iterate type="lt">
                                    <p:tmPct val="10000"/>
                                  </p:iterate>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25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5">
                                            <p:txEl>
                                              <p:pRg st="0" end="0"/>
                                            </p:txEl>
                                          </p:spTgt>
                                        </p:tgtEl>
                                      </p:cBhvr>
                                    </p:animEffect>
                                  </p:childTnLst>
                                </p:cTn>
                              </p:par>
                              <p:par>
                                <p:cTn id="12" presetID="1" presetClass="mediacall" presetSubtype="0" fill="hold" nodeType="withEffect">
                                  <p:stCondLst>
                                    <p:cond delay="0"/>
                                  </p:stCondLst>
                                  <p:childTnLst>
                                    <p:cmd type="call" cmd="playFrom(0.0)">
                                      <p:cBhvr>
                                        <p:cTn id="13" dur="10945" fill="hold"/>
                                        <p:tgtEl>
                                          <p:spTgt spid="7"/>
                                        </p:tgtEl>
                                      </p:cBhvr>
                                    </p:cmd>
                                  </p:childTnLst>
                                </p:cTn>
                              </p:par>
                            </p:childTnLst>
                          </p:cTn>
                        </p:par>
                        <p:par>
                          <p:cTn id="14" fill="hold">
                            <p:stCondLst>
                              <p:cond delay="10945"/>
                            </p:stCondLst>
                            <p:childTnLst>
                              <p:par>
                                <p:cTn id="15" presetID="42" presetClass="entr" presetSubtype="0" fill="hold" nodeType="after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1000"/>
                                        <p:tgtEl>
                                          <p:spTgt spid="15">
                                            <p:txEl>
                                              <p:pRg st="1" end="1"/>
                                            </p:txEl>
                                          </p:spTgt>
                                        </p:tgtEl>
                                      </p:cBhvr>
                                    </p:animEffect>
                                    <p:anim calcmode="lin" valueType="num">
                                      <p:cBhvr>
                                        <p:cTn id="1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9221" fill="hold"/>
                                        <p:tgtEl>
                                          <p:spTgt spid="8"/>
                                        </p:tgtEl>
                                      </p:cBhvr>
                                    </p:cmd>
                                  </p:childTnLst>
                                </p:cTn>
                              </p:par>
                            </p:childTnLst>
                          </p:cTn>
                        </p:par>
                        <p:par>
                          <p:cTn id="22" fill="hold">
                            <p:stCondLst>
                              <p:cond delay="20166"/>
                            </p:stCondLst>
                            <p:childTnLst>
                              <p:par>
                                <p:cTn id="23" presetID="42" presetClass="entr" presetSubtype="0" fill="hold" nodeType="after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Effect transition="in" filter="fade">
                                      <p:cBhvr>
                                        <p:cTn id="25" dur="1000"/>
                                        <p:tgtEl>
                                          <p:spTgt spid="15">
                                            <p:txEl>
                                              <p:pRg st="2" end="2"/>
                                            </p:txEl>
                                          </p:spTgt>
                                        </p:tgtEl>
                                      </p:cBhvr>
                                    </p:animEffect>
                                    <p:anim calcmode="lin" valueType="num">
                                      <p:cBhvr>
                                        <p:cTn id="26"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13217" fill="hold"/>
                                        <p:tgtEl>
                                          <p:spTgt spid="9"/>
                                        </p:tgtEl>
                                      </p:cBhvr>
                                    </p:cmd>
                                  </p:childTnLst>
                                </p:cTn>
                              </p:par>
                            </p:childTnLst>
                          </p:cTn>
                        </p:par>
                        <p:par>
                          <p:cTn id="30" fill="hold">
                            <p:stCondLst>
                              <p:cond delay="33383"/>
                            </p:stCondLst>
                            <p:childTnLst>
                              <p:par>
                                <p:cTn id="31" presetID="42" presetClass="entr" presetSubtype="0" fill="hold" nodeType="after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fade">
                                      <p:cBhvr>
                                        <p:cTn id="33" dur="1000"/>
                                        <p:tgtEl>
                                          <p:spTgt spid="15">
                                            <p:txEl>
                                              <p:pRg st="3" end="3"/>
                                            </p:txEl>
                                          </p:spTgt>
                                        </p:tgtEl>
                                      </p:cBhvr>
                                    </p:animEffect>
                                    <p:anim calcmode="lin" valueType="num">
                                      <p:cBhvr>
                                        <p:cTn id="34"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5">
                                            <p:txEl>
                                              <p:pRg st="3" end="3"/>
                                            </p:txEl>
                                          </p:spTgt>
                                        </p:tgtEl>
                                        <p:attrNameLst>
                                          <p:attrName>ppt_y</p:attrName>
                                        </p:attrNameLst>
                                      </p:cBhvr>
                                      <p:tavLst>
                                        <p:tav tm="0">
                                          <p:val>
                                            <p:strVal val="#ppt_y+.1"/>
                                          </p:val>
                                        </p:tav>
                                        <p:tav tm="100000">
                                          <p:val>
                                            <p:strVal val="#ppt_y"/>
                                          </p:val>
                                        </p:tav>
                                      </p:tavLst>
                                    </p:anim>
                                  </p:childTnLst>
                                </p:cTn>
                              </p:par>
                              <p:par>
                                <p:cTn id="36" presetID="1" presetClass="mediacall" presetSubtype="0" fill="hold" nodeType="withEffect">
                                  <p:stCondLst>
                                    <p:cond delay="0"/>
                                  </p:stCondLst>
                                  <p:childTnLst>
                                    <p:cmd type="call" cmd="playFrom(0.0)">
                                      <p:cBhvr>
                                        <p:cTn id="37" dur="10448" fill="hold"/>
                                        <p:tgtEl>
                                          <p:spTgt spid="13"/>
                                        </p:tgtEl>
                                      </p:cBhvr>
                                    </p:cmd>
                                  </p:childTnLst>
                                </p:cTn>
                              </p:par>
                            </p:childTnLst>
                          </p:cTn>
                        </p:par>
                        <p:par>
                          <p:cTn id="38" fill="hold">
                            <p:stCondLst>
                              <p:cond delay="43831"/>
                            </p:stCondLst>
                            <p:childTnLst>
                              <p:par>
                                <p:cTn id="39" presetID="42" presetClass="entr" presetSubtype="0" fill="hold" nodeType="afterEffect">
                                  <p:stCondLst>
                                    <p:cond delay="0"/>
                                  </p:stCondLst>
                                  <p:childTnLst>
                                    <p:set>
                                      <p:cBhvr>
                                        <p:cTn id="40" dur="1" fill="hold">
                                          <p:stCondLst>
                                            <p:cond delay="0"/>
                                          </p:stCondLst>
                                        </p:cTn>
                                        <p:tgtEl>
                                          <p:spTgt spid="15">
                                            <p:txEl>
                                              <p:pRg st="4" end="4"/>
                                            </p:txEl>
                                          </p:spTgt>
                                        </p:tgtEl>
                                        <p:attrNameLst>
                                          <p:attrName>style.visibility</p:attrName>
                                        </p:attrNameLst>
                                      </p:cBhvr>
                                      <p:to>
                                        <p:strVal val="visible"/>
                                      </p:to>
                                    </p:set>
                                    <p:animEffect transition="in" filter="fade">
                                      <p:cBhvr>
                                        <p:cTn id="41" dur="1000"/>
                                        <p:tgtEl>
                                          <p:spTgt spid="15">
                                            <p:txEl>
                                              <p:pRg st="4" end="4"/>
                                            </p:txEl>
                                          </p:spTgt>
                                        </p:tgtEl>
                                      </p:cBhvr>
                                    </p:animEffect>
                                    <p:anim calcmode="lin" valueType="num">
                                      <p:cBhvr>
                                        <p:cTn id="4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44" presetID="1" presetClass="mediacall" presetSubtype="0" fill="hold" nodeType="withEffect">
                                  <p:stCondLst>
                                    <p:cond delay="0"/>
                                  </p:stCondLst>
                                  <p:childTnLst>
                                    <p:cmd type="call" cmd="playFrom(0.0)">
                                      <p:cBhvr>
                                        <p:cTn id="45" dur="1165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endCondLst>
                    <p:cond evt="onStopAudio" delay="0">
                      <p:tgtEl>
                        <p:sldTgt/>
                      </p:tgtEl>
                    </p:cond>
                  </p:endCondLst>
                </p:cTn>
                <p:tgtEl>
                  <p:spTgt spid="7"/>
                </p:tgtEl>
              </p:cMediaNode>
            </p:video>
            <p:video>
              <p:cMediaNode vol="80000">
                <p:cTn id="47" fill="hold" display="0">
                  <p:stCondLst>
                    <p:cond delay="indefinite"/>
                  </p:stCondLst>
                  <p:endCondLst>
                    <p:cond evt="onStopAudio" delay="0">
                      <p:tgtEl>
                        <p:sldTgt/>
                      </p:tgtEl>
                    </p:cond>
                  </p:endCondLst>
                </p:cTn>
                <p:tgtEl>
                  <p:spTgt spid="8"/>
                </p:tgtEl>
              </p:cMediaNode>
            </p:video>
            <p:video>
              <p:cMediaNode vol="80000">
                <p:cTn id="48" fill="hold" display="0">
                  <p:stCondLst>
                    <p:cond delay="indefinite"/>
                  </p:stCondLst>
                  <p:endCondLst>
                    <p:cond evt="onStopAudio" delay="0">
                      <p:tgtEl>
                        <p:sldTgt/>
                      </p:tgtEl>
                    </p:cond>
                  </p:endCondLst>
                </p:cTn>
                <p:tgtEl>
                  <p:spTgt spid="9"/>
                </p:tgtEl>
              </p:cMediaNode>
            </p:video>
            <p:video>
              <p:cMediaNode vol="80000">
                <p:cTn id="49" fill="hold" display="0">
                  <p:stCondLst>
                    <p:cond delay="indefinite"/>
                  </p:stCondLst>
                  <p:endCondLst>
                    <p:cond evt="onStopAudio" delay="0">
                      <p:tgtEl>
                        <p:sldTgt/>
                      </p:tgtEl>
                    </p:cond>
                  </p:endCondLst>
                </p:cTn>
                <p:tgtEl>
                  <p:spTgt spid="13"/>
                </p:tgtEl>
              </p:cMediaNode>
            </p:video>
            <p:video>
              <p:cMediaNode vol="80000">
                <p:cTn id="50" fill="hold" display="0">
                  <p:stCondLst>
                    <p:cond delay="indefinite"/>
                  </p:stCondLst>
                  <p:endCondLst>
                    <p:cond evt="onStopAudio" delay="0">
                      <p:tgtEl>
                        <p:sldTgt/>
                      </p:tgtEl>
                    </p:cond>
                  </p:endCondLst>
                </p:cTn>
                <p:tgtEl>
                  <p:spTgt spid="1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xmlns="" id="{05E4E5AE-7A1A-6C83-C176-8C029D01DE1E}"/>
              </a:ext>
            </a:extLst>
          </p:cNvPr>
          <p:cNvSpPr txBox="1"/>
          <p:nvPr/>
        </p:nvSpPr>
        <p:spPr>
          <a:xfrm>
            <a:off x="113562" y="965757"/>
            <a:ext cx="5890212" cy="7325082"/>
          </a:xfrm>
          <a:prstGeom prst="rect">
            <a:avLst/>
          </a:prstGeom>
          <a:noFill/>
        </p:spPr>
        <p:txBody>
          <a:bodyPr wrap="square">
            <a:spAutoFit/>
          </a:bodyPr>
          <a:lstStyle/>
          <a:p>
            <a:pPr algn="just" rtl="1"/>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أربعة أنواع من الابتكار، جاءت على النحو الآتي: </a:t>
            </a:r>
          </a:p>
          <a:p>
            <a:pPr marL="342900" indent="-342900" algn="just" rtl="1">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ابتكار المنتج: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ويتمثل في جميع المنتجات التي تقدمه المؤسسة للزبائن أو التي توظفها المؤسسة للاستغلال الخاص بها، وبالتالي فقد تأخذ شكل استهلاكي أو صناعي. </a:t>
            </a:r>
          </a:p>
          <a:p>
            <a:pPr marL="342900" indent="-342900" algn="just" rtl="1">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ابتكارات الخدمة: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ويتمثل في جميع أشكال الخدمات الجديدة التي تقدمها المنظمة للاقتصاد والمجتمع. </a:t>
            </a:r>
          </a:p>
          <a:p>
            <a:pPr marL="342900" indent="-342900" algn="just" rtl="1">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الابتكار التدريجي: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هو عبارة عن التحسينات في المكونات ويبقى النظام كما هو، وبالتالي فإن هذا النوع يركز على التغيير الجزئي داخل المؤسسة. </a:t>
            </a:r>
          </a:p>
          <a:p>
            <a:pPr marL="342900" indent="-342900" algn="just" rtl="1">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الابتكار الجذري: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يدعو هذا النوع إلى تصميم مثالي جديد باستخدام مكونات جديدة تتكامل معا داخل التصميم، وبالتالي فهو يشمل التغيير الشامل داخل المؤسسة. </a:t>
            </a:r>
          </a:p>
          <a:p>
            <a:pPr marL="342900" indent="-342900" algn="just" rtl="1">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الابتكار النموذجي أو المعياري: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يستعمل نفس المعمارية والتكوين للنظام الحالي للمنتج أو الخدمة أو العملية، لكنه يوظف مكونات جديدة بمفاهيم تصميم مختلفة. </a:t>
            </a:r>
          </a:p>
          <a:p>
            <a:pPr marL="342900" indent="-342900" algn="just" rtl="1">
              <a:buFont typeface="Webdings" panose="05030102010509060703" pitchFamily="18" charset="2"/>
              <a:buChar char=""/>
            </a:pPr>
            <a:r>
              <a:rPr lang="ar-DZ" sz="2350" dirty="0">
                <a:solidFill>
                  <a:srgbClr val="C00000"/>
                </a:solidFill>
                <a:latin typeface="Aljazeera" panose="02000000000000000000" pitchFamily="2" charset="-78"/>
                <a:ea typeface="Calibri" panose="020F0502020204030204" pitchFamily="34" charset="0"/>
                <a:cs typeface="Aljazeera" panose="02000000000000000000" pitchFamily="2" charset="-78"/>
              </a:rPr>
              <a:t>الابتكار المعماري أو الهيكلي: </a:t>
            </a: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هو إعادة شكل أو هيئة أو هيكل النظام لكي يربط المكونات المتواجدة بطريقة جديدة. </a:t>
            </a:r>
          </a:p>
        </p:txBody>
      </p:sp>
      <p:sp>
        <p:nvSpPr>
          <p:cNvPr id="4" name="Rectangle 3">
            <a:extLst>
              <a:ext uri="{FF2B5EF4-FFF2-40B4-BE49-F238E27FC236}">
                <a16:creationId xmlns:a16="http://schemas.microsoft.com/office/drawing/2014/main" xmlns="" id="{6230382A-0EF5-3A04-D51D-1C90DD615ABA}"/>
              </a:ext>
            </a:extLst>
          </p:cNvPr>
          <p:cNvSpPr/>
          <p:nvPr/>
        </p:nvSpPr>
        <p:spPr>
          <a:xfrm flipH="1">
            <a:off x="6438899" y="2692000"/>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a:extLst>
              <a:ext uri="{FF2B5EF4-FFF2-40B4-BE49-F238E27FC236}">
                <a16:creationId xmlns:a16="http://schemas.microsoft.com/office/drawing/2014/main" xmlns="" id="{904EEE0A-F358-2176-77F9-61B3A23B9322}"/>
              </a:ext>
            </a:extLst>
          </p:cNvPr>
          <p:cNvSpPr txBox="1"/>
          <p:nvPr/>
        </p:nvSpPr>
        <p:spPr>
          <a:xfrm>
            <a:off x="6085333" y="2705944"/>
            <a:ext cx="3058668"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أنواع الابتكار</a:t>
            </a:r>
            <a:endParaRPr lang="fr-FR" sz="2750" dirty="0">
              <a:solidFill>
                <a:srgbClr val="C00000"/>
              </a:solidFill>
              <a:latin typeface="AlGhadTV" panose="01000500000000020004" pitchFamily="2" charset="-78"/>
              <a:cs typeface="AlGhadTV" panose="01000500000000020004" pitchFamily="2" charset="-78"/>
            </a:endParaRPr>
          </a:p>
        </p:txBody>
      </p:sp>
      <p:sp>
        <p:nvSpPr>
          <p:cNvPr id="11" name="Rectangle 10">
            <a:extLst>
              <a:ext uri="{FF2B5EF4-FFF2-40B4-BE49-F238E27FC236}">
                <a16:creationId xmlns:a16="http://schemas.microsoft.com/office/drawing/2014/main" xmlns="" id="{FE088E16-7D60-85EA-8A7E-383E15692E47}"/>
              </a:ext>
            </a:extLst>
          </p:cNvPr>
          <p:cNvSpPr/>
          <p:nvPr/>
        </p:nvSpPr>
        <p:spPr>
          <a:xfrm flipH="1">
            <a:off x="6438901" y="1884427"/>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18A953A3-7B7A-8F8A-A84F-3F22FEB1D40B}"/>
              </a:ext>
            </a:extLst>
          </p:cNvPr>
          <p:cNvSpPr/>
          <p:nvPr/>
        </p:nvSpPr>
        <p:spPr>
          <a:xfrm flipH="1">
            <a:off x="6438898" y="3499573"/>
            <a:ext cx="2705103"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xmlns="" id="{FCEA43B0-7E14-B7F0-E58C-2A57A9B6BA8D}"/>
              </a:ext>
            </a:extLst>
          </p:cNvPr>
          <p:cNvSpPr txBox="1"/>
          <p:nvPr/>
        </p:nvSpPr>
        <p:spPr>
          <a:xfrm>
            <a:off x="6493362" y="3572721"/>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أهمية الابتكار</a:t>
            </a:r>
            <a:endParaRPr lang="fr-FR" sz="2000" dirty="0">
              <a:solidFill>
                <a:srgbClr val="002060"/>
              </a:solidFill>
              <a:latin typeface="AlGhadTV" panose="01000500000000020004" pitchFamily="2" charset="-78"/>
              <a:cs typeface="AlGhadTV" panose="01000500000000020004" pitchFamily="2" charset="-78"/>
            </a:endParaRPr>
          </a:p>
        </p:txBody>
      </p:sp>
      <p:sp>
        <p:nvSpPr>
          <p:cNvPr id="3" name="ZoneTexte 2">
            <a:extLst>
              <a:ext uri="{FF2B5EF4-FFF2-40B4-BE49-F238E27FC236}">
                <a16:creationId xmlns:a16="http://schemas.microsoft.com/office/drawing/2014/main" xmlns="" id="{4C9D591F-F386-BC36-8613-A3ED0DC4D7DA}"/>
              </a:ext>
            </a:extLst>
          </p:cNvPr>
          <p:cNvSpPr txBox="1"/>
          <p:nvPr/>
        </p:nvSpPr>
        <p:spPr>
          <a:xfrm>
            <a:off x="6438898" y="1967385"/>
            <a:ext cx="2635319"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مراحل العملية الابتكارية</a:t>
            </a:r>
            <a:endParaRPr lang="fr-FR" sz="2000" dirty="0">
              <a:solidFill>
                <a:srgbClr val="002060"/>
              </a:solidFill>
              <a:latin typeface="AlGhadTV" panose="01000500000000020004" pitchFamily="2" charset="-78"/>
              <a:cs typeface="AlGhadTV" panose="01000500000000020004" pitchFamily="2" charset="-78"/>
            </a:endParaRPr>
          </a:p>
        </p:txBody>
      </p:sp>
      <p:grpSp>
        <p:nvGrpSpPr>
          <p:cNvPr id="7" name="Groupe 6">
            <a:extLst>
              <a:ext uri="{FF2B5EF4-FFF2-40B4-BE49-F238E27FC236}">
                <a16:creationId xmlns:a16="http://schemas.microsoft.com/office/drawing/2014/main" xmlns="" id="{99AB3125-0F88-0F76-7815-1B9067436756}"/>
              </a:ext>
            </a:extLst>
          </p:cNvPr>
          <p:cNvGrpSpPr/>
          <p:nvPr/>
        </p:nvGrpSpPr>
        <p:grpSpPr>
          <a:xfrm>
            <a:off x="6493362" y="1076854"/>
            <a:ext cx="2650639" cy="550861"/>
            <a:chOff x="8657816" y="1076853"/>
            <a:chExt cx="3534185" cy="550861"/>
          </a:xfrm>
        </p:grpSpPr>
        <p:sp>
          <p:nvSpPr>
            <p:cNvPr id="8" name="Rectangle 7">
              <a:extLst>
                <a:ext uri="{FF2B5EF4-FFF2-40B4-BE49-F238E27FC236}">
                  <a16:creationId xmlns:a16="http://schemas.microsoft.com/office/drawing/2014/main" xmlns="" id="{3C509364-0111-5A51-C155-646F6BE2B5D4}"/>
                </a:ext>
              </a:extLst>
            </p:cNvPr>
            <p:cNvSpPr/>
            <p:nvPr/>
          </p:nvSpPr>
          <p:spPr>
            <a:xfrm flipH="1">
              <a:off x="8657818" y="1076853"/>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ZoneTexte 8">
              <a:extLst>
                <a:ext uri="{FF2B5EF4-FFF2-40B4-BE49-F238E27FC236}">
                  <a16:creationId xmlns:a16="http://schemas.microsoft.com/office/drawing/2014/main" xmlns="" id="{8B1C396D-2B1C-6466-A457-A6A86FB2C8DA}"/>
                </a:ext>
              </a:extLst>
            </p:cNvPr>
            <p:cNvSpPr txBox="1"/>
            <p:nvPr/>
          </p:nvSpPr>
          <p:spPr>
            <a:xfrm>
              <a:off x="8657816" y="1152228"/>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مفهوم الابتكار</a:t>
              </a:r>
              <a:endParaRPr lang="fr-FR" sz="2000" dirty="0">
                <a:solidFill>
                  <a:srgbClr val="002060"/>
                </a:solidFill>
                <a:latin typeface="AlGhadTV" panose="01000500000000020004" pitchFamily="2" charset="-78"/>
                <a:cs typeface="AlGhadTV" panose="01000500000000020004" pitchFamily="2" charset="-78"/>
              </a:endParaRPr>
            </a:p>
          </p:txBody>
        </p:sp>
      </p:grpSp>
      <p:pic>
        <p:nvPicPr>
          <p:cNvPr id="5" name="ElevenLabs_2024-07-10T16_31_39_Sarah_pre_s50_sb75_se0_b_m2">
            <a:hlinkClick r:id="" action="ppaction://media"/>
            <a:extLst>
              <a:ext uri="{FF2B5EF4-FFF2-40B4-BE49-F238E27FC236}">
                <a16:creationId xmlns:a16="http://schemas.microsoft.com/office/drawing/2014/main" xmlns="" id="{38E35EB7-3A04-5728-AE53-CF2E0DB0EC90}"/>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06478" y="-1124652"/>
            <a:ext cx="365522" cy="487363"/>
          </a:xfrm>
          <a:prstGeom prst="rect">
            <a:avLst/>
          </a:prstGeom>
        </p:spPr>
      </p:pic>
      <p:pic>
        <p:nvPicPr>
          <p:cNvPr id="12" name="ElevenLabs_2024-07-10T16_31_56_Sarah_pre_s50_sb75_se0_b_m2">
            <a:hlinkClick r:id="" action="ppaction://media"/>
            <a:extLst>
              <a:ext uri="{FF2B5EF4-FFF2-40B4-BE49-F238E27FC236}">
                <a16:creationId xmlns:a16="http://schemas.microsoft.com/office/drawing/2014/main" xmlns="" id="{C5CDAE2C-4BF7-8A4A-0EA1-0788596A64D9}"/>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2088835" y="-934001"/>
            <a:ext cx="365522" cy="487363"/>
          </a:xfrm>
          <a:prstGeom prst="rect">
            <a:avLst/>
          </a:prstGeom>
        </p:spPr>
      </p:pic>
      <p:pic>
        <p:nvPicPr>
          <p:cNvPr id="13" name="ElevenLabs_2024-07-10T16_32_05_Sarah_pre_s50_sb75_se0_b_m2">
            <a:hlinkClick r:id="" action="ppaction://media"/>
            <a:extLst>
              <a:ext uri="{FF2B5EF4-FFF2-40B4-BE49-F238E27FC236}">
                <a16:creationId xmlns:a16="http://schemas.microsoft.com/office/drawing/2014/main" xmlns="" id="{13C5B02A-3691-E428-0B0F-A9E3D503D9E7}"/>
              </a:ext>
            </a:extLst>
          </p:cNvPr>
          <p:cNvPicPr>
            <a:picLocks noChangeAspect="1"/>
          </p:cNvPicPr>
          <p:nvPr>
            <a:videoFile r:link="rId1"/>
            <p:extLst>
              <p:ext uri="{DAA4B4D4-6D71-4841-9C94-3DE7FCFB9230}">
                <p14:media xmlns:p14="http://schemas.microsoft.com/office/powerpoint/2010/main" xmlns="" r:embed="rId6"/>
              </p:ext>
            </p:extLst>
          </p:nvPr>
        </p:nvPicPr>
        <p:blipFill>
          <a:blip r:embed="rId4" cstate="print"/>
          <a:stretch>
            <a:fillRect/>
          </a:stretch>
        </p:blipFill>
        <p:spPr>
          <a:xfrm>
            <a:off x="7614667" y="-1112780"/>
            <a:ext cx="365522" cy="487363"/>
          </a:xfrm>
          <a:prstGeom prst="rect">
            <a:avLst/>
          </a:prstGeom>
        </p:spPr>
      </p:pic>
      <p:pic>
        <p:nvPicPr>
          <p:cNvPr id="14" name="ElevenLabs_2024-07-10T16_32_18_Sarah_pre_s50_sb75_se0_b_m2">
            <a:hlinkClick r:id="" action="ppaction://media"/>
            <a:extLst>
              <a:ext uri="{FF2B5EF4-FFF2-40B4-BE49-F238E27FC236}">
                <a16:creationId xmlns:a16="http://schemas.microsoft.com/office/drawing/2014/main" xmlns="" id="{0F60AA7E-7AF0-40EC-099E-00B34CD936DF}"/>
              </a:ext>
            </a:extLst>
          </p:cNvPr>
          <p:cNvPicPr>
            <a:picLocks noChangeAspect="1"/>
          </p:cNvPicPr>
          <p:nvPr>
            <a:videoFile r:link="rId1"/>
            <p:extLst>
              <p:ext uri="{DAA4B4D4-6D71-4841-9C94-3DE7FCFB9230}">
                <p14:media xmlns:p14="http://schemas.microsoft.com/office/powerpoint/2010/main" xmlns="" r:embed="rId7"/>
              </p:ext>
            </p:extLst>
          </p:nvPr>
        </p:nvPicPr>
        <p:blipFill>
          <a:blip r:embed="rId4" cstate="print"/>
          <a:stretch>
            <a:fillRect/>
          </a:stretch>
        </p:blipFill>
        <p:spPr>
          <a:xfrm>
            <a:off x="2640328" y="-1337759"/>
            <a:ext cx="365522" cy="487363"/>
          </a:xfrm>
          <a:prstGeom prst="rect">
            <a:avLst/>
          </a:prstGeom>
        </p:spPr>
      </p:pic>
      <p:pic>
        <p:nvPicPr>
          <p:cNvPr id="18" name="ElevenLabs_2024-07-10T16_32_30_Sarah_pre_s50_sb75_se0_b_m2">
            <a:hlinkClick r:id="" action="ppaction://media"/>
            <a:extLst>
              <a:ext uri="{FF2B5EF4-FFF2-40B4-BE49-F238E27FC236}">
                <a16:creationId xmlns:a16="http://schemas.microsoft.com/office/drawing/2014/main" xmlns="" id="{808C1E12-33E2-E26D-5316-B2E49AB052D5}"/>
              </a:ext>
            </a:extLst>
          </p:cNvPr>
          <p:cNvPicPr>
            <a:picLocks noChangeAspect="1"/>
          </p:cNvPicPr>
          <p:nvPr>
            <a:videoFile r:link="rId1"/>
            <p:extLst>
              <p:ext uri="{DAA4B4D4-6D71-4841-9C94-3DE7FCFB9230}">
                <p14:media xmlns:p14="http://schemas.microsoft.com/office/powerpoint/2010/main" xmlns="" r:embed="rId9"/>
              </p:ext>
            </p:extLst>
          </p:nvPr>
        </p:nvPicPr>
        <p:blipFill>
          <a:blip r:embed="rId4" cstate="print"/>
          <a:stretch>
            <a:fillRect/>
          </a:stretch>
        </p:blipFill>
        <p:spPr>
          <a:xfrm>
            <a:off x="6506883" y="-869098"/>
            <a:ext cx="365522" cy="487363"/>
          </a:xfrm>
          <a:prstGeom prst="rect">
            <a:avLst/>
          </a:prstGeom>
        </p:spPr>
      </p:pic>
      <p:pic>
        <p:nvPicPr>
          <p:cNvPr id="19" name="ElevenLabs_2024-07-10T16_32_41_Sarah_pre_s50_sb75_se0_b_m2">
            <a:hlinkClick r:id="" action="ppaction://media"/>
            <a:extLst>
              <a:ext uri="{FF2B5EF4-FFF2-40B4-BE49-F238E27FC236}">
                <a16:creationId xmlns:a16="http://schemas.microsoft.com/office/drawing/2014/main" xmlns="" id="{032C7C78-F29C-9766-C7CC-95F7D7C3128A}"/>
              </a:ext>
            </a:extLst>
          </p:cNvPr>
          <p:cNvPicPr>
            <a:picLocks noChangeAspect="1"/>
          </p:cNvPicPr>
          <p:nvPr>
            <a:videoFile r:link="rId1"/>
            <p:extLst>
              <p:ext uri="{DAA4B4D4-6D71-4841-9C94-3DE7FCFB9230}">
                <p14:media xmlns:p14="http://schemas.microsoft.com/office/powerpoint/2010/main" xmlns="" r:embed="rId11"/>
              </p:ext>
            </p:extLst>
          </p:nvPr>
        </p:nvPicPr>
        <p:blipFill>
          <a:blip r:embed="rId4" cstate="print"/>
          <a:stretch>
            <a:fillRect/>
          </a:stretch>
        </p:blipFill>
        <p:spPr>
          <a:xfrm>
            <a:off x="3417687" y="-1280541"/>
            <a:ext cx="365522" cy="487363"/>
          </a:xfrm>
          <a:prstGeom prst="rect">
            <a:avLst/>
          </a:prstGeom>
        </p:spPr>
      </p:pic>
      <p:pic>
        <p:nvPicPr>
          <p:cNvPr id="20" name="ElevenLabs_2024-07-10T16_32_52_Sarah_pre_s50_sb75_se0_b_m2">
            <a:hlinkClick r:id="" action="ppaction://media"/>
            <a:extLst>
              <a:ext uri="{FF2B5EF4-FFF2-40B4-BE49-F238E27FC236}">
                <a16:creationId xmlns:a16="http://schemas.microsoft.com/office/drawing/2014/main" xmlns="" id="{6E971D7D-506C-9CAD-2FA0-E2E92931ECC7}"/>
              </a:ext>
            </a:extLst>
          </p:cNvPr>
          <p:cNvPicPr>
            <a:picLocks noChangeAspect="1"/>
          </p:cNvPicPr>
          <p:nvPr>
            <a:videoFile r:link="rId1"/>
            <p:extLst>
              <p:ext uri="{DAA4B4D4-6D71-4841-9C94-3DE7FCFB9230}">
                <p14:media xmlns:p14="http://schemas.microsoft.com/office/powerpoint/2010/main" xmlns="" r:embed="rId13"/>
              </p:ext>
            </p:extLst>
          </p:nvPr>
        </p:nvPicPr>
        <p:blipFill>
          <a:blip r:embed="rId4" cstate="print"/>
          <a:stretch>
            <a:fillRect/>
          </a:stretch>
        </p:blipFill>
        <p:spPr>
          <a:xfrm>
            <a:off x="5348764" y="-1036859"/>
            <a:ext cx="365522" cy="487363"/>
          </a:xfrm>
          <a:prstGeom prst="rect">
            <a:avLst/>
          </a:prstGeom>
        </p:spPr>
      </p:pic>
    </p:spTree>
    <p:extLst>
      <p:ext uri="{BB962C8B-B14F-4D97-AF65-F5344CB8AC3E}">
        <p14:creationId xmlns:p14="http://schemas.microsoft.com/office/powerpoint/2010/main" xmlns="" val="2707467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1700"/>
                                  </p:stCondLst>
                                  <p:iterate type="lt">
                                    <p:tmPct val="10000"/>
                                  </p:iterate>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25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5">
                                            <p:txEl>
                                              <p:pRg st="0" end="0"/>
                                            </p:txEl>
                                          </p:spTgt>
                                        </p:tgtEl>
                                      </p:cBhvr>
                                    </p:animEffect>
                                  </p:childTnLst>
                                </p:cTn>
                              </p:par>
                              <p:par>
                                <p:cTn id="12" presetID="1" presetClass="mediacall" presetSubtype="0" fill="hold" nodeType="withEffect">
                                  <p:stCondLst>
                                    <p:cond delay="0"/>
                                  </p:stCondLst>
                                  <p:childTnLst>
                                    <p:cmd type="call" cmd="playFrom(0.0)">
                                      <p:cBhvr>
                                        <p:cTn id="13" dur="5877" fill="hold"/>
                                        <p:tgtEl>
                                          <p:spTgt spid="5"/>
                                        </p:tgtEl>
                                      </p:cBhvr>
                                    </p:cmd>
                                  </p:childTnLst>
                                </p:cTn>
                              </p:par>
                            </p:childTnLst>
                          </p:cTn>
                        </p:par>
                        <p:par>
                          <p:cTn id="14" fill="hold">
                            <p:stCondLst>
                              <p:cond delay="5877"/>
                            </p:stCondLst>
                            <p:childTnLst>
                              <p:par>
                                <p:cTn id="15" presetID="42" presetClass="entr" presetSubtype="0" fill="hold" nodeType="after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1000"/>
                                        <p:tgtEl>
                                          <p:spTgt spid="15">
                                            <p:txEl>
                                              <p:pRg st="1" end="1"/>
                                            </p:txEl>
                                          </p:spTgt>
                                        </p:tgtEl>
                                      </p:cBhvr>
                                    </p:animEffect>
                                    <p:anim calcmode="lin" valueType="num">
                                      <p:cBhvr>
                                        <p:cTn id="1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14994" fill="hold"/>
                                        <p:tgtEl>
                                          <p:spTgt spid="12"/>
                                        </p:tgtEl>
                                      </p:cBhvr>
                                    </p:cmd>
                                  </p:childTnLst>
                                </p:cTn>
                              </p:par>
                            </p:childTnLst>
                          </p:cTn>
                        </p:par>
                        <p:par>
                          <p:cTn id="22" fill="hold">
                            <p:stCondLst>
                              <p:cond delay="20871"/>
                            </p:stCondLst>
                            <p:childTnLst>
                              <p:par>
                                <p:cTn id="23" presetID="42" presetClass="entr" presetSubtype="0" fill="hold" nodeType="after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Effect transition="in" filter="fade">
                                      <p:cBhvr>
                                        <p:cTn id="25" dur="1000"/>
                                        <p:tgtEl>
                                          <p:spTgt spid="15">
                                            <p:txEl>
                                              <p:pRg st="2" end="2"/>
                                            </p:txEl>
                                          </p:spTgt>
                                        </p:tgtEl>
                                      </p:cBhvr>
                                    </p:animEffect>
                                    <p:anim calcmode="lin" valueType="num">
                                      <p:cBhvr>
                                        <p:cTn id="26"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9012" fill="hold"/>
                                        <p:tgtEl>
                                          <p:spTgt spid="13"/>
                                        </p:tgtEl>
                                      </p:cBhvr>
                                    </p:cmd>
                                  </p:childTnLst>
                                </p:cTn>
                              </p:par>
                            </p:childTnLst>
                          </p:cTn>
                        </p:par>
                        <p:par>
                          <p:cTn id="30" fill="hold">
                            <p:stCondLst>
                              <p:cond delay="29883"/>
                            </p:stCondLst>
                            <p:childTnLst>
                              <p:par>
                                <p:cTn id="31" presetID="42" presetClass="entr" presetSubtype="0" fill="hold" nodeType="after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fade">
                                      <p:cBhvr>
                                        <p:cTn id="33" dur="1000"/>
                                        <p:tgtEl>
                                          <p:spTgt spid="15">
                                            <p:txEl>
                                              <p:pRg st="3" end="3"/>
                                            </p:txEl>
                                          </p:spTgt>
                                        </p:tgtEl>
                                      </p:cBhvr>
                                    </p:animEffect>
                                    <p:anim calcmode="lin" valueType="num">
                                      <p:cBhvr>
                                        <p:cTn id="34"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5">
                                            <p:txEl>
                                              <p:pRg st="3" end="3"/>
                                            </p:txEl>
                                          </p:spTgt>
                                        </p:tgtEl>
                                        <p:attrNameLst>
                                          <p:attrName>ppt_y</p:attrName>
                                        </p:attrNameLst>
                                      </p:cBhvr>
                                      <p:tavLst>
                                        <p:tav tm="0">
                                          <p:val>
                                            <p:strVal val="#ppt_y+.1"/>
                                          </p:val>
                                        </p:tav>
                                        <p:tav tm="100000">
                                          <p:val>
                                            <p:strVal val="#ppt_y"/>
                                          </p:val>
                                        </p:tav>
                                      </p:tavLst>
                                    </p:anim>
                                  </p:childTnLst>
                                </p:cTn>
                              </p:par>
                              <p:par>
                                <p:cTn id="36" presetID="1" presetClass="mediacall" presetSubtype="0" fill="hold" nodeType="withEffect">
                                  <p:stCondLst>
                                    <p:cond delay="0"/>
                                  </p:stCondLst>
                                  <p:childTnLst>
                                    <p:cmd type="call" cmd="playFrom(0.0)">
                                      <p:cBhvr>
                                        <p:cTn id="37" dur="13087" fill="hold"/>
                                        <p:tgtEl>
                                          <p:spTgt spid="14"/>
                                        </p:tgtEl>
                                      </p:cBhvr>
                                    </p:cmd>
                                  </p:childTnLst>
                                </p:cTn>
                              </p:par>
                            </p:childTnLst>
                          </p:cTn>
                        </p:par>
                        <p:par>
                          <p:cTn id="38" fill="hold">
                            <p:stCondLst>
                              <p:cond delay="42970"/>
                            </p:stCondLst>
                            <p:childTnLst>
                              <p:par>
                                <p:cTn id="39" presetID="42" presetClass="entr" presetSubtype="0" fill="hold" nodeType="afterEffect">
                                  <p:stCondLst>
                                    <p:cond delay="0"/>
                                  </p:stCondLst>
                                  <p:childTnLst>
                                    <p:set>
                                      <p:cBhvr>
                                        <p:cTn id="40" dur="1" fill="hold">
                                          <p:stCondLst>
                                            <p:cond delay="0"/>
                                          </p:stCondLst>
                                        </p:cTn>
                                        <p:tgtEl>
                                          <p:spTgt spid="15">
                                            <p:txEl>
                                              <p:pRg st="4" end="4"/>
                                            </p:txEl>
                                          </p:spTgt>
                                        </p:tgtEl>
                                        <p:attrNameLst>
                                          <p:attrName>style.visibility</p:attrName>
                                        </p:attrNameLst>
                                      </p:cBhvr>
                                      <p:to>
                                        <p:strVal val="visible"/>
                                      </p:to>
                                    </p:set>
                                    <p:animEffect transition="in" filter="fade">
                                      <p:cBhvr>
                                        <p:cTn id="41" dur="1000"/>
                                        <p:tgtEl>
                                          <p:spTgt spid="15">
                                            <p:txEl>
                                              <p:pRg st="4" end="4"/>
                                            </p:txEl>
                                          </p:spTgt>
                                        </p:tgtEl>
                                      </p:cBhvr>
                                    </p:animEffect>
                                    <p:anim calcmode="lin" valueType="num">
                                      <p:cBhvr>
                                        <p:cTn id="4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44" presetID="1" presetClass="mediacall" presetSubtype="0" fill="hold" nodeType="withEffect">
                                  <p:stCondLst>
                                    <p:cond delay="0"/>
                                  </p:stCondLst>
                                  <p:childTnLst>
                                    <p:cmd type="call" cmd="playFrom(0.0)">
                                      <p:cBhvr>
                                        <p:cTn id="45" dur="14341" fill="hold"/>
                                        <p:tgtEl>
                                          <p:spTgt spid="18"/>
                                        </p:tgtEl>
                                      </p:cBhvr>
                                    </p:cmd>
                                  </p:childTnLst>
                                </p:cTn>
                              </p:par>
                            </p:childTnLst>
                          </p:cTn>
                        </p:par>
                        <p:par>
                          <p:cTn id="46" fill="hold">
                            <p:stCondLst>
                              <p:cond delay="57311"/>
                            </p:stCondLst>
                            <p:childTnLst>
                              <p:par>
                                <p:cTn id="47" presetID="42" presetClass="entr" presetSubtype="0" fill="hold" nodeType="afterEffect">
                                  <p:stCondLst>
                                    <p:cond delay="0"/>
                                  </p:stCondLst>
                                  <p:childTnLst>
                                    <p:set>
                                      <p:cBhvr>
                                        <p:cTn id="48" dur="1" fill="hold">
                                          <p:stCondLst>
                                            <p:cond delay="0"/>
                                          </p:stCondLst>
                                        </p:cTn>
                                        <p:tgtEl>
                                          <p:spTgt spid="15">
                                            <p:txEl>
                                              <p:pRg st="5" end="5"/>
                                            </p:txEl>
                                          </p:spTgt>
                                        </p:tgtEl>
                                        <p:attrNameLst>
                                          <p:attrName>style.visibility</p:attrName>
                                        </p:attrNameLst>
                                      </p:cBhvr>
                                      <p:to>
                                        <p:strVal val="visible"/>
                                      </p:to>
                                    </p:set>
                                    <p:animEffect transition="in" filter="fade">
                                      <p:cBhvr>
                                        <p:cTn id="49" dur="1000"/>
                                        <p:tgtEl>
                                          <p:spTgt spid="15">
                                            <p:txEl>
                                              <p:pRg st="5" end="5"/>
                                            </p:txEl>
                                          </p:spTgt>
                                        </p:tgtEl>
                                      </p:cBhvr>
                                    </p:animEffect>
                                    <p:anim calcmode="lin" valueType="num">
                                      <p:cBhvr>
                                        <p:cTn id="50"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5">
                                            <p:txEl>
                                              <p:pRg st="5" end="5"/>
                                            </p:txEl>
                                          </p:spTgt>
                                        </p:tgtEl>
                                        <p:attrNameLst>
                                          <p:attrName>ppt_y</p:attrName>
                                        </p:attrNameLst>
                                      </p:cBhvr>
                                      <p:tavLst>
                                        <p:tav tm="0">
                                          <p:val>
                                            <p:strVal val="#ppt_y+.1"/>
                                          </p:val>
                                        </p:tav>
                                        <p:tav tm="100000">
                                          <p:val>
                                            <p:strVal val="#ppt_y"/>
                                          </p:val>
                                        </p:tav>
                                      </p:tavLst>
                                    </p:anim>
                                  </p:childTnLst>
                                </p:cTn>
                              </p:par>
                              <p:par>
                                <p:cTn id="52" presetID="1" presetClass="mediacall" presetSubtype="0" fill="hold" nodeType="withEffect">
                                  <p:stCondLst>
                                    <p:cond delay="0"/>
                                  </p:stCondLst>
                                  <p:childTnLst>
                                    <p:cmd type="call" cmd="playFrom(0.0)">
                                      <p:cBhvr>
                                        <p:cTn id="53" dur="15124" fill="hold"/>
                                        <p:tgtEl>
                                          <p:spTgt spid="19"/>
                                        </p:tgtEl>
                                      </p:cBhvr>
                                    </p:cmd>
                                  </p:childTnLst>
                                </p:cTn>
                              </p:par>
                            </p:childTnLst>
                          </p:cTn>
                        </p:par>
                        <p:par>
                          <p:cTn id="54" fill="hold">
                            <p:stCondLst>
                              <p:cond delay="72435"/>
                            </p:stCondLst>
                            <p:childTnLst>
                              <p:par>
                                <p:cTn id="55" presetID="42" presetClass="entr" presetSubtype="0" fill="hold" nodeType="afterEffect">
                                  <p:stCondLst>
                                    <p:cond delay="0"/>
                                  </p:stCondLst>
                                  <p:childTnLst>
                                    <p:set>
                                      <p:cBhvr>
                                        <p:cTn id="56" dur="1" fill="hold">
                                          <p:stCondLst>
                                            <p:cond delay="0"/>
                                          </p:stCondLst>
                                        </p:cTn>
                                        <p:tgtEl>
                                          <p:spTgt spid="15">
                                            <p:txEl>
                                              <p:pRg st="6" end="6"/>
                                            </p:txEl>
                                          </p:spTgt>
                                        </p:tgtEl>
                                        <p:attrNameLst>
                                          <p:attrName>style.visibility</p:attrName>
                                        </p:attrNameLst>
                                      </p:cBhvr>
                                      <p:to>
                                        <p:strVal val="visible"/>
                                      </p:to>
                                    </p:set>
                                    <p:animEffect transition="in" filter="fade">
                                      <p:cBhvr>
                                        <p:cTn id="57" dur="1000"/>
                                        <p:tgtEl>
                                          <p:spTgt spid="15">
                                            <p:txEl>
                                              <p:pRg st="6" end="6"/>
                                            </p:txEl>
                                          </p:spTgt>
                                        </p:tgtEl>
                                      </p:cBhvr>
                                    </p:animEffect>
                                    <p:anim calcmode="lin" valueType="num">
                                      <p:cBhvr>
                                        <p:cTn id="58" dur="1000" fill="hold"/>
                                        <p:tgtEl>
                                          <p:spTgt spid="15">
                                            <p:txEl>
                                              <p:pRg st="6" end="6"/>
                                            </p:txEl>
                                          </p:spTgt>
                                        </p:tgtEl>
                                        <p:attrNameLst>
                                          <p:attrName>ppt_x</p:attrName>
                                        </p:attrNameLst>
                                      </p:cBhvr>
                                      <p:tavLst>
                                        <p:tav tm="0">
                                          <p:val>
                                            <p:strVal val="#ppt_x"/>
                                          </p:val>
                                        </p:tav>
                                        <p:tav tm="100000">
                                          <p:val>
                                            <p:strVal val="#ppt_x"/>
                                          </p:val>
                                        </p:tav>
                                      </p:tavLst>
                                    </p:anim>
                                    <p:anim calcmode="lin" valueType="num">
                                      <p:cBhvr>
                                        <p:cTn id="59" dur="1000" fill="hold"/>
                                        <p:tgtEl>
                                          <p:spTgt spid="1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34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4" fill="hold" display="0">
                  <p:stCondLst>
                    <p:cond delay="indefinite"/>
                  </p:stCondLst>
                  <p:endCondLst>
                    <p:cond evt="onStopAudio" delay="0">
                      <p:tgtEl>
                        <p:sldTgt/>
                      </p:tgtEl>
                    </p:cond>
                  </p:endCondLst>
                </p:cTn>
                <p:tgtEl>
                  <p:spTgt spid="5"/>
                </p:tgtEl>
              </p:cMediaNode>
            </p:video>
            <p:video>
              <p:cMediaNode vol="80000">
                <p:cTn id="65" fill="hold" display="0">
                  <p:stCondLst>
                    <p:cond delay="indefinite"/>
                  </p:stCondLst>
                  <p:endCondLst>
                    <p:cond evt="onStopAudio" delay="0">
                      <p:tgtEl>
                        <p:sldTgt/>
                      </p:tgtEl>
                    </p:cond>
                  </p:endCondLst>
                </p:cTn>
                <p:tgtEl>
                  <p:spTgt spid="12"/>
                </p:tgtEl>
              </p:cMediaNode>
            </p:video>
            <p:video>
              <p:cMediaNode vol="80000">
                <p:cTn id="66" fill="hold" display="0">
                  <p:stCondLst>
                    <p:cond delay="indefinite"/>
                  </p:stCondLst>
                  <p:endCondLst>
                    <p:cond evt="onStopAudio" delay="0">
                      <p:tgtEl>
                        <p:sldTgt/>
                      </p:tgtEl>
                    </p:cond>
                  </p:endCondLst>
                </p:cTn>
                <p:tgtEl>
                  <p:spTgt spid="13"/>
                </p:tgtEl>
              </p:cMediaNode>
            </p:video>
            <p:video>
              <p:cMediaNode vol="80000">
                <p:cTn id="67" fill="hold" display="0">
                  <p:stCondLst>
                    <p:cond delay="indefinite"/>
                  </p:stCondLst>
                  <p:endCondLst>
                    <p:cond evt="onStopAudio" delay="0">
                      <p:tgtEl>
                        <p:sldTgt/>
                      </p:tgtEl>
                    </p:cond>
                  </p:endCondLst>
                </p:cTn>
                <p:tgtEl>
                  <p:spTgt spid="14"/>
                </p:tgtEl>
              </p:cMediaNode>
            </p:video>
            <p:video>
              <p:cMediaNode vol="80000">
                <p:cTn id="68" fill="hold" display="0">
                  <p:stCondLst>
                    <p:cond delay="indefinite"/>
                  </p:stCondLst>
                  <p:endCondLst>
                    <p:cond evt="onStopAudio" delay="0">
                      <p:tgtEl>
                        <p:sldTgt/>
                      </p:tgtEl>
                    </p:cond>
                  </p:endCondLst>
                </p:cTn>
                <p:tgtEl>
                  <p:spTgt spid="18"/>
                </p:tgtEl>
              </p:cMediaNode>
            </p:video>
            <p:video>
              <p:cMediaNode vol="80000">
                <p:cTn id="69" fill="hold" display="0">
                  <p:stCondLst>
                    <p:cond delay="indefinite"/>
                  </p:stCondLst>
                  <p:endCondLst>
                    <p:cond evt="onStopAudio" delay="0">
                      <p:tgtEl>
                        <p:sldTgt/>
                      </p:tgtEl>
                    </p:cond>
                  </p:endCondLst>
                </p:cTn>
                <p:tgtEl>
                  <p:spTgt spid="19"/>
                </p:tgtEl>
              </p:cMediaNode>
            </p:video>
            <p:video>
              <p:cMediaNode vol="80000">
                <p:cTn id="70" fill="hold" display="0">
                  <p:stCondLst>
                    <p:cond delay="indefinite"/>
                  </p:stCondLst>
                  <p:endCondLst>
                    <p:cond evt="onStopAudio" delay="0">
                      <p:tgtEl>
                        <p:sldTgt/>
                      </p:tgtEl>
                    </p:cond>
                  </p:endCondLst>
                </p:cTn>
                <p:tgtEl>
                  <p:spTgt spid="2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xmlns="" id="{05E4E5AE-7A1A-6C83-C176-8C029D01DE1E}"/>
              </a:ext>
            </a:extLst>
          </p:cNvPr>
          <p:cNvSpPr txBox="1"/>
          <p:nvPr/>
        </p:nvSpPr>
        <p:spPr>
          <a:xfrm>
            <a:off x="113562" y="965758"/>
            <a:ext cx="5890212" cy="7144263"/>
          </a:xfrm>
          <a:prstGeom prst="rect">
            <a:avLst/>
          </a:prstGeom>
          <a:noFill/>
        </p:spPr>
        <p:txBody>
          <a:bodyPr wrap="square">
            <a:spAutoFit/>
          </a:bodyPr>
          <a:lstStyle/>
          <a:p>
            <a:pPr algn="just" rtl="1">
              <a:lnSpc>
                <a:spcPct val="150000"/>
              </a:lnSpc>
            </a:pP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يتوفر الابتكار على العديد من المزايا، مما يجعله عنصر مهم داخل المؤسسة، حيث تتجلى أهميته فيما يلي: </a:t>
            </a:r>
          </a:p>
          <a:p>
            <a:pPr marL="342900" indent="-342900" algn="just" rtl="1">
              <a:lnSpc>
                <a:spcPct val="150000"/>
              </a:lnSpc>
              <a:buFont typeface="Webdings" panose="05030102010509060703" pitchFamily="18" charset="2"/>
              <a:buChar char=""/>
            </a:pP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إيجاد منتجات جديدة وتطويرها باستمرار وهذا عبر التحسين المستمر للمنتجات. </a:t>
            </a:r>
          </a:p>
          <a:p>
            <a:pPr marL="342900" indent="-342900" algn="just" rtl="1">
              <a:lnSpc>
                <a:spcPct val="150000"/>
              </a:lnSpc>
              <a:buFont typeface="Webdings" panose="05030102010509060703" pitchFamily="18" charset="2"/>
              <a:buChar char=""/>
            </a:pP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خفض النفقات وتحسين جودة المنتجات والخدمات المقدمة. </a:t>
            </a:r>
          </a:p>
          <a:p>
            <a:pPr marL="342900" indent="-342900" algn="just" rtl="1">
              <a:lnSpc>
                <a:spcPct val="150000"/>
              </a:lnSpc>
              <a:buFont typeface="Webdings" panose="05030102010509060703" pitchFamily="18" charset="2"/>
              <a:buChar char=""/>
            </a:pP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إيجاد أسواق جديدة فكلما توصلت المؤسسة لمنتج جديد كلما زادها القدرة على اقتحام سوق جديد. </a:t>
            </a:r>
          </a:p>
          <a:p>
            <a:pPr marL="342900" indent="-342900" algn="just" rtl="1">
              <a:lnSpc>
                <a:spcPct val="150000"/>
              </a:lnSpc>
              <a:buFont typeface="Webdings" panose="05030102010509060703" pitchFamily="18" charset="2"/>
              <a:buChar char=""/>
            </a:pP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إنشاء فرص عمل جديدة، فكلما كان هناك جديد بالمؤسسة كلما تطلب توظيف مهارات جديدة. </a:t>
            </a:r>
          </a:p>
          <a:p>
            <a:pPr marL="342900" indent="-342900" algn="just" rtl="1">
              <a:lnSpc>
                <a:spcPct val="150000"/>
              </a:lnSpc>
              <a:buFont typeface="Webdings" panose="05030102010509060703" pitchFamily="18" charset="2"/>
              <a:buChar char=""/>
            </a:pPr>
            <a:r>
              <a:rPr lang="ar-DZ" sz="2350" dirty="0">
                <a:solidFill>
                  <a:srgbClr val="002060"/>
                </a:solidFill>
                <a:latin typeface="Aljazeera" panose="02000000000000000000" pitchFamily="2" charset="-78"/>
                <a:ea typeface="Calibri" panose="020F0502020204030204" pitchFamily="34" charset="0"/>
                <a:cs typeface="Aljazeera" panose="02000000000000000000" pitchFamily="2" charset="-78"/>
              </a:rPr>
              <a:t>تحسين أداء المؤسسة تصب جميع العناصر السابقة في الرفع من أداء المؤسسة ومنحها قدرة على المنافسة والاستمرار. </a:t>
            </a:r>
          </a:p>
        </p:txBody>
      </p:sp>
      <p:sp>
        <p:nvSpPr>
          <p:cNvPr id="4" name="Rectangle 3">
            <a:extLst>
              <a:ext uri="{FF2B5EF4-FFF2-40B4-BE49-F238E27FC236}">
                <a16:creationId xmlns:a16="http://schemas.microsoft.com/office/drawing/2014/main" xmlns="" id="{6230382A-0EF5-3A04-D51D-1C90DD615ABA}"/>
              </a:ext>
            </a:extLst>
          </p:cNvPr>
          <p:cNvSpPr/>
          <p:nvPr/>
        </p:nvSpPr>
        <p:spPr>
          <a:xfrm flipH="1">
            <a:off x="6438899" y="2692000"/>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FE088E16-7D60-85EA-8A7E-383E15692E47}"/>
              </a:ext>
            </a:extLst>
          </p:cNvPr>
          <p:cNvSpPr/>
          <p:nvPr/>
        </p:nvSpPr>
        <p:spPr>
          <a:xfrm flipH="1">
            <a:off x="6438901" y="1884427"/>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18A953A3-7B7A-8F8A-A84F-3F22FEB1D40B}"/>
              </a:ext>
            </a:extLst>
          </p:cNvPr>
          <p:cNvSpPr/>
          <p:nvPr/>
        </p:nvSpPr>
        <p:spPr>
          <a:xfrm flipH="1">
            <a:off x="6438898" y="3499573"/>
            <a:ext cx="2705103"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xmlns="" id="{FCEA43B0-7E14-B7F0-E58C-2A57A9B6BA8D}"/>
              </a:ext>
            </a:extLst>
          </p:cNvPr>
          <p:cNvSpPr txBox="1"/>
          <p:nvPr/>
        </p:nvSpPr>
        <p:spPr>
          <a:xfrm>
            <a:off x="6085332" y="3514141"/>
            <a:ext cx="3058668"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أهمية الابتكار</a:t>
            </a:r>
            <a:endParaRPr lang="fr-FR" sz="2750" dirty="0">
              <a:solidFill>
                <a:srgbClr val="C00000"/>
              </a:solidFill>
              <a:latin typeface="AlGhadTV" panose="01000500000000020004" pitchFamily="2" charset="-78"/>
              <a:cs typeface="AlGhadTV" panose="01000500000000020004" pitchFamily="2" charset="-78"/>
            </a:endParaRPr>
          </a:p>
        </p:txBody>
      </p:sp>
      <p:sp>
        <p:nvSpPr>
          <p:cNvPr id="3" name="ZoneTexte 2">
            <a:extLst>
              <a:ext uri="{FF2B5EF4-FFF2-40B4-BE49-F238E27FC236}">
                <a16:creationId xmlns:a16="http://schemas.microsoft.com/office/drawing/2014/main" xmlns="" id="{4C9D591F-F386-BC36-8613-A3ED0DC4D7DA}"/>
              </a:ext>
            </a:extLst>
          </p:cNvPr>
          <p:cNvSpPr txBox="1"/>
          <p:nvPr/>
        </p:nvSpPr>
        <p:spPr>
          <a:xfrm>
            <a:off x="6438898" y="1967385"/>
            <a:ext cx="2635319"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مراحل العملية الابتكارية</a:t>
            </a:r>
            <a:endParaRPr lang="fr-FR" sz="2000" dirty="0">
              <a:solidFill>
                <a:srgbClr val="002060"/>
              </a:solidFill>
              <a:latin typeface="AlGhadTV" panose="01000500000000020004" pitchFamily="2" charset="-78"/>
              <a:cs typeface="AlGhadTV" panose="01000500000000020004" pitchFamily="2" charset="-78"/>
            </a:endParaRPr>
          </a:p>
        </p:txBody>
      </p:sp>
      <p:sp>
        <p:nvSpPr>
          <p:cNvPr id="7" name="ZoneTexte 6">
            <a:extLst>
              <a:ext uri="{FF2B5EF4-FFF2-40B4-BE49-F238E27FC236}">
                <a16:creationId xmlns:a16="http://schemas.microsoft.com/office/drawing/2014/main" xmlns="" id="{AB46DE81-3DBD-BFE1-16FE-1C902306087B}"/>
              </a:ext>
            </a:extLst>
          </p:cNvPr>
          <p:cNvSpPr txBox="1"/>
          <p:nvPr/>
        </p:nvSpPr>
        <p:spPr>
          <a:xfrm>
            <a:off x="6493363" y="2767374"/>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الابتكار</a:t>
            </a:r>
            <a:endParaRPr lang="fr-FR" sz="2000" dirty="0">
              <a:solidFill>
                <a:srgbClr val="002060"/>
              </a:solidFill>
              <a:latin typeface="AlGhadTV" panose="01000500000000020004" pitchFamily="2" charset="-78"/>
              <a:cs typeface="AlGhadTV" panose="01000500000000020004" pitchFamily="2" charset="-78"/>
            </a:endParaRPr>
          </a:p>
        </p:txBody>
      </p:sp>
      <p:pic>
        <p:nvPicPr>
          <p:cNvPr id="8" name="Image 7">
            <a:extLst>
              <a:ext uri="{FF2B5EF4-FFF2-40B4-BE49-F238E27FC236}">
                <a16:creationId xmlns:a16="http://schemas.microsoft.com/office/drawing/2014/main" xmlns="" id="{E9A59A42-5E37-470C-9031-FE9659522DC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772150" y="-13108043"/>
            <a:ext cx="5772149" cy="11547186"/>
          </a:xfrm>
          <a:prstGeom prst="rect">
            <a:avLst/>
          </a:prstGeom>
          <a:effectLst>
            <a:outerShdw blurRad="50800" dist="38100" dir="16200000" sx="101000" sy="101000" rotWithShape="0">
              <a:prstClr val="black">
                <a:alpha val="40000"/>
              </a:prstClr>
            </a:outerShdw>
          </a:effectLst>
        </p:spPr>
      </p:pic>
      <p:sp>
        <p:nvSpPr>
          <p:cNvPr id="9" name="ZoneTexte 8">
            <a:extLst>
              <a:ext uri="{FF2B5EF4-FFF2-40B4-BE49-F238E27FC236}">
                <a16:creationId xmlns:a16="http://schemas.microsoft.com/office/drawing/2014/main" xmlns="" id="{C68084E0-119A-BC3A-D40A-B1FA33AFE124}"/>
              </a:ext>
            </a:extLst>
          </p:cNvPr>
          <p:cNvSpPr txBox="1"/>
          <p:nvPr/>
        </p:nvSpPr>
        <p:spPr>
          <a:xfrm>
            <a:off x="8343900" y="-6091629"/>
            <a:ext cx="12991089" cy="3046988"/>
          </a:xfrm>
          <a:prstGeom prst="rect">
            <a:avLst/>
          </a:prstGeom>
          <a:noFill/>
        </p:spPr>
        <p:txBody>
          <a:bodyPr wrap="square">
            <a:spAutoFit/>
          </a:bodyPr>
          <a:lstStyle/>
          <a:p>
            <a:pPr algn="r" rtl="1"/>
            <a:r>
              <a:rPr lang="fr-FR"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3</a:t>
            </a:r>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أهمية الإبداع والابتكار في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endParaRPr>
          </a:p>
        </p:txBody>
      </p:sp>
      <p:grpSp>
        <p:nvGrpSpPr>
          <p:cNvPr id="12" name="Groupe 11">
            <a:extLst>
              <a:ext uri="{FF2B5EF4-FFF2-40B4-BE49-F238E27FC236}">
                <a16:creationId xmlns:a16="http://schemas.microsoft.com/office/drawing/2014/main" xmlns="" id="{D6CC564F-36CC-4B11-253E-A28C75406712}"/>
              </a:ext>
            </a:extLst>
          </p:cNvPr>
          <p:cNvGrpSpPr/>
          <p:nvPr/>
        </p:nvGrpSpPr>
        <p:grpSpPr>
          <a:xfrm>
            <a:off x="6493362" y="1076854"/>
            <a:ext cx="2650639" cy="550861"/>
            <a:chOff x="8657816" y="1076853"/>
            <a:chExt cx="3534185" cy="550861"/>
          </a:xfrm>
        </p:grpSpPr>
        <p:sp>
          <p:nvSpPr>
            <p:cNvPr id="13" name="Rectangle 12">
              <a:extLst>
                <a:ext uri="{FF2B5EF4-FFF2-40B4-BE49-F238E27FC236}">
                  <a16:creationId xmlns:a16="http://schemas.microsoft.com/office/drawing/2014/main" xmlns="" id="{2E99BA78-2B63-926D-411E-91DCD35CB45B}"/>
                </a:ext>
              </a:extLst>
            </p:cNvPr>
            <p:cNvSpPr/>
            <p:nvPr/>
          </p:nvSpPr>
          <p:spPr>
            <a:xfrm flipH="1">
              <a:off x="8657818" y="1076853"/>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ZoneTexte 17">
              <a:extLst>
                <a:ext uri="{FF2B5EF4-FFF2-40B4-BE49-F238E27FC236}">
                  <a16:creationId xmlns:a16="http://schemas.microsoft.com/office/drawing/2014/main" xmlns="" id="{00A36918-12FB-6D02-73CA-C34453C8C5D3}"/>
                </a:ext>
              </a:extLst>
            </p:cNvPr>
            <p:cNvSpPr txBox="1"/>
            <p:nvPr/>
          </p:nvSpPr>
          <p:spPr>
            <a:xfrm>
              <a:off x="8657816" y="1152228"/>
              <a:ext cx="3534184"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مفهوم الابتكار</a:t>
              </a:r>
              <a:endParaRPr lang="fr-FR" sz="2000" dirty="0">
                <a:solidFill>
                  <a:srgbClr val="002060"/>
                </a:solidFill>
                <a:latin typeface="AlGhadTV" panose="01000500000000020004" pitchFamily="2" charset="-78"/>
                <a:cs typeface="AlGhadTV" panose="01000500000000020004" pitchFamily="2" charset="-78"/>
              </a:endParaRPr>
            </a:p>
          </p:txBody>
        </p:sp>
      </p:grpSp>
      <p:pic>
        <p:nvPicPr>
          <p:cNvPr id="5" name="ElevenLabs_2024-07-10T16_37_08_Sarah_pre_s50_sb75_se0_b_m2">
            <a:hlinkClick r:id="" action="ppaction://media"/>
            <a:extLst>
              <a:ext uri="{FF2B5EF4-FFF2-40B4-BE49-F238E27FC236}">
                <a16:creationId xmlns:a16="http://schemas.microsoft.com/office/drawing/2014/main" xmlns="" id="{2B131ACA-A3DD-B733-45E6-D078D2CA11B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389238" y="-727731"/>
            <a:ext cx="365522" cy="487363"/>
          </a:xfrm>
          <a:prstGeom prst="rect">
            <a:avLst/>
          </a:prstGeom>
        </p:spPr>
      </p:pic>
      <p:pic>
        <p:nvPicPr>
          <p:cNvPr id="10" name="ElevenLabs_2024-07-10T16_37_27_Sarah_pre_s50_sb75_se0_b_m2">
            <a:hlinkClick r:id="" action="ppaction://media"/>
            <a:extLst>
              <a:ext uri="{FF2B5EF4-FFF2-40B4-BE49-F238E27FC236}">
                <a16:creationId xmlns:a16="http://schemas.microsoft.com/office/drawing/2014/main" xmlns="" id="{620D4F68-A874-8349-1559-33134DB97302}"/>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82761" y="-607547"/>
            <a:ext cx="365522" cy="487363"/>
          </a:xfrm>
          <a:prstGeom prst="rect">
            <a:avLst/>
          </a:prstGeom>
        </p:spPr>
      </p:pic>
      <p:pic>
        <p:nvPicPr>
          <p:cNvPr id="14" name="ElevenLabs_2024-07-10T16_37_38_Sarah_pre_s50_sb75_se0_b_m2">
            <a:hlinkClick r:id="" action="ppaction://media"/>
            <a:extLst>
              <a:ext uri="{FF2B5EF4-FFF2-40B4-BE49-F238E27FC236}">
                <a16:creationId xmlns:a16="http://schemas.microsoft.com/office/drawing/2014/main" xmlns="" id="{C28A2308-8329-237E-E017-B0ECBBF23016}"/>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2011561" y="-2346241"/>
            <a:ext cx="365522" cy="487363"/>
          </a:xfrm>
          <a:prstGeom prst="rect">
            <a:avLst/>
          </a:prstGeom>
        </p:spPr>
      </p:pic>
      <p:pic>
        <p:nvPicPr>
          <p:cNvPr id="19" name="ElevenLabs_2024-07-10T16_37_47_Sarah_pre_s50_sb75_se0_b_m2">
            <a:hlinkClick r:id="" action="ppaction://media"/>
            <a:extLst>
              <a:ext uri="{FF2B5EF4-FFF2-40B4-BE49-F238E27FC236}">
                <a16:creationId xmlns:a16="http://schemas.microsoft.com/office/drawing/2014/main" xmlns="" id="{4FD99058-DDA7-1AE9-E49D-83BF75D37B18}"/>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4754167" y="-4026972"/>
            <a:ext cx="365522" cy="487363"/>
          </a:xfrm>
          <a:prstGeom prst="rect">
            <a:avLst/>
          </a:prstGeom>
        </p:spPr>
      </p:pic>
      <p:pic>
        <p:nvPicPr>
          <p:cNvPr id="20" name="ElevenLabs_2024-07-10T16_39_38_Sarah_pre_s50_sb75_se0_b_m2">
            <a:hlinkClick r:id="" action="ppaction://media"/>
            <a:extLst>
              <a:ext uri="{FF2B5EF4-FFF2-40B4-BE49-F238E27FC236}">
                <a16:creationId xmlns:a16="http://schemas.microsoft.com/office/drawing/2014/main" xmlns="" id="{282E9F0F-8D37-DBCF-8DF6-7FED1A3A220C}"/>
              </a:ext>
            </a:extLst>
          </p:cNvPr>
          <p:cNvPicPr>
            <a:picLocks noChangeAspect="1"/>
          </p:cNvPicPr>
          <p:nvPr>
            <a:videoFile r:link="rId1"/>
            <p:extLst>
              <p:ext uri="{DAA4B4D4-6D71-4841-9C94-3DE7FCFB9230}">
                <p14:media xmlns:p14="http://schemas.microsoft.com/office/powerpoint/2010/main" xmlns="" r:embed="rId9"/>
              </p:ext>
            </p:extLst>
          </p:nvPr>
        </p:nvPicPr>
        <p:blipFill>
          <a:blip r:embed="rId5" cstate="print"/>
          <a:stretch>
            <a:fillRect/>
          </a:stretch>
        </p:blipFill>
        <p:spPr>
          <a:xfrm>
            <a:off x="6475183" y="-2043151"/>
            <a:ext cx="365522" cy="487363"/>
          </a:xfrm>
          <a:prstGeom prst="rect">
            <a:avLst/>
          </a:prstGeom>
        </p:spPr>
      </p:pic>
      <p:pic>
        <p:nvPicPr>
          <p:cNvPr id="21" name="ElevenLabs_2024-07-10T16_39_50_Sarah_pre_s50_sb75_se0_b_m2">
            <a:hlinkClick r:id="" action="ppaction://media"/>
            <a:extLst>
              <a:ext uri="{FF2B5EF4-FFF2-40B4-BE49-F238E27FC236}">
                <a16:creationId xmlns:a16="http://schemas.microsoft.com/office/drawing/2014/main" xmlns="" id="{42160DD1-9E19-18E2-32C9-24F63CB2AB6F}"/>
              </a:ext>
            </a:extLst>
          </p:cNvPr>
          <p:cNvPicPr>
            <a:picLocks noChangeAspect="1"/>
          </p:cNvPicPr>
          <p:nvPr>
            <a:videoFile r:link="rId1"/>
            <p:extLst>
              <p:ext uri="{DAA4B4D4-6D71-4841-9C94-3DE7FCFB9230}">
                <p14:media xmlns:p14="http://schemas.microsoft.com/office/powerpoint/2010/main" xmlns="" r:embed="rId11"/>
              </p:ext>
            </p:extLst>
          </p:nvPr>
        </p:nvPicPr>
        <p:blipFill>
          <a:blip r:embed="rId5" cstate="print"/>
          <a:stretch>
            <a:fillRect/>
          </a:stretch>
        </p:blipFill>
        <p:spPr>
          <a:xfrm>
            <a:off x="4205883" y="-2660589"/>
            <a:ext cx="365522" cy="487363"/>
          </a:xfrm>
          <a:prstGeom prst="rect">
            <a:avLst/>
          </a:prstGeom>
        </p:spPr>
      </p:pic>
    </p:spTree>
    <p:extLst>
      <p:ext uri="{BB962C8B-B14F-4D97-AF65-F5344CB8AC3E}">
        <p14:creationId xmlns:p14="http://schemas.microsoft.com/office/powerpoint/2010/main" xmlns="" val="40453330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1800"/>
                                  </p:stCondLst>
                                  <p:iterate type="lt">
                                    <p:tmPct val="10000"/>
                                  </p:iterate>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25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5">
                                            <p:txEl>
                                              <p:pRg st="0" end="0"/>
                                            </p:txEl>
                                          </p:spTgt>
                                        </p:tgtEl>
                                      </p:cBhvr>
                                    </p:animEffect>
                                  </p:childTnLst>
                                </p:cTn>
                              </p:par>
                              <p:par>
                                <p:cTn id="12" presetID="1" presetClass="mediacall" presetSubtype="0" fill="hold" nodeType="withEffect">
                                  <p:stCondLst>
                                    <p:cond delay="0"/>
                                  </p:stCondLst>
                                  <p:childTnLst>
                                    <p:cmd type="call" cmd="playFrom(0.0)">
                                      <p:cBhvr>
                                        <p:cTn id="13" dur="10579" fill="hold"/>
                                        <p:tgtEl>
                                          <p:spTgt spid="5"/>
                                        </p:tgtEl>
                                      </p:cBhvr>
                                    </p:cmd>
                                  </p:childTnLst>
                                </p:cTn>
                              </p:par>
                            </p:childTnLst>
                          </p:cTn>
                        </p:par>
                        <p:par>
                          <p:cTn id="14" fill="hold">
                            <p:stCondLst>
                              <p:cond delay="10579"/>
                            </p:stCondLst>
                            <p:childTnLst>
                              <p:par>
                                <p:cTn id="15" presetID="42" presetClass="entr" presetSubtype="0" fill="hold" nodeType="after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1000"/>
                                        <p:tgtEl>
                                          <p:spTgt spid="15">
                                            <p:txEl>
                                              <p:pRg st="1" end="1"/>
                                            </p:txEl>
                                          </p:spTgt>
                                        </p:tgtEl>
                                      </p:cBhvr>
                                    </p:animEffect>
                                    <p:anim calcmode="lin" valueType="num">
                                      <p:cBhvr>
                                        <p:cTn id="1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6034" fill="hold"/>
                                        <p:tgtEl>
                                          <p:spTgt spid="10"/>
                                        </p:tgtEl>
                                      </p:cBhvr>
                                    </p:cmd>
                                  </p:childTnLst>
                                </p:cTn>
                              </p:par>
                            </p:childTnLst>
                          </p:cTn>
                        </p:par>
                        <p:par>
                          <p:cTn id="22" fill="hold">
                            <p:stCondLst>
                              <p:cond delay="16613"/>
                            </p:stCondLst>
                            <p:childTnLst>
                              <p:par>
                                <p:cTn id="23" presetID="42" presetClass="entr" presetSubtype="0" fill="hold" nodeType="after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Effect transition="in" filter="fade">
                                      <p:cBhvr>
                                        <p:cTn id="25" dur="1000"/>
                                        <p:tgtEl>
                                          <p:spTgt spid="15">
                                            <p:txEl>
                                              <p:pRg st="2" end="2"/>
                                            </p:txEl>
                                          </p:spTgt>
                                        </p:tgtEl>
                                      </p:cBhvr>
                                    </p:animEffect>
                                    <p:anim calcmode="lin" valueType="num">
                                      <p:cBhvr>
                                        <p:cTn id="26"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4205" fill="hold"/>
                                        <p:tgtEl>
                                          <p:spTgt spid="14"/>
                                        </p:tgtEl>
                                      </p:cBhvr>
                                    </p:cmd>
                                  </p:childTnLst>
                                </p:cTn>
                              </p:par>
                            </p:childTnLst>
                          </p:cTn>
                        </p:par>
                        <p:par>
                          <p:cTn id="30" fill="hold">
                            <p:stCondLst>
                              <p:cond delay="20818"/>
                            </p:stCondLst>
                            <p:childTnLst>
                              <p:par>
                                <p:cTn id="31" presetID="42" presetClass="entr" presetSubtype="0" fill="hold" nodeType="after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fade">
                                      <p:cBhvr>
                                        <p:cTn id="33" dur="1000"/>
                                        <p:tgtEl>
                                          <p:spTgt spid="15">
                                            <p:txEl>
                                              <p:pRg st="3" end="3"/>
                                            </p:txEl>
                                          </p:spTgt>
                                        </p:tgtEl>
                                      </p:cBhvr>
                                    </p:animEffect>
                                    <p:anim calcmode="lin" valueType="num">
                                      <p:cBhvr>
                                        <p:cTn id="34"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5">
                                            <p:txEl>
                                              <p:pRg st="3" end="3"/>
                                            </p:txEl>
                                          </p:spTgt>
                                        </p:tgtEl>
                                        <p:attrNameLst>
                                          <p:attrName>ppt_y</p:attrName>
                                        </p:attrNameLst>
                                      </p:cBhvr>
                                      <p:tavLst>
                                        <p:tav tm="0">
                                          <p:val>
                                            <p:strVal val="#ppt_y+.1"/>
                                          </p:val>
                                        </p:tav>
                                        <p:tav tm="100000">
                                          <p:val>
                                            <p:strVal val="#ppt_y"/>
                                          </p:val>
                                        </p:tav>
                                      </p:tavLst>
                                    </p:anim>
                                  </p:childTnLst>
                                </p:cTn>
                              </p:par>
                              <p:par>
                                <p:cTn id="36" presetID="1" presetClass="mediacall" presetSubtype="0" fill="hold" nodeType="withEffect">
                                  <p:stCondLst>
                                    <p:cond delay="0"/>
                                  </p:stCondLst>
                                  <p:childTnLst>
                                    <p:cmd type="call" cmd="playFrom(0.0)">
                                      <p:cBhvr>
                                        <p:cTn id="37" dur="8254" fill="hold"/>
                                        <p:tgtEl>
                                          <p:spTgt spid="19"/>
                                        </p:tgtEl>
                                      </p:cBhvr>
                                    </p:cmd>
                                  </p:childTnLst>
                                </p:cTn>
                              </p:par>
                            </p:childTnLst>
                          </p:cTn>
                        </p:par>
                        <p:par>
                          <p:cTn id="38" fill="hold">
                            <p:stCondLst>
                              <p:cond delay="29072"/>
                            </p:stCondLst>
                            <p:childTnLst>
                              <p:par>
                                <p:cTn id="39" presetID="42" presetClass="entr" presetSubtype="0" fill="hold" nodeType="afterEffect">
                                  <p:stCondLst>
                                    <p:cond delay="0"/>
                                  </p:stCondLst>
                                  <p:childTnLst>
                                    <p:set>
                                      <p:cBhvr>
                                        <p:cTn id="40" dur="1" fill="hold">
                                          <p:stCondLst>
                                            <p:cond delay="0"/>
                                          </p:stCondLst>
                                        </p:cTn>
                                        <p:tgtEl>
                                          <p:spTgt spid="15">
                                            <p:txEl>
                                              <p:pRg st="4" end="4"/>
                                            </p:txEl>
                                          </p:spTgt>
                                        </p:tgtEl>
                                        <p:attrNameLst>
                                          <p:attrName>style.visibility</p:attrName>
                                        </p:attrNameLst>
                                      </p:cBhvr>
                                      <p:to>
                                        <p:strVal val="visible"/>
                                      </p:to>
                                    </p:set>
                                    <p:animEffect transition="in" filter="fade">
                                      <p:cBhvr>
                                        <p:cTn id="41" dur="1000"/>
                                        <p:tgtEl>
                                          <p:spTgt spid="15">
                                            <p:txEl>
                                              <p:pRg st="4" end="4"/>
                                            </p:txEl>
                                          </p:spTgt>
                                        </p:tgtEl>
                                      </p:cBhvr>
                                    </p:animEffect>
                                    <p:anim calcmode="lin" valueType="num">
                                      <p:cBhvr>
                                        <p:cTn id="4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44" presetID="1" presetClass="mediacall" presetSubtype="0" fill="hold" nodeType="withEffect">
                                  <p:stCondLst>
                                    <p:cond delay="0"/>
                                  </p:stCondLst>
                                  <p:childTnLst>
                                    <p:cmd type="call" cmd="playFrom(0.0)">
                                      <p:cBhvr>
                                        <p:cTn id="45" dur="7131" fill="hold"/>
                                        <p:tgtEl>
                                          <p:spTgt spid="20"/>
                                        </p:tgtEl>
                                      </p:cBhvr>
                                    </p:cmd>
                                  </p:childTnLst>
                                </p:cTn>
                              </p:par>
                            </p:childTnLst>
                          </p:cTn>
                        </p:par>
                        <p:par>
                          <p:cTn id="46" fill="hold">
                            <p:stCondLst>
                              <p:cond delay="36203"/>
                            </p:stCondLst>
                            <p:childTnLst>
                              <p:par>
                                <p:cTn id="47" presetID="42" presetClass="entr" presetSubtype="0" fill="hold" nodeType="afterEffect">
                                  <p:stCondLst>
                                    <p:cond delay="0"/>
                                  </p:stCondLst>
                                  <p:childTnLst>
                                    <p:set>
                                      <p:cBhvr>
                                        <p:cTn id="48" dur="1" fill="hold">
                                          <p:stCondLst>
                                            <p:cond delay="0"/>
                                          </p:stCondLst>
                                        </p:cTn>
                                        <p:tgtEl>
                                          <p:spTgt spid="15">
                                            <p:txEl>
                                              <p:pRg st="5" end="5"/>
                                            </p:txEl>
                                          </p:spTgt>
                                        </p:tgtEl>
                                        <p:attrNameLst>
                                          <p:attrName>style.visibility</p:attrName>
                                        </p:attrNameLst>
                                      </p:cBhvr>
                                      <p:to>
                                        <p:strVal val="visible"/>
                                      </p:to>
                                    </p:set>
                                    <p:animEffect transition="in" filter="fade">
                                      <p:cBhvr>
                                        <p:cTn id="49" dur="1000"/>
                                        <p:tgtEl>
                                          <p:spTgt spid="15">
                                            <p:txEl>
                                              <p:pRg st="5" end="5"/>
                                            </p:txEl>
                                          </p:spTgt>
                                        </p:tgtEl>
                                      </p:cBhvr>
                                    </p:animEffect>
                                    <p:anim calcmode="lin" valueType="num">
                                      <p:cBhvr>
                                        <p:cTn id="50"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5">
                                            <p:txEl>
                                              <p:pRg st="5" end="5"/>
                                            </p:txEl>
                                          </p:spTgt>
                                        </p:tgtEl>
                                        <p:attrNameLst>
                                          <p:attrName>ppt_y</p:attrName>
                                        </p:attrNameLst>
                                      </p:cBhvr>
                                      <p:tavLst>
                                        <p:tav tm="0">
                                          <p:val>
                                            <p:strVal val="#ppt_y+.1"/>
                                          </p:val>
                                        </p:tav>
                                        <p:tav tm="100000">
                                          <p:val>
                                            <p:strVal val="#ppt_y"/>
                                          </p:val>
                                        </p:tav>
                                      </p:tavLst>
                                    </p:anim>
                                  </p:childTnLst>
                                </p:cTn>
                              </p:par>
                              <p:par>
                                <p:cTn id="52" presetID="1" presetClass="mediacall" presetSubtype="0" fill="hold" nodeType="withEffect">
                                  <p:stCondLst>
                                    <p:cond delay="0"/>
                                  </p:stCondLst>
                                  <p:childTnLst>
                                    <p:cmd type="call" cmd="playFrom(0.0)">
                                      <p:cBhvr>
                                        <p:cTn id="53" dur="1003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4" fill="hold" display="0">
                  <p:stCondLst>
                    <p:cond delay="indefinite"/>
                  </p:stCondLst>
                  <p:endCondLst>
                    <p:cond evt="onStopAudio" delay="0">
                      <p:tgtEl>
                        <p:sldTgt/>
                      </p:tgtEl>
                    </p:cond>
                  </p:endCondLst>
                </p:cTn>
                <p:tgtEl>
                  <p:spTgt spid="5"/>
                </p:tgtEl>
              </p:cMediaNode>
            </p:video>
            <p:video>
              <p:cMediaNode vol="80000">
                <p:cTn id="55" fill="hold" display="0">
                  <p:stCondLst>
                    <p:cond delay="indefinite"/>
                  </p:stCondLst>
                  <p:endCondLst>
                    <p:cond evt="onStopAudio" delay="0">
                      <p:tgtEl>
                        <p:sldTgt/>
                      </p:tgtEl>
                    </p:cond>
                  </p:endCondLst>
                </p:cTn>
                <p:tgtEl>
                  <p:spTgt spid="10"/>
                </p:tgtEl>
              </p:cMediaNode>
            </p:video>
            <p:video>
              <p:cMediaNode vol="80000">
                <p:cTn id="56" fill="hold" display="0">
                  <p:stCondLst>
                    <p:cond delay="indefinite"/>
                  </p:stCondLst>
                  <p:endCondLst>
                    <p:cond evt="onStopAudio" delay="0">
                      <p:tgtEl>
                        <p:sldTgt/>
                      </p:tgtEl>
                    </p:cond>
                  </p:endCondLst>
                </p:cTn>
                <p:tgtEl>
                  <p:spTgt spid="14"/>
                </p:tgtEl>
              </p:cMediaNode>
            </p:video>
            <p:video>
              <p:cMediaNode vol="80000">
                <p:cTn id="57" fill="hold" display="0">
                  <p:stCondLst>
                    <p:cond delay="indefinite"/>
                  </p:stCondLst>
                  <p:endCondLst>
                    <p:cond evt="onStopAudio" delay="0">
                      <p:tgtEl>
                        <p:sldTgt/>
                      </p:tgtEl>
                    </p:cond>
                  </p:endCondLst>
                </p:cTn>
                <p:tgtEl>
                  <p:spTgt spid="19"/>
                </p:tgtEl>
              </p:cMediaNode>
            </p:video>
            <p:video>
              <p:cMediaNode vol="80000">
                <p:cTn id="58" fill="hold" display="0">
                  <p:stCondLst>
                    <p:cond delay="indefinite"/>
                  </p:stCondLst>
                  <p:endCondLst>
                    <p:cond evt="onStopAudio" delay="0">
                      <p:tgtEl>
                        <p:sldTgt/>
                      </p:tgtEl>
                    </p:cond>
                  </p:endCondLst>
                </p:cTn>
                <p:tgtEl>
                  <p:spTgt spid="20"/>
                </p:tgtEl>
              </p:cMediaNode>
            </p:video>
            <p:video>
              <p:cMediaNode vol="80000">
                <p:cTn id="59" fill="hold" display="0">
                  <p:stCondLst>
                    <p:cond delay="indefinite"/>
                  </p:stCondLst>
                  <p:endCondLst>
                    <p:cond evt="onStopAudio" delay="0">
                      <p:tgtEl>
                        <p:sldTgt/>
                      </p:tgtEl>
                    </p:cond>
                  </p:endCondLst>
                </p:cTn>
                <p:tgtEl>
                  <p:spTgt spid="2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xmlns="" id="{E2B0AF2D-864B-A369-4F6D-648E0E01935C}"/>
              </a:ext>
            </a:extLst>
          </p:cNvPr>
          <p:cNvSpPr txBox="1"/>
          <p:nvPr/>
        </p:nvSpPr>
        <p:spPr>
          <a:xfrm>
            <a:off x="125645" y="1661546"/>
            <a:ext cx="4739832" cy="7478970"/>
          </a:xfrm>
          <a:prstGeom prst="rect">
            <a:avLst/>
          </a:prstGeom>
          <a:noFill/>
        </p:spPr>
        <p:txBody>
          <a:bodyPr wrap="square">
            <a:spAutoFit/>
          </a:bodyPr>
          <a:lstStyle/>
          <a:p>
            <a:pPr algn="r" rtl="1"/>
            <a:r>
              <a:rPr lang="fr-FR"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3</a:t>
            </a:r>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أهمية الإبداع والابتكار في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endParaRPr>
          </a:p>
        </p:txBody>
      </p:sp>
      <p:sp>
        <p:nvSpPr>
          <p:cNvPr id="4" name="Rectangle 3">
            <a:extLst>
              <a:ext uri="{FF2B5EF4-FFF2-40B4-BE49-F238E27FC236}">
                <a16:creationId xmlns:a16="http://schemas.microsoft.com/office/drawing/2014/main" xmlns="" id="{F2ADF69B-A34F-D106-7389-88183BEC527E}"/>
              </a:ext>
            </a:extLst>
          </p:cNvPr>
          <p:cNvSpPr/>
          <p:nvPr/>
        </p:nvSpPr>
        <p:spPr>
          <a:xfrm flipH="1">
            <a:off x="15491269" y="2745618"/>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ZoneTexte 4">
            <a:extLst>
              <a:ext uri="{FF2B5EF4-FFF2-40B4-BE49-F238E27FC236}">
                <a16:creationId xmlns:a16="http://schemas.microsoft.com/office/drawing/2014/main" xmlns="" id="{0D1E091E-0D70-0CE9-00C7-376ACBACFA85}"/>
              </a:ext>
            </a:extLst>
          </p:cNvPr>
          <p:cNvSpPr txBox="1"/>
          <p:nvPr/>
        </p:nvSpPr>
        <p:spPr>
          <a:xfrm>
            <a:off x="15545732" y="2820992"/>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الابتكار</a:t>
            </a:r>
            <a:endParaRPr lang="fr-FR" sz="2000" dirty="0">
              <a:solidFill>
                <a:srgbClr val="002060"/>
              </a:solidFill>
              <a:latin typeface="AlGhadTV" panose="01000500000000020004" pitchFamily="2" charset="-78"/>
              <a:cs typeface="AlGhadTV" panose="01000500000000020004" pitchFamily="2" charset="-78"/>
            </a:endParaRPr>
          </a:p>
        </p:txBody>
      </p:sp>
      <p:sp>
        <p:nvSpPr>
          <p:cNvPr id="7" name="Rectangle 6">
            <a:extLst>
              <a:ext uri="{FF2B5EF4-FFF2-40B4-BE49-F238E27FC236}">
                <a16:creationId xmlns:a16="http://schemas.microsoft.com/office/drawing/2014/main" xmlns="" id="{98DD47DD-A8AE-F324-6472-EC1121259588}"/>
              </a:ext>
            </a:extLst>
          </p:cNvPr>
          <p:cNvSpPr/>
          <p:nvPr/>
        </p:nvSpPr>
        <p:spPr>
          <a:xfrm flipH="1">
            <a:off x="12537918" y="1946755"/>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ZoneTexte 8">
            <a:extLst>
              <a:ext uri="{FF2B5EF4-FFF2-40B4-BE49-F238E27FC236}">
                <a16:creationId xmlns:a16="http://schemas.microsoft.com/office/drawing/2014/main" xmlns="" id="{81DA46AD-A038-A98D-8A87-8796384D8483}"/>
              </a:ext>
            </a:extLst>
          </p:cNvPr>
          <p:cNvSpPr txBox="1"/>
          <p:nvPr/>
        </p:nvSpPr>
        <p:spPr>
          <a:xfrm>
            <a:off x="12537916" y="2029713"/>
            <a:ext cx="2635319"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مراحل العملية الابتكارية</a:t>
            </a:r>
            <a:endParaRPr lang="fr-FR" sz="2000" dirty="0">
              <a:solidFill>
                <a:srgbClr val="002060"/>
              </a:solidFill>
              <a:latin typeface="AlGhadTV" panose="01000500000000020004" pitchFamily="2" charset="-78"/>
              <a:cs typeface="AlGhadTV" panose="01000500000000020004" pitchFamily="2" charset="-78"/>
            </a:endParaRPr>
          </a:p>
        </p:txBody>
      </p:sp>
      <p:sp>
        <p:nvSpPr>
          <p:cNvPr id="11" name="Rectangle 10">
            <a:extLst>
              <a:ext uri="{FF2B5EF4-FFF2-40B4-BE49-F238E27FC236}">
                <a16:creationId xmlns:a16="http://schemas.microsoft.com/office/drawing/2014/main" xmlns="" id="{D98B7B1B-D8A0-EDD7-50BC-3D7C871C7252}"/>
              </a:ext>
            </a:extLst>
          </p:cNvPr>
          <p:cNvSpPr/>
          <p:nvPr/>
        </p:nvSpPr>
        <p:spPr>
          <a:xfrm flipH="1">
            <a:off x="9777414" y="1230651"/>
            <a:ext cx="2650637"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ZoneTexte 11">
            <a:extLst>
              <a:ext uri="{FF2B5EF4-FFF2-40B4-BE49-F238E27FC236}">
                <a16:creationId xmlns:a16="http://schemas.microsoft.com/office/drawing/2014/main" xmlns="" id="{E9512DC1-32FA-4E6C-1CE4-38D29440319C}"/>
              </a:ext>
            </a:extLst>
          </p:cNvPr>
          <p:cNvSpPr txBox="1"/>
          <p:nvPr/>
        </p:nvSpPr>
        <p:spPr>
          <a:xfrm>
            <a:off x="9777414" y="1306025"/>
            <a:ext cx="2650637"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مفهوم الابتكار</a:t>
            </a:r>
            <a:endParaRPr lang="fr-FR" sz="2000" dirty="0">
              <a:solidFill>
                <a:srgbClr val="002060"/>
              </a:solidFill>
              <a:latin typeface="AlGhadTV" panose="01000500000000020004" pitchFamily="2" charset="-78"/>
              <a:cs typeface="AlGhadTV" panose="01000500000000020004" pitchFamily="2" charset="-78"/>
            </a:endParaRPr>
          </a:p>
        </p:txBody>
      </p:sp>
      <p:sp>
        <p:nvSpPr>
          <p:cNvPr id="22" name="Rectangle 21">
            <a:extLst>
              <a:ext uri="{FF2B5EF4-FFF2-40B4-BE49-F238E27FC236}">
                <a16:creationId xmlns:a16="http://schemas.microsoft.com/office/drawing/2014/main" xmlns="" id="{1FD36918-8CD3-CCCE-53AD-6C1345766F17}"/>
              </a:ext>
            </a:extLst>
          </p:cNvPr>
          <p:cNvSpPr/>
          <p:nvPr/>
        </p:nvSpPr>
        <p:spPr>
          <a:xfrm flipH="1">
            <a:off x="18659264" y="3650500"/>
            <a:ext cx="2705103"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ZoneTexte 22">
            <a:extLst>
              <a:ext uri="{FF2B5EF4-FFF2-40B4-BE49-F238E27FC236}">
                <a16:creationId xmlns:a16="http://schemas.microsoft.com/office/drawing/2014/main" xmlns="" id="{9764402B-AE6E-7F63-4A0A-33B0FE2B05C4}"/>
              </a:ext>
            </a:extLst>
          </p:cNvPr>
          <p:cNvSpPr txBox="1"/>
          <p:nvPr/>
        </p:nvSpPr>
        <p:spPr>
          <a:xfrm>
            <a:off x="18713728" y="3723648"/>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أهمية الابتكار</a:t>
            </a:r>
            <a:endParaRPr lang="fr-FR" sz="2000" dirty="0">
              <a:solidFill>
                <a:srgbClr val="002060"/>
              </a:solidFill>
              <a:latin typeface="AlGhadTV" panose="01000500000000020004" pitchFamily="2" charset="-78"/>
              <a:cs typeface="AlGhadTV" panose="01000500000000020004" pitchFamily="2" charset="-78"/>
            </a:endParaRPr>
          </a:p>
        </p:txBody>
      </p:sp>
      <p:pic>
        <p:nvPicPr>
          <p:cNvPr id="25" name="Image 24">
            <a:extLst>
              <a:ext uri="{FF2B5EF4-FFF2-40B4-BE49-F238E27FC236}">
                <a16:creationId xmlns:a16="http://schemas.microsoft.com/office/drawing/2014/main" xmlns="" id="{CF010F69-D4FF-CABA-893E-57E1A3ABFF2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75020" y="929155"/>
            <a:ext cx="2960370" cy="5922221"/>
          </a:xfrm>
          <a:prstGeom prst="rect">
            <a:avLst/>
          </a:prstGeom>
          <a:effectLst>
            <a:outerShdw blurRad="50800" dist="38100" dir="16200000" sx="101000" sy="101000" rotWithShape="0">
              <a:prstClr val="black">
                <a:alpha val="40000"/>
              </a:prstClr>
            </a:outerShdw>
          </a:effectLst>
        </p:spPr>
      </p:pic>
      <p:sp>
        <p:nvSpPr>
          <p:cNvPr id="26" name="ZoneTexte 25">
            <a:extLst>
              <a:ext uri="{FF2B5EF4-FFF2-40B4-BE49-F238E27FC236}">
                <a16:creationId xmlns:a16="http://schemas.microsoft.com/office/drawing/2014/main" xmlns="" id="{2210332B-F034-CC1B-803B-8FFDC514BBB4}"/>
              </a:ext>
            </a:extLst>
          </p:cNvPr>
          <p:cNvSpPr txBox="1"/>
          <p:nvPr/>
        </p:nvSpPr>
        <p:spPr>
          <a:xfrm>
            <a:off x="184102" y="7334148"/>
            <a:ext cx="8775795" cy="5170646"/>
          </a:xfrm>
          <a:prstGeom prst="rect">
            <a:avLst/>
          </a:prstGeom>
          <a:noFill/>
        </p:spPr>
        <p:txBody>
          <a:bodyPr wrap="square">
            <a:spAutoFit/>
          </a:bodyPr>
          <a:lstStyle/>
          <a:p>
            <a:pPr algn="ctr" rtl="1">
              <a:lnSpc>
                <a:spcPct val="150000"/>
              </a:lnSpc>
            </a:pPr>
            <a:r>
              <a:rPr lang="ar-DZ" sz="4400" dirty="0">
                <a:solidFill>
                  <a:srgbClr val="002060"/>
                </a:solidFill>
                <a:latin typeface="Aljazeera" panose="02000000000000000000" pitchFamily="2" charset="-78"/>
                <a:ea typeface="Calibri" panose="020F0502020204030204" pitchFamily="34" charset="0"/>
                <a:cs typeface="Aljazeera" panose="02000000000000000000" pitchFamily="2" charset="-78"/>
              </a:rPr>
              <a:t>تمتع كل من الإبداع والابتكار بأهمية كبيرة وسط المؤسسات، فهو المحرك لها. فمن خلال تبني المقاولة لهذه النهج سوف تتمكن من رفع أداءها، وبالتالي تكمن أهمية الإبداع والابتكار بالنسبة للمقاولة فيما يلي:</a:t>
            </a:r>
          </a:p>
        </p:txBody>
      </p:sp>
      <p:pic>
        <p:nvPicPr>
          <p:cNvPr id="8" name="ElevenLabs_2024-07-10T16_41_19_Sarah_pre_s50_sb75_se0_b_m2(1)">
            <a:hlinkClick r:id="" action="ppaction://media"/>
            <a:extLst>
              <a:ext uri="{FF2B5EF4-FFF2-40B4-BE49-F238E27FC236}">
                <a16:creationId xmlns:a16="http://schemas.microsoft.com/office/drawing/2014/main" xmlns="" id="{57BDE824-346B-EAA3-CA98-BA20AE194214}"/>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3984199" y="-2337598"/>
            <a:ext cx="365522" cy="487363"/>
          </a:xfrm>
          <a:prstGeom prst="rect">
            <a:avLst/>
          </a:prstGeom>
        </p:spPr>
      </p:pic>
    </p:spTree>
    <p:extLst>
      <p:ext uri="{BB962C8B-B14F-4D97-AF65-F5344CB8AC3E}">
        <p14:creationId xmlns:p14="http://schemas.microsoft.com/office/powerpoint/2010/main" xmlns="" val="39275986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xmlns="" id="{05E4E5AE-7A1A-6C83-C176-8C029D01DE1E}"/>
              </a:ext>
            </a:extLst>
          </p:cNvPr>
          <p:cNvSpPr txBox="1"/>
          <p:nvPr/>
        </p:nvSpPr>
        <p:spPr>
          <a:xfrm>
            <a:off x="184102" y="2030628"/>
            <a:ext cx="8775795" cy="5170646"/>
          </a:xfrm>
          <a:prstGeom prst="rect">
            <a:avLst/>
          </a:prstGeom>
          <a:noFill/>
        </p:spPr>
        <p:txBody>
          <a:bodyPr wrap="square">
            <a:spAutoFit/>
          </a:bodyPr>
          <a:lstStyle/>
          <a:p>
            <a:pPr algn="ctr" rtl="1">
              <a:lnSpc>
                <a:spcPct val="150000"/>
              </a:lnSpc>
            </a:pPr>
            <a:r>
              <a:rPr lang="ar-DZ" sz="4400" dirty="0">
                <a:solidFill>
                  <a:srgbClr val="002060"/>
                </a:solidFill>
                <a:latin typeface="Aljazeera" panose="02000000000000000000" pitchFamily="2" charset="-78"/>
                <a:ea typeface="Calibri" panose="020F0502020204030204" pitchFamily="34" charset="0"/>
                <a:cs typeface="Aljazeera" panose="02000000000000000000" pitchFamily="2" charset="-78"/>
              </a:rPr>
              <a:t>تمتع كل من الإبداع والابتكار بأهمية كبيرة وسط المؤسسات، فهو المحرك لها. فمن خلال تبني المقاولة لهذه النهج سوف تتمكن من رفع أداءها، وبالتالي تكمن أهمية الإبداع والابتكار بالنسبة للمقاولة فيما يلي:</a:t>
            </a:r>
          </a:p>
        </p:txBody>
      </p:sp>
      <p:pic>
        <p:nvPicPr>
          <p:cNvPr id="8" name="Image 7">
            <a:extLst>
              <a:ext uri="{FF2B5EF4-FFF2-40B4-BE49-F238E27FC236}">
                <a16:creationId xmlns:a16="http://schemas.microsoft.com/office/drawing/2014/main" xmlns="" id="{E9A59A42-5E37-470C-9031-FE9659522DC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784079" y="8366522"/>
            <a:ext cx="5360671" cy="10724023"/>
          </a:xfrm>
          <a:prstGeom prst="rect">
            <a:avLst/>
          </a:prstGeom>
          <a:effectLst>
            <a:outerShdw blurRad="50800" dist="38100" dir="16200000" sx="101000" sy="101000" rotWithShape="0">
              <a:prstClr val="black">
                <a:alpha val="40000"/>
              </a:prstClr>
            </a:outerShdw>
          </a:effectLst>
        </p:spPr>
      </p:pic>
      <p:sp>
        <p:nvSpPr>
          <p:cNvPr id="9" name="ZoneTexte 8">
            <a:extLst>
              <a:ext uri="{FF2B5EF4-FFF2-40B4-BE49-F238E27FC236}">
                <a16:creationId xmlns:a16="http://schemas.microsoft.com/office/drawing/2014/main" xmlns="" id="{C68084E0-119A-BC3A-D40A-B1FA33AFE124}"/>
              </a:ext>
            </a:extLst>
          </p:cNvPr>
          <p:cNvSpPr txBox="1"/>
          <p:nvPr/>
        </p:nvSpPr>
        <p:spPr>
          <a:xfrm>
            <a:off x="-14471275" y="9148371"/>
            <a:ext cx="12991089" cy="3046988"/>
          </a:xfrm>
          <a:prstGeom prst="rect">
            <a:avLst/>
          </a:prstGeom>
          <a:noFill/>
        </p:spPr>
        <p:txBody>
          <a:bodyPr wrap="square">
            <a:spAutoFit/>
          </a:bodyPr>
          <a:lstStyle/>
          <a:p>
            <a:pPr algn="r" rtl="1"/>
            <a:r>
              <a:rPr lang="fr-FR"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3</a:t>
            </a:r>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أهمية الإبداع والابتكار في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a:t>
            </a:r>
            <a:endPar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endParaRPr>
          </a:p>
        </p:txBody>
      </p:sp>
      <p:pic>
        <p:nvPicPr>
          <p:cNvPr id="3" name="ElevenLabs_2024-07-10T16_41_53_Sarah_pre_s50_sb75_se0_b_m2">
            <a:hlinkClick r:id="" action="ppaction://media"/>
            <a:extLst>
              <a:ext uri="{FF2B5EF4-FFF2-40B4-BE49-F238E27FC236}">
                <a16:creationId xmlns:a16="http://schemas.microsoft.com/office/drawing/2014/main" xmlns="" id="{3FB9A9D0-4D63-A8FD-A1A5-1D0F7354E03A}"/>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3407689" y="7054797"/>
            <a:ext cx="365522" cy="487363"/>
          </a:xfrm>
          <a:prstGeom prst="rect">
            <a:avLst/>
          </a:prstGeom>
        </p:spPr>
      </p:pic>
    </p:spTree>
    <p:extLst>
      <p:ext uri="{BB962C8B-B14F-4D97-AF65-F5344CB8AC3E}">
        <p14:creationId xmlns:p14="http://schemas.microsoft.com/office/powerpoint/2010/main" xmlns="" val="15949517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xmlns="" id="{05E4E5AE-7A1A-6C83-C176-8C029D01DE1E}"/>
              </a:ext>
            </a:extLst>
          </p:cNvPr>
          <p:cNvSpPr txBox="1"/>
          <p:nvPr/>
        </p:nvSpPr>
        <p:spPr>
          <a:xfrm>
            <a:off x="184102" y="931033"/>
            <a:ext cx="8775795" cy="1200329"/>
          </a:xfrm>
          <a:prstGeom prst="rect">
            <a:avLst/>
          </a:prstGeom>
          <a:noFill/>
        </p:spPr>
        <p:txBody>
          <a:bodyPr wrap="square">
            <a:spAutoFit/>
          </a:bodyPr>
          <a:lstStyle/>
          <a:p>
            <a:pPr algn="ct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تمتع كل من الإبداع والابتكار بأهمية كبيرة وسط المؤسسات، فهو المحرك لها. فمن خلال تبني المقاولة لهذه النهج سوف تتمكن من رفع أداءها، وبالتالي تكمن أهمية الإبداع والابتكار بالنسبة للمقاولة فيما يلي:</a:t>
            </a:r>
          </a:p>
        </p:txBody>
      </p:sp>
      <p:sp>
        <p:nvSpPr>
          <p:cNvPr id="5" name="Rectangle : coins arrondis 4">
            <a:extLst>
              <a:ext uri="{FF2B5EF4-FFF2-40B4-BE49-F238E27FC236}">
                <a16:creationId xmlns:a16="http://schemas.microsoft.com/office/drawing/2014/main" xmlns="" id="{F5602B8C-BE5F-0800-2D4C-EF18FC6583E1}"/>
              </a:ext>
            </a:extLst>
          </p:cNvPr>
          <p:cNvSpPr/>
          <p:nvPr/>
        </p:nvSpPr>
        <p:spPr>
          <a:xfrm>
            <a:off x="7006590" y="2235200"/>
            <a:ext cx="1953306" cy="4450080"/>
          </a:xfrm>
          <a:prstGeom prst="roundRect">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3200" dirty="0">
                <a:solidFill>
                  <a:schemeClr val="tx1"/>
                </a:solidFill>
                <a:latin typeface="Aljazeera" panose="02000000000000000000" pitchFamily="2" charset="-78"/>
                <a:cs typeface="Aljazeera" panose="02000000000000000000" pitchFamily="2" charset="-78"/>
              </a:rPr>
              <a:t>تطوير وتنمية قدرات الأفراد داخل المقاولة والتأثير على سلوكياتهم وتوجهاتهم</a:t>
            </a:r>
            <a:endParaRPr lang="fr-FR" sz="3200" dirty="0">
              <a:solidFill>
                <a:schemeClr val="tx1"/>
              </a:solidFill>
              <a:latin typeface="Aljazeera" panose="02000000000000000000" pitchFamily="2" charset="-78"/>
              <a:cs typeface="Aljazeera" panose="02000000000000000000" pitchFamily="2" charset="-78"/>
            </a:endParaRPr>
          </a:p>
        </p:txBody>
      </p:sp>
      <p:sp>
        <p:nvSpPr>
          <p:cNvPr id="7" name="Ellipse 6">
            <a:extLst>
              <a:ext uri="{FF2B5EF4-FFF2-40B4-BE49-F238E27FC236}">
                <a16:creationId xmlns:a16="http://schemas.microsoft.com/office/drawing/2014/main" xmlns="" id="{37D97B48-197C-ABFC-4984-E72845E86D38}"/>
              </a:ext>
            </a:extLst>
          </p:cNvPr>
          <p:cNvSpPr/>
          <p:nvPr/>
        </p:nvSpPr>
        <p:spPr>
          <a:xfrm>
            <a:off x="7577289" y="1695200"/>
            <a:ext cx="810000" cy="1080000"/>
          </a:xfrm>
          <a:prstGeom prst="ellipse">
            <a:avLst/>
          </a:prstGeom>
          <a:solidFill>
            <a:schemeClr val="accent6">
              <a:lumMod val="75000"/>
            </a:schemeClr>
          </a:solidFill>
          <a:ln>
            <a:noFill/>
          </a:ln>
          <a:effectLst>
            <a:outerShdw blurRad="50800" dist="38100" dir="5400000" sx="101000" sy="101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5400" dirty="0">
                <a:latin typeface="Aljazeera" panose="02000000000000000000" pitchFamily="2" charset="-78"/>
                <a:cs typeface="Aljazeera" panose="02000000000000000000" pitchFamily="2" charset="-78"/>
              </a:rPr>
              <a:t>01</a:t>
            </a:r>
            <a:endParaRPr lang="fr-FR" sz="1050" dirty="0">
              <a:latin typeface="Aljazeera" panose="02000000000000000000" pitchFamily="2" charset="-78"/>
              <a:cs typeface="Aljazeera" panose="02000000000000000000" pitchFamily="2" charset="-78"/>
            </a:endParaRPr>
          </a:p>
        </p:txBody>
      </p:sp>
      <p:sp>
        <p:nvSpPr>
          <p:cNvPr id="10" name="Rectangle : coins arrondis 9">
            <a:extLst>
              <a:ext uri="{FF2B5EF4-FFF2-40B4-BE49-F238E27FC236}">
                <a16:creationId xmlns:a16="http://schemas.microsoft.com/office/drawing/2014/main" xmlns="" id="{DC8B9106-627E-10FD-CB5A-34DC3ADD55EA}"/>
              </a:ext>
            </a:extLst>
          </p:cNvPr>
          <p:cNvSpPr/>
          <p:nvPr/>
        </p:nvSpPr>
        <p:spPr>
          <a:xfrm>
            <a:off x="4825083" y="2235200"/>
            <a:ext cx="1953306" cy="4450080"/>
          </a:xfrm>
          <a:prstGeom prst="roundRect">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700" dirty="0">
                <a:solidFill>
                  <a:schemeClr val="tx1"/>
                </a:solidFill>
                <a:latin typeface="Aljazeera" panose="02000000000000000000" pitchFamily="2" charset="-78"/>
                <a:cs typeface="Aljazeera" panose="02000000000000000000" pitchFamily="2" charset="-78"/>
              </a:rPr>
              <a:t>يساعد المقاول على تجاوز المعوقات الشخصية التي تحول دون قدرته على التعبير عن إمكانياته الإبداعية والابتكارية</a:t>
            </a:r>
            <a:endParaRPr lang="fr-FR" sz="2700" dirty="0">
              <a:solidFill>
                <a:schemeClr val="tx1"/>
              </a:solidFill>
              <a:latin typeface="Aljazeera" panose="02000000000000000000" pitchFamily="2" charset="-78"/>
              <a:cs typeface="Aljazeera" panose="02000000000000000000" pitchFamily="2" charset="-78"/>
            </a:endParaRPr>
          </a:p>
        </p:txBody>
      </p:sp>
      <p:sp>
        <p:nvSpPr>
          <p:cNvPr id="11" name="Rectangle : coins arrondis 10">
            <a:extLst>
              <a:ext uri="{FF2B5EF4-FFF2-40B4-BE49-F238E27FC236}">
                <a16:creationId xmlns:a16="http://schemas.microsoft.com/office/drawing/2014/main" xmlns="" id="{6363D0DD-6361-6A10-2653-2BCC19129665}"/>
              </a:ext>
            </a:extLst>
          </p:cNvPr>
          <p:cNvSpPr/>
          <p:nvPr/>
        </p:nvSpPr>
        <p:spPr>
          <a:xfrm>
            <a:off x="2365612" y="2235200"/>
            <a:ext cx="1953306" cy="4450080"/>
          </a:xfrm>
          <a:prstGeom prst="roundRect">
            <a:avLst/>
          </a:prstGeom>
          <a:solidFill>
            <a:schemeClr val="accent4">
              <a:lumMod val="60000"/>
              <a:lumOff val="4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600" dirty="0">
                <a:solidFill>
                  <a:schemeClr val="tx1"/>
                </a:solidFill>
                <a:latin typeface="Aljazeera" panose="02000000000000000000" pitchFamily="2" charset="-78"/>
                <a:cs typeface="Aljazeera" panose="02000000000000000000" pitchFamily="2" charset="-78"/>
              </a:rPr>
              <a:t>يساعد المقاولين على إعادة تحديد أهدافهم وتصوراتهم عن العمل وبالتالي قدرتهم على الظهور بصورة إبداعية متجددة ومستمرة</a:t>
            </a:r>
            <a:endParaRPr lang="fr-FR" sz="2600" dirty="0">
              <a:solidFill>
                <a:schemeClr val="tx1"/>
              </a:solidFill>
              <a:latin typeface="Aljazeera" panose="02000000000000000000" pitchFamily="2" charset="-78"/>
              <a:cs typeface="Aljazeera" panose="02000000000000000000" pitchFamily="2" charset="-78"/>
            </a:endParaRPr>
          </a:p>
        </p:txBody>
      </p:sp>
      <p:sp>
        <p:nvSpPr>
          <p:cNvPr id="12" name="Rectangle : coins arrondis 11">
            <a:extLst>
              <a:ext uri="{FF2B5EF4-FFF2-40B4-BE49-F238E27FC236}">
                <a16:creationId xmlns:a16="http://schemas.microsoft.com/office/drawing/2014/main" xmlns="" id="{AEA5334A-0E76-25F1-C17C-3B1CF7C0D089}"/>
              </a:ext>
            </a:extLst>
          </p:cNvPr>
          <p:cNvSpPr/>
          <p:nvPr/>
        </p:nvSpPr>
        <p:spPr>
          <a:xfrm>
            <a:off x="184105" y="2235200"/>
            <a:ext cx="1953306" cy="4450080"/>
          </a:xfrm>
          <a:prstGeom prst="roundRect">
            <a:avLst/>
          </a:prstGeom>
          <a:solidFill>
            <a:schemeClr val="accent3">
              <a:lumMod val="60000"/>
              <a:lumOff val="4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800" dirty="0">
                <a:solidFill>
                  <a:schemeClr val="tx1"/>
                </a:solidFill>
                <a:latin typeface="Aljazeera" panose="02000000000000000000" pitchFamily="2" charset="-78"/>
                <a:cs typeface="Aljazeera" panose="02000000000000000000" pitchFamily="2" charset="-78"/>
              </a:rPr>
              <a:t>يحول الابتكار والإبداع الأفكار إلى منتجات أو خدمات جديدة، ما يحقق ويدفع بالمقاولة للحصول على مراكز متقدمة ومتميزة</a:t>
            </a:r>
            <a:endParaRPr lang="fr-FR" sz="2800" dirty="0">
              <a:solidFill>
                <a:schemeClr val="tx1"/>
              </a:solidFill>
              <a:latin typeface="Aljazeera" panose="02000000000000000000" pitchFamily="2" charset="-78"/>
              <a:cs typeface="Aljazeera" panose="02000000000000000000" pitchFamily="2" charset="-78"/>
            </a:endParaRPr>
          </a:p>
        </p:txBody>
      </p:sp>
      <p:sp>
        <p:nvSpPr>
          <p:cNvPr id="13" name="Ellipse 12">
            <a:extLst>
              <a:ext uri="{FF2B5EF4-FFF2-40B4-BE49-F238E27FC236}">
                <a16:creationId xmlns:a16="http://schemas.microsoft.com/office/drawing/2014/main" xmlns="" id="{0BABE54C-BDA9-F9A7-6DF6-27AFAB7E99A9}"/>
              </a:ext>
            </a:extLst>
          </p:cNvPr>
          <p:cNvSpPr/>
          <p:nvPr/>
        </p:nvSpPr>
        <p:spPr>
          <a:xfrm>
            <a:off x="5396736" y="1695200"/>
            <a:ext cx="810000" cy="1080000"/>
          </a:xfrm>
          <a:prstGeom prst="ellipse">
            <a:avLst/>
          </a:prstGeom>
          <a:solidFill>
            <a:schemeClr val="accent5">
              <a:lumMod val="75000"/>
            </a:schemeClr>
          </a:solidFill>
          <a:ln>
            <a:noFill/>
          </a:ln>
          <a:effectLst>
            <a:outerShdw blurRad="50800" dist="38100" dir="5400000" sx="101000" sy="101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5000" dirty="0">
                <a:latin typeface="Aljazeera" panose="02000000000000000000" pitchFamily="2" charset="-78"/>
                <a:cs typeface="Aljazeera" panose="02000000000000000000" pitchFamily="2" charset="-78"/>
              </a:rPr>
              <a:t>02</a:t>
            </a:r>
          </a:p>
        </p:txBody>
      </p:sp>
      <p:sp>
        <p:nvSpPr>
          <p:cNvPr id="14" name="Ellipse 13">
            <a:extLst>
              <a:ext uri="{FF2B5EF4-FFF2-40B4-BE49-F238E27FC236}">
                <a16:creationId xmlns:a16="http://schemas.microsoft.com/office/drawing/2014/main" xmlns="" id="{B2553606-1872-3B69-7F24-2F17EFBFC8FA}"/>
              </a:ext>
            </a:extLst>
          </p:cNvPr>
          <p:cNvSpPr/>
          <p:nvPr/>
        </p:nvSpPr>
        <p:spPr>
          <a:xfrm>
            <a:off x="2937265" y="1695200"/>
            <a:ext cx="810000" cy="1080000"/>
          </a:xfrm>
          <a:prstGeom prst="ellipse">
            <a:avLst/>
          </a:prstGeom>
          <a:solidFill>
            <a:schemeClr val="accent4">
              <a:lumMod val="75000"/>
            </a:schemeClr>
          </a:solidFill>
          <a:ln>
            <a:noFill/>
          </a:ln>
          <a:effectLst>
            <a:outerShdw blurRad="50800" dist="38100" dir="5400000" sx="101000" sy="101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5000" dirty="0">
                <a:latin typeface="Aljazeera" panose="02000000000000000000" pitchFamily="2" charset="-78"/>
                <a:cs typeface="Aljazeera" panose="02000000000000000000" pitchFamily="2" charset="-78"/>
              </a:rPr>
              <a:t>03</a:t>
            </a:r>
          </a:p>
        </p:txBody>
      </p:sp>
      <p:sp>
        <p:nvSpPr>
          <p:cNvPr id="16" name="Ellipse 15">
            <a:extLst>
              <a:ext uri="{FF2B5EF4-FFF2-40B4-BE49-F238E27FC236}">
                <a16:creationId xmlns:a16="http://schemas.microsoft.com/office/drawing/2014/main" xmlns="" id="{EE68F685-A930-D845-1351-2445CFE91DF2}"/>
              </a:ext>
            </a:extLst>
          </p:cNvPr>
          <p:cNvSpPr/>
          <p:nvPr/>
        </p:nvSpPr>
        <p:spPr>
          <a:xfrm>
            <a:off x="756711" y="1695200"/>
            <a:ext cx="810000" cy="1080000"/>
          </a:xfrm>
          <a:prstGeom prst="ellipse">
            <a:avLst/>
          </a:prstGeom>
          <a:solidFill>
            <a:schemeClr val="accent3">
              <a:lumMod val="75000"/>
            </a:schemeClr>
          </a:solidFill>
          <a:ln>
            <a:noFill/>
          </a:ln>
          <a:effectLst>
            <a:outerShdw blurRad="50800" dist="38100" dir="5400000" sx="101000" sy="101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800" dirty="0">
                <a:latin typeface="Aljazeera" panose="02000000000000000000" pitchFamily="2" charset="-78"/>
                <a:cs typeface="Aljazeera" panose="02000000000000000000" pitchFamily="2" charset="-78"/>
              </a:rPr>
              <a:t>04</a:t>
            </a:r>
            <a:endParaRPr lang="fr-FR" sz="5000" dirty="0">
              <a:latin typeface="Aljazeera" panose="02000000000000000000" pitchFamily="2" charset="-78"/>
              <a:cs typeface="Aljazeera" panose="02000000000000000000" pitchFamily="2" charset="-78"/>
            </a:endParaRPr>
          </a:p>
        </p:txBody>
      </p:sp>
      <p:sp>
        <p:nvSpPr>
          <p:cNvPr id="18" name="ZoneTexte 17">
            <a:extLst>
              <a:ext uri="{FF2B5EF4-FFF2-40B4-BE49-F238E27FC236}">
                <a16:creationId xmlns:a16="http://schemas.microsoft.com/office/drawing/2014/main" xmlns="" id="{6B5EBD58-821F-5E94-54E3-69C945551431}"/>
              </a:ext>
            </a:extLst>
          </p:cNvPr>
          <p:cNvSpPr txBox="1"/>
          <p:nvPr/>
        </p:nvSpPr>
        <p:spPr>
          <a:xfrm>
            <a:off x="184101" y="7236946"/>
            <a:ext cx="8775795" cy="4154984"/>
          </a:xfrm>
          <a:prstGeom prst="rect">
            <a:avLst/>
          </a:prstGeom>
          <a:noFill/>
        </p:spPr>
        <p:txBody>
          <a:bodyPr wrap="square">
            <a:spAutoFit/>
          </a:bodyPr>
          <a:lstStyle/>
          <a:p>
            <a:pPr algn="ctr" rtl="1">
              <a:lnSpc>
                <a:spcPct val="150000"/>
              </a:lnSpc>
            </a:pPr>
            <a:r>
              <a:rPr lang="ar-DZ" sz="4400" dirty="0">
                <a:solidFill>
                  <a:srgbClr val="002060"/>
                </a:solidFill>
                <a:latin typeface="Aljazeera" panose="02000000000000000000" pitchFamily="2" charset="-78"/>
                <a:ea typeface="Calibri" panose="020F0502020204030204" pitchFamily="34" charset="0"/>
                <a:cs typeface="Aljazeera" panose="02000000000000000000" pitchFamily="2" charset="-78"/>
              </a:rPr>
              <a:t>ولتحقيق كل من الابتكار والإبداع داخل المقاولة وبالشكل المطلوب، فهناك العديد من الخصائص الواجب توفرها في المقاول، والمفصلة:</a:t>
            </a:r>
          </a:p>
        </p:txBody>
      </p:sp>
      <p:pic>
        <p:nvPicPr>
          <p:cNvPr id="3" name="ElevenLabs_2024-07-10T16_42_05_Sarah_pre_s50_sb75_se0_b_m2">
            <a:hlinkClick r:id="" action="ppaction://media"/>
            <a:extLst>
              <a:ext uri="{FF2B5EF4-FFF2-40B4-BE49-F238E27FC236}">
                <a16:creationId xmlns:a16="http://schemas.microsoft.com/office/drawing/2014/main" xmlns="" id="{866D2C63-4777-F564-561D-E2BBF6502FD1}"/>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2588732" y="-1806427"/>
            <a:ext cx="365522" cy="487363"/>
          </a:xfrm>
          <a:prstGeom prst="rect">
            <a:avLst/>
          </a:prstGeom>
        </p:spPr>
      </p:pic>
      <p:pic>
        <p:nvPicPr>
          <p:cNvPr id="4" name="ElevenLabs_2024-07-10T16_42_35_Sarah_pre_s50_sb75_se0_b_m2">
            <a:hlinkClick r:id="" action="ppaction://media"/>
            <a:extLst>
              <a:ext uri="{FF2B5EF4-FFF2-40B4-BE49-F238E27FC236}">
                <a16:creationId xmlns:a16="http://schemas.microsoft.com/office/drawing/2014/main" xmlns="" id="{0DB1B385-8290-5A99-F3CA-5525B855B72E}"/>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6718126" y="-2293790"/>
            <a:ext cx="365522" cy="487363"/>
          </a:xfrm>
          <a:prstGeom prst="rect">
            <a:avLst/>
          </a:prstGeom>
        </p:spPr>
      </p:pic>
      <p:pic>
        <p:nvPicPr>
          <p:cNvPr id="8" name="ElevenLabs_2024-07-10T16_42_52_Sarah_pre_s50_sb75_se0_b_m2">
            <a:hlinkClick r:id="" action="ppaction://media"/>
            <a:extLst>
              <a:ext uri="{FF2B5EF4-FFF2-40B4-BE49-F238E27FC236}">
                <a16:creationId xmlns:a16="http://schemas.microsoft.com/office/drawing/2014/main" xmlns="" id="{DB49B7DF-3EE7-118C-7F0A-87A3F9596FF5}"/>
              </a:ext>
            </a:extLst>
          </p:cNvPr>
          <p:cNvPicPr>
            <a:picLocks noChangeAspect="1"/>
          </p:cNvPicPr>
          <p:nvPr>
            <a:videoFile r:link="rId1"/>
            <p:extLst>
              <p:ext uri="{DAA4B4D4-6D71-4841-9C94-3DE7FCFB9230}">
                <p14:media xmlns:p14="http://schemas.microsoft.com/office/powerpoint/2010/main" xmlns="" r:embed="rId6"/>
              </p:ext>
            </p:extLst>
          </p:nvPr>
        </p:nvPicPr>
        <p:blipFill>
          <a:blip r:embed="rId4" cstate="print"/>
          <a:stretch>
            <a:fillRect/>
          </a:stretch>
        </p:blipFill>
        <p:spPr>
          <a:xfrm>
            <a:off x="3747265" y="-2830502"/>
            <a:ext cx="365522" cy="487363"/>
          </a:xfrm>
          <a:prstGeom prst="rect">
            <a:avLst/>
          </a:prstGeom>
        </p:spPr>
      </p:pic>
      <p:pic>
        <p:nvPicPr>
          <p:cNvPr id="9" name="ElevenLabs_2024-07-10T16_43_36_Sarah_pre_s50_sb75_se0_b_m2">
            <a:hlinkClick r:id="" action="ppaction://media"/>
            <a:extLst>
              <a:ext uri="{FF2B5EF4-FFF2-40B4-BE49-F238E27FC236}">
                <a16:creationId xmlns:a16="http://schemas.microsoft.com/office/drawing/2014/main" xmlns="" id="{43EB000A-5EED-72C6-DE7B-0C1888884EF0}"/>
              </a:ext>
            </a:extLst>
          </p:cNvPr>
          <p:cNvPicPr>
            <a:picLocks noChangeAspect="1"/>
          </p:cNvPicPr>
          <p:nvPr>
            <a:videoFile r:link="rId1"/>
            <p:extLst>
              <p:ext uri="{DAA4B4D4-6D71-4841-9C94-3DE7FCFB9230}">
                <p14:media xmlns:p14="http://schemas.microsoft.com/office/powerpoint/2010/main" xmlns="" r:embed="rId7"/>
              </p:ext>
            </p:extLst>
          </p:nvPr>
        </p:nvPicPr>
        <p:blipFill>
          <a:blip r:embed="rId4" cstate="print"/>
          <a:stretch>
            <a:fillRect/>
          </a:stretch>
        </p:blipFill>
        <p:spPr>
          <a:xfrm>
            <a:off x="4388644" y="-1707575"/>
            <a:ext cx="365522" cy="487363"/>
          </a:xfrm>
          <a:prstGeom prst="rect">
            <a:avLst/>
          </a:prstGeom>
        </p:spPr>
      </p:pic>
    </p:spTree>
    <p:extLst>
      <p:ext uri="{BB962C8B-B14F-4D97-AF65-F5344CB8AC3E}">
        <p14:creationId xmlns:p14="http://schemas.microsoft.com/office/powerpoint/2010/main" xmlns="" val="20047294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1" presetClass="mediacall" presetSubtype="0" fill="hold" nodeType="withEffect">
                                  <p:stCondLst>
                                    <p:cond delay="0"/>
                                  </p:stCondLst>
                                  <p:childTnLst>
                                    <p:cmd type="call" cmd="playFrom(0.0)">
                                      <p:cBhvr>
                                        <p:cTn id="17" dur="6347"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1" presetClass="mediacall" presetSubtype="0" fill="hold" nodeType="withEffect">
                                  <p:stCondLst>
                                    <p:cond delay="0"/>
                                  </p:stCondLst>
                                  <p:childTnLst>
                                    <p:cmd type="call" cmd="playFrom(0.0)">
                                      <p:cBhvr>
                                        <p:cTn id="32" dur="10031" fill="hold"/>
                                        <p:tgtEl>
                                          <p:spTgt spid="4"/>
                                        </p:tgtEl>
                                      </p:cBhvr>
                                    </p:cmd>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1" presetClass="mediacall" presetSubtype="0" fill="hold" nodeType="withEffect">
                                  <p:stCondLst>
                                    <p:cond delay="0"/>
                                  </p:stCondLst>
                                  <p:childTnLst>
                                    <p:cmd type="call" cmd="playFrom(0.0)">
                                      <p:cBhvr>
                                        <p:cTn id="47" dur="10448" fill="hold"/>
                                        <p:tgtEl>
                                          <p:spTgt spid="8"/>
                                        </p:tgtEl>
                                      </p:cBhvr>
                                    </p:cmd>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par>
                          <p:cTn id="55" fill="hold">
                            <p:stCondLst>
                              <p:cond delay="500"/>
                            </p:stCondLst>
                            <p:childTnLst>
                              <p:par>
                                <p:cTn id="56" presetID="47"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1" presetClass="mediacall" presetSubtype="0" fill="hold" nodeType="withEffect">
                                  <p:stCondLst>
                                    <p:cond delay="0"/>
                                  </p:stCondLst>
                                  <p:childTnLst>
                                    <p:cmd type="call" cmd="playFrom(0.0)">
                                      <p:cBhvr>
                                        <p:cTn id="62" dur="108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3" fill="hold" display="0">
                  <p:stCondLst>
                    <p:cond delay="indefinite"/>
                  </p:stCondLst>
                  <p:endCondLst>
                    <p:cond evt="onStopAudio" delay="0">
                      <p:tgtEl>
                        <p:sldTgt/>
                      </p:tgtEl>
                    </p:cond>
                  </p:endCondLst>
                </p:cTn>
                <p:tgtEl>
                  <p:spTgt spid="3"/>
                </p:tgtEl>
              </p:cMediaNode>
            </p:video>
            <p:video>
              <p:cMediaNode vol="80000">
                <p:cTn id="64" fill="hold" display="0">
                  <p:stCondLst>
                    <p:cond delay="indefinite"/>
                  </p:stCondLst>
                  <p:endCondLst>
                    <p:cond evt="onStopAudio" delay="0">
                      <p:tgtEl>
                        <p:sldTgt/>
                      </p:tgtEl>
                    </p:cond>
                  </p:endCondLst>
                </p:cTn>
                <p:tgtEl>
                  <p:spTgt spid="4"/>
                </p:tgtEl>
              </p:cMediaNode>
            </p:video>
            <p:video>
              <p:cMediaNode vol="80000">
                <p:cTn id="65" fill="hold" display="0">
                  <p:stCondLst>
                    <p:cond delay="indefinite"/>
                  </p:stCondLst>
                  <p:endCondLst>
                    <p:cond evt="onStopAudio" delay="0">
                      <p:tgtEl>
                        <p:sldTgt/>
                      </p:tgtEl>
                    </p:cond>
                  </p:endCondLst>
                </p:cTn>
                <p:tgtEl>
                  <p:spTgt spid="8"/>
                </p:tgtEl>
              </p:cMediaNode>
            </p:video>
            <p:video>
              <p:cMediaNode vol="80000">
                <p:cTn id="66" fill="hold" display="0">
                  <p:stCondLst>
                    <p:cond delay="indefinite"/>
                  </p:stCondLst>
                  <p:endCondLst>
                    <p:cond evt="onStopAudio" delay="0">
                      <p:tgtEl>
                        <p:sldTgt/>
                      </p:tgtEl>
                    </p:cond>
                  </p:endCondLst>
                </p:cTn>
                <p:tgtEl>
                  <p:spTgt spid="9"/>
                </p:tgtEl>
              </p:cMediaNode>
            </p:video>
          </p:childTnLst>
        </p:cTn>
      </p:par>
    </p:tnLst>
    <p:bldLst>
      <p:bldP spid="5" grpId="0" animBg="1"/>
      <p:bldP spid="7" grpId="0" animBg="1"/>
      <p:bldP spid="10" grpId="0" animBg="1"/>
      <p:bldP spid="11" grpId="0" animBg="1"/>
      <p:bldP spid="12" grpId="0" animBg="1"/>
      <p:bldP spid="13" grpId="0" animBg="1"/>
      <p:bldP spid="14"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xmlns="" id="{05E4E5AE-7A1A-6C83-C176-8C029D01DE1E}"/>
              </a:ext>
            </a:extLst>
          </p:cNvPr>
          <p:cNvSpPr txBox="1"/>
          <p:nvPr/>
        </p:nvSpPr>
        <p:spPr>
          <a:xfrm>
            <a:off x="184102" y="2030627"/>
            <a:ext cx="8775795" cy="4154984"/>
          </a:xfrm>
          <a:prstGeom prst="rect">
            <a:avLst/>
          </a:prstGeom>
          <a:noFill/>
        </p:spPr>
        <p:txBody>
          <a:bodyPr wrap="square">
            <a:spAutoFit/>
          </a:bodyPr>
          <a:lstStyle/>
          <a:p>
            <a:pPr algn="ctr" rtl="1">
              <a:lnSpc>
                <a:spcPct val="150000"/>
              </a:lnSpc>
            </a:pPr>
            <a:r>
              <a:rPr lang="ar-DZ" sz="4400" dirty="0">
                <a:solidFill>
                  <a:srgbClr val="002060"/>
                </a:solidFill>
                <a:latin typeface="Aljazeera" panose="02000000000000000000" pitchFamily="2" charset="-78"/>
                <a:ea typeface="Calibri" panose="020F0502020204030204" pitchFamily="34" charset="0"/>
                <a:cs typeface="Aljazeera" panose="02000000000000000000" pitchFamily="2" charset="-78"/>
              </a:rPr>
              <a:t>ولتحقيق كل من الابتكار والإبداع داخل المقاولة وبالشكل المطلوب، فهناك العديد من الخصائص الواجب توفرها في المقاول، والمفصلة:</a:t>
            </a:r>
          </a:p>
        </p:txBody>
      </p:sp>
      <p:sp>
        <p:nvSpPr>
          <p:cNvPr id="3" name="ZoneTexte 2">
            <a:extLst>
              <a:ext uri="{FF2B5EF4-FFF2-40B4-BE49-F238E27FC236}">
                <a16:creationId xmlns:a16="http://schemas.microsoft.com/office/drawing/2014/main" xmlns="" id="{B57A8FD8-4CAA-5222-4586-627AF25DB08A}"/>
              </a:ext>
            </a:extLst>
          </p:cNvPr>
          <p:cNvSpPr txBox="1"/>
          <p:nvPr/>
        </p:nvSpPr>
        <p:spPr>
          <a:xfrm>
            <a:off x="184101" y="-2710450"/>
            <a:ext cx="8775795" cy="1200329"/>
          </a:xfrm>
          <a:prstGeom prst="rect">
            <a:avLst/>
          </a:prstGeom>
          <a:noFill/>
        </p:spPr>
        <p:txBody>
          <a:bodyPr wrap="square">
            <a:spAutoFit/>
          </a:bodyPr>
          <a:lstStyle/>
          <a:p>
            <a:pPr algn="ct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تمتع كل من الإبداع والابتكار بأهمية كبيرة وسط المؤسسات، فهو المحرك لها. فمن خلال تبني المقاولة لهذه النهج سوف تتمكن من رفع أداءها، وبالتالي تكمن أهمية الإبداع والابتكار بالنسبة للمقاولة فيما يلي:</a:t>
            </a:r>
          </a:p>
        </p:txBody>
      </p:sp>
      <p:sp>
        <p:nvSpPr>
          <p:cNvPr id="4" name="Rectangle : coins arrondis 3">
            <a:extLst>
              <a:ext uri="{FF2B5EF4-FFF2-40B4-BE49-F238E27FC236}">
                <a16:creationId xmlns:a16="http://schemas.microsoft.com/office/drawing/2014/main" xmlns="" id="{411ECFC6-47BB-FE86-2F32-248BE7055731}"/>
              </a:ext>
            </a:extLst>
          </p:cNvPr>
          <p:cNvSpPr/>
          <p:nvPr/>
        </p:nvSpPr>
        <p:spPr>
          <a:xfrm>
            <a:off x="14253210" y="-2710450"/>
            <a:ext cx="1953306" cy="4450080"/>
          </a:xfrm>
          <a:prstGeom prst="roundRect">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3200" dirty="0">
                <a:solidFill>
                  <a:schemeClr val="tx1"/>
                </a:solidFill>
                <a:latin typeface="Aljazeera" panose="02000000000000000000" pitchFamily="2" charset="-78"/>
                <a:cs typeface="Aljazeera" panose="02000000000000000000" pitchFamily="2" charset="-78"/>
              </a:rPr>
              <a:t>تطوير وتنمية قدرات الأفراد داخل المقاولة والتأثير على سلوكياتهم وتوجهاتهم</a:t>
            </a:r>
            <a:endParaRPr lang="fr-FR" sz="3200" dirty="0">
              <a:solidFill>
                <a:schemeClr val="tx1"/>
              </a:solidFill>
              <a:latin typeface="Aljazeera" panose="02000000000000000000" pitchFamily="2" charset="-78"/>
              <a:cs typeface="Aljazeera" panose="02000000000000000000" pitchFamily="2" charset="-78"/>
            </a:endParaRPr>
          </a:p>
        </p:txBody>
      </p:sp>
      <p:sp>
        <p:nvSpPr>
          <p:cNvPr id="5" name="Ellipse 4">
            <a:extLst>
              <a:ext uri="{FF2B5EF4-FFF2-40B4-BE49-F238E27FC236}">
                <a16:creationId xmlns:a16="http://schemas.microsoft.com/office/drawing/2014/main" xmlns="" id="{BE68248A-BD58-5048-081F-73EAAD122DBC}"/>
              </a:ext>
            </a:extLst>
          </p:cNvPr>
          <p:cNvSpPr/>
          <p:nvPr/>
        </p:nvSpPr>
        <p:spPr>
          <a:xfrm>
            <a:off x="14823909" y="-3250450"/>
            <a:ext cx="810000" cy="1080000"/>
          </a:xfrm>
          <a:prstGeom prst="ellipse">
            <a:avLst/>
          </a:prstGeom>
          <a:solidFill>
            <a:schemeClr val="accent6">
              <a:lumMod val="75000"/>
            </a:schemeClr>
          </a:solidFill>
          <a:ln>
            <a:noFill/>
          </a:ln>
          <a:effectLst>
            <a:outerShdw blurRad="50800" dist="38100" dir="5400000" sx="101000" sy="101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5400" dirty="0">
                <a:latin typeface="Aljazeera" panose="02000000000000000000" pitchFamily="2" charset="-78"/>
                <a:cs typeface="Aljazeera" panose="02000000000000000000" pitchFamily="2" charset="-78"/>
              </a:rPr>
              <a:t>01</a:t>
            </a:r>
            <a:endParaRPr lang="fr-FR" sz="1050" dirty="0">
              <a:latin typeface="Aljazeera" panose="02000000000000000000" pitchFamily="2" charset="-78"/>
              <a:cs typeface="Aljazeera" panose="02000000000000000000" pitchFamily="2" charset="-78"/>
            </a:endParaRPr>
          </a:p>
        </p:txBody>
      </p:sp>
      <p:sp>
        <p:nvSpPr>
          <p:cNvPr id="7" name="Rectangle : coins arrondis 6">
            <a:extLst>
              <a:ext uri="{FF2B5EF4-FFF2-40B4-BE49-F238E27FC236}">
                <a16:creationId xmlns:a16="http://schemas.microsoft.com/office/drawing/2014/main" xmlns="" id="{04C50A30-F9DE-BB37-1404-42A49B2B6E48}"/>
              </a:ext>
            </a:extLst>
          </p:cNvPr>
          <p:cNvSpPr/>
          <p:nvPr/>
        </p:nvSpPr>
        <p:spPr>
          <a:xfrm>
            <a:off x="14253210" y="6640972"/>
            <a:ext cx="1953306" cy="4450080"/>
          </a:xfrm>
          <a:prstGeom prst="roundRect">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700" dirty="0">
                <a:solidFill>
                  <a:schemeClr val="tx1"/>
                </a:solidFill>
                <a:latin typeface="Aljazeera" panose="02000000000000000000" pitchFamily="2" charset="-78"/>
                <a:cs typeface="Aljazeera" panose="02000000000000000000" pitchFamily="2" charset="-78"/>
              </a:rPr>
              <a:t>يساعد المقاول على تجاوز المعوقات الشخصية التي تحول دون قدرته على التعبير عن إمكانياته الإبداعية والابتكارية</a:t>
            </a:r>
            <a:endParaRPr lang="fr-FR" sz="2700" dirty="0">
              <a:solidFill>
                <a:schemeClr val="tx1"/>
              </a:solidFill>
              <a:latin typeface="Aljazeera" panose="02000000000000000000" pitchFamily="2" charset="-78"/>
              <a:cs typeface="Aljazeera" panose="02000000000000000000" pitchFamily="2" charset="-78"/>
            </a:endParaRPr>
          </a:p>
        </p:txBody>
      </p:sp>
      <p:sp>
        <p:nvSpPr>
          <p:cNvPr id="10" name="Rectangle : coins arrondis 9">
            <a:extLst>
              <a:ext uri="{FF2B5EF4-FFF2-40B4-BE49-F238E27FC236}">
                <a16:creationId xmlns:a16="http://schemas.microsoft.com/office/drawing/2014/main" xmlns="" id="{50A38DA6-B53F-6328-06BC-3FACF76A428A}"/>
              </a:ext>
            </a:extLst>
          </p:cNvPr>
          <p:cNvSpPr/>
          <p:nvPr/>
        </p:nvSpPr>
        <p:spPr>
          <a:xfrm>
            <a:off x="-7062519" y="6640972"/>
            <a:ext cx="1953306" cy="4450080"/>
          </a:xfrm>
          <a:prstGeom prst="roundRect">
            <a:avLst/>
          </a:prstGeom>
          <a:solidFill>
            <a:schemeClr val="accent4">
              <a:lumMod val="60000"/>
              <a:lumOff val="4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600" dirty="0">
                <a:solidFill>
                  <a:schemeClr val="tx1"/>
                </a:solidFill>
                <a:latin typeface="Aljazeera" panose="02000000000000000000" pitchFamily="2" charset="-78"/>
                <a:cs typeface="Aljazeera" panose="02000000000000000000" pitchFamily="2" charset="-78"/>
              </a:rPr>
              <a:t>يساعد المقاولين على إعادة تحديد أهدافهم وتصوراتهم عن العمل وبالتالي قدرتهم على الظهور بصورة إبداعية متجددة ومستمرة</a:t>
            </a:r>
            <a:endParaRPr lang="fr-FR" sz="2600" dirty="0">
              <a:solidFill>
                <a:schemeClr val="tx1"/>
              </a:solidFill>
              <a:latin typeface="Aljazeera" panose="02000000000000000000" pitchFamily="2" charset="-78"/>
              <a:cs typeface="Aljazeera" panose="02000000000000000000" pitchFamily="2" charset="-78"/>
            </a:endParaRPr>
          </a:p>
        </p:txBody>
      </p:sp>
      <p:sp>
        <p:nvSpPr>
          <p:cNvPr id="11" name="Rectangle : coins arrondis 10">
            <a:extLst>
              <a:ext uri="{FF2B5EF4-FFF2-40B4-BE49-F238E27FC236}">
                <a16:creationId xmlns:a16="http://schemas.microsoft.com/office/drawing/2014/main" xmlns="" id="{3ED4D900-2B29-A4C5-9311-EAF0EEE75692}"/>
              </a:ext>
            </a:extLst>
          </p:cNvPr>
          <p:cNvSpPr/>
          <p:nvPr/>
        </p:nvSpPr>
        <p:spPr>
          <a:xfrm>
            <a:off x="-7062519" y="-2710450"/>
            <a:ext cx="1953306" cy="4450080"/>
          </a:xfrm>
          <a:prstGeom prst="roundRect">
            <a:avLst/>
          </a:prstGeom>
          <a:solidFill>
            <a:schemeClr val="accent3">
              <a:lumMod val="60000"/>
              <a:lumOff val="4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800" dirty="0">
                <a:solidFill>
                  <a:schemeClr val="tx1"/>
                </a:solidFill>
                <a:latin typeface="Aljazeera" panose="02000000000000000000" pitchFamily="2" charset="-78"/>
                <a:cs typeface="Aljazeera" panose="02000000000000000000" pitchFamily="2" charset="-78"/>
              </a:rPr>
              <a:t>يحول الابتكار والإبداع الأفكار إلى منتجات أو خدمات جديدة، ما يحقق ويدفع بالمقاولة للحصول على مراكز متقدمة ومتميزة</a:t>
            </a:r>
            <a:endParaRPr lang="fr-FR" sz="2800" dirty="0">
              <a:solidFill>
                <a:schemeClr val="tx1"/>
              </a:solidFill>
              <a:latin typeface="Aljazeera" panose="02000000000000000000" pitchFamily="2" charset="-78"/>
              <a:cs typeface="Aljazeera" panose="02000000000000000000" pitchFamily="2" charset="-78"/>
            </a:endParaRPr>
          </a:p>
        </p:txBody>
      </p:sp>
      <p:sp>
        <p:nvSpPr>
          <p:cNvPr id="12" name="Ellipse 11">
            <a:extLst>
              <a:ext uri="{FF2B5EF4-FFF2-40B4-BE49-F238E27FC236}">
                <a16:creationId xmlns:a16="http://schemas.microsoft.com/office/drawing/2014/main" xmlns="" id="{36B9D93D-B4A7-C236-BF08-DF37BEC111C9}"/>
              </a:ext>
            </a:extLst>
          </p:cNvPr>
          <p:cNvSpPr/>
          <p:nvPr/>
        </p:nvSpPr>
        <p:spPr>
          <a:xfrm>
            <a:off x="14824863" y="6100972"/>
            <a:ext cx="810000" cy="1080000"/>
          </a:xfrm>
          <a:prstGeom prst="ellipse">
            <a:avLst/>
          </a:prstGeom>
          <a:solidFill>
            <a:schemeClr val="accent5">
              <a:lumMod val="75000"/>
            </a:schemeClr>
          </a:solidFill>
          <a:ln>
            <a:noFill/>
          </a:ln>
          <a:effectLst>
            <a:outerShdw blurRad="50800" dist="38100" dir="5400000" sx="101000" sy="101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5000" dirty="0">
                <a:latin typeface="Aljazeera" panose="02000000000000000000" pitchFamily="2" charset="-78"/>
                <a:cs typeface="Aljazeera" panose="02000000000000000000" pitchFamily="2" charset="-78"/>
              </a:rPr>
              <a:t>02</a:t>
            </a:r>
          </a:p>
        </p:txBody>
      </p:sp>
      <p:sp>
        <p:nvSpPr>
          <p:cNvPr id="13" name="Ellipse 12">
            <a:extLst>
              <a:ext uri="{FF2B5EF4-FFF2-40B4-BE49-F238E27FC236}">
                <a16:creationId xmlns:a16="http://schemas.microsoft.com/office/drawing/2014/main" xmlns="" id="{5AAEC8EC-82D6-B324-B87B-E0296D5C2EB0}"/>
              </a:ext>
            </a:extLst>
          </p:cNvPr>
          <p:cNvSpPr/>
          <p:nvPr/>
        </p:nvSpPr>
        <p:spPr>
          <a:xfrm>
            <a:off x="-6490866" y="6100972"/>
            <a:ext cx="810000" cy="1080000"/>
          </a:xfrm>
          <a:prstGeom prst="ellipse">
            <a:avLst/>
          </a:prstGeom>
          <a:solidFill>
            <a:schemeClr val="accent4">
              <a:lumMod val="75000"/>
            </a:schemeClr>
          </a:solidFill>
          <a:ln>
            <a:noFill/>
          </a:ln>
          <a:effectLst>
            <a:outerShdw blurRad="50800" dist="38100" dir="5400000" sx="101000" sy="101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5000" dirty="0">
                <a:latin typeface="Aljazeera" panose="02000000000000000000" pitchFamily="2" charset="-78"/>
                <a:cs typeface="Aljazeera" panose="02000000000000000000" pitchFamily="2" charset="-78"/>
              </a:rPr>
              <a:t>03</a:t>
            </a:r>
          </a:p>
        </p:txBody>
      </p:sp>
      <p:sp>
        <p:nvSpPr>
          <p:cNvPr id="14" name="Ellipse 13">
            <a:extLst>
              <a:ext uri="{FF2B5EF4-FFF2-40B4-BE49-F238E27FC236}">
                <a16:creationId xmlns:a16="http://schemas.microsoft.com/office/drawing/2014/main" xmlns="" id="{CD85CF4B-4928-660D-4104-94D9DD5023E9}"/>
              </a:ext>
            </a:extLst>
          </p:cNvPr>
          <p:cNvSpPr/>
          <p:nvPr/>
        </p:nvSpPr>
        <p:spPr>
          <a:xfrm>
            <a:off x="-6489913" y="-3250450"/>
            <a:ext cx="810000" cy="1080000"/>
          </a:xfrm>
          <a:prstGeom prst="ellipse">
            <a:avLst/>
          </a:prstGeom>
          <a:solidFill>
            <a:schemeClr val="accent3">
              <a:lumMod val="75000"/>
            </a:schemeClr>
          </a:solidFill>
          <a:ln>
            <a:noFill/>
          </a:ln>
          <a:effectLst>
            <a:outerShdw blurRad="50800" dist="38100" dir="5400000" sx="101000" sy="101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800" dirty="0">
                <a:latin typeface="Aljazeera" panose="02000000000000000000" pitchFamily="2" charset="-78"/>
                <a:cs typeface="Aljazeera" panose="02000000000000000000" pitchFamily="2" charset="-78"/>
              </a:rPr>
              <a:t>04</a:t>
            </a:r>
            <a:endParaRPr lang="fr-FR" sz="5000" dirty="0">
              <a:latin typeface="Aljazeera" panose="02000000000000000000" pitchFamily="2" charset="-78"/>
              <a:cs typeface="Aljazeera" panose="02000000000000000000" pitchFamily="2" charset="-78"/>
            </a:endParaRPr>
          </a:p>
        </p:txBody>
      </p:sp>
      <p:pic>
        <p:nvPicPr>
          <p:cNvPr id="8" name="ElevenLabs_2024-07-10T16_44_58_Sarah_pre_s50_sb75_se0_b_m2(1)">
            <a:hlinkClick r:id="" action="ppaction://media"/>
            <a:extLst>
              <a:ext uri="{FF2B5EF4-FFF2-40B4-BE49-F238E27FC236}">
                <a16:creationId xmlns:a16="http://schemas.microsoft.com/office/drawing/2014/main" xmlns="" id="{5FEDF083-81AA-4D7C-F47D-1EA2524F6566}"/>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3825937" y="-1183408"/>
            <a:ext cx="365522" cy="487363"/>
          </a:xfrm>
          <a:prstGeom prst="rect">
            <a:avLst/>
          </a:prstGeom>
        </p:spPr>
      </p:pic>
    </p:spTree>
    <p:extLst>
      <p:ext uri="{BB962C8B-B14F-4D97-AF65-F5344CB8AC3E}">
        <p14:creationId xmlns:p14="http://schemas.microsoft.com/office/powerpoint/2010/main" xmlns="" val="37194310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8" name="ZoneTexte 7">
            <a:extLst>
              <a:ext uri="{FF2B5EF4-FFF2-40B4-BE49-F238E27FC236}">
                <a16:creationId xmlns:a16="http://schemas.microsoft.com/office/drawing/2014/main" xmlns="" id="{D27C8BC5-6C0C-44BF-3AD9-C347066C3DA1}"/>
              </a:ext>
            </a:extLst>
          </p:cNvPr>
          <p:cNvSpPr txBox="1"/>
          <p:nvPr/>
        </p:nvSpPr>
        <p:spPr>
          <a:xfrm>
            <a:off x="184102" y="896328"/>
            <a:ext cx="8775795" cy="1569660"/>
          </a:xfrm>
          <a:prstGeom prst="rect">
            <a:avLst/>
          </a:prstGeom>
          <a:noFill/>
        </p:spPr>
        <p:txBody>
          <a:bodyPr wrap="square">
            <a:spAutoFit/>
          </a:bodyPr>
          <a:lstStyle/>
          <a:p>
            <a:pPr algn="ctr" rtl="1"/>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ولتحقيق كل من الابتكار والإبداع داخل المقاولة وبالشكل المطلوب، فهناك العديد من الخصائص الواجب توفرها في المقاول، والمفصلة:</a:t>
            </a:r>
          </a:p>
        </p:txBody>
      </p:sp>
      <p:sp>
        <p:nvSpPr>
          <p:cNvPr id="16" name="Rectangle 15">
            <a:extLst>
              <a:ext uri="{FF2B5EF4-FFF2-40B4-BE49-F238E27FC236}">
                <a16:creationId xmlns:a16="http://schemas.microsoft.com/office/drawing/2014/main" xmlns="" id="{9049C01C-637E-C852-9516-F498ACBC520A}"/>
              </a:ext>
            </a:extLst>
          </p:cNvPr>
          <p:cNvSpPr/>
          <p:nvPr/>
        </p:nvSpPr>
        <p:spPr>
          <a:xfrm>
            <a:off x="6259011" y="1983052"/>
            <a:ext cx="2621666" cy="1365813"/>
          </a:xfrm>
          <a:prstGeom prst="rect">
            <a:avLst/>
          </a:prstGeom>
          <a:solidFill>
            <a:schemeClr val="accent6">
              <a:lumMod val="40000"/>
              <a:lumOff val="60000"/>
            </a:schemeClr>
          </a:solid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6">
                    <a:lumMod val="50000"/>
                  </a:schemeClr>
                </a:solidFill>
                <a:effectLst/>
                <a:latin typeface="Aljazeera" panose="02000000000000000000" pitchFamily="2" charset="-78"/>
                <a:ea typeface="Calibri" panose="020F0502020204030204" pitchFamily="34" charset="0"/>
                <a:cs typeface="Aljazeera" panose="02000000000000000000" pitchFamily="2" charset="-78"/>
              </a:rPr>
              <a:t>المستوى التعليمي</a:t>
            </a:r>
            <a:endParaRPr lang="fr-FR" sz="3200" dirty="0">
              <a:solidFill>
                <a:schemeClr val="accent6">
                  <a:lumMod val="50000"/>
                </a:schemeClr>
              </a:solidFill>
              <a:latin typeface="Aljazeera" panose="02000000000000000000" pitchFamily="2" charset="-78"/>
              <a:cs typeface="Aljazeera" panose="02000000000000000000" pitchFamily="2" charset="-78"/>
            </a:endParaRPr>
          </a:p>
        </p:txBody>
      </p:sp>
      <p:sp>
        <p:nvSpPr>
          <p:cNvPr id="17" name="Rectangle 16">
            <a:extLst>
              <a:ext uri="{FF2B5EF4-FFF2-40B4-BE49-F238E27FC236}">
                <a16:creationId xmlns:a16="http://schemas.microsoft.com/office/drawing/2014/main" xmlns="" id="{14CEF36F-FFD8-2A08-6557-CA5207349789}"/>
              </a:ext>
            </a:extLst>
          </p:cNvPr>
          <p:cNvSpPr/>
          <p:nvPr/>
        </p:nvSpPr>
        <p:spPr>
          <a:xfrm>
            <a:off x="6259011" y="3601736"/>
            <a:ext cx="2621666" cy="1365813"/>
          </a:xfrm>
          <a:prstGeom prst="rect">
            <a:avLst/>
          </a:prstGeom>
          <a:solidFill>
            <a:schemeClr val="accent6">
              <a:lumMod val="40000"/>
              <a:lumOff val="60000"/>
            </a:schemeClr>
          </a:solid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6">
                    <a:lumMod val="50000"/>
                  </a:schemeClr>
                </a:solidFill>
                <a:effectLst/>
                <a:latin typeface="Aljazeera" panose="02000000000000000000" pitchFamily="2" charset="-78"/>
                <a:ea typeface="Calibri" panose="020F0502020204030204" pitchFamily="34" charset="0"/>
                <a:cs typeface="Aljazeera" panose="02000000000000000000" pitchFamily="2" charset="-78"/>
              </a:rPr>
              <a:t>الذكاء والمهارات</a:t>
            </a:r>
            <a:endParaRPr lang="fr-FR" sz="3200" dirty="0">
              <a:solidFill>
                <a:schemeClr val="accent6">
                  <a:lumMod val="50000"/>
                </a:schemeClr>
              </a:solidFill>
              <a:latin typeface="Aljazeera" panose="02000000000000000000" pitchFamily="2" charset="-78"/>
              <a:cs typeface="Aljazeera" panose="02000000000000000000" pitchFamily="2" charset="-78"/>
            </a:endParaRPr>
          </a:p>
        </p:txBody>
      </p:sp>
      <p:sp>
        <p:nvSpPr>
          <p:cNvPr id="18" name="Rectangle 17">
            <a:extLst>
              <a:ext uri="{FF2B5EF4-FFF2-40B4-BE49-F238E27FC236}">
                <a16:creationId xmlns:a16="http://schemas.microsoft.com/office/drawing/2014/main" xmlns="" id="{8C0983A8-7197-7B07-9D38-9ADBB62D3524}"/>
              </a:ext>
            </a:extLst>
          </p:cNvPr>
          <p:cNvSpPr/>
          <p:nvPr/>
        </p:nvSpPr>
        <p:spPr>
          <a:xfrm>
            <a:off x="6259011" y="5220420"/>
            <a:ext cx="2621666" cy="1365813"/>
          </a:xfrm>
          <a:prstGeom prst="rect">
            <a:avLst/>
          </a:prstGeom>
          <a:solidFill>
            <a:schemeClr val="accent6">
              <a:lumMod val="40000"/>
              <a:lumOff val="60000"/>
            </a:schemeClr>
          </a:solid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6">
                    <a:lumMod val="50000"/>
                  </a:schemeClr>
                </a:solidFill>
                <a:effectLst/>
                <a:latin typeface="Aljazeera" panose="02000000000000000000" pitchFamily="2" charset="-78"/>
                <a:ea typeface="Calibri" panose="020F0502020204030204" pitchFamily="34" charset="0"/>
                <a:cs typeface="Aljazeera" panose="02000000000000000000" pitchFamily="2" charset="-78"/>
              </a:rPr>
              <a:t>المثابرة ووضوح الأهداف</a:t>
            </a:r>
            <a:endParaRPr lang="fr-FR" sz="3200" dirty="0">
              <a:solidFill>
                <a:schemeClr val="accent6">
                  <a:lumMod val="50000"/>
                </a:schemeClr>
              </a:solidFill>
              <a:latin typeface="Aljazeera" panose="02000000000000000000" pitchFamily="2" charset="-78"/>
              <a:cs typeface="Aljazeera" panose="02000000000000000000" pitchFamily="2" charset="-78"/>
            </a:endParaRPr>
          </a:p>
        </p:txBody>
      </p:sp>
      <p:sp>
        <p:nvSpPr>
          <p:cNvPr id="19" name="Rectangle 18">
            <a:extLst>
              <a:ext uri="{FF2B5EF4-FFF2-40B4-BE49-F238E27FC236}">
                <a16:creationId xmlns:a16="http://schemas.microsoft.com/office/drawing/2014/main" xmlns="" id="{40D1A321-B07F-A6C1-B1AF-36113287F024}"/>
              </a:ext>
            </a:extLst>
          </p:cNvPr>
          <p:cNvSpPr/>
          <p:nvPr/>
        </p:nvSpPr>
        <p:spPr>
          <a:xfrm>
            <a:off x="3261168" y="1983052"/>
            <a:ext cx="2621666" cy="1365813"/>
          </a:xfrm>
          <a:prstGeom prst="rect">
            <a:avLst/>
          </a:prstGeom>
          <a:solidFill>
            <a:schemeClr val="accent5">
              <a:lumMod val="40000"/>
              <a:lumOff val="60000"/>
            </a:schemeClr>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800" b="1" dirty="0">
                <a:solidFill>
                  <a:schemeClr val="accent5">
                    <a:lumMod val="50000"/>
                  </a:schemeClr>
                </a:solidFill>
                <a:effectLst/>
                <a:latin typeface="Aljazeera" panose="02000000000000000000" pitchFamily="2" charset="-78"/>
                <a:ea typeface="Calibri" panose="020F0502020204030204" pitchFamily="34" charset="0"/>
                <a:cs typeface="Aljazeera" panose="02000000000000000000" pitchFamily="2" charset="-78"/>
              </a:rPr>
              <a:t>تحمل المسؤولية الشخصية</a:t>
            </a:r>
            <a:endParaRPr lang="fr-FR" sz="2800" dirty="0">
              <a:solidFill>
                <a:schemeClr val="accent5">
                  <a:lumMod val="50000"/>
                </a:schemeClr>
              </a:solidFill>
              <a:latin typeface="Aljazeera" panose="02000000000000000000" pitchFamily="2" charset="-78"/>
              <a:cs typeface="Aljazeera" panose="02000000000000000000" pitchFamily="2" charset="-78"/>
            </a:endParaRPr>
          </a:p>
        </p:txBody>
      </p:sp>
      <p:sp>
        <p:nvSpPr>
          <p:cNvPr id="20" name="Rectangle 19">
            <a:extLst>
              <a:ext uri="{FF2B5EF4-FFF2-40B4-BE49-F238E27FC236}">
                <a16:creationId xmlns:a16="http://schemas.microsoft.com/office/drawing/2014/main" xmlns="" id="{09DB0A7B-47CA-FA6E-132A-660B1ACA64FC}"/>
              </a:ext>
            </a:extLst>
          </p:cNvPr>
          <p:cNvSpPr/>
          <p:nvPr/>
        </p:nvSpPr>
        <p:spPr>
          <a:xfrm>
            <a:off x="3261168" y="3601736"/>
            <a:ext cx="2621666" cy="1365813"/>
          </a:xfrm>
          <a:prstGeom prst="rect">
            <a:avLst/>
          </a:prstGeom>
          <a:solidFill>
            <a:schemeClr val="accent5">
              <a:lumMod val="40000"/>
              <a:lumOff val="60000"/>
            </a:schemeClr>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800" b="1" dirty="0">
                <a:solidFill>
                  <a:schemeClr val="accent5">
                    <a:lumMod val="50000"/>
                  </a:schemeClr>
                </a:solidFill>
                <a:effectLst/>
                <a:latin typeface="Aljazeera" panose="02000000000000000000" pitchFamily="2" charset="-78"/>
                <a:ea typeface="Calibri" panose="020F0502020204030204" pitchFamily="34" charset="0"/>
                <a:cs typeface="Aljazeera" panose="02000000000000000000" pitchFamily="2" charset="-78"/>
              </a:rPr>
              <a:t>الثقة بالنفس وتحمل المخاطر</a:t>
            </a:r>
            <a:endParaRPr lang="fr-FR" sz="2800" dirty="0">
              <a:solidFill>
                <a:schemeClr val="accent5">
                  <a:lumMod val="50000"/>
                </a:schemeClr>
              </a:solidFill>
              <a:latin typeface="Aljazeera" panose="02000000000000000000" pitchFamily="2" charset="-78"/>
              <a:cs typeface="Aljazeera" panose="02000000000000000000" pitchFamily="2" charset="-78"/>
            </a:endParaRPr>
          </a:p>
        </p:txBody>
      </p:sp>
      <p:sp>
        <p:nvSpPr>
          <p:cNvPr id="21" name="Rectangle 20">
            <a:extLst>
              <a:ext uri="{FF2B5EF4-FFF2-40B4-BE49-F238E27FC236}">
                <a16:creationId xmlns:a16="http://schemas.microsoft.com/office/drawing/2014/main" xmlns="" id="{8F0567B8-3467-E421-674F-D3535A598117}"/>
              </a:ext>
            </a:extLst>
          </p:cNvPr>
          <p:cNvSpPr/>
          <p:nvPr/>
        </p:nvSpPr>
        <p:spPr>
          <a:xfrm>
            <a:off x="3261168" y="5220420"/>
            <a:ext cx="2621666" cy="1365813"/>
          </a:xfrm>
          <a:prstGeom prst="rect">
            <a:avLst/>
          </a:prstGeom>
          <a:solidFill>
            <a:schemeClr val="accent5">
              <a:lumMod val="40000"/>
              <a:lumOff val="60000"/>
            </a:schemeClr>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2800" b="1" dirty="0">
                <a:solidFill>
                  <a:schemeClr val="accent5">
                    <a:lumMod val="50000"/>
                  </a:schemeClr>
                </a:solidFill>
                <a:effectLst/>
                <a:latin typeface="Aljazeera" panose="02000000000000000000" pitchFamily="2" charset="-78"/>
                <a:ea typeface="Calibri" panose="020F0502020204030204" pitchFamily="34" charset="0"/>
                <a:cs typeface="Aljazeera" panose="02000000000000000000" pitchFamily="2" charset="-78"/>
              </a:rPr>
              <a:t>القدرة على التواصل والإدارة نظام التعليم </a:t>
            </a:r>
            <a:endParaRPr lang="fr-FR" sz="2800" dirty="0">
              <a:solidFill>
                <a:schemeClr val="accent5">
                  <a:lumMod val="50000"/>
                </a:schemeClr>
              </a:solidFill>
              <a:latin typeface="Aljazeera" panose="02000000000000000000" pitchFamily="2" charset="-78"/>
              <a:cs typeface="Aljazeera" panose="02000000000000000000" pitchFamily="2" charset="-78"/>
            </a:endParaRPr>
          </a:p>
        </p:txBody>
      </p:sp>
      <p:sp>
        <p:nvSpPr>
          <p:cNvPr id="22" name="Rectangle 21">
            <a:extLst>
              <a:ext uri="{FF2B5EF4-FFF2-40B4-BE49-F238E27FC236}">
                <a16:creationId xmlns:a16="http://schemas.microsoft.com/office/drawing/2014/main" xmlns="" id="{276BDC5C-0E2B-4530-51C2-08C972574085}"/>
              </a:ext>
            </a:extLst>
          </p:cNvPr>
          <p:cNvSpPr/>
          <p:nvPr/>
        </p:nvSpPr>
        <p:spPr>
          <a:xfrm>
            <a:off x="263324" y="1983052"/>
            <a:ext cx="2621666" cy="1365813"/>
          </a:xfrm>
          <a:prstGeom prst="rect">
            <a:avLst/>
          </a:prstGeom>
          <a:solidFill>
            <a:schemeClr val="accent4">
              <a:lumMod val="40000"/>
              <a:lumOff val="60000"/>
            </a:schemeClr>
          </a:solid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4">
                    <a:lumMod val="50000"/>
                  </a:schemeClr>
                </a:solidFill>
                <a:effectLst/>
                <a:latin typeface="Aljazeera" panose="02000000000000000000" pitchFamily="2" charset="-78"/>
                <a:ea typeface="Calibri" panose="020F0502020204030204" pitchFamily="34" charset="0"/>
                <a:cs typeface="Aljazeera" panose="02000000000000000000" pitchFamily="2" charset="-78"/>
              </a:rPr>
              <a:t>منظمات القطاع الحكومي</a:t>
            </a:r>
            <a:endParaRPr lang="fr-FR" sz="3200" dirty="0">
              <a:solidFill>
                <a:schemeClr val="accent4">
                  <a:lumMod val="50000"/>
                </a:schemeClr>
              </a:solidFill>
              <a:latin typeface="Aljazeera" panose="02000000000000000000" pitchFamily="2" charset="-78"/>
              <a:cs typeface="Aljazeera" panose="02000000000000000000" pitchFamily="2" charset="-78"/>
            </a:endParaRPr>
          </a:p>
        </p:txBody>
      </p:sp>
      <p:sp>
        <p:nvSpPr>
          <p:cNvPr id="23" name="Rectangle 22">
            <a:extLst>
              <a:ext uri="{FF2B5EF4-FFF2-40B4-BE49-F238E27FC236}">
                <a16:creationId xmlns:a16="http://schemas.microsoft.com/office/drawing/2014/main" xmlns="" id="{334D9A3D-9BD1-96CE-1304-255B38EAD227}"/>
              </a:ext>
            </a:extLst>
          </p:cNvPr>
          <p:cNvSpPr/>
          <p:nvPr/>
        </p:nvSpPr>
        <p:spPr>
          <a:xfrm>
            <a:off x="263324" y="3601736"/>
            <a:ext cx="2621666" cy="1365813"/>
          </a:xfrm>
          <a:prstGeom prst="rect">
            <a:avLst/>
          </a:prstGeom>
          <a:solidFill>
            <a:schemeClr val="accent4">
              <a:lumMod val="40000"/>
              <a:lumOff val="60000"/>
            </a:schemeClr>
          </a:solid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4">
                    <a:lumMod val="50000"/>
                  </a:schemeClr>
                </a:solidFill>
                <a:effectLst/>
                <a:latin typeface="Aljazeera" panose="02000000000000000000" pitchFamily="2" charset="-78"/>
                <a:ea typeface="Calibri" panose="020F0502020204030204" pitchFamily="34" charset="0"/>
                <a:cs typeface="Aljazeera" panose="02000000000000000000" pitchFamily="2" charset="-78"/>
              </a:rPr>
              <a:t>النظام والقوانين التشريعية</a:t>
            </a:r>
            <a:endParaRPr lang="fr-FR" sz="3200" dirty="0">
              <a:solidFill>
                <a:schemeClr val="accent4">
                  <a:lumMod val="50000"/>
                </a:schemeClr>
              </a:solidFill>
              <a:latin typeface="Aljazeera" panose="02000000000000000000" pitchFamily="2" charset="-78"/>
              <a:cs typeface="Aljazeera" panose="02000000000000000000" pitchFamily="2" charset="-78"/>
            </a:endParaRPr>
          </a:p>
        </p:txBody>
      </p:sp>
      <p:sp>
        <p:nvSpPr>
          <p:cNvPr id="24" name="Rectangle 23">
            <a:extLst>
              <a:ext uri="{FF2B5EF4-FFF2-40B4-BE49-F238E27FC236}">
                <a16:creationId xmlns:a16="http://schemas.microsoft.com/office/drawing/2014/main" xmlns="" id="{904801AA-0350-D5B7-A2B2-5D3724F51D12}"/>
              </a:ext>
            </a:extLst>
          </p:cNvPr>
          <p:cNvSpPr/>
          <p:nvPr/>
        </p:nvSpPr>
        <p:spPr>
          <a:xfrm>
            <a:off x="263324" y="5220420"/>
            <a:ext cx="2621666" cy="1365813"/>
          </a:xfrm>
          <a:prstGeom prst="rect">
            <a:avLst/>
          </a:prstGeom>
          <a:solidFill>
            <a:schemeClr val="accent4">
              <a:lumMod val="40000"/>
              <a:lumOff val="60000"/>
            </a:schemeClr>
          </a:solid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4">
                    <a:lumMod val="50000"/>
                  </a:schemeClr>
                </a:solidFill>
                <a:effectLst/>
                <a:latin typeface="Aljazeera" panose="02000000000000000000" pitchFamily="2" charset="-78"/>
                <a:ea typeface="Calibri" panose="020F0502020204030204" pitchFamily="34" charset="0"/>
                <a:cs typeface="Aljazeera" panose="02000000000000000000" pitchFamily="2" charset="-78"/>
              </a:rPr>
              <a:t>البنية التحتية ونظام المعلومات</a:t>
            </a:r>
            <a:endParaRPr lang="fr-FR" sz="3200" dirty="0">
              <a:solidFill>
                <a:schemeClr val="accent4">
                  <a:lumMod val="50000"/>
                </a:schemeClr>
              </a:solidFill>
              <a:latin typeface="Aljazeera" panose="02000000000000000000" pitchFamily="2" charset="-78"/>
              <a:cs typeface="Aljazeera" panose="02000000000000000000" pitchFamily="2" charset="-78"/>
            </a:endParaRPr>
          </a:p>
        </p:txBody>
      </p:sp>
      <p:pic>
        <p:nvPicPr>
          <p:cNvPr id="3" name="ElevenLabs_2024-07-10T16_45_44_Sarah_pre_s50_sb75_se0_b_m2">
            <a:hlinkClick r:id="" action="ppaction://media"/>
            <a:extLst>
              <a:ext uri="{FF2B5EF4-FFF2-40B4-BE49-F238E27FC236}">
                <a16:creationId xmlns:a16="http://schemas.microsoft.com/office/drawing/2014/main" xmlns="" id="{CB07DD12-0009-99FA-88C2-71186D13E92D}"/>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912831" y="-3072803"/>
            <a:ext cx="365522" cy="487363"/>
          </a:xfrm>
          <a:prstGeom prst="rect">
            <a:avLst/>
          </a:prstGeom>
        </p:spPr>
      </p:pic>
      <p:pic>
        <p:nvPicPr>
          <p:cNvPr id="4" name="ElevenLabs_2024-07-10T16_46_01_Sarah_pre_s50_sb75_se0_b_m2">
            <a:hlinkClick r:id="" action="ppaction://media"/>
            <a:extLst>
              <a:ext uri="{FF2B5EF4-FFF2-40B4-BE49-F238E27FC236}">
                <a16:creationId xmlns:a16="http://schemas.microsoft.com/office/drawing/2014/main" xmlns="" id="{7172B0A8-BB6D-1C28-962D-35A782C9C2BF}"/>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943663" y="-2876563"/>
            <a:ext cx="365522" cy="487363"/>
          </a:xfrm>
          <a:prstGeom prst="rect">
            <a:avLst/>
          </a:prstGeom>
        </p:spPr>
      </p:pic>
      <p:pic>
        <p:nvPicPr>
          <p:cNvPr id="5" name="ElevenLabs_2024-07-10T16_46_15_Sarah_pre_s50_sb75_se0_b_m2">
            <a:hlinkClick r:id="" action="ppaction://media"/>
            <a:extLst>
              <a:ext uri="{FF2B5EF4-FFF2-40B4-BE49-F238E27FC236}">
                <a16:creationId xmlns:a16="http://schemas.microsoft.com/office/drawing/2014/main" xmlns="" id="{EF6F46BE-FC7D-D2F5-55D4-EA3518C3C395}"/>
              </a:ext>
            </a:extLst>
          </p:cNvPr>
          <p:cNvPicPr>
            <a:picLocks noChangeAspect="1"/>
          </p:cNvPicPr>
          <p:nvPr>
            <a:videoFile r:link="rId1"/>
            <p:extLst>
              <p:ext uri="{DAA4B4D4-6D71-4841-9C94-3DE7FCFB9230}">
                <p14:media xmlns:p14="http://schemas.microsoft.com/office/powerpoint/2010/main" xmlns="" r:embed="rId6"/>
              </p:ext>
            </p:extLst>
          </p:nvPr>
        </p:nvPicPr>
        <p:blipFill>
          <a:blip r:embed="rId4" cstate="print"/>
          <a:stretch>
            <a:fillRect/>
          </a:stretch>
        </p:blipFill>
        <p:spPr>
          <a:xfrm>
            <a:off x="-1134345" y="-2063959"/>
            <a:ext cx="365522" cy="487363"/>
          </a:xfrm>
          <a:prstGeom prst="rect">
            <a:avLst/>
          </a:prstGeom>
        </p:spPr>
      </p:pic>
      <p:pic>
        <p:nvPicPr>
          <p:cNvPr id="7" name="ElevenLabs_2024-07-10T16_46_31_Sarah_pre_s50_sb75_se0_b_m2">
            <a:hlinkClick r:id="" action="ppaction://media"/>
            <a:extLst>
              <a:ext uri="{FF2B5EF4-FFF2-40B4-BE49-F238E27FC236}">
                <a16:creationId xmlns:a16="http://schemas.microsoft.com/office/drawing/2014/main" xmlns="" id="{9D609E6D-AD27-380C-F3CF-2DFD76A07321}"/>
              </a:ext>
            </a:extLst>
          </p:cNvPr>
          <p:cNvPicPr>
            <a:picLocks noChangeAspect="1"/>
          </p:cNvPicPr>
          <p:nvPr>
            <a:videoFile r:link="rId1"/>
            <p:extLst>
              <p:ext uri="{DAA4B4D4-6D71-4841-9C94-3DE7FCFB9230}">
                <p14:media xmlns:p14="http://schemas.microsoft.com/office/powerpoint/2010/main" xmlns="" r:embed="rId7"/>
              </p:ext>
            </p:extLst>
          </p:nvPr>
        </p:nvPicPr>
        <p:blipFill>
          <a:blip r:embed="rId4" cstate="print"/>
          <a:stretch>
            <a:fillRect/>
          </a:stretch>
        </p:blipFill>
        <p:spPr>
          <a:xfrm>
            <a:off x="586979" y="-1576596"/>
            <a:ext cx="365522" cy="487363"/>
          </a:xfrm>
          <a:prstGeom prst="rect">
            <a:avLst/>
          </a:prstGeom>
        </p:spPr>
      </p:pic>
      <p:pic>
        <p:nvPicPr>
          <p:cNvPr id="9" name="ElevenLabs_2024-07-10T16_46_47_Sarah_pre_s50_sb75_se0_b_m2">
            <a:hlinkClick r:id="" action="ppaction://media"/>
            <a:extLst>
              <a:ext uri="{FF2B5EF4-FFF2-40B4-BE49-F238E27FC236}">
                <a16:creationId xmlns:a16="http://schemas.microsoft.com/office/drawing/2014/main" xmlns="" id="{F0FC2284-3207-EFA8-FB09-3EAF9EDE4850}"/>
              </a:ext>
            </a:extLst>
          </p:cNvPr>
          <p:cNvPicPr>
            <a:picLocks noChangeAspect="1"/>
          </p:cNvPicPr>
          <p:nvPr>
            <a:videoFile r:link="rId1"/>
            <p:extLst>
              <p:ext uri="{DAA4B4D4-6D71-4841-9C94-3DE7FCFB9230}">
                <p14:media xmlns:p14="http://schemas.microsoft.com/office/powerpoint/2010/main" xmlns="" r:embed="rId9"/>
              </p:ext>
            </p:extLst>
          </p:nvPr>
        </p:nvPicPr>
        <p:blipFill>
          <a:blip r:embed="rId4" cstate="print"/>
          <a:stretch>
            <a:fillRect/>
          </a:stretch>
        </p:blipFill>
        <p:spPr>
          <a:xfrm>
            <a:off x="-914583" y="-1320425"/>
            <a:ext cx="365522" cy="487363"/>
          </a:xfrm>
          <a:prstGeom prst="rect">
            <a:avLst/>
          </a:prstGeom>
        </p:spPr>
      </p:pic>
      <p:pic>
        <p:nvPicPr>
          <p:cNvPr id="10" name="ElevenLabs_2024-07-10T16_47_01_Sarah_pre_s50_sb75_se0_b_m2">
            <a:hlinkClick r:id="" action="ppaction://media"/>
            <a:extLst>
              <a:ext uri="{FF2B5EF4-FFF2-40B4-BE49-F238E27FC236}">
                <a16:creationId xmlns:a16="http://schemas.microsoft.com/office/drawing/2014/main" xmlns="" id="{DB7838BD-A74E-C03D-0248-15BCFE50AFD7}"/>
              </a:ext>
            </a:extLst>
          </p:cNvPr>
          <p:cNvPicPr>
            <a:picLocks noChangeAspect="1"/>
          </p:cNvPicPr>
          <p:nvPr>
            <a:videoFile r:link="rId1"/>
            <p:extLst>
              <p:ext uri="{DAA4B4D4-6D71-4841-9C94-3DE7FCFB9230}">
                <p14:media xmlns:p14="http://schemas.microsoft.com/office/powerpoint/2010/main" xmlns="" r:embed="rId11"/>
              </p:ext>
            </p:extLst>
          </p:nvPr>
        </p:nvPicPr>
        <p:blipFill>
          <a:blip r:embed="rId4" cstate="print"/>
          <a:stretch>
            <a:fillRect/>
          </a:stretch>
        </p:blipFill>
        <p:spPr>
          <a:xfrm>
            <a:off x="2095592" y="-1989116"/>
            <a:ext cx="365522" cy="487363"/>
          </a:xfrm>
          <a:prstGeom prst="rect">
            <a:avLst/>
          </a:prstGeom>
        </p:spPr>
      </p:pic>
      <p:pic>
        <p:nvPicPr>
          <p:cNvPr id="11" name="ElevenLabs_2024-07-10T16_47_15_Sarah_pre_s50_sb75_se0_b_m2">
            <a:hlinkClick r:id="" action="ppaction://media"/>
            <a:extLst>
              <a:ext uri="{FF2B5EF4-FFF2-40B4-BE49-F238E27FC236}">
                <a16:creationId xmlns:a16="http://schemas.microsoft.com/office/drawing/2014/main" xmlns="" id="{0561ED3A-5793-281F-BF53-30C46EE0B50A}"/>
              </a:ext>
            </a:extLst>
          </p:cNvPr>
          <p:cNvPicPr>
            <a:picLocks noChangeAspect="1"/>
          </p:cNvPicPr>
          <p:nvPr>
            <a:videoFile r:link="rId1"/>
            <p:extLst>
              <p:ext uri="{DAA4B4D4-6D71-4841-9C94-3DE7FCFB9230}">
                <p14:media xmlns:p14="http://schemas.microsoft.com/office/powerpoint/2010/main" xmlns="" r:embed="rId13"/>
              </p:ext>
            </p:extLst>
          </p:nvPr>
        </p:nvPicPr>
        <p:blipFill>
          <a:blip r:embed="rId4" cstate="print"/>
          <a:stretch>
            <a:fillRect/>
          </a:stretch>
        </p:blipFill>
        <p:spPr>
          <a:xfrm>
            <a:off x="1730070" y="-2115551"/>
            <a:ext cx="365522" cy="487363"/>
          </a:xfrm>
          <a:prstGeom prst="rect">
            <a:avLst/>
          </a:prstGeom>
        </p:spPr>
      </p:pic>
      <p:pic>
        <p:nvPicPr>
          <p:cNvPr id="12" name="ElevenLabs_2024-07-10T16_47_30_Sarah_pre_s50_sb75_se0_b_m2">
            <a:hlinkClick r:id="" action="ppaction://media"/>
            <a:extLst>
              <a:ext uri="{FF2B5EF4-FFF2-40B4-BE49-F238E27FC236}">
                <a16:creationId xmlns:a16="http://schemas.microsoft.com/office/drawing/2014/main" xmlns="" id="{A86E873F-5340-6EA2-FE28-921270A3028C}"/>
              </a:ext>
            </a:extLst>
          </p:cNvPr>
          <p:cNvPicPr>
            <a:picLocks noChangeAspect="1"/>
          </p:cNvPicPr>
          <p:nvPr>
            <a:videoFile r:link="rId1"/>
            <p:extLst>
              <p:ext uri="{DAA4B4D4-6D71-4841-9C94-3DE7FCFB9230}">
                <p14:media xmlns:p14="http://schemas.microsoft.com/office/powerpoint/2010/main" xmlns="" r:embed="rId15"/>
              </p:ext>
            </p:extLst>
          </p:nvPr>
        </p:nvPicPr>
        <p:blipFill>
          <a:blip r:embed="rId4" cstate="print"/>
          <a:stretch>
            <a:fillRect/>
          </a:stretch>
        </p:blipFill>
        <p:spPr>
          <a:xfrm>
            <a:off x="699080" y="-2350545"/>
            <a:ext cx="365522" cy="487363"/>
          </a:xfrm>
          <a:prstGeom prst="rect">
            <a:avLst/>
          </a:prstGeom>
        </p:spPr>
      </p:pic>
      <p:pic>
        <p:nvPicPr>
          <p:cNvPr id="13" name="ElevenLabs_2024-07-10T16_47_41_Sarah_pre_s50_sb75_se0_b_m2">
            <a:hlinkClick r:id="" action="ppaction://media"/>
            <a:extLst>
              <a:ext uri="{FF2B5EF4-FFF2-40B4-BE49-F238E27FC236}">
                <a16:creationId xmlns:a16="http://schemas.microsoft.com/office/drawing/2014/main" xmlns="" id="{F15E7B82-D150-B40B-E437-F9EA192C6A84}"/>
              </a:ext>
            </a:extLst>
          </p:cNvPr>
          <p:cNvPicPr>
            <a:picLocks noChangeAspect="1"/>
          </p:cNvPicPr>
          <p:nvPr>
            <a:videoFile r:link="rId1"/>
            <p:extLst>
              <p:ext uri="{DAA4B4D4-6D71-4841-9C94-3DE7FCFB9230}">
                <p14:media xmlns:p14="http://schemas.microsoft.com/office/powerpoint/2010/main" xmlns="" r:embed="rId17"/>
              </p:ext>
            </p:extLst>
          </p:nvPr>
        </p:nvPicPr>
        <p:blipFill>
          <a:blip r:embed="rId4" cstate="print"/>
          <a:stretch>
            <a:fillRect/>
          </a:stretch>
        </p:blipFill>
        <p:spPr>
          <a:xfrm>
            <a:off x="-14517" y="-2017126"/>
            <a:ext cx="365522" cy="487363"/>
          </a:xfrm>
          <a:prstGeom prst="rect">
            <a:avLst/>
          </a:prstGeom>
        </p:spPr>
      </p:pic>
      <p:pic>
        <p:nvPicPr>
          <p:cNvPr id="14" name="ElevenLabs_2024-07-10T16_50_06_Sarah_pre_s50_sb75_se0_b_m2">
            <a:hlinkClick r:id="" action="ppaction://media"/>
            <a:extLst>
              <a:ext uri="{FF2B5EF4-FFF2-40B4-BE49-F238E27FC236}">
                <a16:creationId xmlns:a16="http://schemas.microsoft.com/office/drawing/2014/main" xmlns="" id="{A7BD3AC6-BEF2-191F-B92A-E9411C187C21}"/>
              </a:ext>
            </a:extLst>
          </p:cNvPr>
          <p:cNvPicPr>
            <a:picLocks noChangeAspect="1"/>
          </p:cNvPicPr>
          <p:nvPr>
            <a:videoFile r:link="rId1"/>
            <p:extLst>
              <p:ext uri="{DAA4B4D4-6D71-4841-9C94-3DE7FCFB9230}">
                <p14:media xmlns:p14="http://schemas.microsoft.com/office/powerpoint/2010/main" xmlns="" r:embed="rId19"/>
              </p:ext>
            </p:extLst>
          </p:nvPr>
        </p:nvPicPr>
        <p:blipFill>
          <a:blip r:embed="rId4" cstate="print"/>
          <a:stretch>
            <a:fillRect/>
          </a:stretch>
        </p:blipFill>
        <p:spPr>
          <a:xfrm>
            <a:off x="4389238" y="-1338804"/>
            <a:ext cx="365522" cy="487363"/>
          </a:xfrm>
          <a:prstGeom prst="rect">
            <a:avLst/>
          </a:prstGeom>
        </p:spPr>
      </p:pic>
    </p:spTree>
    <p:extLst>
      <p:ext uri="{BB962C8B-B14F-4D97-AF65-F5344CB8AC3E}">
        <p14:creationId xmlns:p14="http://schemas.microsoft.com/office/powerpoint/2010/main" xmlns="" val="1467706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1" presetClass="mediacall" presetSubtype="0" fill="hold" nodeType="withEffect">
                                  <p:stCondLst>
                                    <p:cond delay="0"/>
                                  </p:stCondLst>
                                  <p:childTnLst>
                                    <p:cmd type="call" cmd="playFrom(0.0)">
                                      <p:cBhvr>
                                        <p:cTn id="11" dur="1515" fill="hold"/>
                                        <p:tgtEl>
                                          <p:spTgt spid="3"/>
                                        </p:tgtEl>
                                      </p:cBhvr>
                                    </p:cmd>
                                  </p:childTnLst>
                                </p:cTn>
                              </p:par>
                            </p:childTnLst>
                          </p:cTn>
                        </p:par>
                        <p:par>
                          <p:cTn id="12" fill="hold">
                            <p:stCondLst>
                              <p:cond delay="1515"/>
                            </p:stCondLst>
                            <p:childTnLst>
                              <p:par>
                                <p:cTn id="13" presetID="53" presetClass="entr" presetSubtype="16"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par>
                                <p:cTn id="18" presetID="1" presetClass="mediacall" presetSubtype="0" fill="hold" nodeType="withEffect">
                                  <p:stCondLst>
                                    <p:cond delay="0"/>
                                  </p:stCondLst>
                                  <p:childTnLst>
                                    <p:cmd type="call" cmd="playFrom(0.0)">
                                      <p:cBhvr>
                                        <p:cTn id="19" dur="1933" fill="hold"/>
                                        <p:tgtEl>
                                          <p:spTgt spid="4"/>
                                        </p:tgtEl>
                                      </p:cBhvr>
                                    </p:cmd>
                                  </p:childTnLst>
                                </p:cTn>
                              </p:par>
                            </p:childTnLst>
                          </p:cTn>
                        </p:par>
                        <p:par>
                          <p:cTn id="20" fill="hold">
                            <p:stCondLst>
                              <p:cond delay="3448"/>
                            </p:stCondLst>
                            <p:childTnLst>
                              <p:par>
                                <p:cTn id="21" presetID="53" presetClass="entr" presetSubtype="16"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1" presetClass="mediacall" presetSubtype="0" fill="hold" nodeType="withEffect">
                                  <p:stCondLst>
                                    <p:cond delay="0"/>
                                  </p:stCondLst>
                                  <p:childTnLst>
                                    <p:cmd type="call" cmd="playFrom(0.0)">
                                      <p:cBhvr>
                                        <p:cTn id="27" dur="2115" fill="hold"/>
                                        <p:tgtEl>
                                          <p:spTgt spid="5"/>
                                        </p:tgtEl>
                                      </p:cBhvr>
                                    </p:cmd>
                                  </p:childTnLst>
                                </p:cTn>
                              </p:par>
                            </p:childTnLst>
                          </p:cTn>
                        </p:par>
                        <p:par>
                          <p:cTn id="28" fill="hold">
                            <p:stCondLst>
                              <p:cond delay="5563"/>
                            </p:stCondLst>
                            <p:childTnLst>
                              <p:par>
                                <p:cTn id="29" presetID="53" presetClass="entr" presetSubtype="16"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1" presetClass="mediacall" presetSubtype="0" fill="hold" nodeType="withEffect">
                                  <p:stCondLst>
                                    <p:cond delay="0"/>
                                  </p:stCondLst>
                                  <p:childTnLst>
                                    <p:cmd type="call" cmd="playFrom(0.0)">
                                      <p:cBhvr>
                                        <p:cTn id="35" dur="2768" fill="hold"/>
                                        <p:tgtEl>
                                          <p:spTgt spid="7"/>
                                        </p:tgtEl>
                                      </p:cBhvr>
                                    </p:cmd>
                                  </p:childTnLst>
                                </p:cTn>
                              </p:par>
                            </p:childTnLst>
                          </p:cTn>
                        </p:par>
                        <p:par>
                          <p:cTn id="36" fill="hold">
                            <p:stCondLst>
                              <p:cond delay="8331"/>
                            </p:stCondLst>
                            <p:childTnLst>
                              <p:par>
                                <p:cTn id="37" presetID="53" presetClass="entr" presetSubtype="16"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1" presetClass="mediacall" presetSubtype="0" fill="hold" nodeType="withEffect">
                                  <p:stCondLst>
                                    <p:cond delay="0"/>
                                  </p:stCondLst>
                                  <p:childTnLst>
                                    <p:cmd type="call" cmd="playFrom(0.0)">
                                      <p:cBhvr>
                                        <p:cTn id="43" dur="2220" fill="hold"/>
                                        <p:tgtEl>
                                          <p:spTgt spid="9"/>
                                        </p:tgtEl>
                                      </p:cBhvr>
                                    </p:cmd>
                                  </p:childTnLst>
                                </p:cTn>
                              </p:par>
                            </p:childTnLst>
                          </p:cTn>
                        </p:par>
                        <p:par>
                          <p:cTn id="44" fill="hold">
                            <p:stCondLst>
                              <p:cond delay="10551"/>
                            </p:stCondLst>
                            <p:childTnLst>
                              <p:par>
                                <p:cTn id="45" presetID="53" presetClass="entr" presetSubtype="16"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1" presetClass="mediacall" presetSubtype="0" fill="hold" nodeType="withEffect">
                                  <p:stCondLst>
                                    <p:cond delay="0"/>
                                  </p:stCondLst>
                                  <p:childTnLst>
                                    <p:cmd type="call" cmd="playFrom(0.0)">
                                      <p:cBhvr>
                                        <p:cTn id="51" dur="1488" fill="hold"/>
                                        <p:tgtEl>
                                          <p:spTgt spid="10"/>
                                        </p:tgtEl>
                                      </p:cBhvr>
                                    </p:cmd>
                                  </p:childTnLst>
                                </p:cTn>
                              </p:par>
                            </p:childTnLst>
                          </p:cTn>
                        </p:par>
                        <p:par>
                          <p:cTn id="52" fill="hold">
                            <p:stCondLst>
                              <p:cond delay="12039"/>
                            </p:stCondLst>
                            <p:childTnLst>
                              <p:par>
                                <p:cTn id="53" presetID="53" presetClass="entr" presetSubtype="16"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par>
                                <p:cTn id="58" presetID="1" presetClass="mediacall" presetSubtype="0" fill="hold" nodeType="withEffect">
                                  <p:stCondLst>
                                    <p:cond delay="0"/>
                                  </p:stCondLst>
                                  <p:childTnLst>
                                    <p:cmd type="call" cmd="playFrom(0.0)">
                                      <p:cBhvr>
                                        <p:cTn id="59" dur="2324" fill="hold"/>
                                        <p:tgtEl>
                                          <p:spTgt spid="11"/>
                                        </p:tgtEl>
                                      </p:cBhvr>
                                    </p:cmd>
                                  </p:childTnLst>
                                </p:cTn>
                              </p:par>
                            </p:childTnLst>
                          </p:cTn>
                        </p:par>
                        <p:par>
                          <p:cTn id="60" fill="hold">
                            <p:stCondLst>
                              <p:cond delay="14363"/>
                            </p:stCondLst>
                            <p:childTnLst>
                              <p:par>
                                <p:cTn id="61" presetID="53" presetClass="entr" presetSubtype="16"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1906" fill="hold"/>
                                        <p:tgtEl>
                                          <p:spTgt spid="14"/>
                                        </p:tgtEl>
                                      </p:cBhvr>
                                    </p:cmd>
                                  </p:childTnLst>
                                </p:cTn>
                              </p:par>
                            </p:childTnLst>
                          </p:cTn>
                        </p:par>
                        <p:par>
                          <p:cTn id="68" fill="hold">
                            <p:stCondLst>
                              <p:cond delay="16269"/>
                            </p:stCondLst>
                            <p:childTnLst>
                              <p:par>
                                <p:cTn id="69" presetID="53" presetClass="entr" presetSubtype="16"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par>
                                <p:cTn id="74" presetID="1" presetClass="mediacall" presetSubtype="0" fill="hold" nodeType="withEffect">
                                  <p:stCondLst>
                                    <p:cond delay="0"/>
                                  </p:stCondLst>
                                  <p:childTnLst>
                                    <p:cmd type="call" cmd="playFrom(0.0)">
                                      <p:cBhvr>
                                        <p:cTn id="75" dur="323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6" fill="hold" display="0">
                  <p:stCondLst>
                    <p:cond delay="indefinite"/>
                  </p:stCondLst>
                  <p:endCondLst>
                    <p:cond evt="onStopAudio" delay="0">
                      <p:tgtEl>
                        <p:sldTgt/>
                      </p:tgtEl>
                    </p:cond>
                  </p:endCondLst>
                </p:cTn>
                <p:tgtEl>
                  <p:spTgt spid="3"/>
                </p:tgtEl>
              </p:cMediaNode>
            </p:video>
            <p:video>
              <p:cMediaNode vol="80000">
                <p:cTn id="77" fill="hold" display="0">
                  <p:stCondLst>
                    <p:cond delay="indefinite"/>
                  </p:stCondLst>
                  <p:endCondLst>
                    <p:cond evt="onStopAudio" delay="0">
                      <p:tgtEl>
                        <p:sldTgt/>
                      </p:tgtEl>
                    </p:cond>
                  </p:endCondLst>
                </p:cTn>
                <p:tgtEl>
                  <p:spTgt spid="4"/>
                </p:tgtEl>
              </p:cMediaNode>
            </p:video>
            <p:video>
              <p:cMediaNode vol="80000">
                <p:cTn id="78" fill="hold" display="0">
                  <p:stCondLst>
                    <p:cond delay="indefinite"/>
                  </p:stCondLst>
                  <p:endCondLst>
                    <p:cond evt="onStopAudio" delay="0">
                      <p:tgtEl>
                        <p:sldTgt/>
                      </p:tgtEl>
                    </p:cond>
                  </p:endCondLst>
                </p:cTn>
                <p:tgtEl>
                  <p:spTgt spid="5"/>
                </p:tgtEl>
              </p:cMediaNode>
            </p:video>
            <p:video>
              <p:cMediaNode vol="80000">
                <p:cTn id="79" fill="hold" display="0">
                  <p:stCondLst>
                    <p:cond delay="indefinite"/>
                  </p:stCondLst>
                  <p:endCondLst>
                    <p:cond evt="onStopAudio" delay="0">
                      <p:tgtEl>
                        <p:sldTgt/>
                      </p:tgtEl>
                    </p:cond>
                  </p:endCondLst>
                </p:cTn>
                <p:tgtEl>
                  <p:spTgt spid="7"/>
                </p:tgtEl>
              </p:cMediaNode>
            </p:video>
            <p:video>
              <p:cMediaNode vol="80000">
                <p:cTn id="80" fill="hold" display="0">
                  <p:stCondLst>
                    <p:cond delay="indefinite"/>
                  </p:stCondLst>
                  <p:endCondLst>
                    <p:cond evt="onStopAudio" delay="0">
                      <p:tgtEl>
                        <p:sldTgt/>
                      </p:tgtEl>
                    </p:cond>
                  </p:endCondLst>
                </p:cTn>
                <p:tgtEl>
                  <p:spTgt spid="9"/>
                </p:tgtEl>
              </p:cMediaNode>
            </p:video>
            <p:video>
              <p:cMediaNode vol="80000">
                <p:cTn id="81" fill="hold" display="0">
                  <p:stCondLst>
                    <p:cond delay="indefinite"/>
                  </p:stCondLst>
                  <p:endCondLst>
                    <p:cond evt="onStopAudio" delay="0">
                      <p:tgtEl>
                        <p:sldTgt/>
                      </p:tgtEl>
                    </p:cond>
                  </p:endCondLst>
                </p:cTn>
                <p:tgtEl>
                  <p:spTgt spid="10"/>
                </p:tgtEl>
              </p:cMediaNode>
            </p:video>
            <p:video>
              <p:cMediaNode vol="80000">
                <p:cTn id="82" fill="hold" display="0">
                  <p:stCondLst>
                    <p:cond delay="indefinite"/>
                  </p:stCondLst>
                  <p:endCondLst>
                    <p:cond evt="onStopAudio" delay="0">
                      <p:tgtEl>
                        <p:sldTgt/>
                      </p:tgtEl>
                    </p:cond>
                  </p:endCondLst>
                </p:cTn>
                <p:tgtEl>
                  <p:spTgt spid="11"/>
                </p:tgtEl>
              </p:cMediaNode>
            </p:video>
            <p:video>
              <p:cMediaNode vol="80000">
                <p:cTn id="83" fill="hold" display="0">
                  <p:stCondLst>
                    <p:cond delay="indefinite"/>
                  </p:stCondLst>
                  <p:endCondLst>
                    <p:cond evt="onStopAudio" delay="0">
                      <p:tgtEl>
                        <p:sldTgt/>
                      </p:tgtEl>
                    </p:cond>
                  </p:endCondLst>
                </p:cTn>
                <p:tgtEl>
                  <p:spTgt spid="12"/>
                </p:tgtEl>
              </p:cMediaNode>
            </p:video>
            <p:video>
              <p:cMediaNode vol="80000">
                <p:cTn id="84" fill="hold" display="0">
                  <p:stCondLst>
                    <p:cond delay="indefinite"/>
                  </p:stCondLst>
                  <p:endCondLst>
                    <p:cond evt="onStopAudio" delay="0">
                      <p:tgtEl>
                        <p:sldTgt/>
                      </p:tgtEl>
                    </p:cond>
                  </p:endCondLst>
                </p:cTn>
                <p:tgtEl>
                  <p:spTgt spid="13"/>
                </p:tgtEl>
              </p:cMediaNode>
            </p:video>
            <p:video>
              <p:cMediaNode vol="80000">
                <p:cTn id="85" fill="hold" display="0">
                  <p:stCondLst>
                    <p:cond delay="indefinite"/>
                  </p:stCondLst>
                  <p:endCondLst>
                    <p:cond evt="onStopAudio" delay="0">
                      <p:tgtEl>
                        <p:sldTgt/>
                      </p:tgtEl>
                    </p:cond>
                  </p:endCondLst>
                </p:cTn>
                <p:tgtEl>
                  <p:spTgt spid="14"/>
                </p:tgtEl>
              </p:cMediaNode>
            </p:video>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8" name="ZoneTexte 7">
            <a:extLst>
              <a:ext uri="{FF2B5EF4-FFF2-40B4-BE49-F238E27FC236}">
                <a16:creationId xmlns:a16="http://schemas.microsoft.com/office/drawing/2014/main" xmlns="" id="{D27C8BC5-6C0C-44BF-3AD9-C347066C3DA1}"/>
              </a:ext>
            </a:extLst>
          </p:cNvPr>
          <p:cNvSpPr txBox="1"/>
          <p:nvPr/>
        </p:nvSpPr>
        <p:spPr>
          <a:xfrm>
            <a:off x="157818" y="-4795154"/>
            <a:ext cx="8775795" cy="1569660"/>
          </a:xfrm>
          <a:prstGeom prst="rect">
            <a:avLst/>
          </a:prstGeom>
          <a:noFill/>
        </p:spPr>
        <p:txBody>
          <a:bodyPr wrap="square">
            <a:spAutoFit/>
          </a:bodyPr>
          <a:lstStyle/>
          <a:p>
            <a:pPr algn="ctr" rtl="1"/>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ولتحقيق كل من الابتكار والإبداع داخل المقاولة وبالشكل المطلوب، فهناك العديد من الخصائص الواجب توفرها في المقاول، والمفصلة:</a:t>
            </a:r>
          </a:p>
        </p:txBody>
      </p:sp>
      <p:sp>
        <p:nvSpPr>
          <p:cNvPr id="16" name="Rectangle 15">
            <a:extLst>
              <a:ext uri="{FF2B5EF4-FFF2-40B4-BE49-F238E27FC236}">
                <a16:creationId xmlns:a16="http://schemas.microsoft.com/office/drawing/2014/main" xmlns="" id="{9049C01C-637E-C852-9516-F498ACBC520A}"/>
              </a:ext>
            </a:extLst>
          </p:cNvPr>
          <p:cNvSpPr/>
          <p:nvPr/>
        </p:nvSpPr>
        <p:spPr>
          <a:xfrm>
            <a:off x="9144000" y="-2210231"/>
            <a:ext cx="2621666" cy="1365813"/>
          </a:xfrm>
          <a:prstGeom prst="rect">
            <a:avLst/>
          </a:prstGeom>
          <a:solidFill>
            <a:schemeClr val="accent6">
              <a:lumMod val="40000"/>
              <a:lumOff val="60000"/>
            </a:schemeClr>
          </a:solid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6">
                    <a:lumMod val="50000"/>
                  </a:schemeClr>
                </a:solidFill>
                <a:effectLst/>
                <a:latin typeface="Aljazeera" panose="02000000000000000000" pitchFamily="2" charset="-78"/>
                <a:ea typeface="Calibri" panose="020F0502020204030204" pitchFamily="34" charset="0"/>
                <a:cs typeface="Aljazeera" panose="02000000000000000000" pitchFamily="2" charset="-78"/>
              </a:rPr>
              <a:t>المستوى التعليمي</a:t>
            </a:r>
            <a:endParaRPr lang="fr-FR" sz="3200" dirty="0">
              <a:solidFill>
                <a:schemeClr val="accent6">
                  <a:lumMod val="50000"/>
                </a:schemeClr>
              </a:solidFill>
              <a:latin typeface="Aljazeera" panose="02000000000000000000" pitchFamily="2" charset="-78"/>
              <a:cs typeface="Aljazeera" panose="02000000000000000000" pitchFamily="2" charset="-78"/>
            </a:endParaRPr>
          </a:p>
        </p:txBody>
      </p:sp>
      <p:sp>
        <p:nvSpPr>
          <p:cNvPr id="17" name="Rectangle 16">
            <a:extLst>
              <a:ext uri="{FF2B5EF4-FFF2-40B4-BE49-F238E27FC236}">
                <a16:creationId xmlns:a16="http://schemas.microsoft.com/office/drawing/2014/main" xmlns="" id="{14CEF36F-FFD8-2A08-6557-CA5207349789}"/>
              </a:ext>
            </a:extLst>
          </p:cNvPr>
          <p:cNvSpPr/>
          <p:nvPr/>
        </p:nvSpPr>
        <p:spPr>
          <a:xfrm>
            <a:off x="11077195" y="2746094"/>
            <a:ext cx="2621666" cy="1365813"/>
          </a:xfrm>
          <a:prstGeom prst="rect">
            <a:avLst/>
          </a:prstGeom>
          <a:solidFill>
            <a:schemeClr val="accent6">
              <a:lumMod val="40000"/>
              <a:lumOff val="60000"/>
            </a:schemeClr>
          </a:solid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6">
                    <a:lumMod val="50000"/>
                  </a:schemeClr>
                </a:solidFill>
                <a:effectLst/>
                <a:latin typeface="Aljazeera" panose="02000000000000000000" pitchFamily="2" charset="-78"/>
                <a:ea typeface="Calibri" panose="020F0502020204030204" pitchFamily="34" charset="0"/>
                <a:cs typeface="Aljazeera" panose="02000000000000000000" pitchFamily="2" charset="-78"/>
              </a:rPr>
              <a:t>الذكاء والمهارات</a:t>
            </a:r>
            <a:endParaRPr lang="fr-FR" sz="3200" dirty="0">
              <a:solidFill>
                <a:schemeClr val="accent6">
                  <a:lumMod val="50000"/>
                </a:schemeClr>
              </a:solidFill>
              <a:latin typeface="Aljazeera" panose="02000000000000000000" pitchFamily="2" charset="-78"/>
              <a:cs typeface="Aljazeera" panose="02000000000000000000" pitchFamily="2" charset="-78"/>
            </a:endParaRPr>
          </a:p>
        </p:txBody>
      </p:sp>
      <p:sp>
        <p:nvSpPr>
          <p:cNvPr id="18" name="Rectangle 17">
            <a:extLst>
              <a:ext uri="{FF2B5EF4-FFF2-40B4-BE49-F238E27FC236}">
                <a16:creationId xmlns:a16="http://schemas.microsoft.com/office/drawing/2014/main" xmlns="" id="{8C0983A8-7197-7B07-9D38-9ADBB62D3524}"/>
              </a:ext>
            </a:extLst>
          </p:cNvPr>
          <p:cNvSpPr/>
          <p:nvPr/>
        </p:nvSpPr>
        <p:spPr>
          <a:xfrm>
            <a:off x="9144000" y="7447804"/>
            <a:ext cx="2621666" cy="1365813"/>
          </a:xfrm>
          <a:prstGeom prst="rect">
            <a:avLst/>
          </a:prstGeom>
          <a:solidFill>
            <a:schemeClr val="accent6">
              <a:lumMod val="40000"/>
              <a:lumOff val="60000"/>
            </a:schemeClr>
          </a:solid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6">
                    <a:lumMod val="50000"/>
                  </a:schemeClr>
                </a:solidFill>
                <a:effectLst/>
                <a:latin typeface="Aljazeera" panose="02000000000000000000" pitchFamily="2" charset="-78"/>
                <a:ea typeface="Calibri" panose="020F0502020204030204" pitchFamily="34" charset="0"/>
                <a:cs typeface="Aljazeera" panose="02000000000000000000" pitchFamily="2" charset="-78"/>
              </a:rPr>
              <a:t>المثابرة ووضوح الأهداف</a:t>
            </a:r>
            <a:endParaRPr lang="fr-FR" sz="3200" dirty="0">
              <a:solidFill>
                <a:schemeClr val="accent6">
                  <a:lumMod val="50000"/>
                </a:schemeClr>
              </a:solidFill>
              <a:latin typeface="Aljazeera" panose="02000000000000000000" pitchFamily="2" charset="-78"/>
              <a:cs typeface="Aljazeera" panose="02000000000000000000" pitchFamily="2" charset="-78"/>
            </a:endParaRPr>
          </a:p>
        </p:txBody>
      </p:sp>
      <p:sp>
        <p:nvSpPr>
          <p:cNvPr id="19" name="Rectangle 18">
            <a:extLst>
              <a:ext uri="{FF2B5EF4-FFF2-40B4-BE49-F238E27FC236}">
                <a16:creationId xmlns:a16="http://schemas.microsoft.com/office/drawing/2014/main" xmlns="" id="{40D1A321-B07F-A6C1-B1AF-36113287F024}"/>
              </a:ext>
            </a:extLst>
          </p:cNvPr>
          <p:cNvSpPr/>
          <p:nvPr/>
        </p:nvSpPr>
        <p:spPr>
          <a:xfrm>
            <a:off x="3261166" y="-2294066"/>
            <a:ext cx="2621666" cy="1365813"/>
          </a:xfrm>
          <a:prstGeom prst="rect">
            <a:avLst/>
          </a:prstGeom>
          <a:solidFill>
            <a:schemeClr val="accent5">
              <a:lumMod val="40000"/>
              <a:lumOff val="60000"/>
            </a:schemeClr>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800" b="1" dirty="0">
                <a:solidFill>
                  <a:schemeClr val="accent5">
                    <a:lumMod val="50000"/>
                  </a:schemeClr>
                </a:solidFill>
                <a:effectLst/>
                <a:latin typeface="Aljazeera" panose="02000000000000000000" pitchFamily="2" charset="-78"/>
                <a:ea typeface="Calibri" panose="020F0502020204030204" pitchFamily="34" charset="0"/>
                <a:cs typeface="Aljazeera" panose="02000000000000000000" pitchFamily="2" charset="-78"/>
              </a:rPr>
              <a:t>تحمل المسؤولية الشخصية</a:t>
            </a:r>
            <a:endParaRPr lang="fr-FR" sz="2800" dirty="0">
              <a:solidFill>
                <a:schemeClr val="accent5">
                  <a:lumMod val="50000"/>
                </a:schemeClr>
              </a:solidFill>
              <a:latin typeface="Aljazeera" panose="02000000000000000000" pitchFamily="2" charset="-78"/>
              <a:cs typeface="Aljazeera" panose="02000000000000000000" pitchFamily="2" charset="-78"/>
            </a:endParaRPr>
          </a:p>
        </p:txBody>
      </p:sp>
      <p:sp>
        <p:nvSpPr>
          <p:cNvPr id="20" name="Rectangle 19">
            <a:extLst>
              <a:ext uri="{FF2B5EF4-FFF2-40B4-BE49-F238E27FC236}">
                <a16:creationId xmlns:a16="http://schemas.microsoft.com/office/drawing/2014/main" xmlns="" id="{09DB0A7B-47CA-FA6E-132A-660B1ACA64FC}"/>
              </a:ext>
            </a:extLst>
          </p:cNvPr>
          <p:cNvSpPr/>
          <p:nvPr/>
        </p:nvSpPr>
        <p:spPr>
          <a:xfrm>
            <a:off x="1844829" y="8455988"/>
            <a:ext cx="2621666" cy="1365813"/>
          </a:xfrm>
          <a:prstGeom prst="rect">
            <a:avLst/>
          </a:prstGeom>
          <a:solidFill>
            <a:schemeClr val="accent5">
              <a:lumMod val="40000"/>
              <a:lumOff val="60000"/>
            </a:schemeClr>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800" b="1" dirty="0">
                <a:solidFill>
                  <a:schemeClr val="accent5">
                    <a:lumMod val="50000"/>
                  </a:schemeClr>
                </a:solidFill>
                <a:effectLst/>
                <a:latin typeface="Aljazeera" panose="02000000000000000000" pitchFamily="2" charset="-78"/>
                <a:ea typeface="Calibri" panose="020F0502020204030204" pitchFamily="34" charset="0"/>
                <a:cs typeface="Aljazeera" panose="02000000000000000000" pitchFamily="2" charset="-78"/>
              </a:rPr>
              <a:t>الثقة بالنفس وتحمل المخاطر</a:t>
            </a:r>
            <a:endParaRPr lang="fr-FR" sz="2800" dirty="0">
              <a:solidFill>
                <a:schemeClr val="accent5">
                  <a:lumMod val="50000"/>
                </a:schemeClr>
              </a:solidFill>
              <a:latin typeface="Aljazeera" panose="02000000000000000000" pitchFamily="2" charset="-78"/>
              <a:cs typeface="Aljazeera" panose="02000000000000000000" pitchFamily="2" charset="-78"/>
            </a:endParaRPr>
          </a:p>
        </p:txBody>
      </p:sp>
      <p:sp>
        <p:nvSpPr>
          <p:cNvPr id="21" name="Rectangle 20">
            <a:extLst>
              <a:ext uri="{FF2B5EF4-FFF2-40B4-BE49-F238E27FC236}">
                <a16:creationId xmlns:a16="http://schemas.microsoft.com/office/drawing/2014/main" xmlns="" id="{8F0567B8-3467-E421-674F-D3535A598117}"/>
              </a:ext>
            </a:extLst>
          </p:cNvPr>
          <p:cNvSpPr/>
          <p:nvPr/>
        </p:nvSpPr>
        <p:spPr>
          <a:xfrm>
            <a:off x="5494414" y="8455989"/>
            <a:ext cx="2621666" cy="1365813"/>
          </a:xfrm>
          <a:prstGeom prst="rect">
            <a:avLst/>
          </a:prstGeom>
          <a:solidFill>
            <a:schemeClr val="accent5">
              <a:lumMod val="40000"/>
              <a:lumOff val="60000"/>
            </a:schemeClr>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2800" b="1" dirty="0">
                <a:solidFill>
                  <a:schemeClr val="accent5">
                    <a:lumMod val="50000"/>
                  </a:schemeClr>
                </a:solidFill>
                <a:effectLst/>
                <a:latin typeface="Aljazeera" panose="02000000000000000000" pitchFamily="2" charset="-78"/>
                <a:ea typeface="Calibri" panose="020F0502020204030204" pitchFamily="34" charset="0"/>
                <a:cs typeface="Aljazeera" panose="02000000000000000000" pitchFamily="2" charset="-78"/>
              </a:rPr>
              <a:t>القدرة على التواصل والإدارة نظام التعليم </a:t>
            </a:r>
            <a:endParaRPr lang="fr-FR" sz="2800" dirty="0">
              <a:solidFill>
                <a:schemeClr val="accent5">
                  <a:lumMod val="50000"/>
                </a:schemeClr>
              </a:solidFill>
              <a:latin typeface="Aljazeera" panose="02000000000000000000" pitchFamily="2" charset="-78"/>
              <a:cs typeface="Aljazeera" panose="02000000000000000000" pitchFamily="2" charset="-78"/>
            </a:endParaRPr>
          </a:p>
        </p:txBody>
      </p:sp>
      <p:sp>
        <p:nvSpPr>
          <p:cNvPr id="22" name="Rectangle 21">
            <a:extLst>
              <a:ext uri="{FF2B5EF4-FFF2-40B4-BE49-F238E27FC236}">
                <a16:creationId xmlns:a16="http://schemas.microsoft.com/office/drawing/2014/main" xmlns="" id="{276BDC5C-0E2B-4530-51C2-08C972574085}"/>
              </a:ext>
            </a:extLst>
          </p:cNvPr>
          <p:cNvSpPr/>
          <p:nvPr/>
        </p:nvSpPr>
        <p:spPr>
          <a:xfrm>
            <a:off x="-2621666" y="-2294066"/>
            <a:ext cx="2621666" cy="1365813"/>
          </a:xfrm>
          <a:prstGeom prst="rect">
            <a:avLst/>
          </a:prstGeom>
          <a:solidFill>
            <a:schemeClr val="accent4">
              <a:lumMod val="40000"/>
              <a:lumOff val="60000"/>
            </a:schemeClr>
          </a:solid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4">
                    <a:lumMod val="50000"/>
                  </a:schemeClr>
                </a:solidFill>
                <a:effectLst/>
                <a:latin typeface="Aljazeera" panose="02000000000000000000" pitchFamily="2" charset="-78"/>
                <a:ea typeface="Calibri" panose="020F0502020204030204" pitchFamily="34" charset="0"/>
                <a:cs typeface="Aljazeera" panose="02000000000000000000" pitchFamily="2" charset="-78"/>
              </a:rPr>
              <a:t>منظمات القطاع الحكومي</a:t>
            </a:r>
            <a:endParaRPr lang="fr-FR" sz="3200" dirty="0">
              <a:solidFill>
                <a:schemeClr val="accent4">
                  <a:lumMod val="50000"/>
                </a:schemeClr>
              </a:solidFill>
              <a:latin typeface="Aljazeera" panose="02000000000000000000" pitchFamily="2" charset="-78"/>
              <a:cs typeface="Aljazeera" panose="02000000000000000000" pitchFamily="2" charset="-78"/>
            </a:endParaRPr>
          </a:p>
        </p:txBody>
      </p:sp>
      <p:sp>
        <p:nvSpPr>
          <p:cNvPr id="23" name="Rectangle 22">
            <a:extLst>
              <a:ext uri="{FF2B5EF4-FFF2-40B4-BE49-F238E27FC236}">
                <a16:creationId xmlns:a16="http://schemas.microsoft.com/office/drawing/2014/main" xmlns="" id="{334D9A3D-9BD1-96CE-1304-255B38EAD227}"/>
              </a:ext>
            </a:extLst>
          </p:cNvPr>
          <p:cNvSpPr/>
          <p:nvPr/>
        </p:nvSpPr>
        <p:spPr>
          <a:xfrm>
            <a:off x="-4572446" y="2743057"/>
            <a:ext cx="2621666" cy="1365813"/>
          </a:xfrm>
          <a:prstGeom prst="rect">
            <a:avLst/>
          </a:prstGeom>
          <a:solidFill>
            <a:schemeClr val="accent4">
              <a:lumMod val="40000"/>
              <a:lumOff val="60000"/>
            </a:schemeClr>
          </a:solid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4">
                    <a:lumMod val="50000"/>
                  </a:schemeClr>
                </a:solidFill>
                <a:effectLst/>
                <a:latin typeface="Aljazeera" panose="02000000000000000000" pitchFamily="2" charset="-78"/>
                <a:ea typeface="Calibri" panose="020F0502020204030204" pitchFamily="34" charset="0"/>
                <a:cs typeface="Aljazeera" panose="02000000000000000000" pitchFamily="2" charset="-78"/>
              </a:rPr>
              <a:t>النظام والقوانين التشريعية</a:t>
            </a:r>
            <a:endParaRPr lang="fr-FR" sz="3200" dirty="0">
              <a:solidFill>
                <a:schemeClr val="accent4">
                  <a:lumMod val="50000"/>
                </a:schemeClr>
              </a:solidFill>
              <a:latin typeface="Aljazeera" panose="02000000000000000000" pitchFamily="2" charset="-78"/>
              <a:cs typeface="Aljazeera" panose="02000000000000000000" pitchFamily="2" charset="-78"/>
            </a:endParaRPr>
          </a:p>
        </p:txBody>
      </p:sp>
      <p:sp>
        <p:nvSpPr>
          <p:cNvPr id="24" name="Rectangle 23">
            <a:extLst>
              <a:ext uri="{FF2B5EF4-FFF2-40B4-BE49-F238E27FC236}">
                <a16:creationId xmlns:a16="http://schemas.microsoft.com/office/drawing/2014/main" xmlns="" id="{904801AA-0350-D5B7-A2B2-5D3724F51D12}"/>
              </a:ext>
            </a:extLst>
          </p:cNvPr>
          <p:cNvSpPr/>
          <p:nvPr/>
        </p:nvSpPr>
        <p:spPr>
          <a:xfrm>
            <a:off x="-2621666" y="7447803"/>
            <a:ext cx="2621666" cy="1365813"/>
          </a:xfrm>
          <a:prstGeom prst="rect">
            <a:avLst/>
          </a:prstGeom>
          <a:solidFill>
            <a:schemeClr val="accent4">
              <a:lumMod val="40000"/>
              <a:lumOff val="60000"/>
            </a:schemeClr>
          </a:solid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chemeClr val="accent4">
                    <a:lumMod val="50000"/>
                  </a:schemeClr>
                </a:solidFill>
                <a:effectLst/>
                <a:latin typeface="Aljazeera" panose="02000000000000000000" pitchFamily="2" charset="-78"/>
                <a:ea typeface="Calibri" panose="020F0502020204030204" pitchFamily="34" charset="0"/>
                <a:cs typeface="Aljazeera" panose="02000000000000000000" pitchFamily="2" charset="-78"/>
              </a:rPr>
              <a:t>البنية التحتية ونظام المعلومات</a:t>
            </a:r>
            <a:endParaRPr lang="fr-FR" sz="3200" dirty="0">
              <a:solidFill>
                <a:schemeClr val="accent4">
                  <a:lumMod val="50000"/>
                </a:schemeClr>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xmlns="" id="{F1485A0A-0B38-B650-8B59-76B93DBCDF09}"/>
              </a:ext>
            </a:extLst>
          </p:cNvPr>
          <p:cNvSpPr txBox="1"/>
          <p:nvPr/>
        </p:nvSpPr>
        <p:spPr>
          <a:xfrm>
            <a:off x="184102" y="1092781"/>
            <a:ext cx="8775795" cy="7571303"/>
          </a:xfrm>
          <a:prstGeom prst="rect">
            <a:avLst/>
          </a:prstGeom>
          <a:noFill/>
        </p:spPr>
        <p:txBody>
          <a:bodyPr wrap="square">
            <a:spAutoFit/>
          </a:bodyPr>
          <a:lstStyle/>
          <a:p>
            <a:pPr algn="ctr" rtl="1">
              <a:lnSpc>
                <a:spcPct val="150000"/>
              </a:lnSpc>
            </a:pPr>
            <a:r>
              <a:rPr lang="ar-DZ" sz="3600" dirty="0">
                <a:solidFill>
                  <a:srgbClr val="002060"/>
                </a:solidFill>
                <a:latin typeface="Aljazeera" panose="02000000000000000000" pitchFamily="2" charset="-78"/>
                <a:ea typeface="Calibri" panose="020F0502020204030204" pitchFamily="34" charset="0"/>
                <a:cs typeface="Aljazeera" panose="02000000000000000000" pitchFamily="2" charset="-78"/>
              </a:rPr>
              <a:t>ومن هنا يمكن القول أن العمل </a:t>
            </a:r>
            <a:r>
              <a:rPr lang="ar-DZ" sz="36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a:t>
            </a:r>
            <a:r>
              <a:rPr lang="ar-DZ" sz="3600" dirty="0">
                <a:solidFill>
                  <a:srgbClr val="002060"/>
                </a:solidFill>
                <a:latin typeface="Aljazeera" panose="02000000000000000000" pitchFamily="2" charset="-78"/>
                <a:ea typeface="Calibri" panose="020F0502020204030204" pitchFamily="34" charset="0"/>
                <a:cs typeface="Aljazeera" panose="02000000000000000000" pitchFamily="2" charset="-78"/>
              </a:rPr>
              <a:t>، هو أحد الحلول المفروضة بقوة على الدول للتقليل من معدلات البطالة وتشغيل الشباب والرفع من معدلات النمو الاقتصادي. إلا انه ولنجاح هذه المقاولات لابد من توفير الحماية اللازمة لها وتمكينها من الوسائل والأدوات الحديثة التي تساعدها على مواجهة مختلف التحديات التي تفرضها بيئة الأعمال. ومن طرف ثاني يتوجب على المقاول التحلي بالصفات التي </a:t>
            </a:r>
            <a:r>
              <a:rPr lang="ar-DZ" sz="36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يستوجبها</a:t>
            </a:r>
            <a:r>
              <a:rPr lang="ar-DZ" sz="3600" dirty="0">
                <a:solidFill>
                  <a:srgbClr val="002060"/>
                </a:solidFill>
                <a:latin typeface="Aljazeera" panose="02000000000000000000" pitchFamily="2" charset="-78"/>
                <a:ea typeface="Calibri" panose="020F0502020204030204" pitchFamily="34" charset="0"/>
                <a:cs typeface="Aljazeera" panose="02000000000000000000" pitchFamily="2" charset="-78"/>
              </a:rPr>
              <a:t> العمل </a:t>
            </a:r>
            <a:r>
              <a:rPr lang="ar-DZ" sz="36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a:t>
            </a:r>
            <a:r>
              <a:rPr lang="ar-DZ" sz="3600" dirty="0">
                <a:solidFill>
                  <a:srgbClr val="002060"/>
                </a:solidFill>
                <a:latin typeface="Aljazeera" panose="02000000000000000000" pitchFamily="2" charset="-78"/>
                <a:ea typeface="Calibri" panose="020F0502020204030204" pitchFamily="34" charset="0"/>
                <a:cs typeface="Aljazeera" panose="02000000000000000000" pitchFamily="2" charset="-78"/>
              </a:rPr>
              <a:t> من مبادرة وتحمل المخاطر وطموح وثقة بالنفس والقدرات</a:t>
            </a:r>
          </a:p>
        </p:txBody>
      </p:sp>
      <p:pic>
        <p:nvPicPr>
          <p:cNvPr id="4" name="ElevenLabs_2024-07-10T16_53_27_Sarah_pre_s50_sb75_se0_b_m2">
            <a:hlinkClick r:id="" action="ppaction://media"/>
            <a:extLst>
              <a:ext uri="{FF2B5EF4-FFF2-40B4-BE49-F238E27FC236}">
                <a16:creationId xmlns:a16="http://schemas.microsoft.com/office/drawing/2014/main" xmlns="" id="{FB65CBFE-B18E-BCD4-69E1-68DA77A92D7F}"/>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2243322" y="-875499"/>
            <a:ext cx="365522" cy="487363"/>
          </a:xfrm>
          <a:prstGeom prst="rect">
            <a:avLst/>
          </a:prstGeom>
        </p:spPr>
      </p:pic>
    </p:spTree>
    <p:extLst>
      <p:ext uri="{BB962C8B-B14F-4D97-AF65-F5344CB8AC3E}">
        <p14:creationId xmlns:p14="http://schemas.microsoft.com/office/powerpoint/2010/main" xmlns="" val="7472325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
                                        </p:tgtEl>
                                        <p:attrNameLst>
                                          <p:attrName>ppt_y</p:attrName>
                                        </p:attrNameLst>
                                      </p:cBhvr>
                                      <p:tavLst>
                                        <p:tav tm="0">
                                          <p:val>
                                            <p:strVal val="#ppt_y"/>
                                          </p:val>
                                        </p:tav>
                                        <p:tav tm="100000">
                                          <p:val>
                                            <p:strVal val="#ppt_y"/>
                                          </p:val>
                                        </p:tav>
                                      </p:tavLst>
                                    </p:anim>
                                    <p:anim calcmode="lin" valueType="num">
                                      <p:cBhvr>
                                        <p:cTn id="9"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
                                        </p:tgtEl>
                                      </p:cBhvr>
                                    </p:animEffect>
                                  </p:childTnLst>
                                </p:cTn>
                              </p:par>
                              <p:par>
                                <p:cTn id="12" presetID="1" presetClass="mediacall" presetSubtype="0" fill="hold" nodeType="withEffect">
                                  <p:stCondLst>
                                    <p:cond delay="0"/>
                                  </p:stCondLst>
                                  <p:childTnLst>
                                    <p:cmd type="call" cmd="playFrom(0.0)">
                                      <p:cBhvr>
                                        <p:cTn id="13" dur="38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endCondLst>
                    <p:cond evt="onStopAudio" delay="0">
                      <p:tgtEl>
                        <p:sldTgt/>
                      </p:tgtEl>
                    </p:cond>
                  </p:endCondLst>
                </p:cTn>
                <p:tgtEl>
                  <p:spTgt spid="4"/>
                </p:tgtEl>
              </p:cMediaNode>
            </p:vide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xmlns="" id="{4C123938-1471-08BC-D979-537B6F1C38FE}"/>
              </a:ext>
            </a:extLst>
          </p:cNvPr>
          <p:cNvSpPr txBox="1"/>
          <p:nvPr/>
        </p:nvSpPr>
        <p:spPr>
          <a:xfrm>
            <a:off x="3753510" y="1309080"/>
            <a:ext cx="5229983" cy="7540526"/>
          </a:xfrm>
          <a:prstGeom prst="rect">
            <a:avLst/>
          </a:prstGeom>
          <a:noFill/>
        </p:spPr>
        <p:txBody>
          <a:bodyPr wrap="square">
            <a:spAutoFit/>
          </a:bodyPr>
          <a:lstStyle/>
          <a:p>
            <a:pPr algn="just" rtl="1"/>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يعد كل من الإبداع والابتكار من العناصر المكونة للعمل </a:t>
            </a:r>
            <a:r>
              <a:rPr lang="ar-DZ" sz="44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المقاولاتي</a:t>
            </a:r>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فقد حضي المصطلحان باهتمام المفكرين الاقتصاديين المهتمين </a:t>
            </a:r>
            <a:r>
              <a:rPr lang="ar-DZ" sz="44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بالمقاولاتية</a:t>
            </a:r>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حيث يتصف كل من الإبداع والابتكار بالتلازم فالأول يعد خطوة لبداية الثاني من خلال تصميم أفكار جديدة ومحاولة تجسيدها. </a:t>
            </a:r>
            <a:endParaRPr lang="fr-FR" sz="4400" dirty="0">
              <a:solidFill>
                <a:srgbClr val="002060"/>
              </a:solidFill>
              <a:latin typeface="Aljazeera" panose="02000000000000000000" pitchFamily="2" charset="-78"/>
              <a:ea typeface="Alameen" panose="02000503020000020004" pitchFamily="2" charset="-78"/>
              <a:cs typeface="Aljazeera" panose="02000000000000000000" pitchFamily="2" charset="-78"/>
            </a:endParaRPr>
          </a:p>
        </p:txBody>
      </p:sp>
      <p:pic>
        <p:nvPicPr>
          <p:cNvPr id="1036" name="Image 1035">
            <a:extLst>
              <a:ext uri="{FF2B5EF4-FFF2-40B4-BE49-F238E27FC236}">
                <a16:creationId xmlns:a16="http://schemas.microsoft.com/office/drawing/2014/main" xmlns="" id="{54901527-90B0-4CAF-151E-BCBF4142FA5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1773" b="5253"/>
          <a:stretch/>
        </p:blipFill>
        <p:spPr>
          <a:xfrm>
            <a:off x="-1" y="1733064"/>
            <a:ext cx="3760116" cy="4661235"/>
          </a:xfrm>
          <a:prstGeom prst="rect">
            <a:avLst/>
          </a:prstGeom>
          <a:effectLst>
            <a:outerShdw blurRad="50800" dist="38100" algn="l" rotWithShape="0">
              <a:prstClr val="black">
                <a:alpha val="40000"/>
              </a:prstClr>
            </a:outerShdw>
          </a:effectLst>
        </p:spPr>
      </p:pic>
      <p:sp>
        <p:nvSpPr>
          <p:cNvPr id="9" name="ZoneTexte 8">
            <a:extLst>
              <a:ext uri="{FF2B5EF4-FFF2-40B4-BE49-F238E27FC236}">
                <a16:creationId xmlns:a16="http://schemas.microsoft.com/office/drawing/2014/main" xmlns="" id="{AD4AE2C2-9FB7-1D33-2592-ACBD7FE746A6}"/>
              </a:ext>
            </a:extLst>
          </p:cNvPr>
          <p:cNvSpPr txBox="1"/>
          <p:nvPr/>
        </p:nvSpPr>
        <p:spPr>
          <a:xfrm>
            <a:off x="10492740" y="-3046988"/>
            <a:ext cx="4739832" cy="3046988"/>
          </a:xfrm>
          <a:prstGeom prst="rect">
            <a:avLst/>
          </a:prstGeom>
          <a:noFill/>
        </p:spPr>
        <p:txBody>
          <a:bodyPr wrap="square">
            <a:spAutoFit/>
          </a:bodyPr>
          <a:lstStyle/>
          <a:p>
            <a:pPr algn="ctr" rtl="1"/>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1.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الإبداع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a:t>
            </a:r>
            <a:endPar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endParaRPr>
          </a:p>
        </p:txBody>
      </p:sp>
      <p:sp>
        <p:nvSpPr>
          <p:cNvPr id="3" name="ZoneTexte 2">
            <a:extLst>
              <a:ext uri="{FF2B5EF4-FFF2-40B4-BE49-F238E27FC236}">
                <a16:creationId xmlns:a16="http://schemas.microsoft.com/office/drawing/2014/main" xmlns="" id="{353A45EB-BE6F-89FC-1B52-5CB2092178D1}"/>
              </a:ext>
            </a:extLst>
          </p:cNvPr>
          <p:cNvSpPr txBox="1"/>
          <p:nvPr/>
        </p:nvSpPr>
        <p:spPr>
          <a:xfrm>
            <a:off x="0" y="-5760652"/>
            <a:ext cx="8983493" cy="3490186"/>
          </a:xfrm>
          <a:prstGeom prst="rect">
            <a:avLst/>
          </a:prstGeom>
          <a:noFill/>
        </p:spPr>
        <p:txBody>
          <a:bodyPr wrap="square">
            <a:spAutoFit/>
          </a:bodyPr>
          <a:lstStyle/>
          <a:p>
            <a:pPr algn="ctr" rtl="1">
              <a:lnSpc>
                <a:spcPct val="115000"/>
              </a:lnSpc>
              <a:spcAft>
                <a:spcPts val="1000"/>
              </a:spcAft>
            </a:pP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المحاضرة السادسة: الابتكار والإبداع </a:t>
            </a:r>
            <a:r>
              <a:rPr lang="ar-DZ" sz="9600" dirty="0" err="1">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المقاولاتي</a:t>
            </a: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 </a:t>
            </a:r>
            <a:endParaRPr lang="fr-FR" sz="48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cs typeface="Changa ExtraBold" pitchFamily="2" charset="-78"/>
            </a:endParaRPr>
          </a:p>
        </p:txBody>
      </p:sp>
      <p:pic>
        <p:nvPicPr>
          <p:cNvPr id="4" name="Image 3">
            <a:extLst>
              <a:ext uri="{FF2B5EF4-FFF2-40B4-BE49-F238E27FC236}">
                <a16:creationId xmlns:a16="http://schemas.microsoft.com/office/drawing/2014/main" xmlns="" id="{54F6BA47-A3D8-CDE2-FDAB-DFE8022DB44B}"/>
              </a:ext>
            </a:extLst>
          </p:cNvPr>
          <p:cNvPicPr>
            <a:picLocks noChangeAspect="1"/>
          </p:cNvPicPr>
          <p:nvPr/>
        </p:nvPicPr>
        <p:blipFill>
          <a:blip r:embed="rId4" cstate="print">
            <a:extLst>
              <a:ext uri="{28A0092B-C50C-407E-A947-70E740481C1C}">
                <a14:useLocalDpi xmlns:a14="http://schemas.microsoft.com/office/drawing/2010/main" xmlns="" val="0"/>
              </a:ext>
            </a:extLst>
          </a:blip>
          <a:srcRect t="5562" b="5562"/>
          <a:stretch/>
        </p:blipFill>
        <p:spPr>
          <a:xfrm>
            <a:off x="-5628932" y="-6160458"/>
            <a:ext cx="5204268" cy="6167083"/>
          </a:xfrm>
          <a:prstGeom prst="rect">
            <a:avLst/>
          </a:prstGeom>
          <a:effectLst>
            <a:outerShdw blurRad="88900" dist="38100" dir="5400000" sx="102000" sy="102000" algn="t" rotWithShape="0">
              <a:prstClr val="black">
                <a:alpha val="26000"/>
              </a:prstClr>
            </a:outerShdw>
          </a:effectLst>
        </p:spPr>
      </p:pic>
      <p:pic>
        <p:nvPicPr>
          <p:cNvPr id="5" name="ElevenLabs_2024-07-10T10_51_04_Sarah_pre_s50_sb75_se0_b_m2">
            <a:hlinkClick r:id="" action="ppaction://media"/>
            <a:extLst>
              <a:ext uri="{FF2B5EF4-FFF2-40B4-BE49-F238E27FC236}">
                <a16:creationId xmlns:a16="http://schemas.microsoft.com/office/drawing/2014/main" xmlns="" id="{F1979252-6072-7650-8B33-A70D5A73268D}"/>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549551" y="49193"/>
            <a:ext cx="365522" cy="487363"/>
          </a:xfrm>
          <a:prstGeom prst="rect">
            <a:avLst/>
          </a:prstGeom>
        </p:spPr>
      </p:pic>
    </p:spTree>
    <p:extLst>
      <p:ext uri="{BB962C8B-B14F-4D97-AF65-F5344CB8AC3E}">
        <p14:creationId xmlns:p14="http://schemas.microsoft.com/office/powerpoint/2010/main" xmlns="" val="2372030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pic>
        <p:nvPicPr>
          <p:cNvPr id="13" name="Image 12">
            <a:extLst>
              <a:ext uri="{FF2B5EF4-FFF2-40B4-BE49-F238E27FC236}">
                <a16:creationId xmlns:a16="http://schemas.microsoft.com/office/drawing/2014/main" xmlns="" id="{A1BE120B-A08D-25C7-5E9F-1062F5A2FBD3}"/>
              </a:ext>
            </a:extLst>
          </p:cNvPr>
          <p:cNvPicPr>
            <a:picLocks noChangeAspect="1"/>
          </p:cNvPicPr>
          <p:nvPr/>
        </p:nvPicPr>
        <p:blipFill>
          <a:blip r:embed="rId3" cstate="print">
            <a:extLst>
              <a:ext uri="{28A0092B-C50C-407E-A947-70E740481C1C}">
                <a14:useLocalDpi xmlns:a14="http://schemas.microsoft.com/office/drawing/2010/main" xmlns="" val="0"/>
              </a:ext>
            </a:extLst>
          </a:blip>
          <a:srcRect t="5562" b="5562"/>
          <a:stretch/>
        </p:blipFill>
        <p:spPr>
          <a:xfrm>
            <a:off x="4274819" y="832473"/>
            <a:ext cx="5204268" cy="6167083"/>
          </a:xfrm>
          <a:prstGeom prst="rect">
            <a:avLst/>
          </a:prstGeom>
          <a:effectLst>
            <a:outerShdw blurRad="88900" dist="38100" dir="5400000" sx="102000" sy="102000" algn="t" rotWithShape="0">
              <a:prstClr val="black">
                <a:alpha val="26000"/>
              </a:prstClr>
            </a:outerShdw>
          </a:effectLst>
        </p:spPr>
      </p:pic>
      <p:sp>
        <p:nvSpPr>
          <p:cNvPr id="3" name="ZoneTexte 2">
            <a:extLst>
              <a:ext uri="{FF2B5EF4-FFF2-40B4-BE49-F238E27FC236}">
                <a16:creationId xmlns:a16="http://schemas.microsoft.com/office/drawing/2014/main" xmlns="" id="{E2B0AF2D-864B-A369-4F6D-648E0E01935C}"/>
              </a:ext>
            </a:extLst>
          </p:cNvPr>
          <p:cNvSpPr txBox="1"/>
          <p:nvPr/>
        </p:nvSpPr>
        <p:spPr>
          <a:xfrm>
            <a:off x="-870103" y="2392520"/>
            <a:ext cx="4739832" cy="3046988"/>
          </a:xfrm>
          <a:prstGeom prst="rect">
            <a:avLst/>
          </a:prstGeom>
          <a:noFill/>
        </p:spPr>
        <p:txBody>
          <a:bodyPr wrap="square">
            <a:spAutoFit/>
          </a:bodyPr>
          <a:lstStyle/>
          <a:p>
            <a:pPr algn="r" rtl="1"/>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1.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الإبداع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a:t>
            </a:r>
            <a:endPar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endParaRPr>
          </a:p>
        </p:txBody>
      </p:sp>
      <p:pic>
        <p:nvPicPr>
          <p:cNvPr id="4" name="Image 3">
            <a:extLst>
              <a:ext uri="{FF2B5EF4-FFF2-40B4-BE49-F238E27FC236}">
                <a16:creationId xmlns:a16="http://schemas.microsoft.com/office/drawing/2014/main" xmlns="" id="{2CBD506D-8D29-AB0F-B30F-FAFDF3BAEE4D}"/>
              </a:ext>
            </a:extLst>
          </p:cNvPr>
          <p:cNvPicPr>
            <a:picLocks noChangeAspect="1"/>
          </p:cNvPicPr>
          <p:nvPr/>
        </p:nvPicPr>
        <p:blipFill rotWithShape="1">
          <a:blip r:embed="rId4">
            <a:extLst>
              <a:ext uri="{28A0092B-C50C-407E-A947-70E740481C1C}">
                <a14:useLocalDpi xmlns:a14="http://schemas.microsoft.com/office/drawing/2010/main" xmlns="" val="0"/>
              </a:ext>
            </a:extLst>
          </a:blip>
          <a:srcRect t="1773" b="5253"/>
          <a:stretch/>
        </p:blipFill>
        <p:spPr>
          <a:xfrm>
            <a:off x="9764446" y="-13418598"/>
            <a:ext cx="9566555" cy="11859199"/>
          </a:xfrm>
          <a:prstGeom prst="rect">
            <a:avLst/>
          </a:prstGeom>
          <a:effectLst>
            <a:outerShdw blurRad="50800" dist="38100" algn="l" rotWithShape="0">
              <a:prstClr val="black">
                <a:alpha val="40000"/>
              </a:prstClr>
            </a:outerShdw>
          </a:effectLst>
        </p:spPr>
      </p:pic>
      <p:sp>
        <p:nvSpPr>
          <p:cNvPr id="5" name="ZoneTexte 4">
            <a:extLst>
              <a:ext uri="{FF2B5EF4-FFF2-40B4-BE49-F238E27FC236}">
                <a16:creationId xmlns:a16="http://schemas.microsoft.com/office/drawing/2014/main" xmlns="" id="{B5FD5743-CA24-4B6F-41C9-040A53572BEB}"/>
              </a:ext>
            </a:extLst>
          </p:cNvPr>
          <p:cNvSpPr txBox="1"/>
          <p:nvPr/>
        </p:nvSpPr>
        <p:spPr>
          <a:xfrm>
            <a:off x="10314330" y="7770840"/>
            <a:ext cx="5229983" cy="7540526"/>
          </a:xfrm>
          <a:prstGeom prst="rect">
            <a:avLst/>
          </a:prstGeom>
          <a:noFill/>
        </p:spPr>
        <p:txBody>
          <a:bodyPr wrap="square">
            <a:spAutoFit/>
          </a:bodyPr>
          <a:lstStyle/>
          <a:p>
            <a:pPr algn="just" rtl="1"/>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يعد كل من الإبداع والابتكار من العناصر المكونة للعمل </a:t>
            </a:r>
            <a:r>
              <a:rPr lang="ar-DZ" sz="44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المقاولاتي</a:t>
            </a:r>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فقد حضي المصطلحان باهتمام المفكرين الاقتصاديين المهتمين </a:t>
            </a:r>
            <a:r>
              <a:rPr lang="ar-DZ" sz="4400" dirty="0" err="1">
                <a:solidFill>
                  <a:srgbClr val="002060"/>
                </a:solidFill>
                <a:effectLst/>
                <a:latin typeface="Aljazeera" panose="02000000000000000000" pitchFamily="2" charset="-78"/>
                <a:ea typeface="Alameen" panose="02000503020000020004" pitchFamily="2" charset="-78"/>
                <a:cs typeface="Aljazeera" panose="02000000000000000000" pitchFamily="2" charset="-78"/>
              </a:rPr>
              <a:t>بالمقاولاتية</a:t>
            </a:r>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 حيث يتصف كل من الإبداع والابتكار بالتلازم فالأول يعد خطوة لبداية الثاني من خلال تصميم أفكار جديدة ومحاولة تجسيدها. </a:t>
            </a:r>
            <a:endParaRPr lang="fr-FR" sz="4400" dirty="0">
              <a:solidFill>
                <a:srgbClr val="002060"/>
              </a:solidFill>
              <a:latin typeface="Aljazeera" panose="02000000000000000000" pitchFamily="2" charset="-78"/>
              <a:ea typeface="Alameen" panose="02000503020000020004" pitchFamily="2" charset="-78"/>
              <a:cs typeface="Aljazeera" panose="02000000000000000000" pitchFamily="2" charset="-78"/>
            </a:endParaRPr>
          </a:p>
        </p:txBody>
      </p:sp>
      <p:sp>
        <p:nvSpPr>
          <p:cNvPr id="14" name="Rectangle 13">
            <a:extLst>
              <a:ext uri="{FF2B5EF4-FFF2-40B4-BE49-F238E27FC236}">
                <a16:creationId xmlns:a16="http://schemas.microsoft.com/office/drawing/2014/main" xmlns="" id="{392886AD-1692-7A82-6B6E-AE5C687351F0}"/>
              </a:ext>
            </a:extLst>
          </p:cNvPr>
          <p:cNvSpPr/>
          <p:nvPr/>
        </p:nvSpPr>
        <p:spPr>
          <a:xfrm flipH="1">
            <a:off x="12510326" y="3653370"/>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9357E58C-6B43-3F1F-6EC6-2F3CCB6483A8}"/>
              </a:ext>
            </a:extLst>
          </p:cNvPr>
          <p:cNvSpPr/>
          <p:nvPr/>
        </p:nvSpPr>
        <p:spPr>
          <a:xfrm flipH="1">
            <a:off x="9533554" y="2878140"/>
            <a:ext cx="2650637"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DF408D0B-1F04-7A19-41C9-87B4644E027C}"/>
              </a:ext>
            </a:extLst>
          </p:cNvPr>
          <p:cNvSpPr/>
          <p:nvPr/>
        </p:nvSpPr>
        <p:spPr>
          <a:xfrm flipH="1">
            <a:off x="15491269" y="4485327"/>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xmlns="" id="{653B5EE1-A65A-4648-87D8-8D873C4DB703}"/>
              </a:ext>
            </a:extLst>
          </p:cNvPr>
          <p:cNvSpPr txBox="1"/>
          <p:nvPr/>
        </p:nvSpPr>
        <p:spPr>
          <a:xfrm>
            <a:off x="9479089" y="2913474"/>
            <a:ext cx="2705102"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مفهوم الإبداع</a:t>
            </a:r>
          </a:p>
        </p:txBody>
      </p:sp>
      <p:sp>
        <p:nvSpPr>
          <p:cNvPr id="18" name="ZoneTexte 17">
            <a:extLst>
              <a:ext uri="{FF2B5EF4-FFF2-40B4-BE49-F238E27FC236}">
                <a16:creationId xmlns:a16="http://schemas.microsoft.com/office/drawing/2014/main" xmlns="" id="{E506AC86-0866-D73B-FF4C-E05B68C10FB8}"/>
              </a:ext>
            </a:extLst>
          </p:cNvPr>
          <p:cNvSpPr txBox="1"/>
          <p:nvPr/>
        </p:nvSpPr>
        <p:spPr>
          <a:xfrm>
            <a:off x="12564788" y="3725069"/>
            <a:ext cx="2608447" cy="384721"/>
          </a:xfrm>
          <a:prstGeom prst="rect">
            <a:avLst/>
          </a:prstGeom>
          <a:noFill/>
        </p:spPr>
        <p:txBody>
          <a:bodyPr wrap="square">
            <a:spAutoFit/>
          </a:bodyPr>
          <a:lstStyle/>
          <a:p>
            <a:pPr rtl="1"/>
            <a:r>
              <a:rPr lang="ar-DZ" sz="1900" b="1" dirty="0">
                <a:solidFill>
                  <a:srgbClr val="002060"/>
                </a:solidFill>
                <a:latin typeface="AlGhadTV" panose="01000500000000020004" pitchFamily="2" charset="-78"/>
                <a:ea typeface="Calibri" panose="020F0502020204030204" pitchFamily="34" charset="0"/>
                <a:cs typeface="AlGhadTV" panose="01000500000000020004" pitchFamily="2" charset="-78"/>
              </a:rPr>
              <a:t>أسباب تبني الإبداع في المنظمات</a:t>
            </a:r>
          </a:p>
        </p:txBody>
      </p:sp>
      <p:sp>
        <p:nvSpPr>
          <p:cNvPr id="19" name="ZoneTexte 18">
            <a:extLst>
              <a:ext uri="{FF2B5EF4-FFF2-40B4-BE49-F238E27FC236}">
                <a16:creationId xmlns:a16="http://schemas.microsoft.com/office/drawing/2014/main" xmlns="" id="{190EB174-D807-662B-AED4-FD66C95B22A4}"/>
              </a:ext>
            </a:extLst>
          </p:cNvPr>
          <p:cNvSpPr txBox="1"/>
          <p:nvPr/>
        </p:nvSpPr>
        <p:spPr>
          <a:xfrm>
            <a:off x="15545732" y="4560701"/>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مستويات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20" name="Rectangle 19">
            <a:extLst>
              <a:ext uri="{FF2B5EF4-FFF2-40B4-BE49-F238E27FC236}">
                <a16:creationId xmlns:a16="http://schemas.microsoft.com/office/drawing/2014/main" xmlns="" id="{0F44D1C9-B500-0295-D715-190D6902534A}"/>
              </a:ext>
            </a:extLst>
          </p:cNvPr>
          <p:cNvSpPr/>
          <p:nvPr/>
        </p:nvSpPr>
        <p:spPr>
          <a:xfrm flipH="1">
            <a:off x="18604799" y="5298996"/>
            <a:ext cx="2705103"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ZoneTexte 20">
            <a:extLst>
              <a:ext uri="{FF2B5EF4-FFF2-40B4-BE49-F238E27FC236}">
                <a16:creationId xmlns:a16="http://schemas.microsoft.com/office/drawing/2014/main" xmlns="" id="{8DC3563D-7240-04AD-52AD-7825F531CF10}"/>
              </a:ext>
            </a:extLst>
          </p:cNvPr>
          <p:cNvSpPr txBox="1"/>
          <p:nvPr/>
        </p:nvSpPr>
        <p:spPr>
          <a:xfrm>
            <a:off x="18659264" y="5372144"/>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الإبداع</a:t>
            </a:r>
            <a:endParaRPr lang="fr-FR" sz="2000" dirty="0">
              <a:solidFill>
                <a:srgbClr val="002060"/>
              </a:solidFill>
              <a:latin typeface="AlGhadTV" panose="01000500000000020004" pitchFamily="2" charset="-78"/>
              <a:cs typeface="AlGhadTV" panose="01000500000000020004" pitchFamily="2" charset="-78"/>
            </a:endParaRPr>
          </a:p>
        </p:txBody>
      </p:sp>
      <p:pic>
        <p:nvPicPr>
          <p:cNvPr id="7" name="ElevenLabs_2024-07-10T10_52_02_Sarah_pre_s50_sb75_se0_b_m2">
            <a:hlinkClick r:id="" action="ppaction://media"/>
            <a:extLst>
              <a:ext uri="{FF2B5EF4-FFF2-40B4-BE49-F238E27FC236}">
                <a16:creationId xmlns:a16="http://schemas.microsoft.com/office/drawing/2014/main" xmlns="" id="{8856860B-C64D-A64E-2615-656D6881255F}"/>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06478" y="-812756"/>
            <a:ext cx="365522" cy="487363"/>
          </a:xfrm>
          <a:prstGeom prst="rect">
            <a:avLst/>
          </a:prstGeom>
        </p:spPr>
      </p:pic>
    </p:spTree>
    <p:extLst>
      <p:ext uri="{BB962C8B-B14F-4D97-AF65-F5344CB8AC3E}">
        <p14:creationId xmlns:p14="http://schemas.microsoft.com/office/powerpoint/2010/main" xmlns="" val="31949362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pic>
        <p:nvPicPr>
          <p:cNvPr id="13" name="Image 12">
            <a:extLst>
              <a:ext uri="{FF2B5EF4-FFF2-40B4-BE49-F238E27FC236}">
                <a16:creationId xmlns:a16="http://schemas.microsoft.com/office/drawing/2014/main" xmlns="" id="{A1BE120B-A08D-25C7-5E9F-1062F5A2FBD3}"/>
              </a:ext>
            </a:extLst>
          </p:cNvPr>
          <p:cNvPicPr>
            <a:picLocks noChangeAspect="1"/>
          </p:cNvPicPr>
          <p:nvPr/>
        </p:nvPicPr>
        <p:blipFill>
          <a:blip r:embed="rId3">
            <a:extLst>
              <a:ext uri="{28A0092B-C50C-407E-A947-70E740481C1C}">
                <a14:useLocalDpi xmlns:a14="http://schemas.microsoft.com/office/drawing/2010/main" xmlns="" val="0"/>
              </a:ext>
            </a:extLst>
          </a:blip>
          <a:srcRect t="5562" b="5562"/>
          <a:stretch/>
        </p:blipFill>
        <p:spPr>
          <a:xfrm>
            <a:off x="-7644187" y="-10932749"/>
            <a:ext cx="9144000" cy="10835685"/>
          </a:xfrm>
          <a:prstGeom prst="rect">
            <a:avLst/>
          </a:prstGeom>
          <a:effectLst>
            <a:outerShdw blurRad="88900" dist="38100" dir="5400000" sx="102000" sy="102000" algn="t" rotWithShape="0">
              <a:prstClr val="black">
                <a:alpha val="26000"/>
              </a:prstClr>
            </a:outerShdw>
          </a:effectLst>
        </p:spPr>
      </p:pic>
      <p:sp>
        <p:nvSpPr>
          <p:cNvPr id="3" name="ZoneTexte 2">
            <a:extLst>
              <a:ext uri="{FF2B5EF4-FFF2-40B4-BE49-F238E27FC236}">
                <a16:creationId xmlns:a16="http://schemas.microsoft.com/office/drawing/2014/main" xmlns="" id="{E2B0AF2D-864B-A369-4F6D-648E0E01935C}"/>
              </a:ext>
            </a:extLst>
          </p:cNvPr>
          <p:cNvSpPr txBox="1"/>
          <p:nvPr/>
        </p:nvSpPr>
        <p:spPr>
          <a:xfrm>
            <a:off x="9074216" y="-5443324"/>
            <a:ext cx="7710209" cy="3046988"/>
          </a:xfrm>
          <a:prstGeom prst="rect">
            <a:avLst/>
          </a:prstGeom>
          <a:noFill/>
        </p:spPr>
        <p:txBody>
          <a:bodyPr wrap="square">
            <a:spAutoFit/>
          </a:bodyPr>
          <a:lstStyle/>
          <a:p>
            <a:pPr algn="r" rtl="1"/>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1.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الإبداع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a:t>
            </a:r>
            <a:endPar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endParaRPr>
          </a:p>
        </p:txBody>
      </p:sp>
      <p:sp>
        <p:nvSpPr>
          <p:cNvPr id="15" name="ZoneTexte 14">
            <a:extLst>
              <a:ext uri="{FF2B5EF4-FFF2-40B4-BE49-F238E27FC236}">
                <a16:creationId xmlns:a16="http://schemas.microsoft.com/office/drawing/2014/main" xmlns="" id="{05E4E5AE-7A1A-6C83-C176-8C029D01DE1E}"/>
              </a:ext>
            </a:extLst>
          </p:cNvPr>
          <p:cNvSpPr txBox="1"/>
          <p:nvPr/>
        </p:nvSpPr>
        <p:spPr>
          <a:xfrm>
            <a:off x="110538" y="1033394"/>
            <a:ext cx="5890212" cy="7402026"/>
          </a:xfrm>
          <a:prstGeom prst="rect">
            <a:avLst/>
          </a:prstGeom>
          <a:noFill/>
        </p:spPr>
        <p:txBody>
          <a:bodyPr wrap="square">
            <a:spAutoFit/>
          </a:bodyPr>
          <a:lstStyle/>
          <a:p>
            <a:pPr algn="just" rtl="1"/>
            <a:r>
              <a:rPr lang="ar-DZ" sz="2500" dirty="0">
                <a:solidFill>
                  <a:srgbClr val="002060"/>
                </a:solidFill>
                <a:latin typeface="Aljazeera" panose="02000000000000000000" pitchFamily="2" charset="-78"/>
                <a:ea typeface="Calibri" panose="020F0502020204030204" pitchFamily="34" charset="0"/>
                <a:cs typeface="Aljazeera" panose="02000000000000000000" pitchFamily="2" charset="-78"/>
              </a:rPr>
              <a:t>يعتبر الإبداع من المفاهيم التي أثير حولها الجدل والدراسات فيما يتعلق بوضع تعريف موحد وشامل له، ويعود هذا تعدد وجهات النظر بين المدارس الاقتصادية المختلفة. </a:t>
            </a:r>
          </a:p>
          <a:p>
            <a:pPr algn="just" rtl="1"/>
            <a:r>
              <a:rPr lang="ar-DZ" sz="2500" dirty="0">
                <a:solidFill>
                  <a:srgbClr val="002060"/>
                </a:solidFill>
                <a:latin typeface="Aljazeera" panose="02000000000000000000" pitchFamily="2" charset="-78"/>
                <a:ea typeface="Calibri" panose="020F0502020204030204" pitchFamily="34" charset="0"/>
                <a:cs typeface="Aljazeera" panose="02000000000000000000" pitchFamily="2" charset="-78"/>
              </a:rPr>
              <a:t>إذ عرف على انه أفكار جديدة ومفيدة ومتصلة بحل مشكلات معينة أو تجميع وإعادة تركيب الأنماط المعروفة من المعرفة في أشكال فريدة. </a:t>
            </a:r>
          </a:p>
          <a:p>
            <a:pPr algn="just" rtl="1"/>
            <a:r>
              <a:rPr lang="ar-DZ" sz="2500" dirty="0">
                <a:solidFill>
                  <a:srgbClr val="002060"/>
                </a:solidFill>
                <a:latin typeface="Aljazeera" panose="02000000000000000000" pitchFamily="2" charset="-78"/>
                <a:ea typeface="Calibri" panose="020F0502020204030204" pitchFamily="34" charset="0"/>
                <a:cs typeface="Aljazeera" panose="02000000000000000000" pitchFamily="2" charset="-78"/>
              </a:rPr>
              <a:t>كما يعرف على انه قدرة عقلية تظهر على مستوى الفرد أو الجماعة أو المنظمة، وهو عملية ذات مراحل متعددة ينتج عنها فكر أو عمل جديد يتميز بأكبر قدر من الطلاقة والمرونة والأصالة والحساسية للمشكلات والاحتفاظ بالاتجاه ومواصلته. </a:t>
            </a:r>
          </a:p>
          <a:p>
            <a:pPr algn="just" rtl="1"/>
            <a:r>
              <a:rPr lang="ar-DZ" sz="2500" dirty="0">
                <a:solidFill>
                  <a:srgbClr val="002060"/>
                </a:solidFill>
                <a:latin typeface="Aljazeera" panose="02000000000000000000" pitchFamily="2" charset="-78"/>
                <a:ea typeface="Calibri" panose="020F0502020204030204" pitchFamily="34" charset="0"/>
                <a:cs typeface="Aljazeera" panose="02000000000000000000" pitchFamily="2" charset="-78"/>
              </a:rPr>
              <a:t> وحسب </a:t>
            </a:r>
            <a:r>
              <a:rPr lang="fr-FR" sz="2500" dirty="0">
                <a:solidFill>
                  <a:srgbClr val="002060"/>
                </a:solidFill>
                <a:latin typeface="Aljazeera" panose="02000000000000000000" pitchFamily="2" charset="-78"/>
                <a:ea typeface="Calibri" panose="020F0502020204030204" pitchFamily="34" charset="0"/>
                <a:cs typeface="Aljazeera" panose="02000000000000000000" pitchFamily="2" charset="-78"/>
              </a:rPr>
              <a:t>Schumpeter </a:t>
            </a:r>
            <a:r>
              <a:rPr lang="ar-DZ" sz="2500" dirty="0">
                <a:solidFill>
                  <a:srgbClr val="002060"/>
                </a:solidFill>
                <a:latin typeface="Aljazeera" panose="02000000000000000000" pitchFamily="2" charset="-78"/>
                <a:ea typeface="Calibri" panose="020F0502020204030204" pitchFamily="34" charset="0"/>
                <a:cs typeface="Aljazeera" panose="02000000000000000000" pitchFamily="2" charset="-78"/>
              </a:rPr>
              <a:t>فهو النتيجة الناجمة من إنشاء طريقة أو أسلوبا جديدا في الإنتاج، وكذا التغيير في جميع مكونات المنتج أو كيفية تصميمه. </a:t>
            </a:r>
          </a:p>
          <a:p>
            <a:pPr algn="just" rtl="1"/>
            <a:r>
              <a:rPr lang="ar-DZ" sz="2500" dirty="0">
                <a:solidFill>
                  <a:srgbClr val="002060"/>
                </a:solidFill>
                <a:latin typeface="Aljazeera" panose="02000000000000000000" pitchFamily="2" charset="-78"/>
                <a:ea typeface="Calibri" panose="020F0502020204030204" pitchFamily="34" charset="0"/>
                <a:cs typeface="Aljazeera" panose="02000000000000000000" pitchFamily="2" charset="-78"/>
              </a:rPr>
              <a:t>من خلال التعريفات السابقة يتضح أن الإبداع تغيير في الوضع كانت عليه المؤسسة بإدخال تجديدات أو منتجات كلية جديدة أو طريقة إنتاج بغية تحقيق مستوى أداء عالي للمؤسسة.</a:t>
            </a:r>
          </a:p>
        </p:txBody>
      </p:sp>
      <p:sp>
        <p:nvSpPr>
          <p:cNvPr id="4" name="Rectangle 3">
            <a:extLst>
              <a:ext uri="{FF2B5EF4-FFF2-40B4-BE49-F238E27FC236}">
                <a16:creationId xmlns:a16="http://schemas.microsoft.com/office/drawing/2014/main" xmlns="" id="{29BBFC37-00BA-442E-30DC-A6753844CC42}"/>
              </a:ext>
            </a:extLst>
          </p:cNvPr>
          <p:cNvSpPr/>
          <p:nvPr/>
        </p:nvSpPr>
        <p:spPr>
          <a:xfrm flipH="1">
            <a:off x="6438901" y="1884427"/>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81492BBD-37DF-D5B7-B6A7-FD3F4C40965B}"/>
              </a:ext>
            </a:extLst>
          </p:cNvPr>
          <p:cNvSpPr/>
          <p:nvPr/>
        </p:nvSpPr>
        <p:spPr>
          <a:xfrm flipH="1">
            <a:off x="6493364" y="1076854"/>
            <a:ext cx="2650637"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D0AE6AC4-B146-CF34-BC52-49B3BCABF5AB}"/>
              </a:ext>
            </a:extLst>
          </p:cNvPr>
          <p:cNvSpPr/>
          <p:nvPr/>
        </p:nvSpPr>
        <p:spPr>
          <a:xfrm flipH="1">
            <a:off x="6438899" y="2692000"/>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ZoneTexte 10">
            <a:extLst>
              <a:ext uri="{FF2B5EF4-FFF2-40B4-BE49-F238E27FC236}">
                <a16:creationId xmlns:a16="http://schemas.microsoft.com/office/drawing/2014/main" xmlns="" id="{5A8BD22D-F2B0-3CFE-0113-4E47E20CB751}"/>
              </a:ext>
            </a:extLst>
          </p:cNvPr>
          <p:cNvSpPr txBox="1"/>
          <p:nvPr/>
        </p:nvSpPr>
        <p:spPr>
          <a:xfrm>
            <a:off x="6085333" y="1112188"/>
            <a:ext cx="3058667"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مفهوم الإبداع</a:t>
            </a:r>
            <a:endParaRPr lang="fr-FR" sz="2750" dirty="0">
              <a:solidFill>
                <a:srgbClr val="C00000"/>
              </a:solidFill>
              <a:latin typeface="AlGhadTV" panose="01000500000000020004" pitchFamily="2" charset="-78"/>
              <a:cs typeface="AlGhadTV" panose="01000500000000020004" pitchFamily="2" charset="-78"/>
            </a:endParaRPr>
          </a:p>
        </p:txBody>
      </p:sp>
      <p:sp>
        <p:nvSpPr>
          <p:cNvPr id="12" name="ZoneTexte 11">
            <a:extLst>
              <a:ext uri="{FF2B5EF4-FFF2-40B4-BE49-F238E27FC236}">
                <a16:creationId xmlns:a16="http://schemas.microsoft.com/office/drawing/2014/main" xmlns="" id="{E3B955B7-154C-7B8A-7700-5A8807B7023F}"/>
              </a:ext>
            </a:extLst>
          </p:cNvPr>
          <p:cNvSpPr txBox="1"/>
          <p:nvPr/>
        </p:nvSpPr>
        <p:spPr>
          <a:xfrm>
            <a:off x="6438898" y="1967385"/>
            <a:ext cx="2635319" cy="369332"/>
          </a:xfrm>
          <a:prstGeom prst="rect">
            <a:avLst/>
          </a:prstGeom>
          <a:noFill/>
        </p:spPr>
        <p:txBody>
          <a:bodyPr wrap="square">
            <a:spAutoFit/>
          </a:bodyPr>
          <a:lstStyle/>
          <a:p>
            <a:pPr rtl="1"/>
            <a:r>
              <a:rPr lang="ar-DZ" b="1" dirty="0">
                <a:solidFill>
                  <a:srgbClr val="002060"/>
                </a:solidFill>
                <a:latin typeface="AlGhadTV" panose="01000500000000020004" pitchFamily="2" charset="-78"/>
                <a:ea typeface="Calibri" panose="020F0502020204030204" pitchFamily="34" charset="0"/>
                <a:cs typeface="AlGhadTV" panose="01000500000000020004" pitchFamily="2" charset="-78"/>
              </a:rPr>
              <a:t>أسباب تبني الإبداع في المنظمات</a:t>
            </a:r>
            <a:endParaRPr lang="fr-FR" dirty="0">
              <a:solidFill>
                <a:srgbClr val="002060"/>
              </a:solidFill>
              <a:latin typeface="AlGhadTV" panose="01000500000000020004" pitchFamily="2" charset="-78"/>
              <a:cs typeface="AlGhadTV" panose="01000500000000020004" pitchFamily="2" charset="-78"/>
            </a:endParaRPr>
          </a:p>
        </p:txBody>
      </p:sp>
      <p:sp>
        <p:nvSpPr>
          <p:cNvPr id="14" name="ZoneTexte 13">
            <a:extLst>
              <a:ext uri="{FF2B5EF4-FFF2-40B4-BE49-F238E27FC236}">
                <a16:creationId xmlns:a16="http://schemas.microsoft.com/office/drawing/2014/main" xmlns="" id="{3BDD8802-0C89-8F99-C0AE-06B7625CD14C}"/>
              </a:ext>
            </a:extLst>
          </p:cNvPr>
          <p:cNvSpPr txBox="1"/>
          <p:nvPr/>
        </p:nvSpPr>
        <p:spPr>
          <a:xfrm>
            <a:off x="6493363" y="2767374"/>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مستويات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16" name="Rectangle 15">
            <a:extLst>
              <a:ext uri="{FF2B5EF4-FFF2-40B4-BE49-F238E27FC236}">
                <a16:creationId xmlns:a16="http://schemas.microsoft.com/office/drawing/2014/main" xmlns="" id="{2561CA7A-FB9C-A1C1-2214-FB3767F47CA0}"/>
              </a:ext>
            </a:extLst>
          </p:cNvPr>
          <p:cNvSpPr/>
          <p:nvPr/>
        </p:nvSpPr>
        <p:spPr>
          <a:xfrm flipH="1">
            <a:off x="6438898" y="3499573"/>
            <a:ext cx="2705103"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xmlns="" id="{2DC56BAC-8BFB-47FC-EAC4-7BA2434A792D}"/>
              </a:ext>
            </a:extLst>
          </p:cNvPr>
          <p:cNvSpPr txBox="1"/>
          <p:nvPr/>
        </p:nvSpPr>
        <p:spPr>
          <a:xfrm>
            <a:off x="6493362" y="3572721"/>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الإبداع</a:t>
            </a:r>
            <a:endParaRPr lang="fr-FR" sz="2000" dirty="0">
              <a:solidFill>
                <a:srgbClr val="002060"/>
              </a:solidFill>
              <a:latin typeface="AlGhadTV" panose="01000500000000020004" pitchFamily="2" charset="-78"/>
              <a:cs typeface="AlGhadTV" panose="01000500000000020004" pitchFamily="2" charset="-78"/>
            </a:endParaRPr>
          </a:p>
        </p:txBody>
      </p:sp>
      <p:pic>
        <p:nvPicPr>
          <p:cNvPr id="18" name="ElevenLabs_2024-07-10T11_20_56_Sarah_pre_s50_sb75_se0_b_m2">
            <a:hlinkClick r:id="" action="ppaction://media"/>
            <a:extLst>
              <a:ext uri="{FF2B5EF4-FFF2-40B4-BE49-F238E27FC236}">
                <a16:creationId xmlns:a16="http://schemas.microsoft.com/office/drawing/2014/main" xmlns="" id="{0BFCC6E4-7107-D9D8-A243-35B014E826E4}"/>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3156454" y="-904428"/>
            <a:ext cx="365522" cy="487363"/>
          </a:xfrm>
          <a:prstGeom prst="rect">
            <a:avLst/>
          </a:prstGeom>
        </p:spPr>
      </p:pic>
    </p:spTree>
    <p:extLst>
      <p:ext uri="{BB962C8B-B14F-4D97-AF65-F5344CB8AC3E}">
        <p14:creationId xmlns:p14="http://schemas.microsoft.com/office/powerpoint/2010/main" xmlns="" val="20549124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25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5"/>
                                        </p:tgtEl>
                                        <p:attrNameLst>
                                          <p:attrName>ppt_y</p:attrName>
                                        </p:attrNameLst>
                                      </p:cBhvr>
                                      <p:tavLst>
                                        <p:tav tm="0">
                                          <p:val>
                                            <p:strVal val="#ppt_y"/>
                                          </p:val>
                                        </p:tav>
                                        <p:tav tm="100000">
                                          <p:val>
                                            <p:strVal val="#ppt_y"/>
                                          </p:val>
                                        </p:tav>
                                      </p:tavLst>
                                    </p:anim>
                                    <p:anim calcmode="lin" valueType="num">
                                      <p:cBhvr>
                                        <p:cTn id="9" dur="25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5"/>
                                        </p:tgtEl>
                                      </p:cBhvr>
                                    </p:animEffect>
                                  </p:childTnLst>
                                </p:cTn>
                              </p:par>
                              <p:par>
                                <p:cTn id="12" presetID="1" presetClass="mediacall" presetSubtype="0" fill="hold" nodeType="withEffect">
                                  <p:stCondLst>
                                    <p:cond delay="0"/>
                                  </p:stCondLst>
                                  <p:childTnLst>
                                    <p:cmd type="call" cmd="playFrom(0.0)">
                                      <p:cBhvr>
                                        <p:cTn id="13" dur="6533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endCondLst>
                    <p:cond evt="onStopAudio" delay="0">
                      <p:tgtEl>
                        <p:sldTgt/>
                      </p:tgtEl>
                    </p:cond>
                  </p:endCondLst>
                </p:cTn>
                <p:tgtEl>
                  <p:spTgt spid="18"/>
                </p:tgtEl>
              </p:cMediaNode>
            </p:video>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42985C74-1893-02CA-CD86-8394F6A35CBA}"/>
              </a:ext>
            </a:extLst>
          </p:cNvPr>
          <p:cNvSpPr/>
          <p:nvPr/>
        </p:nvSpPr>
        <p:spPr>
          <a:xfrm flipH="1">
            <a:off x="6438899" y="2692000"/>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xmlns="" id="{05E4E5AE-7A1A-6C83-C176-8C029D01DE1E}"/>
              </a:ext>
            </a:extLst>
          </p:cNvPr>
          <p:cNvSpPr txBox="1"/>
          <p:nvPr/>
        </p:nvSpPr>
        <p:spPr>
          <a:xfrm>
            <a:off x="113562" y="1005353"/>
            <a:ext cx="5890212" cy="6994222"/>
          </a:xfrm>
          <a:prstGeom prst="rect">
            <a:avLst/>
          </a:prstGeom>
          <a:noFill/>
        </p:spPr>
        <p:txBody>
          <a:bodyPr wrap="square">
            <a:spAutoFit/>
          </a:bodyPr>
          <a:lstStyle/>
          <a:p>
            <a:pPr algn="just" rtl="1">
              <a:lnSpc>
                <a:spcPct val="150000"/>
              </a:lnSpc>
            </a:pPr>
            <a:r>
              <a:rPr lang="ar-DZ" sz="23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الأسباب التي تفسر احتلال الإبداع لمكانة هامة لدى المنظمات، ولعل من بينها نجد: </a:t>
            </a:r>
            <a:endParaRPr lang="fr-FR" sz="2300" dirty="0">
              <a:solidFill>
                <a:srgbClr val="002060"/>
              </a:solidFill>
              <a:latin typeface="Aljazeera" panose="02000000000000000000" pitchFamily="2" charset="-78"/>
              <a:ea typeface="Calibri" panose="020F0502020204030204" pitchFamily="34" charset="0"/>
              <a:cs typeface="Aljazeera" panose="02000000000000000000" pitchFamily="2" charset="-78"/>
            </a:endParaRPr>
          </a:p>
          <a:p>
            <a:pPr marL="342900" indent="-342900" algn="just" rtl="1">
              <a:lnSpc>
                <a:spcPct val="150000"/>
              </a:lnSpc>
              <a:buFont typeface="Wingdings" panose="05000000000000000000" pitchFamily="2" charset="2"/>
              <a:buChar char="ü"/>
            </a:pPr>
            <a:r>
              <a:rPr lang="ar-DZ" sz="2300" dirty="0">
                <a:solidFill>
                  <a:srgbClr val="002060"/>
                </a:solidFill>
                <a:latin typeface="Aljazeera" panose="02000000000000000000" pitchFamily="2" charset="-78"/>
                <a:ea typeface="Calibri" panose="020F0502020204030204" pitchFamily="34" charset="0"/>
                <a:cs typeface="Aljazeera" panose="02000000000000000000" pitchFamily="2" charset="-78"/>
              </a:rPr>
              <a:t>الظروف المتغيرة التي تعيشها المنظمات اليوم، سواء كانت ظروف اقتصادية أو سياسية أو ثقافية أو اجتماعية والتي تحتم على المنظمات الاستجابة لهذه المتغيرات بأسلوب إبداعي يضمن بقاء المنظمة واستمرارها.</a:t>
            </a:r>
          </a:p>
          <a:p>
            <a:pPr marL="342900" indent="-342900" algn="just" rtl="1">
              <a:lnSpc>
                <a:spcPct val="150000"/>
              </a:lnSpc>
              <a:buFont typeface="Wingdings" panose="05000000000000000000" pitchFamily="2" charset="2"/>
              <a:buChar char="ü"/>
            </a:pPr>
            <a:r>
              <a:rPr lang="ar-DZ" sz="2300" dirty="0">
                <a:solidFill>
                  <a:srgbClr val="002060"/>
                </a:solidFill>
                <a:latin typeface="Aljazeera" panose="02000000000000000000" pitchFamily="2" charset="-78"/>
                <a:ea typeface="Calibri" panose="020F0502020204030204" pitchFamily="34" charset="0"/>
                <a:cs typeface="Aljazeera" panose="02000000000000000000" pitchFamily="2" charset="-78"/>
              </a:rPr>
              <a:t>يحتم الإبداع الفني والتكنولوجي في مجال السلع والخدمات وطرق إنتاجها وقصر دورة حياتها على المنظمات أن يستجيبوا لهذه الثورة التكنولوجية وما يستلزم ذلك من تغييرات في هيكل المنظمة وأسلوب إدارتها بطرق إبداعية أيضا، مما يمكنها من زيادة أرباحها وزيادة قدرتها التنافسية والاستمرار في السوق.</a:t>
            </a:r>
          </a:p>
        </p:txBody>
      </p:sp>
      <p:sp>
        <p:nvSpPr>
          <p:cNvPr id="24" name="Rectangle 23">
            <a:extLst>
              <a:ext uri="{FF2B5EF4-FFF2-40B4-BE49-F238E27FC236}">
                <a16:creationId xmlns:a16="http://schemas.microsoft.com/office/drawing/2014/main" xmlns="" id="{C0BE1B36-1CDA-2037-E2A0-08CE5B741185}"/>
              </a:ext>
            </a:extLst>
          </p:cNvPr>
          <p:cNvSpPr/>
          <p:nvPr/>
        </p:nvSpPr>
        <p:spPr>
          <a:xfrm flipH="1">
            <a:off x="6438901" y="1884427"/>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xmlns="" id="{464E8419-292B-DD3A-54E2-D5B5A1570B5B}"/>
              </a:ext>
            </a:extLst>
          </p:cNvPr>
          <p:cNvSpPr/>
          <p:nvPr/>
        </p:nvSpPr>
        <p:spPr>
          <a:xfrm flipH="1">
            <a:off x="6493364" y="1076854"/>
            <a:ext cx="2650637"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ZoneTexte 28">
            <a:extLst>
              <a:ext uri="{FF2B5EF4-FFF2-40B4-BE49-F238E27FC236}">
                <a16:creationId xmlns:a16="http://schemas.microsoft.com/office/drawing/2014/main" xmlns="" id="{FE345085-9171-C2B7-4CCC-9EE781BA6284}"/>
              </a:ext>
            </a:extLst>
          </p:cNvPr>
          <p:cNvSpPr txBox="1"/>
          <p:nvPr/>
        </p:nvSpPr>
        <p:spPr>
          <a:xfrm>
            <a:off x="6493363" y="2767374"/>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مستويات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30" name="Rectangle 29">
            <a:extLst>
              <a:ext uri="{FF2B5EF4-FFF2-40B4-BE49-F238E27FC236}">
                <a16:creationId xmlns:a16="http://schemas.microsoft.com/office/drawing/2014/main" xmlns="" id="{D85A240F-A32C-5602-2D63-0FE323E538CF}"/>
              </a:ext>
            </a:extLst>
          </p:cNvPr>
          <p:cNvSpPr/>
          <p:nvPr/>
        </p:nvSpPr>
        <p:spPr>
          <a:xfrm flipH="1">
            <a:off x="6438898" y="3499573"/>
            <a:ext cx="2705103"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ZoneTexte 30">
            <a:extLst>
              <a:ext uri="{FF2B5EF4-FFF2-40B4-BE49-F238E27FC236}">
                <a16:creationId xmlns:a16="http://schemas.microsoft.com/office/drawing/2014/main" xmlns="" id="{E98772B5-6D29-2376-5DB8-CEC433741A8E}"/>
              </a:ext>
            </a:extLst>
          </p:cNvPr>
          <p:cNvSpPr txBox="1"/>
          <p:nvPr/>
        </p:nvSpPr>
        <p:spPr>
          <a:xfrm>
            <a:off x="6493362" y="3572721"/>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18" name="ZoneTexte 17">
            <a:extLst>
              <a:ext uri="{FF2B5EF4-FFF2-40B4-BE49-F238E27FC236}">
                <a16:creationId xmlns:a16="http://schemas.microsoft.com/office/drawing/2014/main" xmlns="" id="{05FF31BA-82AD-A3DB-7954-79D0917911C5}"/>
              </a:ext>
            </a:extLst>
          </p:cNvPr>
          <p:cNvSpPr txBox="1"/>
          <p:nvPr/>
        </p:nvSpPr>
        <p:spPr>
          <a:xfrm>
            <a:off x="6085333" y="1949955"/>
            <a:ext cx="3058667" cy="430887"/>
          </a:xfrm>
          <a:prstGeom prst="rect">
            <a:avLst/>
          </a:prstGeom>
          <a:noFill/>
        </p:spPr>
        <p:txBody>
          <a:bodyPr wrap="square">
            <a:spAutoFit/>
          </a:bodyPr>
          <a:lstStyle/>
          <a:p>
            <a:pPr rtl="1"/>
            <a:r>
              <a:rPr lang="ar-DZ" sz="2200" b="1" dirty="0">
                <a:solidFill>
                  <a:srgbClr val="C00000"/>
                </a:solidFill>
                <a:latin typeface="AlGhadTV" panose="01000500000000020004" pitchFamily="2" charset="-78"/>
                <a:ea typeface="Calibri" panose="020F0502020204030204" pitchFamily="34" charset="0"/>
                <a:cs typeface="AlGhadTV" panose="01000500000000020004" pitchFamily="2" charset="-78"/>
              </a:rPr>
              <a:t>أسباب تبني الإبداع في المنظمات</a:t>
            </a:r>
            <a:endParaRPr lang="fr-FR" sz="2200" dirty="0">
              <a:solidFill>
                <a:srgbClr val="C00000"/>
              </a:solidFill>
              <a:latin typeface="AlGhadTV" panose="01000500000000020004" pitchFamily="2" charset="-78"/>
              <a:cs typeface="AlGhadTV" panose="01000500000000020004" pitchFamily="2" charset="-78"/>
            </a:endParaRPr>
          </a:p>
        </p:txBody>
      </p:sp>
      <p:sp>
        <p:nvSpPr>
          <p:cNvPr id="33" name="ZoneTexte 32">
            <a:extLst>
              <a:ext uri="{FF2B5EF4-FFF2-40B4-BE49-F238E27FC236}">
                <a16:creationId xmlns:a16="http://schemas.microsoft.com/office/drawing/2014/main" xmlns="" id="{CDC07AD9-323D-8BF9-FC44-597A2639AD86}"/>
              </a:ext>
            </a:extLst>
          </p:cNvPr>
          <p:cNvSpPr txBox="1"/>
          <p:nvPr/>
        </p:nvSpPr>
        <p:spPr>
          <a:xfrm>
            <a:off x="6493362" y="1155905"/>
            <a:ext cx="2623406"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مفهوم الإبداع</a:t>
            </a:r>
            <a:endParaRPr lang="fr-FR" sz="2000" dirty="0">
              <a:solidFill>
                <a:srgbClr val="002060"/>
              </a:solidFill>
              <a:latin typeface="AlGhadTV" panose="01000500000000020004" pitchFamily="2" charset="-78"/>
              <a:cs typeface="AlGhadTV" panose="01000500000000020004" pitchFamily="2" charset="-78"/>
            </a:endParaRPr>
          </a:p>
        </p:txBody>
      </p:sp>
      <p:pic>
        <p:nvPicPr>
          <p:cNvPr id="4" name="ElevenLabs_2024-07-10T11_23_02_Sarah_pre_s50_sb75_se0_b_m2">
            <a:hlinkClick r:id="" action="ppaction://media"/>
            <a:extLst>
              <a:ext uri="{FF2B5EF4-FFF2-40B4-BE49-F238E27FC236}">
                <a16:creationId xmlns:a16="http://schemas.microsoft.com/office/drawing/2014/main" xmlns="" id="{8006E9B1-7153-F7D6-C2A0-CE7E32D370C8}"/>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050085" y="-659595"/>
            <a:ext cx="365522" cy="487363"/>
          </a:xfrm>
          <a:prstGeom prst="rect">
            <a:avLst/>
          </a:prstGeom>
        </p:spPr>
      </p:pic>
    </p:spTree>
    <p:extLst>
      <p:ext uri="{BB962C8B-B14F-4D97-AF65-F5344CB8AC3E}">
        <p14:creationId xmlns:p14="http://schemas.microsoft.com/office/powerpoint/2010/main" xmlns="" val="40731864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84" fill="hold"/>
                                        <p:tgtEl>
                                          <p:spTgt spid="4"/>
                                        </p:tgtEl>
                                      </p:cBhvr>
                                    </p:cmd>
                                  </p:childTnLst>
                                </p:cTn>
                              </p:par>
                              <p:par>
                                <p:cTn id="7" presetID="41" presetClass="entr" presetSubtype="0" fill="hold" nodeType="withEffect">
                                  <p:stCondLst>
                                    <p:cond delay="2500"/>
                                  </p:stCondLst>
                                  <p:iterate type="lt">
                                    <p:tmPct val="10000"/>
                                  </p:iterate>
                                  <p:childTnLst>
                                    <p:set>
                                      <p:cBhvr>
                                        <p:cTn id="8" dur="1" fill="hold">
                                          <p:stCondLst>
                                            <p:cond delay="0"/>
                                          </p:stCondLst>
                                        </p:cTn>
                                        <p:tgtEl>
                                          <p:spTgt spid="15">
                                            <p:txEl>
                                              <p:pRg st="0" end="0"/>
                                            </p:txEl>
                                          </p:spTgt>
                                        </p:tgtEl>
                                        <p:attrNameLst>
                                          <p:attrName>style.visibility</p:attrName>
                                        </p:attrNameLst>
                                      </p:cBhvr>
                                      <p:to>
                                        <p:strVal val="visible"/>
                                      </p:to>
                                    </p:set>
                                    <p:anim calcmode="lin" valueType="num">
                                      <p:cBhvr>
                                        <p:cTn id="9" dur="20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 dur="20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11" dur="20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2" dur="20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3" dur="200" tmFilter="0,0; .5, 1; 1, 1"/>
                                        <p:tgtEl>
                                          <p:spTgt spid="15">
                                            <p:txEl>
                                              <p:pRg st="0" end="0"/>
                                            </p:txEl>
                                          </p:spTgt>
                                        </p:tgtEl>
                                      </p:cBhvr>
                                    </p:animEffect>
                                  </p:childTnLst>
                                </p:cTn>
                              </p:par>
                              <p:par>
                                <p:cTn id="14" presetID="42" presetClass="entr" presetSubtype="0" fill="hold" nodeType="withEffect">
                                  <p:stCondLst>
                                    <p:cond delay="9900"/>
                                  </p:stCondLst>
                                  <p:childTnLst>
                                    <p:set>
                                      <p:cBhvr>
                                        <p:cTn id="15" dur="1" fill="hold">
                                          <p:stCondLst>
                                            <p:cond delay="0"/>
                                          </p:stCondLst>
                                        </p:cTn>
                                        <p:tgtEl>
                                          <p:spTgt spid="15">
                                            <p:txEl>
                                              <p:pRg st="1" end="1"/>
                                            </p:txEl>
                                          </p:spTgt>
                                        </p:tgtEl>
                                        <p:attrNameLst>
                                          <p:attrName>style.visibility</p:attrName>
                                        </p:attrNameLst>
                                      </p:cBhvr>
                                      <p:to>
                                        <p:strVal val="visible"/>
                                      </p:to>
                                    </p:set>
                                    <p:animEffect transition="in" filter="fade">
                                      <p:cBhvr>
                                        <p:cTn id="16" dur="1000"/>
                                        <p:tgtEl>
                                          <p:spTgt spid="15">
                                            <p:txEl>
                                              <p:pRg st="1" end="1"/>
                                            </p:txEl>
                                          </p:spTgt>
                                        </p:tgtEl>
                                      </p:cBhvr>
                                    </p:animEffect>
                                    <p:anim calcmode="lin" valueType="num">
                                      <p:cBhvr>
                                        <p:cTn id="17"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30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1000"/>
                                        <p:tgtEl>
                                          <p:spTgt spid="15">
                                            <p:txEl>
                                              <p:pRg st="2" end="2"/>
                                            </p:txEl>
                                          </p:spTgt>
                                        </p:tgtEl>
                                      </p:cBhvr>
                                    </p:animEffect>
                                    <p:anim calcmode="lin" valueType="num">
                                      <p:cBhvr>
                                        <p:cTn id="2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xmlns="" id="{05E4E5AE-7A1A-6C83-C176-8C029D01DE1E}"/>
              </a:ext>
            </a:extLst>
          </p:cNvPr>
          <p:cNvSpPr txBox="1"/>
          <p:nvPr/>
        </p:nvSpPr>
        <p:spPr>
          <a:xfrm>
            <a:off x="195120" y="966257"/>
            <a:ext cx="5890212" cy="7848302"/>
          </a:xfrm>
          <a:prstGeom prst="rect">
            <a:avLst/>
          </a:prstGeom>
          <a:noFill/>
        </p:spPr>
        <p:txBody>
          <a:bodyPr wrap="square">
            <a:spAutoFit/>
          </a:bodyPr>
          <a:lstStyle/>
          <a:p>
            <a:pPr algn="just" rtl="1">
              <a:lnSpc>
                <a:spcPct val="150000"/>
              </a:lnSpc>
            </a:pP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يظهر الإبداع في العديد من المستويات، نذكر منها ما يلي: </a:t>
            </a:r>
            <a:endParaRPr lang="fr-FR" sz="2400" dirty="0">
              <a:solidFill>
                <a:srgbClr val="002060"/>
              </a:solidFill>
              <a:latin typeface="Aljazeera" panose="02000000000000000000" pitchFamily="2" charset="-78"/>
              <a:ea typeface="Calibri" panose="020F0502020204030204" pitchFamily="34" charset="0"/>
              <a:cs typeface="Aljazeera" panose="02000000000000000000" pitchFamily="2" charset="-78"/>
            </a:endParaRPr>
          </a:p>
          <a:p>
            <a:pPr marL="342900" indent="-342900" algn="just" rtl="1">
              <a:lnSpc>
                <a:spcPct val="150000"/>
              </a:lnSpc>
              <a:buClr>
                <a:srgbClr val="C00000"/>
              </a:buClr>
              <a:buFont typeface="Webdings" panose="05030102010509060703" pitchFamily="18" charset="2"/>
              <a:buChar char=""/>
            </a:pPr>
            <a:r>
              <a:rPr lang="ar-DZ" sz="2400" dirty="0">
                <a:solidFill>
                  <a:srgbClr val="C00000"/>
                </a:solidFill>
                <a:latin typeface="Aljazeera" panose="02000000000000000000" pitchFamily="2" charset="-78"/>
                <a:ea typeface="Calibri" panose="020F0502020204030204" pitchFamily="34" charset="0"/>
                <a:cs typeface="Aljazeera" panose="02000000000000000000" pitchFamily="2" charset="-78"/>
              </a:rPr>
              <a:t>الإبداع على المستوى الفردي: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بحيث يكون لدى العاملين إبداعية خلاقة لتطوير العمل وذلك من خلال خصائص فطرية يتمتعون بها كالذكاء والموهبة أو من خلال خصائص مكتسبة من التأهيل العلمي أو العملي. </a:t>
            </a:r>
          </a:p>
          <a:p>
            <a:pPr marL="342900" indent="-342900" algn="just" rtl="1">
              <a:lnSpc>
                <a:spcPct val="150000"/>
              </a:lnSpc>
              <a:buClr>
                <a:srgbClr val="C00000"/>
              </a:buClr>
              <a:buFont typeface="Webdings" panose="05030102010509060703" pitchFamily="18" charset="2"/>
              <a:buChar char=""/>
            </a:pPr>
            <a:r>
              <a:rPr lang="ar-DZ" sz="2400" dirty="0">
                <a:solidFill>
                  <a:srgbClr val="C00000"/>
                </a:solidFill>
                <a:latin typeface="Aljazeera" panose="02000000000000000000" pitchFamily="2" charset="-78"/>
                <a:ea typeface="Calibri" panose="020F0502020204030204" pitchFamily="34" charset="0"/>
                <a:cs typeface="Aljazeera" panose="02000000000000000000" pitchFamily="2" charset="-78"/>
              </a:rPr>
              <a:t>الإبداع على مستوى الجماعات: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بحيث تكون هناك جماعات محددة في العمل تتعاون فيما بينها لتطبيق الأفكار التي يحملونها وتغيير الوضع القائم نحو الأفضل كجماعة فنية في قسم الإنتاج مثلا. </a:t>
            </a:r>
          </a:p>
          <a:p>
            <a:pPr marL="342900" indent="-342900" algn="just" rtl="1">
              <a:lnSpc>
                <a:spcPct val="150000"/>
              </a:lnSpc>
              <a:buClr>
                <a:srgbClr val="C00000"/>
              </a:buClr>
              <a:buFont typeface="Webdings" panose="05030102010509060703" pitchFamily="18" charset="2"/>
              <a:buChar char=""/>
            </a:pPr>
            <a:r>
              <a:rPr lang="ar-DZ" sz="2400" dirty="0">
                <a:solidFill>
                  <a:srgbClr val="C00000"/>
                </a:solidFill>
                <a:latin typeface="Aljazeera" panose="02000000000000000000" pitchFamily="2" charset="-78"/>
                <a:ea typeface="Calibri" panose="020F0502020204030204" pitchFamily="34" charset="0"/>
                <a:cs typeface="Aljazeera" panose="02000000000000000000" pitchFamily="2" charset="-78"/>
              </a:rPr>
              <a:t>الإبداع على مستوى المنظمة: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فهناك منظمات متميزة في مستوى أدائها وعملها وغالبا ما يكون عمل هذه المنظمات نموذجي ومثالي للمنظمات الأخرى، وحتى تصل المنظمة إلى الإبداع لابد من وجود إبداع فردي وجماعي. </a:t>
            </a:r>
          </a:p>
        </p:txBody>
      </p:sp>
      <p:sp>
        <p:nvSpPr>
          <p:cNvPr id="11" name="Rectangle 10">
            <a:extLst>
              <a:ext uri="{FF2B5EF4-FFF2-40B4-BE49-F238E27FC236}">
                <a16:creationId xmlns:a16="http://schemas.microsoft.com/office/drawing/2014/main" xmlns="" id="{B076A473-5DDD-871A-A51B-C358509B4894}"/>
              </a:ext>
            </a:extLst>
          </p:cNvPr>
          <p:cNvSpPr/>
          <p:nvPr/>
        </p:nvSpPr>
        <p:spPr>
          <a:xfrm flipH="1">
            <a:off x="6438899" y="2692000"/>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ZoneTexte 18">
            <a:extLst>
              <a:ext uri="{FF2B5EF4-FFF2-40B4-BE49-F238E27FC236}">
                <a16:creationId xmlns:a16="http://schemas.microsoft.com/office/drawing/2014/main" xmlns="" id="{7CAFA4D8-552A-DA58-E7FD-C502EB908D1F}"/>
              </a:ext>
            </a:extLst>
          </p:cNvPr>
          <p:cNvSpPr txBox="1"/>
          <p:nvPr/>
        </p:nvSpPr>
        <p:spPr>
          <a:xfrm>
            <a:off x="6085333" y="2709666"/>
            <a:ext cx="3058667"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مستويات الإبداع</a:t>
            </a:r>
            <a:endParaRPr lang="fr-FR" sz="2750" dirty="0">
              <a:solidFill>
                <a:srgbClr val="C00000"/>
              </a:solidFill>
              <a:latin typeface="AlGhadTV" panose="01000500000000020004" pitchFamily="2" charset="-78"/>
              <a:cs typeface="AlGhadTV" panose="01000500000000020004" pitchFamily="2" charset="-78"/>
            </a:endParaRPr>
          </a:p>
        </p:txBody>
      </p:sp>
      <p:sp>
        <p:nvSpPr>
          <p:cNvPr id="12" name="Rectangle 11">
            <a:extLst>
              <a:ext uri="{FF2B5EF4-FFF2-40B4-BE49-F238E27FC236}">
                <a16:creationId xmlns:a16="http://schemas.microsoft.com/office/drawing/2014/main" xmlns="" id="{6E152DD7-14DD-FB7A-B935-191A637CF3B7}"/>
              </a:ext>
            </a:extLst>
          </p:cNvPr>
          <p:cNvSpPr/>
          <p:nvPr/>
        </p:nvSpPr>
        <p:spPr>
          <a:xfrm flipH="1">
            <a:off x="6438901" y="1884427"/>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EC971E48-5CD1-207C-4601-B0FC52DE18A6}"/>
              </a:ext>
            </a:extLst>
          </p:cNvPr>
          <p:cNvSpPr/>
          <p:nvPr/>
        </p:nvSpPr>
        <p:spPr>
          <a:xfrm flipH="1">
            <a:off x="6493364" y="1076854"/>
            <a:ext cx="2650637"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FCA2A257-1617-0BB9-E26F-89BAD62B07CF}"/>
              </a:ext>
            </a:extLst>
          </p:cNvPr>
          <p:cNvSpPr/>
          <p:nvPr/>
        </p:nvSpPr>
        <p:spPr>
          <a:xfrm flipH="1">
            <a:off x="6438898" y="3499573"/>
            <a:ext cx="2705103"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ZoneTexte 22">
            <a:extLst>
              <a:ext uri="{FF2B5EF4-FFF2-40B4-BE49-F238E27FC236}">
                <a16:creationId xmlns:a16="http://schemas.microsoft.com/office/drawing/2014/main" xmlns="" id="{58C1DE98-40B3-BD6A-B549-6693512A9BE3}"/>
              </a:ext>
            </a:extLst>
          </p:cNvPr>
          <p:cNvSpPr txBox="1"/>
          <p:nvPr/>
        </p:nvSpPr>
        <p:spPr>
          <a:xfrm>
            <a:off x="6493362" y="3572721"/>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25" name="ZoneTexte 24">
            <a:extLst>
              <a:ext uri="{FF2B5EF4-FFF2-40B4-BE49-F238E27FC236}">
                <a16:creationId xmlns:a16="http://schemas.microsoft.com/office/drawing/2014/main" xmlns="" id="{48B95038-5960-240B-DE6B-CA61B528CD7B}"/>
              </a:ext>
            </a:extLst>
          </p:cNvPr>
          <p:cNvSpPr txBox="1"/>
          <p:nvPr/>
        </p:nvSpPr>
        <p:spPr>
          <a:xfrm>
            <a:off x="6493362" y="1155905"/>
            <a:ext cx="2623406"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مفهوم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26" name="ZoneTexte 25">
            <a:extLst>
              <a:ext uri="{FF2B5EF4-FFF2-40B4-BE49-F238E27FC236}">
                <a16:creationId xmlns:a16="http://schemas.microsoft.com/office/drawing/2014/main" xmlns="" id="{10FAD7ED-2335-F06C-77CE-1B8FEE4C8EB0}"/>
              </a:ext>
            </a:extLst>
          </p:cNvPr>
          <p:cNvSpPr txBox="1"/>
          <p:nvPr/>
        </p:nvSpPr>
        <p:spPr>
          <a:xfrm>
            <a:off x="6438898" y="1967385"/>
            <a:ext cx="2635319" cy="369332"/>
          </a:xfrm>
          <a:prstGeom prst="rect">
            <a:avLst/>
          </a:prstGeom>
          <a:noFill/>
        </p:spPr>
        <p:txBody>
          <a:bodyPr wrap="square">
            <a:spAutoFit/>
          </a:bodyPr>
          <a:lstStyle/>
          <a:p>
            <a:pPr rtl="1"/>
            <a:r>
              <a:rPr lang="ar-DZ" b="1" dirty="0">
                <a:solidFill>
                  <a:srgbClr val="002060"/>
                </a:solidFill>
                <a:latin typeface="AlGhadTV" panose="01000500000000020004" pitchFamily="2" charset="-78"/>
                <a:ea typeface="Calibri" panose="020F0502020204030204" pitchFamily="34" charset="0"/>
                <a:cs typeface="AlGhadTV" panose="01000500000000020004" pitchFamily="2" charset="-78"/>
              </a:rPr>
              <a:t>أسباب تبني الإبداع في المنظمات</a:t>
            </a:r>
            <a:endParaRPr lang="fr-FR" dirty="0">
              <a:solidFill>
                <a:srgbClr val="002060"/>
              </a:solidFill>
              <a:latin typeface="AlGhadTV" panose="01000500000000020004" pitchFamily="2" charset="-78"/>
              <a:cs typeface="AlGhadTV" panose="01000500000000020004" pitchFamily="2" charset="-78"/>
            </a:endParaRPr>
          </a:p>
        </p:txBody>
      </p:sp>
      <p:pic>
        <p:nvPicPr>
          <p:cNvPr id="3" name="ElevenLabs_2024-07-10T13_15_59_Sarah_pre_s50_sb75_se0_b_m2">
            <a:hlinkClick r:id="" action="ppaction://media"/>
            <a:extLst>
              <a:ext uri="{FF2B5EF4-FFF2-40B4-BE49-F238E27FC236}">
                <a16:creationId xmlns:a16="http://schemas.microsoft.com/office/drawing/2014/main" xmlns="" id="{2A6B4D64-A62D-8C69-C72E-23D4C7BFEF76}"/>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572000" y="-836841"/>
            <a:ext cx="365522" cy="487363"/>
          </a:xfrm>
          <a:prstGeom prst="rect">
            <a:avLst/>
          </a:prstGeom>
        </p:spPr>
      </p:pic>
    </p:spTree>
    <p:extLst>
      <p:ext uri="{BB962C8B-B14F-4D97-AF65-F5344CB8AC3E}">
        <p14:creationId xmlns:p14="http://schemas.microsoft.com/office/powerpoint/2010/main" xmlns="" val="24682371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95" fill="hold"/>
                                        <p:tgtEl>
                                          <p:spTgt spid="3"/>
                                        </p:tgtEl>
                                      </p:cBhvr>
                                    </p:cmd>
                                  </p:childTnLst>
                                </p:cTn>
                              </p:par>
                              <p:par>
                                <p:cTn id="7" presetID="41" presetClass="entr" presetSubtype="0" fill="hold" nodeType="withEffect">
                                  <p:stCondLst>
                                    <p:cond delay="1600"/>
                                  </p:stCondLst>
                                  <p:iterate type="lt">
                                    <p:tmPct val="10000"/>
                                  </p:iterate>
                                  <p:childTnLst>
                                    <p:set>
                                      <p:cBhvr>
                                        <p:cTn id="8" dur="1" fill="hold">
                                          <p:stCondLst>
                                            <p:cond delay="0"/>
                                          </p:stCondLst>
                                        </p:cTn>
                                        <p:tgtEl>
                                          <p:spTgt spid="15">
                                            <p:txEl>
                                              <p:pRg st="0" end="0"/>
                                            </p:txEl>
                                          </p:spTgt>
                                        </p:tgtEl>
                                        <p:attrNameLst>
                                          <p:attrName>style.visibility</p:attrName>
                                        </p:attrNameLst>
                                      </p:cBhvr>
                                      <p:to>
                                        <p:strVal val="visible"/>
                                      </p:to>
                                    </p:set>
                                    <p:anim calcmode="lin" valueType="num">
                                      <p:cBhvr>
                                        <p:cTn id="9" dur="25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 dur="25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11" dur="25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2" dur="25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3" dur="250" tmFilter="0,0; .5, 1; 1, 1"/>
                                        <p:tgtEl>
                                          <p:spTgt spid="15">
                                            <p:txEl>
                                              <p:pRg st="0" end="0"/>
                                            </p:txEl>
                                          </p:spTgt>
                                        </p:tgtEl>
                                      </p:cBhvr>
                                    </p:animEffect>
                                  </p:childTnLst>
                                </p:cTn>
                              </p:par>
                              <p:par>
                                <p:cTn id="14" presetID="42" presetClass="entr" presetSubtype="0" fill="hold" nodeType="withEffect">
                                  <p:stCondLst>
                                    <p:cond delay="6200"/>
                                  </p:stCondLst>
                                  <p:childTnLst>
                                    <p:set>
                                      <p:cBhvr>
                                        <p:cTn id="15" dur="1" fill="hold">
                                          <p:stCondLst>
                                            <p:cond delay="0"/>
                                          </p:stCondLst>
                                        </p:cTn>
                                        <p:tgtEl>
                                          <p:spTgt spid="15">
                                            <p:txEl>
                                              <p:pRg st="1" end="1"/>
                                            </p:txEl>
                                          </p:spTgt>
                                        </p:tgtEl>
                                        <p:attrNameLst>
                                          <p:attrName>style.visibility</p:attrName>
                                        </p:attrNameLst>
                                      </p:cBhvr>
                                      <p:to>
                                        <p:strVal val="visible"/>
                                      </p:to>
                                    </p:set>
                                    <p:animEffect transition="in" filter="fade">
                                      <p:cBhvr>
                                        <p:cTn id="16" dur="1000"/>
                                        <p:tgtEl>
                                          <p:spTgt spid="15">
                                            <p:txEl>
                                              <p:pRg st="1" end="1"/>
                                            </p:txEl>
                                          </p:spTgt>
                                        </p:tgtEl>
                                      </p:cBhvr>
                                    </p:animEffect>
                                    <p:anim calcmode="lin" valueType="num">
                                      <p:cBhvr>
                                        <p:cTn id="17"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160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1000"/>
                                        <p:tgtEl>
                                          <p:spTgt spid="15">
                                            <p:txEl>
                                              <p:pRg st="2" end="2"/>
                                            </p:txEl>
                                          </p:spTgt>
                                        </p:tgtEl>
                                      </p:cBhvr>
                                    </p:animEffect>
                                    <p:anim calcmode="lin" valueType="num">
                                      <p:cBhvr>
                                        <p:cTn id="2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35400"/>
                                  </p:stCondLst>
                                  <p:childTnLst>
                                    <p:set>
                                      <p:cBhvr>
                                        <p:cTn id="25" dur="1" fill="hold">
                                          <p:stCondLst>
                                            <p:cond delay="0"/>
                                          </p:stCondLst>
                                        </p:cTn>
                                        <p:tgtEl>
                                          <p:spTgt spid="15">
                                            <p:txEl>
                                              <p:pRg st="3" end="3"/>
                                            </p:txEl>
                                          </p:spTgt>
                                        </p:tgtEl>
                                        <p:attrNameLst>
                                          <p:attrName>style.visibility</p:attrName>
                                        </p:attrNameLst>
                                      </p:cBhvr>
                                      <p:to>
                                        <p:strVal val="visible"/>
                                      </p:to>
                                    </p:set>
                                    <p:animEffect transition="in" filter="fade">
                                      <p:cBhvr>
                                        <p:cTn id="26" dur="1000"/>
                                        <p:tgtEl>
                                          <p:spTgt spid="15">
                                            <p:txEl>
                                              <p:pRg st="3" end="3"/>
                                            </p:txEl>
                                          </p:spTgt>
                                        </p:tgtEl>
                                      </p:cBhvr>
                                    </p:animEffect>
                                    <p:anim calcmode="lin" valueType="num">
                                      <p:cBhvr>
                                        <p:cTn id="27"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29" fill="hold" display="0">
                  <p:stCondLst>
                    <p:cond delay="indefinite"/>
                  </p:stCondLst>
                  <p:endCondLst>
                    <p:cond evt="onStopAudio"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641833CB-A6BB-E972-D57E-6E0A7A741E69}"/>
              </a:ext>
            </a:extLst>
          </p:cNvPr>
          <p:cNvSpPr/>
          <p:nvPr/>
        </p:nvSpPr>
        <p:spPr>
          <a:xfrm flipH="1">
            <a:off x="6438898" y="3499573"/>
            <a:ext cx="2705103"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xmlns="" id="{05E4E5AE-7A1A-6C83-C176-8C029D01DE1E}"/>
              </a:ext>
            </a:extLst>
          </p:cNvPr>
          <p:cNvSpPr txBox="1"/>
          <p:nvPr/>
        </p:nvSpPr>
        <p:spPr>
          <a:xfrm>
            <a:off x="0" y="851894"/>
            <a:ext cx="6263640" cy="7786747"/>
          </a:xfrm>
          <a:prstGeom prst="rect">
            <a:avLst/>
          </a:prstGeom>
          <a:noFill/>
        </p:spPr>
        <p:txBody>
          <a:bodyPr wrap="square">
            <a:spAutoFit/>
          </a:bodyPr>
          <a:lstStyle/>
          <a:p>
            <a:pPr algn="just" rtl="1"/>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يتوفر الإبداع على العديد من الأنواع، يمكن تقسيمها إلى قسمين هما على حسب طبيعة الإبداع ودرجة الإبداع. </a:t>
            </a:r>
            <a:endParaRPr lang="fr-FR" sz="2000" dirty="0">
              <a:solidFill>
                <a:srgbClr val="002060"/>
              </a:solidFill>
              <a:latin typeface="Aljazeera" panose="02000000000000000000" pitchFamily="2" charset="-78"/>
              <a:ea typeface="Calibri" panose="020F0502020204030204" pitchFamily="34" charset="0"/>
              <a:cs typeface="Aljazeera" panose="02000000000000000000" pitchFamily="2" charset="-78"/>
            </a:endParaRPr>
          </a:p>
          <a:p>
            <a:pPr marL="342900" indent="-342900" algn="just" rtl="1">
              <a:buClr>
                <a:srgbClr val="C00000"/>
              </a:buClr>
              <a:buFont typeface="Webdings" panose="05030102010509060703" pitchFamily="18" charset="2"/>
              <a:buChar char=""/>
            </a:pPr>
            <a:r>
              <a:rPr lang="ar-DZ" sz="2000" dirty="0">
                <a:solidFill>
                  <a:srgbClr val="C00000"/>
                </a:solidFill>
                <a:latin typeface="Aljazeera" panose="02000000000000000000" pitchFamily="2" charset="-78"/>
                <a:ea typeface="Calibri" panose="020F0502020204030204" pitchFamily="34" charset="0"/>
                <a:cs typeface="Aljazeera" panose="02000000000000000000" pitchFamily="2" charset="-78"/>
              </a:rPr>
              <a:t>طبيعة الإبداع: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يمكن التمييز على حسب هذه النقطة عدة أنواع من الإبداع، من بينها نجد: </a:t>
            </a:r>
          </a:p>
          <a:p>
            <a:pPr marL="800100" lvl="1" indent="-342900" algn="just" rtl="1">
              <a:buClr>
                <a:srgbClr val="7030A0"/>
              </a:buClr>
              <a:buFont typeface="Wingdings" panose="05000000000000000000" pitchFamily="2" charset="2"/>
              <a:buChar char="v"/>
            </a:pPr>
            <a:r>
              <a:rPr lang="ar-DZ" sz="2000" dirty="0">
                <a:solidFill>
                  <a:srgbClr val="7030A0"/>
                </a:solidFill>
                <a:latin typeface="Aljazeera" panose="02000000000000000000" pitchFamily="2" charset="-78"/>
                <a:ea typeface="Calibri" panose="020F0502020204030204" pitchFamily="34" charset="0"/>
                <a:cs typeface="Aljazeera" panose="02000000000000000000" pitchFamily="2" charset="-78"/>
              </a:rPr>
              <a:t>الإبداع في المنتج: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ويقصد بها إدخال في السوق منتج جديد أو محسن مقارنة بخصائصه الأساسية. </a:t>
            </a:r>
          </a:p>
          <a:p>
            <a:pPr marL="800100" lvl="1" indent="-342900" algn="just" rtl="1">
              <a:buClr>
                <a:srgbClr val="7030A0"/>
              </a:buClr>
              <a:buFont typeface="Wingdings" panose="05000000000000000000" pitchFamily="2" charset="2"/>
              <a:buChar char="v"/>
            </a:pPr>
            <a:r>
              <a:rPr lang="ar-DZ" sz="2000" dirty="0">
                <a:solidFill>
                  <a:srgbClr val="7030A0"/>
                </a:solidFill>
                <a:latin typeface="Aljazeera" panose="02000000000000000000" pitchFamily="2" charset="-78"/>
                <a:ea typeface="Calibri" panose="020F0502020204030204" pitchFamily="34" charset="0"/>
                <a:cs typeface="Aljazeera" panose="02000000000000000000" pitchFamily="2" charset="-78"/>
              </a:rPr>
              <a:t>الإبداع في طريقة الانتاج: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وتشمل التغيرات في صيرورة الإنتاج، تغييرات في المواد الأولية أو في المعدات الإنتاجية. والهدف المرجو منها هو تدنية التكاليف وتعظيم الارباح. </a:t>
            </a:r>
          </a:p>
          <a:p>
            <a:pPr marL="800100" lvl="1" indent="-342900" algn="just" rtl="1">
              <a:buClr>
                <a:srgbClr val="7030A0"/>
              </a:buClr>
              <a:buFont typeface="Wingdings" panose="05000000000000000000" pitchFamily="2" charset="2"/>
              <a:buChar char="v"/>
            </a:pPr>
            <a:r>
              <a:rPr lang="ar-DZ" sz="2000" dirty="0">
                <a:solidFill>
                  <a:srgbClr val="7030A0"/>
                </a:solidFill>
                <a:latin typeface="Aljazeera" panose="02000000000000000000" pitchFamily="2" charset="-78"/>
                <a:ea typeface="Calibri" panose="020F0502020204030204" pitchFamily="34" charset="0"/>
                <a:cs typeface="Aljazeera" panose="02000000000000000000" pitchFamily="2" charset="-78"/>
              </a:rPr>
              <a:t>إبداعات تجارية: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وتضم مختلف التغيرات التي تحصل على مستوى قنوات التوزيع والإشهار وكل ما يتعلق بالوظيفة التجارية، وتهدف إلى زيادة المبيعات. </a:t>
            </a:r>
          </a:p>
          <a:p>
            <a:pPr marL="800100" lvl="1" indent="-342900" algn="just" rtl="1">
              <a:buClr>
                <a:srgbClr val="7030A0"/>
              </a:buClr>
              <a:buFont typeface="Wingdings" panose="05000000000000000000" pitchFamily="2" charset="2"/>
              <a:buChar char="v"/>
            </a:pPr>
            <a:r>
              <a:rPr lang="ar-DZ" sz="2000" dirty="0">
                <a:solidFill>
                  <a:srgbClr val="7030A0"/>
                </a:solidFill>
                <a:latin typeface="Aljazeera" panose="02000000000000000000" pitchFamily="2" charset="-78"/>
                <a:ea typeface="Calibri" panose="020F0502020204030204" pitchFamily="34" charset="0"/>
                <a:cs typeface="Aljazeera" panose="02000000000000000000" pitchFamily="2" charset="-78"/>
              </a:rPr>
              <a:t>إبداعات تنظيمية: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تتوقف على تحويلات في اقتسام وتوزيع النشاطات بين الأفراد في المؤسسة وفي تركيب الوظائف، فيمكن أن تجلب هيكلة تجارية جديدة أو هيكلة توزيع جديدة طريقة تسيير للمخزون جديدة وغيرها من التغييرات. </a:t>
            </a:r>
          </a:p>
          <a:p>
            <a:pPr marL="342900" indent="-342900" algn="just" rtl="1">
              <a:buClr>
                <a:srgbClr val="C00000"/>
              </a:buClr>
              <a:buFont typeface="Webdings" panose="05030102010509060703" pitchFamily="18" charset="2"/>
              <a:buChar char=""/>
            </a:pPr>
            <a:r>
              <a:rPr lang="ar-DZ" sz="2000" dirty="0">
                <a:solidFill>
                  <a:srgbClr val="C00000"/>
                </a:solidFill>
                <a:latin typeface="Aljazeera" panose="02000000000000000000" pitchFamily="2" charset="-78"/>
                <a:ea typeface="Calibri" panose="020F0502020204030204" pitchFamily="34" charset="0"/>
                <a:cs typeface="Aljazeera" panose="02000000000000000000" pitchFamily="2" charset="-78"/>
              </a:rPr>
              <a:t>درجة الإبداع: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وتندرج تحت هذا المعيار نوعين من الإبداع هما:</a:t>
            </a:r>
          </a:p>
          <a:p>
            <a:pPr marL="800100" lvl="1" indent="-342900" algn="just" rtl="1">
              <a:buClr>
                <a:srgbClr val="7030A0"/>
              </a:buClr>
              <a:buFont typeface="Wingdings" panose="05000000000000000000" pitchFamily="2" charset="2"/>
              <a:buChar char="v"/>
            </a:pPr>
            <a:r>
              <a:rPr lang="ar-DZ" sz="2000" dirty="0">
                <a:solidFill>
                  <a:srgbClr val="7030A0"/>
                </a:solidFill>
                <a:latin typeface="Aljazeera" panose="02000000000000000000" pitchFamily="2" charset="-78"/>
                <a:ea typeface="Calibri" panose="020F0502020204030204" pitchFamily="34" charset="0"/>
                <a:cs typeface="Aljazeera" panose="02000000000000000000" pitchFamily="2" charset="-78"/>
              </a:rPr>
              <a:t>الإبداع الجزئي (الطفيف):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وتتمثل في مجموعة التحسينات والتغييرات التي تصيب جزء معين من المؤسسة، بينما تبقى بقية الأجزاء كما هي، فهذه التحسينات لا يكون لها اثر كبير على مستوى المؤسسة. </a:t>
            </a:r>
          </a:p>
          <a:p>
            <a:pPr marL="800100" lvl="1" indent="-342900" algn="just" rtl="1">
              <a:buClr>
                <a:srgbClr val="7030A0"/>
              </a:buClr>
              <a:buFont typeface="Wingdings" panose="05000000000000000000" pitchFamily="2" charset="2"/>
              <a:buChar char="v"/>
            </a:pPr>
            <a:r>
              <a:rPr lang="ar-DZ" sz="2000" dirty="0">
                <a:solidFill>
                  <a:srgbClr val="7030A0"/>
                </a:solidFill>
                <a:latin typeface="Aljazeera" panose="02000000000000000000" pitchFamily="2" charset="-78"/>
                <a:ea typeface="Calibri" panose="020F0502020204030204" pitchFamily="34" charset="0"/>
                <a:cs typeface="Aljazeera" panose="02000000000000000000" pitchFamily="2" charset="-78"/>
              </a:rPr>
              <a:t>الإبداع النافذ (الجذري):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تأثير هذا النوع من الإبداع يكون كبيرا على المؤسسة ويتطلب معرفة كبيرة وجديدة، وتتطلب العديد من السنوات والاستثمارات المالية واللجوء إلى الكفاءات التي تنشط خارج المؤسسة للتعاون في تحقيق هذا النوع من الإبداع. </a:t>
            </a:r>
          </a:p>
        </p:txBody>
      </p:sp>
      <p:sp>
        <p:nvSpPr>
          <p:cNvPr id="21" name="ZoneTexte 20">
            <a:extLst>
              <a:ext uri="{FF2B5EF4-FFF2-40B4-BE49-F238E27FC236}">
                <a16:creationId xmlns:a16="http://schemas.microsoft.com/office/drawing/2014/main" xmlns="" id="{258A4068-7F98-568C-3FFA-27C8F1017EE0}"/>
              </a:ext>
            </a:extLst>
          </p:cNvPr>
          <p:cNvSpPr txBox="1"/>
          <p:nvPr/>
        </p:nvSpPr>
        <p:spPr>
          <a:xfrm>
            <a:off x="6085333" y="3516927"/>
            <a:ext cx="3058667"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أنواع الإبداع</a:t>
            </a:r>
            <a:endParaRPr lang="fr-FR" sz="2750" dirty="0">
              <a:solidFill>
                <a:srgbClr val="C00000"/>
              </a:solidFill>
              <a:latin typeface="AlGhadTV" panose="01000500000000020004" pitchFamily="2" charset="-78"/>
              <a:cs typeface="AlGhadTV" panose="01000500000000020004" pitchFamily="2" charset="-78"/>
            </a:endParaRPr>
          </a:p>
        </p:txBody>
      </p:sp>
      <p:pic>
        <p:nvPicPr>
          <p:cNvPr id="3" name="Image 2">
            <a:extLst>
              <a:ext uri="{FF2B5EF4-FFF2-40B4-BE49-F238E27FC236}">
                <a16:creationId xmlns:a16="http://schemas.microsoft.com/office/drawing/2014/main" xmlns="" id="{18D38499-EF68-8494-98E8-5B0A1AB5F9AF}"/>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98" t="32261" r="-3030" b="37250"/>
          <a:stretch/>
        </p:blipFill>
        <p:spPr>
          <a:xfrm>
            <a:off x="5403373" y="-8708194"/>
            <a:ext cx="5624447" cy="5947076"/>
          </a:xfrm>
          <a:prstGeom prst="rect">
            <a:avLst/>
          </a:prstGeom>
          <a:effectLst>
            <a:outerShdw blurRad="88900" dist="38100" dir="5400000" sx="102000" sy="102000" algn="t" rotWithShape="0">
              <a:prstClr val="black">
                <a:alpha val="26000"/>
              </a:prstClr>
            </a:outerShdw>
          </a:effectLst>
        </p:spPr>
      </p:pic>
      <p:sp>
        <p:nvSpPr>
          <p:cNvPr id="10" name="ZoneTexte 9">
            <a:extLst>
              <a:ext uri="{FF2B5EF4-FFF2-40B4-BE49-F238E27FC236}">
                <a16:creationId xmlns:a16="http://schemas.microsoft.com/office/drawing/2014/main" xmlns="" id="{07417589-C589-BB4E-7C55-3EBD12358782}"/>
              </a:ext>
            </a:extLst>
          </p:cNvPr>
          <p:cNvSpPr txBox="1"/>
          <p:nvPr/>
        </p:nvSpPr>
        <p:spPr>
          <a:xfrm>
            <a:off x="-4572000" y="8272298"/>
            <a:ext cx="8227043" cy="3046988"/>
          </a:xfrm>
          <a:prstGeom prst="rect">
            <a:avLst/>
          </a:prstGeom>
          <a:noFill/>
        </p:spPr>
        <p:txBody>
          <a:bodyPr wrap="square">
            <a:spAutoFit/>
          </a:bodyPr>
          <a:lstStyle/>
          <a:p>
            <a:pPr algn="r" rtl="1"/>
            <a:r>
              <a:rPr lang="fr-FR"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2</a:t>
            </a:r>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الابتكار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a:t>
            </a:r>
            <a:endPar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endParaRPr>
          </a:p>
        </p:txBody>
      </p:sp>
      <p:sp>
        <p:nvSpPr>
          <p:cNvPr id="13" name="Rectangle 12">
            <a:extLst>
              <a:ext uri="{FF2B5EF4-FFF2-40B4-BE49-F238E27FC236}">
                <a16:creationId xmlns:a16="http://schemas.microsoft.com/office/drawing/2014/main" xmlns="" id="{A6135E47-D04A-7086-D945-6D35E7E04DD7}"/>
              </a:ext>
            </a:extLst>
          </p:cNvPr>
          <p:cNvSpPr/>
          <p:nvPr/>
        </p:nvSpPr>
        <p:spPr>
          <a:xfrm flipH="1">
            <a:off x="6438899" y="2692000"/>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88B3976A-3C35-F339-2424-70884EFE5F97}"/>
              </a:ext>
            </a:extLst>
          </p:cNvPr>
          <p:cNvSpPr/>
          <p:nvPr/>
        </p:nvSpPr>
        <p:spPr>
          <a:xfrm flipH="1">
            <a:off x="6493364" y="1076854"/>
            <a:ext cx="2650637"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ZoneTexte 21">
            <a:extLst>
              <a:ext uri="{FF2B5EF4-FFF2-40B4-BE49-F238E27FC236}">
                <a16:creationId xmlns:a16="http://schemas.microsoft.com/office/drawing/2014/main" xmlns="" id="{50FB619A-3B83-3DB7-F4DA-9ACCAE8F5413}"/>
              </a:ext>
            </a:extLst>
          </p:cNvPr>
          <p:cNvSpPr txBox="1"/>
          <p:nvPr/>
        </p:nvSpPr>
        <p:spPr>
          <a:xfrm>
            <a:off x="6493363" y="2767374"/>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مستويات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24" name="ZoneTexte 23">
            <a:extLst>
              <a:ext uri="{FF2B5EF4-FFF2-40B4-BE49-F238E27FC236}">
                <a16:creationId xmlns:a16="http://schemas.microsoft.com/office/drawing/2014/main" xmlns="" id="{940DD766-2663-B93A-1F2E-2B6E77B63E0E}"/>
              </a:ext>
            </a:extLst>
          </p:cNvPr>
          <p:cNvSpPr txBox="1"/>
          <p:nvPr/>
        </p:nvSpPr>
        <p:spPr>
          <a:xfrm>
            <a:off x="6493362" y="1155905"/>
            <a:ext cx="2623406"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مفهوم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25" name="Rectangle 24">
            <a:extLst>
              <a:ext uri="{FF2B5EF4-FFF2-40B4-BE49-F238E27FC236}">
                <a16:creationId xmlns:a16="http://schemas.microsoft.com/office/drawing/2014/main" xmlns="" id="{FDFF4D0F-4250-DFB9-5BB8-69DC7967A98F}"/>
              </a:ext>
            </a:extLst>
          </p:cNvPr>
          <p:cNvSpPr/>
          <p:nvPr/>
        </p:nvSpPr>
        <p:spPr>
          <a:xfrm flipH="1">
            <a:off x="6438901" y="1884427"/>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ZoneTexte 25">
            <a:extLst>
              <a:ext uri="{FF2B5EF4-FFF2-40B4-BE49-F238E27FC236}">
                <a16:creationId xmlns:a16="http://schemas.microsoft.com/office/drawing/2014/main" xmlns="" id="{241BE907-B81B-39D4-CAE3-AE57E91E3760}"/>
              </a:ext>
            </a:extLst>
          </p:cNvPr>
          <p:cNvSpPr txBox="1"/>
          <p:nvPr/>
        </p:nvSpPr>
        <p:spPr>
          <a:xfrm>
            <a:off x="6438898" y="1967385"/>
            <a:ext cx="2635319" cy="369332"/>
          </a:xfrm>
          <a:prstGeom prst="rect">
            <a:avLst/>
          </a:prstGeom>
          <a:noFill/>
        </p:spPr>
        <p:txBody>
          <a:bodyPr wrap="square">
            <a:spAutoFit/>
          </a:bodyPr>
          <a:lstStyle/>
          <a:p>
            <a:pPr rtl="1"/>
            <a:r>
              <a:rPr lang="ar-DZ" b="1" dirty="0">
                <a:solidFill>
                  <a:srgbClr val="002060"/>
                </a:solidFill>
                <a:latin typeface="AlGhadTV" panose="01000500000000020004" pitchFamily="2" charset="-78"/>
                <a:ea typeface="Calibri" panose="020F0502020204030204" pitchFamily="34" charset="0"/>
                <a:cs typeface="AlGhadTV" panose="01000500000000020004" pitchFamily="2" charset="-78"/>
              </a:rPr>
              <a:t>أسباب تبني الإبداع في المنظمات</a:t>
            </a:r>
            <a:endParaRPr lang="fr-FR" dirty="0">
              <a:solidFill>
                <a:srgbClr val="002060"/>
              </a:solidFill>
              <a:latin typeface="AlGhadTV" panose="01000500000000020004" pitchFamily="2" charset="-78"/>
              <a:cs typeface="AlGhadTV" panose="01000500000000020004" pitchFamily="2" charset="-78"/>
            </a:endParaRPr>
          </a:p>
        </p:txBody>
      </p:sp>
      <p:pic>
        <p:nvPicPr>
          <p:cNvPr id="4" name="ElevenLabs_2024-07-10T13_39_51_Sarah_pre_s50_sb75_se0_b_m2">
            <a:hlinkClick r:id="" action="ppaction://media"/>
            <a:extLst>
              <a:ext uri="{FF2B5EF4-FFF2-40B4-BE49-F238E27FC236}">
                <a16:creationId xmlns:a16="http://schemas.microsoft.com/office/drawing/2014/main" xmlns="" id="{D8A0A313-9C12-C6B0-B421-D337F4B98130}"/>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641240" y="2204637"/>
            <a:ext cx="365522" cy="487363"/>
          </a:xfrm>
          <a:prstGeom prst="rect">
            <a:avLst/>
          </a:prstGeom>
        </p:spPr>
      </p:pic>
    </p:spTree>
    <p:extLst>
      <p:ext uri="{BB962C8B-B14F-4D97-AF65-F5344CB8AC3E}">
        <p14:creationId xmlns:p14="http://schemas.microsoft.com/office/powerpoint/2010/main" xmlns="" val="31822958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164" fill="hold"/>
                                        <p:tgtEl>
                                          <p:spTgt spid="4"/>
                                        </p:tgtEl>
                                      </p:cBhvr>
                                    </p:cmd>
                                  </p:childTnLst>
                                </p:cTn>
                              </p:par>
                              <p:par>
                                <p:cTn id="7" presetID="41" presetClass="entr" presetSubtype="0" fill="hold" nodeType="withEffect">
                                  <p:stCondLst>
                                    <p:cond delay="1500"/>
                                  </p:stCondLst>
                                  <p:iterate type="lt">
                                    <p:tmPct val="10000"/>
                                  </p:iterate>
                                  <p:childTnLst>
                                    <p:set>
                                      <p:cBhvr>
                                        <p:cTn id="8" dur="1" fill="hold">
                                          <p:stCondLst>
                                            <p:cond delay="0"/>
                                          </p:stCondLst>
                                        </p:cTn>
                                        <p:tgtEl>
                                          <p:spTgt spid="15">
                                            <p:txEl>
                                              <p:pRg st="0" end="0"/>
                                            </p:txEl>
                                          </p:spTgt>
                                        </p:tgtEl>
                                        <p:attrNameLst>
                                          <p:attrName>style.visibility</p:attrName>
                                        </p:attrNameLst>
                                      </p:cBhvr>
                                      <p:to>
                                        <p:strVal val="visible"/>
                                      </p:to>
                                    </p:set>
                                    <p:anim calcmode="lin" valueType="num">
                                      <p:cBhvr>
                                        <p:cTn id="9" dur="25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 dur="25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11" dur="25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2" dur="25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3" dur="250" tmFilter="0,0; .5, 1; 1, 1"/>
                                        <p:tgtEl>
                                          <p:spTgt spid="15">
                                            <p:txEl>
                                              <p:pRg st="0" end="0"/>
                                            </p:txEl>
                                          </p:spTgt>
                                        </p:tgtEl>
                                      </p:cBhvr>
                                    </p:animEffect>
                                  </p:childTnLst>
                                </p:cTn>
                              </p:par>
                              <p:par>
                                <p:cTn id="14" presetID="53" presetClass="entr" presetSubtype="16" fill="hold" nodeType="withEffect">
                                  <p:stCondLst>
                                    <p:cond delay="9100"/>
                                  </p:stCondLst>
                                  <p:childTnLst>
                                    <p:set>
                                      <p:cBhvr>
                                        <p:cTn id="15" dur="1" fill="hold">
                                          <p:stCondLst>
                                            <p:cond delay="0"/>
                                          </p:stCondLst>
                                        </p:cTn>
                                        <p:tgtEl>
                                          <p:spTgt spid="15">
                                            <p:txEl>
                                              <p:pRg st="1" end="1"/>
                                            </p:txEl>
                                          </p:spTgt>
                                        </p:tgtEl>
                                        <p:attrNameLst>
                                          <p:attrName>style.visibility</p:attrName>
                                        </p:attrNameLst>
                                      </p:cBhvr>
                                      <p:to>
                                        <p:strVal val="visible"/>
                                      </p:to>
                                    </p:set>
                                    <p:anim calcmode="lin" valueType="num">
                                      <p:cBhvr>
                                        <p:cTn id="16"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15">
                                            <p:txEl>
                                              <p:pRg st="1" end="1"/>
                                            </p:txEl>
                                          </p:spTgt>
                                        </p:tgtEl>
                                      </p:cBhvr>
                                    </p:animEffect>
                                  </p:childTnLst>
                                </p:cTn>
                              </p:par>
                              <p:par>
                                <p:cTn id="19" presetID="42" presetClass="entr" presetSubtype="0" fill="hold" nodeType="withEffect">
                                  <p:stCondLst>
                                    <p:cond delay="1600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1000"/>
                                        <p:tgtEl>
                                          <p:spTgt spid="15">
                                            <p:txEl>
                                              <p:pRg st="2" end="2"/>
                                            </p:txEl>
                                          </p:spTgt>
                                        </p:tgtEl>
                                      </p:cBhvr>
                                    </p:animEffect>
                                    <p:anim calcmode="lin" valueType="num">
                                      <p:cBhvr>
                                        <p:cTn id="2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3600"/>
                                  </p:stCondLst>
                                  <p:childTnLst>
                                    <p:set>
                                      <p:cBhvr>
                                        <p:cTn id="25" dur="1" fill="hold">
                                          <p:stCondLst>
                                            <p:cond delay="0"/>
                                          </p:stCondLst>
                                        </p:cTn>
                                        <p:tgtEl>
                                          <p:spTgt spid="15">
                                            <p:txEl>
                                              <p:pRg st="3" end="3"/>
                                            </p:txEl>
                                          </p:spTgt>
                                        </p:tgtEl>
                                        <p:attrNameLst>
                                          <p:attrName>style.visibility</p:attrName>
                                        </p:attrNameLst>
                                      </p:cBhvr>
                                      <p:to>
                                        <p:strVal val="visible"/>
                                      </p:to>
                                    </p:set>
                                    <p:animEffect transition="in" filter="fade">
                                      <p:cBhvr>
                                        <p:cTn id="26" dur="1000"/>
                                        <p:tgtEl>
                                          <p:spTgt spid="15">
                                            <p:txEl>
                                              <p:pRg st="3" end="3"/>
                                            </p:txEl>
                                          </p:spTgt>
                                        </p:tgtEl>
                                      </p:cBhvr>
                                    </p:animEffect>
                                    <p:anim calcmode="lin" valueType="num">
                                      <p:cBhvr>
                                        <p:cTn id="27"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5">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36500"/>
                                  </p:stCondLst>
                                  <p:childTnLst>
                                    <p:set>
                                      <p:cBhvr>
                                        <p:cTn id="30" dur="1" fill="hold">
                                          <p:stCondLst>
                                            <p:cond delay="0"/>
                                          </p:stCondLst>
                                        </p:cTn>
                                        <p:tgtEl>
                                          <p:spTgt spid="15">
                                            <p:txEl>
                                              <p:pRg st="4" end="4"/>
                                            </p:txEl>
                                          </p:spTgt>
                                        </p:tgtEl>
                                        <p:attrNameLst>
                                          <p:attrName>style.visibility</p:attrName>
                                        </p:attrNameLst>
                                      </p:cBhvr>
                                      <p:to>
                                        <p:strVal val="visible"/>
                                      </p:to>
                                    </p:set>
                                    <p:animEffect transition="in" filter="fade">
                                      <p:cBhvr>
                                        <p:cTn id="31" dur="1000"/>
                                        <p:tgtEl>
                                          <p:spTgt spid="15">
                                            <p:txEl>
                                              <p:pRg st="4" end="4"/>
                                            </p:txEl>
                                          </p:spTgt>
                                        </p:tgtEl>
                                      </p:cBhvr>
                                    </p:animEffect>
                                    <p:anim calcmode="lin" valueType="num">
                                      <p:cBhvr>
                                        <p:cTn id="3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47200"/>
                                  </p:stCondLst>
                                  <p:childTnLst>
                                    <p:set>
                                      <p:cBhvr>
                                        <p:cTn id="35" dur="1" fill="hold">
                                          <p:stCondLst>
                                            <p:cond delay="0"/>
                                          </p:stCondLst>
                                        </p:cTn>
                                        <p:tgtEl>
                                          <p:spTgt spid="15">
                                            <p:txEl>
                                              <p:pRg st="5" end="5"/>
                                            </p:txEl>
                                          </p:spTgt>
                                        </p:tgtEl>
                                        <p:attrNameLst>
                                          <p:attrName>style.visibility</p:attrName>
                                        </p:attrNameLst>
                                      </p:cBhvr>
                                      <p:to>
                                        <p:strVal val="visible"/>
                                      </p:to>
                                    </p:set>
                                    <p:animEffect transition="in" filter="fade">
                                      <p:cBhvr>
                                        <p:cTn id="36" dur="1000"/>
                                        <p:tgtEl>
                                          <p:spTgt spid="15">
                                            <p:txEl>
                                              <p:pRg st="5" end="5"/>
                                            </p:txEl>
                                          </p:spTgt>
                                        </p:tgtEl>
                                      </p:cBhvr>
                                    </p:animEffect>
                                    <p:anim calcmode="lin" valueType="num">
                                      <p:cBhvr>
                                        <p:cTn id="37"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5">
                                            <p:txEl>
                                              <p:pRg st="5" end="5"/>
                                            </p:txEl>
                                          </p:spTgt>
                                        </p:tgtEl>
                                        <p:attrNameLst>
                                          <p:attrName>ppt_y</p:attrName>
                                        </p:attrNameLst>
                                      </p:cBhvr>
                                      <p:tavLst>
                                        <p:tav tm="0">
                                          <p:val>
                                            <p:strVal val="#ppt_y+.1"/>
                                          </p:val>
                                        </p:tav>
                                        <p:tav tm="100000">
                                          <p:val>
                                            <p:strVal val="#ppt_y"/>
                                          </p:val>
                                        </p:tav>
                                      </p:tavLst>
                                    </p:anim>
                                  </p:childTnLst>
                                </p:cTn>
                              </p:par>
                              <p:par>
                                <p:cTn id="39" presetID="53" presetClass="entr" presetSubtype="16" fill="hold" nodeType="withEffect">
                                  <p:stCondLst>
                                    <p:cond delay="64000"/>
                                  </p:stCondLst>
                                  <p:childTnLst>
                                    <p:set>
                                      <p:cBhvr>
                                        <p:cTn id="40" dur="1" fill="hold">
                                          <p:stCondLst>
                                            <p:cond delay="0"/>
                                          </p:stCondLst>
                                        </p:cTn>
                                        <p:tgtEl>
                                          <p:spTgt spid="15">
                                            <p:txEl>
                                              <p:pRg st="6" end="6"/>
                                            </p:txEl>
                                          </p:spTgt>
                                        </p:tgtEl>
                                        <p:attrNameLst>
                                          <p:attrName>style.visibility</p:attrName>
                                        </p:attrNameLst>
                                      </p:cBhvr>
                                      <p:to>
                                        <p:strVal val="visible"/>
                                      </p:to>
                                    </p:set>
                                    <p:anim calcmode="lin" valueType="num">
                                      <p:cBhvr>
                                        <p:cTn id="41" dur="500" fill="hold"/>
                                        <p:tgtEl>
                                          <p:spTgt spid="15">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15">
                                            <p:txEl>
                                              <p:pRg st="6" end="6"/>
                                            </p:txEl>
                                          </p:spTgt>
                                        </p:tgtEl>
                                        <p:attrNameLst>
                                          <p:attrName>ppt_h</p:attrName>
                                        </p:attrNameLst>
                                      </p:cBhvr>
                                      <p:tavLst>
                                        <p:tav tm="0">
                                          <p:val>
                                            <p:fltVal val="0"/>
                                          </p:val>
                                        </p:tav>
                                        <p:tav tm="100000">
                                          <p:val>
                                            <p:strVal val="#ppt_h"/>
                                          </p:val>
                                        </p:tav>
                                      </p:tavLst>
                                    </p:anim>
                                    <p:animEffect transition="in" filter="fade">
                                      <p:cBhvr>
                                        <p:cTn id="43" dur="500"/>
                                        <p:tgtEl>
                                          <p:spTgt spid="15">
                                            <p:txEl>
                                              <p:pRg st="6" end="6"/>
                                            </p:txEl>
                                          </p:spTgt>
                                        </p:tgtEl>
                                      </p:cBhvr>
                                    </p:animEffect>
                                  </p:childTnLst>
                                </p:cTn>
                              </p:par>
                              <p:par>
                                <p:cTn id="44" presetID="42" presetClass="entr" presetSubtype="0" fill="hold" nodeType="withEffect">
                                  <p:stCondLst>
                                    <p:cond delay="69000"/>
                                  </p:stCondLst>
                                  <p:childTnLst>
                                    <p:set>
                                      <p:cBhvr>
                                        <p:cTn id="45" dur="1" fill="hold">
                                          <p:stCondLst>
                                            <p:cond delay="0"/>
                                          </p:stCondLst>
                                        </p:cTn>
                                        <p:tgtEl>
                                          <p:spTgt spid="15">
                                            <p:txEl>
                                              <p:pRg st="7" end="7"/>
                                            </p:txEl>
                                          </p:spTgt>
                                        </p:tgtEl>
                                        <p:attrNameLst>
                                          <p:attrName>style.visibility</p:attrName>
                                        </p:attrNameLst>
                                      </p:cBhvr>
                                      <p:to>
                                        <p:strVal val="visible"/>
                                      </p:to>
                                    </p:set>
                                    <p:animEffect transition="in" filter="fade">
                                      <p:cBhvr>
                                        <p:cTn id="46" dur="1000"/>
                                        <p:tgtEl>
                                          <p:spTgt spid="15">
                                            <p:txEl>
                                              <p:pRg st="7" end="7"/>
                                            </p:txEl>
                                          </p:spTgt>
                                        </p:tgtEl>
                                      </p:cBhvr>
                                    </p:animEffect>
                                    <p:anim calcmode="lin" valueType="num">
                                      <p:cBhvr>
                                        <p:cTn id="47" dur="1000" fill="hold"/>
                                        <p:tgtEl>
                                          <p:spTgt spid="15">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15">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83000"/>
                                  </p:stCondLst>
                                  <p:childTnLst>
                                    <p:set>
                                      <p:cBhvr>
                                        <p:cTn id="50" dur="1" fill="hold">
                                          <p:stCondLst>
                                            <p:cond delay="0"/>
                                          </p:stCondLst>
                                        </p:cTn>
                                        <p:tgtEl>
                                          <p:spTgt spid="15">
                                            <p:txEl>
                                              <p:pRg st="8" end="8"/>
                                            </p:txEl>
                                          </p:spTgt>
                                        </p:tgtEl>
                                        <p:attrNameLst>
                                          <p:attrName>style.visibility</p:attrName>
                                        </p:attrNameLst>
                                      </p:cBhvr>
                                      <p:to>
                                        <p:strVal val="visible"/>
                                      </p:to>
                                    </p:set>
                                    <p:animEffect transition="in" filter="fade">
                                      <p:cBhvr>
                                        <p:cTn id="51" dur="1000"/>
                                        <p:tgtEl>
                                          <p:spTgt spid="15">
                                            <p:txEl>
                                              <p:pRg st="8" end="8"/>
                                            </p:txEl>
                                          </p:spTgt>
                                        </p:tgtEl>
                                      </p:cBhvr>
                                    </p:animEffect>
                                    <p:anim calcmode="lin" valueType="num">
                                      <p:cBhvr>
                                        <p:cTn id="52" dur="1000" fill="hold"/>
                                        <p:tgtEl>
                                          <p:spTgt spid="15">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1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54" fill="hold" display="0">
                  <p:stCondLst>
                    <p:cond delay="indefinite"/>
                  </p:stCondLst>
                  <p:endCondLst>
                    <p:cond evt="onStopAudio" delay="0">
                      <p:tgtEl>
                        <p:sldTgt/>
                      </p:tgtEl>
                    </p:cond>
                  </p:end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pic>
        <p:nvPicPr>
          <p:cNvPr id="13" name="Image 12">
            <a:extLst>
              <a:ext uri="{FF2B5EF4-FFF2-40B4-BE49-F238E27FC236}">
                <a16:creationId xmlns:a16="http://schemas.microsoft.com/office/drawing/2014/main" xmlns="" id="{A1BE120B-A08D-25C7-5E9F-1062F5A2FBD3}"/>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98" t="32261" r="-3030" b="37250"/>
          <a:stretch/>
        </p:blipFill>
        <p:spPr>
          <a:xfrm>
            <a:off x="4572000" y="910924"/>
            <a:ext cx="5624447" cy="5947076"/>
          </a:xfrm>
          <a:prstGeom prst="rect">
            <a:avLst/>
          </a:prstGeom>
          <a:effectLst>
            <a:outerShdw blurRad="88900" dist="38100" dir="5400000" sx="102000" sy="102000" algn="t" rotWithShape="0">
              <a:prstClr val="black">
                <a:alpha val="26000"/>
              </a:prstClr>
            </a:outerShdw>
          </a:effectLst>
        </p:spPr>
      </p:pic>
      <p:sp>
        <p:nvSpPr>
          <p:cNvPr id="3" name="ZoneTexte 2">
            <a:extLst>
              <a:ext uri="{FF2B5EF4-FFF2-40B4-BE49-F238E27FC236}">
                <a16:creationId xmlns:a16="http://schemas.microsoft.com/office/drawing/2014/main" xmlns="" id="{E2B0AF2D-864B-A369-4F6D-648E0E01935C}"/>
              </a:ext>
            </a:extLst>
          </p:cNvPr>
          <p:cNvSpPr txBox="1"/>
          <p:nvPr/>
        </p:nvSpPr>
        <p:spPr>
          <a:xfrm>
            <a:off x="-870103" y="2392520"/>
            <a:ext cx="4739832" cy="3046988"/>
          </a:xfrm>
          <a:prstGeom prst="rect">
            <a:avLst/>
          </a:prstGeom>
          <a:noFill/>
        </p:spPr>
        <p:txBody>
          <a:bodyPr wrap="square">
            <a:spAutoFit/>
          </a:bodyPr>
          <a:lstStyle/>
          <a:p>
            <a:pPr algn="r" rtl="1"/>
            <a:r>
              <a:rPr lang="fr-FR"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2</a:t>
            </a:r>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الابتكار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a:t>
            </a:r>
            <a:endPar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endParaRPr>
          </a:p>
        </p:txBody>
      </p:sp>
      <p:sp>
        <p:nvSpPr>
          <p:cNvPr id="14" name="Rectangle 13">
            <a:extLst>
              <a:ext uri="{FF2B5EF4-FFF2-40B4-BE49-F238E27FC236}">
                <a16:creationId xmlns:a16="http://schemas.microsoft.com/office/drawing/2014/main" xmlns="" id="{392886AD-1692-7A82-6B6E-AE5C687351F0}"/>
              </a:ext>
            </a:extLst>
          </p:cNvPr>
          <p:cNvSpPr/>
          <p:nvPr/>
        </p:nvSpPr>
        <p:spPr>
          <a:xfrm flipH="1">
            <a:off x="12510326" y="3653370"/>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9357E58C-6B43-3F1F-6EC6-2F3CCB6483A8}"/>
              </a:ext>
            </a:extLst>
          </p:cNvPr>
          <p:cNvSpPr/>
          <p:nvPr/>
        </p:nvSpPr>
        <p:spPr>
          <a:xfrm flipH="1">
            <a:off x="9533554" y="2878140"/>
            <a:ext cx="2650637"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DF408D0B-1F04-7A19-41C9-87B4644E027C}"/>
              </a:ext>
            </a:extLst>
          </p:cNvPr>
          <p:cNvSpPr/>
          <p:nvPr/>
        </p:nvSpPr>
        <p:spPr>
          <a:xfrm flipH="1">
            <a:off x="15491269" y="4485327"/>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xmlns="" id="{653B5EE1-A65A-4648-87D8-8D873C4DB703}"/>
              </a:ext>
            </a:extLst>
          </p:cNvPr>
          <p:cNvSpPr txBox="1"/>
          <p:nvPr/>
        </p:nvSpPr>
        <p:spPr>
          <a:xfrm>
            <a:off x="9479089" y="2913474"/>
            <a:ext cx="2705102"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مفهوم الإبداع</a:t>
            </a:r>
          </a:p>
        </p:txBody>
      </p:sp>
      <p:sp>
        <p:nvSpPr>
          <p:cNvPr id="18" name="ZoneTexte 17">
            <a:extLst>
              <a:ext uri="{FF2B5EF4-FFF2-40B4-BE49-F238E27FC236}">
                <a16:creationId xmlns:a16="http://schemas.microsoft.com/office/drawing/2014/main" xmlns="" id="{E506AC86-0866-D73B-FF4C-E05B68C10FB8}"/>
              </a:ext>
            </a:extLst>
          </p:cNvPr>
          <p:cNvSpPr txBox="1"/>
          <p:nvPr/>
        </p:nvSpPr>
        <p:spPr>
          <a:xfrm>
            <a:off x="12564788" y="3725069"/>
            <a:ext cx="2608447" cy="384721"/>
          </a:xfrm>
          <a:prstGeom prst="rect">
            <a:avLst/>
          </a:prstGeom>
          <a:noFill/>
        </p:spPr>
        <p:txBody>
          <a:bodyPr wrap="square">
            <a:spAutoFit/>
          </a:bodyPr>
          <a:lstStyle/>
          <a:p>
            <a:pPr rtl="1"/>
            <a:r>
              <a:rPr lang="ar-DZ" sz="1900" b="1" dirty="0">
                <a:solidFill>
                  <a:srgbClr val="002060"/>
                </a:solidFill>
                <a:latin typeface="AlGhadTV" panose="01000500000000020004" pitchFamily="2" charset="-78"/>
                <a:ea typeface="Calibri" panose="020F0502020204030204" pitchFamily="34" charset="0"/>
                <a:cs typeface="AlGhadTV" panose="01000500000000020004" pitchFamily="2" charset="-78"/>
              </a:rPr>
              <a:t>أسباب تبني الإبداع في المنظمات</a:t>
            </a:r>
          </a:p>
        </p:txBody>
      </p:sp>
      <p:sp>
        <p:nvSpPr>
          <p:cNvPr id="19" name="ZoneTexte 18">
            <a:extLst>
              <a:ext uri="{FF2B5EF4-FFF2-40B4-BE49-F238E27FC236}">
                <a16:creationId xmlns:a16="http://schemas.microsoft.com/office/drawing/2014/main" xmlns="" id="{190EB174-D807-662B-AED4-FD66C95B22A4}"/>
              </a:ext>
            </a:extLst>
          </p:cNvPr>
          <p:cNvSpPr txBox="1"/>
          <p:nvPr/>
        </p:nvSpPr>
        <p:spPr>
          <a:xfrm>
            <a:off x="15545732" y="4560701"/>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مستويات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20" name="Rectangle 19">
            <a:extLst>
              <a:ext uri="{FF2B5EF4-FFF2-40B4-BE49-F238E27FC236}">
                <a16:creationId xmlns:a16="http://schemas.microsoft.com/office/drawing/2014/main" xmlns="" id="{0F44D1C9-B500-0295-D715-190D6902534A}"/>
              </a:ext>
            </a:extLst>
          </p:cNvPr>
          <p:cNvSpPr/>
          <p:nvPr/>
        </p:nvSpPr>
        <p:spPr>
          <a:xfrm flipH="1">
            <a:off x="18604799" y="5298996"/>
            <a:ext cx="2705103"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ZoneTexte 20">
            <a:extLst>
              <a:ext uri="{FF2B5EF4-FFF2-40B4-BE49-F238E27FC236}">
                <a16:creationId xmlns:a16="http://schemas.microsoft.com/office/drawing/2014/main" xmlns="" id="{8DC3563D-7240-04AD-52AD-7825F531CF10}"/>
              </a:ext>
            </a:extLst>
          </p:cNvPr>
          <p:cNvSpPr txBox="1"/>
          <p:nvPr/>
        </p:nvSpPr>
        <p:spPr>
          <a:xfrm>
            <a:off x="18659264" y="5372144"/>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الإبداع</a:t>
            </a:r>
            <a:endParaRPr lang="fr-FR" sz="2000" dirty="0">
              <a:solidFill>
                <a:srgbClr val="002060"/>
              </a:solidFill>
              <a:latin typeface="AlGhadTV" panose="01000500000000020004" pitchFamily="2" charset="-78"/>
              <a:cs typeface="AlGhadTV" panose="01000500000000020004" pitchFamily="2" charset="-78"/>
            </a:endParaRPr>
          </a:p>
        </p:txBody>
      </p:sp>
      <p:sp>
        <p:nvSpPr>
          <p:cNvPr id="7" name="Rectangle 6">
            <a:extLst>
              <a:ext uri="{FF2B5EF4-FFF2-40B4-BE49-F238E27FC236}">
                <a16:creationId xmlns:a16="http://schemas.microsoft.com/office/drawing/2014/main" xmlns="" id="{0D72A22F-1E41-A466-5A70-1A122DD06B0F}"/>
              </a:ext>
            </a:extLst>
          </p:cNvPr>
          <p:cNvSpPr/>
          <p:nvPr/>
        </p:nvSpPr>
        <p:spPr>
          <a:xfrm flipH="1">
            <a:off x="15491269" y="2745618"/>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a:extLst>
              <a:ext uri="{FF2B5EF4-FFF2-40B4-BE49-F238E27FC236}">
                <a16:creationId xmlns:a16="http://schemas.microsoft.com/office/drawing/2014/main" xmlns="" id="{236BF5B8-D6D4-EDB7-2AAC-2683AFD1FF4B}"/>
              </a:ext>
            </a:extLst>
          </p:cNvPr>
          <p:cNvSpPr txBox="1"/>
          <p:nvPr/>
        </p:nvSpPr>
        <p:spPr>
          <a:xfrm>
            <a:off x="15545732" y="2820992"/>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الابتكار</a:t>
            </a:r>
            <a:endParaRPr lang="fr-FR" sz="2000" dirty="0">
              <a:solidFill>
                <a:srgbClr val="002060"/>
              </a:solidFill>
              <a:latin typeface="AlGhadTV" panose="01000500000000020004" pitchFamily="2" charset="-78"/>
              <a:cs typeface="AlGhadTV" panose="01000500000000020004" pitchFamily="2" charset="-78"/>
            </a:endParaRPr>
          </a:p>
        </p:txBody>
      </p:sp>
      <p:sp>
        <p:nvSpPr>
          <p:cNvPr id="11" name="Rectangle 10">
            <a:extLst>
              <a:ext uri="{FF2B5EF4-FFF2-40B4-BE49-F238E27FC236}">
                <a16:creationId xmlns:a16="http://schemas.microsoft.com/office/drawing/2014/main" xmlns="" id="{4FACAB12-2DB9-D423-8ED7-E801046DFB55}"/>
              </a:ext>
            </a:extLst>
          </p:cNvPr>
          <p:cNvSpPr/>
          <p:nvPr/>
        </p:nvSpPr>
        <p:spPr>
          <a:xfrm flipH="1">
            <a:off x="12537918" y="1946755"/>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ZoneTexte 11">
            <a:extLst>
              <a:ext uri="{FF2B5EF4-FFF2-40B4-BE49-F238E27FC236}">
                <a16:creationId xmlns:a16="http://schemas.microsoft.com/office/drawing/2014/main" xmlns="" id="{3EBDBCBD-3578-FA49-86C5-BDF4450101EE}"/>
              </a:ext>
            </a:extLst>
          </p:cNvPr>
          <p:cNvSpPr txBox="1"/>
          <p:nvPr/>
        </p:nvSpPr>
        <p:spPr>
          <a:xfrm>
            <a:off x="12537916" y="2029713"/>
            <a:ext cx="2635319"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مراحل العملية الابتكارية</a:t>
            </a:r>
            <a:endParaRPr lang="fr-FR" sz="2000" dirty="0">
              <a:solidFill>
                <a:srgbClr val="002060"/>
              </a:solidFill>
              <a:latin typeface="AlGhadTV" panose="01000500000000020004" pitchFamily="2" charset="-78"/>
              <a:cs typeface="AlGhadTV" panose="01000500000000020004" pitchFamily="2" charset="-78"/>
            </a:endParaRPr>
          </a:p>
        </p:txBody>
      </p:sp>
      <p:grpSp>
        <p:nvGrpSpPr>
          <p:cNvPr id="5" name="Groupe 24">
            <a:extLst>
              <a:ext uri="{FF2B5EF4-FFF2-40B4-BE49-F238E27FC236}">
                <a16:creationId xmlns:a16="http://schemas.microsoft.com/office/drawing/2014/main" xmlns="" id="{0CE00F87-A6DA-B72C-4B1D-093B19EDA20C}"/>
              </a:ext>
            </a:extLst>
          </p:cNvPr>
          <p:cNvGrpSpPr/>
          <p:nvPr/>
        </p:nvGrpSpPr>
        <p:grpSpPr>
          <a:xfrm>
            <a:off x="9369383" y="1230651"/>
            <a:ext cx="3058668" cy="550861"/>
            <a:chOff x="12492510" y="1230650"/>
            <a:chExt cx="4078224" cy="550861"/>
          </a:xfrm>
        </p:grpSpPr>
        <p:sp>
          <p:nvSpPr>
            <p:cNvPr id="9" name="Rectangle 8">
              <a:extLst>
                <a:ext uri="{FF2B5EF4-FFF2-40B4-BE49-F238E27FC236}">
                  <a16:creationId xmlns:a16="http://schemas.microsoft.com/office/drawing/2014/main" xmlns="" id="{7E98E9E4-5559-4A42-FDC8-8A3DF10CD5B7}"/>
                </a:ext>
              </a:extLst>
            </p:cNvPr>
            <p:cNvSpPr/>
            <p:nvPr/>
          </p:nvSpPr>
          <p:spPr>
            <a:xfrm flipH="1">
              <a:off x="13036551" y="1230650"/>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ZoneTexte 21">
              <a:extLst>
                <a:ext uri="{FF2B5EF4-FFF2-40B4-BE49-F238E27FC236}">
                  <a16:creationId xmlns:a16="http://schemas.microsoft.com/office/drawing/2014/main" xmlns="" id="{83C74C28-5DCE-1A78-CEDE-F1F092F0D5E5}"/>
                </a:ext>
              </a:extLst>
            </p:cNvPr>
            <p:cNvSpPr txBox="1"/>
            <p:nvPr/>
          </p:nvSpPr>
          <p:spPr>
            <a:xfrm>
              <a:off x="12492510" y="1265985"/>
              <a:ext cx="4078223"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مفهوم الابتكار</a:t>
              </a:r>
              <a:endParaRPr lang="fr-FR" sz="2750" dirty="0">
                <a:solidFill>
                  <a:srgbClr val="C00000"/>
                </a:solidFill>
                <a:latin typeface="AlGhadTV" panose="01000500000000020004" pitchFamily="2" charset="-78"/>
                <a:cs typeface="AlGhadTV" panose="01000500000000020004" pitchFamily="2" charset="-78"/>
              </a:endParaRPr>
            </a:p>
          </p:txBody>
        </p:sp>
      </p:grpSp>
      <p:sp>
        <p:nvSpPr>
          <p:cNvPr id="23" name="Rectangle 22">
            <a:extLst>
              <a:ext uri="{FF2B5EF4-FFF2-40B4-BE49-F238E27FC236}">
                <a16:creationId xmlns:a16="http://schemas.microsoft.com/office/drawing/2014/main" xmlns="" id="{252D3D73-45F5-BFFE-2082-797927F17BC7}"/>
              </a:ext>
            </a:extLst>
          </p:cNvPr>
          <p:cNvSpPr/>
          <p:nvPr/>
        </p:nvSpPr>
        <p:spPr>
          <a:xfrm flipH="1">
            <a:off x="18659264" y="3650500"/>
            <a:ext cx="2705103"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ZoneTexte 23">
            <a:extLst>
              <a:ext uri="{FF2B5EF4-FFF2-40B4-BE49-F238E27FC236}">
                <a16:creationId xmlns:a16="http://schemas.microsoft.com/office/drawing/2014/main" xmlns="" id="{D43F2A62-1744-C91C-2070-D3C43E9B4A28}"/>
              </a:ext>
            </a:extLst>
          </p:cNvPr>
          <p:cNvSpPr txBox="1"/>
          <p:nvPr/>
        </p:nvSpPr>
        <p:spPr>
          <a:xfrm>
            <a:off x="18713728" y="3723648"/>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أهمية الابتكار</a:t>
            </a:r>
            <a:endParaRPr lang="fr-FR" sz="2000" dirty="0">
              <a:solidFill>
                <a:srgbClr val="002060"/>
              </a:solidFill>
              <a:latin typeface="AlGhadTV" panose="01000500000000020004" pitchFamily="2" charset="-78"/>
              <a:cs typeface="AlGhadTV" panose="01000500000000020004" pitchFamily="2" charset="-78"/>
            </a:endParaRPr>
          </a:p>
        </p:txBody>
      </p:sp>
      <p:pic>
        <p:nvPicPr>
          <p:cNvPr id="4" name="ElevenLabs_2024-07-10T13_56_21_Sarah_pre_s50_sb75_se0_b_m2(1)">
            <a:hlinkClick r:id="" action="ppaction://media"/>
            <a:extLst>
              <a:ext uri="{FF2B5EF4-FFF2-40B4-BE49-F238E27FC236}">
                <a16:creationId xmlns:a16="http://schemas.microsoft.com/office/drawing/2014/main" xmlns="" id="{C176761D-326B-DF9A-6C11-DF350E2CF736}"/>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3686968" y="-2150175"/>
            <a:ext cx="365522" cy="487363"/>
          </a:xfrm>
          <a:prstGeom prst="rect">
            <a:avLst/>
          </a:prstGeom>
        </p:spPr>
      </p:pic>
    </p:spTree>
    <p:extLst>
      <p:ext uri="{BB962C8B-B14F-4D97-AF65-F5344CB8AC3E}">
        <p14:creationId xmlns:p14="http://schemas.microsoft.com/office/powerpoint/2010/main" xmlns="" val="7255995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السادسة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الابتكار والإبداع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xmlns="" id="{05E4E5AE-7A1A-6C83-C176-8C029D01DE1E}"/>
              </a:ext>
            </a:extLst>
          </p:cNvPr>
          <p:cNvSpPr txBox="1"/>
          <p:nvPr/>
        </p:nvSpPr>
        <p:spPr>
          <a:xfrm>
            <a:off x="110538" y="1033394"/>
            <a:ext cx="5890212" cy="7294305"/>
          </a:xfrm>
          <a:prstGeom prst="rect">
            <a:avLst/>
          </a:prstGeom>
          <a:noFill/>
        </p:spPr>
        <p:txBody>
          <a:bodyPr wrap="square">
            <a:spAutoFit/>
          </a:bodyPr>
          <a:lstStyle/>
          <a:p>
            <a:pPr algn="just" rtl="1">
              <a:lnSpc>
                <a:spcPct val="150000"/>
              </a:lnSpc>
            </a:pP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كغيره من المصطلحات ذات الأبعاد المتعددة، عجز المفكرين على وضع تعريف موحد وشامل للمصطلح، مما تفرع عنه العديد من التعاريف نجد منها: </a:t>
            </a:r>
          </a:p>
          <a:p>
            <a:pPr marL="342900" indent="-342900" algn="just" rtl="1">
              <a:lnSpc>
                <a:spcPct val="150000"/>
              </a:lnSpc>
              <a:buFont typeface="Webdings" panose="05030102010509060703" pitchFamily="18" charset="2"/>
              <a:buChar char=""/>
            </a:pP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يعرف </a:t>
            </a:r>
            <a:r>
              <a:rPr lang="ar-DZ" sz="24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دراكر</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a:t>
            </a:r>
            <a:r>
              <a:rPr lang="fr-FR" sz="24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P.F.Druker</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الابتكار بأنه التخلي المنظم عن القديم، وفي المقابل يعني الإدخال المنظم للجديد مع التأكيد على الاستمرارية في العمل. </a:t>
            </a:r>
          </a:p>
          <a:p>
            <a:pPr marL="342900" indent="-342900" algn="just" rtl="1">
              <a:lnSpc>
                <a:spcPct val="150000"/>
              </a:lnSpc>
              <a:buFont typeface="Webdings" panose="05030102010509060703" pitchFamily="18" charset="2"/>
              <a:buChar char=""/>
            </a:pP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ويعرفه </a:t>
            </a:r>
            <a:r>
              <a:rPr lang="ar-DZ" sz="24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ديبورغ</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ماري (</a:t>
            </a:r>
            <a:r>
              <a:rPr lang="fr-FR" sz="24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D.Marie</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على انه تطبيق جاري للاختراع. </a:t>
            </a:r>
          </a:p>
          <a:p>
            <a:pPr algn="just" rtl="1">
              <a:lnSpc>
                <a:spcPct val="150000"/>
              </a:lnSpc>
            </a:pP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ومن هنا يتضح أن الابتكار هو تجسيد للأفكار الجديدة وطريقة جديدة لعمل الأشياء. وقد يكون الابتكار في المنتجات أو الخدمات أو الأفكار الجديدة أو التنظيم والإدارة، ويتخذ شكلين داخل المنظمة تغييرات جذرية في الهيكل والمكونات أو تغييرات بسيطة. </a:t>
            </a:r>
          </a:p>
        </p:txBody>
      </p:sp>
      <p:sp>
        <p:nvSpPr>
          <p:cNvPr id="4" name="Rectangle 3">
            <a:extLst>
              <a:ext uri="{FF2B5EF4-FFF2-40B4-BE49-F238E27FC236}">
                <a16:creationId xmlns:a16="http://schemas.microsoft.com/office/drawing/2014/main" xmlns="" id="{6230382A-0EF5-3A04-D51D-1C90DD615ABA}"/>
              </a:ext>
            </a:extLst>
          </p:cNvPr>
          <p:cNvSpPr/>
          <p:nvPr/>
        </p:nvSpPr>
        <p:spPr>
          <a:xfrm flipH="1">
            <a:off x="6438899" y="2692000"/>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a:extLst>
              <a:ext uri="{FF2B5EF4-FFF2-40B4-BE49-F238E27FC236}">
                <a16:creationId xmlns:a16="http://schemas.microsoft.com/office/drawing/2014/main" xmlns="" id="{904EEE0A-F358-2176-77F9-61B3A23B9322}"/>
              </a:ext>
            </a:extLst>
          </p:cNvPr>
          <p:cNvSpPr txBox="1"/>
          <p:nvPr/>
        </p:nvSpPr>
        <p:spPr>
          <a:xfrm>
            <a:off x="6493363" y="2767374"/>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أنواع الابتكار</a:t>
            </a:r>
            <a:endParaRPr lang="fr-FR" sz="2000" dirty="0">
              <a:solidFill>
                <a:srgbClr val="002060"/>
              </a:solidFill>
              <a:latin typeface="AlGhadTV" panose="01000500000000020004" pitchFamily="2" charset="-78"/>
              <a:cs typeface="AlGhadTV" panose="01000500000000020004" pitchFamily="2" charset="-78"/>
            </a:endParaRPr>
          </a:p>
        </p:txBody>
      </p:sp>
      <p:sp>
        <p:nvSpPr>
          <p:cNvPr id="11" name="Rectangle 10">
            <a:extLst>
              <a:ext uri="{FF2B5EF4-FFF2-40B4-BE49-F238E27FC236}">
                <a16:creationId xmlns:a16="http://schemas.microsoft.com/office/drawing/2014/main" xmlns="" id="{FE088E16-7D60-85EA-8A7E-383E15692E47}"/>
              </a:ext>
            </a:extLst>
          </p:cNvPr>
          <p:cNvSpPr/>
          <p:nvPr/>
        </p:nvSpPr>
        <p:spPr>
          <a:xfrm flipH="1">
            <a:off x="6438901" y="1884427"/>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ZoneTexte 11">
            <a:extLst>
              <a:ext uri="{FF2B5EF4-FFF2-40B4-BE49-F238E27FC236}">
                <a16:creationId xmlns:a16="http://schemas.microsoft.com/office/drawing/2014/main" xmlns="" id="{3A0D3529-F5B6-7590-423D-A94786CFC92D}"/>
              </a:ext>
            </a:extLst>
          </p:cNvPr>
          <p:cNvSpPr txBox="1"/>
          <p:nvPr/>
        </p:nvSpPr>
        <p:spPr>
          <a:xfrm>
            <a:off x="6438898" y="1967385"/>
            <a:ext cx="2635319"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مراحل العملية الابتكارية</a:t>
            </a:r>
            <a:endParaRPr lang="fr-FR" sz="2000" dirty="0">
              <a:solidFill>
                <a:srgbClr val="002060"/>
              </a:solidFill>
              <a:latin typeface="AlGhadTV" panose="01000500000000020004" pitchFamily="2" charset="-78"/>
              <a:cs typeface="AlGhadTV" panose="01000500000000020004" pitchFamily="2" charset="-78"/>
            </a:endParaRPr>
          </a:p>
        </p:txBody>
      </p:sp>
      <p:grpSp>
        <p:nvGrpSpPr>
          <p:cNvPr id="13" name="Groupe 19">
            <a:extLst>
              <a:ext uri="{FF2B5EF4-FFF2-40B4-BE49-F238E27FC236}">
                <a16:creationId xmlns:a16="http://schemas.microsoft.com/office/drawing/2014/main" xmlns="" id="{401BC9F0-1EEE-1A89-47C0-70B06E795BED}"/>
              </a:ext>
            </a:extLst>
          </p:cNvPr>
          <p:cNvGrpSpPr/>
          <p:nvPr/>
        </p:nvGrpSpPr>
        <p:grpSpPr>
          <a:xfrm>
            <a:off x="6085333" y="1076854"/>
            <a:ext cx="3058668" cy="550861"/>
            <a:chOff x="8113777" y="1076853"/>
            <a:chExt cx="4078224" cy="550861"/>
          </a:xfrm>
        </p:grpSpPr>
        <p:sp>
          <p:nvSpPr>
            <p:cNvPr id="5" name="Rectangle 4">
              <a:extLst>
                <a:ext uri="{FF2B5EF4-FFF2-40B4-BE49-F238E27FC236}">
                  <a16:creationId xmlns:a16="http://schemas.microsoft.com/office/drawing/2014/main" xmlns="" id="{1B4E505C-9F79-4F07-D0BC-76EACD43E53C}"/>
                </a:ext>
              </a:extLst>
            </p:cNvPr>
            <p:cNvSpPr/>
            <p:nvPr/>
          </p:nvSpPr>
          <p:spPr>
            <a:xfrm flipH="1">
              <a:off x="8657818" y="1076853"/>
              <a:ext cx="3534183"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ZoneTexte 13">
              <a:extLst>
                <a:ext uri="{FF2B5EF4-FFF2-40B4-BE49-F238E27FC236}">
                  <a16:creationId xmlns:a16="http://schemas.microsoft.com/office/drawing/2014/main" xmlns="" id="{587ECFAF-FC3B-264E-8E59-4B6A70F12F34}"/>
                </a:ext>
              </a:extLst>
            </p:cNvPr>
            <p:cNvSpPr txBox="1"/>
            <p:nvPr/>
          </p:nvSpPr>
          <p:spPr>
            <a:xfrm>
              <a:off x="8113777" y="1112188"/>
              <a:ext cx="4078223"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مفهوم الابتكار</a:t>
              </a:r>
              <a:endParaRPr lang="fr-FR" sz="2750" dirty="0">
                <a:solidFill>
                  <a:srgbClr val="C00000"/>
                </a:solidFill>
                <a:latin typeface="AlGhadTV" panose="01000500000000020004" pitchFamily="2" charset="-78"/>
                <a:cs typeface="AlGhadTV" panose="01000500000000020004" pitchFamily="2" charset="-78"/>
              </a:endParaRPr>
            </a:p>
          </p:txBody>
        </p:sp>
      </p:grpSp>
      <p:sp>
        <p:nvSpPr>
          <p:cNvPr id="16" name="Rectangle 15">
            <a:extLst>
              <a:ext uri="{FF2B5EF4-FFF2-40B4-BE49-F238E27FC236}">
                <a16:creationId xmlns:a16="http://schemas.microsoft.com/office/drawing/2014/main" xmlns="" id="{18A953A3-7B7A-8F8A-A84F-3F22FEB1D40B}"/>
              </a:ext>
            </a:extLst>
          </p:cNvPr>
          <p:cNvSpPr/>
          <p:nvPr/>
        </p:nvSpPr>
        <p:spPr>
          <a:xfrm flipH="1">
            <a:off x="6438898" y="3499573"/>
            <a:ext cx="2705103"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ZoneTexte 16">
            <a:extLst>
              <a:ext uri="{FF2B5EF4-FFF2-40B4-BE49-F238E27FC236}">
                <a16:creationId xmlns:a16="http://schemas.microsoft.com/office/drawing/2014/main" xmlns="" id="{FCEA43B0-7E14-B7F0-E58C-2A57A9B6BA8D}"/>
              </a:ext>
            </a:extLst>
          </p:cNvPr>
          <p:cNvSpPr txBox="1"/>
          <p:nvPr/>
        </p:nvSpPr>
        <p:spPr>
          <a:xfrm>
            <a:off x="6493362" y="3572721"/>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أهمية الابتكار</a:t>
            </a:r>
            <a:endParaRPr lang="fr-FR" sz="2000" dirty="0">
              <a:solidFill>
                <a:srgbClr val="002060"/>
              </a:solidFill>
              <a:latin typeface="AlGhadTV" panose="01000500000000020004" pitchFamily="2" charset="-78"/>
              <a:cs typeface="AlGhadTV" panose="01000500000000020004" pitchFamily="2" charset="-78"/>
            </a:endParaRPr>
          </a:p>
        </p:txBody>
      </p:sp>
      <p:pic>
        <p:nvPicPr>
          <p:cNvPr id="18" name="Image 17">
            <a:extLst>
              <a:ext uri="{FF2B5EF4-FFF2-40B4-BE49-F238E27FC236}">
                <a16:creationId xmlns:a16="http://schemas.microsoft.com/office/drawing/2014/main" xmlns="" id="{6BDDD667-AFE4-EBE0-CF2A-9BBA1D8C9324}"/>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98" t="32261" r="-3030" b="37250"/>
          <a:stretch/>
        </p:blipFill>
        <p:spPr>
          <a:xfrm>
            <a:off x="5403373" y="-8708194"/>
            <a:ext cx="5624447" cy="5947076"/>
          </a:xfrm>
          <a:prstGeom prst="rect">
            <a:avLst/>
          </a:prstGeom>
          <a:effectLst>
            <a:outerShdw blurRad="88900" dist="38100" dir="5400000" sx="102000" sy="102000" algn="t" rotWithShape="0">
              <a:prstClr val="black">
                <a:alpha val="26000"/>
              </a:prstClr>
            </a:outerShdw>
          </a:effectLst>
        </p:spPr>
      </p:pic>
      <p:sp>
        <p:nvSpPr>
          <p:cNvPr id="19" name="ZoneTexte 18">
            <a:extLst>
              <a:ext uri="{FF2B5EF4-FFF2-40B4-BE49-F238E27FC236}">
                <a16:creationId xmlns:a16="http://schemas.microsoft.com/office/drawing/2014/main" xmlns="" id="{BB0F074A-1F8E-66F9-7B48-95E03BBCBC3E}"/>
              </a:ext>
            </a:extLst>
          </p:cNvPr>
          <p:cNvSpPr txBox="1"/>
          <p:nvPr/>
        </p:nvSpPr>
        <p:spPr>
          <a:xfrm>
            <a:off x="-4572000" y="8272298"/>
            <a:ext cx="8227043" cy="3046988"/>
          </a:xfrm>
          <a:prstGeom prst="rect">
            <a:avLst/>
          </a:prstGeom>
          <a:noFill/>
        </p:spPr>
        <p:txBody>
          <a:bodyPr wrap="square">
            <a:spAutoFit/>
          </a:bodyPr>
          <a:lstStyle/>
          <a:p>
            <a:pPr algn="r" rtl="1"/>
            <a:r>
              <a:rPr lang="fr-FR"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2</a:t>
            </a:r>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الابتكار  </a:t>
            </a:r>
            <a:r>
              <a:rPr lang="ar-DZ" sz="9600" b="1" dirty="0" err="1">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a:t>
            </a:r>
            <a:endPar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endParaRPr>
          </a:p>
        </p:txBody>
      </p:sp>
      <p:pic>
        <p:nvPicPr>
          <p:cNvPr id="3" name="ElevenLabs_2024-07-10T16_22_00_Sarah_pre_s50_sb75_se0_b_m2">
            <a:hlinkClick r:id="" action="ppaction://media"/>
            <a:extLst>
              <a:ext uri="{FF2B5EF4-FFF2-40B4-BE49-F238E27FC236}">
                <a16:creationId xmlns:a16="http://schemas.microsoft.com/office/drawing/2014/main" xmlns="" id="{2ECB3D69-9320-4C0A-BA59-2B3C899361E4}"/>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389238" y="-863047"/>
            <a:ext cx="365522" cy="487363"/>
          </a:xfrm>
          <a:prstGeom prst="rect">
            <a:avLst/>
          </a:prstGeom>
        </p:spPr>
      </p:pic>
      <p:pic>
        <p:nvPicPr>
          <p:cNvPr id="7" name="ElevenLabs_2024-07-10T16_24_01_Sarah_pre_s50_sb75_se0_b_m2">
            <a:hlinkClick r:id="" action="ppaction://media"/>
            <a:extLst>
              <a:ext uri="{FF2B5EF4-FFF2-40B4-BE49-F238E27FC236}">
                <a16:creationId xmlns:a16="http://schemas.microsoft.com/office/drawing/2014/main" xmlns="" id="{4A623BFB-0767-7557-9872-16C3C003695A}"/>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2872883" y="-971295"/>
            <a:ext cx="365522" cy="487363"/>
          </a:xfrm>
          <a:prstGeom prst="rect">
            <a:avLst/>
          </a:prstGeom>
        </p:spPr>
      </p:pic>
      <p:pic>
        <p:nvPicPr>
          <p:cNvPr id="8" name="ElevenLabs_2024-07-10T16_24_22_Sarah_pre_s50_sb75_se0_b_m2">
            <a:hlinkClick r:id="" action="ppaction://media"/>
            <a:extLst>
              <a:ext uri="{FF2B5EF4-FFF2-40B4-BE49-F238E27FC236}">
                <a16:creationId xmlns:a16="http://schemas.microsoft.com/office/drawing/2014/main" xmlns="" id="{AC710605-0F12-DE22-A9C1-1EAE707DC563}"/>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5902572" y="-967866"/>
            <a:ext cx="365522" cy="487363"/>
          </a:xfrm>
          <a:prstGeom prst="rect">
            <a:avLst/>
          </a:prstGeom>
        </p:spPr>
      </p:pic>
      <p:pic>
        <p:nvPicPr>
          <p:cNvPr id="9" name="ElevenLabs_2024-07-10T16_25_53_Sarah_pre_s50_sb75_se0_b_m2(1)">
            <a:hlinkClick r:id="" action="ppaction://media"/>
            <a:extLst>
              <a:ext uri="{FF2B5EF4-FFF2-40B4-BE49-F238E27FC236}">
                <a16:creationId xmlns:a16="http://schemas.microsoft.com/office/drawing/2014/main" xmlns="" id="{AD7BD2F0-14F1-2532-6B69-21021E135703}"/>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824001" y="-2108291"/>
            <a:ext cx="365522" cy="487363"/>
          </a:xfrm>
          <a:prstGeom prst="rect">
            <a:avLst/>
          </a:prstGeom>
        </p:spPr>
      </p:pic>
    </p:spTree>
    <p:extLst>
      <p:ext uri="{BB962C8B-B14F-4D97-AF65-F5344CB8AC3E}">
        <p14:creationId xmlns:p14="http://schemas.microsoft.com/office/powerpoint/2010/main" xmlns="" val="29095166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1800"/>
                                  </p:stCondLst>
                                  <p:iterate type="lt">
                                    <p:tmPct val="10000"/>
                                  </p:iterate>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25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5">
                                            <p:txEl>
                                              <p:pRg st="0" end="0"/>
                                            </p:txEl>
                                          </p:spTgt>
                                        </p:tgtEl>
                                      </p:cBhvr>
                                    </p:animEffect>
                                  </p:childTnLst>
                                </p:cTn>
                              </p:par>
                              <p:par>
                                <p:cTn id="12" presetID="1" presetClass="mediacall" presetSubtype="0" fill="hold" nodeType="withEffect">
                                  <p:stCondLst>
                                    <p:cond delay="0"/>
                                  </p:stCondLst>
                                  <p:childTnLst>
                                    <p:cmd type="call" cmd="playFrom(0.0)">
                                      <p:cBhvr>
                                        <p:cTn id="13" dur="13923" fill="hold"/>
                                        <p:tgtEl>
                                          <p:spTgt spid="3"/>
                                        </p:tgtEl>
                                      </p:cBhvr>
                                    </p:cmd>
                                  </p:childTnLst>
                                </p:cTn>
                              </p:par>
                            </p:childTnLst>
                          </p:cTn>
                        </p:par>
                        <p:par>
                          <p:cTn id="14" fill="hold">
                            <p:stCondLst>
                              <p:cond delay="13923"/>
                            </p:stCondLst>
                            <p:childTnLst>
                              <p:par>
                                <p:cTn id="15" presetID="42" presetClass="entr" presetSubtype="0" fill="hold" nodeType="after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1000"/>
                                        <p:tgtEl>
                                          <p:spTgt spid="15">
                                            <p:txEl>
                                              <p:pRg st="1" end="1"/>
                                            </p:txEl>
                                          </p:spTgt>
                                        </p:tgtEl>
                                      </p:cBhvr>
                                    </p:animEffect>
                                    <p:anim calcmode="lin" valueType="num">
                                      <p:cBhvr>
                                        <p:cTn id="1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13217" fill="hold"/>
                                        <p:tgtEl>
                                          <p:spTgt spid="7"/>
                                        </p:tgtEl>
                                      </p:cBhvr>
                                    </p:cmd>
                                  </p:childTnLst>
                                </p:cTn>
                              </p:par>
                            </p:childTnLst>
                          </p:cTn>
                        </p:par>
                        <p:par>
                          <p:cTn id="22" fill="hold">
                            <p:stCondLst>
                              <p:cond delay="27140"/>
                            </p:stCondLst>
                            <p:childTnLst>
                              <p:par>
                                <p:cTn id="23" presetID="42" presetClass="entr" presetSubtype="0" fill="hold" nodeType="after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Effect transition="in" filter="fade">
                                      <p:cBhvr>
                                        <p:cTn id="25" dur="1000"/>
                                        <p:tgtEl>
                                          <p:spTgt spid="15">
                                            <p:txEl>
                                              <p:pRg st="2" end="2"/>
                                            </p:txEl>
                                          </p:spTgt>
                                        </p:tgtEl>
                                      </p:cBhvr>
                                    </p:animEffect>
                                    <p:anim calcmode="lin" valueType="num">
                                      <p:cBhvr>
                                        <p:cTn id="26"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5877" fill="hold"/>
                                        <p:tgtEl>
                                          <p:spTgt spid="8"/>
                                        </p:tgtEl>
                                      </p:cBhvr>
                                    </p:cmd>
                                  </p:childTnLst>
                                </p:cTn>
                              </p:par>
                            </p:childTnLst>
                          </p:cTn>
                        </p:par>
                        <p:par>
                          <p:cTn id="30" fill="hold">
                            <p:stCondLst>
                              <p:cond delay="33017"/>
                            </p:stCondLst>
                            <p:childTnLst>
                              <p:par>
                                <p:cTn id="31" presetID="41" presetClass="entr" presetSubtype="0" fill="hold" nodeType="afterEffect">
                                  <p:stCondLst>
                                    <p:cond delay="0"/>
                                  </p:stCondLst>
                                  <p:iterate type="lt">
                                    <p:tmPct val="10000"/>
                                  </p:iterate>
                                  <p:childTnLst>
                                    <p:set>
                                      <p:cBhvr>
                                        <p:cTn id="32" dur="1" fill="hold">
                                          <p:stCondLst>
                                            <p:cond delay="0"/>
                                          </p:stCondLst>
                                        </p:cTn>
                                        <p:tgtEl>
                                          <p:spTgt spid="15">
                                            <p:txEl>
                                              <p:pRg st="3" end="3"/>
                                            </p:txEl>
                                          </p:spTgt>
                                        </p:tgtEl>
                                        <p:attrNameLst>
                                          <p:attrName>style.visibility</p:attrName>
                                        </p:attrNameLst>
                                      </p:cBhvr>
                                      <p:to>
                                        <p:strVal val="visible"/>
                                      </p:to>
                                    </p:set>
                                    <p:anim calcmode="lin" valueType="num">
                                      <p:cBhvr>
                                        <p:cTn id="33" dur="250" fill="hold"/>
                                        <p:tgtEl>
                                          <p:spTgt spid="15">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250" fill="hold"/>
                                        <p:tgtEl>
                                          <p:spTgt spid="15">
                                            <p:txEl>
                                              <p:pRg st="3" end="3"/>
                                            </p:txEl>
                                          </p:spTgt>
                                        </p:tgtEl>
                                        <p:attrNameLst>
                                          <p:attrName>ppt_y</p:attrName>
                                        </p:attrNameLst>
                                      </p:cBhvr>
                                      <p:tavLst>
                                        <p:tav tm="0">
                                          <p:val>
                                            <p:strVal val="#ppt_y"/>
                                          </p:val>
                                        </p:tav>
                                        <p:tav tm="100000">
                                          <p:val>
                                            <p:strVal val="#ppt_y"/>
                                          </p:val>
                                        </p:tav>
                                      </p:tavLst>
                                    </p:anim>
                                    <p:anim calcmode="lin" valueType="num">
                                      <p:cBhvr>
                                        <p:cTn id="35" dur="250" fill="hold"/>
                                        <p:tgtEl>
                                          <p:spTgt spid="15">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250" fill="hold"/>
                                        <p:tgtEl>
                                          <p:spTgt spid="15">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250" tmFilter="0,0; .5, 1; 1, 1"/>
                                        <p:tgtEl>
                                          <p:spTgt spid="15">
                                            <p:txEl>
                                              <p:pRg st="3" end="3"/>
                                            </p:txEl>
                                          </p:spTgt>
                                        </p:tgtEl>
                                      </p:cBhvr>
                                    </p:animEffect>
                                  </p:childTnLst>
                                </p:cTn>
                              </p:par>
                              <p:par>
                                <p:cTn id="38" presetID="1" presetClass="mediacall" presetSubtype="0" fill="hold" nodeType="withEffect">
                                  <p:stCondLst>
                                    <p:cond delay="0"/>
                                  </p:stCondLst>
                                  <p:childTnLst>
                                    <p:cmd type="call" cmd="playFrom(0.0)">
                                      <p:cBhvr>
                                        <p:cTn id="39" dur="210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endCondLst>
                    <p:cond evt="onStopAudio" delay="0">
                      <p:tgtEl>
                        <p:sldTgt/>
                      </p:tgtEl>
                    </p:cond>
                  </p:endCondLst>
                </p:cTn>
                <p:tgtEl>
                  <p:spTgt spid="3"/>
                </p:tgtEl>
              </p:cMediaNode>
            </p:video>
            <p:video>
              <p:cMediaNode vol="80000">
                <p:cTn id="41" fill="hold" display="0">
                  <p:stCondLst>
                    <p:cond delay="indefinite"/>
                  </p:stCondLst>
                  <p:endCondLst>
                    <p:cond evt="onStopAudio" delay="0">
                      <p:tgtEl>
                        <p:sldTgt/>
                      </p:tgtEl>
                    </p:cond>
                  </p:endCondLst>
                </p:cTn>
                <p:tgtEl>
                  <p:spTgt spid="7"/>
                </p:tgtEl>
              </p:cMediaNode>
            </p:video>
            <p:video>
              <p:cMediaNode vol="80000">
                <p:cTn id="42" fill="hold" display="0">
                  <p:stCondLst>
                    <p:cond delay="indefinite"/>
                  </p:stCondLst>
                  <p:endCondLst>
                    <p:cond evt="onStopAudio" delay="0">
                      <p:tgtEl>
                        <p:sldTgt/>
                      </p:tgtEl>
                    </p:cond>
                  </p:endCondLst>
                </p:cTn>
                <p:tgtEl>
                  <p:spTgt spid="8"/>
                </p:tgtEl>
              </p:cMediaNode>
            </p:video>
            <p:video>
              <p:cMediaNode vol="80000">
                <p:cTn id="43" fill="hold" display="0">
                  <p:stCondLst>
                    <p:cond delay="indefinite"/>
                  </p:stCondLst>
                  <p:endCondLst>
                    <p:cond evt="onStopAudio" delay="0">
                      <p:tgtEl>
                        <p:sldTgt/>
                      </p:tgtEl>
                    </p:cond>
                  </p:endCondLst>
                </p:cTn>
                <p:tgtEl>
                  <p:spTgt spid="9"/>
                </p:tgtEl>
              </p:cMediaNode>
            </p:vide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1905</Words>
  <Application>Microsoft Office PowerPoint</Application>
  <PresentationFormat>Affichage à l'écran (4:3)</PresentationFormat>
  <Paragraphs>166</Paragraphs>
  <Slides>18</Slides>
  <Notes>0</Notes>
  <HiddenSlides>0</HiddenSlides>
  <MMClips>48</MMClips>
  <ScaleCrop>false</ScaleCrop>
  <HeadingPairs>
    <vt:vector size="4" baseType="variant">
      <vt:variant>
        <vt:lpstr>Thème</vt:lpstr>
      </vt:variant>
      <vt:variant>
        <vt:i4>1</vt:i4>
      </vt:variant>
      <vt:variant>
        <vt:lpstr>Titres des diapositives</vt:lpstr>
      </vt:variant>
      <vt:variant>
        <vt:i4>18</vt:i4>
      </vt:variant>
    </vt:vector>
  </HeadingPairs>
  <TitlesOfParts>
    <vt:vector size="19"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Utilisateur Windows</dc:creator>
  <cp:lastModifiedBy>Utilisateur Windows</cp:lastModifiedBy>
  <cp:revision>1</cp:revision>
  <dcterms:created xsi:type="dcterms:W3CDTF">2025-07-13T11:06:01Z</dcterms:created>
  <dcterms:modified xsi:type="dcterms:W3CDTF">2025-07-13T11:06:25Z</dcterms:modified>
</cp:coreProperties>
</file>