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7" r:id="rId5"/>
    <p:sldId id="278" r:id="rId6"/>
    <p:sldId id="279" r:id="rId7"/>
    <p:sldId id="270" r:id="rId8"/>
    <p:sldId id="280" r:id="rId9"/>
    <p:sldId id="315" r:id="rId10"/>
    <p:sldId id="272" r:id="rId11"/>
    <p:sldId id="276" r:id="rId12"/>
    <p:sldId id="281" r:id="rId13"/>
    <p:sldId id="282" r:id="rId14"/>
    <p:sldId id="283" r:id="rId15"/>
    <p:sldId id="316" r:id="rId16"/>
    <p:sldId id="317" r:id="rId17"/>
    <p:sldId id="318" r:id="rId18"/>
    <p:sldId id="284" r:id="rId19"/>
    <p:sldId id="286" r:id="rId20"/>
    <p:sldId id="287" r:id="rId21"/>
    <p:sldId id="289" r:id="rId22"/>
    <p:sldId id="290" r:id="rId23"/>
    <p:sldId id="291" r:id="rId24"/>
    <p:sldId id="288" r:id="rId25"/>
    <p:sldId id="285" r:id="rId26"/>
    <p:sldId id="292" r:id="rId27"/>
    <p:sldId id="320" r:id="rId28"/>
    <p:sldId id="321" r:id="rId29"/>
    <p:sldId id="257" r:id="rId30"/>
    <p:sldId id="293" r:id="rId31"/>
    <p:sldId id="259" r:id="rId32"/>
    <p:sldId id="260" r:id="rId33"/>
    <p:sldId id="322" r:id="rId34"/>
    <p:sldId id="261" r:id="rId35"/>
    <p:sldId id="262" r:id="rId36"/>
    <p:sldId id="263" r:id="rId37"/>
    <p:sldId id="264" r:id="rId38"/>
    <p:sldId id="297" r:id="rId39"/>
    <p:sldId id="265" r:id="rId40"/>
    <p:sldId id="298" r:id="rId41"/>
    <p:sldId id="266" r:id="rId42"/>
    <p:sldId id="294" r:id="rId43"/>
    <p:sldId id="296" r:id="rId44"/>
    <p:sldId id="324" r:id="rId45"/>
    <p:sldId id="325" r:id="rId46"/>
    <p:sldId id="326" r:id="rId47"/>
    <p:sldId id="327" r:id="rId48"/>
    <p:sldId id="329" r:id="rId49"/>
    <p:sldId id="330" r:id="rId50"/>
    <p:sldId id="331" r:id="rId51"/>
    <p:sldId id="328" r:id="rId52"/>
    <p:sldId id="299" r:id="rId53"/>
    <p:sldId id="300" r:id="rId54"/>
    <p:sldId id="301" r:id="rId55"/>
    <p:sldId id="302" r:id="rId56"/>
    <p:sldId id="309" r:id="rId57"/>
    <p:sldId id="310" r:id="rId58"/>
    <p:sldId id="311" r:id="rId59"/>
    <p:sldId id="312" r:id="rId60"/>
    <p:sldId id="313" r:id="rId61"/>
    <p:sldId id="314" r:id="rId62"/>
    <p:sldId id="303" r:id="rId63"/>
    <p:sldId id="304" r:id="rId64"/>
    <p:sldId id="305" r:id="rId65"/>
    <p:sldId id="306" r:id="rId6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3077"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A8AB5-2A84-440B-856D-4DFBE73768A0}"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fr-FR"/>
        </a:p>
      </dgm:t>
    </dgm:pt>
    <dgm:pt modelId="{E65D5169-635F-4FDB-966F-6B9259128577}">
      <dgm:prSet phldrT="[Texte]" custT="1"/>
      <dgm:spPr/>
      <dgm:t>
        <a:bodyPr/>
        <a:lstStyle/>
        <a:p>
          <a:r>
            <a:rPr lang="fr-FR" sz="2400" dirty="0" smtClean="0">
              <a:latin typeface="Arial" pitchFamily="34" charset="0"/>
              <a:cs typeface="Arial" pitchFamily="34" charset="0"/>
            </a:rPr>
            <a:t>le </a:t>
          </a:r>
          <a:r>
            <a:rPr lang="fr-FR" sz="2400" b="1" dirty="0" smtClean="0">
              <a:latin typeface="Arial" pitchFamily="34" charset="0"/>
              <a:cs typeface="Arial" pitchFamily="34" charset="0"/>
            </a:rPr>
            <a:t>fœtus</a:t>
          </a:r>
          <a:r>
            <a:rPr lang="fr-FR" sz="2400" dirty="0" smtClean="0">
              <a:latin typeface="Arial" pitchFamily="34" charset="0"/>
              <a:cs typeface="Arial" pitchFamily="34" charset="0"/>
            </a:rPr>
            <a:t> jusqu'à la </a:t>
          </a:r>
          <a:r>
            <a:rPr lang="fr-FR" sz="2400" b="1" dirty="0" smtClean="0">
              <a:latin typeface="Arial" pitchFamily="34" charset="0"/>
              <a:cs typeface="Arial" pitchFamily="34" charset="0"/>
            </a:rPr>
            <a:t>naissance</a:t>
          </a:r>
          <a:r>
            <a:rPr lang="fr-FR" sz="2400" dirty="0" smtClean="0">
              <a:latin typeface="Arial" pitchFamily="34" charset="0"/>
              <a:cs typeface="Arial" pitchFamily="34" charset="0"/>
            </a:rPr>
            <a:t> et chez le </a:t>
          </a:r>
          <a:r>
            <a:rPr lang="fr-FR" sz="2400" b="1" dirty="0" smtClean="0">
              <a:latin typeface="Arial" pitchFamily="34" charset="0"/>
              <a:cs typeface="Arial" pitchFamily="34" charset="0"/>
            </a:rPr>
            <a:t>jeune</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enfant</a:t>
          </a:r>
          <a:endParaRPr lang="fr-FR" sz="2400" b="1" dirty="0">
            <a:latin typeface="Arial" pitchFamily="34" charset="0"/>
            <a:cs typeface="Arial" pitchFamily="34" charset="0"/>
          </a:endParaRPr>
        </a:p>
      </dgm:t>
    </dgm:pt>
    <dgm:pt modelId="{0F3F2C2B-D778-4F46-A57A-67D3507E7936}" type="parTrans" cxnId="{0F2D67E6-C490-4AB2-997C-109F41860BF8}">
      <dgm:prSet/>
      <dgm:spPr/>
      <dgm:t>
        <a:bodyPr/>
        <a:lstStyle/>
        <a:p>
          <a:endParaRPr lang="fr-FR"/>
        </a:p>
      </dgm:t>
    </dgm:pt>
    <dgm:pt modelId="{825B31B0-9C93-49D3-BD22-C7F792890231}" type="sibTrans" cxnId="{0F2D67E6-C490-4AB2-997C-109F41860BF8}">
      <dgm:prSet/>
      <dgm:spPr/>
      <dgm:t>
        <a:bodyPr/>
        <a:lstStyle/>
        <a:p>
          <a:endParaRPr lang="fr-FR"/>
        </a:p>
      </dgm:t>
    </dgm:pt>
    <dgm:pt modelId="{057785F5-C88E-417F-94B4-7D1E3CCC2C18}">
      <dgm:prSet phldrT="[Texte]" custT="1"/>
      <dgm:spPr/>
      <dgm:t>
        <a:bodyPr/>
        <a:lstStyle/>
        <a:p>
          <a:pPr algn="justLow"/>
          <a:r>
            <a:rPr lang="fr-FR" sz="2400" dirty="0" smtClean="0">
              <a:latin typeface="Arial" pitchFamily="34" charset="0"/>
              <a:cs typeface="Arial" pitchFamily="34" charset="0"/>
            </a:rPr>
            <a:t>Moelle </a:t>
          </a:r>
          <a:r>
            <a:rPr lang="fr-FR" sz="2400" b="1" dirty="0" smtClean="0">
              <a:latin typeface="Arial" pitchFamily="34" charset="0"/>
              <a:cs typeface="Arial" pitchFamily="34" charset="0"/>
            </a:rPr>
            <a:t>Rouge</a:t>
          </a:r>
          <a:r>
            <a:rPr lang="fr-FR" sz="2400" dirty="0" smtClean="0">
              <a:latin typeface="Arial" pitchFamily="34" charset="0"/>
              <a:cs typeface="Arial" pitchFamily="34" charset="0"/>
            </a:rPr>
            <a:t>: située à l’intérieur de toutes les cavités osseuses.</a:t>
          </a:r>
          <a:endParaRPr lang="fr-FR" sz="2400" dirty="0">
            <a:latin typeface="Arial" pitchFamily="34" charset="0"/>
            <a:cs typeface="Arial" pitchFamily="34" charset="0"/>
          </a:endParaRPr>
        </a:p>
      </dgm:t>
    </dgm:pt>
    <dgm:pt modelId="{358BA8B5-6E65-4931-9EDD-E132BABBCE39}" type="parTrans" cxnId="{D96437B0-3CD7-404F-92EC-49E0B85A1AE6}">
      <dgm:prSet/>
      <dgm:spPr/>
      <dgm:t>
        <a:bodyPr/>
        <a:lstStyle/>
        <a:p>
          <a:endParaRPr lang="fr-FR"/>
        </a:p>
      </dgm:t>
    </dgm:pt>
    <dgm:pt modelId="{8348F6B7-0F99-42E6-9D32-88E788A26D4D}" type="sibTrans" cxnId="{D96437B0-3CD7-404F-92EC-49E0B85A1AE6}">
      <dgm:prSet/>
      <dgm:spPr/>
      <dgm:t>
        <a:bodyPr/>
        <a:lstStyle/>
        <a:p>
          <a:endParaRPr lang="fr-FR"/>
        </a:p>
      </dgm:t>
    </dgm:pt>
    <dgm:pt modelId="{A4ACA756-4164-4825-9B7F-B5EC839D87E5}">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24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fr-FR" sz="2400" dirty="0" smtClean="0">
              <a:latin typeface="Arial" pitchFamily="34" charset="0"/>
              <a:cs typeface="Arial" pitchFamily="34" charset="0"/>
            </a:rPr>
            <a:t>chez l’adulte</a:t>
          </a:r>
        </a:p>
        <a:p>
          <a:pPr defTabSz="2844800">
            <a:lnSpc>
              <a:spcPct val="90000"/>
            </a:lnSpc>
            <a:spcBef>
              <a:spcPct val="0"/>
            </a:spcBef>
            <a:spcAft>
              <a:spcPct val="35000"/>
            </a:spcAft>
          </a:pPr>
          <a:endParaRPr lang="fr-FR" sz="2400" b="1" dirty="0">
            <a:latin typeface="Arial" pitchFamily="34" charset="0"/>
            <a:cs typeface="Arial" pitchFamily="34" charset="0"/>
          </a:endParaRPr>
        </a:p>
      </dgm:t>
    </dgm:pt>
    <dgm:pt modelId="{438E0EB2-CDF3-4373-9E2E-19F46F01CF12}" type="parTrans" cxnId="{B80C2EB8-74BB-4125-BCF0-CBD6131DCBDB}">
      <dgm:prSet/>
      <dgm:spPr/>
      <dgm:t>
        <a:bodyPr/>
        <a:lstStyle/>
        <a:p>
          <a:endParaRPr lang="fr-FR"/>
        </a:p>
      </dgm:t>
    </dgm:pt>
    <dgm:pt modelId="{0681E3EF-3D3A-4E8B-ACC1-C9C2ADD0BA76}" type="sibTrans" cxnId="{B80C2EB8-74BB-4125-BCF0-CBD6131DCBDB}">
      <dgm:prSet/>
      <dgm:spPr/>
      <dgm:t>
        <a:bodyPr/>
        <a:lstStyle/>
        <a:p>
          <a:endParaRPr lang="fr-FR"/>
        </a:p>
      </dgm:t>
    </dgm:pt>
    <dgm:pt modelId="{6F652882-08CC-435D-8EF5-788FF180F036}">
      <dgm:prSet phldrT="[Texte]" custT="1"/>
      <dgm:spPr/>
      <dgm:t>
        <a:bodyPr/>
        <a:lstStyle/>
        <a:p>
          <a:pPr algn="justLow">
            <a:lnSpc>
              <a:spcPct val="100000"/>
            </a:lnSpc>
          </a:pPr>
          <a:r>
            <a:rPr lang="fr-FR" sz="2400" dirty="0" smtClean="0">
              <a:latin typeface="Arial" pitchFamily="34" charset="0"/>
              <a:cs typeface="Arial" pitchFamily="34" charset="0"/>
            </a:rPr>
            <a:t>Moelle </a:t>
          </a:r>
          <a:r>
            <a:rPr lang="fr-FR" sz="2400" b="1" dirty="0" smtClean="0">
              <a:latin typeface="Arial" pitchFamily="34" charset="0"/>
              <a:cs typeface="Arial" pitchFamily="34" charset="0"/>
            </a:rPr>
            <a:t>Rouge</a:t>
          </a:r>
          <a:r>
            <a:rPr lang="fr-FR" sz="2400" dirty="0" smtClean="0">
              <a:latin typeface="Arial" pitchFamily="34" charset="0"/>
              <a:cs typeface="Arial" pitchFamily="34" charset="0"/>
            </a:rPr>
            <a:t>:  située au niveau du tissu osseux spongieux du crane ; des vertèbres ; sternum, …….</a:t>
          </a:r>
          <a:endParaRPr lang="fr-FR" sz="2400" dirty="0">
            <a:latin typeface="Arial" pitchFamily="34" charset="0"/>
            <a:cs typeface="Arial" pitchFamily="34" charset="0"/>
          </a:endParaRPr>
        </a:p>
      </dgm:t>
    </dgm:pt>
    <dgm:pt modelId="{46C26E28-FA53-4CEC-B7F8-AF512DC86256}" type="parTrans" cxnId="{5EE1A76D-E13B-405C-9286-0C414E791FFE}">
      <dgm:prSet/>
      <dgm:spPr/>
      <dgm:t>
        <a:bodyPr/>
        <a:lstStyle/>
        <a:p>
          <a:endParaRPr lang="fr-FR"/>
        </a:p>
      </dgm:t>
    </dgm:pt>
    <dgm:pt modelId="{619C9629-980C-4AA6-A88E-07D68D180154}" type="sibTrans" cxnId="{5EE1A76D-E13B-405C-9286-0C414E791FFE}">
      <dgm:prSet/>
      <dgm:spPr/>
      <dgm:t>
        <a:bodyPr/>
        <a:lstStyle/>
        <a:p>
          <a:endParaRPr lang="fr-FR"/>
        </a:p>
      </dgm:t>
    </dgm:pt>
    <dgm:pt modelId="{4BDDF2D1-6191-4562-BB68-0D0F18D13081}">
      <dgm:prSet phldrT="[Texte]" custT="1"/>
      <dgm:spPr/>
      <dgm:t>
        <a:bodyPr/>
        <a:lstStyle/>
        <a:p>
          <a:r>
            <a:rPr lang="fr-FR" sz="2400" dirty="0" smtClean="0">
              <a:latin typeface="Arial" pitchFamily="34" charset="0"/>
              <a:cs typeface="Arial" pitchFamily="34" charset="0"/>
            </a:rPr>
            <a:t>Moelle </a:t>
          </a:r>
          <a:r>
            <a:rPr lang="fr-FR" sz="2400" b="1" dirty="0" smtClean="0">
              <a:latin typeface="Arial" pitchFamily="34" charset="0"/>
              <a:cs typeface="Arial" pitchFamily="34" charset="0"/>
            </a:rPr>
            <a:t>grise</a:t>
          </a:r>
          <a:endParaRPr lang="fr-FR" sz="2400" b="1" dirty="0">
            <a:latin typeface="Arial" pitchFamily="34" charset="0"/>
            <a:cs typeface="Arial" pitchFamily="34" charset="0"/>
          </a:endParaRPr>
        </a:p>
      </dgm:t>
    </dgm:pt>
    <dgm:pt modelId="{F9D81ECB-C32E-492C-8B77-E5F8B4539D0C}" type="parTrans" cxnId="{899FA12E-AF7F-4748-A016-AD73802D49E7}">
      <dgm:prSet/>
      <dgm:spPr/>
      <dgm:t>
        <a:bodyPr/>
        <a:lstStyle/>
        <a:p>
          <a:endParaRPr lang="fr-FR"/>
        </a:p>
      </dgm:t>
    </dgm:pt>
    <dgm:pt modelId="{E7148547-20B5-456A-857B-B8DDAA321D61}" type="sibTrans" cxnId="{899FA12E-AF7F-4748-A016-AD73802D49E7}">
      <dgm:prSet/>
      <dgm:spPr/>
      <dgm:t>
        <a:bodyPr/>
        <a:lstStyle/>
        <a:p>
          <a:endParaRPr lang="fr-FR"/>
        </a:p>
      </dgm:t>
    </dgm:pt>
    <dgm:pt modelId="{F1A885CC-4E36-4B37-B601-159DE38DA125}">
      <dgm:prSet phldrT="[Texte]"/>
      <dgm:spPr/>
      <dgm:t>
        <a:bodyPr/>
        <a:lstStyle/>
        <a:p>
          <a:r>
            <a:rPr lang="fr-FR" dirty="0" smtClean="0"/>
            <a:t>Moelle </a:t>
          </a:r>
          <a:r>
            <a:rPr lang="fr-FR" b="1" dirty="0" smtClean="0"/>
            <a:t>âgée</a:t>
          </a:r>
          <a:r>
            <a:rPr lang="fr-FR" dirty="0" smtClean="0"/>
            <a:t> ; siège de </a:t>
          </a:r>
          <a:r>
            <a:rPr lang="fr-FR" b="1" dirty="0" smtClean="0"/>
            <a:t>fibrose</a:t>
          </a:r>
          <a:r>
            <a:rPr lang="fr-FR" dirty="0" smtClean="0"/>
            <a:t>    </a:t>
          </a:r>
          <a:r>
            <a:rPr lang="fr-FR" b="1" dirty="0" smtClean="0"/>
            <a:t>irréversible</a:t>
          </a:r>
          <a:endParaRPr lang="fr-FR" b="1" dirty="0"/>
        </a:p>
      </dgm:t>
    </dgm:pt>
    <dgm:pt modelId="{85F168FD-A391-4D96-A662-34716E1B5A93}" type="parTrans" cxnId="{4C4E427A-E58D-4AB0-A6AE-64B8AF7E2327}">
      <dgm:prSet/>
      <dgm:spPr/>
      <dgm:t>
        <a:bodyPr/>
        <a:lstStyle/>
        <a:p>
          <a:endParaRPr lang="fr-FR"/>
        </a:p>
      </dgm:t>
    </dgm:pt>
    <dgm:pt modelId="{8C8B1ECF-FBF7-42D9-8B45-46B56B8B5BBE}" type="sibTrans" cxnId="{4C4E427A-E58D-4AB0-A6AE-64B8AF7E2327}">
      <dgm:prSet/>
      <dgm:spPr/>
      <dgm:t>
        <a:bodyPr/>
        <a:lstStyle/>
        <a:p>
          <a:endParaRPr lang="fr-FR"/>
        </a:p>
      </dgm:t>
    </dgm:pt>
    <dgm:pt modelId="{E131121E-D892-4C7F-AA9B-67ADB9E246CA}">
      <dgm:prSet phldrT="[Texte]" custT="1"/>
      <dgm:spPr/>
      <dgm:t>
        <a:bodyPr/>
        <a:lstStyle/>
        <a:p>
          <a:pPr algn="justLow">
            <a:lnSpc>
              <a:spcPct val="100000"/>
            </a:lnSpc>
          </a:pPr>
          <a:r>
            <a:rPr lang="fr-FR" sz="2400" dirty="0" smtClean="0">
              <a:latin typeface="Arial" pitchFamily="34" charset="0"/>
              <a:cs typeface="Arial" pitchFamily="34" charset="0"/>
            </a:rPr>
            <a:t>Moelle </a:t>
          </a:r>
          <a:r>
            <a:rPr lang="fr-FR" sz="2400" b="1" dirty="0" smtClean="0">
              <a:latin typeface="Arial" pitchFamily="34" charset="0"/>
              <a:cs typeface="Arial" pitchFamily="34" charset="0"/>
            </a:rPr>
            <a:t>jaune</a:t>
          </a:r>
          <a:r>
            <a:rPr lang="fr-FR" sz="2400" dirty="0" smtClean="0">
              <a:latin typeface="Arial" pitchFamily="34" charset="0"/>
              <a:cs typeface="Arial" pitchFamily="34" charset="0"/>
            </a:rPr>
            <a:t>: avec l'âge la </a:t>
          </a:r>
          <a:r>
            <a:rPr lang="fr-FR" sz="2400" b="0" dirty="0" smtClean="0">
              <a:latin typeface="Arial" pitchFamily="34" charset="0"/>
              <a:cs typeface="Arial" pitchFamily="34" charset="0"/>
            </a:rPr>
            <a:t>moelle</a:t>
          </a:r>
          <a:r>
            <a:rPr lang="fr-FR" sz="2400" dirty="0" smtClean="0">
              <a:latin typeface="Arial" pitchFamily="34" charset="0"/>
              <a:cs typeface="Arial" pitchFamily="34" charset="0"/>
            </a:rPr>
            <a:t> s’infiltre de cellules </a:t>
          </a:r>
          <a:r>
            <a:rPr lang="fr-FR" sz="2400" b="1" dirty="0" smtClean="0">
              <a:latin typeface="Arial" pitchFamily="34" charset="0"/>
              <a:cs typeface="Arial" pitchFamily="34" charset="0"/>
            </a:rPr>
            <a:t>adipeuses</a:t>
          </a:r>
          <a:r>
            <a:rPr lang="fr-FR" sz="2400" dirty="0" smtClean="0">
              <a:latin typeface="Arial" pitchFamily="34" charset="0"/>
              <a:cs typeface="Arial" pitchFamily="34" charset="0"/>
            </a:rPr>
            <a:t>: donc inactive ou quiescente mais peut devenir active a la demande (régénération)           réversible.</a:t>
          </a:r>
          <a:endParaRPr lang="fr-FR" sz="2400" dirty="0">
            <a:latin typeface="Arial" pitchFamily="34" charset="0"/>
            <a:cs typeface="Arial" pitchFamily="34" charset="0"/>
          </a:endParaRPr>
        </a:p>
      </dgm:t>
    </dgm:pt>
    <dgm:pt modelId="{54BE4C8C-20C6-4717-81E0-46A9537D51DD}" type="parTrans" cxnId="{EEEFB766-A6C9-4188-B483-F8667A0E67D5}">
      <dgm:prSet/>
      <dgm:spPr/>
      <dgm:t>
        <a:bodyPr/>
        <a:lstStyle/>
        <a:p>
          <a:endParaRPr lang="fr-FR"/>
        </a:p>
      </dgm:t>
    </dgm:pt>
    <dgm:pt modelId="{684D2C8C-2CA6-4116-9D0F-2854A61DB379}" type="sibTrans" cxnId="{EEEFB766-A6C9-4188-B483-F8667A0E67D5}">
      <dgm:prSet/>
      <dgm:spPr/>
      <dgm:t>
        <a:bodyPr/>
        <a:lstStyle/>
        <a:p>
          <a:endParaRPr lang="fr-FR"/>
        </a:p>
      </dgm:t>
    </dgm:pt>
    <dgm:pt modelId="{6EC3A547-4809-4929-9ED5-2BC8DB053817}" type="pres">
      <dgm:prSet presAssocID="{914A8AB5-2A84-440B-856D-4DFBE73768A0}" presName="Name0" presStyleCnt="0">
        <dgm:presLayoutVars>
          <dgm:dir/>
          <dgm:animLvl val="lvl"/>
          <dgm:resizeHandles val="exact"/>
        </dgm:presLayoutVars>
      </dgm:prSet>
      <dgm:spPr/>
      <dgm:t>
        <a:bodyPr/>
        <a:lstStyle/>
        <a:p>
          <a:endParaRPr lang="fr-FR"/>
        </a:p>
      </dgm:t>
    </dgm:pt>
    <dgm:pt modelId="{AD357A5D-0EA9-4280-90B5-B4BB877E98C6}" type="pres">
      <dgm:prSet presAssocID="{E65D5169-635F-4FDB-966F-6B9259128577}" presName="linNode" presStyleCnt="0"/>
      <dgm:spPr/>
    </dgm:pt>
    <dgm:pt modelId="{84132623-763B-4FC7-8E90-C1333CA50AEF}" type="pres">
      <dgm:prSet presAssocID="{E65D5169-635F-4FDB-966F-6B9259128577}" presName="parentText" presStyleLbl="node1" presStyleIdx="0" presStyleCnt="3" custScaleY="73477">
        <dgm:presLayoutVars>
          <dgm:chMax val="1"/>
          <dgm:bulletEnabled val="1"/>
        </dgm:presLayoutVars>
      </dgm:prSet>
      <dgm:spPr/>
      <dgm:t>
        <a:bodyPr/>
        <a:lstStyle/>
        <a:p>
          <a:endParaRPr lang="fr-FR"/>
        </a:p>
      </dgm:t>
    </dgm:pt>
    <dgm:pt modelId="{3A7C39B2-036D-4719-9D8E-D45B7DD331A7}" type="pres">
      <dgm:prSet presAssocID="{E65D5169-635F-4FDB-966F-6B9259128577}" presName="descendantText" presStyleLbl="alignAccFollowNode1" presStyleIdx="0" presStyleCnt="3" custScaleY="80161">
        <dgm:presLayoutVars>
          <dgm:bulletEnabled val="1"/>
        </dgm:presLayoutVars>
      </dgm:prSet>
      <dgm:spPr/>
      <dgm:t>
        <a:bodyPr/>
        <a:lstStyle/>
        <a:p>
          <a:endParaRPr lang="fr-FR"/>
        </a:p>
      </dgm:t>
    </dgm:pt>
    <dgm:pt modelId="{171968CE-74BE-4237-815E-C122F6971457}" type="pres">
      <dgm:prSet presAssocID="{825B31B0-9C93-49D3-BD22-C7F792890231}" presName="sp" presStyleCnt="0"/>
      <dgm:spPr/>
    </dgm:pt>
    <dgm:pt modelId="{DBB5C9CC-79CE-46DD-8D7B-F5ED23FE9C30}" type="pres">
      <dgm:prSet presAssocID="{A4ACA756-4164-4825-9B7F-B5EC839D87E5}" presName="linNode" presStyleCnt="0"/>
      <dgm:spPr/>
    </dgm:pt>
    <dgm:pt modelId="{4BD6FB20-F04C-46E0-84CA-25867A3E67CE}" type="pres">
      <dgm:prSet presAssocID="{A4ACA756-4164-4825-9B7F-B5EC839D87E5}" presName="parentText" presStyleLbl="node1" presStyleIdx="1" presStyleCnt="3" custScaleY="40166">
        <dgm:presLayoutVars>
          <dgm:chMax val="1"/>
          <dgm:bulletEnabled val="1"/>
        </dgm:presLayoutVars>
      </dgm:prSet>
      <dgm:spPr/>
      <dgm:t>
        <a:bodyPr/>
        <a:lstStyle/>
        <a:p>
          <a:endParaRPr lang="fr-FR"/>
        </a:p>
      </dgm:t>
    </dgm:pt>
    <dgm:pt modelId="{949184D2-7884-41F2-BFFB-179A3DC50043}" type="pres">
      <dgm:prSet presAssocID="{A4ACA756-4164-4825-9B7F-B5EC839D87E5}" presName="descendantText" presStyleLbl="alignAccFollowNode1" presStyleIdx="1" presStyleCnt="3" custScaleY="208886">
        <dgm:presLayoutVars>
          <dgm:bulletEnabled val="1"/>
        </dgm:presLayoutVars>
      </dgm:prSet>
      <dgm:spPr/>
      <dgm:t>
        <a:bodyPr/>
        <a:lstStyle/>
        <a:p>
          <a:endParaRPr lang="fr-FR"/>
        </a:p>
      </dgm:t>
    </dgm:pt>
    <dgm:pt modelId="{556D1278-502D-4F7C-A472-DAEDEDE0F8D9}" type="pres">
      <dgm:prSet presAssocID="{0681E3EF-3D3A-4E8B-ACC1-C9C2ADD0BA76}" presName="sp" presStyleCnt="0"/>
      <dgm:spPr/>
    </dgm:pt>
    <dgm:pt modelId="{F4FD0485-71AE-4C51-BCC1-106F25769394}" type="pres">
      <dgm:prSet presAssocID="{4BDDF2D1-6191-4562-BB68-0D0F18D13081}" presName="linNode" presStyleCnt="0"/>
      <dgm:spPr/>
    </dgm:pt>
    <dgm:pt modelId="{6CE6380A-F6FD-4102-A40E-5A22A0474B45}" type="pres">
      <dgm:prSet presAssocID="{4BDDF2D1-6191-4562-BB68-0D0F18D13081}" presName="parentText" presStyleLbl="node1" presStyleIdx="2" presStyleCnt="3" custScaleY="39874" custLinFactNeighborY="22355">
        <dgm:presLayoutVars>
          <dgm:chMax val="1"/>
          <dgm:bulletEnabled val="1"/>
        </dgm:presLayoutVars>
      </dgm:prSet>
      <dgm:spPr/>
      <dgm:t>
        <a:bodyPr/>
        <a:lstStyle/>
        <a:p>
          <a:endParaRPr lang="fr-FR"/>
        </a:p>
      </dgm:t>
    </dgm:pt>
    <dgm:pt modelId="{28A966BB-143A-4DC7-A0FE-B2A5E819DF45}" type="pres">
      <dgm:prSet presAssocID="{4BDDF2D1-6191-4562-BB68-0D0F18D13081}" presName="descendantText" presStyleLbl="alignAccFollowNode1" presStyleIdx="2" presStyleCnt="3" custScaleY="51739">
        <dgm:presLayoutVars>
          <dgm:bulletEnabled val="1"/>
        </dgm:presLayoutVars>
      </dgm:prSet>
      <dgm:spPr/>
      <dgm:t>
        <a:bodyPr/>
        <a:lstStyle/>
        <a:p>
          <a:endParaRPr lang="fr-FR"/>
        </a:p>
      </dgm:t>
    </dgm:pt>
  </dgm:ptLst>
  <dgm:cxnLst>
    <dgm:cxn modelId="{C46FA658-9086-47F3-9FE8-FBD399DBF164}" type="presOf" srcId="{914A8AB5-2A84-440B-856D-4DFBE73768A0}" destId="{6EC3A547-4809-4929-9ED5-2BC8DB053817}" srcOrd="0" destOrd="0" presId="urn:microsoft.com/office/officeart/2005/8/layout/vList5"/>
    <dgm:cxn modelId="{899FA12E-AF7F-4748-A016-AD73802D49E7}" srcId="{914A8AB5-2A84-440B-856D-4DFBE73768A0}" destId="{4BDDF2D1-6191-4562-BB68-0D0F18D13081}" srcOrd="2" destOrd="0" parTransId="{F9D81ECB-C32E-492C-8B77-E5F8B4539D0C}" sibTransId="{E7148547-20B5-456A-857B-B8DDAA321D61}"/>
    <dgm:cxn modelId="{C82DBDD0-A76B-448F-AEAB-00334CFD05E9}" type="presOf" srcId="{4BDDF2D1-6191-4562-BB68-0D0F18D13081}" destId="{6CE6380A-F6FD-4102-A40E-5A22A0474B45}" srcOrd="0" destOrd="0" presId="urn:microsoft.com/office/officeart/2005/8/layout/vList5"/>
    <dgm:cxn modelId="{5406F070-3F50-451C-9A7B-A0F737C4A0D4}" type="presOf" srcId="{6F652882-08CC-435D-8EF5-788FF180F036}" destId="{949184D2-7884-41F2-BFFB-179A3DC50043}" srcOrd="0" destOrd="0" presId="urn:microsoft.com/office/officeart/2005/8/layout/vList5"/>
    <dgm:cxn modelId="{A013D434-32FB-4949-B42B-87859EE0545A}" type="presOf" srcId="{E131121E-D892-4C7F-AA9B-67ADB9E246CA}" destId="{949184D2-7884-41F2-BFFB-179A3DC50043}" srcOrd="0" destOrd="1" presId="urn:microsoft.com/office/officeart/2005/8/layout/vList5"/>
    <dgm:cxn modelId="{3DAD0928-4720-4FE3-A5BD-685F4376C0FF}" type="presOf" srcId="{A4ACA756-4164-4825-9B7F-B5EC839D87E5}" destId="{4BD6FB20-F04C-46E0-84CA-25867A3E67CE}" srcOrd="0" destOrd="0" presId="urn:microsoft.com/office/officeart/2005/8/layout/vList5"/>
    <dgm:cxn modelId="{EEEFB766-A6C9-4188-B483-F8667A0E67D5}" srcId="{A4ACA756-4164-4825-9B7F-B5EC839D87E5}" destId="{E131121E-D892-4C7F-AA9B-67ADB9E246CA}" srcOrd="1" destOrd="0" parTransId="{54BE4C8C-20C6-4717-81E0-46A9537D51DD}" sibTransId="{684D2C8C-2CA6-4116-9D0F-2854A61DB379}"/>
    <dgm:cxn modelId="{D18613A5-DFA1-4A1C-A7AC-978310A56B63}" type="presOf" srcId="{E65D5169-635F-4FDB-966F-6B9259128577}" destId="{84132623-763B-4FC7-8E90-C1333CA50AEF}" srcOrd="0" destOrd="0" presId="urn:microsoft.com/office/officeart/2005/8/layout/vList5"/>
    <dgm:cxn modelId="{F2BC2828-F1AF-45C7-8AD3-875A9161BBCD}" type="presOf" srcId="{057785F5-C88E-417F-94B4-7D1E3CCC2C18}" destId="{3A7C39B2-036D-4719-9D8E-D45B7DD331A7}" srcOrd="0" destOrd="0" presId="urn:microsoft.com/office/officeart/2005/8/layout/vList5"/>
    <dgm:cxn modelId="{4C4E427A-E58D-4AB0-A6AE-64B8AF7E2327}" srcId="{4BDDF2D1-6191-4562-BB68-0D0F18D13081}" destId="{F1A885CC-4E36-4B37-B601-159DE38DA125}" srcOrd="0" destOrd="0" parTransId="{85F168FD-A391-4D96-A662-34716E1B5A93}" sibTransId="{8C8B1ECF-FBF7-42D9-8B45-46B56B8B5BBE}"/>
    <dgm:cxn modelId="{0F2D67E6-C490-4AB2-997C-109F41860BF8}" srcId="{914A8AB5-2A84-440B-856D-4DFBE73768A0}" destId="{E65D5169-635F-4FDB-966F-6B9259128577}" srcOrd="0" destOrd="0" parTransId="{0F3F2C2B-D778-4F46-A57A-67D3507E7936}" sibTransId="{825B31B0-9C93-49D3-BD22-C7F792890231}"/>
    <dgm:cxn modelId="{B80C2EB8-74BB-4125-BCF0-CBD6131DCBDB}" srcId="{914A8AB5-2A84-440B-856D-4DFBE73768A0}" destId="{A4ACA756-4164-4825-9B7F-B5EC839D87E5}" srcOrd="1" destOrd="0" parTransId="{438E0EB2-CDF3-4373-9E2E-19F46F01CF12}" sibTransId="{0681E3EF-3D3A-4E8B-ACC1-C9C2ADD0BA76}"/>
    <dgm:cxn modelId="{D96437B0-3CD7-404F-92EC-49E0B85A1AE6}" srcId="{E65D5169-635F-4FDB-966F-6B9259128577}" destId="{057785F5-C88E-417F-94B4-7D1E3CCC2C18}" srcOrd="0" destOrd="0" parTransId="{358BA8B5-6E65-4931-9EDD-E132BABBCE39}" sibTransId="{8348F6B7-0F99-42E6-9D32-88E788A26D4D}"/>
    <dgm:cxn modelId="{5EE1A76D-E13B-405C-9286-0C414E791FFE}" srcId="{A4ACA756-4164-4825-9B7F-B5EC839D87E5}" destId="{6F652882-08CC-435D-8EF5-788FF180F036}" srcOrd="0" destOrd="0" parTransId="{46C26E28-FA53-4CEC-B7F8-AF512DC86256}" sibTransId="{619C9629-980C-4AA6-A88E-07D68D180154}"/>
    <dgm:cxn modelId="{0546C03D-FE44-4B25-9043-0CBE0C07ACD7}" type="presOf" srcId="{F1A885CC-4E36-4B37-B601-159DE38DA125}" destId="{28A966BB-143A-4DC7-A0FE-B2A5E819DF45}" srcOrd="0" destOrd="0" presId="urn:microsoft.com/office/officeart/2005/8/layout/vList5"/>
    <dgm:cxn modelId="{D30A1528-D6A5-4EF7-AC38-1D018DE79B3E}" type="presParOf" srcId="{6EC3A547-4809-4929-9ED5-2BC8DB053817}" destId="{AD357A5D-0EA9-4280-90B5-B4BB877E98C6}" srcOrd="0" destOrd="0" presId="urn:microsoft.com/office/officeart/2005/8/layout/vList5"/>
    <dgm:cxn modelId="{55E4C95D-EB4A-4CDA-B089-65E27AEBB351}" type="presParOf" srcId="{AD357A5D-0EA9-4280-90B5-B4BB877E98C6}" destId="{84132623-763B-4FC7-8E90-C1333CA50AEF}" srcOrd="0" destOrd="0" presId="urn:microsoft.com/office/officeart/2005/8/layout/vList5"/>
    <dgm:cxn modelId="{61CCF33E-3F6E-43AF-A563-B29173D097AD}" type="presParOf" srcId="{AD357A5D-0EA9-4280-90B5-B4BB877E98C6}" destId="{3A7C39B2-036D-4719-9D8E-D45B7DD331A7}" srcOrd="1" destOrd="0" presId="urn:microsoft.com/office/officeart/2005/8/layout/vList5"/>
    <dgm:cxn modelId="{5945EB28-B5BF-463B-84B2-C25C1BA3EEE3}" type="presParOf" srcId="{6EC3A547-4809-4929-9ED5-2BC8DB053817}" destId="{171968CE-74BE-4237-815E-C122F6971457}" srcOrd="1" destOrd="0" presId="urn:microsoft.com/office/officeart/2005/8/layout/vList5"/>
    <dgm:cxn modelId="{DBF3A799-51F7-402B-8C56-AB5271AADB3F}" type="presParOf" srcId="{6EC3A547-4809-4929-9ED5-2BC8DB053817}" destId="{DBB5C9CC-79CE-46DD-8D7B-F5ED23FE9C30}" srcOrd="2" destOrd="0" presId="urn:microsoft.com/office/officeart/2005/8/layout/vList5"/>
    <dgm:cxn modelId="{DF308A54-E711-4AA9-A5D9-958D583B347C}" type="presParOf" srcId="{DBB5C9CC-79CE-46DD-8D7B-F5ED23FE9C30}" destId="{4BD6FB20-F04C-46E0-84CA-25867A3E67CE}" srcOrd="0" destOrd="0" presId="urn:microsoft.com/office/officeart/2005/8/layout/vList5"/>
    <dgm:cxn modelId="{297C6D1F-73B2-47C4-A937-9035D0AD8F7B}" type="presParOf" srcId="{DBB5C9CC-79CE-46DD-8D7B-F5ED23FE9C30}" destId="{949184D2-7884-41F2-BFFB-179A3DC50043}" srcOrd="1" destOrd="0" presId="urn:microsoft.com/office/officeart/2005/8/layout/vList5"/>
    <dgm:cxn modelId="{DA9E24FC-03F8-427D-BB21-481AA8E10877}" type="presParOf" srcId="{6EC3A547-4809-4929-9ED5-2BC8DB053817}" destId="{556D1278-502D-4F7C-A472-DAEDEDE0F8D9}" srcOrd="3" destOrd="0" presId="urn:microsoft.com/office/officeart/2005/8/layout/vList5"/>
    <dgm:cxn modelId="{E19E5405-658B-4FC0-9784-3DA75BDE6C1A}" type="presParOf" srcId="{6EC3A547-4809-4929-9ED5-2BC8DB053817}" destId="{F4FD0485-71AE-4C51-BCC1-106F25769394}" srcOrd="4" destOrd="0" presId="urn:microsoft.com/office/officeart/2005/8/layout/vList5"/>
    <dgm:cxn modelId="{96A7A894-0E3F-4CB2-94E4-A3C505B34B03}" type="presParOf" srcId="{F4FD0485-71AE-4C51-BCC1-106F25769394}" destId="{6CE6380A-F6FD-4102-A40E-5A22A0474B45}" srcOrd="0" destOrd="0" presId="urn:microsoft.com/office/officeart/2005/8/layout/vList5"/>
    <dgm:cxn modelId="{4B588B71-6B9A-4908-A592-252290F82FD0}" type="presParOf" srcId="{F4FD0485-71AE-4C51-BCC1-106F25769394}" destId="{28A966BB-143A-4DC7-A0FE-B2A5E819DF4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C39B2-036D-4719-9D8E-D45B7DD331A7}">
      <dsp:nvSpPr>
        <dsp:cNvPr id="0" name=""/>
        <dsp:cNvSpPr/>
      </dsp:nvSpPr>
      <dsp:spPr>
        <a:xfrm rot="5400000">
          <a:off x="5300777" y="-2037361"/>
          <a:ext cx="1348550" cy="5623578"/>
        </a:xfrm>
        <a:prstGeom prst="round2Same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95250" rIns="190500" bIns="95250" numCol="1" spcCol="1270" anchor="ctr" anchorCtr="0">
          <a:noAutofit/>
        </a:bodyPr>
        <a:lstStyle/>
        <a:p>
          <a:pPr marL="228600" lvl="1" indent="-228600" algn="justLow" defTabSz="1066800">
            <a:lnSpc>
              <a:spcPct val="90000"/>
            </a:lnSpc>
            <a:spcBef>
              <a:spcPct val="0"/>
            </a:spcBef>
            <a:spcAft>
              <a:spcPct val="15000"/>
            </a:spcAft>
            <a:buChar char="••"/>
          </a:pPr>
          <a:r>
            <a:rPr lang="fr-FR" sz="2400" kern="1200" dirty="0" smtClean="0">
              <a:latin typeface="Arial" pitchFamily="34" charset="0"/>
              <a:cs typeface="Arial" pitchFamily="34" charset="0"/>
            </a:rPr>
            <a:t>Moelle </a:t>
          </a:r>
          <a:r>
            <a:rPr lang="fr-FR" sz="2400" b="1" kern="1200" dirty="0" smtClean="0">
              <a:latin typeface="Arial" pitchFamily="34" charset="0"/>
              <a:cs typeface="Arial" pitchFamily="34" charset="0"/>
            </a:rPr>
            <a:t>Rouge</a:t>
          </a:r>
          <a:r>
            <a:rPr lang="fr-FR" sz="2400" kern="1200" dirty="0" smtClean="0">
              <a:latin typeface="Arial" pitchFamily="34" charset="0"/>
              <a:cs typeface="Arial" pitchFamily="34" charset="0"/>
            </a:rPr>
            <a:t>: située à l’intérieur de toutes les cavités osseuses.</a:t>
          </a:r>
          <a:endParaRPr lang="fr-FR" sz="2400" kern="1200" dirty="0">
            <a:latin typeface="Arial" pitchFamily="34" charset="0"/>
            <a:cs typeface="Arial" pitchFamily="34" charset="0"/>
          </a:endParaRPr>
        </a:p>
      </dsp:txBody>
      <dsp:txXfrm rot="-5400000">
        <a:off x="3163264" y="165983"/>
        <a:ext cx="5557747" cy="1216888"/>
      </dsp:txXfrm>
    </dsp:sp>
    <dsp:sp modelId="{84132623-763B-4FC7-8E90-C1333CA50AEF}">
      <dsp:nvSpPr>
        <dsp:cNvPr id="0" name=""/>
        <dsp:cNvSpPr/>
      </dsp:nvSpPr>
      <dsp:spPr>
        <a:xfrm>
          <a:off x="0" y="1861"/>
          <a:ext cx="3163263" cy="154513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kern="1200" dirty="0" smtClean="0">
              <a:latin typeface="Arial" pitchFamily="34" charset="0"/>
              <a:cs typeface="Arial" pitchFamily="34" charset="0"/>
            </a:rPr>
            <a:t>le </a:t>
          </a:r>
          <a:r>
            <a:rPr lang="fr-FR" sz="2400" b="1" kern="1200" dirty="0" smtClean="0">
              <a:latin typeface="Arial" pitchFamily="34" charset="0"/>
              <a:cs typeface="Arial" pitchFamily="34" charset="0"/>
            </a:rPr>
            <a:t>fœtus</a:t>
          </a:r>
          <a:r>
            <a:rPr lang="fr-FR" sz="2400" kern="1200" dirty="0" smtClean="0">
              <a:latin typeface="Arial" pitchFamily="34" charset="0"/>
              <a:cs typeface="Arial" pitchFamily="34" charset="0"/>
            </a:rPr>
            <a:t> jusqu'à la </a:t>
          </a:r>
          <a:r>
            <a:rPr lang="fr-FR" sz="2400" b="1" kern="1200" dirty="0" smtClean="0">
              <a:latin typeface="Arial" pitchFamily="34" charset="0"/>
              <a:cs typeface="Arial" pitchFamily="34" charset="0"/>
            </a:rPr>
            <a:t>naissance</a:t>
          </a:r>
          <a:r>
            <a:rPr lang="fr-FR" sz="2400" kern="1200" dirty="0" smtClean="0">
              <a:latin typeface="Arial" pitchFamily="34" charset="0"/>
              <a:cs typeface="Arial" pitchFamily="34" charset="0"/>
            </a:rPr>
            <a:t> et chez le </a:t>
          </a:r>
          <a:r>
            <a:rPr lang="fr-FR" sz="2400" b="1" kern="1200" dirty="0" smtClean="0">
              <a:latin typeface="Arial" pitchFamily="34" charset="0"/>
              <a:cs typeface="Arial" pitchFamily="34" charset="0"/>
            </a:rPr>
            <a:t>jeune</a:t>
          </a:r>
          <a:r>
            <a:rPr lang="fr-FR" sz="2400" kern="1200" dirty="0" smtClean="0">
              <a:latin typeface="Arial" pitchFamily="34" charset="0"/>
              <a:cs typeface="Arial" pitchFamily="34" charset="0"/>
            </a:rPr>
            <a:t> </a:t>
          </a:r>
          <a:r>
            <a:rPr lang="fr-FR" sz="2400" b="1" kern="1200" dirty="0" smtClean="0">
              <a:latin typeface="Arial" pitchFamily="34" charset="0"/>
              <a:cs typeface="Arial" pitchFamily="34" charset="0"/>
            </a:rPr>
            <a:t>enfant</a:t>
          </a:r>
          <a:endParaRPr lang="fr-FR" sz="2400" b="1" kern="1200" dirty="0">
            <a:latin typeface="Arial" pitchFamily="34" charset="0"/>
            <a:cs typeface="Arial" pitchFamily="34" charset="0"/>
          </a:endParaRPr>
        </a:p>
      </dsp:txBody>
      <dsp:txXfrm>
        <a:off x="75427" y="77288"/>
        <a:ext cx="3012409" cy="1394277"/>
      </dsp:txXfrm>
    </dsp:sp>
    <dsp:sp modelId="{949184D2-7884-41F2-BFFB-179A3DC50043}">
      <dsp:nvSpPr>
        <dsp:cNvPr id="0" name=""/>
        <dsp:cNvSpPr/>
      </dsp:nvSpPr>
      <dsp:spPr>
        <a:xfrm rot="5400000">
          <a:off x="4212170" y="600141"/>
          <a:ext cx="3514094" cy="5618087"/>
        </a:xfrm>
        <a:prstGeom prst="round2Same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95250" rIns="190500" bIns="95250" numCol="1" spcCol="1270" anchor="ctr" anchorCtr="0">
          <a:noAutofit/>
        </a:bodyPr>
        <a:lstStyle/>
        <a:p>
          <a:pPr marL="228600" lvl="1" indent="-228600" algn="justLow" defTabSz="1066800">
            <a:lnSpc>
              <a:spcPct val="100000"/>
            </a:lnSpc>
            <a:spcBef>
              <a:spcPct val="0"/>
            </a:spcBef>
            <a:spcAft>
              <a:spcPct val="15000"/>
            </a:spcAft>
            <a:buChar char="••"/>
          </a:pPr>
          <a:r>
            <a:rPr lang="fr-FR" sz="2400" kern="1200" dirty="0" smtClean="0">
              <a:latin typeface="Arial" pitchFamily="34" charset="0"/>
              <a:cs typeface="Arial" pitchFamily="34" charset="0"/>
            </a:rPr>
            <a:t>Moelle </a:t>
          </a:r>
          <a:r>
            <a:rPr lang="fr-FR" sz="2400" b="1" kern="1200" dirty="0" smtClean="0">
              <a:latin typeface="Arial" pitchFamily="34" charset="0"/>
              <a:cs typeface="Arial" pitchFamily="34" charset="0"/>
            </a:rPr>
            <a:t>Rouge</a:t>
          </a:r>
          <a:r>
            <a:rPr lang="fr-FR" sz="2400" kern="1200" dirty="0" smtClean="0">
              <a:latin typeface="Arial" pitchFamily="34" charset="0"/>
              <a:cs typeface="Arial" pitchFamily="34" charset="0"/>
            </a:rPr>
            <a:t>:  située au niveau du tissu osseux spongieux du crane ; des vertèbres ; sternum, …….</a:t>
          </a:r>
          <a:endParaRPr lang="fr-FR" sz="2400" kern="1200" dirty="0">
            <a:latin typeface="Arial" pitchFamily="34" charset="0"/>
            <a:cs typeface="Arial" pitchFamily="34" charset="0"/>
          </a:endParaRPr>
        </a:p>
        <a:p>
          <a:pPr marL="228600" lvl="1" indent="-228600" algn="justLow" defTabSz="1066800">
            <a:lnSpc>
              <a:spcPct val="100000"/>
            </a:lnSpc>
            <a:spcBef>
              <a:spcPct val="0"/>
            </a:spcBef>
            <a:spcAft>
              <a:spcPct val="15000"/>
            </a:spcAft>
            <a:buChar char="••"/>
          </a:pPr>
          <a:r>
            <a:rPr lang="fr-FR" sz="2400" kern="1200" dirty="0" smtClean="0">
              <a:latin typeface="Arial" pitchFamily="34" charset="0"/>
              <a:cs typeface="Arial" pitchFamily="34" charset="0"/>
            </a:rPr>
            <a:t>Moelle </a:t>
          </a:r>
          <a:r>
            <a:rPr lang="fr-FR" sz="2400" b="1" kern="1200" dirty="0" smtClean="0">
              <a:latin typeface="Arial" pitchFamily="34" charset="0"/>
              <a:cs typeface="Arial" pitchFamily="34" charset="0"/>
            </a:rPr>
            <a:t>jaune</a:t>
          </a:r>
          <a:r>
            <a:rPr lang="fr-FR" sz="2400" kern="1200" dirty="0" smtClean="0">
              <a:latin typeface="Arial" pitchFamily="34" charset="0"/>
              <a:cs typeface="Arial" pitchFamily="34" charset="0"/>
            </a:rPr>
            <a:t>: avec l'âge la </a:t>
          </a:r>
          <a:r>
            <a:rPr lang="fr-FR" sz="2400" b="0" kern="1200" dirty="0" smtClean="0">
              <a:latin typeface="Arial" pitchFamily="34" charset="0"/>
              <a:cs typeface="Arial" pitchFamily="34" charset="0"/>
            </a:rPr>
            <a:t>moelle</a:t>
          </a:r>
          <a:r>
            <a:rPr lang="fr-FR" sz="2400" kern="1200" dirty="0" smtClean="0">
              <a:latin typeface="Arial" pitchFamily="34" charset="0"/>
              <a:cs typeface="Arial" pitchFamily="34" charset="0"/>
            </a:rPr>
            <a:t> s’infiltre de cellules </a:t>
          </a:r>
          <a:r>
            <a:rPr lang="fr-FR" sz="2400" b="1" kern="1200" dirty="0" smtClean="0">
              <a:latin typeface="Arial" pitchFamily="34" charset="0"/>
              <a:cs typeface="Arial" pitchFamily="34" charset="0"/>
            </a:rPr>
            <a:t>adipeuses</a:t>
          </a:r>
          <a:r>
            <a:rPr lang="fr-FR" sz="2400" kern="1200" dirty="0" smtClean="0">
              <a:latin typeface="Arial" pitchFamily="34" charset="0"/>
              <a:cs typeface="Arial" pitchFamily="34" charset="0"/>
            </a:rPr>
            <a:t>: donc inactive ou quiescente mais peut devenir active a la demande (régénération)           réversible.</a:t>
          </a:r>
          <a:endParaRPr lang="fr-FR" sz="2400" kern="1200" dirty="0">
            <a:latin typeface="Arial" pitchFamily="34" charset="0"/>
            <a:cs typeface="Arial" pitchFamily="34" charset="0"/>
          </a:endParaRPr>
        </a:p>
      </dsp:txBody>
      <dsp:txXfrm rot="-5400000">
        <a:off x="3160174" y="1823681"/>
        <a:ext cx="5446543" cy="3171006"/>
      </dsp:txXfrm>
    </dsp:sp>
    <dsp:sp modelId="{4BD6FB20-F04C-46E0-84CA-25867A3E67CE}">
      <dsp:nvSpPr>
        <dsp:cNvPr id="0" name=""/>
        <dsp:cNvSpPr/>
      </dsp:nvSpPr>
      <dsp:spPr>
        <a:xfrm>
          <a:off x="0" y="2986863"/>
          <a:ext cx="3160173" cy="84464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400" kern="1200" dirty="0" smtClean="0">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fr-FR" sz="2400" kern="1200" dirty="0" smtClean="0">
              <a:latin typeface="Arial" pitchFamily="34" charset="0"/>
              <a:cs typeface="Arial" pitchFamily="34" charset="0"/>
            </a:rPr>
            <a:t>chez l’adulte</a:t>
          </a:r>
        </a:p>
        <a:p>
          <a:pPr lvl="0" algn="ctr" defTabSz="2844800">
            <a:lnSpc>
              <a:spcPct val="90000"/>
            </a:lnSpc>
            <a:spcBef>
              <a:spcPct val="0"/>
            </a:spcBef>
            <a:spcAft>
              <a:spcPct val="35000"/>
            </a:spcAft>
          </a:pPr>
          <a:endParaRPr lang="fr-FR" sz="2400" b="1" kern="1200" dirty="0">
            <a:latin typeface="Arial" pitchFamily="34" charset="0"/>
            <a:cs typeface="Arial" pitchFamily="34" charset="0"/>
          </a:endParaRPr>
        </a:p>
      </dsp:txBody>
      <dsp:txXfrm>
        <a:off x="41232" y="3028095"/>
        <a:ext cx="3077709" cy="762178"/>
      </dsp:txXfrm>
    </dsp:sp>
    <dsp:sp modelId="{28A966BB-143A-4DC7-A0FE-B2A5E819DF45}">
      <dsp:nvSpPr>
        <dsp:cNvPr id="0" name=""/>
        <dsp:cNvSpPr/>
      </dsp:nvSpPr>
      <dsp:spPr>
        <a:xfrm rot="5400000">
          <a:off x="5539849" y="2894789"/>
          <a:ext cx="870406" cy="5623578"/>
        </a:xfrm>
        <a:prstGeom prst="round2Same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t>Moelle </a:t>
          </a:r>
          <a:r>
            <a:rPr lang="fr-FR" sz="2400" b="1" kern="1200" dirty="0" smtClean="0"/>
            <a:t>âgée</a:t>
          </a:r>
          <a:r>
            <a:rPr lang="fr-FR" sz="2400" kern="1200" dirty="0" smtClean="0"/>
            <a:t> ; siège de </a:t>
          </a:r>
          <a:r>
            <a:rPr lang="fr-FR" sz="2400" b="1" kern="1200" dirty="0" smtClean="0"/>
            <a:t>fibrose</a:t>
          </a:r>
          <a:r>
            <a:rPr lang="fr-FR" sz="2400" kern="1200" dirty="0" smtClean="0"/>
            <a:t>    </a:t>
          </a:r>
          <a:r>
            <a:rPr lang="fr-FR" sz="2400" b="1" kern="1200" dirty="0" smtClean="0"/>
            <a:t>irréversible</a:t>
          </a:r>
          <a:endParaRPr lang="fr-FR" sz="2400" b="1" kern="1200" dirty="0"/>
        </a:p>
      </dsp:txBody>
      <dsp:txXfrm rot="-5400000">
        <a:off x="3163263" y="5313865"/>
        <a:ext cx="5581088" cy="785426"/>
      </dsp:txXfrm>
    </dsp:sp>
    <dsp:sp modelId="{6CE6380A-F6FD-4102-A40E-5A22A0474B45}">
      <dsp:nvSpPr>
        <dsp:cNvPr id="0" name=""/>
        <dsp:cNvSpPr/>
      </dsp:nvSpPr>
      <dsp:spPr>
        <a:xfrm>
          <a:off x="0" y="5305142"/>
          <a:ext cx="3163263" cy="83850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kern="1200" dirty="0" smtClean="0">
              <a:latin typeface="Arial" pitchFamily="34" charset="0"/>
              <a:cs typeface="Arial" pitchFamily="34" charset="0"/>
            </a:rPr>
            <a:t>Moelle </a:t>
          </a:r>
          <a:r>
            <a:rPr lang="fr-FR" sz="2400" b="1" kern="1200" dirty="0" smtClean="0">
              <a:latin typeface="Arial" pitchFamily="34" charset="0"/>
              <a:cs typeface="Arial" pitchFamily="34" charset="0"/>
            </a:rPr>
            <a:t>grise</a:t>
          </a:r>
          <a:endParaRPr lang="fr-FR" sz="2400" b="1" kern="1200" dirty="0">
            <a:latin typeface="Arial" pitchFamily="34" charset="0"/>
            <a:cs typeface="Arial" pitchFamily="34" charset="0"/>
          </a:endParaRPr>
        </a:p>
      </dsp:txBody>
      <dsp:txXfrm>
        <a:off x="40932" y="5346074"/>
        <a:ext cx="3081399" cy="7566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86CACD0-4B8C-4B40-B867-920F34B4F18B}" type="datetimeFigureOut">
              <a:rPr lang="fr-FR" smtClean="0"/>
              <a:pPr/>
              <a:t>24/04/2020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080C48-8D14-42C7-8920-EF14B1275C1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6CACD0-4B8C-4B40-B867-920F34B4F18B}" type="datetimeFigureOut">
              <a:rPr lang="fr-FR" smtClean="0"/>
              <a:pPr/>
              <a:t>24/04/2020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080C48-8D14-42C7-8920-EF14B1275C1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6CACD0-4B8C-4B40-B867-920F34B4F18B}" type="datetimeFigureOut">
              <a:rPr lang="fr-FR" smtClean="0"/>
              <a:pPr/>
              <a:t>24/04/2020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080C48-8D14-42C7-8920-EF14B1275C1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6CACD0-4B8C-4B40-B867-920F34B4F18B}" type="datetimeFigureOut">
              <a:rPr lang="fr-FR" smtClean="0"/>
              <a:pPr/>
              <a:t>24/04/2020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080C48-8D14-42C7-8920-EF14B1275C1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86CACD0-4B8C-4B40-B867-920F34B4F18B}" type="datetimeFigureOut">
              <a:rPr lang="fr-FR" smtClean="0"/>
              <a:pPr/>
              <a:t>24/04/2020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0080C48-8D14-42C7-8920-EF14B1275C1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86CACD0-4B8C-4B40-B867-920F34B4F18B}" type="datetimeFigureOut">
              <a:rPr lang="fr-FR" smtClean="0"/>
              <a:pPr/>
              <a:t>24/04/2020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080C48-8D14-42C7-8920-EF14B1275C1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86CACD0-4B8C-4B40-B867-920F34B4F18B}" type="datetimeFigureOut">
              <a:rPr lang="fr-FR" smtClean="0"/>
              <a:pPr/>
              <a:t>24/04/2020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0080C48-8D14-42C7-8920-EF14B1275C1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86CACD0-4B8C-4B40-B867-920F34B4F18B}" type="datetimeFigureOut">
              <a:rPr lang="fr-FR" smtClean="0"/>
              <a:pPr/>
              <a:t>24/04/2020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0080C48-8D14-42C7-8920-EF14B1275C1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6CACD0-4B8C-4B40-B867-920F34B4F18B}" type="datetimeFigureOut">
              <a:rPr lang="fr-FR" smtClean="0"/>
              <a:pPr/>
              <a:t>24/04/2020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0080C48-8D14-42C7-8920-EF14B1275C1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86CACD0-4B8C-4B40-B867-920F34B4F18B}" type="datetimeFigureOut">
              <a:rPr lang="fr-FR" smtClean="0"/>
              <a:pPr/>
              <a:t>24/04/2020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080C48-8D14-42C7-8920-EF14B1275C1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86CACD0-4B8C-4B40-B867-920F34B4F18B}" type="datetimeFigureOut">
              <a:rPr lang="fr-FR" smtClean="0"/>
              <a:pPr/>
              <a:t>24/04/2020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0080C48-8D14-42C7-8920-EF14B1275C1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CACD0-4B8C-4B40-B867-920F34B4F18B}" type="datetimeFigureOut">
              <a:rPr lang="fr-FR" smtClean="0"/>
              <a:pPr/>
              <a:t>24/04/2020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80C48-8D14-42C7-8920-EF14B1275C1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nvSpPr>
        <p:spPr>
          <a:xfrm>
            <a:off x="285720" y="2887669"/>
            <a:ext cx="8429684" cy="1470025"/>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6000" b="1" i="1" dirty="0" smtClean="0">
                <a:solidFill>
                  <a:srgbClr val="C00000"/>
                </a:solidFill>
                <a:latin typeface="Arial" pitchFamily="34" charset="0"/>
                <a:cs typeface="Arial" pitchFamily="34" charset="0"/>
              </a:rPr>
              <a:t>Anatomie des tissus lymphoïdes  </a:t>
            </a:r>
            <a:endParaRPr lang="fr-FR" sz="6000" b="1" i="1" dirty="0">
              <a:solidFill>
                <a:srgbClr val="C00000"/>
              </a:solidFill>
              <a:latin typeface="Arial" pitchFamily="34" charset="0"/>
              <a:cs typeface="Arial" pitchFamily="34" charset="0"/>
            </a:endParaRPr>
          </a:p>
        </p:txBody>
      </p:sp>
      <p:sp>
        <p:nvSpPr>
          <p:cNvPr id="5" name="Sous-titre 2"/>
          <p:cNvSpPr txBox="1">
            <a:spLocks/>
          </p:cNvSpPr>
          <p:nvPr/>
        </p:nvSpPr>
        <p:spPr>
          <a:xfrm>
            <a:off x="1256098" y="4786322"/>
            <a:ext cx="6400800" cy="1196752"/>
          </a:xfrm>
          <a:prstGeom prst="rect">
            <a:avLst/>
          </a:prstGeom>
        </p:spPr>
        <p:txBody>
          <a:bodyPr vert="horz" lIns="91440" tIns="45720" rIns="91440" bIns="45720" rtlCol="0">
            <a:normAutofit fontScale="925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Cour Master </a:t>
            </a:r>
            <a:r>
              <a:rPr lang="fr-FR" sz="3200" dirty="0" smtClean="0">
                <a:effectLst>
                  <a:outerShdw blurRad="38100" dist="38100" dir="2700000" algn="tl">
                    <a:srgbClr val="000000">
                      <a:alpha val="43137"/>
                    </a:srgbClr>
                  </a:outerShdw>
                </a:effectLst>
                <a:latin typeface="Times New Roman" pitchFamily="18" charset="0"/>
                <a:cs typeface="Times New Roman" pitchFamily="18" charset="0"/>
              </a:rPr>
              <a:t>I</a:t>
            </a:r>
            <a:r>
              <a:rPr kumimoji="0" lang="fr-FR"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Immunologie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200" dirty="0" smtClean="0">
                <a:effectLst>
                  <a:outerShdw blurRad="38100" dist="38100" dir="2700000" algn="tl">
                    <a:srgbClr val="000000">
                      <a:alpha val="43137"/>
                    </a:srgbClr>
                  </a:outerShdw>
                </a:effectLst>
                <a:latin typeface="Times New Roman" pitchFamily="18" charset="0"/>
                <a:cs typeface="Times New Roman" pitchFamily="18" charset="0"/>
              </a:rPr>
              <a:t>Dr. </a:t>
            </a:r>
            <a:r>
              <a:rPr lang="fr-FR" sz="3200" dirty="0" err="1" smtClean="0">
                <a:effectLst>
                  <a:outerShdw blurRad="38100" dist="38100" dir="2700000" algn="tl">
                    <a:srgbClr val="000000">
                      <a:alpha val="43137"/>
                    </a:srgbClr>
                  </a:outerShdw>
                </a:effectLst>
                <a:latin typeface="Times New Roman" pitchFamily="18" charset="0"/>
                <a:cs typeface="Times New Roman" pitchFamily="18" charset="0"/>
              </a:rPr>
              <a:t>Wafa</a:t>
            </a:r>
            <a:r>
              <a:rPr lang="fr-FR"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3200" dirty="0" smtClean="0">
                <a:effectLst>
                  <a:outerShdw blurRad="38100" dist="38100" dir="2700000" algn="tl">
                    <a:srgbClr val="000000">
                      <a:alpha val="43137"/>
                    </a:srgbClr>
                  </a:outerShdw>
                </a:effectLst>
                <a:latin typeface="Times New Roman" pitchFamily="18" charset="0"/>
                <a:cs typeface="Times New Roman" pitchFamily="18" charset="0"/>
              </a:rPr>
              <a:t>NOUARI   Dr M.  BILLAMI</a:t>
            </a:r>
            <a:endParaRPr kumimoji="0" lang="fr-FR" sz="3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285720" y="357166"/>
            <a:ext cx="1143009" cy="1736739"/>
          </a:xfrm>
          <a:prstGeom prst="rect">
            <a:avLst/>
          </a:prstGeom>
          <a:noFill/>
          <a:ln w="9525">
            <a:noFill/>
            <a:miter lim="800000"/>
            <a:headEnd/>
            <a:tailEnd/>
          </a:ln>
        </p:spPr>
      </p:pic>
      <p:pic>
        <p:nvPicPr>
          <p:cNvPr id="7" name="Picture 2" descr="H:\diversité\winterlake1.jpg"/>
          <p:cNvPicPr>
            <a:picLocks noChangeAspect="1" noChangeArrowheads="1"/>
          </p:cNvPicPr>
          <p:nvPr/>
        </p:nvPicPr>
        <p:blipFill>
          <a:blip r:embed="rId3" cstate="print"/>
          <a:srcRect/>
          <a:stretch>
            <a:fillRect/>
          </a:stretch>
        </p:blipFill>
        <p:spPr bwMode="auto">
          <a:xfrm>
            <a:off x="7358082" y="357166"/>
            <a:ext cx="1428728" cy="1489798"/>
          </a:xfrm>
          <a:prstGeom prst="rect">
            <a:avLst/>
          </a:prstGeom>
          <a:noFill/>
        </p:spPr>
      </p:pic>
      <p:sp>
        <p:nvSpPr>
          <p:cNvPr id="8" name="Rectangle 7"/>
          <p:cNvSpPr>
            <a:spLocks noChangeArrowheads="1"/>
          </p:cNvSpPr>
          <p:nvPr/>
        </p:nvSpPr>
        <p:spPr bwMode="auto">
          <a:xfrm>
            <a:off x="857224" y="500042"/>
            <a:ext cx="692948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spcBef>
                <a:spcPct val="0"/>
              </a:spcBef>
              <a:spcAft>
                <a:spcPct val="0"/>
              </a:spcAft>
            </a:pPr>
            <a:r>
              <a:rPr lang="fr-FR" sz="2400" b="1" dirty="0" smtClean="0">
                <a:latin typeface="Times New Roman" pitchFamily="18" charset="0"/>
                <a:cs typeface="Times New Roman" pitchFamily="18" charset="0"/>
              </a:rPr>
              <a:t>UNIVERSITE  DE TLEMCEN </a:t>
            </a:r>
          </a:p>
          <a:p>
            <a:pPr lvl="0" algn="ctr" eaLnBrk="0" fontAlgn="base" hangingPunct="0">
              <a:spcBef>
                <a:spcPct val="0"/>
              </a:spcBef>
              <a:spcAft>
                <a:spcPct val="0"/>
              </a:spcAft>
            </a:pPr>
            <a:r>
              <a:rPr lang="fr-FR" sz="2000" b="1" dirty="0" smtClean="0">
                <a:latin typeface="Times New Roman" pitchFamily="18" charset="0"/>
                <a:cs typeface="Times New Roman" pitchFamily="18" charset="0"/>
              </a:rPr>
              <a:t>Faculté SNV-STU </a:t>
            </a:r>
          </a:p>
          <a:p>
            <a:pPr lvl="0" algn="ctr" eaLnBrk="0" fontAlgn="base" hangingPunct="0">
              <a:spcBef>
                <a:spcPct val="0"/>
              </a:spcBef>
              <a:spcAft>
                <a:spcPct val="0"/>
              </a:spcAft>
            </a:pPr>
            <a:r>
              <a:rPr lang="fr-FR" sz="2000" b="1" dirty="0" smtClean="0">
                <a:latin typeface="Times New Roman" pitchFamily="18" charset="0"/>
                <a:cs typeface="Times New Roman" pitchFamily="18" charset="0"/>
              </a:rPr>
              <a:t>Département de Biologie</a:t>
            </a:r>
          </a:p>
          <a:p>
            <a:pPr lvl="0" algn="ctr" eaLnBrk="0" fontAlgn="base" hangingPunct="0">
              <a:spcBef>
                <a:spcPct val="0"/>
              </a:spcBef>
              <a:spcAft>
                <a:spcPct val="0"/>
              </a:spcAf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lvl="0" algn="ctr" eaLnBrk="0" fontAlgn="base" hangingPunct="0">
              <a:spcBef>
                <a:spcPct val="0"/>
              </a:spcBef>
              <a:spcAft>
                <a:spcPct val="0"/>
              </a:spcAft>
            </a:pP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Laboratoire  </a:t>
            </a:r>
            <a:r>
              <a:rPr lang="fr-FR" sz="2400" b="1" dirty="0" smtClean="0">
                <a:effectLst>
                  <a:outerShdw blurRad="38100" dist="38100" dir="2700000" algn="tl">
                    <a:srgbClr val="000000">
                      <a:alpha val="43137"/>
                    </a:srgbClr>
                  </a:outerShdw>
                </a:effectLst>
                <a:latin typeface="Times New Roman" pitchFamily="18" charset="0"/>
                <a:cs typeface="Times New Roman" pitchFamily="18" charset="0"/>
              </a:rPr>
              <a:t>de</a:t>
            </a:r>
            <a:endPar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Biologie </a:t>
            </a:r>
            <a:r>
              <a:rPr lang="fr-FR" sz="2400" b="1" dirty="0" smtClean="0">
                <a:effectLst>
                  <a:outerShdw blurRad="38100" dist="38100" dir="2700000" algn="tl">
                    <a:srgbClr val="000000">
                      <a:alpha val="43137"/>
                    </a:srgbClr>
                  </a:outerShdw>
                </a:effectLst>
                <a:latin typeface="Times New Roman" pitchFamily="18" charset="0"/>
                <a:cs typeface="Times New Roman" pitchFamily="18" charset="0"/>
              </a:rPr>
              <a:t>M</a:t>
            </a: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oléculaire </a:t>
            </a:r>
            <a:r>
              <a:rPr lang="fr-FR" sz="2400" b="1" dirty="0" smtClean="0">
                <a:effectLst>
                  <a:outerShdw blurRad="38100" dist="38100" dir="2700000" algn="tl">
                    <a:srgbClr val="000000">
                      <a:alpha val="43137"/>
                    </a:srgbClr>
                  </a:outerShdw>
                </a:effectLst>
                <a:latin typeface="Times New Roman" pitchFamily="18" charset="0"/>
                <a:cs typeface="Times New Roman" pitchFamily="18" charset="0"/>
              </a:rPr>
              <a:t>A</a:t>
            </a: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ppliquée et </a:t>
            </a:r>
            <a:r>
              <a:rPr lang="fr-FR" sz="2400" b="1" dirty="0" smtClean="0">
                <a:effectLst>
                  <a:outerShdw blurRad="38100" dist="38100" dir="2700000" algn="tl">
                    <a:srgbClr val="000000">
                      <a:alpha val="43137"/>
                    </a:srgbClr>
                  </a:outerShdw>
                </a:effectLst>
                <a:latin typeface="Times New Roman" pitchFamily="18" charset="0"/>
                <a:cs typeface="Times New Roman" pitchFamily="18" charset="0"/>
              </a:rPr>
              <a:t>I</a:t>
            </a:r>
            <a:r>
              <a:rPr kumimoji="0" lang="fr-F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mmunologie</a:t>
            </a:r>
          </a:p>
        </p:txBody>
      </p:sp>
      <p:sp>
        <p:nvSpPr>
          <p:cNvPr id="9" name="ZoneTexte 8"/>
          <p:cNvSpPr txBox="1"/>
          <p:nvPr/>
        </p:nvSpPr>
        <p:spPr>
          <a:xfrm>
            <a:off x="5786446" y="6500834"/>
            <a:ext cx="3357554" cy="369332"/>
          </a:xfrm>
          <a:prstGeom prst="rect">
            <a:avLst/>
          </a:prstGeom>
          <a:noFill/>
        </p:spPr>
        <p:txBody>
          <a:bodyPr wrap="square" rtlCol="0">
            <a:spAutoFit/>
          </a:bodyPr>
          <a:lstStyle/>
          <a:p>
            <a:pPr algn="ctr"/>
            <a:r>
              <a:rPr lang="fr-FR" b="1" dirty="0" smtClean="0"/>
              <a:t>Année universitaire: 2017/2018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Définition  </a:t>
            </a:r>
            <a:endParaRPr lang="fr-FR" sz="2800" b="1" dirty="0">
              <a:solidFill>
                <a:schemeClr val="accent2">
                  <a:lumMod val="75000"/>
                </a:schemeClr>
              </a:solidFill>
              <a:latin typeface="Arial" pitchFamily="34" charset="0"/>
              <a:cs typeface="Arial" pitchFamily="34" charset="0"/>
            </a:endParaRPr>
          </a:p>
        </p:txBody>
      </p:sp>
      <p:sp>
        <p:nvSpPr>
          <p:cNvPr id="6" name="Espace réservé du contenu 5"/>
          <p:cNvSpPr>
            <a:spLocks noGrp="1"/>
          </p:cNvSpPr>
          <p:nvPr>
            <p:ph idx="1"/>
          </p:nvPr>
        </p:nvSpPr>
        <p:spPr>
          <a:xfrm>
            <a:off x="457200" y="617573"/>
            <a:ext cx="8229600" cy="6026137"/>
          </a:xfrm>
        </p:spPr>
        <p:txBody>
          <a:bodyPr>
            <a:normAutofit/>
          </a:bodyPr>
          <a:lstStyle/>
          <a:p>
            <a:pPr algn="justLow">
              <a:buClr>
                <a:schemeClr val="accent2">
                  <a:lumMod val="75000"/>
                </a:schemeClr>
              </a:buClr>
              <a:buFont typeface="Wingdings" pitchFamily="2" charset="2"/>
              <a:buChar char="§"/>
            </a:pPr>
            <a:r>
              <a:rPr lang="fr-FR" sz="2400" dirty="0">
                <a:latin typeface="Arial" pitchFamily="34" charset="0"/>
                <a:cs typeface="Arial" pitchFamily="34" charset="0"/>
              </a:rPr>
              <a:t>Le thymus siège à la partie supérieure du </a:t>
            </a:r>
            <a:r>
              <a:rPr lang="fr-FR" sz="2400" dirty="0" smtClean="0">
                <a:latin typeface="Arial" pitchFamily="34" charset="0"/>
                <a:cs typeface="Arial" pitchFamily="34" charset="0"/>
              </a:rPr>
              <a:t>médiastin, derrière </a:t>
            </a:r>
            <a:r>
              <a:rPr lang="fr-FR" sz="2400" dirty="0">
                <a:latin typeface="Arial" pitchFamily="34" charset="0"/>
                <a:cs typeface="Arial" pitchFamily="34" charset="0"/>
              </a:rPr>
              <a:t>le sternum, et il remonte jusqu'à la racine du </a:t>
            </a:r>
            <a:r>
              <a:rPr lang="fr-FR" sz="2400" dirty="0" smtClean="0">
                <a:latin typeface="Arial" pitchFamily="34" charset="0"/>
                <a:cs typeface="Arial" pitchFamily="34" charset="0"/>
              </a:rPr>
              <a:t>cou</a:t>
            </a:r>
          </a:p>
          <a:p>
            <a:pPr algn="justLow">
              <a:buClr>
                <a:schemeClr val="accent2">
                  <a:lumMod val="75000"/>
                </a:schemeClr>
              </a:buClr>
              <a:buFont typeface="Wingdings" pitchFamily="2" charset="2"/>
              <a:buChar char="§"/>
            </a:pPr>
            <a:r>
              <a:rPr lang="fr-FR" sz="2400" dirty="0" smtClean="0">
                <a:latin typeface="Arial" pitchFamily="34" charset="0"/>
                <a:cs typeface="Arial" pitchFamily="34" charset="0"/>
              </a:rPr>
              <a:t>Il </a:t>
            </a:r>
            <a:r>
              <a:rPr lang="fr-FR" sz="2400" dirty="0">
                <a:latin typeface="Arial" pitchFamily="34" charset="0"/>
                <a:cs typeface="Arial" pitchFamily="34" charset="0"/>
              </a:rPr>
              <a:t>pèse environ 10 à 15 g à la naissance, </a:t>
            </a:r>
            <a:r>
              <a:rPr lang="fr-FR" sz="2400" dirty="0" smtClean="0">
                <a:latin typeface="Arial" pitchFamily="34" charset="0"/>
                <a:cs typeface="Arial" pitchFamily="34" charset="0"/>
              </a:rPr>
              <a:t>grossit jusqu'à </a:t>
            </a:r>
            <a:r>
              <a:rPr lang="fr-FR" sz="2400" dirty="0">
                <a:latin typeface="Arial" pitchFamily="34" charset="0"/>
                <a:cs typeface="Arial" pitchFamily="34" charset="0"/>
              </a:rPr>
              <a:t>la puberté, puis commence à s'atrophier. </a:t>
            </a:r>
            <a:endParaRPr lang="fr-FR" sz="2400" dirty="0" smtClean="0">
              <a:latin typeface="Arial" pitchFamily="34" charset="0"/>
              <a:cs typeface="Arial" pitchFamily="34" charset="0"/>
            </a:endParaRPr>
          </a:p>
          <a:p>
            <a:pPr algn="justLow">
              <a:buClr>
                <a:schemeClr val="accent2">
                  <a:lumMod val="75000"/>
                </a:schemeClr>
              </a:buClr>
              <a:buFont typeface="Wingdings" pitchFamily="2" charset="2"/>
              <a:buChar char="§"/>
            </a:pPr>
            <a:r>
              <a:rPr lang="fr-FR" sz="2400" dirty="0" smtClean="0">
                <a:latin typeface="Arial" pitchFamily="34" charset="0"/>
                <a:cs typeface="Arial" pitchFamily="34" charset="0"/>
              </a:rPr>
              <a:t>Son poids maximal</a:t>
            </a:r>
            <a:r>
              <a:rPr lang="fr-FR" sz="2400" dirty="0">
                <a:latin typeface="Arial" pitchFamily="34" charset="0"/>
                <a:cs typeface="Arial" pitchFamily="34" charset="0"/>
              </a:rPr>
              <a:t>, à la puberté, est de 30 à 40 g ; à l'âge moyen </a:t>
            </a:r>
            <a:r>
              <a:rPr lang="fr-FR" sz="2400" dirty="0" smtClean="0">
                <a:latin typeface="Arial" pitchFamily="34" charset="0"/>
                <a:cs typeface="Arial" pitchFamily="34" charset="0"/>
              </a:rPr>
              <a:t>de la </a:t>
            </a:r>
            <a:r>
              <a:rPr lang="fr-FR" sz="2400" dirty="0">
                <a:latin typeface="Arial" pitchFamily="34" charset="0"/>
                <a:cs typeface="Arial" pitchFamily="34" charset="0"/>
              </a:rPr>
              <a:t>vie, il a retrouvé à peu près son poids de la naissance.</a:t>
            </a:r>
          </a:p>
        </p:txBody>
      </p:sp>
      <p:pic>
        <p:nvPicPr>
          <p:cNvPr id="7" name="Picture 3"/>
          <p:cNvPicPr>
            <a:picLocks noChangeAspect="1" noChangeArrowheads="1"/>
          </p:cNvPicPr>
          <p:nvPr/>
        </p:nvPicPr>
        <p:blipFill>
          <a:blip r:embed="rId2">
            <a:lum bright="-10000"/>
          </a:blip>
          <a:srcRect/>
          <a:stretch>
            <a:fillRect/>
          </a:stretch>
        </p:blipFill>
        <p:spPr bwMode="auto">
          <a:xfrm>
            <a:off x="1714480" y="3571876"/>
            <a:ext cx="5786478" cy="308191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6025" b="7545"/>
          <a:stretch>
            <a:fillRect/>
          </a:stretch>
        </p:blipFill>
        <p:spPr bwMode="auto">
          <a:xfrm>
            <a:off x="158645" y="1142984"/>
            <a:ext cx="8452883" cy="3929090"/>
          </a:xfrm>
          <a:prstGeom prst="rect">
            <a:avLst/>
          </a:prstGeom>
          <a:noFill/>
          <a:ln w="9525">
            <a:noFill/>
            <a:miter lim="800000"/>
            <a:headEnd/>
            <a:tailEnd/>
          </a:ln>
          <a:effectLst/>
        </p:spPr>
      </p:pic>
      <p:sp>
        <p:nvSpPr>
          <p:cNvPr id="5" name="Demi-cadre 4"/>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6" name="ZoneTexte 5"/>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Localisation   </a:t>
            </a:r>
            <a:endParaRPr lang="fr-FR" sz="2800" b="1" dirty="0">
              <a:solidFill>
                <a:schemeClr val="accent2">
                  <a:lumMod val="75000"/>
                </a:schemeClr>
              </a:solidFill>
              <a:latin typeface="Arial" pitchFamily="34" charset="0"/>
              <a:cs typeface="Arial" pitchFamily="34" charset="0"/>
            </a:endParaRPr>
          </a:p>
        </p:txBody>
      </p:sp>
      <p:sp>
        <p:nvSpPr>
          <p:cNvPr id="7" name="Rectangle 6"/>
          <p:cNvSpPr/>
          <p:nvPr/>
        </p:nvSpPr>
        <p:spPr>
          <a:xfrm>
            <a:off x="214282" y="5032260"/>
            <a:ext cx="4643470" cy="1754326"/>
          </a:xfrm>
          <a:prstGeom prst="rect">
            <a:avLst/>
          </a:prstGeom>
        </p:spPr>
        <p:txBody>
          <a:bodyPr wrap="square">
            <a:spAutoFit/>
          </a:bodyPr>
          <a:lstStyle/>
          <a:p>
            <a:pPr algn="justLow">
              <a:lnSpc>
                <a:spcPct val="150000"/>
              </a:lnSpc>
            </a:pPr>
            <a:r>
              <a:rPr lang="fr-FR" b="1" i="1" dirty="0">
                <a:latin typeface="Arial" pitchFamily="34" charset="0"/>
                <a:cs typeface="Arial" pitchFamily="34" charset="0"/>
              </a:rPr>
              <a:t>En </a:t>
            </a:r>
            <a:r>
              <a:rPr lang="fr-FR" b="1" i="1" dirty="0" smtClean="0">
                <a:latin typeface="Arial" pitchFamily="34" charset="0"/>
                <a:cs typeface="Arial" pitchFamily="34" charset="0"/>
              </a:rPr>
              <a:t>avant: </a:t>
            </a:r>
            <a:r>
              <a:rPr lang="fr-FR" i="1" dirty="0">
                <a:latin typeface="Arial" pitchFamily="34" charset="0"/>
                <a:cs typeface="Arial" pitchFamily="34" charset="0"/>
              </a:rPr>
              <a:t>le sternum et les quatre </a:t>
            </a:r>
            <a:r>
              <a:rPr lang="fr-FR" i="1" dirty="0" smtClean="0">
                <a:latin typeface="Arial" pitchFamily="34" charset="0"/>
                <a:cs typeface="Arial" pitchFamily="34" charset="0"/>
              </a:rPr>
              <a:t>premiers </a:t>
            </a:r>
            <a:r>
              <a:rPr lang="fr-FR" dirty="0" smtClean="0">
                <a:latin typeface="Arial" pitchFamily="34" charset="0"/>
                <a:cs typeface="Arial" pitchFamily="34" charset="0"/>
              </a:rPr>
              <a:t>cartilages </a:t>
            </a:r>
            <a:r>
              <a:rPr lang="fr-FR" dirty="0">
                <a:latin typeface="Arial" pitchFamily="34" charset="0"/>
                <a:cs typeface="Arial" pitchFamily="34" charset="0"/>
              </a:rPr>
              <a:t>costaux.</a:t>
            </a:r>
          </a:p>
          <a:p>
            <a:pPr algn="justLow">
              <a:lnSpc>
                <a:spcPct val="150000"/>
              </a:lnSpc>
            </a:pPr>
            <a:r>
              <a:rPr lang="fr-FR" b="1" i="1" dirty="0">
                <a:latin typeface="Arial" pitchFamily="34" charset="0"/>
                <a:cs typeface="Arial" pitchFamily="34" charset="0"/>
              </a:rPr>
              <a:t>En arrière </a:t>
            </a:r>
            <a:r>
              <a:rPr lang="fr-FR" b="1" i="1" dirty="0" smtClean="0">
                <a:latin typeface="Arial" pitchFamily="34" charset="0"/>
                <a:cs typeface="Arial" pitchFamily="34" charset="0"/>
              </a:rPr>
              <a:t>: </a:t>
            </a:r>
            <a:r>
              <a:rPr lang="fr-FR" i="1" dirty="0" smtClean="0">
                <a:latin typeface="Arial" pitchFamily="34" charset="0"/>
                <a:cs typeface="Arial" pitchFamily="34" charset="0"/>
              </a:rPr>
              <a:t>l'arc </a:t>
            </a:r>
            <a:r>
              <a:rPr lang="fr-FR" i="1" dirty="0">
                <a:latin typeface="Arial" pitchFamily="34" charset="0"/>
                <a:cs typeface="Arial" pitchFamily="34" charset="0"/>
              </a:rPr>
              <a:t>aortique et ses branches, les </a:t>
            </a:r>
            <a:r>
              <a:rPr lang="fr-FR" i="1" dirty="0" smtClean="0">
                <a:latin typeface="Arial" pitchFamily="34" charset="0"/>
                <a:cs typeface="Arial" pitchFamily="34" charset="0"/>
              </a:rPr>
              <a:t>veines </a:t>
            </a:r>
            <a:r>
              <a:rPr lang="fr-FR" dirty="0" smtClean="0">
                <a:latin typeface="Arial" pitchFamily="34" charset="0"/>
                <a:cs typeface="Arial" pitchFamily="34" charset="0"/>
              </a:rPr>
              <a:t>brachiocéphaliques</a:t>
            </a:r>
            <a:r>
              <a:rPr lang="fr-FR" dirty="0">
                <a:latin typeface="Arial" pitchFamily="34" charset="0"/>
                <a:cs typeface="Arial" pitchFamily="34" charset="0"/>
              </a:rPr>
              <a:t>, la </a:t>
            </a:r>
            <a:r>
              <a:rPr lang="fr-FR" dirty="0" smtClean="0">
                <a:latin typeface="Arial" pitchFamily="34" charset="0"/>
                <a:cs typeface="Arial" pitchFamily="34" charset="0"/>
              </a:rPr>
              <a:t>trachée.          </a:t>
            </a:r>
          </a:p>
        </p:txBody>
      </p:sp>
      <p:sp>
        <p:nvSpPr>
          <p:cNvPr id="8" name="Rectangle 7"/>
          <p:cNvSpPr/>
          <p:nvPr/>
        </p:nvSpPr>
        <p:spPr>
          <a:xfrm>
            <a:off x="4929190" y="5032260"/>
            <a:ext cx="4071966" cy="1754326"/>
          </a:xfrm>
          <a:prstGeom prst="rect">
            <a:avLst/>
          </a:prstGeom>
        </p:spPr>
        <p:txBody>
          <a:bodyPr wrap="square">
            <a:spAutoFit/>
          </a:bodyPr>
          <a:lstStyle/>
          <a:p>
            <a:pPr algn="justLow">
              <a:lnSpc>
                <a:spcPct val="150000"/>
              </a:lnSpc>
            </a:pPr>
            <a:r>
              <a:rPr lang="fr-FR" b="1" i="1" dirty="0">
                <a:latin typeface="Arial" pitchFamily="34" charset="0"/>
                <a:cs typeface="Arial" pitchFamily="34" charset="0"/>
              </a:rPr>
              <a:t>Latéralement </a:t>
            </a:r>
            <a:r>
              <a:rPr lang="fr-FR" b="1" i="1" dirty="0" smtClean="0">
                <a:latin typeface="Arial" pitchFamily="34" charset="0"/>
                <a:cs typeface="Arial" pitchFamily="34" charset="0"/>
              </a:rPr>
              <a:t>: </a:t>
            </a:r>
            <a:r>
              <a:rPr lang="fr-FR" i="1" dirty="0">
                <a:latin typeface="Arial" pitchFamily="34" charset="0"/>
                <a:cs typeface="Arial" pitchFamily="34" charset="0"/>
              </a:rPr>
              <a:t>les poumons.</a:t>
            </a:r>
          </a:p>
          <a:p>
            <a:pPr algn="justLow">
              <a:lnSpc>
                <a:spcPct val="150000"/>
              </a:lnSpc>
            </a:pPr>
            <a:r>
              <a:rPr lang="fr-FR" b="1" i="1" dirty="0">
                <a:latin typeface="Arial" pitchFamily="34" charset="0"/>
                <a:cs typeface="Arial" pitchFamily="34" charset="0"/>
              </a:rPr>
              <a:t>En haut: </a:t>
            </a:r>
            <a:r>
              <a:rPr lang="fr-FR" i="1" dirty="0">
                <a:latin typeface="Arial" pitchFamily="34" charset="0"/>
                <a:cs typeface="Arial" pitchFamily="34" charset="0"/>
              </a:rPr>
              <a:t>les structures de la racine du cou.</a:t>
            </a:r>
          </a:p>
          <a:p>
            <a:pPr algn="justLow">
              <a:lnSpc>
                <a:spcPct val="150000"/>
              </a:lnSpc>
            </a:pPr>
            <a:r>
              <a:rPr lang="fr-FR" b="1" i="1" dirty="0">
                <a:latin typeface="Arial" pitchFamily="34" charset="0"/>
                <a:cs typeface="Arial" pitchFamily="34" charset="0"/>
              </a:rPr>
              <a:t>En bas: </a:t>
            </a:r>
            <a:r>
              <a:rPr lang="fr-FR" i="1" dirty="0">
                <a:latin typeface="Arial" pitchFamily="34" charset="0"/>
                <a:cs typeface="Arial" pitchFamily="34" charset="0"/>
              </a:rPr>
              <a:t>le cœur.</a:t>
            </a:r>
          </a:p>
        </p:txBody>
      </p:sp>
      <p:pic>
        <p:nvPicPr>
          <p:cNvPr id="9" name="Picture 2"/>
          <p:cNvPicPr>
            <a:picLocks noChangeAspect="1" noChangeArrowheads="1"/>
          </p:cNvPicPr>
          <p:nvPr/>
        </p:nvPicPr>
        <p:blipFill>
          <a:blip r:embed="rId3"/>
          <a:srcRect/>
          <a:stretch>
            <a:fillRect/>
          </a:stretch>
        </p:blipFill>
        <p:spPr bwMode="auto">
          <a:xfrm>
            <a:off x="7358082" y="142875"/>
            <a:ext cx="1549004" cy="164305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Structure    </a:t>
            </a:r>
            <a:endParaRPr lang="fr-FR" sz="2800" b="1" dirty="0">
              <a:solidFill>
                <a:schemeClr val="accent2">
                  <a:lumMod val="75000"/>
                </a:schemeClr>
              </a:solidFill>
              <a:latin typeface="Arial" pitchFamily="34" charset="0"/>
              <a:cs typeface="Arial" pitchFamily="34" charset="0"/>
            </a:endParaRPr>
          </a:p>
        </p:txBody>
      </p:sp>
      <p:sp>
        <p:nvSpPr>
          <p:cNvPr id="6" name="Rectangle 5"/>
          <p:cNvSpPr/>
          <p:nvPr/>
        </p:nvSpPr>
        <p:spPr>
          <a:xfrm>
            <a:off x="357158" y="857232"/>
            <a:ext cx="8358246" cy="2751522"/>
          </a:xfrm>
          <a:prstGeom prst="rect">
            <a:avLst/>
          </a:prstGeom>
        </p:spPr>
        <p:txBody>
          <a:bodyPr vert="horz" lIns="91440" tIns="45720" rIns="91440" bIns="45720" rtlCol="0">
            <a:normAutofit/>
          </a:bodyPr>
          <a:lstStyle/>
          <a:p>
            <a:pPr marL="342900" indent="-342900" algn="justLow">
              <a:spcBef>
                <a:spcPct val="20000"/>
              </a:spcBef>
              <a:buClr>
                <a:schemeClr val="accent2">
                  <a:lumMod val="75000"/>
                </a:schemeClr>
              </a:buClr>
              <a:buFont typeface="Wingdings" pitchFamily="2" charset="2"/>
              <a:buChar char="§"/>
            </a:pPr>
            <a:r>
              <a:rPr lang="fr-FR" sz="2400" dirty="0">
                <a:latin typeface="Arial" pitchFamily="34" charset="0"/>
                <a:cs typeface="Arial" pitchFamily="34" charset="0"/>
              </a:rPr>
              <a:t>Le thymus est fait de </a:t>
            </a:r>
            <a:r>
              <a:rPr lang="fr-FR" sz="2400" b="1" dirty="0">
                <a:latin typeface="Arial" pitchFamily="34" charset="0"/>
                <a:cs typeface="Arial" pitchFamily="34" charset="0"/>
              </a:rPr>
              <a:t>deux lobes </a:t>
            </a:r>
            <a:r>
              <a:rPr lang="fr-FR" sz="2400" dirty="0">
                <a:latin typeface="Arial" pitchFamily="34" charset="0"/>
                <a:cs typeface="Arial" pitchFamily="34" charset="0"/>
              </a:rPr>
              <a:t>réunis par du </a:t>
            </a:r>
            <a:r>
              <a:rPr lang="fr-FR" sz="2400" b="1" dirty="0">
                <a:latin typeface="Arial" pitchFamily="34" charset="0"/>
                <a:cs typeface="Arial" pitchFamily="34" charset="0"/>
              </a:rPr>
              <a:t>tissu aréolaire</a:t>
            </a:r>
            <a:r>
              <a:rPr lang="fr-FR" sz="2400" dirty="0">
                <a:latin typeface="Arial" pitchFamily="34" charset="0"/>
                <a:cs typeface="Arial" pitchFamily="34" charset="0"/>
              </a:rPr>
              <a:t>. Les lobes sont entourés par une capsule fibreuse qui envoie des prolongements dans la glande, la </a:t>
            </a:r>
            <a:r>
              <a:rPr lang="fr-FR" sz="2400" dirty="0" smtClean="0">
                <a:latin typeface="Arial" pitchFamily="34" charset="0"/>
                <a:cs typeface="Arial" pitchFamily="34" charset="0"/>
              </a:rPr>
              <a:t>divisant en </a:t>
            </a:r>
            <a:r>
              <a:rPr lang="fr-FR" sz="2400" dirty="0">
                <a:latin typeface="Arial" pitchFamily="34" charset="0"/>
                <a:cs typeface="Arial" pitchFamily="34" charset="0"/>
              </a:rPr>
              <a:t>lobules ; chaque lobule est fait d'un réseau irrégulier de cellules réticulaires entre les mailles duquel se trouvent des lymphocytes.</a:t>
            </a:r>
          </a:p>
        </p:txBody>
      </p:sp>
      <p:pic>
        <p:nvPicPr>
          <p:cNvPr id="7" name="Picture 2"/>
          <p:cNvPicPr>
            <a:picLocks noChangeAspect="1" noChangeArrowheads="1"/>
          </p:cNvPicPr>
          <p:nvPr/>
        </p:nvPicPr>
        <p:blipFill>
          <a:blip r:embed="rId2">
            <a:lum bright="-10000" contrast="40000"/>
          </a:blip>
          <a:srcRect t="23159" b="11588"/>
          <a:stretch>
            <a:fillRect/>
          </a:stretch>
        </p:blipFill>
        <p:spPr bwMode="auto">
          <a:xfrm>
            <a:off x="884013" y="3286124"/>
            <a:ext cx="7563499"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Fonctions     </a:t>
            </a:r>
            <a:endParaRPr lang="fr-FR" sz="2800" b="1" dirty="0">
              <a:solidFill>
                <a:schemeClr val="accent2">
                  <a:lumMod val="75000"/>
                </a:schemeClr>
              </a:solidFill>
              <a:latin typeface="Arial" pitchFamily="34" charset="0"/>
              <a:cs typeface="Arial" pitchFamily="34" charset="0"/>
            </a:endParaRPr>
          </a:p>
        </p:txBody>
      </p:sp>
      <p:sp>
        <p:nvSpPr>
          <p:cNvPr id="6" name="Rectangle 5"/>
          <p:cNvSpPr/>
          <p:nvPr/>
        </p:nvSpPr>
        <p:spPr>
          <a:xfrm>
            <a:off x="214282" y="642919"/>
            <a:ext cx="8643998" cy="6215082"/>
          </a:xfrm>
          <a:prstGeom prst="rect">
            <a:avLst/>
          </a:prstGeom>
        </p:spPr>
        <p:txBody>
          <a:bodyPr vert="horz" lIns="91440" tIns="45720" rIns="91440" bIns="45720" rtlCol="0">
            <a:normAutofit/>
          </a:bodyPr>
          <a:lstStyle/>
          <a:p>
            <a:pPr marL="342900" indent="-342900" algn="justLow">
              <a:spcBef>
                <a:spcPct val="20000"/>
              </a:spcBef>
              <a:buClr>
                <a:schemeClr val="accent2">
                  <a:lumMod val="75000"/>
                </a:schemeClr>
              </a:buClr>
              <a:buFont typeface="Wingdings" pitchFamily="2" charset="2"/>
              <a:buChar char="§"/>
            </a:pPr>
            <a:r>
              <a:rPr lang="fr-FR" sz="2400" dirty="0">
                <a:latin typeface="Arial" pitchFamily="34" charset="0"/>
                <a:cs typeface="Arial" pitchFamily="34" charset="0"/>
              </a:rPr>
              <a:t>Les lymphocytes descendent de cellules souches pluripotentes présentes dans la moelle osseuse rouge. Celles qui gagnent le thymus s'y développent </a:t>
            </a:r>
            <a:r>
              <a:rPr lang="fr-FR" sz="2400" dirty="0" smtClean="0">
                <a:latin typeface="Arial" pitchFamily="34" charset="0"/>
                <a:cs typeface="Arial" pitchFamily="34" charset="0"/>
              </a:rPr>
              <a:t>en lymphocytes </a:t>
            </a:r>
            <a:r>
              <a:rPr lang="fr-FR" sz="2400" dirty="0">
                <a:latin typeface="Arial" pitchFamily="34" charset="0"/>
                <a:cs typeface="Arial" pitchFamily="34" charset="0"/>
              </a:rPr>
              <a:t>T .</a:t>
            </a:r>
          </a:p>
          <a:p>
            <a:pPr marL="342900" indent="-342900" algn="justLow">
              <a:spcBef>
                <a:spcPct val="20000"/>
              </a:spcBef>
              <a:buClr>
                <a:schemeClr val="accent2">
                  <a:lumMod val="75000"/>
                </a:schemeClr>
              </a:buClr>
              <a:buFont typeface="Wingdings" pitchFamily="2" charset="2"/>
              <a:buChar char="§"/>
            </a:pPr>
            <a:r>
              <a:rPr lang="fr-FR" sz="2400" dirty="0">
                <a:latin typeface="Arial" pitchFamily="34" charset="0"/>
                <a:cs typeface="Arial" pitchFamily="34" charset="0"/>
              </a:rPr>
              <a:t>Les cellules T matures développées dans le </a:t>
            </a:r>
            <a:r>
              <a:rPr lang="fr-FR" sz="2400" dirty="0" smtClean="0">
                <a:latin typeface="Arial" pitchFamily="34" charset="0"/>
                <a:cs typeface="Arial" pitchFamily="34" charset="0"/>
              </a:rPr>
              <a:t>thymus peuvent </a:t>
            </a:r>
            <a:r>
              <a:rPr lang="fr-FR" sz="2400" dirty="0">
                <a:latin typeface="Arial" pitchFamily="34" charset="0"/>
                <a:cs typeface="Arial" pitchFamily="34" charset="0"/>
              </a:rPr>
              <a:t>distinguer les tissus de l'organisme des </a:t>
            </a:r>
            <a:r>
              <a:rPr lang="fr-FR" sz="2400" dirty="0" smtClean="0">
                <a:latin typeface="Arial" pitchFamily="34" charset="0"/>
                <a:cs typeface="Arial" pitchFamily="34" charset="0"/>
              </a:rPr>
              <a:t>tissus étrangers </a:t>
            </a:r>
            <a:r>
              <a:rPr lang="fr-FR" sz="2400" dirty="0">
                <a:latin typeface="Arial" pitchFamily="34" charset="0"/>
                <a:cs typeface="Arial" pitchFamily="34" charset="0"/>
              </a:rPr>
              <a:t>à l'organisme, et elles sont capables aussi </a:t>
            </a:r>
            <a:r>
              <a:rPr lang="fr-FR" sz="2400" dirty="0" smtClean="0">
                <a:latin typeface="Arial" pitchFamily="34" charset="0"/>
                <a:cs typeface="Arial" pitchFamily="34" charset="0"/>
              </a:rPr>
              <a:t>de réagir </a:t>
            </a:r>
            <a:r>
              <a:rPr lang="fr-FR" sz="2400" dirty="0">
                <a:latin typeface="Arial" pitchFamily="34" charset="0"/>
                <a:cs typeface="Arial" pitchFamily="34" charset="0"/>
              </a:rPr>
              <a:t>avec un seul antigène spécifique parmi les </a:t>
            </a:r>
            <a:r>
              <a:rPr lang="fr-FR" sz="2400" dirty="0" smtClean="0">
                <a:latin typeface="Arial" pitchFamily="34" charset="0"/>
                <a:cs typeface="Arial" pitchFamily="34" charset="0"/>
              </a:rPr>
              <a:t>millions d'antigènes </a:t>
            </a:r>
            <a:r>
              <a:rPr lang="fr-FR" sz="2400" dirty="0">
                <a:latin typeface="Arial" pitchFamily="34" charset="0"/>
                <a:cs typeface="Arial" pitchFamily="34" charset="0"/>
              </a:rPr>
              <a:t>qu'elles peuvent </a:t>
            </a:r>
            <a:r>
              <a:rPr lang="fr-FR" sz="2400" dirty="0" smtClean="0">
                <a:latin typeface="Arial" pitchFamily="34" charset="0"/>
                <a:cs typeface="Arial" pitchFamily="34" charset="0"/>
              </a:rPr>
              <a:t>rencontrer. </a:t>
            </a:r>
          </a:p>
          <a:p>
            <a:pPr marL="342900" indent="-342900" algn="justLow">
              <a:spcBef>
                <a:spcPct val="20000"/>
              </a:spcBef>
              <a:buClr>
                <a:schemeClr val="accent2">
                  <a:lumMod val="75000"/>
                </a:schemeClr>
              </a:buClr>
              <a:buFont typeface="Wingdings" pitchFamily="2" charset="2"/>
              <a:buChar char="§"/>
            </a:pPr>
            <a:r>
              <a:rPr lang="fr-FR" sz="2400" dirty="0" smtClean="0">
                <a:latin typeface="Arial" pitchFamily="34" charset="0"/>
                <a:cs typeface="Arial" pitchFamily="34" charset="0"/>
              </a:rPr>
              <a:t>Les lymphocytes T </a:t>
            </a:r>
            <a:r>
              <a:rPr lang="fr-FR" sz="2400" dirty="0">
                <a:latin typeface="Arial" pitchFamily="34" charset="0"/>
                <a:cs typeface="Arial" pitchFamily="34" charset="0"/>
              </a:rPr>
              <a:t>quittent le thymus et passent dans le sang.</a:t>
            </a:r>
          </a:p>
          <a:p>
            <a:pPr marL="342900" indent="-342900" algn="justLow">
              <a:spcBef>
                <a:spcPct val="20000"/>
              </a:spcBef>
              <a:buClr>
                <a:schemeClr val="accent2">
                  <a:lumMod val="75000"/>
                </a:schemeClr>
              </a:buClr>
              <a:buFont typeface="Wingdings" pitchFamily="2" charset="2"/>
              <a:buChar char="§"/>
            </a:pPr>
            <a:r>
              <a:rPr lang="fr-FR" sz="2400" dirty="0">
                <a:latin typeface="Arial" pitchFamily="34" charset="0"/>
                <a:cs typeface="Arial" pitchFamily="34" charset="0"/>
              </a:rPr>
              <a:t>Certains entrent dans les tissus lymphoïdes, d'autres </a:t>
            </a:r>
            <a:r>
              <a:rPr lang="fr-FR" sz="2400" dirty="0" smtClean="0">
                <a:latin typeface="Arial" pitchFamily="34" charset="0"/>
                <a:cs typeface="Arial" pitchFamily="34" charset="0"/>
              </a:rPr>
              <a:t>circulent avec </a:t>
            </a:r>
            <a:r>
              <a:rPr lang="fr-FR" sz="2400" dirty="0">
                <a:latin typeface="Arial" pitchFamily="34" charset="0"/>
                <a:cs typeface="Arial" pitchFamily="34" charset="0"/>
              </a:rPr>
              <a:t>le courant sanguin. La production de </a:t>
            </a:r>
            <a:r>
              <a:rPr lang="fr-FR" sz="2400" dirty="0" smtClean="0">
                <a:latin typeface="Arial" pitchFamily="34" charset="0"/>
                <a:cs typeface="Arial" pitchFamily="34" charset="0"/>
              </a:rPr>
              <a:t>lymphocytes T</a:t>
            </a:r>
            <a:r>
              <a:rPr lang="fr-FR" sz="2400" dirty="0">
                <a:latin typeface="Arial" pitchFamily="34" charset="0"/>
                <a:cs typeface="Arial" pitchFamily="34" charset="0"/>
              </a:rPr>
              <a:t>, bien que surtout prolifique pendant la </a:t>
            </a:r>
            <a:r>
              <a:rPr lang="fr-FR" sz="2400" dirty="0" smtClean="0">
                <a:latin typeface="Arial" pitchFamily="34" charset="0"/>
                <a:cs typeface="Arial" pitchFamily="34" charset="0"/>
              </a:rPr>
              <a:t>jeunesse, persiste </a:t>
            </a:r>
            <a:r>
              <a:rPr lang="fr-FR" sz="2400" dirty="0">
                <a:latin typeface="Arial" pitchFamily="34" charset="0"/>
                <a:cs typeface="Arial" pitchFamily="34" charset="0"/>
              </a:rPr>
              <a:t>probablement toute la vie à partir d'une </a:t>
            </a:r>
            <a:r>
              <a:rPr lang="fr-FR" sz="2400" dirty="0" smtClean="0">
                <a:latin typeface="Arial" pitchFamily="34" charset="0"/>
                <a:cs typeface="Arial" pitchFamily="34" charset="0"/>
              </a:rPr>
              <a:t>population de </a:t>
            </a:r>
            <a:r>
              <a:rPr lang="fr-FR" sz="2400" dirty="0">
                <a:latin typeface="Arial" pitchFamily="34" charset="0"/>
                <a:cs typeface="Arial" pitchFamily="34" charset="0"/>
              </a:rPr>
              <a:t>cellules souches résidentes.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Low">
              <a:buClr>
                <a:schemeClr val="accent2">
                  <a:lumMod val="75000"/>
                </a:schemeClr>
              </a:buClr>
              <a:buFont typeface="Wingdings" pitchFamily="2" charset="2"/>
              <a:buChar char="§"/>
            </a:pPr>
            <a:r>
              <a:rPr lang="fr-FR" sz="2800" dirty="0" smtClean="0">
                <a:latin typeface="Arial" pitchFamily="34" charset="0"/>
                <a:cs typeface="Arial" pitchFamily="34" charset="0"/>
              </a:rPr>
              <a:t>La maturation du thymus et d'autres tissus lymphoïdes est stimulée par la </a:t>
            </a:r>
            <a:r>
              <a:rPr lang="fr-FR" sz="2800" b="1" i="1" dirty="0" err="1" smtClean="0">
                <a:latin typeface="Arial" pitchFamily="34" charset="0"/>
                <a:cs typeface="Arial" pitchFamily="34" charset="0"/>
              </a:rPr>
              <a:t>thymosine</a:t>
            </a:r>
            <a:r>
              <a:rPr lang="fr-FR" sz="2800" i="1" dirty="0" smtClean="0">
                <a:latin typeface="Arial" pitchFamily="34" charset="0"/>
                <a:cs typeface="Arial" pitchFamily="34" charset="0"/>
              </a:rPr>
              <a:t>, hormone sécrétée </a:t>
            </a:r>
            <a:r>
              <a:rPr lang="fr-FR" sz="2800" dirty="0" smtClean="0">
                <a:latin typeface="Arial" pitchFamily="34" charset="0"/>
                <a:cs typeface="Arial" pitchFamily="34" charset="0"/>
              </a:rPr>
              <a:t>par les cellules réticulaires qui forment la charpente de la glande. La régression (involution) du thymus débute à l'adolescence, et l'efficacité de la réponse des lymphocytes T aux antigènes décline avec l'âge.</a:t>
            </a:r>
            <a:endParaRPr lang="fr-FR" sz="28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err="1" smtClean="0"/>
              <a:t>Rôle</a:t>
            </a:r>
            <a:r>
              <a:rPr lang="en-US" b="1" dirty="0" smtClean="0"/>
              <a:t> du thymus </a:t>
            </a:r>
            <a:r>
              <a:rPr lang="en-US" dirty="0" smtClean="0"/>
              <a:t/>
            </a:r>
            <a:br>
              <a:rPr lang="en-US" dirty="0" smtClean="0"/>
            </a:br>
            <a:endParaRPr lang="en-US" dirty="0"/>
          </a:p>
        </p:txBody>
      </p:sp>
      <p:sp>
        <p:nvSpPr>
          <p:cNvPr id="3" name="Espace réservé du contenu 2"/>
          <p:cNvSpPr>
            <a:spLocks noGrp="1"/>
          </p:cNvSpPr>
          <p:nvPr>
            <p:ph idx="1"/>
          </p:nvPr>
        </p:nvSpPr>
        <p:spPr/>
        <p:txBody>
          <a:bodyPr>
            <a:normAutofit fontScale="70000" lnSpcReduction="20000"/>
          </a:bodyPr>
          <a:lstStyle/>
          <a:p>
            <a:endParaRPr lang="en-US" dirty="0" smtClean="0"/>
          </a:p>
          <a:p>
            <a:r>
              <a:rPr lang="fr-FR" b="1" dirty="0" smtClean="0"/>
              <a:t>Le thymus offre un microenvironnement propice pour la génération des lymphocytes T . Les précurseurs CD34+issus de la MO pénètrent dans le thymus: </a:t>
            </a:r>
          </a:p>
          <a:p>
            <a:r>
              <a:rPr lang="fr-FR" dirty="0" smtClean="0"/>
              <a:t>•</a:t>
            </a:r>
            <a:r>
              <a:rPr lang="fr-FR" b="1" dirty="0" smtClean="0"/>
              <a:t>Ils y entament une différenciation-maturation du cortex vers la médullaire. Ces cellules acquièrent progressivement: le récepteur de l ’antigène TCR et les marqueurs de surface (CD2, CD3, CD4, CD8). </a:t>
            </a:r>
          </a:p>
          <a:p>
            <a:r>
              <a:rPr lang="fr-FR" dirty="0" smtClean="0"/>
              <a:t>• </a:t>
            </a:r>
            <a:r>
              <a:rPr lang="fr-FR" b="1" dirty="0" smtClean="0"/>
              <a:t>les thymocytes subissent une sélection : → Positive, au niveau de la région </a:t>
            </a:r>
            <a:r>
              <a:rPr lang="fr-FR" b="1" dirty="0" err="1" smtClean="0"/>
              <a:t>cortico</a:t>
            </a:r>
            <a:r>
              <a:rPr lang="fr-FR" b="1" dirty="0" smtClean="0"/>
              <a:t>-médullaire, où les thymocytes qui reconnaissent le couple peptide-molécule du CMH, reçoivent un signal de survie. → et Négative au niveau de la médullaire , où les thymocytes qui expriment un TCR ayant une forte affinité pour les peptides du soi, sont éliminés.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en-US" dirty="0" smtClean="0"/>
              <a:t/>
            </a:r>
            <a:br>
              <a:rPr lang="en-US" dirty="0" smtClean="0"/>
            </a:br>
            <a:r>
              <a:rPr lang="en-US" sz="3600" b="1" dirty="0" smtClean="0"/>
              <a:t>Involution du thymus </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357158" y="1214422"/>
            <a:ext cx="8429683" cy="564357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
            </a:r>
            <a:br>
              <a:rPr lang="en-US" dirty="0" smtClean="0"/>
            </a:br>
            <a:r>
              <a:rPr lang="en-US" sz="4000" b="1" dirty="0" smtClean="0"/>
              <a:t>ORGANES LYMPHOIDES SECONDAIRES (OLS) </a:t>
            </a:r>
            <a:endParaRPr lang="en-US" dirty="0"/>
          </a:p>
        </p:txBody>
      </p:sp>
      <p:sp>
        <p:nvSpPr>
          <p:cNvPr id="3" name="Espace réservé du contenu 2"/>
          <p:cNvSpPr>
            <a:spLocks noGrp="1"/>
          </p:cNvSpPr>
          <p:nvPr>
            <p:ph idx="1"/>
          </p:nvPr>
        </p:nvSpPr>
        <p:spPr/>
        <p:txBody>
          <a:bodyPr>
            <a:normAutofit fontScale="70000" lnSpcReduction="20000"/>
          </a:bodyPr>
          <a:lstStyle/>
          <a:p>
            <a:endParaRPr lang="en-US" dirty="0" smtClean="0"/>
          </a:p>
          <a:p>
            <a:endParaRPr lang="en-US" dirty="0" smtClean="0"/>
          </a:p>
          <a:p>
            <a:r>
              <a:rPr lang="en-US" dirty="0" smtClean="0"/>
              <a:t>Les </a:t>
            </a:r>
            <a:r>
              <a:rPr lang="en-US" dirty="0" err="1" smtClean="0"/>
              <a:t>organes</a:t>
            </a:r>
            <a:r>
              <a:rPr lang="en-US" dirty="0" smtClean="0"/>
              <a:t> </a:t>
            </a:r>
            <a:r>
              <a:rPr lang="en-US" dirty="0" err="1" smtClean="0"/>
              <a:t>lymphoïdes</a:t>
            </a:r>
            <a:r>
              <a:rPr lang="en-US" dirty="0" smtClean="0"/>
              <a:t> </a:t>
            </a:r>
            <a:r>
              <a:rPr lang="en-US" dirty="0" err="1" smtClean="0"/>
              <a:t>périphériques</a:t>
            </a:r>
            <a:r>
              <a:rPr lang="en-US" dirty="0" smtClean="0"/>
              <a:t>: </a:t>
            </a:r>
          </a:p>
          <a:p>
            <a:r>
              <a:rPr lang="en-US" dirty="0" smtClean="0"/>
              <a:t>- Ganglions </a:t>
            </a:r>
            <a:r>
              <a:rPr lang="en-US" dirty="0" err="1" smtClean="0"/>
              <a:t>lymphatiques</a:t>
            </a:r>
            <a:r>
              <a:rPr lang="en-US" dirty="0" smtClean="0"/>
              <a:t>. </a:t>
            </a:r>
          </a:p>
          <a:p>
            <a:r>
              <a:rPr lang="en-US" dirty="0" smtClean="0"/>
              <a:t>- Rate. </a:t>
            </a:r>
          </a:p>
          <a:p>
            <a:r>
              <a:rPr lang="fr-FR" dirty="0" smtClean="0"/>
              <a:t>- Des systèmes immunitaires muqueux et cutanés </a:t>
            </a:r>
          </a:p>
          <a:p>
            <a:r>
              <a:rPr lang="fr-FR" dirty="0" smtClean="0"/>
              <a:t>•organisés pour optimiser les interactions entre </a:t>
            </a:r>
          </a:p>
          <a:p>
            <a:endParaRPr lang="en-US" dirty="0" smtClean="0"/>
          </a:p>
          <a:p>
            <a:r>
              <a:rPr lang="fr-FR" dirty="0" smtClean="0"/>
              <a:t>les antigènes, les APC et les lymphocytes. </a:t>
            </a:r>
          </a:p>
          <a:p>
            <a:r>
              <a:rPr lang="fr-FR" dirty="0" smtClean="0"/>
              <a:t>•L’organisation anatomique des organes lymphoïdes périphériques permet aux APC de concentrer les antigènes dans ces organes et aux lymphocytes de localiser et de répondre à ces anti gènes.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0"/>
            <a:ext cx="8229600" cy="1143000"/>
          </a:xfrm>
        </p:spPr>
        <p:txBody>
          <a:bodyPr>
            <a:normAutofit/>
          </a:bodyPr>
          <a:lstStyle/>
          <a:p>
            <a:r>
              <a:rPr lang="fr-FR" sz="6600" b="1" i="1" dirty="0" smtClean="0">
                <a:solidFill>
                  <a:srgbClr val="C00000"/>
                </a:solidFill>
                <a:latin typeface="Arial" pitchFamily="34" charset="0"/>
                <a:cs typeface="Arial" pitchFamily="34" charset="0"/>
              </a:rPr>
              <a:t>Moelle osseuse   </a:t>
            </a:r>
            <a:endParaRPr lang="fr-FR" sz="6600" b="1" i="1" dirty="0">
              <a:solidFill>
                <a:srgbClr val="C00000"/>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17549"/>
            <a:ext cx="8229600" cy="5883285"/>
          </a:xfrm>
        </p:spPr>
        <p:txBody>
          <a:bodyPr vert="horz" lIns="91440" tIns="45720" rIns="91440" bIns="45720" rtlCol="0">
            <a:normAutofit/>
          </a:bodyPr>
          <a:lstStyle/>
          <a:p>
            <a:pPr algn="justLow">
              <a:lnSpc>
                <a:spcPct val="170000"/>
              </a:lnSpc>
              <a:buClr>
                <a:schemeClr val="accent2">
                  <a:lumMod val="75000"/>
                </a:schemeClr>
              </a:buClr>
              <a:buFont typeface="Wingdings" pitchFamily="2" charset="2"/>
              <a:buChar char="§"/>
            </a:pPr>
            <a:r>
              <a:rPr lang="fr-FR" sz="2400" dirty="0" smtClean="0">
                <a:latin typeface="Arial" pitchFamily="34" charset="0"/>
                <a:cs typeface="Arial" pitchFamily="34" charset="0"/>
              </a:rPr>
              <a:t>La moelle osseuse est un organe </a:t>
            </a:r>
            <a:r>
              <a:rPr lang="fr-FR" sz="2400" b="1" dirty="0" smtClean="0">
                <a:latin typeface="Arial" pitchFamily="34" charset="0"/>
                <a:cs typeface="Arial" pitchFamily="34" charset="0"/>
              </a:rPr>
              <a:t>hématopoïétique</a:t>
            </a:r>
            <a:r>
              <a:rPr lang="fr-FR" sz="2400" dirty="0" smtClean="0">
                <a:latin typeface="Arial" pitchFamily="34" charset="0"/>
                <a:cs typeface="Arial" pitchFamily="34" charset="0"/>
              </a:rPr>
              <a:t> et </a:t>
            </a:r>
            <a:r>
              <a:rPr lang="fr-FR" sz="2400" b="1" dirty="0" smtClean="0">
                <a:latin typeface="Arial" pitchFamily="34" charset="0"/>
                <a:cs typeface="Arial" pitchFamily="34" charset="0"/>
              </a:rPr>
              <a:t>lymphoïde</a:t>
            </a:r>
            <a:r>
              <a:rPr lang="fr-FR" sz="2400" dirty="0" smtClean="0">
                <a:latin typeface="Arial" pitchFamily="34" charset="0"/>
                <a:cs typeface="Arial" pitchFamily="34" charset="0"/>
              </a:rPr>
              <a:t>, d’origine </a:t>
            </a:r>
            <a:r>
              <a:rPr lang="fr-FR" sz="2400" b="1" dirty="0" smtClean="0">
                <a:latin typeface="Arial" pitchFamily="34" charset="0"/>
                <a:cs typeface="Arial" pitchFamily="34" charset="0"/>
              </a:rPr>
              <a:t>mésenchymateuse</a:t>
            </a:r>
            <a:r>
              <a:rPr lang="fr-FR" sz="2400" dirty="0" smtClean="0">
                <a:latin typeface="Arial" pitchFamily="34" charset="0"/>
                <a:cs typeface="Arial" pitchFamily="34" charset="0"/>
              </a:rPr>
              <a:t> </a:t>
            </a:r>
          </a:p>
          <a:p>
            <a:pPr algn="justLow">
              <a:lnSpc>
                <a:spcPct val="170000"/>
              </a:lnSpc>
              <a:buClr>
                <a:schemeClr val="accent2">
                  <a:lumMod val="75000"/>
                </a:schemeClr>
              </a:buClr>
              <a:buFont typeface="Wingdings" pitchFamily="2" charset="2"/>
              <a:buChar char="§"/>
            </a:pPr>
            <a:r>
              <a:rPr lang="fr-FR" sz="2400" dirty="0" smtClean="0">
                <a:latin typeface="Arial" pitchFamily="34" charset="0"/>
                <a:cs typeface="Arial" pitchFamily="34" charset="0"/>
              </a:rPr>
              <a:t>Elle correspond au </a:t>
            </a:r>
            <a:r>
              <a:rPr lang="fr-FR" sz="2400" b="1" dirty="0" smtClean="0">
                <a:latin typeface="Arial" pitchFamily="34" charset="0"/>
                <a:cs typeface="Arial" pitchFamily="34" charset="0"/>
              </a:rPr>
              <a:t>tissu</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graisseux</a:t>
            </a:r>
            <a:r>
              <a:rPr lang="fr-FR" sz="2400" dirty="0" smtClean="0">
                <a:latin typeface="Arial" pitchFamily="34" charset="0"/>
                <a:cs typeface="Arial" pitchFamily="34" charset="0"/>
              </a:rPr>
              <a:t> situé au milieu de certains </a:t>
            </a:r>
            <a:r>
              <a:rPr lang="fr-FR" sz="2400" b="1" dirty="0" smtClean="0">
                <a:latin typeface="Arial" pitchFamily="34" charset="0"/>
                <a:cs typeface="Arial" pitchFamily="34" charset="0"/>
              </a:rPr>
              <a:t>os</a:t>
            </a:r>
            <a:r>
              <a:rPr lang="fr-FR" sz="2400" dirty="0" smtClean="0">
                <a:latin typeface="Arial" pitchFamily="34" charset="0"/>
                <a:cs typeface="Arial" pitchFamily="34" charset="0"/>
              </a:rPr>
              <a:t> de l’organisme. On la retrouve plus particulièrement au niveau des </a:t>
            </a:r>
            <a:r>
              <a:rPr lang="fr-FR" sz="2400" b="1" dirty="0" smtClean="0">
                <a:latin typeface="Arial" pitchFamily="34" charset="0"/>
                <a:cs typeface="Arial" pitchFamily="34" charset="0"/>
              </a:rPr>
              <a:t>os</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plats</a:t>
            </a:r>
            <a:r>
              <a:rPr lang="fr-FR" sz="2400" dirty="0" smtClean="0">
                <a:latin typeface="Arial" pitchFamily="34" charset="0"/>
                <a:cs typeface="Arial" pitchFamily="34" charset="0"/>
              </a:rPr>
              <a:t>, comme le </a:t>
            </a:r>
            <a:r>
              <a:rPr lang="fr-FR" sz="2400" b="1" dirty="0" smtClean="0">
                <a:latin typeface="Arial" pitchFamily="34" charset="0"/>
                <a:cs typeface="Arial" pitchFamily="34" charset="0"/>
              </a:rPr>
              <a:t>sternum</a:t>
            </a:r>
            <a:r>
              <a:rPr lang="fr-FR" sz="2400" dirty="0" smtClean="0">
                <a:latin typeface="Arial" pitchFamily="34" charset="0"/>
                <a:cs typeface="Arial" pitchFamily="34" charset="0"/>
              </a:rPr>
              <a:t>, les </a:t>
            </a:r>
            <a:r>
              <a:rPr lang="fr-FR" sz="2400" b="1" dirty="0" smtClean="0">
                <a:latin typeface="Arial" pitchFamily="34" charset="0"/>
                <a:cs typeface="Arial" pitchFamily="34" charset="0"/>
              </a:rPr>
              <a:t>côtes</a:t>
            </a:r>
            <a:r>
              <a:rPr lang="fr-FR" sz="2400" dirty="0" smtClean="0">
                <a:latin typeface="Arial" pitchFamily="34" charset="0"/>
                <a:cs typeface="Arial" pitchFamily="34" charset="0"/>
              </a:rPr>
              <a:t> ou les </a:t>
            </a:r>
            <a:r>
              <a:rPr lang="fr-FR" sz="2400" b="1" dirty="0" smtClean="0">
                <a:latin typeface="Arial" pitchFamily="34" charset="0"/>
                <a:cs typeface="Arial" pitchFamily="34" charset="0"/>
              </a:rPr>
              <a:t>os</a:t>
            </a:r>
            <a:r>
              <a:rPr lang="fr-FR" sz="2400" dirty="0" smtClean="0">
                <a:latin typeface="Arial" pitchFamily="34" charset="0"/>
                <a:cs typeface="Arial" pitchFamily="34" charset="0"/>
              </a:rPr>
              <a:t> du </a:t>
            </a:r>
            <a:r>
              <a:rPr lang="fr-FR" sz="2400" b="1" dirty="0" smtClean="0">
                <a:latin typeface="Arial" pitchFamily="34" charset="0"/>
                <a:cs typeface="Arial" pitchFamily="34" charset="0"/>
              </a:rPr>
              <a:t>bassin</a:t>
            </a:r>
            <a:r>
              <a:rPr lang="fr-FR" sz="2400" dirty="0" smtClean="0">
                <a:latin typeface="Arial" pitchFamily="34" charset="0"/>
                <a:cs typeface="Arial" pitchFamily="34" charset="0"/>
              </a:rPr>
              <a:t>.</a:t>
            </a:r>
          </a:p>
          <a:p>
            <a:pPr algn="justLow">
              <a:lnSpc>
                <a:spcPct val="170000"/>
              </a:lnSpc>
              <a:buClr>
                <a:schemeClr val="accent2">
                  <a:lumMod val="75000"/>
                </a:schemeClr>
              </a:buClr>
              <a:buFont typeface="Wingdings" pitchFamily="2" charset="2"/>
              <a:buChar char="§"/>
            </a:pPr>
            <a:r>
              <a:rPr lang="fr-FR" sz="2400" dirty="0" smtClean="0">
                <a:latin typeface="Arial" pitchFamily="34" charset="0"/>
                <a:cs typeface="Arial" pitchFamily="34" charset="0"/>
              </a:rPr>
              <a:t>Elle produit les cellules </a:t>
            </a:r>
            <a:r>
              <a:rPr lang="fr-FR" sz="2400" b="1" dirty="0" smtClean="0">
                <a:latin typeface="Arial" pitchFamily="34" charset="0"/>
                <a:cs typeface="Arial" pitchFamily="34" charset="0"/>
              </a:rPr>
              <a:t>hématopoïétiques</a:t>
            </a:r>
            <a:r>
              <a:rPr lang="fr-FR" sz="2400" dirty="0" smtClean="0">
                <a:latin typeface="Arial" pitchFamily="34" charset="0"/>
                <a:cs typeface="Arial" pitchFamily="34" charset="0"/>
              </a:rPr>
              <a:t> et </a:t>
            </a:r>
            <a:r>
              <a:rPr lang="fr-FR" sz="2400" b="1" dirty="0" smtClean="0">
                <a:latin typeface="Arial" pitchFamily="34" charset="0"/>
                <a:cs typeface="Arial" pitchFamily="34" charset="0"/>
              </a:rPr>
              <a:t>lymphoïdes</a:t>
            </a:r>
            <a:r>
              <a:rPr lang="fr-FR" sz="2400" dirty="0" smtClean="0">
                <a:latin typeface="Arial" pitchFamily="34" charset="0"/>
                <a:cs typeface="Arial" pitchFamily="34" charset="0"/>
              </a:rPr>
              <a:t> à partir de cellules </a:t>
            </a:r>
            <a:r>
              <a:rPr lang="fr-FR" sz="2400" b="1" dirty="0" smtClean="0">
                <a:latin typeface="Arial" pitchFamily="34" charset="0"/>
                <a:cs typeface="Arial" pitchFamily="34" charset="0"/>
              </a:rPr>
              <a:t>souches</a:t>
            </a:r>
            <a:r>
              <a:rPr lang="fr-FR" sz="2400" dirty="0" smtClean="0">
                <a:latin typeface="Arial" pitchFamily="34" charset="0"/>
                <a:cs typeface="Arial" pitchFamily="34" charset="0"/>
              </a:rPr>
              <a:t>: chaque jour 1000 milliards de cellules sanguines. </a:t>
            </a:r>
          </a:p>
        </p:txBody>
      </p:sp>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Définitions      </a:t>
            </a:r>
            <a:endParaRPr lang="fr-FR" sz="2800" b="1" dirty="0">
              <a:solidFill>
                <a:schemeClr val="accent2">
                  <a:lumMod val="75000"/>
                </a:schemeClr>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642918"/>
            <a:ext cx="8501122" cy="5197493"/>
          </a:xfrm>
        </p:spPr>
        <p:txBody>
          <a:bodyPr>
            <a:noAutofit/>
          </a:bodyPr>
          <a:lstStyle/>
          <a:p>
            <a:pPr algn="justLow">
              <a:lnSpc>
                <a:spcPct val="150000"/>
              </a:lnSpc>
              <a:buClr>
                <a:schemeClr val="accent2">
                  <a:lumMod val="75000"/>
                </a:schemeClr>
              </a:buClr>
              <a:buFont typeface="Wingdings" pitchFamily="2" charset="2"/>
              <a:buChar char="Ø"/>
            </a:pPr>
            <a:r>
              <a:rPr lang="fr-FR" sz="2600" dirty="0">
                <a:latin typeface="Arial" pitchFamily="34" charset="0"/>
                <a:cs typeface="Arial" pitchFamily="34" charset="0"/>
              </a:rPr>
              <a:t>Les cellules corporelles baignent dans le </a:t>
            </a:r>
            <a:r>
              <a:rPr lang="fr-FR" sz="2600" i="1" dirty="0">
                <a:latin typeface="Arial" pitchFamily="34" charset="0"/>
                <a:cs typeface="Arial" pitchFamily="34" charset="0"/>
              </a:rPr>
              <a:t>liquide </a:t>
            </a:r>
            <a:r>
              <a:rPr lang="fr-FR" sz="2600" i="1" dirty="0" smtClean="0">
                <a:latin typeface="Arial" pitchFamily="34" charset="0"/>
                <a:cs typeface="Arial" pitchFamily="34" charset="0"/>
              </a:rPr>
              <a:t>interstitiel </a:t>
            </a:r>
            <a:r>
              <a:rPr lang="fr-FR" sz="2600" dirty="0" smtClean="0">
                <a:latin typeface="Arial" pitchFamily="34" charset="0"/>
                <a:cs typeface="Arial" pitchFamily="34" charset="0"/>
              </a:rPr>
              <a:t>(tissulaire</a:t>
            </a:r>
            <a:r>
              <a:rPr lang="fr-FR" sz="2600" dirty="0">
                <a:latin typeface="Arial" pitchFamily="34" charset="0"/>
                <a:cs typeface="Arial" pitchFamily="34" charset="0"/>
              </a:rPr>
              <a:t>), qui fuit de façon constante du flux sanguin </a:t>
            </a:r>
            <a:r>
              <a:rPr lang="fr-FR" sz="2600" dirty="0" smtClean="0">
                <a:latin typeface="Arial" pitchFamily="34" charset="0"/>
                <a:cs typeface="Arial" pitchFamily="34" charset="0"/>
              </a:rPr>
              <a:t>à travers </a:t>
            </a:r>
            <a:r>
              <a:rPr lang="fr-FR" sz="2600" dirty="0">
                <a:latin typeface="Arial" pitchFamily="34" charset="0"/>
                <a:cs typeface="Arial" pitchFamily="34" charset="0"/>
              </a:rPr>
              <a:t>les parois perméables des capillaires sanguins. </a:t>
            </a:r>
          </a:p>
          <a:p>
            <a:pPr algn="justLow">
              <a:lnSpc>
                <a:spcPct val="150000"/>
              </a:lnSpc>
              <a:buClr>
                <a:schemeClr val="accent2">
                  <a:lumMod val="75000"/>
                </a:schemeClr>
              </a:buClr>
              <a:buFont typeface="Wingdings" pitchFamily="2" charset="2"/>
              <a:buChar char="Ø"/>
            </a:pPr>
            <a:r>
              <a:rPr lang="fr-FR" sz="2600" dirty="0" smtClean="0">
                <a:latin typeface="Arial" pitchFamily="34" charset="0"/>
                <a:cs typeface="Arial" pitchFamily="34" charset="0"/>
              </a:rPr>
              <a:t>La composition </a:t>
            </a:r>
            <a:r>
              <a:rPr lang="fr-FR" sz="2600" dirty="0">
                <a:latin typeface="Arial" pitchFamily="34" charset="0"/>
                <a:cs typeface="Arial" pitchFamily="34" charset="0"/>
              </a:rPr>
              <a:t>de celui-ci est donc très similaire à celle </a:t>
            </a:r>
            <a:r>
              <a:rPr lang="fr-FR" sz="2600" dirty="0" smtClean="0">
                <a:latin typeface="Arial" pitchFamily="34" charset="0"/>
                <a:cs typeface="Arial" pitchFamily="34" charset="0"/>
              </a:rPr>
              <a:t>du plasma </a:t>
            </a:r>
            <a:r>
              <a:rPr lang="fr-FR" sz="2600" dirty="0">
                <a:latin typeface="Arial" pitchFamily="34" charset="0"/>
                <a:cs typeface="Arial" pitchFamily="34" charset="0"/>
              </a:rPr>
              <a:t>sanguin. Une partie du liquide tissulaire </a:t>
            </a:r>
            <a:r>
              <a:rPr lang="fr-FR" sz="2600" dirty="0" smtClean="0">
                <a:latin typeface="Arial" pitchFamily="34" charset="0"/>
                <a:cs typeface="Arial" pitchFamily="34" charset="0"/>
              </a:rPr>
              <a:t>retourne dans </a:t>
            </a:r>
            <a:r>
              <a:rPr lang="fr-FR" sz="2600" dirty="0">
                <a:latin typeface="Arial" pitchFamily="34" charset="0"/>
                <a:cs typeface="Arial" pitchFamily="34" charset="0"/>
              </a:rPr>
              <a:t>les capillaires sanguins à l'extrémité veineuse </a:t>
            </a:r>
            <a:r>
              <a:rPr lang="fr-FR" sz="2600" dirty="0" smtClean="0">
                <a:latin typeface="Arial" pitchFamily="34" charset="0"/>
                <a:cs typeface="Arial" pitchFamily="34" charset="0"/>
              </a:rPr>
              <a:t>de ceux-ci </a:t>
            </a:r>
            <a:r>
              <a:rPr lang="fr-FR" sz="2600" dirty="0">
                <a:latin typeface="Arial" pitchFamily="34" charset="0"/>
                <a:cs typeface="Arial" pitchFamily="34" charset="0"/>
              </a:rPr>
              <a:t>; le reste diffuse à travers la paroi plus </a:t>
            </a:r>
            <a:r>
              <a:rPr lang="fr-FR" sz="2600" dirty="0" smtClean="0">
                <a:latin typeface="Arial" pitchFamily="34" charset="0"/>
                <a:cs typeface="Arial" pitchFamily="34" charset="0"/>
              </a:rPr>
              <a:t>perméable des </a:t>
            </a:r>
            <a:r>
              <a:rPr lang="fr-FR" sz="2600" dirty="0">
                <a:latin typeface="Arial" pitchFamily="34" charset="0"/>
                <a:cs typeface="Arial" pitchFamily="34" charset="0"/>
              </a:rPr>
              <a:t>capillaires lymphatiques, et devient la </a:t>
            </a:r>
            <a:r>
              <a:rPr lang="fr-FR" sz="2600" i="1" dirty="0">
                <a:latin typeface="Arial" pitchFamily="34" charset="0"/>
                <a:cs typeface="Arial" pitchFamily="34" charset="0"/>
              </a:rPr>
              <a:t>lymphe.</a:t>
            </a:r>
            <a:endParaRPr lang="fr-FR" sz="2600" dirty="0">
              <a:latin typeface="Arial" pitchFamily="34" charset="0"/>
              <a:cs typeface="Arial" pitchFamily="34" charset="0"/>
            </a:endParaRPr>
          </a:p>
        </p:txBody>
      </p:sp>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550072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Introduction </a:t>
            </a:r>
            <a:endParaRPr lang="fr-FR" sz="2800" b="1" dirty="0">
              <a:solidFill>
                <a:schemeClr val="accent2">
                  <a:lumMod val="75000"/>
                </a:schemeClr>
              </a:solidFill>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928802"/>
            <a:ext cx="4000528" cy="4929198"/>
          </a:xfrm>
          <a:prstGeom prst="rect">
            <a:avLst/>
          </a:prstGeom>
        </p:spPr>
        <p:txBody>
          <a:bodyPr vert="horz" lIns="91440" tIns="45720" rIns="91440" bIns="45720" rtlCol="0">
            <a:normAutofit lnSpcReduction="10000"/>
          </a:bodyPr>
          <a:lstStyle/>
          <a:p>
            <a:pPr marL="342900" indent="-342900" algn="justLow">
              <a:lnSpc>
                <a:spcPct val="170000"/>
              </a:lnSpc>
              <a:spcBef>
                <a:spcPct val="20000"/>
              </a:spcBef>
              <a:buClr>
                <a:schemeClr val="accent2">
                  <a:lumMod val="75000"/>
                </a:schemeClr>
              </a:buClr>
              <a:buFont typeface="Wingdings" pitchFamily="2" charset="2"/>
              <a:buChar char="§"/>
            </a:pPr>
            <a:r>
              <a:rPr lang="fr-FR" sz="2400" dirty="0" smtClean="0">
                <a:latin typeface="Arial" pitchFamily="34" charset="0"/>
                <a:cs typeface="Arial" pitchFamily="34" charset="0"/>
              </a:rPr>
              <a:t>Chez </a:t>
            </a:r>
            <a:r>
              <a:rPr lang="fr-FR" sz="2400" b="1" dirty="0" smtClean="0">
                <a:latin typeface="Arial" pitchFamily="34" charset="0"/>
                <a:cs typeface="Arial" pitchFamily="34" charset="0"/>
              </a:rPr>
              <a:t>l’adulte</a:t>
            </a:r>
            <a:r>
              <a:rPr lang="fr-FR" sz="2400" dirty="0" smtClean="0">
                <a:latin typeface="Arial" pitchFamily="34" charset="0"/>
                <a:cs typeface="Arial" pitchFamily="34" charset="0"/>
              </a:rPr>
              <a:t> , on la trouve dans les logettes de l’os spongieux de certaines épiphyses, dans les os plats (sternum, os iliaque) ; le crâne; les vertèbres, les côtes. </a:t>
            </a:r>
          </a:p>
        </p:txBody>
      </p:sp>
      <p:sp>
        <p:nvSpPr>
          <p:cNvPr id="7" name="Demi-cadre 6"/>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8" name="ZoneTexte 7"/>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Localisations      </a:t>
            </a:r>
            <a:endParaRPr lang="fr-FR" sz="2800" b="1" dirty="0">
              <a:solidFill>
                <a:schemeClr val="accent2">
                  <a:lumMod val="75000"/>
                </a:schemeClr>
              </a:solidFill>
              <a:latin typeface="Arial" pitchFamily="34" charset="0"/>
              <a:cs typeface="Arial" pitchFamily="34" charset="0"/>
            </a:endParaRPr>
          </a:p>
        </p:txBody>
      </p:sp>
      <p:pic>
        <p:nvPicPr>
          <p:cNvPr id="1028" name="Picture 4"/>
          <p:cNvPicPr>
            <a:picLocks noChangeAspect="1" noChangeArrowheads="1"/>
          </p:cNvPicPr>
          <p:nvPr/>
        </p:nvPicPr>
        <p:blipFill>
          <a:blip r:embed="rId2"/>
          <a:srcRect/>
          <a:stretch>
            <a:fillRect/>
          </a:stretch>
        </p:blipFill>
        <p:spPr bwMode="auto">
          <a:xfrm>
            <a:off x="4265177" y="2214554"/>
            <a:ext cx="4664541" cy="4019567"/>
          </a:xfrm>
          <a:prstGeom prst="rect">
            <a:avLst/>
          </a:prstGeom>
          <a:noFill/>
          <a:ln w="9525">
            <a:noFill/>
            <a:miter lim="800000"/>
            <a:headEnd/>
            <a:tailEnd/>
          </a:ln>
          <a:effectLst/>
        </p:spPr>
      </p:pic>
      <p:sp>
        <p:nvSpPr>
          <p:cNvPr id="10" name="Rectangle 9"/>
          <p:cNvSpPr/>
          <p:nvPr/>
        </p:nvSpPr>
        <p:spPr>
          <a:xfrm>
            <a:off x="357158" y="642918"/>
            <a:ext cx="8358246" cy="1348061"/>
          </a:xfrm>
          <a:prstGeom prst="rect">
            <a:avLst/>
          </a:prstGeom>
        </p:spPr>
        <p:txBody>
          <a:bodyPr wrap="square">
            <a:spAutoFit/>
          </a:bodyPr>
          <a:lstStyle/>
          <a:p>
            <a:pPr marL="342900" lvl="0" indent="-342900" algn="justLow">
              <a:lnSpc>
                <a:spcPct val="170000"/>
              </a:lnSpc>
              <a:spcBef>
                <a:spcPct val="20000"/>
              </a:spcBef>
              <a:buClr>
                <a:srgbClr val="C0504D">
                  <a:lumMod val="75000"/>
                </a:srgbClr>
              </a:buClr>
              <a:buFont typeface="Wingdings" pitchFamily="2" charset="2"/>
              <a:buChar char="§"/>
            </a:pPr>
            <a:r>
              <a:rPr lang="fr-FR" sz="2400" dirty="0" smtClean="0">
                <a:latin typeface="Arial" pitchFamily="34" charset="0"/>
                <a:cs typeface="Arial" pitchFamily="34" charset="0"/>
              </a:rPr>
              <a:t>Chez le </a:t>
            </a:r>
            <a:r>
              <a:rPr lang="fr-FR" sz="2400" b="1" dirty="0" smtClean="0">
                <a:latin typeface="Arial" pitchFamily="34" charset="0"/>
                <a:cs typeface="Arial" pitchFamily="34" charset="0"/>
              </a:rPr>
              <a:t>fœtus</a:t>
            </a:r>
            <a:r>
              <a:rPr lang="fr-FR" sz="2400" dirty="0" smtClean="0">
                <a:latin typeface="Arial" pitchFamily="34" charset="0"/>
                <a:cs typeface="Arial" pitchFamily="34" charset="0"/>
              </a:rPr>
              <a:t> , elle est située à l’intérieur de toutes les cavités osseuses.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Types       </a:t>
            </a:r>
            <a:endParaRPr lang="fr-FR" sz="2800" b="1" dirty="0">
              <a:solidFill>
                <a:schemeClr val="accent2">
                  <a:lumMod val="75000"/>
                </a:schemeClr>
              </a:solidFill>
              <a:latin typeface="Arial" pitchFamily="34" charset="0"/>
              <a:cs typeface="Arial" pitchFamily="34" charset="0"/>
            </a:endParaRPr>
          </a:p>
        </p:txBody>
      </p:sp>
      <p:graphicFrame>
        <p:nvGraphicFramePr>
          <p:cNvPr id="8" name="Diagramme 7"/>
          <p:cNvGraphicFramePr/>
          <p:nvPr/>
        </p:nvGraphicFramePr>
        <p:xfrm>
          <a:off x="214314" y="642918"/>
          <a:ext cx="8786842" cy="614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lèche droite 8"/>
          <p:cNvSpPr/>
          <p:nvPr/>
        </p:nvSpPr>
        <p:spPr>
          <a:xfrm>
            <a:off x="5786446" y="5286388"/>
            <a:ext cx="642942" cy="142876"/>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3">
                  <a:lumMod val="75000"/>
                </a:schemeClr>
              </a:solidFill>
              <a:latin typeface="Arial" pitchFamily="34" charset="0"/>
              <a:cs typeface="Arial" pitchFamily="34" charset="0"/>
            </a:endParaRPr>
          </a:p>
        </p:txBody>
      </p:sp>
      <p:sp>
        <p:nvSpPr>
          <p:cNvPr id="10" name="Flèche droite 9"/>
          <p:cNvSpPr/>
          <p:nvPr/>
        </p:nvSpPr>
        <p:spPr>
          <a:xfrm>
            <a:off x="7858148" y="6143644"/>
            <a:ext cx="642942" cy="142876"/>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3">
                  <a:lumMod val="75000"/>
                </a:schemeClr>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l="51814" t="29570" b="5913"/>
          <a:stretch>
            <a:fillRect/>
          </a:stretch>
        </p:blipFill>
        <p:spPr bwMode="auto">
          <a:xfrm>
            <a:off x="5857884" y="3357562"/>
            <a:ext cx="2657455" cy="1714512"/>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r="-33" b="4762"/>
          <a:stretch>
            <a:fillRect/>
          </a:stretch>
        </p:blipFill>
        <p:spPr bwMode="auto">
          <a:xfrm>
            <a:off x="785786" y="571480"/>
            <a:ext cx="4357718" cy="5715040"/>
          </a:xfrm>
          <a:prstGeom prst="rect">
            <a:avLst/>
          </a:prstGeom>
          <a:noFill/>
          <a:ln w="9525">
            <a:noFill/>
            <a:miter lim="800000"/>
            <a:headEnd/>
            <a:tailEnd/>
          </a:ln>
          <a:effectLst/>
        </p:spPr>
      </p:pic>
      <p:pic>
        <p:nvPicPr>
          <p:cNvPr id="7" name="Picture 3"/>
          <p:cNvPicPr>
            <a:picLocks noChangeAspect="1" noChangeArrowheads="1"/>
          </p:cNvPicPr>
          <p:nvPr/>
        </p:nvPicPr>
        <p:blipFill>
          <a:blip r:embed="rId2"/>
          <a:srcRect t="29570" r="49481"/>
          <a:stretch>
            <a:fillRect/>
          </a:stretch>
        </p:blipFill>
        <p:spPr bwMode="auto">
          <a:xfrm>
            <a:off x="5786446" y="714356"/>
            <a:ext cx="2786082" cy="1871657"/>
          </a:xfrm>
          <a:prstGeom prst="rect">
            <a:avLst/>
          </a:prstGeom>
          <a:noFill/>
          <a:ln w="9525">
            <a:noFill/>
            <a:miter lim="800000"/>
            <a:headEnd/>
            <a:tailEnd/>
          </a:ln>
          <a:effectLst/>
        </p:spPr>
      </p:pic>
      <p:cxnSp>
        <p:nvCxnSpPr>
          <p:cNvPr id="9" name="Connecteur droit avec flèche 8"/>
          <p:cNvCxnSpPr/>
          <p:nvPr/>
        </p:nvCxnSpPr>
        <p:spPr>
          <a:xfrm>
            <a:off x="2571736" y="1142984"/>
            <a:ext cx="321471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2214546" y="2571744"/>
            <a:ext cx="3857652" cy="1643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785794"/>
            <a:ext cx="8429684" cy="5143536"/>
          </a:xfrm>
          <a:prstGeom prst="rect">
            <a:avLst/>
          </a:prstGeom>
        </p:spPr>
        <p:txBody>
          <a:bodyPr vert="horz" lIns="91440" tIns="45720" rIns="91440" bIns="45720" rtlCol="0">
            <a:noAutofit/>
          </a:bodyPr>
          <a:lstStyle/>
          <a:p>
            <a:pPr marL="342900" indent="-342900" algn="justLow">
              <a:lnSpc>
                <a:spcPct val="150000"/>
              </a:lnSpc>
              <a:spcBef>
                <a:spcPct val="20000"/>
              </a:spcBef>
              <a:buClr>
                <a:srgbClr val="C00000"/>
              </a:buClr>
              <a:buSzPct val="110000"/>
              <a:buFont typeface="Wingdings" pitchFamily="2" charset="2"/>
              <a:buChar char="§"/>
            </a:pPr>
            <a:r>
              <a:rPr lang="fr-FR" sz="2400" dirty="0" smtClean="0">
                <a:latin typeface="Arial" pitchFamily="34" charset="0"/>
                <a:cs typeface="Arial" pitchFamily="34" charset="0"/>
              </a:rPr>
              <a:t>Développement des cellules sanguines matures notamment les érythrocytes, les leucocytes et les plaquettes, à partir de </a:t>
            </a:r>
            <a:r>
              <a:rPr lang="fr-FR" sz="2400" b="1" dirty="0" smtClean="0">
                <a:latin typeface="Arial" pitchFamily="34" charset="0"/>
                <a:cs typeface="Arial" pitchFamily="34" charset="0"/>
              </a:rPr>
              <a:t>cellules</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souches</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hématopoïétiques (CSH)</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pluripotentes</a:t>
            </a:r>
            <a:r>
              <a:rPr lang="fr-FR" sz="2400" dirty="0" smtClean="0">
                <a:latin typeface="Arial" pitchFamily="34" charset="0"/>
                <a:cs typeface="Arial" pitchFamily="34" charset="0"/>
              </a:rPr>
              <a:t> de </a:t>
            </a:r>
            <a:r>
              <a:rPr lang="fr-FR" sz="2400" b="1" dirty="0" smtClean="0">
                <a:latin typeface="Arial" pitchFamily="34" charset="0"/>
                <a:cs typeface="Arial" pitchFamily="34" charset="0"/>
              </a:rPr>
              <a:t>la moelle osseuse et du foie fœtal.</a:t>
            </a:r>
          </a:p>
          <a:p>
            <a:pPr marL="342900" indent="-342900" algn="justLow">
              <a:lnSpc>
                <a:spcPct val="150000"/>
              </a:lnSpc>
              <a:spcBef>
                <a:spcPct val="20000"/>
              </a:spcBef>
              <a:buClr>
                <a:srgbClr val="C00000"/>
              </a:buClr>
              <a:buSzPct val="110000"/>
              <a:buFont typeface="Wingdings" pitchFamily="2" charset="2"/>
              <a:buChar char="§"/>
            </a:pPr>
            <a:r>
              <a:rPr lang="fr-FR" sz="2400" dirty="0" smtClean="0">
                <a:latin typeface="Arial" pitchFamily="34" charset="0"/>
                <a:cs typeface="Arial" pitchFamily="34" charset="0"/>
              </a:rPr>
              <a:t>régulée par les différentes </a:t>
            </a:r>
            <a:r>
              <a:rPr lang="fr-FR" sz="2400" b="1" dirty="0" smtClean="0">
                <a:latin typeface="Arial" pitchFamily="34" charset="0"/>
                <a:cs typeface="Arial" pitchFamily="34" charset="0"/>
              </a:rPr>
              <a:t>cytokines</a:t>
            </a:r>
            <a:r>
              <a:rPr lang="fr-FR" sz="2400" dirty="0" smtClean="0">
                <a:latin typeface="Arial" pitchFamily="34" charset="0"/>
                <a:cs typeface="Arial" pitchFamily="34" charset="0"/>
              </a:rPr>
              <a:t> produites par les cellules souches, et d’autres types cellulaires. </a:t>
            </a:r>
          </a:p>
        </p:txBody>
      </p:sp>
      <p:sp>
        <p:nvSpPr>
          <p:cNvPr id="5" name="Demi-cadre 4"/>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6" name="ZoneTexte 5"/>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Hématopoïèse        </a:t>
            </a:r>
            <a:endParaRPr lang="fr-FR" sz="2800" b="1" dirty="0">
              <a:solidFill>
                <a:schemeClr val="accent2">
                  <a:lumMod val="75000"/>
                </a:schemeClr>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emopoiese.jpg                                                 00022314Macintosh HD                   B74677AA:"/>
          <p:cNvPicPr>
            <a:picLocks noChangeAspect="1" noChangeArrowheads="1"/>
          </p:cNvPicPr>
          <p:nvPr/>
        </p:nvPicPr>
        <p:blipFill>
          <a:blip r:embed="rId2" cstate="print"/>
          <a:srcRect/>
          <a:stretch>
            <a:fillRect/>
          </a:stretch>
        </p:blipFill>
        <p:spPr bwMode="auto">
          <a:xfrm>
            <a:off x="0" y="527844"/>
            <a:ext cx="9144000" cy="580231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0"/>
            <a:ext cx="8229600" cy="1143000"/>
          </a:xfrm>
        </p:spPr>
        <p:txBody>
          <a:bodyPr>
            <a:normAutofit/>
          </a:bodyPr>
          <a:lstStyle/>
          <a:p>
            <a:r>
              <a:rPr lang="fr-FR" sz="5400" b="1" i="1" dirty="0" smtClean="0">
                <a:solidFill>
                  <a:srgbClr val="C00000"/>
                </a:solidFill>
                <a:latin typeface="Arial" pitchFamily="34" charset="0"/>
                <a:cs typeface="Arial" pitchFamily="34" charset="0"/>
              </a:rPr>
              <a:t>Ganglions lymphatiques  </a:t>
            </a:r>
            <a:endParaRPr lang="fr-FR" sz="5400" b="1" i="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vert="horz" lIns="91440" tIns="45720" rIns="91440" bIns="45720" rtlCol="0">
            <a:noAutofit/>
          </a:bodyPr>
          <a:lstStyle/>
          <a:p>
            <a:pPr algn="justLow">
              <a:lnSpc>
                <a:spcPct val="170000"/>
              </a:lnSpc>
              <a:buClr>
                <a:srgbClr val="C00000"/>
              </a:buClr>
              <a:buSzPct val="110000"/>
              <a:buFont typeface="Wingdings" pitchFamily="2" charset="2"/>
              <a:buChar char="§"/>
            </a:pPr>
            <a:r>
              <a:rPr lang="fr-FR" sz="2400" dirty="0" smtClean="0">
                <a:latin typeface="Arial" pitchFamily="34" charset="0"/>
                <a:cs typeface="Arial" pitchFamily="34" charset="0"/>
              </a:rPr>
              <a:t>Les nœuds lymphatiques sont des organes ovalaires ou en forme de haricot, qui siègent, souvent par groupes, sur le trajet des vaisseaux lymphatiques. </a:t>
            </a:r>
          </a:p>
          <a:p>
            <a:pPr algn="justLow">
              <a:lnSpc>
                <a:spcPct val="170000"/>
              </a:lnSpc>
              <a:buClr>
                <a:srgbClr val="C00000"/>
              </a:buClr>
              <a:buSzPct val="110000"/>
              <a:buFont typeface="Wingdings" pitchFamily="2" charset="2"/>
              <a:buChar char="§"/>
            </a:pPr>
            <a:r>
              <a:rPr lang="fr-FR" sz="2400" dirty="0" smtClean="0">
                <a:latin typeface="Arial" pitchFamily="34" charset="0"/>
                <a:cs typeface="Arial" pitchFamily="34" charset="0"/>
              </a:rPr>
              <a:t>La lymphe se draine à travers un certain nombre de nœuds, habituellement 8 à 10, avant de rejoindre la circulation sanguine. </a:t>
            </a:r>
          </a:p>
          <a:p>
            <a:pPr algn="justLow">
              <a:lnSpc>
                <a:spcPct val="170000"/>
              </a:lnSpc>
              <a:buClr>
                <a:srgbClr val="C00000"/>
              </a:buClr>
              <a:buSzPct val="110000"/>
              <a:buFont typeface="Wingdings" pitchFamily="2" charset="2"/>
              <a:buChar char="§"/>
            </a:pPr>
            <a:r>
              <a:rPr lang="fr-FR" sz="2400" dirty="0" smtClean="0">
                <a:latin typeface="Arial" pitchFamily="34" charset="0"/>
                <a:cs typeface="Arial" pitchFamily="34" charset="0"/>
              </a:rPr>
              <a:t>Leur taille est très variable, de celle d'une tête d'épingle à celle d'une amande.</a:t>
            </a:r>
          </a:p>
        </p:txBody>
      </p:sp>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Définitions         </a:t>
            </a:r>
            <a:endParaRPr lang="fr-FR" sz="2800" b="1" dirty="0">
              <a:solidFill>
                <a:schemeClr val="accent2">
                  <a:lumMod val="75000"/>
                </a:schemeClr>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
            </a:r>
            <a:br>
              <a:rPr lang="en-US" dirty="0" smtClean="0"/>
            </a:br>
            <a:r>
              <a:rPr lang="en-US" b="1" dirty="0" smtClean="0"/>
              <a:t>Les Ganglions </a:t>
            </a:r>
            <a:r>
              <a:rPr lang="en-US" b="1" dirty="0" err="1" smtClean="0"/>
              <a:t>lymphatiques</a:t>
            </a:r>
            <a:r>
              <a:rPr lang="en-US" b="1" dirty="0" smtClean="0"/>
              <a:t> </a:t>
            </a:r>
            <a:endParaRPr lang="en-US" dirty="0"/>
          </a:p>
        </p:txBody>
      </p:sp>
      <p:sp>
        <p:nvSpPr>
          <p:cNvPr id="3" name="Espace réservé du contenu 2"/>
          <p:cNvSpPr>
            <a:spLocks noGrp="1"/>
          </p:cNvSpPr>
          <p:nvPr>
            <p:ph idx="1"/>
          </p:nvPr>
        </p:nvSpPr>
        <p:spPr/>
        <p:txBody>
          <a:bodyPr>
            <a:normAutofit fontScale="85000" lnSpcReduction="20000"/>
          </a:bodyPr>
          <a:lstStyle/>
          <a:p>
            <a:endParaRPr lang="en-US" dirty="0" smtClean="0"/>
          </a:p>
          <a:p>
            <a:r>
              <a:rPr lang="fr-FR" i="1" dirty="0" smtClean="0"/>
              <a:t>On distingue 3 sous régions </a:t>
            </a:r>
          </a:p>
          <a:p>
            <a:r>
              <a:rPr lang="fr-FR" dirty="0" smtClean="0"/>
              <a:t>• une région périphérique sous capsulaire :zone corticale riche en lymphocytes B organisés en couronne pour former le follicule primaire Après stimulation antigénique, le follicule primaire se transforme en follicule secondaire </a:t>
            </a:r>
          </a:p>
          <a:p>
            <a:r>
              <a:rPr lang="fr-FR" dirty="0" smtClean="0"/>
              <a:t>• une région plus profonde, proche du hile: zone médullaire, c’est une zone mixte comprenant des lymphocytes B, T, des plasmocytes et des macrophages </a:t>
            </a:r>
          </a:p>
          <a:p>
            <a:r>
              <a:rPr lang="fr-FR" dirty="0" smtClean="0"/>
              <a:t>• entre les 2 régions se situe la zone </a:t>
            </a:r>
            <a:r>
              <a:rPr lang="fr-FR" dirty="0" err="1" smtClean="0"/>
              <a:t>paracorticale</a:t>
            </a:r>
            <a:r>
              <a:rPr lang="fr-FR" dirty="0" smtClean="0"/>
              <a:t>: aire </a:t>
            </a:r>
            <a:r>
              <a:rPr lang="fr-FR" dirty="0" err="1" smtClean="0"/>
              <a:t>thymo</a:t>
            </a:r>
            <a:r>
              <a:rPr lang="fr-FR" dirty="0" smtClean="0"/>
              <a:t>-dépendante riche en lymphocytes T et en CPA. </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Les Ganglions </a:t>
            </a:r>
            <a:r>
              <a:rPr lang="en-US" b="1" dirty="0" err="1" smtClean="0"/>
              <a:t>lymphatiques</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458137" y="1600200"/>
            <a:ext cx="6227725" cy="4525963"/>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6249"/>
          <a:stretch>
            <a:fillRect/>
          </a:stretch>
        </p:blipFill>
        <p:spPr bwMode="auto">
          <a:xfrm>
            <a:off x="285720" y="1357298"/>
            <a:ext cx="4494642" cy="431482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747509" y="1714488"/>
            <a:ext cx="4253647" cy="3714776"/>
          </a:xfrm>
          <a:prstGeom prst="rect">
            <a:avLst/>
          </a:prstGeom>
          <a:noFill/>
          <a:ln w="9525">
            <a:noFill/>
            <a:miter lim="800000"/>
            <a:headEnd/>
            <a:tailEnd/>
          </a:ln>
          <a:effectLst/>
        </p:spPr>
      </p:pic>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Structure          </a:t>
            </a:r>
            <a:endParaRPr lang="fr-FR" sz="2800" b="1" dirty="0">
              <a:solidFill>
                <a:schemeClr val="accent2">
                  <a:lumMod val="75000"/>
                </a:schemeClr>
              </a:solidFill>
              <a:latin typeface="Arial" pitchFamily="34" charset="0"/>
              <a:cs typeface="Arial" pitchFamily="34" charset="0"/>
            </a:endParaRPr>
          </a:p>
        </p:txBody>
      </p:sp>
      <p:sp>
        <p:nvSpPr>
          <p:cNvPr id="6" name="Rectangle 5"/>
          <p:cNvSpPr/>
          <p:nvPr/>
        </p:nvSpPr>
        <p:spPr>
          <a:xfrm>
            <a:off x="3000364" y="6143644"/>
            <a:ext cx="3573415" cy="369332"/>
          </a:xfrm>
          <a:prstGeom prst="rect">
            <a:avLst/>
          </a:prstGeom>
        </p:spPr>
        <p:txBody>
          <a:bodyPr wrap="none">
            <a:spAutoFit/>
          </a:bodyPr>
          <a:lstStyle/>
          <a:p>
            <a:pPr algn="ctr"/>
            <a:r>
              <a:rPr lang="fr-FR" b="1" dirty="0" smtClean="0">
                <a:latin typeface="Arial" pitchFamily="34" charset="0"/>
                <a:cs typeface="Arial" pitchFamily="34" charset="0"/>
              </a:rPr>
              <a:t>Coupe d'un nœud lymphatique</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4282" y="877642"/>
            <a:ext cx="6000792" cy="5480316"/>
          </a:xfrm>
          <a:prstGeom prst="rect">
            <a:avLst/>
          </a:prstGeom>
        </p:spPr>
        <p:txBody>
          <a:bodyPr vert="horz" lIns="91440" tIns="45720" rIns="91440" bIns="45720" rtlCol="0">
            <a:noAutofit/>
          </a:bodyPr>
          <a:lstStyle/>
          <a:p>
            <a:pPr marL="342900" indent="-342900" algn="justLow">
              <a:lnSpc>
                <a:spcPct val="150000"/>
              </a:lnSpc>
              <a:spcBef>
                <a:spcPct val="20000"/>
              </a:spcBef>
              <a:buClr>
                <a:schemeClr val="accent2">
                  <a:lumMod val="75000"/>
                </a:schemeClr>
              </a:buClr>
              <a:buFont typeface="Wingdings" pitchFamily="2" charset="2"/>
              <a:buChar char="Ø"/>
            </a:pPr>
            <a:r>
              <a:rPr lang="fr-FR" sz="2400" dirty="0">
                <a:latin typeface="Arial" pitchFamily="34" charset="0"/>
                <a:cs typeface="Arial" pitchFamily="34" charset="0"/>
              </a:rPr>
              <a:t>Le système </a:t>
            </a:r>
            <a:r>
              <a:rPr lang="fr-FR" sz="2400" dirty="0" smtClean="0">
                <a:latin typeface="Arial" pitchFamily="34" charset="0"/>
                <a:cs typeface="Arial" pitchFamily="34" charset="0"/>
              </a:rPr>
              <a:t>lymphatique comporte </a:t>
            </a:r>
            <a:r>
              <a:rPr lang="fr-FR" sz="2400" dirty="0">
                <a:latin typeface="Arial" pitchFamily="34" charset="0"/>
                <a:cs typeface="Arial" pitchFamily="34" charset="0"/>
              </a:rPr>
              <a:t>:</a:t>
            </a:r>
          </a:p>
          <a:p>
            <a:pPr marL="342900" indent="-342900" algn="justLow">
              <a:lnSpc>
                <a:spcPct val="150000"/>
              </a:lnSpc>
              <a:spcBef>
                <a:spcPct val="20000"/>
              </a:spcBef>
              <a:buClr>
                <a:schemeClr val="accent2">
                  <a:lumMod val="75000"/>
                </a:schemeClr>
              </a:buClr>
            </a:pPr>
            <a:r>
              <a:rPr lang="fr-FR" sz="2400" dirty="0" smtClean="0">
                <a:latin typeface="Arial" pitchFamily="34" charset="0"/>
                <a:cs typeface="Arial" pitchFamily="34" charset="0"/>
              </a:rPr>
              <a:t>la </a:t>
            </a:r>
            <a:r>
              <a:rPr lang="fr-FR" sz="2400" dirty="0">
                <a:latin typeface="Arial" pitchFamily="34" charset="0"/>
                <a:cs typeface="Arial" pitchFamily="34" charset="0"/>
              </a:rPr>
              <a:t>lymphe </a:t>
            </a:r>
            <a:r>
              <a:rPr lang="fr-FR" sz="2400" dirty="0" smtClean="0">
                <a:latin typeface="Arial" pitchFamily="34" charset="0"/>
                <a:cs typeface="Arial" pitchFamily="34" charset="0"/>
              </a:rPr>
              <a:t>;</a:t>
            </a:r>
          </a:p>
          <a:p>
            <a:pPr marL="342900" indent="-342900" algn="justLow">
              <a:lnSpc>
                <a:spcPct val="150000"/>
              </a:lnSpc>
              <a:spcBef>
                <a:spcPct val="20000"/>
              </a:spcBef>
              <a:buClr>
                <a:schemeClr val="accent2">
                  <a:lumMod val="75000"/>
                </a:schemeClr>
              </a:buClr>
              <a:buFont typeface="Wingdings" pitchFamily="2" charset="2"/>
              <a:buChar char="§"/>
            </a:pPr>
            <a:r>
              <a:rPr lang="fr-FR" sz="2400" dirty="0" smtClean="0">
                <a:latin typeface="Arial" pitchFamily="34" charset="0"/>
                <a:cs typeface="Arial" pitchFamily="34" charset="0"/>
              </a:rPr>
              <a:t> les </a:t>
            </a:r>
            <a:r>
              <a:rPr lang="fr-FR" sz="2400" dirty="0">
                <a:latin typeface="Arial" pitchFamily="34" charset="0"/>
                <a:cs typeface="Arial" pitchFamily="34" charset="0"/>
              </a:rPr>
              <a:t>vaisseaux lymphatiques </a:t>
            </a:r>
            <a:endParaRPr lang="fr-FR" sz="2400" dirty="0" smtClean="0">
              <a:latin typeface="Arial" pitchFamily="34" charset="0"/>
              <a:cs typeface="Arial" pitchFamily="34" charset="0"/>
            </a:endParaRPr>
          </a:p>
          <a:p>
            <a:pPr marL="342900" indent="-342900" algn="justLow">
              <a:lnSpc>
                <a:spcPct val="150000"/>
              </a:lnSpc>
              <a:spcBef>
                <a:spcPct val="20000"/>
              </a:spcBef>
              <a:buClr>
                <a:schemeClr val="accent2">
                  <a:lumMod val="75000"/>
                </a:schemeClr>
              </a:buClr>
              <a:buFont typeface="Wingdings" pitchFamily="2" charset="2"/>
              <a:buChar char="§"/>
            </a:pPr>
            <a:r>
              <a:rPr lang="fr-FR" sz="2400" dirty="0" smtClean="0">
                <a:latin typeface="Arial" pitchFamily="34" charset="0"/>
                <a:cs typeface="Arial" pitchFamily="34" charset="0"/>
              </a:rPr>
              <a:t>les nœuds </a:t>
            </a:r>
            <a:r>
              <a:rPr lang="fr-FR" sz="2400" dirty="0">
                <a:latin typeface="Arial" pitchFamily="34" charset="0"/>
                <a:cs typeface="Arial" pitchFamily="34" charset="0"/>
              </a:rPr>
              <a:t>lymphatiques </a:t>
            </a:r>
            <a:endParaRPr lang="fr-FR" sz="2400" dirty="0" smtClean="0">
              <a:latin typeface="Arial" pitchFamily="34" charset="0"/>
              <a:cs typeface="Arial" pitchFamily="34" charset="0"/>
            </a:endParaRPr>
          </a:p>
          <a:p>
            <a:pPr marL="342900" indent="-342900" algn="justLow">
              <a:lnSpc>
                <a:spcPct val="150000"/>
              </a:lnSpc>
              <a:spcBef>
                <a:spcPct val="20000"/>
              </a:spcBef>
              <a:buClr>
                <a:schemeClr val="accent2">
                  <a:lumMod val="75000"/>
                </a:schemeClr>
              </a:buClr>
              <a:buFont typeface="Wingdings" pitchFamily="2" charset="2"/>
              <a:buChar char="§"/>
            </a:pPr>
            <a:r>
              <a:rPr lang="fr-FR" sz="2400" dirty="0" smtClean="0">
                <a:latin typeface="Arial" pitchFamily="34" charset="0"/>
                <a:cs typeface="Arial" pitchFamily="34" charset="0"/>
              </a:rPr>
              <a:t>les </a:t>
            </a:r>
            <a:r>
              <a:rPr lang="fr-FR" sz="2400" dirty="0">
                <a:latin typeface="Arial" pitchFamily="34" charset="0"/>
                <a:cs typeface="Arial" pitchFamily="34" charset="0"/>
              </a:rPr>
              <a:t>organes </a:t>
            </a:r>
            <a:r>
              <a:rPr lang="fr-FR" sz="2400" dirty="0" smtClean="0">
                <a:latin typeface="Arial" pitchFamily="34" charset="0"/>
                <a:cs typeface="Arial" pitchFamily="34" charset="0"/>
              </a:rPr>
              <a:t>lymphatiques: la </a:t>
            </a:r>
            <a:r>
              <a:rPr lang="fr-FR" sz="2400" dirty="0">
                <a:latin typeface="Arial" pitchFamily="34" charset="0"/>
                <a:cs typeface="Arial" pitchFamily="34" charset="0"/>
              </a:rPr>
              <a:t>rate et </a:t>
            </a:r>
            <a:r>
              <a:rPr lang="fr-FR" sz="2400" dirty="0" smtClean="0">
                <a:latin typeface="Arial" pitchFamily="34" charset="0"/>
                <a:cs typeface="Arial" pitchFamily="34" charset="0"/>
              </a:rPr>
              <a:t>le thymus ;</a:t>
            </a:r>
          </a:p>
          <a:p>
            <a:pPr marL="342900" indent="-342900" algn="justLow">
              <a:lnSpc>
                <a:spcPct val="150000"/>
              </a:lnSpc>
              <a:spcBef>
                <a:spcPct val="20000"/>
              </a:spcBef>
              <a:buClr>
                <a:schemeClr val="accent2">
                  <a:lumMod val="75000"/>
                </a:schemeClr>
              </a:buClr>
              <a:buFont typeface="Wingdings" pitchFamily="2" charset="2"/>
              <a:buChar char="§"/>
            </a:pPr>
            <a:r>
              <a:rPr lang="fr-FR" sz="2400" dirty="0" smtClean="0">
                <a:latin typeface="Arial" pitchFamily="34" charset="0"/>
                <a:cs typeface="Arial" pitchFamily="34" charset="0"/>
              </a:rPr>
              <a:t>le </a:t>
            </a:r>
            <a:r>
              <a:rPr lang="fr-FR" sz="2400" dirty="0">
                <a:latin typeface="Arial" pitchFamily="34" charset="0"/>
                <a:cs typeface="Arial" pitchFamily="34" charset="0"/>
              </a:rPr>
              <a:t>tissu lymphoïde </a:t>
            </a:r>
            <a:r>
              <a:rPr lang="fr-FR" sz="2400" dirty="0" smtClean="0">
                <a:latin typeface="Arial" pitchFamily="34" charset="0"/>
                <a:cs typeface="Arial" pitchFamily="34" charset="0"/>
              </a:rPr>
              <a:t>diffus: les amygdales</a:t>
            </a:r>
          </a:p>
          <a:p>
            <a:pPr marL="342900" indent="-342900" algn="justLow">
              <a:lnSpc>
                <a:spcPct val="150000"/>
              </a:lnSpc>
              <a:spcBef>
                <a:spcPct val="20000"/>
              </a:spcBef>
              <a:buClr>
                <a:schemeClr val="accent2">
                  <a:lumMod val="75000"/>
                </a:schemeClr>
              </a:buClr>
              <a:buFont typeface="Wingdings" pitchFamily="2" charset="2"/>
              <a:buChar char="§"/>
            </a:pPr>
            <a:r>
              <a:rPr lang="fr-FR" sz="2400" dirty="0" smtClean="0">
                <a:latin typeface="Arial" pitchFamily="34" charset="0"/>
                <a:cs typeface="Arial" pitchFamily="34" charset="0"/>
              </a:rPr>
              <a:t>la </a:t>
            </a:r>
            <a:r>
              <a:rPr lang="fr-FR" sz="2400" dirty="0">
                <a:latin typeface="Arial" pitchFamily="34" charset="0"/>
                <a:cs typeface="Arial" pitchFamily="34" charset="0"/>
              </a:rPr>
              <a:t>moelle osseuse.</a:t>
            </a:r>
          </a:p>
        </p:txBody>
      </p:sp>
      <p:pic>
        <p:nvPicPr>
          <p:cNvPr id="5124" name="Picture 4" descr="Résultat de recherche d'images pour &quot;système lymphatique&quot;"/>
          <p:cNvPicPr>
            <a:picLocks noChangeAspect="1" noChangeArrowheads="1"/>
          </p:cNvPicPr>
          <p:nvPr/>
        </p:nvPicPr>
        <p:blipFill>
          <a:blip r:embed="rId2"/>
          <a:srcRect/>
          <a:stretch>
            <a:fillRect/>
          </a:stretch>
        </p:blipFill>
        <p:spPr bwMode="auto">
          <a:xfrm>
            <a:off x="6156368" y="866664"/>
            <a:ext cx="2773350" cy="5562732"/>
          </a:xfrm>
          <a:prstGeom prst="rect">
            <a:avLst/>
          </a:prstGeom>
          <a:noFill/>
        </p:spPr>
      </p:pic>
      <p:sp>
        <p:nvSpPr>
          <p:cNvPr id="11" name="Demi-cadre 10"/>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12" name="ZoneTexte 11"/>
          <p:cNvSpPr txBox="1"/>
          <p:nvPr/>
        </p:nvSpPr>
        <p:spPr>
          <a:xfrm>
            <a:off x="357158" y="-24"/>
            <a:ext cx="550072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Système lymphatique  </a:t>
            </a:r>
            <a:endParaRPr lang="fr-FR" sz="2800" b="1" dirty="0">
              <a:solidFill>
                <a:schemeClr val="accent2">
                  <a:lumMod val="75000"/>
                </a:schemeClr>
              </a:solidFill>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emi-cadre 5"/>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7" name="ZoneTexte 6"/>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a:t>
            </a:r>
            <a:endParaRPr lang="fr-FR" sz="2800" b="1" dirty="0">
              <a:solidFill>
                <a:schemeClr val="accent2">
                  <a:lumMod val="75000"/>
                </a:schemeClr>
              </a:solidFill>
              <a:latin typeface="Arial" pitchFamily="34" charset="0"/>
              <a:cs typeface="Arial" pitchFamily="34" charset="0"/>
            </a:endParaRPr>
          </a:p>
        </p:txBody>
      </p:sp>
      <p:sp>
        <p:nvSpPr>
          <p:cNvPr id="4" name="Rectangle 3"/>
          <p:cNvSpPr/>
          <p:nvPr/>
        </p:nvSpPr>
        <p:spPr>
          <a:xfrm>
            <a:off x="357158" y="1142984"/>
            <a:ext cx="8072494" cy="4832092"/>
          </a:xfrm>
          <a:prstGeom prst="rect">
            <a:avLst/>
          </a:prstGeom>
        </p:spPr>
        <p:txBody>
          <a:bodyPr wrap="square">
            <a:spAutoFit/>
          </a:bodyPr>
          <a:lstStyle/>
          <a:p>
            <a:endParaRPr lang="en-US" sz="2800" dirty="0" smtClean="0"/>
          </a:p>
          <a:p>
            <a:endParaRPr lang="en-US" sz="2800" dirty="0" smtClean="0"/>
          </a:p>
          <a:p>
            <a:r>
              <a:rPr lang="fr-FR" sz="2800" dirty="0" smtClean="0"/>
              <a:t>•Les fluides produits par tous les épithéliums et les tissus conjonctifs, de l’organisme, sont drainés par les lymphatiques, qui transportent ce fluide, appelé lymphe, des tissus vers les ganglions lymphatiques. </a:t>
            </a:r>
          </a:p>
          <a:p>
            <a:r>
              <a:rPr lang="fr-FR" sz="2800" dirty="0" smtClean="0"/>
              <a:t>•Lorsque la lymphe traverse les ganglions lymphatiques, les APC se trouvant dans les ganglions lymphatiques sont en mesure de prélever un échantillon des antigènes des microbes qui peuvent pénétrer à travers les épithéliums dans les tissus. </a:t>
            </a:r>
          </a:p>
        </p:txBody>
      </p:sp>
      <p:sp>
        <p:nvSpPr>
          <p:cNvPr id="5" name="Rectangle 4"/>
          <p:cNvSpPr/>
          <p:nvPr/>
        </p:nvSpPr>
        <p:spPr>
          <a:xfrm>
            <a:off x="1142977" y="714356"/>
            <a:ext cx="4849188" cy="523220"/>
          </a:xfrm>
          <a:prstGeom prst="rect">
            <a:avLst/>
          </a:prstGeom>
        </p:spPr>
        <p:txBody>
          <a:bodyPr wrap="square">
            <a:spAutoFit/>
          </a:bodyPr>
          <a:lstStyle/>
          <a:p>
            <a:r>
              <a:rPr lang="en-US" sz="2800" b="1" dirty="0" smtClean="0"/>
              <a:t>Les Ganglions </a:t>
            </a:r>
            <a:r>
              <a:rPr lang="en-US" sz="2800" b="1" dirty="0" err="1" smtClean="0"/>
              <a:t>lymphatiques</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2818" r="14456" b="20731"/>
          <a:stretch>
            <a:fillRect/>
          </a:stretch>
        </p:blipFill>
        <p:spPr bwMode="auto">
          <a:xfrm>
            <a:off x="284089" y="1071546"/>
            <a:ext cx="8581931" cy="4214842"/>
          </a:xfrm>
          <a:prstGeom prst="rect">
            <a:avLst/>
          </a:prstGeom>
          <a:noFill/>
          <a:ln w="9525">
            <a:noFill/>
            <a:miter lim="800000"/>
            <a:headEnd/>
            <a:tailEnd/>
          </a:ln>
          <a:effectLst/>
        </p:spPr>
      </p:pic>
      <p:sp>
        <p:nvSpPr>
          <p:cNvPr id="5" name="ZoneTexte 4"/>
          <p:cNvSpPr txBox="1"/>
          <p:nvPr/>
        </p:nvSpPr>
        <p:spPr>
          <a:xfrm>
            <a:off x="2285984" y="5857892"/>
            <a:ext cx="4429156" cy="461665"/>
          </a:xfrm>
          <a:prstGeom prst="rect">
            <a:avLst/>
          </a:prstGeom>
          <a:noFill/>
        </p:spPr>
        <p:txBody>
          <a:bodyPr wrap="square" rtlCol="0">
            <a:spAutoFit/>
          </a:bodyPr>
          <a:lstStyle/>
          <a:p>
            <a:pPr algn="ctr"/>
            <a:r>
              <a:rPr lang="fr-FR" sz="2400" b="1" dirty="0" smtClean="0">
                <a:latin typeface="Arial" pitchFamily="34" charset="0"/>
                <a:cs typeface="Arial" pitchFamily="34" charset="0"/>
              </a:rPr>
              <a:t>Migration des lymphocytes T</a:t>
            </a:r>
            <a:endParaRPr lang="fr-FR" sz="2400" b="1"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Titre 1"/>
          <p:cNvSpPr txBox="1">
            <a:spLocks/>
          </p:cNvSpPr>
          <p:nvPr/>
        </p:nvSpPr>
        <p:spPr>
          <a:xfrm>
            <a:off x="457200" y="28575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600" b="1" i="1" dirty="0" smtClean="0">
                <a:solidFill>
                  <a:srgbClr val="C00000"/>
                </a:solidFill>
                <a:latin typeface="Arial" pitchFamily="34" charset="0"/>
                <a:ea typeface="+mj-ea"/>
                <a:cs typeface="Arial" pitchFamily="34" charset="0"/>
              </a:rPr>
              <a:t>Rate</a:t>
            </a:r>
            <a:r>
              <a:rPr kumimoji="0" lang="fr-FR" sz="6600" b="1" i="1"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   </a:t>
            </a:r>
            <a:endParaRPr kumimoji="0" lang="fr-FR" sz="6600" b="1" i="1"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a:xfrm>
            <a:off x="428596" y="-214338"/>
            <a:ext cx="8229600" cy="4572032"/>
          </a:xfrm>
        </p:spPr>
        <p:txBody>
          <a:bodyPr>
            <a:normAutofit lnSpcReduction="10000"/>
          </a:bodyPr>
          <a:lstStyle/>
          <a:p>
            <a:endParaRPr lang="en-US" dirty="0" smtClean="0"/>
          </a:p>
          <a:p>
            <a:r>
              <a:rPr lang="fr-FR" b="1" dirty="0" smtClean="0"/>
              <a:t>La Rate </a:t>
            </a:r>
            <a:endParaRPr lang="fr-FR" b="1" dirty="0" smtClean="0"/>
          </a:p>
          <a:p>
            <a:r>
              <a:rPr lang="fr-FR" b="1" dirty="0" smtClean="0"/>
              <a:t>La </a:t>
            </a:r>
            <a:r>
              <a:rPr lang="fr-FR" b="1" dirty="0" smtClean="0"/>
              <a:t>rate comprend: ►la pulpe rouge: zone de </a:t>
            </a:r>
            <a:r>
              <a:rPr lang="fr-FR" b="1" dirty="0" err="1" smtClean="0"/>
              <a:t>senescence</a:t>
            </a:r>
            <a:r>
              <a:rPr lang="fr-FR" b="1" dirty="0" smtClean="0"/>
              <a:t> des GR ►la pulpe blanche: tissu </a:t>
            </a:r>
            <a:r>
              <a:rPr lang="fr-FR" b="1" dirty="0" err="1" smtClean="0"/>
              <a:t>lymphoide</a:t>
            </a:r>
            <a:r>
              <a:rPr lang="fr-FR" b="1" dirty="0" smtClean="0"/>
              <a:t> proprement dit organisé autour d’une artériole centrale avec une zone T dépendante et B dépendante. la pulpe rouge est séparée de la pulpe blanche par la zone marginale </a:t>
            </a:r>
            <a:endParaRPr lang="en-US" dirty="0"/>
          </a:p>
        </p:txBody>
      </p:sp>
      <p:pic>
        <p:nvPicPr>
          <p:cNvPr id="4098" name="Picture 2"/>
          <p:cNvPicPr>
            <a:picLocks noChangeAspect="1" noChangeArrowheads="1"/>
          </p:cNvPicPr>
          <p:nvPr/>
        </p:nvPicPr>
        <p:blipFill>
          <a:blip r:embed="rId2"/>
          <a:srcRect/>
          <a:stretch>
            <a:fillRect/>
          </a:stretch>
        </p:blipFill>
        <p:spPr bwMode="auto">
          <a:xfrm>
            <a:off x="3200400" y="4086225"/>
            <a:ext cx="5943600" cy="2771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357158" y="500042"/>
            <a:ext cx="8501122" cy="5483245"/>
          </a:xfrm>
        </p:spPr>
        <p:txBody>
          <a:bodyPr vert="horz" lIns="91440" tIns="45720" rIns="91440" bIns="45720" rtlCol="0">
            <a:noAutofit/>
          </a:bodyPr>
          <a:lstStyle/>
          <a:p>
            <a:pPr algn="justLow">
              <a:lnSpc>
                <a:spcPct val="170000"/>
              </a:lnSpc>
              <a:buClr>
                <a:srgbClr val="C00000"/>
              </a:buClr>
              <a:buSzPct val="110000"/>
              <a:buFont typeface="Wingdings" pitchFamily="2" charset="2"/>
              <a:buChar char="§"/>
            </a:pPr>
            <a:r>
              <a:rPr lang="fr-FR" sz="2400" dirty="0" smtClean="0">
                <a:latin typeface="Arial" pitchFamily="34" charset="0"/>
                <a:cs typeface="Arial" pitchFamily="34" charset="0"/>
              </a:rPr>
              <a:t>La </a:t>
            </a:r>
            <a:r>
              <a:rPr lang="fr-FR" sz="2400" b="1" dirty="0" smtClean="0">
                <a:latin typeface="Arial" pitchFamily="34" charset="0"/>
                <a:cs typeface="Arial" pitchFamily="34" charset="0"/>
              </a:rPr>
              <a:t>rate</a:t>
            </a:r>
            <a:r>
              <a:rPr lang="fr-FR" sz="2400" dirty="0" smtClean="0">
                <a:latin typeface="Arial" pitchFamily="34" charset="0"/>
                <a:cs typeface="Arial" pitchFamily="34" charset="0"/>
              </a:rPr>
              <a:t> est formée par du </a:t>
            </a:r>
            <a:r>
              <a:rPr lang="fr-FR" sz="2400" b="1" dirty="0" smtClean="0">
                <a:latin typeface="Arial" pitchFamily="34" charset="0"/>
                <a:cs typeface="Arial" pitchFamily="34" charset="0"/>
              </a:rPr>
              <a:t>tissu</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réticulaire</a:t>
            </a:r>
            <a:r>
              <a:rPr lang="fr-FR" sz="2400" dirty="0" smtClean="0">
                <a:latin typeface="Arial" pitchFamily="34" charset="0"/>
                <a:cs typeface="Arial" pitchFamily="34" charset="0"/>
              </a:rPr>
              <a:t> et du </a:t>
            </a:r>
            <a:r>
              <a:rPr lang="fr-FR" sz="2400" b="1" dirty="0" smtClean="0">
                <a:latin typeface="Arial" pitchFamily="34" charset="0"/>
                <a:cs typeface="Arial" pitchFamily="34" charset="0"/>
              </a:rPr>
              <a:t>tissu</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lymphoïde</a:t>
            </a:r>
            <a:r>
              <a:rPr lang="fr-FR" sz="2400" dirty="0" smtClean="0">
                <a:latin typeface="Arial" pitchFamily="34" charset="0"/>
                <a:cs typeface="Arial" pitchFamily="34" charset="0"/>
              </a:rPr>
              <a:t>, </a:t>
            </a:r>
          </a:p>
          <a:p>
            <a:pPr algn="justLow">
              <a:lnSpc>
                <a:spcPct val="170000"/>
              </a:lnSpc>
              <a:buClr>
                <a:srgbClr val="C00000"/>
              </a:buClr>
              <a:buSzPct val="110000"/>
              <a:buFont typeface="Wingdings" pitchFamily="2" charset="2"/>
              <a:buChar char="§"/>
            </a:pPr>
            <a:r>
              <a:rPr lang="fr-FR" sz="2400" dirty="0" smtClean="0">
                <a:latin typeface="Arial" pitchFamily="34" charset="0"/>
                <a:cs typeface="Arial" pitchFamily="34" charset="0"/>
              </a:rPr>
              <a:t>C'est l'organe lymphoïde le plus </a:t>
            </a:r>
            <a:r>
              <a:rPr lang="fr-FR" sz="2400" b="1" dirty="0" smtClean="0">
                <a:latin typeface="Arial" pitchFamily="34" charset="0"/>
                <a:cs typeface="Arial" pitchFamily="34" charset="0"/>
              </a:rPr>
              <a:t>volumineux</a:t>
            </a:r>
            <a:r>
              <a:rPr lang="fr-FR" sz="2400" dirty="0" smtClean="0">
                <a:latin typeface="Arial" pitchFamily="34" charset="0"/>
                <a:cs typeface="Arial" pitchFamily="34" charset="0"/>
              </a:rPr>
              <a:t>.</a:t>
            </a:r>
          </a:p>
          <a:p>
            <a:pPr algn="justLow">
              <a:lnSpc>
                <a:spcPct val="170000"/>
              </a:lnSpc>
              <a:buClr>
                <a:srgbClr val="C00000"/>
              </a:buClr>
              <a:buSzPct val="110000"/>
              <a:buFont typeface="Wingdings" pitchFamily="2" charset="2"/>
              <a:buChar char="§"/>
            </a:pPr>
            <a:r>
              <a:rPr lang="fr-FR" sz="2400" dirty="0" smtClean="0">
                <a:latin typeface="Arial" pitchFamily="34" charset="0"/>
                <a:cs typeface="Arial" pitchFamily="34" charset="0"/>
              </a:rPr>
              <a:t>siège dans </a:t>
            </a:r>
            <a:r>
              <a:rPr lang="fr-FR" sz="2400" b="1" dirty="0" smtClean="0">
                <a:latin typeface="Arial" pitchFamily="34" charset="0"/>
                <a:cs typeface="Arial" pitchFamily="34" charset="0"/>
              </a:rPr>
              <a:t>l'hypocondre</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gauche</a:t>
            </a:r>
            <a:r>
              <a:rPr lang="fr-FR" sz="2400" dirty="0" smtClean="0">
                <a:latin typeface="Arial" pitchFamily="34" charset="0"/>
                <a:cs typeface="Arial" pitchFamily="34" charset="0"/>
              </a:rPr>
              <a:t>, dans la </a:t>
            </a:r>
            <a:r>
              <a:rPr lang="fr-FR" sz="2400" b="1" dirty="0" smtClean="0">
                <a:latin typeface="Arial" pitchFamily="34" charset="0"/>
                <a:cs typeface="Arial" pitchFamily="34" charset="0"/>
              </a:rPr>
              <a:t>cavité</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abdominale</a:t>
            </a:r>
            <a:r>
              <a:rPr lang="fr-FR" sz="2400" dirty="0" smtClean="0">
                <a:latin typeface="Arial" pitchFamily="34" charset="0"/>
                <a:cs typeface="Arial" pitchFamily="34" charset="0"/>
              </a:rPr>
              <a:t> entre le </a:t>
            </a:r>
            <a:r>
              <a:rPr lang="fr-FR" sz="2400" b="1" dirty="0" smtClean="0">
                <a:latin typeface="Arial" pitchFamily="34" charset="0"/>
                <a:cs typeface="Arial" pitchFamily="34" charset="0"/>
              </a:rPr>
              <a:t>fundus</a:t>
            </a:r>
            <a:r>
              <a:rPr lang="fr-FR" sz="2400" dirty="0" smtClean="0">
                <a:latin typeface="Arial" pitchFamily="34" charset="0"/>
                <a:cs typeface="Arial" pitchFamily="34" charset="0"/>
              </a:rPr>
              <a:t> de </a:t>
            </a:r>
            <a:r>
              <a:rPr lang="fr-FR" sz="2400" b="1" dirty="0" smtClean="0">
                <a:latin typeface="Arial" pitchFamily="34" charset="0"/>
                <a:cs typeface="Arial" pitchFamily="34" charset="0"/>
              </a:rPr>
              <a:t>l'estomac</a:t>
            </a:r>
            <a:r>
              <a:rPr lang="fr-FR" sz="2400" dirty="0" smtClean="0">
                <a:latin typeface="Arial" pitchFamily="34" charset="0"/>
                <a:cs typeface="Arial" pitchFamily="34" charset="0"/>
              </a:rPr>
              <a:t> et le </a:t>
            </a:r>
            <a:r>
              <a:rPr lang="fr-FR" sz="2400" b="1" dirty="0" smtClean="0">
                <a:latin typeface="Arial" pitchFamily="34" charset="0"/>
                <a:cs typeface="Arial" pitchFamily="34" charset="0"/>
              </a:rPr>
              <a:t>diaphragme</a:t>
            </a:r>
            <a:r>
              <a:rPr lang="fr-FR" sz="2400" dirty="0" smtClean="0">
                <a:latin typeface="Arial" pitchFamily="34" charset="0"/>
                <a:cs typeface="Arial" pitchFamily="34" charset="0"/>
              </a:rPr>
              <a:t>.</a:t>
            </a:r>
          </a:p>
          <a:p>
            <a:pPr algn="justLow">
              <a:lnSpc>
                <a:spcPct val="170000"/>
              </a:lnSpc>
              <a:buClr>
                <a:srgbClr val="C00000"/>
              </a:buClr>
              <a:buSzPct val="110000"/>
              <a:buFont typeface="Wingdings" pitchFamily="2" charset="2"/>
              <a:buChar char="§"/>
            </a:pPr>
            <a:r>
              <a:rPr lang="fr-FR" sz="2400" dirty="0" smtClean="0">
                <a:latin typeface="Arial" pitchFamily="34" charset="0"/>
                <a:cs typeface="Arial" pitchFamily="34" charset="0"/>
              </a:rPr>
              <a:t>Elle est de couleur </a:t>
            </a:r>
            <a:r>
              <a:rPr lang="fr-FR" sz="2400" b="1" dirty="0" smtClean="0">
                <a:latin typeface="Arial" pitchFamily="34" charset="0"/>
                <a:cs typeface="Arial" pitchFamily="34" charset="0"/>
              </a:rPr>
              <a:t>pourpre</a:t>
            </a:r>
            <a:r>
              <a:rPr lang="fr-FR" sz="2400" dirty="0" smtClean="0">
                <a:latin typeface="Arial" pitchFamily="34" charset="0"/>
                <a:cs typeface="Arial" pitchFamily="34" charset="0"/>
              </a:rPr>
              <a:t> ; sa taille varie avec l'individu, mais elle a en moyenne </a:t>
            </a:r>
            <a:r>
              <a:rPr lang="fr-FR" sz="2400" b="1" dirty="0" smtClean="0">
                <a:latin typeface="Arial" pitchFamily="34" charset="0"/>
                <a:cs typeface="Arial" pitchFamily="34" charset="0"/>
              </a:rPr>
              <a:t>12 cm de long</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7 cm de large </a:t>
            </a:r>
            <a:r>
              <a:rPr lang="fr-FR" sz="2400" dirty="0" smtClean="0">
                <a:latin typeface="Arial" pitchFamily="34" charset="0"/>
                <a:cs typeface="Arial" pitchFamily="34" charset="0"/>
              </a:rPr>
              <a:t>et </a:t>
            </a:r>
            <a:r>
              <a:rPr lang="fr-FR" sz="2400" b="1" dirty="0" smtClean="0">
                <a:latin typeface="Arial" pitchFamily="34" charset="0"/>
                <a:cs typeface="Arial" pitchFamily="34" charset="0"/>
              </a:rPr>
              <a:t>2,5 cm d'épaisseur</a:t>
            </a:r>
            <a:r>
              <a:rPr lang="fr-FR" sz="2400" dirty="0" smtClean="0">
                <a:latin typeface="Arial" pitchFamily="34" charset="0"/>
                <a:cs typeface="Arial" pitchFamily="34" charset="0"/>
              </a:rPr>
              <a:t>. Elle pèse environ </a:t>
            </a:r>
            <a:r>
              <a:rPr lang="fr-FR" sz="2400" b="1" dirty="0" smtClean="0">
                <a:latin typeface="Arial" pitchFamily="34" charset="0"/>
                <a:cs typeface="Arial" pitchFamily="34" charset="0"/>
              </a:rPr>
              <a:t>200 g</a:t>
            </a:r>
            <a:r>
              <a:rPr lang="fr-FR" sz="2400" dirty="0" smtClean="0">
                <a:latin typeface="Arial" pitchFamily="34" charset="0"/>
                <a:cs typeface="Arial" pitchFamily="34" charset="0"/>
              </a:rPr>
              <a:t>.</a:t>
            </a:r>
          </a:p>
        </p:txBody>
      </p:sp>
      <p:sp>
        <p:nvSpPr>
          <p:cNvPr id="8" name="Demi-cadre 7"/>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9" name="ZoneTexte 8"/>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Définitions         </a:t>
            </a:r>
            <a:endParaRPr lang="fr-FR" sz="2800" b="1" dirty="0">
              <a:solidFill>
                <a:schemeClr val="accent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ésultat de recherche d'images pour &quot;localisation de la rate&quot;"/>
          <p:cNvPicPr>
            <a:picLocks noChangeAspect="1" noChangeArrowheads="1"/>
          </p:cNvPicPr>
          <p:nvPr/>
        </p:nvPicPr>
        <p:blipFill>
          <a:blip r:embed="rId2"/>
          <a:srcRect b="6249"/>
          <a:stretch>
            <a:fillRect/>
          </a:stretch>
        </p:blipFill>
        <p:spPr bwMode="auto">
          <a:xfrm>
            <a:off x="5334000" y="1928802"/>
            <a:ext cx="3810000" cy="2857520"/>
          </a:xfrm>
          <a:prstGeom prst="rect">
            <a:avLst/>
          </a:prstGeom>
          <a:noFill/>
        </p:spPr>
      </p:pic>
      <p:sp>
        <p:nvSpPr>
          <p:cNvPr id="5" name="Demi-cadre 4"/>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6" name="ZoneTexte 5"/>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Localisation          </a:t>
            </a:r>
            <a:endParaRPr lang="fr-FR" sz="2800" b="1" dirty="0">
              <a:solidFill>
                <a:schemeClr val="accent2">
                  <a:lumMod val="75000"/>
                </a:schemeClr>
              </a:solidFill>
              <a:latin typeface="Arial" pitchFamily="34" charset="0"/>
              <a:cs typeface="Arial" pitchFamily="34" charset="0"/>
            </a:endParaRPr>
          </a:p>
        </p:txBody>
      </p:sp>
      <p:sp>
        <p:nvSpPr>
          <p:cNvPr id="7" name="Rectangle 6"/>
          <p:cNvSpPr/>
          <p:nvPr/>
        </p:nvSpPr>
        <p:spPr>
          <a:xfrm>
            <a:off x="357158" y="857232"/>
            <a:ext cx="5000628" cy="5632311"/>
          </a:xfrm>
          <a:prstGeom prst="rect">
            <a:avLst/>
          </a:prstGeom>
        </p:spPr>
        <p:txBody>
          <a:bodyPr wrap="square">
            <a:spAutoFit/>
          </a:bodyPr>
          <a:lstStyle/>
          <a:p>
            <a:pPr algn="justLow">
              <a:lnSpc>
                <a:spcPct val="200000"/>
              </a:lnSpc>
            </a:pPr>
            <a:r>
              <a:rPr lang="fr-FR" sz="2000" b="1" i="1" dirty="0" smtClean="0">
                <a:latin typeface="Arial" pitchFamily="34" charset="0"/>
                <a:cs typeface="Arial" pitchFamily="34" charset="0"/>
              </a:rPr>
              <a:t>En haut et en arrière </a:t>
            </a:r>
            <a:r>
              <a:rPr lang="fr-FR" sz="2000" i="1" dirty="0" smtClean="0">
                <a:latin typeface="Arial" pitchFamily="34" charset="0"/>
                <a:cs typeface="Arial" pitchFamily="34" charset="0"/>
              </a:rPr>
              <a:t>– le diaphragme                  </a:t>
            </a:r>
          </a:p>
          <a:p>
            <a:pPr algn="justLow">
              <a:lnSpc>
                <a:spcPct val="200000"/>
              </a:lnSpc>
            </a:pPr>
            <a:r>
              <a:rPr lang="fr-FR" sz="2000" b="1" i="1" dirty="0" smtClean="0">
                <a:latin typeface="Arial" pitchFamily="34" charset="0"/>
                <a:cs typeface="Arial" pitchFamily="34" charset="0"/>
              </a:rPr>
              <a:t>En bas </a:t>
            </a:r>
            <a:r>
              <a:rPr lang="fr-FR" sz="2000" i="1" dirty="0" smtClean="0">
                <a:latin typeface="Arial" pitchFamily="34" charset="0"/>
                <a:cs typeface="Arial" pitchFamily="34" charset="0"/>
              </a:rPr>
              <a:t>– l'angle colique gauche</a:t>
            </a:r>
          </a:p>
          <a:p>
            <a:pPr algn="justLow">
              <a:lnSpc>
                <a:spcPct val="200000"/>
              </a:lnSpc>
            </a:pPr>
            <a:r>
              <a:rPr lang="fr-FR" sz="2000" b="1" i="1" dirty="0" smtClean="0">
                <a:latin typeface="Arial" pitchFamily="34" charset="0"/>
                <a:cs typeface="Arial" pitchFamily="34" charset="0"/>
              </a:rPr>
              <a:t>En avant </a:t>
            </a:r>
            <a:r>
              <a:rPr lang="fr-FR" sz="2000" i="1" dirty="0" smtClean="0">
                <a:latin typeface="Arial" pitchFamily="34" charset="0"/>
                <a:cs typeface="Arial" pitchFamily="34" charset="0"/>
              </a:rPr>
              <a:t>– le fundus gastrique          </a:t>
            </a:r>
          </a:p>
          <a:p>
            <a:pPr algn="justLow">
              <a:lnSpc>
                <a:spcPct val="200000"/>
              </a:lnSpc>
            </a:pPr>
            <a:r>
              <a:rPr lang="fr-FR" sz="2000" b="1" i="1" dirty="0" smtClean="0">
                <a:latin typeface="Arial" pitchFamily="34" charset="0"/>
                <a:cs typeface="Arial" pitchFamily="34" charset="0"/>
              </a:rPr>
              <a:t>En dedans </a:t>
            </a:r>
            <a:r>
              <a:rPr lang="fr-FR" sz="2000" i="1" dirty="0" smtClean="0">
                <a:latin typeface="Arial" pitchFamily="34" charset="0"/>
                <a:cs typeface="Arial" pitchFamily="34" charset="0"/>
              </a:rPr>
              <a:t>– le pancréas et le rein gauche</a:t>
            </a:r>
          </a:p>
          <a:p>
            <a:pPr algn="justLow">
              <a:lnSpc>
                <a:spcPct val="200000"/>
              </a:lnSpc>
            </a:pPr>
            <a:r>
              <a:rPr lang="fr-FR" sz="2000" b="1" i="1" dirty="0" smtClean="0">
                <a:latin typeface="Arial" pitchFamily="34" charset="0"/>
                <a:cs typeface="Arial" pitchFamily="34" charset="0"/>
              </a:rPr>
              <a:t>En dehors </a:t>
            </a:r>
            <a:r>
              <a:rPr lang="fr-FR" sz="2000" i="1" dirty="0" smtClean="0">
                <a:latin typeface="Arial" pitchFamily="34" charset="0"/>
                <a:cs typeface="Arial" pitchFamily="34" charset="0"/>
              </a:rPr>
              <a:t>– elle est séparée des 9e, 10e et 11e côtes, </a:t>
            </a:r>
            <a:r>
              <a:rPr lang="fr-FR" sz="2000" dirty="0" smtClean="0">
                <a:latin typeface="Arial" pitchFamily="34" charset="0"/>
                <a:cs typeface="Arial" pitchFamily="34" charset="0"/>
              </a:rPr>
              <a:t>ainsi que des muscles intercostaux correspondants, par le diaphragme</a:t>
            </a:r>
            <a:endParaRPr lang="fr-FR" sz="2000" dirty="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Structure          </a:t>
            </a:r>
            <a:endParaRPr lang="fr-FR" sz="2800" b="1" dirty="0">
              <a:solidFill>
                <a:schemeClr val="accent2">
                  <a:lumMod val="75000"/>
                </a:schemeClr>
              </a:solidFill>
              <a:latin typeface="Arial" pitchFamily="34" charset="0"/>
              <a:cs typeface="Arial" pitchFamily="34" charset="0"/>
            </a:endParaRPr>
          </a:p>
        </p:txBody>
      </p:sp>
      <p:sp>
        <p:nvSpPr>
          <p:cNvPr id="6" name="Rectangle 5"/>
          <p:cNvSpPr/>
          <p:nvPr/>
        </p:nvSpPr>
        <p:spPr>
          <a:xfrm>
            <a:off x="357158" y="428604"/>
            <a:ext cx="8429684" cy="11283089"/>
          </a:xfrm>
          <a:prstGeom prst="rect">
            <a:avLst/>
          </a:prstGeom>
        </p:spPr>
        <p:txBody>
          <a:bodyPr vert="horz" lIns="91440" tIns="45720" rIns="91440" bIns="45720" rtlCol="0">
            <a:noAutofit/>
          </a:bodyPr>
          <a:lstStyle/>
          <a:p>
            <a:pPr marL="342900" indent="-342900" algn="justLow">
              <a:lnSpc>
                <a:spcPct val="170000"/>
              </a:lnSpc>
              <a:spcBef>
                <a:spcPct val="20000"/>
              </a:spcBef>
              <a:buClr>
                <a:srgbClr val="C00000"/>
              </a:buClr>
              <a:buSzPct val="110000"/>
              <a:buFont typeface="Wingdings" pitchFamily="2" charset="2"/>
              <a:buChar char="§"/>
            </a:pPr>
            <a:endParaRPr lang="fr-FR" sz="2400" dirty="0" smtClean="0">
              <a:latin typeface="Arial" pitchFamily="34" charset="0"/>
              <a:cs typeface="Arial" pitchFamily="34" charset="0"/>
            </a:endParaRPr>
          </a:p>
        </p:txBody>
      </p:sp>
      <p:pic>
        <p:nvPicPr>
          <p:cNvPr id="4097" name="Picture 1"/>
          <p:cNvPicPr>
            <a:picLocks noChangeAspect="1" noChangeArrowheads="1"/>
          </p:cNvPicPr>
          <p:nvPr/>
        </p:nvPicPr>
        <p:blipFill>
          <a:blip r:embed="rId2"/>
          <a:srcRect/>
          <a:stretch>
            <a:fillRect/>
          </a:stretch>
        </p:blipFill>
        <p:spPr bwMode="auto">
          <a:xfrm>
            <a:off x="4500562" y="1928802"/>
            <a:ext cx="4189133" cy="3862404"/>
          </a:xfrm>
          <a:prstGeom prst="rect">
            <a:avLst/>
          </a:prstGeom>
          <a:noFill/>
          <a:ln w="9525">
            <a:noFill/>
            <a:miter lim="800000"/>
            <a:headEnd/>
            <a:tailEnd/>
          </a:ln>
          <a:effectLst/>
        </p:spPr>
      </p:pic>
      <p:sp>
        <p:nvSpPr>
          <p:cNvPr id="8" name="Rectangle 7"/>
          <p:cNvSpPr/>
          <p:nvPr/>
        </p:nvSpPr>
        <p:spPr>
          <a:xfrm>
            <a:off x="428596" y="571481"/>
            <a:ext cx="8286808" cy="1928826"/>
          </a:xfrm>
          <a:prstGeom prst="rect">
            <a:avLst/>
          </a:prstGeom>
        </p:spPr>
        <p:txBody>
          <a:bodyPr vert="horz" lIns="91440" tIns="45720" rIns="91440" bIns="45720" rtlCol="0">
            <a:noAutofit/>
          </a:bodyPr>
          <a:lstStyle/>
          <a:p>
            <a:pPr marL="342900" indent="-342900" algn="justLow">
              <a:lnSpc>
                <a:spcPct val="170000"/>
              </a:lnSpc>
              <a:spcBef>
                <a:spcPct val="20000"/>
              </a:spcBef>
              <a:buClr>
                <a:srgbClr val="C00000"/>
              </a:buClr>
              <a:buSzPct val="110000"/>
              <a:buFont typeface="Wingdings" pitchFamily="2" charset="2"/>
              <a:buChar char="§"/>
            </a:pPr>
            <a:r>
              <a:rPr lang="fr-FR" sz="2400" dirty="0" smtClean="0">
                <a:latin typeface="Arial" pitchFamily="34" charset="0"/>
                <a:cs typeface="Arial" pitchFamily="34" charset="0"/>
              </a:rPr>
              <a:t>La rate a une forme légèrement </a:t>
            </a:r>
            <a:r>
              <a:rPr lang="fr-FR" sz="2400" b="1" dirty="0" smtClean="0">
                <a:latin typeface="Arial" pitchFamily="34" charset="0"/>
                <a:cs typeface="Arial" pitchFamily="34" charset="0"/>
              </a:rPr>
              <a:t>ovalaire</a:t>
            </a:r>
            <a:r>
              <a:rPr lang="fr-FR" sz="2400" dirty="0" smtClean="0">
                <a:latin typeface="Arial" pitchFamily="34" charset="0"/>
                <a:cs typeface="Arial" pitchFamily="34" charset="0"/>
              </a:rPr>
              <a:t>, avec un </a:t>
            </a:r>
            <a:r>
              <a:rPr lang="fr-FR" sz="2400" b="1" dirty="0" smtClean="0">
                <a:latin typeface="Arial" pitchFamily="34" charset="0"/>
                <a:cs typeface="Arial" pitchFamily="34" charset="0"/>
              </a:rPr>
              <a:t>hile</a:t>
            </a:r>
            <a:r>
              <a:rPr lang="fr-FR" sz="2400" dirty="0" smtClean="0">
                <a:latin typeface="Arial" pitchFamily="34" charset="0"/>
                <a:cs typeface="Arial" pitchFamily="34" charset="0"/>
              </a:rPr>
              <a:t> à la partie inférieure du bord médial. Sa face antérieure est recouverte par le </a:t>
            </a:r>
            <a:r>
              <a:rPr lang="fr-FR" sz="2400" b="1" dirty="0" smtClean="0">
                <a:latin typeface="Arial" pitchFamily="34" charset="0"/>
                <a:cs typeface="Arial" pitchFamily="34" charset="0"/>
              </a:rPr>
              <a:t>péritoine</a:t>
            </a:r>
            <a:r>
              <a:rPr lang="fr-FR" sz="2400" dirty="0" smtClean="0">
                <a:latin typeface="Arial" pitchFamily="34" charset="0"/>
                <a:cs typeface="Arial" pitchFamily="34" charset="0"/>
              </a:rPr>
              <a:t>.</a:t>
            </a:r>
          </a:p>
        </p:txBody>
      </p:sp>
      <p:sp>
        <p:nvSpPr>
          <p:cNvPr id="9" name="Rectangle 8"/>
          <p:cNvSpPr/>
          <p:nvPr/>
        </p:nvSpPr>
        <p:spPr>
          <a:xfrm>
            <a:off x="604840" y="4189552"/>
            <a:ext cx="5181606" cy="2308324"/>
          </a:xfrm>
          <a:prstGeom prst="rect">
            <a:avLst/>
          </a:prstGeom>
        </p:spPr>
        <p:txBody>
          <a:bodyPr wrap="square">
            <a:spAutoFit/>
          </a:bodyPr>
          <a:lstStyle/>
          <a:p>
            <a:pPr algn="justLow">
              <a:lnSpc>
                <a:spcPct val="150000"/>
              </a:lnSpc>
              <a:buClr>
                <a:srgbClr val="C00000"/>
              </a:buClr>
              <a:buFont typeface="Wingdings" pitchFamily="2" charset="2"/>
              <a:buChar char="§"/>
            </a:pPr>
            <a:r>
              <a:rPr lang="fr-FR" sz="2400" dirty="0" smtClean="0">
                <a:solidFill>
                  <a:prstClr val="black"/>
                </a:solidFill>
                <a:latin typeface="Arial" pitchFamily="34" charset="0"/>
                <a:cs typeface="Arial" pitchFamily="34" charset="0"/>
              </a:rPr>
              <a:t> </a:t>
            </a:r>
            <a:r>
              <a:rPr lang="fr-FR" sz="2400" dirty="0" smtClean="0">
                <a:latin typeface="Arial" pitchFamily="34" charset="0"/>
                <a:cs typeface="Arial" pitchFamily="34" charset="0"/>
              </a:rPr>
              <a:t>Elle est entourée par une </a:t>
            </a:r>
            <a:r>
              <a:rPr lang="fr-FR" sz="2400" b="1" dirty="0" smtClean="0">
                <a:latin typeface="Arial" pitchFamily="34" charset="0"/>
                <a:cs typeface="Arial" pitchFamily="34" charset="0"/>
              </a:rPr>
              <a:t>capsule</a:t>
            </a:r>
            <a:r>
              <a:rPr lang="fr-FR" sz="2400" dirty="0" smtClean="0">
                <a:latin typeface="Arial" pitchFamily="34" charset="0"/>
                <a:cs typeface="Arial" pitchFamily="34" charset="0"/>
              </a:rPr>
              <a:t> </a:t>
            </a:r>
            <a:r>
              <a:rPr lang="fr-FR" sz="2400" b="1" dirty="0" err="1" smtClean="0">
                <a:latin typeface="Arial" pitchFamily="34" charset="0"/>
                <a:cs typeface="Arial" pitchFamily="34" charset="0"/>
              </a:rPr>
              <a:t>fibroélastique</a:t>
            </a:r>
            <a:r>
              <a:rPr lang="fr-FR" sz="2400" dirty="0" smtClean="0">
                <a:latin typeface="Arial" pitchFamily="34" charset="0"/>
                <a:cs typeface="Arial" pitchFamily="34" charset="0"/>
              </a:rPr>
              <a:t> envoyant des prolongements dans l'organe, ou travées conjonctives.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357166"/>
            <a:ext cx="8286808" cy="5857916"/>
          </a:xfrm>
          <a:prstGeom prst="rect">
            <a:avLst/>
          </a:prstGeom>
        </p:spPr>
        <p:txBody>
          <a:bodyPr vert="horz" lIns="91440" tIns="45720" rIns="91440" bIns="45720" rtlCol="0">
            <a:noAutofit/>
          </a:bodyPr>
          <a:lstStyle/>
          <a:p>
            <a:pPr marL="342900" indent="-342900" algn="justLow">
              <a:lnSpc>
                <a:spcPct val="150000"/>
              </a:lnSpc>
              <a:spcBef>
                <a:spcPct val="20000"/>
              </a:spcBef>
              <a:buClr>
                <a:srgbClr val="C00000"/>
              </a:buClr>
              <a:buSzPct val="110000"/>
              <a:buFont typeface="Wingdings" pitchFamily="2" charset="2"/>
              <a:buChar char="§"/>
            </a:pPr>
            <a:r>
              <a:rPr lang="fr-FR" sz="2400" dirty="0" smtClean="0">
                <a:latin typeface="Arial" pitchFamily="34" charset="0"/>
                <a:cs typeface="Arial" pitchFamily="34" charset="0"/>
              </a:rPr>
              <a:t>Le matériel </a:t>
            </a:r>
            <a:r>
              <a:rPr lang="fr-FR" sz="2400" b="1" dirty="0" smtClean="0">
                <a:latin typeface="Arial" pitchFamily="34" charset="0"/>
                <a:cs typeface="Arial" pitchFamily="34" charset="0"/>
              </a:rPr>
              <a:t>cellulaire</a:t>
            </a:r>
            <a:r>
              <a:rPr lang="fr-FR" sz="2400" dirty="0" smtClean="0">
                <a:latin typeface="Arial" pitchFamily="34" charset="0"/>
                <a:cs typeface="Arial" pitchFamily="34" charset="0"/>
              </a:rPr>
              <a:t>, fait de </a:t>
            </a:r>
            <a:r>
              <a:rPr lang="fr-FR" sz="2400" b="1" dirty="0" smtClean="0">
                <a:latin typeface="Arial" pitchFamily="34" charset="0"/>
                <a:cs typeface="Arial" pitchFamily="34" charset="0"/>
              </a:rPr>
              <a:t>lymphocytes</a:t>
            </a:r>
            <a:r>
              <a:rPr lang="fr-FR" sz="2400" dirty="0" smtClean="0">
                <a:latin typeface="Arial" pitchFamily="34" charset="0"/>
                <a:cs typeface="Arial" pitchFamily="34" charset="0"/>
              </a:rPr>
              <a:t> et de </a:t>
            </a:r>
            <a:r>
              <a:rPr lang="fr-FR" sz="2400" b="1" dirty="0" smtClean="0">
                <a:latin typeface="Arial" pitchFamily="34" charset="0"/>
                <a:cs typeface="Arial" pitchFamily="34" charset="0"/>
              </a:rPr>
              <a:t>macrophages</a:t>
            </a:r>
            <a:r>
              <a:rPr lang="fr-FR" sz="2400" dirty="0" smtClean="0">
                <a:latin typeface="Arial" pitchFamily="34" charset="0"/>
                <a:cs typeface="Arial" pitchFamily="34" charset="0"/>
              </a:rPr>
              <a:t>, est appelé </a:t>
            </a:r>
            <a:r>
              <a:rPr lang="fr-FR" sz="2400" b="1" dirty="0" smtClean="0">
                <a:latin typeface="Arial" pitchFamily="34" charset="0"/>
                <a:cs typeface="Arial" pitchFamily="34" charset="0"/>
              </a:rPr>
              <a:t>pulpe</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splénique</a:t>
            </a:r>
            <a:r>
              <a:rPr lang="fr-FR" sz="2400" dirty="0" smtClean="0">
                <a:latin typeface="Arial" pitchFamily="34" charset="0"/>
                <a:cs typeface="Arial" pitchFamily="34" charset="0"/>
              </a:rPr>
              <a:t> ; celle-ci siège entre les </a:t>
            </a:r>
            <a:r>
              <a:rPr lang="fr-FR" sz="2400" b="1" dirty="0" smtClean="0">
                <a:latin typeface="Arial" pitchFamily="34" charset="0"/>
                <a:cs typeface="Arial" pitchFamily="34" charset="0"/>
              </a:rPr>
              <a:t>travées</a:t>
            </a:r>
            <a:r>
              <a:rPr lang="fr-FR" sz="2400" dirty="0" smtClean="0">
                <a:latin typeface="Arial" pitchFamily="34" charset="0"/>
                <a:cs typeface="Arial" pitchFamily="34" charset="0"/>
              </a:rPr>
              <a:t>.</a:t>
            </a:r>
          </a:p>
          <a:p>
            <a:pPr marL="342900" indent="-342900" algn="justLow">
              <a:lnSpc>
                <a:spcPct val="150000"/>
              </a:lnSpc>
              <a:spcBef>
                <a:spcPct val="20000"/>
              </a:spcBef>
              <a:buClr>
                <a:srgbClr val="C00000"/>
              </a:buClr>
              <a:buSzPct val="110000"/>
              <a:buFont typeface="Wingdings" pitchFamily="2" charset="2"/>
              <a:buChar char="§"/>
            </a:pPr>
            <a:r>
              <a:rPr lang="fr-FR" sz="2400" dirty="0" smtClean="0">
                <a:latin typeface="Arial" pitchFamily="34" charset="0"/>
                <a:cs typeface="Arial" pitchFamily="34" charset="0"/>
              </a:rPr>
              <a:t> La </a:t>
            </a:r>
            <a:r>
              <a:rPr lang="fr-FR" sz="2400" b="1" dirty="0" smtClean="0">
                <a:latin typeface="Arial" pitchFamily="34" charset="0"/>
                <a:cs typeface="Arial" pitchFamily="34" charset="0"/>
              </a:rPr>
              <a:t>pulpe</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rouge</a:t>
            </a:r>
            <a:r>
              <a:rPr lang="fr-FR" sz="2400" dirty="0" smtClean="0">
                <a:latin typeface="Arial" pitchFamily="34" charset="0"/>
                <a:cs typeface="Arial" pitchFamily="34" charset="0"/>
              </a:rPr>
              <a:t> renferme de nombreux </a:t>
            </a:r>
            <a:r>
              <a:rPr lang="fr-FR" sz="2400" b="1" dirty="0" smtClean="0">
                <a:latin typeface="Arial" pitchFamily="34" charset="0"/>
                <a:cs typeface="Arial" pitchFamily="34" charset="0"/>
              </a:rPr>
              <a:t>vaisseaux</a:t>
            </a:r>
            <a:r>
              <a:rPr lang="fr-FR" sz="2400" dirty="0" smtClean="0">
                <a:latin typeface="Arial" pitchFamily="34" charset="0"/>
                <a:cs typeface="Arial" pitchFamily="34" charset="0"/>
              </a:rPr>
              <a:t> de gros calibre, à paroi mince, les sinus spléniques, contenant de nombreux érythrocytes qui lui donnent sa couleur (</a:t>
            </a:r>
            <a:r>
              <a:rPr lang="fr-FR" sz="2400" dirty="0" err="1" smtClean="0">
                <a:latin typeface="Arial" pitchFamily="34" charset="0"/>
                <a:cs typeface="Arial" pitchFamily="34" charset="0"/>
              </a:rPr>
              <a:t>NdT</a:t>
            </a:r>
            <a:r>
              <a:rPr lang="fr-FR" sz="2400" dirty="0" smtClean="0">
                <a:latin typeface="Arial" pitchFamily="34" charset="0"/>
                <a:cs typeface="Arial" pitchFamily="34" charset="0"/>
              </a:rPr>
              <a:t> : entre les sinus se trouvent les cordons de </a:t>
            </a:r>
            <a:r>
              <a:rPr lang="fr-FR" sz="2400" dirty="0" err="1" smtClean="0">
                <a:latin typeface="Arial" pitchFamily="34" charset="0"/>
                <a:cs typeface="Arial" pitchFamily="34" charset="0"/>
              </a:rPr>
              <a:t>Billroth</a:t>
            </a:r>
            <a:r>
              <a:rPr lang="fr-FR" sz="2400" dirty="0" smtClean="0">
                <a:latin typeface="Arial" pitchFamily="34" charset="0"/>
                <a:cs typeface="Arial" pitchFamily="34" charset="0"/>
              </a:rPr>
              <a:t>, très riches en cellules réticulaires formant un réseau englobant des lymphocytes, des macrophages et des érythrocytes extravasés).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Résultat de recherche d'images pour &quot;la rate structure&quot;"/>
          <p:cNvPicPr>
            <a:picLocks noChangeAspect="1" noChangeArrowheads="1"/>
          </p:cNvPicPr>
          <p:nvPr/>
        </p:nvPicPr>
        <p:blipFill>
          <a:blip r:embed="rId2"/>
          <a:srcRect l="14158" t="17425" r="12875" b="14327"/>
          <a:stretch>
            <a:fillRect/>
          </a:stretch>
        </p:blipFill>
        <p:spPr bwMode="auto">
          <a:xfrm>
            <a:off x="1857356" y="2214554"/>
            <a:ext cx="6313870" cy="4429132"/>
          </a:xfrm>
          <a:prstGeom prst="rect">
            <a:avLst/>
          </a:prstGeom>
          <a:noFill/>
        </p:spPr>
      </p:pic>
      <p:sp>
        <p:nvSpPr>
          <p:cNvPr id="4" name="Rectangle 3"/>
          <p:cNvSpPr/>
          <p:nvPr/>
        </p:nvSpPr>
        <p:spPr>
          <a:xfrm>
            <a:off x="285720" y="-24"/>
            <a:ext cx="8572560" cy="2568717"/>
          </a:xfrm>
          <a:prstGeom prst="rect">
            <a:avLst/>
          </a:prstGeom>
        </p:spPr>
        <p:txBody>
          <a:bodyPr wrap="square">
            <a:spAutoFit/>
          </a:bodyPr>
          <a:lstStyle/>
          <a:p>
            <a:pPr marL="342900" indent="-342900" algn="justLow">
              <a:lnSpc>
                <a:spcPct val="150000"/>
              </a:lnSpc>
              <a:spcBef>
                <a:spcPct val="20000"/>
              </a:spcBef>
              <a:buClr>
                <a:srgbClr val="C00000"/>
              </a:buClr>
              <a:buSzPct val="110000"/>
              <a:buFont typeface="Wingdings" pitchFamily="2" charset="2"/>
              <a:buChar char="§"/>
            </a:pPr>
            <a:r>
              <a:rPr lang="fr-FR" sz="2200" b="1" dirty="0" smtClean="0">
                <a:latin typeface="Arial" pitchFamily="34" charset="0"/>
                <a:cs typeface="Arial" pitchFamily="34" charset="0"/>
              </a:rPr>
              <a:t>Pulpe blanche: </a:t>
            </a:r>
            <a:r>
              <a:rPr lang="fr-FR" sz="2200" dirty="0" smtClean="0">
                <a:latin typeface="Arial" pitchFamily="34" charset="0"/>
                <a:cs typeface="Arial" pitchFamily="34" charset="0"/>
              </a:rPr>
              <a:t>consiste en des </a:t>
            </a:r>
            <a:r>
              <a:rPr lang="fr-FR" sz="2200" b="1" dirty="0" smtClean="0">
                <a:latin typeface="Arial" pitchFamily="34" charset="0"/>
                <a:cs typeface="Arial" pitchFamily="34" charset="0"/>
              </a:rPr>
              <a:t>zones</a:t>
            </a:r>
            <a:r>
              <a:rPr lang="fr-FR" sz="2200" dirty="0" smtClean="0">
                <a:latin typeface="Arial" pitchFamily="34" charset="0"/>
                <a:cs typeface="Arial" pitchFamily="34" charset="0"/>
              </a:rPr>
              <a:t> </a:t>
            </a:r>
            <a:r>
              <a:rPr lang="fr-FR" sz="2200" b="1" dirty="0" smtClean="0">
                <a:latin typeface="Arial" pitchFamily="34" charset="0"/>
                <a:cs typeface="Arial" pitchFamily="34" charset="0"/>
              </a:rPr>
              <a:t>arrondies</a:t>
            </a:r>
            <a:r>
              <a:rPr lang="fr-FR" sz="2200" dirty="0" smtClean="0">
                <a:latin typeface="Arial" pitchFamily="34" charset="0"/>
                <a:cs typeface="Arial" pitchFamily="34" charset="0"/>
              </a:rPr>
              <a:t> relativement claires, de 0,2–0,7 mm de diamètre, éparpillées au sein de la pulpe rouge ; elle est faite de manchons constitués de lymphocytes et de macrophages, entourant les vaisseaux sanguins.</a:t>
            </a:r>
          </a:p>
        </p:txBody>
      </p:sp>
      <p:sp>
        <p:nvSpPr>
          <p:cNvPr id="46082" name="AutoShape 2" descr="Résultat de recherche d'images pour &quot;la rate structur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4769767"/>
          </a:xfrm>
        </p:spPr>
        <p:txBody>
          <a:bodyPr wrap="square">
            <a:spAutoFit/>
          </a:bodyPr>
          <a:lstStyle/>
          <a:p>
            <a:pPr algn="justLow">
              <a:lnSpc>
                <a:spcPct val="170000"/>
              </a:lnSpc>
              <a:buClr>
                <a:srgbClr val="C00000"/>
              </a:buClr>
              <a:buSzPct val="110000"/>
              <a:buFont typeface="Wingdings" pitchFamily="2" charset="2"/>
              <a:buChar char="§"/>
            </a:pPr>
            <a:r>
              <a:rPr lang="fr-FR" sz="2400" dirty="0" smtClean="0">
                <a:latin typeface="Arial" pitchFamily="34" charset="0"/>
                <a:cs typeface="Arial" pitchFamily="34" charset="0"/>
              </a:rPr>
              <a:t>Les structures entrant dans la rate ou en sortant au niveau du hile sont :</a:t>
            </a:r>
          </a:p>
          <a:p>
            <a:pPr algn="justLow">
              <a:lnSpc>
                <a:spcPct val="170000"/>
              </a:lnSpc>
              <a:buClr>
                <a:srgbClr val="C00000"/>
              </a:buClr>
              <a:buSzPct val="110000"/>
              <a:buNone/>
            </a:pPr>
            <a:r>
              <a:rPr lang="fr-FR" sz="2400" dirty="0" smtClean="0">
                <a:latin typeface="Arial" pitchFamily="34" charset="0"/>
                <a:cs typeface="Arial" pitchFamily="34" charset="0"/>
              </a:rPr>
              <a:t>• l'artère splénique, branche de l'artère cœliaque ;</a:t>
            </a:r>
          </a:p>
          <a:p>
            <a:pPr algn="justLow">
              <a:lnSpc>
                <a:spcPct val="170000"/>
              </a:lnSpc>
              <a:buClr>
                <a:srgbClr val="C00000"/>
              </a:buClr>
              <a:buSzPct val="110000"/>
              <a:buNone/>
            </a:pPr>
            <a:r>
              <a:rPr lang="fr-FR" sz="2400" dirty="0" smtClean="0">
                <a:latin typeface="Arial" pitchFamily="34" charset="0"/>
                <a:cs typeface="Arial" pitchFamily="34" charset="0"/>
              </a:rPr>
              <a:t>• la veine splénique, allant à la veine porte ;</a:t>
            </a:r>
          </a:p>
          <a:p>
            <a:pPr algn="justLow">
              <a:lnSpc>
                <a:spcPct val="170000"/>
              </a:lnSpc>
              <a:buClr>
                <a:srgbClr val="C00000"/>
              </a:buClr>
              <a:buSzPct val="110000"/>
              <a:buNone/>
            </a:pPr>
            <a:r>
              <a:rPr lang="fr-FR" sz="2400" dirty="0" smtClean="0">
                <a:latin typeface="Arial" pitchFamily="34" charset="0"/>
                <a:cs typeface="Arial" pitchFamily="34" charset="0"/>
              </a:rPr>
              <a:t>• des vaisseaux lymphatiques (seulement efférents) ;</a:t>
            </a:r>
          </a:p>
          <a:p>
            <a:pPr algn="justLow">
              <a:lnSpc>
                <a:spcPct val="170000"/>
              </a:lnSpc>
              <a:buClr>
                <a:srgbClr val="C00000"/>
              </a:buClr>
              <a:buSzPct val="110000"/>
              <a:buNone/>
            </a:pPr>
            <a:r>
              <a:rPr lang="fr-FR" sz="2400" dirty="0" smtClean="0">
                <a:latin typeface="Arial" pitchFamily="34" charset="0"/>
                <a:cs typeface="Arial" pitchFamily="34" charset="0"/>
              </a:rPr>
              <a:t>• des filets nerveux.</a:t>
            </a:r>
          </a:p>
          <a:p>
            <a:pPr algn="justLow">
              <a:lnSpc>
                <a:spcPct val="170000"/>
              </a:lnSpc>
              <a:buClr>
                <a:srgbClr val="C00000"/>
              </a:buClr>
              <a:buSzPct val="110000"/>
              <a:buNone/>
            </a:pP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715040"/>
          </a:xfrm>
        </p:spPr>
        <p:txBody>
          <a:bodyPr>
            <a:normAutofit fontScale="92500" lnSpcReduction="20000"/>
          </a:bodyPr>
          <a:lstStyle/>
          <a:p>
            <a:pPr marL="457200" indent="-457200" algn="just">
              <a:lnSpc>
                <a:spcPct val="150000"/>
              </a:lnSpc>
              <a:buFont typeface="+mj-lt"/>
              <a:buAutoNum type="arabicPeriod"/>
            </a:pPr>
            <a:r>
              <a:rPr lang="fr-FR" sz="2600" b="1" dirty="0">
                <a:solidFill>
                  <a:schemeClr val="accent1">
                    <a:lumMod val="75000"/>
                  </a:schemeClr>
                </a:solidFill>
                <a:latin typeface="Arial" pitchFamily="34" charset="0"/>
                <a:cs typeface="Arial" pitchFamily="34" charset="0"/>
              </a:rPr>
              <a:t>Drainage tissulaire</a:t>
            </a:r>
          </a:p>
          <a:p>
            <a:pPr algn="just">
              <a:lnSpc>
                <a:spcPct val="150000"/>
              </a:lnSpc>
              <a:buClr>
                <a:schemeClr val="accent2">
                  <a:lumMod val="75000"/>
                </a:schemeClr>
              </a:buClr>
              <a:buFont typeface="Wingdings" pitchFamily="2" charset="2"/>
              <a:buChar char="§"/>
            </a:pPr>
            <a:r>
              <a:rPr lang="fr-FR" sz="2400" dirty="0">
                <a:latin typeface="Arial" pitchFamily="34" charset="0"/>
                <a:cs typeface="Arial" pitchFamily="34" charset="0"/>
              </a:rPr>
              <a:t>Chaque jour, environ 21 litres de liquide </a:t>
            </a:r>
            <a:r>
              <a:rPr lang="fr-FR" sz="2400" dirty="0" smtClean="0">
                <a:latin typeface="Arial" pitchFamily="34" charset="0"/>
                <a:cs typeface="Arial" pitchFamily="34" charset="0"/>
              </a:rPr>
              <a:t>plasmatique, transportant </a:t>
            </a:r>
            <a:r>
              <a:rPr lang="fr-FR" sz="2400" dirty="0">
                <a:latin typeface="Arial" pitchFamily="34" charset="0"/>
                <a:cs typeface="Arial" pitchFamily="34" charset="0"/>
              </a:rPr>
              <a:t>des substances dissoutes et certaines </a:t>
            </a:r>
            <a:r>
              <a:rPr lang="fr-FR" sz="2400" dirty="0" smtClean="0">
                <a:latin typeface="Arial" pitchFamily="34" charset="0"/>
                <a:cs typeface="Arial" pitchFamily="34" charset="0"/>
              </a:rPr>
              <a:t>protéines plasmatiques</a:t>
            </a:r>
            <a:r>
              <a:rPr lang="fr-FR" sz="2400" dirty="0">
                <a:latin typeface="Arial" pitchFamily="34" charset="0"/>
                <a:cs typeface="Arial" pitchFamily="34" charset="0"/>
              </a:rPr>
              <a:t>, s'échappent des capillaires à leur </a:t>
            </a:r>
            <a:r>
              <a:rPr lang="fr-FR" sz="2400" dirty="0" smtClean="0">
                <a:latin typeface="Arial" pitchFamily="34" charset="0"/>
                <a:cs typeface="Arial" pitchFamily="34" charset="0"/>
              </a:rPr>
              <a:t>extrémité artérielle </a:t>
            </a:r>
            <a:r>
              <a:rPr lang="fr-FR" sz="2400" dirty="0">
                <a:latin typeface="Arial" pitchFamily="34" charset="0"/>
                <a:cs typeface="Arial" pitchFamily="34" charset="0"/>
              </a:rPr>
              <a:t>et passent dans les tissus</a:t>
            </a:r>
            <a:r>
              <a:rPr lang="fr-FR" sz="2400" dirty="0" smtClean="0">
                <a:latin typeface="Arial" pitchFamily="34" charset="0"/>
                <a:cs typeface="Arial" pitchFamily="34" charset="0"/>
              </a:rPr>
              <a:t>.</a:t>
            </a:r>
          </a:p>
          <a:p>
            <a:pPr algn="just">
              <a:lnSpc>
                <a:spcPct val="150000"/>
              </a:lnSpc>
              <a:buClr>
                <a:schemeClr val="accent2">
                  <a:lumMod val="75000"/>
                </a:schemeClr>
              </a:buClr>
              <a:buFont typeface="Wingdings" pitchFamily="2" charset="2"/>
              <a:buChar char="§"/>
            </a:pPr>
            <a:r>
              <a:rPr lang="fr-FR" sz="2400" dirty="0" smtClean="0">
                <a:latin typeface="Arial" pitchFamily="34" charset="0"/>
                <a:cs typeface="Arial" pitchFamily="34" charset="0"/>
              </a:rPr>
              <a:t> La </a:t>
            </a:r>
            <a:r>
              <a:rPr lang="fr-FR" sz="2400" dirty="0">
                <a:latin typeface="Arial" pitchFamily="34" charset="0"/>
                <a:cs typeface="Arial" pitchFamily="34" charset="0"/>
              </a:rPr>
              <a:t>plus grande </a:t>
            </a:r>
            <a:r>
              <a:rPr lang="fr-FR" sz="2400" dirty="0" smtClean="0">
                <a:latin typeface="Arial" pitchFamily="34" charset="0"/>
                <a:cs typeface="Arial" pitchFamily="34" charset="0"/>
              </a:rPr>
              <a:t>partie </a:t>
            </a:r>
            <a:r>
              <a:rPr lang="fr-FR" sz="2400" dirty="0">
                <a:latin typeface="Arial" pitchFamily="34" charset="0"/>
                <a:cs typeface="Arial" pitchFamily="34" charset="0"/>
              </a:rPr>
              <a:t>de ce liquide retourne directement au courant sanguin </a:t>
            </a:r>
            <a:r>
              <a:rPr lang="fr-FR" sz="2400" dirty="0" smtClean="0">
                <a:latin typeface="Arial" pitchFamily="34" charset="0"/>
                <a:cs typeface="Arial" pitchFamily="34" charset="0"/>
              </a:rPr>
              <a:t>en traversant </a:t>
            </a:r>
            <a:r>
              <a:rPr lang="fr-FR" sz="2400" dirty="0">
                <a:latin typeface="Arial" pitchFamily="34" charset="0"/>
                <a:cs typeface="Arial" pitchFamily="34" charset="0"/>
              </a:rPr>
              <a:t>la paroi capillaire à son extrémité </a:t>
            </a:r>
            <a:r>
              <a:rPr lang="fr-FR" sz="2400" dirty="0" smtClean="0">
                <a:latin typeface="Arial" pitchFamily="34" charset="0"/>
                <a:cs typeface="Arial" pitchFamily="34" charset="0"/>
              </a:rPr>
              <a:t>veineuse, mais </a:t>
            </a:r>
            <a:r>
              <a:rPr lang="fr-FR" sz="2400" dirty="0">
                <a:latin typeface="Arial" pitchFamily="34" charset="0"/>
                <a:cs typeface="Arial" pitchFamily="34" charset="0"/>
              </a:rPr>
              <a:t>ce qui est en excès, environ 3 à 4 litres de liquide, </a:t>
            </a:r>
            <a:r>
              <a:rPr lang="fr-FR" sz="2400" dirty="0" smtClean="0">
                <a:latin typeface="Arial" pitchFamily="34" charset="0"/>
                <a:cs typeface="Arial" pitchFamily="34" charset="0"/>
              </a:rPr>
              <a:t>est drainé </a:t>
            </a:r>
            <a:r>
              <a:rPr lang="fr-FR" sz="2400" dirty="0">
                <a:latin typeface="Arial" pitchFamily="34" charset="0"/>
                <a:cs typeface="Arial" pitchFamily="34" charset="0"/>
              </a:rPr>
              <a:t>par les vaisseaux lymphatiques. </a:t>
            </a:r>
            <a:endParaRPr lang="fr-FR" sz="2400" dirty="0" smtClean="0">
              <a:latin typeface="Arial" pitchFamily="34" charset="0"/>
              <a:cs typeface="Arial" pitchFamily="34" charset="0"/>
            </a:endParaRPr>
          </a:p>
          <a:p>
            <a:pPr algn="just">
              <a:lnSpc>
                <a:spcPct val="150000"/>
              </a:lnSpc>
              <a:buNone/>
            </a:pPr>
            <a:r>
              <a:rPr lang="fr-FR" sz="2400" b="1" i="1" dirty="0" smtClean="0">
                <a:solidFill>
                  <a:srgbClr val="C00000"/>
                </a:solidFill>
                <a:latin typeface="Arial" pitchFamily="34" charset="0"/>
                <a:cs typeface="Arial" pitchFamily="34" charset="0"/>
              </a:rPr>
              <a:t>!!!! Sans cela, </a:t>
            </a:r>
            <a:r>
              <a:rPr lang="fr-FR" sz="2400" dirty="0" smtClean="0">
                <a:latin typeface="Arial" pitchFamily="34" charset="0"/>
                <a:cs typeface="Arial" pitchFamily="34" charset="0"/>
              </a:rPr>
              <a:t>les tissus seraient </a:t>
            </a:r>
            <a:r>
              <a:rPr lang="fr-FR" sz="2400" dirty="0">
                <a:latin typeface="Arial" pitchFamily="34" charset="0"/>
                <a:cs typeface="Arial" pitchFamily="34" charset="0"/>
              </a:rPr>
              <a:t>rapidement gorgés d'eau, et le </a:t>
            </a:r>
            <a:r>
              <a:rPr lang="fr-FR" sz="2400" dirty="0" smtClean="0">
                <a:latin typeface="Arial" pitchFamily="34" charset="0"/>
                <a:cs typeface="Arial" pitchFamily="34" charset="0"/>
              </a:rPr>
              <a:t>système cardiovasculaire </a:t>
            </a:r>
            <a:r>
              <a:rPr lang="fr-FR" sz="2400" dirty="0">
                <a:latin typeface="Arial" pitchFamily="34" charset="0"/>
                <a:cs typeface="Arial" pitchFamily="34" charset="0"/>
              </a:rPr>
              <a:t>commencerait à devenir défaillant </a:t>
            </a:r>
            <a:r>
              <a:rPr lang="fr-FR" sz="2400" dirty="0" smtClean="0">
                <a:latin typeface="Arial" pitchFamily="34" charset="0"/>
                <a:cs typeface="Arial" pitchFamily="34" charset="0"/>
              </a:rPr>
              <a:t>tandis que </a:t>
            </a:r>
            <a:r>
              <a:rPr lang="fr-FR" sz="2400" dirty="0">
                <a:latin typeface="Arial" pitchFamily="34" charset="0"/>
                <a:cs typeface="Arial" pitchFamily="34" charset="0"/>
              </a:rPr>
              <a:t>le volume sanguin circulant baisserait.</a:t>
            </a:r>
          </a:p>
        </p:txBody>
      </p:sp>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Fonctions du système lymphatique  </a:t>
            </a:r>
            <a:endParaRPr lang="fr-FR" sz="2800" b="1" dirty="0">
              <a:solidFill>
                <a:schemeClr val="accent2">
                  <a:lumMod val="75000"/>
                </a:schemeClr>
              </a:solidFill>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3859518"/>
          </a:xfrm>
        </p:spPr>
        <p:txBody>
          <a:bodyPr vert="horz" wrap="square" lIns="91440" tIns="45720" rIns="91440" bIns="45720" rtlCol="0">
            <a:spAutoFit/>
          </a:bodyPr>
          <a:lstStyle/>
          <a:p>
            <a:pPr algn="justLow">
              <a:lnSpc>
                <a:spcPct val="170000"/>
              </a:lnSpc>
              <a:buClr>
                <a:srgbClr val="C00000"/>
              </a:buClr>
              <a:buSzPct val="110000"/>
            </a:pPr>
            <a:r>
              <a:rPr lang="fr-FR" sz="2400" dirty="0" smtClean="0">
                <a:latin typeface="Arial" pitchFamily="34" charset="0"/>
                <a:cs typeface="Arial" pitchFamily="34" charset="0"/>
              </a:rPr>
              <a:t>Le sang traversant la rate passe par des sinusoïdes, qui ont des pores distincts entre les cellules endothéliales qui les bordent, pores permettant au sang d'entrer en contact étroit avec la pulpe splénique. C'est essentiel à la fonction de la rate qui consiste à supprimer les cellules vieillies ou lésées du flux sanguin.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072098"/>
          </a:xfrm>
        </p:spPr>
        <p:txBody>
          <a:bodyPr>
            <a:noAutofit/>
          </a:bodyPr>
          <a:lstStyle/>
          <a:p>
            <a:pPr marL="457200" indent="-457200" algn="justLow">
              <a:lnSpc>
                <a:spcPct val="160000"/>
              </a:lnSpc>
              <a:buFont typeface="+mj-lt"/>
              <a:buAutoNum type="arabicPeriod"/>
            </a:pPr>
            <a:r>
              <a:rPr lang="fr-FR" sz="2400" b="1" dirty="0" smtClean="0">
                <a:solidFill>
                  <a:schemeClr val="accent1">
                    <a:lumMod val="75000"/>
                  </a:schemeClr>
                </a:solidFill>
                <a:latin typeface="Arial" pitchFamily="34" charset="0"/>
                <a:cs typeface="Arial" pitchFamily="34" charset="0"/>
              </a:rPr>
              <a:t>Phagocytose</a:t>
            </a:r>
          </a:p>
          <a:p>
            <a:pPr marL="457200" indent="-457200" algn="justLow">
              <a:lnSpc>
                <a:spcPct val="160000"/>
              </a:lnSpc>
              <a:buClr>
                <a:srgbClr val="C00000"/>
              </a:buClr>
              <a:buFont typeface="Wingdings" pitchFamily="2" charset="2"/>
              <a:buChar char="§"/>
            </a:pPr>
            <a:r>
              <a:rPr lang="fr-FR" sz="2400" dirty="0" smtClean="0">
                <a:latin typeface="Arial" pitchFamily="34" charset="0"/>
                <a:cs typeface="Arial" pitchFamily="34" charset="0"/>
              </a:rPr>
              <a:t>Les </a:t>
            </a:r>
            <a:r>
              <a:rPr lang="fr-FR" sz="2400" b="1" dirty="0" smtClean="0">
                <a:latin typeface="Arial" pitchFamily="34" charset="0"/>
                <a:cs typeface="Arial" pitchFamily="34" charset="0"/>
              </a:rPr>
              <a:t>érythrocytes</a:t>
            </a:r>
            <a:r>
              <a:rPr lang="fr-FR" sz="2400" dirty="0" smtClean="0">
                <a:latin typeface="Arial" pitchFamily="34" charset="0"/>
                <a:cs typeface="Arial" pitchFamily="34" charset="0"/>
              </a:rPr>
              <a:t> vieux ou anormaux sont principalement détruits dans la rate, et leur destruction libère de la </a:t>
            </a:r>
            <a:r>
              <a:rPr lang="fr-FR" sz="2400" b="1" dirty="0" smtClean="0">
                <a:latin typeface="Arial" pitchFamily="34" charset="0"/>
                <a:cs typeface="Arial" pitchFamily="34" charset="0"/>
              </a:rPr>
              <a:t>bilirubine</a:t>
            </a:r>
            <a:r>
              <a:rPr lang="fr-FR" sz="2400" dirty="0" smtClean="0">
                <a:latin typeface="Arial" pitchFamily="34" charset="0"/>
                <a:cs typeface="Arial" pitchFamily="34" charset="0"/>
              </a:rPr>
              <a:t> et du </a:t>
            </a:r>
            <a:r>
              <a:rPr lang="fr-FR" sz="2400" b="1" dirty="0" smtClean="0">
                <a:latin typeface="Arial" pitchFamily="34" charset="0"/>
                <a:cs typeface="Arial" pitchFamily="34" charset="0"/>
              </a:rPr>
              <a:t>fer</a:t>
            </a:r>
            <a:r>
              <a:rPr lang="fr-FR" sz="2400" dirty="0" smtClean="0">
                <a:latin typeface="Arial" pitchFamily="34" charset="0"/>
                <a:cs typeface="Arial" pitchFamily="34" charset="0"/>
              </a:rPr>
              <a:t>, qui gagnent le </a:t>
            </a:r>
            <a:r>
              <a:rPr lang="fr-FR" sz="2400" b="1" dirty="0" smtClean="0">
                <a:latin typeface="Arial" pitchFamily="34" charset="0"/>
                <a:cs typeface="Arial" pitchFamily="34" charset="0"/>
              </a:rPr>
              <a:t>foie</a:t>
            </a:r>
            <a:r>
              <a:rPr lang="fr-FR" sz="2400" dirty="0" smtClean="0">
                <a:latin typeface="Arial" pitchFamily="34" charset="0"/>
                <a:cs typeface="Arial" pitchFamily="34" charset="0"/>
              </a:rPr>
              <a:t> par la </a:t>
            </a:r>
            <a:r>
              <a:rPr lang="fr-FR" sz="2400" b="1" dirty="0" smtClean="0">
                <a:latin typeface="Arial" pitchFamily="34" charset="0"/>
                <a:cs typeface="Arial" pitchFamily="34" charset="0"/>
              </a:rPr>
              <a:t>veine</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splénique</a:t>
            </a:r>
            <a:r>
              <a:rPr lang="fr-FR" sz="2400" dirty="0" smtClean="0">
                <a:latin typeface="Arial" pitchFamily="34" charset="0"/>
                <a:cs typeface="Arial" pitchFamily="34" charset="0"/>
              </a:rPr>
              <a:t> puis la veine porte. D'autres matériels cellulaires, par exemple des leucocytes, des plaquettes et des bactéries, sont phagocytés dans la rate. </a:t>
            </a:r>
            <a:endParaRPr lang="fr-FR" sz="2400" dirty="0">
              <a:latin typeface="Arial" pitchFamily="34" charset="0"/>
              <a:cs typeface="Arial" pitchFamily="34" charset="0"/>
            </a:endParaRPr>
          </a:p>
        </p:txBody>
      </p:sp>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 Fonctions           </a:t>
            </a:r>
            <a:endParaRPr lang="fr-FR" sz="2800" b="1" dirty="0">
              <a:solidFill>
                <a:schemeClr val="accent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2852"/>
            <a:ext cx="8229600" cy="6429420"/>
          </a:xfrm>
        </p:spPr>
        <p:txBody>
          <a:bodyPr>
            <a:normAutofit lnSpcReduction="10000"/>
          </a:bodyPr>
          <a:lstStyle/>
          <a:p>
            <a:pPr marL="457200" indent="-457200" algn="justLow">
              <a:lnSpc>
                <a:spcPct val="160000"/>
              </a:lnSpc>
              <a:buNone/>
            </a:pPr>
            <a:r>
              <a:rPr lang="fr-FR" sz="2400" b="1" dirty="0" smtClean="0">
                <a:solidFill>
                  <a:schemeClr val="accent1">
                    <a:lumMod val="75000"/>
                  </a:schemeClr>
                </a:solidFill>
                <a:latin typeface="Arial" pitchFamily="34" charset="0"/>
                <a:cs typeface="Arial" pitchFamily="34" charset="0"/>
              </a:rPr>
              <a:t>2. Stockage du sang</a:t>
            </a:r>
          </a:p>
          <a:p>
            <a:pPr algn="justLow">
              <a:lnSpc>
                <a:spcPct val="160000"/>
              </a:lnSpc>
              <a:buClr>
                <a:srgbClr val="C00000"/>
              </a:buClr>
              <a:buFont typeface="Wingdings" pitchFamily="2" charset="2"/>
              <a:buChar char="§"/>
            </a:pPr>
            <a:r>
              <a:rPr lang="fr-FR" sz="2400" dirty="0" smtClean="0">
                <a:latin typeface="Arial" pitchFamily="34" charset="0"/>
                <a:cs typeface="Arial" pitchFamily="34" charset="0"/>
              </a:rPr>
              <a:t>La rate contient jusqu'à 350 ml de sang, dont elle peut renvoyer rapidement une grande partie sous l'effet d'une stimulation sympathique, par exemple lors d'une hémorragie.</a:t>
            </a:r>
          </a:p>
          <a:p>
            <a:pPr algn="justLow">
              <a:lnSpc>
                <a:spcPct val="160000"/>
              </a:lnSpc>
              <a:buNone/>
            </a:pPr>
            <a:r>
              <a:rPr lang="fr-FR" sz="2400" b="1" dirty="0" smtClean="0">
                <a:solidFill>
                  <a:schemeClr val="accent1">
                    <a:lumMod val="75000"/>
                  </a:schemeClr>
                </a:solidFill>
                <a:latin typeface="Arial" pitchFamily="34" charset="0"/>
                <a:cs typeface="Arial" pitchFamily="34" charset="0"/>
              </a:rPr>
              <a:t>3. Réponse immunitaire</a:t>
            </a:r>
          </a:p>
          <a:p>
            <a:pPr algn="justLow">
              <a:lnSpc>
                <a:spcPct val="160000"/>
              </a:lnSpc>
              <a:buClr>
                <a:srgbClr val="C00000"/>
              </a:buClr>
              <a:buFont typeface="Wingdings" pitchFamily="2" charset="2"/>
              <a:buChar char="§"/>
            </a:pPr>
            <a:r>
              <a:rPr lang="fr-FR" sz="2400" dirty="0" smtClean="0">
                <a:latin typeface="Arial" pitchFamily="34" charset="0"/>
                <a:cs typeface="Arial" pitchFamily="34" charset="0"/>
              </a:rPr>
              <a:t>La rate contient des lymphocytes T et B, activés en présence d'antigènes, c'est-à-dire en cas d'infection. La prolifération des lymphocytes pendant une infection sérieuse peut entraîner une augmentation de taille de la rate (splénomégalie).</a:t>
            </a:r>
          </a:p>
          <a:p>
            <a:pPr algn="justLow">
              <a:lnSpc>
                <a:spcPct val="160000"/>
              </a:lnSpc>
              <a:buClr>
                <a:srgbClr val="C00000"/>
              </a:buClr>
              <a:buFont typeface="Wingdings" pitchFamily="2" charset="2"/>
              <a:buChar char="§"/>
            </a:pPr>
            <a:endParaRPr lang="fr-FR" sz="2400" dirty="0" smtClean="0">
              <a:latin typeface="Arial" pitchFamily="34" charset="0"/>
              <a:cs typeface="Arial" pitchFamily="34" charset="0"/>
            </a:endParaRPr>
          </a:p>
          <a:p>
            <a:pPr algn="justLow">
              <a:lnSpc>
                <a:spcPct val="160000"/>
              </a:lnSpc>
              <a:buClr>
                <a:srgbClr val="C00000"/>
              </a:buClr>
              <a:buFont typeface="Wingdings" pitchFamily="2" charset="2"/>
              <a:buChar char="§"/>
            </a:pPr>
            <a:endParaRPr lang="fr-FR" sz="2400" dirty="0" smtClean="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lstStyle/>
          <a:p>
            <a:pPr algn="justLow">
              <a:lnSpc>
                <a:spcPct val="150000"/>
              </a:lnSpc>
              <a:buNone/>
            </a:pPr>
            <a:r>
              <a:rPr lang="fr-FR" sz="2400" b="1" dirty="0" smtClean="0">
                <a:solidFill>
                  <a:schemeClr val="accent1">
                    <a:lumMod val="75000"/>
                  </a:schemeClr>
                </a:solidFill>
                <a:latin typeface="Arial" pitchFamily="34" charset="0"/>
                <a:cs typeface="Arial" pitchFamily="34" charset="0"/>
              </a:rPr>
              <a:t>4. Érythropoïèse</a:t>
            </a:r>
          </a:p>
          <a:p>
            <a:pPr algn="justLow">
              <a:lnSpc>
                <a:spcPct val="150000"/>
              </a:lnSpc>
              <a:buClr>
                <a:srgbClr val="C00000"/>
              </a:buClr>
              <a:buFont typeface="Wingdings" pitchFamily="2" charset="2"/>
              <a:buChar char="§"/>
            </a:pPr>
            <a:r>
              <a:rPr lang="fr-FR" sz="2400" dirty="0" smtClean="0">
                <a:latin typeface="Arial" pitchFamily="34" charset="0"/>
                <a:cs typeface="Arial" pitchFamily="34" charset="0"/>
              </a:rPr>
              <a:t>La </a:t>
            </a:r>
            <a:r>
              <a:rPr lang="fr-FR" sz="2400" b="1" dirty="0" smtClean="0">
                <a:latin typeface="Arial" pitchFamily="34" charset="0"/>
                <a:cs typeface="Arial" pitchFamily="34" charset="0"/>
              </a:rPr>
              <a:t>rate</a:t>
            </a:r>
            <a:r>
              <a:rPr lang="fr-FR" sz="2400" dirty="0" smtClean="0">
                <a:latin typeface="Arial" pitchFamily="34" charset="0"/>
                <a:cs typeface="Arial" pitchFamily="34" charset="0"/>
              </a:rPr>
              <a:t> et le </a:t>
            </a:r>
            <a:r>
              <a:rPr lang="fr-FR" sz="2400" b="1" dirty="0" smtClean="0">
                <a:latin typeface="Arial" pitchFamily="34" charset="0"/>
                <a:cs typeface="Arial" pitchFamily="34" charset="0"/>
              </a:rPr>
              <a:t>foie</a:t>
            </a:r>
            <a:r>
              <a:rPr lang="fr-FR" sz="2400" dirty="0" smtClean="0">
                <a:latin typeface="Arial" pitchFamily="34" charset="0"/>
                <a:cs typeface="Arial" pitchFamily="34" charset="0"/>
              </a:rPr>
              <a:t> sont d'importants sites de production de  cellules sanguines chez le </a:t>
            </a:r>
            <a:r>
              <a:rPr lang="fr-FR" sz="2400" b="1" dirty="0" smtClean="0">
                <a:latin typeface="Arial" pitchFamily="34" charset="0"/>
                <a:cs typeface="Arial" pitchFamily="34" charset="0"/>
              </a:rPr>
              <a:t>fœtus</a:t>
            </a:r>
            <a:r>
              <a:rPr lang="fr-FR" sz="2400" dirty="0" smtClean="0">
                <a:latin typeface="Arial" pitchFamily="34" charset="0"/>
                <a:cs typeface="Arial" pitchFamily="34" charset="0"/>
              </a:rPr>
              <a:t>, et ils peuvent également remplir cette fonction chez l'adulte en cas de grand besoin.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
            </a:r>
            <a:br>
              <a:rPr lang="en-US" dirty="0" smtClean="0"/>
            </a:br>
            <a:r>
              <a:rPr lang="fr-FR" b="1" dirty="0" smtClean="0"/>
              <a:t>Les systèmes lymphoïdes cutanés et muqueux </a:t>
            </a:r>
            <a:endParaRPr lang="en-US" dirty="0"/>
          </a:p>
        </p:txBody>
      </p:sp>
      <p:sp>
        <p:nvSpPr>
          <p:cNvPr id="3" name="Espace réservé du contenu 2"/>
          <p:cNvSpPr>
            <a:spLocks noGrp="1"/>
          </p:cNvSpPr>
          <p:nvPr>
            <p:ph idx="1"/>
          </p:nvPr>
        </p:nvSpPr>
        <p:spPr/>
        <p:txBody>
          <a:bodyPr/>
          <a:lstStyle/>
          <a:p>
            <a:endParaRPr lang="en-US" dirty="0" smtClean="0"/>
          </a:p>
          <a:p>
            <a:r>
              <a:rPr lang="fr-FR" dirty="0" smtClean="0"/>
              <a:t>Les systèmes lymphoïdes cutanés et muqueux sont respectivement situés sous les épithéliums de la peau et des tractus gastro-intestinal et respiratoire. Les amygdales pharyngiennes et les plaques de Peyer de l’intestin constituent deux formations lymphoïdes annexées aux muqueuses.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
            </a:r>
            <a:br>
              <a:rPr lang="en-US" dirty="0" smtClean="0"/>
            </a:br>
            <a:r>
              <a:rPr lang="fr-FR" sz="3600" b="1" dirty="0" smtClean="0"/>
              <a:t>Tissu lymphoïde associé aux muqueuses : </a:t>
            </a:r>
            <a:br>
              <a:rPr lang="fr-FR" sz="3600" b="1" dirty="0" smtClean="0"/>
            </a:br>
            <a:r>
              <a:rPr lang="en-US" sz="3600" b="1" dirty="0" smtClean="0"/>
              <a:t>MALT (Mucosal Associated </a:t>
            </a:r>
            <a:r>
              <a:rPr lang="en-US" sz="3600" b="1" dirty="0" err="1" smtClean="0"/>
              <a:t>Lymphoïd</a:t>
            </a:r>
            <a:r>
              <a:rPr lang="en-US" sz="3600" b="1" dirty="0" smtClean="0"/>
              <a:t> Tissue) </a:t>
            </a:r>
            <a:endParaRPr lang="en-US" dirty="0"/>
          </a:p>
        </p:txBody>
      </p:sp>
      <p:sp>
        <p:nvSpPr>
          <p:cNvPr id="3" name="Espace réservé du contenu 2"/>
          <p:cNvSpPr>
            <a:spLocks noGrp="1"/>
          </p:cNvSpPr>
          <p:nvPr>
            <p:ph idx="1"/>
          </p:nvPr>
        </p:nvSpPr>
        <p:spPr/>
        <p:txBody>
          <a:bodyPr>
            <a:normAutofit fontScale="92500" lnSpcReduction="20000"/>
          </a:bodyPr>
          <a:lstStyle/>
          <a:p>
            <a:endParaRPr lang="en-US" dirty="0" smtClean="0"/>
          </a:p>
          <a:p>
            <a:r>
              <a:rPr lang="fr-FR" dirty="0" smtClean="0"/>
              <a:t>assure la protection de plus de 400 m2 de muqueuses (respiratoire, digestive, urogénitale, oculaire…) </a:t>
            </a:r>
          </a:p>
          <a:p>
            <a:r>
              <a:rPr lang="fr-FR" dirty="0" smtClean="0"/>
              <a:t>-Constitue la porte d’entrée physiologique des antigènes, de ce fait il est en état de stimulation permanente. - comporte un tissu lymphoïde diffus (qui infiltre toutes les muqueuses) et des structures plus ou moins individualisées (plaque de Peyer, appendice, amygdales) - Assure une réponse humorale locale à </a:t>
            </a:r>
            <a:r>
              <a:rPr lang="fr-FR" dirty="0" err="1" smtClean="0"/>
              <a:t>IgA</a:t>
            </a:r>
            <a:r>
              <a:rPr lang="fr-FR" dirty="0" smtClean="0"/>
              <a:t> sécrétoires +++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
            </a:r>
            <a:br>
              <a:rPr lang="en-US" dirty="0" smtClean="0"/>
            </a:br>
            <a:r>
              <a:rPr lang="en-US" b="1" dirty="0" smtClean="0"/>
              <a:t>MALT (suite) </a:t>
            </a:r>
            <a:endParaRPr lang="en-US" dirty="0"/>
          </a:p>
        </p:txBody>
      </p:sp>
      <p:sp>
        <p:nvSpPr>
          <p:cNvPr id="3" name="Espace réservé du contenu 2"/>
          <p:cNvSpPr>
            <a:spLocks noGrp="1"/>
          </p:cNvSpPr>
          <p:nvPr>
            <p:ph idx="1"/>
          </p:nvPr>
        </p:nvSpPr>
        <p:spPr/>
        <p:txBody>
          <a:bodyPr>
            <a:normAutofit fontScale="92500" lnSpcReduction="10000"/>
          </a:bodyPr>
          <a:lstStyle/>
          <a:p>
            <a:endParaRPr lang="en-US" dirty="0" smtClean="0"/>
          </a:p>
          <a:p>
            <a:r>
              <a:rPr lang="fr-FR" dirty="0" smtClean="0"/>
              <a:t>on peut individualiser différents systèmes: </a:t>
            </a:r>
          </a:p>
          <a:p>
            <a:r>
              <a:rPr lang="fr-FR" dirty="0" smtClean="0"/>
              <a:t>au niveau du </a:t>
            </a:r>
            <a:r>
              <a:rPr lang="fr-FR" dirty="0" err="1" smtClean="0"/>
              <a:t>nasopharynx</a:t>
            </a:r>
            <a:r>
              <a:rPr lang="fr-FR" dirty="0" smtClean="0"/>
              <a:t>: NALT (</a:t>
            </a:r>
            <a:r>
              <a:rPr lang="fr-FR" dirty="0" err="1" smtClean="0"/>
              <a:t>Nasopharyns</a:t>
            </a:r>
            <a:r>
              <a:rPr lang="fr-FR" dirty="0" smtClean="0"/>
              <a:t> </a:t>
            </a:r>
            <a:r>
              <a:rPr lang="fr-FR" dirty="0" err="1" smtClean="0"/>
              <a:t>Associated</a:t>
            </a:r>
            <a:r>
              <a:rPr lang="fr-FR" dirty="0" smtClean="0"/>
              <a:t> </a:t>
            </a:r>
            <a:r>
              <a:rPr lang="fr-FR" dirty="0" err="1" smtClean="0"/>
              <a:t>Lymphoïd</a:t>
            </a:r>
            <a:r>
              <a:rPr lang="fr-FR" dirty="0" smtClean="0"/>
              <a:t> Tissue) </a:t>
            </a:r>
          </a:p>
          <a:p>
            <a:r>
              <a:rPr lang="fr-FR" dirty="0" smtClean="0"/>
              <a:t>au niveau des voies aériennes supérieures : BALT (</a:t>
            </a:r>
            <a:r>
              <a:rPr lang="fr-FR" dirty="0" err="1" smtClean="0"/>
              <a:t>Bronchus</a:t>
            </a:r>
            <a:r>
              <a:rPr lang="fr-FR" dirty="0" smtClean="0"/>
              <a:t> </a:t>
            </a:r>
            <a:r>
              <a:rPr lang="fr-FR" dirty="0" err="1" smtClean="0"/>
              <a:t>Associated</a:t>
            </a:r>
            <a:r>
              <a:rPr lang="fr-FR" dirty="0" smtClean="0"/>
              <a:t> </a:t>
            </a:r>
            <a:r>
              <a:rPr lang="fr-FR" dirty="0" err="1" smtClean="0"/>
              <a:t>Lymphoïd</a:t>
            </a:r>
            <a:r>
              <a:rPr lang="fr-FR" dirty="0" smtClean="0"/>
              <a:t> Tissue) </a:t>
            </a:r>
          </a:p>
          <a:p>
            <a:r>
              <a:rPr lang="fr-FR" dirty="0" smtClean="0"/>
              <a:t>au niveau du tube digestif : GALT (Gut </a:t>
            </a:r>
            <a:r>
              <a:rPr lang="fr-FR" dirty="0" err="1" smtClean="0"/>
              <a:t>Associated</a:t>
            </a:r>
            <a:r>
              <a:rPr lang="fr-FR" dirty="0" smtClean="0"/>
              <a:t> </a:t>
            </a:r>
            <a:r>
              <a:rPr lang="fr-FR" dirty="0" err="1" smtClean="0"/>
              <a:t>Lymphoïd</a:t>
            </a:r>
            <a:r>
              <a:rPr lang="fr-FR" dirty="0" smtClean="0"/>
              <a:t> Tissue) : contient à lui seul plus de cellules immunitaires que le reste de l’organisme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
            </a:r>
            <a:br>
              <a:rPr lang="en-US" dirty="0" smtClean="0"/>
            </a:br>
            <a:r>
              <a:rPr lang="fr-FR" b="1" dirty="0" smtClean="0"/>
              <a:t>Tissu lymphoïde associé aux muqueuses Les amygdales </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214282" y="1928802"/>
            <a:ext cx="8643966" cy="4929198"/>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
            </a:r>
            <a:br>
              <a:rPr lang="en-US" dirty="0" smtClean="0"/>
            </a:br>
            <a:r>
              <a:rPr lang="fr-FR" b="1" dirty="0" smtClean="0"/>
              <a:t>Recirculation des lymphocytes et migration dans les tissus </a:t>
            </a:r>
            <a:endParaRPr lang="en-US" dirty="0"/>
          </a:p>
        </p:txBody>
      </p:sp>
      <p:sp>
        <p:nvSpPr>
          <p:cNvPr id="3" name="Espace réservé du contenu 2"/>
          <p:cNvSpPr>
            <a:spLocks noGrp="1"/>
          </p:cNvSpPr>
          <p:nvPr>
            <p:ph idx="1"/>
          </p:nvPr>
        </p:nvSpPr>
        <p:spPr/>
        <p:txBody>
          <a:bodyPr>
            <a:normAutofit fontScale="77500" lnSpcReduction="20000"/>
          </a:bodyPr>
          <a:lstStyle/>
          <a:p>
            <a:endParaRPr lang="en-US" dirty="0" smtClean="0"/>
          </a:p>
          <a:p>
            <a:r>
              <a:rPr lang="fr-FR" dirty="0" smtClean="0"/>
              <a:t>Les LT naïfs qui sont arrivés à maturation dans le thymus et ont gagné la circulation sanguine migrent vers les ganglions lymphatiques où ils peuvent trouver les antigènes qui parviennent par les vaisseaux lymphatiques qui drainent les épithéliums et les organe parenchymateux. </a:t>
            </a:r>
          </a:p>
          <a:p>
            <a:r>
              <a:rPr lang="fr-FR" b="1" dirty="0" smtClean="0"/>
              <a:t>Recirculation des lymphocytes et migration dans les tissus Ces LT naïfs entrent dans les ganglions lymphatiques à hauteur des veinules post-capillaires spécialisées, que l’on appelle veinules à endothélium élevé (HEV : </a:t>
            </a:r>
            <a:r>
              <a:rPr lang="fr-FR" b="1" i="1" dirty="0" err="1" smtClean="0"/>
              <a:t>high</a:t>
            </a:r>
            <a:r>
              <a:rPr lang="fr-FR" b="1" i="1" dirty="0" smtClean="0"/>
              <a:t> </a:t>
            </a:r>
            <a:r>
              <a:rPr lang="fr-FR" b="1" i="1" dirty="0" err="1" smtClean="0"/>
              <a:t>endothelial</a:t>
            </a:r>
            <a:r>
              <a:rPr lang="fr-FR" b="1" i="1" dirty="0" smtClean="0"/>
              <a:t> </a:t>
            </a:r>
            <a:r>
              <a:rPr lang="fr-FR" b="1" i="1" dirty="0" err="1" smtClean="0"/>
              <a:t>venule</a:t>
            </a:r>
            <a:r>
              <a:rPr lang="fr-FR" b="1" i="1" dirty="0" smtClean="0"/>
              <a:t>), présentes dans les ganglions lymphatiques.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
            </a:r>
            <a:br>
              <a:rPr lang="en-US" dirty="0" smtClean="0"/>
            </a:br>
            <a:r>
              <a:rPr lang="en-US" b="1" dirty="0" smtClean="0"/>
              <a:t>Recirculation des lymphocytes T </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0" y="1571612"/>
            <a:ext cx="9144000" cy="507209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vert="horz" lIns="91440" tIns="45720" rIns="91440" bIns="45720" rtlCol="0">
            <a:normAutofit/>
          </a:bodyPr>
          <a:lstStyle/>
          <a:p>
            <a:pPr algn="just">
              <a:lnSpc>
                <a:spcPct val="130000"/>
              </a:lnSpc>
              <a:buNone/>
            </a:pPr>
            <a:r>
              <a:rPr lang="fr-FR" sz="2200" b="1" dirty="0" smtClean="0">
                <a:solidFill>
                  <a:schemeClr val="accent1">
                    <a:lumMod val="75000"/>
                  </a:schemeClr>
                </a:solidFill>
                <a:latin typeface="Arial" pitchFamily="34" charset="0"/>
                <a:cs typeface="Arial" pitchFamily="34" charset="0"/>
              </a:rPr>
              <a:t>2. </a:t>
            </a:r>
            <a:r>
              <a:rPr lang="fr-FR" sz="2400" b="1" dirty="0" smtClean="0">
                <a:solidFill>
                  <a:schemeClr val="accent1">
                    <a:lumMod val="75000"/>
                  </a:schemeClr>
                </a:solidFill>
                <a:latin typeface="Arial" pitchFamily="34" charset="0"/>
                <a:cs typeface="Arial" pitchFamily="34" charset="0"/>
              </a:rPr>
              <a:t>Absorption </a:t>
            </a:r>
            <a:r>
              <a:rPr lang="fr-FR" sz="2400" b="1" dirty="0">
                <a:solidFill>
                  <a:schemeClr val="accent1">
                    <a:lumMod val="75000"/>
                  </a:schemeClr>
                </a:solidFill>
                <a:latin typeface="Arial" pitchFamily="34" charset="0"/>
                <a:cs typeface="Arial" pitchFamily="34" charset="0"/>
              </a:rPr>
              <a:t>dans l'intestin grêle </a:t>
            </a:r>
            <a:endParaRPr lang="fr-FR" sz="2200" b="1" dirty="0">
              <a:solidFill>
                <a:schemeClr val="accent1">
                  <a:lumMod val="75000"/>
                </a:schemeClr>
              </a:solidFill>
              <a:latin typeface="Arial" pitchFamily="34" charset="0"/>
              <a:cs typeface="Arial" pitchFamily="34" charset="0"/>
            </a:endParaRPr>
          </a:p>
          <a:p>
            <a:pPr algn="just">
              <a:lnSpc>
                <a:spcPct val="130000"/>
              </a:lnSpc>
              <a:buClr>
                <a:schemeClr val="accent2">
                  <a:lumMod val="75000"/>
                </a:schemeClr>
              </a:buClr>
              <a:buFont typeface="Wingdings" pitchFamily="2" charset="2"/>
              <a:buChar char="§"/>
            </a:pPr>
            <a:r>
              <a:rPr lang="fr-FR" sz="2200" dirty="0">
                <a:latin typeface="Arial" pitchFamily="34" charset="0"/>
                <a:cs typeface="Arial" pitchFamily="34" charset="0"/>
              </a:rPr>
              <a:t>Les graisses et les substances liposolubles, par </a:t>
            </a:r>
            <a:r>
              <a:rPr lang="es-ES" sz="2200" dirty="0" smtClean="0">
                <a:latin typeface="Arial" pitchFamily="34" charset="0"/>
                <a:cs typeface="Arial" pitchFamily="34" charset="0"/>
              </a:rPr>
              <a:t>les </a:t>
            </a:r>
            <a:r>
              <a:rPr lang="es-ES" sz="2200" dirty="0" err="1">
                <a:latin typeface="Arial" pitchFamily="34" charset="0"/>
                <a:cs typeface="Arial" pitchFamily="34" charset="0"/>
              </a:rPr>
              <a:t>vitamines</a:t>
            </a:r>
            <a:r>
              <a:rPr lang="es-ES" sz="2200" dirty="0">
                <a:latin typeface="Arial" pitchFamily="34" charset="0"/>
                <a:cs typeface="Arial" pitchFamily="34" charset="0"/>
              </a:rPr>
              <a:t> liposolubles (</a:t>
            </a:r>
            <a:r>
              <a:rPr lang="es-ES" sz="2200" dirty="0" err="1">
                <a:latin typeface="Arial" pitchFamily="34" charset="0"/>
                <a:cs typeface="Arial" pitchFamily="34" charset="0"/>
              </a:rPr>
              <a:t>NdT</a:t>
            </a:r>
            <a:r>
              <a:rPr lang="es-ES" sz="2200" dirty="0">
                <a:latin typeface="Arial" pitchFamily="34" charset="0"/>
                <a:cs typeface="Arial" pitchFamily="34" charset="0"/>
              </a:rPr>
              <a:t> : </a:t>
            </a:r>
            <a:r>
              <a:rPr lang="es-ES" sz="2200" dirty="0" err="1">
                <a:latin typeface="Arial" pitchFamily="34" charset="0"/>
                <a:cs typeface="Arial" pitchFamily="34" charset="0"/>
              </a:rPr>
              <a:t>vitamines</a:t>
            </a:r>
            <a:r>
              <a:rPr lang="es-ES" sz="2200" dirty="0">
                <a:latin typeface="Arial" pitchFamily="34" charset="0"/>
                <a:cs typeface="Arial" pitchFamily="34" charset="0"/>
              </a:rPr>
              <a:t> A, D, E, </a:t>
            </a:r>
            <a:r>
              <a:rPr lang="es-ES" sz="2200" dirty="0" smtClean="0">
                <a:latin typeface="Arial" pitchFamily="34" charset="0"/>
                <a:cs typeface="Arial" pitchFamily="34" charset="0"/>
              </a:rPr>
              <a:t>K) </a:t>
            </a:r>
            <a:r>
              <a:rPr lang="fr-FR" sz="2200" dirty="0" smtClean="0">
                <a:latin typeface="Arial" pitchFamily="34" charset="0"/>
                <a:cs typeface="Arial" pitchFamily="34" charset="0"/>
              </a:rPr>
              <a:t>sont </a:t>
            </a:r>
            <a:r>
              <a:rPr lang="fr-FR" sz="2200" dirty="0">
                <a:latin typeface="Arial" pitchFamily="34" charset="0"/>
                <a:cs typeface="Arial" pitchFamily="34" charset="0"/>
              </a:rPr>
              <a:t>absorbées dans les chylifères centraux (</a:t>
            </a:r>
            <a:r>
              <a:rPr lang="fr-FR" sz="2200" dirty="0" smtClean="0">
                <a:latin typeface="Arial" pitchFamily="34" charset="0"/>
                <a:cs typeface="Arial" pitchFamily="34" charset="0"/>
              </a:rPr>
              <a:t>vaisseaux lymphatiques</a:t>
            </a:r>
            <a:r>
              <a:rPr lang="fr-FR" sz="2200" dirty="0">
                <a:latin typeface="Arial" pitchFamily="34" charset="0"/>
                <a:cs typeface="Arial" pitchFamily="34" charset="0"/>
              </a:rPr>
              <a:t>) des villosités intestinales</a:t>
            </a:r>
            <a:r>
              <a:rPr lang="fr-FR" sz="2200" dirty="0" smtClean="0">
                <a:latin typeface="Arial" pitchFamily="34" charset="0"/>
                <a:cs typeface="Arial" pitchFamily="34" charset="0"/>
              </a:rPr>
              <a:t>.</a:t>
            </a:r>
          </a:p>
          <a:p>
            <a:pPr>
              <a:buNone/>
            </a:pPr>
            <a:r>
              <a:rPr lang="fr-FR" sz="2400" b="1" dirty="0" smtClean="0">
                <a:solidFill>
                  <a:schemeClr val="accent1">
                    <a:lumMod val="75000"/>
                  </a:schemeClr>
                </a:solidFill>
                <a:latin typeface="Arial" pitchFamily="34" charset="0"/>
                <a:cs typeface="Arial" pitchFamily="34" charset="0"/>
              </a:rPr>
              <a:t>3. Immunité </a:t>
            </a:r>
            <a:endParaRPr lang="fr-FR" sz="2400" b="1" dirty="0">
              <a:solidFill>
                <a:schemeClr val="accent1">
                  <a:lumMod val="75000"/>
                </a:schemeClr>
              </a:solidFill>
              <a:latin typeface="Arial" pitchFamily="34" charset="0"/>
              <a:cs typeface="Arial" pitchFamily="34" charset="0"/>
            </a:endParaRPr>
          </a:p>
          <a:p>
            <a:pPr algn="justLow">
              <a:lnSpc>
                <a:spcPct val="150000"/>
              </a:lnSpc>
              <a:buClr>
                <a:schemeClr val="accent2">
                  <a:lumMod val="75000"/>
                </a:schemeClr>
              </a:buClr>
              <a:buFont typeface="Wingdings" pitchFamily="2" charset="2"/>
              <a:buChar char="§"/>
            </a:pPr>
            <a:r>
              <a:rPr lang="fr-FR" sz="2200" dirty="0">
                <a:latin typeface="Arial" pitchFamily="34" charset="0"/>
                <a:cs typeface="Arial" pitchFamily="34" charset="0"/>
              </a:rPr>
              <a:t>Les organes lymphatiques sont concernés par la production et la maturation des lymphocytes, globules blancs du sang participant à l'immunité. Des lymphocytes étant formés dans la moelle osseuse, celle-ci est considérée aussi comme un organe lymphoïde.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Recirculation des lymphocytes et migration dans les tissus </a:t>
            </a:r>
            <a:r>
              <a:rPr lang="en-US" dirty="0" smtClean="0"/>
              <a:t/>
            </a:r>
            <a:br>
              <a:rPr lang="en-US" dirty="0" smtClean="0"/>
            </a:br>
            <a:endParaRPr lang="en-US" dirty="0"/>
          </a:p>
        </p:txBody>
      </p:sp>
      <p:sp>
        <p:nvSpPr>
          <p:cNvPr id="3" name="Espace réservé du contenu 2"/>
          <p:cNvSpPr>
            <a:spLocks noGrp="1"/>
          </p:cNvSpPr>
          <p:nvPr>
            <p:ph idx="1"/>
          </p:nvPr>
        </p:nvSpPr>
        <p:spPr/>
        <p:txBody>
          <a:bodyPr>
            <a:normAutofit fontScale="85000" lnSpcReduction="10000"/>
          </a:bodyPr>
          <a:lstStyle/>
          <a:p>
            <a:endParaRPr lang="en-US" dirty="0" smtClean="0"/>
          </a:p>
          <a:p>
            <a:r>
              <a:rPr lang="fr-FR" dirty="0" smtClean="0"/>
              <a:t>En même temps, les cellules T augmentent leur expression de récepteurs pour un phospholipide, la </a:t>
            </a:r>
            <a:r>
              <a:rPr lang="fr-FR" dirty="0" err="1" smtClean="0"/>
              <a:t>sphingosine</a:t>
            </a:r>
            <a:r>
              <a:rPr lang="fr-FR" dirty="0" smtClean="0"/>
              <a:t> 1-phosphate, et puisque la concentration de ce phospholipide est plus élevée dans le sang que dans les ganglions lymphatiques, les cellules actives sont attirées en dehors des ganglions et gagnent la circulation sanguine. Ces cellules effectrices migrent de préférence dans les tissus qui sont colonisés par des microbes infectieux, où les LT exercent leur fonction d’éradication de l’infection.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Recirculation des lymphocytes et migration dans les tissus </a:t>
            </a:r>
            <a:r>
              <a:rPr lang="en-US" dirty="0" smtClean="0"/>
              <a:t/>
            </a:r>
            <a:br>
              <a:rPr lang="en-US" dirty="0" smtClean="0"/>
            </a:br>
            <a:endParaRPr lang="en-US" dirty="0"/>
          </a:p>
        </p:txBody>
      </p:sp>
      <p:sp>
        <p:nvSpPr>
          <p:cNvPr id="3" name="Espace réservé du contenu 2"/>
          <p:cNvSpPr>
            <a:spLocks noGrp="1"/>
          </p:cNvSpPr>
          <p:nvPr>
            <p:ph idx="1"/>
          </p:nvPr>
        </p:nvSpPr>
        <p:spPr>
          <a:xfrm>
            <a:off x="0" y="1600200"/>
            <a:ext cx="9286908" cy="5472138"/>
          </a:xfrm>
        </p:spPr>
        <p:txBody>
          <a:bodyPr>
            <a:normAutofit fontScale="70000" lnSpcReduction="20000"/>
          </a:bodyPr>
          <a:lstStyle/>
          <a:p>
            <a:endParaRPr lang="en-US" dirty="0" smtClean="0"/>
          </a:p>
          <a:p>
            <a:r>
              <a:rPr lang="fr-FR" dirty="0" smtClean="0"/>
              <a:t>Les lymphocytes produits au niveau des OLP seront hébergés dans les OLS </a:t>
            </a:r>
          </a:p>
          <a:p>
            <a:r>
              <a:rPr lang="fr-FR" dirty="0" smtClean="0"/>
              <a:t>- Mais ils entament une circulation permanente d’un ganglion lymphatique à un autre après un passage sanguin ou lymphatique </a:t>
            </a:r>
          </a:p>
          <a:p>
            <a:r>
              <a:rPr lang="fr-FR" dirty="0" smtClean="0"/>
              <a:t>- Cette circulation et recirculation des lymphocytes assure une fonction d’</a:t>
            </a:r>
            <a:r>
              <a:rPr lang="fr-FR" dirty="0" err="1" smtClean="0"/>
              <a:t>immuno</a:t>
            </a:r>
            <a:r>
              <a:rPr lang="fr-FR" dirty="0" smtClean="0"/>
              <a:t> surveillance </a:t>
            </a:r>
          </a:p>
          <a:p>
            <a:r>
              <a:rPr lang="fr-FR" dirty="0" smtClean="0"/>
              <a:t>- Les lymphocytes quittent le sang pour pénétrer dans un organe lymphoïde secondaire au niveau de structures endothéliales particulières appelées veinules post capillaires (HEV : High endothélial </a:t>
            </a:r>
            <a:r>
              <a:rPr lang="fr-FR" dirty="0" err="1" smtClean="0"/>
              <a:t>vessels</a:t>
            </a:r>
            <a:r>
              <a:rPr lang="fr-FR" dirty="0" smtClean="0"/>
              <a:t>) exprimant des molécules d’adhérence. </a:t>
            </a:r>
          </a:p>
          <a:p>
            <a:r>
              <a:rPr lang="fr-FR" dirty="0" smtClean="0"/>
              <a:t>- Selon le type de molécules d’adhérence et leur ligand exprimés </a:t>
            </a:r>
          </a:p>
          <a:p>
            <a:r>
              <a:rPr lang="fr-FR" dirty="0" smtClean="0"/>
              <a:t>sur les lymphocytes, ceux-ci se localisent préférentiellement </a:t>
            </a:r>
          </a:p>
          <a:p>
            <a:r>
              <a:rPr lang="fr-FR" dirty="0" smtClean="0"/>
              <a:t>dans tel ou tel organe lymphoïde secondaire : c’est le homing ou domiciliation </a:t>
            </a:r>
          </a:p>
          <a:p>
            <a:r>
              <a:rPr lang="fr-FR" dirty="0" smtClean="0"/>
              <a:t>Dans les ganglions lymphatiques, les VPC sont localisés dans la zone para corticale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85720" y="-24"/>
            <a:ext cx="857256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3200" b="1" i="1" dirty="0" smtClean="0">
                <a:solidFill>
                  <a:srgbClr val="C00000"/>
                </a:solidFill>
                <a:latin typeface="Arial" pitchFamily="34" charset="0"/>
                <a:ea typeface="+mj-ea"/>
                <a:cs typeface="Arial" pitchFamily="34" charset="0"/>
              </a:rPr>
              <a:t>Pathologie des vaisseaux </a:t>
            </a:r>
            <a:r>
              <a:rPr kumimoji="0" lang="fr-FR" sz="3200" b="1" i="1"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 lymphatiques  </a:t>
            </a:r>
            <a:endParaRPr kumimoji="0" lang="fr-FR" sz="3200" b="1" i="1"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5" name="Rectangle 4"/>
          <p:cNvSpPr/>
          <p:nvPr/>
        </p:nvSpPr>
        <p:spPr>
          <a:xfrm>
            <a:off x="214282" y="857232"/>
            <a:ext cx="8643998" cy="1685846"/>
          </a:xfrm>
          <a:prstGeom prst="rect">
            <a:avLst/>
          </a:prstGeom>
        </p:spPr>
        <p:txBody>
          <a:bodyPr wrap="square">
            <a:spAutoFit/>
          </a:bodyPr>
          <a:lstStyle/>
          <a:p>
            <a:pPr marL="342900" indent="-342900" algn="justLow">
              <a:lnSpc>
                <a:spcPct val="150000"/>
              </a:lnSpc>
              <a:spcBef>
                <a:spcPct val="20000"/>
              </a:spcBef>
              <a:buClr>
                <a:srgbClr val="C00000"/>
              </a:buClr>
              <a:buFont typeface="Wingdings" pitchFamily="2" charset="2"/>
              <a:buChar char="§"/>
            </a:pPr>
            <a:r>
              <a:rPr lang="fr-FR" sz="2400" dirty="0" smtClean="0">
                <a:latin typeface="Arial" pitchFamily="34" charset="0"/>
                <a:cs typeface="Arial" pitchFamily="34" charset="0"/>
              </a:rPr>
              <a:t>Les principales implications des vaisseaux lymphatiques concernent </a:t>
            </a:r>
            <a:r>
              <a:rPr lang="fr-FR" sz="2400" b="1" dirty="0" smtClean="0">
                <a:latin typeface="Arial" pitchFamily="34" charset="0"/>
                <a:cs typeface="Arial" pitchFamily="34" charset="0"/>
              </a:rPr>
              <a:t>l'extension</a:t>
            </a:r>
            <a:r>
              <a:rPr lang="fr-FR" sz="2400" dirty="0" smtClean="0">
                <a:latin typeface="Arial" pitchFamily="34" charset="0"/>
                <a:cs typeface="Arial" pitchFamily="34" charset="0"/>
              </a:rPr>
              <a:t> de </a:t>
            </a:r>
            <a:r>
              <a:rPr lang="fr-FR" sz="2400" b="1" dirty="0" smtClean="0">
                <a:latin typeface="Arial" pitchFamily="34" charset="0"/>
                <a:cs typeface="Arial" pitchFamily="34" charset="0"/>
              </a:rPr>
              <a:t>maladies</a:t>
            </a:r>
            <a:r>
              <a:rPr lang="fr-FR" sz="2400" dirty="0" smtClean="0">
                <a:latin typeface="Arial" pitchFamily="34" charset="0"/>
                <a:cs typeface="Arial" pitchFamily="34" charset="0"/>
              </a:rPr>
              <a:t> dans l'organisme, et les effets de </a:t>
            </a:r>
            <a:r>
              <a:rPr lang="fr-FR" sz="2400" b="1" dirty="0" smtClean="0">
                <a:latin typeface="Arial" pitchFamily="34" charset="0"/>
                <a:cs typeface="Arial" pitchFamily="34" charset="0"/>
              </a:rPr>
              <a:t>l'obstruction</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lymphatique</a:t>
            </a:r>
          </a:p>
        </p:txBody>
      </p:sp>
      <p:pic>
        <p:nvPicPr>
          <p:cNvPr id="1026" name="Picture 2"/>
          <p:cNvPicPr>
            <a:picLocks noChangeAspect="1" noChangeArrowheads="1"/>
          </p:cNvPicPr>
          <p:nvPr/>
        </p:nvPicPr>
        <p:blipFill>
          <a:blip r:embed="rId2"/>
          <a:srcRect/>
          <a:stretch>
            <a:fillRect/>
          </a:stretch>
        </p:blipFill>
        <p:spPr bwMode="auto">
          <a:xfrm>
            <a:off x="1142976" y="3500438"/>
            <a:ext cx="6991831" cy="3101215"/>
          </a:xfrm>
          <a:prstGeom prst="rect">
            <a:avLst/>
          </a:prstGeom>
          <a:noFill/>
          <a:ln w="9525">
            <a:noFill/>
            <a:miter lim="800000"/>
            <a:headEnd/>
            <a:tailEnd/>
          </a:ln>
          <a:effectLst/>
        </p:spPr>
      </p:pic>
      <p:sp>
        <p:nvSpPr>
          <p:cNvPr id="7" name="Rectangle 6"/>
          <p:cNvSpPr/>
          <p:nvPr/>
        </p:nvSpPr>
        <p:spPr>
          <a:xfrm>
            <a:off x="214298" y="2928934"/>
            <a:ext cx="8715404" cy="369332"/>
          </a:xfrm>
          <a:prstGeom prst="rect">
            <a:avLst/>
          </a:prstGeom>
        </p:spPr>
        <p:txBody>
          <a:bodyPr wrap="square">
            <a:spAutoFit/>
          </a:bodyPr>
          <a:lstStyle/>
          <a:p>
            <a:r>
              <a:rPr lang="fr-FR" b="1" dirty="0" smtClean="0">
                <a:latin typeface="Arial" pitchFamily="34" charset="0"/>
                <a:cs typeface="Arial" pitchFamily="34" charset="0"/>
              </a:rPr>
              <a:t>Termes courants utilisés pour décrire une pathologie du système lymphatique</a:t>
            </a:r>
            <a:endParaRPr lang="fr-FR" dirty="0">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929354"/>
          </a:xfrm>
        </p:spPr>
        <p:txBody>
          <a:bodyPr vert="horz" lIns="91440" tIns="45720" rIns="91440" bIns="45720" rtlCol="0">
            <a:noAutofit/>
          </a:bodyPr>
          <a:lstStyle/>
          <a:p>
            <a:pPr algn="justLow">
              <a:lnSpc>
                <a:spcPct val="170000"/>
              </a:lnSpc>
              <a:buClr>
                <a:srgbClr val="C00000"/>
              </a:buClr>
              <a:buFont typeface="Wingdings" pitchFamily="2" charset="2"/>
              <a:buChar char="§"/>
            </a:pPr>
            <a:r>
              <a:rPr lang="fr-FR" sz="2400" dirty="0" smtClean="0">
                <a:latin typeface="Arial" pitchFamily="34" charset="0"/>
                <a:cs typeface="Arial" pitchFamily="34" charset="0"/>
              </a:rPr>
              <a:t>Les matériels diffusant le plus souvent par les vaisseaux lymphatiques, depuis leur siège initial jusqu'au sang circulant, sont des </a:t>
            </a:r>
            <a:r>
              <a:rPr lang="fr-FR" sz="2400" b="1" dirty="0" smtClean="0">
                <a:latin typeface="Arial" pitchFamily="34" charset="0"/>
                <a:cs typeface="Arial" pitchFamily="34" charset="0"/>
              </a:rPr>
              <a:t>fragments</a:t>
            </a:r>
            <a:r>
              <a:rPr lang="fr-FR" sz="2400" dirty="0" smtClean="0">
                <a:latin typeface="Arial" pitchFamily="34" charset="0"/>
                <a:cs typeface="Arial" pitchFamily="34" charset="0"/>
              </a:rPr>
              <a:t> de </a:t>
            </a:r>
            <a:r>
              <a:rPr lang="fr-FR" sz="2400" b="1" dirty="0" smtClean="0">
                <a:latin typeface="Arial" pitchFamily="34" charset="0"/>
                <a:cs typeface="Arial" pitchFamily="34" charset="0"/>
              </a:rPr>
              <a:t>tumeurs</a:t>
            </a:r>
            <a:r>
              <a:rPr lang="fr-FR" sz="2400" dirty="0" smtClean="0">
                <a:latin typeface="Arial" pitchFamily="34" charset="0"/>
                <a:cs typeface="Arial" pitchFamily="34" charset="0"/>
              </a:rPr>
              <a:t> et du </a:t>
            </a:r>
            <a:r>
              <a:rPr lang="fr-FR" sz="2400" b="1" dirty="0" smtClean="0">
                <a:latin typeface="Arial" pitchFamily="34" charset="0"/>
                <a:cs typeface="Arial" pitchFamily="34" charset="0"/>
              </a:rPr>
              <a:t>matériel</a:t>
            </a:r>
            <a:r>
              <a:rPr lang="fr-FR" sz="2400" dirty="0" smtClean="0">
                <a:latin typeface="Arial" pitchFamily="34" charset="0"/>
                <a:cs typeface="Arial" pitchFamily="34" charset="0"/>
              </a:rPr>
              <a:t> infecté.</a:t>
            </a:r>
          </a:p>
          <a:p>
            <a:pPr algn="justLow">
              <a:lnSpc>
                <a:spcPct val="170000"/>
              </a:lnSpc>
              <a:buClr>
                <a:srgbClr val="C00000"/>
              </a:buClr>
              <a:buFont typeface="Wingdings" pitchFamily="2" charset="2"/>
              <a:buChar char="§"/>
            </a:pPr>
            <a:r>
              <a:rPr lang="fr-FR" sz="2400" b="1" dirty="0" smtClean="0">
                <a:latin typeface="Arial" pitchFamily="34" charset="0"/>
                <a:cs typeface="Arial" pitchFamily="34" charset="0"/>
              </a:rPr>
              <a:t>Infection</a:t>
            </a:r>
            <a:r>
              <a:rPr lang="fr-FR" sz="2400" dirty="0" smtClean="0">
                <a:latin typeface="Arial" pitchFamily="34" charset="0"/>
                <a:cs typeface="Arial" pitchFamily="34" charset="0"/>
              </a:rPr>
              <a:t>: Du matériel infecté peut pénétrer dans des vaisseaux lymphatiques à partir de tissus infectés. Si la phagocytose n'est pas efficace, l'infection peut s'étendre de nœud à nœud, et finir par atteindre le courant sanguin.</a:t>
            </a:r>
          </a:p>
        </p:txBody>
      </p:sp>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Extension de maladies           </a:t>
            </a:r>
            <a:endParaRPr lang="fr-FR" sz="2800" b="1" dirty="0">
              <a:solidFill>
                <a:schemeClr val="accent2">
                  <a:lumMod val="75000"/>
                </a:schemeClr>
              </a:solidFill>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vert="horz" lIns="91440" tIns="45720" rIns="91440" bIns="45720" rtlCol="0">
            <a:normAutofit/>
          </a:bodyPr>
          <a:lstStyle/>
          <a:p>
            <a:pPr algn="justLow">
              <a:lnSpc>
                <a:spcPct val="170000"/>
              </a:lnSpc>
              <a:buClr>
                <a:srgbClr val="C00000"/>
              </a:buClr>
              <a:buFont typeface="Wingdings" pitchFamily="2" charset="2"/>
              <a:buChar char="§"/>
            </a:pPr>
            <a:r>
              <a:rPr lang="fr-FR" sz="2400" b="1" dirty="0" smtClean="0">
                <a:latin typeface="Arial" pitchFamily="34" charset="0"/>
                <a:cs typeface="Arial" pitchFamily="34" charset="0"/>
              </a:rPr>
              <a:t>Pathologie maligne: </a:t>
            </a:r>
            <a:r>
              <a:rPr lang="fr-FR" sz="2400" dirty="0" smtClean="0">
                <a:latin typeface="Arial" pitchFamily="34" charset="0"/>
                <a:cs typeface="Arial" pitchFamily="34" charset="0"/>
              </a:rPr>
              <a:t>Les tumeurs malignes abritent des cellules dans le liquide interstitiel environnant, qui se draine dans les vaisseaux lymphatiques de la région et transporte les cellules tumorales vers les nœuds lymphatiques les plus proches. À cet endroit, si les cellules tumorales arrivent en nombre suffisant, une croissance secondaire peut se produire (métastases).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Obstruction lymphatique           </a:t>
            </a:r>
            <a:endParaRPr lang="fr-FR" sz="2800" b="1" dirty="0">
              <a:solidFill>
                <a:schemeClr val="accent2">
                  <a:lumMod val="75000"/>
                </a:schemeClr>
              </a:solidFill>
              <a:latin typeface="Arial" pitchFamily="34" charset="0"/>
              <a:cs typeface="Arial" pitchFamily="34" charset="0"/>
            </a:endParaRPr>
          </a:p>
        </p:txBody>
      </p:sp>
      <p:sp>
        <p:nvSpPr>
          <p:cNvPr id="7" name="Rectangle 6"/>
          <p:cNvSpPr/>
          <p:nvPr/>
        </p:nvSpPr>
        <p:spPr>
          <a:xfrm>
            <a:off x="500034" y="751345"/>
            <a:ext cx="8143932" cy="5463737"/>
          </a:xfrm>
          <a:prstGeom prst="rect">
            <a:avLst/>
          </a:prstGeom>
        </p:spPr>
        <p:txBody>
          <a:bodyPr vert="horz" lIns="91440" tIns="45720" rIns="91440" bIns="45720" rtlCol="0">
            <a:normAutofit fontScale="92500"/>
          </a:bodyPr>
          <a:lstStyle/>
          <a:p>
            <a:pPr marL="342900" indent="-342900" algn="justLow">
              <a:lnSpc>
                <a:spcPct val="170000"/>
              </a:lnSpc>
              <a:spcBef>
                <a:spcPct val="20000"/>
              </a:spcBef>
              <a:buClr>
                <a:srgbClr val="C00000"/>
              </a:buClr>
              <a:buFont typeface="Wingdings" pitchFamily="2" charset="2"/>
              <a:buChar char="§"/>
            </a:pPr>
            <a:r>
              <a:rPr lang="fr-FR" sz="2400" dirty="0" smtClean="0">
                <a:latin typeface="Arial" pitchFamily="34" charset="0"/>
                <a:cs typeface="Arial" pitchFamily="34" charset="0"/>
              </a:rPr>
              <a:t>Quand un vaisseau lymphatique est obstrué, de la lymphe s'accumule en amont de l'obstruction, accumulation appelée </a:t>
            </a:r>
            <a:r>
              <a:rPr lang="fr-FR" sz="2400" b="1" dirty="0" smtClean="0">
                <a:latin typeface="Arial" pitchFamily="34" charset="0"/>
                <a:cs typeface="Arial" pitchFamily="34" charset="0"/>
              </a:rPr>
              <a:t>lymphœdème</a:t>
            </a:r>
            <a:r>
              <a:rPr lang="fr-FR" sz="2400" dirty="0" smtClean="0">
                <a:latin typeface="Arial" pitchFamily="34" charset="0"/>
                <a:cs typeface="Arial" pitchFamily="34" charset="0"/>
              </a:rPr>
              <a:t>. </a:t>
            </a:r>
          </a:p>
          <a:p>
            <a:pPr marL="342900" indent="-342900" algn="justLow">
              <a:lnSpc>
                <a:spcPct val="170000"/>
              </a:lnSpc>
              <a:spcBef>
                <a:spcPct val="20000"/>
              </a:spcBef>
              <a:buClr>
                <a:srgbClr val="C00000"/>
              </a:buClr>
              <a:buFont typeface="Wingdings" pitchFamily="2" charset="2"/>
              <a:buChar char="§"/>
            </a:pPr>
            <a:r>
              <a:rPr lang="fr-FR" sz="2400" dirty="0" smtClean="0">
                <a:latin typeface="Arial" pitchFamily="34" charset="0"/>
                <a:cs typeface="Arial" pitchFamily="34" charset="0"/>
              </a:rPr>
              <a:t>Le </a:t>
            </a:r>
            <a:r>
              <a:rPr lang="fr-FR" sz="2400" b="1" dirty="0" smtClean="0">
                <a:latin typeface="Arial" pitchFamily="34" charset="0"/>
                <a:cs typeface="Arial" pitchFamily="34" charset="0"/>
              </a:rPr>
              <a:t>lymphœdème</a:t>
            </a:r>
            <a:r>
              <a:rPr lang="fr-FR" sz="2400" dirty="0" smtClean="0">
                <a:latin typeface="Arial" pitchFamily="34" charset="0"/>
                <a:cs typeface="Arial" pitchFamily="34" charset="0"/>
              </a:rPr>
              <a:t> entraîne habituellement une inflammation discrète, une fibrose du vaisseau lymphatique, et un nouveau l</a:t>
            </a:r>
            <a:r>
              <a:rPr lang="fr-FR" sz="2400" b="1" dirty="0" smtClean="0">
                <a:latin typeface="Arial" pitchFamily="34" charset="0"/>
                <a:cs typeface="Arial" pitchFamily="34" charset="0"/>
              </a:rPr>
              <a:t>ymphœdème</a:t>
            </a:r>
            <a:r>
              <a:rPr lang="fr-FR" sz="2400" dirty="0" smtClean="0">
                <a:latin typeface="Arial" pitchFamily="34" charset="0"/>
                <a:cs typeface="Arial" pitchFamily="34" charset="0"/>
              </a:rPr>
              <a:t>. </a:t>
            </a:r>
          </a:p>
          <a:p>
            <a:pPr marL="342900" indent="-342900" algn="justLow">
              <a:lnSpc>
                <a:spcPct val="170000"/>
              </a:lnSpc>
              <a:spcBef>
                <a:spcPct val="20000"/>
              </a:spcBef>
              <a:buClr>
                <a:srgbClr val="C00000"/>
              </a:buClr>
              <a:buFont typeface="Wingdings" pitchFamily="2" charset="2"/>
              <a:buChar char="§"/>
            </a:pPr>
            <a:r>
              <a:rPr lang="fr-FR" sz="2400" dirty="0" smtClean="0">
                <a:latin typeface="Arial" pitchFamily="34" charset="0"/>
                <a:cs typeface="Arial" pitchFamily="34" charset="0"/>
              </a:rPr>
              <a:t>Les causes les plus fréquentes de </a:t>
            </a:r>
            <a:r>
              <a:rPr lang="fr-FR" sz="2400" b="1" dirty="0" smtClean="0">
                <a:latin typeface="Arial" pitchFamily="34" charset="0"/>
                <a:cs typeface="Arial" pitchFamily="34" charset="0"/>
              </a:rPr>
              <a:t>lymphœdème</a:t>
            </a:r>
            <a:r>
              <a:rPr lang="fr-FR" sz="2400" dirty="0" smtClean="0">
                <a:latin typeface="Arial" pitchFamily="34" charset="0"/>
                <a:cs typeface="Arial" pitchFamily="34" charset="0"/>
              </a:rPr>
              <a:t> sont les tumeurs et les suites d'une résection chirurgicale de nœud lymphatique.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3136613"/>
            <a:ext cx="8501122" cy="584775"/>
          </a:xfrm>
          <a:prstGeom prst="rect">
            <a:avLst/>
          </a:prstGeom>
        </p:spPr>
        <p:txBody>
          <a:bodyPr vert="horz" lIns="91440" tIns="45720" rIns="91440" bIns="45720" rtlCol="0" anchor="ctr">
            <a:noAutofit/>
          </a:bodyPr>
          <a:lstStyle/>
          <a:p>
            <a:pPr algn="ctr">
              <a:spcBef>
                <a:spcPct val="0"/>
              </a:spcBef>
            </a:pPr>
            <a:r>
              <a:rPr lang="fr-FR" sz="4800" b="1" i="1" dirty="0" smtClean="0">
                <a:solidFill>
                  <a:srgbClr val="C00000"/>
                </a:solidFill>
                <a:latin typeface="Arial" pitchFamily="34" charset="0"/>
                <a:ea typeface="+mj-ea"/>
                <a:cs typeface="Arial" pitchFamily="34" charset="0"/>
              </a:rPr>
              <a:t>Maladies des nœuds lymphatiques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err="1" smtClean="0">
                <a:solidFill>
                  <a:schemeClr val="accent2">
                    <a:lumMod val="75000"/>
                  </a:schemeClr>
                </a:solidFill>
                <a:latin typeface="Arial" pitchFamily="34" charset="0"/>
                <a:cs typeface="Arial" pitchFamily="34" charset="0"/>
              </a:rPr>
              <a:t>Lymphadénite</a:t>
            </a:r>
            <a:r>
              <a:rPr lang="fr-FR" sz="2800" b="1" dirty="0" smtClean="0">
                <a:solidFill>
                  <a:schemeClr val="accent2">
                    <a:lumMod val="75000"/>
                  </a:schemeClr>
                </a:solidFill>
                <a:latin typeface="Arial" pitchFamily="34" charset="0"/>
                <a:cs typeface="Arial" pitchFamily="34" charset="0"/>
              </a:rPr>
              <a:t>             </a:t>
            </a:r>
            <a:endParaRPr lang="fr-FR" sz="2800" b="1" dirty="0">
              <a:solidFill>
                <a:schemeClr val="accent2">
                  <a:lumMod val="75000"/>
                </a:schemeClr>
              </a:solidFill>
              <a:latin typeface="Arial" pitchFamily="34" charset="0"/>
              <a:cs typeface="Arial" pitchFamily="34" charset="0"/>
            </a:endParaRPr>
          </a:p>
        </p:txBody>
      </p:sp>
      <p:sp>
        <p:nvSpPr>
          <p:cNvPr id="6" name="Rectangle 5"/>
          <p:cNvSpPr/>
          <p:nvPr/>
        </p:nvSpPr>
        <p:spPr>
          <a:xfrm>
            <a:off x="285720" y="887442"/>
            <a:ext cx="8501122" cy="5541954"/>
          </a:xfrm>
          <a:prstGeom prst="rect">
            <a:avLst/>
          </a:prstGeom>
        </p:spPr>
        <p:txBody>
          <a:bodyPr vert="horz" lIns="91440" tIns="45720" rIns="91440" bIns="45720" rtlCol="0">
            <a:normAutofit/>
          </a:bodyPr>
          <a:lstStyle/>
          <a:p>
            <a:pPr marL="342900" indent="-342900" algn="justLow">
              <a:lnSpc>
                <a:spcPct val="170000"/>
              </a:lnSpc>
              <a:spcBef>
                <a:spcPct val="20000"/>
              </a:spcBef>
              <a:buClr>
                <a:srgbClr val="C00000"/>
              </a:buClr>
              <a:buFont typeface="Wingdings" pitchFamily="2" charset="2"/>
              <a:buChar char="§"/>
            </a:pPr>
            <a:r>
              <a:rPr lang="fr-FR" sz="2200" dirty="0" smtClean="0">
                <a:latin typeface="Arial" pitchFamily="34" charset="0"/>
                <a:cs typeface="Arial" pitchFamily="34" charset="0"/>
              </a:rPr>
              <a:t>La </a:t>
            </a:r>
            <a:r>
              <a:rPr lang="fr-FR" sz="2200" b="1" dirty="0" err="1" smtClean="0">
                <a:latin typeface="Arial" pitchFamily="34" charset="0"/>
                <a:cs typeface="Arial" pitchFamily="34" charset="0"/>
              </a:rPr>
              <a:t>lymphadénite</a:t>
            </a:r>
            <a:r>
              <a:rPr lang="fr-FR" sz="2200" dirty="0" smtClean="0">
                <a:latin typeface="Arial" pitchFamily="34" charset="0"/>
                <a:cs typeface="Arial" pitchFamily="34" charset="0"/>
              </a:rPr>
              <a:t> aiguë (infection aiguë des nœuds lymphatiques) est habituellement due à des microbes transportés par la lymphe depuis un autre site d'infection.</a:t>
            </a:r>
          </a:p>
          <a:p>
            <a:pPr marL="342900" indent="-342900" algn="justLow">
              <a:lnSpc>
                <a:spcPct val="170000"/>
              </a:lnSpc>
              <a:spcBef>
                <a:spcPct val="20000"/>
              </a:spcBef>
              <a:buClr>
                <a:srgbClr val="C00000"/>
              </a:buClr>
              <a:buFont typeface="Wingdings" pitchFamily="2" charset="2"/>
              <a:buChar char="§"/>
            </a:pPr>
            <a:r>
              <a:rPr lang="fr-FR" sz="2200" dirty="0" smtClean="0">
                <a:latin typeface="Arial" pitchFamily="34" charset="0"/>
                <a:cs typeface="Arial" pitchFamily="34" charset="0"/>
              </a:rPr>
              <a:t>Les </a:t>
            </a:r>
            <a:r>
              <a:rPr lang="fr-FR" sz="2200" b="1" dirty="0" smtClean="0">
                <a:latin typeface="Arial" pitchFamily="34" charset="0"/>
                <a:cs typeface="Arial" pitchFamily="34" charset="0"/>
              </a:rPr>
              <a:t>nœuds</a:t>
            </a:r>
            <a:r>
              <a:rPr lang="fr-FR" sz="2200" dirty="0" smtClean="0">
                <a:latin typeface="Arial" pitchFamily="34" charset="0"/>
                <a:cs typeface="Arial" pitchFamily="34" charset="0"/>
              </a:rPr>
              <a:t> </a:t>
            </a:r>
            <a:r>
              <a:rPr lang="fr-FR" sz="2200" b="1" dirty="0" smtClean="0">
                <a:latin typeface="Arial" pitchFamily="34" charset="0"/>
                <a:cs typeface="Arial" pitchFamily="34" charset="0"/>
              </a:rPr>
              <a:t>lymphatiques</a:t>
            </a:r>
            <a:r>
              <a:rPr lang="fr-FR" sz="2200" dirty="0" smtClean="0">
                <a:latin typeface="Arial" pitchFamily="34" charset="0"/>
                <a:cs typeface="Arial" pitchFamily="34" charset="0"/>
              </a:rPr>
              <a:t> deviennent inflammatoires et augmentés de taille, congestifs ; le chimiotactisme y attire de nombreux phagocytes. Si les défenses du nœud lymphatique (phagocytes et anticorps produits) sont débordées, l'infection peut déterminer la formation d'abcès dans le nœud. </a:t>
            </a:r>
          </a:p>
          <a:p>
            <a:pPr marL="342900" indent="-342900" algn="justLow">
              <a:lnSpc>
                <a:spcPct val="170000"/>
              </a:lnSpc>
              <a:spcBef>
                <a:spcPct val="20000"/>
              </a:spcBef>
              <a:buClr>
                <a:srgbClr val="C00000"/>
              </a:buClr>
              <a:buFont typeface="Wingdings" pitchFamily="2" charset="2"/>
              <a:buChar char="§"/>
            </a:pPr>
            <a:r>
              <a:rPr lang="fr-FR" sz="2200" dirty="0" smtClean="0">
                <a:latin typeface="Arial" pitchFamily="34" charset="0"/>
                <a:cs typeface="Arial" pitchFamily="34" charset="0"/>
              </a:rPr>
              <a:t>La </a:t>
            </a:r>
            <a:r>
              <a:rPr lang="fr-FR" sz="2200" b="1" dirty="0" err="1" smtClean="0">
                <a:latin typeface="Arial" pitchFamily="34" charset="0"/>
                <a:cs typeface="Arial" pitchFamily="34" charset="0"/>
              </a:rPr>
              <a:t>lymphadénite</a:t>
            </a:r>
            <a:r>
              <a:rPr lang="fr-FR" sz="2200" dirty="0" smtClean="0">
                <a:latin typeface="Arial" pitchFamily="34" charset="0"/>
                <a:cs typeface="Arial" pitchFamily="34" charset="0"/>
              </a:rPr>
              <a:t> aiguë est due à diverses infections.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85729"/>
            <a:ext cx="8286808" cy="5678478"/>
          </a:xfrm>
          <a:prstGeom prst="rect">
            <a:avLst/>
          </a:prstGeom>
        </p:spPr>
        <p:txBody>
          <a:bodyPr wrap="square">
            <a:spAutoFit/>
          </a:bodyPr>
          <a:lstStyle/>
          <a:p>
            <a:pPr algn="justLow">
              <a:lnSpc>
                <a:spcPct val="150000"/>
              </a:lnSpc>
            </a:pPr>
            <a:r>
              <a:rPr lang="fr-FR" sz="2200" b="1" u="sng" dirty="0" smtClean="0">
                <a:solidFill>
                  <a:srgbClr val="0070C0"/>
                </a:solidFill>
                <a:latin typeface="Arial" pitchFamily="34" charset="0"/>
                <a:cs typeface="Arial" pitchFamily="34" charset="0"/>
              </a:rPr>
              <a:t>Mononucléose infectieuse</a:t>
            </a:r>
          </a:p>
          <a:p>
            <a:pPr algn="justLow">
              <a:lnSpc>
                <a:spcPct val="150000"/>
              </a:lnSpc>
              <a:buClr>
                <a:srgbClr val="C00000"/>
              </a:buClr>
              <a:buFont typeface="Wingdings" pitchFamily="2" charset="2"/>
              <a:buChar char="§"/>
            </a:pPr>
            <a:r>
              <a:rPr lang="fr-FR" sz="2200" dirty="0" smtClean="0">
                <a:latin typeface="Arial" pitchFamily="34" charset="0"/>
                <a:cs typeface="Arial" pitchFamily="34" charset="0"/>
              </a:rPr>
              <a:t> Il s'agit d'une maladie infectieuse hautement contagieuse, touchant habituellement de jeunes adultes, transmise par contact direct. Pendant l'incubation de 7 à 10 jours, le virus se multiplie dans les cellules épithéliales du pharynx. </a:t>
            </a:r>
          </a:p>
          <a:p>
            <a:pPr algn="justLow">
              <a:lnSpc>
                <a:spcPct val="150000"/>
              </a:lnSpc>
              <a:buClr>
                <a:srgbClr val="C00000"/>
              </a:buClr>
              <a:buFont typeface="Wingdings" pitchFamily="2" charset="2"/>
              <a:buChar char="§"/>
            </a:pPr>
            <a:r>
              <a:rPr lang="fr-FR" sz="2200" dirty="0" smtClean="0">
                <a:latin typeface="Arial" pitchFamily="34" charset="0"/>
                <a:cs typeface="Arial" pitchFamily="34" charset="0"/>
              </a:rPr>
              <a:t>Il diffuse secondairement aux nœuds lymphatiques cervicaux, puis au tissu lymphoïde de l'ensemble du corps. Ses manifestations cliniques comprennent une amygdalite, des adénopathies et une splénomégalie. Le syndrome de fatigue chronique en est une complication fréquente. L'infection clinique confère l'immunité à vie.</a:t>
            </a:r>
            <a:endParaRPr lang="fr-FR" sz="2200" dirty="0">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068157"/>
            <a:ext cx="8358246" cy="5170646"/>
          </a:xfrm>
          <a:prstGeom prst="rect">
            <a:avLst/>
          </a:prstGeom>
        </p:spPr>
        <p:txBody>
          <a:bodyPr wrap="square">
            <a:spAutoFit/>
          </a:bodyPr>
          <a:lstStyle/>
          <a:p>
            <a:pPr algn="justLow">
              <a:lnSpc>
                <a:spcPct val="150000"/>
              </a:lnSpc>
            </a:pPr>
            <a:r>
              <a:rPr lang="fr-FR" sz="2200" dirty="0" smtClean="0">
                <a:latin typeface="Arial" pitchFamily="34" charset="0"/>
                <a:cs typeface="Arial" pitchFamily="34" charset="0"/>
              </a:rPr>
              <a:t>Il s'agit de tumeurs malignes du tissu lymphoïde, séparées en lymphomes hodgkiniens et lymphomes non hodgkiniens.</a:t>
            </a:r>
          </a:p>
          <a:p>
            <a:pPr algn="justLow">
              <a:lnSpc>
                <a:spcPct val="150000"/>
              </a:lnSpc>
            </a:pPr>
            <a:r>
              <a:rPr lang="fr-FR" sz="2400" b="1" u="sng" dirty="0" smtClean="0">
                <a:solidFill>
                  <a:srgbClr val="0070C0"/>
                </a:solidFill>
                <a:latin typeface="Arial" pitchFamily="34" charset="0"/>
                <a:cs typeface="Arial" pitchFamily="34" charset="0"/>
              </a:rPr>
              <a:t>Lymphomes hodgkiniens</a:t>
            </a:r>
          </a:p>
          <a:p>
            <a:pPr algn="justLow">
              <a:lnSpc>
                <a:spcPct val="150000"/>
              </a:lnSpc>
            </a:pPr>
            <a:r>
              <a:rPr lang="fr-FR" sz="2200" dirty="0" smtClean="0">
                <a:latin typeface="Arial" pitchFamily="34" charset="0"/>
                <a:cs typeface="Arial" pitchFamily="34" charset="0"/>
              </a:rPr>
              <a:t>Le lymphome hodgkinien (ou lymphome de Hodgkin) est une forme particulière de lymphome. Il a été décrit pour la première fois en 1832 par Thomas Hodgkin, un médecin anglais qui avait constaté au microscope la présence d’une cellule de taille anormalement grande (cellule de Sternberg), caractéristique de ce type de cancer.</a:t>
            </a:r>
          </a:p>
          <a:p>
            <a:pPr algn="justLow">
              <a:lnSpc>
                <a:spcPct val="150000"/>
              </a:lnSpc>
            </a:pPr>
            <a:endParaRPr lang="fr-FR" sz="2200" dirty="0" smtClean="0">
              <a:latin typeface="Arial" pitchFamily="34" charset="0"/>
              <a:cs typeface="Arial" pitchFamily="34" charset="0"/>
            </a:endParaRPr>
          </a:p>
        </p:txBody>
      </p:sp>
      <p:sp>
        <p:nvSpPr>
          <p:cNvPr id="5" name="Demi-cadre 4"/>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6" name="ZoneTexte 5"/>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Lymphome             </a:t>
            </a:r>
            <a:endParaRPr lang="fr-FR" sz="2800" b="1" dirty="0">
              <a:solidFill>
                <a:schemeClr val="accent2">
                  <a:lumMod val="75000"/>
                </a:schemeClr>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Lymphe </a:t>
            </a:r>
            <a:endParaRPr lang="fr-FR" sz="2800" b="1" dirty="0">
              <a:solidFill>
                <a:schemeClr val="accent2">
                  <a:lumMod val="75000"/>
                </a:schemeClr>
              </a:solidFill>
              <a:latin typeface="Arial" pitchFamily="34" charset="0"/>
              <a:cs typeface="Arial" pitchFamily="34" charset="0"/>
            </a:endParaRPr>
          </a:p>
        </p:txBody>
      </p:sp>
      <p:sp>
        <p:nvSpPr>
          <p:cNvPr id="6" name="Rectangle 5"/>
          <p:cNvSpPr/>
          <p:nvPr/>
        </p:nvSpPr>
        <p:spPr>
          <a:xfrm>
            <a:off x="357158" y="642918"/>
            <a:ext cx="8501122" cy="6186309"/>
          </a:xfrm>
          <a:prstGeom prst="rect">
            <a:avLst/>
          </a:prstGeom>
        </p:spPr>
        <p:txBody>
          <a:bodyPr wrap="square">
            <a:spAutoFit/>
          </a:bodyPr>
          <a:lstStyle/>
          <a:p>
            <a:pPr algn="justLow">
              <a:lnSpc>
                <a:spcPct val="150000"/>
              </a:lnSpc>
              <a:buClr>
                <a:schemeClr val="accent2">
                  <a:lumMod val="75000"/>
                </a:schemeClr>
              </a:buClr>
              <a:buFont typeface="Wingdings" pitchFamily="2" charset="2"/>
              <a:buChar char="§"/>
            </a:pPr>
            <a:r>
              <a:rPr lang="fr-FR" sz="2400" dirty="0" smtClean="0">
                <a:latin typeface="Arial" pitchFamily="34" charset="0"/>
                <a:cs typeface="Arial" pitchFamily="34" charset="0"/>
              </a:rPr>
              <a:t> un </a:t>
            </a:r>
            <a:r>
              <a:rPr lang="fr-FR" sz="2400" dirty="0">
                <a:latin typeface="Arial" pitchFamily="34" charset="0"/>
                <a:cs typeface="Arial" pitchFamily="34" charset="0"/>
              </a:rPr>
              <a:t>liquide aqueux clair, dont la </a:t>
            </a:r>
            <a:r>
              <a:rPr lang="fr-FR" sz="2400" dirty="0" smtClean="0">
                <a:latin typeface="Arial" pitchFamily="34" charset="0"/>
                <a:cs typeface="Arial" pitchFamily="34" charset="0"/>
              </a:rPr>
              <a:t>composition est </a:t>
            </a:r>
            <a:r>
              <a:rPr lang="fr-FR" sz="2400" dirty="0">
                <a:latin typeface="Arial" pitchFamily="34" charset="0"/>
                <a:cs typeface="Arial" pitchFamily="34" charset="0"/>
              </a:rPr>
              <a:t>semblable à celle du plasma, hormis une </a:t>
            </a:r>
            <a:r>
              <a:rPr lang="fr-FR" sz="2400" dirty="0" smtClean="0">
                <a:latin typeface="Arial" pitchFamily="34" charset="0"/>
                <a:cs typeface="Arial" pitchFamily="34" charset="0"/>
              </a:rPr>
              <a:t>exception importante</a:t>
            </a:r>
            <a:r>
              <a:rPr lang="fr-FR" sz="2400" dirty="0">
                <a:latin typeface="Arial" pitchFamily="34" charset="0"/>
                <a:cs typeface="Arial" pitchFamily="34" charset="0"/>
              </a:rPr>
              <a:t>, celle des protéines ; </a:t>
            </a:r>
          </a:p>
          <a:p>
            <a:pPr algn="justLow">
              <a:lnSpc>
                <a:spcPct val="150000"/>
              </a:lnSpc>
              <a:buClr>
                <a:schemeClr val="accent2">
                  <a:lumMod val="75000"/>
                </a:schemeClr>
              </a:buClr>
              <a:buFont typeface="Wingdings" pitchFamily="2" charset="2"/>
              <a:buChar char="§"/>
            </a:pPr>
            <a:r>
              <a:rPr lang="fr-FR" sz="2400" dirty="0" smtClean="0">
                <a:latin typeface="Arial" pitchFamily="34" charset="0"/>
                <a:cs typeface="Arial" pitchFamily="34" charset="0"/>
              </a:rPr>
              <a:t> La </a:t>
            </a:r>
            <a:r>
              <a:rPr lang="fr-FR" sz="2400" dirty="0">
                <a:latin typeface="Arial" pitchFamily="34" charset="0"/>
                <a:cs typeface="Arial" pitchFamily="34" charset="0"/>
              </a:rPr>
              <a:t>lymphe transporte </a:t>
            </a:r>
            <a:r>
              <a:rPr lang="fr-FR" sz="2400" dirty="0" smtClean="0">
                <a:latin typeface="Arial" pitchFamily="34" charset="0"/>
                <a:cs typeface="Arial" pitchFamily="34" charset="0"/>
              </a:rPr>
              <a:t>des protéines </a:t>
            </a:r>
            <a:r>
              <a:rPr lang="fr-FR" sz="2400" dirty="0">
                <a:latin typeface="Arial" pitchFamily="34" charset="0"/>
                <a:cs typeface="Arial" pitchFamily="34" charset="0"/>
              </a:rPr>
              <a:t>plasmatiques qui ont filtré hors du lit </a:t>
            </a:r>
            <a:r>
              <a:rPr lang="fr-FR" sz="2400" dirty="0" smtClean="0">
                <a:latin typeface="Arial" pitchFamily="34" charset="0"/>
                <a:cs typeface="Arial" pitchFamily="34" charset="0"/>
              </a:rPr>
              <a:t>capillaire, et </a:t>
            </a:r>
            <a:r>
              <a:rPr lang="fr-FR" sz="2400" dirty="0">
                <a:latin typeface="Arial" pitchFamily="34" charset="0"/>
                <a:cs typeface="Arial" pitchFamily="34" charset="0"/>
              </a:rPr>
              <a:t>elle les ramène dans le courant sanguin. </a:t>
            </a:r>
          </a:p>
          <a:p>
            <a:pPr algn="justLow">
              <a:lnSpc>
                <a:spcPct val="150000"/>
              </a:lnSpc>
              <a:buClr>
                <a:schemeClr val="accent2">
                  <a:lumMod val="75000"/>
                </a:schemeClr>
              </a:buClr>
              <a:buFont typeface="Wingdings" pitchFamily="2" charset="2"/>
              <a:buChar char="§"/>
            </a:pPr>
            <a:r>
              <a:rPr lang="fr-FR" sz="2400" dirty="0" smtClean="0">
                <a:latin typeface="Arial" pitchFamily="34" charset="0"/>
                <a:cs typeface="Arial" pitchFamily="34" charset="0"/>
              </a:rPr>
              <a:t> Elle transporte aussi </a:t>
            </a:r>
            <a:r>
              <a:rPr lang="fr-FR" sz="2400" dirty="0">
                <a:latin typeface="Arial" pitchFamily="34" charset="0"/>
                <a:cs typeface="Arial" pitchFamily="34" charset="0"/>
              </a:rPr>
              <a:t>des particules plus </a:t>
            </a:r>
            <a:r>
              <a:rPr lang="fr-FR" sz="2400" dirty="0" smtClean="0">
                <a:latin typeface="Arial" pitchFamily="34" charset="0"/>
                <a:cs typeface="Arial" pitchFamily="34" charset="0"/>
              </a:rPr>
              <a:t>volumineuses (bactéries, </a:t>
            </a:r>
            <a:r>
              <a:rPr lang="fr-FR" sz="2400" dirty="0">
                <a:latin typeface="Arial" pitchFamily="34" charset="0"/>
                <a:cs typeface="Arial" pitchFamily="34" charset="0"/>
              </a:rPr>
              <a:t>des débris cellulaires provenant de </a:t>
            </a:r>
            <a:r>
              <a:rPr lang="fr-FR" sz="2400" dirty="0" smtClean="0">
                <a:latin typeface="Arial" pitchFamily="34" charset="0"/>
                <a:cs typeface="Arial" pitchFamily="34" charset="0"/>
              </a:rPr>
              <a:t>tissus endommagés</a:t>
            </a:r>
            <a:r>
              <a:rPr lang="fr-FR" sz="2400" dirty="0">
                <a:latin typeface="Arial" pitchFamily="34" charset="0"/>
                <a:cs typeface="Arial" pitchFamily="34" charset="0"/>
              </a:rPr>
              <a:t>, qui peuvent être ainsi filtrés </a:t>
            </a:r>
            <a:r>
              <a:rPr lang="fr-FR" sz="2400" dirty="0" smtClean="0">
                <a:latin typeface="Arial" pitchFamily="34" charset="0"/>
                <a:cs typeface="Arial" pitchFamily="34" charset="0"/>
              </a:rPr>
              <a:t>et détruits par les nœuds lymphatiques et aussi des lymphocytes)</a:t>
            </a:r>
          </a:p>
          <a:p>
            <a:pPr algn="justLow">
              <a:lnSpc>
                <a:spcPct val="150000"/>
              </a:lnSpc>
              <a:buClr>
                <a:schemeClr val="accent2">
                  <a:lumMod val="75000"/>
                </a:schemeClr>
              </a:buClr>
              <a:buFont typeface="Wingdings" pitchFamily="2" charset="2"/>
              <a:buChar char="§"/>
            </a:pP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142852"/>
            <a:ext cx="8358246" cy="5154040"/>
          </a:xfrm>
          <a:prstGeom prst="rect">
            <a:avLst/>
          </a:prstGeom>
        </p:spPr>
        <p:txBody>
          <a:bodyPr wrap="square">
            <a:spAutoFit/>
          </a:bodyPr>
          <a:lstStyle/>
          <a:p>
            <a:pPr algn="justLow">
              <a:lnSpc>
                <a:spcPct val="150000"/>
              </a:lnSpc>
            </a:pPr>
            <a:r>
              <a:rPr lang="fr-FR" sz="2400" b="1" u="sng" dirty="0" smtClean="0">
                <a:solidFill>
                  <a:srgbClr val="0070C0"/>
                </a:solidFill>
                <a:latin typeface="Arial" pitchFamily="34" charset="0"/>
                <a:cs typeface="Arial" pitchFamily="34" charset="0"/>
              </a:rPr>
              <a:t>Lymphomes hodgkiniens</a:t>
            </a:r>
          </a:p>
          <a:p>
            <a:pPr algn="justLow">
              <a:lnSpc>
                <a:spcPct val="150000"/>
              </a:lnSpc>
              <a:buClr>
                <a:srgbClr val="C00000"/>
              </a:buClr>
              <a:buFont typeface="Wingdings" pitchFamily="2" charset="2"/>
              <a:buChar char="§"/>
            </a:pPr>
            <a:r>
              <a:rPr lang="fr-FR" sz="2200" dirty="0" smtClean="0">
                <a:latin typeface="Arial" pitchFamily="34" charset="0"/>
                <a:cs typeface="Arial" pitchFamily="34" charset="0"/>
              </a:rPr>
              <a:t> A côté des lymphomes hodgkiniens, il existe de nombreux autres lymphomes, liés à la prolifération d'autres types de cellules. Ils sont regroupés sous le nom de "lymphomes non hodgkiniens". </a:t>
            </a:r>
          </a:p>
          <a:p>
            <a:pPr algn="justLow">
              <a:lnSpc>
                <a:spcPct val="150000"/>
              </a:lnSpc>
              <a:buClr>
                <a:srgbClr val="C00000"/>
              </a:buClr>
              <a:buFont typeface="Wingdings" pitchFamily="2" charset="2"/>
              <a:buChar char="§"/>
            </a:pPr>
            <a:r>
              <a:rPr lang="fr-FR" sz="2200" dirty="0" smtClean="0">
                <a:latin typeface="Arial" pitchFamily="34" charset="0"/>
                <a:cs typeface="Arial" pitchFamily="34" charset="0"/>
              </a:rPr>
              <a:t> Cet ensemble hétérogène comprend environ 30 lymphomes différents. Chacun présente des caractéristiques propres. Pour faciliter leur prise en charge, les lymphomes non hodgkiniens sont classés en différents groupes.</a:t>
            </a:r>
          </a:p>
          <a:p>
            <a:pPr algn="justLow">
              <a:lnSpc>
                <a:spcPct val="150000"/>
              </a:lnSpc>
            </a:pPr>
            <a:endParaRPr lang="fr-FR" sz="2200" dirty="0" smtClean="0">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6444841"/>
          </a:xfrm>
        </p:spPr>
        <p:txBody>
          <a:bodyPr wrap="square">
            <a:spAutoFit/>
          </a:bodyPr>
          <a:lstStyle/>
          <a:p>
            <a:pPr marL="0" algn="justLow">
              <a:lnSpc>
                <a:spcPct val="160000"/>
              </a:lnSpc>
              <a:buClr>
                <a:srgbClr val="C00000"/>
              </a:buClr>
              <a:buFont typeface="Wingdings" pitchFamily="2" charset="2"/>
              <a:buChar char="§"/>
            </a:pPr>
            <a:r>
              <a:rPr lang="fr-FR" sz="2400" dirty="0" smtClean="0">
                <a:latin typeface="Arial" pitchFamily="34" charset="0"/>
                <a:cs typeface="Arial" pitchFamily="34" charset="0"/>
              </a:rPr>
              <a:t>On distingue les lymphomes qui dérivent: </a:t>
            </a:r>
          </a:p>
          <a:p>
            <a:pPr marL="0" algn="justLow">
              <a:lnSpc>
                <a:spcPct val="160000"/>
              </a:lnSpc>
              <a:buFont typeface="Wingdings" pitchFamily="2" charset="2"/>
              <a:buChar char="ü"/>
            </a:pPr>
            <a:r>
              <a:rPr lang="fr-FR" sz="2400" dirty="0" smtClean="0">
                <a:latin typeface="Arial" pitchFamily="34" charset="0"/>
                <a:cs typeface="Arial" pitchFamily="34" charset="0"/>
              </a:rPr>
              <a:t>de cellules très immatures, se trouvant dans la moelle osseuse,</a:t>
            </a:r>
          </a:p>
          <a:p>
            <a:pPr marL="0" algn="justLow">
              <a:lnSpc>
                <a:spcPct val="160000"/>
              </a:lnSpc>
              <a:buFont typeface="Wingdings" pitchFamily="2" charset="2"/>
              <a:buChar char="ü"/>
            </a:pPr>
            <a:r>
              <a:rPr lang="fr-FR" sz="2400" dirty="0" smtClean="0">
                <a:latin typeface="Arial" pitchFamily="34" charset="0"/>
                <a:cs typeface="Arial" pitchFamily="34" charset="0"/>
              </a:rPr>
              <a:t>de cellules matures, se trouvant dans le sang ou les ganglions.</a:t>
            </a:r>
          </a:p>
          <a:p>
            <a:pPr marL="0" algn="justLow">
              <a:lnSpc>
                <a:spcPct val="160000"/>
              </a:lnSpc>
              <a:buClr>
                <a:srgbClr val="C00000"/>
              </a:buClr>
              <a:buFont typeface="Wingdings" pitchFamily="2" charset="2"/>
              <a:buChar char="§"/>
            </a:pPr>
            <a:r>
              <a:rPr lang="fr-FR" sz="2400" dirty="0" smtClean="0">
                <a:latin typeface="Arial" pitchFamily="34" charset="0"/>
                <a:cs typeface="Arial" pitchFamily="34" charset="0"/>
              </a:rPr>
              <a:t>On distingue également les lymphomes issus:</a:t>
            </a:r>
          </a:p>
          <a:p>
            <a:pPr marL="0" algn="justLow">
              <a:lnSpc>
                <a:spcPct val="160000"/>
              </a:lnSpc>
              <a:buFont typeface="Wingdings" pitchFamily="2" charset="2"/>
              <a:buChar char="ü"/>
            </a:pPr>
            <a:r>
              <a:rPr lang="fr-FR" sz="2400" dirty="0" smtClean="0">
                <a:latin typeface="Arial" pitchFamily="34" charset="0"/>
                <a:cs typeface="Arial" pitchFamily="34" charset="0"/>
              </a:rPr>
              <a:t>des lymphocytes B, qui produisent nos anticorps,</a:t>
            </a:r>
          </a:p>
          <a:p>
            <a:pPr marL="0" algn="justLow">
              <a:lnSpc>
                <a:spcPct val="160000"/>
              </a:lnSpc>
              <a:buFont typeface="Wingdings" pitchFamily="2" charset="2"/>
              <a:buChar char="ü"/>
            </a:pPr>
            <a:r>
              <a:rPr lang="fr-FR" sz="2400" dirty="0" smtClean="0">
                <a:latin typeface="Arial" pitchFamily="34" charset="0"/>
                <a:cs typeface="Arial" pitchFamily="34" charset="0"/>
              </a:rPr>
              <a:t>des lymphocytes T, qui ne produisent pas d'anticorps mais jouent également un rôle important dans l'immunité.</a:t>
            </a:r>
          </a:p>
          <a:p>
            <a:pPr marL="0" algn="justLow">
              <a:lnSpc>
                <a:spcPct val="160000"/>
              </a:lnSpc>
            </a:pPr>
            <a:endParaRPr lang="fr-FR" sz="2400" dirty="0" smtClean="0">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3136613"/>
            <a:ext cx="7858180" cy="584775"/>
          </a:xfrm>
          <a:prstGeom prst="rect">
            <a:avLst/>
          </a:prstGeom>
        </p:spPr>
        <p:txBody>
          <a:bodyPr vert="horz" lIns="91440" tIns="45720" rIns="91440" bIns="45720" rtlCol="0" anchor="ctr">
            <a:noAutofit/>
          </a:bodyPr>
          <a:lstStyle/>
          <a:p>
            <a:pPr algn="ctr">
              <a:spcBef>
                <a:spcPct val="0"/>
              </a:spcBef>
            </a:pPr>
            <a:r>
              <a:rPr lang="fr-FR" sz="4800" b="1" i="1" dirty="0" smtClean="0">
                <a:solidFill>
                  <a:srgbClr val="C00000"/>
                </a:solidFill>
                <a:latin typeface="Arial" pitchFamily="34" charset="0"/>
                <a:ea typeface="+mj-ea"/>
                <a:cs typeface="Arial" pitchFamily="34" charset="0"/>
              </a:rPr>
              <a:t>Affections de la rate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mi-cadre 3"/>
          <p:cNvSpPr/>
          <p:nvPr/>
        </p:nvSpPr>
        <p:spPr>
          <a:xfrm rot="10800000" flipH="1">
            <a:off x="0" y="0"/>
            <a:ext cx="7358082" cy="612000"/>
          </a:xfrm>
          <a:prstGeom prst="halfFrame">
            <a:avLst>
              <a:gd name="adj1" fmla="val 15959"/>
              <a:gd name="adj2" fmla="val 1943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 </a:t>
            </a:r>
            <a:endParaRPr lang="fr-FR" dirty="0">
              <a:solidFill>
                <a:schemeClr val="tx1"/>
              </a:solidFill>
            </a:endParaRPr>
          </a:p>
        </p:txBody>
      </p:sp>
      <p:sp>
        <p:nvSpPr>
          <p:cNvPr id="5" name="ZoneTexte 4"/>
          <p:cNvSpPr txBox="1"/>
          <p:nvPr/>
        </p:nvSpPr>
        <p:spPr>
          <a:xfrm>
            <a:off x="357158" y="-24"/>
            <a:ext cx="6929486" cy="523220"/>
          </a:xfrm>
          <a:prstGeom prst="rect">
            <a:avLst/>
          </a:prstGeom>
          <a:noFill/>
        </p:spPr>
        <p:txBody>
          <a:bodyPr wrap="square" rtlCol="0">
            <a:spAutoFit/>
          </a:bodyPr>
          <a:lstStyle/>
          <a:p>
            <a:r>
              <a:rPr lang="fr-FR" sz="2800" b="1" dirty="0" smtClean="0">
                <a:solidFill>
                  <a:schemeClr val="accent2">
                    <a:lumMod val="75000"/>
                  </a:schemeClr>
                </a:solidFill>
                <a:latin typeface="Arial" pitchFamily="34" charset="0"/>
                <a:cs typeface="Arial" pitchFamily="34" charset="0"/>
              </a:rPr>
              <a:t>Splénomégalie            </a:t>
            </a:r>
            <a:endParaRPr lang="fr-FR" sz="2800" b="1" dirty="0">
              <a:solidFill>
                <a:schemeClr val="accent2">
                  <a:lumMod val="75000"/>
                </a:schemeClr>
              </a:solidFill>
              <a:latin typeface="Arial" pitchFamily="34" charset="0"/>
              <a:cs typeface="Arial" pitchFamily="34" charset="0"/>
            </a:endParaRPr>
          </a:p>
        </p:txBody>
      </p:sp>
      <p:sp>
        <p:nvSpPr>
          <p:cNvPr id="6" name="Rectangle 5"/>
          <p:cNvSpPr/>
          <p:nvPr/>
        </p:nvSpPr>
        <p:spPr>
          <a:xfrm>
            <a:off x="428596" y="642918"/>
            <a:ext cx="8215370" cy="5929354"/>
          </a:xfrm>
          <a:prstGeom prst="rect">
            <a:avLst/>
          </a:prstGeom>
        </p:spPr>
        <p:txBody>
          <a:bodyPr vert="horz" lIns="91440" tIns="45720" rIns="91440" bIns="45720" rtlCol="0">
            <a:normAutofit/>
          </a:bodyPr>
          <a:lstStyle/>
          <a:p>
            <a:pPr marL="342900" indent="-342900" algn="justLow">
              <a:lnSpc>
                <a:spcPct val="170000"/>
              </a:lnSpc>
              <a:spcBef>
                <a:spcPct val="20000"/>
              </a:spcBef>
              <a:buClr>
                <a:srgbClr val="C00000"/>
              </a:buClr>
              <a:buFont typeface="Wingdings" pitchFamily="2" charset="2"/>
              <a:buChar char="§"/>
            </a:pPr>
            <a:r>
              <a:rPr lang="fr-FR" sz="2200" dirty="0" smtClean="0">
                <a:latin typeface="Arial" pitchFamily="34" charset="0"/>
                <a:cs typeface="Arial" pitchFamily="34" charset="0"/>
              </a:rPr>
              <a:t>Il s'agit d'une augmentation de taille de la rate, habituellement secondaire à une autre affection, par exemple à une infection, à un trouble circulatoire, à une maladie du sang, à une néoplasie maligne.</a:t>
            </a:r>
          </a:p>
          <a:p>
            <a:pPr marL="342900" indent="-342900" algn="justLow">
              <a:lnSpc>
                <a:spcPct val="170000"/>
              </a:lnSpc>
              <a:spcBef>
                <a:spcPct val="20000"/>
              </a:spcBef>
              <a:buClr>
                <a:srgbClr val="C00000"/>
              </a:buClr>
              <a:buFont typeface="Wingdings" pitchFamily="2" charset="2"/>
              <a:buChar char="§"/>
            </a:pPr>
            <a:r>
              <a:rPr lang="fr-FR" sz="2200" b="1" dirty="0" smtClean="0">
                <a:latin typeface="Arial" pitchFamily="34" charset="0"/>
                <a:cs typeface="Arial" pitchFamily="34" charset="0"/>
              </a:rPr>
              <a:t>Infections: </a:t>
            </a:r>
            <a:r>
              <a:rPr lang="fr-FR" sz="2200" dirty="0" smtClean="0">
                <a:latin typeface="Arial" pitchFamily="34" charset="0"/>
                <a:cs typeface="Arial" pitchFamily="34" charset="0"/>
              </a:rPr>
              <a:t>La rate peut être infectée par des microbes transportés par le sang, ou par l'extension locale d'une infection. La pulpe rouge devient congestionnée de sang, et des phagocytes et des plasmocytes s'accumulent. Les infections aiguës sont rares.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642918"/>
            <a:ext cx="8143932" cy="4998660"/>
          </a:xfrm>
          <a:prstGeom prst="rect">
            <a:avLst/>
          </a:prstGeom>
        </p:spPr>
        <p:txBody>
          <a:bodyPr vert="horz" lIns="91440" tIns="45720" rIns="91440" bIns="45720" rtlCol="0">
            <a:normAutofit/>
          </a:bodyPr>
          <a:lstStyle/>
          <a:p>
            <a:pPr marL="342900" indent="-342900" algn="justLow">
              <a:lnSpc>
                <a:spcPct val="170000"/>
              </a:lnSpc>
              <a:spcBef>
                <a:spcPct val="20000"/>
              </a:spcBef>
              <a:buClr>
                <a:srgbClr val="C00000"/>
              </a:buClr>
              <a:buFont typeface="Wingdings" pitchFamily="2" charset="2"/>
              <a:buChar char="§"/>
            </a:pPr>
            <a:r>
              <a:rPr lang="fr-FR" sz="2200" dirty="0" smtClean="0">
                <a:latin typeface="Arial" pitchFamily="34" charset="0"/>
                <a:cs typeface="Arial" pitchFamily="34" charset="0"/>
              </a:rPr>
              <a:t>Certaines infections chroniques à microbes non pyogènes provoquent une splénomégalie, habituellement moins sévère qu'en cas d'infection aiguë. Les infections primaires les plus fréquemment rencontrées sont celles :</a:t>
            </a:r>
          </a:p>
          <a:p>
            <a:pPr marL="342900" indent="-342900" algn="justLow">
              <a:lnSpc>
                <a:spcPct val="170000"/>
              </a:lnSpc>
              <a:spcBef>
                <a:spcPct val="20000"/>
              </a:spcBef>
              <a:buClr>
                <a:srgbClr val="C00000"/>
              </a:buClr>
            </a:pPr>
            <a:r>
              <a:rPr lang="es-ES" sz="2200" dirty="0" smtClean="0">
                <a:latin typeface="Arial" pitchFamily="34" charset="0"/>
                <a:cs typeface="Arial" pitchFamily="34" charset="0"/>
              </a:rPr>
              <a:t>• de la </a:t>
            </a:r>
            <a:r>
              <a:rPr lang="es-ES" sz="2200" dirty="0" err="1" smtClean="0">
                <a:latin typeface="Arial" pitchFamily="34" charset="0"/>
                <a:cs typeface="Arial" pitchFamily="34" charset="0"/>
              </a:rPr>
              <a:t>tuberculose</a:t>
            </a:r>
            <a:r>
              <a:rPr lang="es-ES" sz="2200" dirty="0" smtClean="0">
                <a:latin typeface="Arial" pitchFamily="34" charset="0"/>
                <a:cs typeface="Arial" pitchFamily="34" charset="0"/>
              </a:rPr>
              <a:t> ;</a:t>
            </a:r>
          </a:p>
          <a:p>
            <a:pPr marL="342900" indent="-342900" algn="justLow">
              <a:lnSpc>
                <a:spcPct val="170000"/>
              </a:lnSpc>
              <a:spcBef>
                <a:spcPct val="20000"/>
              </a:spcBef>
              <a:buClr>
                <a:srgbClr val="C00000"/>
              </a:buClr>
            </a:pPr>
            <a:r>
              <a:rPr lang="fr-FR" sz="2200" dirty="0" smtClean="0">
                <a:latin typeface="Arial" pitchFamily="34" charset="0"/>
                <a:cs typeface="Arial" pitchFamily="34" charset="0"/>
              </a:rPr>
              <a:t>• de la fièvre typhoïde ;</a:t>
            </a:r>
          </a:p>
          <a:p>
            <a:pPr marL="342900" indent="-342900" algn="justLow">
              <a:lnSpc>
                <a:spcPct val="170000"/>
              </a:lnSpc>
              <a:spcBef>
                <a:spcPct val="20000"/>
              </a:spcBef>
              <a:buClr>
                <a:srgbClr val="C00000"/>
              </a:buClr>
            </a:pPr>
            <a:r>
              <a:rPr lang="fr-FR" sz="2200" dirty="0" smtClean="0">
                <a:latin typeface="Arial" pitchFamily="34" charset="0"/>
                <a:cs typeface="Arial" pitchFamily="34" charset="0"/>
              </a:rPr>
              <a:t>• du paludisme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500042"/>
            <a:ext cx="7858180" cy="584775"/>
          </a:xfrm>
          <a:prstGeom prst="rect">
            <a:avLst/>
          </a:prstGeom>
        </p:spPr>
        <p:txBody>
          <a:bodyPr vert="horz" lIns="91440" tIns="45720" rIns="91440" bIns="45720" rtlCol="0" anchor="ctr">
            <a:noAutofit/>
          </a:bodyPr>
          <a:lstStyle/>
          <a:p>
            <a:pPr algn="ctr">
              <a:spcBef>
                <a:spcPct val="0"/>
              </a:spcBef>
            </a:pPr>
            <a:r>
              <a:rPr lang="fr-FR" sz="4800" b="1" i="1" dirty="0" smtClean="0">
                <a:solidFill>
                  <a:srgbClr val="C00000"/>
                </a:solidFill>
                <a:latin typeface="Arial" pitchFamily="34" charset="0"/>
                <a:ea typeface="+mj-ea"/>
                <a:cs typeface="Arial" pitchFamily="34" charset="0"/>
              </a:rPr>
              <a:t>Maladies du thymus </a:t>
            </a:r>
          </a:p>
        </p:txBody>
      </p:sp>
      <p:sp>
        <p:nvSpPr>
          <p:cNvPr id="5" name="Rectangle 4"/>
          <p:cNvSpPr/>
          <p:nvPr/>
        </p:nvSpPr>
        <p:spPr>
          <a:xfrm>
            <a:off x="500034" y="1357298"/>
            <a:ext cx="8143932" cy="4286280"/>
          </a:xfrm>
          <a:prstGeom prst="rect">
            <a:avLst/>
          </a:prstGeom>
        </p:spPr>
        <p:txBody>
          <a:bodyPr vert="horz" lIns="91440" tIns="45720" rIns="91440" bIns="45720" rtlCol="0">
            <a:normAutofit/>
          </a:bodyPr>
          <a:lstStyle/>
          <a:p>
            <a:pPr marL="342900" indent="-342900" algn="justLow">
              <a:lnSpc>
                <a:spcPct val="170000"/>
              </a:lnSpc>
              <a:spcBef>
                <a:spcPct val="20000"/>
              </a:spcBef>
              <a:buClr>
                <a:srgbClr val="C00000"/>
              </a:buClr>
              <a:buFont typeface="Wingdings" pitchFamily="2" charset="2"/>
              <a:buChar char="§"/>
            </a:pPr>
            <a:r>
              <a:rPr lang="fr-FR" sz="2200" dirty="0" smtClean="0">
                <a:latin typeface="Arial" pitchFamily="34" charset="0"/>
                <a:cs typeface="Arial" pitchFamily="34" charset="0"/>
              </a:rPr>
              <a:t>L'augmentation de taille de la glande s'observe lors de certaines maladies auto-immunes, telles que la myasthénie, la maladie de Basedow et la maladie d'Addison. Les tumeurs thymiques sont rares. La compression par un gros thymus d'organes voisins, tels que la trachée, l'œsophage, des veines du cou, peut les léser ou interférer avec leur fonction.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1285860"/>
            <a:ext cx="6173343" cy="4382015"/>
          </a:xfrm>
          <a:prstGeom prst="rect">
            <a:avLst/>
          </a:prstGeom>
          <a:noFill/>
          <a:ln w="9525">
            <a:noFill/>
            <a:miter lim="800000"/>
            <a:headEnd/>
            <a:tailEnd/>
          </a:ln>
          <a:effectLst/>
        </p:spPr>
      </p:pic>
      <p:pic>
        <p:nvPicPr>
          <p:cNvPr id="5" name="Picture 4"/>
          <p:cNvPicPr>
            <a:picLocks noChangeAspect="1" noChangeArrowheads="1"/>
          </p:cNvPicPr>
          <p:nvPr/>
        </p:nvPicPr>
        <p:blipFill>
          <a:blip r:embed="rId3">
            <a:lum/>
          </a:blip>
          <a:srcRect/>
          <a:stretch>
            <a:fillRect/>
          </a:stretch>
        </p:blipFill>
        <p:spPr bwMode="auto">
          <a:xfrm>
            <a:off x="6326228" y="1214422"/>
            <a:ext cx="2603490" cy="45720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500"/>
            <a:ext cx="8229600" cy="1143000"/>
          </a:xfrm>
        </p:spPr>
        <p:txBody>
          <a:bodyPr>
            <a:normAutofit/>
          </a:bodyPr>
          <a:lstStyle/>
          <a:p>
            <a:r>
              <a:rPr lang="fr-FR" sz="6600" b="1" i="1" dirty="0" smtClean="0">
                <a:solidFill>
                  <a:srgbClr val="C00000"/>
                </a:solidFill>
                <a:latin typeface="Arial" pitchFamily="34" charset="0"/>
                <a:cs typeface="Arial" pitchFamily="34" charset="0"/>
              </a:rPr>
              <a:t>Thymus </a:t>
            </a:r>
            <a:endParaRPr lang="fr-FR" sz="6600" b="1" i="1" dirty="0">
              <a:solidFill>
                <a:srgbClr val="C00000"/>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en-US" dirty="0" smtClean="0"/>
              <a:t/>
            </a:r>
            <a:br>
              <a:rPr lang="en-US" dirty="0" smtClean="0"/>
            </a:br>
            <a:r>
              <a:rPr lang="en-US" b="1" dirty="0" smtClean="0"/>
              <a:t>Thymus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5000628" y="1357298"/>
            <a:ext cx="3638550" cy="400052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14283" y="1428736"/>
            <a:ext cx="4895926" cy="473870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2818</TotalTime>
  <Words>3456</Words>
  <Application>Microsoft Office PowerPoint</Application>
  <PresentationFormat>Affichage à l'écran (4:3)</PresentationFormat>
  <Paragraphs>246</Paragraphs>
  <Slides>65</Slides>
  <Notes>0</Notes>
  <HiddenSlides>0</HiddenSlides>
  <MMClips>0</MMClips>
  <ScaleCrop>false</ScaleCrop>
  <HeadingPairs>
    <vt:vector size="4" baseType="variant">
      <vt:variant>
        <vt:lpstr>Thème</vt:lpstr>
      </vt:variant>
      <vt:variant>
        <vt:i4>1</vt:i4>
      </vt:variant>
      <vt:variant>
        <vt:lpstr>Titres des diapositives</vt:lpstr>
      </vt:variant>
      <vt:variant>
        <vt:i4>65</vt:i4>
      </vt:variant>
    </vt:vector>
  </HeadingPairs>
  <TitlesOfParts>
    <vt:vector size="66" baseType="lpstr">
      <vt:lpstr>Thème Office</vt:lpstr>
      <vt:lpstr>Diapositive 1</vt:lpstr>
      <vt:lpstr>Diapositive 2</vt:lpstr>
      <vt:lpstr>Diapositive 3</vt:lpstr>
      <vt:lpstr>Diapositive 4</vt:lpstr>
      <vt:lpstr>Diapositive 5</vt:lpstr>
      <vt:lpstr>Diapositive 6</vt:lpstr>
      <vt:lpstr>Diapositive 7</vt:lpstr>
      <vt:lpstr>Thymus </vt:lpstr>
      <vt:lpstr> Thymus </vt:lpstr>
      <vt:lpstr>Diapositive 10</vt:lpstr>
      <vt:lpstr>Diapositive 11</vt:lpstr>
      <vt:lpstr>Diapositive 12</vt:lpstr>
      <vt:lpstr>Diapositive 13</vt:lpstr>
      <vt:lpstr>Diapositive 14</vt:lpstr>
      <vt:lpstr>Rôle du thymus  </vt:lpstr>
      <vt:lpstr> Involution du thymus </vt:lpstr>
      <vt:lpstr> ORGANES LYMPHOIDES SECONDAIRES (OLS) </vt:lpstr>
      <vt:lpstr>Moelle osseuse   </vt:lpstr>
      <vt:lpstr>Diapositive 19</vt:lpstr>
      <vt:lpstr>Diapositive 20</vt:lpstr>
      <vt:lpstr>Diapositive 21</vt:lpstr>
      <vt:lpstr>Diapositive 22</vt:lpstr>
      <vt:lpstr>Diapositive 23</vt:lpstr>
      <vt:lpstr>Diapositive 24</vt:lpstr>
      <vt:lpstr>Ganglions lymphatiques  </vt:lpstr>
      <vt:lpstr>Diapositive 26</vt:lpstr>
      <vt:lpstr> Les Ganglions lymphatiques </vt:lpstr>
      <vt:lpstr>Les Ganglions lymphatiques</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 Les systèmes lymphoïdes cutanés et muqueux </vt:lpstr>
      <vt:lpstr> Tissu lymphoïde associé aux muqueuses :  MALT (Mucosal Associated Lymphoïd Tissue) </vt:lpstr>
      <vt:lpstr> MALT (suite) </vt:lpstr>
      <vt:lpstr> Tissu lymphoïde associé aux muqueuses Les amygdales </vt:lpstr>
      <vt:lpstr> Recirculation des lymphocytes et migration dans les tissus </vt:lpstr>
      <vt:lpstr> Recirculation des lymphocytes T </vt:lpstr>
      <vt:lpstr>Recirculation des lymphocytes et migration dans les tissus  </vt:lpstr>
      <vt:lpstr>Recirculation des lymphocytes et migration dans les tissus  </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Acer</dc:creator>
  <cp:lastModifiedBy>nr</cp:lastModifiedBy>
  <cp:revision>109</cp:revision>
  <dcterms:created xsi:type="dcterms:W3CDTF">2018-02-02T16:58:02Z</dcterms:created>
  <dcterms:modified xsi:type="dcterms:W3CDTF">2020-04-24T23:03:30Z</dcterms:modified>
</cp:coreProperties>
</file>