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0" r:id="rId3"/>
    <p:sldId id="295" r:id="rId4"/>
    <p:sldId id="311" r:id="rId5"/>
    <p:sldId id="312" r:id="rId6"/>
    <p:sldId id="293" r:id="rId7"/>
    <p:sldId id="294" r:id="rId8"/>
    <p:sldId id="260" r:id="rId9"/>
    <p:sldId id="304" r:id="rId10"/>
    <p:sldId id="305" r:id="rId11"/>
    <p:sldId id="306" r:id="rId12"/>
    <p:sldId id="262" r:id="rId13"/>
    <p:sldId id="264" r:id="rId14"/>
    <p:sldId id="266" r:id="rId15"/>
    <p:sldId id="279" r:id="rId16"/>
    <p:sldId id="269" r:id="rId17"/>
    <p:sldId id="272" r:id="rId18"/>
    <p:sldId id="278" r:id="rId19"/>
    <p:sldId id="273" r:id="rId20"/>
    <p:sldId id="274" r:id="rId21"/>
    <p:sldId id="275" r:id="rId22"/>
    <p:sldId id="302" r:id="rId23"/>
    <p:sldId id="276" r:id="rId24"/>
    <p:sldId id="292" r:id="rId25"/>
    <p:sldId id="301" r:id="rId26"/>
    <p:sldId id="290" r:id="rId27"/>
    <p:sldId id="313" r:id="rId28"/>
    <p:sldId id="314" r:id="rId29"/>
    <p:sldId id="315" r:id="rId30"/>
    <p:sldId id="316" r:id="rId31"/>
    <p:sldId id="317"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00" autoAdjust="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B53FACC-2AF6-43F8-A0AA-DB19768961BC}" type="datetimeFigureOut">
              <a:rPr lang="fr-FR" smtClean="0"/>
              <a:pPr/>
              <a:t>04/05/2025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80B83C-9357-4FF4-8DCF-AFEE6496105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B53FACC-2AF6-43F8-A0AA-DB19768961BC}" type="datetimeFigureOut">
              <a:rPr lang="fr-FR" smtClean="0"/>
              <a:pPr/>
              <a:t>04/05/2025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80B83C-9357-4FF4-8DCF-AFEE6496105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B53FACC-2AF6-43F8-A0AA-DB19768961BC}" type="datetimeFigureOut">
              <a:rPr lang="fr-FR" smtClean="0"/>
              <a:pPr/>
              <a:t>04/05/2025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80B83C-9357-4FF4-8DCF-AFEE6496105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B53FACC-2AF6-43F8-A0AA-DB19768961BC}" type="datetimeFigureOut">
              <a:rPr lang="fr-FR" smtClean="0"/>
              <a:pPr/>
              <a:t>04/05/2025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80B83C-9357-4FF4-8DCF-AFEE6496105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B53FACC-2AF6-43F8-A0AA-DB19768961BC}" type="datetimeFigureOut">
              <a:rPr lang="fr-FR" smtClean="0"/>
              <a:pPr/>
              <a:t>04/05/2025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80B83C-9357-4FF4-8DCF-AFEE6496105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B53FACC-2AF6-43F8-A0AA-DB19768961BC}" type="datetimeFigureOut">
              <a:rPr lang="fr-FR" smtClean="0"/>
              <a:pPr/>
              <a:t>04/05/2025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980B83C-9357-4FF4-8DCF-AFEE6496105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B53FACC-2AF6-43F8-A0AA-DB19768961BC}" type="datetimeFigureOut">
              <a:rPr lang="fr-FR" smtClean="0"/>
              <a:pPr/>
              <a:t>04/05/2025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980B83C-9357-4FF4-8DCF-AFEE6496105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B53FACC-2AF6-43F8-A0AA-DB19768961BC}" type="datetimeFigureOut">
              <a:rPr lang="fr-FR" smtClean="0"/>
              <a:pPr/>
              <a:t>04/05/2025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980B83C-9357-4FF4-8DCF-AFEE6496105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53FACC-2AF6-43F8-A0AA-DB19768961BC}" type="datetimeFigureOut">
              <a:rPr lang="fr-FR" smtClean="0"/>
              <a:pPr/>
              <a:t>04/05/2025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980B83C-9357-4FF4-8DCF-AFEE6496105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B53FACC-2AF6-43F8-A0AA-DB19768961BC}" type="datetimeFigureOut">
              <a:rPr lang="fr-FR" smtClean="0"/>
              <a:pPr/>
              <a:t>04/05/2025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980B83C-9357-4FF4-8DCF-AFEE6496105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B53FACC-2AF6-43F8-A0AA-DB19768961BC}" type="datetimeFigureOut">
              <a:rPr lang="fr-FR" smtClean="0"/>
              <a:pPr/>
              <a:t>04/05/2025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980B83C-9357-4FF4-8DCF-AFEE6496105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3FACC-2AF6-43F8-A0AA-DB19768961BC}" type="datetimeFigureOut">
              <a:rPr lang="fr-FR" smtClean="0"/>
              <a:pPr/>
              <a:t>04/05/2025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0B83C-9357-4FF4-8DCF-AFEE6496105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57158" y="285728"/>
            <a:ext cx="8429684" cy="6143668"/>
          </a:xfrm>
        </p:spPr>
        <p:style>
          <a:lnRef idx="1">
            <a:schemeClr val="accent5"/>
          </a:lnRef>
          <a:fillRef idx="2">
            <a:schemeClr val="accent5"/>
          </a:fillRef>
          <a:effectRef idx="1">
            <a:schemeClr val="accent5"/>
          </a:effectRef>
          <a:fontRef idx="minor">
            <a:schemeClr val="dk1"/>
          </a:fontRef>
        </p:style>
        <p:txBody>
          <a:bodyPr>
            <a:normAutofit/>
          </a:bodyPr>
          <a:lstStyle/>
          <a:p>
            <a:endParaRPr lang="ar-DZ" dirty="0" smtClean="0"/>
          </a:p>
          <a:p>
            <a:pPr rtl="1"/>
            <a:r>
              <a:rPr lang="ar-DZ" sz="4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الجمهورية الجزائرية الديمقراطية الشعبية</a:t>
            </a:r>
          </a:p>
          <a:p>
            <a:pPr rtl="1"/>
            <a:r>
              <a:rPr lang="ar-DZ"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DZ" sz="4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وزارة التعليم العالي والبحث العلمي</a:t>
            </a:r>
          </a:p>
          <a:p>
            <a:pPr rtl="1"/>
            <a:r>
              <a:rPr lang="ar-DZ"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DZ" sz="4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جامعة أبي بكر بلقا يد- تلمسان </a:t>
            </a:r>
            <a:endParaRPr lang="ar-DZ" b="1" i="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r" rtl="1"/>
            <a:r>
              <a:rPr lang="ar-DZ"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a:t>
            </a:r>
            <a:r>
              <a:rPr lang="ar-DZ" sz="3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لسنة</a:t>
            </a:r>
            <a:r>
              <a:rPr lang="ar-DZ"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الثالثة       </a:t>
            </a:r>
            <a:br>
              <a:rPr lang="ar-DZ"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DZ"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الاستاذة : براهيمي  فايزة</a:t>
            </a:r>
          </a:p>
          <a:p>
            <a:pPr rtl="1"/>
            <a:r>
              <a:rPr lang="ar-DZ"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DZ"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DZ"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الفخاريات</a:t>
            </a:r>
            <a:r>
              <a:rPr lang="fr-FR"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DZ" sz="3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ذوالطرازالاغريقي</a:t>
            </a:r>
            <a:r>
              <a:rPr lang="ar-DZ"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DZ"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DZ"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DZ"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ar-DZ"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1786791" y="642918"/>
            <a:ext cx="6748609" cy="548324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0" y="2149201"/>
            <a:ext cx="8715404" cy="311163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6286544"/>
          </a:xfrm>
        </p:spPr>
        <p:txBody>
          <a:bodyPr/>
          <a:lstStyle/>
          <a:p>
            <a:pPr algn="r" rtl="1">
              <a:buNone/>
            </a:pPr>
            <a:r>
              <a:rPr lang="ar-DZ" b="1" u="sng" dirty="0" smtClean="0">
                <a:solidFill>
                  <a:srgbClr val="FF0000"/>
                </a:solidFill>
              </a:rPr>
              <a:t>3- نماذج بعض الأواني الإغريقية</a:t>
            </a:r>
          </a:p>
          <a:p>
            <a:pPr algn="r" rtl="1">
              <a:buFontTx/>
              <a:buChar char="-"/>
            </a:pPr>
            <a:r>
              <a:rPr lang="ar-DZ" b="1" dirty="0" err="1" smtClean="0"/>
              <a:t>الأنفورات</a:t>
            </a:r>
            <a:r>
              <a:rPr lang="ar-DZ" b="1" dirty="0" smtClean="0"/>
              <a:t> ذات المقبضين</a:t>
            </a:r>
            <a:r>
              <a:rPr lang="ar-DZ" dirty="0" smtClean="0"/>
              <a:t>:</a:t>
            </a:r>
            <a:r>
              <a:rPr lang="fr-FR" dirty="0" smtClean="0"/>
              <a:t>amphores</a:t>
            </a:r>
            <a:r>
              <a:rPr lang="ar-DZ" dirty="0" smtClean="0"/>
              <a:t> </a:t>
            </a:r>
            <a:r>
              <a:rPr lang="fr-FR" dirty="0" smtClean="0"/>
              <a:t>les</a:t>
            </a:r>
            <a:endParaRPr lang="ar-DZ" dirty="0" smtClean="0"/>
          </a:p>
          <a:p>
            <a:pPr algn="r" rtl="1">
              <a:buFontTx/>
              <a:buChar char="-"/>
            </a:pPr>
            <a:r>
              <a:rPr lang="ar-DZ" dirty="0" smtClean="0"/>
              <a:t> إناء ذو يدين على جانبيه،كبير الجسم واسع الفوهة بحيث يغترف منه بسهولة،له غطاء لحفظ </a:t>
            </a:r>
          </a:p>
          <a:p>
            <a:pPr algn="r" rtl="1">
              <a:buNone/>
            </a:pPr>
            <a:r>
              <a:rPr lang="ar-DZ" dirty="0" smtClean="0"/>
              <a:t>ما فيه،يستخدم لحفظ النبيذ والعسل .</a:t>
            </a:r>
          </a:p>
          <a:p>
            <a:pPr algn="r" rtl="1">
              <a:buFontTx/>
              <a:buChar char="-"/>
            </a:pPr>
            <a:endParaRPr lang="fr-FR" dirty="0"/>
          </a:p>
        </p:txBody>
      </p:sp>
      <p:pic>
        <p:nvPicPr>
          <p:cNvPr id="2050" name="Picture 2" descr="C:\Users\Pc\Desktop\image\20210402_143902.jpg"/>
          <p:cNvPicPr>
            <a:picLocks noChangeAspect="1" noChangeArrowheads="1"/>
          </p:cNvPicPr>
          <p:nvPr/>
        </p:nvPicPr>
        <p:blipFill>
          <a:blip r:embed="rId2"/>
          <a:srcRect/>
          <a:stretch>
            <a:fillRect/>
          </a:stretch>
        </p:blipFill>
        <p:spPr bwMode="auto">
          <a:xfrm>
            <a:off x="571366" y="1998290"/>
            <a:ext cx="3429097" cy="457398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4909102" cy="6072206"/>
          </a:xfrm>
          <a:prstGeom prst="rect">
            <a:avLst/>
          </a:prstGeom>
          <a:noFill/>
          <a:ln w="9525">
            <a:noFill/>
            <a:miter lim="800000"/>
            <a:headEnd/>
            <a:tailEnd/>
          </a:ln>
          <a:effectLst/>
        </p:spPr>
      </p:pic>
      <p:pic>
        <p:nvPicPr>
          <p:cNvPr id="5" name="Picture 2" descr="C:\Users\Pc\Desktop\image\20210402_143826.jpg"/>
          <p:cNvPicPr>
            <a:picLocks noChangeAspect="1" noChangeArrowheads="1"/>
          </p:cNvPicPr>
          <p:nvPr/>
        </p:nvPicPr>
        <p:blipFill>
          <a:blip r:embed="rId3"/>
          <a:srcRect/>
          <a:stretch>
            <a:fillRect/>
          </a:stretch>
        </p:blipFill>
        <p:spPr bwMode="auto">
          <a:xfrm>
            <a:off x="5076056" y="667640"/>
            <a:ext cx="3462779" cy="543298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قنينة لشرب الماء</a:t>
            </a:r>
            <a:endParaRPr lang="fr-FR" dirty="0"/>
          </a:p>
        </p:txBody>
      </p:sp>
      <p:pic>
        <p:nvPicPr>
          <p:cNvPr id="14338" name="Picture 2"/>
          <p:cNvPicPr>
            <a:picLocks noGrp="1" noChangeAspect="1" noChangeArrowheads="1"/>
          </p:cNvPicPr>
          <p:nvPr>
            <p:ph idx="1"/>
          </p:nvPr>
        </p:nvPicPr>
        <p:blipFill>
          <a:blip r:embed="rId2"/>
          <a:srcRect/>
          <a:stretch>
            <a:fillRect/>
          </a:stretch>
        </p:blipFill>
        <p:spPr bwMode="auto">
          <a:xfrm>
            <a:off x="1812648" y="1600200"/>
            <a:ext cx="5518704"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3314" name="Picture 2"/>
          <p:cNvPicPr>
            <a:picLocks noGrp="1" noChangeAspect="1" noChangeArrowheads="1"/>
          </p:cNvPicPr>
          <p:nvPr>
            <p:ph idx="1"/>
          </p:nvPr>
        </p:nvPicPr>
        <p:blipFill>
          <a:blip r:embed="rId2"/>
          <a:srcRect/>
          <a:stretch>
            <a:fillRect/>
          </a:stretch>
        </p:blipFill>
        <p:spPr bwMode="auto">
          <a:xfrm>
            <a:off x="1437376" y="1600200"/>
            <a:ext cx="6269248"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آنية لشرب الخمر</a:t>
            </a:r>
            <a:endParaRPr lang="fr-FR" dirty="0"/>
          </a:p>
        </p:txBody>
      </p:sp>
      <p:pic>
        <p:nvPicPr>
          <p:cNvPr id="4098" name="Picture 2"/>
          <p:cNvPicPr>
            <a:picLocks noGrp="1" noChangeAspect="1" noChangeArrowheads="1"/>
          </p:cNvPicPr>
          <p:nvPr>
            <p:ph idx="1"/>
          </p:nvPr>
        </p:nvPicPr>
        <p:blipFill>
          <a:blip r:embed="rId2"/>
          <a:srcRect/>
          <a:stretch>
            <a:fillRect/>
          </a:stretch>
        </p:blipFill>
        <p:spPr bwMode="auto">
          <a:xfrm>
            <a:off x="2742886" y="1600200"/>
            <a:ext cx="3658227"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1643042" y="24579"/>
            <a:ext cx="6643734" cy="68651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ليكيتوس</a:t>
            </a:r>
            <a:r>
              <a:rPr lang="fr-FR" dirty="0" smtClean="0"/>
              <a:t> lekythos</a:t>
            </a:r>
            <a:endParaRPr lang="fr-FR" dirty="0"/>
          </a:p>
        </p:txBody>
      </p:sp>
      <p:sp>
        <p:nvSpPr>
          <p:cNvPr id="3" name="Espace réservé du contenu 2"/>
          <p:cNvSpPr>
            <a:spLocks noGrp="1"/>
          </p:cNvSpPr>
          <p:nvPr>
            <p:ph idx="1"/>
          </p:nvPr>
        </p:nvSpPr>
        <p:spPr/>
        <p:txBody>
          <a:bodyPr/>
          <a:lstStyle/>
          <a:p>
            <a:pPr algn="r" rtl="1"/>
            <a:r>
              <a:rPr lang="ar-DZ" dirty="0" smtClean="0"/>
              <a:t>ذو المقبض الواحد والعنق</a:t>
            </a:r>
          </a:p>
          <a:p>
            <a:pPr algn="r" rtl="1"/>
            <a:r>
              <a:rPr lang="ar-DZ" dirty="0" smtClean="0"/>
              <a:t> الرفيع وهو عبارة عن</a:t>
            </a:r>
          </a:p>
          <a:p>
            <a:pPr algn="r" rtl="1"/>
            <a:r>
              <a:rPr lang="ar-DZ" dirty="0" smtClean="0"/>
              <a:t> إبريق لوضع الزيت</a:t>
            </a:r>
            <a:endParaRPr lang="fr-FR" dirty="0"/>
          </a:p>
        </p:txBody>
      </p:sp>
      <p:pic>
        <p:nvPicPr>
          <p:cNvPr id="4" name="Picture 2"/>
          <p:cNvPicPr>
            <a:picLocks noChangeAspect="1" noChangeArrowheads="1"/>
          </p:cNvPicPr>
          <p:nvPr/>
        </p:nvPicPr>
        <p:blipFill>
          <a:blip r:embed="rId2" cstate="print"/>
          <a:srcRect/>
          <a:stretch>
            <a:fillRect/>
          </a:stretch>
        </p:blipFill>
        <p:spPr bwMode="auto">
          <a:xfrm>
            <a:off x="857224" y="1571612"/>
            <a:ext cx="2545854"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Grp="1" noChangeAspect="1" noChangeArrowheads="1"/>
          </p:cNvPicPr>
          <p:nvPr>
            <p:ph idx="1"/>
          </p:nvPr>
        </p:nvPicPr>
        <p:blipFill>
          <a:blip r:embed="rId2" cstate="print"/>
          <a:srcRect/>
          <a:stretch>
            <a:fillRect/>
          </a:stretch>
        </p:blipFill>
        <p:spPr bwMode="auto">
          <a:xfrm>
            <a:off x="285720" y="1643050"/>
            <a:ext cx="2545854" cy="4525963"/>
          </a:xfrm>
          <a:prstGeom prst="rect">
            <a:avLst/>
          </a:prstGeom>
          <a:noFill/>
          <a:ln w="9525">
            <a:noFill/>
            <a:miter lim="800000"/>
            <a:headEnd/>
            <a:tailEnd/>
          </a:ln>
          <a:effectLst/>
        </p:spPr>
      </p:pic>
      <p:pic>
        <p:nvPicPr>
          <p:cNvPr id="9221" name="Picture 5"/>
          <p:cNvPicPr>
            <a:picLocks noChangeAspect="1" noChangeArrowheads="1"/>
          </p:cNvPicPr>
          <p:nvPr/>
        </p:nvPicPr>
        <p:blipFill>
          <a:blip r:embed="rId3"/>
          <a:srcRect/>
          <a:stretch>
            <a:fillRect/>
          </a:stretch>
        </p:blipFill>
        <p:spPr bwMode="auto">
          <a:xfrm>
            <a:off x="5286380" y="857232"/>
            <a:ext cx="3357585" cy="57990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r" rtl="1"/>
            <a:r>
              <a:rPr lang="ar-DZ" dirty="0" smtClean="0"/>
              <a:t>مقدمة</a:t>
            </a:r>
            <a:endParaRPr lang="fr-FR" dirty="0"/>
          </a:p>
        </p:txBody>
      </p:sp>
      <p:sp>
        <p:nvSpPr>
          <p:cNvPr id="3" name="Espace réservé du contenu 2"/>
          <p:cNvSpPr>
            <a:spLocks noGrp="1"/>
          </p:cNvSpPr>
          <p:nvPr>
            <p:ph idx="1"/>
          </p:nvPr>
        </p:nvSpPr>
        <p:spPr/>
        <p:txBody>
          <a:bodyPr>
            <a:normAutofit/>
          </a:bodyPr>
          <a:lstStyle/>
          <a:p>
            <a:pPr algn="r" rtl="1"/>
            <a:r>
              <a:rPr lang="ar-DZ" dirty="0" smtClean="0"/>
              <a:t>تعتبر صناعة الفخار الإغريقي جزءا كبيرا من الأرشيف الأثري في اليونان القديمة نظرا لمتانته ،حيث أنتج الحرفيون  اليونانيين  العديد من الأوعية والأواني التي كانت تستعمل محليا أي الاستخدام اليومي في المطابخ ،أما في مناطق أخرى مثل أتيكا فقد استوردوا أجود أنواع الفخار من قبل حضارات أخرى في منطقة البحر المتوسط</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DZ" dirty="0" err="1" smtClean="0"/>
              <a:t>الكريتر</a:t>
            </a:r>
            <a:r>
              <a:rPr lang="fr-FR" dirty="0" err="1" smtClean="0"/>
              <a:t>krater</a:t>
            </a:r>
            <a:endParaRPr lang="fr-FR" dirty="0"/>
          </a:p>
        </p:txBody>
      </p:sp>
      <p:sp>
        <p:nvSpPr>
          <p:cNvPr id="3" name="Espace réservé du contenu 2"/>
          <p:cNvSpPr>
            <a:spLocks noGrp="1"/>
          </p:cNvSpPr>
          <p:nvPr>
            <p:ph idx="1"/>
          </p:nvPr>
        </p:nvSpPr>
        <p:spPr/>
        <p:txBody>
          <a:bodyPr/>
          <a:lstStyle/>
          <a:p>
            <a:pPr algn="r" rtl="1">
              <a:buNone/>
            </a:pPr>
            <a:r>
              <a:rPr lang="ar-DZ" dirty="0" smtClean="0"/>
              <a:t>إناء ذو جسم عريض </a:t>
            </a:r>
          </a:p>
          <a:p>
            <a:pPr algn="r" rtl="1">
              <a:buNone/>
            </a:pPr>
            <a:r>
              <a:rPr lang="ar-DZ" dirty="0" smtClean="0"/>
              <a:t>وفوهة واسعة يستعمل</a:t>
            </a:r>
          </a:p>
          <a:p>
            <a:pPr algn="r" rtl="1">
              <a:buNone/>
            </a:pPr>
            <a:r>
              <a:rPr lang="ar-DZ" dirty="0" smtClean="0"/>
              <a:t> لخلط النبيذ مع الماء .</a:t>
            </a:r>
            <a:endParaRPr lang="fr-FR" dirty="0"/>
          </a:p>
        </p:txBody>
      </p:sp>
      <p:pic>
        <p:nvPicPr>
          <p:cNvPr id="11266" name="Picture 2"/>
          <p:cNvPicPr>
            <a:picLocks noChangeAspect="1" noChangeArrowheads="1"/>
          </p:cNvPicPr>
          <p:nvPr/>
        </p:nvPicPr>
        <p:blipFill>
          <a:blip r:embed="rId2"/>
          <a:srcRect/>
          <a:stretch>
            <a:fillRect/>
          </a:stretch>
        </p:blipFill>
        <p:spPr bwMode="auto">
          <a:xfrm>
            <a:off x="144463" y="1571612"/>
            <a:ext cx="5334261" cy="50593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Crater </a:t>
            </a:r>
            <a:r>
              <a:rPr lang="ar-DZ" dirty="0" smtClean="0"/>
              <a:t>كريتر</a:t>
            </a:r>
            <a:endParaRPr lang="fr-FR" dirty="0"/>
          </a:p>
        </p:txBody>
      </p:sp>
      <p:pic>
        <p:nvPicPr>
          <p:cNvPr id="12290" name="Picture 2"/>
          <p:cNvPicPr>
            <a:picLocks noGrp="1" noChangeAspect="1" noChangeArrowheads="1"/>
          </p:cNvPicPr>
          <p:nvPr>
            <p:ph idx="1"/>
          </p:nvPr>
        </p:nvPicPr>
        <p:blipFill>
          <a:blip r:embed="rId2"/>
          <a:srcRect/>
          <a:stretch>
            <a:fillRect/>
          </a:stretch>
        </p:blipFill>
        <p:spPr bwMode="auto">
          <a:xfrm>
            <a:off x="1643435" y="1600200"/>
            <a:ext cx="5857129"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dirty="0" smtClean="0"/>
              <a:t>(</a:t>
            </a:r>
            <a:r>
              <a:rPr lang="ar-DZ" dirty="0" err="1" smtClean="0"/>
              <a:t>اكواب</a:t>
            </a:r>
            <a:r>
              <a:rPr lang="ar-DZ" dirty="0" smtClean="0"/>
              <a:t> على شكل حيوان)</a:t>
            </a:r>
            <a:br>
              <a:rPr lang="ar-DZ" dirty="0" smtClean="0"/>
            </a:br>
            <a:r>
              <a:rPr lang="fr-FR" dirty="0" smtClean="0"/>
              <a:t>rhyton</a:t>
            </a:r>
            <a:endParaRPr lang="fr-FR" dirty="0"/>
          </a:p>
        </p:txBody>
      </p:sp>
      <p:pic>
        <p:nvPicPr>
          <p:cNvPr id="3074" name="Picture 2"/>
          <p:cNvPicPr>
            <a:picLocks noGrp="1" noChangeAspect="1" noChangeArrowheads="1"/>
          </p:cNvPicPr>
          <p:nvPr>
            <p:ph idx="1"/>
          </p:nvPr>
        </p:nvPicPr>
        <p:blipFill>
          <a:blip r:embed="rId2"/>
          <a:srcRect/>
          <a:stretch>
            <a:fillRect/>
          </a:stretch>
        </p:blipFill>
        <p:spPr bwMode="auto">
          <a:xfrm>
            <a:off x="4500562" y="2357430"/>
            <a:ext cx="4233899" cy="3597269"/>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0" y="2777745"/>
            <a:ext cx="4586493" cy="31341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Céramique a figure rouge</a:t>
            </a:r>
            <a:r>
              <a:rPr lang="ar-DZ" dirty="0" smtClean="0"/>
              <a:t> </a:t>
            </a:r>
            <a:br>
              <a:rPr lang="ar-DZ" dirty="0" smtClean="0"/>
            </a:br>
            <a:r>
              <a:rPr lang="fr-FR" dirty="0" smtClean="0"/>
              <a:t> </a:t>
            </a:r>
            <a:r>
              <a:rPr lang="ar-DZ" b="1" dirty="0" smtClean="0"/>
              <a:t>الفخار ذو الرسومات الحمراء</a:t>
            </a:r>
            <a:endParaRPr lang="fr-FR" b="1" dirty="0"/>
          </a:p>
        </p:txBody>
      </p:sp>
      <p:pic>
        <p:nvPicPr>
          <p:cNvPr id="1026" name="Picture 2" descr="C:\Users\Pc\Desktop\image\20210402_143816.jpg"/>
          <p:cNvPicPr>
            <a:picLocks noGrp="1" noChangeAspect="1" noChangeArrowheads="1"/>
          </p:cNvPicPr>
          <p:nvPr>
            <p:ph idx="1"/>
          </p:nvPr>
        </p:nvPicPr>
        <p:blipFill>
          <a:blip r:embed="rId2"/>
          <a:srcRect/>
          <a:stretch>
            <a:fillRect/>
          </a:stretch>
        </p:blipFill>
        <p:spPr bwMode="auto">
          <a:xfrm>
            <a:off x="1350738" y="1600200"/>
            <a:ext cx="6442524" cy="452596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descr="C:\Users\Pc\Desktop\image\20210402_143801.jpg"/>
          <p:cNvPicPr>
            <a:picLocks noGrp="1" noChangeAspect="1" noChangeArrowheads="1"/>
          </p:cNvPicPr>
          <p:nvPr>
            <p:ph idx="1"/>
          </p:nvPr>
        </p:nvPicPr>
        <p:blipFill>
          <a:blip r:embed="rId2"/>
          <a:srcRect/>
          <a:stretch>
            <a:fillRect/>
          </a:stretch>
        </p:blipFill>
        <p:spPr bwMode="auto">
          <a:xfrm>
            <a:off x="1648809" y="1600200"/>
            <a:ext cx="5846382" cy="452596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pPr rtl="1"/>
            <a:r>
              <a:rPr lang="ar-DZ" dirty="0" smtClean="0"/>
              <a:t>5-الخزف ذو الأشكال السوداء</a:t>
            </a:r>
            <a:br>
              <a:rPr lang="ar-DZ" dirty="0" smtClean="0"/>
            </a:br>
            <a:r>
              <a:rPr lang="fr-FR" dirty="0" smtClean="0"/>
              <a:t>céramique a figure noir</a:t>
            </a:r>
            <a:endParaRPr lang="fr-FR" dirty="0"/>
          </a:p>
        </p:txBody>
      </p:sp>
      <p:sp>
        <p:nvSpPr>
          <p:cNvPr id="3" name="Espace réservé du contenu 2"/>
          <p:cNvSpPr>
            <a:spLocks noGrp="1"/>
          </p:cNvSpPr>
          <p:nvPr>
            <p:ph idx="1"/>
          </p:nvPr>
        </p:nvSpPr>
        <p:spPr/>
        <p:txBody>
          <a:bodyPr/>
          <a:lstStyle/>
          <a:p>
            <a:pPr algn="just" rtl="1"/>
            <a:r>
              <a:rPr lang="ar-DZ" dirty="0" smtClean="0"/>
              <a:t>ظهرت مع نهاية القرن السادس قبل الميلاد تقنية رسم الأشخاص على هيئة شبح اسود لامع فوق سطح الفخار الأحمر المائل إلى البرتقالي ،الذي بلغ أوج مراحله على يد صناع الفخار </a:t>
            </a:r>
            <a:r>
              <a:rPr lang="ar-DZ" dirty="0" err="1" smtClean="0"/>
              <a:t>الأثينيين</a:t>
            </a:r>
            <a:r>
              <a:rPr lang="ar-DZ" dirty="0" smtClean="0"/>
              <a:t> غير ان ا هذ التقنية اول ما ظهرت في </a:t>
            </a:r>
            <a:r>
              <a:rPr lang="ar-DZ" dirty="0" err="1" smtClean="0"/>
              <a:t>منطقو</a:t>
            </a:r>
            <a:r>
              <a:rPr lang="ar-DZ" dirty="0" smtClean="0"/>
              <a:t> </a:t>
            </a:r>
            <a:r>
              <a:rPr lang="ar-DZ" dirty="0" err="1" smtClean="0"/>
              <a:t>كورنثا</a:t>
            </a:r>
            <a:r>
              <a:rPr lang="ar-DZ" dirty="0" smtClean="0"/>
              <a:t> </a:t>
            </a:r>
            <a:r>
              <a:rPr lang="fr-FR" dirty="0" smtClean="0"/>
              <a:t>Corinthe</a:t>
            </a:r>
            <a:r>
              <a:rPr lang="ar-DZ" dirty="0" smtClean="0"/>
              <a:t> الذين اعتمدوا من الصلصال البرتقالي اللون في إنتاج الأواني الفخارية التي تراوحت ألوانها بين الأصفر و الأحمر .</a:t>
            </a: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ar-DZ" dirty="0" smtClean="0"/>
              <a:t>فخار ذو رسومات سوداء</a:t>
            </a:r>
            <a:br>
              <a:rPr lang="ar-DZ" dirty="0" smtClean="0"/>
            </a:br>
            <a:r>
              <a:rPr lang="fr-FR" dirty="0" smtClean="0"/>
              <a:t>céramique a figure noir</a:t>
            </a:r>
            <a:endParaRPr lang="fr-FR" dirty="0"/>
          </a:p>
        </p:txBody>
      </p:sp>
      <p:pic>
        <p:nvPicPr>
          <p:cNvPr id="2050" name="Picture 2"/>
          <p:cNvPicPr>
            <a:picLocks noGrp="1" noChangeAspect="1" noChangeArrowheads="1"/>
          </p:cNvPicPr>
          <p:nvPr>
            <p:ph idx="1"/>
          </p:nvPr>
        </p:nvPicPr>
        <p:blipFill>
          <a:blip r:embed="rId2"/>
          <a:srcRect/>
          <a:stretch>
            <a:fillRect/>
          </a:stretch>
        </p:blipFill>
        <p:spPr bwMode="auto">
          <a:xfrm>
            <a:off x="785786" y="1571612"/>
            <a:ext cx="3634813" cy="452596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929190" y="1643050"/>
            <a:ext cx="3929090" cy="4867706"/>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41784"/>
            <a:ext cx="8229600" cy="1143000"/>
          </a:xfrm>
        </p:spPr>
        <p:txBody>
          <a:bodyPr/>
          <a:lstStyle/>
          <a:p>
            <a:r>
              <a:rPr lang="ar-DZ" dirty="0" smtClean="0">
                <a:solidFill>
                  <a:schemeClr val="accent2"/>
                </a:solidFill>
              </a:rPr>
              <a:t>تقنية الخلفية البيضاء</a:t>
            </a:r>
            <a:endParaRPr lang="fr-FR" dirty="0">
              <a:solidFill>
                <a:schemeClr val="accent2"/>
              </a:solidFill>
            </a:endParaRPr>
          </a:p>
        </p:txBody>
      </p:sp>
      <p:sp>
        <p:nvSpPr>
          <p:cNvPr id="3" name="Espace réservé du contenu 2"/>
          <p:cNvSpPr>
            <a:spLocks noGrp="1"/>
          </p:cNvSpPr>
          <p:nvPr>
            <p:ph idx="1"/>
          </p:nvPr>
        </p:nvSpPr>
        <p:spPr/>
        <p:txBody>
          <a:bodyPr/>
          <a:lstStyle/>
          <a:p>
            <a:pPr algn="r" rtl="1"/>
            <a:r>
              <a:rPr lang="ar-DZ" dirty="0"/>
              <a:t>-</a:t>
            </a:r>
            <a:r>
              <a:rPr lang="ar-DZ" dirty="0" smtClean="0"/>
              <a:t>ولا </a:t>
            </a:r>
            <a:r>
              <a:rPr lang="ar-DZ" dirty="0"/>
              <a:t>ريب أن </a:t>
            </a:r>
            <a:r>
              <a:rPr lang="ar-DZ" dirty="0" smtClean="0"/>
              <a:t>ظهور </a:t>
            </a:r>
            <a:r>
              <a:rPr lang="ar-DZ" dirty="0"/>
              <a:t>تقنية التصوير </a:t>
            </a:r>
            <a:r>
              <a:rPr lang="ar-DZ" dirty="0" smtClean="0"/>
              <a:t>على الأواني </a:t>
            </a:r>
            <a:r>
              <a:rPr lang="ar-DZ" dirty="0"/>
              <a:t>فوق ا </a:t>
            </a:r>
            <a:r>
              <a:rPr lang="ar-DZ" dirty="0" smtClean="0"/>
              <a:t>ً خلفية </a:t>
            </a:r>
            <a:r>
              <a:rPr lang="ar-DZ" dirty="0"/>
              <a:t>بيضاء كان </a:t>
            </a:r>
            <a:r>
              <a:rPr lang="ar-DZ" dirty="0" smtClean="0"/>
              <a:t>أثر انتصار </a:t>
            </a:r>
            <a:r>
              <a:rPr lang="ar-DZ" dirty="0"/>
              <a:t>اليونان </a:t>
            </a:r>
            <a:r>
              <a:rPr lang="ar-DZ" dirty="0" smtClean="0"/>
              <a:t>على </a:t>
            </a:r>
            <a:r>
              <a:rPr lang="ar-DZ" dirty="0"/>
              <a:t>جيوش </a:t>
            </a:r>
            <a:r>
              <a:rPr lang="ar-DZ" dirty="0" smtClean="0"/>
              <a:t>الإمبراطورية </a:t>
            </a:r>
            <a:r>
              <a:rPr lang="ar-DZ" dirty="0"/>
              <a:t>الفارسية التي كانت قد زحفت في بداية القرن الخامس فتصدت </a:t>
            </a:r>
            <a:r>
              <a:rPr lang="ar-DZ" dirty="0" smtClean="0"/>
              <a:t>لها اليونان</a:t>
            </a:r>
            <a:r>
              <a:rPr lang="ar-DZ" dirty="0"/>
              <a:t>, </a:t>
            </a:r>
            <a:r>
              <a:rPr lang="ar-DZ" dirty="0" smtClean="0"/>
              <a:t>غير ان </a:t>
            </a:r>
            <a:r>
              <a:rPr lang="ar-DZ" dirty="0"/>
              <a:t>أن تقنية </a:t>
            </a:r>
            <a:r>
              <a:rPr lang="ar-DZ" dirty="0" smtClean="0"/>
              <a:t>الخلفية البيضاء </a:t>
            </a:r>
            <a:r>
              <a:rPr lang="ar-DZ" dirty="0"/>
              <a:t>لم تشق </a:t>
            </a:r>
            <a:r>
              <a:rPr lang="ar-DZ" dirty="0" smtClean="0"/>
              <a:t>طريقها </a:t>
            </a:r>
            <a:r>
              <a:rPr lang="ar-DZ" dirty="0"/>
              <a:t>إلى </a:t>
            </a:r>
            <a:r>
              <a:rPr lang="ar-DZ" dirty="0" smtClean="0"/>
              <a:t>الذيوع.</a:t>
            </a:r>
          </a:p>
          <a:p>
            <a:pPr algn="r" rtl="1"/>
            <a:r>
              <a:rPr lang="ar-DZ" dirty="0">
                <a:solidFill>
                  <a:schemeClr val="accent2"/>
                </a:solidFill>
              </a:rPr>
              <a:t> </a:t>
            </a:r>
            <a:r>
              <a:rPr lang="ar-DZ" dirty="0" smtClean="0">
                <a:solidFill>
                  <a:schemeClr val="accent2"/>
                </a:solidFill>
              </a:rPr>
              <a:t>عملية حرق الانية  الفخاريات ذو  للون الاسود على ارضية حمراء:</a:t>
            </a:r>
            <a:endParaRPr lang="fr-FR" dirty="0">
              <a:solidFill>
                <a:schemeClr val="accent2"/>
              </a:solidFill>
            </a:endParaRPr>
          </a:p>
        </p:txBody>
      </p:sp>
    </p:spTree>
    <p:extLst>
      <p:ext uri="{BB962C8B-B14F-4D97-AF65-F5344CB8AC3E}">
        <p14:creationId xmlns:p14="http://schemas.microsoft.com/office/powerpoint/2010/main" val="17317894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6632"/>
            <a:ext cx="8229600" cy="7056784"/>
          </a:xfrm>
        </p:spPr>
        <p:txBody>
          <a:bodyPr>
            <a:noAutofit/>
          </a:bodyPr>
          <a:lstStyle/>
          <a:p>
            <a:pPr marL="0" indent="0" algn="r" rtl="1">
              <a:buNone/>
            </a:pPr>
            <a:r>
              <a:rPr lang="ar-DZ" sz="2800" dirty="0">
                <a:solidFill>
                  <a:srgbClr val="000000"/>
                </a:solidFill>
                <a:latin typeface="Simplified Arabic"/>
              </a:rPr>
              <a:t>أدت معرفة الفخاري الإغريقي لمتحولات الكيميائية التي تصيب السطح </a:t>
            </a:r>
            <a:r>
              <a:rPr lang="ar-DZ" sz="2800" dirty="0" smtClean="0">
                <a:solidFill>
                  <a:srgbClr val="000000"/>
                </a:solidFill>
                <a:latin typeface="Simplified Arabic"/>
              </a:rPr>
              <a:t>الفخاري نتيجة </a:t>
            </a:r>
            <a:r>
              <a:rPr lang="ar-DZ" sz="2800" dirty="0">
                <a:solidFill>
                  <a:srgbClr val="000000"/>
                </a:solidFill>
                <a:latin typeface="Simplified Arabic"/>
              </a:rPr>
              <a:t>لتزايد حجم الأوكسجين أو </a:t>
            </a:r>
            <a:r>
              <a:rPr lang="ar-DZ" sz="2800" dirty="0" smtClean="0">
                <a:solidFill>
                  <a:srgbClr val="000000"/>
                </a:solidFill>
                <a:latin typeface="Simplified Arabic"/>
              </a:rPr>
              <a:t>تناقصه و </a:t>
            </a:r>
            <a:r>
              <a:rPr lang="ar-DZ" sz="2800" dirty="0">
                <a:solidFill>
                  <a:srgbClr val="000000"/>
                </a:solidFill>
                <a:latin typeface="Simplified Arabic"/>
              </a:rPr>
              <a:t>ضمن الموقد إلى الإفادة من </a:t>
            </a:r>
            <a:r>
              <a:rPr lang="ar-DZ" sz="2800" dirty="0" smtClean="0">
                <a:solidFill>
                  <a:srgbClr val="000000"/>
                </a:solidFill>
                <a:latin typeface="Simplified Arabic"/>
              </a:rPr>
              <a:t>الخبرة </a:t>
            </a:r>
            <a:r>
              <a:rPr lang="ar-DZ" sz="2800" dirty="0">
                <a:solidFill>
                  <a:srgbClr val="000000"/>
                </a:solidFill>
                <a:latin typeface="Simplified Arabic"/>
              </a:rPr>
              <a:t>ومن </a:t>
            </a:r>
            <a:r>
              <a:rPr lang="ar-DZ" sz="2800" dirty="0" smtClean="0">
                <a:solidFill>
                  <a:srgbClr val="000000"/>
                </a:solidFill>
                <a:latin typeface="Simplified Arabic"/>
              </a:rPr>
              <a:t>ثم استغلالها </a:t>
            </a:r>
            <a:r>
              <a:rPr lang="ar-DZ" sz="2800" dirty="0">
                <a:solidFill>
                  <a:srgbClr val="000000"/>
                </a:solidFill>
                <a:latin typeface="Simplified Arabic"/>
              </a:rPr>
              <a:t>في </a:t>
            </a:r>
            <a:r>
              <a:rPr lang="ar-DZ" sz="2800" dirty="0" smtClean="0">
                <a:solidFill>
                  <a:srgbClr val="000000"/>
                </a:solidFill>
                <a:latin typeface="Simplified Arabic"/>
              </a:rPr>
              <a:t>تلوين </a:t>
            </a:r>
            <a:r>
              <a:rPr lang="ar-DZ" sz="2800" dirty="0">
                <a:solidFill>
                  <a:srgbClr val="000000"/>
                </a:solidFill>
                <a:latin typeface="Simplified Arabic"/>
              </a:rPr>
              <a:t>سطح الآنية </a:t>
            </a:r>
            <a:r>
              <a:rPr lang="ar-DZ" sz="2800" dirty="0" smtClean="0">
                <a:solidFill>
                  <a:srgbClr val="000000"/>
                </a:solidFill>
                <a:latin typeface="Simplified Arabic"/>
              </a:rPr>
              <a:t>باللونين </a:t>
            </a:r>
            <a:r>
              <a:rPr lang="ar-DZ" sz="2800" dirty="0">
                <a:solidFill>
                  <a:srgbClr val="000000"/>
                </a:solidFill>
                <a:latin typeface="Simplified Arabic"/>
              </a:rPr>
              <a:t>الأسود والأحمر في آ ٍن واحد؛ وذلك من </a:t>
            </a:r>
            <a:r>
              <a:rPr lang="ar-DZ" sz="2800" dirty="0" smtClean="0">
                <a:solidFill>
                  <a:srgbClr val="000000"/>
                </a:solidFill>
                <a:latin typeface="Simplified Arabic"/>
              </a:rPr>
              <a:t>خلال تلوين </a:t>
            </a:r>
            <a:r>
              <a:rPr lang="ar-DZ" sz="2800" dirty="0">
                <a:solidFill>
                  <a:srgbClr val="000000"/>
                </a:solidFill>
                <a:latin typeface="Simplified Arabic"/>
              </a:rPr>
              <a:t>الزخارف المراد </a:t>
            </a:r>
            <a:r>
              <a:rPr lang="ar-DZ" sz="2800" dirty="0" smtClean="0">
                <a:solidFill>
                  <a:srgbClr val="000000"/>
                </a:solidFill>
                <a:latin typeface="Simplified Arabic"/>
              </a:rPr>
              <a:t>تطبيقها باللون </a:t>
            </a:r>
            <a:r>
              <a:rPr lang="ar-DZ" sz="2800" dirty="0">
                <a:solidFill>
                  <a:srgbClr val="000000"/>
                </a:solidFill>
                <a:latin typeface="Simplified Arabic"/>
              </a:rPr>
              <a:t>الأسود فوق الأرضية الحمراء, أو العكس من </a:t>
            </a:r>
            <a:r>
              <a:rPr lang="ar-DZ" sz="2800" dirty="0" smtClean="0">
                <a:solidFill>
                  <a:srgbClr val="000000"/>
                </a:solidFill>
                <a:latin typeface="Simplified Arabic"/>
              </a:rPr>
              <a:t>خلال استخدامه </a:t>
            </a:r>
            <a:r>
              <a:rPr lang="ar-DZ" sz="2800" dirty="0" err="1" smtClean="0">
                <a:solidFill>
                  <a:srgbClr val="000000"/>
                </a:solidFill>
                <a:latin typeface="Simplified Arabic"/>
              </a:rPr>
              <a:t>لتقنيةالآتية</a:t>
            </a:r>
            <a:r>
              <a:rPr lang="ar-DZ" sz="2800" dirty="0" smtClean="0">
                <a:solidFill>
                  <a:srgbClr val="000000"/>
                </a:solidFill>
                <a:latin typeface="Simplified Arabic"/>
              </a:rPr>
              <a:t>:</a:t>
            </a:r>
          </a:p>
          <a:p>
            <a:pPr marL="0" indent="0" algn="r" rtl="1">
              <a:buNone/>
            </a:pPr>
            <a:r>
              <a:rPr lang="ar-DZ" sz="2800" dirty="0" smtClean="0">
                <a:solidFill>
                  <a:srgbClr val="000000"/>
                </a:solidFill>
                <a:latin typeface="Simplified Arabic"/>
              </a:rPr>
              <a:t>بعد </a:t>
            </a:r>
            <a:r>
              <a:rPr lang="ar-DZ" sz="2800" dirty="0">
                <a:solidFill>
                  <a:srgbClr val="000000"/>
                </a:solidFill>
                <a:latin typeface="Simplified Arabic"/>
              </a:rPr>
              <a:t>أن ُيصِّنع الفخاري الآنية يقوم </a:t>
            </a:r>
            <a:r>
              <a:rPr lang="ar-DZ" sz="2800" dirty="0" smtClean="0">
                <a:solidFill>
                  <a:srgbClr val="000000"/>
                </a:solidFill>
                <a:latin typeface="Simplified Arabic"/>
              </a:rPr>
              <a:t>بشيها </a:t>
            </a:r>
            <a:r>
              <a:rPr lang="ar-DZ" sz="2800" dirty="0">
                <a:solidFill>
                  <a:srgbClr val="000000"/>
                </a:solidFill>
                <a:latin typeface="Simplified Arabic"/>
              </a:rPr>
              <a:t>بفرن </a:t>
            </a:r>
            <a:r>
              <a:rPr lang="ar-DZ" sz="2800" dirty="0" smtClean="0">
                <a:solidFill>
                  <a:srgbClr val="000000"/>
                </a:solidFill>
                <a:latin typeface="Simplified Arabic"/>
              </a:rPr>
              <a:t>مغلق </a:t>
            </a:r>
            <a:r>
              <a:rPr lang="ar-DZ" sz="2800" dirty="0">
                <a:solidFill>
                  <a:srgbClr val="000000"/>
                </a:solidFill>
                <a:latin typeface="Simplified Arabic"/>
              </a:rPr>
              <a:t>غني بالأوكسجين </a:t>
            </a:r>
            <a:r>
              <a:rPr lang="ar-DZ" sz="2800" dirty="0" smtClean="0">
                <a:solidFill>
                  <a:srgbClr val="000000"/>
                </a:solidFill>
                <a:latin typeface="Simplified Arabic"/>
              </a:rPr>
              <a:t>لإكساب سطحها اللون </a:t>
            </a:r>
            <a:r>
              <a:rPr lang="ar-DZ" sz="2800" dirty="0">
                <a:solidFill>
                  <a:srgbClr val="000000"/>
                </a:solidFill>
                <a:latin typeface="Simplified Arabic"/>
              </a:rPr>
              <a:t>الأحمر .</a:t>
            </a:r>
            <a:br>
              <a:rPr lang="ar-DZ" sz="2800" dirty="0">
                <a:solidFill>
                  <a:srgbClr val="000000"/>
                </a:solidFill>
                <a:latin typeface="Simplified Arabic"/>
              </a:rPr>
            </a:br>
            <a:r>
              <a:rPr lang="ar-DZ" sz="2800" dirty="0" smtClean="0">
                <a:solidFill>
                  <a:srgbClr val="000000"/>
                </a:solidFill>
                <a:latin typeface="Simplified Arabic"/>
              </a:rPr>
              <a:t>-بالنسبة </a:t>
            </a:r>
            <a:r>
              <a:rPr lang="ar-DZ" sz="2800" dirty="0">
                <a:solidFill>
                  <a:srgbClr val="000000"/>
                </a:solidFill>
                <a:latin typeface="Simplified Arabic"/>
              </a:rPr>
              <a:t>إلى طبيعة المادة السوداء المستخدمة في الزخرفة </a:t>
            </a:r>
            <a:r>
              <a:rPr lang="ar-DZ" sz="2800" dirty="0" smtClean="0">
                <a:solidFill>
                  <a:srgbClr val="000000"/>
                </a:solidFill>
                <a:latin typeface="Simplified Arabic"/>
              </a:rPr>
              <a:t>فهي </a:t>
            </a:r>
            <a:r>
              <a:rPr lang="ar-DZ" sz="2800" dirty="0">
                <a:solidFill>
                  <a:srgbClr val="000000"/>
                </a:solidFill>
                <a:latin typeface="Simplified Arabic"/>
              </a:rPr>
              <a:t>ليست طلاء, </a:t>
            </a:r>
            <a:r>
              <a:rPr lang="ar-DZ" sz="2800" dirty="0" smtClean="0">
                <a:solidFill>
                  <a:srgbClr val="000000"/>
                </a:solidFill>
                <a:latin typeface="Simplified Arabic"/>
              </a:rPr>
              <a:t>واّنما طين </a:t>
            </a:r>
            <a:r>
              <a:rPr lang="ar-DZ" sz="2800" dirty="0">
                <a:solidFill>
                  <a:srgbClr val="000000"/>
                </a:solidFill>
                <a:latin typeface="Simplified Arabic"/>
              </a:rPr>
              <a:t>براق </a:t>
            </a:r>
            <a:r>
              <a:rPr lang="ar-DZ" sz="2800" dirty="0" smtClean="0">
                <a:solidFill>
                  <a:srgbClr val="000000"/>
                </a:solidFill>
                <a:latin typeface="Simplified Arabic"/>
              </a:rPr>
              <a:t>وتضاف </a:t>
            </a:r>
            <a:r>
              <a:rPr lang="ar-DZ" sz="2800" dirty="0">
                <a:solidFill>
                  <a:srgbClr val="000000"/>
                </a:solidFill>
                <a:latin typeface="Simplified Arabic"/>
              </a:rPr>
              <a:t>الزخرفة قبل جفاف الطين. </a:t>
            </a:r>
            <a:r>
              <a:rPr lang="ar-DZ" sz="2800" dirty="0" smtClean="0">
                <a:solidFill>
                  <a:srgbClr val="000000"/>
                </a:solidFill>
                <a:latin typeface="Simplified Arabic"/>
              </a:rPr>
              <a:t>بعد الانتهاء </a:t>
            </a:r>
            <a:r>
              <a:rPr lang="ar-DZ" sz="2800" dirty="0">
                <a:solidFill>
                  <a:srgbClr val="000000"/>
                </a:solidFill>
                <a:latin typeface="Simplified Arabic"/>
              </a:rPr>
              <a:t>من </a:t>
            </a:r>
            <a:r>
              <a:rPr lang="ar-DZ" sz="2800" dirty="0" smtClean="0">
                <a:solidFill>
                  <a:srgbClr val="000000"/>
                </a:solidFill>
                <a:latin typeface="Simplified Arabic"/>
              </a:rPr>
              <a:t>عملية الزخرفة </a:t>
            </a:r>
            <a:r>
              <a:rPr lang="ar-DZ" sz="2800" dirty="0">
                <a:solidFill>
                  <a:srgbClr val="000000"/>
                </a:solidFill>
                <a:latin typeface="Simplified Arabic"/>
              </a:rPr>
              <a:t>يقوم الفخاري بشي الآنية </a:t>
            </a:r>
            <a:r>
              <a:rPr lang="ar-DZ" sz="2800" dirty="0" smtClean="0">
                <a:solidFill>
                  <a:srgbClr val="000000"/>
                </a:solidFill>
                <a:latin typeface="Simplified Arabic"/>
              </a:rPr>
              <a:t>للمرة </a:t>
            </a:r>
            <a:r>
              <a:rPr lang="ar-DZ" sz="2800" dirty="0">
                <a:solidFill>
                  <a:srgbClr val="000000"/>
                </a:solidFill>
                <a:latin typeface="Simplified Arabic"/>
              </a:rPr>
              <a:t>الثانية في جو </a:t>
            </a:r>
            <a:r>
              <a:rPr lang="ar-DZ" sz="2800" dirty="0" err="1">
                <a:solidFill>
                  <a:srgbClr val="000000"/>
                </a:solidFill>
                <a:latin typeface="Simplified Arabic"/>
              </a:rPr>
              <a:t>أوكسجيني</a:t>
            </a:r>
            <a:r>
              <a:rPr lang="ar-DZ" sz="2800" dirty="0">
                <a:solidFill>
                  <a:srgbClr val="000000"/>
                </a:solidFill>
                <a:latin typeface="Simplified Arabic"/>
              </a:rPr>
              <a:t> تحت درجة الحرارة</a:t>
            </a:r>
            <a:br>
              <a:rPr lang="ar-DZ" sz="2800" dirty="0">
                <a:solidFill>
                  <a:srgbClr val="000000"/>
                </a:solidFill>
                <a:latin typeface="Simplified Arabic"/>
              </a:rPr>
            </a:br>
            <a:r>
              <a:rPr lang="ar-DZ" sz="2800" dirty="0" smtClean="0">
                <a:solidFill>
                  <a:srgbClr val="000000"/>
                </a:solidFill>
                <a:latin typeface="Times New Roman"/>
              </a:rPr>
              <a:t>900</a:t>
            </a:r>
            <a:r>
              <a:rPr lang="ar-DZ" sz="2800" dirty="0" smtClean="0">
                <a:solidFill>
                  <a:srgbClr val="000000"/>
                </a:solidFill>
                <a:latin typeface="Simplified Arabic"/>
              </a:rPr>
              <a:t>درجة </a:t>
            </a:r>
            <a:r>
              <a:rPr lang="ar-DZ" sz="2800" dirty="0">
                <a:solidFill>
                  <a:srgbClr val="000000"/>
                </a:solidFill>
                <a:latin typeface="Simplified Arabic"/>
              </a:rPr>
              <a:t>مئوية؛ مَّما يؤدي إلى </a:t>
            </a:r>
            <a:r>
              <a:rPr lang="ar-DZ" sz="2800" dirty="0" smtClean="0">
                <a:solidFill>
                  <a:srgbClr val="000000"/>
                </a:solidFill>
                <a:latin typeface="Simplified Arabic"/>
              </a:rPr>
              <a:t>تلون </a:t>
            </a:r>
            <a:r>
              <a:rPr lang="ar-DZ" sz="2800" dirty="0">
                <a:solidFill>
                  <a:srgbClr val="000000"/>
                </a:solidFill>
                <a:latin typeface="Simplified Arabic"/>
              </a:rPr>
              <a:t>السطح بما </a:t>
            </a:r>
            <a:r>
              <a:rPr lang="ar-DZ" sz="2800" dirty="0" smtClean="0">
                <a:solidFill>
                  <a:srgbClr val="000000"/>
                </a:solidFill>
                <a:latin typeface="Simplified Arabic"/>
              </a:rPr>
              <a:t>فيها </a:t>
            </a:r>
            <a:r>
              <a:rPr lang="ar-DZ" sz="2800" dirty="0">
                <a:solidFill>
                  <a:srgbClr val="000000"/>
                </a:solidFill>
                <a:latin typeface="Simplified Arabic"/>
              </a:rPr>
              <a:t>مناطق </a:t>
            </a:r>
            <a:r>
              <a:rPr lang="ar-DZ" sz="2800" dirty="0" smtClean="0">
                <a:solidFill>
                  <a:srgbClr val="000000"/>
                </a:solidFill>
                <a:latin typeface="Simplified Arabic"/>
              </a:rPr>
              <a:t>التلوين باللون الأحمر.</a:t>
            </a:r>
            <a:r>
              <a:rPr lang="ar-DZ" sz="2800" dirty="0"/>
              <a:t/>
            </a:r>
            <a:br>
              <a:rPr lang="ar-DZ" sz="2800" dirty="0"/>
            </a:br>
            <a:endParaRPr lang="fr-FR" sz="2800" dirty="0"/>
          </a:p>
        </p:txBody>
      </p:sp>
    </p:spTree>
    <p:extLst>
      <p:ext uri="{BB962C8B-B14F-4D97-AF65-F5344CB8AC3E}">
        <p14:creationId xmlns:p14="http://schemas.microsoft.com/office/powerpoint/2010/main" val="23647753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6192688"/>
          </a:xfrm>
        </p:spPr>
        <p:txBody>
          <a:bodyPr>
            <a:normAutofit fontScale="92500" lnSpcReduction="10000"/>
          </a:bodyPr>
          <a:lstStyle/>
          <a:p>
            <a:pPr algn="r" rtl="1"/>
            <a:r>
              <a:rPr lang="ar-DZ" dirty="0" smtClean="0">
                <a:solidFill>
                  <a:srgbClr val="000000"/>
                </a:solidFill>
                <a:latin typeface="Simplified Arabic"/>
              </a:rPr>
              <a:t>أثناء عملية </a:t>
            </a:r>
            <a:r>
              <a:rPr lang="ar-DZ" dirty="0">
                <a:solidFill>
                  <a:srgbClr val="000000"/>
                </a:solidFill>
                <a:latin typeface="Simplified Arabic"/>
              </a:rPr>
              <a:t>الشي يسد الفخاري منافذ </a:t>
            </a:r>
            <a:r>
              <a:rPr lang="ar-DZ" dirty="0" smtClean="0">
                <a:solidFill>
                  <a:srgbClr val="000000"/>
                </a:solidFill>
                <a:latin typeface="Simplified Arabic"/>
              </a:rPr>
              <a:t>التهوية </a:t>
            </a:r>
            <a:r>
              <a:rPr lang="ar-DZ" dirty="0">
                <a:solidFill>
                  <a:srgbClr val="000000"/>
                </a:solidFill>
                <a:latin typeface="Simplified Arabic"/>
              </a:rPr>
              <a:t>في الفرن إلى جانب تزويد </a:t>
            </a:r>
            <a:r>
              <a:rPr lang="ar-DZ" dirty="0" smtClean="0">
                <a:solidFill>
                  <a:srgbClr val="000000"/>
                </a:solidFill>
                <a:latin typeface="Simplified Arabic"/>
              </a:rPr>
              <a:t>الموقد بمواد </a:t>
            </a:r>
            <a:r>
              <a:rPr lang="ar-DZ" dirty="0">
                <a:solidFill>
                  <a:srgbClr val="000000"/>
                </a:solidFill>
                <a:latin typeface="Simplified Arabic"/>
              </a:rPr>
              <a:t>الاشتعال الرطبة </a:t>
            </a:r>
            <a:r>
              <a:rPr lang="ar-DZ" dirty="0" smtClean="0">
                <a:solidFill>
                  <a:srgbClr val="000000"/>
                </a:solidFill>
                <a:latin typeface="Simplified Arabic"/>
              </a:rPr>
              <a:t>بهدف خلق </a:t>
            </a:r>
            <a:r>
              <a:rPr lang="ar-DZ" dirty="0">
                <a:solidFill>
                  <a:srgbClr val="000000"/>
                </a:solidFill>
                <a:latin typeface="Simplified Arabic"/>
              </a:rPr>
              <a:t>جو دخاني خاٍل من الأوكسجين مَّما يؤدي </a:t>
            </a:r>
            <a:r>
              <a:rPr lang="ar-DZ" dirty="0" smtClean="0">
                <a:solidFill>
                  <a:srgbClr val="000000"/>
                </a:solidFill>
                <a:latin typeface="Simplified Arabic"/>
              </a:rPr>
              <a:t>إلى تلون </a:t>
            </a:r>
            <a:r>
              <a:rPr lang="ar-DZ" dirty="0">
                <a:solidFill>
                  <a:srgbClr val="000000"/>
                </a:solidFill>
                <a:latin typeface="Simplified Arabic"/>
              </a:rPr>
              <a:t>السطح بما في </a:t>
            </a:r>
            <a:r>
              <a:rPr lang="ar-DZ" dirty="0" smtClean="0">
                <a:solidFill>
                  <a:srgbClr val="000000"/>
                </a:solidFill>
                <a:latin typeface="Simplified Arabic"/>
              </a:rPr>
              <a:t>ذلك التشكيلات </a:t>
            </a:r>
            <a:r>
              <a:rPr lang="ar-DZ" dirty="0">
                <a:solidFill>
                  <a:srgbClr val="000000"/>
                </a:solidFill>
                <a:latin typeface="Simplified Arabic"/>
              </a:rPr>
              <a:t>الزخرفية </a:t>
            </a:r>
            <a:r>
              <a:rPr lang="ar-DZ" dirty="0" smtClean="0">
                <a:solidFill>
                  <a:srgbClr val="000000"/>
                </a:solidFill>
                <a:latin typeface="Simplified Arabic"/>
              </a:rPr>
              <a:t>باللون </a:t>
            </a:r>
            <a:r>
              <a:rPr lang="ar-DZ" dirty="0">
                <a:solidFill>
                  <a:srgbClr val="000000"/>
                </a:solidFill>
                <a:latin typeface="Simplified Arabic"/>
              </a:rPr>
              <a:t>الأسود.</a:t>
            </a:r>
            <a:br>
              <a:rPr lang="ar-DZ" dirty="0">
                <a:solidFill>
                  <a:srgbClr val="000000"/>
                </a:solidFill>
                <a:latin typeface="Simplified Arabic"/>
              </a:rPr>
            </a:br>
            <a:r>
              <a:rPr lang="ar-DZ" dirty="0" smtClean="0">
                <a:solidFill>
                  <a:srgbClr val="000000"/>
                </a:solidFill>
                <a:latin typeface="Simplified Arabic"/>
              </a:rPr>
              <a:t>-قبل الانتهاء </a:t>
            </a:r>
            <a:r>
              <a:rPr lang="ar-DZ" dirty="0">
                <a:solidFill>
                  <a:srgbClr val="000000"/>
                </a:solidFill>
                <a:latin typeface="Simplified Arabic"/>
              </a:rPr>
              <a:t>يزِّود الفخاري الموقد بمواد الاشتعال الجافة التي تعمل </a:t>
            </a:r>
            <a:r>
              <a:rPr lang="ar-DZ" dirty="0" smtClean="0">
                <a:solidFill>
                  <a:srgbClr val="000000"/>
                </a:solidFill>
                <a:latin typeface="Simplified Arabic"/>
              </a:rPr>
              <a:t>على </a:t>
            </a:r>
            <a:r>
              <a:rPr lang="ar-DZ" dirty="0">
                <a:solidFill>
                  <a:srgbClr val="000000"/>
                </a:solidFill>
                <a:latin typeface="Simplified Arabic"/>
              </a:rPr>
              <a:t>رفع </a:t>
            </a:r>
            <a:r>
              <a:rPr lang="ar-DZ" dirty="0" smtClean="0">
                <a:solidFill>
                  <a:srgbClr val="000000"/>
                </a:solidFill>
                <a:latin typeface="Simplified Arabic"/>
              </a:rPr>
              <a:t>درجة حرارة الفرن, </a:t>
            </a:r>
            <a:r>
              <a:rPr lang="ar-DZ" dirty="0">
                <a:solidFill>
                  <a:srgbClr val="000000"/>
                </a:solidFill>
                <a:latin typeface="Simplified Arabic"/>
              </a:rPr>
              <a:t>ومن ثم يعمد إلى فتح أحد منافذ </a:t>
            </a:r>
            <a:r>
              <a:rPr lang="ar-DZ" dirty="0" smtClean="0">
                <a:solidFill>
                  <a:srgbClr val="000000"/>
                </a:solidFill>
                <a:latin typeface="Simplified Arabic"/>
              </a:rPr>
              <a:t>التهوية </a:t>
            </a:r>
            <a:r>
              <a:rPr lang="ar-DZ" dirty="0">
                <a:solidFill>
                  <a:srgbClr val="000000"/>
                </a:solidFill>
                <a:latin typeface="Simplified Arabic"/>
              </a:rPr>
              <a:t>مدة محدودة من الزمن, </a:t>
            </a:r>
            <a:r>
              <a:rPr lang="ar-DZ" dirty="0" smtClean="0">
                <a:solidFill>
                  <a:srgbClr val="000000"/>
                </a:solidFill>
                <a:latin typeface="Simplified Arabic"/>
              </a:rPr>
              <a:t>بهدف تزويد الفرن بقليل </a:t>
            </a:r>
            <a:r>
              <a:rPr lang="ar-DZ" dirty="0">
                <a:solidFill>
                  <a:srgbClr val="000000"/>
                </a:solidFill>
                <a:latin typeface="Simplified Arabic"/>
              </a:rPr>
              <a:t>من الأوكسجين, </a:t>
            </a:r>
            <a:r>
              <a:rPr lang="ar-DZ" dirty="0" smtClean="0">
                <a:solidFill>
                  <a:srgbClr val="000000"/>
                </a:solidFill>
                <a:latin typeface="Simplified Arabic"/>
              </a:rPr>
              <a:t>مما </a:t>
            </a:r>
            <a:r>
              <a:rPr lang="ar-DZ" dirty="0">
                <a:solidFill>
                  <a:srgbClr val="000000"/>
                </a:solidFill>
                <a:latin typeface="Simplified Arabic"/>
              </a:rPr>
              <a:t>يؤدي إلى احمرار سطح الآنية </a:t>
            </a:r>
            <a:r>
              <a:rPr lang="ar-DZ" dirty="0" smtClean="0">
                <a:solidFill>
                  <a:srgbClr val="000000"/>
                </a:solidFill>
                <a:latin typeface="Simplified Arabic"/>
              </a:rPr>
              <a:t>ف</a:t>
            </a:r>
            <a:r>
              <a:rPr lang="ar-DZ" dirty="0">
                <a:solidFill>
                  <a:srgbClr val="000000"/>
                </a:solidFill>
                <a:latin typeface="Simplified Arabic"/>
              </a:rPr>
              <a:t>المناطق الخالية من الزخرفة في حين أن مناطق التشكيل الزخرفي التي </a:t>
            </a:r>
            <a:r>
              <a:rPr lang="ar-DZ" dirty="0" smtClean="0">
                <a:solidFill>
                  <a:srgbClr val="000000"/>
                </a:solidFill>
                <a:latin typeface="Simplified Arabic"/>
              </a:rPr>
              <a:t>طُ</a:t>
            </a:r>
            <a:r>
              <a:rPr lang="ar-DZ" dirty="0">
                <a:solidFill>
                  <a:srgbClr val="000000"/>
                </a:solidFill>
                <a:latin typeface="Simplified Arabic"/>
              </a:rPr>
              <a:t>ل</a:t>
            </a:r>
            <a:r>
              <a:rPr lang="ar-DZ" dirty="0" smtClean="0">
                <a:solidFill>
                  <a:srgbClr val="000000"/>
                </a:solidFill>
                <a:latin typeface="Simplified Arabic"/>
              </a:rPr>
              <a:t>يت </a:t>
            </a:r>
            <a:r>
              <a:rPr lang="ar-DZ" dirty="0" err="1" smtClean="0">
                <a:solidFill>
                  <a:srgbClr val="000000"/>
                </a:solidFill>
                <a:latin typeface="Simplified Arabic"/>
              </a:rPr>
              <a:t>بالموادالغضارية</a:t>
            </a:r>
            <a:r>
              <a:rPr lang="ar-DZ" dirty="0" smtClean="0">
                <a:solidFill>
                  <a:srgbClr val="000000"/>
                </a:solidFill>
                <a:latin typeface="Simplified Arabic"/>
              </a:rPr>
              <a:t> </a:t>
            </a:r>
            <a:r>
              <a:rPr lang="ar-DZ" dirty="0">
                <a:solidFill>
                  <a:srgbClr val="000000"/>
                </a:solidFill>
                <a:latin typeface="Simplified Arabic"/>
              </a:rPr>
              <a:t>شديدة النعومة والتي يكون </a:t>
            </a:r>
            <a:r>
              <a:rPr lang="ar-DZ" dirty="0" smtClean="0">
                <a:solidFill>
                  <a:srgbClr val="000000"/>
                </a:solidFill>
                <a:latin typeface="Simplified Arabic"/>
              </a:rPr>
              <a:t>امتصاصها </a:t>
            </a:r>
            <a:r>
              <a:rPr lang="ar-DZ" dirty="0">
                <a:solidFill>
                  <a:srgbClr val="000000"/>
                </a:solidFill>
                <a:latin typeface="Simplified Arabic"/>
              </a:rPr>
              <a:t>للأوكسجين بطيئا جدا </a:t>
            </a:r>
            <a:r>
              <a:rPr lang="ar-DZ" dirty="0" smtClean="0">
                <a:solidFill>
                  <a:srgbClr val="000000"/>
                </a:solidFill>
                <a:latin typeface="Simplified Arabic"/>
              </a:rPr>
              <a:t>بسبب طبيعتها </a:t>
            </a:r>
            <a:r>
              <a:rPr lang="ar-DZ" dirty="0">
                <a:solidFill>
                  <a:srgbClr val="000000"/>
                </a:solidFill>
                <a:latin typeface="Simplified Arabic"/>
              </a:rPr>
              <a:t>الناعمة </a:t>
            </a:r>
            <a:r>
              <a:rPr lang="ar-DZ" dirty="0" smtClean="0">
                <a:solidFill>
                  <a:srgbClr val="000000"/>
                </a:solidFill>
                <a:latin typeface="Simplified Arabic"/>
              </a:rPr>
              <a:t>فإنها </a:t>
            </a:r>
            <a:r>
              <a:rPr lang="ar-DZ" dirty="0">
                <a:solidFill>
                  <a:srgbClr val="000000"/>
                </a:solidFill>
                <a:latin typeface="Simplified Arabic"/>
              </a:rPr>
              <a:t>تحافظ </a:t>
            </a:r>
            <a:r>
              <a:rPr lang="ar-DZ" dirty="0" smtClean="0">
                <a:solidFill>
                  <a:srgbClr val="000000"/>
                </a:solidFill>
                <a:latin typeface="Simplified Arabic"/>
              </a:rPr>
              <a:t>على لونها </a:t>
            </a:r>
            <a:r>
              <a:rPr lang="ar-DZ" dirty="0">
                <a:solidFill>
                  <a:srgbClr val="000000"/>
                </a:solidFill>
                <a:latin typeface="Simplified Arabic"/>
              </a:rPr>
              <a:t>الأسود الفاحم</a:t>
            </a:r>
            <a:r>
              <a:rPr lang="ar-DZ" dirty="0"/>
              <a:t> </a:t>
            </a:r>
            <a:r>
              <a:rPr lang="ar-DZ" dirty="0" smtClean="0"/>
              <a:t>.</a:t>
            </a:r>
            <a:r>
              <a:rPr lang="ar-DZ" dirty="0"/>
              <a:t/>
            </a:r>
            <a:br>
              <a:rPr lang="ar-DZ" dirty="0"/>
            </a:br>
            <a:r>
              <a:rPr lang="ar-DZ" dirty="0"/>
              <a:t> </a:t>
            </a:r>
            <a:br>
              <a:rPr lang="ar-DZ" dirty="0"/>
            </a:br>
            <a:endParaRPr lang="fr-FR" dirty="0"/>
          </a:p>
        </p:txBody>
      </p:sp>
    </p:spTree>
    <p:extLst>
      <p:ext uri="{BB962C8B-B14F-4D97-AF65-F5344CB8AC3E}">
        <p14:creationId xmlns:p14="http://schemas.microsoft.com/office/powerpoint/2010/main" val="1202071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41784"/>
            <a:ext cx="8229600" cy="1143000"/>
          </a:xfrm>
        </p:spPr>
        <p:style>
          <a:lnRef idx="1">
            <a:schemeClr val="accent1"/>
          </a:lnRef>
          <a:fillRef idx="2">
            <a:schemeClr val="accent1"/>
          </a:fillRef>
          <a:effectRef idx="1">
            <a:schemeClr val="accent1"/>
          </a:effectRef>
          <a:fontRef idx="minor">
            <a:schemeClr val="dk1"/>
          </a:fontRef>
        </p:style>
        <p:txBody>
          <a:bodyPr/>
          <a:lstStyle/>
          <a:p>
            <a:r>
              <a:rPr lang="fr-FR" dirty="0" smtClean="0"/>
              <a:t>attique</a:t>
            </a:r>
            <a:r>
              <a:rPr lang="ar-DZ" dirty="0" smtClean="0"/>
              <a:t>1-الأواني </a:t>
            </a:r>
            <a:r>
              <a:rPr lang="ar-DZ" dirty="0" err="1" smtClean="0"/>
              <a:t>الأ</a:t>
            </a:r>
            <a:r>
              <a:rPr lang="ar-DZ" dirty="0" err="1"/>
              <a:t>ت</a:t>
            </a:r>
            <a:r>
              <a:rPr lang="ar-DZ" dirty="0" err="1" smtClean="0"/>
              <a:t>يكية</a:t>
            </a:r>
            <a:endParaRPr lang="fr-FR" dirty="0"/>
          </a:p>
        </p:txBody>
      </p:sp>
      <p:sp>
        <p:nvSpPr>
          <p:cNvPr id="3" name="Espace réservé du contenu 2"/>
          <p:cNvSpPr>
            <a:spLocks noGrp="1"/>
          </p:cNvSpPr>
          <p:nvPr>
            <p:ph idx="1"/>
          </p:nvPr>
        </p:nvSpPr>
        <p:spPr/>
        <p:txBody>
          <a:bodyPr/>
          <a:lstStyle/>
          <a:p>
            <a:pPr algn="r" rtl="1"/>
            <a:r>
              <a:rPr lang="ar-DZ" dirty="0" smtClean="0"/>
              <a:t>تعود إلى أتيكا ذات التاريخ الحافل بصناعة الفخار ،وذلك منذ الفترة المبكرة من القرن السادس  </a:t>
            </a:r>
            <a:r>
              <a:rPr lang="ar-DZ" dirty="0" err="1" smtClean="0"/>
              <a:t>ق</a:t>
            </a:r>
            <a:r>
              <a:rPr lang="ar-DZ" dirty="0" smtClean="0"/>
              <a:t>.م،حيث بدأت في تصدير فخارها إلى مناطق واسعة وبعيدة ، وتصدرت في منتصف القرن المركز الرئيسي لصناعة الفخار في منطقة حوض البحر الأبيض المتوسط ،و يعكس الانتشار الواسع للمنتجات </a:t>
            </a:r>
            <a:r>
              <a:rPr lang="ar-DZ" dirty="0" err="1" smtClean="0"/>
              <a:t>الأتيكية</a:t>
            </a:r>
            <a:r>
              <a:rPr lang="ar-DZ" dirty="0" smtClean="0"/>
              <a:t> في كل من اليونان والجزر الإيجية و شمال إفريقيا ،صقلية ،فرنسا،اسبانيا نوعية فخارها الجيدة.</a:t>
            </a:r>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sz="4000" dirty="0">
                <a:solidFill>
                  <a:schemeClr val="accent2"/>
                </a:solidFill>
                <a:ea typeface="+mn-ea"/>
                <a:cs typeface="Arial"/>
              </a:rPr>
              <a:t>4-الخزف ذو الأشكال الحمراء</a:t>
            </a:r>
            <a:r>
              <a:rPr lang="fr-FR" sz="4000" dirty="0">
                <a:solidFill>
                  <a:schemeClr val="accent2"/>
                </a:solidFill>
                <a:ea typeface="+mn-ea"/>
                <a:cs typeface="+mn-cs"/>
              </a:rPr>
              <a:t/>
            </a:r>
            <a:br>
              <a:rPr lang="fr-FR" sz="4000" dirty="0">
                <a:solidFill>
                  <a:schemeClr val="accent2"/>
                </a:solidFill>
                <a:ea typeface="+mn-ea"/>
                <a:cs typeface="+mn-cs"/>
              </a:rPr>
            </a:br>
            <a:r>
              <a:rPr lang="fr-FR" sz="4000" dirty="0">
                <a:solidFill>
                  <a:schemeClr val="accent2"/>
                </a:solidFill>
                <a:ea typeface="+mn-ea"/>
                <a:cs typeface="+mn-cs"/>
              </a:rPr>
              <a:t>céramique a figure rouge</a:t>
            </a:r>
            <a:endParaRPr lang="fr-FR" dirty="0">
              <a:solidFill>
                <a:schemeClr val="accent2"/>
              </a:solidFill>
            </a:endParaRPr>
          </a:p>
        </p:txBody>
      </p:sp>
      <p:sp>
        <p:nvSpPr>
          <p:cNvPr id="3" name="Espace réservé du contenu 2"/>
          <p:cNvSpPr>
            <a:spLocks noGrp="1"/>
          </p:cNvSpPr>
          <p:nvPr>
            <p:ph idx="1"/>
          </p:nvPr>
        </p:nvSpPr>
        <p:spPr/>
        <p:txBody>
          <a:bodyPr>
            <a:normAutofit fontScale="92500" lnSpcReduction="10000"/>
          </a:bodyPr>
          <a:lstStyle/>
          <a:p>
            <a:pPr lvl="0" algn="r" rtl="1"/>
            <a:r>
              <a:rPr lang="ar-DZ" sz="3000" dirty="0">
                <a:solidFill>
                  <a:prstClr val="black"/>
                </a:solidFill>
              </a:rPr>
              <a:t>يرجع تاريخ صناعة  الفخار الى </a:t>
            </a:r>
            <a:r>
              <a:rPr lang="ar-DZ" sz="3000" dirty="0" smtClean="0">
                <a:solidFill>
                  <a:prstClr val="black"/>
                </a:solidFill>
              </a:rPr>
              <a:t>الفترتين  </a:t>
            </a:r>
            <a:r>
              <a:rPr lang="ar-DZ" sz="3000" dirty="0">
                <a:solidFill>
                  <a:prstClr val="black"/>
                </a:solidFill>
              </a:rPr>
              <a:t>السادس و الرابع قبل الميلاد ظهرت تقنية جديدة للرسم  في أثينا هي تقنية الأشكال الحمراء ،</a:t>
            </a:r>
            <a:r>
              <a:rPr lang="ar-DZ" sz="3000" dirty="0" err="1">
                <a:solidFill>
                  <a:prstClr val="black"/>
                </a:solidFill>
              </a:rPr>
              <a:t>فا</a:t>
            </a:r>
            <a:r>
              <a:rPr lang="ar-DZ" sz="3000" dirty="0">
                <a:solidFill>
                  <a:prstClr val="black"/>
                </a:solidFill>
              </a:rPr>
              <a:t> جات الأشكال الحمراء في لون الفخار فوق خلفية سوداء لامعة ،</a:t>
            </a:r>
            <a:r>
              <a:rPr lang="fr-FR" sz="3000" dirty="0">
                <a:solidFill>
                  <a:prstClr val="black"/>
                </a:solidFill>
              </a:rPr>
              <a:t> </a:t>
            </a:r>
            <a:r>
              <a:rPr lang="ar-DZ" sz="3000" dirty="0">
                <a:solidFill>
                  <a:prstClr val="black"/>
                </a:solidFill>
              </a:rPr>
              <a:t>مع رسم الخطوط  و التفاصيل بطلاء التزجيج (الغضار الناعم والمضغوط الذي يكتسب بعد الشي اللون الأحمر اللماع ذي البريق الزجاجي ) الذي يحتوي على القليل من اكسيد الحديد مما يجعلها بارزة وناتئة قليلا.</a:t>
            </a:r>
          </a:p>
          <a:p>
            <a:pPr lvl="0" algn="r" rtl="1"/>
            <a:r>
              <a:rPr lang="ar-DZ" sz="3000" dirty="0">
                <a:solidFill>
                  <a:prstClr val="black"/>
                </a:solidFill>
              </a:rPr>
              <a:t>و كان قد انتشر التحزيز خلال المراحل المبكرة من تقنية الأشكال الحمراء </a:t>
            </a:r>
            <a:r>
              <a:rPr lang="ar-DZ" sz="3000" dirty="0" smtClean="0">
                <a:solidFill>
                  <a:prstClr val="black"/>
                </a:solidFill>
              </a:rPr>
              <a:t> ، ثم بدا الاستغناء عن  </a:t>
            </a:r>
            <a:r>
              <a:rPr lang="ar-DZ" sz="3000" dirty="0" err="1" smtClean="0">
                <a:solidFill>
                  <a:prstClr val="black"/>
                </a:solidFill>
              </a:rPr>
              <a:t>التحزيزستخدام</a:t>
            </a:r>
            <a:r>
              <a:rPr lang="ar-DZ" sz="3000" dirty="0" smtClean="0">
                <a:solidFill>
                  <a:prstClr val="black"/>
                </a:solidFill>
              </a:rPr>
              <a:t> الفرشاة رقيقة</a:t>
            </a:r>
            <a:r>
              <a:rPr lang="ar-DZ" sz="3000" dirty="0">
                <a:solidFill>
                  <a:prstClr val="black"/>
                </a:solidFill>
              </a:rPr>
              <a:t>، وأكثر مرونة يمكن أن تميز </a:t>
            </a:r>
            <a:r>
              <a:rPr lang="ar-DZ" sz="3000" dirty="0" smtClean="0">
                <a:solidFill>
                  <a:prstClr val="black"/>
                </a:solidFill>
              </a:rPr>
              <a:t>التعبير تفاصيل </a:t>
            </a:r>
            <a:r>
              <a:rPr lang="ar-DZ" sz="3000" dirty="0">
                <a:solidFill>
                  <a:prstClr val="black"/>
                </a:solidFill>
              </a:rPr>
              <a:t>الوجوه </a:t>
            </a:r>
            <a:r>
              <a:rPr lang="ar-DZ" sz="3000" dirty="0" smtClean="0">
                <a:solidFill>
                  <a:prstClr val="black"/>
                </a:solidFill>
              </a:rPr>
              <a:t>والعضلات بمزيد </a:t>
            </a:r>
            <a:r>
              <a:rPr lang="ar-DZ" sz="3000" dirty="0">
                <a:solidFill>
                  <a:prstClr val="black"/>
                </a:solidFill>
              </a:rPr>
              <a:t>من </a:t>
            </a:r>
            <a:r>
              <a:rPr lang="ar-DZ" sz="3000" dirty="0" smtClean="0">
                <a:solidFill>
                  <a:prstClr val="black"/>
                </a:solidFill>
              </a:rPr>
              <a:t>الدقة عكس الخزق ذو الاشكال السوداء</a:t>
            </a:r>
            <a:endParaRPr lang="fr-FR" sz="3000" dirty="0">
              <a:solidFill>
                <a:prstClr val="black"/>
              </a:solidFill>
            </a:endParaRPr>
          </a:p>
          <a:p>
            <a:endParaRPr lang="fr-FR" dirty="0"/>
          </a:p>
        </p:txBody>
      </p:sp>
    </p:spTree>
    <p:extLst>
      <p:ext uri="{BB962C8B-B14F-4D97-AF65-F5344CB8AC3E}">
        <p14:creationId xmlns:p14="http://schemas.microsoft.com/office/powerpoint/2010/main" val="42903001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507288" cy="5433467"/>
          </a:xfrm>
        </p:spPr>
        <p:txBody>
          <a:bodyPr>
            <a:normAutofit/>
          </a:bodyPr>
          <a:lstStyle/>
          <a:p>
            <a:pPr algn="just" rtl="1"/>
            <a:r>
              <a:rPr lang="ar-DZ" dirty="0"/>
              <a:t>هذا </a:t>
            </a:r>
            <a:r>
              <a:rPr lang="ar-DZ" dirty="0" smtClean="0"/>
              <a:t>الانجاز يحسن  من واقعية </a:t>
            </a:r>
            <a:r>
              <a:rPr lang="ar-DZ" dirty="0"/>
              <a:t>اللوحة إلى حد </a:t>
            </a:r>
            <a:r>
              <a:rPr lang="ar-DZ" dirty="0" smtClean="0"/>
              <a:t>كبير  من الزخرفة </a:t>
            </a:r>
            <a:r>
              <a:rPr lang="ar-DZ" dirty="0"/>
              <a:t>على المزهرية بحيث </a:t>
            </a:r>
            <a:r>
              <a:rPr lang="ar-DZ" dirty="0" smtClean="0"/>
              <a:t>أثينا اكتسب </a:t>
            </a:r>
            <a:r>
              <a:rPr lang="ar-DZ" dirty="0"/>
              <a:t>سمعة لا مثيل لها في </a:t>
            </a:r>
            <a:r>
              <a:rPr lang="ar-DZ" dirty="0" smtClean="0"/>
              <a:t>الداخل من </a:t>
            </a:r>
            <a:r>
              <a:rPr lang="ar-DZ" dirty="0"/>
              <a:t>العالم اليوناني، </a:t>
            </a:r>
            <a:r>
              <a:rPr lang="ar-DZ" dirty="0" smtClean="0"/>
              <a:t> ثم  بدأت بتوزيع مزهرياتها  خارج لليونان</a:t>
            </a:r>
            <a:r>
              <a:rPr lang="ar-DZ" dirty="0"/>
              <a:t>، </a:t>
            </a:r>
            <a:r>
              <a:rPr lang="ar-DZ" dirty="0" smtClean="0"/>
              <a:t>الى اليونانيون </a:t>
            </a:r>
            <a:r>
              <a:rPr lang="ar-DZ" dirty="0"/>
              <a:t>في جنوب إيطاليا </a:t>
            </a:r>
            <a:r>
              <a:rPr lang="ar-DZ" dirty="0" err="1" smtClean="0"/>
              <a:t>والإتروسكان</a:t>
            </a:r>
            <a:r>
              <a:rPr lang="ar-DZ" dirty="0" smtClean="0"/>
              <a:t>  من الشمال.</a:t>
            </a:r>
            <a:endParaRPr lang="fr-FR" dirty="0"/>
          </a:p>
        </p:txBody>
      </p:sp>
    </p:spTree>
    <p:extLst>
      <p:ext uri="{BB962C8B-B14F-4D97-AF65-F5344CB8AC3E}">
        <p14:creationId xmlns:p14="http://schemas.microsoft.com/office/powerpoint/2010/main" val="514086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descr="C:\Users\NTIC\Documents\Captureeeeee.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747" t="11416" r="19347" b="19394"/>
          <a:stretch/>
        </p:blipFill>
        <p:spPr bwMode="auto">
          <a:xfrm>
            <a:off x="683568" y="1484784"/>
            <a:ext cx="7992888" cy="4608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347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descr="C:\Users\NTIC\Documents\f.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344" t="18889" r="3942" b="9707"/>
          <a:stretch/>
        </p:blipFill>
        <p:spPr bwMode="auto">
          <a:xfrm>
            <a:off x="1043608" y="1453320"/>
            <a:ext cx="7596135" cy="5373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547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rtl="1"/>
            <a:r>
              <a:rPr lang="ar-DZ" dirty="0" smtClean="0"/>
              <a:t>2-طريقة صنع الأواني الإغريقية </a:t>
            </a:r>
            <a:endParaRPr lang="fr-FR" dirty="0"/>
          </a:p>
        </p:txBody>
      </p:sp>
      <p:sp>
        <p:nvSpPr>
          <p:cNvPr id="3" name="Espace réservé du contenu 2"/>
          <p:cNvSpPr>
            <a:spLocks noGrp="1"/>
          </p:cNvSpPr>
          <p:nvPr>
            <p:ph idx="1"/>
          </p:nvPr>
        </p:nvSpPr>
        <p:spPr>
          <a:xfrm>
            <a:off x="357158" y="1785926"/>
            <a:ext cx="8229600" cy="4525963"/>
          </a:xfrm>
        </p:spPr>
        <p:txBody>
          <a:bodyPr>
            <a:normAutofit fontScale="92500"/>
          </a:bodyPr>
          <a:lstStyle/>
          <a:p>
            <a:pPr algn="r" rtl="1">
              <a:buNone/>
            </a:pPr>
            <a:r>
              <a:rPr lang="ar-DZ" dirty="0" smtClean="0"/>
              <a:t>ليس هناك ما يطابق صناعة الفخار الاتيكي في عصرنا الحاضر</a:t>
            </a:r>
          </a:p>
          <a:p>
            <a:pPr algn="r" rtl="1">
              <a:buNone/>
            </a:pPr>
            <a:r>
              <a:rPr lang="ar-DZ" dirty="0" smtClean="0"/>
              <a:t> حيث تمكن صناع الفخار الإغريقي من تطوير معارفهم في إنتاج الفخار بانتقائهم التربة الغضارية المناسبة ،وتنقيتها من الشوائب قبل أن تصنع </a:t>
            </a:r>
            <a:r>
              <a:rPr lang="ar-DZ" dirty="0" err="1" smtClean="0"/>
              <a:t>بواسطةالدولاب</a:t>
            </a:r>
            <a:r>
              <a:rPr lang="ar-DZ" dirty="0" smtClean="0"/>
              <a:t>.</a:t>
            </a:r>
          </a:p>
          <a:p>
            <a:pPr algn="r" rtl="1">
              <a:buNone/>
            </a:pPr>
            <a:r>
              <a:rPr lang="ar-DZ" dirty="0" smtClean="0"/>
              <a:t>لقد كانت الأواني الصغيرة تصنع بواسطة القالب ،ويقوم الصانع بإنتاج الآنية الصغيرة بوحدة واحدة ،في حين الأواني كبيرة الحجم تصنع على شكل أجزاء منفردة ثم بعد ذلك يقوم بلصق هذه الأجزاء و تخفى نقاط الالتقاط بإضافة طبقة رقيقة من الطين على نقاط التركيب أو اللصق الخارجية.</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626121"/>
          </a:xfrm>
        </p:spPr>
        <p:txBody>
          <a:bodyPr>
            <a:normAutofit/>
          </a:bodyPr>
          <a:lstStyle/>
          <a:p>
            <a:pPr algn="r" rtl="1">
              <a:buNone/>
            </a:pPr>
            <a:r>
              <a:rPr lang="ar-DZ" dirty="0" smtClean="0"/>
              <a:t> بعد الانتهاء من تصنيع  الآنية و تشكيلها بالشكل المطلوب ،يقوم الفخاري بتزيين السطح وتلوينه ، وذلك باستخدام الملونات الطبيعية البسيطة ،أو من خلال التلاعب بنسب الأكسجين و الهيدروجين في الفرن.</a:t>
            </a:r>
          </a:p>
          <a:p>
            <a:pPr algn="r" rtl="1">
              <a:buNone/>
            </a:pPr>
            <a:r>
              <a:rPr lang="ar-DZ" dirty="0" smtClean="0"/>
              <a:t>استطاع الخزاف الإغريقي الاستفادة من التغيرات الكيميائية التي تحدث في أثناء عملية الشي ،بهدف إكساب الآنية اللون الأحمر أو الأسود</a:t>
            </a:r>
            <a:r>
              <a:rPr lang="fr-FR" dirty="0" smtClean="0"/>
              <a:t> .</a:t>
            </a:r>
            <a:endParaRPr lang="ar-DZ" dirty="0" smtClean="0"/>
          </a:p>
          <a:p>
            <a:pPr algn="r" rtl="1">
              <a:buNone/>
            </a:pP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5768997"/>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a:buNone/>
            </a:pPr>
            <a:r>
              <a:rPr lang="ar-DZ"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أشكال الأواني </a:t>
            </a:r>
            <a:r>
              <a:rPr lang="ar-DZ" b="1" u="sng"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الأتيكية</a:t>
            </a:r>
            <a:r>
              <a:rPr lang="ar-DZ"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في القرنين السادس والخامس </a:t>
            </a:r>
            <a:r>
              <a:rPr lang="ar-DZ" b="1" u="sng"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ق</a:t>
            </a:r>
            <a:r>
              <a:rPr lang="ar-DZ"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.م:</a:t>
            </a:r>
            <a:endParaRPr lang="fr-FR"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2"/>
          <p:cNvPicPr>
            <a:picLocks noChangeAspect="1" noChangeArrowheads="1"/>
          </p:cNvPicPr>
          <p:nvPr/>
        </p:nvPicPr>
        <p:blipFill>
          <a:blip r:embed="rId2"/>
          <a:srcRect/>
          <a:stretch>
            <a:fillRect/>
          </a:stretch>
        </p:blipFill>
        <p:spPr bwMode="auto">
          <a:xfrm>
            <a:off x="457200" y="1630642"/>
            <a:ext cx="8229600" cy="44650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457200" y="2513527"/>
            <a:ext cx="8229600" cy="2699309"/>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1572</TotalTime>
  <Words>768</Words>
  <Application>Microsoft Office PowerPoint</Application>
  <PresentationFormat>Affichage à l'écran (4:3)</PresentationFormat>
  <Paragraphs>47</Paragraphs>
  <Slides>31</Slides>
  <Notes>0</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Thème Office</vt:lpstr>
      <vt:lpstr>Présentation PowerPoint</vt:lpstr>
      <vt:lpstr>مقدمة</vt:lpstr>
      <vt:lpstr>attique1-الأواني الأتيكية</vt:lpstr>
      <vt:lpstr>Présentation PowerPoint</vt:lpstr>
      <vt:lpstr>Présentation PowerPoint</vt:lpstr>
      <vt:lpstr>2-طريقة صنع الأواني الإغريقية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قنينة لشرب الماء</vt:lpstr>
      <vt:lpstr>Présentation PowerPoint</vt:lpstr>
      <vt:lpstr>آنية لشرب الخمر</vt:lpstr>
      <vt:lpstr>Présentation PowerPoint</vt:lpstr>
      <vt:lpstr>ليكيتوس lekythos</vt:lpstr>
      <vt:lpstr>Présentation PowerPoint</vt:lpstr>
      <vt:lpstr>الكريترkrater</vt:lpstr>
      <vt:lpstr>Crater كريتر</vt:lpstr>
      <vt:lpstr>(اكواب على شكل حيوان) rhyton</vt:lpstr>
      <vt:lpstr>Céramique a figure rouge   الفخار ذو الرسومات الحمراء</vt:lpstr>
      <vt:lpstr>Présentation PowerPoint</vt:lpstr>
      <vt:lpstr>5-الخزف ذو الأشكال السوداء céramique a figure noir</vt:lpstr>
      <vt:lpstr>فخار ذو رسومات سوداء céramique a figure noir</vt:lpstr>
      <vt:lpstr>تقنية الخلفية البيضاء</vt:lpstr>
      <vt:lpstr>Présentation PowerPoint</vt:lpstr>
      <vt:lpstr>Présentation PowerPoint</vt:lpstr>
      <vt:lpstr>4-الخزف ذو الأشكال الحمراء céramique a figure rouge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Pc</dc:creator>
  <cp:lastModifiedBy>NTIC</cp:lastModifiedBy>
  <cp:revision>87</cp:revision>
  <dcterms:created xsi:type="dcterms:W3CDTF">2021-04-01T15:40:17Z</dcterms:created>
  <dcterms:modified xsi:type="dcterms:W3CDTF">2025-05-04T11:57:02Z</dcterms:modified>
</cp:coreProperties>
</file>