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8" r:id="rId3"/>
    <p:sldId id="260" r:id="rId4"/>
    <p:sldId id="261" r:id="rId5"/>
    <p:sldId id="262" r:id="rId6"/>
    <p:sldId id="263" r:id="rId7"/>
    <p:sldId id="264" r:id="rId8"/>
    <p:sldId id="266" r:id="rId9"/>
    <p:sldId id="265" r:id="rId10"/>
    <p:sldId id="267"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851277-1694-4EA9-ABE1-91EED295DA33}" type="datetimeFigureOut">
              <a:rPr lang="fr-FR" smtClean="0"/>
              <a:pPr/>
              <a:t>27/03/2020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F957668-C2E5-4E31-9864-C373582CD45D}"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8F957668-C2E5-4E31-9864-C373582CD45D}" type="slidenum">
              <a:rPr lang="fr-FR" smtClean="0"/>
              <a:pPr/>
              <a:t>3</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565BA62A-8053-4253-81DE-291B9E718741}" type="datetimeFigureOut">
              <a:rPr lang="fr-FR" smtClean="0"/>
              <a:pPr/>
              <a:t>27/03/2020</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968D0BBD-7637-4AFF-8E0D-AEA5DEDFC79D}"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65BA62A-8053-4253-81DE-291B9E718741}" type="datetimeFigureOut">
              <a:rPr lang="fr-FR" smtClean="0"/>
              <a:pPr/>
              <a:t>27/03/2020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68D0BBD-7637-4AFF-8E0D-AEA5DEDFC79D}"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65BA62A-8053-4253-81DE-291B9E718741}" type="datetimeFigureOut">
              <a:rPr lang="fr-FR" smtClean="0"/>
              <a:pPr/>
              <a:t>27/03/2020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68D0BBD-7637-4AFF-8E0D-AEA5DEDFC79D}"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65BA62A-8053-4253-81DE-291B9E718741}" type="datetimeFigureOut">
              <a:rPr lang="fr-FR" smtClean="0"/>
              <a:pPr/>
              <a:t>27/03/2020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68D0BBD-7637-4AFF-8E0D-AEA5DEDFC79D}"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565BA62A-8053-4253-81DE-291B9E718741}" type="datetimeFigureOut">
              <a:rPr lang="fr-FR" smtClean="0"/>
              <a:pPr/>
              <a:t>27/03/2020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68D0BBD-7637-4AFF-8E0D-AEA5DEDFC79D}"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565BA62A-8053-4253-81DE-291B9E718741}" type="datetimeFigureOut">
              <a:rPr lang="fr-FR" smtClean="0"/>
              <a:pPr/>
              <a:t>27/03/2020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68D0BBD-7637-4AFF-8E0D-AEA5DEDFC79D}"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565BA62A-8053-4253-81DE-291B9E718741}" type="datetimeFigureOut">
              <a:rPr lang="fr-FR" smtClean="0"/>
              <a:pPr/>
              <a:t>27/03/2020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68D0BBD-7637-4AFF-8E0D-AEA5DEDFC79D}"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565BA62A-8053-4253-81DE-291B9E718741}" type="datetimeFigureOut">
              <a:rPr lang="fr-FR" smtClean="0"/>
              <a:pPr/>
              <a:t>27/03/2020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68D0BBD-7637-4AFF-8E0D-AEA5DEDFC79D}"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65BA62A-8053-4253-81DE-291B9E718741}" type="datetimeFigureOut">
              <a:rPr lang="fr-FR" smtClean="0"/>
              <a:pPr/>
              <a:t>27/03/2020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68D0BBD-7637-4AFF-8E0D-AEA5DEDFC79D}"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565BA62A-8053-4253-81DE-291B9E718741}" type="datetimeFigureOut">
              <a:rPr lang="fr-FR" smtClean="0"/>
              <a:pPr/>
              <a:t>27/03/2020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68D0BBD-7637-4AFF-8E0D-AEA5DEDFC79D}"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565BA62A-8053-4253-81DE-291B9E718741}" type="datetimeFigureOut">
              <a:rPr lang="fr-FR" smtClean="0"/>
              <a:pPr/>
              <a:t>27/03/2020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968D0BBD-7637-4AFF-8E0D-AEA5DEDFC79D}"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65BA62A-8053-4253-81DE-291B9E718741}" type="datetimeFigureOut">
              <a:rPr lang="fr-FR" smtClean="0"/>
              <a:pPr/>
              <a:t>27/03/2020</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68D0BBD-7637-4AFF-8E0D-AEA5DEDFC79D}"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La logique d’espèce (1)</a:t>
            </a:r>
            <a:endParaRPr lang="fr-FR" dirty="0"/>
          </a:p>
        </p:txBody>
      </p:sp>
      <p:sp>
        <p:nvSpPr>
          <p:cNvPr id="3" name="Sous-titre 2"/>
          <p:cNvSpPr>
            <a:spLocks noGrp="1"/>
          </p:cNvSpPr>
          <p:nvPr>
            <p:ph type="subTitle" idx="1"/>
          </p:nvPr>
        </p:nvSpPr>
        <p:spPr/>
        <p:txBody>
          <a:bodyPr/>
          <a:lstStyle/>
          <a:p>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txBox="1">
            <a:spLocks/>
          </p:cNvSpPr>
          <p:nvPr/>
        </p:nvSpPr>
        <p:spPr>
          <a:xfrm>
            <a:off x="457200" y="188640"/>
            <a:ext cx="8229600" cy="5937523"/>
          </a:xfrm>
          <a:prstGeom prst="rect">
            <a:avLst/>
          </a:prstGeom>
        </p:spPr>
        <p:txBody>
          <a:bodyPr vert="horz">
            <a:normAutofit/>
          </a:bodyPr>
          <a:lstStyle/>
          <a:p>
            <a:pPr marL="0" marR="0" lvl="0" indent="0" algn="ctr"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kumimoji="0" lang="fr-FR" sz="2600" b="1" i="0" u="none" strike="noStrike" kern="1200" cap="none" spc="0" normalizeH="0" baseline="0" noProof="0" dirty="0" smtClean="0">
                <a:ln>
                  <a:noFill/>
                </a:ln>
                <a:solidFill>
                  <a:schemeClr val="tx1"/>
                </a:solidFill>
                <a:effectLst/>
                <a:uLnTx/>
                <a:uFillTx/>
                <a:latin typeface="+mn-lt"/>
                <a:ea typeface="+mn-ea"/>
                <a:cs typeface="+mn-cs"/>
              </a:rPr>
              <a:t>Persistance, extinction des populations </a:t>
            </a:r>
          </a:p>
          <a:p>
            <a:pPr marL="0" marR="0" lvl="0" indent="0" algn="l"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kumimoji="0" lang="fr-FR" sz="2600" b="0" i="0" u="none" strike="noStrike" kern="1200" cap="none" spc="0" normalizeH="0" baseline="0" noProof="0" dirty="0" smtClean="0">
                <a:ln>
                  <a:noFill/>
                </a:ln>
                <a:solidFill>
                  <a:schemeClr val="tx1"/>
                </a:solidFill>
                <a:effectLst/>
                <a:uLnTx/>
                <a:uFillTx/>
                <a:latin typeface="+mn-lt"/>
                <a:ea typeface="+mn-ea"/>
                <a:cs typeface="+mn-cs"/>
              </a:rPr>
              <a:t> Il y a deux types de facteurs qui déterminent la probabilité de survie d’une population: </a:t>
            </a:r>
          </a:p>
          <a:p>
            <a:pPr marL="0" marR="0" lvl="0" indent="0" algn="l"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kumimoji="0" lang="fr-FR" sz="2600" b="0" i="0" u="none" strike="noStrike" kern="1200" cap="none" spc="0" normalizeH="0" baseline="0" noProof="0" dirty="0" smtClean="0">
                <a:ln>
                  <a:noFill/>
                </a:ln>
                <a:solidFill>
                  <a:schemeClr val="tx1"/>
                </a:solidFill>
                <a:effectLst/>
                <a:uLnTx/>
                <a:uFillTx/>
                <a:latin typeface="+mn-lt"/>
                <a:ea typeface="+mn-ea"/>
                <a:cs typeface="+mn-cs"/>
              </a:rPr>
              <a:t>•</a:t>
            </a:r>
            <a:r>
              <a:rPr kumimoji="0" lang="fr-FR" sz="2600" b="0" i="0" u="none" strike="noStrike" kern="1200" cap="none" spc="0" normalizeH="0" baseline="0" noProof="0" dirty="0" smtClean="0">
                <a:ln>
                  <a:noFill/>
                </a:ln>
                <a:solidFill>
                  <a:srgbClr val="C00000"/>
                </a:solidFill>
                <a:effectLst/>
                <a:uLnTx/>
                <a:uFillTx/>
                <a:latin typeface="+mn-lt"/>
                <a:ea typeface="+mn-ea"/>
                <a:cs typeface="+mn-cs"/>
              </a:rPr>
              <a:t> </a:t>
            </a:r>
            <a:r>
              <a:rPr kumimoji="0" lang="fr-FR" sz="2600" b="1" i="0" u="none" strike="noStrike" kern="1200" cap="none" spc="0" normalizeH="0" baseline="0" noProof="0" dirty="0" smtClean="0">
                <a:ln>
                  <a:noFill/>
                </a:ln>
                <a:solidFill>
                  <a:srgbClr val="C00000"/>
                </a:solidFill>
                <a:effectLst/>
                <a:uLnTx/>
                <a:uFillTx/>
                <a:latin typeface="+mn-lt"/>
                <a:ea typeface="+mn-ea"/>
                <a:cs typeface="+mn-cs"/>
              </a:rPr>
              <a:t>évolutifs</a:t>
            </a:r>
            <a:r>
              <a:rPr kumimoji="0" lang="fr-FR" sz="2600" b="0" i="0" u="none" strike="noStrike" kern="1200" cap="none" spc="0" normalizeH="0" baseline="0" noProof="0" dirty="0" smtClean="0">
                <a:ln>
                  <a:noFill/>
                </a:ln>
                <a:solidFill>
                  <a:schemeClr val="tx1"/>
                </a:solidFill>
                <a:effectLst/>
                <a:uLnTx/>
                <a:uFillTx/>
                <a:latin typeface="+mn-lt"/>
                <a:ea typeface="+mn-ea"/>
                <a:cs typeface="+mn-cs"/>
              </a:rPr>
              <a:t>, qui agissent sur une période longue (échelle temporelle évolutive), et qui impliquent les caractéristiques génétiques de la population </a:t>
            </a:r>
          </a:p>
          <a:p>
            <a:pPr marL="0" marR="0" lvl="0" indent="0" algn="l"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kumimoji="0" lang="fr-FR" sz="2600" b="0" i="0" u="none" strike="noStrike" kern="1200" cap="none" spc="0" normalizeH="0" baseline="0" noProof="0" dirty="0" smtClean="0">
                <a:ln>
                  <a:noFill/>
                </a:ln>
                <a:solidFill>
                  <a:schemeClr val="tx1"/>
                </a:solidFill>
                <a:effectLst/>
                <a:uLnTx/>
                <a:uFillTx/>
                <a:latin typeface="+mn-lt"/>
                <a:ea typeface="+mn-ea"/>
                <a:cs typeface="+mn-cs"/>
              </a:rPr>
              <a:t>•</a:t>
            </a:r>
            <a:r>
              <a:rPr kumimoji="0" lang="fr-FR" sz="2600" b="1" i="0" u="none" strike="noStrike" kern="1200" cap="none" spc="0" normalizeH="0" baseline="0" noProof="0" dirty="0" smtClean="0">
                <a:ln>
                  <a:noFill/>
                </a:ln>
                <a:solidFill>
                  <a:srgbClr val="C00000"/>
                </a:solidFill>
                <a:effectLst/>
                <a:uLnTx/>
                <a:uFillTx/>
                <a:latin typeface="+mn-lt"/>
                <a:ea typeface="+mn-ea"/>
                <a:cs typeface="+mn-cs"/>
              </a:rPr>
              <a:t> écologiques</a:t>
            </a:r>
            <a:r>
              <a:rPr kumimoji="0" lang="fr-FR" sz="2600" b="0" i="0" u="none" strike="noStrike" kern="1200" cap="none" spc="0" normalizeH="0" baseline="0" noProof="0" dirty="0" smtClean="0">
                <a:ln>
                  <a:noFill/>
                </a:ln>
                <a:solidFill>
                  <a:schemeClr val="tx1"/>
                </a:solidFill>
                <a:effectLst/>
                <a:uLnTx/>
                <a:uFillTx/>
                <a:latin typeface="+mn-lt"/>
                <a:ea typeface="+mn-ea"/>
                <a:cs typeface="+mn-cs"/>
              </a:rPr>
              <a:t>, qui agissent sur une échelle temporelle écologique et qui impliquent principalement les caractéristiques démographiques de la population</a:t>
            </a:r>
            <a:endParaRPr kumimoji="0" lang="fr-FR" sz="26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0"/>
            <a:ext cx="8229600" cy="6126163"/>
          </a:xfrm>
        </p:spPr>
        <p:txBody>
          <a:bodyPr>
            <a:normAutofit fontScale="92500" lnSpcReduction="20000"/>
          </a:bodyPr>
          <a:lstStyle/>
          <a:p>
            <a:endParaRPr lang="fr-FR" b="1" dirty="0" smtClean="0"/>
          </a:p>
          <a:p>
            <a:endParaRPr lang="fr-FR" b="1" dirty="0" smtClean="0"/>
          </a:p>
          <a:p>
            <a:r>
              <a:rPr lang="fr-FR" b="1" dirty="0" smtClean="0"/>
              <a:t>Qu’est-ce qu’une espèce?</a:t>
            </a:r>
          </a:p>
          <a:p>
            <a:r>
              <a:rPr lang="fr-FR" dirty="0" smtClean="0"/>
              <a:t>Vaste question qui agite les biologistes depuis qu’existe la volonté de réaliser une classification des organismes vivants</a:t>
            </a:r>
          </a:p>
          <a:p>
            <a:r>
              <a:rPr lang="fr-FR" dirty="0" smtClean="0"/>
              <a:t>Cette question est-elle importante ? </a:t>
            </a:r>
          </a:p>
          <a:p>
            <a:r>
              <a:rPr lang="fr-FR" dirty="0" smtClean="0"/>
              <a:t>Après tout, la notion intuitive que tout non-biologiste professionnel a en tête marche dans 99% des cas. </a:t>
            </a:r>
          </a:p>
          <a:p>
            <a:r>
              <a:rPr lang="fr-FR" dirty="0" smtClean="0"/>
              <a:t>Ainsi, des études menées sur le vocabulaire de tribus proches de la nature montrent que, au moins pour les vertébrés, il y a quasi-concordance entre leurs traditions et le travail du naturaliste. </a:t>
            </a:r>
          </a:p>
          <a:p>
            <a:r>
              <a:rPr lang="fr-FR" dirty="0" smtClean="0"/>
              <a:t>Par exemple, en Nouvelle Guinée, là où les Guinéens nomment 110 oiseaux, les ornithologues dénombrent 120 espèces différentes. Mais ce sont peut-être les cas pour lesquels " ça ne marche pas " qui sont les plus instructifs.</a:t>
            </a:r>
            <a:br>
              <a:rPr lang="fr-FR" dirty="0" smtClean="0"/>
            </a:b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0"/>
            <a:ext cx="8229600" cy="7143752"/>
          </a:xfrm>
        </p:spPr>
        <p:txBody>
          <a:bodyPr>
            <a:normAutofit fontScale="70000" lnSpcReduction="20000"/>
          </a:bodyPr>
          <a:lstStyle/>
          <a:p>
            <a:pPr>
              <a:buNone/>
            </a:pPr>
            <a:r>
              <a:rPr lang="fr-FR" b="1" dirty="0" smtClean="0"/>
              <a:t>  </a:t>
            </a:r>
            <a:r>
              <a:rPr lang="fr-FR" sz="4900" b="1" dirty="0" smtClean="0"/>
              <a:t>Historique </a:t>
            </a:r>
            <a:r>
              <a:rPr lang="fr-FR" sz="4900" b="1" dirty="0"/>
              <a:t>de la notion d’espèce</a:t>
            </a:r>
          </a:p>
          <a:p>
            <a:pPr>
              <a:buNone/>
            </a:pPr>
            <a:r>
              <a:rPr lang="fr-FR" b="1" dirty="0" smtClean="0"/>
              <a:t/>
            </a:r>
            <a:br>
              <a:rPr lang="fr-FR" b="1" dirty="0" smtClean="0"/>
            </a:br>
            <a:r>
              <a:rPr lang="fr-FR" sz="4400" b="1" dirty="0"/>
              <a:t>L'espèce à l'Antiquité</a:t>
            </a:r>
            <a:r>
              <a:rPr lang="fr-FR" b="1" dirty="0" smtClean="0"/>
              <a:t/>
            </a:r>
            <a:br>
              <a:rPr lang="fr-FR" b="1" dirty="0" smtClean="0"/>
            </a:br>
            <a:r>
              <a:rPr lang="fr-FR" b="1" dirty="0" smtClean="0"/>
              <a:t/>
            </a:r>
            <a:br>
              <a:rPr lang="fr-FR" b="1" dirty="0" smtClean="0"/>
            </a:br>
            <a:r>
              <a:rPr lang="fr-FR" dirty="0" smtClean="0"/>
              <a:t>Selon </a:t>
            </a:r>
            <a:r>
              <a:rPr lang="fr-FR" dirty="0" smtClean="0">
                <a:solidFill>
                  <a:srgbClr val="FF0000"/>
                </a:solidFill>
              </a:rPr>
              <a:t>Aristote</a:t>
            </a:r>
            <a:r>
              <a:rPr lang="fr-FR" dirty="0" smtClean="0"/>
              <a:t> </a:t>
            </a:r>
            <a:r>
              <a:rPr lang="fr-FR" b="1" dirty="0" smtClean="0"/>
              <a:t>(384-322 av. JC)</a:t>
            </a:r>
            <a:r>
              <a:rPr lang="fr-FR" dirty="0" smtClean="0"/>
              <a:t>, </a:t>
            </a:r>
            <a:r>
              <a:rPr lang="fr-FR" dirty="0" smtClean="0">
                <a:solidFill>
                  <a:srgbClr val="FF0000"/>
                </a:solidFill>
              </a:rPr>
              <a:t>les espèces regroupent des individus qui se ressemblent</a:t>
            </a:r>
            <a:r>
              <a:rPr lang="fr-FR" dirty="0" smtClean="0"/>
              <a:t>. </a:t>
            </a:r>
          </a:p>
          <a:p>
            <a:pPr>
              <a:buNone/>
            </a:pPr>
            <a:r>
              <a:rPr lang="fr-FR" dirty="0"/>
              <a:t>	</a:t>
            </a:r>
            <a:r>
              <a:rPr lang="fr-FR" dirty="0" smtClean="0"/>
              <a:t>La notion d'espèce est également associée à </a:t>
            </a:r>
            <a:r>
              <a:rPr lang="fr-FR" dirty="0" smtClean="0">
                <a:solidFill>
                  <a:srgbClr val="FF0000"/>
                </a:solidFill>
              </a:rPr>
              <a:t>l'idée d'une descendance</a:t>
            </a:r>
            <a:r>
              <a:rPr lang="fr-FR" dirty="0" smtClean="0"/>
              <a:t>. </a:t>
            </a:r>
          </a:p>
          <a:p>
            <a:pPr>
              <a:buNone/>
            </a:pPr>
            <a:r>
              <a:rPr lang="fr-FR" dirty="0"/>
              <a:t>	</a:t>
            </a:r>
            <a:r>
              <a:rPr lang="fr-FR" dirty="0" smtClean="0"/>
              <a:t>L'espèce résulte en effet de la capacité des individus à se perpétuer, semblables à eux-mêmes. </a:t>
            </a:r>
          </a:p>
          <a:p>
            <a:pPr>
              <a:buNone/>
            </a:pPr>
            <a:r>
              <a:rPr lang="fr-FR" dirty="0"/>
              <a:t>	</a:t>
            </a:r>
            <a:r>
              <a:rPr lang="fr-FR" dirty="0" smtClean="0"/>
              <a:t>Chaque espèce est dans la conception aristotélicienne une réalité naturelle possédant une essence stable (le terme espèce est issu du grec </a:t>
            </a:r>
            <a:r>
              <a:rPr lang="fr-FR" b="1" dirty="0" err="1" smtClean="0"/>
              <a:t>eidos</a:t>
            </a:r>
            <a:r>
              <a:rPr lang="fr-FR" dirty="0" smtClean="0"/>
              <a:t> qui signifie </a:t>
            </a:r>
            <a:r>
              <a:rPr lang="fr-FR" b="1" dirty="0" smtClean="0"/>
              <a:t>« idée, forme </a:t>
            </a:r>
            <a:r>
              <a:rPr lang="fr-FR" dirty="0" smtClean="0"/>
              <a:t>»). </a:t>
            </a:r>
          </a:p>
          <a:p>
            <a:pPr>
              <a:buNone/>
            </a:pPr>
            <a:r>
              <a:rPr lang="fr-FR" dirty="0"/>
              <a:t>	</a:t>
            </a:r>
            <a:r>
              <a:rPr lang="fr-FR" dirty="0" smtClean="0"/>
              <a:t>L'espèce ainsi définie par sa forme (son essence) est fixe et immuable. </a:t>
            </a:r>
          </a:p>
          <a:p>
            <a:pPr>
              <a:buNone/>
            </a:pPr>
            <a:r>
              <a:rPr lang="fr-FR" dirty="0"/>
              <a:t>	</a:t>
            </a:r>
            <a:r>
              <a:rPr lang="fr-FR" dirty="0" smtClean="0"/>
              <a:t>Si Aristote reconnaît l'existence d'une variabilité </a:t>
            </a:r>
            <a:r>
              <a:rPr lang="fr-FR" dirty="0" err="1" smtClean="0"/>
              <a:t>intraspécifique</a:t>
            </a:r>
            <a:r>
              <a:rPr lang="fr-FR" dirty="0" smtClean="0"/>
              <a:t>, ces variations sont toutefois considérées comme des accidents.</a:t>
            </a:r>
            <a:r>
              <a:rPr lang="fr-FR" b="1" dirty="0" smtClean="0"/>
              <a:t/>
            </a:r>
            <a:br>
              <a:rPr lang="fr-FR" b="1" dirty="0" smtClean="0"/>
            </a:br>
            <a:endParaRPr lang="fr-FR" dirty="0" smtClean="0"/>
          </a:p>
          <a:p>
            <a:r>
              <a:rPr lang="fr-FR" sz="4400" b="1" dirty="0"/>
              <a:t>L'espèce et la querelle des universaux au </a:t>
            </a:r>
            <a:r>
              <a:rPr lang="fr-FR" sz="4400" b="1" dirty="0" err="1"/>
              <a:t>Moyen-Age</a:t>
            </a:r>
            <a:r>
              <a:rPr lang="fr-FR" b="1" dirty="0" smtClean="0"/>
              <a:t/>
            </a:r>
            <a:br>
              <a:rPr lang="fr-FR" b="1" dirty="0" smtClean="0"/>
            </a:br>
            <a:r>
              <a:rPr lang="fr-FR" dirty="0" smtClean="0"/>
              <a:t>La querelle des universaux domine la philosophie du </a:t>
            </a:r>
            <a:r>
              <a:rPr lang="fr-FR" dirty="0" err="1" smtClean="0"/>
              <a:t>Moyen-Age</a:t>
            </a:r>
            <a:r>
              <a:rPr lang="fr-FR" dirty="0" smtClean="0"/>
              <a:t>. </a:t>
            </a:r>
          </a:p>
          <a:p>
            <a:pPr>
              <a:buNone/>
            </a:pPr>
            <a:r>
              <a:rPr lang="fr-FR" dirty="0"/>
              <a:t>	</a:t>
            </a:r>
            <a:r>
              <a:rPr lang="fr-FR" dirty="0" smtClean="0"/>
              <a:t>Le terme « universaux » désigne des types ou des propriétés invariables dans l'espace et le temps, s'opposant en cela aux particuliers. Par exemple, l’abeille ou le cercle sont des universaux, alors que telle abeille ou tel cercle bien précis sont des particuliers.</a:t>
            </a:r>
            <a:br>
              <a:rPr lang="fr-FR" dirty="0" smtClean="0"/>
            </a:br>
            <a:r>
              <a:rPr lang="fr-FR" dirty="0" smtClean="0"/>
              <a:t>La querelle autour des universaux oppose deux grandes écoles :</a:t>
            </a:r>
            <a:r>
              <a:rPr lang="fr-FR" b="1" dirty="0" smtClean="0"/>
              <a:t/>
            </a:r>
            <a:br>
              <a:rPr lang="fr-FR" b="1" dirty="0" smtClean="0"/>
            </a:br>
            <a:endParaRPr lang="fr-FR" dirty="0" smtClean="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357158" y="357166"/>
          <a:ext cx="8229600" cy="1828800"/>
        </p:xfrm>
        <a:graphic>
          <a:graphicData uri="http://schemas.openxmlformats.org/drawingml/2006/table">
            <a:tbl>
              <a:tblPr firstRow="1" bandRow="1">
                <a:tableStyleId>{5C22544A-7EE6-4342-B048-85BDC9FD1C3A}</a:tableStyleId>
              </a:tblPr>
              <a:tblGrid>
                <a:gridCol w="4114800"/>
                <a:gridCol w="4114800"/>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Pour les réalistes (ex : Linné)</a:t>
                      </a:r>
                    </a:p>
                    <a:p>
                      <a:endParaRPr lang="fr-F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Pour les nominalistes (ex : Darwin)</a:t>
                      </a:r>
                    </a:p>
                    <a:p>
                      <a:endParaRPr lang="fr-FR"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Les universaux ont une existence propre en dehors de notre esprit.</a:t>
                      </a:r>
                    </a:p>
                    <a:p>
                      <a:endParaRPr lang="fr-F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Les universaux ne sont que des abstractions existant seulement dans l'esprit de celui qui les construit</a:t>
                      </a:r>
                    </a:p>
                    <a:p>
                      <a:endParaRPr lang="fr-FR" dirty="0"/>
                    </a:p>
                  </a:txBody>
                  <a:tcPr/>
                </a:tc>
              </a:tr>
            </a:tbl>
          </a:graphicData>
        </a:graphic>
      </p:graphicFrame>
      <p:sp>
        <p:nvSpPr>
          <p:cNvPr id="5" name="Rectangle 4"/>
          <p:cNvSpPr/>
          <p:nvPr/>
        </p:nvSpPr>
        <p:spPr>
          <a:xfrm>
            <a:off x="357158" y="2285992"/>
            <a:ext cx="8786842" cy="6247864"/>
          </a:xfrm>
          <a:prstGeom prst="rect">
            <a:avLst/>
          </a:prstGeom>
        </p:spPr>
        <p:txBody>
          <a:bodyPr wrap="square">
            <a:spAutoFit/>
          </a:bodyPr>
          <a:lstStyle/>
          <a:p>
            <a:r>
              <a:rPr lang="fr-FR" sz="2000" dirty="0" smtClean="0"/>
              <a:t>Au cours des siècles suivants, les naturalistes seront distingués selon leur conception réaliste ou nominaliste de l'espèce.</a:t>
            </a:r>
          </a:p>
          <a:p>
            <a:endParaRPr lang="fr-FR" sz="2000" dirty="0" smtClean="0"/>
          </a:p>
          <a:p>
            <a:r>
              <a:rPr lang="fr-FR" sz="2000" b="1" dirty="0" smtClean="0"/>
              <a:t>La perception </a:t>
            </a:r>
            <a:r>
              <a:rPr lang="fr-FR" sz="2000" b="1" dirty="0" err="1" smtClean="0"/>
              <a:t>prédarwinienne</a:t>
            </a:r>
            <a:r>
              <a:rPr lang="fr-FR" sz="2000" b="1" dirty="0" smtClean="0"/>
              <a:t> des espèces : 17</a:t>
            </a:r>
            <a:r>
              <a:rPr lang="fr-FR" sz="2000" b="1" baseline="30000" dirty="0" smtClean="0"/>
              <a:t>ème</a:t>
            </a:r>
            <a:r>
              <a:rPr lang="fr-FR" sz="2000" b="1" dirty="0" smtClean="0"/>
              <a:t>/19</a:t>
            </a:r>
            <a:r>
              <a:rPr lang="fr-FR" sz="2000" b="1" baseline="30000" dirty="0" smtClean="0"/>
              <a:t>ème</a:t>
            </a:r>
            <a:r>
              <a:rPr lang="fr-FR" sz="2000" b="1" dirty="0" smtClean="0"/>
              <a:t> siècles</a:t>
            </a:r>
            <a:br>
              <a:rPr lang="fr-FR" sz="2000" b="1" dirty="0" smtClean="0"/>
            </a:br>
            <a:r>
              <a:rPr lang="fr-FR" sz="2000" dirty="0" smtClean="0"/>
              <a:t>S'inspirant des travaux du botaniste anglais </a:t>
            </a:r>
            <a:r>
              <a:rPr lang="fr-FR" sz="2000" b="1" dirty="0" smtClean="0"/>
              <a:t>John Ray (1627-1705</a:t>
            </a:r>
            <a:r>
              <a:rPr lang="fr-FR" sz="2000" dirty="0" smtClean="0"/>
              <a:t>), le médecin et botaniste suédois </a:t>
            </a:r>
            <a:r>
              <a:rPr lang="fr-FR" sz="2000" b="1" dirty="0" smtClean="0">
                <a:solidFill>
                  <a:srgbClr val="C00000"/>
                </a:solidFill>
              </a:rPr>
              <a:t>Carl </a:t>
            </a:r>
            <a:r>
              <a:rPr lang="fr-FR" sz="2000" b="1" dirty="0" err="1" smtClean="0">
                <a:solidFill>
                  <a:srgbClr val="C00000"/>
                </a:solidFill>
              </a:rPr>
              <a:t>von</a:t>
            </a:r>
            <a:r>
              <a:rPr lang="fr-FR" sz="2000" b="1" dirty="0" smtClean="0">
                <a:solidFill>
                  <a:srgbClr val="C00000"/>
                </a:solidFill>
              </a:rPr>
              <a:t> Linné </a:t>
            </a:r>
            <a:r>
              <a:rPr lang="fr-FR" sz="2000" b="1" dirty="0" smtClean="0"/>
              <a:t>(1707-1778</a:t>
            </a:r>
            <a:r>
              <a:rPr lang="fr-FR" sz="2000" dirty="0" smtClean="0"/>
              <a:t>) propose la définition suivante de l'espèce : une espèce est </a:t>
            </a:r>
            <a:r>
              <a:rPr lang="fr-FR" sz="2000" b="1" dirty="0" smtClean="0"/>
              <a:t>« </a:t>
            </a:r>
            <a:r>
              <a:rPr lang="fr-FR" sz="2000" b="1" dirty="0" smtClean="0">
                <a:solidFill>
                  <a:srgbClr val="C00000"/>
                </a:solidFill>
              </a:rPr>
              <a:t>un ensemble d'individus qui engendrent, par la reproduction, d'autres individus semblables à eux-mêmes »</a:t>
            </a:r>
            <a:r>
              <a:rPr lang="fr-FR" sz="2000" b="1" dirty="0" smtClean="0"/>
              <a:t>. </a:t>
            </a:r>
          </a:p>
          <a:p>
            <a:r>
              <a:rPr lang="fr-FR" sz="2000" dirty="0" smtClean="0"/>
              <a:t/>
            </a:r>
            <a:br>
              <a:rPr lang="fr-FR" sz="2000" dirty="0" smtClean="0"/>
            </a:br>
            <a:r>
              <a:rPr lang="fr-FR" sz="2000" dirty="0" smtClean="0"/>
              <a:t>Cette définition associe étroitement </a:t>
            </a:r>
            <a:r>
              <a:rPr lang="fr-FR" sz="2000" b="1" dirty="0" smtClean="0">
                <a:solidFill>
                  <a:srgbClr val="C00000"/>
                </a:solidFill>
              </a:rPr>
              <a:t>deux critères </a:t>
            </a:r>
            <a:r>
              <a:rPr lang="fr-FR" sz="2000" dirty="0" smtClean="0"/>
              <a:t>: </a:t>
            </a:r>
          </a:p>
          <a:p>
            <a:r>
              <a:rPr lang="fr-FR" sz="2000" dirty="0" smtClean="0"/>
              <a:t>celui de </a:t>
            </a:r>
            <a:r>
              <a:rPr lang="fr-FR" sz="2000" b="1" dirty="0" smtClean="0">
                <a:solidFill>
                  <a:srgbClr val="C00000"/>
                </a:solidFill>
              </a:rPr>
              <a:t>ressemblance</a:t>
            </a:r>
            <a:r>
              <a:rPr lang="fr-FR" sz="2000" dirty="0" smtClean="0"/>
              <a:t> et celui de </a:t>
            </a:r>
            <a:r>
              <a:rPr lang="fr-FR" sz="2000" b="1" dirty="0" smtClean="0">
                <a:solidFill>
                  <a:srgbClr val="C00000"/>
                </a:solidFill>
              </a:rPr>
              <a:t>descendance</a:t>
            </a:r>
            <a:r>
              <a:rPr lang="fr-FR" sz="2000" dirty="0" smtClean="0"/>
              <a:t>. Par ailleurs, Linné adopte une vision </a:t>
            </a:r>
            <a:r>
              <a:rPr lang="fr-FR" sz="2000" dirty="0" smtClean="0">
                <a:solidFill>
                  <a:srgbClr val="C00000"/>
                </a:solidFill>
              </a:rPr>
              <a:t>fixiste</a:t>
            </a:r>
            <a:r>
              <a:rPr lang="fr-FR" sz="2000" dirty="0" smtClean="0"/>
              <a:t> des espèces. Les espèces, qui ont été créées par Dieu, sont immuables. La question de l'origine des espèces est donc placée dans un cadre théologique, en-dehors du champ d'investigation scientifique.</a:t>
            </a:r>
            <a:r>
              <a:rPr lang="fr-FR" sz="2000" b="1" dirty="0" smtClean="0"/>
              <a:t/>
            </a:r>
            <a:br>
              <a:rPr lang="fr-FR" sz="2000" b="1" dirty="0" smtClean="0"/>
            </a:br>
            <a:r>
              <a:rPr lang="fr-FR" sz="2000" b="1" dirty="0" smtClean="0"/>
              <a:t/>
            </a:r>
            <a:br>
              <a:rPr lang="fr-FR" sz="2000" b="1" dirty="0" smtClean="0"/>
            </a:br>
            <a:endParaRPr lang="fr-FR" sz="2000" dirty="0" smtClean="0"/>
          </a:p>
          <a:p>
            <a:r>
              <a:rPr lang="fr-FR" sz="2000" b="1" dirty="0" smtClean="0"/>
              <a:t/>
            </a:r>
            <a:br>
              <a:rPr lang="fr-FR" sz="2000" b="1" dirty="0" smtClean="0"/>
            </a:br>
            <a:endParaRPr lang="fr-FR" sz="2000" dirty="0" smtClean="0"/>
          </a:p>
          <a:p>
            <a:r>
              <a:rPr lang="fr-FR" sz="2000" b="1" dirty="0" smtClean="0"/>
              <a:t/>
            </a:r>
            <a:br>
              <a:rPr lang="fr-FR" sz="2000" b="1" dirty="0" smtClean="0"/>
            </a:br>
            <a:endParaRPr lang="fr-FR"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checkerboard(across)">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checkerboard(across)">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checkerboard(across)">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85728"/>
            <a:ext cx="8929718" cy="5840435"/>
          </a:xfrm>
        </p:spPr>
        <p:txBody>
          <a:bodyPr>
            <a:normAutofit fontScale="92500" lnSpcReduction="10000"/>
          </a:bodyPr>
          <a:lstStyle/>
          <a:p>
            <a:r>
              <a:rPr lang="fr-FR" dirty="0" smtClean="0"/>
              <a:t>Avant l'élaboration de théories fondées sur </a:t>
            </a:r>
            <a:r>
              <a:rPr lang="fr-FR" dirty="0" smtClean="0">
                <a:solidFill>
                  <a:schemeClr val="tx2"/>
                </a:solidFill>
              </a:rPr>
              <a:t>une transformation </a:t>
            </a:r>
            <a:r>
              <a:rPr lang="fr-FR" dirty="0" smtClean="0"/>
              <a:t>des êtres vivants, </a:t>
            </a:r>
            <a:r>
              <a:rPr lang="fr-FR" dirty="0" smtClean="0">
                <a:solidFill>
                  <a:srgbClr val="C00000"/>
                </a:solidFill>
              </a:rPr>
              <a:t>les naturalistes </a:t>
            </a:r>
            <a:r>
              <a:rPr lang="fr-FR" dirty="0" smtClean="0"/>
              <a:t>adoptent généralement la même conception de l'espèce que celle de Linné : les espèces, fixes, sont définies par des critères de ressemblance et de relations généalogiques, et le problème de l'origine des espèces relève de la théologie. </a:t>
            </a:r>
          </a:p>
          <a:p>
            <a:r>
              <a:rPr lang="fr-FR" dirty="0" smtClean="0"/>
              <a:t>Citons par exemple le botaniste suisse </a:t>
            </a:r>
            <a:r>
              <a:rPr lang="fr-FR" b="1" dirty="0" smtClean="0">
                <a:solidFill>
                  <a:srgbClr val="C00000"/>
                </a:solidFill>
              </a:rPr>
              <a:t>Augustin Pyrame de Candolle (1778-1841</a:t>
            </a:r>
            <a:r>
              <a:rPr lang="fr-FR" b="1" dirty="0" smtClean="0"/>
              <a:t>) </a:t>
            </a:r>
            <a:r>
              <a:rPr lang="fr-FR" dirty="0" smtClean="0"/>
              <a:t>et le naturaliste français </a:t>
            </a:r>
            <a:r>
              <a:rPr lang="fr-FR" b="1" dirty="0" smtClean="0">
                <a:solidFill>
                  <a:srgbClr val="C00000"/>
                </a:solidFill>
              </a:rPr>
              <a:t>Georges Cuvier (1769-1832)</a:t>
            </a:r>
            <a:r>
              <a:rPr lang="fr-FR" dirty="0" smtClean="0">
                <a:solidFill>
                  <a:srgbClr val="C00000"/>
                </a:solidFill>
              </a:rPr>
              <a:t> </a:t>
            </a:r>
            <a:r>
              <a:rPr lang="fr-FR" dirty="0" smtClean="0"/>
              <a:t>. L'espèce ainsi définie comme une </a:t>
            </a:r>
            <a:r>
              <a:rPr lang="fr-FR" dirty="0" smtClean="0">
                <a:solidFill>
                  <a:srgbClr val="C00000"/>
                </a:solidFill>
              </a:rPr>
              <a:t>catégorie naturelle fixe fondée sur un type </a:t>
            </a:r>
            <a:r>
              <a:rPr lang="fr-FR" dirty="0" smtClean="0"/>
              <a:t>(une essence) </a:t>
            </a:r>
            <a:r>
              <a:rPr lang="fr-FR" dirty="0" smtClean="0">
                <a:solidFill>
                  <a:srgbClr val="C00000"/>
                </a:solidFill>
              </a:rPr>
              <a:t>invariable </a:t>
            </a:r>
            <a:r>
              <a:rPr lang="fr-FR" dirty="0" smtClean="0"/>
              <a:t>correspond à une conception dite typologique de l'espèce. Cette conception de l'espèce culmine avec la constitution de collections d'individus « type » des diverses espèces. Il est important de noter que dans ce cadre, les différences entre individus d'une même espèce sont négligées.</a:t>
            </a:r>
            <a:r>
              <a:rPr lang="fr-FR" b="1" dirty="0" smtClean="0"/>
              <a:t/>
            </a:r>
            <a:br>
              <a:rPr lang="fr-FR" b="1" dirty="0" smtClean="0"/>
            </a:br>
            <a:r>
              <a:rPr lang="fr-FR" b="1" dirty="0" smtClean="0"/>
              <a:t/>
            </a:r>
            <a:br>
              <a:rPr lang="fr-FR" b="1" dirty="0" smtClean="0"/>
            </a:b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Autofit/>
          </a:bodyPr>
          <a:lstStyle/>
          <a:p>
            <a:endParaRPr lang="fr-FR" sz="1800" b="1" dirty="0" smtClean="0">
              <a:latin typeface="Times New Roman" pitchFamily="18" charset="0"/>
              <a:cs typeface="Times New Roman" pitchFamily="18" charset="0"/>
            </a:endParaRPr>
          </a:p>
          <a:p>
            <a:r>
              <a:rPr lang="fr-FR" sz="1800" b="1" dirty="0" smtClean="0">
                <a:latin typeface="Times New Roman" pitchFamily="18" charset="0"/>
                <a:cs typeface="Times New Roman" pitchFamily="18" charset="0"/>
              </a:rPr>
              <a:t>Espèce et évolution</a:t>
            </a:r>
            <a:endParaRPr lang="fr-FR" sz="1800" b="1" dirty="0">
              <a:latin typeface="Times New Roman" pitchFamily="18" charset="0"/>
              <a:cs typeface="Times New Roman" pitchFamily="18" charset="0"/>
            </a:endParaRPr>
          </a:p>
          <a:p>
            <a:pPr>
              <a:buNone/>
            </a:pPr>
            <a:r>
              <a:rPr lang="fr-FR" sz="1800" b="1" dirty="0" smtClean="0">
                <a:latin typeface="Times New Roman" pitchFamily="18" charset="0"/>
                <a:cs typeface="Times New Roman" pitchFamily="18" charset="0"/>
              </a:rPr>
              <a:t/>
            </a:r>
            <a:br>
              <a:rPr lang="fr-FR" sz="1800" b="1" dirty="0" smtClean="0">
                <a:latin typeface="Times New Roman" pitchFamily="18" charset="0"/>
                <a:cs typeface="Times New Roman" pitchFamily="18" charset="0"/>
              </a:rPr>
            </a:br>
            <a:r>
              <a:rPr lang="fr-FR" sz="1800" dirty="0" smtClean="0">
                <a:latin typeface="Times New Roman" pitchFamily="18" charset="0"/>
                <a:cs typeface="Times New Roman" pitchFamily="18" charset="0"/>
              </a:rPr>
              <a:t>Au 19</a:t>
            </a:r>
            <a:r>
              <a:rPr lang="fr-FR" sz="1800" baseline="30000" dirty="0" smtClean="0">
                <a:latin typeface="Times New Roman" pitchFamily="18" charset="0"/>
                <a:cs typeface="Times New Roman" pitchFamily="18" charset="0"/>
              </a:rPr>
              <a:t>ème</a:t>
            </a:r>
            <a:r>
              <a:rPr lang="fr-FR" sz="1800" dirty="0" smtClean="0">
                <a:latin typeface="Times New Roman" pitchFamily="18" charset="0"/>
                <a:cs typeface="Times New Roman" pitchFamily="18" charset="0"/>
              </a:rPr>
              <a:t> siècle, deux naturalistes proposent des théories fondées sur une transformation des êtres vivants au cours du temps. Il s'agit de la théorie du </a:t>
            </a:r>
            <a:r>
              <a:rPr lang="fr-FR" sz="1800" b="1" dirty="0" smtClean="0">
                <a:latin typeface="Times New Roman" pitchFamily="18" charset="0"/>
                <a:cs typeface="Times New Roman" pitchFamily="18" charset="0"/>
              </a:rPr>
              <a:t>transformisme</a:t>
            </a:r>
            <a:r>
              <a:rPr lang="fr-FR" sz="1800" dirty="0" smtClean="0">
                <a:latin typeface="Times New Roman" pitchFamily="18" charset="0"/>
                <a:cs typeface="Times New Roman" pitchFamily="18" charset="0"/>
              </a:rPr>
              <a:t> </a:t>
            </a:r>
            <a:r>
              <a:rPr lang="fr-FR" sz="1800" b="1" dirty="0" smtClean="0">
                <a:latin typeface="Times New Roman" pitchFamily="18" charset="0"/>
                <a:cs typeface="Times New Roman" pitchFamily="18" charset="0"/>
              </a:rPr>
              <a:t>de Jean-Baptiste Lamarck (1744-1829</a:t>
            </a:r>
            <a:r>
              <a:rPr lang="fr-FR" sz="1800" dirty="0" smtClean="0">
                <a:latin typeface="Times New Roman" pitchFamily="18" charset="0"/>
                <a:cs typeface="Times New Roman" pitchFamily="18" charset="0"/>
              </a:rPr>
              <a:t>), et de celle de </a:t>
            </a:r>
            <a:r>
              <a:rPr lang="fr-FR" sz="1800" b="1" dirty="0" smtClean="0">
                <a:latin typeface="Times New Roman" pitchFamily="18" charset="0"/>
                <a:cs typeface="Times New Roman" pitchFamily="18" charset="0"/>
              </a:rPr>
              <a:t>transmutation</a:t>
            </a:r>
            <a:r>
              <a:rPr lang="fr-FR" sz="1800" dirty="0" smtClean="0">
                <a:latin typeface="Times New Roman" pitchFamily="18" charset="0"/>
                <a:cs typeface="Times New Roman" pitchFamily="18" charset="0"/>
              </a:rPr>
              <a:t> des espèces par le mécanisme de sélection naturelle développée par </a:t>
            </a:r>
            <a:r>
              <a:rPr lang="fr-FR" sz="1800" b="1" dirty="0" smtClean="0">
                <a:latin typeface="Times New Roman" pitchFamily="18" charset="0"/>
                <a:cs typeface="Times New Roman" pitchFamily="18" charset="0"/>
              </a:rPr>
              <a:t>Charles Darwin (1809-1882)</a:t>
            </a:r>
            <a:r>
              <a:rPr lang="fr-FR" sz="1800" dirty="0" smtClean="0">
                <a:latin typeface="Times New Roman" pitchFamily="18" charset="0"/>
                <a:cs typeface="Times New Roman" pitchFamily="18" charset="0"/>
              </a:rPr>
              <a:t>. </a:t>
            </a:r>
          </a:p>
          <a:p>
            <a:r>
              <a:rPr lang="fr-FR" sz="1800" dirty="0" smtClean="0">
                <a:solidFill>
                  <a:srgbClr val="C00000"/>
                </a:solidFill>
                <a:latin typeface="Times New Roman" pitchFamily="18" charset="0"/>
                <a:cs typeface="Times New Roman" pitchFamily="18" charset="0"/>
              </a:rPr>
              <a:t>Les espèces naissent, se transforment, puis meurent ou donnent naissance à de nouvelles espèces. Les espèces sont ainsi généalogiquement apparentées entre elles</a:t>
            </a:r>
            <a:r>
              <a:rPr lang="fr-FR" sz="1800" dirty="0" smtClean="0">
                <a:latin typeface="Times New Roman" pitchFamily="18" charset="0"/>
                <a:cs typeface="Times New Roman" pitchFamily="18" charset="0"/>
              </a:rPr>
              <a:t>.</a:t>
            </a:r>
            <a:br>
              <a:rPr lang="fr-FR" sz="1800" dirty="0" smtClean="0">
                <a:latin typeface="Times New Roman" pitchFamily="18" charset="0"/>
                <a:cs typeface="Times New Roman" pitchFamily="18" charset="0"/>
              </a:rPr>
            </a:br>
            <a:r>
              <a:rPr lang="fr-FR" sz="1800" dirty="0" smtClean="0">
                <a:latin typeface="Times New Roman" pitchFamily="18" charset="0"/>
                <a:cs typeface="Times New Roman" pitchFamily="18" charset="0"/>
              </a:rPr>
              <a:t/>
            </a:r>
            <a:br>
              <a:rPr lang="fr-FR" sz="1800" dirty="0" smtClean="0">
                <a:latin typeface="Times New Roman" pitchFamily="18" charset="0"/>
                <a:cs typeface="Times New Roman" pitchFamily="18" charset="0"/>
              </a:rPr>
            </a:br>
            <a:r>
              <a:rPr lang="fr-FR" sz="1800" dirty="0" smtClean="0">
                <a:latin typeface="Times New Roman" pitchFamily="18" charset="0"/>
                <a:cs typeface="Times New Roman" pitchFamily="18" charset="0"/>
              </a:rPr>
              <a:t>Cette nouvelle conception du monde vivant bouleverse profondément la notion d'espèce pour 3 raisons :</a:t>
            </a:r>
          </a:p>
          <a:p>
            <a:pPr>
              <a:buNone/>
            </a:pPr>
            <a:r>
              <a:rPr lang="fr-FR" sz="1800" dirty="0" smtClean="0">
                <a:latin typeface="Times New Roman" pitchFamily="18" charset="0"/>
                <a:cs typeface="Times New Roman" pitchFamily="18" charset="0"/>
              </a:rPr>
              <a:t>1- Les espèces sont appréhendées dans leur dimension spatio-temporelle</a:t>
            </a:r>
          </a:p>
          <a:p>
            <a:pPr>
              <a:buNone/>
            </a:pPr>
            <a:endParaRPr lang="fr-FR" sz="1800" dirty="0" smtClean="0">
              <a:latin typeface="Times New Roman" pitchFamily="18" charset="0"/>
              <a:cs typeface="Times New Roman" pitchFamily="18" charset="0"/>
            </a:endParaRPr>
          </a:p>
          <a:p>
            <a:pPr>
              <a:buNone/>
            </a:pPr>
            <a:r>
              <a:rPr lang="fr-FR" sz="1800" dirty="0" smtClean="0">
                <a:latin typeface="Times New Roman" pitchFamily="18" charset="0"/>
                <a:cs typeface="Times New Roman" pitchFamily="18" charset="0"/>
              </a:rPr>
              <a:t>2- Il semble exister une incompatibilité entre l'existence de l'espèce et celle de l'évolution. Soit l'espèce possède une réalité objective, et est alors stable, auquel cas l'évolution est impossible, soit l'évolution est un processus réel, rendant l'espèce illusoire car instable. Lamarck et Darwin optent tous deux pour cette seconde option, correspondant à une conception nominaliste de l'espèce. Pour Darwin, la frontière entre espèce et variété s'estompe, les variétés pouvant être définies comme des espèces naissantes.</a:t>
            </a:r>
          </a:p>
          <a:p>
            <a:pPr>
              <a:buNone/>
            </a:pPr>
            <a:r>
              <a:rPr lang="fr-FR" sz="1800" dirty="0" smtClean="0">
                <a:latin typeface="Times New Roman" pitchFamily="18" charset="0"/>
                <a:cs typeface="Times New Roman" pitchFamily="18" charset="0"/>
              </a:rPr>
              <a:t/>
            </a:r>
            <a:br>
              <a:rPr lang="fr-FR" sz="1800" dirty="0" smtClean="0">
                <a:latin typeface="Times New Roman" pitchFamily="18" charset="0"/>
                <a:cs typeface="Times New Roman" pitchFamily="18" charset="0"/>
              </a:rPr>
            </a:br>
            <a:r>
              <a:rPr lang="fr-FR" sz="1800" dirty="0" smtClean="0">
                <a:latin typeface="Times New Roman" pitchFamily="18" charset="0"/>
                <a:cs typeface="Times New Roman" pitchFamily="18" charset="0"/>
              </a:rPr>
              <a:t>3- La question de l'origine des espèces entre dans le champ d'investigation scientifique, et des modèles de spéciation peuvent être proposés.</a:t>
            </a:r>
            <a:br>
              <a:rPr lang="fr-FR" sz="1800" dirty="0" smtClean="0">
                <a:latin typeface="Times New Roman" pitchFamily="18" charset="0"/>
                <a:cs typeface="Times New Roman" pitchFamily="18" charset="0"/>
              </a:rPr>
            </a:br>
            <a:r>
              <a:rPr lang="fr-FR" sz="1800" dirty="0" smtClean="0">
                <a:latin typeface="Times New Roman" pitchFamily="18" charset="0"/>
                <a:cs typeface="Times New Roman" pitchFamily="18" charset="0"/>
              </a:rPr>
              <a:t/>
            </a:r>
            <a:br>
              <a:rPr lang="fr-FR" sz="1800" dirty="0" smtClean="0">
                <a:latin typeface="Times New Roman" pitchFamily="18" charset="0"/>
                <a:cs typeface="Times New Roman" pitchFamily="18" charset="0"/>
              </a:rPr>
            </a:br>
            <a:endParaRPr lang="fr-FR" sz="1800" dirty="0" smtClean="0">
              <a:latin typeface="Times New Roman" pitchFamily="18" charset="0"/>
              <a:cs typeface="Times New Roman" pitchFamily="18" charset="0"/>
            </a:endParaRPr>
          </a:p>
          <a:p>
            <a:pPr>
              <a:buNone/>
            </a:pPr>
            <a:r>
              <a:rPr lang="fr-FR" sz="1800" b="1" dirty="0" smtClean="0">
                <a:latin typeface="Times New Roman" pitchFamily="18" charset="0"/>
                <a:cs typeface="Times New Roman" pitchFamily="18" charset="0"/>
              </a:rPr>
              <a:t/>
            </a:r>
            <a:br>
              <a:rPr lang="fr-FR" sz="1800" b="1" dirty="0" smtClean="0">
                <a:latin typeface="Times New Roman" pitchFamily="18" charset="0"/>
                <a:cs typeface="Times New Roman" pitchFamily="18" charset="0"/>
              </a:rPr>
            </a:br>
            <a:endParaRPr lang="fr-FR" sz="18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14290"/>
            <a:ext cx="8472518" cy="6643710"/>
          </a:xfrm>
        </p:spPr>
        <p:txBody>
          <a:bodyPr>
            <a:normAutofit fontScale="62500" lnSpcReduction="20000"/>
          </a:bodyPr>
          <a:lstStyle/>
          <a:p>
            <a:r>
              <a:rPr lang="fr-FR" b="1" dirty="0" smtClean="0"/>
              <a:t>L'espèce après Darwin : 20</a:t>
            </a:r>
            <a:r>
              <a:rPr lang="fr-FR" b="1" baseline="30000" dirty="0" smtClean="0"/>
              <a:t>ème</a:t>
            </a:r>
            <a:r>
              <a:rPr lang="fr-FR" b="1" dirty="0" smtClean="0"/>
              <a:t> siècle</a:t>
            </a:r>
            <a:br>
              <a:rPr lang="fr-FR" b="1" dirty="0" smtClean="0"/>
            </a:br>
            <a:r>
              <a:rPr lang="fr-FR" b="1" dirty="0" smtClean="0"/>
              <a:t/>
            </a:r>
            <a:br>
              <a:rPr lang="fr-FR" b="1" dirty="0" smtClean="0"/>
            </a:br>
            <a:r>
              <a:rPr lang="fr-FR" dirty="0" smtClean="0"/>
              <a:t>La génétique naît dans la première décennie du 20</a:t>
            </a:r>
            <a:r>
              <a:rPr lang="fr-FR" baseline="30000" dirty="0" smtClean="0"/>
              <a:t>ème</a:t>
            </a:r>
            <a:r>
              <a:rPr lang="fr-FR" dirty="0" smtClean="0"/>
              <a:t> siècle. Les travaux qui en sont issus conduisent à une conception très simplifiée (pour ne pas dire simpliste) de l'espèce : </a:t>
            </a:r>
            <a:r>
              <a:rPr lang="fr-FR" b="1" dirty="0" smtClean="0">
                <a:solidFill>
                  <a:srgbClr val="FF0000"/>
                </a:solidFill>
              </a:rPr>
              <a:t>l'espèce correspond à une mutation</a:t>
            </a:r>
            <a:r>
              <a:rPr lang="fr-FR" dirty="0" smtClean="0"/>
              <a:t>. Cette conception est apparente dans la </a:t>
            </a:r>
            <a:r>
              <a:rPr lang="fr-FR" b="1" dirty="0" smtClean="0"/>
              <a:t>« théorie des monstres prometteurs » </a:t>
            </a:r>
            <a:r>
              <a:rPr lang="fr-FR" dirty="0" smtClean="0"/>
              <a:t>proposée par </a:t>
            </a:r>
            <a:r>
              <a:rPr lang="fr-FR" b="1" dirty="0" smtClean="0">
                <a:solidFill>
                  <a:srgbClr val="FF0000"/>
                </a:solidFill>
              </a:rPr>
              <a:t>Richard Goldschmidt </a:t>
            </a:r>
            <a:r>
              <a:rPr lang="fr-FR" b="1" dirty="0" smtClean="0"/>
              <a:t>en 1940</a:t>
            </a:r>
            <a:r>
              <a:rPr lang="fr-FR" dirty="0" smtClean="0"/>
              <a:t>, </a:t>
            </a:r>
            <a:r>
              <a:rPr lang="fr-FR" b="1" dirty="0" smtClean="0">
                <a:solidFill>
                  <a:srgbClr val="FF0000"/>
                </a:solidFill>
              </a:rPr>
              <a:t>selon laquelle certaines mutations extraordinaires peuvent donner naissance à des individus parfois viables et à l'origine d'une nouvelle espèce.</a:t>
            </a:r>
            <a:r>
              <a:rPr lang="fr-FR" dirty="0" smtClean="0">
                <a:solidFill>
                  <a:srgbClr val="FF0000"/>
                </a:solidFill>
              </a:rPr>
              <a:t/>
            </a:r>
            <a:br>
              <a:rPr lang="fr-FR" dirty="0" smtClean="0">
                <a:solidFill>
                  <a:srgbClr val="FF0000"/>
                </a:solidFill>
              </a:rPr>
            </a:br>
            <a:endParaRPr lang="fr-FR" dirty="0" smtClean="0">
              <a:solidFill>
                <a:srgbClr val="FF0000"/>
              </a:solidFill>
            </a:endParaRPr>
          </a:p>
          <a:p>
            <a:pPr>
              <a:buNone/>
            </a:pPr>
            <a:r>
              <a:rPr lang="fr-FR" b="1" dirty="0" smtClean="0"/>
              <a:t/>
            </a:r>
            <a:br>
              <a:rPr lang="fr-FR" b="1" dirty="0" smtClean="0"/>
            </a:br>
            <a:r>
              <a:rPr lang="fr-FR" b="1" dirty="0" smtClean="0"/>
              <a:t/>
            </a:r>
            <a:br>
              <a:rPr lang="fr-FR" b="1" dirty="0" smtClean="0"/>
            </a:br>
            <a:r>
              <a:rPr lang="fr-FR" b="1" dirty="0" smtClean="0"/>
              <a:t>Dans les années 1940</a:t>
            </a:r>
            <a:r>
              <a:rPr lang="fr-FR" dirty="0" smtClean="0"/>
              <a:t>, la mise en place de la </a:t>
            </a:r>
            <a:r>
              <a:rPr lang="fr-FR" b="1" dirty="0" smtClean="0"/>
              <a:t>théorie synthétique de l'évolution </a:t>
            </a:r>
            <a:r>
              <a:rPr lang="fr-FR" dirty="0" smtClean="0"/>
              <a:t>unifie la génétique, la paléontologie, la systématique, et bien d'autres disciplines, et fournit un cadre conceptuel de référence pour l'étude des </a:t>
            </a:r>
            <a:r>
              <a:rPr lang="fr-FR" b="1" dirty="0" smtClean="0"/>
              <a:t>phénomènes évolutifs</a:t>
            </a:r>
            <a:r>
              <a:rPr lang="fr-FR" dirty="0" smtClean="0"/>
              <a:t>. Ses fondateurs proposent des définitions modernes de l'espèce. </a:t>
            </a:r>
          </a:p>
          <a:p>
            <a:pPr>
              <a:buNone/>
            </a:pPr>
            <a:r>
              <a:rPr lang="fr-FR" dirty="0"/>
              <a:t>	</a:t>
            </a:r>
            <a:r>
              <a:rPr lang="fr-FR" dirty="0" smtClean="0"/>
              <a:t>La nouveauté majeure est l'intégration au sein de ces définitions </a:t>
            </a:r>
            <a:r>
              <a:rPr lang="fr-FR" dirty="0" smtClean="0">
                <a:solidFill>
                  <a:srgbClr val="FF0000"/>
                </a:solidFill>
              </a:rPr>
              <a:t>de la notion de population</a:t>
            </a:r>
            <a:r>
              <a:rPr lang="fr-FR" dirty="0" smtClean="0"/>
              <a:t>. Celle de </a:t>
            </a:r>
            <a:r>
              <a:rPr lang="fr-FR" b="1" dirty="0" smtClean="0"/>
              <a:t>Ernst </a:t>
            </a:r>
            <a:r>
              <a:rPr lang="fr-FR" b="1" dirty="0" err="1" smtClean="0"/>
              <a:t>Mayr</a:t>
            </a:r>
            <a:r>
              <a:rPr lang="fr-FR" b="1" dirty="0" smtClean="0"/>
              <a:t> (1942) est sans aucun doute la plus célèbre : </a:t>
            </a:r>
            <a:r>
              <a:rPr lang="fr-FR" b="1" dirty="0" smtClean="0">
                <a:solidFill>
                  <a:srgbClr val="FF0000"/>
                </a:solidFill>
              </a:rPr>
              <a:t>l'espèce est un « groupe de populations naturelles, effectivement ou potentiellement interfécondes, et </a:t>
            </a:r>
            <a:r>
              <a:rPr lang="fr-FR" b="1" dirty="0" err="1" smtClean="0">
                <a:solidFill>
                  <a:srgbClr val="FF0000"/>
                </a:solidFill>
              </a:rPr>
              <a:t>reproductivement</a:t>
            </a:r>
            <a:r>
              <a:rPr lang="fr-FR" b="1" dirty="0" smtClean="0">
                <a:solidFill>
                  <a:srgbClr val="FF0000"/>
                </a:solidFill>
              </a:rPr>
              <a:t> isolées dans d'autres groupes semblables »</a:t>
            </a:r>
            <a:r>
              <a:rPr lang="fr-FR" dirty="0" smtClean="0"/>
              <a:t>. </a:t>
            </a:r>
          </a:p>
          <a:p>
            <a:pPr>
              <a:buNone/>
            </a:pPr>
            <a:r>
              <a:rPr lang="fr-FR" dirty="0"/>
              <a:t>	</a:t>
            </a:r>
            <a:endParaRPr lang="fr-FR" dirty="0" smtClean="0"/>
          </a:p>
          <a:p>
            <a:pPr>
              <a:buNone/>
            </a:pPr>
            <a:r>
              <a:rPr lang="fr-FR" dirty="0"/>
              <a:t>	</a:t>
            </a:r>
            <a:r>
              <a:rPr lang="fr-FR" dirty="0" smtClean="0"/>
              <a:t>Le paléontologiste </a:t>
            </a:r>
            <a:r>
              <a:rPr lang="fr-FR" b="1" dirty="0" smtClean="0">
                <a:solidFill>
                  <a:srgbClr val="FF0000"/>
                </a:solidFill>
              </a:rPr>
              <a:t>George Simpson propose également sa propre définition, dans laquelle la dimension temporelle de l'espèce transparaît : « l'espèce évolutive est une lignée (une séquence ancêtres-descendants) évoluant séparément des autres, et avec ses propres rôles et tendances évolutives unitaires ». </a:t>
            </a:r>
            <a:r>
              <a:rPr lang="fr-FR" b="1" dirty="0" smtClean="0"/>
              <a:t/>
            </a:r>
            <a:br>
              <a:rPr lang="fr-FR" b="1" dirty="0" smtClean="0"/>
            </a:br>
            <a:endParaRPr lang="fr-FR" dirty="0" smtClean="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14356"/>
            <a:ext cx="8229600" cy="5610244"/>
          </a:xfrm>
        </p:spPr>
        <p:txBody>
          <a:bodyPr/>
          <a:lstStyle/>
          <a:p>
            <a:pPr>
              <a:buNone/>
            </a:pPr>
            <a:r>
              <a:rPr lang="fr-FR" dirty="0" smtClean="0"/>
              <a:t>Dans la </a:t>
            </a:r>
            <a:r>
              <a:rPr lang="fr-FR" smtClean="0"/>
              <a:t>littérature scientifique </a:t>
            </a:r>
            <a:r>
              <a:rPr lang="fr-FR" dirty="0" smtClean="0"/>
              <a:t>on trouve, à côté de l'espèce, des notions d'espèce élémentaire, d'espèce </a:t>
            </a:r>
          </a:p>
          <a:p>
            <a:pPr>
              <a:buNone/>
            </a:pPr>
            <a:r>
              <a:rPr lang="fr-FR" dirty="0" smtClean="0"/>
              <a:t>collective, la série des espèces, le groupe et le complexe des espèces, l'espèce sensu lato et l'espèce sensu stricto, l'espèce de deuxième ordre, l'espèce linnéenne, l'espèce sans valeur  taxinomique, l'espèce obscure, l'espèce géographique, l'espèce écologique, l'espèce </a:t>
            </a:r>
          </a:p>
          <a:p>
            <a:pPr>
              <a:buNone/>
            </a:pPr>
            <a:r>
              <a:rPr lang="fr-FR" dirty="0" smtClean="0"/>
              <a:t>géologique, la super-espèce et beaucoup d'autres</a:t>
            </a:r>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4"/>
            <a:ext cx="9144000" cy="6858000"/>
          </a:xfrm>
        </p:spPr>
        <p:txBody>
          <a:bodyPr>
            <a:noAutofit/>
          </a:bodyPr>
          <a:lstStyle/>
          <a:p>
            <a:pPr>
              <a:buNone/>
            </a:pPr>
            <a:r>
              <a:rPr lang="fr-FR" sz="1500" b="1" dirty="0" smtClean="0">
                <a:solidFill>
                  <a:srgbClr val="C00000"/>
                </a:solidFill>
              </a:rPr>
              <a:t>Quels sont les critères permettant dans la pratique de reconnaître une espèce ?</a:t>
            </a:r>
          </a:p>
          <a:p>
            <a:pPr>
              <a:buNone/>
            </a:pPr>
            <a:r>
              <a:rPr lang="fr-FR" sz="1500" b="1" dirty="0" smtClean="0"/>
              <a:t>Cette question aboutit à la mise en place de définitions que l'on peut qualifier d'opérationnelles, et qui correspondent aux différents 'concepts d'espèce' suggérés au cours des dernières décennies. Les critères de reconnaissance proposés dans ces définitions doivent être en accord avec la définition théorique de l'espèce. </a:t>
            </a:r>
          </a:p>
          <a:p>
            <a:pPr>
              <a:buNone/>
            </a:pPr>
            <a:r>
              <a:rPr lang="fr-FR" sz="1500" b="1" dirty="0" smtClean="0"/>
              <a:t>     Trois définitions opérationnelles de l'espèce sont majoritairement utilisées par les biologistes : </a:t>
            </a:r>
            <a:br>
              <a:rPr lang="fr-FR" sz="1500" b="1" dirty="0" smtClean="0"/>
            </a:br>
            <a:endParaRPr lang="fr-FR" sz="1500" b="1" dirty="0" smtClean="0"/>
          </a:p>
          <a:p>
            <a:pPr>
              <a:buNone/>
            </a:pPr>
            <a:r>
              <a:rPr lang="fr-FR" sz="1500" b="1" dirty="0" smtClean="0">
                <a:solidFill>
                  <a:srgbClr val="FF0000"/>
                </a:solidFill>
              </a:rPr>
              <a:t>- La définition morphologique de l'espèce </a:t>
            </a:r>
            <a:r>
              <a:rPr lang="fr-FR" sz="1500" b="1" dirty="0" smtClean="0"/>
              <a:t>:</a:t>
            </a:r>
          </a:p>
          <a:p>
            <a:pPr>
              <a:buNone/>
            </a:pPr>
            <a:r>
              <a:rPr lang="fr-FR" sz="1500" b="1" dirty="0" smtClean="0"/>
              <a:t>     définition fait appel au critère de ressemblance, qui est appliqué à des caractères morphologiques. Ce critère est celui le plus souvent utilisé par les taxinomistes, et repose sur le principe suivant : minimiser la variabilité au sein des espèces et la maximiser entre des espèces différentes. Son utilisation est pertinente si la ressemblance entre les organismes est un reflet de l'apparentement des organismes. Pour se placer dans les cas les plus favorables possibles, on préfèrera donc des caractères dont les variations sont transmises à la descendance.</a:t>
            </a:r>
          </a:p>
          <a:p>
            <a:pPr>
              <a:buFontTx/>
              <a:buChar char="-"/>
            </a:pPr>
            <a:endParaRPr lang="fr-FR" sz="1500" b="1" dirty="0" smtClean="0">
              <a:solidFill>
                <a:srgbClr val="FF0000"/>
              </a:solidFill>
            </a:endParaRPr>
          </a:p>
          <a:p>
            <a:pPr>
              <a:buFontTx/>
              <a:buChar char="-"/>
            </a:pPr>
            <a:r>
              <a:rPr lang="fr-FR" sz="1500" b="1" dirty="0" smtClean="0">
                <a:solidFill>
                  <a:srgbClr val="FF0000"/>
                </a:solidFill>
              </a:rPr>
              <a:t>- La définition phylogénétique de l'espèce :</a:t>
            </a:r>
          </a:p>
          <a:p>
            <a:pPr>
              <a:buFontTx/>
              <a:buChar char="-"/>
            </a:pPr>
            <a:r>
              <a:rPr lang="fr-FR" sz="1500" b="1" dirty="0" smtClean="0"/>
              <a:t>L'espèce phylogénétique correspond au plus petit regroupement d’individus présentant une combinaison unique d'états de caractère.</a:t>
            </a:r>
          </a:p>
          <a:p>
            <a:pPr>
              <a:buNone/>
            </a:pPr>
            <a:r>
              <a:rPr lang="fr-FR" sz="1500" b="1" dirty="0" smtClean="0"/>
              <a:t>      La systématique phylogénétique, dont les fondements ont été posés par </a:t>
            </a:r>
            <a:r>
              <a:rPr lang="fr-FR" sz="1500" b="1" dirty="0" err="1" smtClean="0"/>
              <a:t>Willi</a:t>
            </a:r>
            <a:r>
              <a:rPr lang="fr-FR" sz="1500" b="1" dirty="0" smtClean="0"/>
              <a:t> </a:t>
            </a:r>
            <a:r>
              <a:rPr lang="fr-FR" sz="1500" b="1" dirty="0" err="1" smtClean="0"/>
              <a:t>Hennig</a:t>
            </a:r>
            <a:r>
              <a:rPr lang="fr-FR" sz="1500" b="1" dirty="0" smtClean="0"/>
              <a:t>, repose sur l'analyse des états dérivés de caractère, qui seuls permettent de reconstruire l'histoire évolutive du vivant. Le critère phylogénétique fait appel à la fixation, au cours de l'évolution, des états dérivés de caractère dans des groupes évolutifs indépendantes</a:t>
            </a:r>
            <a:br>
              <a:rPr lang="fr-FR" sz="1500" b="1" dirty="0" smtClean="0"/>
            </a:br>
            <a:endParaRPr lang="fr-FR" sz="1500" b="1" dirty="0" smtClean="0"/>
          </a:p>
          <a:p>
            <a:pPr>
              <a:buNone/>
            </a:pPr>
            <a:r>
              <a:rPr lang="fr-FR" sz="1500" b="1" dirty="0" smtClean="0">
                <a:solidFill>
                  <a:srgbClr val="FF0000"/>
                </a:solidFill>
              </a:rPr>
              <a:t>- La définition biologique de l'espèce :</a:t>
            </a:r>
          </a:p>
          <a:p>
            <a:pPr>
              <a:buNone/>
            </a:pPr>
            <a:r>
              <a:rPr lang="fr-FR" sz="1500" b="1" dirty="0" smtClean="0"/>
              <a:t>       Elle correspond au critère d'interfécondité, et renvoie à la définition de </a:t>
            </a:r>
            <a:r>
              <a:rPr lang="fr-FR" sz="1500" b="1" dirty="0" err="1" smtClean="0"/>
              <a:t>Mayr</a:t>
            </a:r>
            <a:r>
              <a:rPr lang="fr-FR" sz="1500" b="1" dirty="0" smtClean="0"/>
              <a:t> présentée ci-dessus. Ce critère n'est pas toujours facile à mettre en œuvre (dans le cas par exemple des espèces fossiles), voire impossible (dans le cas des organismes à reproduction asexuée).</a:t>
            </a:r>
          </a:p>
          <a:p>
            <a:pPr>
              <a:buNone/>
            </a:pPr>
            <a:r>
              <a:rPr lang="fr-FR" sz="1500" dirty="0" smtClean="0"/>
              <a:t>      </a:t>
            </a:r>
          </a:p>
          <a:p>
            <a:pPr>
              <a:buNone/>
            </a:pPr>
            <a:r>
              <a:rPr lang="fr-FR" sz="1500" b="1" dirty="0" smtClean="0"/>
              <a:t/>
            </a:r>
            <a:br>
              <a:rPr lang="fr-FR" sz="1500" b="1" dirty="0" smtClean="0"/>
            </a:br>
            <a:r>
              <a:rPr lang="fr-FR" sz="1500" b="1" dirty="0" smtClean="0"/>
              <a:t/>
            </a:r>
            <a:br>
              <a:rPr lang="fr-FR" sz="1500" b="1" dirty="0" smtClean="0"/>
            </a:br>
            <a:endParaRPr lang="fr-FR" sz="1500" dirty="0" smtClean="0"/>
          </a:p>
          <a:p>
            <a:pPr>
              <a:buNone/>
            </a:pPr>
            <a:endParaRPr lang="fr-FR" sz="15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heckerboard(across)">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checkerboard(across)">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 presetClass="entr" presetSubtype="1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checkerboard(across)">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 presetClass="entr" presetSubtype="1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checkerboard(across)">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5" presetClass="entr" presetSubtype="10" fill="hold" nodeType="click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Effect transition="in" filter="checkerboard(across)">
                                      <p:cBhvr>
                                        <p:cTn id="30" dur="500"/>
                                        <p:tgtEl>
                                          <p:spTgt spid="3">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 presetClass="entr" presetSubtype="1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checkerboard(across)">
                                      <p:cBhvr>
                                        <p:cTn id="35" dur="500"/>
                                        <p:tgtEl>
                                          <p:spTgt spid="3">
                                            <p:txEl>
                                              <p:pRg st="7" end="7"/>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5" presetClass="entr" presetSubtype="10" fill="hold" nodeType="clickEffect">
                                  <p:stCondLst>
                                    <p:cond delay="0"/>
                                  </p:stCondLst>
                                  <p:childTnLst>
                                    <p:set>
                                      <p:cBhvr>
                                        <p:cTn id="39" dur="1" fill="hold">
                                          <p:stCondLst>
                                            <p:cond delay="0"/>
                                          </p:stCondLst>
                                        </p:cTn>
                                        <p:tgtEl>
                                          <p:spTgt spid="3">
                                            <p:txEl>
                                              <p:pRg st="8" end="8"/>
                                            </p:txEl>
                                          </p:spTgt>
                                        </p:tgtEl>
                                        <p:attrNameLst>
                                          <p:attrName>style.visibility</p:attrName>
                                        </p:attrNameLst>
                                      </p:cBhvr>
                                      <p:to>
                                        <p:strVal val="visible"/>
                                      </p:to>
                                    </p:set>
                                    <p:animEffect transition="in" filter="checkerboard(across)">
                                      <p:cBhvr>
                                        <p:cTn id="40" dur="500"/>
                                        <p:tgtEl>
                                          <p:spTgt spid="3">
                                            <p:txEl>
                                              <p:pRg st="8" end="8"/>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5" presetClass="entr" presetSubtype="10" fill="hold" nodeType="clickEffect">
                                  <p:stCondLst>
                                    <p:cond delay="0"/>
                                  </p:stCondLst>
                                  <p:childTnLst>
                                    <p:set>
                                      <p:cBhvr>
                                        <p:cTn id="44" dur="1" fill="hold">
                                          <p:stCondLst>
                                            <p:cond delay="0"/>
                                          </p:stCondLst>
                                        </p:cTn>
                                        <p:tgtEl>
                                          <p:spTgt spid="3">
                                            <p:txEl>
                                              <p:pRg st="9" end="9"/>
                                            </p:txEl>
                                          </p:spTgt>
                                        </p:tgtEl>
                                        <p:attrNameLst>
                                          <p:attrName>style.visibility</p:attrName>
                                        </p:attrNameLst>
                                      </p:cBhvr>
                                      <p:to>
                                        <p:strVal val="visible"/>
                                      </p:to>
                                    </p:set>
                                    <p:animEffect transition="in" filter="checkerboard(across)">
                                      <p:cBhvr>
                                        <p:cTn id="45" dur="500"/>
                                        <p:tgtEl>
                                          <p:spTgt spid="3">
                                            <p:txEl>
                                              <p:pRg st="9" end="9"/>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5" presetClass="entr" presetSubtype="10" fill="hold" nodeType="clickEffect">
                                  <p:stCondLst>
                                    <p:cond delay="0"/>
                                  </p:stCondLst>
                                  <p:childTnLst>
                                    <p:set>
                                      <p:cBhvr>
                                        <p:cTn id="49" dur="1" fill="hold">
                                          <p:stCondLst>
                                            <p:cond delay="0"/>
                                          </p:stCondLst>
                                        </p:cTn>
                                        <p:tgtEl>
                                          <p:spTgt spid="3">
                                            <p:txEl>
                                              <p:pRg st="10" end="10"/>
                                            </p:txEl>
                                          </p:spTgt>
                                        </p:tgtEl>
                                        <p:attrNameLst>
                                          <p:attrName>style.visibility</p:attrName>
                                        </p:attrNameLst>
                                      </p:cBhvr>
                                      <p:to>
                                        <p:strVal val="visible"/>
                                      </p:to>
                                    </p:set>
                                    <p:animEffect transition="in" filter="checkerboard(across)">
                                      <p:cBhvr>
                                        <p:cTn id="50"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4197</TotalTime>
  <Words>472</Words>
  <Application>Microsoft Office PowerPoint</Application>
  <PresentationFormat>Affichage à l'écran (4:3)</PresentationFormat>
  <Paragraphs>66</Paragraphs>
  <Slides>10</Slides>
  <Notes>1</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Débit</vt:lpstr>
      <vt:lpstr>La logique d’espèce (1)</vt:lpstr>
      <vt:lpstr>Diapositive 2</vt:lpstr>
      <vt:lpstr>Diapositive 3</vt:lpstr>
      <vt:lpstr>Diapositive 4</vt:lpstr>
      <vt:lpstr>Diapositive 5</vt:lpstr>
      <vt:lpstr>Diapositive 6</vt:lpstr>
      <vt:lpstr>Diapositive 7</vt:lpstr>
      <vt:lpstr>Diapositive 8</vt:lpstr>
      <vt:lpstr>Diapositive 9</vt:lpstr>
      <vt:lpstr>Diapositive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logique d’espèce</dc:title>
  <dc:creator>TOP</dc:creator>
  <cp:lastModifiedBy>INFOPLUS</cp:lastModifiedBy>
  <cp:revision>122</cp:revision>
  <dcterms:created xsi:type="dcterms:W3CDTF">2017-02-11T15:02:05Z</dcterms:created>
  <dcterms:modified xsi:type="dcterms:W3CDTF">2020-03-26T23:07:28Z</dcterms:modified>
</cp:coreProperties>
</file>