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9.xml" ContentType="application/vnd.openxmlformats-officedocument.presentationml.slide+xml"/>
  <Override PartName="/ppt/slides/slide9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9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9.xml" ContentType="application/vnd.openxmlformats-officedocument.presentationml.slide+xml"/>
  <Override PartName="/ppt/slides/slide9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103"/>
  </p:notesMasterIdLst>
  <p:sldIdLst>
    <p:sldId id="256" r:id="rId2"/>
    <p:sldId id="257" r:id="rId3"/>
    <p:sldId id="258" r:id="rId4"/>
    <p:sldId id="259" r:id="rId5"/>
    <p:sldId id="260" r:id="rId6"/>
    <p:sldId id="261" r:id="rId7"/>
    <p:sldId id="262" r:id="rId8"/>
    <p:sldId id="263" r:id="rId9"/>
    <p:sldId id="264" r:id="rId10"/>
    <p:sldId id="265" r:id="rId11"/>
    <p:sldId id="266" r:id="rId12"/>
    <p:sldId id="324" r:id="rId13"/>
    <p:sldId id="325" r:id="rId14"/>
    <p:sldId id="326" r:id="rId15"/>
    <p:sldId id="327" r:id="rId16"/>
    <p:sldId id="337" r:id="rId17"/>
    <p:sldId id="328" r:id="rId18"/>
    <p:sldId id="329" r:id="rId19"/>
    <p:sldId id="330" r:id="rId20"/>
    <p:sldId id="331" r:id="rId21"/>
    <p:sldId id="332" r:id="rId22"/>
    <p:sldId id="333" r:id="rId23"/>
    <p:sldId id="334" r:id="rId24"/>
    <p:sldId id="335" r:id="rId25"/>
    <p:sldId id="366" r:id="rId26"/>
    <p:sldId id="367" r:id="rId27"/>
    <p:sldId id="368" r:id="rId28"/>
    <p:sldId id="370" r:id="rId29"/>
    <p:sldId id="371" r:id="rId30"/>
    <p:sldId id="372" r:id="rId31"/>
    <p:sldId id="373" r:id="rId32"/>
    <p:sldId id="374" r:id="rId33"/>
    <p:sldId id="338" r:id="rId34"/>
    <p:sldId id="339" r:id="rId35"/>
    <p:sldId id="340" r:id="rId36"/>
    <p:sldId id="341" r:id="rId37"/>
    <p:sldId id="342" r:id="rId38"/>
    <p:sldId id="343" r:id="rId39"/>
    <p:sldId id="344" r:id="rId40"/>
    <p:sldId id="345" r:id="rId41"/>
    <p:sldId id="346" r:id="rId42"/>
    <p:sldId id="347" r:id="rId43"/>
    <p:sldId id="348" r:id="rId44"/>
    <p:sldId id="349" r:id="rId45"/>
    <p:sldId id="350" r:id="rId46"/>
    <p:sldId id="351" r:id="rId47"/>
    <p:sldId id="352" r:id="rId48"/>
    <p:sldId id="353" r:id="rId49"/>
    <p:sldId id="354" r:id="rId50"/>
    <p:sldId id="355" r:id="rId51"/>
    <p:sldId id="356" r:id="rId52"/>
    <p:sldId id="357" r:id="rId53"/>
    <p:sldId id="358" r:id="rId54"/>
    <p:sldId id="359" r:id="rId55"/>
    <p:sldId id="360" r:id="rId56"/>
    <p:sldId id="362" r:id="rId57"/>
    <p:sldId id="363" r:id="rId58"/>
    <p:sldId id="364" r:id="rId59"/>
    <p:sldId id="365" r:id="rId60"/>
    <p:sldId id="336" r:id="rId61"/>
    <p:sldId id="267" r:id="rId62"/>
    <p:sldId id="268" r:id="rId63"/>
    <p:sldId id="269" r:id="rId64"/>
    <p:sldId id="270" r:id="rId65"/>
    <p:sldId id="271" r:id="rId66"/>
    <p:sldId id="272" r:id="rId67"/>
    <p:sldId id="273" r:id="rId68"/>
    <p:sldId id="274" r:id="rId69"/>
    <p:sldId id="276" r:id="rId70"/>
    <p:sldId id="277" r:id="rId71"/>
    <p:sldId id="278" r:id="rId72"/>
    <p:sldId id="279" r:id="rId73"/>
    <p:sldId id="280" r:id="rId74"/>
    <p:sldId id="314" r:id="rId75"/>
    <p:sldId id="313" r:id="rId76"/>
    <p:sldId id="281" r:id="rId77"/>
    <p:sldId id="315" r:id="rId78"/>
    <p:sldId id="316" r:id="rId79"/>
    <p:sldId id="317" r:id="rId80"/>
    <p:sldId id="282" r:id="rId81"/>
    <p:sldId id="318" r:id="rId82"/>
    <p:sldId id="283" r:id="rId83"/>
    <p:sldId id="321" r:id="rId84"/>
    <p:sldId id="322" r:id="rId85"/>
    <p:sldId id="323" r:id="rId86"/>
    <p:sldId id="319" r:id="rId87"/>
    <p:sldId id="320" r:id="rId88"/>
    <p:sldId id="284" r:id="rId89"/>
    <p:sldId id="285" r:id="rId90"/>
    <p:sldId id="286" r:id="rId91"/>
    <p:sldId id="287" r:id="rId92"/>
    <p:sldId id="288" r:id="rId93"/>
    <p:sldId id="289" r:id="rId94"/>
    <p:sldId id="290" r:id="rId95"/>
    <p:sldId id="291" r:id="rId96"/>
    <p:sldId id="292" r:id="rId97"/>
    <p:sldId id="293" r:id="rId98"/>
    <p:sldId id="294" r:id="rId99"/>
    <p:sldId id="295" r:id="rId100"/>
    <p:sldId id="296" r:id="rId101"/>
    <p:sldId id="297" r:id="rId10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782" autoAdjust="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ableStyles" Target="tableStyle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C2D9EA6-421B-4DA3-B433-2D7DE60D3A99}" type="datetimeFigureOut">
              <a:rPr lang="fr-FR" smtClean="0"/>
              <a:pPr/>
              <a:t>20/03/2020</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16FD947-71DC-473B-A3A2-3B6F25C3E17E}"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1">
        <a:schemeClr val="bg1"/>
      </p:bgRef>
    </p:bg>
    <p:spTree>
      <p:nvGrpSpPr>
        <p:cNvPr id="1" name=""/>
        <p:cNvGrpSpPr/>
        <p:nvPr/>
      </p:nvGrpSpPr>
      <p:grpSpPr>
        <a:xfrm>
          <a:off x="0" y="0"/>
          <a:ext cx="0" cy="0"/>
          <a:chOff x="0" y="0"/>
          <a:chExt cx="0" cy="0"/>
        </a:xfrm>
      </p:grpSpPr>
      <p:sp>
        <p:nvSpPr>
          <p:cNvPr id="8" name="Titre 7"/>
          <p:cNvSpPr>
            <a:spLocks noGrp="1"/>
          </p:cNvSpPr>
          <p:nvPr>
            <p:ph type="ctrTitle"/>
          </p:nvPr>
        </p:nvSpPr>
        <p:spPr>
          <a:xfrm>
            <a:off x="2286000" y="3124200"/>
            <a:ext cx="6172200" cy="1894362"/>
          </a:xfrm>
        </p:spPr>
        <p:txBody>
          <a:bodyPr/>
          <a:lstStyle>
            <a:lvl1pPr>
              <a:defRPr b="1"/>
            </a:lvl1pPr>
          </a:lstStyle>
          <a:p>
            <a:r>
              <a:rPr kumimoji="0" lang="fr-FR" smtClean="0"/>
              <a:t>Cliquez pour modifier le style du titre</a:t>
            </a:r>
            <a:endParaRPr kumimoji="0" lang="en-US"/>
          </a:p>
        </p:txBody>
      </p:sp>
      <p:sp>
        <p:nvSpPr>
          <p:cNvPr id="9" name="Sous-titr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28" name="Espace réservé de la date 27"/>
          <p:cNvSpPr>
            <a:spLocks noGrp="1"/>
          </p:cNvSpPr>
          <p:nvPr>
            <p:ph type="dt" sz="half" idx="10"/>
          </p:nvPr>
        </p:nvSpPr>
        <p:spPr bwMode="auto">
          <a:xfrm rot="5400000">
            <a:off x="7764621" y="1174097"/>
            <a:ext cx="2286000" cy="381000"/>
          </a:xfrm>
        </p:spPr>
        <p:txBody>
          <a:bodyPr/>
          <a:lstStyle/>
          <a:p>
            <a:fld id="{DE3233D8-8A78-45F6-9A4A-24346B8E2CC9}" type="datetimeFigureOut">
              <a:rPr lang="fr-FR" smtClean="0"/>
              <a:pPr/>
              <a:t>20/03/2020</a:t>
            </a:fld>
            <a:endParaRPr lang="fr-FR"/>
          </a:p>
        </p:txBody>
      </p:sp>
      <p:sp>
        <p:nvSpPr>
          <p:cNvPr id="17" name="Espace réservé du pied de page 16"/>
          <p:cNvSpPr>
            <a:spLocks noGrp="1"/>
          </p:cNvSpPr>
          <p:nvPr>
            <p:ph type="ftr" sz="quarter" idx="11"/>
          </p:nvPr>
        </p:nvSpPr>
        <p:spPr bwMode="auto">
          <a:xfrm rot="5400000">
            <a:off x="7077269" y="4181669"/>
            <a:ext cx="3657600" cy="384048"/>
          </a:xfrm>
        </p:spPr>
        <p:txBody>
          <a:bodyPr/>
          <a:lstStyle/>
          <a:p>
            <a:endParaRPr lang="fr-FR"/>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Connecteur droit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Connecteur droit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Connecteur droit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Connecteur droit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Connecteur droit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Connecteur droit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Ellipse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llipse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Ellipse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Ellipse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Ellipse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Espace réservé du numéro de diapositive 28"/>
          <p:cNvSpPr>
            <a:spLocks noGrp="1"/>
          </p:cNvSpPr>
          <p:nvPr>
            <p:ph type="sldNum" sz="quarter" idx="12"/>
          </p:nvPr>
        </p:nvSpPr>
        <p:spPr bwMode="auto">
          <a:xfrm>
            <a:off x="1325544" y="4928702"/>
            <a:ext cx="609600" cy="517524"/>
          </a:xfrm>
        </p:spPr>
        <p:txBody>
          <a:bodyPr/>
          <a:lstStyle/>
          <a:p>
            <a:fld id="{F8FD5440-A231-49B8-B129-717B92B6FE30}" type="slidenum">
              <a:rPr lang="fr-FR" smtClean="0"/>
              <a:pPr/>
              <a:t>‹N°›</a:t>
            </a:fld>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DE3233D8-8A78-45F6-9A4A-24346B8E2CC9}" type="datetimeFigureOut">
              <a:rPr lang="fr-FR" smtClean="0"/>
              <a:pPr/>
              <a:t>20/03/2020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8FD5440-A231-49B8-B129-717B92B6FE30}"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9"/>
            <a:ext cx="167640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DE3233D8-8A78-45F6-9A4A-24346B8E2CC9}" type="datetimeFigureOut">
              <a:rPr lang="fr-FR" smtClean="0"/>
              <a:pPr/>
              <a:t>20/03/2020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8FD5440-A231-49B8-B129-717B92B6FE30}"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8" name="Espace réservé du contenu 7"/>
          <p:cNvSpPr>
            <a:spLocks noGrp="1"/>
          </p:cNvSpPr>
          <p:nvPr>
            <p:ph sz="quarter" idx="1"/>
          </p:nvPr>
        </p:nvSpPr>
        <p:spPr>
          <a:xfrm>
            <a:off x="457200" y="1600200"/>
            <a:ext cx="7467600" cy="4873752"/>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4"/>
          </p:nvPr>
        </p:nvSpPr>
        <p:spPr/>
        <p:txBody>
          <a:bodyPr rtlCol="0"/>
          <a:lstStyle/>
          <a:p>
            <a:fld id="{DE3233D8-8A78-45F6-9A4A-24346B8E2CC9}" type="datetimeFigureOut">
              <a:rPr lang="fr-FR" smtClean="0"/>
              <a:pPr/>
              <a:t>20/03/2020</a:t>
            </a:fld>
            <a:endParaRPr lang="fr-FR"/>
          </a:p>
        </p:txBody>
      </p:sp>
      <p:sp>
        <p:nvSpPr>
          <p:cNvPr id="9" name="Espace réservé du numéro de diapositive 8"/>
          <p:cNvSpPr>
            <a:spLocks noGrp="1"/>
          </p:cNvSpPr>
          <p:nvPr>
            <p:ph type="sldNum" sz="quarter" idx="15"/>
          </p:nvPr>
        </p:nvSpPr>
        <p:spPr/>
        <p:txBody>
          <a:bodyPr rtlCol="0"/>
          <a:lstStyle/>
          <a:p>
            <a:fld id="{F8FD5440-A231-49B8-B129-717B92B6FE30}" type="slidenum">
              <a:rPr lang="fr-FR" smtClean="0"/>
              <a:pPr/>
              <a:t>‹N°›</a:t>
            </a:fld>
            <a:endParaRPr lang="fr-FR"/>
          </a:p>
        </p:txBody>
      </p:sp>
      <p:sp>
        <p:nvSpPr>
          <p:cNvPr id="10" name="Espace réservé du pied de page 9"/>
          <p:cNvSpPr>
            <a:spLocks noGrp="1"/>
          </p:cNvSpPr>
          <p:nvPr>
            <p:ph type="ftr" sz="quarter" idx="16"/>
          </p:nvPr>
        </p:nvSpPr>
        <p:spPr/>
        <p:txBody>
          <a:bodyPr rtlCol="0"/>
          <a:lstStyle/>
          <a:p>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2286000" y="2895600"/>
            <a:ext cx="6172200" cy="2053590"/>
          </a:xfrm>
        </p:spPr>
        <p:txBody>
          <a:bodyPr/>
          <a:lstStyle>
            <a:lvl1pPr algn="l">
              <a:buNone/>
              <a:defRPr sz="3000" b="1" cap="small" baseline="0"/>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bwMode="auto">
          <a:xfrm rot="5400000">
            <a:off x="7763256" y="1170432"/>
            <a:ext cx="2286000" cy="381000"/>
          </a:xfrm>
        </p:spPr>
        <p:txBody>
          <a:bodyPr/>
          <a:lstStyle/>
          <a:p>
            <a:fld id="{DE3233D8-8A78-45F6-9A4A-24346B8E2CC9}" type="datetimeFigureOut">
              <a:rPr lang="fr-FR" smtClean="0"/>
              <a:pPr/>
              <a:t>20/03/2020</a:t>
            </a:fld>
            <a:endParaRPr lang="fr-FR"/>
          </a:p>
        </p:txBody>
      </p:sp>
      <p:sp>
        <p:nvSpPr>
          <p:cNvPr id="5" name="Espace réservé du pied de page 4"/>
          <p:cNvSpPr>
            <a:spLocks noGrp="1"/>
          </p:cNvSpPr>
          <p:nvPr>
            <p:ph type="ftr" sz="quarter" idx="11"/>
          </p:nvPr>
        </p:nvSpPr>
        <p:spPr bwMode="auto">
          <a:xfrm rot="5400000">
            <a:off x="7077456" y="4178808"/>
            <a:ext cx="3657600" cy="384048"/>
          </a:xfrm>
        </p:spPr>
        <p:txBody>
          <a:bodyPr/>
          <a:lstStyle/>
          <a:p>
            <a:endParaRPr lang="fr-FR"/>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Connecteur droit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Connecteur droit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Connecteur droit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Connecteur droit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Connecteur droit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Ellipse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Ellipse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Ellipse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Ellipse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llipse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Connecteur droit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Espace réservé du numéro de diapositive 5"/>
          <p:cNvSpPr>
            <a:spLocks noGrp="1"/>
          </p:cNvSpPr>
          <p:nvPr>
            <p:ph type="sldNum" sz="quarter" idx="12"/>
          </p:nvPr>
        </p:nvSpPr>
        <p:spPr bwMode="auto">
          <a:xfrm>
            <a:off x="1340616" y="4928702"/>
            <a:ext cx="609600" cy="517524"/>
          </a:xfrm>
        </p:spPr>
        <p:txBody>
          <a:bodyPr/>
          <a:lstStyle/>
          <a:p>
            <a:fld id="{F8FD5440-A231-49B8-B129-717B92B6FE30}"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5" name="Espace réservé de la date 4"/>
          <p:cNvSpPr>
            <a:spLocks noGrp="1"/>
          </p:cNvSpPr>
          <p:nvPr>
            <p:ph type="dt" sz="half" idx="10"/>
          </p:nvPr>
        </p:nvSpPr>
        <p:spPr/>
        <p:txBody>
          <a:bodyPr/>
          <a:lstStyle/>
          <a:p>
            <a:fld id="{DE3233D8-8A78-45F6-9A4A-24346B8E2CC9}" type="datetimeFigureOut">
              <a:rPr lang="fr-FR" smtClean="0"/>
              <a:pPr/>
              <a:t>20/03/2020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8FD5440-A231-49B8-B129-717B92B6FE30}" type="slidenum">
              <a:rPr lang="fr-FR" smtClean="0"/>
              <a:pPr/>
              <a:t>‹N°›</a:t>
            </a:fld>
            <a:endParaRPr lang="fr-FR"/>
          </a:p>
        </p:txBody>
      </p:sp>
      <p:sp>
        <p:nvSpPr>
          <p:cNvPr id="9" name="Espace réservé du contenu 8"/>
          <p:cNvSpPr>
            <a:spLocks noGrp="1"/>
          </p:cNvSpPr>
          <p:nvPr>
            <p:ph sz="quarter" idx="1"/>
          </p:nvPr>
        </p:nvSpPr>
        <p:spPr>
          <a:xfrm>
            <a:off x="457200" y="1600200"/>
            <a:ext cx="36576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1" name="Espace réservé du contenu 10"/>
          <p:cNvSpPr>
            <a:spLocks noGrp="1"/>
          </p:cNvSpPr>
          <p:nvPr>
            <p:ph sz="quarter" idx="2"/>
          </p:nvPr>
        </p:nvSpPr>
        <p:spPr>
          <a:xfrm>
            <a:off x="4270248" y="1600200"/>
            <a:ext cx="36576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7543800" cy="1143000"/>
          </a:xfrm>
        </p:spPr>
        <p:txBody>
          <a:bodyPr anchor="b"/>
          <a:lstStyle>
            <a:lvl1pPr>
              <a:defRPr/>
            </a:lvl1pPr>
          </a:lstStyle>
          <a:p>
            <a:r>
              <a:rPr kumimoji="0" lang="fr-FR" smtClean="0"/>
              <a:t>Cliquez pour modifier le style du titre</a:t>
            </a:r>
            <a:endParaRPr kumimoji="0" lang="en-US"/>
          </a:p>
        </p:txBody>
      </p:sp>
      <p:sp>
        <p:nvSpPr>
          <p:cNvPr id="7" name="Espace réservé de la date 6"/>
          <p:cNvSpPr>
            <a:spLocks noGrp="1"/>
          </p:cNvSpPr>
          <p:nvPr>
            <p:ph type="dt" sz="half" idx="10"/>
          </p:nvPr>
        </p:nvSpPr>
        <p:spPr/>
        <p:txBody>
          <a:bodyPr/>
          <a:lstStyle/>
          <a:p>
            <a:fld id="{DE3233D8-8A78-45F6-9A4A-24346B8E2CC9}" type="datetimeFigureOut">
              <a:rPr lang="fr-FR" smtClean="0"/>
              <a:pPr/>
              <a:t>20/03/2020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F8FD5440-A231-49B8-B129-717B92B6FE30}" type="slidenum">
              <a:rPr lang="fr-FR" smtClean="0"/>
              <a:pPr/>
              <a:t>‹N°›</a:t>
            </a:fld>
            <a:endParaRPr lang="fr-FR"/>
          </a:p>
        </p:txBody>
      </p:sp>
      <p:sp>
        <p:nvSpPr>
          <p:cNvPr id="11" name="Espace réservé du contenu 10"/>
          <p:cNvSpPr>
            <a:spLocks noGrp="1"/>
          </p:cNvSpPr>
          <p:nvPr>
            <p:ph sz="quarter" idx="2"/>
          </p:nvPr>
        </p:nvSpPr>
        <p:spPr>
          <a:xfrm>
            <a:off x="457200" y="2362200"/>
            <a:ext cx="3657600" cy="38862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Espace réservé du contenu 12"/>
          <p:cNvSpPr>
            <a:spLocks noGrp="1"/>
          </p:cNvSpPr>
          <p:nvPr>
            <p:ph sz="quarter" idx="4"/>
          </p:nvPr>
        </p:nvSpPr>
        <p:spPr>
          <a:xfrm>
            <a:off x="4371975" y="2362200"/>
            <a:ext cx="3657600" cy="38862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2" name="Espace réservé du texte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r-FR" smtClean="0"/>
              <a:t>Cliquez pour modifier les styles du texte du masque</a:t>
            </a:r>
          </a:p>
        </p:txBody>
      </p:sp>
      <p:sp>
        <p:nvSpPr>
          <p:cNvPr id="14" name="Espace réservé du texte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r-FR" smtClean="0"/>
              <a:t>Cliquez pour modifier les styles du texte du masque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6" name="Espace réservé de la date 5"/>
          <p:cNvSpPr>
            <a:spLocks noGrp="1"/>
          </p:cNvSpPr>
          <p:nvPr>
            <p:ph type="dt" sz="half" idx="10"/>
          </p:nvPr>
        </p:nvSpPr>
        <p:spPr/>
        <p:txBody>
          <a:bodyPr rtlCol="0"/>
          <a:lstStyle/>
          <a:p>
            <a:fld id="{DE3233D8-8A78-45F6-9A4A-24346B8E2CC9}" type="datetimeFigureOut">
              <a:rPr lang="fr-FR" smtClean="0"/>
              <a:pPr/>
              <a:t>20/03/2020</a:t>
            </a:fld>
            <a:endParaRPr lang="fr-FR"/>
          </a:p>
        </p:txBody>
      </p:sp>
      <p:sp>
        <p:nvSpPr>
          <p:cNvPr id="7" name="Espace réservé du numéro de diapositive 6"/>
          <p:cNvSpPr>
            <a:spLocks noGrp="1"/>
          </p:cNvSpPr>
          <p:nvPr>
            <p:ph type="sldNum" sz="quarter" idx="11"/>
          </p:nvPr>
        </p:nvSpPr>
        <p:spPr/>
        <p:txBody>
          <a:bodyPr rtlCol="0"/>
          <a:lstStyle/>
          <a:p>
            <a:fld id="{F8FD5440-A231-49B8-B129-717B92B6FE30}" type="slidenum">
              <a:rPr lang="fr-FR" smtClean="0"/>
              <a:pPr/>
              <a:t>‹N°›</a:t>
            </a:fld>
            <a:endParaRPr lang="fr-FR"/>
          </a:p>
        </p:txBody>
      </p:sp>
      <p:sp>
        <p:nvSpPr>
          <p:cNvPr id="8" name="Espace réservé du pied de page 7"/>
          <p:cNvSpPr>
            <a:spLocks noGrp="1"/>
          </p:cNvSpPr>
          <p:nvPr>
            <p:ph type="ftr" sz="quarter" idx="12"/>
          </p:nvPr>
        </p:nvSpPr>
        <p:spPr/>
        <p:txBody>
          <a:bodyPr rtlCol="0"/>
          <a:lstStyle/>
          <a:p>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E3233D8-8A78-45F6-9A4A-24346B8E2CC9}" type="datetimeFigureOut">
              <a:rPr lang="fr-FR" smtClean="0"/>
              <a:pPr/>
              <a:t>20/03/2020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F8FD5440-A231-49B8-B129-717B92B6FE30}"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1">
        <a:schemeClr val="bg1"/>
      </p:bgRef>
    </p:bg>
    <p:spTree>
      <p:nvGrpSpPr>
        <p:cNvPr id="1" name=""/>
        <p:cNvGrpSpPr/>
        <p:nvPr/>
      </p:nvGrpSpPr>
      <p:grpSpPr>
        <a:xfrm>
          <a:off x="0" y="0"/>
          <a:ext cx="0" cy="0"/>
          <a:chOff x="0" y="0"/>
          <a:chExt cx="0" cy="0"/>
        </a:xfrm>
      </p:grpSpPr>
      <p:sp>
        <p:nvSpPr>
          <p:cNvPr id="10" name="Connecteur droit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r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8" name="Connecteur droit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Connecteur droit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Connecteur droit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Connecteur droit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Ellipse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Espace réservé du contenu 17"/>
          <p:cNvSpPr>
            <a:spLocks noGrp="1"/>
          </p:cNvSpPr>
          <p:nvPr>
            <p:ph sz="quarter" idx="1"/>
          </p:nvPr>
        </p:nvSpPr>
        <p:spPr>
          <a:xfrm>
            <a:off x="304800" y="274320"/>
            <a:ext cx="5638800" cy="6327648"/>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1" name="Espace réservé de la date 20"/>
          <p:cNvSpPr>
            <a:spLocks noGrp="1"/>
          </p:cNvSpPr>
          <p:nvPr>
            <p:ph type="dt" sz="half" idx="14"/>
          </p:nvPr>
        </p:nvSpPr>
        <p:spPr/>
        <p:txBody>
          <a:bodyPr rtlCol="0"/>
          <a:lstStyle/>
          <a:p>
            <a:fld id="{DE3233D8-8A78-45F6-9A4A-24346B8E2CC9}" type="datetimeFigureOut">
              <a:rPr lang="fr-FR" smtClean="0"/>
              <a:pPr/>
              <a:t>20/03/2020</a:t>
            </a:fld>
            <a:endParaRPr lang="fr-FR"/>
          </a:p>
        </p:txBody>
      </p:sp>
      <p:sp>
        <p:nvSpPr>
          <p:cNvPr id="22" name="Espace réservé du numéro de diapositive 21"/>
          <p:cNvSpPr>
            <a:spLocks noGrp="1"/>
          </p:cNvSpPr>
          <p:nvPr>
            <p:ph type="sldNum" sz="quarter" idx="15"/>
          </p:nvPr>
        </p:nvSpPr>
        <p:spPr/>
        <p:txBody>
          <a:bodyPr rtlCol="0"/>
          <a:lstStyle/>
          <a:p>
            <a:fld id="{F8FD5440-A231-49B8-B129-717B92B6FE30}" type="slidenum">
              <a:rPr lang="fr-FR" smtClean="0"/>
              <a:pPr/>
              <a:t>‹N°›</a:t>
            </a:fld>
            <a:endParaRPr lang="fr-FR"/>
          </a:p>
        </p:txBody>
      </p:sp>
      <p:sp>
        <p:nvSpPr>
          <p:cNvPr id="23" name="Espace réservé du pied de page 22"/>
          <p:cNvSpPr>
            <a:spLocks noGrp="1"/>
          </p:cNvSpPr>
          <p:nvPr>
            <p:ph type="ftr" sz="quarter" idx="16"/>
          </p:nvPr>
        </p:nvSpPr>
        <p:spPr/>
        <p:txBody>
          <a:bodyPr rtlCol="0"/>
          <a:lstStyle/>
          <a:p>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Connecteur droit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Ellipse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re 1"/>
          <p:cNvSpPr>
            <a:spLocks noGrp="1"/>
          </p:cNvSpPr>
          <p:nvPr>
            <p:ph type="title"/>
          </p:nvPr>
        </p:nvSpPr>
        <p:spPr>
          <a:xfrm rot="5400000">
            <a:off x="3350133" y="3200400"/>
            <a:ext cx="6309360" cy="457200"/>
          </a:xfrm>
        </p:spPr>
        <p:txBody>
          <a:bodyPr anchor="b"/>
          <a:lstStyle>
            <a:lvl1pPr algn="l">
              <a:buNone/>
              <a:defRPr sz="2000" b="1"/>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fr-FR" smtClean="0"/>
              <a:t>Cliquez sur l'icône pour ajouter une image</a:t>
            </a:r>
            <a:endParaRPr kumimoji="0" lang="en-US" dirty="0"/>
          </a:p>
        </p:txBody>
      </p:sp>
      <p:sp>
        <p:nvSpPr>
          <p:cNvPr id="4" name="Espace réservé du texte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10" name="Connecteur droit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necteur droit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Connecteur droit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Connecteur droit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Espace réservé de la date 16"/>
          <p:cNvSpPr>
            <a:spLocks noGrp="1"/>
          </p:cNvSpPr>
          <p:nvPr>
            <p:ph type="dt" sz="half" idx="10"/>
          </p:nvPr>
        </p:nvSpPr>
        <p:spPr/>
        <p:txBody>
          <a:bodyPr rtlCol="0"/>
          <a:lstStyle/>
          <a:p>
            <a:fld id="{DE3233D8-8A78-45F6-9A4A-24346B8E2CC9}" type="datetimeFigureOut">
              <a:rPr lang="fr-FR" smtClean="0"/>
              <a:pPr/>
              <a:t>20/03/2020</a:t>
            </a:fld>
            <a:endParaRPr lang="fr-FR"/>
          </a:p>
        </p:txBody>
      </p:sp>
      <p:sp>
        <p:nvSpPr>
          <p:cNvPr id="18" name="Espace réservé du numéro de diapositive 17"/>
          <p:cNvSpPr>
            <a:spLocks noGrp="1"/>
          </p:cNvSpPr>
          <p:nvPr>
            <p:ph type="sldNum" sz="quarter" idx="11"/>
          </p:nvPr>
        </p:nvSpPr>
        <p:spPr/>
        <p:txBody>
          <a:bodyPr rtlCol="0"/>
          <a:lstStyle/>
          <a:p>
            <a:fld id="{F8FD5440-A231-49B8-B129-717B92B6FE30}" type="slidenum">
              <a:rPr lang="fr-FR" smtClean="0"/>
              <a:pPr/>
              <a:t>‹N°›</a:t>
            </a:fld>
            <a:endParaRPr lang="fr-FR"/>
          </a:p>
        </p:txBody>
      </p:sp>
      <p:sp>
        <p:nvSpPr>
          <p:cNvPr id="21" name="Espace réservé du pied de page 20"/>
          <p:cNvSpPr>
            <a:spLocks noGrp="1"/>
          </p:cNvSpPr>
          <p:nvPr>
            <p:ph type="ftr" sz="quarter" idx="12"/>
          </p:nvPr>
        </p:nvSpPr>
        <p:spPr/>
        <p:txBody>
          <a:bodyPr rtlCol="0"/>
          <a:lstStyle/>
          <a:p>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Connecteur droit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Espace réservé du titre 21"/>
          <p:cNvSpPr>
            <a:spLocks noGrp="1"/>
          </p:cNvSpPr>
          <p:nvPr>
            <p:ph type="title"/>
          </p:nvPr>
        </p:nvSpPr>
        <p:spPr>
          <a:xfrm>
            <a:off x="457200" y="274638"/>
            <a:ext cx="7467600" cy="1143000"/>
          </a:xfrm>
          <a:prstGeom prst="rect">
            <a:avLst/>
          </a:prstGeom>
        </p:spPr>
        <p:txBody>
          <a:bodyPr vert="horz" anchor="b">
            <a:normAutofit/>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DE3233D8-8A78-45F6-9A4A-24346B8E2CC9}" type="datetimeFigureOut">
              <a:rPr lang="fr-FR" smtClean="0"/>
              <a:pPr/>
              <a:t>20/03/2020</a:t>
            </a:fld>
            <a:endParaRPr lang="fr-FR"/>
          </a:p>
        </p:txBody>
      </p:sp>
      <p:sp>
        <p:nvSpPr>
          <p:cNvPr id="3" name="Espace réservé du pied de page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fr-FR"/>
          </a:p>
        </p:txBody>
      </p:sp>
      <p:sp>
        <p:nvSpPr>
          <p:cNvPr id="7" name="Connecteur droit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Connecteur droit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Connecteur droit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Ellipse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space réservé du numéro de diapositive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F8FD5440-A231-49B8-B129-717B92B6FE30}"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biochimej.univ-angers.fr/Page2/COURS/7RelStructFonction/3Structure/3ProteinStructure/1ProteinStructure.htm" TargetMode="External"/><Relationship Id="rId2" Type="http://schemas.openxmlformats.org/officeDocument/2006/relationships/hyperlink" Target="http://biochimej.univ-angers.fr/Page2/COURS/9ModulGenFoncVeg/8Annotation/1Annotation.htm" TargetMode="Externa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fr.wikipedia.org/wiki/G%C3%A9nome" TargetMode="External"/><Relationship Id="rId2" Type="http://schemas.openxmlformats.org/officeDocument/2006/relationships/hyperlink" Target="https://fr.wikipedia.org/wiki/ARN" TargetMode="External"/><Relationship Id="rId1" Type="http://schemas.openxmlformats.org/officeDocument/2006/relationships/slideLayout" Target="../slideLayouts/slideLayout2.xml"/><Relationship Id="rId6" Type="http://schemas.openxmlformats.org/officeDocument/2006/relationships/hyperlink" Target="https://fr.wikipedia.org/w/index.php?title=ARN-seq&amp;action=edit&amp;redlink=1" TargetMode="External"/><Relationship Id="rId5" Type="http://schemas.openxmlformats.org/officeDocument/2006/relationships/hyperlink" Target="https://fr.wikipedia.org/wiki/Biopuce" TargetMode="External"/><Relationship Id="rId4" Type="http://schemas.openxmlformats.org/officeDocument/2006/relationships/hyperlink" Target="https://fr.wikipedia.org/wiki/G%C3%A8ne"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fr.wikipedia.org/wiki/M%C3%A9tabolite" TargetMode="External"/><Relationship Id="rId2" Type="http://schemas.openxmlformats.org/officeDocument/2006/relationships/hyperlink" Target="https://fr.wikipedia.org/wiki/Mol%C3%A9cule" TargetMode="External"/><Relationship Id="rId1" Type="http://schemas.openxmlformats.org/officeDocument/2006/relationships/slideLayout" Target="../slideLayouts/slideLayout2.xml"/><Relationship Id="rId5" Type="http://schemas.openxmlformats.org/officeDocument/2006/relationships/hyperlink" Target="https://fr.wikipedia.org/wiki/M%C3%A9tabolome" TargetMode="External"/><Relationship Id="rId4" Type="http://schemas.openxmlformats.org/officeDocument/2006/relationships/hyperlink" Target="https://fr.wikipedia.org/wiki/Hormone"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biochimej.univ-angers.fr/Page2/COURS/7RelStructFonction/2Biochimie/2ModifPOSTtraduc/1ModPostTrad.htm" TargetMode="External"/><Relationship Id="rId2" Type="http://schemas.openxmlformats.org/officeDocument/2006/relationships/hyperlink" Target="http://biochimej.univ-angers.fr/Page2/TexteTD/5TDBioCellL1/1TDComparProEucar/1TDCompProEucar.htm" TargetMode="External"/><Relationship Id="rId1" Type="http://schemas.openxmlformats.org/officeDocument/2006/relationships/slideLayout" Target="../slideLayouts/slideLayout2.xml"/><Relationship Id="rId4" Type="http://schemas.openxmlformats.org/officeDocument/2006/relationships/hyperlink" Target="http://biochimej.univ-angers.fr/Page2/COURS/Zsuite/4StressLeaHsp/1StressLeaHsp.htm" TargetMode="Externa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8" Type="http://schemas.openxmlformats.org/officeDocument/2006/relationships/hyperlink" Target="http://biochimej.univ-angers.fr/Page2/COURS/7RelStructFonction/3Structure/1StructPrimQuat/3AcidesAmines/1AcidAmine.htm" TargetMode="External"/><Relationship Id="rId3" Type="http://schemas.openxmlformats.org/officeDocument/2006/relationships/hyperlink" Target="http://pubchem.ncbi.nlm.nih.gov/summary/summary.cgi?cid=24775" TargetMode="External"/><Relationship Id="rId7" Type="http://schemas.openxmlformats.org/officeDocument/2006/relationships/hyperlink" Target="http://biochimej.univ-angers.fr/Page2/COURS/7RelStructFonction/3Structure/1StructPrimQuat/6PontDisulfure/1PontDisulfure.htm" TargetMode="External"/><Relationship Id="rId2" Type="http://schemas.openxmlformats.org/officeDocument/2006/relationships/hyperlink" Target="http://pubchem.ncbi.nlm.nih.gov/summary/summary.cgi?cid=5590" TargetMode="External"/><Relationship Id="rId1" Type="http://schemas.openxmlformats.org/officeDocument/2006/relationships/slideLayout" Target="../slideLayouts/slideLayout2.xml"/><Relationship Id="rId6" Type="http://schemas.openxmlformats.org/officeDocument/2006/relationships/hyperlink" Target="http://biochimej.univ-angers.fr/Page2/TexteTD/8TPmethodologie/5Electrophorese/1Electrophorese.htm" TargetMode="External"/><Relationship Id="rId5" Type="http://schemas.openxmlformats.org/officeDocument/2006/relationships/hyperlink" Target="http://pubchem.ncbi.nlm.nih.gov/summary/summary.cgi?cid=5281955" TargetMode="External"/><Relationship Id="rId4" Type="http://schemas.openxmlformats.org/officeDocument/2006/relationships/hyperlink" Target="http://pubchem.ncbi.nlm.nih.gov/summary/summary.cgi?cid=2724258" TargetMode="External"/></Relationships>
</file>

<file path=ppt/slides/_rels/slide62.xml.rels><?xml version="1.0" encoding="UTF-8" standalone="yes"?>
<Relationships xmlns="http://schemas.openxmlformats.org/package/2006/relationships"><Relationship Id="rId3" Type="http://schemas.openxmlformats.org/officeDocument/2006/relationships/hyperlink" Target="http://www.ncbi.nlm.nih.gov/pubmed/12124934" TargetMode="External"/><Relationship Id="rId2" Type="http://schemas.openxmlformats.org/officeDocument/2006/relationships/hyperlink" Target="http://biochimej.univ-angers.fr/Page2/COURS/7RelStructFonction/2Biochimie/1SyntheseProteines/1SyntheseProt.htm" TargetMode="External"/><Relationship Id="rId1" Type="http://schemas.openxmlformats.org/officeDocument/2006/relationships/slideLayout" Target="../slideLayouts/slideLayout2.xml"/><Relationship Id="rId5" Type="http://schemas.openxmlformats.org/officeDocument/2006/relationships/hyperlink" Target="http://www.ncbi.nlm.nih.gov/pmc/articles/PMC548847/" TargetMode="External"/><Relationship Id="rId4" Type="http://schemas.openxmlformats.org/officeDocument/2006/relationships/hyperlink" Target="http://www6.angers-nantes.inra.fr/irhs/Recherche/MitoStress" TargetMode="External"/></Relationships>
</file>

<file path=ppt/slides/_rels/slide63.xml.rels><?xml version="1.0" encoding="UTF-8" standalone="yes"?>
<Relationships xmlns="http://schemas.openxmlformats.org/package/2006/relationships"><Relationship Id="rId3" Type="http://schemas.openxmlformats.org/officeDocument/2006/relationships/hyperlink" Target="http://biochimej.univ-angers.fr/Page2/TexteTD/8TPmethodologie/5Electrophorese/1Electrophorese.htm" TargetMode="External"/><Relationship Id="rId2" Type="http://schemas.openxmlformats.org/officeDocument/2006/relationships/hyperlink" Target="http://www.expasy.ch/ch2d/" TargetMode="External"/><Relationship Id="rId1" Type="http://schemas.openxmlformats.org/officeDocument/2006/relationships/slideLayout" Target="../slideLayouts/slideLayout2.xml"/><Relationship Id="rId6" Type="http://schemas.openxmlformats.org/officeDocument/2006/relationships/hyperlink" Target="http://www.uniprot.org/uniprot/Q3ASY8" TargetMode="External"/><Relationship Id="rId5" Type="http://schemas.openxmlformats.org/officeDocument/2006/relationships/hyperlink" Target="http://expasy.org/uniprot/Q9VLT5" TargetMode="External"/><Relationship Id="rId4" Type="http://schemas.openxmlformats.org/officeDocument/2006/relationships/hyperlink" Target="http://biochimej.univ-angers.fr/Page2/COURS/6CoursDEUST/CHROMATOGRAPHIE/2FIGURES/1ECHANGEions/1CHARGEpI/1CharNETpI.htm" TargetMode="Externa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hyperlink" Target="http://biochimej.univ-angers.fr/Page2/COURS/7RelStructFonction/3Structure/1StructPrimQuat/6PontDisulfure/1PontDisulfure.htm" TargetMode="External"/><Relationship Id="rId2" Type="http://schemas.openxmlformats.org/officeDocument/2006/relationships/hyperlink" Target="http://biochimej.univ-angers.fr/Page2/TexteTD/8TPmethodologie/5Electrophorese/1Electrophorese.htm" TargetMode="Externa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hyperlink" Target="http://www.expasy.org/swiss-2dpage/viewer" TargetMode="Externa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biochimej.univ-angers.fr/Page2/BIOINFORMATIQUE/7ModuleBioInfoJMGE/ZsuiteModLibBioInfo/4PeptideSignal/1PeptideSignal.htm" TargetMode="External"/><Relationship Id="rId2" Type="http://schemas.openxmlformats.org/officeDocument/2006/relationships/hyperlink" Target="http://biochimej.univ-angers.fr/Page2/COURS/7RelStructFonction/2Biochimie/2ModifPOSTtraduc/1ModPostTrad.htm" TargetMode="External"/><Relationship Id="rId1" Type="http://schemas.openxmlformats.org/officeDocument/2006/relationships/slideLayout" Target="../slideLayouts/slideLayout2.xml"/><Relationship Id="rId5" Type="http://schemas.openxmlformats.org/officeDocument/2006/relationships/hyperlink" Target="http://biochimej.univ-angers.fr/Page2/COURS/7RelStructFonction/2Biochimie/1SyntheseProteines/1SyntheseProt.htm" TargetMode="External"/><Relationship Id="rId4" Type="http://schemas.openxmlformats.org/officeDocument/2006/relationships/hyperlink" Target="http://biochimej.univ-angers.fr/Page2/COURS/7RelStructFonction/6Proteases/2Proteases/1Proteases.htm" TargetMode="Externa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hyperlink" Target="http://www.uniprot.org/uniprot/P00761" TargetMode="External"/><Relationship Id="rId2" Type="http://schemas.openxmlformats.org/officeDocument/2006/relationships/hyperlink" Target="http://biochimej.univ-angers.fr/Page2/COURS/4EnzymologieLicence/1COURS1/111Cours.html" TargetMode="External"/><Relationship Id="rId1" Type="http://schemas.openxmlformats.org/officeDocument/2006/relationships/slideLayout" Target="../slideLayouts/slideLayout2.xml"/><Relationship Id="rId5" Type="http://schemas.openxmlformats.org/officeDocument/2006/relationships/hyperlink" Target="http://web.expasy.org/peptide_cutter/peptidecutter_enzymes.html" TargetMode="External"/><Relationship Id="rId4" Type="http://schemas.openxmlformats.org/officeDocument/2006/relationships/hyperlink" Target="http://biochimej.univ-angers.fr/Page2/COURS/7RelStructFonction/3Structure/1StructPrimQuat/1Introduction.htm" TargetMode="External"/></Relationships>
</file>

<file path=ppt/slides/_rels/slide72.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onlinelibrary.wiley.com/doi/10.1002/pmic.200900514/full" TargetMode="External"/><Relationship Id="rId3" Type="http://schemas.openxmlformats.org/officeDocument/2006/relationships/hyperlink" Target="http://www.sciencedirect.com/science/article/pii/S0092867412007660" TargetMode="External"/><Relationship Id="rId7" Type="http://schemas.openxmlformats.org/officeDocument/2006/relationships/hyperlink" Target="http://www.cbs.dtu.dk/services/SecretomeP/" TargetMode="External"/><Relationship Id="rId2" Type="http://schemas.openxmlformats.org/officeDocument/2006/relationships/hyperlink" Target="http://www.ncbi.nlm.nih.gov/pubmed/23371551" TargetMode="External"/><Relationship Id="rId1" Type="http://schemas.openxmlformats.org/officeDocument/2006/relationships/slideLayout" Target="../slideLayouts/slideLayout2.xml"/><Relationship Id="rId6" Type="http://schemas.openxmlformats.org/officeDocument/2006/relationships/hyperlink" Target="http://www.ncbi.nlm.nih.gov/pubmed/20082810" TargetMode="External"/><Relationship Id="rId5" Type="http://schemas.openxmlformats.org/officeDocument/2006/relationships/hyperlink" Target="http://www.ncbi.nlm.nih.gov/pmc/articles/PMC2850058/" TargetMode="External"/><Relationship Id="rId4" Type="http://schemas.openxmlformats.org/officeDocument/2006/relationships/hyperlink" Target="http://www.ncbi.nlm.nih.gov/pmc/articles/PMC3058030/" TargetMode="External"/><Relationship Id="rId9" Type="http://schemas.openxmlformats.org/officeDocument/2006/relationships/hyperlink" Target="http://www.ncbi.nlm.nih.gov/pubmed/22863883" TargetMode="External"/></Relationships>
</file>

<file path=ppt/slides/_rels/slide80.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hyperlink" Target="http://nobelprize.org/nobel_prizes/chemistry/laureates/2002/" TargetMode="Externa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biochimej.univ-angers.fr/Page2/COURS/9ModulGenFoncVeg/6Proteomique/1Proteomiq.htm" TargetMode="External"/><Relationship Id="rId2" Type="http://schemas.openxmlformats.org/officeDocument/2006/relationships/hyperlink" Target="http://biochimej.univ-angers.fr/Page2/COURS/Zsuite/7MembraneLipides/1MembraneLipides.htm" TargetMode="External"/><Relationship Id="rId1" Type="http://schemas.openxmlformats.org/officeDocument/2006/relationships/slideLayout" Target="../slideLayouts/slideLayout2.xml"/><Relationship Id="rId4" Type="http://schemas.openxmlformats.org/officeDocument/2006/relationships/hyperlink" Target="http://biochimej.univ-angers.fr/Page2/COURS/9ModulGenFoncVeg/6Proteomique/3Figures/2Edman/1DegEdman.htm" TargetMode="Externa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www.ncbi.nlm.nih.gov/pubmed/23269374"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err="1" smtClean="0"/>
              <a:t>Protéomique</a:t>
            </a:r>
            <a:r>
              <a:rPr lang="fr-FR" dirty="0" smtClean="0"/>
              <a:t> </a:t>
            </a:r>
            <a:endParaRPr lang="fr-FR" dirty="0"/>
          </a:p>
        </p:txBody>
      </p:sp>
      <p:sp>
        <p:nvSpPr>
          <p:cNvPr id="3" name="Sous-titre 2"/>
          <p:cNvSpPr>
            <a:spLocks noGrp="1"/>
          </p:cNvSpPr>
          <p:nvPr>
            <p:ph type="subTitle" idx="1"/>
          </p:nvPr>
        </p:nvSpPr>
        <p:spPr/>
        <p:txBody>
          <a:bodyPr>
            <a:normAutofit/>
          </a:bodyPr>
          <a:lstStyle/>
          <a:p>
            <a:r>
              <a:rPr lang="fr-FR" dirty="0" smtClean="0"/>
              <a:t>Mme </a:t>
            </a:r>
            <a:r>
              <a:rPr lang="fr-FR" dirty="0" err="1" smtClean="0"/>
              <a:t>Medjdoub</a:t>
            </a:r>
            <a:r>
              <a:rPr lang="fr-FR" dirty="0" smtClean="0"/>
              <a:t>-</a:t>
            </a:r>
            <a:r>
              <a:rPr lang="fr-FR" dirty="0" err="1" smtClean="0"/>
              <a:t>Tahir</a:t>
            </a:r>
            <a:r>
              <a:rPr lang="fr-FR" dirty="0" smtClean="0"/>
              <a:t> A</a:t>
            </a:r>
          </a:p>
          <a:p>
            <a:r>
              <a:rPr lang="fr-FR" dirty="0" smtClean="0"/>
              <a:t>Maitre de conférence B</a:t>
            </a:r>
          </a:p>
          <a:p>
            <a:r>
              <a:rPr lang="fr-FR" dirty="0" smtClean="0"/>
              <a:t>Laboratoire PPABIONUT</a:t>
            </a:r>
            <a:endParaRPr lang="fr-F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sz="quarter" idx="1"/>
          </p:nvPr>
        </p:nvSpPr>
        <p:spPr/>
        <p:txBody>
          <a:bodyPr>
            <a:normAutofit/>
          </a:bodyPr>
          <a:lstStyle/>
          <a:p>
            <a:r>
              <a:rPr lang="fr-FR" b="1" dirty="0" smtClean="0"/>
              <a:t>obtention de cartes peptidiques massiques par des techniques de </a:t>
            </a:r>
            <a:r>
              <a:rPr lang="fr-FR" b="1" dirty="0" err="1" smtClean="0"/>
              <a:t>spectromètrie</a:t>
            </a:r>
            <a:r>
              <a:rPr lang="fr-FR" b="1" dirty="0" smtClean="0"/>
              <a:t> de masse</a:t>
            </a:r>
          </a:p>
          <a:p>
            <a:r>
              <a:rPr lang="fr-FR" b="1" dirty="0" smtClean="0"/>
              <a:t>détermination de la séquence complète des protéines par des techniques de </a:t>
            </a:r>
            <a:r>
              <a:rPr lang="fr-FR" b="1" dirty="0" err="1" smtClean="0"/>
              <a:t>spectromètrie</a:t>
            </a:r>
            <a:r>
              <a:rPr lang="fr-FR" b="1" dirty="0" smtClean="0"/>
              <a:t> de masse dites en tandem</a:t>
            </a:r>
          </a:p>
          <a:p>
            <a:r>
              <a:rPr lang="fr-FR" b="1" dirty="0" smtClean="0"/>
              <a:t>analyse bioinformatique (identification des protéines, </a:t>
            </a:r>
            <a:r>
              <a:rPr lang="fr-FR" b="1" dirty="0" smtClean="0">
                <a:hlinkClick r:id="rId2"/>
              </a:rPr>
              <a:t>annotation</a:t>
            </a:r>
            <a:r>
              <a:rPr lang="fr-FR" b="1" dirty="0" smtClean="0"/>
              <a:t> des protéines et des gènes, recherche de motifs structuraux, </a:t>
            </a:r>
            <a:r>
              <a:rPr lang="fr-FR" b="1" dirty="0" smtClean="0">
                <a:hlinkClick r:id="rId3"/>
              </a:rPr>
              <a:t>analyse des structures</a:t>
            </a:r>
            <a:r>
              <a:rPr lang="fr-FR" b="1" dirty="0" smtClean="0"/>
              <a:t>, ...)</a:t>
            </a:r>
            <a:endParaRPr lang="fr-FR" dirty="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sz="quarter" idx="1"/>
          </p:nvPr>
        </p:nvSpPr>
        <p:spPr/>
        <p:txBody>
          <a:bodyPr/>
          <a:lstStyle/>
          <a:p>
            <a:r>
              <a:rPr lang="fr-FR" dirty="0" smtClean="0"/>
              <a:t>Le quadripôle Q1 est réglé pour sélectionner un ion de masse connue, qui est fragmenté dans le quadripôle Q2. Le quadripôle Q3 est réglé pour balayer la gamme entière de [m/z], donnant des informations sur les tailles des fragments générés.</a:t>
            </a:r>
            <a:endParaRPr lang="fr-FR" dirty="0"/>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t>6. Quelques données pour l'interprétation des spectres de masse de peptides</a:t>
            </a:r>
            <a:br>
              <a:rPr lang="fr-FR" b="1" dirty="0" smtClean="0"/>
            </a:br>
            <a:endParaRPr lang="fr-FR" b="1" dirty="0"/>
          </a:p>
        </p:txBody>
      </p:sp>
      <p:sp>
        <p:nvSpPr>
          <p:cNvPr id="3" name="Espace réservé du contenu 2"/>
          <p:cNvSpPr>
            <a:spLocks noGrp="1"/>
          </p:cNvSpPr>
          <p:nvPr>
            <p:ph sz="quarter" idx="1"/>
          </p:nvPr>
        </p:nvSpPr>
        <p:spPr/>
        <p:txBody>
          <a:bodyPr/>
          <a:lstStyle/>
          <a:p>
            <a:r>
              <a:rPr lang="fr-FR" b="1" dirty="0" smtClean="0"/>
              <a:t>a. Nomenclature des fragments peptidiques issus de la </a:t>
            </a:r>
            <a:r>
              <a:rPr lang="fr-FR" b="1" dirty="0" err="1" smtClean="0"/>
              <a:t>spectromètrie</a:t>
            </a:r>
            <a:r>
              <a:rPr lang="fr-FR" b="1" dirty="0" smtClean="0"/>
              <a:t> de masse en tandem</a:t>
            </a:r>
            <a:endParaRPr lang="fr-F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43132" y="4959180"/>
            <a:ext cx="8229600" cy="1143000"/>
          </a:xfrm>
        </p:spPr>
        <p:txBody>
          <a:bodyPr>
            <a:normAutofit/>
          </a:bodyPr>
          <a:lstStyle/>
          <a:p>
            <a:r>
              <a:rPr lang="fr-FR" b="1" dirty="0"/>
              <a:t>Figure adaptée de Peng &amp; </a:t>
            </a:r>
            <a:r>
              <a:rPr lang="fr-FR" b="1" dirty="0" err="1"/>
              <a:t>Gygi</a:t>
            </a:r>
            <a:r>
              <a:rPr lang="fr-FR" b="1" dirty="0"/>
              <a:t> (2001)</a:t>
            </a:r>
            <a:endParaRPr lang="fr-FR" dirty="0"/>
          </a:p>
        </p:txBody>
      </p:sp>
      <p:pic>
        <p:nvPicPr>
          <p:cNvPr id="4" name="Espace réservé du contenu 3" descr="1SynopsisProteomiq.gif"/>
          <p:cNvPicPr>
            <a:picLocks noGrp="1" noChangeAspect="1"/>
          </p:cNvPicPr>
          <p:nvPr>
            <p:ph sz="quarter" idx="1"/>
          </p:nvPr>
        </p:nvPicPr>
        <p:blipFill>
          <a:blip r:embed="rId2"/>
          <a:stretch>
            <a:fillRect/>
          </a:stretch>
        </p:blipFill>
        <p:spPr>
          <a:xfrm>
            <a:off x="714348" y="214290"/>
            <a:ext cx="7643866" cy="4525963"/>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3.png"/>
          <p:cNvPicPr/>
          <p:nvPr/>
        </p:nvPicPr>
        <p:blipFill>
          <a:blip r:embed="rId2" cstate="print"/>
          <a:stretch>
            <a:fillRect/>
          </a:stretch>
        </p:blipFill>
        <p:spPr>
          <a:xfrm>
            <a:off x="285720" y="1000108"/>
            <a:ext cx="8358246" cy="5572164"/>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err="1" smtClean="0"/>
              <a:t>Préparation</a:t>
            </a:r>
            <a:r>
              <a:rPr lang="en-US" dirty="0" smtClean="0"/>
              <a:t> </a:t>
            </a:r>
            <a:r>
              <a:rPr lang="en-US" dirty="0" err="1" smtClean="0"/>
              <a:t>d’échantillons</a:t>
            </a:r>
            <a:endParaRPr lang="fr-FR" dirty="0"/>
          </a:p>
        </p:txBody>
      </p:sp>
      <p:sp>
        <p:nvSpPr>
          <p:cNvPr id="3" name="Espace réservé du contenu 2"/>
          <p:cNvSpPr>
            <a:spLocks noGrp="1"/>
          </p:cNvSpPr>
          <p:nvPr>
            <p:ph sz="quarter" idx="1"/>
          </p:nvPr>
        </p:nvSpPr>
        <p:spPr/>
        <p:txBody>
          <a:bodyPr>
            <a:normAutofit fontScale="92500"/>
          </a:bodyPr>
          <a:lstStyle/>
          <a:p>
            <a:pPr lvl="1"/>
            <a:r>
              <a:rPr lang="en-US" sz="2400" dirty="0" smtClean="0"/>
              <a:t>Extractions des </a:t>
            </a:r>
            <a:r>
              <a:rPr lang="en-US" sz="2400" dirty="0" err="1" smtClean="0"/>
              <a:t>protéines</a:t>
            </a:r>
            <a:endParaRPr lang="fr-FR" sz="2400" dirty="0" smtClean="0"/>
          </a:p>
          <a:p>
            <a:r>
              <a:rPr lang="en-US" dirty="0" smtClean="0"/>
              <a:t>Les </a:t>
            </a:r>
            <a:r>
              <a:rPr lang="en-US" dirty="0" err="1" smtClean="0"/>
              <a:t>échantillons</a:t>
            </a:r>
            <a:r>
              <a:rPr lang="en-US" dirty="0" smtClean="0"/>
              <a:t> </a:t>
            </a:r>
            <a:r>
              <a:rPr lang="en-US" dirty="0" err="1" smtClean="0"/>
              <a:t>biologiques</a:t>
            </a:r>
            <a:r>
              <a:rPr lang="en-US" dirty="0" smtClean="0"/>
              <a:t> constituent </a:t>
            </a:r>
            <a:r>
              <a:rPr lang="en-US" dirty="0" err="1" smtClean="0"/>
              <a:t>une</a:t>
            </a:r>
            <a:r>
              <a:rPr lang="en-US" dirty="0" smtClean="0"/>
              <a:t> </a:t>
            </a:r>
            <a:r>
              <a:rPr lang="en-US" dirty="0" err="1" smtClean="0"/>
              <a:t>matrice</a:t>
            </a:r>
            <a:r>
              <a:rPr lang="en-US" dirty="0" smtClean="0"/>
              <a:t> </a:t>
            </a:r>
            <a:r>
              <a:rPr lang="en-US" dirty="0" err="1" smtClean="0"/>
              <a:t>très</a:t>
            </a:r>
            <a:r>
              <a:rPr lang="en-US" dirty="0" smtClean="0"/>
              <a:t> </a:t>
            </a:r>
            <a:r>
              <a:rPr lang="en-US" dirty="0" err="1" smtClean="0"/>
              <a:t>complexe</a:t>
            </a:r>
            <a:r>
              <a:rPr lang="en-US" dirty="0" smtClean="0"/>
              <a:t>, </a:t>
            </a:r>
            <a:r>
              <a:rPr lang="en-US" dirty="0" err="1" smtClean="0"/>
              <a:t>il</a:t>
            </a:r>
            <a:r>
              <a:rPr lang="en-US" dirty="0" smtClean="0"/>
              <a:t> </a:t>
            </a:r>
            <a:r>
              <a:rPr lang="en-US" dirty="0" err="1" smtClean="0"/>
              <a:t>est</a:t>
            </a:r>
            <a:r>
              <a:rPr lang="en-US" dirty="0" smtClean="0"/>
              <a:t> </a:t>
            </a:r>
            <a:r>
              <a:rPr lang="en-US" dirty="0" err="1" smtClean="0"/>
              <a:t>donc</a:t>
            </a:r>
            <a:r>
              <a:rPr lang="en-US" dirty="0" smtClean="0"/>
              <a:t> </a:t>
            </a:r>
            <a:r>
              <a:rPr lang="en-US" dirty="0" err="1" smtClean="0"/>
              <a:t>souvent</a:t>
            </a:r>
            <a:r>
              <a:rPr lang="en-US" dirty="0" smtClean="0"/>
              <a:t> </a:t>
            </a:r>
            <a:r>
              <a:rPr lang="en-US" dirty="0" err="1" smtClean="0"/>
              <a:t>essentiel</a:t>
            </a:r>
            <a:r>
              <a:rPr lang="en-US" dirty="0" smtClean="0"/>
              <a:t> de </a:t>
            </a:r>
            <a:r>
              <a:rPr lang="en-US" dirty="0" err="1" smtClean="0"/>
              <a:t>dé-complexifier</a:t>
            </a:r>
            <a:r>
              <a:rPr lang="en-US" dirty="0" smtClean="0"/>
              <a:t> les </a:t>
            </a:r>
            <a:r>
              <a:rPr lang="en-US" dirty="0" err="1" smtClean="0"/>
              <a:t>extraits</a:t>
            </a:r>
            <a:r>
              <a:rPr lang="en-US" dirty="0" smtClean="0"/>
              <a:t> </a:t>
            </a:r>
            <a:r>
              <a:rPr lang="en-US" dirty="0" err="1" smtClean="0"/>
              <a:t>protéiques</a:t>
            </a:r>
            <a:r>
              <a:rPr lang="en-US" dirty="0" smtClean="0"/>
              <a:t> après extraction. Les </a:t>
            </a:r>
            <a:r>
              <a:rPr lang="en-US" dirty="0" err="1" smtClean="0"/>
              <a:t>protéines</a:t>
            </a:r>
            <a:r>
              <a:rPr lang="en-US" dirty="0" smtClean="0"/>
              <a:t> </a:t>
            </a:r>
            <a:r>
              <a:rPr lang="en-US" dirty="0" err="1" smtClean="0"/>
              <a:t>sont</a:t>
            </a:r>
            <a:r>
              <a:rPr lang="en-US" dirty="0" smtClean="0"/>
              <a:t> </a:t>
            </a:r>
            <a:r>
              <a:rPr lang="en-US" dirty="0" err="1" smtClean="0"/>
              <a:t>extraites</a:t>
            </a:r>
            <a:r>
              <a:rPr lang="en-US" dirty="0" smtClean="0"/>
              <a:t> en </a:t>
            </a:r>
            <a:r>
              <a:rPr lang="en-US" dirty="0" err="1" smtClean="0"/>
              <a:t>provoquant</a:t>
            </a:r>
            <a:r>
              <a:rPr lang="en-US" dirty="0" smtClean="0"/>
              <a:t> la </a:t>
            </a:r>
            <a:r>
              <a:rPr lang="en-US" dirty="0" err="1" smtClean="0"/>
              <a:t>lyse</a:t>
            </a:r>
            <a:r>
              <a:rPr lang="en-US" dirty="0" smtClean="0"/>
              <a:t> de la cellule, </a:t>
            </a:r>
            <a:r>
              <a:rPr lang="en-US" dirty="0" err="1" smtClean="0"/>
              <a:t>mécaniquement</a:t>
            </a:r>
            <a:r>
              <a:rPr lang="en-US" dirty="0" smtClean="0"/>
              <a:t> (</a:t>
            </a:r>
            <a:r>
              <a:rPr lang="en-US" dirty="0" err="1" smtClean="0"/>
              <a:t>broyage</a:t>
            </a:r>
            <a:r>
              <a:rPr lang="en-US" dirty="0" smtClean="0"/>
              <a:t>, </a:t>
            </a:r>
            <a:r>
              <a:rPr lang="en-US" dirty="0" err="1" smtClean="0"/>
              <a:t>sonication</a:t>
            </a:r>
            <a:r>
              <a:rPr lang="en-US" dirty="0" smtClean="0"/>
              <a:t>, etc.) </a:t>
            </a:r>
            <a:r>
              <a:rPr lang="en-US" dirty="0" err="1" smtClean="0"/>
              <a:t>ou</a:t>
            </a:r>
            <a:r>
              <a:rPr lang="en-US" dirty="0" smtClean="0"/>
              <a:t> </a:t>
            </a:r>
            <a:r>
              <a:rPr lang="en-US" dirty="0" err="1" smtClean="0"/>
              <a:t>chimiquement</a:t>
            </a:r>
            <a:r>
              <a:rPr lang="en-US" dirty="0" smtClean="0"/>
              <a:t> (</a:t>
            </a:r>
            <a:r>
              <a:rPr lang="en-US" dirty="0" err="1" smtClean="0"/>
              <a:t>lyse</a:t>
            </a:r>
            <a:r>
              <a:rPr lang="en-US" dirty="0" smtClean="0"/>
              <a:t> </a:t>
            </a:r>
            <a:r>
              <a:rPr lang="en-US" dirty="0" err="1" smtClean="0"/>
              <a:t>enzymatique</a:t>
            </a:r>
            <a:r>
              <a:rPr lang="en-US" dirty="0" smtClean="0"/>
              <a:t>, choc </a:t>
            </a:r>
            <a:r>
              <a:rPr lang="en-US" dirty="0" err="1" smtClean="0"/>
              <a:t>osmotique</a:t>
            </a:r>
            <a:r>
              <a:rPr lang="en-US" dirty="0" smtClean="0"/>
              <a:t>, etc.), </a:t>
            </a:r>
            <a:r>
              <a:rPr lang="en-US" dirty="0" err="1" smtClean="0"/>
              <a:t>ce</a:t>
            </a:r>
            <a:r>
              <a:rPr lang="en-US" dirty="0" smtClean="0"/>
              <a:t> qui </a:t>
            </a:r>
            <a:r>
              <a:rPr lang="en-US" dirty="0" err="1" smtClean="0"/>
              <a:t>entraîne</a:t>
            </a:r>
            <a:r>
              <a:rPr lang="en-US" dirty="0" smtClean="0"/>
              <a:t> la </a:t>
            </a:r>
            <a:r>
              <a:rPr lang="en-US" dirty="0" err="1" smtClean="0"/>
              <a:t>libération</a:t>
            </a:r>
            <a:r>
              <a:rPr lang="en-US" dirty="0" smtClean="0"/>
              <a:t> des </a:t>
            </a:r>
            <a:r>
              <a:rPr lang="en-US" dirty="0" err="1" smtClean="0"/>
              <a:t>protéines</a:t>
            </a:r>
            <a:r>
              <a:rPr lang="en-US" dirty="0" smtClean="0"/>
              <a:t> </a:t>
            </a:r>
            <a:r>
              <a:rPr lang="en-US" dirty="0" err="1" smtClean="0"/>
              <a:t>mais</a:t>
            </a:r>
            <a:r>
              <a:rPr lang="en-US" dirty="0" smtClean="0"/>
              <a:t> </a:t>
            </a:r>
            <a:r>
              <a:rPr lang="en-US" dirty="0" err="1" smtClean="0"/>
              <a:t>aussi</a:t>
            </a:r>
            <a:r>
              <a:rPr lang="en-US" dirty="0" smtClean="0"/>
              <a:t> </a:t>
            </a:r>
            <a:r>
              <a:rPr lang="en-US" dirty="0" err="1" smtClean="0"/>
              <a:t>d’interférents</a:t>
            </a:r>
            <a:r>
              <a:rPr lang="en-US" dirty="0" smtClean="0"/>
              <a:t> (</a:t>
            </a:r>
            <a:r>
              <a:rPr lang="en-US" dirty="0" err="1" smtClean="0"/>
              <a:t>sels</a:t>
            </a:r>
            <a:r>
              <a:rPr lang="en-US" dirty="0" smtClean="0"/>
              <a:t>, </a:t>
            </a:r>
            <a:r>
              <a:rPr lang="en-US" dirty="0" err="1" smtClean="0"/>
              <a:t>lipides</a:t>
            </a:r>
            <a:r>
              <a:rPr lang="en-US" dirty="0" smtClean="0"/>
              <a:t>, etc.). Les </a:t>
            </a:r>
            <a:r>
              <a:rPr lang="en-US" dirty="0" err="1" smtClean="0"/>
              <a:t>protéines</a:t>
            </a:r>
            <a:r>
              <a:rPr lang="en-US" dirty="0" smtClean="0"/>
              <a:t> </a:t>
            </a:r>
            <a:r>
              <a:rPr lang="en-US" dirty="0" err="1" smtClean="0"/>
              <a:t>sont</a:t>
            </a:r>
            <a:r>
              <a:rPr lang="en-US" dirty="0" smtClean="0"/>
              <a:t> </a:t>
            </a:r>
            <a:r>
              <a:rPr lang="en-US" dirty="0" err="1" smtClean="0"/>
              <a:t>donc</a:t>
            </a:r>
            <a:r>
              <a:rPr lang="en-US" dirty="0" smtClean="0"/>
              <a:t> </a:t>
            </a:r>
            <a:r>
              <a:rPr lang="en-US" dirty="0" err="1" smtClean="0"/>
              <a:t>ensuite</a:t>
            </a:r>
            <a:r>
              <a:rPr lang="en-US" dirty="0" smtClean="0"/>
              <a:t> </a:t>
            </a:r>
            <a:r>
              <a:rPr lang="en-US" dirty="0" err="1" smtClean="0"/>
              <a:t>isolées</a:t>
            </a:r>
            <a:r>
              <a:rPr lang="en-US" dirty="0" smtClean="0"/>
              <a:t>, </a:t>
            </a:r>
            <a:r>
              <a:rPr lang="en-US" dirty="0" err="1" smtClean="0"/>
              <a:t>généralement</a:t>
            </a:r>
            <a:r>
              <a:rPr lang="en-US" dirty="0" smtClean="0"/>
              <a:t> par </a:t>
            </a:r>
            <a:r>
              <a:rPr lang="en-US" dirty="0" err="1" smtClean="0"/>
              <a:t>précipitation</a:t>
            </a:r>
            <a:r>
              <a:rPr lang="en-US" dirty="0" smtClean="0"/>
              <a:t> [12] (à </a:t>
            </a:r>
            <a:r>
              <a:rPr lang="en-US" dirty="0" err="1" smtClean="0"/>
              <a:t>l’acétone</a:t>
            </a:r>
            <a:r>
              <a:rPr lang="en-US" dirty="0" smtClean="0"/>
              <a:t> </a:t>
            </a:r>
            <a:r>
              <a:rPr lang="en-US" dirty="0" err="1" smtClean="0"/>
              <a:t>ou</a:t>
            </a:r>
            <a:r>
              <a:rPr lang="en-US" dirty="0" smtClean="0"/>
              <a:t> à </a:t>
            </a:r>
            <a:r>
              <a:rPr lang="en-US" dirty="0" err="1" smtClean="0"/>
              <a:t>l’acide</a:t>
            </a:r>
            <a:r>
              <a:rPr lang="en-US" dirty="0" smtClean="0"/>
              <a:t> </a:t>
            </a:r>
            <a:r>
              <a:rPr lang="en-US" dirty="0" err="1" smtClean="0"/>
              <a:t>trichloroacétique</a:t>
            </a:r>
            <a:r>
              <a:rPr lang="en-US" dirty="0" smtClean="0"/>
              <a:t> par </a:t>
            </a:r>
            <a:r>
              <a:rPr lang="en-US" dirty="0" err="1" smtClean="0"/>
              <a:t>exemple</a:t>
            </a:r>
            <a:r>
              <a:rPr lang="en-US" dirty="0" smtClean="0"/>
              <a:t>), et les </a:t>
            </a:r>
            <a:r>
              <a:rPr lang="en-US" dirty="0" err="1" smtClean="0"/>
              <a:t>protéases</a:t>
            </a:r>
            <a:r>
              <a:rPr lang="en-US" dirty="0" smtClean="0"/>
              <a:t> </a:t>
            </a:r>
            <a:r>
              <a:rPr lang="en-US" dirty="0" err="1" smtClean="0"/>
              <a:t>inhibées</a:t>
            </a:r>
            <a:r>
              <a:rPr lang="en-US" dirty="0" smtClean="0"/>
              <a:t> </a:t>
            </a:r>
            <a:r>
              <a:rPr lang="en-US" dirty="0" err="1" smtClean="0"/>
              <a:t>afin</a:t>
            </a:r>
            <a:r>
              <a:rPr lang="en-US" dirty="0" smtClean="0"/>
              <a:t> de </a:t>
            </a:r>
            <a:r>
              <a:rPr lang="en-US" dirty="0" err="1" smtClean="0"/>
              <a:t>préserver</a:t>
            </a:r>
            <a:r>
              <a:rPr lang="en-US" dirty="0" smtClean="0"/>
              <a:t> les </a:t>
            </a:r>
            <a:r>
              <a:rPr lang="en-US" dirty="0" err="1" smtClean="0"/>
              <a:t>protéines</a:t>
            </a:r>
            <a:r>
              <a:rPr lang="en-US" dirty="0" smtClean="0"/>
              <a:t>.</a:t>
            </a:r>
            <a:endParaRPr lang="fr-FR" dirty="0" smtClean="0"/>
          </a:p>
          <a:p>
            <a:endParaRPr lang="fr-F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lvl="1" algn="l" rtl="0">
              <a:spcBef>
                <a:spcPct val="0"/>
              </a:spcBef>
            </a:pPr>
            <a:r>
              <a:rPr lang="en-US" sz="2400" dirty="0" smtClean="0"/>
              <a:t>Extractions des </a:t>
            </a:r>
            <a:r>
              <a:rPr lang="en-US" sz="2400" dirty="0" err="1" smtClean="0"/>
              <a:t>protéines</a:t>
            </a:r>
            <a:r>
              <a:rPr lang="fr-FR" sz="2400" dirty="0" smtClean="0"/>
              <a:t/>
            </a:r>
            <a:br>
              <a:rPr lang="fr-FR" sz="2400" dirty="0" smtClean="0"/>
            </a:br>
            <a:endParaRPr lang="fr-FR" dirty="0"/>
          </a:p>
        </p:txBody>
      </p:sp>
      <p:sp>
        <p:nvSpPr>
          <p:cNvPr id="3" name="Espace réservé du contenu 2"/>
          <p:cNvSpPr>
            <a:spLocks noGrp="1"/>
          </p:cNvSpPr>
          <p:nvPr>
            <p:ph sz="quarter" idx="1"/>
          </p:nvPr>
        </p:nvSpPr>
        <p:spPr/>
        <p:txBody>
          <a:bodyPr>
            <a:normAutofit fontScale="92500" lnSpcReduction="10000"/>
          </a:bodyPr>
          <a:lstStyle/>
          <a:p>
            <a:r>
              <a:rPr lang="en-US" dirty="0" smtClean="0"/>
              <a:t>Il </a:t>
            </a:r>
            <a:r>
              <a:rPr lang="en-US" dirty="0" err="1" smtClean="0"/>
              <a:t>est</a:t>
            </a:r>
            <a:r>
              <a:rPr lang="en-US" dirty="0" smtClean="0"/>
              <a:t> possible de </a:t>
            </a:r>
            <a:r>
              <a:rPr lang="en-US" dirty="0" err="1" smtClean="0"/>
              <a:t>concentrer</a:t>
            </a:r>
            <a:r>
              <a:rPr lang="en-US" dirty="0" smtClean="0"/>
              <a:t> les </a:t>
            </a:r>
            <a:r>
              <a:rPr lang="en-US" dirty="0" err="1" smtClean="0"/>
              <a:t>espèces</a:t>
            </a:r>
            <a:r>
              <a:rPr lang="en-US" dirty="0" smtClean="0"/>
              <a:t> les </a:t>
            </a:r>
            <a:r>
              <a:rPr lang="en-US" dirty="0" err="1" smtClean="0"/>
              <a:t>moins</a:t>
            </a:r>
            <a:r>
              <a:rPr lang="en-US" dirty="0" smtClean="0"/>
              <a:t> </a:t>
            </a:r>
            <a:r>
              <a:rPr lang="en-US" dirty="0" err="1" smtClean="0"/>
              <a:t>abondantes</a:t>
            </a:r>
            <a:r>
              <a:rPr lang="en-US" dirty="0" smtClean="0"/>
              <a:t>, en </a:t>
            </a:r>
            <a:r>
              <a:rPr lang="en-US" dirty="0" err="1" smtClean="0"/>
              <a:t>éliminant</a:t>
            </a:r>
            <a:r>
              <a:rPr lang="en-US" dirty="0" smtClean="0"/>
              <a:t> les </a:t>
            </a:r>
            <a:r>
              <a:rPr lang="en-US" dirty="0" err="1" smtClean="0"/>
              <a:t>protéines</a:t>
            </a:r>
            <a:r>
              <a:rPr lang="en-US" dirty="0" smtClean="0"/>
              <a:t> </a:t>
            </a:r>
            <a:r>
              <a:rPr lang="en-US" dirty="0" err="1" smtClean="0"/>
              <a:t>majoritaires</a:t>
            </a:r>
            <a:r>
              <a:rPr lang="en-US" dirty="0" smtClean="0"/>
              <a:t> qui ne </a:t>
            </a:r>
            <a:r>
              <a:rPr lang="en-US" dirty="0" err="1" smtClean="0"/>
              <a:t>sont</a:t>
            </a:r>
            <a:r>
              <a:rPr lang="en-US" dirty="0" smtClean="0"/>
              <a:t> pas </a:t>
            </a:r>
            <a:r>
              <a:rPr lang="en-US" dirty="0" err="1" smtClean="0"/>
              <a:t>d’intérêt</a:t>
            </a:r>
            <a:r>
              <a:rPr lang="en-US" dirty="0" smtClean="0"/>
              <a:t> par rapport à la question </a:t>
            </a:r>
            <a:r>
              <a:rPr lang="en-US" dirty="0" err="1" smtClean="0"/>
              <a:t>posée</a:t>
            </a:r>
            <a:r>
              <a:rPr lang="en-US" dirty="0" smtClean="0"/>
              <a:t>, par </a:t>
            </a:r>
            <a:r>
              <a:rPr lang="en-US" dirty="0" err="1" smtClean="0"/>
              <a:t>immunodéplétion</a:t>
            </a:r>
            <a:r>
              <a:rPr lang="en-US" dirty="0" smtClean="0"/>
              <a:t> par </a:t>
            </a:r>
            <a:r>
              <a:rPr lang="en-US" dirty="0" err="1" smtClean="0"/>
              <a:t>exemple</a:t>
            </a:r>
            <a:r>
              <a:rPr lang="en-US" dirty="0" smtClean="0"/>
              <a:t>. De </a:t>
            </a:r>
            <a:r>
              <a:rPr lang="en-US" dirty="0" err="1" smtClean="0"/>
              <a:t>même</a:t>
            </a:r>
            <a:r>
              <a:rPr lang="en-US" dirty="0" smtClean="0"/>
              <a:t>, </a:t>
            </a:r>
            <a:r>
              <a:rPr lang="en-US" dirty="0" err="1" smtClean="0"/>
              <a:t>certaines</a:t>
            </a:r>
            <a:r>
              <a:rPr lang="en-US" dirty="0" smtClean="0"/>
              <a:t> </a:t>
            </a:r>
            <a:r>
              <a:rPr lang="en-US" dirty="0" err="1" smtClean="0"/>
              <a:t>protéoformes</a:t>
            </a:r>
            <a:r>
              <a:rPr lang="en-US" dirty="0" smtClean="0"/>
              <a:t> </a:t>
            </a:r>
            <a:r>
              <a:rPr lang="en-US" dirty="0" err="1" smtClean="0"/>
              <a:t>peuvent</a:t>
            </a:r>
            <a:r>
              <a:rPr lang="en-US" dirty="0" smtClean="0"/>
              <a:t> </a:t>
            </a:r>
            <a:r>
              <a:rPr lang="en-US" dirty="0" err="1" smtClean="0"/>
              <a:t>être</a:t>
            </a:r>
            <a:r>
              <a:rPr lang="en-US" dirty="0" smtClean="0"/>
              <a:t> </a:t>
            </a:r>
            <a:r>
              <a:rPr lang="en-US" dirty="0" err="1" smtClean="0"/>
              <a:t>enrichies</a:t>
            </a:r>
            <a:r>
              <a:rPr lang="en-US" dirty="0" smtClean="0"/>
              <a:t>, </a:t>
            </a:r>
            <a:r>
              <a:rPr lang="en-US" dirty="0" err="1" smtClean="0"/>
              <a:t>comme</a:t>
            </a:r>
            <a:r>
              <a:rPr lang="en-US" dirty="0" smtClean="0"/>
              <a:t> par </a:t>
            </a:r>
            <a:r>
              <a:rPr lang="en-US" dirty="0" err="1" smtClean="0"/>
              <a:t>exemple</a:t>
            </a:r>
            <a:r>
              <a:rPr lang="en-US" dirty="0" smtClean="0"/>
              <a:t> les </a:t>
            </a:r>
            <a:r>
              <a:rPr lang="en-US" dirty="0" err="1" smtClean="0"/>
              <a:t>protéines</a:t>
            </a:r>
            <a:r>
              <a:rPr lang="en-US" dirty="0" smtClean="0"/>
              <a:t> </a:t>
            </a:r>
            <a:r>
              <a:rPr lang="en-US" dirty="0" err="1" smtClean="0"/>
              <a:t>portant</a:t>
            </a:r>
            <a:r>
              <a:rPr lang="en-US" dirty="0" smtClean="0"/>
              <a:t> </a:t>
            </a:r>
            <a:r>
              <a:rPr lang="en-US" dirty="0" err="1" smtClean="0"/>
              <a:t>certaines</a:t>
            </a:r>
            <a:r>
              <a:rPr lang="en-US" dirty="0" smtClean="0"/>
              <a:t> modifications post-</a:t>
            </a:r>
            <a:r>
              <a:rPr lang="en-US" dirty="0" err="1" smtClean="0"/>
              <a:t>traductionnelles</a:t>
            </a:r>
            <a:r>
              <a:rPr lang="en-US" dirty="0" smtClean="0"/>
              <a:t>, </a:t>
            </a:r>
            <a:r>
              <a:rPr lang="en-US" dirty="0" err="1" smtClean="0"/>
              <a:t>grâce</a:t>
            </a:r>
            <a:r>
              <a:rPr lang="en-US" dirty="0" smtClean="0"/>
              <a:t> à </a:t>
            </a:r>
            <a:r>
              <a:rPr lang="en-US" dirty="0" err="1" smtClean="0"/>
              <a:t>leur</a:t>
            </a:r>
            <a:r>
              <a:rPr lang="en-US" dirty="0" smtClean="0"/>
              <a:t> </a:t>
            </a:r>
            <a:r>
              <a:rPr lang="en-US" dirty="0" err="1" smtClean="0"/>
              <a:t>affinité</a:t>
            </a:r>
            <a:r>
              <a:rPr lang="en-US" dirty="0" smtClean="0"/>
              <a:t> </a:t>
            </a:r>
            <a:r>
              <a:rPr lang="en-US" dirty="0" err="1" smtClean="0"/>
              <a:t>spécifique</a:t>
            </a:r>
            <a:r>
              <a:rPr lang="en-US" dirty="0" smtClean="0"/>
              <a:t> pour </a:t>
            </a:r>
            <a:r>
              <a:rPr lang="en-US" dirty="0" err="1" smtClean="0"/>
              <a:t>certains</a:t>
            </a:r>
            <a:r>
              <a:rPr lang="en-US" dirty="0" smtClean="0"/>
              <a:t> </a:t>
            </a:r>
            <a:r>
              <a:rPr lang="en-US" dirty="0" err="1" smtClean="0"/>
              <a:t>ligands</a:t>
            </a:r>
            <a:r>
              <a:rPr lang="en-US" dirty="0" smtClean="0"/>
              <a:t>.</a:t>
            </a:r>
            <a:endParaRPr lang="fr-FR" dirty="0" smtClean="0"/>
          </a:p>
          <a:p>
            <a:r>
              <a:rPr lang="en-US" dirty="0" smtClean="0"/>
              <a:t>Les </a:t>
            </a:r>
            <a:r>
              <a:rPr lang="en-US" dirty="0" err="1" smtClean="0"/>
              <a:t>protéines</a:t>
            </a:r>
            <a:r>
              <a:rPr lang="en-US" dirty="0" smtClean="0"/>
              <a:t> </a:t>
            </a:r>
            <a:r>
              <a:rPr lang="en-US" dirty="0" err="1" smtClean="0"/>
              <a:t>sont</a:t>
            </a:r>
            <a:r>
              <a:rPr lang="en-US" dirty="0" smtClean="0"/>
              <a:t> </a:t>
            </a:r>
            <a:r>
              <a:rPr lang="en-US" dirty="0" err="1" smtClean="0"/>
              <a:t>finalement</a:t>
            </a:r>
            <a:r>
              <a:rPr lang="en-US" dirty="0" smtClean="0"/>
              <a:t> </a:t>
            </a:r>
            <a:r>
              <a:rPr lang="en-US" dirty="0" err="1" smtClean="0"/>
              <a:t>digérées</a:t>
            </a:r>
            <a:r>
              <a:rPr lang="en-US" dirty="0" smtClean="0"/>
              <a:t> (à </a:t>
            </a:r>
            <a:r>
              <a:rPr lang="en-US" dirty="0" err="1" smtClean="0"/>
              <a:t>l’aide</a:t>
            </a:r>
            <a:r>
              <a:rPr lang="en-US" dirty="0" smtClean="0"/>
              <a:t> </a:t>
            </a:r>
            <a:r>
              <a:rPr lang="en-US" dirty="0" err="1" smtClean="0"/>
              <a:t>d’une</a:t>
            </a:r>
            <a:r>
              <a:rPr lang="en-US" dirty="0" smtClean="0"/>
              <a:t> enzyme, </a:t>
            </a:r>
            <a:r>
              <a:rPr lang="en-US" dirty="0" err="1" smtClean="0"/>
              <a:t>généralement</a:t>
            </a:r>
            <a:r>
              <a:rPr lang="en-US" dirty="0" smtClean="0"/>
              <a:t> la </a:t>
            </a:r>
            <a:r>
              <a:rPr lang="en-US" dirty="0" err="1" smtClean="0"/>
              <a:t>trypsine</a:t>
            </a:r>
            <a:r>
              <a:rPr lang="en-US" dirty="0" smtClean="0"/>
              <a:t>), </a:t>
            </a:r>
            <a:r>
              <a:rPr lang="en-US" dirty="0" err="1" smtClean="0"/>
              <a:t>soit</a:t>
            </a:r>
            <a:r>
              <a:rPr lang="en-US" dirty="0" smtClean="0"/>
              <a:t> </a:t>
            </a:r>
            <a:r>
              <a:rPr lang="en-US" dirty="0" err="1" smtClean="0"/>
              <a:t>directement</a:t>
            </a:r>
            <a:r>
              <a:rPr lang="en-US" dirty="0" smtClean="0"/>
              <a:t> après extraction et </a:t>
            </a:r>
            <a:r>
              <a:rPr lang="en-US" dirty="0" err="1" smtClean="0"/>
              <a:t>précipitation</a:t>
            </a:r>
            <a:r>
              <a:rPr lang="en-US" dirty="0" smtClean="0"/>
              <a:t>, </a:t>
            </a:r>
            <a:r>
              <a:rPr lang="en-US" dirty="0" err="1" smtClean="0"/>
              <a:t>soit</a:t>
            </a:r>
            <a:r>
              <a:rPr lang="en-US" dirty="0" smtClean="0"/>
              <a:t> après </a:t>
            </a:r>
            <a:r>
              <a:rPr lang="en-US" dirty="0" err="1" smtClean="0"/>
              <a:t>préfractionnement</a:t>
            </a:r>
            <a:r>
              <a:rPr lang="en-US" dirty="0" smtClean="0"/>
              <a:t>.</a:t>
            </a:r>
            <a:endParaRPr lang="fr-FR" dirty="0" smtClean="0"/>
          </a:p>
          <a:p>
            <a:r>
              <a:rPr lang="en-US" dirty="0" smtClean="0"/>
              <a:t>La </a:t>
            </a:r>
            <a:r>
              <a:rPr lang="en-US" dirty="0" err="1" smtClean="0"/>
              <a:t>dé-complexification</a:t>
            </a:r>
            <a:r>
              <a:rPr lang="en-US" dirty="0" smtClean="0"/>
              <a:t> des </a:t>
            </a:r>
            <a:r>
              <a:rPr lang="en-US" dirty="0" err="1" smtClean="0"/>
              <a:t>échantillons</a:t>
            </a:r>
            <a:r>
              <a:rPr lang="en-US" dirty="0" smtClean="0"/>
              <a:t> </a:t>
            </a:r>
            <a:r>
              <a:rPr lang="en-US" dirty="0" err="1" smtClean="0"/>
              <a:t>peut</a:t>
            </a:r>
            <a:r>
              <a:rPr lang="en-US" dirty="0" smtClean="0"/>
              <a:t> </a:t>
            </a:r>
            <a:r>
              <a:rPr lang="en-US" dirty="0" err="1" smtClean="0"/>
              <a:t>s’obtenir</a:t>
            </a:r>
            <a:r>
              <a:rPr lang="en-US" dirty="0" smtClean="0"/>
              <a:t> au </a:t>
            </a:r>
            <a:r>
              <a:rPr lang="en-US" dirty="0" err="1" smtClean="0"/>
              <a:t>niveau</a:t>
            </a:r>
            <a:r>
              <a:rPr lang="en-US" dirty="0" smtClean="0"/>
              <a:t> </a:t>
            </a:r>
            <a:r>
              <a:rPr lang="en-US" dirty="0" err="1" smtClean="0"/>
              <a:t>protéique</a:t>
            </a:r>
            <a:r>
              <a:rPr lang="en-US" dirty="0" smtClean="0"/>
              <a:t> et/</a:t>
            </a:r>
            <a:r>
              <a:rPr lang="en-US" dirty="0" err="1" smtClean="0"/>
              <a:t>ou</a:t>
            </a:r>
            <a:r>
              <a:rPr lang="en-US" dirty="0" smtClean="0"/>
              <a:t> au </a:t>
            </a:r>
            <a:r>
              <a:rPr lang="en-US" dirty="0" err="1" smtClean="0"/>
              <a:t>niveau</a:t>
            </a:r>
            <a:r>
              <a:rPr lang="en-US" dirty="0" smtClean="0"/>
              <a:t> </a:t>
            </a:r>
            <a:r>
              <a:rPr lang="en-US" dirty="0" err="1" smtClean="0"/>
              <a:t>peptidique</a:t>
            </a:r>
            <a:r>
              <a:rPr lang="en-US" dirty="0" smtClean="0"/>
              <a:t>, par </a:t>
            </a:r>
            <a:r>
              <a:rPr lang="en-US" dirty="0" err="1" smtClean="0"/>
              <a:t>électrophorèse</a:t>
            </a:r>
            <a:r>
              <a:rPr lang="en-US" dirty="0" smtClean="0"/>
              <a:t> </a:t>
            </a:r>
            <a:r>
              <a:rPr lang="en-US" dirty="0" err="1" smtClean="0"/>
              <a:t>ou</a:t>
            </a:r>
            <a:r>
              <a:rPr lang="en-US" dirty="0" smtClean="0"/>
              <a:t> </a:t>
            </a:r>
            <a:r>
              <a:rPr lang="en-US" dirty="0" err="1" smtClean="0"/>
              <a:t>chromatographie</a:t>
            </a:r>
            <a:r>
              <a:rPr lang="en-US" dirty="0" smtClean="0"/>
              <a:t> par </a:t>
            </a:r>
            <a:r>
              <a:rPr lang="en-US" dirty="0" err="1" smtClean="0"/>
              <a:t>exemple</a:t>
            </a:r>
            <a:r>
              <a:rPr lang="en-US" dirty="0" smtClean="0"/>
              <a:t>.</a:t>
            </a:r>
            <a:endParaRPr lang="fr-FR"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lvl="1" algn="l" rtl="0">
              <a:spcBef>
                <a:spcPct val="0"/>
              </a:spcBef>
            </a:pPr>
            <a:r>
              <a:rPr lang="en-US" sz="2400" dirty="0" err="1" smtClean="0"/>
              <a:t>Séparation</a:t>
            </a:r>
            <a:r>
              <a:rPr lang="en-US" sz="2400" dirty="0" smtClean="0"/>
              <a:t> des </a:t>
            </a:r>
            <a:r>
              <a:rPr lang="en-US" sz="2400" dirty="0" err="1" smtClean="0"/>
              <a:t>protéines</a:t>
            </a:r>
            <a:r>
              <a:rPr lang="en-US" sz="2400" dirty="0" smtClean="0"/>
              <a:t> par </a:t>
            </a:r>
            <a:r>
              <a:rPr lang="en-US" sz="2400" dirty="0" err="1" smtClean="0"/>
              <a:t>électrophorèse</a:t>
            </a:r>
            <a:r>
              <a:rPr lang="fr-FR" sz="2400" dirty="0" smtClean="0"/>
              <a:t/>
            </a:r>
            <a:br>
              <a:rPr lang="fr-FR" sz="2400" dirty="0" smtClean="0"/>
            </a:br>
            <a:endParaRPr lang="fr-FR" dirty="0"/>
          </a:p>
        </p:txBody>
      </p:sp>
      <p:sp>
        <p:nvSpPr>
          <p:cNvPr id="3" name="Espace réservé du contenu 2"/>
          <p:cNvSpPr>
            <a:spLocks noGrp="1"/>
          </p:cNvSpPr>
          <p:nvPr>
            <p:ph sz="quarter" idx="1"/>
          </p:nvPr>
        </p:nvSpPr>
        <p:spPr/>
        <p:txBody>
          <a:bodyPr>
            <a:normAutofit/>
          </a:bodyPr>
          <a:lstStyle/>
          <a:p>
            <a:r>
              <a:rPr lang="en-US" dirty="0" smtClean="0"/>
              <a:t>Par gel </a:t>
            </a:r>
            <a:r>
              <a:rPr lang="en-US" dirty="0" err="1" smtClean="0"/>
              <a:t>d’électrophorèse</a:t>
            </a:r>
            <a:r>
              <a:rPr lang="en-US" dirty="0" smtClean="0"/>
              <a:t>, les </a:t>
            </a:r>
            <a:r>
              <a:rPr lang="en-US" dirty="0" err="1" smtClean="0"/>
              <a:t>protéines</a:t>
            </a:r>
            <a:r>
              <a:rPr lang="en-US" dirty="0" smtClean="0"/>
              <a:t> </a:t>
            </a:r>
            <a:r>
              <a:rPr lang="en-US" dirty="0" err="1" smtClean="0"/>
              <a:t>peuvent</a:t>
            </a:r>
            <a:r>
              <a:rPr lang="en-US" dirty="0" smtClean="0"/>
              <a:t> </a:t>
            </a:r>
            <a:r>
              <a:rPr lang="en-US" dirty="0" err="1" smtClean="0"/>
              <a:t>être</a:t>
            </a:r>
            <a:r>
              <a:rPr lang="en-US" dirty="0" smtClean="0"/>
              <a:t> </a:t>
            </a:r>
            <a:r>
              <a:rPr lang="en-US" dirty="0" err="1" smtClean="0"/>
              <a:t>séparées</a:t>
            </a:r>
            <a:r>
              <a:rPr lang="en-US" dirty="0" smtClean="0"/>
              <a:t> </a:t>
            </a:r>
            <a:r>
              <a:rPr lang="en-US" dirty="0" err="1" smtClean="0"/>
              <a:t>selon</a:t>
            </a:r>
            <a:r>
              <a:rPr lang="en-US" dirty="0" smtClean="0"/>
              <a:t> </a:t>
            </a:r>
            <a:r>
              <a:rPr lang="en-US" dirty="0" err="1" smtClean="0"/>
              <a:t>une</a:t>
            </a:r>
            <a:r>
              <a:rPr lang="en-US" dirty="0" smtClean="0"/>
              <a:t> </a:t>
            </a:r>
            <a:r>
              <a:rPr lang="en-US" dirty="0" err="1" smtClean="0"/>
              <a:t>ou</a:t>
            </a:r>
            <a:r>
              <a:rPr lang="en-US" dirty="0" smtClean="0"/>
              <a:t> </a:t>
            </a:r>
            <a:r>
              <a:rPr lang="en-US" dirty="0" err="1" smtClean="0"/>
              <a:t>deux</a:t>
            </a:r>
            <a:r>
              <a:rPr lang="en-US" dirty="0" smtClean="0"/>
              <a:t> dimensions (i.e. </a:t>
            </a:r>
            <a:r>
              <a:rPr lang="en-US" dirty="0" err="1" smtClean="0"/>
              <a:t>selon</a:t>
            </a:r>
            <a:r>
              <a:rPr lang="en-US" dirty="0" smtClean="0"/>
              <a:t> </a:t>
            </a:r>
            <a:r>
              <a:rPr lang="en-US" dirty="0" err="1" smtClean="0"/>
              <a:t>deux</a:t>
            </a:r>
            <a:r>
              <a:rPr lang="en-US" dirty="0" smtClean="0"/>
              <a:t> </a:t>
            </a:r>
            <a:r>
              <a:rPr lang="en-US" dirty="0" err="1" smtClean="0"/>
              <a:t>propriétés</a:t>
            </a:r>
            <a:r>
              <a:rPr lang="en-US" dirty="0" smtClean="0"/>
              <a:t> </a:t>
            </a:r>
            <a:r>
              <a:rPr lang="en-US" dirty="0" err="1" smtClean="0"/>
              <a:t>physico-chimiques</a:t>
            </a:r>
            <a:r>
              <a:rPr lang="en-US" dirty="0" smtClean="0"/>
              <a:t>) </a:t>
            </a:r>
            <a:r>
              <a:rPr lang="en-US" dirty="0" err="1" smtClean="0"/>
              <a:t>suivant</a:t>
            </a:r>
            <a:r>
              <a:rPr lang="en-US" dirty="0" smtClean="0"/>
              <a:t> le </a:t>
            </a:r>
            <a:r>
              <a:rPr lang="en-US" dirty="0" err="1" smtClean="0"/>
              <a:t>niveau</a:t>
            </a:r>
            <a:r>
              <a:rPr lang="en-US" dirty="0" smtClean="0"/>
              <a:t> de </a:t>
            </a:r>
            <a:r>
              <a:rPr lang="en-US" dirty="0" err="1" smtClean="0"/>
              <a:t>dé</a:t>
            </a:r>
            <a:r>
              <a:rPr lang="en-US" dirty="0" smtClean="0"/>
              <a:t> </a:t>
            </a:r>
            <a:r>
              <a:rPr lang="en-US" dirty="0" err="1" smtClean="0"/>
              <a:t>complexification</a:t>
            </a:r>
            <a:r>
              <a:rPr lang="en-US" dirty="0" smtClean="0"/>
              <a:t> </a:t>
            </a:r>
            <a:r>
              <a:rPr lang="en-US" dirty="0" err="1" smtClean="0"/>
              <a:t>souhaité</a:t>
            </a:r>
            <a:r>
              <a:rPr lang="en-US" dirty="0" smtClean="0"/>
              <a:t>.</a:t>
            </a:r>
            <a:endParaRPr lang="fr-FR" dirty="0" smtClean="0"/>
          </a:p>
          <a:p>
            <a:r>
              <a:rPr lang="en-US" dirty="0" smtClean="0"/>
              <a:t> </a:t>
            </a:r>
            <a:endParaRPr lang="fr-FR" sz="3600"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785794"/>
            <a:ext cx="7467600" cy="1071570"/>
          </a:xfrm>
        </p:spPr>
        <p:txBody>
          <a:bodyPr>
            <a:normAutofit fontScale="90000"/>
          </a:bodyPr>
          <a:lstStyle/>
          <a:p>
            <a:r>
              <a:rPr lang="en-US" sz="2200" b="1" dirty="0" smtClean="0">
                <a:solidFill>
                  <a:srgbClr val="FF0000"/>
                </a:solidFill>
              </a:rPr>
              <a:t>Image d’un gel </a:t>
            </a:r>
            <a:r>
              <a:rPr lang="en-US" sz="2200" b="1" dirty="0" err="1" smtClean="0">
                <a:solidFill>
                  <a:srgbClr val="FF0000"/>
                </a:solidFill>
              </a:rPr>
              <a:t>d’électrophorèse</a:t>
            </a:r>
            <a:r>
              <a:rPr lang="en-US" sz="2200" b="1" dirty="0" smtClean="0">
                <a:solidFill>
                  <a:srgbClr val="FF0000"/>
                </a:solidFill>
              </a:rPr>
              <a:t> </a:t>
            </a:r>
            <a:r>
              <a:rPr lang="en-US" sz="2200" b="1" dirty="0" err="1" smtClean="0">
                <a:solidFill>
                  <a:srgbClr val="FF0000"/>
                </a:solidFill>
              </a:rPr>
              <a:t>monodimensionnel</a:t>
            </a:r>
            <a:r>
              <a:rPr lang="en-US" sz="2200" b="1" dirty="0" smtClean="0">
                <a:solidFill>
                  <a:srgbClr val="FF0000"/>
                </a:solidFill>
              </a:rPr>
              <a:t>.</a:t>
            </a:r>
            <a:r>
              <a:rPr lang="fr-FR" sz="2200" dirty="0" smtClean="0">
                <a:solidFill>
                  <a:srgbClr val="FF0000"/>
                </a:solidFill>
              </a:rPr>
              <a:t/>
            </a:r>
            <a:br>
              <a:rPr lang="fr-FR" sz="2200" dirty="0" smtClean="0">
                <a:solidFill>
                  <a:srgbClr val="FF0000"/>
                </a:solidFill>
              </a:rPr>
            </a:br>
            <a:r>
              <a:rPr lang="en-US" sz="2200" dirty="0" smtClean="0">
                <a:solidFill>
                  <a:srgbClr val="FF0000"/>
                </a:solidFill>
              </a:rPr>
              <a:t>Les </a:t>
            </a:r>
            <a:r>
              <a:rPr lang="en-US" sz="2200" dirty="0" err="1" smtClean="0">
                <a:solidFill>
                  <a:srgbClr val="FF0000"/>
                </a:solidFill>
              </a:rPr>
              <a:t>molécules</a:t>
            </a:r>
            <a:r>
              <a:rPr lang="en-US" sz="2200" dirty="0" smtClean="0">
                <a:solidFill>
                  <a:srgbClr val="FF0000"/>
                </a:solidFill>
              </a:rPr>
              <a:t> de plus petit </a:t>
            </a:r>
            <a:r>
              <a:rPr lang="en-US" sz="2200" dirty="0" err="1" smtClean="0">
                <a:solidFill>
                  <a:srgbClr val="FF0000"/>
                </a:solidFill>
              </a:rPr>
              <a:t>poids</a:t>
            </a:r>
            <a:r>
              <a:rPr lang="en-US" sz="2200" dirty="0" smtClean="0">
                <a:solidFill>
                  <a:srgbClr val="FF0000"/>
                </a:solidFill>
              </a:rPr>
              <a:t> </a:t>
            </a:r>
            <a:r>
              <a:rPr lang="en-US" sz="2200" dirty="0" err="1" smtClean="0">
                <a:solidFill>
                  <a:srgbClr val="FF0000"/>
                </a:solidFill>
              </a:rPr>
              <a:t>moléculaires</a:t>
            </a:r>
            <a:r>
              <a:rPr lang="en-US" sz="2200" dirty="0" smtClean="0">
                <a:solidFill>
                  <a:srgbClr val="FF0000"/>
                </a:solidFill>
              </a:rPr>
              <a:t> se </a:t>
            </a:r>
            <a:r>
              <a:rPr lang="en-US" sz="2200" dirty="0" err="1" smtClean="0">
                <a:solidFill>
                  <a:srgbClr val="FF0000"/>
                </a:solidFill>
              </a:rPr>
              <a:t>trouvent</a:t>
            </a:r>
            <a:r>
              <a:rPr lang="en-US" sz="2200" dirty="0" smtClean="0">
                <a:solidFill>
                  <a:srgbClr val="FF0000"/>
                </a:solidFill>
              </a:rPr>
              <a:t> en bas du gel car </a:t>
            </a:r>
            <a:r>
              <a:rPr lang="en-US" sz="2200" dirty="0" err="1" smtClean="0">
                <a:solidFill>
                  <a:srgbClr val="FF0000"/>
                </a:solidFill>
              </a:rPr>
              <a:t>elles</a:t>
            </a:r>
            <a:r>
              <a:rPr lang="en-US" sz="2200" dirty="0" smtClean="0">
                <a:solidFill>
                  <a:srgbClr val="FF0000"/>
                </a:solidFill>
              </a:rPr>
              <a:t> </a:t>
            </a:r>
            <a:r>
              <a:rPr lang="en-US" sz="2200" dirty="0" err="1" smtClean="0">
                <a:solidFill>
                  <a:srgbClr val="FF0000"/>
                </a:solidFill>
              </a:rPr>
              <a:t>migrent</a:t>
            </a:r>
            <a:r>
              <a:rPr lang="en-US" sz="2200" dirty="0" smtClean="0">
                <a:solidFill>
                  <a:srgbClr val="FF0000"/>
                </a:solidFill>
              </a:rPr>
              <a:t> plus </a:t>
            </a:r>
            <a:r>
              <a:rPr lang="en-US" sz="2200" dirty="0" err="1" smtClean="0">
                <a:solidFill>
                  <a:srgbClr val="FF0000"/>
                </a:solidFill>
              </a:rPr>
              <a:t>vite</a:t>
            </a:r>
            <a:r>
              <a:rPr lang="en-US" sz="2200" dirty="0" smtClean="0">
                <a:solidFill>
                  <a:srgbClr val="FF0000"/>
                </a:solidFill>
              </a:rPr>
              <a:t>.</a:t>
            </a:r>
            <a:r>
              <a:rPr lang="fr-FR" dirty="0" smtClean="0"/>
              <a:t/>
            </a:r>
            <a:br>
              <a:rPr lang="fr-FR" dirty="0" smtClean="0"/>
            </a:br>
            <a:endParaRPr lang="fr-FR" dirty="0"/>
          </a:p>
        </p:txBody>
      </p:sp>
      <p:pic>
        <p:nvPicPr>
          <p:cNvPr id="4" name="image4.jpeg"/>
          <p:cNvPicPr>
            <a:picLocks noGrp="1"/>
          </p:cNvPicPr>
          <p:nvPr>
            <p:ph sz="quarter" idx="1"/>
          </p:nvPr>
        </p:nvPicPr>
        <p:blipFill>
          <a:blip r:embed="rId2" cstate="print"/>
          <a:stretch>
            <a:fillRect/>
          </a:stretch>
        </p:blipFill>
        <p:spPr>
          <a:xfrm>
            <a:off x="457200" y="2349239"/>
            <a:ext cx="7467600" cy="3375546"/>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sz="quarter" idx="1"/>
          </p:nvPr>
        </p:nvSpPr>
        <p:spPr/>
        <p:txBody>
          <a:bodyPr/>
          <a:lstStyle/>
          <a:p>
            <a:r>
              <a:rPr lang="en-US" dirty="0" err="1" smtClean="0"/>
              <a:t>Electrophorèse</a:t>
            </a:r>
            <a:r>
              <a:rPr lang="en-US" dirty="0" smtClean="0"/>
              <a:t> </a:t>
            </a:r>
            <a:r>
              <a:rPr lang="en-US" dirty="0" err="1" smtClean="0"/>
              <a:t>monodimensionnel</a:t>
            </a:r>
            <a:r>
              <a:rPr lang="en-US" dirty="0" smtClean="0"/>
              <a:t> (1D </a:t>
            </a:r>
            <a:r>
              <a:rPr lang="en-US" dirty="0" err="1" smtClean="0"/>
              <a:t>ou</a:t>
            </a:r>
            <a:r>
              <a:rPr lang="en-US" dirty="0" smtClean="0"/>
              <a:t> SDS-PAGE) : Les </a:t>
            </a:r>
            <a:r>
              <a:rPr lang="en-US" dirty="0" err="1" smtClean="0"/>
              <a:t>protéines</a:t>
            </a:r>
            <a:r>
              <a:rPr lang="en-US" dirty="0" smtClean="0"/>
              <a:t> </a:t>
            </a:r>
            <a:r>
              <a:rPr lang="en-US" dirty="0" err="1" smtClean="0"/>
              <a:t>sont</a:t>
            </a:r>
            <a:r>
              <a:rPr lang="en-US" dirty="0" smtClean="0"/>
              <a:t> </a:t>
            </a:r>
            <a:r>
              <a:rPr lang="en-US" dirty="0" err="1" smtClean="0"/>
              <a:t>séparées</a:t>
            </a:r>
            <a:r>
              <a:rPr lang="en-US" dirty="0" smtClean="0"/>
              <a:t> en </a:t>
            </a:r>
            <a:r>
              <a:rPr lang="en-US" dirty="0" err="1" smtClean="0"/>
              <a:t>fonction</a:t>
            </a:r>
            <a:r>
              <a:rPr lang="en-US" dirty="0" smtClean="0"/>
              <a:t> de </a:t>
            </a:r>
            <a:r>
              <a:rPr lang="en-US" dirty="0" err="1" smtClean="0"/>
              <a:t>leur</a:t>
            </a:r>
            <a:r>
              <a:rPr lang="en-US" dirty="0" smtClean="0"/>
              <a:t> masse </a:t>
            </a:r>
            <a:r>
              <a:rPr lang="en-US" dirty="0" err="1" smtClean="0"/>
              <a:t>moléculaire</a:t>
            </a:r>
            <a:r>
              <a:rPr lang="en-US" dirty="0" smtClean="0"/>
              <a:t> </a:t>
            </a:r>
            <a:r>
              <a:rPr lang="en-US" dirty="0" err="1" smtClean="0"/>
              <a:t>dans</a:t>
            </a:r>
            <a:r>
              <a:rPr lang="en-US" dirty="0" smtClean="0"/>
              <a:t> un gel de </a:t>
            </a:r>
            <a:r>
              <a:rPr lang="en-US" dirty="0" err="1" smtClean="0"/>
              <a:t>polyacrylamide</a:t>
            </a:r>
            <a:r>
              <a:rPr lang="en-US" dirty="0" smtClean="0"/>
              <a:t>. Après extraction, les </a:t>
            </a:r>
            <a:r>
              <a:rPr lang="en-US" dirty="0" err="1" smtClean="0"/>
              <a:t>protéines</a:t>
            </a:r>
            <a:r>
              <a:rPr lang="en-US" dirty="0" smtClean="0"/>
              <a:t> </a:t>
            </a:r>
            <a:r>
              <a:rPr lang="en-US" dirty="0" err="1" smtClean="0"/>
              <a:t>sont</a:t>
            </a:r>
            <a:r>
              <a:rPr lang="en-US" dirty="0" smtClean="0"/>
              <a:t> reprises </a:t>
            </a:r>
            <a:r>
              <a:rPr lang="en-US" dirty="0" err="1" smtClean="0"/>
              <a:t>dans</a:t>
            </a:r>
            <a:r>
              <a:rPr lang="en-US" dirty="0" smtClean="0"/>
              <a:t> un tampon </a:t>
            </a:r>
            <a:r>
              <a:rPr lang="en-US" dirty="0" err="1" smtClean="0"/>
              <a:t>contenant</a:t>
            </a:r>
            <a:r>
              <a:rPr lang="en-US" dirty="0" smtClean="0"/>
              <a:t> du </a:t>
            </a:r>
            <a:r>
              <a:rPr lang="en-US" dirty="0" err="1" smtClean="0"/>
              <a:t>détergent</a:t>
            </a:r>
            <a:r>
              <a:rPr lang="en-US" dirty="0" smtClean="0"/>
              <a:t> SDS (Sodium </a:t>
            </a:r>
            <a:r>
              <a:rPr lang="en-US" dirty="0" err="1" smtClean="0"/>
              <a:t>Dodecyl</a:t>
            </a:r>
            <a:r>
              <a:rPr lang="en-US" dirty="0" smtClean="0"/>
              <a:t> Sulfate) qui </a:t>
            </a:r>
            <a:r>
              <a:rPr lang="en-US" dirty="0" err="1" smtClean="0"/>
              <a:t>permet</a:t>
            </a:r>
            <a:r>
              <a:rPr lang="en-US" dirty="0" smtClean="0"/>
              <a:t> de </a:t>
            </a:r>
            <a:r>
              <a:rPr lang="en-US" dirty="0" err="1" smtClean="0"/>
              <a:t>conférer</a:t>
            </a:r>
            <a:r>
              <a:rPr lang="en-US" dirty="0" smtClean="0"/>
              <a:t> </a:t>
            </a:r>
            <a:r>
              <a:rPr lang="en-US" dirty="0" err="1" smtClean="0"/>
              <a:t>une</a:t>
            </a:r>
            <a:r>
              <a:rPr lang="en-US" dirty="0" smtClean="0"/>
              <a:t> charge </a:t>
            </a:r>
            <a:r>
              <a:rPr lang="en-US" dirty="0" err="1" smtClean="0"/>
              <a:t>négative</a:t>
            </a:r>
            <a:r>
              <a:rPr lang="en-US" dirty="0" smtClean="0"/>
              <a:t> aux </a:t>
            </a:r>
            <a:r>
              <a:rPr lang="en-US" dirty="0" err="1" smtClean="0"/>
              <a:t>protéines</a:t>
            </a:r>
            <a:r>
              <a:rPr lang="en-US" dirty="0" smtClean="0"/>
              <a:t>. </a:t>
            </a:r>
            <a:r>
              <a:rPr lang="en-US" dirty="0" err="1" smtClean="0"/>
              <a:t>Ainsi</a:t>
            </a:r>
            <a:r>
              <a:rPr lang="en-US" dirty="0" smtClean="0"/>
              <a:t>, </a:t>
            </a:r>
            <a:r>
              <a:rPr lang="en-US" dirty="0" err="1" smtClean="0"/>
              <a:t>sous</a:t>
            </a:r>
            <a:r>
              <a:rPr lang="en-US" dirty="0" smtClean="0"/>
              <a:t> </a:t>
            </a:r>
            <a:r>
              <a:rPr lang="en-US" dirty="0" err="1" smtClean="0"/>
              <a:t>l’effet</a:t>
            </a:r>
            <a:r>
              <a:rPr lang="en-US" dirty="0" smtClean="0"/>
              <a:t> d’un champ </a:t>
            </a:r>
            <a:r>
              <a:rPr lang="en-US" dirty="0" err="1" smtClean="0"/>
              <a:t>électrique</a:t>
            </a:r>
            <a:r>
              <a:rPr lang="en-US" dirty="0" smtClean="0"/>
              <a:t>, les </a:t>
            </a:r>
            <a:r>
              <a:rPr lang="en-US" dirty="0" err="1" smtClean="0"/>
              <a:t>protéines</a:t>
            </a:r>
            <a:r>
              <a:rPr lang="en-US" dirty="0" smtClean="0"/>
              <a:t> </a:t>
            </a:r>
            <a:r>
              <a:rPr lang="en-US" dirty="0" err="1" smtClean="0"/>
              <a:t>vont</a:t>
            </a:r>
            <a:r>
              <a:rPr lang="en-US" dirty="0" smtClean="0"/>
              <a:t> </a:t>
            </a:r>
            <a:r>
              <a:rPr lang="en-US" dirty="0" err="1" smtClean="0"/>
              <a:t>entrer</a:t>
            </a:r>
            <a:r>
              <a:rPr lang="en-US" dirty="0" smtClean="0"/>
              <a:t> </a:t>
            </a:r>
            <a:r>
              <a:rPr lang="en-US" dirty="0" err="1" smtClean="0"/>
              <a:t>dans</a:t>
            </a:r>
            <a:r>
              <a:rPr lang="en-US" dirty="0" smtClean="0"/>
              <a:t> le gel et </a:t>
            </a:r>
            <a:r>
              <a:rPr lang="en-US" dirty="0" err="1" smtClean="0"/>
              <a:t>avancer</a:t>
            </a:r>
            <a:r>
              <a:rPr lang="en-US" dirty="0" smtClean="0"/>
              <a:t> entre les </a:t>
            </a:r>
            <a:r>
              <a:rPr lang="en-US" dirty="0" err="1" smtClean="0"/>
              <a:t>mailles</a:t>
            </a:r>
            <a:r>
              <a:rPr lang="en-US" dirty="0" smtClean="0"/>
              <a:t> de </a:t>
            </a:r>
            <a:r>
              <a:rPr lang="en-US" dirty="0" err="1" smtClean="0"/>
              <a:t>polyacrylamide</a:t>
            </a:r>
            <a:r>
              <a:rPr lang="en-US" dirty="0" smtClean="0"/>
              <a:t>, </a:t>
            </a:r>
            <a:r>
              <a:rPr lang="en-US" dirty="0" err="1" smtClean="0"/>
              <a:t>ce</a:t>
            </a:r>
            <a:r>
              <a:rPr lang="en-US" dirty="0" smtClean="0"/>
              <a:t> qui </a:t>
            </a:r>
            <a:r>
              <a:rPr lang="en-US" dirty="0" err="1" smtClean="0"/>
              <a:t>permettra</a:t>
            </a:r>
            <a:r>
              <a:rPr lang="en-US" dirty="0" smtClean="0"/>
              <a:t> la </a:t>
            </a:r>
            <a:r>
              <a:rPr lang="en-US" dirty="0" err="1" smtClean="0"/>
              <a:t>séparation</a:t>
            </a:r>
            <a:r>
              <a:rPr lang="en-US" dirty="0" smtClean="0"/>
              <a:t> (les plus petites </a:t>
            </a:r>
            <a:r>
              <a:rPr lang="en-US" dirty="0" err="1" smtClean="0"/>
              <a:t>protéines</a:t>
            </a:r>
            <a:r>
              <a:rPr lang="en-US" dirty="0" smtClean="0"/>
              <a:t> </a:t>
            </a:r>
            <a:r>
              <a:rPr lang="en-US" dirty="0" err="1" smtClean="0"/>
              <a:t>migreront</a:t>
            </a:r>
            <a:r>
              <a:rPr lang="en-US" dirty="0" smtClean="0"/>
              <a:t> plus </a:t>
            </a:r>
            <a:r>
              <a:rPr lang="en-US" dirty="0" err="1" smtClean="0"/>
              <a:t>vite</a:t>
            </a:r>
            <a:r>
              <a:rPr lang="en-US" dirty="0" smtClean="0"/>
              <a:t> </a:t>
            </a:r>
            <a:r>
              <a:rPr lang="en-US" dirty="0" err="1" smtClean="0"/>
              <a:t>dans</a:t>
            </a:r>
            <a:r>
              <a:rPr lang="en-US" dirty="0" smtClean="0"/>
              <a:t> les </a:t>
            </a:r>
            <a:r>
              <a:rPr lang="en-US" dirty="0" err="1" smtClean="0"/>
              <a:t>mailles</a:t>
            </a:r>
            <a:r>
              <a:rPr lang="en-US" dirty="0" smtClean="0"/>
              <a:t> du gel). Les </a:t>
            </a:r>
            <a:r>
              <a:rPr lang="en-US" dirty="0" err="1" smtClean="0"/>
              <a:t>protéines</a:t>
            </a:r>
            <a:r>
              <a:rPr lang="en-US" dirty="0" smtClean="0"/>
              <a:t> </a:t>
            </a:r>
            <a:r>
              <a:rPr lang="en-US" dirty="0" err="1" smtClean="0"/>
              <a:t>sont</a:t>
            </a:r>
            <a:r>
              <a:rPr lang="en-US" dirty="0" smtClean="0"/>
              <a:t> </a:t>
            </a:r>
            <a:r>
              <a:rPr lang="en-US" dirty="0" err="1" smtClean="0"/>
              <a:t>ensuite</a:t>
            </a:r>
            <a:r>
              <a:rPr lang="en-US" dirty="0" smtClean="0"/>
              <a:t> </a:t>
            </a:r>
            <a:r>
              <a:rPr lang="en-US" dirty="0" err="1" smtClean="0"/>
              <a:t>colorés</a:t>
            </a:r>
            <a:r>
              <a:rPr lang="en-US" dirty="0" smtClean="0"/>
              <a:t>,</a:t>
            </a:r>
            <a:endParaRPr lang="fr-F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p:txBody>
          <a:bodyPr>
            <a:normAutofit fontScale="92500"/>
          </a:bodyPr>
          <a:lstStyle/>
          <a:p>
            <a:r>
              <a:rPr lang="en-US" dirty="0" err="1" smtClean="0"/>
              <a:t>généralement</a:t>
            </a:r>
            <a:r>
              <a:rPr lang="en-US" dirty="0" smtClean="0"/>
              <a:t> au bleu de </a:t>
            </a:r>
            <a:r>
              <a:rPr lang="en-US" dirty="0" err="1" smtClean="0"/>
              <a:t>Coomassie</a:t>
            </a:r>
            <a:r>
              <a:rPr lang="en-US" dirty="0" smtClean="0"/>
              <a:t> [13, 14]. </a:t>
            </a:r>
            <a:r>
              <a:rPr lang="en-US" dirty="0" err="1" smtClean="0"/>
              <a:t>Suivant</a:t>
            </a:r>
            <a:r>
              <a:rPr lang="en-US" dirty="0" smtClean="0"/>
              <a:t> le </a:t>
            </a:r>
            <a:r>
              <a:rPr lang="en-US" dirty="0" err="1" smtClean="0"/>
              <a:t>degré</a:t>
            </a:r>
            <a:r>
              <a:rPr lang="en-US" dirty="0" smtClean="0"/>
              <a:t> de </a:t>
            </a:r>
            <a:r>
              <a:rPr lang="en-US" dirty="0" err="1" smtClean="0"/>
              <a:t>séparation</a:t>
            </a:r>
            <a:r>
              <a:rPr lang="en-US" dirty="0" smtClean="0"/>
              <a:t> </a:t>
            </a:r>
            <a:r>
              <a:rPr lang="en-US" dirty="0" err="1" smtClean="0"/>
              <a:t>souhaité</a:t>
            </a:r>
            <a:r>
              <a:rPr lang="en-US" dirty="0" smtClean="0"/>
              <a:t>, </a:t>
            </a:r>
            <a:r>
              <a:rPr lang="en-US" dirty="0" err="1" smtClean="0"/>
              <a:t>il</a:t>
            </a:r>
            <a:r>
              <a:rPr lang="en-US" dirty="0" smtClean="0"/>
              <a:t> </a:t>
            </a:r>
            <a:r>
              <a:rPr lang="en-US" dirty="0" err="1" smtClean="0"/>
              <a:t>est</a:t>
            </a:r>
            <a:r>
              <a:rPr lang="en-US" dirty="0" smtClean="0"/>
              <a:t> possible de faire </a:t>
            </a:r>
            <a:r>
              <a:rPr lang="en-US" dirty="0" err="1" smtClean="0"/>
              <a:t>varier</a:t>
            </a:r>
            <a:r>
              <a:rPr lang="en-US" dirty="0" smtClean="0"/>
              <a:t> la </a:t>
            </a:r>
            <a:r>
              <a:rPr lang="en-US" dirty="0" err="1" smtClean="0"/>
              <a:t>réticulation</a:t>
            </a:r>
            <a:r>
              <a:rPr lang="en-US" dirty="0" smtClean="0"/>
              <a:t> du gel (i.e. le </a:t>
            </a:r>
            <a:r>
              <a:rPr lang="en-US" dirty="0" err="1" smtClean="0"/>
              <a:t>pourcentage</a:t>
            </a:r>
            <a:r>
              <a:rPr lang="en-US" dirty="0" smtClean="0"/>
              <a:t> </a:t>
            </a:r>
            <a:r>
              <a:rPr lang="en-US" dirty="0" err="1" smtClean="0"/>
              <a:t>d’acrylamide</a:t>
            </a:r>
            <a:r>
              <a:rPr lang="en-US" dirty="0" smtClean="0"/>
              <a:t> </a:t>
            </a:r>
            <a:r>
              <a:rPr lang="en-US" dirty="0" err="1" smtClean="0"/>
              <a:t>utilisé</a:t>
            </a:r>
            <a:r>
              <a:rPr lang="en-US" dirty="0" smtClean="0"/>
              <a:t>, pour </a:t>
            </a:r>
            <a:r>
              <a:rPr lang="en-US" dirty="0" err="1" smtClean="0"/>
              <a:t>obtenir</a:t>
            </a:r>
            <a:r>
              <a:rPr lang="en-US" dirty="0" smtClean="0"/>
              <a:t> des </a:t>
            </a:r>
            <a:r>
              <a:rPr lang="en-US" dirty="0" err="1" smtClean="0"/>
              <a:t>mailles</a:t>
            </a:r>
            <a:r>
              <a:rPr lang="en-US" dirty="0" smtClean="0"/>
              <a:t> plus </a:t>
            </a:r>
            <a:r>
              <a:rPr lang="en-US" dirty="0" err="1" smtClean="0"/>
              <a:t>ou</a:t>
            </a:r>
            <a:r>
              <a:rPr lang="en-US" dirty="0" smtClean="0"/>
              <a:t> </a:t>
            </a:r>
            <a:r>
              <a:rPr lang="en-US" dirty="0" err="1" smtClean="0"/>
              <a:t>moins</a:t>
            </a:r>
            <a:r>
              <a:rPr lang="en-US" dirty="0" smtClean="0"/>
              <a:t> </a:t>
            </a:r>
            <a:r>
              <a:rPr lang="en-US" dirty="0" err="1" smtClean="0"/>
              <a:t>grandes</a:t>
            </a:r>
            <a:r>
              <a:rPr lang="en-US" dirty="0" smtClean="0"/>
              <a:t>) </a:t>
            </a:r>
            <a:r>
              <a:rPr lang="en-US" dirty="0" err="1" smtClean="0"/>
              <a:t>afin</a:t>
            </a:r>
            <a:r>
              <a:rPr lang="en-US" dirty="0" smtClean="0"/>
              <a:t> de </a:t>
            </a:r>
            <a:r>
              <a:rPr lang="en-US" dirty="0" err="1" smtClean="0"/>
              <a:t>mieux</a:t>
            </a:r>
            <a:r>
              <a:rPr lang="en-US" dirty="0" smtClean="0"/>
              <a:t> </a:t>
            </a:r>
            <a:r>
              <a:rPr lang="en-US" dirty="0" err="1" smtClean="0"/>
              <a:t>séparer</a:t>
            </a:r>
            <a:r>
              <a:rPr lang="en-US" dirty="0" smtClean="0"/>
              <a:t> des </a:t>
            </a:r>
            <a:r>
              <a:rPr lang="en-US" dirty="0" err="1" smtClean="0"/>
              <a:t>gammes</a:t>
            </a:r>
            <a:r>
              <a:rPr lang="en-US" dirty="0" smtClean="0"/>
              <a:t> de masse </a:t>
            </a:r>
            <a:r>
              <a:rPr lang="en-US" dirty="0" err="1" smtClean="0"/>
              <a:t>moléculaires</a:t>
            </a:r>
            <a:r>
              <a:rPr lang="en-US" dirty="0" smtClean="0"/>
              <a:t> </a:t>
            </a:r>
            <a:r>
              <a:rPr lang="en-US" dirty="0" err="1" smtClean="0"/>
              <a:t>spécifiques</a:t>
            </a:r>
            <a:r>
              <a:rPr lang="en-US" dirty="0" smtClean="0"/>
              <a:t>. La migration </a:t>
            </a:r>
            <a:r>
              <a:rPr lang="en-US" dirty="0" err="1" smtClean="0"/>
              <a:t>peut</a:t>
            </a:r>
            <a:r>
              <a:rPr lang="en-US" dirty="0" smtClean="0"/>
              <a:t> </a:t>
            </a:r>
            <a:r>
              <a:rPr lang="en-US" dirty="0" err="1" smtClean="0"/>
              <a:t>aussi</a:t>
            </a:r>
            <a:r>
              <a:rPr lang="en-US" dirty="0" smtClean="0"/>
              <a:t> </a:t>
            </a:r>
            <a:r>
              <a:rPr lang="en-US" dirty="0" err="1" smtClean="0"/>
              <a:t>être</a:t>
            </a:r>
            <a:r>
              <a:rPr lang="en-US" dirty="0" smtClean="0"/>
              <a:t> plus </a:t>
            </a:r>
            <a:r>
              <a:rPr lang="en-US" dirty="0" err="1" smtClean="0"/>
              <a:t>ou</a:t>
            </a:r>
            <a:r>
              <a:rPr lang="en-US" dirty="0" smtClean="0"/>
              <a:t> </a:t>
            </a:r>
            <a:r>
              <a:rPr lang="en-US" dirty="0" err="1" smtClean="0"/>
              <a:t>moins</a:t>
            </a:r>
            <a:r>
              <a:rPr lang="en-US" dirty="0" smtClean="0"/>
              <a:t> longue, </a:t>
            </a:r>
            <a:r>
              <a:rPr lang="en-US" dirty="0" err="1" smtClean="0"/>
              <a:t>allant</a:t>
            </a:r>
            <a:r>
              <a:rPr lang="en-US" dirty="0" smtClean="0"/>
              <a:t> </a:t>
            </a:r>
            <a:r>
              <a:rPr lang="en-US" dirty="0" err="1" smtClean="0"/>
              <a:t>d’une</a:t>
            </a:r>
            <a:r>
              <a:rPr lang="en-US" dirty="0" smtClean="0"/>
              <a:t> </a:t>
            </a:r>
            <a:r>
              <a:rPr lang="en-US" dirty="0" err="1" smtClean="0"/>
              <a:t>seule</a:t>
            </a:r>
            <a:r>
              <a:rPr lang="en-US" dirty="0" smtClean="0"/>
              <a:t> </a:t>
            </a:r>
            <a:r>
              <a:rPr lang="en-US" dirty="0" err="1" smtClean="0"/>
              <a:t>bande</a:t>
            </a:r>
            <a:r>
              <a:rPr lang="en-US" dirty="0" smtClean="0"/>
              <a:t> </a:t>
            </a:r>
            <a:r>
              <a:rPr lang="en-US" dirty="0" err="1" smtClean="0"/>
              <a:t>protéique</a:t>
            </a:r>
            <a:r>
              <a:rPr lang="en-US" dirty="0" smtClean="0"/>
              <a:t> (le but </a:t>
            </a:r>
            <a:r>
              <a:rPr lang="en-US" dirty="0" err="1" smtClean="0"/>
              <a:t>ici</a:t>
            </a:r>
            <a:r>
              <a:rPr lang="en-US" dirty="0" smtClean="0"/>
              <a:t> </a:t>
            </a:r>
            <a:r>
              <a:rPr lang="en-US" dirty="0" err="1" smtClean="0"/>
              <a:t>est</a:t>
            </a:r>
            <a:r>
              <a:rPr lang="en-US" dirty="0" smtClean="0"/>
              <a:t> </a:t>
            </a:r>
            <a:r>
              <a:rPr lang="en-US" dirty="0" err="1" smtClean="0"/>
              <a:t>surtout</a:t>
            </a:r>
            <a:r>
              <a:rPr lang="en-US" dirty="0" smtClean="0"/>
              <a:t> </a:t>
            </a:r>
            <a:r>
              <a:rPr lang="en-US" dirty="0" err="1" smtClean="0"/>
              <a:t>d’éliminer</a:t>
            </a:r>
            <a:r>
              <a:rPr lang="en-US" dirty="0" smtClean="0"/>
              <a:t> les </a:t>
            </a:r>
            <a:r>
              <a:rPr lang="en-US" dirty="0" err="1" smtClean="0"/>
              <a:t>détergents</a:t>
            </a:r>
            <a:r>
              <a:rPr lang="en-US" dirty="0" smtClean="0"/>
              <a:t> </a:t>
            </a:r>
            <a:r>
              <a:rPr lang="en-US" dirty="0" err="1" smtClean="0"/>
              <a:t>utilisés</a:t>
            </a:r>
            <a:r>
              <a:rPr lang="en-US" dirty="0" smtClean="0"/>
              <a:t> pour </a:t>
            </a:r>
            <a:r>
              <a:rPr lang="en-US" dirty="0" err="1" smtClean="0"/>
              <a:t>l’extraction</a:t>
            </a:r>
            <a:r>
              <a:rPr lang="en-US" dirty="0" smtClean="0"/>
              <a:t> des </a:t>
            </a:r>
            <a:r>
              <a:rPr lang="en-US" dirty="0" err="1" smtClean="0"/>
              <a:t>protéines</a:t>
            </a:r>
            <a:r>
              <a:rPr lang="en-US" dirty="0" smtClean="0"/>
              <a:t>, incompatibles avec la masse), </a:t>
            </a:r>
            <a:r>
              <a:rPr lang="en-US" dirty="0" err="1" smtClean="0"/>
              <a:t>jusqu’à</a:t>
            </a:r>
            <a:r>
              <a:rPr lang="en-US" dirty="0" smtClean="0"/>
              <a:t> </a:t>
            </a:r>
            <a:r>
              <a:rPr lang="en-US" dirty="0" err="1" smtClean="0"/>
              <a:t>une</a:t>
            </a:r>
            <a:r>
              <a:rPr lang="en-US" dirty="0" smtClean="0"/>
              <a:t> </a:t>
            </a:r>
            <a:r>
              <a:rPr lang="en-US" dirty="0" err="1" smtClean="0"/>
              <a:t>trentaine</a:t>
            </a:r>
            <a:r>
              <a:rPr lang="en-US" dirty="0" smtClean="0"/>
              <a:t> de </a:t>
            </a:r>
            <a:r>
              <a:rPr lang="en-US" dirty="0" err="1" smtClean="0"/>
              <a:t>bandes</a:t>
            </a:r>
            <a:r>
              <a:rPr lang="en-US" dirty="0" smtClean="0"/>
              <a:t> </a:t>
            </a:r>
            <a:r>
              <a:rPr lang="en-US" dirty="0" err="1" smtClean="0"/>
              <a:t>protéiques</a:t>
            </a:r>
            <a:r>
              <a:rPr lang="en-US" dirty="0" smtClean="0"/>
              <a:t>. Plus on </a:t>
            </a:r>
            <a:r>
              <a:rPr lang="en-US" dirty="0" err="1" smtClean="0"/>
              <a:t>sépare</a:t>
            </a:r>
            <a:r>
              <a:rPr lang="en-US" dirty="0" smtClean="0"/>
              <a:t>, plus </a:t>
            </a:r>
            <a:r>
              <a:rPr lang="en-US" dirty="0" err="1" smtClean="0"/>
              <a:t>l’analyse</a:t>
            </a:r>
            <a:r>
              <a:rPr lang="en-US" dirty="0" smtClean="0"/>
              <a:t> par </a:t>
            </a:r>
            <a:r>
              <a:rPr lang="en-US" dirty="0" err="1" smtClean="0"/>
              <a:t>spectrométrie</a:t>
            </a:r>
            <a:r>
              <a:rPr lang="en-US" dirty="0" smtClean="0"/>
              <a:t> de masse sera longue.</a:t>
            </a:r>
            <a:endParaRPr lang="fr-FR" dirty="0" smtClean="0"/>
          </a:p>
          <a:p>
            <a:r>
              <a:rPr lang="en-US" dirty="0" smtClean="0"/>
              <a:t>Un </a:t>
            </a:r>
            <a:r>
              <a:rPr lang="en-US" dirty="0" err="1" smtClean="0"/>
              <a:t>exemple</a:t>
            </a:r>
            <a:r>
              <a:rPr lang="en-US" dirty="0" smtClean="0"/>
              <a:t> </a:t>
            </a:r>
            <a:r>
              <a:rPr lang="en-US" dirty="0" err="1" smtClean="0"/>
              <a:t>d’image</a:t>
            </a:r>
            <a:r>
              <a:rPr lang="en-US" dirty="0" smtClean="0"/>
              <a:t> de gel 1D </a:t>
            </a:r>
            <a:r>
              <a:rPr lang="en-US" dirty="0" err="1" smtClean="0"/>
              <a:t>est</a:t>
            </a:r>
            <a:r>
              <a:rPr lang="en-US" dirty="0" smtClean="0"/>
              <a:t> </a:t>
            </a:r>
            <a:r>
              <a:rPr lang="en-US" dirty="0" err="1" smtClean="0"/>
              <a:t>présenté</a:t>
            </a:r>
            <a:r>
              <a:rPr lang="en-US" dirty="0" smtClean="0"/>
              <a:t> en Figure I-2.</a:t>
            </a:r>
            <a:endParaRPr lang="fr-FR" dirty="0" smtClean="0"/>
          </a:p>
          <a:p>
            <a:endParaRPr lang="fr-F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sz="quarter" idx="1"/>
          </p:nvPr>
        </p:nvSpPr>
        <p:spPr/>
        <p:txBody>
          <a:bodyPr>
            <a:normAutofit lnSpcReduction="10000"/>
          </a:bodyPr>
          <a:lstStyle/>
          <a:p>
            <a:pPr lvl="2"/>
            <a:r>
              <a:rPr lang="en-US" dirty="0" err="1" smtClean="0"/>
              <a:t>Electrophorèse</a:t>
            </a:r>
            <a:r>
              <a:rPr lang="en-US" dirty="0" smtClean="0"/>
              <a:t> </a:t>
            </a:r>
            <a:r>
              <a:rPr lang="en-US" dirty="0" err="1" smtClean="0"/>
              <a:t>bidimensionnel</a:t>
            </a:r>
            <a:r>
              <a:rPr lang="en-US" dirty="0" smtClean="0"/>
              <a:t> (2D) [15, 16]: Les </a:t>
            </a:r>
            <a:r>
              <a:rPr lang="en-US" dirty="0" err="1" smtClean="0"/>
              <a:t>protéines</a:t>
            </a:r>
            <a:r>
              <a:rPr lang="en-US" dirty="0" smtClean="0"/>
              <a:t> </a:t>
            </a:r>
            <a:r>
              <a:rPr lang="en-US" dirty="0" err="1" smtClean="0"/>
              <a:t>sont</a:t>
            </a:r>
            <a:r>
              <a:rPr lang="en-US" dirty="0" smtClean="0"/>
              <a:t> </a:t>
            </a:r>
            <a:r>
              <a:rPr lang="en-US" dirty="0" err="1" smtClean="0"/>
              <a:t>séparées</a:t>
            </a:r>
            <a:r>
              <a:rPr lang="en-US" dirty="0" smtClean="0"/>
              <a:t> en </a:t>
            </a:r>
            <a:r>
              <a:rPr lang="en-US" dirty="0" err="1" smtClean="0"/>
              <a:t>fonction</a:t>
            </a:r>
            <a:r>
              <a:rPr lang="en-US" dirty="0" smtClean="0"/>
              <a:t> de </a:t>
            </a:r>
            <a:r>
              <a:rPr lang="en-US" dirty="0" err="1" smtClean="0"/>
              <a:t>leur</a:t>
            </a:r>
            <a:r>
              <a:rPr lang="en-US" dirty="0" smtClean="0"/>
              <a:t> point </a:t>
            </a:r>
            <a:r>
              <a:rPr lang="en-US" dirty="0" err="1" smtClean="0"/>
              <a:t>isoélectrique</a:t>
            </a:r>
            <a:r>
              <a:rPr lang="en-US" dirty="0" smtClean="0"/>
              <a:t> (</a:t>
            </a:r>
            <a:r>
              <a:rPr lang="en-US" dirty="0" err="1" smtClean="0"/>
              <a:t>pI</a:t>
            </a:r>
            <a:r>
              <a:rPr lang="en-US" dirty="0" smtClean="0"/>
              <a:t>) </a:t>
            </a:r>
            <a:r>
              <a:rPr lang="en-US" dirty="0" err="1" smtClean="0"/>
              <a:t>dans</a:t>
            </a:r>
            <a:r>
              <a:rPr lang="en-US" dirty="0" smtClean="0"/>
              <a:t> </a:t>
            </a:r>
            <a:r>
              <a:rPr lang="en-US" dirty="0" err="1" smtClean="0"/>
              <a:t>une</a:t>
            </a:r>
            <a:r>
              <a:rPr lang="en-US" dirty="0" smtClean="0"/>
              <a:t> première dimension </a:t>
            </a:r>
            <a:r>
              <a:rPr lang="en-US" dirty="0" err="1" smtClean="0"/>
              <a:t>puis</a:t>
            </a:r>
            <a:r>
              <a:rPr lang="en-US" dirty="0" smtClean="0"/>
              <a:t> </a:t>
            </a:r>
            <a:r>
              <a:rPr lang="en-US" dirty="0" err="1" smtClean="0"/>
              <a:t>selon</a:t>
            </a:r>
            <a:r>
              <a:rPr lang="en-US" dirty="0" smtClean="0"/>
              <a:t> </a:t>
            </a:r>
            <a:r>
              <a:rPr lang="en-US" dirty="0" err="1" smtClean="0"/>
              <a:t>leur</a:t>
            </a:r>
            <a:r>
              <a:rPr lang="en-US" dirty="0" smtClean="0"/>
              <a:t> masse </a:t>
            </a:r>
            <a:r>
              <a:rPr lang="en-US" dirty="0" err="1" smtClean="0"/>
              <a:t>dans</a:t>
            </a:r>
            <a:r>
              <a:rPr lang="en-US" dirty="0" smtClean="0"/>
              <a:t> </a:t>
            </a:r>
            <a:r>
              <a:rPr lang="en-US" dirty="0" err="1" smtClean="0"/>
              <a:t>une</a:t>
            </a:r>
            <a:r>
              <a:rPr lang="en-US" dirty="0" smtClean="0"/>
              <a:t> </a:t>
            </a:r>
            <a:r>
              <a:rPr lang="en-US" dirty="0" err="1" smtClean="0"/>
              <a:t>deuxième</a:t>
            </a:r>
            <a:r>
              <a:rPr lang="en-US" dirty="0" smtClean="0"/>
              <a:t> dimension.</a:t>
            </a:r>
            <a:endParaRPr lang="fr-FR" dirty="0" smtClean="0"/>
          </a:p>
          <a:p>
            <a:r>
              <a:rPr lang="en-US" dirty="0" err="1" smtClean="0"/>
              <a:t>Selon</a:t>
            </a:r>
            <a:r>
              <a:rPr lang="en-US" dirty="0" smtClean="0"/>
              <a:t> la première dimension, les </a:t>
            </a:r>
            <a:r>
              <a:rPr lang="en-US" dirty="0" err="1" smtClean="0"/>
              <a:t>protéines</a:t>
            </a:r>
            <a:r>
              <a:rPr lang="en-US" dirty="0" smtClean="0"/>
              <a:t> </a:t>
            </a:r>
            <a:r>
              <a:rPr lang="en-US" dirty="0" err="1" smtClean="0"/>
              <a:t>sont</a:t>
            </a:r>
            <a:r>
              <a:rPr lang="en-US" dirty="0" smtClean="0"/>
              <a:t> </a:t>
            </a:r>
            <a:r>
              <a:rPr lang="en-US" dirty="0" err="1" smtClean="0"/>
              <a:t>déposées</a:t>
            </a:r>
            <a:r>
              <a:rPr lang="en-US" dirty="0" smtClean="0"/>
              <a:t> </a:t>
            </a:r>
            <a:r>
              <a:rPr lang="en-US" dirty="0" err="1" smtClean="0"/>
              <a:t>sur</a:t>
            </a:r>
            <a:r>
              <a:rPr lang="en-US" dirty="0" smtClean="0"/>
              <a:t> </a:t>
            </a:r>
            <a:r>
              <a:rPr lang="en-US" dirty="0" err="1" smtClean="0"/>
              <a:t>une</a:t>
            </a:r>
            <a:r>
              <a:rPr lang="en-US" dirty="0" smtClean="0"/>
              <a:t> </a:t>
            </a:r>
            <a:r>
              <a:rPr lang="en-US" dirty="0" err="1" smtClean="0"/>
              <a:t>bande</a:t>
            </a:r>
            <a:r>
              <a:rPr lang="en-US" dirty="0" smtClean="0"/>
              <a:t> de gel </a:t>
            </a:r>
            <a:r>
              <a:rPr lang="en-US" dirty="0" err="1" smtClean="0"/>
              <a:t>d’acrylamide</a:t>
            </a:r>
            <a:r>
              <a:rPr lang="en-US" dirty="0" smtClean="0"/>
              <a:t> </a:t>
            </a:r>
            <a:r>
              <a:rPr lang="en-US" dirty="0" err="1" smtClean="0"/>
              <a:t>fonctionnalisée</a:t>
            </a:r>
            <a:r>
              <a:rPr lang="en-US" dirty="0" smtClean="0"/>
              <a:t> avec des </a:t>
            </a:r>
            <a:r>
              <a:rPr lang="en-US" dirty="0" err="1" smtClean="0"/>
              <a:t>immobilines</a:t>
            </a:r>
            <a:r>
              <a:rPr lang="en-US" dirty="0" smtClean="0"/>
              <a:t> (</a:t>
            </a:r>
            <a:r>
              <a:rPr lang="en-US" dirty="0" err="1" smtClean="0"/>
              <a:t>acides</a:t>
            </a:r>
            <a:r>
              <a:rPr lang="en-US" dirty="0" smtClean="0"/>
              <a:t> et bases </a:t>
            </a:r>
            <a:r>
              <a:rPr lang="en-US" dirty="0" err="1" smtClean="0"/>
              <a:t>faibles</a:t>
            </a:r>
            <a:r>
              <a:rPr lang="en-US" dirty="0" smtClean="0"/>
              <a:t> qui </a:t>
            </a:r>
            <a:r>
              <a:rPr lang="en-US" dirty="0" err="1" smtClean="0"/>
              <a:t>créent</a:t>
            </a:r>
            <a:r>
              <a:rPr lang="en-US" dirty="0" smtClean="0"/>
              <a:t> un gradient de pH </a:t>
            </a:r>
            <a:r>
              <a:rPr lang="en-US" dirty="0" err="1" smtClean="0"/>
              <a:t>sur</a:t>
            </a:r>
            <a:r>
              <a:rPr lang="en-US" dirty="0" smtClean="0"/>
              <a:t> la </a:t>
            </a:r>
            <a:r>
              <a:rPr lang="en-US" dirty="0" err="1" smtClean="0"/>
              <a:t>bande</a:t>
            </a:r>
            <a:r>
              <a:rPr lang="en-US" dirty="0" smtClean="0"/>
              <a:t>), </a:t>
            </a:r>
            <a:r>
              <a:rPr lang="en-US" dirty="0" err="1" smtClean="0"/>
              <a:t>sous</a:t>
            </a:r>
            <a:r>
              <a:rPr lang="en-US" dirty="0" smtClean="0"/>
              <a:t> </a:t>
            </a:r>
            <a:r>
              <a:rPr lang="en-US" dirty="0" err="1" smtClean="0"/>
              <a:t>l’effet</a:t>
            </a:r>
            <a:r>
              <a:rPr lang="en-US" dirty="0" smtClean="0"/>
              <a:t> d’un champ </a:t>
            </a:r>
            <a:r>
              <a:rPr lang="en-US" dirty="0" err="1" smtClean="0"/>
              <a:t>électrique</a:t>
            </a:r>
            <a:r>
              <a:rPr lang="en-US" dirty="0" smtClean="0"/>
              <a:t> les </a:t>
            </a:r>
            <a:r>
              <a:rPr lang="en-US" dirty="0" err="1" smtClean="0"/>
              <a:t>protéines</a:t>
            </a:r>
            <a:r>
              <a:rPr lang="en-US" dirty="0" smtClean="0"/>
              <a:t> </a:t>
            </a:r>
            <a:r>
              <a:rPr lang="en-US" dirty="0" err="1" smtClean="0"/>
              <a:t>migrent</a:t>
            </a:r>
            <a:r>
              <a:rPr lang="en-US" dirty="0" smtClean="0"/>
              <a:t> </a:t>
            </a:r>
            <a:r>
              <a:rPr lang="en-US" dirty="0" err="1" smtClean="0"/>
              <a:t>donc</a:t>
            </a:r>
            <a:r>
              <a:rPr lang="en-US" dirty="0" smtClean="0"/>
              <a:t> </a:t>
            </a:r>
            <a:r>
              <a:rPr lang="en-US" dirty="0" err="1" smtClean="0"/>
              <a:t>jusqu’à</a:t>
            </a:r>
            <a:r>
              <a:rPr lang="en-US" dirty="0" smtClean="0"/>
              <a:t> arriver à </a:t>
            </a:r>
            <a:r>
              <a:rPr lang="en-US" dirty="0" err="1" smtClean="0"/>
              <a:t>l’endroit</a:t>
            </a:r>
            <a:r>
              <a:rPr lang="en-US" dirty="0" smtClean="0"/>
              <a:t> </a:t>
            </a:r>
            <a:r>
              <a:rPr lang="en-US" dirty="0" err="1" smtClean="0"/>
              <a:t>où</a:t>
            </a:r>
            <a:r>
              <a:rPr lang="en-US" dirty="0" smtClean="0"/>
              <a:t> le pH </a:t>
            </a:r>
            <a:r>
              <a:rPr lang="en-US" dirty="0" err="1" smtClean="0"/>
              <a:t>est</a:t>
            </a:r>
            <a:r>
              <a:rPr lang="en-US" dirty="0" smtClean="0"/>
              <a:t> </a:t>
            </a:r>
            <a:r>
              <a:rPr lang="en-US" dirty="0" err="1" smtClean="0"/>
              <a:t>égal</a:t>
            </a:r>
            <a:r>
              <a:rPr lang="en-US" dirty="0" smtClean="0"/>
              <a:t> à </a:t>
            </a:r>
            <a:r>
              <a:rPr lang="en-US" dirty="0" err="1" smtClean="0"/>
              <a:t>leur</a:t>
            </a:r>
            <a:r>
              <a:rPr lang="en-US" dirty="0" smtClean="0"/>
              <a:t> </a:t>
            </a:r>
            <a:r>
              <a:rPr lang="en-US" dirty="0" err="1" smtClean="0"/>
              <a:t>pI</a:t>
            </a:r>
            <a:r>
              <a:rPr lang="en-US" dirty="0" smtClean="0"/>
              <a:t>, </a:t>
            </a:r>
            <a:r>
              <a:rPr lang="en-US" dirty="0" err="1" smtClean="0"/>
              <a:t>puisqu’alors</a:t>
            </a:r>
            <a:r>
              <a:rPr lang="en-US" dirty="0" smtClean="0"/>
              <a:t> </a:t>
            </a:r>
            <a:r>
              <a:rPr lang="en-US" dirty="0" err="1" smtClean="0"/>
              <a:t>elles</a:t>
            </a:r>
            <a:r>
              <a:rPr lang="en-US" dirty="0" smtClean="0"/>
              <a:t> </a:t>
            </a:r>
            <a:r>
              <a:rPr lang="en-US" dirty="0" err="1" smtClean="0"/>
              <a:t>sont</a:t>
            </a:r>
            <a:r>
              <a:rPr lang="en-US" dirty="0" smtClean="0"/>
              <a:t> </a:t>
            </a:r>
            <a:r>
              <a:rPr lang="en-US" dirty="0" err="1" smtClean="0"/>
              <a:t>globalement</a:t>
            </a:r>
            <a:r>
              <a:rPr lang="en-US" dirty="0" smtClean="0"/>
              <a:t> </a:t>
            </a:r>
            <a:r>
              <a:rPr lang="en-US" dirty="0" err="1" smtClean="0"/>
              <a:t>neutres</a:t>
            </a:r>
            <a:r>
              <a:rPr lang="en-US" dirty="0" smtClean="0"/>
              <a:t> [17]. La </a:t>
            </a:r>
            <a:r>
              <a:rPr lang="en-US" dirty="0" err="1" smtClean="0"/>
              <a:t>séparation</a:t>
            </a:r>
            <a:r>
              <a:rPr lang="en-US" dirty="0" smtClean="0"/>
              <a:t> </a:t>
            </a:r>
            <a:r>
              <a:rPr lang="en-US" dirty="0" err="1" smtClean="0"/>
              <a:t>sur</a:t>
            </a:r>
            <a:r>
              <a:rPr lang="en-US" dirty="0" smtClean="0"/>
              <a:t> la </a:t>
            </a:r>
            <a:r>
              <a:rPr lang="en-US" dirty="0" err="1" smtClean="0"/>
              <a:t>deuxième</a:t>
            </a:r>
            <a:r>
              <a:rPr lang="en-US" dirty="0" smtClean="0"/>
              <a:t> dimension </a:t>
            </a:r>
            <a:r>
              <a:rPr lang="en-US" dirty="0" err="1" smtClean="0"/>
              <a:t>est</a:t>
            </a:r>
            <a:r>
              <a:rPr lang="en-US" dirty="0" smtClean="0"/>
              <a:t> la </a:t>
            </a:r>
            <a:r>
              <a:rPr lang="en-US" dirty="0" err="1" smtClean="0"/>
              <a:t>même</a:t>
            </a:r>
            <a:r>
              <a:rPr lang="en-US" dirty="0" smtClean="0"/>
              <a:t> </a:t>
            </a:r>
            <a:r>
              <a:rPr lang="en-US" dirty="0" err="1" smtClean="0"/>
              <a:t>que</a:t>
            </a:r>
            <a:r>
              <a:rPr lang="en-US" dirty="0" smtClean="0"/>
              <a:t> pour le gel 1D.</a:t>
            </a:r>
            <a:endParaRPr lang="fr-F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génome </a:t>
            </a:r>
            <a:endParaRPr lang="fr-FR" dirty="0"/>
          </a:p>
        </p:txBody>
      </p:sp>
      <p:sp>
        <p:nvSpPr>
          <p:cNvPr id="3" name="Espace réservé du contenu 2"/>
          <p:cNvSpPr>
            <a:spLocks noGrp="1"/>
          </p:cNvSpPr>
          <p:nvPr>
            <p:ph sz="quarter" idx="1"/>
          </p:nvPr>
        </p:nvSpPr>
        <p:spPr/>
        <p:txBody>
          <a:bodyPr>
            <a:normAutofit fontScale="77500" lnSpcReduction="20000"/>
          </a:bodyPr>
          <a:lstStyle/>
          <a:p>
            <a:r>
              <a:rPr lang="fr-FR" dirty="0" smtClean="0"/>
              <a:t>Le génome est l'ensemble du matériel génétique d'un individu ou d'une espèce codée dans son acide désoxyribonucléique (ADN) à l'exception de certains virus dont le génome est porté par des molécules d'acide ribonucléique (ARN). Il contient en particulier toutes les séquences codantes (transcrites en ARN messagers, et traduites en protéines) et ARN non codantes (non transcrites, ou transcrites en ARN, mais non traduites).</a:t>
            </a:r>
          </a:p>
          <a:p>
            <a:r>
              <a:rPr lang="fr-FR" dirty="0" smtClean="0"/>
              <a:t>Le génome est souvent comparé à une encyclopédie dont les différents volumes seraient les chromosomes.</a:t>
            </a:r>
          </a:p>
          <a:p>
            <a:r>
              <a:rPr lang="fr-FR" dirty="0" smtClean="0"/>
              <a:t>Les gènes seraient les phrases contenues dans ces volumes et ces phrases seraient écrites dans un langage génétique représenté par quatre bases (adénine, guanine, cytosine et thymine) abrégées en AGCT.</a:t>
            </a:r>
          </a:p>
          <a:p>
            <a:r>
              <a:rPr lang="fr-FR" dirty="0" smtClean="0"/>
              <a:t>La science qui étudie le génome est la génomique.</a:t>
            </a:r>
          </a:p>
          <a:p>
            <a:r>
              <a:rPr lang="fr-FR" dirty="0" smtClean="0"/>
              <a:t>Il ne faut pas confondre le génome et le caryotype, qui est l'analyse ou la description macroscopique de l'arrangement des chromosomes.</a:t>
            </a:r>
          </a:p>
          <a:p>
            <a:endParaRPr lang="fr-F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sz="quarter" idx="1"/>
          </p:nvPr>
        </p:nvSpPr>
        <p:spPr/>
        <p:txBody>
          <a:bodyPr>
            <a:normAutofit fontScale="92500"/>
          </a:bodyPr>
          <a:lstStyle/>
          <a:p>
            <a:r>
              <a:rPr lang="en-US" dirty="0" err="1" smtClean="0"/>
              <a:t>L’intérêt</a:t>
            </a:r>
            <a:r>
              <a:rPr lang="en-US" dirty="0" smtClean="0"/>
              <a:t> du gel </a:t>
            </a:r>
            <a:r>
              <a:rPr lang="en-US" dirty="0" err="1" smtClean="0"/>
              <a:t>bidimensionnel</a:t>
            </a:r>
            <a:r>
              <a:rPr lang="en-US" dirty="0" smtClean="0"/>
              <a:t> </a:t>
            </a:r>
            <a:r>
              <a:rPr lang="en-US" dirty="0" err="1" smtClean="0"/>
              <a:t>est</a:t>
            </a:r>
            <a:r>
              <a:rPr lang="en-US" dirty="0" smtClean="0"/>
              <a:t> </a:t>
            </a:r>
            <a:r>
              <a:rPr lang="en-US" dirty="0" err="1" smtClean="0"/>
              <a:t>sa</a:t>
            </a:r>
            <a:r>
              <a:rPr lang="en-US" dirty="0" smtClean="0"/>
              <a:t> </a:t>
            </a:r>
            <a:r>
              <a:rPr lang="en-US" dirty="0" err="1" smtClean="0"/>
              <a:t>grande</a:t>
            </a:r>
            <a:r>
              <a:rPr lang="en-US" dirty="0" smtClean="0"/>
              <a:t> </a:t>
            </a:r>
            <a:r>
              <a:rPr lang="en-US" dirty="0" err="1" smtClean="0"/>
              <a:t>capacité</a:t>
            </a:r>
            <a:r>
              <a:rPr lang="en-US" dirty="0" smtClean="0"/>
              <a:t> </a:t>
            </a:r>
            <a:r>
              <a:rPr lang="en-US" dirty="0" err="1" smtClean="0"/>
              <a:t>résolutive</a:t>
            </a:r>
            <a:r>
              <a:rPr lang="en-US" dirty="0" smtClean="0"/>
              <a:t>, en </a:t>
            </a:r>
            <a:r>
              <a:rPr lang="en-US" dirty="0" err="1" smtClean="0"/>
              <a:t>effet</a:t>
            </a:r>
            <a:r>
              <a:rPr lang="en-US" dirty="0" smtClean="0"/>
              <a:t>, on </a:t>
            </a:r>
            <a:r>
              <a:rPr lang="en-US" dirty="0" err="1" smtClean="0"/>
              <a:t>retrouve</a:t>
            </a:r>
            <a:r>
              <a:rPr lang="en-US" dirty="0" smtClean="0"/>
              <a:t> </a:t>
            </a:r>
            <a:r>
              <a:rPr lang="en-US" dirty="0" err="1" smtClean="0"/>
              <a:t>généralement</a:t>
            </a:r>
            <a:r>
              <a:rPr lang="en-US" dirty="0" smtClean="0"/>
              <a:t> </a:t>
            </a:r>
            <a:r>
              <a:rPr lang="en-US" dirty="0" err="1" smtClean="0"/>
              <a:t>moins</a:t>
            </a:r>
            <a:r>
              <a:rPr lang="en-US" dirty="0" smtClean="0"/>
              <a:t> </a:t>
            </a:r>
            <a:r>
              <a:rPr lang="en-US" dirty="0" err="1" smtClean="0"/>
              <a:t>d’une</a:t>
            </a:r>
            <a:r>
              <a:rPr lang="en-US" dirty="0" smtClean="0"/>
              <a:t> </a:t>
            </a:r>
            <a:r>
              <a:rPr lang="en-US" dirty="0" err="1" smtClean="0"/>
              <a:t>dizaine</a:t>
            </a:r>
            <a:r>
              <a:rPr lang="en-US" dirty="0" smtClean="0"/>
              <a:t> de </a:t>
            </a:r>
            <a:r>
              <a:rPr lang="en-US" dirty="0" err="1" smtClean="0"/>
              <a:t>protéines</a:t>
            </a:r>
            <a:r>
              <a:rPr lang="en-US" dirty="0" smtClean="0"/>
              <a:t> </a:t>
            </a:r>
            <a:r>
              <a:rPr lang="en-US" dirty="0" err="1" smtClean="0"/>
              <a:t>dans</a:t>
            </a:r>
            <a:r>
              <a:rPr lang="en-US" dirty="0" smtClean="0"/>
              <a:t> </a:t>
            </a:r>
            <a:r>
              <a:rPr lang="en-US" dirty="0" err="1" smtClean="0"/>
              <a:t>chaque</a:t>
            </a:r>
            <a:r>
              <a:rPr lang="en-US" dirty="0" smtClean="0"/>
              <a:t> spot </a:t>
            </a:r>
            <a:r>
              <a:rPr lang="en-US" dirty="0" err="1" smtClean="0"/>
              <a:t>protéique</a:t>
            </a:r>
            <a:r>
              <a:rPr lang="en-US" dirty="0" smtClean="0"/>
              <a:t> ; </a:t>
            </a:r>
            <a:r>
              <a:rPr lang="en-US" dirty="0" err="1" smtClean="0"/>
              <a:t>tandis</a:t>
            </a:r>
            <a:r>
              <a:rPr lang="en-US" dirty="0" smtClean="0"/>
              <a:t> </a:t>
            </a:r>
            <a:r>
              <a:rPr lang="en-US" dirty="0" err="1" smtClean="0"/>
              <a:t>que</a:t>
            </a:r>
            <a:r>
              <a:rPr lang="en-US" dirty="0" smtClean="0"/>
              <a:t> </a:t>
            </a:r>
            <a:r>
              <a:rPr lang="en-US" dirty="0" err="1" smtClean="0"/>
              <a:t>sur</a:t>
            </a:r>
            <a:r>
              <a:rPr lang="en-US" dirty="0" smtClean="0"/>
              <a:t> un gel 1D les </a:t>
            </a:r>
            <a:r>
              <a:rPr lang="en-US" dirty="0" err="1" smtClean="0"/>
              <a:t>bandes</a:t>
            </a:r>
            <a:r>
              <a:rPr lang="en-US" dirty="0" smtClean="0"/>
              <a:t> </a:t>
            </a:r>
            <a:r>
              <a:rPr lang="en-US" dirty="0" err="1" smtClean="0"/>
              <a:t>protéiques</a:t>
            </a:r>
            <a:r>
              <a:rPr lang="en-US" dirty="0" smtClean="0"/>
              <a:t> </a:t>
            </a:r>
            <a:r>
              <a:rPr lang="en-US" dirty="0" err="1" smtClean="0"/>
              <a:t>restent</a:t>
            </a:r>
            <a:r>
              <a:rPr lang="en-US" dirty="0" smtClean="0"/>
              <a:t> encore </a:t>
            </a:r>
            <a:r>
              <a:rPr lang="en-US" dirty="0" err="1" smtClean="0"/>
              <a:t>très</a:t>
            </a:r>
            <a:r>
              <a:rPr lang="en-US" dirty="0" smtClean="0"/>
              <a:t> complexes (</a:t>
            </a:r>
            <a:r>
              <a:rPr lang="en-US" dirty="0" err="1" smtClean="0"/>
              <a:t>plusieurs</a:t>
            </a:r>
            <a:r>
              <a:rPr lang="en-US" dirty="0" smtClean="0"/>
              <a:t> </a:t>
            </a:r>
            <a:r>
              <a:rPr lang="en-US" dirty="0" err="1" smtClean="0"/>
              <a:t>centaines</a:t>
            </a:r>
            <a:r>
              <a:rPr lang="en-US" dirty="0" smtClean="0"/>
              <a:t> de </a:t>
            </a:r>
            <a:r>
              <a:rPr lang="en-US" dirty="0" err="1" smtClean="0"/>
              <a:t>protéines</a:t>
            </a:r>
            <a:r>
              <a:rPr lang="en-US" dirty="0" smtClean="0"/>
              <a:t>, </a:t>
            </a:r>
            <a:r>
              <a:rPr lang="en-US" dirty="0" err="1" smtClean="0"/>
              <a:t>suivant</a:t>
            </a:r>
            <a:r>
              <a:rPr lang="en-US" dirty="0" smtClean="0"/>
              <a:t> le </a:t>
            </a:r>
            <a:r>
              <a:rPr lang="en-US" dirty="0" err="1" smtClean="0"/>
              <a:t>niveau</a:t>
            </a:r>
            <a:r>
              <a:rPr lang="en-US" dirty="0" smtClean="0"/>
              <a:t> de </a:t>
            </a:r>
            <a:r>
              <a:rPr lang="en-US" dirty="0" err="1" smtClean="0"/>
              <a:t>séparation</a:t>
            </a:r>
            <a:r>
              <a:rPr lang="en-US" dirty="0" smtClean="0"/>
              <a:t>). En </a:t>
            </a:r>
            <a:r>
              <a:rPr lang="en-US" dirty="0" err="1" smtClean="0"/>
              <a:t>revanche</a:t>
            </a:r>
            <a:r>
              <a:rPr lang="en-US" dirty="0" smtClean="0"/>
              <a:t>, </a:t>
            </a:r>
            <a:r>
              <a:rPr lang="en-US" dirty="0" err="1" smtClean="0"/>
              <a:t>analyser</a:t>
            </a:r>
            <a:r>
              <a:rPr lang="en-US" dirty="0" smtClean="0"/>
              <a:t> </a:t>
            </a:r>
            <a:r>
              <a:rPr lang="en-US" dirty="0" err="1" smtClean="0"/>
              <a:t>chacun</a:t>
            </a:r>
            <a:r>
              <a:rPr lang="en-US" dirty="0" smtClean="0"/>
              <a:t> des spots </a:t>
            </a:r>
            <a:r>
              <a:rPr lang="en-US" dirty="0" err="1" smtClean="0"/>
              <a:t>peut</a:t>
            </a:r>
            <a:r>
              <a:rPr lang="en-US" dirty="0" smtClean="0"/>
              <a:t> se </a:t>
            </a:r>
            <a:r>
              <a:rPr lang="en-US" dirty="0" err="1" smtClean="0"/>
              <a:t>révéler</a:t>
            </a:r>
            <a:r>
              <a:rPr lang="en-US" dirty="0" smtClean="0"/>
              <a:t> </a:t>
            </a:r>
            <a:r>
              <a:rPr lang="en-US" dirty="0" err="1" smtClean="0"/>
              <a:t>très</a:t>
            </a:r>
            <a:r>
              <a:rPr lang="en-US" dirty="0" smtClean="0"/>
              <a:t> long, </a:t>
            </a:r>
            <a:r>
              <a:rPr lang="en-US" dirty="0" err="1" smtClean="0"/>
              <a:t>surtout</a:t>
            </a:r>
            <a:r>
              <a:rPr lang="en-US" dirty="0" smtClean="0"/>
              <a:t> </a:t>
            </a:r>
            <a:r>
              <a:rPr lang="en-US" dirty="0" err="1" smtClean="0"/>
              <a:t>si</a:t>
            </a:r>
            <a:r>
              <a:rPr lang="en-US" dirty="0" smtClean="0"/>
              <a:t> </a:t>
            </a:r>
            <a:r>
              <a:rPr lang="en-US" dirty="0" err="1" smtClean="0"/>
              <a:t>l’on</a:t>
            </a:r>
            <a:r>
              <a:rPr lang="en-US" dirty="0" smtClean="0"/>
              <a:t> a beaucoup </a:t>
            </a:r>
            <a:r>
              <a:rPr lang="en-US" dirty="0" err="1" smtClean="0"/>
              <a:t>d’échantillons</a:t>
            </a:r>
            <a:r>
              <a:rPr lang="en-US" dirty="0" smtClean="0"/>
              <a:t>. De plus, </a:t>
            </a:r>
            <a:r>
              <a:rPr lang="en-US" dirty="0" err="1" smtClean="0"/>
              <a:t>cette</a:t>
            </a:r>
            <a:r>
              <a:rPr lang="en-US" dirty="0" smtClean="0"/>
              <a:t> </a:t>
            </a:r>
            <a:r>
              <a:rPr lang="en-US" dirty="0" err="1" smtClean="0"/>
              <a:t>méthode</a:t>
            </a:r>
            <a:r>
              <a:rPr lang="en-US" dirty="0" smtClean="0"/>
              <a:t> </a:t>
            </a:r>
            <a:r>
              <a:rPr lang="en-US" dirty="0" err="1" smtClean="0"/>
              <a:t>donne</a:t>
            </a:r>
            <a:r>
              <a:rPr lang="en-US" dirty="0" smtClean="0"/>
              <a:t> </a:t>
            </a:r>
            <a:r>
              <a:rPr lang="en-US" dirty="0" err="1" smtClean="0"/>
              <a:t>accès</a:t>
            </a:r>
            <a:r>
              <a:rPr lang="en-US" dirty="0" smtClean="0"/>
              <a:t> à des </a:t>
            </a:r>
            <a:r>
              <a:rPr lang="en-US" dirty="0" err="1" smtClean="0"/>
              <a:t>informations</a:t>
            </a:r>
            <a:r>
              <a:rPr lang="en-US" dirty="0" smtClean="0"/>
              <a:t> </a:t>
            </a:r>
            <a:r>
              <a:rPr lang="en-US" dirty="0" err="1" smtClean="0"/>
              <a:t>physico-chimiques</a:t>
            </a:r>
            <a:r>
              <a:rPr lang="en-US" dirty="0" smtClean="0"/>
              <a:t> des </a:t>
            </a:r>
            <a:r>
              <a:rPr lang="en-US" dirty="0" err="1" smtClean="0"/>
              <a:t>protéines</a:t>
            </a:r>
            <a:r>
              <a:rPr lang="en-US" dirty="0" smtClean="0"/>
              <a:t>, </a:t>
            </a:r>
            <a:r>
              <a:rPr lang="en-US" dirty="0" err="1" smtClean="0"/>
              <a:t>comme</a:t>
            </a:r>
            <a:r>
              <a:rPr lang="en-US" dirty="0" smtClean="0"/>
              <a:t> </a:t>
            </a:r>
            <a:r>
              <a:rPr lang="en-US" dirty="0" err="1" smtClean="0"/>
              <a:t>leur</a:t>
            </a:r>
            <a:r>
              <a:rPr lang="en-US" dirty="0" smtClean="0"/>
              <a:t> masse </a:t>
            </a:r>
            <a:r>
              <a:rPr lang="en-US" dirty="0" err="1" smtClean="0"/>
              <a:t>moléculaire</a:t>
            </a:r>
            <a:r>
              <a:rPr lang="en-US" dirty="0" smtClean="0"/>
              <a:t> </a:t>
            </a:r>
            <a:r>
              <a:rPr lang="en-US" dirty="0" err="1" smtClean="0"/>
              <a:t>ou</a:t>
            </a:r>
            <a:r>
              <a:rPr lang="en-US" dirty="0" smtClean="0"/>
              <a:t> </a:t>
            </a:r>
            <a:r>
              <a:rPr lang="en-US" dirty="0" err="1" smtClean="0"/>
              <a:t>leur</a:t>
            </a:r>
            <a:r>
              <a:rPr lang="en-US" dirty="0" smtClean="0"/>
              <a:t> point </a:t>
            </a:r>
            <a:r>
              <a:rPr lang="en-US" dirty="0" err="1" smtClean="0"/>
              <a:t>isoélectrique</a:t>
            </a:r>
            <a:r>
              <a:rPr lang="en-US" dirty="0" smtClean="0"/>
              <a:t> [18]. </a:t>
            </a:r>
            <a:r>
              <a:rPr lang="en-US" dirty="0" err="1" smtClean="0"/>
              <a:t>Enfin</a:t>
            </a:r>
            <a:r>
              <a:rPr lang="en-US" dirty="0" smtClean="0"/>
              <a:t>, on </a:t>
            </a:r>
            <a:r>
              <a:rPr lang="en-US" dirty="0" err="1" smtClean="0"/>
              <a:t>peut</a:t>
            </a:r>
            <a:r>
              <a:rPr lang="en-US" dirty="0" smtClean="0"/>
              <a:t> </a:t>
            </a:r>
            <a:r>
              <a:rPr lang="en-US" dirty="0" err="1" smtClean="0"/>
              <a:t>réaliser</a:t>
            </a:r>
            <a:r>
              <a:rPr lang="en-US" dirty="0" smtClean="0"/>
              <a:t> </a:t>
            </a:r>
            <a:r>
              <a:rPr lang="en-US" dirty="0" err="1" smtClean="0"/>
              <a:t>une</a:t>
            </a:r>
            <a:r>
              <a:rPr lang="en-US" dirty="0" smtClean="0"/>
              <a:t> quantification relative (</a:t>
            </a:r>
            <a:r>
              <a:rPr lang="en-US" dirty="0" err="1" smtClean="0"/>
              <a:t>directement</a:t>
            </a:r>
            <a:r>
              <a:rPr lang="en-US" dirty="0" smtClean="0"/>
              <a:t> </a:t>
            </a:r>
            <a:r>
              <a:rPr lang="en-US" dirty="0" err="1" smtClean="0"/>
              <a:t>sur</a:t>
            </a:r>
            <a:r>
              <a:rPr lang="en-US" dirty="0" smtClean="0"/>
              <a:t> gel), </a:t>
            </a:r>
            <a:r>
              <a:rPr lang="en-US" dirty="0" err="1" smtClean="0"/>
              <a:t>appelé</a:t>
            </a:r>
            <a:r>
              <a:rPr lang="en-US" dirty="0" smtClean="0"/>
              <a:t> 2D-DIGE . Un </a:t>
            </a:r>
            <a:r>
              <a:rPr lang="en-US" dirty="0" err="1" smtClean="0"/>
              <a:t>exemple</a:t>
            </a:r>
            <a:r>
              <a:rPr lang="en-US" dirty="0" smtClean="0"/>
              <a:t> </a:t>
            </a:r>
            <a:r>
              <a:rPr lang="en-US" dirty="0" err="1" smtClean="0"/>
              <a:t>d’image</a:t>
            </a:r>
            <a:r>
              <a:rPr lang="en-US" dirty="0" smtClean="0"/>
              <a:t> de gel 2D </a:t>
            </a:r>
            <a:r>
              <a:rPr lang="en-US" dirty="0" err="1" smtClean="0"/>
              <a:t>est</a:t>
            </a:r>
            <a:r>
              <a:rPr lang="en-US" dirty="0" smtClean="0"/>
              <a:t> </a:t>
            </a:r>
            <a:r>
              <a:rPr lang="en-US" dirty="0" err="1" smtClean="0"/>
              <a:t>présenté</a:t>
            </a:r>
            <a:r>
              <a:rPr lang="en-US" dirty="0" smtClean="0"/>
              <a:t> en Figure I-3.</a:t>
            </a:r>
            <a:endParaRPr lang="fr-FR" dirty="0" smtClean="0"/>
          </a:p>
          <a:p>
            <a:endParaRPr lang="fr-FR"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285728"/>
            <a:ext cx="7858180" cy="1143000"/>
          </a:xfrm>
        </p:spPr>
        <p:txBody>
          <a:bodyPr>
            <a:normAutofit fontScale="90000"/>
          </a:bodyPr>
          <a:lstStyle/>
          <a:p>
            <a:r>
              <a:rPr lang="en-US" b="1" dirty="0" smtClean="0">
                <a:solidFill>
                  <a:srgbClr val="FF0000"/>
                </a:solidFill>
              </a:rPr>
              <a:t/>
            </a:r>
            <a:br>
              <a:rPr lang="en-US" b="1" dirty="0" smtClean="0">
                <a:solidFill>
                  <a:srgbClr val="FF0000"/>
                </a:solidFill>
              </a:rPr>
            </a:br>
            <a:r>
              <a:rPr lang="en-US" b="1" dirty="0" smtClean="0">
                <a:solidFill>
                  <a:srgbClr val="FF0000"/>
                </a:solidFill>
              </a:rPr>
              <a:t>Figure I-3 : Image d’un gel </a:t>
            </a:r>
            <a:r>
              <a:rPr lang="en-US" b="1" dirty="0" err="1" smtClean="0">
                <a:solidFill>
                  <a:srgbClr val="FF0000"/>
                </a:solidFill>
              </a:rPr>
              <a:t>d’électrophorèse</a:t>
            </a:r>
            <a:r>
              <a:rPr lang="en-US" b="1" dirty="0" smtClean="0">
                <a:solidFill>
                  <a:srgbClr val="FF0000"/>
                </a:solidFill>
              </a:rPr>
              <a:t> </a:t>
            </a:r>
            <a:r>
              <a:rPr lang="en-US" b="1" dirty="0" err="1" smtClean="0">
                <a:solidFill>
                  <a:srgbClr val="FF0000"/>
                </a:solidFill>
              </a:rPr>
              <a:t>bidimensionnel</a:t>
            </a:r>
            <a:r>
              <a:rPr lang="en-US" b="1" dirty="0" smtClean="0">
                <a:solidFill>
                  <a:srgbClr val="FF0000"/>
                </a:solidFill>
              </a:rPr>
              <a:t>.</a:t>
            </a:r>
            <a:r>
              <a:rPr lang="fr-FR" dirty="0" smtClean="0">
                <a:solidFill>
                  <a:srgbClr val="FF0000"/>
                </a:solidFill>
              </a:rPr>
              <a:t/>
            </a:r>
            <a:br>
              <a:rPr lang="fr-FR" dirty="0" smtClean="0">
                <a:solidFill>
                  <a:srgbClr val="FF0000"/>
                </a:solidFill>
              </a:rPr>
            </a:br>
            <a:endParaRPr lang="fr-FR" dirty="0">
              <a:solidFill>
                <a:srgbClr val="FF0000"/>
              </a:solidFill>
            </a:endParaRPr>
          </a:p>
        </p:txBody>
      </p:sp>
      <p:pic>
        <p:nvPicPr>
          <p:cNvPr id="4" name="image5.jpeg"/>
          <p:cNvPicPr>
            <a:picLocks noGrp="1"/>
          </p:cNvPicPr>
          <p:nvPr>
            <p:ph sz="quarter" idx="1"/>
          </p:nvPr>
        </p:nvPicPr>
        <p:blipFill>
          <a:blip r:embed="rId2" cstate="print"/>
          <a:stretch>
            <a:fillRect/>
          </a:stretch>
        </p:blipFill>
        <p:spPr>
          <a:xfrm>
            <a:off x="642910" y="1785926"/>
            <a:ext cx="7786742" cy="4714908"/>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sz="quarter" idx="1"/>
          </p:nvPr>
        </p:nvSpPr>
        <p:spPr/>
        <p:txBody>
          <a:bodyPr/>
          <a:lstStyle/>
          <a:p>
            <a:r>
              <a:rPr lang="en-US" b="1" dirty="0" smtClean="0"/>
              <a:t> </a:t>
            </a:r>
            <a:endParaRPr lang="fr-FR" dirty="0" smtClean="0"/>
          </a:p>
          <a:p>
            <a:r>
              <a:rPr lang="en-US" dirty="0" err="1" smtClean="0"/>
              <a:t>L’intérêt</a:t>
            </a:r>
            <a:r>
              <a:rPr lang="en-US" dirty="0" smtClean="0"/>
              <a:t> de </a:t>
            </a:r>
            <a:r>
              <a:rPr lang="en-US" dirty="0" err="1" smtClean="0"/>
              <a:t>préfractionner</a:t>
            </a:r>
            <a:r>
              <a:rPr lang="en-US" dirty="0" smtClean="0"/>
              <a:t> les </a:t>
            </a:r>
            <a:r>
              <a:rPr lang="en-US" dirty="0" err="1" smtClean="0"/>
              <a:t>échantillons</a:t>
            </a:r>
            <a:r>
              <a:rPr lang="en-US" dirty="0" smtClean="0"/>
              <a:t> </a:t>
            </a:r>
            <a:r>
              <a:rPr lang="en-US" dirty="0" err="1" smtClean="0"/>
              <a:t>est</a:t>
            </a:r>
            <a:r>
              <a:rPr lang="en-US" dirty="0" smtClean="0"/>
              <a:t> de </a:t>
            </a:r>
            <a:r>
              <a:rPr lang="en-US" dirty="0" err="1" smtClean="0"/>
              <a:t>pouvoir</a:t>
            </a:r>
            <a:r>
              <a:rPr lang="en-US" dirty="0" smtClean="0"/>
              <a:t> </a:t>
            </a:r>
            <a:r>
              <a:rPr lang="en-US" dirty="0" err="1" smtClean="0"/>
              <a:t>analyser</a:t>
            </a:r>
            <a:r>
              <a:rPr lang="en-US" dirty="0" smtClean="0"/>
              <a:t> des mélanges </a:t>
            </a:r>
            <a:r>
              <a:rPr lang="en-US" dirty="0" err="1" smtClean="0"/>
              <a:t>moins</a:t>
            </a:r>
            <a:r>
              <a:rPr lang="en-US" dirty="0" smtClean="0"/>
              <a:t> complexes en </a:t>
            </a:r>
            <a:r>
              <a:rPr lang="en-US" dirty="0" err="1" smtClean="0"/>
              <a:t>spectrométrie</a:t>
            </a:r>
            <a:r>
              <a:rPr lang="en-US" dirty="0" smtClean="0"/>
              <a:t> de masse et </a:t>
            </a:r>
            <a:r>
              <a:rPr lang="en-US" dirty="0" err="1" smtClean="0"/>
              <a:t>donc</a:t>
            </a:r>
            <a:r>
              <a:rPr lang="en-US" dirty="0" smtClean="0"/>
              <a:t> de </a:t>
            </a:r>
            <a:r>
              <a:rPr lang="en-US" dirty="0" err="1" smtClean="0"/>
              <a:t>pouvoir</a:t>
            </a:r>
            <a:r>
              <a:rPr lang="en-US" dirty="0" smtClean="0"/>
              <a:t> </a:t>
            </a:r>
            <a:r>
              <a:rPr lang="en-US" dirty="0" err="1" smtClean="0"/>
              <a:t>détecter</a:t>
            </a:r>
            <a:r>
              <a:rPr lang="en-US" dirty="0" smtClean="0"/>
              <a:t> plus de peptides en </a:t>
            </a:r>
            <a:r>
              <a:rPr lang="en-US" dirty="0" err="1" smtClean="0"/>
              <a:t>réduisant</a:t>
            </a:r>
            <a:r>
              <a:rPr lang="en-US" dirty="0" smtClean="0"/>
              <a:t> la </a:t>
            </a:r>
            <a:r>
              <a:rPr lang="en-US" dirty="0" err="1" smtClean="0"/>
              <a:t>compétition</a:t>
            </a:r>
            <a:r>
              <a:rPr lang="en-US" dirty="0" smtClean="0"/>
              <a:t> pour la fragmentation. </a:t>
            </a:r>
            <a:r>
              <a:rPr lang="en-US" dirty="0" err="1" smtClean="0"/>
              <a:t>Cependant</a:t>
            </a:r>
            <a:r>
              <a:rPr lang="en-US" dirty="0" smtClean="0"/>
              <a:t>, </a:t>
            </a:r>
            <a:r>
              <a:rPr lang="en-US" dirty="0" err="1" smtClean="0"/>
              <a:t>préfractionner</a:t>
            </a:r>
            <a:r>
              <a:rPr lang="en-US" dirty="0" smtClean="0"/>
              <a:t> </a:t>
            </a:r>
            <a:r>
              <a:rPr lang="en-US" dirty="0" err="1" smtClean="0"/>
              <a:t>revient</a:t>
            </a:r>
            <a:r>
              <a:rPr lang="en-US" dirty="0" smtClean="0"/>
              <a:t> à multiplier le </a:t>
            </a:r>
            <a:r>
              <a:rPr lang="en-US" dirty="0" err="1" smtClean="0"/>
              <a:t>nombre</a:t>
            </a:r>
            <a:r>
              <a:rPr lang="en-US" dirty="0" smtClean="0"/>
              <a:t> </a:t>
            </a:r>
            <a:r>
              <a:rPr lang="en-US" dirty="0" err="1" smtClean="0"/>
              <a:t>d’analyses</a:t>
            </a:r>
            <a:r>
              <a:rPr lang="en-US" dirty="0" smtClean="0"/>
              <a:t> pour un </a:t>
            </a:r>
            <a:r>
              <a:rPr lang="en-US" dirty="0" err="1" smtClean="0"/>
              <a:t>seul</a:t>
            </a:r>
            <a:r>
              <a:rPr lang="en-US" dirty="0" smtClean="0"/>
              <a:t> </a:t>
            </a:r>
            <a:r>
              <a:rPr lang="en-US" dirty="0" err="1" smtClean="0"/>
              <a:t>échantillon</a:t>
            </a:r>
            <a:r>
              <a:rPr lang="en-US" dirty="0" smtClean="0"/>
              <a:t>, </a:t>
            </a:r>
            <a:r>
              <a:rPr lang="en-US" dirty="0" err="1" smtClean="0"/>
              <a:t>ce</a:t>
            </a:r>
            <a:r>
              <a:rPr lang="en-US" dirty="0" smtClean="0"/>
              <a:t> qui </a:t>
            </a:r>
            <a:r>
              <a:rPr lang="en-US" dirty="0" err="1" smtClean="0"/>
              <a:t>peut</a:t>
            </a:r>
            <a:r>
              <a:rPr lang="en-US" dirty="0" smtClean="0"/>
              <a:t> </a:t>
            </a:r>
            <a:r>
              <a:rPr lang="en-US" dirty="0" err="1" smtClean="0"/>
              <a:t>rallonger</a:t>
            </a:r>
            <a:r>
              <a:rPr lang="en-US" dirty="0" smtClean="0"/>
              <a:t> </a:t>
            </a:r>
            <a:r>
              <a:rPr lang="en-US" dirty="0" err="1" smtClean="0"/>
              <a:t>considérablement</a:t>
            </a:r>
            <a:r>
              <a:rPr lang="en-US" dirty="0" smtClean="0"/>
              <a:t> le temps de </a:t>
            </a:r>
            <a:r>
              <a:rPr lang="en-US" dirty="0" err="1" smtClean="0"/>
              <a:t>l’analyse</a:t>
            </a:r>
            <a:r>
              <a:rPr lang="en-US" dirty="0" smtClean="0"/>
              <a:t> </a:t>
            </a:r>
            <a:r>
              <a:rPr lang="en-US" dirty="0" err="1" smtClean="0"/>
              <a:t>globale</a:t>
            </a:r>
            <a:r>
              <a:rPr lang="en-US" dirty="0" smtClean="0"/>
              <a:t>.</a:t>
            </a:r>
            <a:endParaRPr lang="fr-FR" dirty="0" smtClean="0"/>
          </a:p>
          <a:p>
            <a:endParaRPr lang="fr-FR"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err="1" smtClean="0">
                <a:solidFill>
                  <a:srgbClr val="FF0000"/>
                </a:solidFill>
              </a:rPr>
              <a:t>Séparation</a:t>
            </a:r>
            <a:r>
              <a:rPr lang="en-US" dirty="0" smtClean="0">
                <a:solidFill>
                  <a:srgbClr val="FF0000"/>
                </a:solidFill>
              </a:rPr>
              <a:t> par </a:t>
            </a:r>
            <a:r>
              <a:rPr lang="en-US" dirty="0" err="1" smtClean="0">
                <a:solidFill>
                  <a:srgbClr val="FF0000"/>
                </a:solidFill>
              </a:rPr>
              <a:t>chromatographie</a:t>
            </a:r>
            <a:r>
              <a:rPr lang="en-US" dirty="0" smtClean="0">
                <a:solidFill>
                  <a:srgbClr val="FF0000"/>
                </a:solidFill>
              </a:rPr>
              <a:t> </a:t>
            </a:r>
            <a:r>
              <a:rPr lang="en-US" dirty="0" err="1" smtClean="0">
                <a:solidFill>
                  <a:srgbClr val="FF0000"/>
                </a:solidFill>
              </a:rPr>
              <a:t>liquide</a:t>
            </a:r>
            <a:endParaRPr lang="fr-FR" dirty="0">
              <a:solidFill>
                <a:srgbClr val="FF0000"/>
              </a:solidFill>
            </a:endParaRPr>
          </a:p>
        </p:txBody>
      </p:sp>
      <p:sp>
        <p:nvSpPr>
          <p:cNvPr id="3" name="Espace réservé du contenu 2"/>
          <p:cNvSpPr>
            <a:spLocks noGrp="1"/>
          </p:cNvSpPr>
          <p:nvPr>
            <p:ph sz="quarter" idx="1"/>
          </p:nvPr>
        </p:nvSpPr>
        <p:spPr/>
        <p:txBody>
          <a:bodyPr/>
          <a:lstStyle/>
          <a:p>
            <a:r>
              <a:rPr lang="en-US" dirty="0" smtClean="0"/>
              <a:t>La </a:t>
            </a:r>
            <a:r>
              <a:rPr lang="en-US" dirty="0" err="1" smtClean="0"/>
              <a:t>chromatographie</a:t>
            </a:r>
            <a:r>
              <a:rPr lang="en-US" dirty="0" smtClean="0"/>
              <a:t> </a:t>
            </a:r>
            <a:r>
              <a:rPr lang="en-US" dirty="0" err="1" smtClean="0"/>
              <a:t>liquide</a:t>
            </a:r>
            <a:r>
              <a:rPr lang="en-US" dirty="0" smtClean="0"/>
              <a:t> à haute performance (HPLC) </a:t>
            </a:r>
            <a:r>
              <a:rPr lang="en-US" dirty="0" err="1" smtClean="0"/>
              <a:t>est</a:t>
            </a:r>
            <a:r>
              <a:rPr lang="en-US" dirty="0" smtClean="0"/>
              <a:t> </a:t>
            </a:r>
            <a:r>
              <a:rPr lang="en-US" dirty="0" err="1" smtClean="0"/>
              <a:t>utilisée</a:t>
            </a:r>
            <a:r>
              <a:rPr lang="en-US" dirty="0" smtClean="0"/>
              <a:t> pour </a:t>
            </a:r>
            <a:r>
              <a:rPr lang="en-US" dirty="0" err="1" smtClean="0"/>
              <a:t>dé</a:t>
            </a:r>
            <a:r>
              <a:rPr lang="en-US" dirty="0" smtClean="0"/>
              <a:t> </a:t>
            </a:r>
            <a:r>
              <a:rPr lang="en-US" dirty="0" err="1" smtClean="0"/>
              <a:t>complexifier</a:t>
            </a:r>
            <a:r>
              <a:rPr lang="en-US" dirty="0" smtClean="0"/>
              <a:t> les </a:t>
            </a:r>
            <a:r>
              <a:rPr lang="en-US" dirty="0" err="1" smtClean="0"/>
              <a:t>échantillons</a:t>
            </a:r>
            <a:r>
              <a:rPr lang="en-US" dirty="0" smtClean="0"/>
              <a:t> [20], qui </a:t>
            </a:r>
            <a:r>
              <a:rPr lang="en-US" dirty="0" err="1" smtClean="0"/>
              <a:t>contiennent</a:t>
            </a:r>
            <a:r>
              <a:rPr lang="en-US" dirty="0" smtClean="0"/>
              <a:t> des </a:t>
            </a:r>
            <a:r>
              <a:rPr lang="en-US" dirty="0" err="1" smtClean="0"/>
              <a:t>dizaines</a:t>
            </a:r>
            <a:r>
              <a:rPr lang="en-US" dirty="0" smtClean="0"/>
              <a:t> de </a:t>
            </a:r>
            <a:r>
              <a:rPr lang="en-US" dirty="0" err="1" smtClean="0"/>
              <a:t>milliers</a:t>
            </a:r>
            <a:r>
              <a:rPr lang="en-US" dirty="0" smtClean="0"/>
              <a:t> de peptides </a:t>
            </a:r>
            <a:r>
              <a:rPr lang="en-US" dirty="0" err="1" smtClean="0"/>
              <a:t>issus</a:t>
            </a:r>
            <a:r>
              <a:rPr lang="en-US" dirty="0" smtClean="0"/>
              <a:t> de la digestion </a:t>
            </a:r>
            <a:r>
              <a:rPr lang="en-US" dirty="0" err="1" smtClean="0"/>
              <a:t>enzymatique</a:t>
            </a:r>
            <a:r>
              <a:rPr lang="en-US" dirty="0" smtClean="0"/>
              <a:t> de </a:t>
            </a:r>
            <a:r>
              <a:rPr lang="en-US" dirty="0" err="1" smtClean="0"/>
              <a:t>milliers</a:t>
            </a:r>
            <a:r>
              <a:rPr lang="en-US" dirty="0" smtClean="0"/>
              <a:t> de </a:t>
            </a:r>
            <a:r>
              <a:rPr lang="en-US" dirty="0" err="1" smtClean="0"/>
              <a:t>protéines</a:t>
            </a:r>
            <a:r>
              <a:rPr lang="en-US" dirty="0" smtClean="0"/>
              <a:t>. La </a:t>
            </a:r>
            <a:r>
              <a:rPr lang="en-US" dirty="0" err="1" smtClean="0"/>
              <a:t>séparation</a:t>
            </a:r>
            <a:r>
              <a:rPr lang="en-US" dirty="0" smtClean="0"/>
              <a:t> a pour but de limiter la </a:t>
            </a:r>
            <a:r>
              <a:rPr lang="en-US" dirty="0" err="1" smtClean="0"/>
              <a:t>compétition</a:t>
            </a:r>
            <a:r>
              <a:rPr lang="en-US" dirty="0" smtClean="0"/>
              <a:t> en masse entre les peptides, </a:t>
            </a:r>
            <a:r>
              <a:rPr lang="en-US" dirty="0" err="1" smtClean="0"/>
              <a:t>ce</a:t>
            </a:r>
            <a:r>
              <a:rPr lang="en-US" dirty="0" smtClean="0"/>
              <a:t> qui </a:t>
            </a:r>
            <a:r>
              <a:rPr lang="en-US" dirty="0" err="1" smtClean="0"/>
              <a:t>permet</a:t>
            </a:r>
            <a:r>
              <a:rPr lang="en-US" dirty="0" smtClean="0"/>
              <a:t> </a:t>
            </a:r>
            <a:r>
              <a:rPr lang="en-US" dirty="0" err="1" smtClean="0"/>
              <a:t>d’augmenter</a:t>
            </a:r>
            <a:r>
              <a:rPr lang="en-US" dirty="0" smtClean="0"/>
              <a:t> la </a:t>
            </a:r>
            <a:r>
              <a:rPr lang="en-US" dirty="0" err="1" smtClean="0"/>
              <a:t>sensibilité</a:t>
            </a:r>
            <a:r>
              <a:rPr lang="en-US" dirty="0" smtClean="0"/>
              <a:t>, la </a:t>
            </a:r>
            <a:r>
              <a:rPr lang="en-US" dirty="0" err="1" smtClean="0"/>
              <a:t>sélectivité</a:t>
            </a:r>
            <a:r>
              <a:rPr lang="en-US" dirty="0" smtClean="0"/>
              <a:t> et la </a:t>
            </a:r>
            <a:r>
              <a:rPr lang="en-US" dirty="0" err="1" smtClean="0"/>
              <a:t>profondeur</a:t>
            </a:r>
            <a:r>
              <a:rPr lang="en-US" dirty="0" smtClean="0"/>
              <a:t> du </a:t>
            </a:r>
            <a:r>
              <a:rPr lang="en-US" dirty="0" err="1" smtClean="0"/>
              <a:t>protéome</a:t>
            </a:r>
            <a:r>
              <a:rPr lang="en-US" dirty="0" smtClean="0"/>
              <a:t> </a:t>
            </a:r>
            <a:r>
              <a:rPr lang="en-US" dirty="0" err="1" smtClean="0"/>
              <a:t>analysé</a:t>
            </a:r>
            <a:r>
              <a:rPr lang="en-US" dirty="0" smtClean="0"/>
              <a:t>. </a:t>
            </a:r>
            <a:r>
              <a:rPr lang="en-US" dirty="0" err="1" smtClean="0"/>
              <a:t>D’autres</a:t>
            </a:r>
            <a:r>
              <a:rPr lang="en-US" dirty="0" smtClean="0"/>
              <a:t> techniques </a:t>
            </a:r>
            <a:r>
              <a:rPr lang="en-US" dirty="0" err="1" smtClean="0"/>
              <a:t>sont</a:t>
            </a:r>
            <a:r>
              <a:rPr lang="en-US" dirty="0" smtClean="0"/>
              <a:t> </a:t>
            </a:r>
            <a:r>
              <a:rPr lang="en-US" dirty="0" err="1" smtClean="0"/>
              <a:t>utilisées</a:t>
            </a:r>
            <a:r>
              <a:rPr lang="en-US" dirty="0" smtClean="0"/>
              <a:t>, </a:t>
            </a:r>
            <a:r>
              <a:rPr lang="en-US" dirty="0" err="1" smtClean="0"/>
              <a:t>telle</a:t>
            </a:r>
            <a:r>
              <a:rPr lang="en-US" dirty="0" smtClean="0"/>
              <a:t> </a:t>
            </a:r>
            <a:r>
              <a:rPr lang="en-US" dirty="0" err="1" smtClean="0"/>
              <a:t>que</a:t>
            </a:r>
            <a:r>
              <a:rPr lang="en-US" dirty="0" smtClean="0"/>
              <a:t> </a:t>
            </a:r>
            <a:r>
              <a:rPr lang="en-US" dirty="0" err="1" smtClean="0"/>
              <a:t>l’électrophorèse</a:t>
            </a:r>
            <a:r>
              <a:rPr lang="en-US" dirty="0" smtClean="0"/>
              <a:t> </a:t>
            </a:r>
            <a:r>
              <a:rPr lang="en-US" dirty="0" err="1" smtClean="0"/>
              <a:t>capillaire</a:t>
            </a:r>
            <a:r>
              <a:rPr lang="en-US" dirty="0" smtClean="0"/>
              <a:t>.</a:t>
            </a:r>
            <a:endParaRPr lang="fr-FR" dirty="0" smtClean="0"/>
          </a:p>
          <a:p>
            <a:endParaRPr lang="fr-FR"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sz="quarter" idx="1"/>
          </p:nvPr>
        </p:nvSpPr>
        <p:spPr/>
        <p:txBody>
          <a:bodyPr>
            <a:normAutofit fontScale="92500" lnSpcReduction="10000"/>
          </a:bodyPr>
          <a:lstStyle/>
          <a:p>
            <a:r>
              <a:rPr lang="en-US" dirty="0" smtClean="0"/>
              <a:t>La LC </a:t>
            </a:r>
            <a:r>
              <a:rPr lang="en-US" dirty="0" err="1" smtClean="0"/>
              <a:t>permet</a:t>
            </a:r>
            <a:r>
              <a:rPr lang="en-US" dirty="0" smtClean="0"/>
              <a:t> de </a:t>
            </a:r>
            <a:r>
              <a:rPr lang="en-US" dirty="0" err="1" smtClean="0"/>
              <a:t>séparer</a:t>
            </a:r>
            <a:r>
              <a:rPr lang="en-US" dirty="0" smtClean="0"/>
              <a:t> les </a:t>
            </a:r>
            <a:r>
              <a:rPr lang="en-US" dirty="0" err="1" smtClean="0"/>
              <a:t>composés</a:t>
            </a:r>
            <a:r>
              <a:rPr lang="en-US" dirty="0" smtClean="0"/>
              <a:t> en </a:t>
            </a:r>
            <a:r>
              <a:rPr lang="en-US" dirty="0" err="1" smtClean="0"/>
              <a:t>fonction</a:t>
            </a:r>
            <a:r>
              <a:rPr lang="en-US" dirty="0" smtClean="0"/>
              <a:t> de </a:t>
            </a:r>
            <a:r>
              <a:rPr lang="en-US" dirty="0" err="1" smtClean="0"/>
              <a:t>leur</a:t>
            </a:r>
            <a:r>
              <a:rPr lang="en-US" dirty="0" smtClean="0"/>
              <a:t> </a:t>
            </a:r>
            <a:r>
              <a:rPr lang="en-US" dirty="0" err="1" smtClean="0"/>
              <a:t>affinité</a:t>
            </a:r>
            <a:r>
              <a:rPr lang="en-US" dirty="0" smtClean="0"/>
              <a:t> avec </a:t>
            </a:r>
            <a:r>
              <a:rPr lang="en-US" dirty="0" err="1" smtClean="0"/>
              <a:t>une</a:t>
            </a:r>
            <a:r>
              <a:rPr lang="en-US" dirty="0" smtClean="0"/>
              <a:t> phase </a:t>
            </a:r>
            <a:r>
              <a:rPr lang="en-US" dirty="0" err="1" smtClean="0"/>
              <a:t>stationnaire</a:t>
            </a:r>
            <a:r>
              <a:rPr lang="en-US" dirty="0" smtClean="0"/>
              <a:t> et </a:t>
            </a:r>
            <a:r>
              <a:rPr lang="en-US" dirty="0" err="1" smtClean="0"/>
              <a:t>une</a:t>
            </a:r>
            <a:r>
              <a:rPr lang="en-US" dirty="0" smtClean="0"/>
              <a:t> phase mobile. En </a:t>
            </a:r>
            <a:r>
              <a:rPr lang="en-US" dirty="0" err="1" smtClean="0"/>
              <a:t>protéomique</a:t>
            </a:r>
            <a:r>
              <a:rPr lang="en-US" dirty="0" smtClean="0"/>
              <a:t>, la </a:t>
            </a:r>
            <a:r>
              <a:rPr lang="en-US" dirty="0" err="1" smtClean="0"/>
              <a:t>chromatographie</a:t>
            </a:r>
            <a:r>
              <a:rPr lang="en-US" dirty="0" smtClean="0"/>
              <a:t> en phase inverse </a:t>
            </a:r>
            <a:r>
              <a:rPr lang="en-US" dirty="0" err="1" smtClean="0"/>
              <a:t>est</a:t>
            </a:r>
            <a:r>
              <a:rPr lang="en-US" dirty="0" smtClean="0"/>
              <a:t> la plus </a:t>
            </a:r>
            <a:r>
              <a:rPr lang="en-US" dirty="0" err="1" smtClean="0"/>
              <a:t>couramment</a:t>
            </a:r>
            <a:r>
              <a:rPr lang="en-US" dirty="0" smtClean="0"/>
              <a:t> </a:t>
            </a:r>
            <a:r>
              <a:rPr lang="en-US" dirty="0" err="1" smtClean="0"/>
              <a:t>utilisée</a:t>
            </a:r>
            <a:r>
              <a:rPr lang="en-US" dirty="0" smtClean="0"/>
              <a:t>, </a:t>
            </a:r>
            <a:r>
              <a:rPr lang="en-US" dirty="0" err="1" smtClean="0"/>
              <a:t>c’est</a:t>
            </a:r>
            <a:r>
              <a:rPr lang="en-US" dirty="0" smtClean="0"/>
              <a:t> à dire </a:t>
            </a:r>
            <a:r>
              <a:rPr lang="en-US" dirty="0" err="1" smtClean="0"/>
              <a:t>une</a:t>
            </a:r>
            <a:r>
              <a:rPr lang="en-US" dirty="0" smtClean="0"/>
              <a:t> phase </a:t>
            </a:r>
            <a:r>
              <a:rPr lang="en-US" dirty="0" err="1" smtClean="0"/>
              <a:t>stationnaire</a:t>
            </a:r>
            <a:r>
              <a:rPr lang="en-US" dirty="0" smtClean="0"/>
              <a:t> de </a:t>
            </a:r>
            <a:r>
              <a:rPr lang="en-US" dirty="0" err="1" smtClean="0"/>
              <a:t>silice</a:t>
            </a:r>
            <a:r>
              <a:rPr lang="en-US" dirty="0" smtClean="0"/>
              <a:t> </a:t>
            </a:r>
            <a:r>
              <a:rPr lang="en-US" dirty="0" err="1" smtClean="0"/>
              <a:t>greffée</a:t>
            </a:r>
            <a:r>
              <a:rPr lang="en-US" dirty="0" smtClean="0"/>
              <a:t> au C18 (</a:t>
            </a:r>
            <a:r>
              <a:rPr lang="en-US" dirty="0" err="1" smtClean="0"/>
              <a:t>apolaire</a:t>
            </a:r>
            <a:r>
              <a:rPr lang="en-US" dirty="0" smtClean="0"/>
              <a:t>) et </a:t>
            </a:r>
            <a:r>
              <a:rPr lang="en-US" dirty="0" err="1" smtClean="0"/>
              <a:t>une</a:t>
            </a:r>
            <a:r>
              <a:rPr lang="en-US" dirty="0" smtClean="0"/>
              <a:t> phase mobile </a:t>
            </a:r>
            <a:r>
              <a:rPr lang="en-US" dirty="0" err="1" smtClean="0"/>
              <a:t>composée</a:t>
            </a:r>
            <a:r>
              <a:rPr lang="en-US" dirty="0" smtClean="0"/>
              <a:t> de </a:t>
            </a:r>
            <a:r>
              <a:rPr lang="en-US" dirty="0" err="1" smtClean="0"/>
              <a:t>deux</a:t>
            </a:r>
            <a:r>
              <a:rPr lang="en-US" dirty="0" smtClean="0"/>
              <a:t> </a:t>
            </a:r>
            <a:r>
              <a:rPr lang="en-US" dirty="0" err="1" smtClean="0"/>
              <a:t>solvants</a:t>
            </a:r>
            <a:r>
              <a:rPr lang="en-US" dirty="0" smtClean="0"/>
              <a:t> (</a:t>
            </a:r>
            <a:r>
              <a:rPr lang="en-US" dirty="0" err="1" smtClean="0"/>
              <a:t>généralement</a:t>
            </a:r>
            <a:r>
              <a:rPr lang="en-US" dirty="0" smtClean="0"/>
              <a:t> eau et </a:t>
            </a:r>
            <a:r>
              <a:rPr lang="en-US" dirty="0" err="1" smtClean="0"/>
              <a:t>acétonitrile</a:t>
            </a:r>
            <a:r>
              <a:rPr lang="en-US" dirty="0" smtClean="0"/>
              <a:t>), </a:t>
            </a:r>
            <a:r>
              <a:rPr lang="en-US" dirty="0" err="1" smtClean="0"/>
              <a:t>permettant</a:t>
            </a:r>
            <a:r>
              <a:rPr lang="en-US" dirty="0" smtClean="0"/>
              <a:t> de </a:t>
            </a:r>
            <a:r>
              <a:rPr lang="en-US" dirty="0" err="1" smtClean="0"/>
              <a:t>jouer</a:t>
            </a:r>
            <a:r>
              <a:rPr lang="en-US" dirty="0" smtClean="0"/>
              <a:t> </a:t>
            </a:r>
            <a:r>
              <a:rPr lang="en-US" dirty="0" err="1" smtClean="0"/>
              <a:t>sur</a:t>
            </a:r>
            <a:r>
              <a:rPr lang="en-US" dirty="0" smtClean="0"/>
              <a:t> </a:t>
            </a:r>
            <a:r>
              <a:rPr lang="en-US" dirty="0" err="1" smtClean="0"/>
              <a:t>l’hydrophobicité</a:t>
            </a:r>
            <a:r>
              <a:rPr lang="en-US" dirty="0" smtClean="0"/>
              <a:t> de la phase mobile et </a:t>
            </a:r>
            <a:r>
              <a:rPr lang="en-US" dirty="0" err="1" smtClean="0"/>
              <a:t>ainsi</a:t>
            </a:r>
            <a:r>
              <a:rPr lang="en-US" dirty="0" smtClean="0"/>
              <a:t> de </a:t>
            </a:r>
            <a:r>
              <a:rPr lang="en-US" dirty="0" err="1" smtClean="0"/>
              <a:t>séparer</a:t>
            </a:r>
            <a:r>
              <a:rPr lang="en-US" dirty="0" smtClean="0"/>
              <a:t> les peptides en </a:t>
            </a:r>
            <a:r>
              <a:rPr lang="en-US" dirty="0" err="1" smtClean="0"/>
              <a:t>fonction</a:t>
            </a:r>
            <a:r>
              <a:rPr lang="en-US" dirty="0" smtClean="0"/>
              <a:t> de </a:t>
            </a:r>
            <a:r>
              <a:rPr lang="en-US" dirty="0" err="1" smtClean="0"/>
              <a:t>leur</a:t>
            </a:r>
            <a:r>
              <a:rPr lang="en-US" dirty="0" smtClean="0"/>
              <a:t> </a:t>
            </a:r>
            <a:r>
              <a:rPr lang="en-US" dirty="0" err="1" smtClean="0"/>
              <a:t>hydrophobicité</a:t>
            </a:r>
            <a:r>
              <a:rPr lang="en-US" dirty="0" smtClean="0"/>
              <a:t>. </a:t>
            </a:r>
            <a:r>
              <a:rPr lang="en-US" dirty="0" err="1" smtClean="0"/>
              <a:t>Généralement</a:t>
            </a:r>
            <a:r>
              <a:rPr lang="en-US" dirty="0" smtClean="0"/>
              <a:t> pour </a:t>
            </a:r>
            <a:r>
              <a:rPr lang="en-US" dirty="0" err="1" smtClean="0"/>
              <a:t>une</a:t>
            </a:r>
            <a:r>
              <a:rPr lang="en-US" dirty="0" smtClean="0"/>
              <a:t> </a:t>
            </a:r>
            <a:r>
              <a:rPr lang="en-US" dirty="0" err="1" smtClean="0"/>
              <a:t>meilleure</a:t>
            </a:r>
            <a:r>
              <a:rPr lang="en-US" dirty="0" smtClean="0"/>
              <a:t> </a:t>
            </a:r>
            <a:r>
              <a:rPr lang="en-US" dirty="0" err="1" smtClean="0"/>
              <a:t>séparation</a:t>
            </a:r>
            <a:r>
              <a:rPr lang="en-US" dirty="0" smtClean="0"/>
              <a:t> on </a:t>
            </a:r>
            <a:r>
              <a:rPr lang="en-US" dirty="0" err="1" smtClean="0"/>
              <a:t>utilise</a:t>
            </a:r>
            <a:r>
              <a:rPr lang="en-US" dirty="0" smtClean="0"/>
              <a:t> un gradient de </a:t>
            </a:r>
            <a:r>
              <a:rPr lang="en-US" dirty="0" err="1" smtClean="0"/>
              <a:t>solvant</a:t>
            </a:r>
            <a:r>
              <a:rPr lang="en-US" dirty="0" smtClean="0"/>
              <a:t> ; les peptides les plus </a:t>
            </a:r>
            <a:r>
              <a:rPr lang="en-US" dirty="0" err="1" smtClean="0"/>
              <a:t>hydrophobes</a:t>
            </a:r>
            <a:r>
              <a:rPr lang="en-US" dirty="0" smtClean="0"/>
              <a:t> (plus </a:t>
            </a:r>
            <a:r>
              <a:rPr lang="en-US" dirty="0" err="1" smtClean="0"/>
              <a:t>retenus</a:t>
            </a:r>
            <a:r>
              <a:rPr lang="en-US" dirty="0" smtClean="0"/>
              <a:t> par la phase </a:t>
            </a:r>
            <a:r>
              <a:rPr lang="en-US" dirty="0" err="1" smtClean="0"/>
              <a:t>stationnaire</a:t>
            </a:r>
            <a:r>
              <a:rPr lang="en-US" dirty="0" smtClean="0"/>
              <a:t>) </a:t>
            </a:r>
            <a:r>
              <a:rPr lang="en-US" dirty="0" err="1" smtClean="0"/>
              <a:t>sont</a:t>
            </a:r>
            <a:r>
              <a:rPr lang="en-US" dirty="0" smtClean="0"/>
              <a:t> </a:t>
            </a:r>
            <a:r>
              <a:rPr lang="en-US" dirty="0" err="1" smtClean="0"/>
              <a:t>ainsi</a:t>
            </a:r>
            <a:r>
              <a:rPr lang="en-US" dirty="0" smtClean="0"/>
              <a:t> </a:t>
            </a:r>
            <a:r>
              <a:rPr lang="en-US" dirty="0" err="1" smtClean="0"/>
              <a:t>élués</a:t>
            </a:r>
            <a:r>
              <a:rPr lang="en-US" dirty="0" smtClean="0"/>
              <a:t> au fur et à </a:t>
            </a:r>
            <a:r>
              <a:rPr lang="en-US" dirty="0" err="1" smtClean="0"/>
              <a:t>mesure</a:t>
            </a:r>
            <a:r>
              <a:rPr lang="en-US" dirty="0" smtClean="0"/>
              <a:t> </a:t>
            </a:r>
            <a:r>
              <a:rPr lang="en-US" dirty="0" err="1" smtClean="0"/>
              <a:t>que</a:t>
            </a:r>
            <a:r>
              <a:rPr lang="en-US" dirty="0" smtClean="0"/>
              <a:t> le </a:t>
            </a:r>
            <a:r>
              <a:rPr lang="en-US" dirty="0" err="1" smtClean="0"/>
              <a:t>pourcentage</a:t>
            </a:r>
            <a:r>
              <a:rPr lang="en-US" dirty="0" smtClean="0"/>
              <a:t> </a:t>
            </a:r>
            <a:r>
              <a:rPr lang="en-US" dirty="0" err="1" smtClean="0"/>
              <a:t>d’acétonitrile</a:t>
            </a:r>
            <a:r>
              <a:rPr lang="en-US" dirty="0" smtClean="0"/>
              <a:t> </a:t>
            </a:r>
            <a:r>
              <a:rPr lang="en-US" dirty="0" err="1" smtClean="0"/>
              <a:t>est</a:t>
            </a:r>
            <a:r>
              <a:rPr lang="en-US" dirty="0" smtClean="0"/>
              <a:t> </a:t>
            </a:r>
            <a:r>
              <a:rPr lang="en-US" dirty="0" err="1" smtClean="0"/>
              <a:t>augmenté</a:t>
            </a:r>
            <a:r>
              <a:rPr lang="en-US" dirty="0" smtClean="0"/>
              <a:t>.</a:t>
            </a:r>
            <a:endParaRPr lang="fr-FR" dirty="0" smtClean="0"/>
          </a:p>
          <a:p>
            <a:endParaRPr lang="fr-FR"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u="sng" dirty="0" smtClean="0"/>
              <a:t> Résine échangeuse de cations (résine cationique)</a:t>
            </a:r>
            <a:endParaRPr lang="fr-FR" dirty="0"/>
          </a:p>
        </p:txBody>
      </p:sp>
      <p:sp>
        <p:nvSpPr>
          <p:cNvPr id="3" name="Espace réservé du contenu 2"/>
          <p:cNvSpPr>
            <a:spLocks noGrp="1"/>
          </p:cNvSpPr>
          <p:nvPr>
            <p:ph sz="quarter" idx="1"/>
          </p:nvPr>
        </p:nvSpPr>
        <p:spPr/>
        <p:txBody>
          <a:bodyPr/>
          <a:lstStyle/>
          <a:p>
            <a:r>
              <a:rPr lang="fr-FR" u="sng" dirty="0" smtClean="0"/>
              <a:t/>
            </a:r>
            <a:br>
              <a:rPr lang="fr-FR" u="sng" dirty="0" smtClean="0"/>
            </a:br>
            <a:endParaRPr lang="fr-FR" u="sng" dirty="0" smtClean="0"/>
          </a:p>
          <a:p>
            <a:endParaRPr lang="fr-FR" dirty="0"/>
          </a:p>
        </p:txBody>
      </p:sp>
      <p:pic>
        <p:nvPicPr>
          <p:cNvPr id="4" name="Image 3" descr="http://www.123bio.net/cours/chromato/images/cations.gif"/>
          <p:cNvPicPr/>
          <p:nvPr/>
        </p:nvPicPr>
        <p:blipFill>
          <a:blip r:embed="rId2"/>
          <a:srcRect/>
          <a:stretch>
            <a:fillRect/>
          </a:stretch>
        </p:blipFill>
        <p:spPr bwMode="auto">
          <a:xfrm>
            <a:off x="1571604" y="1785926"/>
            <a:ext cx="5500726" cy="428628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Résine échangeuse d'anions (résine anionique).</a:t>
            </a:r>
            <a:endParaRPr lang="fr-FR" dirty="0"/>
          </a:p>
        </p:txBody>
      </p:sp>
      <p:pic>
        <p:nvPicPr>
          <p:cNvPr id="4" name="Espace réservé du contenu 3" descr="http://www.123bio.net/cours/chromato/images/anions.gif"/>
          <p:cNvPicPr>
            <a:picLocks noGrp="1"/>
          </p:cNvPicPr>
          <p:nvPr>
            <p:ph sz="quarter" idx="1"/>
          </p:nvPr>
        </p:nvPicPr>
        <p:blipFill>
          <a:blip r:embed="rId2"/>
          <a:srcRect/>
          <a:stretch>
            <a:fillRect/>
          </a:stretch>
        </p:blipFill>
        <p:spPr bwMode="auto">
          <a:xfrm>
            <a:off x="1285852" y="2071678"/>
            <a:ext cx="6072230" cy="4429155"/>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214282" y="0"/>
            <a:ext cx="8572560" cy="6572272"/>
          </a:xfrm>
          <a:prstGeom prst="rect">
            <a:avLst/>
          </a:prstGeom>
          <a:noFill/>
          <a:ln w="9525">
            <a:noFill/>
            <a:miter lim="800000"/>
            <a:headEnd/>
            <a:tailEnd/>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sz="quarter" idx="1"/>
          </p:nvPr>
        </p:nvSpPr>
        <p:spPr/>
        <p:txBody>
          <a:bodyPr>
            <a:normAutofit fontScale="92500"/>
          </a:bodyPr>
          <a:lstStyle/>
          <a:p>
            <a:r>
              <a:rPr lang="fr-FR" dirty="0" smtClean="0"/>
              <a:t>Exercice 2 : On veut séparer 3 acides-aminés : l'acide L-glutamique, la L-leucine et la L-lysine par chromatographie sur une résine </a:t>
            </a:r>
            <a:r>
              <a:rPr lang="fr-FR" dirty="0" err="1" smtClean="0"/>
              <a:t>polystyrénique</a:t>
            </a:r>
            <a:r>
              <a:rPr lang="fr-FR" dirty="0" smtClean="0"/>
              <a:t> substituée par des groupements </a:t>
            </a:r>
            <a:r>
              <a:rPr lang="fr-FR" dirty="0" err="1" smtClean="0"/>
              <a:t>sulfonate</a:t>
            </a:r>
            <a:r>
              <a:rPr lang="fr-FR" dirty="0" smtClean="0"/>
              <a:t> (-SO3-). Les pH isoélectriques de l'acide L-glutamique, de la L-leucine et de la L-lysine sont respectivement : 3,22 ; 5,98 ; 9,74, à 25 °C. </a:t>
            </a:r>
          </a:p>
          <a:p>
            <a:r>
              <a:rPr lang="fr-FR" dirty="0" smtClean="0"/>
              <a:t>On dépose ces 3 acides aminés sur la colonne, à pH 2, puis on élue en amenant progressivement le pH à 7. </a:t>
            </a:r>
          </a:p>
          <a:p>
            <a:r>
              <a:rPr lang="fr-FR" dirty="0" smtClean="0"/>
              <a:t>Question : </a:t>
            </a:r>
          </a:p>
          <a:p>
            <a:r>
              <a:rPr lang="fr-FR" dirty="0" smtClean="0"/>
              <a:t>1 - Quels acides aminés sont élués et dans quel ordre ? (On considérera que les interactions acide aminé-résine sont uniquement d'ordre électrostatiques).</a:t>
            </a:r>
          </a:p>
          <a:p>
            <a:endParaRPr lang="fr-F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sz="quarter" idx="1"/>
          </p:nvPr>
        </p:nvSpPr>
        <p:spPr/>
        <p:txBody>
          <a:bodyPr>
            <a:normAutofit fontScale="70000" lnSpcReduction="20000"/>
          </a:bodyPr>
          <a:lstStyle/>
          <a:p>
            <a:r>
              <a:rPr lang="fr-FR" dirty="0" smtClean="0"/>
              <a:t>1 - Cet exercice met en jeu une chromatographie d'exclusion (encore appelée : tamisage moléculaire, gel filtration, </a:t>
            </a:r>
            <a:r>
              <a:rPr lang="fr-FR" dirty="0" err="1" smtClean="0"/>
              <a:t>perméation</a:t>
            </a:r>
            <a:r>
              <a:rPr lang="fr-FR" dirty="0" smtClean="0"/>
              <a:t> de gel). La connaissance du débit de la colonne (5 ml / min) et des différents temps de rétention nous permet de calculer le volume d'élution pour chaque composé (voir tableau), selon la relation : </a:t>
            </a:r>
          </a:p>
          <a:p>
            <a:r>
              <a:rPr lang="fr-FR" dirty="0" smtClean="0"/>
              <a:t> </a:t>
            </a:r>
          </a:p>
          <a:p>
            <a:r>
              <a:rPr lang="fr-FR" dirty="0" smtClean="0"/>
              <a:t>Ve (volume d'élution) = d (débit) x tr (temps de rétention)</a:t>
            </a:r>
          </a:p>
          <a:p>
            <a:r>
              <a:rPr lang="fr-FR" dirty="0" smtClean="0"/>
              <a:t> </a:t>
            </a:r>
          </a:p>
          <a:p>
            <a:r>
              <a:rPr lang="fr-FR" dirty="0" smtClean="0"/>
              <a:t>La représentation graphique du log de la masse moléculaire (log MM) qu'il faut calculer préalablement (voir tableau) en fonction du volume d'élution (Ve) nous donne une droite : </a:t>
            </a:r>
          </a:p>
          <a:p>
            <a:r>
              <a:rPr lang="fr-FR" dirty="0" smtClean="0"/>
              <a:t> </a:t>
            </a:r>
          </a:p>
          <a:p>
            <a:r>
              <a:rPr lang="fr-FR" dirty="0" smtClean="0"/>
              <a:t> 	MM	Log MM	tr (min)	Ve (ml)</a:t>
            </a:r>
          </a:p>
          <a:p>
            <a:r>
              <a:rPr lang="fr-FR" dirty="0" err="1" smtClean="0"/>
              <a:t>Aldolase</a:t>
            </a:r>
            <a:r>
              <a:rPr lang="fr-FR" dirty="0" smtClean="0"/>
              <a:t>	145000	5,16	10,4	52</a:t>
            </a:r>
          </a:p>
          <a:p>
            <a:r>
              <a:rPr lang="fr-FR" dirty="0" smtClean="0"/>
              <a:t>Lactate déshydrogénase	135000	5,13	11,4	57</a:t>
            </a:r>
          </a:p>
          <a:p>
            <a:r>
              <a:rPr lang="fr-FR" dirty="0" smtClean="0"/>
              <a:t>Phosphatase alcaline	80000	4,9	18,4	92</a:t>
            </a:r>
          </a:p>
          <a:p>
            <a:r>
              <a:rPr lang="fr-FR" dirty="0" smtClean="0"/>
              <a:t>Ovalbumine	45000	4,65	26,2	131</a:t>
            </a:r>
          </a:p>
          <a:p>
            <a:r>
              <a:rPr lang="fr-FR" dirty="0" err="1" smtClean="0"/>
              <a:t>Lactoglobuline</a:t>
            </a:r>
            <a:r>
              <a:rPr lang="fr-FR" dirty="0" smtClean="0"/>
              <a:t>	37100	4,57	28,6	143</a:t>
            </a:r>
          </a:p>
          <a:p>
            <a:endParaRPr lang="fr-F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Transcriptome</a:t>
            </a:r>
            <a:r>
              <a:rPr lang="fr-FR" dirty="0" smtClean="0"/>
              <a:t> </a:t>
            </a:r>
            <a:endParaRPr lang="fr-FR" dirty="0"/>
          </a:p>
        </p:txBody>
      </p:sp>
      <p:sp>
        <p:nvSpPr>
          <p:cNvPr id="3" name="Espace réservé du contenu 2"/>
          <p:cNvSpPr>
            <a:spLocks noGrp="1"/>
          </p:cNvSpPr>
          <p:nvPr>
            <p:ph sz="quarter" idx="1"/>
          </p:nvPr>
        </p:nvSpPr>
        <p:spPr/>
        <p:txBody>
          <a:bodyPr>
            <a:normAutofit fontScale="85000" lnSpcReduction="10000"/>
          </a:bodyPr>
          <a:lstStyle/>
          <a:p>
            <a:r>
              <a:rPr lang="fr-FR" dirty="0"/>
              <a:t>l'ensemble des </a:t>
            </a:r>
            <a:r>
              <a:rPr lang="fr-FR" u="sng" dirty="0">
                <a:hlinkClick r:id="rId2" tooltip="ARN"/>
              </a:rPr>
              <a:t>ARN</a:t>
            </a:r>
            <a:r>
              <a:rPr lang="fr-FR" dirty="0"/>
              <a:t>(messagers, </a:t>
            </a:r>
            <a:r>
              <a:rPr lang="fr-FR" dirty="0" err="1"/>
              <a:t>ribosomiques</a:t>
            </a:r>
            <a:r>
              <a:rPr lang="fr-FR" dirty="0"/>
              <a:t>, de transfert et autres espèces d'ARN) issus de la transcription du </a:t>
            </a:r>
            <a:r>
              <a:rPr lang="fr-FR" u="sng" dirty="0">
                <a:hlinkClick r:id="rId3" tooltip="Génome"/>
              </a:rPr>
              <a:t>génome</a:t>
            </a:r>
            <a:r>
              <a:rPr lang="fr-FR" dirty="0"/>
              <a:t>. L'analyse </a:t>
            </a:r>
            <a:r>
              <a:rPr lang="fr-FR" dirty="0" err="1"/>
              <a:t>transcriptomique</a:t>
            </a:r>
            <a:r>
              <a:rPr lang="fr-FR" dirty="0"/>
              <a:t> peut caractériser le </a:t>
            </a:r>
            <a:r>
              <a:rPr lang="fr-FR" dirty="0" err="1"/>
              <a:t>transcriptome</a:t>
            </a:r>
            <a:r>
              <a:rPr lang="fr-FR" dirty="0"/>
              <a:t> d'un tissu particulier, d'un type cellulaire, ou comparer les </a:t>
            </a:r>
            <a:r>
              <a:rPr lang="fr-FR" dirty="0" err="1"/>
              <a:t>transcriptomes</a:t>
            </a:r>
            <a:r>
              <a:rPr lang="fr-FR" dirty="0"/>
              <a:t> entre différentes conditions expérimentales.</a:t>
            </a:r>
          </a:p>
          <a:p>
            <a:r>
              <a:rPr lang="fr-FR" dirty="0"/>
              <a:t>La caractérisation et la quantification du </a:t>
            </a:r>
            <a:r>
              <a:rPr lang="fr-FR" dirty="0" err="1"/>
              <a:t>transcriptome</a:t>
            </a:r>
            <a:r>
              <a:rPr lang="fr-FR" dirty="0"/>
              <a:t> dans un tissu donné et dans des conditions données permettent d'identifier les </a:t>
            </a:r>
            <a:r>
              <a:rPr lang="fr-FR" u="sng" dirty="0" err="1">
                <a:hlinkClick r:id="rId4" tooltip="Gène"/>
              </a:rPr>
              <a:t>gènes</a:t>
            </a:r>
            <a:r>
              <a:rPr lang="fr-FR" dirty="0" err="1"/>
              <a:t>actifs</a:t>
            </a:r>
            <a:r>
              <a:rPr lang="fr-FR" dirty="0"/>
              <a:t>, de déterminer les mécanismes de régulation d'expression des gènes et de définir les réseaux d'expression des gènes. Les techniques couramment utilisées pour mesurer simultanément la concentration d'un grand nombre de types différents d'ARN messagers incluent les </a:t>
            </a:r>
            <a:r>
              <a:rPr lang="fr-FR" u="sng" dirty="0">
                <a:hlinkClick r:id="rId5" tooltip="Biopuce"/>
              </a:rPr>
              <a:t>puces à ADN</a:t>
            </a:r>
            <a:r>
              <a:rPr lang="fr-FR" dirty="0"/>
              <a:t>, et, plus récemment, le séquençage d'ARN à haut </a:t>
            </a:r>
            <a:r>
              <a:rPr lang="fr-FR" dirty="0" err="1"/>
              <a:t>débit</a:t>
            </a:r>
            <a:r>
              <a:rPr lang="fr-FR" u="sng" dirty="0" err="1">
                <a:hlinkClick r:id="rId6" tooltip="ARN-seq (page inexistante)"/>
              </a:rPr>
              <a:t>ARN</a:t>
            </a:r>
            <a:r>
              <a:rPr lang="fr-FR" u="sng" dirty="0">
                <a:hlinkClick r:id="rId6" tooltip="ARN-seq (page inexistante)"/>
              </a:rPr>
              <a:t>-</a:t>
            </a:r>
            <a:r>
              <a:rPr lang="fr-FR" u="sng" dirty="0" err="1">
                <a:hlinkClick r:id="rId6" tooltip="ARN-seq (page inexistante)"/>
              </a:rPr>
              <a:t>seq</a:t>
            </a:r>
            <a:r>
              <a:rPr lang="fr-FR" dirty="0"/>
              <a:t>.</a:t>
            </a:r>
          </a:p>
          <a:p>
            <a:endParaRPr lang="fr-F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Accueil"/>
          <p:cNvPicPr>
            <a:picLocks noGrp="1"/>
          </p:cNvPicPr>
          <p:nvPr>
            <p:ph sz="quarter" idx="1"/>
          </p:nvPr>
        </p:nvPicPr>
        <p:blipFill>
          <a:blip r:embed="rId2"/>
          <a:srcRect/>
          <a:stretch>
            <a:fillRect/>
          </a:stretch>
        </p:blipFill>
        <p:spPr bwMode="auto">
          <a:xfrm>
            <a:off x="1809750" y="2332037"/>
            <a:ext cx="4762500" cy="3409950"/>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p:txBody>
          <a:bodyPr>
            <a:normAutofit fontScale="92500"/>
          </a:bodyPr>
          <a:lstStyle/>
          <a:p>
            <a:r>
              <a:rPr lang="fr-FR" dirty="0" smtClean="0"/>
              <a:t>Le fait de visualiser une droite signifie qu'aucune protéine n'est exclue du gel. </a:t>
            </a:r>
          </a:p>
          <a:p>
            <a:r>
              <a:rPr lang="fr-FR" dirty="0" smtClean="0"/>
              <a:t> </a:t>
            </a:r>
          </a:p>
          <a:p>
            <a:r>
              <a:rPr lang="fr-FR" dirty="0" smtClean="0"/>
              <a:t>2 - La </a:t>
            </a:r>
            <a:r>
              <a:rPr lang="fr-FR" dirty="0" err="1" smtClean="0"/>
              <a:t>glucokinase</a:t>
            </a:r>
            <a:r>
              <a:rPr lang="fr-FR" dirty="0" smtClean="0"/>
              <a:t>, avec un temps de rétention de 21 min, est éluée à un volume d'élution de 5 x 21 = 105 ml. Il suffit de se reporter au graphe pour déterminer un log de MM = 4,82 environ, soit une masse moléculaire de 66070 Da (ou 66070 g/mol ou 66,07 </a:t>
            </a:r>
            <a:r>
              <a:rPr lang="fr-FR" dirty="0" err="1" smtClean="0"/>
              <a:t>kDa</a:t>
            </a:r>
            <a:r>
              <a:rPr lang="fr-FR" dirty="0" smtClean="0"/>
              <a:t>), environ. </a:t>
            </a:r>
          </a:p>
          <a:p>
            <a:r>
              <a:rPr lang="fr-FR" dirty="0" smtClean="0"/>
              <a:t> </a:t>
            </a:r>
          </a:p>
          <a:p>
            <a:r>
              <a:rPr lang="fr-FR" dirty="0" smtClean="0"/>
              <a:t>Ici, on a tracé le logarithme de la masse moléculaire en fonction du volume d'élution : log MM = f (Ve). </a:t>
            </a:r>
          </a:p>
          <a:p>
            <a:r>
              <a:rPr lang="fr-FR" dirty="0" smtClean="0"/>
              <a:t> </a:t>
            </a:r>
          </a:p>
          <a:p>
            <a:endParaRPr lang="fr-F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Exercice 2</a:t>
            </a:r>
            <a:endParaRPr lang="fr-FR"/>
          </a:p>
        </p:txBody>
      </p:sp>
      <p:pic>
        <p:nvPicPr>
          <p:cNvPr id="130050" name="Picture 2"/>
          <p:cNvPicPr>
            <a:picLocks noGrp="1" noChangeAspect="1" noChangeArrowheads="1"/>
          </p:cNvPicPr>
          <p:nvPr>
            <p:ph sz="quarter" idx="1"/>
          </p:nvPr>
        </p:nvPicPr>
        <p:blipFill>
          <a:blip r:embed="rId2"/>
          <a:srcRect/>
          <a:stretch>
            <a:fillRect/>
          </a:stretch>
        </p:blipFill>
        <p:spPr bwMode="auto">
          <a:xfrm>
            <a:off x="857224" y="1785926"/>
            <a:ext cx="7286676" cy="4572032"/>
          </a:xfrm>
          <a:prstGeom prst="rect">
            <a:avLst/>
          </a:prstGeom>
          <a:noFill/>
          <a:ln w="9525">
            <a:noFill/>
            <a:miter lim="800000"/>
            <a:headEnd/>
            <a:tailEnd/>
          </a:ln>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p:txBody>
          <a:bodyPr>
            <a:normAutofit fontScale="92500" lnSpcReduction="10000"/>
          </a:bodyPr>
          <a:lstStyle/>
          <a:p>
            <a:r>
              <a:rPr lang="en-US" dirty="0" err="1" smtClean="0"/>
              <a:t>Plusieurs</a:t>
            </a:r>
            <a:r>
              <a:rPr lang="en-US" dirty="0" smtClean="0"/>
              <a:t> </a:t>
            </a:r>
            <a:r>
              <a:rPr lang="en-US" dirty="0" err="1" smtClean="0"/>
              <a:t>paramètres</a:t>
            </a:r>
            <a:r>
              <a:rPr lang="en-US" dirty="0" smtClean="0"/>
              <a:t> </a:t>
            </a:r>
            <a:r>
              <a:rPr lang="en-US" dirty="0" err="1" smtClean="0"/>
              <a:t>peuvent</a:t>
            </a:r>
            <a:r>
              <a:rPr lang="en-US" dirty="0" smtClean="0"/>
              <a:t> influencer la </a:t>
            </a:r>
            <a:r>
              <a:rPr lang="en-US" dirty="0" err="1" smtClean="0"/>
              <a:t>qualité</a:t>
            </a:r>
            <a:r>
              <a:rPr lang="en-US" dirty="0" smtClean="0"/>
              <a:t> de </a:t>
            </a:r>
            <a:r>
              <a:rPr lang="en-US" dirty="0" err="1" smtClean="0"/>
              <a:t>séparation</a:t>
            </a:r>
            <a:r>
              <a:rPr lang="en-US" dirty="0" smtClean="0"/>
              <a:t> (</a:t>
            </a:r>
            <a:r>
              <a:rPr lang="en-US" dirty="0" err="1" smtClean="0"/>
              <a:t>ou</a:t>
            </a:r>
            <a:r>
              <a:rPr lang="en-US" dirty="0" smtClean="0"/>
              <a:t> </a:t>
            </a:r>
            <a:r>
              <a:rPr lang="en-US" dirty="0" err="1" smtClean="0"/>
              <a:t>résolution</a:t>
            </a:r>
            <a:r>
              <a:rPr lang="en-US" dirty="0" smtClean="0"/>
              <a:t>): plus la </a:t>
            </a:r>
            <a:r>
              <a:rPr lang="en-US" dirty="0" err="1" smtClean="0"/>
              <a:t>colonne</a:t>
            </a:r>
            <a:r>
              <a:rPr lang="en-US" dirty="0" smtClean="0"/>
              <a:t> </a:t>
            </a:r>
            <a:r>
              <a:rPr lang="en-US" dirty="0" err="1" smtClean="0"/>
              <a:t>est</a:t>
            </a:r>
            <a:r>
              <a:rPr lang="en-US" dirty="0" smtClean="0"/>
              <a:t> longue, </a:t>
            </a:r>
            <a:r>
              <a:rPr lang="en-US" dirty="0" err="1" smtClean="0"/>
              <a:t>meilleure</a:t>
            </a:r>
            <a:r>
              <a:rPr lang="en-US" dirty="0" smtClean="0"/>
              <a:t> </a:t>
            </a:r>
            <a:r>
              <a:rPr lang="en-US" dirty="0" err="1" smtClean="0"/>
              <a:t>est</a:t>
            </a:r>
            <a:r>
              <a:rPr lang="en-US" dirty="0" smtClean="0"/>
              <a:t> la </a:t>
            </a:r>
            <a:r>
              <a:rPr lang="en-US" dirty="0" err="1" smtClean="0"/>
              <a:t>séparation</a:t>
            </a:r>
            <a:r>
              <a:rPr lang="en-US" dirty="0" smtClean="0"/>
              <a:t> (</a:t>
            </a:r>
            <a:r>
              <a:rPr lang="en-US" dirty="0" err="1" smtClean="0"/>
              <a:t>mais</a:t>
            </a:r>
            <a:r>
              <a:rPr lang="en-US" dirty="0" smtClean="0"/>
              <a:t> le temps </a:t>
            </a:r>
            <a:r>
              <a:rPr lang="en-US" dirty="0" err="1" smtClean="0"/>
              <a:t>d’analyse</a:t>
            </a:r>
            <a:r>
              <a:rPr lang="en-US" dirty="0" smtClean="0"/>
              <a:t> </a:t>
            </a:r>
            <a:r>
              <a:rPr lang="en-US" dirty="0" err="1" smtClean="0"/>
              <a:t>est</a:t>
            </a:r>
            <a:r>
              <a:rPr lang="en-US" dirty="0" smtClean="0"/>
              <a:t> </a:t>
            </a:r>
            <a:r>
              <a:rPr lang="en-US" dirty="0" err="1" smtClean="0"/>
              <a:t>également</a:t>
            </a:r>
            <a:r>
              <a:rPr lang="en-US" dirty="0" smtClean="0"/>
              <a:t> </a:t>
            </a:r>
            <a:r>
              <a:rPr lang="en-US" dirty="0" err="1" smtClean="0"/>
              <a:t>rallongé</a:t>
            </a:r>
            <a:r>
              <a:rPr lang="en-US" dirty="0" smtClean="0"/>
              <a:t>) ; la </a:t>
            </a:r>
            <a:r>
              <a:rPr lang="en-US" dirty="0" err="1" smtClean="0"/>
              <a:t>réduction</a:t>
            </a:r>
            <a:r>
              <a:rPr lang="en-US" dirty="0" smtClean="0"/>
              <a:t> du </a:t>
            </a:r>
            <a:r>
              <a:rPr lang="en-US" dirty="0" err="1" smtClean="0"/>
              <a:t>diamètre</a:t>
            </a:r>
            <a:r>
              <a:rPr lang="en-US" dirty="0" smtClean="0"/>
              <a:t> interne de la </a:t>
            </a:r>
            <a:r>
              <a:rPr lang="en-US" dirty="0" err="1" smtClean="0"/>
              <a:t>colonne</a:t>
            </a:r>
            <a:r>
              <a:rPr lang="en-US" dirty="0" smtClean="0"/>
              <a:t> </a:t>
            </a:r>
            <a:r>
              <a:rPr lang="en-US" dirty="0" err="1" smtClean="0"/>
              <a:t>permet</a:t>
            </a:r>
            <a:r>
              <a:rPr lang="en-US" dirty="0" smtClean="0"/>
              <a:t> de </a:t>
            </a:r>
            <a:r>
              <a:rPr lang="en-US" dirty="0" err="1" smtClean="0"/>
              <a:t>gagner</a:t>
            </a:r>
            <a:r>
              <a:rPr lang="en-US" dirty="0" smtClean="0"/>
              <a:t> en </a:t>
            </a:r>
            <a:r>
              <a:rPr lang="en-US" dirty="0" err="1" smtClean="0"/>
              <a:t>sensibilité</a:t>
            </a:r>
            <a:r>
              <a:rPr lang="en-US" dirty="0" smtClean="0"/>
              <a:t> en </a:t>
            </a:r>
            <a:r>
              <a:rPr lang="en-US" dirty="0" err="1" smtClean="0"/>
              <a:t>réduisant</a:t>
            </a:r>
            <a:r>
              <a:rPr lang="en-US" dirty="0" smtClean="0"/>
              <a:t> les volumes de </a:t>
            </a:r>
            <a:r>
              <a:rPr lang="en-US" dirty="0" err="1" smtClean="0"/>
              <a:t>solvants</a:t>
            </a:r>
            <a:r>
              <a:rPr lang="en-US" dirty="0" smtClean="0"/>
              <a:t> ; les phases </a:t>
            </a:r>
            <a:r>
              <a:rPr lang="en-US" dirty="0" err="1" smtClean="0"/>
              <a:t>stationnaires</a:t>
            </a:r>
            <a:r>
              <a:rPr lang="en-US" dirty="0" smtClean="0"/>
              <a:t> de </a:t>
            </a:r>
            <a:r>
              <a:rPr lang="en-US" dirty="0" err="1" smtClean="0"/>
              <a:t>faible</a:t>
            </a:r>
            <a:r>
              <a:rPr lang="en-US" dirty="0" smtClean="0"/>
              <a:t> </a:t>
            </a:r>
            <a:r>
              <a:rPr lang="en-US" dirty="0" err="1" smtClean="0"/>
              <a:t>granulométrie</a:t>
            </a:r>
            <a:r>
              <a:rPr lang="en-US" dirty="0" smtClean="0"/>
              <a:t> </a:t>
            </a:r>
            <a:r>
              <a:rPr lang="en-US" dirty="0" err="1" smtClean="0"/>
              <a:t>permettent</a:t>
            </a:r>
            <a:r>
              <a:rPr lang="en-US" dirty="0" smtClean="0"/>
              <a:t> de </a:t>
            </a:r>
            <a:r>
              <a:rPr lang="en-US" dirty="0" err="1" smtClean="0"/>
              <a:t>gagner</a:t>
            </a:r>
            <a:r>
              <a:rPr lang="en-US" dirty="0" smtClean="0"/>
              <a:t> en </a:t>
            </a:r>
            <a:r>
              <a:rPr lang="en-US" dirty="0" err="1" smtClean="0"/>
              <a:t>résolution</a:t>
            </a:r>
            <a:r>
              <a:rPr lang="en-US" dirty="0" smtClean="0"/>
              <a:t>. En </a:t>
            </a:r>
            <a:r>
              <a:rPr lang="en-US" dirty="0" err="1" smtClean="0"/>
              <a:t>protéomique</a:t>
            </a:r>
            <a:r>
              <a:rPr lang="en-US" dirty="0" smtClean="0"/>
              <a:t>, on </a:t>
            </a:r>
            <a:r>
              <a:rPr lang="en-US" dirty="0" err="1" smtClean="0"/>
              <a:t>utilise</a:t>
            </a:r>
            <a:r>
              <a:rPr lang="en-US" dirty="0" smtClean="0"/>
              <a:t> </a:t>
            </a:r>
            <a:r>
              <a:rPr lang="en-US" dirty="0" err="1" smtClean="0"/>
              <a:t>généralement</a:t>
            </a:r>
            <a:r>
              <a:rPr lang="en-US" dirty="0" smtClean="0"/>
              <a:t> des </a:t>
            </a:r>
            <a:r>
              <a:rPr lang="en-US" dirty="0" err="1" smtClean="0"/>
              <a:t>systèmes</a:t>
            </a:r>
            <a:r>
              <a:rPr lang="en-US" dirty="0" smtClean="0"/>
              <a:t> UPLC : </a:t>
            </a:r>
            <a:r>
              <a:rPr lang="en-US" dirty="0" err="1" smtClean="0"/>
              <a:t>chromatographie</a:t>
            </a:r>
            <a:r>
              <a:rPr lang="en-US" dirty="0" smtClean="0"/>
              <a:t> </a:t>
            </a:r>
            <a:r>
              <a:rPr lang="en-US" dirty="0" err="1" smtClean="0"/>
              <a:t>liquide</a:t>
            </a:r>
            <a:r>
              <a:rPr lang="en-US" dirty="0" smtClean="0"/>
              <a:t> ultra performance, avec des phases </a:t>
            </a:r>
            <a:r>
              <a:rPr lang="en-US" dirty="0" err="1" smtClean="0"/>
              <a:t>stationnaires</a:t>
            </a:r>
            <a:r>
              <a:rPr lang="en-US" dirty="0" smtClean="0"/>
              <a:t> de </a:t>
            </a:r>
            <a:r>
              <a:rPr lang="en-US" dirty="0" err="1" smtClean="0"/>
              <a:t>granulométrie</a:t>
            </a:r>
            <a:r>
              <a:rPr lang="en-US" dirty="0" smtClean="0"/>
              <a:t> </a:t>
            </a:r>
            <a:r>
              <a:rPr lang="en-US" dirty="0" err="1" smtClean="0"/>
              <a:t>inférieure</a:t>
            </a:r>
            <a:r>
              <a:rPr lang="en-US" dirty="0" smtClean="0"/>
              <a:t> à 2µm, des </a:t>
            </a:r>
            <a:r>
              <a:rPr lang="en-US" dirty="0" err="1" smtClean="0"/>
              <a:t>colonnes</a:t>
            </a:r>
            <a:r>
              <a:rPr lang="en-US" dirty="0" smtClean="0"/>
              <a:t> de 25cm de </a:t>
            </a:r>
            <a:r>
              <a:rPr lang="en-US" dirty="0" err="1" smtClean="0"/>
              <a:t>longueur</a:t>
            </a:r>
            <a:r>
              <a:rPr lang="en-US" dirty="0" smtClean="0"/>
              <a:t> et 75µm de </a:t>
            </a:r>
            <a:r>
              <a:rPr lang="en-US" dirty="0" err="1" smtClean="0"/>
              <a:t>diamètre</a:t>
            </a:r>
            <a:r>
              <a:rPr lang="en-US" dirty="0" smtClean="0"/>
              <a:t> interne. </a:t>
            </a:r>
            <a:r>
              <a:rPr lang="en-US" dirty="0" err="1" smtClean="0"/>
              <a:t>Enfin</a:t>
            </a:r>
            <a:r>
              <a:rPr lang="en-US" dirty="0" smtClean="0"/>
              <a:t> la composition de la phase mobile </a:t>
            </a:r>
            <a:r>
              <a:rPr lang="en-US" dirty="0" err="1" smtClean="0"/>
              <a:t>ainsi</a:t>
            </a:r>
            <a:r>
              <a:rPr lang="en-US" dirty="0" smtClean="0"/>
              <a:t> </a:t>
            </a:r>
            <a:r>
              <a:rPr lang="en-US" dirty="0" err="1" smtClean="0"/>
              <a:t>que</a:t>
            </a:r>
            <a:r>
              <a:rPr lang="en-US" dirty="0" smtClean="0"/>
              <a:t> la </a:t>
            </a:r>
            <a:r>
              <a:rPr lang="en-US" dirty="0" err="1" smtClean="0"/>
              <a:t>durée</a:t>
            </a:r>
            <a:r>
              <a:rPr lang="en-US" dirty="0" smtClean="0"/>
              <a:t> et </a:t>
            </a:r>
            <a:r>
              <a:rPr lang="en-US" dirty="0" err="1" smtClean="0"/>
              <a:t>pente</a:t>
            </a:r>
            <a:r>
              <a:rPr lang="en-US" dirty="0" smtClean="0"/>
              <a:t> du gradient </a:t>
            </a:r>
            <a:r>
              <a:rPr lang="en-US" dirty="0" err="1" smtClean="0"/>
              <a:t>permettent</a:t>
            </a:r>
            <a:r>
              <a:rPr lang="en-US" dirty="0" smtClean="0"/>
              <a:t> </a:t>
            </a:r>
            <a:r>
              <a:rPr lang="en-US" dirty="0" err="1" smtClean="0"/>
              <a:t>également</a:t>
            </a:r>
            <a:r>
              <a:rPr lang="en-US" dirty="0" smtClean="0"/>
              <a:t> </a:t>
            </a:r>
            <a:r>
              <a:rPr lang="en-US" dirty="0" err="1" smtClean="0"/>
              <a:t>d’améliorer</a:t>
            </a:r>
            <a:r>
              <a:rPr lang="en-US" dirty="0" smtClean="0"/>
              <a:t> la </a:t>
            </a:r>
            <a:r>
              <a:rPr lang="en-US" dirty="0" err="1" smtClean="0"/>
              <a:t>séparation</a:t>
            </a:r>
            <a:r>
              <a:rPr lang="en-US" dirty="0" smtClean="0"/>
              <a:t> des peptides.</a:t>
            </a:r>
            <a:endParaRPr lang="fr-FR"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p:txBody>
          <a:bodyPr>
            <a:normAutofit fontScale="92500" lnSpcReduction="10000"/>
          </a:bodyPr>
          <a:lstStyle/>
          <a:p>
            <a:r>
              <a:rPr lang="en-US" dirty="0" smtClean="0"/>
              <a:t>Il </a:t>
            </a:r>
            <a:r>
              <a:rPr lang="en-US" dirty="0" err="1" smtClean="0"/>
              <a:t>est</a:t>
            </a:r>
            <a:r>
              <a:rPr lang="en-US" dirty="0" smtClean="0"/>
              <a:t> possible de </a:t>
            </a:r>
            <a:r>
              <a:rPr lang="en-US" dirty="0" err="1" smtClean="0"/>
              <a:t>réaliser</a:t>
            </a:r>
            <a:r>
              <a:rPr lang="en-US" dirty="0" smtClean="0"/>
              <a:t> </a:t>
            </a:r>
            <a:r>
              <a:rPr lang="en-US" dirty="0" err="1" smtClean="0"/>
              <a:t>une</a:t>
            </a:r>
            <a:r>
              <a:rPr lang="en-US" dirty="0" smtClean="0"/>
              <a:t> </a:t>
            </a:r>
            <a:r>
              <a:rPr lang="en-US" dirty="0" err="1" smtClean="0"/>
              <a:t>séparation</a:t>
            </a:r>
            <a:r>
              <a:rPr lang="en-US" dirty="0" smtClean="0"/>
              <a:t> par </a:t>
            </a:r>
            <a:r>
              <a:rPr lang="en-US" dirty="0" err="1" smtClean="0"/>
              <a:t>chromatographie</a:t>
            </a:r>
            <a:r>
              <a:rPr lang="en-US" dirty="0" smtClean="0"/>
              <a:t> </a:t>
            </a:r>
            <a:r>
              <a:rPr lang="en-US" dirty="0" err="1" smtClean="0"/>
              <a:t>bidimensionnelle</a:t>
            </a:r>
            <a:r>
              <a:rPr lang="en-US" dirty="0" smtClean="0"/>
              <a:t> en </a:t>
            </a:r>
            <a:r>
              <a:rPr lang="en-US" dirty="0" err="1" smtClean="0"/>
              <a:t>couplant</a:t>
            </a:r>
            <a:r>
              <a:rPr lang="en-US" dirty="0" smtClean="0"/>
              <a:t> </a:t>
            </a:r>
            <a:r>
              <a:rPr lang="en-US" dirty="0" err="1" smtClean="0"/>
              <a:t>deux</a:t>
            </a:r>
            <a:r>
              <a:rPr lang="en-US" dirty="0" smtClean="0"/>
              <a:t> types de </a:t>
            </a:r>
            <a:r>
              <a:rPr lang="en-US" dirty="0" err="1" smtClean="0"/>
              <a:t>chromatographie</a:t>
            </a:r>
            <a:r>
              <a:rPr lang="en-US" dirty="0" smtClean="0"/>
              <a:t> [21], </a:t>
            </a:r>
            <a:r>
              <a:rPr lang="en-US" dirty="0" err="1" smtClean="0"/>
              <a:t>ce</a:t>
            </a:r>
            <a:r>
              <a:rPr lang="en-US" dirty="0" smtClean="0"/>
              <a:t> qui </a:t>
            </a:r>
            <a:r>
              <a:rPr lang="en-US" dirty="0" err="1" smtClean="0"/>
              <a:t>permet</a:t>
            </a:r>
            <a:r>
              <a:rPr lang="en-US" dirty="0" smtClean="0"/>
              <a:t> de </a:t>
            </a:r>
            <a:r>
              <a:rPr lang="en-US" dirty="0" err="1" smtClean="0"/>
              <a:t>séparer</a:t>
            </a:r>
            <a:r>
              <a:rPr lang="en-US" dirty="0" smtClean="0"/>
              <a:t> les peptides </a:t>
            </a:r>
            <a:r>
              <a:rPr lang="en-US" dirty="0" err="1" smtClean="0"/>
              <a:t>selon</a:t>
            </a:r>
            <a:r>
              <a:rPr lang="en-US" dirty="0" smtClean="0"/>
              <a:t> </a:t>
            </a:r>
            <a:r>
              <a:rPr lang="en-US" dirty="0" err="1" smtClean="0"/>
              <a:t>deux</a:t>
            </a:r>
            <a:r>
              <a:rPr lang="en-US" dirty="0" smtClean="0"/>
              <a:t> </a:t>
            </a:r>
            <a:r>
              <a:rPr lang="en-US" dirty="0" err="1" smtClean="0"/>
              <a:t>propriétés</a:t>
            </a:r>
            <a:r>
              <a:rPr lang="en-US" dirty="0" smtClean="0"/>
              <a:t> </a:t>
            </a:r>
            <a:r>
              <a:rPr lang="en-US" dirty="0" err="1" smtClean="0"/>
              <a:t>physico</a:t>
            </a:r>
            <a:r>
              <a:rPr lang="en-US" dirty="0" smtClean="0"/>
              <a:t>- </a:t>
            </a:r>
            <a:r>
              <a:rPr lang="en-US" dirty="0" err="1" smtClean="0"/>
              <a:t>chimiques</a:t>
            </a:r>
            <a:r>
              <a:rPr lang="en-US" dirty="0" smtClean="0"/>
              <a:t> </a:t>
            </a:r>
            <a:r>
              <a:rPr lang="en-US" dirty="0" err="1" smtClean="0"/>
              <a:t>différentes</a:t>
            </a:r>
            <a:r>
              <a:rPr lang="en-US" dirty="0" smtClean="0"/>
              <a:t>, et </a:t>
            </a:r>
            <a:r>
              <a:rPr lang="en-US" dirty="0" err="1" smtClean="0"/>
              <a:t>donc</a:t>
            </a:r>
            <a:r>
              <a:rPr lang="en-US" dirty="0" smtClean="0"/>
              <a:t> </a:t>
            </a:r>
            <a:r>
              <a:rPr lang="en-US" dirty="0" err="1" smtClean="0"/>
              <a:t>d’obtenir</a:t>
            </a:r>
            <a:r>
              <a:rPr lang="en-US" dirty="0" smtClean="0"/>
              <a:t> </a:t>
            </a:r>
            <a:r>
              <a:rPr lang="en-US" dirty="0" err="1" smtClean="0"/>
              <a:t>une</a:t>
            </a:r>
            <a:r>
              <a:rPr lang="en-US" dirty="0" smtClean="0"/>
              <a:t> </a:t>
            </a:r>
            <a:r>
              <a:rPr lang="en-US" dirty="0" err="1" smtClean="0"/>
              <a:t>meilleure</a:t>
            </a:r>
            <a:r>
              <a:rPr lang="en-US" dirty="0" smtClean="0"/>
              <a:t> </a:t>
            </a:r>
            <a:r>
              <a:rPr lang="en-US" dirty="0" err="1" smtClean="0"/>
              <a:t>séparation</a:t>
            </a:r>
            <a:r>
              <a:rPr lang="en-US" dirty="0" smtClean="0"/>
              <a:t>. On </a:t>
            </a:r>
            <a:r>
              <a:rPr lang="en-US" dirty="0" err="1" smtClean="0"/>
              <a:t>peut</a:t>
            </a:r>
            <a:r>
              <a:rPr lang="en-US" dirty="0" smtClean="0"/>
              <a:t> </a:t>
            </a:r>
            <a:r>
              <a:rPr lang="en-US" dirty="0" err="1" smtClean="0"/>
              <a:t>notamment</a:t>
            </a:r>
            <a:r>
              <a:rPr lang="en-US" dirty="0" smtClean="0"/>
              <a:t> </a:t>
            </a:r>
            <a:r>
              <a:rPr lang="en-US" dirty="0" err="1" smtClean="0"/>
              <a:t>utiliser</a:t>
            </a:r>
            <a:r>
              <a:rPr lang="en-US" dirty="0" smtClean="0"/>
              <a:t> des phases </a:t>
            </a:r>
            <a:r>
              <a:rPr lang="en-US" dirty="0" err="1" smtClean="0"/>
              <a:t>échangeuses</a:t>
            </a:r>
            <a:r>
              <a:rPr lang="en-US" dirty="0" smtClean="0"/>
              <a:t> </a:t>
            </a:r>
            <a:r>
              <a:rPr lang="en-US" dirty="0" err="1" smtClean="0"/>
              <a:t>d’ions</a:t>
            </a:r>
            <a:r>
              <a:rPr lang="en-US" dirty="0" smtClean="0"/>
              <a:t> (IEX) qui </a:t>
            </a:r>
            <a:r>
              <a:rPr lang="en-US" dirty="0" err="1" smtClean="0"/>
              <a:t>sépare</a:t>
            </a:r>
            <a:r>
              <a:rPr lang="en-US" dirty="0" smtClean="0"/>
              <a:t> les peptides en </a:t>
            </a:r>
            <a:r>
              <a:rPr lang="en-US" dirty="0" err="1" smtClean="0"/>
              <a:t>fonction</a:t>
            </a:r>
            <a:r>
              <a:rPr lang="en-US" dirty="0" smtClean="0"/>
              <a:t> de </a:t>
            </a:r>
            <a:r>
              <a:rPr lang="en-US" dirty="0" err="1" smtClean="0"/>
              <a:t>leur</a:t>
            </a:r>
            <a:r>
              <a:rPr lang="en-US" dirty="0" smtClean="0"/>
              <a:t> charge ; </a:t>
            </a:r>
            <a:r>
              <a:rPr lang="en-US" dirty="0" err="1" smtClean="0"/>
              <a:t>une</a:t>
            </a:r>
            <a:r>
              <a:rPr lang="en-US" dirty="0" smtClean="0"/>
              <a:t> phase HILIC (</a:t>
            </a:r>
            <a:r>
              <a:rPr lang="en-US" i="1" dirty="0" smtClean="0"/>
              <a:t>Hydrophilic Interaction Liquid Chromatography</a:t>
            </a:r>
            <a:r>
              <a:rPr lang="en-US" dirty="0" smtClean="0"/>
              <a:t>) </a:t>
            </a:r>
            <a:r>
              <a:rPr lang="en-US" dirty="0" err="1" smtClean="0"/>
              <a:t>plutôt</a:t>
            </a:r>
            <a:r>
              <a:rPr lang="en-US" dirty="0" smtClean="0"/>
              <a:t> </a:t>
            </a:r>
            <a:r>
              <a:rPr lang="en-US" dirty="0" err="1" smtClean="0"/>
              <a:t>adapté</a:t>
            </a:r>
            <a:r>
              <a:rPr lang="en-US" dirty="0" smtClean="0"/>
              <a:t> à la </a:t>
            </a:r>
            <a:r>
              <a:rPr lang="en-US" dirty="0" err="1" smtClean="0"/>
              <a:t>séparation</a:t>
            </a:r>
            <a:r>
              <a:rPr lang="en-US" dirty="0" smtClean="0"/>
              <a:t> des peptides </a:t>
            </a:r>
            <a:r>
              <a:rPr lang="en-US" dirty="0" err="1" smtClean="0"/>
              <a:t>hydrophiles</a:t>
            </a:r>
            <a:r>
              <a:rPr lang="en-US" dirty="0" smtClean="0"/>
              <a:t> (</a:t>
            </a:r>
            <a:r>
              <a:rPr lang="en-US" dirty="0" err="1" smtClean="0"/>
              <a:t>comme</a:t>
            </a:r>
            <a:r>
              <a:rPr lang="en-US" dirty="0" smtClean="0"/>
              <a:t> les peptides </a:t>
            </a:r>
            <a:r>
              <a:rPr lang="en-US" dirty="0" err="1" smtClean="0"/>
              <a:t>glycosylés</a:t>
            </a:r>
            <a:r>
              <a:rPr lang="en-US" dirty="0" smtClean="0"/>
              <a:t>) ; </a:t>
            </a:r>
            <a:r>
              <a:rPr lang="en-US" dirty="0" err="1" smtClean="0"/>
              <a:t>ou</a:t>
            </a:r>
            <a:r>
              <a:rPr lang="en-US" dirty="0" smtClean="0"/>
              <a:t> encore des phases qui </a:t>
            </a:r>
            <a:r>
              <a:rPr lang="en-US" dirty="0" err="1" smtClean="0"/>
              <a:t>retiennent</a:t>
            </a:r>
            <a:r>
              <a:rPr lang="en-US" dirty="0" smtClean="0"/>
              <a:t> </a:t>
            </a:r>
            <a:r>
              <a:rPr lang="en-US" dirty="0" err="1" smtClean="0"/>
              <a:t>spécifiquement</a:t>
            </a:r>
            <a:r>
              <a:rPr lang="en-US" dirty="0" smtClean="0"/>
              <a:t> </a:t>
            </a:r>
            <a:r>
              <a:rPr lang="en-US" dirty="0" err="1" smtClean="0"/>
              <a:t>certains</a:t>
            </a:r>
            <a:r>
              <a:rPr lang="en-US" dirty="0" smtClean="0"/>
              <a:t> </a:t>
            </a:r>
            <a:r>
              <a:rPr lang="en-US" dirty="0" err="1" smtClean="0"/>
              <a:t>acides</a:t>
            </a:r>
            <a:r>
              <a:rPr lang="en-US" dirty="0" smtClean="0"/>
              <a:t> </a:t>
            </a:r>
            <a:r>
              <a:rPr lang="en-US" dirty="0" err="1" smtClean="0"/>
              <a:t>aminés</a:t>
            </a:r>
            <a:r>
              <a:rPr lang="en-US" dirty="0" smtClean="0"/>
              <a:t> par </a:t>
            </a:r>
            <a:r>
              <a:rPr lang="en-US" dirty="0" err="1" smtClean="0"/>
              <a:t>chélation</a:t>
            </a:r>
            <a:r>
              <a:rPr lang="en-US" dirty="0" smtClean="0"/>
              <a:t> de </a:t>
            </a:r>
            <a:r>
              <a:rPr lang="en-US" dirty="0" err="1" smtClean="0"/>
              <a:t>métaux</a:t>
            </a:r>
            <a:r>
              <a:rPr lang="en-US" dirty="0" smtClean="0"/>
              <a:t> (e.g. IMAC, </a:t>
            </a:r>
            <a:r>
              <a:rPr lang="en-US" i="1" dirty="0" smtClean="0"/>
              <a:t>Immobilized Metal Affinity Chromatography</a:t>
            </a:r>
            <a:r>
              <a:rPr lang="en-US" dirty="0" smtClean="0"/>
              <a:t>) </a:t>
            </a:r>
            <a:r>
              <a:rPr lang="en-US" dirty="0" err="1" smtClean="0"/>
              <a:t>plutôt</a:t>
            </a:r>
            <a:r>
              <a:rPr lang="en-US" dirty="0" smtClean="0"/>
              <a:t> </a:t>
            </a:r>
            <a:r>
              <a:rPr lang="en-US" dirty="0" err="1" smtClean="0"/>
              <a:t>adapté</a:t>
            </a:r>
            <a:r>
              <a:rPr lang="en-US" dirty="0" smtClean="0"/>
              <a:t> pour les peptides </a:t>
            </a:r>
            <a:r>
              <a:rPr lang="en-US" dirty="0" err="1" smtClean="0"/>
              <a:t>phosphorylés</a:t>
            </a:r>
            <a:r>
              <a:rPr lang="en-US" dirty="0" smtClean="0"/>
              <a:t>.</a:t>
            </a:r>
            <a:endParaRPr lang="fr-FR"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lvl="0"/>
            <a:r>
              <a:rPr lang="en-US" b="1" dirty="0" err="1" smtClean="0"/>
              <a:t>Analyse</a:t>
            </a:r>
            <a:r>
              <a:rPr lang="en-US" b="1" dirty="0" smtClean="0"/>
              <a:t> par </a:t>
            </a:r>
            <a:r>
              <a:rPr lang="en-US" b="1" dirty="0" err="1" smtClean="0"/>
              <a:t>spectrométrie</a:t>
            </a:r>
            <a:r>
              <a:rPr lang="en-US" b="1" dirty="0" smtClean="0"/>
              <a:t> de masse</a:t>
            </a:r>
            <a:r>
              <a:rPr lang="fr-FR" b="1" dirty="0" smtClean="0"/>
              <a:t/>
            </a:r>
            <a:br>
              <a:rPr lang="fr-FR" b="1" dirty="0" smtClean="0"/>
            </a:br>
            <a:endParaRPr lang="fr-FR" dirty="0"/>
          </a:p>
        </p:txBody>
      </p:sp>
      <p:sp>
        <p:nvSpPr>
          <p:cNvPr id="3" name="Espace réservé du contenu 2"/>
          <p:cNvSpPr>
            <a:spLocks noGrp="1"/>
          </p:cNvSpPr>
          <p:nvPr>
            <p:ph sz="quarter" idx="1"/>
          </p:nvPr>
        </p:nvSpPr>
        <p:spPr/>
        <p:txBody>
          <a:bodyPr>
            <a:normAutofit fontScale="92500" lnSpcReduction="20000"/>
          </a:bodyPr>
          <a:lstStyle/>
          <a:p>
            <a:r>
              <a:rPr lang="en-US" b="1" dirty="0" smtClean="0"/>
              <a:t> </a:t>
            </a:r>
            <a:endParaRPr lang="fr-FR" dirty="0" smtClean="0"/>
          </a:p>
          <a:p>
            <a:r>
              <a:rPr lang="en-US" dirty="0" smtClean="0"/>
              <a:t>En </a:t>
            </a:r>
            <a:r>
              <a:rPr lang="en-US" dirty="0" err="1" smtClean="0"/>
              <a:t>protéomique</a:t>
            </a:r>
            <a:r>
              <a:rPr lang="en-US" dirty="0" smtClean="0"/>
              <a:t>, le </a:t>
            </a:r>
            <a:r>
              <a:rPr lang="en-US" dirty="0" err="1" smtClean="0"/>
              <a:t>système</a:t>
            </a:r>
            <a:r>
              <a:rPr lang="en-US" dirty="0" smtClean="0"/>
              <a:t> </a:t>
            </a:r>
            <a:r>
              <a:rPr lang="en-US" dirty="0" err="1" smtClean="0"/>
              <a:t>chromatographique</a:t>
            </a:r>
            <a:r>
              <a:rPr lang="en-US" dirty="0" smtClean="0"/>
              <a:t> </a:t>
            </a:r>
            <a:r>
              <a:rPr lang="en-US" dirty="0" err="1" smtClean="0"/>
              <a:t>est</a:t>
            </a:r>
            <a:r>
              <a:rPr lang="en-US" dirty="0" smtClean="0"/>
              <a:t> </a:t>
            </a:r>
            <a:r>
              <a:rPr lang="en-US" dirty="0" err="1" smtClean="0"/>
              <a:t>couplé</a:t>
            </a:r>
            <a:r>
              <a:rPr lang="en-US" dirty="0" smtClean="0"/>
              <a:t> à un </a:t>
            </a:r>
            <a:r>
              <a:rPr lang="en-US" dirty="0" err="1" smtClean="0"/>
              <a:t>spectromètre</a:t>
            </a:r>
            <a:r>
              <a:rPr lang="en-US" dirty="0" smtClean="0"/>
              <a:t> de masse </a:t>
            </a:r>
            <a:r>
              <a:rPr lang="en-US" dirty="0" err="1" smtClean="0"/>
              <a:t>afin</a:t>
            </a:r>
            <a:r>
              <a:rPr lang="en-US" dirty="0" smtClean="0"/>
              <a:t> </a:t>
            </a:r>
            <a:r>
              <a:rPr lang="en-US" dirty="0" err="1" smtClean="0"/>
              <a:t>d’analyser</a:t>
            </a:r>
            <a:r>
              <a:rPr lang="en-US" dirty="0" smtClean="0"/>
              <a:t> en </a:t>
            </a:r>
            <a:r>
              <a:rPr lang="en-US" dirty="0" err="1" smtClean="0"/>
              <a:t>ligne</a:t>
            </a:r>
            <a:r>
              <a:rPr lang="en-US" dirty="0" smtClean="0"/>
              <a:t> les peptides </a:t>
            </a:r>
            <a:r>
              <a:rPr lang="en-US" dirty="0" err="1" smtClean="0"/>
              <a:t>séparés</a:t>
            </a:r>
            <a:r>
              <a:rPr lang="en-US" dirty="0" smtClean="0"/>
              <a:t>.</a:t>
            </a:r>
            <a:endParaRPr lang="fr-FR" dirty="0" smtClean="0"/>
          </a:p>
          <a:p>
            <a:r>
              <a:rPr lang="en-US" dirty="0" smtClean="0"/>
              <a:t>Un </a:t>
            </a:r>
            <a:r>
              <a:rPr lang="en-US" dirty="0" err="1" smtClean="0"/>
              <a:t>spectromètre</a:t>
            </a:r>
            <a:r>
              <a:rPr lang="en-US" dirty="0" smtClean="0"/>
              <a:t> de masse </a:t>
            </a:r>
            <a:r>
              <a:rPr lang="en-US" dirty="0" err="1" smtClean="0"/>
              <a:t>permet</a:t>
            </a:r>
            <a:r>
              <a:rPr lang="en-US" dirty="0" smtClean="0"/>
              <a:t> de </a:t>
            </a:r>
            <a:r>
              <a:rPr lang="en-US" dirty="0" err="1" smtClean="0"/>
              <a:t>déterminer</a:t>
            </a:r>
            <a:r>
              <a:rPr lang="en-US" dirty="0" smtClean="0"/>
              <a:t> le rapport masse </a:t>
            </a:r>
            <a:r>
              <a:rPr lang="en-US" dirty="0" err="1" smtClean="0"/>
              <a:t>sur</a:t>
            </a:r>
            <a:r>
              <a:rPr lang="en-US" dirty="0" smtClean="0"/>
              <a:t> charge (m/z) des </a:t>
            </a:r>
            <a:r>
              <a:rPr lang="en-US" dirty="0" err="1" smtClean="0"/>
              <a:t>analytes</a:t>
            </a:r>
            <a:r>
              <a:rPr lang="en-US" dirty="0" smtClean="0"/>
              <a:t>. </a:t>
            </a:r>
            <a:r>
              <a:rPr lang="en-US" dirty="0" err="1" smtClean="0"/>
              <a:t>Comme</a:t>
            </a:r>
            <a:r>
              <a:rPr lang="en-US" dirty="0" smtClean="0"/>
              <a:t> </a:t>
            </a:r>
            <a:r>
              <a:rPr lang="en-US" dirty="0" err="1" smtClean="0"/>
              <a:t>présenté</a:t>
            </a:r>
            <a:r>
              <a:rPr lang="en-US" dirty="0" smtClean="0"/>
              <a:t> en Figure I-4, </a:t>
            </a:r>
            <a:r>
              <a:rPr lang="en-US" dirty="0" err="1" smtClean="0"/>
              <a:t>il</a:t>
            </a:r>
            <a:r>
              <a:rPr lang="en-US" dirty="0" smtClean="0"/>
              <a:t> </a:t>
            </a:r>
            <a:r>
              <a:rPr lang="en-US" dirty="0" err="1" smtClean="0"/>
              <a:t>est</a:t>
            </a:r>
            <a:r>
              <a:rPr lang="en-US" dirty="0" smtClean="0"/>
              <a:t> </a:t>
            </a:r>
            <a:r>
              <a:rPr lang="en-US" dirty="0" err="1" smtClean="0"/>
              <a:t>composé</a:t>
            </a:r>
            <a:r>
              <a:rPr lang="en-US" dirty="0" smtClean="0"/>
              <a:t> </a:t>
            </a:r>
            <a:r>
              <a:rPr lang="en-US" dirty="0" err="1" smtClean="0"/>
              <a:t>d’une</a:t>
            </a:r>
            <a:r>
              <a:rPr lang="en-US" dirty="0" smtClean="0"/>
              <a:t> source </a:t>
            </a:r>
            <a:r>
              <a:rPr lang="en-US" dirty="0" err="1" smtClean="0"/>
              <a:t>d’ionisation</a:t>
            </a:r>
            <a:r>
              <a:rPr lang="en-US" dirty="0" smtClean="0"/>
              <a:t>, qui </a:t>
            </a:r>
            <a:r>
              <a:rPr lang="en-US" dirty="0" err="1" smtClean="0"/>
              <a:t>permet</a:t>
            </a:r>
            <a:r>
              <a:rPr lang="en-US" dirty="0" smtClean="0"/>
              <a:t> </a:t>
            </a:r>
            <a:r>
              <a:rPr lang="en-US" dirty="0" err="1" smtClean="0"/>
              <a:t>d’ioniser</a:t>
            </a:r>
            <a:r>
              <a:rPr lang="en-US" dirty="0" smtClean="0"/>
              <a:t> les peptides à </a:t>
            </a:r>
            <a:r>
              <a:rPr lang="en-US" dirty="0" err="1" smtClean="0"/>
              <a:t>l’entrée</a:t>
            </a:r>
            <a:r>
              <a:rPr lang="en-US" dirty="0" smtClean="0"/>
              <a:t> du </a:t>
            </a:r>
            <a:r>
              <a:rPr lang="en-US" dirty="0" err="1" smtClean="0"/>
              <a:t>spectromètre</a:t>
            </a:r>
            <a:r>
              <a:rPr lang="en-US" dirty="0" smtClean="0"/>
              <a:t> de masse pour </a:t>
            </a:r>
            <a:r>
              <a:rPr lang="en-US" dirty="0" err="1" smtClean="0"/>
              <a:t>leur</a:t>
            </a:r>
            <a:r>
              <a:rPr lang="en-US" dirty="0" smtClean="0"/>
              <a:t> </a:t>
            </a:r>
            <a:r>
              <a:rPr lang="en-US" dirty="0" err="1" smtClean="0"/>
              <a:t>permettre</a:t>
            </a:r>
            <a:r>
              <a:rPr lang="en-US" dirty="0" smtClean="0"/>
              <a:t> d’être </a:t>
            </a:r>
            <a:r>
              <a:rPr lang="en-US" dirty="0" err="1" smtClean="0"/>
              <a:t>détectés</a:t>
            </a:r>
            <a:r>
              <a:rPr lang="en-US" dirty="0" smtClean="0"/>
              <a:t> ; d’un </a:t>
            </a:r>
            <a:r>
              <a:rPr lang="en-US" dirty="0" err="1" smtClean="0"/>
              <a:t>ou</a:t>
            </a:r>
            <a:r>
              <a:rPr lang="en-US" dirty="0" smtClean="0"/>
              <a:t> </a:t>
            </a:r>
            <a:r>
              <a:rPr lang="en-US" dirty="0" err="1" smtClean="0"/>
              <a:t>plusieurs</a:t>
            </a:r>
            <a:r>
              <a:rPr lang="en-US" dirty="0" smtClean="0"/>
              <a:t> </a:t>
            </a:r>
            <a:r>
              <a:rPr lang="en-US" dirty="0" err="1" smtClean="0"/>
              <a:t>analyseurs</a:t>
            </a:r>
            <a:r>
              <a:rPr lang="en-US" dirty="0" smtClean="0"/>
              <a:t> qui </a:t>
            </a:r>
            <a:r>
              <a:rPr lang="en-US" dirty="0" err="1" smtClean="0"/>
              <a:t>vont</a:t>
            </a:r>
            <a:r>
              <a:rPr lang="en-US" dirty="0" smtClean="0"/>
              <a:t> </a:t>
            </a:r>
            <a:r>
              <a:rPr lang="en-US" dirty="0" err="1" smtClean="0"/>
              <a:t>permettre</a:t>
            </a:r>
            <a:r>
              <a:rPr lang="en-US" dirty="0" smtClean="0"/>
              <a:t> de </a:t>
            </a:r>
            <a:r>
              <a:rPr lang="en-US" dirty="0" err="1" smtClean="0"/>
              <a:t>séparer</a:t>
            </a:r>
            <a:r>
              <a:rPr lang="en-US" dirty="0" smtClean="0"/>
              <a:t> les ions et </a:t>
            </a:r>
            <a:r>
              <a:rPr lang="en-US" dirty="0" err="1" smtClean="0"/>
              <a:t>déterminer</a:t>
            </a:r>
            <a:r>
              <a:rPr lang="en-US" dirty="0" smtClean="0"/>
              <a:t> </a:t>
            </a:r>
            <a:r>
              <a:rPr lang="en-US" dirty="0" err="1" smtClean="0"/>
              <a:t>leur</a:t>
            </a:r>
            <a:r>
              <a:rPr lang="en-US" dirty="0" smtClean="0"/>
              <a:t> rapport m/z ; et d’un </a:t>
            </a:r>
            <a:r>
              <a:rPr lang="en-US" dirty="0" err="1" smtClean="0"/>
              <a:t>détecteur</a:t>
            </a:r>
            <a:r>
              <a:rPr lang="en-US" dirty="0" smtClean="0"/>
              <a:t> </a:t>
            </a:r>
            <a:r>
              <a:rPr lang="en-US" dirty="0" err="1" smtClean="0"/>
              <a:t>dont</a:t>
            </a:r>
            <a:r>
              <a:rPr lang="en-US" dirty="0" smtClean="0"/>
              <a:t> le </a:t>
            </a:r>
            <a:r>
              <a:rPr lang="en-US" dirty="0" err="1" smtClean="0"/>
              <a:t>rôle</a:t>
            </a:r>
            <a:r>
              <a:rPr lang="en-US" dirty="0" smtClean="0"/>
              <a:t> </a:t>
            </a:r>
            <a:r>
              <a:rPr lang="en-US" dirty="0" err="1" smtClean="0"/>
              <a:t>est</a:t>
            </a:r>
            <a:r>
              <a:rPr lang="en-US" dirty="0" smtClean="0"/>
              <a:t> </a:t>
            </a:r>
            <a:r>
              <a:rPr lang="en-US" dirty="0" err="1" smtClean="0"/>
              <a:t>d’enregistrer</a:t>
            </a:r>
            <a:r>
              <a:rPr lang="en-US" dirty="0" smtClean="0"/>
              <a:t> le signal des ions. </a:t>
            </a:r>
            <a:r>
              <a:rPr lang="en-US" dirty="0" err="1" smtClean="0"/>
              <a:t>Peut</a:t>
            </a:r>
            <a:r>
              <a:rPr lang="en-US" dirty="0" smtClean="0"/>
              <a:t> </a:t>
            </a:r>
            <a:r>
              <a:rPr lang="en-US" dirty="0" err="1" smtClean="0"/>
              <a:t>s’ajouter</a:t>
            </a:r>
            <a:r>
              <a:rPr lang="en-US" dirty="0" smtClean="0"/>
              <a:t> à </a:t>
            </a:r>
            <a:r>
              <a:rPr lang="en-US" dirty="0" err="1" smtClean="0"/>
              <a:t>ces</a:t>
            </a:r>
            <a:r>
              <a:rPr lang="en-US" dirty="0" smtClean="0"/>
              <a:t> </a:t>
            </a:r>
            <a:r>
              <a:rPr lang="en-US" dirty="0" err="1" smtClean="0"/>
              <a:t>éléments</a:t>
            </a:r>
            <a:r>
              <a:rPr lang="en-US" dirty="0" smtClean="0"/>
              <a:t> </a:t>
            </a:r>
            <a:r>
              <a:rPr lang="en-US" dirty="0" err="1" smtClean="0"/>
              <a:t>une</a:t>
            </a:r>
            <a:r>
              <a:rPr lang="en-US" dirty="0" smtClean="0"/>
              <a:t> cellule de collision, qui </a:t>
            </a:r>
            <a:r>
              <a:rPr lang="en-US" dirty="0" err="1" smtClean="0"/>
              <a:t>permet</a:t>
            </a:r>
            <a:r>
              <a:rPr lang="en-US" dirty="0" smtClean="0"/>
              <a:t> de </a:t>
            </a:r>
            <a:r>
              <a:rPr lang="en-US" dirty="0" err="1" smtClean="0"/>
              <a:t>fragmenter</a:t>
            </a:r>
            <a:r>
              <a:rPr lang="en-US" dirty="0" smtClean="0"/>
              <a:t> les ions ; les fragments </a:t>
            </a:r>
            <a:r>
              <a:rPr lang="en-US" dirty="0" err="1" smtClean="0"/>
              <a:t>seront</a:t>
            </a:r>
            <a:r>
              <a:rPr lang="en-US" dirty="0" smtClean="0"/>
              <a:t> </a:t>
            </a:r>
            <a:r>
              <a:rPr lang="en-US" dirty="0" err="1" smtClean="0"/>
              <a:t>alors</a:t>
            </a:r>
            <a:r>
              <a:rPr lang="en-US" dirty="0" smtClean="0"/>
              <a:t> </a:t>
            </a:r>
            <a:r>
              <a:rPr lang="en-US" dirty="0" err="1" smtClean="0"/>
              <a:t>analysés</a:t>
            </a:r>
            <a:r>
              <a:rPr lang="en-US" dirty="0" smtClean="0"/>
              <a:t> </a:t>
            </a:r>
            <a:r>
              <a:rPr lang="en-US" dirty="0" err="1" smtClean="0"/>
              <a:t>dans</a:t>
            </a:r>
            <a:r>
              <a:rPr lang="en-US" dirty="0" smtClean="0"/>
              <a:t> un </a:t>
            </a:r>
            <a:r>
              <a:rPr lang="en-US" dirty="0" err="1" smtClean="0"/>
              <a:t>deuxième</a:t>
            </a:r>
            <a:r>
              <a:rPr lang="en-US" dirty="0" smtClean="0"/>
              <a:t> temps (</a:t>
            </a:r>
            <a:r>
              <a:rPr lang="en-US" dirty="0" err="1" smtClean="0"/>
              <a:t>spectrométrie</a:t>
            </a:r>
            <a:r>
              <a:rPr lang="en-US" dirty="0" smtClean="0"/>
              <a:t> de masse en tandem </a:t>
            </a:r>
            <a:r>
              <a:rPr lang="en-US" dirty="0" err="1" smtClean="0"/>
              <a:t>ou</a:t>
            </a:r>
            <a:r>
              <a:rPr lang="en-US" dirty="0" smtClean="0"/>
              <a:t> MS/MS).</a:t>
            </a:r>
            <a:endParaRPr lang="fr-FR" dirty="0" smtClean="0"/>
          </a:p>
          <a:p>
            <a:endParaRPr lang="fr-FR"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US" b="1" dirty="0" smtClean="0"/>
              <a:t>Figure I-4 : </a:t>
            </a:r>
            <a:r>
              <a:rPr lang="en-US" b="1" dirty="0" err="1" smtClean="0"/>
              <a:t>Représentation</a:t>
            </a:r>
            <a:r>
              <a:rPr lang="en-US" b="1" dirty="0" smtClean="0"/>
              <a:t> </a:t>
            </a:r>
            <a:r>
              <a:rPr lang="en-US" b="1" dirty="0" err="1" smtClean="0"/>
              <a:t>schématique</a:t>
            </a:r>
            <a:r>
              <a:rPr lang="en-US" b="1" dirty="0" smtClean="0"/>
              <a:t> des </a:t>
            </a:r>
            <a:r>
              <a:rPr lang="en-US" b="1" dirty="0" err="1" smtClean="0"/>
              <a:t>différentes</a:t>
            </a:r>
            <a:r>
              <a:rPr lang="en-US" b="1" dirty="0" smtClean="0"/>
              <a:t> parties </a:t>
            </a:r>
            <a:r>
              <a:rPr lang="en-US" b="1" dirty="0" err="1" smtClean="0"/>
              <a:t>composant</a:t>
            </a:r>
            <a:r>
              <a:rPr lang="en-US" b="1" dirty="0" smtClean="0"/>
              <a:t> un </a:t>
            </a:r>
            <a:r>
              <a:rPr lang="en-US" b="1" dirty="0" err="1" smtClean="0"/>
              <a:t>spectromètre</a:t>
            </a:r>
            <a:r>
              <a:rPr lang="en-US" b="1" dirty="0" smtClean="0"/>
              <a:t> de masse en tandem.</a:t>
            </a:r>
            <a:r>
              <a:rPr lang="fr-FR" dirty="0" smtClean="0"/>
              <a:t/>
            </a:r>
            <a:br>
              <a:rPr lang="fr-FR" dirty="0" smtClean="0"/>
            </a:br>
            <a:endParaRPr lang="fr-FR" dirty="0"/>
          </a:p>
        </p:txBody>
      </p:sp>
      <p:pic>
        <p:nvPicPr>
          <p:cNvPr id="4" name="image6.jpeg"/>
          <p:cNvPicPr>
            <a:picLocks noGrp="1"/>
          </p:cNvPicPr>
          <p:nvPr>
            <p:ph sz="quarter" idx="1"/>
          </p:nvPr>
        </p:nvPicPr>
        <p:blipFill>
          <a:blip r:embed="rId2" cstate="print"/>
          <a:stretch>
            <a:fillRect/>
          </a:stretch>
        </p:blipFill>
        <p:spPr>
          <a:xfrm>
            <a:off x="142844" y="2000240"/>
            <a:ext cx="8715436" cy="4357718"/>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lvl="1" algn="l" rtl="0">
              <a:spcBef>
                <a:spcPct val="0"/>
              </a:spcBef>
            </a:pPr>
            <a:r>
              <a:rPr lang="en-US" sz="2400" dirty="0" smtClean="0"/>
              <a:t>Les sources </a:t>
            </a:r>
            <a:r>
              <a:rPr lang="en-US" sz="2400" dirty="0" err="1" smtClean="0"/>
              <a:t>d’ionisation</a:t>
            </a:r>
            <a:r>
              <a:rPr lang="fr-FR" sz="2400" dirty="0" smtClean="0"/>
              <a:t/>
            </a:r>
            <a:br>
              <a:rPr lang="fr-FR" sz="2400" dirty="0" smtClean="0"/>
            </a:br>
            <a:endParaRPr lang="fr-FR" dirty="0"/>
          </a:p>
        </p:txBody>
      </p:sp>
      <p:sp>
        <p:nvSpPr>
          <p:cNvPr id="3" name="Espace réservé du contenu 2"/>
          <p:cNvSpPr>
            <a:spLocks noGrp="1"/>
          </p:cNvSpPr>
          <p:nvPr>
            <p:ph sz="quarter" idx="1"/>
          </p:nvPr>
        </p:nvSpPr>
        <p:spPr/>
        <p:txBody>
          <a:bodyPr/>
          <a:lstStyle/>
          <a:p>
            <a:r>
              <a:rPr lang="en-US" dirty="0" smtClean="0"/>
              <a:t>En </a:t>
            </a:r>
            <a:r>
              <a:rPr lang="en-US" dirty="0" err="1" smtClean="0"/>
              <a:t>protéomique</a:t>
            </a:r>
            <a:r>
              <a:rPr lang="en-US" dirty="0" smtClean="0"/>
              <a:t>, on </a:t>
            </a:r>
            <a:r>
              <a:rPr lang="en-US" dirty="0" err="1" smtClean="0"/>
              <a:t>utilise</a:t>
            </a:r>
            <a:r>
              <a:rPr lang="en-US" dirty="0" smtClean="0"/>
              <a:t> des sources </a:t>
            </a:r>
            <a:r>
              <a:rPr lang="en-US" dirty="0" err="1" smtClean="0"/>
              <a:t>dites</a:t>
            </a:r>
            <a:r>
              <a:rPr lang="en-US" dirty="0" smtClean="0"/>
              <a:t> </a:t>
            </a:r>
            <a:r>
              <a:rPr lang="en-US" dirty="0" err="1" smtClean="0"/>
              <a:t>douces</a:t>
            </a:r>
            <a:r>
              <a:rPr lang="en-US" dirty="0" smtClean="0"/>
              <a:t>, </a:t>
            </a:r>
            <a:r>
              <a:rPr lang="en-US" dirty="0" err="1" smtClean="0"/>
              <a:t>l’énergie</a:t>
            </a:r>
            <a:r>
              <a:rPr lang="en-US" dirty="0" smtClean="0"/>
              <a:t> </a:t>
            </a:r>
            <a:r>
              <a:rPr lang="en-US" dirty="0" err="1" smtClean="0"/>
              <a:t>transmise</a:t>
            </a:r>
            <a:r>
              <a:rPr lang="en-US" dirty="0" smtClean="0"/>
              <a:t> aux </a:t>
            </a:r>
            <a:r>
              <a:rPr lang="en-US" dirty="0" err="1" smtClean="0"/>
              <a:t>molécules</a:t>
            </a:r>
            <a:r>
              <a:rPr lang="en-US" dirty="0" smtClean="0"/>
              <a:t> ne </a:t>
            </a:r>
            <a:r>
              <a:rPr lang="en-US" dirty="0" err="1" smtClean="0"/>
              <a:t>risquent</a:t>
            </a:r>
            <a:r>
              <a:rPr lang="en-US" dirty="0" smtClean="0"/>
              <a:t> pas de les </a:t>
            </a:r>
            <a:r>
              <a:rPr lang="en-US" dirty="0" err="1" smtClean="0"/>
              <a:t>détruire</a:t>
            </a:r>
            <a:r>
              <a:rPr lang="en-US" dirty="0" smtClean="0"/>
              <a:t>: la source MALDI (Matrix-Assisted Laser Desorption </a:t>
            </a:r>
            <a:r>
              <a:rPr lang="en-US" dirty="0" err="1" smtClean="0"/>
              <a:t>Ionisation</a:t>
            </a:r>
            <a:r>
              <a:rPr lang="en-US" dirty="0" smtClean="0"/>
              <a:t>) [22] et la source ESI (</a:t>
            </a:r>
            <a:r>
              <a:rPr lang="en-US" dirty="0" err="1" smtClean="0"/>
              <a:t>ElectroSpray</a:t>
            </a:r>
            <a:r>
              <a:rPr lang="en-US" dirty="0" smtClean="0"/>
              <a:t> </a:t>
            </a:r>
            <a:r>
              <a:rPr lang="en-US" dirty="0" err="1" smtClean="0"/>
              <a:t>Ionisation</a:t>
            </a:r>
            <a:r>
              <a:rPr lang="en-US" dirty="0" smtClean="0"/>
              <a:t>) [23]. Les peptides </a:t>
            </a:r>
            <a:r>
              <a:rPr lang="en-US" dirty="0" err="1" smtClean="0"/>
              <a:t>sont</a:t>
            </a:r>
            <a:r>
              <a:rPr lang="en-US" dirty="0" smtClean="0"/>
              <a:t> </a:t>
            </a:r>
            <a:r>
              <a:rPr lang="en-US" dirty="0" err="1" smtClean="0"/>
              <a:t>ionisés</a:t>
            </a:r>
            <a:r>
              <a:rPr lang="en-US" dirty="0" smtClean="0"/>
              <a:t> </a:t>
            </a:r>
            <a:r>
              <a:rPr lang="en-US" dirty="0" err="1" smtClean="0"/>
              <a:t>directement</a:t>
            </a:r>
            <a:r>
              <a:rPr lang="en-US" dirty="0" smtClean="0"/>
              <a:t> en sortie de </a:t>
            </a:r>
            <a:r>
              <a:rPr lang="en-US" dirty="0" err="1" smtClean="0"/>
              <a:t>colonne</a:t>
            </a:r>
            <a:r>
              <a:rPr lang="en-US" dirty="0" smtClean="0"/>
              <a:t>. Pour </a:t>
            </a:r>
            <a:r>
              <a:rPr lang="en-US" dirty="0" err="1" smtClean="0"/>
              <a:t>tous</a:t>
            </a:r>
            <a:r>
              <a:rPr lang="en-US" dirty="0" smtClean="0"/>
              <a:t> les </a:t>
            </a:r>
            <a:r>
              <a:rPr lang="en-US" dirty="0" err="1" smtClean="0"/>
              <a:t>projets</a:t>
            </a:r>
            <a:r>
              <a:rPr lang="en-US" dirty="0" smtClean="0"/>
              <a:t> </a:t>
            </a:r>
            <a:r>
              <a:rPr lang="en-US" dirty="0" err="1" smtClean="0"/>
              <a:t>présentés</a:t>
            </a:r>
            <a:r>
              <a:rPr lang="en-US" dirty="0" smtClean="0"/>
              <a:t> </a:t>
            </a:r>
            <a:r>
              <a:rPr lang="en-US" dirty="0" err="1" smtClean="0"/>
              <a:t>dans</a:t>
            </a:r>
            <a:r>
              <a:rPr lang="en-US" dirty="0" smtClean="0"/>
              <a:t> </a:t>
            </a:r>
            <a:r>
              <a:rPr lang="en-US" dirty="0" err="1" smtClean="0"/>
              <a:t>ce</a:t>
            </a:r>
            <a:r>
              <a:rPr lang="en-US" dirty="0" smtClean="0"/>
              <a:t> </a:t>
            </a:r>
            <a:r>
              <a:rPr lang="en-US" dirty="0" err="1" smtClean="0"/>
              <a:t>manuscrit</a:t>
            </a:r>
            <a:r>
              <a:rPr lang="en-US" dirty="0" smtClean="0"/>
              <a:t>, </a:t>
            </a:r>
            <a:r>
              <a:rPr lang="en-US" dirty="0" err="1" smtClean="0"/>
              <a:t>une</a:t>
            </a:r>
            <a:r>
              <a:rPr lang="en-US" dirty="0" smtClean="0"/>
              <a:t> source ESI a </a:t>
            </a:r>
            <a:r>
              <a:rPr lang="en-US" dirty="0" err="1" smtClean="0"/>
              <a:t>été</a:t>
            </a:r>
            <a:r>
              <a:rPr lang="en-US" dirty="0" smtClean="0"/>
              <a:t> </a:t>
            </a:r>
            <a:r>
              <a:rPr lang="en-US" dirty="0" err="1" smtClean="0"/>
              <a:t>utilisée</a:t>
            </a:r>
            <a:r>
              <a:rPr lang="en-US" dirty="0" smtClean="0"/>
              <a:t>.</a:t>
            </a:r>
            <a:endParaRPr lang="fr-FR" dirty="0" smtClean="0"/>
          </a:p>
          <a:p>
            <a:endParaRPr lang="fr-FR"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p:txBody>
          <a:bodyPr>
            <a:normAutofit fontScale="85000" lnSpcReduction="20000"/>
          </a:bodyPr>
          <a:lstStyle/>
          <a:p>
            <a:r>
              <a:rPr lang="en-US" dirty="0" smtClean="0"/>
              <a:t>La source ESI </a:t>
            </a:r>
            <a:r>
              <a:rPr lang="en-US" dirty="0" err="1" smtClean="0"/>
              <a:t>permet</a:t>
            </a:r>
            <a:r>
              <a:rPr lang="en-US" dirty="0" smtClean="0"/>
              <a:t> de </a:t>
            </a:r>
            <a:r>
              <a:rPr lang="en-US" dirty="0" err="1" smtClean="0"/>
              <a:t>générer</a:t>
            </a:r>
            <a:r>
              <a:rPr lang="en-US" dirty="0" smtClean="0"/>
              <a:t> des ions </a:t>
            </a:r>
            <a:r>
              <a:rPr lang="en-US" dirty="0" err="1" smtClean="0"/>
              <a:t>polychargés</a:t>
            </a:r>
            <a:r>
              <a:rPr lang="en-US" dirty="0" smtClean="0"/>
              <a:t> [M + </a:t>
            </a:r>
            <a:r>
              <a:rPr lang="en-US" dirty="0" err="1" smtClean="0"/>
              <a:t>nH</a:t>
            </a:r>
            <a:r>
              <a:rPr lang="en-US" dirty="0" smtClean="0"/>
              <a:t>]</a:t>
            </a:r>
            <a:r>
              <a:rPr lang="en-US" baseline="30000" dirty="0" smtClean="0"/>
              <a:t>n+</a:t>
            </a:r>
            <a:r>
              <a:rPr lang="en-US" dirty="0" smtClean="0"/>
              <a:t> </a:t>
            </a:r>
            <a:r>
              <a:rPr lang="en-US" dirty="0" err="1" smtClean="0"/>
              <a:t>ou</a:t>
            </a:r>
            <a:r>
              <a:rPr lang="en-US" dirty="0" smtClean="0"/>
              <a:t> [M - </a:t>
            </a:r>
            <a:r>
              <a:rPr lang="en-US" dirty="0" err="1" smtClean="0"/>
              <a:t>nH</a:t>
            </a:r>
            <a:r>
              <a:rPr lang="en-US" dirty="0" smtClean="0"/>
              <a:t>]</a:t>
            </a:r>
            <a:r>
              <a:rPr lang="en-US" baseline="30000" dirty="0" smtClean="0"/>
              <a:t>n-</a:t>
            </a:r>
            <a:r>
              <a:rPr lang="en-US" dirty="0" smtClean="0"/>
              <a:t> à </a:t>
            </a:r>
            <a:r>
              <a:rPr lang="en-US" dirty="0" err="1" smtClean="0"/>
              <a:t>pression</a:t>
            </a:r>
            <a:r>
              <a:rPr lang="en-US" dirty="0" smtClean="0"/>
              <a:t> </a:t>
            </a:r>
            <a:r>
              <a:rPr lang="en-US" dirty="0" err="1" smtClean="0"/>
              <a:t>atmosphérique</a:t>
            </a:r>
            <a:r>
              <a:rPr lang="en-US" dirty="0" smtClean="0"/>
              <a:t> et </a:t>
            </a:r>
            <a:r>
              <a:rPr lang="en-US" dirty="0" err="1" smtClean="0"/>
              <a:t>sous</a:t>
            </a:r>
            <a:r>
              <a:rPr lang="en-US" dirty="0" smtClean="0"/>
              <a:t> </a:t>
            </a:r>
            <a:r>
              <a:rPr lang="en-US" dirty="0" err="1" smtClean="0"/>
              <a:t>l’effet</a:t>
            </a:r>
            <a:r>
              <a:rPr lang="en-US" dirty="0" smtClean="0"/>
              <a:t> d’un champ </a:t>
            </a:r>
            <a:r>
              <a:rPr lang="en-US" dirty="0" err="1" smtClean="0"/>
              <a:t>électrique</a:t>
            </a:r>
            <a:r>
              <a:rPr lang="en-US" dirty="0" smtClean="0"/>
              <a:t>.</a:t>
            </a:r>
            <a:endParaRPr lang="fr-FR" dirty="0" smtClean="0"/>
          </a:p>
          <a:p>
            <a:r>
              <a:rPr lang="en-US" dirty="0" smtClean="0"/>
              <a:t>Les </a:t>
            </a:r>
            <a:r>
              <a:rPr lang="en-US" dirty="0" err="1" smtClean="0"/>
              <a:t>analytes</a:t>
            </a:r>
            <a:r>
              <a:rPr lang="en-US" dirty="0" smtClean="0"/>
              <a:t> </a:t>
            </a:r>
            <a:r>
              <a:rPr lang="en-US" dirty="0" err="1" smtClean="0"/>
              <a:t>sous</a:t>
            </a:r>
            <a:r>
              <a:rPr lang="en-US" dirty="0" smtClean="0"/>
              <a:t> </a:t>
            </a:r>
            <a:r>
              <a:rPr lang="en-US" dirty="0" err="1" smtClean="0"/>
              <a:t>forme</a:t>
            </a:r>
            <a:r>
              <a:rPr lang="en-US" dirty="0" smtClean="0"/>
              <a:t> </a:t>
            </a:r>
            <a:r>
              <a:rPr lang="en-US" dirty="0" err="1" smtClean="0"/>
              <a:t>liquide</a:t>
            </a:r>
            <a:r>
              <a:rPr lang="en-US" dirty="0" smtClean="0"/>
              <a:t> </a:t>
            </a:r>
            <a:r>
              <a:rPr lang="en-US" dirty="0" err="1" smtClean="0"/>
              <a:t>arrivent</a:t>
            </a:r>
            <a:r>
              <a:rPr lang="en-US" dirty="0" smtClean="0"/>
              <a:t> </a:t>
            </a:r>
            <a:r>
              <a:rPr lang="en-US" dirty="0" err="1" smtClean="0"/>
              <a:t>dans</a:t>
            </a:r>
            <a:r>
              <a:rPr lang="en-US" dirty="0" smtClean="0"/>
              <a:t> </a:t>
            </a:r>
            <a:r>
              <a:rPr lang="en-US" dirty="0" err="1" smtClean="0"/>
              <a:t>une</a:t>
            </a:r>
            <a:r>
              <a:rPr lang="en-US" dirty="0" smtClean="0"/>
              <a:t> </a:t>
            </a:r>
            <a:r>
              <a:rPr lang="en-US" dirty="0" err="1" smtClean="0"/>
              <a:t>aiguille</a:t>
            </a:r>
            <a:r>
              <a:rPr lang="en-US" dirty="0" smtClean="0"/>
              <a:t> </a:t>
            </a:r>
            <a:r>
              <a:rPr lang="en-US" dirty="0" err="1" smtClean="0"/>
              <a:t>sur</a:t>
            </a:r>
            <a:r>
              <a:rPr lang="en-US" dirty="0" smtClean="0"/>
              <a:t> </a:t>
            </a:r>
            <a:r>
              <a:rPr lang="en-US" dirty="0" err="1" smtClean="0"/>
              <a:t>laquelle</a:t>
            </a:r>
            <a:r>
              <a:rPr lang="en-US" dirty="0" smtClean="0"/>
              <a:t> </a:t>
            </a:r>
            <a:r>
              <a:rPr lang="en-US" dirty="0" err="1" smtClean="0"/>
              <a:t>est</a:t>
            </a:r>
            <a:r>
              <a:rPr lang="en-US" dirty="0" smtClean="0"/>
              <a:t> </a:t>
            </a:r>
            <a:r>
              <a:rPr lang="en-US" dirty="0" err="1" smtClean="0"/>
              <a:t>appliquée</a:t>
            </a:r>
            <a:r>
              <a:rPr lang="en-US" dirty="0" smtClean="0"/>
              <a:t> </a:t>
            </a:r>
            <a:r>
              <a:rPr lang="en-US" dirty="0" err="1" smtClean="0"/>
              <a:t>une</a:t>
            </a:r>
            <a:r>
              <a:rPr lang="en-US" dirty="0" smtClean="0"/>
              <a:t> forte tension. </a:t>
            </a:r>
            <a:r>
              <a:rPr lang="en-US" dirty="0" err="1" smtClean="0"/>
              <a:t>Sous</a:t>
            </a:r>
            <a:r>
              <a:rPr lang="en-US" dirty="0" smtClean="0"/>
              <a:t> </a:t>
            </a:r>
            <a:r>
              <a:rPr lang="en-US" dirty="0" err="1" smtClean="0"/>
              <a:t>l’effet</a:t>
            </a:r>
            <a:r>
              <a:rPr lang="en-US" dirty="0" smtClean="0"/>
              <a:t> du champ </a:t>
            </a:r>
            <a:r>
              <a:rPr lang="en-US" dirty="0" err="1" smtClean="0"/>
              <a:t>électrique</a:t>
            </a:r>
            <a:r>
              <a:rPr lang="en-US" dirty="0" smtClean="0"/>
              <a:t>, la </a:t>
            </a:r>
            <a:r>
              <a:rPr lang="en-US" dirty="0" err="1" smtClean="0"/>
              <a:t>goutte</a:t>
            </a:r>
            <a:r>
              <a:rPr lang="en-US" dirty="0" smtClean="0"/>
              <a:t> qui </a:t>
            </a:r>
            <a:r>
              <a:rPr lang="en-US" dirty="0" err="1" smtClean="0"/>
              <a:t>est</a:t>
            </a:r>
            <a:r>
              <a:rPr lang="en-US" dirty="0" smtClean="0"/>
              <a:t> </a:t>
            </a:r>
            <a:r>
              <a:rPr lang="en-US" dirty="0" err="1" smtClean="0"/>
              <a:t>émise</a:t>
            </a:r>
            <a:r>
              <a:rPr lang="en-US" dirty="0" smtClean="0"/>
              <a:t> </a:t>
            </a:r>
            <a:r>
              <a:rPr lang="en-US" dirty="0" err="1" smtClean="0"/>
              <a:t>va</a:t>
            </a:r>
            <a:r>
              <a:rPr lang="en-US" dirty="0" smtClean="0"/>
              <a:t> </a:t>
            </a:r>
            <a:r>
              <a:rPr lang="en-US" dirty="0" err="1" smtClean="0"/>
              <a:t>prendre</a:t>
            </a:r>
            <a:r>
              <a:rPr lang="en-US" dirty="0" smtClean="0"/>
              <a:t> la </a:t>
            </a:r>
            <a:r>
              <a:rPr lang="en-US" dirty="0" err="1" smtClean="0"/>
              <a:t>forme</a:t>
            </a:r>
            <a:r>
              <a:rPr lang="en-US" dirty="0" smtClean="0"/>
              <a:t> d’un </a:t>
            </a:r>
            <a:r>
              <a:rPr lang="en-US" dirty="0" err="1" smtClean="0"/>
              <a:t>cône</a:t>
            </a:r>
            <a:r>
              <a:rPr lang="en-US" dirty="0" smtClean="0"/>
              <a:t> (</a:t>
            </a:r>
            <a:r>
              <a:rPr lang="en-US" dirty="0" err="1" smtClean="0"/>
              <a:t>appelé</a:t>
            </a:r>
            <a:r>
              <a:rPr lang="en-US" dirty="0" smtClean="0"/>
              <a:t> </a:t>
            </a:r>
            <a:r>
              <a:rPr lang="en-US" dirty="0" err="1" smtClean="0"/>
              <a:t>cône</a:t>
            </a:r>
            <a:r>
              <a:rPr lang="en-US" dirty="0" smtClean="0"/>
              <a:t> de Taylor) à la surface </a:t>
            </a:r>
            <a:r>
              <a:rPr lang="en-US" dirty="0" err="1" smtClean="0"/>
              <a:t>duquel</a:t>
            </a:r>
            <a:r>
              <a:rPr lang="en-US" dirty="0" smtClean="0"/>
              <a:t> </a:t>
            </a:r>
            <a:r>
              <a:rPr lang="en-US" dirty="0" err="1" smtClean="0"/>
              <a:t>il</a:t>
            </a:r>
            <a:r>
              <a:rPr lang="en-US" dirty="0" smtClean="0"/>
              <a:t> y a un </a:t>
            </a:r>
            <a:r>
              <a:rPr lang="en-US" dirty="0" err="1" smtClean="0"/>
              <a:t>excès</a:t>
            </a:r>
            <a:r>
              <a:rPr lang="en-US" dirty="0" smtClean="0"/>
              <a:t> de charges positives (</a:t>
            </a:r>
            <a:r>
              <a:rPr lang="en-US" dirty="0" err="1" smtClean="0"/>
              <a:t>voir</a:t>
            </a:r>
            <a:r>
              <a:rPr lang="en-US" dirty="0" smtClean="0"/>
              <a:t> Figure I-5). </a:t>
            </a:r>
            <a:r>
              <a:rPr lang="en-US" dirty="0" err="1" smtClean="0"/>
              <a:t>Lorsque</a:t>
            </a:r>
            <a:r>
              <a:rPr lang="en-US" dirty="0" smtClean="0"/>
              <a:t> les forces </a:t>
            </a:r>
            <a:r>
              <a:rPr lang="en-US" dirty="0" err="1" smtClean="0"/>
              <a:t>coulombiennes</a:t>
            </a:r>
            <a:r>
              <a:rPr lang="en-US" dirty="0" smtClean="0"/>
              <a:t> </a:t>
            </a:r>
            <a:r>
              <a:rPr lang="en-US" dirty="0" err="1" smtClean="0"/>
              <a:t>atteignent</a:t>
            </a:r>
            <a:r>
              <a:rPr lang="en-US" dirty="0" smtClean="0"/>
              <a:t> la tension de surface (</a:t>
            </a:r>
            <a:r>
              <a:rPr lang="en-US" dirty="0" err="1" smtClean="0"/>
              <a:t>limite</a:t>
            </a:r>
            <a:r>
              <a:rPr lang="en-US" dirty="0" smtClean="0"/>
              <a:t> de Rayleigh) à la surface du </a:t>
            </a:r>
            <a:r>
              <a:rPr lang="en-US" dirty="0" err="1" smtClean="0"/>
              <a:t>cône</a:t>
            </a:r>
            <a:r>
              <a:rPr lang="en-US" dirty="0" smtClean="0"/>
              <a:t>, des </a:t>
            </a:r>
            <a:r>
              <a:rPr lang="en-US" dirty="0" err="1" smtClean="0"/>
              <a:t>gouttelettes</a:t>
            </a:r>
            <a:r>
              <a:rPr lang="en-US" dirty="0" smtClean="0"/>
              <a:t> </a:t>
            </a:r>
            <a:r>
              <a:rPr lang="en-US" dirty="0" err="1" smtClean="0"/>
              <a:t>chargées</a:t>
            </a:r>
            <a:r>
              <a:rPr lang="en-US" dirty="0" smtClean="0"/>
              <a:t> se </a:t>
            </a:r>
            <a:r>
              <a:rPr lang="en-US" dirty="0" err="1" smtClean="0"/>
              <a:t>forment</a:t>
            </a:r>
            <a:r>
              <a:rPr lang="en-US" dirty="0" smtClean="0"/>
              <a:t>. Au fur et à </a:t>
            </a:r>
            <a:r>
              <a:rPr lang="en-US" dirty="0" err="1" smtClean="0"/>
              <a:t>mesure</a:t>
            </a:r>
            <a:r>
              <a:rPr lang="en-US" dirty="0" smtClean="0"/>
              <a:t> </a:t>
            </a:r>
            <a:r>
              <a:rPr lang="en-US" dirty="0" err="1" smtClean="0"/>
              <a:t>que</a:t>
            </a:r>
            <a:r>
              <a:rPr lang="en-US" dirty="0" smtClean="0"/>
              <a:t> </a:t>
            </a:r>
            <a:r>
              <a:rPr lang="en-US" dirty="0" err="1" smtClean="0"/>
              <a:t>ces</a:t>
            </a:r>
            <a:r>
              <a:rPr lang="en-US" dirty="0" smtClean="0"/>
              <a:t> </a:t>
            </a:r>
            <a:r>
              <a:rPr lang="en-US" dirty="0" err="1" smtClean="0"/>
              <a:t>gouttelettes</a:t>
            </a:r>
            <a:r>
              <a:rPr lang="en-US" dirty="0" smtClean="0"/>
              <a:t> </a:t>
            </a:r>
            <a:r>
              <a:rPr lang="en-US" dirty="0" err="1" smtClean="0"/>
              <a:t>avancent</a:t>
            </a:r>
            <a:r>
              <a:rPr lang="en-US" dirty="0" smtClean="0"/>
              <a:t> </a:t>
            </a:r>
            <a:r>
              <a:rPr lang="en-US" dirty="0" err="1" smtClean="0"/>
              <a:t>vers</a:t>
            </a:r>
            <a:r>
              <a:rPr lang="en-US" dirty="0" smtClean="0"/>
              <a:t> </a:t>
            </a:r>
            <a:r>
              <a:rPr lang="en-US" dirty="0" err="1" smtClean="0"/>
              <a:t>l’entrée</a:t>
            </a:r>
            <a:endParaRPr lang="fr-FR" dirty="0" smtClean="0"/>
          </a:p>
          <a:p>
            <a:r>
              <a:rPr lang="en-US" dirty="0" smtClean="0"/>
              <a:t/>
            </a:r>
            <a:br>
              <a:rPr lang="en-US" dirty="0" smtClean="0"/>
            </a:br>
            <a:r>
              <a:rPr lang="en-US" dirty="0" err="1" smtClean="0"/>
              <a:t>chauffée</a:t>
            </a:r>
            <a:r>
              <a:rPr lang="en-US" dirty="0" smtClean="0"/>
              <a:t> du </a:t>
            </a:r>
            <a:r>
              <a:rPr lang="en-US" dirty="0" err="1" smtClean="0"/>
              <a:t>spectromètre</a:t>
            </a:r>
            <a:r>
              <a:rPr lang="en-US" dirty="0" smtClean="0"/>
              <a:t> de masse, le </a:t>
            </a:r>
            <a:r>
              <a:rPr lang="en-US" dirty="0" err="1" smtClean="0"/>
              <a:t>solvant</a:t>
            </a:r>
            <a:r>
              <a:rPr lang="en-US" dirty="0" smtClean="0"/>
              <a:t> </a:t>
            </a:r>
            <a:r>
              <a:rPr lang="en-US" dirty="0" err="1" smtClean="0"/>
              <a:t>s’évapore</a:t>
            </a:r>
            <a:r>
              <a:rPr lang="en-US" dirty="0" smtClean="0"/>
              <a:t>, </a:t>
            </a:r>
            <a:r>
              <a:rPr lang="en-US" dirty="0" err="1" smtClean="0"/>
              <a:t>augmentant</a:t>
            </a:r>
            <a:r>
              <a:rPr lang="en-US" dirty="0" smtClean="0"/>
              <a:t> encore </a:t>
            </a:r>
            <a:r>
              <a:rPr lang="en-US" dirty="0" err="1" smtClean="0"/>
              <a:t>une</a:t>
            </a:r>
            <a:r>
              <a:rPr lang="en-US" dirty="0" smtClean="0"/>
              <a:t> </a:t>
            </a:r>
            <a:r>
              <a:rPr lang="en-US" dirty="0" err="1" smtClean="0"/>
              <a:t>fois</a:t>
            </a:r>
            <a:r>
              <a:rPr lang="en-US" dirty="0" smtClean="0"/>
              <a:t> la tension de surface </a:t>
            </a:r>
            <a:r>
              <a:rPr lang="en-US" dirty="0" err="1" smtClean="0"/>
              <a:t>jusqu’à</a:t>
            </a:r>
            <a:r>
              <a:rPr lang="en-US" dirty="0" smtClean="0"/>
              <a:t> </a:t>
            </a:r>
            <a:r>
              <a:rPr lang="en-US" dirty="0" err="1" smtClean="0"/>
              <a:t>atteindre</a:t>
            </a:r>
            <a:r>
              <a:rPr lang="en-US" dirty="0" smtClean="0"/>
              <a:t> la </a:t>
            </a:r>
            <a:r>
              <a:rPr lang="en-US" dirty="0" err="1" smtClean="0"/>
              <a:t>limite</a:t>
            </a:r>
            <a:r>
              <a:rPr lang="en-US" dirty="0" smtClean="0"/>
              <a:t> de Rayleigh et </a:t>
            </a:r>
            <a:r>
              <a:rPr lang="en-US" dirty="0" err="1" smtClean="0"/>
              <a:t>générer</a:t>
            </a:r>
            <a:r>
              <a:rPr lang="en-US" dirty="0" smtClean="0"/>
              <a:t> de multiplies </a:t>
            </a:r>
            <a:r>
              <a:rPr lang="en-US" dirty="0" err="1" smtClean="0"/>
              <a:t>gouttelettes</a:t>
            </a:r>
            <a:r>
              <a:rPr lang="en-US" dirty="0" smtClean="0"/>
              <a:t> </a:t>
            </a:r>
            <a:r>
              <a:rPr lang="en-US" dirty="0" err="1" smtClean="0"/>
              <a:t>filles</a:t>
            </a:r>
            <a:r>
              <a:rPr lang="en-US" dirty="0" smtClean="0"/>
              <a:t> </a:t>
            </a:r>
            <a:r>
              <a:rPr lang="en-US" dirty="0" err="1" smtClean="0"/>
              <a:t>chargées</a:t>
            </a:r>
            <a:r>
              <a:rPr lang="en-US" dirty="0" smtClean="0"/>
              <a:t>.</a:t>
            </a:r>
            <a:endParaRPr lang="fr-FR" dirty="0" smtClean="0"/>
          </a:p>
          <a:p>
            <a:endParaRPr lang="fr-FR"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US" b="1" dirty="0" smtClean="0"/>
              <a:t>Figure I-5 : </a:t>
            </a:r>
            <a:r>
              <a:rPr lang="en-US" b="1" dirty="0" err="1" smtClean="0"/>
              <a:t>Représentation</a:t>
            </a:r>
            <a:r>
              <a:rPr lang="en-US" b="1" dirty="0" smtClean="0"/>
              <a:t> </a:t>
            </a:r>
            <a:r>
              <a:rPr lang="en-US" b="1" dirty="0" err="1" smtClean="0"/>
              <a:t>schématique</a:t>
            </a:r>
            <a:r>
              <a:rPr lang="en-US" b="1" dirty="0" smtClean="0"/>
              <a:t> de </a:t>
            </a:r>
            <a:r>
              <a:rPr lang="en-US" b="1" dirty="0" err="1" smtClean="0"/>
              <a:t>l’ionisation</a:t>
            </a:r>
            <a:r>
              <a:rPr lang="en-US" b="1" dirty="0" smtClean="0"/>
              <a:t> par </a:t>
            </a:r>
            <a:r>
              <a:rPr lang="en-US" b="1" dirty="0" err="1" smtClean="0"/>
              <a:t>electrospray</a:t>
            </a:r>
            <a:r>
              <a:rPr lang="en-US" b="1" dirty="0" smtClean="0"/>
              <a:t> </a:t>
            </a:r>
            <a:endParaRPr lang="fr-FR" dirty="0"/>
          </a:p>
        </p:txBody>
      </p:sp>
      <p:pic>
        <p:nvPicPr>
          <p:cNvPr id="4" name="image7.png"/>
          <p:cNvPicPr>
            <a:picLocks noGrp="1"/>
          </p:cNvPicPr>
          <p:nvPr>
            <p:ph sz="quarter" idx="1"/>
          </p:nvPr>
        </p:nvPicPr>
        <p:blipFill>
          <a:blip r:embed="rId2" cstate="print"/>
          <a:stretch>
            <a:fillRect/>
          </a:stretch>
        </p:blipFill>
        <p:spPr>
          <a:xfrm>
            <a:off x="686238" y="1675107"/>
            <a:ext cx="7009524" cy="472381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Protéome</a:t>
            </a:r>
            <a:r>
              <a:rPr lang="fr-FR" dirty="0" smtClean="0"/>
              <a:t> </a:t>
            </a:r>
            <a:endParaRPr lang="fr-FR" dirty="0"/>
          </a:p>
        </p:txBody>
      </p:sp>
      <p:sp>
        <p:nvSpPr>
          <p:cNvPr id="3" name="Espace réservé du contenu 2"/>
          <p:cNvSpPr>
            <a:spLocks noGrp="1"/>
          </p:cNvSpPr>
          <p:nvPr>
            <p:ph sz="quarter" idx="1"/>
          </p:nvPr>
        </p:nvSpPr>
        <p:spPr/>
        <p:txBody>
          <a:bodyPr>
            <a:normAutofit fontScale="92500" lnSpcReduction="10000"/>
          </a:bodyPr>
          <a:lstStyle/>
          <a:p>
            <a:r>
              <a:rPr lang="fr-FR" dirty="0"/>
              <a:t/>
            </a:r>
            <a:br>
              <a:rPr lang="fr-FR" dirty="0"/>
            </a:br>
            <a:r>
              <a:rPr lang="fr-FR" dirty="0"/>
              <a:t>- Le </a:t>
            </a:r>
            <a:r>
              <a:rPr lang="fr-FR" dirty="0" err="1"/>
              <a:t>protéome</a:t>
            </a:r>
            <a:r>
              <a:rPr lang="fr-FR" dirty="0"/>
              <a:t> est l'ensemble des </a:t>
            </a:r>
            <a:r>
              <a:rPr lang="fr-FR" b="1" dirty="0"/>
              <a:t>protéines</a:t>
            </a:r>
            <a:r>
              <a:rPr lang="fr-FR" dirty="0"/>
              <a:t> produites par un </a:t>
            </a:r>
            <a:r>
              <a:rPr lang="fr-FR" dirty="0" err="1"/>
              <a:t>génôme</a:t>
            </a:r>
            <a:r>
              <a:rPr lang="fr-FR" dirty="0"/>
              <a:t> (ordre de 60000 protéines chez l'Homme).</a:t>
            </a:r>
            <a:br>
              <a:rPr lang="fr-FR" dirty="0"/>
            </a:br>
            <a:r>
              <a:rPr lang="fr-FR" dirty="0"/>
              <a:t>- Le </a:t>
            </a:r>
            <a:r>
              <a:rPr lang="fr-FR" dirty="0" err="1"/>
              <a:t>protéome</a:t>
            </a:r>
            <a:r>
              <a:rPr lang="fr-FR" dirty="0"/>
              <a:t> résulte de la traduction du </a:t>
            </a:r>
            <a:r>
              <a:rPr lang="fr-FR" dirty="0" err="1"/>
              <a:t>génôme</a:t>
            </a:r>
            <a:r>
              <a:rPr lang="fr-FR" dirty="0"/>
              <a:t> en protéines dans des conditions de vie définies. Il varie selon le type des cellules, leurs activités et leur environnement.</a:t>
            </a:r>
            <a:br>
              <a:rPr lang="fr-FR" dirty="0"/>
            </a:br>
            <a:r>
              <a:rPr lang="fr-FR" dirty="0"/>
              <a:t>- La taille du </a:t>
            </a:r>
            <a:r>
              <a:rPr lang="fr-FR" dirty="0" err="1"/>
              <a:t>protéome</a:t>
            </a:r>
            <a:r>
              <a:rPr lang="fr-FR" dirty="0"/>
              <a:t> est plus importante que celle du </a:t>
            </a:r>
            <a:r>
              <a:rPr lang="fr-FR" dirty="0" err="1"/>
              <a:t>génôme</a:t>
            </a:r>
            <a:r>
              <a:rPr lang="fr-FR" dirty="0"/>
              <a:t>, car un gène peut coder pour plusieurs protéines en considérant les modifications introduites par la maturation des </a:t>
            </a:r>
            <a:r>
              <a:rPr lang="fr-FR" dirty="0" err="1"/>
              <a:t>mRNA</a:t>
            </a:r>
            <a:r>
              <a:rPr lang="fr-FR" dirty="0"/>
              <a:t> et les modifications post-traductionnelles (</a:t>
            </a:r>
            <a:r>
              <a:rPr lang="fr-FR" dirty="0" err="1"/>
              <a:t>glycosylation</a:t>
            </a:r>
            <a:r>
              <a:rPr lang="fr-FR" dirty="0"/>
              <a:t>, phosphorylation,...). Le </a:t>
            </a:r>
            <a:r>
              <a:rPr lang="fr-FR" dirty="0" err="1"/>
              <a:t>protéome</a:t>
            </a:r>
            <a:r>
              <a:rPr lang="fr-FR" dirty="0"/>
              <a:t> est dynamique, le génome est constant.</a:t>
            </a:r>
          </a:p>
          <a:p>
            <a:endParaRPr lang="fr-FR"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lvl="1"/>
            <a:r>
              <a:rPr lang="en-US" sz="2400" dirty="0" smtClean="0"/>
              <a:t>Les </a:t>
            </a:r>
            <a:r>
              <a:rPr lang="en-US" sz="2400" dirty="0" err="1" smtClean="0"/>
              <a:t>analyseurs</a:t>
            </a:r>
            <a:endParaRPr lang="fr-FR" sz="2400" dirty="0" smtClean="0"/>
          </a:p>
        </p:txBody>
      </p:sp>
      <p:sp>
        <p:nvSpPr>
          <p:cNvPr id="3" name="Espace réservé du contenu 2"/>
          <p:cNvSpPr>
            <a:spLocks noGrp="1"/>
          </p:cNvSpPr>
          <p:nvPr>
            <p:ph sz="quarter" idx="1"/>
          </p:nvPr>
        </p:nvSpPr>
        <p:spPr/>
        <p:txBody>
          <a:bodyPr>
            <a:normAutofit fontScale="92500" lnSpcReduction="10000"/>
          </a:bodyPr>
          <a:lstStyle/>
          <a:p>
            <a:r>
              <a:rPr lang="en-US" dirty="0" err="1" smtClean="0"/>
              <a:t>Une</a:t>
            </a:r>
            <a:r>
              <a:rPr lang="en-US" dirty="0" smtClean="0"/>
              <a:t> </a:t>
            </a:r>
            <a:r>
              <a:rPr lang="en-US" dirty="0" err="1" smtClean="0"/>
              <a:t>fois</a:t>
            </a:r>
            <a:r>
              <a:rPr lang="en-US" dirty="0" smtClean="0"/>
              <a:t> les </a:t>
            </a:r>
            <a:r>
              <a:rPr lang="en-US" dirty="0" err="1" smtClean="0"/>
              <a:t>analytes</a:t>
            </a:r>
            <a:r>
              <a:rPr lang="en-US" dirty="0" smtClean="0"/>
              <a:t> </a:t>
            </a:r>
            <a:r>
              <a:rPr lang="en-US" dirty="0" err="1" smtClean="0"/>
              <a:t>ionisés</a:t>
            </a:r>
            <a:r>
              <a:rPr lang="en-US" dirty="0" smtClean="0"/>
              <a:t>, un </a:t>
            </a:r>
            <a:r>
              <a:rPr lang="en-US" dirty="0" err="1" smtClean="0"/>
              <a:t>système</a:t>
            </a:r>
            <a:r>
              <a:rPr lang="en-US" dirty="0" smtClean="0"/>
              <a:t> de </a:t>
            </a:r>
            <a:r>
              <a:rPr lang="en-US" dirty="0" err="1" smtClean="0"/>
              <a:t>focalisation</a:t>
            </a:r>
            <a:r>
              <a:rPr lang="en-US" dirty="0" smtClean="0"/>
              <a:t> </a:t>
            </a:r>
            <a:r>
              <a:rPr lang="en-US" dirty="0" err="1" smtClean="0"/>
              <a:t>va</a:t>
            </a:r>
            <a:r>
              <a:rPr lang="en-US" dirty="0" smtClean="0"/>
              <a:t> </a:t>
            </a:r>
            <a:r>
              <a:rPr lang="en-US" dirty="0" err="1" smtClean="0"/>
              <a:t>permettre</a:t>
            </a:r>
            <a:r>
              <a:rPr lang="en-US" dirty="0" smtClean="0"/>
              <a:t> de </a:t>
            </a:r>
            <a:r>
              <a:rPr lang="en-US" dirty="0" err="1" smtClean="0"/>
              <a:t>diriger</a:t>
            </a:r>
            <a:r>
              <a:rPr lang="en-US" dirty="0" smtClean="0"/>
              <a:t> les ions </a:t>
            </a:r>
            <a:r>
              <a:rPr lang="en-US" dirty="0" err="1" smtClean="0"/>
              <a:t>vers</a:t>
            </a:r>
            <a:r>
              <a:rPr lang="en-US" dirty="0" smtClean="0"/>
              <a:t> </a:t>
            </a:r>
            <a:r>
              <a:rPr lang="en-US" dirty="0" err="1" smtClean="0"/>
              <a:t>l’analyseur</a:t>
            </a:r>
            <a:r>
              <a:rPr lang="en-US" dirty="0" smtClean="0"/>
              <a:t>, </a:t>
            </a:r>
            <a:r>
              <a:rPr lang="en-US" dirty="0" err="1" smtClean="0"/>
              <a:t>ainsi</a:t>
            </a:r>
            <a:r>
              <a:rPr lang="en-US" dirty="0" smtClean="0"/>
              <a:t> </a:t>
            </a:r>
            <a:r>
              <a:rPr lang="en-US" dirty="0" err="1" smtClean="0"/>
              <a:t>que</a:t>
            </a:r>
            <a:r>
              <a:rPr lang="en-US" dirty="0" smtClean="0"/>
              <a:t> </a:t>
            </a:r>
            <a:r>
              <a:rPr lang="en-US" dirty="0" err="1" smtClean="0"/>
              <a:t>d’éliminer</a:t>
            </a:r>
            <a:r>
              <a:rPr lang="en-US" dirty="0" smtClean="0"/>
              <a:t> les </a:t>
            </a:r>
            <a:r>
              <a:rPr lang="en-US" dirty="0" err="1" smtClean="0"/>
              <a:t>molécules</a:t>
            </a:r>
            <a:r>
              <a:rPr lang="en-US" dirty="0" smtClean="0"/>
              <a:t> non </a:t>
            </a:r>
            <a:r>
              <a:rPr lang="en-US" dirty="0" err="1" smtClean="0"/>
              <a:t>chargées</a:t>
            </a:r>
            <a:r>
              <a:rPr lang="en-US" dirty="0" smtClean="0"/>
              <a:t> </a:t>
            </a:r>
            <a:r>
              <a:rPr lang="en-US" dirty="0" err="1" smtClean="0"/>
              <a:t>ou</a:t>
            </a:r>
            <a:r>
              <a:rPr lang="en-US" dirty="0" smtClean="0"/>
              <a:t> non </a:t>
            </a:r>
            <a:r>
              <a:rPr lang="en-US" dirty="0" err="1" smtClean="0"/>
              <a:t>désirées</a:t>
            </a:r>
            <a:r>
              <a:rPr lang="en-US" dirty="0" smtClean="0"/>
              <a:t> (</a:t>
            </a:r>
            <a:r>
              <a:rPr lang="en-US" dirty="0" err="1" smtClean="0"/>
              <a:t>certains</a:t>
            </a:r>
            <a:r>
              <a:rPr lang="en-US" dirty="0" smtClean="0"/>
              <a:t> </a:t>
            </a:r>
            <a:r>
              <a:rPr lang="en-US" dirty="0" err="1" smtClean="0"/>
              <a:t>états</a:t>
            </a:r>
            <a:r>
              <a:rPr lang="en-US" dirty="0" smtClean="0"/>
              <a:t> de charge par </a:t>
            </a:r>
            <a:r>
              <a:rPr lang="en-US" dirty="0" err="1" smtClean="0"/>
              <a:t>exemple</a:t>
            </a:r>
            <a:r>
              <a:rPr lang="en-US" dirty="0" smtClean="0"/>
              <a:t>). </a:t>
            </a:r>
            <a:r>
              <a:rPr lang="en-US" dirty="0" err="1" smtClean="0"/>
              <a:t>Ce</a:t>
            </a:r>
            <a:r>
              <a:rPr lang="en-US" dirty="0" smtClean="0"/>
              <a:t> </a:t>
            </a:r>
            <a:r>
              <a:rPr lang="en-US" dirty="0" err="1" smtClean="0"/>
              <a:t>système</a:t>
            </a:r>
            <a:r>
              <a:rPr lang="en-US" dirty="0" smtClean="0"/>
              <a:t> de </a:t>
            </a:r>
            <a:r>
              <a:rPr lang="en-US" dirty="0" err="1" smtClean="0"/>
              <a:t>focalisation</a:t>
            </a:r>
            <a:r>
              <a:rPr lang="en-US" dirty="0" smtClean="0"/>
              <a:t> </a:t>
            </a:r>
            <a:r>
              <a:rPr lang="en-US" dirty="0" err="1" smtClean="0"/>
              <a:t>diffère</a:t>
            </a:r>
            <a:r>
              <a:rPr lang="en-US" dirty="0" smtClean="0"/>
              <a:t> d’un instrument à un </a:t>
            </a:r>
            <a:r>
              <a:rPr lang="en-US" dirty="0" err="1" smtClean="0"/>
              <a:t>autre</a:t>
            </a:r>
            <a:r>
              <a:rPr lang="en-US" dirty="0" smtClean="0"/>
              <a:t>, </a:t>
            </a:r>
            <a:r>
              <a:rPr lang="en-US" dirty="0" err="1" smtClean="0"/>
              <a:t>il</a:t>
            </a:r>
            <a:r>
              <a:rPr lang="en-US" dirty="0" smtClean="0"/>
              <a:t> </a:t>
            </a:r>
            <a:r>
              <a:rPr lang="en-US" dirty="0" err="1" smtClean="0"/>
              <a:t>peut</a:t>
            </a:r>
            <a:r>
              <a:rPr lang="en-US" dirty="0" smtClean="0"/>
              <a:t> </a:t>
            </a:r>
            <a:r>
              <a:rPr lang="en-US" dirty="0" err="1" smtClean="0"/>
              <a:t>être</a:t>
            </a:r>
            <a:r>
              <a:rPr lang="en-US" dirty="0" smtClean="0"/>
              <a:t> </a:t>
            </a:r>
            <a:r>
              <a:rPr lang="en-US" dirty="0" err="1" smtClean="0"/>
              <a:t>constitué</a:t>
            </a:r>
            <a:r>
              <a:rPr lang="en-US" dirty="0" smtClean="0"/>
              <a:t> de </a:t>
            </a:r>
            <a:r>
              <a:rPr lang="en-US" dirty="0" err="1" smtClean="0"/>
              <a:t>lentilles</a:t>
            </a:r>
            <a:r>
              <a:rPr lang="en-US" dirty="0" smtClean="0"/>
              <a:t> </a:t>
            </a:r>
            <a:r>
              <a:rPr lang="en-US" dirty="0" err="1" smtClean="0"/>
              <a:t>ou</a:t>
            </a:r>
            <a:r>
              <a:rPr lang="en-US" dirty="0" smtClean="0"/>
              <a:t> de </a:t>
            </a:r>
            <a:r>
              <a:rPr lang="en-US" dirty="0" err="1" smtClean="0"/>
              <a:t>multipôles</a:t>
            </a:r>
            <a:r>
              <a:rPr lang="en-US" dirty="0" smtClean="0"/>
              <a:t> de </a:t>
            </a:r>
            <a:r>
              <a:rPr lang="en-US" dirty="0" err="1" smtClean="0"/>
              <a:t>différentes</a:t>
            </a:r>
            <a:r>
              <a:rPr lang="en-US" dirty="0" smtClean="0"/>
              <a:t> </a:t>
            </a:r>
            <a:r>
              <a:rPr lang="en-US" dirty="0" err="1" smtClean="0"/>
              <a:t>géométries</a:t>
            </a:r>
            <a:r>
              <a:rPr lang="en-US" dirty="0" smtClean="0"/>
              <a:t>.</a:t>
            </a:r>
            <a:endParaRPr lang="fr-FR" dirty="0" smtClean="0"/>
          </a:p>
          <a:p>
            <a:r>
              <a:rPr lang="en-US" dirty="0" smtClean="0"/>
              <a:t>Le but de </a:t>
            </a:r>
            <a:r>
              <a:rPr lang="en-US" dirty="0" err="1" smtClean="0"/>
              <a:t>l’analyseur</a:t>
            </a:r>
            <a:r>
              <a:rPr lang="en-US" dirty="0" smtClean="0"/>
              <a:t> </a:t>
            </a:r>
            <a:r>
              <a:rPr lang="en-US" dirty="0" err="1" smtClean="0"/>
              <a:t>est</a:t>
            </a:r>
            <a:r>
              <a:rPr lang="en-US" dirty="0" smtClean="0"/>
              <a:t> de </a:t>
            </a:r>
            <a:r>
              <a:rPr lang="en-US" dirty="0" err="1" smtClean="0"/>
              <a:t>séparer</a:t>
            </a:r>
            <a:r>
              <a:rPr lang="en-US" dirty="0" smtClean="0"/>
              <a:t> les ions et </a:t>
            </a:r>
            <a:r>
              <a:rPr lang="en-US" dirty="0" err="1" smtClean="0"/>
              <a:t>déterminer</a:t>
            </a:r>
            <a:r>
              <a:rPr lang="en-US" dirty="0" smtClean="0"/>
              <a:t> </a:t>
            </a:r>
            <a:r>
              <a:rPr lang="en-US" dirty="0" err="1" smtClean="0"/>
              <a:t>leur</a:t>
            </a:r>
            <a:r>
              <a:rPr lang="en-US" dirty="0" smtClean="0"/>
              <a:t> rapport masse </a:t>
            </a:r>
            <a:r>
              <a:rPr lang="en-US" dirty="0" err="1" smtClean="0"/>
              <a:t>sur</a:t>
            </a:r>
            <a:r>
              <a:rPr lang="en-US" dirty="0" smtClean="0"/>
              <a:t> charge (m/z). Il en </a:t>
            </a:r>
            <a:r>
              <a:rPr lang="en-US" dirty="0" err="1" smtClean="0"/>
              <a:t>existe</a:t>
            </a:r>
            <a:r>
              <a:rPr lang="en-US" dirty="0" smtClean="0"/>
              <a:t> </a:t>
            </a:r>
            <a:r>
              <a:rPr lang="en-US" dirty="0" err="1" smtClean="0"/>
              <a:t>différents</a:t>
            </a:r>
            <a:r>
              <a:rPr lang="en-US" dirty="0" smtClean="0"/>
              <a:t> types, les </a:t>
            </a:r>
            <a:r>
              <a:rPr lang="en-US" dirty="0" err="1" smtClean="0"/>
              <a:t>principaux</a:t>
            </a:r>
            <a:r>
              <a:rPr lang="en-US" dirty="0" smtClean="0"/>
              <a:t> </a:t>
            </a:r>
            <a:r>
              <a:rPr lang="en-US" dirty="0" err="1" smtClean="0"/>
              <a:t>utilisés</a:t>
            </a:r>
            <a:r>
              <a:rPr lang="en-US" dirty="0" smtClean="0"/>
              <a:t> </a:t>
            </a:r>
            <a:r>
              <a:rPr lang="en-US" dirty="0" err="1" smtClean="0"/>
              <a:t>aujourd’hui</a:t>
            </a:r>
            <a:r>
              <a:rPr lang="en-US" dirty="0" smtClean="0"/>
              <a:t> en </a:t>
            </a:r>
            <a:r>
              <a:rPr lang="en-US" dirty="0" err="1" smtClean="0"/>
              <a:t>protéomique</a:t>
            </a:r>
            <a:r>
              <a:rPr lang="en-US" dirty="0" smtClean="0"/>
              <a:t> </a:t>
            </a:r>
            <a:r>
              <a:rPr lang="en-US" dirty="0" err="1" smtClean="0"/>
              <a:t>étant</a:t>
            </a:r>
            <a:r>
              <a:rPr lang="en-US" dirty="0" smtClean="0"/>
              <a:t> le </a:t>
            </a:r>
            <a:r>
              <a:rPr lang="en-US" dirty="0" err="1" smtClean="0"/>
              <a:t>quadripôle</a:t>
            </a:r>
            <a:r>
              <a:rPr lang="en-US" dirty="0" smtClean="0"/>
              <a:t> (Q), le temps de </a:t>
            </a:r>
            <a:r>
              <a:rPr lang="en-US" dirty="0" err="1" smtClean="0"/>
              <a:t>vol</a:t>
            </a:r>
            <a:r>
              <a:rPr lang="en-US" dirty="0" smtClean="0"/>
              <a:t> (TOF), la </a:t>
            </a:r>
            <a:r>
              <a:rPr lang="en-US" dirty="0" err="1" smtClean="0"/>
              <a:t>trappe</a:t>
            </a:r>
            <a:r>
              <a:rPr lang="en-US" dirty="0" smtClean="0"/>
              <a:t> </a:t>
            </a:r>
            <a:r>
              <a:rPr lang="en-US" dirty="0" err="1" smtClean="0"/>
              <a:t>ionique</a:t>
            </a:r>
            <a:r>
              <a:rPr lang="en-US" dirty="0" smtClean="0"/>
              <a:t> (IT), </a:t>
            </a:r>
            <a:r>
              <a:rPr lang="en-US" dirty="0" err="1" smtClean="0"/>
              <a:t>l’analyseur</a:t>
            </a:r>
            <a:r>
              <a:rPr lang="en-US" dirty="0" smtClean="0"/>
              <a:t> à </a:t>
            </a:r>
            <a:r>
              <a:rPr lang="en-US" dirty="0" err="1" smtClean="0"/>
              <a:t>transformée</a:t>
            </a:r>
            <a:r>
              <a:rPr lang="en-US" dirty="0" smtClean="0"/>
              <a:t> de Fourier (FT-ICR) et la </a:t>
            </a:r>
            <a:r>
              <a:rPr lang="en-US" dirty="0" err="1" smtClean="0"/>
              <a:t>trappe</a:t>
            </a:r>
            <a:r>
              <a:rPr lang="en-US" dirty="0" smtClean="0"/>
              <a:t> </a:t>
            </a:r>
            <a:r>
              <a:rPr lang="en-US" dirty="0" err="1" smtClean="0"/>
              <a:t>orbitale</a:t>
            </a:r>
            <a:r>
              <a:rPr lang="en-US" dirty="0" smtClean="0"/>
              <a:t> (</a:t>
            </a:r>
            <a:r>
              <a:rPr lang="en-US" dirty="0" err="1" smtClean="0"/>
              <a:t>Orbitrap</a:t>
            </a:r>
            <a:r>
              <a:rPr lang="en-US" baseline="30000" dirty="0" err="1" smtClean="0"/>
              <a:t>TM</a:t>
            </a:r>
            <a:r>
              <a:rPr lang="en-US" dirty="0" smtClean="0"/>
              <a:t>). Les </a:t>
            </a:r>
            <a:r>
              <a:rPr lang="en-US" dirty="0" err="1" smtClean="0"/>
              <a:t>analyseurs</a:t>
            </a:r>
            <a:r>
              <a:rPr lang="en-US" dirty="0" smtClean="0"/>
              <a:t> </a:t>
            </a:r>
            <a:r>
              <a:rPr lang="en-US" dirty="0" err="1" smtClean="0"/>
              <a:t>sont</a:t>
            </a:r>
            <a:r>
              <a:rPr lang="en-US" dirty="0" smtClean="0"/>
              <a:t> </a:t>
            </a:r>
            <a:r>
              <a:rPr lang="en-US" dirty="0" err="1" smtClean="0"/>
              <a:t>caractérisés</a:t>
            </a:r>
            <a:r>
              <a:rPr lang="en-US" dirty="0" smtClean="0"/>
              <a:t> par :</a:t>
            </a:r>
            <a:endParaRPr lang="fr-FR" dirty="0" smtClean="0"/>
          </a:p>
          <a:p>
            <a:endParaRPr lang="fr-FR"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p:txBody>
          <a:bodyPr/>
          <a:lstStyle/>
          <a:p>
            <a:pPr lvl="2"/>
            <a:r>
              <a:rPr lang="en-US" dirty="0" smtClean="0"/>
              <a:t>La </a:t>
            </a:r>
            <a:r>
              <a:rPr lang="en-US" dirty="0" err="1" smtClean="0"/>
              <a:t>gamme</a:t>
            </a:r>
            <a:r>
              <a:rPr lang="en-US" dirty="0" smtClean="0"/>
              <a:t> de masse, qui correspond à </a:t>
            </a:r>
            <a:r>
              <a:rPr lang="en-US" dirty="0" err="1" smtClean="0"/>
              <a:t>l’intervalle</a:t>
            </a:r>
            <a:r>
              <a:rPr lang="en-US" dirty="0" smtClean="0"/>
              <a:t> entre le plus petit m/z et le plus grand m/z </a:t>
            </a:r>
            <a:r>
              <a:rPr lang="en-US" dirty="0" err="1" smtClean="0"/>
              <a:t>détectable</a:t>
            </a:r>
            <a:r>
              <a:rPr lang="en-US" dirty="0" smtClean="0"/>
              <a:t>.</a:t>
            </a:r>
            <a:endParaRPr lang="fr-FR" dirty="0" smtClean="0"/>
          </a:p>
          <a:p>
            <a:pPr lvl="2"/>
            <a:r>
              <a:rPr lang="en-US" dirty="0" smtClean="0"/>
              <a:t>La </a:t>
            </a:r>
            <a:r>
              <a:rPr lang="en-US" dirty="0" err="1" smtClean="0"/>
              <a:t>précision</a:t>
            </a:r>
            <a:r>
              <a:rPr lang="en-US" dirty="0" smtClean="0"/>
              <a:t> de masse, qui correspond à </a:t>
            </a:r>
            <a:r>
              <a:rPr lang="en-US" dirty="0" err="1" smtClean="0"/>
              <a:t>l’erreur</a:t>
            </a:r>
            <a:r>
              <a:rPr lang="en-US" dirty="0" smtClean="0"/>
              <a:t> </a:t>
            </a:r>
            <a:r>
              <a:rPr lang="en-US" dirty="0" err="1" smtClean="0"/>
              <a:t>sur</a:t>
            </a:r>
            <a:r>
              <a:rPr lang="en-US" dirty="0" smtClean="0"/>
              <a:t> la </a:t>
            </a:r>
            <a:r>
              <a:rPr lang="en-US" dirty="0" err="1" smtClean="0"/>
              <a:t>mesure</a:t>
            </a:r>
            <a:r>
              <a:rPr lang="en-US" dirty="0" smtClean="0"/>
              <a:t> du rapport m/z. Il </a:t>
            </a:r>
            <a:r>
              <a:rPr lang="en-US" dirty="0" err="1" smtClean="0"/>
              <a:t>est</a:t>
            </a:r>
            <a:r>
              <a:rPr lang="en-US" dirty="0" smtClean="0"/>
              <a:t> important de </a:t>
            </a:r>
            <a:r>
              <a:rPr lang="en-US" dirty="0" err="1" smtClean="0"/>
              <a:t>connaître</a:t>
            </a:r>
            <a:r>
              <a:rPr lang="en-US" dirty="0" smtClean="0"/>
              <a:t> la </a:t>
            </a:r>
            <a:r>
              <a:rPr lang="en-US" dirty="0" err="1" smtClean="0"/>
              <a:t>précision</a:t>
            </a:r>
            <a:r>
              <a:rPr lang="en-US" dirty="0" smtClean="0"/>
              <a:t> de masse de </a:t>
            </a:r>
            <a:r>
              <a:rPr lang="en-US" dirty="0" err="1" smtClean="0"/>
              <a:t>l’appareil</a:t>
            </a:r>
            <a:r>
              <a:rPr lang="en-US" dirty="0" smtClean="0"/>
              <a:t> </a:t>
            </a:r>
            <a:r>
              <a:rPr lang="en-US" dirty="0" err="1" smtClean="0"/>
              <a:t>utilisé</a:t>
            </a:r>
            <a:r>
              <a:rPr lang="en-US" dirty="0" smtClean="0"/>
              <a:t> pour </a:t>
            </a:r>
            <a:r>
              <a:rPr lang="en-US" dirty="0" err="1" smtClean="0"/>
              <a:t>l’identification</a:t>
            </a:r>
            <a:r>
              <a:rPr lang="en-US" dirty="0" smtClean="0"/>
              <a:t> des peptides. Bien </a:t>
            </a:r>
            <a:r>
              <a:rPr lang="en-US" dirty="0" err="1" smtClean="0"/>
              <a:t>sûr</a:t>
            </a:r>
            <a:r>
              <a:rPr lang="en-US" dirty="0" smtClean="0"/>
              <a:t>, plus </a:t>
            </a:r>
            <a:r>
              <a:rPr lang="en-US" dirty="0" err="1" smtClean="0"/>
              <a:t>l’appareil</a:t>
            </a:r>
            <a:r>
              <a:rPr lang="en-US" dirty="0" smtClean="0"/>
              <a:t> </a:t>
            </a:r>
            <a:r>
              <a:rPr lang="en-US" dirty="0" err="1" smtClean="0"/>
              <a:t>est</a:t>
            </a:r>
            <a:r>
              <a:rPr lang="en-US" dirty="0" smtClean="0"/>
              <a:t> précis en masse, plus </a:t>
            </a:r>
            <a:r>
              <a:rPr lang="en-US" dirty="0" err="1" smtClean="0"/>
              <a:t>l’identification</a:t>
            </a:r>
            <a:r>
              <a:rPr lang="en-US" dirty="0" smtClean="0"/>
              <a:t> d’un </a:t>
            </a:r>
            <a:r>
              <a:rPr lang="en-US" dirty="0" err="1" smtClean="0"/>
              <a:t>composé</a:t>
            </a:r>
            <a:r>
              <a:rPr lang="en-US" dirty="0" smtClean="0"/>
              <a:t> sera </a:t>
            </a:r>
            <a:r>
              <a:rPr lang="en-US" dirty="0" err="1" smtClean="0"/>
              <a:t>pertinente</a:t>
            </a:r>
            <a:r>
              <a:rPr lang="en-US" dirty="0" smtClean="0"/>
              <a:t>.</a:t>
            </a:r>
            <a:endParaRPr lang="fr-FR" dirty="0" smtClean="0"/>
          </a:p>
          <a:p>
            <a:pPr lvl="2"/>
            <a:r>
              <a:rPr lang="en-US" dirty="0" smtClean="0"/>
              <a:t>La </a:t>
            </a:r>
            <a:r>
              <a:rPr lang="en-US" dirty="0" err="1" smtClean="0"/>
              <a:t>sensibilité</a:t>
            </a:r>
            <a:r>
              <a:rPr lang="en-US" dirty="0" smtClean="0"/>
              <a:t>, qui correspond à la plus petite </a:t>
            </a:r>
            <a:r>
              <a:rPr lang="en-US" dirty="0" err="1" smtClean="0"/>
              <a:t>quantité</a:t>
            </a:r>
            <a:r>
              <a:rPr lang="en-US" dirty="0" smtClean="0"/>
              <a:t> </a:t>
            </a:r>
            <a:r>
              <a:rPr lang="en-US" dirty="0" err="1" smtClean="0"/>
              <a:t>détectable</a:t>
            </a:r>
            <a:r>
              <a:rPr lang="en-US" dirty="0" smtClean="0"/>
              <a:t>. </a:t>
            </a:r>
            <a:r>
              <a:rPr lang="en-US" dirty="0" err="1" smtClean="0"/>
              <a:t>Etant</a:t>
            </a:r>
            <a:r>
              <a:rPr lang="en-US" dirty="0" smtClean="0"/>
              <a:t> </a:t>
            </a:r>
            <a:r>
              <a:rPr lang="en-US" dirty="0" err="1" smtClean="0"/>
              <a:t>donné</a:t>
            </a:r>
            <a:r>
              <a:rPr lang="en-US" dirty="0" smtClean="0"/>
              <a:t> la forte </a:t>
            </a:r>
            <a:r>
              <a:rPr lang="en-US" dirty="0" err="1" smtClean="0"/>
              <a:t>gamme</a:t>
            </a:r>
            <a:r>
              <a:rPr lang="en-US" dirty="0" smtClean="0"/>
              <a:t> </a:t>
            </a:r>
            <a:r>
              <a:rPr lang="en-US" dirty="0" err="1" smtClean="0"/>
              <a:t>dynamique</a:t>
            </a:r>
            <a:r>
              <a:rPr lang="en-US" dirty="0" smtClean="0"/>
              <a:t> des </a:t>
            </a:r>
            <a:r>
              <a:rPr lang="en-US" dirty="0" err="1" smtClean="0"/>
              <a:t>échantillons</a:t>
            </a:r>
            <a:r>
              <a:rPr lang="en-US" dirty="0" smtClean="0"/>
              <a:t> </a:t>
            </a:r>
            <a:r>
              <a:rPr lang="en-US" dirty="0" err="1" smtClean="0"/>
              <a:t>analysés</a:t>
            </a:r>
            <a:r>
              <a:rPr lang="en-US" dirty="0" smtClean="0"/>
              <a:t> en </a:t>
            </a:r>
            <a:r>
              <a:rPr lang="en-US" dirty="0" err="1" smtClean="0"/>
              <a:t>protéomique</a:t>
            </a:r>
            <a:r>
              <a:rPr lang="en-US" dirty="0" smtClean="0"/>
              <a:t>, </a:t>
            </a:r>
            <a:r>
              <a:rPr lang="en-US" dirty="0" err="1" smtClean="0"/>
              <a:t>une</a:t>
            </a:r>
            <a:r>
              <a:rPr lang="en-US" dirty="0" smtClean="0"/>
              <a:t> </a:t>
            </a:r>
            <a:r>
              <a:rPr lang="en-US" dirty="0" err="1" smtClean="0"/>
              <a:t>bonne</a:t>
            </a:r>
            <a:r>
              <a:rPr lang="en-US" dirty="0" smtClean="0"/>
              <a:t> </a:t>
            </a:r>
            <a:r>
              <a:rPr lang="en-US" dirty="0" err="1" smtClean="0"/>
              <a:t>sensibilité</a:t>
            </a:r>
            <a:r>
              <a:rPr lang="en-US" dirty="0" smtClean="0"/>
              <a:t> </a:t>
            </a:r>
            <a:r>
              <a:rPr lang="en-US" dirty="0" err="1" smtClean="0"/>
              <a:t>est</a:t>
            </a:r>
            <a:r>
              <a:rPr lang="en-US" dirty="0" smtClean="0"/>
              <a:t> indispensable.</a:t>
            </a:r>
            <a:endParaRPr lang="fr-FR"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p:txBody>
          <a:bodyPr>
            <a:normAutofit fontScale="92500" lnSpcReduction="10000"/>
          </a:bodyPr>
          <a:lstStyle/>
          <a:p>
            <a:pPr lvl="2"/>
            <a:r>
              <a:rPr lang="en-US" dirty="0" smtClean="0"/>
              <a:t>La </a:t>
            </a:r>
            <a:r>
              <a:rPr lang="en-US" dirty="0" err="1" smtClean="0"/>
              <a:t>résolution</a:t>
            </a:r>
            <a:r>
              <a:rPr lang="en-US" dirty="0" smtClean="0"/>
              <a:t>, qui correspond à la </a:t>
            </a:r>
            <a:r>
              <a:rPr lang="en-US" dirty="0" err="1" smtClean="0"/>
              <a:t>capacité</a:t>
            </a:r>
            <a:r>
              <a:rPr lang="en-US" dirty="0" smtClean="0"/>
              <a:t> de </a:t>
            </a:r>
            <a:r>
              <a:rPr lang="en-US" dirty="0" err="1" smtClean="0"/>
              <a:t>l’instrument</a:t>
            </a:r>
            <a:r>
              <a:rPr lang="en-US" dirty="0" smtClean="0"/>
              <a:t> à </a:t>
            </a:r>
            <a:r>
              <a:rPr lang="en-US" dirty="0" err="1" smtClean="0"/>
              <a:t>séparer</a:t>
            </a:r>
            <a:r>
              <a:rPr lang="en-US" dirty="0" smtClean="0"/>
              <a:t> </a:t>
            </a:r>
            <a:r>
              <a:rPr lang="en-US" dirty="0" err="1" smtClean="0"/>
              <a:t>deux</a:t>
            </a:r>
            <a:r>
              <a:rPr lang="en-US" dirty="0" smtClean="0"/>
              <a:t> peptides de masses</a:t>
            </a:r>
            <a:endParaRPr lang="fr-FR" dirty="0" smtClean="0"/>
          </a:p>
          <a:p>
            <a:r>
              <a:rPr lang="en-US" dirty="0" smtClean="0"/>
              <a:t>M</a:t>
            </a:r>
            <a:endParaRPr lang="fr-FR" sz="4000" dirty="0" smtClean="0"/>
          </a:p>
          <a:p>
            <a:r>
              <a:rPr lang="en-US" dirty="0" err="1" smtClean="0"/>
              <a:t>voisines</a:t>
            </a:r>
            <a:r>
              <a:rPr lang="en-US" dirty="0" smtClean="0"/>
              <a:t>. La </a:t>
            </a:r>
            <a:r>
              <a:rPr lang="en-US" dirty="0" err="1" smtClean="0"/>
              <a:t>résolution</a:t>
            </a:r>
            <a:r>
              <a:rPr lang="en-US" dirty="0" smtClean="0"/>
              <a:t> </a:t>
            </a:r>
            <a:r>
              <a:rPr lang="en-US" dirty="0" err="1" smtClean="0"/>
              <a:t>est</a:t>
            </a:r>
            <a:r>
              <a:rPr lang="en-US" dirty="0" smtClean="0"/>
              <a:t> </a:t>
            </a:r>
            <a:r>
              <a:rPr lang="en-US" dirty="0" err="1" smtClean="0"/>
              <a:t>définie</a:t>
            </a:r>
            <a:r>
              <a:rPr lang="en-US" dirty="0" smtClean="0"/>
              <a:t> </a:t>
            </a:r>
            <a:r>
              <a:rPr lang="en-US" dirty="0" err="1" smtClean="0"/>
              <a:t>comme</a:t>
            </a:r>
            <a:r>
              <a:rPr lang="en-US" dirty="0" smtClean="0"/>
              <a:t> le rapport </a:t>
            </a:r>
            <a:r>
              <a:rPr lang="en-US" sz="1400" dirty="0" smtClean="0"/>
              <a:t>∆M </a:t>
            </a:r>
            <a:r>
              <a:rPr lang="en-US" dirty="0" smtClean="0"/>
              <a:t>; M </a:t>
            </a:r>
            <a:r>
              <a:rPr lang="en-US" dirty="0" err="1" smtClean="0"/>
              <a:t>étant</a:t>
            </a:r>
            <a:r>
              <a:rPr lang="en-US" dirty="0" smtClean="0"/>
              <a:t> le rapport masse </a:t>
            </a:r>
            <a:r>
              <a:rPr lang="en-US" dirty="0" err="1" smtClean="0"/>
              <a:t>sur</a:t>
            </a:r>
            <a:r>
              <a:rPr lang="en-US" dirty="0" smtClean="0"/>
              <a:t> charge (m/z) et</a:t>
            </a:r>
            <a:endParaRPr lang="fr-FR" dirty="0" smtClean="0"/>
          </a:p>
          <a:p>
            <a:r>
              <a:rPr lang="en-US" dirty="0" smtClean="0"/>
              <a:t>ΔM la </a:t>
            </a:r>
            <a:r>
              <a:rPr lang="en-US" dirty="0" err="1" smtClean="0"/>
              <a:t>largeur</a:t>
            </a:r>
            <a:r>
              <a:rPr lang="en-US" dirty="0" smtClean="0"/>
              <a:t> à mi-hauteur du </a:t>
            </a:r>
            <a:r>
              <a:rPr lang="en-US" dirty="0" err="1" smtClean="0"/>
              <a:t>pic</a:t>
            </a:r>
            <a:r>
              <a:rPr lang="en-US" dirty="0" smtClean="0"/>
              <a:t>. </a:t>
            </a:r>
            <a:r>
              <a:rPr lang="en-US" dirty="0" err="1" smtClean="0"/>
              <a:t>Ainsi</a:t>
            </a:r>
            <a:r>
              <a:rPr lang="en-US" dirty="0" smtClean="0"/>
              <a:t>, </a:t>
            </a:r>
            <a:r>
              <a:rPr lang="en-US" dirty="0" err="1" smtClean="0"/>
              <a:t>une</a:t>
            </a:r>
            <a:r>
              <a:rPr lang="en-US" dirty="0" smtClean="0"/>
              <a:t> </a:t>
            </a:r>
            <a:r>
              <a:rPr lang="en-US" dirty="0" err="1" smtClean="0"/>
              <a:t>résolution</a:t>
            </a:r>
            <a:r>
              <a:rPr lang="en-US" dirty="0" smtClean="0"/>
              <a:t> de 1000 pour un m/z à 100 </a:t>
            </a:r>
            <a:r>
              <a:rPr lang="en-US" dirty="0" err="1" smtClean="0"/>
              <a:t>signifie</a:t>
            </a:r>
            <a:r>
              <a:rPr lang="en-US" dirty="0" smtClean="0"/>
              <a:t> </a:t>
            </a:r>
            <a:r>
              <a:rPr lang="en-US" dirty="0" err="1" smtClean="0"/>
              <a:t>que</a:t>
            </a:r>
            <a:r>
              <a:rPr lang="en-US" dirty="0" smtClean="0"/>
              <a:t> </a:t>
            </a:r>
            <a:r>
              <a:rPr lang="en-US" dirty="0" err="1" smtClean="0"/>
              <a:t>l’analyseur</a:t>
            </a:r>
            <a:r>
              <a:rPr lang="en-US" dirty="0" smtClean="0"/>
              <a:t> </a:t>
            </a:r>
            <a:r>
              <a:rPr lang="en-US" dirty="0" err="1" smtClean="0"/>
              <a:t>pourra</a:t>
            </a:r>
            <a:r>
              <a:rPr lang="en-US" dirty="0" smtClean="0"/>
              <a:t> </a:t>
            </a:r>
            <a:r>
              <a:rPr lang="en-US" dirty="0" err="1" smtClean="0"/>
              <a:t>séparer</a:t>
            </a:r>
            <a:r>
              <a:rPr lang="en-US" dirty="0" smtClean="0"/>
              <a:t> les </a:t>
            </a:r>
            <a:r>
              <a:rPr lang="en-US" dirty="0" err="1" smtClean="0"/>
              <a:t>composés</a:t>
            </a:r>
            <a:r>
              <a:rPr lang="en-US" dirty="0" smtClean="0"/>
              <a:t> à 100 et 100,1 m/z.</a:t>
            </a:r>
            <a:endParaRPr lang="fr-FR" dirty="0" smtClean="0"/>
          </a:p>
          <a:p>
            <a:r>
              <a:rPr lang="en-US" dirty="0" smtClean="0"/>
              <a:t>Pour un </a:t>
            </a:r>
            <a:r>
              <a:rPr lang="en-US" dirty="0" err="1" smtClean="0"/>
              <a:t>même</a:t>
            </a:r>
            <a:r>
              <a:rPr lang="en-US" dirty="0" smtClean="0"/>
              <a:t> peptide, la coexistence de </a:t>
            </a:r>
            <a:r>
              <a:rPr lang="en-US" dirty="0" err="1" smtClean="0"/>
              <a:t>différentes</a:t>
            </a:r>
            <a:r>
              <a:rPr lang="en-US" dirty="0" smtClean="0"/>
              <a:t> </a:t>
            </a:r>
            <a:r>
              <a:rPr lang="en-US" dirty="0" err="1" smtClean="0"/>
              <a:t>formes</a:t>
            </a:r>
            <a:r>
              <a:rPr lang="en-US" dirty="0" smtClean="0"/>
              <a:t> </a:t>
            </a:r>
            <a:r>
              <a:rPr lang="en-US" dirty="0" err="1" smtClean="0"/>
              <a:t>composées</a:t>
            </a:r>
            <a:r>
              <a:rPr lang="en-US" dirty="0" smtClean="0"/>
              <a:t> de </a:t>
            </a:r>
            <a:r>
              <a:rPr lang="en-US" dirty="0" err="1" smtClean="0"/>
              <a:t>différents</a:t>
            </a:r>
            <a:r>
              <a:rPr lang="en-US" dirty="0" smtClean="0"/>
              <a:t> isotopes (</a:t>
            </a:r>
            <a:r>
              <a:rPr lang="en-US" dirty="0" err="1" smtClean="0"/>
              <a:t>légers</a:t>
            </a:r>
            <a:r>
              <a:rPr lang="en-US" dirty="0" smtClean="0"/>
              <a:t> </a:t>
            </a:r>
            <a:r>
              <a:rPr lang="en-US" dirty="0" err="1" smtClean="0"/>
              <a:t>ou</a:t>
            </a:r>
            <a:r>
              <a:rPr lang="en-US" dirty="0" smtClean="0"/>
              <a:t> </a:t>
            </a:r>
            <a:r>
              <a:rPr lang="en-US" dirty="0" err="1" smtClean="0"/>
              <a:t>lourds</a:t>
            </a:r>
            <a:r>
              <a:rPr lang="en-US" dirty="0" smtClean="0"/>
              <a:t>) de </a:t>
            </a:r>
            <a:r>
              <a:rPr lang="en-US" dirty="0" err="1" smtClean="0"/>
              <a:t>certains</a:t>
            </a:r>
            <a:r>
              <a:rPr lang="en-US" dirty="0" smtClean="0"/>
              <a:t> </a:t>
            </a:r>
            <a:r>
              <a:rPr lang="en-US" dirty="0" err="1" smtClean="0"/>
              <a:t>atomes</a:t>
            </a:r>
            <a:r>
              <a:rPr lang="en-US" dirty="0" smtClean="0"/>
              <a:t> </a:t>
            </a:r>
            <a:r>
              <a:rPr lang="en-US" dirty="0" err="1" smtClean="0"/>
              <a:t>implique</a:t>
            </a:r>
            <a:r>
              <a:rPr lang="en-US" dirty="0" smtClean="0"/>
              <a:t> </a:t>
            </a:r>
            <a:r>
              <a:rPr lang="en-US" dirty="0" err="1" smtClean="0"/>
              <a:t>que</a:t>
            </a:r>
            <a:r>
              <a:rPr lang="en-US" dirty="0" smtClean="0"/>
              <a:t> le </a:t>
            </a:r>
            <a:r>
              <a:rPr lang="en-US" dirty="0" err="1" smtClean="0"/>
              <a:t>spectromètre</a:t>
            </a:r>
            <a:r>
              <a:rPr lang="en-US" dirty="0" smtClean="0"/>
              <a:t> ne </a:t>
            </a:r>
            <a:r>
              <a:rPr lang="en-US" dirty="0" err="1" smtClean="0"/>
              <a:t>détecte</a:t>
            </a:r>
            <a:r>
              <a:rPr lang="en-US" dirty="0" smtClean="0"/>
              <a:t> pas </a:t>
            </a:r>
            <a:r>
              <a:rPr lang="en-US" dirty="0" err="1" smtClean="0"/>
              <a:t>une</a:t>
            </a:r>
            <a:r>
              <a:rPr lang="en-US" dirty="0" smtClean="0"/>
              <a:t> </a:t>
            </a:r>
            <a:r>
              <a:rPr lang="en-US" dirty="0" err="1" smtClean="0"/>
              <a:t>seule</a:t>
            </a:r>
            <a:r>
              <a:rPr lang="en-US" dirty="0" smtClean="0"/>
              <a:t> masse </a:t>
            </a:r>
            <a:r>
              <a:rPr lang="en-US" dirty="0" err="1" smtClean="0"/>
              <a:t>mais</a:t>
            </a:r>
            <a:r>
              <a:rPr lang="en-US" dirty="0" smtClean="0"/>
              <a:t> un</a:t>
            </a:r>
            <a:endParaRPr lang="fr-FR" dirty="0" smtClean="0"/>
          </a:p>
          <a:p>
            <a:r>
              <a:rPr lang="en-US" dirty="0" smtClean="0"/>
              <a:t/>
            </a:r>
            <a:br>
              <a:rPr lang="en-US" dirty="0" smtClean="0"/>
            </a:br>
            <a:r>
              <a:rPr lang="en-US" dirty="0" smtClean="0"/>
              <a:t>massif </a:t>
            </a:r>
            <a:r>
              <a:rPr lang="en-US" dirty="0" err="1" smtClean="0"/>
              <a:t>isotopique</a:t>
            </a:r>
            <a:r>
              <a:rPr lang="en-US" dirty="0" smtClean="0"/>
              <a:t>. </a:t>
            </a:r>
            <a:endParaRPr lang="fr-FR"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p:txBody>
          <a:bodyPr>
            <a:normAutofit fontScale="85000" lnSpcReduction="10000"/>
          </a:bodyPr>
          <a:lstStyle/>
          <a:p>
            <a:r>
              <a:rPr lang="en-US" dirty="0" smtClean="0"/>
              <a:t>Les </a:t>
            </a:r>
            <a:r>
              <a:rPr lang="en-US" dirty="0" err="1" smtClean="0"/>
              <a:t>pics</a:t>
            </a:r>
            <a:r>
              <a:rPr lang="en-US" dirty="0" smtClean="0"/>
              <a:t> de </a:t>
            </a:r>
            <a:r>
              <a:rPr lang="en-US" dirty="0" err="1" smtClean="0"/>
              <a:t>ce</a:t>
            </a:r>
            <a:r>
              <a:rPr lang="en-US" dirty="0" smtClean="0"/>
              <a:t> massif </a:t>
            </a:r>
            <a:r>
              <a:rPr lang="en-US" dirty="0" err="1" smtClean="0"/>
              <a:t>sont</a:t>
            </a:r>
            <a:r>
              <a:rPr lang="en-US" dirty="0" smtClean="0"/>
              <a:t> </a:t>
            </a:r>
            <a:r>
              <a:rPr lang="en-US" dirty="0" err="1" smtClean="0"/>
              <a:t>appelés</a:t>
            </a:r>
            <a:r>
              <a:rPr lang="en-US" dirty="0" smtClean="0"/>
              <a:t> P, P+1, P+2, P+3… P </a:t>
            </a:r>
            <a:r>
              <a:rPr lang="en-US" dirty="0" err="1" smtClean="0"/>
              <a:t>est</a:t>
            </a:r>
            <a:r>
              <a:rPr lang="en-US" dirty="0" smtClean="0"/>
              <a:t> le </a:t>
            </a:r>
            <a:r>
              <a:rPr lang="en-US" dirty="0" err="1" smtClean="0"/>
              <a:t>pic</a:t>
            </a:r>
            <a:r>
              <a:rPr lang="en-US" dirty="0" smtClean="0"/>
              <a:t> </a:t>
            </a:r>
            <a:r>
              <a:rPr lang="en-US" dirty="0" err="1" smtClean="0"/>
              <a:t>monoisotopique</a:t>
            </a:r>
            <a:r>
              <a:rPr lang="en-US" dirty="0" smtClean="0"/>
              <a:t>, </a:t>
            </a:r>
            <a:r>
              <a:rPr lang="en-US" dirty="0" err="1" smtClean="0"/>
              <a:t>c’est</a:t>
            </a:r>
            <a:r>
              <a:rPr lang="en-US" dirty="0" smtClean="0"/>
              <a:t>-à-dire </a:t>
            </a:r>
            <a:r>
              <a:rPr lang="en-US" dirty="0" err="1" smtClean="0"/>
              <a:t>qu’il</a:t>
            </a:r>
            <a:r>
              <a:rPr lang="en-US" dirty="0" smtClean="0"/>
              <a:t> </a:t>
            </a:r>
            <a:r>
              <a:rPr lang="en-US" dirty="0" err="1" smtClean="0"/>
              <a:t>est</a:t>
            </a:r>
            <a:r>
              <a:rPr lang="en-US" dirty="0" smtClean="0"/>
              <a:t> </a:t>
            </a:r>
            <a:r>
              <a:rPr lang="en-US" dirty="0" err="1" smtClean="0"/>
              <a:t>composé</a:t>
            </a:r>
            <a:r>
              <a:rPr lang="en-US" dirty="0" smtClean="0"/>
              <a:t> des isotopes </a:t>
            </a:r>
            <a:r>
              <a:rPr lang="en-US" dirty="0" err="1" smtClean="0"/>
              <a:t>légers</a:t>
            </a:r>
            <a:r>
              <a:rPr lang="en-US" dirty="0" smtClean="0"/>
              <a:t> de </a:t>
            </a:r>
            <a:r>
              <a:rPr lang="en-US" dirty="0" err="1" smtClean="0"/>
              <a:t>chaque</a:t>
            </a:r>
            <a:r>
              <a:rPr lang="en-US" dirty="0" smtClean="0"/>
              <a:t> </a:t>
            </a:r>
            <a:r>
              <a:rPr lang="en-US" dirty="0" err="1" smtClean="0"/>
              <a:t>élément</a:t>
            </a:r>
            <a:r>
              <a:rPr lang="en-US" dirty="0" smtClean="0"/>
              <a:t> (</a:t>
            </a:r>
            <a:r>
              <a:rPr lang="en-US" baseline="30000" dirty="0" smtClean="0"/>
              <a:t>1</a:t>
            </a:r>
            <a:r>
              <a:rPr lang="en-US" dirty="0" smtClean="0"/>
              <a:t>H, </a:t>
            </a:r>
            <a:r>
              <a:rPr lang="en-US" baseline="30000" dirty="0" smtClean="0"/>
              <a:t>12</a:t>
            </a:r>
            <a:r>
              <a:rPr lang="en-US" dirty="0" smtClean="0"/>
              <a:t>C, </a:t>
            </a:r>
            <a:r>
              <a:rPr lang="en-US" baseline="30000" dirty="0" smtClean="0"/>
              <a:t>14</a:t>
            </a:r>
            <a:r>
              <a:rPr lang="en-US" dirty="0" smtClean="0"/>
              <a:t>N, </a:t>
            </a:r>
            <a:r>
              <a:rPr lang="en-US" baseline="30000" dirty="0" smtClean="0"/>
              <a:t>16</a:t>
            </a:r>
            <a:r>
              <a:rPr lang="en-US" dirty="0" smtClean="0"/>
              <a:t>O…). Les </a:t>
            </a:r>
            <a:r>
              <a:rPr lang="en-US" dirty="0" err="1" smtClean="0"/>
              <a:t>pics</a:t>
            </a:r>
            <a:r>
              <a:rPr lang="en-US" dirty="0" smtClean="0"/>
              <a:t> </a:t>
            </a:r>
            <a:r>
              <a:rPr lang="en-US" dirty="0" err="1" smtClean="0"/>
              <a:t>suivants</a:t>
            </a:r>
            <a:r>
              <a:rPr lang="en-US" dirty="0" smtClean="0"/>
              <a:t> (P+1, P+2…) correspondent à </a:t>
            </a:r>
            <a:r>
              <a:rPr lang="en-US" dirty="0" err="1" smtClean="0"/>
              <a:t>l’incorporation</a:t>
            </a:r>
            <a:r>
              <a:rPr lang="en-US" dirty="0" smtClean="0"/>
              <a:t> </a:t>
            </a:r>
            <a:r>
              <a:rPr lang="en-US" dirty="0" err="1" smtClean="0"/>
              <a:t>d’au</a:t>
            </a:r>
            <a:r>
              <a:rPr lang="en-US" dirty="0" smtClean="0"/>
              <a:t> </a:t>
            </a:r>
            <a:r>
              <a:rPr lang="en-US" dirty="0" err="1" smtClean="0"/>
              <a:t>moins</a:t>
            </a:r>
            <a:r>
              <a:rPr lang="en-US" dirty="0" smtClean="0"/>
              <a:t> un isotope </a:t>
            </a:r>
            <a:r>
              <a:rPr lang="en-US" dirty="0" err="1" smtClean="0"/>
              <a:t>lourd</a:t>
            </a:r>
            <a:r>
              <a:rPr lang="en-US" dirty="0" smtClean="0"/>
              <a:t>. Plus </a:t>
            </a:r>
            <a:r>
              <a:rPr lang="en-US" dirty="0" err="1" smtClean="0"/>
              <a:t>l’appareil</a:t>
            </a:r>
            <a:r>
              <a:rPr lang="en-US" dirty="0" smtClean="0"/>
              <a:t> </a:t>
            </a:r>
            <a:r>
              <a:rPr lang="en-US" dirty="0" err="1" smtClean="0"/>
              <a:t>est</a:t>
            </a:r>
            <a:r>
              <a:rPr lang="en-US" dirty="0" smtClean="0"/>
              <a:t> </a:t>
            </a:r>
            <a:r>
              <a:rPr lang="en-US" dirty="0" err="1" smtClean="0"/>
              <a:t>résolutif</a:t>
            </a:r>
            <a:r>
              <a:rPr lang="en-US" dirty="0" smtClean="0"/>
              <a:t>, plus </a:t>
            </a:r>
            <a:r>
              <a:rPr lang="en-US" dirty="0" err="1" smtClean="0"/>
              <a:t>il</a:t>
            </a:r>
            <a:r>
              <a:rPr lang="en-US" dirty="0" smtClean="0"/>
              <a:t> sera capable de </a:t>
            </a:r>
            <a:r>
              <a:rPr lang="en-US" dirty="0" err="1" smtClean="0"/>
              <a:t>définir</a:t>
            </a:r>
            <a:r>
              <a:rPr lang="en-US" dirty="0" smtClean="0"/>
              <a:t> le massif </a:t>
            </a:r>
            <a:r>
              <a:rPr lang="en-US" dirty="0" err="1" smtClean="0"/>
              <a:t>isotopique</a:t>
            </a:r>
            <a:r>
              <a:rPr lang="en-US" dirty="0" smtClean="0"/>
              <a:t> des ions. A </a:t>
            </a:r>
            <a:r>
              <a:rPr lang="en-US" dirty="0" err="1" smtClean="0"/>
              <a:t>partir</a:t>
            </a:r>
            <a:r>
              <a:rPr lang="en-US" dirty="0" smtClean="0"/>
              <a:t> du massif </a:t>
            </a:r>
            <a:r>
              <a:rPr lang="en-US" dirty="0" err="1" smtClean="0"/>
              <a:t>isotopique</a:t>
            </a:r>
            <a:r>
              <a:rPr lang="en-US" dirty="0" smtClean="0"/>
              <a:t>, on </a:t>
            </a:r>
            <a:r>
              <a:rPr lang="en-US" dirty="0" err="1" smtClean="0"/>
              <a:t>peut</a:t>
            </a:r>
            <a:r>
              <a:rPr lang="en-US" dirty="0" smtClean="0"/>
              <a:t> </a:t>
            </a:r>
            <a:r>
              <a:rPr lang="en-US" dirty="0" err="1" smtClean="0"/>
              <a:t>retrouver</a:t>
            </a:r>
            <a:r>
              <a:rPr lang="en-US" dirty="0" smtClean="0"/>
              <a:t> la charge (z) d’un ion. La </a:t>
            </a:r>
            <a:r>
              <a:rPr lang="en-US" dirty="0" err="1" smtClean="0"/>
              <a:t>différence</a:t>
            </a:r>
            <a:r>
              <a:rPr lang="en-US" dirty="0" smtClean="0"/>
              <a:t> de masse (m) entre les isotopes </a:t>
            </a:r>
            <a:r>
              <a:rPr lang="en-US" dirty="0" err="1" smtClean="0"/>
              <a:t>est</a:t>
            </a:r>
            <a:r>
              <a:rPr lang="en-US" dirty="0" smtClean="0"/>
              <a:t> de 1Da, </a:t>
            </a:r>
            <a:r>
              <a:rPr lang="en-US" dirty="0" err="1" smtClean="0"/>
              <a:t>donc</a:t>
            </a:r>
            <a:r>
              <a:rPr lang="en-US" dirty="0" smtClean="0"/>
              <a:t> les </a:t>
            </a:r>
            <a:r>
              <a:rPr lang="en-US" dirty="0" err="1" smtClean="0"/>
              <a:t>pics</a:t>
            </a:r>
            <a:r>
              <a:rPr lang="en-US" dirty="0" smtClean="0"/>
              <a:t> du massif </a:t>
            </a:r>
            <a:r>
              <a:rPr lang="en-US" dirty="0" err="1" smtClean="0"/>
              <a:t>sont</a:t>
            </a:r>
            <a:r>
              <a:rPr lang="en-US" dirty="0" smtClean="0"/>
              <a:t> </a:t>
            </a:r>
            <a:r>
              <a:rPr lang="en-US" dirty="0" err="1" smtClean="0"/>
              <a:t>séparés</a:t>
            </a:r>
            <a:r>
              <a:rPr lang="en-US" dirty="0" smtClean="0"/>
              <a:t> de 1/z m/z, </a:t>
            </a:r>
            <a:r>
              <a:rPr lang="en-US" dirty="0" err="1" smtClean="0"/>
              <a:t>ainsi</a:t>
            </a:r>
            <a:r>
              <a:rPr lang="en-US" dirty="0" smtClean="0"/>
              <a:t> on </a:t>
            </a:r>
            <a:r>
              <a:rPr lang="en-US" dirty="0" err="1" smtClean="0"/>
              <a:t>peut</a:t>
            </a:r>
            <a:r>
              <a:rPr lang="en-US" dirty="0" smtClean="0"/>
              <a:t> </a:t>
            </a:r>
            <a:r>
              <a:rPr lang="en-US" dirty="0" err="1" smtClean="0"/>
              <a:t>retrouver</a:t>
            </a:r>
            <a:r>
              <a:rPr lang="en-US" dirty="0" smtClean="0"/>
              <a:t> la charge d’un ion par </a:t>
            </a:r>
            <a:r>
              <a:rPr lang="en-US" dirty="0" err="1" smtClean="0"/>
              <a:t>déconvolution</a:t>
            </a:r>
            <a:r>
              <a:rPr lang="en-US" dirty="0" smtClean="0"/>
              <a:t> ; pour un peptide chargé 2 </a:t>
            </a:r>
            <a:r>
              <a:rPr lang="en-US" dirty="0" err="1" smtClean="0"/>
              <a:t>fois</a:t>
            </a:r>
            <a:r>
              <a:rPr lang="en-US" dirty="0" smtClean="0"/>
              <a:t> (z=2), la </a:t>
            </a:r>
            <a:r>
              <a:rPr lang="en-US" dirty="0" err="1" smtClean="0"/>
              <a:t>différence</a:t>
            </a:r>
            <a:r>
              <a:rPr lang="en-US" dirty="0" smtClean="0"/>
              <a:t> entre les isotopes sera de 0,5 m/z (1/2), </a:t>
            </a:r>
            <a:r>
              <a:rPr lang="en-US" dirty="0" err="1" smtClean="0"/>
              <a:t>si</a:t>
            </a:r>
            <a:r>
              <a:rPr lang="en-US" dirty="0" smtClean="0"/>
              <a:t> z=3 la </a:t>
            </a:r>
            <a:r>
              <a:rPr lang="en-US" dirty="0" err="1" smtClean="0"/>
              <a:t>différence</a:t>
            </a:r>
            <a:r>
              <a:rPr lang="en-US" dirty="0" smtClean="0"/>
              <a:t> sera de 0,33 m/z (1/3) etc.</a:t>
            </a:r>
            <a:endParaRPr lang="fr-FR" dirty="0" smtClean="0"/>
          </a:p>
          <a:p>
            <a:r>
              <a:rPr lang="en-US" dirty="0" err="1" smtClean="0"/>
              <a:t>Dans</a:t>
            </a:r>
            <a:r>
              <a:rPr lang="en-US" dirty="0" smtClean="0"/>
              <a:t> les </a:t>
            </a:r>
            <a:r>
              <a:rPr lang="en-US" dirty="0" err="1" smtClean="0"/>
              <a:t>travaux</a:t>
            </a:r>
            <a:r>
              <a:rPr lang="en-US" dirty="0" smtClean="0"/>
              <a:t> </a:t>
            </a:r>
            <a:r>
              <a:rPr lang="en-US" dirty="0" err="1" smtClean="0"/>
              <a:t>présentés</a:t>
            </a:r>
            <a:r>
              <a:rPr lang="en-US" dirty="0" smtClean="0"/>
              <a:t> </a:t>
            </a:r>
            <a:r>
              <a:rPr lang="en-US" dirty="0" err="1" smtClean="0"/>
              <a:t>dans</a:t>
            </a:r>
            <a:r>
              <a:rPr lang="en-US" dirty="0" smtClean="0"/>
              <a:t> </a:t>
            </a:r>
            <a:r>
              <a:rPr lang="en-US" dirty="0" err="1" smtClean="0"/>
              <a:t>ce</a:t>
            </a:r>
            <a:r>
              <a:rPr lang="en-US" dirty="0" smtClean="0"/>
              <a:t> </a:t>
            </a:r>
            <a:r>
              <a:rPr lang="en-US" dirty="0" err="1" smtClean="0"/>
              <a:t>manuscrit</a:t>
            </a:r>
            <a:r>
              <a:rPr lang="en-US" dirty="0" smtClean="0"/>
              <a:t>, les </a:t>
            </a:r>
            <a:r>
              <a:rPr lang="en-US" dirty="0" err="1" smtClean="0"/>
              <a:t>analyseurs</a:t>
            </a:r>
            <a:r>
              <a:rPr lang="en-US" dirty="0" smtClean="0"/>
              <a:t> </a:t>
            </a:r>
            <a:r>
              <a:rPr lang="en-US" dirty="0" err="1" smtClean="0"/>
              <a:t>utilisés</a:t>
            </a:r>
            <a:r>
              <a:rPr lang="en-US" dirty="0" smtClean="0"/>
              <a:t> </a:t>
            </a:r>
            <a:r>
              <a:rPr lang="en-US" dirty="0" err="1" smtClean="0"/>
              <a:t>étaient</a:t>
            </a:r>
            <a:r>
              <a:rPr lang="en-US" dirty="0" smtClean="0"/>
              <a:t> le </a:t>
            </a:r>
            <a:r>
              <a:rPr lang="en-US" dirty="0" err="1" smtClean="0"/>
              <a:t>quadripôle</a:t>
            </a:r>
            <a:r>
              <a:rPr lang="en-US" dirty="0" smtClean="0"/>
              <a:t>, le temps de </a:t>
            </a:r>
            <a:r>
              <a:rPr lang="en-US" dirty="0" err="1" smtClean="0"/>
              <a:t>vol</a:t>
            </a:r>
            <a:r>
              <a:rPr lang="en-US" dirty="0" smtClean="0"/>
              <a:t> et la </a:t>
            </a:r>
            <a:r>
              <a:rPr lang="en-US" dirty="0" err="1" smtClean="0"/>
              <a:t>trappe</a:t>
            </a:r>
            <a:r>
              <a:rPr lang="en-US" dirty="0" smtClean="0"/>
              <a:t> </a:t>
            </a:r>
            <a:r>
              <a:rPr lang="en-US" dirty="0" err="1" smtClean="0"/>
              <a:t>orbitale</a:t>
            </a:r>
            <a:r>
              <a:rPr lang="en-US" dirty="0" smtClean="0"/>
              <a:t>, </a:t>
            </a:r>
            <a:r>
              <a:rPr lang="en-US" dirty="0" err="1" smtClean="0"/>
              <a:t>seuls</a:t>
            </a:r>
            <a:r>
              <a:rPr lang="en-US" dirty="0" smtClean="0"/>
              <a:t> </a:t>
            </a:r>
            <a:r>
              <a:rPr lang="en-US" dirty="0" err="1" smtClean="0"/>
              <a:t>ces</a:t>
            </a:r>
            <a:r>
              <a:rPr lang="en-US" dirty="0" smtClean="0"/>
              <a:t> </a:t>
            </a:r>
            <a:r>
              <a:rPr lang="en-US" dirty="0" err="1" smtClean="0"/>
              <a:t>analyseurs</a:t>
            </a:r>
            <a:r>
              <a:rPr lang="en-US" dirty="0" smtClean="0"/>
              <a:t> </a:t>
            </a:r>
            <a:r>
              <a:rPr lang="en-US" dirty="0" err="1" smtClean="0"/>
              <a:t>seront</a:t>
            </a:r>
            <a:r>
              <a:rPr lang="en-US" dirty="0" smtClean="0"/>
              <a:t> </a:t>
            </a:r>
            <a:r>
              <a:rPr lang="en-US" dirty="0" err="1" smtClean="0"/>
              <a:t>décrits</a:t>
            </a:r>
            <a:r>
              <a:rPr lang="en-US" dirty="0" smtClean="0"/>
              <a:t> </a:t>
            </a:r>
            <a:r>
              <a:rPr lang="en-US" dirty="0" err="1" smtClean="0"/>
              <a:t>ici</a:t>
            </a:r>
            <a:r>
              <a:rPr lang="en-US" dirty="0" smtClean="0"/>
              <a:t>.</a:t>
            </a:r>
            <a:endParaRPr lang="fr-FR"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sz="quarter" idx="1"/>
          </p:nvPr>
        </p:nvSpPr>
        <p:spPr/>
        <p:txBody>
          <a:bodyPr>
            <a:normAutofit fontScale="92500" lnSpcReduction="10000"/>
          </a:bodyPr>
          <a:lstStyle/>
          <a:p>
            <a:pPr lvl="1"/>
            <a:r>
              <a:rPr lang="en-US" sz="2400" dirty="0" err="1" smtClean="0"/>
              <a:t>Quadripôle</a:t>
            </a:r>
            <a:endParaRPr lang="fr-FR" sz="2400" dirty="0" smtClean="0"/>
          </a:p>
          <a:p>
            <a:r>
              <a:rPr lang="en-US" dirty="0" smtClean="0"/>
              <a:t>Le </a:t>
            </a:r>
            <a:r>
              <a:rPr lang="en-US" dirty="0" err="1" smtClean="0"/>
              <a:t>quadripôle</a:t>
            </a:r>
            <a:r>
              <a:rPr lang="en-US" dirty="0" smtClean="0"/>
              <a:t> [25] </a:t>
            </a:r>
            <a:r>
              <a:rPr lang="en-US" dirty="0" err="1" smtClean="0"/>
              <a:t>est</a:t>
            </a:r>
            <a:r>
              <a:rPr lang="en-US" dirty="0" smtClean="0"/>
              <a:t> </a:t>
            </a:r>
            <a:r>
              <a:rPr lang="en-US" dirty="0" err="1" smtClean="0"/>
              <a:t>composé</a:t>
            </a:r>
            <a:r>
              <a:rPr lang="en-US" dirty="0" smtClean="0"/>
              <a:t> de </a:t>
            </a:r>
            <a:r>
              <a:rPr lang="en-US" dirty="0" err="1" smtClean="0"/>
              <a:t>quatre</a:t>
            </a:r>
            <a:r>
              <a:rPr lang="en-US" dirty="0" smtClean="0"/>
              <a:t> </a:t>
            </a:r>
            <a:r>
              <a:rPr lang="en-US" dirty="0" err="1" smtClean="0"/>
              <a:t>électrodes</a:t>
            </a:r>
            <a:r>
              <a:rPr lang="en-US" dirty="0" smtClean="0"/>
              <a:t> </a:t>
            </a:r>
            <a:r>
              <a:rPr lang="en-US" dirty="0" err="1" smtClean="0"/>
              <a:t>cylindriques</a:t>
            </a:r>
            <a:r>
              <a:rPr lang="en-US" dirty="0" smtClean="0"/>
              <a:t> </a:t>
            </a:r>
            <a:r>
              <a:rPr lang="en-US" dirty="0" err="1" smtClean="0"/>
              <a:t>connectées</a:t>
            </a:r>
            <a:r>
              <a:rPr lang="en-US" dirty="0" smtClean="0"/>
              <a:t> </a:t>
            </a:r>
            <a:r>
              <a:rPr lang="en-US" dirty="0" err="1" smtClean="0"/>
              <a:t>deux</a:t>
            </a:r>
            <a:r>
              <a:rPr lang="en-US" dirty="0" smtClean="0"/>
              <a:t> à </a:t>
            </a:r>
            <a:r>
              <a:rPr lang="en-US" dirty="0" err="1" smtClean="0"/>
              <a:t>deux</a:t>
            </a:r>
            <a:r>
              <a:rPr lang="en-US" dirty="0" smtClean="0"/>
              <a:t>. Un </a:t>
            </a:r>
            <a:r>
              <a:rPr lang="en-US" dirty="0" err="1" smtClean="0"/>
              <a:t>potentiel</a:t>
            </a:r>
            <a:r>
              <a:rPr lang="en-US" dirty="0" smtClean="0"/>
              <a:t> </a:t>
            </a:r>
            <a:r>
              <a:rPr lang="en-US" dirty="0" err="1" smtClean="0"/>
              <a:t>électrique</a:t>
            </a:r>
            <a:r>
              <a:rPr lang="en-US" dirty="0" smtClean="0"/>
              <a:t> Φ </a:t>
            </a:r>
            <a:r>
              <a:rPr lang="en-US" dirty="0" err="1" smtClean="0"/>
              <a:t>est</a:t>
            </a:r>
            <a:r>
              <a:rPr lang="en-US" dirty="0" smtClean="0"/>
              <a:t> appliqué aux </a:t>
            </a:r>
            <a:r>
              <a:rPr lang="en-US" dirty="0" err="1" smtClean="0"/>
              <a:t>électrodes</a:t>
            </a:r>
            <a:r>
              <a:rPr lang="en-US" dirty="0" smtClean="0"/>
              <a:t>, </a:t>
            </a:r>
            <a:r>
              <a:rPr lang="en-US" dirty="0" err="1" smtClean="0"/>
              <a:t>composé</a:t>
            </a:r>
            <a:r>
              <a:rPr lang="en-US" dirty="0" smtClean="0"/>
              <a:t> </a:t>
            </a:r>
            <a:r>
              <a:rPr lang="en-US" dirty="0" err="1" smtClean="0"/>
              <a:t>d’une</a:t>
            </a:r>
            <a:r>
              <a:rPr lang="en-US" dirty="0" smtClean="0"/>
              <a:t> tension </a:t>
            </a:r>
            <a:r>
              <a:rPr lang="en-US" dirty="0" err="1" smtClean="0"/>
              <a:t>continu</a:t>
            </a:r>
            <a:r>
              <a:rPr lang="en-US" dirty="0" smtClean="0"/>
              <a:t> U et </a:t>
            </a:r>
            <a:r>
              <a:rPr lang="en-US" dirty="0" err="1" smtClean="0"/>
              <a:t>d’une</a:t>
            </a:r>
            <a:r>
              <a:rPr lang="en-US" dirty="0" smtClean="0"/>
              <a:t> tension alternative de </a:t>
            </a:r>
            <a:r>
              <a:rPr lang="en-US" dirty="0" err="1" smtClean="0"/>
              <a:t>radiofréquence</a:t>
            </a:r>
            <a:r>
              <a:rPr lang="en-US" dirty="0" smtClean="0"/>
              <a:t> </a:t>
            </a:r>
            <a:r>
              <a:rPr lang="en-US" dirty="0" err="1" smtClean="0"/>
              <a:t>Vcosωt</a:t>
            </a:r>
            <a:r>
              <a:rPr lang="en-US" dirty="0" smtClean="0"/>
              <a:t>, </a:t>
            </a:r>
            <a:r>
              <a:rPr lang="en-US" dirty="0" err="1" smtClean="0"/>
              <a:t>tel</a:t>
            </a:r>
            <a:r>
              <a:rPr lang="en-US" dirty="0" smtClean="0"/>
              <a:t> </a:t>
            </a:r>
            <a:r>
              <a:rPr lang="en-US" dirty="0" err="1" smtClean="0"/>
              <a:t>que</a:t>
            </a:r>
            <a:r>
              <a:rPr lang="en-US" dirty="0" smtClean="0"/>
              <a:t> Φ = ± (U – </a:t>
            </a:r>
            <a:r>
              <a:rPr lang="en-US" dirty="0" err="1" smtClean="0"/>
              <a:t>Vcosωt</a:t>
            </a:r>
            <a:r>
              <a:rPr lang="en-US" dirty="0" smtClean="0"/>
              <a:t>). </a:t>
            </a:r>
            <a:r>
              <a:rPr lang="en-US" dirty="0" err="1" smtClean="0"/>
              <a:t>Deux</a:t>
            </a:r>
            <a:r>
              <a:rPr lang="en-US" dirty="0" smtClean="0"/>
              <a:t> </a:t>
            </a:r>
            <a:r>
              <a:rPr lang="en-US" dirty="0" err="1" smtClean="0"/>
              <a:t>électrodes</a:t>
            </a:r>
            <a:r>
              <a:rPr lang="en-US" dirty="0" smtClean="0"/>
              <a:t> </a:t>
            </a:r>
            <a:r>
              <a:rPr lang="en-US" dirty="0" err="1" smtClean="0"/>
              <a:t>adjacentes</a:t>
            </a:r>
            <a:r>
              <a:rPr lang="en-US" dirty="0" smtClean="0"/>
              <a:t> </a:t>
            </a:r>
            <a:r>
              <a:rPr lang="en-US" dirty="0" err="1" smtClean="0"/>
              <a:t>sont</a:t>
            </a:r>
            <a:r>
              <a:rPr lang="en-US" dirty="0" smtClean="0"/>
              <a:t> de </a:t>
            </a:r>
            <a:r>
              <a:rPr lang="en-US" dirty="0" err="1" smtClean="0"/>
              <a:t>potentiels</a:t>
            </a:r>
            <a:r>
              <a:rPr lang="en-US" dirty="0" smtClean="0"/>
              <a:t> </a:t>
            </a:r>
            <a:r>
              <a:rPr lang="en-US" dirty="0" err="1" smtClean="0"/>
              <a:t>opposés</a:t>
            </a:r>
            <a:r>
              <a:rPr lang="en-US" dirty="0" smtClean="0"/>
              <a:t> (</a:t>
            </a:r>
            <a:r>
              <a:rPr lang="en-US" dirty="0" err="1" smtClean="0"/>
              <a:t>voir</a:t>
            </a:r>
            <a:r>
              <a:rPr lang="en-US" dirty="0" smtClean="0"/>
              <a:t> Figure I-6).</a:t>
            </a:r>
            <a:endParaRPr lang="fr-FR" dirty="0" smtClean="0"/>
          </a:p>
          <a:p>
            <a:r>
              <a:rPr lang="en-US" dirty="0" smtClean="0"/>
              <a:t>Les ions </a:t>
            </a:r>
            <a:r>
              <a:rPr lang="en-US" dirty="0" err="1" smtClean="0"/>
              <a:t>pénétrant</a:t>
            </a:r>
            <a:r>
              <a:rPr lang="en-US" dirty="0" smtClean="0"/>
              <a:t> </a:t>
            </a:r>
            <a:r>
              <a:rPr lang="en-US" dirty="0" err="1" smtClean="0"/>
              <a:t>dans</a:t>
            </a:r>
            <a:r>
              <a:rPr lang="en-US" dirty="0" smtClean="0"/>
              <a:t> le </a:t>
            </a:r>
            <a:r>
              <a:rPr lang="en-US" dirty="0" err="1" smtClean="0"/>
              <a:t>quadripôle</a:t>
            </a:r>
            <a:r>
              <a:rPr lang="en-US" dirty="0" smtClean="0"/>
              <a:t> </a:t>
            </a:r>
            <a:r>
              <a:rPr lang="en-US" dirty="0" err="1" smtClean="0"/>
              <a:t>subissent</a:t>
            </a:r>
            <a:r>
              <a:rPr lang="en-US" dirty="0" smtClean="0"/>
              <a:t> </a:t>
            </a:r>
            <a:r>
              <a:rPr lang="en-US" dirty="0" err="1" smtClean="0"/>
              <a:t>ce</a:t>
            </a:r>
            <a:r>
              <a:rPr lang="en-US" dirty="0" smtClean="0"/>
              <a:t> champ </a:t>
            </a:r>
            <a:r>
              <a:rPr lang="en-US" dirty="0" err="1" smtClean="0"/>
              <a:t>électrique</a:t>
            </a:r>
            <a:r>
              <a:rPr lang="en-US" dirty="0" smtClean="0"/>
              <a:t> </a:t>
            </a:r>
            <a:r>
              <a:rPr lang="en-US" dirty="0" err="1" smtClean="0"/>
              <a:t>oscillant</a:t>
            </a:r>
            <a:r>
              <a:rPr lang="en-US" dirty="0" smtClean="0"/>
              <a:t> et </a:t>
            </a:r>
            <a:r>
              <a:rPr lang="en-US" dirty="0" err="1" smtClean="0"/>
              <a:t>ont</a:t>
            </a:r>
            <a:r>
              <a:rPr lang="en-US" dirty="0" smtClean="0"/>
              <a:t> </a:t>
            </a:r>
            <a:r>
              <a:rPr lang="en-US" dirty="0" err="1" smtClean="0"/>
              <a:t>une</a:t>
            </a:r>
            <a:r>
              <a:rPr lang="en-US" dirty="0" smtClean="0"/>
              <a:t> </a:t>
            </a:r>
            <a:r>
              <a:rPr lang="en-US" dirty="0" err="1" smtClean="0"/>
              <a:t>trajectoire</a:t>
            </a:r>
            <a:r>
              <a:rPr lang="en-US" dirty="0" smtClean="0"/>
              <a:t> plus </a:t>
            </a:r>
            <a:r>
              <a:rPr lang="en-US" dirty="0" err="1" smtClean="0"/>
              <a:t>ou</a:t>
            </a:r>
            <a:r>
              <a:rPr lang="en-US" dirty="0" smtClean="0"/>
              <a:t> </a:t>
            </a:r>
            <a:r>
              <a:rPr lang="en-US" dirty="0" err="1" smtClean="0"/>
              <a:t>moins</a:t>
            </a:r>
            <a:r>
              <a:rPr lang="en-US" dirty="0" smtClean="0"/>
              <a:t> stable, </a:t>
            </a:r>
            <a:r>
              <a:rPr lang="en-US" dirty="0" err="1" smtClean="0"/>
              <a:t>décrite</a:t>
            </a:r>
            <a:r>
              <a:rPr lang="en-US" dirty="0" smtClean="0"/>
              <a:t> par les </a:t>
            </a:r>
            <a:r>
              <a:rPr lang="en-US" dirty="0" err="1" smtClean="0"/>
              <a:t>équations</a:t>
            </a:r>
            <a:r>
              <a:rPr lang="en-US" dirty="0" smtClean="0"/>
              <a:t> de Mathieu, en </a:t>
            </a:r>
            <a:r>
              <a:rPr lang="en-US" dirty="0" err="1" smtClean="0"/>
              <a:t>fonction</a:t>
            </a:r>
            <a:r>
              <a:rPr lang="en-US" dirty="0" smtClean="0"/>
              <a:t> des </a:t>
            </a:r>
            <a:r>
              <a:rPr lang="en-US" dirty="0" err="1" smtClean="0"/>
              <a:t>potentiels</a:t>
            </a:r>
            <a:r>
              <a:rPr lang="en-US" dirty="0" smtClean="0"/>
              <a:t> U et V. </a:t>
            </a:r>
            <a:r>
              <a:rPr lang="en-US" dirty="0" err="1" smtClean="0"/>
              <a:t>Seuls</a:t>
            </a:r>
            <a:r>
              <a:rPr lang="en-US" dirty="0" smtClean="0"/>
              <a:t> les ions stables </a:t>
            </a:r>
            <a:r>
              <a:rPr lang="en-US" dirty="0" err="1" smtClean="0"/>
              <a:t>pourront</a:t>
            </a:r>
            <a:r>
              <a:rPr lang="en-US" dirty="0" smtClean="0"/>
              <a:t> </a:t>
            </a:r>
            <a:r>
              <a:rPr lang="en-US" dirty="0" err="1" smtClean="0"/>
              <a:t>traverser</a:t>
            </a:r>
            <a:r>
              <a:rPr lang="en-US" dirty="0" smtClean="0"/>
              <a:t> le </a:t>
            </a:r>
            <a:r>
              <a:rPr lang="en-US" dirty="0" err="1" smtClean="0"/>
              <a:t>quadripôle</a:t>
            </a:r>
            <a:r>
              <a:rPr lang="en-US" dirty="0" smtClean="0"/>
              <a:t> pour </a:t>
            </a:r>
            <a:r>
              <a:rPr lang="en-US" dirty="0" err="1" smtClean="0"/>
              <a:t>atteindre</a:t>
            </a:r>
            <a:r>
              <a:rPr lang="en-US" dirty="0" smtClean="0"/>
              <a:t> le </a:t>
            </a:r>
            <a:r>
              <a:rPr lang="en-US" dirty="0" err="1" smtClean="0"/>
              <a:t>détecteur</a:t>
            </a:r>
            <a:r>
              <a:rPr lang="en-US" dirty="0" smtClean="0"/>
              <a:t> [26]. La zone de </a:t>
            </a:r>
            <a:r>
              <a:rPr lang="en-US" dirty="0" err="1" smtClean="0"/>
              <a:t>stabilité</a:t>
            </a:r>
            <a:r>
              <a:rPr lang="en-US" dirty="0" smtClean="0"/>
              <a:t> pour un ion </a:t>
            </a:r>
            <a:r>
              <a:rPr lang="en-US" dirty="0" err="1" smtClean="0"/>
              <a:t>donné</a:t>
            </a:r>
            <a:r>
              <a:rPr lang="en-US" dirty="0" smtClean="0"/>
              <a:t> </a:t>
            </a:r>
            <a:r>
              <a:rPr lang="en-US" dirty="0" err="1" smtClean="0"/>
              <a:t>est</a:t>
            </a:r>
            <a:r>
              <a:rPr lang="en-US" dirty="0" smtClean="0"/>
              <a:t> </a:t>
            </a:r>
            <a:r>
              <a:rPr lang="en-US" dirty="0" err="1" smtClean="0"/>
              <a:t>présentée</a:t>
            </a:r>
            <a:r>
              <a:rPr lang="en-US" dirty="0" smtClean="0"/>
              <a:t> en Figure I-7.</a:t>
            </a:r>
            <a:endParaRPr lang="fr-FR" dirty="0" smtClean="0"/>
          </a:p>
          <a:p>
            <a:endParaRPr lang="fr-FR"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US" b="1" dirty="0" smtClean="0"/>
              <a:t>Figure I-6 : </a:t>
            </a:r>
            <a:r>
              <a:rPr lang="en-US" b="1" dirty="0" err="1" smtClean="0"/>
              <a:t>Représentation</a:t>
            </a:r>
            <a:r>
              <a:rPr lang="en-US" b="1" dirty="0" smtClean="0"/>
              <a:t> </a:t>
            </a:r>
            <a:r>
              <a:rPr lang="en-US" b="1" dirty="0" err="1" smtClean="0"/>
              <a:t>schématique</a:t>
            </a:r>
            <a:r>
              <a:rPr lang="en-US" b="1" dirty="0" smtClean="0"/>
              <a:t> du </a:t>
            </a:r>
            <a:r>
              <a:rPr lang="en-US" b="1" dirty="0" err="1" smtClean="0"/>
              <a:t>fonctionnement</a:t>
            </a:r>
            <a:r>
              <a:rPr lang="en-US" b="1" dirty="0" smtClean="0"/>
              <a:t> d’un </a:t>
            </a:r>
            <a:r>
              <a:rPr lang="en-US" b="1" dirty="0" err="1" smtClean="0"/>
              <a:t>analyseur</a:t>
            </a:r>
            <a:r>
              <a:rPr lang="en-US" b="1" dirty="0" smtClean="0"/>
              <a:t> </a:t>
            </a:r>
            <a:r>
              <a:rPr lang="en-US" b="1" dirty="0" err="1" smtClean="0"/>
              <a:t>quadripolaire</a:t>
            </a:r>
            <a:r>
              <a:rPr lang="en-US" b="1" dirty="0" smtClean="0"/>
              <a:t>. Figure </a:t>
            </a:r>
            <a:r>
              <a:rPr lang="en-US" b="1" dirty="0" err="1" smtClean="0"/>
              <a:t>emprunté</a:t>
            </a:r>
            <a:r>
              <a:rPr lang="en-US" b="1" dirty="0" smtClean="0"/>
              <a:t> de LSMBO.</a:t>
            </a:r>
            <a:r>
              <a:rPr lang="fr-FR" dirty="0" smtClean="0"/>
              <a:t/>
            </a:r>
            <a:br>
              <a:rPr lang="fr-FR" dirty="0" smtClean="0"/>
            </a:br>
            <a:r>
              <a:rPr lang="en-US" dirty="0" smtClean="0"/>
              <a:t>Les ions </a:t>
            </a:r>
            <a:r>
              <a:rPr lang="en-US" dirty="0" err="1" smtClean="0"/>
              <a:t>résonnants</a:t>
            </a:r>
            <a:r>
              <a:rPr lang="en-US" dirty="0" smtClean="0"/>
              <a:t>, qui </a:t>
            </a:r>
            <a:r>
              <a:rPr lang="en-US" dirty="0" err="1" smtClean="0"/>
              <a:t>ont</a:t>
            </a:r>
            <a:r>
              <a:rPr lang="en-US" dirty="0" smtClean="0"/>
              <a:t> </a:t>
            </a:r>
            <a:r>
              <a:rPr lang="en-US" dirty="0" err="1" smtClean="0"/>
              <a:t>une</a:t>
            </a:r>
            <a:r>
              <a:rPr lang="en-US" dirty="0" smtClean="0"/>
              <a:t> </a:t>
            </a:r>
            <a:r>
              <a:rPr lang="en-US" dirty="0" err="1" smtClean="0"/>
              <a:t>trajectoire</a:t>
            </a:r>
            <a:r>
              <a:rPr lang="en-US" dirty="0" smtClean="0"/>
              <a:t> stable à des tensions U et V </a:t>
            </a:r>
            <a:r>
              <a:rPr lang="en-US" dirty="0" err="1" smtClean="0"/>
              <a:t>donnés</a:t>
            </a:r>
            <a:r>
              <a:rPr lang="en-US" dirty="0" smtClean="0"/>
              <a:t> </a:t>
            </a:r>
            <a:r>
              <a:rPr lang="en-US" dirty="0" err="1" smtClean="0"/>
              <a:t>traversent</a:t>
            </a:r>
            <a:r>
              <a:rPr lang="en-US" dirty="0" smtClean="0"/>
              <a:t> le </a:t>
            </a:r>
            <a:r>
              <a:rPr lang="en-US" dirty="0" err="1" smtClean="0"/>
              <a:t>quadripôle</a:t>
            </a:r>
            <a:r>
              <a:rPr lang="en-US" dirty="0" smtClean="0"/>
              <a:t> pour </a:t>
            </a:r>
            <a:r>
              <a:rPr lang="en-US" dirty="0" err="1" smtClean="0"/>
              <a:t>atteindre</a:t>
            </a:r>
            <a:r>
              <a:rPr lang="en-US" dirty="0" smtClean="0"/>
              <a:t> le </a:t>
            </a:r>
            <a:r>
              <a:rPr lang="en-US" dirty="0" err="1" smtClean="0"/>
              <a:t>détecteur</a:t>
            </a:r>
            <a:r>
              <a:rPr lang="en-US" dirty="0" smtClean="0"/>
              <a:t>, </a:t>
            </a:r>
            <a:r>
              <a:rPr lang="en-US" dirty="0" err="1" smtClean="0"/>
              <a:t>tandis</a:t>
            </a:r>
            <a:r>
              <a:rPr lang="en-US" dirty="0" smtClean="0"/>
              <a:t> </a:t>
            </a:r>
            <a:r>
              <a:rPr lang="en-US" dirty="0" err="1" smtClean="0"/>
              <a:t>que</a:t>
            </a:r>
            <a:r>
              <a:rPr lang="en-US" dirty="0" smtClean="0"/>
              <a:t> les ions </a:t>
            </a:r>
            <a:r>
              <a:rPr lang="en-US" dirty="0" err="1" smtClean="0"/>
              <a:t>instables</a:t>
            </a:r>
            <a:r>
              <a:rPr lang="en-US" dirty="0" smtClean="0"/>
              <a:t> </a:t>
            </a:r>
            <a:r>
              <a:rPr lang="en-US" dirty="0" err="1" smtClean="0"/>
              <a:t>sont</a:t>
            </a:r>
            <a:r>
              <a:rPr lang="en-US" dirty="0" smtClean="0"/>
              <a:t> </a:t>
            </a:r>
            <a:r>
              <a:rPr lang="en-US" dirty="0" err="1" smtClean="0"/>
              <a:t>éjectés</a:t>
            </a:r>
            <a:r>
              <a:rPr lang="en-US" dirty="0" smtClean="0"/>
              <a:t>.</a:t>
            </a:r>
            <a:endParaRPr lang="fr-FR" dirty="0"/>
          </a:p>
        </p:txBody>
      </p:sp>
      <p:pic>
        <p:nvPicPr>
          <p:cNvPr id="4" name="image8.png"/>
          <p:cNvPicPr>
            <a:picLocks noGrp="1"/>
          </p:cNvPicPr>
          <p:nvPr>
            <p:ph sz="quarter" idx="1"/>
          </p:nvPr>
        </p:nvPicPr>
        <p:blipFill>
          <a:blip r:embed="rId2" cstate="print"/>
          <a:stretch>
            <a:fillRect/>
          </a:stretch>
        </p:blipFill>
        <p:spPr>
          <a:xfrm>
            <a:off x="642911" y="1714488"/>
            <a:ext cx="7072362" cy="4714908"/>
          </a:xfrm>
          <a:prstGeom prst="rect">
            <a:avLst/>
          </a:prstGeo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US" b="1" dirty="0" smtClean="0"/>
              <a:t>Figure I-7 : Zone de </a:t>
            </a:r>
            <a:r>
              <a:rPr lang="en-US" b="1" dirty="0" err="1" smtClean="0"/>
              <a:t>stabilité</a:t>
            </a:r>
            <a:r>
              <a:rPr lang="en-US" b="1" dirty="0" smtClean="0"/>
              <a:t> d’un m/z </a:t>
            </a:r>
            <a:r>
              <a:rPr lang="en-US" b="1" dirty="0" err="1" smtClean="0"/>
              <a:t>donné</a:t>
            </a:r>
            <a:r>
              <a:rPr lang="en-US" b="1" dirty="0" smtClean="0"/>
              <a:t> en </a:t>
            </a:r>
            <a:r>
              <a:rPr lang="en-US" b="1" dirty="0" err="1" smtClean="0"/>
              <a:t>fonction</a:t>
            </a:r>
            <a:r>
              <a:rPr lang="en-US" b="1" dirty="0" smtClean="0"/>
              <a:t> des </a:t>
            </a:r>
            <a:r>
              <a:rPr lang="en-US" b="1" dirty="0" err="1" smtClean="0"/>
              <a:t>potentiels</a:t>
            </a:r>
            <a:r>
              <a:rPr lang="en-US" b="1" dirty="0" smtClean="0"/>
              <a:t> U et V au </a:t>
            </a:r>
            <a:r>
              <a:rPr lang="en-US" b="1" dirty="0" err="1" smtClean="0"/>
              <a:t>sein</a:t>
            </a:r>
            <a:r>
              <a:rPr lang="en-US" b="1" dirty="0" smtClean="0"/>
              <a:t> d’un </a:t>
            </a:r>
            <a:r>
              <a:rPr lang="en-US" b="1" dirty="0" err="1" smtClean="0"/>
              <a:t>quadripôle</a:t>
            </a:r>
            <a:r>
              <a:rPr lang="en-US" b="1" dirty="0" smtClean="0"/>
              <a:t>.</a:t>
            </a:r>
            <a:r>
              <a:rPr lang="fr-FR" dirty="0" smtClean="0"/>
              <a:t/>
            </a:r>
            <a:br>
              <a:rPr lang="fr-FR" dirty="0" smtClean="0"/>
            </a:br>
            <a:r>
              <a:rPr lang="en-US" b="1" dirty="0" smtClean="0"/>
              <a:t> </a:t>
            </a:r>
            <a:r>
              <a:rPr lang="fr-FR" dirty="0" smtClean="0"/>
              <a:t/>
            </a:r>
            <a:br>
              <a:rPr lang="fr-FR" dirty="0" smtClean="0"/>
            </a:br>
            <a:endParaRPr lang="fr-FR" dirty="0"/>
          </a:p>
        </p:txBody>
      </p:sp>
      <p:pic>
        <p:nvPicPr>
          <p:cNvPr id="4" name="image9.jpeg"/>
          <p:cNvPicPr>
            <a:picLocks noGrp="1"/>
          </p:cNvPicPr>
          <p:nvPr>
            <p:ph sz="quarter" idx="1"/>
          </p:nvPr>
        </p:nvPicPr>
        <p:blipFill>
          <a:blip r:embed="rId2" cstate="print"/>
          <a:stretch>
            <a:fillRect/>
          </a:stretch>
        </p:blipFill>
        <p:spPr>
          <a:xfrm>
            <a:off x="1285852" y="1785926"/>
            <a:ext cx="6357982" cy="4429156"/>
          </a:xfrm>
          <a:prstGeom prst="rect">
            <a:avLst/>
          </a:prstGeo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457200" y="571480"/>
            <a:ext cx="7467600" cy="5902472"/>
          </a:xfrm>
        </p:spPr>
        <p:txBody>
          <a:bodyPr>
            <a:normAutofit fontScale="85000" lnSpcReduction="10000"/>
          </a:bodyPr>
          <a:lstStyle/>
          <a:p>
            <a:r>
              <a:rPr lang="en-US" dirty="0" smtClean="0"/>
              <a:t>En </a:t>
            </a:r>
            <a:r>
              <a:rPr lang="en-US" dirty="0" err="1" smtClean="0"/>
              <a:t>faisant</a:t>
            </a:r>
            <a:r>
              <a:rPr lang="en-US" dirty="0" smtClean="0"/>
              <a:t> </a:t>
            </a:r>
            <a:r>
              <a:rPr lang="en-US" dirty="0" err="1" smtClean="0"/>
              <a:t>varier</a:t>
            </a:r>
            <a:r>
              <a:rPr lang="en-US" dirty="0" smtClean="0"/>
              <a:t> les tensions U et V, et en </a:t>
            </a:r>
            <a:r>
              <a:rPr lang="en-US" dirty="0" err="1" smtClean="0"/>
              <a:t>maintenant</a:t>
            </a:r>
            <a:r>
              <a:rPr lang="en-US" dirty="0" smtClean="0"/>
              <a:t> le rapport U/V constant (</a:t>
            </a:r>
            <a:r>
              <a:rPr lang="en-US" dirty="0" err="1" smtClean="0"/>
              <a:t>droite</a:t>
            </a:r>
            <a:r>
              <a:rPr lang="en-US" dirty="0" smtClean="0"/>
              <a:t> </a:t>
            </a:r>
            <a:r>
              <a:rPr lang="en-US" dirty="0" err="1" smtClean="0"/>
              <a:t>bleue</a:t>
            </a:r>
            <a:r>
              <a:rPr lang="en-US" dirty="0" smtClean="0"/>
              <a:t> </a:t>
            </a:r>
            <a:r>
              <a:rPr lang="en-US" dirty="0" err="1" smtClean="0"/>
              <a:t>sur</a:t>
            </a:r>
            <a:r>
              <a:rPr lang="en-US" dirty="0" smtClean="0"/>
              <a:t> la Figure I-7), </a:t>
            </a:r>
            <a:r>
              <a:rPr lang="en-US" dirty="0" err="1" smtClean="0"/>
              <a:t>il</a:t>
            </a:r>
            <a:r>
              <a:rPr lang="en-US" dirty="0" smtClean="0"/>
              <a:t> </a:t>
            </a:r>
            <a:r>
              <a:rPr lang="en-US" dirty="0" err="1" smtClean="0"/>
              <a:t>est</a:t>
            </a:r>
            <a:r>
              <a:rPr lang="en-US" dirty="0" smtClean="0"/>
              <a:t> possible de </a:t>
            </a:r>
            <a:r>
              <a:rPr lang="en-US" dirty="0" err="1" smtClean="0"/>
              <a:t>stabiliser</a:t>
            </a:r>
            <a:r>
              <a:rPr lang="en-US" dirty="0" smtClean="0"/>
              <a:t> et </a:t>
            </a:r>
            <a:r>
              <a:rPr lang="en-US" dirty="0" err="1" smtClean="0"/>
              <a:t>donc</a:t>
            </a:r>
            <a:r>
              <a:rPr lang="en-US" dirty="0" smtClean="0"/>
              <a:t> de </a:t>
            </a:r>
            <a:r>
              <a:rPr lang="en-US" dirty="0" err="1" smtClean="0"/>
              <a:t>transmettre</a:t>
            </a:r>
            <a:r>
              <a:rPr lang="en-US" dirty="0" smtClean="0"/>
              <a:t> des masses de plus en plus </a:t>
            </a:r>
            <a:r>
              <a:rPr lang="en-US" dirty="0" err="1" smtClean="0"/>
              <a:t>élevées</a:t>
            </a:r>
            <a:r>
              <a:rPr lang="en-US" dirty="0" smtClean="0"/>
              <a:t>, </a:t>
            </a:r>
            <a:r>
              <a:rPr lang="en-US" dirty="0" err="1" smtClean="0"/>
              <a:t>dans</a:t>
            </a:r>
            <a:r>
              <a:rPr lang="en-US" dirty="0" smtClean="0"/>
              <a:t> le but de </a:t>
            </a:r>
            <a:r>
              <a:rPr lang="en-US" dirty="0" err="1" smtClean="0"/>
              <a:t>séparer</a:t>
            </a:r>
            <a:r>
              <a:rPr lang="en-US" dirty="0" smtClean="0"/>
              <a:t> et </a:t>
            </a:r>
            <a:r>
              <a:rPr lang="en-US" dirty="0" err="1" smtClean="0"/>
              <a:t>d’analyser</a:t>
            </a:r>
            <a:r>
              <a:rPr lang="en-US" dirty="0" smtClean="0"/>
              <a:t> un à un </a:t>
            </a:r>
            <a:r>
              <a:rPr lang="en-US" dirty="0" err="1" smtClean="0"/>
              <a:t>tous</a:t>
            </a:r>
            <a:r>
              <a:rPr lang="en-US" dirty="0" smtClean="0"/>
              <a:t> les ions qui </a:t>
            </a:r>
            <a:r>
              <a:rPr lang="en-US" dirty="0" err="1" smtClean="0"/>
              <a:t>arrivent</a:t>
            </a:r>
            <a:r>
              <a:rPr lang="en-US" dirty="0" smtClean="0"/>
              <a:t> à </a:t>
            </a:r>
            <a:r>
              <a:rPr lang="en-US" dirty="0" err="1" smtClean="0"/>
              <a:t>l’analyseur</a:t>
            </a:r>
            <a:r>
              <a:rPr lang="en-US" dirty="0" smtClean="0"/>
              <a:t>, </a:t>
            </a:r>
            <a:r>
              <a:rPr lang="en-US" dirty="0" err="1" smtClean="0"/>
              <a:t>il</a:t>
            </a:r>
            <a:r>
              <a:rPr lang="en-US" dirty="0" smtClean="0"/>
              <a:t> </a:t>
            </a:r>
            <a:r>
              <a:rPr lang="en-US" dirty="0" err="1" smtClean="0"/>
              <a:t>s’agit</a:t>
            </a:r>
            <a:r>
              <a:rPr lang="en-US" dirty="0" smtClean="0"/>
              <a:t> du mode « Full scan ». La </a:t>
            </a:r>
            <a:r>
              <a:rPr lang="en-US" dirty="0" err="1" smtClean="0"/>
              <a:t>pente</a:t>
            </a:r>
            <a:r>
              <a:rPr lang="en-US" dirty="0" smtClean="0"/>
              <a:t> de la </a:t>
            </a:r>
            <a:r>
              <a:rPr lang="en-US" dirty="0" err="1" smtClean="0"/>
              <a:t>droite</a:t>
            </a:r>
            <a:r>
              <a:rPr lang="en-US" dirty="0" smtClean="0"/>
              <a:t> </a:t>
            </a:r>
            <a:r>
              <a:rPr lang="en-US" dirty="0" err="1" smtClean="0"/>
              <a:t>définit</a:t>
            </a:r>
            <a:r>
              <a:rPr lang="en-US" dirty="0" smtClean="0"/>
              <a:t> la </a:t>
            </a:r>
            <a:r>
              <a:rPr lang="en-US" dirty="0" err="1" smtClean="0"/>
              <a:t>résolution</a:t>
            </a:r>
            <a:r>
              <a:rPr lang="en-US" dirty="0" smtClean="0"/>
              <a:t> : plus la </a:t>
            </a:r>
            <a:r>
              <a:rPr lang="en-US" dirty="0" err="1" smtClean="0"/>
              <a:t>pente</a:t>
            </a:r>
            <a:r>
              <a:rPr lang="en-US" dirty="0" smtClean="0"/>
              <a:t> </a:t>
            </a:r>
            <a:r>
              <a:rPr lang="en-US" dirty="0" err="1" smtClean="0"/>
              <a:t>est</a:t>
            </a:r>
            <a:r>
              <a:rPr lang="en-US" dirty="0" smtClean="0"/>
              <a:t> </a:t>
            </a:r>
            <a:r>
              <a:rPr lang="en-US" dirty="0" err="1" smtClean="0"/>
              <a:t>proche</a:t>
            </a:r>
            <a:r>
              <a:rPr lang="en-US" dirty="0" smtClean="0"/>
              <a:t> des apex des </a:t>
            </a:r>
            <a:r>
              <a:rPr lang="en-US" dirty="0" err="1" smtClean="0"/>
              <a:t>domaines</a:t>
            </a:r>
            <a:r>
              <a:rPr lang="en-US" dirty="0" smtClean="0"/>
              <a:t> de </a:t>
            </a:r>
            <a:r>
              <a:rPr lang="en-US" dirty="0" err="1" smtClean="0"/>
              <a:t>stabilité</a:t>
            </a:r>
            <a:r>
              <a:rPr lang="en-US" dirty="0" smtClean="0"/>
              <a:t> des masses, plus </a:t>
            </a:r>
            <a:r>
              <a:rPr lang="en-US" dirty="0" err="1" smtClean="0"/>
              <a:t>l’analyseur</a:t>
            </a:r>
            <a:r>
              <a:rPr lang="en-US" dirty="0" smtClean="0"/>
              <a:t> </a:t>
            </a:r>
            <a:r>
              <a:rPr lang="en-US" dirty="0" err="1" smtClean="0"/>
              <a:t>est</a:t>
            </a:r>
            <a:r>
              <a:rPr lang="en-US" dirty="0" smtClean="0"/>
              <a:t> </a:t>
            </a:r>
            <a:r>
              <a:rPr lang="en-US" dirty="0" err="1" smtClean="0"/>
              <a:t>résolutif</a:t>
            </a:r>
            <a:r>
              <a:rPr lang="en-US" dirty="0" smtClean="0"/>
              <a:t> (car la </a:t>
            </a:r>
            <a:r>
              <a:rPr lang="en-US" dirty="0" err="1" smtClean="0"/>
              <a:t>fenêtre</a:t>
            </a:r>
            <a:r>
              <a:rPr lang="en-US" dirty="0" smtClean="0"/>
              <a:t> de </a:t>
            </a:r>
            <a:r>
              <a:rPr lang="en-US" dirty="0" err="1" smtClean="0"/>
              <a:t>sélection</a:t>
            </a:r>
            <a:r>
              <a:rPr lang="en-US" dirty="0" smtClean="0"/>
              <a:t> </a:t>
            </a:r>
            <a:r>
              <a:rPr lang="en-US" dirty="0" err="1" smtClean="0"/>
              <a:t>est</a:t>
            </a:r>
            <a:r>
              <a:rPr lang="en-US" dirty="0" smtClean="0"/>
              <a:t> </a:t>
            </a:r>
            <a:r>
              <a:rPr lang="en-US" dirty="0" err="1" smtClean="0"/>
              <a:t>réduite</a:t>
            </a:r>
            <a:r>
              <a:rPr lang="en-US" dirty="0" smtClean="0"/>
              <a:t>), en </a:t>
            </a:r>
            <a:r>
              <a:rPr lang="en-US" dirty="0" err="1" smtClean="0"/>
              <a:t>revanche</a:t>
            </a:r>
            <a:r>
              <a:rPr lang="en-US" dirty="0" smtClean="0"/>
              <a:t>, </a:t>
            </a:r>
            <a:r>
              <a:rPr lang="en-US" dirty="0" err="1" smtClean="0"/>
              <a:t>si</a:t>
            </a:r>
            <a:r>
              <a:rPr lang="en-US" dirty="0" smtClean="0"/>
              <a:t> la </a:t>
            </a:r>
            <a:r>
              <a:rPr lang="en-US" dirty="0" err="1" smtClean="0"/>
              <a:t>pente</a:t>
            </a:r>
            <a:r>
              <a:rPr lang="en-US" dirty="0" smtClean="0"/>
              <a:t> </a:t>
            </a:r>
            <a:r>
              <a:rPr lang="en-US" dirty="0" err="1" smtClean="0"/>
              <a:t>est</a:t>
            </a:r>
            <a:r>
              <a:rPr lang="en-US" dirty="0" smtClean="0"/>
              <a:t> plus </a:t>
            </a:r>
            <a:r>
              <a:rPr lang="en-US" dirty="0" err="1" smtClean="0"/>
              <a:t>faible</a:t>
            </a:r>
            <a:r>
              <a:rPr lang="en-US" dirty="0" smtClean="0"/>
              <a:t>, plus </a:t>
            </a:r>
            <a:r>
              <a:rPr lang="en-US" dirty="0" err="1" smtClean="0"/>
              <a:t>d’ions</a:t>
            </a:r>
            <a:r>
              <a:rPr lang="en-US" dirty="0" smtClean="0"/>
              <a:t> </a:t>
            </a:r>
            <a:r>
              <a:rPr lang="en-US" dirty="0" err="1" smtClean="0"/>
              <a:t>seront</a:t>
            </a:r>
            <a:r>
              <a:rPr lang="en-US" dirty="0" smtClean="0"/>
              <a:t> </a:t>
            </a:r>
            <a:r>
              <a:rPr lang="en-US" dirty="0" err="1" smtClean="0"/>
              <a:t>sélectionnés</a:t>
            </a:r>
            <a:r>
              <a:rPr lang="en-US" dirty="0" smtClean="0"/>
              <a:t>, </a:t>
            </a:r>
            <a:r>
              <a:rPr lang="en-US" dirty="0" err="1" smtClean="0"/>
              <a:t>ce</a:t>
            </a:r>
            <a:r>
              <a:rPr lang="en-US" dirty="0" smtClean="0"/>
              <a:t> qui </a:t>
            </a:r>
            <a:r>
              <a:rPr lang="en-US" dirty="0" err="1" smtClean="0"/>
              <a:t>augmente</a:t>
            </a:r>
            <a:r>
              <a:rPr lang="en-US" dirty="0" smtClean="0"/>
              <a:t> la </a:t>
            </a:r>
            <a:r>
              <a:rPr lang="en-US" dirty="0" err="1" smtClean="0"/>
              <a:t>sensibilité</a:t>
            </a:r>
            <a:r>
              <a:rPr lang="en-US" dirty="0" smtClean="0"/>
              <a:t>. Un </a:t>
            </a:r>
            <a:r>
              <a:rPr lang="en-US" dirty="0" err="1" smtClean="0"/>
              <a:t>autre</a:t>
            </a:r>
            <a:r>
              <a:rPr lang="en-US" dirty="0" smtClean="0"/>
              <a:t> mode, « RF only », qui </a:t>
            </a:r>
            <a:r>
              <a:rPr lang="en-US" dirty="0" err="1" smtClean="0"/>
              <a:t>consiste</a:t>
            </a:r>
            <a:r>
              <a:rPr lang="en-US" dirty="0" smtClean="0"/>
              <a:t> à </a:t>
            </a:r>
            <a:r>
              <a:rPr lang="en-US" dirty="0" err="1" smtClean="0"/>
              <a:t>appliquer</a:t>
            </a:r>
            <a:r>
              <a:rPr lang="en-US" dirty="0" smtClean="0"/>
              <a:t> </a:t>
            </a:r>
            <a:r>
              <a:rPr lang="en-US" dirty="0" err="1" smtClean="0"/>
              <a:t>une</a:t>
            </a:r>
            <a:r>
              <a:rPr lang="en-US" dirty="0" smtClean="0"/>
              <a:t> tension U </a:t>
            </a:r>
            <a:r>
              <a:rPr lang="en-US" dirty="0" err="1" smtClean="0"/>
              <a:t>nulle</a:t>
            </a:r>
            <a:r>
              <a:rPr lang="en-US" dirty="0" smtClean="0"/>
              <a:t>, </a:t>
            </a:r>
            <a:r>
              <a:rPr lang="en-US" dirty="0" err="1" smtClean="0"/>
              <a:t>permet</a:t>
            </a:r>
            <a:r>
              <a:rPr lang="en-US" dirty="0" smtClean="0"/>
              <a:t> de </a:t>
            </a:r>
            <a:r>
              <a:rPr lang="en-US" dirty="0" err="1" smtClean="0"/>
              <a:t>transmettre</a:t>
            </a:r>
            <a:r>
              <a:rPr lang="en-US" dirty="0" smtClean="0"/>
              <a:t> </a:t>
            </a:r>
            <a:r>
              <a:rPr lang="en-US" dirty="0" err="1" smtClean="0"/>
              <a:t>tous</a:t>
            </a:r>
            <a:r>
              <a:rPr lang="en-US" dirty="0" smtClean="0"/>
              <a:t> les ions, </a:t>
            </a:r>
            <a:r>
              <a:rPr lang="en-US" dirty="0" err="1" smtClean="0"/>
              <a:t>ce</a:t>
            </a:r>
            <a:r>
              <a:rPr lang="en-US" dirty="0" smtClean="0"/>
              <a:t> mode </a:t>
            </a:r>
            <a:r>
              <a:rPr lang="en-US" dirty="0" err="1" smtClean="0"/>
              <a:t>est</a:t>
            </a:r>
            <a:r>
              <a:rPr lang="en-US" dirty="0" smtClean="0"/>
              <a:t> </a:t>
            </a:r>
            <a:r>
              <a:rPr lang="en-US" dirty="0" err="1" smtClean="0"/>
              <a:t>utilisé</a:t>
            </a:r>
            <a:r>
              <a:rPr lang="en-US" dirty="0" smtClean="0"/>
              <a:t> </a:t>
            </a:r>
            <a:r>
              <a:rPr lang="en-US" dirty="0" err="1" smtClean="0"/>
              <a:t>lorsque</a:t>
            </a:r>
            <a:r>
              <a:rPr lang="en-US" dirty="0" smtClean="0"/>
              <a:t> le </a:t>
            </a:r>
            <a:r>
              <a:rPr lang="en-US" dirty="0" err="1" smtClean="0"/>
              <a:t>quadripôle</a:t>
            </a:r>
            <a:r>
              <a:rPr lang="en-US" dirty="0" smtClean="0"/>
              <a:t> </a:t>
            </a:r>
            <a:r>
              <a:rPr lang="en-US" dirty="0" err="1" smtClean="0"/>
              <a:t>est</a:t>
            </a:r>
            <a:r>
              <a:rPr lang="en-US" dirty="0" smtClean="0"/>
              <a:t> </a:t>
            </a:r>
            <a:r>
              <a:rPr lang="en-US" dirty="0" err="1" smtClean="0"/>
              <a:t>couplé</a:t>
            </a:r>
            <a:r>
              <a:rPr lang="en-US" dirty="0" smtClean="0"/>
              <a:t> à un </a:t>
            </a:r>
            <a:r>
              <a:rPr lang="en-US" dirty="0" err="1" smtClean="0"/>
              <a:t>autre</a:t>
            </a:r>
            <a:r>
              <a:rPr lang="en-US" dirty="0" smtClean="0"/>
              <a:t> </a:t>
            </a:r>
            <a:r>
              <a:rPr lang="en-US" dirty="0" err="1" smtClean="0"/>
              <a:t>analyseur</a:t>
            </a:r>
            <a:r>
              <a:rPr lang="en-US" dirty="0" smtClean="0"/>
              <a:t>, </a:t>
            </a:r>
            <a:r>
              <a:rPr lang="en-US" dirty="0" err="1" smtClean="0"/>
              <a:t>il</a:t>
            </a:r>
            <a:r>
              <a:rPr lang="en-US" dirty="0" smtClean="0"/>
              <a:t> </a:t>
            </a:r>
            <a:r>
              <a:rPr lang="en-US" dirty="0" err="1" smtClean="0"/>
              <a:t>sert</a:t>
            </a:r>
            <a:r>
              <a:rPr lang="en-US" dirty="0" smtClean="0"/>
              <a:t> </a:t>
            </a:r>
            <a:r>
              <a:rPr lang="en-US" dirty="0" err="1" smtClean="0"/>
              <a:t>alors</a:t>
            </a:r>
            <a:r>
              <a:rPr lang="en-US" dirty="0" smtClean="0"/>
              <a:t> </a:t>
            </a:r>
            <a:r>
              <a:rPr lang="en-US" dirty="0" err="1" smtClean="0"/>
              <a:t>simplement</a:t>
            </a:r>
            <a:r>
              <a:rPr lang="en-US" dirty="0" smtClean="0"/>
              <a:t> à </a:t>
            </a:r>
            <a:r>
              <a:rPr lang="en-US" dirty="0" err="1" smtClean="0"/>
              <a:t>focaliser</a:t>
            </a:r>
            <a:r>
              <a:rPr lang="en-US" dirty="0" smtClean="0"/>
              <a:t> les ions. Il </a:t>
            </a:r>
            <a:r>
              <a:rPr lang="en-US" dirty="0" err="1" smtClean="0"/>
              <a:t>est</a:t>
            </a:r>
            <a:r>
              <a:rPr lang="en-US" dirty="0" smtClean="0"/>
              <a:t> </a:t>
            </a:r>
            <a:r>
              <a:rPr lang="en-US" dirty="0" err="1" smtClean="0"/>
              <a:t>également</a:t>
            </a:r>
            <a:r>
              <a:rPr lang="en-US" dirty="0" smtClean="0"/>
              <a:t> possible </a:t>
            </a:r>
            <a:r>
              <a:rPr lang="en-US" dirty="0" err="1" smtClean="0"/>
              <a:t>d’isoler</a:t>
            </a:r>
            <a:r>
              <a:rPr lang="en-US" dirty="0" smtClean="0"/>
              <a:t> des ions, </a:t>
            </a:r>
            <a:r>
              <a:rPr lang="en-US" dirty="0" err="1" smtClean="0"/>
              <a:t>c’est</a:t>
            </a:r>
            <a:r>
              <a:rPr lang="en-US" dirty="0" smtClean="0"/>
              <a:t>-à-dire </a:t>
            </a:r>
            <a:r>
              <a:rPr lang="en-US" dirty="0" err="1" smtClean="0"/>
              <a:t>d’appliquer</a:t>
            </a:r>
            <a:r>
              <a:rPr lang="en-US" dirty="0" smtClean="0"/>
              <a:t> des tensions </a:t>
            </a:r>
            <a:r>
              <a:rPr lang="en-US" dirty="0" err="1" smtClean="0"/>
              <a:t>telles</a:t>
            </a:r>
            <a:r>
              <a:rPr lang="en-US" dirty="0" smtClean="0"/>
              <a:t> </a:t>
            </a:r>
            <a:r>
              <a:rPr lang="en-US" dirty="0" err="1" smtClean="0"/>
              <a:t>qu’un</a:t>
            </a:r>
            <a:r>
              <a:rPr lang="en-US" dirty="0" smtClean="0"/>
              <a:t> </a:t>
            </a:r>
            <a:r>
              <a:rPr lang="en-US" dirty="0" err="1" smtClean="0"/>
              <a:t>seul</a:t>
            </a:r>
            <a:r>
              <a:rPr lang="en-US" dirty="0" smtClean="0"/>
              <a:t> m/z </a:t>
            </a:r>
            <a:r>
              <a:rPr lang="en-US" dirty="0" err="1" smtClean="0"/>
              <a:t>reste</a:t>
            </a:r>
            <a:r>
              <a:rPr lang="en-US" dirty="0" smtClean="0"/>
              <a:t> stable, </a:t>
            </a:r>
            <a:r>
              <a:rPr lang="en-US" dirty="0" err="1" smtClean="0"/>
              <a:t>dans</a:t>
            </a:r>
            <a:r>
              <a:rPr lang="en-US" dirty="0" smtClean="0"/>
              <a:t> le but </a:t>
            </a:r>
            <a:r>
              <a:rPr lang="en-US" dirty="0" err="1" smtClean="0"/>
              <a:t>d’analyser</a:t>
            </a:r>
            <a:r>
              <a:rPr lang="en-US" dirty="0" smtClean="0"/>
              <a:t> </a:t>
            </a:r>
            <a:r>
              <a:rPr lang="en-US" dirty="0" err="1" smtClean="0"/>
              <a:t>spécifiquement</a:t>
            </a:r>
            <a:r>
              <a:rPr lang="en-US" dirty="0" smtClean="0"/>
              <a:t> un peptide. </a:t>
            </a:r>
            <a:r>
              <a:rPr lang="en-US" dirty="0" err="1" smtClean="0"/>
              <a:t>Ce</a:t>
            </a:r>
            <a:r>
              <a:rPr lang="en-US" dirty="0" smtClean="0"/>
              <a:t> mode </a:t>
            </a:r>
            <a:r>
              <a:rPr lang="en-US" dirty="0" err="1" smtClean="0"/>
              <a:t>est</a:t>
            </a:r>
            <a:r>
              <a:rPr lang="en-US" dirty="0" smtClean="0"/>
              <a:t> </a:t>
            </a:r>
            <a:r>
              <a:rPr lang="en-US" dirty="0" err="1" smtClean="0"/>
              <a:t>utilisé</a:t>
            </a:r>
            <a:r>
              <a:rPr lang="en-US" dirty="0" smtClean="0"/>
              <a:t> en SRM (</a:t>
            </a:r>
            <a:r>
              <a:rPr lang="en-US" dirty="0" err="1" smtClean="0"/>
              <a:t>dont</a:t>
            </a:r>
            <a:r>
              <a:rPr lang="en-US" dirty="0" smtClean="0"/>
              <a:t> le </a:t>
            </a:r>
            <a:r>
              <a:rPr lang="en-US" dirty="0" err="1" smtClean="0"/>
              <a:t>principe</a:t>
            </a:r>
            <a:r>
              <a:rPr lang="en-US" dirty="0" smtClean="0"/>
              <a:t> </a:t>
            </a:r>
            <a:r>
              <a:rPr lang="en-US" dirty="0" err="1" smtClean="0"/>
              <a:t>est</a:t>
            </a:r>
            <a:r>
              <a:rPr lang="en-US" dirty="0" smtClean="0"/>
              <a:t> </a:t>
            </a:r>
            <a:r>
              <a:rPr lang="en-US" dirty="0" err="1" smtClean="0"/>
              <a:t>expliqué</a:t>
            </a:r>
            <a:r>
              <a:rPr lang="en-US" dirty="0" smtClean="0"/>
              <a:t> en page 42), </a:t>
            </a:r>
            <a:r>
              <a:rPr lang="en-US" dirty="0" err="1" smtClean="0"/>
              <a:t>lorsque</a:t>
            </a:r>
            <a:r>
              <a:rPr lang="en-US" dirty="0" smtClean="0"/>
              <a:t> </a:t>
            </a:r>
            <a:r>
              <a:rPr lang="en-US" dirty="0" err="1" smtClean="0"/>
              <a:t>l’on</a:t>
            </a:r>
            <a:r>
              <a:rPr lang="en-US" dirty="0" smtClean="0"/>
              <a:t> </a:t>
            </a:r>
            <a:r>
              <a:rPr lang="en-US" dirty="0" err="1" smtClean="0"/>
              <a:t>veut</a:t>
            </a:r>
            <a:r>
              <a:rPr lang="en-US" dirty="0" smtClean="0"/>
              <a:t> </a:t>
            </a:r>
            <a:r>
              <a:rPr lang="en-US" dirty="0" err="1" smtClean="0"/>
              <a:t>analyser</a:t>
            </a:r>
            <a:r>
              <a:rPr lang="en-US" dirty="0" smtClean="0"/>
              <a:t> </a:t>
            </a:r>
            <a:r>
              <a:rPr lang="en-US" dirty="0" err="1" smtClean="0"/>
              <a:t>spécifiquement</a:t>
            </a:r>
            <a:r>
              <a:rPr lang="en-US" dirty="0" smtClean="0"/>
              <a:t> </a:t>
            </a:r>
            <a:r>
              <a:rPr lang="en-US" dirty="0" err="1" smtClean="0"/>
              <a:t>quelques</a:t>
            </a:r>
            <a:r>
              <a:rPr lang="en-US" dirty="0" smtClean="0"/>
              <a:t> peptides.</a:t>
            </a:r>
            <a:endParaRPr lang="fr-FR" dirty="0" smtClean="0"/>
          </a:p>
          <a:p>
            <a:endParaRPr lang="fr-FR"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p:txBody>
          <a:bodyPr/>
          <a:lstStyle/>
          <a:p>
            <a:r>
              <a:rPr lang="en-US" dirty="0" smtClean="0"/>
              <a:t>Le </a:t>
            </a:r>
            <a:r>
              <a:rPr lang="en-US" dirty="0" err="1" smtClean="0"/>
              <a:t>quadripôle</a:t>
            </a:r>
            <a:r>
              <a:rPr lang="en-US" dirty="0" smtClean="0"/>
              <a:t> </a:t>
            </a:r>
            <a:r>
              <a:rPr lang="en-US" dirty="0" err="1" smtClean="0"/>
              <a:t>est</a:t>
            </a:r>
            <a:r>
              <a:rPr lang="en-US" dirty="0" smtClean="0"/>
              <a:t> </a:t>
            </a:r>
            <a:r>
              <a:rPr lang="en-US" dirty="0" err="1" smtClean="0"/>
              <a:t>généralement</a:t>
            </a:r>
            <a:r>
              <a:rPr lang="en-US" dirty="0" smtClean="0"/>
              <a:t> </a:t>
            </a:r>
            <a:r>
              <a:rPr lang="en-US" dirty="0" err="1" smtClean="0"/>
              <a:t>utilisé</a:t>
            </a:r>
            <a:r>
              <a:rPr lang="en-US" dirty="0" smtClean="0"/>
              <a:t> en tandem avec un </a:t>
            </a:r>
            <a:r>
              <a:rPr lang="en-US" dirty="0" err="1" smtClean="0"/>
              <a:t>autre</a:t>
            </a:r>
            <a:r>
              <a:rPr lang="en-US" dirty="0" smtClean="0"/>
              <a:t> </a:t>
            </a:r>
            <a:r>
              <a:rPr lang="en-US" dirty="0" err="1" smtClean="0"/>
              <a:t>analyseur</a:t>
            </a:r>
            <a:r>
              <a:rPr lang="en-US" dirty="0" smtClean="0"/>
              <a:t>, du fait de </a:t>
            </a:r>
            <a:r>
              <a:rPr lang="en-US" dirty="0" err="1" smtClean="0"/>
              <a:t>sa</a:t>
            </a:r>
            <a:r>
              <a:rPr lang="en-US" dirty="0" smtClean="0"/>
              <a:t> </a:t>
            </a:r>
            <a:r>
              <a:rPr lang="en-US" dirty="0" err="1" smtClean="0"/>
              <a:t>faible</a:t>
            </a:r>
            <a:r>
              <a:rPr lang="en-US" dirty="0" smtClean="0"/>
              <a:t> </a:t>
            </a:r>
            <a:r>
              <a:rPr lang="en-US" dirty="0" err="1" smtClean="0"/>
              <a:t>résolution</a:t>
            </a:r>
            <a:r>
              <a:rPr lang="en-US" dirty="0" smtClean="0"/>
              <a:t> et </a:t>
            </a:r>
            <a:r>
              <a:rPr lang="en-US" dirty="0" err="1" smtClean="0"/>
              <a:t>vitesse</a:t>
            </a:r>
            <a:r>
              <a:rPr lang="en-US" dirty="0" smtClean="0"/>
              <a:t> de scan, </a:t>
            </a:r>
            <a:r>
              <a:rPr lang="en-US" dirty="0" err="1" smtClean="0"/>
              <a:t>il</a:t>
            </a:r>
            <a:r>
              <a:rPr lang="en-US" dirty="0" smtClean="0"/>
              <a:t> </a:t>
            </a:r>
            <a:r>
              <a:rPr lang="en-US" dirty="0" err="1" smtClean="0"/>
              <a:t>sert</a:t>
            </a:r>
            <a:r>
              <a:rPr lang="en-US" dirty="0" smtClean="0"/>
              <a:t> </a:t>
            </a:r>
            <a:r>
              <a:rPr lang="en-US" dirty="0" err="1" smtClean="0"/>
              <a:t>principalement</a:t>
            </a:r>
            <a:r>
              <a:rPr lang="en-US" dirty="0" smtClean="0"/>
              <a:t> de </a:t>
            </a:r>
            <a:r>
              <a:rPr lang="en-US" dirty="0" err="1" smtClean="0"/>
              <a:t>focaliseur</a:t>
            </a:r>
            <a:r>
              <a:rPr lang="en-US" dirty="0" smtClean="0"/>
              <a:t> (« RF only ») en mode MS et de </a:t>
            </a:r>
            <a:r>
              <a:rPr lang="en-US" dirty="0" err="1" smtClean="0"/>
              <a:t>filtre</a:t>
            </a:r>
            <a:r>
              <a:rPr lang="en-US" dirty="0" smtClean="0"/>
              <a:t> pour la MS/MS.</a:t>
            </a:r>
            <a:endParaRPr lang="fr-FR" dirty="0" smtClean="0"/>
          </a:p>
          <a:p>
            <a:r>
              <a:rPr lang="en-US" dirty="0" smtClean="0"/>
              <a:t> </a:t>
            </a:r>
            <a:endParaRPr lang="fr-FR" sz="1800" dirty="0" smtClean="0"/>
          </a:p>
          <a:p>
            <a:pPr lvl="1"/>
            <a:r>
              <a:rPr lang="en-US" sz="2400" dirty="0" smtClean="0"/>
              <a:t>Temps de </a:t>
            </a:r>
            <a:r>
              <a:rPr lang="en-US" sz="2400" dirty="0" err="1" smtClean="0"/>
              <a:t>vol</a:t>
            </a:r>
            <a:endParaRPr lang="fr-FR" sz="2400" dirty="0" smtClean="0"/>
          </a:p>
          <a:p>
            <a:r>
              <a:rPr lang="en-US" dirty="0" err="1" smtClean="0"/>
              <a:t>L’analyseur</a:t>
            </a:r>
            <a:r>
              <a:rPr lang="en-US" dirty="0" smtClean="0"/>
              <a:t> à temps de </a:t>
            </a:r>
            <a:r>
              <a:rPr lang="en-US" dirty="0" err="1" smtClean="0"/>
              <a:t>vol</a:t>
            </a:r>
            <a:r>
              <a:rPr lang="en-US" dirty="0" smtClean="0"/>
              <a:t> (</a:t>
            </a:r>
            <a:r>
              <a:rPr lang="en-US" i="1" dirty="0" smtClean="0"/>
              <a:t>Time Of Flight </a:t>
            </a:r>
            <a:r>
              <a:rPr lang="en-US" dirty="0" smtClean="0"/>
              <a:t>en </a:t>
            </a:r>
            <a:r>
              <a:rPr lang="en-US" dirty="0" err="1" smtClean="0"/>
              <a:t>anglais</a:t>
            </a:r>
            <a:r>
              <a:rPr lang="en-US" dirty="0" smtClean="0"/>
              <a:t>, TOF) [27] </a:t>
            </a:r>
            <a:r>
              <a:rPr lang="en-US" dirty="0" err="1" smtClean="0"/>
              <a:t>est</a:t>
            </a:r>
            <a:r>
              <a:rPr lang="en-US" dirty="0" smtClean="0"/>
              <a:t> </a:t>
            </a:r>
            <a:r>
              <a:rPr lang="en-US" dirty="0" err="1" smtClean="0"/>
              <a:t>composé</a:t>
            </a:r>
            <a:r>
              <a:rPr lang="en-US" dirty="0" smtClean="0"/>
              <a:t> d’un tube de </a:t>
            </a:r>
            <a:r>
              <a:rPr lang="en-US" dirty="0" err="1" smtClean="0"/>
              <a:t>vol</a:t>
            </a:r>
            <a:r>
              <a:rPr lang="en-US" dirty="0" smtClean="0"/>
              <a:t> </a:t>
            </a:r>
            <a:r>
              <a:rPr lang="en-US" dirty="0" err="1" smtClean="0"/>
              <a:t>soumis</a:t>
            </a:r>
            <a:r>
              <a:rPr lang="en-US" dirty="0" smtClean="0"/>
              <a:t> à un vide </a:t>
            </a:r>
            <a:r>
              <a:rPr lang="en-US" dirty="0" err="1" smtClean="0"/>
              <a:t>poussé</a:t>
            </a:r>
            <a:r>
              <a:rPr lang="en-US" dirty="0" smtClean="0"/>
              <a:t> (de </a:t>
            </a:r>
            <a:r>
              <a:rPr lang="en-US" dirty="0" err="1" smtClean="0"/>
              <a:t>l’ordre</a:t>
            </a:r>
            <a:r>
              <a:rPr lang="en-US" dirty="0" smtClean="0"/>
              <a:t> de 10</a:t>
            </a:r>
            <a:r>
              <a:rPr lang="en-US" baseline="30000" dirty="0" smtClean="0"/>
              <a:t>-7</a:t>
            </a:r>
            <a:r>
              <a:rPr lang="en-US" dirty="0" smtClean="0"/>
              <a:t> mbar), </a:t>
            </a:r>
            <a:r>
              <a:rPr lang="en-US" dirty="0" err="1" smtClean="0"/>
              <a:t>comme</a:t>
            </a:r>
            <a:r>
              <a:rPr lang="en-US" dirty="0" smtClean="0"/>
              <a:t> </a:t>
            </a:r>
            <a:r>
              <a:rPr lang="en-US" dirty="0" err="1" smtClean="0"/>
              <a:t>présenté</a:t>
            </a:r>
            <a:r>
              <a:rPr lang="en-US" dirty="0" smtClean="0"/>
              <a:t> en Figure I-8.</a:t>
            </a:r>
            <a:endParaRPr lang="fr-FR"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467600" cy="2439982"/>
          </a:xfrm>
        </p:spPr>
        <p:txBody>
          <a:bodyPr>
            <a:normAutofit fontScale="90000"/>
          </a:bodyPr>
          <a:lstStyle/>
          <a:p>
            <a:r>
              <a:rPr lang="en-US" sz="2000" b="1" dirty="0" smtClean="0"/>
              <a:t>Figure I-8 : </a:t>
            </a:r>
            <a:r>
              <a:rPr lang="en-US" sz="2000" b="1" dirty="0" err="1" smtClean="0"/>
              <a:t>Représentation</a:t>
            </a:r>
            <a:r>
              <a:rPr lang="en-US" sz="2000" b="1" dirty="0" smtClean="0"/>
              <a:t> </a:t>
            </a:r>
            <a:r>
              <a:rPr lang="en-US" sz="2000" b="1" dirty="0" err="1" smtClean="0"/>
              <a:t>schématique</a:t>
            </a:r>
            <a:r>
              <a:rPr lang="en-US" sz="2000" b="1" dirty="0" smtClean="0"/>
              <a:t> d’un </a:t>
            </a:r>
            <a:r>
              <a:rPr lang="en-US" sz="2000" b="1" dirty="0" err="1" smtClean="0"/>
              <a:t>analyseur</a:t>
            </a:r>
            <a:r>
              <a:rPr lang="en-US" sz="2000" b="1" dirty="0" smtClean="0"/>
              <a:t> à temps de vol.</a:t>
            </a:r>
            <a:r>
              <a:rPr lang="fr-FR" dirty="0" smtClean="0"/>
              <a:t/>
            </a:r>
            <a:br>
              <a:rPr lang="fr-FR" dirty="0" smtClean="0"/>
            </a:br>
            <a:r>
              <a:rPr lang="en-US" sz="2000" dirty="0" smtClean="0"/>
              <a:t>Les </a:t>
            </a:r>
            <a:r>
              <a:rPr lang="en-US" sz="2000" dirty="0" err="1" smtClean="0"/>
              <a:t>trois</a:t>
            </a:r>
            <a:r>
              <a:rPr lang="en-US" sz="2000" dirty="0" smtClean="0"/>
              <a:t> ions de rapport m/z </a:t>
            </a:r>
            <a:r>
              <a:rPr lang="en-US" sz="2000" dirty="0" err="1" smtClean="0"/>
              <a:t>différents</a:t>
            </a:r>
            <a:r>
              <a:rPr lang="en-US" sz="2000" dirty="0" smtClean="0"/>
              <a:t> </a:t>
            </a:r>
            <a:r>
              <a:rPr lang="en-US" sz="2000" dirty="0" err="1" smtClean="0"/>
              <a:t>acquièrent</a:t>
            </a:r>
            <a:r>
              <a:rPr lang="en-US" sz="2000" dirty="0" smtClean="0"/>
              <a:t> </a:t>
            </a:r>
            <a:r>
              <a:rPr lang="en-US" sz="2000" dirty="0" err="1" smtClean="0"/>
              <a:t>une</a:t>
            </a:r>
            <a:r>
              <a:rPr lang="en-US" sz="2000" dirty="0" smtClean="0"/>
              <a:t> </a:t>
            </a:r>
            <a:r>
              <a:rPr lang="en-US" sz="2000" dirty="0" err="1" smtClean="0"/>
              <a:t>énergie</a:t>
            </a:r>
            <a:r>
              <a:rPr lang="en-US" sz="2000" dirty="0" smtClean="0"/>
              <a:t> </a:t>
            </a:r>
            <a:r>
              <a:rPr lang="en-US" sz="2000" dirty="0" err="1" smtClean="0"/>
              <a:t>cinétique</a:t>
            </a:r>
            <a:r>
              <a:rPr lang="en-US" sz="2000" dirty="0" smtClean="0"/>
              <a:t> plus </a:t>
            </a:r>
            <a:r>
              <a:rPr lang="en-US" sz="2000" dirty="0" err="1" smtClean="0"/>
              <a:t>ou</a:t>
            </a:r>
            <a:r>
              <a:rPr lang="en-US" sz="2000" dirty="0" smtClean="0"/>
              <a:t> </a:t>
            </a:r>
            <a:r>
              <a:rPr lang="en-US" sz="2000" dirty="0" err="1" smtClean="0"/>
              <a:t>moins</a:t>
            </a:r>
            <a:r>
              <a:rPr lang="en-US" sz="2000" dirty="0" smtClean="0"/>
              <a:t> </a:t>
            </a:r>
            <a:r>
              <a:rPr lang="en-US" sz="2000" dirty="0" err="1" smtClean="0"/>
              <a:t>importante</a:t>
            </a:r>
            <a:r>
              <a:rPr lang="en-US" sz="2000" dirty="0" smtClean="0"/>
              <a:t> en </a:t>
            </a:r>
            <a:r>
              <a:rPr lang="en-US" sz="2000" dirty="0" err="1" smtClean="0"/>
              <a:t>fonction</a:t>
            </a:r>
            <a:r>
              <a:rPr lang="en-US" sz="2000" dirty="0" smtClean="0"/>
              <a:t> de </a:t>
            </a:r>
            <a:r>
              <a:rPr lang="en-US" sz="2000" dirty="0" err="1" smtClean="0"/>
              <a:t>leur</a:t>
            </a:r>
            <a:r>
              <a:rPr lang="en-US" sz="2000" dirty="0" smtClean="0"/>
              <a:t> masse.</a:t>
            </a:r>
            <a:r>
              <a:rPr lang="fr-FR" sz="2000" dirty="0" smtClean="0"/>
              <a:t/>
            </a:r>
            <a:br>
              <a:rPr lang="fr-FR" sz="2000" dirty="0" smtClean="0"/>
            </a:br>
            <a:r>
              <a:rPr lang="en-US" sz="2000" dirty="0" smtClean="0"/>
              <a:t>Les ions les plus </a:t>
            </a:r>
            <a:r>
              <a:rPr lang="en-US" sz="2000" dirty="0" err="1" smtClean="0"/>
              <a:t>rapides</a:t>
            </a:r>
            <a:r>
              <a:rPr lang="en-US" sz="2000" dirty="0" smtClean="0"/>
              <a:t> (les plus </a:t>
            </a:r>
            <a:r>
              <a:rPr lang="en-US" sz="2000" dirty="0" err="1" smtClean="0"/>
              <a:t>petits</a:t>
            </a:r>
            <a:r>
              <a:rPr lang="en-US" sz="2000" dirty="0" smtClean="0"/>
              <a:t>) </a:t>
            </a:r>
            <a:r>
              <a:rPr lang="en-US" sz="2000" dirty="0" err="1" smtClean="0"/>
              <a:t>vont</a:t>
            </a:r>
            <a:r>
              <a:rPr lang="en-US" sz="2000" dirty="0" smtClean="0"/>
              <a:t> arriver en premier au </a:t>
            </a:r>
            <a:r>
              <a:rPr lang="en-US" sz="2000" dirty="0" err="1" smtClean="0"/>
              <a:t>détecteur</a:t>
            </a:r>
            <a:r>
              <a:rPr lang="en-US" sz="2000" dirty="0" smtClean="0"/>
              <a:t>.</a:t>
            </a:r>
            <a:r>
              <a:rPr lang="fr-FR" dirty="0" smtClean="0"/>
              <a:t/>
            </a:r>
            <a:br>
              <a:rPr lang="fr-FR" dirty="0" smtClean="0"/>
            </a:br>
            <a:endParaRPr lang="fr-FR" dirty="0"/>
          </a:p>
        </p:txBody>
      </p:sp>
      <p:pic>
        <p:nvPicPr>
          <p:cNvPr id="4" name="image10.png"/>
          <p:cNvPicPr>
            <a:picLocks noGrp="1"/>
          </p:cNvPicPr>
          <p:nvPr>
            <p:ph sz="quarter" idx="1"/>
          </p:nvPr>
        </p:nvPicPr>
        <p:blipFill>
          <a:blip r:embed="rId2" cstate="print"/>
          <a:stretch>
            <a:fillRect/>
          </a:stretch>
        </p:blipFill>
        <p:spPr>
          <a:xfrm>
            <a:off x="357159" y="2954226"/>
            <a:ext cx="8143932" cy="3046541"/>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Métabolome</a:t>
            </a:r>
            <a:r>
              <a:rPr lang="fr-FR" dirty="0" smtClean="0"/>
              <a:t> </a:t>
            </a:r>
            <a:endParaRPr lang="fr-FR" dirty="0"/>
          </a:p>
        </p:txBody>
      </p:sp>
      <p:sp>
        <p:nvSpPr>
          <p:cNvPr id="3" name="Espace réservé du contenu 2"/>
          <p:cNvSpPr>
            <a:spLocks noGrp="1"/>
          </p:cNvSpPr>
          <p:nvPr>
            <p:ph sz="quarter" idx="1"/>
          </p:nvPr>
        </p:nvSpPr>
        <p:spPr/>
        <p:txBody>
          <a:bodyPr>
            <a:normAutofit/>
          </a:bodyPr>
          <a:lstStyle/>
          <a:p>
            <a:r>
              <a:rPr lang="fr-FR" dirty="0"/>
              <a:t> est constitué de l'ensemble des petites </a:t>
            </a:r>
            <a:r>
              <a:rPr lang="fr-FR" u="sng" dirty="0">
                <a:hlinkClick r:id="rId2" tooltip="Molécule"/>
              </a:rPr>
              <a:t>molécules</a:t>
            </a:r>
            <a:r>
              <a:rPr lang="fr-FR" dirty="0"/>
              <a:t>, les </a:t>
            </a:r>
            <a:r>
              <a:rPr lang="fr-FR" u="sng" dirty="0">
                <a:hlinkClick r:id="rId3" tooltip="Métabolite"/>
              </a:rPr>
              <a:t>métabolites</a:t>
            </a:r>
            <a:r>
              <a:rPr lang="fr-FR" dirty="0"/>
              <a:t>, tels que les intermédiaires métaboliques, les </a:t>
            </a:r>
            <a:r>
              <a:rPr lang="fr-FR" u="sng" dirty="0">
                <a:hlinkClick r:id="rId4" tooltip="Hormone"/>
              </a:rPr>
              <a:t>hormones</a:t>
            </a:r>
            <a:r>
              <a:rPr lang="fr-FR" dirty="0"/>
              <a:t> et autres molécules signal ainsi que les métabolites secondaires, qui peuvent être trouvées dans un échantillon biologique. Ce terme d'origine anglo-saxonne a été proposé par Oliver </a:t>
            </a:r>
            <a:r>
              <a:rPr lang="fr-FR" i="1" dirty="0"/>
              <a:t>et al.</a:t>
            </a:r>
            <a:r>
              <a:rPr lang="fr-FR" dirty="0"/>
              <a:t> en 1998</a:t>
            </a:r>
            <a:r>
              <a:rPr lang="fr-FR" u="sng" baseline="30000" dirty="0">
                <a:hlinkClick r:id="rId5"/>
              </a:rPr>
              <a:t>1</a:t>
            </a:r>
            <a:r>
              <a:rPr lang="fr-FR" dirty="0"/>
              <a:t>, par analogie avec les termes génome, </a:t>
            </a:r>
            <a:r>
              <a:rPr lang="fr-FR" dirty="0" err="1"/>
              <a:t>protéome</a:t>
            </a:r>
            <a:r>
              <a:rPr lang="fr-FR" dirty="0"/>
              <a:t> et </a:t>
            </a:r>
            <a:r>
              <a:rPr lang="fr-FR" dirty="0" err="1"/>
              <a:t>transcriptome</a:t>
            </a:r>
            <a:r>
              <a:rPr lang="fr-FR" dirty="0"/>
              <a:t>. À l'égal de ces autres systèmes, le </a:t>
            </a:r>
            <a:r>
              <a:rPr lang="fr-FR" dirty="0" err="1"/>
              <a:t>métabolome</a:t>
            </a:r>
            <a:r>
              <a:rPr lang="fr-FR" dirty="0"/>
              <a:t> est dynamique et changera donc dans le temps.</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sz="quarter" idx="1"/>
          </p:nvPr>
        </p:nvSpPr>
        <p:spPr/>
        <p:txBody>
          <a:bodyPr>
            <a:normAutofit fontScale="85000" lnSpcReduction="20000"/>
          </a:bodyPr>
          <a:lstStyle/>
          <a:p>
            <a:r>
              <a:rPr lang="en-US" dirty="0" smtClean="0"/>
              <a:t>A </a:t>
            </a:r>
            <a:r>
              <a:rPr lang="en-US" dirty="0" err="1" smtClean="0"/>
              <a:t>l’entrée</a:t>
            </a:r>
            <a:r>
              <a:rPr lang="en-US" dirty="0" smtClean="0"/>
              <a:t> du tube de </a:t>
            </a:r>
            <a:r>
              <a:rPr lang="en-US" dirty="0" err="1" smtClean="0"/>
              <a:t>vol</a:t>
            </a:r>
            <a:r>
              <a:rPr lang="en-US" dirty="0" smtClean="0"/>
              <a:t>, les ions </a:t>
            </a:r>
            <a:r>
              <a:rPr lang="en-US" dirty="0" err="1" smtClean="0"/>
              <a:t>sont</a:t>
            </a:r>
            <a:r>
              <a:rPr lang="en-US" dirty="0" smtClean="0"/>
              <a:t> </a:t>
            </a:r>
            <a:r>
              <a:rPr lang="en-US" dirty="0" err="1" smtClean="0"/>
              <a:t>accélérés</a:t>
            </a:r>
            <a:r>
              <a:rPr lang="en-US" dirty="0" smtClean="0"/>
              <a:t> </a:t>
            </a:r>
            <a:r>
              <a:rPr lang="en-US" dirty="0" err="1" smtClean="0"/>
              <a:t>sous</a:t>
            </a:r>
            <a:r>
              <a:rPr lang="en-US" dirty="0" smtClean="0"/>
              <a:t> </a:t>
            </a:r>
            <a:r>
              <a:rPr lang="en-US" dirty="0" err="1" smtClean="0"/>
              <a:t>l’effet</a:t>
            </a:r>
            <a:r>
              <a:rPr lang="en-US" dirty="0" smtClean="0"/>
              <a:t> </a:t>
            </a:r>
            <a:r>
              <a:rPr lang="en-US" dirty="0" err="1" smtClean="0"/>
              <a:t>d’une</a:t>
            </a:r>
            <a:r>
              <a:rPr lang="en-US" dirty="0" smtClean="0"/>
              <a:t> impulsion </a:t>
            </a:r>
            <a:r>
              <a:rPr lang="en-US" dirty="0" err="1" smtClean="0"/>
              <a:t>électrique</a:t>
            </a:r>
            <a:r>
              <a:rPr lang="en-US" dirty="0" smtClean="0"/>
              <a:t> </a:t>
            </a:r>
            <a:r>
              <a:rPr lang="en-US" dirty="0" err="1" smtClean="0"/>
              <a:t>puis</a:t>
            </a:r>
            <a:r>
              <a:rPr lang="en-US" dirty="0" smtClean="0"/>
              <a:t> </a:t>
            </a:r>
            <a:r>
              <a:rPr lang="en-US" dirty="0" err="1" smtClean="0"/>
              <a:t>vont</a:t>
            </a:r>
            <a:r>
              <a:rPr lang="en-US" dirty="0" smtClean="0"/>
              <a:t> </a:t>
            </a:r>
            <a:r>
              <a:rPr lang="en-US" dirty="0" err="1" smtClean="0"/>
              <a:t>parcourir</a:t>
            </a:r>
            <a:r>
              <a:rPr lang="en-US" dirty="0" smtClean="0"/>
              <a:t> </a:t>
            </a:r>
            <a:r>
              <a:rPr lang="en-US" dirty="0" err="1" smtClean="0"/>
              <a:t>librement</a:t>
            </a:r>
            <a:r>
              <a:rPr lang="en-US" dirty="0" smtClean="0"/>
              <a:t> le tube de </a:t>
            </a:r>
            <a:r>
              <a:rPr lang="en-US" dirty="0" err="1" smtClean="0"/>
              <a:t>vol</a:t>
            </a:r>
            <a:r>
              <a:rPr lang="en-US" dirty="0" smtClean="0"/>
              <a:t> </a:t>
            </a:r>
            <a:r>
              <a:rPr lang="en-US" dirty="0" err="1" smtClean="0"/>
              <a:t>grâce</a:t>
            </a:r>
            <a:r>
              <a:rPr lang="en-US" dirty="0" smtClean="0"/>
              <a:t> à </a:t>
            </a:r>
            <a:r>
              <a:rPr lang="en-US" dirty="0" err="1" smtClean="0"/>
              <a:t>l’énergie</a:t>
            </a:r>
            <a:r>
              <a:rPr lang="en-US" dirty="0" smtClean="0"/>
              <a:t> </a:t>
            </a:r>
            <a:r>
              <a:rPr lang="en-US" dirty="0" err="1" smtClean="0"/>
              <a:t>cinétique</a:t>
            </a:r>
            <a:r>
              <a:rPr lang="en-US" dirty="0" smtClean="0"/>
              <a:t> </a:t>
            </a:r>
            <a:r>
              <a:rPr lang="en-US" dirty="0" err="1" smtClean="0"/>
              <a:t>acquise</a:t>
            </a:r>
            <a:r>
              <a:rPr lang="en-US" dirty="0" smtClean="0"/>
              <a:t>. Les ions </a:t>
            </a:r>
            <a:r>
              <a:rPr lang="en-US" dirty="0" err="1" smtClean="0"/>
              <a:t>sont</a:t>
            </a:r>
            <a:r>
              <a:rPr lang="en-US" dirty="0" smtClean="0"/>
              <a:t> </a:t>
            </a:r>
            <a:r>
              <a:rPr lang="en-US" dirty="0" err="1" smtClean="0"/>
              <a:t>ainsi</a:t>
            </a:r>
            <a:r>
              <a:rPr lang="en-US" dirty="0" smtClean="0"/>
              <a:t> </a:t>
            </a:r>
            <a:r>
              <a:rPr lang="en-US" dirty="0" err="1" smtClean="0"/>
              <a:t>séparés</a:t>
            </a:r>
            <a:r>
              <a:rPr lang="en-US" dirty="0" smtClean="0"/>
              <a:t> en </a:t>
            </a:r>
            <a:r>
              <a:rPr lang="en-US" dirty="0" err="1" smtClean="0"/>
              <a:t>fonction</a:t>
            </a:r>
            <a:r>
              <a:rPr lang="en-US" dirty="0" smtClean="0"/>
              <a:t> de </a:t>
            </a:r>
            <a:r>
              <a:rPr lang="en-US" dirty="0" err="1" smtClean="0"/>
              <a:t>leur</a:t>
            </a:r>
            <a:r>
              <a:rPr lang="en-US" dirty="0" smtClean="0"/>
              <a:t> masse, plus le ratio m/z sera petit, plus </a:t>
            </a:r>
            <a:r>
              <a:rPr lang="en-US" dirty="0" err="1" smtClean="0"/>
              <a:t>l’ion</a:t>
            </a:r>
            <a:r>
              <a:rPr lang="en-US" dirty="0" smtClean="0"/>
              <a:t> </a:t>
            </a:r>
            <a:r>
              <a:rPr lang="en-US" dirty="0" err="1" smtClean="0"/>
              <a:t>traversera</a:t>
            </a:r>
            <a:r>
              <a:rPr lang="en-US" dirty="0" smtClean="0"/>
              <a:t> le tube </a:t>
            </a:r>
            <a:r>
              <a:rPr lang="en-US" dirty="0" err="1" smtClean="0"/>
              <a:t>rapidement</a:t>
            </a:r>
            <a:r>
              <a:rPr lang="en-US" dirty="0" smtClean="0"/>
              <a:t>. On </a:t>
            </a:r>
            <a:r>
              <a:rPr lang="en-US" dirty="0" err="1" smtClean="0"/>
              <a:t>peut</a:t>
            </a:r>
            <a:r>
              <a:rPr lang="en-US" dirty="0" smtClean="0"/>
              <a:t> </a:t>
            </a:r>
            <a:r>
              <a:rPr lang="en-US" dirty="0" err="1" smtClean="0"/>
              <a:t>alors</a:t>
            </a:r>
            <a:r>
              <a:rPr lang="en-US" dirty="0" smtClean="0"/>
              <a:t> </a:t>
            </a:r>
            <a:r>
              <a:rPr lang="en-US" dirty="0" err="1" smtClean="0"/>
              <a:t>déterminer</a:t>
            </a:r>
            <a:r>
              <a:rPr lang="en-US" dirty="0" smtClean="0"/>
              <a:t> le rapport m/z d’un ion en </a:t>
            </a:r>
            <a:r>
              <a:rPr lang="en-US" dirty="0" err="1" smtClean="0"/>
              <a:t>fonction</a:t>
            </a:r>
            <a:r>
              <a:rPr lang="en-US" dirty="0" smtClean="0"/>
              <a:t> du temps </a:t>
            </a:r>
            <a:r>
              <a:rPr lang="en-US" dirty="0" err="1" smtClean="0"/>
              <a:t>qu’il</a:t>
            </a:r>
            <a:r>
              <a:rPr lang="en-US" dirty="0" smtClean="0"/>
              <a:t> met à </a:t>
            </a:r>
            <a:r>
              <a:rPr lang="en-US" dirty="0" err="1" smtClean="0"/>
              <a:t>parcourir</a:t>
            </a:r>
            <a:r>
              <a:rPr lang="en-US" dirty="0" smtClean="0"/>
              <a:t> le tube (</a:t>
            </a:r>
            <a:r>
              <a:rPr lang="en-US" dirty="0" err="1" smtClean="0"/>
              <a:t>dont</a:t>
            </a:r>
            <a:r>
              <a:rPr lang="en-US" dirty="0" smtClean="0"/>
              <a:t> la distance d </a:t>
            </a:r>
            <a:r>
              <a:rPr lang="en-US" dirty="0" err="1" smtClean="0"/>
              <a:t>est</a:t>
            </a:r>
            <a:r>
              <a:rPr lang="en-US" dirty="0" smtClean="0"/>
              <a:t> fixe) </a:t>
            </a:r>
            <a:r>
              <a:rPr lang="en-US" dirty="0" err="1" smtClean="0"/>
              <a:t>grâce</a:t>
            </a:r>
            <a:r>
              <a:rPr lang="en-US" dirty="0" smtClean="0"/>
              <a:t> à </a:t>
            </a:r>
            <a:r>
              <a:rPr lang="en-US" dirty="0" err="1" smtClean="0"/>
              <a:t>l’équation</a:t>
            </a:r>
            <a:r>
              <a:rPr lang="en-US" dirty="0" smtClean="0"/>
              <a:t> (</a:t>
            </a:r>
            <a:r>
              <a:rPr lang="en-US" dirty="0" err="1" smtClean="0"/>
              <a:t>dérivée</a:t>
            </a:r>
            <a:r>
              <a:rPr lang="en-US" dirty="0" smtClean="0"/>
              <a:t> de la </a:t>
            </a:r>
            <a:r>
              <a:rPr lang="en-US" dirty="0" err="1" smtClean="0"/>
              <a:t>définition</a:t>
            </a:r>
            <a:r>
              <a:rPr lang="en-US" dirty="0" smtClean="0"/>
              <a:t> de </a:t>
            </a:r>
            <a:r>
              <a:rPr lang="en-US" dirty="0" err="1" smtClean="0"/>
              <a:t>l’énergie</a:t>
            </a:r>
            <a:r>
              <a:rPr lang="en-US" dirty="0" smtClean="0"/>
              <a:t> </a:t>
            </a:r>
            <a:r>
              <a:rPr lang="en-US" dirty="0" err="1" smtClean="0"/>
              <a:t>cinétique</a:t>
            </a:r>
            <a:r>
              <a:rPr lang="en-US" dirty="0" smtClean="0"/>
              <a:t>) :</a:t>
            </a:r>
            <a:endParaRPr lang="fr-FR" dirty="0" smtClean="0"/>
          </a:p>
          <a:p>
            <a:r>
              <a:rPr lang="en-US" dirty="0" smtClean="0"/>
              <a:t> </a:t>
            </a:r>
            <a:endParaRPr lang="fr-FR" dirty="0" smtClean="0"/>
          </a:p>
          <a:p>
            <a:r>
              <a:rPr lang="en-US" dirty="0" smtClean="0"/>
              <a:t>t2 =  m × d²</a:t>
            </a:r>
            <a:endParaRPr lang="fr-FR" dirty="0" smtClean="0"/>
          </a:p>
          <a:p>
            <a:r>
              <a:rPr lang="en-US" dirty="0" smtClean="0"/>
              <a:t>	 </a:t>
            </a:r>
            <a:endParaRPr lang="fr-FR" dirty="0" smtClean="0"/>
          </a:p>
          <a:p>
            <a:r>
              <a:rPr lang="en-US" dirty="0" smtClean="0"/>
              <a:t>z	2eV</a:t>
            </a:r>
            <a:endParaRPr lang="fr-FR" dirty="0" smtClean="0"/>
          </a:p>
          <a:p>
            <a:r>
              <a:rPr lang="en-US" dirty="0" smtClean="0"/>
              <a:t> </a:t>
            </a:r>
            <a:endParaRPr lang="fr-FR" dirty="0" smtClean="0"/>
          </a:p>
          <a:p>
            <a:r>
              <a:rPr lang="en-US" dirty="0" smtClean="0"/>
              <a:t>Avec t = temps de </a:t>
            </a:r>
            <a:r>
              <a:rPr lang="en-US" dirty="0" err="1" smtClean="0"/>
              <a:t>parcours</a:t>
            </a:r>
            <a:r>
              <a:rPr lang="en-US" dirty="0" smtClean="0"/>
              <a:t> ; m= masse du peptide ; z= charge du peptide ; d= distance de </a:t>
            </a:r>
            <a:r>
              <a:rPr lang="en-US" dirty="0" err="1" smtClean="0"/>
              <a:t>vol</a:t>
            </a:r>
            <a:r>
              <a:rPr lang="en-US" dirty="0" smtClean="0"/>
              <a:t> ; e= charge d’un </a:t>
            </a:r>
            <a:r>
              <a:rPr lang="en-US" dirty="0" err="1" smtClean="0"/>
              <a:t>électron</a:t>
            </a:r>
            <a:r>
              <a:rPr lang="en-US" dirty="0" smtClean="0"/>
              <a:t> ; V= </a:t>
            </a:r>
            <a:r>
              <a:rPr lang="en-US" dirty="0" err="1" smtClean="0"/>
              <a:t>potentiel</a:t>
            </a:r>
            <a:r>
              <a:rPr lang="en-US" dirty="0" smtClean="0"/>
              <a:t> </a:t>
            </a:r>
            <a:r>
              <a:rPr lang="en-US" dirty="0" err="1" smtClean="0"/>
              <a:t>auquel</a:t>
            </a:r>
            <a:r>
              <a:rPr lang="en-US" dirty="0" smtClean="0"/>
              <a:t> </a:t>
            </a:r>
            <a:r>
              <a:rPr lang="en-US" dirty="0" err="1" smtClean="0"/>
              <a:t>l’ion</a:t>
            </a:r>
            <a:r>
              <a:rPr lang="en-US" dirty="0" smtClean="0"/>
              <a:t> </a:t>
            </a:r>
            <a:r>
              <a:rPr lang="en-US" dirty="0" err="1" smtClean="0"/>
              <a:t>est</a:t>
            </a:r>
            <a:r>
              <a:rPr lang="en-US" dirty="0" smtClean="0"/>
              <a:t> </a:t>
            </a:r>
            <a:r>
              <a:rPr lang="en-US" dirty="0" err="1" smtClean="0"/>
              <a:t>soumis</a:t>
            </a:r>
            <a:r>
              <a:rPr lang="en-US" dirty="0" smtClean="0"/>
              <a:t>.</a:t>
            </a:r>
            <a:endParaRPr lang="fr-FR" dirty="0" smtClean="0"/>
          </a:p>
          <a:p>
            <a:endParaRPr lang="fr-FR"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p:txBody>
          <a:bodyPr>
            <a:normAutofit fontScale="92500" lnSpcReduction="10000"/>
          </a:bodyPr>
          <a:lstStyle/>
          <a:p>
            <a:r>
              <a:rPr lang="en-US" dirty="0" smtClean="0"/>
              <a:t>Il arrive </a:t>
            </a:r>
            <a:r>
              <a:rPr lang="en-US" dirty="0" err="1" smtClean="0"/>
              <a:t>que</a:t>
            </a:r>
            <a:r>
              <a:rPr lang="en-US" dirty="0" smtClean="0"/>
              <a:t> des ions de </a:t>
            </a:r>
            <a:r>
              <a:rPr lang="en-US" dirty="0" err="1" smtClean="0"/>
              <a:t>même</a:t>
            </a:r>
            <a:r>
              <a:rPr lang="en-US" dirty="0" smtClean="0"/>
              <a:t> rapport m/z </a:t>
            </a:r>
            <a:r>
              <a:rPr lang="en-US" dirty="0" err="1" smtClean="0"/>
              <a:t>acquièrent</a:t>
            </a:r>
            <a:r>
              <a:rPr lang="en-US" dirty="0" smtClean="0"/>
              <a:t> </a:t>
            </a:r>
            <a:r>
              <a:rPr lang="en-US" dirty="0" err="1" smtClean="0"/>
              <a:t>une</a:t>
            </a:r>
            <a:r>
              <a:rPr lang="en-US" dirty="0" smtClean="0"/>
              <a:t> </a:t>
            </a:r>
            <a:r>
              <a:rPr lang="en-US" dirty="0" err="1" smtClean="0"/>
              <a:t>énergie</a:t>
            </a:r>
            <a:r>
              <a:rPr lang="en-US" dirty="0" smtClean="0"/>
              <a:t> </a:t>
            </a:r>
            <a:r>
              <a:rPr lang="en-US" dirty="0" err="1" smtClean="0"/>
              <a:t>cinétique</a:t>
            </a:r>
            <a:r>
              <a:rPr lang="en-US" dirty="0" smtClean="0"/>
              <a:t> </a:t>
            </a:r>
            <a:r>
              <a:rPr lang="en-US" dirty="0" err="1" smtClean="0"/>
              <a:t>différente</a:t>
            </a:r>
            <a:r>
              <a:rPr lang="en-US" dirty="0" smtClean="0"/>
              <a:t> à </a:t>
            </a:r>
            <a:r>
              <a:rPr lang="en-US" dirty="0" err="1" smtClean="0"/>
              <a:t>l’entrée</a:t>
            </a:r>
            <a:r>
              <a:rPr lang="en-US" dirty="0" smtClean="0"/>
              <a:t> du tube de </a:t>
            </a:r>
            <a:r>
              <a:rPr lang="en-US" dirty="0" err="1" smtClean="0"/>
              <a:t>vol</a:t>
            </a:r>
            <a:r>
              <a:rPr lang="en-US" dirty="0" smtClean="0"/>
              <a:t> ; </a:t>
            </a:r>
            <a:r>
              <a:rPr lang="en-US" dirty="0" err="1" smtClean="0"/>
              <a:t>séparant</a:t>
            </a:r>
            <a:r>
              <a:rPr lang="en-US" dirty="0" smtClean="0"/>
              <a:t> </a:t>
            </a:r>
            <a:r>
              <a:rPr lang="en-US" dirty="0" err="1" smtClean="0"/>
              <a:t>ainsi</a:t>
            </a:r>
            <a:r>
              <a:rPr lang="en-US" dirty="0" smtClean="0"/>
              <a:t> </a:t>
            </a:r>
            <a:r>
              <a:rPr lang="en-US" dirty="0" err="1" smtClean="0"/>
              <a:t>ces</a:t>
            </a:r>
            <a:r>
              <a:rPr lang="en-US" dirty="0" smtClean="0"/>
              <a:t> ions et </a:t>
            </a:r>
            <a:r>
              <a:rPr lang="en-US" dirty="0" err="1" smtClean="0"/>
              <a:t>donc</a:t>
            </a:r>
            <a:r>
              <a:rPr lang="en-US" dirty="0" smtClean="0"/>
              <a:t> </a:t>
            </a:r>
            <a:r>
              <a:rPr lang="en-US" dirty="0" err="1" smtClean="0"/>
              <a:t>diminuant</a:t>
            </a:r>
            <a:r>
              <a:rPr lang="en-US" dirty="0" smtClean="0"/>
              <a:t> la </a:t>
            </a:r>
            <a:r>
              <a:rPr lang="en-US" dirty="0" err="1" smtClean="0"/>
              <a:t>résolution</a:t>
            </a:r>
            <a:r>
              <a:rPr lang="en-US" dirty="0" smtClean="0"/>
              <a:t> de </a:t>
            </a:r>
            <a:r>
              <a:rPr lang="en-US" dirty="0" err="1" smtClean="0"/>
              <a:t>l’analyseur</a:t>
            </a:r>
            <a:r>
              <a:rPr lang="en-US" dirty="0" smtClean="0"/>
              <a:t>. Pour </a:t>
            </a:r>
            <a:r>
              <a:rPr lang="en-US" dirty="0" err="1" smtClean="0"/>
              <a:t>pallier</a:t>
            </a:r>
            <a:r>
              <a:rPr lang="en-US" dirty="0" smtClean="0"/>
              <a:t> à </a:t>
            </a:r>
            <a:r>
              <a:rPr lang="en-US" dirty="0" err="1" smtClean="0"/>
              <a:t>ce</a:t>
            </a:r>
            <a:r>
              <a:rPr lang="en-US" dirty="0" smtClean="0"/>
              <a:t> </a:t>
            </a:r>
            <a:r>
              <a:rPr lang="en-US" dirty="0" err="1" smtClean="0"/>
              <a:t>problème</a:t>
            </a:r>
            <a:r>
              <a:rPr lang="en-US" dirty="0" smtClean="0"/>
              <a:t>, un </a:t>
            </a:r>
            <a:r>
              <a:rPr lang="en-US" dirty="0" err="1" smtClean="0"/>
              <a:t>réflecteur</a:t>
            </a:r>
            <a:r>
              <a:rPr lang="en-US" dirty="0" smtClean="0"/>
              <a:t> </a:t>
            </a:r>
            <a:r>
              <a:rPr lang="en-US" dirty="0" err="1" smtClean="0"/>
              <a:t>peut</a:t>
            </a:r>
            <a:r>
              <a:rPr lang="en-US" dirty="0" smtClean="0"/>
              <a:t> </a:t>
            </a:r>
            <a:r>
              <a:rPr lang="en-US" dirty="0" err="1" smtClean="0"/>
              <a:t>être</a:t>
            </a:r>
            <a:r>
              <a:rPr lang="en-US" dirty="0" smtClean="0"/>
              <a:t> </a:t>
            </a:r>
            <a:r>
              <a:rPr lang="en-US" dirty="0" err="1" smtClean="0"/>
              <a:t>utilisé</a:t>
            </a:r>
            <a:r>
              <a:rPr lang="en-US" dirty="0" smtClean="0"/>
              <a:t> en milieu de tube de </a:t>
            </a:r>
            <a:r>
              <a:rPr lang="en-US" dirty="0" err="1" smtClean="0"/>
              <a:t>vol</a:t>
            </a:r>
            <a:r>
              <a:rPr lang="en-US" dirty="0" smtClean="0"/>
              <a:t> [26]. Le </a:t>
            </a:r>
            <a:r>
              <a:rPr lang="en-US" dirty="0" err="1" smtClean="0"/>
              <a:t>réflecteur</a:t>
            </a:r>
            <a:r>
              <a:rPr lang="en-US" dirty="0" smtClean="0"/>
              <a:t> (ensemble de </a:t>
            </a:r>
            <a:r>
              <a:rPr lang="en-US" dirty="0" err="1" smtClean="0"/>
              <a:t>lentilles</a:t>
            </a:r>
            <a:r>
              <a:rPr lang="en-US" dirty="0" smtClean="0"/>
              <a:t>) </a:t>
            </a:r>
            <a:r>
              <a:rPr lang="en-US" dirty="0" err="1" smtClean="0"/>
              <a:t>permet</a:t>
            </a:r>
            <a:r>
              <a:rPr lang="en-US" dirty="0" smtClean="0"/>
              <a:t> de </a:t>
            </a:r>
            <a:r>
              <a:rPr lang="en-US" dirty="0" err="1" smtClean="0"/>
              <a:t>ralentir</a:t>
            </a:r>
            <a:r>
              <a:rPr lang="en-US" dirty="0" smtClean="0"/>
              <a:t> les ions les plus </a:t>
            </a:r>
            <a:r>
              <a:rPr lang="en-US" dirty="0" err="1" smtClean="0"/>
              <a:t>rapides</a:t>
            </a:r>
            <a:r>
              <a:rPr lang="en-US" dirty="0" smtClean="0"/>
              <a:t>. Les ions </a:t>
            </a:r>
            <a:r>
              <a:rPr lang="en-US" dirty="0" err="1" smtClean="0"/>
              <a:t>possédant</a:t>
            </a:r>
            <a:r>
              <a:rPr lang="en-US" dirty="0" smtClean="0"/>
              <a:t> </a:t>
            </a:r>
            <a:r>
              <a:rPr lang="en-US" dirty="0" err="1" smtClean="0"/>
              <a:t>une</a:t>
            </a:r>
            <a:r>
              <a:rPr lang="en-US" dirty="0" smtClean="0"/>
              <a:t> </a:t>
            </a:r>
            <a:r>
              <a:rPr lang="en-US" dirty="0" err="1" smtClean="0"/>
              <a:t>énergie</a:t>
            </a:r>
            <a:r>
              <a:rPr lang="en-US" dirty="0" smtClean="0"/>
              <a:t> </a:t>
            </a:r>
            <a:r>
              <a:rPr lang="en-US" dirty="0" err="1" smtClean="0"/>
              <a:t>cinétique</a:t>
            </a:r>
            <a:r>
              <a:rPr lang="en-US" dirty="0" smtClean="0"/>
              <a:t> plus </a:t>
            </a:r>
            <a:r>
              <a:rPr lang="en-US" dirty="0" err="1" smtClean="0"/>
              <a:t>importante</a:t>
            </a:r>
            <a:r>
              <a:rPr lang="en-US" dirty="0" smtClean="0"/>
              <a:t> ne </a:t>
            </a:r>
            <a:r>
              <a:rPr lang="en-US" dirty="0" err="1" smtClean="0"/>
              <a:t>vont</a:t>
            </a:r>
            <a:r>
              <a:rPr lang="en-US" dirty="0" smtClean="0"/>
              <a:t> pas </a:t>
            </a:r>
            <a:r>
              <a:rPr lang="en-US" dirty="0" err="1" smtClean="0"/>
              <a:t>avoir</a:t>
            </a:r>
            <a:r>
              <a:rPr lang="en-US" dirty="0" smtClean="0"/>
              <a:t> la </a:t>
            </a:r>
            <a:r>
              <a:rPr lang="en-US" dirty="0" err="1" smtClean="0"/>
              <a:t>même</a:t>
            </a:r>
            <a:r>
              <a:rPr lang="en-US" dirty="0" smtClean="0"/>
              <a:t> </a:t>
            </a:r>
            <a:r>
              <a:rPr lang="en-US" dirty="0" err="1" smtClean="0"/>
              <a:t>trajectoire</a:t>
            </a:r>
            <a:r>
              <a:rPr lang="en-US" dirty="0" smtClean="0"/>
              <a:t>, et </a:t>
            </a:r>
            <a:r>
              <a:rPr lang="en-US" dirty="0" err="1" smtClean="0"/>
              <a:t>vont</a:t>
            </a:r>
            <a:r>
              <a:rPr lang="en-US" dirty="0" smtClean="0"/>
              <a:t> </a:t>
            </a:r>
            <a:r>
              <a:rPr lang="en-US" dirty="0" err="1" smtClean="0"/>
              <a:t>pénétrer</a:t>
            </a:r>
            <a:r>
              <a:rPr lang="en-US" dirty="0" smtClean="0"/>
              <a:t> plus </a:t>
            </a:r>
            <a:r>
              <a:rPr lang="en-US" dirty="0" err="1" smtClean="0"/>
              <a:t>profondément</a:t>
            </a:r>
            <a:r>
              <a:rPr lang="en-US" dirty="0" smtClean="0"/>
              <a:t> </a:t>
            </a:r>
            <a:r>
              <a:rPr lang="en-US" dirty="0" err="1" smtClean="0"/>
              <a:t>dans</a:t>
            </a:r>
            <a:r>
              <a:rPr lang="en-US" dirty="0" smtClean="0"/>
              <a:t> le </a:t>
            </a:r>
            <a:r>
              <a:rPr lang="en-US" dirty="0" err="1" smtClean="0"/>
              <a:t>réflecteur</a:t>
            </a:r>
            <a:r>
              <a:rPr lang="en-US" dirty="0" smtClean="0"/>
              <a:t> </a:t>
            </a:r>
            <a:r>
              <a:rPr lang="en-US" dirty="0" err="1" smtClean="0"/>
              <a:t>avant</a:t>
            </a:r>
            <a:r>
              <a:rPr lang="en-US" dirty="0" smtClean="0"/>
              <a:t> d’être </a:t>
            </a:r>
            <a:r>
              <a:rPr lang="en-US" dirty="0" err="1" smtClean="0"/>
              <a:t>réfléchi</a:t>
            </a:r>
            <a:r>
              <a:rPr lang="en-US" dirty="0" smtClean="0"/>
              <a:t>, </a:t>
            </a:r>
            <a:r>
              <a:rPr lang="en-US" dirty="0" err="1" smtClean="0"/>
              <a:t>tandis</a:t>
            </a:r>
            <a:r>
              <a:rPr lang="en-US" dirty="0" smtClean="0"/>
              <a:t> </a:t>
            </a:r>
            <a:r>
              <a:rPr lang="en-US" dirty="0" err="1" smtClean="0"/>
              <a:t>que</a:t>
            </a:r>
            <a:r>
              <a:rPr lang="en-US" dirty="0" smtClean="0"/>
              <a:t> les ions de plus </a:t>
            </a:r>
            <a:r>
              <a:rPr lang="en-US" dirty="0" err="1" smtClean="0"/>
              <a:t>faible</a:t>
            </a:r>
            <a:r>
              <a:rPr lang="en-US" dirty="0" smtClean="0"/>
              <a:t> </a:t>
            </a:r>
            <a:r>
              <a:rPr lang="en-US" dirty="0" err="1" smtClean="0"/>
              <a:t>énergie</a:t>
            </a:r>
            <a:r>
              <a:rPr lang="en-US" dirty="0" smtClean="0"/>
              <a:t>, et </a:t>
            </a:r>
            <a:r>
              <a:rPr lang="en-US" dirty="0" err="1" smtClean="0"/>
              <a:t>donc</a:t>
            </a:r>
            <a:r>
              <a:rPr lang="en-US" dirty="0" smtClean="0"/>
              <a:t> </a:t>
            </a:r>
            <a:r>
              <a:rPr lang="en-US" dirty="0" err="1" smtClean="0"/>
              <a:t>moins</a:t>
            </a:r>
            <a:r>
              <a:rPr lang="en-US" dirty="0" smtClean="0"/>
              <a:t> </a:t>
            </a:r>
            <a:r>
              <a:rPr lang="en-US" dirty="0" err="1" smtClean="0"/>
              <a:t>rapide</a:t>
            </a:r>
            <a:r>
              <a:rPr lang="en-US" dirty="0" smtClean="0"/>
              <a:t> </a:t>
            </a:r>
            <a:r>
              <a:rPr lang="en-US" dirty="0" err="1" smtClean="0"/>
              <a:t>pénétreront</a:t>
            </a:r>
            <a:r>
              <a:rPr lang="en-US" dirty="0" smtClean="0"/>
              <a:t> </a:t>
            </a:r>
            <a:r>
              <a:rPr lang="en-US" dirty="0" err="1" smtClean="0"/>
              <a:t>moins</a:t>
            </a:r>
            <a:r>
              <a:rPr lang="en-US" dirty="0" smtClean="0"/>
              <a:t>. </a:t>
            </a:r>
            <a:r>
              <a:rPr lang="en-US" dirty="0" err="1" smtClean="0"/>
              <a:t>Ainsi</a:t>
            </a:r>
            <a:r>
              <a:rPr lang="en-US" dirty="0" smtClean="0"/>
              <a:t> </a:t>
            </a:r>
            <a:r>
              <a:rPr lang="en-US" dirty="0" err="1" smtClean="0"/>
              <a:t>tous</a:t>
            </a:r>
            <a:r>
              <a:rPr lang="en-US" dirty="0" smtClean="0"/>
              <a:t> les ions </a:t>
            </a:r>
            <a:r>
              <a:rPr lang="en-US" dirty="0" err="1" smtClean="0"/>
              <a:t>seront</a:t>
            </a:r>
            <a:r>
              <a:rPr lang="en-US" dirty="0" smtClean="0"/>
              <a:t> </a:t>
            </a:r>
            <a:r>
              <a:rPr lang="en-US" dirty="0" err="1" smtClean="0"/>
              <a:t>rassemblés</a:t>
            </a:r>
            <a:r>
              <a:rPr lang="en-US" dirty="0" smtClean="0"/>
              <a:t>, </a:t>
            </a:r>
            <a:r>
              <a:rPr lang="en-US" dirty="0" err="1" smtClean="0"/>
              <a:t>focalisés</a:t>
            </a:r>
            <a:r>
              <a:rPr lang="en-US" dirty="0" smtClean="0"/>
              <a:t> à </a:t>
            </a:r>
            <a:r>
              <a:rPr lang="en-US" dirty="0" err="1" smtClean="0"/>
              <a:t>l’issue</a:t>
            </a:r>
            <a:r>
              <a:rPr lang="en-US" dirty="0" smtClean="0"/>
              <a:t> du </a:t>
            </a:r>
            <a:r>
              <a:rPr lang="en-US" dirty="0" err="1" smtClean="0"/>
              <a:t>réflecteur</a:t>
            </a:r>
            <a:r>
              <a:rPr lang="en-US" dirty="0" smtClean="0"/>
              <a:t> pour </a:t>
            </a:r>
            <a:r>
              <a:rPr lang="en-US" dirty="0" err="1" smtClean="0"/>
              <a:t>atteindre</a:t>
            </a:r>
            <a:r>
              <a:rPr lang="en-US" dirty="0" smtClean="0"/>
              <a:t> le </a:t>
            </a:r>
            <a:r>
              <a:rPr lang="en-US" dirty="0" err="1" smtClean="0"/>
              <a:t>détecteur</a:t>
            </a:r>
            <a:r>
              <a:rPr lang="en-US" dirty="0" smtClean="0"/>
              <a:t> en </a:t>
            </a:r>
            <a:r>
              <a:rPr lang="en-US" dirty="0" err="1" smtClean="0"/>
              <a:t>même</a:t>
            </a:r>
            <a:r>
              <a:rPr lang="en-US" dirty="0" smtClean="0"/>
              <a:t> temps (</a:t>
            </a:r>
            <a:r>
              <a:rPr lang="en-US" dirty="0" err="1" smtClean="0"/>
              <a:t>voir</a:t>
            </a:r>
            <a:r>
              <a:rPr lang="en-US" dirty="0" smtClean="0"/>
              <a:t> Figure I-9).</a:t>
            </a:r>
            <a:endParaRPr lang="fr-FR" dirty="0" smtClean="0"/>
          </a:p>
          <a:p>
            <a:endParaRPr lang="fr-FR"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14348" y="3786190"/>
            <a:ext cx="7467600" cy="2654296"/>
          </a:xfrm>
        </p:spPr>
        <p:txBody>
          <a:bodyPr>
            <a:normAutofit fontScale="90000"/>
          </a:bodyPr>
          <a:lstStyle/>
          <a:p>
            <a:r>
              <a:rPr lang="en-US" sz="2000" b="1" dirty="0" smtClean="0"/>
              <a:t>Figure I-9 : </a:t>
            </a:r>
            <a:r>
              <a:rPr lang="en-US" sz="2000" b="1" dirty="0" err="1" smtClean="0"/>
              <a:t>Représentation</a:t>
            </a:r>
            <a:r>
              <a:rPr lang="en-US" sz="2000" b="1" dirty="0" smtClean="0"/>
              <a:t> </a:t>
            </a:r>
            <a:r>
              <a:rPr lang="en-US" sz="2000" b="1" dirty="0" err="1" smtClean="0"/>
              <a:t>schématique</a:t>
            </a:r>
            <a:r>
              <a:rPr lang="en-US" sz="2000" b="1" dirty="0" smtClean="0"/>
              <a:t> d’un </a:t>
            </a:r>
            <a:r>
              <a:rPr lang="en-US" sz="2000" b="1" dirty="0" err="1" smtClean="0"/>
              <a:t>analyseur</a:t>
            </a:r>
            <a:r>
              <a:rPr lang="en-US" sz="2000" b="1" dirty="0" smtClean="0"/>
              <a:t> à temps de </a:t>
            </a:r>
            <a:r>
              <a:rPr lang="en-US" sz="2000" b="1" dirty="0" err="1" smtClean="0"/>
              <a:t>vol</a:t>
            </a:r>
            <a:r>
              <a:rPr lang="en-US" sz="2000" b="1" dirty="0" smtClean="0"/>
              <a:t> </a:t>
            </a:r>
            <a:r>
              <a:rPr lang="en-US" sz="2000" b="1" dirty="0" err="1" smtClean="0"/>
              <a:t>possédant</a:t>
            </a:r>
            <a:r>
              <a:rPr lang="en-US" sz="2000" b="1" dirty="0" smtClean="0"/>
              <a:t> un </a:t>
            </a:r>
            <a:r>
              <a:rPr lang="en-US" sz="2000" b="1" dirty="0" err="1" smtClean="0"/>
              <a:t>réflecteur</a:t>
            </a:r>
            <a:r>
              <a:rPr lang="en-US" sz="2000" b="1" dirty="0" smtClean="0"/>
              <a:t>.</a:t>
            </a:r>
            <a:r>
              <a:rPr lang="fr-FR" sz="2000" dirty="0" smtClean="0"/>
              <a:t/>
            </a:r>
            <a:br>
              <a:rPr lang="fr-FR" sz="2000" dirty="0" smtClean="0"/>
            </a:br>
            <a:r>
              <a:rPr lang="en-US" sz="2000" dirty="0" smtClean="0"/>
              <a:t>Les </a:t>
            </a:r>
            <a:r>
              <a:rPr lang="en-US" sz="2000" dirty="0" err="1" smtClean="0"/>
              <a:t>deux</a:t>
            </a:r>
            <a:r>
              <a:rPr lang="en-US" sz="2000" dirty="0" smtClean="0"/>
              <a:t> ions de </a:t>
            </a:r>
            <a:r>
              <a:rPr lang="en-US" sz="2000" dirty="0" err="1" smtClean="0"/>
              <a:t>même</a:t>
            </a:r>
            <a:r>
              <a:rPr lang="en-US" sz="2000" dirty="0" smtClean="0"/>
              <a:t> rapport m/z </a:t>
            </a:r>
            <a:r>
              <a:rPr lang="en-US" sz="2000" dirty="0" err="1" smtClean="0"/>
              <a:t>ayant</a:t>
            </a:r>
            <a:r>
              <a:rPr lang="en-US" sz="2000" dirty="0" smtClean="0"/>
              <a:t> </a:t>
            </a:r>
            <a:r>
              <a:rPr lang="en-US" sz="2000" dirty="0" err="1" smtClean="0"/>
              <a:t>acquis</a:t>
            </a:r>
            <a:r>
              <a:rPr lang="en-US" sz="2000" dirty="0" smtClean="0"/>
              <a:t> </a:t>
            </a:r>
            <a:r>
              <a:rPr lang="en-US" sz="2000" dirty="0" err="1" smtClean="0"/>
              <a:t>une</a:t>
            </a:r>
            <a:r>
              <a:rPr lang="en-US" sz="2000" dirty="0" smtClean="0"/>
              <a:t> </a:t>
            </a:r>
            <a:r>
              <a:rPr lang="en-US" sz="2000" dirty="0" err="1" smtClean="0"/>
              <a:t>énergie</a:t>
            </a:r>
            <a:r>
              <a:rPr lang="en-US" sz="2000" dirty="0" smtClean="0"/>
              <a:t> </a:t>
            </a:r>
            <a:r>
              <a:rPr lang="en-US" sz="2000" dirty="0" err="1" smtClean="0"/>
              <a:t>cinétique</a:t>
            </a:r>
            <a:r>
              <a:rPr lang="en-US" sz="2000" dirty="0" smtClean="0"/>
              <a:t> </a:t>
            </a:r>
            <a:r>
              <a:rPr lang="en-US" sz="2000" dirty="0" err="1" smtClean="0"/>
              <a:t>légèrement</a:t>
            </a:r>
            <a:r>
              <a:rPr lang="en-US" sz="2000" dirty="0" smtClean="0"/>
              <a:t> </a:t>
            </a:r>
            <a:r>
              <a:rPr lang="en-US" sz="2000" dirty="0" err="1" smtClean="0"/>
              <a:t>différente</a:t>
            </a:r>
            <a:r>
              <a:rPr lang="en-US" sz="2000" dirty="0" smtClean="0"/>
              <a:t> à </a:t>
            </a:r>
            <a:r>
              <a:rPr lang="en-US" sz="2000" dirty="0" err="1" smtClean="0"/>
              <a:t>l’entrée</a:t>
            </a:r>
            <a:r>
              <a:rPr lang="en-US" sz="2000" dirty="0" smtClean="0"/>
              <a:t> du tube de </a:t>
            </a:r>
            <a:r>
              <a:rPr lang="en-US" sz="2000" dirty="0" err="1" smtClean="0"/>
              <a:t>vol</a:t>
            </a:r>
            <a:r>
              <a:rPr lang="en-US" sz="2000" dirty="0" smtClean="0"/>
              <a:t> </a:t>
            </a:r>
            <a:r>
              <a:rPr lang="en-US" sz="2000" dirty="0" err="1" smtClean="0"/>
              <a:t>sont</a:t>
            </a:r>
            <a:r>
              <a:rPr lang="en-US" sz="2000" dirty="0" smtClean="0"/>
              <a:t> </a:t>
            </a:r>
            <a:r>
              <a:rPr lang="en-US" sz="2000" dirty="0" err="1" smtClean="0"/>
              <a:t>focalisés</a:t>
            </a:r>
            <a:r>
              <a:rPr lang="en-US" sz="2000" dirty="0" smtClean="0"/>
              <a:t> par le </a:t>
            </a:r>
            <a:r>
              <a:rPr lang="en-US" sz="2000" dirty="0" err="1" smtClean="0"/>
              <a:t>réflecteur</a:t>
            </a:r>
            <a:r>
              <a:rPr lang="en-US" sz="2000" dirty="0" smtClean="0"/>
              <a:t> pour arriver en </a:t>
            </a:r>
            <a:r>
              <a:rPr lang="en-US" sz="2000" dirty="0" err="1" smtClean="0"/>
              <a:t>même</a:t>
            </a:r>
            <a:r>
              <a:rPr lang="en-US" sz="2000" dirty="0" smtClean="0"/>
              <a:t> temps au </a:t>
            </a:r>
            <a:r>
              <a:rPr lang="en-US" sz="2000" dirty="0" err="1" smtClean="0"/>
              <a:t>détecteur</a:t>
            </a:r>
            <a:r>
              <a:rPr lang="en-US" sz="2000" dirty="0" smtClean="0"/>
              <a:t>.</a:t>
            </a:r>
            <a:r>
              <a:rPr lang="fr-FR" sz="2000" dirty="0" smtClean="0"/>
              <a:t/>
            </a:r>
            <a:br>
              <a:rPr lang="fr-FR" sz="2000" dirty="0" smtClean="0"/>
            </a:br>
            <a:r>
              <a:rPr lang="en-US" sz="2000" dirty="0" smtClean="0"/>
              <a:t> </a:t>
            </a:r>
            <a:r>
              <a:rPr lang="fr-FR" sz="2000" dirty="0" smtClean="0"/>
              <a:t/>
            </a:r>
            <a:br>
              <a:rPr lang="fr-FR" sz="2000" dirty="0" smtClean="0"/>
            </a:br>
            <a:r>
              <a:rPr lang="en-US" sz="2000" dirty="0" smtClean="0"/>
              <a:t>Les </a:t>
            </a:r>
            <a:r>
              <a:rPr lang="en-US" sz="2000" dirty="0" err="1" smtClean="0"/>
              <a:t>analyseurs</a:t>
            </a:r>
            <a:r>
              <a:rPr lang="en-US" sz="2000" dirty="0" smtClean="0"/>
              <a:t> TOF </a:t>
            </a:r>
            <a:r>
              <a:rPr lang="en-US" sz="2000" dirty="0" err="1" smtClean="0"/>
              <a:t>possèdent</a:t>
            </a:r>
            <a:r>
              <a:rPr lang="en-US" sz="2000" dirty="0" smtClean="0"/>
              <a:t> </a:t>
            </a:r>
            <a:r>
              <a:rPr lang="en-US" sz="2000" dirty="0" err="1" smtClean="0"/>
              <a:t>une</a:t>
            </a:r>
            <a:r>
              <a:rPr lang="en-US" sz="2000" dirty="0" smtClean="0"/>
              <a:t> </a:t>
            </a:r>
            <a:r>
              <a:rPr lang="en-US" sz="2000" dirty="0" err="1" smtClean="0"/>
              <a:t>bonne</a:t>
            </a:r>
            <a:r>
              <a:rPr lang="en-US" sz="2000" dirty="0" smtClean="0"/>
              <a:t> </a:t>
            </a:r>
            <a:r>
              <a:rPr lang="en-US" sz="2000" dirty="0" err="1" smtClean="0"/>
              <a:t>résolution</a:t>
            </a:r>
            <a:r>
              <a:rPr lang="en-US" sz="2000" dirty="0" smtClean="0"/>
              <a:t> et </a:t>
            </a:r>
            <a:r>
              <a:rPr lang="en-US" sz="2000" dirty="0" err="1" smtClean="0"/>
              <a:t>une</a:t>
            </a:r>
            <a:r>
              <a:rPr lang="en-US" sz="2000" dirty="0" smtClean="0"/>
              <a:t> </a:t>
            </a:r>
            <a:r>
              <a:rPr lang="en-US" sz="2000" dirty="0" err="1" smtClean="0"/>
              <a:t>vitesse</a:t>
            </a:r>
            <a:r>
              <a:rPr lang="en-US" sz="2000" dirty="0" smtClean="0"/>
              <a:t> de </a:t>
            </a:r>
            <a:r>
              <a:rPr lang="en-US" sz="2000" dirty="0" err="1" smtClean="0"/>
              <a:t>balayage</a:t>
            </a:r>
            <a:r>
              <a:rPr lang="en-US" sz="2000" dirty="0" smtClean="0"/>
              <a:t> </a:t>
            </a:r>
            <a:r>
              <a:rPr lang="en-US" sz="2000" dirty="0" err="1" smtClean="0"/>
              <a:t>importante</a:t>
            </a:r>
            <a:r>
              <a:rPr lang="en-US" sz="2000" dirty="0" smtClean="0"/>
              <a:t>, </a:t>
            </a:r>
            <a:r>
              <a:rPr lang="en-US" sz="2000" dirty="0" err="1" smtClean="0"/>
              <a:t>ils</a:t>
            </a:r>
            <a:r>
              <a:rPr lang="en-US" sz="2000" dirty="0" smtClean="0"/>
              <a:t> </a:t>
            </a:r>
            <a:r>
              <a:rPr lang="en-US" sz="2000" dirty="0" err="1" smtClean="0"/>
              <a:t>sont</a:t>
            </a:r>
            <a:r>
              <a:rPr lang="en-US" sz="2000" dirty="0" smtClean="0"/>
              <a:t> beaucoup </a:t>
            </a:r>
            <a:r>
              <a:rPr lang="en-US" sz="2000" dirty="0" err="1" smtClean="0"/>
              <a:t>utilisés</a:t>
            </a:r>
            <a:r>
              <a:rPr lang="en-US" sz="2000" dirty="0" smtClean="0"/>
              <a:t> en </a:t>
            </a:r>
            <a:r>
              <a:rPr lang="en-US" sz="2000" dirty="0" err="1" smtClean="0"/>
              <a:t>protéomique</a:t>
            </a:r>
            <a:r>
              <a:rPr lang="en-US" sz="2000" dirty="0" smtClean="0"/>
              <a:t>.</a:t>
            </a:r>
            <a:r>
              <a:rPr lang="fr-FR" dirty="0" smtClean="0"/>
              <a:t/>
            </a:r>
            <a:br>
              <a:rPr lang="fr-FR" dirty="0" smtClean="0"/>
            </a:br>
            <a:endParaRPr lang="fr-FR" dirty="0"/>
          </a:p>
        </p:txBody>
      </p:sp>
      <p:pic>
        <p:nvPicPr>
          <p:cNvPr id="4" name="image11.png"/>
          <p:cNvPicPr>
            <a:picLocks noGrp="1"/>
          </p:cNvPicPr>
          <p:nvPr>
            <p:ph sz="quarter" idx="1"/>
          </p:nvPr>
        </p:nvPicPr>
        <p:blipFill>
          <a:blip r:embed="rId2" cstate="print"/>
          <a:stretch>
            <a:fillRect/>
          </a:stretch>
        </p:blipFill>
        <p:spPr>
          <a:xfrm>
            <a:off x="0" y="357166"/>
            <a:ext cx="7715304" cy="2207135"/>
          </a:xfrm>
          <a:prstGeom prst="rect">
            <a:avLst/>
          </a:prstGeom>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500034" y="1000108"/>
            <a:ext cx="7467600" cy="4873752"/>
          </a:xfrm>
        </p:spPr>
        <p:txBody>
          <a:bodyPr>
            <a:normAutofit fontScale="77500" lnSpcReduction="20000"/>
          </a:bodyPr>
          <a:lstStyle/>
          <a:p>
            <a:pPr lvl="1"/>
            <a:r>
              <a:rPr lang="en-US" sz="2400" dirty="0" smtClean="0"/>
              <a:t>Trappe </a:t>
            </a:r>
            <a:r>
              <a:rPr lang="en-US" sz="2400" dirty="0" err="1" smtClean="0"/>
              <a:t>Orbitale</a:t>
            </a:r>
            <a:endParaRPr lang="fr-FR" sz="2400" dirty="0" smtClean="0"/>
          </a:p>
          <a:p>
            <a:r>
              <a:rPr lang="en-US" dirty="0" smtClean="0"/>
              <a:t>La </a:t>
            </a:r>
            <a:r>
              <a:rPr lang="en-US" dirty="0" err="1" smtClean="0"/>
              <a:t>trappe</a:t>
            </a:r>
            <a:r>
              <a:rPr lang="en-US" dirty="0" smtClean="0"/>
              <a:t> </a:t>
            </a:r>
            <a:r>
              <a:rPr lang="en-US" dirty="0" err="1" smtClean="0"/>
              <a:t>orbitale</a:t>
            </a:r>
            <a:r>
              <a:rPr lang="en-US" dirty="0" smtClean="0"/>
              <a:t>, plus </a:t>
            </a:r>
            <a:r>
              <a:rPr lang="en-US" dirty="0" err="1" smtClean="0"/>
              <a:t>connue</a:t>
            </a:r>
            <a:r>
              <a:rPr lang="en-US" dirty="0" smtClean="0"/>
              <a:t> </a:t>
            </a:r>
            <a:r>
              <a:rPr lang="en-US" dirty="0" err="1" smtClean="0"/>
              <a:t>sous</a:t>
            </a:r>
            <a:r>
              <a:rPr lang="en-US" dirty="0" smtClean="0"/>
              <a:t> son nom commercial </a:t>
            </a:r>
            <a:r>
              <a:rPr lang="en-US" dirty="0" err="1" smtClean="0"/>
              <a:t>Orbitrap</a:t>
            </a:r>
            <a:r>
              <a:rPr lang="en-US" baseline="30000" dirty="0" err="1" smtClean="0"/>
              <a:t>TM</a:t>
            </a:r>
            <a:r>
              <a:rPr lang="en-US" dirty="0" smtClean="0"/>
              <a:t> </a:t>
            </a:r>
            <a:r>
              <a:rPr lang="en-US" dirty="0" err="1" smtClean="0"/>
              <a:t>est</a:t>
            </a:r>
            <a:r>
              <a:rPr lang="en-US" dirty="0" smtClean="0"/>
              <a:t> un </a:t>
            </a:r>
            <a:r>
              <a:rPr lang="en-US" dirty="0" err="1" smtClean="0"/>
              <a:t>analyseur</a:t>
            </a:r>
            <a:r>
              <a:rPr lang="en-US" dirty="0" smtClean="0"/>
              <a:t> </a:t>
            </a:r>
            <a:r>
              <a:rPr lang="en-US" dirty="0" err="1" smtClean="0"/>
              <a:t>breveté</a:t>
            </a:r>
            <a:r>
              <a:rPr lang="en-US" dirty="0" smtClean="0"/>
              <a:t> par la </a:t>
            </a:r>
            <a:r>
              <a:rPr lang="en-US" dirty="0" err="1" smtClean="0"/>
              <a:t>société</a:t>
            </a:r>
            <a:r>
              <a:rPr lang="en-US" dirty="0" smtClean="0"/>
              <a:t> Thermo Fisher Scientific.</a:t>
            </a:r>
            <a:endParaRPr lang="fr-FR" dirty="0" smtClean="0"/>
          </a:p>
          <a:p>
            <a:r>
              <a:rPr lang="en-US" dirty="0" smtClean="0"/>
              <a:t>k</a:t>
            </a:r>
            <a:endParaRPr lang="fr-FR" sz="4000" dirty="0" smtClean="0"/>
          </a:p>
          <a:p>
            <a:r>
              <a:rPr lang="en-US" dirty="0" smtClean="0"/>
              <a:t>La </a:t>
            </a:r>
            <a:r>
              <a:rPr lang="en-US" dirty="0" err="1" smtClean="0"/>
              <a:t>trappe</a:t>
            </a:r>
            <a:r>
              <a:rPr lang="en-US" dirty="0" smtClean="0"/>
              <a:t> </a:t>
            </a:r>
            <a:r>
              <a:rPr lang="en-US" dirty="0" err="1" smtClean="0"/>
              <a:t>orbitale</a:t>
            </a:r>
            <a:r>
              <a:rPr lang="en-US" dirty="0" smtClean="0"/>
              <a:t> [28, 29], </a:t>
            </a:r>
            <a:r>
              <a:rPr lang="en-US" dirty="0" err="1" smtClean="0"/>
              <a:t>présentée</a:t>
            </a:r>
            <a:r>
              <a:rPr lang="en-US" dirty="0" smtClean="0"/>
              <a:t> en Figure I-10, </a:t>
            </a:r>
            <a:r>
              <a:rPr lang="en-US" dirty="0" err="1" smtClean="0"/>
              <a:t>est</a:t>
            </a:r>
            <a:r>
              <a:rPr lang="en-US" dirty="0" smtClean="0"/>
              <a:t> </a:t>
            </a:r>
            <a:r>
              <a:rPr lang="en-US" dirty="0" err="1" smtClean="0"/>
              <a:t>composée</a:t>
            </a:r>
            <a:r>
              <a:rPr lang="en-US" dirty="0" smtClean="0"/>
              <a:t> </a:t>
            </a:r>
            <a:r>
              <a:rPr lang="en-US" dirty="0" err="1" smtClean="0"/>
              <a:t>d’une</a:t>
            </a:r>
            <a:r>
              <a:rPr lang="en-US" dirty="0" smtClean="0"/>
              <a:t> </a:t>
            </a:r>
            <a:r>
              <a:rPr lang="en-US" dirty="0" err="1" smtClean="0"/>
              <a:t>électrode</a:t>
            </a:r>
            <a:r>
              <a:rPr lang="en-US" dirty="0" smtClean="0"/>
              <a:t> </a:t>
            </a:r>
            <a:r>
              <a:rPr lang="en-US" dirty="0" err="1" smtClean="0"/>
              <a:t>centrale</a:t>
            </a:r>
            <a:r>
              <a:rPr lang="en-US" dirty="0" smtClean="0"/>
              <a:t> en </a:t>
            </a:r>
            <a:r>
              <a:rPr lang="en-US" dirty="0" err="1" smtClean="0"/>
              <a:t>forme</a:t>
            </a:r>
            <a:r>
              <a:rPr lang="en-US" dirty="0" smtClean="0"/>
              <a:t> de </a:t>
            </a:r>
            <a:r>
              <a:rPr lang="en-US" dirty="0" err="1" smtClean="0"/>
              <a:t>fuseau</a:t>
            </a:r>
            <a:r>
              <a:rPr lang="en-US" dirty="0" smtClean="0"/>
              <a:t> et de </a:t>
            </a:r>
            <a:r>
              <a:rPr lang="en-US" dirty="0" err="1" smtClean="0"/>
              <a:t>deux</a:t>
            </a:r>
            <a:r>
              <a:rPr lang="en-US" dirty="0" smtClean="0"/>
              <a:t> </a:t>
            </a:r>
            <a:r>
              <a:rPr lang="en-US" dirty="0" err="1" smtClean="0"/>
              <a:t>électrodes</a:t>
            </a:r>
            <a:r>
              <a:rPr lang="en-US" dirty="0" smtClean="0"/>
              <a:t> </a:t>
            </a:r>
            <a:r>
              <a:rPr lang="en-US" dirty="0" err="1" smtClean="0"/>
              <a:t>externes</a:t>
            </a:r>
            <a:r>
              <a:rPr lang="en-US" dirty="0" smtClean="0"/>
              <a:t>, le long </a:t>
            </a:r>
            <a:r>
              <a:rPr lang="en-US" dirty="0" err="1" smtClean="0"/>
              <a:t>desquelles</a:t>
            </a:r>
            <a:r>
              <a:rPr lang="en-US" dirty="0" smtClean="0"/>
              <a:t> </a:t>
            </a:r>
            <a:r>
              <a:rPr lang="en-US" dirty="0" err="1" smtClean="0"/>
              <a:t>est</a:t>
            </a:r>
            <a:r>
              <a:rPr lang="en-US" dirty="0" smtClean="0"/>
              <a:t> appliqué un champ </a:t>
            </a:r>
            <a:r>
              <a:rPr lang="en-US" dirty="0" err="1" smtClean="0"/>
              <a:t>électrique</a:t>
            </a:r>
            <a:r>
              <a:rPr lang="en-US" dirty="0" smtClean="0"/>
              <a:t> </a:t>
            </a:r>
            <a:r>
              <a:rPr lang="en-US" dirty="0" err="1" smtClean="0"/>
              <a:t>linéaire</a:t>
            </a:r>
            <a:r>
              <a:rPr lang="en-US" dirty="0" smtClean="0"/>
              <a:t>. Les ions </a:t>
            </a:r>
            <a:r>
              <a:rPr lang="en-US" dirty="0" err="1" smtClean="0"/>
              <a:t>sont</a:t>
            </a:r>
            <a:r>
              <a:rPr lang="en-US" dirty="0" smtClean="0"/>
              <a:t> </a:t>
            </a:r>
            <a:r>
              <a:rPr lang="en-US" dirty="0" err="1" smtClean="0"/>
              <a:t>introduits</a:t>
            </a:r>
            <a:r>
              <a:rPr lang="en-US" dirty="0" smtClean="0"/>
              <a:t> </a:t>
            </a:r>
            <a:r>
              <a:rPr lang="en-US" dirty="0" err="1" smtClean="0"/>
              <a:t>dans</a:t>
            </a:r>
            <a:r>
              <a:rPr lang="en-US" dirty="0" smtClean="0"/>
              <a:t> la </a:t>
            </a:r>
            <a:r>
              <a:rPr lang="en-US" dirty="0" err="1" smtClean="0"/>
              <a:t>trappe</a:t>
            </a:r>
            <a:r>
              <a:rPr lang="en-US" dirty="0" smtClean="0"/>
              <a:t> </a:t>
            </a:r>
            <a:r>
              <a:rPr lang="en-US" dirty="0" err="1" smtClean="0"/>
              <a:t>tangentiellement</a:t>
            </a:r>
            <a:r>
              <a:rPr lang="en-US" dirty="0" smtClean="0"/>
              <a:t> à </a:t>
            </a:r>
            <a:r>
              <a:rPr lang="en-US" dirty="0" err="1" smtClean="0"/>
              <a:t>l’électrode</a:t>
            </a:r>
            <a:r>
              <a:rPr lang="en-US" dirty="0" smtClean="0"/>
              <a:t> </a:t>
            </a:r>
            <a:r>
              <a:rPr lang="en-US" dirty="0" err="1" smtClean="0"/>
              <a:t>centrale</a:t>
            </a:r>
            <a:r>
              <a:rPr lang="en-US" dirty="0" smtClean="0"/>
              <a:t>, par </a:t>
            </a:r>
            <a:r>
              <a:rPr lang="en-US" dirty="0" err="1" smtClean="0"/>
              <a:t>paquets</a:t>
            </a:r>
            <a:r>
              <a:rPr lang="en-US" dirty="0" smtClean="0"/>
              <a:t> </a:t>
            </a:r>
            <a:r>
              <a:rPr lang="en-US" dirty="0" err="1" smtClean="0"/>
              <a:t>grâce</a:t>
            </a:r>
            <a:r>
              <a:rPr lang="en-US" dirty="0" smtClean="0"/>
              <a:t> à </a:t>
            </a:r>
            <a:r>
              <a:rPr lang="en-US" dirty="0" err="1" smtClean="0"/>
              <a:t>une</a:t>
            </a:r>
            <a:r>
              <a:rPr lang="en-US" dirty="0" smtClean="0"/>
              <a:t> accumulation en </a:t>
            </a:r>
            <a:r>
              <a:rPr lang="en-US" dirty="0" err="1" smtClean="0"/>
              <a:t>amont</a:t>
            </a:r>
            <a:r>
              <a:rPr lang="en-US" dirty="0" smtClean="0"/>
              <a:t> </a:t>
            </a:r>
            <a:r>
              <a:rPr lang="en-US" dirty="0" err="1" smtClean="0"/>
              <a:t>dans</a:t>
            </a:r>
            <a:r>
              <a:rPr lang="en-US" dirty="0" smtClean="0"/>
              <a:t> </a:t>
            </a:r>
            <a:r>
              <a:rPr lang="en-US" dirty="0" err="1" smtClean="0"/>
              <a:t>une</a:t>
            </a:r>
            <a:r>
              <a:rPr lang="en-US" dirty="0" smtClean="0"/>
              <a:t> </a:t>
            </a:r>
            <a:r>
              <a:rPr lang="en-US" dirty="0" err="1" smtClean="0"/>
              <a:t>trappe</a:t>
            </a:r>
            <a:r>
              <a:rPr lang="en-US" dirty="0" smtClean="0"/>
              <a:t> </a:t>
            </a:r>
            <a:r>
              <a:rPr lang="en-US" dirty="0" err="1" smtClean="0"/>
              <a:t>linéaire</a:t>
            </a:r>
            <a:r>
              <a:rPr lang="en-US" dirty="0" smtClean="0"/>
              <a:t> (C-trap). </a:t>
            </a:r>
            <a:r>
              <a:rPr lang="en-US" dirty="0" err="1" smtClean="0"/>
              <a:t>Sous</a:t>
            </a:r>
            <a:r>
              <a:rPr lang="en-US" dirty="0" smtClean="0"/>
              <a:t> </a:t>
            </a:r>
            <a:r>
              <a:rPr lang="en-US" dirty="0" err="1" smtClean="0"/>
              <a:t>l’effet</a:t>
            </a:r>
            <a:r>
              <a:rPr lang="en-US" dirty="0" smtClean="0"/>
              <a:t> du champ, les ions </a:t>
            </a:r>
            <a:r>
              <a:rPr lang="en-US" dirty="0" err="1" smtClean="0"/>
              <a:t>vont</a:t>
            </a:r>
            <a:r>
              <a:rPr lang="en-US" dirty="0" smtClean="0"/>
              <a:t> </a:t>
            </a:r>
            <a:r>
              <a:rPr lang="en-US" dirty="0" err="1" smtClean="0"/>
              <a:t>donc</a:t>
            </a:r>
            <a:r>
              <a:rPr lang="en-US" dirty="0" smtClean="0"/>
              <a:t> </a:t>
            </a:r>
            <a:r>
              <a:rPr lang="en-US" dirty="0" err="1" smtClean="0"/>
              <a:t>entrer</a:t>
            </a:r>
            <a:r>
              <a:rPr lang="en-US" dirty="0" smtClean="0"/>
              <a:t> en oscillation </a:t>
            </a:r>
            <a:r>
              <a:rPr lang="en-US" dirty="0" err="1" smtClean="0"/>
              <a:t>harmonique</a:t>
            </a:r>
            <a:r>
              <a:rPr lang="en-US" dirty="0" smtClean="0"/>
              <a:t> [30] et </a:t>
            </a:r>
            <a:r>
              <a:rPr lang="en-US" dirty="0" err="1" smtClean="0"/>
              <a:t>effectuer</a:t>
            </a:r>
            <a:r>
              <a:rPr lang="en-US" dirty="0" smtClean="0"/>
              <a:t> un </a:t>
            </a:r>
            <a:r>
              <a:rPr lang="en-US" dirty="0" err="1" smtClean="0"/>
              <a:t>mouvement</a:t>
            </a:r>
            <a:r>
              <a:rPr lang="en-US" dirty="0" smtClean="0"/>
              <a:t> de rotation </a:t>
            </a:r>
            <a:r>
              <a:rPr lang="en-US" dirty="0" err="1" smtClean="0"/>
              <a:t>autour</a:t>
            </a:r>
            <a:r>
              <a:rPr lang="en-US" dirty="0" smtClean="0"/>
              <a:t> de </a:t>
            </a:r>
            <a:r>
              <a:rPr lang="en-US" dirty="0" err="1" smtClean="0"/>
              <a:t>l’électrode</a:t>
            </a:r>
            <a:r>
              <a:rPr lang="en-US" dirty="0" smtClean="0"/>
              <a:t> </a:t>
            </a:r>
            <a:r>
              <a:rPr lang="en-US" dirty="0" err="1" smtClean="0"/>
              <a:t>centrale</a:t>
            </a:r>
            <a:r>
              <a:rPr lang="en-US" dirty="0" smtClean="0"/>
              <a:t> </a:t>
            </a:r>
            <a:r>
              <a:rPr lang="en-US" dirty="0" err="1" smtClean="0"/>
              <a:t>ainsi</a:t>
            </a:r>
            <a:r>
              <a:rPr lang="en-US" dirty="0" smtClean="0"/>
              <a:t> </a:t>
            </a:r>
            <a:r>
              <a:rPr lang="en-US" dirty="0" err="1" smtClean="0"/>
              <a:t>qu’un</a:t>
            </a:r>
            <a:r>
              <a:rPr lang="en-US" dirty="0" smtClean="0"/>
              <a:t> </a:t>
            </a:r>
            <a:r>
              <a:rPr lang="en-US" dirty="0" err="1" smtClean="0"/>
              <a:t>mouvement</a:t>
            </a:r>
            <a:r>
              <a:rPr lang="en-US" dirty="0" smtClean="0"/>
              <a:t> axial le long de </a:t>
            </a:r>
            <a:r>
              <a:rPr lang="en-US" dirty="0" err="1" smtClean="0"/>
              <a:t>cette</a:t>
            </a:r>
            <a:r>
              <a:rPr lang="en-US" dirty="0" smtClean="0"/>
              <a:t> </a:t>
            </a:r>
            <a:r>
              <a:rPr lang="en-US" dirty="0" err="1" smtClean="0"/>
              <a:t>même</a:t>
            </a:r>
            <a:r>
              <a:rPr lang="en-US" dirty="0" smtClean="0"/>
              <a:t> </a:t>
            </a:r>
            <a:r>
              <a:rPr lang="en-US" dirty="0" err="1" smtClean="0"/>
              <a:t>électrode</a:t>
            </a:r>
            <a:r>
              <a:rPr lang="en-US" dirty="0" smtClean="0"/>
              <a:t>, avec </a:t>
            </a:r>
            <a:r>
              <a:rPr lang="en-US" dirty="0" err="1" smtClean="0"/>
              <a:t>une</a:t>
            </a:r>
            <a:r>
              <a:rPr lang="en-US" dirty="0" smtClean="0"/>
              <a:t> </a:t>
            </a:r>
            <a:r>
              <a:rPr lang="en-US" dirty="0" err="1" smtClean="0"/>
              <a:t>fréquence</a:t>
            </a:r>
            <a:r>
              <a:rPr lang="en-US" dirty="0" smtClean="0"/>
              <a:t> qui </a:t>
            </a:r>
            <a:r>
              <a:rPr lang="en-US" dirty="0" err="1" smtClean="0"/>
              <a:t>dépend</a:t>
            </a:r>
            <a:r>
              <a:rPr lang="en-US" dirty="0" smtClean="0"/>
              <a:t> de </a:t>
            </a:r>
            <a:r>
              <a:rPr lang="en-US" dirty="0" err="1" smtClean="0"/>
              <a:t>leur</a:t>
            </a:r>
            <a:r>
              <a:rPr lang="en-US" dirty="0" smtClean="0"/>
              <a:t> rapport m/z. Le </a:t>
            </a:r>
            <a:r>
              <a:rPr lang="en-US" dirty="0" err="1" smtClean="0"/>
              <a:t>mouvement</a:t>
            </a:r>
            <a:r>
              <a:rPr lang="en-US" dirty="0" smtClean="0"/>
              <a:t> axial des ions </a:t>
            </a:r>
            <a:r>
              <a:rPr lang="en-US" dirty="0" err="1" smtClean="0"/>
              <a:t>génère</a:t>
            </a:r>
            <a:r>
              <a:rPr lang="en-US" dirty="0" smtClean="0"/>
              <a:t> un courant </a:t>
            </a:r>
            <a:r>
              <a:rPr lang="en-US" dirty="0" err="1" smtClean="0"/>
              <a:t>induit</a:t>
            </a:r>
            <a:r>
              <a:rPr lang="en-US" dirty="0" smtClean="0"/>
              <a:t> </a:t>
            </a:r>
            <a:r>
              <a:rPr lang="en-US" dirty="0" err="1" smtClean="0"/>
              <a:t>enregistré</a:t>
            </a:r>
            <a:r>
              <a:rPr lang="en-US" dirty="0" smtClean="0"/>
              <a:t> par les </a:t>
            </a:r>
            <a:r>
              <a:rPr lang="en-US" dirty="0" err="1" smtClean="0"/>
              <a:t>électrodes</a:t>
            </a:r>
            <a:r>
              <a:rPr lang="en-US" dirty="0" smtClean="0"/>
              <a:t> </a:t>
            </a:r>
            <a:r>
              <a:rPr lang="en-US" dirty="0" err="1" smtClean="0"/>
              <a:t>externes</a:t>
            </a:r>
            <a:r>
              <a:rPr lang="en-US" dirty="0" smtClean="0"/>
              <a:t>. La </a:t>
            </a:r>
            <a:r>
              <a:rPr lang="en-US" dirty="0" err="1" smtClean="0"/>
              <a:t>transformée</a:t>
            </a:r>
            <a:r>
              <a:rPr lang="en-US" dirty="0" smtClean="0"/>
              <a:t> de Fourier </a:t>
            </a:r>
            <a:r>
              <a:rPr lang="en-US" dirty="0" err="1" smtClean="0"/>
              <a:t>va</a:t>
            </a:r>
            <a:r>
              <a:rPr lang="en-US" dirty="0" smtClean="0"/>
              <a:t> </a:t>
            </a:r>
            <a:r>
              <a:rPr lang="en-US" dirty="0" err="1" smtClean="0"/>
              <a:t>permettra</a:t>
            </a:r>
            <a:r>
              <a:rPr lang="en-US" dirty="0" smtClean="0"/>
              <a:t> de </a:t>
            </a:r>
            <a:r>
              <a:rPr lang="en-US" dirty="0" err="1" smtClean="0"/>
              <a:t>calculer</a:t>
            </a:r>
            <a:r>
              <a:rPr lang="en-US" dirty="0" smtClean="0"/>
              <a:t> la </a:t>
            </a:r>
            <a:r>
              <a:rPr lang="en-US" dirty="0" err="1" smtClean="0"/>
              <a:t>fréquence</a:t>
            </a:r>
            <a:r>
              <a:rPr lang="en-US" dirty="0" smtClean="0"/>
              <a:t> </a:t>
            </a:r>
            <a:r>
              <a:rPr lang="en-US" dirty="0" err="1" smtClean="0"/>
              <a:t>d’oscillation</a:t>
            </a:r>
            <a:r>
              <a:rPr lang="fr-FR" dirty="0" smtClean="0"/>
              <a:t> </a:t>
            </a:r>
            <a:r>
              <a:rPr lang="en-US" sz="1100" dirty="0" err="1" smtClean="0"/>
              <a:t>axiale</a:t>
            </a:r>
            <a:r>
              <a:rPr lang="en-US" sz="1100" dirty="0" smtClean="0"/>
              <a:t> des ions, qui </a:t>
            </a:r>
            <a:r>
              <a:rPr lang="en-US" sz="1100" dirty="0" err="1" smtClean="0"/>
              <a:t>permet</a:t>
            </a:r>
            <a:r>
              <a:rPr lang="en-US" sz="1100" dirty="0" smtClean="0"/>
              <a:t> </a:t>
            </a:r>
            <a:r>
              <a:rPr lang="en-US" sz="1100" dirty="0" err="1" smtClean="0"/>
              <a:t>d’accéder</a:t>
            </a:r>
            <a:r>
              <a:rPr lang="en-US" sz="1100" dirty="0" smtClean="0"/>
              <a:t> à </a:t>
            </a:r>
            <a:r>
              <a:rPr lang="en-US" sz="1100" dirty="0" err="1" smtClean="0"/>
              <a:t>leur</a:t>
            </a:r>
            <a:r>
              <a:rPr lang="en-US" sz="1100" dirty="0" smtClean="0"/>
              <a:t> rapport m/z </a:t>
            </a:r>
            <a:r>
              <a:rPr lang="en-US" sz="1100" dirty="0" err="1" smtClean="0"/>
              <a:t>grâce</a:t>
            </a:r>
            <a:r>
              <a:rPr lang="en-US" sz="1100" dirty="0" smtClean="0"/>
              <a:t> à </a:t>
            </a:r>
            <a:r>
              <a:rPr lang="en-US" sz="1100" dirty="0" err="1" smtClean="0"/>
              <a:t>l’équation</a:t>
            </a:r>
            <a:r>
              <a:rPr lang="en-US" sz="1100" dirty="0" smtClean="0"/>
              <a:t> m = </a:t>
            </a:r>
            <a:r>
              <a:rPr lang="en-US" sz="1100" dirty="0" err="1" smtClean="0"/>
              <a:t>J</a:t>
            </a:r>
            <a:r>
              <a:rPr lang="en-US" sz="800" dirty="0" err="1" smtClean="0"/>
              <a:t>m</a:t>
            </a:r>
            <a:r>
              <a:rPr lang="en-US" sz="800" dirty="0" smtClean="0"/>
              <a:t>/z </a:t>
            </a:r>
            <a:r>
              <a:rPr lang="en-US" sz="1100" dirty="0" smtClean="0"/>
              <a:t>; avec k= </a:t>
            </a:r>
            <a:r>
              <a:rPr lang="en-US" sz="1100" dirty="0" err="1" smtClean="0"/>
              <a:t>courbure</a:t>
            </a:r>
            <a:r>
              <a:rPr lang="en-US" sz="1100" dirty="0" smtClean="0"/>
              <a:t> du champ </a:t>
            </a:r>
            <a:r>
              <a:rPr lang="en-US" sz="1100" dirty="0" err="1" smtClean="0"/>
              <a:t>électrique</a:t>
            </a:r>
            <a:r>
              <a:rPr lang="en-US" sz="1100" dirty="0" smtClean="0"/>
              <a:t>.</a:t>
            </a:r>
            <a:endParaRPr lang="fr-FR" sz="1100" dirty="0" smtClean="0"/>
          </a:p>
          <a:p>
            <a:endParaRPr lang="fr-FR"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467600" cy="2154230"/>
          </a:xfrm>
        </p:spPr>
        <p:txBody>
          <a:bodyPr>
            <a:noAutofit/>
          </a:bodyPr>
          <a:lstStyle/>
          <a:p>
            <a:pPr marL="633730">
              <a:spcBef>
                <a:spcPts val="460"/>
              </a:spcBef>
              <a:spcAft>
                <a:spcPts val="0"/>
              </a:spcAft>
            </a:pPr>
            <a:r>
              <a:rPr lang="en-US" sz="1600" b="1" dirty="0" smtClean="0">
                <a:solidFill>
                  <a:srgbClr val="4E81BD"/>
                </a:solidFill>
                <a:latin typeface="Times New Roman"/>
                <a:ea typeface="Arial"/>
                <a:cs typeface="Arial"/>
              </a:rPr>
              <a:t>Figure I-10 : </a:t>
            </a:r>
            <a:r>
              <a:rPr lang="en-US" sz="1600" b="1" dirty="0" err="1" smtClean="0">
                <a:solidFill>
                  <a:srgbClr val="4E81BD"/>
                </a:solidFill>
                <a:latin typeface="Times New Roman"/>
                <a:ea typeface="Arial"/>
                <a:cs typeface="Arial"/>
              </a:rPr>
              <a:t>Représentation</a:t>
            </a:r>
            <a:r>
              <a:rPr lang="en-US" sz="1600" b="1" dirty="0" smtClean="0">
                <a:solidFill>
                  <a:srgbClr val="4E81BD"/>
                </a:solidFill>
                <a:latin typeface="Times New Roman"/>
                <a:ea typeface="Arial"/>
                <a:cs typeface="Arial"/>
              </a:rPr>
              <a:t> </a:t>
            </a:r>
            <a:r>
              <a:rPr lang="en-US" sz="1600" b="1" dirty="0" err="1" smtClean="0">
                <a:solidFill>
                  <a:srgbClr val="4E81BD"/>
                </a:solidFill>
                <a:latin typeface="Times New Roman"/>
                <a:ea typeface="Arial"/>
                <a:cs typeface="Arial"/>
              </a:rPr>
              <a:t>schématique</a:t>
            </a:r>
            <a:r>
              <a:rPr lang="en-US" sz="1600" b="1" dirty="0" smtClean="0">
                <a:solidFill>
                  <a:srgbClr val="4E81BD"/>
                </a:solidFill>
                <a:latin typeface="Times New Roman"/>
                <a:ea typeface="Arial"/>
                <a:cs typeface="Arial"/>
              </a:rPr>
              <a:t> </a:t>
            </a:r>
            <a:r>
              <a:rPr lang="en-US" sz="1600" b="1" dirty="0" err="1" smtClean="0">
                <a:solidFill>
                  <a:srgbClr val="4E81BD"/>
                </a:solidFill>
                <a:latin typeface="Times New Roman"/>
                <a:ea typeface="Arial"/>
                <a:cs typeface="Arial"/>
              </a:rPr>
              <a:t>d’une</a:t>
            </a:r>
            <a:r>
              <a:rPr lang="en-US" sz="1600" b="1" dirty="0" smtClean="0">
                <a:solidFill>
                  <a:srgbClr val="4E81BD"/>
                </a:solidFill>
                <a:latin typeface="Times New Roman"/>
                <a:ea typeface="Arial"/>
                <a:cs typeface="Arial"/>
              </a:rPr>
              <a:t> </a:t>
            </a:r>
            <a:r>
              <a:rPr lang="en-US" sz="1600" b="1" dirty="0" err="1" smtClean="0">
                <a:solidFill>
                  <a:srgbClr val="4E81BD"/>
                </a:solidFill>
                <a:latin typeface="Times New Roman"/>
                <a:ea typeface="Arial"/>
                <a:cs typeface="Arial"/>
              </a:rPr>
              <a:t>trappe</a:t>
            </a:r>
            <a:r>
              <a:rPr lang="en-US" sz="1600" b="1" dirty="0" smtClean="0">
                <a:solidFill>
                  <a:srgbClr val="4E81BD"/>
                </a:solidFill>
                <a:latin typeface="Times New Roman"/>
                <a:ea typeface="Arial"/>
                <a:cs typeface="Arial"/>
              </a:rPr>
              <a:t> </a:t>
            </a:r>
            <a:r>
              <a:rPr lang="en-US" sz="1600" b="1" dirty="0" err="1" smtClean="0">
                <a:solidFill>
                  <a:srgbClr val="4E81BD"/>
                </a:solidFill>
                <a:latin typeface="Times New Roman"/>
                <a:ea typeface="Arial"/>
                <a:cs typeface="Arial"/>
              </a:rPr>
              <a:t>orbitale</a:t>
            </a:r>
            <a:r>
              <a:rPr lang="en-US" sz="1600" b="1" dirty="0" smtClean="0">
                <a:solidFill>
                  <a:srgbClr val="4E81BD"/>
                </a:solidFill>
                <a:latin typeface="Times New Roman"/>
                <a:ea typeface="Arial"/>
                <a:cs typeface="Arial"/>
              </a:rPr>
              <a:t>. Figure </a:t>
            </a:r>
            <a:r>
              <a:rPr lang="en-US" sz="1600" b="1" dirty="0" err="1" smtClean="0">
                <a:solidFill>
                  <a:srgbClr val="4E81BD"/>
                </a:solidFill>
                <a:latin typeface="Times New Roman"/>
                <a:ea typeface="Arial"/>
                <a:cs typeface="Arial"/>
              </a:rPr>
              <a:t>adaptée</a:t>
            </a:r>
            <a:r>
              <a:rPr lang="en-US" sz="1600" b="1" dirty="0" smtClean="0">
                <a:solidFill>
                  <a:srgbClr val="4E81BD"/>
                </a:solidFill>
                <a:latin typeface="Times New Roman"/>
                <a:ea typeface="Arial"/>
                <a:cs typeface="Arial"/>
              </a:rPr>
              <a:t> de Thermo Fisher Scientific.</a:t>
            </a:r>
            <a:r>
              <a:rPr lang="fr-FR" sz="2000" dirty="0" smtClean="0">
                <a:latin typeface="Arial"/>
                <a:ea typeface="Arial"/>
              </a:rPr>
              <a:t/>
            </a:r>
            <a:br>
              <a:rPr lang="fr-FR" sz="2000" dirty="0" smtClean="0">
                <a:latin typeface="Arial"/>
                <a:ea typeface="Arial"/>
              </a:rPr>
            </a:br>
            <a:r>
              <a:rPr lang="en-US" sz="1600" dirty="0" err="1" smtClean="0">
                <a:solidFill>
                  <a:srgbClr val="4E81BD"/>
                </a:solidFill>
                <a:latin typeface="Times New Roman"/>
                <a:ea typeface="Arial"/>
                <a:cs typeface="Arial"/>
              </a:rPr>
              <a:t>Sous</a:t>
            </a:r>
            <a:r>
              <a:rPr lang="en-US" sz="1600" dirty="0" smtClean="0">
                <a:solidFill>
                  <a:srgbClr val="4E81BD"/>
                </a:solidFill>
                <a:latin typeface="Times New Roman"/>
                <a:ea typeface="Arial"/>
                <a:cs typeface="Arial"/>
              </a:rPr>
              <a:t> </a:t>
            </a:r>
            <a:r>
              <a:rPr lang="en-US" sz="1600" dirty="0" err="1" smtClean="0">
                <a:solidFill>
                  <a:srgbClr val="4E81BD"/>
                </a:solidFill>
                <a:latin typeface="Times New Roman"/>
                <a:ea typeface="Arial"/>
                <a:cs typeface="Arial"/>
              </a:rPr>
              <a:t>l’effet</a:t>
            </a:r>
            <a:r>
              <a:rPr lang="en-US" sz="1600" dirty="0" smtClean="0">
                <a:solidFill>
                  <a:srgbClr val="4E81BD"/>
                </a:solidFill>
                <a:latin typeface="Times New Roman"/>
                <a:ea typeface="Arial"/>
                <a:cs typeface="Arial"/>
              </a:rPr>
              <a:t> d’un champ </a:t>
            </a:r>
            <a:r>
              <a:rPr lang="en-US" sz="1600" dirty="0" err="1" smtClean="0">
                <a:solidFill>
                  <a:srgbClr val="4E81BD"/>
                </a:solidFill>
                <a:latin typeface="Times New Roman"/>
                <a:ea typeface="Arial"/>
                <a:cs typeface="Arial"/>
              </a:rPr>
              <a:t>électrostatique</a:t>
            </a:r>
            <a:r>
              <a:rPr lang="en-US" sz="1600" dirty="0" smtClean="0">
                <a:solidFill>
                  <a:srgbClr val="4E81BD"/>
                </a:solidFill>
                <a:latin typeface="Times New Roman"/>
                <a:ea typeface="Arial"/>
                <a:cs typeface="Arial"/>
              </a:rPr>
              <a:t>, les ions entre en oscillation </a:t>
            </a:r>
            <a:r>
              <a:rPr lang="en-US" sz="1600" dirty="0" err="1" smtClean="0">
                <a:solidFill>
                  <a:srgbClr val="4E81BD"/>
                </a:solidFill>
                <a:latin typeface="Times New Roman"/>
                <a:ea typeface="Arial"/>
                <a:cs typeface="Arial"/>
              </a:rPr>
              <a:t>autour</a:t>
            </a:r>
            <a:r>
              <a:rPr lang="en-US" sz="1600" dirty="0" smtClean="0">
                <a:solidFill>
                  <a:srgbClr val="4E81BD"/>
                </a:solidFill>
                <a:latin typeface="Times New Roman"/>
                <a:ea typeface="Arial"/>
                <a:cs typeface="Arial"/>
              </a:rPr>
              <a:t> de </a:t>
            </a:r>
            <a:r>
              <a:rPr lang="en-US" sz="1600" dirty="0" err="1" smtClean="0">
                <a:solidFill>
                  <a:srgbClr val="4E81BD"/>
                </a:solidFill>
                <a:latin typeface="Times New Roman"/>
                <a:ea typeface="Arial"/>
                <a:cs typeface="Arial"/>
              </a:rPr>
              <a:t>l’électrode</a:t>
            </a:r>
            <a:r>
              <a:rPr lang="en-US" sz="1600" dirty="0" smtClean="0">
                <a:solidFill>
                  <a:srgbClr val="4E81BD"/>
                </a:solidFill>
                <a:latin typeface="Times New Roman"/>
                <a:ea typeface="Arial"/>
                <a:cs typeface="Arial"/>
              </a:rPr>
              <a:t> </a:t>
            </a:r>
            <a:r>
              <a:rPr lang="en-US" sz="1600" dirty="0" err="1" smtClean="0">
                <a:solidFill>
                  <a:srgbClr val="4E81BD"/>
                </a:solidFill>
                <a:latin typeface="Times New Roman"/>
                <a:ea typeface="Arial"/>
                <a:cs typeface="Arial"/>
              </a:rPr>
              <a:t>centrale</a:t>
            </a:r>
            <a:r>
              <a:rPr lang="en-US" sz="1600" dirty="0" smtClean="0">
                <a:solidFill>
                  <a:srgbClr val="4E81BD"/>
                </a:solidFill>
                <a:latin typeface="Times New Roman"/>
                <a:ea typeface="Arial"/>
                <a:cs typeface="Arial"/>
              </a:rPr>
              <a:t>, </a:t>
            </a:r>
            <a:r>
              <a:rPr lang="en-US" sz="1600" dirty="0" err="1" smtClean="0">
                <a:solidFill>
                  <a:srgbClr val="4E81BD"/>
                </a:solidFill>
                <a:latin typeface="Times New Roman"/>
                <a:ea typeface="Arial"/>
                <a:cs typeface="Arial"/>
              </a:rPr>
              <a:t>ce</a:t>
            </a:r>
            <a:r>
              <a:rPr lang="en-US" sz="1600" dirty="0" smtClean="0">
                <a:solidFill>
                  <a:srgbClr val="4E81BD"/>
                </a:solidFill>
                <a:latin typeface="Times New Roman"/>
                <a:ea typeface="Arial"/>
                <a:cs typeface="Arial"/>
              </a:rPr>
              <a:t> qui </a:t>
            </a:r>
            <a:r>
              <a:rPr lang="en-US" sz="1600" dirty="0" err="1" smtClean="0">
                <a:solidFill>
                  <a:srgbClr val="4E81BD"/>
                </a:solidFill>
                <a:latin typeface="Times New Roman"/>
                <a:ea typeface="Arial"/>
                <a:cs typeface="Arial"/>
              </a:rPr>
              <a:t>génère</a:t>
            </a:r>
            <a:r>
              <a:rPr lang="en-US" sz="1600" dirty="0" smtClean="0">
                <a:solidFill>
                  <a:srgbClr val="4E81BD"/>
                </a:solidFill>
                <a:latin typeface="Times New Roman"/>
                <a:ea typeface="Arial"/>
                <a:cs typeface="Arial"/>
              </a:rPr>
              <a:t> un courant </a:t>
            </a:r>
            <a:r>
              <a:rPr lang="en-US" sz="1600" dirty="0" err="1" smtClean="0">
                <a:solidFill>
                  <a:srgbClr val="4E81BD"/>
                </a:solidFill>
                <a:latin typeface="Times New Roman"/>
                <a:ea typeface="Arial"/>
                <a:cs typeface="Arial"/>
              </a:rPr>
              <a:t>induit</a:t>
            </a:r>
            <a:r>
              <a:rPr lang="en-US" sz="1600" dirty="0" smtClean="0">
                <a:solidFill>
                  <a:srgbClr val="4E81BD"/>
                </a:solidFill>
                <a:latin typeface="Times New Roman"/>
                <a:ea typeface="Arial"/>
                <a:cs typeface="Arial"/>
              </a:rPr>
              <a:t> </a:t>
            </a:r>
            <a:r>
              <a:rPr lang="en-US" sz="1600" dirty="0" err="1" smtClean="0">
                <a:solidFill>
                  <a:srgbClr val="4E81BD"/>
                </a:solidFill>
                <a:latin typeface="Times New Roman"/>
                <a:ea typeface="Arial"/>
                <a:cs typeface="Arial"/>
              </a:rPr>
              <a:t>enregistré</a:t>
            </a:r>
            <a:r>
              <a:rPr lang="en-US" sz="1600" dirty="0" smtClean="0">
                <a:solidFill>
                  <a:srgbClr val="4E81BD"/>
                </a:solidFill>
                <a:latin typeface="Times New Roman"/>
                <a:ea typeface="Arial"/>
                <a:cs typeface="Arial"/>
              </a:rPr>
              <a:t> par les </a:t>
            </a:r>
            <a:r>
              <a:rPr lang="en-US" sz="1600" dirty="0" err="1" smtClean="0">
                <a:solidFill>
                  <a:srgbClr val="4E81BD"/>
                </a:solidFill>
                <a:latin typeface="Times New Roman"/>
                <a:ea typeface="Arial"/>
                <a:cs typeface="Arial"/>
              </a:rPr>
              <a:t>électrodes</a:t>
            </a:r>
            <a:r>
              <a:rPr lang="en-US" sz="1600" dirty="0" smtClean="0">
                <a:solidFill>
                  <a:srgbClr val="4E81BD"/>
                </a:solidFill>
                <a:latin typeface="Times New Roman"/>
                <a:ea typeface="Arial"/>
                <a:cs typeface="Arial"/>
              </a:rPr>
              <a:t> </a:t>
            </a:r>
            <a:r>
              <a:rPr lang="en-US" sz="1600" dirty="0" err="1" smtClean="0">
                <a:solidFill>
                  <a:srgbClr val="4E81BD"/>
                </a:solidFill>
                <a:latin typeface="Times New Roman"/>
                <a:ea typeface="Arial"/>
                <a:cs typeface="Arial"/>
              </a:rPr>
              <a:t>externes</a:t>
            </a:r>
            <a:r>
              <a:rPr lang="en-US" sz="1600" dirty="0" smtClean="0">
                <a:solidFill>
                  <a:srgbClr val="4E81BD"/>
                </a:solidFill>
                <a:latin typeface="Times New Roman"/>
                <a:ea typeface="Arial"/>
                <a:cs typeface="Arial"/>
              </a:rPr>
              <a:t>. La </a:t>
            </a:r>
            <a:r>
              <a:rPr lang="en-US" sz="1600" dirty="0" err="1" smtClean="0">
                <a:solidFill>
                  <a:srgbClr val="4E81BD"/>
                </a:solidFill>
                <a:latin typeface="Times New Roman"/>
                <a:ea typeface="Arial"/>
                <a:cs typeface="Arial"/>
              </a:rPr>
              <a:t>fréquence</a:t>
            </a:r>
            <a:r>
              <a:rPr lang="en-US" sz="1600" dirty="0" smtClean="0">
                <a:solidFill>
                  <a:srgbClr val="4E81BD"/>
                </a:solidFill>
                <a:latin typeface="Times New Roman"/>
                <a:ea typeface="Arial"/>
                <a:cs typeface="Arial"/>
              </a:rPr>
              <a:t> </a:t>
            </a:r>
            <a:r>
              <a:rPr lang="en-US" sz="1600" dirty="0" err="1" smtClean="0">
                <a:solidFill>
                  <a:srgbClr val="4E81BD"/>
                </a:solidFill>
                <a:latin typeface="Times New Roman"/>
                <a:ea typeface="Arial"/>
                <a:cs typeface="Arial"/>
              </a:rPr>
              <a:t>d’oscillation</a:t>
            </a:r>
            <a:r>
              <a:rPr lang="en-US" sz="1600" dirty="0" smtClean="0">
                <a:solidFill>
                  <a:srgbClr val="4E81BD"/>
                </a:solidFill>
                <a:latin typeface="Times New Roman"/>
                <a:ea typeface="Arial"/>
                <a:cs typeface="Arial"/>
              </a:rPr>
              <a:t> </a:t>
            </a:r>
            <a:r>
              <a:rPr lang="en-US" sz="1600" dirty="0" err="1" smtClean="0">
                <a:solidFill>
                  <a:srgbClr val="4E81BD"/>
                </a:solidFill>
                <a:latin typeface="Times New Roman"/>
                <a:ea typeface="Arial"/>
                <a:cs typeface="Arial"/>
              </a:rPr>
              <a:t>est</a:t>
            </a:r>
            <a:r>
              <a:rPr lang="en-US" sz="1600" dirty="0" smtClean="0">
                <a:solidFill>
                  <a:srgbClr val="4E81BD"/>
                </a:solidFill>
                <a:latin typeface="Times New Roman"/>
                <a:ea typeface="Arial"/>
                <a:cs typeface="Arial"/>
              </a:rPr>
              <a:t> </a:t>
            </a:r>
            <a:r>
              <a:rPr lang="en-US" sz="1600" dirty="0" err="1" smtClean="0">
                <a:solidFill>
                  <a:srgbClr val="4E81BD"/>
                </a:solidFill>
                <a:latin typeface="Times New Roman"/>
                <a:ea typeface="Arial"/>
                <a:cs typeface="Arial"/>
              </a:rPr>
              <a:t>calculée</a:t>
            </a:r>
            <a:r>
              <a:rPr lang="en-US" sz="1600" dirty="0" smtClean="0">
                <a:solidFill>
                  <a:srgbClr val="4E81BD"/>
                </a:solidFill>
                <a:latin typeface="Times New Roman"/>
                <a:ea typeface="Arial"/>
                <a:cs typeface="Arial"/>
              </a:rPr>
              <a:t> à </a:t>
            </a:r>
            <a:r>
              <a:rPr lang="en-US" sz="1600" dirty="0" err="1" smtClean="0">
                <a:solidFill>
                  <a:srgbClr val="4E81BD"/>
                </a:solidFill>
                <a:latin typeface="Times New Roman"/>
                <a:ea typeface="Arial"/>
                <a:cs typeface="Arial"/>
              </a:rPr>
              <a:t>partir</a:t>
            </a:r>
            <a:r>
              <a:rPr lang="en-US" sz="1600" dirty="0" smtClean="0">
                <a:solidFill>
                  <a:srgbClr val="4E81BD"/>
                </a:solidFill>
                <a:latin typeface="Times New Roman"/>
                <a:ea typeface="Arial"/>
                <a:cs typeface="Arial"/>
              </a:rPr>
              <a:t> de </a:t>
            </a:r>
            <a:r>
              <a:rPr lang="en-US" sz="1600" dirty="0" err="1" smtClean="0">
                <a:solidFill>
                  <a:srgbClr val="4E81BD"/>
                </a:solidFill>
                <a:latin typeface="Times New Roman"/>
                <a:ea typeface="Arial"/>
                <a:cs typeface="Arial"/>
              </a:rPr>
              <a:t>ce</a:t>
            </a:r>
            <a:r>
              <a:rPr lang="en-US" sz="1600" dirty="0" smtClean="0">
                <a:solidFill>
                  <a:srgbClr val="4E81BD"/>
                </a:solidFill>
                <a:latin typeface="Times New Roman"/>
                <a:ea typeface="Arial"/>
                <a:cs typeface="Arial"/>
              </a:rPr>
              <a:t> courant par </a:t>
            </a:r>
            <a:r>
              <a:rPr lang="en-US" sz="1600" dirty="0" err="1" smtClean="0">
                <a:solidFill>
                  <a:srgbClr val="4E81BD"/>
                </a:solidFill>
                <a:latin typeface="Times New Roman"/>
                <a:ea typeface="Arial"/>
                <a:cs typeface="Arial"/>
              </a:rPr>
              <a:t>transformée</a:t>
            </a:r>
            <a:r>
              <a:rPr lang="en-US" sz="1600" dirty="0" smtClean="0">
                <a:solidFill>
                  <a:srgbClr val="4E81BD"/>
                </a:solidFill>
                <a:latin typeface="Times New Roman"/>
                <a:ea typeface="Arial"/>
                <a:cs typeface="Arial"/>
              </a:rPr>
              <a:t> de Fourier, </a:t>
            </a:r>
            <a:r>
              <a:rPr lang="en-US" sz="1600" dirty="0" err="1" smtClean="0">
                <a:solidFill>
                  <a:srgbClr val="4E81BD"/>
                </a:solidFill>
                <a:latin typeface="Times New Roman"/>
                <a:ea typeface="Arial"/>
                <a:cs typeface="Arial"/>
              </a:rPr>
              <a:t>ce</a:t>
            </a:r>
            <a:r>
              <a:rPr lang="en-US" sz="1600" dirty="0" smtClean="0">
                <a:solidFill>
                  <a:srgbClr val="4E81BD"/>
                </a:solidFill>
                <a:latin typeface="Times New Roman"/>
                <a:ea typeface="Arial"/>
                <a:cs typeface="Arial"/>
              </a:rPr>
              <a:t> qui </a:t>
            </a:r>
            <a:r>
              <a:rPr lang="en-US" sz="1600" dirty="0" err="1" smtClean="0">
                <a:solidFill>
                  <a:srgbClr val="4E81BD"/>
                </a:solidFill>
                <a:latin typeface="Times New Roman"/>
                <a:ea typeface="Arial"/>
                <a:cs typeface="Arial"/>
              </a:rPr>
              <a:t>permet</a:t>
            </a:r>
            <a:r>
              <a:rPr lang="en-US" sz="1600" dirty="0" smtClean="0">
                <a:solidFill>
                  <a:srgbClr val="4E81BD"/>
                </a:solidFill>
                <a:latin typeface="Times New Roman"/>
                <a:ea typeface="Arial"/>
                <a:cs typeface="Arial"/>
              </a:rPr>
              <a:t> </a:t>
            </a:r>
            <a:r>
              <a:rPr lang="en-US" sz="1600" dirty="0" err="1" smtClean="0">
                <a:solidFill>
                  <a:srgbClr val="4E81BD"/>
                </a:solidFill>
                <a:latin typeface="Times New Roman"/>
                <a:ea typeface="Arial"/>
                <a:cs typeface="Arial"/>
              </a:rPr>
              <a:t>d’accéder</a:t>
            </a:r>
            <a:r>
              <a:rPr lang="en-US" sz="1600" dirty="0" smtClean="0">
                <a:solidFill>
                  <a:srgbClr val="4E81BD"/>
                </a:solidFill>
                <a:latin typeface="Times New Roman"/>
                <a:ea typeface="Arial"/>
                <a:cs typeface="Arial"/>
              </a:rPr>
              <a:t> au rapport m/z des ions.</a:t>
            </a:r>
            <a:r>
              <a:rPr lang="fr-FR" sz="4400" dirty="0" smtClean="0">
                <a:latin typeface="Arial"/>
                <a:ea typeface="Arial"/>
              </a:rPr>
              <a:t/>
            </a:r>
            <a:br>
              <a:rPr lang="fr-FR" sz="4400" dirty="0" smtClean="0">
                <a:latin typeface="Arial"/>
                <a:ea typeface="Arial"/>
              </a:rPr>
            </a:br>
            <a:endParaRPr lang="fr-FR" sz="2800" dirty="0"/>
          </a:p>
        </p:txBody>
      </p:sp>
      <p:pic>
        <p:nvPicPr>
          <p:cNvPr id="4" name="image12.png"/>
          <p:cNvPicPr>
            <a:picLocks noGrp="1"/>
          </p:cNvPicPr>
          <p:nvPr>
            <p:ph sz="quarter" idx="1"/>
          </p:nvPr>
        </p:nvPicPr>
        <p:blipFill>
          <a:blip r:embed="rId2" cstate="print"/>
          <a:stretch>
            <a:fillRect/>
          </a:stretch>
        </p:blipFill>
        <p:spPr>
          <a:xfrm>
            <a:off x="357159" y="2428868"/>
            <a:ext cx="8286808" cy="3500462"/>
          </a:xfrm>
          <a:prstGeom prst="rect">
            <a:avLst/>
          </a:prstGeom>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p:txBody>
          <a:bodyPr/>
          <a:lstStyle/>
          <a:p>
            <a:r>
              <a:rPr lang="en-US" dirty="0" err="1" smtClean="0"/>
              <a:t>Cet</a:t>
            </a:r>
            <a:r>
              <a:rPr lang="en-US" dirty="0" smtClean="0"/>
              <a:t> </a:t>
            </a:r>
            <a:r>
              <a:rPr lang="en-US" dirty="0" err="1" smtClean="0"/>
              <a:t>analyseur</a:t>
            </a:r>
            <a:r>
              <a:rPr lang="en-US" dirty="0" smtClean="0"/>
              <a:t> </a:t>
            </a:r>
            <a:r>
              <a:rPr lang="en-US" dirty="0" err="1" smtClean="0"/>
              <a:t>est</a:t>
            </a:r>
            <a:r>
              <a:rPr lang="en-US" dirty="0" smtClean="0"/>
              <a:t> précis en masse, </a:t>
            </a:r>
            <a:r>
              <a:rPr lang="en-US" dirty="0" err="1" smtClean="0"/>
              <a:t>rapide</a:t>
            </a:r>
            <a:r>
              <a:rPr lang="en-US" dirty="0" smtClean="0"/>
              <a:t> et </a:t>
            </a:r>
            <a:r>
              <a:rPr lang="en-US" dirty="0" err="1" smtClean="0"/>
              <a:t>résolutif</a:t>
            </a:r>
            <a:r>
              <a:rPr lang="en-US" dirty="0" smtClean="0"/>
              <a:t>, son </a:t>
            </a:r>
            <a:r>
              <a:rPr lang="en-US" dirty="0" err="1" smtClean="0"/>
              <a:t>utilisation</a:t>
            </a:r>
            <a:r>
              <a:rPr lang="en-US" dirty="0" smtClean="0"/>
              <a:t> </a:t>
            </a:r>
            <a:r>
              <a:rPr lang="en-US" dirty="0" err="1" smtClean="0"/>
              <a:t>est</a:t>
            </a:r>
            <a:r>
              <a:rPr lang="en-US" dirty="0" smtClean="0"/>
              <a:t> </a:t>
            </a:r>
            <a:r>
              <a:rPr lang="en-US" dirty="0" err="1" smtClean="0"/>
              <a:t>donc</a:t>
            </a:r>
            <a:r>
              <a:rPr lang="en-US" dirty="0" smtClean="0"/>
              <a:t> </a:t>
            </a:r>
            <a:r>
              <a:rPr lang="en-US" dirty="0" err="1" smtClean="0"/>
              <a:t>très</a:t>
            </a:r>
            <a:r>
              <a:rPr lang="en-US" dirty="0" smtClean="0"/>
              <a:t> </a:t>
            </a:r>
            <a:r>
              <a:rPr lang="en-US" dirty="0" err="1" smtClean="0"/>
              <a:t>répandue</a:t>
            </a:r>
            <a:r>
              <a:rPr lang="en-US" dirty="0" smtClean="0"/>
              <a:t> en </a:t>
            </a:r>
            <a:r>
              <a:rPr lang="en-US" dirty="0" err="1" smtClean="0"/>
              <a:t>protéomique</a:t>
            </a:r>
            <a:r>
              <a:rPr lang="en-US" dirty="0" smtClean="0"/>
              <a:t>.</a:t>
            </a:r>
            <a:endParaRPr lang="fr-FR" dirty="0" smtClean="0"/>
          </a:p>
          <a:p>
            <a:r>
              <a:rPr lang="en-US" dirty="0" smtClean="0"/>
              <a:t> </a:t>
            </a:r>
            <a:endParaRPr lang="fr-FR" dirty="0" smtClean="0"/>
          </a:p>
          <a:p>
            <a:endParaRPr lang="fr-FR"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sz="quarter" idx="1"/>
          </p:nvPr>
        </p:nvSpPr>
        <p:spPr/>
        <p:txBody>
          <a:bodyPr/>
          <a:lstStyle/>
          <a:p>
            <a:endParaRPr lang="fr-FR"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sz="quarter" idx="1"/>
          </p:nvPr>
        </p:nvSpPr>
        <p:spPr/>
        <p:txBody>
          <a:bodyPr/>
          <a:lstStyle/>
          <a:p>
            <a:endParaRPr lang="fr-FR"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sz="quarter" idx="1"/>
          </p:nvPr>
        </p:nvSpPr>
        <p:spPr/>
        <p:txBody>
          <a:bodyPr/>
          <a:lstStyle/>
          <a:p>
            <a:endParaRPr lang="fr-FR"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sz="quarter" idx="1"/>
          </p:nvPr>
        </p:nvSpPr>
        <p:spPr/>
        <p:txBody>
          <a:bodyPr/>
          <a:lstStyle/>
          <a:p>
            <a:endParaRPr lang="fr-F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 </a:t>
            </a:r>
            <a:r>
              <a:rPr lang="fr-FR" dirty="0" err="1" smtClean="0"/>
              <a:t>protéomique</a:t>
            </a:r>
            <a:r>
              <a:rPr lang="fr-FR" dirty="0" smtClean="0"/>
              <a:t> </a:t>
            </a:r>
            <a:endParaRPr lang="fr-FR" dirty="0"/>
          </a:p>
        </p:txBody>
      </p:sp>
      <p:sp>
        <p:nvSpPr>
          <p:cNvPr id="3" name="Espace réservé du contenu 2"/>
          <p:cNvSpPr>
            <a:spLocks noGrp="1"/>
          </p:cNvSpPr>
          <p:nvPr>
            <p:ph sz="quarter" idx="1"/>
          </p:nvPr>
        </p:nvSpPr>
        <p:spPr/>
        <p:txBody>
          <a:bodyPr>
            <a:normAutofit fontScale="70000" lnSpcReduction="20000"/>
          </a:bodyPr>
          <a:lstStyle/>
          <a:p>
            <a:r>
              <a:rPr lang="fr-FR" b="1" dirty="0"/>
              <a:t>La </a:t>
            </a:r>
            <a:r>
              <a:rPr lang="fr-FR" b="1" dirty="0" err="1"/>
              <a:t>protéomique</a:t>
            </a:r>
            <a:r>
              <a:rPr lang="fr-FR" b="1" dirty="0"/>
              <a:t> a pour but d'identifier (et de quantifier) l'ensemble des protéines synthétisées ou </a:t>
            </a:r>
            <a:r>
              <a:rPr lang="fr-FR" b="1" dirty="0" err="1"/>
              <a:t>protéome</a:t>
            </a:r>
            <a:r>
              <a:rPr lang="fr-FR" b="1" dirty="0"/>
              <a:t>, à un moment donné et dans des conditions données au sein d'un tissu, d'une cellule ou d'un </a:t>
            </a:r>
            <a:r>
              <a:rPr lang="fr-FR" b="1" dirty="0">
                <a:hlinkClick r:id="rId2"/>
              </a:rPr>
              <a:t>compartiment cellulaire</a:t>
            </a:r>
            <a:r>
              <a:rPr lang="fr-FR" b="1" dirty="0"/>
              <a:t>.</a:t>
            </a:r>
          </a:p>
          <a:p>
            <a:r>
              <a:rPr lang="fr-FR" b="1" dirty="0"/>
              <a:t>Le </a:t>
            </a:r>
            <a:r>
              <a:rPr lang="fr-FR" b="1" dirty="0" err="1"/>
              <a:t>protéome</a:t>
            </a:r>
            <a:r>
              <a:rPr lang="fr-FR" b="1" dirty="0"/>
              <a:t> est </a:t>
            </a:r>
            <a:r>
              <a:rPr lang="fr-FR" b="1" dirty="0" err="1"/>
              <a:t>extrêmemement</a:t>
            </a:r>
            <a:r>
              <a:rPr lang="fr-FR" b="1" dirty="0"/>
              <a:t> complexe à plusieurs titres :</a:t>
            </a:r>
          </a:p>
          <a:p>
            <a:r>
              <a:rPr lang="fr-FR" b="1" dirty="0"/>
              <a:t>compte-tenu de l'épissage alternatif des transcrits primaires (plusieurs </a:t>
            </a:r>
            <a:r>
              <a:rPr lang="fr-FR" b="1" dirty="0" err="1"/>
              <a:t>ARNm</a:t>
            </a:r>
            <a:r>
              <a:rPr lang="fr-FR" b="1" dirty="0"/>
              <a:t> pour un gène) et compte-tenu des </a:t>
            </a:r>
            <a:r>
              <a:rPr lang="fr-FR" b="1" dirty="0">
                <a:hlinkClick r:id="rId3"/>
              </a:rPr>
              <a:t>modifications post-traductionnelles</a:t>
            </a:r>
            <a:r>
              <a:rPr lang="fr-FR" b="1" dirty="0"/>
              <a:t> des protéines, on peut estimer à plusieurs dizaines de milliers les formes des protéines synthétisées dans les différents tissus humains par exemple.</a:t>
            </a:r>
          </a:p>
          <a:p>
            <a:r>
              <a:rPr lang="fr-FR" b="1" dirty="0"/>
              <a:t>pour chaque condition environnementale (condition physiologique normale </a:t>
            </a:r>
            <a:r>
              <a:rPr lang="fr-FR" b="1" i="1" dirty="0"/>
              <a:t>vs.</a:t>
            </a:r>
            <a:r>
              <a:rPr lang="fr-FR" b="1" dirty="0"/>
              <a:t> </a:t>
            </a:r>
            <a:r>
              <a:rPr lang="fr-FR" b="1" dirty="0">
                <a:hlinkClick r:id="rId4"/>
              </a:rPr>
              <a:t>conditions de stress</a:t>
            </a:r>
            <a:r>
              <a:rPr lang="fr-FR" b="1" dirty="0"/>
              <a:t>) une cellule est caractérisée par un </a:t>
            </a:r>
            <a:r>
              <a:rPr lang="fr-FR" b="1" dirty="0" err="1"/>
              <a:t>protéome</a:t>
            </a:r>
            <a:r>
              <a:rPr lang="fr-FR" b="1" dirty="0"/>
              <a:t> adapté à cette condition alors qu'elle a toujours le même génome. Le cas des plantes est un exemple flagrant compte-tenu de leur nécessité de s'adapter tant aux variations de la lumière qu'aux effets de stress biotiques ou abiotiques.</a:t>
            </a:r>
          </a:p>
          <a:p>
            <a:endParaRPr lang="fr-FR"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sz="quarter" idx="1"/>
          </p:nvPr>
        </p:nvSpPr>
        <p:spPr/>
        <p:txBody>
          <a:bodyPr/>
          <a:lstStyle/>
          <a:p>
            <a:endParaRPr lang="fr-FR"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a:t>2. L'extraction des protéines</a:t>
            </a:r>
            <a:endParaRPr lang="fr-FR" dirty="0"/>
          </a:p>
        </p:txBody>
      </p:sp>
      <p:sp>
        <p:nvSpPr>
          <p:cNvPr id="3" name="Espace réservé du contenu 2"/>
          <p:cNvSpPr>
            <a:spLocks noGrp="1"/>
          </p:cNvSpPr>
          <p:nvPr>
            <p:ph sz="quarter" idx="1"/>
          </p:nvPr>
        </p:nvSpPr>
        <p:spPr/>
        <p:txBody>
          <a:bodyPr>
            <a:normAutofit fontScale="70000" lnSpcReduction="20000"/>
          </a:bodyPr>
          <a:lstStyle/>
          <a:p>
            <a:r>
              <a:rPr lang="fr-FR" b="1" dirty="0"/>
              <a:t>C'est une étape cruciale car elle peut entraîner une dégradation des protéines et compromettre leur identification.</a:t>
            </a:r>
          </a:p>
          <a:p>
            <a:r>
              <a:rPr lang="fr-FR" b="1" dirty="0"/>
              <a:t>Pour la solubilisation des protéines hydrosolubles, on utilise :</a:t>
            </a:r>
          </a:p>
          <a:p>
            <a:r>
              <a:rPr lang="fr-FR" b="1" dirty="0"/>
              <a:t>un détergent non ionique, par exemple : </a:t>
            </a:r>
            <a:r>
              <a:rPr lang="fr-FR" b="1" dirty="0">
                <a:hlinkClick r:id="rId2"/>
              </a:rPr>
              <a:t>Triton</a:t>
            </a:r>
            <a:r>
              <a:rPr lang="fr-FR" b="1" dirty="0"/>
              <a:t> 100X, </a:t>
            </a:r>
            <a:r>
              <a:rPr lang="fr-FR" b="1" dirty="0" err="1">
                <a:hlinkClick r:id="rId3"/>
              </a:rPr>
              <a:t>Nonidet</a:t>
            </a:r>
            <a:r>
              <a:rPr lang="fr-FR" b="1" dirty="0"/>
              <a:t> P-40, </a:t>
            </a:r>
            <a:r>
              <a:rPr lang="fr-FR" b="1" dirty="0" err="1">
                <a:hlinkClick r:id="rId4"/>
              </a:rPr>
              <a:t>Brij</a:t>
            </a:r>
            <a:r>
              <a:rPr lang="fr-FR" b="1" dirty="0"/>
              <a:t> 35, </a:t>
            </a:r>
            <a:r>
              <a:rPr lang="fr-FR" b="1" dirty="0">
                <a:hlinkClick r:id="rId5"/>
              </a:rPr>
              <a:t>Tween</a:t>
            </a:r>
            <a:r>
              <a:rPr lang="fr-FR" b="1" dirty="0"/>
              <a:t> 80</a:t>
            </a:r>
          </a:p>
          <a:p>
            <a:r>
              <a:rPr lang="fr-FR" b="1" dirty="0"/>
              <a:t>des agents réducteurs comme le </a:t>
            </a:r>
            <a:r>
              <a:rPr lang="fr-FR" b="1" dirty="0">
                <a:hlinkClick r:id="rId6"/>
              </a:rPr>
              <a:t>β-</a:t>
            </a:r>
            <a:r>
              <a:rPr lang="fr-FR" b="1" dirty="0" err="1">
                <a:hlinkClick r:id="rId6"/>
              </a:rPr>
              <a:t>mercaptoéthanol</a:t>
            </a:r>
            <a:r>
              <a:rPr lang="fr-FR" b="1" dirty="0"/>
              <a:t> ou le </a:t>
            </a:r>
            <a:r>
              <a:rPr lang="fr-FR" b="1" dirty="0" err="1"/>
              <a:t>dithiothréitol</a:t>
            </a:r>
            <a:r>
              <a:rPr lang="fr-FR" b="1" dirty="0"/>
              <a:t> qui réduisent les </a:t>
            </a:r>
            <a:r>
              <a:rPr lang="fr-FR" b="1" dirty="0">
                <a:hlinkClick r:id="rId7"/>
              </a:rPr>
              <a:t>ponts disulfure</a:t>
            </a:r>
            <a:endParaRPr lang="fr-FR" b="1" dirty="0"/>
          </a:p>
          <a:p>
            <a:r>
              <a:rPr lang="fr-FR" b="1" dirty="0"/>
              <a:t>l'urée qui dénature les protéines sans les charger</a:t>
            </a:r>
          </a:p>
          <a:p>
            <a:r>
              <a:rPr lang="fr-FR" b="1" dirty="0"/>
              <a:t>Les protéines membranaires, constituées de beaucoup d'</a:t>
            </a:r>
            <a:r>
              <a:rPr lang="fr-FR" b="1" dirty="0">
                <a:hlinkClick r:id="rId8"/>
              </a:rPr>
              <a:t>acides aminés hydrophobes</a:t>
            </a:r>
            <a:r>
              <a:rPr lang="fr-FR" b="1" dirty="0"/>
              <a:t>, sont plus difficiles à solubiliser. Leur extraction peut être améliorée en utilisant :</a:t>
            </a:r>
          </a:p>
          <a:p>
            <a:r>
              <a:rPr lang="fr-FR" b="1" dirty="0"/>
              <a:t>de puissants réducteurs comme la </a:t>
            </a:r>
            <a:r>
              <a:rPr lang="fr-FR" b="1" dirty="0" err="1"/>
              <a:t>tributyl</a:t>
            </a:r>
            <a:r>
              <a:rPr lang="fr-FR" b="1" dirty="0"/>
              <a:t> phosphine</a:t>
            </a:r>
          </a:p>
          <a:p>
            <a:r>
              <a:rPr lang="fr-FR" b="1" dirty="0"/>
              <a:t>des agents </a:t>
            </a:r>
            <a:r>
              <a:rPr lang="fr-FR" b="1" dirty="0" err="1"/>
              <a:t>chaotropes</a:t>
            </a:r>
            <a:r>
              <a:rPr lang="fr-FR" b="1" dirty="0"/>
              <a:t> comme la thio-urée</a:t>
            </a:r>
          </a:p>
          <a:p>
            <a:r>
              <a:rPr lang="fr-FR" b="1" dirty="0"/>
              <a:t>des surfactants à caractère </a:t>
            </a:r>
            <a:r>
              <a:rPr lang="fr-FR" b="1" dirty="0" err="1"/>
              <a:t>zwitterionique</a:t>
            </a:r>
            <a:r>
              <a:rPr lang="fr-FR" b="1" dirty="0"/>
              <a:t> comme la </a:t>
            </a:r>
            <a:r>
              <a:rPr lang="fr-FR" b="1" dirty="0" err="1"/>
              <a:t>sulfobétaine</a:t>
            </a:r>
            <a:r>
              <a:rPr lang="fr-FR" b="1" dirty="0"/>
              <a:t> dont le groupe </a:t>
            </a:r>
            <a:r>
              <a:rPr lang="fr-FR" b="1" dirty="0" err="1"/>
              <a:t>carboxyamide</a:t>
            </a:r>
            <a:r>
              <a:rPr lang="fr-FR" b="1" dirty="0"/>
              <a:t> augmente la tolérance à l'urée</a:t>
            </a:r>
          </a:p>
          <a:p>
            <a:endParaRPr lang="fr-FR"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L'extraction des protéines</a:t>
            </a:r>
            <a:endParaRPr lang="fr-FR" dirty="0"/>
          </a:p>
        </p:txBody>
      </p:sp>
      <p:sp>
        <p:nvSpPr>
          <p:cNvPr id="3" name="Espace réservé du contenu 2"/>
          <p:cNvSpPr>
            <a:spLocks noGrp="1"/>
          </p:cNvSpPr>
          <p:nvPr>
            <p:ph sz="quarter" idx="1"/>
          </p:nvPr>
        </p:nvSpPr>
        <p:spPr/>
        <p:txBody>
          <a:bodyPr>
            <a:normAutofit fontScale="92500" lnSpcReduction="10000"/>
          </a:bodyPr>
          <a:lstStyle/>
          <a:p>
            <a:r>
              <a:rPr lang="fr-FR" b="1" dirty="0" smtClean="0"/>
              <a:t>des extractions dans des solvants organiques (mélange chloroforme / méthanol par exemple) permettent de solubiliser davantage ces protéines</a:t>
            </a:r>
          </a:p>
          <a:p>
            <a:r>
              <a:rPr lang="fr-FR" b="1" dirty="0" smtClean="0"/>
              <a:t>L'analyse du </a:t>
            </a:r>
            <a:r>
              <a:rPr lang="fr-FR" b="1" dirty="0" err="1" smtClean="0"/>
              <a:t>protéome</a:t>
            </a:r>
            <a:r>
              <a:rPr lang="fr-FR" b="1" dirty="0" smtClean="0"/>
              <a:t>, non plus de la cellule entière, mais de compartiments cellulaires permet d'étudier des protéines </a:t>
            </a:r>
            <a:r>
              <a:rPr lang="fr-FR" b="1" dirty="0" err="1" smtClean="0"/>
              <a:t>trés</a:t>
            </a:r>
            <a:r>
              <a:rPr lang="fr-FR" b="1" dirty="0" smtClean="0"/>
              <a:t> spécifiques ou en faible quantité du fait d'un faible </a:t>
            </a:r>
            <a:r>
              <a:rPr lang="fr-FR" b="1" dirty="0" smtClean="0">
                <a:hlinkClick r:id="rId2"/>
              </a:rPr>
              <a:t>taux de synthèse</a:t>
            </a:r>
            <a:r>
              <a:rPr lang="fr-FR" b="1" dirty="0" smtClean="0"/>
              <a:t>. Exemple : l'analyse </a:t>
            </a:r>
            <a:r>
              <a:rPr lang="fr-FR" b="1" dirty="0" err="1" smtClean="0"/>
              <a:t>protéomique</a:t>
            </a:r>
            <a:r>
              <a:rPr lang="fr-FR" b="1" dirty="0" smtClean="0"/>
              <a:t> de la mitochondrie du pois (</a:t>
            </a:r>
            <a:r>
              <a:rPr lang="fr-FR" b="1" dirty="0" err="1" smtClean="0">
                <a:hlinkClick r:id="rId3"/>
              </a:rPr>
              <a:t>Bardel</a:t>
            </a:r>
            <a:r>
              <a:rPr lang="fr-FR" b="1" dirty="0" smtClean="0">
                <a:hlinkClick r:id="rId3"/>
              </a:rPr>
              <a:t> </a:t>
            </a:r>
            <a:r>
              <a:rPr lang="fr-FR" b="1" i="1" dirty="0" smtClean="0">
                <a:hlinkClick r:id="rId3"/>
              </a:rPr>
              <a:t>et al</a:t>
            </a:r>
            <a:r>
              <a:rPr lang="fr-FR" b="1" dirty="0" smtClean="0">
                <a:hlinkClick r:id="rId3"/>
              </a:rPr>
              <a:t>., 2002</a:t>
            </a:r>
            <a:r>
              <a:rPr lang="fr-FR" b="1" dirty="0" smtClean="0"/>
              <a:t>).</a:t>
            </a:r>
          </a:p>
          <a:p>
            <a:r>
              <a:rPr lang="fr-FR" b="1" dirty="0" smtClean="0"/>
              <a:t>C'est ainsi qu'une équipe de l'Université d'Angers (</a:t>
            </a:r>
            <a:r>
              <a:rPr lang="fr-FR" b="1" dirty="0" smtClean="0">
                <a:hlinkClick r:id="rId4"/>
              </a:rPr>
              <a:t>IRHS</a:t>
            </a:r>
            <a:r>
              <a:rPr lang="fr-FR" b="1" dirty="0" smtClean="0"/>
              <a:t>) a été la première à isoler et à caractériser une protéine LEA mitochondriale (</a:t>
            </a:r>
            <a:r>
              <a:rPr lang="fr-FR" b="1" dirty="0" err="1" smtClean="0">
                <a:hlinkClick r:id="rId5"/>
              </a:rPr>
              <a:t>Grelet</a:t>
            </a:r>
            <a:r>
              <a:rPr lang="fr-FR" b="1" dirty="0" smtClean="0">
                <a:hlinkClick r:id="rId5"/>
              </a:rPr>
              <a:t> </a:t>
            </a:r>
            <a:r>
              <a:rPr lang="fr-FR" b="1" i="1" dirty="0" smtClean="0">
                <a:hlinkClick r:id="rId5"/>
              </a:rPr>
              <a:t>et al</a:t>
            </a:r>
            <a:r>
              <a:rPr lang="fr-FR" b="1" dirty="0" smtClean="0">
                <a:hlinkClick r:id="rId5"/>
              </a:rPr>
              <a:t>., 2005</a:t>
            </a:r>
            <a:r>
              <a:rPr lang="fr-FR" b="1" dirty="0" smtClean="0"/>
              <a:t>).</a:t>
            </a:r>
          </a:p>
          <a:p>
            <a:endParaRPr lang="fr-FR"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t>3. L'électrophorèse sur gel </a:t>
            </a:r>
            <a:r>
              <a:rPr lang="fr-FR" b="1" dirty="0" err="1"/>
              <a:t>bi-dimensionnel</a:t>
            </a:r>
            <a:r>
              <a:rPr lang="fr-FR" dirty="0" smtClean="0"/>
              <a:t> (</a:t>
            </a:r>
            <a:r>
              <a:rPr lang="fr-FR" b="1" i="1" dirty="0">
                <a:hlinkClick r:id="rId2"/>
              </a:rPr>
              <a:t>SWISS-2DPAGE</a:t>
            </a:r>
            <a:r>
              <a:rPr lang="fr-FR" dirty="0" smtClean="0"/>
              <a:t>)</a:t>
            </a:r>
            <a:br>
              <a:rPr lang="fr-FR" dirty="0" smtClean="0"/>
            </a:br>
            <a:endParaRPr lang="fr-FR" dirty="0"/>
          </a:p>
        </p:txBody>
      </p:sp>
      <p:sp>
        <p:nvSpPr>
          <p:cNvPr id="3" name="Espace réservé du contenu 2"/>
          <p:cNvSpPr>
            <a:spLocks noGrp="1"/>
          </p:cNvSpPr>
          <p:nvPr>
            <p:ph sz="quarter" idx="1"/>
          </p:nvPr>
        </p:nvSpPr>
        <p:spPr/>
        <p:txBody>
          <a:bodyPr>
            <a:normAutofit fontScale="70000" lnSpcReduction="20000"/>
          </a:bodyPr>
          <a:lstStyle/>
          <a:p>
            <a:r>
              <a:rPr lang="fr-FR" b="1" dirty="0"/>
              <a:t>a. Principe</a:t>
            </a:r>
          </a:p>
          <a:p>
            <a:r>
              <a:rPr lang="fr-FR" b="1" dirty="0"/>
              <a:t>La stratégie la plus courante est de séparer dans un premier temps les protéines par </a:t>
            </a:r>
            <a:r>
              <a:rPr lang="fr-FR" b="1" dirty="0">
                <a:hlinkClick r:id="rId3"/>
              </a:rPr>
              <a:t>électrophorèse</a:t>
            </a:r>
            <a:r>
              <a:rPr lang="fr-FR" b="1" dirty="0"/>
              <a:t> bidimensionnelle sur un gel de </a:t>
            </a:r>
            <a:r>
              <a:rPr lang="fr-FR" b="1" dirty="0" err="1"/>
              <a:t>polyacrylamide</a:t>
            </a:r>
            <a:r>
              <a:rPr lang="fr-FR" b="1" dirty="0"/>
              <a:t> (ou </a:t>
            </a:r>
            <a:r>
              <a:rPr lang="fr-FR" b="1" i="1" dirty="0"/>
              <a:t>2D - PAGE - "</a:t>
            </a:r>
            <a:r>
              <a:rPr lang="fr-FR" b="1" i="1" dirty="0" err="1"/>
              <a:t>two</a:t>
            </a:r>
            <a:r>
              <a:rPr lang="fr-FR" b="1" i="1" dirty="0"/>
              <a:t>-</a:t>
            </a:r>
            <a:r>
              <a:rPr lang="fr-FR" b="1" i="1" dirty="0" err="1"/>
              <a:t>dimensional</a:t>
            </a:r>
            <a:r>
              <a:rPr lang="fr-FR" b="1" i="1" dirty="0"/>
              <a:t> </a:t>
            </a:r>
            <a:r>
              <a:rPr lang="fr-FR" b="1" i="1" dirty="0" err="1"/>
              <a:t>polyacrylamide</a:t>
            </a:r>
            <a:r>
              <a:rPr lang="fr-FR" b="1" dirty="0"/>
              <a:t> </a:t>
            </a:r>
            <a:r>
              <a:rPr lang="fr-FR" b="1" i="1" dirty="0"/>
              <a:t>gel </a:t>
            </a:r>
            <a:r>
              <a:rPr lang="fr-FR" b="1" i="1" dirty="0" err="1"/>
              <a:t>electrophoresis</a:t>
            </a:r>
            <a:r>
              <a:rPr lang="fr-FR" b="1" i="1" dirty="0"/>
              <a:t>"</a:t>
            </a:r>
            <a:r>
              <a:rPr lang="fr-FR" b="1" dirty="0"/>
              <a:t>).</a:t>
            </a:r>
          </a:p>
          <a:p>
            <a:r>
              <a:rPr lang="fr-FR" b="1" dirty="0"/>
              <a:t>Du fait de leur composition en acides aminés, les protéines diffèrent les unes des autres par leur masse molaire et leur charge nette à un pH donné. La charge nette est caractérisée par le </a:t>
            </a:r>
            <a:r>
              <a:rPr lang="fr-FR" b="1" dirty="0">
                <a:hlinkClick r:id="rId4"/>
              </a:rPr>
              <a:t>point isoélectrique</a:t>
            </a:r>
            <a:r>
              <a:rPr lang="fr-FR" b="1" dirty="0"/>
              <a:t> ou </a:t>
            </a:r>
            <a:r>
              <a:rPr lang="fr-FR" b="1" dirty="0" err="1"/>
              <a:t>pI</a:t>
            </a:r>
            <a:r>
              <a:rPr lang="fr-FR" b="1" dirty="0"/>
              <a:t>.</a:t>
            </a:r>
          </a:p>
          <a:p>
            <a:r>
              <a:rPr lang="fr-FR" b="1" dirty="0"/>
              <a:t>Les protéines ont :</a:t>
            </a:r>
          </a:p>
          <a:p>
            <a:r>
              <a:rPr lang="fr-FR" b="1" dirty="0"/>
              <a:t>des </a:t>
            </a:r>
            <a:r>
              <a:rPr lang="fr-FR" b="1" dirty="0" err="1"/>
              <a:t>pI</a:t>
            </a:r>
            <a:r>
              <a:rPr lang="fr-FR" b="1" dirty="0"/>
              <a:t> qui s'échelonnent de 2 (glucose-1-</a:t>
            </a:r>
            <a:r>
              <a:rPr lang="fr-FR" b="1" dirty="0" err="1"/>
              <a:t>phospho</a:t>
            </a:r>
            <a:r>
              <a:rPr lang="fr-FR" b="1" dirty="0"/>
              <a:t>-D-</a:t>
            </a:r>
            <a:r>
              <a:rPr lang="fr-FR" b="1" dirty="0" err="1"/>
              <a:t>mannosylglycoprotéine</a:t>
            </a:r>
            <a:r>
              <a:rPr lang="fr-FR" b="1" dirty="0"/>
              <a:t> </a:t>
            </a:r>
            <a:r>
              <a:rPr lang="fr-FR" b="1" dirty="0" err="1"/>
              <a:t>phosphodiestérase</a:t>
            </a:r>
            <a:r>
              <a:rPr lang="fr-FR" b="1" dirty="0"/>
              <a:t>) à 12 (cathepsine G)</a:t>
            </a:r>
          </a:p>
          <a:p>
            <a:r>
              <a:rPr lang="fr-FR" b="1" dirty="0"/>
              <a:t>des masses molaires de 5 </a:t>
            </a:r>
            <a:r>
              <a:rPr lang="fr-FR" b="1" dirty="0" err="1"/>
              <a:t>kDa</a:t>
            </a:r>
            <a:r>
              <a:rPr lang="fr-FR" b="1" dirty="0"/>
              <a:t> à 590 </a:t>
            </a:r>
            <a:r>
              <a:rPr lang="fr-FR" b="1" dirty="0" err="1"/>
              <a:t>kDa</a:t>
            </a:r>
            <a:r>
              <a:rPr lang="fr-FR" b="1" dirty="0"/>
              <a:t> : </a:t>
            </a:r>
            <a:r>
              <a:rPr lang="fr-FR" b="1" dirty="0" err="1">
                <a:hlinkClick r:id="rId5"/>
              </a:rPr>
              <a:t>calossine</a:t>
            </a:r>
            <a:r>
              <a:rPr lang="fr-FR" b="1" dirty="0"/>
              <a:t> - 5322 acides aminés</a:t>
            </a:r>
          </a:p>
          <a:p>
            <a:r>
              <a:rPr lang="fr-FR" b="1" dirty="0"/>
              <a:t>Remarque : il existe un fichier </a:t>
            </a:r>
            <a:r>
              <a:rPr lang="fr-FR" b="1" dirty="0" err="1"/>
              <a:t>Uniprot</a:t>
            </a:r>
            <a:r>
              <a:rPr lang="fr-FR" b="1" dirty="0"/>
              <a:t> pour "</a:t>
            </a:r>
            <a:r>
              <a:rPr lang="fr-FR" b="1" i="1" dirty="0" err="1">
                <a:hlinkClick r:id="rId6"/>
              </a:rPr>
              <a:t>Parallel</a:t>
            </a:r>
            <a:r>
              <a:rPr lang="fr-FR" b="1" i="1" dirty="0">
                <a:hlinkClick r:id="rId6"/>
              </a:rPr>
              <a:t> beta-</a:t>
            </a:r>
            <a:r>
              <a:rPr lang="fr-FR" b="1" i="1" dirty="0" err="1">
                <a:hlinkClick r:id="rId6"/>
              </a:rPr>
              <a:t>helix</a:t>
            </a:r>
            <a:r>
              <a:rPr lang="fr-FR" b="1" i="1" dirty="0">
                <a:hlinkClick r:id="rId6"/>
              </a:rPr>
              <a:t> </a:t>
            </a:r>
            <a:r>
              <a:rPr lang="fr-FR" b="1" i="1" dirty="0" err="1">
                <a:hlinkClick r:id="rId6"/>
              </a:rPr>
              <a:t>repeat</a:t>
            </a:r>
            <a:r>
              <a:rPr lang="fr-FR" b="1" dirty="0"/>
              <a:t>" : 36.805 acides aminés - 3740 </a:t>
            </a:r>
            <a:r>
              <a:rPr lang="fr-FR" b="1" dirty="0" err="1"/>
              <a:t>kDa</a:t>
            </a:r>
            <a:endParaRPr lang="fr-FR" b="1" dirty="0"/>
          </a:p>
          <a:p>
            <a:r>
              <a:rPr lang="fr-FR" b="1" dirty="0"/>
              <a:t>L'une des difficultés majeures de la séparation est de trouver des conditions d'électrophorèse qui couvrent de telles gammes de propriétés physico-chimiques.</a:t>
            </a:r>
          </a:p>
          <a:p>
            <a:endParaRPr lang="fr-FR"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sz="quarter" idx="1"/>
          </p:nvPr>
        </p:nvSpPr>
        <p:spPr/>
        <p:txBody>
          <a:bodyPr>
            <a:normAutofit/>
          </a:bodyPr>
          <a:lstStyle/>
          <a:p>
            <a:r>
              <a:rPr lang="fr-FR" dirty="0" smtClean="0"/>
              <a:t>La séparation se fait en deux temps.</a:t>
            </a:r>
          </a:p>
          <a:p>
            <a:r>
              <a:rPr lang="fr-FR" b="1" dirty="0"/>
              <a:t>1ère dimension :</a:t>
            </a:r>
            <a:r>
              <a:rPr lang="fr-FR" dirty="0" smtClean="0"/>
              <a:t> une </a:t>
            </a:r>
            <a:r>
              <a:rPr lang="fr-FR" b="1" dirty="0" err="1"/>
              <a:t>isoélectrofocalisation</a:t>
            </a:r>
            <a:r>
              <a:rPr lang="fr-FR" dirty="0" smtClean="0"/>
              <a:t> (</a:t>
            </a:r>
            <a:r>
              <a:rPr lang="fr-FR" b="1" dirty="0"/>
              <a:t>IEF</a:t>
            </a:r>
            <a:r>
              <a:rPr lang="fr-FR" dirty="0" smtClean="0"/>
              <a:t>) où les polypeptides migrent jusqu'à </a:t>
            </a:r>
            <a:r>
              <a:rPr lang="fr-FR" b="1" dirty="0"/>
              <a:t>un pH égal à leur pl</a:t>
            </a:r>
            <a:r>
              <a:rPr lang="fr-FR" dirty="0" smtClean="0"/>
              <a:t>.</a:t>
            </a:r>
          </a:p>
          <a:p>
            <a:r>
              <a:rPr lang="fr-FR" dirty="0" smtClean="0"/>
              <a:t>La séparation selon la charge utilisait auparavant des </a:t>
            </a:r>
            <a:r>
              <a:rPr lang="fr-FR" b="1" dirty="0"/>
              <a:t>ampholytes</a:t>
            </a:r>
            <a:r>
              <a:rPr lang="fr-FR" dirty="0" smtClean="0"/>
              <a:t> pour obtenir un </a:t>
            </a:r>
            <a:r>
              <a:rPr lang="fr-FR" b="1" dirty="0"/>
              <a:t>gradient de pH</a:t>
            </a:r>
            <a:r>
              <a:rPr lang="fr-FR" dirty="0" smtClean="0"/>
              <a:t>. Mais ce procédé n'était pas assez reproductible pour la comparaison de gels par superposition.</a:t>
            </a:r>
          </a:p>
          <a:p>
            <a:r>
              <a:rPr lang="fr-FR" dirty="0" smtClean="0"/>
              <a:t/>
            </a:r>
            <a:br>
              <a:rPr lang="fr-FR" dirty="0" smtClean="0"/>
            </a:br>
            <a:endParaRPr lang="fr-FR"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sz="quarter" idx="1"/>
          </p:nvPr>
        </p:nvSpPr>
        <p:spPr/>
        <p:txBody>
          <a:bodyPr>
            <a:normAutofit fontScale="70000" lnSpcReduction="20000"/>
          </a:bodyPr>
          <a:lstStyle/>
          <a:p>
            <a:r>
              <a:rPr lang="fr-FR" b="1" dirty="0"/>
              <a:t>On utilise maintenant des gradients de pH immobilisés (IPG), formés avec des </a:t>
            </a:r>
            <a:r>
              <a:rPr lang="fr-FR" b="1" dirty="0" err="1"/>
              <a:t>immobilines</a:t>
            </a:r>
            <a:r>
              <a:rPr lang="fr-FR" b="1" dirty="0"/>
              <a:t>.</a:t>
            </a:r>
          </a:p>
          <a:p>
            <a:r>
              <a:rPr lang="fr-FR" b="1" dirty="0"/>
              <a:t>Les </a:t>
            </a:r>
            <a:r>
              <a:rPr lang="fr-FR" b="1" dirty="0" err="1"/>
              <a:t>immobilines</a:t>
            </a:r>
            <a:r>
              <a:rPr lang="fr-FR" b="1" dirty="0"/>
              <a:t> sont des dérivés de l'</a:t>
            </a:r>
            <a:r>
              <a:rPr lang="fr-FR" b="1" dirty="0" err="1"/>
              <a:t>acrylamide</a:t>
            </a:r>
            <a:r>
              <a:rPr lang="fr-FR" b="1" dirty="0"/>
              <a:t> et leur structure générale est décrite dans la figure ci-contre</a:t>
            </a:r>
            <a:r>
              <a:rPr lang="fr-FR" b="1" dirty="0" smtClean="0"/>
              <a:t>.</a:t>
            </a:r>
          </a:p>
          <a:p>
            <a:r>
              <a:rPr lang="fr-FR" b="1" dirty="0"/>
              <a:t>R correspond à un groupement carboxyle (acide) ou à une amine tertiaire (base) qui forment une série de molécules tampon avec différentes valeurs de </a:t>
            </a:r>
            <a:r>
              <a:rPr lang="fr-FR" b="1" dirty="0" err="1"/>
              <a:t>pK</a:t>
            </a:r>
            <a:r>
              <a:rPr lang="fr-FR" b="1" baseline="-25000" dirty="0" err="1"/>
              <a:t>a</a:t>
            </a:r>
            <a:r>
              <a:rPr lang="fr-FR" b="1" dirty="0"/>
              <a:t> d'ionisation (exemples : 3,6 - 4,4 - 4,6 - 6,2 - 7,0 - 8,5 - 9,3).</a:t>
            </a:r>
          </a:p>
          <a:p>
            <a:r>
              <a:rPr lang="fr-FR" b="1" dirty="0"/>
              <a:t>Les </a:t>
            </a:r>
            <a:r>
              <a:rPr lang="fr-FR" b="1" dirty="0" err="1"/>
              <a:t>immobilines</a:t>
            </a:r>
            <a:r>
              <a:rPr lang="fr-FR" b="1" dirty="0"/>
              <a:t> </a:t>
            </a:r>
            <a:r>
              <a:rPr lang="fr-FR" b="1" dirty="0" err="1"/>
              <a:t>co</a:t>
            </a:r>
            <a:r>
              <a:rPr lang="fr-FR" b="1" dirty="0"/>
              <a:t>-polymérisent avec les molécules d'</a:t>
            </a:r>
            <a:r>
              <a:rPr lang="fr-FR" b="1" dirty="0" err="1"/>
              <a:t>acrylamide</a:t>
            </a:r>
            <a:r>
              <a:rPr lang="fr-FR" b="1" dirty="0"/>
              <a:t> (voir figure ci-dessus) dans le gel d'IEF.</a:t>
            </a:r>
          </a:p>
          <a:p>
            <a:r>
              <a:rPr lang="fr-FR" b="1" dirty="0"/>
              <a:t>Ainsi, les groupes chargés portés par les </a:t>
            </a:r>
            <a:r>
              <a:rPr lang="fr-FR" b="1" dirty="0" err="1"/>
              <a:t>immobilines</a:t>
            </a:r>
            <a:r>
              <a:rPr lang="fr-FR" b="1" dirty="0"/>
              <a:t> qui forment le gradient de pH sont </a:t>
            </a:r>
            <a:r>
              <a:rPr lang="fr-FR" b="1" dirty="0" err="1"/>
              <a:t>covalamment</a:t>
            </a:r>
            <a:r>
              <a:rPr lang="fr-FR" b="1" dirty="0"/>
              <a:t> attachés (</a:t>
            </a:r>
            <a:r>
              <a:rPr lang="fr-FR" b="1" i="1" dirty="0"/>
              <a:t>via</a:t>
            </a:r>
            <a:r>
              <a:rPr lang="fr-FR" b="1" dirty="0"/>
              <a:t> une liaison vinyle) à la matrice de </a:t>
            </a:r>
            <a:r>
              <a:rPr lang="fr-FR" b="1" dirty="0" err="1"/>
              <a:t>polyacrylamide</a:t>
            </a:r>
            <a:r>
              <a:rPr lang="fr-FR" b="1" dirty="0"/>
              <a:t> et donc immobilisés.</a:t>
            </a:r>
          </a:p>
          <a:p>
            <a:r>
              <a:rPr lang="fr-FR" b="1" dirty="0"/>
              <a:t>Cette technique permet d'obtenir des gradients de pH reproductibles et très étroits : une pente de 0.01 unité pH / cm peut séparer un mélange de protéines avec une différence de </a:t>
            </a:r>
            <a:r>
              <a:rPr lang="fr-FR" b="1" dirty="0" err="1"/>
              <a:t>pI</a:t>
            </a:r>
            <a:r>
              <a:rPr lang="fr-FR" b="1" dirty="0"/>
              <a:t> de 0.001 unité pH !</a:t>
            </a:r>
          </a:p>
          <a:p>
            <a:endParaRPr lang="fr-FR" b="1"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sz="quarter" idx="1"/>
          </p:nvPr>
        </p:nvSpPr>
        <p:spPr/>
        <p:txBody>
          <a:bodyPr/>
          <a:lstStyle/>
          <a:p>
            <a:r>
              <a:rPr lang="fr-FR" b="1" dirty="0"/>
              <a:t>2ème dimension :</a:t>
            </a:r>
            <a:r>
              <a:rPr lang="fr-FR" dirty="0" smtClean="0"/>
              <a:t> une séparation selon la masse molaire sur un gel d'électrophorèse de </a:t>
            </a:r>
            <a:r>
              <a:rPr lang="fr-FR" dirty="0" err="1" smtClean="0"/>
              <a:t>polyacrylamide</a:t>
            </a:r>
            <a:r>
              <a:rPr lang="fr-FR" dirty="0" smtClean="0"/>
              <a:t> en conditions dénaturantes (</a:t>
            </a:r>
            <a:r>
              <a:rPr lang="fr-FR" b="1" dirty="0">
                <a:hlinkClick r:id="rId2"/>
              </a:rPr>
              <a:t>sodium </a:t>
            </a:r>
            <a:r>
              <a:rPr lang="fr-FR" b="1" dirty="0" err="1">
                <a:hlinkClick r:id="rId2"/>
              </a:rPr>
              <a:t>dodécyl</a:t>
            </a:r>
            <a:r>
              <a:rPr lang="fr-FR" b="1" dirty="0">
                <a:hlinkClick r:id="rId2"/>
              </a:rPr>
              <a:t> sulfate</a:t>
            </a:r>
            <a:r>
              <a:rPr lang="fr-FR" dirty="0" smtClean="0"/>
              <a:t> ou SDS et réduction des </a:t>
            </a:r>
            <a:r>
              <a:rPr lang="fr-FR" b="1" dirty="0">
                <a:hlinkClick r:id="rId3"/>
              </a:rPr>
              <a:t>ponts disulfure</a:t>
            </a:r>
            <a:r>
              <a:rPr lang="fr-FR" dirty="0" smtClean="0"/>
              <a:t>).</a:t>
            </a:r>
          </a:p>
          <a:p>
            <a:endParaRPr lang="fr-FR"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descr="2PrincipeGel2D.gif"/>
          <p:cNvPicPr>
            <a:picLocks noGrp="1" noChangeAspect="1"/>
          </p:cNvPicPr>
          <p:nvPr>
            <p:ph sz="quarter" idx="1"/>
          </p:nvPr>
        </p:nvPicPr>
        <p:blipFill>
          <a:blip r:embed="rId2"/>
          <a:stretch>
            <a:fillRect/>
          </a:stretch>
        </p:blipFill>
        <p:spPr>
          <a:xfrm>
            <a:off x="2105025" y="2751137"/>
            <a:ext cx="4171950" cy="2571750"/>
          </a:xfrm>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sz="quarter" idx="1"/>
          </p:nvPr>
        </p:nvSpPr>
        <p:spPr/>
        <p:txBody>
          <a:bodyPr>
            <a:normAutofit/>
          </a:bodyPr>
          <a:lstStyle/>
          <a:p>
            <a:r>
              <a:rPr lang="fr-FR" b="1" dirty="0"/>
              <a:t>Ces deux électrophorèses sont effectuées de manière perpendiculaire l'une par rapport à l'</a:t>
            </a:r>
            <a:r>
              <a:rPr lang="fr-FR" b="1" dirty="0" err="1"/>
              <a:t>autre.Comme</a:t>
            </a:r>
            <a:r>
              <a:rPr lang="fr-FR" b="1" dirty="0"/>
              <a:t> les paramètres de la séparation sont indépendants, cette technique est particulièrement résolutive : plusieurs centaines de chaînes polypeptidiques peuvent être séparées sous forme de taches de protéines (appelées aussi spots) sur un gel.</a:t>
            </a:r>
          </a:p>
          <a:p>
            <a:r>
              <a:rPr lang="fr-FR" b="1" dirty="0"/>
              <a:t>Voir des </a:t>
            </a:r>
            <a:r>
              <a:rPr lang="fr-FR" b="1" dirty="0">
                <a:hlinkClick r:id="rId2"/>
              </a:rPr>
              <a:t>exemples</a:t>
            </a:r>
            <a:r>
              <a:rPr lang="fr-FR" b="1" dirty="0"/>
              <a:t> de gels </a:t>
            </a:r>
            <a:r>
              <a:rPr lang="fr-FR" b="1" dirty="0" err="1"/>
              <a:t>bi-dimensionnels</a:t>
            </a:r>
            <a:r>
              <a:rPr lang="fr-FR" b="1" dirty="0"/>
              <a:t>.</a:t>
            </a:r>
          </a:p>
          <a:p>
            <a:endParaRPr lang="fr-FR"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smtClean="0"/>
              <a:t>b. Les méthodes de révélation des protéines</a:t>
            </a:r>
            <a:endParaRPr lang="fr-FR" dirty="0"/>
          </a:p>
        </p:txBody>
      </p:sp>
      <p:pic>
        <p:nvPicPr>
          <p:cNvPr id="4" name="Espace réservé du contenu 3" descr="3SyproRubyGel.gif"/>
          <p:cNvPicPr>
            <a:picLocks noGrp="1" noChangeAspect="1"/>
          </p:cNvPicPr>
          <p:nvPr>
            <p:ph sz="quarter" idx="1"/>
          </p:nvPr>
        </p:nvPicPr>
        <p:blipFill>
          <a:blip r:embed="rId2"/>
          <a:stretch>
            <a:fillRect/>
          </a:stretch>
        </p:blipFill>
        <p:spPr>
          <a:xfrm>
            <a:off x="3105150" y="2984500"/>
            <a:ext cx="2171700" cy="2105025"/>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 </a:t>
            </a:r>
            <a:r>
              <a:rPr lang="fr-FR" dirty="0" err="1" smtClean="0"/>
              <a:t>protéomique</a:t>
            </a:r>
            <a:r>
              <a:rPr lang="fr-FR" dirty="0" smtClean="0"/>
              <a:t> </a:t>
            </a:r>
            <a:endParaRPr lang="fr-FR" dirty="0"/>
          </a:p>
        </p:txBody>
      </p:sp>
      <p:sp>
        <p:nvSpPr>
          <p:cNvPr id="3" name="Espace réservé du contenu 2"/>
          <p:cNvSpPr>
            <a:spLocks noGrp="1"/>
          </p:cNvSpPr>
          <p:nvPr>
            <p:ph sz="quarter" idx="1"/>
          </p:nvPr>
        </p:nvSpPr>
        <p:spPr/>
        <p:txBody>
          <a:bodyPr>
            <a:normAutofit fontScale="92500" lnSpcReduction="10000"/>
          </a:bodyPr>
          <a:lstStyle/>
          <a:p>
            <a:r>
              <a:rPr lang="fr-FR" b="1" dirty="0" smtClean="0"/>
              <a:t>outre les </a:t>
            </a:r>
            <a:r>
              <a:rPr lang="fr-FR" b="1" dirty="0" smtClean="0">
                <a:hlinkClick r:id="rId2"/>
              </a:rPr>
              <a:t>modifications post-traductionnelles</a:t>
            </a:r>
            <a:r>
              <a:rPr lang="fr-FR" b="1" dirty="0" smtClean="0"/>
              <a:t>, les protéines subissent des transformations une fois synthétisées : </a:t>
            </a:r>
            <a:r>
              <a:rPr lang="fr-FR" b="1" dirty="0" smtClean="0">
                <a:hlinkClick r:id="rId3"/>
              </a:rPr>
              <a:t>clivage du peptide signal d'adressage</a:t>
            </a:r>
            <a:r>
              <a:rPr lang="fr-FR" b="1" dirty="0" smtClean="0"/>
              <a:t>, activation de la forme native à partir d'un précurseur (</a:t>
            </a:r>
            <a:r>
              <a:rPr lang="fr-FR" b="1" dirty="0" smtClean="0">
                <a:hlinkClick r:id="rId4"/>
              </a:rPr>
              <a:t>zymogène</a:t>
            </a:r>
            <a:r>
              <a:rPr lang="fr-FR" b="1" dirty="0" smtClean="0"/>
              <a:t>), assemblage en complexes </a:t>
            </a:r>
            <a:r>
              <a:rPr lang="fr-FR" b="1" dirty="0" err="1" smtClean="0"/>
              <a:t>oligomèriques</a:t>
            </a:r>
            <a:r>
              <a:rPr lang="fr-FR" b="1" dirty="0" smtClean="0"/>
              <a:t>, association à des cofacteurs.</a:t>
            </a:r>
          </a:p>
          <a:p>
            <a:r>
              <a:rPr lang="fr-FR" b="1" dirty="0" smtClean="0"/>
              <a:t>il existe une grande dynamique de la </a:t>
            </a:r>
            <a:r>
              <a:rPr lang="fr-FR" b="1" dirty="0" smtClean="0">
                <a:hlinkClick r:id="rId5"/>
              </a:rPr>
              <a:t>synthèse des protéines</a:t>
            </a:r>
            <a:r>
              <a:rPr lang="fr-FR" b="1" dirty="0" smtClean="0"/>
              <a:t> : le rapport entre les protéines les moins abondantes et les plus abondantes dans une cellule dépasse 10</a:t>
            </a:r>
            <a:r>
              <a:rPr lang="fr-FR" b="1" baseline="30000" dirty="0" smtClean="0"/>
              <a:t>6</a:t>
            </a:r>
            <a:r>
              <a:rPr lang="fr-FR" b="1" dirty="0" smtClean="0"/>
              <a:t> pour atteindre 10</a:t>
            </a:r>
            <a:r>
              <a:rPr lang="fr-FR" b="1" baseline="30000" dirty="0" smtClean="0"/>
              <a:t>12</a:t>
            </a:r>
            <a:r>
              <a:rPr lang="fr-FR" b="1" dirty="0" smtClean="0"/>
              <a:t> dans le sérum.</a:t>
            </a:r>
          </a:p>
          <a:p>
            <a:r>
              <a:rPr lang="fr-FR" b="1" dirty="0" smtClean="0"/>
              <a:t>les protéines ont des demi-vies </a:t>
            </a:r>
            <a:r>
              <a:rPr lang="fr-FR" b="1" dirty="0" err="1" smtClean="0"/>
              <a:t>trés</a:t>
            </a:r>
            <a:r>
              <a:rPr lang="fr-FR" b="1" dirty="0" smtClean="0"/>
              <a:t> variables : </a:t>
            </a:r>
            <a:r>
              <a:rPr lang="fr-FR" b="1" dirty="0" err="1" smtClean="0"/>
              <a:t>ornithine</a:t>
            </a:r>
            <a:r>
              <a:rPr lang="fr-FR" b="1" dirty="0" smtClean="0"/>
              <a:t> décarboxylase 11 min - tryptophane oxygénase 2 h - myosine 30 j.</a:t>
            </a:r>
          </a:p>
          <a:p>
            <a:endParaRPr lang="fr-FR"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smtClean="0"/>
              <a:t>b. Les méthodes de révélation des protéines</a:t>
            </a:r>
            <a:endParaRPr lang="fr-FR" dirty="0"/>
          </a:p>
        </p:txBody>
      </p:sp>
      <p:sp>
        <p:nvSpPr>
          <p:cNvPr id="3" name="Espace réservé du contenu 2"/>
          <p:cNvSpPr>
            <a:spLocks noGrp="1"/>
          </p:cNvSpPr>
          <p:nvPr>
            <p:ph sz="quarter" idx="1"/>
          </p:nvPr>
        </p:nvSpPr>
        <p:spPr/>
        <p:txBody>
          <a:bodyPr>
            <a:normAutofit fontScale="92500" lnSpcReduction="10000"/>
          </a:bodyPr>
          <a:lstStyle/>
          <a:p>
            <a:r>
              <a:rPr lang="fr-FR" b="1" dirty="0" smtClean="0"/>
              <a:t>Coloration des gels pour la révélation des protéines (100 </a:t>
            </a:r>
            <a:r>
              <a:rPr lang="fr-FR" b="1" dirty="0" err="1" smtClean="0"/>
              <a:t>ng</a:t>
            </a:r>
            <a:r>
              <a:rPr lang="fr-FR" b="1" dirty="0" smtClean="0"/>
              <a:t> à 0,1 </a:t>
            </a:r>
            <a:r>
              <a:rPr lang="fr-FR" b="1" dirty="0" err="1" smtClean="0"/>
              <a:t>ng</a:t>
            </a:r>
            <a:r>
              <a:rPr lang="fr-FR" b="1" dirty="0" smtClean="0"/>
              <a:t> de protéine par spot) :</a:t>
            </a:r>
          </a:p>
          <a:p>
            <a:r>
              <a:rPr lang="fr-FR" b="1" dirty="0" smtClean="0"/>
              <a:t>Bleu de </a:t>
            </a:r>
            <a:r>
              <a:rPr lang="fr-FR" b="1" dirty="0" err="1" smtClean="0"/>
              <a:t>coomassie</a:t>
            </a:r>
            <a:r>
              <a:rPr lang="fr-FR" b="1" dirty="0" smtClean="0"/>
              <a:t> : 30 - 50 </a:t>
            </a:r>
            <a:r>
              <a:rPr lang="fr-FR" b="1" dirty="0" err="1" smtClean="0"/>
              <a:t>ng</a:t>
            </a:r>
            <a:r>
              <a:rPr lang="fr-FR" b="1" dirty="0" smtClean="0"/>
              <a:t>, faible sensibilité</a:t>
            </a:r>
          </a:p>
          <a:p>
            <a:r>
              <a:rPr lang="fr-FR" b="1" dirty="0" smtClean="0"/>
              <a:t>bleu colloïdal : 5 à 10 fois plus sensible</a:t>
            </a:r>
          </a:p>
          <a:p>
            <a:r>
              <a:rPr lang="fr-FR" b="1" dirty="0" smtClean="0"/>
              <a:t>nitrate d'argent : forte sensibilité (0,1 </a:t>
            </a:r>
            <a:r>
              <a:rPr lang="fr-FR" b="1" dirty="0" err="1" smtClean="0"/>
              <a:t>ng</a:t>
            </a:r>
            <a:r>
              <a:rPr lang="fr-FR" b="1" dirty="0" smtClean="0"/>
              <a:t>) (photo de droite ci-contre)</a:t>
            </a:r>
          </a:p>
          <a:p>
            <a:r>
              <a:rPr lang="fr-FR" b="1" dirty="0" err="1" smtClean="0"/>
              <a:t>fluorophore</a:t>
            </a:r>
            <a:r>
              <a:rPr lang="fr-FR" b="1" dirty="0" smtClean="0"/>
              <a:t> "</a:t>
            </a:r>
            <a:r>
              <a:rPr lang="fr-FR" b="1" i="1" dirty="0" err="1" smtClean="0"/>
              <a:t>Sypro</a:t>
            </a:r>
            <a:r>
              <a:rPr lang="fr-FR" b="1" i="1" dirty="0" smtClean="0"/>
              <a:t> Ruby</a:t>
            </a:r>
            <a:r>
              <a:rPr lang="fr-FR" b="1" dirty="0" smtClean="0"/>
              <a:t>" : forte sensibilité (1 à 10 </a:t>
            </a:r>
            <a:r>
              <a:rPr lang="fr-FR" b="1" dirty="0" err="1" smtClean="0"/>
              <a:t>ng</a:t>
            </a:r>
            <a:r>
              <a:rPr lang="fr-FR" b="1" dirty="0" smtClean="0"/>
              <a:t>) (photo de gauche ci-contre)</a:t>
            </a:r>
          </a:p>
          <a:p>
            <a:r>
              <a:rPr lang="fr-FR" b="1" dirty="0" smtClean="0"/>
              <a:t>Les logiciels d'analyse d'image des gels repèrent les spots et calculent leur coordonnées et leur intensité.</a:t>
            </a:r>
          </a:p>
          <a:p>
            <a:r>
              <a:rPr lang="fr-FR" b="1" dirty="0" smtClean="0"/>
              <a:t>La sélection des spots à prélever est transmise au couteau à gel. Les morceaux de gels sont déposés dans les puits de plaques à 96 puits.</a:t>
            </a:r>
          </a:p>
          <a:p>
            <a:endParaRPr lang="fr-FR"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t>c. L'hydrolyse des protéines par la trypsine</a:t>
            </a:r>
            <a:r>
              <a:rPr lang="fr-FR" dirty="0" smtClean="0"/>
              <a:t/>
            </a:r>
            <a:br>
              <a:rPr lang="fr-FR" dirty="0" smtClean="0"/>
            </a:br>
            <a:endParaRPr lang="fr-FR" dirty="0"/>
          </a:p>
        </p:txBody>
      </p:sp>
      <p:sp>
        <p:nvSpPr>
          <p:cNvPr id="3" name="Espace réservé du contenu 2"/>
          <p:cNvSpPr>
            <a:spLocks noGrp="1"/>
          </p:cNvSpPr>
          <p:nvPr>
            <p:ph sz="quarter" idx="1"/>
          </p:nvPr>
        </p:nvSpPr>
        <p:spPr/>
        <p:txBody>
          <a:bodyPr>
            <a:normAutofit fontScale="92500" lnSpcReduction="10000"/>
          </a:bodyPr>
          <a:lstStyle/>
          <a:p>
            <a:r>
              <a:rPr lang="fr-FR" dirty="0" smtClean="0"/>
              <a:t>La ou les protéines contenue(s) dans un spots de l'électrophorèse </a:t>
            </a:r>
            <a:r>
              <a:rPr lang="fr-FR" dirty="0" err="1" smtClean="0"/>
              <a:t>bi-dimensionnelles</a:t>
            </a:r>
            <a:r>
              <a:rPr lang="fr-FR" dirty="0" smtClean="0"/>
              <a:t> est (sont) </a:t>
            </a:r>
            <a:r>
              <a:rPr lang="fr-FR" b="1" dirty="0" smtClean="0"/>
              <a:t>hydrolysée</a:t>
            </a:r>
            <a:r>
              <a:rPr lang="fr-FR" dirty="0" smtClean="0"/>
              <a:t>(s) en fragments peptidiques par une </a:t>
            </a:r>
            <a:r>
              <a:rPr lang="fr-FR" b="1" dirty="0" smtClean="0">
                <a:hlinkClick r:id="rId2"/>
              </a:rPr>
              <a:t>protéase à sérine</a:t>
            </a:r>
            <a:r>
              <a:rPr lang="fr-FR" dirty="0" smtClean="0"/>
              <a:t> (essentiellement </a:t>
            </a:r>
            <a:r>
              <a:rPr lang="fr-FR" dirty="0" err="1" smtClean="0"/>
              <a:t>endopeptidase</a:t>
            </a:r>
            <a:r>
              <a:rPr lang="fr-FR" dirty="0" smtClean="0"/>
              <a:t>).</a:t>
            </a:r>
          </a:p>
          <a:p>
            <a:r>
              <a:rPr lang="fr-FR" dirty="0" smtClean="0"/>
              <a:t>En général, on utilise la trypsine (</a:t>
            </a:r>
            <a:r>
              <a:rPr lang="fr-FR" b="1" dirty="0" smtClean="0">
                <a:hlinkClick r:id="rId3"/>
              </a:rPr>
              <a:t>EC 3.4.21.4</a:t>
            </a:r>
            <a:r>
              <a:rPr lang="fr-FR" dirty="0" smtClean="0"/>
              <a:t>), la </a:t>
            </a:r>
            <a:r>
              <a:rPr lang="fr-FR" dirty="0" err="1" smtClean="0"/>
              <a:t>LysC</a:t>
            </a:r>
            <a:r>
              <a:rPr lang="fr-FR" dirty="0" smtClean="0"/>
              <a:t>, la </a:t>
            </a:r>
            <a:r>
              <a:rPr lang="fr-FR" b="1" dirty="0" smtClean="0"/>
              <a:t>chymotrypsine</a:t>
            </a:r>
            <a:r>
              <a:rPr lang="fr-FR" dirty="0" smtClean="0"/>
              <a:t>.</a:t>
            </a:r>
          </a:p>
          <a:p>
            <a:r>
              <a:rPr lang="fr-FR" dirty="0" smtClean="0"/>
              <a:t>La trypsine hydrolyse la </a:t>
            </a:r>
            <a:r>
              <a:rPr lang="fr-FR" b="1" dirty="0" smtClean="0">
                <a:hlinkClick r:id="rId4"/>
              </a:rPr>
              <a:t>liaison peptidique</a:t>
            </a:r>
            <a:r>
              <a:rPr lang="fr-FR" dirty="0" smtClean="0"/>
              <a:t> après (côté C-terminal) les acides aminés lysine et arginine sauf si ces acides aminés sont suivis par une proline. Cependant elle peut avoir une </a:t>
            </a:r>
            <a:r>
              <a:rPr lang="fr-FR" b="1" dirty="0" smtClean="0">
                <a:hlinkClick r:id="rId5"/>
              </a:rPr>
              <a:t>spécificité plus complexe</a:t>
            </a:r>
            <a:r>
              <a:rPr lang="fr-FR" dirty="0" smtClean="0"/>
              <a:t>.</a:t>
            </a:r>
          </a:p>
          <a:p>
            <a:r>
              <a:rPr lang="fr-FR" dirty="0" smtClean="0"/>
              <a:t>Ces peptides ont des masses différentes car leur séquence en acides aminés sont différentes .</a:t>
            </a:r>
          </a:p>
          <a:p>
            <a:endParaRPr lang="fr-FR"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smtClean="0"/>
              <a:t>c. L'hydrolyse des protéines par la trypsine</a:t>
            </a:r>
            <a:endParaRPr lang="fr-FR" dirty="0"/>
          </a:p>
        </p:txBody>
      </p:sp>
      <p:pic>
        <p:nvPicPr>
          <p:cNvPr id="4" name="Espace réservé du contenu 3" descr="4Digestion.gif"/>
          <p:cNvPicPr>
            <a:picLocks noGrp="1" noChangeAspect="1"/>
          </p:cNvPicPr>
          <p:nvPr>
            <p:ph sz="quarter" idx="1"/>
          </p:nvPr>
        </p:nvPicPr>
        <p:blipFill>
          <a:blip r:embed="rId2"/>
          <a:stretch>
            <a:fillRect/>
          </a:stretch>
        </p:blipFill>
        <p:spPr>
          <a:xfrm>
            <a:off x="2071687" y="3298825"/>
            <a:ext cx="4238625" cy="1476375"/>
          </a:xfrm>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smtClean="0"/>
              <a:t>4. La spectrométrie de masse</a:t>
            </a:r>
            <a:br>
              <a:rPr lang="fr-FR" b="1" dirty="0" smtClean="0"/>
            </a:br>
            <a:endParaRPr lang="fr-FR" dirty="0"/>
          </a:p>
        </p:txBody>
      </p:sp>
      <p:sp>
        <p:nvSpPr>
          <p:cNvPr id="3" name="Espace réservé du contenu 2"/>
          <p:cNvSpPr>
            <a:spLocks noGrp="1"/>
          </p:cNvSpPr>
          <p:nvPr>
            <p:ph sz="quarter" idx="1"/>
          </p:nvPr>
        </p:nvSpPr>
        <p:spPr/>
        <p:txBody>
          <a:bodyPr>
            <a:normAutofit fontScale="55000" lnSpcReduction="20000"/>
          </a:bodyPr>
          <a:lstStyle/>
          <a:p>
            <a:r>
              <a:rPr lang="fr-FR" b="1" dirty="0" smtClean="0"/>
              <a:t>a. Principe</a:t>
            </a:r>
          </a:p>
          <a:p>
            <a:r>
              <a:rPr lang="fr-FR" b="1" dirty="0" smtClean="0"/>
              <a:t>L'ionisation électronique (souvent appelée impact électronique) et l'ionisation chimique sont les principales méthodes d'ionisation.</a:t>
            </a:r>
          </a:p>
          <a:p>
            <a:r>
              <a:rPr lang="fr-FR" b="1" dirty="0" smtClean="0"/>
              <a:t>Dans le cas de l'ionisation électronique, l'échantillon est introduit dans une enceinte sous vide, il y est vaporisé puis soumis au bombardement d'un canon à électrons de grande énergies.</a:t>
            </a:r>
          </a:p>
          <a:p>
            <a:r>
              <a:rPr lang="fr-FR" b="1" dirty="0" smtClean="0"/>
              <a:t>Un électron est arraché aux molécules et on obtient une espèce qui est à la fois un cation (ion positif) et un radical libre (nombre impair d'électrons), que l'on appelle ion moléculaire, M</a:t>
            </a:r>
            <a:r>
              <a:rPr lang="fr-FR" b="1" baseline="30000" dirty="0" smtClean="0"/>
              <a:t>+.</a:t>
            </a:r>
            <a:r>
              <a:rPr lang="fr-FR" b="1" dirty="0" smtClean="0"/>
              <a:t>:</a:t>
            </a:r>
          </a:p>
          <a:p>
            <a:r>
              <a:rPr lang="fr-FR" b="1" dirty="0" smtClean="0"/>
              <a:t>M + e- (énergie 70 eV) &lt;==&gt;M</a:t>
            </a:r>
            <a:r>
              <a:rPr lang="fr-FR" b="1" baseline="30000" dirty="0" smtClean="0"/>
              <a:t>+.</a:t>
            </a:r>
            <a:r>
              <a:rPr lang="fr-FR" b="1" dirty="0" smtClean="0"/>
              <a:t> + 2 e-</a:t>
            </a:r>
          </a:p>
          <a:p>
            <a:r>
              <a:rPr lang="fr-FR" b="1" dirty="0" smtClean="0"/>
              <a:t>L'énergie du faisceau ionisant fragmente l'ion moléculaire par rupture des liaisons les plus faibles avant les liaisons les plus fortes et donne naissance à des ions positifs de masses plus faibles, qui pourront être fragmentés à nouveau (exemple : spectrométrie de masse dite en tandem - MS/MS).</a:t>
            </a:r>
          </a:p>
          <a:p>
            <a:r>
              <a:rPr lang="fr-FR" b="1" dirty="0" smtClean="0"/>
              <a:t>Ces ions sont ensuite accélérés dans un champ électrique et/ou magnétique, puis dirigés entre les pôles d'un aimant selon une trajectoire circulaire qui dépend de leur rapport masse/charge[m/z].</a:t>
            </a:r>
          </a:p>
          <a:p>
            <a:r>
              <a:rPr lang="fr-FR" b="1" dirty="0" smtClean="0"/>
              <a:t>En faisant varier le champ électrique, on fait varier la vitesse des ions moléculaires et on peut les faire ainsi parvenir au détecteur par ordre croissant de rapport [m/z].</a:t>
            </a:r>
          </a:p>
          <a:p>
            <a:endParaRPr lang="fr-FR" b="1" dirty="0" smtClean="0"/>
          </a:p>
          <a:p>
            <a:r>
              <a:rPr lang="fr-FR" b="1" dirty="0" smtClean="0"/>
              <a:t/>
            </a:r>
            <a:br>
              <a:rPr lang="fr-FR" b="1" dirty="0" smtClean="0"/>
            </a:br>
            <a:endParaRPr lang="fr-FR"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smtClean="0"/>
              <a:t>4. La spectrométrie de masse</a:t>
            </a:r>
            <a:br>
              <a:rPr lang="fr-FR" b="1" dirty="0" smtClean="0"/>
            </a:br>
            <a:endParaRPr lang="fr-FR" dirty="0"/>
          </a:p>
        </p:txBody>
      </p:sp>
      <p:sp>
        <p:nvSpPr>
          <p:cNvPr id="3" name="Espace réservé du contenu 2"/>
          <p:cNvSpPr>
            <a:spLocks noGrp="1"/>
          </p:cNvSpPr>
          <p:nvPr>
            <p:ph sz="quarter" idx="1"/>
          </p:nvPr>
        </p:nvSpPr>
        <p:spPr/>
        <p:txBody>
          <a:bodyPr>
            <a:normAutofit fontScale="77500" lnSpcReduction="20000"/>
          </a:bodyPr>
          <a:lstStyle/>
          <a:p>
            <a:r>
              <a:rPr lang="fr-FR" dirty="0" smtClean="0"/>
              <a:t>Le tri des ions s'effectue :</a:t>
            </a:r>
          </a:p>
          <a:p>
            <a:r>
              <a:rPr lang="fr-FR" dirty="0" smtClean="0"/>
              <a:t>soit par </a:t>
            </a:r>
            <a:r>
              <a:rPr lang="fr-FR" b="1" dirty="0" smtClean="0"/>
              <a:t>temps de vol</a:t>
            </a:r>
            <a:r>
              <a:rPr lang="fr-FR" dirty="0" smtClean="0"/>
              <a:t> : les ions arrivent à des temps différents en fonction de [m/z]</a:t>
            </a:r>
          </a:p>
          <a:p>
            <a:r>
              <a:rPr lang="fr-FR" dirty="0" smtClean="0"/>
              <a:t>soit par </a:t>
            </a:r>
            <a:r>
              <a:rPr lang="fr-FR" b="1" dirty="0" smtClean="0"/>
              <a:t>courbure de trajectoire</a:t>
            </a:r>
            <a:r>
              <a:rPr lang="fr-FR" dirty="0" smtClean="0"/>
              <a:t> : le point d'impact des ions dépend de [m/z]</a:t>
            </a:r>
          </a:p>
          <a:p>
            <a:r>
              <a:rPr lang="fr-FR" b="1" dirty="0" smtClean="0"/>
              <a:t>Remarque </a:t>
            </a:r>
            <a:r>
              <a:rPr lang="fr-FR" dirty="0" smtClean="0"/>
              <a:t>: z étant pratiquement toujours égal à 1, on obtient une mesure de la masse de tous les fragments et de la molécule initiale [M+H]</a:t>
            </a:r>
            <a:r>
              <a:rPr lang="fr-FR" baseline="30000" dirty="0" smtClean="0"/>
              <a:t>+</a:t>
            </a:r>
            <a:r>
              <a:rPr lang="fr-FR" dirty="0" smtClean="0"/>
              <a:t>.</a:t>
            </a:r>
          </a:p>
          <a:p>
            <a:r>
              <a:rPr lang="fr-FR" b="1" dirty="0" smtClean="0"/>
              <a:t>On obtient un grand nombre de pics, tous de masse inférieure à celle de l'ion moléculaire.</a:t>
            </a:r>
          </a:p>
          <a:p>
            <a:r>
              <a:rPr lang="fr-FR" b="1" dirty="0" smtClean="0"/>
              <a:t>Cet ensemble constitue un diagramme de fragmentation.</a:t>
            </a:r>
          </a:p>
          <a:p>
            <a:r>
              <a:rPr lang="fr-FR" b="1" dirty="0" smtClean="0"/>
              <a:t>Les groupements fonctionnels possèdent un diagramme de fragmentation qui leur sont propres.</a:t>
            </a:r>
          </a:p>
          <a:p>
            <a:r>
              <a:rPr lang="fr-FR" b="1" dirty="0" smtClean="0"/>
              <a:t>Dans un spectre de masse, la hauteur relative des pics indique l'abondance relative des espèces.</a:t>
            </a:r>
          </a:p>
          <a:p>
            <a:r>
              <a:rPr lang="fr-FR" dirty="0" smtClean="0"/>
              <a:t/>
            </a:r>
            <a:br>
              <a:rPr lang="fr-FR" dirty="0" smtClean="0"/>
            </a:br>
            <a:endParaRPr lang="fr-FR" b="1" dirty="0" smtClean="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descr="3SpecMassBase.gif"/>
          <p:cNvPicPr>
            <a:picLocks noGrp="1" noChangeAspect="1"/>
          </p:cNvPicPr>
          <p:nvPr>
            <p:ph sz="quarter" idx="1"/>
          </p:nvPr>
        </p:nvPicPr>
        <p:blipFill>
          <a:blip r:embed="rId2"/>
          <a:stretch>
            <a:fillRect/>
          </a:stretch>
        </p:blipFill>
        <p:spPr>
          <a:xfrm>
            <a:off x="1214414" y="1714488"/>
            <a:ext cx="6643734" cy="4429156"/>
          </a:xfrm>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t>b. Description d'un spectromètre de masse</a:t>
            </a:r>
            <a:r>
              <a:rPr lang="fr-FR" dirty="0" smtClean="0"/>
              <a:t/>
            </a:r>
            <a:br>
              <a:rPr lang="fr-FR" dirty="0" smtClean="0"/>
            </a:br>
            <a:endParaRPr lang="fr-FR" dirty="0"/>
          </a:p>
        </p:txBody>
      </p:sp>
      <p:sp>
        <p:nvSpPr>
          <p:cNvPr id="3" name="Espace réservé du contenu 2"/>
          <p:cNvSpPr>
            <a:spLocks noGrp="1"/>
          </p:cNvSpPr>
          <p:nvPr>
            <p:ph sz="quarter" idx="1"/>
          </p:nvPr>
        </p:nvSpPr>
        <p:spPr/>
        <p:txBody>
          <a:bodyPr>
            <a:normAutofit/>
          </a:bodyPr>
          <a:lstStyle/>
          <a:p>
            <a:r>
              <a:rPr lang="fr-FR" dirty="0" smtClean="0"/>
              <a:t>Un spectromètre de masse est constitué de cinq parties principales (</a:t>
            </a:r>
            <a:r>
              <a:rPr lang="fr-FR" b="1" dirty="0" smtClean="0"/>
              <a:t>figure ci-dessous</a:t>
            </a:r>
            <a:r>
              <a:rPr lang="fr-FR" dirty="0" smtClean="0"/>
              <a:t>) :</a:t>
            </a:r>
          </a:p>
          <a:p>
            <a:r>
              <a:rPr lang="fr-FR" dirty="0" smtClean="0"/>
              <a:t>1. Le système qui introduit l'échantillon dans le spectromètre de masse. Par exemple un système de chromatographie en phase gazeuse ("</a:t>
            </a:r>
            <a:r>
              <a:rPr lang="fr-FR" b="1" i="1" dirty="0" smtClean="0"/>
              <a:t>gaz </a:t>
            </a:r>
            <a:r>
              <a:rPr lang="fr-FR" b="1" i="1" dirty="0" err="1" smtClean="0"/>
              <a:t>chromatography</a:t>
            </a:r>
            <a:r>
              <a:rPr lang="fr-FR" dirty="0" smtClean="0"/>
              <a:t>" - GC).</a:t>
            </a:r>
          </a:p>
          <a:p>
            <a:r>
              <a:rPr lang="fr-FR" dirty="0" smtClean="0"/>
              <a:t>2. La </a:t>
            </a:r>
            <a:r>
              <a:rPr lang="fr-FR" b="1" dirty="0" smtClean="0"/>
              <a:t>source</a:t>
            </a:r>
            <a:r>
              <a:rPr lang="fr-FR" dirty="0" smtClean="0"/>
              <a:t> où à lieu l'</a:t>
            </a:r>
            <a:r>
              <a:rPr lang="fr-FR" b="1" dirty="0" smtClean="0"/>
              <a:t>ionisation</a:t>
            </a:r>
            <a:r>
              <a:rPr lang="fr-FR" dirty="0" smtClean="0"/>
              <a:t> des molécules et la fragmentation des ions.</a:t>
            </a:r>
          </a:p>
          <a:p>
            <a:endParaRPr lang="fr-FR"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t>b. Description d'un spectromètre de masse</a:t>
            </a:r>
            <a:r>
              <a:rPr lang="fr-FR" dirty="0" smtClean="0"/>
              <a:t/>
            </a:r>
            <a:br>
              <a:rPr lang="fr-FR" dirty="0" smtClean="0"/>
            </a:br>
            <a:endParaRPr lang="fr-FR" dirty="0"/>
          </a:p>
        </p:txBody>
      </p:sp>
      <p:sp>
        <p:nvSpPr>
          <p:cNvPr id="3" name="Espace réservé du contenu 2"/>
          <p:cNvSpPr>
            <a:spLocks noGrp="1"/>
          </p:cNvSpPr>
          <p:nvPr>
            <p:ph sz="quarter" idx="1"/>
          </p:nvPr>
        </p:nvSpPr>
        <p:spPr/>
        <p:txBody>
          <a:bodyPr>
            <a:normAutofit/>
          </a:bodyPr>
          <a:lstStyle/>
          <a:p>
            <a:r>
              <a:rPr lang="fr-FR" b="1" dirty="0" smtClean="0"/>
              <a:t>Il existe plusieurs méthodes d'ionisation, le choix de celle-ci est directement lié à la nature de l'échantillon et au type d'analyse souhaitée :</a:t>
            </a:r>
          </a:p>
          <a:p>
            <a:r>
              <a:rPr lang="fr-FR" b="1" dirty="0" smtClean="0"/>
              <a:t>l'impact électronique</a:t>
            </a:r>
          </a:p>
          <a:p>
            <a:r>
              <a:rPr lang="fr-FR" b="1" dirty="0" smtClean="0"/>
              <a:t>l'ionisation chimique</a:t>
            </a:r>
          </a:p>
          <a:p>
            <a:r>
              <a:rPr lang="fr-FR" b="1" dirty="0" smtClean="0"/>
              <a:t>l'ionisation par plasma ("</a:t>
            </a:r>
            <a:r>
              <a:rPr lang="fr-FR" b="1" i="1" dirty="0" err="1" smtClean="0"/>
              <a:t>Inductively</a:t>
            </a:r>
            <a:r>
              <a:rPr lang="fr-FR" b="1" i="1" dirty="0" smtClean="0"/>
              <a:t> </a:t>
            </a:r>
            <a:r>
              <a:rPr lang="fr-FR" b="1" i="1" dirty="0" err="1" smtClean="0"/>
              <a:t>coupled</a:t>
            </a:r>
            <a:r>
              <a:rPr lang="fr-FR" b="1" i="1" dirty="0" smtClean="0"/>
              <a:t> plasma mass </a:t>
            </a:r>
            <a:r>
              <a:rPr lang="fr-FR" b="1" i="1" dirty="0" err="1" smtClean="0"/>
              <a:t>spectrometry</a:t>
            </a:r>
            <a:r>
              <a:rPr lang="fr-FR" b="1" dirty="0" smtClean="0"/>
              <a:t>" - ICP-MS)</a:t>
            </a:r>
          </a:p>
          <a:p>
            <a:r>
              <a:rPr lang="fr-FR" b="1" dirty="0" smtClean="0"/>
              <a:t>le bombardement atomique rapide ("</a:t>
            </a:r>
            <a:r>
              <a:rPr lang="fr-FR" b="1" i="1" dirty="0" err="1" smtClean="0"/>
              <a:t>Fast</a:t>
            </a:r>
            <a:r>
              <a:rPr lang="fr-FR" b="1" i="1" dirty="0" smtClean="0"/>
              <a:t> </a:t>
            </a:r>
            <a:r>
              <a:rPr lang="fr-FR" b="1" i="1" dirty="0" err="1" smtClean="0"/>
              <a:t>Atomic</a:t>
            </a:r>
            <a:r>
              <a:rPr lang="fr-FR" b="1" i="1" dirty="0" smtClean="0"/>
              <a:t> Bombardement</a:t>
            </a:r>
            <a:r>
              <a:rPr lang="fr-FR" b="1" dirty="0" smtClean="0"/>
              <a:t>" - FAB)</a:t>
            </a:r>
          </a:p>
          <a:p>
            <a:endParaRPr lang="fr-FR"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t>b. Description d'un spectromètre de masse</a:t>
            </a:r>
            <a:r>
              <a:rPr lang="fr-FR" dirty="0" smtClean="0"/>
              <a:t/>
            </a:r>
            <a:br>
              <a:rPr lang="fr-FR" dirty="0" smtClean="0"/>
            </a:br>
            <a:endParaRPr lang="fr-FR" dirty="0"/>
          </a:p>
        </p:txBody>
      </p:sp>
      <p:pic>
        <p:nvPicPr>
          <p:cNvPr id="4" name="Espace réservé du contenu 3" descr="1PrincipeSpectroMasse.gif"/>
          <p:cNvPicPr>
            <a:picLocks noGrp="1" noChangeAspect="1"/>
          </p:cNvPicPr>
          <p:nvPr>
            <p:ph sz="quarter" idx="1"/>
          </p:nvPr>
        </p:nvPicPr>
        <p:blipFill>
          <a:blip r:embed="rId2"/>
          <a:stretch>
            <a:fillRect/>
          </a:stretch>
        </p:blipFill>
        <p:spPr>
          <a:xfrm>
            <a:off x="857224" y="1928802"/>
            <a:ext cx="7286676" cy="3000396"/>
          </a:xfrm>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t>b. Description d'un spectromètre de masse</a:t>
            </a:r>
            <a:r>
              <a:rPr lang="fr-FR" dirty="0" smtClean="0"/>
              <a:t/>
            </a:r>
            <a:br>
              <a:rPr lang="fr-FR" dirty="0" smtClean="0"/>
            </a:br>
            <a:endParaRPr lang="fr-FR" dirty="0"/>
          </a:p>
        </p:txBody>
      </p:sp>
      <p:sp>
        <p:nvSpPr>
          <p:cNvPr id="5" name="Espace réservé du contenu 4"/>
          <p:cNvSpPr>
            <a:spLocks noGrp="1"/>
          </p:cNvSpPr>
          <p:nvPr>
            <p:ph sz="quarter" idx="1"/>
          </p:nvPr>
        </p:nvSpPr>
        <p:spPr/>
        <p:txBody>
          <a:bodyPr>
            <a:normAutofit fontScale="70000" lnSpcReduction="20000"/>
          </a:bodyPr>
          <a:lstStyle/>
          <a:p>
            <a:r>
              <a:rPr lang="fr-FR" b="1" dirty="0" smtClean="0"/>
              <a:t>Pour l'analyse des protéines, deux méthodes sont principalement utilisées : la désorption par effet de champ ou MALDI et l'</a:t>
            </a:r>
            <a:r>
              <a:rPr lang="fr-FR" b="1" dirty="0" err="1" smtClean="0"/>
              <a:t>électrospray</a:t>
            </a:r>
            <a:r>
              <a:rPr lang="fr-FR" b="1" dirty="0" smtClean="0"/>
              <a:t> ou ESI.</a:t>
            </a:r>
          </a:p>
          <a:p>
            <a:r>
              <a:rPr lang="fr-FR" b="1" dirty="0" smtClean="0"/>
              <a:t>3. Le système dispersif ou analyseur qui sépare et trie les ions suivant leur rapport [m/z]. Cette partie diffère d'un appareil à l'autre car il existe plusieurs modes d'ionisation selon les applications.</a:t>
            </a:r>
          </a:p>
          <a:p>
            <a:r>
              <a:rPr lang="fr-FR" b="1" dirty="0" smtClean="0"/>
              <a:t>4. Le détecteur qui collecte les ions (fragments) qui arrivent à des temps différents en fonction du rapport [m/z] et qui amplifie le signal associé aux ions. Pour l'analyse des protéines, les détecteurs sont : la trappe à ions (IT), le temps de vol (TOF), le quadripôle (MS ou Q).</a:t>
            </a:r>
          </a:p>
          <a:p>
            <a:r>
              <a:rPr lang="fr-FR" b="1" dirty="0" smtClean="0"/>
              <a:t>5. L'ensemble informatique de traitement des données qui permet de transformer les informations reçues par le détecteur en spectre de masse.</a:t>
            </a:r>
          </a:p>
          <a:p>
            <a:r>
              <a:rPr lang="fr-FR" b="1" dirty="0" smtClean="0"/>
              <a:t>Les spectromètres de masse actuels permettent d'enregistrer </a:t>
            </a:r>
            <a:r>
              <a:rPr lang="fr-FR" b="1" dirty="0" err="1" smtClean="0"/>
              <a:t>automatiquent</a:t>
            </a:r>
            <a:r>
              <a:rPr lang="fr-FR" b="1" dirty="0" smtClean="0"/>
              <a:t> plusieurs milliers de spectres MS/MS en quelques heures. L'interprétation de ces spectres est le facteur limitant.</a:t>
            </a:r>
          </a:p>
          <a:p>
            <a:endParaRPr lang="fr-FR" dirty="0"/>
          </a:p>
        </p:txBody>
      </p:sp>
      <p:sp>
        <p:nvSpPr>
          <p:cNvPr id="6" name="Espace réservé du numéro de diapositive 5"/>
          <p:cNvSpPr>
            <a:spLocks noGrp="1"/>
          </p:cNvSpPr>
          <p:nvPr>
            <p:ph type="sldNum" sz="quarter" idx="15"/>
          </p:nvPr>
        </p:nvSpPr>
        <p:spPr/>
        <p:txBody>
          <a:bodyPr/>
          <a:lstStyle/>
          <a:p>
            <a:fld id="{F8FD5440-A231-49B8-B129-717B92B6FE30}" type="slidenum">
              <a:rPr lang="fr-FR" smtClean="0"/>
              <a:pPr/>
              <a:t>79</a:t>
            </a:fld>
            <a:endParaRPr lang="fr-FR"/>
          </a:p>
        </p:txBody>
      </p:sp>
      <p:sp>
        <p:nvSpPr>
          <p:cNvPr id="7" name="Espace réservé du pied de page 6"/>
          <p:cNvSpPr>
            <a:spLocks noGrp="1"/>
          </p:cNvSpPr>
          <p:nvPr>
            <p:ph type="ftr" sz="quarter" idx="16"/>
          </p:nvPr>
        </p:nvSpPr>
        <p:spPr/>
        <p:txBody>
          <a:bodyPr/>
          <a:lstStyle/>
          <a:p>
            <a:endParaRPr lang="fr-F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t>Les études de </a:t>
            </a:r>
            <a:r>
              <a:rPr lang="fr-FR" b="1" dirty="0" err="1" smtClean="0"/>
              <a:t>protéomique</a:t>
            </a:r>
            <a:r>
              <a:rPr lang="fr-FR" b="1" dirty="0" smtClean="0"/>
              <a:t> sont de plus en plus spécialisées :</a:t>
            </a:r>
            <a:br>
              <a:rPr lang="fr-FR" b="1" dirty="0" smtClean="0"/>
            </a:br>
            <a:endParaRPr lang="fr-FR" dirty="0"/>
          </a:p>
        </p:txBody>
      </p:sp>
      <p:sp>
        <p:nvSpPr>
          <p:cNvPr id="3" name="Espace réservé du contenu 2"/>
          <p:cNvSpPr>
            <a:spLocks noGrp="1"/>
          </p:cNvSpPr>
          <p:nvPr>
            <p:ph sz="quarter" idx="1"/>
          </p:nvPr>
        </p:nvSpPr>
        <p:spPr/>
        <p:txBody>
          <a:bodyPr>
            <a:normAutofit fontScale="92500"/>
          </a:bodyPr>
          <a:lstStyle/>
          <a:p>
            <a:r>
              <a:rPr lang="fr-FR" b="1" dirty="0" err="1" smtClean="0"/>
              <a:t>protéome</a:t>
            </a:r>
            <a:r>
              <a:rPr lang="fr-FR" b="1" dirty="0" smtClean="0"/>
              <a:t> </a:t>
            </a:r>
            <a:r>
              <a:rPr lang="fr-FR" b="1" dirty="0"/>
              <a:t>de la mitochondrie (</a:t>
            </a:r>
            <a:r>
              <a:rPr lang="fr-FR" b="1" dirty="0" err="1">
                <a:hlinkClick r:id="rId2"/>
              </a:rPr>
              <a:t>Rhee</a:t>
            </a:r>
            <a:r>
              <a:rPr lang="fr-FR" b="1" dirty="0">
                <a:hlinkClick r:id="rId2"/>
              </a:rPr>
              <a:t> </a:t>
            </a:r>
            <a:r>
              <a:rPr lang="fr-FR" b="1" i="1" dirty="0">
                <a:hlinkClick r:id="rId2"/>
              </a:rPr>
              <a:t>et al</a:t>
            </a:r>
            <a:r>
              <a:rPr lang="fr-FR" b="1" dirty="0">
                <a:hlinkClick r:id="rId2"/>
              </a:rPr>
              <a:t>., 2013</a:t>
            </a:r>
            <a:r>
              <a:rPr lang="fr-FR" b="1" dirty="0"/>
              <a:t>)</a:t>
            </a:r>
          </a:p>
          <a:p>
            <a:r>
              <a:rPr lang="fr-FR" b="1" dirty="0" err="1"/>
              <a:t>phosphoprotéome</a:t>
            </a:r>
            <a:r>
              <a:rPr lang="fr-FR" b="1" dirty="0"/>
              <a:t> lors de l'</a:t>
            </a:r>
            <a:r>
              <a:rPr lang="fr-FR" b="1" dirty="0" err="1"/>
              <a:t>apoptose</a:t>
            </a:r>
            <a:r>
              <a:rPr lang="fr-FR" b="1" dirty="0"/>
              <a:t> (</a:t>
            </a:r>
            <a:r>
              <a:rPr lang="fr-FR" b="1" dirty="0">
                <a:hlinkClick r:id="rId3"/>
              </a:rPr>
              <a:t>Dix </a:t>
            </a:r>
            <a:r>
              <a:rPr lang="fr-FR" b="1" i="1" dirty="0">
                <a:hlinkClick r:id="rId3"/>
              </a:rPr>
              <a:t>et al</a:t>
            </a:r>
            <a:r>
              <a:rPr lang="fr-FR" b="1" dirty="0">
                <a:hlinkClick r:id="rId3"/>
              </a:rPr>
              <a:t>., 2012</a:t>
            </a:r>
            <a:r>
              <a:rPr lang="fr-FR" b="1" dirty="0"/>
              <a:t>)</a:t>
            </a:r>
          </a:p>
          <a:p>
            <a:r>
              <a:rPr lang="fr-FR" b="1" dirty="0" err="1"/>
              <a:t>métalloprotéome</a:t>
            </a:r>
            <a:r>
              <a:rPr lang="fr-FR" b="1" dirty="0"/>
              <a:t> (Fe, Zn, Mn, Mo, Co, ...) (</a:t>
            </a:r>
            <a:r>
              <a:rPr lang="fr-FR" b="1" dirty="0">
                <a:hlinkClick r:id="rId4"/>
              </a:rPr>
              <a:t>Lancaster </a:t>
            </a:r>
            <a:r>
              <a:rPr lang="fr-FR" b="1" i="1" dirty="0">
                <a:hlinkClick r:id="rId4"/>
              </a:rPr>
              <a:t>et</a:t>
            </a:r>
            <a:r>
              <a:rPr lang="fr-FR" b="1" dirty="0">
                <a:hlinkClick r:id="rId4"/>
              </a:rPr>
              <a:t> al., 2011</a:t>
            </a:r>
            <a:r>
              <a:rPr lang="fr-FR" b="1" dirty="0"/>
              <a:t>)</a:t>
            </a:r>
          </a:p>
          <a:p>
            <a:r>
              <a:rPr lang="fr-FR" b="1" dirty="0"/>
              <a:t>détermination des extrémités N- et C-terminales (TMPP-</a:t>
            </a:r>
            <a:r>
              <a:rPr lang="fr-FR" b="1" dirty="0" err="1"/>
              <a:t>Ac</a:t>
            </a:r>
            <a:r>
              <a:rPr lang="fr-FR" b="1" dirty="0"/>
              <a:t>-</a:t>
            </a:r>
            <a:r>
              <a:rPr lang="fr-FR" b="1" dirty="0" err="1"/>
              <a:t>OSu</a:t>
            </a:r>
            <a:r>
              <a:rPr lang="fr-FR" b="1" dirty="0"/>
              <a:t>) (</a:t>
            </a:r>
            <a:r>
              <a:rPr lang="fr-FR" b="1" dirty="0" err="1">
                <a:hlinkClick r:id="rId5"/>
              </a:rPr>
              <a:t>Suh</a:t>
            </a:r>
            <a:r>
              <a:rPr lang="fr-FR" b="1" dirty="0">
                <a:hlinkClick r:id="rId5"/>
              </a:rPr>
              <a:t> </a:t>
            </a:r>
            <a:r>
              <a:rPr lang="fr-FR" b="1" i="1" dirty="0">
                <a:hlinkClick r:id="rId5"/>
              </a:rPr>
              <a:t>et al</a:t>
            </a:r>
            <a:r>
              <a:rPr lang="fr-FR" b="1" dirty="0">
                <a:hlinkClick r:id="rId5"/>
              </a:rPr>
              <a:t>., 2011</a:t>
            </a:r>
            <a:r>
              <a:rPr lang="fr-FR" b="1" dirty="0"/>
              <a:t>)</a:t>
            </a:r>
          </a:p>
          <a:p>
            <a:r>
              <a:rPr lang="fr-FR" b="1" dirty="0"/>
              <a:t>peptides de faible abondance (</a:t>
            </a:r>
            <a:r>
              <a:rPr lang="fr-FR" b="1" dirty="0">
                <a:hlinkClick r:id="rId6"/>
              </a:rPr>
              <a:t>Zhou </a:t>
            </a:r>
            <a:r>
              <a:rPr lang="fr-FR" b="1" i="1" dirty="0">
                <a:hlinkClick r:id="rId6"/>
              </a:rPr>
              <a:t>et al</a:t>
            </a:r>
            <a:r>
              <a:rPr lang="fr-FR" b="1" dirty="0">
                <a:hlinkClick r:id="rId6"/>
              </a:rPr>
              <a:t>., 2010</a:t>
            </a:r>
            <a:r>
              <a:rPr lang="fr-FR" b="1" dirty="0"/>
              <a:t>)</a:t>
            </a:r>
          </a:p>
          <a:p>
            <a:r>
              <a:rPr lang="fr-FR" b="1" dirty="0" err="1"/>
              <a:t>sécrétome</a:t>
            </a:r>
            <a:r>
              <a:rPr lang="fr-FR" b="1" dirty="0"/>
              <a:t> des plantes : "</a:t>
            </a:r>
            <a:r>
              <a:rPr lang="fr-FR" b="1" i="1" dirty="0" err="1">
                <a:hlinkClick r:id="rId7"/>
              </a:rPr>
              <a:t>SecretomeP</a:t>
            </a:r>
            <a:r>
              <a:rPr lang="fr-FR" b="1" i="1" dirty="0">
                <a:hlinkClick r:id="rId7"/>
              </a:rPr>
              <a:t> 2.0 Server</a:t>
            </a:r>
            <a:r>
              <a:rPr lang="fr-FR" b="1" dirty="0"/>
              <a:t>" (</a:t>
            </a:r>
            <a:r>
              <a:rPr lang="fr-FR" b="1" dirty="0">
                <a:hlinkClick r:id="rId8"/>
              </a:rPr>
              <a:t>Agrawal </a:t>
            </a:r>
            <a:r>
              <a:rPr lang="fr-FR" b="1" i="1" dirty="0">
                <a:hlinkClick r:id="rId8"/>
              </a:rPr>
              <a:t>et al</a:t>
            </a:r>
            <a:r>
              <a:rPr lang="fr-FR" b="1" dirty="0">
                <a:hlinkClick r:id="rId8"/>
              </a:rPr>
              <a:t>., 2010</a:t>
            </a:r>
            <a:r>
              <a:rPr lang="fr-FR" b="1" dirty="0"/>
              <a:t>)</a:t>
            </a:r>
          </a:p>
          <a:p>
            <a:r>
              <a:rPr lang="fr-FR" b="1" dirty="0"/>
              <a:t>étude de l'</a:t>
            </a:r>
            <a:r>
              <a:rPr lang="fr-FR" b="1" dirty="0" err="1"/>
              <a:t>interactome</a:t>
            </a:r>
            <a:r>
              <a:rPr lang="fr-FR" b="1" dirty="0"/>
              <a:t> (</a:t>
            </a:r>
            <a:r>
              <a:rPr lang="fr-FR" b="1" dirty="0" err="1">
                <a:hlinkClick r:id="rId9"/>
              </a:rPr>
              <a:t>Kristensen</a:t>
            </a:r>
            <a:r>
              <a:rPr lang="fr-FR" b="1" dirty="0">
                <a:hlinkClick r:id="rId9"/>
              </a:rPr>
              <a:t> </a:t>
            </a:r>
            <a:r>
              <a:rPr lang="fr-FR" b="1" i="1" dirty="0">
                <a:hlinkClick r:id="rId9"/>
              </a:rPr>
              <a:t>et al</a:t>
            </a:r>
            <a:r>
              <a:rPr lang="fr-FR" b="1" dirty="0">
                <a:hlinkClick r:id="rId9"/>
              </a:rPr>
              <a:t>., 2012</a:t>
            </a:r>
            <a:r>
              <a:rPr lang="fr-FR" b="1" dirty="0"/>
              <a:t>)</a:t>
            </a:r>
          </a:p>
          <a:p>
            <a:r>
              <a:rPr lang="fr-FR" b="1" dirty="0"/>
              <a:t>...</a:t>
            </a:r>
          </a:p>
          <a:p>
            <a:endParaRPr lang="fr-FR"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t>5. Principe de l'analyse </a:t>
            </a:r>
            <a:r>
              <a:rPr lang="fr-FR" b="1" dirty="0" err="1" smtClean="0"/>
              <a:t>protéomique</a:t>
            </a:r>
            <a:r>
              <a:rPr lang="fr-FR" b="1" dirty="0" smtClean="0"/>
              <a:t> par spectrométrie de masse</a:t>
            </a:r>
            <a:endParaRPr lang="fr-FR" dirty="0"/>
          </a:p>
        </p:txBody>
      </p:sp>
      <p:pic>
        <p:nvPicPr>
          <p:cNvPr id="4" name="Espace réservé du contenu 3" descr="1WorkFlow.gif"/>
          <p:cNvPicPr>
            <a:picLocks noGrp="1" noChangeAspect="1"/>
          </p:cNvPicPr>
          <p:nvPr>
            <p:ph sz="quarter" idx="1"/>
          </p:nvPr>
        </p:nvPicPr>
        <p:blipFill>
          <a:blip r:embed="rId2"/>
          <a:stretch>
            <a:fillRect/>
          </a:stretch>
        </p:blipFill>
        <p:spPr>
          <a:xfrm>
            <a:off x="642910" y="1500174"/>
            <a:ext cx="7643865" cy="4929222"/>
          </a:xfrm>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t>5. Principe de l'analyse </a:t>
            </a:r>
            <a:r>
              <a:rPr lang="fr-FR" b="1" dirty="0" err="1" smtClean="0"/>
              <a:t>protéomique</a:t>
            </a:r>
            <a:r>
              <a:rPr lang="fr-FR" b="1" dirty="0" smtClean="0"/>
              <a:t> par spectrométrie de masse</a:t>
            </a:r>
            <a:endParaRPr lang="fr-FR" dirty="0"/>
          </a:p>
        </p:txBody>
      </p:sp>
      <p:pic>
        <p:nvPicPr>
          <p:cNvPr id="6" name="Espace réservé du contenu 5" descr="3PrincipeMSMS.gif"/>
          <p:cNvPicPr>
            <a:picLocks noGrp="1" noChangeAspect="1"/>
          </p:cNvPicPr>
          <p:nvPr>
            <p:ph sz="quarter" idx="1"/>
          </p:nvPr>
        </p:nvPicPr>
        <p:blipFill>
          <a:blip r:embed="rId2"/>
          <a:stretch>
            <a:fillRect/>
          </a:stretch>
        </p:blipFill>
        <p:spPr>
          <a:xfrm>
            <a:off x="1704975" y="2198687"/>
            <a:ext cx="4972050" cy="3676650"/>
          </a:xfrm>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t>a. La carte peptidique massique par </a:t>
            </a:r>
            <a:r>
              <a:rPr lang="fr-FR" b="1" dirty="0" err="1" smtClean="0"/>
              <a:t>spectromètrie</a:t>
            </a:r>
            <a:r>
              <a:rPr lang="fr-FR" b="1" dirty="0" smtClean="0"/>
              <a:t> de masse : MALDI-TOF</a:t>
            </a:r>
            <a:endParaRPr lang="fr-FR" dirty="0"/>
          </a:p>
        </p:txBody>
      </p:sp>
      <p:sp>
        <p:nvSpPr>
          <p:cNvPr id="3" name="Espace réservé du contenu 2"/>
          <p:cNvSpPr>
            <a:spLocks noGrp="1"/>
          </p:cNvSpPr>
          <p:nvPr>
            <p:ph sz="quarter" idx="1"/>
          </p:nvPr>
        </p:nvSpPr>
        <p:spPr/>
        <p:txBody>
          <a:bodyPr>
            <a:normAutofit lnSpcReduction="10000"/>
          </a:bodyPr>
          <a:lstStyle/>
          <a:p>
            <a:r>
              <a:rPr lang="fr-FR" b="1" dirty="0" smtClean="0"/>
              <a:t>Le type de </a:t>
            </a:r>
            <a:r>
              <a:rPr lang="fr-FR" b="1" dirty="0" err="1" smtClean="0"/>
              <a:t>spectromètrie</a:t>
            </a:r>
            <a:r>
              <a:rPr lang="fr-FR" b="1" dirty="0" smtClean="0"/>
              <a:t> de masse utilisé est l'ionisation par désorption au laser d'une matrice - temps de vol (</a:t>
            </a:r>
            <a:r>
              <a:rPr lang="fr-FR" b="1" i="1" dirty="0" smtClean="0"/>
              <a:t>"</a:t>
            </a:r>
            <a:r>
              <a:rPr lang="fr-FR" b="1" i="1" dirty="0" err="1" smtClean="0"/>
              <a:t>Matrix</a:t>
            </a:r>
            <a:r>
              <a:rPr lang="fr-FR" b="1" i="1" dirty="0" smtClean="0"/>
              <a:t>-</a:t>
            </a:r>
            <a:r>
              <a:rPr lang="fr-FR" b="1" i="1" dirty="0" err="1" smtClean="0"/>
              <a:t>Assisted</a:t>
            </a:r>
            <a:r>
              <a:rPr lang="fr-FR" b="1" i="1" dirty="0" smtClean="0"/>
              <a:t> Laser </a:t>
            </a:r>
            <a:r>
              <a:rPr lang="fr-FR" b="1" i="1" dirty="0" err="1" smtClean="0"/>
              <a:t>Desorption</a:t>
            </a:r>
            <a:r>
              <a:rPr lang="fr-FR" b="1" i="1" dirty="0" smtClean="0"/>
              <a:t>/Ionisation-Time of </a:t>
            </a:r>
            <a:r>
              <a:rPr lang="fr-FR" b="1" i="1" dirty="0" err="1" smtClean="0"/>
              <a:t>Fligh</a:t>
            </a:r>
            <a:r>
              <a:rPr lang="fr-FR" b="1" i="1" dirty="0" smtClean="0"/>
              <a:t>"</a:t>
            </a:r>
            <a:r>
              <a:rPr lang="fr-FR" b="1" dirty="0" smtClean="0"/>
              <a:t> - MALDI-TOF).</a:t>
            </a:r>
          </a:p>
          <a:p>
            <a:r>
              <a:rPr lang="fr-FR" b="1" dirty="0" err="1" smtClean="0"/>
              <a:t>Karas</a:t>
            </a:r>
            <a:r>
              <a:rPr lang="fr-FR" b="1" dirty="0" smtClean="0"/>
              <a:t> &amp; </a:t>
            </a:r>
            <a:r>
              <a:rPr lang="fr-FR" b="1" dirty="0" err="1" smtClean="0"/>
              <a:t>Hillenkamp</a:t>
            </a:r>
            <a:r>
              <a:rPr lang="fr-FR" b="1" dirty="0" smtClean="0"/>
              <a:t> (1988) "</a:t>
            </a:r>
            <a:r>
              <a:rPr lang="fr-FR" b="1" i="1" dirty="0" smtClean="0"/>
              <a:t>Laser </a:t>
            </a:r>
            <a:r>
              <a:rPr lang="fr-FR" b="1" i="1" dirty="0" err="1" smtClean="0"/>
              <a:t>desorption</a:t>
            </a:r>
            <a:r>
              <a:rPr lang="fr-FR" b="1" i="1" dirty="0" smtClean="0"/>
              <a:t> </a:t>
            </a:r>
            <a:r>
              <a:rPr lang="fr-FR" b="1" i="1" dirty="0" err="1" smtClean="0"/>
              <a:t>ionization</a:t>
            </a:r>
            <a:r>
              <a:rPr lang="fr-FR" b="1" i="1" dirty="0" smtClean="0"/>
              <a:t> of </a:t>
            </a:r>
            <a:r>
              <a:rPr lang="fr-FR" b="1" i="1" dirty="0" err="1" smtClean="0"/>
              <a:t>proteins</a:t>
            </a:r>
            <a:r>
              <a:rPr lang="fr-FR" b="1" i="1" dirty="0" smtClean="0"/>
              <a:t> </a:t>
            </a:r>
            <a:r>
              <a:rPr lang="fr-FR" b="1" i="1" dirty="0" err="1" smtClean="0"/>
              <a:t>with</a:t>
            </a:r>
            <a:r>
              <a:rPr lang="fr-FR" b="1" i="1" dirty="0" smtClean="0"/>
              <a:t> </a:t>
            </a:r>
            <a:r>
              <a:rPr lang="fr-FR" b="1" i="1" dirty="0" err="1" smtClean="0"/>
              <a:t>molecular</a:t>
            </a:r>
            <a:r>
              <a:rPr lang="fr-FR" b="1" i="1" dirty="0" smtClean="0"/>
              <a:t> mass </a:t>
            </a:r>
            <a:r>
              <a:rPr lang="fr-FR" b="1" i="1" dirty="0" err="1" smtClean="0"/>
              <a:t>exceeding</a:t>
            </a:r>
            <a:r>
              <a:rPr lang="fr-FR" b="1" i="1" dirty="0" smtClean="0"/>
              <a:t> 10 000 Daltons</a:t>
            </a:r>
            <a:r>
              <a:rPr lang="fr-FR" b="1" dirty="0" smtClean="0"/>
              <a:t>" </a:t>
            </a:r>
            <a:r>
              <a:rPr lang="fr-FR" b="1" i="1" dirty="0" smtClean="0"/>
              <a:t>Anal. </a:t>
            </a:r>
            <a:r>
              <a:rPr lang="fr-FR" b="1" i="1" dirty="0" err="1" smtClean="0"/>
              <a:t>Chem</a:t>
            </a:r>
            <a:r>
              <a:rPr lang="fr-FR" b="1" i="1" dirty="0" smtClean="0"/>
              <a:t>.</a:t>
            </a:r>
            <a:r>
              <a:rPr lang="fr-FR" b="1" dirty="0" smtClean="0"/>
              <a:t> 60, 2299 - 2301</a:t>
            </a:r>
          </a:p>
          <a:p>
            <a:r>
              <a:rPr lang="fr-FR" b="1" dirty="0" smtClean="0"/>
              <a:t>Le phénomène d'ionisation utilise une matrice cristallisée. Exemple : un mélange acide </a:t>
            </a:r>
            <a:r>
              <a:rPr lang="fr-FR" b="1" dirty="0" err="1" smtClean="0"/>
              <a:t>sinapinique</a:t>
            </a:r>
            <a:r>
              <a:rPr lang="fr-FR" b="1" dirty="0" smtClean="0"/>
              <a:t> / </a:t>
            </a:r>
            <a:r>
              <a:rPr lang="fr-FR" b="1" dirty="0" err="1" smtClean="0"/>
              <a:t>acétonitrile</a:t>
            </a:r>
            <a:r>
              <a:rPr lang="fr-FR" b="1" dirty="0" smtClean="0"/>
              <a:t> / H</a:t>
            </a:r>
            <a:r>
              <a:rPr lang="fr-FR" b="1" baseline="-25000" dirty="0" smtClean="0"/>
              <a:t>2</a:t>
            </a:r>
            <a:r>
              <a:rPr lang="fr-FR" b="1" dirty="0" smtClean="0"/>
              <a:t>O (50:50:0,1).</a:t>
            </a:r>
          </a:p>
          <a:p>
            <a:endParaRPr lang="fr-FR"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t>a. La carte peptidique massique par </a:t>
            </a:r>
            <a:r>
              <a:rPr lang="fr-FR" b="1" dirty="0" err="1" smtClean="0"/>
              <a:t>spectromètrie</a:t>
            </a:r>
            <a:r>
              <a:rPr lang="fr-FR" b="1" dirty="0" smtClean="0"/>
              <a:t> de masse : MALDI-TOF</a:t>
            </a:r>
            <a:endParaRPr lang="fr-FR" dirty="0"/>
          </a:p>
        </p:txBody>
      </p:sp>
      <p:sp>
        <p:nvSpPr>
          <p:cNvPr id="3" name="Espace réservé du contenu 2"/>
          <p:cNvSpPr>
            <a:spLocks noGrp="1"/>
          </p:cNvSpPr>
          <p:nvPr>
            <p:ph sz="quarter" idx="1"/>
          </p:nvPr>
        </p:nvSpPr>
        <p:spPr/>
        <p:txBody>
          <a:bodyPr>
            <a:normAutofit fontScale="77500" lnSpcReduction="20000"/>
          </a:bodyPr>
          <a:lstStyle/>
          <a:p>
            <a:r>
              <a:rPr lang="fr-FR" b="1" dirty="0" smtClean="0"/>
              <a:t>Les propriétés de ce mélange sont :</a:t>
            </a:r>
          </a:p>
          <a:p>
            <a:r>
              <a:rPr lang="fr-FR" b="1" dirty="0" smtClean="0"/>
              <a:t>un caractère acide donc une source de proton pour l'ionisation des peptides</a:t>
            </a:r>
          </a:p>
          <a:p>
            <a:r>
              <a:rPr lang="fr-FR" b="1" dirty="0" smtClean="0"/>
              <a:t>une forte absorption optique dans les UV pour absorber rapidement et efficacement l'irradiation du laser</a:t>
            </a:r>
          </a:p>
          <a:p>
            <a:r>
              <a:rPr lang="fr-FR" b="1" dirty="0" smtClean="0"/>
              <a:t>la présence de groupements polaires pour une utilisation en solution aqueuse</a:t>
            </a:r>
          </a:p>
          <a:p>
            <a:r>
              <a:rPr lang="fr-FR" b="1" dirty="0" smtClean="0"/>
              <a:t>La protéine est donc hydrolysée par la trypsine et les peptides qui en résultent sont vaporisées puis dispersées dans la matrice.</a:t>
            </a:r>
          </a:p>
          <a:p>
            <a:r>
              <a:rPr lang="fr-FR" b="1" dirty="0" smtClean="0"/>
              <a:t>Sous l'effet d'un laser UV (337 nm), la matrice irradiée subit une désorption entraînant une ionisation des peptides qu'elle contient par transfert de proton.</a:t>
            </a:r>
            <a:r>
              <a:rPr lang="fr-FR" dirty="0" smtClean="0"/>
              <a:t> Dans les réflecteurs à </a:t>
            </a:r>
            <a:r>
              <a:rPr lang="fr-FR" b="1" dirty="0" smtClean="0"/>
              <a:t>temps de vol</a:t>
            </a:r>
            <a:r>
              <a:rPr lang="fr-FR" dirty="0" smtClean="0"/>
              <a:t> (</a:t>
            </a:r>
            <a:r>
              <a:rPr lang="fr-FR" b="1" i="1" dirty="0" smtClean="0"/>
              <a:t>"Time of </a:t>
            </a:r>
            <a:r>
              <a:rPr lang="fr-FR" b="1" i="1" dirty="0" err="1" smtClean="0"/>
              <a:t>Fligh</a:t>
            </a:r>
            <a:r>
              <a:rPr lang="fr-FR" b="1" i="1" dirty="0" smtClean="0"/>
              <a:t>"</a:t>
            </a:r>
            <a:r>
              <a:rPr lang="fr-FR" dirty="0" smtClean="0"/>
              <a:t> </a:t>
            </a:r>
            <a:r>
              <a:rPr lang="fr-FR" b="1" i="1" dirty="0" smtClean="0"/>
              <a:t>-TOF</a:t>
            </a:r>
            <a:r>
              <a:rPr lang="fr-FR" dirty="0" smtClean="0"/>
              <a:t>), les ions acquièrent une grande énergie cinétique et sont séparés en fonction de leur vitesse.</a:t>
            </a:r>
          </a:p>
          <a:p>
            <a:r>
              <a:rPr lang="fr-FR" dirty="0" smtClean="0"/>
              <a:t>Le temps de vol est fonction du rapport [m/z] de chaque peptide.</a:t>
            </a:r>
          </a:p>
          <a:p>
            <a:endParaRPr lang="fr-FR" b="1"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t>a. La carte peptidique massique par </a:t>
            </a:r>
            <a:r>
              <a:rPr lang="fr-FR" b="1" dirty="0" err="1" smtClean="0"/>
              <a:t>spectromètrie</a:t>
            </a:r>
            <a:r>
              <a:rPr lang="fr-FR" b="1" dirty="0" smtClean="0"/>
              <a:t> de masse : MALDI-TOF</a:t>
            </a:r>
            <a:endParaRPr lang="fr-FR" dirty="0"/>
          </a:p>
        </p:txBody>
      </p:sp>
      <p:pic>
        <p:nvPicPr>
          <p:cNvPr id="4" name="Espace réservé du contenu 3" descr="4PrincipeMaldi.gif"/>
          <p:cNvPicPr>
            <a:picLocks noGrp="1" noChangeAspect="1"/>
          </p:cNvPicPr>
          <p:nvPr>
            <p:ph sz="quarter" idx="1"/>
          </p:nvPr>
        </p:nvPicPr>
        <p:blipFill>
          <a:blip r:embed="rId2"/>
          <a:stretch>
            <a:fillRect/>
          </a:stretch>
        </p:blipFill>
        <p:spPr>
          <a:xfrm>
            <a:off x="1214415" y="1857364"/>
            <a:ext cx="5429288" cy="4143404"/>
          </a:xfrm>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t>a. La carte peptidique massique par </a:t>
            </a:r>
            <a:r>
              <a:rPr lang="fr-FR" b="1" dirty="0" err="1" smtClean="0"/>
              <a:t>spectromètrie</a:t>
            </a:r>
            <a:r>
              <a:rPr lang="fr-FR" b="1" dirty="0" smtClean="0"/>
              <a:t> de masse : MALDI-TOF</a:t>
            </a:r>
            <a:endParaRPr lang="fr-FR" dirty="0"/>
          </a:p>
        </p:txBody>
      </p:sp>
      <p:pic>
        <p:nvPicPr>
          <p:cNvPr id="7" name="Espace réservé du contenu 6" descr="5TOF.gif"/>
          <p:cNvPicPr>
            <a:picLocks noGrp="1" noChangeAspect="1"/>
          </p:cNvPicPr>
          <p:nvPr>
            <p:ph sz="quarter" idx="1"/>
          </p:nvPr>
        </p:nvPicPr>
        <p:blipFill>
          <a:blip r:embed="rId2"/>
          <a:stretch>
            <a:fillRect/>
          </a:stretch>
        </p:blipFill>
        <p:spPr>
          <a:xfrm>
            <a:off x="214282" y="3357562"/>
            <a:ext cx="8143932" cy="3000396"/>
          </a:xfrm>
        </p:spPr>
      </p:pic>
      <p:sp>
        <p:nvSpPr>
          <p:cNvPr id="6" name="Rectangle 5"/>
          <p:cNvSpPr/>
          <p:nvPr/>
        </p:nvSpPr>
        <p:spPr>
          <a:xfrm>
            <a:off x="571472" y="1785926"/>
            <a:ext cx="7143800" cy="1754326"/>
          </a:xfrm>
          <a:prstGeom prst="rect">
            <a:avLst/>
          </a:prstGeom>
        </p:spPr>
        <p:txBody>
          <a:bodyPr wrap="square">
            <a:spAutoFit/>
          </a:bodyPr>
          <a:lstStyle/>
          <a:p>
            <a:r>
              <a:rPr lang="fr-FR" b="1" dirty="0" smtClean="0"/>
              <a:t>Cette technique de spectrométrie de masse permet d'établir la carte peptidique massique de la protéine ou empreinte ("</a:t>
            </a:r>
            <a:r>
              <a:rPr lang="fr-FR" b="1" i="1" dirty="0" smtClean="0"/>
              <a:t>peptide mass </a:t>
            </a:r>
            <a:r>
              <a:rPr lang="fr-FR" b="1" i="1" dirty="0" err="1" smtClean="0"/>
              <a:t>fingerprint</a:t>
            </a:r>
            <a:r>
              <a:rPr lang="fr-FR" b="1" dirty="0" smtClean="0"/>
              <a:t> - PMF").</a:t>
            </a:r>
          </a:p>
          <a:p>
            <a:r>
              <a:rPr lang="fr-FR" b="1" dirty="0" err="1" smtClean="0"/>
              <a:t>Henzel</a:t>
            </a:r>
            <a:r>
              <a:rPr lang="fr-FR" b="1" dirty="0" smtClean="0"/>
              <a:t> </a:t>
            </a:r>
            <a:r>
              <a:rPr lang="fr-FR" b="1" i="1" dirty="0" smtClean="0"/>
              <a:t>et al</a:t>
            </a:r>
            <a:r>
              <a:rPr lang="fr-FR" b="1" dirty="0" smtClean="0"/>
              <a:t>. (2003) "</a:t>
            </a:r>
            <a:r>
              <a:rPr lang="fr-FR" b="1" i="1" dirty="0" err="1" smtClean="0"/>
              <a:t>Protein</a:t>
            </a:r>
            <a:r>
              <a:rPr lang="fr-FR" b="1" i="1" dirty="0" smtClean="0"/>
              <a:t> identification: the </a:t>
            </a:r>
            <a:r>
              <a:rPr lang="fr-FR" b="1" i="1" dirty="0" err="1" smtClean="0"/>
              <a:t>origins</a:t>
            </a:r>
            <a:r>
              <a:rPr lang="fr-FR" b="1" i="1" dirty="0" smtClean="0"/>
              <a:t> of peptide mass </a:t>
            </a:r>
            <a:r>
              <a:rPr lang="fr-FR" b="1" i="1" dirty="0" err="1" smtClean="0"/>
              <a:t>fingerprinting</a:t>
            </a:r>
            <a:r>
              <a:rPr lang="fr-FR" b="1" dirty="0" smtClean="0"/>
              <a:t>" J. Am. Soc. Mass. </a:t>
            </a:r>
            <a:r>
              <a:rPr lang="fr-FR" b="1" dirty="0" err="1" smtClean="0"/>
              <a:t>Spectrom</a:t>
            </a:r>
            <a:r>
              <a:rPr lang="fr-FR" b="1" dirty="0" smtClean="0"/>
              <a:t>. 14, 931-942</a:t>
            </a:r>
            <a:endParaRPr lang="fr-FR" b="1"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fontScale="90000"/>
          </a:bodyPr>
          <a:lstStyle/>
          <a:p>
            <a:r>
              <a:rPr lang="fr-FR" dirty="0" smtClean="0"/>
              <a:t>b. Le séquençage par </a:t>
            </a:r>
            <a:r>
              <a:rPr lang="fr-FR" dirty="0" err="1" smtClean="0"/>
              <a:t>spectromètrie</a:t>
            </a:r>
            <a:r>
              <a:rPr lang="fr-FR" dirty="0" smtClean="0"/>
              <a:t> de masse en tandem : ESI-MS/MS ou ESI-Q-TOF</a:t>
            </a:r>
            <a:br>
              <a:rPr lang="fr-FR" dirty="0" smtClean="0"/>
            </a:br>
            <a:endParaRPr lang="fr-FR" dirty="0"/>
          </a:p>
        </p:txBody>
      </p:sp>
      <p:sp>
        <p:nvSpPr>
          <p:cNvPr id="3" name="Sous-titre 2"/>
          <p:cNvSpPr>
            <a:spLocks noGrp="1"/>
          </p:cNvSpPr>
          <p:nvPr>
            <p:ph type="subTitle" idx="1"/>
          </p:nvPr>
        </p:nvSpPr>
        <p:spPr/>
        <p:txBody>
          <a:bodyPr/>
          <a:lstStyle/>
          <a:p>
            <a:endParaRPr lang="fr-F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t>b. Le séquençage par </a:t>
            </a:r>
            <a:r>
              <a:rPr lang="fr-FR" b="1" dirty="0" err="1" smtClean="0"/>
              <a:t>spectromètrie</a:t>
            </a:r>
            <a:r>
              <a:rPr lang="fr-FR" b="1" dirty="0" smtClean="0"/>
              <a:t> de masse en tandem : ESI-MS/MS ou ESI-Q-TOF</a:t>
            </a:r>
            <a:r>
              <a:rPr lang="fr-FR" dirty="0" smtClean="0"/>
              <a:t/>
            </a:r>
            <a:br>
              <a:rPr lang="fr-FR" dirty="0" smtClean="0"/>
            </a:br>
            <a:endParaRPr lang="fr-FR" dirty="0"/>
          </a:p>
        </p:txBody>
      </p:sp>
      <p:sp>
        <p:nvSpPr>
          <p:cNvPr id="3" name="Espace réservé du contenu 2"/>
          <p:cNvSpPr>
            <a:spLocks noGrp="1"/>
          </p:cNvSpPr>
          <p:nvPr>
            <p:ph sz="quarter" idx="1"/>
          </p:nvPr>
        </p:nvSpPr>
        <p:spPr/>
        <p:txBody>
          <a:bodyPr>
            <a:normAutofit fontScale="85000" lnSpcReduction="20000"/>
          </a:bodyPr>
          <a:lstStyle/>
          <a:p>
            <a:r>
              <a:rPr lang="fr-FR" b="1" dirty="0" err="1" smtClean="0"/>
              <a:t>Fenn</a:t>
            </a:r>
            <a:r>
              <a:rPr lang="fr-FR" b="1" dirty="0" smtClean="0"/>
              <a:t> </a:t>
            </a:r>
            <a:r>
              <a:rPr lang="fr-FR" b="1" i="1" dirty="0" smtClean="0"/>
              <a:t>et al</a:t>
            </a:r>
            <a:r>
              <a:rPr lang="fr-FR" b="1" dirty="0" smtClean="0"/>
              <a:t>. (1989) "</a:t>
            </a:r>
            <a:r>
              <a:rPr lang="fr-FR" b="1" i="1" dirty="0" err="1" smtClean="0"/>
              <a:t>Electrospray</a:t>
            </a:r>
            <a:r>
              <a:rPr lang="fr-FR" b="1" i="1" dirty="0" smtClean="0"/>
              <a:t> </a:t>
            </a:r>
            <a:r>
              <a:rPr lang="fr-FR" b="1" i="1" dirty="0" err="1" smtClean="0"/>
              <a:t>ionization</a:t>
            </a:r>
            <a:r>
              <a:rPr lang="fr-FR" b="1" i="1" dirty="0" smtClean="0"/>
              <a:t> for mass </a:t>
            </a:r>
            <a:r>
              <a:rPr lang="fr-FR" b="1" i="1" dirty="0" err="1" smtClean="0"/>
              <a:t>spectrometry</a:t>
            </a:r>
            <a:r>
              <a:rPr lang="fr-FR" b="1" i="1" dirty="0" smtClean="0"/>
              <a:t> of large </a:t>
            </a:r>
            <a:r>
              <a:rPr lang="fr-FR" b="1" i="1" dirty="0" err="1" smtClean="0"/>
              <a:t>biomolecules</a:t>
            </a:r>
            <a:r>
              <a:rPr lang="fr-FR" b="1" dirty="0" smtClean="0"/>
              <a:t>" </a:t>
            </a:r>
            <a:r>
              <a:rPr lang="fr-FR" b="1" i="1" dirty="0" smtClean="0"/>
              <a:t>Science</a:t>
            </a:r>
            <a:r>
              <a:rPr lang="fr-FR" b="1" dirty="0" smtClean="0"/>
              <a:t> 246, 64-71</a:t>
            </a:r>
            <a:endParaRPr lang="fr-FR" dirty="0" smtClean="0"/>
          </a:p>
          <a:p>
            <a:r>
              <a:rPr lang="fr-FR" b="1" dirty="0" smtClean="0">
                <a:hlinkClick r:id="rId2"/>
              </a:rPr>
              <a:t>J. </a:t>
            </a:r>
            <a:r>
              <a:rPr lang="fr-FR" b="1" dirty="0" err="1" smtClean="0">
                <a:hlinkClick r:id="rId2"/>
              </a:rPr>
              <a:t>Fenn</a:t>
            </a:r>
            <a:r>
              <a:rPr lang="fr-FR" b="1" dirty="0" smtClean="0">
                <a:hlinkClick r:id="rId2"/>
              </a:rPr>
              <a:t> &amp; K. Tanaka : Prix Nobel 2002</a:t>
            </a:r>
            <a:endParaRPr lang="fr-FR" dirty="0" smtClean="0"/>
          </a:p>
          <a:p>
            <a:r>
              <a:rPr lang="fr-FR" dirty="0" smtClean="0"/>
              <a:t>Quand on a un mélange de protéines trop complexe au sein d'un spot, l'identification d'une protéine en particulier est </a:t>
            </a:r>
            <a:r>
              <a:rPr lang="fr-FR" b="1" dirty="0" smtClean="0"/>
              <a:t>impossible</a:t>
            </a:r>
            <a:r>
              <a:rPr lang="fr-FR" dirty="0" smtClean="0"/>
              <a:t> car plusieurs empreintes se superposent dans la carte peptidique massique expérimentale issue de l'analyse par </a:t>
            </a:r>
            <a:r>
              <a:rPr lang="fr-FR" b="1" dirty="0" smtClean="0"/>
              <a:t>MALDI-TOF</a:t>
            </a:r>
            <a:r>
              <a:rPr lang="fr-FR" dirty="0" smtClean="0"/>
              <a:t>.</a:t>
            </a:r>
          </a:p>
          <a:p>
            <a:r>
              <a:rPr lang="fr-FR" dirty="0" smtClean="0"/>
              <a:t>Il faut alors </a:t>
            </a:r>
            <a:r>
              <a:rPr lang="fr-FR" b="1" dirty="0" smtClean="0"/>
              <a:t>séquencer</a:t>
            </a:r>
            <a:r>
              <a:rPr lang="fr-FR" dirty="0" smtClean="0"/>
              <a:t> les fragments peptidiques provenant de l'hydrolyse par la trypsine.</a:t>
            </a:r>
          </a:p>
          <a:p>
            <a:r>
              <a:rPr lang="fr-FR" dirty="0" smtClean="0"/>
              <a:t>On emploie la spectrométrie de masse </a:t>
            </a:r>
            <a:r>
              <a:rPr lang="fr-FR" b="1" dirty="0" smtClean="0"/>
              <a:t>en tandem</a:t>
            </a:r>
            <a:r>
              <a:rPr lang="fr-FR" dirty="0" smtClean="0"/>
              <a:t> ou </a:t>
            </a:r>
            <a:r>
              <a:rPr lang="fr-FR" b="1" dirty="0" smtClean="0"/>
              <a:t>MS/MS</a:t>
            </a:r>
            <a:r>
              <a:rPr lang="fr-FR" dirty="0" smtClean="0"/>
              <a:t>, où chacun des peptides issus de la première fragmentation est lui-même fragmenté.</a:t>
            </a:r>
          </a:p>
          <a:p>
            <a:r>
              <a:rPr lang="fr-FR" dirty="0" smtClean="0"/>
              <a:t>Les produits de fragmentation sont alors des acides aminés ou des sous-peptides </a:t>
            </a:r>
            <a:r>
              <a:rPr lang="fr-FR" dirty="0" err="1" smtClean="0"/>
              <a:t>trés</a:t>
            </a:r>
            <a:r>
              <a:rPr lang="fr-FR" dirty="0" smtClean="0"/>
              <a:t> courts. La séquence complète de la protéine est reconstituée par chevauchement des séquences des différents peptides.</a:t>
            </a:r>
          </a:p>
          <a:p>
            <a:endParaRPr lang="fr-FR" dirty="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928670"/>
            <a:ext cx="7467600" cy="3857652"/>
          </a:xfrm>
        </p:spPr>
        <p:txBody>
          <a:bodyPr>
            <a:normAutofit fontScale="90000"/>
          </a:bodyPr>
          <a:lstStyle/>
          <a:p>
            <a:r>
              <a:rPr lang="fr-FR" dirty="0" smtClean="0"/>
              <a:t>Le type de </a:t>
            </a:r>
            <a:r>
              <a:rPr lang="fr-FR" dirty="0" err="1" smtClean="0"/>
              <a:t>spectromètrie</a:t>
            </a:r>
            <a:r>
              <a:rPr lang="fr-FR" dirty="0" smtClean="0"/>
              <a:t> de masse le plus couramment utilisé pour le séquençage est l'</a:t>
            </a:r>
            <a:r>
              <a:rPr lang="fr-FR" b="1" dirty="0" smtClean="0"/>
              <a:t>ionisation par </a:t>
            </a:r>
            <a:r>
              <a:rPr lang="fr-FR" b="1" dirty="0" err="1" smtClean="0"/>
              <a:t>électronébuliseur</a:t>
            </a:r>
            <a:r>
              <a:rPr lang="fr-FR" dirty="0" smtClean="0"/>
              <a:t> (</a:t>
            </a:r>
            <a:r>
              <a:rPr lang="fr-FR" b="1" i="1" dirty="0" smtClean="0"/>
              <a:t>"</a:t>
            </a:r>
            <a:r>
              <a:rPr lang="fr-FR" b="1" i="1" dirty="0" err="1" smtClean="0"/>
              <a:t>ElectroSpray</a:t>
            </a:r>
            <a:r>
              <a:rPr lang="fr-FR" b="1" i="1" dirty="0" smtClean="0"/>
              <a:t> Ionisation"</a:t>
            </a:r>
            <a:r>
              <a:rPr lang="fr-FR" dirty="0" smtClean="0"/>
              <a:t> - </a:t>
            </a:r>
            <a:r>
              <a:rPr lang="fr-FR" b="1" dirty="0" smtClean="0"/>
              <a:t>ESI-MS/MS</a:t>
            </a:r>
            <a:r>
              <a:rPr lang="fr-FR" dirty="0" smtClean="0"/>
              <a:t>).Les fragments peptidiques issus de l'hydrolyse par la trypsine sont en solution aqueuse volatile (mélange méthanol-eau 1:1).</a:t>
            </a:r>
            <a:br>
              <a:rPr lang="fr-FR" dirty="0" smtClean="0"/>
            </a:br>
            <a:endParaRPr lang="fr-FR" dirty="0"/>
          </a:p>
        </p:txBody>
      </p:sp>
      <p:sp>
        <p:nvSpPr>
          <p:cNvPr id="5" name="Espace réservé du contenu 4"/>
          <p:cNvSpPr>
            <a:spLocks noGrp="1"/>
          </p:cNvSpPr>
          <p:nvPr>
            <p:ph sz="quarter" idx="1"/>
          </p:nvPr>
        </p:nvSpPr>
        <p:spPr/>
        <p:txBody>
          <a:bodyPr/>
          <a:lstStyle/>
          <a:p>
            <a:endParaRPr lang="fr-F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6ESIMSMS.gif"/>
          <p:cNvPicPr>
            <a:picLocks noGrp="1" noChangeAspect="1"/>
          </p:cNvPicPr>
          <p:nvPr>
            <p:ph sz="quarter" idx="1"/>
          </p:nvPr>
        </p:nvPicPr>
        <p:blipFill>
          <a:blip r:embed="rId2"/>
          <a:stretch>
            <a:fillRect/>
          </a:stretch>
        </p:blipFill>
        <p:spPr>
          <a:xfrm>
            <a:off x="714348" y="1643050"/>
            <a:ext cx="7143800" cy="4572032"/>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t>Schématiquement, les étapes de l'analyse </a:t>
            </a:r>
            <a:r>
              <a:rPr lang="fr-FR" b="1" dirty="0" err="1"/>
              <a:t>protéomique</a:t>
            </a:r>
            <a:r>
              <a:rPr lang="fr-FR" b="1" dirty="0"/>
              <a:t> sont les suivantes :</a:t>
            </a:r>
            <a:endParaRPr lang="fr-FR" dirty="0"/>
          </a:p>
        </p:txBody>
      </p:sp>
      <p:sp>
        <p:nvSpPr>
          <p:cNvPr id="3" name="Espace réservé du contenu 2"/>
          <p:cNvSpPr>
            <a:spLocks noGrp="1"/>
          </p:cNvSpPr>
          <p:nvPr>
            <p:ph sz="quarter" idx="1"/>
          </p:nvPr>
        </p:nvSpPr>
        <p:spPr/>
        <p:txBody>
          <a:bodyPr>
            <a:normAutofit fontScale="92500" lnSpcReduction="20000"/>
          </a:bodyPr>
          <a:lstStyle/>
          <a:p>
            <a:r>
              <a:rPr lang="fr-FR" b="1" dirty="0"/>
              <a:t>extraction des protéines (cas particulier des </a:t>
            </a:r>
            <a:r>
              <a:rPr lang="fr-FR" b="1" dirty="0">
                <a:hlinkClick r:id="rId2"/>
              </a:rPr>
              <a:t>protéines membranaires</a:t>
            </a:r>
            <a:r>
              <a:rPr lang="fr-FR" b="1" dirty="0"/>
              <a:t>)</a:t>
            </a:r>
          </a:p>
          <a:p>
            <a:r>
              <a:rPr lang="fr-FR" b="1" dirty="0"/>
              <a:t>séparation des protéines par électrophorèse sur gel </a:t>
            </a:r>
            <a:r>
              <a:rPr lang="fr-FR" b="1" dirty="0" err="1"/>
              <a:t>bi-dimensionnel</a:t>
            </a:r>
            <a:r>
              <a:rPr lang="fr-FR" b="1" dirty="0"/>
              <a:t> (cas particulier des protéines membranaires) ou par des </a:t>
            </a:r>
            <a:r>
              <a:rPr lang="fr-FR" b="1" dirty="0">
                <a:hlinkClick r:id="rId3"/>
              </a:rPr>
              <a:t>techniques de chromatographie</a:t>
            </a:r>
            <a:r>
              <a:rPr lang="fr-FR" b="1" dirty="0"/>
              <a:t> (</a:t>
            </a:r>
            <a:r>
              <a:rPr lang="fr-FR" b="1" dirty="0" err="1"/>
              <a:t>protéomique</a:t>
            </a:r>
            <a:r>
              <a:rPr lang="fr-FR" b="1" dirty="0"/>
              <a:t> en vrac ou étude de </a:t>
            </a:r>
            <a:r>
              <a:rPr lang="fr-FR" b="1" dirty="0" err="1"/>
              <a:t>petides</a:t>
            </a:r>
            <a:r>
              <a:rPr lang="fr-FR" b="1" dirty="0"/>
              <a:t> particuliers)</a:t>
            </a:r>
          </a:p>
          <a:p>
            <a:r>
              <a:rPr lang="fr-FR" b="1" dirty="0"/>
              <a:t>révélation des protéines dans les gels puis l'analyse d'image des gels</a:t>
            </a:r>
          </a:p>
          <a:p>
            <a:r>
              <a:rPr lang="fr-FR" b="1" dirty="0"/>
              <a:t>récupération des spots de protéines et la digestion par des protéases</a:t>
            </a:r>
          </a:p>
          <a:p>
            <a:r>
              <a:rPr lang="fr-FR" b="1" i="1" dirty="0"/>
              <a:t>le cas échéant, la détermination de la séquence N-terminale par la </a:t>
            </a:r>
            <a:r>
              <a:rPr lang="fr-FR" b="1" i="1" dirty="0">
                <a:hlinkClick r:id="rId4"/>
              </a:rPr>
              <a:t>dégradation d'</a:t>
            </a:r>
            <a:r>
              <a:rPr lang="fr-FR" b="1" i="1" dirty="0" err="1">
                <a:hlinkClick r:id="rId4"/>
              </a:rPr>
              <a:t>Edman</a:t>
            </a:r>
            <a:r>
              <a:rPr lang="fr-FR" b="1" i="1" dirty="0"/>
              <a:t> dans le but de rechercher des candidats dans les banques de données</a:t>
            </a:r>
            <a:endParaRPr lang="fr-FR" b="1" dirty="0"/>
          </a:p>
          <a:p>
            <a:endParaRPr lang="fr-FR" b="1"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p:txBody>
          <a:bodyPr>
            <a:normAutofit fontScale="85000" lnSpcReduction="10000"/>
          </a:bodyPr>
          <a:lstStyle/>
          <a:p>
            <a:r>
              <a:rPr lang="fr-FR" dirty="0" smtClean="0"/>
              <a:t>Cette solution est introduite dans la source par un capillaire </a:t>
            </a:r>
            <a:r>
              <a:rPr lang="fr-FR" dirty="0" err="1" smtClean="0"/>
              <a:t>trés</a:t>
            </a:r>
            <a:r>
              <a:rPr lang="fr-FR" dirty="0" smtClean="0"/>
              <a:t> fin chargé et en métal (</a:t>
            </a:r>
            <a:r>
              <a:rPr lang="fr-FR" b="1" dirty="0" smtClean="0"/>
              <a:t>figure ci-contre</a:t>
            </a:r>
            <a:r>
              <a:rPr lang="fr-FR" dirty="0" smtClean="0"/>
              <a:t>).</a:t>
            </a:r>
          </a:p>
          <a:p>
            <a:r>
              <a:rPr lang="fr-FR" dirty="0" smtClean="0"/>
              <a:t>L'ionisation des molécules a lieu dans des conditions douces (pression atmosphérique et température ambiante) : sous l'effet d'un gaz nébuliseur (N2) et d'un champ électrique, les gouttes "explosent" (la fission </a:t>
            </a:r>
            <a:r>
              <a:rPr lang="fr-FR" dirty="0" err="1" smtClean="0"/>
              <a:t>Coulombique</a:t>
            </a:r>
            <a:r>
              <a:rPr lang="fr-FR" dirty="0" smtClean="0"/>
              <a:t>) en un brouillard de </a:t>
            </a:r>
            <a:r>
              <a:rPr lang="fr-FR" b="1" dirty="0" smtClean="0"/>
              <a:t>gouttelettes chargée</a:t>
            </a:r>
            <a:r>
              <a:rPr lang="fr-FR" dirty="0" smtClean="0"/>
              <a:t> (un </a:t>
            </a:r>
            <a:r>
              <a:rPr lang="fr-FR" b="1" dirty="0" err="1" smtClean="0"/>
              <a:t>électrospray</a:t>
            </a:r>
            <a:r>
              <a:rPr lang="fr-FR" dirty="0" smtClean="0"/>
              <a:t>).</a:t>
            </a:r>
          </a:p>
          <a:p>
            <a:r>
              <a:rPr lang="fr-FR" dirty="0" smtClean="0"/>
              <a:t>Des ions </a:t>
            </a:r>
            <a:r>
              <a:rPr lang="fr-FR" dirty="0" err="1" smtClean="0"/>
              <a:t>multi-chargés</a:t>
            </a:r>
            <a:r>
              <a:rPr lang="fr-FR" dirty="0" smtClean="0"/>
              <a:t> comme [M + 2H]</a:t>
            </a:r>
            <a:r>
              <a:rPr lang="fr-FR" baseline="30000" dirty="0" smtClean="0"/>
              <a:t>2+</a:t>
            </a:r>
            <a:r>
              <a:rPr lang="fr-FR" dirty="0" smtClean="0"/>
              <a:t> sont souvent observés.</a:t>
            </a:r>
          </a:p>
          <a:p>
            <a:r>
              <a:rPr lang="fr-FR" dirty="0" smtClean="0"/>
              <a:t>La technique ESI-MS/MS :</a:t>
            </a:r>
          </a:p>
          <a:p>
            <a:r>
              <a:rPr lang="fr-FR" dirty="0" smtClean="0"/>
              <a:t>peut-être modifié en système "</a:t>
            </a:r>
            <a:r>
              <a:rPr lang="fr-FR" b="1" i="1" dirty="0" err="1" smtClean="0"/>
              <a:t>nanospray</a:t>
            </a:r>
            <a:r>
              <a:rPr lang="fr-FR" dirty="0" smtClean="0"/>
              <a:t>" (débit &lt; 1 </a:t>
            </a:r>
            <a:r>
              <a:rPr lang="fr-FR" dirty="0" err="1" smtClean="0"/>
              <a:t>mL</a:t>
            </a:r>
            <a:r>
              <a:rPr lang="fr-FR" dirty="0" smtClean="0"/>
              <a:t>/min)</a:t>
            </a:r>
          </a:p>
          <a:p>
            <a:r>
              <a:rPr lang="fr-FR" dirty="0" smtClean="0"/>
              <a:t>est </a:t>
            </a:r>
            <a:r>
              <a:rPr lang="fr-FR" dirty="0" err="1" smtClean="0"/>
              <a:t>trés</a:t>
            </a:r>
            <a:r>
              <a:rPr lang="fr-FR" dirty="0" smtClean="0"/>
              <a:t> sensible : </a:t>
            </a:r>
            <a:r>
              <a:rPr lang="fr-FR" dirty="0" err="1" smtClean="0"/>
              <a:t>recquière</a:t>
            </a:r>
            <a:r>
              <a:rPr lang="fr-FR" dirty="0" smtClean="0"/>
              <a:t> moins d'une </a:t>
            </a:r>
            <a:r>
              <a:rPr lang="fr-FR" dirty="0" err="1" smtClean="0"/>
              <a:t>picomole</a:t>
            </a:r>
            <a:r>
              <a:rPr lang="fr-FR" dirty="0" smtClean="0"/>
              <a:t> de matériel</a:t>
            </a:r>
          </a:p>
          <a:p>
            <a:r>
              <a:rPr lang="fr-FR" dirty="0" smtClean="0"/>
              <a:t>est fortement affectée par les sels et détergents</a:t>
            </a:r>
          </a:p>
          <a:p>
            <a:endParaRPr lang="fr-FR" dirty="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7DescriptionESI.gif"/>
          <p:cNvPicPr>
            <a:picLocks noGrp="1" noChangeAspect="1"/>
          </p:cNvPicPr>
          <p:nvPr>
            <p:ph sz="quarter" idx="1"/>
          </p:nvPr>
        </p:nvPicPr>
        <p:blipFill>
          <a:blip r:embed="rId2"/>
          <a:stretch>
            <a:fillRect/>
          </a:stretch>
        </p:blipFill>
        <p:spPr>
          <a:xfrm>
            <a:off x="571472" y="785794"/>
            <a:ext cx="7358114" cy="5572163"/>
          </a:xfrm>
        </p:spPr>
      </p:pic>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2200" b="1" dirty="0" smtClean="0"/>
              <a:t>Caractéristiques communes aux techniques d'ionisation MALDI (à partir d'une phase solide) et ESI (à partir d'une phase liquide) :</a:t>
            </a:r>
            <a:r>
              <a:rPr lang="fr-FR" b="1" dirty="0" smtClean="0"/>
              <a:t/>
            </a:r>
            <a:br>
              <a:rPr lang="fr-FR" b="1" dirty="0" smtClean="0"/>
            </a:br>
            <a:endParaRPr lang="fr-FR" dirty="0"/>
          </a:p>
        </p:txBody>
      </p:sp>
      <p:sp>
        <p:nvSpPr>
          <p:cNvPr id="3" name="Espace réservé du contenu 2"/>
          <p:cNvSpPr>
            <a:spLocks noGrp="1"/>
          </p:cNvSpPr>
          <p:nvPr>
            <p:ph sz="quarter" idx="1"/>
          </p:nvPr>
        </p:nvSpPr>
        <p:spPr/>
        <p:txBody>
          <a:bodyPr>
            <a:normAutofit fontScale="70000" lnSpcReduction="20000"/>
          </a:bodyPr>
          <a:lstStyle/>
          <a:p>
            <a:r>
              <a:rPr lang="fr-FR" b="1" dirty="0" err="1" smtClean="0"/>
              <a:t>génèration</a:t>
            </a:r>
            <a:r>
              <a:rPr lang="fr-FR" b="1" dirty="0" smtClean="0"/>
              <a:t> de molécules </a:t>
            </a:r>
            <a:r>
              <a:rPr lang="fr-FR" b="1" dirty="0" err="1" smtClean="0"/>
              <a:t>protonées</a:t>
            </a:r>
            <a:endParaRPr lang="fr-FR" b="1" dirty="0" smtClean="0"/>
          </a:p>
          <a:p>
            <a:r>
              <a:rPr lang="fr-FR" b="1" dirty="0" smtClean="0"/>
              <a:t>les ions formés sont triés en fonction de leur rapport [m/z] dans un analyseur</a:t>
            </a:r>
          </a:p>
          <a:p>
            <a:r>
              <a:rPr lang="fr-FR" b="1" dirty="0" smtClean="0"/>
              <a:t>couplage à différents types d'analyseurs : à temps de vol, quadripôle, secteurs magnétiques/électriques, à trappe ionique ...</a:t>
            </a:r>
          </a:p>
          <a:p>
            <a:r>
              <a:rPr lang="fr-FR" b="1" dirty="0" smtClean="0"/>
              <a:t>détermination précise de la masse moléculaire jusqu'à plusieurs centaines de </a:t>
            </a:r>
            <a:r>
              <a:rPr lang="fr-FR" b="1" dirty="0" err="1" smtClean="0"/>
              <a:t>kDa</a:t>
            </a:r>
            <a:endParaRPr lang="fr-FR" b="1" dirty="0" smtClean="0"/>
          </a:p>
          <a:p>
            <a:r>
              <a:rPr lang="fr-FR" b="1" dirty="0" smtClean="0"/>
              <a:t>limites de détection de l'ordre de la </a:t>
            </a:r>
            <a:r>
              <a:rPr lang="fr-FR" b="1" dirty="0" err="1" smtClean="0"/>
              <a:t>picomole</a:t>
            </a:r>
            <a:endParaRPr lang="fr-FR" b="1" dirty="0" smtClean="0"/>
          </a:p>
          <a:p>
            <a:r>
              <a:rPr lang="fr-FR" b="1" dirty="0" smtClean="0"/>
              <a:t>analyse de mélanges complexes</a:t>
            </a:r>
          </a:p>
          <a:p>
            <a:r>
              <a:rPr lang="fr-FR" b="1" dirty="0" smtClean="0"/>
              <a:t>mode de mesure en ion positif [M + H]</a:t>
            </a:r>
            <a:r>
              <a:rPr lang="fr-FR" b="1" baseline="30000" dirty="0" smtClean="0"/>
              <a:t>+</a:t>
            </a:r>
            <a:r>
              <a:rPr lang="fr-FR" b="1" dirty="0" smtClean="0"/>
              <a:t> pour les protéines qui ont des groupements qui captent des H</a:t>
            </a:r>
            <a:r>
              <a:rPr lang="fr-FR" b="1" baseline="30000" dirty="0" smtClean="0"/>
              <a:t>+</a:t>
            </a:r>
            <a:r>
              <a:rPr lang="fr-FR" b="1" dirty="0" smtClean="0"/>
              <a:t> (amide et amine)</a:t>
            </a:r>
          </a:p>
          <a:p>
            <a:r>
              <a:rPr lang="fr-FR" b="1" dirty="0" smtClean="0"/>
              <a:t>mode de mesure en ion négatif [M - H]</a:t>
            </a:r>
            <a:r>
              <a:rPr lang="fr-FR" b="1" baseline="30000" dirty="0" smtClean="0"/>
              <a:t>-</a:t>
            </a:r>
            <a:r>
              <a:rPr lang="fr-FR" b="1" dirty="0" smtClean="0"/>
              <a:t> pour l'ADN qui a des groupements qui cèdent des H</a:t>
            </a:r>
            <a:r>
              <a:rPr lang="fr-FR" b="1" baseline="30000" dirty="0" smtClean="0"/>
              <a:t>+</a:t>
            </a:r>
            <a:r>
              <a:rPr lang="fr-FR" b="1" dirty="0" smtClean="0"/>
              <a:t> (acide et hydroxyle)</a:t>
            </a:r>
          </a:p>
          <a:p>
            <a:r>
              <a:rPr lang="fr-FR" b="1" dirty="0" smtClean="0"/>
              <a:t>Exemple d'appareillage :</a:t>
            </a:r>
          </a:p>
          <a:p>
            <a:r>
              <a:rPr lang="fr-FR" b="1" dirty="0" smtClean="0"/>
              <a:t>spectromètre de masse MALDI-TOF : </a:t>
            </a:r>
            <a:r>
              <a:rPr lang="fr-FR" b="1" i="1" dirty="0" smtClean="0"/>
              <a:t>STR </a:t>
            </a:r>
            <a:r>
              <a:rPr lang="fr-FR" b="1" i="1" dirty="0" err="1" smtClean="0"/>
              <a:t>Applied</a:t>
            </a:r>
            <a:r>
              <a:rPr lang="fr-FR" b="1" i="1" dirty="0" smtClean="0"/>
              <a:t> </a:t>
            </a:r>
            <a:r>
              <a:rPr lang="fr-FR" b="1" i="1" dirty="0" err="1" smtClean="0"/>
              <a:t>Biosystems</a:t>
            </a:r>
            <a:endParaRPr lang="fr-FR" b="1" dirty="0" smtClean="0"/>
          </a:p>
          <a:p>
            <a:r>
              <a:rPr lang="fr-FR" b="1" dirty="0" smtClean="0"/>
              <a:t>spectromètre de masse </a:t>
            </a:r>
            <a:r>
              <a:rPr lang="fr-FR" b="1" dirty="0" err="1" smtClean="0"/>
              <a:t>nanoESI</a:t>
            </a:r>
            <a:r>
              <a:rPr lang="fr-FR" b="1" dirty="0" smtClean="0"/>
              <a:t>-Q/TOF: </a:t>
            </a:r>
            <a:r>
              <a:rPr lang="fr-FR" b="1" i="1" dirty="0" smtClean="0"/>
              <a:t>Q-TOF II </a:t>
            </a:r>
            <a:r>
              <a:rPr lang="fr-FR" b="1" i="1" dirty="0" err="1" smtClean="0"/>
              <a:t>Micromass</a:t>
            </a:r>
            <a:endParaRPr lang="fr-FR" b="1" dirty="0" smtClean="0"/>
          </a:p>
          <a:p>
            <a:r>
              <a:rPr lang="fr-FR" b="1" dirty="0" smtClean="0"/>
              <a:t>séquenceur automatique par dégradation d'</a:t>
            </a:r>
            <a:r>
              <a:rPr lang="fr-FR" b="1" dirty="0" err="1" smtClean="0"/>
              <a:t>Edman</a:t>
            </a:r>
            <a:r>
              <a:rPr lang="fr-FR" b="1" dirty="0" smtClean="0"/>
              <a:t>: </a:t>
            </a:r>
            <a:r>
              <a:rPr lang="fr-FR" b="1" i="1" dirty="0" err="1" smtClean="0"/>
              <a:t>Procise</a:t>
            </a:r>
            <a:r>
              <a:rPr lang="fr-FR" b="1" i="1" dirty="0" smtClean="0"/>
              <a:t> 494 </a:t>
            </a:r>
            <a:r>
              <a:rPr lang="fr-FR" b="1" i="1" dirty="0" err="1" smtClean="0"/>
              <a:t>Applied</a:t>
            </a:r>
            <a:r>
              <a:rPr lang="fr-FR" b="1" i="1" dirty="0" smtClean="0"/>
              <a:t> </a:t>
            </a:r>
            <a:r>
              <a:rPr lang="fr-FR" b="1" i="1" dirty="0" err="1" smtClean="0"/>
              <a:t>Biosystems</a:t>
            </a:r>
            <a:endParaRPr lang="fr-FR" b="1" dirty="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c. Autres types de spectromètres de masse</a:t>
            </a:r>
            <a:endParaRPr lang="fr-FR" dirty="0"/>
          </a:p>
        </p:txBody>
      </p:sp>
      <p:sp>
        <p:nvSpPr>
          <p:cNvPr id="3" name="Espace réservé du contenu 2"/>
          <p:cNvSpPr>
            <a:spLocks noGrp="1"/>
          </p:cNvSpPr>
          <p:nvPr>
            <p:ph sz="quarter" idx="1"/>
          </p:nvPr>
        </p:nvSpPr>
        <p:spPr/>
        <p:txBody>
          <a:bodyPr>
            <a:normAutofit fontScale="70000" lnSpcReduction="20000"/>
          </a:bodyPr>
          <a:lstStyle/>
          <a:p>
            <a:r>
              <a:rPr lang="fr-FR" dirty="0" smtClean="0"/>
              <a:t>1. Dans les réflecteurs </a:t>
            </a:r>
            <a:r>
              <a:rPr lang="fr-FR" b="1" dirty="0" smtClean="0"/>
              <a:t>TOF/TOF</a:t>
            </a:r>
            <a:r>
              <a:rPr lang="fr-FR" dirty="0" smtClean="0"/>
              <a:t> (</a:t>
            </a:r>
            <a:r>
              <a:rPr lang="fr-FR" b="1" dirty="0" smtClean="0"/>
              <a:t>figure ci-dessous</a:t>
            </a:r>
            <a:r>
              <a:rPr lang="fr-FR" dirty="0" smtClean="0"/>
              <a:t>), une cellule de collision est située entre les </a:t>
            </a:r>
            <a:r>
              <a:rPr lang="fr-FR" dirty="0" err="1" smtClean="0"/>
              <a:t>les</a:t>
            </a:r>
            <a:r>
              <a:rPr lang="fr-FR" dirty="0" smtClean="0"/>
              <a:t> deux sections TOF. Les ions caractérisés par un certain rapport [m/z] sont </a:t>
            </a:r>
            <a:r>
              <a:rPr lang="fr-FR" dirty="0" err="1" smtClean="0"/>
              <a:t>séléctionnés</a:t>
            </a:r>
            <a:r>
              <a:rPr lang="fr-FR" dirty="0" smtClean="0"/>
              <a:t> dans la première section TOF puis fragmentés dans la cellule de collision. Les fragments sont séparés dans la seconde section TOF.</a:t>
            </a:r>
          </a:p>
          <a:p>
            <a:r>
              <a:rPr lang="fr-FR" dirty="0" smtClean="0"/>
              <a:t>2. Une combinaison fréquemment rencontrée est de type [source </a:t>
            </a:r>
            <a:r>
              <a:rPr lang="fr-FR" b="1" dirty="0" err="1" smtClean="0"/>
              <a:t>électrospray</a:t>
            </a:r>
            <a:r>
              <a:rPr lang="fr-FR" dirty="0" smtClean="0"/>
              <a:t> - triple analyseur </a:t>
            </a:r>
            <a:r>
              <a:rPr lang="fr-FR" b="1" dirty="0" smtClean="0"/>
              <a:t>quadripôle</a:t>
            </a:r>
            <a:r>
              <a:rPr lang="fr-FR" dirty="0" smtClean="0"/>
              <a:t>] (</a:t>
            </a:r>
            <a:r>
              <a:rPr lang="fr-FR" b="1" dirty="0" smtClean="0"/>
              <a:t>figure ci-contre</a:t>
            </a:r>
            <a:r>
              <a:rPr lang="fr-FR" dirty="0" smtClean="0"/>
              <a:t>) :</a:t>
            </a:r>
          </a:p>
          <a:p>
            <a:r>
              <a:rPr lang="fr-FR" dirty="0" smtClean="0"/>
              <a:t>les spectromètres de masse à quadripôles sélectionnent les ions en faisant varier un champs électrique, ce qui confère une trajectoire stable aux seul ions caractérisés par un certain rapport [m/z] choisi.</a:t>
            </a:r>
          </a:p>
          <a:p>
            <a:r>
              <a:rPr lang="fr-FR" dirty="0" smtClean="0"/>
              <a:t>là aussi, les ions caractérisés par un certain rapport [m/z] sont </a:t>
            </a:r>
            <a:r>
              <a:rPr lang="fr-FR" dirty="0" err="1" smtClean="0"/>
              <a:t>séléctionnés</a:t>
            </a:r>
            <a:r>
              <a:rPr lang="fr-FR" dirty="0" smtClean="0"/>
              <a:t> par le premier quadripôle (Q1), fragmentés dans la cellule de collision (q2), et les fragments sont séparés par le troisième quadripôle (Q3).</a:t>
            </a:r>
          </a:p>
          <a:p>
            <a:r>
              <a:rPr lang="fr-FR" dirty="0" smtClean="0"/>
              <a:t>dans le piège à ion linéaire ("</a:t>
            </a:r>
            <a:r>
              <a:rPr lang="fr-FR" b="1" i="1" dirty="0" err="1" smtClean="0"/>
              <a:t>linear</a:t>
            </a:r>
            <a:r>
              <a:rPr lang="fr-FR" b="1" i="1" dirty="0" smtClean="0"/>
              <a:t> ion </a:t>
            </a:r>
            <a:r>
              <a:rPr lang="fr-FR" b="1" i="1" dirty="0" err="1" smtClean="0"/>
              <a:t>trap</a:t>
            </a:r>
            <a:r>
              <a:rPr lang="fr-FR" dirty="0" smtClean="0"/>
              <a:t>" - QSTAR), les ions sont capturés par le troisième quadripôle (point rouge en Q3). Ils y sont excités par un champs électrique. Les ions en résonance sont ainsi sélectionnés et analysés (spectre de masse en tandem).</a:t>
            </a:r>
          </a:p>
          <a:p>
            <a:endParaRPr lang="fr-FR" dirty="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8TofTofQuadri.gif"/>
          <p:cNvPicPr>
            <a:picLocks noGrp="1" noChangeAspect="1"/>
          </p:cNvPicPr>
          <p:nvPr>
            <p:ph sz="quarter" idx="1"/>
          </p:nvPr>
        </p:nvPicPr>
        <p:blipFill>
          <a:blip r:embed="rId2"/>
          <a:stretch>
            <a:fillRect/>
          </a:stretch>
        </p:blipFill>
        <p:spPr>
          <a:xfrm>
            <a:off x="857224" y="857232"/>
            <a:ext cx="6643733" cy="5214974"/>
          </a:xfrm>
        </p:spPr>
      </p:pic>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000" b="1" dirty="0" smtClean="0"/>
              <a:t>3. Les spectromètres de masse à quadripôles/TOF combinent le premier quadripôle (Q1), la cellule de collision (q2) et un réflecteur TOF (figure ci-contre).</a:t>
            </a:r>
            <a:endParaRPr lang="fr-FR" sz="2000" dirty="0"/>
          </a:p>
        </p:txBody>
      </p:sp>
      <p:pic>
        <p:nvPicPr>
          <p:cNvPr id="4" name="Espace réservé du contenu 3" descr="9AutTypSpecMass.gif"/>
          <p:cNvPicPr>
            <a:picLocks noGrp="1" noChangeAspect="1"/>
          </p:cNvPicPr>
          <p:nvPr>
            <p:ph sz="quarter" idx="1"/>
          </p:nvPr>
        </p:nvPicPr>
        <p:blipFill>
          <a:blip r:embed="rId2"/>
          <a:stretch>
            <a:fillRect/>
          </a:stretch>
        </p:blipFill>
        <p:spPr>
          <a:xfrm>
            <a:off x="714348" y="1428736"/>
            <a:ext cx="7072362" cy="5000660"/>
          </a:xfrm>
        </p:spPr>
      </p:pic>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sz="quarter" idx="1"/>
          </p:nvPr>
        </p:nvSpPr>
        <p:spPr/>
        <p:txBody>
          <a:bodyPr>
            <a:normAutofit fontScale="92500"/>
          </a:bodyPr>
          <a:lstStyle/>
          <a:p>
            <a:r>
              <a:rPr lang="fr-FR" b="1" dirty="0" smtClean="0"/>
              <a:t>4. Le piège à ion 3D capture les ions comme dans le cas du piège à ion linéaire et il fragmente les ions caractérisés par un certain rapport [m/z]. Puis les fragments sont analysés (spectre de masse en tandem).</a:t>
            </a:r>
          </a:p>
          <a:p>
            <a:r>
              <a:rPr lang="fr-FR" b="1" dirty="0" smtClean="0"/>
              <a:t>5. Les spectromètres de masse à transformée de Fourier ("</a:t>
            </a:r>
            <a:r>
              <a:rPr lang="fr-FR" b="1" i="1" dirty="0" smtClean="0"/>
              <a:t>Fourier </a:t>
            </a:r>
            <a:r>
              <a:rPr lang="fr-FR" b="1" i="1" dirty="0" err="1" smtClean="0"/>
              <a:t>transform</a:t>
            </a:r>
            <a:r>
              <a:rPr lang="fr-FR" b="1" i="1" dirty="0" smtClean="0"/>
              <a:t> ion cyclotron </a:t>
            </a:r>
            <a:r>
              <a:rPr lang="fr-FR" b="1" i="1" dirty="0" err="1" smtClean="0"/>
              <a:t>resonance</a:t>
            </a:r>
            <a:r>
              <a:rPr lang="fr-FR" b="1" i="1" dirty="0" smtClean="0"/>
              <a:t> mass </a:t>
            </a:r>
            <a:r>
              <a:rPr lang="fr-FR" b="1" i="1" dirty="0" err="1" smtClean="0"/>
              <a:t>spectrometer</a:t>
            </a:r>
            <a:r>
              <a:rPr lang="fr-FR" b="1" dirty="0" smtClean="0"/>
              <a:t>" - FT-ICR/MS) capturent les ions mais à l'aide d'un fort champs magnétique (5 à 10 Tesla). La figure montre la combinaison avec un piège à ions linéaire pour une plus grande efficacité d'isolement, de fragmentation et de détection des fragments.</a:t>
            </a:r>
          </a:p>
          <a:p>
            <a:endParaRPr lang="fr-FR" dirty="0"/>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La </a:t>
            </a:r>
            <a:r>
              <a:rPr lang="fr-FR" b="1" dirty="0" err="1" smtClean="0"/>
              <a:t>protéomique</a:t>
            </a:r>
            <a:r>
              <a:rPr lang="fr-FR" b="1" dirty="0" smtClean="0"/>
              <a:t> ciblée ("</a:t>
            </a:r>
            <a:r>
              <a:rPr lang="fr-FR" b="1" i="1" dirty="0" err="1" smtClean="0"/>
              <a:t>Targeted</a:t>
            </a:r>
            <a:r>
              <a:rPr lang="fr-FR" b="1" i="1" dirty="0" smtClean="0"/>
              <a:t> mass </a:t>
            </a:r>
            <a:r>
              <a:rPr lang="fr-FR" b="1" i="1" dirty="0" err="1" smtClean="0"/>
              <a:t>spectrometry</a:t>
            </a:r>
            <a:r>
              <a:rPr lang="fr-FR" b="1" dirty="0" smtClean="0"/>
              <a:t>")</a:t>
            </a:r>
            <a:endParaRPr lang="fr-FR" dirty="0"/>
          </a:p>
        </p:txBody>
      </p:sp>
      <p:sp>
        <p:nvSpPr>
          <p:cNvPr id="3" name="Espace réservé du contenu 2"/>
          <p:cNvSpPr>
            <a:spLocks noGrp="1"/>
          </p:cNvSpPr>
          <p:nvPr>
            <p:ph sz="quarter" idx="1"/>
          </p:nvPr>
        </p:nvSpPr>
        <p:spPr/>
        <p:txBody>
          <a:bodyPr>
            <a:normAutofit fontScale="77500" lnSpcReduction="20000"/>
          </a:bodyPr>
          <a:lstStyle/>
          <a:p>
            <a:r>
              <a:rPr lang="fr-FR" b="1" dirty="0" smtClean="0"/>
              <a:t>Elle repose sur une technique de spectrométrie de masse appelée "suivi de réaction sélectionnée" ("</a:t>
            </a:r>
            <a:r>
              <a:rPr lang="fr-FR" b="1" i="1" dirty="0" err="1" smtClean="0"/>
              <a:t>selected</a:t>
            </a:r>
            <a:r>
              <a:rPr lang="fr-FR" b="1" i="1" dirty="0" smtClean="0"/>
              <a:t> </a:t>
            </a:r>
            <a:r>
              <a:rPr lang="fr-FR" b="1" i="1" dirty="0" err="1" smtClean="0"/>
              <a:t>reaction</a:t>
            </a:r>
            <a:r>
              <a:rPr lang="fr-FR" b="1" i="1" dirty="0" smtClean="0"/>
              <a:t> monitoring</a:t>
            </a:r>
            <a:r>
              <a:rPr lang="fr-FR" b="1" dirty="0" smtClean="0"/>
              <a:t>" - SRM).</a:t>
            </a:r>
          </a:p>
          <a:p>
            <a:r>
              <a:rPr lang="fr-FR" b="1" dirty="0" smtClean="0"/>
              <a:t>Principe : à l'aide d'un spectre de masse de référence, un </a:t>
            </a:r>
            <a:r>
              <a:rPr lang="fr-FR" b="1" dirty="0" err="1" smtClean="0"/>
              <a:t>analyte</a:t>
            </a:r>
            <a:r>
              <a:rPr lang="fr-FR" b="1" dirty="0" smtClean="0"/>
              <a:t> peut être identifié sur la base de quelques ions </a:t>
            </a:r>
            <a:r>
              <a:rPr lang="fr-FR" b="1" dirty="0" err="1" smtClean="0"/>
              <a:t>pré-sélectionnés</a:t>
            </a:r>
            <a:r>
              <a:rPr lang="fr-FR" b="1" dirty="0" smtClean="0"/>
              <a:t> sans nécessiter l'intégralité (complexe) du spectre de fragmentation MS/MS. Les données de SRM sont obtenues en réglant les deux analyseurs de masse d'un spectromètre de masse à triple quadripôle de façon qu'ils ne stabilisent que les trajectoires d'ions avec des valeurs [m/z] prédéfinies.</a:t>
            </a:r>
          </a:p>
          <a:p>
            <a:r>
              <a:rPr lang="fr-FR" b="1" dirty="0" smtClean="0"/>
              <a:t>Le filtrage des masses à 2 niveaux augmente la sélectivité et cette technique permet d'obtenir un rapport signal/bruit élevé pour les </a:t>
            </a:r>
            <a:r>
              <a:rPr lang="fr-FR" b="1" dirty="0" err="1" smtClean="0"/>
              <a:t>analytes</a:t>
            </a:r>
            <a:r>
              <a:rPr lang="fr-FR" b="1" dirty="0" smtClean="0"/>
              <a:t> cibles.</a:t>
            </a:r>
          </a:p>
          <a:p>
            <a:r>
              <a:rPr lang="fr-FR" b="1" dirty="0" smtClean="0"/>
              <a:t>Des peptides de synthèse contenant des étiquettes avec des isotopes stables servent de standard internes (quantités connues d'isotopes) et permettent une quantification précise d'un </a:t>
            </a:r>
            <a:r>
              <a:rPr lang="fr-FR" b="1" dirty="0" err="1" smtClean="0"/>
              <a:t>analyte</a:t>
            </a:r>
            <a:r>
              <a:rPr lang="fr-FR" b="1" dirty="0" smtClean="0"/>
              <a:t>.</a:t>
            </a:r>
          </a:p>
          <a:p>
            <a:endParaRPr lang="fr-FR" dirty="0"/>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sz="quarter" idx="1"/>
          </p:nvPr>
        </p:nvSpPr>
        <p:spPr/>
        <p:txBody>
          <a:bodyPr/>
          <a:lstStyle/>
          <a:p>
            <a:r>
              <a:rPr lang="fr-FR" b="1" dirty="0" smtClean="0"/>
              <a:t>Un spectromètre de masse à triple quadripôle est constitué :</a:t>
            </a:r>
          </a:p>
          <a:p>
            <a:r>
              <a:rPr lang="fr-FR" b="1" dirty="0" smtClean="0"/>
              <a:t>d'un spectromètre de masse à quadripôle Q1 : il sélectionne les ions</a:t>
            </a:r>
          </a:p>
          <a:p>
            <a:r>
              <a:rPr lang="fr-FR" b="1" dirty="0" smtClean="0"/>
              <a:t>un quadripôle Q2 à radiofréquence seulement (sans analyseur de masse) : il sert de chambre de collisions</a:t>
            </a:r>
          </a:p>
          <a:p>
            <a:r>
              <a:rPr lang="fr-FR" b="1" dirty="0" smtClean="0"/>
              <a:t>d'un spectromètre de masse à quadripôle Q3 : il sélectionne les ions fragmentés</a:t>
            </a:r>
          </a:p>
          <a:p>
            <a:endParaRPr lang="fr-FR" dirty="0"/>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57224" y="5715016"/>
            <a:ext cx="7467600" cy="488968"/>
          </a:xfrm>
        </p:spPr>
        <p:txBody>
          <a:bodyPr>
            <a:normAutofit fontScale="90000"/>
          </a:bodyPr>
          <a:lstStyle/>
          <a:p>
            <a:r>
              <a:rPr lang="fr-FR" b="1" dirty="0" smtClean="0"/>
              <a:t>Source : </a:t>
            </a:r>
            <a:r>
              <a:rPr lang="fr-FR" b="1" dirty="0" smtClean="0">
                <a:hlinkClick r:id="rId2"/>
              </a:rPr>
              <a:t>Gillette &amp; Carr (2013)</a:t>
            </a:r>
            <a:endParaRPr lang="fr-FR" dirty="0"/>
          </a:p>
        </p:txBody>
      </p:sp>
      <p:pic>
        <p:nvPicPr>
          <p:cNvPr id="4" name="Espace réservé du contenu 3" descr="2TargetedProteomic.png"/>
          <p:cNvPicPr>
            <a:picLocks noGrp="1" noChangeAspect="1"/>
          </p:cNvPicPr>
          <p:nvPr>
            <p:ph sz="quarter" idx="1"/>
          </p:nvPr>
        </p:nvPicPr>
        <p:blipFill>
          <a:blip r:embed="rId3"/>
          <a:stretch>
            <a:fillRect/>
          </a:stretch>
        </p:blipFill>
        <p:spPr>
          <a:xfrm>
            <a:off x="785786" y="357166"/>
            <a:ext cx="7643866" cy="4143404"/>
          </a:xfr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3170</TotalTime>
  <Words>4093</Words>
  <Application>Microsoft Office PowerPoint</Application>
  <PresentationFormat>Affichage à l'écran (4:3)</PresentationFormat>
  <Paragraphs>307</Paragraphs>
  <Slides>101</Slides>
  <Notes>0</Notes>
  <HiddenSlides>0</HiddenSlides>
  <MMClips>0</MMClips>
  <ScaleCrop>false</ScaleCrop>
  <HeadingPairs>
    <vt:vector size="4" baseType="variant">
      <vt:variant>
        <vt:lpstr>Thème</vt:lpstr>
      </vt:variant>
      <vt:variant>
        <vt:i4>1</vt:i4>
      </vt:variant>
      <vt:variant>
        <vt:lpstr>Titres des diapositives</vt:lpstr>
      </vt:variant>
      <vt:variant>
        <vt:i4>101</vt:i4>
      </vt:variant>
    </vt:vector>
  </HeadingPairs>
  <TitlesOfParts>
    <vt:vector size="102" baseType="lpstr">
      <vt:lpstr>Oriel</vt:lpstr>
      <vt:lpstr>Protéomique </vt:lpstr>
      <vt:lpstr>Le génome </vt:lpstr>
      <vt:lpstr>Transcriptome </vt:lpstr>
      <vt:lpstr>Protéome </vt:lpstr>
      <vt:lpstr>Métabolome </vt:lpstr>
      <vt:lpstr>La protéomique </vt:lpstr>
      <vt:lpstr>La protéomique </vt:lpstr>
      <vt:lpstr>Les études de protéomique sont de plus en plus spécialisées : </vt:lpstr>
      <vt:lpstr>Schématiquement, les étapes de l'analyse protéomique sont les suivantes :</vt:lpstr>
      <vt:lpstr>Diapositive 10</vt:lpstr>
      <vt:lpstr>Figure adaptée de Peng &amp; Gygi (2001)</vt:lpstr>
      <vt:lpstr>Diapositive 12</vt:lpstr>
      <vt:lpstr>Préparation d’échantillons</vt:lpstr>
      <vt:lpstr>Extractions des protéines </vt:lpstr>
      <vt:lpstr>Séparation des protéines par électrophorèse </vt:lpstr>
      <vt:lpstr>Image d’un gel d’électrophorèse monodimensionnel. Les molécules de plus petit poids moléculaires se trouvent en bas du gel car elles migrent plus vite. </vt:lpstr>
      <vt:lpstr>Diapositive 17</vt:lpstr>
      <vt:lpstr>Diapositive 18</vt:lpstr>
      <vt:lpstr>Diapositive 19</vt:lpstr>
      <vt:lpstr>Diapositive 20</vt:lpstr>
      <vt:lpstr> Figure I-3 : Image d’un gel d’électrophorèse bidimensionnel. </vt:lpstr>
      <vt:lpstr>Diapositive 22</vt:lpstr>
      <vt:lpstr>Séparation par chromatographie liquide</vt:lpstr>
      <vt:lpstr>Diapositive 24</vt:lpstr>
      <vt:lpstr> Résine échangeuse de cations (résine cationique)</vt:lpstr>
      <vt:lpstr>Résine échangeuse d'anions (résine anionique).</vt:lpstr>
      <vt:lpstr>Diapositive 27</vt:lpstr>
      <vt:lpstr>Diapositive 28</vt:lpstr>
      <vt:lpstr>Diapositive 29</vt:lpstr>
      <vt:lpstr>Diapositive 30</vt:lpstr>
      <vt:lpstr>Diapositive 31</vt:lpstr>
      <vt:lpstr>Exercice 2</vt:lpstr>
      <vt:lpstr>Diapositive 33</vt:lpstr>
      <vt:lpstr>Diapositive 34</vt:lpstr>
      <vt:lpstr>Analyse par spectrométrie de masse </vt:lpstr>
      <vt:lpstr>Figure I-4 : Représentation schématique des différentes parties composant un spectromètre de masse en tandem. </vt:lpstr>
      <vt:lpstr>Les sources d’ionisation </vt:lpstr>
      <vt:lpstr>Diapositive 38</vt:lpstr>
      <vt:lpstr>Figure I-5 : Représentation schématique de l’ionisation par electrospray </vt:lpstr>
      <vt:lpstr>Les analyseurs</vt:lpstr>
      <vt:lpstr>Diapositive 41</vt:lpstr>
      <vt:lpstr>Diapositive 42</vt:lpstr>
      <vt:lpstr>Diapositive 43</vt:lpstr>
      <vt:lpstr>Diapositive 44</vt:lpstr>
      <vt:lpstr>Figure I-6 : Représentation schématique du fonctionnement d’un analyseur quadripolaire. Figure emprunté de LSMBO. Les ions résonnants, qui ont une trajectoire stable à des tensions U et V donnés traversent le quadripôle pour atteindre le détecteur, tandis que les ions instables sont éjectés.</vt:lpstr>
      <vt:lpstr>Figure I-7 : Zone de stabilité d’un m/z donné en fonction des potentiels U et V au sein d’un quadripôle.   </vt:lpstr>
      <vt:lpstr>Diapositive 47</vt:lpstr>
      <vt:lpstr>Diapositive 48</vt:lpstr>
      <vt:lpstr>Figure I-8 : Représentation schématique d’un analyseur à temps de vol. Les trois ions de rapport m/z différents acquièrent une énergie cinétique plus ou moins importante en fonction de leur masse. Les ions les plus rapides (les plus petits) vont arriver en premier au détecteur. </vt:lpstr>
      <vt:lpstr>Diapositive 50</vt:lpstr>
      <vt:lpstr>Diapositive 51</vt:lpstr>
      <vt:lpstr>Figure I-9 : Représentation schématique d’un analyseur à temps de vol possédant un réflecteur. Les deux ions de même rapport m/z ayant acquis une énergie cinétique légèrement différente à l’entrée du tube de vol sont focalisés par le réflecteur pour arriver en même temps au détecteur.   Les analyseurs TOF possèdent une bonne résolution et une vitesse de balayage importante, ils sont beaucoup utilisés en protéomique. </vt:lpstr>
      <vt:lpstr>Diapositive 53</vt:lpstr>
      <vt:lpstr>Figure I-10 : Représentation schématique d’une trappe orbitale. Figure adaptée de Thermo Fisher Scientific. Sous l’effet d’un champ électrostatique, les ions entre en oscillation autour de l’électrode centrale, ce qui génère un courant induit enregistré par les électrodes externes. La fréquence d’oscillation est calculée à partir de ce courant par transformée de Fourier, ce qui permet d’accéder au rapport m/z des ions. </vt:lpstr>
      <vt:lpstr>Diapositive 55</vt:lpstr>
      <vt:lpstr>Diapositive 56</vt:lpstr>
      <vt:lpstr>Diapositive 57</vt:lpstr>
      <vt:lpstr>Diapositive 58</vt:lpstr>
      <vt:lpstr>Diapositive 59</vt:lpstr>
      <vt:lpstr>Diapositive 60</vt:lpstr>
      <vt:lpstr>2. L'extraction des protéines</vt:lpstr>
      <vt:lpstr>L'extraction des protéines</vt:lpstr>
      <vt:lpstr>3. L'électrophorèse sur gel bi-dimensionnel (SWISS-2DPAGE) </vt:lpstr>
      <vt:lpstr>Diapositive 64</vt:lpstr>
      <vt:lpstr>Diapositive 65</vt:lpstr>
      <vt:lpstr>Diapositive 66</vt:lpstr>
      <vt:lpstr>Diapositive 67</vt:lpstr>
      <vt:lpstr>Diapositive 68</vt:lpstr>
      <vt:lpstr>b. Les méthodes de révélation des protéines</vt:lpstr>
      <vt:lpstr>b. Les méthodes de révélation des protéines</vt:lpstr>
      <vt:lpstr>c. L'hydrolyse des protéines par la trypsine </vt:lpstr>
      <vt:lpstr>c. L'hydrolyse des protéines par la trypsine</vt:lpstr>
      <vt:lpstr>4. La spectrométrie de masse </vt:lpstr>
      <vt:lpstr>4. La spectrométrie de masse </vt:lpstr>
      <vt:lpstr>Diapositive 75</vt:lpstr>
      <vt:lpstr>b. Description d'un spectromètre de masse </vt:lpstr>
      <vt:lpstr>b. Description d'un spectromètre de masse </vt:lpstr>
      <vt:lpstr>b. Description d'un spectromètre de masse </vt:lpstr>
      <vt:lpstr>b. Description d'un spectromètre de masse </vt:lpstr>
      <vt:lpstr>5. Principe de l'analyse protéomique par spectrométrie de masse</vt:lpstr>
      <vt:lpstr>5. Principe de l'analyse protéomique par spectrométrie de masse</vt:lpstr>
      <vt:lpstr>a. La carte peptidique massique par spectromètrie de masse : MALDI-TOF</vt:lpstr>
      <vt:lpstr>a. La carte peptidique massique par spectromètrie de masse : MALDI-TOF</vt:lpstr>
      <vt:lpstr>a. La carte peptidique massique par spectromètrie de masse : MALDI-TOF</vt:lpstr>
      <vt:lpstr>a. La carte peptidique massique par spectromètrie de masse : MALDI-TOF</vt:lpstr>
      <vt:lpstr>b. Le séquençage par spectromètrie de masse en tandem : ESI-MS/MS ou ESI-Q-TOF </vt:lpstr>
      <vt:lpstr>b. Le séquençage par spectromètrie de masse en tandem : ESI-MS/MS ou ESI-Q-TOF </vt:lpstr>
      <vt:lpstr>Le type de spectromètrie de masse le plus couramment utilisé pour le séquençage est l'ionisation par électronébuliseur ("ElectroSpray Ionisation" - ESI-MS/MS).Les fragments peptidiques issus de l'hydrolyse par la trypsine sont en solution aqueuse volatile (mélange méthanol-eau 1:1). </vt:lpstr>
      <vt:lpstr>Diapositive 89</vt:lpstr>
      <vt:lpstr>Diapositive 90</vt:lpstr>
      <vt:lpstr>Diapositive 91</vt:lpstr>
      <vt:lpstr>Caractéristiques communes aux techniques d'ionisation MALDI (à partir d'une phase solide) et ESI (à partir d'une phase liquide) : </vt:lpstr>
      <vt:lpstr>c. Autres types de spectromètres de masse</vt:lpstr>
      <vt:lpstr>Diapositive 94</vt:lpstr>
      <vt:lpstr>3. Les spectromètres de masse à quadripôles/TOF combinent le premier quadripôle (Q1), la cellule de collision (q2) et un réflecteur TOF (figure ci-contre).</vt:lpstr>
      <vt:lpstr>Diapositive 96</vt:lpstr>
      <vt:lpstr>La protéomique ciblée ("Targeted mass spectrometry")</vt:lpstr>
      <vt:lpstr>Diapositive 98</vt:lpstr>
      <vt:lpstr>Source : Gillette &amp; Carr (2013)</vt:lpstr>
      <vt:lpstr>Diapositive 100</vt:lpstr>
      <vt:lpstr>6. Quelques données pour l'interprétation des spectres de masse de peptides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pc</dc:creator>
  <cp:lastModifiedBy>Noor Houda</cp:lastModifiedBy>
  <cp:revision>15</cp:revision>
  <dcterms:created xsi:type="dcterms:W3CDTF">2015-11-21T18:30:27Z</dcterms:created>
  <dcterms:modified xsi:type="dcterms:W3CDTF">2020-03-20T17:51:37Z</dcterms:modified>
</cp:coreProperties>
</file>