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72" r:id="rId10"/>
    <p:sldId id="273" r:id="rId11"/>
    <p:sldId id="274" r:id="rId12"/>
    <p:sldId id="275" r:id="rId13"/>
    <p:sldId id="263" r:id="rId14"/>
    <p:sldId id="264" r:id="rId15"/>
    <p:sldId id="265" r:id="rId16"/>
    <p:sldId id="266" r:id="rId17"/>
    <p:sldId id="276" r:id="rId18"/>
    <p:sldId id="267" r:id="rId19"/>
    <p:sldId id="277" r:id="rId20"/>
    <p:sldId id="268" r:id="rId21"/>
    <p:sldId id="278" r:id="rId22"/>
    <p:sldId id="269" r:id="rId23"/>
    <p:sldId id="279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573" autoAdjust="0"/>
  </p:normalViewPr>
  <p:slideViewPr>
    <p:cSldViewPr snapToGrid="0" snapToObjects="1">
      <p:cViewPr varScale="1">
        <p:scale>
          <a:sx n="60" d="100"/>
          <a:sy n="60" d="100"/>
        </p:scale>
        <p:origin x="119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369E4-1BF0-4DEE-ADA0-B6B8E7214D4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BA874832-2D48-471C-8A89-225AD89C762E}">
      <dgm:prSet phldrT="[Texte]"/>
      <dgm:spPr/>
      <dgm:t>
        <a:bodyPr/>
        <a:lstStyle/>
        <a:p>
          <a:r>
            <a:rPr lang="fr-FR" dirty="0"/>
            <a:t>The concept of </a:t>
          </a:r>
          <a:r>
            <a:rPr lang="en-US" noProof="0" dirty="0"/>
            <a:t>databases</a:t>
          </a:r>
        </a:p>
      </dgm:t>
    </dgm:pt>
    <dgm:pt modelId="{D1B4D7EE-D5CB-460E-B058-6760EB436F8E}" type="parTrans" cxnId="{27974ED3-6EB3-483C-80F2-941FAA963A45}">
      <dgm:prSet/>
      <dgm:spPr/>
      <dgm:t>
        <a:bodyPr/>
        <a:lstStyle/>
        <a:p>
          <a:endParaRPr lang="fr-FR"/>
        </a:p>
      </dgm:t>
    </dgm:pt>
    <dgm:pt modelId="{04CCD9EF-A110-4EEF-9B54-DA8B38995695}" type="sibTrans" cxnId="{27974ED3-6EB3-483C-80F2-941FAA963A45}">
      <dgm:prSet/>
      <dgm:spPr/>
      <dgm:t>
        <a:bodyPr/>
        <a:lstStyle/>
        <a:p>
          <a:endParaRPr lang="fr-FR"/>
        </a:p>
      </dgm:t>
    </dgm:pt>
    <dgm:pt modelId="{12BF17C8-0386-432A-8662-6EE4CD78D046}">
      <dgm:prSet phldrT="[Texte]"/>
      <dgm:spPr/>
      <dgm:t>
        <a:bodyPr/>
        <a:lstStyle/>
        <a:p>
          <a:r>
            <a:rPr lang="en-US" noProof="0" dirty="0"/>
            <a:t>What</a:t>
          </a:r>
          <a:r>
            <a:rPr lang="fr-FR" dirty="0"/>
            <a:t> </a:t>
          </a:r>
          <a:r>
            <a:rPr lang="en-US" noProof="0" dirty="0"/>
            <a:t>is</a:t>
          </a:r>
          <a:r>
            <a:rPr lang="fr-FR" dirty="0"/>
            <a:t> a DBMS?</a:t>
          </a:r>
        </a:p>
      </dgm:t>
    </dgm:pt>
    <dgm:pt modelId="{7AC5CDD3-AF13-4BA3-95C1-DD7069CA8B5D}" type="parTrans" cxnId="{62A61EDA-0B57-494E-8E8B-09B94C4A81FB}">
      <dgm:prSet/>
      <dgm:spPr/>
      <dgm:t>
        <a:bodyPr/>
        <a:lstStyle/>
        <a:p>
          <a:endParaRPr lang="fr-FR"/>
        </a:p>
      </dgm:t>
    </dgm:pt>
    <dgm:pt modelId="{74714980-B9C4-4935-B397-2804D6E8C13E}" type="sibTrans" cxnId="{62A61EDA-0B57-494E-8E8B-09B94C4A81FB}">
      <dgm:prSet/>
      <dgm:spPr/>
      <dgm:t>
        <a:bodyPr/>
        <a:lstStyle/>
        <a:p>
          <a:endParaRPr lang="fr-FR"/>
        </a:p>
      </dgm:t>
    </dgm:pt>
    <dgm:pt modelId="{B9B00A76-871C-4E11-B4DD-5580B1229BC0}">
      <dgm:prSet phldrT="[Texte]"/>
      <dgm:spPr/>
      <dgm:t>
        <a:bodyPr/>
        <a:lstStyle/>
        <a:p>
          <a:r>
            <a:rPr lang="fr-FR" dirty="0"/>
            <a:t>DBMS architecture</a:t>
          </a:r>
        </a:p>
      </dgm:t>
    </dgm:pt>
    <dgm:pt modelId="{1C83FF1A-343F-43FA-9D78-00FB9F634198}" type="parTrans" cxnId="{9556C74C-0302-40AB-B610-51BF826A16A0}">
      <dgm:prSet/>
      <dgm:spPr/>
      <dgm:t>
        <a:bodyPr/>
        <a:lstStyle/>
        <a:p>
          <a:endParaRPr lang="fr-FR"/>
        </a:p>
      </dgm:t>
    </dgm:pt>
    <dgm:pt modelId="{0F330F53-2EE2-48C8-8D73-F00C1E0828AE}" type="sibTrans" cxnId="{9556C74C-0302-40AB-B610-51BF826A16A0}">
      <dgm:prSet/>
      <dgm:spPr/>
      <dgm:t>
        <a:bodyPr/>
        <a:lstStyle/>
        <a:p>
          <a:endParaRPr lang="fr-FR"/>
        </a:p>
      </dgm:t>
    </dgm:pt>
    <dgm:pt modelId="{7B7A5703-A328-48E9-AD27-026806B4C755}">
      <dgm:prSet phldrT="[Texte]"/>
      <dgm:spPr/>
      <dgm:t>
        <a:bodyPr/>
        <a:lstStyle/>
        <a:p>
          <a:r>
            <a:rPr lang="fr-FR" dirty="0"/>
            <a:t>Objectives of a DBMS</a:t>
          </a:r>
        </a:p>
      </dgm:t>
    </dgm:pt>
    <dgm:pt modelId="{A3EAFD30-EDF5-40D5-A4D2-2AEA15BCA2AA}" type="parTrans" cxnId="{EA64E765-3CDA-4FBC-8C15-45677293B81E}">
      <dgm:prSet/>
      <dgm:spPr/>
      <dgm:t>
        <a:bodyPr/>
        <a:lstStyle/>
        <a:p>
          <a:endParaRPr lang="fr-FR"/>
        </a:p>
      </dgm:t>
    </dgm:pt>
    <dgm:pt modelId="{A0AAF098-4176-440A-8931-4E70D166D67F}" type="sibTrans" cxnId="{EA64E765-3CDA-4FBC-8C15-45677293B81E}">
      <dgm:prSet/>
      <dgm:spPr/>
      <dgm:t>
        <a:bodyPr/>
        <a:lstStyle/>
        <a:p>
          <a:endParaRPr lang="fr-FR"/>
        </a:p>
      </dgm:t>
    </dgm:pt>
    <dgm:pt modelId="{820E4592-4218-457E-9DAE-A4EDD861CE1F}">
      <dgm:prSet phldrT="[Texte]"/>
      <dgm:spPr/>
      <dgm:t>
        <a:bodyPr/>
        <a:lstStyle/>
        <a:p>
          <a:r>
            <a:rPr lang="en-US"/>
            <a:t>The </a:t>
          </a:r>
          <a:r>
            <a:rPr lang="en-US" dirty="0"/>
            <a:t>Entity–Relationship (ER) model</a:t>
          </a:r>
          <a:endParaRPr lang="fr-FR" dirty="0"/>
        </a:p>
      </dgm:t>
    </dgm:pt>
    <dgm:pt modelId="{6E864ECF-8645-46BD-AB30-A4BB63F01850}" type="parTrans" cxnId="{7F82F682-79C6-486E-A35B-AE7E68D7D77E}">
      <dgm:prSet/>
      <dgm:spPr/>
      <dgm:t>
        <a:bodyPr/>
        <a:lstStyle/>
        <a:p>
          <a:endParaRPr lang="fr-FR"/>
        </a:p>
      </dgm:t>
    </dgm:pt>
    <dgm:pt modelId="{2521AF5D-6710-42B5-B108-ADDDD8EDE6E5}" type="sibTrans" cxnId="{7F82F682-79C6-486E-A35B-AE7E68D7D77E}">
      <dgm:prSet/>
      <dgm:spPr/>
      <dgm:t>
        <a:bodyPr/>
        <a:lstStyle/>
        <a:p>
          <a:endParaRPr lang="fr-FR"/>
        </a:p>
      </dgm:t>
    </dgm:pt>
    <dgm:pt modelId="{5C618D3D-D79F-4A9B-B859-631CBBB91AE6}" type="pres">
      <dgm:prSet presAssocID="{342369E4-1BF0-4DEE-ADA0-B6B8E7214D4D}" presName="Name0" presStyleCnt="0">
        <dgm:presLayoutVars>
          <dgm:chMax val="7"/>
          <dgm:chPref val="7"/>
          <dgm:dir/>
        </dgm:presLayoutVars>
      </dgm:prSet>
      <dgm:spPr/>
    </dgm:pt>
    <dgm:pt modelId="{2F3F5460-A968-41E2-BE40-9255B6F89789}" type="pres">
      <dgm:prSet presAssocID="{342369E4-1BF0-4DEE-ADA0-B6B8E7214D4D}" presName="Name1" presStyleCnt="0"/>
      <dgm:spPr/>
    </dgm:pt>
    <dgm:pt modelId="{8B57F5C0-CF87-4037-BDCB-7BA4A93459CF}" type="pres">
      <dgm:prSet presAssocID="{342369E4-1BF0-4DEE-ADA0-B6B8E7214D4D}" presName="cycle" presStyleCnt="0"/>
      <dgm:spPr/>
    </dgm:pt>
    <dgm:pt modelId="{5CB0F08C-9D09-4F33-A9EF-1D01B2C60CAF}" type="pres">
      <dgm:prSet presAssocID="{342369E4-1BF0-4DEE-ADA0-B6B8E7214D4D}" presName="srcNode" presStyleLbl="node1" presStyleIdx="0" presStyleCnt="5"/>
      <dgm:spPr/>
    </dgm:pt>
    <dgm:pt modelId="{A8F0D4E2-02BE-4242-B296-9C791E07989B}" type="pres">
      <dgm:prSet presAssocID="{342369E4-1BF0-4DEE-ADA0-B6B8E7214D4D}" presName="conn" presStyleLbl="parChTrans1D2" presStyleIdx="0" presStyleCnt="1"/>
      <dgm:spPr/>
    </dgm:pt>
    <dgm:pt modelId="{471F8B6A-27AA-481F-893F-0D8E4F81BA71}" type="pres">
      <dgm:prSet presAssocID="{342369E4-1BF0-4DEE-ADA0-B6B8E7214D4D}" presName="extraNode" presStyleLbl="node1" presStyleIdx="0" presStyleCnt="5"/>
      <dgm:spPr/>
    </dgm:pt>
    <dgm:pt modelId="{5371528F-0397-47DD-B626-CF3241814967}" type="pres">
      <dgm:prSet presAssocID="{342369E4-1BF0-4DEE-ADA0-B6B8E7214D4D}" presName="dstNode" presStyleLbl="node1" presStyleIdx="0" presStyleCnt="5"/>
      <dgm:spPr/>
    </dgm:pt>
    <dgm:pt modelId="{B6B8F7A5-37CC-44C8-8348-01A602FD8188}" type="pres">
      <dgm:prSet presAssocID="{BA874832-2D48-471C-8A89-225AD89C762E}" presName="text_1" presStyleLbl="node1" presStyleIdx="0" presStyleCnt="5">
        <dgm:presLayoutVars>
          <dgm:bulletEnabled val="1"/>
        </dgm:presLayoutVars>
      </dgm:prSet>
      <dgm:spPr/>
    </dgm:pt>
    <dgm:pt modelId="{D3C541E6-DC23-4D44-8651-3FCB74D6AB63}" type="pres">
      <dgm:prSet presAssocID="{BA874832-2D48-471C-8A89-225AD89C762E}" presName="accent_1" presStyleCnt="0"/>
      <dgm:spPr/>
    </dgm:pt>
    <dgm:pt modelId="{B423AEB4-5519-4AA7-96BD-C78DFD810838}" type="pres">
      <dgm:prSet presAssocID="{BA874832-2D48-471C-8A89-225AD89C762E}" presName="accentRepeatNode" presStyleLbl="solidFgAcc1" presStyleIdx="0" presStyleCnt="5"/>
      <dgm:spPr/>
    </dgm:pt>
    <dgm:pt modelId="{8D9B669E-6594-4CCC-A840-E6C60A472F25}" type="pres">
      <dgm:prSet presAssocID="{12BF17C8-0386-432A-8662-6EE4CD78D046}" presName="text_2" presStyleLbl="node1" presStyleIdx="1" presStyleCnt="5">
        <dgm:presLayoutVars>
          <dgm:bulletEnabled val="1"/>
        </dgm:presLayoutVars>
      </dgm:prSet>
      <dgm:spPr/>
    </dgm:pt>
    <dgm:pt modelId="{2AF34029-B95E-469A-AEB8-27A42F91A440}" type="pres">
      <dgm:prSet presAssocID="{12BF17C8-0386-432A-8662-6EE4CD78D046}" presName="accent_2" presStyleCnt="0"/>
      <dgm:spPr/>
    </dgm:pt>
    <dgm:pt modelId="{C33BEC38-F1CD-4C94-BC89-097E7400515B}" type="pres">
      <dgm:prSet presAssocID="{12BF17C8-0386-432A-8662-6EE4CD78D046}" presName="accentRepeatNode" presStyleLbl="solidFgAcc1" presStyleIdx="1" presStyleCnt="5"/>
      <dgm:spPr/>
    </dgm:pt>
    <dgm:pt modelId="{1C965A06-91B8-4321-ACC0-74C8710C5A5E}" type="pres">
      <dgm:prSet presAssocID="{B9B00A76-871C-4E11-B4DD-5580B1229BC0}" presName="text_3" presStyleLbl="node1" presStyleIdx="2" presStyleCnt="5">
        <dgm:presLayoutVars>
          <dgm:bulletEnabled val="1"/>
        </dgm:presLayoutVars>
      </dgm:prSet>
      <dgm:spPr/>
    </dgm:pt>
    <dgm:pt modelId="{3EAD490E-2E9D-4344-9B99-134D4EA72D7B}" type="pres">
      <dgm:prSet presAssocID="{B9B00A76-871C-4E11-B4DD-5580B1229BC0}" presName="accent_3" presStyleCnt="0"/>
      <dgm:spPr/>
    </dgm:pt>
    <dgm:pt modelId="{059DD3EB-4EF6-4641-90BE-37A902193E0D}" type="pres">
      <dgm:prSet presAssocID="{B9B00A76-871C-4E11-B4DD-5580B1229BC0}" presName="accentRepeatNode" presStyleLbl="solidFgAcc1" presStyleIdx="2" presStyleCnt="5"/>
      <dgm:spPr/>
    </dgm:pt>
    <dgm:pt modelId="{8D5C0B27-5D95-49CE-A47B-B75077895642}" type="pres">
      <dgm:prSet presAssocID="{7B7A5703-A328-48E9-AD27-026806B4C755}" presName="text_4" presStyleLbl="node1" presStyleIdx="3" presStyleCnt="5">
        <dgm:presLayoutVars>
          <dgm:bulletEnabled val="1"/>
        </dgm:presLayoutVars>
      </dgm:prSet>
      <dgm:spPr/>
    </dgm:pt>
    <dgm:pt modelId="{510F2985-CA1C-466E-A476-C7CCE6624201}" type="pres">
      <dgm:prSet presAssocID="{7B7A5703-A328-48E9-AD27-026806B4C755}" presName="accent_4" presStyleCnt="0"/>
      <dgm:spPr/>
    </dgm:pt>
    <dgm:pt modelId="{F36ECCCB-223B-406F-9608-A67F7697B89B}" type="pres">
      <dgm:prSet presAssocID="{7B7A5703-A328-48E9-AD27-026806B4C755}" presName="accentRepeatNode" presStyleLbl="solidFgAcc1" presStyleIdx="3" presStyleCnt="5"/>
      <dgm:spPr/>
    </dgm:pt>
    <dgm:pt modelId="{47C1A63C-2DBC-4446-B91C-7451F4336730}" type="pres">
      <dgm:prSet presAssocID="{820E4592-4218-457E-9DAE-A4EDD861CE1F}" presName="text_5" presStyleLbl="node1" presStyleIdx="4" presStyleCnt="5">
        <dgm:presLayoutVars>
          <dgm:bulletEnabled val="1"/>
        </dgm:presLayoutVars>
      </dgm:prSet>
      <dgm:spPr/>
    </dgm:pt>
    <dgm:pt modelId="{F0171110-0A76-4B84-B2E8-F716127FE5BB}" type="pres">
      <dgm:prSet presAssocID="{820E4592-4218-457E-9DAE-A4EDD861CE1F}" presName="accent_5" presStyleCnt="0"/>
      <dgm:spPr/>
    </dgm:pt>
    <dgm:pt modelId="{5867D0B7-629E-4788-A02F-6232AA416003}" type="pres">
      <dgm:prSet presAssocID="{820E4592-4218-457E-9DAE-A4EDD861CE1F}" presName="accentRepeatNode" presStyleLbl="solidFgAcc1" presStyleIdx="4" presStyleCnt="5"/>
      <dgm:spPr/>
    </dgm:pt>
  </dgm:ptLst>
  <dgm:cxnLst>
    <dgm:cxn modelId="{62A56B18-29DE-42EC-B0D7-A72EF3B47E36}" type="presOf" srcId="{B9B00A76-871C-4E11-B4DD-5580B1229BC0}" destId="{1C965A06-91B8-4321-ACC0-74C8710C5A5E}" srcOrd="0" destOrd="0" presId="urn:microsoft.com/office/officeart/2008/layout/VerticalCurvedList"/>
    <dgm:cxn modelId="{A40B3A1B-BB4E-4082-A21E-C6A2082BE565}" type="presOf" srcId="{BA874832-2D48-471C-8A89-225AD89C762E}" destId="{B6B8F7A5-37CC-44C8-8348-01A602FD8188}" srcOrd="0" destOrd="0" presId="urn:microsoft.com/office/officeart/2008/layout/VerticalCurvedList"/>
    <dgm:cxn modelId="{BF5D3725-E28A-4257-B89C-AD6252A67F33}" type="presOf" srcId="{04CCD9EF-A110-4EEF-9B54-DA8B38995695}" destId="{A8F0D4E2-02BE-4242-B296-9C791E07989B}" srcOrd="0" destOrd="0" presId="urn:microsoft.com/office/officeart/2008/layout/VerticalCurvedList"/>
    <dgm:cxn modelId="{113FD033-8105-4C7D-BB00-6752164BE905}" type="presOf" srcId="{342369E4-1BF0-4DEE-ADA0-B6B8E7214D4D}" destId="{5C618D3D-D79F-4A9B-B859-631CBBB91AE6}" srcOrd="0" destOrd="0" presId="urn:microsoft.com/office/officeart/2008/layout/VerticalCurvedList"/>
    <dgm:cxn modelId="{EA64E765-3CDA-4FBC-8C15-45677293B81E}" srcId="{342369E4-1BF0-4DEE-ADA0-B6B8E7214D4D}" destId="{7B7A5703-A328-48E9-AD27-026806B4C755}" srcOrd="3" destOrd="0" parTransId="{A3EAFD30-EDF5-40D5-A4D2-2AEA15BCA2AA}" sibTransId="{A0AAF098-4176-440A-8931-4E70D166D67F}"/>
    <dgm:cxn modelId="{FC198F66-8916-49D2-8FEB-DB714B982DB8}" type="presOf" srcId="{7B7A5703-A328-48E9-AD27-026806B4C755}" destId="{8D5C0B27-5D95-49CE-A47B-B75077895642}" srcOrd="0" destOrd="0" presId="urn:microsoft.com/office/officeart/2008/layout/VerticalCurvedList"/>
    <dgm:cxn modelId="{3CB7AB49-1676-4BB0-B6BF-8AC11E1B2F20}" type="presOf" srcId="{820E4592-4218-457E-9DAE-A4EDD861CE1F}" destId="{47C1A63C-2DBC-4446-B91C-7451F4336730}" srcOrd="0" destOrd="0" presId="urn:microsoft.com/office/officeart/2008/layout/VerticalCurvedList"/>
    <dgm:cxn modelId="{9556C74C-0302-40AB-B610-51BF826A16A0}" srcId="{342369E4-1BF0-4DEE-ADA0-B6B8E7214D4D}" destId="{B9B00A76-871C-4E11-B4DD-5580B1229BC0}" srcOrd="2" destOrd="0" parTransId="{1C83FF1A-343F-43FA-9D78-00FB9F634198}" sibTransId="{0F330F53-2EE2-48C8-8D73-F00C1E0828AE}"/>
    <dgm:cxn modelId="{7F82F682-79C6-486E-A35B-AE7E68D7D77E}" srcId="{342369E4-1BF0-4DEE-ADA0-B6B8E7214D4D}" destId="{820E4592-4218-457E-9DAE-A4EDD861CE1F}" srcOrd="4" destOrd="0" parTransId="{6E864ECF-8645-46BD-AB30-A4BB63F01850}" sibTransId="{2521AF5D-6710-42B5-B108-ADDDD8EDE6E5}"/>
    <dgm:cxn modelId="{13198DC7-63C3-40BF-81B4-EB9E2C676F65}" type="presOf" srcId="{12BF17C8-0386-432A-8662-6EE4CD78D046}" destId="{8D9B669E-6594-4CCC-A840-E6C60A472F25}" srcOrd="0" destOrd="0" presId="urn:microsoft.com/office/officeart/2008/layout/VerticalCurvedList"/>
    <dgm:cxn modelId="{27974ED3-6EB3-483C-80F2-941FAA963A45}" srcId="{342369E4-1BF0-4DEE-ADA0-B6B8E7214D4D}" destId="{BA874832-2D48-471C-8A89-225AD89C762E}" srcOrd="0" destOrd="0" parTransId="{D1B4D7EE-D5CB-460E-B058-6760EB436F8E}" sibTransId="{04CCD9EF-A110-4EEF-9B54-DA8B38995695}"/>
    <dgm:cxn modelId="{62A61EDA-0B57-494E-8E8B-09B94C4A81FB}" srcId="{342369E4-1BF0-4DEE-ADA0-B6B8E7214D4D}" destId="{12BF17C8-0386-432A-8662-6EE4CD78D046}" srcOrd="1" destOrd="0" parTransId="{7AC5CDD3-AF13-4BA3-95C1-DD7069CA8B5D}" sibTransId="{74714980-B9C4-4935-B397-2804D6E8C13E}"/>
    <dgm:cxn modelId="{2947F36E-2FD6-4064-BBBD-C206F5244233}" type="presParOf" srcId="{5C618D3D-D79F-4A9B-B859-631CBBB91AE6}" destId="{2F3F5460-A968-41E2-BE40-9255B6F89789}" srcOrd="0" destOrd="0" presId="urn:microsoft.com/office/officeart/2008/layout/VerticalCurvedList"/>
    <dgm:cxn modelId="{ABDC23F2-9589-468F-845E-9108C2CE6C37}" type="presParOf" srcId="{2F3F5460-A968-41E2-BE40-9255B6F89789}" destId="{8B57F5C0-CF87-4037-BDCB-7BA4A93459CF}" srcOrd="0" destOrd="0" presId="urn:microsoft.com/office/officeart/2008/layout/VerticalCurvedList"/>
    <dgm:cxn modelId="{7418AB5A-0FF2-4927-A006-9A0537664E6F}" type="presParOf" srcId="{8B57F5C0-CF87-4037-BDCB-7BA4A93459CF}" destId="{5CB0F08C-9D09-4F33-A9EF-1D01B2C60CAF}" srcOrd="0" destOrd="0" presId="urn:microsoft.com/office/officeart/2008/layout/VerticalCurvedList"/>
    <dgm:cxn modelId="{4CA01C74-F0E7-4757-B8F6-3A5BC496EB29}" type="presParOf" srcId="{8B57F5C0-CF87-4037-BDCB-7BA4A93459CF}" destId="{A8F0D4E2-02BE-4242-B296-9C791E07989B}" srcOrd="1" destOrd="0" presId="urn:microsoft.com/office/officeart/2008/layout/VerticalCurvedList"/>
    <dgm:cxn modelId="{11E255F6-C757-4025-B455-BC3B3CD2511D}" type="presParOf" srcId="{8B57F5C0-CF87-4037-BDCB-7BA4A93459CF}" destId="{471F8B6A-27AA-481F-893F-0D8E4F81BA71}" srcOrd="2" destOrd="0" presId="urn:microsoft.com/office/officeart/2008/layout/VerticalCurvedList"/>
    <dgm:cxn modelId="{EE3AEB4D-98B7-48DD-A9A0-638E58A7AABE}" type="presParOf" srcId="{8B57F5C0-CF87-4037-BDCB-7BA4A93459CF}" destId="{5371528F-0397-47DD-B626-CF3241814967}" srcOrd="3" destOrd="0" presId="urn:microsoft.com/office/officeart/2008/layout/VerticalCurvedList"/>
    <dgm:cxn modelId="{DDA6FEDC-C686-49CF-A6DF-6B4A80441DA2}" type="presParOf" srcId="{2F3F5460-A968-41E2-BE40-9255B6F89789}" destId="{B6B8F7A5-37CC-44C8-8348-01A602FD8188}" srcOrd="1" destOrd="0" presId="urn:microsoft.com/office/officeart/2008/layout/VerticalCurvedList"/>
    <dgm:cxn modelId="{C2D7D2B0-3796-4179-B36F-4AB7BC977AA8}" type="presParOf" srcId="{2F3F5460-A968-41E2-BE40-9255B6F89789}" destId="{D3C541E6-DC23-4D44-8651-3FCB74D6AB63}" srcOrd="2" destOrd="0" presId="urn:microsoft.com/office/officeart/2008/layout/VerticalCurvedList"/>
    <dgm:cxn modelId="{912F1C1F-6ADE-4685-9535-873A07AA524C}" type="presParOf" srcId="{D3C541E6-DC23-4D44-8651-3FCB74D6AB63}" destId="{B423AEB4-5519-4AA7-96BD-C78DFD810838}" srcOrd="0" destOrd="0" presId="urn:microsoft.com/office/officeart/2008/layout/VerticalCurvedList"/>
    <dgm:cxn modelId="{B173C177-21A1-410F-A928-65FF83BE4024}" type="presParOf" srcId="{2F3F5460-A968-41E2-BE40-9255B6F89789}" destId="{8D9B669E-6594-4CCC-A840-E6C60A472F25}" srcOrd="3" destOrd="0" presId="urn:microsoft.com/office/officeart/2008/layout/VerticalCurvedList"/>
    <dgm:cxn modelId="{54FF3B11-63F0-4AD3-B55C-06C509444856}" type="presParOf" srcId="{2F3F5460-A968-41E2-BE40-9255B6F89789}" destId="{2AF34029-B95E-469A-AEB8-27A42F91A440}" srcOrd="4" destOrd="0" presId="urn:microsoft.com/office/officeart/2008/layout/VerticalCurvedList"/>
    <dgm:cxn modelId="{BB3387E6-62BF-4478-B654-C7DFE049F17C}" type="presParOf" srcId="{2AF34029-B95E-469A-AEB8-27A42F91A440}" destId="{C33BEC38-F1CD-4C94-BC89-097E7400515B}" srcOrd="0" destOrd="0" presId="urn:microsoft.com/office/officeart/2008/layout/VerticalCurvedList"/>
    <dgm:cxn modelId="{3E9D542F-1855-413B-800D-F8F2C306B7A2}" type="presParOf" srcId="{2F3F5460-A968-41E2-BE40-9255B6F89789}" destId="{1C965A06-91B8-4321-ACC0-74C8710C5A5E}" srcOrd="5" destOrd="0" presId="urn:microsoft.com/office/officeart/2008/layout/VerticalCurvedList"/>
    <dgm:cxn modelId="{42C91E39-D720-48E1-87E5-DEEDBAD17A10}" type="presParOf" srcId="{2F3F5460-A968-41E2-BE40-9255B6F89789}" destId="{3EAD490E-2E9D-4344-9B99-134D4EA72D7B}" srcOrd="6" destOrd="0" presId="urn:microsoft.com/office/officeart/2008/layout/VerticalCurvedList"/>
    <dgm:cxn modelId="{55DDBA2A-F6B4-44D3-A5A6-A697AF0B035D}" type="presParOf" srcId="{3EAD490E-2E9D-4344-9B99-134D4EA72D7B}" destId="{059DD3EB-4EF6-4641-90BE-37A902193E0D}" srcOrd="0" destOrd="0" presId="urn:microsoft.com/office/officeart/2008/layout/VerticalCurvedList"/>
    <dgm:cxn modelId="{3316D133-8D44-45F4-B08C-8C28888589D4}" type="presParOf" srcId="{2F3F5460-A968-41E2-BE40-9255B6F89789}" destId="{8D5C0B27-5D95-49CE-A47B-B75077895642}" srcOrd="7" destOrd="0" presId="urn:microsoft.com/office/officeart/2008/layout/VerticalCurvedList"/>
    <dgm:cxn modelId="{1249C118-39F2-4BCC-96CD-70DAEB3395E3}" type="presParOf" srcId="{2F3F5460-A968-41E2-BE40-9255B6F89789}" destId="{510F2985-CA1C-466E-A476-C7CCE6624201}" srcOrd="8" destOrd="0" presId="urn:microsoft.com/office/officeart/2008/layout/VerticalCurvedList"/>
    <dgm:cxn modelId="{84F08215-E8BC-464B-944B-7E7C484F6D7F}" type="presParOf" srcId="{510F2985-CA1C-466E-A476-C7CCE6624201}" destId="{F36ECCCB-223B-406F-9608-A67F7697B89B}" srcOrd="0" destOrd="0" presId="urn:microsoft.com/office/officeart/2008/layout/VerticalCurvedList"/>
    <dgm:cxn modelId="{0B5A4AB5-1773-4B22-9667-EB96FDB084D9}" type="presParOf" srcId="{2F3F5460-A968-41E2-BE40-9255B6F89789}" destId="{47C1A63C-2DBC-4446-B91C-7451F4336730}" srcOrd="9" destOrd="0" presId="urn:microsoft.com/office/officeart/2008/layout/VerticalCurvedList"/>
    <dgm:cxn modelId="{18439D14-AB01-4420-B2DF-BF108A83217D}" type="presParOf" srcId="{2F3F5460-A968-41E2-BE40-9255B6F89789}" destId="{F0171110-0A76-4B84-B2E8-F716127FE5BB}" srcOrd="10" destOrd="0" presId="urn:microsoft.com/office/officeart/2008/layout/VerticalCurvedList"/>
    <dgm:cxn modelId="{3ACF8678-242F-4419-8D60-842716E7F860}" type="presParOf" srcId="{F0171110-0A76-4B84-B2E8-F716127FE5BB}" destId="{5867D0B7-629E-4788-A02F-6232AA4160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0D4E2-02BE-4242-B296-9C791E07989B}">
      <dsp:nvSpPr>
        <dsp:cNvPr id="0" name=""/>
        <dsp:cNvSpPr/>
      </dsp:nvSpPr>
      <dsp:spPr>
        <a:xfrm>
          <a:off x="-4062699" y="-623585"/>
          <a:ext cx="4841270" cy="4841270"/>
        </a:xfrm>
        <a:prstGeom prst="blockArc">
          <a:avLst>
            <a:gd name="adj1" fmla="val 18900000"/>
            <a:gd name="adj2" fmla="val 2700000"/>
            <a:gd name="adj3" fmla="val 446"/>
          </a:avLst>
        </a:pr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8F7A5-37CC-44C8-8348-01A602FD8188}">
      <dsp:nvSpPr>
        <dsp:cNvPr id="0" name=""/>
        <dsp:cNvSpPr/>
      </dsp:nvSpPr>
      <dsp:spPr>
        <a:xfrm>
          <a:off x="341116" y="224559"/>
          <a:ext cx="7245405" cy="4494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71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The concept of </a:t>
          </a:r>
          <a:r>
            <a:rPr lang="en-US" sz="2400" kern="1200" noProof="0" dirty="0"/>
            <a:t>databases</a:t>
          </a:r>
        </a:p>
      </dsp:txBody>
      <dsp:txXfrm>
        <a:off x="341116" y="224559"/>
        <a:ext cx="7245405" cy="449406"/>
      </dsp:txXfrm>
    </dsp:sp>
    <dsp:sp modelId="{B423AEB4-5519-4AA7-96BD-C78DFD810838}">
      <dsp:nvSpPr>
        <dsp:cNvPr id="0" name=""/>
        <dsp:cNvSpPr/>
      </dsp:nvSpPr>
      <dsp:spPr>
        <a:xfrm>
          <a:off x="60237" y="168383"/>
          <a:ext cx="561757" cy="561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B669E-6594-4CCC-A840-E6C60A472F25}">
      <dsp:nvSpPr>
        <dsp:cNvPr id="0" name=""/>
        <dsp:cNvSpPr/>
      </dsp:nvSpPr>
      <dsp:spPr>
        <a:xfrm>
          <a:off x="663147" y="898453"/>
          <a:ext cx="6923374" cy="449406"/>
        </a:xfrm>
        <a:prstGeom prst="rect">
          <a:avLst/>
        </a:prstGeom>
        <a:solidFill>
          <a:schemeClr val="accent4">
            <a:hueOff val="-1454774"/>
            <a:satOff val="8578"/>
            <a:lumOff val="931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71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What</a:t>
          </a:r>
          <a:r>
            <a:rPr lang="fr-FR" sz="2400" kern="1200" dirty="0"/>
            <a:t> </a:t>
          </a:r>
          <a:r>
            <a:rPr lang="en-US" sz="2400" kern="1200" noProof="0" dirty="0"/>
            <a:t>is</a:t>
          </a:r>
          <a:r>
            <a:rPr lang="fr-FR" sz="2400" kern="1200" dirty="0"/>
            <a:t> a DBMS?</a:t>
          </a:r>
        </a:p>
      </dsp:txBody>
      <dsp:txXfrm>
        <a:off x="663147" y="898453"/>
        <a:ext cx="6923374" cy="449406"/>
      </dsp:txXfrm>
    </dsp:sp>
    <dsp:sp modelId="{C33BEC38-F1CD-4C94-BC89-097E7400515B}">
      <dsp:nvSpPr>
        <dsp:cNvPr id="0" name=""/>
        <dsp:cNvSpPr/>
      </dsp:nvSpPr>
      <dsp:spPr>
        <a:xfrm>
          <a:off x="382269" y="842277"/>
          <a:ext cx="561757" cy="561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hueOff val="-1454774"/>
              <a:satOff val="8578"/>
              <a:lumOff val="9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65A06-91B8-4321-ACC0-74C8710C5A5E}">
      <dsp:nvSpPr>
        <dsp:cNvPr id="0" name=""/>
        <dsp:cNvSpPr/>
      </dsp:nvSpPr>
      <dsp:spPr>
        <a:xfrm>
          <a:off x="761985" y="1572346"/>
          <a:ext cx="6824536" cy="449406"/>
        </a:xfrm>
        <a:prstGeom prst="rect">
          <a:avLst/>
        </a:prstGeom>
        <a:solidFill>
          <a:schemeClr val="accent4">
            <a:hueOff val="-2909548"/>
            <a:satOff val="17155"/>
            <a:lumOff val="1863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71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DBMS architecture</a:t>
          </a:r>
        </a:p>
      </dsp:txBody>
      <dsp:txXfrm>
        <a:off x="761985" y="1572346"/>
        <a:ext cx="6824536" cy="449406"/>
      </dsp:txXfrm>
    </dsp:sp>
    <dsp:sp modelId="{059DD3EB-4EF6-4641-90BE-37A902193E0D}">
      <dsp:nvSpPr>
        <dsp:cNvPr id="0" name=""/>
        <dsp:cNvSpPr/>
      </dsp:nvSpPr>
      <dsp:spPr>
        <a:xfrm>
          <a:off x="481106" y="1516171"/>
          <a:ext cx="561757" cy="561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hueOff val="-2909548"/>
              <a:satOff val="17155"/>
              <a:lumOff val="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C0B27-5D95-49CE-A47B-B75077895642}">
      <dsp:nvSpPr>
        <dsp:cNvPr id="0" name=""/>
        <dsp:cNvSpPr/>
      </dsp:nvSpPr>
      <dsp:spPr>
        <a:xfrm>
          <a:off x="663147" y="2246240"/>
          <a:ext cx="6923374" cy="449406"/>
        </a:xfrm>
        <a:prstGeom prst="rect">
          <a:avLst/>
        </a:prstGeom>
        <a:solidFill>
          <a:schemeClr val="accent4">
            <a:hueOff val="-4364322"/>
            <a:satOff val="25733"/>
            <a:lumOff val="2794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71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Objectives of a DBMS</a:t>
          </a:r>
        </a:p>
      </dsp:txBody>
      <dsp:txXfrm>
        <a:off x="663147" y="2246240"/>
        <a:ext cx="6923374" cy="449406"/>
      </dsp:txXfrm>
    </dsp:sp>
    <dsp:sp modelId="{F36ECCCB-223B-406F-9608-A67F7697B89B}">
      <dsp:nvSpPr>
        <dsp:cNvPr id="0" name=""/>
        <dsp:cNvSpPr/>
      </dsp:nvSpPr>
      <dsp:spPr>
        <a:xfrm>
          <a:off x="382269" y="2190064"/>
          <a:ext cx="561757" cy="561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hueOff val="-4364322"/>
              <a:satOff val="25733"/>
              <a:lumOff val="2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1A63C-2DBC-4446-B91C-7451F4336730}">
      <dsp:nvSpPr>
        <dsp:cNvPr id="0" name=""/>
        <dsp:cNvSpPr/>
      </dsp:nvSpPr>
      <dsp:spPr>
        <a:xfrm>
          <a:off x="341116" y="2920134"/>
          <a:ext cx="7245405" cy="449406"/>
        </a:xfrm>
        <a:prstGeom prst="rect">
          <a:avLst/>
        </a:prstGeom>
        <a:solidFill>
          <a:schemeClr val="accent4">
            <a:hueOff val="-5819096"/>
            <a:satOff val="34311"/>
            <a:lumOff val="3726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71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</a:t>
          </a:r>
          <a:r>
            <a:rPr lang="en-US" sz="2400" kern="1200" dirty="0"/>
            <a:t>Entity–Relationship (ER) model</a:t>
          </a:r>
          <a:endParaRPr lang="fr-FR" sz="2400" kern="1200" dirty="0"/>
        </a:p>
      </dsp:txBody>
      <dsp:txXfrm>
        <a:off x="341116" y="2920134"/>
        <a:ext cx="7245405" cy="449406"/>
      </dsp:txXfrm>
    </dsp:sp>
    <dsp:sp modelId="{5867D0B7-629E-4788-A02F-6232AA416003}">
      <dsp:nvSpPr>
        <dsp:cNvPr id="0" name=""/>
        <dsp:cNvSpPr/>
      </dsp:nvSpPr>
      <dsp:spPr>
        <a:xfrm>
          <a:off x="60237" y="2863958"/>
          <a:ext cx="561757" cy="561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hueOff val="-5819096"/>
              <a:satOff val="34311"/>
              <a:lumOff val="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C9E56-9061-4B68-A31A-CD48133461EB}" type="datetimeFigureOut">
              <a:rPr lang="fr-FR" smtClean="0"/>
              <a:t>05/10/2025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D6135-74B8-40AD-A19F-033B3526FF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985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0" i="0" u="none" strike="noStrike" baseline="0" dirty="0">
                <a:latin typeface="GillSans"/>
              </a:rPr>
              <a:t>Niveau externe :Structure des données manipulées par les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utilisateurs et les programmes</a:t>
            </a:r>
          </a:p>
          <a:p>
            <a:pPr algn="l"/>
            <a:endParaRPr lang="fr-FR" dirty="0"/>
          </a:p>
          <a:p>
            <a:pPr algn="l"/>
            <a:r>
              <a:rPr lang="fr-FR" sz="1800" b="0" i="0" u="none" strike="noStrike" baseline="0" dirty="0">
                <a:latin typeface="GillSans"/>
              </a:rPr>
              <a:t>Niveau interne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• Gestion des données stockées dans les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fichiers et des liens existants entre ces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données.</a:t>
            </a:r>
          </a:p>
          <a:p>
            <a:pPr algn="l"/>
            <a:endParaRPr lang="fr-FR" sz="1800" b="0" i="0" u="none" strike="noStrike" baseline="0" dirty="0">
              <a:latin typeface="GillSans"/>
            </a:endParaRP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Niveau physique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• Organisation et stockage physique des données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• Système de fichiers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• Couche au dessus du support physique (pages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mémoires, cloud, ...)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D6135-74B8-40AD-A19F-033B3526FFA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80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0" i="0" u="none" strike="noStrike" baseline="0" dirty="0">
                <a:latin typeface="GillSans"/>
              </a:rPr>
              <a:t>Indépendance physique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Si la couche physique change, les couches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supérieures ne sont pas affectées.</a:t>
            </a:r>
          </a:p>
          <a:p>
            <a:pPr algn="l"/>
            <a:endParaRPr lang="fr-FR" sz="1800" b="0" i="0" u="none" strike="noStrike" baseline="0" dirty="0">
              <a:latin typeface="GillSans"/>
            </a:endParaRP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Indépendance logique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Si la couche interne change, la couche physique ne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doit pas forcément être changée.</a:t>
            </a:r>
          </a:p>
          <a:p>
            <a:pPr algn="l"/>
            <a:endParaRPr lang="fr-FR" sz="1800" b="0" i="0" u="none" strike="noStrike" baseline="0" dirty="0">
              <a:latin typeface="GillSans"/>
            </a:endParaRP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Accès par des langages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de haut niveau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• Langages de haut niveau relativement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simples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• </a:t>
            </a:r>
            <a:r>
              <a:rPr lang="fr-FR" sz="1800" b="0" i="0" u="none" strike="noStrike" baseline="0" dirty="0" err="1">
                <a:latin typeface="GillSans"/>
              </a:rPr>
              <a:t>Structured</a:t>
            </a:r>
            <a:r>
              <a:rPr lang="fr-FR" sz="1800" b="0" i="0" u="none" strike="noStrike" baseline="0" dirty="0">
                <a:latin typeface="GillSans"/>
              </a:rPr>
              <a:t> </a:t>
            </a:r>
            <a:r>
              <a:rPr lang="fr-FR" sz="1800" b="0" i="0" u="none" strike="noStrike" baseline="0" dirty="0" err="1">
                <a:latin typeface="GillSans"/>
              </a:rPr>
              <a:t>Query</a:t>
            </a:r>
            <a:r>
              <a:rPr lang="fr-FR" sz="1800" b="0" i="0" u="none" strike="noStrike" baseline="0" dirty="0">
                <a:latin typeface="GillSans"/>
              </a:rPr>
              <a:t> </a:t>
            </a:r>
            <a:r>
              <a:rPr lang="fr-FR" sz="1800" b="0" i="0" u="none" strike="noStrike" baseline="0" dirty="0" err="1">
                <a:latin typeface="GillSans"/>
              </a:rPr>
              <a:t>Language</a:t>
            </a:r>
            <a:r>
              <a:rPr lang="fr-FR" sz="1800" b="0" i="0" u="none" strike="noStrike" baseline="0" dirty="0">
                <a:latin typeface="GillSans"/>
              </a:rPr>
              <a:t> SQL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Limiter les redondances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Intégrité des données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Sécurité des données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Traitements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concurrents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Les données sont indépendantes des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programmes qui les manipulent!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D6135-74B8-40AD-A19F-033B3526FFA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9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0" i="0" u="none" strike="noStrike" baseline="0" dirty="0">
                <a:latin typeface="GillSans"/>
              </a:rPr>
              <a:t>Limiter les redondances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D6135-74B8-40AD-A19F-033B3526FFA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109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0" i="0" u="none" strike="noStrike" baseline="0" dirty="0">
                <a:latin typeface="GillSans"/>
              </a:rPr>
              <a:t>Intégrité des données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Les données doivent être cohérentes...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D6135-74B8-40AD-A19F-033B3526FFA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264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0" i="0" u="none" strike="noStrike" baseline="0" dirty="0">
                <a:latin typeface="GillSans"/>
              </a:rPr>
              <a:t>Sécurité des données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• Sauvegarde en cas de panne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• Panne d'électricité, machines en panne...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• Système de droits d’accès aux données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• Sarah peut accéder à son compte mais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pas à celui de Samia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D6135-74B8-40AD-A19F-033B3526FFA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622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0" i="0" u="none" strike="noStrike" baseline="0" dirty="0">
                <a:latin typeface="GillSans"/>
              </a:rPr>
              <a:t>Traitements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concurrents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• Plusieurs utilisateurs peuvent se connecter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à une base de données et modifier les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données avec une gestion des traitements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concurrents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• L’accès peut se faire simultanément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• Plusieurs des amis de Sarah peuvent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consulter son profil en même temps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D6135-74B8-40AD-A19F-033B3526FFA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323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0" i="0" u="none" strike="noStrike" baseline="0" dirty="0">
                <a:latin typeface="GillSans"/>
              </a:rPr>
              <a:t>Objet du monde réel avec plusieurs caractéristiques, pouvant être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uniquement identifiable (objet physique, concept, événement,...).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D6135-74B8-40AD-A19F-033B3526FFA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648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0" i="0" u="none" strike="noStrike" baseline="0" dirty="0">
                <a:latin typeface="GillSans"/>
              </a:rPr>
              <a:t>Le nombre de fois minimum et maximum où</a:t>
            </a:r>
          </a:p>
          <a:p>
            <a:pPr algn="l"/>
            <a:r>
              <a:rPr lang="fr-FR" sz="1800" b="0" i="0" u="none" strike="noStrike" baseline="0" dirty="0">
                <a:latin typeface="GillSans"/>
              </a:rPr>
              <a:t>une entité participe à une association.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D6135-74B8-40AD-A19F-033B3526FFA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89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59327F-7BA0-4049-B2E4-C64EF2AB67F0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966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820E3-27DB-4100-8DB8-5D94F9CD10ED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0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E233-B914-4621-B302-ACFF88FAF86F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2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F7F4-E12D-4CEA-8D82-D6F7D78D2CF7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2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D995C7-6570-4A3E-92C4-ACAE3739995B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77926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47C1-6C99-426E-A128-4E3B6E0ECD77}" type="datetime1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42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4B38-5D56-4FF7-B02B-92CD464E319C}" type="datetime1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3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F9F1-4C9A-48F7-BD8A-BDFB3065F61E}" type="datetime1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2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6E0-5CDD-4B9C-B110-2702D3455A63}" type="datetime1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5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1FD2B74C-03D3-4605-A880-7109FF369727}" type="datetime1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1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2CF55FD1-0484-41AE-B1C4-43522C305BF9}" type="datetime1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09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110F9B1-C350-4CDD-898F-2D7FBB928C78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774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/>
              <a:t>University of Aboubakr </a:t>
            </a:r>
            <a:r>
              <a:rPr dirty="0" err="1"/>
              <a:t>Belkaïd</a:t>
            </a:r>
            <a:r>
              <a:rPr dirty="0"/>
              <a:t> – </a:t>
            </a:r>
            <a:r>
              <a:rPr dirty="0" err="1"/>
              <a:t>Tlemcen</a:t>
            </a:r>
            <a:endParaRPr dirty="0"/>
          </a:p>
          <a:p>
            <a:r>
              <a:rPr dirty="0"/>
              <a:t>© L3 Industrial Engineering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40A293-2275-4B4E-ABE2-B877CCD0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  <a:r>
              <a:rPr lang="fr-FR" dirty="0"/>
              <a:t> </a:t>
            </a:r>
            <a:r>
              <a:rPr lang="en-US" dirty="0"/>
              <a:t>Integrity</a:t>
            </a:r>
          </a:p>
        </p:txBody>
      </p:sp>
      <p:graphicFrame>
        <p:nvGraphicFramePr>
          <p:cNvPr id="4" name="Tableau 9">
            <a:extLst>
              <a:ext uri="{FF2B5EF4-FFF2-40B4-BE49-F238E27FC236}">
                <a16:creationId xmlns:a16="http://schemas.microsoft.com/office/drawing/2014/main" id="{270D9DE0-07CF-44E9-A8BE-B2D283B279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889228"/>
              </p:ext>
            </p:extLst>
          </p:nvPr>
        </p:nvGraphicFramePr>
        <p:xfrm>
          <a:off x="1501821" y="2669542"/>
          <a:ext cx="3933929" cy="151891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13508">
                  <a:extLst>
                    <a:ext uri="{9D8B030D-6E8A-4147-A177-3AD203B41FA5}">
                      <a16:colId xmlns:a16="http://schemas.microsoft.com/office/drawing/2014/main" val="764353565"/>
                    </a:ext>
                  </a:extLst>
                </a:gridCol>
                <a:gridCol w="884583">
                  <a:extLst>
                    <a:ext uri="{9D8B030D-6E8A-4147-A177-3AD203B41FA5}">
                      <a16:colId xmlns:a16="http://schemas.microsoft.com/office/drawing/2014/main" val="392931313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val="277193806"/>
                    </a:ext>
                  </a:extLst>
                </a:gridCol>
                <a:gridCol w="1323873">
                  <a:extLst>
                    <a:ext uri="{9D8B030D-6E8A-4147-A177-3AD203B41FA5}">
                      <a16:colId xmlns:a16="http://schemas.microsoft.com/office/drawing/2014/main" val="1598628954"/>
                    </a:ext>
                  </a:extLst>
                </a:gridCol>
              </a:tblGrid>
              <a:tr h="379729">
                <a:tc>
                  <a:txBody>
                    <a:bodyPr/>
                    <a:lstStyle/>
                    <a:p>
                      <a:r>
                        <a:rPr lang="fr-FR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Date of </a:t>
                      </a:r>
                      <a:r>
                        <a:rPr lang="en-US" noProof="0" dirty="0"/>
                        <a:t>birth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557982"/>
                  </a:ext>
                </a:extLst>
              </a:tr>
              <a:tr h="379729"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24/02/1992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It’s complicated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919898"/>
                  </a:ext>
                </a:extLst>
              </a:tr>
              <a:tr h="379729"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13/01/1985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Single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301558"/>
                  </a:ext>
                </a:extLst>
              </a:tr>
              <a:tr h="379729"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06/09/1990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Married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39774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3F47DD99-55D2-48E4-A79B-144584F3E12B}"/>
              </a:ext>
            </a:extLst>
          </p:cNvPr>
          <p:cNvSpPr txBox="1"/>
          <p:nvPr/>
        </p:nvSpPr>
        <p:spPr>
          <a:xfrm>
            <a:off x="1501821" y="2279133"/>
            <a:ext cx="87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Profiles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50E452-361A-4FFB-950C-91230D756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668" y="3068464"/>
            <a:ext cx="254195" cy="3327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29FA11F-EFA2-44B6-AFE9-C29378012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713" y="3437903"/>
            <a:ext cx="425001" cy="311284"/>
          </a:xfrm>
          <a:prstGeom prst="rect">
            <a:avLst/>
          </a:prstGeom>
        </p:spPr>
      </p:pic>
      <p:graphicFrame>
        <p:nvGraphicFramePr>
          <p:cNvPr id="8" name="Tableau 9">
            <a:extLst>
              <a:ext uri="{FF2B5EF4-FFF2-40B4-BE49-F238E27FC236}">
                <a16:creationId xmlns:a16="http://schemas.microsoft.com/office/drawing/2014/main" id="{4F1C9288-733B-49BF-9CA3-EB56D1EC8C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703776"/>
              </p:ext>
            </p:extLst>
          </p:nvPr>
        </p:nvGraphicFramePr>
        <p:xfrm>
          <a:off x="6008223" y="2884557"/>
          <a:ext cx="2197019" cy="11125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00877">
                  <a:extLst>
                    <a:ext uri="{9D8B030D-6E8A-4147-A177-3AD203B41FA5}">
                      <a16:colId xmlns:a16="http://schemas.microsoft.com/office/drawing/2014/main" val="764353565"/>
                    </a:ext>
                  </a:extLst>
                </a:gridCol>
                <a:gridCol w="1196142">
                  <a:extLst>
                    <a:ext uri="{9D8B030D-6E8A-4147-A177-3AD203B41FA5}">
                      <a16:colId xmlns:a16="http://schemas.microsoft.com/office/drawing/2014/main" val="392931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ID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55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919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753659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08B96C75-3DDE-4338-9228-CEB616F68BB4}"/>
              </a:ext>
            </a:extLst>
          </p:cNvPr>
          <p:cNvSpPr txBox="1"/>
          <p:nvPr/>
        </p:nvSpPr>
        <p:spPr>
          <a:xfrm>
            <a:off x="6008223" y="249414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Friends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8EB96C1-64BC-4696-9109-B34C5C98E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713" y="3785830"/>
            <a:ext cx="371894" cy="411170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A057173-3070-4AB2-BB4A-8D3F3276809A}"/>
              </a:ext>
            </a:extLst>
          </p:cNvPr>
          <p:cNvCxnSpPr>
            <a:cxnSpLocks/>
          </p:cNvCxnSpPr>
          <p:nvPr/>
        </p:nvCxnSpPr>
        <p:spPr>
          <a:xfrm>
            <a:off x="6145436" y="2463799"/>
            <a:ext cx="1974851" cy="184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7C13246-CC78-458D-A56C-74C3C780DED7}"/>
              </a:ext>
            </a:extLst>
          </p:cNvPr>
          <p:cNvCxnSpPr>
            <a:cxnSpLocks/>
          </p:cNvCxnSpPr>
          <p:nvPr/>
        </p:nvCxnSpPr>
        <p:spPr>
          <a:xfrm flipV="1">
            <a:off x="6060481" y="2508249"/>
            <a:ext cx="1974851" cy="184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00B524CE-7D99-45D5-9DEE-F3ECB5E24B6F}"/>
              </a:ext>
            </a:extLst>
          </p:cNvPr>
          <p:cNvSpPr txBox="1"/>
          <p:nvPr/>
        </p:nvSpPr>
        <p:spPr>
          <a:xfrm>
            <a:off x="2997200" y="488989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The data must be consistent…</a:t>
            </a:r>
            <a:endParaRPr lang="fr-FR" sz="2000" dirty="0"/>
          </a:p>
        </p:txBody>
      </p:sp>
      <p:sp>
        <p:nvSpPr>
          <p:cNvPr id="34" name="Espace réservé du numéro de diapositive 33">
            <a:extLst>
              <a:ext uri="{FF2B5EF4-FFF2-40B4-BE49-F238E27FC236}">
                <a16:creationId xmlns:a16="http://schemas.microsoft.com/office/drawing/2014/main" id="{017B29EA-EDB4-4766-AB63-C251E2B4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92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</p:spPr>
        <p:txBody>
          <a:bodyPr/>
          <a:lstStyle/>
          <a:p>
            <a:r>
              <a:rPr lang="en-US" dirty="0"/>
              <a:t>Data</a:t>
            </a:r>
            <a:r>
              <a:rPr lang="fr-FR" dirty="0"/>
              <a:t> </a:t>
            </a:r>
            <a:r>
              <a:rPr lang="en-US" dirty="0"/>
              <a:t>Security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B33B4DF3-0256-446A-8E97-2FFD1E6AC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Backup in case of failure</a:t>
            </a:r>
          </a:p>
          <a:p>
            <a:r>
              <a:rPr lang="en-US" dirty="0"/>
              <a:t>Power outage, hardware failure…</a:t>
            </a:r>
          </a:p>
          <a:p>
            <a:r>
              <a:rPr lang="en-US" dirty="0"/>
              <a:t>Access control system for data</a:t>
            </a:r>
          </a:p>
          <a:p>
            <a:r>
              <a:rPr lang="en-US" dirty="0"/>
              <a:t>Sarah can access her own account but not </a:t>
            </a:r>
            <a:r>
              <a:rPr lang="en-US" dirty="0" err="1"/>
              <a:t>Samia’s</a:t>
            </a:r>
            <a:r>
              <a:rPr lang="en-US" dirty="0"/>
              <a:t>!</a:t>
            </a:r>
            <a:endParaRPr lang="fr-FR" dirty="0"/>
          </a:p>
        </p:txBody>
      </p:sp>
      <p:pic>
        <p:nvPicPr>
          <p:cNvPr id="4099" name="Picture 3" descr="Understanding Digital Encryption and Its Role in Data Security ...">
            <a:extLst>
              <a:ext uri="{FF2B5EF4-FFF2-40B4-BE49-F238E27FC236}">
                <a16:creationId xmlns:a16="http://schemas.microsoft.com/office/drawing/2014/main" id="{B1FE4257-3D2A-4549-9EA6-7037B567D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1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1" y="367755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3B34383-73A0-4FF1-A5F5-60F6CAD13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15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</p:spPr>
        <p:txBody>
          <a:bodyPr/>
          <a:lstStyle/>
          <a:p>
            <a:r>
              <a:rPr lang="fr-FR" dirty="0"/>
              <a:t>Concurrent </a:t>
            </a:r>
            <a:r>
              <a:rPr lang="en-US" dirty="0"/>
              <a:t>Processing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B33B4DF3-0256-446A-8E97-2FFD1E6AC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users can connect to a database and modify the data with concurrent processing management.</a:t>
            </a:r>
          </a:p>
          <a:p>
            <a:r>
              <a:rPr lang="en-US" dirty="0"/>
              <a:t>Access can occur simultaneously.</a:t>
            </a:r>
          </a:p>
          <a:p>
            <a:r>
              <a:rPr lang="en-US" dirty="0"/>
              <a:t>Several of Sarah’s friends can view her profile at the same time.</a:t>
            </a:r>
            <a:endParaRPr lang="fr-FR" dirty="0"/>
          </a:p>
        </p:txBody>
      </p:sp>
      <p:pic>
        <p:nvPicPr>
          <p:cNvPr id="5124" name="Picture 4" descr="l'agent de la circulation a fait un signe de la main au passage ...">
            <a:extLst>
              <a:ext uri="{FF2B5EF4-FFF2-40B4-BE49-F238E27FC236}">
                <a16:creationId xmlns:a16="http://schemas.microsoft.com/office/drawing/2014/main" id="{8F4DA4EF-8991-4E41-961C-61EB94CB8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3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59"/>
          <a:stretch/>
        </p:blipFill>
        <p:spPr bwMode="auto">
          <a:xfrm>
            <a:off x="5283200" y="4223137"/>
            <a:ext cx="2590800" cy="225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13070E-FDA4-4438-AB43-429A0CC4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03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Entity–Relationship (ER)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2934742" cy="3593591"/>
          </a:xfrm>
        </p:spPr>
        <p:txBody>
          <a:bodyPr/>
          <a:lstStyle/>
          <a:p>
            <a:r>
              <a:rPr dirty="0"/>
              <a:t>The ER model represents real-world data and relationships.</a:t>
            </a:r>
            <a:endParaRPr lang="fr-FR" dirty="0"/>
          </a:p>
          <a:p>
            <a:endParaRPr dirty="0"/>
          </a:p>
          <a:p>
            <a:r>
              <a:rPr dirty="0"/>
              <a:t>It is the basis for relational models.</a:t>
            </a:r>
          </a:p>
        </p:txBody>
      </p:sp>
      <p:pic>
        <p:nvPicPr>
          <p:cNvPr id="6146" name="Picture 2" descr="ER Model">
            <a:extLst>
              <a:ext uri="{FF2B5EF4-FFF2-40B4-BE49-F238E27FC236}">
                <a16:creationId xmlns:a16="http://schemas.microsoft.com/office/drawing/2014/main" id="{B49B1F32-C719-4B04-84F2-53C62E09B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1874517"/>
            <a:ext cx="47434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09D6B4-A68B-4EA3-9EE8-BF83EDBC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 real-world object with distinct characteristics</a:t>
            </a:r>
            <a:r>
              <a:rPr lang="fr-FR" dirty="0"/>
              <a:t> </a:t>
            </a:r>
            <a:r>
              <a:rPr lang="en-US" dirty="0"/>
              <a:t>(physical object, concept, event, …)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31DC68-5B54-4E9F-AD41-AE635605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" contrast="-20000"/>
          </a:blip>
          <a:stretch>
            <a:fillRect/>
          </a:stretch>
        </p:blipFill>
        <p:spPr>
          <a:xfrm>
            <a:off x="1342124" y="3276167"/>
            <a:ext cx="1081825" cy="142672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D00DD96-5B4C-40F9-B49C-0A9F5199F6D4}"/>
              </a:ext>
            </a:extLst>
          </p:cNvPr>
          <p:cNvSpPr txBox="1"/>
          <p:nvPr/>
        </p:nvSpPr>
        <p:spPr>
          <a:xfrm>
            <a:off x="506559" y="4702890"/>
            <a:ext cx="2457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fr-FR" dirty="0"/>
              <a:t>Person </a:t>
            </a:r>
          </a:p>
          <a:p>
            <a:pPr lvl="1" algn="ctr"/>
            <a:r>
              <a:rPr lang="fr-FR" dirty="0"/>
              <a:t>(Name, Age, </a:t>
            </a:r>
            <a:r>
              <a:rPr lang="en-US" dirty="0"/>
              <a:t>Status</a:t>
            </a:r>
            <a:r>
              <a:rPr lang="fr-FR" dirty="0"/>
              <a:t>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D323A4F-F489-4918-A03D-0E8610B70A0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6000" contrast="-20000"/>
          </a:blip>
          <a:stretch>
            <a:fillRect/>
          </a:stretch>
        </p:blipFill>
        <p:spPr>
          <a:xfrm>
            <a:off x="6180423" y="3045420"/>
            <a:ext cx="2171191" cy="112856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7DEE716-666D-46CE-85D9-D93A0A689422}"/>
              </a:ext>
            </a:extLst>
          </p:cNvPr>
          <p:cNvSpPr txBox="1"/>
          <p:nvPr/>
        </p:nvSpPr>
        <p:spPr>
          <a:xfrm>
            <a:off x="5532758" y="4262301"/>
            <a:ext cx="303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fr-FR" dirty="0"/>
              <a:t>Plane </a:t>
            </a:r>
          </a:p>
          <a:p>
            <a:pPr lvl="1" algn="ctr"/>
            <a:r>
              <a:rPr lang="en-US" dirty="0"/>
              <a:t>(Airline, Passengers, Pilot)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6892004-AB90-45C6-9723-DE5A5D333A57}"/>
              </a:ext>
            </a:extLst>
          </p:cNvPr>
          <p:cNvSpPr txBox="1"/>
          <p:nvPr/>
        </p:nvSpPr>
        <p:spPr>
          <a:xfrm>
            <a:off x="2831619" y="6223427"/>
            <a:ext cx="348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en-US" dirty="0"/>
              <a:t>Screening (Cinema, date, time</a:t>
            </a:r>
            <a:r>
              <a:rPr lang="fr-FR" dirty="0"/>
              <a:t>)</a:t>
            </a:r>
          </a:p>
        </p:txBody>
      </p:sp>
      <p:pic>
        <p:nvPicPr>
          <p:cNvPr id="7172" name="Picture 4" descr="Скачать картинки Movie projection, стоковые фото Movie projection в хорошем  качестве | Depositphotos">
            <a:extLst>
              <a:ext uri="{FF2B5EF4-FFF2-40B4-BE49-F238E27FC236}">
                <a16:creationId xmlns:a16="http://schemas.microsoft.com/office/drawing/2014/main" id="{8DF7FE3B-D894-4A7F-BB90-0E00BE41E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471" y="4774312"/>
            <a:ext cx="1919287" cy="127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09C8778-767C-47BA-BE93-5809AFB2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Association</a:t>
            </a:r>
            <a:r>
              <a:rPr lang="fr-FR" dirty="0"/>
              <a:t> / RELATIONSHIP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 link between two or more entities.</a:t>
            </a:r>
            <a:endParaRPr lang="fr-FR" dirty="0"/>
          </a:p>
          <a:p>
            <a:endParaRPr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BBA378-81F9-472A-BAAD-E1273F90F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287" y="3122038"/>
            <a:ext cx="1081825" cy="14267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0F47838-5510-4F8D-BF88-7BED743D0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0" y="3122037"/>
            <a:ext cx="1937179" cy="1426723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D71CCBD-00B6-4919-8C97-E24589A2C311}"/>
              </a:ext>
            </a:extLst>
          </p:cNvPr>
          <p:cNvCxnSpPr>
            <a:stCxn id="5" idx="3"/>
            <a:endCxn id="7" idx="1"/>
          </p:cNvCxnSpPr>
          <p:nvPr/>
        </p:nvCxnSpPr>
        <p:spPr>
          <a:xfrm flipV="1">
            <a:off x="3411112" y="3835399"/>
            <a:ext cx="1795888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3B85952C-1F32-4464-9432-809C0A56BF3B}"/>
              </a:ext>
            </a:extLst>
          </p:cNvPr>
          <p:cNvSpPr txBox="1"/>
          <p:nvPr/>
        </p:nvSpPr>
        <p:spPr>
          <a:xfrm>
            <a:off x="3802940" y="3407295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Friends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52C341D-7EEC-4E52-B445-9D4201713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386" y="5420423"/>
            <a:ext cx="3029577" cy="870656"/>
          </a:xfrm>
          <a:prstGeom prst="rect">
            <a:avLst/>
          </a:prstGeom>
        </p:spPr>
      </p:pic>
      <p:pic>
        <p:nvPicPr>
          <p:cNvPr id="8194" name="Picture 2" descr="330 100+ Livre Ouvert Photos, taleaux et images libre de droits ...">
            <a:extLst>
              <a:ext uri="{FF2B5EF4-FFF2-40B4-BE49-F238E27FC236}">
                <a16:creationId xmlns:a16="http://schemas.microsoft.com/office/drawing/2014/main" id="{8B792894-1DCA-4EFF-BBE1-D4F2F6E33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2" y="4889177"/>
            <a:ext cx="2279650" cy="15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47942F1-27DE-4E9E-B836-C21D234855C5}"/>
              </a:ext>
            </a:extLst>
          </p:cNvPr>
          <p:cNvCxnSpPr/>
          <p:nvPr/>
        </p:nvCxnSpPr>
        <p:spPr>
          <a:xfrm flipV="1">
            <a:off x="4204433" y="5989153"/>
            <a:ext cx="1795888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E5E82DAC-D575-4420-9695-2B1D915E37DE}"/>
              </a:ext>
            </a:extLst>
          </p:cNvPr>
          <p:cNvSpPr txBox="1"/>
          <p:nvPr/>
        </p:nvSpPr>
        <p:spPr>
          <a:xfrm>
            <a:off x="4592461" y="5569033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Contains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93C8B408-DA04-4CE8-9EB0-23C0E2117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Attribute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Attribute: A property of an entity or association</a:t>
            </a:r>
          </a:p>
        </p:txBody>
      </p:sp>
      <p:graphicFrame>
        <p:nvGraphicFramePr>
          <p:cNvPr id="4" name="Tableau 9">
            <a:extLst>
              <a:ext uri="{FF2B5EF4-FFF2-40B4-BE49-F238E27FC236}">
                <a16:creationId xmlns:a16="http://schemas.microsoft.com/office/drawing/2014/main" id="{AA630AD8-5AC7-481D-A25F-2F45123773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46529"/>
              </p:ext>
            </p:extLst>
          </p:nvPr>
        </p:nvGraphicFramePr>
        <p:xfrm>
          <a:off x="1645466" y="2991888"/>
          <a:ext cx="5669734" cy="236751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95964">
                  <a:extLst>
                    <a:ext uri="{9D8B030D-6E8A-4147-A177-3AD203B41FA5}">
                      <a16:colId xmlns:a16="http://schemas.microsoft.com/office/drawing/2014/main" val="764353565"/>
                    </a:ext>
                  </a:extLst>
                </a:gridCol>
                <a:gridCol w="1274896">
                  <a:extLst>
                    <a:ext uri="{9D8B030D-6E8A-4147-A177-3AD203B41FA5}">
                      <a16:colId xmlns:a16="http://schemas.microsoft.com/office/drawing/2014/main" val="392931313"/>
                    </a:ext>
                  </a:extLst>
                </a:gridCol>
                <a:gridCol w="1890856">
                  <a:extLst>
                    <a:ext uri="{9D8B030D-6E8A-4147-A177-3AD203B41FA5}">
                      <a16:colId xmlns:a16="http://schemas.microsoft.com/office/drawing/2014/main" val="277193806"/>
                    </a:ext>
                  </a:extLst>
                </a:gridCol>
                <a:gridCol w="1908018">
                  <a:extLst>
                    <a:ext uri="{9D8B030D-6E8A-4147-A177-3AD203B41FA5}">
                      <a16:colId xmlns:a16="http://schemas.microsoft.com/office/drawing/2014/main" val="1598628954"/>
                    </a:ext>
                  </a:extLst>
                </a:gridCol>
              </a:tblGrid>
              <a:tr h="591878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Date of </a:t>
                      </a:r>
                      <a:r>
                        <a:rPr lang="en-US" sz="1800" noProof="0" dirty="0"/>
                        <a:t>birth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Status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557982"/>
                  </a:ext>
                </a:extLst>
              </a:tr>
              <a:tr h="59187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Sarah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24/02/1992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It’s complicated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7919898"/>
                  </a:ext>
                </a:extLst>
              </a:tr>
              <a:tr h="59187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Amine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13/01/1985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Single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301558"/>
                  </a:ext>
                </a:extLst>
              </a:tr>
              <a:tr h="59187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Samia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06/09/1990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Married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7397740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F21995-A9F6-44DB-8AC5-594457BA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Identifier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Identifier: An attribute that distinguishes one entity from another</a:t>
            </a:r>
          </a:p>
        </p:txBody>
      </p:sp>
      <p:graphicFrame>
        <p:nvGraphicFramePr>
          <p:cNvPr id="4" name="Tableau 9">
            <a:extLst>
              <a:ext uri="{FF2B5EF4-FFF2-40B4-BE49-F238E27FC236}">
                <a16:creationId xmlns:a16="http://schemas.microsoft.com/office/drawing/2014/main" id="{95A7E27B-FA39-41C3-87A1-186993D17C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415122"/>
              </p:ext>
            </p:extLst>
          </p:nvPr>
        </p:nvGraphicFramePr>
        <p:xfrm>
          <a:off x="1645466" y="2991888"/>
          <a:ext cx="5669734" cy="236751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95964">
                  <a:extLst>
                    <a:ext uri="{9D8B030D-6E8A-4147-A177-3AD203B41FA5}">
                      <a16:colId xmlns:a16="http://schemas.microsoft.com/office/drawing/2014/main" val="764353565"/>
                    </a:ext>
                  </a:extLst>
                </a:gridCol>
                <a:gridCol w="1274896">
                  <a:extLst>
                    <a:ext uri="{9D8B030D-6E8A-4147-A177-3AD203B41FA5}">
                      <a16:colId xmlns:a16="http://schemas.microsoft.com/office/drawing/2014/main" val="392931313"/>
                    </a:ext>
                  </a:extLst>
                </a:gridCol>
                <a:gridCol w="1890856">
                  <a:extLst>
                    <a:ext uri="{9D8B030D-6E8A-4147-A177-3AD203B41FA5}">
                      <a16:colId xmlns:a16="http://schemas.microsoft.com/office/drawing/2014/main" val="277193806"/>
                    </a:ext>
                  </a:extLst>
                </a:gridCol>
                <a:gridCol w="1908018">
                  <a:extLst>
                    <a:ext uri="{9D8B030D-6E8A-4147-A177-3AD203B41FA5}">
                      <a16:colId xmlns:a16="http://schemas.microsoft.com/office/drawing/2014/main" val="1598628954"/>
                    </a:ext>
                  </a:extLst>
                </a:gridCol>
              </a:tblGrid>
              <a:tr h="591878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Name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Date of </a:t>
                      </a:r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birth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Status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557982"/>
                  </a:ext>
                </a:extLst>
              </a:tr>
              <a:tr h="591878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Sarah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24/02/1992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It’s complicated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7919898"/>
                  </a:ext>
                </a:extLst>
              </a:tr>
              <a:tr h="591878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Amine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13/01/1985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Single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301558"/>
                  </a:ext>
                </a:extLst>
              </a:tr>
              <a:tr h="591878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Samia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06/09/1990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Married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7397740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CE4DB4-DE3B-4A1C-9EBF-5BE8A94F5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32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 representation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492F79-2E21-4D5B-8FEA-31905076E86D}"/>
              </a:ext>
            </a:extLst>
          </p:cNvPr>
          <p:cNvSpPr/>
          <p:nvPr/>
        </p:nvSpPr>
        <p:spPr>
          <a:xfrm>
            <a:off x="938758" y="2298700"/>
            <a:ext cx="1664742" cy="927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ENTITY</a:t>
            </a:r>
          </a:p>
        </p:txBody>
      </p:sp>
      <p:sp>
        <p:nvSpPr>
          <p:cNvPr id="7" name="Losange 6">
            <a:extLst>
              <a:ext uri="{FF2B5EF4-FFF2-40B4-BE49-F238E27FC236}">
                <a16:creationId xmlns:a16="http://schemas.microsoft.com/office/drawing/2014/main" id="{457284CC-0966-4D02-81CA-BE640887D388}"/>
              </a:ext>
            </a:extLst>
          </p:cNvPr>
          <p:cNvSpPr/>
          <p:nvPr/>
        </p:nvSpPr>
        <p:spPr>
          <a:xfrm>
            <a:off x="3301999" y="2233612"/>
            <a:ext cx="2664347" cy="1195388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/>
              <a:t>Relationship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C779EAA-8253-409E-AD59-711C87BD2EC9}"/>
              </a:ext>
            </a:extLst>
          </p:cNvPr>
          <p:cNvSpPr/>
          <p:nvPr/>
        </p:nvSpPr>
        <p:spPr>
          <a:xfrm>
            <a:off x="6664845" y="2349500"/>
            <a:ext cx="1790700" cy="8255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Attribute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114089-4CFC-4324-8670-7B68C3DBB9A0}"/>
              </a:ext>
            </a:extLst>
          </p:cNvPr>
          <p:cNvSpPr/>
          <p:nvPr/>
        </p:nvSpPr>
        <p:spPr>
          <a:xfrm>
            <a:off x="938758" y="4178300"/>
            <a:ext cx="1664742" cy="927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ACTOR</a:t>
            </a:r>
          </a:p>
        </p:txBody>
      </p:sp>
      <p:sp>
        <p:nvSpPr>
          <p:cNvPr id="10" name="Losange 9">
            <a:extLst>
              <a:ext uri="{FF2B5EF4-FFF2-40B4-BE49-F238E27FC236}">
                <a16:creationId xmlns:a16="http://schemas.microsoft.com/office/drawing/2014/main" id="{05E81F5F-3D7C-4AE5-9EB3-FB839B2B3B47}"/>
              </a:ext>
            </a:extLst>
          </p:cNvPr>
          <p:cNvSpPr/>
          <p:nvPr/>
        </p:nvSpPr>
        <p:spPr>
          <a:xfrm>
            <a:off x="3399642" y="3918068"/>
            <a:ext cx="2566705" cy="1390532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/>
              <a:t>Plays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Role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0026B2-C945-499F-851B-1716FBE92EAA}"/>
              </a:ext>
            </a:extLst>
          </p:cNvPr>
          <p:cNvSpPr/>
          <p:nvPr/>
        </p:nvSpPr>
        <p:spPr>
          <a:xfrm>
            <a:off x="6907758" y="4178300"/>
            <a:ext cx="1664742" cy="927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MOVIE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5FA8F66-E8F8-4DCE-8BCF-28A80FF0669A}"/>
              </a:ext>
            </a:extLst>
          </p:cNvPr>
          <p:cNvSpPr/>
          <p:nvPr/>
        </p:nvSpPr>
        <p:spPr>
          <a:xfrm>
            <a:off x="819150" y="5781675"/>
            <a:ext cx="800100" cy="5524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479907A-9943-4D96-BD96-1FF89841F146}"/>
              </a:ext>
            </a:extLst>
          </p:cNvPr>
          <p:cNvSpPr/>
          <p:nvPr/>
        </p:nvSpPr>
        <p:spPr>
          <a:xfrm>
            <a:off x="1771128" y="5781675"/>
            <a:ext cx="1038745" cy="5524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Name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56DDECF-346A-4613-9758-2E7DDBB9D36D}"/>
              </a:ext>
            </a:extLst>
          </p:cNvPr>
          <p:cNvSpPr/>
          <p:nvPr/>
        </p:nvSpPr>
        <p:spPr>
          <a:xfrm>
            <a:off x="3051174" y="5781675"/>
            <a:ext cx="1228726" cy="5524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Date of Birth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0068F13-05C7-4553-BA30-01715B83C860}"/>
              </a:ext>
            </a:extLst>
          </p:cNvPr>
          <p:cNvSpPr/>
          <p:nvPr/>
        </p:nvSpPr>
        <p:spPr>
          <a:xfrm>
            <a:off x="5566298" y="5641975"/>
            <a:ext cx="800100" cy="5524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778BCA9-ADF1-4E28-970C-F8BF1B069C7B}"/>
              </a:ext>
            </a:extLst>
          </p:cNvPr>
          <p:cNvSpPr/>
          <p:nvPr/>
        </p:nvSpPr>
        <p:spPr>
          <a:xfrm>
            <a:off x="6515100" y="5641975"/>
            <a:ext cx="857772" cy="5524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Title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5A702F8-E19F-4B60-A51E-BC117CC1DDC2}"/>
              </a:ext>
            </a:extLst>
          </p:cNvPr>
          <p:cNvSpPr/>
          <p:nvPr/>
        </p:nvSpPr>
        <p:spPr>
          <a:xfrm>
            <a:off x="7521574" y="5641975"/>
            <a:ext cx="1406526" cy="5524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Director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FF2252D-194B-49FC-B099-0C41BBD267BD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2603500" y="4613334"/>
            <a:ext cx="796142" cy="28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3259A05-93A4-466B-8347-A69EDB47E4C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5966347" y="4613334"/>
            <a:ext cx="941411" cy="28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EC7BA072-C7CA-4B46-9B12-5744701F3E91}"/>
              </a:ext>
            </a:extLst>
          </p:cNvPr>
          <p:cNvCxnSpPr>
            <a:stCxn id="9" idx="2"/>
            <a:endCxn id="12" idx="0"/>
          </p:cNvCxnSpPr>
          <p:nvPr/>
        </p:nvCxnSpPr>
        <p:spPr>
          <a:xfrm flipH="1">
            <a:off x="1219200" y="5105400"/>
            <a:ext cx="551929" cy="676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52C068E-1DBC-40E4-A629-4D19E053B692}"/>
              </a:ext>
            </a:extLst>
          </p:cNvPr>
          <p:cNvCxnSpPr>
            <a:stCxn id="9" idx="2"/>
            <a:endCxn id="13" idx="0"/>
          </p:cNvCxnSpPr>
          <p:nvPr/>
        </p:nvCxnSpPr>
        <p:spPr>
          <a:xfrm>
            <a:off x="1771129" y="5105400"/>
            <a:ext cx="519372" cy="676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5A88FCFA-8756-469C-A87B-72FC6CB76C4D}"/>
              </a:ext>
            </a:extLst>
          </p:cNvPr>
          <p:cNvCxnSpPr>
            <a:stCxn id="9" idx="2"/>
            <a:endCxn id="14" idx="0"/>
          </p:cNvCxnSpPr>
          <p:nvPr/>
        </p:nvCxnSpPr>
        <p:spPr>
          <a:xfrm>
            <a:off x="1771129" y="5105400"/>
            <a:ext cx="1894408" cy="676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C8B0ED2-1F69-4293-AB1B-2B4B4871976A}"/>
              </a:ext>
            </a:extLst>
          </p:cNvPr>
          <p:cNvCxnSpPr>
            <a:stCxn id="11" idx="2"/>
            <a:endCxn id="15" idx="0"/>
          </p:cNvCxnSpPr>
          <p:nvPr/>
        </p:nvCxnSpPr>
        <p:spPr>
          <a:xfrm flipH="1">
            <a:off x="5966348" y="5105400"/>
            <a:ext cx="1773781" cy="536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3C190CF5-B14C-4AF8-9630-D0A6C70880CC}"/>
              </a:ext>
            </a:extLst>
          </p:cNvPr>
          <p:cNvCxnSpPr>
            <a:stCxn id="11" idx="2"/>
            <a:endCxn id="16" idx="0"/>
          </p:cNvCxnSpPr>
          <p:nvPr/>
        </p:nvCxnSpPr>
        <p:spPr>
          <a:xfrm flipH="1">
            <a:off x="6943986" y="5105400"/>
            <a:ext cx="796143" cy="536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B61213D7-0B01-4629-8D3F-1D3168EEB176}"/>
              </a:ext>
            </a:extLst>
          </p:cNvPr>
          <p:cNvCxnSpPr>
            <a:stCxn id="11" idx="2"/>
            <a:endCxn id="17" idx="0"/>
          </p:cNvCxnSpPr>
          <p:nvPr/>
        </p:nvCxnSpPr>
        <p:spPr>
          <a:xfrm>
            <a:off x="7740129" y="5105400"/>
            <a:ext cx="484708" cy="536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5874CB99-BF4B-4B7B-AB1A-AE6DA256F41C}"/>
              </a:ext>
            </a:extLst>
          </p:cNvPr>
          <p:cNvCxnSpPr>
            <a:cxnSpLocks/>
            <a:stCxn id="10" idx="1"/>
            <a:endCxn id="10" idx="3"/>
          </p:cNvCxnSpPr>
          <p:nvPr/>
        </p:nvCxnSpPr>
        <p:spPr>
          <a:xfrm>
            <a:off x="3399642" y="4613334"/>
            <a:ext cx="256670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Espace réservé du numéro de diapositive 55">
            <a:extLst>
              <a:ext uri="{FF2B5EF4-FFF2-40B4-BE49-F238E27FC236}">
                <a16:creationId xmlns:a16="http://schemas.microsoft.com/office/drawing/2014/main" id="{1AD29D6B-E8DE-4BF0-9811-DB562A21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Cardinality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Specifies the minimum and maximum number of times an entity participates in an association.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1AFD18-EF84-4380-8F50-73940B6F4165}"/>
              </a:ext>
            </a:extLst>
          </p:cNvPr>
          <p:cNvSpPr/>
          <p:nvPr/>
        </p:nvSpPr>
        <p:spPr>
          <a:xfrm>
            <a:off x="1218157" y="3434195"/>
            <a:ext cx="1193800" cy="7638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ARTIST</a:t>
            </a:r>
          </a:p>
        </p:txBody>
      </p:sp>
      <p:sp>
        <p:nvSpPr>
          <p:cNvPr id="5" name="Losange 4">
            <a:extLst>
              <a:ext uri="{FF2B5EF4-FFF2-40B4-BE49-F238E27FC236}">
                <a16:creationId xmlns:a16="http://schemas.microsoft.com/office/drawing/2014/main" id="{F0511BEF-7ED4-4E41-A0CD-8C9C18C37234}"/>
              </a:ext>
            </a:extLst>
          </p:cNvPr>
          <p:cNvSpPr/>
          <p:nvPr/>
        </p:nvSpPr>
        <p:spPr>
          <a:xfrm>
            <a:off x="3130028" y="3339250"/>
            <a:ext cx="1460501" cy="918368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b="1" dirty="0" err="1"/>
              <a:t>Sings</a:t>
            </a:r>
            <a:endParaRPr lang="fr-FR" sz="1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C03689-4B81-4365-8107-E734CD1E530F}"/>
              </a:ext>
            </a:extLst>
          </p:cNvPr>
          <p:cNvSpPr/>
          <p:nvPr/>
        </p:nvSpPr>
        <p:spPr>
          <a:xfrm>
            <a:off x="5308600" y="3413373"/>
            <a:ext cx="1219200" cy="7701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SONG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75DC813-6590-47E6-A7FD-ABAEC17FC994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411957" y="3798434"/>
            <a:ext cx="718071" cy="17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5257279-93E0-4701-94C0-B09AAB89D6F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590529" y="3798434"/>
            <a:ext cx="7180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7540AD97-CB90-4B02-903B-32843BA68ABA}"/>
              </a:ext>
            </a:extLst>
          </p:cNvPr>
          <p:cNvSpPr txBox="1"/>
          <p:nvPr/>
        </p:nvSpPr>
        <p:spPr>
          <a:xfrm>
            <a:off x="2590800" y="343419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0:n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8022011-EE7C-4649-88C8-A51ECE0A5A2A}"/>
              </a:ext>
            </a:extLst>
          </p:cNvPr>
          <p:cNvSpPr txBox="1"/>
          <p:nvPr/>
        </p:nvSpPr>
        <p:spPr>
          <a:xfrm>
            <a:off x="4716167" y="338417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1:n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1CB12B0-8E1F-434E-A023-B3EBE613E141}"/>
              </a:ext>
            </a:extLst>
          </p:cNvPr>
          <p:cNvSpPr txBox="1"/>
          <p:nvPr/>
        </p:nvSpPr>
        <p:spPr>
          <a:xfrm>
            <a:off x="6781799" y="3019276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An artist may sing 0 to many songs.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2A4B96B-554C-4DCA-BF0C-135DA04F7966}"/>
              </a:ext>
            </a:extLst>
          </p:cNvPr>
          <p:cNvSpPr txBox="1"/>
          <p:nvPr/>
        </p:nvSpPr>
        <p:spPr>
          <a:xfrm>
            <a:off x="6794498" y="3798434"/>
            <a:ext cx="217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song may be sung by 1 or many artists.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6BCE70E-20FA-49F9-AED7-1987F4614971}"/>
              </a:ext>
            </a:extLst>
          </p:cNvPr>
          <p:cNvSpPr txBox="1"/>
          <p:nvPr/>
        </p:nvSpPr>
        <p:spPr>
          <a:xfrm>
            <a:off x="6794498" y="501592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 person is born in exactly one place.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D3796D-2EDE-44C7-BF81-49D20F3F36AF}"/>
              </a:ext>
            </a:extLst>
          </p:cNvPr>
          <p:cNvSpPr/>
          <p:nvPr/>
        </p:nvSpPr>
        <p:spPr>
          <a:xfrm>
            <a:off x="1218157" y="5175219"/>
            <a:ext cx="1193800" cy="7638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PERSON</a:t>
            </a:r>
          </a:p>
        </p:txBody>
      </p:sp>
      <p:sp>
        <p:nvSpPr>
          <p:cNvPr id="39" name="Losange 38">
            <a:extLst>
              <a:ext uri="{FF2B5EF4-FFF2-40B4-BE49-F238E27FC236}">
                <a16:creationId xmlns:a16="http://schemas.microsoft.com/office/drawing/2014/main" id="{26A88B01-6960-47C7-952B-FBF3E23C47B0}"/>
              </a:ext>
            </a:extLst>
          </p:cNvPr>
          <p:cNvSpPr/>
          <p:nvPr/>
        </p:nvSpPr>
        <p:spPr>
          <a:xfrm>
            <a:off x="3130028" y="5080274"/>
            <a:ext cx="1460501" cy="918368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b="1" dirty="0"/>
              <a:t>Born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9285B4-A4D5-4FEC-9DFB-D35B050802BC}"/>
              </a:ext>
            </a:extLst>
          </p:cNvPr>
          <p:cNvSpPr/>
          <p:nvPr/>
        </p:nvSpPr>
        <p:spPr>
          <a:xfrm>
            <a:off x="5308600" y="5154397"/>
            <a:ext cx="1219200" cy="7701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PLACE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0FEC6D93-2B0E-4EC4-B5A1-E9D5AD0BF6EB}"/>
              </a:ext>
            </a:extLst>
          </p:cNvPr>
          <p:cNvCxnSpPr>
            <a:cxnSpLocks/>
            <a:stCxn id="38" idx="3"/>
            <a:endCxn id="39" idx="1"/>
          </p:cNvCxnSpPr>
          <p:nvPr/>
        </p:nvCxnSpPr>
        <p:spPr>
          <a:xfrm flipV="1">
            <a:off x="2411957" y="5539458"/>
            <a:ext cx="718071" cy="17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8266FF84-BE2A-4697-87F0-3AD19D9BE70A}"/>
              </a:ext>
            </a:extLst>
          </p:cNvPr>
          <p:cNvCxnSpPr>
            <a:cxnSpLocks/>
            <a:stCxn id="39" idx="3"/>
            <a:endCxn id="40" idx="1"/>
          </p:cNvCxnSpPr>
          <p:nvPr/>
        </p:nvCxnSpPr>
        <p:spPr>
          <a:xfrm>
            <a:off x="4590529" y="5539458"/>
            <a:ext cx="7180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5F381433-B805-4D17-9A85-33540F439D08}"/>
              </a:ext>
            </a:extLst>
          </p:cNvPr>
          <p:cNvSpPr txBox="1"/>
          <p:nvPr/>
        </p:nvSpPr>
        <p:spPr>
          <a:xfrm>
            <a:off x="2590800" y="517521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1:1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ADD69FB-1E1F-4EEB-9366-0E03C3CFBEE8}"/>
              </a:ext>
            </a:extLst>
          </p:cNvPr>
          <p:cNvSpPr txBox="1"/>
          <p:nvPr/>
        </p:nvSpPr>
        <p:spPr>
          <a:xfrm>
            <a:off x="4716167" y="51252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0:n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7CCBB7C-F221-4E5B-8ECA-53A2476755E7}"/>
              </a:ext>
            </a:extLst>
          </p:cNvPr>
          <p:cNvSpPr txBox="1"/>
          <p:nvPr/>
        </p:nvSpPr>
        <p:spPr>
          <a:xfrm>
            <a:off x="6781799" y="5750580"/>
            <a:ext cx="217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place may have 0 or many births.</a:t>
            </a:r>
          </a:p>
        </p:txBody>
      </p:sp>
      <p:sp>
        <p:nvSpPr>
          <p:cNvPr id="46" name="Espace réservé du numéro de diapositive 45">
            <a:extLst>
              <a:ext uri="{FF2B5EF4-FFF2-40B4-BE49-F238E27FC236}">
                <a16:creationId xmlns:a16="http://schemas.microsoft.com/office/drawing/2014/main" id="{C0D74FA8-C931-42BE-9C97-F191DE82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3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Chapter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Database Management System (DBMS)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FFFEC9-C3F8-4DA5-9BFB-7153E1719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Exercise 1: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 library can contain several books.</a:t>
            </a:r>
          </a:p>
          <a:p>
            <a:r>
              <a:rPr dirty="0"/>
              <a:t>A book has an author, a publication date, and an ID.</a:t>
            </a:r>
          </a:p>
          <a:p>
            <a:r>
              <a:rPr dirty="0"/>
              <a:t>A student has an ID, a first name, and a last name.</a:t>
            </a:r>
          </a:p>
          <a:p>
            <a:r>
              <a:rPr dirty="0"/>
              <a:t>A student can borrow several books but cannot keep a book for more than three months.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D12A28-9822-47AE-B9C2-69C1E9AC4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1: Library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C9B3B-67EF-4D4D-A811-AA8D2B479519}"/>
              </a:ext>
            </a:extLst>
          </p:cNvPr>
          <p:cNvSpPr/>
          <p:nvPr/>
        </p:nvSpPr>
        <p:spPr>
          <a:xfrm>
            <a:off x="1218157" y="1890482"/>
            <a:ext cx="1193800" cy="7638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/>
              <a:t>STUDENT</a:t>
            </a:r>
          </a:p>
        </p:txBody>
      </p:sp>
      <p:sp>
        <p:nvSpPr>
          <p:cNvPr id="7" name="Losange 6">
            <a:extLst>
              <a:ext uri="{FF2B5EF4-FFF2-40B4-BE49-F238E27FC236}">
                <a16:creationId xmlns:a16="http://schemas.microsoft.com/office/drawing/2014/main" id="{0D092221-4453-456F-B733-B123EE88FFAF}"/>
              </a:ext>
            </a:extLst>
          </p:cNvPr>
          <p:cNvSpPr/>
          <p:nvPr/>
        </p:nvSpPr>
        <p:spPr>
          <a:xfrm>
            <a:off x="3155165" y="1813235"/>
            <a:ext cx="2864372" cy="918368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/>
              <a:t>Burrows</a:t>
            </a:r>
          </a:p>
          <a:p>
            <a:pPr algn="ctr"/>
            <a:r>
              <a:rPr lang="en-US" sz="1400"/>
              <a:t>Borrowing date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2AD33F-5C62-4AAC-A672-8E410841EF81}"/>
              </a:ext>
            </a:extLst>
          </p:cNvPr>
          <p:cNvSpPr/>
          <p:nvPr/>
        </p:nvSpPr>
        <p:spPr>
          <a:xfrm>
            <a:off x="6986042" y="1885399"/>
            <a:ext cx="1219200" cy="7701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/>
              <a:t>BOOK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B1D4775-C2C1-45AB-B774-0F92548570CC}"/>
              </a:ext>
            </a:extLst>
          </p:cNvPr>
          <p:cNvSpPr txBox="1"/>
          <p:nvPr/>
        </p:nvSpPr>
        <p:spPr>
          <a:xfrm>
            <a:off x="2610394" y="188112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0:n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EC240FC-67B3-4B09-A930-8E97E3382CB8}"/>
              </a:ext>
            </a:extLst>
          </p:cNvPr>
          <p:cNvSpPr/>
          <p:nvPr/>
        </p:nvSpPr>
        <p:spPr>
          <a:xfrm>
            <a:off x="819150" y="3384176"/>
            <a:ext cx="800100" cy="5524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0363BF9-C47F-4BB4-B9ED-DC403833A998}"/>
              </a:ext>
            </a:extLst>
          </p:cNvPr>
          <p:cNvSpPr/>
          <p:nvPr/>
        </p:nvSpPr>
        <p:spPr>
          <a:xfrm>
            <a:off x="1771128" y="3384176"/>
            <a:ext cx="1038745" cy="5524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First Name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07D0096-DD35-48B8-8693-77E855B53FD7}"/>
              </a:ext>
            </a:extLst>
          </p:cNvPr>
          <p:cNvSpPr/>
          <p:nvPr/>
        </p:nvSpPr>
        <p:spPr>
          <a:xfrm>
            <a:off x="2886358" y="3402852"/>
            <a:ext cx="1038745" cy="5524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Last Name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1F6961B-29BF-4F78-89DE-49ECC84A917D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 flipH="1">
            <a:off x="1219200" y="2654356"/>
            <a:ext cx="595857" cy="729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4FB98E7-6FAF-4F94-A3AA-30258178A9E6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>
            <a:off x="1815057" y="2654356"/>
            <a:ext cx="475444" cy="729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E0D16CA-B5C9-4905-BF90-34E615BF6F69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>
            <a:off x="1815057" y="2654356"/>
            <a:ext cx="1590674" cy="748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1C6F99E-5670-40FC-B95F-A27923F565AF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2411957" y="2272419"/>
            <a:ext cx="743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9F706F9D-1E22-403D-AE56-22DF58C83B28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6019537" y="2270460"/>
            <a:ext cx="966505" cy="1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229C00DF-98D2-41F6-ADDA-B0AA06627D80}"/>
              </a:ext>
            </a:extLst>
          </p:cNvPr>
          <p:cNvCxnSpPr>
            <a:cxnSpLocks/>
            <a:stCxn id="7" idx="1"/>
            <a:endCxn id="7" idx="3"/>
          </p:cNvCxnSpPr>
          <p:nvPr/>
        </p:nvCxnSpPr>
        <p:spPr>
          <a:xfrm>
            <a:off x="3155165" y="2272419"/>
            <a:ext cx="286437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3490567C-AA42-4C33-B1D6-A2D4DF1E4CC9}"/>
              </a:ext>
            </a:extLst>
          </p:cNvPr>
          <p:cNvSpPr txBox="1"/>
          <p:nvPr/>
        </p:nvSpPr>
        <p:spPr>
          <a:xfrm>
            <a:off x="6114002" y="187451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0:n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BF5F9C00-93C5-41AB-BDF4-C0E5E7BAA498}"/>
              </a:ext>
            </a:extLst>
          </p:cNvPr>
          <p:cNvSpPr/>
          <p:nvPr/>
        </p:nvSpPr>
        <p:spPr>
          <a:xfrm>
            <a:off x="8049666" y="2809952"/>
            <a:ext cx="800100" cy="5524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63B18140-1D80-4BDB-9A29-3DF3191895BB}"/>
              </a:ext>
            </a:extLst>
          </p:cNvPr>
          <p:cNvSpPr/>
          <p:nvPr/>
        </p:nvSpPr>
        <p:spPr>
          <a:xfrm>
            <a:off x="6275746" y="4110324"/>
            <a:ext cx="1128973" cy="5524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Author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E74DD88-CC23-4E3B-A003-911796C88BA9}"/>
              </a:ext>
            </a:extLst>
          </p:cNvPr>
          <p:cNvSpPr/>
          <p:nvPr/>
        </p:nvSpPr>
        <p:spPr>
          <a:xfrm>
            <a:off x="5898664" y="3495598"/>
            <a:ext cx="874310" cy="5524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Title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565A188A-EEAA-4752-98FC-74312BE7ACFF}"/>
              </a:ext>
            </a:extLst>
          </p:cNvPr>
          <p:cNvCxnSpPr>
            <a:cxnSpLocks/>
            <a:stCxn id="8" idx="2"/>
            <a:endCxn id="32" idx="1"/>
          </p:cNvCxnSpPr>
          <p:nvPr/>
        </p:nvCxnSpPr>
        <p:spPr>
          <a:xfrm>
            <a:off x="7595642" y="2655521"/>
            <a:ext cx="571196" cy="235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ECCF32B9-FCFE-45DC-A577-DFC08B4CA11F}"/>
              </a:ext>
            </a:extLst>
          </p:cNvPr>
          <p:cNvCxnSpPr>
            <a:cxnSpLocks/>
            <a:stCxn id="8" idx="2"/>
            <a:endCxn id="33" idx="0"/>
          </p:cNvCxnSpPr>
          <p:nvPr/>
        </p:nvCxnSpPr>
        <p:spPr>
          <a:xfrm flipH="1">
            <a:off x="6840233" y="2655521"/>
            <a:ext cx="755409" cy="1454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37054A5B-2138-4B94-BCB3-B8FBAE80264C}"/>
              </a:ext>
            </a:extLst>
          </p:cNvPr>
          <p:cNvCxnSpPr>
            <a:cxnSpLocks/>
            <a:stCxn id="8" idx="2"/>
            <a:endCxn id="34" idx="7"/>
          </p:cNvCxnSpPr>
          <p:nvPr/>
        </p:nvCxnSpPr>
        <p:spPr>
          <a:xfrm flipH="1">
            <a:off x="6644934" y="2655521"/>
            <a:ext cx="950708" cy="92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ED053E29-1F30-4C15-A954-74EE55B820AB}"/>
              </a:ext>
            </a:extLst>
          </p:cNvPr>
          <p:cNvSpPr/>
          <p:nvPr/>
        </p:nvSpPr>
        <p:spPr>
          <a:xfrm>
            <a:off x="4419600" y="5705493"/>
            <a:ext cx="1219200" cy="7701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/>
              <a:t>LIBRARY</a:t>
            </a:r>
          </a:p>
        </p:txBody>
      </p:sp>
      <p:sp>
        <p:nvSpPr>
          <p:cNvPr id="46" name="Losange 45">
            <a:extLst>
              <a:ext uri="{FF2B5EF4-FFF2-40B4-BE49-F238E27FC236}">
                <a16:creationId xmlns:a16="http://schemas.microsoft.com/office/drawing/2014/main" id="{8CDF1BB8-EFEF-471C-AC9C-02AF9BBC31C7}"/>
              </a:ext>
            </a:extLst>
          </p:cNvPr>
          <p:cNvSpPr/>
          <p:nvPr/>
        </p:nvSpPr>
        <p:spPr>
          <a:xfrm>
            <a:off x="4139415" y="3936626"/>
            <a:ext cx="1779570" cy="918368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/>
              <a:t>Contains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0171960C-BC96-485D-BB7C-8A1A14D613E6}"/>
              </a:ext>
            </a:extLst>
          </p:cNvPr>
          <p:cNvCxnSpPr>
            <a:stCxn id="45" idx="0"/>
            <a:endCxn id="46" idx="2"/>
          </p:cNvCxnSpPr>
          <p:nvPr/>
        </p:nvCxnSpPr>
        <p:spPr>
          <a:xfrm flipV="1">
            <a:off x="5029200" y="4854994"/>
            <a:ext cx="0" cy="850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C30E1D0D-D390-4690-8C64-17AABCBAB051}"/>
              </a:ext>
            </a:extLst>
          </p:cNvPr>
          <p:cNvCxnSpPr>
            <a:stCxn id="46" idx="0"/>
            <a:endCxn id="8" idx="1"/>
          </p:cNvCxnSpPr>
          <p:nvPr/>
        </p:nvCxnSpPr>
        <p:spPr>
          <a:xfrm flipV="1">
            <a:off x="5029200" y="2270460"/>
            <a:ext cx="1956842" cy="1666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0A6F0BA4-4C86-4F0B-9F20-958FB845BDC5}"/>
              </a:ext>
            </a:extLst>
          </p:cNvPr>
          <p:cNvSpPr txBox="1"/>
          <p:nvPr/>
        </p:nvSpPr>
        <p:spPr>
          <a:xfrm>
            <a:off x="5277357" y="301728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0:1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9DFE5BB8-71A8-446C-9AD3-8F0D37EF8433}"/>
              </a:ext>
            </a:extLst>
          </p:cNvPr>
          <p:cNvSpPr txBox="1"/>
          <p:nvPr/>
        </p:nvSpPr>
        <p:spPr>
          <a:xfrm>
            <a:off x="5045100" y="50857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0:n</a:t>
            </a: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8F01ED63-4E36-41CA-B54D-DB6512D6F05B}"/>
              </a:ext>
            </a:extLst>
          </p:cNvPr>
          <p:cNvSpPr/>
          <p:nvPr/>
        </p:nvSpPr>
        <p:spPr>
          <a:xfrm>
            <a:off x="7281794" y="3495598"/>
            <a:ext cx="1578283" cy="85049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Publication date</a:t>
            </a:r>
          </a:p>
        </p:txBody>
      </p: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F9B6B657-7318-4BD8-B6C7-3B17138E07C8}"/>
              </a:ext>
            </a:extLst>
          </p:cNvPr>
          <p:cNvCxnSpPr>
            <a:cxnSpLocks/>
            <a:stCxn id="8" idx="2"/>
            <a:endCxn id="58" idx="1"/>
          </p:cNvCxnSpPr>
          <p:nvPr/>
        </p:nvCxnSpPr>
        <p:spPr>
          <a:xfrm flipH="1">
            <a:off x="7512928" y="2655521"/>
            <a:ext cx="82714" cy="964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Espace réservé du numéro de diapositive 79">
            <a:extLst>
              <a:ext uri="{FF2B5EF4-FFF2-40B4-BE49-F238E27FC236}">
                <a16:creationId xmlns:a16="http://schemas.microsoft.com/office/drawing/2014/main" id="{8FD700B5-ABDF-4E0B-AA10-96FE19A3B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70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Exercise 2: Cinema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 cinema has an ID, a name, and an address, and shows several movies at specific dates and times.</a:t>
            </a:r>
          </a:p>
          <a:p>
            <a:r>
              <a:rPr dirty="0"/>
              <a:t>A movie has a title, actors who play specific roles, a director, and a production date.</a:t>
            </a:r>
          </a:p>
          <a:p>
            <a:r>
              <a:rPr dirty="0"/>
              <a:t>Actors and directors may know each other and all have an ID and a name.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9EA2A5-9A81-4397-AE80-61001D8A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2: CINEMA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C9B3B-67EF-4D4D-A811-AA8D2B479519}"/>
              </a:ext>
            </a:extLst>
          </p:cNvPr>
          <p:cNvSpPr/>
          <p:nvPr/>
        </p:nvSpPr>
        <p:spPr>
          <a:xfrm>
            <a:off x="1218157" y="1890482"/>
            <a:ext cx="1193800" cy="7638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/>
              <a:t>CINEMA</a:t>
            </a:r>
          </a:p>
        </p:txBody>
      </p:sp>
      <p:sp>
        <p:nvSpPr>
          <p:cNvPr id="7" name="Losange 6">
            <a:extLst>
              <a:ext uri="{FF2B5EF4-FFF2-40B4-BE49-F238E27FC236}">
                <a16:creationId xmlns:a16="http://schemas.microsoft.com/office/drawing/2014/main" id="{0D092221-4453-456F-B733-B123EE88FFAF}"/>
              </a:ext>
            </a:extLst>
          </p:cNvPr>
          <p:cNvSpPr/>
          <p:nvPr/>
        </p:nvSpPr>
        <p:spPr>
          <a:xfrm>
            <a:off x="3155165" y="1813235"/>
            <a:ext cx="1889935" cy="918368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400" b="1"/>
          </a:p>
          <a:p>
            <a:pPr algn="ctr"/>
            <a:r>
              <a:rPr lang="en-US" sz="1400" b="1"/>
              <a:t>Shows</a:t>
            </a:r>
            <a:r>
              <a:rPr lang="en-US" sz="1400"/>
              <a:t> </a:t>
            </a:r>
            <a:endParaRPr lang="en-US" sz="1400" b="1"/>
          </a:p>
          <a:p>
            <a:pPr algn="ctr"/>
            <a:r>
              <a:rPr lang="en-US" sz="1400"/>
              <a:t>Date </a:t>
            </a:r>
          </a:p>
          <a:p>
            <a:pPr algn="ctr"/>
            <a:r>
              <a:rPr lang="en-US" sz="1400"/>
              <a:t>Time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2AD33F-5C62-4AAC-A672-8E410841EF81}"/>
              </a:ext>
            </a:extLst>
          </p:cNvPr>
          <p:cNvSpPr/>
          <p:nvPr/>
        </p:nvSpPr>
        <p:spPr>
          <a:xfrm>
            <a:off x="6005504" y="1897925"/>
            <a:ext cx="1219200" cy="7701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/>
              <a:t>MOVIE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B1D4775-C2C1-45AB-B774-0F92548570CC}"/>
              </a:ext>
            </a:extLst>
          </p:cNvPr>
          <p:cNvSpPr txBox="1"/>
          <p:nvPr/>
        </p:nvSpPr>
        <p:spPr>
          <a:xfrm>
            <a:off x="2610394" y="188112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0:n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EC240FC-67B3-4B09-A930-8E97E3382CB8}"/>
              </a:ext>
            </a:extLst>
          </p:cNvPr>
          <p:cNvSpPr/>
          <p:nvPr/>
        </p:nvSpPr>
        <p:spPr>
          <a:xfrm>
            <a:off x="819150" y="3384176"/>
            <a:ext cx="800100" cy="5524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0363BF9-C47F-4BB4-B9ED-DC403833A998}"/>
              </a:ext>
            </a:extLst>
          </p:cNvPr>
          <p:cNvSpPr/>
          <p:nvPr/>
        </p:nvSpPr>
        <p:spPr>
          <a:xfrm>
            <a:off x="1771128" y="3384176"/>
            <a:ext cx="978311" cy="5524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Name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07D0096-DD35-48B8-8693-77E855B53FD7}"/>
              </a:ext>
            </a:extLst>
          </p:cNvPr>
          <p:cNvSpPr/>
          <p:nvPr/>
        </p:nvSpPr>
        <p:spPr>
          <a:xfrm>
            <a:off x="2886358" y="3402852"/>
            <a:ext cx="978311" cy="5524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Adress</a:t>
            </a:r>
            <a:endParaRPr lang="en-US" sz="1400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1F6961B-29BF-4F78-89DE-49ECC84A917D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 flipH="1">
            <a:off x="1219200" y="2654356"/>
            <a:ext cx="595857" cy="729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4FB98E7-6FAF-4F94-A3AA-30258178A9E6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>
            <a:off x="1815057" y="2654356"/>
            <a:ext cx="445227" cy="729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E0D16CA-B5C9-4905-BF90-34E615BF6F69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>
            <a:off x="1815057" y="2654356"/>
            <a:ext cx="1560457" cy="748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1C6F99E-5670-40FC-B95F-A27923F565AF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2411957" y="2272419"/>
            <a:ext cx="743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9F706F9D-1E22-403D-AE56-22DF58C83B28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5045100" y="2272419"/>
            <a:ext cx="960404" cy="10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229C00DF-98D2-41F6-ADDA-B0AA06627D80}"/>
              </a:ext>
            </a:extLst>
          </p:cNvPr>
          <p:cNvCxnSpPr>
            <a:cxnSpLocks/>
            <a:stCxn id="7" idx="1"/>
            <a:endCxn id="7" idx="3"/>
          </p:cNvCxnSpPr>
          <p:nvPr/>
        </p:nvCxnSpPr>
        <p:spPr>
          <a:xfrm>
            <a:off x="3155165" y="2272419"/>
            <a:ext cx="188993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3490567C-AA42-4C33-B1D6-A2D4DF1E4CC9}"/>
              </a:ext>
            </a:extLst>
          </p:cNvPr>
          <p:cNvSpPr txBox="1"/>
          <p:nvPr/>
        </p:nvSpPr>
        <p:spPr>
          <a:xfrm>
            <a:off x="5172006" y="186102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0:n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BF5F9C00-93C5-41AB-BDF4-C0E5E7BAA498}"/>
              </a:ext>
            </a:extLst>
          </p:cNvPr>
          <p:cNvSpPr/>
          <p:nvPr/>
        </p:nvSpPr>
        <p:spPr>
          <a:xfrm>
            <a:off x="7242546" y="4707177"/>
            <a:ext cx="800099" cy="5524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E74DD88-CC23-4E3B-A003-911796C88BA9}"/>
              </a:ext>
            </a:extLst>
          </p:cNvPr>
          <p:cNvSpPr/>
          <p:nvPr/>
        </p:nvSpPr>
        <p:spPr>
          <a:xfrm>
            <a:off x="7852145" y="5202380"/>
            <a:ext cx="967378" cy="5524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First Name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565A188A-EEAA-4752-98FC-74312BE7ACFF}"/>
              </a:ext>
            </a:extLst>
          </p:cNvPr>
          <p:cNvCxnSpPr>
            <a:cxnSpLocks/>
            <a:stCxn id="45" idx="3"/>
            <a:endCxn id="32" idx="4"/>
          </p:cNvCxnSpPr>
          <p:nvPr/>
        </p:nvCxnSpPr>
        <p:spPr>
          <a:xfrm flipV="1">
            <a:off x="7224704" y="5259627"/>
            <a:ext cx="417892" cy="872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37054A5B-2138-4B94-BCB3-B8FBAE80264C}"/>
              </a:ext>
            </a:extLst>
          </p:cNvPr>
          <p:cNvCxnSpPr>
            <a:cxnSpLocks/>
            <a:stCxn id="45" idx="3"/>
            <a:endCxn id="34" idx="2"/>
          </p:cNvCxnSpPr>
          <p:nvPr/>
        </p:nvCxnSpPr>
        <p:spPr>
          <a:xfrm flipV="1">
            <a:off x="7224704" y="5478605"/>
            <a:ext cx="627441" cy="6532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ED053E29-1F30-4C15-A954-74EE55B820AB}"/>
              </a:ext>
            </a:extLst>
          </p:cNvPr>
          <p:cNvSpPr/>
          <p:nvPr/>
        </p:nvSpPr>
        <p:spPr>
          <a:xfrm>
            <a:off x="6005504" y="5746803"/>
            <a:ext cx="1219200" cy="7701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DIRECTOR</a:t>
            </a:r>
          </a:p>
        </p:txBody>
      </p:sp>
      <p:sp>
        <p:nvSpPr>
          <p:cNvPr id="46" name="Losange 45">
            <a:extLst>
              <a:ext uri="{FF2B5EF4-FFF2-40B4-BE49-F238E27FC236}">
                <a16:creationId xmlns:a16="http://schemas.microsoft.com/office/drawing/2014/main" id="{8CDF1BB8-EFEF-471C-AC9C-02AF9BBC31C7}"/>
              </a:ext>
            </a:extLst>
          </p:cNvPr>
          <p:cNvSpPr/>
          <p:nvPr/>
        </p:nvSpPr>
        <p:spPr>
          <a:xfrm>
            <a:off x="5363183" y="3896149"/>
            <a:ext cx="2503841" cy="918368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Directs</a:t>
            </a:r>
          </a:p>
          <a:p>
            <a:pPr algn="ctr"/>
            <a:r>
              <a:rPr lang="en-US" sz="1400" dirty="0"/>
              <a:t>Production date</a:t>
            </a:r>
            <a:endParaRPr lang="en-US" sz="1400" b="1" dirty="0"/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0171960C-BC96-485D-BB7C-8A1A14D613E6}"/>
              </a:ext>
            </a:extLst>
          </p:cNvPr>
          <p:cNvCxnSpPr>
            <a:cxnSpLocks/>
            <a:stCxn id="45" idx="0"/>
            <a:endCxn id="46" idx="2"/>
          </p:cNvCxnSpPr>
          <p:nvPr/>
        </p:nvCxnSpPr>
        <p:spPr>
          <a:xfrm flipV="1">
            <a:off x="6615104" y="4814517"/>
            <a:ext cx="0" cy="932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C30E1D0D-D390-4690-8C64-17AABCBAB051}"/>
              </a:ext>
            </a:extLst>
          </p:cNvPr>
          <p:cNvCxnSpPr>
            <a:cxnSpLocks/>
            <a:stCxn id="46" idx="0"/>
            <a:endCxn id="8" idx="2"/>
          </p:cNvCxnSpPr>
          <p:nvPr/>
        </p:nvCxnSpPr>
        <p:spPr>
          <a:xfrm flipV="1">
            <a:off x="6615104" y="2668047"/>
            <a:ext cx="0" cy="1228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0A6F0BA4-4C86-4F0B-9F20-958FB845BDC5}"/>
              </a:ext>
            </a:extLst>
          </p:cNvPr>
          <p:cNvSpPr txBox="1"/>
          <p:nvPr/>
        </p:nvSpPr>
        <p:spPr>
          <a:xfrm>
            <a:off x="6713650" y="315522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1:1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9DFE5BB8-71A8-446C-9AD3-8F0D37EF8433}"/>
              </a:ext>
            </a:extLst>
          </p:cNvPr>
          <p:cNvSpPr txBox="1"/>
          <p:nvPr/>
        </p:nvSpPr>
        <p:spPr>
          <a:xfrm>
            <a:off x="6076907" y="501491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0:n</a:t>
            </a: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48033E0C-CB1C-4694-BB5C-B5308D4EEB01}"/>
              </a:ext>
            </a:extLst>
          </p:cNvPr>
          <p:cNvCxnSpPr>
            <a:cxnSpLocks/>
            <a:stCxn id="46" idx="1"/>
            <a:endCxn id="46" idx="3"/>
          </p:cNvCxnSpPr>
          <p:nvPr/>
        </p:nvCxnSpPr>
        <p:spPr>
          <a:xfrm>
            <a:off x="5363183" y="4355333"/>
            <a:ext cx="250384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" name="Ellipse 78">
            <a:extLst>
              <a:ext uri="{FF2B5EF4-FFF2-40B4-BE49-F238E27FC236}">
                <a16:creationId xmlns:a16="http://schemas.microsoft.com/office/drawing/2014/main" id="{BD1F687D-E9A7-427F-A634-265EFB4EA69C}"/>
              </a:ext>
            </a:extLst>
          </p:cNvPr>
          <p:cNvSpPr/>
          <p:nvPr/>
        </p:nvSpPr>
        <p:spPr>
          <a:xfrm>
            <a:off x="7768390" y="5831256"/>
            <a:ext cx="967378" cy="5524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Last Name</a:t>
            </a:r>
          </a:p>
        </p:txBody>
      </p: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CAFE8683-D39C-477D-95D5-E06ECFCEC7D3}"/>
              </a:ext>
            </a:extLst>
          </p:cNvPr>
          <p:cNvCxnSpPr>
            <a:cxnSpLocks/>
            <a:stCxn id="45" idx="3"/>
            <a:endCxn id="79" idx="2"/>
          </p:cNvCxnSpPr>
          <p:nvPr/>
        </p:nvCxnSpPr>
        <p:spPr>
          <a:xfrm flipV="1">
            <a:off x="7224704" y="6107481"/>
            <a:ext cx="543686" cy="24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space réservé du numéro de diapositive 83">
            <a:extLst>
              <a:ext uri="{FF2B5EF4-FFF2-40B4-BE49-F238E27FC236}">
                <a16:creationId xmlns:a16="http://schemas.microsoft.com/office/drawing/2014/main" id="{4189AEB2-F98F-42A8-AC3E-9B1A9E5F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23</a:t>
            </a:fld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66AF70F-4418-4F5A-8B6D-CCC11E4A206A}"/>
              </a:ext>
            </a:extLst>
          </p:cNvPr>
          <p:cNvSpPr/>
          <p:nvPr/>
        </p:nvSpPr>
        <p:spPr>
          <a:xfrm>
            <a:off x="1218157" y="4595270"/>
            <a:ext cx="1193800" cy="7638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ACTOR</a:t>
            </a: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F4A79495-94F0-4039-A3FE-D7254C955212}"/>
              </a:ext>
            </a:extLst>
          </p:cNvPr>
          <p:cNvSpPr/>
          <p:nvPr/>
        </p:nvSpPr>
        <p:spPr>
          <a:xfrm>
            <a:off x="819150" y="6138450"/>
            <a:ext cx="800100" cy="5524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DCD757DD-68FF-4605-AE28-FAD02C782EA8}"/>
              </a:ext>
            </a:extLst>
          </p:cNvPr>
          <p:cNvSpPr/>
          <p:nvPr/>
        </p:nvSpPr>
        <p:spPr>
          <a:xfrm>
            <a:off x="1771128" y="6138450"/>
            <a:ext cx="1038745" cy="5524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First Name</a:t>
            </a: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CD4EEF60-935E-4AD9-BA33-E9C4EA793341}"/>
              </a:ext>
            </a:extLst>
          </p:cNvPr>
          <p:cNvSpPr/>
          <p:nvPr/>
        </p:nvSpPr>
        <p:spPr>
          <a:xfrm>
            <a:off x="2935848" y="6131864"/>
            <a:ext cx="1038745" cy="5524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Last Name</a:t>
            </a:r>
          </a:p>
        </p:txBody>
      </p: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5DAAEBC2-CFB1-45FF-B102-91687C2EE74E}"/>
              </a:ext>
            </a:extLst>
          </p:cNvPr>
          <p:cNvCxnSpPr>
            <a:cxnSpLocks/>
            <a:stCxn id="90" idx="2"/>
            <a:endCxn id="91" idx="0"/>
          </p:cNvCxnSpPr>
          <p:nvPr/>
        </p:nvCxnSpPr>
        <p:spPr>
          <a:xfrm flipH="1">
            <a:off x="1219200" y="5359144"/>
            <a:ext cx="595857" cy="779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85DDE81B-B25B-429F-BFDE-C391AF0CDABD}"/>
              </a:ext>
            </a:extLst>
          </p:cNvPr>
          <p:cNvCxnSpPr>
            <a:cxnSpLocks/>
            <a:stCxn id="90" idx="2"/>
            <a:endCxn id="92" idx="0"/>
          </p:cNvCxnSpPr>
          <p:nvPr/>
        </p:nvCxnSpPr>
        <p:spPr>
          <a:xfrm>
            <a:off x="1815057" y="5359144"/>
            <a:ext cx="475444" cy="779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27E2AFED-1EB8-4FC0-A7D7-E18262C27E18}"/>
              </a:ext>
            </a:extLst>
          </p:cNvPr>
          <p:cNvCxnSpPr>
            <a:cxnSpLocks/>
            <a:stCxn id="90" idx="2"/>
            <a:endCxn id="93" idx="0"/>
          </p:cNvCxnSpPr>
          <p:nvPr/>
        </p:nvCxnSpPr>
        <p:spPr>
          <a:xfrm>
            <a:off x="1815057" y="5359144"/>
            <a:ext cx="1640164" cy="772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Losange 96">
            <a:extLst>
              <a:ext uri="{FF2B5EF4-FFF2-40B4-BE49-F238E27FC236}">
                <a16:creationId xmlns:a16="http://schemas.microsoft.com/office/drawing/2014/main" id="{E71A4D3E-7A56-47B5-B6C7-0CB8635A4288}"/>
              </a:ext>
            </a:extLst>
          </p:cNvPr>
          <p:cNvSpPr/>
          <p:nvPr/>
        </p:nvSpPr>
        <p:spPr>
          <a:xfrm>
            <a:off x="3390268" y="3936626"/>
            <a:ext cx="1797294" cy="905272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Plays</a:t>
            </a:r>
          </a:p>
          <a:p>
            <a:pPr algn="ctr"/>
            <a:r>
              <a:rPr lang="en-US" sz="1400" dirty="0"/>
              <a:t>Role</a:t>
            </a:r>
          </a:p>
        </p:txBody>
      </p: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6ED74F1D-1112-49A8-B0D6-5DDA6BD2A4C3}"/>
              </a:ext>
            </a:extLst>
          </p:cNvPr>
          <p:cNvCxnSpPr>
            <a:cxnSpLocks/>
            <a:stCxn id="97" idx="1"/>
            <a:endCxn id="97" idx="3"/>
          </p:cNvCxnSpPr>
          <p:nvPr/>
        </p:nvCxnSpPr>
        <p:spPr>
          <a:xfrm>
            <a:off x="3390268" y="4389262"/>
            <a:ext cx="179729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D0EB70E2-75D8-44DE-91CA-846975EC3C4C}"/>
              </a:ext>
            </a:extLst>
          </p:cNvPr>
          <p:cNvCxnSpPr>
            <a:cxnSpLocks/>
            <a:stCxn id="97" idx="3"/>
            <a:endCxn id="8" idx="2"/>
          </p:cNvCxnSpPr>
          <p:nvPr/>
        </p:nvCxnSpPr>
        <p:spPr>
          <a:xfrm flipV="1">
            <a:off x="5187562" y="2668047"/>
            <a:ext cx="1427542" cy="1721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ZoneTexte 104">
            <a:extLst>
              <a:ext uri="{FF2B5EF4-FFF2-40B4-BE49-F238E27FC236}">
                <a16:creationId xmlns:a16="http://schemas.microsoft.com/office/drawing/2014/main" id="{42F6B4D8-1377-4ED2-83A6-CFD727532761}"/>
              </a:ext>
            </a:extLst>
          </p:cNvPr>
          <p:cNvSpPr txBox="1"/>
          <p:nvPr/>
        </p:nvSpPr>
        <p:spPr>
          <a:xfrm>
            <a:off x="5434539" y="307402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1:n</a:t>
            </a: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7C416C8C-54B4-489C-A6A4-3CC66AE4DD3B}"/>
              </a:ext>
            </a:extLst>
          </p:cNvPr>
          <p:cNvSpPr/>
          <p:nvPr/>
        </p:nvSpPr>
        <p:spPr>
          <a:xfrm>
            <a:off x="7734079" y="1538267"/>
            <a:ext cx="800099" cy="5524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F285495C-7C2A-476E-B887-98A46504E511}"/>
              </a:ext>
            </a:extLst>
          </p:cNvPr>
          <p:cNvSpPr/>
          <p:nvPr/>
        </p:nvSpPr>
        <p:spPr>
          <a:xfrm>
            <a:off x="7701419" y="2300937"/>
            <a:ext cx="967378" cy="5524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Title</a:t>
            </a:r>
          </a:p>
        </p:txBody>
      </p: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F056A297-0382-4D28-A235-A695B2DFCC00}"/>
              </a:ext>
            </a:extLst>
          </p:cNvPr>
          <p:cNvCxnSpPr>
            <a:cxnSpLocks/>
            <a:stCxn id="8" idx="3"/>
            <a:endCxn id="106" idx="3"/>
          </p:cNvCxnSpPr>
          <p:nvPr/>
        </p:nvCxnSpPr>
        <p:spPr>
          <a:xfrm flipV="1">
            <a:off x="7224704" y="2009813"/>
            <a:ext cx="626547" cy="273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105F2BCD-951F-4B67-BEC6-AEBD2DB0872E}"/>
              </a:ext>
            </a:extLst>
          </p:cNvPr>
          <p:cNvCxnSpPr>
            <a:cxnSpLocks/>
            <a:stCxn id="8" idx="3"/>
            <a:endCxn id="107" idx="1"/>
          </p:cNvCxnSpPr>
          <p:nvPr/>
        </p:nvCxnSpPr>
        <p:spPr>
          <a:xfrm>
            <a:off x="7224704" y="2282986"/>
            <a:ext cx="618384" cy="98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ZoneTexte 115">
            <a:extLst>
              <a:ext uri="{FF2B5EF4-FFF2-40B4-BE49-F238E27FC236}">
                <a16:creationId xmlns:a16="http://schemas.microsoft.com/office/drawing/2014/main" id="{CAA522FC-E571-49F2-BB98-98B51E4CEE8B}"/>
              </a:ext>
            </a:extLst>
          </p:cNvPr>
          <p:cNvSpPr txBox="1"/>
          <p:nvPr/>
        </p:nvSpPr>
        <p:spPr>
          <a:xfrm>
            <a:off x="2550164" y="422715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0:n</a:t>
            </a:r>
          </a:p>
        </p:txBody>
      </p: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50C98A80-79AE-4469-B74B-41919EA0D660}"/>
              </a:ext>
            </a:extLst>
          </p:cNvPr>
          <p:cNvCxnSpPr>
            <a:cxnSpLocks/>
            <a:stCxn id="90" idx="3"/>
            <a:endCxn id="97" idx="1"/>
          </p:cNvCxnSpPr>
          <p:nvPr/>
        </p:nvCxnSpPr>
        <p:spPr>
          <a:xfrm flipV="1">
            <a:off x="2411957" y="4389262"/>
            <a:ext cx="978311" cy="587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Losange 126">
            <a:extLst>
              <a:ext uri="{FF2B5EF4-FFF2-40B4-BE49-F238E27FC236}">
                <a16:creationId xmlns:a16="http://schemas.microsoft.com/office/drawing/2014/main" id="{E512044C-2C60-4BF4-ADF3-979C65360B46}"/>
              </a:ext>
            </a:extLst>
          </p:cNvPr>
          <p:cNvSpPr/>
          <p:nvPr/>
        </p:nvSpPr>
        <p:spPr>
          <a:xfrm>
            <a:off x="3405731" y="5161289"/>
            <a:ext cx="1797294" cy="905272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Knows</a:t>
            </a:r>
            <a:endParaRPr lang="en-US" sz="1400" dirty="0"/>
          </a:p>
        </p:txBody>
      </p: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1A305654-496B-4082-82A3-CDEADBCAFAEE}"/>
              </a:ext>
            </a:extLst>
          </p:cNvPr>
          <p:cNvCxnSpPr>
            <a:cxnSpLocks/>
            <a:stCxn id="90" idx="3"/>
            <a:endCxn id="127" idx="1"/>
          </p:cNvCxnSpPr>
          <p:nvPr/>
        </p:nvCxnSpPr>
        <p:spPr>
          <a:xfrm>
            <a:off x="2411957" y="4977207"/>
            <a:ext cx="993774" cy="636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A5C117CE-195A-4366-9C2F-8B2EEA29BB26}"/>
              </a:ext>
            </a:extLst>
          </p:cNvPr>
          <p:cNvCxnSpPr>
            <a:cxnSpLocks/>
            <a:stCxn id="127" idx="3"/>
            <a:endCxn id="45" idx="1"/>
          </p:cNvCxnSpPr>
          <p:nvPr/>
        </p:nvCxnSpPr>
        <p:spPr>
          <a:xfrm>
            <a:off x="5203025" y="5613925"/>
            <a:ext cx="802479" cy="517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ZoneTexte 137">
            <a:extLst>
              <a:ext uri="{FF2B5EF4-FFF2-40B4-BE49-F238E27FC236}">
                <a16:creationId xmlns:a16="http://schemas.microsoft.com/office/drawing/2014/main" id="{DD3BFEC2-7FF2-4559-B7F3-6E985E04A588}"/>
              </a:ext>
            </a:extLst>
          </p:cNvPr>
          <p:cNvSpPr txBox="1"/>
          <p:nvPr/>
        </p:nvSpPr>
        <p:spPr>
          <a:xfrm>
            <a:off x="2829631" y="493634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0:n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ED7A0726-5FA2-43C3-8D15-19B22886ED42}"/>
              </a:ext>
            </a:extLst>
          </p:cNvPr>
          <p:cNvSpPr txBox="1"/>
          <p:nvPr/>
        </p:nvSpPr>
        <p:spPr>
          <a:xfrm>
            <a:off x="5165216" y="590357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0:n</a:t>
            </a:r>
          </a:p>
        </p:txBody>
      </p:sp>
    </p:spTree>
    <p:extLst>
      <p:ext uri="{BB962C8B-B14F-4D97-AF65-F5344CB8AC3E}">
        <p14:creationId xmlns:p14="http://schemas.microsoft.com/office/powerpoint/2010/main" val="4122460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Exercise 3: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 student has a first name, last name, and level, and attends several courses.</a:t>
            </a:r>
          </a:p>
          <a:p>
            <a:r>
              <a:rPr dirty="0"/>
              <a:t>A teacher has a first name, last name, teaches a subject in a classroom, and can have several students.</a:t>
            </a:r>
          </a:p>
          <a:p>
            <a:r>
              <a:rPr dirty="0"/>
              <a:t>A student cannot take more than 5 subjects.</a:t>
            </a:r>
          </a:p>
          <a:p>
            <a:r>
              <a:rPr dirty="0"/>
              <a:t>A teacher cannot teach more than 48 hours.</a:t>
            </a:r>
          </a:p>
          <a:p>
            <a:r>
              <a:rPr dirty="0"/>
              <a:t>A course takes place in a classroom at a certain time for a certain number of hours.</a:t>
            </a:r>
          </a:p>
          <a:p>
            <a:r>
              <a:rPr dirty="0"/>
              <a:t>A classroom has a number, a capacity, and a name.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9E89E4-C6DF-4631-BCEC-AA4D1DAE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Outline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A292DE9E-1996-409C-8ECD-A28639CCD3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837475"/>
              </p:ext>
            </p:extLst>
          </p:nvPr>
        </p:nvGraphicFramePr>
        <p:xfrm>
          <a:off x="938213" y="2286000"/>
          <a:ext cx="7634287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F27AEA7-372A-4F58-8596-4F2A0C97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a Database?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 collection of data organized according to a schema.</a:t>
            </a:r>
          </a:p>
        </p:txBody>
      </p:sp>
      <p:pic>
        <p:nvPicPr>
          <p:cNvPr id="1026" name="Picture 2" descr="Instagram Icon, Social Media, Logo PNG Image">
            <a:extLst>
              <a:ext uri="{FF2B5EF4-FFF2-40B4-BE49-F238E27FC236}">
                <a16:creationId xmlns:a16="http://schemas.microsoft.com/office/drawing/2014/main" id="{E783F843-7043-426A-8A0F-3B6465F09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5" y="2981739"/>
            <a:ext cx="3369366" cy="112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5917686-A606-4D9C-89E7-EB17D3433891}"/>
              </a:ext>
            </a:extLst>
          </p:cNvPr>
          <p:cNvSpPr txBox="1"/>
          <p:nvPr/>
        </p:nvSpPr>
        <p:spPr>
          <a:xfrm>
            <a:off x="2077278" y="3981932"/>
            <a:ext cx="198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Profiles and photos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01F9A52-DA4C-40DE-B578-31A9DD583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921" y="3110430"/>
            <a:ext cx="2298424" cy="86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946A61E-65E8-4D5A-A2CA-6D8E767E8B5F}"/>
              </a:ext>
            </a:extLst>
          </p:cNvPr>
          <p:cNvSpPr txBox="1"/>
          <p:nvPr/>
        </p:nvSpPr>
        <p:spPr>
          <a:xfrm>
            <a:off x="5324889" y="3981932"/>
            <a:ext cx="250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Profile, likes, comments...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FE2015B9-A7BC-441F-86CA-D859BE414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88" y="4550047"/>
            <a:ext cx="2715212" cy="150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0AAA7BA-0276-4B3B-A363-1E5EECB17C95}"/>
              </a:ext>
            </a:extLst>
          </p:cNvPr>
          <p:cNvSpPr txBox="1"/>
          <p:nvPr/>
        </p:nvSpPr>
        <p:spPr>
          <a:xfrm>
            <a:off x="1880749" y="6140113"/>
            <a:ext cx="2373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Customers</a:t>
            </a:r>
            <a:r>
              <a:rPr lang="fr-FR" dirty="0"/>
              <a:t> information</a:t>
            </a:r>
          </a:p>
        </p:txBody>
      </p:sp>
      <p:pic>
        <p:nvPicPr>
          <p:cNvPr id="1040" name="Picture 16" descr="Google Operating System: A New Google Logo">
            <a:extLst>
              <a:ext uri="{FF2B5EF4-FFF2-40B4-BE49-F238E27FC236}">
                <a16:creationId xmlns:a16="http://schemas.microsoft.com/office/drawing/2014/main" id="{B403FE1B-196D-4CA5-A6FD-0EAB7C52D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72" y="4529288"/>
            <a:ext cx="2621122" cy="154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4A0BFC6-D851-4FD4-8501-9B86F3A54549}"/>
              </a:ext>
            </a:extLst>
          </p:cNvPr>
          <p:cNvSpPr txBox="1"/>
          <p:nvPr/>
        </p:nvSpPr>
        <p:spPr>
          <a:xfrm>
            <a:off x="6005214" y="6140113"/>
            <a:ext cx="1258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Files, links...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F9B877-57B6-4882-A893-7CF3DB5D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Example of</a:t>
            </a:r>
            <a:r>
              <a:rPr dirty="0"/>
              <a:t> Database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C733A19-486E-4242-A9EC-2E26A9F75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642" y="1224226"/>
            <a:ext cx="1519707" cy="856034"/>
          </a:xfrm>
          <a:prstGeom prst="rect">
            <a:avLst/>
          </a:prstGeom>
        </p:spPr>
      </p:pic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E9A4A016-4B0F-495C-94E5-D511A669E2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765805"/>
              </p:ext>
            </p:extLst>
          </p:nvPr>
        </p:nvGraphicFramePr>
        <p:xfrm>
          <a:off x="1260730" y="2863132"/>
          <a:ext cx="3933929" cy="11125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13508">
                  <a:extLst>
                    <a:ext uri="{9D8B030D-6E8A-4147-A177-3AD203B41FA5}">
                      <a16:colId xmlns:a16="http://schemas.microsoft.com/office/drawing/2014/main" val="764353565"/>
                    </a:ext>
                  </a:extLst>
                </a:gridCol>
                <a:gridCol w="884583">
                  <a:extLst>
                    <a:ext uri="{9D8B030D-6E8A-4147-A177-3AD203B41FA5}">
                      <a16:colId xmlns:a16="http://schemas.microsoft.com/office/drawing/2014/main" val="392931313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val="277193806"/>
                    </a:ext>
                  </a:extLst>
                </a:gridCol>
                <a:gridCol w="1323873">
                  <a:extLst>
                    <a:ext uri="{9D8B030D-6E8A-4147-A177-3AD203B41FA5}">
                      <a16:colId xmlns:a16="http://schemas.microsoft.com/office/drawing/2014/main" val="1598628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Date of </a:t>
                      </a:r>
                      <a:r>
                        <a:rPr lang="en-US" noProof="0" dirty="0"/>
                        <a:t>birth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55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24/02/1992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It’s complicated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919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13/01/1985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Single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301558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FB12B73D-0270-4E88-8845-FD67BE4BA3F5}"/>
              </a:ext>
            </a:extLst>
          </p:cNvPr>
          <p:cNvSpPr txBox="1"/>
          <p:nvPr/>
        </p:nvSpPr>
        <p:spPr>
          <a:xfrm>
            <a:off x="1260730" y="2472723"/>
            <a:ext cx="87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Profiles</a:t>
            </a:r>
          </a:p>
        </p:txBody>
      </p:sp>
      <p:graphicFrame>
        <p:nvGraphicFramePr>
          <p:cNvPr id="11" name="Tableau 9">
            <a:extLst>
              <a:ext uri="{FF2B5EF4-FFF2-40B4-BE49-F238E27FC236}">
                <a16:creationId xmlns:a16="http://schemas.microsoft.com/office/drawing/2014/main" id="{34838D97-AB31-453E-8FD8-94BA1A32C3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819184"/>
              </p:ext>
            </p:extLst>
          </p:nvPr>
        </p:nvGraphicFramePr>
        <p:xfrm>
          <a:off x="6081026" y="2482331"/>
          <a:ext cx="2280352" cy="25958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726408">
                  <a:extLst>
                    <a:ext uri="{9D8B030D-6E8A-4147-A177-3AD203B41FA5}">
                      <a16:colId xmlns:a16="http://schemas.microsoft.com/office/drawing/2014/main" val="764353565"/>
                    </a:ext>
                  </a:extLst>
                </a:gridCol>
                <a:gridCol w="1553944">
                  <a:extLst>
                    <a:ext uri="{9D8B030D-6E8A-4147-A177-3AD203B41FA5}">
                      <a16:colId xmlns:a16="http://schemas.microsoft.com/office/drawing/2014/main" val="392931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55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Bonne Maman jam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919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Fashion magazines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301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Gossip</a:t>
                      </a:r>
                      <a:r>
                        <a:rPr lang="fr-FR" dirty="0"/>
                        <a:t> Girl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858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Football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609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439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Breaking Bad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537583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6826F021-49B7-4E51-B83B-036B9F22D9DD}"/>
              </a:ext>
            </a:extLst>
          </p:cNvPr>
          <p:cNvSpPr txBox="1"/>
          <p:nvPr/>
        </p:nvSpPr>
        <p:spPr>
          <a:xfrm>
            <a:off x="6081026" y="2091922"/>
            <a:ext cx="65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Likes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F0EA500-B2E7-4709-83FB-22B26630F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21" y="3262054"/>
            <a:ext cx="254195" cy="33279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A400C21-543C-4AB0-AFD1-094D3C5B7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22" y="3631493"/>
            <a:ext cx="425001" cy="31128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8E14DCD-137E-4402-9A1F-E2E2F4255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966" y="2863132"/>
            <a:ext cx="254195" cy="33279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03D0B79-54C7-49DC-832F-85BEE125E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966" y="3235996"/>
            <a:ext cx="254195" cy="33279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FDB8FEA-FC91-4B00-AE69-D74D698EA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43" y="3632138"/>
            <a:ext cx="254195" cy="33279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60EC2B9-6F7F-443E-BCF7-6D9E0D529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665" y="3979476"/>
            <a:ext cx="425001" cy="31128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8BB3A95-AD02-449F-8250-B79EC4004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665" y="4337398"/>
            <a:ext cx="425001" cy="31128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DAD7DAD-2B5A-4782-AEE6-7E620D425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664" y="4707804"/>
            <a:ext cx="425001" cy="311284"/>
          </a:xfrm>
          <a:prstGeom prst="rect">
            <a:avLst/>
          </a:prstGeom>
        </p:spPr>
      </p:pic>
      <p:graphicFrame>
        <p:nvGraphicFramePr>
          <p:cNvPr id="23" name="Tableau 9">
            <a:extLst>
              <a:ext uri="{FF2B5EF4-FFF2-40B4-BE49-F238E27FC236}">
                <a16:creationId xmlns:a16="http://schemas.microsoft.com/office/drawing/2014/main" id="{8B4B21F1-A488-4DF2-A56D-5EA59F3243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954469"/>
              </p:ext>
            </p:extLst>
          </p:nvPr>
        </p:nvGraphicFramePr>
        <p:xfrm>
          <a:off x="2075168" y="5028979"/>
          <a:ext cx="2197019" cy="741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00877">
                  <a:extLst>
                    <a:ext uri="{9D8B030D-6E8A-4147-A177-3AD203B41FA5}">
                      <a16:colId xmlns:a16="http://schemas.microsoft.com/office/drawing/2014/main" val="764353565"/>
                    </a:ext>
                  </a:extLst>
                </a:gridCol>
                <a:gridCol w="1196142">
                  <a:extLst>
                    <a:ext uri="{9D8B030D-6E8A-4147-A177-3AD203B41FA5}">
                      <a16:colId xmlns:a16="http://schemas.microsoft.com/office/drawing/2014/main" val="392931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ID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55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919898"/>
                  </a:ext>
                </a:extLst>
              </a:tr>
            </a:tbl>
          </a:graphicData>
        </a:graphic>
      </p:graphicFrame>
      <p:sp>
        <p:nvSpPr>
          <p:cNvPr id="24" name="ZoneTexte 23">
            <a:extLst>
              <a:ext uri="{FF2B5EF4-FFF2-40B4-BE49-F238E27FC236}">
                <a16:creationId xmlns:a16="http://schemas.microsoft.com/office/drawing/2014/main" id="{3FED1199-2683-42D8-A34E-F9DEA6017F1C}"/>
              </a:ext>
            </a:extLst>
          </p:cNvPr>
          <p:cNvSpPr txBox="1"/>
          <p:nvPr/>
        </p:nvSpPr>
        <p:spPr>
          <a:xfrm>
            <a:off x="2075168" y="463857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Friends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C948B21-102C-422A-9120-CF0D24CE6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202" y="5424809"/>
            <a:ext cx="254195" cy="33279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C6185F7-B088-4BDA-8125-AE6C6DB08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291" y="5415208"/>
            <a:ext cx="425001" cy="311284"/>
          </a:xfrm>
          <a:prstGeom prst="rect">
            <a:avLst/>
          </a:prstGeom>
        </p:spPr>
      </p:pic>
      <p:sp>
        <p:nvSpPr>
          <p:cNvPr id="27" name="Espace réservé du numéro de diapositive 26">
            <a:extLst>
              <a:ext uri="{FF2B5EF4-FFF2-40B4-BE49-F238E27FC236}">
                <a16:creationId xmlns:a16="http://schemas.microsoft.com/office/drawing/2014/main" id="{C4C35196-729D-40D4-B6B6-6C4715AD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6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a DBMS?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 Database Management System (DBMS) is software that allows multiple users to:</a:t>
            </a:r>
          </a:p>
          <a:p>
            <a:pPr lvl="1"/>
            <a:r>
              <a:rPr dirty="0"/>
              <a:t>Store data</a:t>
            </a:r>
          </a:p>
          <a:p>
            <a:pPr lvl="1"/>
            <a:r>
              <a:rPr dirty="0"/>
              <a:t>Retrieve data</a:t>
            </a:r>
          </a:p>
          <a:p>
            <a:pPr lvl="1"/>
            <a:r>
              <a:rPr dirty="0"/>
              <a:t>Add data</a:t>
            </a:r>
          </a:p>
          <a:p>
            <a:pPr lvl="1"/>
            <a:r>
              <a:rPr dirty="0"/>
              <a:t>Modify data</a:t>
            </a:r>
          </a:p>
        </p:txBody>
      </p:sp>
      <p:pic>
        <p:nvPicPr>
          <p:cNvPr id="2050" name="Picture 2" descr="Getting Started with DBMS">
            <a:extLst>
              <a:ext uri="{FF2B5EF4-FFF2-40B4-BE49-F238E27FC236}">
                <a16:creationId xmlns:a16="http://schemas.microsoft.com/office/drawing/2014/main" id="{E650A9FD-0EEC-4BB3-856B-B5F254619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309" y="2840608"/>
            <a:ext cx="5357191" cy="214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7A5F29-FB45-47A6-93D2-6B5766A7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DBMS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3185981" cy="3593591"/>
          </a:xfrm>
        </p:spPr>
        <p:txBody>
          <a:bodyPr>
            <a:normAutofit lnSpcReduction="10000"/>
          </a:bodyPr>
          <a:lstStyle/>
          <a:p>
            <a:r>
              <a:rPr dirty="0"/>
              <a:t>External Level: Structure of data manipulated by users and programs</a:t>
            </a:r>
          </a:p>
          <a:p>
            <a:r>
              <a:rPr dirty="0"/>
              <a:t>Internal Level: Management of data stored in files and their relationships</a:t>
            </a:r>
          </a:p>
          <a:p>
            <a:r>
              <a:rPr dirty="0"/>
              <a:t>Physical Level: Physical organization and storage of data</a:t>
            </a:r>
          </a:p>
        </p:txBody>
      </p:sp>
      <p:pic>
        <p:nvPicPr>
          <p:cNvPr id="3076" name="Picture 4" descr="What is Data Abstraction in DBMS and what are its three levels ...">
            <a:extLst>
              <a:ext uri="{FF2B5EF4-FFF2-40B4-BE49-F238E27FC236}">
                <a16:creationId xmlns:a16="http://schemas.microsoft.com/office/drawing/2014/main" id="{3C08E6F7-3699-4309-B7F0-F170B3F32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374"/>
          <a:stretch/>
        </p:blipFill>
        <p:spPr bwMode="auto">
          <a:xfrm>
            <a:off x="4316009" y="1948069"/>
            <a:ext cx="4142191" cy="371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B9B8EC-C9F4-4C50-BFC8-2DB18EE3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Objectives of a DBMS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/>
              <a:t>Physical independence</a:t>
            </a:r>
          </a:p>
          <a:p>
            <a:r>
              <a:rPr dirty="0"/>
              <a:t>Logical independence</a:t>
            </a:r>
          </a:p>
          <a:p>
            <a:r>
              <a:rPr dirty="0"/>
              <a:t>Access via high-level languages (e.g., SQL)</a:t>
            </a:r>
          </a:p>
          <a:p>
            <a:pPr marL="457200" lvl="1" indent="0">
              <a:buNone/>
            </a:pPr>
            <a:r>
              <a:rPr lang="en-US" sz="1600" b="0" i="0" u="none" strike="noStrike" baseline="0" dirty="0">
                <a:solidFill>
                  <a:srgbClr val="004081"/>
                </a:solidFill>
                <a:latin typeface="Chalkduster"/>
              </a:rPr>
              <a:t>SELECT TEL WHERE NOM = AHMED FROM CONTACTS</a:t>
            </a:r>
            <a:endParaRPr lang="fr-FR" dirty="0"/>
          </a:p>
          <a:p>
            <a:r>
              <a:rPr dirty="0"/>
              <a:t>Minimize redundancy</a:t>
            </a:r>
          </a:p>
          <a:p>
            <a:r>
              <a:rPr dirty="0"/>
              <a:t>Ensure data integrity</a:t>
            </a:r>
          </a:p>
          <a:p>
            <a:r>
              <a:rPr dirty="0"/>
              <a:t>Ensure data security</a:t>
            </a:r>
          </a:p>
          <a:p>
            <a:r>
              <a:rPr dirty="0"/>
              <a:t>Support concurrent processing</a:t>
            </a:r>
          </a:p>
          <a:p>
            <a:r>
              <a:rPr dirty="0"/>
              <a:t>Program–data independence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9C63F9-4508-42B5-8E85-8B8AC53C0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Minimize</a:t>
            </a:r>
            <a:r>
              <a:rPr lang="fr-FR" dirty="0"/>
              <a:t> </a:t>
            </a:r>
            <a:r>
              <a:rPr lang="en-US" dirty="0"/>
              <a:t>Redundancy</a:t>
            </a:r>
          </a:p>
        </p:txBody>
      </p:sp>
      <p:graphicFrame>
        <p:nvGraphicFramePr>
          <p:cNvPr id="4" name="Tableau 9">
            <a:extLst>
              <a:ext uri="{FF2B5EF4-FFF2-40B4-BE49-F238E27FC236}">
                <a16:creationId xmlns:a16="http://schemas.microsoft.com/office/drawing/2014/main" id="{270D9DE0-07CF-44E9-A8BE-B2D283B279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149874"/>
              </p:ext>
            </p:extLst>
          </p:nvPr>
        </p:nvGraphicFramePr>
        <p:xfrm>
          <a:off x="1416866" y="4655589"/>
          <a:ext cx="3933929" cy="151891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13508">
                  <a:extLst>
                    <a:ext uri="{9D8B030D-6E8A-4147-A177-3AD203B41FA5}">
                      <a16:colId xmlns:a16="http://schemas.microsoft.com/office/drawing/2014/main" val="764353565"/>
                    </a:ext>
                  </a:extLst>
                </a:gridCol>
                <a:gridCol w="884583">
                  <a:extLst>
                    <a:ext uri="{9D8B030D-6E8A-4147-A177-3AD203B41FA5}">
                      <a16:colId xmlns:a16="http://schemas.microsoft.com/office/drawing/2014/main" val="392931313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val="277193806"/>
                    </a:ext>
                  </a:extLst>
                </a:gridCol>
                <a:gridCol w="1323873">
                  <a:extLst>
                    <a:ext uri="{9D8B030D-6E8A-4147-A177-3AD203B41FA5}">
                      <a16:colId xmlns:a16="http://schemas.microsoft.com/office/drawing/2014/main" val="1598628954"/>
                    </a:ext>
                  </a:extLst>
                </a:gridCol>
              </a:tblGrid>
              <a:tr h="379729">
                <a:tc>
                  <a:txBody>
                    <a:bodyPr/>
                    <a:lstStyle/>
                    <a:p>
                      <a:r>
                        <a:rPr lang="fr-FR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Date of </a:t>
                      </a:r>
                      <a:r>
                        <a:rPr lang="en-US" noProof="0" dirty="0"/>
                        <a:t>birth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557982"/>
                  </a:ext>
                </a:extLst>
              </a:tr>
              <a:tr h="379729"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24/02/1992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It’s complicated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919898"/>
                  </a:ext>
                </a:extLst>
              </a:tr>
              <a:tr h="379729"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13/01/1985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Single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301558"/>
                  </a:ext>
                </a:extLst>
              </a:tr>
              <a:tr h="379729"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06/09/1990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Married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39774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3F47DD99-55D2-48E4-A79B-144584F3E12B}"/>
              </a:ext>
            </a:extLst>
          </p:cNvPr>
          <p:cNvSpPr txBox="1"/>
          <p:nvPr/>
        </p:nvSpPr>
        <p:spPr>
          <a:xfrm>
            <a:off x="1416866" y="4265180"/>
            <a:ext cx="87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Profiles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50E452-361A-4FFB-950C-91230D756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13" y="5054511"/>
            <a:ext cx="254195" cy="3327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29FA11F-EFA2-44B6-AFE9-C29378012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58" y="5423950"/>
            <a:ext cx="425001" cy="311284"/>
          </a:xfrm>
          <a:prstGeom prst="rect">
            <a:avLst/>
          </a:prstGeom>
        </p:spPr>
      </p:pic>
      <p:graphicFrame>
        <p:nvGraphicFramePr>
          <p:cNvPr id="8" name="Tableau 9">
            <a:extLst>
              <a:ext uri="{FF2B5EF4-FFF2-40B4-BE49-F238E27FC236}">
                <a16:creationId xmlns:a16="http://schemas.microsoft.com/office/drawing/2014/main" id="{4F1C9288-733B-49BF-9CA3-EB56D1EC8C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518076"/>
              </p:ext>
            </p:extLst>
          </p:nvPr>
        </p:nvGraphicFramePr>
        <p:xfrm>
          <a:off x="5923268" y="4870604"/>
          <a:ext cx="2197019" cy="11125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00877">
                  <a:extLst>
                    <a:ext uri="{9D8B030D-6E8A-4147-A177-3AD203B41FA5}">
                      <a16:colId xmlns:a16="http://schemas.microsoft.com/office/drawing/2014/main" val="764353565"/>
                    </a:ext>
                  </a:extLst>
                </a:gridCol>
                <a:gridCol w="1196142">
                  <a:extLst>
                    <a:ext uri="{9D8B030D-6E8A-4147-A177-3AD203B41FA5}">
                      <a16:colId xmlns:a16="http://schemas.microsoft.com/office/drawing/2014/main" val="392931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ID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55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919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753659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08B96C75-3DDE-4338-9228-CEB616F68BB4}"/>
              </a:ext>
            </a:extLst>
          </p:cNvPr>
          <p:cNvSpPr txBox="1"/>
          <p:nvPr/>
        </p:nvSpPr>
        <p:spPr>
          <a:xfrm>
            <a:off x="5923268" y="4480195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Friends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8EB96C1-64BC-4696-9109-B34C5C98E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758" y="5771877"/>
            <a:ext cx="371894" cy="411170"/>
          </a:xfrm>
          <a:prstGeom prst="rect">
            <a:avLst/>
          </a:prstGeom>
        </p:spPr>
      </p:pic>
      <p:graphicFrame>
        <p:nvGraphicFramePr>
          <p:cNvPr id="15" name="Tableau 9">
            <a:extLst>
              <a:ext uri="{FF2B5EF4-FFF2-40B4-BE49-F238E27FC236}">
                <a16:creationId xmlns:a16="http://schemas.microsoft.com/office/drawing/2014/main" id="{90059DF3-396C-4D07-A64D-63FA8C8DCC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801730"/>
              </p:ext>
            </p:extLst>
          </p:nvPr>
        </p:nvGraphicFramePr>
        <p:xfrm>
          <a:off x="1713186" y="1822387"/>
          <a:ext cx="6084886" cy="189864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78555">
                  <a:extLst>
                    <a:ext uri="{9D8B030D-6E8A-4147-A177-3AD203B41FA5}">
                      <a16:colId xmlns:a16="http://schemas.microsoft.com/office/drawing/2014/main" val="764353565"/>
                    </a:ext>
                  </a:extLst>
                </a:gridCol>
                <a:gridCol w="1023733">
                  <a:extLst>
                    <a:ext uri="{9D8B030D-6E8A-4147-A177-3AD203B41FA5}">
                      <a16:colId xmlns:a16="http://schemas.microsoft.com/office/drawing/2014/main" val="392931313"/>
                    </a:ext>
                  </a:extLst>
                </a:gridCol>
                <a:gridCol w="1518346">
                  <a:extLst>
                    <a:ext uri="{9D8B030D-6E8A-4147-A177-3AD203B41FA5}">
                      <a16:colId xmlns:a16="http://schemas.microsoft.com/office/drawing/2014/main" val="277193806"/>
                    </a:ext>
                  </a:extLst>
                </a:gridCol>
                <a:gridCol w="1532126">
                  <a:extLst>
                    <a:ext uri="{9D8B030D-6E8A-4147-A177-3AD203B41FA5}">
                      <a16:colId xmlns:a16="http://schemas.microsoft.com/office/drawing/2014/main" val="1598628954"/>
                    </a:ext>
                  </a:extLst>
                </a:gridCol>
                <a:gridCol w="1532126">
                  <a:extLst>
                    <a:ext uri="{9D8B030D-6E8A-4147-A177-3AD203B41FA5}">
                      <a16:colId xmlns:a16="http://schemas.microsoft.com/office/drawing/2014/main" val="2025747516"/>
                    </a:ext>
                  </a:extLst>
                </a:gridCol>
              </a:tblGrid>
              <a:tr h="379729">
                <a:tc>
                  <a:txBody>
                    <a:bodyPr/>
                    <a:lstStyle/>
                    <a:p>
                      <a:r>
                        <a:rPr lang="fr-FR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Date of </a:t>
                      </a:r>
                      <a:r>
                        <a:rPr lang="en-US" noProof="0" dirty="0"/>
                        <a:t>birth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557982"/>
                  </a:ext>
                </a:extLst>
              </a:tr>
              <a:tr h="379729"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24/02/1992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It’s complicated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053918"/>
                  </a:ext>
                </a:extLst>
              </a:tr>
              <a:tr h="379729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Sarah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24/02/1992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FF0000"/>
                          </a:solidFill>
                        </a:rPr>
                        <a:t>It’s complicated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919898"/>
                  </a:ext>
                </a:extLst>
              </a:tr>
              <a:tr h="379729"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13/01/1985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301558"/>
                  </a:ext>
                </a:extLst>
              </a:tr>
              <a:tr h="379729"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06/09/1990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Married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397740"/>
                  </a:ext>
                </a:extLst>
              </a:tr>
            </a:tbl>
          </a:graphicData>
        </a:graphic>
      </p:graphicFrame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387C037-90D0-4D67-A0B2-5413003B9427}"/>
              </a:ext>
            </a:extLst>
          </p:cNvPr>
          <p:cNvCxnSpPr>
            <a:cxnSpLocks/>
          </p:cNvCxnSpPr>
          <p:nvPr/>
        </p:nvCxnSpPr>
        <p:spPr>
          <a:xfrm>
            <a:off x="1713186" y="1549400"/>
            <a:ext cx="5868714" cy="2298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1DF51CC-A1D5-4CDC-AB0D-85AF5D4C92CD}"/>
              </a:ext>
            </a:extLst>
          </p:cNvPr>
          <p:cNvCxnSpPr>
            <a:cxnSpLocks/>
          </p:cNvCxnSpPr>
          <p:nvPr/>
        </p:nvCxnSpPr>
        <p:spPr>
          <a:xfrm flipV="1">
            <a:off x="1801814" y="1597210"/>
            <a:ext cx="5868714" cy="2298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248E0CC8-1B25-468F-87BA-7D387A814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18" y="2238885"/>
            <a:ext cx="254195" cy="33279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37BDE54-CBBA-4A5E-8CF0-C86976F95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570" y="2608335"/>
            <a:ext cx="254195" cy="33279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2B74C10-3876-409A-AFA0-81C9B2E44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253" y="5246795"/>
            <a:ext cx="254195" cy="33279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4F4C226-FA21-40C1-8E8C-1815135B2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105" y="5600669"/>
            <a:ext cx="254195" cy="33279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0A226D9-37A9-4987-9CF7-FD5687B6A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908" y="3010667"/>
            <a:ext cx="425001" cy="31128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14F21DE-AFFA-48A7-9392-690768FF7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937" y="5257595"/>
            <a:ext cx="425001" cy="31128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2805C1C-D7FC-4DDD-940A-4DDD29940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461" y="3371109"/>
            <a:ext cx="371894" cy="41117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32A0B79-A69E-4963-8F28-D494082C9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845" y="5600669"/>
            <a:ext cx="321272" cy="355201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371435BF-01E0-4706-819F-5D8D72379117}"/>
              </a:ext>
            </a:extLst>
          </p:cNvPr>
          <p:cNvSpPr txBox="1"/>
          <p:nvPr/>
        </p:nvSpPr>
        <p:spPr>
          <a:xfrm>
            <a:off x="1624558" y="1383402"/>
            <a:ext cx="87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Profiles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DB04673A-C19F-4E19-8822-03B54FA41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8271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153</TotalTime>
  <Words>1198</Words>
  <Application>Microsoft Office PowerPoint</Application>
  <PresentationFormat>Affichage à l'écran (4:3)</PresentationFormat>
  <Paragraphs>394</Paragraphs>
  <Slides>24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Chalkduster</vt:lpstr>
      <vt:lpstr>Gill Sans MT</vt:lpstr>
      <vt:lpstr>GillSans</vt:lpstr>
      <vt:lpstr>Impact</vt:lpstr>
      <vt:lpstr>Badge</vt:lpstr>
      <vt:lpstr>Databases</vt:lpstr>
      <vt:lpstr>Chapter 2</vt:lpstr>
      <vt:lpstr>Outline</vt:lpstr>
      <vt:lpstr>What is a Database?</vt:lpstr>
      <vt:lpstr>Example of Database</vt:lpstr>
      <vt:lpstr>What is a DBMS?</vt:lpstr>
      <vt:lpstr>DBMS Architecture</vt:lpstr>
      <vt:lpstr>Objectives of a DBMS</vt:lpstr>
      <vt:lpstr>Minimize Redundancy</vt:lpstr>
      <vt:lpstr>Data Integrity</vt:lpstr>
      <vt:lpstr>Data Security</vt:lpstr>
      <vt:lpstr>Concurrent Processing</vt:lpstr>
      <vt:lpstr>Entity–Relationship (ER) Model</vt:lpstr>
      <vt:lpstr>Entity</vt:lpstr>
      <vt:lpstr>Association / RELATIONSHIP</vt:lpstr>
      <vt:lpstr>Attribute</vt:lpstr>
      <vt:lpstr>Identifier</vt:lpstr>
      <vt:lpstr>Graphic representation</vt:lpstr>
      <vt:lpstr>Cardinality</vt:lpstr>
      <vt:lpstr>Exercise 1: Library</vt:lpstr>
      <vt:lpstr>Exercise 1: Library</vt:lpstr>
      <vt:lpstr>Exercise 2: Cinema</vt:lpstr>
      <vt:lpstr>Exercise 2: CINEMA</vt:lpstr>
      <vt:lpstr>Exercise 3: School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Databases</dc:title>
  <dc:subject/>
  <dc:creator>Hichem</dc:creator>
  <cp:keywords/>
  <dc:description>generated using python-pptx</dc:description>
  <cp:lastModifiedBy>Betaouaf Hichem</cp:lastModifiedBy>
  <cp:revision>38</cp:revision>
  <dcterms:created xsi:type="dcterms:W3CDTF">2013-01-27T09:14:16Z</dcterms:created>
  <dcterms:modified xsi:type="dcterms:W3CDTF">2025-10-05T16:21:25Z</dcterms:modified>
  <cp:category/>
</cp:coreProperties>
</file>