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76" r:id="rId5"/>
    <p:sldId id="262" r:id="rId6"/>
    <p:sldId id="266" r:id="rId7"/>
    <p:sldId id="263" r:id="rId8"/>
    <p:sldId id="275" r:id="rId9"/>
    <p:sldId id="274" r:id="rId10"/>
    <p:sldId id="264" r:id="rId11"/>
    <p:sldId id="273" r:id="rId12"/>
    <p:sldId id="269" r:id="rId13"/>
    <p:sldId id="270" r:id="rId14"/>
    <p:sldId id="265" r:id="rId15"/>
    <p:sldId id="272" r:id="rId16"/>
    <p:sldId id="25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7F9FEFCD-ADF7-42B4-A85C-3B4F7DEC76F2}" type="datetimeFigureOut">
              <a:rPr lang="fr-FR" smtClean="0"/>
              <a:pPr/>
              <a:t>15/11/2015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51E29FDB-9185-4997-93BE-E50CDC37B4C4}"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9FEFCD-ADF7-42B4-A85C-3B4F7DEC76F2}" type="datetimeFigureOut">
              <a:rPr lang="fr-FR" smtClean="0"/>
              <a:pPr/>
              <a:t>15/11/2015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E29FDB-9185-4997-93BE-E50CDC37B4C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9FEFCD-ADF7-42B4-A85C-3B4F7DEC76F2}" type="datetimeFigureOut">
              <a:rPr lang="fr-FR" smtClean="0"/>
              <a:pPr/>
              <a:t>15/11/2015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E29FDB-9185-4997-93BE-E50CDC37B4C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7F9FEFCD-ADF7-42B4-A85C-3B4F7DEC76F2}" type="datetimeFigureOut">
              <a:rPr lang="fr-FR" smtClean="0"/>
              <a:pPr/>
              <a:t>15/11/2015</a:t>
            </a:fld>
            <a:endParaRPr lang="fr-FR"/>
          </a:p>
        </p:txBody>
      </p:sp>
      <p:sp>
        <p:nvSpPr>
          <p:cNvPr id="9" name="Espace réservé du numéro de diapositive 8"/>
          <p:cNvSpPr>
            <a:spLocks noGrp="1"/>
          </p:cNvSpPr>
          <p:nvPr>
            <p:ph type="sldNum" sz="quarter" idx="15"/>
          </p:nvPr>
        </p:nvSpPr>
        <p:spPr/>
        <p:txBody>
          <a:bodyPr rtlCol="0"/>
          <a:lstStyle/>
          <a:p>
            <a:fld id="{51E29FDB-9185-4997-93BE-E50CDC37B4C4}"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F9FEFCD-ADF7-42B4-A85C-3B4F7DEC76F2}" type="datetimeFigureOut">
              <a:rPr lang="fr-FR" smtClean="0"/>
              <a:pPr/>
              <a:t>15/11/2015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51E29FDB-9185-4997-93BE-E50CDC37B4C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7F9FEFCD-ADF7-42B4-A85C-3B4F7DEC76F2}" type="datetimeFigureOut">
              <a:rPr lang="fr-FR" smtClean="0"/>
              <a:pPr/>
              <a:t>15/11/2015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E29FDB-9185-4997-93BE-E50CDC37B4C4}"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7F9FEFCD-ADF7-42B4-A85C-3B4F7DEC76F2}" type="datetimeFigureOut">
              <a:rPr lang="fr-FR" smtClean="0"/>
              <a:pPr/>
              <a:t>15/11/2015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1E29FDB-9185-4997-93BE-E50CDC37B4C4}"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7F9FEFCD-ADF7-42B4-A85C-3B4F7DEC76F2}" type="datetimeFigureOut">
              <a:rPr lang="fr-FR" smtClean="0"/>
              <a:pPr/>
              <a:t>15/11/2015</a:t>
            </a:fld>
            <a:endParaRPr lang="fr-FR"/>
          </a:p>
        </p:txBody>
      </p:sp>
      <p:sp>
        <p:nvSpPr>
          <p:cNvPr id="7" name="Espace réservé du numéro de diapositive 6"/>
          <p:cNvSpPr>
            <a:spLocks noGrp="1"/>
          </p:cNvSpPr>
          <p:nvPr>
            <p:ph type="sldNum" sz="quarter" idx="11"/>
          </p:nvPr>
        </p:nvSpPr>
        <p:spPr/>
        <p:txBody>
          <a:bodyPr rtlCol="0"/>
          <a:lstStyle/>
          <a:p>
            <a:fld id="{51E29FDB-9185-4997-93BE-E50CDC37B4C4}"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9FEFCD-ADF7-42B4-A85C-3B4F7DEC76F2}" type="datetimeFigureOut">
              <a:rPr lang="fr-FR" smtClean="0"/>
              <a:pPr/>
              <a:t>15/11/2015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1E29FDB-9185-4997-93BE-E50CDC37B4C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F9FEFCD-ADF7-42B4-A85C-3B4F7DEC76F2}" type="datetimeFigureOut">
              <a:rPr lang="fr-FR" smtClean="0"/>
              <a:pPr/>
              <a:t>15/11/2015</a:t>
            </a:fld>
            <a:endParaRPr lang="fr-FR"/>
          </a:p>
        </p:txBody>
      </p:sp>
      <p:sp>
        <p:nvSpPr>
          <p:cNvPr id="22" name="Espace réservé du numéro de diapositive 21"/>
          <p:cNvSpPr>
            <a:spLocks noGrp="1"/>
          </p:cNvSpPr>
          <p:nvPr>
            <p:ph type="sldNum" sz="quarter" idx="15"/>
          </p:nvPr>
        </p:nvSpPr>
        <p:spPr/>
        <p:txBody>
          <a:bodyPr rtlCol="0"/>
          <a:lstStyle/>
          <a:p>
            <a:fld id="{51E29FDB-9185-4997-93BE-E50CDC37B4C4}"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F9FEFCD-ADF7-42B4-A85C-3B4F7DEC76F2}" type="datetimeFigureOut">
              <a:rPr lang="fr-FR" smtClean="0"/>
              <a:pPr/>
              <a:t>15/11/2015</a:t>
            </a:fld>
            <a:endParaRPr lang="fr-FR"/>
          </a:p>
        </p:txBody>
      </p:sp>
      <p:sp>
        <p:nvSpPr>
          <p:cNvPr id="18" name="Espace réservé du numéro de diapositive 17"/>
          <p:cNvSpPr>
            <a:spLocks noGrp="1"/>
          </p:cNvSpPr>
          <p:nvPr>
            <p:ph type="sldNum" sz="quarter" idx="11"/>
          </p:nvPr>
        </p:nvSpPr>
        <p:spPr/>
        <p:txBody>
          <a:bodyPr rtlCol="0"/>
          <a:lstStyle/>
          <a:p>
            <a:fld id="{51E29FDB-9185-4997-93BE-E50CDC37B4C4}"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F9FEFCD-ADF7-42B4-A85C-3B4F7DEC76F2}" type="datetimeFigureOut">
              <a:rPr lang="fr-FR" smtClean="0"/>
              <a:pPr/>
              <a:t>15/11/2015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1E29FDB-9185-4997-93BE-E50CDC37B4C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00166" y="2143116"/>
            <a:ext cx="7429584" cy="1384995"/>
          </a:xfrm>
          <a:prstGeom prst="rect">
            <a:avLst/>
          </a:prstGeom>
        </p:spPr>
        <p:txBody>
          <a:bodyPr wrap="square">
            <a:spAutoFit/>
          </a:bodyPr>
          <a:lstStyle/>
          <a:p>
            <a:pPr algn="just"/>
            <a:r>
              <a:rPr lang="fr-FR" sz="2800" dirty="0" smtClean="0"/>
              <a:t>Aide à la décision pour le dimensionnement  et la gestion d’un réseau de distribution ou d’adduction d’eau potable</a:t>
            </a:r>
            <a:endParaRPr lang="fr-FR" sz="2800" dirty="0"/>
          </a:p>
        </p:txBody>
      </p:sp>
      <p:pic>
        <p:nvPicPr>
          <p:cNvPr id="1027" name="Picture 3"/>
          <p:cNvPicPr>
            <a:picLocks noChangeAspect="1" noChangeArrowheads="1"/>
          </p:cNvPicPr>
          <p:nvPr/>
        </p:nvPicPr>
        <p:blipFill>
          <a:blip r:embed="rId2"/>
          <a:srcRect/>
          <a:stretch>
            <a:fillRect/>
          </a:stretch>
        </p:blipFill>
        <p:spPr bwMode="auto">
          <a:xfrm>
            <a:off x="3714744" y="285728"/>
            <a:ext cx="1714500" cy="1543050"/>
          </a:xfrm>
          <a:prstGeom prst="rect">
            <a:avLst/>
          </a:prstGeom>
          <a:noFill/>
          <a:ln w="9525">
            <a:noFill/>
            <a:miter lim="800000"/>
            <a:headEnd/>
            <a:tailEnd/>
          </a:ln>
          <a:effectLst/>
        </p:spPr>
      </p:pic>
      <p:sp>
        <p:nvSpPr>
          <p:cNvPr id="5" name="Rectangle 4"/>
          <p:cNvSpPr/>
          <p:nvPr/>
        </p:nvSpPr>
        <p:spPr>
          <a:xfrm>
            <a:off x="2000232" y="5072074"/>
            <a:ext cx="2509213" cy="369332"/>
          </a:xfrm>
          <a:prstGeom prst="rect">
            <a:avLst/>
          </a:prstGeom>
        </p:spPr>
        <p:txBody>
          <a:bodyPr wrap="none">
            <a:spAutoFit/>
          </a:bodyPr>
          <a:lstStyle/>
          <a:p>
            <a:r>
              <a:rPr lang="en-US" dirty="0" smtClean="0"/>
              <a:t>Prof.  HABI MOHAMMED</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500042"/>
            <a:ext cx="8229600" cy="5572164"/>
          </a:xfrm>
        </p:spPr>
        <p:txBody>
          <a:bodyPr>
            <a:normAutofit lnSpcReduction="10000"/>
          </a:bodyPr>
          <a:lstStyle/>
          <a:p>
            <a:pPr algn="just"/>
            <a:r>
              <a:rPr lang="fr-FR" sz="2800" b="1" dirty="0" err="1" smtClean="0"/>
              <a:t>Zomayet</a:t>
            </a:r>
            <a:r>
              <a:rPr lang="fr-FR" sz="2800" dirty="0" smtClean="0"/>
              <a:t> </a:t>
            </a:r>
            <a:r>
              <a:rPr lang="fr-FR" sz="2800" dirty="0" smtClean="0">
                <a:latin typeface="Times New Roman" pitchFamily="18" charset="0"/>
                <a:cs typeface="Times New Roman" pitchFamily="18" charset="0"/>
              </a:rPr>
              <a:t>est un modèle déterministe permet de traiter les données. </a:t>
            </a:r>
          </a:p>
          <a:p>
            <a:pPr algn="just"/>
            <a:r>
              <a:rPr lang="fr-FR" sz="2800" dirty="0" smtClean="0">
                <a:latin typeface="Times New Roman" pitchFamily="18" charset="0"/>
                <a:cs typeface="Times New Roman" pitchFamily="18" charset="0"/>
              </a:rPr>
              <a:t>Les résultats du calcul donnent les variations de différentes valeurs concernant chaque </a:t>
            </a:r>
            <a:r>
              <a:rPr lang="fr-FR" sz="2800" dirty="0" err="1" smtClean="0">
                <a:latin typeface="Times New Roman" pitchFamily="18" charset="0"/>
                <a:cs typeface="Times New Roman" pitchFamily="18" charset="0"/>
              </a:rPr>
              <a:t>noeud</a:t>
            </a:r>
            <a:r>
              <a:rPr lang="fr-FR" sz="2800" dirty="0" smtClean="0">
                <a:latin typeface="Times New Roman" pitchFamily="18" charset="0"/>
                <a:cs typeface="Times New Roman" pitchFamily="18" charset="0"/>
              </a:rPr>
              <a:t> et tronçon au cours de la journée </a:t>
            </a:r>
            <a:r>
              <a:rPr lang="fr-FR" dirty="0" smtClean="0">
                <a:latin typeface="Times New Roman" pitchFamily="18" charset="0"/>
                <a:cs typeface="Times New Roman" pitchFamily="18" charset="0"/>
              </a:rPr>
              <a:t>: </a:t>
            </a:r>
          </a:p>
          <a:p>
            <a:pPr lvl="1" algn="just"/>
            <a:r>
              <a:rPr lang="fr-FR" sz="2800" dirty="0" smtClean="0">
                <a:latin typeface="Times New Roman" pitchFamily="18" charset="0"/>
                <a:cs typeface="Times New Roman" pitchFamily="18" charset="0"/>
              </a:rPr>
              <a:t>cote de l'eau dans les réservoirs, volumes entrant et sortant, </a:t>
            </a:r>
          </a:p>
          <a:p>
            <a:pPr lvl="1" algn="just"/>
            <a:r>
              <a:rPr lang="fr-FR" sz="2800" dirty="0" smtClean="0">
                <a:latin typeface="Times New Roman" pitchFamily="18" charset="0"/>
                <a:cs typeface="Times New Roman" pitchFamily="18" charset="0"/>
              </a:rPr>
              <a:t>cote piézométrique des points de consommation, </a:t>
            </a:r>
          </a:p>
          <a:p>
            <a:pPr lvl="1" algn="just"/>
            <a:r>
              <a:rPr lang="fr-FR" sz="2800" dirty="0" smtClean="0">
                <a:latin typeface="Times New Roman" pitchFamily="18" charset="0"/>
                <a:cs typeface="Times New Roman" pitchFamily="18" charset="0"/>
              </a:rPr>
              <a:t>débits dans les tronçons, heures de fonctionnement des pompes et leur point de fonctionnement, </a:t>
            </a:r>
          </a:p>
          <a:p>
            <a:pPr lvl="1" algn="just"/>
            <a:r>
              <a:rPr lang="fr-FR" sz="2800" dirty="0" smtClean="0">
                <a:latin typeface="Times New Roman" pitchFamily="18" charset="0"/>
                <a:cs typeface="Times New Roman" pitchFamily="18" charset="0"/>
              </a:rPr>
              <a:t>fonctionnement des différents organes du réseau, etc... </a:t>
            </a:r>
          </a:p>
          <a:p>
            <a:pPr algn="just"/>
            <a:endParaRPr lang="fr-FR" sz="2800"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285728"/>
            <a:ext cx="8229600" cy="5840435"/>
          </a:xfrm>
        </p:spPr>
        <p:txBody>
          <a:bodyPr/>
          <a:lstStyle/>
          <a:p>
            <a:pPr algn="just"/>
            <a:r>
              <a:rPr lang="fr-FR" sz="2800" dirty="0" smtClean="0">
                <a:latin typeface="Times New Roman" pitchFamily="18" charset="0"/>
                <a:cs typeface="Times New Roman" pitchFamily="18" charset="0"/>
              </a:rPr>
              <a:t>Ces résultats sont affichables:</a:t>
            </a:r>
          </a:p>
          <a:p>
            <a:pPr algn="just"/>
            <a:endParaRPr lang="fr-FR" sz="2800" dirty="0" smtClean="0">
              <a:latin typeface="Times New Roman" pitchFamily="18" charset="0"/>
              <a:cs typeface="Times New Roman" pitchFamily="18" charset="0"/>
            </a:endParaRPr>
          </a:p>
          <a:p>
            <a:pPr lvl="1" algn="just">
              <a:buFont typeface="Wingdings" pitchFamily="2" charset="2"/>
              <a:buChar char="Ø"/>
            </a:pPr>
            <a:r>
              <a:rPr lang="fr-FR" sz="2400" dirty="0" smtClean="0">
                <a:latin typeface="Times New Roman" pitchFamily="18" charset="0"/>
                <a:cs typeface="Times New Roman" pitchFamily="18" charset="0"/>
              </a:rPr>
              <a:t>soit sous forme de tableau en chacun des pas de temps (1 min à 1 h) pour tout le réseau, </a:t>
            </a:r>
          </a:p>
          <a:p>
            <a:pPr lvl="1" algn="just">
              <a:buFont typeface="Wingdings" pitchFamily="2" charset="2"/>
              <a:buChar char="Ø"/>
            </a:pPr>
            <a:endParaRPr lang="fr-FR" sz="2400" dirty="0" smtClean="0">
              <a:latin typeface="Times New Roman" pitchFamily="18" charset="0"/>
              <a:cs typeface="Times New Roman" pitchFamily="18" charset="0"/>
            </a:endParaRPr>
          </a:p>
          <a:p>
            <a:pPr lvl="1" algn="just">
              <a:buFont typeface="Wingdings" pitchFamily="2" charset="2"/>
              <a:buChar char="Ø"/>
            </a:pPr>
            <a:r>
              <a:rPr lang="fr-FR" sz="2400" dirty="0" smtClean="0">
                <a:latin typeface="Times New Roman" pitchFamily="18" charset="0"/>
                <a:cs typeface="Times New Roman" pitchFamily="18" charset="0"/>
              </a:rPr>
              <a:t>soit sous forme de tableau sur toute la journée par tronçon et </a:t>
            </a:r>
            <a:r>
              <a:rPr lang="fr-FR" sz="2400" dirty="0" err="1" smtClean="0">
                <a:latin typeface="Times New Roman" pitchFamily="18" charset="0"/>
                <a:cs typeface="Times New Roman" pitchFamily="18" charset="0"/>
              </a:rPr>
              <a:t>noeud</a:t>
            </a:r>
            <a:r>
              <a:rPr lang="fr-FR" sz="2400" dirty="0" smtClean="0">
                <a:latin typeface="Times New Roman" pitchFamily="18" charset="0"/>
                <a:cs typeface="Times New Roman" pitchFamily="18" charset="0"/>
              </a:rPr>
              <a:t>, </a:t>
            </a:r>
          </a:p>
          <a:p>
            <a:pPr lvl="1" algn="just">
              <a:buFont typeface="Wingdings" pitchFamily="2" charset="2"/>
              <a:buChar char="Ø"/>
            </a:pPr>
            <a:endParaRPr lang="fr-FR" sz="2400" dirty="0" smtClean="0">
              <a:latin typeface="Times New Roman" pitchFamily="18" charset="0"/>
              <a:cs typeface="Times New Roman" pitchFamily="18" charset="0"/>
            </a:endParaRPr>
          </a:p>
          <a:p>
            <a:pPr lvl="1" algn="just">
              <a:buFont typeface="Wingdings" pitchFamily="2" charset="2"/>
              <a:buChar char="Ø"/>
            </a:pPr>
            <a:r>
              <a:rPr lang="fr-FR" sz="2400" dirty="0" smtClean="0">
                <a:latin typeface="Times New Roman" pitchFamily="18" charset="0"/>
                <a:cs typeface="Times New Roman" pitchFamily="18" charset="0"/>
              </a:rPr>
              <a:t>soit sous forme de courbes de variations des différentes valeurs au cours de la journée par tronçon et nœud à partir du schéma du réseau. </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642942"/>
          </a:xfrm>
        </p:spPr>
        <p:txBody>
          <a:bodyPr>
            <a:noAutofit/>
          </a:bodyPr>
          <a:lstStyle/>
          <a:p>
            <a:r>
              <a:rPr lang="fr-FR" sz="1600" dirty="0" smtClean="0">
                <a:latin typeface="+mn-lt"/>
                <a:cs typeface="Times New Roman" pitchFamily="18" charset="0"/>
              </a:rPr>
              <a:t>Courbe caractéristique d'une pompe avec les points de fonctionnement calculés par </a:t>
            </a:r>
            <a:r>
              <a:rPr lang="fr-FR" sz="1600" dirty="0" err="1" smtClean="0">
                <a:latin typeface="+mn-lt"/>
                <a:cs typeface="Times New Roman" pitchFamily="18" charset="0"/>
              </a:rPr>
              <a:t>Zomayet</a:t>
            </a:r>
            <a:r>
              <a:rPr lang="fr-FR" sz="1600" dirty="0" smtClean="0">
                <a:latin typeface="+mn-lt"/>
                <a:cs typeface="Times New Roman" pitchFamily="18" charset="0"/>
              </a:rPr>
              <a:t> </a:t>
            </a:r>
            <a:endParaRPr lang="fr-FR" sz="1600" dirty="0">
              <a:latin typeface="+mn-lt"/>
              <a:cs typeface="Times New Roman" pitchFamily="18" charset="0"/>
            </a:endParaRPr>
          </a:p>
        </p:txBody>
      </p:sp>
      <p:pic>
        <p:nvPicPr>
          <p:cNvPr id="2050" name="Picture 2" descr="E:\FORMATION PORTEAU\Capture_2.PNG"/>
          <p:cNvPicPr>
            <a:picLocks noChangeAspect="1" noChangeArrowheads="1"/>
          </p:cNvPicPr>
          <p:nvPr/>
        </p:nvPicPr>
        <p:blipFill>
          <a:blip r:embed="rId2"/>
          <a:srcRect/>
          <a:stretch>
            <a:fillRect/>
          </a:stretch>
        </p:blipFill>
        <p:spPr bwMode="auto">
          <a:xfrm>
            <a:off x="571472" y="1071546"/>
            <a:ext cx="7224730" cy="541479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normAutofit/>
          </a:bodyPr>
          <a:lstStyle/>
          <a:p>
            <a:r>
              <a:rPr lang="fr-FR" sz="1600" dirty="0" smtClean="0"/>
              <a:t>Variation de niveau dans un réservoir sur 24 heures calculés par </a:t>
            </a:r>
            <a:r>
              <a:rPr lang="fr-FR" sz="1600" dirty="0" err="1" smtClean="0"/>
              <a:t>Zomayet</a:t>
            </a:r>
            <a:r>
              <a:rPr lang="fr-FR" sz="1600" dirty="0" smtClean="0"/>
              <a:t> </a:t>
            </a:r>
            <a:endParaRPr lang="fr-FR" sz="1600" dirty="0"/>
          </a:p>
        </p:txBody>
      </p:sp>
      <p:pic>
        <p:nvPicPr>
          <p:cNvPr id="3074" name="Picture 2" descr="E:\FORMATION PORTEAU\Capture_3.PNG"/>
          <p:cNvPicPr>
            <a:picLocks noChangeAspect="1" noChangeArrowheads="1"/>
          </p:cNvPicPr>
          <p:nvPr/>
        </p:nvPicPr>
        <p:blipFill>
          <a:blip r:embed="rId2"/>
          <a:srcRect/>
          <a:stretch>
            <a:fillRect/>
          </a:stretch>
        </p:blipFill>
        <p:spPr bwMode="auto">
          <a:xfrm>
            <a:off x="928662" y="1214422"/>
            <a:ext cx="7000898" cy="528405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a:bodyPr>
          <a:lstStyle/>
          <a:p>
            <a:r>
              <a:rPr lang="fr-FR" sz="3200" dirty="0" smtClean="0"/>
              <a:t> Le module </a:t>
            </a:r>
            <a:r>
              <a:rPr lang="fr-FR" sz="3200" dirty="0" err="1" smtClean="0"/>
              <a:t>Opointe</a:t>
            </a:r>
            <a:endParaRPr lang="fr-FR" sz="3200" dirty="0"/>
          </a:p>
        </p:txBody>
      </p:sp>
      <p:sp>
        <p:nvSpPr>
          <p:cNvPr id="3" name="Espace réservé du contenu 2"/>
          <p:cNvSpPr>
            <a:spLocks noGrp="1"/>
          </p:cNvSpPr>
          <p:nvPr>
            <p:ph sz="quarter" idx="1"/>
          </p:nvPr>
        </p:nvSpPr>
        <p:spPr>
          <a:xfrm>
            <a:off x="457200" y="1071546"/>
            <a:ext cx="8229600" cy="5054617"/>
          </a:xfrm>
        </p:spPr>
        <p:txBody>
          <a:bodyPr>
            <a:normAutofit/>
          </a:bodyPr>
          <a:lstStyle/>
          <a:p>
            <a:pPr>
              <a:buNone/>
            </a:pPr>
            <a:endParaRPr lang="fr-FR" dirty="0" smtClean="0"/>
          </a:p>
          <a:p>
            <a:pPr algn="just"/>
            <a:r>
              <a:rPr lang="fr-FR" sz="2600" dirty="0" smtClean="0"/>
              <a:t>Il permet de simuler le fonctionnement d'un réseau maillé de distribution d'eau potable en régime de pointe et de visualiser son schéma. </a:t>
            </a:r>
          </a:p>
          <a:p>
            <a:pPr algn="just"/>
            <a:r>
              <a:rPr lang="fr-FR" sz="2600" dirty="0" smtClean="0"/>
              <a:t>Les données utilisées sont les données physiques:</a:t>
            </a:r>
          </a:p>
          <a:p>
            <a:pPr lvl="1" algn="just"/>
            <a:r>
              <a:rPr lang="fr-FR" dirty="0" smtClean="0"/>
              <a:t> concernant les </a:t>
            </a:r>
            <a:r>
              <a:rPr lang="fr-FR" dirty="0" err="1" smtClean="0"/>
              <a:t>noeuds</a:t>
            </a:r>
            <a:r>
              <a:rPr lang="fr-FR" dirty="0" smtClean="0"/>
              <a:t> et tronçons (cotes au sol, cotes de l'eau, diamètres, longueurs), </a:t>
            </a:r>
          </a:p>
          <a:p>
            <a:pPr lvl="1" algn="just"/>
            <a:r>
              <a:rPr lang="fr-FR" dirty="0" smtClean="0"/>
              <a:t>les données hydrauliques (rugosités, consommations domestiques ou industrielles), </a:t>
            </a:r>
          </a:p>
          <a:p>
            <a:pPr lvl="1" algn="just"/>
            <a:r>
              <a:rPr lang="fr-FR" dirty="0" smtClean="0"/>
              <a:t>les données de répartition des abonnés. Il nécessite de connaître les probabilités d'ouverture et de satisfaction des abonnés sur le réseau. </a:t>
            </a:r>
          </a:p>
          <a:p>
            <a:pPr algn="just"/>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7467600" cy="488968"/>
          </a:xfrm>
        </p:spPr>
        <p:txBody>
          <a:bodyPr>
            <a:normAutofit/>
          </a:bodyPr>
          <a:lstStyle/>
          <a:p>
            <a:r>
              <a:rPr lang="fr-FR" sz="1600" dirty="0" smtClean="0"/>
              <a:t>Résultat </a:t>
            </a:r>
            <a:r>
              <a:rPr lang="fr-FR" sz="1600" dirty="0" err="1" smtClean="0"/>
              <a:t>Opointe</a:t>
            </a:r>
            <a:r>
              <a:rPr lang="fr-FR" sz="1600" dirty="0" smtClean="0"/>
              <a:t> sur schéma, couleur = pression</a:t>
            </a:r>
            <a:endParaRPr lang="fr-FR" sz="1600" dirty="0"/>
          </a:p>
        </p:txBody>
      </p:sp>
      <p:pic>
        <p:nvPicPr>
          <p:cNvPr id="4098" name="Picture 2" descr="E:\FORMATION PORTEAU\Capture_4.PNG"/>
          <p:cNvPicPr>
            <a:picLocks noChangeAspect="1" noChangeArrowheads="1"/>
          </p:cNvPicPr>
          <p:nvPr/>
        </p:nvPicPr>
        <p:blipFill>
          <a:blip r:embed="rId2"/>
          <a:srcRect/>
          <a:stretch>
            <a:fillRect/>
          </a:stretch>
        </p:blipFill>
        <p:spPr bwMode="auto">
          <a:xfrm>
            <a:off x="1000100" y="3071810"/>
            <a:ext cx="7143800" cy="2828904"/>
          </a:xfrm>
          <a:prstGeom prst="rect">
            <a:avLst/>
          </a:prstGeom>
          <a:noFill/>
        </p:spPr>
      </p:pic>
      <p:pic>
        <p:nvPicPr>
          <p:cNvPr id="4099" name="Picture 3" descr="E:\FORMATION PORTEAU\Capture_5.PNG"/>
          <p:cNvPicPr>
            <a:picLocks noChangeAspect="1" noChangeArrowheads="1"/>
          </p:cNvPicPr>
          <p:nvPr/>
        </p:nvPicPr>
        <p:blipFill>
          <a:blip r:embed="rId3"/>
          <a:srcRect/>
          <a:stretch>
            <a:fillRect/>
          </a:stretch>
        </p:blipFill>
        <p:spPr bwMode="auto">
          <a:xfrm>
            <a:off x="285720" y="857232"/>
            <a:ext cx="3262317" cy="2111609"/>
          </a:xfrm>
          <a:prstGeom prst="rect">
            <a:avLst/>
          </a:prstGeom>
          <a:noFill/>
        </p:spPr>
      </p:pic>
      <p:sp>
        <p:nvSpPr>
          <p:cNvPr id="6" name="Flèche courbée vers la gauche 5"/>
          <p:cNvSpPr/>
          <p:nvPr/>
        </p:nvSpPr>
        <p:spPr>
          <a:xfrm>
            <a:off x="3929058" y="1928802"/>
            <a:ext cx="500066" cy="1214446"/>
          </a:xfrm>
          <a:prstGeom prst="curvedLeftArrow">
            <a:avLst>
              <a:gd name="adj1" fmla="val 25000"/>
              <a:gd name="adj2" fmla="val 50000"/>
              <a:gd name="adj3" fmla="val 3711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Organigramme : Alternative 7"/>
          <p:cNvSpPr/>
          <p:nvPr/>
        </p:nvSpPr>
        <p:spPr>
          <a:xfrm>
            <a:off x="500034" y="1285860"/>
            <a:ext cx="3071834" cy="1214446"/>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785794"/>
            <a:ext cx="8229600" cy="4525963"/>
          </a:xfrm>
        </p:spPr>
        <p:txBody>
          <a:bodyPr>
            <a:normAutofit/>
          </a:bodyPr>
          <a:lstStyle/>
          <a:p>
            <a:pPr algn="just"/>
            <a:r>
              <a:rPr lang="fr-FR" sz="2800" dirty="0" smtClean="0"/>
              <a:t>Un tronçon peut comporter </a:t>
            </a:r>
            <a:r>
              <a:rPr lang="fr-FR" sz="2800" u="sng" dirty="0" smtClean="0"/>
              <a:t>plusieurs</a:t>
            </a:r>
            <a:r>
              <a:rPr lang="fr-FR" sz="2800" dirty="0" smtClean="0"/>
              <a:t> appareils hydrauliques compatibles entre eux et placés à une position donnée.</a:t>
            </a:r>
          </a:p>
          <a:p>
            <a:pPr algn="just"/>
            <a:r>
              <a:rPr lang="fr-FR" sz="2800" dirty="0" smtClean="0"/>
              <a:t>Les </a:t>
            </a:r>
            <a:r>
              <a:rPr lang="fr-FR" sz="2800" u="sng" dirty="0" smtClean="0"/>
              <a:t>mesures</a:t>
            </a:r>
            <a:r>
              <a:rPr lang="fr-FR" sz="2800" dirty="0" smtClean="0"/>
              <a:t> peuvent être </a:t>
            </a:r>
            <a:r>
              <a:rPr lang="fr-FR" sz="2800" u="sng" dirty="0" smtClean="0"/>
              <a:t>superposées</a:t>
            </a:r>
            <a:r>
              <a:rPr lang="fr-FR" sz="2800" dirty="0" smtClean="0"/>
              <a:t> aux résultats du calcul pour une meilleure comparaison.</a:t>
            </a:r>
          </a:p>
          <a:p>
            <a:pPr algn="just"/>
            <a:r>
              <a:rPr lang="fr-FR" sz="2800" dirty="0" smtClean="0"/>
              <a:t>Le calcul des pertes de charge est fait au choix soit avec la formule de </a:t>
            </a:r>
            <a:r>
              <a:rPr lang="fr-FR" sz="2800" u="sng" dirty="0" err="1" smtClean="0"/>
              <a:t>Colebrook</a:t>
            </a:r>
            <a:r>
              <a:rPr lang="fr-FR" sz="2800" dirty="0" smtClean="0"/>
              <a:t> soit avec celle d’</a:t>
            </a:r>
            <a:r>
              <a:rPr lang="fr-FR" sz="2800" u="sng" dirty="0" err="1" smtClean="0"/>
              <a:t>Hazen</a:t>
            </a:r>
            <a:r>
              <a:rPr lang="fr-FR" sz="2800" u="sng" dirty="0" smtClean="0"/>
              <a:t> Williams</a:t>
            </a:r>
            <a:r>
              <a:rPr lang="fr-FR" sz="2800" dirty="0" smtClean="0"/>
              <a:t>.</a:t>
            </a:r>
            <a:endParaRPr lang="fr-FR"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sz="3100" dirty="0" smtClean="0"/>
              <a:t>Présentation générale</a:t>
            </a:r>
            <a:r>
              <a:rPr lang="fr-FR" dirty="0" smtClean="0"/>
              <a:t>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a:buNone/>
            </a:pPr>
            <a:r>
              <a:rPr lang="fr-FR" dirty="0" smtClean="0"/>
              <a:t/>
            </a:r>
            <a:br>
              <a:rPr lang="fr-FR" dirty="0" smtClean="0"/>
            </a:br>
            <a:r>
              <a:rPr lang="fr-FR" sz="2400" dirty="0" err="1" smtClean="0">
                <a:latin typeface="Times New Roman" pitchFamily="18" charset="0"/>
                <a:cs typeface="Times New Roman" pitchFamily="18" charset="0"/>
              </a:rPr>
              <a:t>Porteau</a:t>
            </a:r>
            <a:r>
              <a:rPr lang="fr-FR" sz="2400" dirty="0" smtClean="0">
                <a:latin typeface="Times New Roman" pitchFamily="18" charset="0"/>
                <a:cs typeface="Times New Roman" pitchFamily="18" charset="0"/>
              </a:rPr>
              <a:t> est un outil de modélisation du comportement d'un réseau de distribution ou de transport d'eau sous pression. </a:t>
            </a:r>
          </a:p>
          <a:p>
            <a:pPr algn="just">
              <a:buNone/>
            </a:pP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Il constitue une aide à la décision pour le dimensionnement et la gestion d'un réseau de distribution ou d'adduction d'eau potable.</a:t>
            </a:r>
          </a:p>
          <a:p>
            <a:pPr algn="just">
              <a:buNone/>
            </a:pP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latin typeface="+mn-lt"/>
                <a:cs typeface="Times New Roman" pitchFamily="18" charset="0"/>
              </a:rPr>
              <a:t>L'interface graphique </a:t>
            </a:r>
            <a:endParaRPr lang="fr-FR" sz="2400" b="1" dirty="0">
              <a:latin typeface="+mn-lt"/>
              <a:cs typeface="Times New Roman" pitchFamily="18" charset="0"/>
            </a:endParaRPr>
          </a:p>
        </p:txBody>
      </p:sp>
      <p:sp>
        <p:nvSpPr>
          <p:cNvPr id="3" name="Espace réservé du contenu 2"/>
          <p:cNvSpPr>
            <a:spLocks noGrp="1"/>
          </p:cNvSpPr>
          <p:nvPr>
            <p:ph sz="quarter" idx="1"/>
          </p:nvPr>
        </p:nvSpPr>
        <p:spPr/>
        <p:txBody>
          <a:bodyPr>
            <a:normAutofit/>
          </a:bodyPr>
          <a:lstStyle/>
          <a:p>
            <a:pPr>
              <a:buNone/>
            </a:pPr>
            <a:r>
              <a:rPr lang="fr-FR" dirty="0" smtClean="0"/>
              <a:t> </a:t>
            </a:r>
          </a:p>
          <a:p>
            <a:pPr algn="just"/>
            <a:r>
              <a:rPr lang="fr-FR" sz="2600" dirty="0" smtClean="0">
                <a:latin typeface="Times New Roman" pitchFamily="18" charset="0"/>
                <a:cs typeface="Times New Roman" pitchFamily="18" charset="0"/>
              </a:rPr>
              <a:t>L'interface graphique du logiciel est simple d'utilisation, elle permet de schématiser le réseau étudié par l'emploi de tronçons pour les conduites et de </a:t>
            </a:r>
            <a:r>
              <a:rPr lang="fr-FR" sz="2600" dirty="0" err="1" smtClean="0">
                <a:latin typeface="Times New Roman" pitchFamily="18" charset="0"/>
                <a:cs typeface="Times New Roman" pitchFamily="18" charset="0"/>
              </a:rPr>
              <a:t>noeuds</a:t>
            </a:r>
            <a:r>
              <a:rPr lang="fr-FR" sz="2600" dirty="0" smtClean="0">
                <a:latin typeface="Times New Roman" pitchFamily="18" charset="0"/>
                <a:cs typeface="Times New Roman" pitchFamily="18" charset="0"/>
              </a:rPr>
              <a:t> pour les intersections. </a:t>
            </a:r>
          </a:p>
          <a:p>
            <a:pPr algn="just"/>
            <a:r>
              <a:rPr lang="fr-FR" sz="2600" dirty="0" smtClean="0">
                <a:latin typeface="Times New Roman" pitchFamily="18" charset="0"/>
                <a:cs typeface="Times New Roman" pitchFamily="18" charset="0"/>
              </a:rPr>
              <a:t>Ces éléments sont documentés de sorte que toutes les infrastructures présentes sur le réseau et toutes les conditions d'utilisation, puissent être représentées afin de rendre compte le plus fidèlement possible de la réalité.</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FORMATION PORTEAU\Capture_1.PNG"/>
          <p:cNvPicPr>
            <a:picLocks noGrp="1" noChangeAspect="1" noChangeArrowheads="1"/>
          </p:cNvPicPr>
          <p:nvPr>
            <p:ph sz="quarter" idx="1"/>
          </p:nvPr>
        </p:nvPicPr>
        <p:blipFill>
          <a:blip r:embed="rId2"/>
          <a:stretch>
            <a:fillRect/>
          </a:stretch>
        </p:blipFill>
        <p:spPr bwMode="auto">
          <a:xfrm>
            <a:off x="457200" y="1000108"/>
            <a:ext cx="7467600" cy="5258971"/>
          </a:xfrm>
          <a:prstGeom prst="rect">
            <a:avLst/>
          </a:prstGeom>
          <a:noFill/>
        </p:spPr>
      </p:pic>
      <p:sp>
        <p:nvSpPr>
          <p:cNvPr id="5" name="Rectangle 4"/>
          <p:cNvSpPr/>
          <p:nvPr/>
        </p:nvSpPr>
        <p:spPr>
          <a:xfrm>
            <a:off x="642910" y="285728"/>
            <a:ext cx="6911123" cy="369332"/>
          </a:xfrm>
          <a:prstGeom prst="rect">
            <a:avLst/>
          </a:prstGeom>
        </p:spPr>
        <p:txBody>
          <a:bodyPr wrap="none">
            <a:spAutoFit/>
          </a:bodyPr>
          <a:lstStyle/>
          <a:p>
            <a:r>
              <a:rPr lang="fr-FR" dirty="0" smtClean="0"/>
              <a:t>Vue schéma : illustration des labels sur les objets sans couleur épaisseur</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Les principales caractéristiques</a:t>
            </a:r>
            <a:r>
              <a:rPr lang="fr-FR" dirty="0" smtClean="0"/>
              <a:t>    </a:t>
            </a:r>
            <a:endParaRPr lang="fr-FR" dirty="0"/>
          </a:p>
        </p:txBody>
      </p:sp>
      <p:sp>
        <p:nvSpPr>
          <p:cNvPr id="3" name="Espace réservé du contenu 2"/>
          <p:cNvSpPr>
            <a:spLocks noGrp="1"/>
          </p:cNvSpPr>
          <p:nvPr>
            <p:ph sz="quarter" idx="1"/>
          </p:nvPr>
        </p:nvSpPr>
        <p:spPr/>
        <p:txBody>
          <a:bodyPr>
            <a:normAutofit lnSpcReduction="10000"/>
          </a:bodyPr>
          <a:lstStyle/>
          <a:p>
            <a:pPr algn="just"/>
            <a:r>
              <a:rPr lang="fr-FR" dirty="0" smtClean="0">
                <a:latin typeface="Times New Roman" pitchFamily="18" charset="0"/>
                <a:cs typeface="Times New Roman" pitchFamily="18" charset="0"/>
              </a:rPr>
              <a:t>visualisation de réseaux de distribution d'eau potable sur fond cartographique,</a:t>
            </a:r>
          </a:p>
          <a:p>
            <a:pPr algn="just"/>
            <a:r>
              <a:rPr lang="fr-FR" dirty="0" smtClean="0">
                <a:latin typeface="Times New Roman" pitchFamily="18" charset="0"/>
                <a:cs typeface="Times New Roman" pitchFamily="18" charset="0"/>
              </a:rPr>
              <a:t>visualisation de schémas de réseaux de distribution d'eau potable,</a:t>
            </a:r>
          </a:p>
          <a:p>
            <a:pPr algn="just"/>
            <a:r>
              <a:rPr lang="fr-FR" dirty="0" smtClean="0">
                <a:latin typeface="Times New Roman" pitchFamily="18" charset="0"/>
                <a:cs typeface="Times New Roman" pitchFamily="18" charset="0"/>
              </a:rPr>
              <a:t>impression au traceur jusqu'au format A</a:t>
            </a:r>
            <a:r>
              <a:rPr lang="fr-FR" baseline="-25000" dirty="0" smtClean="0">
                <a:latin typeface="Times New Roman" pitchFamily="18" charset="0"/>
                <a:cs typeface="Times New Roman" pitchFamily="18" charset="0"/>
              </a:rPr>
              <a:t>O</a:t>
            </a:r>
            <a:r>
              <a:rPr lang="fr-FR" dirty="0" smtClean="0">
                <a:latin typeface="Times New Roman" pitchFamily="18" charset="0"/>
                <a:cs typeface="Times New Roman" pitchFamily="18" charset="0"/>
              </a:rPr>
              <a:t>,</a:t>
            </a:r>
          </a:p>
          <a:p>
            <a:pPr algn="just"/>
            <a:r>
              <a:rPr lang="fr-FR" dirty="0" smtClean="0">
                <a:latin typeface="Times New Roman" pitchFamily="18" charset="0"/>
                <a:cs typeface="Times New Roman" pitchFamily="18" charset="0"/>
              </a:rPr>
              <a:t>visualisation et impression des résultats sous forme de tableau    ou sur le schéma du réseau, </a:t>
            </a:r>
          </a:p>
          <a:p>
            <a:pPr algn="just"/>
            <a:r>
              <a:rPr lang="fr-FR" dirty="0" smtClean="0">
                <a:latin typeface="Times New Roman" pitchFamily="18" charset="0"/>
                <a:cs typeface="Times New Roman" pitchFamily="18" charset="0"/>
              </a:rPr>
              <a:t>visualisation et impression des résultats sous forme de profils hydrauliques, </a:t>
            </a:r>
          </a:p>
          <a:p>
            <a:pPr algn="just"/>
            <a:r>
              <a:rPr lang="fr-FR" dirty="0" smtClean="0">
                <a:latin typeface="Times New Roman" pitchFamily="18" charset="0"/>
                <a:cs typeface="Times New Roman" pitchFamily="18" charset="0"/>
              </a:rPr>
              <a:t>exportation des données et des résultats vers un tableur, </a:t>
            </a:r>
          </a:p>
          <a:p>
            <a:pPr algn="just"/>
            <a:r>
              <a:rPr lang="fr-FR" dirty="0" smtClean="0">
                <a:latin typeface="Times New Roman" pitchFamily="18" charset="0"/>
                <a:cs typeface="Times New Roman" pitchFamily="18" charset="0"/>
              </a:rPr>
              <a:t>exportation des graphiques de résultats en format vectoriel.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785794"/>
            <a:ext cx="8229600" cy="4525963"/>
          </a:xfrm>
        </p:spPr>
        <p:txBody>
          <a:bodyPr>
            <a:normAutofit/>
          </a:bodyPr>
          <a:lstStyle/>
          <a:p>
            <a:pPr algn="just"/>
            <a:r>
              <a:rPr lang="fr-FR" sz="3000" dirty="0" smtClean="0">
                <a:latin typeface="Times New Roman" pitchFamily="18" charset="0"/>
                <a:cs typeface="Times New Roman" pitchFamily="18" charset="0"/>
              </a:rPr>
              <a:t>Le logiciel </a:t>
            </a:r>
            <a:r>
              <a:rPr lang="fr-FR" sz="3000" dirty="0" err="1" smtClean="0">
                <a:latin typeface="Times New Roman" pitchFamily="18" charset="0"/>
                <a:cs typeface="Times New Roman" pitchFamily="18" charset="0"/>
              </a:rPr>
              <a:t>Porteau</a:t>
            </a:r>
            <a:r>
              <a:rPr lang="fr-FR" sz="3000" dirty="0" smtClean="0">
                <a:latin typeface="Times New Roman" pitchFamily="18" charset="0"/>
                <a:cs typeface="Times New Roman" pitchFamily="18" charset="0"/>
              </a:rPr>
              <a:t> comprend les modules suivants :</a:t>
            </a:r>
          </a:p>
          <a:p>
            <a:pPr algn="just"/>
            <a:r>
              <a:rPr lang="fr-FR" sz="3000" b="1" u="sng" dirty="0" err="1" smtClean="0">
                <a:latin typeface="Times New Roman" pitchFamily="18" charset="0"/>
                <a:cs typeface="Times New Roman" pitchFamily="18" charset="0"/>
              </a:rPr>
              <a:t>Opointe</a:t>
            </a:r>
            <a:r>
              <a:rPr lang="fr-FR" sz="3000" dirty="0" smtClean="0">
                <a:latin typeface="Times New Roman" pitchFamily="18" charset="0"/>
                <a:cs typeface="Times New Roman" pitchFamily="18" charset="0"/>
              </a:rPr>
              <a:t> calcule le régime de pointe de tirage des abonnés, de grands consommateurs ou de prises d’arrosage.</a:t>
            </a:r>
          </a:p>
          <a:p>
            <a:pPr algn="just"/>
            <a:r>
              <a:rPr lang="fr-FR" sz="3000" b="1" u="sng" dirty="0" err="1" smtClean="0">
                <a:latin typeface="Times New Roman" pitchFamily="18" charset="0"/>
                <a:cs typeface="Times New Roman" pitchFamily="18" charset="0"/>
              </a:rPr>
              <a:t>Zomayet</a:t>
            </a:r>
            <a:r>
              <a:rPr lang="fr-FR" sz="3000" dirty="0" smtClean="0">
                <a:latin typeface="Times New Roman" pitchFamily="18" charset="0"/>
                <a:cs typeface="Times New Roman" pitchFamily="18" charset="0"/>
              </a:rPr>
              <a:t> simule sur une durée donnée le fonctionnement hydraulique et de la régulation.</a:t>
            </a:r>
          </a:p>
          <a:p>
            <a:pPr algn="just"/>
            <a:r>
              <a:rPr lang="fr-FR" sz="3000" b="1" u="sng" dirty="0" smtClean="0">
                <a:latin typeface="Times New Roman" pitchFamily="18" charset="0"/>
                <a:cs typeface="Times New Roman" pitchFamily="18" charset="0"/>
              </a:rPr>
              <a:t>Qualité</a:t>
            </a:r>
            <a:r>
              <a:rPr lang="fr-FR" sz="3000" dirty="0" smtClean="0">
                <a:latin typeface="Times New Roman" pitchFamily="18" charset="0"/>
                <a:cs typeface="Times New Roman" pitchFamily="18" charset="0"/>
              </a:rPr>
              <a:t> génère la concentration d’un soluté, l’âge de l’eau et sa provenance en tout point du réseau.</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Le module </a:t>
            </a:r>
            <a:r>
              <a:rPr lang="fr-FR" sz="2800" dirty="0" err="1" smtClean="0"/>
              <a:t>Zomayet</a:t>
            </a:r>
            <a:r>
              <a:rPr lang="fr-FR" dirty="0" smtClean="0"/>
              <a:t> </a:t>
            </a:r>
            <a:endParaRPr lang="fr-FR" dirty="0"/>
          </a:p>
        </p:txBody>
      </p:sp>
      <p:sp>
        <p:nvSpPr>
          <p:cNvPr id="3" name="Espace réservé du contenu 2"/>
          <p:cNvSpPr>
            <a:spLocks noGrp="1"/>
          </p:cNvSpPr>
          <p:nvPr>
            <p:ph sz="quarter" idx="1"/>
          </p:nvPr>
        </p:nvSpPr>
        <p:spPr>
          <a:xfrm>
            <a:off x="457200" y="1428736"/>
            <a:ext cx="8229600" cy="4697427"/>
          </a:xfrm>
        </p:spPr>
        <p:txBody>
          <a:bodyPr>
            <a:normAutofit/>
          </a:bodyPr>
          <a:lstStyle/>
          <a:p>
            <a:pPr>
              <a:buNone/>
            </a:pPr>
            <a:endParaRPr lang="fr-FR" dirty="0" smtClean="0"/>
          </a:p>
          <a:p>
            <a:pPr algn="just"/>
            <a:r>
              <a:rPr lang="fr-FR" sz="2800" dirty="0" smtClean="0">
                <a:latin typeface="Times New Roman" pitchFamily="18" charset="0"/>
                <a:cs typeface="Times New Roman" pitchFamily="18" charset="0"/>
              </a:rPr>
              <a:t>Il permet d'étudier, par une simulation sur plusieurs heures (de 24 heures à 15 jours), le fonctionnement hydraulique d'un réseau maillé de distribution ou de transport d'eau sous pression et de visualiser son schéma. </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428604"/>
            <a:ext cx="8229600" cy="4525963"/>
          </a:xfrm>
        </p:spPr>
        <p:txBody>
          <a:bodyPr>
            <a:normAutofit/>
          </a:bodyPr>
          <a:lstStyle/>
          <a:p>
            <a:pPr algn="just"/>
            <a:r>
              <a:rPr lang="fr-FR" sz="2800" dirty="0" smtClean="0">
                <a:latin typeface="Times New Roman" pitchFamily="18" charset="0"/>
                <a:cs typeface="Times New Roman" pitchFamily="18" charset="0"/>
              </a:rPr>
              <a:t>Le réseau peut comporter:</a:t>
            </a:r>
          </a:p>
          <a:p>
            <a:pPr algn="just"/>
            <a:endParaRPr lang="fr-FR" sz="2800" dirty="0" smtClean="0">
              <a:latin typeface="Times New Roman" pitchFamily="18" charset="0"/>
              <a:cs typeface="Times New Roman" pitchFamily="18" charset="0"/>
            </a:endParaRPr>
          </a:p>
          <a:p>
            <a:pPr lvl="1" algn="just">
              <a:buFont typeface="Wingdings" pitchFamily="2" charset="2"/>
              <a:buChar char="Ø"/>
            </a:pPr>
            <a:r>
              <a:rPr lang="fr-FR" sz="2400" dirty="0" smtClean="0">
                <a:latin typeface="Times New Roman" pitchFamily="18" charset="0"/>
                <a:cs typeface="Times New Roman" pitchFamily="18" charset="0"/>
              </a:rPr>
              <a:t>	des réservoirs (avec plusieurs modes possibles de remplissage/vidange), </a:t>
            </a:r>
          </a:p>
          <a:p>
            <a:pPr lvl="1" algn="just">
              <a:buFont typeface="Wingdings" pitchFamily="2" charset="2"/>
              <a:buChar char="Ø"/>
            </a:pPr>
            <a:r>
              <a:rPr lang="fr-FR" sz="2400" dirty="0" smtClean="0">
                <a:latin typeface="Times New Roman" pitchFamily="18" charset="0"/>
                <a:cs typeface="Times New Roman" pitchFamily="18" charset="0"/>
              </a:rPr>
              <a:t>	des pompes, </a:t>
            </a:r>
          </a:p>
          <a:p>
            <a:pPr lvl="1" algn="just">
              <a:buFont typeface="Wingdings" pitchFamily="2" charset="2"/>
              <a:buChar char="Ø"/>
            </a:pPr>
            <a:r>
              <a:rPr lang="fr-FR" sz="2400" dirty="0" smtClean="0">
                <a:latin typeface="Times New Roman" pitchFamily="18" charset="0"/>
                <a:cs typeface="Times New Roman" pitchFamily="18" charset="0"/>
              </a:rPr>
              <a:t>	des limiteurs de débits, </a:t>
            </a:r>
          </a:p>
          <a:p>
            <a:pPr lvl="1" algn="just">
              <a:buFont typeface="Wingdings" pitchFamily="2" charset="2"/>
              <a:buChar char="Ø"/>
            </a:pPr>
            <a:r>
              <a:rPr lang="fr-FR" sz="2400" dirty="0" smtClean="0">
                <a:latin typeface="Times New Roman" pitchFamily="18" charset="0"/>
                <a:cs typeface="Times New Roman" pitchFamily="18" charset="0"/>
              </a:rPr>
              <a:t>	des stabilisateurs de pression, </a:t>
            </a:r>
          </a:p>
          <a:p>
            <a:pPr lvl="1" algn="just">
              <a:buFont typeface="Wingdings" pitchFamily="2" charset="2"/>
              <a:buChar char="Ø"/>
            </a:pPr>
            <a:r>
              <a:rPr lang="fr-FR" sz="2400" dirty="0" smtClean="0">
                <a:latin typeface="Times New Roman" pitchFamily="18" charset="0"/>
                <a:cs typeface="Times New Roman" pitchFamily="18" charset="0"/>
              </a:rPr>
              <a:t>	des vannes motorisées, </a:t>
            </a:r>
          </a:p>
          <a:p>
            <a:pPr lvl="1" algn="just">
              <a:buFont typeface="Wingdings" pitchFamily="2" charset="2"/>
              <a:buChar char="Ø"/>
            </a:pPr>
            <a:r>
              <a:rPr lang="fr-FR" sz="2400" dirty="0" smtClean="0">
                <a:latin typeface="Times New Roman" pitchFamily="18" charset="0"/>
                <a:cs typeface="Times New Roman" pitchFamily="18" charset="0"/>
              </a:rPr>
              <a:t>	des réducteurs de pression.</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571480"/>
            <a:ext cx="8286808" cy="5262979"/>
          </a:xfrm>
          <a:prstGeom prst="rect">
            <a:avLst/>
          </a:prstGeom>
        </p:spPr>
        <p:txBody>
          <a:bodyPr wrap="square">
            <a:spAutoFit/>
          </a:bodyPr>
          <a:lstStyle/>
          <a:p>
            <a:pPr algn="just">
              <a:buFont typeface="Arial" pitchFamily="34" charset="0"/>
              <a:buChar char="•"/>
            </a:pPr>
            <a:r>
              <a:rPr lang="fr-FR" sz="2800" dirty="0" smtClean="0">
                <a:latin typeface="Times New Roman" pitchFamily="18" charset="0"/>
                <a:cs typeface="Times New Roman" pitchFamily="18" charset="0"/>
              </a:rPr>
              <a:t> Les données nécessaires comprennent: </a:t>
            </a:r>
          </a:p>
          <a:p>
            <a:pPr algn="just">
              <a:buFont typeface="Arial" pitchFamily="34" charset="0"/>
              <a:buChar char="•"/>
            </a:pPr>
            <a:endParaRPr lang="fr-FR" sz="2800" dirty="0" smtClean="0">
              <a:latin typeface="Times New Roman" pitchFamily="18" charset="0"/>
              <a:cs typeface="Times New Roman" pitchFamily="18" charset="0"/>
            </a:endParaRPr>
          </a:p>
          <a:p>
            <a:pPr lvl="1" algn="just">
              <a:buFont typeface="Wingdings" pitchFamily="2" charset="2"/>
              <a:buChar char="Ø"/>
            </a:pPr>
            <a:r>
              <a:rPr lang="fr-FR" sz="2800" dirty="0" smtClean="0">
                <a:latin typeface="Times New Roman" pitchFamily="18" charset="0"/>
                <a:cs typeface="Times New Roman" pitchFamily="18" charset="0"/>
              </a:rPr>
              <a:t> toute la topographie du réseau (longueur, diamètre et rugosité des </a:t>
            </a:r>
            <a:r>
              <a:rPr lang="fr-FR" sz="2800" dirty="0" smtClean="0">
                <a:latin typeface="Times New Roman" pitchFamily="18" charset="0"/>
                <a:cs typeface="Times New Roman" pitchFamily="18" charset="0"/>
              </a:rPr>
              <a:t>conduites), </a:t>
            </a:r>
            <a:endParaRPr lang="fr-FR" sz="2800" dirty="0" smtClean="0">
              <a:latin typeface="Times New Roman" pitchFamily="18" charset="0"/>
              <a:cs typeface="Times New Roman" pitchFamily="18" charset="0"/>
            </a:endParaRPr>
          </a:p>
          <a:p>
            <a:pPr lvl="1" algn="just">
              <a:buFont typeface="Wingdings" pitchFamily="2" charset="2"/>
              <a:buChar char="Ø"/>
            </a:pPr>
            <a:endParaRPr lang="fr-FR" sz="2800" dirty="0" smtClean="0">
              <a:latin typeface="Times New Roman" pitchFamily="18" charset="0"/>
              <a:cs typeface="Times New Roman" pitchFamily="18" charset="0"/>
            </a:endParaRPr>
          </a:p>
          <a:p>
            <a:pPr lvl="1" algn="just">
              <a:buFont typeface="Wingdings" pitchFamily="2" charset="2"/>
              <a:buChar char="Ø"/>
            </a:pPr>
            <a:r>
              <a:rPr lang="fr-FR" sz="2800" dirty="0" smtClean="0">
                <a:latin typeface="Times New Roman" pitchFamily="18" charset="0"/>
                <a:cs typeface="Times New Roman" pitchFamily="18" charset="0"/>
              </a:rPr>
              <a:t> cote de terrain naturel des </a:t>
            </a:r>
            <a:r>
              <a:rPr lang="fr-FR" sz="2800" dirty="0" err="1" smtClean="0">
                <a:latin typeface="Times New Roman" pitchFamily="18" charset="0"/>
                <a:cs typeface="Times New Roman" pitchFamily="18" charset="0"/>
              </a:rPr>
              <a:t>noeuds</a:t>
            </a:r>
            <a:r>
              <a:rPr lang="fr-FR" sz="2800" dirty="0" smtClean="0">
                <a:latin typeface="Times New Roman" pitchFamily="18" charset="0"/>
                <a:cs typeface="Times New Roman" pitchFamily="18" charset="0"/>
              </a:rPr>
              <a:t> à débit fixé, </a:t>
            </a:r>
          </a:p>
          <a:p>
            <a:pPr lvl="1" algn="just">
              <a:buFont typeface="Wingdings" pitchFamily="2" charset="2"/>
              <a:buChar char="Ø"/>
            </a:pPr>
            <a:endParaRPr lang="fr-FR" sz="2800" dirty="0" smtClean="0">
              <a:latin typeface="Times New Roman" pitchFamily="18" charset="0"/>
              <a:cs typeface="Times New Roman" pitchFamily="18" charset="0"/>
            </a:endParaRPr>
          </a:p>
          <a:p>
            <a:pPr lvl="1" algn="just">
              <a:buFont typeface="Wingdings" pitchFamily="2" charset="2"/>
              <a:buChar char="Ø"/>
            </a:pPr>
            <a:r>
              <a:rPr lang="fr-FR" sz="2800" dirty="0" smtClean="0">
                <a:latin typeface="Times New Roman" pitchFamily="18" charset="0"/>
                <a:cs typeface="Times New Roman" pitchFamily="18" charset="0"/>
              </a:rPr>
              <a:t> cote de l'eau, du radier et du trop-plein, surface au radier et au trop-plein pour les </a:t>
            </a:r>
            <a:r>
              <a:rPr lang="fr-FR" sz="2800" dirty="0" err="1" smtClean="0">
                <a:latin typeface="Times New Roman" pitchFamily="18" charset="0"/>
                <a:cs typeface="Times New Roman" pitchFamily="18" charset="0"/>
              </a:rPr>
              <a:t>noeuds</a:t>
            </a:r>
            <a:r>
              <a:rPr lang="fr-FR" sz="2800" dirty="0" smtClean="0">
                <a:latin typeface="Times New Roman" pitchFamily="18" charset="0"/>
                <a:cs typeface="Times New Roman" pitchFamily="18" charset="0"/>
              </a:rPr>
              <a:t> à charge fixée)</a:t>
            </a:r>
          </a:p>
          <a:p>
            <a:pPr lvl="1" algn="just">
              <a:buFont typeface="Wingdings" pitchFamily="2" charset="2"/>
              <a:buChar char="Ø"/>
            </a:pPr>
            <a:endParaRPr lang="fr-FR" sz="2800" dirty="0" smtClean="0">
              <a:latin typeface="Times New Roman" pitchFamily="18" charset="0"/>
              <a:cs typeface="Times New Roman" pitchFamily="18" charset="0"/>
            </a:endParaRPr>
          </a:p>
          <a:p>
            <a:pPr lvl="1" algn="just">
              <a:buFont typeface="Wingdings" pitchFamily="2" charset="2"/>
              <a:buChar char="Ø"/>
            </a:pPr>
            <a:r>
              <a:rPr lang="fr-FR" sz="2800" dirty="0" smtClean="0">
                <a:latin typeface="Times New Roman" pitchFamily="18" charset="0"/>
                <a:cs typeface="Times New Roman" pitchFamily="18" charset="0"/>
              </a:rPr>
              <a:t> ainsi que la répartition la plus exacte possible des consommateurs sur les </a:t>
            </a:r>
            <a:r>
              <a:rPr lang="fr-FR" sz="2800" dirty="0" err="1" smtClean="0">
                <a:latin typeface="Times New Roman" pitchFamily="18" charset="0"/>
                <a:cs typeface="Times New Roman" pitchFamily="18" charset="0"/>
              </a:rPr>
              <a:t>noeuds</a:t>
            </a:r>
            <a:r>
              <a:rPr lang="fr-FR" sz="2800" dirty="0" smtClean="0">
                <a:latin typeface="Times New Roman" pitchFamily="18" charset="0"/>
                <a:cs typeface="Times New Roman" pitchFamily="18" charset="0"/>
              </a:rPr>
              <a:t> ou desservis en route.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503</TotalTime>
  <Words>582</Words>
  <Application>Microsoft Office PowerPoint</Application>
  <PresentationFormat>Affichage à l'écran (4:3)</PresentationFormat>
  <Paragraphs>70</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Oriel</vt:lpstr>
      <vt:lpstr>Diapositive 1</vt:lpstr>
      <vt:lpstr> Présentation générale   </vt:lpstr>
      <vt:lpstr>L'interface graphique </vt:lpstr>
      <vt:lpstr>Diapositive 4</vt:lpstr>
      <vt:lpstr>Les principales caractéristiques    </vt:lpstr>
      <vt:lpstr>Diapositive 6</vt:lpstr>
      <vt:lpstr>Le module Zomayet </vt:lpstr>
      <vt:lpstr>Diapositive 8</vt:lpstr>
      <vt:lpstr>Diapositive 9</vt:lpstr>
      <vt:lpstr>Diapositive 10</vt:lpstr>
      <vt:lpstr>Diapositive 11</vt:lpstr>
      <vt:lpstr>Courbe caractéristique d'une pompe avec les points de fonctionnement calculés par Zomayet </vt:lpstr>
      <vt:lpstr>Variation de niveau dans un réservoir sur 24 heures calculés par Zomayet </vt:lpstr>
      <vt:lpstr> Le module Opointe</vt:lpstr>
      <vt:lpstr>Résultat Opointe sur schéma, couleur = pression</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T440p</dc:creator>
  <cp:lastModifiedBy>T440p</cp:lastModifiedBy>
  <cp:revision>43</cp:revision>
  <dcterms:created xsi:type="dcterms:W3CDTF">2015-10-15T19:15:21Z</dcterms:created>
  <dcterms:modified xsi:type="dcterms:W3CDTF">2015-11-15T22:08:54Z</dcterms:modified>
</cp:coreProperties>
</file>