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2" r:id="rId4"/>
    <p:sldId id="265" r:id="rId5"/>
    <p:sldId id="266" r:id="rId6"/>
    <p:sldId id="287" r:id="rId7"/>
    <p:sldId id="267" r:id="rId8"/>
    <p:sldId id="288" r:id="rId9"/>
    <p:sldId id="279" r:id="rId10"/>
    <p:sldId id="285" r:id="rId11"/>
    <p:sldId id="268" r:id="rId12"/>
    <p:sldId id="289" r:id="rId13"/>
    <p:sldId id="286" r:id="rId14"/>
    <p:sldId id="280" r:id="rId15"/>
    <p:sldId id="290" r:id="rId16"/>
    <p:sldId id="269" r:id="rId17"/>
    <p:sldId id="270" r:id="rId18"/>
    <p:sldId id="282" r:id="rId19"/>
    <p:sldId id="281" r:id="rId20"/>
    <p:sldId id="283" r:id="rId21"/>
    <p:sldId id="271" r:id="rId22"/>
    <p:sldId id="272" r:id="rId23"/>
    <p:sldId id="291" r:id="rId24"/>
    <p:sldId id="274" r:id="rId25"/>
    <p:sldId id="284" r:id="rId26"/>
    <p:sldId id="275" r:id="rId27"/>
    <p:sldId id="292" r:id="rId28"/>
    <p:sldId id="277"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6" d="100"/>
          <a:sy n="56" d="100"/>
        </p:scale>
        <p:origin x="-102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27FE3E62-5138-4DC5-8173-D6F9573B464D}" type="datetimeFigureOut">
              <a:rPr lang="fr-FR" smtClean="0"/>
              <a:pPr/>
              <a:t>14/04/2021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F68A254-4845-4706-9ABD-2949313A791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FE3E62-5138-4DC5-8173-D6F9573B464D}" type="datetimeFigureOut">
              <a:rPr lang="fr-FR" smtClean="0"/>
              <a:pPr/>
              <a:t>14/04/2021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68A254-4845-4706-9ABD-2949313A791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Documents and Settings\ergonomie\Bureau\cabinet_dentaire_paul_valery.jpg"/>
          <p:cNvPicPr>
            <a:picLocks noChangeAspect="1" noChangeArrowheads="1"/>
          </p:cNvPicPr>
          <p:nvPr/>
        </p:nvPicPr>
        <p:blipFill>
          <a:blip r:embed="rId2"/>
          <a:srcRect/>
          <a:stretch>
            <a:fillRect/>
          </a:stretch>
        </p:blipFill>
        <p:spPr bwMode="auto">
          <a:xfrm>
            <a:off x="241066" y="357166"/>
            <a:ext cx="8902934" cy="6286544"/>
          </a:xfrm>
          <a:prstGeom prst="rect">
            <a:avLst/>
          </a:prstGeom>
          <a:noFill/>
        </p:spPr>
      </p:pic>
      <p:sp>
        <p:nvSpPr>
          <p:cNvPr id="2" name="Titre 1"/>
          <p:cNvSpPr>
            <a:spLocks noGrp="1"/>
          </p:cNvSpPr>
          <p:nvPr>
            <p:ph type="ctrTitle"/>
          </p:nvPr>
        </p:nvSpPr>
        <p:spPr/>
        <p:txBody>
          <a:bodyPr/>
          <a:lstStyle/>
          <a:p>
            <a:pPr lvl="0"/>
            <a:r>
              <a:rPr lang="fr-FR" b="1" dirty="0">
                <a:solidFill>
                  <a:srgbClr val="FF0000"/>
                </a:solidFill>
              </a:rPr>
              <a:t>Le cabinet dentaire</a:t>
            </a:r>
            <a:br>
              <a:rPr lang="fr-FR" b="1" dirty="0">
                <a:solidFill>
                  <a:srgbClr val="FF0000"/>
                </a:solidFill>
              </a:rPr>
            </a:br>
            <a:r>
              <a:rPr lang="fr-FR" b="1" dirty="0" smtClean="0">
                <a:solidFill>
                  <a:srgbClr val="FF0000"/>
                </a:solidFill>
              </a:rPr>
              <a:t>Les locaux </a:t>
            </a:r>
            <a:endParaRPr lang="fr-FR" b="1" dirty="0">
              <a:solidFill>
                <a:srgbClr val="FF0000"/>
              </a:solidFill>
            </a:endParaRPr>
          </a:p>
        </p:txBody>
      </p:sp>
      <p:sp>
        <p:nvSpPr>
          <p:cNvPr id="3" name="Sous-titre 2"/>
          <p:cNvSpPr>
            <a:spLocks noGrp="1"/>
          </p:cNvSpPr>
          <p:nvPr>
            <p:ph type="subTitle" idx="1"/>
          </p:nvPr>
        </p:nvSpPr>
        <p:spPr>
          <a:xfrm>
            <a:off x="1428728" y="4786322"/>
            <a:ext cx="6400800" cy="1752600"/>
          </a:xfrm>
        </p:spPr>
        <p:txBody>
          <a:bodyPr>
            <a:normAutofit/>
          </a:bodyPr>
          <a:lstStyle/>
          <a:p>
            <a:r>
              <a:rPr lang="fr-FR" sz="2800" dirty="0" smtClean="0">
                <a:solidFill>
                  <a:srgbClr val="002060"/>
                </a:solidFill>
              </a:rPr>
              <a:t>Présenté par Pr Meziane</a:t>
            </a:r>
          </a:p>
          <a:p>
            <a:r>
              <a:rPr lang="fr-FR" sz="2800" dirty="0" smtClean="0">
                <a:solidFill>
                  <a:srgbClr val="002060"/>
                </a:solidFill>
              </a:rPr>
              <a:t>Médecin du Travail </a:t>
            </a:r>
          </a:p>
          <a:p>
            <a:r>
              <a:rPr lang="fr-FR" sz="2800" dirty="0" smtClean="0">
                <a:solidFill>
                  <a:srgbClr val="002060"/>
                </a:solidFill>
              </a:rPr>
              <a:t>Ergonome </a:t>
            </a:r>
            <a:endParaRPr lang="fr-FR" sz="2800"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6143668"/>
          </a:xfrm>
        </p:spPr>
        <p:txBody>
          <a:bodyPr>
            <a:normAutofit/>
          </a:bodyPr>
          <a:lstStyle/>
          <a:p>
            <a:r>
              <a:rPr lang="fr-FR" sz="2400" dirty="0" smtClean="0"/>
              <a:t>La mobilité autour du plan de travail doit répondre à une circulation horaire entre 9h00 et 12h00 : point du cadran de travail idéal du praticien. Parallèlement l’assistance doit occuper un espace du cadran allant de 15h00 à 13h00.</a:t>
            </a:r>
          </a:p>
          <a:p>
            <a:endParaRPr lang="fr-FR" sz="2400" dirty="0" smtClean="0"/>
          </a:p>
          <a:p>
            <a:r>
              <a:rPr lang="fr-FR" sz="2400" dirty="0" smtClean="0"/>
              <a:t>Dans l’aménagement lié au local de travail du praticien, il faut avoir des commodités techniques architecturales à envisager pour les conduites d’eau, d’électricité, d’aspiration, d’évacuation, de ventilation. </a:t>
            </a:r>
          </a:p>
          <a:p>
            <a:endParaRPr lang="fr-FR" sz="2400" dirty="0" smtClean="0"/>
          </a:p>
          <a:p>
            <a:r>
              <a:rPr lang="fr-FR" sz="2400" dirty="0" smtClean="0"/>
              <a:t>Il faut donc prévoir un vide sanitaire (1m à 1m20), des faux plafonds avec plaques anti-bruits ou de confinement sonore et </a:t>
            </a:r>
            <a:r>
              <a:rPr lang="fr-FR" sz="2400" dirty="0" err="1" smtClean="0"/>
              <a:t>antiincendie</a:t>
            </a:r>
            <a:r>
              <a:rPr lang="fr-FR" sz="2400" dirty="0" smtClean="0"/>
              <a:t>.</a:t>
            </a:r>
          </a:p>
          <a:p>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fr-FR" b="1" dirty="0" smtClean="0">
                <a:solidFill>
                  <a:srgbClr val="FF0000"/>
                </a:solidFill>
              </a:rPr>
              <a:t>L’unit</a:t>
            </a:r>
            <a:endParaRPr lang="fr-FR" dirty="0">
              <a:solidFill>
                <a:srgbClr val="FF0000"/>
              </a:solidFill>
            </a:endParaRPr>
          </a:p>
        </p:txBody>
      </p:sp>
      <p:sp>
        <p:nvSpPr>
          <p:cNvPr id="2" name="Espace réservé du contenu 1"/>
          <p:cNvSpPr>
            <a:spLocks noGrp="1"/>
          </p:cNvSpPr>
          <p:nvPr>
            <p:ph idx="1"/>
          </p:nvPr>
        </p:nvSpPr>
        <p:spPr>
          <a:xfrm>
            <a:off x="285720" y="1527048"/>
            <a:ext cx="5072098" cy="5188100"/>
          </a:xfrm>
        </p:spPr>
        <p:txBody>
          <a:bodyPr>
            <a:normAutofit fontScale="85000" lnSpcReduction="20000"/>
          </a:bodyPr>
          <a:lstStyle/>
          <a:p>
            <a:r>
              <a:rPr lang="fr-FR" b="1" dirty="0" smtClean="0"/>
              <a:t>Le choix de l’unit est personnel, mais doit pouvoir s’inscrire dans le cadre du cabinet et du plateau technique </a:t>
            </a:r>
            <a:r>
              <a:rPr lang="fr-FR" dirty="0" smtClean="0"/>
              <a:t>avec une sellerie le moins coutellerie possible et surtout facile d’entretien.</a:t>
            </a:r>
          </a:p>
          <a:p>
            <a:r>
              <a:rPr lang="fr-FR" b="1" dirty="0" smtClean="0"/>
              <a:t>Les commandes et poignées sur les installations modernes sont enfouies sous des membranes :</a:t>
            </a:r>
          </a:p>
          <a:p>
            <a:pPr>
              <a:buFontTx/>
              <a:buChar char="-"/>
            </a:pPr>
            <a:r>
              <a:rPr lang="fr-FR" dirty="0" smtClean="0"/>
              <a:t>On limitera au strict nécessaire les contacts avec des poignées (scialytique, tablettes),</a:t>
            </a:r>
          </a:p>
          <a:p>
            <a:pPr>
              <a:buNone/>
            </a:pPr>
            <a:r>
              <a:rPr lang="fr-FR" dirty="0" smtClean="0"/>
              <a:t> </a:t>
            </a:r>
          </a:p>
        </p:txBody>
      </p:sp>
      <p:pic>
        <p:nvPicPr>
          <p:cNvPr id="6146" name="Picture 2" descr="C:\Documents and Settings\ergonomie\Bureau\333.jpg"/>
          <p:cNvPicPr>
            <a:picLocks noChangeAspect="1" noChangeArrowheads="1"/>
          </p:cNvPicPr>
          <p:nvPr/>
        </p:nvPicPr>
        <p:blipFill>
          <a:blip r:embed="rId2"/>
          <a:srcRect/>
          <a:stretch>
            <a:fillRect/>
          </a:stretch>
        </p:blipFill>
        <p:spPr bwMode="auto">
          <a:xfrm rot="17397515">
            <a:off x="4828090" y="1701586"/>
            <a:ext cx="4775821" cy="2680308"/>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buNone/>
            </a:pPr>
            <a:r>
              <a:rPr lang="fr-FR" sz="2800" dirty="0" smtClean="0"/>
              <a:t>Il serait préférable qu’elles soient amovibles et il est important d’en posséder un jeu suffisant afin de pouvoir les désinfecter, voire même les stériliser (donc le choix de matériau métallisé est préférable au polymère plastique de synthèse plus corrodable),</a:t>
            </a:r>
          </a:p>
          <a:p>
            <a:pPr>
              <a:buNone/>
            </a:pPr>
            <a:endParaRPr lang="fr-FR" sz="2800" dirty="0" smtClean="0"/>
          </a:p>
          <a:p>
            <a:pPr>
              <a:buFontTx/>
              <a:buChar char="-"/>
            </a:pPr>
            <a:r>
              <a:rPr lang="fr-FR" sz="2800" dirty="0" smtClean="0"/>
              <a:t>Les commandes idéales du fauteuil sont au pied.</a:t>
            </a:r>
          </a:p>
          <a:p>
            <a:endParaRPr lang="fr-F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lnSpcReduction="20000"/>
          </a:bodyPr>
          <a:lstStyle/>
          <a:p>
            <a:r>
              <a:rPr lang="fr-FR" b="1" dirty="0" smtClean="0"/>
              <a:t>L’alimentation en air et eau :</a:t>
            </a:r>
          </a:p>
          <a:p>
            <a:pPr>
              <a:buNone/>
            </a:pPr>
            <a:r>
              <a:rPr lang="fr-FR" dirty="0" smtClean="0"/>
              <a:t>- Utiliser de préférence dans l’installation que de l’air et de l’eau désinfectés par un système intégré</a:t>
            </a:r>
          </a:p>
          <a:p>
            <a:pPr>
              <a:buNone/>
            </a:pPr>
            <a:r>
              <a:rPr lang="fr-FR" dirty="0" smtClean="0"/>
              <a:t>dans l’installation.</a:t>
            </a:r>
          </a:p>
          <a:p>
            <a:pPr>
              <a:buNone/>
            </a:pPr>
            <a:r>
              <a:rPr lang="fr-FR" dirty="0" smtClean="0"/>
              <a:t>- Vérifier si le dispositif fonctionne en actionnant le moteur avec le spray : à l’arrêt il doit persister</a:t>
            </a:r>
          </a:p>
          <a:p>
            <a:pPr>
              <a:buNone/>
            </a:pPr>
            <a:r>
              <a:rPr lang="fr-FR" dirty="0" smtClean="0"/>
              <a:t>une goutte d’eau au bout du conduit de spray.</a:t>
            </a:r>
          </a:p>
          <a:p>
            <a:pPr>
              <a:buNone/>
            </a:pPr>
            <a:endParaRPr lang="fr-FR" dirty="0" smtClean="0"/>
          </a:p>
          <a:p>
            <a:r>
              <a:rPr lang="fr-FR" b="1" dirty="0" smtClean="0"/>
              <a:t>Il est conseillé, pour bien purger à neuf, de faire fonctionner à vide pendant quelques secondes les systèmes </a:t>
            </a:r>
            <a:r>
              <a:rPr lang="fr-FR" dirty="0" smtClean="0"/>
              <a:t>de soins : moteur(s), turbine(s) et seringue multifonctions après chaque patient et en début et fin de journée.</a:t>
            </a:r>
          </a:p>
          <a:p>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1752" y="428604"/>
            <a:ext cx="8503920" cy="6286544"/>
          </a:xfrm>
        </p:spPr>
        <p:txBody>
          <a:bodyPr>
            <a:normAutofit lnSpcReduction="10000"/>
          </a:bodyPr>
          <a:lstStyle/>
          <a:p>
            <a:r>
              <a:rPr lang="fr-FR" sz="3300" b="1" dirty="0" smtClean="0"/>
              <a:t>Le crachoir :</a:t>
            </a:r>
          </a:p>
          <a:p>
            <a:pPr>
              <a:buNone/>
            </a:pPr>
            <a:r>
              <a:rPr lang="fr-FR" sz="3300" dirty="0" smtClean="0"/>
              <a:t>- Présenter un matériau lisse et d’entretien aisé, sans rebord en contre-dépouille.</a:t>
            </a:r>
          </a:p>
          <a:p>
            <a:pPr>
              <a:buNone/>
            </a:pPr>
            <a:r>
              <a:rPr lang="fr-FR" sz="3300" dirty="0" smtClean="0"/>
              <a:t>- Le tuyau de rinçage doit se situer au dessus du rebord pour éviter tout risque de contamination du circuit d’eau.</a:t>
            </a:r>
          </a:p>
          <a:p>
            <a:pPr>
              <a:buNone/>
            </a:pPr>
            <a:r>
              <a:rPr lang="fr-FR" sz="3300" dirty="0" smtClean="0"/>
              <a:t>- Certaines cuvettes de crachoir sont amovibles et peuvent être désinfectées en auto-laveur.</a:t>
            </a:r>
          </a:p>
          <a:p>
            <a:pPr>
              <a:buNone/>
            </a:pPr>
            <a:r>
              <a:rPr lang="fr-FR" sz="3300" dirty="0" smtClean="0"/>
              <a:t>- Il faudra aussi expliquer au personnel et aux patients que cette partie de l’équipement est particulièrement contaminée et ne doit donc pas être touchée sans protection.</a:t>
            </a:r>
          </a:p>
          <a:p>
            <a:pPr>
              <a:buNone/>
            </a:pPr>
            <a:endParaRPr lang="fr-FR" sz="3300" dirty="0" smtClean="0"/>
          </a:p>
          <a:p>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500042"/>
            <a:ext cx="8472518" cy="6000792"/>
          </a:xfrm>
        </p:spPr>
        <p:txBody>
          <a:bodyPr>
            <a:normAutofit/>
          </a:bodyPr>
          <a:lstStyle/>
          <a:p>
            <a:r>
              <a:rPr lang="fr-FR" sz="2800" b="1" dirty="0" smtClean="0"/>
              <a:t>L’aspiration est le principal moyen de prévention de l’</a:t>
            </a:r>
            <a:r>
              <a:rPr lang="fr-FR" sz="2800" b="1" dirty="0" err="1" smtClean="0"/>
              <a:t>aérocontamination</a:t>
            </a:r>
            <a:r>
              <a:rPr lang="fr-FR" sz="2800" b="1" dirty="0" smtClean="0"/>
              <a:t>. On peut très bien s’en servir même</a:t>
            </a:r>
          </a:p>
          <a:p>
            <a:pPr>
              <a:buNone/>
            </a:pPr>
            <a:r>
              <a:rPr lang="fr-FR" sz="2800" dirty="0" smtClean="0"/>
              <a:t>lorsque l’on n’est pas assisté. Elle doit être efficace.</a:t>
            </a:r>
          </a:p>
          <a:p>
            <a:pPr>
              <a:buNone/>
            </a:pPr>
            <a:endParaRPr lang="fr-FR" sz="2800" dirty="0" smtClean="0"/>
          </a:p>
          <a:p>
            <a:r>
              <a:rPr lang="fr-FR" sz="2800" b="1" dirty="0" smtClean="0"/>
              <a:t>Cas spécifique des cabinets parodontologie - implantologie :</a:t>
            </a:r>
          </a:p>
          <a:p>
            <a:pPr>
              <a:buNone/>
            </a:pPr>
            <a:r>
              <a:rPr lang="fr-FR" sz="2800" dirty="0" smtClean="0"/>
              <a:t>- Dans les cabinets où prédominent les interventions de type chirurgical, il est préférable d’intégrer dans l’installation dentaire, un système permettant l’irrigation avec du sérum physiologique (canalisations séparées </a:t>
            </a:r>
            <a:r>
              <a:rPr lang="fr-FR" sz="2800" dirty="0" err="1" smtClean="0"/>
              <a:t>stérilisables</a:t>
            </a:r>
            <a:r>
              <a:rPr lang="fr-FR" sz="2800" dirty="0" smtClean="0"/>
              <a:t> ou à usage unique)</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01752" y="214290"/>
            <a:ext cx="5270380" cy="6643710"/>
          </a:xfrm>
        </p:spPr>
        <p:txBody>
          <a:bodyPr>
            <a:normAutofit fontScale="85000" lnSpcReduction="10000"/>
          </a:bodyPr>
          <a:lstStyle/>
          <a:p>
            <a:pPr>
              <a:buNone/>
            </a:pPr>
            <a:r>
              <a:rPr lang="fr-FR" b="1" dirty="0" smtClean="0"/>
              <a:t>En résumé, un fauteuil doit être choisi selon 7 critères :</a:t>
            </a:r>
          </a:p>
          <a:p>
            <a:pPr>
              <a:buNone/>
            </a:pPr>
            <a:r>
              <a:rPr lang="fr-FR" dirty="0" smtClean="0"/>
              <a:t>1- Offrir un accès facile au patient, </a:t>
            </a:r>
          </a:p>
          <a:p>
            <a:pPr>
              <a:buNone/>
            </a:pPr>
            <a:r>
              <a:rPr lang="fr-FR" dirty="0" smtClean="0"/>
              <a:t>2- Assurer une position confortable au patient,</a:t>
            </a:r>
          </a:p>
          <a:p>
            <a:pPr>
              <a:buNone/>
            </a:pPr>
            <a:r>
              <a:rPr lang="fr-FR" dirty="0" smtClean="0"/>
              <a:t>3 -Avoir un dossier étroit et plat,</a:t>
            </a:r>
          </a:p>
          <a:p>
            <a:pPr>
              <a:buNone/>
            </a:pPr>
            <a:r>
              <a:rPr lang="fr-FR" dirty="0" smtClean="0"/>
              <a:t>4- Avoir une têtière orientable, et assurant un calage de la tête,</a:t>
            </a:r>
          </a:p>
          <a:p>
            <a:pPr>
              <a:buNone/>
            </a:pPr>
            <a:r>
              <a:rPr lang="fr-FR" dirty="0" smtClean="0"/>
              <a:t>5- Mécanisme de commande électrique digital ou à pied,</a:t>
            </a:r>
          </a:p>
          <a:p>
            <a:pPr>
              <a:buNone/>
            </a:pPr>
            <a:r>
              <a:rPr lang="fr-FR" dirty="0" smtClean="0"/>
              <a:t>6- Permettre une position suffisamment basse pour avoir la bouche du patient à une hauteur correcte,</a:t>
            </a:r>
          </a:p>
          <a:p>
            <a:pPr>
              <a:buNone/>
            </a:pPr>
            <a:r>
              <a:rPr lang="fr-FR" dirty="0" smtClean="0"/>
              <a:t>7- Impératifs liés au bruit.</a:t>
            </a:r>
            <a:endParaRPr lang="fr-FR" dirty="0"/>
          </a:p>
        </p:txBody>
      </p:sp>
      <p:pic>
        <p:nvPicPr>
          <p:cNvPr id="1026" name="Picture 2" descr="C:\Documents and Settings\ergonomie\Bureau\181368189_portable-dental-chair-stools-cold-light-instrument-tray-.jpg"/>
          <p:cNvPicPr>
            <a:picLocks noChangeAspect="1" noChangeArrowheads="1"/>
          </p:cNvPicPr>
          <p:nvPr/>
        </p:nvPicPr>
        <p:blipFill>
          <a:blip r:embed="rId2"/>
          <a:srcRect/>
          <a:stretch>
            <a:fillRect/>
          </a:stretch>
        </p:blipFill>
        <p:spPr bwMode="auto">
          <a:xfrm>
            <a:off x="5500694" y="1928802"/>
            <a:ext cx="3405190" cy="340519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fontScale="90000"/>
          </a:bodyPr>
          <a:lstStyle/>
          <a:p>
            <a:r>
              <a:rPr lang="fr-FR" b="1" dirty="0" smtClean="0">
                <a:solidFill>
                  <a:srgbClr val="FF0000"/>
                </a:solidFill>
              </a:rPr>
              <a:t>IV.3. L’aménagement conforme aux normes d’hygiène</a:t>
            </a:r>
            <a:endParaRPr lang="fr-FR" dirty="0">
              <a:solidFill>
                <a:srgbClr val="FF0000"/>
              </a:solidFill>
            </a:endParaRPr>
          </a:p>
        </p:txBody>
      </p:sp>
      <p:sp>
        <p:nvSpPr>
          <p:cNvPr id="2" name="Espace réservé du contenu 1"/>
          <p:cNvSpPr>
            <a:spLocks noGrp="1"/>
          </p:cNvSpPr>
          <p:nvPr>
            <p:ph idx="1"/>
          </p:nvPr>
        </p:nvSpPr>
        <p:spPr>
          <a:xfrm>
            <a:off x="214282" y="1500174"/>
            <a:ext cx="8715436" cy="5214974"/>
          </a:xfrm>
        </p:spPr>
        <p:txBody>
          <a:bodyPr>
            <a:normAutofit fontScale="70000" lnSpcReduction="20000"/>
          </a:bodyPr>
          <a:lstStyle/>
          <a:p>
            <a:pPr>
              <a:buNone/>
            </a:pPr>
            <a:r>
              <a:rPr lang="fr-FR" b="1" dirty="0" smtClean="0"/>
              <a:t>Les revêtements de surface :</a:t>
            </a:r>
          </a:p>
          <a:p>
            <a:pPr>
              <a:buFontTx/>
              <a:buChar char="-"/>
            </a:pPr>
            <a:r>
              <a:rPr lang="fr-FR" dirty="0" smtClean="0"/>
              <a:t>Le choix des revêtements de sol lavables, dépourvus de joints creux ou de fissures et de préférence remonter quelques centimètres le long des murs (sans plinthes).</a:t>
            </a:r>
          </a:p>
          <a:p>
            <a:pPr>
              <a:buFontTx/>
              <a:buChar char="-"/>
            </a:pPr>
            <a:endParaRPr lang="fr-FR" dirty="0" smtClean="0"/>
          </a:p>
          <a:p>
            <a:pPr>
              <a:buFontTx/>
              <a:buChar char="-"/>
            </a:pPr>
            <a:r>
              <a:rPr lang="fr-FR" dirty="0" smtClean="0"/>
              <a:t>L’aération des pièces doit être adéquate,</a:t>
            </a:r>
          </a:p>
          <a:p>
            <a:pPr>
              <a:buFontTx/>
              <a:buChar char="-"/>
            </a:pPr>
            <a:endParaRPr lang="fr-FR" dirty="0" smtClean="0"/>
          </a:p>
          <a:p>
            <a:pPr>
              <a:buFontTx/>
              <a:buChar char="-"/>
            </a:pPr>
            <a:r>
              <a:rPr lang="fr-FR" dirty="0" smtClean="0"/>
              <a:t>Les surfaces et revêtements doivent être aussi lisses que possible et résistants aux produits utilisés aussi bien pour le nettoyage que pour la désinfection,</a:t>
            </a:r>
          </a:p>
          <a:p>
            <a:pPr>
              <a:buFontTx/>
              <a:buChar char="-"/>
            </a:pPr>
            <a:endParaRPr lang="fr-FR" dirty="0" smtClean="0"/>
          </a:p>
          <a:p>
            <a:pPr>
              <a:buFontTx/>
              <a:buChar char="-"/>
            </a:pPr>
            <a:r>
              <a:rPr lang="fr-FR" dirty="0" smtClean="0"/>
              <a:t>Il ne faut pas qu’il y ait des joints ou fissures difficiles à nettoyer,</a:t>
            </a:r>
          </a:p>
          <a:p>
            <a:pPr>
              <a:buFontTx/>
              <a:buChar char="-"/>
            </a:pPr>
            <a:endParaRPr lang="fr-FR" dirty="0" smtClean="0"/>
          </a:p>
          <a:p>
            <a:pPr>
              <a:buNone/>
            </a:pPr>
            <a:r>
              <a:rPr lang="fr-FR" dirty="0" smtClean="0"/>
              <a:t>- Des teintes claires permettent de repérer plus aisément les souillures.</a:t>
            </a:r>
          </a:p>
          <a:p>
            <a:pPr>
              <a:buNone/>
            </a:pPr>
            <a:r>
              <a:rPr lang="fr-FR" dirty="0" smtClean="0"/>
              <a:t>(L’utilisation de laies thermo soudées en matériaux de synthèse plastiques imperméables)</a:t>
            </a:r>
          </a:p>
          <a:p>
            <a:pPr>
              <a:buNone/>
            </a:pPr>
            <a:endParaRPr lang="fr-FR"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b="1" dirty="0" smtClean="0"/>
              <a:t>Bureaux, meubles, armoires, tablettes et autres équipements entourant le poste de travail :</a:t>
            </a:r>
          </a:p>
          <a:p>
            <a:pPr>
              <a:buNone/>
            </a:pPr>
            <a:r>
              <a:rPr lang="fr-FR" dirty="0" smtClean="0"/>
              <a:t>- Les mêmes normes, avec des surfaces lisses et d’entretien facile, sont à privilégier,</a:t>
            </a:r>
          </a:p>
          <a:p>
            <a:pPr>
              <a:buNone/>
            </a:pPr>
            <a:r>
              <a:rPr lang="fr-FR" dirty="0" smtClean="0"/>
              <a:t>- Le nombre de tiroirs doit être limité,</a:t>
            </a:r>
          </a:p>
          <a:p>
            <a:pPr>
              <a:buNone/>
            </a:pPr>
            <a:r>
              <a:rPr lang="fr-FR" dirty="0" smtClean="0"/>
              <a:t>- Utiliser de préférence au maximum des systèmes de plateaux préparés.</a:t>
            </a:r>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1752" y="285728"/>
            <a:ext cx="8503920" cy="6357982"/>
          </a:xfrm>
        </p:spPr>
        <p:txBody>
          <a:bodyPr>
            <a:normAutofit fontScale="92500" lnSpcReduction="20000"/>
          </a:bodyPr>
          <a:lstStyle/>
          <a:p>
            <a:pPr>
              <a:buNone/>
            </a:pPr>
            <a:r>
              <a:rPr lang="fr-FR" b="1" dirty="0" smtClean="0"/>
              <a:t>Qualité de l’air et de l’aération :</a:t>
            </a:r>
          </a:p>
          <a:p>
            <a:pPr>
              <a:buNone/>
            </a:pPr>
            <a:r>
              <a:rPr lang="fr-FR" dirty="0" smtClean="0"/>
              <a:t>- Une désinfection de l’air au niveau de la sphère de travail est conseillée,</a:t>
            </a:r>
          </a:p>
          <a:p>
            <a:pPr>
              <a:buNone/>
            </a:pPr>
            <a:r>
              <a:rPr lang="fr-FR" dirty="0" smtClean="0"/>
              <a:t>- Les micro-organismes traversent l’air grâce à l’appui qu’ils prennent sur les particules porteuses :</a:t>
            </a:r>
          </a:p>
          <a:p>
            <a:pPr marL="731520" lvl="1" indent="-457200">
              <a:buFont typeface="+mj-lt"/>
              <a:buAutoNum type="arabicPeriod"/>
            </a:pPr>
            <a:r>
              <a:rPr lang="fr-FR" dirty="0" smtClean="0"/>
              <a:t> </a:t>
            </a:r>
            <a:r>
              <a:rPr lang="fr-FR" dirty="0" smtClean="0">
                <a:solidFill>
                  <a:schemeClr val="tx1"/>
                </a:solidFill>
              </a:rPr>
              <a:t>Poussières</a:t>
            </a:r>
          </a:p>
          <a:p>
            <a:pPr marL="731520" lvl="1" indent="-457200">
              <a:buFont typeface="+mj-lt"/>
              <a:buAutoNum type="arabicPeriod"/>
            </a:pPr>
            <a:r>
              <a:rPr lang="fr-FR" dirty="0" smtClean="0">
                <a:solidFill>
                  <a:schemeClr val="tx1"/>
                </a:solidFill>
              </a:rPr>
              <a:t> Phanères</a:t>
            </a:r>
          </a:p>
          <a:p>
            <a:pPr marL="731520" lvl="1" indent="-457200">
              <a:buFont typeface="+mj-lt"/>
              <a:buAutoNum type="arabicPeriod"/>
            </a:pPr>
            <a:r>
              <a:rPr lang="fr-FR" dirty="0" smtClean="0">
                <a:solidFill>
                  <a:schemeClr val="tx1"/>
                </a:solidFill>
              </a:rPr>
              <a:t> Squames</a:t>
            </a:r>
          </a:p>
          <a:p>
            <a:pPr marL="731520" lvl="1" indent="-457200">
              <a:buFont typeface="+mj-lt"/>
              <a:buAutoNum type="arabicPeriod"/>
            </a:pPr>
            <a:endParaRPr lang="fr-FR" dirty="0" smtClean="0">
              <a:solidFill>
                <a:schemeClr val="tx1"/>
              </a:solidFill>
            </a:endParaRPr>
          </a:p>
          <a:p>
            <a:pPr>
              <a:buNone/>
            </a:pPr>
            <a:r>
              <a:rPr lang="fr-FR" dirty="0" smtClean="0"/>
              <a:t>- La décontamination de cet air peut se faire par la ventilation par :</a:t>
            </a:r>
          </a:p>
          <a:p>
            <a:pPr>
              <a:buNone/>
            </a:pPr>
            <a:r>
              <a:rPr lang="fr-FR" dirty="0" smtClean="0"/>
              <a:t> flux laminaire : Horizontal ou Vertical,  flux turbulent</a:t>
            </a:r>
          </a:p>
          <a:p>
            <a:pPr>
              <a:buNone/>
            </a:pPr>
            <a:r>
              <a:rPr lang="fr-FR" dirty="0" smtClean="0"/>
              <a:t> </a:t>
            </a:r>
          </a:p>
          <a:p>
            <a:pPr>
              <a:buNone/>
            </a:pPr>
            <a:r>
              <a:rPr lang="fr-FR" dirty="0" smtClean="0"/>
              <a:t>Il est recommandé un renouvellement de l’air de 15 fois le volume de la pièce par heure.</a:t>
            </a:r>
          </a:p>
          <a:p>
            <a:pPr>
              <a:buNone/>
            </a:pPr>
            <a:endParaRPr lang="fr-FR" b="1"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Locaux de travail </a:t>
            </a:r>
            <a:endParaRPr lang="fr-FR" b="1" dirty="0">
              <a:solidFill>
                <a:srgbClr val="FF0000"/>
              </a:solidFill>
            </a:endParaRPr>
          </a:p>
        </p:txBody>
      </p:sp>
      <p:sp>
        <p:nvSpPr>
          <p:cNvPr id="3" name="Espace réservé du contenu 2"/>
          <p:cNvSpPr>
            <a:spLocks noGrp="1"/>
          </p:cNvSpPr>
          <p:nvPr>
            <p:ph idx="1"/>
          </p:nvPr>
        </p:nvSpPr>
        <p:spPr>
          <a:xfrm>
            <a:off x="214282" y="1600200"/>
            <a:ext cx="3929090" cy="4525963"/>
          </a:xfrm>
        </p:spPr>
        <p:txBody>
          <a:bodyPr>
            <a:normAutofit fontScale="70000" lnSpcReduction="20000"/>
          </a:bodyPr>
          <a:lstStyle/>
          <a:p>
            <a:r>
              <a:rPr lang="fr-FR" dirty="0" smtClean="0"/>
              <a:t>La </a:t>
            </a:r>
            <a:r>
              <a:rPr lang="fr-FR" dirty="0"/>
              <a:t>disposition doit garantir une méthode de travail ergonomiquement fondée et permettre une distinction entre les différentes zones de travail, chacune avec ses propres exigences en matière d’hygiène générale, de désinfection et de stérilisation. </a:t>
            </a:r>
            <a:endParaRPr lang="fr-FR" dirty="0" smtClean="0"/>
          </a:p>
          <a:p>
            <a:endParaRPr lang="fr-FR" dirty="0"/>
          </a:p>
          <a:p>
            <a:r>
              <a:rPr lang="fr-FR" dirty="0" smtClean="0"/>
              <a:t>Ces </a:t>
            </a:r>
            <a:r>
              <a:rPr lang="fr-FR" dirty="0"/>
              <a:t>exigences ont également un impact direct sur l’aménagement. </a:t>
            </a:r>
          </a:p>
        </p:txBody>
      </p:sp>
      <p:pic>
        <p:nvPicPr>
          <p:cNvPr id="1026" name="Picture 2" descr="C:\Documents and Settings\ergonomie\Bureau\cabinet-Atthar-web39-820x420.jpg"/>
          <p:cNvPicPr>
            <a:picLocks noChangeAspect="1" noChangeArrowheads="1"/>
          </p:cNvPicPr>
          <p:nvPr/>
        </p:nvPicPr>
        <p:blipFill>
          <a:blip r:embed="rId2"/>
          <a:srcRect/>
          <a:stretch>
            <a:fillRect/>
          </a:stretch>
        </p:blipFill>
        <p:spPr bwMode="auto">
          <a:xfrm>
            <a:off x="4000496" y="1428736"/>
            <a:ext cx="4976820" cy="485777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1752" y="285728"/>
            <a:ext cx="8503920" cy="6215106"/>
          </a:xfrm>
        </p:spPr>
        <p:txBody>
          <a:bodyPr>
            <a:normAutofit fontScale="92500" lnSpcReduction="10000"/>
          </a:bodyPr>
          <a:lstStyle/>
          <a:p>
            <a:pPr>
              <a:buNone/>
            </a:pPr>
            <a:r>
              <a:rPr lang="fr-FR" b="1" dirty="0" smtClean="0"/>
              <a:t>Les différents systèmes de distribution doivent être accessibles au nettoyage :</a:t>
            </a:r>
          </a:p>
          <a:p>
            <a:pPr>
              <a:buNone/>
            </a:pPr>
            <a:r>
              <a:rPr lang="fr-FR" dirty="0" smtClean="0"/>
              <a:t>- Les enrouleurs : les cordons sont situés à l’intérieur de caissons de protection,</a:t>
            </a:r>
          </a:p>
          <a:p>
            <a:pPr>
              <a:buNone/>
            </a:pPr>
            <a:r>
              <a:rPr lang="fr-FR" dirty="0" smtClean="0"/>
              <a:t>- Les cordons pendants lisses,</a:t>
            </a:r>
          </a:p>
          <a:p>
            <a:pPr>
              <a:buNone/>
            </a:pPr>
            <a:r>
              <a:rPr lang="fr-FR" dirty="0" smtClean="0"/>
              <a:t>- Les cordons type « téléphone » lisses et enveloppés,</a:t>
            </a:r>
          </a:p>
          <a:p>
            <a:pPr>
              <a:buNone/>
            </a:pPr>
            <a:r>
              <a:rPr lang="fr-FR" dirty="0" smtClean="0"/>
              <a:t>- Les fouets lisses,</a:t>
            </a:r>
          </a:p>
          <a:p>
            <a:pPr>
              <a:buNone/>
            </a:pPr>
            <a:r>
              <a:rPr lang="fr-FR" dirty="0" smtClean="0"/>
              <a:t>- Les instruments posés doivent descendre le long d’une colonne.</a:t>
            </a:r>
          </a:p>
          <a:p>
            <a:pPr>
              <a:buNone/>
            </a:pPr>
            <a:endParaRPr lang="fr-FR" b="1" dirty="0" smtClean="0"/>
          </a:p>
          <a:p>
            <a:pPr>
              <a:buNone/>
            </a:pPr>
            <a:r>
              <a:rPr lang="fr-FR" b="1" dirty="0" smtClean="0"/>
              <a:t>Les embouts :</a:t>
            </a:r>
          </a:p>
          <a:p>
            <a:pPr>
              <a:buNone/>
            </a:pPr>
            <a:r>
              <a:rPr lang="fr-FR" dirty="0" smtClean="0"/>
              <a:t>- Lors de l’achat, il faudra veiller à choisir des embouts </a:t>
            </a:r>
            <a:r>
              <a:rPr lang="fr-FR" dirty="0" err="1" smtClean="0"/>
              <a:t>stérilisables</a:t>
            </a:r>
            <a:r>
              <a:rPr lang="fr-FR" dirty="0" smtClean="0"/>
              <a:t> ou à usage unique</a:t>
            </a:r>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01752" y="428604"/>
            <a:ext cx="8503920" cy="6000792"/>
          </a:xfrm>
        </p:spPr>
        <p:txBody>
          <a:bodyPr>
            <a:normAutofit fontScale="92500" lnSpcReduction="10000"/>
          </a:bodyPr>
          <a:lstStyle/>
          <a:p>
            <a:r>
              <a:rPr lang="fr-FR" b="1" dirty="0" smtClean="0"/>
              <a:t>L’aménagement des installations pour les rejets aux égouts :</a:t>
            </a:r>
          </a:p>
          <a:p>
            <a:endParaRPr lang="fr-FR" b="1" dirty="0" smtClean="0"/>
          </a:p>
          <a:p>
            <a:pPr>
              <a:buNone/>
            </a:pPr>
            <a:r>
              <a:rPr lang="fr-FR" dirty="0" smtClean="0"/>
              <a:t>- De nombreux systèmes sous la forme de filtres sur les </a:t>
            </a:r>
            <a:r>
              <a:rPr lang="fr-FR" dirty="0" err="1" smtClean="0"/>
              <a:t>units</a:t>
            </a:r>
            <a:r>
              <a:rPr lang="fr-FR" dirty="0" smtClean="0"/>
              <a:t> ou de récupération des déchets (amalgame) doivent pouvoir être entretenus.</a:t>
            </a:r>
          </a:p>
          <a:p>
            <a:pPr>
              <a:buNone/>
            </a:pPr>
            <a:r>
              <a:rPr lang="fr-FR" dirty="0" smtClean="0"/>
              <a:t>- Ils doivent pouvoir stocker de manière réglementaire les déchets ou parfois pouvoir les évacuer en tenant compte de normes précises.</a:t>
            </a:r>
          </a:p>
          <a:p>
            <a:pPr>
              <a:buNone/>
            </a:pPr>
            <a:r>
              <a:rPr lang="fr-FR" dirty="0" smtClean="0"/>
              <a:t>- Les séparateurs récupérateurs d’amalgame en usage dans les cabinets sont ainsi soumis à un contrat de collecte et de retraitement - valorisation a été conclu avec un prestataire qualifié.</a:t>
            </a:r>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fr-FR" b="1" dirty="0" smtClean="0">
                <a:solidFill>
                  <a:srgbClr val="FF0000"/>
                </a:solidFill>
              </a:rPr>
              <a:t>L’hygiène et la gestion des déchets</a:t>
            </a:r>
            <a:endParaRPr lang="fr-FR" dirty="0">
              <a:solidFill>
                <a:srgbClr val="FF0000"/>
              </a:solidFill>
            </a:endParaRPr>
          </a:p>
        </p:txBody>
      </p:sp>
      <p:sp>
        <p:nvSpPr>
          <p:cNvPr id="2" name="Espace réservé du contenu 1"/>
          <p:cNvSpPr>
            <a:spLocks noGrp="1"/>
          </p:cNvSpPr>
          <p:nvPr>
            <p:ph idx="1"/>
          </p:nvPr>
        </p:nvSpPr>
        <p:spPr>
          <a:xfrm>
            <a:off x="301752" y="1527048"/>
            <a:ext cx="8627966" cy="4973786"/>
          </a:xfrm>
        </p:spPr>
        <p:txBody>
          <a:bodyPr>
            <a:normAutofit fontScale="77500" lnSpcReduction="20000"/>
          </a:bodyPr>
          <a:lstStyle/>
          <a:p>
            <a:pPr>
              <a:buNone/>
            </a:pPr>
            <a:r>
              <a:rPr lang="fr-FR" dirty="0" smtClean="0"/>
              <a:t>- Il existe plusieurs types de déchets classés en DAOM (Déchets assimilés à des Ordures Ménagères) et DASRI (Déchets d’Activités de Soins à Risques Infectieux). Ce sont ces derniers qui sont concernés.</a:t>
            </a:r>
          </a:p>
          <a:p>
            <a:pPr>
              <a:buNone/>
            </a:pPr>
            <a:r>
              <a:rPr lang="fr-FR" dirty="0" smtClean="0"/>
              <a:t>- Il faut trier, stocker et éliminer dans le respect de l’environnement,</a:t>
            </a:r>
          </a:p>
          <a:p>
            <a:pPr>
              <a:buNone/>
            </a:pPr>
            <a:r>
              <a:rPr lang="fr-FR" dirty="0" smtClean="0"/>
              <a:t>- 80% sont non dangereux pour 16% (infectieux), 3%(toxique) et 1% (radioactif).</a:t>
            </a:r>
          </a:p>
          <a:p>
            <a:pPr>
              <a:buNone/>
            </a:pPr>
            <a:r>
              <a:rPr lang="fr-FR" dirty="0" smtClean="0"/>
              <a:t>- Tout établissement est responsable de l’élimination des déchets qu’il produit : Trier, stocker et éliminer.</a:t>
            </a:r>
          </a:p>
          <a:p>
            <a:pPr>
              <a:buNone/>
            </a:pPr>
            <a:r>
              <a:rPr lang="fr-FR" dirty="0" smtClean="0"/>
              <a:t>- Systèmes de filtres entretenus sur les </a:t>
            </a:r>
            <a:r>
              <a:rPr lang="fr-FR" dirty="0" err="1" smtClean="0"/>
              <a:t>units</a:t>
            </a:r>
            <a:r>
              <a:rPr lang="fr-FR" dirty="0" smtClean="0"/>
              <a:t> avec récupération des déchets amalgame).</a:t>
            </a:r>
          </a:p>
          <a:p>
            <a:pPr>
              <a:buFontTx/>
              <a:buChar char="-"/>
            </a:pPr>
            <a:r>
              <a:rPr lang="fr-FR" dirty="0" smtClean="0"/>
              <a:t>Elimination et stockage des déchets avec des bacs séparateurs récupérateurs (amalgame, coupants).</a:t>
            </a:r>
          </a:p>
          <a:p>
            <a:pPr>
              <a:buFontTx/>
              <a:buChar char="-"/>
            </a:pP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77500" lnSpcReduction="20000"/>
          </a:bodyPr>
          <a:lstStyle/>
          <a:p>
            <a:pPr>
              <a:buNone/>
            </a:pPr>
            <a:r>
              <a:rPr lang="fr-FR" dirty="0" smtClean="0"/>
              <a:t>La réutilisation des </a:t>
            </a:r>
            <a:r>
              <a:rPr lang="fr-FR" dirty="0" err="1" smtClean="0"/>
              <a:t>carpules</a:t>
            </a:r>
            <a:r>
              <a:rPr lang="fr-FR" dirty="0" smtClean="0"/>
              <a:t> d’anesthésie (pratiques hautement prohibées) cause dans le monde :</a:t>
            </a:r>
          </a:p>
          <a:p>
            <a:pPr lvl="1">
              <a:buNone/>
            </a:pPr>
            <a:r>
              <a:rPr lang="fr-FR" dirty="0" smtClean="0"/>
              <a:t> </a:t>
            </a:r>
            <a:r>
              <a:rPr lang="fr-FR" b="1" dirty="0" smtClean="0">
                <a:solidFill>
                  <a:srgbClr val="0070C0"/>
                </a:solidFill>
              </a:rPr>
              <a:t>8 à 16 millions de cas d’infection par le virus de l’hépatite B,</a:t>
            </a:r>
          </a:p>
          <a:p>
            <a:pPr lvl="1">
              <a:buNone/>
            </a:pPr>
            <a:r>
              <a:rPr lang="fr-FR" b="1" dirty="0" smtClean="0">
                <a:solidFill>
                  <a:srgbClr val="0070C0"/>
                </a:solidFill>
              </a:rPr>
              <a:t> 2,3 à 4,7 millions de cas d’infection par celui de l’hépatite C,</a:t>
            </a:r>
          </a:p>
          <a:p>
            <a:pPr lvl="1">
              <a:buNone/>
            </a:pPr>
            <a:r>
              <a:rPr lang="fr-FR" b="1" dirty="0" smtClean="0">
                <a:solidFill>
                  <a:srgbClr val="0070C0"/>
                </a:solidFill>
              </a:rPr>
              <a:t> 80 000 à 160 000 cas d’infection par le VIH.</a:t>
            </a:r>
          </a:p>
          <a:p>
            <a:pPr>
              <a:buNone/>
            </a:pPr>
            <a:r>
              <a:rPr lang="fr-FR" dirty="0" smtClean="0"/>
              <a:t>- Tout établissement de soins est responsable de l’élimination des déchets qu’il produit</a:t>
            </a:r>
          </a:p>
          <a:p>
            <a:pPr>
              <a:buNone/>
            </a:pPr>
            <a:r>
              <a:rPr lang="fr-FR" dirty="0" smtClean="0"/>
              <a:t>- Il doit contracter un </a:t>
            </a:r>
            <a:r>
              <a:rPr lang="fr-FR" b="1" dirty="0" smtClean="0"/>
              <a:t>contrat avec une entreprise agréée pour la gestion et la traçabilité de ceux-ci</a:t>
            </a:r>
          </a:p>
          <a:p>
            <a:pPr>
              <a:buNone/>
            </a:pPr>
            <a:endParaRPr lang="fr-FR" dirty="0" smtClean="0"/>
          </a:p>
          <a:p>
            <a:pPr>
              <a:buNone/>
            </a:pPr>
            <a:r>
              <a:rPr lang="fr-FR" dirty="0" smtClean="0"/>
              <a:t>Les déchets en attente doivent disposer d’un lieu de stockage séparé, sécurisé et clos.</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14282" y="1527048"/>
            <a:ext cx="8591390" cy="4572000"/>
          </a:xfrm>
        </p:spPr>
        <p:txBody>
          <a:bodyPr>
            <a:normAutofit fontScale="92500" lnSpcReduction="10000"/>
          </a:bodyPr>
          <a:lstStyle/>
          <a:p>
            <a:pPr>
              <a:buNone/>
            </a:pPr>
            <a:r>
              <a:rPr lang="fr-FR" b="1" dirty="0" smtClean="0"/>
              <a:t>Les détartreurs :</a:t>
            </a:r>
          </a:p>
          <a:p>
            <a:pPr>
              <a:buFontTx/>
              <a:buChar char="-"/>
            </a:pPr>
            <a:r>
              <a:rPr lang="fr-FR" dirty="0" smtClean="0"/>
              <a:t>De préférence US avec des embouts interchangeables sur des supports de pièce à main métallique lisse plus que synthétique (difficile à nettoyer et fragile au choc).</a:t>
            </a:r>
          </a:p>
          <a:p>
            <a:pPr>
              <a:buFontTx/>
              <a:buChar char="-"/>
            </a:pPr>
            <a:endParaRPr lang="fr-FR" dirty="0" smtClean="0"/>
          </a:p>
          <a:p>
            <a:pPr>
              <a:buNone/>
            </a:pPr>
            <a:r>
              <a:rPr lang="fr-FR" dirty="0" smtClean="0"/>
              <a:t>- Il reste encore à améliorer les systèmes de mise en place de l’embout qui par vissage ne garantit pas un nettoyage optimal de cette zone sur les pièces à main synthétiques.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929718" cy="5911873"/>
          </a:xfrm>
        </p:spPr>
        <p:txBody>
          <a:bodyPr>
            <a:normAutofit fontScale="92500"/>
          </a:bodyPr>
          <a:lstStyle/>
          <a:p>
            <a:pPr>
              <a:buNone/>
            </a:pPr>
            <a:r>
              <a:rPr lang="fr-FR" b="1" dirty="0" smtClean="0"/>
              <a:t>Les autres systèmes plus spécifiques et moins divers :</a:t>
            </a:r>
          </a:p>
          <a:p>
            <a:pPr>
              <a:buFontTx/>
              <a:buChar char="-"/>
            </a:pPr>
            <a:r>
              <a:rPr lang="fr-FR" dirty="0" smtClean="0"/>
              <a:t>Les caméras intra orales, les bistouris électriques, les instruments spécifiques d’endodontie et d’autres spécifiques liées au soin sont conçus de manière ergonomique et s’intègrent actuellement, à quelques détails près, parfaitement dans les normes du cabinet dentaire.</a:t>
            </a:r>
          </a:p>
          <a:p>
            <a:pPr>
              <a:buFontTx/>
              <a:buChar char="-"/>
            </a:pPr>
            <a:endParaRPr lang="fr-FR" dirty="0" smtClean="0"/>
          </a:p>
          <a:p>
            <a:pPr>
              <a:buNone/>
            </a:pPr>
            <a:r>
              <a:rPr lang="fr-FR" dirty="0" smtClean="0"/>
              <a:t>- Plus ces systèmes sont intégrés à l’Unit et en nombre limité, mieux se réalisera la séquences ergonomique des actes et le maintien de l’hygiène.</a:t>
            </a:r>
          </a:p>
          <a:p>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fr-FR" b="1" dirty="0" smtClean="0">
                <a:solidFill>
                  <a:srgbClr val="FF0000"/>
                </a:solidFill>
              </a:rPr>
              <a:t>IV.5. La salle de stérilisation</a:t>
            </a:r>
            <a:endParaRPr lang="fr-FR" dirty="0">
              <a:solidFill>
                <a:srgbClr val="FF0000"/>
              </a:solidFill>
            </a:endParaRPr>
          </a:p>
        </p:txBody>
      </p:sp>
      <p:sp>
        <p:nvSpPr>
          <p:cNvPr id="2" name="Espace réservé du contenu 1"/>
          <p:cNvSpPr>
            <a:spLocks noGrp="1"/>
          </p:cNvSpPr>
          <p:nvPr>
            <p:ph idx="1"/>
          </p:nvPr>
        </p:nvSpPr>
        <p:spPr>
          <a:xfrm>
            <a:off x="214282" y="1527048"/>
            <a:ext cx="8715436" cy="5045224"/>
          </a:xfrm>
        </p:spPr>
        <p:txBody>
          <a:bodyPr>
            <a:normAutofit fontScale="85000" lnSpcReduction="20000"/>
          </a:bodyPr>
          <a:lstStyle/>
          <a:p>
            <a:pPr>
              <a:buNone/>
            </a:pPr>
            <a:endParaRPr lang="fr-FR" dirty="0" smtClean="0"/>
          </a:p>
          <a:p>
            <a:r>
              <a:rPr lang="fr-FR" dirty="0" smtClean="0"/>
              <a:t>Une salle ouverte, à </a:t>
            </a:r>
            <a:r>
              <a:rPr lang="fr-FR" dirty="0" err="1" smtClean="0"/>
              <a:t>demi-ouverte</a:t>
            </a:r>
            <a:r>
              <a:rPr lang="fr-FR" dirty="0" smtClean="0"/>
              <a:t> ou fermée : le choix est discutable mais elle doit être en lien avec la salle de soins et les assistantes doivent pouvoir y accéder sans passer par la salle de soin.</a:t>
            </a:r>
          </a:p>
          <a:p>
            <a:endParaRPr lang="fr-FR" dirty="0" smtClean="0"/>
          </a:p>
          <a:p>
            <a:r>
              <a:rPr lang="fr-FR" dirty="0" smtClean="0"/>
              <a:t>Une salle ouverte offre un intérêt de transparence, mais devient gênante car le bruit est constamment présent et le caractère unité médical stricte trop visible (à éviter),</a:t>
            </a:r>
          </a:p>
          <a:p>
            <a:pPr>
              <a:buFontTx/>
              <a:buChar char="-"/>
            </a:pPr>
            <a:endParaRPr lang="fr-FR" dirty="0" smtClean="0"/>
          </a:p>
          <a:p>
            <a:r>
              <a:rPr lang="fr-FR" dirty="0" smtClean="0"/>
              <a:t>L’idéal est une salle de stérilisation présente au su de chacun mais bien cantonné dans la sphère</a:t>
            </a:r>
          </a:p>
          <a:p>
            <a:pPr>
              <a:buNone/>
            </a:pPr>
            <a:r>
              <a:rPr lang="fr-FR" dirty="0" smtClean="0"/>
              <a:t>de soin et disposant d’une largeur minimale de 2,50 m,</a:t>
            </a:r>
          </a:p>
          <a:p>
            <a:pPr>
              <a:buNone/>
            </a:pPr>
            <a:endParaRPr lang="fr-FR"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500042"/>
            <a:ext cx="8329642" cy="6072230"/>
          </a:xfrm>
        </p:spPr>
        <p:txBody>
          <a:bodyPr>
            <a:normAutofit fontScale="77500" lnSpcReduction="20000"/>
          </a:bodyPr>
          <a:lstStyle/>
          <a:p>
            <a:r>
              <a:rPr lang="fr-FR" dirty="0" smtClean="0"/>
              <a:t> Il faut prévoir un local réservé au traitement (tri, lavage, contrôle, désinfection, stérilisation) et au</a:t>
            </a:r>
          </a:p>
          <a:p>
            <a:pPr>
              <a:buNone/>
            </a:pPr>
            <a:r>
              <a:rPr lang="fr-FR" dirty="0" smtClean="0"/>
              <a:t>stockage de l’instrumentation,</a:t>
            </a:r>
          </a:p>
          <a:p>
            <a:endParaRPr lang="fr-FR" dirty="0" smtClean="0"/>
          </a:p>
          <a:p>
            <a:pPr>
              <a:buNone/>
            </a:pPr>
            <a:r>
              <a:rPr lang="fr-FR" dirty="0" smtClean="0"/>
              <a:t>- La pièce devrait être divisée en deux parties: la partie « sale » où rentrera l’instrumentation</a:t>
            </a:r>
          </a:p>
          <a:p>
            <a:pPr>
              <a:buNone/>
            </a:pPr>
            <a:r>
              <a:rPr lang="fr-FR" dirty="0" smtClean="0"/>
              <a:t>souillée, et la partie « sèche » où les instruments seront contrôlés, emballés, stérilisés et stockés.,</a:t>
            </a:r>
          </a:p>
          <a:p>
            <a:pPr>
              <a:buNone/>
            </a:pPr>
            <a:endParaRPr lang="fr-FR" dirty="0" smtClean="0"/>
          </a:p>
          <a:p>
            <a:pPr>
              <a:buNone/>
            </a:pPr>
            <a:r>
              <a:rPr lang="fr-FR" dirty="0" smtClean="0"/>
              <a:t>- Une hotte aspirante au dessus des appareils à ultrasons et de stérilisation est utile entre autres</a:t>
            </a:r>
          </a:p>
          <a:p>
            <a:pPr>
              <a:buNone/>
            </a:pPr>
            <a:r>
              <a:rPr lang="fr-FR" dirty="0" smtClean="0"/>
              <a:t>pour l’évacuation des vapeurs nocives dont surtout celles de mercure,</a:t>
            </a:r>
          </a:p>
          <a:p>
            <a:pPr>
              <a:buNone/>
            </a:pPr>
            <a:endParaRPr lang="fr-FR" dirty="0" smtClean="0"/>
          </a:p>
          <a:p>
            <a:pPr>
              <a:buNone/>
            </a:pPr>
            <a:r>
              <a:rPr lang="fr-FR" dirty="0" smtClean="0"/>
              <a:t>- En raison de l’humidité, de la chaleur et des odeurs, une bonne aération y est indispensable.</a:t>
            </a:r>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a:p>
        </p:txBody>
      </p:sp>
      <p:sp>
        <p:nvSpPr>
          <p:cNvPr id="2" name="Espace réservé du contenu 1"/>
          <p:cNvSpPr>
            <a:spLocks noGrp="1"/>
          </p:cNvSpPr>
          <p:nvPr>
            <p:ph idx="1"/>
          </p:nvPr>
        </p:nvSpPr>
        <p:spPr/>
        <p:txBody>
          <a:bodyPr>
            <a:normAutofit fontScale="92500" lnSpcReduction="10000"/>
          </a:bodyPr>
          <a:lstStyle/>
          <a:p>
            <a:r>
              <a:rPr lang="fr-FR" dirty="0" smtClean="0"/>
              <a:t>Il faut un certificat de conformité de l’installation (N°3023) avec un plan de l’installation au 1/50è,</a:t>
            </a:r>
          </a:p>
          <a:p>
            <a:r>
              <a:rPr lang="fr-FR" dirty="0" smtClean="0"/>
              <a:t>- Il faut un certificat de conformité du générateur (N°1523) avec en plus un certificat N°3021 pour</a:t>
            </a:r>
          </a:p>
          <a:p>
            <a:r>
              <a:rPr lang="fr-FR" dirty="0" smtClean="0"/>
              <a:t>les types de sources radio (panoramique ou médicale simple) avec un formulaire N°3936 (fiche d’identification du vendeur)</a:t>
            </a:r>
          </a:p>
          <a:p>
            <a:r>
              <a:rPr lang="fr-FR" dirty="0" smtClean="0"/>
              <a:t>- Un certificat de radioprotection des personnes pour l’utilisation et la compétence dans ce domaine.</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fontScale="90000"/>
          </a:bodyPr>
          <a:lstStyle/>
          <a:p>
            <a:r>
              <a:rPr lang="fr-FR" b="1" dirty="0" smtClean="0">
                <a:solidFill>
                  <a:srgbClr val="FF0000"/>
                </a:solidFill>
              </a:rPr>
              <a:t>IV.2. L’aménagement ergonomique :</a:t>
            </a:r>
            <a:br>
              <a:rPr lang="fr-FR" b="1" dirty="0" smtClean="0">
                <a:solidFill>
                  <a:srgbClr val="FF0000"/>
                </a:solidFill>
              </a:rPr>
            </a:br>
            <a:endParaRPr lang="fr-FR" dirty="0">
              <a:solidFill>
                <a:srgbClr val="FF0000"/>
              </a:solidFill>
            </a:endParaRPr>
          </a:p>
        </p:txBody>
      </p:sp>
      <p:sp>
        <p:nvSpPr>
          <p:cNvPr id="2" name="Espace réservé du contenu 1"/>
          <p:cNvSpPr>
            <a:spLocks noGrp="1"/>
          </p:cNvSpPr>
          <p:nvPr>
            <p:ph idx="1"/>
          </p:nvPr>
        </p:nvSpPr>
        <p:spPr>
          <a:xfrm>
            <a:off x="301752" y="1527048"/>
            <a:ext cx="4627438" cy="4572000"/>
          </a:xfrm>
        </p:spPr>
        <p:txBody>
          <a:bodyPr>
            <a:normAutofit fontScale="77500" lnSpcReduction="20000"/>
          </a:bodyPr>
          <a:lstStyle/>
          <a:p>
            <a:r>
              <a:rPr lang="fr-FR" dirty="0" smtClean="0"/>
              <a:t>L’aménagement de l’espace de travail doit être pensé pour permettre une organisation idéale de l’exécution de celui-ci dans le respect de la </a:t>
            </a:r>
            <a:r>
              <a:rPr lang="fr-FR" dirty="0" err="1" smtClean="0"/>
              <a:t>posturologie</a:t>
            </a:r>
            <a:r>
              <a:rPr lang="fr-FR" dirty="0" smtClean="0"/>
              <a:t>, de l’ergonomie des actes et des conditions d’hygiène et d’asepsie.</a:t>
            </a:r>
          </a:p>
          <a:p>
            <a:endParaRPr lang="fr-FR" dirty="0" smtClean="0"/>
          </a:p>
          <a:p>
            <a:r>
              <a:rPr lang="fr-FR" dirty="0" smtClean="0"/>
              <a:t>Il doit tenir aussi compte de l’accès des patients (rampe pour handicapé, ascenseur, ouverture large, circulation sans angle mort).</a:t>
            </a:r>
            <a:endParaRPr lang="fr-FR" dirty="0"/>
          </a:p>
        </p:txBody>
      </p:sp>
      <p:pic>
        <p:nvPicPr>
          <p:cNvPr id="2050" name="Picture 2" descr="C:\Documents and Settings\ergonomie\Bureau\rampe-acces-pmr-cashotel.jpg"/>
          <p:cNvPicPr>
            <a:picLocks noChangeAspect="1" noChangeArrowheads="1"/>
          </p:cNvPicPr>
          <p:nvPr/>
        </p:nvPicPr>
        <p:blipFill>
          <a:blip r:embed="rId2"/>
          <a:srcRect/>
          <a:stretch>
            <a:fillRect/>
          </a:stretch>
        </p:blipFill>
        <p:spPr bwMode="auto">
          <a:xfrm>
            <a:off x="5214942" y="1714488"/>
            <a:ext cx="3790950" cy="352425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fontScale="90000"/>
          </a:bodyPr>
          <a:lstStyle/>
          <a:p>
            <a:r>
              <a:rPr lang="fr-FR" b="1" dirty="0" smtClean="0">
                <a:solidFill>
                  <a:srgbClr val="FF0000"/>
                </a:solidFill>
              </a:rPr>
              <a:t>Un aménagement intérieur rationnel</a:t>
            </a:r>
            <a:endParaRPr lang="fr-FR" dirty="0">
              <a:solidFill>
                <a:srgbClr val="FF0000"/>
              </a:solidFill>
            </a:endParaRPr>
          </a:p>
        </p:txBody>
      </p:sp>
      <p:sp>
        <p:nvSpPr>
          <p:cNvPr id="2" name="Espace réservé du contenu 1"/>
          <p:cNvSpPr>
            <a:spLocks noGrp="1"/>
          </p:cNvSpPr>
          <p:nvPr>
            <p:ph idx="1"/>
          </p:nvPr>
        </p:nvSpPr>
        <p:spPr>
          <a:xfrm>
            <a:off x="301752" y="1527048"/>
            <a:ext cx="4341686" cy="4572000"/>
          </a:xfrm>
        </p:spPr>
        <p:txBody>
          <a:bodyPr>
            <a:normAutofit fontScale="85000" lnSpcReduction="10000"/>
          </a:bodyPr>
          <a:lstStyle/>
          <a:p>
            <a:pPr>
              <a:buNone/>
            </a:pPr>
            <a:r>
              <a:rPr lang="fr-FR" dirty="0" smtClean="0"/>
              <a:t>La disposition des pièces doit tenir compte d’un schéma rationnel pour permettre des mouvements qui facilitent la circulation, rentabilisent les déplacements et garantissent la communication idéale entre différents plateaux techniques ou lieux de vie.</a:t>
            </a:r>
          </a:p>
          <a:p>
            <a:endParaRPr lang="fr-FR" dirty="0" smtClean="0"/>
          </a:p>
        </p:txBody>
      </p:sp>
      <p:pic>
        <p:nvPicPr>
          <p:cNvPr id="3074" name="Picture 2" descr="C:\Documents and Settings\ergonomie\Bureau\images.jpg"/>
          <p:cNvPicPr>
            <a:picLocks noChangeAspect="1" noChangeArrowheads="1"/>
          </p:cNvPicPr>
          <p:nvPr/>
        </p:nvPicPr>
        <p:blipFill>
          <a:blip r:embed="rId2"/>
          <a:srcRect/>
          <a:stretch>
            <a:fillRect/>
          </a:stretch>
        </p:blipFill>
        <p:spPr bwMode="auto">
          <a:xfrm>
            <a:off x="4429124" y="1428736"/>
            <a:ext cx="4714876" cy="342902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Autofit/>
          </a:bodyPr>
          <a:lstStyle/>
          <a:p>
            <a:r>
              <a:rPr lang="fr-FR" sz="2800" b="1" dirty="0" smtClean="0">
                <a:solidFill>
                  <a:srgbClr val="FF0000"/>
                </a:solidFill>
              </a:rPr>
              <a:t>L’accueil au secrétariat est à ne pas négliger et l’idéal serait de disposer</a:t>
            </a:r>
            <a:endParaRPr lang="fr-FR" sz="2800" dirty="0">
              <a:solidFill>
                <a:srgbClr val="FF0000"/>
              </a:solidFill>
            </a:endParaRPr>
          </a:p>
        </p:txBody>
      </p:sp>
      <p:sp>
        <p:nvSpPr>
          <p:cNvPr id="2" name="Espace réservé du contenu 1"/>
          <p:cNvSpPr>
            <a:spLocks noGrp="1"/>
          </p:cNvSpPr>
          <p:nvPr>
            <p:ph idx="1"/>
          </p:nvPr>
        </p:nvSpPr>
        <p:spPr>
          <a:xfrm>
            <a:off x="142844" y="1527048"/>
            <a:ext cx="4714908" cy="5188100"/>
          </a:xfrm>
        </p:spPr>
        <p:txBody>
          <a:bodyPr>
            <a:noAutofit/>
          </a:bodyPr>
          <a:lstStyle/>
          <a:p>
            <a:r>
              <a:rPr lang="fr-FR" sz="2400" dirty="0" smtClean="0"/>
              <a:t>d’un comptoir de 1,10m de haut,</a:t>
            </a:r>
          </a:p>
          <a:p>
            <a:endParaRPr lang="fr-FR" sz="2400" dirty="0" smtClean="0"/>
          </a:p>
          <a:p>
            <a:r>
              <a:rPr lang="fr-FR" sz="2400" dirty="0" smtClean="0"/>
              <a:t>d’une salle d’attente d’au moins à 3,50 m, d’une décoration « agréable et rassurante ».</a:t>
            </a:r>
          </a:p>
          <a:p>
            <a:endParaRPr lang="fr-FR" sz="2400" dirty="0" smtClean="0"/>
          </a:p>
          <a:p>
            <a:r>
              <a:rPr lang="fr-FR" sz="2400" dirty="0" smtClean="0"/>
              <a:t>L’accueil constitue le point capital du cabinet car il signe la première impression du patient et suggère la qualité de vos services et de vos prestations.</a:t>
            </a:r>
          </a:p>
        </p:txBody>
      </p:sp>
      <p:pic>
        <p:nvPicPr>
          <p:cNvPr id="4099" name="Picture 3" descr="C:\Documents and Settings\ergonomie\Bureau\tkqzvoxwrf3zjnnd0yyk.jpg"/>
          <p:cNvPicPr>
            <a:picLocks noChangeAspect="1" noChangeArrowheads="1"/>
          </p:cNvPicPr>
          <p:nvPr/>
        </p:nvPicPr>
        <p:blipFill>
          <a:blip r:embed="rId2"/>
          <a:srcRect/>
          <a:stretch>
            <a:fillRect/>
          </a:stretch>
        </p:blipFill>
        <p:spPr bwMode="auto">
          <a:xfrm>
            <a:off x="4857752" y="2093925"/>
            <a:ext cx="4286248" cy="312102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472518" cy="5911873"/>
          </a:xfrm>
        </p:spPr>
        <p:txBody>
          <a:bodyPr>
            <a:normAutofit/>
          </a:bodyPr>
          <a:lstStyle/>
          <a:p>
            <a:r>
              <a:rPr lang="fr-FR" sz="2800" dirty="0" smtClean="0"/>
              <a:t>Il faut éviter les accueils en interférence avec les zones de soins ou dont l’organisation entretienne des confusions ou des difficultés de confidentialité avec la zone de soin.</a:t>
            </a:r>
          </a:p>
          <a:p>
            <a:endParaRPr lang="fr-FR" sz="2800" dirty="0" smtClean="0"/>
          </a:p>
          <a:p>
            <a:r>
              <a:rPr lang="fr-FR" sz="2800" dirty="0" smtClean="0"/>
              <a:t>Le patient doit ensuite être accueilli dans un bureau (pas un couloir ou un fauteuil de soin) et les données sont triées de manière à conserver uniquement les documents propres au soins (clichés) dans la sphère de soin et les documents administratifs au niveau du secrétariat d’accueil.</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fr-FR" b="1" dirty="0" smtClean="0">
                <a:solidFill>
                  <a:srgbClr val="FF0000"/>
                </a:solidFill>
              </a:rPr>
              <a:t>Conception de la salle de soins </a:t>
            </a:r>
            <a:endParaRPr lang="fr-FR" dirty="0">
              <a:solidFill>
                <a:srgbClr val="FF0000"/>
              </a:solidFill>
            </a:endParaRPr>
          </a:p>
        </p:txBody>
      </p:sp>
      <p:sp>
        <p:nvSpPr>
          <p:cNvPr id="2" name="Espace réservé du contenu 1"/>
          <p:cNvSpPr>
            <a:spLocks noGrp="1"/>
          </p:cNvSpPr>
          <p:nvPr>
            <p:ph idx="1"/>
          </p:nvPr>
        </p:nvSpPr>
        <p:spPr>
          <a:xfrm>
            <a:off x="214282" y="1214422"/>
            <a:ext cx="4500594" cy="5643578"/>
          </a:xfrm>
        </p:spPr>
        <p:txBody>
          <a:bodyPr>
            <a:normAutofit fontScale="85000" lnSpcReduction="10000"/>
          </a:bodyPr>
          <a:lstStyle/>
          <a:p>
            <a:r>
              <a:rPr lang="fr-FR" sz="2900" dirty="0" smtClean="0"/>
              <a:t>La salle de soins doit être conçu en tenant compte des besoins particuliers liés à l’exercice de la chirurgie dentaire :</a:t>
            </a:r>
          </a:p>
          <a:p>
            <a:pPr>
              <a:buNone/>
            </a:pPr>
            <a:r>
              <a:rPr lang="fr-FR" sz="2900" dirty="0" smtClean="0"/>
              <a:t>-disposer d’une surface 3 x 5 m (entre 12 et 15 m2),</a:t>
            </a:r>
          </a:p>
          <a:p>
            <a:pPr>
              <a:buNone/>
            </a:pPr>
            <a:r>
              <a:rPr lang="fr-FR" sz="2900" dirty="0" smtClean="0"/>
              <a:t>- disposer d’une zone de travail pratique pour la synergie entre le praticien et l’assistante,</a:t>
            </a:r>
          </a:p>
          <a:p>
            <a:pPr>
              <a:buNone/>
            </a:pPr>
            <a:r>
              <a:rPr lang="fr-FR" sz="2900" dirty="0" smtClean="0"/>
              <a:t>- d’un accès facile du patient,</a:t>
            </a:r>
          </a:p>
          <a:p>
            <a:pPr>
              <a:buNone/>
            </a:pPr>
            <a:r>
              <a:rPr lang="fr-FR" sz="2900" dirty="0" smtClean="0"/>
              <a:t>- de disposer de plans de travail, sièges en nombre suffisant mais non pléthorique,</a:t>
            </a:r>
          </a:p>
          <a:p>
            <a:pPr>
              <a:buNone/>
            </a:pPr>
            <a:endParaRPr lang="fr-FR" sz="2900" dirty="0" smtClean="0"/>
          </a:p>
        </p:txBody>
      </p:sp>
      <p:pic>
        <p:nvPicPr>
          <p:cNvPr id="5122" name="Picture 2" descr="C:\Documents and Settings\ergonomie\Bureau\Salle-de-soins-dentaires-–-Automne.jpg"/>
          <p:cNvPicPr>
            <a:picLocks noChangeAspect="1" noChangeArrowheads="1"/>
          </p:cNvPicPr>
          <p:nvPr/>
        </p:nvPicPr>
        <p:blipFill>
          <a:blip r:embed="rId2"/>
          <a:srcRect/>
          <a:stretch>
            <a:fillRect/>
          </a:stretch>
        </p:blipFill>
        <p:spPr bwMode="auto">
          <a:xfrm>
            <a:off x="4714876" y="2285992"/>
            <a:ext cx="4429124" cy="294489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a:bodyPr>
          <a:lstStyle/>
          <a:p>
            <a:pPr>
              <a:buNone/>
            </a:pPr>
            <a:r>
              <a:rPr lang="fr-FR" sz="2800" dirty="0" smtClean="0"/>
              <a:t>de disposer d’une accessibilité avec le laboratoire de prothèse, le secrétariat et la zone radio éventuellement.</a:t>
            </a:r>
          </a:p>
          <a:p>
            <a:pPr>
              <a:buNone/>
            </a:pPr>
            <a:endParaRPr lang="fr-FR" sz="2800" dirty="0" smtClean="0"/>
          </a:p>
          <a:p>
            <a:r>
              <a:rPr lang="fr-FR" sz="2800" dirty="0" smtClean="0"/>
              <a:t>Le local de soins devrait être réservé exclusivement au travail au fauteuil. Il est donc déconseillé d’y installer d’autres postes de travail, tels que le bureau du praticien. </a:t>
            </a:r>
          </a:p>
          <a:p>
            <a:endParaRPr lang="fr-FR" sz="2800" dirty="0" smtClean="0"/>
          </a:p>
          <a:p>
            <a:r>
              <a:rPr lang="fr-FR" sz="2800" dirty="0" smtClean="0"/>
              <a:t>Elle se doit de réussir l'alchimie entre ergonomie, sobriété et sécurité.</a:t>
            </a:r>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285728"/>
            <a:ext cx="8858312" cy="6572272"/>
          </a:xfrm>
        </p:spPr>
        <p:txBody>
          <a:bodyPr>
            <a:normAutofit/>
          </a:bodyPr>
          <a:lstStyle/>
          <a:p>
            <a:r>
              <a:rPr lang="fr-FR" sz="2800" dirty="0" smtClean="0"/>
              <a:t>Le plateau technique de travail doit respecter des principes :</a:t>
            </a:r>
          </a:p>
          <a:p>
            <a:pPr>
              <a:buNone/>
            </a:pPr>
            <a:r>
              <a:rPr lang="fr-FR" sz="2800" dirty="0" smtClean="0"/>
              <a:t>- Mobilité des meubles (si possible sur roulettes pour pouvoir les déplacer facilement pour le nettoyage et assurer les modifications d’aménagement des lieux).</a:t>
            </a:r>
          </a:p>
          <a:p>
            <a:pPr>
              <a:buNone/>
            </a:pPr>
            <a:r>
              <a:rPr lang="fr-FR" sz="2800" dirty="0" smtClean="0"/>
              <a:t>- Les angles vifs et non arrondis des meubles sont à éviter.</a:t>
            </a:r>
          </a:p>
          <a:p>
            <a:pPr>
              <a:buNone/>
            </a:pPr>
            <a:r>
              <a:rPr lang="fr-FR" sz="2800" dirty="0" smtClean="0"/>
              <a:t>- Matériel à système modulaire (souplesse)</a:t>
            </a:r>
          </a:p>
          <a:p>
            <a:pPr>
              <a:buNone/>
            </a:pPr>
            <a:r>
              <a:rPr lang="fr-FR" sz="2800" dirty="0" smtClean="0"/>
              <a:t>- Uniformité du matériel (si plusieurs cabinets)</a:t>
            </a:r>
          </a:p>
          <a:p>
            <a:pPr>
              <a:buNone/>
            </a:pPr>
            <a:r>
              <a:rPr lang="fr-FR" sz="2800" dirty="0" smtClean="0"/>
              <a:t>- Crachoir ?</a:t>
            </a:r>
          </a:p>
          <a:p>
            <a:pPr>
              <a:buNone/>
            </a:pPr>
            <a:r>
              <a:rPr lang="fr-FR" sz="2800" dirty="0" smtClean="0"/>
              <a:t>- Digue ?</a:t>
            </a: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Thème1</Template>
  <TotalTime>201</TotalTime>
  <Words>2149</Words>
  <Application>Microsoft Office PowerPoint</Application>
  <PresentationFormat>Affichage à l'écran (4:3)</PresentationFormat>
  <Paragraphs>165</Paragraphs>
  <Slides>28</Slides>
  <Notes>0</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Thème1</vt:lpstr>
      <vt:lpstr>Le cabinet dentaire Les locaux </vt:lpstr>
      <vt:lpstr>Locaux de travail </vt:lpstr>
      <vt:lpstr>IV.2. L’aménagement ergonomique : </vt:lpstr>
      <vt:lpstr>Un aménagement intérieur rationnel</vt:lpstr>
      <vt:lpstr>L’accueil au secrétariat est à ne pas négliger et l’idéal serait de disposer</vt:lpstr>
      <vt:lpstr>Diapositive 6</vt:lpstr>
      <vt:lpstr>Conception de la salle de soins </vt:lpstr>
      <vt:lpstr>Diapositive 8</vt:lpstr>
      <vt:lpstr>Diapositive 9</vt:lpstr>
      <vt:lpstr>Diapositive 10</vt:lpstr>
      <vt:lpstr>L’unit</vt:lpstr>
      <vt:lpstr>Diapositive 12</vt:lpstr>
      <vt:lpstr>Diapositive 13</vt:lpstr>
      <vt:lpstr>Diapositive 14</vt:lpstr>
      <vt:lpstr>Diapositive 15</vt:lpstr>
      <vt:lpstr>Diapositive 16</vt:lpstr>
      <vt:lpstr>IV.3. L’aménagement conforme aux normes d’hygiène</vt:lpstr>
      <vt:lpstr>Diapositive 18</vt:lpstr>
      <vt:lpstr>Diapositive 19</vt:lpstr>
      <vt:lpstr>Diapositive 20</vt:lpstr>
      <vt:lpstr>Diapositive 21</vt:lpstr>
      <vt:lpstr>L’hygiène et la gestion des déchets</vt:lpstr>
      <vt:lpstr>Diapositive 23</vt:lpstr>
      <vt:lpstr>Diapositive 24</vt:lpstr>
      <vt:lpstr>Diapositive 25</vt:lpstr>
      <vt:lpstr>IV.5. La salle de stérilisation</vt:lpstr>
      <vt:lpstr>Diapositive 27</vt:lpstr>
      <vt:lpstr>Diapositive 28</vt:lpstr>
    </vt:vector>
  </TitlesOfParts>
  <Company>chut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cabinet dentaire Les locaux</dc:title>
  <dc:creator>M T</dc:creator>
  <cp:lastModifiedBy>N'TIC</cp:lastModifiedBy>
  <cp:revision>24</cp:revision>
  <dcterms:created xsi:type="dcterms:W3CDTF">2018-02-18T06:21:45Z</dcterms:created>
  <dcterms:modified xsi:type="dcterms:W3CDTF">2021-04-14T15:57:58Z</dcterms:modified>
</cp:coreProperties>
</file>