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6"/>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93660E3-6122-443F-9CB6-C9174F0B8C0C}" type="datetimeFigureOut">
              <a:rPr lang="fr-FR" smtClean="0"/>
              <a:pPr/>
              <a:t>28/02/2023</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146705C-D7FE-4985-916E-E85BA4A601FF}" type="slidenum">
              <a:rPr lang="fr-FR" smtClean="0"/>
              <a:pPr/>
              <a:t>‹N°›</a:t>
            </a:fld>
            <a:endParaRPr lang="fr-F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bg>
      <p:bgRef idx="1002">
        <a:schemeClr val="bg2"/>
      </p:bgRef>
    </p:bg>
    <p:spTree>
      <p:nvGrpSpPr>
        <p:cNvPr id="1" name=""/>
        <p:cNvGrpSpPr/>
        <p:nvPr/>
      </p:nvGrpSpPr>
      <p:grpSpPr>
        <a:xfrm>
          <a:off x="0" y="0"/>
          <a:ext cx="0" cy="0"/>
          <a:chOff x="0" y="0"/>
          <a:chExt cx="0" cy="0"/>
        </a:xfrm>
      </p:grpSpPr>
      <p:sp>
        <p:nvSpPr>
          <p:cNvPr id="9" name="Titr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fr-FR" smtClean="0"/>
              <a:t>Cliquez pour modifier le style du titre</a:t>
            </a:r>
            <a:endParaRPr kumimoji="0" lang="en-US"/>
          </a:p>
        </p:txBody>
      </p:sp>
      <p:sp>
        <p:nvSpPr>
          <p:cNvPr id="17" name="Sous-titr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fr-FR" smtClean="0"/>
              <a:t>Cliquez pour modifier le style des sous-titres du masque</a:t>
            </a:r>
            <a:endParaRPr kumimoji="0" lang="en-US"/>
          </a:p>
        </p:txBody>
      </p:sp>
      <p:sp>
        <p:nvSpPr>
          <p:cNvPr id="30" name="Espace réservé de la date 29"/>
          <p:cNvSpPr>
            <a:spLocks noGrp="1"/>
          </p:cNvSpPr>
          <p:nvPr>
            <p:ph type="dt" sz="half" idx="10"/>
          </p:nvPr>
        </p:nvSpPr>
        <p:spPr/>
        <p:txBody>
          <a:bodyPr/>
          <a:lstStyle/>
          <a:p>
            <a:r>
              <a:rPr lang="fr-FR" smtClean="0"/>
              <a:t>11/29/2016</a:t>
            </a:r>
            <a:endParaRPr lang="en-US"/>
          </a:p>
        </p:txBody>
      </p:sp>
      <p:sp>
        <p:nvSpPr>
          <p:cNvPr id="19" name="Espace réservé du pied de page 18"/>
          <p:cNvSpPr>
            <a:spLocks noGrp="1"/>
          </p:cNvSpPr>
          <p:nvPr>
            <p:ph type="ftr" sz="quarter" idx="11"/>
          </p:nvPr>
        </p:nvSpPr>
        <p:spPr/>
        <p:txBody>
          <a:bodyPr/>
          <a:lstStyle/>
          <a:p>
            <a:r>
              <a:rPr kumimoji="0" lang="en-US" smtClean="0"/>
              <a:t>Publications scientifiques et éthique</a:t>
            </a:r>
            <a:endParaRPr kumimoji="0" lang="en-US"/>
          </a:p>
        </p:txBody>
      </p:sp>
      <p:sp>
        <p:nvSpPr>
          <p:cNvPr id="27" name="Espace réservé du numéro de diapositive 26"/>
          <p:cNvSpPr>
            <a:spLocks noGrp="1"/>
          </p:cNvSpPr>
          <p:nvPr>
            <p:ph type="sldNum" sz="quarter" idx="12"/>
          </p:nvPr>
        </p:nvSpPr>
        <p:spPr/>
        <p:txBody>
          <a:bodyPr/>
          <a:lstStyle/>
          <a:p>
            <a:fld id="{042AED99-7FB4-404E-8A97-64753DCE42EC}" type="slidenum">
              <a:rPr kumimoji="0" lang="en-US" smtClean="0"/>
              <a:pPr/>
              <a:t>‹N°›</a:t>
            </a:fld>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r>
              <a:rPr lang="fr-FR" smtClean="0"/>
              <a:t>11/29/2016</a:t>
            </a:r>
            <a:endParaRPr lang="en-US"/>
          </a:p>
        </p:txBody>
      </p:sp>
      <p:sp>
        <p:nvSpPr>
          <p:cNvPr id="5" name="Espace réservé du pied de page 4"/>
          <p:cNvSpPr>
            <a:spLocks noGrp="1"/>
          </p:cNvSpPr>
          <p:nvPr>
            <p:ph type="ftr" sz="quarter" idx="11"/>
          </p:nvPr>
        </p:nvSpPr>
        <p:spPr/>
        <p:txBody>
          <a:bodyPr/>
          <a:lstStyle/>
          <a:p>
            <a:r>
              <a:rPr kumimoji="0" lang="en-US" smtClean="0"/>
              <a:t>Publications scientifiques et éthique</a:t>
            </a:r>
            <a:endParaRPr kumimoji="0" lang="en-US"/>
          </a:p>
        </p:txBody>
      </p:sp>
      <p:sp>
        <p:nvSpPr>
          <p:cNvPr id="6" name="Espace réservé du numéro de diapositive 5"/>
          <p:cNvSpPr>
            <a:spLocks noGrp="1"/>
          </p:cNvSpPr>
          <p:nvPr>
            <p:ph type="sldNum" sz="quarter" idx="12"/>
          </p:nvPr>
        </p:nvSpPr>
        <p:spPr/>
        <p:txBody>
          <a:bodyPr/>
          <a:lstStyle/>
          <a:p>
            <a:fld id="{042AED99-7FB4-404E-8A97-64753DCE42EC}" type="slidenum">
              <a:rPr kumimoji="0" lang="en-US" smtClean="0"/>
              <a:pPr/>
              <a:t>‹N°›</a:t>
            </a:fld>
            <a:endParaRPr kumimoji="0"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914401"/>
            <a:ext cx="2057400" cy="5211763"/>
          </a:xfrm>
        </p:spPr>
        <p:txBody>
          <a:bodyPr vert="eaVer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a:xfrm>
            <a:off x="457200" y="914401"/>
            <a:ext cx="6019800" cy="5211763"/>
          </a:xfrm>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r>
              <a:rPr lang="fr-FR" smtClean="0"/>
              <a:t>11/29/2016</a:t>
            </a:r>
            <a:endParaRPr lang="en-US"/>
          </a:p>
        </p:txBody>
      </p:sp>
      <p:sp>
        <p:nvSpPr>
          <p:cNvPr id="5" name="Espace réservé du pied de page 4"/>
          <p:cNvSpPr>
            <a:spLocks noGrp="1"/>
          </p:cNvSpPr>
          <p:nvPr>
            <p:ph type="ftr" sz="quarter" idx="11"/>
          </p:nvPr>
        </p:nvSpPr>
        <p:spPr/>
        <p:txBody>
          <a:bodyPr/>
          <a:lstStyle/>
          <a:p>
            <a:r>
              <a:rPr kumimoji="0" lang="en-US" smtClean="0"/>
              <a:t>Publications scientifiques et éthique</a:t>
            </a:r>
            <a:endParaRPr kumimoji="0" lang="en-US"/>
          </a:p>
        </p:txBody>
      </p:sp>
      <p:sp>
        <p:nvSpPr>
          <p:cNvPr id="6" name="Espace réservé du numéro de diapositive 5"/>
          <p:cNvSpPr>
            <a:spLocks noGrp="1"/>
          </p:cNvSpPr>
          <p:nvPr>
            <p:ph type="sldNum" sz="quarter" idx="12"/>
          </p:nvPr>
        </p:nvSpPr>
        <p:spPr/>
        <p:txBody>
          <a:bodyPr/>
          <a:lstStyle/>
          <a:p>
            <a:fld id="{042AED99-7FB4-404E-8A97-64753DCE42EC}" type="slidenum">
              <a:rPr kumimoji="0" lang="en-US" smtClean="0"/>
              <a:pPr/>
              <a:t>‹N°›</a:t>
            </a:fld>
            <a:endParaRPr kumimoji="0"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u contenu 2"/>
          <p:cNvSpPr>
            <a:spLocks noGrp="1"/>
          </p:cNvSpPr>
          <p:nvPr>
            <p:ph idx="1"/>
          </p:nvPr>
        </p:nvSpPr>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r>
              <a:rPr lang="fr-FR" smtClean="0"/>
              <a:t>11/29/2016</a:t>
            </a:r>
            <a:endParaRPr lang="en-US"/>
          </a:p>
        </p:txBody>
      </p:sp>
      <p:sp>
        <p:nvSpPr>
          <p:cNvPr id="5" name="Espace réservé du pied de page 4"/>
          <p:cNvSpPr>
            <a:spLocks noGrp="1"/>
          </p:cNvSpPr>
          <p:nvPr>
            <p:ph type="ftr" sz="quarter" idx="11"/>
          </p:nvPr>
        </p:nvSpPr>
        <p:spPr/>
        <p:txBody>
          <a:bodyPr/>
          <a:lstStyle/>
          <a:p>
            <a:r>
              <a:rPr kumimoji="0" lang="en-US" smtClean="0"/>
              <a:t>Publications scientifiques et éthique</a:t>
            </a:r>
            <a:endParaRPr kumimoji="0" lang="en-US"/>
          </a:p>
        </p:txBody>
      </p:sp>
      <p:sp>
        <p:nvSpPr>
          <p:cNvPr id="6" name="Espace réservé du numéro de diapositive 5"/>
          <p:cNvSpPr>
            <a:spLocks noGrp="1"/>
          </p:cNvSpPr>
          <p:nvPr>
            <p:ph type="sldNum" sz="quarter" idx="12"/>
          </p:nvPr>
        </p:nvSpPr>
        <p:spPr/>
        <p:txBody>
          <a:bodyPr/>
          <a:lstStyle/>
          <a:p>
            <a:fld id="{042AED99-7FB4-404E-8A97-64753DCE42EC}" type="slidenum">
              <a:rPr kumimoji="0" lang="en-US" smtClean="0"/>
              <a:pPr/>
              <a:t>‹N°›</a:t>
            </a:fld>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bg>
      <p:bgRef idx="1002">
        <a:schemeClr val="bg2"/>
      </p:bgRef>
    </p:bg>
    <p:spTree>
      <p:nvGrpSpPr>
        <p:cNvPr id="1" name=""/>
        <p:cNvGrpSpPr/>
        <p:nvPr/>
      </p:nvGrpSpPr>
      <p:grpSpPr>
        <a:xfrm>
          <a:off x="0" y="0"/>
          <a:ext cx="0" cy="0"/>
          <a:chOff x="0" y="0"/>
          <a:chExt cx="0" cy="0"/>
        </a:xfrm>
      </p:grpSpPr>
      <p:sp>
        <p:nvSpPr>
          <p:cNvPr id="2" name="Titr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fr-FR" smtClean="0"/>
              <a:t>Cliquez pour modifier les styles du texte du masque</a:t>
            </a:r>
          </a:p>
        </p:txBody>
      </p:sp>
      <p:sp>
        <p:nvSpPr>
          <p:cNvPr id="4" name="Espace réservé de la date 3"/>
          <p:cNvSpPr>
            <a:spLocks noGrp="1"/>
          </p:cNvSpPr>
          <p:nvPr>
            <p:ph type="dt" sz="half" idx="10"/>
          </p:nvPr>
        </p:nvSpPr>
        <p:spPr/>
        <p:txBody>
          <a:bodyPr/>
          <a:lstStyle/>
          <a:p>
            <a:r>
              <a:rPr lang="fr-FR" smtClean="0"/>
              <a:t>11/29/2016</a:t>
            </a:r>
            <a:endParaRPr lang="en-US"/>
          </a:p>
        </p:txBody>
      </p:sp>
      <p:sp>
        <p:nvSpPr>
          <p:cNvPr id="5" name="Espace réservé du pied de page 4"/>
          <p:cNvSpPr>
            <a:spLocks noGrp="1"/>
          </p:cNvSpPr>
          <p:nvPr>
            <p:ph type="ftr" sz="quarter" idx="11"/>
          </p:nvPr>
        </p:nvSpPr>
        <p:spPr/>
        <p:txBody>
          <a:bodyPr/>
          <a:lstStyle/>
          <a:p>
            <a:r>
              <a:rPr kumimoji="0" lang="en-US" smtClean="0"/>
              <a:t>Publications scientifiques et éthique</a:t>
            </a:r>
            <a:endParaRPr kumimoji="0" lang="en-US"/>
          </a:p>
        </p:txBody>
      </p:sp>
      <p:sp>
        <p:nvSpPr>
          <p:cNvPr id="6" name="Espace réservé du numéro de diapositive 5"/>
          <p:cNvSpPr>
            <a:spLocks noGrp="1"/>
          </p:cNvSpPr>
          <p:nvPr>
            <p:ph type="sldNum" sz="quarter" idx="12"/>
          </p:nvPr>
        </p:nvSpPr>
        <p:spPr/>
        <p:txBody>
          <a:bodyPr/>
          <a:lstStyle/>
          <a:p>
            <a:fld id="{042AED99-7FB4-404E-8A97-64753DCE42EC}" type="slidenum">
              <a:rPr kumimoji="0" lang="en-US" smtClean="0"/>
              <a:pPr/>
              <a:t>‹N°›</a:t>
            </a:fld>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229600" cy="1143000"/>
          </a:xfrm>
        </p:spPr>
        <p:txBody>
          <a:bodyPr/>
          <a:lstStyle/>
          <a:p>
            <a:r>
              <a:rPr kumimoji="0" lang="fr-FR" smtClean="0"/>
              <a:t>Cliquez pour modifier le style du titre</a:t>
            </a:r>
            <a:endParaRPr kumimoji="0" lang="en-US"/>
          </a:p>
        </p:txBody>
      </p:sp>
      <p:sp>
        <p:nvSpPr>
          <p:cNvPr id="3" name="Espace réservé du contenu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u contenu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p>
            <a:r>
              <a:rPr lang="fr-FR" smtClean="0"/>
              <a:t>11/29/2016</a:t>
            </a:r>
            <a:endParaRPr lang="en-US"/>
          </a:p>
        </p:txBody>
      </p:sp>
      <p:sp>
        <p:nvSpPr>
          <p:cNvPr id="6" name="Espace réservé du pied de page 5"/>
          <p:cNvSpPr>
            <a:spLocks noGrp="1"/>
          </p:cNvSpPr>
          <p:nvPr>
            <p:ph type="ftr" sz="quarter" idx="11"/>
          </p:nvPr>
        </p:nvSpPr>
        <p:spPr/>
        <p:txBody>
          <a:bodyPr/>
          <a:lstStyle/>
          <a:p>
            <a:r>
              <a:rPr kumimoji="0" lang="en-US" smtClean="0"/>
              <a:t>Publications scientifiques et éthique</a:t>
            </a:r>
            <a:endParaRPr kumimoji="0" lang="en-US"/>
          </a:p>
        </p:txBody>
      </p:sp>
      <p:sp>
        <p:nvSpPr>
          <p:cNvPr id="7" name="Espace réservé du numéro de diapositive 6"/>
          <p:cNvSpPr>
            <a:spLocks noGrp="1"/>
          </p:cNvSpPr>
          <p:nvPr>
            <p:ph type="sldNum" sz="quarter" idx="12"/>
          </p:nvPr>
        </p:nvSpPr>
        <p:spPr/>
        <p:txBody>
          <a:bodyPr/>
          <a:lstStyle/>
          <a:p>
            <a:fld id="{042AED99-7FB4-404E-8A97-64753DCE42EC}" type="slidenum">
              <a:rPr kumimoji="0" lang="en-US" smtClean="0"/>
              <a:pPr/>
              <a:t>‹N°›</a:t>
            </a:fld>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229600" cy="1143000"/>
          </a:xfrm>
        </p:spPr>
        <p:txBody>
          <a:bodyPr tIns="45720" anchor="b"/>
          <a:lstStyle>
            <a:lvl1pPr>
              <a:defRPr/>
            </a:lvl1pPr>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Cliquez pour modifier les styles du texte du masque</a:t>
            </a:r>
          </a:p>
        </p:txBody>
      </p:sp>
      <p:sp>
        <p:nvSpPr>
          <p:cNvPr id="4" name="Espace réservé du texte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Cliquez pour modifier les styles du texte du masque</a:t>
            </a:r>
          </a:p>
        </p:txBody>
      </p:sp>
      <p:sp>
        <p:nvSpPr>
          <p:cNvPr id="5" name="Espace réservé du contenu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6" name="Espace réservé du contenu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7" name="Espace réservé de la date 6"/>
          <p:cNvSpPr>
            <a:spLocks noGrp="1"/>
          </p:cNvSpPr>
          <p:nvPr>
            <p:ph type="dt" sz="half" idx="10"/>
          </p:nvPr>
        </p:nvSpPr>
        <p:spPr/>
        <p:txBody>
          <a:bodyPr/>
          <a:lstStyle/>
          <a:p>
            <a:r>
              <a:rPr lang="fr-FR" smtClean="0"/>
              <a:t>11/29/2016</a:t>
            </a:r>
            <a:endParaRPr lang="en-US"/>
          </a:p>
        </p:txBody>
      </p:sp>
      <p:sp>
        <p:nvSpPr>
          <p:cNvPr id="8" name="Espace réservé du pied de page 7"/>
          <p:cNvSpPr>
            <a:spLocks noGrp="1"/>
          </p:cNvSpPr>
          <p:nvPr>
            <p:ph type="ftr" sz="quarter" idx="11"/>
          </p:nvPr>
        </p:nvSpPr>
        <p:spPr/>
        <p:txBody>
          <a:bodyPr/>
          <a:lstStyle/>
          <a:p>
            <a:r>
              <a:rPr kumimoji="0" lang="en-US" smtClean="0"/>
              <a:t>Publications scientifiques et éthique</a:t>
            </a:r>
            <a:endParaRPr kumimoji="0" lang="en-US" dirty="0"/>
          </a:p>
        </p:txBody>
      </p:sp>
      <p:sp>
        <p:nvSpPr>
          <p:cNvPr id="9" name="Espace réservé du numéro de diapositive 8"/>
          <p:cNvSpPr>
            <a:spLocks noGrp="1"/>
          </p:cNvSpPr>
          <p:nvPr>
            <p:ph type="sldNum" sz="quarter" idx="12"/>
          </p:nvPr>
        </p:nvSpPr>
        <p:spPr/>
        <p:txBody>
          <a:bodyPr/>
          <a:lstStyle/>
          <a:p>
            <a:fld id="{042AED99-7FB4-404E-8A97-64753DCE42EC}" type="slidenum">
              <a:rPr kumimoji="0" lang="en-US" smtClean="0"/>
              <a:pPr/>
              <a:t>‹N°›</a:t>
            </a:fld>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fr-FR" smtClean="0"/>
              <a:t>Cliquez pour modifier le style du titre</a:t>
            </a:r>
            <a:endParaRPr kumimoji="0" lang="en-US"/>
          </a:p>
        </p:txBody>
      </p:sp>
      <p:sp>
        <p:nvSpPr>
          <p:cNvPr id="3" name="Espace réservé de la date 2"/>
          <p:cNvSpPr>
            <a:spLocks noGrp="1"/>
          </p:cNvSpPr>
          <p:nvPr>
            <p:ph type="dt" sz="half" idx="10"/>
          </p:nvPr>
        </p:nvSpPr>
        <p:spPr/>
        <p:txBody>
          <a:bodyPr/>
          <a:lstStyle/>
          <a:p>
            <a:r>
              <a:rPr lang="fr-FR" smtClean="0"/>
              <a:t>11/29/2016</a:t>
            </a:r>
            <a:endParaRPr lang="en-US"/>
          </a:p>
        </p:txBody>
      </p:sp>
      <p:sp>
        <p:nvSpPr>
          <p:cNvPr id="4" name="Espace réservé du pied de page 3"/>
          <p:cNvSpPr>
            <a:spLocks noGrp="1"/>
          </p:cNvSpPr>
          <p:nvPr>
            <p:ph type="ftr" sz="quarter" idx="11"/>
          </p:nvPr>
        </p:nvSpPr>
        <p:spPr/>
        <p:txBody>
          <a:bodyPr/>
          <a:lstStyle/>
          <a:p>
            <a:r>
              <a:rPr kumimoji="0" lang="en-US" smtClean="0"/>
              <a:t>Publications scientifiques et éthique</a:t>
            </a:r>
            <a:endParaRPr kumimoji="0" lang="en-US"/>
          </a:p>
        </p:txBody>
      </p:sp>
      <p:sp>
        <p:nvSpPr>
          <p:cNvPr id="5" name="Espace réservé du numéro de diapositive 4"/>
          <p:cNvSpPr>
            <a:spLocks noGrp="1"/>
          </p:cNvSpPr>
          <p:nvPr>
            <p:ph type="sldNum" sz="quarter" idx="12"/>
          </p:nvPr>
        </p:nvSpPr>
        <p:spPr/>
        <p:txBody>
          <a:bodyPr/>
          <a:lstStyle/>
          <a:p>
            <a:fld id="{042AED99-7FB4-404E-8A97-64753DCE42EC}" type="slidenum">
              <a:rPr kumimoji="0" lang="en-US" smtClean="0"/>
              <a:pPr/>
              <a:t>‹N°›</a:t>
            </a:fld>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r>
              <a:rPr lang="fr-FR" smtClean="0"/>
              <a:t>11/29/2016</a:t>
            </a:r>
            <a:endParaRPr lang="en-US"/>
          </a:p>
        </p:txBody>
      </p:sp>
      <p:sp>
        <p:nvSpPr>
          <p:cNvPr id="3" name="Espace réservé du pied de page 2"/>
          <p:cNvSpPr>
            <a:spLocks noGrp="1"/>
          </p:cNvSpPr>
          <p:nvPr>
            <p:ph type="ftr" sz="quarter" idx="11"/>
          </p:nvPr>
        </p:nvSpPr>
        <p:spPr/>
        <p:txBody>
          <a:bodyPr/>
          <a:lstStyle/>
          <a:p>
            <a:r>
              <a:rPr kumimoji="0" lang="en-US" smtClean="0"/>
              <a:t>Publications scientifiques et éthique</a:t>
            </a:r>
            <a:endParaRPr kumimoji="0" lang="en-US"/>
          </a:p>
        </p:txBody>
      </p:sp>
      <p:sp>
        <p:nvSpPr>
          <p:cNvPr id="4" name="Espace réservé du numéro de diapositive 3"/>
          <p:cNvSpPr>
            <a:spLocks noGrp="1"/>
          </p:cNvSpPr>
          <p:nvPr>
            <p:ph type="sldNum" sz="quarter" idx="12"/>
          </p:nvPr>
        </p:nvSpPr>
        <p:spPr/>
        <p:txBody>
          <a:bodyPr/>
          <a:lstStyle/>
          <a:p>
            <a:fld id="{042AED99-7FB4-404E-8A97-64753DCE42EC}" type="slidenum">
              <a:rPr kumimoji="0" lang="en-US" smtClean="0"/>
              <a:pPr/>
              <a:t>‹N°›</a:t>
            </a:fld>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fr-FR" smtClean="0"/>
              <a:t>Cliquez pour modifier le style du titre</a:t>
            </a:r>
            <a:endParaRPr kumimoji="0" lang="en-US"/>
          </a:p>
        </p:txBody>
      </p:sp>
      <p:sp>
        <p:nvSpPr>
          <p:cNvPr id="3" name="Espace réservé du texte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fr-FR" smtClean="0"/>
              <a:t>Cliquez pour modifier les styles du texte du masque</a:t>
            </a:r>
          </a:p>
        </p:txBody>
      </p:sp>
      <p:sp>
        <p:nvSpPr>
          <p:cNvPr id="4" name="Espace réservé du contenu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p>
            <a:r>
              <a:rPr lang="fr-FR" smtClean="0"/>
              <a:t>11/29/2016</a:t>
            </a:r>
            <a:endParaRPr lang="en-US"/>
          </a:p>
        </p:txBody>
      </p:sp>
      <p:sp>
        <p:nvSpPr>
          <p:cNvPr id="6" name="Espace réservé du pied de page 5"/>
          <p:cNvSpPr>
            <a:spLocks noGrp="1"/>
          </p:cNvSpPr>
          <p:nvPr>
            <p:ph type="ftr" sz="quarter" idx="11"/>
          </p:nvPr>
        </p:nvSpPr>
        <p:spPr/>
        <p:txBody>
          <a:bodyPr/>
          <a:lstStyle/>
          <a:p>
            <a:r>
              <a:rPr kumimoji="0" lang="en-US" smtClean="0"/>
              <a:t>Publications scientifiques et éthique</a:t>
            </a:r>
            <a:endParaRPr kumimoji="0" lang="en-US"/>
          </a:p>
        </p:txBody>
      </p:sp>
      <p:sp>
        <p:nvSpPr>
          <p:cNvPr id="7" name="Espace réservé du numéro de diapositive 6"/>
          <p:cNvSpPr>
            <a:spLocks noGrp="1"/>
          </p:cNvSpPr>
          <p:nvPr>
            <p:ph type="sldNum" sz="quarter" idx="12"/>
          </p:nvPr>
        </p:nvSpPr>
        <p:spPr/>
        <p:txBody>
          <a:bodyPr/>
          <a:lstStyle/>
          <a:p>
            <a:fld id="{042AED99-7FB4-404E-8A97-64753DCE42EC}" type="slidenum">
              <a:rPr kumimoji="0" lang="en-US" smtClean="0"/>
              <a:pPr/>
              <a:t>‹N°›</a:t>
            </a:fld>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9" name="Rogner et arrondir un rectangle à un seul coin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Triangle rect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r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fr-FR" smtClean="0"/>
              <a:t>Cliquez pour modifier le style du titre</a:t>
            </a:r>
            <a:endParaRPr kumimoji="0" lang="en-US"/>
          </a:p>
        </p:txBody>
      </p:sp>
      <p:sp>
        <p:nvSpPr>
          <p:cNvPr id="4" name="Espace réservé du texte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fr-FR" smtClean="0"/>
              <a:t>Cliquez pour modifier les styles du texte du masque</a:t>
            </a:r>
          </a:p>
        </p:txBody>
      </p:sp>
      <p:sp>
        <p:nvSpPr>
          <p:cNvPr id="5" name="Espace réservé de la date 4"/>
          <p:cNvSpPr>
            <a:spLocks noGrp="1"/>
          </p:cNvSpPr>
          <p:nvPr>
            <p:ph type="dt" sz="half" idx="10"/>
          </p:nvPr>
        </p:nvSpPr>
        <p:spPr/>
        <p:txBody>
          <a:bodyPr/>
          <a:lstStyle/>
          <a:p>
            <a:r>
              <a:rPr lang="fr-FR" smtClean="0"/>
              <a:t>11/29/2016</a:t>
            </a:r>
            <a:endParaRPr lang="en-US"/>
          </a:p>
        </p:txBody>
      </p:sp>
      <p:sp>
        <p:nvSpPr>
          <p:cNvPr id="6" name="Espace réservé du pied de page 5"/>
          <p:cNvSpPr>
            <a:spLocks noGrp="1"/>
          </p:cNvSpPr>
          <p:nvPr>
            <p:ph type="ftr" sz="quarter" idx="11"/>
          </p:nvPr>
        </p:nvSpPr>
        <p:spPr/>
        <p:txBody>
          <a:bodyPr/>
          <a:lstStyle/>
          <a:p>
            <a:r>
              <a:rPr kumimoji="0" lang="en-US" smtClean="0"/>
              <a:t>Publications scientifiques et éthique</a:t>
            </a:r>
            <a:endParaRPr kumimoji="0" lang="en-US"/>
          </a:p>
        </p:txBody>
      </p:sp>
      <p:sp>
        <p:nvSpPr>
          <p:cNvPr id="7" name="Espace réservé du numéro de diapositive 6"/>
          <p:cNvSpPr>
            <a:spLocks noGrp="1"/>
          </p:cNvSpPr>
          <p:nvPr>
            <p:ph type="sldNum" sz="quarter" idx="12"/>
          </p:nvPr>
        </p:nvSpPr>
        <p:spPr>
          <a:xfrm>
            <a:off x="8077200" y="6356350"/>
            <a:ext cx="609600" cy="365125"/>
          </a:xfrm>
        </p:spPr>
        <p:txBody>
          <a:bodyPr/>
          <a:lstStyle/>
          <a:p>
            <a:fld id="{042AED99-7FB4-404E-8A97-64753DCE42EC}" type="slidenum">
              <a:rPr kumimoji="0" lang="en-US" smtClean="0"/>
              <a:pPr/>
              <a:t>‹N°›</a:t>
            </a:fld>
            <a:endParaRPr kumimoji="0" lang="en-US"/>
          </a:p>
        </p:txBody>
      </p:sp>
      <p:sp>
        <p:nvSpPr>
          <p:cNvPr id="3" name="Espace réservé pour une image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fr-FR" smtClean="0"/>
              <a:t>Cliquez sur l'icône pour ajouter une image</a:t>
            </a:r>
            <a:endParaRPr kumimoji="0" lang="en-US" dirty="0"/>
          </a:p>
        </p:txBody>
      </p:sp>
      <p:sp>
        <p:nvSpPr>
          <p:cNvPr id="10" name="Forme libre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orme libre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orme libre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orme libre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Espace réservé du titre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fr-FR" smtClean="0"/>
              <a:t>Cliquez pour modifier le style du titre</a:t>
            </a:r>
            <a:endParaRPr kumimoji="0" lang="en-US"/>
          </a:p>
        </p:txBody>
      </p:sp>
      <p:sp>
        <p:nvSpPr>
          <p:cNvPr id="30" name="Espace réservé du texte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fr-FR" smtClean="0"/>
              <a:t>Cliquez pour modifier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10" name="Espace réservé de la date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r>
              <a:rPr lang="fr-FR" smtClean="0"/>
              <a:t>11/29/2016</a:t>
            </a:r>
            <a:endParaRPr lang="en-US" dirty="0">
              <a:solidFill>
                <a:schemeClr val="tx2">
                  <a:shade val="90000"/>
                </a:schemeClr>
              </a:solidFill>
            </a:endParaRPr>
          </a:p>
        </p:txBody>
      </p:sp>
      <p:sp>
        <p:nvSpPr>
          <p:cNvPr id="22" name="Espace réservé du pied de page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pPr algn="l" eaLnBrk="1" latinLnBrk="0" hangingPunct="1"/>
            <a:r>
              <a:rPr kumimoji="0" lang="en-US" smtClean="0">
                <a:solidFill>
                  <a:schemeClr val="tx2">
                    <a:shade val="90000"/>
                  </a:schemeClr>
                </a:solidFill>
              </a:rPr>
              <a:t>Publications scientifiques et éthique</a:t>
            </a:r>
            <a:endParaRPr kumimoji="0" lang="en-US" dirty="0">
              <a:solidFill>
                <a:schemeClr val="tx2">
                  <a:shade val="90000"/>
                </a:schemeClr>
              </a:solidFill>
            </a:endParaRPr>
          </a:p>
        </p:txBody>
      </p:sp>
      <p:sp>
        <p:nvSpPr>
          <p:cNvPr id="18" name="Espace réservé du numéro de diapositive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042AED99-7FB4-404E-8A97-64753DCE42EC}" type="slidenum">
              <a:rPr kumimoji="0" lang="en-US" smtClean="0"/>
              <a:pPr/>
              <a:t>‹N°›</a:t>
            </a:fld>
            <a:endParaRPr kumimoji="0" lang="en-US" dirty="0">
              <a:solidFill>
                <a:schemeClr val="tx2">
                  <a:shade val="90000"/>
                </a:schemeClr>
              </a:solidFill>
            </a:endParaRPr>
          </a:p>
        </p:txBody>
      </p:sp>
      <p:grpSp>
        <p:nvGrpSpPr>
          <p:cNvPr id="2" name="Groupe 1"/>
          <p:cNvGrpSpPr/>
          <p:nvPr/>
        </p:nvGrpSpPr>
        <p:grpSpPr>
          <a:xfrm>
            <a:off x="-19017" y="202408"/>
            <a:ext cx="9180548" cy="649224"/>
            <a:chOff x="-19045" y="216550"/>
            <a:chExt cx="9180548" cy="649224"/>
          </a:xfrm>
        </p:grpSpPr>
        <p:sp>
          <p:nvSpPr>
            <p:cNvPr id="12" name="Forme libre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orme libre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642910" y="3714752"/>
            <a:ext cx="7851648" cy="1643074"/>
          </a:xfrm>
        </p:spPr>
        <p:txBody>
          <a:bodyPr>
            <a:normAutofit fontScale="90000"/>
          </a:bodyPr>
          <a:lstStyle/>
          <a:p>
            <a:pPr algn="ctr"/>
            <a:r>
              <a:rPr lang="fr-FR" sz="3600" dirty="0" smtClean="0">
                <a:solidFill>
                  <a:schemeClr val="tx1">
                    <a:lumMod val="95000"/>
                  </a:schemeClr>
                </a:solidFill>
              </a:rPr>
              <a:t/>
            </a:r>
            <a:br>
              <a:rPr lang="fr-FR" sz="3600" dirty="0" smtClean="0">
                <a:solidFill>
                  <a:schemeClr val="tx1">
                    <a:lumMod val="95000"/>
                  </a:schemeClr>
                </a:solidFill>
              </a:rPr>
            </a:br>
            <a:r>
              <a:rPr lang="fr-FR" sz="3600" dirty="0" smtClean="0">
                <a:solidFill>
                  <a:schemeClr val="tx1">
                    <a:lumMod val="95000"/>
                  </a:schemeClr>
                </a:solidFill>
              </a:rPr>
              <a:t/>
            </a:r>
            <a:br>
              <a:rPr lang="fr-FR" sz="3600" dirty="0" smtClean="0">
                <a:solidFill>
                  <a:schemeClr val="tx1">
                    <a:lumMod val="95000"/>
                  </a:schemeClr>
                </a:solidFill>
              </a:rPr>
            </a:br>
            <a:r>
              <a:rPr lang="fr-FR" sz="3600" dirty="0" smtClean="0">
                <a:solidFill>
                  <a:schemeClr val="tx1">
                    <a:lumMod val="95000"/>
                  </a:schemeClr>
                </a:solidFill>
              </a:rPr>
              <a:t/>
            </a:r>
            <a:br>
              <a:rPr lang="fr-FR" sz="3600" dirty="0" smtClean="0">
                <a:solidFill>
                  <a:schemeClr val="tx1">
                    <a:lumMod val="95000"/>
                  </a:schemeClr>
                </a:solidFill>
              </a:rPr>
            </a:br>
            <a:r>
              <a:rPr lang="fr-FR" sz="3600" dirty="0" smtClean="0">
                <a:solidFill>
                  <a:schemeClr val="tx1">
                    <a:lumMod val="95000"/>
                  </a:schemeClr>
                </a:solidFill>
              </a:rPr>
              <a:t/>
            </a:r>
            <a:br>
              <a:rPr lang="fr-FR" sz="3600" dirty="0" smtClean="0">
                <a:solidFill>
                  <a:schemeClr val="tx1">
                    <a:lumMod val="95000"/>
                  </a:schemeClr>
                </a:solidFill>
              </a:rPr>
            </a:br>
            <a:r>
              <a:rPr lang="fr-FR" sz="3600" dirty="0" smtClean="0">
                <a:solidFill>
                  <a:schemeClr val="tx1">
                    <a:lumMod val="95000"/>
                  </a:schemeClr>
                </a:solidFill>
              </a:rPr>
              <a:t/>
            </a:r>
            <a:br>
              <a:rPr lang="fr-FR" sz="3600" dirty="0" smtClean="0">
                <a:solidFill>
                  <a:schemeClr val="tx1">
                    <a:lumMod val="95000"/>
                  </a:schemeClr>
                </a:solidFill>
              </a:rPr>
            </a:br>
            <a:r>
              <a:rPr lang="fr-FR" sz="3600" dirty="0" smtClean="0">
                <a:solidFill>
                  <a:schemeClr val="tx1">
                    <a:lumMod val="95000"/>
                  </a:schemeClr>
                </a:solidFill>
              </a:rPr>
              <a:t/>
            </a:r>
            <a:br>
              <a:rPr lang="fr-FR" sz="3600" dirty="0" smtClean="0">
                <a:solidFill>
                  <a:schemeClr val="tx1">
                    <a:lumMod val="95000"/>
                  </a:schemeClr>
                </a:solidFill>
              </a:rPr>
            </a:br>
            <a:r>
              <a:rPr lang="fr-FR" sz="3200" u="sng" dirty="0" smtClean="0">
                <a:solidFill>
                  <a:schemeClr val="tx1">
                    <a:lumMod val="95000"/>
                  </a:schemeClr>
                </a:solidFill>
              </a:rPr>
              <a:t>M1 : Master Génie Biomédical</a:t>
            </a:r>
            <a:r>
              <a:rPr lang="fr-FR" sz="3200" u="sng" dirty="0" smtClean="0"/>
              <a:t/>
            </a:r>
            <a:br>
              <a:rPr lang="fr-FR" sz="3200" u="sng" dirty="0" smtClean="0"/>
            </a:br>
            <a:r>
              <a:rPr lang="fr-FR" sz="3600" dirty="0" smtClean="0">
                <a:solidFill>
                  <a:schemeClr val="tx1">
                    <a:lumMod val="95000"/>
                  </a:schemeClr>
                </a:solidFill>
              </a:rPr>
              <a:t/>
            </a:r>
            <a:br>
              <a:rPr lang="fr-FR" sz="3600" dirty="0" smtClean="0">
                <a:solidFill>
                  <a:schemeClr val="tx1">
                    <a:lumMod val="95000"/>
                  </a:schemeClr>
                </a:solidFill>
              </a:rPr>
            </a:br>
            <a:r>
              <a:rPr lang="fr-FR" sz="3600" dirty="0" smtClean="0">
                <a:solidFill>
                  <a:schemeClr val="tx1">
                    <a:lumMod val="95000"/>
                  </a:schemeClr>
                </a:solidFill>
              </a:rPr>
              <a:t>Cours : Respect des normes et des règles d’éthique et d’intégrité</a:t>
            </a:r>
            <a:br>
              <a:rPr lang="fr-FR" sz="3600" dirty="0" smtClean="0">
                <a:solidFill>
                  <a:schemeClr val="tx1">
                    <a:lumMod val="95000"/>
                  </a:schemeClr>
                </a:solidFill>
              </a:rPr>
            </a:br>
            <a:r>
              <a:rPr lang="fr-FR" sz="3600" dirty="0" smtClean="0">
                <a:solidFill>
                  <a:schemeClr val="tx1">
                    <a:lumMod val="95000"/>
                  </a:schemeClr>
                </a:solidFill>
              </a:rPr>
              <a:t>Cours 1</a:t>
            </a:r>
            <a:endParaRPr lang="fr-FR" sz="3600" dirty="0">
              <a:solidFill>
                <a:schemeClr val="tx1">
                  <a:lumMod val="95000"/>
                </a:schemeClr>
              </a:solidFill>
            </a:endParaRPr>
          </a:p>
        </p:txBody>
      </p:sp>
      <p:sp>
        <p:nvSpPr>
          <p:cNvPr id="4" name="ZoneTexte 3"/>
          <p:cNvSpPr txBox="1"/>
          <p:nvPr/>
        </p:nvSpPr>
        <p:spPr>
          <a:xfrm>
            <a:off x="642910" y="200735"/>
            <a:ext cx="7715304" cy="2585323"/>
          </a:xfrm>
          <a:prstGeom prst="rect">
            <a:avLst/>
          </a:prstGeom>
          <a:noFill/>
        </p:spPr>
        <p:txBody>
          <a:bodyPr wrap="square" rtlCol="0">
            <a:spAutoFit/>
          </a:bodyPr>
          <a:lstStyle/>
          <a:p>
            <a:pPr algn="ctr"/>
            <a:r>
              <a:rPr lang="fr-FR" b="1" dirty="0" smtClean="0"/>
              <a:t>République Algérienne Démocratique et Populaire</a:t>
            </a:r>
            <a:endParaRPr lang="fr-FR" dirty="0" smtClean="0"/>
          </a:p>
          <a:p>
            <a:pPr algn="ctr"/>
            <a:r>
              <a:rPr lang="fr-FR" b="1" dirty="0" err="1" smtClean="0"/>
              <a:t>Minstère</a:t>
            </a:r>
            <a:r>
              <a:rPr lang="fr-FR" b="1" dirty="0" smtClean="0"/>
              <a:t> de l’enseignement supérieur et de la recherche scientifique</a:t>
            </a:r>
          </a:p>
          <a:p>
            <a:pPr algn="ctr"/>
            <a:endParaRPr lang="fr-FR" b="1" dirty="0" smtClean="0"/>
          </a:p>
          <a:p>
            <a:pPr algn="ctr">
              <a:lnSpc>
                <a:spcPct val="150000"/>
              </a:lnSpc>
            </a:pPr>
            <a:r>
              <a:rPr lang="fr-FR" dirty="0" smtClean="0"/>
              <a:t>Université Abou </a:t>
            </a:r>
            <a:r>
              <a:rPr lang="fr-FR" dirty="0" err="1" smtClean="0"/>
              <a:t>Bekr</a:t>
            </a:r>
            <a:r>
              <a:rPr lang="fr-FR" dirty="0" smtClean="0"/>
              <a:t> </a:t>
            </a:r>
            <a:r>
              <a:rPr lang="fr-FR" dirty="0" err="1" smtClean="0"/>
              <a:t>Belkaid</a:t>
            </a:r>
            <a:endParaRPr lang="fr-FR" dirty="0" smtClean="0"/>
          </a:p>
          <a:p>
            <a:pPr algn="ctr">
              <a:lnSpc>
                <a:spcPct val="150000"/>
              </a:lnSpc>
            </a:pPr>
            <a:r>
              <a:rPr lang="fr-FR" dirty="0" smtClean="0"/>
              <a:t>FACULTE DE TECHNOLOGIE</a:t>
            </a:r>
          </a:p>
          <a:p>
            <a:pPr algn="ctr">
              <a:lnSpc>
                <a:spcPct val="150000"/>
              </a:lnSpc>
            </a:pPr>
            <a:endParaRPr lang="fr-FR" dirty="0" smtClean="0"/>
          </a:p>
          <a:p>
            <a:pPr algn="ctr">
              <a:lnSpc>
                <a:spcPct val="150000"/>
              </a:lnSpc>
            </a:pPr>
            <a:r>
              <a:rPr lang="fr-FR" dirty="0" smtClean="0"/>
              <a:t>Département Génie Biomédical</a:t>
            </a:r>
            <a:endParaRPr lang="fr-FR" dirty="0"/>
          </a:p>
        </p:txBody>
      </p:sp>
      <p:pic>
        <p:nvPicPr>
          <p:cNvPr id="5" name="Image 4"/>
          <p:cNvPicPr/>
          <p:nvPr/>
        </p:nvPicPr>
        <p:blipFill>
          <a:blip r:embed="rId2"/>
          <a:srcRect/>
          <a:stretch>
            <a:fillRect/>
          </a:stretch>
        </p:blipFill>
        <p:spPr bwMode="auto">
          <a:xfrm>
            <a:off x="857224" y="1361322"/>
            <a:ext cx="791845" cy="996108"/>
          </a:xfrm>
          <a:prstGeom prst="rect">
            <a:avLst/>
          </a:prstGeom>
          <a:noFill/>
          <a:ln w="9525">
            <a:noFill/>
            <a:miter lim="800000"/>
            <a:headEnd/>
            <a:tailEnd/>
          </a:ln>
        </p:spPr>
      </p:pic>
      <p:sp>
        <p:nvSpPr>
          <p:cNvPr id="8" name="Espace réservé du numéro de diapositive 7"/>
          <p:cNvSpPr>
            <a:spLocks noGrp="1"/>
          </p:cNvSpPr>
          <p:nvPr>
            <p:ph type="sldNum" sz="quarter" idx="12"/>
          </p:nvPr>
        </p:nvSpPr>
        <p:spPr/>
        <p:txBody>
          <a:bodyPr/>
          <a:lstStyle/>
          <a:p>
            <a:fld id="{042AED99-7FB4-404E-8A97-64753DCE42EC}" type="slidenum">
              <a:rPr kumimoji="0" lang="en-US" smtClean="0"/>
              <a:pPr/>
              <a:t>1</a:t>
            </a:fld>
            <a:endParaRPr kumimoji="0" lang="en-US"/>
          </a:p>
        </p:txBody>
      </p:sp>
      <p:sp>
        <p:nvSpPr>
          <p:cNvPr id="9" name="ZoneTexte 8"/>
          <p:cNvSpPr txBox="1"/>
          <p:nvPr/>
        </p:nvSpPr>
        <p:spPr>
          <a:xfrm>
            <a:off x="857224" y="5488560"/>
            <a:ext cx="7715304" cy="369332"/>
          </a:xfrm>
          <a:prstGeom prst="rect">
            <a:avLst/>
          </a:prstGeom>
          <a:noFill/>
        </p:spPr>
        <p:txBody>
          <a:bodyPr wrap="square" rtlCol="0">
            <a:spAutoFit/>
          </a:bodyPr>
          <a:lstStyle/>
          <a:p>
            <a:r>
              <a:rPr lang="fr-FR" b="1" dirty="0" smtClean="0"/>
              <a:t>Assuré par: Prof. HADJ SLIMANE </a:t>
            </a:r>
            <a:r>
              <a:rPr lang="fr-FR" b="1" dirty="0" err="1" smtClean="0"/>
              <a:t>Zine</a:t>
            </a:r>
            <a:r>
              <a:rPr lang="fr-FR" b="1" dirty="0" smtClean="0"/>
              <a:t>-Eddine  </a:t>
            </a:r>
            <a:endParaRPr lang="fr-FR" b="1"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Espace réservé du numéro de diapositive 7"/>
          <p:cNvSpPr>
            <a:spLocks noGrp="1"/>
          </p:cNvSpPr>
          <p:nvPr>
            <p:ph type="sldNum" sz="quarter" idx="12"/>
          </p:nvPr>
        </p:nvSpPr>
        <p:spPr/>
        <p:txBody>
          <a:bodyPr/>
          <a:lstStyle/>
          <a:p>
            <a:fld id="{042AED99-7FB4-404E-8A97-64753DCE42EC}" type="slidenum">
              <a:rPr kumimoji="0" lang="en-US" smtClean="0"/>
              <a:pPr/>
              <a:t>10</a:t>
            </a:fld>
            <a:endParaRPr kumimoji="0" lang="en-US"/>
          </a:p>
        </p:txBody>
      </p:sp>
      <p:sp>
        <p:nvSpPr>
          <p:cNvPr id="12" name="ZoneTexte 11"/>
          <p:cNvSpPr txBox="1"/>
          <p:nvPr/>
        </p:nvSpPr>
        <p:spPr>
          <a:xfrm>
            <a:off x="685772" y="642919"/>
            <a:ext cx="7958194" cy="4832092"/>
          </a:xfrm>
          <a:prstGeom prst="rect">
            <a:avLst/>
          </a:prstGeom>
          <a:noFill/>
        </p:spPr>
        <p:txBody>
          <a:bodyPr wrap="square" rtlCol="0">
            <a:spAutoFit/>
          </a:bodyPr>
          <a:lstStyle/>
          <a:p>
            <a:r>
              <a:rPr lang="fr-FR" sz="2800" b="1" dirty="0" smtClean="0"/>
              <a:t>B- Propriété intellectuelle</a:t>
            </a:r>
          </a:p>
          <a:p>
            <a:endParaRPr lang="fr-FR" sz="2800" b="1" dirty="0" smtClean="0"/>
          </a:p>
          <a:p>
            <a:r>
              <a:rPr lang="fr-FR" sz="2800" b="1" dirty="0" smtClean="0"/>
              <a:t>2. Droit d'auteur								</a:t>
            </a:r>
            <a:endParaRPr lang="fr-FR" sz="2800" dirty="0" smtClean="0"/>
          </a:p>
          <a:p>
            <a:pPr lvl="0" algn="just"/>
            <a:r>
              <a:rPr lang="fr-FR" sz="2800" b="1" dirty="0" smtClean="0"/>
              <a:t>2.2 Droit d’auteur dans l’internet et le commerce électronique</a:t>
            </a:r>
            <a:r>
              <a:rPr lang="fr-FR" sz="2800" dirty="0" smtClean="0"/>
              <a:t> </a:t>
            </a:r>
          </a:p>
          <a:p>
            <a:pPr algn="just"/>
            <a:endParaRPr lang="fr-FR" sz="2800" dirty="0" smtClean="0"/>
          </a:p>
          <a:p>
            <a:pPr algn="just"/>
            <a:r>
              <a:rPr lang="fr-FR" sz="2800" dirty="0" smtClean="0"/>
              <a:t>Droit des noms de domaine. Propriété intellectuelle sur internet. Droit du site de commerce électronique. Propriété intellectuelle et réseaux sociaux.</a:t>
            </a:r>
            <a:endParaRPr lang="fr-FR" sz="26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box(in)">
                                      <p:cBhvr>
                                        <p:cTn id="7"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Espace réservé du numéro de diapositive 7"/>
          <p:cNvSpPr>
            <a:spLocks noGrp="1"/>
          </p:cNvSpPr>
          <p:nvPr>
            <p:ph type="sldNum" sz="quarter" idx="12"/>
          </p:nvPr>
        </p:nvSpPr>
        <p:spPr/>
        <p:txBody>
          <a:bodyPr/>
          <a:lstStyle/>
          <a:p>
            <a:fld id="{042AED99-7FB4-404E-8A97-64753DCE42EC}" type="slidenum">
              <a:rPr kumimoji="0" lang="en-US" smtClean="0"/>
              <a:pPr/>
              <a:t>11</a:t>
            </a:fld>
            <a:endParaRPr kumimoji="0" lang="en-US"/>
          </a:p>
        </p:txBody>
      </p:sp>
      <p:sp>
        <p:nvSpPr>
          <p:cNvPr id="12" name="ZoneTexte 11"/>
          <p:cNvSpPr txBox="1"/>
          <p:nvPr/>
        </p:nvSpPr>
        <p:spPr>
          <a:xfrm>
            <a:off x="685772" y="642919"/>
            <a:ext cx="7958194" cy="5663089"/>
          </a:xfrm>
          <a:prstGeom prst="rect">
            <a:avLst/>
          </a:prstGeom>
          <a:noFill/>
        </p:spPr>
        <p:txBody>
          <a:bodyPr wrap="square" rtlCol="0">
            <a:spAutoFit/>
          </a:bodyPr>
          <a:lstStyle/>
          <a:p>
            <a:r>
              <a:rPr lang="fr-FR" sz="2800" b="1" dirty="0" smtClean="0"/>
              <a:t>B- Propriété intellectuelle</a:t>
            </a:r>
          </a:p>
          <a:p>
            <a:endParaRPr lang="fr-FR" sz="2800" b="1" dirty="0" smtClean="0"/>
          </a:p>
          <a:p>
            <a:r>
              <a:rPr lang="fr-FR" sz="2800" b="1" dirty="0" smtClean="0"/>
              <a:t>2. Droit d'auteur								</a:t>
            </a:r>
            <a:endParaRPr lang="fr-FR" sz="2800" dirty="0" smtClean="0"/>
          </a:p>
          <a:p>
            <a:pPr lvl="0"/>
            <a:r>
              <a:rPr lang="fr-FR" sz="2800" b="1" dirty="0" smtClean="0"/>
              <a:t>2.3. Brevet</a:t>
            </a:r>
          </a:p>
          <a:p>
            <a:pPr lvl="0"/>
            <a:endParaRPr lang="fr-FR" sz="2800" dirty="0" smtClean="0"/>
          </a:p>
          <a:p>
            <a:pPr algn="just"/>
            <a:r>
              <a:rPr lang="fr-FR" sz="2800" dirty="0" smtClean="0"/>
              <a:t>Définition. Droits dans un brevet. Utilité d’un brevet. La brevetabilité. Demande de brevet en Algérie et dans le monde.</a:t>
            </a:r>
          </a:p>
          <a:p>
            <a:pPr lvl="0" algn="just"/>
            <a:endParaRPr lang="fr-FR" sz="2800" dirty="0" smtClean="0"/>
          </a:p>
          <a:p>
            <a:endParaRPr lang="fr-FR" sz="2800" dirty="0" smtClean="0"/>
          </a:p>
          <a:p>
            <a:pPr algn="just"/>
            <a:endParaRPr lang="fr-FR" sz="2800" dirty="0" smtClean="0"/>
          </a:p>
          <a:p>
            <a:pPr lvl="0"/>
            <a:endParaRPr lang="fr-FR" sz="26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box(in)">
                                      <p:cBhvr>
                                        <p:cTn id="7"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Espace réservé du numéro de diapositive 7"/>
          <p:cNvSpPr>
            <a:spLocks noGrp="1"/>
          </p:cNvSpPr>
          <p:nvPr>
            <p:ph type="sldNum" sz="quarter" idx="12"/>
          </p:nvPr>
        </p:nvSpPr>
        <p:spPr/>
        <p:txBody>
          <a:bodyPr/>
          <a:lstStyle/>
          <a:p>
            <a:fld id="{042AED99-7FB4-404E-8A97-64753DCE42EC}" type="slidenum">
              <a:rPr kumimoji="0" lang="en-US" smtClean="0"/>
              <a:pPr/>
              <a:t>12</a:t>
            </a:fld>
            <a:endParaRPr kumimoji="0" lang="en-US"/>
          </a:p>
        </p:txBody>
      </p:sp>
      <p:sp>
        <p:nvSpPr>
          <p:cNvPr id="12" name="ZoneTexte 11"/>
          <p:cNvSpPr txBox="1"/>
          <p:nvPr/>
        </p:nvSpPr>
        <p:spPr>
          <a:xfrm>
            <a:off x="685772" y="642919"/>
            <a:ext cx="7958194" cy="6093976"/>
          </a:xfrm>
          <a:prstGeom prst="rect">
            <a:avLst/>
          </a:prstGeom>
          <a:noFill/>
        </p:spPr>
        <p:txBody>
          <a:bodyPr wrap="square" rtlCol="0">
            <a:spAutoFit/>
          </a:bodyPr>
          <a:lstStyle/>
          <a:p>
            <a:r>
              <a:rPr lang="fr-FR" sz="2800" b="1" dirty="0" smtClean="0"/>
              <a:t>B- Propriété intellectuelle</a:t>
            </a:r>
          </a:p>
          <a:p>
            <a:endParaRPr lang="fr-FR" sz="2800" b="1" dirty="0" smtClean="0"/>
          </a:p>
          <a:p>
            <a:r>
              <a:rPr lang="fr-FR" sz="2800" b="1" dirty="0" smtClean="0"/>
              <a:t>3. Protection et valorisation de la propriété intellectuelle</a:t>
            </a:r>
          </a:p>
          <a:p>
            <a:r>
              <a:rPr lang="fr-FR" sz="2800" b="1" dirty="0" smtClean="0"/>
              <a:t>		</a:t>
            </a:r>
            <a:endParaRPr lang="fr-FR" sz="2800" dirty="0" smtClean="0"/>
          </a:p>
          <a:p>
            <a:pPr algn="just"/>
            <a:r>
              <a:rPr lang="fr-FR" sz="2800" dirty="0" smtClean="0"/>
              <a:t>Comment protéger la propriété intellectuelle. Violation des droits et outil juridique. Valorisation de la propriété intellectuelle. Protection de la propriété intellectuelle en Algérie.</a:t>
            </a:r>
            <a:endParaRPr lang="fr-FR" sz="2800" b="1" dirty="0" smtClean="0"/>
          </a:p>
          <a:p>
            <a:endParaRPr lang="fr-FR" sz="2800" b="1" dirty="0" smtClean="0"/>
          </a:p>
          <a:p>
            <a:endParaRPr lang="fr-FR" sz="2800" dirty="0" smtClean="0"/>
          </a:p>
          <a:p>
            <a:endParaRPr lang="fr-FR" sz="2800" dirty="0" smtClean="0"/>
          </a:p>
          <a:p>
            <a:pPr algn="just"/>
            <a:endParaRPr lang="fr-FR" sz="2800" dirty="0" smtClean="0"/>
          </a:p>
          <a:p>
            <a:pPr lvl="0"/>
            <a:endParaRPr lang="fr-FR" sz="26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box(in)">
                                      <p:cBhvr>
                                        <p:cTn id="7"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Espace réservé du numéro de diapositive 7"/>
          <p:cNvSpPr>
            <a:spLocks noGrp="1"/>
          </p:cNvSpPr>
          <p:nvPr>
            <p:ph type="sldNum" sz="quarter" idx="12"/>
          </p:nvPr>
        </p:nvSpPr>
        <p:spPr/>
        <p:txBody>
          <a:bodyPr/>
          <a:lstStyle/>
          <a:p>
            <a:fld id="{042AED99-7FB4-404E-8A97-64753DCE42EC}" type="slidenum">
              <a:rPr kumimoji="0" lang="en-US" smtClean="0"/>
              <a:pPr/>
              <a:t>13</a:t>
            </a:fld>
            <a:endParaRPr kumimoji="0" lang="en-US"/>
          </a:p>
        </p:txBody>
      </p:sp>
      <p:sp>
        <p:nvSpPr>
          <p:cNvPr id="12" name="ZoneTexte 11"/>
          <p:cNvSpPr txBox="1"/>
          <p:nvPr/>
        </p:nvSpPr>
        <p:spPr>
          <a:xfrm>
            <a:off x="685772" y="642919"/>
            <a:ext cx="7958194" cy="3108543"/>
          </a:xfrm>
          <a:prstGeom prst="rect">
            <a:avLst/>
          </a:prstGeom>
          <a:noFill/>
        </p:spPr>
        <p:txBody>
          <a:bodyPr wrap="square" rtlCol="0">
            <a:spAutoFit/>
          </a:bodyPr>
          <a:lstStyle/>
          <a:p>
            <a:r>
              <a:rPr lang="fr-FR" sz="2800" b="1" dirty="0" smtClean="0"/>
              <a:t>C. Ethique, développement durable et nouvelles technologies</a:t>
            </a:r>
            <a:endParaRPr lang="fr-FR" sz="2800" dirty="0" smtClean="0"/>
          </a:p>
          <a:p>
            <a:r>
              <a:rPr lang="fr-FR" sz="2800" b="1" dirty="0" smtClean="0"/>
              <a:t> </a:t>
            </a:r>
            <a:endParaRPr lang="fr-FR" sz="2800" dirty="0" smtClean="0"/>
          </a:p>
          <a:p>
            <a:pPr algn="just"/>
            <a:r>
              <a:rPr lang="fr-FR" sz="2800" smtClean="0"/>
              <a:t>Lien entre éthique et développement durable, économie d’énergie, bioéthique et nouvelle technologies (intelligence artificielle, progrès scientifique, Humanoïdes, Robots, drones)</a:t>
            </a:r>
            <a:endParaRPr lang="fr-FR" sz="26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box(in)">
                                      <p:cBhvr>
                                        <p:cTn id="7"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Espace réservé du numéro de diapositive 7"/>
          <p:cNvSpPr>
            <a:spLocks noGrp="1"/>
          </p:cNvSpPr>
          <p:nvPr>
            <p:ph type="sldNum" sz="quarter" idx="12"/>
          </p:nvPr>
        </p:nvSpPr>
        <p:spPr/>
        <p:txBody>
          <a:bodyPr/>
          <a:lstStyle/>
          <a:p>
            <a:fld id="{042AED99-7FB4-404E-8A97-64753DCE42EC}" type="slidenum">
              <a:rPr kumimoji="0" lang="en-US" smtClean="0"/>
              <a:pPr/>
              <a:t>14</a:t>
            </a:fld>
            <a:endParaRPr kumimoji="0" lang="en-US"/>
          </a:p>
        </p:txBody>
      </p:sp>
      <p:sp>
        <p:nvSpPr>
          <p:cNvPr id="12" name="ZoneTexte 11"/>
          <p:cNvSpPr txBox="1"/>
          <p:nvPr/>
        </p:nvSpPr>
        <p:spPr>
          <a:xfrm>
            <a:off x="685772" y="642919"/>
            <a:ext cx="7958194" cy="492443"/>
          </a:xfrm>
          <a:prstGeom prst="rect">
            <a:avLst/>
          </a:prstGeom>
          <a:noFill/>
        </p:spPr>
        <p:txBody>
          <a:bodyPr wrap="square" rtlCol="0">
            <a:spAutoFit/>
          </a:bodyPr>
          <a:lstStyle/>
          <a:p>
            <a:endParaRPr lang="fr-FR" sz="2600" dirty="0"/>
          </a:p>
        </p:txBody>
      </p:sp>
      <p:sp>
        <p:nvSpPr>
          <p:cNvPr id="2049" name="Rectangle 1"/>
          <p:cNvSpPr>
            <a:spLocks noChangeArrowheads="1"/>
          </p:cNvSpPr>
          <p:nvPr/>
        </p:nvSpPr>
        <p:spPr bwMode="auto">
          <a:xfrm>
            <a:off x="285720" y="1357298"/>
            <a:ext cx="3841886" cy="156966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3200" b="1" i="0" u="sng" strike="noStrike" cap="none" normalizeH="0" baseline="0" dirty="0" smtClean="0">
                <a:ln>
                  <a:noFill/>
                </a:ln>
                <a:solidFill>
                  <a:schemeClr val="tx1"/>
                </a:solidFill>
                <a:effectLst/>
                <a:latin typeface="Cambria" pitchFamily="18" charset="0"/>
                <a:ea typeface="Calibri" pitchFamily="34" charset="0"/>
                <a:cs typeface="Arial" pitchFamily="34" charset="0"/>
              </a:rPr>
              <a:t>Mode d</a:t>
            </a:r>
            <a:r>
              <a:rPr kumimoji="0" lang="fr-FR" sz="3200" b="1" i="0" u="sng" strike="noStrike" cap="none" normalizeH="0" baseline="0" dirty="0" smtClean="0">
                <a:ln>
                  <a:noFill/>
                </a:ln>
                <a:solidFill>
                  <a:schemeClr val="tx1"/>
                </a:solidFill>
                <a:effectLst/>
                <a:latin typeface="Calibri"/>
                <a:ea typeface="Calibri" pitchFamily="34" charset="0"/>
                <a:cs typeface="Arial" pitchFamily="34" charset="0"/>
              </a:rPr>
              <a:t>’é</a:t>
            </a:r>
            <a:r>
              <a:rPr kumimoji="0" lang="fr-FR" sz="3200" b="1" i="0" u="sng" strike="noStrike" cap="none" normalizeH="0" baseline="0" dirty="0" smtClean="0">
                <a:ln>
                  <a:noFill/>
                </a:ln>
                <a:solidFill>
                  <a:schemeClr val="tx1"/>
                </a:solidFill>
                <a:effectLst/>
                <a:latin typeface="Cambria" pitchFamily="18" charset="0"/>
                <a:ea typeface="Calibri" pitchFamily="34" charset="0"/>
                <a:cs typeface="Arial" pitchFamily="34" charset="0"/>
              </a:rPr>
              <a:t>valuation</a:t>
            </a:r>
            <a:r>
              <a:rPr kumimoji="0" lang="fr-FR" sz="3200" b="1" i="0" u="sng" strike="noStrike" cap="none" normalizeH="0" baseline="0" dirty="0" smtClean="0">
                <a:ln>
                  <a:noFill/>
                </a:ln>
                <a:solidFill>
                  <a:schemeClr val="tx1"/>
                </a:solidFill>
                <a:effectLst/>
                <a:latin typeface="Calibri"/>
                <a:ea typeface="Calibri" pitchFamily="34" charset="0"/>
                <a:cs typeface="Arial" pitchFamily="34" charset="0"/>
              </a:rPr>
              <a:t> </a:t>
            </a:r>
            <a:r>
              <a:rPr kumimoji="0" lang="fr-FR" sz="3200" b="1" i="0" u="sng" strike="noStrike" cap="none" normalizeH="0" baseline="0" dirty="0" smtClean="0">
                <a:ln>
                  <a:noFill/>
                </a:ln>
                <a:solidFill>
                  <a:schemeClr val="tx1"/>
                </a:solidFill>
                <a:effectLst/>
                <a:latin typeface="Cambria" pitchFamily="18" charset="0"/>
                <a:ea typeface="Calibri" pitchFamily="34" charset="0"/>
                <a:cs typeface="Arial" pitchFamily="34" charset="0"/>
              </a:rPr>
              <a:t>:</a:t>
            </a:r>
            <a:endParaRPr kumimoji="0" lang="fr-FR" sz="3200" b="0" i="0" u="none" strike="noStrike" cap="none" normalizeH="0" baseline="0" dirty="0" smtClean="0">
              <a:ln>
                <a:noFill/>
              </a:ln>
              <a:solidFill>
                <a:schemeClr val="tx1"/>
              </a:solidFill>
              <a:effectLst/>
              <a:latin typeface="Cambria" pitchFamily="18" charset="0"/>
              <a:ea typeface="Calibri"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lang="fr-FR" sz="3200" dirty="0" smtClean="0">
                <a:latin typeface="Cambria" pitchFamily="18" charset="0"/>
                <a:ea typeface="Calibri" pitchFamily="34" charset="0"/>
                <a:cs typeface="Arial" pitchFamily="34" charset="0"/>
              </a:rPr>
              <a:t>CC</a:t>
            </a:r>
            <a:r>
              <a:rPr kumimoji="0" lang="fr-FR" sz="3200" b="0" i="0" u="none" strike="noStrike" cap="none" normalizeH="0" baseline="0" dirty="0" smtClean="0">
                <a:ln>
                  <a:noFill/>
                </a:ln>
                <a:solidFill>
                  <a:schemeClr val="tx1"/>
                </a:solidFill>
                <a:effectLst/>
                <a:latin typeface="Cambria" pitchFamily="18" charset="0"/>
                <a:ea typeface="Calibri" pitchFamily="34" charset="0"/>
                <a:cs typeface="Arial" pitchFamily="34" charset="0"/>
              </a:rPr>
              <a:t> : </a:t>
            </a:r>
            <a:r>
              <a:rPr lang="fr-FR" sz="3200" dirty="0" smtClean="0">
                <a:latin typeface="Cambria" pitchFamily="18" charset="0"/>
                <a:ea typeface="Calibri" pitchFamily="34" charset="0"/>
                <a:cs typeface="Arial" pitchFamily="34" charset="0"/>
              </a:rPr>
              <a:t>40</a:t>
            </a:r>
            <a:r>
              <a:rPr kumimoji="0" lang="fr-FR" sz="3200" b="0" i="0" u="none" strike="noStrike" cap="none" normalizeH="0" baseline="0" dirty="0" smtClean="0">
                <a:ln>
                  <a:noFill/>
                </a:ln>
                <a:solidFill>
                  <a:schemeClr val="tx1"/>
                </a:solidFill>
                <a:effectLst/>
                <a:latin typeface="Cambria" pitchFamily="18" charset="0"/>
                <a:ea typeface="Calibri" pitchFamily="34" charset="0"/>
                <a:cs typeface="Arial" pitchFamily="34" charset="0"/>
              </a:rPr>
              <a:t> %</a:t>
            </a:r>
          </a:p>
          <a:p>
            <a:pPr marL="0" marR="0" lvl="0" indent="0" algn="l" defTabSz="914400" rtl="0" eaLnBrk="0" fontAlgn="base" latinLnBrk="0" hangingPunct="0">
              <a:lnSpc>
                <a:spcPct val="100000"/>
              </a:lnSpc>
              <a:spcBef>
                <a:spcPct val="0"/>
              </a:spcBef>
              <a:spcAft>
                <a:spcPct val="0"/>
              </a:spcAft>
              <a:buClrTx/>
              <a:buSzTx/>
              <a:buFontTx/>
              <a:buNone/>
              <a:tabLst/>
            </a:pPr>
            <a:r>
              <a:rPr lang="fr-FR" sz="3200" smtClean="0">
                <a:latin typeface="Cambria" pitchFamily="18" charset="0"/>
                <a:ea typeface="Calibri" pitchFamily="34" charset="0"/>
                <a:cs typeface="Arial" pitchFamily="34" charset="0"/>
              </a:rPr>
              <a:t>EXAMEN: 60%</a:t>
            </a:r>
            <a:r>
              <a:rPr kumimoji="0" lang="fr-FR" sz="1100" b="0" i="0" u="none" strike="noStrike" cap="none" normalizeH="0" baseline="0" dirty="0" smtClean="0">
                <a:ln>
                  <a:noFill/>
                </a:ln>
                <a:solidFill>
                  <a:schemeClr val="tx1"/>
                </a:solidFill>
                <a:effectLst/>
                <a:latin typeface="Cambria" pitchFamily="18" charset="0"/>
                <a:ea typeface="Calibri" pitchFamily="34" charset="0"/>
                <a:cs typeface="Arial" pitchFamily="34" charset="0"/>
              </a:rPr>
              <a:t> </a:t>
            </a:r>
            <a:r>
              <a:rPr kumimoji="0" lang="fr-FR" sz="800" b="0" i="0" u="none" strike="noStrike" cap="none" normalizeH="0" baseline="0" dirty="0" smtClean="0">
                <a:ln>
                  <a:noFill/>
                </a:ln>
                <a:solidFill>
                  <a:schemeClr val="tx1"/>
                </a:solidFill>
                <a:effectLst/>
                <a:latin typeface="Arial" pitchFamily="34" charset="0"/>
                <a:cs typeface="Arial" pitchFamily="34" charset="0"/>
              </a:rPr>
              <a:t> </a:t>
            </a:r>
            <a:endParaRPr kumimoji="0" lang="fr-FR" sz="1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nodePh="1">
                                  <p:stCondLst>
                                    <p:cond delay="0"/>
                                  </p:stCondLst>
                                  <p:endCondLst>
                                    <p:cond evt="begin" delay="0">
                                      <p:tn val="5"/>
                                    </p:cond>
                                  </p:endCondLst>
                                  <p:childTnLst>
                                    <p:set>
                                      <p:cBhvr>
                                        <p:cTn id="6" dur="1" fill="hold">
                                          <p:stCondLst>
                                            <p:cond delay="0"/>
                                          </p:stCondLst>
                                        </p:cTn>
                                        <p:tgtEl>
                                          <p:spTgt spid="12"/>
                                        </p:tgtEl>
                                        <p:attrNameLst>
                                          <p:attrName>style.visibility</p:attrName>
                                        </p:attrNameLst>
                                      </p:cBhvr>
                                      <p:to>
                                        <p:strVal val="visible"/>
                                      </p:to>
                                    </p:set>
                                    <p:animEffect transition="in" filter="box(in)">
                                      <p:cBhvr>
                                        <p:cTn id="7"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Espace réservé du numéro de diapositive 7"/>
          <p:cNvSpPr>
            <a:spLocks noGrp="1"/>
          </p:cNvSpPr>
          <p:nvPr>
            <p:ph type="sldNum" sz="quarter" idx="12"/>
          </p:nvPr>
        </p:nvSpPr>
        <p:spPr/>
        <p:txBody>
          <a:bodyPr/>
          <a:lstStyle/>
          <a:p>
            <a:fld id="{042AED99-7FB4-404E-8A97-64753DCE42EC}" type="slidenum">
              <a:rPr kumimoji="0" lang="en-US" smtClean="0"/>
              <a:pPr/>
              <a:t>2</a:t>
            </a:fld>
            <a:endParaRPr kumimoji="0" lang="en-US"/>
          </a:p>
        </p:txBody>
      </p:sp>
      <p:sp>
        <p:nvSpPr>
          <p:cNvPr id="12" name="ZoneTexte 11"/>
          <p:cNvSpPr txBox="1"/>
          <p:nvPr/>
        </p:nvSpPr>
        <p:spPr>
          <a:xfrm>
            <a:off x="685772" y="642918"/>
            <a:ext cx="7958194" cy="4801314"/>
          </a:xfrm>
          <a:prstGeom prst="rect">
            <a:avLst/>
          </a:prstGeom>
          <a:noFill/>
        </p:spPr>
        <p:txBody>
          <a:bodyPr wrap="square" rtlCol="0">
            <a:spAutoFit/>
          </a:bodyPr>
          <a:lstStyle/>
          <a:p>
            <a:r>
              <a:rPr lang="fr-FR" sz="2800" b="1" u="heavy" dirty="0" smtClean="0"/>
              <a:t>Objectifs de l’enseignement:</a:t>
            </a:r>
          </a:p>
          <a:p>
            <a:endParaRPr lang="fr-FR" sz="2800" b="1" u="heavy" dirty="0" smtClean="0"/>
          </a:p>
          <a:p>
            <a:pPr algn="just">
              <a:buFontTx/>
              <a:buChar char="-"/>
            </a:pPr>
            <a:r>
              <a:rPr lang="fr-FR" sz="2800" dirty="0" smtClean="0"/>
              <a:t>Développer la sensibilisation des étudiants au respect des principes éthiques et des règles qui régissent la vie à l’université et dans le monde du travail. </a:t>
            </a:r>
          </a:p>
          <a:p>
            <a:pPr algn="just"/>
            <a:endParaRPr lang="fr-FR" sz="2800" dirty="0" smtClean="0"/>
          </a:p>
          <a:p>
            <a:pPr algn="just">
              <a:buFontTx/>
              <a:buChar char="-"/>
            </a:pPr>
            <a:r>
              <a:rPr lang="fr-FR" sz="2800" dirty="0" smtClean="0"/>
              <a:t>Sensibiliser au respect et à la valorisation de la propriété intellectuelle. </a:t>
            </a:r>
          </a:p>
          <a:p>
            <a:endParaRPr lang="fr-FR" sz="2800" b="1" u="heavy" dirty="0" smtClean="0"/>
          </a:p>
          <a:p>
            <a:endParaRPr lang="fr-FR" sz="26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box(in)">
                                      <p:cBhvr>
                                        <p:cTn id="7"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Espace réservé du numéro de diapositive 7"/>
          <p:cNvSpPr>
            <a:spLocks noGrp="1"/>
          </p:cNvSpPr>
          <p:nvPr>
            <p:ph type="sldNum" sz="quarter" idx="12"/>
          </p:nvPr>
        </p:nvSpPr>
        <p:spPr/>
        <p:txBody>
          <a:bodyPr/>
          <a:lstStyle/>
          <a:p>
            <a:fld id="{042AED99-7FB4-404E-8A97-64753DCE42EC}" type="slidenum">
              <a:rPr kumimoji="0" lang="en-US" smtClean="0"/>
              <a:pPr/>
              <a:t>3</a:t>
            </a:fld>
            <a:endParaRPr kumimoji="0" lang="en-US"/>
          </a:p>
        </p:txBody>
      </p:sp>
      <p:sp>
        <p:nvSpPr>
          <p:cNvPr id="12" name="ZoneTexte 11"/>
          <p:cNvSpPr txBox="1"/>
          <p:nvPr/>
        </p:nvSpPr>
        <p:spPr>
          <a:xfrm>
            <a:off x="685772" y="642918"/>
            <a:ext cx="7958194" cy="4370427"/>
          </a:xfrm>
          <a:prstGeom prst="rect">
            <a:avLst/>
          </a:prstGeom>
          <a:noFill/>
        </p:spPr>
        <p:txBody>
          <a:bodyPr wrap="square" rtlCol="0">
            <a:spAutoFit/>
          </a:bodyPr>
          <a:lstStyle/>
          <a:p>
            <a:r>
              <a:rPr lang="fr-FR" sz="2800" b="1" u="heavy" dirty="0" smtClean="0"/>
              <a:t>Objectifs de l’enseignement:</a:t>
            </a:r>
          </a:p>
          <a:p>
            <a:endParaRPr lang="fr-FR" sz="2800" b="1" u="heavy" dirty="0" smtClean="0"/>
          </a:p>
          <a:p>
            <a:pPr algn="just"/>
            <a:endParaRPr lang="fr-FR" sz="2800" dirty="0" smtClean="0"/>
          </a:p>
          <a:p>
            <a:pPr algn="just"/>
            <a:r>
              <a:rPr lang="fr-FR" sz="2800" dirty="0" smtClean="0"/>
              <a:t>Expliquer les risques des maux moraux telle que la corruption et à la manière de les combattre, les alerter sur les enjeux éthiques que soulèvent les nouvelles technologies et le développement durable.</a:t>
            </a:r>
            <a:endParaRPr lang="fr-FR" sz="2800" b="1" u="heavy" dirty="0" smtClean="0"/>
          </a:p>
          <a:p>
            <a:endParaRPr lang="fr-FR" sz="2800" b="1" u="heavy" dirty="0" smtClean="0"/>
          </a:p>
          <a:p>
            <a:endParaRPr lang="fr-FR" sz="26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box(in)">
                                      <p:cBhvr>
                                        <p:cTn id="7"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Espace réservé du numéro de diapositive 7"/>
          <p:cNvSpPr>
            <a:spLocks noGrp="1"/>
          </p:cNvSpPr>
          <p:nvPr>
            <p:ph type="sldNum" sz="quarter" idx="12"/>
          </p:nvPr>
        </p:nvSpPr>
        <p:spPr/>
        <p:txBody>
          <a:bodyPr/>
          <a:lstStyle/>
          <a:p>
            <a:fld id="{042AED99-7FB4-404E-8A97-64753DCE42EC}" type="slidenum">
              <a:rPr kumimoji="0" lang="en-US" smtClean="0"/>
              <a:pPr/>
              <a:t>4</a:t>
            </a:fld>
            <a:endParaRPr kumimoji="0" lang="en-US"/>
          </a:p>
        </p:txBody>
      </p:sp>
      <p:sp>
        <p:nvSpPr>
          <p:cNvPr id="12" name="ZoneTexte 11"/>
          <p:cNvSpPr txBox="1"/>
          <p:nvPr/>
        </p:nvSpPr>
        <p:spPr>
          <a:xfrm>
            <a:off x="685772" y="642919"/>
            <a:ext cx="7958194" cy="5663089"/>
          </a:xfrm>
          <a:prstGeom prst="rect">
            <a:avLst/>
          </a:prstGeom>
          <a:noFill/>
        </p:spPr>
        <p:txBody>
          <a:bodyPr wrap="square" rtlCol="0">
            <a:spAutoFit/>
          </a:bodyPr>
          <a:lstStyle/>
          <a:p>
            <a:r>
              <a:rPr lang="fr-FR" sz="2800" b="1" dirty="0" smtClean="0"/>
              <a:t>A. Respect des règles d’éthique et d’intégrité</a:t>
            </a:r>
            <a:endParaRPr lang="fr-FR" sz="2800" b="1" u="heavy" dirty="0" smtClean="0"/>
          </a:p>
          <a:p>
            <a:pPr algn="just"/>
            <a:endParaRPr lang="fr-FR" sz="2800" dirty="0" smtClean="0"/>
          </a:p>
          <a:p>
            <a:pPr algn="just"/>
            <a:r>
              <a:rPr lang="fr-FR" sz="2800" b="1" dirty="0" smtClean="0"/>
              <a:t>1. Rappel sur la Charte de l’éthique et de la déontologie du MESRS :</a:t>
            </a:r>
            <a:r>
              <a:rPr lang="fr-FR" sz="2800" dirty="0" smtClean="0"/>
              <a:t> </a:t>
            </a:r>
          </a:p>
          <a:p>
            <a:pPr algn="just">
              <a:buFontTx/>
              <a:buChar char="-"/>
            </a:pPr>
            <a:r>
              <a:rPr lang="fr-FR" sz="2800" dirty="0" smtClean="0"/>
              <a:t>Intégrité et honnêteté.</a:t>
            </a:r>
          </a:p>
          <a:p>
            <a:pPr algn="just">
              <a:buFontTx/>
              <a:buChar char="-"/>
            </a:pPr>
            <a:r>
              <a:rPr lang="fr-FR" sz="2800" dirty="0" smtClean="0"/>
              <a:t> Liberté académique.</a:t>
            </a:r>
          </a:p>
          <a:p>
            <a:pPr algn="just">
              <a:buFontTx/>
              <a:buChar char="-"/>
            </a:pPr>
            <a:r>
              <a:rPr lang="fr-FR" sz="2800" dirty="0" smtClean="0"/>
              <a:t> Respect mutuel. Exigence de vérité scientifique, Objectivité et esprit critique. </a:t>
            </a:r>
          </a:p>
          <a:p>
            <a:pPr algn="just">
              <a:buFontTx/>
              <a:buChar char="-"/>
            </a:pPr>
            <a:r>
              <a:rPr lang="fr-FR" sz="2800" dirty="0" smtClean="0"/>
              <a:t>Equité. </a:t>
            </a:r>
          </a:p>
          <a:p>
            <a:pPr algn="just">
              <a:buFontTx/>
              <a:buChar char="-"/>
            </a:pPr>
            <a:r>
              <a:rPr lang="fr-FR" sz="2800" dirty="0" smtClean="0"/>
              <a:t>Droits et obligations de l’étudiant, de l’enseignant, du personnel administratif et technique,</a:t>
            </a:r>
            <a:endParaRPr lang="fr-FR" sz="2800" b="1" u="heavy" dirty="0" smtClean="0"/>
          </a:p>
          <a:p>
            <a:endParaRPr lang="fr-FR" sz="2800" b="1" u="heavy" dirty="0" smtClean="0"/>
          </a:p>
          <a:p>
            <a:endParaRPr lang="fr-FR" sz="26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box(in)">
                                      <p:cBhvr>
                                        <p:cTn id="7"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Espace réservé du numéro de diapositive 7"/>
          <p:cNvSpPr>
            <a:spLocks noGrp="1"/>
          </p:cNvSpPr>
          <p:nvPr>
            <p:ph type="sldNum" sz="quarter" idx="12"/>
          </p:nvPr>
        </p:nvSpPr>
        <p:spPr/>
        <p:txBody>
          <a:bodyPr/>
          <a:lstStyle/>
          <a:p>
            <a:fld id="{042AED99-7FB4-404E-8A97-64753DCE42EC}" type="slidenum">
              <a:rPr kumimoji="0" lang="en-US" smtClean="0"/>
              <a:pPr/>
              <a:t>5</a:t>
            </a:fld>
            <a:endParaRPr kumimoji="0" lang="en-US"/>
          </a:p>
        </p:txBody>
      </p:sp>
      <p:sp>
        <p:nvSpPr>
          <p:cNvPr id="12" name="ZoneTexte 11"/>
          <p:cNvSpPr txBox="1"/>
          <p:nvPr/>
        </p:nvSpPr>
        <p:spPr>
          <a:xfrm>
            <a:off x="685772" y="642919"/>
            <a:ext cx="7958194" cy="5232202"/>
          </a:xfrm>
          <a:prstGeom prst="rect">
            <a:avLst/>
          </a:prstGeom>
          <a:noFill/>
        </p:spPr>
        <p:txBody>
          <a:bodyPr wrap="square" rtlCol="0">
            <a:spAutoFit/>
          </a:bodyPr>
          <a:lstStyle/>
          <a:p>
            <a:r>
              <a:rPr lang="fr-FR" sz="2800" b="1" dirty="0" smtClean="0"/>
              <a:t>A. Respect des règles d’éthique et d’intégrité</a:t>
            </a:r>
            <a:endParaRPr lang="fr-FR" sz="2800" b="1" u="heavy" dirty="0" smtClean="0"/>
          </a:p>
          <a:p>
            <a:pPr algn="just"/>
            <a:endParaRPr lang="fr-FR" sz="2800" dirty="0" smtClean="0"/>
          </a:p>
          <a:p>
            <a:r>
              <a:rPr lang="fr-FR" sz="2800" b="1" dirty="0" smtClean="0"/>
              <a:t>2. Recherche intègre et responsable</a:t>
            </a:r>
            <a:endParaRPr lang="fr-FR" sz="2800" dirty="0" smtClean="0"/>
          </a:p>
          <a:p>
            <a:pPr lvl="0" algn="just">
              <a:buFontTx/>
              <a:buChar char="-"/>
            </a:pPr>
            <a:r>
              <a:rPr lang="fr-FR" sz="2800" dirty="0" smtClean="0"/>
              <a:t>Respect des principes de l’éthique dans l’enseignement et la recherche.</a:t>
            </a:r>
          </a:p>
          <a:p>
            <a:pPr lvl="0"/>
            <a:r>
              <a:rPr lang="fr-FR" sz="2800" dirty="0" smtClean="0"/>
              <a:t>- Responsabilités dans le travail d’équipe : Egalité professionnelle de traitement. Conduite contre les discriminations. La recherche de l'intérêt général. Conduites inappropriées dans le cadre du travail collectif </a:t>
            </a:r>
          </a:p>
          <a:p>
            <a:endParaRPr lang="fr-FR" sz="2800" b="1" u="heavy" dirty="0" smtClean="0"/>
          </a:p>
          <a:p>
            <a:endParaRPr lang="fr-FR" sz="26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box(in)">
                                      <p:cBhvr>
                                        <p:cTn id="7"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Espace réservé du numéro de diapositive 7"/>
          <p:cNvSpPr>
            <a:spLocks noGrp="1"/>
          </p:cNvSpPr>
          <p:nvPr>
            <p:ph type="sldNum" sz="quarter" idx="12"/>
          </p:nvPr>
        </p:nvSpPr>
        <p:spPr/>
        <p:txBody>
          <a:bodyPr/>
          <a:lstStyle/>
          <a:p>
            <a:fld id="{042AED99-7FB4-404E-8A97-64753DCE42EC}" type="slidenum">
              <a:rPr kumimoji="0" lang="en-US" smtClean="0"/>
              <a:pPr/>
              <a:t>6</a:t>
            </a:fld>
            <a:endParaRPr kumimoji="0" lang="en-US"/>
          </a:p>
        </p:txBody>
      </p:sp>
      <p:sp>
        <p:nvSpPr>
          <p:cNvPr id="12" name="ZoneTexte 11"/>
          <p:cNvSpPr txBox="1"/>
          <p:nvPr/>
        </p:nvSpPr>
        <p:spPr>
          <a:xfrm>
            <a:off x="685772" y="642919"/>
            <a:ext cx="7958194" cy="6093976"/>
          </a:xfrm>
          <a:prstGeom prst="rect">
            <a:avLst/>
          </a:prstGeom>
          <a:noFill/>
        </p:spPr>
        <p:txBody>
          <a:bodyPr wrap="square" rtlCol="0">
            <a:spAutoFit/>
          </a:bodyPr>
          <a:lstStyle/>
          <a:p>
            <a:r>
              <a:rPr lang="fr-FR" sz="2800" b="1" dirty="0" smtClean="0"/>
              <a:t>A. Respect des règles d’éthique et d’intégrité</a:t>
            </a:r>
            <a:endParaRPr lang="fr-FR" sz="2800" b="1" u="heavy" dirty="0" smtClean="0"/>
          </a:p>
          <a:p>
            <a:pPr algn="just"/>
            <a:endParaRPr lang="fr-FR" sz="2800" dirty="0" smtClean="0"/>
          </a:p>
          <a:p>
            <a:r>
              <a:rPr lang="fr-FR" sz="2800" b="1" dirty="0" smtClean="0"/>
              <a:t>2. Recherche intègre et responsable</a:t>
            </a:r>
            <a:endParaRPr lang="fr-FR" sz="2800" dirty="0" smtClean="0"/>
          </a:p>
          <a:p>
            <a:pPr algn="just">
              <a:buFontTx/>
              <a:buChar char="-"/>
            </a:pPr>
            <a:r>
              <a:rPr lang="fr-FR" sz="2800" dirty="0" smtClean="0"/>
              <a:t>Adopter une conduite responsable et combattre les dérives : Adopter une conduite responsable dans la recherche. </a:t>
            </a:r>
          </a:p>
          <a:p>
            <a:pPr algn="just">
              <a:buFontTx/>
              <a:buChar char="-"/>
            </a:pPr>
            <a:r>
              <a:rPr lang="fr-FR" sz="2800" dirty="0" smtClean="0"/>
              <a:t>Fraude scientifique. Conduite contre la fraude. Le plagiat (définition du plagiat, différentes formes de plagiat, procédures pour éviter le plagiat involontaire, détection du plagiat, sanctions contre les plagiaires, …). Falsification et fabrication de données.</a:t>
            </a:r>
            <a:endParaRPr lang="fr-FR" sz="2800" b="1" u="heavy" dirty="0" smtClean="0"/>
          </a:p>
          <a:p>
            <a:endParaRPr lang="fr-FR" sz="2800" b="1" u="heavy" dirty="0" smtClean="0"/>
          </a:p>
          <a:p>
            <a:endParaRPr lang="fr-FR" sz="26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box(in)">
                                      <p:cBhvr>
                                        <p:cTn id="7"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Espace réservé du numéro de diapositive 7"/>
          <p:cNvSpPr>
            <a:spLocks noGrp="1"/>
          </p:cNvSpPr>
          <p:nvPr>
            <p:ph type="sldNum" sz="quarter" idx="12"/>
          </p:nvPr>
        </p:nvSpPr>
        <p:spPr/>
        <p:txBody>
          <a:bodyPr/>
          <a:lstStyle/>
          <a:p>
            <a:fld id="{042AED99-7FB4-404E-8A97-64753DCE42EC}" type="slidenum">
              <a:rPr kumimoji="0" lang="en-US" smtClean="0"/>
              <a:pPr/>
              <a:t>7</a:t>
            </a:fld>
            <a:endParaRPr kumimoji="0" lang="en-US"/>
          </a:p>
        </p:txBody>
      </p:sp>
      <p:sp>
        <p:nvSpPr>
          <p:cNvPr id="12" name="ZoneTexte 11"/>
          <p:cNvSpPr txBox="1"/>
          <p:nvPr/>
        </p:nvSpPr>
        <p:spPr>
          <a:xfrm>
            <a:off x="685772" y="642919"/>
            <a:ext cx="7958194" cy="5232202"/>
          </a:xfrm>
          <a:prstGeom prst="rect">
            <a:avLst/>
          </a:prstGeom>
          <a:noFill/>
        </p:spPr>
        <p:txBody>
          <a:bodyPr wrap="square" rtlCol="0">
            <a:spAutoFit/>
          </a:bodyPr>
          <a:lstStyle/>
          <a:p>
            <a:r>
              <a:rPr lang="fr-FR" sz="2800" b="1" dirty="0" smtClean="0"/>
              <a:t>A. Respect des règles d’éthique et d’intégrité</a:t>
            </a:r>
            <a:endParaRPr lang="fr-FR" sz="2800" b="1" u="heavy" dirty="0" smtClean="0"/>
          </a:p>
          <a:p>
            <a:pPr algn="just"/>
            <a:endParaRPr lang="fr-FR" sz="2800" dirty="0" smtClean="0"/>
          </a:p>
          <a:p>
            <a:pPr lvl="0"/>
            <a:r>
              <a:rPr lang="fr-FR" sz="2800" b="1" dirty="0" smtClean="0"/>
              <a:t>3. Ethique et déontologie dans le monde du travail :</a:t>
            </a:r>
            <a:endParaRPr lang="fr-FR" sz="2800" dirty="0" smtClean="0"/>
          </a:p>
          <a:p>
            <a:pPr>
              <a:buFontTx/>
              <a:buChar char="-"/>
            </a:pPr>
            <a:r>
              <a:rPr lang="fr-FR" sz="2800" dirty="0" smtClean="0"/>
              <a:t>Confidentialité juridique en entreprise.</a:t>
            </a:r>
          </a:p>
          <a:p>
            <a:pPr>
              <a:buFontTx/>
              <a:buChar char="-"/>
            </a:pPr>
            <a:r>
              <a:rPr lang="fr-FR" sz="2800" dirty="0" smtClean="0"/>
              <a:t> Fidélité à l’entreprise.</a:t>
            </a:r>
          </a:p>
          <a:p>
            <a:pPr>
              <a:buFontTx/>
              <a:buChar char="-"/>
            </a:pPr>
            <a:r>
              <a:rPr lang="fr-FR" sz="2800" dirty="0" smtClean="0"/>
              <a:t> Responsabilité au sein de l’entreprise, Conflits d'intérêt. </a:t>
            </a:r>
          </a:p>
          <a:p>
            <a:pPr algn="just">
              <a:buFontTx/>
              <a:buChar char="-"/>
            </a:pPr>
            <a:r>
              <a:rPr lang="fr-FR" sz="2800" dirty="0" smtClean="0"/>
              <a:t>Intégrité (corruption dans le travail, ses formes, ses conséquences, modes de lutte et sanctions contre la corruption)</a:t>
            </a:r>
            <a:endParaRPr lang="fr-FR" sz="2800" b="1" u="heavy" dirty="0" smtClean="0"/>
          </a:p>
          <a:p>
            <a:endParaRPr lang="fr-FR" sz="26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box(in)">
                                      <p:cBhvr>
                                        <p:cTn id="7"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Espace réservé du numéro de diapositive 7"/>
          <p:cNvSpPr>
            <a:spLocks noGrp="1"/>
          </p:cNvSpPr>
          <p:nvPr>
            <p:ph type="sldNum" sz="quarter" idx="12"/>
          </p:nvPr>
        </p:nvSpPr>
        <p:spPr/>
        <p:txBody>
          <a:bodyPr/>
          <a:lstStyle/>
          <a:p>
            <a:fld id="{042AED99-7FB4-404E-8A97-64753DCE42EC}" type="slidenum">
              <a:rPr kumimoji="0" lang="en-US" smtClean="0"/>
              <a:pPr/>
              <a:t>8</a:t>
            </a:fld>
            <a:endParaRPr kumimoji="0" lang="en-US"/>
          </a:p>
        </p:txBody>
      </p:sp>
      <p:sp>
        <p:nvSpPr>
          <p:cNvPr id="12" name="ZoneTexte 11"/>
          <p:cNvSpPr txBox="1"/>
          <p:nvPr/>
        </p:nvSpPr>
        <p:spPr>
          <a:xfrm>
            <a:off x="685772" y="642919"/>
            <a:ext cx="7958194" cy="5663089"/>
          </a:xfrm>
          <a:prstGeom prst="rect">
            <a:avLst/>
          </a:prstGeom>
          <a:noFill/>
        </p:spPr>
        <p:txBody>
          <a:bodyPr wrap="square" rtlCol="0">
            <a:spAutoFit/>
          </a:bodyPr>
          <a:lstStyle/>
          <a:p>
            <a:r>
              <a:rPr lang="fr-FR" sz="2800" b="1" dirty="0" smtClean="0"/>
              <a:t>B- Propriété intellectuelle</a:t>
            </a:r>
          </a:p>
          <a:p>
            <a:endParaRPr lang="fr-FR" sz="2800" b="1" dirty="0" smtClean="0"/>
          </a:p>
          <a:p>
            <a:r>
              <a:rPr lang="fr-FR" sz="2800" b="1" dirty="0" smtClean="0"/>
              <a:t>1.Fondamentaux de la propriété intellectuelle   				</a:t>
            </a:r>
            <a:endParaRPr lang="fr-FR" sz="2800" dirty="0" smtClean="0"/>
          </a:p>
          <a:p>
            <a:pPr lvl="0" algn="just">
              <a:buFontTx/>
              <a:buChar char="-"/>
            </a:pPr>
            <a:r>
              <a:rPr lang="fr-FR" sz="2800" dirty="0" smtClean="0"/>
              <a:t>Propriété industrielle. Propriété littéraire et artistique.</a:t>
            </a:r>
          </a:p>
          <a:p>
            <a:pPr lvl="0" algn="just"/>
            <a:r>
              <a:rPr lang="fr-FR" sz="2800" dirty="0" smtClean="0"/>
              <a:t> </a:t>
            </a:r>
          </a:p>
          <a:p>
            <a:pPr lvl="0" algn="just"/>
            <a:r>
              <a:rPr lang="fr-FR" sz="2800" dirty="0" smtClean="0"/>
              <a:t>- Règles de citation des références (ouvrages, articles scientifiques, communications dans un congrès, thèses, mémoires, …)</a:t>
            </a:r>
          </a:p>
          <a:p>
            <a:endParaRPr lang="fr-FR" sz="2800" dirty="0" smtClean="0"/>
          </a:p>
          <a:p>
            <a:pPr algn="just"/>
            <a:endParaRPr lang="fr-FR" sz="2800" dirty="0" smtClean="0"/>
          </a:p>
          <a:p>
            <a:pPr lvl="0"/>
            <a:endParaRPr lang="fr-FR" sz="26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box(in)">
                                      <p:cBhvr>
                                        <p:cTn id="7"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Espace réservé du numéro de diapositive 7"/>
          <p:cNvSpPr>
            <a:spLocks noGrp="1"/>
          </p:cNvSpPr>
          <p:nvPr>
            <p:ph type="sldNum" sz="quarter" idx="12"/>
          </p:nvPr>
        </p:nvSpPr>
        <p:spPr/>
        <p:txBody>
          <a:bodyPr/>
          <a:lstStyle/>
          <a:p>
            <a:fld id="{042AED99-7FB4-404E-8A97-64753DCE42EC}" type="slidenum">
              <a:rPr kumimoji="0" lang="en-US" smtClean="0"/>
              <a:pPr/>
              <a:t>9</a:t>
            </a:fld>
            <a:endParaRPr kumimoji="0" lang="en-US"/>
          </a:p>
        </p:txBody>
      </p:sp>
      <p:sp>
        <p:nvSpPr>
          <p:cNvPr id="12" name="ZoneTexte 11"/>
          <p:cNvSpPr txBox="1"/>
          <p:nvPr/>
        </p:nvSpPr>
        <p:spPr>
          <a:xfrm>
            <a:off x="685772" y="642919"/>
            <a:ext cx="7958194" cy="3970318"/>
          </a:xfrm>
          <a:prstGeom prst="rect">
            <a:avLst/>
          </a:prstGeom>
          <a:noFill/>
        </p:spPr>
        <p:txBody>
          <a:bodyPr wrap="square" rtlCol="0">
            <a:spAutoFit/>
          </a:bodyPr>
          <a:lstStyle/>
          <a:p>
            <a:r>
              <a:rPr lang="fr-FR" sz="2800" b="1" dirty="0" smtClean="0"/>
              <a:t>B- Propriété intellectuelle</a:t>
            </a:r>
          </a:p>
          <a:p>
            <a:endParaRPr lang="fr-FR" sz="2800" b="1" dirty="0" smtClean="0"/>
          </a:p>
          <a:p>
            <a:r>
              <a:rPr lang="fr-FR" sz="2800" b="1" dirty="0" smtClean="0"/>
              <a:t>2. Droit d'auteur								</a:t>
            </a:r>
            <a:endParaRPr lang="fr-FR" sz="2800" dirty="0" smtClean="0"/>
          </a:p>
          <a:p>
            <a:pPr lvl="0"/>
            <a:r>
              <a:rPr lang="fr-FR" sz="2800" b="1" dirty="0" smtClean="0"/>
              <a:t>2.1. Droit d’auteur dans l’environnement numérique		</a:t>
            </a:r>
          </a:p>
          <a:p>
            <a:endParaRPr lang="fr-FR" sz="2800" dirty="0" smtClean="0"/>
          </a:p>
          <a:p>
            <a:r>
              <a:rPr lang="fr-FR" sz="2800" dirty="0" smtClean="0"/>
              <a:t>Droit d’auteur des bases de données, droit d’auteur des logiciels. Cas spécifique des logiciels libres.</a:t>
            </a:r>
            <a:endParaRPr lang="fr-FR" sz="26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box(in)">
                                      <p:cBhvr>
                                        <p:cTn id="7"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5504</TotalTime>
  <Words>271</Words>
  <Application>Microsoft Office PowerPoint</Application>
  <PresentationFormat>Affichage à l'écran (4:3)</PresentationFormat>
  <Paragraphs>98</Paragraphs>
  <Slides>14</Slides>
  <Notes>0</Notes>
  <HiddenSlides>0</HiddenSlides>
  <MMClips>0</MMClips>
  <ScaleCrop>false</ScaleCrop>
  <HeadingPairs>
    <vt:vector size="4" baseType="variant">
      <vt:variant>
        <vt:lpstr>Thème</vt:lpstr>
      </vt:variant>
      <vt:variant>
        <vt:i4>1</vt:i4>
      </vt:variant>
      <vt:variant>
        <vt:lpstr>Titres des diapositives</vt:lpstr>
      </vt:variant>
      <vt:variant>
        <vt:i4>14</vt:i4>
      </vt:variant>
    </vt:vector>
  </HeadingPairs>
  <TitlesOfParts>
    <vt:vector size="15" baseType="lpstr">
      <vt:lpstr>Flow</vt:lpstr>
      <vt:lpstr>      M1 : Master Génie Biomédical  Cours : Respect des normes et des règles d’éthique et d’intégrité Cours 1</vt:lpstr>
      <vt:lpstr>Diapositive 2</vt:lpstr>
      <vt:lpstr>Diapositive 3</vt:lpstr>
      <vt:lpstr>Diapositive 4</vt:lpstr>
      <vt:lpstr>Diapositive 5</vt:lpstr>
      <vt:lpstr>Diapositive 6</vt:lpstr>
      <vt:lpstr>Diapositive 7</vt:lpstr>
      <vt:lpstr>Diapositive 8</vt:lpstr>
      <vt:lpstr>Diapositive 9</vt:lpstr>
      <vt:lpstr>Diapositive 10</vt:lpstr>
      <vt:lpstr>Diapositive 11</vt:lpstr>
      <vt:lpstr>Diapositive 12</vt:lpstr>
      <vt:lpstr>Diapositive 13</vt:lpstr>
      <vt:lpstr>Diapositive 14</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Formation Doctorale : 1re année Doctorat LMD  Cours : Publications Scientifiques et éthique</dc:title>
  <dc:creator>zinou</dc:creator>
  <cp:lastModifiedBy>admin</cp:lastModifiedBy>
  <cp:revision>291</cp:revision>
  <dcterms:created xsi:type="dcterms:W3CDTF">2016-11-25T08:13:29Z</dcterms:created>
  <dcterms:modified xsi:type="dcterms:W3CDTF">2023-02-28T18:38:09Z</dcterms:modified>
</cp:coreProperties>
</file>