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PT Serif"/>
      <p:regular r:id="rId27"/>
    </p:embeddedFont>
    <p:embeddedFont>
      <p:font typeface="PT Serif"/>
      <p:regular r:id="rId28"/>
    </p:embeddedFont>
    <p:embeddedFont>
      <p:font typeface="PT Serif"/>
      <p:regular r:id="rId29"/>
    </p:embeddedFont>
    <p:embeddedFont>
      <p:font typeface="PT Serif"/>
      <p:regular r:id="rId30"/>
    </p:embeddedFont>
    <p:embeddedFont>
      <p:font typeface="DM Sans"/>
      <p:regular r:id="rId31"/>
    </p:embeddedFont>
    <p:embeddedFont>
      <p:font typeface="DM Sans"/>
      <p:regular r:id="rId32"/>
    </p:embeddedFont>
    <p:embeddedFont>
      <p:font typeface="DM Sans"/>
      <p:regular r:id="rId33"/>
    </p:embeddedFont>
    <p:embeddedFont>
      <p:font typeface="DM Sans"/>
      <p:regular r:id="rId3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 Id="rId33" Type="http://schemas.openxmlformats.org/officeDocument/2006/relationships/font" Target="fonts/font7.fntdata"/><Relationship Id="rId3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slideLayout" Target="../slideLayouts/slideLayout12.xml"/><Relationship Id="rId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slideLayout" Target="../slideLayouts/slideLayout14.xml"/><Relationship Id="rId8"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sv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png"/><Relationship Id="rId9" Type="http://schemas.openxmlformats.org/officeDocument/2006/relationships/image" Target="../media/image-16-9.svg"/><Relationship Id="rId10" Type="http://schemas.openxmlformats.org/officeDocument/2006/relationships/image" Target="../media/image-16-10.png"/><Relationship Id="rId11" Type="http://schemas.openxmlformats.org/officeDocument/2006/relationships/image" Target="../media/image-16-11.png"/><Relationship Id="rId12" Type="http://schemas.openxmlformats.org/officeDocument/2006/relationships/image" Target="../media/image-16-12.svg"/><Relationship Id="rId13" Type="http://schemas.openxmlformats.org/officeDocument/2006/relationships/image" Target="../media/image-16-13.png"/><Relationship Id="rId14" Type="http://schemas.openxmlformats.org/officeDocument/2006/relationships/image" Target="../media/image-16-14.png"/><Relationship Id="rId15" Type="http://schemas.openxmlformats.org/officeDocument/2006/relationships/image" Target="../media/image-16-15.svg"/><Relationship Id="rId16" Type="http://schemas.openxmlformats.org/officeDocument/2006/relationships/slideLayout" Target="../slideLayouts/slideLayout17.xml"/><Relationship Id="rId1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slideLayout" Target="../slideLayouts/slideLayout20.xml"/><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slideLayout" Target="../slideLayouts/slideLayout3.xml"/><Relationship Id="rId8"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slideLayout" Target="../slideLayouts/slideLayout21.xml"/><Relationship Id="rId5"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slideLayout" Target="../slideLayouts/slideLayout6.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sv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svg"/><Relationship Id="rId10" Type="http://schemas.openxmlformats.org/officeDocument/2006/relationships/slideLayout" Target="../slideLayouts/slideLayout9.xml"/><Relationship Id="rId11"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slideLayout" Target="../slideLayouts/slideLayout10.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82479" y="838557"/>
            <a:ext cx="12460248" cy="733663"/>
          </a:xfrm>
          <a:prstGeom prst="rect">
            <a:avLst/>
          </a:prstGeom>
          <a:noFill/>
          <a:ln/>
        </p:spPr>
        <p:txBody>
          <a:bodyPr wrap="none" lIns="0" tIns="0" rIns="0" bIns="0" rtlCol="0" anchor="t"/>
          <a:lstStyle/>
          <a:p>
            <a:pPr algn="l" indent="0" marL="0">
              <a:lnSpc>
                <a:spcPts val="5750"/>
              </a:lnSpc>
              <a:buNone/>
            </a:pPr>
            <a:r>
              <a:rPr lang="en-US" sz="4600" dirty="0">
                <a:solidFill>
                  <a:srgbClr val="020202"/>
                </a:solidFill>
                <a:latin typeface="PT Serif" pitchFamily="34" charset="0"/>
                <a:ea typeface="PT Serif" pitchFamily="34" charset="-122"/>
                <a:cs typeface="PT Serif" pitchFamily="34" charset="-120"/>
              </a:rPr>
              <a:t>Recent Trends in Management: Business Ethics </a:t>
            </a:r>
            <a:endParaRPr lang="en-US" sz="4600" dirty="0"/>
          </a:p>
        </p:txBody>
      </p:sp>
      <p:pic>
        <p:nvPicPr>
          <p:cNvPr id="5" name="Image 1" descr="preencoded.png">    </p:cNvPr>
          <p:cNvPicPr>
            <a:picLocks noChangeAspect="1"/>
          </p:cNvPicPr>
          <p:nvPr/>
        </p:nvPicPr>
        <p:blipFill>
          <a:blip r:embed="rId2"/>
          <a:stretch>
            <a:fillRect/>
          </a:stretch>
        </p:blipFill>
        <p:spPr>
          <a:xfrm>
            <a:off x="782479" y="2158960"/>
            <a:ext cx="815459" cy="1152406"/>
          </a:xfrm>
          <a:prstGeom prst="rect">
            <a:avLst/>
          </a:prstGeom>
        </p:spPr>
      </p:pic>
      <p:sp>
        <p:nvSpPr>
          <p:cNvPr id="6" name="Text 2"/>
          <p:cNvSpPr/>
          <p:nvPr/>
        </p:nvSpPr>
        <p:spPr>
          <a:xfrm>
            <a:off x="2151102" y="2108716"/>
            <a:ext cx="11704320" cy="357664"/>
          </a:xfrm>
          <a:prstGeom prst="rect">
            <a:avLst/>
          </a:prstGeom>
          <a:noFill/>
          <a:ln/>
        </p:spPr>
        <p:txBody>
          <a:bodyPr wrap="none" lIns="0" tIns="0" rIns="0" bIns="0" rtlCol="0" anchor="t"/>
          <a:lstStyle/>
          <a:p>
            <a:pPr algn="l" indent="0" marL="0">
              <a:lnSpc>
                <a:spcPts val="2800"/>
              </a:lnSpc>
              <a:buNone/>
            </a:pPr>
            <a:r>
              <a:rPr lang="en-US" sz="1750" dirty="0">
                <a:solidFill>
                  <a:srgbClr val="383838"/>
                </a:solidFill>
                <a:latin typeface="DM Sans" pitchFamily="34" charset="0"/>
                <a:ea typeface="DM Sans" pitchFamily="34" charset="-122"/>
                <a:cs typeface="DM Sans" pitchFamily="34" charset="-120"/>
              </a:rPr>
              <a:t>Authored By </a:t>
            </a:r>
            <a:pPr algn="l" indent="0" marL="0">
              <a:lnSpc>
                <a:spcPts val="2800"/>
              </a:lnSpc>
              <a:buNone/>
            </a:pPr>
            <a:r>
              <a:rPr lang="en-US" sz="1750" b="1" dirty="0">
                <a:solidFill>
                  <a:srgbClr val="383838"/>
                </a:solidFill>
                <a:latin typeface="DM Sans" pitchFamily="34" charset="0"/>
                <a:ea typeface="DM Sans" pitchFamily="34" charset="-122"/>
                <a:cs typeface="DM Sans" pitchFamily="34" charset="-120"/>
              </a:rPr>
              <a:t>CHIB Djazia</a:t>
            </a:r>
            <a:endParaRPr lang="en-US" sz="1750" dirty="0"/>
          </a:p>
        </p:txBody>
      </p:sp>
      <p:sp>
        <p:nvSpPr>
          <p:cNvPr id="7" name="Text 3"/>
          <p:cNvSpPr/>
          <p:nvPr/>
        </p:nvSpPr>
        <p:spPr>
          <a:xfrm>
            <a:off x="782479" y="3814286"/>
            <a:ext cx="13065443" cy="3576638"/>
          </a:xfrm>
          <a:prstGeom prst="rect">
            <a:avLst/>
          </a:prstGeom>
          <a:noFill/>
          <a:ln/>
        </p:spPr>
        <p:txBody>
          <a:bodyPr wrap="square" lIns="0" tIns="0" rIns="0" bIns="0" rtlCol="0" anchor="t"/>
          <a:lstStyle/>
          <a:p>
            <a:pPr algn="l" indent="0" marL="0">
              <a:lnSpc>
                <a:spcPts val="2800"/>
              </a:lnSpc>
              <a:buNone/>
            </a:pPr>
            <a:r>
              <a:rPr lang="en-US" sz="1750" dirty="0">
                <a:solidFill>
                  <a:srgbClr val="383838"/>
                </a:solidFill>
                <a:latin typeface="DM Sans" pitchFamily="34" charset="0"/>
                <a:ea typeface="DM Sans" pitchFamily="34" charset="-122"/>
                <a:cs typeface="DM Sans" pitchFamily="34" charset="-120"/>
              </a:rPr>
              <a:t>The landscape of business ethics has undergone a remarkable transformation in recent years, evolving from a peripheral concern into a central pillar of organisational strategy and corporate identity. As we navigate through 2025, ethical considerations are no longer confined to compliance departments or relegated to annual reports—they have become integral to every facet of business operations, from boardroom decision-making to supply chain management, from artificial intelligence deployment to environmental stewardship. This comprehensive exploration examines the most significant trends reshaping how organisations approach ethical management, revealing both the challenges and opportunities that define modern business ethics. Through detailed analysis of emerging frameworks, real-world case studies, and forward-looking insights, we will uncover how leading organisations are embedding ethical principles into their DNA, transforming compliance from a defensive necessity into a strategic advantage that drives innovation, builds stakeholder trust, and secures long-term competitive positioning in an increasingly transparent and interconnected global marketplace.</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572095" y="339447"/>
            <a:ext cx="4122896" cy="405051"/>
          </a:xfrm>
          <a:prstGeom prst="rect">
            <a:avLst/>
          </a:prstGeom>
          <a:noFill/>
          <a:ln/>
        </p:spPr>
        <p:txBody>
          <a:bodyPr wrap="none" lIns="0" tIns="0" rIns="0" bIns="0" rtlCol="0" anchor="t"/>
          <a:lstStyle/>
          <a:p>
            <a:pPr algn="l" indent="0" marL="0">
              <a:lnSpc>
                <a:spcPts val="3150"/>
              </a:lnSpc>
              <a:buNone/>
            </a:pPr>
            <a:r>
              <a:rPr lang="en-US" sz="2550" dirty="0">
                <a:solidFill>
                  <a:srgbClr val="020202"/>
                </a:solidFill>
                <a:latin typeface="PT Serif" pitchFamily="34" charset="0"/>
                <a:ea typeface="PT Serif" pitchFamily="34" charset="-122"/>
                <a:cs typeface="PT Serif" pitchFamily="34" charset="-120"/>
              </a:rPr>
              <a:t>The Rise of Ethical Investing</a:t>
            </a:r>
            <a:endParaRPr lang="en-US" sz="2550" dirty="0"/>
          </a:p>
        </p:txBody>
      </p:sp>
      <p:sp>
        <p:nvSpPr>
          <p:cNvPr id="3" name="Text 1"/>
          <p:cNvSpPr/>
          <p:nvPr/>
        </p:nvSpPr>
        <p:spPr>
          <a:xfrm>
            <a:off x="572095" y="991314"/>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The investment landscape has undergone a remarkable transformation as ESG considerations have moved from the periphery to the mainstream of capital allocation decisions. Assets managed using ESG criteria have grown exponentially—from a niche market serving values-driven investors to a multi-trillion-dollar segment encompassing major institutional investors, sovereign wealth funds, pension schemes, and retail investment products. This growth reflects mounting evidence that ESG integration enhances risk-adjusted returns rather than requiring financial sacrifice. Academic research and market performance data increasingly demonstrate that companies with strong ESG profiles exhibit lower volatility, superior operational performance, reduced regulatory and reputational risks, and better long-term returns compared to peers with weak ESG characteristics.</a:t>
            </a:r>
            <a:endParaRPr lang="en-US" sz="950" dirty="0"/>
          </a:p>
        </p:txBody>
      </p:sp>
      <p:sp>
        <p:nvSpPr>
          <p:cNvPr id="4" name="Text 2"/>
          <p:cNvSpPr/>
          <p:nvPr/>
        </p:nvSpPr>
        <p:spPr>
          <a:xfrm>
            <a:off x="572095" y="1981914"/>
            <a:ext cx="4392454" cy="407313"/>
          </a:xfrm>
          <a:prstGeom prst="rect">
            <a:avLst/>
          </a:prstGeom>
          <a:noFill/>
          <a:ln/>
        </p:spPr>
        <p:txBody>
          <a:bodyPr wrap="none" lIns="0" tIns="0" rIns="0" bIns="0" rtlCol="0" anchor="t"/>
          <a:lstStyle/>
          <a:p>
            <a:pPr algn="ctr" indent="0" marL="0">
              <a:lnSpc>
                <a:spcPts val="3200"/>
              </a:lnSpc>
              <a:buNone/>
            </a:pPr>
            <a:r>
              <a:rPr lang="en-US" sz="3200" dirty="0">
                <a:solidFill>
                  <a:srgbClr val="383838"/>
                </a:solidFill>
                <a:latin typeface="PT Serif" pitchFamily="34" charset="0"/>
                <a:ea typeface="PT Serif" pitchFamily="34" charset="-122"/>
                <a:cs typeface="PT Serif" pitchFamily="34" charset="-120"/>
              </a:rPr>
              <a:t>$35T</a:t>
            </a:r>
            <a:endParaRPr lang="en-US" sz="3200" dirty="0"/>
          </a:p>
        </p:txBody>
      </p:sp>
      <p:sp>
        <p:nvSpPr>
          <p:cNvPr id="5" name="Text 3"/>
          <p:cNvSpPr/>
          <p:nvPr/>
        </p:nvSpPr>
        <p:spPr>
          <a:xfrm>
            <a:off x="1958221" y="2543413"/>
            <a:ext cx="1620203" cy="202525"/>
          </a:xfrm>
          <a:prstGeom prst="rect">
            <a:avLst/>
          </a:prstGeom>
          <a:noFill/>
          <a:ln/>
        </p:spPr>
        <p:txBody>
          <a:bodyPr wrap="none" lIns="0" tIns="0" rIns="0" bIns="0" rtlCol="0" anchor="t"/>
          <a:lstStyle/>
          <a:p>
            <a:pPr algn="ctr" indent="0" marL="0">
              <a:lnSpc>
                <a:spcPts val="1550"/>
              </a:lnSpc>
              <a:buNone/>
            </a:pPr>
            <a:r>
              <a:rPr lang="en-US" sz="1250" dirty="0">
                <a:solidFill>
                  <a:srgbClr val="383838"/>
                </a:solidFill>
                <a:latin typeface="PT Serif" pitchFamily="34" charset="0"/>
                <a:ea typeface="PT Serif" pitchFamily="34" charset="-122"/>
                <a:cs typeface="PT Serif" pitchFamily="34" charset="-120"/>
              </a:rPr>
              <a:t>Global ESG Assets</a:t>
            </a:r>
            <a:endParaRPr lang="en-US" sz="1250" dirty="0"/>
          </a:p>
        </p:txBody>
      </p:sp>
      <p:sp>
        <p:nvSpPr>
          <p:cNvPr id="6" name="Text 4"/>
          <p:cNvSpPr/>
          <p:nvPr/>
        </p:nvSpPr>
        <p:spPr>
          <a:xfrm>
            <a:off x="572095" y="2819995"/>
            <a:ext cx="4392454" cy="197525"/>
          </a:xfrm>
          <a:prstGeom prst="rect">
            <a:avLst/>
          </a:prstGeom>
          <a:noFill/>
          <a:ln/>
        </p:spPr>
        <p:txBody>
          <a:bodyPr wrap="none" lIns="0" tIns="0" rIns="0" bIns="0" rtlCol="0" anchor="t"/>
          <a:lstStyle/>
          <a:p>
            <a:pPr algn="ctr" indent="0" marL="0">
              <a:lnSpc>
                <a:spcPts val="1550"/>
              </a:lnSpc>
              <a:buNone/>
            </a:pPr>
            <a:r>
              <a:rPr lang="en-US" sz="950" dirty="0">
                <a:solidFill>
                  <a:srgbClr val="383838"/>
                </a:solidFill>
                <a:latin typeface="DM Sans" pitchFamily="34" charset="0"/>
                <a:ea typeface="DM Sans" pitchFamily="34" charset="-122"/>
                <a:cs typeface="DM Sans" pitchFamily="34" charset="-120"/>
              </a:rPr>
              <a:t>Total assets under management incorporating ESG criteria as of 2024</a:t>
            </a:r>
            <a:endParaRPr lang="en-US" sz="950" dirty="0"/>
          </a:p>
        </p:txBody>
      </p:sp>
      <p:sp>
        <p:nvSpPr>
          <p:cNvPr id="7" name="Text 5"/>
          <p:cNvSpPr/>
          <p:nvPr/>
        </p:nvSpPr>
        <p:spPr>
          <a:xfrm>
            <a:off x="5118854" y="1981914"/>
            <a:ext cx="4392573" cy="407313"/>
          </a:xfrm>
          <a:prstGeom prst="rect">
            <a:avLst/>
          </a:prstGeom>
          <a:noFill/>
          <a:ln/>
        </p:spPr>
        <p:txBody>
          <a:bodyPr wrap="none" lIns="0" tIns="0" rIns="0" bIns="0" rtlCol="0" anchor="t"/>
          <a:lstStyle/>
          <a:p>
            <a:pPr algn="ctr" indent="0" marL="0">
              <a:lnSpc>
                <a:spcPts val="3200"/>
              </a:lnSpc>
              <a:buNone/>
            </a:pPr>
            <a:r>
              <a:rPr lang="en-US" sz="3200" dirty="0">
                <a:solidFill>
                  <a:srgbClr val="383838"/>
                </a:solidFill>
                <a:latin typeface="PT Serif" pitchFamily="34" charset="0"/>
                <a:ea typeface="PT Serif" pitchFamily="34" charset="-122"/>
                <a:cs typeface="PT Serif" pitchFamily="34" charset="-120"/>
              </a:rPr>
              <a:t>89%</a:t>
            </a:r>
            <a:endParaRPr lang="en-US" sz="3200" dirty="0"/>
          </a:p>
        </p:txBody>
      </p:sp>
      <p:sp>
        <p:nvSpPr>
          <p:cNvPr id="8" name="Text 6"/>
          <p:cNvSpPr/>
          <p:nvPr/>
        </p:nvSpPr>
        <p:spPr>
          <a:xfrm>
            <a:off x="6504623" y="2543413"/>
            <a:ext cx="1620917" cy="202525"/>
          </a:xfrm>
          <a:prstGeom prst="rect">
            <a:avLst/>
          </a:prstGeom>
          <a:noFill/>
          <a:ln/>
        </p:spPr>
        <p:txBody>
          <a:bodyPr wrap="none" lIns="0" tIns="0" rIns="0" bIns="0" rtlCol="0" anchor="t"/>
          <a:lstStyle/>
          <a:p>
            <a:pPr algn="ctr" indent="0" marL="0">
              <a:lnSpc>
                <a:spcPts val="1550"/>
              </a:lnSpc>
              <a:buNone/>
            </a:pPr>
            <a:r>
              <a:rPr lang="en-US" sz="1250" dirty="0">
                <a:solidFill>
                  <a:srgbClr val="383838"/>
                </a:solidFill>
                <a:latin typeface="PT Serif" pitchFamily="34" charset="0"/>
                <a:ea typeface="PT Serif" pitchFamily="34" charset="-122"/>
                <a:cs typeface="PT Serif" pitchFamily="34" charset="-120"/>
              </a:rPr>
              <a:t>Institutional Adoption</a:t>
            </a:r>
            <a:endParaRPr lang="en-US" sz="1250" dirty="0"/>
          </a:p>
        </p:txBody>
      </p:sp>
      <p:sp>
        <p:nvSpPr>
          <p:cNvPr id="9" name="Text 7"/>
          <p:cNvSpPr/>
          <p:nvPr/>
        </p:nvSpPr>
        <p:spPr>
          <a:xfrm>
            <a:off x="5118854" y="2819995"/>
            <a:ext cx="4392573" cy="395049"/>
          </a:xfrm>
          <a:prstGeom prst="rect">
            <a:avLst/>
          </a:prstGeom>
          <a:noFill/>
          <a:ln/>
        </p:spPr>
        <p:txBody>
          <a:bodyPr wrap="square" lIns="0" tIns="0" rIns="0" bIns="0" rtlCol="0" anchor="t"/>
          <a:lstStyle/>
          <a:p>
            <a:pPr algn="ctr" indent="0" marL="0">
              <a:lnSpc>
                <a:spcPts val="1550"/>
              </a:lnSpc>
              <a:buNone/>
            </a:pPr>
            <a:r>
              <a:rPr lang="en-US" sz="950" dirty="0">
                <a:solidFill>
                  <a:srgbClr val="383838"/>
                </a:solidFill>
                <a:latin typeface="DM Sans" pitchFamily="34" charset="0"/>
                <a:ea typeface="DM Sans" pitchFamily="34" charset="-122"/>
                <a:cs typeface="DM Sans" pitchFamily="34" charset="-120"/>
              </a:rPr>
              <a:t>Percentage of institutional investors considering ESG factors in investment decisions</a:t>
            </a:r>
            <a:endParaRPr lang="en-US" sz="950" dirty="0"/>
          </a:p>
        </p:txBody>
      </p:sp>
      <p:sp>
        <p:nvSpPr>
          <p:cNvPr id="10" name="Text 8"/>
          <p:cNvSpPr/>
          <p:nvPr/>
        </p:nvSpPr>
        <p:spPr>
          <a:xfrm>
            <a:off x="9665732" y="1981914"/>
            <a:ext cx="4392573" cy="407313"/>
          </a:xfrm>
          <a:prstGeom prst="rect">
            <a:avLst/>
          </a:prstGeom>
          <a:noFill/>
          <a:ln/>
        </p:spPr>
        <p:txBody>
          <a:bodyPr wrap="none" lIns="0" tIns="0" rIns="0" bIns="0" rtlCol="0" anchor="t"/>
          <a:lstStyle/>
          <a:p>
            <a:pPr algn="ctr" indent="0" marL="0">
              <a:lnSpc>
                <a:spcPts val="3200"/>
              </a:lnSpc>
              <a:buNone/>
            </a:pPr>
            <a:r>
              <a:rPr lang="en-US" sz="3200" dirty="0">
                <a:solidFill>
                  <a:srgbClr val="383838"/>
                </a:solidFill>
                <a:latin typeface="PT Serif" pitchFamily="34" charset="0"/>
                <a:ea typeface="PT Serif" pitchFamily="34" charset="-122"/>
                <a:cs typeface="PT Serif" pitchFamily="34" charset="-120"/>
              </a:rPr>
              <a:t>76%</a:t>
            </a:r>
            <a:endParaRPr lang="en-US" sz="3200" dirty="0"/>
          </a:p>
        </p:txBody>
      </p:sp>
      <p:sp>
        <p:nvSpPr>
          <p:cNvPr id="11" name="Text 9"/>
          <p:cNvSpPr/>
          <p:nvPr/>
        </p:nvSpPr>
        <p:spPr>
          <a:xfrm>
            <a:off x="11051858" y="2543413"/>
            <a:ext cx="1620203" cy="202525"/>
          </a:xfrm>
          <a:prstGeom prst="rect">
            <a:avLst/>
          </a:prstGeom>
          <a:noFill/>
          <a:ln/>
        </p:spPr>
        <p:txBody>
          <a:bodyPr wrap="none" lIns="0" tIns="0" rIns="0" bIns="0" rtlCol="0" anchor="t"/>
          <a:lstStyle/>
          <a:p>
            <a:pPr algn="ctr" indent="0" marL="0">
              <a:lnSpc>
                <a:spcPts val="1550"/>
              </a:lnSpc>
              <a:buNone/>
            </a:pPr>
            <a:r>
              <a:rPr lang="en-US" sz="1250" dirty="0">
                <a:solidFill>
                  <a:srgbClr val="383838"/>
                </a:solidFill>
                <a:latin typeface="PT Serif" pitchFamily="34" charset="0"/>
                <a:ea typeface="PT Serif" pitchFamily="34" charset="-122"/>
                <a:cs typeface="PT Serif" pitchFamily="34" charset="-120"/>
              </a:rPr>
              <a:t>Outperformance Rate</a:t>
            </a:r>
            <a:endParaRPr lang="en-US" sz="1250" dirty="0"/>
          </a:p>
        </p:txBody>
      </p:sp>
      <p:sp>
        <p:nvSpPr>
          <p:cNvPr id="12" name="Text 10"/>
          <p:cNvSpPr/>
          <p:nvPr/>
        </p:nvSpPr>
        <p:spPr>
          <a:xfrm>
            <a:off x="9665732" y="2819995"/>
            <a:ext cx="4392573" cy="197525"/>
          </a:xfrm>
          <a:prstGeom prst="rect">
            <a:avLst/>
          </a:prstGeom>
          <a:noFill/>
          <a:ln/>
        </p:spPr>
        <p:txBody>
          <a:bodyPr wrap="none" lIns="0" tIns="0" rIns="0" bIns="0" rtlCol="0" anchor="t"/>
          <a:lstStyle/>
          <a:p>
            <a:pPr algn="ctr" indent="0" marL="0">
              <a:lnSpc>
                <a:spcPts val="1550"/>
              </a:lnSpc>
              <a:buNone/>
            </a:pPr>
            <a:r>
              <a:rPr lang="en-US" sz="950" dirty="0">
                <a:solidFill>
                  <a:srgbClr val="383838"/>
                </a:solidFill>
                <a:latin typeface="DM Sans" pitchFamily="34" charset="0"/>
                <a:ea typeface="DM Sans" pitchFamily="34" charset="-122"/>
                <a:cs typeface="DM Sans" pitchFamily="34" charset="-120"/>
              </a:rPr>
              <a:t>ESG funds outperforming traditional benchmarks over five-year periods</a:t>
            </a:r>
            <a:endParaRPr lang="en-US" sz="950" dirty="0"/>
          </a:p>
        </p:txBody>
      </p:sp>
      <p:sp>
        <p:nvSpPr>
          <p:cNvPr id="13" name="Text 11"/>
          <p:cNvSpPr/>
          <p:nvPr/>
        </p:nvSpPr>
        <p:spPr>
          <a:xfrm>
            <a:off x="572095" y="3353872"/>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Impact investing represents a particularly dynamic segment within ethical investing, where investors explicitly seek to generate positive social and environmental outcomes alongside financial returns. Rather than simply avoiding harm through negative screening, impact investors actively direct capital toward businesses and projects addressing pressing social and environmental challenges—from renewable energy and affordable housing to healthcare access and financial inclusion. This approach recognises that capital allocation represents a powerful tool for driving systemic change, and that market-based solutions can complement government and philanthropic efforts in addressing societal needs. Impact investing has attracted growing participation from diverse investors—from mission-driven foundations and family offices to mainstream institutional investors recognising opportunities in sustainability-focused markets.</a:t>
            </a:r>
            <a:endParaRPr lang="en-US" sz="950" dirty="0"/>
          </a:p>
        </p:txBody>
      </p:sp>
      <p:sp>
        <p:nvSpPr>
          <p:cNvPr id="14" name="Shape 12"/>
          <p:cNvSpPr/>
          <p:nvPr/>
        </p:nvSpPr>
        <p:spPr>
          <a:xfrm>
            <a:off x="7307580" y="4282797"/>
            <a:ext cx="15240" cy="3047286"/>
          </a:xfrm>
          <a:prstGeom prst="roundRect">
            <a:avLst>
              <a:gd name="adj" fmla="val 121500"/>
            </a:avLst>
          </a:prstGeom>
          <a:solidFill>
            <a:srgbClr val="D8D4D4"/>
          </a:solidFill>
          <a:ln/>
        </p:spPr>
      </p:sp>
      <p:sp>
        <p:nvSpPr>
          <p:cNvPr id="15" name="Shape 13"/>
          <p:cNvSpPr/>
          <p:nvPr/>
        </p:nvSpPr>
        <p:spPr>
          <a:xfrm>
            <a:off x="6821329" y="4414004"/>
            <a:ext cx="370284" cy="15240"/>
          </a:xfrm>
          <a:prstGeom prst="roundRect">
            <a:avLst>
              <a:gd name="adj" fmla="val 121500"/>
            </a:avLst>
          </a:prstGeom>
          <a:solidFill>
            <a:srgbClr val="D8D4D4"/>
          </a:solidFill>
          <a:ln/>
        </p:spPr>
      </p:sp>
      <p:sp>
        <p:nvSpPr>
          <p:cNvPr id="16" name="Shape 14"/>
          <p:cNvSpPr/>
          <p:nvPr/>
        </p:nvSpPr>
        <p:spPr>
          <a:xfrm>
            <a:off x="7176373" y="4282797"/>
            <a:ext cx="277654" cy="277654"/>
          </a:xfrm>
          <a:prstGeom prst="roundRect">
            <a:avLst>
              <a:gd name="adj" fmla="val 6669"/>
            </a:avLst>
          </a:prstGeom>
          <a:solidFill>
            <a:srgbClr val="F2EEEE"/>
          </a:solidFill>
          <a:ln/>
        </p:spPr>
      </p:sp>
      <p:sp>
        <p:nvSpPr>
          <p:cNvPr id="17" name="Text 15"/>
          <p:cNvSpPr/>
          <p:nvPr/>
        </p:nvSpPr>
        <p:spPr>
          <a:xfrm>
            <a:off x="7218045" y="4300121"/>
            <a:ext cx="194310" cy="243007"/>
          </a:xfrm>
          <a:prstGeom prst="rect">
            <a:avLst/>
          </a:prstGeom>
          <a:noFill/>
          <a:ln/>
        </p:spPr>
        <p:txBody>
          <a:bodyPr wrap="none" lIns="0" tIns="0" rIns="0" bIns="0" rtlCol="0" anchor="t"/>
          <a:lstStyle/>
          <a:p>
            <a:pPr algn="ctr" indent="0" marL="0">
              <a:lnSpc>
                <a:spcPts val="1500"/>
              </a:lnSpc>
              <a:buNone/>
            </a:pPr>
            <a:r>
              <a:rPr lang="en-US" sz="1500" dirty="0">
                <a:solidFill>
                  <a:srgbClr val="383838"/>
                </a:solidFill>
                <a:latin typeface="PT Serif" pitchFamily="34" charset="0"/>
                <a:ea typeface="PT Serif" pitchFamily="34" charset="-122"/>
                <a:cs typeface="PT Serif" pitchFamily="34" charset="-120"/>
              </a:rPr>
              <a:t>1</a:t>
            </a:r>
            <a:endParaRPr lang="en-US" sz="1500" dirty="0"/>
          </a:p>
        </p:txBody>
      </p:sp>
      <p:sp>
        <p:nvSpPr>
          <p:cNvPr id="18" name="Text 16"/>
          <p:cNvSpPr/>
          <p:nvPr/>
        </p:nvSpPr>
        <p:spPr>
          <a:xfrm>
            <a:off x="4316849" y="4325183"/>
            <a:ext cx="2381131" cy="202525"/>
          </a:xfrm>
          <a:prstGeom prst="rect">
            <a:avLst/>
          </a:prstGeom>
          <a:noFill/>
          <a:ln/>
        </p:spPr>
        <p:txBody>
          <a:bodyPr wrap="none" lIns="0" tIns="0" rIns="0" bIns="0" rtlCol="0" anchor="t"/>
          <a:lstStyle/>
          <a:p>
            <a:pPr algn="r" indent="0" marL="0">
              <a:lnSpc>
                <a:spcPts val="1550"/>
              </a:lnSpc>
              <a:buNone/>
            </a:pPr>
            <a:r>
              <a:rPr lang="en-US" sz="1250" dirty="0">
                <a:solidFill>
                  <a:srgbClr val="383838"/>
                </a:solidFill>
                <a:latin typeface="PT Serif" pitchFamily="34" charset="0"/>
                <a:ea typeface="PT Serif" pitchFamily="34" charset="-122"/>
                <a:cs typeface="PT Serif" pitchFamily="34" charset="-120"/>
              </a:rPr>
              <a:t>1970s-1990s: Negative Screening</a:t>
            </a:r>
            <a:endParaRPr lang="en-US" sz="1250" dirty="0"/>
          </a:p>
        </p:txBody>
      </p:sp>
      <p:sp>
        <p:nvSpPr>
          <p:cNvPr id="19" name="Text 17"/>
          <p:cNvSpPr/>
          <p:nvPr/>
        </p:nvSpPr>
        <p:spPr>
          <a:xfrm>
            <a:off x="572095" y="4601766"/>
            <a:ext cx="6125885" cy="395049"/>
          </a:xfrm>
          <a:prstGeom prst="rect">
            <a:avLst/>
          </a:prstGeom>
          <a:noFill/>
          <a:ln/>
        </p:spPr>
        <p:txBody>
          <a:bodyPr wrap="square" lIns="0" tIns="0" rIns="0" bIns="0" rtlCol="0" anchor="t"/>
          <a:lstStyle/>
          <a:p>
            <a:pPr algn="r" indent="0" marL="0">
              <a:lnSpc>
                <a:spcPts val="1550"/>
              </a:lnSpc>
              <a:buNone/>
            </a:pPr>
            <a:r>
              <a:rPr lang="en-US" sz="950" dirty="0">
                <a:solidFill>
                  <a:srgbClr val="383838"/>
                </a:solidFill>
                <a:latin typeface="DM Sans" pitchFamily="34" charset="0"/>
                <a:ea typeface="DM Sans" pitchFamily="34" charset="-122"/>
                <a:cs typeface="DM Sans" pitchFamily="34" charset="-120"/>
              </a:rPr>
              <a:t>Early ethical investing focused on excluding "sin stocks"—tobacco, alcohol, weapons, gambling—based on moral objections without expectation of financial benefit</a:t>
            </a:r>
            <a:endParaRPr lang="en-US" sz="950" dirty="0"/>
          </a:p>
        </p:txBody>
      </p:sp>
      <p:sp>
        <p:nvSpPr>
          <p:cNvPr id="20" name="Shape 18"/>
          <p:cNvSpPr/>
          <p:nvPr/>
        </p:nvSpPr>
        <p:spPr>
          <a:xfrm>
            <a:off x="7438787" y="5154573"/>
            <a:ext cx="370284" cy="15240"/>
          </a:xfrm>
          <a:prstGeom prst="roundRect">
            <a:avLst>
              <a:gd name="adj" fmla="val 121500"/>
            </a:avLst>
          </a:prstGeom>
          <a:solidFill>
            <a:srgbClr val="D8D4D4"/>
          </a:solidFill>
          <a:ln/>
        </p:spPr>
      </p:sp>
      <p:sp>
        <p:nvSpPr>
          <p:cNvPr id="21" name="Shape 19"/>
          <p:cNvSpPr/>
          <p:nvPr/>
        </p:nvSpPr>
        <p:spPr>
          <a:xfrm>
            <a:off x="7176373" y="5023366"/>
            <a:ext cx="277654" cy="277654"/>
          </a:xfrm>
          <a:prstGeom prst="roundRect">
            <a:avLst>
              <a:gd name="adj" fmla="val 6669"/>
            </a:avLst>
          </a:prstGeom>
          <a:solidFill>
            <a:srgbClr val="F2EEEE"/>
          </a:solidFill>
          <a:ln/>
        </p:spPr>
      </p:sp>
      <p:sp>
        <p:nvSpPr>
          <p:cNvPr id="22" name="Text 20"/>
          <p:cNvSpPr/>
          <p:nvPr/>
        </p:nvSpPr>
        <p:spPr>
          <a:xfrm>
            <a:off x="7218045" y="5040690"/>
            <a:ext cx="194310" cy="243007"/>
          </a:xfrm>
          <a:prstGeom prst="rect">
            <a:avLst/>
          </a:prstGeom>
          <a:noFill/>
          <a:ln/>
        </p:spPr>
        <p:txBody>
          <a:bodyPr wrap="none" lIns="0" tIns="0" rIns="0" bIns="0" rtlCol="0" anchor="t"/>
          <a:lstStyle/>
          <a:p>
            <a:pPr algn="ctr" indent="0" marL="0">
              <a:lnSpc>
                <a:spcPts val="1500"/>
              </a:lnSpc>
              <a:buNone/>
            </a:pPr>
            <a:r>
              <a:rPr lang="en-US" sz="1500" dirty="0">
                <a:solidFill>
                  <a:srgbClr val="383838"/>
                </a:solidFill>
                <a:latin typeface="PT Serif" pitchFamily="34" charset="0"/>
                <a:ea typeface="PT Serif" pitchFamily="34" charset="-122"/>
                <a:cs typeface="PT Serif" pitchFamily="34" charset="-120"/>
              </a:rPr>
              <a:t>2</a:t>
            </a:r>
            <a:endParaRPr lang="en-US" sz="1500" dirty="0"/>
          </a:p>
        </p:txBody>
      </p:sp>
      <p:sp>
        <p:nvSpPr>
          <p:cNvPr id="23" name="Text 21"/>
          <p:cNvSpPr/>
          <p:nvPr/>
        </p:nvSpPr>
        <p:spPr>
          <a:xfrm>
            <a:off x="7932420" y="5065752"/>
            <a:ext cx="1657826"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2000s: ESG Integration</a:t>
            </a:r>
            <a:endParaRPr lang="en-US" sz="1250" dirty="0"/>
          </a:p>
        </p:txBody>
      </p:sp>
      <p:sp>
        <p:nvSpPr>
          <p:cNvPr id="24" name="Text 22"/>
          <p:cNvSpPr/>
          <p:nvPr/>
        </p:nvSpPr>
        <p:spPr>
          <a:xfrm>
            <a:off x="7932420" y="5342334"/>
            <a:ext cx="6125885"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Investors began systematically incorporating environmental, social, and governance factors into fundamental analysis as material risk considerations</a:t>
            </a:r>
            <a:endParaRPr lang="en-US" sz="950" dirty="0"/>
          </a:p>
        </p:txBody>
      </p:sp>
      <p:sp>
        <p:nvSpPr>
          <p:cNvPr id="25" name="Shape 23"/>
          <p:cNvSpPr/>
          <p:nvPr/>
        </p:nvSpPr>
        <p:spPr>
          <a:xfrm>
            <a:off x="6821329" y="5792867"/>
            <a:ext cx="370284" cy="15240"/>
          </a:xfrm>
          <a:prstGeom prst="roundRect">
            <a:avLst>
              <a:gd name="adj" fmla="val 121500"/>
            </a:avLst>
          </a:prstGeom>
          <a:solidFill>
            <a:srgbClr val="D8D4D4"/>
          </a:solidFill>
          <a:ln/>
        </p:spPr>
      </p:sp>
      <p:sp>
        <p:nvSpPr>
          <p:cNvPr id="26" name="Shape 24"/>
          <p:cNvSpPr/>
          <p:nvPr/>
        </p:nvSpPr>
        <p:spPr>
          <a:xfrm>
            <a:off x="7176373" y="5661660"/>
            <a:ext cx="277654" cy="277654"/>
          </a:xfrm>
          <a:prstGeom prst="roundRect">
            <a:avLst>
              <a:gd name="adj" fmla="val 6669"/>
            </a:avLst>
          </a:prstGeom>
          <a:solidFill>
            <a:srgbClr val="F2EEEE"/>
          </a:solidFill>
          <a:ln/>
        </p:spPr>
      </p:sp>
      <p:sp>
        <p:nvSpPr>
          <p:cNvPr id="27" name="Text 25"/>
          <p:cNvSpPr/>
          <p:nvPr/>
        </p:nvSpPr>
        <p:spPr>
          <a:xfrm>
            <a:off x="7218045" y="5678984"/>
            <a:ext cx="194310" cy="243007"/>
          </a:xfrm>
          <a:prstGeom prst="rect">
            <a:avLst/>
          </a:prstGeom>
          <a:noFill/>
          <a:ln/>
        </p:spPr>
        <p:txBody>
          <a:bodyPr wrap="none" lIns="0" tIns="0" rIns="0" bIns="0" rtlCol="0" anchor="t"/>
          <a:lstStyle/>
          <a:p>
            <a:pPr algn="ctr" indent="0" marL="0">
              <a:lnSpc>
                <a:spcPts val="1500"/>
              </a:lnSpc>
              <a:buNone/>
            </a:pPr>
            <a:r>
              <a:rPr lang="en-US" sz="1500" dirty="0">
                <a:solidFill>
                  <a:srgbClr val="383838"/>
                </a:solidFill>
                <a:latin typeface="PT Serif" pitchFamily="34" charset="0"/>
                <a:ea typeface="PT Serif" pitchFamily="34" charset="-122"/>
                <a:cs typeface="PT Serif" pitchFamily="34" charset="-120"/>
              </a:rPr>
              <a:t>3</a:t>
            </a:r>
            <a:endParaRPr lang="en-US" sz="1500" dirty="0"/>
          </a:p>
        </p:txBody>
      </p:sp>
      <p:sp>
        <p:nvSpPr>
          <p:cNvPr id="28" name="Text 26"/>
          <p:cNvSpPr/>
          <p:nvPr/>
        </p:nvSpPr>
        <p:spPr>
          <a:xfrm>
            <a:off x="4617244" y="5704046"/>
            <a:ext cx="2080736" cy="202525"/>
          </a:xfrm>
          <a:prstGeom prst="rect">
            <a:avLst/>
          </a:prstGeom>
          <a:noFill/>
          <a:ln/>
        </p:spPr>
        <p:txBody>
          <a:bodyPr wrap="none" lIns="0" tIns="0" rIns="0" bIns="0" rtlCol="0" anchor="t"/>
          <a:lstStyle/>
          <a:p>
            <a:pPr algn="r" indent="0" marL="0">
              <a:lnSpc>
                <a:spcPts val="1550"/>
              </a:lnSpc>
              <a:buNone/>
            </a:pPr>
            <a:r>
              <a:rPr lang="en-US" sz="1250" dirty="0">
                <a:solidFill>
                  <a:srgbClr val="383838"/>
                </a:solidFill>
                <a:latin typeface="PT Serif" pitchFamily="34" charset="0"/>
                <a:ea typeface="PT Serif" pitchFamily="34" charset="-122"/>
                <a:cs typeface="PT Serif" pitchFamily="34" charset="-120"/>
              </a:rPr>
              <a:t>2010s: Mainstream Adoption</a:t>
            </a:r>
            <a:endParaRPr lang="en-US" sz="1250" dirty="0"/>
          </a:p>
        </p:txBody>
      </p:sp>
      <p:sp>
        <p:nvSpPr>
          <p:cNvPr id="29" name="Text 27"/>
          <p:cNvSpPr/>
          <p:nvPr/>
        </p:nvSpPr>
        <p:spPr>
          <a:xfrm>
            <a:off x="572095" y="5980628"/>
            <a:ext cx="6125885" cy="395049"/>
          </a:xfrm>
          <a:prstGeom prst="rect">
            <a:avLst/>
          </a:prstGeom>
          <a:noFill/>
          <a:ln/>
        </p:spPr>
        <p:txBody>
          <a:bodyPr wrap="square" lIns="0" tIns="0" rIns="0" bIns="0" rtlCol="0" anchor="t"/>
          <a:lstStyle/>
          <a:p>
            <a:pPr algn="r" indent="0" marL="0">
              <a:lnSpc>
                <a:spcPts val="1550"/>
              </a:lnSpc>
              <a:buNone/>
            </a:pPr>
            <a:r>
              <a:rPr lang="en-US" sz="950" dirty="0">
                <a:solidFill>
                  <a:srgbClr val="383838"/>
                </a:solidFill>
                <a:latin typeface="DM Sans" pitchFamily="34" charset="0"/>
                <a:ea typeface="DM Sans" pitchFamily="34" charset="-122"/>
                <a:cs typeface="DM Sans" pitchFamily="34" charset="-120"/>
              </a:rPr>
              <a:t>ESG investing transitioned from niche to mainstream as evidence mounted that sustainability factors predict financial performance and institutional investors embraced integration</a:t>
            </a:r>
            <a:endParaRPr lang="en-US" sz="950" dirty="0"/>
          </a:p>
        </p:txBody>
      </p:sp>
      <p:sp>
        <p:nvSpPr>
          <p:cNvPr id="30" name="Shape 28"/>
          <p:cNvSpPr/>
          <p:nvPr/>
        </p:nvSpPr>
        <p:spPr>
          <a:xfrm>
            <a:off x="7438787" y="6431280"/>
            <a:ext cx="370284" cy="15240"/>
          </a:xfrm>
          <a:prstGeom prst="roundRect">
            <a:avLst>
              <a:gd name="adj" fmla="val 121500"/>
            </a:avLst>
          </a:prstGeom>
          <a:solidFill>
            <a:srgbClr val="D8D4D4"/>
          </a:solidFill>
          <a:ln/>
        </p:spPr>
      </p:sp>
      <p:sp>
        <p:nvSpPr>
          <p:cNvPr id="31" name="Shape 29"/>
          <p:cNvSpPr/>
          <p:nvPr/>
        </p:nvSpPr>
        <p:spPr>
          <a:xfrm>
            <a:off x="7176373" y="6300073"/>
            <a:ext cx="277654" cy="277654"/>
          </a:xfrm>
          <a:prstGeom prst="roundRect">
            <a:avLst>
              <a:gd name="adj" fmla="val 6669"/>
            </a:avLst>
          </a:prstGeom>
          <a:solidFill>
            <a:srgbClr val="F2EEEE"/>
          </a:solidFill>
          <a:ln/>
        </p:spPr>
      </p:sp>
      <p:sp>
        <p:nvSpPr>
          <p:cNvPr id="32" name="Text 30"/>
          <p:cNvSpPr/>
          <p:nvPr/>
        </p:nvSpPr>
        <p:spPr>
          <a:xfrm>
            <a:off x="7218045" y="6317397"/>
            <a:ext cx="194310" cy="243007"/>
          </a:xfrm>
          <a:prstGeom prst="rect">
            <a:avLst/>
          </a:prstGeom>
          <a:noFill/>
          <a:ln/>
        </p:spPr>
        <p:txBody>
          <a:bodyPr wrap="none" lIns="0" tIns="0" rIns="0" bIns="0" rtlCol="0" anchor="t"/>
          <a:lstStyle/>
          <a:p>
            <a:pPr algn="ctr" indent="0" marL="0">
              <a:lnSpc>
                <a:spcPts val="1500"/>
              </a:lnSpc>
              <a:buNone/>
            </a:pPr>
            <a:r>
              <a:rPr lang="en-US" sz="1500" dirty="0">
                <a:solidFill>
                  <a:srgbClr val="383838"/>
                </a:solidFill>
                <a:latin typeface="PT Serif" pitchFamily="34" charset="0"/>
                <a:ea typeface="PT Serif" pitchFamily="34" charset="-122"/>
                <a:cs typeface="PT Serif" pitchFamily="34" charset="-120"/>
              </a:rPr>
              <a:t>4</a:t>
            </a:r>
            <a:endParaRPr lang="en-US" sz="1500" dirty="0"/>
          </a:p>
        </p:txBody>
      </p:sp>
      <p:sp>
        <p:nvSpPr>
          <p:cNvPr id="33" name="Text 31"/>
          <p:cNvSpPr/>
          <p:nvPr/>
        </p:nvSpPr>
        <p:spPr>
          <a:xfrm>
            <a:off x="7932420" y="6342459"/>
            <a:ext cx="2403158"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2020s: Impact and Accountability</a:t>
            </a:r>
            <a:endParaRPr lang="en-US" sz="1250" dirty="0"/>
          </a:p>
        </p:txBody>
      </p:sp>
      <p:sp>
        <p:nvSpPr>
          <p:cNvPr id="34" name="Text 32"/>
          <p:cNvSpPr/>
          <p:nvPr/>
        </p:nvSpPr>
        <p:spPr>
          <a:xfrm>
            <a:off x="7932420" y="6619042"/>
            <a:ext cx="6125885"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Focus shifted toward measurable real-world impact, active ownership, and holding companies accountable for delivering on sustainability commitments beyond disclosure</a:t>
            </a:r>
            <a:endParaRPr lang="en-US" sz="950" dirty="0"/>
          </a:p>
        </p:txBody>
      </p:sp>
      <p:sp>
        <p:nvSpPr>
          <p:cNvPr id="35" name="Text 33"/>
          <p:cNvSpPr/>
          <p:nvPr/>
        </p:nvSpPr>
        <p:spPr>
          <a:xfrm>
            <a:off x="572095" y="7468910"/>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Screening approaches have become increasingly sophisticated, moving beyond simple exclusion of controversial sectors to nuanced assessments of company practices. Modern screening methodologies evaluate companies across multiple ESG dimensions, comparing performance against industry peers and rewarding leaders whilst penalising laggards. This "best-in-class" approach recognises that even sectors facing sustainability challenges contain companies working to improve practices and drive sectoral transformation. Simultaneously, exclusionary screening remains important for certain high-impact sectors—fossil fuels, thermal coal, weapons manufacturing, and tobacco face growing divestment as investors recognise these industries as incompatible with global climate goals, public health objectives, and ethical investment principles.</a:t>
            </a:r>
            <a:endParaRPr lang="en-US" sz="9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572095" y="631388"/>
            <a:ext cx="10292120" cy="472202"/>
          </a:xfrm>
          <a:prstGeom prst="rect">
            <a:avLst/>
          </a:prstGeom>
          <a:noFill/>
          <a:ln/>
        </p:spPr>
        <p:txBody>
          <a:bodyPr wrap="none" lIns="0" tIns="0" rIns="0" bIns="0" rtlCol="0" anchor="t"/>
          <a:lstStyle/>
          <a:p>
            <a:pPr algn="l" indent="0" marL="0">
              <a:lnSpc>
                <a:spcPts val="3700"/>
              </a:lnSpc>
              <a:buNone/>
            </a:pPr>
            <a:r>
              <a:rPr lang="en-US" sz="2950" dirty="0">
                <a:solidFill>
                  <a:srgbClr val="020202"/>
                </a:solidFill>
                <a:latin typeface="PT Serif" pitchFamily="34" charset="0"/>
                <a:ea typeface="PT Serif" pitchFamily="34" charset="-122"/>
                <a:cs typeface="PT Serif" pitchFamily="34" charset="-120"/>
              </a:rPr>
              <a:t>Chapter 4: Transparency and Accountability in Supply Chains</a:t>
            </a:r>
            <a:endParaRPr lang="en-US" sz="2950" dirty="0"/>
          </a:p>
        </p:txBody>
      </p:sp>
      <p:sp>
        <p:nvSpPr>
          <p:cNvPr id="3" name="Text 1"/>
          <p:cNvSpPr/>
          <p:nvPr/>
        </p:nvSpPr>
        <p:spPr>
          <a:xfrm>
            <a:off x="572095" y="1391364"/>
            <a:ext cx="13486209" cy="1151334"/>
          </a:xfrm>
          <a:prstGeom prst="rect">
            <a:avLst/>
          </a:prstGeom>
          <a:noFill/>
          <a:ln/>
        </p:spPr>
        <p:txBody>
          <a:bodyPr wrap="square" lIns="0" tIns="0" rIns="0" bIns="0" rtlCol="0" anchor="t"/>
          <a:lstStyle/>
          <a:p>
            <a:pPr algn="l" indent="0" marL="0">
              <a:lnSpc>
                <a:spcPts val="1800"/>
              </a:lnSpc>
              <a:buNone/>
            </a:pPr>
            <a:r>
              <a:rPr lang="en-US" sz="1100" dirty="0">
                <a:solidFill>
                  <a:srgbClr val="383838"/>
                </a:solidFill>
                <a:latin typeface="DM Sans" pitchFamily="34" charset="0"/>
                <a:ea typeface="DM Sans" pitchFamily="34" charset="-122"/>
                <a:cs typeface="DM Sans" pitchFamily="34" charset="-120"/>
              </a:rPr>
              <a:t>Supply chain ethics has emerged as a critical frontier in corporate responsibility, driven by recognition that organisational ethical performance cannot be separated from the practices of suppliers, contractors, and business partners throughout complex global value chains. Modern supply chains often span dozens of countries, involve thousands of suppliers at multiple tiers, and encompass activities where visibility and control prove challenging—creating both ethical risks and opportunities for positive impact. Companies increasingly face scrutiny not only for their direct operations but for labour conditions in supplier factories, environmental practices of raw material producers, conflict minerals in component parts, and human rights issues anywhere in their supply chains. This expanded scope of responsibility reflects stakeholder expectations that corporate ethics extend to all activities contributing to products and services, regardless of formal ownership or control.</a:t>
            </a:r>
            <a:endParaRPr lang="en-US" sz="1100" dirty="0"/>
          </a:p>
        </p:txBody>
      </p:sp>
      <p:pic>
        <p:nvPicPr>
          <p:cNvPr id="4" name="Image 0" descr="preencoded.png">    </p:cNvPr>
          <p:cNvPicPr>
            <a:picLocks noChangeAspect="1"/>
          </p:cNvPicPr>
          <p:nvPr/>
        </p:nvPicPr>
        <p:blipFill>
          <a:blip r:embed="rId1"/>
          <a:stretch>
            <a:fillRect/>
          </a:stretch>
        </p:blipFill>
        <p:spPr>
          <a:xfrm>
            <a:off x="572095" y="2920484"/>
            <a:ext cx="6671191" cy="1143000"/>
          </a:xfrm>
          <a:prstGeom prst="rect">
            <a:avLst/>
          </a:prstGeom>
        </p:spPr>
      </p:pic>
      <p:sp>
        <p:nvSpPr>
          <p:cNvPr id="5" name="Text 2"/>
          <p:cNvSpPr/>
          <p:nvPr/>
        </p:nvSpPr>
        <p:spPr>
          <a:xfrm>
            <a:off x="715923" y="3496032"/>
            <a:ext cx="1987153" cy="236101"/>
          </a:xfrm>
          <a:prstGeom prst="rect">
            <a:avLst/>
          </a:prstGeom>
          <a:noFill/>
          <a:ln/>
        </p:spPr>
        <p:txBody>
          <a:bodyPr wrap="none" lIns="0" tIns="0" rIns="0" bIns="0" rtlCol="0" anchor="t"/>
          <a:lstStyle/>
          <a:p>
            <a:pPr algn="l" indent="0" marL="0">
              <a:lnSpc>
                <a:spcPts val="1850"/>
              </a:lnSpc>
              <a:buNone/>
            </a:pPr>
            <a:r>
              <a:rPr lang="en-US" sz="1450" dirty="0">
                <a:solidFill>
                  <a:srgbClr val="383838"/>
                </a:solidFill>
                <a:latin typeface="PT Serif" pitchFamily="34" charset="0"/>
                <a:ea typeface="PT Serif" pitchFamily="34" charset="-122"/>
                <a:cs typeface="PT Serif" pitchFamily="34" charset="-120"/>
              </a:rPr>
              <a:t>Mapping Supply Chains</a:t>
            </a:r>
            <a:endParaRPr lang="en-US" sz="1450" dirty="0"/>
          </a:p>
        </p:txBody>
      </p:sp>
      <p:sp>
        <p:nvSpPr>
          <p:cNvPr id="6" name="Text 3"/>
          <p:cNvSpPr/>
          <p:nvPr/>
        </p:nvSpPr>
        <p:spPr>
          <a:xfrm>
            <a:off x="715923" y="3818453"/>
            <a:ext cx="6383536" cy="460534"/>
          </a:xfrm>
          <a:prstGeom prst="rect">
            <a:avLst/>
          </a:prstGeom>
          <a:noFill/>
          <a:ln/>
        </p:spPr>
        <p:txBody>
          <a:bodyPr wrap="square" lIns="0" tIns="0" rIns="0" bIns="0" rtlCol="0" anchor="t"/>
          <a:lstStyle/>
          <a:p>
            <a:pPr algn="l" indent="0" marL="0">
              <a:lnSpc>
                <a:spcPts val="1800"/>
              </a:lnSpc>
              <a:buNone/>
            </a:pPr>
            <a:r>
              <a:rPr lang="en-US" sz="1100" dirty="0">
                <a:solidFill>
                  <a:srgbClr val="383838"/>
                </a:solidFill>
                <a:latin typeface="DM Sans" pitchFamily="34" charset="0"/>
                <a:ea typeface="DM Sans" pitchFamily="34" charset="-122"/>
                <a:cs typeface="DM Sans" pitchFamily="34" charset="-120"/>
              </a:rPr>
              <a:t>Comprehensive visibility into all tiers of suppliers and subcontractors, including indirect relationships often obscured in complex networks</a:t>
            </a:r>
            <a:endParaRPr lang="en-US" sz="1100" dirty="0"/>
          </a:p>
        </p:txBody>
      </p:sp>
      <p:pic>
        <p:nvPicPr>
          <p:cNvPr id="7" name="Image 1" descr="preencoded.png">    </p:cNvPr>
          <p:cNvPicPr>
            <a:picLocks noChangeAspect="1"/>
          </p:cNvPicPr>
          <p:nvPr/>
        </p:nvPicPr>
        <p:blipFill>
          <a:blip r:embed="rId2"/>
          <a:stretch>
            <a:fillRect/>
          </a:stretch>
        </p:blipFill>
        <p:spPr>
          <a:xfrm>
            <a:off x="7387114" y="2704624"/>
            <a:ext cx="6671191" cy="1143000"/>
          </a:xfrm>
          <a:prstGeom prst="rect">
            <a:avLst/>
          </a:prstGeom>
        </p:spPr>
      </p:pic>
      <p:sp>
        <p:nvSpPr>
          <p:cNvPr id="8" name="Text 4"/>
          <p:cNvSpPr/>
          <p:nvPr/>
        </p:nvSpPr>
        <p:spPr>
          <a:xfrm>
            <a:off x="7530941" y="3280172"/>
            <a:ext cx="1889046" cy="236101"/>
          </a:xfrm>
          <a:prstGeom prst="rect">
            <a:avLst/>
          </a:prstGeom>
          <a:noFill/>
          <a:ln/>
        </p:spPr>
        <p:txBody>
          <a:bodyPr wrap="none" lIns="0" tIns="0" rIns="0" bIns="0" rtlCol="0" anchor="t"/>
          <a:lstStyle/>
          <a:p>
            <a:pPr algn="l" indent="0" marL="0">
              <a:lnSpc>
                <a:spcPts val="1850"/>
              </a:lnSpc>
              <a:buNone/>
            </a:pPr>
            <a:r>
              <a:rPr lang="en-US" sz="1450" dirty="0">
                <a:solidFill>
                  <a:srgbClr val="383838"/>
                </a:solidFill>
                <a:latin typeface="PT Serif" pitchFamily="34" charset="0"/>
                <a:ea typeface="PT Serif" pitchFamily="34" charset="-122"/>
                <a:cs typeface="PT Serif" pitchFamily="34" charset="-120"/>
              </a:rPr>
              <a:t>Risk Assessment</a:t>
            </a:r>
            <a:endParaRPr lang="en-US" sz="1450" dirty="0"/>
          </a:p>
        </p:txBody>
      </p:sp>
      <p:sp>
        <p:nvSpPr>
          <p:cNvPr id="9" name="Text 5"/>
          <p:cNvSpPr/>
          <p:nvPr/>
        </p:nvSpPr>
        <p:spPr>
          <a:xfrm>
            <a:off x="7530941" y="3602593"/>
            <a:ext cx="6383536" cy="460534"/>
          </a:xfrm>
          <a:prstGeom prst="rect">
            <a:avLst/>
          </a:prstGeom>
          <a:noFill/>
          <a:ln/>
        </p:spPr>
        <p:txBody>
          <a:bodyPr wrap="square" lIns="0" tIns="0" rIns="0" bIns="0" rtlCol="0" anchor="t"/>
          <a:lstStyle/>
          <a:p>
            <a:pPr algn="l" indent="0" marL="0">
              <a:lnSpc>
                <a:spcPts val="1800"/>
              </a:lnSpc>
              <a:buNone/>
            </a:pPr>
            <a:r>
              <a:rPr lang="en-US" sz="1100" dirty="0">
                <a:solidFill>
                  <a:srgbClr val="383838"/>
                </a:solidFill>
                <a:latin typeface="DM Sans" pitchFamily="34" charset="0"/>
                <a:ea typeface="DM Sans" pitchFamily="34" charset="-122"/>
                <a:cs typeface="DM Sans" pitchFamily="34" charset="-120"/>
              </a:rPr>
              <a:t>Evaluating suppliers against ethical criteria including labour practices, environmental impact, human rights, anti-corruption, and product safety</a:t>
            </a:r>
            <a:endParaRPr lang="en-US" sz="1100" dirty="0"/>
          </a:p>
        </p:txBody>
      </p:sp>
      <p:pic>
        <p:nvPicPr>
          <p:cNvPr id="10" name="Image 2" descr="preencoded.png">    </p:cNvPr>
          <p:cNvPicPr>
            <a:picLocks noChangeAspect="1"/>
          </p:cNvPicPr>
          <p:nvPr/>
        </p:nvPicPr>
        <p:blipFill>
          <a:blip r:embed="rId3"/>
          <a:stretch>
            <a:fillRect/>
          </a:stretch>
        </p:blipFill>
        <p:spPr>
          <a:xfrm>
            <a:off x="572095" y="4782503"/>
            <a:ext cx="6671191" cy="1143000"/>
          </a:xfrm>
          <a:prstGeom prst="rect">
            <a:avLst/>
          </a:prstGeom>
        </p:spPr>
      </p:pic>
      <p:sp>
        <p:nvSpPr>
          <p:cNvPr id="11" name="Text 6"/>
          <p:cNvSpPr/>
          <p:nvPr/>
        </p:nvSpPr>
        <p:spPr>
          <a:xfrm>
            <a:off x="715923" y="5358051"/>
            <a:ext cx="2090380" cy="236101"/>
          </a:xfrm>
          <a:prstGeom prst="rect">
            <a:avLst/>
          </a:prstGeom>
          <a:noFill/>
          <a:ln/>
        </p:spPr>
        <p:txBody>
          <a:bodyPr wrap="none" lIns="0" tIns="0" rIns="0" bIns="0" rtlCol="0" anchor="t"/>
          <a:lstStyle/>
          <a:p>
            <a:pPr algn="l" indent="0" marL="0">
              <a:lnSpc>
                <a:spcPts val="1850"/>
              </a:lnSpc>
              <a:buNone/>
            </a:pPr>
            <a:r>
              <a:rPr lang="en-US" sz="1450" dirty="0">
                <a:solidFill>
                  <a:srgbClr val="383838"/>
                </a:solidFill>
                <a:latin typeface="PT Serif" pitchFamily="34" charset="0"/>
                <a:ea typeface="PT Serif" pitchFamily="34" charset="-122"/>
                <a:cs typeface="PT Serif" pitchFamily="34" charset="-120"/>
              </a:rPr>
              <a:t>Monitoring and Auditing</a:t>
            </a:r>
            <a:endParaRPr lang="en-US" sz="1450" dirty="0"/>
          </a:p>
        </p:txBody>
      </p:sp>
      <p:sp>
        <p:nvSpPr>
          <p:cNvPr id="12" name="Text 7"/>
          <p:cNvSpPr/>
          <p:nvPr/>
        </p:nvSpPr>
        <p:spPr>
          <a:xfrm>
            <a:off x="715923" y="5680472"/>
            <a:ext cx="6383536" cy="460534"/>
          </a:xfrm>
          <a:prstGeom prst="rect">
            <a:avLst/>
          </a:prstGeom>
          <a:noFill/>
          <a:ln/>
        </p:spPr>
        <p:txBody>
          <a:bodyPr wrap="square" lIns="0" tIns="0" rIns="0" bIns="0" rtlCol="0" anchor="t"/>
          <a:lstStyle/>
          <a:p>
            <a:pPr algn="l" indent="0" marL="0">
              <a:lnSpc>
                <a:spcPts val="1800"/>
              </a:lnSpc>
              <a:buNone/>
            </a:pPr>
            <a:r>
              <a:rPr lang="en-US" sz="1100" dirty="0">
                <a:solidFill>
                  <a:srgbClr val="383838"/>
                </a:solidFill>
                <a:latin typeface="DM Sans" pitchFamily="34" charset="0"/>
                <a:ea typeface="DM Sans" pitchFamily="34" charset="-122"/>
                <a:cs typeface="DM Sans" pitchFamily="34" charset="-120"/>
              </a:rPr>
              <a:t>Regular inspections, third-party audits, and technology-enabled surveillance ensuring ongoing compliance with ethical standards</a:t>
            </a:r>
            <a:endParaRPr lang="en-US" sz="1100" dirty="0"/>
          </a:p>
        </p:txBody>
      </p:sp>
      <p:pic>
        <p:nvPicPr>
          <p:cNvPr id="13" name="Image 3" descr="preencoded.png">    </p:cNvPr>
          <p:cNvPicPr>
            <a:picLocks noChangeAspect="1"/>
          </p:cNvPicPr>
          <p:nvPr/>
        </p:nvPicPr>
        <p:blipFill>
          <a:blip r:embed="rId4"/>
          <a:stretch>
            <a:fillRect/>
          </a:stretch>
        </p:blipFill>
        <p:spPr>
          <a:xfrm>
            <a:off x="7387114" y="4566642"/>
            <a:ext cx="6671191" cy="1143000"/>
          </a:xfrm>
          <a:prstGeom prst="rect">
            <a:avLst/>
          </a:prstGeom>
        </p:spPr>
      </p:pic>
      <p:sp>
        <p:nvSpPr>
          <p:cNvPr id="14" name="Text 8"/>
          <p:cNvSpPr/>
          <p:nvPr/>
        </p:nvSpPr>
        <p:spPr>
          <a:xfrm>
            <a:off x="7530941" y="5142190"/>
            <a:ext cx="2960727" cy="236101"/>
          </a:xfrm>
          <a:prstGeom prst="rect">
            <a:avLst/>
          </a:prstGeom>
          <a:noFill/>
          <a:ln/>
        </p:spPr>
        <p:txBody>
          <a:bodyPr wrap="none" lIns="0" tIns="0" rIns="0" bIns="0" rtlCol="0" anchor="t"/>
          <a:lstStyle/>
          <a:p>
            <a:pPr algn="l" indent="0" marL="0">
              <a:lnSpc>
                <a:spcPts val="1850"/>
              </a:lnSpc>
              <a:buNone/>
            </a:pPr>
            <a:r>
              <a:rPr lang="en-US" sz="1450" dirty="0">
                <a:solidFill>
                  <a:srgbClr val="383838"/>
                </a:solidFill>
                <a:latin typeface="PT Serif" pitchFamily="34" charset="0"/>
                <a:ea typeface="PT Serif" pitchFamily="34" charset="-122"/>
                <a:cs typeface="PT Serif" pitchFamily="34" charset="-120"/>
              </a:rPr>
              <a:t>Remediation and Capacity Building</a:t>
            </a:r>
            <a:endParaRPr lang="en-US" sz="1450" dirty="0"/>
          </a:p>
        </p:txBody>
      </p:sp>
      <p:sp>
        <p:nvSpPr>
          <p:cNvPr id="15" name="Text 9"/>
          <p:cNvSpPr/>
          <p:nvPr/>
        </p:nvSpPr>
        <p:spPr>
          <a:xfrm>
            <a:off x="7530941" y="5464612"/>
            <a:ext cx="6383536" cy="460534"/>
          </a:xfrm>
          <a:prstGeom prst="rect">
            <a:avLst/>
          </a:prstGeom>
          <a:noFill/>
          <a:ln/>
        </p:spPr>
        <p:txBody>
          <a:bodyPr wrap="square" lIns="0" tIns="0" rIns="0" bIns="0" rtlCol="0" anchor="t"/>
          <a:lstStyle/>
          <a:p>
            <a:pPr algn="l" indent="0" marL="0">
              <a:lnSpc>
                <a:spcPts val="1800"/>
              </a:lnSpc>
              <a:buNone/>
            </a:pPr>
            <a:r>
              <a:rPr lang="en-US" sz="1100" dirty="0">
                <a:solidFill>
                  <a:srgbClr val="383838"/>
                </a:solidFill>
                <a:latin typeface="DM Sans" pitchFamily="34" charset="0"/>
                <a:ea typeface="DM Sans" pitchFamily="34" charset="-122"/>
                <a:cs typeface="DM Sans" pitchFamily="34" charset="-120"/>
              </a:rPr>
              <a:t>Working with suppliers to address deficiencies through training, technical assistance, and collaborative improvement rather than simply terminating relationships</a:t>
            </a:r>
            <a:endParaRPr lang="en-US" sz="1100" dirty="0"/>
          </a:p>
        </p:txBody>
      </p:sp>
      <p:sp>
        <p:nvSpPr>
          <p:cNvPr id="16" name="Text 10"/>
          <p:cNvSpPr/>
          <p:nvPr/>
        </p:nvSpPr>
        <p:spPr>
          <a:xfrm>
            <a:off x="572095" y="6446758"/>
            <a:ext cx="13486209" cy="1151334"/>
          </a:xfrm>
          <a:prstGeom prst="rect">
            <a:avLst/>
          </a:prstGeom>
          <a:noFill/>
          <a:ln/>
        </p:spPr>
        <p:txBody>
          <a:bodyPr wrap="square" lIns="0" tIns="0" rIns="0" bIns="0" rtlCol="0" anchor="t"/>
          <a:lstStyle/>
          <a:p>
            <a:pPr algn="l" indent="0" marL="0">
              <a:lnSpc>
                <a:spcPts val="1800"/>
              </a:lnSpc>
              <a:buNone/>
            </a:pPr>
            <a:r>
              <a:rPr lang="en-US" sz="1100" dirty="0">
                <a:solidFill>
                  <a:srgbClr val="383838"/>
                </a:solidFill>
                <a:latin typeface="DM Sans" pitchFamily="34" charset="0"/>
                <a:ea typeface="DM Sans" pitchFamily="34" charset="-122"/>
                <a:cs typeface="DM Sans" pitchFamily="34" charset="-120"/>
              </a:rPr>
              <a:t>Technology is playing an increasingly important role in enhancing supply chain transparency and accountability. Blockchain systems enable end-to-end traceability, creating immutable records of product journeys from raw material extraction through manufacturing to final delivery. Internet of Things sensors monitor conditions in real-time, tracking temperature, humidity, location, and other parameters ensuring quality and authenticity. Artificial intelligence analyses vast datasets to identify risk patterns, predict potential violations, and prioritise inspection resources toward highest-risk suppliers. Satellite imagery and geospatial analysis verify environmental claims, detect deforestation or pollution, and provide independent verification of supplier practices. These technologies don't eliminate the need for human judgement and relationship-building, but they dramatically enhance the scale and effectiveness of supply chain oversight.</a:t>
            </a:r>
            <a:endParaRPr lang="en-US" sz="11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572095" y="339447"/>
            <a:ext cx="6015157" cy="405051"/>
          </a:xfrm>
          <a:prstGeom prst="rect">
            <a:avLst/>
          </a:prstGeom>
          <a:noFill/>
          <a:ln/>
        </p:spPr>
        <p:txBody>
          <a:bodyPr wrap="none" lIns="0" tIns="0" rIns="0" bIns="0" rtlCol="0" anchor="t"/>
          <a:lstStyle/>
          <a:p>
            <a:pPr algn="l" indent="0" marL="0">
              <a:lnSpc>
                <a:spcPts val="3150"/>
              </a:lnSpc>
              <a:buNone/>
            </a:pPr>
            <a:r>
              <a:rPr lang="en-US" sz="2550" dirty="0">
                <a:solidFill>
                  <a:srgbClr val="020202"/>
                </a:solidFill>
                <a:latin typeface="PT Serif" pitchFamily="34" charset="0"/>
                <a:ea typeface="PT Serif" pitchFamily="34" charset="-122"/>
                <a:cs typeface="PT Serif" pitchFamily="34" charset="-120"/>
              </a:rPr>
              <a:t>Ethical Supply Chains: A Growing Priority</a:t>
            </a:r>
            <a:endParaRPr lang="en-US" sz="2550" dirty="0"/>
          </a:p>
        </p:txBody>
      </p:sp>
      <p:sp>
        <p:nvSpPr>
          <p:cNvPr id="3" name="Text 1"/>
          <p:cNvSpPr/>
          <p:nvPr/>
        </p:nvSpPr>
        <p:spPr>
          <a:xfrm>
            <a:off x="572095" y="991314"/>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Consumer awareness and activism have emerged as powerful drivers of supply chain ethics, with brand reputation increasingly dependent on responsible sourcing practices throughout value chains. High-profile scandals—from garment factory collapses to conflict minerals in electronics to forced labour in agriculture—have sensitised consumers to supply chain risks and created expectations that companies ensure ethical practices extend beyond their direct operations. Social media amplifies these concerns, enabling rapid dissemination of information about supply chain abuses and facilitating consumer mobilisation through boycotts, petition campaigns, and public pressure. Companies face a stark reality: supply chain ethical failures can destroy brand value built over decades, regardless of whether violations occurred in the company's own facilities or in those of distant suppliers.</a:t>
            </a:r>
            <a:endParaRPr lang="en-US" sz="950" dirty="0"/>
          </a:p>
        </p:txBody>
      </p:sp>
      <p:sp>
        <p:nvSpPr>
          <p:cNvPr id="4" name="Text 2"/>
          <p:cNvSpPr/>
          <p:nvPr/>
        </p:nvSpPr>
        <p:spPr>
          <a:xfrm>
            <a:off x="572095" y="2043589"/>
            <a:ext cx="2213848" cy="202525"/>
          </a:xfrm>
          <a:prstGeom prst="rect">
            <a:avLst/>
          </a:prstGeom>
          <a:noFill/>
          <a:ln/>
        </p:spPr>
        <p:txBody>
          <a:bodyPr wrap="none" lIns="0" tIns="0" rIns="0" bIns="0" rtlCol="0" anchor="t"/>
          <a:lstStyle/>
          <a:p>
            <a:pPr algn="l" indent="0" marL="0">
              <a:lnSpc>
                <a:spcPts val="1550"/>
              </a:lnSpc>
              <a:buNone/>
            </a:pPr>
            <a:r>
              <a:rPr lang="en-US" sz="1250" dirty="0">
                <a:solidFill>
                  <a:srgbClr val="020202"/>
                </a:solidFill>
                <a:latin typeface="PT Serif" pitchFamily="34" charset="0"/>
                <a:ea typeface="PT Serif" pitchFamily="34" charset="-122"/>
                <a:cs typeface="PT Serif" pitchFamily="34" charset="-120"/>
              </a:rPr>
              <a:t>Key Supply Chain Ethical Risks</a:t>
            </a:r>
            <a:endParaRPr lang="en-US" sz="1250" dirty="0"/>
          </a:p>
        </p:txBody>
      </p:sp>
      <p:sp>
        <p:nvSpPr>
          <p:cNvPr id="5" name="Text 3"/>
          <p:cNvSpPr/>
          <p:nvPr/>
        </p:nvSpPr>
        <p:spPr>
          <a:xfrm>
            <a:off x="572095" y="2369463"/>
            <a:ext cx="5903238"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Forced and Child Labour:</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Exploitation in agriculture, manufacturing, and extraction industries</a:t>
            </a:r>
            <a:endParaRPr lang="en-US" sz="950" dirty="0"/>
          </a:p>
        </p:txBody>
      </p:sp>
      <p:sp>
        <p:nvSpPr>
          <p:cNvPr id="6" name="Text 4"/>
          <p:cNvSpPr/>
          <p:nvPr/>
        </p:nvSpPr>
        <p:spPr>
          <a:xfrm>
            <a:off x="572095" y="2610088"/>
            <a:ext cx="5903238"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Unsafe Working Conditions:</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Inadequate safety protections leading to injuries, illness, and fatalities</a:t>
            </a:r>
            <a:endParaRPr lang="en-US" sz="950" dirty="0"/>
          </a:p>
        </p:txBody>
      </p:sp>
      <p:sp>
        <p:nvSpPr>
          <p:cNvPr id="7" name="Text 5"/>
          <p:cNvSpPr/>
          <p:nvPr/>
        </p:nvSpPr>
        <p:spPr>
          <a:xfrm>
            <a:off x="572095" y="2850713"/>
            <a:ext cx="5903238" cy="395049"/>
          </a:xfrm>
          <a:prstGeom prst="rect">
            <a:avLst/>
          </a:prstGeom>
          <a:noFill/>
          <a:ln/>
        </p:spPr>
        <p:txBody>
          <a:bodyPr wrap="squar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Environmental Degradation:</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Pollution, deforestation, and resource depletion from production processes</a:t>
            </a:r>
            <a:endParaRPr lang="en-US" sz="950" dirty="0"/>
          </a:p>
        </p:txBody>
      </p:sp>
      <p:sp>
        <p:nvSpPr>
          <p:cNvPr id="8" name="Text 6"/>
          <p:cNvSpPr/>
          <p:nvPr/>
        </p:nvSpPr>
        <p:spPr>
          <a:xfrm>
            <a:off x="572095" y="3288863"/>
            <a:ext cx="5903238"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Conflict Minerals:</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Raw materials sourced from regions where extraction finances armed conflict</a:t>
            </a:r>
            <a:endParaRPr lang="en-US" sz="950" dirty="0"/>
          </a:p>
        </p:txBody>
      </p:sp>
      <p:sp>
        <p:nvSpPr>
          <p:cNvPr id="9" name="Text 7"/>
          <p:cNvSpPr/>
          <p:nvPr/>
        </p:nvSpPr>
        <p:spPr>
          <a:xfrm>
            <a:off x="572095" y="3529489"/>
            <a:ext cx="5903238"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Corruption and Bribery:</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Unethical payments and influence throughout procurement processes</a:t>
            </a:r>
            <a:endParaRPr lang="en-US" sz="950" dirty="0"/>
          </a:p>
        </p:txBody>
      </p:sp>
      <p:sp>
        <p:nvSpPr>
          <p:cNvPr id="10" name="Text 8"/>
          <p:cNvSpPr/>
          <p:nvPr/>
        </p:nvSpPr>
        <p:spPr>
          <a:xfrm>
            <a:off x="6783943" y="2031325"/>
            <a:ext cx="7281862" cy="1382673"/>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Regulatory requirements are reinforcing market pressures for supply chain transparency. Modern slavery legislation in numerous jurisdictions requires companies to report on efforts to identify and eliminate forced labour from supply chains. Conflict minerals regulations mandate due diligence and disclosure for minerals sourced from conflict-affected regions. Environmental regulations increasingly hold companies accountable for supply chain emissions and impacts. These legal requirements create both compliance obligations and opportunities—companies that proactively address supply chain ethics position themselves advantageously as regulations tighten, whilst laggards face mounting legal risks alongside reputational exposure.</a:t>
            </a:r>
            <a:endParaRPr lang="en-US" sz="950" dirty="0"/>
          </a:p>
        </p:txBody>
      </p:sp>
      <p:pic>
        <p:nvPicPr>
          <p:cNvPr id="11" name="Image 0" descr="preencoded.png">    </p:cNvPr>
          <p:cNvPicPr>
            <a:picLocks noChangeAspect="1"/>
          </p:cNvPicPr>
          <p:nvPr/>
        </p:nvPicPr>
        <p:blipFill>
          <a:blip r:embed="rId1"/>
          <a:stretch>
            <a:fillRect/>
          </a:stretch>
        </p:blipFill>
        <p:spPr>
          <a:xfrm>
            <a:off x="6783943" y="3552825"/>
            <a:ext cx="7281862" cy="7281863"/>
          </a:xfrm>
          <a:prstGeom prst="rect">
            <a:avLst/>
          </a:prstGeom>
        </p:spPr>
      </p:pic>
      <p:sp>
        <p:nvSpPr>
          <p:cNvPr id="12" name="Text 9"/>
          <p:cNvSpPr/>
          <p:nvPr/>
        </p:nvSpPr>
        <p:spPr>
          <a:xfrm>
            <a:off x="572095" y="11112341"/>
            <a:ext cx="13486209" cy="987623"/>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Leading companies recognise that effective supply chain ethics requires moving beyond audit-based compliance toward collaborative partnerships with suppliers. Traditional approaches relied heavily on surprise inspections and audits to identify violations, often resulting in supplier terminations when problems were discovered. Whilst auditing remains important, forward-thinking companies supplement enforcement with capacity-building initiatives that help suppliers improve practices. This might include training on labour standards and workplace safety, technical assistance on environmental management systems, support for implementing ethical management systems, and fair pricing that enables suppliers to maintain ethical standards without facing impossible cost pressures. This partnership approach recognises that sustainable improvement requires addressing root causes—such as excessive cost pressures, inadequate management systems, or lack of technical knowledge—rather than simply punishing symptoms.</a:t>
            </a:r>
            <a:endParaRPr lang="en-US" sz="950" dirty="0"/>
          </a:p>
        </p:txBody>
      </p:sp>
      <p:sp>
        <p:nvSpPr>
          <p:cNvPr id="13" name="Text 10"/>
          <p:cNvSpPr/>
          <p:nvPr/>
        </p:nvSpPr>
        <p:spPr>
          <a:xfrm>
            <a:off x="2345293" y="12238792"/>
            <a:ext cx="2494836"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Technology-Enabled Transparency</a:t>
            </a:r>
            <a:endParaRPr lang="en-US" sz="1250" dirty="0"/>
          </a:p>
        </p:txBody>
      </p:sp>
      <p:sp>
        <p:nvSpPr>
          <p:cNvPr id="14" name="Text 11"/>
          <p:cNvSpPr/>
          <p:nvPr/>
        </p:nvSpPr>
        <p:spPr>
          <a:xfrm>
            <a:off x="2345293" y="12515374"/>
            <a:ext cx="2619256" cy="592574"/>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Digital tools providing unprecedented visibility into supply chain operations and enabling stakeholders to verify ethical claims</a:t>
            </a:r>
            <a:endParaRPr lang="en-US" sz="950" dirty="0"/>
          </a:p>
        </p:txBody>
      </p:sp>
      <p:sp>
        <p:nvSpPr>
          <p:cNvPr id="15" name="Text 12"/>
          <p:cNvSpPr/>
          <p:nvPr/>
        </p:nvSpPr>
        <p:spPr>
          <a:xfrm>
            <a:off x="6892052" y="12238792"/>
            <a:ext cx="1752719"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Enhanced Due Diligence</a:t>
            </a:r>
            <a:endParaRPr lang="en-US" sz="1250" dirty="0"/>
          </a:p>
        </p:txBody>
      </p:sp>
      <p:sp>
        <p:nvSpPr>
          <p:cNvPr id="16" name="Text 13"/>
          <p:cNvSpPr/>
          <p:nvPr/>
        </p:nvSpPr>
        <p:spPr>
          <a:xfrm>
            <a:off x="6892052" y="12515374"/>
            <a:ext cx="2619375" cy="592574"/>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Rigorous assessment and monitoring processes identifying and addressing ethical risks throughout supply networks</a:t>
            </a:r>
            <a:endParaRPr lang="en-US" sz="950" dirty="0"/>
          </a:p>
        </p:txBody>
      </p:sp>
      <p:sp>
        <p:nvSpPr>
          <p:cNvPr id="17" name="Text 14"/>
          <p:cNvSpPr/>
          <p:nvPr/>
        </p:nvSpPr>
        <p:spPr>
          <a:xfrm>
            <a:off x="11438930" y="12238792"/>
            <a:ext cx="1975009"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Collaborative Improvement</a:t>
            </a:r>
            <a:endParaRPr lang="en-US" sz="1250" dirty="0"/>
          </a:p>
        </p:txBody>
      </p:sp>
      <p:sp>
        <p:nvSpPr>
          <p:cNvPr id="18" name="Text 15"/>
          <p:cNvSpPr/>
          <p:nvPr/>
        </p:nvSpPr>
        <p:spPr>
          <a:xfrm>
            <a:off x="11438930" y="12515374"/>
            <a:ext cx="2619375" cy="592574"/>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Long-term partnerships focused on building supplier capabilities rather than adversarial enforcement relationships</a:t>
            </a:r>
            <a:endParaRPr lang="en-US" sz="9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576024" y="650319"/>
            <a:ext cx="13184267" cy="540068"/>
          </a:xfrm>
          <a:prstGeom prst="rect">
            <a:avLst/>
          </a:prstGeom>
          <a:noFill/>
          <a:ln/>
        </p:spPr>
        <p:txBody>
          <a:bodyPr wrap="none" lIns="0" tIns="0" rIns="0" bIns="0" rtlCol="0" anchor="t"/>
          <a:lstStyle/>
          <a:p>
            <a:pPr algn="l" indent="0" marL="0">
              <a:lnSpc>
                <a:spcPts val="4250"/>
              </a:lnSpc>
              <a:buNone/>
            </a:pPr>
            <a:r>
              <a:rPr lang="en-US" sz="3400" dirty="0">
                <a:solidFill>
                  <a:srgbClr val="020202"/>
                </a:solidFill>
                <a:latin typeface="PT Serif" pitchFamily="34" charset="0"/>
                <a:ea typeface="PT Serif" pitchFamily="34" charset="-122"/>
                <a:cs typeface="PT Serif" pitchFamily="34" charset="-120"/>
              </a:rPr>
              <a:t>Chapter 5: Boardroom Moral Dilemmas and Ethical Decision-Making</a:t>
            </a:r>
            <a:endParaRPr lang="en-US" sz="3400" dirty="0"/>
          </a:p>
        </p:txBody>
      </p:sp>
      <p:sp>
        <p:nvSpPr>
          <p:cNvPr id="3" name="Text 1"/>
          <p:cNvSpPr/>
          <p:nvPr/>
        </p:nvSpPr>
        <p:spPr>
          <a:xfrm>
            <a:off x="576024" y="1519476"/>
            <a:ext cx="13478351" cy="1579483"/>
          </a:xfrm>
          <a:prstGeom prst="rect">
            <a:avLst/>
          </a:prstGeom>
          <a:noFill/>
          <a:ln/>
        </p:spPr>
        <p:txBody>
          <a:bodyPr wrap="square" lIns="0" tIns="0" rIns="0" bIns="0" rtlCol="0" anchor="t"/>
          <a:lstStyle/>
          <a:p>
            <a:pPr algn="l" indent="0" marL="0">
              <a:lnSpc>
                <a:spcPts val="2050"/>
              </a:lnSpc>
              <a:buNone/>
            </a:pPr>
            <a:r>
              <a:rPr lang="en-US" sz="1250" dirty="0">
                <a:solidFill>
                  <a:srgbClr val="383838"/>
                </a:solidFill>
                <a:latin typeface="DM Sans" pitchFamily="34" charset="0"/>
                <a:ea typeface="DM Sans" pitchFamily="34" charset="-122"/>
                <a:cs typeface="DM Sans" pitchFamily="34" charset="-120"/>
              </a:rPr>
              <a:t>Corporate directors occupy positions of immense responsibility, entrusted with guiding organisations through complex landscapes where financial pressures, stakeholder expectations, regulatory requirements, and ethical principles frequently collide. The boardroom represents the ultimate arena where moral dilemmas manifest—where directors must balance short-term financial performance against long-term sustainability, shareholder returns against broader stakeholder interests, competitive pressures against ethical constraints, and individual conscience against collective decisions. These tensions create situations where no clearly correct answer exists, where trade-offs prove unavoidable, and where directors' moral judgement becomes the determining factor in consequential decisions affecting employees, customers, communities, and society. The quality of ethical decision-making at board level ultimately determines organisational character and long-term trajectory.</a:t>
            </a:r>
            <a:endParaRPr lang="en-US" sz="1250" dirty="0"/>
          </a:p>
        </p:txBody>
      </p:sp>
      <p:sp>
        <p:nvSpPr>
          <p:cNvPr id="4" name="Shape 2"/>
          <p:cNvSpPr/>
          <p:nvPr/>
        </p:nvSpPr>
        <p:spPr>
          <a:xfrm>
            <a:off x="576024" y="3530918"/>
            <a:ext cx="4383048" cy="2283738"/>
          </a:xfrm>
          <a:prstGeom prst="roundRect">
            <a:avLst>
              <a:gd name="adj" fmla="val 4805"/>
            </a:avLst>
          </a:prstGeom>
          <a:solidFill>
            <a:srgbClr val="FFFFFF"/>
          </a:solidFill>
          <a:ln/>
        </p:spPr>
      </p:sp>
      <p:sp>
        <p:nvSpPr>
          <p:cNvPr id="5" name="Shape 3"/>
          <p:cNvSpPr/>
          <p:nvPr/>
        </p:nvSpPr>
        <p:spPr>
          <a:xfrm>
            <a:off x="576024" y="3508058"/>
            <a:ext cx="4383048" cy="91440"/>
          </a:xfrm>
          <a:prstGeom prst="roundRect">
            <a:avLst>
              <a:gd name="adj" fmla="val 27000"/>
            </a:avLst>
          </a:prstGeom>
          <a:solidFill>
            <a:srgbClr val="E04F00"/>
          </a:solidFill>
          <a:ln/>
        </p:spPr>
      </p:sp>
      <p:sp>
        <p:nvSpPr>
          <p:cNvPr id="6" name="Shape 4"/>
          <p:cNvSpPr/>
          <p:nvPr/>
        </p:nvSpPr>
        <p:spPr>
          <a:xfrm>
            <a:off x="2520613" y="3284101"/>
            <a:ext cx="493752" cy="493752"/>
          </a:xfrm>
          <a:prstGeom prst="roundRect">
            <a:avLst>
              <a:gd name="adj" fmla="val 185194"/>
            </a:avLst>
          </a:prstGeom>
          <a:solidFill>
            <a:srgbClr val="E04F00"/>
          </a:solidFill>
          <a:ln/>
        </p:spPr>
      </p:sp>
      <p:pic>
        <p:nvPicPr>
          <p:cNvPr id="7"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668726" y="3432215"/>
            <a:ext cx="197406" cy="197406"/>
          </a:xfrm>
          <a:prstGeom prst="rect">
            <a:avLst/>
          </a:prstGeom>
        </p:spPr>
      </p:pic>
      <p:sp>
        <p:nvSpPr>
          <p:cNvPr id="8" name="Text 5"/>
          <p:cNvSpPr/>
          <p:nvPr/>
        </p:nvSpPr>
        <p:spPr>
          <a:xfrm>
            <a:off x="763429" y="3942398"/>
            <a:ext cx="3174921" cy="269915"/>
          </a:xfrm>
          <a:prstGeom prst="rect">
            <a:avLst/>
          </a:prstGeom>
          <a:noFill/>
          <a:ln/>
        </p:spPr>
        <p:txBody>
          <a:bodyPr wrap="none" lIns="0" tIns="0" rIns="0" bIns="0" rtlCol="0" anchor="t"/>
          <a:lstStyle/>
          <a:p>
            <a:pPr algn="l" indent="0" marL="0">
              <a:lnSpc>
                <a:spcPts val="2100"/>
              </a:lnSpc>
              <a:buNone/>
            </a:pPr>
            <a:r>
              <a:rPr lang="en-US" sz="1700" dirty="0">
                <a:solidFill>
                  <a:srgbClr val="383838"/>
                </a:solidFill>
                <a:latin typeface="PT Serif" pitchFamily="34" charset="0"/>
                <a:ea typeface="PT Serif" pitchFamily="34" charset="-122"/>
                <a:cs typeface="PT Serif" pitchFamily="34" charset="-120"/>
              </a:rPr>
              <a:t>Conflicting Stakeholder Interests</a:t>
            </a:r>
            <a:endParaRPr lang="en-US" sz="1700" dirty="0"/>
          </a:p>
        </p:txBody>
      </p:sp>
      <p:sp>
        <p:nvSpPr>
          <p:cNvPr id="9" name="Text 6"/>
          <p:cNvSpPr/>
          <p:nvPr/>
        </p:nvSpPr>
        <p:spPr>
          <a:xfrm>
            <a:off x="763429" y="4311015"/>
            <a:ext cx="4008239" cy="1316236"/>
          </a:xfrm>
          <a:prstGeom prst="rect">
            <a:avLst/>
          </a:prstGeom>
          <a:noFill/>
          <a:ln/>
        </p:spPr>
        <p:txBody>
          <a:bodyPr wrap="square" lIns="0" tIns="0" rIns="0" bIns="0" rtlCol="0" anchor="t"/>
          <a:lstStyle/>
          <a:p>
            <a:pPr algn="l" indent="0" marL="0">
              <a:lnSpc>
                <a:spcPts val="2050"/>
              </a:lnSpc>
              <a:buNone/>
            </a:pPr>
            <a:r>
              <a:rPr lang="en-US" sz="1250" dirty="0">
                <a:solidFill>
                  <a:srgbClr val="383838"/>
                </a:solidFill>
                <a:latin typeface="DM Sans" pitchFamily="34" charset="0"/>
                <a:ea typeface="DM Sans" pitchFamily="34" charset="-122"/>
                <a:cs typeface="DM Sans" pitchFamily="34" charset="-120"/>
              </a:rPr>
              <a:t>Directors must navigate competing demands from shareholders seeking returns, employees wanting security, customers demanding value, communities expecting contribution, and regulators requiring compliance</a:t>
            </a:r>
            <a:endParaRPr lang="en-US" sz="1250" dirty="0"/>
          </a:p>
        </p:txBody>
      </p:sp>
      <p:sp>
        <p:nvSpPr>
          <p:cNvPr id="10" name="Shape 7"/>
          <p:cNvSpPr/>
          <p:nvPr/>
        </p:nvSpPr>
        <p:spPr>
          <a:xfrm>
            <a:off x="5123617" y="3530918"/>
            <a:ext cx="4383048" cy="2283738"/>
          </a:xfrm>
          <a:prstGeom prst="roundRect">
            <a:avLst>
              <a:gd name="adj" fmla="val 4805"/>
            </a:avLst>
          </a:prstGeom>
          <a:solidFill>
            <a:srgbClr val="FFFFFF"/>
          </a:solidFill>
          <a:ln/>
        </p:spPr>
      </p:sp>
      <p:sp>
        <p:nvSpPr>
          <p:cNvPr id="11" name="Shape 8"/>
          <p:cNvSpPr/>
          <p:nvPr/>
        </p:nvSpPr>
        <p:spPr>
          <a:xfrm>
            <a:off x="5123617" y="3508058"/>
            <a:ext cx="4383048" cy="91440"/>
          </a:xfrm>
          <a:prstGeom prst="roundRect">
            <a:avLst>
              <a:gd name="adj" fmla="val 27000"/>
            </a:avLst>
          </a:prstGeom>
          <a:solidFill>
            <a:srgbClr val="E04F00"/>
          </a:solidFill>
          <a:ln/>
        </p:spPr>
      </p:sp>
      <p:sp>
        <p:nvSpPr>
          <p:cNvPr id="12" name="Shape 9"/>
          <p:cNvSpPr/>
          <p:nvPr/>
        </p:nvSpPr>
        <p:spPr>
          <a:xfrm>
            <a:off x="7068205" y="3284101"/>
            <a:ext cx="493752" cy="493752"/>
          </a:xfrm>
          <a:prstGeom prst="roundRect">
            <a:avLst>
              <a:gd name="adj" fmla="val 185194"/>
            </a:avLst>
          </a:prstGeom>
          <a:solidFill>
            <a:srgbClr val="E04F00"/>
          </a:solidFill>
          <a:ln/>
        </p:spPr>
      </p:sp>
      <p:pic>
        <p:nvPicPr>
          <p:cNvPr id="1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16319" y="3432215"/>
            <a:ext cx="197406" cy="197406"/>
          </a:xfrm>
          <a:prstGeom prst="rect">
            <a:avLst/>
          </a:prstGeom>
        </p:spPr>
      </p:pic>
      <p:sp>
        <p:nvSpPr>
          <p:cNvPr id="14" name="Text 10"/>
          <p:cNvSpPr/>
          <p:nvPr/>
        </p:nvSpPr>
        <p:spPr>
          <a:xfrm>
            <a:off x="5311021" y="3942398"/>
            <a:ext cx="3313390" cy="269915"/>
          </a:xfrm>
          <a:prstGeom prst="rect">
            <a:avLst/>
          </a:prstGeom>
          <a:noFill/>
          <a:ln/>
        </p:spPr>
        <p:txBody>
          <a:bodyPr wrap="none" lIns="0" tIns="0" rIns="0" bIns="0" rtlCol="0" anchor="t"/>
          <a:lstStyle/>
          <a:p>
            <a:pPr algn="l" indent="0" marL="0">
              <a:lnSpc>
                <a:spcPts val="2100"/>
              </a:lnSpc>
              <a:buNone/>
            </a:pPr>
            <a:r>
              <a:rPr lang="en-US" sz="1700" dirty="0">
                <a:solidFill>
                  <a:srgbClr val="383838"/>
                </a:solidFill>
                <a:latin typeface="PT Serif" pitchFamily="34" charset="0"/>
                <a:ea typeface="PT Serif" pitchFamily="34" charset="-122"/>
                <a:cs typeface="PT Serif" pitchFamily="34" charset="-120"/>
              </a:rPr>
              <a:t>Short-term vs Long-term Tensions</a:t>
            </a:r>
            <a:endParaRPr lang="en-US" sz="1700" dirty="0"/>
          </a:p>
        </p:txBody>
      </p:sp>
      <p:sp>
        <p:nvSpPr>
          <p:cNvPr id="15" name="Text 11"/>
          <p:cNvSpPr/>
          <p:nvPr/>
        </p:nvSpPr>
        <p:spPr>
          <a:xfrm>
            <a:off x="5311021" y="4311015"/>
            <a:ext cx="4008239" cy="1052989"/>
          </a:xfrm>
          <a:prstGeom prst="rect">
            <a:avLst/>
          </a:prstGeom>
          <a:noFill/>
          <a:ln/>
        </p:spPr>
        <p:txBody>
          <a:bodyPr wrap="square" lIns="0" tIns="0" rIns="0" bIns="0" rtlCol="0" anchor="t"/>
          <a:lstStyle/>
          <a:p>
            <a:pPr algn="l" indent="0" marL="0">
              <a:lnSpc>
                <a:spcPts val="2050"/>
              </a:lnSpc>
              <a:buNone/>
            </a:pPr>
            <a:r>
              <a:rPr lang="en-US" sz="1250" dirty="0">
                <a:solidFill>
                  <a:srgbClr val="383838"/>
                </a:solidFill>
                <a:latin typeface="DM Sans" pitchFamily="34" charset="0"/>
                <a:ea typeface="DM Sans" pitchFamily="34" charset="-122"/>
                <a:cs typeface="DM Sans" pitchFamily="34" charset="-120"/>
              </a:rPr>
              <a:t>Balancing immediate financial pressures and quarterly earnings expectations against investments in sustainability, ethics, and long-term organisational health</a:t>
            </a:r>
            <a:endParaRPr lang="en-US" sz="1250" dirty="0"/>
          </a:p>
        </p:txBody>
      </p:sp>
      <p:sp>
        <p:nvSpPr>
          <p:cNvPr id="16" name="Shape 12"/>
          <p:cNvSpPr/>
          <p:nvPr/>
        </p:nvSpPr>
        <p:spPr>
          <a:xfrm>
            <a:off x="9671209" y="3530918"/>
            <a:ext cx="4383048" cy="2283738"/>
          </a:xfrm>
          <a:prstGeom prst="roundRect">
            <a:avLst>
              <a:gd name="adj" fmla="val 4805"/>
            </a:avLst>
          </a:prstGeom>
          <a:solidFill>
            <a:srgbClr val="FFFFFF"/>
          </a:solidFill>
          <a:ln/>
        </p:spPr>
      </p:sp>
      <p:sp>
        <p:nvSpPr>
          <p:cNvPr id="17" name="Shape 13"/>
          <p:cNvSpPr/>
          <p:nvPr/>
        </p:nvSpPr>
        <p:spPr>
          <a:xfrm>
            <a:off x="9671209" y="3508058"/>
            <a:ext cx="4383048" cy="91440"/>
          </a:xfrm>
          <a:prstGeom prst="roundRect">
            <a:avLst>
              <a:gd name="adj" fmla="val 27000"/>
            </a:avLst>
          </a:prstGeom>
          <a:solidFill>
            <a:srgbClr val="E04F00"/>
          </a:solidFill>
          <a:ln/>
        </p:spPr>
      </p:sp>
      <p:sp>
        <p:nvSpPr>
          <p:cNvPr id="18" name="Shape 14"/>
          <p:cNvSpPr/>
          <p:nvPr/>
        </p:nvSpPr>
        <p:spPr>
          <a:xfrm>
            <a:off x="11615797" y="3284101"/>
            <a:ext cx="493752" cy="493752"/>
          </a:xfrm>
          <a:prstGeom prst="roundRect">
            <a:avLst>
              <a:gd name="adj" fmla="val 185194"/>
            </a:avLst>
          </a:prstGeom>
          <a:solidFill>
            <a:srgbClr val="E04F00"/>
          </a:solidFill>
          <a:ln/>
        </p:spPr>
      </p:sp>
      <p:pic>
        <p:nvPicPr>
          <p:cNvPr id="19"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63911" y="3432215"/>
            <a:ext cx="197406" cy="197406"/>
          </a:xfrm>
          <a:prstGeom prst="rect">
            <a:avLst/>
          </a:prstGeom>
        </p:spPr>
      </p:pic>
      <p:sp>
        <p:nvSpPr>
          <p:cNvPr id="20" name="Text 15"/>
          <p:cNvSpPr/>
          <p:nvPr/>
        </p:nvSpPr>
        <p:spPr>
          <a:xfrm>
            <a:off x="9858613" y="3942398"/>
            <a:ext cx="3288387" cy="269915"/>
          </a:xfrm>
          <a:prstGeom prst="rect">
            <a:avLst/>
          </a:prstGeom>
          <a:noFill/>
          <a:ln/>
        </p:spPr>
        <p:txBody>
          <a:bodyPr wrap="none" lIns="0" tIns="0" rIns="0" bIns="0" rtlCol="0" anchor="t"/>
          <a:lstStyle/>
          <a:p>
            <a:pPr algn="l" indent="0" marL="0">
              <a:lnSpc>
                <a:spcPts val="2100"/>
              </a:lnSpc>
              <a:buNone/>
            </a:pPr>
            <a:r>
              <a:rPr lang="en-US" sz="1700" dirty="0">
                <a:solidFill>
                  <a:srgbClr val="383838"/>
                </a:solidFill>
                <a:latin typeface="PT Serif" pitchFamily="34" charset="0"/>
                <a:ea typeface="PT Serif" pitchFamily="34" charset="-122"/>
                <a:cs typeface="PT Serif" pitchFamily="34" charset="-120"/>
              </a:rPr>
              <a:t>Risk and Responsibility Trade-offs</a:t>
            </a:r>
            <a:endParaRPr lang="en-US" sz="1700" dirty="0"/>
          </a:p>
        </p:txBody>
      </p:sp>
      <p:sp>
        <p:nvSpPr>
          <p:cNvPr id="21" name="Text 16"/>
          <p:cNvSpPr/>
          <p:nvPr/>
        </p:nvSpPr>
        <p:spPr>
          <a:xfrm>
            <a:off x="9858613" y="4311015"/>
            <a:ext cx="4008239" cy="1052989"/>
          </a:xfrm>
          <a:prstGeom prst="rect">
            <a:avLst/>
          </a:prstGeom>
          <a:noFill/>
          <a:ln/>
        </p:spPr>
        <p:txBody>
          <a:bodyPr wrap="square" lIns="0" tIns="0" rIns="0" bIns="0" rtlCol="0" anchor="t"/>
          <a:lstStyle/>
          <a:p>
            <a:pPr algn="l" indent="0" marL="0">
              <a:lnSpc>
                <a:spcPts val="2050"/>
              </a:lnSpc>
              <a:buNone/>
            </a:pPr>
            <a:r>
              <a:rPr lang="en-US" sz="1250" dirty="0">
                <a:solidFill>
                  <a:srgbClr val="383838"/>
                </a:solidFill>
                <a:latin typeface="DM Sans" pitchFamily="34" charset="0"/>
                <a:ea typeface="DM Sans" pitchFamily="34" charset="-122"/>
                <a:cs typeface="DM Sans" pitchFamily="34" charset="-120"/>
              </a:rPr>
              <a:t>Deciding acceptable risk levels when pursuing opportunities, weighing potential rewards against possible harms to stakeholders and organisational reputation</a:t>
            </a:r>
            <a:endParaRPr lang="en-US" sz="1250" dirty="0"/>
          </a:p>
        </p:txBody>
      </p:sp>
      <p:sp>
        <p:nvSpPr>
          <p:cNvPr id="22" name="Text 17"/>
          <p:cNvSpPr/>
          <p:nvPr/>
        </p:nvSpPr>
        <p:spPr>
          <a:xfrm>
            <a:off x="576024" y="5999798"/>
            <a:ext cx="13478351" cy="1579483"/>
          </a:xfrm>
          <a:prstGeom prst="rect">
            <a:avLst/>
          </a:prstGeom>
          <a:noFill/>
          <a:ln/>
        </p:spPr>
        <p:txBody>
          <a:bodyPr wrap="square" lIns="0" tIns="0" rIns="0" bIns="0" rtlCol="0" anchor="t"/>
          <a:lstStyle/>
          <a:p>
            <a:pPr algn="l" indent="0" marL="0">
              <a:lnSpc>
                <a:spcPts val="2050"/>
              </a:lnSpc>
              <a:buNone/>
            </a:pPr>
            <a:r>
              <a:rPr lang="en-US" sz="1250" dirty="0">
                <a:solidFill>
                  <a:srgbClr val="383838"/>
                </a:solidFill>
                <a:latin typeface="DM Sans" pitchFamily="34" charset="0"/>
                <a:ea typeface="DM Sans" pitchFamily="34" charset="-122"/>
                <a:cs typeface="DM Sans" pitchFamily="34" charset="-120"/>
              </a:rPr>
              <a:t>The consequences of poor ethical judgement at board level extend far beyond the immediate decision, often triggering cascading effects throughout organisations and beyond. When boards prioritise short-term financial engineering over sustainable value creation, they incentivise risky behaviour throughout organisations. When directors tolerate ethical shortcuts in pursuit of competitive advantage, they signal that principles are negotiable and undermine ethical culture. When boards fail to exercise adequate oversight over executive management, they enable misconduct to flourish unchecked until crises erupt. The corporate scandals that periodically devastate companies and destroy shareholder value—from Enron and WorldCom to Volkswagen's emissions fraud to Boeing's 737 MAX tragedy—invariably reveal boards that failed to ask hard questions, challenge management assertions, or prioritise ethical considerations alongside financial metrics.</a:t>
            </a:r>
            <a:endParaRPr lang="en-US" sz="12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572095" y="339447"/>
            <a:ext cx="6157674" cy="405051"/>
          </a:xfrm>
          <a:prstGeom prst="rect">
            <a:avLst/>
          </a:prstGeom>
          <a:noFill/>
          <a:ln/>
        </p:spPr>
        <p:txBody>
          <a:bodyPr wrap="none" lIns="0" tIns="0" rIns="0" bIns="0" rtlCol="0" anchor="t"/>
          <a:lstStyle/>
          <a:p>
            <a:pPr algn="l" indent="0" marL="0">
              <a:lnSpc>
                <a:spcPts val="3150"/>
              </a:lnSpc>
              <a:buNone/>
            </a:pPr>
            <a:r>
              <a:rPr lang="en-US" sz="2550" dirty="0">
                <a:solidFill>
                  <a:srgbClr val="020202"/>
                </a:solidFill>
                <a:latin typeface="PT Serif" pitchFamily="34" charset="0"/>
                <a:ea typeface="PT Serif" pitchFamily="34" charset="-122"/>
                <a:cs typeface="PT Serif" pitchFamily="34" charset="-120"/>
              </a:rPr>
              <a:t>Navigating Conflicting Interests at the Top</a:t>
            </a:r>
            <a:endParaRPr lang="en-US" sz="2550" dirty="0"/>
          </a:p>
        </p:txBody>
      </p:sp>
      <p:sp>
        <p:nvSpPr>
          <p:cNvPr id="3" name="Text 1"/>
          <p:cNvSpPr/>
          <p:nvPr/>
        </p:nvSpPr>
        <p:spPr>
          <a:xfrm>
            <a:off x="572095" y="991314"/>
            <a:ext cx="13486209" cy="987623"/>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The Boeing 737 MAX catastrophe provides a sobering case study in boardroom ethical failure and the devastating consequences that follow when financial pressures override safety and integrity considerations. In 2018 and 2019, two Boeing 737 MAX aircraft crashed, killing 346 people and triggering the longest aircraft grounding in aviation history. Subsequent investigations revealed a pattern of decisions prioritising schedule and cost reduction over engineering rigour and safety—decisions that occurred within an organisational culture where financial metrics dominated and dissenting voices faced marginalisation. The board's failure to ensure adequate safety oversight, challenge management's aggressive schedule commitments, or maintain engineering culture in the face of financial pressures contributed to a tragedy that devastated families, destroyed billions in shareholder value, damaged Boeing's reputation permanently, and undermined public confidence in aviation safety regulation.</a:t>
            </a:r>
            <a:endParaRPr lang="en-US" sz="950" dirty="0"/>
          </a:p>
        </p:txBody>
      </p:sp>
      <p:sp>
        <p:nvSpPr>
          <p:cNvPr id="4" name="Shape 2"/>
          <p:cNvSpPr/>
          <p:nvPr/>
        </p:nvSpPr>
        <p:spPr>
          <a:xfrm>
            <a:off x="7307580" y="2117765"/>
            <a:ext cx="15240" cy="4413766"/>
          </a:xfrm>
          <a:prstGeom prst="roundRect">
            <a:avLst>
              <a:gd name="adj" fmla="val 121500"/>
            </a:avLst>
          </a:prstGeom>
          <a:solidFill>
            <a:srgbClr val="D8D4D4"/>
          </a:solidFill>
          <a:ln/>
        </p:spPr>
      </p:sp>
      <p:sp>
        <p:nvSpPr>
          <p:cNvPr id="5" name="Shape 3"/>
          <p:cNvSpPr/>
          <p:nvPr/>
        </p:nvSpPr>
        <p:spPr>
          <a:xfrm>
            <a:off x="556855" y="2117765"/>
            <a:ext cx="6743105" cy="918329"/>
          </a:xfrm>
          <a:prstGeom prst="roundRect">
            <a:avLst>
              <a:gd name="adj" fmla="val 2016"/>
            </a:avLst>
          </a:prstGeom>
          <a:solidFill>
            <a:srgbClr val="F2EEEE"/>
          </a:solidFill>
          <a:ln/>
        </p:spPr>
      </p:sp>
      <p:sp>
        <p:nvSpPr>
          <p:cNvPr id="6" name="Text 4"/>
          <p:cNvSpPr/>
          <p:nvPr/>
        </p:nvSpPr>
        <p:spPr>
          <a:xfrm>
            <a:off x="5556409" y="2241113"/>
            <a:ext cx="1620203" cy="202525"/>
          </a:xfrm>
          <a:prstGeom prst="rect">
            <a:avLst/>
          </a:prstGeom>
          <a:noFill/>
          <a:ln/>
        </p:spPr>
        <p:txBody>
          <a:bodyPr wrap="none" lIns="0" tIns="0" rIns="0" bIns="0" rtlCol="0" anchor="t"/>
          <a:lstStyle/>
          <a:p>
            <a:pPr algn="r" indent="0" marL="0">
              <a:lnSpc>
                <a:spcPts val="1550"/>
              </a:lnSpc>
              <a:buNone/>
            </a:pPr>
            <a:r>
              <a:rPr lang="en-US" sz="1250" dirty="0">
                <a:solidFill>
                  <a:srgbClr val="383838"/>
                </a:solidFill>
                <a:latin typeface="PT Serif" pitchFamily="34" charset="0"/>
                <a:ea typeface="PT Serif" pitchFamily="34" charset="-122"/>
                <a:cs typeface="PT Serif" pitchFamily="34" charset="-120"/>
              </a:rPr>
              <a:t>Cultural Erosion</a:t>
            </a:r>
            <a:endParaRPr lang="en-US" sz="1250" dirty="0"/>
          </a:p>
        </p:txBody>
      </p:sp>
      <p:sp>
        <p:nvSpPr>
          <p:cNvPr id="7" name="Text 5"/>
          <p:cNvSpPr/>
          <p:nvPr/>
        </p:nvSpPr>
        <p:spPr>
          <a:xfrm>
            <a:off x="680204" y="2517696"/>
            <a:ext cx="6496407" cy="395049"/>
          </a:xfrm>
          <a:prstGeom prst="rect">
            <a:avLst/>
          </a:prstGeom>
          <a:noFill/>
          <a:ln/>
        </p:spPr>
        <p:txBody>
          <a:bodyPr wrap="square" lIns="0" tIns="0" rIns="0" bIns="0" rtlCol="0" anchor="t"/>
          <a:lstStyle/>
          <a:p>
            <a:pPr algn="r" indent="0" marL="0">
              <a:lnSpc>
                <a:spcPts val="1550"/>
              </a:lnSpc>
              <a:buNone/>
            </a:pPr>
            <a:r>
              <a:rPr lang="en-US" sz="950" dirty="0">
                <a:solidFill>
                  <a:srgbClr val="383838"/>
                </a:solidFill>
                <a:latin typeface="DM Sans" pitchFamily="34" charset="0"/>
                <a:ea typeface="DM Sans" pitchFamily="34" charset="-122"/>
                <a:cs typeface="DM Sans" pitchFamily="34" charset="-120"/>
              </a:rPr>
              <a:t>Boeing's transformation from engineering-led to finance-driven culture marginalised safety voices and created pressure to cut corners on critical certification processes</a:t>
            </a:r>
            <a:endParaRPr lang="en-US" sz="950" dirty="0"/>
          </a:p>
        </p:txBody>
      </p:sp>
      <p:sp>
        <p:nvSpPr>
          <p:cNvPr id="8" name="Shape 6"/>
          <p:cNvSpPr/>
          <p:nvPr/>
        </p:nvSpPr>
        <p:spPr>
          <a:xfrm>
            <a:off x="7330440" y="3282910"/>
            <a:ext cx="6743105" cy="918329"/>
          </a:xfrm>
          <a:prstGeom prst="rect">
            <a:avLst/>
          </a:prstGeom>
          <a:solidFill>
            <a:srgbClr val="F2EEEE"/>
          </a:solidFill>
          <a:ln/>
        </p:spPr>
      </p:sp>
      <p:sp>
        <p:nvSpPr>
          <p:cNvPr id="9" name="Text 7"/>
          <p:cNvSpPr/>
          <p:nvPr/>
        </p:nvSpPr>
        <p:spPr>
          <a:xfrm>
            <a:off x="7453789" y="3406259"/>
            <a:ext cx="1620203"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Governance Failures</a:t>
            </a:r>
            <a:endParaRPr lang="en-US" sz="1250" dirty="0"/>
          </a:p>
        </p:txBody>
      </p:sp>
      <p:sp>
        <p:nvSpPr>
          <p:cNvPr id="10" name="Text 8"/>
          <p:cNvSpPr/>
          <p:nvPr/>
        </p:nvSpPr>
        <p:spPr>
          <a:xfrm>
            <a:off x="7453789" y="3682841"/>
            <a:ext cx="6496407"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Board composition lacking sufficient aerospace safety expertise, inadequate oversight of management decisions, and failure to ensure appropriate risk management systems</a:t>
            </a:r>
            <a:endParaRPr lang="en-US" sz="950" dirty="0"/>
          </a:p>
        </p:txBody>
      </p:sp>
      <p:sp>
        <p:nvSpPr>
          <p:cNvPr id="11" name="Shape 9"/>
          <p:cNvSpPr/>
          <p:nvPr/>
        </p:nvSpPr>
        <p:spPr>
          <a:xfrm>
            <a:off x="556855" y="4448056"/>
            <a:ext cx="6743105" cy="918329"/>
          </a:xfrm>
          <a:prstGeom prst="roundRect">
            <a:avLst>
              <a:gd name="adj" fmla="val 2016"/>
            </a:avLst>
          </a:prstGeom>
          <a:solidFill>
            <a:srgbClr val="F2EEEE"/>
          </a:solidFill>
          <a:ln/>
        </p:spPr>
      </p:sp>
      <p:sp>
        <p:nvSpPr>
          <p:cNvPr id="12" name="Text 10"/>
          <p:cNvSpPr/>
          <p:nvPr/>
        </p:nvSpPr>
        <p:spPr>
          <a:xfrm>
            <a:off x="5556409" y="4571405"/>
            <a:ext cx="1620203" cy="202525"/>
          </a:xfrm>
          <a:prstGeom prst="rect">
            <a:avLst/>
          </a:prstGeom>
          <a:noFill/>
          <a:ln/>
        </p:spPr>
        <p:txBody>
          <a:bodyPr wrap="none" lIns="0" tIns="0" rIns="0" bIns="0" rtlCol="0" anchor="t"/>
          <a:lstStyle/>
          <a:p>
            <a:pPr algn="r" indent="0" marL="0">
              <a:lnSpc>
                <a:spcPts val="1550"/>
              </a:lnSpc>
              <a:buNone/>
            </a:pPr>
            <a:r>
              <a:rPr lang="en-US" sz="1250" dirty="0">
                <a:solidFill>
                  <a:srgbClr val="383838"/>
                </a:solidFill>
                <a:latin typeface="PT Serif" pitchFamily="34" charset="0"/>
                <a:ea typeface="PT Serif" pitchFamily="34" charset="-122"/>
                <a:cs typeface="PT Serif" pitchFamily="34" charset="-120"/>
              </a:rPr>
              <a:t>Regulatory Capture</a:t>
            </a:r>
            <a:endParaRPr lang="en-US" sz="1250" dirty="0"/>
          </a:p>
        </p:txBody>
      </p:sp>
      <p:sp>
        <p:nvSpPr>
          <p:cNvPr id="13" name="Text 11"/>
          <p:cNvSpPr/>
          <p:nvPr/>
        </p:nvSpPr>
        <p:spPr>
          <a:xfrm>
            <a:off x="680204" y="4847987"/>
            <a:ext cx="6496407" cy="395049"/>
          </a:xfrm>
          <a:prstGeom prst="rect">
            <a:avLst/>
          </a:prstGeom>
          <a:noFill/>
          <a:ln/>
        </p:spPr>
        <p:txBody>
          <a:bodyPr wrap="square" lIns="0" tIns="0" rIns="0" bIns="0" rtlCol="0" anchor="t"/>
          <a:lstStyle/>
          <a:p>
            <a:pPr algn="r" indent="0" marL="0">
              <a:lnSpc>
                <a:spcPts val="1550"/>
              </a:lnSpc>
              <a:buNone/>
            </a:pPr>
            <a:r>
              <a:rPr lang="en-US" sz="950" dirty="0">
                <a:solidFill>
                  <a:srgbClr val="383838"/>
                </a:solidFill>
                <a:latin typeface="DM Sans" pitchFamily="34" charset="0"/>
                <a:ea typeface="DM Sans" pitchFamily="34" charset="-122"/>
                <a:cs typeface="DM Sans" pitchFamily="34" charset="-120"/>
              </a:rPr>
              <a:t>Inappropriate relationships between Boeing and regulators led to delegated authority being exploited rather than exercised responsibly</a:t>
            </a:r>
            <a:endParaRPr lang="en-US" sz="950" dirty="0"/>
          </a:p>
        </p:txBody>
      </p:sp>
      <p:sp>
        <p:nvSpPr>
          <p:cNvPr id="14" name="Shape 12"/>
          <p:cNvSpPr/>
          <p:nvPr/>
        </p:nvSpPr>
        <p:spPr>
          <a:xfrm>
            <a:off x="7330440" y="5613202"/>
            <a:ext cx="6743105" cy="918329"/>
          </a:xfrm>
          <a:prstGeom prst="rect">
            <a:avLst/>
          </a:prstGeom>
          <a:solidFill>
            <a:srgbClr val="F2EEEE"/>
          </a:solidFill>
          <a:ln/>
        </p:spPr>
      </p:sp>
      <p:sp>
        <p:nvSpPr>
          <p:cNvPr id="15" name="Text 13"/>
          <p:cNvSpPr/>
          <p:nvPr/>
        </p:nvSpPr>
        <p:spPr>
          <a:xfrm>
            <a:off x="7453789" y="5736550"/>
            <a:ext cx="1620203"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Ethical Breakdown</a:t>
            </a:r>
            <a:endParaRPr lang="en-US" sz="1250" dirty="0"/>
          </a:p>
        </p:txBody>
      </p:sp>
      <p:sp>
        <p:nvSpPr>
          <p:cNvPr id="16" name="Text 14"/>
          <p:cNvSpPr/>
          <p:nvPr/>
        </p:nvSpPr>
        <p:spPr>
          <a:xfrm>
            <a:off x="7453789" y="6013133"/>
            <a:ext cx="6496407"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Systemic failure to prioritise safety over schedule and financial performance, reflected in decisions from design through certification to crisis response</a:t>
            </a:r>
            <a:endParaRPr lang="en-US" sz="950" dirty="0"/>
          </a:p>
        </p:txBody>
      </p:sp>
      <p:sp>
        <p:nvSpPr>
          <p:cNvPr id="17" name="Text 15"/>
          <p:cNvSpPr/>
          <p:nvPr/>
        </p:nvSpPr>
        <p:spPr>
          <a:xfrm>
            <a:off x="572095" y="6670358"/>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Directors navigating complex moral dilemmas require sophisticated frameworks supporting ethical decision-making under uncertainty and pressure. Effective frameworks encourage directors to identify all stakeholders affected by potential decisions, consider both immediate and long-term consequences, evaluate alignment with organisational values and stated principles, assess reputational and trust implications beyond legal compliance, seek diverse perspectives before concluding, and document reasoning to ensure accountability and enable learning. These frameworks don't eliminate difficult trade-offs, but they ensure decisions reflect thorough deliberation rather than expedient shortcuts or narrow financial optimisation.</a:t>
            </a:r>
            <a:endParaRPr lang="en-US" sz="950" dirty="0"/>
          </a:p>
        </p:txBody>
      </p:sp>
      <p:pic>
        <p:nvPicPr>
          <p:cNvPr id="18" name="Image 0" descr="preencoded.png">    </p:cNvPr>
          <p:cNvPicPr>
            <a:picLocks noChangeAspect="1"/>
          </p:cNvPicPr>
          <p:nvPr/>
        </p:nvPicPr>
        <p:blipFill>
          <a:blip r:embed="rId1"/>
          <a:stretch>
            <a:fillRect/>
          </a:stretch>
        </p:blipFill>
        <p:spPr>
          <a:xfrm>
            <a:off x="572095" y="7738110"/>
            <a:ext cx="6592610" cy="6592610"/>
          </a:xfrm>
          <a:prstGeom prst="rect">
            <a:avLst/>
          </a:prstGeom>
        </p:spPr>
      </p:pic>
      <p:sp>
        <p:nvSpPr>
          <p:cNvPr id="19" name="Text 16"/>
          <p:cNvSpPr/>
          <p:nvPr/>
        </p:nvSpPr>
        <p:spPr>
          <a:xfrm>
            <a:off x="7473315" y="7722632"/>
            <a:ext cx="1755338" cy="202525"/>
          </a:xfrm>
          <a:prstGeom prst="rect">
            <a:avLst/>
          </a:prstGeom>
          <a:noFill/>
          <a:ln/>
        </p:spPr>
        <p:txBody>
          <a:bodyPr wrap="none" lIns="0" tIns="0" rIns="0" bIns="0" rtlCol="0" anchor="t"/>
          <a:lstStyle/>
          <a:p>
            <a:pPr algn="l" indent="0" marL="0">
              <a:lnSpc>
                <a:spcPts val="1550"/>
              </a:lnSpc>
              <a:buNone/>
            </a:pPr>
            <a:r>
              <a:rPr lang="en-US" sz="1250" dirty="0">
                <a:solidFill>
                  <a:srgbClr val="020202"/>
                </a:solidFill>
                <a:latin typeface="PT Serif" pitchFamily="34" charset="0"/>
                <a:ea typeface="PT Serif" pitchFamily="34" charset="-122"/>
                <a:cs typeface="PT Serif" pitchFamily="34" charset="-120"/>
              </a:rPr>
              <a:t>Lessons for Board Ethics</a:t>
            </a:r>
            <a:endParaRPr lang="en-US" sz="1250" dirty="0"/>
          </a:p>
        </p:txBody>
      </p:sp>
      <p:sp>
        <p:nvSpPr>
          <p:cNvPr id="20" name="Text 17"/>
          <p:cNvSpPr/>
          <p:nvPr/>
        </p:nvSpPr>
        <p:spPr>
          <a:xfrm>
            <a:off x="7473315" y="8048506"/>
            <a:ext cx="6592610" cy="395049"/>
          </a:xfrm>
          <a:prstGeom prst="rect">
            <a:avLst/>
          </a:prstGeom>
          <a:noFill/>
          <a:ln/>
        </p:spPr>
        <p:txBody>
          <a:bodyPr wrap="squar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Maintain Independent Oversight:</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Boards must challenge management, not simply endorse executive recommendations</a:t>
            </a:r>
            <a:endParaRPr lang="en-US" sz="950" dirty="0"/>
          </a:p>
        </p:txBody>
      </p:sp>
      <p:sp>
        <p:nvSpPr>
          <p:cNvPr id="21" name="Text 18"/>
          <p:cNvSpPr/>
          <p:nvPr/>
        </p:nvSpPr>
        <p:spPr>
          <a:xfrm>
            <a:off x="7473315" y="8486656"/>
            <a:ext cx="6592610" cy="395049"/>
          </a:xfrm>
          <a:prstGeom prst="rect">
            <a:avLst/>
          </a:prstGeom>
          <a:noFill/>
          <a:ln/>
        </p:spPr>
        <p:txBody>
          <a:bodyPr wrap="squar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Preserve Core Values:</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Financial pressures cannot justify compromising fundamental principles like safety or integrity</a:t>
            </a:r>
            <a:endParaRPr lang="en-US" sz="950" dirty="0"/>
          </a:p>
        </p:txBody>
      </p:sp>
      <p:sp>
        <p:nvSpPr>
          <p:cNvPr id="22" name="Text 19"/>
          <p:cNvSpPr/>
          <p:nvPr/>
        </p:nvSpPr>
        <p:spPr>
          <a:xfrm>
            <a:off x="7473315" y="8924806"/>
            <a:ext cx="6592610" cy="395049"/>
          </a:xfrm>
          <a:prstGeom prst="rect">
            <a:avLst/>
          </a:prstGeom>
          <a:noFill/>
          <a:ln/>
        </p:spPr>
        <p:txBody>
          <a:bodyPr wrap="squar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Ensure Relevant Expertise:</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Board composition must include members with deep knowledge of critical risk areas</a:t>
            </a:r>
            <a:endParaRPr lang="en-US" sz="950" dirty="0"/>
          </a:p>
        </p:txBody>
      </p:sp>
      <p:sp>
        <p:nvSpPr>
          <p:cNvPr id="23" name="Text 20"/>
          <p:cNvSpPr/>
          <p:nvPr/>
        </p:nvSpPr>
        <p:spPr>
          <a:xfrm>
            <a:off x="7473315" y="9362956"/>
            <a:ext cx="6592610" cy="395049"/>
          </a:xfrm>
          <a:prstGeom prst="rect">
            <a:avLst/>
          </a:prstGeom>
          <a:noFill/>
          <a:ln/>
        </p:spPr>
        <p:txBody>
          <a:bodyPr wrap="squar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Protect Dissenting Voices:</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Cultures that silence concerns or punish bearers of bad news enable catastrophic failures</a:t>
            </a:r>
            <a:endParaRPr lang="en-US" sz="950" dirty="0"/>
          </a:p>
        </p:txBody>
      </p:sp>
      <p:sp>
        <p:nvSpPr>
          <p:cNvPr id="24" name="Text 21"/>
          <p:cNvSpPr/>
          <p:nvPr/>
        </p:nvSpPr>
        <p:spPr>
          <a:xfrm>
            <a:off x="7473315" y="9801106"/>
            <a:ext cx="6592610" cy="395049"/>
          </a:xfrm>
          <a:prstGeom prst="rect">
            <a:avLst/>
          </a:prstGeom>
          <a:noFill/>
          <a:ln/>
        </p:spPr>
        <p:txBody>
          <a:bodyPr wrap="squar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Take Long-term View:</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Short-term financial optimisation destroying trust and reputation proves ultimately self-defeating</a:t>
            </a:r>
            <a:endParaRPr lang="en-US" sz="950" dirty="0"/>
          </a:p>
        </p:txBody>
      </p:sp>
      <p:sp>
        <p:nvSpPr>
          <p:cNvPr id="25" name="Text 22"/>
          <p:cNvSpPr/>
          <p:nvPr/>
        </p:nvSpPr>
        <p:spPr>
          <a:xfrm>
            <a:off x="572095" y="14608373"/>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Reputational crises resulting from ethical failures inflict damage extending far beyond immediate financial costs. Boeing's market capitalisation declined by over $60 billion following the 737 MAX crashes. Criminal investigations resulted in substantial fines and admissions of wrongdoing. Customer relationships suffered as airlines lost confidence and passengers avoided the aircraft. Employee morale plummeted as proud engineers watched their company's reputation crumble. Regulatory relationships became adversarial as authorities lost trust in Boeing's commitments. The pathway to rebuilding trust and reputation—involving leadership changes, cultural transformation, enhanced safety systems, and years of demonstrated reformed behaviour—proves far more costly than the investments in safety and integrity that could have prevented the crisis initially.</a:t>
            </a:r>
            <a:endParaRPr lang="en-US" sz="9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572095" y="339447"/>
            <a:ext cx="6212205" cy="405051"/>
          </a:xfrm>
          <a:prstGeom prst="rect">
            <a:avLst/>
          </a:prstGeom>
          <a:noFill/>
          <a:ln/>
        </p:spPr>
        <p:txBody>
          <a:bodyPr wrap="none" lIns="0" tIns="0" rIns="0" bIns="0" rtlCol="0" anchor="t"/>
          <a:lstStyle/>
          <a:p>
            <a:pPr algn="l" indent="0" marL="0">
              <a:lnSpc>
                <a:spcPts val="3150"/>
              </a:lnSpc>
              <a:buNone/>
            </a:pPr>
            <a:r>
              <a:rPr lang="en-US" sz="2550" dirty="0">
                <a:solidFill>
                  <a:srgbClr val="020202"/>
                </a:solidFill>
                <a:latin typeface="PT Serif" pitchFamily="34" charset="0"/>
                <a:ea typeface="PT Serif" pitchFamily="34" charset="-122"/>
                <a:cs typeface="PT Serif" pitchFamily="34" charset="-120"/>
              </a:rPr>
              <a:t>Moral Judgement Frameworks for Directors</a:t>
            </a:r>
            <a:endParaRPr lang="en-US" sz="2550" dirty="0"/>
          </a:p>
        </p:txBody>
      </p:sp>
      <p:sp>
        <p:nvSpPr>
          <p:cNvPr id="3" name="Text 1"/>
          <p:cNvSpPr/>
          <p:nvPr/>
        </p:nvSpPr>
        <p:spPr>
          <a:xfrm>
            <a:off x="572095" y="991314"/>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Directors require robust moral reasoning capabilities to navigate the complex ethical terrain confronting modern boards. Unlike technical business decisions where data and analysis provide clear answers, ethical dilemmas involve value judgements where reasonable people might disagree, trade-offs where no option proves clearly superior, and uncertainty about consequences making outcomes impossible to predict with confidence. In these situations, directors' moral judgement—their capacity to identify ethical dimensions of decisions, evaluate competing considerations thoughtfully, and reach conclusions that balance multiple legitimate concerns—becomes the crucial factor determining organisational ethical performance. Developing and refining this capacity represents a critical responsibility for directors individually and boards collectively.</a:t>
            </a:r>
            <a:endParaRPr lang="en-US" sz="950" dirty="0"/>
          </a:p>
        </p:txBody>
      </p:sp>
      <p:sp>
        <p:nvSpPr>
          <p:cNvPr id="4" name="Text 2"/>
          <p:cNvSpPr/>
          <p:nvPr/>
        </p:nvSpPr>
        <p:spPr>
          <a:xfrm>
            <a:off x="572095" y="1920240"/>
            <a:ext cx="123349" cy="154305"/>
          </a:xfrm>
          <a:prstGeom prst="rect">
            <a:avLst/>
          </a:prstGeom>
          <a:noFill/>
          <a:ln/>
        </p:spPr>
        <p:txBody>
          <a:bodyPr wrap="none" lIns="0" tIns="0" rIns="0" bIns="0" rtlCol="0" anchor="t"/>
          <a:lstStyle/>
          <a:p>
            <a:pPr algn="l" indent="0" marL="0">
              <a:lnSpc>
                <a:spcPts val="1550"/>
              </a:lnSpc>
              <a:buNone/>
            </a:pPr>
            <a:r>
              <a:rPr lang="en-US" sz="950" dirty="0">
                <a:solidFill>
                  <a:srgbClr val="383838"/>
                </a:solidFill>
                <a:latin typeface="PT Serif Light" pitchFamily="34" charset="0"/>
                <a:ea typeface="PT Serif Light" pitchFamily="34" charset="-122"/>
                <a:cs typeface="PT Serif Light" pitchFamily="34" charset="-120"/>
              </a:rPr>
              <a:t>01</a:t>
            </a:r>
            <a:endParaRPr lang="en-US" sz="950" dirty="0"/>
          </a:p>
        </p:txBody>
      </p:sp>
      <p:sp>
        <p:nvSpPr>
          <p:cNvPr id="5" name="Shape 3"/>
          <p:cNvSpPr/>
          <p:nvPr/>
        </p:nvSpPr>
        <p:spPr>
          <a:xfrm>
            <a:off x="572095" y="2114788"/>
            <a:ext cx="4413171" cy="15240"/>
          </a:xfrm>
          <a:prstGeom prst="rect">
            <a:avLst/>
          </a:prstGeom>
          <a:solidFill>
            <a:srgbClr val="E04F00"/>
          </a:solidFill>
          <a:ln/>
        </p:spPr>
      </p:sp>
      <p:sp>
        <p:nvSpPr>
          <p:cNvPr id="6" name="Text 4"/>
          <p:cNvSpPr/>
          <p:nvPr/>
        </p:nvSpPr>
        <p:spPr>
          <a:xfrm>
            <a:off x="572095" y="2206943"/>
            <a:ext cx="1887141"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Stakeholder Identification</a:t>
            </a:r>
            <a:endParaRPr lang="en-US" sz="1250" dirty="0"/>
          </a:p>
        </p:txBody>
      </p:sp>
      <p:sp>
        <p:nvSpPr>
          <p:cNvPr id="7" name="Text 5"/>
          <p:cNvSpPr/>
          <p:nvPr/>
        </p:nvSpPr>
        <p:spPr>
          <a:xfrm>
            <a:off x="572095" y="2483525"/>
            <a:ext cx="4413171" cy="592574"/>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Systematically identify all parties affected by potential decisions—shareholders, employees, customers, communities, suppliers, regulators, and broader society—ensuring no significant constituency is overlooked</a:t>
            </a:r>
            <a:endParaRPr lang="en-US" sz="950" dirty="0"/>
          </a:p>
        </p:txBody>
      </p:sp>
      <p:sp>
        <p:nvSpPr>
          <p:cNvPr id="8" name="Text 6"/>
          <p:cNvSpPr/>
          <p:nvPr/>
        </p:nvSpPr>
        <p:spPr>
          <a:xfrm>
            <a:off x="5108615" y="1920240"/>
            <a:ext cx="123349" cy="154305"/>
          </a:xfrm>
          <a:prstGeom prst="rect">
            <a:avLst/>
          </a:prstGeom>
          <a:noFill/>
          <a:ln/>
        </p:spPr>
        <p:txBody>
          <a:bodyPr wrap="none" lIns="0" tIns="0" rIns="0" bIns="0" rtlCol="0" anchor="t"/>
          <a:lstStyle/>
          <a:p>
            <a:pPr algn="l" indent="0" marL="0">
              <a:lnSpc>
                <a:spcPts val="1550"/>
              </a:lnSpc>
              <a:buNone/>
            </a:pPr>
            <a:r>
              <a:rPr lang="en-US" sz="950" dirty="0">
                <a:solidFill>
                  <a:srgbClr val="383838"/>
                </a:solidFill>
                <a:latin typeface="PT Serif Light" pitchFamily="34" charset="0"/>
                <a:ea typeface="PT Serif Light" pitchFamily="34" charset="-122"/>
                <a:cs typeface="PT Serif Light" pitchFamily="34" charset="-120"/>
              </a:rPr>
              <a:t>02</a:t>
            </a:r>
            <a:endParaRPr lang="en-US" sz="950" dirty="0"/>
          </a:p>
        </p:txBody>
      </p:sp>
      <p:sp>
        <p:nvSpPr>
          <p:cNvPr id="9" name="Shape 7"/>
          <p:cNvSpPr/>
          <p:nvPr/>
        </p:nvSpPr>
        <p:spPr>
          <a:xfrm>
            <a:off x="5108615" y="2114788"/>
            <a:ext cx="4413171" cy="15240"/>
          </a:xfrm>
          <a:prstGeom prst="rect">
            <a:avLst/>
          </a:prstGeom>
          <a:solidFill>
            <a:srgbClr val="E04F00"/>
          </a:solidFill>
          <a:ln/>
        </p:spPr>
      </p:sp>
      <p:sp>
        <p:nvSpPr>
          <p:cNvPr id="10" name="Text 8"/>
          <p:cNvSpPr/>
          <p:nvPr/>
        </p:nvSpPr>
        <p:spPr>
          <a:xfrm>
            <a:off x="5108615" y="2206943"/>
            <a:ext cx="1620203"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Consequence Analysis</a:t>
            </a:r>
            <a:endParaRPr lang="en-US" sz="1250" dirty="0"/>
          </a:p>
        </p:txBody>
      </p:sp>
      <p:sp>
        <p:nvSpPr>
          <p:cNvPr id="11" name="Text 9"/>
          <p:cNvSpPr/>
          <p:nvPr/>
        </p:nvSpPr>
        <p:spPr>
          <a:xfrm>
            <a:off x="5108615" y="2483525"/>
            <a:ext cx="4413171" cy="592574"/>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Evaluate likely outcomes for each stakeholder group under different decision options, considering both tangible impacts and effects on trust, reputation, and relationships over various time horizons</a:t>
            </a:r>
            <a:endParaRPr lang="en-US" sz="950" dirty="0"/>
          </a:p>
        </p:txBody>
      </p:sp>
      <p:sp>
        <p:nvSpPr>
          <p:cNvPr id="12" name="Text 10"/>
          <p:cNvSpPr/>
          <p:nvPr/>
        </p:nvSpPr>
        <p:spPr>
          <a:xfrm>
            <a:off x="9645134" y="1920240"/>
            <a:ext cx="123349" cy="154305"/>
          </a:xfrm>
          <a:prstGeom prst="rect">
            <a:avLst/>
          </a:prstGeom>
          <a:noFill/>
          <a:ln/>
        </p:spPr>
        <p:txBody>
          <a:bodyPr wrap="none" lIns="0" tIns="0" rIns="0" bIns="0" rtlCol="0" anchor="t"/>
          <a:lstStyle/>
          <a:p>
            <a:pPr algn="l" indent="0" marL="0">
              <a:lnSpc>
                <a:spcPts val="1550"/>
              </a:lnSpc>
              <a:buNone/>
            </a:pPr>
            <a:r>
              <a:rPr lang="en-US" sz="950" dirty="0">
                <a:solidFill>
                  <a:srgbClr val="383838"/>
                </a:solidFill>
                <a:latin typeface="PT Serif Light" pitchFamily="34" charset="0"/>
                <a:ea typeface="PT Serif Light" pitchFamily="34" charset="-122"/>
                <a:cs typeface="PT Serif Light" pitchFamily="34" charset="-120"/>
              </a:rPr>
              <a:t>03</a:t>
            </a:r>
            <a:endParaRPr lang="en-US" sz="950" dirty="0"/>
          </a:p>
        </p:txBody>
      </p:sp>
      <p:sp>
        <p:nvSpPr>
          <p:cNvPr id="13" name="Shape 11"/>
          <p:cNvSpPr/>
          <p:nvPr/>
        </p:nvSpPr>
        <p:spPr>
          <a:xfrm>
            <a:off x="9645134" y="2114788"/>
            <a:ext cx="4413171" cy="15240"/>
          </a:xfrm>
          <a:prstGeom prst="rect">
            <a:avLst/>
          </a:prstGeom>
          <a:solidFill>
            <a:srgbClr val="E04F00"/>
          </a:solidFill>
          <a:ln/>
        </p:spPr>
      </p:sp>
      <p:sp>
        <p:nvSpPr>
          <p:cNvPr id="14" name="Text 12"/>
          <p:cNvSpPr/>
          <p:nvPr/>
        </p:nvSpPr>
        <p:spPr>
          <a:xfrm>
            <a:off x="9645134" y="2206943"/>
            <a:ext cx="1620203"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Values Alignment</a:t>
            </a:r>
            <a:endParaRPr lang="en-US" sz="1250" dirty="0"/>
          </a:p>
        </p:txBody>
      </p:sp>
      <p:sp>
        <p:nvSpPr>
          <p:cNvPr id="15" name="Text 13"/>
          <p:cNvSpPr/>
          <p:nvPr/>
        </p:nvSpPr>
        <p:spPr>
          <a:xfrm>
            <a:off x="9645134" y="2483525"/>
            <a:ext cx="4413171" cy="592574"/>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Assess consistency between potential decisions and organisational stated values, purpose, and commitments to stakeholders, identifying any contradictions requiring reconciliation</a:t>
            </a:r>
            <a:endParaRPr lang="en-US" sz="950" dirty="0"/>
          </a:p>
        </p:txBody>
      </p:sp>
      <p:sp>
        <p:nvSpPr>
          <p:cNvPr id="16" name="Text 14"/>
          <p:cNvSpPr/>
          <p:nvPr/>
        </p:nvSpPr>
        <p:spPr>
          <a:xfrm>
            <a:off x="572095" y="3291959"/>
            <a:ext cx="123349" cy="154305"/>
          </a:xfrm>
          <a:prstGeom prst="rect">
            <a:avLst/>
          </a:prstGeom>
          <a:noFill/>
          <a:ln/>
        </p:spPr>
        <p:txBody>
          <a:bodyPr wrap="none" lIns="0" tIns="0" rIns="0" bIns="0" rtlCol="0" anchor="t"/>
          <a:lstStyle/>
          <a:p>
            <a:pPr algn="l" indent="0" marL="0">
              <a:lnSpc>
                <a:spcPts val="1550"/>
              </a:lnSpc>
              <a:buNone/>
            </a:pPr>
            <a:r>
              <a:rPr lang="en-US" sz="950" dirty="0">
                <a:solidFill>
                  <a:srgbClr val="383838"/>
                </a:solidFill>
                <a:latin typeface="PT Serif Light" pitchFamily="34" charset="0"/>
                <a:ea typeface="PT Serif Light" pitchFamily="34" charset="-122"/>
                <a:cs typeface="PT Serif Light" pitchFamily="34" charset="-120"/>
              </a:rPr>
              <a:t>04</a:t>
            </a:r>
            <a:endParaRPr lang="en-US" sz="950" dirty="0"/>
          </a:p>
        </p:txBody>
      </p:sp>
      <p:sp>
        <p:nvSpPr>
          <p:cNvPr id="17" name="Shape 15"/>
          <p:cNvSpPr/>
          <p:nvPr/>
        </p:nvSpPr>
        <p:spPr>
          <a:xfrm>
            <a:off x="572095" y="3486507"/>
            <a:ext cx="6681430" cy="15240"/>
          </a:xfrm>
          <a:prstGeom prst="rect">
            <a:avLst/>
          </a:prstGeom>
          <a:solidFill>
            <a:srgbClr val="E04F00"/>
          </a:solidFill>
          <a:ln/>
        </p:spPr>
      </p:sp>
      <p:sp>
        <p:nvSpPr>
          <p:cNvPr id="18" name="Text 16"/>
          <p:cNvSpPr/>
          <p:nvPr/>
        </p:nvSpPr>
        <p:spPr>
          <a:xfrm>
            <a:off x="572095" y="3578662"/>
            <a:ext cx="1620203"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Principle Application</a:t>
            </a:r>
            <a:endParaRPr lang="en-US" sz="1250" dirty="0"/>
          </a:p>
        </p:txBody>
      </p:sp>
      <p:sp>
        <p:nvSpPr>
          <p:cNvPr id="19" name="Text 17"/>
          <p:cNvSpPr/>
          <p:nvPr/>
        </p:nvSpPr>
        <p:spPr>
          <a:xfrm>
            <a:off x="572095" y="3855244"/>
            <a:ext cx="6681430"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Apply relevant ethical principles—justice, fairness, transparency, respect for persons, beneficence—to evaluate decision options and identify ethically preferable approaches</a:t>
            </a:r>
            <a:endParaRPr lang="en-US" sz="950" dirty="0"/>
          </a:p>
        </p:txBody>
      </p:sp>
      <p:sp>
        <p:nvSpPr>
          <p:cNvPr id="20" name="Text 18"/>
          <p:cNvSpPr/>
          <p:nvPr/>
        </p:nvSpPr>
        <p:spPr>
          <a:xfrm>
            <a:off x="7376874" y="3291959"/>
            <a:ext cx="123349" cy="154305"/>
          </a:xfrm>
          <a:prstGeom prst="rect">
            <a:avLst/>
          </a:prstGeom>
          <a:noFill/>
          <a:ln/>
        </p:spPr>
        <p:txBody>
          <a:bodyPr wrap="none" lIns="0" tIns="0" rIns="0" bIns="0" rtlCol="0" anchor="t"/>
          <a:lstStyle/>
          <a:p>
            <a:pPr algn="l" indent="0" marL="0">
              <a:lnSpc>
                <a:spcPts val="1550"/>
              </a:lnSpc>
              <a:buNone/>
            </a:pPr>
            <a:r>
              <a:rPr lang="en-US" sz="950" dirty="0">
                <a:solidFill>
                  <a:srgbClr val="383838"/>
                </a:solidFill>
                <a:latin typeface="PT Serif Light" pitchFamily="34" charset="0"/>
                <a:ea typeface="PT Serif Light" pitchFamily="34" charset="-122"/>
                <a:cs typeface="PT Serif Light" pitchFamily="34" charset="-120"/>
              </a:rPr>
              <a:t>05</a:t>
            </a:r>
            <a:endParaRPr lang="en-US" sz="950" dirty="0"/>
          </a:p>
        </p:txBody>
      </p:sp>
      <p:sp>
        <p:nvSpPr>
          <p:cNvPr id="21" name="Shape 19"/>
          <p:cNvSpPr/>
          <p:nvPr/>
        </p:nvSpPr>
        <p:spPr>
          <a:xfrm>
            <a:off x="7376874" y="3486507"/>
            <a:ext cx="6681430" cy="15240"/>
          </a:xfrm>
          <a:prstGeom prst="rect">
            <a:avLst/>
          </a:prstGeom>
          <a:solidFill>
            <a:srgbClr val="E04F00"/>
          </a:solidFill>
          <a:ln/>
        </p:spPr>
      </p:sp>
      <p:sp>
        <p:nvSpPr>
          <p:cNvPr id="22" name="Text 20"/>
          <p:cNvSpPr/>
          <p:nvPr/>
        </p:nvSpPr>
        <p:spPr>
          <a:xfrm>
            <a:off x="7376874" y="3578662"/>
            <a:ext cx="1620203"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Perspective Seeking</a:t>
            </a:r>
            <a:endParaRPr lang="en-US" sz="1250" dirty="0"/>
          </a:p>
        </p:txBody>
      </p:sp>
      <p:sp>
        <p:nvSpPr>
          <p:cNvPr id="23" name="Text 21"/>
          <p:cNvSpPr/>
          <p:nvPr/>
        </p:nvSpPr>
        <p:spPr>
          <a:xfrm>
            <a:off x="7376874" y="3855244"/>
            <a:ext cx="6681430"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Actively solicit diverse viewpoints before concluding, particularly from those who might be adversely affected or who bring different cultural, generational, or experiential backgrounds</a:t>
            </a:r>
            <a:endParaRPr lang="en-US" sz="950" dirty="0"/>
          </a:p>
        </p:txBody>
      </p:sp>
      <p:sp>
        <p:nvSpPr>
          <p:cNvPr id="24" name="Text 22"/>
          <p:cNvSpPr/>
          <p:nvPr/>
        </p:nvSpPr>
        <p:spPr>
          <a:xfrm>
            <a:off x="572095" y="4481632"/>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Understanding moral norms—the ethical principles and values that guide behaviour within particular contexts—proves essential for directors' ethical decision-making. These norms vary across cultures, industries, and organisational contexts, creating complexity for global companies operating in diverse environments. What constitutes acceptable gift-giving in one culture may represent corruption in another. Labour practices deemed normal in one region may violate human rights standards elsewhere. Environmental regulations vary dramatically across jurisdictions. Directors must navigate this complexity whilst maintaining consistency with core organisational values and meeting expectations of diverse stakeholders. This requires cultural intelligence, ethical flexibility within principled boundaries, and sophisticated judgement about when to adapt to local norms versus when to insist on universal standards.</a:t>
            </a:r>
            <a:endParaRPr lang="en-US" sz="950" dirty="0"/>
          </a:p>
        </p:txBody>
      </p:sp>
      <p:sp>
        <p:nvSpPr>
          <p:cNvPr id="25" name="Text 23"/>
          <p:cNvSpPr/>
          <p:nvPr/>
        </p:nvSpPr>
        <p:spPr>
          <a:xfrm>
            <a:off x="572095" y="5410557"/>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Formal ethics training for directors has become increasingly common as boards recognise that ethical decision-making represents a capability requiring development rather than an innate skill directors automatically possess. Leading companies provide directors with training covering ethical decision frameworks, case studies of boardroom ethical dilemmas, industry-specific ethical risks and considerations, cultural dimensions of ethical decision-making across global operations, and facilitated discussions of challenging hypothetical scenarios. This training equips directors with shared language and frameworks for discussing ethical dimensions, increases awareness of cognitive biases affecting ethical judgement, builds confidence in raising ethical concerns, and demonstrates board commitment to maintaining high ethical standards throughout the organisation.</a:t>
            </a:r>
            <a:endParaRPr lang="en-US" sz="950" dirty="0"/>
          </a:p>
        </p:txBody>
      </p:sp>
      <p:sp>
        <p:nvSpPr>
          <p:cNvPr id="26" name="Shape 24"/>
          <p:cNvSpPr/>
          <p:nvPr/>
        </p:nvSpPr>
        <p:spPr>
          <a:xfrm>
            <a:off x="572095" y="6339483"/>
            <a:ext cx="6681430" cy="948809"/>
          </a:xfrm>
          <a:prstGeom prst="roundRect">
            <a:avLst>
              <a:gd name="adj" fmla="val 1952"/>
            </a:avLst>
          </a:prstGeom>
          <a:solidFill>
            <a:srgbClr val="FFFFFF"/>
          </a:solidFill>
          <a:ln w="15240">
            <a:solidFill>
              <a:srgbClr val="D8D4D4"/>
            </a:solidFill>
            <a:prstDash val="solid"/>
          </a:ln>
        </p:spPr>
      </p:sp>
      <p:sp>
        <p:nvSpPr>
          <p:cNvPr id="27" name="Text 25"/>
          <p:cNvSpPr/>
          <p:nvPr/>
        </p:nvSpPr>
        <p:spPr>
          <a:xfrm>
            <a:off x="710684" y="6478072"/>
            <a:ext cx="1908453"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Consequentialist Thinking</a:t>
            </a:r>
            <a:endParaRPr lang="en-US" sz="1250" dirty="0"/>
          </a:p>
        </p:txBody>
      </p:sp>
      <p:sp>
        <p:nvSpPr>
          <p:cNvPr id="28" name="Text 26"/>
          <p:cNvSpPr/>
          <p:nvPr/>
        </p:nvSpPr>
        <p:spPr>
          <a:xfrm>
            <a:off x="710684" y="6754654"/>
            <a:ext cx="6404253"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Evaluating decisions based on their likely outcomes and effects on stakeholder wellbeing, favouring options producing greatest good for greatest number whilst avoiding serious harms</a:t>
            </a:r>
            <a:endParaRPr lang="en-US" sz="950" dirty="0"/>
          </a:p>
        </p:txBody>
      </p:sp>
      <p:sp>
        <p:nvSpPr>
          <p:cNvPr id="29" name="Shape 27"/>
          <p:cNvSpPr/>
          <p:nvPr/>
        </p:nvSpPr>
        <p:spPr>
          <a:xfrm>
            <a:off x="7376874" y="6339483"/>
            <a:ext cx="6681430" cy="948809"/>
          </a:xfrm>
          <a:prstGeom prst="roundRect">
            <a:avLst>
              <a:gd name="adj" fmla="val 1952"/>
            </a:avLst>
          </a:prstGeom>
          <a:solidFill>
            <a:srgbClr val="FFFFFF"/>
          </a:solidFill>
          <a:ln w="15240">
            <a:solidFill>
              <a:srgbClr val="D8D4D4"/>
            </a:solidFill>
            <a:prstDash val="solid"/>
          </a:ln>
        </p:spPr>
      </p:sp>
      <p:sp>
        <p:nvSpPr>
          <p:cNvPr id="30" name="Text 28"/>
          <p:cNvSpPr/>
          <p:nvPr/>
        </p:nvSpPr>
        <p:spPr>
          <a:xfrm>
            <a:off x="7515463" y="6478072"/>
            <a:ext cx="1768554"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Deontological Principles</a:t>
            </a:r>
            <a:endParaRPr lang="en-US" sz="1250" dirty="0"/>
          </a:p>
        </p:txBody>
      </p:sp>
      <p:sp>
        <p:nvSpPr>
          <p:cNvPr id="31" name="Text 29"/>
          <p:cNvSpPr/>
          <p:nvPr/>
        </p:nvSpPr>
        <p:spPr>
          <a:xfrm>
            <a:off x="7515463" y="6754654"/>
            <a:ext cx="6404253"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Applying universal ethical duties—honesty, fairness, respect—regardless of consequences, recognising certain actions as inherently right or wrong</a:t>
            </a:r>
            <a:endParaRPr lang="en-US" sz="950" dirty="0"/>
          </a:p>
        </p:txBody>
      </p:sp>
      <p:sp>
        <p:nvSpPr>
          <p:cNvPr id="32" name="Shape 30"/>
          <p:cNvSpPr/>
          <p:nvPr/>
        </p:nvSpPr>
        <p:spPr>
          <a:xfrm>
            <a:off x="572095" y="7411641"/>
            <a:ext cx="6681430" cy="948809"/>
          </a:xfrm>
          <a:prstGeom prst="roundRect">
            <a:avLst>
              <a:gd name="adj" fmla="val 1952"/>
            </a:avLst>
          </a:prstGeom>
          <a:solidFill>
            <a:srgbClr val="FFFFFF"/>
          </a:solidFill>
          <a:ln w="15240">
            <a:solidFill>
              <a:srgbClr val="D8D4D4"/>
            </a:solidFill>
            <a:prstDash val="solid"/>
          </a:ln>
        </p:spPr>
      </p:sp>
      <p:sp>
        <p:nvSpPr>
          <p:cNvPr id="33" name="Text 31"/>
          <p:cNvSpPr/>
          <p:nvPr/>
        </p:nvSpPr>
        <p:spPr>
          <a:xfrm>
            <a:off x="710684" y="7550229"/>
            <a:ext cx="1673423"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Virtue Ethics Approach</a:t>
            </a:r>
            <a:endParaRPr lang="en-US" sz="1250" dirty="0"/>
          </a:p>
        </p:txBody>
      </p:sp>
      <p:sp>
        <p:nvSpPr>
          <p:cNvPr id="34" name="Text 32"/>
          <p:cNvSpPr/>
          <p:nvPr/>
        </p:nvSpPr>
        <p:spPr>
          <a:xfrm>
            <a:off x="710684" y="7826812"/>
            <a:ext cx="6404253"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Focusing on character and asking what decision reflects virtues like integrity, courage, compassion, and wisdom that exemplary leaders embody</a:t>
            </a:r>
            <a:endParaRPr lang="en-US" sz="950" dirty="0"/>
          </a:p>
        </p:txBody>
      </p:sp>
      <p:sp>
        <p:nvSpPr>
          <p:cNvPr id="35" name="Shape 33"/>
          <p:cNvSpPr/>
          <p:nvPr/>
        </p:nvSpPr>
        <p:spPr>
          <a:xfrm>
            <a:off x="7376874" y="7411641"/>
            <a:ext cx="6681430" cy="948809"/>
          </a:xfrm>
          <a:prstGeom prst="roundRect">
            <a:avLst>
              <a:gd name="adj" fmla="val 1952"/>
            </a:avLst>
          </a:prstGeom>
          <a:solidFill>
            <a:srgbClr val="FFFFFF"/>
          </a:solidFill>
          <a:ln w="15240">
            <a:solidFill>
              <a:srgbClr val="D8D4D4"/>
            </a:solidFill>
            <a:prstDash val="solid"/>
          </a:ln>
        </p:spPr>
      </p:sp>
      <p:sp>
        <p:nvSpPr>
          <p:cNvPr id="36" name="Text 34"/>
          <p:cNvSpPr/>
          <p:nvPr/>
        </p:nvSpPr>
        <p:spPr>
          <a:xfrm>
            <a:off x="7515463" y="7550229"/>
            <a:ext cx="1620203"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Justice and Fairness</a:t>
            </a:r>
            <a:endParaRPr lang="en-US" sz="1250" dirty="0"/>
          </a:p>
        </p:txBody>
      </p:sp>
      <p:sp>
        <p:nvSpPr>
          <p:cNvPr id="37" name="Text 35"/>
          <p:cNvSpPr/>
          <p:nvPr/>
        </p:nvSpPr>
        <p:spPr>
          <a:xfrm>
            <a:off x="7515463" y="7826812"/>
            <a:ext cx="6404253"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Ensuring decisions distribute benefits and burdens equitably, treat similar cases consistently, and respect fundamental rights of all affected parties</a:t>
            </a:r>
            <a:endParaRPr lang="en-US" sz="9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572095" y="371713"/>
            <a:ext cx="9014817" cy="443508"/>
          </a:xfrm>
          <a:prstGeom prst="rect">
            <a:avLst/>
          </a:prstGeom>
          <a:noFill/>
          <a:ln/>
        </p:spPr>
        <p:txBody>
          <a:bodyPr wrap="none" lIns="0" tIns="0" rIns="0" bIns="0" rtlCol="0" anchor="t"/>
          <a:lstStyle/>
          <a:p>
            <a:pPr algn="l" indent="0" marL="0">
              <a:lnSpc>
                <a:spcPts val="3450"/>
              </a:lnSpc>
              <a:buNone/>
            </a:pPr>
            <a:r>
              <a:rPr lang="en-US" sz="2750" dirty="0">
                <a:solidFill>
                  <a:srgbClr val="020202"/>
                </a:solidFill>
                <a:latin typeface="PT Serif" pitchFamily="34" charset="0"/>
                <a:ea typeface="PT Serif" pitchFamily="34" charset="-122"/>
                <a:cs typeface="PT Serif" pitchFamily="34" charset="-120"/>
              </a:rPr>
              <a:t>Chapter 6: Diversity, Equity, and Inclusion (DEI) in Ethics</a:t>
            </a:r>
            <a:endParaRPr lang="en-US" sz="2750" dirty="0"/>
          </a:p>
        </p:txBody>
      </p:sp>
      <p:sp>
        <p:nvSpPr>
          <p:cNvPr id="3" name="Text 1"/>
          <p:cNvSpPr/>
          <p:nvPr/>
        </p:nvSpPr>
        <p:spPr>
          <a:xfrm>
            <a:off x="572095" y="1085493"/>
            <a:ext cx="13486209" cy="1081088"/>
          </a:xfrm>
          <a:prstGeom prst="rect">
            <a:avLst/>
          </a:prstGeom>
          <a:noFill/>
          <a:ln/>
        </p:spPr>
        <p:txBody>
          <a:bodyPr wrap="square" lIns="0" tIns="0" rIns="0" bIns="0" rtlCol="0" anchor="t"/>
          <a:lstStyle/>
          <a:p>
            <a:pPr algn="l" indent="0" marL="0">
              <a:lnSpc>
                <a:spcPts val="1700"/>
              </a:lnSpc>
              <a:buNone/>
            </a:pPr>
            <a:r>
              <a:rPr lang="en-US" sz="1050" dirty="0">
                <a:solidFill>
                  <a:srgbClr val="383838"/>
                </a:solidFill>
                <a:latin typeface="DM Sans" pitchFamily="34" charset="0"/>
                <a:ea typeface="DM Sans" pitchFamily="34" charset="-122"/>
                <a:cs typeface="DM Sans" pitchFamily="34" charset="-120"/>
              </a:rPr>
              <a:t>Diversity, Equity, and Inclusion initiatives represent a critical dimension of contemporary business ethics, embodying commitments to fairness, human dignity, and social justice whilst simultaneously driving business performance through enhanced innovation, decision-making, and stakeholder relationships. DEI encompasses diversity—representation across various dimensions including race, ethnicity, gender, age, disability, sexual orientation, socioeconomic background, and cognitive styles; equity—fair treatment, access, opportunity, and advancement for all individuals through systems that identify and eliminate barriers facing disadvantaged groups; and inclusion—authentic belonging where all employees feel valued, respected, and able to contribute fully. Together, these principles create environments where human potential flourishes regardless of demographic characteristics or personal backgrounds that have historically determined opportunity.</a:t>
            </a:r>
            <a:endParaRPr lang="en-US" sz="1050" dirty="0"/>
          </a:p>
        </p:txBody>
      </p:sp>
      <p:sp>
        <p:nvSpPr>
          <p:cNvPr id="4" name="Text 2"/>
          <p:cNvSpPr/>
          <p:nvPr/>
        </p:nvSpPr>
        <p:spPr>
          <a:xfrm>
            <a:off x="3180993" y="3134320"/>
            <a:ext cx="1774150" cy="221694"/>
          </a:xfrm>
          <a:prstGeom prst="rect">
            <a:avLst/>
          </a:prstGeom>
          <a:noFill/>
          <a:ln/>
        </p:spPr>
        <p:txBody>
          <a:bodyPr wrap="none" lIns="0" tIns="0" rIns="0" bIns="0" rtlCol="0" anchor="t"/>
          <a:lstStyle/>
          <a:p>
            <a:pPr algn="r" indent="0" marL="0">
              <a:lnSpc>
                <a:spcPts val="1700"/>
              </a:lnSpc>
              <a:buNone/>
            </a:pPr>
            <a:r>
              <a:rPr lang="en-US" sz="1350" dirty="0">
                <a:solidFill>
                  <a:srgbClr val="383838"/>
                </a:solidFill>
                <a:latin typeface="PT Serif" pitchFamily="34" charset="0"/>
                <a:ea typeface="PT Serif" pitchFamily="34" charset="-122"/>
                <a:cs typeface="PT Serif" pitchFamily="34" charset="-120"/>
              </a:rPr>
              <a:t>Representation</a:t>
            </a:r>
            <a:endParaRPr lang="en-US" sz="1350" dirty="0"/>
          </a:p>
        </p:txBody>
      </p:sp>
      <p:sp>
        <p:nvSpPr>
          <p:cNvPr id="5" name="Text 3"/>
          <p:cNvSpPr/>
          <p:nvPr/>
        </p:nvSpPr>
        <p:spPr>
          <a:xfrm>
            <a:off x="572095" y="3437096"/>
            <a:ext cx="4383048" cy="432435"/>
          </a:xfrm>
          <a:prstGeom prst="rect">
            <a:avLst/>
          </a:prstGeom>
          <a:noFill/>
          <a:ln/>
        </p:spPr>
        <p:txBody>
          <a:bodyPr wrap="square" lIns="0" tIns="0" rIns="0" bIns="0" rtlCol="0" anchor="t"/>
          <a:lstStyle/>
          <a:p>
            <a:pPr algn="r" indent="0" marL="0">
              <a:lnSpc>
                <a:spcPts val="1700"/>
              </a:lnSpc>
              <a:buNone/>
            </a:pPr>
            <a:r>
              <a:rPr lang="en-US" sz="1050" dirty="0">
                <a:solidFill>
                  <a:srgbClr val="383838"/>
                </a:solidFill>
                <a:latin typeface="DM Sans" pitchFamily="34" charset="0"/>
                <a:ea typeface="DM Sans" pitchFamily="34" charset="-122"/>
                <a:cs typeface="DM Sans" pitchFamily="34" charset="-120"/>
              </a:rPr>
              <a:t>Workforce demographics reflecting diversity of communities and customer bases</a:t>
            </a:r>
            <a:endParaRPr lang="en-US" sz="1050" dirty="0"/>
          </a:p>
        </p:txBody>
      </p:sp>
      <p:pic>
        <p:nvPicPr>
          <p:cNvPr id="6" name="Image 0" descr="preencoded.png">    </p:cNvPr>
          <p:cNvPicPr>
            <a:picLocks noChangeAspect="1"/>
          </p:cNvPicPr>
          <p:nvPr/>
        </p:nvPicPr>
        <p:blipFill>
          <a:blip r:embed="rId1"/>
          <a:stretch>
            <a:fillRect/>
          </a:stretch>
        </p:blipFill>
        <p:spPr>
          <a:xfrm>
            <a:off x="4955143" y="2318623"/>
            <a:ext cx="4720114" cy="4720114"/>
          </a:xfrm>
          <a:prstGeom prst="rect">
            <a:avLst/>
          </a:prstGeom>
        </p:spPr>
      </p:pic>
      <p:pic>
        <p:nvPicPr>
          <p:cNvPr id="7"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36851" y="3869055"/>
            <a:ext cx="190024" cy="190024"/>
          </a:xfrm>
          <a:prstGeom prst="rect">
            <a:avLst/>
          </a:prstGeom>
        </p:spPr>
      </p:pic>
      <p:sp>
        <p:nvSpPr>
          <p:cNvPr id="8" name="Text 4"/>
          <p:cNvSpPr/>
          <p:nvPr/>
        </p:nvSpPr>
        <p:spPr>
          <a:xfrm>
            <a:off x="9675257" y="2706053"/>
            <a:ext cx="1774150" cy="221694"/>
          </a:xfrm>
          <a:prstGeom prst="rect">
            <a:avLst/>
          </a:prstGeom>
          <a:noFill/>
          <a:ln/>
        </p:spPr>
        <p:txBody>
          <a:bodyPr wrap="none" lIns="0" tIns="0" rIns="0" bIns="0" rtlCol="0" anchor="t"/>
          <a:lstStyle/>
          <a:p>
            <a:pPr algn="l" indent="0" marL="0">
              <a:lnSpc>
                <a:spcPts val="1700"/>
              </a:lnSpc>
              <a:buNone/>
            </a:pPr>
            <a:r>
              <a:rPr lang="en-US" sz="1350" dirty="0">
                <a:solidFill>
                  <a:srgbClr val="383838"/>
                </a:solidFill>
                <a:latin typeface="PT Serif" pitchFamily="34" charset="0"/>
                <a:ea typeface="PT Serif" pitchFamily="34" charset="-122"/>
                <a:cs typeface="PT Serif" pitchFamily="34" charset="-120"/>
              </a:rPr>
              <a:t>Equity</a:t>
            </a:r>
            <a:endParaRPr lang="en-US" sz="1350" dirty="0"/>
          </a:p>
        </p:txBody>
      </p:sp>
      <p:sp>
        <p:nvSpPr>
          <p:cNvPr id="9" name="Text 5"/>
          <p:cNvSpPr/>
          <p:nvPr/>
        </p:nvSpPr>
        <p:spPr>
          <a:xfrm>
            <a:off x="9675257" y="3008828"/>
            <a:ext cx="4383048" cy="432435"/>
          </a:xfrm>
          <a:prstGeom prst="rect">
            <a:avLst/>
          </a:prstGeom>
          <a:noFill/>
          <a:ln/>
        </p:spPr>
        <p:txBody>
          <a:bodyPr wrap="square" lIns="0" tIns="0" rIns="0" bIns="0" rtlCol="0" anchor="t"/>
          <a:lstStyle/>
          <a:p>
            <a:pPr algn="l" indent="0" marL="0">
              <a:lnSpc>
                <a:spcPts val="1700"/>
              </a:lnSpc>
              <a:buNone/>
            </a:pPr>
            <a:r>
              <a:rPr lang="en-US" sz="1050" dirty="0">
                <a:solidFill>
                  <a:srgbClr val="383838"/>
                </a:solidFill>
                <a:latin typeface="DM Sans" pitchFamily="34" charset="0"/>
                <a:ea typeface="DM Sans" pitchFamily="34" charset="-122"/>
                <a:cs typeface="DM Sans" pitchFamily="34" charset="-120"/>
              </a:rPr>
              <a:t>Fair systems ensuring equal opportunity for advancement and recognition</a:t>
            </a:r>
            <a:endParaRPr lang="en-US" sz="1050" dirty="0"/>
          </a:p>
        </p:txBody>
      </p:sp>
      <p:pic>
        <p:nvPicPr>
          <p:cNvPr id="10" name="Image 2" descr="preencoded.png">    </p:cNvPr>
          <p:cNvPicPr>
            <a:picLocks noChangeAspect="1"/>
          </p:cNvPicPr>
          <p:nvPr/>
        </p:nvPicPr>
        <p:blipFill>
          <a:blip r:embed="rId4"/>
          <a:stretch>
            <a:fillRect/>
          </a:stretch>
        </p:blipFill>
        <p:spPr>
          <a:xfrm>
            <a:off x="4955143" y="2318623"/>
            <a:ext cx="4720114" cy="4720114"/>
          </a:xfrm>
          <a:prstGeom prst="rect">
            <a:avLst/>
          </a:prstGeom>
        </p:spPr>
      </p:pic>
      <p:pic>
        <p:nvPicPr>
          <p:cNvPr id="11"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95711" y="3427571"/>
            <a:ext cx="190024" cy="190024"/>
          </a:xfrm>
          <a:prstGeom prst="rect">
            <a:avLst/>
          </a:prstGeom>
        </p:spPr>
      </p:pic>
      <p:sp>
        <p:nvSpPr>
          <p:cNvPr id="12" name="Text 6"/>
          <p:cNvSpPr/>
          <p:nvPr/>
        </p:nvSpPr>
        <p:spPr>
          <a:xfrm>
            <a:off x="9945529" y="4419124"/>
            <a:ext cx="1774150" cy="221694"/>
          </a:xfrm>
          <a:prstGeom prst="rect">
            <a:avLst/>
          </a:prstGeom>
          <a:noFill/>
          <a:ln/>
        </p:spPr>
        <p:txBody>
          <a:bodyPr wrap="none" lIns="0" tIns="0" rIns="0" bIns="0" rtlCol="0" anchor="t"/>
          <a:lstStyle/>
          <a:p>
            <a:pPr algn="l" indent="0" marL="0">
              <a:lnSpc>
                <a:spcPts val="1700"/>
              </a:lnSpc>
              <a:buNone/>
            </a:pPr>
            <a:r>
              <a:rPr lang="en-US" sz="1350" dirty="0">
                <a:solidFill>
                  <a:srgbClr val="383838"/>
                </a:solidFill>
                <a:latin typeface="PT Serif" pitchFamily="34" charset="0"/>
                <a:ea typeface="PT Serif" pitchFamily="34" charset="-122"/>
                <a:cs typeface="PT Serif" pitchFamily="34" charset="-120"/>
              </a:rPr>
              <a:t>Belonging</a:t>
            </a:r>
            <a:endParaRPr lang="en-US" sz="1350" dirty="0"/>
          </a:p>
        </p:txBody>
      </p:sp>
      <p:sp>
        <p:nvSpPr>
          <p:cNvPr id="13" name="Text 7"/>
          <p:cNvSpPr/>
          <p:nvPr/>
        </p:nvSpPr>
        <p:spPr>
          <a:xfrm>
            <a:off x="9945529" y="4721900"/>
            <a:ext cx="4112776" cy="432435"/>
          </a:xfrm>
          <a:prstGeom prst="rect">
            <a:avLst/>
          </a:prstGeom>
          <a:noFill/>
          <a:ln/>
        </p:spPr>
        <p:txBody>
          <a:bodyPr wrap="square" lIns="0" tIns="0" rIns="0" bIns="0" rtlCol="0" anchor="t"/>
          <a:lstStyle/>
          <a:p>
            <a:pPr algn="l" indent="0" marL="0">
              <a:lnSpc>
                <a:spcPts val="1700"/>
              </a:lnSpc>
              <a:buNone/>
            </a:pPr>
            <a:r>
              <a:rPr lang="en-US" sz="1050" dirty="0">
                <a:solidFill>
                  <a:srgbClr val="383838"/>
                </a:solidFill>
                <a:latin typeface="DM Sans" pitchFamily="34" charset="0"/>
                <a:ea typeface="DM Sans" pitchFamily="34" charset="-122"/>
                <a:cs typeface="DM Sans" pitchFamily="34" charset="-120"/>
              </a:rPr>
              <a:t>Inclusive cultures where all employees feel genuinely valued and supported</a:t>
            </a:r>
            <a:endParaRPr lang="en-US" sz="1050" dirty="0"/>
          </a:p>
        </p:txBody>
      </p:sp>
      <p:pic>
        <p:nvPicPr>
          <p:cNvPr id="14" name="Image 4" descr="preencoded.png">    </p:cNvPr>
          <p:cNvPicPr>
            <a:picLocks noChangeAspect="1"/>
          </p:cNvPicPr>
          <p:nvPr/>
        </p:nvPicPr>
        <p:blipFill>
          <a:blip r:embed="rId7"/>
          <a:stretch>
            <a:fillRect/>
          </a:stretch>
        </p:blipFill>
        <p:spPr>
          <a:xfrm>
            <a:off x="4955143" y="2318623"/>
            <a:ext cx="4720114" cy="4720114"/>
          </a:xfrm>
          <a:prstGeom prst="rect">
            <a:avLst/>
          </a:prstGeom>
        </p:spPr>
      </p:pic>
      <p:pic>
        <p:nvPicPr>
          <p:cNvPr id="15"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35578" y="4583549"/>
            <a:ext cx="190024" cy="190024"/>
          </a:xfrm>
          <a:prstGeom prst="rect">
            <a:avLst/>
          </a:prstGeom>
        </p:spPr>
      </p:pic>
      <p:sp>
        <p:nvSpPr>
          <p:cNvPr id="16" name="Text 8"/>
          <p:cNvSpPr/>
          <p:nvPr/>
        </p:nvSpPr>
        <p:spPr>
          <a:xfrm>
            <a:off x="9675257" y="6132195"/>
            <a:ext cx="1774150" cy="221694"/>
          </a:xfrm>
          <a:prstGeom prst="rect">
            <a:avLst/>
          </a:prstGeom>
          <a:noFill/>
          <a:ln/>
        </p:spPr>
        <p:txBody>
          <a:bodyPr wrap="none" lIns="0" tIns="0" rIns="0" bIns="0" rtlCol="0" anchor="t"/>
          <a:lstStyle/>
          <a:p>
            <a:pPr algn="l" indent="0" marL="0">
              <a:lnSpc>
                <a:spcPts val="1700"/>
              </a:lnSpc>
              <a:buNone/>
            </a:pPr>
            <a:r>
              <a:rPr lang="en-US" sz="1350" dirty="0">
                <a:solidFill>
                  <a:srgbClr val="383838"/>
                </a:solidFill>
                <a:latin typeface="PT Serif" pitchFamily="34" charset="0"/>
                <a:ea typeface="PT Serif" pitchFamily="34" charset="-122"/>
                <a:cs typeface="PT Serif" pitchFamily="34" charset="-120"/>
              </a:rPr>
              <a:t>Innovation</a:t>
            </a:r>
            <a:endParaRPr lang="en-US" sz="1350" dirty="0"/>
          </a:p>
        </p:txBody>
      </p:sp>
      <p:sp>
        <p:nvSpPr>
          <p:cNvPr id="17" name="Text 9"/>
          <p:cNvSpPr/>
          <p:nvPr/>
        </p:nvSpPr>
        <p:spPr>
          <a:xfrm>
            <a:off x="9675257" y="6434971"/>
            <a:ext cx="4383048" cy="216218"/>
          </a:xfrm>
          <a:prstGeom prst="rect">
            <a:avLst/>
          </a:prstGeom>
          <a:noFill/>
          <a:ln/>
        </p:spPr>
        <p:txBody>
          <a:bodyPr wrap="none" lIns="0" tIns="0" rIns="0" bIns="0" rtlCol="0" anchor="t"/>
          <a:lstStyle/>
          <a:p>
            <a:pPr algn="l" indent="0" marL="0">
              <a:lnSpc>
                <a:spcPts val="1700"/>
              </a:lnSpc>
              <a:buNone/>
            </a:pPr>
            <a:r>
              <a:rPr lang="en-US" sz="1050" dirty="0">
                <a:solidFill>
                  <a:srgbClr val="383838"/>
                </a:solidFill>
                <a:latin typeface="DM Sans" pitchFamily="34" charset="0"/>
                <a:ea typeface="DM Sans" pitchFamily="34" charset="-122"/>
                <a:cs typeface="DM Sans" pitchFamily="34" charset="-120"/>
              </a:rPr>
              <a:t>Diverse perspectives driving creativity and better problem-solving</a:t>
            </a:r>
            <a:endParaRPr lang="en-US" sz="1050" dirty="0"/>
          </a:p>
        </p:txBody>
      </p:sp>
      <p:pic>
        <p:nvPicPr>
          <p:cNvPr id="18" name="Image 6" descr="preencoded.png">    </p:cNvPr>
          <p:cNvPicPr>
            <a:picLocks noChangeAspect="1"/>
          </p:cNvPicPr>
          <p:nvPr/>
        </p:nvPicPr>
        <p:blipFill>
          <a:blip r:embed="rId10"/>
          <a:stretch>
            <a:fillRect/>
          </a:stretch>
        </p:blipFill>
        <p:spPr>
          <a:xfrm>
            <a:off x="4955143" y="2318623"/>
            <a:ext cx="4720114" cy="4720114"/>
          </a:xfrm>
          <a:prstGeom prst="rect">
            <a:avLst/>
          </a:prstGeom>
        </p:spPr>
      </p:pic>
      <p:pic>
        <p:nvPicPr>
          <p:cNvPr id="19" name="Image 7"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95711" y="5739408"/>
            <a:ext cx="190024" cy="190024"/>
          </a:xfrm>
          <a:prstGeom prst="rect">
            <a:avLst/>
          </a:prstGeom>
        </p:spPr>
      </p:pic>
      <p:sp>
        <p:nvSpPr>
          <p:cNvPr id="20" name="Text 10"/>
          <p:cNvSpPr/>
          <p:nvPr/>
        </p:nvSpPr>
        <p:spPr>
          <a:xfrm>
            <a:off x="3180993" y="5703927"/>
            <a:ext cx="1774150" cy="221694"/>
          </a:xfrm>
          <a:prstGeom prst="rect">
            <a:avLst/>
          </a:prstGeom>
          <a:noFill/>
          <a:ln/>
        </p:spPr>
        <p:txBody>
          <a:bodyPr wrap="none" lIns="0" tIns="0" rIns="0" bIns="0" rtlCol="0" anchor="t"/>
          <a:lstStyle/>
          <a:p>
            <a:pPr algn="r" indent="0" marL="0">
              <a:lnSpc>
                <a:spcPts val="1700"/>
              </a:lnSpc>
              <a:buNone/>
            </a:pPr>
            <a:r>
              <a:rPr lang="en-US" sz="1350" dirty="0">
                <a:solidFill>
                  <a:srgbClr val="383838"/>
                </a:solidFill>
                <a:latin typeface="PT Serif" pitchFamily="34" charset="0"/>
                <a:ea typeface="PT Serif" pitchFamily="34" charset="-122"/>
                <a:cs typeface="PT Serif" pitchFamily="34" charset="-120"/>
              </a:rPr>
              <a:t>Performance</a:t>
            </a:r>
            <a:endParaRPr lang="en-US" sz="1350" dirty="0"/>
          </a:p>
        </p:txBody>
      </p:sp>
      <p:sp>
        <p:nvSpPr>
          <p:cNvPr id="21" name="Text 11"/>
          <p:cNvSpPr/>
          <p:nvPr/>
        </p:nvSpPr>
        <p:spPr>
          <a:xfrm>
            <a:off x="572095" y="6006703"/>
            <a:ext cx="4383048" cy="216218"/>
          </a:xfrm>
          <a:prstGeom prst="rect">
            <a:avLst/>
          </a:prstGeom>
          <a:noFill/>
          <a:ln/>
        </p:spPr>
        <p:txBody>
          <a:bodyPr wrap="none" lIns="0" tIns="0" rIns="0" bIns="0" rtlCol="0" anchor="t"/>
          <a:lstStyle/>
          <a:p>
            <a:pPr algn="r" indent="0" marL="0">
              <a:lnSpc>
                <a:spcPts val="1700"/>
              </a:lnSpc>
              <a:buNone/>
            </a:pPr>
            <a:r>
              <a:rPr lang="en-US" sz="1050" dirty="0">
                <a:solidFill>
                  <a:srgbClr val="383838"/>
                </a:solidFill>
                <a:latin typeface="DM Sans" pitchFamily="34" charset="0"/>
                <a:ea typeface="DM Sans" pitchFamily="34" charset="-122"/>
                <a:cs typeface="DM Sans" pitchFamily="34" charset="-120"/>
              </a:rPr>
              <a:t>Business outcomes improving through inclusive talent management</a:t>
            </a:r>
            <a:endParaRPr lang="en-US" sz="1050" dirty="0"/>
          </a:p>
        </p:txBody>
      </p:sp>
      <p:pic>
        <p:nvPicPr>
          <p:cNvPr id="22" name="Image 8" descr="preencoded.png">    </p:cNvPr>
          <p:cNvPicPr>
            <a:picLocks noChangeAspect="1"/>
          </p:cNvPicPr>
          <p:nvPr/>
        </p:nvPicPr>
        <p:blipFill>
          <a:blip r:embed="rId13"/>
          <a:stretch>
            <a:fillRect/>
          </a:stretch>
        </p:blipFill>
        <p:spPr>
          <a:xfrm>
            <a:off x="4955143" y="2318623"/>
            <a:ext cx="4720114" cy="4720114"/>
          </a:xfrm>
          <a:prstGeom prst="rect">
            <a:avLst/>
          </a:prstGeom>
        </p:spPr>
      </p:pic>
      <p:pic>
        <p:nvPicPr>
          <p:cNvPr id="23" name="Image 9" descr="preencoded.png">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36851" y="5297924"/>
            <a:ext cx="190024" cy="190024"/>
          </a:xfrm>
          <a:prstGeom prst="rect">
            <a:avLst/>
          </a:prstGeom>
        </p:spPr>
      </p:pic>
      <p:sp>
        <p:nvSpPr>
          <p:cNvPr id="24" name="Text 12"/>
          <p:cNvSpPr/>
          <p:nvPr/>
        </p:nvSpPr>
        <p:spPr>
          <a:xfrm>
            <a:off x="572095" y="7190780"/>
            <a:ext cx="13486209" cy="1081088"/>
          </a:xfrm>
          <a:prstGeom prst="rect">
            <a:avLst/>
          </a:prstGeom>
          <a:noFill/>
          <a:ln/>
        </p:spPr>
        <p:txBody>
          <a:bodyPr wrap="square" lIns="0" tIns="0" rIns="0" bIns="0" rtlCol="0" anchor="t"/>
          <a:lstStyle/>
          <a:p>
            <a:pPr algn="l" indent="0" marL="0">
              <a:lnSpc>
                <a:spcPts val="1700"/>
              </a:lnSpc>
              <a:buNone/>
            </a:pPr>
            <a:r>
              <a:rPr lang="en-US" sz="1050" dirty="0">
                <a:solidFill>
                  <a:srgbClr val="383838"/>
                </a:solidFill>
                <a:latin typeface="DM Sans" pitchFamily="34" charset="0"/>
                <a:ea typeface="DM Sans" pitchFamily="34" charset="-122"/>
                <a:cs typeface="DM Sans" pitchFamily="34" charset="-120"/>
              </a:rPr>
              <a:t>The business case for DEI rests on substantial evidence demonstrating that diverse, equitable, and inclusive organisations outperform less diverse peers across multiple dimensions. Companies with greater diversity in leadership teams show higher profitability, better innovation outcomes, improved decision-making quality, enhanced employee engagement and retention, stronger customer relationships and market understanding, and reduced legal and reputational risks. These benefits flow from diverse teams bringing broader perspectives to problem-solving, challenging assumptions and groupthink that homogeneous teams miss, better understanding diverse customer needs and preferences, and accessing wider talent pools unconstrained by exclusionary practices. DEI represents not a tension with business performance but a driver of competitive advantage.</a:t>
            </a:r>
            <a:endParaRPr lang="en-US" sz="10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572095" y="633413"/>
            <a:ext cx="6913245" cy="405051"/>
          </a:xfrm>
          <a:prstGeom prst="rect">
            <a:avLst/>
          </a:prstGeom>
          <a:noFill/>
          <a:ln/>
        </p:spPr>
        <p:txBody>
          <a:bodyPr wrap="none" lIns="0" tIns="0" rIns="0" bIns="0" rtlCol="0" anchor="t"/>
          <a:lstStyle/>
          <a:p>
            <a:pPr algn="l" indent="0" marL="0">
              <a:lnSpc>
                <a:spcPts val="3150"/>
              </a:lnSpc>
              <a:buNone/>
            </a:pPr>
            <a:r>
              <a:rPr lang="en-US" sz="2550" dirty="0">
                <a:solidFill>
                  <a:srgbClr val="020202"/>
                </a:solidFill>
                <a:latin typeface="PT Serif" pitchFamily="34" charset="0"/>
                <a:ea typeface="PT Serif" pitchFamily="34" charset="-122"/>
                <a:cs typeface="PT Serif" pitchFamily="34" charset="-120"/>
              </a:rPr>
              <a:t>DEI: Ethical Commitment or Contested Terrain?</a:t>
            </a:r>
            <a:endParaRPr lang="en-US" sz="2550" dirty="0"/>
          </a:p>
        </p:txBody>
      </p:sp>
      <p:sp>
        <p:nvSpPr>
          <p:cNvPr id="3" name="Text 1"/>
          <p:cNvSpPr/>
          <p:nvPr/>
        </p:nvSpPr>
        <p:spPr>
          <a:xfrm>
            <a:off x="572095" y="1285280"/>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Despite compelling evidence supporting DEI, these initiatives have become increasingly contested terrain as cultural and political polarisation spills into corporate contexts. Some activists and politicians frame DEI programmes as "reverse discrimination" that unfairly advantages certain groups at others' expense, as ideologically-driven initiatives imposing particular worldviews on organisations, or as distractions from core business purposes that waste resources on "woke" agendas. This backlash has prompted some companies to scale back DEI commitments, eliminate dedicated roles and programmes, and remove DEI language from public communications. These retreats reflect both genuine philosophical disagreements about appropriate approaches to equality and cynical political calculations prioritising avoidance of controversy over commitment to principle.</a:t>
            </a:r>
            <a:endParaRPr lang="en-US" sz="950" dirty="0"/>
          </a:p>
        </p:txBody>
      </p:sp>
      <p:sp>
        <p:nvSpPr>
          <p:cNvPr id="4" name="Text 2"/>
          <p:cNvSpPr/>
          <p:nvPr/>
        </p:nvSpPr>
        <p:spPr>
          <a:xfrm>
            <a:off x="572095" y="2337554"/>
            <a:ext cx="3023235" cy="202525"/>
          </a:xfrm>
          <a:prstGeom prst="rect">
            <a:avLst/>
          </a:prstGeom>
          <a:noFill/>
          <a:ln/>
        </p:spPr>
        <p:txBody>
          <a:bodyPr wrap="none" lIns="0" tIns="0" rIns="0" bIns="0" rtlCol="0" anchor="t"/>
          <a:lstStyle/>
          <a:p>
            <a:pPr algn="l" indent="0" marL="0">
              <a:lnSpc>
                <a:spcPts val="1550"/>
              </a:lnSpc>
              <a:buNone/>
            </a:pPr>
            <a:r>
              <a:rPr lang="en-US" sz="1250" dirty="0">
                <a:solidFill>
                  <a:srgbClr val="020202"/>
                </a:solidFill>
                <a:latin typeface="PT Serif" pitchFamily="34" charset="0"/>
                <a:ea typeface="PT Serif" pitchFamily="34" charset="-122"/>
                <a:cs typeface="PT Serif" pitchFamily="34" charset="-120"/>
              </a:rPr>
              <a:t>Companies Maintaining DEI Commitment</a:t>
            </a:r>
            <a:endParaRPr lang="en-US" sz="1250" dirty="0"/>
          </a:p>
        </p:txBody>
      </p:sp>
      <p:sp>
        <p:nvSpPr>
          <p:cNvPr id="5" name="Text 3"/>
          <p:cNvSpPr/>
          <p:nvPr/>
        </p:nvSpPr>
        <p:spPr>
          <a:xfrm>
            <a:off x="572095" y="2663428"/>
            <a:ext cx="6592610" cy="592574"/>
          </a:xfrm>
          <a:prstGeom prst="rect">
            <a:avLst/>
          </a:prstGeom>
          <a:noFill/>
          <a:ln/>
        </p:spPr>
        <p:txBody>
          <a:bodyPr wrap="square" lIns="0" tIns="0" rIns="0" bIns="0" rtlCol="0" anchor="t"/>
          <a:lstStyle/>
          <a:p>
            <a:pPr algn="l" indent="0" marL="0">
              <a:lnSpc>
                <a:spcPts val="1550"/>
              </a:lnSpc>
              <a:buNone/>
            </a:pPr>
            <a:r>
              <a:rPr lang="en-US" sz="950" b="1" dirty="0">
                <a:solidFill>
                  <a:srgbClr val="383838"/>
                </a:solidFill>
                <a:latin typeface="DM Sans" pitchFamily="34" charset="0"/>
                <a:ea typeface="DM Sans" pitchFamily="34" charset="-122"/>
                <a:cs typeface="DM Sans" pitchFamily="34" charset="-120"/>
              </a:rPr>
              <a:t>Costco</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explicitly rejected shareholder proposals to eliminate DEI programmes, with leadership arguing these initiatives drive business success through better talent management and customer relationships. The company maintained that diversity strengthens the organisation and reflects core values.</a:t>
            </a:r>
            <a:endParaRPr lang="en-US" sz="950" dirty="0"/>
          </a:p>
        </p:txBody>
      </p:sp>
      <p:sp>
        <p:nvSpPr>
          <p:cNvPr id="6" name="Text 4"/>
          <p:cNvSpPr/>
          <p:nvPr/>
        </p:nvSpPr>
        <p:spPr>
          <a:xfrm>
            <a:off x="572095" y="3367088"/>
            <a:ext cx="6592610" cy="592574"/>
          </a:xfrm>
          <a:prstGeom prst="rect">
            <a:avLst/>
          </a:prstGeom>
          <a:noFill/>
          <a:ln/>
        </p:spPr>
        <p:txBody>
          <a:bodyPr wrap="square" lIns="0" tIns="0" rIns="0" bIns="0" rtlCol="0" anchor="t"/>
          <a:lstStyle/>
          <a:p>
            <a:pPr algn="l" indent="0" marL="0">
              <a:lnSpc>
                <a:spcPts val="1550"/>
              </a:lnSpc>
              <a:buNone/>
            </a:pPr>
            <a:r>
              <a:rPr lang="en-US" sz="950" b="1" dirty="0">
                <a:solidFill>
                  <a:srgbClr val="383838"/>
                </a:solidFill>
                <a:latin typeface="DM Sans" pitchFamily="34" charset="0"/>
                <a:ea typeface="DM Sans" pitchFamily="34" charset="-122"/>
                <a:cs typeface="DM Sans" pitchFamily="34" charset="-120"/>
              </a:rPr>
              <a:t>John Deere</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resisted pressure to abandon DEI despite activist campaigns, with executives emphasising that inclusive practices enable the company to serve diverse global markets, attract top talent, and maintain innovation leadership in competitive industries.</a:t>
            </a:r>
            <a:endParaRPr lang="en-US" sz="950" dirty="0"/>
          </a:p>
        </p:txBody>
      </p:sp>
      <p:sp>
        <p:nvSpPr>
          <p:cNvPr id="7" name="Text 5"/>
          <p:cNvSpPr/>
          <p:nvPr/>
        </p:nvSpPr>
        <p:spPr>
          <a:xfrm>
            <a:off x="7473315" y="2337554"/>
            <a:ext cx="2210633" cy="202525"/>
          </a:xfrm>
          <a:prstGeom prst="rect">
            <a:avLst/>
          </a:prstGeom>
          <a:noFill/>
          <a:ln/>
        </p:spPr>
        <p:txBody>
          <a:bodyPr wrap="none" lIns="0" tIns="0" rIns="0" bIns="0" rtlCol="0" anchor="t"/>
          <a:lstStyle/>
          <a:p>
            <a:pPr algn="l" indent="0" marL="0">
              <a:lnSpc>
                <a:spcPts val="1550"/>
              </a:lnSpc>
              <a:buNone/>
            </a:pPr>
            <a:r>
              <a:rPr lang="en-US" sz="1250" dirty="0">
                <a:solidFill>
                  <a:srgbClr val="020202"/>
                </a:solidFill>
                <a:latin typeface="PT Serif" pitchFamily="34" charset="0"/>
                <a:ea typeface="PT Serif" pitchFamily="34" charset="-122"/>
                <a:cs typeface="PT Serif" pitchFamily="34" charset="-120"/>
              </a:rPr>
              <a:t>Ethical and Business Rationale</a:t>
            </a:r>
            <a:endParaRPr lang="en-US" sz="1250" dirty="0"/>
          </a:p>
        </p:txBody>
      </p:sp>
      <p:sp>
        <p:nvSpPr>
          <p:cNvPr id="8" name="Text 6"/>
          <p:cNvSpPr/>
          <p:nvPr/>
        </p:nvSpPr>
        <p:spPr>
          <a:xfrm>
            <a:off x="7473315" y="2663428"/>
            <a:ext cx="6592610"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Moral Foundation:</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DEI reflects fundamental ethical principles of fairness, dignity, and equal opportunity</a:t>
            </a:r>
            <a:endParaRPr lang="en-US" sz="950" dirty="0"/>
          </a:p>
        </p:txBody>
      </p:sp>
      <p:sp>
        <p:nvSpPr>
          <p:cNvPr id="9" name="Text 7"/>
          <p:cNvSpPr/>
          <p:nvPr/>
        </p:nvSpPr>
        <p:spPr>
          <a:xfrm>
            <a:off x="7473315" y="2904053"/>
            <a:ext cx="6592610"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Legal Compliance:</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Anti-discrimination laws require proactive efforts to ensure equal opportunity</a:t>
            </a:r>
            <a:endParaRPr lang="en-US" sz="950" dirty="0"/>
          </a:p>
        </p:txBody>
      </p:sp>
      <p:sp>
        <p:nvSpPr>
          <p:cNvPr id="10" name="Text 8"/>
          <p:cNvSpPr/>
          <p:nvPr/>
        </p:nvSpPr>
        <p:spPr>
          <a:xfrm>
            <a:off x="7473315" y="3144679"/>
            <a:ext cx="6592610"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Talent Advantage:</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Diverse organisations attract and retain top performers from all backgrounds</a:t>
            </a:r>
            <a:endParaRPr lang="en-US" sz="950" dirty="0"/>
          </a:p>
        </p:txBody>
      </p:sp>
      <p:sp>
        <p:nvSpPr>
          <p:cNvPr id="11" name="Text 9"/>
          <p:cNvSpPr/>
          <p:nvPr/>
        </p:nvSpPr>
        <p:spPr>
          <a:xfrm>
            <a:off x="7473315" y="3385304"/>
            <a:ext cx="6592610"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Market Understanding:</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Diverse teams better understand and serve diverse customer bases</a:t>
            </a:r>
            <a:endParaRPr lang="en-US" sz="950" dirty="0"/>
          </a:p>
        </p:txBody>
      </p:sp>
      <p:sp>
        <p:nvSpPr>
          <p:cNvPr id="12" name="Text 10"/>
          <p:cNvSpPr/>
          <p:nvPr/>
        </p:nvSpPr>
        <p:spPr>
          <a:xfrm>
            <a:off x="7473315" y="3625929"/>
            <a:ext cx="6592610"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Innovation Driver:</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Cognitive diversity enhances creativity and problem-solving</a:t>
            </a:r>
            <a:endParaRPr lang="en-US" sz="950" dirty="0"/>
          </a:p>
        </p:txBody>
      </p:sp>
      <p:sp>
        <p:nvSpPr>
          <p:cNvPr id="13" name="Text 11"/>
          <p:cNvSpPr/>
          <p:nvPr/>
        </p:nvSpPr>
        <p:spPr>
          <a:xfrm>
            <a:off x="7473315" y="3866555"/>
            <a:ext cx="6592610"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Risk Management:</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Inclusive cultures reduce legal risks and reputational exposure</a:t>
            </a:r>
            <a:endParaRPr lang="en-US" sz="950" dirty="0"/>
          </a:p>
        </p:txBody>
      </p:sp>
      <p:sp>
        <p:nvSpPr>
          <p:cNvPr id="14" name="Text 12"/>
          <p:cNvSpPr/>
          <p:nvPr/>
        </p:nvSpPr>
        <p:spPr>
          <a:xfrm>
            <a:off x="572095" y="4246007"/>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Companies maintaining DEI commitments despite backlash demonstrate that ethical leadership sometimes requires courage to withstand pressure and maintain principle against opposition. Costco, John Deere, and similar organisations recognise that DEI represents not a political position but a business imperative and ethical obligation. Their steadfastness reflects understanding that abandoning DEI would signal to employees, customers, and communities that organisational values are negotiable based on political winds—undermining trust and authenticity fundamental to long-term success. These companies also recognise that diverse stakeholders—including employees from underrepresented groups, customers valuing inclusion, and investors prioritising social responsibility—expect sustained commitment rather than opportunistic retreat when initiatives face criticism.</a:t>
            </a:r>
            <a:endParaRPr lang="en-US" sz="950" dirty="0"/>
          </a:p>
        </p:txBody>
      </p:sp>
      <p:sp>
        <p:nvSpPr>
          <p:cNvPr id="15" name="Text 13"/>
          <p:cNvSpPr/>
          <p:nvPr/>
        </p:nvSpPr>
        <p:spPr>
          <a:xfrm>
            <a:off x="572095" y="5236607"/>
            <a:ext cx="4392454" cy="407313"/>
          </a:xfrm>
          <a:prstGeom prst="rect">
            <a:avLst/>
          </a:prstGeom>
          <a:noFill/>
          <a:ln/>
        </p:spPr>
        <p:txBody>
          <a:bodyPr wrap="none" lIns="0" tIns="0" rIns="0" bIns="0" rtlCol="0" anchor="t"/>
          <a:lstStyle/>
          <a:p>
            <a:pPr algn="ctr" indent="0" marL="0">
              <a:lnSpc>
                <a:spcPts val="3200"/>
              </a:lnSpc>
              <a:buNone/>
            </a:pPr>
            <a:r>
              <a:rPr lang="en-US" sz="3200" dirty="0">
                <a:solidFill>
                  <a:srgbClr val="383838"/>
                </a:solidFill>
                <a:latin typeface="PT Serif" pitchFamily="34" charset="0"/>
                <a:ea typeface="PT Serif" pitchFamily="34" charset="-122"/>
                <a:cs typeface="PT Serif" pitchFamily="34" charset="-120"/>
              </a:rPr>
              <a:t>36%</a:t>
            </a:r>
            <a:endParaRPr lang="en-US" sz="3200" dirty="0"/>
          </a:p>
        </p:txBody>
      </p:sp>
      <p:sp>
        <p:nvSpPr>
          <p:cNvPr id="16" name="Text 14"/>
          <p:cNvSpPr/>
          <p:nvPr/>
        </p:nvSpPr>
        <p:spPr>
          <a:xfrm>
            <a:off x="1958221" y="5798106"/>
            <a:ext cx="1620203" cy="202525"/>
          </a:xfrm>
          <a:prstGeom prst="rect">
            <a:avLst/>
          </a:prstGeom>
          <a:noFill/>
          <a:ln/>
        </p:spPr>
        <p:txBody>
          <a:bodyPr wrap="none" lIns="0" tIns="0" rIns="0" bIns="0" rtlCol="0" anchor="t"/>
          <a:lstStyle/>
          <a:p>
            <a:pPr algn="ctr" indent="0" marL="0">
              <a:lnSpc>
                <a:spcPts val="1550"/>
              </a:lnSpc>
              <a:buNone/>
            </a:pPr>
            <a:r>
              <a:rPr lang="en-US" sz="1250" dirty="0">
                <a:solidFill>
                  <a:srgbClr val="383838"/>
                </a:solidFill>
                <a:latin typeface="PT Serif" pitchFamily="34" charset="0"/>
                <a:ea typeface="PT Serif" pitchFamily="34" charset="-122"/>
                <a:cs typeface="PT Serif" pitchFamily="34" charset="-120"/>
              </a:rPr>
              <a:t>Profitability Premium</a:t>
            </a:r>
            <a:endParaRPr lang="en-US" sz="1250" dirty="0"/>
          </a:p>
        </p:txBody>
      </p:sp>
      <p:sp>
        <p:nvSpPr>
          <p:cNvPr id="17" name="Text 15"/>
          <p:cNvSpPr/>
          <p:nvPr/>
        </p:nvSpPr>
        <p:spPr>
          <a:xfrm>
            <a:off x="572095" y="6074688"/>
            <a:ext cx="4392454" cy="395049"/>
          </a:xfrm>
          <a:prstGeom prst="rect">
            <a:avLst/>
          </a:prstGeom>
          <a:noFill/>
          <a:ln/>
        </p:spPr>
        <p:txBody>
          <a:bodyPr wrap="square" lIns="0" tIns="0" rIns="0" bIns="0" rtlCol="0" anchor="t"/>
          <a:lstStyle/>
          <a:p>
            <a:pPr algn="ctr" indent="0" marL="0">
              <a:lnSpc>
                <a:spcPts val="1550"/>
              </a:lnSpc>
              <a:buNone/>
            </a:pPr>
            <a:r>
              <a:rPr lang="en-US" sz="950" dirty="0">
                <a:solidFill>
                  <a:srgbClr val="383838"/>
                </a:solidFill>
                <a:latin typeface="DM Sans" pitchFamily="34" charset="0"/>
                <a:ea typeface="DM Sans" pitchFamily="34" charset="-122"/>
                <a:cs typeface="DM Sans" pitchFamily="34" charset="-120"/>
              </a:rPr>
              <a:t>Companies in top quartile for ethnic diversity outperform bottom quartile peers</a:t>
            </a:r>
            <a:endParaRPr lang="en-US" sz="950" dirty="0"/>
          </a:p>
        </p:txBody>
      </p:sp>
      <p:sp>
        <p:nvSpPr>
          <p:cNvPr id="18" name="Text 16"/>
          <p:cNvSpPr/>
          <p:nvPr/>
        </p:nvSpPr>
        <p:spPr>
          <a:xfrm>
            <a:off x="5118854" y="5236607"/>
            <a:ext cx="4392573" cy="407313"/>
          </a:xfrm>
          <a:prstGeom prst="rect">
            <a:avLst/>
          </a:prstGeom>
          <a:noFill/>
          <a:ln/>
        </p:spPr>
        <p:txBody>
          <a:bodyPr wrap="none" lIns="0" tIns="0" rIns="0" bIns="0" rtlCol="0" anchor="t"/>
          <a:lstStyle/>
          <a:p>
            <a:pPr algn="ctr" indent="0" marL="0">
              <a:lnSpc>
                <a:spcPts val="3200"/>
              </a:lnSpc>
              <a:buNone/>
            </a:pPr>
            <a:r>
              <a:rPr lang="en-US" sz="3200" dirty="0">
                <a:solidFill>
                  <a:srgbClr val="383838"/>
                </a:solidFill>
                <a:latin typeface="PT Serif" pitchFamily="34" charset="0"/>
                <a:ea typeface="PT Serif" pitchFamily="34" charset="-122"/>
                <a:cs typeface="PT Serif" pitchFamily="34" charset="-120"/>
              </a:rPr>
              <a:t>25%</a:t>
            </a:r>
            <a:endParaRPr lang="en-US" sz="3200" dirty="0"/>
          </a:p>
        </p:txBody>
      </p:sp>
      <p:sp>
        <p:nvSpPr>
          <p:cNvPr id="19" name="Text 17"/>
          <p:cNvSpPr/>
          <p:nvPr/>
        </p:nvSpPr>
        <p:spPr>
          <a:xfrm>
            <a:off x="6438305" y="5798106"/>
            <a:ext cx="1753553" cy="202525"/>
          </a:xfrm>
          <a:prstGeom prst="rect">
            <a:avLst/>
          </a:prstGeom>
          <a:noFill/>
          <a:ln/>
        </p:spPr>
        <p:txBody>
          <a:bodyPr wrap="none" lIns="0" tIns="0" rIns="0" bIns="0" rtlCol="0" anchor="t"/>
          <a:lstStyle/>
          <a:p>
            <a:pPr algn="ctr" indent="0" marL="0">
              <a:lnSpc>
                <a:spcPts val="1550"/>
              </a:lnSpc>
              <a:buNone/>
            </a:pPr>
            <a:r>
              <a:rPr lang="en-US" sz="1250" dirty="0">
                <a:solidFill>
                  <a:srgbClr val="383838"/>
                </a:solidFill>
                <a:latin typeface="PT Serif" pitchFamily="34" charset="0"/>
                <a:ea typeface="PT Serif" pitchFamily="34" charset="-122"/>
                <a:cs typeface="PT Serif" pitchFamily="34" charset="-120"/>
              </a:rPr>
              <a:t>Gender Diversity Impact</a:t>
            </a:r>
            <a:endParaRPr lang="en-US" sz="1250" dirty="0"/>
          </a:p>
        </p:txBody>
      </p:sp>
      <p:sp>
        <p:nvSpPr>
          <p:cNvPr id="20" name="Text 18"/>
          <p:cNvSpPr/>
          <p:nvPr/>
        </p:nvSpPr>
        <p:spPr>
          <a:xfrm>
            <a:off x="5118854" y="6074688"/>
            <a:ext cx="4392573" cy="197525"/>
          </a:xfrm>
          <a:prstGeom prst="rect">
            <a:avLst/>
          </a:prstGeom>
          <a:noFill/>
          <a:ln/>
        </p:spPr>
        <p:txBody>
          <a:bodyPr wrap="none" lIns="0" tIns="0" rIns="0" bIns="0" rtlCol="0" anchor="t"/>
          <a:lstStyle/>
          <a:p>
            <a:pPr algn="ctr" indent="0" marL="0">
              <a:lnSpc>
                <a:spcPts val="1550"/>
              </a:lnSpc>
              <a:buNone/>
            </a:pPr>
            <a:r>
              <a:rPr lang="en-US" sz="950" dirty="0">
                <a:solidFill>
                  <a:srgbClr val="383838"/>
                </a:solidFill>
                <a:latin typeface="DM Sans" pitchFamily="34" charset="0"/>
                <a:ea typeface="DM Sans" pitchFamily="34" charset="-122"/>
                <a:cs typeface="DM Sans" pitchFamily="34" charset="-120"/>
              </a:rPr>
              <a:t>Profitability advantage for companies with gender-diverse executive teams</a:t>
            </a:r>
            <a:endParaRPr lang="en-US" sz="950" dirty="0"/>
          </a:p>
        </p:txBody>
      </p:sp>
      <p:sp>
        <p:nvSpPr>
          <p:cNvPr id="21" name="Text 19"/>
          <p:cNvSpPr/>
          <p:nvPr/>
        </p:nvSpPr>
        <p:spPr>
          <a:xfrm>
            <a:off x="9665732" y="5236607"/>
            <a:ext cx="4392573" cy="407313"/>
          </a:xfrm>
          <a:prstGeom prst="rect">
            <a:avLst/>
          </a:prstGeom>
          <a:noFill/>
          <a:ln/>
        </p:spPr>
        <p:txBody>
          <a:bodyPr wrap="none" lIns="0" tIns="0" rIns="0" bIns="0" rtlCol="0" anchor="t"/>
          <a:lstStyle/>
          <a:p>
            <a:pPr algn="ctr" indent="0" marL="0">
              <a:lnSpc>
                <a:spcPts val="3200"/>
              </a:lnSpc>
              <a:buNone/>
            </a:pPr>
            <a:r>
              <a:rPr lang="en-US" sz="3200" dirty="0">
                <a:solidFill>
                  <a:srgbClr val="383838"/>
                </a:solidFill>
                <a:latin typeface="PT Serif" pitchFamily="34" charset="0"/>
                <a:ea typeface="PT Serif" pitchFamily="34" charset="-122"/>
                <a:cs typeface="PT Serif" pitchFamily="34" charset="-120"/>
              </a:rPr>
              <a:t>43%</a:t>
            </a:r>
            <a:endParaRPr lang="en-US" sz="3200" dirty="0"/>
          </a:p>
        </p:txBody>
      </p:sp>
      <p:sp>
        <p:nvSpPr>
          <p:cNvPr id="22" name="Text 20"/>
          <p:cNvSpPr/>
          <p:nvPr/>
        </p:nvSpPr>
        <p:spPr>
          <a:xfrm>
            <a:off x="11034712" y="5798106"/>
            <a:ext cx="1654612" cy="202525"/>
          </a:xfrm>
          <a:prstGeom prst="rect">
            <a:avLst/>
          </a:prstGeom>
          <a:noFill/>
          <a:ln/>
        </p:spPr>
        <p:txBody>
          <a:bodyPr wrap="none" lIns="0" tIns="0" rIns="0" bIns="0" rtlCol="0" anchor="t"/>
          <a:lstStyle/>
          <a:p>
            <a:pPr algn="ctr" indent="0" marL="0">
              <a:lnSpc>
                <a:spcPts val="1550"/>
              </a:lnSpc>
              <a:buNone/>
            </a:pPr>
            <a:r>
              <a:rPr lang="en-US" sz="1250" dirty="0">
                <a:solidFill>
                  <a:srgbClr val="383838"/>
                </a:solidFill>
                <a:latin typeface="PT Serif" pitchFamily="34" charset="0"/>
                <a:ea typeface="PT Serif" pitchFamily="34" charset="-122"/>
                <a:cs typeface="PT Serif" pitchFamily="34" charset="-120"/>
              </a:rPr>
              <a:t>Innovation Correlation</a:t>
            </a:r>
            <a:endParaRPr lang="en-US" sz="1250" dirty="0"/>
          </a:p>
        </p:txBody>
      </p:sp>
      <p:sp>
        <p:nvSpPr>
          <p:cNvPr id="23" name="Text 21"/>
          <p:cNvSpPr/>
          <p:nvPr/>
        </p:nvSpPr>
        <p:spPr>
          <a:xfrm>
            <a:off x="9665732" y="6074688"/>
            <a:ext cx="4392573" cy="197525"/>
          </a:xfrm>
          <a:prstGeom prst="rect">
            <a:avLst/>
          </a:prstGeom>
          <a:noFill/>
          <a:ln/>
        </p:spPr>
        <p:txBody>
          <a:bodyPr wrap="none" lIns="0" tIns="0" rIns="0" bIns="0" rtlCol="0" anchor="t"/>
          <a:lstStyle/>
          <a:p>
            <a:pPr algn="ctr" indent="0" marL="0">
              <a:lnSpc>
                <a:spcPts val="1550"/>
              </a:lnSpc>
              <a:buNone/>
            </a:pPr>
            <a:r>
              <a:rPr lang="en-US" sz="950" dirty="0">
                <a:solidFill>
                  <a:srgbClr val="383838"/>
                </a:solidFill>
                <a:latin typeface="DM Sans" pitchFamily="34" charset="0"/>
                <a:ea typeface="DM Sans" pitchFamily="34" charset="-122"/>
                <a:cs typeface="DM Sans" pitchFamily="34" charset="-120"/>
              </a:rPr>
              <a:t>More innovation revenue in companies with above-average diversity</a:t>
            </a:r>
            <a:endParaRPr lang="en-US" sz="950" dirty="0"/>
          </a:p>
        </p:txBody>
      </p:sp>
      <p:sp>
        <p:nvSpPr>
          <p:cNvPr id="24" name="Text 22"/>
          <p:cNvSpPr/>
          <p:nvPr/>
        </p:nvSpPr>
        <p:spPr>
          <a:xfrm>
            <a:off x="572095" y="6608564"/>
            <a:ext cx="13486209" cy="987623"/>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Effective DEI initiatives go beyond representation metrics to address systemic barriers and create genuinely inclusive cultures. Whilst diverse hiring represents an important starting point, sustainable progress requires examining and reforming organisational systems that perpetuate inequality—from biased performance evaluation processes to exclusionary social networks determining advancement to inflexible work arrangements accommodating only certain life circumstances. Leading organisations conduct equity audits identifying disparities in compensation, promotion, and opportunity; implement structured processes reducing bias in hiring and evaluation; provide sponsorship and mentoring supporting underrepresented employees' advancement; establish accountability through leadership metrics and incentives; and foster inclusive cultures through training, dialogue, and behavioural expectations. This systemic approach recognises that achieving equity requires intentional intervention to counteract historical patterns and embedded biases rather than simply prohibiting overt discrimination.</a:t>
            </a:r>
            <a:endParaRPr lang="en-US" sz="9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576024" y="559713"/>
            <a:ext cx="11022330" cy="540068"/>
          </a:xfrm>
          <a:prstGeom prst="rect">
            <a:avLst/>
          </a:prstGeom>
          <a:noFill/>
          <a:ln/>
        </p:spPr>
        <p:txBody>
          <a:bodyPr wrap="none" lIns="0" tIns="0" rIns="0" bIns="0" rtlCol="0" anchor="t"/>
          <a:lstStyle/>
          <a:p>
            <a:pPr algn="l" indent="0" marL="0">
              <a:lnSpc>
                <a:spcPts val="4250"/>
              </a:lnSpc>
              <a:buNone/>
            </a:pPr>
            <a:r>
              <a:rPr lang="en-US" sz="3400" dirty="0">
                <a:solidFill>
                  <a:srgbClr val="020202"/>
                </a:solidFill>
                <a:latin typeface="PT Serif" pitchFamily="34" charset="0"/>
                <a:ea typeface="PT Serif" pitchFamily="34" charset="-122"/>
                <a:cs typeface="PT Serif" pitchFamily="34" charset="-120"/>
              </a:rPr>
              <a:t>Chapter 7: Whistleblower Protections and Ethical Culture</a:t>
            </a:r>
            <a:endParaRPr lang="en-US" sz="3400" dirty="0"/>
          </a:p>
        </p:txBody>
      </p:sp>
      <p:sp>
        <p:nvSpPr>
          <p:cNvPr id="3" name="Text 1"/>
          <p:cNvSpPr/>
          <p:nvPr/>
        </p:nvSpPr>
        <p:spPr>
          <a:xfrm>
            <a:off x="576024" y="1428869"/>
            <a:ext cx="13478351" cy="1842730"/>
          </a:xfrm>
          <a:prstGeom prst="rect">
            <a:avLst/>
          </a:prstGeom>
          <a:noFill/>
          <a:ln/>
        </p:spPr>
        <p:txBody>
          <a:bodyPr wrap="square" lIns="0" tIns="0" rIns="0" bIns="0" rtlCol="0" anchor="t"/>
          <a:lstStyle/>
          <a:p>
            <a:pPr algn="l" indent="0" marL="0">
              <a:lnSpc>
                <a:spcPts val="2050"/>
              </a:lnSpc>
              <a:buNone/>
            </a:pPr>
            <a:r>
              <a:rPr lang="en-US" sz="1250" dirty="0">
                <a:solidFill>
                  <a:srgbClr val="383838"/>
                </a:solidFill>
                <a:latin typeface="DM Sans" pitchFamily="34" charset="0"/>
                <a:ea typeface="DM Sans" pitchFamily="34" charset="-122"/>
                <a:cs typeface="DM Sans" pitchFamily="34" charset="-120"/>
              </a:rPr>
              <a:t>Whistleblower protections represent a critical infrastructure supporting organisational ethics by enabling employees to report misconduct without fear of retaliation—creating accountability mechanisms that deter wrongdoing, detect violations early when remediation remains possible, and provide leadership with information necessary for addressing systemic problems. Employees occupying front-line positions often observe misconduct before it comes to management attention through formal channels. Their willingness to report concerns provides organisations with opportunities to intervene before relatively minor issues escalate into crises. However, speaking up requires courage, as whistleblowers historically faced severe retaliation—termination, blacklisting, harassment, and professional ruin. Robust protections that safeguard whistleblowers from adverse consequences whilst establishing secure, confidential reporting channels prove essential for encouraging employees to voice concerns rather than remaining silent as misconduct continues.</a:t>
            </a:r>
            <a:endParaRPr lang="en-US" sz="1250" dirty="0"/>
          </a:p>
        </p:txBody>
      </p:sp>
      <p:sp>
        <p:nvSpPr>
          <p:cNvPr id="4" name="Shape 2"/>
          <p:cNvSpPr/>
          <p:nvPr/>
        </p:nvSpPr>
        <p:spPr>
          <a:xfrm>
            <a:off x="576024" y="3456742"/>
            <a:ext cx="13478351" cy="2448401"/>
          </a:xfrm>
          <a:prstGeom prst="roundRect">
            <a:avLst>
              <a:gd name="adj" fmla="val 1008"/>
            </a:avLst>
          </a:prstGeom>
          <a:solidFill>
            <a:srgbClr val="F2EEEE"/>
          </a:solidFill>
          <a:ln/>
        </p:spPr>
      </p:sp>
      <p:sp>
        <p:nvSpPr>
          <p:cNvPr id="5" name="Shape 3"/>
          <p:cNvSpPr/>
          <p:nvPr/>
        </p:nvSpPr>
        <p:spPr>
          <a:xfrm>
            <a:off x="576024" y="3456742"/>
            <a:ext cx="6739176" cy="1224201"/>
          </a:xfrm>
          <a:prstGeom prst="roundRect">
            <a:avLst>
              <a:gd name="adj" fmla="val 2017"/>
            </a:avLst>
          </a:prstGeom>
          <a:solidFill>
            <a:srgbClr val="F2EEEE"/>
          </a:solidFill>
          <a:ln/>
        </p:spPr>
      </p:sp>
      <p:sp>
        <p:nvSpPr>
          <p:cNvPr id="6" name="Text 4"/>
          <p:cNvSpPr/>
          <p:nvPr/>
        </p:nvSpPr>
        <p:spPr>
          <a:xfrm>
            <a:off x="740569" y="3621286"/>
            <a:ext cx="2160270" cy="269915"/>
          </a:xfrm>
          <a:prstGeom prst="rect">
            <a:avLst/>
          </a:prstGeom>
          <a:noFill/>
          <a:ln/>
        </p:spPr>
        <p:txBody>
          <a:bodyPr wrap="none" lIns="0" tIns="0" rIns="0" bIns="0" rtlCol="0" anchor="t"/>
          <a:lstStyle/>
          <a:p>
            <a:pPr algn="l" indent="0" marL="0">
              <a:lnSpc>
                <a:spcPts val="2100"/>
              </a:lnSpc>
              <a:buNone/>
            </a:pPr>
            <a:r>
              <a:rPr lang="en-US" sz="1700" dirty="0">
                <a:solidFill>
                  <a:srgbClr val="383838"/>
                </a:solidFill>
                <a:latin typeface="PT Serif" pitchFamily="34" charset="0"/>
                <a:ea typeface="PT Serif" pitchFamily="34" charset="-122"/>
                <a:cs typeface="PT Serif" pitchFamily="34" charset="-120"/>
              </a:rPr>
              <a:t>Legal Protections</a:t>
            </a:r>
            <a:endParaRPr lang="en-US" sz="1700" dirty="0"/>
          </a:p>
        </p:txBody>
      </p:sp>
      <p:sp>
        <p:nvSpPr>
          <p:cNvPr id="7" name="Text 5"/>
          <p:cNvSpPr/>
          <p:nvPr/>
        </p:nvSpPr>
        <p:spPr>
          <a:xfrm>
            <a:off x="740569" y="3989903"/>
            <a:ext cx="6410087" cy="526494"/>
          </a:xfrm>
          <a:prstGeom prst="rect">
            <a:avLst/>
          </a:prstGeom>
          <a:noFill/>
          <a:ln/>
        </p:spPr>
        <p:txBody>
          <a:bodyPr wrap="square" lIns="0" tIns="0" rIns="0" bIns="0" rtlCol="0" anchor="t"/>
          <a:lstStyle/>
          <a:p>
            <a:pPr algn="l" indent="0" marL="0">
              <a:lnSpc>
                <a:spcPts val="2050"/>
              </a:lnSpc>
              <a:buNone/>
            </a:pPr>
            <a:r>
              <a:rPr lang="en-US" sz="1250" dirty="0">
                <a:solidFill>
                  <a:srgbClr val="383838"/>
                </a:solidFill>
                <a:latin typeface="DM Sans" pitchFamily="34" charset="0"/>
                <a:ea typeface="DM Sans" pitchFamily="34" charset="-122"/>
                <a:cs typeface="DM Sans" pitchFamily="34" charset="-120"/>
              </a:rPr>
              <a:t>Statutory prohibitions on retaliating against employees who report violations in good faith, with remedies including reinstatement and compensation</a:t>
            </a:r>
            <a:endParaRPr lang="en-US" sz="1250" dirty="0"/>
          </a:p>
        </p:txBody>
      </p:sp>
      <p:sp>
        <p:nvSpPr>
          <p:cNvPr id="8" name="Shape 6"/>
          <p:cNvSpPr/>
          <p:nvPr/>
        </p:nvSpPr>
        <p:spPr>
          <a:xfrm>
            <a:off x="7315200" y="3456742"/>
            <a:ext cx="6739176" cy="1224201"/>
          </a:xfrm>
          <a:prstGeom prst="rect">
            <a:avLst/>
          </a:prstGeom>
          <a:solidFill>
            <a:srgbClr val="F2EEEE"/>
          </a:solidFill>
          <a:ln/>
        </p:spPr>
      </p:sp>
      <p:sp>
        <p:nvSpPr>
          <p:cNvPr id="9" name="Shape 7"/>
          <p:cNvSpPr/>
          <p:nvPr/>
        </p:nvSpPr>
        <p:spPr>
          <a:xfrm>
            <a:off x="7315200" y="3456742"/>
            <a:ext cx="22860" cy="1224201"/>
          </a:xfrm>
          <a:prstGeom prst="roundRect">
            <a:avLst>
              <a:gd name="adj" fmla="val 108000"/>
            </a:avLst>
          </a:prstGeom>
          <a:solidFill>
            <a:srgbClr val="D8D4D4"/>
          </a:solidFill>
          <a:ln/>
        </p:spPr>
      </p:sp>
      <p:sp>
        <p:nvSpPr>
          <p:cNvPr id="10" name="Text 8"/>
          <p:cNvSpPr/>
          <p:nvPr/>
        </p:nvSpPr>
        <p:spPr>
          <a:xfrm>
            <a:off x="7479744" y="3621286"/>
            <a:ext cx="2160270" cy="269915"/>
          </a:xfrm>
          <a:prstGeom prst="rect">
            <a:avLst/>
          </a:prstGeom>
          <a:noFill/>
          <a:ln/>
        </p:spPr>
        <p:txBody>
          <a:bodyPr wrap="none" lIns="0" tIns="0" rIns="0" bIns="0" rtlCol="0" anchor="t"/>
          <a:lstStyle/>
          <a:p>
            <a:pPr algn="l" indent="0" marL="0">
              <a:lnSpc>
                <a:spcPts val="2100"/>
              </a:lnSpc>
              <a:buNone/>
            </a:pPr>
            <a:r>
              <a:rPr lang="en-US" sz="1700" dirty="0">
                <a:solidFill>
                  <a:srgbClr val="383838"/>
                </a:solidFill>
                <a:latin typeface="PT Serif" pitchFamily="34" charset="0"/>
                <a:ea typeface="PT Serif" pitchFamily="34" charset="-122"/>
                <a:cs typeface="PT Serif" pitchFamily="34" charset="-120"/>
              </a:rPr>
              <a:t>Anonymous Channels</a:t>
            </a:r>
            <a:endParaRPr lang="en-US" sz="1700" dirty="0"/>
          </a:p>
        </p:txBody>
      </p:sp>
      <p:sp>
        <p:nvSpPr>
          <p:cNvPr id="11" name="Text 9"/>
          <p:cNvSpPr/>
          <p:nvPr/>
        </p:nvSpPr>
        <p:spPr>
          <a:xfrm>
            <a:off x="7479744" y="3989903"/>
            <a:ext cx="6410087" cy="526494"/>
          </a:xfrm>
          <a:prstGeom prst="rect">
            <a:avLst/>
          </a:prstGeom>
          <a:noFill/>
          <a:ln/>
        </p:spPr>
        <p:txBody>
          <a:bodyPr wrap="square" lIns="0" tIns="0" rIns="0" bIns="0" rtlCol="0" anchor="t"/>
          <a:lstStyle/>
          <a:p>
            <a:pPr algn="l" indent="0" marL="0">
              <a:lnSpc>
                <a:spcPts val="2050"/>
              </a:lnSpc>
              <a:buNone/>
            </a:pPr>
            <a:r>
              <a:rPr lang="en-US" sz="1250" dirty="0">
                <a:solidFill>
                  <a:srgbClr val="383838"/>
                </a:solidFill>
                <a:latin typeface="DM Sans" pitchFamily="34" charset="0"/>
                <a:ea typeface="DM Sans" pitchFamily="34" charset="-122"/>
                <a:cs typeface="DM Sans" pitchFamily="34" charset="-120"/>
              </a:rPr>
              <a:t>Confidential reporting mechanisms allowing employees to raise concerns without revealing identity, reducing fear of identification and retaliation</a:t>
            </a:r>
            <a:endParaRPr lang="en-US" sz="1250" dirty="0"/>
          </a:p>
        </p:txBody>
      </p:sp>
      <p:sp>
        <p:nvSpPr>
          <p:cNvPr id="12" name="Shape 10"/>
          <p:cNvSpPr/>
          <p:nvPr/>
        </p:nvSpPr>
        <p:spPr>
          <a:xfrm>
            <a:off x="576024" y="4680942"/>
            <a:ext cx="6739176" cy="1224201"/>
          </a:xfrm>
          <a:prstGeom prst="rect">
            <a:avLst/>
          </a:prstGeom>
          <a:solidFill>
            <a:srgbClr val="F2EEEE"/>
          </a:solidFill>
          <a:ln/>
        </p:spPr>
      </p:sp>
      <p:sp>
        <p:nvSpPr>
          <p:cNvPr id="13" name="Shape 11"/>
          <p:cNvSpPr/>
          <p:nvPr/>
        </p:nvSpPr>
        <p:spPr>
          <a:xfrm>
            <a:off x="576024" y="4680942"/>
            <a:ext cx="6739176" cy="22860"/>
          </a:xfrm>
          <a:prstGeom prst="roundRect">
            <a:avLst>
              <a:gd name="adj" fmla="val 108000"/>
            </a:avLst>
          </a:prstGeom>
          <a:solidFill>
            <a:srgbClr val="D8D4D4"/>
          </a:solidFill>
          <a:ln/>
        </p:spPr>
      </p:sp>
      <p:sp>
        <p:nvSpPr>
          <p:cNvPr id="14" name="Text 12"/>
          <p:cNvSpPr/>
          <p:nvPr/>
        </p:nvSpPr>
        <p:spPr>
          <a:xfrm>
            <a:off x="740569" y="4845487"/>
            <a:ext cx="2228136" cy="269915"/>
          </a:xfrm>
          <a:prstGeom prst="rect">
            <a:avLst/>
          </a:prstGeom>
          <a:noFill/>
          <a:ln/>
        </p:spPr>
        <p:txBody>
          <a:bodyPr wrap="none" lIns="0" tIns="0" rIns="0" bIns="0" rtlCol="0" anchor="t"/>
          <a:lstStyle/>
          <a:p>
            <a:pPr algn="l" indent="0" marL="0">
              <a:lnSpc>
                <a:spcPts val="2100"/>
              </a:lnSpc>
              <a:buNone/>
            </a:pPr>
            <a:r>
              <a:rPr lang="en-US" sz="1700" dirty="0">
                <a:solidFill>
                  <a:srgbClr val="383838"/>
                </a:solidFill>
                <a:latin typeface="PT Serif" pitchFamily="34" charset="0"/>
                <a:ea typeface="PT Serif" pitchFamily="34" charset="-122"/>
                <a:cs typeface="PT Serif" pitchFamily="34" charset="-120"/>
              </a:rPr>
              <a:t>Investigation Protocols</a:t>
            </a:r>
            <a:endParaRPr lang="en-US" sz="1700" dirty="0"/>
          </a:p>
        </p:txBody>
      </p:sp>
      <p:sp>
        <p:nvSpPr>
          <p:cNvPr id="15" name="Text 13"/>
          <p:cNvSpPr/>
          <p:nvPr/>
        </p:nvSpPr>
        <p:spPr>
          <a:xfrm>
            <a:off x="740569" y="5214104"/>
            <a:ext cx="6410087" cy="526494"/>
          </a:xfrm>
          <a:prstGeom prst="rect">
            <a:avLst/>
          </a:prstGeom>
          <a:noFill/>
          <a:ln/>
        </p:spPr>
        <p:txBody>
          <a:bodyPr wrap="square" lIns="0" tIns="0" rIns="0" bIns="0" rtlCol="0" anchor="t"/>
          <a:lstStyle/>
          <a:p>
            <a:pPr algn="l" indent="0" marL="0">
              <a:lnSpc>
                <a:spcPts val="2050"/>
              </a:lnSpc>
              <a:buNone/>
            </a:pPr>
            <a:r>
              <a:rPr lang="en-US" sz="1250" dirty="0">
                <a:solidFill>
                  <a:srgbClr val="383838"/>
                </a:solidFill>
                <a:latin typeface="DM Sans" pitchFamily="34" charset="0"/>
                <a:ea typeface="DM Sans" pitchFamily="34" charset="-122"/>
                <a:cs typeface="DM Sans" pitchFamily="34" charset="-120"/>
              </a:rPr>
              <a:t>Rigorous processes for promptly investigating reported concerns, taking appropriate action based on findings, and communicating outcomes to reporters</a:t>
            </a:r>
            <a:endParaRPr lang="en-US" sz="1250" dirty="0"/>
          </a:p>
        </p:txBody>
      </p:sp>
      <p:sp>
        <p:nvSpPr>
          <p:cNvPr id="16" name="Shape 14"/>
          <p:cNvSpPr/>
          <p:nvPr/>
        </p:nvSpPr>
        <p:spPr>
          <a:xfrm>
            <a:off x="7315200" y="4680942"/>
            <a:ext cx="6739176" cy="1224201"/>
          </a:xfrm>
          <a:prstGeom prst="rect">
            <a:avLst/>
          </a:prstGeom>
          <a:solidFill>
            <a:srgbClr val="F2EEEE"/>
          </a:solidFill>
          <a:ln/>
        </p:spPr>
      </p:sp>
      <p:sp>
        <p:nvSpPr>
          <p:cNvPr id="17" name="Shape 15"/>
          <p:cNvSpPr/>
          <p:nvPr/>
        </p:nvSpPr>
        <p:spPr>
          <a:xfrm>
            <a:off x="7315200" y="4680942"/>
            <a:ext cx="22860" cy="1224201"/>
          </a:xfrm>
          <a:prstGeom prst="roundRect">
            <a:avLst>
              <a:gd name="adj" fmla="val 108000"/>
            </a:avLst>
          </a:prstGeom>
          <a:solidFill>
            <a:srgbClr val="D8D4D4"/>
          </a:solidFill>
          <a:ln/>
        </p:spPr>
      </p:sp>
      <p:sp>
        <p:nvSpPr>
          <p:cNvPr id="18" name="Shape 16"/>
          <p:cNvSpPr/>
          <p:nvPr/>
        </p:nvSpPr>
        <p:spPr>
          <a:xfrm>
            <a:off x="7315200" y="4680942"/>
            <a:ext cx="6739176" cy="22860"/>
          </a:xfrm>
          <a:prstGeom prst="roundRect">
            <a:avLst>
              <a:gd name="adj" fmla="val 108000"/>
            </a:avLst>
          </a:prstGeom>
          <a:solidFill>
            <a:srgbClr val="D8D4D4"/>
          </a:solidFill>
          <a:ln/>
        </p:spPr>
      </p:sp>
      <p:sp>
        <p:nvSpPr>
          <p:cNvPr id="19" name="Text 17"/>
          <p:cNvSpPr/>
          <p:nvPr/>
        </p:nvSpPr>
        <p:spPr>
          <a:xfrm>
            <a:off x="7479744" y="4845487"/>
            <a:ext cx="2717959" cy="269915"/>
          </a:xfrm>
          <a:prstGeom prst="rect">
            <a:avLst/>
          </a:prstGeom>
          <a:noFill/>
          <a:ln/>
        </p:spPr>
        <p:txBody>
          <a:bodyPr wrap="none" lIns="0" tIns="0" rIns="0" bIns="0" rtlCol="0" anchor="t"/>
          <a:lstStyle/>
          <a:p>
            <a:pPr algn="l" indent="0" marL="0">
              <a:lnSpc>
                <a:spcPts val="2100"/>
              </a:lnSpc>
              <a:buNone/>
            </a:pPr>
            <a:r>
              <a:rPr lang="en-US" sz="1700" dirty="0">
                <a:solidFill>
                  <a:srgbClr val="383838"/>
                </a:solidFill>
                <a:latin typeface="PT Serif" pitchFamily="34" charset="0"/>
                <a:ea typeface="PT Serif" pitchFamily="34" charset="-122"/>
                <a:cs typeface="PT Serif" pitchFamily="34" charset="-120"/>
              </a:rPr>
              <a:t>Anti-Retaliation Monitoring</a:t>
            </a:r>
            <a:endParaRPr lang="en-US" sz="1700" dirty="0"/>
          </a:p>
        </p:txBody>
      </p:sp>
      <p:sp>
        <p:nvSpPr>
          <p:cNvPr id="20" name="Text 18"/>
          <p:cNvSpPr/>
          <p:nvPr/>
        </p:nvSpPr>
        <p:spPr>
          <a:xfrm>
            <a:off x="7479744" y="5214104"/>
            <a:ext cx="6410087" cy="526494"/>
          </a:xfrm>
          <a:prstGeom prst="rect">
            <a:avLst/>
          </a:prstGeom>
          <a:noFill/>
          <a:ln/>
        </p:spPr>
        <p:txBody>
          <a:bodyPr wrap="square" lIns="0" tIns="0" rIns="0" bIns="0" rtlCol="0" anchor="t"/>
          <a:lstStyle/>
          <a:p>
            <a:pPr algn="l" indent="0" marL="0">
              <a:lnSpc>
                <a:spcPts val="2050"/>
              </a:lnSpc>
              <a:buNone/>
            </a:pPr>
            <a:r>
              <a:rPr lang="en-US" sz="1250" dirty="0">
                <a:solidFill>
                  <a:srgbClr val="383838"/>
                </a:solidFill>
                <a:latin typeface="DM Sans" pitchFamily="34" charset="0"/>
                <a:ea typeface="DM Sans" pitchFamily="34" charset="-122"/>
                <a:cs typeface="DM Sans" pitchFamily="34" charset="-120"/>
              </a:rPr>
              <a:t>Active surveillance for any adverse actions against whistleblowers, with swift discipline for managers who retaliate and remediation for affected employees</a:t>
            </a:r>
            <a:endParaRPr lang="en-US" sz="1250" dirty="0"/>
          </a:p>
        </p:txBody>
      </p:sp>
      <p:sp>
        <p:nvSpPr>
          <p:cNvPr id="21" name="Text 19"/>
          <p:cNvSpPr/>
          <p:nvPr/>
        </p:nvSpPr>
        <p:spPr>
          <a:xfrm>
            <a:off x="576024" y="6090285"/>
            <a:ext cx="13478351" cy="1579483"/>
          </a:xfrm>
          <a:prstGeom prst="rect">
            <a:avLst/>
          </a:prstGeom>
          <a:noFill/>
          <a:ln/>
        </p:spPr>
        <p:txBody>
          <a:bodyPr wrap="square" lIns="0" tIns="0" rIns="0" bIns="0" rtlCol="0" anchor="t"/>
          <a:lstStyle/>
          <a:p>
            <a:pPr algn="l" indent="0" marL="0">
              <a:lnSpc>
                <a:spcPts val="2050"/>
              </a:lnSpc>
              <a:buNone/>
            </a:pPr>
            <a:r>
              <a:rPr lang="en-US" sz="1250" dirty="0">
                <a:solidFill>
                  <a:srgbClr val="383838"/>
                </a:solidFill>
                <a:latin typeface="DM Sans" pitchFamily="34" charset="0"/>
                <a:ea typeface="DM Sans" pitchFamily="34" charset="-122"/>
                <a:cs typeface="DM Sans" pitchFamily="34" charset="-120"/>
              </a:rPr>
              <a:t>Regulatory frameworks governing whistleblower protections have expanded significantly, reflecting recognition that insider reporting represents a crucial mechanism for detecting and preventing misconduct that external oversight alone cannot adequately address. In numerous jurisdictions, whistleblower protection laws now cover broader categories of employees including contractors and former employees, expand the types of violations that qualify for protection beyond securities fraud to encompass various regulatory violations and ethical breaches, provide financial incentives for reporting certain violations through reward programmes, impose substantial penalties on organisations and individuals who retaliate, and establish confidential reporting channels directly to regulatory authorities. These enhanced protections recognise that organisational self-policing depends on employees feeling safe to report concerns internally before escalating to external authorities.</a:t>
            </a:r>
            <a:endParaRPr lang="en-US" sz="12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572095" y="339447"/>
            <a:ext cx="7059692" cy="405051"/>
          </a:xfrm>
          <a:prstGeom prst="rect">
            <a:avLst/>
          </a:prstGeom>
          <a:noFill/>
          <a:ln/>
        </p:spPr>
        <p:txBody>
          <a:bodyPr wrap="none" lIns="0" tIns="0" rIns="0" bIns="0" rtlCol="0" anchor="t"/>
          <a:lstStyle/>
          <a:p>
            <a:pPr algn="l" indent="0" marL="0">
              <a:lnSpc>
                <a:spcPts val="3150"/>
              </a:lnSpc>
              <a:buNone/>
            </a:pPr>
            <a:r>
              <a:rPr lang="en-US" sz="2550" dirty="0">
                <a:solidFill>
                  <a:srgbClr val="020202"/>
                </a:solidFill>
                <a:latin typeface="PT Serif" pitchFamily="34" charset="0"/>
                <a:ea typeface="PT Serif" pitchFamily="34" charset="-122"/>
                <a:cs typeface="PT Serif" pitchFamily="34" charset="-120"/>
              </a:rPr>
              <a:t>Empowering Ethical Voices Within Organisations</a:t>
            </a:r>
            <a:endParaRPr lang="en-US" sz="2550" dirty="0"/>
          </a:p>
        </p:txBody>
      </p:sp>
      <p:sp>
        <p:nvSpPr>
          <p:cNvPr id="3" name="Text 1"/>
          <p:cNvSpPr/>
          <p:nvPr/>
        </p:nvSpPr>
        <p:spPr>
          <a:xfrm>
            <a:off x="572095" y="991314"/>
            <a:ext cx="13486209" cy="987623"/>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Creating organisational cultures where employees feel genuinely safe and encouraged to report ethical concerns requires more than formal policies and reporting mechanisms—it demands authentic leadership commitment, consistent follow-through on reported concerns, and tangible consequences for both misconduct and retaliation. Employees assess organisational seriousness about ethics not through stated policies but through observed behaviour: how leadership responds when concerns are raised, whether reporters face subtle retaliation despite formal protections, whether investigations lead to meaningful action or performative gestures, and whether those who speak up advance or find their careers stalled. Cultures that successfully encourage ethical voice demonstrate through consistent action that reporting concerns strengthens rather than threatens organisational interests, that leadership values truth even when uncomfortable, and that ethical integrity matters more than short-term convenience.</a:t>
            </a:r>
            <a:endParaRPr lang="en-US" sz="950" dirty="0"/>
          </a:p>
        </p:txBody>
      </p:sp>
      <p:pic>
        <p:nvPicPr>
          <p:cNvPr id="4" name="Image 0" descr="preencoded.png">    </p:cNvPr>
          <p:cNvPicPr>
            <a:picLocks noChangeAspect="1"/>
          </p:cNvPicPr>
          <p:nvPr/>
        </p:nvPicPr>
        <p:blipFill>
          <a:blip r:embed="rId1"/>
          <a:stretch>
            <a:fillRect/>
          </a:stretch>
        </p:blipFill>
        <p:spPr>
          <a:xfrm>
            <a:off x="572095" y="2117765"/>
            <a:ext cx="617220" cy="740569"/>
          </a:xfrm>
          <a:prstGeom prst="rect">
            <a:avLst/>
          </a:prstGeom>
        </p:spPr>
      </p:pic>
      <p:sp>
        <p:nvSpPr>
          <p:cNvPr id="5" name="Text 2"/>
          <p:cNvSpPr/>
          <p:nvPr/>
        </p:nvSpPr>
        <p:spPr>
          <a:xfrm>
            <a:off x="1312664" y="2241113"/>
            <a:ext cx="2013109"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Protection From Retaliation</a:t>
            </a:r>
            <a:endParaRPr lang="en-US" sz="1250" dirty="0"/>
          </a:p>
        </p:txBody>
      </p:sp>
      <p:sp>
        <p:nvSpPr>
          <p:cNvPr id="6" name="Text 3"/>
          <p:cNvSpPr/>
          <p:nvPr/>
        </p:nvSpPr>
        <p:spPr>
          <a:xfrm>
            <a:off x="1312664" y="2517696"/>
            <a:ext cx="12745641" cy="197525"/>
          </a:xfrm>
          <a:prstGeom prst="rect">
            <a:avLst/>
          </a:prstGeom>
          <a:noFill/>
          <a:ln/>
        </p:spPr>
        <p:txBody>
          <a:bodyPr wrap="non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Robust policies and active monitoring ensuring no adverse consequences for good-faith reporting, with severe discipline for any retaliation attempts</a:t>
            </a:r>
            <a:endParaRPr lang="en-US" sz="950" dirty="0"/>
          </a:p>
        </p:txBody>
      </p:sp>
      <p:pic>
        <p:nvPicPr>
          <p:cNvPr id="7" name="Image 1" descr="preencoded.png">    </p:cNvPr>
          <p:cNvPicPr>
            <a:picLocks noChangeAspect="1"/>
          </p:cNvPicPr>
          <p:nvPr/>
        </p:nvPicPr>
        <p:blipFill>
          <a:blip r:embed="rId2"/>
          <a:stretch>
            <a:fillRect/>
          </a:stretch>
        </p:blipFill>
        <p:spPr>
          <a:xfrm>
            <a:off x="572095" y="2858333"/>
            <a:ext cx="617220" cy="740569"/>
          </a:xfrm>
          <a:prstGeom prst="rect">
            <a:avLst/>
          </a:prstGeom>
        </p:spPr>
      </p:pic>
      <p:sp>
        <p:nvSpPr>
          <p:cNvPr id="8" name="Text 4"/>
          <p:cNvSpPr/>
          <p:nvPr/>
        </p:nvSpPr>
        <p:spPr>
          <a:xfrm>
            <a:off x="1312664" y="2981682"/>
            <a:ext cx="1703308"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Thorough Investigation</a:t>
            </a:r>
            <a:endParaRPr lang="en-US" sz="1250" dirty="0"/>
          </a:p>
        </p:txBody>
      </p:sp>
      <p:sp>
        <p:nvSpPr>
          <p:cNvPr id="9" name="Text 5"/>
          <p:cNvSpPr/>
          <p:nvPr/>
        </p:nvSpPr>
        <p:spPr>
          <a:xfrm>
            <a:off x="1312664" y="3258264"/>
            <a:ext cx="12745641" cy="197525"/>
          </a:xfrm>
          <a:prstGeom prst="rect">
            <a:avLst/>
          </a:prstGeom>
          <a:noFill/>
          <a:ln/>
        </p:spPr>
        <p:txBody>
          <a:bodyPr wrap="non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Prompt, objective inquiry into reported concerns by trained investigators, with findings determining appropriate organisational responses</a:t>
            </a:r>
            <a:endParaRPr lang="en-US" sz="950" dirty="0"/>
          </a:p>
        </p:txBody>
      </p:sp>
      <p:pic>
        <p:nvPicPr>
          <p:cNvPr id="10" name="Image 2" descr="preencoded.png">    </p:cNvPr>
          <p:cNvPicPr>
            <a:picLocks noChangeAspect="1"/>
          </p:cNvPicPr>
          <p:nvPr/>
        </p:nvPicPr>
        <p:blipFill>
          <a:blip r:embed="rId3"/>
          <a:stretch>
            <a:fillRect/>
          </a:stretch>
        </p:blipFill>
        <p:spPr>
          <a:xfrm>
            <a:off x="572095" y="3598902"/>
            <a:ext cx="617220" cy="740569"/>
          </a:xfrm>
          <a:prstGeom prst="rect">
            <a:avLst/>
          </a:prstGeom>
        </p:spPr>
      </p:pic>
      <p:sp>
        <p:nvSpPr>
          <p:cNvPr id="11" name="Text 6"/>
          <p:cNvSpPr/>
          <p:nvPr/>
        </p:nvSpPr>
        <p:spPr>
          <a:xfrm>
            <a:off x="1312664" y="3722251"/>
            <a:ext cx="1864638"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Accountability and Action</a:t>
            </a:r>
            <a:endParaRPr lang="en-US" sz="1250" dirty="0"/>
          </a:p>
        </p:txBody>
      </p:sp>
      <p:sp>
        <p:nvSpPr>
          <p:cNvPr id="12" name="Text 7"/>
          <p:cNvSpPr/>
          <p:nvPr/>
        </p:nvSpPr>
        <p:spPr>
          <a:xfrm>
            <a:off x="1312664" y="3998833"/>
            <a:ext cx="12745641" cy="197525"/>
          </a:xfrm>
          <a:prstGeom prst="rect">
            <a:avLst/>
          </a:prstGeom>
          <a:noFill/>
          <a:ln/>
        </p:spPr>
        <p:txBody>
          <a:bodyPr wrap="non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Meaningful consequences for substantiated violations proportionate to severity, demonstrating that ethics matter regardless of position or performance</a:t>
            </a:r>
            <a:endParaRPr lang="en-US" sz="950" dirty="0"/>
          </a:p>
        </p:txBody>
      </p:sp>
      <p:pic>
        <p:nvPicPr>
          <p:cNvPr id="13" name="Image 3" descr="preencoded.png">    </p:cNvPr>
          <p:cNvPicPr>
            <a:picLocks noChangeAspect="1"/>
          </p:cNvPicPr>
          <p:nvPr/>
        </p:nvPicPr>
        <p:blipFill>
          <a:blip r:embed="rId4"/>
          <a:stretch>
            <a:fillRect/>
          </a:stretch>
        </p:blipFill>
        <p:spPr>
          <a:xfrm>
            <a:off x="572095" y="4339471"/>
            <a:ext cx="617220" cy="740569"/>
          </a:xfrm>
          <a:prstGeom prst="rect">
            <a:avLst/>
          </a:prstGeom>
        </p:spPr>
      </p:pic>
      <p:sp>
        <p:nvSpPr>
          <p:cNvPr id="14" name="Text 8"/>
          <p:cNvSpPr/>
          <p:nvPr/>
        </p:nvSpPr>
        <p:spPr>
          <a:xfrm>
            <a:off x="1312664" y="4462820"/>
            <a:ext cx="1747718"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Closure Communication</a:t>
            </a:r>
            <a:endParaRPr lang="en-US" sz="1250" dirty="0"/>
          </a:p>
        </p:txBody>
      </p:sp>
      <p:sp>
        <p:nvSpPr>
          <p:cNvPr id="15" name="Text 9"/>
          <p:cNvSpPr/>
          <p:nvPr/>
        </p:nvSpPr>
        <p:spPr>
          <a:xfrm>
            <a:off x="1312664" y="4739402"/>
            <a:ext cx="12745641" cy="197525"/>
          </a:xfrm>
          <a:prstGeom prst="rect">
            <a:avLst/>
          </a:prstGeom>
          <a:noFill/>
          <a:ln/>
        </p:spPr>
        <p:txBody>
          <a:bodyPr wrap="non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Appropriate feedback to reporters about investigation outcomes and actions taken, validating their courage and encouraging future reporting</a:t>
            </a:r>
            <a:endParaRPr lang="en-US" sz="950" dirty="0"/>
          </a:p>
        </p:txBody>
      </p:sp>
      <p:sp>
        <p:nvSpPr>
          <p:cNvPr id="16" name="Text 10"/>
          <p:cNvSpPr/>
          <p:nvPr/>
        </p:nvSpPr>
        <p:spPr>
          <a:xfrm>
            <a:off x="572095" y="5218867"/>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Examples of whistleblower impact on corporate reform demonstrate the crucial role these individuals play in holding organisations accountable and driving necessary change. High-profile cases where whistleblowers exposed serious wrongdoing—from financial fraud to safety violations to discrimination—led to regulatory investigations, leadership changes, substantial penalties, and organisational reforms preventing future misconduct. Whilst these whistleblowers often paid significant personal costs despite legal protections, their courage created accountability that internal governance mechanisms failed to provide and prevented ongoing harm to stakeholders who would otherwise have remained at risk. These cases underscore both the importance of whistleblower protections and the ongoing challenges ensuring that legal frameworks translate into genuine safety for those who speak up.</a:t>
            </a:r>
            <a:endParaRPr lang="en-US" sz="950" dirty="0"/>
          </a:p>
        </p:txBody>
      </p:sp>
      <p:sp>
        <p:nvSpPr>
          <p:cNvPr id="17" name="Text 11"/>
          <p:cNvSpPr/>
          <p:nvPr/>
        </p:nvSpPr>
        <p:spPr>
          <a:xfrm>
            <a:off x="572095" y="6271141"/>
            <a:ext cx="1920835" cy="202525"/>
          </a:xfrm>
          <a:prstGeom prst="rect">
            <a:avLst/>
          </a:prstGeom>
          <a:noFill/>
          <a:ln/>
        </p:spPr>
        <p:txBody>
          <a:bodyPr wrap="none" lIns="0" tIns="0" rIns="0" bIns="0" rtlCol="0" anchor="t"/>
          <a:lstStyle/>
          <a:p>
            <a:pPr algn="l" indent="0" marL="0">
              <a:lnSpc>
                <a:spcPts val="1550"/>
              </a:lnSpc>
              <a:buNone/>
            </a:pPr>
            <a:r>
              <a:rPr lang="en-US" sz="1250" dirty="0">
                <a:solidFill>
                  <a:srgbClr val="020202"/>
                </a:solidFill>
                <a:latin typeface="PT Serif" pitchFamily="34" charset="0"/>
                <a:ea typeface="PT Serif" pitchFamily="34" charset="-122"/>
                <a:cs typeface="PT Serif" pitchFamily="34" charset="-120"/>
              </a:rPr>
              <a:t>Building Speak-Up Culture</a:t>
            </a:r>
            <a:endParaRPr lang="en-US" sz="1250" dirty="0"/>
          </a:p>
        </p:txBody>
      </p:sp>
      <p:sp>
        <p:nvSpPr>
          <p:cNvPr id="18" name="Text 12"/>
          <p:cNvSpPr/>
          <p:nvPr/>
        </p:nvSpPr>
        <p:spPr>
          <a:xfrm>
            <a:off x="572095" y="6597015"/>
            <a:ext cx="6592610" cy="395049"/>
          </a:xfrm>
          <a:prstGeom prst="rect">
            <a:avLst/>
          </a:prstGeom>
          <a:noFill/>
          <a:ln/>
        </p:spPr>
        <p:txBody>
          <a:bodyPr wrap="squar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Leadership Modelling:</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Executives demonstrating openness to concerns and gratitude to those who raise issues</a:t>
            </a:r>
            <a:endParaRPr lang="en-US" sz="950" dirty="0"/>
          </a:p>
        </p:txBody>
      </p:sp>
      <p:sp>
        <p:nvSpPr>
          <p:cNvPr id="19" name="Text 13"/>
          <p:cNvSpPr/>
          <p:nvPr/>
        </p:nvSpPr>
        <p:spPr>
          <a:xfrm>
            <a:off x="572095" y="7035165"/>
            <a:ext cx="6592610"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Multiple Channels:</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Various reporting options accommodating different comfort levels and concern types</a:t>
            </a:r>
            <a:endParaRPr lang="en-US" sz="950" dirty="0"/>
          </a:p>
        </p:txBody>
      </p:sp>
      <p:sp>
        <p:nvSpPr>
          <p:cNvPr id="20" name="Text 14"/>
          <p:cNvSpPr/>
          <p:nvPr/>
        </p:nvSpPr>
        <p:spPr>
          <a:xfrm>
            <a:off x="572095" y="7275790"/>
            <a:ext cx="6592610"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Regular Communication:</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Frequent reminders about reporting channels and protections maintaining awareness</a:t>
            </a:r>
            <a:endParaRPr lang="en-US" sz="950" dirty="0"/>
          </a:p>
        </p:txBody>
      </p:sp>
      <p:sp>
        <p:nvSpPr>
          <p:cNvPr id="21" name="Text 15"/>
          <p:cNvSpPr/>
          <p:nvPr/>
        </p:nvSpPr>
        <p:spPr>
          <a:xfrm>
            <a:off x="572095" y="7516416"/>
            <a:ext cx="6592610" cy="395049"/>
          </a:xfrm>
          <a:prstGeom prst="rect">
            <a:avLst/>
          </a:prstGeom>
          <a:noFill/>
          <a:ln/>
        </p:spPr>
        <p:txBody>
          <a:bodyPr wrap="squar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Training Programmes:</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Education helping employees recognise reportable concerns and understand reporting processes</a:t>
            </a:r>
            <a:endParaRPr lang="en-US" sz="950" dirty="0"/>
          </a:p>
        </p:txBody>
      </p:sp>
      <p:sp>
        <p:nvSpPr>
          <p:cNvPr id="22" name="Text 16"/>
          <p:cNvSpPr/>
          <p:nvPr/>
        </p:nvSpPr>
        <p:spPr>
          <a:xfrm>
            <a:off x="572095" y="7954566"/>
            <a:ext cx="6592610"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Success Stories:</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Appropriate sharing of cases where reporting led to positive outcomes and reforms</a:t>
            </a:r>
            <a:endParaRPr lang="en-US" sz="950" dirty="0"/>
          </a:p>
        </p:txBody>
      </p:sp>
      <p:pic>
        <p:nvPicPr>
          <p:cNvPr id="23" name="Image 4" descr="preencoded.png">    </p:cNvPr>
          <p:cNvPicPr>
            <a:picLocks noChangeAspect="1"/>
          </p:cNvPicPr>
          <p:nvPr/>
        </p:nvPicPr>
        <p:blipFill>
          <a:blip r:embed="rId5"/>
          <a:stretch>
            <a:fillRect/>
          </a:stretch>
        </p:blipFill>
        <p:spPr>
          <a:xfrm>
            <a:off x="7473315" y="6286619"/>
            <a:ext cx="6592610" cy="6592610"/>
          </a:xfrm>
          <a:prstGeom prst="rect">
            <a:avLst/>
          </a:prstGeom>
        </p:spPr>
      </p:pic>
      <p:sp>
        <p:nvSpPr>
          <p:cNvPr id="24" name="Text 17"/>
          <p:cNvSpPr/>
          <p:nvPr/>
        </p:nvSpPr>
        <p:spPr>
          <a:xfrm>
            <a:off x="572095" y="13156883"/>
            <a:ext cx="13486209" cy="987623"/>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Strong ethical cultures reduce the incidence of misconduct requiring whistleblowing by preventing violations before they occur rather than merely detecting them afterwards. When organisations consistently demonstrate that ethics matter, provide clear guidance on expected behaviour, ensure leaders model integrity, establish accountability for ethical performance, and create psychological safety for raising concerns early, employees are more likely to question potentially problematic situations before they escalate, less likely to engage in misconduct themselves, and more willing to address concerns informally with colleagues or supervisors rather than requiring formal reports. In this sense, effective whistleblower programmes represent both a safety net for catching misconduct and a cultural indicator—organisations requiring frequent whistleblowing likely have deeper cultural problems, whilst those with robust protections but infrequent use may indicate healthy cultures where issues are addressed proactively.</a:t>
            </a:r>
            <a:endParaRPr lang="en-US" sz="9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647819" y="729734"/>
            <a:ext cx="11595021" cy="607338"/>
          </a:xfrm>
          <a:prstGeom prst="rect">
            <a:avLst/>
          </a:prstGeom>
          <a:noFill/>
          <a:ln/>
        </p:spPr>
        <p:txBody>
          <a:bodyPr wrap="none" lIns="0" tIns="0" rIns="0" bIns="0" rtlCol="0" anchor="t"/>
          <a:lstStyle/>
          <a:p>
            <a:pPr algn="l" indent="0" marL="0">
              <a:lnSpc>
                <a:spcPts val="4750"/>
              </a:lnSpc>
              <a:buNone/>
            </a:pPr>
            <a:r>
              <a:rPr lang="en-US" sz="3800" dirty="0">
                <a:solidFill>
                  <a:srgbClr val="020202"/>
                </a:solidFill>
                <a:latin typeface="PT Serif" pitchFamily="34" charset="0"/>
                <a:ea typeface="PT Serif" pitchFamily="34" charset="-122"/>
                <a:cs typeface="PT Serif" pitchFamily="34" charset="-120"/>
              </a:rPr>
              <a:t>Chapter 1: The Evolving Landscape of Business Ethics</a:t>
            </a:r>
            <a:endParaRPr lang="en-US" sz="3800" dirty="0"/>
          </a:p>
        </p:txBody>
      </p:sp>
      <p:sp>
        <p:nvSpPr>
          <p:cNvPr id="3" name="Shape 1"/>
          <p:cNvSpPr/>
          <p:nvPr/>
        </p:nvSpPr>
        <p:spPr>
          <a:xfrm>
            <a:off x="647819" y="1707237"/>
            <a:ext cx="4321493" cy="2117527"/>
          </a:xfrm>
          <a:prstGeom prst="roundRect">
            <a:avLst>
              <a:gd name="adj" fmla="val 1311"/>
            </a:avLst>
          </a:prstGeom>
          <a:solidFill>
            <a:srgbClr val="F2EEEE"/>
          </a:solidFill>
          <a:ln/>
        </p:spPr>
      </p:sp>
      <p:sp>
        <p:nvSpPr>
          <p:cNvPr id="4" name="Shape 2"/>
          <p:cNvSpPr/>
          <p:nvPr/>
        </p:nvSpPr>
        <p:spPr>
          <a:xfrm>
            <a:off x="832842" y="1892260"/>
            <a:ext cx="555308" cy="555308"/>
          </a:xfrm>
          <a:prstGeom prst="roundRect">
            <a:avLst>
              <a:gd name="adj" fmla="val 16464891"/>
            </a:avLst>
          </a:prstGeom>
          <a:solidFill>
            <a:srgbClr val="E04F00"/>
          </a:solidFill>
          <a:ln/>
        </p:spPr>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85599" y="2044898"/>
            <a:ext cx="249793" cy="249793"/>
          </a:xfrm>
          <a:prstGeom prst="rect">
            <a:avLst/>
          </a:prstGeom>
        </p:spPr>
      </p:pic>
      <p:sp>
        <p:nvSpPr>
          <p:cNvPr id="6" name="Text 3"/>
          <p:cNvSpPr/>
          <p:nvPr/>
        </p:nvSpPr>
        <p:spPr>
          <a:xfrm>
            <a:off x="832842" y="2632591"/>
            <a:ext cx="2429470" cy="303728"/>
          </a:xfrm>
          <a:prstGeom prst="rect">
            <a:avLst/>
          </a:prstGeom>
          <a:noFill/>
          <a:ln/>
        </p:spPr>
        <p:txBody>
          <a:bodyPr wrap="none" lIns="0" tIns="0" rIns="0" bIns="0" rtlCol="0" anchor="t"/>
          <a:lstStyle/>
          <a:p>
            <a:pPr algn="l" indent="0" marL="0">
              <a:lnSpc>
                <a:spcPts val="2350"/>
              </a:lnSpc>
              <a:buNone/>
            </a:pPr>
            <a:r>
              <a:rPr lang="en-US" sz="1900" dirty="0">
                <a:solidFill>
                  <a:srgbClr val="383838"/>
                </a:solidFill>
                <a:latin typeface="PT Serif" pitchFamily="34" charset="0"/>
                <a:ea typeface="PT Serif" pitchFamily="34" charset="-122"/>
                <a:cs typeface="PT Serif" pitchFamily="34" charset="-120"/>
              </a:rPr>
              <a:t>Strategic Integration</a:t>
            </a:r>
            <a:endParaRPr lang="en-US" sz="1900" dirty="0"/>
          </a:p>
        </p:txBody>
      </p:sp>
      <p:sp>
        <p:nvSpPr>
          <p:cNvPr id="7" name="Text 4"/>
          <p:cNvSpPr/>
          <p:nvPr/>
        </p:nvSpPr>
        <p:spPr>
          <a:xfrm>
            <a:off x="832842" y="3047286"/>
            <a:ext cx="3951446" cy="592455"/>
          </a:xfrm>
          <a:prstGeom prst="rect">
            <a:avLst/>
          </a:prstGeom>
          <a:noFill/>
          <a:ln/>
        </p:spPr>
        <p:txBody>
          <a:bodyPr wrap="square" lIns="0" tIns="0" rIns="0" bIns="0" rtlCol="0" anchor="t"/>
          <a:lstStyle/>
          <a:p>
            <a:pPr algn="l" indent="0" marL="0">
              <a:lnSpc>
                <a:spcPts val="2300"/>
              </a:lnSpc>
              <a:buNone/>
            </a:pPr>
            <a:r>
              <a:rPr lang="en-US" sz="1450" dirty="0">
                <a:solidFill>
                  <a:srgbClr val="383838"/>
                </a:solidFill>
                <a:latin typeface="DM Sans" pitchFamily="34" charset="0"/>
                <a:ea typeface="DM Sans" pitchFamily="34" charset="-122"/>
                <a:cs typeface="DM Sans" pitchFamily="34" charset="-120"/>
              </a:rPr>
              <a:t>Ethics embedded across all organisational functions and decision-making processes</a:t>
            </a:r>
            <a:endParaRPr lang="en-US" sz="1450" dirty="0"/>
          </a:p>
        </p:txBody>
      </p:sp>
      <p:sp>
        <p:nvSpPr>
          <p:cNvPr id="8" name="Shape 5"/>
          <p:cNvSpPr/>
          <p:nvPr/>
        </p:nvSpPr>
        <p:spPr>
          <a:xfrm>
            <a:off x="5154335" y="1707237"/>
            <a:ext cx="4321612" cy="2117527"/>
          </a:xfrm>
          <a:prstGeom prst="roundRect">
            <a:avLst>
              <a:gd name="adj" fmla="val 1311"/>
            </a:avLst>
          </a:prstGeom>
          <a:solidFill>
            <a:srgbClr val="F2EEEE"/>
          </a:solidFill>
          <a:ln/>
        </p:spPr>
      </p:sp>
      <p:sp>
        <p:nvSpPr>
          <p:cNvPr id="9" name="Shape 6"/>
          <p:cNvSpPr/>
          <p:nvPr/>
        </p:nvSpPr>
        <p:spPr>
          <a:xfrm>
            <a:off x="5339358" y="1892260"/>
            <a:ext cx="555308" cy="555308"/>
          </a:xfrm>
          <a:prstGeom prst="roundRect">
            <a:avLst>
              <a:gd name="adj" fmla="val 16464891"/>
            </a:avLst>
          </a:prstGeom>
          <a:solidFill>
            <a:srgbClr val="E04F00"/>
          </a:solidFill>
          <a:ln/>
        </p:spPr>
      </p:sp>
      <p:pic>
        <p:nvPicPr>
          <p:cNvPr id="10"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2115" y="2044898"/>
            <a:ext cx="249793" cy="249793"/>
          </a:xfrm>
          <a:prstGeom prst="rect">
            <a:avLst/>
          </a:prstGeom>
        </p:spPr>
      </p:pic>
      <p:sp>
        <p:nvSpPr>
          <p:cNvPr id="11" name="Text 7"/>
          <p:cNvSpPr/>
          <p:nvPr/>
        </p:nvSpPr>
        <p:spPr>
          <a:xfrm>
            <a:off x="5339358" y="2632591"/>
            <a:ext cx="2581513" cy="303728"/>
          </a:xfrm>
          <a:prstGeom prst="rect">
            <a:avLst/>
          </a:prstGeom>
          <a:noFill/>
          <a:ln/>
        </p:spPr>
        <p:txBody>
          <a:bodyPr wrap="none" lIns="0" tIns="0" rIns="0" bIns="0" rtlCol="0" anchor="t"/>
          <a:lstStyle/>
          <a:p>
            <a:pPr algn="l" indent="0" marL="0">
              <a:lnSpc>
                <a:spcPts val="2350"/>
              </a:lnSpc>
              <a:buNone/>
            </a:pPr>
            <a:r>
              <a:rPr lang="en-US" sz="1900" dirty="0">
                <a:solidFill>
                  <a:srgbClr val="383838"/>
                </a:solidFill>
                <a:latin typeface="PT Serif" pitchFamily="34" charset="0"/>
                <a:ea typeface="PT Serif" pitchFamily="34" charset="-122"/>
                <a:cs typeface="PT Serif" pitchFamily="34" charset="-120"/>
              </a:rPr>
              <a:t>Stakeholder Complexity</a:t>
            </a:r>
            <a:endParaRPr lang="en-US" sz="1900" dirty="0"/>
          </a:p>
        </p:txBody>
      </p:sp>
      <p:sp>
        <p:nvSpPr>
          <p:cNvPr id="12" name="Text 8"/>
          <p:cNvSpPr/>
          <p:nvPr/>
        </p:nvSpPr>
        <p:spPr>
          <a:xfrm>
            <a:off x="5339358" y="3047286"/>
            <a:ext cx="3951565" cy="592455"/>
          </a:xfrm>
          <a:prstGeom prst="rect">
            <a:avLst/>
          </a:prstGeom>
          <a:noFill/>
          <a:ln/>
        </p:spPr>
        <p:txBody>
          <a:bodyPr wrap="square" lIns="0" tIns="0" rIns="0" bIns="0" rtlCol="0" anchor="t"/>
          <a:lstStyle/>
          <a:p>
            <a:pPr algn="l" indent="0" marL="0">
              <a:lnSpc>
                <a:spcPts val="2300"/>
              </a:lnSpc>
              <a:buNone/>
            </a:pPr>
            <a:r>
              <a:rPr lang="en-US" sz="1450" dirty="0">
                <a:solidFill>
                  <a:srgbClr val="383838"/>
                </a:solidFill>
                <a:latin typeface="DM Sans" pitchFamily="34" charset="0"/>
                <a:ea typeface="DM Sans" pitchFamily="34" charset="-122"/>
                <a:cs typeface="DM Sans" pitchFamily="34" charset="-120"/>
              </a:rPr>
              <a:t>Multiple constituencies demanding accountability and transparency</a:t>
            </a:r>
            <a:endParaRPr lang="en-US" sz="1450" dirty="0"/>
          </a:p>
        </p:txBody>
      </p:sp>
      <p:sp>
        <p:nvSpPr>
          <p:cNvPr id="13" name="Shape 9"/>
          <p:cNvSpPr/>
          <p:nvPr/>
        </p:nvSpPr>
        <p:spPr>
          <a:xfrm>
            <a:off x="9660969" y="1707237"/>
            <a:ext cx="4321493" cy="2117527"/>
          </a:xfrm>
          <a:prstGeom prst="roundRect">
            <a:avLst>
              <a:gd name="adj" fmla="val 1311"/>
            </a:avLst>
          </a:prstGeom>
          <a:solidFill>
            <a:srgbClr val="F2EEEE"/>
          </a:solidFill>
          <a:ln/>
        </p:spPr>
      </p:sp>
      <p:sp>
        <p:nvSpPr>
          <p:cNvPr id="14" name="Shape 10"/>
          <p:cNvSpPr/>
          <p:nvPr/>
        </p:nvSpPr>
        <p:spPr>
          <a:xfrm>
            <a:off x="9845993" y="1892260"/>
            <a:ext cx="555308" cy="555308"/>
          </a:xfrm>
          <a:prstGeom prst="roundRect">
            <a:avLst>
              <a:gd name="adj" fmla="val 16464891"/>
            </a:avLst>
          </a:prstGeom>
          <a:solidFill>
            <a:srgbClr val="E04F00"/>
          </a:solidFill>
          <a:ln/>
        </p:spPr>
      </p:sp>
      <p:pic>
        <p:nvPicPr>
          <p:cNvPr id="15"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98750" y="2044898"/>
            <a:ext cx="249793" cy="249793"/>
          </a:xfrm>
          <a:prstGeom prst="rect">
            <a:avLst/>
          </a:prstGeom>
        </p:spPr>
      </p:pic>
      <p:sp>
        <p:nvSpPr>
          <p:cNvPr id="16" name="Text 11"/>
          <p:cNvSpPr/>
          <p:nvPr/>
        </p:nvSpPr>
        <p:spPr>
          <a:xfrm>
            <a:off x="9845993" y="2632591"/>
            <a:ext cx="2479715" cy="303728"/>
          </a:xfrm>
          <a:prstGeom prst="rect">
            <a:avLst/>
          </a:prstGeom>
          <a:noFill/>
          <a:ln/>
        </p:spPr>
        <p:txBody>
          <a:bodyPr wrap="none" lIns="0" tIns="0" rIns="0" bIns="0" rtlCol="0" anchor="t"/>
          <a:lstStyle/>
          <a:p>
            <a:pPr algn="l" indent="0" marL="0">
              <a:lnSpc>
                <a:spcPts val="2350"/>
              </a:lnSpc>
              <a:buNone/>
            </a:pPr>
            <a:r>
              <a:rPr lang="en-US" sz="1900" dirty="0">
                <a:solidFill>
                  <a:srgbClr val="383838"/>
                </a:solidFill>
                <a:latin typeface="PT Serif" pitchFamily="34" charset="0"/>
                <a:ea typeface="PT Serif" pitchFamily="34" charset="-122"/>
                <a:cs typeface="PT Serif" pitchFamily="34" charset="-120"/>
              </a:rPr>
              <a:t>Digital Transformation</a:t>
            </a:r>
            <a:endParaRPr lang="en-US" sz="1900" dirty="0"/>
          </a:p>
        </p:txBody>
      </p:sp>
      <p:sp>
        <p:nvSpPr>
          <p:cNvPr id="17" name="Text 12"/>
          <p:cNvSpPr/>
          <p:nvPr/>
        </p:nvSpPr>
        <p:spPr>
          <a:xfrm>
            <a:off x="9845993" y="3047286"/>
            <a:ext cx="3951446" cy="592455"/>
          </a:xfrm>
          <a:prstGeom prst="rect">
            <a:avLst/>
          </a:prstGeom>
          <a:noFill/>
          <a:ln/>
        </p:spPr>
        <p:txBody>
          <a:bodyPr wrap="square" lIns="0" tIns="0" rIns="0" bIns="0" rtlCol="0" anchor="t"/>
          <a:lstStyle/>
          <a:p>
            <a:pPr algn="l" indent="0" marL="0">
              <a:lnSpc>
                <a:spcPts val="2300"/>
              </a:lnSpc>
              <a:buNone/>
            </a:pPr>
            <a:r>
              <a:rPr lang="en-US" sz="1450" dirty="0">
                <a:solidFill>
                  <a:srgbClr val="383838"/>
                </a:solidFill>
                <a:latin typeface="DM Sans" pitchFamily="34" charset="0"/>
                <a:ea typeface="DM Sans" pitchFamily="34" charset="-122"/>
                <a:cs typeface="DM Sans" pitchFamily="34" charset="-120"/>
              </a:rPr>
              <a:t>Technology enabling new ethical challenges and solutions simultaneously</a:t>
            </a:r>
            <a:endParaRPr lang="en-US" sz="1450" dirty="0"/>
          </a:p>
        </p:txBody>
      </p:sp>
      <p:sp>
        <p:nvSpPr>
          <p:cNvPr id="18" name="Text 13"/>
          <p:cNvSpPr/>
          <p:nvPr/>
        </p:nvSpPr>
        <p:spPr>
          <a:xfrm>
            <a:off x="647819" y="4033004"/>
            <a:ext cx="13334762" cy="1777365"/>
          </a:xfrm>
          <a:prstGeom prst="rect">
            <a:avLst/>
          </a:prstGeom>
          <a:noFill/>
          <a:ln/>
        </p:spPr>
        <p:txBody>
          <a:bodyPr wrap="square" lIns="0" tIns="0" rIns="0" bIns="0" rtlCol="0" anchor="t"/>
          <a:lstStyle/>
          <a:p>
            <a:pPr algn="l" indent="0" marL="0">
              <a:lnSpc>
                <a:spcPts val="2300"/>
              </a:lnSpc>
              <a:buNone/>
            </a:pPr>
            <a:r>
              <a:rPr lang="en-US" sz="1450" dirty="0">
                <a:solidFill>
                  <a:srgbClr val="383838"/>
                </a:solidFill>
                <a:latin typeface="DM Sans" pitchFamily="34" charset="0"/>
                <a:ea typeface="DM Sans" pitchFamily="34" charset="-122"/>
                <a:cs typeface="DM Sans" pitchFamily="34" charset="-120"/>
              </a:rPr>
              <a:t>The contemporary business ethics landscape represents a fundamental departure from traditional approaches that viewed ethical considerations primarily through a compliance lens. Today's organisations operate within an ecosystem where ethical conduct is scrutinised by an unprecedented array of stakeholders—from regulatory bodies and investors to customers, employees, and civil society organisations. This multi-directional pressure has elevated ethics from a risk management function to a core component of corporate strategy and brand identity. The digital revolution has further amplified this transformation, creating new channels for transparency whilst simultaneously introducing novel ethical dilemmas around data privacy, algorithmic bias, and technological accountability.</a:t>
            </a:r>
            <a:endParaRPr lang="en-US" sz="1450" dirty="0"/>
          </a:p>
        </p:txBody>
      </p:sp>
      <p:sp>
        <p:nvSpPr>
          <p:cNvPr id="19" name="Text 14"/>
          <p:cNvSpPr/>
          <p:nvPr/>
        </p:nvSpPr>
        <p:spPr>
          <a:xfrm>
            <a:off x="647819" y="6018609"/>
            <a:ext cx="13334762" cy="1481138"/>
          </a:xfrm>
          <a:prstGeom prst="rect">
            <a:avLst/>
          </a:prstGeom>
          <a:noFill/>
          <a:ln/>
        </p:spPr>
        <p:txBody>
          <a:bodyPr wrap="square" lIns="0" tIns="0" rIns="0" bIns="0" rtlCol="0" anchor="t"/>
          <a:lstStyle/>
          <a:p>
            <a:pPr algn="l" indent="0" marL="0">
              <a:lnSpc>
                <a:spcPts val="2300"/>
              </a:lnSpc>
              <a:buNone/>
            </a:pPr>
            <a:r>
              <a:rPr lang="en-US" sz="1450" dirty="0">
                <a:solidFill>
                  <a:srgbClr val="383838"/>
                </a:solidFill>
                <a:latin typeface="DM Sans" pitchFamily="34" charset="0"/>
                <a:ea typeface="DM Sans" pitchFamily="34" charset="-122"/>
                <a:cs typeface="DM Sans" pitchFamily="34" charset="-120"/>
              </a:rPr>
              <a:t>Modern business ethics encompasses a holistic understanding that ethical failures carry consequences far beyond legal penalties. Reputational damage, customer defection, employee disengagement, and investor withdrawal can collectively inflict losses that dwarf regulatory fines. Conversely, organisations demonstrating genuine ethical commitment are discovering competitive advantages through enhanced brand loyalty, improved talent acquisition and retention, preferential access to capital, and stronger stakeholder relationships. This evolving understanding has prompted forward-thinking leaders to reconceptualise ethics not as a constraint on business activities but as an enabler of sustainable value creation and long-term organisational resilience.</a:t>
            </a:r>
            <a:endParaRPr lang="en-US" sz="14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572095" y="339447"/>
            <a:ext cx="8398312" cy="405051"/>
          </a:xfrm>
          <a:prstGeom prst="rect">
            <a:avLst/>
          </a:prstGeom>
          <a:noFill/>
          <a:ln/>
        </p:spPr>
        <p:txBody>
          <a:bodyPr wrap="none" lIns="0" tIns="0" rIns="0" bIns="0" rtlCol="0" anchor="t"/>
          <a:lstStyle/>
          <a:p>
            <a:pPr algn="l" indent="0" marL="0">
              <a:lnSpc>
                <a:spcPts val="3150"/>
              </a:lnSpc>
              <a:buNone/>
            </a:pPr>
            <a:r>
              <a:rPr lang="en-US" sz="2550" dirty="0">
                <a:solidFill>
                  <a:srgbClr val="020202"/>
                </a:solidFill>
                <a:latin typeface="PT Serif" pitchFamily="34" charset="0"/>
                <a:ea typeface="PT Serif" pitchFamily="34" charset="-122"/>
                <a:cs typeface="PT Serif" pitchFamily="34" charset="-120"/>
              </a:rPr>
              <a:t>Conclusion: The Future of Business Ethics in Management</a:t>
            </a:r>
            <a:endParaRPr lang="en-US" sz="2550" dirty="0"/>
          </a:p>
        </p:txBody>
      </p:sp>
      <p:sp>
        <p:nvSpPr>
          <p:cNvPr id="3" name="Text 1"/>
          <p:cNvSpPr/>
          <p:nvPr/>
        </p:nvSpPr>
        <p:spPr>
          <a:xfrm>
            <a:off x="572095" y="991314"/>
            <a:ext cx="13486209" cy="987623"/>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Business ethics in 2025 has evolved from a peripheral compliance concern into a strategic imperative shaping organisational success, resilience, and legitimacy. The trends examined throughout this exploration—from AI-enabled predictive ethics to ESG integration, from supply chain transparency to board-level moral decision-making, from DEI commitment to whistleblower empowerment—collectively demonstrate that ethical performance now represents a material factor determining competitive positioning, stakeholder relationships, and long-term value creation. Organisations that treat ethics as a constraint to be minimised or a public relations exercise disconnected from actual practices face mounting risks as transparency increases, stakeholder expectations rise, and consequences for ethical failures intensify. Conversely, those genuinely embedding ethics into strategy, operations, culture, and decision-making discover competitive advantages through enhanced trust, superior talent, preferential access to capital, and resilient stakeholder relationships.</a:t>
            </a:r>
            <a:endParaRPr lang="en-US" sz="950" dirty="0"/>
          </a:p>
        </p:txBody>
      </p:sp>
      <p:sp>
        <p:nvSpPr>
          <p:cNvPr id="4" name="Shape 2"/>
          <p:cNvSpPr/>
          <p:nvPr/>
        </p:nvSpPr>
        <p:spPr>
          <a:xfrm>
            <a:off x="572095" y="2117765"/>
            <a:ext cx="6681430" cy="918329"/>
          </a:xfrm>
          <a:prstGeom prst="roundRect">
            <a:avLst>
              <a:gd name="adj" fmla="val 32261"/>
            </a:avLst>
          </a:prstGeom>
          <a:solidFill>
            <a:srgbClr val="F2EEEE"/>
          </a:solidFill>
          <a:ln/>
        </p:spPr>
      </p:sp>
      <p:sp>
        <p:nvSpPr>
          <p:cNvPr id="5" name="Text 3"/>
          <p:cNvSpPr/>
          <p:nvPr/>
        </p:nvSpPr>
        <p:spPr>
          <a:xfrm>
            <a:off x="695444" y="2241113"/>
            <a:ext cx="1620203"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Ethics as Strategy</a:t>
            </a:r>
            <a:endParaRPr lang="en-US" sz="1250" dirty="0"/>
          </a:p>
        </p:txBody>
      </p:sp>
      <p:sp>
        <p:nvSpPr>
          <p:cNvPr id="6" name="Text 4"/>
          <p:cNvSpPr/>
          <p:nvPr/>
        </p:nvSpPr>
        <p:spPr>
          <a:xfrm>
            <a:off x="695444" y="2517696"/>
            <a:ext cx="6434733"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Integrating ethical considerations throughout strategic planning, capital allocation, product development, and market positioning rather than treating as separate compliance function</a:t>
            </a:r>
            <a:endParaRPr lang="en-US" sz="950" dirty="0"/>
          </a:p>
        </p:txBody>
      </p:sp>
      <p:sp>
        <p:nvSpPr>
          <p:cNvPr id="7" name="Shape 5"/>
          <p:cNvSpPr/>
          <p:nvPr/>
        </p:nvSpPr>
        <p:spPr>
          <a:xfrm>
            <a:off x="7376874" y="2117765"/>
            <a:ext cx="6681430" cy="918329"/>
          </a:xfrm>
          <a:prstGeom prst="roundRect">
            <a:avLst>
              <a:gd name="adj" fmla="val 32261"/>
            </a:avLst>
          </a:prstGeom>
          <a:solidFill>
            <a:srgbClr val="F2EEEE"/>
          </a:solidFill>
          <a:ln/>
        </p:spPr>
      </p:sp>
      <p:sp>
        <p:nvSpPr>
          <p:cNvPr id="8" name="Text 6"/>
          <p:cNvSpPr/>
          <p:nvPr/>
        </p:nvSpPr>
        <p:spPr>
          <a:xfrm>
            <a:off x="7500223" y="2241113"/>
            <a:ext cx="1647468"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Technology and Values</a:t>
            </a:r>
            <a:endParaRPr lang="en-US" sz="1250" dirty="0"/>
          </a:p>
        </p:txBody>
      </p:sp>
      <p:sp>
        <p:nvSpPr>
          <p:cNvPr id="9" name="Text 7"/>
          <p:cNvSpPr/>
          <p:nvPr/>
        </p:nvSpPr>
        <p:spPr>
          <a:xfrm>
            <a:off x="7500223" y="2517696"/>
            <a:ext cx="6434733"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Harnessing AI, analytics, and digital tools to enhance ethical performance whilst ensuring technology deployment aligns with principles of fairness, transparency, and human dignity</a:t>
            </a:r>
            <a:endParaRPr lang="en-US" sz="950" dirty="0"/>
          </a:p>
        </p:txBody>
      </p:sp>
      <p:sp>
        <p:nvSpPr>
          <p:cNvPr id="10" name="Shape 8"/>
          <p:cNvSpPr/>
          <p:nvPr/>
        </p:nvSpPr>
        <p:spPr>
          <a:xfrm>
            <a:off x="572095" y="3159443"/>
            <a:ext cx="6681430" cy="918329"/>
          </a:xfrm>
          <a:prstGeom prst="roundRect">
            <a:avLst>
              <a:gd name="adj" fmla="val 32261"/>
            </a:avLst>
          </a:prstGeom>
          <a:solidFill>
            <a:srgbClr val="F2EEEE"/>
          </a:solidFill>
          <a:ln/>
        </p:spPr>
      </p:sp>
      <p:sp>
        <p:nvSpPr>
          <p:cNvPr id="11" name="Text 9"/>
          <p:cNvSpPr/>
          <p:nvPr/>
        </p:nvSpPr>
        <p:spPr>
          <a:xfrm>
            <a:off x="695444" y="3282791"/>
            <a:ext cx="1620203"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Stakeholder Primacy</a:t>
            </a:r>
            <a:endParaRPr lang="en-US" sz="1250" dirty="0"/>
          </a:p>
        </p:txBody>
      </p:sp>
      <p:sp>
        <p:nvSpPr>
          <p:cNvPr id="12" name="Text 10"/>
          <p:cNvSpPr/>
          <p:nvPr/>
        </p:nvSpPr>
        <p:spPr>
          <a:xfrm>
            <a:off x="695444" y="3559373"/>
            <a:ext cx="6434733"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Balancing interests of diverse constituencies—shareholders, employees, customers, communities, environment—recognising that long-term success requires serving all stakeholders sustainably</a:t>
            </a:r>
            <a:endParaRPr lang="en-US" sz="950" dirty="0"/>
          </a:p>
        </p:txBody>
      </p:sp>
      <p:sp>
        <p:nvSpPr>
          <p:cNvPr id="13" name="Shape 11"/>
          <p:cNvSpPr/>
          <p:nvPr/>
        </p:nvSpPr>
        <p:spPr>
          <a:xfrm>
            <a:off x="7376874" y="3159443"/>
            <a:ext cx="6681430" cy="918329"/>
          </a:xfrm>
          <a:prstGeom prst="roundRect">
            <a:avLst>
              <a:gd name="adj" fmla="val 32261"/>
            </a:avLst>
          </a:prstGeom>
          <a:solidFill>
            <a:srgbClr val="F2EEEE"/>
          </a:solidFill>
          <a:ln/>
        </p:spPr>
      </p:sp>
      <p:sp>
        <p:nvSpPr>
          <p:cNvPr id="14" name="Text 12"/>
          <p:cNvSpPr/>
          <p:nvPr/>
        </p:nvSpPr>
        <p:spPr>
          <a:xfrm>
            <a:off x="7500223" y="3282791"/>
            <a:ext cx="1620203"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Cultural Foundation</a:t>
            </a:r>
            <a:endParaRPr lang="en-US" sz="1250" dirty="0"/>
          </a:p>
        </p:txBody>
      </p:sp>
      <p:sp>
        <p:nvSpPr>
          <p:cNvPr id="15" name="Text 13"/>
          <p:cNvSpPr/>
          <p:nvPr/>
        </p:nvSpPr>
        <p:spPr>
          <a:xfrm>
            <a:off x="7500223" y="3559373"/>
            <a:ext cx="6434733"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Building organisations where ethical behaviour represents the norm rather than exception, supported by leadership commitment, clear expectations, and consistent accountability</a:t>
            </a:r>
            <a:endParaRPr lang="en-US" sz="950" dirty="0"/>
          </a:p>
        </p:txBody>
      </p:sp>
      <p:sp>
        <p:nvSpPr>
          <p:cNvPr id="16" name="Text 14"/>
          <p:cNvSpPr/>
          <p:nvPr/>
        </p:nvSpPr>
        <p:spPr>
          <a:xfrm>
            <a:off x="572095" y="4216598"/>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The integration of artificial intelligence into ethics management exemplifies both the opportunities and challenges defining contemporary business ethics. AI enables unprecedented capabilities for monitoring risks, predicting violations, and personalising training—transforming compliance from reactive to proactive. However, deploying these powerful technologies ethically requires careful attention to privacy, bias, transparency, and accountability. Leaders must establish robust governance ensuring AI serves ethical objectives rather than creating new ethical problems. This balancing act—harnessing technological capabilities whilst maintaining human values and judgement—will define effective ethics management going forward.</a:t>
            </a:r>
            <a:endParaRPr lang="en-US" sz="950" dirty="0"/>
          </a:p>
        </p:txBody>
      </p:sp>
      <p:sp>
        <p:nvSpPr>
          <p:cNvPr id="17" name="Text 15"/>
          <p:cNvSpPr/>
          <p:nvPr/>
        </p:nvSpPr>
        <p:spPr>
          <a:xfrm>
            <a:off x="572095" y="5145524"/>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ESG considerations have become central to business ethics, providing comprehensive frameworks for operationalising sustainability and responsibility across environmental, social, and governance dimensions. Leading organisations recognise that ESG excellence drives competitive advantage through risk mitigation, operational efficiency, innovation, stakeholder trust, and access to capital. The continued growth of ethical investing, impact-oriented capital allocation, and stakeholder capitalism ensures that ESG performance will increasingly determine organisational success. Companies that view ESG as compliance burden rather than strategic opportunity will find themselves disadvantaged as capital, talent, and customers flow toward more responsible competitors.</a:t>
            </a:r>
            <a:endParaRPr lang="en-US" sz="950" dirty="0"/>
          </a:p>
        </p:txBody>
      </p:sp>
      <p:sp>
        <p:nvSpPr>
          <p:cNvPr id="18" name="Text 16"/>
          <p:cNvSpPr/>
          <p:nvPr/>
        </p:nvSpPr>
        <p:spPr>
          <a:xfrm>
            <a:off x="572095" y="6074450"/>
            <a:ext cx="13486209" cy="592574"/>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Diversity, Equity, and Inclusion represent both ethical imperatives and business necessities. Despite political backlash in certain contexts, organisations maintaining DEI commitments recognise that inclusive cultures drive innovation, performance, and stakeholder relationships. The companies demonstrating courage to sustain these programmes amidst criticism exemplify authentic leadership that prioritises principle over expedience. As demographic shifts continue and younger generations expect inclusive workplaces, DEI will remain central to organisational ethics and competitive positioning regardless of short-term political fluctuations.</a:t>
            </a:r>
            <a:endParaRPr lang="en-US" sz="950" dirty="0"/>
          </a:p>
        </p:txBody>
      </p:sp>
      <p:sp>
        <p:nvSpPr>
          <p:cNvPr id="19" name="Text 17"/>
          <p:cNvSpPr/>
          <p:nvPr/>
        </p:nvSpPr>
        <p:spPr>
          <a:xfrm>
            <a:off x="2009061" y="7608213"/>
            <a:ext cx="1518285" cy="308610"/>
          </a:xfrm>
          <a:prstGeom prst="rect">
            <a:avLst/>
          </a:prstGeom>
          <a:noFill/>
          <a:ln/>
        </p:spPr>
        <p:txBody>
          <a:bodyPr wrap="none" lIns="0" tIns="0" rIns="0" bIns="0" rtlCol="0" anchor="t"/>
          <a:lstStyle/>
          <a:p>
            <a:pPr algn="ctr" indent="0" marL="0">
              <a:lnSpc>
                <a:spcPts val="2400"/>
              </a:lnSpc>
              <a:buNone/>
            </a:pPr>
            <a:r>
              <a:rPr lang="en-US" sz="2400" dirty="0">
                <a:solidFill>
                  <a:srgbClr val="383838"/>
                </a:solidFill>
                <a:latin typeface="PT Serif" pitchFamily="34" charset="0"/>
                <a:ea typeface="PT Serif" pitchFamily="34" charset="-122"/>
                <a:cs typeface="PT Serif" pitchFamily="34" charset="-120"/>
              </a:rPr>
              <a:t>87%</a:t>
            </a:r>
            <a:endParaRPr lang="en-US" sz="2400" dirty="0"/>
          </a:p>
        </p:txBody>
      </p:sp>
      <p:pic>
        <p:nvPicPr>
          <p:cNvPr id="20" name="Image 0" descr="preencoded.png">    </p:cNvPr>
          <p:cNvPicPr>
            <a:picLocks noChangeAspect="1"/>
          </p:cNvPicPr>
          <p:nvPr/>
        </p:nvPicPr>
        <p:blipFill>
          <a:blip r:embed="rId1"/>
          <a:stretch>
            <a:fillRect/>
          </a:stretch>
        </p:blipFill>
        <p:spPr>
          <a:xfrm>
            <a:off x="1842492" y="6836688"/>
            <a:ext cx="1851660" cy="1851660"/>
          </a:xfrm>
          <a:prstGeom prst="rect">
            <a:avLst/>
          </a:prstGeom>
        </p:spPr>
      </p:pic>
      <p:sp>
        <p:nvSpPr>
          <p:cNvPr id="21" name="Text 18"/>
          <p:cNvSpPr/>
          <p:nvPr/>
        </p:nvSpPr>
        <p:spPr>
          <a:xfrm>
            <a:off x="572095" y="8842534"/>
            <a:ext cx="4392454" cy="395049"/>
          </a:xfrm>
          <a:prstGeom prst="rect">
            <a:avLst/>
          </a:prstGeom>
          <a:noFill/>
          <a:ln/>
        </p:spPr>
        <p:txBody>
          <a:bodyPr wrap="square" lIns="0" tIns="0" rIns="0" bIns="0" rtlCol="0" anchor="t"/>
          <a:lstStyle/>
          <a:p>
            <a:pPr algn="ctr" indent="0" marL="0">
              <a:lnSpc>
                <a:spcPts val="1550"/>
              </a:lnSpc>
              <a:buNone/>
            </a:pPr>
            <a:r>
              <a:rPr lang="en-US" sz="950" dirty="0">
                <a:solidFill>
                  <a:srgbClr val="383838"/>
                </a:solidFill>
                <a:latin typeface="DM Sans" pitchFamily="34" charset="0"/>
                <a:ea typeface="DM Sans" pitchFamily="34" charset="-122"/>
                <a:cs typeface="DM Sans" pitchFamily="34" charset="-120"/>
              </a:rPr>
              <a:t>Executives viewing ethics as essential to business strategy rather than separate concern</a:t>
            </a:r>
            <a:endParaRPr lang="en-US" sz="950" dirty="0"/>
          </a:p>
        </p:txBody>
      </p:sp>
      <p:sp>
        <p:nvSpPr>
          <p:cNvPr id="22" name="Text 19"/>
          <p:cNvSpPr/>
          <p:nvPr/>
        </p:nvSpPr>
        <p:spPr>
          <a:xfrm>
            <a:off x="6555819" y="7608213"/>
            <a:ext cx="1518285" cy="308610"/>
          </a:xfrm>
          <a:prstGeom prst="rect">
            <a:avLst/>
          </a:prstGeom>
          <a:noFill/>
          <a:ln/>
        </p:spPr>
        <p:txBody>
          <a:bodyPr wrap="none" lIns="0" tIns="0" rIns="0" bIns="0" rtlCol="0" anchor="t"/>
          <a:lstStyle/>
          <a:p>
            <a:pPr algn="ctr" indent="0" marL="0">
              <a:lnSpc>
                <a:spcPts val="2400"/>
              </a:lnSpc>
              <a:buNone/>
            </a:pPr>
            <a:r>
              <a:rPr lang="en-US" sz="2400" dirty="0">
                <a:solidFill>
                  <a:srgbClr val="383838"/>
                </a:solidFill>
                <a:latin typeface="PT Serif" pitchFamily="34" charset="0"/>
                <a:ea typeface="PT Serif" pitchFamily="34" charset="-122"/>
                <a:cs typeface="PT Serif" pitchFamily="34" charset="-120"/>
              </a:rPr>
              <a:t>92%</a:t>
            </a:r>
            <a:endParaRPr lang="en-US" sz="2400" dirty="0"/>
          </a:p>
        </p:txBody>
      </p:sp>
      <p:pic>
        <p:nvPicPr>
          <p:cNvPr id="23" name="Image 1" descr="preencoded.png">    </p:cNvPr>
          <p:cNvPicPr>
            <a:picLocks noChangeAspect="1"/>
          </p:cNvPicPr>
          <p:nvPr/>
        </p:nvPicPr>
        <p:blipFill>
          <a:blip r:embed="rId2"/>
          <a:stretch>
            <a:fillRect/>
          </a:stretch>
        </p:blipFill>
        <p:spPr>
          <a:xfrm>
            <a:off x="6389251" y="6836688"/>
            <a:ext cx="1851660" cy="1851660"/>
          </a:xfrm>
          <a:prstGeom prst="rect">
            <a:avLst/>
          </a:prstGeom>
        </p:spPr>
      </p:pic>
      <p:sp>
        <p:nvSpPr>
          <p:cNvPr id="24" name="Text 20"/>
          <p:cNvSpPr/>
          <p:nvPr/>
        </p:nvSpPr>
        <p:spPr>
          <a:xfrm>
            <a:off x="5118854" y="8842534"/>
            <a:ext cx="4392573" cy="197525"/>
          </a:xfrm>
          <a:prstGeom prst="rect">
            <a:avLst/>
          </a:prstGeom>
          <a:noFill/>
          <a:ln/>
        </p:spPr>
        <p:txBody>
          <a:bodyPr wrap="none" lIns="0" tIns="0" rIns="0" bIns="0" rtlCol="0" anchor="t"/>
          <a:lstStyle/>
          <a:p>
            <a:pPr algn="ctr" indent="0" marL="0">
              <a:lnSpc>
                <a:spcPts val="1550"/>
              </a:lnSpc>
              <a:buNone/>
            </a:pPr>
            <a:r>
              <a:rPr lang="en-US" sz="950" dirty="0">
                <a:solidFill>
                  <a:srgbClr val="383838"/>
                </a:solidFill>
                <a:latin typeface="DM Sans" pitchFamily="34" charset="0"/>
                <a:ea typeface="DM Sans" pitchFamily="34" charset="-122"/>
                <a:cs typeface="DM Sans" pitchFamily="34" charset="-120"/>
              </a:rPr>
              <a:t>Consumers considering corporate ethics in purchasing decisions</a:t>
            </a:r>
            <a:endParaRPr lang="en-US" sz="950" dirty="0"/>
          </a:p>
        </p:txBody>
      </p:sp>
      <p:sp>
        <p:nvSpPr>
          <p:cNvPr id="25" name="Text 21"/>
          <p:cNvSpPr/>
          <p:nvPr/>
        </p:nvSpPr>
        <p:spPr>
          <a:xfrm>
            <a:off x="11102697" y="7608213"/>
            <a:ext cx="1518285" cy="308610"/>
          </a:xfrm>
          <a:prstGeom prst="rect">
            <a:avLst/>
          </a:prstGeom>
          <a:noFill/>
          <a:ln/>
        </p:spPr>
        <p:txBody>
          <a:bodyPr wrap="none" lIns="0" tIns="0" rIns="0" bIns="0" rtlCol="0" anchor="t"/>
          <a:lstStyle/>
          <a:p>
            <a:pPr algn="ctr" indent="0" marL="0">
              <a:lnSpc>
                <a:spcPts val="2400"/>
              </a:lnSpc>
              <a:buNone/>
            </a:pPr>
            <a:r>
              <a:rPr lang="en-US" sz="2400" dirty="0">
                <a:solidFill>
                  <a:srgbClr val="383838"/>
                </a:solidFill>
                <a:latin typeface="PT Serif" pitchFamily="34" charset="0"/>
                <a:ea typeface="PT Serif" pitchFamily="34" charset="-122"/>
                <a:cs typeface="PT Serif" pitchFamily="34" charset="-120"/>
              </a:rPr>
              <a:t>78%</a:t>
            </a:r>
            <a:endParaRPr lang="en-US" sz="2400" dirty="0"/>
          </a:p>
        </p:txBody>
      </p:sp>
      <p:pic>
        <p:nvPicPr>
          <p:cNvPr id="26" name="Image 2" descr="preencoded.png">    </p:cNvPr>
          <p:cNvPicPr>
            <a:picLocks noChangeAspect="1"/>
          </p:cNvPicPr>
          <p:nvPr/>
        </p:nvPicPr>
        <p:blipFill>
          <a:blip r:embed="rId3"/>
          <a:stretch>
            <a:fillRect/>
          </a:stretch>
        </p:blipFill>
        <p:spPr>
          <a:xfrm>
            <a:off x="10936129" y="6836688"/>
            <a:ext cx="1851660" cy="1851660"/>
          </a:xfrm>
          <a:prstGeom prst="rect">
            <a:avLst/>
          </a:prstGeom>
        </p:spPr>
      </p:pic>
      <p:sp>
        <p:nvSpPr>
          <p:cNvPr id="27" name="Text 22"/>
          <p:cNvSpPr/>
          <p:nvPr/>
        </p:nvSpPr>
        <p:spPr>
          <a:xfrm>
            <a:off x="9665732" y="8842534"/>
            <a:ext cx="4392573" cy="197525"/>
          </a:xfrm>
          <a:prstGeom prst="rect">
            <a:avLst/>
          </a:prstGeom>
          <a:noFill/>
          <a:ln/>
        </p:spPr>
        <p:txBody>
          <a:bodyPr wrap="none" lIns="0" tIns="0" rIns="0" bIns="0" rtlCol="0" anchor="t"/>
          <a:lstStyle/>
          <a:p>
            <a:pPr algn="ctr" indent="0" marL="0">
              <a:lnSpc>
                <a:spcPts val="1550"/>
              </a:lnSpc>
              <a:buNone/>
            </a:pPr>
            <a:r>
              <a:rPr lang="en-US" sz="950" dirty="0">
                <a:solidFill>
                  <a:srgbClr val="383838"/>
                </a:solidFill>
                <a:latin typeface="DM Sans" pitchFamily="34" charset="0"/>
                <a:ea typeface="DM Sans" pitchFamily="34" charset="-122"/>
                <a:cs typeface="DM Sans" pitchFamily="34" charset="-120"/>
              </a:rPr>
              <a:t>Employees preferring to work for ethically responsible organisations</a:t>
            </a:r>
            <a:endParaRPr lang="en-US" sz="950" dirty="0"/>
          </a:p>
        </p:txBody>
      </p:sp>
      <p:sp>
        <p:nvSpPr>
          <p:cNvPr id="28" name="Text 23"/>
          <p:cNvSpPr/>
          <p:nvPr/>
        </p:nvSpPr>
        <p:spPr>
          <a:xfrm>
            <a:off x="757238" y="9515237"/>
            <a:ext cx="13301067"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"The future belongs to organisations that recognise ethics not as a constraint on business but as a foundation for sustainable success—where doing good and doing well converge rather than conflict, where stakeholder trust becomes the ultimate competitive advantage, and where moral courage in leadership creates organisations that prosper whilst contributing positively to society."</a:t>
            </a:r>
            <a:endParaRPr lang="en-US" sz="950" dirty="0"/>
          </a:p>
        </p:txBody>
      </p:sp>
      <p:sp>
        <p:nvSpPr>
          <p:cNvPr id="29" name="Shape 24"/>
          <p:cNvSpPr/>
          <p:nvPr/>
        </p:nvSpPr>
        <p:spPr>
          <a:xfrm>
            <a:off x="572095" y="9376410"/>
            <a:ext cx="15240" cy="672703"/>
          </a:xfrm>
          <a:prstGeom prst="rect">
            <a:avLst/>
          </a:prstGeom>
          <a:solidFill>
            <a:srgbClr val="E04F00"/>
          </a:solidFill>
          <a:ln/>
        </p:spPr>
      </p:sp>
      <p:sp>
        <p:nvSpPr>
          <p:cNvPr id="30" name="Text 25"/>
          <p:cNvSpPr/>
          <p:nvPr/>
        </p:nvSpPr>
        <p:spPr>
          <a:xfrm>
            <a:off x="572095" y="10187940"/>
            <a:ext cx="13486209" cy="1185148"/>
          </a:xfrm>
          <a:prstGeom prst="rect">
            <a:avLst/>
          </a:prstGeom>
          <a:noFill/>
          <a:ln/>
        </p:spPr>
        <p:txBody>
          <a:bodyPr wrap="square" lIns="0" tIns="0" rIns="0" bIns="0" rtlCol="0" anchor="t"/>
          <a:lstStyle/>
          <a:p>
            <a:pPr algn="l" indent="0" marL="0">
              <a:lnSpc>
                <a:spcPts val="1550"/>
              </a:lnSpc>
              <a:buNone/>
            </a:pPr>
            <a:r>
              <a:rPr lang="en-US" sz="950" b="1" dirty="0">
                <a:solidFill>
                  <a:srgbClr val="383838"/>
                </a:solidFill>
                <a:latin typeface="DM Sans" pitchFamily="34" charset="0"/>
                <a:ea typeface="DM Sans" pitchFamily="34" charset="-122"/>
                <a:cs typeface="DM Sans" pitchFamily="34" charset="-120"/>
              </a:rPr>
              <a:t>Call to Action:</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Business leaders navigating the complexities of 2025 and beyond must embed ethics deeply into management practices, moving beyond performative statements to authentic integration throughout organisations. This requires investing in ethical leadership development, establishing governance structures ensuring accountability, leveraging technology responsibly to enhance ethical performance, engaging transparently with diverse stakeholders, maintaining commitment to principles even when politically contested, and measuring success not solely through financial metrics but through broader contributions to stakeholder wellbeing and societal progress. The organisations that embrace this comprehensive approach to business ethics will build resilient competitive advantages, earn stakeholder trust that withstands inevitable challenges, and create sustainable value benefiting all constituencies over the long term. The choice facing leaders is clear: ethical excellence or eventual obsolescence. Those who choose wisely will thrive; those who don't will struggle as the business environment continues evolving toward greater transparency, accountability, and stakeholder expectations for genuine corporate responsibility.</a:t>
            </a:r>
            <a:endParaRPr lang="en-US" sz="9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72095" y="408384"/>
            <a:ext cx="8678466" cy="487204"/>
          </a:xfrm>
          <a:prstGeom prst="rect">
            <a:avLst/>
          </a:prstGeom>
          <a:noFill/>
          <a:ln/>
        </p:spPr>
        <p:txBody>
          <a:bodyPr wrap="none" lIns="0" tIns="0" rIns="0" bIns="0" rtlCol="0" anchor="t"/>
          <a:lstStyle/>
          <a:p>
            <a:pPr algn="l" indent="0" marL="0">
              <a:lnSpc>
                <a:spcPts val="3800"/>
              </a:lnSpc>
              <a:buNone/>
            </a:pPr>
            <a:r>
              <a:rPr lang="en-US" sz="3050" dirty="0">
                <a:solidFill>
                  <a:srgbClr val="020202"/>
                </a:solidFill>
                <a:latin typeface="PT Serif" pitchFamily="34" charset="0"/>
                <a:ea typeface="PT Serif" pitchFamily="34" charset="-122"/>
                <a:cs typeface="PT Serif" pitchFamily="34" charset="-120"/>
              </a:rPr>
              <a:t>Ethics Beyond Compliance: A Strategic Imperative</a:t>
            </a:r>
            <a:endParaRPr lang="en-US" sz="3050" dirty="0"/>
          </a:p>
        </p:txBody>
      </p:sp>
      <p:sp>
        <p:nvSpPr>
          <p:cNvPr id="3" name="Text 1"/>
          <p:cNvSpPr/>
          <p:nvPr/>
        </p:nvSpPr>
        <p:spPr>
          <a:xfrm>
            <a:off x="572095" y="1192530"/>
            <a:ext cx="13486209" cy="1187648"/>
          </a:xfrm>
          <a:prstGeom prst="rect">
            <a:avLst/>
          </a:prstGeom>
          <a:noFill/>
          <a:ln/>
        </p:spPr>
        <p:txBody>
          <a:bodyPr wrap="square" lIns="0" tIns="0" rIns="0" bIns="0" rtlCol="0" anchor="t"/>
          <a:lstStyle/>
          <a:p>
            <a:pPr algn="l" indent="0" marL="0">
              <a:lnSpc>
                <a:spcPts val="1850"/>
              </a:lnSpc>
              <a:buNone/>
            </a:pPr>
            <a:r>
              <a:rPr lang="en-US" sz="1150" dirty="0">
                <a:solidFill>
                  <a:srgbClr val="383838"/>
                </a:solidFill>
                <a:latin typeface="DM Sans" pitchFamily="34" charset="0"/>
                <a:ea typeface="DM Sans" pitchFamily="34" charset="-122"/>
                <a:cs typeface="DM Sans" pitchFamily="34" charset="-120"/>
              </a:rPr>
              <a:t>The transformation of business ethics from a compliance-driven function to a strategic imperative represents one of the most significant shifts in contemporary management thinking. Historically, organisations approached ethics reactively—implementing policies and procedures designed to prevent regulatory violations and minimise legal exposure. This defensive posture, whilst necessary, proved insufficient in an era characterised by rapid technological change, heightened stakeholder expectations, and increasingly complex ethical challenges that extend well beyond the boundaries of existing regulations. Today's leading organisations are pioneering proactive approaches that anticipate ethical issues before they materialise, embedding ethical considerations into strategic planning, product development, and operational decision-making from the earliest stages.</a:t>
            </a:r>
            <a:endParaRPr lang="en-US" sz="1150" dirty="0"/>
          </a:p>
        </p:txBody>
      </p:sp>
      <p:sp>
        <p:nvSpPr>
          <p:cNvPr id="4" name="Shape 2"/>
          <p:cNvSpPr/>
          <p:nvPr/>
        </p:nvSpPr>
        <p:spPr>
          <a:xfrm>
            <a:off x="572095" y="3948946"/>
            <a:ext cx="13486209" cy="15240"/>
          </a:xfrm>
          <a:prstGeom prst="roundRect">
            <a:avLst>
              <a:gd name="adj" fmla="val 146165"/>
            </a:avLst>
          </a:prstGeom>
          <a:solidFill>
            <a:srgbClr val="D8D4D4"/>
          </a:solidFill>
          <a:ln/>
        </p:spPr>
      </p:sp>
      <p:sp>
        <p:nvSpPr>
          <p:cNvPr id="5" name="Shape 3"/>
          <p:cNvSpPr/>
          <p:nvPr/>
        </p:nvSpPr>
        <p:spPr>
          <a:xfrm>
            <a:off x="3205996" y="3503533"/>
            <a:ext cx="15240" cy="445413"/>
          </a:xfrm>
          <a:prstGeom prst="roundRect">
            <a:avLst>
              <a:gd name="adj" fmla="val 146165"/>
            </a:avLst>
          </a:prstGeom>
          <a:solidFill>
            <a:srgbClr val="D8D4D4"/>
          </a:solidFill>
          <a:ln/>
        </p:spPr>
      </p:sp>
      <p:sp>
        <p:nvSpPr>
          <p:cNvPr id="6" name="Shape 4"/>
          <p:cNvSpPr/>
          <p:nvPr/>
        </p:nvSpPr>
        <p:spPr>
          <a:xfrm>
            <a:off x="3046571" y="3781901"/>
            <a:ext cx="334089" cy="334089"/>
          </a:xfrm>
          <a:prstGeom prst="roundRect">
            <a:avLst>
              <a:gd name="adj" fmla="val 6668"/>
            </a:avLst>
          </a:prstGeom>
          <a:solidFill>
            <a:srgbClr val="F2EEEE"/>
          </a:solidFill>
          <a:ln/>
        </p:spPr>
      </p:sp>
      <p:sp>
        <p:nvSpPr>
          <p:cNvPr id="7" name="Text 5"/>
          <p:cNvSpPr/>
          <p:nvPr/>
        </p:nvSpPr>
        <p:spPr>
          <a:xfrm>
            <a:off x="3096697" y="3802797"/>
            <a:ext cx="233839" cy="292298"/>
          </a:xfrm>
          <a:prstGeom prst="rect">
            <a:avLst/>
          </a:prstGeom>
          <a:noFill/>
          <a:ln/>
        </p:spPr>
        <p:txBody>
          <a:bodyPr wrap="none" lIns="0" tIns="0" rIns="0" bIns="0" rtlCol="0" anchor="t"/>
          <a:lstStyle/>
          <a:p>
            <a:pPr algn="ctr" indent="0" marL="0">
              <a:lnSpc>
                <a:spcPts val="1800"/>
              </a:lnSpc>
              <a:buNone/>
            </a:pPr>
            <a:r>
              <a:rPr lang="en-US" sz="1800" dirty="0">
                <a:solidFill>
                  <a:srgbClr val="383838"/>
                </a:solidFill>
                <a:latin typeface="PT Serif" pitchFamily="34" charset="0"/>
                <a:ea typeface="PT Serif" pitchFamily="34" charset="-122"/>
                <a:cs typeface="PT Serif" pitchFamily="34" charset="-120"/>
              </a:rPr>
              <a:t>1</a:t>
            </a:r>
            <a:endParaRPr lang="en-US" sz="1800" dirty="0"/>
          </a:p>
        </p:txBody>
      </p:sp>
      <p:sp>
        <p:nvSpPr>
          <p:cNvPr id="8" name="Text 6"/>
          <p:cNvSpPr/>
          <p:nvPr/>
        </p:nvSpPr>
        <p:spPr>
          <a:xfrm>
            <a:off x="2239089" y="2547223"/>
            <a:ext cx="1949053" cy="243602"/>
          </a:xfrm>
          <a:prstGeom prst="rect">
            <a:avLst/>
          </a:prstGeom>
          <a:noFill/>
          <a:ln/>
        </p:spPr>
        <p:txBody>
          <a:bodyPr wrap="none" lIns="0" tIns="0" rIns="0" bIns="0" rtlCol="0" anchor="t"/>
          <a:lstStyle/>
          <a:p>
            <a:pPr algn="ctr" indent="0" marL="0">
              <a:lnSpc>
                <a:spcPts val="1900"/>
              </a:lnSpc>
              <a:buNone/>
            </a:pPr>
            <a:r>
              <a:rPr lang="en-US" sz="1500" dirty="0">
                <a:solidFill>
                  <a:srgbClr val="383838"/>
                </a:solidFill>
                <a:latin typeface="PT Serif" pitchFamily="34" charset="0"/>
                <a:ea typeface="PT Serif" pitchFamily="34" charset="-122"/>
                <a:cs typeface="PT Serif" pitchFamily="34" charset="-120"/>
              </a:rPr>
              <a:t>Traditional Approach</a:t>
            </a:r>
            <a:endParaRPr lang="en-US" sz="1500" dirty="0"/>
          </a:p>
        </p:txBody>
      </p:sp>
      <p:sp>
        <p:nvSpPr>
          <p:cNvPr id="9" name="Text 7"/>
          <p:cNvSpPr/>
          <p:nvPr/>
        </p:nvSpPr>
        <p:spPr>
          <a:xfrm>
            <a:off x="720566" y="2879884"/>
            <a:ext cx="4986099" cy="475059"/>
          </a:xfrm>
          <a:prstGeom prst="rect">
            <a:avLst/>
          </a:prstGeom>
          <a:noFill/>
          <a:ln/>
        </p:spPr>
        <p:txBody>
          <a:bodyPr wrap="square" lIns="0" tIns="0" rIns="0" bIns="0" rtlCol="0" anchor="t"/>
          <a:lstStyle/>
          <a:p>
            <a:pPr algn="ctr" indent="0" marL="0">
              <a:lnSpc>
                <a:spcPts val="1850"/>
              </a:lnSpc>
              <a:buNone/>
            </a:pPr>
            <a:r>
              <a:rPr lang="en-US" sz="1150" dirty="0">
                <a:solidFill>
                  <a:srgbClr val="383838"/>
                </a:solidFill>
                <a:latin typeface="DM Sans" pitchFamily="34" charset="0"/>
                <a:ea typeface="DM Sans" pitchFamily="34" charset="-122"/>
                <a:cs typeface="DM Sans" pitchFamily="34" charset="-120"/>
              </a:rPr>
              <a:t>Reactive compliance focused on regulatory adherence and risk mitigation</a:t>
            </a:r>
            <a:endParaRPr lang="en-US" sz="1150" dirty="0"/>
          </a:p>
        </p:txBody>
      </p:sp>
      <p:sp>
        <p:nvSpPr>
          <p:cNvPr id="10" name="Shape 8"/>
          <p:cNvSpPr/>
          <p:nvPr/>
        </p:nvSpPr>
        <p:spPr>
          <a:xfrm>
            <a:off x="5940266" y="3948946"/>
            <a:ext cx="15240" cy="445413"/>
          </a:xfrm>
          <a:prstGeom prst="roundRect">
            <a:avLst>
              <a:gd name="adj" fmla="val 146165"/>
            </a:avLst>
          </a:prstGeom>
          <a:solidFill>
            <a:srgbClr val="D8D4D4"/>
          </a:solidFill>
          <a:ln/>
        </p:spPr>
      </p:sp>
      <p:sp>
        <p:nvSpPr>
          <p:cNvPr id="11" name="Shape 9"/>
          <p:cNvSpPr/>
          <p:nvPr/>
        </p:nvSpPr>
        <p:spPr>
          <a:xfrm>
            <a:off x="5780842" y="3781901"/>
            <a:ext cx="334089" cy="334089"/>
          </a:xfrm>
          <a:prstGeom prst="roundRect">
            <a:avLst>
              <a:gd name="adj" fmla="val 6668"/>
            </a:avLst>
          </a:prstGeom>
          <a:solidFill>
            <a:srgbClr val="F2EEEE"/>
          </a:solidFill>
          <a:ln/>
        </p:spPr>
      </p:sp>
      <p:sp>
        <p:nvSpPr>
          <p:cNvPr id="12" name="Text 10"/>
          <p:cNvSpPr/>
          <p:nvPr/>
        </p:nvSpPr>
        <p:spPr>
          <a:xfrm>
            <a:off x="5830967" y="3802797"/>
            <a:ext cx="233839" cy="292298"/>
          </a:xfrm>
          <a:prstGeom prst="rect">
            <a:avLst/>
          </a:prstGeom>
          <a:noFill/>
          <a:ln/>
        </p:spPr>
        <p:txBody>
          <a:bodyPr wrap="none" lIns="0" tIns="0" rIns="0" bIns="0" rtlCol="0" anchor="t"/>
          <a:lstStyle/>
          <a:p>
            <a:pPr algn="ctr" indent="0" marL="0">
              <a:lnSpc>
                <a:spcPts val="1800"/>
              </a:lnSpc>
              <a:buNone/>
            </a:pPr>
            <a:r>
              <a:rPr lang="en-US" sz="1800" dirty="0">
                <a:solidFill>
                  <a:srgbClr val="383838"/>
                </a:solidFill>
                <a:latin typeface="PT Serif" pitchFamily="34" charset="0"/>
                <a:ea typeface="PT Serif" pitchFamily="34" charset="-122"/>
                <a:cs typeface="PT Serif" pitchFamily="34" charset="-120"/>
              </a:rPr>
              <a:t>2</a:t>
            </a:r>
            <a:endParaRPr lang="en-US" sz="1800" dirty="0"/>
          </a:p>
        </p:txBody>
      </p:sp>
      <p:sp>
        <p:nvSpPr>
          <p:cNvPr id="13" name="Text 11"/>
          <p:cNvSpPr/>
          <p:nvPr/>
        </p:nvSpPr>
        <p:spPr>
          <a:xfrm>
            <a:off x="4973360" y="4542949"/>
            <a:ext cx="1949053" cy="243602"/>
          </a:xfrm>
          <a:prstGeom prst="rect">
            <a:avLst/>
          </a:prstGeom>
          <a:noFill/>
          <a:ln/>
        </p:spPr>
        <p:txBody>
          <a:bodyPr wrap="none" lIns="0" tIns="0" rIns="0" bIns="0" rtlCol="0" anchor="t"/>
          <a:lstStyle/>
          <a:p>
            <a:pPr algn="ctr" indent="0" marL="0">
              <a:lnSpc>
                <a:spcPts val="1900"/>
              </a:lnSpc>
              <a:buNone/>
            </a:pPr>
            <a:r>
              <a:rPr lang="en-US" sz="1500" dirty="0">
                <a:solidFill>
                  <a:srgbClr val="383838"/>
                </a:solidFill>
                <a:latin typeface="PT Serif" pitchFamily="34" charset="0"/>
                <a:ea typeface="PT Serif" pitchFamily="34" charset="-122"/>
                <a:cs typeface="PT Serif" pitchFamily="34" charset="-120"/>
              </a:rPr>
              <a:t>Transitional Phase</a:t>
            </a:r>
            <a:endParaRPr lang="en-US" sz="1500" dirty="0"/>
          </a:p>
        </p:txBody>
      </p:sp>
      <p:sp>
        <p:nvSpPr>
          <p:cNvPr id="14" name="Text 12"/>
          <p:cNvSpPr/>
          <p:nvPr/>
        </p:nvSpPr>
        <p:spPr>
          <a:xfrm>
            <a:off x="3454837" y="4875609"/>
            <a:ext cx="4986218" cy="475059"/>
          </a:xfrm>
          <a:prstGeom prst="rect">
            <a:avLst/>
          </a:prstGeom>
          <a:noFill/>
          <a:ln/>
        </p:spPr>
        <p:txBody>
          <a:bodyPr wrap="square" lIns="0" tIns="0" rIns="0" bIns="0" rtlCol="0" anchor="t"/>
          <a:lstStyle/>
          <a:p>
            <a:pPr algn="ctr" indent="0" marL="0">
              <a:lnSpc>
                <a:spcPts val="1850"/>
              </a:lnSpc>
              <a:buNone/>
            </a:pPr>
            <a:r>
              <a:rPr lang="en-US" sz="1150" dirty="0">
                <a:solidFill>
                  <a:srgbClr val="383838"/>
                </a:solidFill>
                <a:latin typeface="DM Sans" pitchFamily="34" charset="0"/>
                <a:ea typeface="DM Sans" pitchFamily="34" charset="-122"/>
                <a:cs typeface="DM Sans" pitchFamily="34" charset="-120"/>
              </a:rPr>
              <a:t>Enhanced compliance programmes incorporating training and monitoring systems</a:t>
            </a:r>
            <a:endParaRPr lang="en-US" sz="1150" dirty="0"/>
          </a:p>
        </p:txBody>
      </p:sp>
      <p:sp>
        <p:nvSpPr>
          <p:cNvPr id="15" name="Shape 13"/>
          <p:cNvSpPr/>
          <p:nvPr/>
        </p:nvSpPr>
        <p:spPr>
          <a:xfrm>
            <a:off x="8674656" y="3503533"/>
            <a:ext cx="15240" cy="445413"/>
          </a:xfrm>
          <a:prstGeom prst="roundRect">
            <a:avLst>
              <a:gd name="adj" fmla="val 146165"/>
            </a:avLst>
          </a:prstGeom>
          <a:solidFill>
            <a:srgbClr val="D8D4D4"/>
          </a:solidFill>
          <a:ln/>
        </p:spPr>
      </p:sp>
      <p:sp>
        <p:nvSpPr>
          <p:cNvPr id="16" name="Shape 14"/>
          <p:cNvSpPr/>
          <p:nvPr/>
        </p:nvSpPr>
        <p:spPr>
          <a:xfrm>
            <a:off x="8515231" y="3781901"/>
            <a:ext cx="334089" cy="334089"/>
          </a:xfrm>
          <a:prstGeom prst="roundRect">
            <a:avLst>
              <a:gd name="adj" fmla="val 6668"/>
            </a:avLst>
          </a:prstGeom>
          <a:solidFill>
            <a:srgbClr val="F2EEEE"/>
          </a:solidFill>
          <a:ln/>
        </p:spPr>
      </p:sp>
      <p:sp>
        <p:nvSpPr>
          <p:cNvPr id="17" name="Text 15"/>
          <p:cNvSpPr/>
          <p:nvPr/>
        </p:nvSpPr>
        <p:spPr>
          <a:xfrm>
            <a:off x="8565356" y="3802797"/>
            <a:ext cx="233839" cy="292298"/>
          </a:xfrm>
          <a:prstGeom prst="rect">
            <a:avLst/>
          </a:prstGeom>
          <a:noFill/>
          <a:ln/>
        </p:spPr>
        <p:txBody>
          <a:bodyPr wrap="none" lIns="0" tIns="0" rIns="0" bIns="0" rtlCol="0" anchor="t"/>
          <a:lstStyle/>
          <a:p>
            <a:pPr algn="ctr" indent="0" marL="0">
              <a:lnSpc>
                <a:spcPts val="1800"/>
              </a:lnSpc>
              <a:buNone/>
            </a:pPr>
            <a:r>
              <a:rPr lang="en-US" sz="1800" dirty="0">
                <a:solidFill>
                  <a:srgbClr val="383838"/>
                </a:solidFill>
                <a:latin typeface="PT Serif" pitchFamily="34" charset="0"/>
                <a:ea typeface="PT Serif" pitchFamily="34" charset="-122"/>
                <a:cs typeface="PT Serif" pitchFamily="34" charset="-120"/>
              </a:rPr>
              <a:t>3</a:t>
            </a:r>
            <a:endParaRPr lang="en-US" sz="1800" dirty="0"/>
          </a:p>
        </p:txBody>
      </p:sp>
      <p:sp>
        <p:nvSpPr>
          <p:cNvPr id="18" name="Text 16"/>
          <p:cNvSpPr/>
          <p:nvPr/>
        </p:nvSpPr>
        <p:spPr>
          <a:xfrm>
            <a:off x="7707749" y="2547223"/>
            <a:ext cx="1949053" cy="243602"/>
          </a:xfrm>
          <a:prstGeom prst="rect">
            <a:avLst/>
          </a:prstGeom>
          <a:noFill/>
          <a:ln/>
        </p:spPr>
        <p:txBody>
          <a:bodyPr wrap="none" lIns="0" tIns="0" rIns="0" bIns="0" rtlCol="0" anchor="t"/>
          <a:lstStyle/>
          <a:p>
            <a:pPr algn="ctr" indent="0" marL="0">
              <a:lnSpc>
                <a:spcPts val="1900"/>
              </a:lnSpc>
              <a:buNone/>
            </a:pPr>
            <a:r>
              <a:rPr lang="en-US" sz="1500" dirty="0">
                <a:solidFill>
                  <a:srgbClr val="383838"/>
                </a:solidFill>
                <a:latin typeface="PT Serif" pitchFamily="34" charset="0"/>
                <a:ea typeface="PT Serif" pitchFamily="34" charset="-122"/>
                <a:cs typeface="PT Serif" pitchFamily="34" charset="-120"/>
              </a:rPr>
              <a:t>Predictive Era</a:t>
            </a:r>
            <a:endParaRPr lang="en-US" sz="1500" dirty="0"/>
          </a:p>
        </p:txBody>
      </p:sp>
      <p:sp>
        <p:nvSpPr>
          <p:cNvPr id="19" name="Text 17"/>
          <p:cNvSpPr/>
          <p:nvPr/>
        </p:nvSpPr>
        <p:spPr>
          <a:xfrm>
            <a:off x="6189226" y="2879884"/>
            <a:ext cx="4986218" cy="237530"/>
          </a:xfrm>
          <a:prstGeom prst="rect">
            <a:avLst/>
          </a:prstGeom>
          <a:noFill/>
          <a:ln/>
        </p:spPr>
        <p:txBody>
          <a:bodyPr wrap="none" lIns="0" tIns="0" rIns="0" bIns="0" rtlCol="0" anchor="t"/>
          <a:lstStyle/>
          <a:p>
            <a:pPr algn="ctr" indent="0" marL="0">
              <a:lnSpc>
                <a:spcPts val="1850"/>
              </a:lnSpc>
              <a:buNone/>
            </a:pPr>
            <a:r>
              <a:rPr lang="en-US" sz="1150" dirty="0">
                <a:solidFill>
                  <a:srgbClr val="383838"/>
                </a:solidFill>
                <a:latin typeface="DM Sans" pitchFamily="34" charset="0"/>
                <a:ea typeface="DM Sans" pitchFamily="34" charset="-122"/>
                <a:cs typeface="DM Sans" pitchFamily="34" charset="-120"/>
              </a:rPr>
              <a:t>AI-enabled analytics identifying ethical risks before they materialise</a:t>
            </a:r>
            <a:endParaRPr lang="en-US" sz="1150" dirty="0"/>
          </a:p>
        </p:txBody>
      </p:sp>
      <p:sp>
        <p:nvSpPr>
          <p:cNvPr id="20" name="Shape 18"/>
          <p:cNvSpPr/>
          <p:nvPr/>
        </p:nvSpPr>
        <p:spPr>
          <a:xfrm>
            <a:off x="11409045" y="3948946"/>
            <a:ext cx="15240" cy="445413"/>
          </a:xfrm>
          <a:prstGeom prst="roundRect">
            <a:avLst>
              <a:gd name="adj" fmla="val 146165"/>
            </a:avLst>
          </a:prstGeom>
          <a:solidFill>
            <a:srgbClr val="D8D4D4"/>
          </a:solidFill>
          <a:ln/>
        </p:spPr>
      </p:sp>
      <p:sp>
        <p:nvSpPr>
          <p:cNvPr id="21" name="Shape 19"/>
          <p:cNvSpPr/>
          <p:nvPr/>
        </p:nvSpPr>
        <p:spPr>
          <a:xfrm>
            <a:off x="11249620" y="3781901"/>
            <a:ext cx="334089" cy="334089"/>
          </a:xfrm>
          <a:prstGeom prst="roundRect">
            <a:avLst>
              <a:gd name="adj" fmla="val 6668"/>
            </a:avLst>
          </a:prstGeom>
          <a:solidFill>
            <a:srgbClr val="F2EEEE"/>
          </a:solidFill>
          <a:ln/>
        </p:spPr>
      </p:sp>
      <p:sp>
        <p:nvSpPr>
          <p:cNvPr id="22" name="Text 20"/>
          <p:cNvSpPr/>
          <p:nvPr/>
        </p:nvSpPr>
        <p:spPr>
          <a:xfrm>
            <a:off x="11299746" y="3802797"/>
            <a:ext cx="233839" cy="292298"/>
          </a:xfrm>
          <a:prstGeom prst="rect">
            <a:avLst/>
          </a:prstGeom>
          <a:noFill/>
          <a:ln/>
        </p:spPr>
        <p:txBody>
          <a:bodyPr wrap="none" lIns="0" tIns="0" rIns="0" bIns="0" rtlCol="0" anchor="t"/>
          <a:lstStyle/>
          <a:p>
            <a:pPr algn="ctr" indent="0" marL="0">
              <a:lnSpc>
                <a:spcPts val="1800"/>
              </a:lnSpc>
              <a:buNone/>
            </a:pPr>
            <a:r>
              <a:rPr lang="en-US" sz="1800" dirty="0">
                <a:solidFill>
                  <a:srgbClr val="383838"/>
                </a:solidFill>
                <a:latin typeface="PT Serif" pitchFamily="34" charset="0"/>
                <a:ea typeface="PT Serif" pitchFamily="34" charset="-122"/>
                <a:cs typeface="PT Serif" pitchFamily="34" charset="-120"/>
              </a:rPr>
              <a:t>4</a:t>
            </a:r>
            <a:endParaRPr lang="en-US" sz="1800" dirty="0"/>
          </a:p>
        </p:txBody>
      </p:sp>
      <p:sp>
        <p:nvSpPr>
          <p:cNvPr id="23" name="Text 21"/>
          <p:cNvSpPr/>
          <p:nvPr/>
        </p:nvSpPr>
        <p:spPr>
          <a:xfrm>
            <a:off x="10442138" y="4542949"/>
            <a:ext cx="1949053" cy="243602"/>
          </a:xfrm>
          <a:prstGeom prst="rect">
            <a:avLst/>
          </a:prstGeom>
          <a:noFill/>
          <a:ln/>
        </p:spPr>
        <p:txBody>
          <a:bodyPr wrap="none" lIns="0" tIns="0" rIns="0" bIns="0" rtlCol="0" anchor="t"/>
          <a:lstStyle/>
          <a:p>
            <a:pPr algn="ctr" indent="0" marL="0">
              <a:lnSpc>
                <a:spcPts val="1900"/>
              </a:lnSpc>
              <a:buNone/>
            </a:pPr>
            <a:r>
              <a:rPr lang="en-US" sz="1500" dirty="0">
                <a:solidFill>
                  <a:srgbClr val="383838"/>
                </a:solidFill>
                <a:latin typeface="PT Serif" pitchFamily="34" charset="0"/>
                <a:ea typeface="PT Serif" pitchFamily="34" charset="-122"/>
                <a:cs typeface="PT Serif" pitchFamily="34" charset="-120"/>
              </a:rPr>
              <a:t>Strategic Integration</a:t>
            </a:r>
            <a:endParaRPr lang="en-US" sz="1500" dirty="0"/>
          </a:p>
        </p:txBody>
      </p:sp>
      <p:sp>
        <p:nvSpPr>
          <p:cNvPr id="24" name="Text 22"/>
          <p:cNvSpPr/>
          <p:nvPr/>
        </p:nvSpPr>
        <p:spPr>
          <a:xfrm>
            <a:off x="8923615" y="4875609"/>
            <a:ext cx="4986218" cy="475059"/>
          </a:xfrm>
          <a:prstGeom prst="rect">
            <a:avLst/>
          </a:prstGeom>
          <a:noFill/>
          <a:ln/>
        </p:spPr>
        <p:txBody>
          <a:bodyPr wrap="square" lIns="0" tIns="0" rIns="0" bIns="0" rtlCol="0" anchor="t"/>
          <a:lstStyle/>
          <a:p>
            <a:pPr algn="ctr" indent="0" marL="0">
              <a:lnSpc>
                <a:spcPts val="1850"/>
              </a:lnSpc>
              <a:buNone/>
            </a:pPr>
            <a:r>
              <a:rPr lang="en-US" sz="1150" dirty="0">
                <a:solidFill>
                  <a:srgbClr val="383838"/>
                </a:solidFill>
                <a:latin typeface="DM Sans" pitchFamily="34" charset="0"/>
                <a:ea typeface="DM Sans" pitchFamily="34" charset="-122"/>
                <a:cs typeface="DM Sans" pitchFamily="34" charset="-120"/>
              </a:rPr>
              <a:t>Ethics embedded in corporate identity, culture, and competitive positioning</a:t>
            </a:r>
            <a:endParaRPr lang="en-US" sz="1150" dirty="0"/>
          </a:p>
        </p:txBody>
      </p:sp>
      <p:sp>
        <p:nvSpPr>
          <p:cNvPr id="25" name="Text 23"/>
          <p:cNvSpPr/>
          <p:nvPr/>
        </p:nvSpPr>
        <p:spPr>
          <a:xfrm>
            <a:off x="572095" y="5517713"/>
            <a:ext cx="13486209" cy="1187648"/>
          </a:xfrm>
          <a:prstGeom prst="rect">
            <a:avLst/>
          </a:prstGeom>
          <a:noFill/>
          <a:ln/>
        </p:spPr>
        <p:txBody>
          <a:bodyPr wrap="square" lIns="0" tIns="0" rIns="0" bIns="0" rtlCol="0" anchor="t"/>
          <a:lstStyle/>
          <a:p>
            <a:pPr algn="l" indent="0" marL="0">
              <a:lnSpc>
                <a:spcPts val="1850"/>
              </a:lnSpc>
              <a:buNone/>
            </a:pPr>
            <a:r>
              <a:rPr lang="en-US" sz="1150" dirty="0">
                <a:solidFill>
                  <a:srgbClr val="383838"/>
                </a:solidFill>
                <a:latin typeface="DM Sans" pitchFamily="34" charset="0"/>
                <a:ea typeface="DM Sans" pitchFamily="34" charset="-122"/>
                <a:cs typeface="DM Sans" pitchFamily="34" charset="-120"/>
              </a:rPr>
              <a:t>The integration of artificial intelligence and advanced data analytics has revolutionised compliance capabilities, enabling organisations to transition from reactive responses to predictive risk management. Machine learning algorithms can now analyse vast datasets to identify patterns indicating potential ethical breaches, compliance vulnerabilities, or emerging risk areas long before they escalate into crises. These technological tools allow compliance teams to move upstream, addressing root causes rather than merely responding to symptoms. However, this technological empowerment brings its own ethical considerations—questions around employee privacy, algorithmic transparency, and the appropriate balance between surveillance and trust must be carefully navigated.</a:t>
            </a:r>
            <a:endParaRPr lang="en-US" sz="1150" dirty="0"/>
          </a:p>
        </p:txBody>
      </p:sp>
      <p:sp>
        <p:nvSpPr>
          <p:cNvPr id="26" name="Text 24"/>
          <p:cNvSpPr/>
          <p:nvPr/>
        </p:nvSpPr>
        <p:spPr>
          <a:xfrm>
            <a:off x="572095" y="6872407"/>
            <a:ext cx="13486209" cy="950119"/>
          </a:xfrm>
          <a:prstGeom prst="rect">
            <a:avLst/>
          </a:prstGeom>
          <a:noFill/>
          <a:ln/>
        </p:spPr>
        <p:txBody>
          <a:bodyPr wrap="square" lIns="0" tIns="0" rIns="0" bIns="0" rtlCol="0" anchor="t"/>
          <a:lstStyle/>
          <a:p>
            <a:pPr algn="l" indent="0" marL="0">
              <a:lnSpc>
                <a:spcPts val="1850"/>
              </a:lnSpc>
              <a:buNone/>
            </a:pPr>
            <a:r>
              <a:rPr lang="en-US" sz="1150" dirty="0">
                <a:solidFill>
                  <a:srgbClr val="383838"/>
                </a:solidFill>
                <a:latin typeface="DM Sans" pitchFamily="34" charset="0"/>
                <a:ea typeface="DM Sans" pitchFamily="34" charset="-122"/>
                <a:cs typeface="DM Sans" pitchFamily="34" charset="-120"/>
              </a:rPr>
              <a:t>Ethical leadership has emerged as a critical differentiator in this evolved landscape. Leaders who authentically embody ethical principles and consistently demonstrate moral courage in difficult decisions create organisational cultures where ethics become second nature rather than bureaucratic obligation. This cultural transformation—where ethical considerations are woven into daily decision-making at every organisational level—represents the ultimate goal of modern business ethics programmes. Such cultures don't merely prevent wrongdoing; they foster innovation, attract top talent, and build the stakeholder trust that underpins long-term success.</a:t>
            </a:r>
            <a:endParaRPr lang="en-US" sz="11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72095" y="688658"/>
            <a:ext cx="6460808" cy="438864"/>
          </a:xfrm>
          <a:prstGeom prst="rect">
            <a:avLst/>
          </a:prstGeom>
          <a:noFill/>
          <a:ln/>
        </p:spPr>
        <p:txBody>
          <a:bodyPr wrap="none" lIns="0" tIns="0" rIns="0" bIns="0" rtlCol="0" anchor="t"/>
          <a:lstStyle/>
          <a:p>
            <a:pPr algn="l" indent="0" marL="0">
              <a:lnSpc>
                <a:spcPts val="3450"/>
              </a:lnSpc>
              <a:buNone/>
            </a:pPr>
            <a:r>
              <a:rPr lang="en-US" sz="2750" dirty="0">
                <a:solidFill>
                  <a:srgbClr val="020202"/>
                </a:solidFill>
                <a:latin typeface="PT Serif" pitchFamily="34" charset="0"/>
                <a:ea typeface="PT Serif" pitchFamily="34" charset="-122"/>
                <a:cs typeface="PT Serif" pitchFamily="34" charset="-120"/>
              </a:rPr>
              <a:t>The Rising Stakes of Ethical Management</a:t>
            </a:r>
            <a:endParaRPr lang="en-US" sz="2750" dirty="0"/>
          </a:p>
        </p:txBody>
      </p:sp>
      <p:sp>
        <p:nvSpPr>
          <p:cNvPr id="3" name="Text 1"/>
          <p:cNvSpPr/>
          <p:nvPr/>
        </p:nvSpPr>
        <p:spPr>
          <a:xfrm>
            <a:off x="572095" y="1394936"/>
            <a:ext cx="13486209" cy="855345"/>
          </a:xfrm>
          <a:prstGeom prst="rect">
            <a:avLst/>
          </a:prstGeom>
          <a:noFill/>
          <a:ln/>
        </p:spPr>
        <p:txBody>
          <a:bodyPr wrap="square" lIns="0" tIns="0" rIns="0" bIns="0" rtlCol="0" anchor="t"/>
          <a:lstStyle/>
          <a:p>
            <a:pPr algn="l" indent="0" marL="0">
              <a:lnSpc>
                <a:spcPts val="1650"/>
              </a:lnSpc>
              <a:buNone/>
            </a:pPr>
            <a:r>
              <a:rPr lang="en-US" sz="1050" dirty="0">
                <a:solidFill>
                  <a:srgbClr val="383838"/>
                </a:solidFill>
                <a:latin typeface="DM Sans" pitchFamily="34" charset="0"/>
                <a:ea typeface="DM Sans" pitchFamily="34" charset="-122"/>
                <a:cs typeface="DM Sans" pitchFamily="34" charset="-120"/>
              </a:rPr>
              <a:t>The consequences of ethical failures have escalated dramatically, transforming business ethics from a "soft" concern into a material financial risk that commands boardroom attention. Regulatory authorities worldwide have significantly increased both the frequency and severity of enforcement actions against organisations that violate ethical standards or fail to maintain adequate compliance programmes. These penalties have reached eye-watering levels, with billion-dollar settlements becoming increasingly common for serious violations. Beyond direct financial penalties, the indirect costs—including legal fees, remediation expenses, increased regulatory scrutiny, and operational disruptions—often exceed the headline fines by substantial margins.</a:t>
            </a:r>
            <a:endParaRPr lang="en-US" sz="1050" dirty="0"/>
          </a:p>
        </p:txBody>
      </p:sp>
      <p:sp>
        <p:nvSpPr>
          <p:cNvPr id="4" name="Text 2"/>
          <p:cNvSpPr/>
          <p:nvPr/>
        </p:nvSpPr>
        <p:spPr>
          <a:xfrm>
            <a:off x="572095" y="2467451"/>
            <a:ext cx="4383881" cy="441365"/>
          </a:xfrm>
          <a:prstGeom prst="rect">
            <a:avLst/>
          </a:prstGeom>
          <a:noFill/>
          <a:ln/>
        </p:spPr>
        <p:txBody>
          <a:bodyPr wrap="none" lIns="0" tIns="0" rIns="0" bIns="0" rtlCol="0" anchor="t"/>
          <a:lstStyle/>
          <a:p>
            <a:pPr algn="ctr" indent="0" marL="0">
              <a:lnSpc>
                <a:spcPts val="3450"/>
              </a:lnSpc>
              <a:buNone/>
            </a:pPr>
            <a:r>
              <a:rPr lang="en-US" sz="3450" dirty="0">
                <a:solidFill>
                  <a:srgbClr val="383838"/>
                </a:solidFill>
                <a:latin typeface="PT Serif" pitchFamily="34" charset="0"/>
                <a:ea typeface="PT Serif" pitchFamily="34" charset="-122"/>
                <a:cs typeface="PT Serif" pitchFamily="34" charset="-120"/>
              </a:rPr>
              <a:t>$3B</a:t>
            </a:r>
            <a:endParaRPr lang="en-US" sz="3450" dirty="0"/>
          </a:p>
        </p:txBody>
      </p:sp>
      <p:sp>
        <p:nvSpPr>
          <p:cNvPr id="5" name="Text 3"/>
          <p:cNvSpPr/>
          <p:nvPr/>
        </p:nvSpPr>
        <p:spPr>
          <a:xfrm>
            <a:off x="1774746" y="3075861"/>
            <a:ext cx="1978462" cy="219313"/>
          </a:xfrm>
          <a:prstGeom prst="rect">
            <a:avLst/>
          </a:prstGeom>
          <a:noFill/>
          <a:ln/>
        </p:spPr>
        <p:txBody>
          <a:bodyPr wrap="none" lIns="0" tIns="0" rIns="0" bIns="0" rtlCol="0" anchor="t"/>
          <a:lstStyle/>
          <a:p>
            <a:pPr algn="ctr" indent="0" marL="0">
              <a:lnSpc>
                <a:spcPts val="1700"/>
              </a:lnSpc>
              <a:buNone/>
            </a:pPr>
            <a:r>
              <a:rPr lang="en-US" sz="1350" dirty="0">
                <a:solidFill>
                  <a:srgbClr val="383838"/>
                </a:solidFill>
                <a:latin typeface="PT Serif" pitchFamily="34" charset="0"/>
                <a:ea typeface="PT Serif" pitchFamily="34" charset="-122"/>
                <a:cs typeface="PT Serif" pitchFamily="34" charset="-120"/>
              </a:rPr>
              <a:t>TD Bank AML Settlement</a:t>
            </a:r>
            <a:endParaRPr lang="en-US" sz="1350" dirty="0"/>
          </a:p>
        </p:txBody>
      </p:sp>
      <p:sp>
        <p:nvSpPr>
          <p:cNvPr id="6" name="Text 4"/>
          <p:cNvSpPr/>
          <p:nvPr/>
        </p:nvSpPr>
        <p:spPr>
          <a:xfrm>
            <a:off x="572095" y="3375422"/>
            <a:ext cx="4383881" cy="427673"/>
          </a:xfrm>
          <a:prstGeom prst="rect">
            <a:avLst/>
          </a:prstGeom>
          <a:noFill/>
          <a:ln/>
        </p:spPr>
        <p:txBody>
          <a:bodyPr wrap="square" lIns="0" tIns="0" rIns="0" bIns="0" rtlCol="0" anchor="t"/>
          <a:lstStyle/>
          <a:p>
            <a:pPr algn="ctr" indent="0" marL="0">
              <a:lnSpc>
                <a:spcPts val="1650"/>
              </a:lnSpc>
              <a:buNone/>
            </a:pPr>
            <a:r>
              <a:rPr lang="en-US" sz="1050" dirty="0">
                <a:solidFill>
                  <a:srgbClr val="383838"/>
                </a:solidFill>
                <a:latin typeface="DM Sans" pitchFamily="34" charset="0"/>
                <a:ea typeface="DM Sans" pitchFamily="34" charset="-122"/>
                <a:cs typeface="DM Sans" pitchFamily="34" charset="-120"/>
              </a:rPr>
              <a:t>Record-breaking penalty for anti-money laundering compliance failures in 2024</a:t>
            </a:r>
            <a:endParaRPr lang="en-US" sz="1050" dirty="0"/>
          </a:p>
        </p:txBody>
      </p:sp>
      <p:sp>
        <p:nvSpPr>
          <p:cNvPr id="7" name="Text 5"/>
          <p:cNvSpPr/>
          <p:nvPr/>
        </p:nvSpPr>
        <p:spPr>
          <a:xfrm>
            <a:off x="5123140" y="2467451"/>
            <a:ext cx="4384000" cy="441365"/>
          </a:xfrm>
          <a:prstGeom prst="rect">
            <a:avLst/>
          </a:prstGeom>
          <a:noFill/>
          <a:ln/>
        </p:spPr>
        <p:txBody>
          <a:bodyPr wrap="none" lIns="0" tIns="0" rIns="0" bIns="0" rtlCol="0" anchor="t"/>
          <a:lstStyle/>
          <a:p>
            <a:pPr algn="ctr" indent="0" marL="0">
              <a:lnSpc>
                <a:spcPts val="3450"/>
              </a:lnSpc>
              <a:buNone/>
            </a:pPr>
            <a:r>
              <a:rPr lang="en-US" sz="3450" dirty="0">
                <a:solidFill>
                  <a:srgbClr val="383838"/>
                </a:solidFill>
                <a:latin typeface="PT Serif" pitchFamily="34" charset="0"/>
                <a:ea typeface="PT Serif" pitchFamily="34" charset="-122"/>
                <a:cs typeface="PT Serif" pitchFamily="34" charset="-120"/>
              </a:rPr>
              <a:t>247%</a:t>
            </a:r>
            <a:endParaRPr lang="en-US" sz="3450" dirty="0"/>
          </a:p>
        </p:txBody>
      </p:sp>
      <p:sp>
        <p:nvSpPr>
          <p:cNvPr id="8" name="Text 6"/>
          <p:cNvSpPr/>
          <p:nvPr/>
        </p:nvSpPr>
        <p:spPr>
          <a:xfrm>
            <a:off x="6437352" y="3075861"/>
            <a:ext cx="1755458" cy="219313"/>
          </a:xfrm>
          <a:prstGeom prst="rect">
            <a:avLst/>
          </a:prstGeom>
          <a:noFill/>
          <a:ln/>
        </p:spPr>
        <p:txBody>
          <a:bodyPr wrap="none" lIns="0" tIns="0" rIns="0" bIns="0" rtlCol="0" anchor="t"/>
          <a:lstStyle/>
          <a:p>
            <a:pPr algn="ctr" indent="0" marL="0">
              <a:lnSpc>
                <a:spcPts val="1700"/>
              </a:lnSpc>
              <a:buNone/>
            </a:pPr>
            <a:r>
              <a:rPr lang="en-US" sz="1350" dirty="0">
                <a:solidFill>
                  <a:srgbClr val="383838"/>
                </a:solidFill>
                <a:latin typeface="PT Serif" pitchFamily="34" charset="0"/>
                <a:ea typeface="PT Serif" pitchFamily="34" charset="-122"/>
                <a:cs typeface="PT Serif" pitchFamily="34" charset="-120"/>
              </a:rPr>
              <a:t>Increase in Penalties</a:t>
            </a:r>
            <a:endParaRPr lang="en-US" sz="1350" dirty="0"/>
          </a:p>
        </p:txBody>
      </p:sp>
      <p:sp>
        <p:nvSpPr>
          <p:cNvPr id="9" name="Text 7"/>
          <p:cNvSpPr/>
          <p:nvPr/>
        </p:nvSpPr>
        <p:spPr>
          <a:xfrm>
            <a:off x="5123140" y="3375422"/>
            <a:ext cx="4384000" cy="213836"/>
          </a:xfrm>
          <a:prstGeom prst="rect">
            <a:avLst/>
          </a:prstGeom>
          <a:noFill/>
          <a:ln/>
        </p:spPr>
        <p:txBody>
          <a:bodyPr wrap="none" lIns="0" tIns="0" rIns="0" bIns="0" rtlCol="0" anchor="t"/>
          <a:lstStyle/>
          <a:p>
            <a:pPr algn="ctr" indent="0" marL="0">
              <a:lnSpc>
                <a:spcPts val="1650"/>
              </a:lnSpc>
              <a:buNone/>
            </a:pPr>
            <a:r>
              <a:rPr lang="en-US" sz="1050" dirty="0">
                <a:solidFill>
                  <a:srgbClr val="383838"/>
                </a:solidFill>
                <a:latin typeface="DM Sans" pitchFamily="34" charset="0"/>
                <a:ea typeface="DM Sans" pitchFamily="34" charset="-122"/>
                <a:cs typeface="DM Sans" pitchFamily="34" charset="-120"/>
              </a:rPr>
              <a:t>Growth in corporate compliance fines over the past five years globally</a:t>
            </a:r>
            <a:endParaRPr lang="en-US" sz="1050" dirty="0"/>
          </a:p>
        </p:txBody>
      </p:sp>
      <p:sp>
        <p:nvSpPr>
          <p:cNvPr id="10" name="Text 8"/>
          <p:cNvSpPr/>
          <p:nvPr/>
        </p:nvSpPr>
        <p:spPr>
          <a:xfrm>
            <a:off x="9674304" y="2467451"/>
            <a:ext cx="4384000" cy="441365"/>
          </a:xfrm>
          <a:prstGeom prst="rect">
            <a:avLst/>
          </a:prstGeom>
          <a:noFill/>
          <a:ln/>
        </p:spPr>
        <p:txBody>
          <a:bodyPr wrap="none" lIns="0" tIns="0" rIns="0" bIns="0" rtlCol="0" anchor="t"/>
          <a:lstStyle/>
          <a:p>
            <a:pPr algn="ctr" indent="0" marL="0">
              <a:lnSpc>
                <a:spcPts val="3450"/>
              </a:lnSpc>
              <a:buNone/>
            </a:pPr>
            <a:r>
              <a:rPr lang="en-US" sz="3450" dirty="0">
                <a:solidFill>
                  <a:srgbClr val="383838"/>
                </a:solidFill>
                <a:latin typeface="PT Serif" pitchFamily="34" charset="0"/>
                <a:ea typeface="PT Serif" pitchFamily="34" charset="-122"/>
                <a:cs typeface="PT Serif" pitchFamily="34" charset="-120"/>
              </a:rPr>
              <a:t>68%</a:t>
            </a:r>
            <a:endParaRPr lang="en-US" sz="3450" dirty="0"/>
          </a:p>
        </p:txBody>
      </p:sp>
      <p:sp>
        <p:nvSpPr>
          <p:cNvPr id="11" name="Text 9"/>
          <p:cNvSpPr/>
          <p:nvPr/>
        </p:nvSpPr>
        <p:spPr>
          <a:xfrm>
            <a:off x="10988516" y="3075861"/>
            <a:ext cx="1755458" cy="219313"/>
          </a:xfrm>
          <a:prstGeom prst="rect">
            <a:avLst/>
          </a:prstGeom>
          <a:noFill/>
          <a:ln/>
        </p:spPr>
        <p:txBody>
          <a:bodyPr wrap="none" lIns="0" tIns="0" rIns="0" bIns="0" rtlCol="0" anchor="t"/>
          <a:lstStyle/>
          <a:p>
            <a:pPr algn="ctr" indent="0" marL="0">
              <a:lnSpc>
                <a:spcPts val="1700"/>
              </a:lnSpc>
              <a:buNone/>
            </a:pPr>
            <a:r>
              <a:rPr lang="en-US" sz="1350" dirty="0">
                <a:solidFill>
                  <a:srgbClr val="383838"/>
                </a:solidFill>
                <a:latin typeface="PT Serif" pitchFamily="34" charset="0"/>
                <a:ea typeface="PT Serif" pitchFamily="34" charset="-122"/>
                <a:cs typeface="PT Serif" pitchFamily="34" charset="-120"/>
              </a:rPr>
              <a:t>Reputational Impact</a:t>
            </a:r>
            <a:endParaRPr lang="en-US" sz="1350" dirty="0"/>
          </a:p>
        </p:txBody>
      </p:sp>
      <p:sp>
        <p:nvSpPr>
          <p:cNvPr id="12" name="Text 10"/>
          <p:cNvSpPr/>
          <p:nvPr/>
        </p:nvSpPr>
        <p:spPr>
          <a:xfrm>
            <a:off x="9674304" y="3375422"/>
            <a:ext cx="4384000" cy="427673"/>
          </a:xfrm>
          <a:prstGeom prst="rect">
            <a:avLst/>
          </a:prstGeom>
          <a:noFill/>
          <a:ln/>
        </p:spPr>
        <p:txBody>
          <a:bodyPr wrap="square" lIns="0" tIns="0" rIns="0" bIns="0" rtlCol="0" anchor="t"/>
          <a:lstStyle/>
          <a:p>
            <a:pPr algn="ctr" indent="0" marL="0">
              <a:lnSpc>
                <a:spcPts val="1650"/>
              </a:lnSpc>
              <a:buNone/>
            </a:pPr>
            <a:r>
              <a:rPr lang="en-US" sz="1050" dirty="0">
                <a:solidFill>
                  <a:srgbClr val="383838"/>
                </a:solidFill>
                <a:latin typeface="DM Sans" pitchFamily="34" charset="0"/>
                <a:ea typeface="DM Sans" pitchFamily="34" charset="-122"/>
                <a:cs typeface="DM Sans" pitchFamily="34" charset="-120"/>
              </a:rPr>
              <a:t>Percentage of consumers who stopped purchasing from brands after ethical scandals</a:t>
            </a:r>
            <a:endParaRPr lang="en-US" sz="1050" dirty="0"/>
          </a:p>
        </p:txBody>
      </p:sp>
      <p:sp>
        <p:nvSpPr>
          <p:cNvPr id="13" name="Text 11"/>
          <p:cNvSpPr/>
          <p:nvPr/>
        </p:nvSpPr>
        <p:spPr>
          <a:xfrm>
            <a:off x="572095" y="3953470"/>
            <a:ext cx="13486209" cy="855345"/>
          </a:xfrm>
          <a:prstGeom prst="rect">
            <a:avLst/>
          </a:prstGeom>
          <a:noFill/>
          <a:ln/>
        </p:spPr>
        <p:txBody>
          <a:bodyPr wrap="square" lIns="0" tIns="0" rIns="0" bIns="0" rtlCol="0" anchor="t"/>
          <a:lstStyle/>
          <a:p>
            <a:pPr algn="l" indent="0" marL="0">
              <a:lnSpc>
                <a:spcPts val="1650"/>
              </a:lnSpc>
              <a:buNone/>
            </a:pPr>
            <a:r>
              <a:rPr lang="en-US" sz="1050" dirty="0">
                <a:solidFill>
                  <a:srgbClr val="383838"/>
                </a:solidFill>
                <a:latin typeface="DM Sans" pitchFamily="34" charset="0"/>
                <a:ea typeface="DM Sans" pitchFamily="34" charset="-122"/>
                <a:cs typeface="DM Sans" pitchFamily="34" charset="-120"/>
              </a:rPr>
              <a:t>The case of TD Bank's $3 billion anti-money laundering settlement serves as a sobering illustration of the financial stakes involved in compliance failures. This unprecedented penalty—one of the largest in banking history—resulted from systemic deficiencies in the bank's compliance programme that allowed criminal organisations to launder hundreds of millions of dollars through its systems. The settlement included not only the massive fine but also severe operational restrictions, including asset caps that constrained the bank's growth potential. The reputational damage extended far beyond the immediate financial impact, eroding customer trust, complicating talent recruitment, and subjecting the institution to intensified regulatory oversight that will persist for years.</a:t>
            </a:r>
            <a:endParaRPr lang="en-US" sz="1050" dirty="0"/>
          </a:p>
        </p:txBody>
      </p:sp>
      <p:sp>
        <p:nvSpPr>
          <p:cNvPr id="14" name="Text 12"/>
          <p:cNvSpPr/>
          <p:nvPr/>
        </p:nvSpPr>
        <p:spPr>
          <a:xfrm>
            <a:off x="572095" y="5092898"/>
            <a:ext cx="1755458" cy="219313"/>
          </a:xfrm>
          <a:prstGeom prst="rect">
            <a:avLst/>
          </a:prstGeom>
          <a:noFill/>
          <a:ln/>
        </p:spPr>
        <p:txBody>
          <a:bodyPr wrap="none" lIns="0" tIns="0" rIns="0" bIns="0" rtlCol="0" anchor="t"/>
          <a:lstStyle/>
          <a:p>
            <a:pPr algn="l" indent="0" marL="0">
              <a:lnSpc>
                <a:spcPts val="1700"/>
              </a:lnSpc>
              <a:buNone/>
            </a:pPr>
            <a:r>
              <a:rPr lang="en-US" sz="1350" dirty="0">
                <a:solidFill>
                  <a:srgbClr val="020202"/>
                </a:solidFill>
                <a:latin typeface="PT Serif" pitchFamily="34" charset="0"/>
                <a:ea typeface="PT Serif" pitchFamily="34" charset="-122"/>
                <a:cs typeface="PT Serif" pitchFamily="34" charset="-120"/>
              </a:rPr>
              <a:t>Direct Financial Costs</a:t>
            </a:r>
            <a:endParaRPr lang="en-US" sz="1350" dirty="0"/>
          </a:p>
        </p:txBody>
      </p:sp>
      <p:sp>
        <p:nvSpPr>
          <p:cNvPr id="15" name="Text 13"/>
          <p:cNvSpPr/>
          <p:nvPr/>
        </p:nvSpPr>
        <p:spPr>
          <a:xfrm>
            <a:off x="572095" y="5445919"/>
            <a:ext cx="6579989" cy="21383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383838"/>
                </a:solidFill>
                <a:latin typeface="DM Sans" pitchFamily="34" charset="0"/>
                <a:ea typeface="DM Sans" pitchFamily="34" charset="-122"/>
                <a:cs typeface="DM Sans" pitchFamily="34" charset="-120"/>
              </a:rPr>
              <a:t>Regulatory fines and penalties</a:t>
            </a:r>
            <a:endParaRPr lang="en-US" sz="1050" dirty="0"/>
          </a:p>
        </p:txBody>
      </p:sp>
      <p:sp>
        <p:nvSpPr>
          <p:cNvPr id="16" name="Text 14"/>
          <p:cNvSpPr/>
          <p:nvPr/>
        </p:nvSpPr>
        <p:spPr>
          <a:xfrm>
            <a:off x="572095" y="5706547"/>
            <a:ext cx="6579989" cy="21383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383838"/>
                </a:solidFill>
                <a:latin typeface="DM Sans" pitchFamily="34" charset="0"/>
                <a:ea typeface="DM Sans" pitchFamily="34" charset="-122"/>
                <a:cs typeface="DM Sans" pitchFamily="34" charset="-120"/>
              </a:rPr>
              <a:t>Legal defence and settlement costs</a:t>
            </a:r>
            <a:endParaRPr lang="en-US" sz="1050" dirty="0"/>
          </a:p>
        </p:txBody>
      </p:sp>
      <p:sp>
        <p:nvSpPr>
          <p:cNvPr id="17" name="Text 15"/>
          <p:cNvSpPr/>
          <p:nvPr/>
        </p:nvSpPr>
        <p:spPr>
          <a:xfrm>
            <a:off x="572095" y="5967174"/>
            <a:ext cx="6579989" cy="21383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383838"/>
                </a:solidFill>
                <a:latin typeface="DM Sans" pitchFamily="34" charset="0"/>
                <a:ea typeface="DM Sans" pitchFamily="34" charset="-122"/>
                <a:cs typeface="DM Sans" pitchFamily="34" charset="-120"/>
              </a:rPr>
              <a:t>Remediation and system upgrades</a:t>
            </a:r>
            <a:endParaRPr lang="en-US" sz="1050" dirty="0"/>
          </a:p>
        </p:txBody>
      </p:sp>
      <p:sp>
        <p:nvSpPr>
          <p:cNvPr id="18" name="Text 16"/>
          <p:cNvSpPr/>
          <p:nvPr/>
        </p:nvSpPr>
        <p:spPr>
          <a:xfrm>
            <a:off x="572095" y="6227802"/>
            <a:ext cx="6579989" cy="21383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383838"/>
                </a:solidFill>
                <a:latin typeface="DM Sans" pitchFamily="34" charset="0"/>
                <a:ea typeface="DM Sans" pitchFamily="34" charset="-122"/>
                <a:cs typeface="DM Sans" pitchFamily="34" charset="-120"/>
              </a:rPr>
              <a:t>Regulatory monitoring fees</a:t>
            </a:r>
            <a:endParaRPr lang="en-US" sz="1050" dirty="0"/>
          </a:p>
        </p:txBody>
      </p:sp>
      <p:sp>
        <p:nvSpPr>
          <p:cNvPr id="19" name="Text 17"/>
          <p:cNvSpPr/>
          <p:nvPr/>
        </p:nvSpPr>
        <p:spPr>
          <a:xfrm>
            <a:off x="7485936" y="5092898"/>
            <a:ext cx="1932622" cy="219313"/>
          </a:xfrm>
          <a:prstGeom prst="rect">
            <a:avLst/>
          </a:prstGeom>
          <a:noFill/>
          <a:ln/>
        </p:spPr>
        <p:txBody>
          <a:bodyPr wrap="none" lIns="0" tIns="0" rIns="0" bIns="0" rtlCol="0" anchor="t"/>
          <a:lstStyle/>
          <a:p>
            <a:pPr algn="l" indent="0" marL="0">
              <a:lnSpc>
                <a:spcPts val="1700"/>
              </a:lnSpc>
              <a:buNone/>
            </a:pPr>
            <a:r>
              <a:rPr lang="en-US" sz="1350" dirty="0">
                <a:solidFill>
                  <a:srgbClr val="020202"/>
                </a:solidFill>
                <a:latin typeface="PT Serif" pitchFamily="34" charset="0"/>
                <a:ea typeface="PT Serif" pitchFamily="34" charset="-122"/>
                <a:cs typeface="PT Serif" pitchFamily="34" charset="-120"/>
              </a:rPr>
              <a:t>Indirect Business Impact</a:t>
            </a:r>
            <a:endParaRPr lang="en-US" sz="1350" dirty="0"/>
          </a:p>
        </p:txBody>
      </p:sp>
      <p:sp>
        <p:nvSpPr>
          <p:cNvPr id="20" name="Text 18"/>
          <p:cNvSpPr/>
          <p:nvPr/>
        </p:nvSpPr>
        <p:spPr>
          <a:xfrm>
            <a:off x="7485936" y="5445919"/>
            <a:ext cx="6579989" cy="21383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383838"/>
                </a:solidFill>
                <a:latin typeface="DM Sans" pitchFamily="34" charset="0"/>
                <a:ea typeface="DM Sans" pitchFamily="34" charset="-122"/>
                <a:cs typeface="DM Sans" pitchFamily="34" charset="-120"/>
              </a:rPr>
              <a:t>Customer attrition and lost revenue</a:t>
            </a:r>
            <a:endParaRPr lang="en-US" sz="1050" dirty="0"/>
          </a:p>
        </p:txBody>
      </p:sp>
      <p:sp>
        <p:nvSpPr>
          <p:cNvPr id="21" name="Text 19"/>
          <p:cNvSpPr/>
          <p:nvPr/>
        </p:nvSpPr>
        <p:spPr>
          <a:xfrm>
            <a:off x="7485936" y="5706547"/>
            <a:ext cx="6579989" cy="21383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383838"/>
                </a:solidFill>
                <a:latin typeface="DM Sans" pitchFamily="34" charset="0"/>
                <a:ea typeface="DM Sans" pitchFamily="34" charset="-122"/>
                <a:cs typeface="DM Sans" pitchFamily="34" charset="-120"/>
              </a:rPr>
              <a:t>Reputational damage across markets</a:t>
            </a:r>
            <a:endParaRPr lang="en-US" sz="1050" dirty="0"/>
          </a:p>
        </p:txBody>
      </p:sp>
      <p:sp>
        <p:nvSpPr>
          <p:cNvPr id="22" name="Text 20"/>
          <p:cNvSpPr/>
          <p:nvPr/>
        </p:nvSpPr>
        <p:spPr>
          <a:xfrm>
            <a:off x="7485936" y="5967174"/>
            <a:ext cx="6579989" cy="21383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383838"/>
                </a:solidFill>
                <a:latin typeface="DM Sans" pitchFamily="34" charset="0"/>
                <a:ea typeface="DM Sans" pitchFamily="34" charset="-122"/>
                <a:cs typeface="DM Sans" pitchFamily="34" charset="-120"/>
              </a:rPr>
              <a:t>Increased cost of capital</a:t>
            </a:r>
            <a:endParaRPr lang="en-US" sz="1050" dirty="0"/>
          </a:p>
        </p:txBody>
      </p:sp>
      <p:sp>
        <p:nvSpPr>
          <p:cNvPr id="23" name="Text 21"/>
          <p:cNvSpPr/>
          <p:nvPr/>
        </p:nvSpPr>
        <p:spPr>
          <a:xfrm>
            <a:off x="7485936" y="6227802"/>
            <a:ext cx="6579989" cy="21383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383838"/>
                </a:solidFill>
                <a:latin typeface="DM Sans" pitchFamily="34" charset="0"/>
                <a:ea typeface="DM Sans" pitchFamily="34" charset="-122"/>
                <a:cs typeface="DM Sans" pitchFamily="34" charset="-120"/>
              </a:rPr>
              <a:t>Talent recruitment challenges</a:t>
            </a:r>
            <a:endParaRPr lang="en-US" sz="1050" dirty="0"/>
          </a:p>
        </p:txBody>
      </p:sp>
      <p:sp>
        <p:nvSpPr>
          <p:cNvPr id="24" name="Text 22"/>
          <p:cNvSpPr/>
          <p:nvPr/>
        </p:nvSpPr>
        <p:spPr>
          <a:xfrm>
            <a:off x="7485936" y="6488430"/>
            <a:ext cx="6579989" cy="213836"/>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383838"/>
                </a:solidFill>
                <a:latin typeface="DM Sans" pitchFamily="34" charset="0"/>
                <a:ea typeface="DM Sans" pitchFamily="34" charset="-122"/>
                <a:cs typeface="DM Sans" pitchFamily="34" charset="-120"/>
              </a:rPr>
              <a:t>Operational restrictions and constraints</a:t>
            </a:r>
            <a:endParaRPr lang="en-US" sz="1050" dirty="0"/>
          </a:p>
        </p:txBody>
      </p:sp>
      <p:sp>
        <p:nvSpPr>
          <p:cNvPr id="25" name="Text 23"/>
          <p:cNvSpPr/>
          <p:nvPr/>
        </p:nvSpPr>
        <p:spPr>
          <a:xfrm>
            <a:off x="572095" y="6899434"/>
            <a:ext cx="13486209" cy="641509"/>
          </a:xfrm>
          <a:prstGeom prst="rect">
            <a:avLst/>
          </a:prstGeom>
          <a:noFill/>
          <a:ln/>
        </p:spPr>
        <p:txBody>
          <a:bodyPr wrap="square" lIns="0" tIns="0" rIns="0" bIns="0" rtlCol="0" anchor="t"/>
          <a:lstStyle/>
          <a:p>
            <a:pPr algn="l" indent="0" marL="0">
              <a:lnSpc>
                <a:spcPts val="1650"/>
              </a:lnSpc>
              <a:buNone/>
            </a:pPr>
            <a:r>
              <a:rPr lang="en-US" sz="1050" dirty="0">
                <a:solidFill>
                  <a:srgbClr val="383838"/>
                </a:solidFill>
                <a:latin typeface="DM Sans" pitchFamily="34" charset="0"/>
                <a:ea typeface="DM Sans" pitchFamily="34" charset="-122"/>
                <a:cs typeface="DM Sans" pitchFamily="34" charset="-120"/>
              </a:rPr>
              <a:t>Investor scrutiny represents another dimension of rising stakes. Institutional investors increasingly view ethical performance as a material risk factor that influences investment decisions and portfolio allocation. Poor ethical track records can result in divestment, shareholder activism, reduced valuations, and limited access to capital markets. Conversely, demonstrated ethical leadership attracts "patient capital" from investors who value long-term sustainability over short-term returns, providing organisations with more stable funding sources and greater strategic flexibility.</a:t>
            </a:r>
            <a:endParaRPr lang="en-US" sz="10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572095" y="365641"/>
            <a:ext cx="8642033" cy="436364"/>
          </a:xfrm>
          <a:prstGeom prst="rect">
            <a:avLst/>
          </a:prstGeom>
          <a:noFill/>
          <a:ln/>
        </p:spPr>
        <p:txBody>
          <a:bodyPr wrap="none" lIns="0" tIns="0" rIns="0" bIns="0" rtlCol="0" anchor="t"/>
          <a:lstStyle/>
          <a:p>
            <a:pPr algn="l" indent="0" marL="0">
              <a:lnSpc>
                <a:spcPts val="3400"/>
              </a:lnSpc>
              <a:buNone/>
            </a:pPr>
            <a:r>
              <a:rPr lang="en-US" sz="2700" dirty="0">
                <a:solidFill>
                  <a:srgbClr val="020202"/>
                </a:solidFill>
                <a:latin typeface="PT Serif" pitchFamily="34" charset="0"/>
                <a:ea typeface="PT Serif" pitchFamily="34" charset="-122"/>
                <a:cs typeface="PT Serif" pitchFamily="34" charset="-120"/>
              </a:rPr>
              <a:t>Chapter 2: Artificial Intelligence and Ethical Challenges</a:t>
            </a:r>
            <a:endParaRPr lang="en-US" sz="2700" dirty="0"/>
          </a:p>
        </p:txBody>
      </p:sp>
      <p:pic>
        <p:nvPicPr>
          <p:cNvPr id="3" name="Image 0" descr="preencoded.png">    </p:cNvPr>
          <p:cNvPicPr>
            <a:picLocks noChangeAspect="1"/>
          </p:cNvPicPr>
          <p:nvPr/>
        </p:nvPicPr>
        <p:blipFill>
          <a:blip r:embed="rId1"/>
          <a:stretch>
            <a:fillRect/>
          </a:stretch>
        </p:blipFill>
        <p:spPr>
          <a:xfrm>
            <a:off x="572095" y="1067872"/>
            <a:ext cx="4384596" cy="4384596"/>
          </a:xfrm>
          <a:prstGeom prst="rect">
            <a:avLst/>
          </a:prstGeom>
        </p:spPr>
      </p:pic>
      <p:sp>
        <p:nvSpPr>
          <p:cNvPr id="4" name="Text 1"/>
          <p:cNvSpPr/>
          <p:nvPr/>
        </p:nvSpPr>
        <p:spPr>
          <a:xfrm>
            <a:off x="572095" y="5585341"/>
            <a:ext cx="2097167" cy="218123"/>
          </a:xfrm>
          <a:prstGeom prst="rect">
            <a:avLst/>
          </a:prstGeom>
          <a:noFill/>
          <a:ln/>
        </p:spPr>
        <p:txBody>
          <a:bodyPr wrap="none" lIns="0" tIns="0" rIns="0" bIns="0" rtlCol="0" anchor="t"/>
          <a:lstStyle/>
          <a:p>
            <a:pPr algn="l" indent="0" marL="0">
              <a:lnSpc>
                <a:spcPts val="1700"/>
              </a:lnSpc>
              <a:buNone/>
            </a:pPr>
            <a:r>
              <a:rPr lang="en-US" sz="1350" dirty="0">
                <a:solidFill>
                  <a:srgbClr val="383838"/>
                </a:solidFill>
                <a:latin typeface="PT Serif" pitchFamily="34" charset="0"/>
                <a:ea typeface="PT Serif" pitchFamily="34" charset="-122"/>
                <a:cs typeface="PT Serif" pitchFamily="34" charset="-120"/>
              </a:rPr>
              <a:t>Algorithmic Accountability</a:t>
            </a:r>
            <a:endParaRPr lang="en-US" sz="1350" dirty="0"/>
          </a:p>
        </p:txBody>
      </p:sp>
      <p:sp>
        <p:nvSpPr>
          <p:cNvPr id="5" name="Text 2"/>
          <p:cNvSpPr/>
          <p:nvPr/>
        </p:nvSpPr>
        <p:spPr>
          <a:xfrm>
            <a:off x="572095" y="5883235"/>
            <a:ext cx="4384596" cy="425529"/>
          </a:xfrm>
          <a:prstGeom prst="rect">
            <a:avLst/>
          </a:prstGeom>
          <a:noFill/>
          <a:ln/>
        </p:spPr>
        <p:txBody>
          <a:bodyPr wrap="square" lIns="0" tIns="0" rIns="0" bIns="0" rtlCol="0" anchor="t"/>
          <a:lstStyle/>
          <a:p>
            <a:pPr algn="l" indent="0" marL="0">
              <a:lnSpc>
                <a:spcPts val="1650"/>
              </a:lnSpc>
              <a:buNone/>
            </a:pPr>
            <a:r>
              <a:rPr lang="en-US" sz="1000" dirty="0">
                <a:solidFill>
                  <a:srgbClr val="383838"/>
                </a:solidFill>
                <a:latin typeface="DM Sans" pitchFamily="34" charset="0"/>
                <a:ea typeface="DM Sans" pitchFamily="34" charset="-122"/>
                <a:cs typeface="DM Sans" pitchFamily="34" charset="-120"/>
              </a:rPr>
              <a:t>Ensuring AI systems operate transparently and fairly across diverse populations</a:t>
            </a:r>
            <a:endParaRPr lang="en-US" sz="1000" dirty="0"/>
          </a:p>
        </p:txBody>
      </p:sp>
      <p:pic>
        <p:nvPicPr>
          <p:cNvPr id="6" name="Image 1" descr="preencoded.png">    </p:cNvPr>
          <p:cNvPicPr>
            <a:picLocks noChangeAspect="1"/>
          </p:cNvPicPr>
          <p:nvPr/>
        </p:nvPicPr>
        <p:blipFill>
          <a:blip r:embed="rId2"/>
          <a:stretch>
            <a:fillRect/>
          </a:stretch>
        </p:blipFill>
        <p:spPr>
          <a:xfrm>
            <a:off x="5122902" y="1067872"/>
            <a:ext cx="4384596" cy="4384596"/>
          </a:xfrm>
          <a:prstGeom prst="rect">
            <a:avLst/>
          </a:prstGeom>
        </p:spPr>
      </p:pic>
      <p:sp>
        <p:nvSpPr>
          <p:cNvPr id="7" name="Text 3"/>
          <p:cNvSpPr/>
          <p:nvPr/>
        </p:nvSpPr>
        <p:spPr>
          <a:xfrm>
            <a:off x="5122902" y="5585341"/>
            <a:ext cx="1745218" cy="218123"/>
          </a:xfrm>
          <a:prstGeom prst="rect">
            <a:avLst/>
          </a:prstGeom>
          <a:noFill/>
          <a:ln/>
        </p:spPr>
        <p:txBody>
          <a:bodyPr wrap="none" lIns="0" tIns="0" rIns="0" bIns="0" rtlCol="0" anchor="t"/>
          <a:lstStyle/>
          <a:p>
            <a:pPr algn="l" indent="0" marL="0">
              <a:lnSpc>
                <a:spcPts val="1700"/>
              </a:lnSpc>
              <a:buNone/>
            </a:pPr>
            <a:r>
              <a:rPr lang="en-US" sz="1350" dirty="0">
                <a:solidFill>
                  <a:srgbClr val="383838"/>
                </a:solidFill>
                <a:latin typeface="PT Serif" pitchFamily="34" charset="0"/>
                <a:ea typeface="PT Serif" pitchFamily="34" charset="-122"/>
                <a:cs typeface="PT Serif" pitchFamily="34" charset="-120"/>
              </a:rPr>
              <a:t>Privacy Protection</a:t>
            </a:r>
            <a:endParaRPr lang="en-US" sz="1350" dirty="0"/>
          </a:p>
        </p:txBody>
      </p:sp>
      <p:sp>
        <p:nvSpPr>
          <p:cNvPr id="8" name="Text 4"/>
          <p:cNvSpPr/>
          <p:nvPr/>
        </p:nvSpPr>
        <p:spPr>
          <a:xfrm>
            <a:off x="5122902" y="5883235"/>
            <a:ext cx="4384596" cy="425529"/>
          </a:xfrm>
          <a:prstGeom prst="rect">
            <a:avLst/>
          </a:prstGeom>
          <a:noFill/>
          <a:ln/>
        </p:spPr>
        <p:txBody>
          <a:bodyPr wrap="square" lIns="0" tIns="0" rIns="0" bIns="0" rtlCol="0" anchor="t"/>
          <a:lstStyle/>
          <a:p>
            <a:pPr algn="l" indent="0" marL="0">
              <a:lnSpc>
                <a:spcPts val="1650"/>
              </a:lnSpc>
              <a:buNone/>
            </a:pPr>
            <a:r>
              <a:rPr lang="en-US" sz="1000" dirty="0">
                <a:solidFill>
                  <a:srgbClr val="383838"/>
                </a:solidFill>
                <a:latin typeface="DM Sans" pitchFamily="34" charset="0"/>
                <a:ea typeface="DM Sans" pitchFamily="34" charset="-122"/>
                <a:cs typeface="DM Sans" pitchFamily="34" charset="-120"/>
              </a:rPr>
              <a:t>Safeguarding personal data whilst leveraging AI capabilities for business value</a:t>
            </a:r>
            <a:endParaRPr lang="en-US" sz="1000" dirty="0"/>
          </a:p>
        </p:txBody>
      </p:sp>
      <p:pic>
        <p:nvPicPr>
          <p:cNvPr id="9" name="Image 2" descr="preencoded.png">    </p:cNvPr>
          <p:cNvPicPr>
            <a:picLocks noChangeAspect="1"/>
          </p:cNvPicPr>
          <p:nvPr/>
        </p:nvPicPr>
        <p:blipFill>
          <a:blip r:embed="rId3"/>
          <a:stretch>
            <a:fillRect/>
          </a:stretch>
        </p:blipFill>
        <p:spPr>
          <a:xfrm>
            <a:off x="9673709" y="1067872"/>
            <a:ext cx="4384596" cy="4384596"/>
          </a:xfrm>
          <a:prstGeom prst="rect">
            <a:avLst/>
          </a:prstGeom>
        </p:spPr>
      </p:pic>
      <p:sp>
        <p:nvSpPr>
          <p:cNvPr id="10" name="Text 5"/>
          <p:cNvSpPr/>
          <p:nvPr/>
        </p:nvSpPr>
        <p:spPr>
          <a:xfrm>
            <a:off x="9673709" y="5585341"/>
            <a:ext cx="1745218" cy="218123"/>
          </a:xfrm>
          <a:prstGeom prst="rect">
            <a:avLst/>
          </a:prstGeom>
          <a:noFill/>
          <a:ln/>
        </p:spPr>
        <p:txBody>
          <a:bodyPr wrap="none" lIns="0" tIns="0" rIns="0" bIns="0" rtlCol="0" anchor="t"/>
          <a:lstStyle/>
          <a:p>
            <a:pPr algn="l" indent="0" marL="0">
              <a:lnSpc>
                <a:spcPts val="1700"/>
              </a:lnSpc>
              <a:buNone/>
            </a:pPr>
            <a:r>
              <a:rPr lang="en-US" sz="1350" dirty="0">
                <a:solidFill>
                  <a:srgbClr val="383838"/>
                </a:solidFill>
                <a:latin typeface="PT Serif" pitchFamily="34" charset="0"/>
                <a:ea typeface="PT Serif" pitchFamily="34" charset="-122"/>
                <a:cs typeface="PT Serif" pitchFamily="34" charset="-120"/>
              </a:rPr>
              <a:t>Bias Mitigation</a:t>
            </a:r>
            <a:endParaRPr lang="en-US" sz="1350" dirty="0"/>
          </a:p>
        </p:txBody>
      </p:sp>
      <p:sp>
        <p:nvSpPr>
          <p:cNvPr id="11" name="Text 6"/>
          <p:cNvSpPr/>
          <p:nvPr/>
        </p:nvSpPr>
        <p:spPr>
          <a:xfrm>
            <a:off x="9673709" y="5883235"/>
            <a:ext cx="4384596" cy="425529"/>
          </a:xfrm>
          <a:prstGeom prst="rect">
            <a:avLst/>
          </a:prstGeom>
          <a:noFill/>
          <a:ln/>
        </p:spPr>
        <p:txBody>
          <a:bodyPr wrap="square" lIns="0" tIns="0" rIns="0" bIns="0" rtlCol="0" anchor="t"/>
          <a:lstStyle/>
          <a:p>
            <a:pPr algn="l" indent="0" marL="0">
              <a:lnSpc>
                <a:spcPts val="1650"/>
              </a:lnSpc>
              <a:buNone/>
            </a:pPr>
            <a:r>
              <a:rPr lang="en-US" sz="1000" dirty="0">
                <a:solidFill>
                  <a:srgbClr val="383838"/>
                </a:solidFill>
                <a:latin typeface="DM Sans" pitchFamily="34" charset="0"/>
                <a:ea typeface="DM Sans" pitchFamily="34" charset="-122"/>
                <a:cs typeface="DM Sans" pitchFamily="34" charset="-120"/>
              </a:rPr>
              <a:t>Identifying and eliminating discriminatory patterns in machine learning systems</a:t>
            </a:r>
            <a:endParaRPr lang="en-US" sz="1000" dirty="0"/>
          </a:p>
        </p:txBody>
      </p:sp>
      <p:sp>
        <p:nvSpPr>
          <p:cNvPr id="12" name="Text 7"/>
          <p:cNvSpPr/>
          <p:nvPr/>
        </p:nvSpPr>
        <p:spPr>
          <a:xfrm>
            <a:off x="572095" y="6458307"/>
            <a:ext cx="13486209" cy="851059"/>
          </a:xfrm>
          <a:prstGeom prst="rect">
            <a:avLst/>
          </a:prstGeom>
          <a:noFill/>
          <a:ln/>
        </p:spPr>
        <p:txBody>
          <a:bodyPr wrap="square" lIns="0" tIns="0" rIns="0" bIns="0" rtlCol="0" anchor="t"/>
          <a:lstStyle/>
          <a:p>
            <a:pPr algn="l" indent="0" marL="0">
              <a:lnSpc>
                <a:spcPts val="1650"/>
              </a:lnSpc>
              <a:buNone/>
            </a:pPr>
            <a:r>
              <a:rPr lang="en-US" sz="1000" dirty="0">
                <a:solidFill>
                  <a:srgbClr val="383838"/>
                </a:solidFill>
                <a:latin typeface="DM Sans" pitchFamily="34" charset="0"/>
                <a:ea typeface="DM Sans" pitchFamily="34" charset="-122"/>
                <a:cs typeface="DM Sans" pitchFamily="34" charset="-120"/>
              </a:rPr>
              <a:t>Artificial intelligence has emerged as perhaps the most ethically complex technology confronting modern organisations. Its transformative potential is undeniable—AI systems can process information at scales and speeds impossible for humans, uncovering insights, optimising operations, and enabling innovations that were previously inconceivable. In the ethics and compliance domain specifically, AI offers unprecedented capabilities for monitoring vast datasets, identifying subtle risk patterns, and predicting potential violations before they occur. These capabilities promise to make compliance programmes more effective, efficient, and proactive than ever before. However, this powerful technology simultaneously introduces profound ethical challenges that organisations must navigate with care and sophistication.</a:t>
            </a:r>
            <a:endParaRPr lang="en-US" sz="1000" dirty="0"/>
          </a:p>
        </p:txBody>
      </p:sp>
      <p:sp>
        <p:nvSpPr>
          <p:cNvPr id="13" name="Text 8"/>
          <p:cNvSpPr/>
          <p:nvPr/>
        </p:nvSpPr>
        <p:spPr>
          <a:xfrm>
            <a:off x="572095" y="7458908"/>
            <a:ext cx="13486209" cy="851059"/>
          </a:xfrm>
          <a:prstGeom prst="rect">
            <a:avLst/>
          </a:prstGeom>
          <a:noFill/>
          <a:ln/>
        </p:spPr>
        <p:txBody>
          <a:bodyPr wrap="square" lIns="0" tIns="0" rIns="0" bIns="0" rtlCol="0" anchor="t"/>
          <a:lstStyle/>
          <a:p>
            <a:pPr algn="l" indent="0" marL="0">
              <a:lnSpc>
                <a:spcPts val="1650"/>
              </a:lnSpc>
              <a:buNone/>
            </a:pPr>
            <a:r>
              <a:rPr lang="en-US" sz="1000" dirty="0">
                <a:solidFill>
                  <a:srgbClr val="383838"/>
                </a:solidFill>
                <a:latin typeface="DM Sans" pitchFamily="34" charset="0"/>
                <a:ea typeface="DM Sans" pitchFamily="34" charset="-122"/>
                <a:cs typeface="DM Sans" pitchFamily="34" charset="-120"/>
              </a:rPr>
              <a:t>The dual nature of AI—as both an ethical solution and an ethical challenge—creates a complex landscape for business leaders. On one hand, AI-powered compliance systems can detect fraudulent transactions, identify insider trading patterns, monitor communications for policy violations, and flag potential corruption risks with remarkable accuracy. On the other hand, these same systems can perpetuate and amplify biases present in their training data, invade employee privacy, operate as "black boxes" that defy explanation or accountability, and make consequential decisions without meaningful human oversight. The challenge for ethical organisations is harnessing AI's benefits whilst rigorously addressing its risks through thoughtful design, robust governance, and ongoing monitoring.</a:t>
            </a:r>
            <a:endParaRPr lang="en-US" sz="1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72095" y="793790"/>
            <a:ext cx="5392460" cy="405051"/>
          </a:xfrm>
          <a:prstGeom prst="rect">
            <a:avLst/>
          </a:prstGeom>
          <a:noFill/>
          <a:ln/>
        </p:spPr>
        <p:txBody>
          <a:bodyPr wrap="none" lIns="0" tIns="0" rIns="0" bIns="0" rtlCol="0" anchor="t"/>
          <a:lstStyle/>
          <a:p>
            <a:pPr algn="l" indent="0" marL="0">
              <a:lnSpc>
                <a:spcPts val="3150"/>
              </a:lnSpc>
              <a:buNone/>
            </a:pPr>
            <a:r>
              <a:rPr lang="en-US" sz="2550" dirty="0">
                <a:solidFill>
                  <a:srgbClr val="020202"/>
                </a:solidFill>
                <a:latin typeface="PT Serif" pitchFamily="34" charset="0"/>
                <a:ea typeface="PT Serif" pitchFamily="34" charset="-122"/>
                <a:cs typeface="PT Serif" pitchFamily="34" charset="-120"/>
              </a:rPr>
              <a:t>AI as a Double-Edged Sword in Ethics</a:t>
            </a:r>
            <a:endParaRPr lang="en-US" sz="2550" dirty="0"/>
          </a:p>
        </p:txBody>
      </p:sp>
      <p:sp>
        <p:nvSpPr>
          <p:cNvPr id="3" name="Text 1"/>
          <p:cNvSpPr/>
          <p:nvPr/>
        </p:nvSpPr>
        <p:spPr>
          <a:xfrm>
            <a:off x="572095" y="1445657"/>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The application of artificial intelligence in business operations exemplifies the concept of a double-edged sword—a technology that cuts both ways, offering tremendous benefits whilst simultaneously creating substantial risks. In compliance and ethics management, AI has revolutionised capabilities, enabling organisations to monitor activities across global operations in real-time, analyse communications and transactions for potential violations, identify high-risk individuals or behaviours requiring intervention, and predict compliance breaches before they materialise. These capabilities represent a quantum leap beyond traditional compliance approaches, which often relied on periodic audits, manual reviews, and reactive investigations that occurred long after violations had occurred and damage had been inflicted.</a:t>
            </a:r>
            <a:endParaRPr lang="en-US" sz="950" dirty="0"/>
          </a:p>
        </p:txBody>
      </p:sp>
      <p:pic>
        <p:nvPicPr>
          <p:cNvPr id="4" name="Image 0" descr="preencoded.png">    </p:cNvPr>
          <p:cNvPicPr>
            <a:picLocks noChangeAspect="1"/>
          </p:cNvPicPr>
          <p:nvPr/>
        </p:nvPicPr>
        <p:blipFill>
          <a:blip r:embed="rId1"/>
          <a:stretch>
            <a:fillRect/>
          </a:stretch>
        </p:blipFill>
        <p:spPr>
          <a:xfrm>
            <a:off x="572095" y="2374583"/>
            <a:ext cx="4495324" cy="493752"/>
          </a:xfrm>
          <a:prstGeom prst="rect">
            <a:avLst/>
          </a:prstGeom>
        </p:spPr>
      </p:pic>
      <p:sp>
        <p:nvSpPr>
          <p:cNvPr id="5" name="Text 2"/>
          <p:cNvSpPr/>
          <p:nvPr/>
        </p:nvSpPr>
        <p:spPr>
          <a:xfrm>
            <a:off x="695444" y="2991683"/>
            <a:ext cx="1620203"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Detection</a:t>
            </a:r>
            <a:endParaRPr lang="en-US" sz="1250" dirty="0"/>
          </a:p>
        </p:txBody>
      </p:sp>
      <p:sp>
        <p:nvSpPr>
          <p:cNvPr id="6" name="Text 3"/>
          <p:cNvSpPr/>
          <p:nvPr/>
        </p:nvSpPr>
        <p:spPr>
          <a:xfrm>
            <a:off x="695444" y="3268266"/>
            <a:ext cx="4248626"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AI identifies risk patterns across massive datasets impossible for humans to analyse manually</a:t>
            </a:r>
            <a:endParaRPr lang="en-US" sz="950" dirty="0"/>
          </a:p>
        </p:txBody>
      </p:sp>
      <p:pic>
        <p:nvPicPr>
          <p:cNvPr id="7" name="Image 1" descr="preencoded.png">    </p:cNvPr>
          <p:cNvPicPr>
            <a:picLocks noChangeAspect="1"/>
          </p:cNvPicPr>
          <p:nvPr/>
        </p:nvPicPr>
        <p:blipFill>
          <a:blip r:embed="rId2"/>
          <a:stretch>
            <a:fillRect/>
          </a:stretch>
        </p:blipFill>
        <p:spPr>
          <a:xfrm>
            <a:off x="5067419" y="2374583"/>
            <a:ext cx="4495443" cy="493752"/>
          </a:xfrm>
          <a:prstGeom prst="rect">
            <a:avLst/>
          </a:prstGeom>
        </p:spPr>
      </p:pic>
      <p:sp>
        <p:nvSpPr>
          <p:cNvPr id="8" name="Text 4"/>
          <p:cNvSpPr/>
          <p:nvPr/>
        </p:nvSpPr>
        <p:spPr>
          <a:xfrm>
            <a:off x="5190768" y="2991683"/>
            <a:ext cx="1620203"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Prevention</a:t>
            </a:r>
            <a:endParaRPr lang="en-US" sz="1250" dirty="0"/>
          </a:p>
        </p:txBody>
      </p:sp>
      <p:sp>
        <p:nvSpPr>
          <p:cNvPr id="9" name="Text 5"/>
          <p:cNvSpPr/>
          <p:nvPr/>
        </p:nvSpPr>
        <p:spPr>
          <a:xfrm>
            <a:off x="5190768" y="3268266"/>
            <a:ext cx="4248745"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Predictive analytics forecast potential violations enabling proactive intervention</a:t>
            </a:r>
            <a:endParaRPr lang="en-US" sz="950" dirty="0"/>
          </a:p>
        </p:txBody>
      </p:sp>
      <p:pic>
        <p:nvPicPr>
          <p:cNvPr id="10" name="Image 2" descr="preencoded.png">    </p:cNvPr>
          <p:cNvPicPr>
            <a:picLocks noChangeAspect="1"/>
          </p:cNvPicPr>
          <p:nvPr/>
        </p:nvPicPr>
        <p:blipFill>
          <a:blip r:embed="rId3"/>
          <a:stretch>
            <a:fillRect/>
          </a:stretch>
        </p:blipFill>
        <p:spPr>
          <a:xfrm>
            <a:off x="9562862" y="2374583"/>
            <a:ext cx="4495443" cy="493752"/>
          </a:xfrm>
          <a:prstGeom prst="rect">
            <a:avLst/>
          </a:prstGeom>
        </p:spPr>
      </p:pic>
      <p:sp>
        <p:nvSpPr>
          <p:cNvPr id="11" name="Text 6"/>
          <p:cNvSpPr/>
          <p:nvPr/>
        </p:nvSpPr>
        <p:spPr>
          <a:xfrm>
            <a:off x="9686211" y="2991683"/>
            <a:ext cx="1620203"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Precision</a:t>
            </a:r>
            <a:endParaRPr lang="en-US" sz="1250" dirty="0"/>
          </a:p>
        </p:txBody>
      </p:sp>
      <p:sp>
        <p:nvSpPr>
          <p:cNvPr id="12" name="Text 7"/>
          <p:cNvSpPr/>
          <p:nvPr/>
        </p:nvSpPr>
        <p:spPr>
          <a:xfrm>
            <a:off x="9686211" y="3268266"/>
            <a:ext cx="4248745"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Machine learning improves targeting of compliance resources to highest-risk areas</a:t>
            </a:r>
            <a:endParaRPr lang="en-US" sz="950" dirty="0"/>
          </a:p>
        </p:txBody>
      </p:sp>
      <p:sp>
        <p:nvSpPr>
          <p:cNvPr id="13" name="Text 8"/>
          <p:cNvSpPr/>
          <p:nvPr/>
        </p:nvSpPr>
        <p:spPr>
          <a:xfrm>
            <a:off x="572095" y="3925491"/>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However, the deployment of AI in ethics and compliance raises profound concerns that extend well beyond technical performance metrics. Privacy represents a primary concern—AI systems often require access to sensitive employee communications, financial transactions, and behavioural data to function effectively. Whilst this monitoring may be legally permissible and deployed with legitimate business purposes, it creates workplace environments where employees feel constantly surveilled, potentially eroding trust, stifling dissent, and paradoxically undermining the ethical culture organisations seek to build. Striking the appropriate balance between effective monitoring and respect for privacy requires careful consideration of what data is truly necessary, how it will be used, who will have access, and how long it will be retained.</a:t>
            </a:r>
            <a:endParaRPr lang="en-US" sz="950" dirty="0"/>
          </a:p>
        </p:txBody>
      </p:sp>
      <p:sp>
        <p:nvSpPr>
          <p:cNvPr id="14" name="Text 9"/>
          <p:cNvSpPr/>
          <p:nvPr/>
        </p:nvSpPr>
        <p:spPr>
          <a:xfrm>
            <a:off x="572095" y="4977765"/>
            <a:ext cx="1620203" cy="202525"/>
          </a:xfrm>
          <a:prstGeom prst="rect">
            <a:avLst/>
          </a:prstGeom>
          <a:noFill/>
          <a:ln/>
        </p:spPr>
        <p:txBody>
          <a:bodyPr wrap="none" lIns="0" tIns="0" rIns="0" bIns="0" rtlCol="0" anchor="t"/>
          <a:lstStyle/>
          <a:p>
            <a:pPr algn="l" indent="0" marL="0">
              <a:lnSpc>
                <a:spcPts val="1550"/>
              </a:lnSpc>
              <a:buNone/>
            </a:pPr>
            <a:r>
              <a:rPr lang="en-US" sz="1250" dirty="0">
                <a:solidFill>
                  <a:srgbClr val="020202"/>
                </a:solidFill>
                <a:latin typeface="PT Serif" pitchFamily="34" charset="0"/>
                <a:ea typeface="PT Serif" pitchFamily="34" charset="-122"/>
                <a:cs typeface="PT Serif" pitchFamily="34" charset="-120"/>
              </a:rPr>
              <a:t>Algorithmic Bias Risks</a:t>
            </a:r>
            <a:endParaRPr lang="en-US" sz="1250" dirty="0"/>
          </a:p>
        </p:txBody>
      </p:sp>
      <p:sp>
        <p:nvSpPr>
          <p:cNvPr id="15" name="Text 10"/>
          <p:cNvSpPr/>
          <p:nvPr/>
        </p:nvSpPr>
        <p:spPr>
          <a:xfrm>
            <a:off x="572095" y="5303639"/>
            <a:ext cx="5213866" cy="197525"/>
          </a:xfrm>
          <a:prstGeom prst="rect">
            <a:avLst/>
          </a:prstGeom>
          <a:noFill/>
          <a:ln/>
        </p:spPr>
        <p:txBody>
          <a:bodyPr wrap="none" lIns="0" tIns="0" rIns="0" bIns="0" rtlCol="0" anchor="t"/>
          <a:lstStyle/>
          <a:p>
            <a:pPr algn="l" marL="342900" indent="-342900">
              <a:lnSpc>
                <a:spcPts val="1550"/>
              </a:lnSpc>
              <a:buSzPct val="100000"/>
              <a:buChar char="•"/>
            </a:pPr>
            <a:r>
              <a:rPr lang="en-US" sz="950" dirty="0">
                <a:solidFill>
                  <a:srgbClr val="383838"/>
                </a:solidFill>
                <a:latin typeface="DM Sans" pitchFamily="34" charset="0"/>
                <a:ea typeface="DM Sans" pitchFamily="34" charset="-122"/>
                <a:cs typeface="DM Sans" pitchFamily="34" charset="-120"/>
              </a:rPr>
              <a:t>Historical data reflecting past discrimination</a:t>
            </a:r>
            <a:endParaRPr lang="en-US" sz="950" dirty="0"/>
          </a:p>
        </p:txBody>
      </p:sp>
      <p:sp>
        <p:nvSpPr>
          <p:cNvPr id="16" name="Text 11"/>
          <p:cNvSpPr/>
          <p:nvPr/>
        </p:nvSpPr>
        <p:spPr>
          <a:xfrm>
            <a:off x="572095" y="5544264"/>
            <a:ext cx="5213866" cy="197525"/>
          </a:xfrm>
          <a:prstGeom prst="rect">
            <a:avLst/>
          </a:prstGeom>
          <a:noFill/>
          <a:ln/>
        </p:spPr>
        <p:txBody>
          <a:bodyPr wrap="none" lIns="0" tIns="0" rIns="0" bIns="0" rtlCol="0" anchor="t"/>
          <a:lstStyle/>
          <a:p>
            <a:pPr algn="l" marL="342900" indent="-342900">
              <a:lnSpc>
                <a:spcPts val="1550"/>
              </a:lnSpc>
              <a:buSzPct val="100000"/>
              <a:buChar char="•"/>
            </a:pPr>
            <a:r>
              <a:rPr lang="en-US" sz="950" dirty="0">
                <a:solidFill>
                  <a:srgbClr val="383838"/>
                </a:solidFill>
                <a:latin typeface="DM Sans" pitchFamily="34" charset="0"/>
                <a:ea typeface="DM Sans" pitchFamily="34" charset="-122"/>
                <a:cs typeface="DM Sans" pitchFamily="34" charset="-120"/>
              </a:rPr>
              <a:t>Unrepresentative training datasets</a:t>
            </a:r>
            <a:endParaRPr lang="en-US" sz="950" dirty="0"/>
          </a:p>
        </p:txBody>
      </p:sp>
      <p:sp>
        <p:nvSpPr>
          <p:cNvPr id="17" name="Text 12"/>
          <p:cNvSpPr/>
          <p:nvPr/>
        </p:nvSpPr>
        <p:spPr>
          <a:xfrm>
            <a:off x="572095" y="5784890"/>
            <a:ext cx="5213866" cy="197525"/>
          </a:xfrm>
          <a:prstGeom prst="rect">
            <a:avLst/>
          </a:prstGeom>
          <a:noFill/>
          <a:ln/>
        </p:spPr>
        <p:txBody>
          <a:bodyPr wrap="none" lIns="0" tIns="0" rIns="0" bIns="0" rtlCol="0" anchor="t"/>
          <a:lstStyle/>
          <a:p>
            <a:pPr algn="l" marL="342900" indent="-342900">
              <a:lnSpc>
                <a:spcPts val="1550"/>
              </a:lnSpc>
              <a:buSzPct val="100000"/>
              <a:buChar char="•"/>
            </a:pPr>
            <a:r>
              <a:rPr lang="en-US" sz="950" dirty="0">
                <a:solidFill>
                  <a:srgbClr val="383838"/>
                </a:solidFill>
                <a:latin typeface="DM Sans" pitchFamily="34" charset="0"/>
                <a:ea typeface="DM Sans" pitchFamily="34" charset="-122"/>
                <a:cs typeface="DM Sans" pitchFamily="34" charset="-120"/>
              </a:rPr>
              <a:t>Proxy variables encoding protected characteristics</a:t>
            </a:r>
            <a:endParaRPr lang="en-US" sz="950" dirty="0"/>
          </a:p>
        </p:txBody>
      </p:sp>
      <p:sp>
        <p:nvSpPr>
          <p:cNvPr id="18" name="Text 13"/>
          <p:cNvSpPr/>
          <p:nvPr/>
        </p:nvSpPr>
        <p:spPr>
          <a:xfrm>
            <a:off x="572095" y="6025515"/>
            <a:ext cx="5213866" cy="197525"/>
          </a:xfrm>
          <a:prstGeom prst="rect">
            <a:avLst/>
          </a:prstGeom>
          <a:noFill/>
          <a:ln/>
        </p:spPr>
        <p:txBody>
          <a:bodyPr wrap="none" lIns="0" tIns="0" rIns="0" bIns="0" rtlCol="0" anchor="t"/>
          <a:lstStyle/>
          <a:p>
            <a:pPr algn="l" marL="342900" indent="-342900">
              <a:lnSpc>
                <a:spcPts val="1550"/>
              </a:lnSpc>
              <a:buSzPct val="100000"/>
              <a:buChar char="•"/>
            </a:pPr>
            <a:r>
              <a:rPr lang="en-US" sz="950" dirty="0">
                <a:solidFill>
                  <a:srgbClr val="383838"/>
                </a:solidFill>
                <a:latin typeface="DM Sans" pitchFamily="34" charset="0"/>
                <a:ea typeface="DM Sans" pitchFamily="34" charset="-122"/>
                <a:cs typeface="DM Sans" pitchFamily="34" charset="-120"/>
              </a:rPr>
              <a:t>Feedback loops amplifying initial biases</a:t>
            </a:r>
            <a:endParaRPr lang="en-US" sz="950" dirty="0"/>
          </a:p>
        </p:txBody>
      </p:sp>
      <p:sp>
        <p:nvSpPr>
          <p:cNvPr id="19" name="Text 14"/>
          <p:cNvSpPr/>
          <p:nvPr/>
        </p:nvSpPr>
        <p:spPr>
          <a:xfrm>
            <a:off x="572095" y="6266140"/>
            <a:ext cx="5213866" cy="197525"/>
          </a:xfrm>
          <a:prstGeom prst="rect">
            <a:avLst/>
          </a:prstGeom>
          <a:noFill/>
          <a:ln/>
        </p:spPr>
        <p:txBody>
          <a:bodyPr wrap="none" lIns="0" tIns="0" rIns="0" bIns="0" rtlCol="0" anchor="t"/>
          <a:lstStyle/>
          <a:p>
            <a:pPr algn="l" marL="342900" indent="-342900">
              <a:lnSpc>
                <a:spcPts val="1550"/>
              </a:lnSpc>
              <a:buSzPct val="100000"/>
              <a:buChar char="•"/>
            </a:pPr>
            <a:r>
              <a:rPr lang="en-US" sz="950" dirty="0">
                <a:solidFill>
                  <a:srgbClr val="383838"/>
                </a:solidFill>
                <a:latin typeface="DM Sans" pitchFamily="34" charset="0"/>
                <a:ea typeface="DM Sans" pitchFamily="34" charset="-122"/>
                <a:cs typeface="DM Sans" pitchFamily="34" charset="-120"/>
              </a:rPr>
              <a:t>Lack of diversity in AI development teams</a:t>
            </a:r>
            <a:endParaRPr lang="en-US" sz="950" dirty="0"/>
          </a:p>
        </p:txBody>
      </p:sp>
      <p:sp>
        <p:nvSpPr>
          <p:cNvPr id="20" name="Text 15"/>
          <p:cNvSpPr/>
          <p:nvPr/>
        </p:nvSpPr>
        <p:spPr>
          <a:xfrm>
            <a:off x="6094571" y="4965502"/>
            <a:ext cx="7971234" cy="1382673"/>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Bias represents another critical ethical challenge in AI deployment. Machine learning algorithms learn patterns from historical data, and when that data reflects human biases—whether conscious or unconscious—the AI system will perpetuate and potentially amplify those biases. In compliance contexts, this could mean AI systems unfairly flagging employees from certain demographic groups for additional scrutiny, missing violations by individuals who match "low-risk" profiles, or making recommendations that systematically disadvantage particular populations. Addressing algorithmic bias requires intentional efforts throughout the AI lifecycle—from carefully curating diverse and representative training data to regularly auditing system outputs for disparate impacts to maintaining human oversight of consequential decisions.</a:t>
            </a:r>
            <a:endParaRPr lang="en-US" sz="950" dirty="0"/>
          </a:p>
        </p:txBody>
      </p:sp>
      <p:sp>
        <p:nvSpPr>
          <p:cNvPr id="21" name="Text 16"/>
          <p:cNvSpPr/>
          <p:nvPr/>
        </p:nvSpPr>
        <p:spPr>
          <a:xfrm>
            <a:off x="572095" y="6645592"/>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Transparency and explainability present additional challenges. Many advanced AI systems, particularly those using deep learning techniques, operate as "black boxes"—producing accurate predictions without revealing the reasoning behind their conclusions. This opacity creates significant problems in compliance contexts where organisations must be able to explain the basis for disciplinary actions, justify decisions to regulators, and maintain employee trust through fair and transparent processes. The emerging field of "explainable AI" seeks to address these concerns by developing techniques that make AI decision-making more interpretable, but significant technical and practical challenges remain.</a:t>
            </a:r>
            <a:endParaRPr lang="en-US" sz="9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572095" y="339447"/>
            <a:ext cx="5694164" cy="405051"/>
          </a:xfrm>
          <a:prstGeom prst="rect">
            <a:avLst/>
          </a:prstGeom>
          <a:noFill/>
          <a:ln/>
        </p:spPr>
        <p:txBody>
          <a:bodyPr wrap="none" lIns="0" tIns="0" rIns="0" bIns="0" rtlCol="0" anchor="t"/>
          <a:lstStyle/>
          <a:p>
            <a:pPr algn="l" indent="0" marL="0">
              <a:lnSpc>
                <a:spcPts val="3150"/>
              </a:lnSpc>
              <a:buNone/>
            </a:pPr>
            <a:r>
              <a:rPr lang="en-US" sz="2550" dirty="0">
                <a:solidFill>
                  <a:srgbClr val="020202"/>
                </a:solidFill>
                <a:latin typeface="PT Serif" pitchFamily="34" charset="0"/>
                <a:ea typeface="PT Serif" pitchFamily="34" charset="-122"/>
                <a:cs typeface="PT Serif" pitchFamily="34" charset="-120"/>
              </a:rPr>
              <a:t>Case Study: AI in Compliance Programs</a:t>
            </a:r>
            <a:endParaRPr lang="en-US" sz="2550" dirty="0"/>
          </a:p>
        </p:txBody>
      </p:sp>
      <p:sp>
        <p:nvSpPr>
          <p:cNvPr id="3" name="Text 1"/>
          <p:cNvSpPr/>
          <p:nvPr/>
        </p:nvSpPr>
        <p:spPr>
          <a:xfrm>
            <a:off x="572095" y="991314"/>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Leading organisations are demonstrating how artificial intelligence can be deployed ethically and effectively within compliance programmes, creating tangible value whilst respecting fundamental ethical principles. Financial services institutions, facing particularly stringent regulatory requirements and sophisticated compliance challenges, have been at the forefront of AI adoption in this domain. These organisations are leveraging machine learning algorithms to analyse transaction patterns, monitor communications, assess third-party risks, and identify potential violations across their global operations. The results have been impressive—AI-powered systems can process millions of transactions in seconds, flagging suspicious activities that would take human analysts months to identify through manual review, and doing so with greater consistency and accuracy than traditional approaches.</a:t>
            </a:r>
            <a:endParaRPr lang="en-US" sz="950" dirty="0"/>
          </a:p>
        </p:txBody>
      </p:sp>
      <p:sp>
        <p:nvSpPr>
          <p:cNvPr id="4" name="Text 2"/>
          <p:cNvSpPr/>
          <p:nvPr/>
        </p:nvSpPr>
        <p:spPr>
          <a:xfrm>
            <a:off x="572095" y="1920240"/>
            <a:ext cx="123349" cy="154305"/>
          </a:xfrm>
          <a:prstGeom prst="rect">
            <a:avLst/>
          </a:prstGeom>
          <a:noFill/>
          <a:ln/>
        </p:spPr>
        <p:txBody>
          <a:bodyPr wrap="none" lIns="0" tIns="0" rIns="0" bIns="0" rtlCol="0" anchor="t"/>
          <a:lstStyle/>
          <a:p>
            <a:pPr algn="l" indent="0" marL="0">
              <a:lnSpc>
                <a:spcPts val="1550"/>
              </a:lnSpc>
              <a:buNone/>
            </a:pPr>
            <a:r>
              <a:rPr lang="en-US" sz="950" dirty="0">
                <a:solidFill>
                  <a:srgbClr val="383838"/>
                </a:solidFill>
                <a:latin typeface="PT Serif Light" pitchFamily="34" charset="0"/>
                <a:ea typeface="PT Serif Light" pitchFamily="34" charset="-122"/>
                <a:cs typeface="PT Serif Light" pitchFamily="34" charset="-120"/>
              </a:rPr>
              <a:t>01</a:t>
            </a:r>
            <a:endParaRPr lang="en-US" sz="950" dirty="0"/>
          </a:p>
        </p:txBody>
      </p:sp>
      <p:sp>
        <p:nvSpPr>
          <p:cNvPr id="5" name="Shape 3"/>
          <p:cNvSpPr/>
          <p:nvPr/>
        </p:nvSpPr>
        <p:spPr>
          <a:xfrm>
            <a:off x="572095" y="2114788"/>
            <a:ext cx="6681430" cy="15240"/>
          </a:xfrm>
          <a:prstGeom prst="rect">
            <a:avLst/>
          </a:prstGeom>
          <a:solidFill>
            <a:srgbClr val="E04F00"/>
          </a:solidFill>
          <a:ln/>
        </p:spPr>
      </p:sp>
      <p:sp>
        <p:nvSpPr>
          <p:cNvPr id="6" name="Text 4"/>
          <p:cNvSpPr/>
          <p:nvPr/>
        </p:nvSpPr>
        <p:spPr>
          <a:xfrm>
            <a:off x="572095" y="2206943"/>
            <a:ext cx="1911429"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Risk Pattern Identification</a:t>
            </a:r>
            <a:endParaRPr lang="en-US" sz="1250" dirty="0"/>
          </a:p>
        </p:txBody>
      </p:sp>
      <p:sp>
        <p:nvSpPr>
          <p:cNvPr id="7" name="Text 5"/>
          <p:cNvSpPr/>
          <p:nvPr/>
        </p:nvSpPr>
        <p:spPr>
          <a:xfrm>
            <a:off x="572095" y="2483525"/>
            <a:ext cx="6681430"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AI algorithms analyse employee behaviour, transaction data, and communication patterns to identify individuals or departments exhibiting high-risk characteristics that warrant enhanced monitoring or targeted training interventions</a:t>
            </a:r>
            <a:endParaRPr lang="en-US" sz="950" dirty="0"/>
          </a:p>
        </p:txBody>
      </p:sp>
      <p:sp>
        <p:nvSpPr>
          <p:cNvPr id="8" name="Text 6"/>
          <p:cNvSpPr/>
          <p:nvPr/>
        </p:nvSpPr>
        <p:spPr>
          <a:xfrm>
            <a:off x="7376874" y="1920240"/>
            <a:ext cx="123349" cy="154305"/>
          </a:xfrm>
          <a:prstGeom prst="rect">
            <a:avLst/>
          </a:prstGeom>
          <a:noFill/>
          <a:ln/>
        </p:spPr>
        <p:txBody>
          <a:bodyPr wrap="none" lIns="0" tIns="0" rIns="0" bIns="0" rtlCol="0" anchor="t"/>
          <a:lstStyle/>
          <a:p>
            <a:pPr algn="l" indent="0" marL="0">
              <a:lnSpc>
                <a:spcPts val="1550"/>
              </a:lnSpc>
              <a:buNone/>
            </a:pPr>
            <a:r>
              <a:rPr lang="en-US" sz="950" dirty="0">
                <a:solidFill>
                  <a:srgbClr val="383838"/>
                </a:solidFill>
                <a:latin typeface="PT Serif Light" pitchFamily="34" charset="0"/>
                <a:ea typeface="PT Serif Light" pitchFamily="34" charset="-122"/>
                <a:cs typeface="PT Serif Light" pitchFamily="34" charset="-120"/>
              </a:rPr>
              <a:t>02</a:t>
            </a:r>
            <a:endParaRPr lang="en-US" sz="950" dirty="0"/>
          </a:p>
        </p:txBody>
      </p:sp>
      <p:sp>
        <p:nvSpPr>
          <p:cNvPr id="9" name="Shape 7"/>
          <p:cNvSpPr/>
          <p:nvPr/>
        </p:nvSpPr>
        <p:spPr>
          <a:xfrm>
            <a:off x="7376874" y="2114788"/>
            <a:ext cx="6681430" cy="15240"/>
          </a:xfrm>
          <a:prstGeom prst="rect">
            <a:avLst/>
          </a:prstGeom>
          <a:solidFill>
            <a:srgbClr val="E04F00"/>
          </a:solidFill>
          <a:ln/>
        </p:spPr>
      </p:sp>
      <p:sp>
        <p:nvSpPr>
          <p:cNvPr id="10" name="Text 8"/>
          <p:cNvSpPr/>
          <p:nvPr/>
        </p:nvSpPr>
        <p:spPr>
          <a:xfrm>
            <a:off x="7376874" y="2206943"/>
            <a:ext cx="2354937"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Predictive Analytics Deployment</a:t>
            </a:r>
            <a:endParaRPr lang="en-US" sz="1250" dirty="0"/>
          </a:p>
        </p:txBody>
      </p:sp>
      <p:sp>
        <p:nvSpPr>
          <p:cNvPr id="11" name="Text 9"/>
          <p:cNvSpPr/>
          <p:nvPr/>
        </p:nvSpPr>
        <p:spPr>
          <a:xfrm>
            <a:off x="7376874" y="2483525"/>
            <a:ext cx="6681430"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Machine learning models forecast potential compliance breaches by identifying combinations of factors historically associated with violations, enabling proactive intervention before misconduct occurs</a:t>
            </a:r>
            <a:endParaRPr lang="en-US" sz="950" dirty="0"/>
          </a:p>
        </p:txBody>
      </p:sp>
      <p:sp>
        <p:nvSpPr>
          <p:cNvPr id="12" name="Text 10"/>
          <p:cNvSpPr/>
          <p:nvPr/>
        </p:nvSpPr>
        <p:spPr>
          <a:xfrm>
            <a:off x="572095" y="3094434"/>
            <a:ext cx="123349" cy="154305"/>
          </a:xfrm>
          <a:prstGeom prst="rect">
            <a:avLst/>
          </a:prstGeom>
          <a:noFill/>
          <a:ln/>
        </p:spPr>
        <p:txBody>
          <a:bodyPr wrap="none" lIns="0" tIns="0" rIns="0" bIns="0" rtlCol="0" anchor="t"/>
          <a:lstStyle/>
          <a:p>
            <a:pPr algn="l" indent="0" marL="0">
              <a:lnSpc>
                <a:spcPts val="1550"/>
              </a:lnSpc>
              <a:buNone/>
            </a:pPr>
            <a:r>
              <a:rPr lang="en-US" sz="950" dirty="0">
                <a:solidFill>
                  <a:srgbClr val="383838"/>
                </a:solidFill>
                <a:latin typeface="PT Serif Light" pitchFamily="34" charset="0"/>
                <a:ea typeface="PT Serif Light" pitchFamily="34" charset="-122"/>
                <a:cs typeface="PT Serif Light" pitchFamily="34" charset="-120"/>
              </a:rPr>
              <a:t>03</a:t>
            </a:r>
            <a:endParaRPr lang="en-US" sz="950" dirty="0"/>
          </a:p>
        </p:txBody>
      </p:sp>
      <p:sp>
        <p:nvSpPr>
          <p:cNvPr id="13" name="Shape 11"/>
          <p:cNvSpPr/>
          <p:nvPr/>
        </p:nvSpPr>
        <p:spPr>
          <a:xfrm>
            <a:off x="572095" y="3288983"/>
            <a:ext cx="6681430" cy="15240"/>
          </a:xfrm>
          <a:prstGeom prst="rect">
            <a:avLst/>
          </a:prstGeom>
          <a:solidFill>
            <a:srgbClr val="E04F00"/>
          </a:solidFill>
          <a:ln/>
        </p:spPr>
      </p:sp>
      <p:sp>
        <p:nvSpPr>
          <p:cNvPr id="14" name="Text 12"/>
          <p:cNvSpPr/>
          <p:nvPr/>
        </p:nvSpPr>
        <p:spPr>
          <a:xfrm>
            <a:off x="572095" y="3381137"/>
            <a:ext cx="1770578"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Training Personalisation</a:t>
            </a:r>
            <a:endParaRPr lang="en-US" sz="1250" dirty="0"/>
          </a:p>
        </p:txBody>
      </p:sp>
      <p:sp>
        <p:nvSpPr>
          <p:cNvPr id="15" name="Text 13"/>
          <p:cNvSpPr/>
          <p:nvPr/>
        </p:nvSpPr>
        <p:spPr>
          <a:xfrm>
            <a:off x="572095" y="3657719"/>
            <a:ext cx="6681430"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AI systems assess individual knowledge gaps and risk profiles to deliver customised compliance training that addresses specific deficiencies rather than generic one-size-fits-all content</a:t>
            </a:r>
            <a:endParaRPr lang="en-US" sz="950" dirty="0"/>
          </a:p>
        </p:txBody>
      </p:sp>
      <p:sp>
        <p:nvSpPr>
          <p:cNvPr id="16" name="Text 14"/>
          <p:cNvSpPr/>
          <p:nvPr/>
        </p:nvSpPr>
        <p:spPr>
          <a:xfrm>
            <a:off x="7376874" y="3094434"/>
            <a:ext cx="123349" cy="154305"/>
          </a:xfrm>
          <a:prstGeom prst="rect">
            <a:avLst/>
          </a:prstGeom>
          <a:noFill/>
          <a:ln/>
        </p:spPr>
        <p:txBody>
          <a:bodyPr wrap="none" lIns="0" tIns="0" rIns="0" bIns="0" rtlCol="0" anchor="t"/>
          <a:lstStyle/>
          <a:p>
            <a:pPr algn="l" indent="0" marL="0">
              <a:lnSpc>
                <a:spcPts val="1550"/>
              </a:lnSpc>
              <a:buNone/>
            </a:pPr>
            <a:r>
              <a:rPr lang="en-US" sz="950" dirty="0">
                <a:solidFill>
                  <a:srgbClr val="383838"/>
                </a:solidFill>
                <a:latin typeface="PT Serif Light" pitchFamily="34" charset="0"/>
                <a:ea typeface="PT Serif Light" pitchFamily="34" charset="-122"/>
                <a:cs typeface="PT Serif Light" pitchFamily="34" charset="-120"/>
              </a:rPr>
              <a:t>04</a:t>
            </a:r>
            <a:endParaRPr lang="en-US" sz="950" dirty="0"/>
          </a:p>
        </p:txBody>
      </p:sp>
      <p:sp>
        <p:nvSpPr>
          <p:cNvPr id="17" name="Shape 15"/>
          <p:cNvSpPr/>
          <p:nvPr/>
        </p:nvSpPr>
        <p:spPr>
          <a:xfrm>
            <a:off x="7376874" y="3288983"/>
            <a:ext cx="6681430" cy="15240"/>
          </a:xfrm>
          <a:prstGeom prst="rect">
            <a:avLst/>
          </a:prstGeom>
          <a:solidFill>
            <a:srgbClr val="E04F00"/>
          </a:solidFill>
          <a:ln/>
        </p:spPr>
      </p:sp>
      <p:sp>
        <p:nvSpPr>
          <p:cNvPr id="18" name="Text 16"/>
          <p:cNvSpPr/>
          <p:nvPr/>
        </p:nvSpPr>
        <p:spPr>
          <a:xfrm>
            <a:off x="7376874" y="3381137"/>
            <a:ext cx="1692831"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Continuous Monitoring</a:t>
            </a:r>
            <a:endParaRPr lang="en-US" sz="1250" dirty="0"/>
          </a:p>
        </p:txBody>
      </p:sp>
      <p:sp>
        <p:nvSpPr>
          <p:cNvPr id="19" name="Text 17"/>
          <p:cNvSpPr/>
          <p:nvPr/>
        </p:nvSpPr>
        <p:spPr>
          <a:xfrm>
            <a:off x="7376874" y="3657719"/>
            <a:ext cx="6681430"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Real-time surveillance systems track ongoing activities against compliance parameters, immediately alerting when thresholds are exceeded or concerning patterns emerge requiring investigation</a:t>
            </a:r>
            <a:endParaRPr lang="en-US" sz="950" dirty="0"/>
          </a:p>
        </p:txBody>
      </p:sp>
      <p:sp>
        <p:nvSpPr>
          <p:cNvPr id="20" name="Text 18"/>
          <p:cNvSpPr/>
          <p:nvPr/>
        </p:nvSpPr>
        <p:spPr>
          <a:xfrm>
            <a:off x="572095" y="4284107"/>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One particularly innovative application involves using AI to improve the effectiveness of compliance training programmes. Traditional compliance training often suffers from low engagement and limited retention—employees complete mandatory courses to satisfy requirements rather than genuinely internalising ethical principles. AI-powered systems are changing this dynamic by personalising training content based on individual roles, risk profiles, and demonstrated knowledge gaps. These systems can adapt difficulty levels in real-time, focus on areas where specific employees show weakness, use interactive scenarios tailored to actual situations employees might encounter, and provide ongoing reinforcement rather than annual one-time training events. Early results suggest this personalised approach significantly improves both engagement and retention compared to traditional methods.</a:t>
            </a:r>
            <a:endParaRPr lang="en-US" sz="950" dirty="0"/>
          </a:p>
        </p:txBody>
      </p:sp>
      <p:pic>
        <p:nvPicPr>
          <p:cNvPr id="21" name="Image 0" descr="preencoded.png">    </p:cNvPr>
          <p:cNvPicPr>
            <a:picLocks noChangeAspect="1"/>
          </p:cNvPicPr>
          <p:nvPr/>
        </p:nvPicPr>
        <p:blipFill>
          <a:blip r:embed="rId1"/>
          <a:stretch>
            <a:fillRect/>
          </a:stretch>
        </p:blipFill>
        <p:spPr>
          <a:xfrm>
            <a:off x="572095" y="5351859"/>
            <a:ext cx="6592610" cy="6592610"/>
          </a:xfrm>
          <a:prstGeom prst="rect">
            <a:avLst/>
          </a:prstGeom>
        </p:spPr>
      </p:pic>
      <p:sp>
        <p:nvSpPr>
          <p:cNvPr id="22" name="Text 19"/>
          <p:cNvSpPr/>
          <p:nvPr/>
        </p:nvSpPr>
        <p:spPr>
          <a:xfrm>
            <a:off x="7473315" y="5336381"/>
            <a:ext cx="2310527" cy="202525"/>
          </a:xfrm>
          <a:prstGeom prst="rect">
            <a:avLst/>
          </a:prstGeom>
          <a:noFill/>
          <a:ln/>
        </p:spPr>
        <p:txBody>
          <a:bodyPr wrap="none" lIns="0" tIns="0" rIns="0" bIns="0" rtlCol="0" anchor="t"/>
          <a:lstStyle/>
          <a:p>
            <a:pPr algn="l" indent="0" marL="0">
              <a:lnSpc>
                <a:spcPts val="1550"/>
              </a:lnSpc>
              <a:buNone/>
            </a:pPr>
            <a:r>
              <a:rPr lang="en-US" sz="1250" dirty="0">
                <a:solidFill>
                  <a:srgbClr val="020202"/>
                </a:solidFill>
                <a:latin typeface="PT Serif" pitchFamily="34" charset="0"/>
                <a:ea typeface="PT Serif" pitchFamily="34" charset="-122"/>
                <a:cs typeface="PT Serif" pitchFamily="34" charset="-120"/>
              </a:rPr>
              <a:t>Ethical AI Framework Principles</a:t>
            </a:r>
            <a:endParaRPr lang="en-US" sz="1250" dirty="0"/>
          </a:p>
        </p:txBody>
      </p:sp>
      <p:sp>
        <p:nvSpPr>
          <p:cNvPr id="23" name="Text 20"/>
          <p:cNvSpPr/>
          <p:nvPr/>
        </p:nvSpPr>
        <p:spPr>
          <a:xfrm>
            <a:off x="7473315" y="5662255"/>
            <a:ext cx="6592610"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Fairness:</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Regular audits ensuring AI systems don't discriminate based on protected characteristics</a:t>
            </a:r>
            <a:endParaRPr lang="en-US" sz="950" dirty="0"/>
          </a:p>
        </p:txBody>
      </p:sp>
      <p:sp>
        <p:nvSpPr>
          <p:cNvPr id="24" name="Text 21"/>
          <p:cNvSpPr/>
          <p:nvPr/>
        </p:nvSpPr>
        <p:spPr>
          <a:xfrm>
            <a:off x="7473315" y="5902881"/>
            <a:ext cx="6592610"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Transparency:</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Clear communication about what data is collected and how AI systems make decisions</a:t>
            </a:r>
            <a:endParaRPr lang="en-US" sz="950" dirty="0"/>
          </a:p>
        </p:txBody>
      </p:sp>
      <p:sp>
        <p:nvSpPr>
          <p:cNvPr id="25" name="Text 22"/>
          <p:cNvSpPr/>
          <p:nvPr/>
        </p:nvSpPr>
        <p:spPr>
          <a:xfrm>
            <a:off x="7473315" y="6143506"/>
            <a:ext cx="6592610"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Accountability:</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Human oversight of consequential decisions with clear escalation procedures</a:t>
            </a:r>
            <a:endParaRPr lang="en-US" sz="950" dirty="0"/>
          </a:p>
        </p:txBody>
      </p:sp>
      <p:sp>
        <p:nvSpPr>
          <p:cNvPr id="26" name="Text 23"/>
          <p:cNvSpPr/>
          <p:nvPr/>
        </p:nvSpPr>
        <p:spPr>
          <a:xfrm>
            <a:off x="7473315" y="6384131"/>
            <a:ext cx="6592610"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Privacy:</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Data minimisation principles limiting collection to genuinely necessary information</a:t>
            </a:r>
            <a:endParaRPr lang="en-US" sz="950" dirty="0"/>
          </a:p>
        </p:txBody>
      </p:sp>
      <p:sp>
        <p:nvSpPr>
          <p:cNvPr id="27" name="Text 24"/>
          <p:cNvSpPr/>
          <p:nvPr/>
        </p:nvSpPr>
        <p:spPr>
          <a:xfrm>
            <a:off x="7473315" y="6624757"/>
            <a:ext cx="6592610"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Security:</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Robust protections preventing unauthorised access or misuse of sensitive data</a:t>
            </a:r>
            <a:endParaRPr lang="en-US" sz="950" dirty="0"/>
          </a:p>
        </p:txBody>
      </p:sp>
      <p:sp>
        <p:nvSpPr>
          <p:cNvPr id="28" name="Text 25"/>
          <p:cNvSpPr/>
          <p:nvPr/>
        </p:nvSpPr>
        <p:spPr>
          <a:xfrm>
            <a:off x="572095" y="12222123"/>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However, organisations implementing AI in compliance recognise that technology alone cannot ensure ethical outcomes. Leading firms establish comprehensive governance frameworks that address the ethical dimensions of AI deployment. These frameworks typically include clear policies on data collection and use, regular algorithmic audits to detect and correct biases, human review of AI-generated recommendations before consequential actions, transparency with employees about monitoring practices, and mechanisms for challenging or appealing AI-influenced decisions. By combining AI's analytical power with human judgement and robust ethical guardrails, organisations are creating compliance programmes that are simultaneously more effective and more ethical than previous approaches.</a:t>
            </a:r>
            <a:endParaRPr lang="en-US" sz="9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72095" y="339447"/>
            <a:ext cx="9833491" cy="405051"/>
          </a:xfrm>
          <a:prstGeom prst="rect">
            <a:avLst/>
          </a:prstGeom>
          <a:noFill/>
          <a:ln/>
        </p:spPr>
        <p:txBody>
          <a:bodyPr wrap="none" lIns="0" tIns="0" rIns="0" bIns="0" rtlCol="0" anchor="t"/>
          <a:lstStyle/>
          <a:p>
            <a:pPr algn="l" indent="0" marL="0">
              <a:lnSpc>
                <a:spcPts val="3150"/>
              </a:lnSpc>
              <a:buNone/>
            </a:pPr>
            <a:r>
              <a:rPr lang="en-US" sz="2550" dirty="0">
                <a:solidFill>
                  <a:srgbClr val="020202"/>
                </a:solidFill>
                <a:latin typeface="PT Serif" pitchFamily="34" charset="0"/>
                <a:ea typeface="PT Serif" pitchFamily="34" charset="-122"/>
                <a:cs typeface="PT Serif" pitchFamily="34" charset="-120"/>
              </a:rPr>
              <a:t>Chapter 3: Environmental, Social, and Governance (ESG) Integration</a:t>
            </a:r>
            <a:endParaRPr lang="en-US" sz="2550" dirty="0"/>
          </a:p>
        </p:txBody>
      </p:sp>
      <p:sp>
        <p:nvSpPr>
          <p:cNvPr id="3" name="Text 1"/>
          <p:cNvSpPr/>
          <p:nvPr/>
        </p:nvSpPr>
        <p:spPr>
          <a:xfrm>
            <a:off x="572095" y="991314"/>
            <a:ext cx="13486209" cy="987623"/>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Environmental, Social, and Governance criteria have transitioned from niche concerns appealing to a small segment of socially conscious investors to mainstream considerations fundamentally reshaping how businesses are evaluated, financed, and managed. This transformation reflects a growing recognition that ESG factors represent not merely ethical considerations but material risks and opportunities that directly impact long-term financial performance and organisational resilience. Companies with strong ESG profiles demonstrate lower cost of capital, reduced regulatory and legal risks, enhanced operational efficiency through resource optimization, improved brand reputation and customer loyalty, and greater ability to attract and retain top talent. Conversely, poor ESG performance increasingly translates into tangible business consequences—from investor divestment to consumer boycotts to regulatory sanctions.</a:t>
            </a:r>
            <a:endParaRPr lang="en-US" sz="950" dirty="0"/>
          </a:p>
        </p:txBody>
      </p:sp>
      <p:sp>
        <p:nvSpPr>
          <p:cNvPr id="4" name="Text 2"/>
          <p:cNvSpPr/>
          <p:nvPr/>
        </p:nvSpPr>
        <p:spPr>
          <a:xfrm>
            <a:off x="3088124" y="4141946"/>
            <a:ext cx="1620203" cy="202525"/>
          </a:xfrm>
          <a:prstGeom prst="rect">
            <a:avLst/>
          </a:prstGeom>
          <a:noFill/>
          <a:ln/>
        </p:spPr>
        <p:txBody>
          <a:bodyPr wrap="none" lIns="0" tIns="0" rIns="0" bIns="0" rtlCol="0" anchor="t"/>
          <a:lstStyle/>
          <a:p>
            <a:pPr algn="r" indent="0" marL="0">
              <a:lnSpc>
                <a:spcPts val="1550"/>
              </a:lnSpc>
              <a:buNone/>
            </a:pPr>
            <a:r>
              <a:rPr lang="en-US" sz="1250" dirty="0">
                <a:solidFill>
                  <a:srgbClr val="383838"/>
                </a:solidFill>
                <a:latin typeface="PT Serif" pitchFamily="34" charset="0"/>
                <a:ea typeface="PT Serif" pitchFamily="34" charset="-122"/>
                <a:cs typeface="PT Serif" pitchFamily="34" charset="-120"/>
              </a:rPr>
              <a:t>Environmental</a:t>
            </a:r>
            <a:endParaRPr lang="en-US" sz="1250" dirty="0"/>
          </a:p>
        </p:txBody>
      </p:sp>
      <p:sp>
        <p:nvSpPr>
          <p:cNvPr id="5" name="Text 3"/>
          <p:cNvSpPr/>
          <p:nvPr/>
        </p:nvSpPr>
        <p:spPr>
          <a:xfrm>
            <a:off x="572095" y="4418528"/>
            <a:ext cx="4136231" cy="395049"/>
          </a:xfrm>
          <a:prstGeom prst="rect">
            <a:avLst/>
          </a:prstGeom>
          <a:noFill/>
          <a:ln/>
        </p:spPr>
        <p:txBody>
          <a:bodyPr wrap="square" lIns="0" tIns="0" rIns="0" bIns="0" rtlCol="0" anchor="t"/>
          <a:lstStyle/>
          <a:p>
            <a:pPr algn="r" indent="0" marL="0">
              <a:lnSpc>
                <a:spcPts val="1550"/>
              </a:lnSpc>
              <a:buNone/>
            </a:pPr>
            <a:r>
              <a:rPr lang="en-US" sz="950" dirty="0">
                <a:solidFill>
                  <a:srgbClr val="383838"/>
                </a:solidFill>
                <a:latin typeface="DM Sans" pitchFamily="34" charset="0"/>
                <a:ea typeface="DM Sans" pitchFamily="34" charset="-122"/>
                <a:cs typeface="DM Sans" pitchFamily="34" charset="-120"/>
              </a:rPr>
              <a:t>Climate action, resource efficiency, pollution prevention, biodiversity protection</a:t>
            </a:r>
            <a:endParaRPr lang="en-US" sz="950" dirty="0"/>
          </a:p>
        </p:txBody>
      </p:sp>
      <p:pic>
        <p:nvPicPr>
          <p:cNvPr id="6" name="Image 0" descr="preencoded.png">    </p:cNvPr>
          <p:cNvPicPr>
            <a:picLocks noChangeAspect="1"/>
          </p:cNvPicPr>
          <p:nvPr/>
        </p:nvPicPr>
        <p:blipFill>
          <a:blip r:embed="rId1"/>
          <a:stretch>
            <a:fillRect/>
          </a:stretch>
        </p:blipFill>
        <p:spPr>
          <a:xfrm>
            <a:off x="4955143" y="2117765"/>
            <a:ext cx="4720114" cy="4720114"/>
          </a:xfrm>
          <a:prstGeom prst="rect">
            <a:avLst/>
          </a:prstGeom>
        </p:spPr>
      </p:pic>
      <p:pic>
        <p:nvPicPr>
          <p:cNvPr id="7"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70696" y="4385429"/>
            <a:ext cx="184666" cy="184666"/>
          </a:xfrm>
          <a:prstGeom prst="rect">
            <a:avLst/>
          </a:prstGeom>
        </p:spPr>
      </p:pic>
      <p:sp>
        <p:nvSpPr>
          <p:cNvPr id="8" name="Text 4"/>
          <p:cNvSpPr/>
          <p:nvPr/>
        </p:nvSpPr>
        <p:spPr>
          <a:xfrm>
            <a:off x="9860399" y="2915603"/>
            <a:ext cx="1620203"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Social</a:t>
            </a:r>
            <a:endParaRPr lang="en-US" sz="1250" dirty="0"/>
          </a:p>
        </p:txBody>
      </p:sp>
      <p:sp>
        <p:nvSpPr>
          <p:cNvPr id="9" name="Text 5"/>
          <p:cNvSpPr/>
          <p:nvPr/>
        </p:nvSpPr>
        <p:spPr>
          <a:xfrm>
            <a:off x="9860399" y="3192185"/>
            <a:ext cx="4197906"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Human rights, labour standards, diversity and inclusion, community engagement</a:t>
            </a:r>
            <a:endParaRPr lang="en-US" sz="950" dirty="0"/>
          </a:p>
        </p:txBody>
      </p:sp>
      <p:pic>
        <p:nvPicPr>
          <p:cNvPr id="10" name="Image 2" descr="preencoded.png">    </p:cNvPr>
          <p:cNvPicPr>
            <a:picLocks noChangeAspect="1"/>
          </p:cNvPicPr>
          <p:nvPr/>
        </p:nvPicPr>
        <p:blipFill>
          <a:blip r:embed="rId4"/>
          <a:stretch>
            <a:fillRect/>
          </a:stretch>
        </p:blipFill>
        <p:spPr>
          <a:xfrm>
            <a:off x="4955143" y="2117765"/>
            <a:ext cx="4720114" cy="4720114"/>
          </a:xfrm>
          <a:prstGeom prst="rect">
            <a:avLst/>
          </a:prstGeom>
        </p:spPr>
      </p:pic>
      <p:pic>
        <p:nvPicPr>
          <p:cNvPr id="11"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48744" y="2954655"/>
            <a:ext cx="184666" cy="184666"/>
          </a:xfrm>
          <a:prstGeom prst="rect">
            <a:avLst/>
          </a:prstGeom>
        </p:spPr>
      </p:pic>
      <p:sp>
        <p:nvSpPr>
          <p:cNvPr id="12" name="Text 6"/>
          <p:cNvSpPr/>
          <p:nvPr/>
        </p:nvSpPr>
        <p:spPr>
          <a:xfrm>
            <a:off x="9860399" y="5368290"/>
            <a:ext cx="1620203"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Governance</a:t>
            </a:r>
            <a:endParaRPr lang="en-US" sz="1250" dirty="0"/>
          </a:p>
        </p:txBody>
      </p:sp>
      <p:sp>
        <p:nvSpPr>
          <p:cNvPr id="13" name="Text 7"/>
          <p:cNvSpPr/>
          <p:nvPr/>
        </p:nvSpPr>
        <p:spPr>
          <a:xfrm>
            <a:off x="9860399" y="5644872"/>
            <a:ext cx="4197906"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Board composition, executive compensation, transparency, ethical business practices</a:t>
            </a:r>
            <a:endParaRPr lang="en-US" sz="950" dirty="0"/>
          </a:p>
        </p:txBody>
      </p:sp>
      <p:pic>
        <p:nvPicPr>
          <p:cNvPr id="14" name="Image 4" descr="preencoded.png">    </p:cNvPr>
          <p:cNvPicPr>
            <a:picLocks noChangeAspect="1"/>
          </p:cNvPicPr>
          <p:nvPr/>
        </p:nvPicPr>
        <p:blipFill>
          <a:blip r:embed="rId7"/>
          <a:stretch>
            <a:fillRect/>
          </a:stretch>
        </p:blipFill>
        <p:spPr>
          <a:xfrm>
            <a:off x="4955143" y="2117765"/>
            <a:ext cx="4720114" cy="4720114"/>
          </a:xfrm>
          <a:prstGeom prst="rect">
            <a:avLst/>
          </a:prstGeom>
        </p:spPr>
      </p:pic>
      <p:pic>
        <p:nvPicPr>
          <p:cNvPr id="15"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48744" y="5816084"/>
            <a:ext cx="184666" cy="184666"/>
          </a:xfrm>
          <a:prstGeom prst="rect">
            <a:avLst/>
          </a:prstGeom>
        </p:spPr>
      </p:pic>
      <p:sp>
        <p:nvSpPr>
          <p:cNvPr id="16" name="Text 8"/>
          <p:cNvSpPr/>
          <p:nvPr/>
        </p:nvSpPr>
        <p:spPr>
          <a:xfrm>
            <a:off x="572095" y="6976705"/>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The environmental pillar of ESG addresses how organisations impact natural systems and manage environmental risks. This encompasses carbon emissions and climate change mitigation strategies, energy efficiency and renewable energy adoption, water usage and conservation practices, waste reduction and circular economy principles, sustainable sourcing and supply chain practices, and biodiversity protection and ecosystem preservation. Leading companies are setting ambitious environmental targets—including commitments to achieve net-zero emissions, transition to 100% renewable energy, eliminate single-use plastics, and restore degraded ecosystems. These commitments reflect both ethical responsibility and business pragmatism, as environmental degradation poses systemic risks to operations, supply chains, and long-term viability.</a:t>
            </a:r>
            <a:endParaRPr lang="en-US" sz="950" dirty="0"/>
          </a:p>
        </p:txBody>
      </p:sp>
      <p:sp>
        <p:nvSpPr>
          <p:cNvPr id="17" name="Text 9"/>
          <p:cNvSpPr/>
          <p:nvPr/>
        </p:nvSpPr>
        <p:spPr>
          <a:xfrm>
            <a:off x="572095" y="7905631"/>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The social dimension examines how organisations treat people—employees, customers, suppliers, and communities where they operate. Key considerations include fair labour practices and safe working conditions, diversity, equity, and inclusion throughout the organisation, human rights due diligence in operations and supply chains, product safety and responsible marketing, data privacy and security protections, and positive community engagement and social investment. Companies excelling in social performance recognise that their success depends on maintaining their social license to operate—the ongoing acceptance and approval of stakeholders that can be withdrawn if organisations are perceived as causing harm or failing to contribute positively to society.</a:t>
            </a:r>
            <a:endParaRPr lang="en-US" sz="9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572095" y="339447"/>
            <a:ext cx="5372100" cy="405051"/>
          </a:xfrm>
          <a:prstGeom prst="rect">
            <a:avLst/>
          </a:prstGeom>
          <a:noFill/>
          <a:ln/>
        </p:spPr>
        <p:txBody>
          <a:bodyPr wrap="none" lIns="0" tIns="0" rIns="0" bIns="0" rtlCol="0" anchor="t"/>
          <a:lstStyle/>
          <a:p>
            <a:pPr algn="l" indent="0" marL="0">
              <a:lnSpc>
                <a:spcPts val="3150"/>
              </a:lnSpc>
              <a:buNone/>
            </a:pPr>
            <a:r>
              <a:rPr lang="en-US" sz="2550" dirty="0">
                <a:solidFill>
                  <a:srgbClr val="020202"/>
                </a:solidFill>
                <a:latin typeface="PT Serif" pitchFamily="34" charset="0"/>
                <a:ea typeface="PT Serif" pitchFamily="34" charset="-122"/>
                <a:cs typeface="PT Serif" pitchFamily="34" charset="-120"/>
              </a:rPr>
              <a:t>ESG as a Business Ethics Cornerstone</a:t>
            </a:r>
            <a:endParaRPr lang="en-US" sz="2550" dirty="0"/>
          </a:p>
        </p:txBody>
      </p:sp>
      <p:sp>
        <p:nvSpPr>
          <p:cNvPr id="3" name="Text 1"/>
          <p:cNvSpPr/>
          <p:nvPr/>
        </p:nvSpPr>
        <p:spPr>
          <a:xfrm>
            <a:off x="572095" y="991314"/>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ESG integration represents perhaps the most comprehensive framework for operationalising business ethics in the contemporary corporate context. Rather than treating ethical considerations as abstract principles or compliance obligations separate from core business activities, the ESG approach embeds sustainability and responsibility into strategic planning, risk management, performance measurement, and stakeholder communication. This integration transforms ethics from a peripheral concern managed by specialised departments into a central consideration influencing capital allocation, product development, operational decisions, and corporate strategy. The sophistication and rigor with which organisations address ESG factors increasingly serves as a proxy for overall management quality and long-term thinking.</a:t>
            </a:r>
            <a:endParaRPr lang="en-US" sz="950" dirty="0"/>
          </a:p>
        </p:txBody>
      </p:sp>
      <p:sp>
        <p:nvSpPr>
          <p:cNvPr id="4" name="Shape 2"/>
          <p:cNvSpPr/>
          <p:nvPr/>
        </p:nvSpPr>
        <p:spPr>
          <a:xfrm>
            <a:off x="572095" y="1920240"/>
            <a:ext cx="4413171" cy="1609487"/>
          </a:xfrm>
          <a:prstGeom prst="roundRect">
            <a:avLst>
              <a:gd name="adj" fmla="val 1150"/>
            </a:avLst>
          </a:prstGeom>
          <a:solidFill>
            <a:srgbClr val="F2EEEE"/>
          </a:solidFill>
          <a:ln/>
        </p:spPr>
      </p:sp>
      <p:sp>
        <p:nvSpPr>
          <p:cNvPr id="5" name="Shape 3"/>
          <p:cNvSpPr/>
          <p:nvPr/>
        </p:nvSpPr>
        <p:spPr>
          <a:xfrm>
            <a:off x="695444" y="2043589"/>
            <a:ext cx="370284" cy="370284"/>
          </a:xfrm>
          <a:prstGeom prst="roundRect">
            <a:avLst>
              <a:gd name="adj" fmla="val 24692089"/>
            </a:avLst>
          </a:prstGeom>
          <a:solidFill>
            <a:srgbClr val="E04F00"/>
          </a:solidFill>
          <a:ln/>
        </p:spPr>
      </p:sp>
      <p:pic>
        <p:nvPicPr>
          <p:cNvPr id="6"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97243" y="2145387"/>
            <a:ext cx="166568" cy="166568"/>
          </a:xfrm>
          <a:prstGeom prst="rect">
            <a:avLst/>
          </a:prstGeom>
        </p:spPr>
      </p:pic>
      <p:sp>
        <p:nvSpPr>
          <p:cNvPr id="7" name="Text 4"/>
          <p:cNvSpPr/>
          <p:nvPr/>
        </p:nvSpPr>
        <p:spPr>
          <a:xfrm>
            <a:off x="695444" y="2537222"/>
            <a:ext cx="1871305"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Carbon Reduction Targets</a:t>
            </a:r>
            <a:endParaRPr lang="en-US" sz="1250" dirty="0"/>
          </a:p>
        </p:txBody>
      </p:sp>
      <p:sp>
        <p:nvSpPr>
          <p:cNvPr id="8" name="Text 5"/>
          <p:cNvSpPr/>
          <p:nvPr/>
        </p:nvSpPr>
        <p:spPr>
          <a:xfrm>
            <a:off x="695444" y="2813804"/>
            <a:ext cx="4166473" cy="592574"/>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Science-based commitments to reduce greenhouse gas emissions across operations and value chains, aligned with limiting global temperature rise to 1.5°C</a:t>
            </a:r>
            <a:endParaRPr lang="en-US" sz="950" dirty="0"/>
          </a:p>
        </p:txBody>
      </p:sp>
      <p:sp>
        <p:nvSpPr>
          <p:cNvPr id="9" name="Shape 6"/>
          <p:cNvSpPr/>
          <p:nvPr/>
        </p:nvSpPr>
        <p:spPr>
          <a:xfrm>
            <a:off x="5108615" y="1920240"/>
            <a:ext cx="4413171" cy="1609487"/>
          </a:xfrm>
          <a:prstGeom prst="roundRect">
            <a:avLst>
              <a:gd name="adj" fmla="val 1150"/>
            </a:avLst>
          </a:prstGeom>
          <a:solidFill>
            <a:srgbClr val="F2EEEE"/>
          </a:solidFill>
          <a:ln/>
        </p:spPr>
      </p:sp>
      <p:sp>
        <p:nvSpPr>
          <p:cNvPr id="10" name="Shape 7"/>
          <p:cNvSpPr/>
          <p:nvPr/>
        </p:nvSpPr>
        <p:spPr>
          <a:xfrm>
            <a:off x="5231963" y="2043589"/>
            <a:ext cx="370284" cy="370284"/>
          </a:xfrm>
          <a:prstGeom prst="roundRect">
            <a:avLst>
              <a:gd name="adj" fmla="val 24692089"/>
            </a:avLst>
          </a:prstGeom>
          <a:solidFill>
            <a:srgbClr val="E04F00"/>
          </a:solidFill>
          <a:ln/>
        </p:spPr>
      </p:sp>
      <p:pic>
        <p:nvPicPr>
          <p:cNvPr id="11"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3762" y="2145387"/>
            <a:ext cx="166568" cy="166568"/>
          </a:xfrm>
          <a:prstGeom prst="rect">
            <a:avLst/>
          </a:prstGeom>
        </p:spPr>
      </p:pic>
      <p:sp>
        <p:nvSpPr>
          <p:cNvPr id="12" name="Text 8"/>
          <p:cNvSpPr/>
          <p:nvPr/>
        </p:nvSpPr>
        <p:spPr>
          <a:xfrm>
            <a:off x="5231963" y="2537222"/>
            <a:ext cx="1620203"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Waste Minimisation</a:t>
            </a:r>
            <a:endParaRPr lang="en-US" sz="1250" dirty="0"/>
          </a:p>
        </p:txBody>
      </p:sp>
      <p:sp>
        <p:nvSpPr>
          <p:cNvPr id="13" name="Text 9"/>
          <p:cNvSpPr/>
          <p:nvPr/>
        </p:nvSpPr>
        <p:spPr>
          <a:xfrm>
            <a:off x="5231963" y="2813804"/>
            <a:ext cx="4166473"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Circular economy principles that eliminate waste through product redesign, material recovery, and closed-loop systems</a:t>
            </a:r>
            <a:endParaRPr lang="en-US" sz="950" dirty="0"/>
          </a:p>
        </p:txBody>
      </p:sp>
      <p:sp>
        <p:nvSpPr>
          <p:cNvPr id="14" name="Shape 10"/>
          <p:cNvSpPr/>
          <p:nvPr/>
        </p:nvSpPr>
        <p:spPr>
          <a:xfrm>
            <a:off x="9645134" y="1920240"/>
            <a:ext cx="4413171" cy="1609487"/>
          </a:xfrm>
          <a:prstGeom prst="roundRect">
            <a:avLst>
              <a:gd name="adj" fmla="val 1150"/>
            </a:avLst>
          </a:prstGeom>
          <a:solidFill>
            <a:srgbClr val="F2EEEE"/>
          </a:solidFill>
          <a:ln/>
        </p:spPr>
      </p:sp>
      <p:sp>
        <p:nvSpPr>
          <p:cNvPr id="15" name="Shape 11"/>
          <p:cNvSpPr/>
          <p:nvPr/>
        </p:nvSpPr>
        <p:spPr>
          <a:xfrm>
            <a:off x="9768483" y="2043589"/>
            <a:ext cx="370284" cy="370284"/>
          </a:xfrm>
          <a:prstGeom prst="roundRect">
            <a:avLst>
              <a:gd name="adj" fmla="val 24692089"/>
            </a:avLst>
          </a:prstGeom>
          <a:solidFill>
            <a:srgbClr val="E04F00"/>
          </a:solidFill>
          <a:ln/>
        </p:spPr>
      </p:sp>
      <p:pic>
        <p:nvPicPr>
          <p:cNvPr id="16"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70281" y="2145387"/>
            <a:ext cx="166568" cy="166568"/>
          </a:xfrm>
          <a:prstGeom prst="rect">
            <a:avLst/>
          </a:prstGeom>
        </p:spPr>
      </p:pic>
      <p:sp>
        <p:nvSpPr>
          <p:cNvPr id="17" name="Text 12"/>
          <p:cNvSpPr/>
          <p:nvPr/>
        </p:nvSpPr>
        <p:spPr>
          <a:xfrm>
            <a:off x="9768483" y="2537222"/>
            <a:ext cx="1620203" cy="202525"/>
          </a:xfrm>
          <a:prstGeom prst="rect">
            <a:avLst/>
          </a:prstGeom>
          <a:noFill/>
          <a:ln/>
        </p:spPr>
        <p:txBody>
          <a:bodyPr wrap="none" lIns="0" tIns="0" rIns="0" bIns="0" rtlCol="0" anchor="t"/>
          <a:lstStyle/>
          <a:p>
            <a:pPr algn="l" indent="0" marL="0">
              <a:lnSpc>
                <a:spcPts val="1550"/>
              </a:lnSpc>
              <a:buNone/>
            </a:pPr>
            <a:r>
              <a:rPr lang="en-US" sz="1250" dirty="0">
                <a:solidFill>
                  <a:srgbClr val="383838"/>
                </a:solidFill>
                <a:latin typeface="PT Serif" pitchFamily="34" charset="0"/>
                <a:ea typeface="PT Serif" pitchFamily="34" charset="-122"/>
                <a:cs typeface="PT Serif" pitchFamily="34" charset="-120"/>
              </a:rPr>
              <a:t>Sustainable Sourcing</a:t>
            </a:r>
            <a:endParaRPr lang="en-US" sz="1250" dirty="0"/>
          </a:p>
        </p:txBody>
      </p:sp>
      <p:sp>
        <p:nvSpPr>
          <p:cNvPr id="18" name="Text 13"/>
          <p:cNvSpPr/>
          <p:nvPr/>
        </p:nvSpPr>
        <p:spPr>
          <a:xfrm>
            <a:off x="9768483" y="2813804"/>
            <a:ext cx="4166473" cy="39504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Procurement policies ensuring raw materials are obtained through environmentally and socially responsible practices</a:t>
            </a:r>
            <a:endParaRPr lang="en-US" sz="950" dirty="0"/>
          </a:p>
        </p:txBody>
      </p:sp>
      <p:sp>
        <p:nvSpPr>
          <p:cNvPr id="19" name="Text 14"/>
          <p:cNvSpPr/>
          <p:nvPr/>
        </p:nvSpPr>
        <p:spPr>
          <a:xfrm>
            <a:off x="572095" y="3668554"/>
            <a:ext cx="13486209" cy="790099"/>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Environmental responsibility has evolved from reactive pollution control to proactive sustainability strategies that create competitive advantage. Forward-thinking companies recognise that environmental stewardship can drive innovation—spurring development of cleaner technologies, more efficient processes, and sustainable products that meet growing consumer demand. The transition to renewable energy illustrates this dynamic: whilst initially viewed as costly, companies that invested early in renewable power are now benefiting from lower energy costs, reduced exposure to fossil fuel price volatility, enhanced brand reputation, and improved stakeholder relationships. Similarly, circular economy approaches that eliminate waste can simultaneously reduce environmental impact and improve profitability through material cost savings and new revenue streams from recovered resources.</a:t>
            </a:r>
            <a:endParaRPr lang="en-US" sz="950" dirty="0"/>
          </a:p>
        </p:txBody>
      </p:sp>
      <p:sp>
        <p:nvSpPr>
          <p:cNvPr id="20" name="Text 15"/>
          <p:cNvSpPr/>
          <p:nvPr/>
        </p:nvSpPr>
        <p:spPr>
          <a:xfrm>
            <a:off x="572095" y="4720828"/>
            <a:ext cx="2389227" cy="202525"/>
          </a:xfrm>
          <a:prstGeom prst="rect">
            <a:avLst/>
          </a:prstGeom>
          <a:noFill/>
          <a:ln/>
        </p:spPr>
        <p:txBody>
          <a:bodyPr wrap="none" lIns="0" tIns="0" rIns="0" bIns="0" rtlCol="0" anchor="t"/>
          <a:lstStyle/>
          <a:p>
            <a:pPr algn="l" indent="0" marL="0">
              <a:lnSpc>
                <a:spcPts val="1550"/>
              </a:lnSpc>
              <a:buNone/>
            </a:pPr>
            <a:r>
              <a:rPr lang="en-US" sz="1250" dirty="0">
                <a:solidFill>
                  <a:srgbClr val="020202"/>
                </a:solidFill>
                <a:latin typeface="PT Serif" pitchFamily="34" charset="0"/>
                <a:ea typeface="PT Serif" pitchFamily="34" charset="-122"/>
                <a:cs typeface="PT Serif" pitchFamily="34" charset="-120"/>
              </a:rPr>
              <a:t>Social Responsibility Dimensions</a:t>
            </a:r>
            <a:endParaRPr lang="en-US" sz="1250" dirty="0"/>
          </a:p>
        </p:txBody>
      </p:sp>
      <p:sp>
        <p:nvSpPr>
          <p:cNvPr id="21" name="Text 16"/>
          <p:cNvSpPr/>
          <p:nvPr/>
        </p:nvSpPr>
        <p:spPr>
          <a:xfrm>
            <a:off x="572095" y="5046702"/>
            <a:ext cx="6592610"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Workforce Diversity:</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Representation across all organisational levels reflecting broader society</a:t>
            </a:r>
            <a:endParaRPr lang="en-US" sz="950" dirty="0"/>
          </a:p>
        </p:txBody>
      </p:sp>
      <p:sp>
        <p:nvSpPr>
          <p:cNvPr id="22" name="Text 17"/>
          <p:cNvSpPr/>
          <p:nvPr/>
        </p:nvSpPr>
        <p:spPr>
          <a:xfrm>
            <a:off x="572095" y="5287328"/>
            <a:ext cx="6592610"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Equity Practices:</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Fair compensation, advancement opportunities, and resource allocation</a:t>
            </a:r>
            <a:endParaRPr lang="en-US" sz="950" dirty="0"/>
          </a:p>
        </p:txBody>
      </p:sp>
      <p:sp>
        <p:nvSpPr>
          <p:cNvPr id="23" name="Text 18"/>
          <p:cNvSpPr/>
          <p:nvPr/>
        </p:nvSpPr>
        <p:spPr>
          <a:xfrm>
            <a:off x="572095" y="5527953"/>
            <a:ext cx="6592610"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Inclusive Culture:</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Belonging and psychological safety enabling all employees to thrive</a:t>
            </a:r>
            <a:endParaRPr lang="en-US" sz="950" dirty="0"/>
          </a:p>
        </p:txBody>
      </p:sp>
      <p:sp>
        <p:nvSpPr>
          <p:cNvPr id="24" name="Text 19"/>
          <p:cNvSpPr/>
          <p:nvPr/>
        </p:nvSpPr>
        <p:spPr>
          <a:xfrm>
            <a:off x="572095" y="5768578"/>
            <a:ext cx="6592610"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Community Investment:</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Strategic philanthropy and volunteer programmes supporting local needs</a:t>
            </a:r>
            <a:endParaRPr lang="en-US" sz="950" dirty="0"/>
          </a:p>
        </p:txBody>
      </p:sp>
      <p:sp>
        <p:nvSpPr>
          <p:cNvPr id="25" name="Text 20"/>
          <p:cNvSpPr/>
          <p:nvPr/>
        </p:nvSpPr>
        <p:spPr>
          <a:xfrm>
            <a:off x="572095" y="6009203"/>
            <a:ext cx="6592610" cy="197525"/>
          </a:xfrm>
          <a:prstGeom prst="rect">
            <a:avLst/>
          </a:prstGeom>
          <a:noFill/>
          <a:ln/>
        </p:spPr>
        <p:txBody>
          <a:bodyPr wrap="none" lIns="0" tIns="0" rIns="0" bIns="0" rtlCol="0" anchor="t"/>
          <a:lstStyle/>
          <a:p>
            <a:pPr algn="l" marL="342900" indent="-342900">
              <a:lnSpc>
                <a:spcPts val="1550"/>
              </a:lnSpc>
              <a:buSzPct val="100000"/>
              <a:buChar char="•"/>
            </a:pPr>
            <a:r>
              <a:rPr lang="en-US" sz="950" b="1" dirty="0">
                <a:solidFill>
                  <a:srgbClr val="383838"/>
                </a:solidFill>
                <a:latin typeface="DM Sans" pitchFamily="34" charset="0"/>
                <a:ea typeface="DM Sans" pitchFamily="34" charset="-122"/>
                <a:cs typeface="DM Sans" pitchFamily="34" charset="-120"/>
              </a:rPr>
              <a:t>Stakeholder Engagement:</a:t>
            </a:r>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 Regular dialogue with diverse constituencies informing business decisions</a:t>
            </a:r>
            <a:endParaRPr lang="en-US" sz="950" dirty="0"/>
          </a:p>
        </p:txBody>
      </p:sp>
      <p:pic>
        <p:nvPicPr>
          <p:cNvPr id="26" name="Image 3" descr="preencoded.png">    </p:cNvPr>
          <p:cNvPicPr>
            <a:picLocks noChangeAspect="1"/>
          </p:cNvPicPr>
          <p:nvPr/>
        </p:nvPicPr>
        <p:blipFill>
          <a:blip r:embed="rId7"/>
          <a:stretch>
            <a:fillRect/>
          </a:stretch>
        </p:blipFill>
        <p:spPr>
          <a:xfrm>
            <a:off x="7473315" y="4736306"/>
            <a:ext cx="6592610" cy="6592610"/>
          </a:xfrm>
          <a:prstGeom prst="rect">
            <a:avLst/>
          </a:prstGeom>
        </p:spPr>
      </p:pic>
      <p:sp>
        <p:nvSpPr>
          <p:cNvPr id="27" name="Text 21"/>
          <p:cNvSpPr/>
          <p:nvPr/>
        </p:nvSpPr>
        <p:spPr>
          <a:xfrm>
            <a:off x="572095" y="11606570"/>
            <a:ext cx="13486209" cy="987623"/>
          </a:xfrm>
          <a:prstGeom prst="rect">
            <a:avLst/>
          </a:prstGeom>
          <a:noFill/>
          <a:ln/>
        </p:spPr>
        <p:txBody>
          <a:bodyPr wrap="square" lIns="0" tIns="0" rIns="0" bIns="0" rtlCol="0" anchor="t"/>
          <a:lstStyle/>
          <a:p>
            <a:pPr algn="l" indent="0" marL="0">
              <a:lnSpc>
                <a:spcPts val="1550"/>
              </a:lnSpc>
              <a:buNone/>
            </a:pPr>
            <a:r>
              <a:rPr lang="en-US" sz="950" dirty="0">
                <a:solidFill>
                  <a:srgbClr val="383838"/>
                </a:solidFill>
                <a:latin typeface="DM Sans" pitchFamily="34" charset="0"/>
                <a:ea typeface="DM Sans" pitchFamily="34" charset="-122"/>
                <a:cs typeface="DM Sans" pitchFamily="34" charset="-120"/>
              </a:rPr>
              <a:t>Governance represents the foundation enabling effective environmental and social performance. Strong governance structures ensure accountability, transparency, and ethical decision-making at the highest organisational levels. Key governance elements include independent, diverse boards with relevant expertise; separation of CEO and board chair roles to enhance oversight; executive compensation linked to long-term performance and ESG metrics; robust risk management and internal controls; transparent reporting on financial and non-financial performance; and stakeholder engagement mechanisms providing input into governance processes. Companies with weak governance—characterised by conflicts of interest, lack of transparency, inadequate board oversight, or misaligned incentives—consistently underperform on environmental and social dimensions, as structural deficiencies prevent effective implementation of sustainability commitments.</a:t>
            </a:r>
            <a:endParaRPr lang="en-US" sz="9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2025-11-06T08:36:22Z</dcterms:created>
  <dcterms:modified xsi:type="dcterms:W3CDTF">2025-11-06T08:36:22Z</dcterms:modified>
</cp:coreProperties>
</file>