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14"/>
  </p:notesMasterIdLst>
  <p:handoutMasterIdLst>
    <p:handoutMasterId r:id="rId15"/>
  </p:handoutMasterIdLst>
  <p:sldIdLst>
    <p:sldId id="256" r:id="rId2"/>
    <p:sldId id="362" r:id="rId3"/>
    <p:sldId id="330" r:id="rId4"/>
    <p:sldId id="364" r:id="rId5"/>
    <p:sldId id="352" r:id="rId6"/>
    <p:sldId id="355" r:id="rId7"/>
    <p:sldId id="339" r:id="rId8"/>
    <p:sldId id="356" r:id="rId9"/>
    <p:sldId id="357" r:id="rId10"/>
    <p:sldId id="359" r:id="rId11"/>
    <p:sldId id="360" r:id="rId12"/>
    <p:sldId id="363" r:id="rId13"/>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BF6F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24" autoAdjust="0"/>
  </p:normalViewPr>
  <p:slideViewPr>
    <p:cSldViewPr>
      <p:cViewPr varScale="1">
        <p:scale>
          <a:sx n="86" d="100"/>
          <a:sy n="86" d="100"/>
        </p:scale>
        <p:origin x="686" y="53"/>
      </p:cViewPr>
      <p:guideLst>
        <p:guide orient="horz" pos="2160"/>
        <p:guide pos="2880"/>
      </p:guideLst>
    </p:cSldViewPr>
  </p:slideViewPr>
  <p:outlineViewPr>
    <p:cViewPr>
      <p:scale>
        <a:sx n="33" d="100"/>
        <a:sy n="33" d="100"/>
      </p:scale>
      <p:origin x="0" y="156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E1822130-C0B4-4121-926E-60B5E74A7A6A}" type="datetimeFigureOut">
              <a:rPr lang="fr-FR" smtClean="0"/>
              <a:pPr/>
              <a:t>11/03/2020</a:t>
            </a:fld>
            <a:endParaRPr lang="fr-FR"/>
          </a:p>
        </p:txBody>
      </p:sp>
      <p:sp>
        <p:nvSpPr>
          <p:cNvPr id="4" name="Espace réservé du pied de page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5" name="Espace réservé du numéro de diapositive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7F4BFC65-A216-4075-90A3-8BD7ED3A27AE}" type="slidenum">
              <a:rPr lang="fr-FR" smtClean="0"/>
              <a:pPr/>
              <a:t>‹N°›</a:t>
            </a:fld>
            <a:endParaRPr lang="fr-FR"/>
          </a:p>
        </p:txBody>
      </p:sp>
    </p:spTree>
    <p:extLst>
      <p:ext uri="{BB962C8B-B14F-4D97-AF65-F5344CB8AC3E}">
        <p14:creationId xmlns:p14="http://schemas.microsoft.com/office/powerpoint/2010/main" val="114238649"/>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72DC9DB-5739-4935-B1A3-0E004D5B70DF}" type="datetimeFigureOut">
              <a:rPr lang="fr-FR" smtClean="0"/>
              <a:pPr/>
              <a:t>11/03/2020</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76DDA14-488C-4594-B7B0-96F8479CA987}" type="slidenum">
              <a:rPr lang="fr-FR" smtClean="0"/>
              <a:pPr/>
              <a:t>‹N°›</a:t>
            </a:fld>
            <a:endParaRPr lang="fr-FR"/>
          </a:p>
        </p:txBody>
      </p:sp>
    </p:spTree>
    <p:extLst>
      <p:ext uri="{BB962C8B-B14F-4D97-AF65-F5344CB8AC3E}">
        <p14:creationId xmlns:p14="http://schemas.microsoft.com/office/powerpoint/2010/main" val="3192609348"/>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a:p>
        </p:txBody>
      </p:sp>
      <p:sp>
        <p:nvSpPr>
          <p:cNvPr id="4" name="Espace réservé du numéro de diapositive 3"/>
          <p:cNvSpPr>
            <a:spLocks noGrp="1"/>
          </p:cNvSpPr>
          <p:nvPr>
            <p:ph type="sldNum" sz="quarter" idx="10"/>
          </p:nvPr>
        </p:nvSpPr>
        <p:spPr/>
        <p:txBody>
          <a:bodyPr/>
          <a:lstStyle/>
          <a:p>
            <a:fld id="{C76DDA14-488C-4594-B7B0-96F8479CA987}" type="slidenum">
              <a:rPr lang="fr-FR" smtClean="0"/>
              <a:pPr/>
              <a:t>1</a:t>
            </a:fld>
            <a:endParaRPr lang="fr-FR"/>
          </a:p>
        </p:txBody>
      </p:sp>
    </p:spTree>
    <p:extLst>
      <p:ext uri="{BB962C8B-B14F-4D97-AF65-F5344CB8AC3E}">
        <p14:creationId xmlns:p14="http://schemas.microsoft.com/office/powerpoint/2010/main" val="87474114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C76DDA14-488C-4594-B7B0-96F8479CA987}" type="slidenum">
              <a:rPr lang="fr-FR" smtClean="0"/>
              <a:pPr/>
              <a:t>2</a:t>
            </a:fld>
            <a:endParaRPr lang="fr-FR"/>
          </a:p>
        </p:txBody>
      </p:sp>
    </p:spTree>
    <p:extLst>
      <p:ext uri="{BB962C8B-B14F-4D97-AF65-F5344CB8AC3E}">
        <p14:creationId xmlns:p14="http://schemas.microsoft.com/office/powerpoint/2010/main" val="124806712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FR"/>
          </a:p>
        </p:txBody>
      </p:sp>
      <p:sp>
        <p:nvSpPr>
          <p:cNvPr id="4" name="Espace réservé de la date 3"/>
          <p:cNvSpPr>
            <a:spLocks noGrp="1"/>
          </p:cNvSpPr>
          <p:nvPr>
            <p:ph type="dt" sz="half" idx="10"/>
          </p:nvPr>
        </p:nvSpPr>
        <p:spPr/>
        <p:txBody>
          <a:bodyPr/>
          <a:lstStyle/>
          <a:p>
            <a:fld id="{BE85DEFE-46C8-4266-80D7-0DFD7F5B50AE}" type="datetime1">
              <a:rPr lang="fr-FR" smtClean="0"/>
              <a:pPr/>
              <a:t>11/03/2020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73ADEE24-B7D4-4494-B91D-F83AE4B57892}" type="slidenum">
              <a:rPr lang="fr-FR" smtClean="0"/>
              <a:pPr/>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62DFB959-0605-4961-949D-B00F6CFA95B0}" type="datetime1">
              <a:rPr lang="fr-FR" smtClean="0"/>
              <a:pPr/>
              <a:t>11/03/2020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73ADEE24-B7D4-4494-B91D-F83AE4B57892}"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17E3D7DC-DBC5-461A-AACA-A3A3424ECB4E}" type="datetime1">
              <a:rPr lang="fr-FR" smtClean="0"/>
              <a:pPr/>
              <a:t>11/03/2020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73ADEE24-B7D4-4494-B91D-F83AE4B57892}"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1DDEDD6E-67AE-4F80-A2BC-074B5301E493}" type="datetime1">
              <a:rPr lang="fr-FR" smtClean="0"/>
              <a:pPr/>
              <a:t>11/03/2020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73ADEE24-B7D4-4494-B91D-F83AE4B57892}"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D807F19E-4636-4306-8292-EC5FD89F1098}" type="datetime1">
              <a:rPr lang="fr-FR" smtClean="0"/>
              <a:pPr/>
              <a:t>11/03/2020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73ADEE24-B7D4-4494-B91D-F83AE4B57892}" type="slidenum">
              <a:rPr lang="fr-FR" smtClean="0"/>
              <a:pPr/>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DEFE8DCD-93D8-4AD1-8907-C0CE81BB6C84}" type="datetime1">
              <a:rPr lang="fr-FR" smtClean="0"/>
              <a:pPr/>
              <a:t>11/03/2020</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73ADEE24-B7D4-4494-B91D-F83AE4B57892}"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13A7D738-6CC5-4A3B-BBDE-D7CF19362AB7}" type="datetime1">
              <a:rPr lang="fr-FR" smtClean="0"/>
              <a:pPr/>
              <a:t>11/03/2020</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73ADEE24-B7D4-4494-B91D-F83AE4B57892}"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e la date 2"/>
          <p:cNvSpPr>
            <a:spLocks noGrp="1"/>
          </p:cNvSpPr>
          <p:nvPr>
            <p:ph type="dt" sz="half" idx="10"/>
          </p:nvPr>
        </p:nvSpPr>
        <p:spPr/>
        <p:txBody>
          <a:bodyPr/>
          <a:lstStyle/>
          <a:p>
            <a:fld id="{A4D35B91-E4B4-45DB-B610-2EDC880A3859}" type="datetime1">
              <a:rPr lang="fr-FR" smtClean="0"/>
              <a:pPr/>
              <a:t>11/03/2020</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73ADEE24-B7D4-4494-B91D-F83AE4B57892}"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6D3421A0-47AC-45F8-9B10-1A6CB676CDE1}" type="datetime1">
              <a:rPr lang="fr-FR" smtClean="0"/>
              <a:pPr/>
              <a:t>11/03/2020</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73ADEE24-B7D4-4494-B91D-F83AE4B57892}"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FAC098E6-BFB7-40CF-A3CB-02C4C479EDE9}" type="datetime1">
              <a:rPr lang="fr-FR" smtClean="0"/>
              <a:pPr/>
              <a:t>11/03/2020</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73ADEE24-B7D4-4494-B91D-F83AE4B57892}"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08D24C66-3ECF-42CE-B825-69BB0EFE6248}" type="datetime1">
              <a:rPr lang="fr-FR" smtClean="0"/>
              <a:pPr/>
              <a:t>11/03/2020</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73ADEE24-B7D4-4494-B91D-F83AE4B57892}" type="slidenum">
              <a:rPr lang="fr-FR" smtClean="0"/>
              <a:pPr/>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19D5B1E-7CA1-4141-AA74-999F14B18977}" type="datetime1">
              <a:rPr lang="fr-FR" smtClean="0"/>
              <a:pPr/>
              <a:t>11/03/2020</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3ADEE24-B7D4-4494-B91D-F83AE4B57892}" type="slidenum">
              <a:rPr lang="fr-FR" smtClean="0"/>
              <a:pPr/>
              <a:t>‹N°›</a:t>
            </a:fld>
            <a:endParaRPr lang="fr-F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1371600" y="4957770"/>
            <a:ext cx="6400800" cy="900122"/>
          </a:xfrm>
        </p:spPr>
        <p:txBody>
          <a:bodyPr>
            <a:noAutofit/>
          </a:bodyPr>
          <a:lstStyle/>
          <a:p>
            <a:pPr>
              <a:spcBef>
                <a:spcPts val="0"/>
              </a:spcBef>
            </a:pPr>
            <a:r>
              <a:rPr lang="fr-FR" sz="2000" dirty="0" smtClean="0">
                <a:solidFill>
                  <a:srgbClr val="002060"/>
                </a:solidFill>
              </a:rPr>
              <a:t>Nabil ABOU-BEKR</a:t>
            </a:r>
          </a:p>
          <a:p>
            <a:pPr>
              <a:spcBef>
                <a:spcPts val="0"/>
              </a:spcBef>
            </a:pPr>
            <a:r>
              <a:rPr lang="fr-FR" sz="2000" i="1" dirty="0" smtClean="0">
                <a:solidFill>
                  <a:srgbClr val="002060"/>
                </a:solidFill>
              </a:rPr>
              <a:t>Professeur en génie civil</a:t>
            </a:r>
          </a:p>
          <a:p>
            <a:pPr>
              <a:spcBef>
                <a:spcPts val="0"/>
              </a:spcBef>
            </a:pPr>
            <a:endParaRPr lang="fr-FR" sz="2000" i="1" dirty="0" smtClean="0">
              <a:solidFill>
                <a:srgbClr val="002060"/>
              </a:solidFill>
            </a:endParaRPr>
          </a:p>
          <a:p>
            <a:endParaRPr lang="fr-FR" sz="2000" dirty="0">
              <a:solidFill>
                <a:srgbClr val="002060"/>
              </a:solidFill>
            </a:endParaRPr>
          </a:p>
        </p:txBody>
      </p:sp>
      <p:sp>
        <p:nvSpPr>
          <p:cNvPr id="8" name="ZoneTexte 7"/>
          <p:cNvSpPr txBox="1"/>
          <p:nvPr/>
        </p:nvSpPr>
        <p:spPr>
          <a:xfrm>
            <a:off x="1142976" y="395567"/>
            <a:ext cx="6786610" cy="1200329"/>
          </a:xfrm>
          <a:prstGeom prst="rect">
            <a:avLst/>
          </a:prstGeom>
          <a:noFill/>
        </p:spPr>
        <p:txBody>
          <a:bodyPr wrap="square" rtlCol="0">
            <a:spAutoFit/>
          </a:bodyPr>
          <a:lstStyle/>
          <a:p>
            <a:pPr algn="ctr"/>
            <a:r>
              <a:rPr lang="fr-FR" sz="2400" dirty="0" smtClean="0">
                <a:solidFill>
                  <a:srgbClr val="002060"/>
                </a:solidFill>
              </a:rPr>
              <a:t>Université </a:t>
            </a:r>
            <a:r>
              <a:rPr lang="fr-FR" sz="2400" dirty="0" err="1" smtClean="0">
                <a:solidFill>
                  <a:srgbClr val="002060"/>
                </a:solidFill>
              </a:rPr>
              <a:t>Aboubakr</a:t>
            </a:r>
            <a:r>
              <a:rPr lang="fr-FR" sz="2400" dirty="0" smtClean="0">
                <a:solidFill>
                  <a:srgbClr val="002060"/>
                </a:solidFill>
              </a:rPr>
              <a:t> </a:t>
            </a:r>
            <a:r>
              <a:rPr lang="fr-FR" sz="2400" dirty="0" err="1" smtClean="0">
                <a:solidFill>
                  <a:srgbClr val="002060"/>
                </a:solidFill>
              </a:rPr>
              <a:t>Belkaid</a:t>
            </a:r>
            <a:r>
              <a:rPr lang="fr-FR" sz="2400" dirty="0" smtClean="0">
                <a:solidFill>
                  <a:srgbClr val="002060"/>
                </a:solidFill>
              </a:rPr>
              <a:t>, Tlemcen</a:t>
            </a:r>
          </a:p>
          <a:p>
            <a:pPr algn="ctr"/>
            <a:r>
              <a:rPr lang="fr-FR" sz="2400" dirty="0" smtClean="0">
                <a:solidFill>
                  <a:srgbClr val="002060"/>
                </a:solidFill>
              </a:rPr>
              <a:t>Faculté de Technologie</a:t>
            </a:r>
          </a:p>
          <a:p>
            <a:pPr algn="ctr"/>
            <a:r>
              <a:rPr lang="fr-FR" sz="2400" dirty="0" smtClean="0">
                <a:solidFill>
                  <a:srgbClr val="002060"/>
                </a:solidFill>
              </a:rPr>
              <a:t>Département de Génie Civil</a:t>
            </a:r>
          </a:p>
        </p:txBody>
      </p:sp>
      <p:grpSp>
        <p:nvGrpSpPr>
          <p:cNvPr id="9" name="Group 4"/>
          <p:cNvGrpSpPr>
            <a:grpSpLocks/>
          </p:cNvGrpSpPr>
          <p:nvPr/>
        </p:nvGrpSpPr>
        <p:grpSpPr bwMode="auto">
          <a:xfrm>
            <a:off x="357158" y="214290"/>
            <a:ext cx="747281" cy="928694"/>
            <a:chOff x="904" y="-759"/>
            <a:chExt cx="3474" cy="5488"/>
          </a:xfrm>
        </p:grpSpPr>
        <p:pic>
          <p:nvPicPr>
            <p:cNvPr id="10" name="Picture 5" descr="logoUniv1"/>
            <p:cNvPicPr>
              <a:picLocks noChangeAspect="1" noChangeArrowheads="1"/>
            </p:cNvPicPr>
            <p:nvPr/>
          </p:nvPicPr>
          <p:blipFill>
            <a:blip r:embed="rId3" cstate="print">
              <a:clrChange>
                <a:clrFrom>
                  <a:srgbClr val="FFFFFF"/>
                </a:clrFrom>
                <a:clrTo>
                  <a:srgbClr val="FFFFFF">
                    <a:alpha val="0"/>
                  </a:srgbClr>
                </a:clrTo>
              </a:clrChange>
              <a:lum bright="-16000" contrast="58000"/>
            </a:blip>
            <a:srcRect/>
            <a:stretch>
              <a:fillRect/>
            </a:stretch>
          </p:blipFill>
          <p:spPr bwMode="auto">
            <a:xfrm>
              <a:off x="904" y="-759"/>
              <a:ext cx="3474" cy="5488"/>
            </a:xfrm>
            <a:prstGeom prst="rect">
              <a:avLst/>
            </a:prstGeom>
            <a:noFill/>
            <a:ln w="9525">
              <a:noFill/>
              <a:miter lim="800000"/>
              <a:headEnd/>
              <a:tailEnd/>
            </a:ln>
          </p:spPr>
        </p:pic>
        <p:sp>
          <p:nvSpPr>
            <p:cNvPr id="11" name="Rectangle 10"/>
            <p:cNvSpPr>
              <a:spLocks noChangeArrowheads="1"/>
            </p:cNvSpPr>
            <p:nvPr/>
          </p:nvSpPr>
          <p:spPr bwMode="auto">
            <a:xfrm>
              <a:off x="2345" y="1570"/>
              <a:ext cx="113" cy="159"/>
            </a:xfrm>
            <a:prstGeom prst="rect">
              <a:avLst/>
            </a:prstGeom>
            <a:solidFill>
              <a:schemeClr val="tx1"/>
            </a:solidFill>
            <a:ln w="9525">
              <a:noFill/>
              <a:miter lim="800000"/>
              <a:headEnd/>
              <a:tailEnd/>
            </a:ln>
          </p:spPr>
          <p:txBody>
            <a:bodyPr wrap="none" anchor="ctr"/>
            <a:ls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fr-FR"/>
            </a:p>
          </p:txBody>
        </p:sp>
        <p:sp>
          <p:nvSpPr>
            <p:cNvPr id="12" name="Rectangle 11"/>
            <p:cNvSpPr>
              <a:spLocks noChangeArrowheads="1"/>
            </p:cNvSpPr>
            <p:nvPr/>
          </p:nvSpPr>
          <p:spPr bwMode="auto">
            <a:xfrm>
              <a:off x="2517" y="1570"/>
              <a:ext cx="113" cy="159"/>
            </a:xfrm>
            <a:prstGeom prst="rect">
              <a:avLst/>
            </a:prstGeom>
            <a:solidFill>
              <a:schemeClr val="tx1"/>
            </a:solidFill>
            <a:ln w="9525">
              <a:noFill/>
              <a:miter lim="800000"/>
              <a:headEnd/>
              <a:tailEnd/>
            </a:ln>
          </p:spPr>
          <p:txBody>
            <a:bodyPr wrap="none" anchor="ctr"/>
            <a:ls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fr-FR"/>
            </a:p>
          </p:txBody>
        </p:sp>
      </p:grpSp>
      <p:grpSp>
        <p:nvGrpSpPr>
          <p:cNvPr id="16" name="Group 4"/>
          <p:cNvGrpSpPr>
            <a:grpSpLocks/>
          </p:cNvGrpSpPr>
          <p:nvPr/>
        </p:nvGrpSpPr>
        <p:grpSpPr bwMode="auto">
          <a:xfrm>
            <a:off x="7896685" y="214290"/>
            <a:ext cx="747281" cy="928694"/>
            <a:chOff x="904" y="-759"/>
            <a:chExt cx="3474" cy="5488"/>
          </a:xfrm>
        </p:grpSpPr>
        <p:pic>
          <p:nvPicPr>
            <p:cNvPr id="17" name="Picture 5" descr="logoUniv1"/>
            <p:cNvPicPr>
              <a:picLocks noChangeAspect="1" noChangeArrowheads="1"/>
            </p:cNvPicPr>
            <p:nvPr/>
          </p:nvPicPr>
          <p:blipFill>
            <a:blip r:embed="rId3" cstate="print">
              <a:clrChange>
                <a:clrFrom>
                  <a:srgbClr val="FFFFFF"/>
                </a:clrFrom>
                <a:clrTo>
                  <a:srgbClr val="FFFFFF">
                    <a:alpha val="0"/>
                  </a:srgbClr>
                </a:clrTo>
              </a:clrChange>
              <a:lum bright="-16000" contrast="58000"/>
            </a:blip>
            <a:srcRect/>
            <a:stretch>
              <a:fillRect/>
            </a:stretch>
          </p:blipFill>
          <p:spPr bwMode="auto">
            <a:xfrm>
              <a:off x="904" y="-759"/>
              <a:ext cx="3474" cy="5488"/>
            </a:xfrm>
            <a:prstGeom prst="rect">
              <a:avLst/>
            </a:prstGeom>
            <a:noFill/>
            <a:ln w="9525">
              <a:noFill/>
              <a:miter lim="800000"/>
              <a:headEnd/>
              <a:tailEnd/>
            </a:ln>
          </p:spPr>
        </p:pic>
        <p:sp>
          <p:nvSpPr>
            <p:cNvPr id="18" name="Rectangle 17"/>
            <p:cNvSpPr>
              <a:spLocks noChangeArrowheads="1"/>
            </p:cNvSpPr>
            <p:nvPr/>
          </p:nvSpPr>
          <p:spPr bwMode="auto">
            <a:xfrm>
              <a:off x="2345" y="1570"/>
              <a:ext cx="113" cy="159"/>
            </a:xfrm>
            <a:prstGeom prst="rect">
              <a:avLst/>
            </a:prstGeom>
            <a:solidFill>
              <a:schemeClr val="tx1"/>
            </a:solidFill>
            <a:ln w="9525">
              <a:noFill/>
              <a:miter lim="800000"/>
              <a:headEnd/>
              <a:tailEnd/>
            </a:ln>
          </p:spPr>
          <p:txBody>
            <a:bodyPr wrap="none" anchor="ctr"/>
            <a:ls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fr-FR"/>
            </a:p>
          </p:txBody>
        </p:sp>
        <p:sp>
          <p:nvSpPr>
            <p:cNvPr id="19" name="Rectangle 18"/>
            <p:cNvSpPr>
              <a:spLocks noChangeArrowheads="1"/>
            </p:cNvSpPr>
            <p:nvPr/>
          </p:nvSpPr>
          <p:spPr bwMode="auto">
            <a:xfrm>
              <a:off x="2517" y="1570"/>
              <a:ext cx="113" cy="159"/>
            </a:xfrm>
            <a:prstGeom prst="rect">
              <a:avLst/>
            </a:prstGeom>
            <a:solidFill>
              <a:schemeClr val="tx1"/>
            </a:solidFill>
            <a:ln w="9525">
              <a:noFill/>
              <a:miter lim="800000"/>
              <a:headEnd/>
              <a:tailEnd/>
            </a:ln>
          </p:spPr>
          <p:txBody>
            <a:bodyPr wrap="none" anchor="ctr"/>
            <a:ls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fr-FR"/>
            </a:p>
          </p:txBody>
        </p:sp>
      </p:grpSp>
      <p:sp>
        <p:nvSpPr>
          <p:cNvPr id="15" name="ZoneTexte 14"/>
          <p:cNvSpPr txBox="1"/>
          <p:nvPr/>
        </p:nvSpPr>
        <p:spPr>
          <a:xfrm>
            <a:off x="2143108" y="1714488"/>
            <a:ext cx="4920899" cy="830997"/>
          </a:xfrm>
          <a:prstGeom prst="rect">
            <a:avLst/>
          </a:prstGeom>
          <a:noFill/>
        </p:spPr>
        <p:txBody>
          <a:bodyPr wrap="none" rtlCol="0">
            <a:spAutoFit/>
          </a:bodyPr>
          <a:lstStyle/>
          <a:p>
            <a:pPr algn="ctr"/>
            <a:r>
              <a:rPr lang="fr-FR" sz="2400" b="1" dirty="0" smtClean="0">
                <a:solidFill>
                  <a:srgbClr val="002060"/>
                </a:solidFill>
              </a:rPr>
              <a:t>1</a:t>
            </a:r>
            <a:r>
              <a:rPr lang="fr-FR" sz="2400" b="1" baseline="30000" dirty="0" smtClean="0">
                <a:solidFill>
                  <a:srgbClr val="002060"/>
                </a:solidFill>
              </a:rPr>
              <a:t>ère</a:t>
            </a:r>
            <a:r>
              <a:rPr lang="fr-FR" sz="2400" b="1" dirty="0" smtClean="0">
                <a:solidFill>
                  <a:srgbClr val="002060"/>
                </a:solidFill>
              </a:rPr>
              <a:t> Année Master Génie Civil</a:t>
            </a:r>
          </a:p>
          <a:p>
            <a:pPr algn="ctr"/>
            <a:r>
              <a:rPr lang="fr-FR" sz="2400" b="1" dirty="0" smtClean="0">
                <a:solidFill>
                  <a:srgbClr val="002060"/>
                </a:solidFill>
              </a:rPr>
              <a:t>Ethique et déontologie de l’ingénieur</a:t>
            </a:r>
            <a:endParaRPr lang="fr-FR" sz="2400" b="1" dirty="0">
              <a:solidFill>
                <a:srgbClr val="002060"/>
              </a:solidFill>
            </a:endParaRPr>
          </a:p>
        </p:txBody>
      </p:sp>
      <p:sp>
        <p:nvSpPr>
          <p:cNvPr id="20" name="Titre 1"/>
          <p:cNvSpPr txBox="1">
            <a:spLocks/>
          </p:cNvSpPr>
          <p:nvPr/>
        </p:nvSpPr>
        <p:spPr>
          <a:xfrm>
            <a:off x="500034" y="3214694"/>
            <a:ext cx="8358246" cy="1143000"/>
          </a:xfrm>
          <a:prstGeom prst="rect">
            <a:avLst/>
          </a:prstGeom>
          <a:solidFill>
            <a:schemeClr val="accent5">
              <a:lumMod val="20000"/>
              <a:lumOff val="80000"/>
            </a:schemeClr>
          </a:solidFill>
        </p:spPr>
        <p:txBody>
          <a:bodyPr vert="horz" lIns="91440" tIns="45720" rIns="91440" bIns="45720" rtlCol="0" anchor="ctr">
            <a:norm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fr-FR" sz="3600" b="1" i="0" u="none" strike="noStrike" kern="1200" cap="none" spc="0" normalizeH="0" baseline="0" noProof="0" dirty="0" smtClean="0">
                <a:ln>
                  <a:noFill/>
                </a:ln>
                <a:solidFill>
                  <a:srgbClr val="0070C0"/>
                </a:solidFill>
                <a:effectLst/>
                <a:uLnTx/>
                <a:uFillTx/>
                <a:latin typeface="+mj-lt"/>
                <a:ea typeface="+mj-ea"/>
                <a:cs typeface="+mj-cs"/>
              </a:rPr>
              <a:t>Chapitre 2: DEONTOLOGIE</a:t>
            </a:r>
            <a:r>
              <a:rPr kumimoji="0" lang="fr-FR" sz="3600" b="1" i="0" u="none" strike="noStrike" kern="1200" cap="none" spc="0" normalizeH="0" noProof="0" dirty="0" smtClean="0">
                <a:ln>
                  <a:noFill/>
                </a:ln>
                <a:solidFill>
                  <a:srgbClr val="0070C0"/>
                </a:solidFill>
                <a:effectLst/>
                <a:uLnTx/>
                <a:uFillTx/>
                <a:latin typeface="+mj-lt"/>
                <a:ea typeface="+mj-ea"/>
                <a:cs typeface="+mj-cs"/>
              </a:rPr>
              <a:t> DE L’INGENIEUR</a:t>
            </a:r>
            <a:endParaRPr kumimoji="0" lang="fr-FR" sz="3600" b="1" i="0" u="none" strike="noStrike" kern="1200" cap="none" spc="0" normalizeH="0" baseline="0" noProof="0" dirty="0">
              <a:ln>
                <a:noFill/>
              </a:ln>
              <a:solidFill>
                <a:srgbClr val="0070C0"/>
              </a:solidFill>
              <a:effectLst/>
              <a:uLnTx/>
              <a:uFillTx/>
              <a:latin typeface="+mj-lt"/>
              <a:ea typeface="+mj-ea"/>
              <a:cs typeface="+mj-cs"/>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500034" y="1142984"/>
            <a:ext cx="8229600" cy="5500726"/>
          </a:xfrm>
        </p:spPr>
        <p:txBody>
          <a:bodyPr>
            <a:noAutofit/>
          </a:bodyPr>
          <a:lstStyle/>
          <a:p>
            <a:pPr marL="342900" lvl="1" indent="-342900">
              <a:buFont typeface="Arial" pitchFamily="34" charset="0"/>
              <a:buChar char="•"/>
            </a:pPr>
            <a:r>
              <a:rPr lang="fr-CA" sz="2600" dirty="0" smtClean="0">
                <a:solidFill>
                  <a:srgbClr val="002060"/>
                </a:solidFill>
              </a:rPr>
              <a:t>Avant d'accepter un mandat, l'ingénieur doit tenir compte des limites de ses connaissances et de ses compétences ainsi que des moyens dont il peut disposer pour l'exécuter.</a:t>
            </a:r>
          </a:p>
          <a:p>
            <a:pPr marL="342900" lvl="1" indent="-342900">
              <a:buFont typeface="Arial" pitchFamily="34" charset="0"/>
              <a:buChar char="•"/>
            </a:pPr>
            <a:r>
              <a:rPr lang="fr-CA" sz="2600" dirty="0" smtClean="0">
                <a:solidFill>
                  <a:srgbClr val="002060"/>
                </a:solidFill>
              </a:rPr>
              <a:t>S'il y va de l'intérêt de son client, l'ingénieur retient les services d'experts après avoir obtenu l'autorisation de son client ou avise ce dernier de les retenir lui-même.</a:t>
            </a:r>
          </a:p>
          <a:p>
            <a:pPr marL="342900" lvl="1" indent="-342900">
              <a:buFont typeface="Arial" pitchFamily="34" charset="0"/>
              <a:buChar char="•"/>
            </a:pPr>
            <a:r>
              <a:rPr lang="fr-CA" sz="2600" dirty="0" smtClean="0">
                <a:solidFill>
                  <a:srgbClr val="002060"/>
                </a:solidFill>
              </a:rPr>
              <a:t>L'ingénieur doit s'abstenir d'exercer dans des conditions ou des états susceptibles de compromettre la qualité de ses services.</a:t>
            </a:r>
          </a:p>
          <a:p>
            <a:pPr marL="342900" lvl="1" indent="-342900">
              <a:buFont typeface="Arial" pitchFamily="34" charset="0"/>
              <a:buChar char="•"/>
            </a:pPr>
            <a:r>
              <a:rPr lang="fr-CA" sz="2600" dirty="0" smtClean="0">
                <a:solidFill>
                  <a:srgbClr val="002060"/>
                </a:solidFill>
              </a:rPr>
              <a:t>L'ingénieur doit reconnaître en tout temps le droit du client de consulter un autre ingénieur et, dans ce cas, il doit apporter sa collaboration à ce dernier.</a:t>
            </a:r>
            <a:endParaRPr lang="fr-FR" sz="2600" dirty="0" smtClean="0">
              <a:solidFill>
                <a:srgbClr val="002060"/>
              </a:solidFill>
            </a:endParaRPr>
          </a:p>
          <a:p>
            <a:pPr marL="342900" lvl="1" indent="-342900">
              <a:buFont typeface="Arial" pitchFamily="34" charset="0"/>
              <a:buChar char="•"/>
            </a:pPr>
            <a:endParaRPr lang="fr-CA" sz="2600" dirty="0" smtClean="0">
              <a:solidFill>
                <a:srgbClr val="002060"/>
              </a:solidFill>
            </a:endParaRPr>
          </a:p>
          <a:p>
            <a:pPr marL="342900" lvl="1" indent="-342900">
              <a:buFont typeface="Arial" pitchFamily="34" charset="0"/>
              <a:buChar char="•"/>
            </a:pPr>
            <a:endParaRPr lang="fr-CA" sz="2600" dirty="0" smtClean="0">
              <a:solidFill>
                <a:srgbClr val="002060"/>
              </a:solidFill>
            </a:endParaRPr>
          </a:p>
          <a:p>
            <a:endParaRPr lang="fr-FR" sz="2600" dirty="0">
              <a:solidFill>
                <a:srgbClr val="002060"/>
              </a:solidFill>
            </a:endParaRPr>
          </a:p>
        </p:txBody>
      </p:sp>
      <p:sp>
        <p:nvSpPr>
          <p:cNvPr id="5" name="Titre 1"/>
          <p:cNvSpPr>
            <a:spLocks noGrp="1"/>
          </p:cNvSpPr>
          <p:nvPr>
            <p:ph type="title"/>
          </p:nvPr>
        </p:nvSpPr>
        <p:spPr>
          <a:xfrm>
            <a:off x="457200" y="214290"/>
            <a:ext cx="8229600" cy="917596"/>
          </a:xfrm>
        </p:spPr>
        <p:txBody>
          <a:bodyPr>
            <a:normAutofit/>
          </a:bodyPr>
          <a:lstStyle/>
          <a:p>
            <a:r>
              <a:rPr lang="fr-FR" sz="3600" b="1" dirty="0" smtClean="0">
                <a:solidFill>
                  <a:srgbClr val="0070C0"/>
                </a:solidFill>
              </a:rPr>
              <a:t>Devoirs et obligations envers le client</a:t>
            </a:r>
            <a:endParaRPr lang="fr-FR" sz="3600" b="1" dirty="0">
              <a:solidFill>
                <a:srgbClr val="0070C0"/>
              </a:solidFill>
            </a:endParaRPr>
          </a:p>
        </p:txBody>
      </p:sp>
      <p:sp>
        <p:nvSpPr>
          <p:cNvPr id="4" name="Espace réservé du numéro de diapositive 3"/>
          <p:cNvSpPr>
            <a:spLocks noGrp="1"/>
          </p:cNvSpPr>
          <p:nvPr>
            <p:ph type="sldNum" sz="quarter" idx="12"/>
          </p:nvPr>
        </p:nvSpPr>
        <p:spPr/>
        <p:txBody>
          <a:bodyPr/>
          <a:lstStyle/>
          <a:p>
            <a:fld id="{73ADEE24-B7D4-4494-B91D-F83AE4B57892}" type="slidenum">
              <a:rPr lang="fr-FR" smtClean="0"/>
              <a:pPr/>
              <a:t>10</a:t>
            </a:fld>
            <a:endParaRPr lang="fr-F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lstStyle/>
          <a:p>
            <a:r>
              <a:rPr lang="fr-CA" dirty="0" smtClean="0">
                <a:solidFill>
                  <a:srgbClr val="002060"/>
                </a:solidFill>
              </a:rPr>
              <a:t>Intégrité (commissions pour obtenir un marché)</a:t>
            </a:r>
          </a:p>
          <a:p>
            <a:r>
              <a:rPr lang="fr-CA" dirty="0" smtClean="0">
                <a:solidFill>
                  <a:srgbClr val="002060"/>
                </a:solidFill>
              </a:rPr>
              <a:t>disponibilité et diligence</a:t>
            </a:r>
          </a:p>
          <a:p>
            <a:r>
              <a:rPr lang="fr-CA" dirty="0" smtClean="0">
                <a:solidFill>
                  <a:srgbClr val="002060"/>
                </a:solidFill>
              </a:rPr>
              <a:t>indépendance et désintéressement</a:t>
            </a:r>
          </a:p>
          <a:p>
            <a:r>
              <a:rPr lang="fr-CA" dirty="0" smtClean="0">
                <a:solidFill>
                  <a:srgbClr val="002060"/>
                </a:solidFill>
              </a:rPr>
              <a:t>secret professionnel</a:t>
            </a:r>
          </a:p>
          <a:p>
            <a:r>
              <a:rPr lang="fr-CA" dirty="0" smtClean="0">
                <a:solidFill>
                  <a:srgbClr val="002060"/>
                </a:solidFill>
              </a:rPr>
              <a:t>accessibilité des dossiers</a:t>
            </a:r>
          </a:p>
          <a:p>
            <a:r>
              <a:rPr lang="fr-CA" dirty="0" smtClean="0">
                <a:solidFill>
                  <a:srgbClr val="002060"/>
                </a:solidFill>
              </a:rPr>
              <a:t>fixation et paiement des honoraires</a:t>
            </a:r>
          </a:p>
          <a:p>
            <a:endParaRPr lang="fr-FR" dirty="0">
              <a:solidFill>
                <a:srgbClr val="002060"/>
              </a:solidFill>
            </a:endParaRPr>
          </a:p>
        </p:txBody>
      </p:sp>
      <p:sp>
        <p:nvSpPr>
          <p:cNvPr id="5" name="Titre 1"/>
          <p:cNvSpPr>
            <a:spLocks noGrp="1"/>
          </p:cNvSpPr>
          <p:nvPr>
            <p:ph type="title"/>
          </p:nvPr>
        </p:nvSpPr>
        <p:spPr>
          <a:xfrm>
            <a:off x="457200" y="214290"/>
            <a:ext cx="8229600" cy="917596"/>
          </a:xfrm>
        </p:spPr>
        <p:txBody>
          <a:bodyPr>
            <a:normAutofit/>
          </a:bodyPr>
          <a:lstStyle/>
          <a:p>
            <a:r>
              <a:rPr lang="fr-FR" sz="3600" b="1" dirty="0" smtClean="0">
                <a:solidFill>
                  <a:srgbClr val="0070C0"/>
                </a:solidFill>
              </a:rPr>
              <a:t>Devoirs et obligations envers le client</a:t>
            </a:r>
            <a:endParaRPr lang="fr-FR" sz="3600" b="1" dirty="0">
              <a:solidFill>
                <a:srgbClr val="0070C0"/>
              </a:solidFill>
            </a:endParaRPr>
          </a:p>
        </p:txBody>
      </p:sp>
      <p:sp>
        <p:nvSpPr>
          <p:cNvPr id="4" name="Espace réservé du numéro de diapositive 3"/>
          <p:cNvSpPr>
            <a:spLocks noGrp="1"/>
          </p:cNvSpPr>
          <p:nvPr>
            <p:ph type="sldNum" sz="quarter" idx="12"/>
          </p:nvPr>
        </p:nvSpPr>
        <p:spPr/>
        <p:txBody>
          <a:bodyPr/>
          <a:lstStyle/>
          <a:p>
            <a:fld id="{73ADEE24-B7D4-4494-B91D-F83AE4B57892}" type="slidenum">
              <a:rPr lang="fr-FR" smtClean="0"/>
              <a:pPr/>
              <a:t>11</a:t>
            </a:fld>
            <a:endParaRPr lang="fr-F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73ADEE24-B7D4-4494-B91D-F83AE4B57892}" type="slidenum">
              <a:rPr lang="fr-FR" smtClean="0"/>
              <a:pPr/>
              <a:t>12</a:t>
            </a:fld>
            <a:endParaRPr lang="fr-FR"/>
          </a:p>
        </p:txBody>
      </p:sp>
      <p:sp>
        <p:nvSpPr>
          <p:cNvPr id="5" name="Flèche vers le bas 4"/>
          <p:cNvSpPr/>
          <p:nvPr/>
        </p:nvSpPr>
        <p:spPr>
          <a:xfrm>
            <a:off x="3929058" y="1928802"/>
            <a:ext cx="857256" cy="150019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6" name="Titre 1"/>
          <p:cNvSpPr txBox="1">
            <a:spLocks/>
          </p:cNvSpPr>
          <p:nvPr/>
        </p:nvSpPr>
        <p:spPr>
          <a:xfrm>
            <a:off x="500034" y="4143388"/>
            <a:ext cx="8229600" cy="1143000"/>
          </a:xfrm>
          <a:prstGeom prst="rect">
            <a:avLst/>
          </a:prstGeom>
          <a:solidFill>
            <a:schemeClr val="accent5">
              <a:lumMod val="20000"/>
              <a:lumOff val="80000"/>
            </a:schemeClr>
          </a:solidFill>
        </p:spPr>
        <p:txBody>
          <a:bodyPr vert="horz" lIns="91440" tIns="45720" rIns="91440" bIns="45720" rtlCol="0" anchor="ctr">
            <a:norm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fr-FR" sz="3600" b="1" i="0" u="none" strike="noStrike" kern="1200" cap="none" spc="0" normalizeH="0" baseline="0" noProof="0" dirty="0" smtClean="0">
                <a:ln>
                  <a:noFill/>
                </a:ln>
                <a:solidFill>
                  <a:srgbClr val="0070C0"/>
                </a:solidFill>
                <a:effectLst/>
                <a:uLnTx/>
                <a:uFillTx/>
                <a:latin typeface="+mj-lt"/>
                <a:ea typeface="+mj-ea"/>
                <a:cs typeface="+mj-cs"/>
              </a:rPr>
              <a:t>Chapitre </a:t>
            </a:r>
            <a:r>
              <a:rPr lang="fr-FR" sz="3600" b="1" dirty="0" smtClean="0">
                <a:solidFill>
                  <a:srgbClr val="0070C0"/>
                </a:solidFill>
                <a:latin typeface="+mj-lt"/>
                <a:ea typeface="+mj-ea"/>
                <a:cs typeface="+mj-cs"/>
              </a:rPr>
              <a:t>3</a:t>
            </a:r>
            <a:r>
              <a:rPr kumimoji="0" lang="fr-FR" sz="3600" b="1" i="0" u="none" strike="noStrike" kern="1200" cap="none" spc="0" normalizeH="0" baseline="0" noProof="0" dirty="0" smtClean="0">
                <a:ln>
                  <a:noFill/>
                </a:ln>
                <a:solidFill>
                  <a:srgbClr val="0070C0"/>
                </a:solidFill>
                <a:effectLst/>
                <a:uLnTx/>
                <a:uFillTx/>
                <a:latin typeface="+mj-lt"/>
                <a:ea typeface="+mj-ea"/>
                <a:cs typeface="+mj-cs"/>
              </a:rPr>
              <a:t>: </a:t>
            </a:r>
            <a:r>
              <a:rPr lang="fr-FR" sz="3600" b="1" dirty="0" smtClean="0">
                <a:solidFill>
                  <a:srgbClr val="0070C0"/>
                </a:solidFill>
                <a:latin typeface="+mj-lt"/>
                <a:ea typeface="+mj-ea"/>
                <a:cs typeface="+mj-cs"/>
              </a:rPr>
              <a:t>DILEMME ETHIQUE</a:t>
            </a:r>
            <a:endParaRPr kumimoji="0" lang="fr-FR" sz="3600" b="1" i="0" u="none" strike="noStrike" kern="1200" cap="none" spc="0" normalizeH="0" baseline="0" noProof="0" dirty="0">
              <a:ln>
                <a:noFill/>
              </a:ln>
              <a:solidFill>
                <a:srgbClr val="0070C0"/>
              </a:solidFill>
              <a:effectLst/>
              <a:uLnTx/>
              <a:uFillTx/>
              <a:latin typeface="+mj-lt"/>
              <a:ea typeface="+mj-ea"/>
              <a:cs typeface="+mj-cs"/>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14314"/>
            <a:ext cx="8229600" cy="857232"/>
          </a:xfrm>
          <a:solidFill>
            <a:srgbClr val="EBF6F9"/>
          </a:solidFill>
          <a:ln>
            <a:solidFill>
              <a:srgbClr val="0070C0"/>
            </a:solidFill>
          </a:ln>
          <a:effectLst>
            <a:outerShdw blurRad="50800" dist="38100" dir="2700000" algn="tl" rotWithShape="0">
              <a:prstClr val="black">
                <a:alpha val="40000"/>
              </a:prstClr>
            </a:outerShdw>
          </a:effectLst>
        </p:spPr>
        <p:txBody>
          <a:bodyPr>
            <a:normAutofit/>
          </a:bodyPr>
          <a:lstStyle/>
          <a:p>
            <a:r>
              <a:rPr lang="fr-FR" sz="4000" b="1" dirty="0" smtClean="0">
                <a:solidFill>
                  <a:srgbClr val="0070C0"/>
                </a:solidFill>
              </a:rPr>
              <a:t>Plan du cours</a:t>
            </a:r>
            <a:endParaRPr lang="fr-FR" sz="4000" b="1" dirty="0">
              <a:solidFill>
                <a:srgbClr val="0070C0"/>
              </a:solidFill>
            </a:endParaRPr>
          </a:p>
        </p:txBody>
      </p:sp>
      <p:sp>
        <p:nvSpPr>
          <p:cNvPr id="4" name="Titre 1"/>
          <p:cNvSpPr txBox="1">
            <a:spLocks/>
          </p:cNvSpPr>
          <p:nvPr/>
        </p:nvSpPr>
        <p:spPr>
          <a:xfrm>
            <a:off x="681038" y="1357298"/>
            <a:ext cx="8105804" cy="1143008"/>
          </a:xfrm>
          <a:prstGeom prst="rect">
            <a:avLst/>
          </a:prstGeom>
          <a:noFill/>
          <a:ln>
            <a:noFill/>
          </a:ln>
        </p:spPr>
        <p:txBody>
          <a:bodyPr vert="horz" lIns="91440" tIns="45720" rIns="91440" bIns="45720" rtlCol="0" anchor="ctr">
            <a:noAutofit/>
          </a:bodyPr>
          <a:lstStyle/>
          <a:p>
            <a:pPr lvl="0">
              <a:spcBef>
                <a:spcPct val="0"/>
              </a:spcBef>
              <a:defRPr/>
            </a:pPr>
            <a:r>
              <a:rPr lang="fr-FR" sz="3200" b="1" dirty="0" smtClean="0">
                <a:solidFill>
                  <a:srgbClr val="0070C0"/>
                </a:solidFill>
                <a:latin typeface="+mj-lt"/>
                <a:ea typeface="+mj-ea"/>
                <a:cs typeface="+mj-cs"/>
              </a:rPr>
              <a:t>1- Concepts généraux: </a:t>
            </a:r>
          </a:p>
          <a:p>
            <a:pPr lvl="0">
              <a:spcBef>
                <a:spcPct val="0"/>
              </a:spcBef>
              <a:defRPr/>
            </a:pPr>
            <a:r>
              <a:rPr lang="fr-FR" sz="2800" b="1" dirty="0" smtClean="0">
                <a:solidFill>
                  <a:srgbClr val="0070C0"/>
                </a:solidFill>
              </a:rPr>
              <a:t>	</a:t>
            </a:r>
            <a:r>
              <a:rPr lang="fr-FR" sz="2800" i="1" dirty="0" smtClean="0">
                <a:solidFill>
                  <a:srgbClr val="002060"/>
                </a:solidFill>
              </a:rPr>
              <a:t>Le métier de l’ingénieur, contrôle des 	comportements humains</a:t>
            </a:r>
            <a:endParaRPr kumimoji="0" lang="fr-FR" sz="2800" i="1" u="none" strike="noStrike" kern="1200" cap="none" spc="0" normalizeH="0" baseline="0" noProof="0" dirty="0">
              <a:ln>
                <a:noFill/>
              </a:ln>
              <a:solidFill>
                <a:srgbClr val="002060"/>
              </a:solidFill>
              <a:effectLst/>
              <a:uLnTx/>
              <a:uFillTx/>
              <a:latin typeface="+mj-lt"/>
              <a:ea typeface="+mj-ea"/>
              <a:cs typeface="+mj-cs"/>
            </a:endParaRPr>
          </a:p>
        </p:txBody>
      </p:sp>
      <p:sp>
        <p:nvSpPr>
          <p:cNvPr id="6" name="Titre 1"/>
          <p:cNvSpPr txBox="1">
            <a:spLocks/>
          </p:cNvSpPr>
          <p:nvPr/>
        </p:nvSpPr>
        <p:spPr>
          <a:xfrm>
            <a:off x="642910" y="2714620"/>
            <a:ext cx="7715304" cy="785818"/>
          </a:xfrm>
          <a:prstGeom prst="rect">
            <a:avLst/>
          </a:prstGeom>
          <a:noFill/>
          <a:ln>
            <a:noFill/>
          </a:ln>
        </p:spPr>
        <p:txBody>
          <a:bodyPr vert="horz" lIns="91440" tIns="45720" rIns="91440" bIns="45720" rtlCol="0" anchor="ctr">
            <a:noAutofit/>
          </a:bodyPr>
          <a:lstStyle/>
          <a:p>
            <a:pPr marL="0" marR="0" lvl="0" indent="0" defTabSz="914400" rtl="0" eaLnBrk="1" fontAlgn="auto" latinLnBrk="0" hangingPunct="1">
              <a:lnSpc>
                <a:spcPct val="100000"/>
              </a:lnSpc>
              <a:spcBef>
                <a:spcPct val="0"/>
              </a:spcBef>
              <a:spcAft>
                <a:spcPts val="0"/>
              </a:spcAft>
              <a:buClrTx/>
              <a:buSzTx/>
              <a:buFontTx/>
              <a:buNone/>
              <a:tabLst/>
              <a:defRPr/>
            </a:pPr>
            <a:r>
              <a:rPr lang="fr-FR" sz="3200" b="1" dirty="0" smtClean="0">
                <a:solidFill>
                  <a:srgbClr val="FF0000"/>
                </a:solidFill>
                <a:ea typeface="+mj-ea"/>
                <a:cs typeface="+mj-cs"/>
              </a:rPr>
              <a:t>2- Déontologie de l’ingénieur: </a:t>
            </a:r>
          </a:p>
          <a:p>
            <a:pPr marL="0" marR="0" lvl="0" indent="0" defTabSz="914400" rtl="0" eaLnBrk="1" fontAlgn="auto" latinLnBrk="0" hangingPunct="1">
              <a:lnSpc>
                <a:spcPct val="100000"/>
              </a:lnSpc>
              <a:spcBef>
                <a:spcPct val="0"/>
              </a:spcBef>
              <a:spcAft>
                <a:spcPts val="0"/>
              </a:spcAft>
              <a:buClrTx/>
              <a:buSzTx/>
              <a:buFontTx/>
              <a:buNone/>
              <a:tabLst/>
              <a:defRPr/>
            </a:pPr>
            <a:r>
              <a:rPr lang="fr-FR" sz="2800" b="1" dirty="0" smtClean="0">
                <a:solidFill>
                  <a:srgbClr val="FF0000"/>
                </a:solidFill>
                <a:ea typeface="+mj-ea"/>
                <a:cs typeface="+mj-cs"/>
              </a:rPr>
              <a:t>	</a:t>
            </a:r>
            <a:r>
              <a:rPr lang="fr-FR" sz="2800" i="1" dirty="0" smtClean="0">
                <a:solidFill>
                  <a:srgbClr val="FF0000"/>
                </a:solidFill>
                <a:ea typeface="+mj-ea"/>
                <a:cs typeface="+mj-cs"/>
              </a:rPr>
              <a:t>Devoirs et responsabilités</a:t>
            </a:r>
            <a:endParaRPr kumimoji="0" lang="fr-FR" sz="2800" i="1" u="none" strike="noStrike" kern="1200" cap="none" spc="0" normalizeH="0" baseline="0" noProof="0" dirty="0">
              <a:ln>
                <a:noFill/>
              </a:ln>
              <a:solidFill>
                <a:srgbClr val="FF0000"/>
              </a:solidFill>
              <a:effectLst/>
              <a:uLnTx/>
              <a:uFillTx/>
              <a:ea typeface="+mj-ea"/>
              <a:cs typeface="+mj-cs"/>
            </a:endParaRPr>
          </a:p>
        </p:txBody>
      </p:sp>
      <p:sp>
        <p:nvSpPr>
          <p:cNvPr id="7" name="Titre 1"/>
          <p:cNvSpPr txBox="1">
            <a:spLocks/>
          </p:cNvSpPr>
          <p:nvPr/>
        </p:nvSpPr>
        <p:spPr>
          <a:xfrm>
            <a:off x="642910" y="4714884"/>
            <a:ext cx="8143932" cy="714380"/>
          </a:xfrm>
          <a:prstGeom prst="rect">
            <a:avLst/>
          </a:prstGeom>
          <a:noFill/>
          <a:ln>
            <a:noFill/>
          </a:ln>
        </p:spPr>
        <p:txBody>
          <a:bodyPr vert="horz" lIns="91440" tIns="45720" rIns="91440" bIns="45720" rtlCol="0" anchor="ctr">
            <a:noAutofit/>
          </a:bodyPr>
          <a:lstStyle/>
          <a:p>
            <a:pPr marL="0" marR="0" lvl="0" indent="0" defTabSz="914400" rtl="0" eaLnBrk="1" fontAlgn="auto" latinLnBrk="0" hangingPunct="1">
              <a:lnSpc>
                <a:spcPct val="100000"/>
              </a:lnSpc>
              <a:spcBef>
                <a:spcPct val="0"/>
              </a:spcBef>
              <a:spcAft>
                <a:spcPts val="0"/>
              </a:spcAft>
              <a:buClrTx/>
              <a:buSzTx/>
              <a:buFontTx/>
              <a:buNone/>
              <a:tabLst/>
              <a:defRPr/>
            </a:pPr>
            <a:r>
              <a:rPr lang="fr-FR" sz="3200" b="1" dirty="0" smtClean="0">
                <a:solidFill>
                  <a:srgbClr val="0070C0"/>
                </a:solidFill>
                <a:ea typeface="+mj-ea"/>
                <a:cs typeface="+mj-cs"/>
              </a:rPr>
              <a:t>4- Décision éthique: </a:t>
            </a:r>
          </a:p>
          <a:p>
            <a:pPr marL="0" marR="0" lvl="0" indent="0" defTabSz="914400" rtl="0" eaLnBrk="1" fontAlgn="auto" latinLnBrk="0" hangingPunct="1">
              <a:lnSpc>
                <a:spcPct val="100000"/>
              </a:lnSpc>
              <a:spcBef>
                <a:spcPct val="0"/>
              </a:spcBef>
              <a:spcAft>
                <a:spcPts val="0"/>
              </a:spcAft>
              <a:buClrTx/>
              <a:buSzTx/>
              <a:buFontTx/>
              <a:buNone/>
              <a:tabLst/>
              <a:defRPr/>
            </a:pPr>
            <a:r>
              <a:rPr lang="fr-FR" sz="2800" b="1" dirty="0" smtClean="0">
                <a:solidFill>
                  <a:srgbClr val="0070C0"/>
                </a:solidFill>
                <a:ea typeface="+mj-ea"/>
                <a:cs typeface="+mj-cs"/>
              </a:rPr>
              <a:t>	</a:t>
            </a:r>
            <a:r>
              <a:rPr lang="fr-FR" sz="2800" dirty="0" smtClean="0">
                <a:solidFill>
                  <a:srgbClr val="002060"/>
                </a:solidFill>
                <a:ea typeface="+mj-ea"/>
                <a:cs typeface="+mj-cs"/>
              </a:rPr>
              <a:t>M</a:t>
            </a:r>
            <a:r>
              <a:rPr lang="fr-FR" sz="2800" i="1" dirty="0" smtClean="0">
                <a:solidFill>
                  <a:srgbClr val="002060"/>
                </a:solidFill>
                <a:ea typeface="+mj-ea"/>
                <a:cs typeface="+mj-cs"/>
              </a:rPr>
              <a:t>éthodologie de prise de décision</a:t>
            </a:r>
            <a:endParaRPr lang="fr-FR" sz="2800" i="1" dirty="0">
              <a:solidFill>
                <a:srgbClr val="002060"/>
              </a:solidFill>
              <a:ea typeface="+mj-ea"/>
              <a:cs typeface="+mj-cs"/>
            </a:endParaRPr>
          </a:p>
        </p:txBody>
      </p:sp>
      <p:sp>
        <p:nvSpPr>
          <p:cNvPr id="10" name="Titre 1"/>
          <p:cNvSpPr txBox="1">
            <a:spLocks/>
          </p:cNvSpPr>
          <p:nvPr/>
        </p:nvSpPr>
        <p:spPr>
          <a:xfrm>
            <a:off x="642910" y="5715016"/>
            <a:ext cx="8143932" cy="642942"/>
          </a:xfrm>
          <a:prstGeom prst="rect">
            <a:avLst/>
          </a:prstGeom>
          <a:noFill/>
          <a:ln>
            <a:noFill/>
          </a:ln>
        </p:spPr>
        <p:txBody>
          <a:bodyPr vert="horz" lIns="91440" tIns="45720" rIns="91440" bIns="45720" rtlCol="0" anchor="ctr">
            <a:noAutofit/>
          </a:bodyPr>
          <a:lstStyle/>
          <a:p>
            <a:pPr marL="0" marR="0" lvl="0" indent="0" defTabSz="914400" rtl="0" eaLnBrk="1" fontAlgn="auto" latinLnBrk="0" hangingPunct="1">
              <a:lnSpc>
                <a:spcPct val="100000"/>
              </a:lnSpc>
              <a:spcBef>
                <a:spcPct val="0"/>
              </a:spcBef>
              <a:spcAft>
                <a:spcPts val="0"/>
              </a:spcAft>
              <a:buClrTx/>
              <a:buSzTx/>
              <a:buFontTx/>
              <a:buNone/>
              <a:tabLst/>
              <a:defRPr/>
            </a:pPr>
            <a:r>
              <a:rPr lang="fr-FR" sz="3200" b="1" dirty="0" smtClean="0">
                <a:solidFill>
                  <a:srgbClr val="0070C0"/>
                </a:solidFill>
                <a:ea typeface="+mj-ea"/>
                <a:cs typeface="+mj-cs"/>
              </a:rPr>
              <a:t>5- Applications: </a:t>
            </a:r>
          </a:p>
          <a:p>
            <a:pPr marL="0" marR="0" lvl="0" indent="0" defTabSz="914400" rtl="0" eaLnBrk="1" fontAlgn="auto" latinLnBrk="0" hangingPunct="1">
              <a:lnSpc>
                <a:spcPct val="100000"/>
              </a:lnSpc>
              <a:spcBef>
                <a:spcPct val="0"/>
              </a:spcBef>
              <a:spcAft>
                <a:spcPts val="0"/>
              </a:spcAft>
              <a:buClrTx/>
              <a:buSzTx/>
              <a:buFontTx/>
              <a:buNone/>
              <a:tabLst/>
              <a:defRPr/>
            </a:pPr>
            <a:r>
              <a:rPr lang="fr-FR" sz="2800" b="1" dirty="0" smtClean="0">
                <a:solidFill>
                  <a:srgbClr val="0070C0"/>
                </a:solidFill>
                <a:ea typeface="+mj-ea"/>
                <a:cs typeface="+mj-cs"/>
              </a:rPr>
              <a:t>	</a:t>
            </a:r>
            <a:r>
              <a:rPr lang="fr-FR" sz="2800" i="1" dirty="0" smtClean="0">
                <a:solidFill>
                  <a:srgbClr val="002060"/>
                </a:solidFill>
                <a:ea typeface="+mj-ea"/>
                <a:cs typeface="+mj-cs"/>
              </a:rPr>
              <a:t>Mises en situation et jeux de rôles</a:t>
            </a:r>
            <a:endParaRPr lang="fr-FR" sz="2800" i="1" dirty="0">
              <a:solidFill>
                <a:srgbClr val="002060"/>
              </a:solidFill>
              <a:ea typeface="+mj-ea"/>
              <a:cs typeface="+mj-cs"/>
            </a:endParaRPr>
          </a:p>
        </p:txBody>
      </p:sp>
      <p:sp>
        <p:nvSpPr>
          <p:cNvPr id="8" name="Espace réservé du numéro de diapositive 7"/>
          <p:cNvSpPr>
            <a:spLocks noGrp="1"/>
          </p:cNvSpPr>
          <p:nvPr>
            <p:ph type="sldNum" sz="quarter" idx="12"/>
          </p:nvPr>
        </p:nvSpPr>
        <p:spPr/>
        <p:txBody>
          <a:bodyPr/>
          <a:lstStyle/>
          <a:p>
            <a:fld id="{73ADEE24-B7D4-4494-B91D-F83AE4B57892}" type="slidenum">
              <a:rPr lang="fr-FR" smtClean="0"/>
              <a:pPr/>
              <a:t>2</a:t>
            </a:fld>
            <a:endParaRPr lang="fr-FR"/>
          </a:p>
        </p:txBody>
      </p:sp>
      <p:sp>
        <p:nvSpPr>
          <p:cNvPr id="9" name="Titre 1"/>
          <p:cNvSpPr txBox="1">
            <a:spLocks/>
          </p:cNvSpPr>
          <p:nvPr/>
        </p:nvSpPr>
        <p:spPr>
          <a:xfrm>
            <a:off x="642910" y="3714752"/>
            <a:ext cx="8143932" cy="714380"/>
          </a:xfrm>
          <a:prstGeom prst="rect">
            <a:avLst/>
          </a:prstGeom>
          <a:noFill/>
          <a:ln>
            <a:noFill/>
          </a:ln>
        </p:spPr>
        <p:txBody>
          <a:bodyPr vert="horz" lIns="91440" tIns="45720" rIns="91440" bIns="45720" rtlCol="0" anchor="ctr">
            <a:noAutofit/>
          </a:bodyPr>
          <a:lstStyle/>
          <a:p>
            <a:pPr marL="0" marR="0" lvl="0" indent="0" defTabSz="914400" rtl="0" eaLnBrk="1" fontAlgn="auto" latinLnBrk="0" hangingPunct="1">
              <a:lnSpc>
                <a:spcPct val="100000"/>
              </a:lnSpc>
              <a:spcBef>
                <a:spcPct val="0"/>
              </a:spcBef>
              <a:spcAft>
                <a:spcPts val="0"/>
              </a:spcAft>
              <a:buClrTx/>
              <a:buSzTx/>
              <a:buFontTx/>
              <a:buNone/>
              <a:tabLst/>
              <a:defRPr/>
            </a:pPr>
            <a:r>
              <a:rPr lang="fr-FR" sz="3200" b="1" dirty="0" smtClean="0">
                <a:solidFill>
                  <a:srgbClr val="0070C0"/>
                </a:solidFill>
                <a:ea typeface="+mj-ea"/>
                <a:cs typeface="+mj-cs"/>
              </a:rPr>
              <a:t>3- Dilemme éthique: </a:t>
            </a:r>
          </a:p>
          <a:p>
            <a:pPr marL="0" marR="0" lvl="0" indent="0" defTabSz="914400" rtl="0" eaLnBrk="1" fontAlgn="auto" latinLnBrk="0" hangingPunct="1">
              <a:lnSpc>
                <a:spcPct val="100000"/>
              </a:lnSpc>
              <a:spcBef>
                <a:spcPct val="0"/>
              </a:spcBef>
              <a:spcAft>
                <a:spcPts val="0"/>
              </a:spcAft>
              <a:buClrTx/>
              <a:buSzTx/>
              <a:buFontTx/>
              <a:buNone/>
              <a:tabLst/>
              <a:defRPr/>
            </a:pPr>
            <a:r>
              <a:rPr lang="fr-FR" sz="2800" b="1" dirty="0" smtClean="0">
                <a:solidFill>
                  <a:srgbClr val="0070C0"/>
                </a:solidFill>
                <a:ea typeface="+mj-ea"/>
                <a:cs typeface="+mj-cs"/>
              </a:rPr>
              <a:t>	</a:t>
            </a:r>
            <a:r>
              <a:rPr lang="fr-FR" sz="2800" i="1" dirty="0" smtClean="0">
                <a:solidFill>
                  <a:srgbClr val="002060"/>
                </a:solidFill>
                <a:ea typeface="+mj-ea"/>
                <a:cs typeface="+mj-cs"/>
              </a:rPr>
              <a:t>Concept de valeur, conflit de valeurs</a:t>
            </a:r>
            <a:endParaRPr lang="fr-FR" sz="2800" i="1" dirty="0">
              <a:solidFill>
                <a:srgbClr val="002060"/>
              </a:solidFill>
              <a:ea typeface="+mj-ea"/>
              <a:cs typeface="+mj-cs"/>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solidFill>
            <a:srgbClr val="EBF6F9"/>
          </a:solidFill>
          <a:ln>
            <a:solidFill>
              <a:srgbClr val="0070C0"/>
            </a:solidFill>
          </a:ln>
          <a:effectLst>
            <a:outerShdw blurRad="50800" dist="38100" dir="2700000" algn="tl" rotWithShape="0">
              <a:prstClr val="black">
                <a:alpha val="40000"/>
              </a:prstClr>
            </a:outerShdw>
          </a:effectLst>
        </p:spPr>
        <p:txBody>
          <a:bodyPr>
            <a:normAutofit/>
          </a:bodyPr>
          <a:lstStyle/>
          <a:p>
            <a:r>
              <a:rPr lang="fr-FR" sz="4000" b="1" dirty="0" smtClean="0">
                <a:solidFill>
                  <a:srgbClr val="0070C0"/>
                </a:solidFill>
              </a:rPr>
              <a:t>Déontologie</a:t>
            </a:r>
            <a:endParaRPr lang="fr-FR" sz="4000" b="1" dirty="0">
              <a:solidFill>
                <a:srgbClr val="0070C0"/>
              </a:solidFill>
            </a:endParaRPr>
          </a:p>
        </p:txBody>
      </p:sp>
      <p:sp>
        <p:nvSpPr>
          <p:cNvPr id="3" name="Espace réservé du contenu 2"/>
          <p:cNvSpPr>
            <a:spLocks noGrp="1"/>
          </p:cNvSpPr>
          <p:nvPr>
            <p:ph idx="1"/>
          </p:nvPr>
        </p:nvSpPr>
        <p:spPr/>
        <p:txBody>
          <a:bodyPr>
            <a:normAutofit/>
          </a:bodyPr>
          <a:lstStyle/>
          <a:p>
            <a:r>
              <a:rPr lang="fr-FR" dirty="0" smtClean="0">
                <a:solidFill>
                  <a:srgbClr val="002060"/>
                </a:solidFill>
              </a:rPr>
              <a:t>Terme utilisé pour traduire l'idée de </a:t>
            </a:r>
            <a:r>
              <a:rPr lang="fr-FR" b="1" dirty="0" smtClean="0">
                <a:solidFill>
                  <a:srgbClr val="002060"/>
                </a:solidFill>
              </a:rPr>
              <a:t>devoirs</a:t>
            </a:r>
            <a:r>
              <a:rPr lang="fr-FR" dirty="0" smtClean="0">
                <a:solidFill>
                  <a:srgbClr val="002060"/>
                </a:solidFill>
              </a:rPr>
              <a:t>, d'obligations, de prescriptions concrètes par opposition à l'analyse et la réflexion.</a:t>
            </a:r>
          </a:p>
          <a:p>
            <a:r>
              <a:rPr lang="fr-FR" dirty="0" smtClean="0">
                <a:solidFill>
                  <a:srgbClr val="002060"/>
                </a:solidFill>
              </a:rPr>
              <a:t>Fait référence à l’ensemble des </a:t>
            </a:r>
            <a:r>
              <a:rPr lang="fr-FR" b="1" dirty="0" smtClean="0">
                <a:solidFill>
                  <a:srgbClr val="002060"/>
                </a:solidFill>
              </a:rPr>
              <a:t>obligations</a:t>
            </a:r>
            <a:r>
              <a:rPr lang="fr-FR" dirty="0" smtClean="0">
                <a:solidFill>
                  <a:srgbClr val="002060"/>
                </a:solidFill>
              </a:rPr>
              <a:t> que des personnes qui exercent un métier donné doivent respecter (codes de déontologie).</a:t>
            </a:r>
          </a:p>
          <a:p>
            <a:pPr>
              <a:buNone/>
            </a:pPr>
            <a:r>
              <a:rPr lang="fr-FR" dirty="0" smtClean="0">
                <a:solidFill>
                  <a:srgbClr val="002060"/>
                </a:solidFill>
              </a:rPr>
              <a:t>					</a:t>
            </a:r>
            <a:r>
              <a:rPr lang="fr-FR" i="1" dirty="0" smtClean="0">
                <a:solidFill>
                  <a:srgbClr val="002060"/>
                </a:solidFill>
              </a:rPr>
              <a:t>serment d’Hippocrate</a:t>
            </a:r>
            <a:endParaRPr lang="fr-FR" i="1" dirty="0">
              <a:solidFill>
                <a:srgbClr val="002060"/>
              </a:solidFill>
            </a:endParaRPr>
          </a:p>
        </p:txBody>
      </p:sp>
      <p:sp>
        <p:nvSpPr>
          <p:cNvPr id="6" name="Flèche droite 5"/>
          <p:cNvSpPr/>
          <p:nvPr/>
        </p:nvSpPr>
        <p:spPr>
          <a:xfrm>
            <a:off x="2500298" y="5429264"/>
            <a:ext cx="1428760" cy="28575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 name="Espace réservé du numéro de diapositive 4"/>
          <p:cNvSpPr>
            <a:spLocks noGrp="1"/>
          </p:cNvSpPr>
          <p:nvPr>
            <p:ph type="sldNum" sz="quarter" idx="12"/>
          </p:nvPr>
        </p:nvSpPr>
        <p:spPr/>
        <p:txBody>
          <a:bodyPr/>
          <a:lstStyle/>
          <a:p>
            <a:fld id="{73ADEE24-B7D4-4494-B91D-F83AE4B57892}" type="slidenum">
              <a:rPr lang="fr-FR" smtClean="0"/>
              <a:pPr/>
              <a:t>3</a:t>
            </a:fld>
            <a:endParaRPr lang="fr-F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sz="3200" b="1" dirty="0" smtClean="0">
                <a:solidFill>
                  <a:srgbClr val="0070C0"/>
                </a:solidFill>
              </a:rPr>
              <a:t>Extraits du serment d’Hippocrate</a:t>
            </a:r>
            <a:br>
              <a:rPr lang="fr-FR" sz="3200" b="1" dirty="0" smtClean="0">
                <a:solidFill>
                  <a:srgbClr val="0070C0"/>
                </a:solidFill>
              </a:rPr>
            </a:br>
            <a:r>
              <a:rPr lang="fr-FR" sz="3200" b="1" dirty="0" smtClean="0">
                <a:solidFill>
                  <a:srgbClr val="0070C0"/>
                </a:solidFill>
              </a:rPr>
              <a:t>(400 av. J.-C.)</a:t>
            </a:r>
            <a:endParaRPr lang="fr-FR" sz="3200" b="1" dirty="0">
              <a:solidFill>
                <a:srgbClr val="0070C0"/>
              </a:solidFill>
            </a:endParaRPr>
          </a:p>
        </p:txBody>
      </p:sp>
      <p:sp>
        <p:nvSpPr>
          <p:cNvPr id="3" name="Espace réservé du contenu 2"/>
          <p:cNvSpPr>
            <a:spLocks noGrp="1"/>
          </p:cNvSpPr>
          <p:nvPr>
            <p:ph idx="1"/>
          </p:nvPr>
        </p:nvSpPr>
        <p:spPr/>
        <p:txBody>
          <a:bodyPr>
            <a:normAutofit/>
          </a:bodyPr>
          <a:lstStyle/>
          <a:p>
            <a:r>
              <a:rPr lang="fr-FR" sz="2400" dirty="0" smtClean="0">
                <a:solidFill>
                  <a:srgbClr val="002060"/>
                </a:solidFill>
              </a:rPr>
              <a:t>Je dirigerai le régime des malades à leur avantage, suivant mes forces et mon jugement, et je m'abstiendrai de tout mal et de toute injustice. Je ne remettrai à personne du poison, si on m'en demande, ni ne prendrai l'initiative d'une pareille suggestion ...</a:t>
            </a:r>
          </a:p>
          <a:p>
            <a:r>
              <a:rPr lang="fr-FR" sz="2400" dirty="0" smtClean="0">
                <a:solidFill>
                  <a:srgbClr val="002060"/>
                </a:solidFill>
              </a:rPr>
              <a:t>Quoi que je voie ou entende dans la société pendant, ou même hors de l'exercice de ma profession, je tairai ce qui n'a jamais besoin d'être divulgué, regardant la discrétion comme un devoir en pareil cas…</a:t>
            </a:r>
            <a:endParaRPr lang="fr-FR" sz="2400" dirty="0">
              <a:solidFill>
                <a:srgbClr val="002060"/>
              </a:solidFill>
            </a:endParaRPr>
          </a:p>
        </p:txBody>
      </p:sp>
      <p:sp>
        <p:nvSpPr>
          <p:cNvPr id="4" name="Espace réservé du numéro de diapositive 3"/>
          <p:cNvSpPr>
            <a:spLocks noGrp="1"/>
          </p:cNvSpPr>
          <p:nvPr>
            <p:ph type="sldNum" sz="quarter" idx="12"/>
          </p:nvPr>
        </p:nvSpPr>
        <p:spPr/>
        <p:txBody>
          <a:bodyPr/>
          <a:lstStyle/>
          <a:p>
            <a:fld id="{73ADEE24-B7D4-4494-B91D-F83AE4B57892}" type="slidenum">
              <a:rPr lang="fr-FR" smtClean="0"/>
              <a:pPr/>
              <a:t>4</a:t>
            </a:fld>
            <a:endParaRPr lang="fr-F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sz="3200" b="1" dirty="0" smtClean="0">
                <a:solidFill>
                  <a:srgbClr val="0070C0"/>
                </a:solidFill>
              </a:rPr>
              <a:t>Déontologie</a:t>
            </a:r>
            <a:endParaRPr lang="fr-FR" sz="3200" b="1" dirty="0">
              <a:solidFill>
                <a:srgbClr val="0070C0"/>
              </a:solidFill>
            </a:endParaRPr>
          </a:p>
        </p:txBody>
      </p:sp>
      <p:sp>
        <p:nvSpPr>
          <p:cNvPr id="3" name="Espace réservé du contenu 2"/>
          <p:cNvSpPr>
            <a:spLocks noGrp="1"/>
          </p:cNvSpPr>
          <p:nvPr>
            <p:ph idx="1"/>
          </p:nvPr>
        </p:nvSpPr>
        <p:spPr/>
        <p:txBody>
          <a:bodyPr/>
          <a:lstStyle/>
          <a:p>
            <a:r>
              <a:rPr lang="fr-FR" dirty="0" smtClean="0">
                <a:solidFill>
                  <a:srgbClr val="002060"/>
                </a:solidFill>
              </a:rPr>
              <a:t>La nature du métier de l’ingénieur induit le fait que </a:t>
            </a:r>
            <a:r>
              <a:rPr lang="fr-FR" b="1" dirty="0" smtClean="0">
                <a:solidFill>
                  <a:srgbClr val="002060"/>
                </a:solidFill>
              </a:rPr>
              <a:t>le client ne peut juger </a:t>
            </a:r>
            <a:r>
              <a:rPr lang="fr-FR" dirty="0" smtClean="0">
                <a:solidFill>
                  <a:srgbClr val="002060"/>
                </a:solidFill>
              </a:rPr>
              <a:t>de la qualité du service assuré par l’ingénieur, ce qui implique:</a:t>
            </a:r>
          </a:p>
          <a:p>
            <a:pPr lvl="1"/>
            <a:r>
              <a:rPr lang="fr-FR" dirty="0" smtClean="0">
                <a:solidFill>
                  <a:srgbClr val="002060"/>
                </a:solidFill>
              </a:rPr>
              <a:t>Une position de </a:t>
            </a:r>
            <a:r>
              <a:rPr lang="fr-FR" b="1" dirty="0" smtClean="0">
                <a:solidFill>
                  <a:srgbClr val="002060"/>
                </a:solidFill>
              </a:rPr>
              <a:t>pouvoir</a:t>
            </a:r>
          </a:p>
          <a:p>
            <a:pPr lvl="1"/>
            <a:r>
              <a:rPr lang="fr-FR" dirty="0" smtClean="0">
                <a:solidFill>
                  <a:srgbClr val="002060"/>
                </a:solidFill>
              </a:rPr>
              <a:t>Un risque d’</a:t>
            </a:r>
            <a:r>
              <a:rPr lang="fr-FR" b="1" dirty="0" smtClean="0">
                <a:solidFill>
                  <a:srgbClr val="002060"/>
                </a:solidFill>
              </a:rPr>
              <a:t>abus</a:t>
            </a:r>
            <a:endParaRPr lang="fr-FR" b="1" dirty="0">
              <a:solidFill>
                <a:srgbClr val="002060"/>
              </a:solidFill>
            </a:endParaRPr>
          </a:p>
        </p:txBody>
      </p:sp>
      <p:sp>
        <p:nvSpPr>
          <p:cNvPr id="4" name="Espace réservé du numéro de diapositive 3"/>
          <p:cNvSpPr>
            <a:spLocks noGrp="1"/>
          </p:cNvSpPr>
          <p:nvPr>
            <p:ph type="sldNum" sz="quarter" idx="12"/>
          </p:nvPr>
        </p:nvSpPr>
        <p:spPr/>
        <p:txBody>
          <a:bodyPr/>
          <a:lstStyle/>
          <a:p>
            <a:fld id="{73ADEE24-B7D4-4494-B91D-F83AE4B57892}" type="slidenum">
              <a:rPr lang="fr-FR" smtClean="0"/>
              <a:pPr/>
              <a:t>5</a:t>
            </a:fld>
            <a:endParaRPr lang="fr-F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sz="3600" b="1" dirty="0" smtClean="0">
                <a:solidFill>
                  <a:srgbClr val="0070C0"/>
                </a:solidFill>
              </a:rPr>
              <a:t>Un code de déontologie a </a:t>
            </a:r>
            <a:r>
              <a:rPr lang="fr-FR" sz="3600" b="1" smtClean="0">
                <a:solidFill>
                  <a:srgbClr val="0070C0"/>
                </a:solidFill>
              </a:rPr>
              <a:t>pour buts:</a:t>
            </a:r>
            <a:endParaRPr lang="fr-FR" sz="3600" b="1" dirty="0">
              <a:solidFill>
                <a:srgbClr val="0070C0"/>
              </a:solidFill>
            </a:endParaRPr>
          </a:p>
        </p:txBody>
      </p:sp>
      <p:sp>
        <p:nvSpPr>
          <p:cNvPr id="3" name="Espace réservé du contenu 2"/>
          <p:cNvSpPr>
            <a:spLocks noGrp="1"/>
          </p:cNvSpPr>
          <p:nvPr>
            <p:ph idx="1"/>
          </p:nvPr>
        </p:nvSpPr>
        <p:spPr/>
        <p:txBody>
          <a:bodyPr/>
          <a:lstStyle/>
          <a:p>
            <a:r>
              <a:rPr lang="fr-FR" dirty="0" smtClean="0">
                <a:solidFill>
                  <a:srgbClr val="002060"/>
                </a:solidFill>
              </a:rPr>
              <a:t>Devoirs et obligations envers le public, les clients et la profession.</a:t>
            </a:r>
          </a:p>
          <a:p>
            <a:r>
              <a:rPr lang="fr-FR" dirty="0" smtClean="0">
                <a:solidFill>
                  <a:srgbClr val="002060"/>
                </a:solidFill>
              </a:rPr>
              <a:t>Un système de surveillance et de justice par les pairs:</a:t>
            </a:r>
          </a:p>
          <a:p>
            <a:pPr lvl="1"/>
            <a:r>
              <a:rPr lang="fr-FR" dirty="0" smtClean="0">
                <a:solidFill>
                  <a:srgbClr val="002060"/>
                </a:solidFill>
              </a:rPr>
              <a:t>Attribution d’un permis d’exercice</a:t>
            </a:r>
          </a:p>
          <a:p>
            <a:pPr lvl="1"/>
            <a:r>
              <a:rPr lang="fr-FR" dirty="0" smtClean="0">
                <a:solidFill>
                  <a:srgbClr val="002060"/>
                </a:solidFill>
              </a:rPr>
              <a:t>Véhicule les valeurs éthiques de la profession</a:t>
            </a:r>
          </a:p>
          <a:p>
            <a:pPr lvl="1"/>
            <a:r>
              <a:rPr lang="fr-FR" dirty="0" smtClean="0">
                <a:solidFill>
                  <a:srgbClr val="002060"/>
                </a:solidFill>
              </a:rPr>
              <a:t>Possibilité de sanction</a:t>
            </a:r>
            <a:endParaRPr lang="fr-FR" dirty="0">
              <a:solidFill>
                <a:srgbClr val="002060"/>
              </a:solidFill>
            </a:endParaRPr>
          </a:p>
        </p:txBody>
      </p:sp>
      <p:sp>
        <p:nvSpPr>
          <p:cNvPr id="4" name="Espace réservé du numéro de diapositive 3"/>
          <p:cNvSpPr>
            <a:spLocks noGrp="1"/>
          </p:cNvSpPr>
          <p:nvPr>
            <p:ph type="sldNum" sz="quarter" idx="12"/>
          </p:nvPr>
        </p:nvSpPr>
        <p:spPr/>
        <p:txBody>
          <a:bodyPr/>
          <a:lstStyle/>
          <a:p>
            <a:fld id="{73ADEE24-B7D4-4494-B91D-F83AE4B57892}" type="slidenum">
              <a:rPr lang="fr-FR" smtClean="0"/>
              <a:pPr/>
              <a:t>6</a:t>
            </a:fld>
            <a:endParaRPr lang="fr-F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2000240"/>
            <a:ext cx="8229600" cy="2714644"/>
          </a:xfrm>
        </p:spPr>
        <p:txBody>
          <a:bodyPr>
            <a:normAutofit/>
          </a:bodyPr>
          <a:lstStyle/>
          <a:p>
            <a:r>
              <a:rPr lang="fr-FR" dirty="0" smtClean="0">
                <a:solidFill>
                  <a:srgbClr val="002060"/>
                </a:solidFill>
              </a:rPr>
              <a:t>Respecter la réglementation (doit-on respecter une réglementation qu’on juge imparfaite?)</a:t>
            </a:r>
          </a:p>
          <a:p>
            <a:r>
              <a:rPr lang="fr-FR" dirty="0" smtClean="0">
                <a:solidFill>
                  <a:srgbClr val="002060"/>
                </a:solidFill>
              </a:rPr>
              <a:t>Respecter les codes de déontologie (contrôle de la communauté de la profession)</a:t>
            </a:r>
          </a:p>
        </p:txBody>
      </p:sp>
      <p:sp>
        <p:nvSpPr>
          <p:cNvPr id="5" name="ZoneTexte 4"/>
          <p:cNvSpPr txBox="1"/>
          <p:nvPr/>
        </p:nvSpPr>
        <p:spPr>
          <a:xfrm>
            <a:off x="642910" y="214290"/>
            <a:ext cx="8337795" cy="861774"/>
          </a:xfrm>
          <a:prstGeom prst="rect">
            <a:avLst/>
          </a:prstGeom>
          <a:solidFill>
            <a:srgbClr val="EBF6F9"/>
          </a:solidFill>
          <a:effectLst>
            <a:outerShdw blurRad="50800" dist="38100" dir="2700000" algn="tl" rotWithShape="0">
              <a:prstClr val="black">
                <a:alpha val="40000"/>
              </a:prstClr>
            </a:outerShdw>
          </a:effectLst>
        </p:spPr>
        <p:style>
          <a:lnRef idx="1">
            <a:schemeClr val="accent5"/>
          </a:lnRef>
          <a:fillRef idx="2">
            <a:schemeClr val="accent5"/>
          </a:fillRef>
          <a:effectRef idx="1">
            <a:schemeClr val="accent5"/>
          </a:effectRef>
          <a:fontRef idx="minor">
            <a:schemeClr val="dk1"/>
          </a:fontRef>
        </p:style>
        <p:txBody>
          <a:bodyPr wrap="none" rtlCol="0">
            <a:spAutoFit/>
          </a:bodyPr>
          <a:lstStyle/>
          <a:p>
            <a:r>
              <a:rPr lang="fr-FR" sz="3200" b="1" dirty="0" smtClean="0">
                <a:solidFill>
                  <a:srgbClr val="0070C0"/>
                </a:solidFill>
              </a:rPr>
              <a:t>Tout commence au niveau de la réglementation</a:t>
            </a:r>
            <a:r>
              <a:rPr lang="fr-FR" b="1" dirty="0" smtClean="0">
                <a:solidFill>
                  <a:srgbClr val="0070C0"/>
                </a:solidFill>
              </a:rPr>
              <a:t>:</a:t>
            </a:r>
          </a:p>
          <a:p>
            <a:endParaRPr lang="fr-FR" b="1" dirty="0">
              <a:solidFill>
                <a:srgbClr val="0070C0"/>
              </a:solidFill>
            </a:endParaRPr>
          </a:p>
        </p:txBody>
      </p:sp>
      <p:sp>
        <p:nvSpPr>
          <p:cNvPr id="6" name="Flèche vers le bas 5"/>
          <p:cNvSpPr/>
          <p:nvPr/>
        </p:nvSpPr>
        <p:spPr>
          <a:xfrm>
            <a:off x="4429124" y="1214422"/>
            <a:ext cx="571504" cy="642942"/>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7" name="Flèche vers le bas 6"/>
          <p:cNvSpPr/>
          <p:nvPr/>
        </p:nvSpPr>
        <p:spPr>
          <a:xfrm>
            <a:off x="4429124" y="4786322"/>
            <a:ext cx="571504" cy="642942"/>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8" name="ZoneTexte 7"/>
          <p:cNvSpPr txBox="1"/>
          <p:nvPr/>
        </p:nvSpPr>
        <p:spPr>
          <a:xfrm>
            <a:off x="1071538" y="5500702"/>
            <a:ext cx="7286676" cy="1077218"/>
          </a:xfrm>
          <a:prstGeom prst="rect">
            <a:avLst/>
          </a:prstGeom>
          <a:solidFill>
            <a:srgbClr val="EBF6F9"/>
          </a:solidFill>
          <a:effectLst>
            <a:outerShdw blurRad="50800" dist="38100" dir="2700000" algn="tl" rotWithShape="0">
              <a:prstClr val="black">
                <a:alpha val="40000"/>
              </a:prstClr>
            </a:outerShdw>
          </a:effectLst>
        </p:spPr>
        <p:style>
          <a:lnRef idx="1">
            <a:schemeClr val="accent5"/>
          </a:lnRef>
          <a:fillRef idx="2">
            <a:schemeClr val="accent5"/>
          </a:fillRef>
          <a:effectRef idx="1">
            <a:schemeClr val="accent5"/>
          </a:effectRef>
          <a:fontRef idx="minor">
            <a:schemeClr val="dk1"/>
          </a:fontRef>
        </p:style>
        <p:txBody>
          <a:bodyPr wrap="square" rtlCol="0">
            <a:spAutoFit/>
          </a:bodyPr>
          <a:lstStyle/>
          <a:p>
            <a:pPr algn="ctr"/>
            <a:r>
              <a:rPr lang="fr-FR" sz="3200" b="1" dirty="0" smtClean="0">
                <a:solidFill>
                  <a:srgbClr val="0070C0"/>
                </a:solidFill>
              </a:rPr>
              <a:t>Aller au-delà des règlements et codes</a:t>
            </a:r>
          </a:p>
          <a:p>
            <a:pPr algn="ctr"/>
            <a:r>
              <a:rPr lang="fr-FR" sz="3200" b="1" dirty="0" smtClean="0">
                <a:solidFill>
                  <a:srgbClr val="0070C0"/>
                </a:solidFill>
              </a:rPr>
              <a:t> (contrôle interne)</a:t>
            </a:r>
            <a:endParaRPr lang="fr-FR" sz="3200" b="1" dirty="0">
              <a:solidFill>
                <a:srgbClr val="0070C0"/>
              </a:solidFill>
            </a:endParaRPr>
          </a:p>
        </p:txBody>
      </p:sp>
      <p:sp>
        <p:nvSpPr>
          <p:cNvPr id="9" name="Espace réservé du numéro de diapositive 8"/>
          <p:cNvSpPr>
            <a:spLocks noGrp="1"/>
          </p:cNvSpPr>
          <p:nvPr>
            <p:ph type="sldNum" sz="quarter" idx="12"/>
          </p:nvPr>
        </p:nvSpPr>
        <p:spPr/>
        <p:txBody>
          <a:bodyPr/>
          <a:lstStyle/>
          <a:p>
            <a:fld id="{73ADEE24-B7D4-4494-B91D-F83AE4B57892}" type="slidenum">
              <a:rPr lang="fr-FR" smtClean="0"/>
              <a:pPr/>
              <a:t>7</a:t>
            </a:fld>
            <a:endParaRPr lang="fr-F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14290"/>
            <a:ext cx="8229600" cy="774720"/>
          </a:xfrm>
        </p:spPr>
        <p:txBody>
          <a:bodyPr>
            <a:normAutofit fontScale="90000"/>
          </a:bodyPr>
          <a:lstStyle/>
          <a:p>
            <a:r>
              <a:rPr lang="fr-FR" sz="3600" b="1" dirty="0" smtClean="0">
                <a:solidFill>
                  <a:srgbClr val="0070C0"/>
                </a:solidFill>
              </a:rPr>
              <a:t>Devoirs et obligations envers le public</a:t>
            </a:r>
            <a:br>
              <a:rPr lang="fr-FR" sz="3600" b="1" dirty="0" smtClean="0">
                <a:solidFill>
                  <a:srgbClr val="0070C0"/>
                </a:solidFill>
              </a:rPr>
            </a:br>
            <a:r>
              <a:rPr lang="fr-FR" sz="2700" b="1" dirty="0" smtClean="0">
                <a:solidFill>
                  <a:srgbClr val="FF0000"/>
                </a:solidFill>
              </a:rPr>
              <a:t>Cette partie (4 diapos) est directement extraite du code de déontologie des ingénieurs du Québec</a:t>
            </a:r>
            <a:endParaRPr lang="fr-FR" sz="2700" b="1" dirty="0">
              <a:solidFill>
                <a:srgbClr val="FF0000"/>
              </a:solidFill>
            </a:endParaRPr>
          </a:p>
        </p:txBody>
      </p:sp>
      <p:sp>
        <p:nvSpPr>
          <p:cNvPr id="3" name="Espace réservé du contenu 2"/>
          <p:cNvSpPr>
            <a:spLocks noGrp="1"/>
          </p:cNvSpPr>
          <p:nvPr>
            <p:ph idx="1"/>
          </p:nvPr>
        </p:nvSpPr>
        <p:spPr>
          <a:xfrm>
            <a:off x="457200" y="1071546"/>
            <a:ext cx="8229600" cy="5429288"/>
          </a:xfrm>
        </p:spPr>
        <p:txBody>
          <a:bodyPr>
            <a:noAutofit/>
          </a:bodyPr>
          <a:lstStyle/>
          <a:p>
            <a:r>
              <a:rPr lang="fr-CA" sz="2800" dirty="0" smtClean="0">
                <a:solidFill>
                  <a:srgbClr val="002060"/>
                </a:solidFill>
              </a:rPr>
              <a:t>L'ingénieur doit respecter ses obligations envers l'homme et tenir compte des conséquences de l'exécution de ses travaux sur l'environnement et sur la vie, la santé et la propriété de toute personne.</a:t>
            </a:r>
          </a:p>
          <a:p>
            <a:r>
              <a:rPr lang="fr-CA" sz="2800" dirty="0" smtClean="0">
                <a:solidFill>
                  <a:srgbClr val="002060"/>
                </a:solidFill>
              </a:rPr>
              <a:t>L'ingénieur doit appuyer toute mesure susceptible d'améliorer la qualité et la disponibilité de ses services professionnels (actualisation des connaissances).</a:t>
            </a:r>
          </a:p>
          <a:p>
            <a:r>
              <a:rPr lang="fr-CA" sz="2800" dirty="0" smtClean="0">
                <a:solidFill>
                  <a:srgbClr val="002060"/>
                </a:solidFill>
              </a:rPr>
              <a:t>L'ingénieur doit, lorsqu'il considère que des travaux sont dangereux pour la sécurité publique, en informer l'Ordre des ingénieurs ou les responsables de tels travaux.</a:t>
            </a:r>
          </a:p>
          <a:p>
            <a:endParaRPr lang="fr-FR" sz="2800" dirty="0">
              <a:solidFill>
                <a:srgbClr val="002060"/>
              </a:solidFill>
            </a:endParaRPr>
          </a:p>
        </p:txBody>
      </p:sp>
      <p:sp>
        <p:nvSpPr>
          <p:cNvPr id="4" name="Espace réservé du numéro de diapositive 3"/>
          <p:cNvSpPr>
            <a:spLocks noGrp="1"/>
          </p:cNvSpPr>
          <p:nvPr>
            <p:ph type="sldNum" sz="quarter" idx="12"/>
          </p:nvPr>
        </p:nvSpPr>
        <p:spPr/>
        <p:txBody>
          <a:bodyPr/>
          <a:lstStyle/>
          <a:p>
            <a:fld id="{73ADEE24-B7D4-4494-B91D-F83AE4B57892}" type="slidenum">
              <a:rPr lang="fr-FR" smtClean="0"/>
              <a:pPr/>
              <a:t>8</a:t>
            </a:fld>
            <a:endParaRPr lang="fr-F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normAutofit fontScale="92500"/>
          </a:bodyPr>
          <a:lstStyle/>
          <a:p>
            <a:r>
              <a:rPr lang="fr-CA" dirty="0" smtClean="0">
                <a:solidFill>
                  <a:srgbClr val="002060"/>
                </a:solidFill>
              </a:rPr>
              <a:t>L'ingénieur ne doit exprimer son avis sur des questions ayant trait à l'ingénierie, que si cet avis est basé sur des connaissances suffisantes et sur d'honnêtes convictions (distinguer connaissances et opinions)</a:t>
            </a:r>
          </a:p>
          <a:p>
            <a:r>
              <a:rPr lang="fr-CA" dirty="0" smtClean="0">
                <a:solidFill>
                  <a:srgbClr val="002060"/>
                </a:solidFill>
              </a:rPr>
              <a:t>L'ingénieur doit favoriser les mesures d'éducation et d'information dans le domaine où il exerce.</a:t>
            </a:r>
          </a:p>
          <a:p>
            <a:r>
              <a:rPr lang="fr-FR" dirty="0" smtClean="0">
                <a:solidFill>
                  <a:srgbClr val="002060"/>
                </a:solidFill>
              </a:rPr>
              <a:t>Déclarer et gérer les situations de conflit d’intérêts.</a:t>
            </a:r>
            <a:endParaRPr lang="fr-FR" dirty="0" smtClean="0">
              <a:solidFill>
                <a:srgbClr val="FF0000"/>
              </a:solidFill>
            </a:endParaRPr>
          </a:p>
          <a:p>
            <a:endParaRPr lang="fr-CA" dirty="0" smtClean="0">
              <a:solidFill>
                <a:srgbClr val="002060"/>
              </a:solidFill>
            </a:endParaRPr>
          </a:p>
          <a:p>
            <a:endParaRPr lang="fr-FR" dirty="0"/>
          </a:p>
        </p:txBody>
      </p:sp>
      <p:sp>
        <p:nvSpPr>
          <p:cNvPr id="5" name="Titre 1"/>
          <p:cNvSpPr>
            <a:spLocks noGrp="1"/>
          </p:cNvSpPr>
          <p:nvPr>
            <p:ph type="title"/>
          </p:nvPr>
        </p:nvSpPr>
        <p:spPr>
          <a:xfrm>
            <a:off x="457200" y="214290"/>
            <a:ext cx="8229600" cy="917596"/>
          </a:xfrm>
        </p:spPr>
        <p:txBody>
          <a:bodyPr>
            <a:normAutofit/>
          </a:bodyPr>
          <a:lstStyle/>
          <a:p>
            <a:r>
              <a:rPr lang="fr-FR" sz="3600" b="1" dirty="0" smtClean="0">
                <a:solidFill>
                  <a:srgbClr val="0070C0"/>
                </a:solidFill>
              </a:rPr>
              <a:t>Devoirs et obligations envers le public</a:t>
            </a:r>
            <a:endParaRPr lang="fr-FR" sz="3600" b="1" dirty="0">
              <a:solidFill>
                <a:srgbClr val="0070C0"/>
              </a:solidFill>
            </a:endParaRPr>
          </a:p>
        </p:txBody>
      </p:sp>
      <p:sp>
        <p:nvSpPr>
          <p:cNvPr id="4" name="Espace réservé du numéro de diapositive 3"/>
          <p:cNvSpPr>
            <a:spLocks noGrp="1"/>
          </p:cNvSpPr>
          <p:nvPr>
            <p:ph type="sldNum" sz="quarter" idx="12"/>
          </p:nvPr>
        </p:nvSpPr>
        <p:spPr/>
        <p:txBody>
          <a:bodyPr/>
          <a:lstStyle/>
          <a:p>
            <a:fld id="{73ADEE24-B7D4-4494-B91D-F83AE4B57892}" type="slidenum">
              <a:rPr lang="fr-FR" smtClean="0"/>
              <a:pPr/>
              <a:t>9</a:t>
            </a:fld>
            <a:endParaRPr lang="fr-F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86613</TotalTime>
  <Words>592</Words>
  <Application>Microsoft Office PowerPoint</Application>
  <PresentationFormat>Affichage à l'écran (4:3)</PresentationFormat>
  <Paragraphs>76</Paragraphs>
  <Slides>12</Slides>
  <Notes>2</Notes>
  <HiddenSlides>0</HiddenSlides>
  <MMClips>0</MMClips>
  <ScaleCrop>false</ScaleCrop>
  <HeadingPairs>
    <vt:vector size="6" baseType="variant">
      <vt:variant>
        <vt:lpstr>Polices utilisées</vt:lpstr>
      </vt:variant>
      <vt:variant>
        <vt:i4>2</vt:i4>
      </vt:variant>
      <vt:variant>
        <vt:lpstr>Thème</vt:lpstr>
      </vt:variant>
      <vt:variant>
        <vt:i4>1</vt:i4>
      </vt:variant>
      <vt:variant>
        <vt:lpstr>Titres des diapositives</vt:lpstr>
      </vt:variant>
      <vt:variant>
        <vt:i4>12</vt:i4>
      </vt:variant>
    </vt:vector>
  </HeadingPairs>
  <TitlesOfParts>
    <vt:vector size="15" baseType="lpstr">
      <vt:lpstr>Arial</vt:lpstr>
      <vt:lpstr>Calibri</vt:lpstr>
      <vt:lpstr>Thème Office</vt:lpstr>
      <vt:lpstr>Présentation PowerPoint</vt:lpstr>
      <vt:lpstr>Plan du cours</vt:lpstr>
      <vt:lpstr>Déontologie</vt:lpstr>
      <vt:lpstr>Extraits du serment d’Hippocrate (400 av. J.-C.)</vt:lpstr>
      <vt:lpstr>Déontologie</vt:lpstr>
      <vt:lpstr>Un code de déontologie a pour buts:</vt:lpstr>
      <vt:lpstr>Présentation PowerPoint</vt:lpstr>
      <vt:lpstr>Devoirs et obligations envers le public Cette partie (4 diapos) est directement extraite du code de déontologie des ingénieurs du Québec</vt:lpstr>
      <vt:lpstr>Devoirs et obligations envers le public</vt:lpstr>
      <vt:lpstr>Devoirs et obligations envers le client</vt:lpstr>
      <vt:lpstr>Devoirs et obligations envers le client</vt:lpstr>
      <vt:lpstr>Présentation PowerPoint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user</dc:creator>
  <cp:lastModifiedBy>Utilisateur Windows</cp:lastModifiedBy>
  <cp:revision>340</cp:revision>
  <dcterms:created xsi:type="dcterms:W3CDTF">2016-01-23T15:07:11Z</dcterms:created>
  <dcterms:modified xsi:type="dcterms:W3CDTF">2020-03-11T23:25:05Z</dcterms:modified>
</cp:coreProperties>
</file>