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17"/>
  </p:notesMasterIdLst>
  <p:sldIdLst>
    <p:sldId id="256" r:id="rId2"/>
    <p:sldId id="259" r:id="rId3"/>
    <p:sldId id="265" r:id="rId4"/>
    <p:sldId id="266" r:id="rId5"/>
    <p:sldId id="267" r:id="rId6"/>
    <p:sldId id="268" r:id="rId7"/>
    <p:sldId id="269" r:id="rId8"/>
    <p:sldId id="270" r:id="rId9"/>
    <p:sldId id="258" r:id="rId10"/>
    <p:sldId id="257" r:id="rId11"/>
    <p:sldId id="260" r:id="rId12"/>
    <p:sldId id="261" r:id="rId13"/>
    <p:sldId id="262" r:id="rId14"/>
    <p:sldId id="263"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1058" autoAdjust="0"/>
  </p:normalViewPr>
  <p:slideViewPr>
    <p:cSldViewPr snapToGrid="0">
      <p:cViewPr varScale="1">
        <p:scale>
          <a:sx n="67" d="100"/>
          <a:sy n="67" d="100"/>
        </p:scale>
        <p:origin x="858" y="60"/>
      </p:cViewPr>
      <p:guideLst/>
    </p:cSldViewPr>
  </p:slideViewPr>
  <p:notesTextViewPr>
    <p:cViewPr>
      <p:scale>
        <a:sx n="1" d="1"/>
        <a:sy n="1" d="1"/>
      </p:scale>
      <p:origin x="0" y="-4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13FE3A-D7B5-4127-9C74-3462B206DB3D}" type="datetimeFigureOut">
              <a:rPr lang="fr-FR" smtClean="0"/>
              <a:t>01/03/2024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02E309-3AFB-4B70-80EF-F743B5CA4503}" type="slidenum">
              <a:rPr lang="fr-FR" smtClean="0"/>
              <a:t>‹N°›</a:t>
            </a:fld>
            <a:endParaRPr lang="fr-FR"/>
          </a:p>
        </p:txBody>
      </p:sp>
    </p:spTree>
    <p:extLst>
      <p:ext uri="{BB962C8B-B14F-4D97-AF65-F5344CB8AC3E}">
        <p14:creationId xmlns:p14="http://schemas.microsoft.com/office/powerpoint/2010/main" val="337995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Bonjour à tous ! Aujourd'hui, nous allons discuter de la rédaction d'un compte rendu de travaux pratiques (TP).</a:t>
            </a:r>
          </a:p>
          <a:p>
            <a:r>
              <a:rPr lang="fr-FR" dirty="0" smtClean="0"/>
              <a:t>Rédiger un TP peut sembler intimidant, mais avec quelques conseils simples, vous pouvez le faire de manière claire et efficace.</a:t>
            </a:r>
          </a:p>
          <a:p>
            <a:endParaRPr lang="fr-FR" dirty="0"/>
          </a:p>
        </p:txBody>
      </p:sp>
      <p:sp>
        <p:nvSpPr>
          <p:cNvPr id="4" name="Espace réservé du numéro de diapositive 3"/>
          <p:cNvSpPr>
            <a:spLocks noGrp="1"/>
          </p:cNvSpPr>
          <p:nvPr>
            <p:ph type="sldNum" sz="quarter" idx="10"/>
          </p:nvPr>
        </p:nvSpPr>
        <p:spPr/>
        <p:txBody>
          <a:bodyPr/>
          <a:lstStyle/>
          <a:p>
            <a:fld id="{6F02E309-3AFB-4B70-80EF-F743B5CA4503}" type="slidenum">
              <a:rPr lang="fr-FR" smtClean="0"/>
              <a:t>1</a:t>
            </a:fld>
            <a:endParaRPr lang="fr-FR"/>
          </a:p>
        </p:txBody>
      </p:sp>
    </p:spTree>
    <p:extLst>
      <p:ext uri="{BB962C8B-B14F-4D97-AF65-F5344CB8AC3E}">
        <p14:creationId xmlns:p14="http://schemas.microsoft.com/office/powerpoint/2010/main" val="2873705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1 : les recommandations :</a:t>
            </a:r>
          </a:p>
          <a:p>
            <a:r>
              <a:rPr lang="fr-FR" dirty="0" smtClean="0"/>
              <a:t>conforme aux commentaires des</a:t>
            </a:r>
            <a:r>
              <a:rPr lang="fr-FR" baseline="0" dirty="0" smtClean="0"/>
              <a:t> clients</a:t>
            </a:r>
          </a:p>
          <a:p>
            <a:r>
              <a:rPr lang="fr-FR" baseline="0" dirty="0" smtClean="0"/>
              <a:t>Bon avantage</a:t>
            </a:r>
          </a:p>
          <a:p>
            <a:r>
              <a:rPr lang="fr-FR" baseline="0" dirty="0" smtClean="0"/>
              <a:t>Mais gérer les risques</a:t>
            </a:r>
            <a:endParaRPr lang="fr-FR" dirty="0" smtClean="0"/>
          </a:p>
          <a:p>
            <a:r>
              <a:rPr lang="fr-FR" dirty="0" smtClean="0"/>
              <a:t>2 : Qu’implique le test de marché </a:t>
            </a:r>
          </a:p>
          <a:p>
            <a:r>
              <a:rPr lang="fr-FR" dirty="0" smtClean="0"/>
              <a:t>Où et quand</a:t>
            </a:r>
          </a:p>
          <a:p>
            <a:r>
              <a:rPr lang="fr-FR" dirty="0" smtClean="0"/>
              <a:t>Coûts et délais</a:t>
            </a:r>
          </a:p>
          <a:p>
            <a:r>
              <a:rPr lang="fr-FR" dirty="0" smtClean="0"/>
              <a:t>3</a:t>
            </a:r>
            <a:r>
              <a:rPr lang="fr-FR" baseline="0" dirty="0" smtClean="0"/>
              <a:t> : justification des recommandations</a:t>
            </a:r>
          </a:p>
          <a:p>
            <a:r>
              <a:rPr lang="fr-FR" baseline="0" dirty="0" smtClean="0"/>
              <a:t>part de marché en baisse</a:t>
            </a:r>
          </a:p>
          <a:p>
            <a:r>
              <a:rPr lang="fr-FR" baseline="0" dirty="0" smtClean="0"/>
              <a:t>Contribution du client</a:t>
            </a:r>
          </a:p>
          <a:p>
            <a:r>
              <a:rPr lang="fr-FR" baseline="0" dirty="0" smtClean="0"/>
              <a:t>Obtenir des commentaire via un test</a:t>
            </a:r>
            <a:endParaRPr lang="fr-FR" dirty="0"/>
          </a:p>
        </p:txBody>
      </p:sp>
      <p:sp>
        <p:nvSpPr>
          <p:cNvPr id="4" name="Espace réservé du numéro de diapositive 3"/>
          <p:cNvSpPr>
            <a:spLocks noGrp="1"/>
          </p:cNvSpPr>
          <p:nvPr>
            <p:ph type="sldNum" sz="quarter" idx="10"/>
          </p:nvPr>
        </p:nvSpPr>
        <p:spPr/>
        <p:txBody>
          <a:bodyPr/>
          <a:lstStyle/>
          <a:p>
            <a:fld id="{6F02E309-3AFB-4B70-80EF-F743B5CA4503}" type="slidenum">
              <a:rPr lang="fr-FR" smtClean="0"/>
              <a:t>5</a:t>
            </a:fld>
            <a:endParaRPr lang="fr-FR"/>
          </a:p>
        </p:txBody>
      </p:sp>
    </p:spTree>
    <p:extLst>
      <p:ext uri="{BB962C8B-B14F-4D97-AF65-F5344CB8AC3E}">
        <p14:creationId xmlns:p14="http://schemas.microsoft.com/office/powerpoint/2010/main" val="1458132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smtClean="0"/>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4900891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55572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7999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507178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7" name="Date Placeholder 6"/>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8605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4200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7" name="Date Placeholder 6"/>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
        <p:nvSpPr>
          <p:cNvPr id="10" name="Title 9"/>
          <p:cNvSpPr>
            <a:spLocks noGrp="1"/>
          </p:cNvSpPr>
          <p:nvPr>
            <p:ph type="title"/>
          </p:nvPr>
        </p:nvSpPr>
        <p:spPr/>
        <p:txBody>
          <a:bodyPr/>
          <a:lstStyle/>
          <a:p>
            <a:r>
              <a:rPr lang="fr-FR" smtClean="0"/>
              <a:t>Modifiez le style du titre</a:t>
            </a:r>
            <a:endParaRPr lang="en-US" dirty="0"/>
          </a:p>
        </p:txBody>
      </p:sp>
    </p:spTree>
    <p:extLst>
      <p:ext uri="{BB962C8B-B14F-4D97-AF65-F5344CB8AC3E}">
        <p14:creationId xmlns:p14="http://schemas.microsoft.com/office/powerpoint/2010/main" val="2462889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36753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15161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smtClean="0"/>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9" name="Date Placeholder 8"/>
          <p:cNvSpPr>
            <a:spLocks noGrp="1"/>
          </p:cNvSpPr>
          <p:nvPr>
            <p:ph type="dt" sz="half" idx="10"/>
          </p:nvPr>
        </p:nvSpPr>
        <p:spPr/>
        <p:txBody>
          <a:bodyPr/>
          <a:lstStyle/>
          <a:p>
            <a:fld id="{B61BEF0D-F0BB-DE4B-95CE-6DB70DBA9567}" type="datetimeFigureOut">
              <a:rPr lang="en-US" smtClean="0"/>
              <a:pPr/>
              <a:t>3/1/2024</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20337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61BEF0D-F0BB-DE4B-95CE-6DB70DBA9567}" type="datetimeFigureOut">
              <a:rPr lang="en-US" smtClean="0"/>
              <a:pPr/>
              <a:t>3/1/2024</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02875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61BEF0D-F0BB-DE4B-95CE-6DB70DBA9567}" type="datetimeFigureOut">
              <a:rPr lang="en-US" smtClean="0"/>
              <a:pPr/>
              <a:t>3/1/2024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97999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00200" y="1685109"/>
            <a:ext cx="8991600" cy="2347555"/>
          </a:xfrm>
        </p:spPr>
        <p:txBody>
          <a:bodyPr>
            <a:normAutofit fontScale="90000"/>
          </a:bodyPr>
          <a:lstStyle/>
          <a:p>
            <a:r>
              <a:rPr lang="fr-FR" b="1" u="sng" dirty="0" smtClean="0">
                <a:latin typeface="Batang" panose="02030600000101010101" pitchFamily="18" charset="-127"/>
                <a:ea typeface="Batang" panose="02030600000101010101" pitchFamily="18" charset="-127"/>
              </a:rPr>
              <a:t>Cours 2 </a:t>
            </a:r>
            <a:r>
              <a:rPr lang="fr-FR" b="1" dirty="0" smtClean="0">
                <a:latin typeface="Batang" panose="02030600000101010101" pitchFamily="18" charset="-127"/>
                <a:ea typeface="Batang" panose="02030600000101010101" pitchFamily="18" charset="-127"/>
              </a:rPr>
              <a:t>: </a:t>
            </a:r>
            <a:r>
              <a:rPr lang="fr-FR" dirty="0" smtClean="0">
                <a:latin typeface="Algerian" panose="04020705040A02060702" pitchFamily="82" charset="0"/>
              </a:rPr>
              <a:t>Comment réussir une rédaction d’un compte rendu de TP?</a:t>
            </a:r>
            <a:r>
              <a:rPr lang="fr-FR" dirty="0" smtClean="0"/>
              <a:t/>
            </a:r>
            <a:br>
              <a:rPr lang="fr-FR" dirty="0" smtClean="0"/>
            </a:br>
            <a:r>
              <a:rPr lang="fr-FR" dirty="0" smtClean="0"/>
              <a:t/>
            </a:r>
            <a:br>
              <a:rPr lang="fr-FR" dirty="0" smtClean="0"/>
            </a:br>
            <a:r>
              <a:rPr lang="fr-FR" sz="2200" dirty="0" smtClean="0"/>
              <a:t>1</a:t>
            </a:r>
            <a:r>
              <a:rPr lang="fr-FR" sz="2200" baseline="30000" dirty="0" smtClean="0"/>
              <a:t>ère</a:t>
            </a:r>
            <a:r>
              <a:rPr lang="fr-FR" sz="2200" dirty="0" smtClean="0"/>
              <a:t> Année Licence de Génie Biomédical</a:t>
            </a:r>
            <a:endParaRPr lang="fr-FR" sz="2200" dirty="0"/>
          </a:p>
        </p:txBody>
      </p:sp>
      <p:sp>
        <p:nvSpPr>
          <p:cNvPr id="3" name="Sous-titre 2"/>
          <p:cNvSpPr>
            <a:spLocks noGrp="1"/>
          </p:cNvSpPr>
          <p:nvPr>
            <p:ph type="subTitle" idx="1"/>
          </p:nvPr>
        </p:nvSpPr>
        <p:spPr>
          <a:xfrm>
            <a:off x="2695193" y="5434149"/>
            <a:ext cx="8865435" cy="731520"/>
          </a:xfrm>
        </p:spPr>
        <p:txBody>
          <a:bodyPr>
            <a:normAutofit/>
          </a:bodyPr>
          <a:lstStyle/>
          <a:p>
            <a:pPr algn="r"/>
            <a:r>
              <a:rPr lang="fr-FR" sz="2400" dirty="0" smtClean="0"/>
              <a:t>Cours assuré par : Mme I. BENSMAIL</a:t>
            </a:r>
            <a:endParaRPr lang="fr-FR" sz="2400" dirty="0"/>
          </a:p>
        </p:txBody>
      </p:sp>
    </p:spTree>
    <p:extLst>
      <p:ext uri="{BB962C8B-B14F-4D97-AF65-F5344CB8AC3E}">
        <p14:creationId xmlns:p14="http://schemas.microsoft.com/office/powerpoint/2010/main" val="26738004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Mise en page d’un rapport de TP</a:t>
            </a:r>
            <a:endParaRPr lang="fr-FR" dirty="0"/>
          </a:p>
        </p:txBody>
      </p:sp>
      <p:sp>
        <p:nvSpPr>
          <p:cNvPr id="3" name="Espace réservé du contenu 2"/>
          <p:cNvSpPr>
            <a:spLocks noGrp="1"/>
          </p:cNvSpPr>
          <p:nvPr>
            <p:ph idx="1"/>
          </p:nvPr>
        </p:nvSpPr>
        <p:spPr>
          <a:xfrm>
            <a:off x="1293223" y="2638044"/>
            <a:ext cx="9797143" cy="3101983"/>
          </a:xfrm>
        </p:spPr>
        <p:txBody>
          <a:bodyPr>
            <a:normAutofit lnSpcReduction="10000"/>
          </a:bodyPr>
          <a:lstStyle/>
          <a:p>
            <a:r>
              <a:rPr lang="fr-FR" dirty="0"/>
              <a:t>Rapport propre et lisible</a:t>
            </a:r>
          </a:p>
          <a:p>
            <a:r>
              <a:rPr lang="fr-FR" dirty="0"/>
              <a:t>Police clair et unifiée : </a:t>
            </a:r>
            <a:r>
              <a:rPr lang="fr-FR" dirty="0" smtClean="0"/>
              <a:t> </a:t>
            </a:r>
            <a:r>
              <a:rPr lang="fr-FR" dirty="0"/>
              <a:t>C</a:t>
            </a:r>
            <a:r>
              <a:rPr lang="fr-FR" dirty="0" smtClean="0"/>
              <a:t>alibri ou Arial par exemple et 12pts</a:t>
            </a:r>
            <a:endParaRPr lang="fr-FR" dirty="0"/>
          </a:p>
          <a:p>
            <a:r>
              <a:rPr lang="fr-FR" dirty="0"/>
              <a:t>Interligne de 1 ou 1,5 cm</a:t>
            </a:r>
          </a:p>
          <a:p>
            <a:r>
              <a:rPr lang="fr-FR" dirty="0" smtClean="0"/>
              <a:t>Titres </a:t>
            </a:r>
            <a:r>
              <a:rPr lang="fr-FR" dirty="0"/>
              <a:t>en gras, sous titre, </a:t>
            </a:r>
            <a:r>
              <a:rPr lang="fr-FR" dirty="0" smtClean="0"/>
              <a:t>et paragraphe</a:t>
            </a:r>
            <a:endParaRPr lang="fr-FR" dirty="0"/>
          </a:p>
          <a:p>
            <a:r>
              <a:rPr lang="fr-FR" dirty="0"/>
              <a:t>Utiliser les entête et pied de page pour le titre et le numéro de page</a:t>
            </a:r>
          </a:p>
          <a:p>
            <a:r>
              <a:rPr lang="fr-FR" dirty="0">
                <a:solidFill>
                  <a:srgbClr val="FF0000"/>
                </a:solidFill>
              </a:rPr>
              <a:t>Note de bas de </a:t>
            </a:r>
            <a:r>
              <a:rPr lang="fr-FR" dirty="0" smtClean="0">
                <a:solidFill>
                  <a:srgbClr val="FF0000"/>
                </a:solidFill>
              </a:rPr>
              <a:t>page </a:t>
            </a:r>
            <a:r>
              <a:rPr lang="fr-FR" dirty="0" smtClean="0">
                <a:solidFill>
                  <a:schemeClr val="tx1"/>
                </a:solidFill>
              </a:rPr>
              <a:t>(pour éclaircir un certain point)</a:t>
            </a:r>
            <a:endParaRPr lang="fr-FR" dirty="0">
              <a:solidFill>
                <a:schemeClr val="tx1"/>
              </a:solidFill>
            </a:endParaRPr>
          </a:p>
          <a:p>
            <a:r>
              <a:rPr lang="fr-FR" dirty="0"/>
              <a:t>Aligner les paragraphes</a:t>
            </a:r>
          </a:p>
          <a:p>
            <a:r>
              <a:rPr lang="fr-FR" dirty="0"/>
              <a:t>Utiliser les </a:t>
            </a:r>
            <a:r>
              <a:rPr lang="fr-FR" dirty="0" smtClean="0"/>
              <a:t>item/numérotation</a:t>
            </a:r>
            <a:endParaRPr lang="fr-FR" dirty="0"/>
          </a:p>
          <a:p>
            <a:endParaRPr lang="fr-FR" dirty="0"/>
          </a:p>
        </p:txBody>
      </p:sp>
    </p:spTree>
    <p:extLst>
      <p:ext uri="{BB962C8B-B14F-4D97-AF65-F5344CB8AC3E}">
        <p14:creationId xmlns:p14="http://schemas.microsoft.com/office/powerpoint/2010/main" val="324548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graphes</a:t>
            </a:r>
            <a:endParaRPr lang="fr-FR" dirty="0"/>
          </a:p>
        </p:txBody>
      </p:sp>
      <p:sp>
        <p:nvSpPr>
          <p:cNvPr id="3" name="Espace réservé du contenu 2"/>
          <p:cNvSpPr>
            <a:spLocks noGrp="1"/>
          </p:cNvSpPr>
          <p:nvPr>
            <p:ph idx="1"/>
          </p:nvPr>
        </p:nvSpPr>
        <p:spPr>
          <a:xfrm>
            <a:off x="1171575" y="2638044"/>
            <a:ext cx="9715500" cy="3491294"/>
          </a:xfrm>
        </p:spPr>
        <p:txBody>
          <a:bodyPr/>
          <a:lstStyle/>
          <a:p>
            <a:r>
              <a:rPr lang="fr-FR" dirty="0"/>
              <a:t>L’utilisation de figures facilite souvent la compréhension et aère le document. </a:t>
            </a:r>
            <a:endParaRPr lang="fr-FR" dirty="0" smtClean="0"/>
          </a:p>
          <a:p>
            <a:r>
              <a:rPr lang="fr-FR" dirty="0" smtClean="0"/>
              <a:t>Les graphiques jouent un rôle très important pour illustrer les conclusions de manière claire et concise</a:t>
            </a:r>
          </a:p>
          <a:p>
            <a:r>
              <a:rPr lang="fr-FR" dirty="0" smtClean="0"/>
              <a:t>Ils confèrent la clarté et le professionnalisme à votre rapport</a:t>
            </a:r>
            <a:endParaRPr lang="fr-FR" dirty="0"/>
          </a:p>
          <a:p>
            <a:r>
              <a:rPr lang="fr-FR" dirty="0"/>
              <a:t>Une figure doit comporter une légende qui permet au lecteur de la comprendre sans qu’il ait obligatoirement lu le texte associé.</a:t>
            </a:r>
          </a:p>
          <a:p>
            <a:r>
              <a:rPr lang="fr-FR" dirty="0"/>
              <a:t>Mettre les références des figures.</a:t>
            </a:r>
          </a:p>
          <a:p>
            <a:endParaRPr lang="fr-FR" dirty="0"/>
          </a:p>
        </p:txBody>
      </p:sp>
    </p:spTree>
    <p:extLst>
      <p:ext uri="{BB962C8B-B14F-4D97-AF65-F5344CB8AC3E}">
        <p14:creationId xmlns:p14="http://schemas.microsoft.com/office/powerpoint/2010/main" val="4034443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22427" y="651184"/>
            <a:ext cx="7729728" cy="1188720"/>
          </a:xfrm>
        </p:spPr>
        <p:txBody>
          <a:bodyPr/>
          <a:lstStyle/>
          <a:p>
            <a:r>
              <a:rPr lang="fr-FR" dirty="0" smtClean="0"/>
              <a:t>Mode de présentation de la partie théorique</a:t>
            </a:r>
            <a:endParaRPr lang="fr-FR" dirty="0"/>
          </a:p>
        </p:txBody>
      </p:sp>
      <p:sp>
        <p:nvSpPr>
          <p:cNvPr id="3" name="Espace réservé du contenu 2"/>
          <p:cNvSpPr>
            <a:spLocks noGrp="1"/>
          </p:cNvSpPr>
          <p:nvPr>
            <p:ph idx="1"/>
          </p:nvPr>
        </p:nvSpPr>
        <p:spPr>
          <a:xfrm>
            <a:off x="744583" y="2181497"/>
            <a:ext cx="10685417" cy="4180114"/>
          </a:xfrm>
        </p:spPr>
        <p:txBody>
          <a:bodyPr>
            <a:normAutofit fontScale="92500" lnSpcReduction="20000"/>
          </a:bodyPr>
          <a:lstStyle/>
          <a:p>
            <a:r>
              <a:rPr lang="fr-FR" sz="2000" dirty="0"/>
              <a:t>Les questions posées dans l’énoncé d’un TP sont là </a:t>
            </a:r>
            <a:r>
              <a:rPr lang="fr-FR" sz="2000" dirty="0" smtClean="0"/>
              <a:t>pour </a:t>
            </a:r>
            <a:r>
              <a:rPr lang="fr-FR" sz="2000" dirty="0"/>
              <a:t>guider </a:t>
            </a:r>
            <a:r>
              <a:rPr lang="fr-FR" sz="2000" dirty="0" smtClean="0"/>
              <a:t>l’étudiant dans sa </a:t>
            </a:r>
            <a:r>
              <a:rPr lang="fr-FR" sz="2000" dirty="0"/>
              <a:t>rédaction, et donc leurs réponses doivent apparaitre dans </a:t>
            </a:r>
            <a:r>
              <a:rPr lang="fr-FR" sz="2000" dirty="0" smtClean="0"/>
              <a:t>le </a:t>
            </a:r>
            <a:r>
              <a:rPr lang="fr-FR" sz="2000" dirty="0"/>
              <a:t>compte </a:t>
            </a:r>
            <a:r>
              <a:rPr lang="fr-FR" sz="2000" dirty="0" smtClean="0"/>
              <a:t>rendu</a:t>
            </a:r>
          </a:p>
          <a:p>
            <a:r>
              <a:rPr lang="fr-FR" sz="2000" dirty="0" smtClean="0"/>
              <a:t>Introduction </a:t>
            </a:r>
            <a:r>
              <a:rPr lang="fr-FR" sz="2000" dirty="0"/>
              <a:t>(par exemple : but de la manipulation , objectifs, problématique,…) </a:t>
            </a:r>
          </a:p>
          <a:p>
            <a:r>
              <a:rPr lang="fr-FR" sz="2000" dirty="0"/>
              <a:t>Enoncez le principe ou la loi physique que vous allez tester ou utiliser. </a:t>
            </a:r>
          </a:p>
          <a:p>
            <a:r>
              <a:rPr lang="fr-FR" sz="2000" dirty="0"/>
              <a:t>Description du montage expérimental (se référer au polycopié) </a:t>
            </a:r>
          </a:p>
          <a:p>
            <a:r>
              <a:rPr lang="fr-FR" sz="2000" dirty="0"/>
              <a:t>Description du déroulement de l’expérience, de la méthode employée (se référer au </a:t>
            </a:r>
            <a:r>
              <a:rPr lang="fr-FR" sz="2000" dirty="0" smtClean="0"/>
              <a:t>polycopié): </a:t>
            </a:r>
            <a:endParaRPr lang="fr-FR" sz="2000" dirty="0"/>
          </a:p>
          <a:p>
            <a:pPr lvl="1"/>
            <a:r>
              <a:rPr lang="fr-FR" sz="1800" dirty="0"/>
              <a:t>Faites un schéma du dispositif expérimental si nécessaire.</a:t>
            </a:r>
          </a:p>
          <a:p>
            <a:pPr lvl="1"/>
            <a:r>
              <a:rPr lang="fr-FR" sz="1800" dirty="0"/>
              <a:t>Le matériel utilisé (si le matériel est imposé par le protocole, faites référence à celui-ci et ne rappelez pas), </a:t>
            </a:r>
          </a:p>
          <a:p>
            <a:pPr lvl="1"/>
            <a:r>
              <a:rPr lang="fr-FR" sz="1800" dirty="0"/>
              <a:t>Les précautions éventuelles à prendre, </a:t>
            </a:r>
          </a:p>
          <a:p>
            <a:pPr lvl="1"/>
            <a:r>
              <a:rPr lang="fr-FR" sz="1800" dirty="0"/>
              <a:t>Les schémas annotés des montages expérimentaux, </a:t>
            </a:r>
          </a:p>
          <a:p>
            <a:pPr lvl="1"/>
            <a:r>
              <a:rPr lang="fr-FR" sz="1800" dirty="0"/>
              <a:t>Les grandeurs mesurées, </a:t>
            </a:r>
          </a:p>
          <a:p>
            <a:pPr lvl="1"/>
            <a:r>
              <a:rPr lang="fr-FR" sz="1800" dirty="0"/>
              <a:t>Les paramètres que vous ferez varier</a:t>
            </a:r>
            <a:r>
              <a:rPr lang="fr-FR" sz="1800" dirty="0" smtClean="0"/>
              <a:t>.</a:t>
            </a:r>
          </a:p>
          <a:p>
            <a:pPr marL="228600" lvl="1" indent="0">
              <a:buNone/>
            </a:pPr>
            <a:endParaRPr lang="fr-FR" sz="1800" dirty="0"/>
          </a:p>
          <a:p>
            <a:endParaRPr lang="fr-FR" dirty="0"/>
          </a:p>
        </p:txBody>
      </p:sp>
    </p:spTree>
    <p:extLst>
      <p:ext uri="{BB962C8B-B14F-4D97-AF65-F5344CB8AC3E}">
        <p14:creationId xmlns:p14="http://schemas.microsoft.com/office/powerpoint/2010/main" val="369370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1136" y="514350"/>
            <a:ext cx="7729728" cy="1114425"/>
          </a:xfrm>
        </p:spPr>
        <p:txBody>
          <a:bodyPr>
            <a:normAutofit fontScale="90000"/>
          </a:bodyPr>
          <a:lstStyle/>
          <a:p>
            <a:r>
              <a:rPr lang="fr-FR" dirty="0" smtClean="0"/>
              <a:t>Mode de présentation de la partie expérimentale</a:t>
            </a:r>
            <a:endParaRPr lang="fr-FR" dirty="0"/>
          </a:p>
        </p:txBody>
      </p:sp>
      <p:sp>
        <p:nvSpPr>
          <p:cNvPr id="3" name="Espace réservé du contenu 2"/>
          <p:cNvSpPr>
            <a:spLocks noGrp="1"/>
          </p:cNvSpPr>
          <p:nvPr>
            <p:ph idx="1"/>
          </p:nvPr>
        </p:nvSpPr>
        <p:spPr>
          <a:xfrm>
            <a:off x="585789" y="2638044"/>
            <a:ext cx="10929936" cy="3101983"/>
          </a:xfrm>
        </p:spPr>
        <p:txBody>
          <a:bodyPr/>
          <a:lstStyle/>
          <a:p>
            <a:r>
              <a:rPr lang="fr-FR" dirty="0"/>
              <a:t>Résultats expérimentaux, tableaux de mesures </a:t>
            </a:r>
          </a:p>
          <a:p>
            <a:r>
              <a:rPr lang="fr-FR" dirty="0"/>
              <a:t>Calculs, graphiques, calculs d’erreurs ( TP de physique et de mécanique)</a:t>
            </a:r>
          </a:p>
          <a:p>
            <a:r>
              <a:rPr lang="fr-FR" dirty="0"/>
              <a:t>Analyse des résultats (discussion, comparaison avec valeurs données dans les tables, déceler les erreurs de mesure, …)</a:t>
            </a:r>
          </a:p>
          <a:p>
            <a:r>
              <a:rPr lang="fr-FR" dirty="0"/>
              <a:t>Conclusion </a:t>
            </a:r>
            <a:endParaRPr lang="fr-FR" dirty="0" smtClean="0"/>
          </a:p>
          <a:p>
            <a:endParaRPr lang="fr-FR" dirty="0"/>
          </a:p>
        </p:txBody>
      </p:sp>
    </p:spTree>
    <p:extLst>
      <p:ext uri="{BB962C8B-B14F-4D97-AF65-F5344CB8AC3E}">
        <p14:creationId xmlns:p14="http://schemas.microsoft.com/office/powerpoint/2010/main" val="677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a:xfrm>
            <a:off x="771525" y="2638044"/>
            <a:ext cx="10829925" cy="3101983"/>
          </a:xfrm>
        </p:spPr>
        <p:txBody>
          <a:bodyPr/>
          <a:lstStyle/>
          <a:p>
            <a:r>
              <a:rPr lang="fr-FR" dirty="0"/>
              <a:t>Conclure et faire la critique de l’expérience </a:t>
            </a:r>
          </a:p>
          <a:p>
            <a:r>
              <a:rPr lang="fr-FR" dirty="0"/>
              <a:t>Indiquer si les hypothèses de départ sont validées ou non. </a:t>
            </a:r>
          </a:p>
          <a:p>
            <a:r>
              <a:rPr lang="fr-FR" dirty="0"/>
              <a:t>Proposer une réponse au problème posé </a:t>
            </a:r>
          </a:p>
          <a:p>
            <a:r>
              <a:rPr lang="fr-FR" dirty="0"/>
              <a:t>Dire si l’objectif est atteint. </a:t>
            </a:r>
          </a:p>
          <a:p>
            <a:r>
              <a:rPr lang="fr-FR" dirty="0"/>
              <a:t>Comparer les résultats que vous avez obtenus à ceux de la littérature (votre livre, web, encyclopédie…)</a:t>
            </a:r>
          </a:p>
          <a:p>
            <a:pPr marL="0" indent="0">
              <a:buNone/>
            </a:pPr>
            <a:endParaRPr lang="fr-FR" dirty="0"/>
          </a:p>
        </p:txBody>
      </p:sp>
    </p:spTree>
    <p:extLst>
      <p:ext uri="{BB962C8B-B14F-4D97-AF65-F5344CB8AC3E}">
        <p14:creationId xmlns:p14="http://schemas.microsoft.com/office/powerpoint/2010/main" val="70758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Sources diverses</a:t>
            </a:r>
            <a:endParaRPr lang="fr-FR" dirty="0"/>
          </a:p>
        </p:txBody>
      </p:sp>
      <p:sp>
        <p:nvSpPr>
          <p:cNvPr id="3" name="Espace réservé du contenu 2"/>
          <p:cNvSpPr>
            <a:spLocks noGrp="1"/>
          </p:cNvSpPr>
          <p:nvPr>
            <p:ph idx="1"/>
          </p:nvPr>
        </p:nvSpPr>
        <p:spPr>
          <a:xfrm>
            <a:off x="428625" y="2638044"/>
            <a:ext cx="11430000" cy="3101983"/>
          </a:xfrm>
        </p:spPr>
        <p:txBody>
          <a:bodyPr>
            <a:normAutofit/>
          </a:bodyPr>
          <a:lstStyle/>
          <a:p>
            <a:r>
              <a:rPr lang="fr-FR" dirty="0"/>
              <a:t>Vous êtes vivement invités à cultiver votre curiosité scientifique, et donc à diversifier vos sources d’information, dans les limites de ce que permet l’énoncé. </a:t>
            </a:r>
          </a:p>
          <a:p>
            <a:r>
              <a:rPr lang="fr-FR" dirty="0"/>
              <a:t>Si vous souhaitez intégrer dans votre compte-rendu des informations issues d’autres sources que vos propres expérimentations, il convient de citer ses sources.</a:t>
            </a:r>
          </a:p>
          <a:p>
            <a:pPr marL="0" indent="0">
              <a:buNone/>
            </a:pPr>
            <a:r>
              <a:rPr lang="fr-FR" dirty="0"/>
              <a:t>Auteurs, le titre Livre, Maison </a:t>
            </a:r>
            <a:r>
              <a:rPr lang="fr-FR" dirty="0" err="1"/>
              <a:t>edition</a:t>
            </a:r>
            <a:r>
              <a:rPr lang="fr-FR" dirty="0"/>
              <a:t>, 2010.</a:t>
            </a:r>
          </a:p>
          <a:p>
            <a:pPr marL="0" indent="0">
              <a:buNone/>
            </a:pPr>
            <a:r>
              <a:rPr lang="fr-FR" dirty="0"/>
              <a:t>Auteurs, le nom du cours, Université, Année http (liens), </a:t>
            </a:r>
            <a:r>
              <a:rPr lang="fr-FR" dirty="0">
                <a:solidFill>
                  <a:srgbClr val="FF0000"/>
                </a:solidFill>
              </a:rPr>
              <a:t>Date d’accès 26/12/2020.</a:t>
            </a:r>
            <a:endParaRPr lang="fr-FR" dirty="0"/>
          </a:p>
          <a:p>
            <a:r>
              <a:rPr lang="fr-FR" dirty="0">
                <a:solidFill>
                  <a:srgbClr val="FF0000"/>
                </a:solidFill>
              </a:rPr>
              <a:t>Il faut absolument conserver un esprit critique. Tout ce qui est imprimé, publié, dit en cours, ou présent sur le web n’est pas toujours dépourvu d’erreurs.</a:t>
            </a:r>
          </a:p>
        </p:txBody>
      </p:sp>
    </p:spTree>
    <p:extLst>
      <p:ext uri="{BB962C8B-B14F-4D97-AF65-F5344CB8AC3E}">
        <p14:creationId xmlns:p14="http://schemas.microsoft.com/office/powerpoint/2010/main" val="31638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Qu’est ce qu’un rapport ???</a:t>
            </a:r>
            <a:endParaRPr lang="fr-FR" dirty="0"/>
          </a:p>
        </p:txBody>
      </p:sp>
      <p:sp>
        <p:nvSpPr>
          <p:cNvPr id="3" name="Espace réservé du contenu 2"/>
          <p:cNvSpPr>
            <a:spLocks noGrp="1"/>
          </p:cNvSpPr>
          <p:nvPr>
            <p:ph idx="1"/>
          </p:nvPr>
        </p:nvSpPr>
        <p:spPr>
          <a:xfrm>
            <a:off x="1143000" y="2433917"/>
            <a:ext cx="9520518" cy="3603811"/>
          </a:xfrm>
        </p:spPr>
        <p:txBody>
          <a:bodyPr>
            <a:normAutofit/>
          </a:bodyPr>
          <a:lstStyle/>
          <a:p>
            <a:r>
              <a:rPr lang="fr-FR" dirty="0"/>
              <a:t>La rédaction de rapport est un moyen de communiquer des informations, des données, des idées ou des analyses. </a:t>
            </a:r>
          </a:p>
          <a:p>
            <a:r>
              <a:rPr lang="fr-FR" dirty="0"/>
              <a:t>Il s’agit d’une compétence essentielle qui s’avère utile dans différents contextes, par exemple lors de recherches universitaires, de synthèses d’événements historiques ou de réunions d’affaires.</a:t>
            </a:r>
          </a:p>
          <a:p>
            <a:r>
              <a:rPr lang="fr-FR" dirty="0"/>
              <a:t>Pourtant, écrire un rapport peut être un peu intimidant au début.</a:t>
            </a:r>
          </a:p>
          <a:p>
            <a:r>
              <a:rPr lang="fr-FR" dirty="0"/>
              <a:t>Dans sa forme la plus simple, la rédaction d’un rapport commence par la recherche et la collecte de toutes les informations qui vous semblent utiles, puis il s’agit d’analyser vos résultats et enfin, de les présenter de manière à ce qu’ils soient faciles à comprendre par votre public.</a:t>
            </a:r>
          </a:p>
        </p:txBody>
      </p:sp>
    </p:spTree>
    <p:extLst>
      <p:ext uri="{BB962C8B-B14F-4D97-AF65-F5344CB8AC3E}">
        <p14:creationId xmlns:p14="http://schemas.microsoft.com/office/powerpoint/2010/main" val="394467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Types de rapports</a:t>
            </a:r>
            <a:endParaRPr lang="fr-FR" dirty="0"/>
          </a:p>
        </p:txBody>
      </p:sp>
      <p:sp>
        <p:nvSpPr>
          <p:cNvPr id="3" name="Espace réservé du contenu 2"/>
          <p:cNvSpPr>
            <a:spLocks noGrp="1"/>
          </p:cNvSpPr>
          <p:nvPr>
            <p:ph idx="1"/>
          </p:nvPr>
        </p:nvSpPr>
        <p:spPr>
          <a:xfrm>
            <a:off x="981635" y="2638044"/>
            <a:ext cx="10125636" cy="3101983"/>
          </a:xfrm>
        </p:spPr>
        <p:txBody>
          <a:bodyPr>
            <a:normAutofit/>
          </a:bodyPr>
          <a:lstStyle/>
          <a:p>
            <a:r>
              <a:rPr lang="fr-FR" b="1" dirty="0"/>
              <a:t>Rapport académique</a:t>
            </a:r>
            <a:r>
              <a:rPr lang="fr-FR" dirty="0"/>
              <a:t> – Il s’agit de rapports scolaires, de rapports de cours magistraux, de rapports de thèse ou de rapports analytiques entre deux idées opposées.</a:t>
            </a:r>
          </a:p>
          <a:p>
            <a:endParaRPr lang="fr-FR" dirty="0"/>
          </a:p>
          <a:p>
            <a:r>
              <a:rPr lang="fr-FR" b="1" dirty="0"/>
              <a:t>Rapport d’activité</a:t>
            </a:r>
            <a:r>
              <a:rPr lang="fr-FR" dirty="0"/>
              <a:t> – Leur objectif est de communiquer des idées, des informations ou des points de vue dans un contexte professionnel.</a:t>
            </a:r>
          </a:p>
          <a:p>
            <a:endParaRPr lang="fr-FR" dirty="0"/>
          </a:p>
          <a:p>
            <a:r>
              <a:rPr lang="fr-FR" b="1" dirty="0"/>
              <a:t>Rapport de recherche</a:t>
            </a:r>
            <a:r>
              <a:rPr lang="fr-FR" dirty="0"/>
              <a:t> – Les rapports de recherche sont souvent de nature plus scientifique ou méthodologique. Ils peuvent prendre la forme d’études de cas ou de documents de recherche. </a:t>
            </a:r>
          </a:p>
        </p:txBody>
      </p:sp>
    </p:spTree>
    <p:extLst>
      <p:ext uri="{BB962C8B-B14F-4D97-AF65-F5344CB8AC3E}">
        <p14:creationId xmlns:p14="http://schemas.microsoft.com/office/powerpoint/2010/main" val="1974874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1136" y="951245"/>
            <a:ext cx="7729728" cy="1188720"/>
          </a:xfrm>
        </p:spPr>
        <p:txBody>
          <a:bodyPr/>
          <a:lstStyle/>
          <a:p>
            <a:r>
              <a:rPr lang="fr-FR" dirty="0" smtClean="0"/>
              <a:t>Comment rédiger un rapport</a:t>
            </a:r>
            <a:endParaRPr lang="fr-FR" dirty="0"/>
          </a:p>
        </p:txBody>
      </p:sp>
      <p:sp>
        <p:nvSpPr>
          <p:cNvPr id="3" name="Espace réservé du contenu 2"/>
          <p:cNvSpPr>
            <a:spLocks noGrp="1"/>
          </p:cNvSpPr>
          <p:nvPr>
            <p:ph idx="1"/>
          </p:nvPr>
        </p:nvSpPr>
        <p:spPr>
          <a:xfrm>
            <a:off x="1008529" y="2638044"/>
            <a:ext cx="10098742" cy="3101983"/>
          </a:xfrm>
        </p:spPr>
        <p:txBody>
          <a:bodyPr/>
          <a:lstStyle/>
          <a:p>
            <a:pPr marL="0" indent="0">
              <a:buNone/>
            </a:pPr>
            <a:r>
              <a:rPr lang="fr-FR" dirty="0"/>
              <a:t>Diviser le processus de rédaction d’un rapport en trois étapes peut faciliter la gestion de votre projet d’écriture, surtout si c’est la première fois que vous en rédigez un. </a:t>
            </a:r>
          </a:p>
          <a:p>
            <a:pPr marL="0" indent="0">
              <a:buNone/>
            </a:pPr>
            <a:r>
              <a:rPr lang="fr-FR" dirty="0"/>
              <a:t>   Ces trois étapes sont les suivantes :</a:t>
            </a:r>
          </a:p>
          <a:p>
            <a:pPr marL="0" indent="0">
              <a:buNone/>
            </a:pPr>
            <a:endParaRPr lang="fr-FR" dirty="0"/>
          </a:p>
          <a:p>
            <a:r>
              <a:rPr lang="fr-FR" dirty="0"/>
              <a:t>Phase de pré-écriture</a:t>
            </a:r>
          </a:p>
          <a:p>
            <a:r>
              <a:rPr lang="fr-FR" dirty="0"/>
              <a:t>Phase d’écriture</a:t>
            </a:r>
          </a:p>
          <a:p>
            <a:r>
              <a:rPr lang="fr-FR" dirty="0"/>
              <a:t>Étape post-rédactionnelle</a:t>
            </a:r>
          </a:p>
          <a:p>
            <a:endParaRPr lang="fr-FR" dirty="0"/>
          </a:p>
        </p:txBody>
      </p:sp>
    </p:spTree>
    <p:extLst>
      <p:ext uri="{BB962C8B-B14F-4D97-AF65-F5344CB8AC3E}">
        <p14:creationId xmlns:p14="http://schemas.microsoft.com/office/powerpoint/2010/main" val="311010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479175" y="107576"/>
            <a:ext cx="8875059" cy="6656295"/>
          </a:xfrm>
        </p:spPr>
      </p:pic>
    </p:spTree>
    <p:extLst>
      <p:ext uri="{BB962C8B-B14F-4D97-AF65-F5344CB8AC3E}">
        <p14:creationId xmlns:p14="http://schemas.microsoft.com/office/powerpoint/2010/main" val="52941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1136" y="457200"/>
            <a:ext cx="7729728" cy="1057275"/>
          </a:xfrm>
        </p:spPr>
        <p:txBody>
          <a:bodyPr>
            <a:normAutofit fontScale="90000"/>
          </a:bodyPr>
          <a:lstStyle/>
          <a:p>
            <a:r>
              <a:rPr lang="fr-FR" dirty="0" smtClean="0"/>
              <a:t>Comment rédiger le compte rendu d’un TP</a:t>
            </a:r>
            <a:endParaRPr lang="fr-FR" dirty="0"/>
          </a:p>
        </p:txBody>
      </p:sp>
      <p:sp>
        <p:nvSpPr>
          <p:cNvPr id="3" name="Espace réservé du contenu 2"/>
          <p:cNvSpPr>
            <a:spLocks noGrp="1"/>
          </p:cNvSpPr>
          <p:nvPr>
            <p:ph idx="1"/>
          </p:nvPr>
        </p:nvSpPr>
        <p:spPr>
          <a:xfrm>
            <a:off x="600075" y="1914526"/>
            <a:ext cx="11015663" cy="4457700"/>
          </a:xfrm>
        </p:spPr>
        <p:txBody>
          <a:bodyPr>
            <a:normAutofit/>
          </a:bodyPr>
          <a:lstStyle/>
          <a:p>
            <a:endParaRPr lang="fr-FR" dirty="0"/>
          </a:p>
          <a:p>
            <a:r>
              <a:rPr lang="fr-FR" dirty="0"/>
              <a:t> </a:t>
            </a:r>
            <a:r>
              <a:rPr lang="fr-FR" i="1" dirty="0"/>
              <a:t>Un compte rendu est une histoire ! </a:t>
            </a:r>
            <a:endParaRPr lang="fr-FR" dirty="0"/>
          </a:p>
          <a:p>
            <a:r>
              <a:rPr lang="fr-FR" i="1" dirty="0"/>
              <a:t>S’il est bien fait, toute personne le lisant doit comprendre ce que vous avez fait ; il faut être clair, précis et concis </a:t>
            </a:r>
            <a:endParaRPr lang="fr-FR" dirty="0"/>
          </a:p>
          <a:p>
            <a:r>
              <a:rPr lang="fr-FR" dirty="0"/>
              <a:t> Un TP est le plus souvent constitué d’une ou plusieurs expériences qui s’inscrivent dans une démarche de résolution de problème. </a:t>
            </a:r>
          </a:p>
          <a:p>
            <a:r>
              <a:rPr lang="fr-FR" dirty="0"/>
              <a:t>Son compte rendu doit présenter les différentes étapes de la démarche adoptée pour résoudre le problème scientifique clairement défini </a:t>
            </a:r>
          </a:p>
          <a:p>
            <a:r>
              <a:rPr lang="fr-FR" dirty="0"/>
              <a:t> La mise en page du rapport doit être aérée, propre et attrayante. </a:t>
            </a:r>
          </a:p>
          <a:p>
            <a:r>
              <a:rPr lang="fr-FR" dirty="0"/>
              <a:t>Faire attention à la lisibilité de l’écriture, à la justesse des termes et expressions scientifiques utilisés, à l’orthographe. </a:t>
            </a:r>
          </a:p>
          <a:p>
            <a:r>
              <a:rPr lang="fr-FR" dirty="0" smtClean="0"/>
              <a:t>Les </a:t>
            </a:r>
            <a:r>
              <a:rPr lang="fr-FR" dirty="0"/>
              <a:t>questions posées dans l’énoncé d’un TP sont là pour guider la rédaction, et donc leurs réponses doivent apparaitre dans le compte rendu </a:t>
            </a:r>
          </a:p>
        </p:txBody>
      </p:sp>
    </p:spTree>
    <p:extLst>
      <p:ext uri="{BB962C8B-B14F-4D97-AF65-F5344CB8AC3E}">
        <p14:creationId xmlns:p14="http://schemas.microsoft.com/office/powerpoint/2010/main" val="182594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1136" y="385764"/>
            <a:ext cx="7729728" cy="1143000"/>
          </a:xfrm>
        </p:spPr>
        <p:txBody>
          <a:bodyPr/>
          <a:lstStyle/>
          <a:p>
            <a:r>
              <a:rPr lang="fr-FR" dirty="0" smtClean="0"/>
              <a:t>Contenu d’un compte rendu d’un TP</a:t>
            </a:r>
            <a:endParaRPr lang="fr-FR" dirty="0"/>
          </a:p>
        </p:txBody>
      </p:sp>
      <p:sp>
        <p:nvSpPr>
          <p:cNvPr id="3" name="Espace réservé du contenu 2"/>
          <p:cNvSpPr>
            <a:spLocks noGrp="1"/>
          </p:cNvSpPr>
          <p:nvPr>
            <p:ph idx="1"/>
          </p:nvPr>
        </p:nvSpPr>
        <p:spPr>
          <a:xfrm>
            <a:off x="400050" y="1528764"/>
            <a:ext cx="11430000" cy="5057774"/>
          </a:xfrm>
        </p:spPr>
        <p:txBody>
          <a:bodyPr>
            <a:normAutofit fontScale="85000" lnSpcReduction="20000"/>
          </a:bodyPr>
          <a:lstStyle/>
          <a:p>
            <a:pPr marL="0" indent="0">
              <a:buNone/>
            </a:pPr>
            <a:endParaRPr lang="fr-FR" dirty="0"/>
          </a:p>
          <a:p>
            <a:r>
              <a:rPr lang="fr-FR" sz="2200" b="1" dirty="0" smtClean="0"/>
              <a:t>Titre </a:t>
            </a:r>
            <a:r>
              <a:rPr lang="fr-FR" sz="2200" b="1" dirty="0"/>
              <a:t>du TP </a:t>
            </a:r>
            <a:endParaRPr lang="fr-FR" sz="2200" dirty="0"/>
          </a:p>
          <a:p>
            <a:r>
              <a:rPr lang="fr-FR" sz="2200" b="1" dirty="0" smtClean="0"/>
              <a:t>Présentation (introduction)</a:t>
            </a:r>
          </a:p>
          <a:p>
            <a:pPr marL="0" indent="0">
              <a:buNone/>
            </a:pPr>
            <a:r>
              <a:rPr lang="fr-FR" dirty="0" smtClean="0"/>
              <a:t>• Démontrer l’objectif</a:t>
            </a:r>
            <a:r>
              <a:rPr lang="fr-FR" dirty="0"/>
              <a:t>, </a:t>
            </a:r>
            <a:r>
              <a:rPr lang="fr-FR" dirty="0" smtClean="0"/>
              <a:t>l’intérêt, et les problèmes </a:t>
            </a:r>
            <a:r>
              <a:rPr lang="fr-FR" dirty="0"/>
              <a:t>à résoudre. </a:t>
            </a:r>
          </a:p>
          <a:p>
            <a:pPr marL="0" indent="0">
              <a:buNone/>
            </a:pPr>
            <a:r>
              <a:rPr lang="fr-FR" dirty="0"/>
              <a:t>• D</a:t>
            </a:r>
            <a:r>
              <a:rPr lang="fr-FR" dirty="0" smtClean="0"/>
              <a:t>éfinir clairement </a:t>
            </a:r>
            <a:r>
              <a:rPr lang="fr-FR" dirty="0"/>
              <a:t>ce que l’on cherche à réaliser, à montrer ou à déterminer. </a:t>
            </a:r>
          </a:p>
          <a:p>
            <a:pPr marL="0" indent="0">
              <a:buNone/>
            </a:pPr>
            <a:r>
              <a:rPr lang="fr-FR" dirty="0"/>
              <a:t>• </a:t>
            </a:r>
            <a:r>
              <a:rPr lang="fr-FR" dirty="0" smtClean="0"/>
              <a:t>Indiquer les notions, les méthodes et les expériences réalisées afin </a:t>
            </a:r>
            <a:r>
              <a:rPr lang="fr-FR" dirty="0"/>
              <a:t>de répondre à l’objectif du </a:t>
            </a:r>
            <a:r>
              <a:rPr lang="fr-FR" dirty="0" smtClean="0"/>
              <a:t>TP </a:t>
            </a:r>
            <a:endParaRPr lang="fr-FR" b="1" dirty="0" smtClean="0"/>
          </a:p>
          <a:p>
            <a:r>
              <a:rPr lang="fr-FR" sz="2200" b="1" dirty="0" smtClean="0"/>
              <a:t>Protocole</a:t>
            </a:r>
            <a:r>
              <a:rPr lang="fr-FR" b="1" dirty="0" smtClean="0"/>
              <a:t> </a:t>
            </a:r>
          </a:p>
          <a:p>
            <a:pPr marL="0" indent="0">
              <a:buNone/>
            </a:pPr>
            <a:r>
              <a:rPr lang="fr-FR" dirty="0"/>
              <a:t>• </a:t>
            </a:r>
            <a:r>
              <a:rPr lang="fr-FR" dirty="0" smtClean="0"/>
              <a:t> S’il </a:t>
            </a:r>
            <a:r>
              <a:rPr lang="fr-FR" dirty="0"/>
              <a:t>est décrit dans une fiche, faire référence à celle-ci sans la recopier. </a:t>
            </a:r>
            <a:r>
              <a:rPr lang="fr-FR" dirty="0" smtClean="0"/>
              <a:t> </a:t>
            </a:r>
          </a:p>
          <a:p>
            <a:pPr marL="0" indent="0">
              <a:buNone/>
            </a:pPr>
            <a:r>
              <a:rPr lang="fr-FR" dirty="0" smtClean="0"/>
              <a:t>   -  Exposer </a:t>
            </a:r>
            <a:r>
              <a:rPr lang="fr-FR" dirty="0"/>
              <a:t>clairement et brièvement les manipulations </a:t>
            </a:r>
            <a:r>
              <a:rPr lang="fr-FR" dirty="0" smtClean="0"/>
              <a:t>réalisées</a:t>
            </a:r>
            <a:r>
              <a:rPr lang="fr-FR" dirty="0"/>
              <a:t>. </a:t>
            </a:r>
          </a:p>
          <a:p>
            <a:pPr marL="0" indent="0">
              <a:buNone/>
            </a:pPr>
            <a:r>
              <a:rPr lang="fr-FR" dirty="0"/>
              <a:t>• </a:t>
            </a:r>
            <a:r>
              <a:rPr lang="fr-FR" dirty="0" smtClean="0"/>
              <a:t> Si </a:t>
            </a:r>
            <a:r>
              <a:rPr lang="fr-FR" dirty="0"/>
              <a:t>le protocole expérimental n’est pas proposé dans l’énoncé de </a:t>
            </a:r>
            <a:r>
              <a:rPr lang="fr-FR" dirty="0" smtClean="0"/>
              <a:t>TP alors il faut :</a:t>
            </a:r>
            <a:endParaRPr lang="fr-FR" dirty="0"/>
          </a:p>
          <a:p>
            <a:pPr marL="0" indent="0">
              <a:buNone/>
            </a:pPr>
            <a:r>
              <a:rPr lang="fr-FR" dirty="0" smtClean="0"/>
              <a:t>   - Décrire </a:t>
            </a:r>
            <a:r>
              <a:rPr lang="fr-FR" dirty="0"/>
              <a:t>les étapes à effectuer en utilisant des verbes à l’infinitif </a:t>
            </a:r>
          </a:p>
          <a:p>
            <a:pPr marL="0" indent="0">
              <a:buNone/>
            </a:pPr>
            <a:r>
              <a:rPr lang="fr-FR" dirty="0" smtClean="0"/>
              <a:t>   - </a:t>
            </a:r>
            <a:r>
              <a:rPr lang="fr-FR" dirty="0"/>
              <a:t>F</a:t>
            </a:r>
            <a:r>
              <a:rPr lang="fr-FR" dirty="0" smtClean="0"/>
              <a:t>aire </a:t>
            </a:r>
            <a:r>
              <a:rPr lang="fr-FR" dirty="0"/>
              <a:t>un inventaire du matériel utilisé pour </a:t>
            </a:r>
            <a:r>
              <a:rPr lang="fr-FR" dirty="0" smtClean="0"/>
              <a:t>l'expérience. </a:t>
            </a:r>
            <a:endParaRPr lang="fr-FR" dirty="0"/>
          </a:p>
          <a:p>
            <a:pPr marL="0" indent="0">
              <a:buNone/>
            </a:pPr>
            <a:r>
              <a:rPr lang="fr-FR" dirty="0" smtClean="0"/>
              <a:t>   - Indiquer </a:t>
            </a:r>
            <a:r>
              <a:rPr lang="fr-FR" dirty="0"/>
              <a:t>les précautions de sécurité (hotte, port de lunettes, etc.). </a:t>
            </a:r>
          </a:p>
          <a:p>
            <a:pPr marL="0" indent="0">
              <a:buNone/>
            </a:pPr>
            <a:r>
              <a:rPr lang="fr-FR" dirty="0" smtClean="0"/>
              <a:t>   - </a:t>
            </a:r>
            <a:r>
              <a:rPr lang="fr-FR" dirty="0"/>
              <a:t>L</a:t>
            </a:r>
            <a:r>
              <a:rPr lang="fr-FR" dirty="0" smtClean="0"/>
              <a:t>es </a:t>
            </a:r>
            <a:r>
              <a:rPr lang="fr-FR" dirty="0"/>
              <a:t>schémas annotés (et de taille adaptés) des montages expérimentaux, des expériences </a:t>
            </a:r>
          </a:p>
          <a:p>
            <a:pPr marL="0" indent="0">
              <a:buNone/>
            </a:pPr>
            <a:r>
              <a:rPr lang="fr-FR" dirty="0" smtClean="0"/>
              <a:t>   - </a:t>
            </a:r>
            <a:r>
              <a:rPr lang="fr-FR" dirty="0"/>
              <a:t>I</a:t>
            </a:r>
            <a:r>
              <a:rPr lang="fr-FR" dirty="0" smtClean="0"/>
              <a:t>ndiquer </a:t>
            </a:r>
            <a:r>
              <a:rPr lang="fr-FR" dirty="0"/>
              <a:t>les grandeurs mesurées </a:t>
            </a:r>
            <a:endParaRPr lang="fr-FR" b="1" dirty="0" smtClean="0"/>
          </a:p>
          <a:p>
            <a:endParaRPr lang="fr-FR" dirty="0"/>
          </a:p>
        </p:txBody>
      </p:sp>
    </p:spTree>
    <p:extLst>
      <p:ext uri="{BB962C8B-B14F-4D97-AF65-F5344CB8AC3E}">
        <p14:creationId xmlns:p14="http://schemas.microsoft.com/office/powerpoint/2010/main" val="427169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1" end="11"/>
                                            </p:txEl>
                                          </p:spTgt>
                                        </p:tgtEl>
                                        <p:attrNameLst>
                                          <p:attrName>style.visibility</p:attrName>
                                        </p:attrNameLst>
                                      </p:cBhvr>
                                      <p:to>
                                        <p:strVal val="visible"/>
                                      </p:to>
                                    </p:set>
                                    <p:animEffect transition="in" filter="fade">
                                      <p:cBhvr>
                                        <p:cTn id="77" dur="1000"/>
                                        <p:tgtEl>
                                          <p:spTgt spid="3">
                                            <p:txEl>
                                              <p:pRg st="11" end="11"/>
                                            </p:txEl>
                                          </p:spTgt>
                                        </p:tgtEl>
                                      </p:cBhvr>
                                    </p:animEffect>
                                    <p:anim calcmode="lin" valueType="num">
                                      <p:cBhvr>
                                        <p:cTn id="7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2" end="12"/>
                                            </p:txEl>
                                          </p:spTgt>
                                        </p:tgtEl>
                                        <p:attrNameLst>
                                          <p:attrName>style.visibility</p:attrName>
                                        </p:attrNameLst>
                                      </p:cBhvr>
                                      <p:to>
                                        <p:strVal val="visible"/>
                                      </p:to>
                                    </p:set>
                                    <p:animEffect transition="in" filter="fade">
                                      <p:cBhvr>
                                        <p:cTn id="84" dur="1000"/>
                                        <p:tgtEl>
                                          <p:spTgt spid="3">
                                            <p:txEl>
                                              <p:pRg st="12" end="12"/>
                                            </p:txEl>
                                          </p:spTgt>
                                        </p:tgtEl>
                                      </p:cBhvr>
                                    </p:animEffect>
                                    <p:anim calcmode="lin" valueType="num">
                                      <p:cBhvr>
                                        <p:cTn id="8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Effect transition="in" filter="fade">
                                      <p:cBhvr>
                                        <p:cTn id="91" dur="1000"/>
                                        <p:tgtEl>
                                          <p:spTgt spid="3">
                                            <p:txEl>
                                              <p:pRg st="13" end="13"/>
                                            </p:txEl>
                                          </p:spTgt>
                                        </p:tgtEl>
                                      </p:cBhvr>
                                    </p:animEffect>
                                    <p:anim calcmode="lin" valueType="num">
                                      <p:cBhvr>
                                        <p:cTn id="92"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4" end="14"/>
                                            </p:txEl>
                                          </p:spTgt>
                                        </p:tgtEl>
                                        <p:attrNameLst>
                                          <p:attrName>style.visibility</p:attrName>
                                        </p:attrNameLst>
                                      </p:cBhvr>
                                      <p:to>
                                        <p:strVal val="visible"/>
                                      </p:to>
                                    </p:set>
                                    <p:animEffect transition="in" filter="fade">
                                      <p:cBhvr>
                                        <p:cTn id="98" dur="1000"/>
                                        <p:tgtEl>
                                          <p:spTgt spid="3">
                                            <p:txEl>
                                              <p:pRg st="14" end="14"/>
                                            </p:txEl>
                                          </p:spTgt>
                                        </p:tgtEl>
                                      </p:cBhvr>
                                    </p:animEffect>
                                    <p:anim calcmode="lin" valueType="num">
                                      <p:cBhvr>
                                        <p:cTn id="99"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1136" y="200025"/>
            <a:ext cx="7729728" cy="1014413"/>
          </a:xfrm>
        </p:spPr>
        <p:txBody>
          <a:bodyPr>
            <a:normAutofit fontScale="90000"/>
          </a:bodyPr>
          <a:lstStyle/>
          <a:p>
            <a:r>
              <a:rPr lang="fr-FR" dirty="0"/>
              <a:t>Contenu d’un compte rendu d’un </a:t>
            </a:r>
            <a:r>
              <a:rPr lang="fr-FR" dirty="0" smtClean="0"/>
              <a:t>TP (suite)</a:t>
            </a:r>
            <a:endParaRPr lang="fr-FR" dirty="0"/>
          </a:p>
        </p:txBody>
      </p:sp>
      <p:sp>
        <p:nvSpPr>
          <p:cNvPr id="3" name="Espace réservé du contenu 2"/>
          <p:cNvSpPr>
            <a:spLocks noGrp="1"/>
          </p:cNvSpPr>
          <p:nvPr>
            <p:ph idx="1"/>
          </p:nvPr>
        </p:nvSpPr>
        <p:spPr>
          <a:xfrm>
            <a:off x="442913" y="1643064"/>
            <a:ext cx="11287125" cy="4700586"/>
          </a:xfrm>
        </p:spPr>
        <p:txBody>
          <a:bodyPr>
            <a:normAutofit lnSpcReduction="10000"/>
          </a:bodyPr>
          <a:lstStyle/>
          <a:p>
            <a:r>
              <a:rPr lang="fr-FR" b="1" dirty="0" smtClean="0"/>
              <a:t>Résultats</a:t>
            </a:r>
          </a:p>
          <a:p>
            <a:r>
              <a:rPr lang="fr-FR" dirty="0" smtClean="0"/>
              <a:t>La </a:t>
            </a:r>
            <a:r>
              <a:rPr lang="fr-FR" dirty="0"/>
              <a:t>présentation des résultats </a:t>
            </a:r>
            <a:r>
              <a:rPr lang="fr-FR" i="1" dirty="0"/>
              <a:t>(les mesures et leurs unités, écrites en respectant le </a:t>
            </a:r>
            <a:r>
              <a:rPr lang="fr-FR" i="1" dirty="0" smtClean="0"/>
              <a:t>nombre </a:t>
            </a:r>
            <a:r>
              <a:rPr lang="fr-FR" i="1" dirty="0"/>
              <a:t>de chiffres significatifs) </a:t>
            </a:r>
            <a:r>
              <a:rPr lang="fr-FR" dirty="0"/>
              <a:t>doit être claire et sans ambiguïté. </a:t>
            </a:r>
            <a:endParaRPr lang="fr-FR" dirty="0" smtClean="0"/>
          </a:p>
          <a:p>
            <a:r>
              <a:rPr lang="fr-FR" dirty="0" smtClean="0"/>
              <a:t>Elle </a:t>
            </a:r>
            <a:r>
              <a:rPr lang="fr-FR" dirty="0"/>
              <a:t>peut être sous la forme d’un tableau, d’un graphique, d’un schéma ou d’un court texte. </a:t>
            </a:r>
          </a:p>
          <a:p>
            <a:r>
              <a:rPr lang="fr-FR" dirty="0"/>
              <a:t>Il faut trouver la forme qui semble la plus </a:t>
            </a:r>
            <a:r>
              <a:rPr lang="fr-FR" dirty="0" smtClean="0"/>
              <a:t>judicieuse </a:t>
            </a:r>
          </a:p>
          <a:p>
            <a:r>
              <a:rPr lang="fr-FR" b="1" dirty="0" smtClean="0"/>
              <a:t>Interprétations</a:t>
            </a:r>
          </a:p>
          <a:p>
            <a:r>
              <a:rPr lang="fr-FR" dirty="0" smtClean="0"/>
              <a:t>C’est </a:t>
            </a:r>
            <a:r>
              <a:rPr lang="fr-FR" dirty="0"/>
              <a:t>une explication des </a:t>
            </a:r>
            <a:r>
              <a:rPr lang="fr-FR" dirty="0" smtClean="0"/>
              <a:t>résultats </a:t>
            </a:r>
            <a:r>
              <a:rPr lang="fr-FR" dirty="0"/>
              <a:t>trouvés. </a:t>
            </a:r>
            <a:endParaRPr lang="fr-FR" dirty="0" smtClean="0"/>
          </a:p>
          <a:p>
            <a:r>
              <a:rPr lang="fr-FR" dirty="0" smtClean="0"/>
              <a:t>Mettre </a:t>
            </a:r>
            <a:r>
              <a:rPr lang="fr-FR" dirty="0"/>
              <a:t>en relation les </a:t>
            </a:r>
            <a:r>
              <a:rPr lang="fr-FR" dirty="0" smtClean="0"/>
              <a:t>connaissances </a:t>
            </a:r>
            <a:r>
              <a:rPr lang="fr-FR" dirty="0"/>
              <a:t>et les résultats afin de bien les </a:t>
            </a:r>
            <a:r>
              <a:rPr lang="fr-FR" dirty="0" smtClean="0"/>
              <a:t>expliquer</a:t>
            </a:r>
            <a:r>
              <a:rPr lang="fr-FR" dirty="0"/>
              <a:t> </a:t>
            </a:r>
            <a:r>
              <a:rPr lang="fr-FR" dirty="0" smtClean="0"/>
              <a:t>(</a:t>
            </a:r>
            <a:r>
              <a:rPr lang="fr-FR" dirty="0"/>
              <a:t>O</a:t>
            </a:r>
            <a:r>
              <a:rPr lang="fr-FR" i="1" dirty="0"/>
              <a:t>n voit que…or on sait que…on en déduit que</a:t>
            </a:r>
            <a:r>
              <a:rPr lang="fr-FR" i="1" dirty="0" smtClean="0"/>
              <a:t>…) </a:t>
            </a:r>
            <a:endParaRPr lang="fr-FR" b="1" dirty="0" smtClean="0"/>
          </a:p>
          <a:p>
            <a:r>
              <a:rPr lang="fr-FR" b="1" dirty="0" smtClean="0"/>
              <a:t>Conclusions</a:t>
            </a:r>
          </a:p>
          <a:p>
            <a:r>
              <a:rPr lang="fr-FR" dirty="0" smtClean="0"/>
              <a:t> </a:t>
            </a:r>
            <a:r>
              <a:rPr lang="fr-FR" dirty="0"/>
              <a:t>La réponse au problème doit être clairement exposée et il faut indiquer si le but du TP est réellement atteint </a:t>
            </a:r>
            <a:endParaRPr lang="fr-FR" dirty="0" smtClean="0"/>
          </a:p>
          <a:p>
            <a:r>
              <a:rPr lang="fr-FR" dirty="0" smtClean="0"/>
              <a:t>Si </a:t>
            </a:r>
            <a:r>
              <a:rPr lang="fr-FR" dirty="0"/>
              <a:t>les résultats ne viennent pas confirmer les hypothèses, rechercher si cette différence est due à une erreur de manipulation, de conception du protocole, ou du principe de l’expérience.</a:t>
            </a:r>
            <a:endParaRPr lang="fr-FR" b="1" dirty="0" smtClean="0"/>
          </a:p>
          <a:p>
            <a:endParaRPr lang="fr-FR" dirty="0"/>
          </a:p>
        </p:txBody>
      </p:sp>
    </p:spTree>
    <p:extLst>
      <p:ext uri="{BB962C8B-B14F-4D97-AF65-F5344CB8AC3E}">
        <p14:creationId xmlns:p14="http://schemas.microsoft.com/office/powerpoint/2010/main" val="13230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1136" y="457200"/>
            <a:ext cx="7729728" cy="1171575"/>
          </a:xfrm>
        </p:spPr>
        <p:txBody>
          <a:bodyPr>
            <a:normAutofit fontScale="90000"/>
          </a:bodyPr>
          <a:lstStyle/>
          <a:p>
            <a:r>
              <a:rPr lang="fr-FR" dirty="0" smtClean="0"/>
              <a:t>Quelques recommandations générales pour la rédaction d’un TP</a:t>
            </a:r>
            <a:endParaRPr lang="fr-FR" dirty="0"/>
          </a:p>
        </p:txBody>
      </p:sp>
      <p:sp>
        <p:nvSpPr>
          <p:cNvPr id="3" name="Espace réservé du contenu 2"/>
          <p:cNvSpPr>
            <a:spLocks noGrp="1"/>
          </p:cNvSpPr>
          <p:nvPr>
            <p:ph idx="1"/>
          </p:nvPr>
        </p:nvSpPr>
        <p:spPr>
          <a:xfrm>
            <a:off x="966651" y="1885950"/>
            <a:ext cx="10358846" cy="4488724"/>
          </a:xfrm>
        </p:spPr>
        <p:txBody>
          <a:bodyPr>
            <a:normAutofit/>
          </a:bodyPr>
          <a:lstStyle/>
          <a:p>
            <a:pPr marL="342900" indent="-342900">
              <a:buFont typeface="+mj-lt"/>
              <a:buAutoNum type="arabicPeriod"/>
            </a:pPr>
            <a:r>
              <a:rPr lang="fr-FR" dirty="0"/>
              <a:t>Un </a:t>
            </a:r>
            <a:r>
              <a:rPr lang="fr-FR" dirty="0" smtClean="0"/>
              <a:t>bon rapport </a:t>
            </a:r>
            <a:r>
              <a:rPr lang="fr-FR" dirty="0"/>
              <a:t>scientifique doit </a:t>
            </a:r>
            <a:r>
              <a:rPr lang="fr-FR" dirty="0" smtClean="0"/>
              <a:t>tout simplement être </a:t>
            </a:r>
            <a:r>
              <a:rPr lang="fr-FR" dirty="0"/>
              <a:t>clair, complet et bien présenté, </a:t>
            </a:r>
            <a:r>
              <a:rPr lang="fr-FR" dirty="0" smtClean="0"/>
              <a:t>il doit contenir minimum 5 pages.</a:t>
            </a:r>
            <a:endParaRPr lang="fr-FR" dirty="0"/>
          </a:p>
          <a:p>
            <a:pPr marL="342900" indent="-342900">
              <a:buFont typeface="+mj-lt"/>
              <a:buAutoNum type="arabicPeriod"/>
            </a:pPr>
            <a:r>
              <a:rPr lang="fr-FR" dirty="0"/>
              <a:t>Une bonne présentation </a:t>
            </a:r>
            <a:r>
              <a:rPr lang="fr-FR" dirty="0" smtClean="0"/>
              <a:t>est synonyme d’une écriture lisible et compréhensible, de graphiques </a:t>
            </a:r>
            <a:r>
              <a:rPr lang="fr-FR" dirty="0"/>
              <a:t>propres etc.</a:t>
            </a:r>
          </a:p>
          <a:p>
            <a:pPr marL="342900" indent="-342900">
              <a:buFont typeface="+mj-lt"/>
              <a:buAutoNum type="arabicPeriod"/>
            </a:pPr>
            <a:r>
              <a:rPr lang="fr-FR" dirty="0" smtClean="0"/>
              <a:t>La 1</a:t>
            </a:r>
            <a:r>
              <a:rPr lang="fr-FR" baseline="30000" dirty="0" smtClean="0"/>
              <a:t>ère</a:t>
            </a:r>
            <a:r>
              <a:rPr lang="fr-FR" dirty="0" smtClean="0"/>
              <a:t> page de </a:t>
            </a:r>
            <a:r>
              <a:rPr lang="fr-FR" dirty="0"/>
              <a:t>la </a:t>
            </a:r>
            <a:r>
              <a:rPr lang="fr-FR" dirty="0" smtClean="0"/>
              <a:t>manipulation doit contenir, </a:t>
            </a:r>
            <a:r>
              <a:rPr lang="fr-FR" b="1" dirty="0"/>
              <a:t>le nom </a:t>
            </a:r>
            <a:r>
              <a:rPr lang="fr-FR" dirty="0"/>
              <a:t>de tous les expérimentateurs du groupe, </a:t>
            </a:r>
            <a:r>
              <a:rPr lang="fr-FR" b="1" dirty="0"/>
              <a:t>la date</a:t>
            </a:r>
            <a:r>
              <a:rPr lang="fr-FR" dirty="0"/>
              <a:t>, </a:t>
            </a:r>
            <a:r>
              <a:rPr lang="fr-FR" dirty="0" smtClean="0"/>
              <a:t>le </a:t>
            </a:r>
            <a:r>
              <a:rPr lang="fr-FR" b="1" dirty="0" smtClean="0"/>
              <a:t>groupe</a:t>
            </a:r>
            <a:r>
              <a:rPr lang="fr-FR" dirty="0"/>
              <a:t>, </a:t>
            </a:r>
            <a:r>
              <a:rPr lang="fr-FR" dirty="0" smtClean="0"/>
              <a:t>le </a:t>
            </a:r>
            <a:r>
              <a:rPr lang="fr-FR" b="1" dirty="0" smtClean="0"/>
              <a:t>module</a:t>
            </a:r>
            <a:r>
              <a:rPr lang="fr-FR" dirty="0" smtClean="0"/>
              <a:t>, ainsi que le </a:t>
            </a:r>
            <a:r>
              <a:rPr lang="fr-FR" b="1" dirty="0" smtClean="0"/>
              <a:t>département</a:t>
            </a:r>
            <a:r>
              <a:rPr lang="fr-FR" dirty="0"/>
              <a:t>. </a:t>
            </a:r>
          </a:p>
          <a:p>
            <a:pPr marL="342900" indent="-342900">
              <a:buFont typeface="+mj-lt"/>
              <a:buAutoNum type="arabicPeriod"/>
            </a:pPr>
            <a:r>
              <a:rPr lang="fr-FR" dirty="0" smtClean="0"/>
              <a:t>Établir un plan de rédaction : prendre en considération </a:t>
            </a:r>
            <a:r>
              <a:rPr lang="fr-FR" dirty="0"/>
              <a:t>les points essentiels</a:t>
            </a:r>
          </a:p>
          <a:p>
            <a:pPr marL="342900" indent="-342900">
              <a:buFont typeface="+mj-lt"/>
              <a:buAutoNum type="arabicPeriod"/>
            </a:pPr>
            <a:r>
              <a:rPr lang="fr-FR" dirty="0" smtClean="0">
                <a:solidFill>
                  <a:srgbClr val="FF0000"/>
                </a:solidFill>
              </a:rPr>
              <a:t>Ne jamais </a:t>
            </a:r>
            <a:r>
              <a:rPr lang="fr-FR" dirty="0">
                <a:solidFill>
                  <a:srgbClr val="FF0000"/>
                </a:solidFill>
              </a:rPr>
              <a:t>recopier les informations dans le polycopié.</a:t>
            </a:r>
          </a:p>
          <a:p>
            <a:pPr marL="342900" indent="-342900">
              <a:buFont typeface="+mj-lt"/>
              <a:buAutoNum type="arabicPeriod"/>
            </a:pPr>
            <a:r>
              <a:rPr lang="fr-FR" dirty="0"/>
              <a:t>Se laisser guider par la question : « </a:t>
            </a:r>
            <a:r>
              <a:rPr lang="fr-FR" b="1" dirty="0"/>
              <a:t>Est-ce qu’un lecteur qui n’a pas vu l’expérience comprendrait les explications, les interprétations et les calculs fournis dans le rapport ? </a:t>
            </a:r>
            <a:r>
              <a:rPr lang="fr-FR" dirty="0"/>
              <a:t>»</a:t>
            </a:r>
          </a:p>
          <a:p>
            <a:pPr marL="342900" indent="-342900">
              <a:buFont typeface="+mj-lt"/>
              <a:buAutoNum type="arabicPeriod"/>
            </a:pPr>
            <a:r>
              <a:rPr lang="fr-FR" dirty="0"/>
              <a:t>Représenter les résultats expérimentaux finaux de façon claire, si possible avec indication des incertitudes de mesure. </a:t>
            </a:r>
          </a:p>
          <a:p>
            <a:endParaRPr lang="fr-FR" dirty="0"/>
          </a:p>
        </p:txBody>
      </p:sp>
    </p:spTree>
    <p:extLst>
      <p:ext uri="{BB962C8B-B14F-4D97-AF65-F5344CB8AC3E}">
        <p14:creationId xmlns:p14="http://schemas.microsoft.com/office/powerpoint/2010/main" val="116568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TM10001115[[fn=Colis]]</Template>
  <TotalTime>246</TotalTime>
  <Words>1479</Words>
  <Application>Microsoft Office PowerPoint</Application>
  <PresentationFormat>Grand écran</PresentationFormat>
  <Paragraphs>123</Paragraphs>
  <Slides>15</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15</vt:i4>
      </vt:variant>
    </vt:vector>
  </HeadingPairs>
  <TitlesOfParts>
    <vt:vector size="21" baseType="lpstr">
      <vt:lpstr>Batang</vt:lpstr>
      <vt:lpstr>Algerian</vt:lpstr>
      <vt:lpstr>Arial</vt:lpstr>
      <vt:lpstr>Calibri</vt:lpstr>
      <vt:lpstr>Gill Sans MT</vt:lpstr>
      <vt:lpstr>Parcel</vt:lpstr>
      <vt:lpstr>Cours 2 : Comment réussir une rédaction d’un compte rendu de TP?  1ère Année Licence de Génie Biomédical</vt:lpstr>
      <vt:lpstr>Qu’est ce qu’un rapport ???</vt:lpstr>
      <vt:lpstr>Types de rapports</vt:lpstr>
      <vt:lpstr>Comment rédiger un rapport</vt:lpstr>
      <vt:lpstr>Présentation PowerPoint</vt:lpstr>
      <vt:lpstr>Comment rédiger le compte rendu d’un TP</vt:lpstr>
      <vt:lpstr>Contenu d’un compte rendu d’un TP</vt:lpstr>
      <vt:lpstr>Contenu d’un compte rendu d’un TP (suite)</vt:lpstr>
      <vt:lpstr>Quelques recommandations générales pour la rédaction d’un TP</vt:lpstr>
      <vt:lpstr>La Mise en page d’un rapport de TP</vt:lpstr>
      <vt:lpstr>Les graphes</vt:lpstr>
      <vt:lpstr>Mode de présentation de la partie théorique</vt:lpstr>
      <vt:lpstr>Mode de présentation de la partie expérimentale</vt:lpstr>
      <vt:lpstr>conclusion</vt:lpstr>
      <vt:lpstr>Sources diverses</vt:lpstr>
    </vt:vector>
  </TitlesOfParts>
  <Company>MSS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2 : Comment réussir une rédaction d’un rapport?  1ère Année Licence de Génie Biomédical</dc:title>
  <dc:creator>MSK Info</dc:creator>
  <cp:lastModifiedBy>MSK Info</cp:lastModifiedBy>
  <cp:revision>21</cp:revision>
  <dcterms:created xsi:type="dcterms:W3CDTF">2023-10-18T14:30:02Z</dcterms:created>
  <dcterms:modified xsi:type="dcterms:W3CDTF">2024-03-01T13:22:48Z</dcterms:modified>
</cp:coreProperties>
</file>