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Calibri" panose="020F0502020204030204" pitchFamily="34" charset="0"/>
      <p:regular r:id="rId10"/>
      <p:bold r:id="rId11"/>
      <p:italic r:id="rId12"/>
      <p:boldItalic r:id="rId13"/>
    </p:embeddedFont>
    <p:embeddedFont>
      <p:font typeface="Open Sans" panose="020B0604020202020204" charset="0"/>
      <p:regular r:id="rId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5" d="100"/>
          <a:sy n="65" d="100"/>
        </p:scale>
        <p:origin x="1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43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638895" y="1503640"/>
            <a:ext cx="6711315" cy="708779"/>
          </a:xfrm>
          <a:prstGeom prst="rect">
            <a:avLst/>
          </a:prstGeom>
          <a:noFill/>
          <a:ln/>
        </p:spPr>
        <p:txBody>
          <a:bodyPr wrap="none" lIns="0" tIns="0" rIns="0" bIns="0" rtlCol="0" anchor="t"/>
          <a:lstStyle/>
          <a:p>
            <a:pPr marL="0" indent="0" algn="r" rtl="1">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التعلم في ظل النظرية المعرفية</a:t>
            </a:r>
            <a:endParaRPr lang="en-US" sz="4450" dirty="0"/>
          </a:p>
        </p:txBody>
      </p:sp>
      <p:sp>
        <p:nvSpPr>
          <p:cNvPr id="4" name="Text 1"/>
          <p:cNvSpPr/>
          <p:nvPr/>
        </p:nvSpPr>
        <p:spPr>
          <a:xfrm>
            <a:off x="793790" y="2552581"/>
            <a:ext cx="7556421" cy="1451610"/>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ظهرت مقاربة معالجة المعلومات بعد الثورة المعرفية في علم النفس، لتحل محل النظريات السلوكية، حيث وجد علماء النظرية المعرفية العديد من جوانب القصور في الإتجاه السلوكي بالإضافة إلى ظهور نظرية بياجي التي ركزت على نمو وتطور التفكير لدى الأطفال، وظهور علم الحاسوب.</a:t>
            </a:r>
            <a:endParaRPr lang="en-US" sz="1750" dirty="0"/>
          </a:p>
        </p:txBody>
      </p:sp>
      <p:sp>
        <p:nvSpPr>
          <p:cNvPr id="5" name="Text 2"/>
          <p:cNvSpPr/>
          <p:nvPr/>
        </p:nvSpPr>
        <p:spPr>
          <a:xfrm>
            <a:off x="793790" y="4259342"/>
            <a:ext cx="7556421" cy="1814513"/>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إن التقدم الكبير في ميدان دراسة الكومبيوتر، والطريقة التي يعالج بها برنامجه، لفت الإنتباه إلى النظر للدماغ البشري على أنه جهاز لمعالجة المعلومات. ففي الكومبيوتر هناك مدخلات ومخرجات، وبين ذلك عدد كبير من العمليات ومستويات المعالجة، فإستنادا إلى هذا أخذ علم النفس المعرفي ينظر للعقل على أنه جهاز نشط لمعالجة المعلومات.</a:t>
            </a:r>
            <a:endParaRPr lang="en-US" sz="1750" dirty="0"/>
          </a:p>
        </p:txBody>
      </p:sp>
      <p:sp>
        <p:nvSpPr>
          <p:cNvPr id="6" name="Shape 3"/>
          <p:cNvSpPr/>
          <p:nvPr/>
        </p:nvSpPr>
        <p:spPr>
          <a:xfrm>
            <a:off x="7987308" y="6345912"/>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7994928" y="6353532"/>
            <a:ext cx="347663" cy="347663"/>
          </a:xfrm>
          <a:prstGeom prst="rect">
            <a:avLst/>
          </a:prstGeom>
        </p:spPr>
      </p:pic>
      <p:sp>
        <p:nvSpPr>
          <p:cNvPr id="8" name="Text 4"/>
          <p:cNvSpPr/>
          <p:nvPr/>
        </p:nvSpPr>
        <p:spPr>
          <a:xfrm>
            <a:off x="5599390" y="6329005"/>
            <a:ext cx="2274570" cy="396835"/>
          </a:xfrm>
          <a:prstGeom prst="rect">
            <a:avLst/>
          </a:prstGeom>
          <a:noFill/>
          <a:ln/>
        </p:spPr>
        <p:txBody>
          <a:bodyPr wrap="none" lIns="0" tIns="0" rIns="0" bIns="0" rtlCol="0" anchor="t"/>
          <a:lstStyle/>
          <a:p>
            <a:pPr marL="0" indent="0" algn="r" rtl="1">
              <a:lnSpc>
                <a:spcPts val="3100"/>
              </a:lnSpc>
              <a:buNone/>
            </a:pPr>
            <a:r>
              <a:rPr lang="en-US" sz="2200" b="1" dirty="0">
                <a:solidFill>
                  <a:srgbClr val="333F70"/>
                </a:solidFill>
                <a:latin typeface="Open Sans Bold" pitchFamily="34" charset="0"/>
                <a:ea typeface="Open Sans Bold" pitchFamily="34" charset="-122"/>
                <a:cs typeface="Open Sans Bold" pitchFamily="34" charset="-120"/>
              </a:rPr>
              <a:t>par Asma Abbes</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093976" y="1025962"/>
            <a:ext cx="7742634" cy="708779"/>
          </a:xfrm>
          <a:prstGeom prst="rect">
            <a:avLst/>
          </a:prstGeom>
          <a:noFill/>
          <a:ln/>
        </p:spPr>
        <p:txBody>
          <a:bodyPr wrap="none" lIns="0" tIns="0" rIns="0" bIns="0" rtlCol="0" anchor="t"/>
          <a:lstStyle/>
          <a:p>
            <a:pPr marL="0" indent="0" algn="r" rtl="1">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افتراضات نظرية معالجة المعلومات</a:t>
            </a:r>
            <a:endParaRPr lang="en-US" sz="4450" dirty="0"/>
          </a:p>
        </p:txBody>
      </p:sp>
      <p:sp>
        <p:nvSpPr>
          <p:cNvPr id="3" name="Text 1"/>
          <p:cNvSpPr/>
          <p:nvPr/>
        </p:nvSpPr>
        <p:spPr>
          <a:xfrm>
            <a:off x="793790" y="2188369"/>
            <a:ext cx="13042821" cy="725805"/>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تقدم نظرية معالجة المعلومات افتراضين مهمين للتعلم. أولاً، ينظر للتعلم بإعتباره عملية نشطة يبحث فيها المتعلم عن المعرفة ويستخلص منها ما يراه مناسباً. ثانياً، ترى بأن المعرفة السابقة والمهارات المعرفية تؤثر بشكل كبير في عملية التعلم.</a:t>
            </a:r>
            <a:endParaRPr lang="en-US" sz="1750" dirty="0"/>
          </a:p>
        </p:txBody>
      </p:sp>
      <p:pic>
        <p:nvPicPr>
          <p:cNvPr id="4" name="Image 0" descr="preencoded.png"/>
          <p:cNvPicPr>
            <a:picLocks noChangeAspect="1"/>
          </p:cNvPicPr>
          <p:nvPr/>
        </p:nvPicPr>
        <p:blipFill>
          <a:blip r:embed="rId3"/>
          <a:stretch>
            <a:fillRect/>
          </a:stretch>
        </p:blipFill>
        <p:spPr>
          <a:xfrm>
            <a:off x="9499997" y="3169325"/>
            <a:ext cx="2152055" cy="1306949"/>
          </a:xfrm>
          <a:prstGeom prst="rect">
            <a:avLst/>
          </a:prstGeom>
        </p:spPr>
      </p:pic>
      <p:pic>
        <p:nvPicPr>
          <p:cNvPr id="5" name="Image 1" descr="preencoded.png"/>
          <p:cNvPicPr>
            <a:picLocks noChangeAspect="1"/>
          </p:cNvPicPr>
          <p:nvPr/>
        </p:nvPicPr>
        <p:blipFill>
          <a:blip r:embed="rId4"/>
          <a:stretch>
            <a:fillRect/>
          </a:stretch>
        </p:blipFill>
        <p:spPr>
          <a:xfrm>
            <a:off x="10416540" y="3785354"/>
            <a:ext cx="318968" cy="398621"/>
          </a:xfrm>
          <a:prstGeom prst="rect">
            <a:avLst/>
          </a:prstGeom>
        </p:spPr>
      </p:pic>
      <p:sp>
        <p:nvSpPr>
          <p:cNvPr id="6" name="Text 2"/>
          <p:cNvSpPr/>
          <p:nvPr/>
        </p:nvSpPr>
        <p:spPr>
          <a:xfrm>
            <a:off x="6437948" y="3396139"/>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معالجة المعلومات</a:t>
            </a:r>
            <a:endParaRPr lang="en-US" sz="2200" dirty="0"/>
          </a:p>
        </p:txBody>
      </p:sp>
      <p:sp>
        <p:nvSpPr>
          <p:cNvPr id="7" name="Text 3"/>
          <p:cNvSpPr/>
          <p:nvPr/>
        </p:nvSpPr>
        <p:spPr>
          <a:xfrm>
            <a:off x="5849541" y="3886557"/>
            <a:ext cx="3423642" cy="362903"/>
          </a:xfrm>
          <a:prstGeom prst="rect">
            <a:avLst/>
          </a:prstGeom>
          <a:noFill/>
          <a:ln/>
        </p:spPr>
        <p:txBody>
          <a:bodyPr wrap="non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استقبال المعلومات الخارجية وتشفيرها</a:t>
            </a:r>
            <a:endParaRPr lang="en-US" sz="1750" dirty="0"/>
          </a:p>
        </p:txBody>
      </p:sp>
      <p:sp>
        <p:nvSpPr>
          <p:cNvPr id="8" name="Shape 4"/>
          <p:cNvSpPr/>
          <p:nvPr/>
        </p:nvSpPr>
        <p:spPr>
          <a:xfrm>
            <a:off x="850463" y="4489371"/>
            <a:ext cx="8592860" cy="15240"/>
          </a:xfrm>
          <a:prstGeom prst="roundRect">
            <a:avLst>
              <a:gd name="adj" fmla="val 625116"/>
            </a:avLst>
          </a:prstGeom>
          <a:solidFill>
            <a:srgbClr val="BCDBD4"/>
          </a:solidFill>
          <a:ln/>
        </p:spPr>
      </p:sp>
      <p:pic>
        <p:nvPicPr>
          <p:cNvPr id="9" name="Image 2" descr="preencoded.png"/>
          <p:cNvPicPr>
            <a:picLocks noChangeAspect="1"/>
          </p:cNvPicPr>
          <p:nvPr/>
        </p:nvPicPr>
        <p:blipFill>
          <a:blip r:embed="rId5"/>
          <a:stretch>
            <a:fillRect/>
          </a:stretch>
        </p:blipFill>
        <p:spPr>
          <a:xfrm>
            <a:off x="8423910" y="4532948"/>
            <a:ext cx="4304109" cy="1306949"/>
          </a:xfrm>
          <a:prstGeom prst="rect">
            <a:avLst/>
          </a:prstGeom>
        </p:spPr>
      </p:pic>
      <p:pic>
        <p:nvPicPr>
          <p:cNvPr id="10" name="Image 3" descr="preencoded.png"/>
          <p:cNvPicPr>
            <a:picLocks noChangeAspect="1"/>
          </p:cNvPicPr>
          <p:nvPr/>
        </p:nvPicPr>
        <p:blipFill>
          <a:blip r:embed="rId6"/>
          <a:stretch>
            <a:fillRect/>
          </a:stretch>
        </p:blipFill>
        <p:spPr>
          <a:xfrm>
            <a:off x="10416540" y="4987052"/>
            <a:ext cx="318968" cy="398621"/>
          </a:xfrm>
          <a:prstGeom prst="rect">
            <a:avLst/>
          </a:prstGeom>
        </p:spPr>
      </p:pic>
      <p:sp>
        <p:nvSpPr>
          <p:cNvPr id="11" name="Text 5"/>
          <p:cNvSpPr/>
          <p:nvPr/>
        </p:nvSpPr>
        <p:spPr>
          <a:xfrm>
            <a:off x="5361861" y="4759762"/>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التخزين</a:t>
            </a:r>
            <a:endParaRPr lang="en-US" sz="2200" dirty="0"/>
          </a:p>
        </p:txBody>
      </p:sp>
      <p:sp>
        <p:nvSpPr>
          <p:cNvPr id="12" name="Text 6"/>
          <p:cNvSpPr/>
          <p:nvPr/>
        </p:nvSpPr>
        <p:spPr>
          <a:xfrm>
            <a:off x="4164211" y="5250180"/>
            <a:ext cx="4032885" cy="362903"/>
          </a:xfrm>
          <a:prstGeom prst="rect">
            <a:avLst/>
          </a:prstGeom>
          <a:noFill/>
          <a:ln/>
        </p:spPr>
        <p:txBody>
          <a:bodyPr wrap="non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الاحتفاظ بالمدخلات على شكل تمثيلات معينة</a:t>
            </a:r>
            <a:endParaRPr lang="en-US" sz="1750" dirty="0"/>
          </a:p>
        </p:txBody>
      </p:sp>
      <p:sp>
        <p:nvSpPr>
          <p:cNvPr id="13" name="Shape 7"/>
          <p:cNvSpPr/>
          <p:nvPr/>
        </p:nvSpPr>
        <p:spPr>
          <a:xfrm>
            <a:off x="850463" y="5852993"/>
            <a:ext cx="7516773" cy="15240"/>
          </a:xfrm>
          <a:prstGeom prst="roundRect">
            <a:avLst>
              <a:gd name="adj" fmla="val 625116"/>
            </a:avLst>
          </a:prstGeom>
          <a:solidFill>
            <a:srgbClr val="BCDBD4"/>
          </a:solidFill>
          <a:ln/>
        </p:spPr>
      </p:sp>
      <p:pic>
        <p:nvPicPr>
          <p:cNvPr id="14" name="Image 4" descr="preencoded.png"/>
          <p:cNvPicPr>
            <a:picLocks noChangeAspect="1"/>
          </p:cNvPicPr>
          <p:nvPr/>
        </p:nvPicPr>
        <p:blipFill>
          <a:blip r:embed="rId7"/>
          <a:stretch>
            <a:fillRect/>
          </a:stretch>
        </p:blipFill>
        <p:spPr>
          <a:xfrm>
            <a:off x="7347942" y="5896570"/>
            <a:ext cx="6456164" cy="1306949"/>
          </a:xfrm>
          <a:prstGeom prst="rect">
            <a:avLst/>
          </a:prstGeom>
        </p:spPr>
      </p:pic>
      <p:pic>
        <p:nvPicPr>
          <p:cNvPr id="15" name="Image 5" descr="preencoded.png"/>
          <p:cNvPicPr>
            <a:picLocks noChangeAspect="1"/>
          </p:cNvPicPr>
          <p:nvPr/>
        </p:nvPicPr>
        <p:blipFill>
          <a:blip r:embed="rId8"/>
          <a:stretch>
            <a:fillRect/>
          </a:stretch>
        </p:blipFill>
        <p:spPr>
          <a:xfrm>
            <a:off x="10416659" y="6350675"/>
            <a:ext cx="318968" cy="398621"/>
          </a:xfrm>
          <a:prstGeom prst="rect">
            <a:avLst/>
          </a:prstGeom>
        </p:spPr>
      </p:pic>
      <p:sp>
        <p:nvSpPr>
          <p:cNvPr id="16" name="Text 8"/>
          <p:cNvSpPr/>
          <p:nvPr/>
        </p:nvSpPr>
        <p:spPr>
          <a:xfrm>
            <a:off x="4285893" y="6123384"/>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الاستدعاء</a:t>
            </a:r>
            <a:endParaRPr lang="en-US" sz="2200" dirty="0"/>
          </a:p>
        </p:txBody>
      </p:sp>
      <p:sp>
        <p:nvSpPr>
          <p:cNvPr id="17" name="Text 9"/>
          <p:cNvSpPr/>
          <p:nvPr/>
        </p:nvSpPr>
        <p:spPr>
          <a:xfrm>
            <a:off x="3860244" y="6613803"/>
            <a:ext cx="3260884" cy="362903"/>
          </a:xfrm>
          <a:prstGeom prst="rect">
            <a:avLst/>
          </a:prstGeom>
          <a:noFill/>
          <a:ln/>
        </p:spPr>
        <p:txBody>
          <a:bodyPr wrap="non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استدعاء التمثيلات المخزنة ومعالجتها</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7923609" y="1215985"/>
            <a:ext cx="5913001" cy="708779"/>
          </a:xfrm>
          <a:prstGeom prst="rect">
            <a:avLst/>
          </a:prstGeom>
          <a:noFill/>
          <a:ln/>
        </p:spPr>
        <p:txBody>
          <a:bodyPr wrap="none" lIns="0" tIns="0" rIns="0" bIns="0" rtlCol="0" anchor="t"/>
          <a:lstStyle/>
          <a:p>
            <a:pPr marL="0" indent="0" algn="r" rtl="1">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الانتباه في النظرية المعرفية</a:t>
            </a:r>
            <a:endParaRPr lang="en-US" sz="4450" dirty="0"/>
          </a:p>
        </p:txBody>
      </p:sp>
      <p:sp>
        <p:nvSpPr>
          <p:cNvPr id="4" name="Text 1"/>
          <p:cNvSpPr/>
          <p:nvPr/>
        </p:nvSpPr>
        <p:spPr>
          <a:xfrm>
            <a:off x="6280190" y="2264926"/>
            <a:ext cx="7556421" cy="1451610"/>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فسر علماء النظرية المعرفية الإنتباه بوجود وحدات تخزين وسيطة للحواس (الذاكرة الحسية) بحيث تقوم بتخزين ما نحس به لفترة قصيرة، ثم تنتقل بعض هذه الوحدات لتخزن في الذاكرة قصيرة الأمد، وتتلاشى الوحدات الأخرى، ويؤثر في عمليات الإختيار فاعلية المثيرات في الحواس.</a:t>
            </a:r>
            <a:endParaRPr lang="en-US" sz="1750" dirty="0"/>
          </a:p>
        </p:txBody>
      </p:sp>
      <p:sp>
        <p:nvSpPr>
          <p:cNvPr id="5" name="Shape 2"/>
          <p:cNvSpPr/>
          <p:nvPr/>
        </p:nvSpPr>
        <p:spPr>
          <a:xfrm>
            <a:off x="13326308" y="3971687"/>
            <a:ext cx="510302" cy="510302"/>
          </a:xfrm>
          <a:prstGeom prst="roundRect">
            <a:avLst>
              <a:gd name="adj" fmla="val 18669"/>
            </a:avLst>
          </a:prstGeom>
          <a:solidFill>
            <a:srgbClr val="D6F5EE"/>
          </a:solidFill>
          <a:ln w="7620">
            <a:solidFill>
              <a:srgbClr val="BCDBD4"/>
            </a:solidFill>
            <a:prstDash val="solid"/>
          </a:ln>
        </p:spPr>
      </p:sp>
      <p:pic>
        <p:nvPicPr>
          <p:cNvPr id="6" name="Image 1" descr="preencoded.png"/>
          <p:cNvPicPr>
            <a:picLocks noChangeAspect="1"/>
          </p:cNvPicPr>
          <p:nvPr/>
        </p:nvPicPr>
        <p:blipFill>
          <a:blip r:embed="rId4"/>
          <a:stretch>
            <a:fillRect/>
          </a:stretch>
        </p:blipFill>
        <p:spPr>
          <a:xfrm>
            <a:off x="13411379" y="4014192"/>
            <a:ext cx="340162" cy="425291"/>
          </a:xfrm>
          <a:prstGeom prst="rect">
            <a:avLst/>
          </a:prstGeom>
        </p:spPr>
      </p:pic>
      <p:sp>
        <p:nvSpPr>
          <p:cNvPr id="7" name="Text 3"/>
          <p:cNvSpPr/>
          <p:nvPr/>
        </p:nvSpPr>
        <p:spPr>
          <a:xfrm>
            <a:off x="10264259" y="4049554"/>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تغيير نبرة الصوت</a:t>
            </a:r>
            <a:endParaRPr lang="en-US" sz="2200" dirty="0"/>
          </a:p>
        </p:txBody>
      </p:sp>
      <p:sp>
        <p:nvSpPr>
          <p:cNvPr id="8" name="Text 4"/>
          <p:cNvSpPr/>
          <p:nvPr/>
        </p:nvSpPr>
        <p:spPr>
          <a:xfrm>
            <a:off x="10200084" y="4539972"/>
            <a:ext cx="2899410" cy="1088708"/>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المعلم الذي يقوم بتغيير نبرة صوته أثناء عملية الشرح يزيد من تركيز إنتباه طلبته</a:t>
            </a:r>
            <a:endParaRPr lang="en-US" sz="1750" dirty="0"/>
          </a:p>
        </p:txBody>
      </p:sp>
      <p:sp>
        <p:nvSpPr>
          <p:cNvPr id="9" name="Shape 5"/>
          <p:cNvSpPr/>
          <p:nvPr/>
        </p:nvSpPr>
        <p:spPr>
          <a:xfrm>
            <a:off x="9406295" y="3971687"/>
            <a:ext cx="510302" cy="510302"/>
          </a:xfrm>
          <a:prstGeom prst="roundRect">
            <a:avLst>
              <a:gd name="adj" fmla="val 18669"/>
            </a:avLst>
          </a:prstGeom>
          <a:solidFill>
            <a:srgbClr val="D6F5EE"/>
          </a:solidFill>
          <a:ln w="7620">
            <a:solidFill>
              <a:srgbClr val="BCDBD4"/>
            </a:solidFill>
            <a:prstDash val="solid"/>
          </a:ln>
        </p:spPr>
      </p:sp>
      <p:pic>
        <p:nvPicPr>
          <p:cNvPr id="10" name="Image 2" descr="preencoded.png"/>
          <p:cNvPicPr>
            <a:picLocks noChangeAspect="1"/>
          </p:cNvPicPr>
          <p:nvPr/>
        </p:nvPicPr>
        <p:blipFill>
          <a:blip r:embed="rId5"/>
          <a:stretch>
            <a:fillRect/>
          </a:stretch>
        </p:blipFill>
        <p:spPr>
          <a:xfrm>
            <a:off x="9491365" y="4014192"/>
            <a:ext cx="340162" cy="425291"/>
          </a:xfrm>
          <a:prstGeom prst="rect">
            <a:avLst/>
          </a:prstGeom>
        </p:spPr>
      </p:pic>
      <p:sp>
        <p:nvSpPr>
          <p:cNvPr id="11" name="Text 6"/>
          <p:cNvSpPr/>
          <p:nvPr/>
        </p:nvSpPr>
        <p:spPr>
          <a:xfrm>
            <a:off x="6344245" y="4049554"/>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دور المعنى والإدراك</a:t>
            </a:r>
            <a:endParaRPr lang="en-US" sz="2200" dirty="0"/>
          </a:p>
        </p:txBody>
      </p:sp>
      <p:sp>
        <p:nvSpPr>
          <p:cNvPr id="12" name="Text 7"/>
          <p:cNvSpPr/>
          <p:nvPr/>
        </p:nvSpPr>
        <p:spPr>
          <a:xfrm>
            <a:off x="6280071" y="4539972"/>
            <a:ext cx="2899410" cy="725805"/>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يلعب المعنى والإدراك دوراً مهماً في عملية الإختيار</a:t>
            </a:r>
            <a:endParaRPr lang="en-US" sz="1750" dirty="0"/>
          </a:p>
        </p:txBody>
      </p:sp>
      <p:sp>
        <p:nvSpPr>
          <p:cNvPr id="13" name="Shape 8"/>
          <p:cNvSpPr/>
          <p:nvPr/>
        </p:nvSpPr>
        <p:spPr>
          <a:xfrm>
            <a:off x="13326308" y="6082308"/>
            <a:ext cx="510302" cy="510302"/>
          </a:xfrm>
          <a:prstGeom prst="roundRect">
            <a:avLst>
              <a:gd name="adj" fmla="val 18669"/>
            </a:avLst>
          </a:prstGeom>
          <a:solidFill>
            <a:srgbClr val="D6F5EE"/>
          </a:solidFill>
          <a:ln w="7620">
            <a:solidFill>
              <a:srgbClr val="BCDBD4"/>
            </a:solidFill>
            <a:prstDash val="solid"/>
          </a:ln>
        </p:spPr>
      </p:sp>
      <p:pic>
        <p:nvPicPr>
          <p:cNvPr id="14" name="Image 3" descr="preencoded.png"/>
          <p:cNvPicPr>
            <a:picLocks noChangeAspect="1"/>
          </p:cNvPicPr>
          <p:nvPr/>
        </p:nvPicPr>
        <p:blipFill>
          <a:blip r:embed="rId6"/>
          <a:stretch>
            <a:fillRect/>
          </a:stretch>
        </p:blipFill>
        <p:spPr>
          <a:xfrm>
            <a:off x="13411379" y="6124813"/>
            <a:ext cx="340162" cy="425291"/>
          </a:xfrm>
          <a:prstGeom prst="rect">
            <a:avLst/>
          </a:prstGeom>
        </p:spPr>
      </p:pic>
      <p:sp>
        <p:nvSpPr>
          <p:cNvPr id="15" name="Text 9"/>
          <p:cNvSpPr/>
          <p:nvPr/>
        </p:nvSpPr>
        <p:spPr>
          <a:xfrm>
            <a:off x="10264259" y="6160175"/>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تخزين المفهوم</a:t>
            </a:r>
            <a:endParaRPr lang="en-US" sz="2200" dirty="0"/>
          </a:p>
        </p:txBody>
      </p:sp>
      <p:sp>
        <p:nvSpPr>
          <p:cNvPr id="16" name="Text 10"/>
          <p:cNvSpPr/>
          <p:nvPr/>
        </p:nvSpPr>
        <p:spPr>
          <a:xfrm>
            <a:off x="6280190" y="6650593"/>
            <a:ext cx="6819305" cy="362903"/>
          </a:xfrm>
          <a:prstGeom prst="rect">
            <a:avLst/>
          </a:prstGeom>
          <a:noFill/>
          <a:ln/>
        </p:spPr>
        <p:txBody>
          <a:bodyPr wrap="non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الأشياء المفهومة تخزن وتبقى عكس الأشياء الغامضة</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198846"/>
          </a:xfrm>
          <a:prstGeom prst="rect">
            <a:avLst/>
          </a:prstGeom>
        </p:spPr>
      </p:pic>
      <p:sp>
        <p:nvSpPr>
          <p:cNvPr id="3" name="Text 0"/>
          <p:cNvSpPr/>
          <p:nvPr/>
        </p:nvSpPr>
        <p:spPr>
          <a:xfrm>
            <a:off x="9455468" y="2962989"/>
            <a:ext cx="4559260" cy="549712"/>
          </a:xfrm>
          <a:prstGeom prst="rect">
            <a:avLst/>
          </a:prstGeom>
          <a:noFill/>
          <a:ln/>
        </p:spPr>
        <p:txBody>
          <a:bodyPr wrap="none" lIns="0" tIns="0" rIns="0" bIns="0" rtlCol="0" anchor="t"/>
          <a:lstStyle/>
          <a:p>
            <a:pPr marL="0" indent="0" algn="r" rtl="1">
              <a:lnSpc>
                <a:spcPts val="4300"/>
              </a:lnSpc>
              <a:buNone/>
            </a:pPr>
            <a:r>
              <a:rPr lang="en-US" sz="3450" b="1" dirty="0">
                <a:solidFill>
                  <a:srgbClr val="333F70"/>
                </a:solidFill>
                <a:latin typeface="Unbounded Bold" pitchFamily="34" charset="0"/>
                <a:ea typeface="Unbounded Bold" pitchFamily="34" charset="-122"/>
                <a:cs typeface="Unbounded Bold" pitchFamily="34" charset="-120"/>
              </a:rPr>
              <a:t>الذاكرة في النظرية المعرفية</a:t>
            </a:r>
            <a:endParaRPr lang="en-US" sz="3450" dirty="0"/>
          </a:p>
        </p:txBody>
      </p:sp>
      <p:sp>
        <p:nvSpPr>
          <p:cNvPr id="4" name="Text 1"/>
          <p:cNvSpPr/>
          <p:nvPr/>
        </p:nvSpPr>
        <p:spPr>
          <a:xfrm>
            <a:off x="615672" y="3776543"/>
            <a:ext cx="13399056" cy="281345"/>
          </a:xfrm>
          <a:prstGeom prst="rect">
            <a:avLst/>
          </a:prstGeom>
          <a:noFill/>
          <a:ln/>
        </p:spPr>
        <p:txBody>
          <a:bodyPr wrap="none" lIns="0" tIns="0" rIns="0" bIns="0" rtlCol="0" anchor="t"/>
          <a:lstStyle/>
          <a:p>
            <a:pPr marL="0" indent="0" algn="r" rtl="1">
              <a:lnSpc>
                <a:spcPts val="2200"/>
              </a:lnSpc>
              <a:buNone/>
            </a:pPr>
            <a:r>
              <a:rPr lang="en-US" sz="1350" dirty="0">
                <a:solidFill>
                  <a:srgbClr val="333F70"/>
                </a:solidFill>
                <a:latin typeface="Open Sans" pitchFamily="34" charset="0"/>
                <a:ea typeface="Open Sans" pitchFamily="34" charset="-122"/>
                <a:cs typeface="Open Sans" pitchFamily="34" charset="-120"/>
              </a:rPr>
              <a:t>الذاكرة هي القدرة على التمثيل الإنتقائي للمعلومات، والإحتفاظ بتلك المعلومات بطريقة منظمة. وتتكون من ثلاثة أنواع رئيسية: الذاكرة الحسية (الحواس)، الذاكرة قصيرة المدى، والذاكرة بعيدة المدى.</a:t>
            </a:r>
            <a:endParaRPr lang="en-US" sz="1350" dirty="0"/>
          </a:p>
        </p:txBody>
      </p:sp>
      <p:sp>
        <p:nvSpPr>
          <p:cNvPr id="5" name="Shape 2"/>
          <p:cNvSpPr/>
          <p:nvPr/>
        </p:nvSpPr>
        <p:spPr>
          <a:xfrm>
            <a:off x="615672" y="5620941"/>
            <a:ext cx="13399056" cy="22860"/>
          </a:xfrm>
          <a:prstGeom prst="roundRect">
            <a:avLst>
              <a:gd name="adj" fmla="val 323195"/>
            </a:avLst>
          </a:prstGeom>
          <a:solidFill>
            <a:srgbClr val="BCDBD4"/>
          </a:solidFill>
          <a:ln/>
        </p:spPr>
      </p:sp>
      <p:sp>
        <p:nvSpPr>
          <p:cNvPr id="6" name="Shape 3"/>
          <p:cNvSpPr/>
          <p:nvPr/>
        </p:nvSpPr>
        <p:spPr>
          <a:xfrm>
            <a:off x="10708481" y="5093256"/>
            <a:ext cx="22860" cy="527685"/>
          </a:xfrm>
          <a:prstGeom prst="roundRect">
            <a:avLst>
              <a:gd name="adj" fmla="val 323195"/>
            </a:avLst>
          </a:prstGeom>
          <a:solidFill>
            <a:srgbClr val="BCDBD4"/>
          </a:solidFill>
          <a:ln/>
        </p:spPr>
      </p:sp>
      <p:sp>
        <p:nvSpPr>
          <p:cNvPr id="7" name="Shape 4"/>
          <p:cNvSpPr/>
          <p:nvPr/>
        </p:nvSpPr>
        <p:spPr>
          <a:xfrm>
            <a:off x="10522029" y="5423059"/>
            <a:ext cx="395764" cy="395764"/>
          </a:xfrm>
          <a:prstGeom prst="roundRect">
            <a:avLst>
              <a:gd name="adj" fmla="val 18668"/>
            </a:avLst>
          </a:prstGeom>
          <a:solidFill>
            <a:srgbClr val="D6F5EE"/>
          </a:solidFill>
          <a:ln w="7620">
            <a:solidFill>
              <a:srgbClr val="BCDBD4"/>
            </a:solidFill>
            <a:prstDash val="solid"/>
          </a:ln>
        </p:spPr>
      </p:sp>
      <p:sp>
        <p:nvSpPr>
          <p:cNvPr id="8" name="Text 5"/>
          <p:cNvSpPr/>
          <p:nvPr/>
        </p:nvSpPr>
        <p:spPr>
          <a:xfrm>
            <a:off x="10587990" y="5456039"/>
            <a:ext cx="263843" cy="329803"/>
          </a:xfrm>
          <a:prstGeom prst="rect">
            <a:avLst/>
          </a:prstGeom>
          <a:noFill/>
          <a:ln/>
        </p:spPr>
        <p:txBody>
          <a:bodyPr wrap="none" lIns="0" tIns="0" rIns="0" bIns="0" rtlCol="0" anchor="t"/>
          <a:lstStyle/>
          <a:p>
            <a:pPr marL="0" indent="0" algn="ctr" rtl="1">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1</a:t>
            </a:r>
            <a:endParaRPr lang="en-US" sz="2050" dirty="0"/>
          </a:p>
        </p:txBody>
      </p:sp>
      <p:sp>
        <p:nvSpPr>
          <p:cNvPr id="9" name="Text 6"/>
          <p:cNvSpPr/>
          <p:nvPr/>
        </p:nvSpPr>
        <p:spPr>
          <a:xfrm>
            <a:off x="9620488" y="4255770"/>
            <a:ext cx="2198846" cy="274796"/>
          </a:xfrm>
          <a:prstGeom prst="rect">
            <a:avLst/>
          </a:prstGeom>
          <a:noFill/>
          <a:ln/>
        </p:spPr>
        <p:txBody>
          <a:bodyPr wrap="none" lIns="0" tIns="0" rIns="0" bIns="0" rtlCol="0" anchor="t"/>
          <a:lstStyle/>
          <a:p>
            <a:pPr marL="0" indent="0" algn="ctr" rtl="1">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الذاكرة الحسية</a:t>
            </a:r>
            <a:endParaRPr lang="en-US" sz="1700" dirty="0"/>
          </a:p>
        </p:txBody>
      </p:sp>
      <p:sp>
        <p:nvSpPr>
          <p:cNvPr id="10" name="Text 7"/>
          <p:cNvSpPr/>
          <p:nvPr/>
        </p:nvSpPr>
        <p:spPr>
          <a:xfrm>
            <a:off x="7600950" y="4636056"/>
            <a:ext cx="6237923" cy="281345"/>
          </a:xfrm>
          <a:prstGeom prst="rect">
            <a:avLst/>
          </a:prstGeom>
          <a:noFill/>
          <a:ln/>
        </p:spPr>
        <p:txBody>
          <a:bodyPr wrap="none" lIns="0" tIns="0" rIns="0" bIns="0" rtlCol="0" anchor="t"/>
          <a:lstStyle/>
          <a:p>
            <a:pPr marL="0" indent="0" algn="ctr" rtl="1">
              <a:lnSpc>
                <a:spcPts val="2200"/>
              </a:lnSpc>
              <a:buNone/>
            </a:pPr>
            <a:r>
              <a:rPr lang="en-US" sz="1350" dirty="0">
                <a:solidFill>
                  <a:srgbClr val="333F70"/>
                </a:solidFill>
                <a:latin typeface="Open Sans" pitchFamily="34" charset="0"/>
                <a:ea typeface="Open Sans" pitchFamily="34" charset="-122"/>
                <a:cs typeface="Open Sans" pitchFamily="34" charset="-120"/>
              </a:rPr>
              <a:t>تخزين مؤقت للمعلومات الحسية</a:t>
            </a:r>
            <a:endParaRPr lang="en-US" sz="1350" dirty="0"/>
          </a:p>
        </p:txBody>
      </p:sp>
      <p:sp>
        <p:nvSpPr>
          <p:cNvPr id="11" name="Shape 8"/>
          <p:cNvSpPr/>
          <p:nvPr/>
        </p:nvSpPr>
        <p:spPr>
          <a:xfrm>
            <a:off x="7303770" y="5620941"/>
            <a:ext cx="22860" cy="527685"/>
          </a:xfrm>
          <a:prstGeom prst="roundRect">
            <a:avLst>
              <a:gd name="adj" fmla="val 323195"/>
            </a:avLst>
          </a:prstGeom>
          <a:solidFill>
            <a:srgbClr val="BCDBD4"/>
          </a:solidFill>
          <a:ln/>
        </p:spPr>
      </p:sp>
      <p:sp>
        <p:nvSpPr>
          <p:cNvPr id="12" name="Shape 9"/>
          <p:cNvSpPr/>
          <p:nvPr/>
        </p:nvSpPr>
        <p:spPr>
          <a:xfrm>
            <a:off x="7117318" y="5423059"/>
            <a:ext cx="395764" cy="395764"/>
          </a:xfrm>
          <a:prstGeom prst="roundRect">
            <a:avLst>
              <a:gd name="adj" fmla="val 18668"/>
            </a:avLst>
          </a:prstGeom>
          <a:solidFill>
            <a:srgbClr val="D6F5EE"/>
          </a:solidFill>
          <a:ln w="7620">
            <a:solidFill>
              <a:srgbClr val="BCDBD4"/>
            </a:solidFill>
            <a:prstDash val="solid"/>
          </a:ln>
        </p:spPr>
      </p:sp>
      <p:sp>
        <p:nvSpPr>
          <p:cNvPr id="13" name="Text 10"/>
          <p:cNvSpPr/>
          <p:nvPr/>
        </p:nvSpPr>
        <p:spPr>
          <a:xfrm>
            <a:off x="7183279" y="5456039"/>
            <a:ext cx="263843" cy="329803"/>
          </a:xfrm>
          <a:prstGeom prst="rect">
            <a:avLst/>
          </a:prstGeom>
          <a:noFill/>
          <a:ln/>
        </p:spPr>
        <p:txBody>
          <a:bodyPr wrap="none" lIns="0" tIns="0" rIns="0" bIns="0" rtlCol="0" anchor="t"/>
          <a:lstStyle/>
          <a:p>
            <a:pPr marL="0" indent="0" algn="ctr" rtl="1">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2</a:t>
            </a:r>
            <a:endParaRPr lang="en-US" sz="2050" dirty="0"/>
          </a:p>
        </p:txBody>
      </p:sp>
      <p:sp>
        <p:nvSpPr>
          <p:cNvPr id="14" name="Text 11"/>
          <p:cNvSpPr/>
          <p:nvPr/>
        </p:nvSpPr>
        <p:spPr>
          <a:xfrm>
            <a:off x="6215777" y="6324481"/>
            <a:ext cx="2198846" cy="274796"/>
          </a:xfrm>
          <a:prstGeom prst="rect">
            <a:avLst/>
          </a:prstGeom>
          <a:noFill/>
          <a:ln/>
        </p:spPr>
        <p:txBody>
          <a:bodyPr wrap="none" lIns="0" tIns="0" rIns="0" bIns="0" rtlCol="0" anchor="t"/>
          <a:lstStyle/>
          <a:p>
            <a:pPr marL="0" indent="0" algn="ctr" rtl="1">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الذاكرة قصيرة المدى</a:t>
            </a:r>
            <a:endParaRPr lang="en-US" sz="1700" dirty="0"/>
          </a:p>
        </p:txBody>
      </p:sp>
      <p:sp>
        <p:nvSpPr>
          <p:cNvPr id="15" name="Text 12"/>
          <p:cNvSpPr/>
          <p:nvPr/>
        </p:nvSpPr>
        <p:spPr>
          <a:xfrm>
            <a:off x="4196239" y="6704767"/>
            <a:ext cx="6237923" cy="281345"/>
          </a:xfrm>
          <a:prstGeom prst="rect">
            <a:avLst/>
          </a:prstGeom>
          <a:noFill/>
          <a:ln/>
        </p:spPr>
        <p:txBody>
          <a:bodyPr wrap="none" lIns="0" tIns="0" rIns="0" bIns="0" rtlCol="0" anchor="t"/>
          <a:lstStyle/>
          <a:p>
            <a:pPr marL="0" indent="0" algn="ctr" rtl="1">
              <a:lnSpc>
                <a:spcPts val="2200"/>
              </a:lnSpc>
              <a:buNone/>
            </a:pPr>
            <a:r>
              <a:rPr lang="en-US" sz="1350" dirty="0">
                <a:solidFill>
                  <a:srgbClr val="333F70"/>
                </a:solidFill>
                <a:latin typeface="Open Sans" pitchFamily="34" charset="0"/>
                <a:ea typeface="Open Sans" pitchFamily="34" charset="-122"/>
                <a:cs typeface="Open Sans" pitchFamily="34" charset="-120"/>
              </a:rPr>
              <a:t>تخزين محدود السعة والمدة</a:t>
            </a:r>
            <a:endParaRPr lang="en-US" sz="1350" dirty="0"/>
          </a:p>
        </p:txBody>
      </p:sp>
      <p:sp>
        <p:nvSpPr>
          <p:cNvPr id="16" name="Shape 13"/>
          <p:cNvSpPr/>
          <p:nvPr/>
        </p:nvSpPr>
        <p:spPr>
          <a:xfrm>
            <a:off x="3899059" y="5093256"/>
            <a:ext cx="22860" cy="527685"/>
          </a:xfrm>
          <a:prstGeom prst="roundRect">
            <a:avLst>
              <a:gd name="adj" fmla="val 323195"/>
            </a:avLst>
          </a:prstGeom>
          <a:solidFill>
            <a:srgbClr val="BCDBD4"/>
          </a:solidFill>
          <a:ln/>
        </p:spPr>
      </p:sp>
      <p:sp>
        <p:nvSpPr>
          <p:cNvPr id="17" name="Shape 14"/>
          <p:cNvSpPr/>
          <p:nvPr/>
        </p:nvSpPr>
        <p:spPr>
          <a:xfrm>
            <a:off x="3712607" y="5423059"/>
            <a:ext cx="395764" cy="395764"/>
          </a:xfrm>
          <a:prstGeom prst="roundRect">
            <a:avLst>
              <a:gd name="adj" fmla="val 18668"/>
            </a:avLst>
          </a:prstGeom>
          <a:solidFill>
            <a:srgbClr val="D6F5EE"/>
          </a:solidFill>
          <a:ln w="7620">
            <a:solidFill>
              <a:srgbClr val="BCDBD4"/>
            </a:solidFill>
            <a:prstDash val="solid"/>
          </a:ln>
        </p:spPr>
      </p:sp>
      <p:sp>
        <p:nvSpPr>
          <p:cNvPr id="18" name="Text 15"/>
          <p:cNvSpPr/>
          <p:nvPr/>
        </p:nvSpPr>
        <p:spPr>
          <a:xfrm>
            <a:off x="3778568" y="5456039"/>
            <a:ext cx="263843" cy="329803"/>
          </a:xfrm>
          <a:prstGeom prst="rect">
            <a:avLst/>
          </a:prstGeom>
          <a:noFill/>
          <a:ln/>
        </p:spPr>
        <p:txBody>
          <a:bodyPr wrap="none" lIns="0" tIns="0" rIns="0" bIns="0" rtlCol="0" anchor="t"/>
          <a:lstStyle/>
          <a:p>
            <a:pPr marL="0" indent="0" algn="ctr" rtl="1">
              <a:lnSpc>
                <a:spcPts val="2050"/>
              </a:lnSpc>
              <a:buNone/>
            </a:pPr>
            <a:r>
              <a:rPr lang="en-US" sz="2050" b="1" dirty="0">
                <a:solidFill>
                  <a:srgbClr val="333F70"/>
                </a:solidFill>
                <a:latin typeface="Unbounded Bold" pitchFamily="34" charset="0"/>
                <a:ea typeface="Unbounded Bold" pitchFamily="34" charset="-122"/>
                <a:cs typeface="Unbounded Bold" pitchFamily="34" charset="-120"/>
              </a:rPr>
              <a:t>3</a:t>
            </a:r>
            <a:endParaRPr lang="en-US" sz="2050" dirty="0"/>
          </a:p>
        </p:txBody>
      </p:sp>
      <p:sp>
        <p:nvSpPr>
          <p:cNvPr id="19" name="Text 16"/>
          <p:cNvSpPr/>
          <p:nvPr/>
        </p:nvSpPr>
        <p:spPr>
          <a:xfrm>
            <a:off x="2811066" y="4255770"/>
            <a:ext cx="2198846" cy="274796"/>
          </a:xfrm>
          <a:prstGeom prst="rect">
            <a:avLst/>
          </a:prstGeom>
          <a:noFill/>
          <a:ln/>
        </p:spPr>
        <p:txBody>
          <a:bodyPr wrap="none" lIns="0" tIns="0" rIns="0" bIns="0" rtlCol="0" anchor="t"/>
          <a:lstStyle/>
          <a:p>
            <a:pPr marL="0" indent="0" algn="ctr" rtl="1">
              <a:lnSpc>
                <a:spcPts val="2150"/>
              </a:lnSpc>
              <a:buNone/>
            </a:pPr>
            <a:r>
              <a:rPr lang="en-US" sz="1700" b="1" dirty="0">
                <a:solidFill>
                  <a:srgbClr val="333F70"/>
                </a:solidFill>
                <a:latin typeface="Unbounded Bold" pitchFamily="34" charset="0"/>
                <a:ea typeface="Unbounded Bold" pitchFamily="34" charset="-122"/>
                <a:cs typeface="Unbounded Bold" pitchFamily="34" charset="-120"/>
              </a:rPr>
              <a:t>الذاكرة بعيدة المدى</a:t>
            </a:r>
            <a:endParaRPr lang="en-US" sz="1700" dirty="0"/>
          </a:p>
        </p:txBody>
      </p:sp>
      <p:sp>
        <p:nvSpPr>
          <p:cNvPr id="20" name="Text 17"/>
          <p:cNvSpPr/>
          <p:nvPr/>
        </p:nvSpPr>
        <p:spPr>
          <a:xfrm>
            <a:off x="791528" y="4636056"/>
            <a:ext cx="6237923" cy="281345"/>
          </a:xfrm>
          <a:prstGeom prst="rect">
            <a:avLst/>
          </a:prstGeom>
          <a:noFill/>
          <a:ln/>
        </p:spPr>
        <p:txBody>
          <a:bodyPr wrap="none" lIns="0" tIns="0" rIns="0" bIns="0" rtlCol="0" anchor="t"/>
          <a:lstStyle/>
          <a:p>
            <a:pPr marL="0" indent="0" algn="ctr" rtl="1">
              <a:lnSpc>
                <a:spcPts val="2200"/>
              </a:lnSpc>
              <a:buNone/>
            </a:pPr>
            <a:r>
              <a:rPr lang="en-US" sz="1350" dirty="0">
                <a:solidFill>
                  <a:srgbClr val="333F70"/>
                </a:solidFill>
                <a:latin typeface="Open Sans" pitchFamily="34" charset="0"/>
                <a:ea typeface="Open Sans" pitchFamily="34" charset="-122"/>
                <a:cs typeface="Open Sans" pitchFamily="34" charset="-120"/>
              </a:rPr>
              <a:t>تخزين دائم للمعلومات المهمة</a:t>
            </a:r>
            <a:endParaRPr lang="en-US" sz="1350" dirty="0"/>
          </a:p>
        </p:txBody>
      </p:sp>
      <p:sp>
        <p:nvSpPr>
          <p:cNvPr id="21" name="Text 18"/>
          <p:cNvSpPr/>
          <p:nvPr/>
        </p:nvSpPr>
        <p:spPr>
          <a:xfrm>
            <a:off x="615672" y="7183993"/>
            <a:ext cx="13399056" cy="281345"/>
          </a:xfrm>
          <a:prstGeom prst="rect">
            <a:avLst/>
          </a:prstGeom>
          <a:noFill/>
          <a:ln/>
        </p:spPr>
        <p:txBody>
          <a:bodyPr wrap="none" lIns="0" tIns="0" rIns="0" bIns="0" rtlCol="0" anchor="t"/>
          <a:lstStyle/>
          <a:p>
            <a:pPr marL="0" indent="0" algn="r" rtl="1">
              <a:lnSpc>
                <a:spcPts val="2200"/>
              </a:lnSpc>
              <a:buNone/>
            </a:pPr>
            <a:r>
              <a:rPr lang="en-US" sz="1350" dirty="0">
                <a:solidFill>
                  <a:srgbClr val="333F70"/>
                </a:solidFill>
                <a:latin typeface="Open Sans" pitchFamily="34" charset="0"/>
                <a:ea typeface="Open Sans" pitchFamily="34" charset="-122"/>
                <a:cs typeface="Open Sans" pitchFamily="34" charset="-120"/>
              </a:rPr>
              <a:t>تنتقل المعلومات من الذاكرة قصيرة المدى إلى الذاكرة طويلة المدى عن طريق عمليات الترميز وتتمثل في: الترميز البصري، الترميز الصوتي، الترميز النطقي، الترميز الحركي، وترميز المعنى.</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838"/>
          </a:xfrm>
          <a:prstGeom prst="rect">
            <a:avLst/>
          </a:prstGeom>
        </p:spPr>
      </p:pic>
      <p:sp>
        <p:nvSpPr>
          <p:cNvPr id="3" name="Text 0"/>
          <p:cNvSpPr/>
          <p:nvPr/>
        </p:nvSpPr>
        <p:spPr>
          <a:xfrm>
            <a:off x="8773358" y="565071"/>
            <a:ext cx="5137785" cy="642104"/>
          </a:xfrm>
          <a:prstGeom prst="rect">
            <a:avLst/>
          </a:prstGeom>
          <a:noFill/>
          <a:ln/>
        </p:spPr>
        <p:txBody>
          <a:bodyPr wrap="none" lIns="0" tIns="0" rIns="0" bIns="0" rtlCol="0" anchor="t"/>
          <a:lstStyle/>
          <a:p>
            <a:pPr marL="0" indent="0" algn="r" rtl="1">
              <a:lnSpc>
                <a:spcPts val="5050"/>
              </a:lnSpc>
              <a:buNone/>
            </a:pPr>
            <a:r>
              <a:rPr lang="en-US" sz="4000" b="1" dirty="0">
                <a:solidFill>
                  <a:srgbClr val="333F70"/>
                </a:solidFill>
                <a:latin typeface="Unbounded Bold" pitchFamily="34" charset="0"/>
                <a:ea typeface="Unbounded Bold" pitchFamily="34" charset="-122"/>
                <a:cs typeface="Unbounded Bold" pitchFamily="34" charset="-120"/>
              </a:rPr>
              <a:t>حل المشكلات والذكاء</a:t>
            </a:r>
            <a:endParaRPr lang="en-US" sz="4000" dirty="0"/>
          </a:p>
        </p:txBody>
      </p:sp>
      <p:sp>
        <p:nvSpPr>
          <p:cNvPr id="4" name="Text 1"/>
          <p:cNvSpPr/>
          <p:nvPr/>
        </p:nvSpPr>
        <p:spPr>
          <a:xfrm>
            <a:off x="6205657" y="1515428"/>
            <a:ext cx="7705487" cy="986195"/>
          </a:xfrm>
          <a:prstGeom prst="rect">
            <a:avLst/>
          </a:prstGeom>
          <a:noFill/>
          <a:ln/>
        </p:spPr>
        <p:txBody>
          <a:bodyPr wrap="square" lIns="0" tIns="0" rIns="0" bIns="0" rtlCol="0" anchor="t"/>
          <a:lstStyle/>
          <a:p>
            <a:pPr marL="0" indent="0" algn="r" rtl="1">
              <a:lnSpc>
                <a:spcPts val="2550"/>
              </a:lnSpc>
              <a:buNone/>
            </a:pPr>
            <a:r>
              <a:rPr lang="en-US" sz="1600" dirty="0">
                <a:solidFill>
                  <a:srgbClr val="333F70"/>
                </a:solidFill>
                <a:latin typeface="Open Sans" pitchFamily="34" charset="0"/>
                <a:ea typeface="Open Sans" pitchFamily="34" charset="-122"/>
                <a:cs typeface="Open Sans" pitchFamily="34" charset="-120"/>
              </a:rPr>
              <a:t>تعتبر عملية حل المشكلات من العمليات المعرفية العليا التي تتضمن فهم المعطيات، وتحديد المطلوب والتخطيط للحل بتخطيط خطوات الحل ثم تنفيذ هذه الخطوات. أما الذكاء فيعرف بأنه القدرة على حل المشكلات.</a:t>
            </a:r>
            <a:endParaRPr lang="en-US" sz="1600" dirty="0"/>
          </a:p>
        </p:txBody>
      </p:sp>
      <p:pic>
        <p:nvPicPr>
          <p:cNvPr id="5" name="Image 1" descr="preencoded.png"/>
          <p:cNvPicPr>
            <a:picLocks noChangeAspect="1"/>
          </p:cNvPicPr>
          <p:nvPr/>
        </p:nvPicPr>
        <p:blipFill>
          <a:blip r:embed="rId4"/>
          <a:stretch>
            <a:fillRect/>
          </a:stretch>
        </p:blipFill>
        <p:spPr>
          <a:xfrm>
            <a:off x="12883634" y="2732723"/>
            <a:ext cx="1027509" cy="1233011"/>
          </a:xfrm>
          <a:prstGeom prst="rect">
            <a:avLst/>
          </a:prstGeom>
        </p:spPr>
      </p:pic>
      <p:sp>
        <p:nvSpPr>
          <p:cNvPr id="6" name="Text 2"/>
          <p:cNvSpPr/>
          <p:nvPr/>
        </p:nvSpPr>
        <p:spPr>
          <a:xfrm>
            <a:off x="10006489" y="2938224"/>
            <a:ext cx="2568893" cy="321112"/>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فهم المعطيات</a:t>
            </a:r>
            <a:endParaRPr lang="en-US" sz="2000" dirty="0"/>
          </a:p>
        </p:txBody>
      </p:sp>
      <p:sp>
        <p:nvSpPr>
          <p:cNvPr id="7" name="Text 3"/>
          <p:cNvSpPr/>
          <p:nvPr/>
        </p:nvSpPr>
        <p:spPr>
          <a:xfrm>
            <a:off x="6205657" y="3382566"/>
            <a:ext cx="6369725" cy="328732"/>
          </a:xfrm>
          <a:prstGeom prst="rect">
            <a:avLst/>
          </a:prstGeom>
          <a:noFill/>
          <a:ln/>
        </p:spPr>
        <p:txBody>
          <a:bodyPr wrap="none" lIns="0" tIns="0" rIns="0" bIns="0" rtlCol="0" anchor="t"/>
          <a:lstStyle/>
          <a:p>
            <a:pPr marL="0" indent="0" algn="r" rtl="1">
              <a:lnSpc>
                <a:spcPts val="2550"/>
              </a:lnSpc>
              <a:buNone/>
            </a:pPr>
            <a:r>
              <a:rPr lang="en-US" sz="1600" dirty="0">
                <a:solidFill>
                  <a:srgbClr val="333F70"/>
                </a:solidFill>
                <a:latin typeface="Open Sans" pitchFamily="34" charset="0"/>
                <a:ea typeface="Open Sans" pitchFamily="34" charset="-122"/>
                <a:cs typeface="Open Sans" pitchFamily="34" charset="-120"/>
              </a:rPr>
              <a:t>تحليل المشكلة وفهم عناصرها</a:t>
            </a:r>
            <a:endParaRPr lang="en-US" sz="1600" dirty="0"/>
          </a:p>
        </p:txBody>
      </p:sp>
      <p:pic>
        <p:nvPicPr>
          <p:cNvPr id="8" name="Image 2" descr="preencoded.png"/>
          <p:cNvPicPr>
            <a:picLocks noChangeAspect="1"/>
          </p:cNvPicPr>
          <p:nvPr/>
        </p:nvPicPr>
        <p:blipFill>
          <a:blip r:embed="rId5"/>
          <a:stretch>
            <a:fillRect/>
          </a:stretch>
        </p:blipFill>
        <p:spPr>
          <a:xfrm>
            <a:off x="12883634" y="3965734"/>
            <a:ext cx="1027509" cy="1233011"/>
          </a:xfrm>
          <a:prstGeom prst="rect">
            <a:avLst/>
          </a:prstGeom>
        </p:spPr>
      </p:pic>
      <p:sp>
        <p:nvSpPr>
          <p:cNvPr id="9" name="Text 4"/>
          <p:cNvSpPr/>
          <p:nvPr/>
        </p:nvSpPr>
        <p:spPr>
          <a:xfrm>
            <a:off x="10006489" y="4171236"/>
            <a:ext cx="2568893" cy="321112"/>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تحديد المطلوب</a:t>
            </a:r>
            <a:endParaRPr lang="en-US" sz="2000" dirty="0"/>
          </a:p>
        </p:txBody>
      </p:sp>
      <p:sp>
        <p:nvSpPr>
          <p:cNvPr id="10" name="Text 5"/>
          <p:cNvSpPr/>
          <p:nvPr/>
        </p:nvSpPr>
        <p:spPr>
          <a:xfrm>
            <a:off x="6205657" y="4615577"/>
            <a:ext cx="6369725" cy="328732"/>
          </a:xfrm>
          <a:prstGeom prst="rect">
            <a:avLst/>
          </a:prstGeom>
          <a:noFill/>
          <a:ln/>
        </p:spPr>
        <p:txBody>
          <a:bodyPr wrap="none" lIns="0" tIns="0" rIns="0" bIns="0" rtlCol="0" anchor="t"/>
          <a:lstStyle/>
          <a:p>
            <a:pPr marL="0" indent="0" algn="r" rtl="1">
              <a:lnSpc>
                <a:spcPts val="2550"/>
              </a:lnSpc>
              <a:buNone/>
            </a:pPr>
            <a:r>
              <a:rPr lang="en-US" sz="1600" dirty="0">
                <a:solidFill>
                  <a:srgbClr val="333F70"/>
                </a:solidFill>
                <a:latin typeface="Open Sans" pitchFamily="34" charset="0"/>
                <a:ea typeface="Open Sans" pitchFamily="34" charset="-122"/>
                <a:cs typeface="Open Sans" pitchFamily="34" charset="-120"/>
              </a:rPr>
              <a:t>تحديد الهدف المراد الوصول إليه</a:t>
            </a:r>
            <a:endParaRPr lang="en-US" sz="1600" dirty="0"/>
          </a:p>
        </p:txBody>
      </p:sp>
      <p:pic>
        <p:nvPicPr>
          <p:cNvPr id="11" name="Image 3" descr="preencoded.png"/>
          <p:cNvPicPr>
            <a:picLocks noChangeAspect="1"/>
          </p:cNvPicPr>
          <p:nvPr/>
        </p:nvPicPr>
        <p:blipFill>
          <a:blip r:embed="rId6"/>
          <a:stretch>
            <a:fillRect/>
          </a:stretch>
        </p:blipFill>
        <p:spPr>
          <a:xfrm>
            <a:off x="12883634" y="5198745"/>
            <a:ext cx="1027509" cy="1233011"/>
          </a:xfrm>
          <a:prstGeom prst="rect">
            <a:avLst/>
          </a:prstGeom>
        </p:spPr>
      </p:pic>
      <p:sp>
        <p:nvSpPr>
          <p:cNvPr id="12" name="Text 6"/>
          <p:cNvSpPr/>
          <p:nvPr/>
        </p:nvSpPr>
        <p:spPr>
          <a:xfrm>
            <a:off x="10006489" y="5404247"/>
            <a:ext cx="2568893" cy="321112"/>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التخطيط للحل</a:t>
            </a:r>
            <a:endParaRPr lang="en-US" sz="2000" dirty="0"/>
          </a:p>
        </p:txBody>
      </p:sp>
      <p:sp>
        <p:nvSpPr>
          <p:cNvPr id="13" name="Text 7"/>
          <p:cNvSpPr/>
          <p:nvPr/>
        </p:nvSpPr>
        <p:spPr>
          <a:xfrm>
            <a:off x="6205657" y="5848588"/>
            <a:ext cx="6369725" cy="328732"/>
          </a:xfrm>
          <a:prstGeom prst="rect">
            <a:avLst/>
          </a:prstGeom>
          <a:noFill/>
          <a:ln/>
        </p:spPr>
        <p:txBody>
          <a:bodyPr wrap="none" lIns="0" tIns="0" rIns="0" bIns="0" rtlCol="0" anchor="t"/>
          <a:lstStyle/>
          <a:p>
            <a:pPr marL="0" indent="0" algn="r" rtl="1">
              <a:lnSpc>
                <a:spcPts val="2550"/>
              </a:lnSpc>
              <a:buNone/>
            </a:pPr>
            <a:r>
              <a:rPr lang="en-US" sz="1600" dirty="0">
                <a:solidFill>
                  <a:srgbClr val="333F70"/>
                </a:solidFill>
                <a:latin typeface="Open Sans" pitchFamily="34" charset="0"/>
                <a:ea typeface="Open Sans" pitchFamily="34" charset="-122"/>
                <a:cs typeface="Open Sans" pitchFamily="34" charset="-120"/>
              </a:rPr>
              <a:t>وضع استراتيجية لحل المشكلة</a:t>
            </a:r>
            <a:endParaRPr lang="en-US" sz="1600" dirty="0"/>
          </a:p>
        </p:txBody>
      </p:sp>
      <p:pic>
        <p:nvPicPr>
          <p:cNvPr id="14" name="Image 4" descr="preencoded.png"/>
          <p:cNvPicPr>
            <a:picLocks noChangeAspect="1"/>
          </p:cNvPicPr>
          <p:nvPr/>
        </p:nvPicPr>
        <p:blipFill>
          <a:blip r:embed="rId7"/>
          <a:stretch>
            <a:fillRect/>
          </a:stretch>
        </p:blipFill>
        <p:spPr>
          <a:xfrm>
            <a:off x="12883634" y="6431756"/>
            <a:ext cx="1027509" cy="1233011"/>
          </a:xfrm>
          <a:prstGeom prst="rect">
            <a:avLst/>
          </a:prstGeom>
        </p:spPr>
      </p:pic>
      <p:sp>
        <p:nvSpPr>
          <p:cNvPr id="15" name="Text 8"/>
          <p:cNvSpPr/>
          <p:nvPr/>
        </p:nvSpPr>
        <p:spPr>
          <a:xfrm>
            <a:off x="10006489" y="6637258"/>
            <a:ext cx="2568893" cy="321112"/>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تنفيذ الخطوات</a:t>
            </a:r>
            <a:endParaRPr lang="en-US" sz="2000" dirty="0"/>
          </a:p>
        </p:txBody>
      </p:sp>
      <p:sp>
        <p:nvSpPr>
          <p:cNvPr id="16" name="Text 9"/>
          <p:cNvSpPr/>
          <p:nvPr/>
        </p:nvSpPr>
        <p:spPr>
          <a:xfrm>
            <a:off x="6205657" y="7081599"/>
            <a:ext cx="6369725" cy="328732"/>
          </a:xfrm>
          <a:prstGeom prst="rect">
            <a:avLst/>
          </a:prstGeom>
          <a:noFill/>
          <a:ln/>
        </p:spPr>
        <p:txBody>
          <a:bodyPr wrap="none" lIns="0" tIns="0" rIns="0" bIns="0" rtlCol="0" anchor="t"/>
          <a:lstStyle/>
          <a:p>
            <a:pPr marL="0" indent="0" algn="r" rtl="1">
              <a:lnSpc>
                <a:spcPts val="2550"/>
              </a:lnSpc>
              <a:buNone/>
            </a:pPr>
            <a:r>
              <a:rPr lang="en-US" sz="1600" dirty="0">
                <a:solidFill>
                  <a:srgbClr val="333F70"/>
                </a:solidFill>
                <a:latin typeface="Open Sans" pitchFamily="34" charset="0"/>
                <a:ea typeface="Open Sans" pitchFamily="34" charset="-122"/>
                <a:cs typeface="Open Sans" pitchFamily="34" charset="-120"/>
              </a:rPr>
              <a:t>تطبيق الاستراتيجية والتحقق من النتائج</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847165" y="890468"/>
            <a:ext cx="7060406" cy="645438"/>
          </a:xfrm>
          <a:prstGeom prst="rect">
            <a:avLst/>
          </a:prstGeom>
          <a:noFill/>
          <a:ln/>
        </p:spPr>
        <p:txBody>
          <a:bodyPr wrap="none" lIns="0" tIns="0" rIns="0" bIns="0" rtlCol="0" anchor="t"/>
          <a:lstStyle/>
          <a:p>
            <a:pPr marL="0" indent="0" algn="r" rtl="1">
              <a:lnSpc>
                <a:spcPts val="5050"/>
              </a:lnSpc>
              <a:buNone/>
            </a:pPr>
            <a:r>
              <a:rPr lang="en-US" sz="4050" b="1" dirty="0">
                <a:solidFill>
                  <a:srgbClr val="333F70"/>
                </a:solidFill>
                <a:latin typeface="Unbounded Bold" pitchFamily="34" charset="0"/>
                <a:ea typeface="Unbounded Bold" pitchFamily="34" charset="-122"/>
                <a:cs typeface="Unbounded Bold" pitchFamily="34" charset="-120"/>
              </a:rPr>
              <a:t>التطبيقات التربوية للنظرية المعرفية</a:t>
            </a:r>
            <a:endParaRPr lang="en-US" sz="4050" dirty="0"/>
          </a:p>
        </p:txBody>
      </p:sp>
      <p:sp>
        <p:nvSpPr>
          <p:cNvPr id="4" name="Text 1"/>
          <p:cNvSpPr/>
          <p:nvPr/>
        </p:nvSpPr>
        <p:spPr>
          <a:xfrm>
            <a:off x="6209228" y="1845707"/>
            <a:ext cx="7698343" cy="991553"/>
          </a:xfrm>
          <a:prstGeom prst="rect">
            <a:avLst/>
          </a:prstGeom>
          <a:noFill/>
          <a:ln/>
        </p:spPr>
        <p:txBody>
          <a:bodyPr wrap="square" lIns="0" tIns="0" rIns="0" bIns="0" rtlCol="0" anchor="t"/>
          <a:lstStyle/>
          <a:p>
            <a:pPr marL="0" indent="0" algn="r" rtl="1">
              <a:lnSpc>
                <a:spcPts val="2600"/>
              </a:lnSpc>
              <a:buNone/>
            </a:pPr>
            <a:r>
              <a:rPr lang="en-US" sz="1600" dirty="0">
                <a:solidFill>
                  <a:srgbClr val="333F70"/>
                </a:solidFill>
                <a:latin typeface="Open Sans" pitchFamily="34" charset="0"/>
                <a:ea typeface="Open Sans" pitchFamily="34" charset="-122"/>
                <a:cs typeface="Open Sans" pitchFamily="34" charset="-120"/>
              </a:rPr>
              <a:t>تقدم النظرية المعرفية العديد من التطبيقات المهمة في المجال التربوي، والتي تساعد على تحسين عملية التعلم وجعلها أكثر فعالية. هذه التطبيقات تركز على كيفية معالجة المعلومات وتخزينها واسترجاعها بطريقة فعالة.</a:t>
            </a:r>
            <a:endParaRPr lang="en-US" sz="1600" dirty="0"/>
          </a:p>
        </p:txBody>
      </p:sp>
      <p:sp>
        <p:nvSpPr>
          <p:cNvPr id="5" name="Shape 2"/>
          <p:cNvSpPr/>
          <p:nvPr/>
        </p:nvSpPr>
        <p:spPr>
          <a:xfrm>
            <a:off x="10161627" y="3069550"/>
            <a:ext cx="3745944" cy="2527340"/>
          </a:xfrm>
          <a:prstGeom prst="roundRect">
            <a:avLst>
              <a:gd name="adj" fmla="val 3433"/>
            </a:avLst>
          </a:prstGeom>
          <a:solidFill>
            <a:srgbClr val="D6F5EE"/>
          </a:solidFill>
          <a:ln w="7620">
            <a:solidFill>
              <a:srgbClr val="BCDBD4"/>
            </a:solidFill>
            <a:prstDash val="solid"/>
          </a:ln>
        </p:spPr>
      </p:sp>
      <p:sp>
        <p:nvSpPr>
          <p:cNvPr id="6" name="Text 3"/>
          <p:cNvSpPr/>
          <p:nvPr/>
        </p:nvSpPr>
        <p:spPr>
          <a:xfrm>
            <a:off x="11111627" y="3283625"/>
            <a:ext cx="2581870" cy="322778"/>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التعلم المبني على المعنى</a:t>
            </a:r>
            <a:endParaRPr lang="en-US" sz="2000" dirty="0"/>
          </a:p>
        </p:txBody>
      </p:sp>
      <p:sp>
        <p:nvSpPr>
          <p:cNvPr id="7" name="Text 4"/>
          <p:cNvSpPr/>
          <p:nvPr/>
        </p:nvSpPr>
        <p:spPr>
          <a:xfrm>
            <a:off x="10375702" y="3730228"/>
            <a:ext cx="3317796" cy="1652588"/>
          </a:xfrm>
          <a:prstGeom prst="rect">
            <a:avLst/>
          </a:prstGeom>
          <a:noFill/>
          <a:ln/>
        </p:spPr>
        <p:txBody>
          <a:bodyPr wrap="square" lIns="0" tIns="0" rIns="0" bIns="0" rtlCol="0" anchor="t"/>
          <a:lstStyle/>
          <a:p>
            <a:pPr marL="0" indent="0" algn="r" rtl="1">
              <a:lnSpc>
                <a:spcPts val="2600"/>
              </a:lnSpc>
              <a:buNone/>
            </a:pPr>
            <a:r>
              <a:rPr lang="en-US" sz="1600" dirty="0">
                <a:solidFill>
                  <a:srgbClr val="333F70"/>
                </a:solidFill>
                <a:latin typeface="Open Sans" pitchFamily="34" charset="0"/>
                <a:ea typeface="Open Sans" pitchFamily="34" charset="-122"/>
                <a:cs typeface="Open Sans" pitchFamily="34" charset="-120"/>
              </a:rPr>
              <a:t>التعلم المبني على المعنى يدوم، فكلما كانت المادة العلمية التعليمية على علاقة بما تعلمه الطالب في السابق أو بأشياء حسية يتعامل بها الطالب كلما كان ذلك أفضل.</a:t>
            </a:r>
            <a:endParaRPr lang="en-US" sz="1600" dirty="0"/>
          </a:p>
        </p:txBody>
      </p:sp>
      <p:sp>
        <p:nvSpPr>
          <p:cNvPr id="8" name="Shape 5"/>
          <p:cNvSpPr/>
          <p:nvPr/>
        </p:nvSpPr>
        <p:spPr>
          <a:xfrm>
            <a:off x="6209228" y="3069550"/>
            <a:ext cx="3745944" cy="2527340"/>
          </a:xfrm>
          <a:prstGeom prst="roundRect">
            <a:avLst>
              <a:gd name="adj" fmla="val 3433"/>
            </a:avLst>
          </a:prstGeom>
          <a:solidFill>
            <a:srgbClr val="D6F5EE"/>
          </a:solidFill>
          <a:ln w="7620">
            <a:solidFill>
              <a:srgbClr val="BCDBD4"/>
            </a:solidFill>
            <a:prstDash val="solid"/>
          </a:ln>
        </p:spPr>
      </p:sp>
      <p:sp>
        <p:nvSpPr>
          <p:cNvPr id="9" name="Text 6"/>
          <p:cNvSpPr/>
          <p:nvPr/>
        </p:nvSpPr>
        <p:spPr>
          <a:xfrm>
            <a:off x="7159228" y="3283625"/>
            <a:ext cx="2581870" cy="322778"/>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تنظيم المعلومات</a:t>
            </a:r>
            <a:endParaRPr lang="en-US" sz="2000" dirty="0"/>
          </a:p>
        </p:txBody>
      </p:sp>
      <p:sp>
        <p:nvSpPr>
          <p:cNvPr id="10" name="Text 7"/>
          <p:cNvSpPr/>
          <p:nvPr/>
        </p:nvSpPr>
        <p:spPr>
          <a:xfrm>
            <a:off x="6423303" y="3730228"/>
            <a:ext cx="3317796" cy="1322070"/>
          </a:xfrm>
          <a:prstGeom prst="rect">
            <a:avLst/>
          </a:prstGeom>
          <a:noFill/>
          <a:ln/>
        </p:spPr>
        <p:txBody>
          <a:bodyPr wrap="square" lIns="0" tIns="0" rIns="0" bIns="0" rtlCol="0" anchor="t"/>
          <a:lstStyle/>
          <a:p>
            <a:pPr marL="0" indent="0" algn="r" rtl="1">
              <a:lnSpc>
                <a:spcPts val="2600"/>
              </a:lnSpc>
              <a:buNone/>
            </a:pPr>
            <a:r>
              <a:rPr lang="en-US" sz="1600" dirty="0">
                <a:solidFill>
                  <a:srgbClr val="333F70"/>
                </a:solidFill>
                <a:latin typeface="Open Sans" pitchFamily="34" charset="0"/>
                <a:ea typeface="Open Sans" pitchFamily="34" charset="-122"/>
                <a:cs typeface="Open Sans" pitchFamily="34" charset="-120"/>
              </a:rPr>
              <a:t>التنظيم للمعلومات من أجل تسهيل عملية الاستيعاب يساعد الطلاب على فهم المادة بشكل أفضل وتخزينها في الذاكرة طويلة المدى.</a:t>
            </a:r>
            <a:endParaRPr lang="en-US" sz="1600" dirty="0"/>
          </a:p>
        </p:txBody>
      </p:sp>
      <p:sp>
        <p:nvSpPr>
          <p:cNvPr id="11" name="Shape 8"/>
          <p:cNvSpPr/>
          <p:nvPr/>
        </p:nvSpPr>
        <p:spPr>
          <a:xfrm>
            <a:off x="6209228" y="5803344"/>
            <a:ext cx="7698343" cy="1535787"/>
          </a:xfrm>
          <a:prstGeom prst="roundRect">
            <a:avLst>
              <a:gd name="adj" fmla="val 5649"/>
            </a:avLst>
          </a:prstGeom>
          <a:solidFill>
            <a:srgbClr val="D6F5EE"/>
          </a:solidFill>
          <a:ln w="7620">
            <a:solidFill>
              <a:srgbClr val="BCDBD4"/>
            </a:solidFill>
            <a:prstDash val="solid"/>
          </a:ln>
        </p:spPr>
      </p:sp>
      <p:sp>
        <p:nvSpPr>
          <p:cNvPr id="12" name="Text 9"/>
          <p:cNvSpPr/>
          <p:nvPr/>
        </p:nvSpPr>
        <p:spPr>
          <a:xfrm>
            <a:off x="11111627" y="6017419"/>
            <a:ext cx="2581870" cy="322778"/>
          </a:xfrm>
          <a:prstGeom prst="rect">
            <a:avLst/>
          </a:prstGeom>
          <a:noFill/>
          <a:ln/>
        </p:spPr>
        <p:txBody>
          <a:bodyPr wrap="none" lIns="0" tIns="0" rIns="0" bIns="0" rtlCol="0" anchor="t"/>
          <a:lstStyle/>
          <a:p>
            <a:pPr marL="0" indent="0" algn="r" rtl="1">
              <a:lnSpc>
                <a:spcPts val="2500"/>
              </a:lnSpc>
              <a:buNone/>
            </a:pPr>
            <a:r>
              <a:rPr lang="en-US" sz="2000" b="1" dirty="0">
                <a:solidFill>
                  <a:srgbClr val="333F70"/>
                </a:solidFill>
                <a:latin typeface="Unbounded Bold" pitchFamily="34" charset="0"/>
                <a:ea typeface="Unbounded Bold" pitchFamily="34" charset="-122"/>
                <a:cs typeface="Unbounded Bold" pitchFamily="34" charset="-120"/>
              </a:rPr>
              <a:t>جذب الانتباه</a:t>
            </a:r>
            <a:endParaRPr lang="en-US" sz="2000" dirty="0"/>
          </a:p>
        </p:txBody>
      </p:sp>
      <p:sp>
        <p:nvSpPr>
          <p:cNvPr id="13" name="Text 10"/>
          <p:cNvSpPr/>
          <p:nvPr/>
        </p:nvSpPr>
        <p:spPr>
          <a:xfrm>
            <a:off x="6423303" y="6464022"/>
            <a:ext cx="7270194" cy="661035"/>
          </a:xfrm>
          <a:prstGeom prst="rect">
            <a:avLst/>
          </a:prstGeom>
          <a:noFill/>
          <a:ln/>
        </p:spPr>
        <p:txBody>
          <a:bodyPr wrap="square" lIns="0" tIns="0" rIns="0" bIns="0" rtlCol="0" anchor="t"/>
          <a:lstStyle/>
          <a:p>
            <a:pPr marL="0" indent="0" algn="r" rtl="1">
              <a:lnSpc>
                <a:spcPts val="2600"/>
              </a:lnSpc>
              <a:buNone/>
            </a:pPr>
            <a:r>
              <a:rPr lang="en-US" sz="1600" dirty="0">
                <a:solidFill>
                  <a:srgbClr val="333F70"/>
                </a:solidFill>
                <a:latin typeface="Open Sans" pitchFamily="34" charset="0"/>
                <a:ea typeface="Open Sans" pitchFamily="34" charset="-122"/>
                <a:cs typeface="Open Sans" pitchFamily="34" charset="-120"/>
              </a:rPr>
              <a:t>استخدام تقنيات في عملية جذب الانتباه يزيد من تركيز الطلاب ويحسن من قدرتهم على استيعاب المعلومات الجديدة.</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451759" y="760571"/>
            <a:ext cx="7384852" cy="708779"/>
          </a:xfrm>
          <a:prstGeom prst="rect">
            <a:avLst/>
          </a:prstGeom>
          <a:noFill/>
          <a:ln/>
        </p:spPr>
        <p:txBody>
          <a:bodyPr wrap="none" lIns="0" tIns="0" rIns="0" bIns="0" rtlCol="0" anchor="t"/>
          <a:lstStyle/>
          <a:p>
            <a:pPr marL="0" indent="0" algn="r" rtl="1">
              <a:lnSpc>
                <a:spcPts val="5550"/>
              </a:lnSpc>
              <a:buNone/>
            </a:pPr>
            <a:r>
              <a:rPr lang="en-US" sz="4450" b="1" dirty="0">
                <a:solidFill>
                  <a:srgbClr val="333F70"/>
                </a:solidFill>
                <a:latin typeface="Unbounded Bold" pitchFamily="34" charset="0"/>
                <a:ea typeface="Unbounded Bold" pitchFamily="34" charset="-122"/>
                <a:cs typeface="Unbounded Bold" pitchFamily="34" charset="-120"/>
              </a:rPr>
              <a:t>استراتيجيات تعزيز التعلم المعرفي</a:t>
            </a:r>
            <a:endParaRPr lang="en-US" sz="4450" dirty="0"/>
          </a:p>
        </p:txBody>
      </p:sp>
      <p:sp>
        <p:nvSpPr>
          <p:cNvPr id="3" name="Text 1"/>
          <p:cNvSpPr/>
          <p:nvPr/>
        </p:nvSpPr>
        <p:spPr>
          <a:xfrm>
            <a:off x="793790" y="1922978"/>
            <a:ext cx="13042821" cy="725805"/>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لتطبيق مبادئ النظرية المعرفية بشكل فعال في العملية التعليمية، يمكن للمعلمين استخدام مجموعة من الاستراتيجيات التي تساعد على تعزيز التعلم وتحسين قدرة الطلاب على معالجة المعلومات وتخزينها.</a:t>
            </a:r>
            <a:endParaRPr lang="en-US" sz="1750" dirty="0"/>
          </a:p>
        </p:txBody>
      </p:sp>
      <p:sp>
        <p:nvSpPr>
          <p:cNvPr id="4" name="Text 2"/>
          <p:cNvSpPr/>
          <p:nvPr/>
        </p:nvSpPr>
        <p:spPr>
          <a:xfrm>
            <a:off x="9937790" y="3170515"/>
            <a:ext cx="2835235" cy="354330"/>
          </a:xfrm>
          <a:prstGeom prst="rect">
            <a:avLst/>
          </a:prstGeom>
          <a:noFill/>
          <a:ln/>
        </p:spPr>
        <p:txBody>
          <a:bodyPr wrap="none" lIns="0" tIns="0" rIns="0" bIns="0" rtlCol="0" anchor="t"/>
          <a:lstStyle/>
          <a:p>
            <a:pPr marL="0" indent="0" algn="l"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الربط بالخبرات السابقة</a:t>
            </a:r>
            <a:endParaRPr lang="en-US" sz="2200" dirty="0"/>
          </a:p>
        </p:txBody>
      </p:sp>
      <p:sp>
        <p:nvSpPr>
          <p:cNvPr id="5" name="Text 3"/>
          <p:cNvSpPr/>
          <p:nvPr/>
        </p:nvSpPr>
        <p:spPr>
          <a:xfrm>
            <a:off x="9937790" y="3660934"/>
            <a:ext cx="3898821" cy="1088708"/>
          </a:xfrm>
          <a:prstGeom prst="rect">
            <a:avLst/>
          </a:prstGeom>
          <a:noFill/>
          <a:ln/>
        </p:spPr>
        <p:txBody>
          <a:bodyPr wrap="square" lIns="0" tIns="0" rIns="0" bIns="0" rtlCol="0" anchor="t"/>
          <a:lstStyle/>
          <a:p>
            <a:pPr marL="0" indent="0" algn="l" rtl="1">
              <a:lnSpc>
                <a:spcPts val="2850"/>
              </a:lnSpc>
              <a:buNone/>
            </a:pPr>
            <a:r>
              <a:rPr lang="en-US" sz="1750" dirty="0">
                <a:solidFill>
                  <a:srgbClr val="333F70"/>
                </a:solidFill>
                <a:latin typeface="Open Sans" pitchFamily="34" charset="0"/>
                <a:ea typeface="Open Sans" pitchFamily="34" charset="-122"/>
                <a:cs typeface="Open Sans" pitchFamily="34" charset="-120"/>
              </a:rPr>
              <a:t>مساعدة الطالب على الربط بين المعلومات الجديدة والخبرات السابقة لتعزيز الفهم والاحتفاظ بالمعلومات.</a:t>
            </a:r>
            <a:endParaRPr lang="en-US" sz="1750" dirty="0"/>
          </a:p>
        </p:txBody>
      </p:sp>
      <p:pic>
        <p:nvPicPr>
          <p:cNvPr id="6" name="Image 0" descr="preencoded.png"/>
          <p:cNvPicPr>
            <a:picLocks noChangeAspect="1"/>
          </p:cNvPicPr>
          <p:nvPr/>
        </p:nvPicPr>
        <p:blipFill>
          <a:blip r:embed="rId3"/>
          <a:stretch>
            <a:fillRect/>
          </a:stretch>
        </p:blipFill>
        <p:spPr>
          <a:xfrm>
            <a:off x="5032653" y="2903934"/>
            <a:ext cx="4564975" cy="4564975"/>
          </a:xfrm>
          <a:prstGeom prst="rect">
            <a:avLst/>
          </a:prstGeom>
        </p:spPr>
      </p:pic>
      <p:pic>
        <p:nvPicPr>
          <p:cNvPr id="7" name="Image 1" descr="preencoded.png"/>
          <p:cNvPicPr>
            <a:picLocks noChangeAspect="1"/>
          </p:cNvPicPr>
          <p:nvPr/>
        </p:nvPicPr>
        <p:blipFill>
          <a:blip r:embed="rId4"/>
          <a:stretch>
            <a:fillRect/>
          </a:stretch>
        </p:blipFill>
        <p:spPr>
          <a:xfrm>
            <a:off x="8275201" y="3844409"/>
            <a:ext cx="339328" cy="424220"/>
          </a:xfrm>
          <a:prstGeom prst="rect">
            <a:avLst/>
          </a:prstGeom>
        </p:spPr>
      </p:pic>
      <p:sp>
        <p:nvSpPr>
          <p:cNvPr id="8" name="Text 4"/>
          <p:cNvSpPr/>
          <p:nvPr/>
        </p:nvSpPr>
        <p:spPr>
          <a:xfrm>
            <a:off x="1857256" y="3351967"/>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التكرار</a:t>
            </a:r>
            <a:endParaRPr lang="en-US" sz="2200" dirty="0"/>
          </a:p>
        </p:txBody>
      </p:sp>
      <p:sp>
        <p:nvSpPr>
          <p:cNvPr id="9" name="Text 5"/>
          <p:cNvSpPr/>
          <p:nvPr/>
        </p:nvSpPr>
        <p:spPr>
          <a:xfrm>
            <a:off x="793790" y="3842385"/>
            <a:ext cx="3898702" cy="725805"/>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تكرار المعلومة للطالب حتى تخزن في الذاكرة طويلة المدى وتصبح جزءاً من بنيته المعرفية.</a:t>
            </a:r>
            <a:endParaRPr lang="en-US" sz="1750" dirty="0"/>
          </a:p>
        </p:txBody>
      </p:sp>
      <p:pic>
        <p:nvPicPr>
          <p:cNvPr id="10" name="Image 2" descr="preencoded.png"/>
          <p:cNvPicPr>
            <a:picLocks noChangeAspect="1"/>
          </p:cNvPicPr>
          <p:nvPr/>
        </p:nvPicPr>
        <p:blipFill>
          <a:blip r:embed="rId5"/>
          <a:stretch>
            <a:fillRect/>
          </a:stretch>
        </p:blipFill>
        <p:spPr>
          <a:xfrm>
            <a:off x="5032653" y="2903934"/>
            <a:ext cx="4564975" cy="4564975"/>
          </a:xfrm>
          <a:prstGeom prst="rect">
            <a:avLst/>
          </a:prstGeom>
        </p:spPr>
      </p:pic>
      <p:pic>
        <p:nvPicPr>
          <p:cNvPr id="11" name="Image 3" descr="preencoded.png"/>
          <p:cNvPicPr>
            <a:picLocks noChangeAspect="1"/>
          </p:cNvPicPr>
          <p:nvPr/>
        </p:nvPicPr>
        <p:blipFill>
          <a:blip r:embed="rId6"/>
          <a:stretch>
            <a:fillRect/>
          </a:stretch>
        </p:blipFill>
        <p:spPr>
          <a:xfrm>
            <a:off x="6015633" y="3844409"/>
            <a:ext cx="339328" cy="424220"/>
          </a:xfrm>
          <a:prstGeom prst="rect">
            <a:avLst/>
          </a:prstGeom>
        </p:spPr>
      </p:pic>
      <p:sp>
        <p:nvSpPr>
          <p:cNvPr id="12" name="Text 6"/>
          <p:cNvSpPr/>
          <p:nvPr/>
        </p:nvSpPr>
        <p:spPr>
          <a:xfrm>
            <a:off x="1857256" y="5623084"/>
            <a:ext cx="2835235" cy="354330"/>
          </a:xfrm>
          <a:prstGeom prst="rect">
            <a:avLst/>
          </a:prstGeom>
          <a:noFill/>
          <a:ln/>
        </p:spPr>
        <p:txBody>
          <a:bodyPr wrap="none" lIns="0" tIns="0" rIns="0" bIns="0" rtlCol="0" anchor="t"/>
          <a:lstStyle/>
          <a:p>
            <a:pPr marL="0" indent="0" algn="r"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التعلم النشط</a:t>
            </a:r>
            <a:endParaRPr lang="en-US" sz="2200" dirty="0"/>
          </a:p>
        </p:txBody>
      </p:sp>
      <p:sp>
        <p:nvSpPr>
          <p:cNvPr id="13" name="Text 7"/>
          <p:cNvSpPr/>
          <p:nvPr/>
        </p:nvSpPr>
        <p:spPr>
          <a:xfrm>
            <a:off x="793790" y="6113502"/>
            <a:ext cx="3898702" cy="1088708"/>
          </a:xfrm>
          <a:prstGeom prst="rect">
            <a:avLst/>
          </a:prstGeom>
          <a:noFill/>
          <a:ln/>
        </p:spPr>
        <p:txBody>
          <a:bodyPr wrap="square" lIns="0" tIns="0" rIns="0" bIns="0" rtlCol="0" anchor="t"/>
          <a:lstStyle/>
          <a:p>
            <a:pPr marL="0" indent="0" algn="r" rtl="1">
              <a:lnSpc>
                <a:spcPts val="2850"/>
              </a:lnSpc>
              <a:buNone/>
            </a:pPr>
            <a:r>
              <a:rPr lang="en-US" sz="1750" dirty="0">
                <a:solidFill>
                  <a:srgbClr val="333F70"/>
                </a:solidFill>
                <a:latin typeface="Open Sans" pitchFamily="34" charset="0"/>
                <a:ea typeface="Open Sans" pitchFamily="34" charset="-122"/>
                <a:cs typeface="Open Sans" pitchFamily="34" charset="-120"/>
              </a:rPr>
              <a:t>تشجيع الطلاب على المشاركة الفعالة في عملية التعلم من خلال الأنشطة التفاعلية وحل المشكلات.</a:t>
            </a:r>
            <a:endParaRPr lang="en-US" sz="1750" dirty="0"/>
          </a:p>
        </p:txBody>
      </p:sp>
      <p:pic>
        <p:nvPicPr>
          <p:cNvPr id="14" name="Image 4" descr="preencoded.png"/>
          <p:cNvPicPr>
            <a:picLocks noChangeAspect="1"/>
          </p:cNvPicPr>
          <p:nvPr/>
        </p:nvPicPr>
        <p:blipFill>
          <a:blip r:embed="rId7"/>
          <a:stretch>
            <a:fillRect/>
          </a:stretch>
        </p:blipFill>
        <p:spPr>
          <a:xfrm>
            <a:off x="5032653" y="2903934"/>
            <a:ext cx="4564975" cy="4564975"/>
          </a:xfrm>
          <a:prstGeom prst="rect">
            <a:avLst/>
          </a:prstGeom>
        </p:spPr>
      </p:pic>
      <p:pic>
        <p:nvPicPr>
          <p:cNvPr id="15" name="Image 5" descr="preencoded.png"/>
          <p:cNvPicPr>
            <a:picLocks noChangeAspect="1"/>
          </p:cNvPicPr>
          <p:nvPr/>
        </p:nvPicPr>
        <p:blipFill>
          <a:blip r:embed="rId8"/>
          <a:stretch>
            <a:fillRect/>
          </a:stretch>
        </p:blipFill>
        <p:spPr>
          <a:xfrm>
            <a:off x="6015633" y="6103977"/>
            <a:ext cx="339328" cy="424220"/>
          </a:xfrm>
          <a:prstGeom prst="rect">
            <a:avLst/>
          </a:prstGeom>
        </p:spPr>
      </p:pic>
      <p:sp>
        <p:nvSpPr>
          <p:cNvPr id="16" name="Text 8"/>
          <p:cNvSpPr/>
          <p:nvPr/>
        </p:nvSpPr>
        <p:spPr>
          <a:xfrm>
            <a:off x="9937790" y="5623084"/>
            <a:ext cx="2835235" cy="354330"/>
          </a:xfrm>
          <a:prstGeom prst="rect">
            <a:avLst/>
          </a:prstGeom>
          <a:noFill/>
          <a:ln/>
        </p:spPr>
        <p:txBody>
          <a:bodyPr wrap="none" lIns="0" tIns="0" rIns="0" bIns="0" rtlCol="0" anchor="t"/>
          <a:lstStyle/>
          <a:p>
            <a:pPr marL="0" indent="0" algn="l" rtl="1">
              <a:lnSpc>
                <a:spcPts val="2750"/>
              </a:lnSpc>
              <a:buNone/>
            </a:pPr>
            <a:r>
              <a:rPr lang="en-US" sz="2200" b="1" dirty="0">
                <a:solidFill>
                  <a:srgbClr val="333F70"/>
                </a:solidFill>
                <a:latin typeface="Unbounded Bold" pitchFamily="34" charset="0"/>
                <a:ea typeface="Unbounded Bold" pitchFamily="34" charset="-122"/>
                <a:cs typeface="Unbounded Bold" pitchFamily="34" charset="-120"/>
              </a:rPr>
              <a:t>التنظيم البصري</a:t>
            </a:r>
            <a:endParaRPr lang="en-US" sz="2200" dirty="0"/>
          </a:p>
        </p:txBody>
      </p:sp>
      <p:sp>
        <p:nvSpPr>
          <p:cNvPr id="17" name="Text 9"/>
          <p:cNvSpPr/>
          <p:nvPr/>
        </p:nvSpPr>
        <p:spPr>
          <a:xfrm>
            <a:off x="9937790" y="6113502"/>
            <a:ext cx="3898821" cy="1088708"/>
          </a:xfrm>
          <a:prstGeom prst="rect">
            <a:avLst/>
          </a:prstGeom>
          <a:noFill/>
          <a:ln/>
        </p:spPr>
        <p:txBody>
          <a:bodyPr wrap="square" lIns="0" tIns="0" rIns="0" bIns="0" rtlCol="0" anchor="t"/>
          <a:lstStyle/>
          <a:p>
            <a:pPr marL="0" indent="0" algn="l" rtl="1">
              <a:lnSpc>
                <a:spcPts val="2850"/>
              </a:lnSpc>
              <a:buNone/>
            </a:pPr>
            <a:r>
              <a:rPr lang="en-US" sz="1750" dirty="0">
                <a:solidFill>
                  <a:srgbClr val="333F70"/>
                </a:solidFill>
                <a:latin typeface="Open Sans" pitchFamily="34" charset="0"/>
                <a:ea typeface="Open Sans" pitchFamily="34" charset="-122"/>
                <a:cs typeface="Open Sans" pitchFamily="34" charset="-120"/>
              </a:rPr>
              <a:t>استخدام المنظمات البصرية والخرائط الذهنية لمساعدة الطلاب على تنظيم المعلومات وفهم العلاقات بينها.</a:t>
            </a:r>
            <a:endParaRPr lang="en-US" sz="1750" dirty="0"/>
          </a:p>
        </p:txBody>
      </p:sp>
      <p:pic>
        <p:nvPicPr>
          <p:cNvPr id="18" name="Image 6" descr="preencoded.png"/>
          <p:cNvPicPr>
            <a:picLocks noChangeAspect="1"/>
          </p:cNvPicPr>
          <p:nvPr/>
        </p:nvPicPr>
        <p:blipFill>
          <a:blip r:embed="rId9"/>
          <a:stretch>
            <a:fillRect/>
          </a:stretch>
        </p:blipFill>
        <p:spPr>
          <a:xfrm>
            <a:off x="5032653" y="2903934"/>
            <a:ext cx="4564975" cy="4564975"/>
          </a:xfrm>
          <a:prstGeom prst="rect">
            <a:avLst/>
          </a:prstGeom>
        </p:spPr>
      </p:pic>
      <p:pic>
        <p:nvPicPr>
          <p:cNvPr id="19" name="Image 7" descr="preencoded.png"/>
          <p:cNvPicPr>
            <a:picLocks noChangeAspect="1"/>
          </p:cNvPicPr>
          <p:nvPr/>
        </p:nvPicPr>
        <p:blipFill>
          <a:blip r:embed="rId10"/>
          <a:stretch>
            <a:fillRect/>
          </a:stretch>
        </p:blipFill>
        <p:spPr>
          <a:xfrm>
            <a:off x="8275201" y="6103977"/>
            <a:ext cx="339328" cy="4242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635</Words>
  <Application>Microsoft Office PowerPoint</Application>
  <PresentationFormat>Personnalisé</PresentationFormat>
  <Paragraphs>67</Paragraphs>
  <Slides>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Unbounded Bold</vt:lpstr>
      <vt:lpstr>Calibri</vt:lpstr>
      <vt:lpstr>Open Sans Bold</vt:lpstr>
      <vt:lpstr>Open Sans</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1</cp:revision>
  <dcterms:created xsi:type="dcterms:W3CDTF">2025-05-07T11:16:28Z</dcterms:created>
  <dcterms:modified xsi:type="dcterms:W3CDTF">2025-05-07T11:25:03Z</dcterms:modified>
</cp:coreProperties>
</file>